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Ex1.xml" ContentType="application/vnd.ms-office.chartex+xml"/>
  <Override PartName="/ppt/charts/style12.xml" ContentType="application/vnd.ms-office.chartstyle+xml"/>
  <Override PartName="/ppt/charts/colors12.xml" ContentType="application/vnd.ms-office.chartcolorstyle+xml"/>
  <Override PartName="/ppt/charts/chart12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65" r:id="rId3"/>
    <p:sldId id="523" r:id="rId4"/>
    <p:sldId id="300" r:id="rId5"/>
    <p:sldId id="301" r:id="rId6"/>
    <p:sldId id="318" r:id="rId7"/>
    <p:sldId id="316" r:id="rId8"/>
    <p:sldId id="533" r:id="rId9"/>
    <p:sldId id="337" r:id="rId10"/>
    <p:sldId id="326" r:id="rId11"/>
    <p:sldId id="327" r:id="rId12"/>
    <p:sldId id="324" r:id="rId13"/>
    <p:sldId id="325" r:id="rId14"/>
    <p:sldId id="305" r:id="rId15"/>
    <p:sldId id="330" r:id="rId16"/>
    <p:sldId id="329" r:id="rId17"/>
    <p:sldId id="332" r:id="rId18"/>
    <p:sldId id="534" r:id="rId19"/>
    <p:sldId id="535" r:id="rId20"/>
    <p:sldId id="532" r:id="rId21"/>
    <p:sldId id="524" r:id="rId22"/>
    <p:sldId id="526" r:id="rId23"/>
    <p:sldId id="525" r:id="rId24"/>
    <p:sldId id="531" r:id="rId25"/>
    <p:sldId id="317" r:id="rId2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1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3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28A316C-46EA-6874-FF35-B2C5A024815C}">
  <a:tblStyle styleId="{528A316C-46EA-6874-FF35-B2C5A024815C}" styleName="Light Style 3 - Accent 4">
    <a:wholeTbl>
      <a:tcTxStyle>
        <a:fontRef idx="minor">
          <a:srgbClr val="000000"/>
        </a:fontRef>
        <a:schemeClr val="tx1"/>
      </a:tcTxStyle>
      <a:tcStyle>
        <a:tcBdr>
          <a:left>
            <a:ln w="12700">
              <a:solidFill>
                <a:schemeClr val="accent4"/>
              </a:solidFill>
            </a:ln>
          </a:left>
          <a:right>
            <a:ln w="12700">
              <a:solidFill>
                <a:schemeClr val="accent4"/>
              </a:solidFill>
            </a:ln>
          </a:right>
          <a:top>
            <a:ln w="12700">
              <a:solidFill>
                <a:schemeClr val="accent4"/>
              </a:solidFill>
            </a:ln>
          </a:top>
          <a:bottom>
            <a:ln w="12700">
              <a:solidFill>
                <a:schemeClr val="accent4"/>
              </a:solidFill>
            </a:ln>
          </a:bottom>
          <a:insideH>
            <a:ln w="12700">
              <a:solidFill>
                <a:schemeClr val="accent4"/>
              </a:solidFill>
            </a:ln>
          </a:insideH>
          <a:insideV>
            <a:ln w="12700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band2V>
      <a:tcStyle>
        <a:tcBdr/>
        <a:fill>
          <a:solidFill>
            <a:schemeClr val="accent4">
              <a:alpha val="20000"/>
            </a:schemeClr>
          </a:solidFill>
        </a:fill>
      </a:tcStyle>
    </a:band2V>
    <a:lastCol>
      <a:tcStyle>
        <a:tcBdr/>
      </a:tcStyle>
    </a:lastCol>
    <a:firstCol>
      <a:tcStyle>
        <a:tcBdr/>
      </a:tcStyle>
    </a:firstCol>
    <a:lastRow>
      <a:tcStyle>
        <a:tcBdr>
          <a:top>
            <a:ln w="50800">
              <a:solidFill>
                <a:schemeClr val="accent4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Style>
        <a:tcBdr>
          <a:bottom>
            <a:ln w="25400">
              <a:solidFill>
                <a:schemeClr val="accent4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85294" autoAdjust="0"/>
  </p:normalViewPr>
  <p:slideViewPr>
    <p:cSldViewPr>
      <p:cViewPr>
        <p:scale>
          <a:sx n="66" d="100"/>
          <a:sy n="66" d="100"/>
        </p:scale>
        <p:origin x="416" y="-384"/>
      </p:cViewPr>
      <p:guideLst>
        <p:guide orient="horz" pos="2341"/>
        <p:guide pos="3840"/>
      </p:guideLst>
    </p:cSldViewPr>
  </p:slideViewPr>
  <p:notesTextViewPr>
    <p:cViewPr>
      <p:scale>
        <a:sx n="50" d="100"/>
        <a:sy n="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durey\cernbox\WINDOWS\Desktop\ToDo\Solvay%20Videos%20Sta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durey\science-gateway\Activities\Online%20Learning\01_CERN-Solvay_Education_Programme\03_Content\04_Data\SolvayProgramme_Camp1_Data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durey\science-gateway\Activities\Online%20Learning\01_CERN-Solvay_Education_Programme\03_Content\04_Data\SolvayProgramme_Camp1_Data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durey\science-gateway\Activities\Online%20Learning\01_CERN-Solvay_Education_Programme\03_Content\03_Data\SolvayProgramme_Camp1_Data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durey\cernbox\WINDOWS\Desktop\ToDo\Solvay%20Videos%20Sta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durey\cernbox\WINDOWS\Desktop\ToDo\Solvay%20Videos%20Stat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durey\cernbox\WINDOWS\Desktop\ToDo\Solvay%20Videos%20Stat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durey\cernbox\Documents\Course%20video%20retention%20rate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durey\cernbox\Documents\Course%20video%20retention%20rate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durey\science-gateway\Activities\Online%20Learning\01_CERN-Solvay_Education_Programme\03_Content\04_Data\SolvayProgramme_Camp1_Data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durey\science-gateway\Activities\Online%20Learning\01_CERN-Solvay_Education_Programme\03_Content\04_Data\SolvayProgramme_Camp1_Data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2.xml"/><Relationship Id="rId2" Type="http://schemas.microsoft.com/office/2011/relationships/chartStyle" Target="style12.xml"/><Relationship Id="rId1" Type="http://schemas.openxmlformats.org/officeDocument/2006/relationships/oleObject" Target="file:///C:\Users\gdurey\science-gateway\Activities\Online%20Learning\01_CERN-Solvay_Education_Programme\03_Content\04_Data\SolvayProgramme_Camp1_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'Views per channel'!$A$2</c:f>
              <c:strCache>
                <c:ptCount val="1"/>
                <c:pt idx="0">
                  <c:v>Instagram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694-4002-ACD1-DAE439F998B4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694-4002-ACD1-DAE439F998B4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694-4002-ACD1-DAE439F998B4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694-4002-ACD1-DAE439F998B4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4694-4002-ACD1-DAE439F998B4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4694-4002-ACD1-DAE439F998B4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4694-4002-ACD1-DAE439F998B4}"/>
              </c:ext>
            </c:extLst>
          </c:dPt>
          <c:cat>
            <c:strRef>
              <c:f>'Views per channel'!$B$1:$L$1</c:f>
              <c:strCache>
                <c:ptCount val="11"/>
                <c:pt idx="0">
                  <c:v>Short #1 – Fridge magnets</c:v>
                </c:pt>
                <c:pt idx="1">
                  <c:v>Short #2 – Hovercraft</c:v>
                </c:pt>
                <c:pt idx="2">
                  <c:v>Course #1 – Luminescence</c:v>
                </c:pt>
                <c:pt idx="3">
                  <c:v>Short #3 – Leaky bottle</c:v>
                </c:pt>
                <c:pt idx="4">
                  <c:v>Course #2 – Electromagnetism</c:v>
                </c:pt>
                <c:pt idx="5">
                  <c:v>Course #3 – Currents &amp; magnets</c:v>
                </c:pt>
                <c:pt idx="6">
                  <c:v>Camp #1 – teaser 1</c:v>
                </c:pt>
                <c:pt idx="7">
                  <c:v>Camp #1 – teaser 1</c:v>
                </c:pt>
                <c:pt idx="8">
                  <c:v>Course #4 – Permanent magnets</c:v>
                </c:pt>
                <c:pt idx="9">
                  <c:v>Camp #1 – teaser 2</c:v>
                </c:pt>
                <c:pt idx="10">
                  <c:v>Comparable CERN videos</c:v>
                </c:pt>
              </c:strCache>
            </c:strRef>
          </c:cat>
          <c:val>
            <c:numRef>
              <c:f>'Views per channel'!$B$2:$L$2</c:f>
              <c:numCache>
                <c:formatCode>General</c:formatCode>
                <c:ptCount val="11"/>
                <c:pt idx="0">
                  <c:v>115000</c:v>
                </c:pt>
                <c:pt idx="1">
                  <c:v>109000</c:v>
                </c:pt>
                <c:pt idx="2">
                  <c:v>124000</c:v>
                </c:pt>
                <c:pt idx="3">
                  <c:v>27033</c:v>
                </c:pt>
                <c:pt idx="4">
                  <c:v>70633</c:v>
                </c:pt>
                <c:pt idx="5">
                  <c:v>218000</c:v>
                </c:pt>
                <c:pt idx="6">
                  <c:v>110000</c:v>
                </c:pt>
                <c:pt idx="7">
                  <c:v>91200</c:v>
                </c:pt>
                <c:pt idx="8">
                  <c:v>131000</c:v>
                </c:pt>
                <c:pt idx="9">
                  <c:v>121000</c:v>
                </c:pt>
                <c:pt idx="10">
                  <c:v>84290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694-4002-ACD1-DAE439F998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7"/>
        <c:axId val="8196623"/>
        <c:axId val="8197039"/>
      </c:barChart>
      <c:catAx>
        <c:axId val="81966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97039"/>
        <c:crosses val="autoZero"/>
        <c:auto val="1"/>
        <c:lblAlgn val="ctr"/>
        <c:lblOffset val="100"/>
        <c:noMultiLvlLbl val="0"/>
      </c:catAx>
      <c:valAx>
        <c:axId val="8197039"/>
        <c:scaling>
          <c:orientation val="minMax"/>
          <c:max val="22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966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Averages to the answers of the feedback questions</a:t>
            </a:r>
          </a:p>
        </c:rich>
      </c:tx>
      <c:layout>
        <c:manualLayout>
          <c:xMode val="edge"/>
          <c:yMode val="edge"/>
          <c:x val="0.26925197933530715"/>
          <c:y val="5.35116831383633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3.7716304014533082E-2"/>
          <c:y val="0.12565365043655258"/>
          <c:w val="0.94788039904269861"/>
          <c:h val="0.70052172049922345"/>
        </c:manualLayout>
      </c:layout>
      <c:barChart>
        <c:barDir val="col"/>
        <c:grouping val="clustered"/>
        <c:varyColors val="0"/>
        <c:ser>
          <c:idx val="0"/>
          <c:order val="0"/>
          <c:tx>
            <c:v>Luminescence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('PivotTable for Results'!$B$4,'PivotTable for Results'!$B$6,'PivotTable for Results'!$B$8,'PivotTable for Results'!$B$10)</c:f>
                <c:numCache>
                  <c:formatCode>General</c:formatCode>
                  <c:ptCount val="4"/>
                  <c:pt idx="0">
                    <c:v>14.770317802765101</c:v>
                  </c:pt>
                  <c:pt idx="1">
                    <c:v>16.230481317496917</c:v>
                  </c:pt>
                  <c:pt idx="2">
                    <c:v>17.317889360150655</c:v>
                  </c:pt>
                  <c:pt idx="3">
                    <c:v>15.08765096412816</c:v>
                  </c:pt>
                </c:numCache>
              </c:numRef>
            </c:plus>
            <c:minus>
              <c:numRef>
                <c:f>('PivotTable for Results'!$B$4,'PivotTable for Results'!$B$6,'PivotTable for Results'!$B$8,'PivotTable for Results'!$B$10)</c:f>
                <c:numCache>
                  <c:formatCode>General</c:formatCode>
                  <c:ptCount val="4"/>
                  <c:pt idx="0">
                    <c:v>14.770317802765101</c:v>
                  </c:pt>
                  <c:pt idx="1">
                    <c:v>16.230481317496917</c:v>
                  </c:pt>
                  <c:pt idx="2">
                    <c:v>17.317889360150655</c:v>
                  </c:pt>
                  <c:pt idx="3">
                    <c:v>15.08765096412816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Lit>
              <c:ptCount val="4"/>
              <c:pt idx="0">
                <c:v>I enjoyed watching this video.</c:v>
              </c:pt>
              <c:pt idx="1">
                <c:v>It was easy to understand the video.</c:v>
              </c:pt>
              <c:pt idx="2">
                <c:v>It was easy to answer the quiz questions.</c:v>
              </c:pt>
              <c:pt idx="3">
                <c:v>I would like to watch more videos like this.</c:v>
              </c:pt>
            </c:strLit>
          </c:cat>
          <c:val>
            <c:numRef>
              <c:f>('PivotTable for Results'!$B$3,'PivotTable for Results'!$B$5,'PivotTable for Results'!$B$7,'PivotTable for Results'!$B$9)</c:f>
              <c:numCache>
                <c:formatCode>0.0</c:formatCode>
                <c:ptCount val="4"/>
                <c:pt idx="0">
                  <c:v>92.80927835051547</c:v>
                </c:pt>
                <c:pt idx="1">
                  <c:v>90.090322580645164</c:v>
                </c:pt>
                <c:pt idx="2">
                  <c:v>87.29658792650919</c:v>
                </c:pt>
                <c:pt idx="3">
                  <c:v>93.393782383419691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E3-4816-B9A7-7835BB4F9E7C}"/>
            </c:ext>
          </c:extLst>
        </c:ser>
        <c:ser>
          <c:idx val="1"/>
          <c:order val="1"/>
          <c:tx>
            <c:v>Electromagnetism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('PivotTable for Results'!$C$4,'PivotTable for Results'!$C$6,'PivotTable for Results'!$C$8,'PivotTable for Results'!$C$10)</c:f>
                <c:numCache>
                  <c:formatCode>General</c:formatCode>
                  <c:ptCount val="4"/>
                  <c:pt idx="0">
                    <c:v>16.663994844677561</c:v>
                  </c:pt>
                  <c:pt idx="1">
                    <c:v>17.644826354781742</c:v>
                  </c:pt>
                  <c:pt idx="2">
                    <c:v>20.013123023168522</c:v>
                  </c:pt>
                  <c:pt idx="3">
                    <c:v>16.758466647692302</c:v>
                  </c:pt>
                </c:numCache>
              </c:numRef>
            </c:plus>
            <c:minus>
              <c:numRef>
                <c:f>('PivotTable for Results'!$C$4,'PivotTable for Results'!$C$6,'PivotTable for Results'!$C$8,'PivotTable for Results'!$C$10)</c:f>
                <c:numCache>
                  <c:formatCode>General</c:formatCode>
                  <c:ptCount val="4"/>
                  <c:pt idx="0">
                    <c:v>16.663994844677561</c:v>
                  </c:pt>
                  <c:pt idx="1">
                    <c:v>17.644826354781742</c:v>
                  </c:pt>
                  <c:pt idx="2">
                    <c:v>20.013123023168522</c:v>
                  </c:pt>
                  <c:pt idx="3">
                    <c:v>16.758466647692302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Lit>
              <c:ptCount val="4"/>
              <c:pt idx="0">
                <c:v>I enjoyed watching this video.</c:v>
              </c:pt>
              <c:pt idx="1">
                <c:v>It was easy to understand the video.</c:v>
              </c:pt>
              <c:pt idx="2">
                <c:v>It was easy to answer the quiz questions.</c:v>
              </c:pt>
              <c:pt idx="3">
                <c:v>I would like to watch more videos like this.</c:v>
              </c:pt>
            </c:strLit>
          </c:cat>
          <c:val>
            <c:numRef>
              <c:f>('PivotTable for Results'!$C$3,'PivotTable for Results'!$C$5,'PivotTable for Results'!$C$7,'PivotTable for Results'!$C$9)</c:f>
              <c:numCache>
                <c:formatCode>0.0</c:formatCode>
                <c:ptCount val="4"/>
                <c:pt idx="0">
                  <c:v>91.87592319054653</c:v>
                </c:pt>
                <c:pt idx="1">
                  <c:v>86.854599406528195</c:v>
                </c:pt>
                <c:pt idx="2">
                  <c:v>83.698224852071007</c:v>
                </c:pt>
                <c:pt idx="3">
                  <c:v>92.433234421364986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0E3-4816-B9A7-7835BB4F9E7C}"/>
            </c:ext>
          </c:extLst>
        </c:ser>
        <c:ser>
          <c:idx val="2"/>
          <c:order val="2"/>
          <c:tx>
            <c:v>Currents and magnets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('PivotTable for Results'!$D$4,'PivotTable for Results'!$D$6,'PivotTable for Results'!$D$8,'PivotTable for Results'!$D$10)</c:f>
                <c:numCache>
                  <c:formatCode>General</c:formatCode>
                  <c:ptCount val="4"/>
                  <c:pt idx="0">
                    <c:v>15.751708984578324</c:v>
                  </c:pt>
                  <c:pt idx="1">
                    <c:v>17.89605537121566</c:v>
                  </c:pt>
                  <c:pt idx="2">
                    <c:v>15.893935291883093</c:v>
                  </c:pt>
                  <c:pt idx="3">
                    <c:v>14.771322893216071</c:v>
                  </c:pt>
                </c:numCache>
              </c:numRef>
            </c:plus>
            <c:minus>
              <c:numRef>
                <c:f>('PivotTable for Results'!$E$4,'PivotTable for Results'!$E$6,'PivotTable for Results'!$E$8,'PivotTable for Results'!$E$10)</c:f>
                <c:numCache>
                  <c:formatCode>General</c:formatCode>
                  <c:ptCount val="4"/>
                  <c:pt idx="0">
                    <c:v>11.940463817746945</c:v>
                  </c:pt>
                  <c:pt idx="1">
                    <c:v>14.032553512808894</c:v>
                  </c:pt>
                  <c:pt idx="2">
                    <c:v>13.386155007281211</c:v>
                  </c:pt>
                  <c:pt idx="3">
                    <c:v>12.574493860583591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Lit>
              <c:ptCount val="4"/>
              <c:pt idx="0">
                <c:v>I enjoyed watching this video.</c:v>
              </c:pt>
              <c:pt idx="1">
                <c:v>It was easy to understand the video.</c:v>
              </c:pt>
              <c:pt idx="2">
                <c:v>It was easy to answer the quiz questions.</c:v>
              </c:pt>
              <c:pt idx="3">
                <c:v>I would like to watch more videos like this.</c:v>
              </c:pt>
            </c:strLit>
          </c:cat>
          <c:val>
            <c:numRef>
              <c:f>('PivotTable for Results'!$D$3,'PivotTable for Results'!$D$5,'PivotTable for Results'!$D$7,'PivotTable for Results'!$D$9)</c:f>
              <c:numCache>
                <c:formatCode>0.0</c:formatCode>
                <c:ptCount val="4"/>
                <c:pt idx="0">
                  <c:v>92.086553323029364</c:v>
                </c:pt>
                <c:pt idx="1">
                  <c:v>86.749226006191947</c:v>
                </c:pt>
                <c:pt idx="2">
                  <c:v>90.309597523219807</c:v>
                </c:pt>
                <c:pt idx="3">
                  <c:v>93.239875389408098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0E3-4816-B9A7-7835BB4F9E7C}"/>
            </c:ext>
          </c:extLst>
        </c:ser>
        <c:ser>
          <c:idx val="3"/>
          <c:order val="3"/>
          <c:tx>
            <c:v>Permanent magnets</c:v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('PivotTable for Results'!$E$4,'PivotTable for Results'!$E$6,'PivotTable for Results'!$E$8,'PivotTable for Results'!$E$10)</c:f>
                <c:numCache>
                  <c:formatCode>General</c:formatCode>
                  <c:ptCount val="4"/>
                  <c:pt idx="0">
                    <c:v>11.940463817746945</c:v>
                  </c:pt>
                  <c:pt idx="1">
                    <c:v>14.032553512808894</c:v>
                  </c:pt>
                  <c:pt idx="2">
                    <c:v>13.386155007281211</c:v>
                  </c:pt>
                  <c:pt idx="3">
                    <c:v>12.574493860583591</c:v>
                  </c:pt>
                </c:numCache>
              </c:numRef>
            </c:plus>
            <c:minus>
              <c:numRef>
                <c:f>('PivotTable for Results'!$E$4,'PivotTable for Results'!$E$6,'PivotTable for Results'!$E$8,'PivotTable for Results'!$E$10)</c:f>
                <c:numCache>
                  <c:formatCode>General</c:formatCode>
                  <c:ptCount val="4"/>
                  <c:pt idx="0">
                    <c:v>11.940463817746945</c:v>
                  </c:pt>
                  <c:pt idx="1">
                    <c:v>14.032553512808894</c:v>
                  </c:pt>
                  <c:pt idx="2">
                    <c:v>13.386155007281211</c:v>
                  </c:pt>
                  <c:pt idx="3">
                    <c:v>12.574493860583591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('PivotTable for Results'!$E$3,'PivotTable for Results'!$E$5,'PivotTable for Results'!$E$7,'PivotTable for Results'!$E$9)</c:f>
              <c:numCache>
                <c:formatCode>0.0</c:formatCode>
                <c:ptCount val="4"/>
                <c:pt idx="0">
                  <c:v>93.948717948717942</c:v>
                </c:pt>
                <c:pt idx="1">
                  <c:v>91.75257731958763</c:v>
                </c:pt>
                <c:pt idx="2">
                  <c:v>92.886597938144334</c:v>
                </c:pt>
                <c:pt idx="3">
                  <c:v>94.974358974358978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0E3-4816-B9A7-7835BB4F9E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96251296"/>
        <c:axId val="1196255456"/>
      </c:barChart>
      <c:catAx>
        <c:axId val="1196251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6255456"/>
        <c:crosses val="autoZero"/>
        <c:auto val="1"/>
        <c:lblAlgn val="ctr"/>
        <c:lblOffset val="100"/>
        <c:noMultiLvlLbl val="0"/>
      </c:catAx>
      <c:valAx>
        <c:axId val="1196255456"/>
        <c:scaling>
          <c:orientation val="minMax"/>
          <c:max val="11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96251296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4.8466975205227004E-2"/>
          <c:y val="0.90798203473663264"/>
          <c:w val="0.94682913804657398"/>
          <c:h val="9.201789649711507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  <c:extLst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[SolvayProgramme_Camp1_Data.xlsx]PivotTables for Personal data!PivotTable13</c:name>
    <c:fmtId val="23"/>
  </c:pivotSource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/>
              <a:t>Gender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6576" tIns="18288" rIns="36576" bIns="18288" anchor="ctr" anchorCtr="1">
              <a:spAutoFit/>
            </a:bodyPr>
            <a:lstStyle/>
            <a:p>
              <a:pPr>
                <a:defRPr sz="12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2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3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4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5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6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7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8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9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6576" tIns="18288" rIns="36576" bIns="18288" anchor="ctr" anchorCtr="1">
              <a:spAutoFit/>
            </a:bodyPr>
            <a:lstStyle/>
            <a:p>
              <a:pPr>
                <a:defRPr sz="12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0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1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2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3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4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6576" tIns="18288" rIns="36576" bIns="18288" anchor="ctr" anchorCtr="1">
              <a:spAutoFit/>
            </a:bodyPr>
            <a:lstStyle/>
            <a:p>
              <a:pPr>
                <a:defRPr sz="12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5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6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7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  <c:pivotFmt>
        <c:idx val="18"/>
        <c:spPr>
          <a:solidFill>
            <a:schemeClr val="accent1"/>
          </a:solidFill>
          <a:ln w="19050">
            <a:solidFill>
              <a:schemeClr val="lt1"/>
            </a:solidFill>
          </a:ln>
          <a:effectLst/>
        </c:spPr>
      </c:pivotFmt>
    </c:pivotFmts>
    <c:plotArea>
      <c:layout>
        <c:manualLayout>
          <c:layoutTarget val="inner"/>
          <c:xMode val="edge"/>
          <c:yMode val="edge"/>
          <c:x val="0.19866858924720637"/>
          <c:y val="0.20112496567626709"/>
          <c:w val="0.60266282150558725"/>
          <c:h val="0.77969569985451859"/>
        </c:manualLayout>
      </c:layout>
      <c:pieChart>
        <c:varyColors val="1"/>
        <c:ser>
          <c:idx val="0"/>
          <c:order val="0"/>
          <c:tx>
            <c:strRef>
              <c:f>'PivotTables for Personal data'!$B$1</c:f>
              <c:strCache>
                <c:ptCount val="1"/>
                <c:pt idx="0">
                  <c:v>Total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3C1-4F66-9F8F-A769E61C708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3C1-4F66-9F8F-A769E61C708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3C1-4F66-9F8F-A769E61C7084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3C1-4F66-9F8F-A769E61C708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3C1-4F66-9F8F-A769E61C7084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'PivotTables for Personal data'!$A$2:$A$6</c:f>
              <c:strCache>
                <c:ptCount val="4"/>
                <c:pt idx="0">
                  <c:v>Female</c:v>
                </c:pt>
                <c:pt idx="1">
                  <c:v>Male</c:v>
                </c:pt>
                <c:pt idx="2">
                  <c:v>Other</c:v>
                </c:pt>
                <c:pt idx="3">
                  <c:v>(blank)</c:v>
                </c:pt>
              </c:strCache>
            </c:strRef>
          </c:cat>
          <c:val>
            <c:numRef>
              <c:f>'PivotTables for Personal data'!$B$2:$B$6</c:f>
              <c:numCache>
                <c:formatCode>General</c:formatCode>
                <c:ptCount val="4"/>
                <c:pt idx="0">
                  <c:v>249</c:v>
                </c:pt>
                <c:pt idx="1">
                  <c:v>352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3C1-4F66-9F8F-A769E61C70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[SolvayProgramme_Camp1_Data.xlsx]PivotTable for Countries!PivotTable12</c:name>
    <c:fmtId val="16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6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'PivotTable for Countries'!$B$1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'PivotTable for Countries'!$A$2:$A$66</c:f>
              <c:strCache>
                <c:ptCount val="64"/>
                <c:pt idx="0">
                  <c:v>Türkiye</c:v>
                </c:pt>
                <c:pt idx="1">
                  <c:v>Italy</c:v>
                </c:pt>
                <c:pt idx="2">
                  <c:v>Spain</c:v>
                </c:pt>
                <c:pt idx="3">
                  <c:v>France</c:v>
                </c:pt>
                <c:pt idx="4">
                  <c:v>India</c:v>
                </c:pt>
                <c:pt idx="5">
                  <c:v>Bulgaria</c:v>
                </c:pt>
                <c:pt idx="6">
                  <c:v>Poland</c:v>
                </c:pt>
                <c:pt idx="7">
                  <c:v>Portugal</c:v>
                </c:pt>
                <c:pt idx="8">
                  <c:v>Germany</c:v>
                </c:pt>
                <c:pt idx="9">
                  <c:v>Brazil</c:v>
                </c:pt>
                <c:pt idx="10">
                  <c:v>Romania</c:v>
                </c:pt>
                <c:pt idx="11">
                  <c:v>Cyprus</c:v>
                </c:pt>
                <c:pt idx="12">
                  <c:v>Greece</c:v>
                </c:pt>
                <c:pt idx="13">
                  <c:v>United States</c:v>
                </c:pt>
                <c:pt idx="14">
                  <c:v>United Kingdom</c:v>
                </c:pt>
                <c:pt idx="15">
                  <c:v>Slovakia</c:v>
                </c:pt>
                <c:pt idx="16">
                  <c:v>Australia</c:v>
                </c:pt>
                <c:pt idx="17">
                  <c:v>Slovenia</c:v>
                </c:pt>
                <c:pt idx="18">
                  <c:v>Serbia</c:v>
                </c:pt>
                <c:pt idx="19">
                  <c:v>Pakistan</c:v>
                </c:pt>
                <c:pt idx="20">
                  <c:v>Croatia</c:v>
                </c:pt>
                <c:pt idx="21">
                  <c:v>Switzerland</c:v>
                </c:pt>
                <c:pt idx="22">
                  <c:v>Ireland</c:v>
                </c:pt>
                <c:pt idx="23">
                  <c:v>Egypt</c:v>
                </c:pt>
                <c:pt idx="24">
                  <c:v>Hungary</c:v>
                </c:pt>
                <c:pt idx="25">
                  <c:v>Canada</c:v>
                </c:pt>
                <c:pt idx="26">
                  <c:v>Czechia</c:v>
                </c:pt>
                <c:pt idx="27">
                  <c:v>China</c:v>
                </c:pt>
                <c:pt idx="28">
                  <c:v>Argentina</c:v>
                </c:pt>
                <c:pt idx="29">
                  <c:v>Belgium</c:v>
                </c:pt>
                <c:pt idx="30">
                  <c:v>Finland</c:v>
                </c:pt>
                <c:pt idx="31">
                  <c:v>Georgia</c:v>
                </c:pt>
                <c:pt idx="32">
                  <c:v>Lebanon</c:v>
                </c:pt>
                <c:pt idx="33">
                  <c:v>Costa Rica</c:v>
                </c:pt>
                <c:pt idx="34">
                  <c:v>Mexico</c:v>
                </c:pt>
                <c:pt idx="35">
                  <c:v>Latvia</c:v>
                </c:pt>
                <c:pt idx="36">
                  <c:v>North Macedonia</c:v>
                </c:pt>
                <c:pt idx="37">
                  <c:v>Sri Lanka</c:v>
                </c:pt>
                <c:pt idx="38">
                  <c:v>Russia</c:v>
                </c:pt>
                <c:pt idx="39">
                  <c:v>Bangladesh</c:v>
                </c:pt>
                <c:pt idx="40">
                  <c:v>Austria</c:v>
                </c:pt>
                <c:pt idx="41">
                  <c:v>Japan</c:v>
                </c:pt>
                <c:pt idx="42">
                  <c:v>Sweden</c:v>
                </c:pt>
                <c:pt idx="43">
                  <c:v>Cuba</c:v>
                </c:pt>
                <c:pt idx="44">
                  <c:v>Vietnam</c:v>
                </c:pt>
                <c:pt idx="45">
                  <c:v>Colombia</c:v>
                </c:pt>
                <c:pt idx="46">
                  <c:v>Hong Kong SAR China</c:v>
                </c:pt>
                <c:pt idx="47">
                  <c:v>Morocco</c:v>
                </c:pt>
                <c:pt idx="48">
                  <c:v>South Africa</c:v>
                </c:pt>
                <c:pt idx="49">
                  <c:v>Bosnia &amp; Herzegovina</c:v>
                </c:pt>
                <c:pt idx="50">
                  <c:v>Liechtenstein</c:v>
                </c:pt>
                <c:pt idx="51">
                  <c:v>Montenegro</c:v>
                </c:pt>
                <c:pt idx="52">
                  <c:v>Estonia</c:v>
                </c:pt>
                <c:pt idx="53">
                  <c:v>Azerbaijan</c:v>
                </c:pt>
                <c:pt idx="54">
                  <c:v>Belarus</c:v>
                </c:pt>
                <c:pt idx="55">
                  <c:v>Netherlands</c:v>
                </c:pt>
                <c:pt idx="56">
                  <c:v>Norway</c:v>
                </c:pt>
                <c:pt idx="57">
                  <c:v>Denmark</c:v>
                </c:pt>
                <c:pt idx="58">
                  <c:v>Syria</c:v>
                </c:pt>
                <c:pt idx="59">
                  <c:v>Bolivia</c:v>
                </c:pt>
                <c:pt idx="60">
                  <c:v>Thailand</c:v>
                </c:pt>
                <c:pt idx="61">
                  <c:v>Albania</c:v>
                </c:pt>
                <c:pt idx="62">
                  <c:v>Moldova</c:v>
                </c:pt>
                <c:pt idx="63">
                  <c:v>(blank)</c:v>
                </c:pt>
              </c:strCache>
            </c:strRef>
          </c:cat>
          <c:val>
            <c:numRef>
              <c:f>'PivotTable for Countries'!$B$2:$B$66</c:f>
              <c:numCache>
                <c:formatCode>General</c:formatCode>
                <c:ptCount val="64"/>
                <c:pt idx="0">
                  <c:v>77</c:v>
                </c:pt>
                <c:pt idx="1">
                  <c:v>73</c:v>
                </c:pt>
                <c:pt idx="2">
                  <c:v>48</c:v>
                </c:pt>
                <c:pt idx="3">
                  <c:v>32</c:v>
                </c:pt>
                <c:pt idx="4">
                  <c:v>31</c:v>
                </c:pt>
                <c:pt idx="5">
                  <c:v>28</c:v>
                </c:pt>
                <c:pt idx="6">
                  <c:v>27</c:v>
                </c:pt>
                <c:pt idx="7">
                  <c:v>23</c:v>
                </c:pt>
                <c:pt idx="8">
                  <c:v>21</c:v>
                </c:pt>
                <c:pt idx="9">
                  <c:v>20</c:v>
                </c:pt>
                <c:pt idx="10">
                  <c:v>19</c:v>
                </c:pt>
                <c:pt idx="11">
                  <c:v>19</c:v>
                </c:pt>
                <c:pt idx="12">
                  <c:v>19</c:v>
                </c:pt>
                <c:pt idx="13">
                  <c:v>17</c:v>
                </c:pt>
                <c:pt idx="14">
                  <c:v>13</c:v>
                </c:pt>
                <c:pt idx="15">
                  <c:v>12</c:v>
                </c:pt>
                <c:pt idx="16">
                  <c:v>11</c:v>
                </c:pt>
                <c:pt idx="17">
                  <c:v>8</c:v>
                </c:pt>
                <c:pt idx="18">
                  <c:v>8</c:v>
                </c:pt>
                <c:pt idx="19">
                  <c:v>6</c:v>
                </c:pt>
                <c:pt idx="20">
                  <c:v>6</c:v>
                </c:pt>
                <c:pt idx="21">
                  <c:v>5</c:v>
                </c:pt>
                <c:pt idx="22">
                  <c:v>5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4</c:v>
                </c:pt>
                <c:pt idx="27">
                  <c:v>4</c:v>
                </c:pt>
                <c:pt idx="28">
                  <c:v>4</c:v>
                </c:pt>
                <c:pt idx="29">
                  <c:v>4</c:v>
                </c:pt>
                <c:pt idx="30">
                  <c:v>3</c:v>
                </c:pt>
                <c:pt idx="31">
                  <c:v>3</c:v>
                </c:pt>
                <c:pt idx="32">
                  <c:v>3</c:v>
                </c:pt>
                <c:pt idx="33">
                  <c:v>3</c:v>
                </c:pt>
                <c:pt idx="34">
                  <c:v>3</c:v>
                </c:pt>
                <c:pt idx="35">
                  <c:v>2</c:v>
                </c:pt>
                <c:pt idx="36">
                  <c:v>2</c:v>
                </c:pt>
                <c:pt idx="37">
                  <c:v>2</c:v>
                </c:pt>
                <c:pt idx="38">
                  <c:v>2</c:v>
                </c:pt>
                <c:pt idx="39">
                  <c:v>2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AF-40C6-8DC9-F3C3CB7AE97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-27"/>
        <c:axId val="1363015919"/>
        <c:axId val="1363013423"/>
      </c:barChart>
      <c:catAx>
        <c:axId val="13630159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3013423"/>
        <c:crosses val="autoZero"/>
        <c:auto val="1"/>
        <c:lblAlgn val="ctr"/>
        <c:lblOffset val="100"/>
        <c:noMultiLvlLbl val="0"/>
      </c:catAx>
      <c:valAx>
        <c:axId val="1363013423"/>
        <c:scaling>
          <c:orientation val="minMax"/>
          <c:max val="8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301591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'Views per channel'!$A$3</c:f>
              <c:strCache>
                <c:ptCount val="1"/>
                <c:pt idx="0">
                  <c:v>Tiktok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B17-424F-BC32-BA1E7F9D548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B17-424F-BC32-BA1E7F9D548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B17-424F-BC32-BA1E7F9D5488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B17-424F-BC32-BA1E7F9D5488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B17-424F-BC32-BA1E7F9D5488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B17-424F-BC32-BA1E7F9D5488}"/>
              </c:ext>
            </c:extLst>
          </c:dPt>
          <c:cat>
            <c:strRef>
              <c:f>'Views per channel'!$B$1:$L$1</c:f>
              <c:strCache>
                <c:ptCount val="11"/>
                <c:pt idx="0">
                  <c:v>Short #1 – Fridge magnets</c:v>
                </c:pt>
                <c:pt idx="1">
                  <c:v>Short #2 – Hovercraft</c:v>
                </c:pt>
                <c:pt idx="2">
                  <c:v>Course #1 – Luminescence</c:v>
                </c:pt>
                <c:pt idx="3">
                  <c:v>Short #3 – Leaky bottle</c:v>
                </c:pt>
                <c:pt idx="4">
                  <c:v>Course #2 – Electromagnetism</c:v>
                </c:pt>
                <c:pt idx="5">
                  <c:v>Course #3 – Currents &amp; magnets</c:v>
                </c:pt>
                <c:pt idx="6">
                  <c:v>Camp #1 – teaser 1</c:v>
                </c:pt>
                <c:pt idx="7">
                  <c:v>Camp #1 – teaser 1</c:v>
                </c:pt>
                <c:pt idx="8">
                  <c:v>Course #4 – Permanent magnets</c:v>
                </c:pt>
                <c:pt idx="9">
                  <c:v>Camp #1 – teaser 2</c:v>
                </c:pt>
                <c:pt idx="10">
                  <c:v>Comparable CERN videos</c:v>
                </c:pt>
              </c:strCache>
            </c:strRef>
          </c:cat>
          <c:val>
            <c:numRef>
              <c:f>'Views per channel'!$B$3:$L$3</c:f>
              <c:numCache>
                <c:formatCode>General</c:formatCode>
                <c:ptCount val="11"/>
                <c:pt idx="0">
                  <c:v>38800</c:v>
                </c:pt>
                <c:pt idx="1">
                  <c:v>2283</c:v>
                </c:pt>
                <c:pt idx="2">
                  <c:v>980</c:v>
                </c:pt>
                <c:pt idx="3">
                  <c:v>2242</c:v>
                </c:pt>
                <c:pt idx="4">
                  <c:v>13500</c:v>
                </c:pt>
                <c:pt idx="5">
                  <c:v>2057</c:v>
                </c:pt>
                <c:pt idx="6">
                  <c:v>1328</c:v>
                </c:pt>
                <c:pt idx="7">
                  <c:v>962</c:v>
                </c:pt>
                <c:pt idx="8">
                  <c:v>1325</c:v>
                </c:pt>
                <c:pt idx="9">
                  <c:v>748</c:v>
                </c:pt>
                <c:pt idx="1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0B17-424F-BC32-BA1E7F9D54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7"/>
        <c:axId val="8196623"/>
        <c:axId val="8197039"/>
      </c:barChart>
      <c:catAx>
        <c:axId val="81966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97039"/>
        <c:crosses val="autoZero"/>
        <c:auto val="1"/>
        <c:lblAlgn val="ctr"/>
        <c:lblOffset val="100"/>
        <c:noMultiLvlLbl val="0"/>
      </c:catAx>
      <c:valAx>
        <c:axId val="8197039"/>
        <c:scaling>
          <c:orientation val="minMax"/>
          <c:max val="4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966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'Views per channel'!$A$5</c:f>
              <c:strCache>
                <c:ptCount val="1"/>
                <c:pt idx="0">
                  <c:v>Twitter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5B3-4D60-AC00-279CC3FDA14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5B3-4D60-AC00-279CC3FDA14F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5B3-4D60-AC00-279CC3FDA14F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5B3-4D60-AC00-279CC3FDA14F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5B3-4D60-AC00-279CC3FDA14F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5B3-4D60-AC00-279CC3FDA14F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15B3-4D60-AC00-279CC3FDA14F}"/>
              </c:ext>
            </c:extLst>
          </c:dPt>
          <c:cat>
            <c:strRef>
              <c:f>'Views per channel'!$B$1:$L$1</c:f>
              <c:strCache>
                <c:ptCount val="11"/>
                <c:pt idx="0">
                  <c:v>Short #1 – Fridge magnets</c:v>
                </c:pt>
                <c:pt idx="1">
                  <c:v>Short #2 – Hovercraft</c:v>
                </c:pt>
                <c:pt idx="2">
                  <c:v>Course #1 – Luminescence</c:v>
                </c:pt>
                <c:pt idx="3">
                  <c:v>Short #3 – Leaky bottle</c:v>
                </c:pt>
                <c:pt idx="4">
                  <c:v>Course #2 – Electromagnetism</c:v>
                </c:pt>
                <c:pt idx="5">
                  <c:v>Course #3 – Currents &amp; magnets</c:v>
                </c:pt>
                <c:pt idx="6">
                  <c:v>Camp #1 – teaser 1</c:v>
                </c:pt>
                <c:pt idx="7">
                  <c:v>Camp #1 – teaser 1</c:v>
                </c:pt>
                <c:pt idx="8">
                  <c:v>Course #4 – Permanent magnets</c:v>
                </c:pt>
                <c:pt idx="9">
                  <c:v>Camp #1 – teaser 2</c:v>
                </c:pt>
                <c:pt idx="10">
                  <c:v>Comparable CERN videos</c:v>
                </c:pt>
              </c:strCache>
            </c:strRef>
          </c:cat>
          <c:val>
            <c:numRef>
              <c:f>'Views per channel'!$B$5:$L$5</c:f>
              <c:numCache>
                <c:formatCode>General</c:formatCode>
                <c:ptCount val="11"/>
                <c:pt idx="0">
                  <c:v>7168</c:v>
                </c:pt>
                <c:pt idx="1">
                  <c:v>5178</c:v>
                </c:pt>
                <c:pt idx="2">
                  <c:v>7602</c:v>
                </c:pt>
                <c:pt idx="3">
                  <c:v>5719</c:v>
                </c:pt>
                <c:pt idx="4">
                  <c:v>8265</c:v>
                </c:pt>
                <c:pt idx="5">
                  <c:v>18300</c:v>
                </c:pt>
                <c:pt idx="6">
                  <c:v>6798</c:v>
                </c:pt>
                <c:pt idx="7">
                  <c:v>5176</c:v>
                </c:pt>
                <c:pt idx="8">
                  <c:v>3808</c:v>
                </c:pt>
                <c:pt idx="9">
                  <c:v>6427</c:v>
                </c:pt>
                <c:pt idx="10">
                  <c:v>19437.099999999999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15B3-4D60-AC00-279CC3FDA1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7"/>
        <c:axId val="8196623"/>
        <c:axId val="8197039"/>
      </c:barChart>
      <c:catAx>
        <c:axId val="81966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97039"/>
        <c:crosses val="autoZero"/>
        <c:auto val="1"/>
        <c:lblAlgn val="ctr"/>
        <c:lblOffset val="100"/>
        <c:noMultiLvlLbl val="0"/>
      </c:catAx>
      <c:valAx>
        <c:axId val="8197039"/>
        <c:scaling>
          <c:orientation val="minMax"/>
          <c:max val="19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966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'Views per channel'!$A$4</c:f>
              <c:strCache>
                <c:ptCount val="1"/>
                <c:pt idx="0">
                  <c:v>YouTube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007-45B2-9C16-6BE9EB6E3BC2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007-45B2-9C16-6BE9EB6E3BC2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007-45B2-9C16-6BE9EB6E3BC2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007-45B2-9C16-6BE9EB6E3BC2}"/>
              </c:ext>
            </c:extLst>
          </c:dPt>
          <c:dPt>
            <c:idx val="7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007-45B2-9C16-6BE9EB6E3BC2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007-45B2-9C16-6BE9EB6E3BC2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5007-45B2-9C16-6BE9EB6E3BC2}"/>
              </c:ext>
            </c:extLst>
          </c:dPt>
          <c:cat>
            <c:strRef>
              <c:f>'Views per channel'!$B$1:$L$1</c:f>
              <c:strCache>
                <c:ptCount val="11"/>
                <c:pt idx="0">
                  <c:v>Short #1 – Fridge magnets</c:v>
                </c:pt>
                <c:pt idx="1">
                  <c:v>Short #2 – Hovercraft</c:v>
                </c:pt>
                <c:pt idx="2">
                  <c:v>Course #1 – Luminescence</c:v>
                </c:pt>
                <c:pt idx="3">
                  <c:v>Short #3 – Leaky bottle</c:v>
                </c:pt>
                <c:pt idx="4">
                  <c:v>Course #2 – Electromagnetism</c:v>
                </c:pt>
                <c:pt idx="5">
                  <c:v>Course #3 – Currents &amp; magnets</c:v>
                </c:pt>
                <c:pt idx="6">
                  <c:v>Camp #1 – teaser 1</c:v>
                </c:pt>
                <c:pt idx="7">
                  <c:v>Camp #1 – teaser 1</c:v>
                </c:pt>
                <c:pt idx="8">
                  <c:v>Course #4 – Permanent magnets</c:v>
                </c:pt>
                <c:pt idx="9">
                  <c:v>Camp #1 – teaser 2</c:v>
                </c:pt>
                <c:pt idx="10">
                  <c:v>Comparable CERN videos</c:v>
                </c:pt>
              </c:strCache>
            </c:strRef>
          </c:cat>
          <c:val>
            <c:numRef>
              <c:f>'Views per channel'!$B$4:$L$4</c:f>
              <c:numCache>
                <c:formatCode>General</c:formatCode>
                <c:ptCount val="11"/>
                <c:pt idx="0">
                  <c:v>3500</c:v>
                </c:pt>
                <c:pt idx="1">
                  <c:v>2800</c:v>
                </c:pt>
                <c:pt idx="2">
                  <c:v>5900</c:v>
                </c:pt>
                <c:pt idx="3">
                  <c:v>2600</c:v>
                </c:pt>
                <c:pt idx="4">
                  <c:v>6000</c:v>
                </c:pt>
                <c:pt idx="5">
                  <c:v>4200</c:v>
                </c:pt>
                <c:pt idx="6">
                  <c:v>2700</c:v>
                </c:pt>
                <c:pt idx="7">
                  <c:v>1000</c:v>
                </c:pt>
                <c:pt idx="8">
                  <c:v>2200</c:v>
                </c:pt>
                <c:pt idx="9">
                  <c:v>1800</c:v>
                </c:pt>
                <c:pt idx="10">
                  <c:v>3810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007-45B2-9C16-6BE9EB6E3B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7"/>
        <c:axId val="8196623"/>
        <c:axId val="8197039"/>
      </c:barChart>
      <c:catAx>
        <c:axId val="81966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97039"/>
        <c:crosses val="autoZero"/>
        <c:auto val="1"/>
        <c:lblAlgn val="ctr"/>
        <c:lblOffset val="100"/>
        <c:noMultiLvlLbl val="0"/>
      </c:catAx>
      <c:valAx>
        <c:axId val="8197039"/>
        <c:scaling>
          <c:orientation val="minMax"/>
          <c:max val="6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1966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graphs!$A$3</c:f>
              <c:strCache>
                <c:ptCount val="1"/>
                <c:pt idx="0">
                  <c:v>Luminescence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Lumi!$A$2:$A$101</c:f>
              <c:numCache>
                <c:formatCode>General</c:formatCode>
                <c:ptCount val="1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</c:numCache>
            </c:numRef>
          </c:xVal>
          <c:yVal>
            <c:numRef>
              <c:f>Lumi!$B$2:$B$101</c:f>
              <c:numCache>
                <c:formatCode>General</c:formatCode>
                <c:ptCount val="100"/>
                <c:pt idx="0">
                  <c:v>108.93</c:v>
                </c:pt>
                <c:pt idx="1">
                  <c:v>72.47</c:v>
                </c:pt>
                <c:pt idx="2">
                  <c:v>60.11</c:v>
                </c:pt>
                <c:pt idx="3">
                  <c:v>54.97</c:v>
                </c:pt>
                <c:pt idx="4">
                  <c:v>52.3</c:v>
                </c:pt>
                <c:pt idx="5">
                  <c:v>51.19</c:v>
                </c:pt>
                <c:pt idx="6">
                  <c:v>51.09</c:v>
                </c:pt>
                <c:pt idx="7">
                  <c:v>48.12</c:v>
                </c:pt>
                <c:pt idx="8">
                  <c:v>46.06</c:v>
                </c:pt>
                <c:pt idx="9">
                  <c:v>44.11</c:v>
                </c:pt>
                <c:pt idx="10">
                  <c:v>43.74</c:v>
                </c:pt>
                <c:pt idx="11">
                  <c:v>43.41</c:v>
                </c:pt>
                <c:pt idx="12">
                  <c:v>44.16</c:v>
                </c:pt>
                <c:pt idx="13">
                  <c:v>42.97</c:v>
                </c:pt>
                <c:pt idx="14">
                  <c:v>42.86</c:v>
                </c:pt>
                <c:pt idx="15">
                  <c:v>50.36</c:v>
                </c:pt>
                <c:pt idx="16">
                  <c:v>42.59</c:v>
                </c:pt>
                <c:pt idx="17">
                  <c:v>39.21</c:v>
                </c:pt>
                <c:pt idx="18">
                  <c:v>37.9</c:v>
                </c:pt>
                <c:pt idx="19">
                  <c:v>38.340000000000003</c:v>
                </c:pt>
                <c:pt idx="20">
                  <c:v>38.58</c:v>
                </c:pt>
                <c:pt idx="21">
                  <c:v>38.26</c:v>
                </c:pt>
                <c:pt idx="22">
                  <c:v>38.340000000000003</c:v>
                </c:pt>
                <c:pt idx="23">
                  <c:v>38.26</c:v>
                </c:pt>
                <c:pt idx="24">
                  <c:v>39.04</c:v>
                </c:pt>
                <c:pt idx="25">
                  <c:v>41.41</c:v>
                </c:pt>
                <c:pt idx="26">
                  <c:v>40.65</c:v>
                </c:pt>
                <c:pt idx="27">
                  <c:v>38.049999999999997</c:v>
                </c:pt>
                <c:pt idx="28">
                  <c:v>38.549999999999997</c:v>
                </c:pt>
                <c:pt idx="29">
                  <c:v>42.54</c:v>
                </c:pt>
                <c:pt idx="30">
                  <c:v>36.119999999999997</c:v>
                </c:pt>
                <c:pt idx="31">
                  <c:v>37.64</c:v>
                </c:pt>
                <c:pt idx="32">
                  <c:v>37.18</c:v>
                </c:pt>
                <c:pt idx="33">
                  <c:v>36.68</c:v>
                </c:pt>
                <c:pt idx="34">
                  <c:v>35.39</c:v>
                </c:pt>
                <c:pt idx="35">
                  <c:v>33.299999999999997</c:v>
                </c:pt>
                <c:pt idx="36">
                  <c:v>33.049999999999997</c:v>
                </c:pt>
                <c:pt idx="37">
                  <c:v>32.369999999999997</c:v>
                </c:pt>
                <c:pt idx="38">
                  <c:v>31.19</c:v>
                </c:pt>
                <c:pt idx="39">
                  <c:v>31.56</c:v>
                </c:pt>
                <c:pt idx="40">
                  <c:v>30.95</c:v>
                </c:pt>
                <c:pt idx="41">
                  <c:v>30.88</c:v>
                </c:pt>
                <c:pt idx="42">
                  <c:v>30.49</c:v>
                </c:pt>
                <c:pt idx="43">
                  <c:v>30.25</c:v>
                </c:pt>
                <c:pt idx="44">
                  <c:v>29.86</c:v>
                </c:pt>
                <c:pt idx="45">
                  <c:v>29.84</c:v>
                </c:pt>
                <c:pt idx="46">
                  <c:v>29.67</c:v>
                </c:pt>
                <c:pt idx="47">
                  <c:v>30.28</c:v>
                </c:pt>
                <c:pt idx="48">
                  <c:v>30.9</c:v>
                </c:pt>
                <c:pt idx="49">
                  <c:v>30.8</c:v>
                </c:pt>
                <c:pt idx="50">
                  <c:v>30.73</c:v>
                </c:pt>
                <c:pt idx="51">
                  <c:v>30.23</c:v>
                </c:pt>
                <c:pt idx="52">
                  <c:v>29.74</c:v>
                </c:pt>
                <c:pt idx="53">
                  <c:v>29.52</c:v>
                </c:pt>
                <c:pt idx="54">
                  <c:v>29.05</c:v>
                </c:pt>
                <c:pt idx="55">
                  <c:v>28.29</c:v>
                </c:pt>
                <c:pt idx="56">
                  <c:v>28.85</c:v>
                </c:pt>
                <c:pt idx="57">
                  <c:v>28.83</c:v>
                </c:pt>
                <c:pt idx="58">
                  <c:v>28.68</c:v>
                </c:pt>
                <c:pt idx="59">
                  <c:v>28.76</c:v>
                </c:pt>
                <c:pt idx="60">
                  <c:v>28.61</c:v>
                </c:pt>
                <c:pt idx="61">
                  <c:v>32.18</c:v>
                </c:pt>
                <c:pt idx="62">
                  <c:v>29.62</c:v>
                </c:pt>
                <c:pt idx="63">
                  <c:v>29.33</c:v>
                </c:pt>
                <c:pt idx="64">
                  <c:v>34.020000000000003</c:v>
                </c:pt>
                <c:pt idx="65">
                  <c:v>35.49</c:v>
                </c:pt>
                <c:pt idx="66">
                  <c:v>28.78</c:v>
                </c:pt>
                <c:pt idx="67">
                  <c:v>29.07</c:v>
                </c:pt>
                <c:pt idx="68">
                  <c:v>29.43</c:v>
                </c:pt>
                <c:pt idx="69">
                  <c:v>28.05</c:v>
                </c:pt>
                <c:pt idx="70">
                  <c:v>28.56</c:v>
                </c:pt>
                <c:pt idx="71">
                  <c:v>28.83</c:v>
                </c:pt>
                <c:pt idx="72">
                  <c:v>29.04</c:v>
                </c:pt>
                <c:pt idx="73">
                  <c:v>28.93</c:v>
                </c:pt>
                <c:pt idx="74">
                  <c:v>28.63</c:v>
                </c:pt>
                <c:pt idx="75">
                  <c:v>28.99</c:v>
                </c:pt>
                <c:pt idx="76">
                  <c:v>29.16</c:v>
                </c:pt>
                <c:pt idx="77">
                  <c:v>28.15</c:v>
                </c:pt>
                <c:pt idx="78">
                  <c:v>27.18</c:v>
                </c:pt>
                <c:pt idx="79">
                  <c:v>28.58</c:v>
                </c:pt>
                <c:pt idx="80">
                  <c:v>27.26</c:v>
                </c:pt>
                <c:pt idx="81">
                  <c:v>27.43</c:v>
                </c:pt>
                <c:pt idx="82">
                  <c:v>27.76</c:v>
                </c:pt>
                <c:pt idx="83">
                  <c:v>27.91</c:v>
                </c:pt>
                <c:pt idx="84">
                  <c:v>27.57</c:v>
                </c:pt>
                <c:pt idx="85">
                  <c:v>27.23</c:v>
                </c:pt>
                <c:pt idx="86">
                  <c:v>28.63</c:v>
                </c:pt>
                <c:pt idx="87">
                  <c:v>27.59</c:v>
                </c:pt>
                <c:pt idx="88">
                  <c:v>27.5</c:v>
                </c:pt>
                <c:pt idx="89">
                  <c:v>28.27</c:v>
                </c:pt>
                <c:pt idx="90">
                  <c:v>28.39</c:v>
                </c:pt>
                <c:pt idx="91">
                  <c:v>28.44</c:v>
                </c:pt>
                <c:pt idx="92">
                  <c:v>28.75</c:v>
                </c:pt>
                <c:pt idx="93">
                  <c:v>31.14</c:v>
                </c:pt>
                <c:pt idx="94">
                  <c:v>27.57</c:v>
                </c:pt>
                <c:pt idx="95">
                  <c:v>25.16</c:v>
                </c:pt>
                <c:pt idx="96">
                  <c:v>24.72</c:v>
                </c:pt>
                <c:pt idx="97">
                  <c:v>25.01</c:v>
                </c:pt>
                <c:pt idx="98">
                  <c:v>24.74</c:v>
                </c:pt>
                <c:pt idx="99">
                  <c:v>31.36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5F6-461E-9D1A-59CC70E3390F}"/>
            </c:ext>
          </c:extLst>
        </c:ser>
        <c:ser>
          <c:idx val="1"/>
          <c:order val="1"/>
          <c:tx>
            <c:strRef>
              <c:f>graphs!$A$4</c:f>
              <c:strCache>
                <c:ptCount val="1"/>
                <c:pt idx="0">
                  <c:v>Electromagnetism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'EMG1'!$A$2:$A$101</c:f>
              <c:numCache>
                <c:formatCode>General</c:formatCode>
                <c:ptCount val="1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</c:numCache>
            </c:numRef>
          </c:xVal>
          <c:yVal>
            <c:numRef>
              <c:f>'EMG1'!$B$2:$B$101</c:f>
              <c:numCache>
                <c:formatCode>General</c:formatCode>
                <c:ptCount val="100"/>
                <c:pt idx="0">
                  <c:v>100.97</c:v>
                </c:pt>
                <c:pt idx="1">
                  <c:v>63.68</c:v>
                </c:pt>
                <c:pt idx="2">
                  <c:v>58.08</c:v>
                </c:pt>
                <c:pt idx="3">
                  <c:v>53.51</c:v>
                </c:pt>
                <c:pt idx="4">
                  <c:v>48.38</c:v>
                </c:pt>
                <c:pt idx="5">
                  <c:v>45.51</c:v>
                </c:pt>
                <c:pt idx="6">
                  <c:v>45.59</c:v>
                </c:pt>
                <c:pt idx="7">
                  <c:v>44.32</c:v>
                </c:pt>
                <c:pt idx="8">
                  <c:v>42.08</c:v>
                </c:pt>
                <c:pt idx="9">
                  <c:v>41.49</c:v>
                </c:pt>
                <c:pt idx="10">
                  <c:v>41.31</c:v>
                </c:pt>
                <c:pt idx="11">
                  <c:v>40.74</c:v>
                </c:pt>
                <c:pt idx="12">
                  <c:v>40.950000000000003</c:v>
                </c:pt>
                <c:pt idx="13">
                  <c:v>40.5</c:v>
                </c:pt>
                <c:pt idx="14">
                  <c:v>38.340000000000003</c:v>
                </c:pt>
                <c:pt idx="15">
                  <c:v>37.72</c:v>
                </c:pt>
                <c:pt idx="16">
                  <c:v>37.049999999999997</c:v>
                </c:pt>
                <c:pt idx="17">
                  <c:v>36.270000000000003</c:v>
                </c:pt>
                <c:pt idx="18">
                  <c:v>35.979999999999997</c:v>
                </c:pt>
                <c:pt idx="19">
                  <c:v>36.32</c:v>
                </c:pt>
                <c:pt idx="20">
                  <c:v>36.17</c:v>
                </c:pt>
                <c:pt idx="21">
                  <c:v>36.07</c:v>
                </c:pt>
                <c:pt idx="22">
                  <c:v>35.869999999999997</c:v>
                </c:pt>
                <c:pt idx="23">
                  <c:v>35.28</c:v>
                </c:pt>
                <c:pt idx="24">
                  <c:v>35.1</c:v>
                </c:pt>
                <c:pt idx="25">
                  <c:v>34.03</c:v>
                </c:pt>
                <c:pt idx="26">
                  <c:v>34.229999999999997</c:v>
                </c:pt>
                <c:pt idx="27">
                  <c:v>35.06</c:v>
                </c:pt>
                <c:pt idx="28">
                  <c:v>35.15</c:v>
                </c:pt>
                <c:pt idx="29">
                  <c:v>35.31</c:v>
                </c:pt>
                <c:pt idx="30">
                  <c:v>40.6</c:v>
                </c:pt>
                <c:pt idx="31">
                  <c:v>32.54</c:v>
                </c:pt>
                <c:pt idx="32">
                  <c:v>31.51</c:v>
                </c:pt>
                <c:pt idx="33">
                  <c:v>32.020000000000003</c:v>
                </c:pt>
                <c:pt idx="34">
                  <c:v>31.8</c:v>
                </c:pt>
                <c:pt idx="35">
                  <c:v>31.82</c:v>
                </c:pt>
                <c:pt idx="36">
                  <c:v>30.9</c:v>
                </c:pt>
                <c:pt idx="37">
                  <c:v>29.91</c:v>
                </c:pt>
                <c:pt idx="38">
                  <c:v>30.09</c:v>
                </c:pt>
                <c:pt idx="39">
                  <c:v>30.63</c:v>
                </c:pt>
                <c:pt idx="40">
                  <c:v>30.63</c:v>
                </c:pt>
                <c:pt idx="41">
                  <c:v>31.08</c:v>
                </c:pt>
                <c:pt idx="42">
                  <c:v>36.57</c:v>
                </c:pt>
                <c:pt idx="43">
                  <c:v>30.58</c:v>
                </c:pt>
                <c:pt idx="44">
                  <c:v>29.69</c:v>
                </c:pt>
                <c:pt idx="45">
                  <c:v>28.3</c:v>
                </c:pt>
                <c:pt idx="46">
                  <c:v>28.05</c:v>
                </c:pt>
                <c:pt idx="47">
                  <c:v>28.23</c:v>
                </c:pt>
                <c:pt idx="48">
                  <c:v>28.08</c:v>
                </c:pt>
                <c:pt idx="49">
                  <c:v>29.42</c:v>
                </c:pt>
                <c:pt idx="50">
                  <c:v>29.89</c:v>
                </c:pt>
                <c:pt idx="51">
                  <c:v>30.16</c:v>
                </c:pt>
                <c:pt idx="52">
                  <c:v>30.9</c:v>
                </c:pt>
                <c:pt idx="53">
                  <c:v>31.72</c:v>
                </c:pt>
                <c:pt idx="54">
                  <c:v>37.04</c:v>
                </c:pt>
                <c:pt idx="55">
                  <c:v>29.36</c:v>
                </c:pt>
                <c:pt idx="56">
                  <c:v>27.98</c:v>
                </c:pt>
                <c:pt idx="57">
                  <c:v>28.05</c:v>
                </c:pt>
                <c:pt idx="58">
                  <c:v>27.63</c:v>
                </c:pt>
                <c:pt idx="59">
                  <c:v>27.92</c:v>
                </c:pt>
                <c:pt idx="60">
                  <c:v>28.17</c:v>
                </c:pt>
                <c:pt idx="61">
                  <c:v>28.54</c:v>
                </c:pt>
                <c:pt idx="62">
                  <c:v>28.77</c:v>
                </c:pt>
                <c:pt idx="63">
                  <c:v>28.05</c:v>
                </c:pt>
                <c:pt idx="64">
                  <c:v>27.15</c:v>
                </c:pt>
                <c:pt idx="65">
                  <c:v>26.58</c:v>
                </c:pt>
                <c:pt idx="66">
                  <c:v>27.41</c:v>
                </c:pt>
                <c:pt idx="67">
                  <c:v>27.15</c:v>
                </c:pt>
                <c:pt idx="68">
                  <c:v>27.21</c:v>
                </c:pt>
                <c:pt idx="69">
                  <c:v>29.51</c:v>
                </c:pt>
                <c:pt idx="70">
                  <c:v>30.44</c:v>
                </c:pt>
                <c:pt idx="71">
                  <c:v>29.61</c:v>
                </c:pt>
                <c:pt idx="72">
                  <c:v>30.71</c:v>
                </c:pt>
                <c:pt idx="73">
                  <c:v>32.18</c:v>
                </c:pt>
                <c:pt idx="74">
                  <c:v>33.36</c:v>
                </c:pt>
                <c:pt idx="75">
                  <c:v>30.95</c:v>
                </c:pt>
                <c:pt idx="76">
                  <c:v>34.96</c:v>
                </c:pt>
                <c:pt idx="77">
                  <c:v>28.99</c:v>
                </c:pt>
                <c:pt idx="78">
                  <c:v>25.46</c:v>
                </c:pt>
                <c:pt idx="79">
                  <c:v>26.29</c:v>
                </c:pt>
                <c:pt idx="80">
                  <c:v>26.21</c:v>
                </c:pt>
                <c:pt idx="81">
                  <c:v>24.95</c:v>
                </c:pt>
                <c:pt idx="82">
                  <c:v>24.89</c:v>
                </c:pt>
                <c:pt idx="83">
                  <c:v>25.12</c:v>
                </c:pt>
                <c:pt idx="84">
                  <c:v>25.17</c:v>
                </c:pt>
                <c:pt idx="85">
                  <c:v>25.49</c:v>
                </c:pt>
                <c:pt idx="86">
                  <c:v>24.3</c:v>
                </c:pt>
                <c:pt idx="87">
                  <c:v>23.41</c:v>
                </c:pt>
                <c:pt idx="88">
                  <c:v>23.4</c:v>
                </c:pt>
                <c:pt idx="89">
                  <c:v>23.7</c:v>
                </c:pt>
                <c:pt idx="90">
                  <c:v>23.77</c:v>
                </c:pt>
                <c:pt idx="91">
                  <c:v>23.3</c:v>
                </c:pt>
                <c:pt idx="92">
                  <c:v>24</c:v>
                </c:pt>
                <c:pt idx="93">
                  <c:v>24.37</c:v>
                </c:pt>
                <c:pt idx="94">
                  <c:v>27.35</c:v>
                </c:pt>
                <c:pt idx="95">
                  <c:v>23.1</c:v>
                </c:pt>
                <c:pt idx="96">
                  <c:v>22.78</c:v>
                </c:pt>
                <c:pt idx="97">
                  <c:v>22.66</c:v>
                </c:pt>
                <c:pt idx="98">
                  <c:v>22.61</c:v>
                </c:pt>
                <c:pt idx="99">
                  <c:v>26.71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5F6-461E-9D1A-59CC70E3390F}"/>
            </c:ext>
          </c:extLst>
        </c:ser>
        <c:ser>
          <c:idx val="2"/>
          <c:order val="2"/>
          <c:tx>
            <c:strRef>
              <c:f>graphs!$A$5</c:f>
              <c:strCache>
                <c:ptCount val="1"/>
                <c:pt idx="0">
                  <c:v>Currents and magnets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'EMG2'!$A$2:$A$101</c:f>
              <c:numCache>
                <c:formatCode>General</c:formatCode>
                <c:ptCount val="1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</c:numCache>
            </c:numRef>
          </c:xVal>
          <c:yVal>
            <c:numRef>
              <c:f>'EMG2'!$B$2:$B$101</c:f>
              <c:numCache>
                <c:formatCode>General</c:formatCode>
                <c:ptCount val="100"/>
                <c:pt idx="0">
                  <c:v>99.07</c:v>
                </c:pt>
                <c:pt idx="1">
                  <c:v>57.71</c:v>
                </c:pt>
                <c:pt idx="2">
                  <c:v>47.72</c:v>
                </c:pt>
                <c:pt idx="3">
                  <c:v>45.34</c:v>
                </c:pt>
                <c:pt idx="4">
                  <c:v>42.77</c:v>
                </c:pt>
                <c:pt idx="5">
                  <c:v>40.200000000000003</c:v>
                </c:pt>
                <c:pt idx="6">
                  <c:v>37.770000000000003</c:v>
                </c:pt>
                <c:pt idx="7">
                  <c:v>37.39</c:v>
                </c:pt>
                <c:pt idx="8">
                  <c:v>35.82</c:v>
                </c:pt>
                <c:pt idx="9">
                  <c:v>34.700000000000003</c:v>
                </c:pt>
                <c:pt idx="10">
                  <c:v>31.46</c:v>
                </c:pt>
                <c:pt idx="11">
                  <c:v>30.91</c:v>
                </c:pt>
                <c:pt idx="12">
                  <c:v>30.18</c:v>
                </c:pt>
                <c:pt idx="13">
                  <c:v>29.6</c:v>
                </c:pt>
                <c:pt idx="14">
                  <c:v>29.99</c:v>
                </c:pt>
                <c:pt idx="15">
                  <c:v>30.63</c:v>
                </c:pt>
                <c:pt idx="16">
                  <c:v>28.65</c:v>
                </c:pt>
                <c:pt idx="17">
                  <c:v>28.37</c:v>
                </c:pt>
                <c:pt idx="18">
                  <c:v>28.46</c:v>
                </c:pt>
                <c:pt idx="19">
                  <c:v>30.03</c:v>
                </c:pt>
                <c:pt idx="20">
                  <c:v>32.06</c:v>
                </c:pt>
                <c:pt idx="21">
                  <c:v>34.58</c:v>
                </c:pt>
                <c:pt idx="22">
                  <c:v>36.93</c:v>
                </c:pt>
                <c:pt idx="23">
                  <c:v>26.42</c:v>
                </c:pt>
                <c:pt idx="24">
                  <c:v>25.82</c:v>
                </c:pt>
                <c:pt idx="25">
                  <c:v>25.75</c:v>
                </c:pt>
                <c:pt idx="26">
                  <c:v>25.46</c:v>
                </c:pt>
                <c:pt idx="27">
                  <c:v>26.27</c:v>
                </c:pt>
                <c:pt idx="28">
                  <c:v>25.54</c:v>
                </c:pt>
                <c:pt idx="29">
                  <c:v>25.87</c:v>
                </c:pt>
                <c:pt idx="30">
                  <c:v>25.92</c:v>
                </c:pt>
                <c:pt idx="31">
                  <c:v>26.39</c:v>
                </c:pt>
                <c:pt idx="32">
                  <c:v>26.32</c:v>
                </c:pt>
                <c:pt idx="33">
                  <c:v>25.89</c:v>
                </c:pt>
                <c:pt idx="34">
                  <c:v>24.99</c:v>
                </c:pt>
                <c:pt idx="35">
                  <c:v>24.35</c:v>
                </c:pt>
                <c:pt idx="36">
                  <c:v>24.46</c:v>
                </c:pt>
                <c:pt idx="37">
                  <c:v>24.23</c:v>
                </c:pt>
                <c:pt idx="38">
                  <c:v>25.92</c:v>
                </c:pt>
                <c:pt idx="39">
                  <c:v>24.3</c:v>
                </c:pt>
                <c:pt idx="40">
                  <c:v>23.85</c:v>
                </c:pt>
                <c:pt idx="41">
                  <c:v>23.89</c:v>
                </c:pt>
                <c:pt idx="42">
                  <c:v>24.13</c:v>
                </c:pt>
                <c:pt idx="43">
                  <c:v>24.7</c:v>
                </c:pt>
                <c:pt idx="44">
                  <c:v>26.01</c:v>
                </c:pt>
                <c:pt idx="45">
                  <c:v>26.87</c:v>
                </c:pt>
                <c:pt idx="46">
                  <c:v>31.13</c:v>
                </c:pt>
                <c:pt idx="47">
                  <c:v>27.27</c:v>
                </c:pt>
                <c:pt idx="48">
                  <c:v>23.47</c:v>
                </c:pt>
                <c:pt idx="49">
                  <c:v>23.18</c:v>
                </c:pt>
                <c:pt idx="50">
                  <c:v>23.25</c:v>
                </c:pt>
                <c:pt idx="51">
                  <c:v>24.3</c:v>
                </c:pt>
                <c:pt idx="52">
                  <c:v>24.56</c:v>
                </c:pt>
                <c:pt idx="53">
                  <c:v>23.82</c:v>
                </c:pt>
                <c:pt idx="54">
                  <c:v>27.96</c:v>
                </c:pt>
                <c:pt idx="55">
                  <c:v>25.56</c:v>
                </c:pt>
                <c:pt idx="56">
                  <c:v>21.7</c:v>
                </c:pt>
                <c:pt idx="57">
                  <c:v>21.28</c:v>
                </c:pt>
                <c:pt idx="58">
                  <c:v>20.82</c:v>
                </c:pt>
                <c:pt idx="59">
                  <c:v>22.11</c:v>
                </c:pt>
                <c:pt idx="60">
                  <c:v>21.49</c:v>
                </c:pt>
                <c:pt idx="61">
                  <c:v>20.75</c:v>
                </c:pt>
                <c:pt idx="62">
                  <c:v>21.18</c:v>
                </c:pt>
                <c:pt idx="63">
                  <c:v>21.75</c:v>
                </c:pt>
                <c:pt idx="64">
                  <c:v>21.58</c:v>
                </c:pt>
                <c:pt idx="65">
                  <c:v>21.78</c:v>
                </c:pt>
                <c:pt idx="66">
                  <c:v>22.11</c:v>
                </c:pt>
                <c:pt idx="67">
                  <c:v>25.54</c:v>
                </c:pt>
                <c:pt idx="68">
                  <c:v>21.2</c:v>
                </c:pt>
                <c:pt idx="69">
                  <c:v>21.09</c:v>
                </c:pt>
                <c:pt idx="70">
                  <c:v>20.8</c:v>
                </c:pt>
                <c:pt idx="71">
                  <c:v>20.85</c:v>
                </c:pt>
                <c:pt idx="72">
                  <c:v>20.99</c:v>
                </c:pt>
                <c:pt idx="73">
                  <c:v>21.85</c:v>
                </c:pt>
                <c:pt idx="74">
                  <c:v>23.06</c:v>
                </c:pt>
                <c:pt idx="75">
                  <c:v>26.58</c:v>
                </c:pt>
                <c:pt idx="76">
                  <c:v>20.47</c:v>
                </c:pt>
                <c:pt idx="77">
                  <c:v>19.68</c:v>
                </c:pt>
                <c:pt idx="78">
                  <c:v>19.8</c:v>
                </c:pt>
                <c:pt idx="79">
                  <c:v>20.010000000000002</c:v>
                </c:pt>
                <c:pt idx="80">
                  <c:v>19.73</c:v>
                </c:pt>
                <c:pt idx="81">
                  <c:v>20.059999999999999</c:v>
                </c:pt>
                <c:pt idx="82">
                  <c:v>20.66</c:v>
                </c:pt>
                <c:pt idx="83">
                  <c:v>20.54</c:v>
                </c:pt>
                <c:pt idx="84">
                  <c:v>19.78</c:v>
                </c:pt>
                <c:pt idx="85">
                  <c:v>19.66</c:v>
                </c:pt>
                <c:pt idx="86">
                  <c:v>20.010000000000002</c:v>
                </c:pt>
                <c:pt idx="87">
                  <c:v>20.18</c:v>
                </c:pt>
                <c:pt idx="88">
                  <c:v>20.09</c:v>
                </c:pt>
                <c:pt idx="89">
                  <c:v>20.28</c:v>
                </c:pt>
                <c:pt idx="90">
                  <c:v>20.47</c:v>
                </c:pt>
                <c:pt idx="91">
                  <c:v>20.56</c:v>
                </c:pt>
                <c:pt idx="92">
                  <c:v>21.13</c:v>
                </c:pt>
                <c:pt idx="93">
                  <c:v>22.25</c:v>
                </c:pt>
                <c:pt idx="94">
                  <c:v>25.92</c:v>
                </c:pt>
                <c:pt idx="95">
                  <c:v>20.11</c:v>
                </c:pt>
                <c:pt idx="96">
                  <c:v>19.18</c:v>
                </c:pt>
                <c:pt idx="97">
                  <c:v>18.87</c:v>
                </c:pt>
                <c:pt idx="98">
                  <c:v>29.37</c:v>
                </c:pt>
                <c:pt idx="99">
                  <c:v>28.91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55F6-461E-9D1A-59CC70E3390F}"/>
            </c:ext>
          </c:extLst>
        </c:ser>
        <c:ser>
          <c:idx val="3"/>
          <c:order val="3"/>
          <c:tx>
            <c:strRef>
              <c:f>graphs!$A$6</c:f>
              <c:strCache>
                <c:ptCount val="1"/>
                <c:pt idx="0">
                  <c:v>Permanent magnets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'EMG3'!$A$2:$A$101</c:f>
              <c:numCache>
                <c:formatCode>General</c:formatCode>
                <c:ptCount val="1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</c:numCache>
            </c:numRef>
          </c:xVal>
          <c:yVal>
            <c:numRef>
              <c:f>'EMG3'!$B$2:$B$101</c:f>
              <c:numCache>
                <c:formatCode>General</c:formatCode>
                <c:ptCount val="100"/>
                <c:pt idx="0">
                  <c:v>101.25</c:v>
                </c:pt>
                <c:pt idx="1">
                  <c:v>66.25</c:v>
                </c:pt>
                <c:pt idx="2">
                  <c:v>57.02</c:v>
                </c:pt>
                <c:pt idx="3">
                  <c:v>52.56</c:v>
                </c:pt>
                <c:pt idx="4">
                  <c:v>49.4</c:v>
                </c:pt>
                <c:pt idx="5">
                  <c:v>46.77</c:v>
                </c:pt>
                <c:pt idx="6">
                  <c:v>42.49</c:v>
                </c:pt>
                <c:pt idx="7">
                  <c:v>41.73</c:v>
                </c:pt>
                <c:pt idx="8">
                  <c:v>40.04</c:v>
                </c:pt>
                <c:pt idx="9">
                  <c:v>37.76</c:v>
                </c:pt>
                <c:pt idx="10">
                  <c:v>36.29</c:v>
                </c:pt>
                <c:pt idx="11">
                  <c:v>36.020000000000003</c:v>
                </c:pt>
                <c:pt idx="12">
                  <c:v>35.53</c:v>
                </c:pt>
                <c:pt idx="13">
                  <c:v>34.86</c:v>
                </c:pt>
                <c:pt idx="14">
                  <c:v>34.86</c:v>
                </c:pt>
                <c:pt idx="15">
                  <c:v>33.840000000000003</c:v>
                </c:pt>
                <c:pt idx="16">
                  <c:v>33.619999999999997</c:v>
                </c:pt>
                <c:pt idx="17">
                  <c:v>33.35</c:v>
                </c:pt>
                <c:pt idx="18">
                  <c:v>34.33</c:v>
                </c:pt>
                <c:pt idx="19">
                  <c:v>34.51</c:v>
                </c:pt>
                <c:pt idx="20">
                  <c:v>33.479999999999997</c:v>
                </c:pt>
                <c:pt idx="21">
                  <c:v>33.17</c:v>
                </c:pt>
                <c:pt idx="22">
                  <c:v>36.909999999999997</c:v>
                </c:pt>
                <c:pt idx="23">
                  <c:v>30.72</c:v>
                </c:pt>
                <c:pt idx="24">
                  <c:v>30.32</c:v>
                </c:pt>
                <c:pt idx="25">
                  <c:v>29.87</c:v>
                </c:pt>
                <c:pt idx="26">
                  <c:v>29.65</c:v>
                </c:pt>
                <c:pt idx="27">
                  <c:v>30.09</c:v>
                </c:pt>
                <c:pt idx="28">
                  <c:v>28.76</c:v>
                </c:pt>
                <c:pt idx="29">
                  <c:v>27.86</c:v>
                </c:pt>
                <c:pt idx="30">
                  <c:v>28.22</c:v>
                </c:pt>
                <c:pt idx="31">
                  <c:v>28.18</c:v>
                </c:pt>
                <c:pt idx="32">
                  <c:v>28.09</c:v>
                </c:pt>
                <c:pt idx="33">
                  <c:v>27.55</c:v>
                </c:pt>
                <c:pt idx="34">
                  <c:v>27.37</c:v>
                </c:pt>
                <c:pt idx="35">
                  <c:v>32.229999999999997</c:v>
                </c:pt>
                <c:pt idx="36">
                  <c:v>26.62</c:v>
                </c:pt>
                <c:pt idx="37">
                  <c:v>25.64</c:v>
                </c:pt>
                <c:pt idx="38">
                  <c:v>25.23</c:v>
                </c:pt>
                <c:pt idx="39">
                  <c:v>25.23</c:v>
                </c:pt>
                <c:pt idx="40">
                  <c:v>24.92</c:v>
                </c:pt>
                <c:pt idx="41">
                  <c:v>24.48</c:v>
                </c:pt>
                <c:pt idx="42">
                  <c:v>24.25</c:v>
                </c:pt>
                <c:pt idx="43">
                  <c:v>24.03</c:v>
                </c:pt>
                <c:pt idx="44">
                  <c:v>24.21</c:v>
                </c:pt>
                <c:pt idx="45">
                  <c:v>24.83</c:v>
                </c:pt>
                <c:pt idx="46">
                  <c:v>25.14</c:v>
                </c:pt>
                <c:pt idx="47">
                  <c:v>25.32</c:v>
                </c:pt>
                <c:pt idx="48">
                  <c:v>25.06</c:v>
                </c:pt>
                <c:pt idx="49">
                  <c:v>25.06</c:v>
                </c:pt>
                <c:pt idx="50">
                  <c:v>24.83</c:v>
                </c:pt>
                <c:pt idx="51">
                  <c:v>25.1</c:v>
                </c:pt>
                <c:pt idx="52">
                  <c:v>25.01</c:v>
                </c:pt>
                <c:pt idx="53">
                  <c:v>24.3</c:v>
                </c:pt>
                <c:pt idx="54">
                  <c:v>24.34</c:v>
                </c:pt>
                <c:pt idx="55">
                  <c:v>23.63</c:v>
                </c:pt>
                <c:pt idx="56">
                  <c:v>23.67</c:v>
                </c:pt>
                <c:pt idx="57">
                  <c:v>24.48</c:v>
                </c:pt>
                <c:pt idx="58">
                  <c:v>29.11</c:v>
                </c:pt>
                <c:pt idx="59">
                  <c:v>24.52</c:v>
                </c:pt>
                <c:pt idx="60">
                  <c:v>23.45</c:v>
                </c:pt>
                <c:pt idx="61">
                  <c:v>23.58</c:v>
                </c:pt>
                <c:pt idx="62">
                  <c:v>23</c:v>
                </c:pt>
                <c:pt idx="63">
                  <c:v>22.87</c:v>
                </c:pt>
                <c:pt idx="64">
                  <c:v>22.83</c:v>
                </c:pt>
                <c:pt idx="65">
                  <c:v>23.85</c:v>
                </c:pt>
                <c:pt idx="66">
                  <c:v>27.69</c:v>
                </c:pt>
                <c:pt idx="67">
                  <c:v>22.16</c:v>
                </c:pt>
                <c:pt idx="68">
                  <c:v>21.89</c:v>
                </c:pt>
                <c:pt idx="69">
                  <c:v>22.02</c:v>
                </c:pt>
                <c:pt idx="70">
                  <c:v>22.16</c:v>
                </c:pt>
                <c:pt idx="71">
                  <c:v>22.47</c:v>
                </c:pt>
                <c:pt idx="72">
                  <c:v>22.78</c:v>
                </c:pt>
                <c:pt idx="73">
                  <c:v>22.38</c:v>
                </c:pt>
                <c:pt idx="74">
                  <c:v>22.87</c:v>
                </c:pt>
                <c:pt idx="75">
                  <c:v>23.09</c:v>
                </c:pt>
                <c:pt idx="76">
                  <c:v>24.34</c:v>
                </c:pt>
                <c:pt idx="77">
                  <c:v>22.02</c:v>
                </c:pt>
                <c:pt idx="78">
                  <c:v>22.43</c:v>
                </c:pt>
                <c:pt idx="79">
                  <c:v>21.4</c:v>
                </c:pt>
                <c:pt idx="80">
                  <c:v>21</c:v>
                </c:pt>
                <c:pt idx="81">
                  <c:v>21.18</c:v>
                </c:pt>
                <c:pt idx="82">
                  <c:v>21.36</c:v>
                </c:pt>
                <c:pt idx="83">
                  <c:v>22.16</c:v>
                </c:pt>
                <c:pt idx="84">
                  <c:v>25.68</c:v>
                </c:pt>
                <c:pt idx="85">
                  <c:v>23.05</c:v>
                </c:pt>
                <c:pt idx="86">
                  <c:v>21.13</c:v>
                </c:pt>
                <c:pt idx="87">
                  <c:v>21.53</c:v>
                </c:pt>
                <c:pt idx="88">
                  <c:v>21.44</c:v>
                </c:pt>
                <c:pt idx="89">
                  <c:v>21.44</c:v>
                </c:pt>
                <c:pt idx="90">
                  <c:v>25.77</c:v>
                </c:pt>
                <c:pt idx="91">
                  <c:v>25.01</c:v>
                </c:pt>
                <c:pt idx="92">
                  <c:v>21.31</c:v>
                </c:pt>
                <c:pt idx="93">
                  <c:v>21.67</c:v>
                </c:pt>
                <c:pt idx="94">
                  <c:v>21.98</c:v>
                </c:pt>
                <c:pt idx="95">
                  <c:v>21.4</c:v>
                </c:pt>
                <c:pt idx="96">
                  <c:v>21.04</c:v>
                </c:pt>
                <c:pt idx="97">
                  <c:v>20.69</c:v>
                </c:pt>
                <c:pt idx="98">
                  <c:v>20.78</c:v>
                </c:pt>
                <c:pt idx="99">
                  <c:v>19.66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55F6-461E-9D1A-59CC70E339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9091791"/>
        <c:axId val="1799093039"/>
      </c:scatterChart>
      <c:valAx>
        <c:axId val="1799091791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Video position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9093039"/>
        <c:crosses val="autoZero"/>
        <c:crossBetween val="midCat"/>
      </c:valAx>
      <c:valAx>
        <c:axId val="1799093039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Absolute audience retention (%)</a:t>
                </a:r>
              </a:p>
            </c:rich>
          </c:tx>
          <c:layout>
            <c:manualLayout>
              <c:xMode val="edge"/>
              <c:yMode val="edge"/>
              <c:x val="1.2776831345826235E-2"/>
              <c:y val="6.956521739130434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909179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0257258089757524E-2"/>
          <c:y val="6.3768115942028983E-2"/>
          <c:w val="0.73849459192388001"/>
          <c:h val="0.78431861234736966"/>
        </c:manualLayout>
      </c:layout>
      <c:scatterChart>
        <c:scatterStyle val="smoothMarker"/>
        <c:varyColors val="0"/>
        <c:ser>
          <c:idx val="0"/>
          <c:order val="0"/>
          <c:tx>
            <c:strRef>
              <c:f>graphs!$A$3</c:f>
              <c:strCache>
                <c:ptCount val="1"/>
                <c:pt idx="0">
                  <c:v>Luminescence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Lumi!$A$2:$A$101</c:f>
              <c:numCache>
                <c:formatCode>General</c:formatCode>
                <c:ptCount val="1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</c:numCache>
            </c:numRef>
          </c:xVal>
          <c:yVal>
            <c:numRef>
              <c:f>Lumi!$C$2:$C$101</c:f>
              <c:numCache>
                <c:formatCode>General</c:formatCode>
                <c:ptCount val="100"/>
                <c:pt idx="0">
                  <c:v>48.47</c:v>
                </c:pt>
                <c:pt idx="1">
                  <c:v>55.16</c:v>
                </c:pt>
                <c:pt idx="2">
                  <c:v>57.24</c:v>
                </c:pt>
                <c:pt idx="3">
                  <c:v>55.67</c:v>
                </c:pt>
                <c:pt idx="4">
                  <c:v>55.24</c:v>
                </c:pt>
                <c:pt idx="5">
                  <c:v>56.62</c:v>
                </c:pt>
                <c:pt idx="6">
                  <c:v>58.11</c:v>
                </c:pt>
                <c:pt idx="7">
                  <c:v>58.56</c:v>
                </c:pt>
                <c:pt idx="8">
                  <c:v>58.17</c:v>
                </c:pt>
                <c:pt idx="9">
                  <c:v>57.6</c:v>
                </c:pt>
                <c:pt idx="10">
                  <c:v>57.35</c:v>
                </c:pt>
                <c:pt idx="11">
                  <c:v>57.54</c:v>
                </c:pt>
                <c:pt idx="12">
                  <c:v>58.09</c:v>
                </c:pt>
                <c:pt idx="13">
                  <c:v>58.71</c:v>
                </c:pt>
                <c:pt idx="14">
                  <c:v>58.99</c:v>
                </c:pt>
                <c:pt idx="15">
                  <c:v>58.48</c:v>
                </c:pt>
                <c:pt idx="16">
                  <c:v>56.69</c:v>
                </c:pt>
                <c:pt idx="17">
                  <c:v>53.37</c:v>
                </c:pt>
                <c:pt idx="18">
                  <c:v>49.62</c:v>
                </c:pt>
                <c:pt idx="19">
                  <c:v>47.22</c:v>
                </c:pt>
                <c:pt idx="20">
                  <c:v>46.7</c:v>
                </c:pt>
                <c:pt idx="21">
                  <c:v>47.39</c:v>
                </c:pt>
                <c:pt idx="22">
                  <c:v>48.64</c:v>
                </c:pt>
                <c:pt idx="23">
                  <c:v>50.02</c:v>
                </c:pt>
                <c:pt idx="24">
                  <c:v>50.88</c:v>
                </c:pt>
                <c:pt idx="25">
                  <c:v>50.59</c:v>
                </c:pt>
                <c:pt idx="26">
                  <c:v>49.42</c:v>
                </c:pt>
                <c:pt idx="27">
                  <c:v>47.92</c:v>
                </c:pt>
                <c:pt idx="28">
                  <c:v>46.32</c:v>
                </c:pt>
                <c:pt idx="29">
                  <c:v>44.72</c:v>
                </c:pt>
                <c:pt idx="30">
                  <c:v>43.24</c:v>
                </c:pt>
                <c:pt idx="31">
                  <c:v>41.87</c:v>
                </c:pt>
                <c:pt idx="32">
                  <c:v>40.590000000000003</c:v>
                </c:pt>
                <c:pt idx="33">
                  <c:v>39.15</c:v>
                </c:pt>
                <c:pt idx="34">
                  <c:v>36.99</c:v>
                </c:pt>
                <c:pt idx="35">
                  <c:v>33.880000000000003</c:v>
                </c:pt>
                <c:pt idx="36">
                  <c:v>30.42</c:v>
                </c:pt>
                <c:pt idx="37">
                  <c:v>27.64</c:v>
                </c:pt>
                <c:pt idx="38">
                  <c:v>26.2</c:v>
                </c:pt>
                <c:pt idx="39">
                  <c:v>26.05</c:v>
                </c:pt>
                <c:pt idx="40">
                  <c:v>26.56</c:v>
                </c:pt>
                <c:pt idx="41">
                  <c:v>27.05</c:v>
                </c:pt>
                <c:pt idx="42">
                  <c:v>27.33</c:v>
                </c:pt>
                <c:pt idx="43">
                  <c:v>27.83</c:v>
                </c:pt>
                <c:pt idx="44">
                  <c:v>29.41</c:v>
                </c:pt>
                <c:pt idx="45">
                  <c:v>32.67</c:v>
                </c:pt>
                <c:pt idx="46">
                  <c:v>37.229999999999997</c:v>
                </c:pt>
                <c:pt idx="47">
                  <c:v>41.95</c:v>
                </c:pt>
                <c:pt idx="48">
                  <c:v>45.89</c:v>
                </c:pt>
                <c:pt idx="49">
                  <c:v>48.77</c:v>
                </c:pt>
                <c:pt idx="50">
                  <c:v>50.69</c:v>
                </c:pt>
                <c:pt idx="51">
                  <c:v>51.93</c:v>
                </c:pt>
                <c:pt idx="52">
                  <c:v>52.72</c:v>
                </c:pt>
                <c:pt idx="53">
                  <c:v>53.2</c:v>
                </c:pt>
                <c:pt idx="54">
                  <c:v>53.69</c:v>
                </c:pt>
                <c:pt idx="55">
                  <c:v>54.45</c:v>
                </c:pt>
                <c:pt idx="56">
                  <c:v>55.44</c:v>
                </c:pt>
                <c:pt idx="57">
                  <c:v>56.29</c:v>
                </c:pt>
                <c:pt idx="58">
                  <c:v>56.67</c:v>
                </c:pt>
                <c:pt idx="59">
                  <c:v>56.55</c:v>
                </c:pt>
                <c:pt idx="60">
                  <c:v>56.09</c:v>
                </c:pt>
                <c:pt idx="61">
                  <c:v>55.52</c:v>
                </c:pt>
                <c:pt idx="62">
                  <c:v>54.97</c:v>
                </c:pt>
                <c:pt idx="63">
                  <c:v>54.05</c:v>
                </c:pt>
                <c:pt idx="64">
                  <c:v>52.29</c:v>
                </c:pt>
                <c:pt idx="65">
                  <c:v>50.03</c:v>
                </c:pt>
                <c:pt idx="66">
                  <c:v>47.82</c:v>
                </c:pt>
                <c:pt idx="67">
                  <c:v>45.95</c:v>
                </c:pt>
                <c:pt idx="68">
                  <c:v>44.56</c:v>
                </c:pt>
                <c:pt idx="69">
                  <c:v>43.71</c:v>
                </c:pt>
                <c:pt idx="70">
                  <c:v>43.4</c:v>
                </c:pt>
                <c:pt idx="71">
                  <c:v>43.63</c:v>
                </c:pt>
                <c:pt idx="72">
                  <c:v>44.39</c:v>
                </c:pt>
                <c:pt idx="73">
                  <c:v>45.67</c:v>
                </c:pt>
                <c:pt idx="74">
                  <c:v>47.41</c:v>
                </c:pt>
                <c:pt idx="75">
                  <c:v>49.48</c:v>
                </c:pt>
                <c:pt idx="76">
                  <c:v>51.76</c:v>
                </c:pt>
                <c:pt idx="77">
                  <c:v>54.27</c:v>
                </c:pt>
                <c:pt idx="78">
                  <c:v>56.96</c:v>
                </c:pt>
                <c:pt idx="79">
                  <c:v>59.66</c:v>
                </c:pt>
                <c:pt idx="80">
                  <c:v>62.23</c:v>
                </c:pt>
                <c:pt idx="81">
                  <c:v>64.58</c:v>
                </c:pt>
                <c:pt idx="82">
                  <c:v>66.67</c:v>
                </c:pt>
                <c:pt idx="83">
                  <c:v>68.48</c:v>
                </c:pt>
                <c:pt idx="84">
                  <c:v>69.98</c:v>
                </c:pt>
                <c:pt idx="85">
                  <c:v>71.180000000000007</c:v>
                </c:pt>
                <c:pt idx="86">
                  <c:v>72.06</c:v>
                </c:pt>
                <c:pt idx="87">
                  <c:v>72.62</c:v>
                </c:pt>
                <c:pt idx="88">
                  <c:v>72.86</c:v>
                </c:pt>
                <c:pt idx="89">
                  <c:v>72.849999999999994</c:v>
                </c:pt>
                <c:pt idx="90">
                  <c:v>72.64</c:v>
                </c:pt>
                <c:pt idx="91">
                  <c:v>72.260000000000005</c:v>
                </c:pt>
                <c:pt idx="92">
                  <c:v>71.760000000000005</c:v>
                </c:pt>
                <c:pt idx="93">
                  <c:v>71.06</c:v>
                </c:pt>
                <c:pt idx="94">
                  <c:v>69.92</c:v>
                </c:pt>
                <c:pt idx="95">
                  <c:v>68.5</c:v>
                </c:pt>
                <c:pt idx="96">
                  <c:v>67.83</c:v>
                </c:pt>
                <c:pt idx="97">
                  <c:v>68.06</c:v>
                </c:pt>
                <c:pt idx="98">
                  <c:v>68.150000000000006</c:v>
                </c:pt>
                <c:pt idx="99">
                  <c:v>67.95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BD5-40CC-9943-3A643DEC8519}"/>
            </c:ext>
          </c:extLst>
        </c:ser>
        <c:ser>
          <c:idx val="1"/>
          <c:order val="1"/>
          <c:tx>
            <c:strRef>
              <c:f>graphs!$A$4</c:f>
              <c:strCache>
                <c:ptCount val="1"/>
                <c:pt idx="0">
                  <c:v>Electromagnetism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'EMG1'!$A$2:$A$101</c:f>
              <c:numCache>
                <c:formatCode>General</c:formatCode>
                <c:ptCount val="1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</c:numCache>
            </c:numRef>
          </c:xVal>
          <c:yVal>
            <c:numRef>
              <c:f>'EMG1'!$C$2:$C$101</c:f>
              <c:numCache>
                <c:formatCode>General</c:formatCode>
                <c:ptCount val="100"/>
                <c:pt idx="0">
                  <c:v>51.35</c:v>
                </c:pt>
                <c:pt idx="1">
                  <c:v>61.47</c:v>
                </c:pt>
                <c:pt idx="2">
                  <c:v>66.5</c:v>
                </c:pt>
                <c:pt idx="3">
                  <c:v>65.3</c:v>
                </c:pt>
                <c:pt idx="4">
                  <c:v>61.93</c:v>
                </c:pt>
                <c:pt idx="5">
                  <c:v>58.66</c:v>
                </c:pt>
                <c:pt idx="6">
                  <c:v>56.31</c:v>
                </c:pt>
                <c:pt idx="7">
                  <c:v>54.34</c:v>
                </c:pt>
                <c:pt idx="8">
                  <c:v>52.23</c:v>
                </c:pt>
                <c:pt idx="9">
                  <c:v>50.6</c:v>
                </c:pt>
                <c:pt idx="10">
                  <c:v>50.45</c:v>
                </c:pt>
                <c:pt idx="11">
                  <c:v>51.62</c:v>
                </c:pt>
                <c:pt idx="12">
                  <c:v>52.72</c:v>
                </c:pt>
                <c:pt idx="13">
                  <c:v>52.59</c:v>
                </c:pt>
                <c:pt idx="14">
                  <c:v>51.08</c:v>
                </c:pt>
                <c:pt idx="15">
                  <c:v>48.9</c:v>
                </c:pt>
                <c:pt idx="16">
                  <c:v>47.14</c:v>
                </c:pt>
                <c:pt idx="17">
                  <c:v>46.54</c:v>
                </c:pt>
                <c:pt idx="18">
                  <c:v>47.19</c:v>
                </c:pt>
                <c:pt idx="19">
                  <c:v>48.45</c:v>
                </c:pt>
                <c:pt idx="20">
                  <c:v>49.59</c:v>
                </c:pt>
                <c:pt idx="21">
                  <c:v>50.34</c:v>
                </c:pt>
                <c:pt idx="22">
                  <c:v>50.74</c:v>
                </c:pt>
                <c:pt idx="23">
                  <c:v>50.84</c:v>
                </c:pt>
                <c:pt idx="24">
                  <c:v>50.73</c:v>
                </c:pt>
                <c:pt idx="25">
                  <c:v>50.6</c:v>
                </c:pt>
                <c:pt idx="26">
                  <c:v>50.61</c:v>
                </c:pt>
                <c:pt idx="27">
                  <c:v>50.62</c:v>
                </c:pt>
                <c:pt idx="28">
                  <c:v>50.34</c:v>
                </c:pt>
                <c:pt idx="29">
                  <c:v>49.52</c:v>
                </c:pt>
                <c:pt idx="30">
                  <c:v>48.18</c:v>
                </c:pt>
                <c:pt idx="31">
                  <c:v>46.71</c:v>
                </c:pt>
                <c:pt idx="32">
                  <c:v>45.67</c:v>
                </c:pt>
                <c:pt idx="33">
                  <c:v>45.27</c:v>
                </c:pt>
                <c:pt idx="34">
                  <c:v>45.16</c:v>
                </c:pt>
                <c:pt idx="35">
                  <c:v>44.8</c:v>
                </c:pt>
                <c:pt idx="36">
                  <c:v>44.11</c:v>
                </c:pt>
                <c:pt idx="37">
                  <c:v>43.43</c:v>
                </c:pt>
                <c:pt idx="38">
                  <c:v>43.24</c:v>
                </c:pt>
                <c:pt idx="39">
                  <c:v>43.79</c:v>
                </c:pt>
                <c:pt idx="40">
                  <c:v>44.82</c:v>
                </c:pt>
                <c:pt idx="41">
                  <c:v>45.92</c:v>
                </c:pt>
                <c:pt idx="42">
                  <c:v>46.63</c:v>
                </c:pt>
                <c:pt idx="43">
                  <c:v>46.42</c:v>
                </c:pt>
                <c:pt idx="44">
                  <c:v>45.12</c:v>
                </c:pt>
                <c:pt idx="45">
                  <c:v>43.38</c:v>
                </c:pt>
                <c:pt idx="46">
                  <c:v>42.66</c:v>
                </c:pt>
                <c:pt idx="47">
                  <c:v>43.91</c:v>
                </c:pt>
                <c:pt idx="48">
                  <c:v>46.58</c:v>
                </c:pt>
                <c:pt idx="49">
                  <c:v>49.32</c:v>
                </c:pt>
                <c:pt idx="50">
                  <c:v>51.15</c:v>
                </c:pt>
                <c:pt idx="51">
                  <c:v>51.85</c:v>
                </c:pt>
                <c:pt idx="52">
                  <c:v>51.93</c:v>
                </c:pt>
                <c:pt idx="53">
                  <c:v>51.85</c:v>
                </c:pt>
                <c:pt idx="54">
                  <c:v>51.69</c:v>
                </c:pt>
                <c:pt idx="55">
                  <c:v>51.36</c:v>
                </c:pt>
                <c:pt idx="56">
                  <c:v>50.68</c:v>
                </c:pt>
                <c:pt idx="57">
                  <c:v>49.8</c:v>
                </c:pt>
                <c:pt idx="58">
                  <c:v>49.52</c:v>
                </c:pt>
                <c:pt idx="59">
                  <c:v>50.2</c:v>
                </c:pt>
                <c:pt idx="60">
                  <c:v>51.51</c:v>
                </c:pt>
                <c:pt idx="61">
                  <c:v>52.96</c:v>
                </c:pt>
                <c:pt idx="62">
                  <c:v>54.14</c:v>
                </c:pt>
                <c:pt idx="63">
                  <c:v>54.94</c:v>
                </c:pt>
                <c:pt idx="64">
                  <c:v>55.53</c:v>
                </c:pt>
                <c:pt idx="65">
                  <c:v>56.46</c:v>
                </c:pt>
                <c:pt idx="66">
                  <c:v>58.05</c:v>
                </c:pt>
                <c:pt idx="67">
                  <c:v>59.99</c:v>
                </c:pt>
                <c:pt idx="68">
                  <c:v>61.52</c:v>
                </c:pt>
                <c:pt idx="69">
                  <c:v>62.32</c:v>
                </c:pt>
                <c:pt idx="70">
                  <c:v>62.52</c:v>
                </c:pt>
                <c:pt idx="71">
                  <c:v>62.23</c:v>
                </c:pt>
                <c:pt idx="72">
                  <c:v>61.54</c:v>
                </c:pt>
                <c:pt idx="73">
                  <c:v>60.5</c:v>
                </c:pt>
                <c:pt idx="74">
                  <c:v>59.23</c:v>
                </c:pt>
                <c:pt idx="75">
                  <c:v>57.87</c:v>
                </c:pt>
                <c:pt idx="76">
                  <c:v>56.53</c:v>
                </c:pt>
                <c:pt idx="77">
                  <c:v>55.3</c:v>
                </c:pt>
                <c:pt idx="78">
                  <c:v>54.19</c:v>
                </c:pt>
                <c:pt idx="79">
                  <c:v>53.13</c:v>
                </c:pt>
                <c:pt idx="80">
                  <c:v>52.34</c:v>
                </c:pt>
                <c:pt idx="81">
                  <c:v>52.28</c:v>
                </c:pt>
                <c:pt idx="82">
                  <c:v>53.25</c:v>
                </c:pt>
                <c:pt idx="83">
                  <c:v>55.19</c:v>
                </c:pt>
                <c:pt idx="84">
                  <c:v>57.52</c:v>
                </c:pt>
                <c:pt idx="85">
                  <c:v>59.41</c:v>
                </c:pt>
                <c:pt idx="86">
                  <c:v>60.31</c:v>
                </c:pt>
                <c:pt idx="87">
                  <c:v>60.38</c:v>
                </c:pt>
                <c:pt idx="88">
                  <c:v>60.53</c:v>
                </c:pt>
                <c:pt idx="89">
                  <c:v>61.47</c:v>
                </c:pt>
                <c:pt idx="90">
                  <c:v>63.12</c:v>
                </c:pt>
                <c:pt idx="91">
                  <c:v>65.150000000000006</c:v>
                </c:pt>
                <c:pt idx="92">
                  <c:v>67.27</c:v>
                </c:pt>
                <c:pt idx="93">
                  <c:v>69.09</c:v>
                </c:pt>
                <c:pt idx="94">
                  <c:v>70.430000000000007</c:v>
                </c:pt>
                <c:pt idx="95">
                  <c:v>71.53</c:v>
                </c:pt>
                <c:pt idx="96">
                  <c:v>72.98</c:v>
                </c:pt>
                <c:pt idx="97">
                  <c:v>75.12</c:v>
                </c:pt>
                <c:pt idx="98">
                  <c:v>77.5</c:v>
                </c:pt>
                <c:pt idx="99">
                  <c:v>79.27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BD5-40CC-9943-3A643DEC8519}"/>
            </c:ext>
          </c:extLst>
        </c:ser>
        <c:ser>
          <c:idx val="2"/>
          <c:order val="2"/>
          <c:tx>
            <c:strRef>
              <c:f>graphs!$A$5</c:f>
              <c:strCache>
                <c:ptCount val="1"/>
                <c:pt idx="0">
                  <c:v>Currents and magnets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'EMG2'!$A$2:$A$101</c:f>
              <c:numCache>
                <c:formatCode>General</c:formatCode>
                <c:ptCount val="1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</c:numCache>
            </c:numRef>
          </c:xVal>
          <c:yVal>
            <c:numRef>
              <c:f>'EMG2'!$C$2:$C$101</c:f>
              <c:numCache>
                <c:formatCode>General</c:formatCode>
                <c:ptCount val="100"/>
                <c:pt idx="0">
                  <c:v>50.11</c:v>
                </c:pt>
                <c:pt idx="1">
                  <c:v>56.61</c:v>
                </c:pt>
                <c:pt idx="2">
                  <c:v>59.45</c:v>
                </c:pt>
                <c:pt idx="3">
                  <c:v>57.98</c:v>
                </c:pt>
                <c:pt idx="4">
                  <c:v>55.89</c:v>
                </c:pt>
                <c:pt idx="5">
                  <c:v>55.22</c:v>
                </c:pt>
                <c:pt idx="6">
                  <c:v>55.77</c:v>
                </c:pt>
                <c:pt idx="7">
                  <c:v>56.3</c:v>
                </c:pt>
                <c:pt idx="8">
                  <c:v>55.93</c:v>
                </c:pt>
                <c:pt idx="9">
                  <c:v>54.67</c:v>
                </c:pt>
                <c:pt idx="10">
                  <c:v>52.73</c:v>
                </c:pt>
                <c:pt idx="11">
                  <c:v>50.75</c:v>
                </c:pt>
                <c:pt idx="12">
                  <c:v>49.56</c:v>
                </c:pt>
                <c:pt idx="13">
                  <c:v>49.33</c:v>
                </c:pt>
                <c:pt idx="14">
                  <c:v>49.52</c:v>
                </c:pt>
                <c:pt idx="15">
                  <c:v>49.55</c:v>
                </c:pt>
                <c:pt idx="16">
                  <c:v>49.41</c:v>
                </c:pt>
                <c:pt idx="17">
                  <c:v>49.81</c:v>
                </c:pt>
                <c:pt idx="18">
                  <c:v>51.25</c:v>
                </c:pt>
                <c:pt idx="19">
                  <c:v>52.9</c:v>
                </c:pt>
                <c:pt idx="20">
                  <c:v>53.61</c:v>
                </c:pt>
                <c:pt idx="21">
                  <c:v>53.37</c:v>
                </c:pt>
                <c:pt idx="22">
                  <c:v>52.14</c:v>
                </c:pt>
                <c:pt idx="23">
                  <c:v>49.28</c:v>
                </c:pt>
                <c:pt idx="24">
                  <c:v>45.27</c:v>
                </c:pt>
                <c:pt idx="25">
                  <c:v>42.28</c:v>
                </c:pt>
                <c:pt idx="26">
                  <c:v>41.57</c:v>
                </c:pt>
                <c:pt idx="27">
                  <c:v>42.45</c:v>
                </c:pt>
                <c:pt idx="28">
                  <c:v>43.99</c:v>
                </c:pt>
                <c:pt idx="29">
                  <c:v>45.93</c:v>
                </c:pt>
                <c:pt idx="30">
                  <c:v>48.06</c:v>
                </c:pt>
                <c:pt idx="31">
                  <c:v>49.98</c:v>
                </c:pt>
                <c:pt idx="32">
                  <c:v>51.36</c:v>
                </c:pt>
                <c:pt idx="33">
                  <c:v>51.96</c:v>
                </c:pt>
                <c:pt idx="34">
                  <c:v>52.03</c:v>
                </c:pt>
                <c:pt idx="35">
                  <c:v>52.45</c:v>
                </c:pt>
                <c:pt idx="36">
                  <c:v>53.78</c:v>
                </c:pt>
                <c:pt idx="37">
                  <c:v>55.67</c:v>
                </c:pt>
                <c:pt idx="38">
                  <c:v>57.18</c:v>
                </c:pt>
                <c:pt idx="39">
                  <c:v>57.87</c:v>
                </c:pt>
                <c:pt idx="40">
                  <c:v>58.37</c:v>
                </c:pt>
                <c:pt idx="41">
                  <c:v>59.71</c:v>
                </c:pt>
                <c:pt idx="42">
                  <c:v>61.92</c:v>
                </c:pt>
                <c:pt idx="43">
                  <c:v>64.010000000000005</c:v>
                </c:pt>
                <c:pt idx="44">
                  <c:v>64.88</c:v>
                </c:pt>
                <c:pt idx="45">
                  <c:v>64.03</c:v>
                </c:pt>
                <c:pt idx="46">
                  <c:v>61.72</c:v>
                </c:pt>
                <c:pt idx="47">
                  <c:v>58.25</c:v>
                </c:pt>
                <c:pt idx="48">
                  <c:v>54.22</c:v>
                </c:pt>
                <c:pt idx="49">
                  <c:v>50.82</c:v>
                </c:pt>
                <c:pt idx="50">
                  <c:v>48.71</c:v>
                </c:pt>
                <c:pt idx="51">
                  <c:v>47.41</c:v>
                </c:pt>
                <c:pt idx="52">
                  <c:v>46.07</c:v>
                </c:pt>
                <c:pt idx="53">
                  <c:v>44.33</c:v>
                </c:pt>
                <c:pt idx="54">
                  <c:v>42.3</c:v>
                </c:pt>
                <c:pt idx="55">
                  <c:v>40.049999999999997</c:v>
                </c:pt>
                <c:pt idx="56">
                  <c:v>37.68</c:v>
                </c:pt>
                <c:pt idx="57">
                  <c:v>35.799999999999997</c:v>
                </c:pt>
                <c:pt idx="58">
                  <c:v>35.229999999999997</c:v>
                </c:pt>
                <c:pt idx="59">
                  <c:v>36.15</c:v>
                </c:pt>
                <c:pt idx="60">
                  <c:v>38.159999999999997</c:v>
                </c:pt>
                <c:pt idx="61">
                  <c:v>41.03</c:v>
                </c:pt>
                <c:pt idx="62">
                  <c:v>44.48</c:v>
                </c:pt>
                <c:pt idx="63">
                  <c:v>47.79</c:v>
                </c:pt>
                <c:pt idx="64">
                  <c:v>50.21</c:v>
                </c:pt>
                <c:pt idx="65">
                  <c:v>51.46</c:v>
                </c:pt>
                <c:pt idx="66">
                  <c:v>51.61</c:v>
                </c:pt>
                <c:pt idx="67">
                  <c:v>50.9</c:v>
                </c:pt>
                <c:pt idx="68">
                  <c:v>49.68</c:v>
                </c:pt>
                <c:pt idx="69">
                  <c:v>48.5</c:v>
                </c:pt>
                <c:pt idx="70">
                  <c:v>47.96</c:v>
                </c:pt>
                <c:pt idx="71">
                  <c:v>48.26</c:v>
                </c:pt>
                <c:pt idx="72">
                  <c:v>49.09</c:v>
                </c:pt>
                <c:pt idx="73">
                  <c:v>49.79</c:v>
                </c:pt>
                <c:pt idx="74">
                  <c:v>49.85</c:v>
                </c:pt>
                <c:pt idx="75">
                  <c:v>49.09</c:v>
                </c:pt>
                <c:pt idx="76">
                  <c:v>47.69</c:v>
                </c:pt>
                <c:pt idx="77">
                  <c:v>46.54</c:v>
                </c:pt>
                <c:pt idx="78">
                  <c:v>47.06</c:v>
                </c:pt>
                <c:pt idx="79">
                  <c:v>50.02</c:v>
                </c:pt>
                <c:pt idx="80">
                  <c:v>55.11</c:v>
                </c:pt>
                <c:pt idx="81">
                  <c:v>61.47</c:v>
                </c:pt>
                <c:pt idx="82">
                  <c:v>67.7</c:v>
                </c:pt>
                <c:pt idx="83">
                  <c:v>72.33</c:v>
                </c:pt>
                <c:pt idx="84">
                  <c:v>75</c:v>
                </c:pt>
                <c:pt idx="85">
                  <c:v>76.67</c:v>
                </c:pt>
                <c:pt idx="86">
                  <c:v>78.37</c:v>
                </c:pt>
                <c:pt idx="87">
                  <c:v>80.39</c:v>
                </c:pt>
                <c:pt idx="88">
                  <c:v>82.27</c:v>
                </c:pt>
                <c:pt idx="89">
                  <c:v>83.68</c:v>
                </c:pt>
                <c:pt idx="90">
                  <c:v>84.67</c:v>
                </c:pt>
                <c:pt idx="91">
                  <c:v>85.32</c:v>
                </c:pt>
                <c:pt idx="92">
                  <c:v>85.52</c:v>
                </c:pt>
                <c:pt idx="93">
                  <c:v>84.99</c:v>
                </c:pt>
                <c:pt idx="94">
                  <c:v>83.26</c:v>
                </c:pt>
                <c:pt idx="95">
                  <c:v>80.13</c:v>
                </c:pt>
                <c:pt idx="96">
                  <c:v>75.83</c:v>
                </c:pt>
                <c:pt idx="97">
                  <c:v>70.83</c:v>
                </c:pt>
                <c:pt idx="98">
                  <c:v>65.97</c:v>
                </c:pt>
                <c:pt idx="99">
                  <c:v>62.53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BD5-40CC-9943-3A643DEC8519}"/>
            </c:ext>
          </c:extLst>
        </c:ser>
        <c:ser>
          <c:idx val="3"/>
          <c:order val="3"/>
          <c:tx>
            <c:strRef>
              <c:f>graphs!$A$6</c:f>
              <c:strCache>
                <c:ptCount val="1"/>
                <c:pt idx="0">
                  <c:v>Permanent magnets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'EMG3'!$A$2:$A$101</c:f>
              <c:numCache>
                <c:formatCode>General</c:formatCode>
                <c:ptCount val="100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</c:numCache>
            </c:numRef>
          </c:xVal>
          <c:yVal>
            <c:numRef>
              <c:f>'EMG3'!$C$2:$C$101</c:f>
              <c:numCache>
                <c:formatCode>General</c:formatCode>
                <c:ptCount val="100"/>
                <c:pt idx="0">
                  <c:v>42.07</c:v>
                </c:pt>
                <c:pt idx="1">
                  <c:v>47.8</c:v>
                </c:pt>
                <c:pt idx="2">
                  <c:v>49.95</c:v>
                </c:pt>
                <c:pt idx="3">
                  <c:v>48.7</c:v>
                </c:pt>
                <c:pt idx="4">
                  <c:v>47.04</c:v>
                </c:pt>
                <c:pt idx="5">
                  <c:v>45.58</c:v>
                </c:pt>
                <c:pt idx="6">
                  <c:v>44</c:v>
                </c:pt>
                <c:pt idx="7">
                  <c:v>41.99</c:v>
                </c:pt>
                <c:pt idx="8">
                  <c:v>39.36</c:v>
                </c:pt>
                <c:pt idx="9">
                  <c:v>36.299999999999997</c:v>
                </c:pt>
                <c:pt idx="10">
                  <c:v>33.44</c:v>
                </c:pt>
                <c:pt idx="11">
                  <c:v>31.44</c:v>
                </c:pt>
                <c:pt idx="12">
                  <c:v>30.67</c:v>
                </c:pt>
                <c:pt idx="13">
                  <c:v>30.99</c:v>
                </c:pt>
                <c:pt idx="14">
                  <c:v>32.04</c:v>
                </c:pt>
                <c:pt idx="15">
                  <c:v>33.590000000000003</c:v>
                </c:pt>
                <c:pt idx="16">
                  <c:v>35.65</c:v>
                </c:pt>
                <c:pt idx="17">
                  <c:v>37.979999999999997</c:v>
                </c:pt>
                <c:pt idx="18">
                  <c:v>39.82</c:v>
                </c:pt>
                <c:pt idx="19">
                  <c:v>40.46</c:v>
                </c:pt>
                <c:pt idx="20">
                  <c:v>40.01</c:v>
                </c:pt>
                <c:pt idx="21">
                  <c:v>38.85</c:v>
                </c:pt>
                <c:pt idx="22">
                  <c:v>37.19</c:v>
                </c:pt>
                <c:pt idx="23">
                  <c:v>35.229999999999997</c:v>
                </c:pt>
                <c:pt idx="24">
                  <c:v>33.39</c:v>
                </c:pt>
                <c:pt idx="25">
                  <c:v>32.01</c:v>
                </c:pt>
                <c:pt idx="26">
                  <c:v>30.97</c:v>
                </c:pt>
                <c:pt idx="27">
                  <c:v>29.99</c:v>
                </c:pt>
                <c:pt idx="28">
                  <c:v>29.02</c:v>
                </c:pt>
                <c:pt idx="29">
                  <c:v>28.46</c:v>
                </c:pt>
                <c:pt idx="30">
                  <c:v>28.67</c:v>
                </c:pt>
                <c:pt idx="31">
                  <c:v>29.42</c:v>
                </c:pt>
                <c:pt idx="32">
                  <c:v>30.29</c:v>
                </c:pt>
                <c:pt idx="33">
                  <c:v>31.09</c:v>
                </c:pt>
                <c:pt idx="34">
                  <c:v>31.72</c:v>
                </c:pt>
                <c:pt idx="35">
                  <c:v>31.96</c:v>
                </c:pt>
                <c:pt idx="36">
                  <c:v>31.68</c:v>
                </c:pt>
                <c:pt idx="37">
                  <c:v>31.12</c:v>
                </c:pt>
                <c:pt idx="38">
                  <c:v>30.52</c:v>
                </c:pt>
                <c:pt idx="39">
                  <c:v>29.7</c:v>
                </c:pt>
                <c:pt idx="40">
                  <c:v>28.28</c:v>
                </c:pt>
                <c:pt idx="41">
                  <c:v>26.36</c:v>
                </c:pt>
                <c:pt idx="42">
                  <c:v>24.96</c:v>
                </c:pt>
                <c:pt idx="43">
                  <c:v>26.01</c:v>
                </c:pt>
                <c:pt idx="44">
                  <c:v>30.88</c:v>
                </c:pt>
                <c:pt idx="45">
                  <c:v>38.33</c:v>
                </c:pt>
                <c:pt idx="46">
                  <c:v>45.61</c:v>
                </c:pt>
                <c:pt idx="47">
                  <c:v>51.12</c:v>
                </c:pt>
                <c:pt idx="48">
                  <c:v>54.83</c:v>
                </c:pt>
                <c:pt idx="49">
                  <c:v>57.28</c:v>
                </c:pt>
                <c:pt idx="50">
                  <c:v>58.75</c:v>
                </c:pt>
                <c:pt idx="51">
                  <c:v>59.12</c:v>
                </c:pt>
                <c:pt idx="52">
                  <c:v>58.1</c:v>
                </c:pt>
                <c:pt idx="53">
                  <c:v>55.59</c:v>
                </c:pt>
                <c:pt idx="54">
                  <c:v>52.12</c:v>
                </c:pt>
                <c:pt idx="55">
                  <c:v>49.44</c:v>
                </c:pt>
                <c:pt idx="56">
                  <c:v>49.16</c:v>
                </c:pt>
                <c:pt idx="57">
                  <c:v>50.81</c:v>
                </c:pt>
                <c:pt idx="58">
                  <c:v>52.36</c:v>
                </c:pt>
                <c:pt idx="59">
                  <c:v>52.48</c:v>
                </c:pt>
                <c:pt idx="60">
                  <c:v>51.12</c:v>
                </c:pt>
                <c:pt idx="61">
                  <c:v>49.03</c:v>
                </c:pt>
                <c:pt idx="62">
                  <c:v>47.14</c:v>
                </c:pt>
                <c:pt idx="63">
                  <c:v>46.21</c:v>
                </c:pt>
                <c:pt idx="64">
                  <c:v>46.41</c:v>
                </c:pt>
                <c:pt idx="65">
                  <c:v>46.89</c:v>
                </c:pt>
                <c:pt idx="66">
                  <c:v>46.11</c:v>
                </c:pt>
                <c:pt idx="67">
                  <c:v>43.32</c:v>
                </c:pt>
                <c:pt idx="68">
                  <c:v>39.840000000000003</c:v>
                </c:pt>
                <c:pt idx="69">
                  <c:v>38.29</c:v>
                </c:pt>
                <c:pt idx="70">
                  <c:v>39.71</c:v>
                </c:pt>
                <c:pt idx="71">
                  <c:v>42.91</c:v>
                </c:pt>
                <c:pt idx="72">
                  <c:v>46.67</c:v>
                </c:pt>
                <c:pt idx="73">
                  <c:v>50.79</c:v>
                </c:pt>
                <c:pt idx="74">
                  <c:v>55</c:v>
                </c:pt>
                <c:pt idx="75">
                  <c:v>58.49</c:v>
                </c:pt>
                <c:pt idx="76">
                  <c:v>60.24</c:v>
                </c:pt>
                <c:pt idx="77">
                  <c:v>59.85</c:v>
                </c:pt>
                <c:pt idx="78">
                  <c:v>57.59</c:v>
                </c:pt>
                <c:pt idx="79">
                  <c:v>54.38</c:v>
                </c:pt>
                <c:pt idx="80">
                  <c:v>52.34</c:v>
                </c:pt>
                <c:pt idx="81">
                  <c:v>53.58</c:v>
                </c:pt>
                <c:pt idx="82">
                  <c:v>57.64</c:v>
                </c:pt>
                <c:pt idx="83">
                  <c:v>62.03</c:v>
                </c:pt>
                <c:pt idx="84">
                  <c:v>64.760000000000005</c:v>
                </c:pt>
                <c:pt idx="85">
                  <c:v>65.260000000000005</c:v>
                </c:pt>
                <c:pt idx="86">
                  <c:v>64.33</c:v>
                </c:pt>
                <c:pt idx="87">
                  <c:v>63.65</c:v>
                </c:pt>
                <c:pt idx="88">
                  <c:v>64.34</c:v>
                </c:pt>
                <c:pt idx="89">
                  <c:v>65.91</c:v>
                </c:pt>
                <c:pt idx="90">
                  <c:v>66.84</c:v>
                </c:pt>
                <c:pt idx="91">
                  <c:v>65.930000000000007</c:v>
                </c:pt>
                <c:pt idx="92">
                  <c:v>63.28</c:v>
                </c:pt>
                <c:pt idx="93">
                  <c:v>59.79</c:v>
                </c:pt>
                <c:pt idx="94">
                  <c:v>56.1</c:v>
                </c:pt>
                <c:pt idx="95">
                  <c:v>52.12</c:v>
                </c:pt>
                <c:pt idx="96">
                  <c:v>47.62</c:v>
                </c:pt>
                <c:pt idx="97">
                  <c:v>42.93</c:v>
                </c:pt>
                <c:pt idx="98">
                  <c:v>38.96</c:v>
                </c:pt>
                <c:pt idx="99">
                  <c:v>36.57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3BD5-40CC-9943-3A643DEC85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9091791"/>
        <c:axId val="1799093039"/>
      </c:scatterChart>
      <c:valAx>
        <c:axId val="1799091791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Video position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9093039"/>
        <c:crosses val="autoZero"/>
        <c:crossBetween val="midCat"/>
      </c:valAx>
      <c:valAx>
        <c:axId val="1799093039"/>
        <c:scaling>
          <c:orientation val="minMax"/>
          <c:max val="100"/>
          <c:min val="-10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Compared to other videos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909179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1" dirty="0">
                <a:solidFill>
                  <a:schemeClr val="tx1"/>
                </a:solidFill>
              </a:rPr>
              <a:t>How many</a:t>
            </a:r>
            <a:r>
              <a:rPr lang="en-US" sz="1400" b="1" baseline="0" dirty="0">
                <a:solidFill>
                  <a:schemeClr val="tx1"/>
                </a:solidFill>
              </a:rPr>
              <a:t> students passed how many videos</a:t>
            </a:r>
            <a:endParaRPr lang="en-US" sz="1400" b="1" dirty="0">
              <a:solidFill>
                <a:schemeClr val="tx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Column3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404</c:v>
                </c:pt>
                <c:pt idx="1">
                  <c:v>85</c:v>
                </c:pt>
                <c:pt idx="2">
                  <c:v>42</c:v>
                </c:pt>
                <c:pt idx="3">
                  <c:v>670</c:v>
                </c:pt>
                <c:pt idx="4">
                  <c:v>198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B4F-4856-9105-1FFDA12923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34017120"/>
        <c:axId val="1334012128"/>
      </c:barChart>
      <c:catAx>
        <c:axId val="13340171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Number of videos passed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34012128"/>
        <c:crosses val="autoZero"/>
        <c:auto val="1"/>
        <c:lblAlgn val="ctr"/>
        <c:lblOffset val="100"/>
        <c:noMultiLvlLbl val="0"/>
      </c:catAx>
      <c:valAx>
        <c:axId val="1334012128"/>
        <c:scaling>
          <c:orientation val="minMax"/>
          <c:max val="7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Number of students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34017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162197830336874"/>
          <c:y val="0.27458338191170373"/>
          <c:w val="0.31658719998236495"/>
          <c:h val="0.690783734625233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'PivotTable for Results'!$A$13</c:f>
              <c:strCache>
                <c:ptCount val="1"/>
                <c:pt idx="0">
                  <c:v>Luminescence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'PivotTable for Results'!$B$13</c:f>
              <c:numCache>
                <c:formatCode>General</c:formatCode>
                <c:ptCount val="1"/>
                <c:pt idx="0">
                  <c:v>789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B6-4DB9-96CC-EFFD3536B854}"/>
            </c:ext>
          </c:extLst>
        </c:ser>
        <c:ser>
          <c:idx val="1"/>
          <c:order val="1"/>
          <c:tx>
            <c:strRef>
              <c:f>'PivotTable for Results'!$A$14</c:f>
              <c:strCache>
                <c:ptCount val="1"/>
                <c:pt idx="0">
                  <c:v>Electromagnetism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'PivotTable for Results'!$B$14</c:f>
              <c:numCache>
                <c:formatCode>General</c:formatCode>
                <c:ptCount val="1"/>
                <c:pt idx="0">
                  <c:v>694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B6-4DB9-96CC-EFFD3536B854}"/>
            </c:ext>
          </c:extLst>
        </c:ser>
        <c:ser>
          <c:idx val="2"/>
          <c:order val="2"/>
          <c:tx>
            <c:strRef>
              <c:f>'PivotTable for Results'!$A$15</c:f>
              <c:strCache>
                <c:ptCount val="1"/>
                <c:pt idx="0">
                  <c:v>Currents and magnets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'PivotTable for Results'!$B$15</c:f>
              <c:numCache>
                <c:formatCode>General</c:formatCode>
                <c:ptCount val="1"/>
                <c:pt idx="0">
                  <c:v>662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2B6-4DB9-96CC-EFFD3536B854}"/>
            </c:ext>
          </c:extLst>
        </c:ser>
        <c:ser>
          <c:idx val="3"/>
          <c:order val="3"/>
          <c:tx>
            <c:strRef>
              <c:f>'PivotTable for Results'!$A$16</c:f>
              <c:strCache>
                <c:ptCount val="1"/>
                <c:pt idx="0">
                  <c:v>Permanent magnets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'PivotTable for Results'!$B$16</c:f>
              <c:numCache>
                <c:formatCode>General</c:formatCode>
                <c:ptCount val="1"/>
                <c:pt idx="0">
                  <c:v>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2B6-4DB9-96CC-EFFD3536B85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overlap val="100"/>
        <c:axId val="1686312080"/>
        <c:axId val="1686311248"/>
      </c:barChart>
      <c:catAx>
        <c:axId val="1686312080"/>
        <c:scaling>
          <c:orientation val="minMax"/>
        </c:scaling>
        <c:delete val="1"/>
        <c:axPos val="b"/>
        <c:majorTickMark val="none"/>
        <c:minorTickMark val="none"/>
        <c:tickLblPos val="nextTo"/>
        <c:crossAx val="1686311248"/>
        <c:crosses val="autoZero"/>
        <c:auto val="1"/>
        <c:lblAlgn val="ctr"/>
        <c:lblOffset val="100"/>
        <c:noMultiLvlLbl val="0"/>
      </c:catAx>
      <c:valAx>
        <c:axId val="1686311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submissions</a:t>
                </a:r>
              </a:p>
            </c:rich>
          </c:tx>
          <c:layout>
            <c:manualLayout>
              <c:xMode val="edge"/>
              <c:yMode val="edge"/>
              <c:x val="2.2643101212652325E-2"/>
              <c:y val="0.430000834088698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6312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5204664619332378"/>
          <c:y val="0.51301639191662063"/>
          <c:w val="0.32458275086928262"/>
          <c:h val="0.2256223753279328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Net Promoter Score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'PivotTable for Results'!$V$2:$V$9</c:f>
              <c:strCache>
                <c:ptCount val="1"/>
                <c:pt idx="0">
                  <c:v>Luminescence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'PivotTable for Results'!$X$9</c:f>
              <c:numCache>
                <c:formatCode>0.0</c:formatCode>
                <c:ptCount val="1"/>
                <c:pt idx="0">
                  <c:v>65.916955017301035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7A-4F08-A0AF-6B5D82CFBC59}"/>
            </c:ext>
          </c:extLst>
        </c:ser>
        <c:ser>
          <c:idx val="1"/>
          <c:order val="1"/>
          <c:tx>
            <c:strRef>
              <c:f>'PivotTable for Results'!$V$12:$V$19</c:f>
              <c:strCache>
                <c:ptCount val="1"/>
                <c:pt idx="0">
                  <c:v>Electromagnetism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'PivotTable for Results'!$X$19</c:f>
              <c:numCache>
                <c:formatCode>0.0</c:formatCode>
                <c:ptCount val="1"/>
                <c:pt idx="0">
                  <c:v>66.816143497757835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A7A-4F08-A0AF-6B5D82CFBC59}"/>
            </c:ext>
          </c:extLst>
        </c:ser>
        <c:ser>
          <c:idx val="2"/>
          <c:order val="2"/>
          <c:tx>
            <c:strRef>
              <c:f>'PivotTable for Results'!$V$22:$V$29</c:f>
              <c:strCache>
                <c:ptCount val="1"/>
                <c:pt idx="0">
                  <c:v>Currents and magnets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'PivotTable for Results'!$X$29</c:f>
              <c:numCache>
                <c:formatCode>0.0</c:formatCode>
                <c:ptCount val="1"/>
                <c:pt idx="0">
                  <c:v>67.517401392111381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A7A-4F08-A0AF-6B5D82CFBC59}"/>
            </c:ext>
          </c:extLst>
        </c:ser>
        <c:ser>
          <c:idx val="3"/>
          <c:order val="3"/>
          <c:tx>
            <c:strRef>
              <c:f>'PivotTable for Results'!$V$32:$V$39</c:f>
              <c:strCache>
                <c:ptCount val="1"/>
                <c:pt idx="0">
                  <c:v>Permanent magnets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'PivotTable for Results'!$X$39</c:f>
              <c:numCache>
                <c:formatCode>0.0</c:formatCode>
                <c:ptCount val="1"/>
                <c:pt idx="0">
                  <c:v>79.687500000000014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A7A-4F08-A0AF-6B5D82CFBC59}"/>
            </c:ext>
          </c:extLst>
        </c:ser>
        <c:ser>
          <c:idx val="4"/>
          <c:order val="4"/>
          <c:tx>
            <c:strRef>
              <c:f>'PivotTable for Results'!$V$42:$V$49</c:f>
              <c:strCache>
                <c:ptCount val="1"/>
                <c:pt idx="0">
                  <c:v>Across all videos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'PivotTable for Results'!$X$49</c:f>
              <c:numCache>
                <c:formatCode>0.0</c:formatCode>
                <c:ptCount val="1"/>
                <c:pt idx="0">
                  <c:v>68.184578020643585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A7A-4F08-A0AF-6B5D82CFBC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82746736"/>
        <c:axId val="1681002640"/>
      </c:barChart>
      <c:catAx>
        <c:axId val="1682746736"/>
        <c:scaling>
          <c:orientation val="minMax"/>
        </c:scaling>
        <c:delete val="1"/>
        <c:axPos val="b"/>
        <c:majorTickMark val="none"/>
        <c:minorTickMark val="none"/>
        <c:tickLblPos val="nextTo"/>
        <c:crossAx val="1681002640"/>
        <c:crosses val="autoZero"/>
        <c:auto val="1"/>
        <c:lblAlgn val="ctr"/>
        <c:lblOffset val="100"/>
        <c:noMultiLvlLbl val="0"/>
      </c:catAx>
      <c:valAx>
        <c:axId val="1681002640"/>
        <c:scaling>
          <c:orientation val="minMax"/>
          <c:max val="1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2746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'Raw application data'!$J$2:$J$413</cx:f>
        <cx:lvl ptCount="412" formatCode="0.0">
          <cx:pt idx="0">15.916666666666666</cx:pt>
          <cx:pt idx="1">17.833333333333332</cx:pt>
          <cx:pt idx="2">17.083333333333332</cx:pt>
          <cx:pt idx="3">17.166666666666668</cx:pt>
          <cx:pt idx="4">17.75</cx:pt>
          <cx:pt idx="5">16.25</cx:pt>
          <cx:pt idx="6">17.833333333333332</cx:pt>
          <cx:pt idx="7">17.416666666666668</cx:pt>
          <cx:pt idx="8">17.083333333333332</cx:pt>
          <cx:pt idx="9">16.833333333333332</cx:pt>
          <cx:pt idx="10">16.583333333333332</cx:pt>
          <cx:pt idx="11">18.583333333333332</cx:pt>
          <cx:pt idx="12">20.166666666666668</cx:pt>
          <cx:pt idx="13">16.583333333333332</cx:pt>
          <cx:pt idx="14">16.25</cx:pt>
          <cx:pt idx="15">18</cx:pt>
          <cx:pt idx="16">19.083333333333332</cx:pt>
          <cx:pt idx="17">15.833333333333334</cx:pt>
          <cx:pt idx="18">17.916666666666668</cx:pt>
          <cx:pt idx="19">19.083333333333332</cx:pt>
          <cx:pt idx="20">17.666666666666668</cx:pt>
          <cx:pt idx="21">17.166666666666668</cx:pt>
          <cx:pt idx="22">16.666666666666668</cx:pt>
          <cx:pt idx="23">16.833333333333332</cx:pt>
          <cx:pt idx="24">17.333333333333332</cx:pt>
          <cx:pt idx="25">18.5</cx:pt>
          <cx:pt idx="26">16.25</cx:pt>
          <cx:pt idx="27">16.5</cx:pt>
          <cx:pt idx="28">18.25</cx:pt>
          <cx:pt idx="29">16.5</cx:pt>
          <cx:pt idx="30">16.583333333333332</cx:pt>
          <cx:pt idx="31">17.666666666666668</cx:pt>
          <cx:pt idx="32">20.583333333333332</cx:pt>
          <cx:pt idx="33">16.083333333333332</cx:pt>
          <cx:pt idx="34">16.25</cx:pt>
          <cx:pt idx="35">16.25</cx:pt>
          <cx:pt idx="36">17.583333333333332</cx:pt>
          <cx:pt idx="37">16.25</cx:pt>
          <cx:pt idx="38">15.75</cx:pt>
          <cx:pt idx="39">16.416666666666668</cx:pt>
          <cx:pt idx="40">16.5</cx:pt>
          <cx:pt idx="41">17</cx:pt>
          <cx:pt idx="42">17.916666666666668</cx:pt>
          <cx:pt idx="43">16.916666666666668</cx:pt>
          <cx:pt idx="44">16.75</cx:pt>
          <cx:pt idx="45">16.416666666666668</cx:pt>
          <cx:pt idx="46">18</cx:pt>
          <cx:pt idx="47">15.833333333333334</cx:pt>
          <cx:pt idx="48">16.666666666666668</cx:pt>
          <cx:pt idx="49">17.583333333333332</cx:pt>
          <cx:pt idx="50">16.666666666666668</cx:pt>
          <cx:pt idx="51">17.916666666666668</cx:pt>
          <cx:pt idx="52">16.916666666666668</cx:pt>
          <cx:pt idx="53">19.5</cx:pt>
          <cx:pt idx="54">16.166666666666668</cx:pt>
          <cx:pt idx="55">17.083333333333332</cx:pt>
          <cx:pt idx="56">18</cx:pt>
          <cx:pt idx="57">18</cx:pt>
          <cx:pt idx="58">17.75</cx:pt>
          <cx:pt idx="59">16.833333333333332</cx:pt>
          <cx:pt idx="60">17.25</cx:pt>
          <cx:pt idx="61">17.25</cx:pt>
          <cx:pt idx="62">17.583333333333332</cx:pt>
          <cx:pt idx="63">16.416666666666668</cx:pt>
          <cx:pt idx="64">17</cx:pt>
          <cx:pt idx="65">16.416666666666668</cx:pt>
          <cx:pt idx="66">17.75</cx:pt>
          <cx:pt idx="67">17</cx:pt>
          <cx:pt idx="68">17.5</cx:pt>
          <cx:pt idx="69">17.083333333333332</cx:pt>
          <cx:pt idx="70">17</cx:pt>
          <cx:pt idx="71">16.75</cx:pt>
          <cx:pt idx="72">16.166666666666668</cx:pt>
          <cx:pt idx="73">17.083333333333332</cx:pt>
          <cx:pt idx="74">17.5</cx:pt>
          <cx:pt idx="75">17.583333333333332</cx:pt>
          <cx:pt idx="76">16.916666666666668</cx:pt>
          <cx:pt idx="77">17.5</cx:pt>
          <cx:pt idx="78">17.25</cx:pt>
          <cx:pt idx="79">15.75</cx:pt>
          <cx:pt idx="80">16.75</cx:pt>
          <cx:pt idx="81">16.916666666666668</cx:pt>
          <cx:pt idx="82">16.75</cx:pt>
          <cx:pt idx="83">16.083333333333332</cx:pt>
          <cx:pt idx="84">19.833333333333332</cx:pt>
          <cx:pt idx="85">17.5</cx:pt>
          <cx:pt idx="86">16.666666666666668</cx:pt>
          <cx:pt idx="87">16.083333333333332</cx:pt>
          <cx:pt idx="88">18.25</cx:pt>
          <cx:pt idx="89">17.416666666666668</cx:pt>
          <cx:pt idx="90">16.916666666666668</cx:pt>
          <cx:pt idx="91">20.166666666666668</cx:pt>
          <cx:pt idx="92">18.083333333333332</cx:pt>
          <cx:pt idx="93">17</cx:pt>
          <cx:pt idx="94">17.583333333333332</cx:pt>
          <cx:pt idx="95">17.25</cx:pt>
          <cx:pt idx="96">17.75</cx:pt>
          <cx:pt idx="97">17.833333333333332</cx:pt>
          <cx:pt idx="98">17.75</cx:pt>
          <cx:pt idx="99">16.333333333333332</cx:pt>
          <cx:pt idx="100">16.5</cx:pt>
          <cx:pt idx="101">16.5</cx:pt>
          <cx:pt idx="102">16</cx:pt>
          <cx:pt idx="103">18.083333333333332</cx:pt>
          <cx:pt idx="104">17.166666666666668</cx:pt>
          <cx:pt idx="105">16.333333333333332</cx:pt>
          <cx:pt idx="106">17.333333333333332</cx:pt>
          <cx:pt idx="107">16.5</cx:pt>
          <cx:pt idx="108">16.583333333333332</cx:pt>
          <cx:pt idx="109">16.416666666666668</cx:pt>
          <cx:pt idx="110">16.833333333333332</cx:pt>
          <cx:pt idx="111">16.916666666666668</cx:pt>
          <cx:pt idx="112">16.416666666666668</cx:pt>
          <cx:pt idx="113">16.5</cx:pt>
          <cx:pt idx="114">17</cx:pt>
          <cx:pt idx="115">17.333333333333332</cx:pt>
          <cx:pt idx="116">18</cx:pt>
          <cx:pt idx="117">17.083333333333332</cx:pt>
          <cx:pt idx="118">16.833333333333332</cx:pt>
          <cx:pt idx="119">17.5</cx:pt>
          <cx:pt idx="120">16.583333333333332</cx:pt>
          <cx:pt idx="121">17.083333333333332</cx:pt>
          <cx:pt idx="122">17</cx:pt>
          <cx:pt idx="123">18.166666666666668</cx:pt>
          <cx:pt idx="124">18.083333333333332</cx:pt>
          <cx:pt idx="125">17.583333333333332</cx:pt>
          <cx:pt idx="126">17</cx:pt>
          <cx:pt idx="127">16.833333333333332</cx:pt>
          <cx:pt idx="128">16.916666666666668</cx:pt>
          <cx:pt idx="129">17.5</cx:pt>
          <cx:pt idx="130">18.833333333333332</cx:pt>
          <cx:pt idx="131">17.333333333333332</cx:pt>
          <cx:pt idx="132">16.666666666666668</cx:pt>
          <cx:pt idx="133">16.666666666666668</cx:pt>
          <cx:pt idx="134">16.666666666666668</cx:pt>
          <cx:pt idx="135">16.833333333333332</cx:pt>
          <cx:pt idx="136">16.416666666666668</cx:pt>
          <cx:pt idx="137">16.666666666666668</cx:pt>
          <cx:pt idx="138">17.75</cx:pt>
          <cx:pt idx="139">17.75</cx:pt>
          <cx:pt idx="140">17.666666666666668</cx:pt>
          <cx:pt idx="141">16.916666666666668</cx:pt>
          <cx:pt idx="142">17.416666666666668</cx:pt>
          <cx:pt idx="143">16.416666666666668</cx:pt>
          <cx:pt idx="144">19.083333333333332</cx:pt>
          <cx:pt idx="145">17.583333333333332</cx:pt>
          <cx:pt idx="146">21.083333333333332</cx:pt>
          <cx:pt idx="147">17.166666666666668</cx:pt>
          <cx:pt idx="148">16.083333333333332</cx:pt>
          <cx:pt idx="149">17.833333333333332</cx:pt>
          <cx:pt idx="150">17.166666666666668</cx:pt>
          <cx:pt idx="151">16.333333333333332</cx:pt>
          <cx:pt idx="152">16.833333333333332</cx:pt>
          <cx:pt idx="153">16</cx:pt>
          <cx:pt idx="154">18.666666666666668</cx:pt>
          <cx:pt idx="155">16.666666666666668</cx:pt>
          <cx:pt idx="156">17.166666666666668</cx:pt>
          <cx:pt idx="157">16.666666666666668</cx:pt>
          <cx:pt idx="158">17.583333333333332</cx:pt>
          <cx:pt idx="159">16.666666666666668</cx:pt>
          <cx:pt idx="160">16.25</cx:pt>
          <cx:pt idx="161">17.333333333333332</cx:pt>
          <cx:pt idx="162">16.666666666666668</cx:pt>
          <cx:pt idx="163">17.5</cx:pt>
          <cx:pt idx="164">17.416666666666668</cx:pt>
          <cx:pt idx="165">17.083333333333332</cx:pt>
          <cx:pt idx="166">17.833333333333332</cx:pt>
          <cx:pt idx="167">16.5</cx:pt>
          <cx:pt idx="168">16.833333333333332</cx:pt>
          <cx:pt idx="169">17.583333333333332</cx:pt>
          <cx:pt idx="170">17.25</cx:pt>
          <cx:pt idx="171">16.583333333333332</cx:pt>
          <cx:pt idx="172">16.333333333333332</cx:pt>
          <cx:pt idx="173">16.5</cx:pt>
          <cx:pt idx="174">16.583333333333332</cx:pt>
          <cx:pt idx="175">16.25</cx:pt>
          <cx:pt idx="176">16.75</cx:pt>
          <cx:pt idx="177">16</cx:pt>
          <cx:pt idx="178">18.666666666666668</cx:pt>
          <cx:pt idx="179">18.083333333333332</cx:pt>
          <cx:pt idx="180">16.416666666666668</cx:pt>
          <cx:pt idx="181">16.166666666666668</cx:pt>
          <cx:pt idx="182">17.25</cx:pt>
          <cx:pt idx="183">16.25</cx:pt>
          <cx:pt idx="184">16.083333333333332</cx:pt>
          <cx:pt idx="185">17.166666666666668</cx:pt>
          <cx:pt idx="186">16.75</cx:pt>
          <cx:pt idx="187">17.916666666666668</cx:pt>
          <cx:pt idx="188">17.833333333333332</cx:pt>
          <cx:pt idx="189">17.416666666666668</cx:pt>
          <cx:pt idx="190">17</cx:pt>
          <cx:pt idx="191">18.583333333333332</cx:pt>
          <cx:pt idx="192">15.916666666666666</cx:pt>
          <cx:pt idx="193">18.166666666666668</cx:pt>
          <cx:pt idx="194">17</cx:pt>
          <cx:pt idx="195">16.083333333333332</cx:pt>
          <cx:pt idx="196">16.166666666666668</cx:pt>
          <cx:pt idx="197">17.75</cx:pt>
          <cx:pt idx="198">17.333333333333332</cx:pt>
          <cx:pt idx="199">17</cx:pt>
          <cx:pt idx="200">16.833333333333332</cx:pt>
          <cx:pt idx="201">17.5</cx:pt>
          <cx:pt idx="202">16.416666666666668</cx:pt>
          <cx:pt idx="203">17.833333333333332</cx:pt>
          <cx:pt idx="204">17.75</cx:pt>
          <cx:pt idx="205">16.666666666666668</cx:pt>
          <cx:pt idx="206">16.166666666666668</cx:pt>
          <cx:pt idx="207">16.833333333333332</cx:pt>
          <cx:pt idx="208">17.5</cx:pt>
          <cx:pt idx="209">18.083333333333332</cx:pt>
          <cx:pt idx="210">16.416666666666668</cx:pt>
          <cx:pt idx="211">16.666666666666668</cx:pt>
          <cx:pt idx="212">16.5</cx:pt>
          <cx:pt idx="213">17.916666666666668</cx:pt>
          <cx:pt idx="214">18.166666666666668</cx:pt>
          <cx:pt idx="215">17.166666666666668</cx:pt>
          <cx:pt idx="216">17.666666666666668</cx:pt>
          <cx:pt idx="217">17.833333333333332</cx:pt>
          <cx:pt idx="218">17.083333333333332</cx:pt>
          <cx:pt idx="219">16.75</cx:pt>
          <cx:pt idx="220">18.083333333333332</cx:pt>
          <cx:pt idx="221">16.5</cx:pt>
          <cx:pt idx="222">17.833333333333332</cx:pt>
          <cx:pt idx="223">16.416666666666668</cx:pt>
          <cx:pt idx="224">16.083333333333332</cx:pt>
          <cx:pt idx="225">16.75</cx:pt>
          <cx:pt idx="226">17.75</cx:pt>
          <cx:pt idx="227">16.833333333333332</cx:pt>
          <cx:pt idx="228">16.416666666666668</cx:pt>
          <cx:pt idx="229">16.25</cx:pt>
          <cx:pt idx="230">19.083333333333332</cx:pt>
          <cx:pt idx="231">18.166666666666668</cx:pt>
          <cx:pt idx="232">17.333333333333332</cx:pt>
          <cx:pt idx="233">16.333333333333332</cx:pt>
          <cx:pt idx="234">17.333333333333332</cx:pt>
          <cx:pt idx="235">16.75</cx:pt>
          <cx:pt idx="236">17.75</cx:pt>
          <cx:pt idx="237">17</cx:pt>
          <cx:pt idx="238">16.916666666666668</cx:pt>
          <cx:pt idx="239">18</cx:pt>
          <cx:pt idx="240">16.666666666666668</cx:pt>
          <cx:pt idx="241">16.5</cx:pt>
          <cx:pt idx="242">16.083333333333332</cx:pt>
          <cx:pt idx="243">17.083333333333332</cx:pt>
          <cx:pt idx="244">16.333333333333332</cx:pt>
          <cx:pt idx="245">16.833333333333332</cx:pt>
          <cx:pt idx="246">18.833333333333332</cx:pt>
          <cx:pt idx="247">16.666666666666668</cx:pt>
          <cx:pt idx="249">16.333333333333332</cx:pt>
          <cx:pt idx="250">16.333333333333332</cx:pt>
          <cx:pt idx="251">16.833333333333332</cx:pt>
          <cx:pt idx="252">16.166666666666668</cx:pt>
          <cx:pt idx="253">17</cx:pt>
          <cx:pt idx="254">17.833333333333332</cx:pt>
          <cx:pt idx="255">16.666666666666668</cx:pt>
          <cx:pt idx="256">17.416666666666668</cx:pt>
          <cx:pt idx="257">18.666666666666668</cx:pt>
          <cx:pt idx="258">17</cx:pt>
          <cx:pt idx="259">17.583333333333332</cx:pt>
          <cx:pt idx="260">16.75</cx:pt>
          <cx:pt idx="261">18.083333333333332</cx:pt>
          <cx:pt idx="262">17.166666666666668</cx:pt>
          <cx:pt idx="263">16.583333333333332</cx:pt>
          <cx:pt idx="264">17</cx:pt>
          <cx:pt idx="265">16</cx:pt>
          <cx:pt idx="266">16.833333333333332</cx:pt>
          <cx:pt idx="267">16.916666666666668</cx:pt>
          <cx:pt idx="268">16.75</cx:pt>
          <cx:pt idx="269">17.75</cx:pt>
          <cx:pt idx="270">18.166666666666668</cx:pt>
          <cx:pt idx="271">16.5</cx:pt>
          <cx:pt idx="272">17.416666666666668</cx:pt>
          <cx:pt idx="273">17.25</cx:pt>
          <cx:pt idx="274">17.833333333333332</cx:pt>
          <cx:pt idx="275">17.25</cx:pt>
          <cx:pt idx="276">17.333333333333332</cx:pt>
          <cx:pt idx="277">16.083333333333332</cx:pt>
          <cx:pt idx="278">16.916666666666668</cx:pt>
          <cx:pt idx="279">16.916666666666668</cx:pt>
          <cx:pt idx="280">16.333333333333332</cx:pt>
          <cx:pt idx="281">17.333333333333332</cx:pt>
          <cx:pt idx="282">16.416666666666668</cx:pt>
          <cx:pt idx="283">17.75</cx:pt>
          <cx:pt idx="284">17.166666666666668</cx:pt>
          <cx:pt idx="285">16.833333333333332</cx:pt>
          <cx:pt idx="286">18.25</cx:pt>
          <cx:pt idx="287">18.5</cx:pt>
          <cx:pt idx="288">16.583333333333332</cx:pt>
          <cx:pt idx="289">16.333333333333332</cx:pt>
          <cx:pt idx="290">17.25</cx:pt>
          <cx:pt idx="291">17.25</cx:pt>
          <cx:pt idx="292">18.083333333333332</cx:pt>
          <cx:pt idx="293">16.416666666666668</cx:pt>
          <cx:pt idx="294">17.916666666666668</cx:pt>
          <cx:pt idx="296">17.333333333333332</cx:pt>
          <cx:pt idx="297">16.5</cx:pt>
          <cx:pt idx="298">17.666666666666668</cx:pt>
          <cx:pt idx="299">18.083333333333332</cx:pt>
          <cx:pt idx="300">16.583333333333332</cx:pt>
          <cx:pt idx="301">20.416666666666668</cx:pt>
          <cx:pt idx="302">17.25</cx:pt>
          <cx:pt idx="303">16.333333333333332</cx:pt>
          <cx:pt idx="304">18.166666666666668</cx:pt>
          <cx:pt idx="305">17.166666666666668</cx:pt>
          <cx:pt idx="306">16.25</cx:pt>
          <cx:pt idx="307">16.333333333333332</cx:pt>
          <cx:pt idx="308">16.75</cx:pt>
          <cx:pt idx="309">18.833333333333332</cx:pt>
          <cx:pt idx="310">17.25</cx:pt>
          <cx:pt idx="311">17.25</cx:pt>
          <cx:pt idx="312">17.25</cx:pt>
          <cx:pt idx="314">16.5</cx:pt>
          <cx:pt idx="315">17.583333333333332</cx:pt>
          <cx:pt idx="316">18.333333333333332</cx:pt>
          <cx:pt idx="317">17.416666666666668</cx:pt>
          <cx:pt idx="318">16.75</cx:pt>
          <cx:pt idx="319">17.833333333333332</cx:pt>
          <cx:pt idx="320">17.25</cx:pt>
          <cx:pt idx="321">16.5</cx:pt>
          <cx:pt idx="322">16</cx:pt>
          <cx:pt idx="323">16.583333333333332</cx:pt>
          <cx:pt idx="324">16.25</cx:pt>
          <cx:pt idx="325">17.75</cx:pt>
          <cx:pt idx="326">16.666666666666668</cx:pt>
          <cx:pt idx="327">18.416666666666668</cx:pt>
          <cx:pt idx="328">17.916666666666668</cx:pt>
          <cx:pt idx="329">16.333333333333332</cx:pt>
          <cx:pt idx="330">16.25</cx:pt>
          <cx:pt idx="331">16.083333333333332</cx:pt>
          <cx:pt idx="332">17.166666666666668</cx:pt>
          <cx:pt idx="333">17.25</cx:pt>
          <cx:pt idx="334">16.5</cx:pt>
          <cx:pt idx="335">17.5</cx:pt>
          <cx:pt idx="336">16.583333333333332</cx:pt>
          <cx:pt idx="337">16.833333333333332</cx:pt>
          <cx:pt idx="338">16</cx:pt>
          <cx:pt idx="339">17.833333333333332</cx:pt>
          <cx:pt idx="340">16.416666666666668</cx:pt>
          <cx:pt idx="341">16.416666666666668</cx:pt>
          <cx:pt idx="342">16.166666666666668</cx:pt>
          <cx:pt idx="343">17.25</cx:pt>
          <cx:pt idx="344">17.5</cx:pt>
          <cx:pt idx="345">16.666666666666668</cx:pt>
          <cx:pt idx="346">16.916666666666668</cx:pt>
          <cx:pt idx="347">16.833333333333332</cx:pt>
          <cx:pt idx="348">16.916666666666668</cx:pt>
          <cx:pt idx="349">16.666666666666668</cx:pt>
          <cx:pt idx="350">16.333333333333332</cx:pt>
          <cx:pt idx="351">18.083333333333332</cx:pt>
          <cx:pt idx="352">16.25</cx:pt>
          <cx:pt idx="353">17</cx:pt>
          <cx:pt idx="354">18.166666666666668</cx:pt>
          <cx:pt idx="355">17.083333333333332</cx:pt>
          <cx:pt idx="356">16.416666666666668</cx:pt>
          <cx:pt idx="357">16.333333333333332</cx:pt>
          <cx:pt idx="358">17.166666666666668</cx:pt>
          <cx:pt idx="359">16.333333333333332</cx:pt>
          <cx:pt idx="360">17.25</cx:pt>
          <cx:pt idx="361">16.666666666666668</cx:pt>
          <cx:pt idx="362">16.333333333333332</cx:pt>
          <cx:pt idx="363">16.25</cx:pt>
          <cx:pt idx="364">19.916666666666668</cx:pt>
          <cx:pt idx="365">17.166666666666668</cx:pt>
          <cx:pt idx="366">17.166666666666668</cx:pt>
          <cx:pt idx="367">17.916666666666668</cx:pt>
          <cx:pt idx="368">17.75</cx:pt>
          <cx:pt idx="369">16.666666666666668</cx:pt>
          <cx:pt idx="370">15.916666666666666</cx:pt>
          <cx:pt idx="371">17.083333333333332</cx:pt>
          <cx:pt idx="372">16.416666666666668</cx:pt>
          <cx:pt idx="373">16.75</cx:pt>
          <cx:pt idx="374">17.25</cx:pt>
          <cx:pt idx="375">16.75</cx:pt>
          <cx:pt idx="376">17.583333333333332</cx:pt>
          <cx:pt idx="377">17.75</cx:pt>
          <cx:pt idx="378">15.833333333333334</cx:pt>
          <cx:pt idx="379">16.916666666666668</cx:pt>
          <cx:pt idx="380">16.5</cx:pt>
          <cx:pt idx="381">17.25</cx:pt>
          <cx:pt idx="382">18.666666666666668</cx:pt>
          <cx:pt idx="383">18.25</cx:pt>
          <cx:pt idx="384">16.916666666666668</cx:pt>
          <cx:pt idx="385">17</cx:pt>
          <cx:pt idx="386">17.25</cx:pt>
          <cx:pt idx="387">16.5</cx:pt>
          <cx:pt idx="388">16.333333333333332</cx:pt>
          <cx:pt idx="389">15.416666666666666</cx:pt>
          <cx:pt idx="390">16.166666666666668</cx:pt>
          <cx:pt idx="391">17.166666666666668</cx:pt>
          <cx:pt idx="392">18</cx:pt>
          <cx:pt idx="393">16.416666666666668</cx:pt>
          <cx:pt idx="394">16.416666666666668</cx:pt>
          <cx:pt idx="395">15.833333333333334</cx:pt>
          <cx:pt idx="396">17.166666666666668</cx:pt>
          <cx:pt idx="397">17.333333333333332</cx:pt>
          <cx:pt idx="398">16.25</cx:pt>
          <cx:pt idx="399">16</cx:pt>
          <cx:pt idx="400">18.25</cx:pt>
          <cx:pt idx="401">16.416666666666668</cx:pt>
          <cx:pt idx="402">16.75</cx:pt>
          <cx:pt idx="403">17.333333333333332</cx:pt>
          <cx:pt idx="404">18.166666666666668</cx:pt>
          <cx:pt idx="405">16</cx:pt>
          <cx:pt idx="406">18.833333333333332</cx:pt>
          <cx:pt idx="407">17.083333333333332</cx:pt>
          <cx:pt idx="408">16.916666666666668</cx:pt>
          <cx:pt idx="409">17.166666666666668</cx:pt>
          <cx:pt idx="410">16.166666666666668</cx:pt>
          <cx:pt idx="411">16.583333333333332</cx:pt>
        </cx:lvl>
      </cx:numDim>
    </cx:data>
  </cx:chartData>
  <cx:chart>
    <cx:title pos="t" align="ctr" overlay="0">
      <cx:tx>
        <cx:txData>
          <cx:v>Age distribution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 b="1">
              <a:solidFill>
                <a:schemeClr val="tx1">
                  <a:lumMod val="60000"/>
                  <a:lumOff val="40000"/>
                </a:schemeClr>
              </a:solidFill>
              <a:latin typeface="+mj-lt"/>
            </a:defRPr>
          </a:pPr>
          <a:r>
            <a:rPr lang="en-US" sz="1400" b="1" i="0" u="none" strike="noStrike" baseline="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rPr>
            <a:t>Age distribution</a:t>
          </a:r>
        </a:p>
      </cx:txPr>
    </cx:title>
    <cx:plotArea>
      <cx:plotAreaRegion>
        <cx:series layoutId="clusteredColumn" uniqueId="{00000001-0095-400E-8056-BB07795C935F}" formatIdx="1">
          <cx:tx>
            <cx:txData>
              <cx:f>'Raw application data'!$J$1</cx:f>
              <cx:v>Age on end of application period </cx:v>
            </cx:txData>
          </cx:tx>
          <cx:dataId val="0"/>
          <cx:layoutPr>
            <cx:binning intervalClosed="r">
              <cx:binSize val="0.25"/>
            </cx:binning>
          </cx:layoutPr>
        </cx:series>
      </cx:plotAreaRegion>
      <cx:axis id="0">
        <cx:catScaling gapWidth="0.100000001"/>
        <cx:tickLabels/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>
                <a:latin typeface="+mj-lt"/>
              </a:defRPr>
            </a:pPr>
            <a:endParaRPr lang="fr-FR" sz="900" b="0" i="0" u="none" strike="noStrike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j-lt"/>
            </a:endParaRPr>
          </a:p>
        </cx:txPr>
      </cx:axis>
      <cx:axis id="1">
        <cx:valScaling/>
        <cx:majorGridlines/>
        <cx:tickLabels/>
      </cx:axis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6FE314-E3EF-43CD-B170-634C2AC9C029}" type="doc">
      <dgm:prSet loTypeId="urn:microsoft.com/office/officeart/2005/8/layout/chevron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B7165926-C64B-4A5D-9620-F3FBE6BDD1A3}">
      <dgm:prSet phldrT="[Text]" custT="1"/>
      <dgm:spPr>
        <a:xfrm rot="5400000">
          <a:off x="-289718" y="292805"/>
          <a:ext cx="1931458" cy="1352020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rgbClr val="6E246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600" dirty="0">
              <a:solidFill>
                <a:srgbClr val="FFFFFF"/>
              </a:solidFill>
              <a:latin typeface="Arial"/>
              <a:ea typeface="+mn-ea"/>
              <a:cs typeface="+mn-cs"/>
            </a:rPr>
            <a:t>level 1</a:t>
          </a:r>
        </a:p>
      </dgm:t>
    </dgm:pt>
    <dgm:pt modelId="{629CCEAD-3EA3-46CA-BFB7-E53C9FBDF0AA}" type="parTrans" cxnId="{FFBC275F-2B04-4137-A003-25D04785C87B}">
      <dgm:prSet/>
      <dgm:spPr/>
      <dgm:t>
        <a:bodyPr/>
        <a:lstStyle/>
        <a:p>
          <a:endParaRPr lang="en-GB" sz="1600"/>
        </a:p>
      </dgm:t>
    </dgm:pt>
    <dgm:pt modelId="{8DF34AB8-D5A1-4472-8F32-DDE5906C1402}" type="sibTrans" cxnId="{FFBC275F-2B04-4137-A003-25D04785C87B}">
      <dgm:prSet/>
      <dgm:spPr/>
      <dgm:t>
        <a:bodyPr/>
        <a:lstStyle/>
        <a:p>
          <a:endParaRPr lang="en-GB" sz="1600"/>
        </a:p>
      </dgm:t>
    </dgm:pt>
    <dgm:pt modelId="{B5BF8DFA-6676-4640-A293-E1081E8179BE}">
      <dgm:prSet phldrT="[Text]" custT="1"/>
      <dgm:spPr>
        <a:xfrm rot="5400000">
          <a:off x="4281405" y="-2926298"/>
          <a:ext cx="1255447" cy="711421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IE" sz="1600" b="1" spc="-1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" panose="020F0502020204030204" pitchFamily="34" charset="0"/>
            </a:rPr>
            <a:t>DIY experiments videos for social media</a:t>
          </a:r>
          <a:endParaRPr lang="en-GB" sz="1600" dirty="0">
            <a:solidFill>
              <a:srgbClr val="0070C0"/>
            </a:solidFill>
            <a:latin typeface="Arial"/>
            <a:ea typeface="+mn-ea"/>
            <a:cs typeface="+mn-cs"/>
          </a:endParaRPr>
        </a:p>
      </dgm:t>
    </dgm:pt>
    <dgm:pt modelId="{4A6DB806-B9C4-478E-A36A-98173721BA97}" type="parTrans" cxnId="{6E5B7B7E-611B-4F3C-A0ED-094ED271D34C}">
      <dgm:prSet/>
      <dgm:spPr/>
      <dgm:t>
        <a:bodyPr/>
        <a:lstStyle/>
        <a:p>
          <a:endParaRPr lang="en-GB" sz="1600"/>
        </a:p>
      </dgm:t>
    </dgm:pt>
    <dgm:pt modelId="{E2C42448-A678-4D0E-B2D4-6ED0E6B03A60}" type="sibTrans" cxnId="{6E5B7B7E-611B-4F3C-A0ED-094ED271D34C}">
      <dgm:prSet/>
      <dgm:spPr/>
      <dgm:t>
        <a:bodyPr/>
        <a:lstStyle/>
        <a:p>
          <a:endParaRPr lang="en-GB" sz="1600"/>
        </a:p>
      </dgm:t>
    </dgm:pt>
    <dgm:pt modelId="{8017242F-A954-40D9-BDB0-536E0B24CDAB}">
      <dgm:prSet phldrT="[Text]" custT="1"/>
      <dgm:spPr>
        <a:xfrm rot="5400000">
          <a:off x="4281405" y="-2926298"/>
          <a:ext cx="1255447" cy="711421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en-IE" sz="1600" spc="-10" dirty="0">
              <a:solidFill>
                <a:srgbClr val="0070C0"/>
              </a:solidFill>
              <a:latin typeface="Helvetica" panose="020B0604020202020204" pitchFamily="34" charset="0"/>
              <a:ea typeface="+mn-ea"/>
              <a:cs typeface="Calibri" panose="020F0502020204030204" pitchFamily="34" charset="0"/>
            </a:rPr>
            <a:t>Reach: 10</a:t>
          </a:r>
          <a:r>
            <a:rPr lang="en-IE" sz="1600" spc="-10" baseline="30000" dirty="0">
              <a:solidFill>
                <a:srgbClr val="0070C0"/>
              </a:solidFill>
              <a:latin typeface="Helvetica" panose="020B0604020202020204" pitchFamily="34" charset="0"/>
              <a:ea typeface="+mn-ea"/>
              <a:cs typeface="Calibri" panose="020F0502020204030204" pitchFamily="34" charset="0"/>
            </a:rPr>
            <a:t>6</a:t>
          </a:r>
          <a:r>
            <a:rPr lang="en-IE" sz="1600" spc="-10" dirty="0">
              <a:solidFill>
                <a:srgbClr val="0070C0"/>
              </a:solidFill>
              <a:latin typeface="Helvetica" panose="020B0604020202020204" pitchFamily="34" charset="0"/>
              <a:ea typeface="+mn-ea"/>
              <a:cs typeface="Calibri" panose="020F0502020204030204" pitchFamily="34" charset="0"/>
            </a:rPr>
            <a:t> views per year via CERN channels</a:t>
          </a:r>
          <a:endParaRPr lang="en-GB" sz="1600" dirty="0">
            <a:solidFill>
              <a:srgbClr val="0070C0"/>
            </a:solidFill>
            <a:latin typeface="Arial"/>
            <a:ea typeface="+mn-ea"/>
            <a:cs typeface="+mn-cs"/>
          </a:endParaRPr>
        </a:p>
      </dgm:t>
    </dgm:pt>
    <dgm:pt modelId="{1236EB24-EF8F-43DE-A751-A71892DC36B9}" type="parTrans" cxnId="{EBA5A622-B27F-424D-8359-600C5D6A1A3F}">
      <dgm:prSet/>
      <dgm:spPr/>
      <dgm:t>
        <a:bodyPr/>
        <a:lstStyle/>
        <a:p>
          <a:endParaRPr lang="en-GB" sz="1600"/>
        </a:p>
      </dgm:t>
    </dgm:pt>
    <dgm:pt modelId="{77B2ACCC-0D86-40DE-AE0B-4ABE1F7046BB}" type="sibTrans" cxnId="{EBA5A622-B27F-424D-8359-600C5D6A1A3F}">
      <dgm:prSet/>
      <dgm:spPr/>
      <dgm:t>
        <a:bodyPr/>
        <a:lstStyle/>
        <a:p>
          <a:endParaRPr lang="en-GB" sz="1600"/>
        </a:p>
      </dgm:t>
    </dgm:pt>
    <dgm:pt modelId="{3238D64C-6310-4E53-807B-41535E0E2687}">
      <dgm:prSet phldrT="[Text]" custT="1"/>
      <dgm:spPr>
        <a:xfrm rot="5400000">
          <a:off x="-289718" y="2033323"/>
          <a:ext cx="1931458" cy="1352020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rgbClr val="6E2466">
              <a:hueOff val="-2917770"/>
              <a:satOff val="3763"/>
              <a:lumOff val="-1177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de-DE" sz="1600" dirty="0" err="1">
              <a:solidFill>
                <a:srgbClr val="FFFFFF"/>
              </a:solidFill>
              <a:latin typeface="Arial"/>
              <a:ea typeface="+mn-ea"/>
              <a:cs typeface="+mn-cs"/>
            </a:rPr>
            <a:t>level 2</a:t>
          </a:r>
          <a:endParaRPr lang="en-GB" sz="16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8BE18296-A1AA-455F-8D44-23266B359BFD}" type="parTrans" cxnId="{3317116C-85BA-4AE5-8ACB-88D4F43E8B8B}">
      <dgm:prSet/>
      <dgm:spPr/>
      <dgm:t>
        <a:bodyPr/>
        <a:lstStyle/>
        <a:p>
          <a:endParaRPr lang="en-GB" sz="1600"/>
        </a:p>
      </dgm:t>
    </dgm:pt>
    <dgm:pt modelId="{26BDCC6C-4A61-4C41-A9FE-9E3AFCFC2D56}" type="sibTrans" cxnId="{3317116C-85BA-4AE5-8ACB-88D4F43E8B8B}">
      <dgm:prSet/>
      <dgm:spPr/>
      <dgm:t>
        <a:bodyPr/>
        <a:lstStyle/>
        <a:p>
          <a:endParaRPr lang="en-GB" sz="1600"/>
        </a:p>
      </dgm:t>
    </dgm:pt>
    <dgm:pt modelId="{7667403A-044F-488B-B195-426B945B888E}">
      <dgm:prSet phldrT="[Text]" custT="1"/>
      <dgm:spPr>
        <a:xfrm rot="5400000">
          <a:off x="4281405" y="-1185780"/>
          <a:ext cx="1255447" cy="711421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2917770"/>
              <a:satOff val="3763"/>
              <a:lumOff val="-1177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IE" sz="1600" b="1" spc="-1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Online physics course for high-school students</a:t>
          </a:r>
          <a:endParaRPr lang="en-GB" sz="1600" dirty="0">
            <a:solidFill>
              <a:srgbClr val="0070C0"/>
            </a:solidFill>
            <a:latin typeface="Arial"/>
            <a:ea typeface="+mn-ea"/>
            <a:cs typeface="+mn-cs"/>
          </a:endParaRPr>
        </a:p>
      </dgm:t>
    </dgm:pt>
    <dgm:pt modelId="{E5598D7D-1CC8-45E1-BC7A-54FB3F0BABE9}" type="parTrans" cxnId="{4A15A7E3-4335-4F1A-B9F2-D351E47B7510}">
      <dgm:prSet/>
      <dgm:spPr/>
      <dgm:t>
        <a:bodyPr/>
        <a:lstStyle/>
        <a:p>
          <a:endParaRPr lang="en-GB" sz="1600"/>
        </a:p>
      </dgm:t>
    </dgm:pt>
    <dgm:pt modelId="{59809759-A99D-497E-8AD6-4F771D0B2650}" type="sibTrans" cxnId="{4A15A7E3-4335-4F1A-B9F2-D351E47B7510}">
      <dgm:prSet/>
      <dgm:spPr/>
      <dgm:t>
        <a:bodyPr/>
        <a:lstStyle/>
        <a:p>
          <a:endParaRPr lang="en-GB" sz="1600"/>
        </a:p>
      </dgm:t>
    </dgm:pt>
    <dgm:pt modelId="{F2B4217F-670D-448E-BA5A-EEA205D1367B}">
      <dgm:prSet phldrT="[Text]" custT="1"/>
      <dgm:spPr>
        <a:xfrm rot="5400000">
          <a:off x="-289718" y="3773840"/>
          <a:ext cx="1931458" cy="1352020"/>
        </a:xfrm>
        <a:prstGeom prst="chevron">
          <a:avLst/>
        </a:prstGeom>
        <a:solidFill>
          <a:schemeClr val="accent3"/>
        </a:solidFill>
        <a:ln w="12700" cap="flat" cmpd="sng" algn="ctr">
          <a:solidFill>
            <a:srgbClr val="6E2466">
              <a:hueOff val="-5835540"/>
              <a:satOff val="7525"/>
              <a:lumOff val="-2353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de-DE" sz="1600" dirty="0">
              <a:solidFill>
                <a:srgbClr val="FFFFFF"/>
              </a:solidFill>
              <a:latin typeface="Arial"/>
              <a:ea typeface="+mn-ea"/>
              <a:cs typeface="+mn-cs"/>
            </a:rPr>
            <a:t>level 3</a:t>
          </a:r>
          <a:endParaRPr lang="en-GB" sz="1600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096B0FE9-8D81-480E-97D3-A9B4FF9F4502}" type="parTrans" cxnId="{65424B5A-3CE4-4F4E-9E26-CF80E158DCE1}">
      <dgm:prSet/>
      <dgm:spPr/>
      <dgm:t>
        <a:bodyPr/>
        <a:lstStyle/>
        <a:p>
          <a:endParaRPr lang="en-GB" sz="1600"/>
        </a:p>
      </dgm:t>
    </dgm:pt>
    <dgm:pt modelId="{A69E7CAD-13D1-49DF-96DF-351701AD4ABA}" type="sibTrans" cxnId="{65424B5A-3CE4-4F4E-9E26-CF80E158DCE1}">
      <dgm:prSet/>
      <dgm:spPr/>
      <dgm:t>
        <a:bodyPr/>
        <a:lstStyle/>
        <a:p>
          <a:endParaRPr lang="en-GB" sz="1600"/>
        </a:p>
      </dgm:t>
    </dgm:pt>
    <dgm:pt modelId="{131A8BDD-23AE-465E-88A7-394BBEB775F2}">
      <dgm:prSet phldrT="[Text]" custT="1"/>
      <dgm:spPr>
        <a:xfrm rot="5400000">
          <a:off x="4281405" y="554737"/>
          <a:ext cx="1255447" cy="711421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5835540"/>
              <a:satOff val="7525"/>
              <a:lumOff val="-2353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en-GB" sz="1600" b="1" spc="-1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CERN-Solvay student camps </a:t>
          </a:r>
          <a:r>
            <a:rPr lang="en-IE" sz="1600" b="1" spc="-1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for high-school students</a:t>
          </a:r>
          <a:endParaRPr lang="en-GB" sz="1600" dirty="0">
            <a:solidFill>
              <a:srgbClr val="0070C0"/>
            </a:solidFill>
            <a:latin typeface="Arial"/>
            <a:ea typeface="+mn-ea"/>
            <a:cs typeface="+mn-cs"/>
          </a:endParaRPr>
        </a:p>
      </dgm:t>
    </dgm:pt>
    <dgm:pt modelId="{A10B7010-B28C-4975-9137-15965541DA53}" type="parTrans" cxnId="{DBAC90F3-7997-46F7-8ECF-E199711E8860}">
      <dgm:prSet/>
      <dgm:spPr/>
      <dgm:t>
        <a:bodyPr/>
        <a:lstStyle/>
        <a:p>
          <a:endParaRPr lang="en-GB" sz="1600"/>
        </a:p>
      </dgm:t>
    </dgm:pt>
    <dgm:pt modelId="{A5D41EB2-50F2-4FDA-AF93-3A5F58AEB914}" type="sibTrans" cxnId="{DBAC90F3-7997-46F7-8ECF-E199711E8860}">
      <dgm:prSet/>
      <dgm:spPr/>
      <dgm:t>
        <a:bodyPr/>
        <a:lstStyle/>
        <a:p>
          <a:endParaRPr lang="en-GB" sz="1600"/>
        </a:p>
      </dgm:t>
    </dgm:pt>
    <dgm:pt modelId="{1AE06198-3AD6-40C4-BA74-70E6D5A8ECC0}">
      <dgm:prSet phldrT="[Text]" custT="1"/>
      <dgm:spPr>
        <a:xfrm rot="5400000">
          <a:off x="4281405" y="554737"/>
          <a:ext cx="1255447" cy="7114217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5835540"/>
              <a:satOff val="7525"/>
              <a:lumOff val="-2353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en-IE" sz="1600" spc="-1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Reach: 10</a:t>
          </a:r>
          <a:r>
            <a:rPr lang="en-IE" sz="1600" spc="-10" baseline="3000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2</a:t>
          </a:r>
          <a:r>
            <a:rPr lang="en-IE" sz="1600" spc="-1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 participants in total from around the world</a:t>
          </a:r>
          <a:endParaRPr lang="en-GB" sz="1600" dirty="0">
            <a:solidFill>
              <a:srgbClr val="0070C0"/>
            </a:solidFill>
            <a:latin typeface="Arial"/>
            <a:ea typeface="+mn-ea"/>
            <a:cs typeface="+mn-cs"/>
          </a:endParaRPr>
        </a:p>
      </dgm:t>
    </dgm:pt>
    <dgm:pt modelId="{0B822982-A048-4EFB-BDD4-0CB0F506E931}" type="parTrans" cxnId="{AA718FF3-90EC-40F9-806A-6FE183BF23ED}">
      <dgm:prSet/>
      <dgm:spPr/>
      <dgm:t>
        <a:bodyPr/>
        <a:lstStyle/>
        <a:p>
          <a:endParaRPr lang="en-GB" sz="1600"/>
        </a:p>
      </dgm:t>
    </dgm:pt>
    <dgm:pt modelId="{27674CE2-B287-4770-87E8-71CE63A86C57}" type="sibTrans" cxnId="{AA718FF3-90EC-40F9-806A-6FE183BF23ED}">
      <dgm:prSet/>
      <dgm:spPr/>
      <dgm:t>
        <a:bodyPr/>
        <a:lstStyle/>
        <a:p>
          <a:endParaRPr lang="en-GB" sz="1600"/>
        </a:p>
      </dgm:t>
    </dgm:pt>
    <dgm:pt modelId="{23742BD2-07C5-410E-BE2B-186E435D6902}">
      <dgm:prSet phldrT="[Text]" custT="1"/>
      <dgm:spPr>
        <a:xfrm rot="5400000">
          <a:off x="4281405" y="-1185780"/>
          <a:ext cx="1255447" cy="7114217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2917770"/>
              <a:satOff val="3763"/>
              <a:lumOff val="-1177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en-GB" sz="1600" dirty="0">
              <a:solidFill>
                <a:srgbClr val="0070C0"/>
              </a:solidFill>
              <a:latin typeface="Arial"/>
              <a:ea typeface="+mn-ea"/>
              <a:cs typeface="+mn-cs"/>
            </a:rPr>
            <a:t>Goal: to develop interest in STEM</a:t>
          </a:r>
        </a:p>
      </dgm:t>
    </dgm:pt>
    <dgm:pt modelId="{FF930CAD-E58C-40EE-85A7-63AF42CF32B7}" type="parTrans" cxnId="{2A6C1FCB-539F-474A-8E64-F7CB99D01A47}">
      <dgm:prSet/>
      <dgm:spPr/>
      <dgm:t>
        <a:bodyPr/>
        <a:lstStyle/>
        <a:p>
          <a:endParaRPr lang="en-GB" sz="1600"/>
        </a:p>
      </dgm:t>
    </dgm:pt>
    <dgm:pt modelId="{D3D9542E-BAD0-44E9-BBEF-EF19985A0A91}" type="sibTrans" cxnId="{2A6C1FCB-539F-474A-8E64-F7CB99D01A47}">
      <dgm:prSet/>
      <dgm:spPr/>
      <dgm:t>
        <a:bodyPr/>
        <a:lstStyle/>
        <a:p>
          <a:endParaRPr lang="en-GB" sz="1600"/>
        </a:p>
      </dgm:t>
    </dgm:pt>
    <dgm:pt modelId="{63F59DE2-34A5-4F36-BE8D-9E81B23C837A}">
      <dgm:prSet phldrT="[Text]" custT="1"/>
      <dgm:spPr>
        <a:xfrm rot="5400000">
          <a:off x="4281405" y="554737"/>
          <a:ext cx="1255447" cy="7114217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5835540"/>
              <a:satOff val="7525"/>
              <a:lumOff val="-2353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en-GB" sz="1600" dirty="0">
              <a:solidFill>
                <a:srgbClr val="0070C0"/>
              </a:solidFill>
              <a:latin typeface="Arial"/>
              <a:ea typeface="+mn-ea"/>
              <a:cs typeface="+mn-cs"/>
            </a:rPr>
            <a:t>Goal: to build confidence &amp; transform STEM interest</a:t>
          </a:r>
        </a:p>
      </dgm:t>
    </dgm:pt>
    <dgm:pt modelId="{AC2F8F00-EA8A-4E46-83FB-95190CE79A34}" type="parTrans" cxnId="{101F863D-C135-44A6-8517-81D6C6A9E42D}">
      <dgm:prSet/>
      <dgm:spPr/>
      <dgm:t>
        <a:bodyPr/>
        <a:lstStyle/>
        <a:p>
          <a:endParaRPr lang="en-GB" sz="1600"/>
        </a:p>
      </dgm:t>
    </dgm:pt>
    <dgm:pt modelId="{7D47ED5D-902E-4457-9680-A5C6C90E3AC9}" type="sibTrans" cxnId="{101F863D-C135-44A6-8517-81D6C6A9E42D}">
      <dgm:prSet/>
      <dgm:spPr/>
      <dgm:t>
        <a:bodyPr/>
        <a:lstStyle/>
        <a:p>
          <a:endParaRPr lang="en-GB" sz="1600"/>
        </a:p>
      </dgm:t>
    </dgm:pt>
    <dgm:pt modelId="{B29290D8-1A17-4F1A-A1D2-40A413E6AB8D}">
      <dgm:prSet phldrT="[Text]" custT="1"/>
      <dgm:spPr>
        <a:xfrm rot="5400000">
          <a:off x="4281405" y="-2926298"/>
          <a:ext cx="1255447" cy="7114217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en-GB" sz="1600" dirty="0">
              <a:solidFill>
                <a:srgbClr val="0070C0"/>
              </a:solidFill>
              <a:latin typeface="Arial"/>
              <a:ea typeface="+mn-ea"/>
              <a:cs typeface="+mn-cs"/>
            </a:rPr>
            <a:t>Goal: to trigger STEM interest</a:t>
          </a:r>
        </a:p>
      </dgm:t>
    </dgm:pt>
    <dgm:pt modelId="{E834057E-961E-4D2B-8287-7CF88A82E74D}" type="parTrans" cxnId="{B116626F-74D5-4114-B4E4-E6883D612CE7}">
      <dgm:prSet/>
      <dgm:spPr/>
      <dgm:t>
        <a:bodyPr/>
        <a:lstStyle/>
        <a:p>
          <a:endParaRPr lang="en-GB" sz="1600"/>
        </a:p>
      </dgm:t>
    </dgm:pt>
    <dgm:pt modelId="{3730FDDB-2F87-4838-899A-D7F433C112C9}" type="sibTrans" cxnId="{B116626F-74D5-4114-B4E4-E6883D612CE7}">
      <dgm:prSet/>
      <dgm:spPr/>
      <dgm:t>
        <a:bodyPr/>
        <a:lstStyle/>
        <a:p>
          <a:endParaRPr lang="en-GB" sz="1600"/>
        </a:p>
      </dgm:t>
    </dgm:pt>
    <dgm:pt modelId="{08EE3A21-9998-45B3-8464-39657C8228A3}">
      <dgm:prSet phldrT="[Text]" custT="1"/>
      <dgm:spPr>
        <a:xfrm rot="5400000">
          <a:off x="4281405" y="-1185780"/>
          <a:ext cx="1255447" cy="7114217"/>
        </a:xfr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2917770"/>
              <a:satOff val="3763"/>
              <a:lumOff val="-1177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Char char="•"/>
          </a:pPr>
          <a:r>
            <a:rPr lang="en-IE" sz="1600" spc="-10" dirty="0">
              <a:solidFill>
                <a:srgbClr val="0070C0"/>
              </a:solidFill>
              <a:latin typeface="Helvetica" panose="020B0604020202020204" pitchFamily="34" charset="0"/>
              <a:ea typeface="+mn-ea"/>
              <a:cs typeface="Calibri" panose="020F0502020204030204" pitchFamily="34" charset="0"/>
            </a:rPr>
            <a:t>Reach: 10</a:t>
          </a:r>
          <a:r>
            <a:rPr lang="en-IE" sz="1600" spc="-10" baseline="30000" dirty="0">
              <a:solidFill>
                <a:srgbClr val="0070C0"/>
              </a:solidFill>
              <a:latin typeface="Helvetica" panose="020B0604020202020204" pitchFamily="34" charset="0"/>
              <a:ea typeface="+mn-ea"/>
              <a:cs typeface="Calibri" panose="020F0502020204030204" pitchFamily="34" charset="0"/>
            </a:rPr>
            <a:t>4</a:t>
          </a:r>
          <a:r>
            <a:rPr lang="en-IE" sz="1600" spc="-10" dirty="0">
              <a:solidFill>
                <a:srgbClr val="0070C0"/>
              </a:solidFill>
              <a:latin typeface="Helvetica" panose="020B0604020202020204" pitchFamily="34" charset="0"/>
              <a:ea typeface="+mn-ea"/>
              <a:cs typeface="Calibri" panose="020F0502020204030204" pitchFamily="34" charset="0"/>
            </a:rPr>
            <a:t> participants per year from around the world</a:t>
          </a:r>
          <a:endParaRPr lang="en-GB" sz="1600" dirty="0">
            <a:solidFill>
              <a:srgbClr val="0070C0"/>
            </a:solidFill>
            <a:latin typeface="Arial"/>
            <a:ea typeface="+mn-ea"/>
            <a:cs typeface="+mn-cs"/>
          </a:endParaRPr>
        </a:p>
      </dgm:t>
    </dgm:pt>
    <dgm:pt modelId="{0007063A-627A-4C72-84C8-E691E5E395FF}" type="parTrans" cxnId="{FF7038DB-5575-46FB-866F-3D7E6174C9E7}">
      <dgm:prSet/>
      <dgm:spPr/>
      <dgm:t>
        <a:bodyPr/>
        <a:lstStyle/>
        <a:p>
          <a:endParaRPr lang="en-GB" sz="1200"/>
        </a:p>
      </dgm:t>
    </dgm:pt>
    <dgm:pt modelId="{78091E11-C139-48F6-874B-3BE1A641F8BE}" type="sibTrans" cxnId="{FF7038DB-5575-46FB-866F-3D7E6174C9E7}">
      <dgm:prSet/>
      <dgm:spPr/>
      <dgm:t>
        <a:bodyPr/>
        <a:lstStyle/>
        <a:p>
          <a:endParaRPr lang="en-GB" sz="1200"/>
        </a:p>
      </dgm:t>
    </dgm:pt>
    <dgm:pt modelId="{15AA8FB7-ACC0-49CC-9914-0B63739397BA}" type="pres">
      <dgm:prSet presAssocID="{9B6FE314-E3EF-43CD-B170-634C2AC9C029}" presName="linearFlow" presStyleCnt="0">
        <dgm:presLayoutVars>
          <dgm:dir/>
          <dgm:animLvl val="lvl"/>
          <dgm:resizeHandles val="exact"/>
        </dgm:presLayoutVars>
      </dgm:prSet>
      <dgm:spPr/>
    </dgm:pt>
    <dgm:pt modelId="{77BEB4A7-085C-4408-BC5A-BB70F7C48D9B}" type="pres">
      <dgm:prSet presAssocID="{B7165926-C64B-4A5D-9620-F3FBE6BDD1A3}" presName="composite" presStyleCnt="0"/>
      <dgm:spPr/>
    </dgm:pt>
    <dgm:pt modelId="{9371A623-6CCD-43FB-9D3E-E1320FFF7AE5}" type="pres">
      <dgm:prSet presAssocID="{B7165926-C64B-4A5D-9620-F3FBE6BDD1A3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3AD33CC1-995E-4D6E-BB1B-00BEB6459B1D}" type="pres">
      <dgm:prSet presAssocID="{B7165926-C64B-4A5D-9620-F3FBE6BDD1A3}" presName="descendantText" presStyleLbl="alignAcc1" presStyleIdx="0" presStyleCnt="3" custScaleY="159864" custLinFactNeighborX="12516" custLinFactNeighborY="-102">
        <dgm:presLayoutVars>
          <dgm:bulletEnabled val="1"/>
        </dgm:presLayoutVars>
      </dgm:prSet>
      <dgm:spPr>
        <a:prstGeom prst="round2SameRect">
          <a:avLst/>
        </a:prstGeom>
      </dgm:spPr>
    </dgm:pt>
    <dgm:pt modelId="{6F1CC411-A457-42FE-ABA2-353DBC3F05D8}" type="pres">
      <dgm:prSet presAssocID="{8DF34AB8-D5A1-4472-8F32-DDE5906C1402}" presName="sp" presStyleCnt="0"/>
      <dgm:spPr/>
    </dgm:pt>
    <dgm:pt modelId="{A381A09F-73FC-44EE-A838-51F8CFF3AA2A}" type="pres">
      <dgm:prSet presAssocID="{3238D64C-6310-4E53-807B-41535E0E2687}" presName="composite" presStyleCnt="0"/>
      <dgm:spPr/>
    </dgm:pt>
    <dgm:pt modelId="{5D9AA931-A789-4CF0-95C0-99377B330F61}" type="pres">
      <dgm:prSet presAssocID="{3238D64C-6310-4E53-807B-41535E0E2687}" presName="parentText" presStyleLbl="alignNode1" presStyleIdx="1" presStyleCnt="3" custLinFactNeighborY="3612">
        <dgm:presLayoutVars>
          <dgm:chMax val="1"/>
          <dgm:bulletEnabled val="1"/>
        </dgm:presLayoutVars>
      </dgm:prSet>
      <dgm:spPr/>
    </dgm:pt>
    <dgm:pt modelId="{84E534CF-8C0C-408E-9718-362DD781133C}" type="pres">
      <dgm:prSet presAssocID="{3238D64C-6310-4E53-807B-41535E0E2687}" presName="descendantText" presStyleLbl="alignAcc1" presStyleIdx="1" presStyleCnt="3" custScaleY="145227" custLinFactNeighborY="3704">
        <dgm:presLayoutVars>
          <dgm:bulletEnabled val="1"/>
        </dgm:presLayoutVars>
      </dgm:prSet>
      <dgm:spPr>
        <a:prstGeom prst="round2SameRect">
          <a:avLst/>
        </a:prstGeom>
      </dgm:spPr>
    </dgm:pt>
    <dgm:pt modelId="{EBABA158-F0EC-474B-87B0-441C1A451237}" type="pres">
      <dgm:prSet presAssocID="{26BDCC6C-4A61-4C41-A9FE-9E3AFCFC2D56}" presName="sp" presStyleCnt="0"/>
      <dgm:spPr/>
    </dgm:pt>
    <dgm:pt modelId="{1AAA0853-711F-412E-87A6-83A400778AA4}" type="pres">
      <dgm:prSet presAssocID="{F2B4217F-670D-448E-BA5A-EEA205D1367B}" presName="composite" presStyleCnt="0"/>
      <dgm:spPr/>
    </dgm:pt>
    <dgm:pt modelId="{DA61DA6D-FCD2-4CA8-A389-DEA1133FD318}" type="pres">
      <dgm:prSet presAssocID="{F2B4217F-670D-448E-BA5A-EEA205D1367B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4FC9AD7-6634-4DE2-AC20-BD808B838A95}" type="pres">
      <dgm:prSet presAssocID="{F2B4217F-670D-448E-BA5A-EEA205D1367B}" presName="descendantText" presStyleLbl="alignAcc1" presStyleIdx="2" presStyleCnt="3" custScaleY="152205">
        <dgm:presLayoutVars>
          <dgm:bulletEnabled val="1"/>
        </dgm:presLayoutVars>
      </dgm:prSet>
      <dgm:spPr>
        <a:prstGeom prst="round2SameRect">
          <a:avLst/>
        </a:prstGeom>
      </dgm:spPr>
    </dgm:pt>
  </dgm:ptLst>
  <dgm:cxnLst>
    <dgm:cxn modelId="{BC3CFB18-30C3-4910-B95E-0E111EE91439}" type="presOf" srcId="{B29290D8-1A17-4F1A-A1D2-40A413E6AB8D}" destId="{3AD33CC1-995E-4D6E-BB1B-00BEB6459B1D}" srcOrd="0" destOrd="2" presId="urn:microsoft.com/office/officeart/2005/8/layout/chevron2"/>
    <dgm:cxn modelId="{ED856F1B-A51B-4F62-B06B-104765CC4C0D}" type="presOf" srcId="{7667403A-044F-488B-B195-426B945B888E}" destId="{84E534CF-8C0C-408E-9718-362DD781133C}" srcOrd="0" destOrd="0" presId="urn:microsoft.com/office/officeart/2005/8/layout/chevron2"/>
    <dgm:cxn modelId="{6CCC2E1E-7315-4584-8B12-C14C303D29F7}" type="presOf" srcId="{F2B4217F-670D-448E-BA5A-EEA205D1367B}" destId="{DA61DA6D-FCD2-4CA8-A389-DEA1133FD318}" srcOrd="0" destOrd="0" presId="urn:microsoft.com/office/officeart/2005/8/layout/chevron2"/>
    <dgm:cxn modelId="{EBA5A622-B27F-424D-8359-600C5D6A1A3F}" srcId="{B7165926-C64B-4A5D-9620-F3FBE6BDD1A3}" destId="{8017242F-A954-40D9-BDB0-536E0B24CDAB}" srcOrd="1" destOrd="0" parTransId="{1236EB24-EF8F-43DE-A751-A71892DC36B9}" sibTransId="{77B2ACCC-0D86-40DE-AE0B-4ABE1F7046BB}"/>
    <dgm:cxn modelId="{AA85B92B-4EC9-4DD6-8C69-0F7C347AE5CC}" type="presOf" srcId="{8017242F-A954-40D9-BDB0-536E0B24CDAB}" destId="{3AD33CC1-995E-4D6E-BB1B-00BEB6459B1D}" srcOrd="0" destOrd="1" presId="urn:microsoft.com/office/officeart/2005/8/layout/chevron2"/>
    <dgm:cxn modelId="{39026C34-C3B9-4550-83AF-7F558CA3083E}" type="presOf" srcId="{08EE3A21-9998-45B3-8464-39657C8228A3}" destId="{84E534CF-8C0C-408E-9718-362DD781133C}" srcOrd="0" destOrd="1" presId="urn:microsoft.com/office/officeart/2005/8/layout/chevron2"/>
    <dgm:cxn modelId="{101F863D-C135-44A6-8517-81D6C6A9E42D}" srcId="{F2B4217F-670D-448E-BA5A-EEA205D1367B}" destId="{63F59DE2-34A5-4F36-BE8D-9E81B23C837A}" srcOrd="2" destOrd="0" parTransId="{AC2F8F00-EA8A-4E46-83FB-95190CE79A34}" sibTransId="{7D47ED5D-902E-4457-9680-A5C6C90E3AC9}"/>
    <dgm:cxn modelId="{4F6EBE3F-C46B-4E67-879D-84CBC2DEB609}" type="presOf" srcId="{B5BF8DFA-6676-4640-A293-E1081E8179BE}" destId="{3AD33CC1-995E-4D6E-BB1B-00BEB6459B1D}" srcOrd="0" destOrd="0" presId="urn:microsoft.com/office/officeart/2005/8/layout/chevron2"/>
    <dgm:cxn modelId="{FFBC275F-2B04-4137-A003-25D04785C87B}" srcId="{9B6FE314-E3EF-43CD-B170-634C2AC9C029}" destId="{B7165926-C64B-4A5D-9620-F3FBE6BDD1A3}" srcOrd="0" destOrd="0" parTransId="{629CCEAD-3EA3-46CA-BFB7-E53C9FBDF0AA}" sibTransId="{8DF34AB8-D5A1-4472-8F32-DDE5906C1402}"/>
    <dgm:cxn modelId="{9A7C6D68-3E46-440B-B5D5-F586C2C688CE}" type="presOf" srcId="{1AE06198-3AD6-40C4-BA74-70E6D5A8ECC0}" destId="{04FC9AD7-6634-4DE2-AC20-BD808B838A95}" srcOrd="0" destOrd="1" presId="urn:microsoft.com/office/officeart/2005/8/layout/chevron2"/>
    <dgm:cxn modelId="{3317116C-85BA-4AE5-8ACB-88D4F43E8B8B}" srcId="{9B6FE314-E3EF-43CD-B170-634C2AC9C029}" destId="{3238D64C-6310-4E53-807B-41535E0E2687}" srcOrd="1" destOrd="0" parTransId="{8BE18296-A1AA-455F-8D44-23266B359BFD}" sibTransId="{26BDCC6C-4A61-4C41-A9FE-9E3AFCFC2D56}"/>
    <dgm:cxn modelId="{B116626F-74D5-4114-B4E4-E6883D612CE7}" srcId="{B7165926-C64B-4A5D-9620-F3FBE6BDD1A3}" destId="{B29290D8-1A17-4F1A-A1D2-40A413E6AB8D}" srcOrd="2" destOrd="0" parTransId="{E834057E-961E-4D2B-8287-7CF88A82E74D}" sibTransId="{3730FDDB-2F87-4838-899A-D7F433C112C9}"/>
    <dgm:cxn modelId="{65424B5A-3CE4-4F4E-9E26-CF80E158DCE1}" srcId="{9B6FE314-E3EF-43CD-B170-634C2AC9C029}" destId="{F2B4217F-670D-448E-BA5A-EEA205D1367B}" srcOrd="2" destOrd="0" parTransId="{096B0FE9-8D81-480E-97D3-A9B4FF9F4502}" sibTransId="{A69E7CAD-13D1-49DF-96DF-351701AD4ABA}"/>
    <dgm:cxn modelId="{6E5B7B7E-611B-4F3C-A0ED-094ED271D34C}" srcId="{B7165926-C64B-4A5D-9620-F3FBE6BDD1A3}" destId="{B5BF8DFA-6676-4640-A293-E1081E8179BE}" srcOrd="0" destOrd="0" parTransId="{4A6DB806-B9C4-478E-A36A-98173721BA97}" sibTransId="{E2C42448-A678-4D0E-B2D4-6ED0E6B03A60}"/>
    <dgm:cxn modelId="{A4473E86-D5D7-4956-95AE-0F2086D8CBDA}" type="presOf" srcId="{23742BD2-07C5-410E-BE2B-186E435D6902}" destId="{84E534CF-8C0C-408E-9718-362DD781133C}" srcOrd="0" destOrd="2" presId="urn:microsoft.com/office/officeart/2005/8/layout/chevron2"/>
    <dgm:cxn modelId="{B0686EB7-DD70-47F2-8A6B-0E084D8381A6}" type="presOf" srcId="{131A8BDD-23AE-465E-88A7-394BBEB775F2}" destId="{04FC9AD7-6634-4DE2-AC20-BD808B838A95}" srcOrd="0" destOrd="0" presId="urn:microsoft.com/office/officeart/2005/8/layout/chevron2"/>
    <dgm:cxn modelId="{041056CA-C96A-490E-8AD8-A2482730091B}" type="presOf" srcId="{3238D64C-6310-4E53-807B-41535E0E2687}" destId="{5D9AA931-A789-4CF0-95C0-99377B330F61}" srcOrd="0" destOrd="0" presId="urn:microsoft.com/office/officeart/2005/8/layout/chevron2"/>
    <dgm:cxn modelId="{2A6C1FCB-539F-474A-8E64-F7CB99D01A47}" srcId="{3238D64C-6310-4E53-807B-41535E0E2687}" destId="{23742BD2-07C5-410E-BE2B-186E435D6902}" srcOrd="2" destOrd="0" parTransId="{FF930CAD-E58C-40EE-85A7-63AF42CF32B7}" sibTransId="{D3D9542E-BAD0-44E9-BBEF-EF19985A0A91}"/>
    <dgm:cxn modelId="{300BCADA-FE84-4AD2-AE6F-66DA681A1A57}" type="presOf" srcId="{9B6FE314-E3EF-43CD-B170-634C2AC9C029}" destId="{15AA8FB7-ACC0-49CC-9914-0B63739397BA}" srcOrd="0" destOrd="0" presId="urn:microsoft.com/office/officeart/2005/8/layout/chevron2"/>
    <dgm:cxn modelId="{FF7038DB-5575-46FB-866F-3D7E6174C9E7}" srcId="{3238D64C-6310-4E53-807B-41535E0E2687}" destId="{08EE3A21-9998-45B3-8464-39657C8228A3}" srcOrd="1" destOrd="0" parTransId="{0007063A-627A-4C72-84C8-E691E5E395FF}" sibTransId="{78091E11-C139-48F6-874B-3BE1A641F8BE}"/>
    <dgm:cxn modelId="{4A15A7E3-4335-4F1A-B9F2-D351E47B7510}" srcId="{3238D64C-6310-4E53-807B-41535E0E2687}" destId="{7667403A-044F-488B-B195-426B945B888E}" srcOrd="0" destOrd="0" parTransId="{E5598D7D-1CC8-45E1-BC7A-54FB3F0BABE9}" sibTransId="{59809759-A99D-497E-8AD6-4F771D0B2650}"/>
    <dgm:cxn modelId="{212EB6EB-A91E-4011-8049-DA4B92B0C0FF}" type="presOf" srcId="{B7165926-C64B-4A5D-9620-F3FBE6BDD1A3}" destId="{9371A623-6CCD-43FB-9D3E-E1320FFF7AE5}" srcOrd="0" destOrd="0" presId="urn:microsoft.com/office/officeart/2005/8/layout/chevron2"/>
    <dgm:cxn modelId="{AA718FF3-90EC-40F9-806A-6FE183BF23ED}" srcId="{F2B4217F-670D-448E-BA5A-EEA205D1367B}" destId="{1AE06198-3AD6-40C4-BA74-70E6D5A8ECC0}" srcOrd="1" destOrd="0" parTransId="{0B822982-A048-4EFB-BDD4-0CB0F506E931}" sibTransId="{27674CE2-B287-4770-87E8-71CE63A86C57}"/>
    <dgm:cxn modelId="{DBAC90F3-7997-46F7-8ECF-E199711E8860}" srcId="{F2B4217F-670D-448E-BA5A-EEA205D1367B}" destId="{131A8BDD-23AE-465E-88A7-394BBEB775F2}" srcOrd="0" destOrd="0" parTransId="{A10B7010-B28C-4975-9137-15965541DA53}" sibTransId="{A5D41EB2-50F2-4FDA-AF93-3A5F58AEB914}"/>
    <dgm:cxn modelId="{0799BFF8-846F-4A54-8869-667F47986EC6}" type="presOf" srcId="{63F59DE2-34A5-4F36-BE8D-9E81B23C837A}" destId="{04FC9AD7-6634-4DE2-AC20-BD808B838A95}" srcOrd="0" destOrd="2" presId="urn:microsoft.com/office/officeart/2005/8/layout/chevron2"/>
    <dgm:cxn modelId="{72F572FB-0BF6-4D46-918C-6F08B2BEC87F}" type="presParOf" srcId="{15AA8FB7-ACC0-49CC-9914-0B63739397BA}" destId="{77BEB4A7-085C-4408-BC5A-BB70F7C48D9B}" srcOrd="0" destOrd="0" presId="urn:microsoft.com/office/officeart/2005/8/layout/chevron2"/>
    <dgm:cxn modelId="{B8CD219D-2AF1-45BD-88B9-5ACE8F8B5D15}" type="presParOf" srcId="{77BEB4A7-085C-4408-BC5A-BB70F7C48D9B}" destId="{9371A623-6CCD-43FB-9D3E-E1320FFF7AE5}" srcOrd="0" destOrd="0" presId="urn:microsoft.com/office/officeart/2005/8/layout/chevron2"/>
    <dgm:cxn modelId="{55C166B5-023D-424A-9B86-F4406F93D032}" type="presParOf" srcId="{77BEB4A7-085C-4408-BC5A-BB70F7C48D9B}" destId="{3AD33CC1-995E-4D6E-BB1B-00BEB6459B1D}" srcOrd="1" destOrd="0" presId="urn:microsoft.com/office/officeart/2005/8/layout/chevron2"/>
    <dgm:cxn modelId="{E2838323-F988-4EC1-9F24-FF5C2887ABE5}" type="presParOf" srcId="{15AA8FB7-ACC0-49CC-9914-0B63739397BA}" destId="{6F1CC411-A457-42FE-ABA2-353DBC3F05D8}" srcOrd="1" destOrd="0" presId="urn:microsoft.com/office/officeart/2005/8/layout/chevron2"/>
    <dgm:cxn modelId="{CB7A19E3-D73F-4A07-BCD2-184E24835444}" type="presParOf" srcId="{15AA8FB7-ACC0-49CC-9914-0B63739397BA}" destId="{A381A09F-73FC-44EE-A838-51F8CFF3AA2A}" srcOrd="2" destOrd="0" presId="urn:microsoft.com/office/officeart/2005/8/layout/chevron2"/>
    <dgm:cxn modelId="{019E2F4D-C2DF-48B6-A779-87FC35C4E68B}" type="presParOf" srcId="{A381A09F-73FC-44EE-A838-51F8CFF3AA2A}" destId="{5D9AA931-A789-4CF0-95C0-99377B330F61}" srcOrd="0" destOrd="0" presId="urn:microsoft.com/office/officeart/2005/8/layout/chevron2"/>
    <dgm:cxn modelId="{5577C0FE-DD55-4F4D-8707-DCBDEA6BACDC}" type="presParOf" srcId="{A381A09F-73FC-44EE-A838-51F8CFF3AA2A}" destId="{84E534CF-8C0C-408E-9718-362DD781133C}" srcOrd="1" destOrd="0" presId="urn:microsoft.com/office/officeart/2005/8/layout/chevron2"/>
    <dgm:cxn modelId="{F910167A-5E7A-4402-A22A-750FDFEC0E98}" type="presParOf" srcId="{15AA8FB7-ACC0-49CC-9914-0B63739397BA}" destId="{EBABA158-F0EC-474B-87B0-441C1A451237}" srcOrd="3" destOrd="0" presId="urn:microsoft.com/office/officeart/2005/8/layout/chevron2"/>
    <dgm:cxn modelId="{9A1FC3C5-2DA5-4916-9D77-BB742C747099}" type="presParOf" srcId="{15AA8FB7-ACC0-49CC-9914-0B63739397BA}" destId="{1AAA0853-711F-412E-87A6-83A400778AA4}" srcOrd="4" destOrd="0" presId="urn:microsoft.com/office/officeart/2005/8/layout/chevron2"/>
    <dgm:cxn modelId="{0D2EBF2A-05BB-4AED-89AC-D7573C6B275B}" type="presParOf" srcId="{1AAA0853-711F-412E-87A6-83A400778AA4}" destId="{DA61DA6D-FCD2-4CA8-A389-DEA1133FD318}" srcOrd="0" destOrd="0" presId="urn:microsoft.com/office/officeart/2005/8/layout/chevron2"/>
    <dgm:cxn modelId="{B76BDC10-C104-4990-9A7F-8E15DB5FB543}" type="presParOf" srcId="{1AAA0853-711F-412E-87A6-83A400778AA4}" destId="{04FC9AD7-6634-4DE2-AC20-BD808B838A9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1A623-6CCD-43FB-9D3E-E1320FFF7AE5}">
      <dsp:nvSpPr>
        <dsp:cNvPr id="0" name=""/>
        <dsp:cNvSpPr/>
      </dsp:nvSpPr>
      <dsp:spPr>
        <a:xfrm rot="5400000">
          <a:off x="-197612" y="482346"/>
          <a:ext cx="1317414" cy="922190"/>
        </a:xfrm>
        <a:prstGeom prst="chevron">
          <a:avLst/>
        </a:prstGeom>
        <a:solidFill>
          <a:schemeClr val="accent2"/>
        </a:solidFill>
        <a:ln w="12700" cap="flat" cmpd="sng" algn="ctr">
          <a:solidFill>
            <a:srgbClr val="6E246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level 1</a:t>
          </a:r>
        </a:p>
      </dsp:txBody>
      <dsp:txXfrm rot="-5400000">
        <a:off x="0" y="745829"/>
        <a:ext cx="922190" cy="395224"/>
      </dsp:txXfrm>
    </dsp:sp>
    <dsp:sp modelId="{3AD33CC1-995E-4D6E-BB1B-00BEB6459B1D}">
      <dsp:nvSpPr>
        <dsp:cNvPr id="0" name=""/>
        <dsp:cNvSpPr/>
      </dsp:nvSpPr>
      <dsp:spPr>
        <a:xfrm rot="5400000">
          <a:off x="3062732" y="-2112995"/>
          <a:ext cx="1368946" cy="5650030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IE" sz="1600" b="1" kern="1200" spc="-1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" panose="020F0502020204030204" pitchFamily="34" charset="0"/>
            </a:rPr>
            <a:t>DIY experiments videos for social media</a:t>
          </a:r>
          <a:endParaRPr lang="en-GB" sz="1600" kern="1200" dirty="0">
            <a:solidFill>
              <a:srgbClr val="0070C0"/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E" sz="1600" kern="1200" spc="-10" dirty="0">
              <a:solidFill>
                <a:srgbClr val="0070C0"/>
              </a:solidFill>
              <a:latin typeface="Helvetica" panose="020B0604020202020204" pitchFamily="34" charset="0"/>
              <a:ea typeface="+mn-ea"/>
              <a:cs typeface="Calibri" panose="020F0502020204030204" pitchFamily="34" charset="0"/>
            </a:rPr>
            <a:t>Reach: 10</a:t>
          </a:r>
          <a:r>
            <a:rPr lang="en-IE" sz="1600" kern="1200" spc="-10" baseline="30000" dirty="0">
              <a:solidFill>
                <a:srgbClr val="0070C0"/>
              </a:solidFill>
              <a:latin typeface="Helvetica" panose="020B0604020202020204" pitchFamily="34" charset="0"/>
              <a:ea typeface="+mn-ea"/>
              <a:cs typeface="Calibri" panose="020F0502020204030204" pitchFamily="34" charset="0"/>
            </a:rPr>
            <a:t>6</a:t>
          </a:r>
          <a:r>
            <a:rPr lang="en-IE" sz="1600" kern="1200" spc="-10" dirty="0">
              <a:solidFill>
                <a:srgbClr val="0070C0"/>
              </a:solidFill>
              <a:latin typeface="Helvetica" panose="020B0604020202020204" pitchFamily="34" charset="0"/>
              <a:ea typeface="+mn-ea"/>
              <a:cs typeface="Calibri" panose="020F0502020204030204" pitchFamily="34" charset="0"/>
            </a:rPr>
            <a:t> views per year via CERN channels</a:t>
          </a:r>
          <a:endParaRPr lang="en-GB" sz="1600" kern="1200" dirty="0">
            <a:solidFill>
              <a:srgbClr val="0070C0"/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rgbClr val="0070C0"/>
              </a:solidFill>
              <a:latin typeface="Arial"/>
              <a:ea typeface="+mn-ea"/>
              <a:cs typeface="+mn-cs"/>
            </a:rPr>
            <a:t>Goal: to trigger STEM interest</a:t>
          </a:r>
        </a:p>
      </dsp:txBody>
      <dsp:txXfrm rot="-5400000">
        <a:off x="922190" y="94373"/>
        <a:ext cx="5583204" cy="1235294"/>
      </dsp:txXfrm>
    </dsp:sp>
    <dsp:sp modelId="{5D9AA931-A789-4CF0-95C0-99377B330F61}">
      <dsp:nvSpPr>
        <dsp:cNvPr id="0" name=""/>
        <dsp:cNvSpPr/>
      </dsp:nvSpPr>
      <dsp:spPr>
        <a:xfrm rot="5400000">
          <a:off x="-197612" y="1879082"/>
          <a:ext cx="1317414" cy="922190"/>
        </a:xfrm>
        <a:prstGeom prst="chevron">
          <a:avLst/>
        </a:prstGeom>
        <a:solidFill>
          <a:schemeClr val="accent1"/>
        </a:solidFill>
        <a:ln w="12700" cap="flat" cmpd="sng" algn="ctr">
          <a:solidFill>
            <a:srgbClr val="6E2466">
              <a:hueOff val="-2917770"/>
              <a:satOff val="3763"/>
              <a:lumOff val="-1177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 err="1">
              <a:solidFill>
                <a:srgbClr val="FFFFFF"/>
              </a:solidFill>
              <a:latin typeface="Arial"/>
              <a:ea typeface="+mn-ea"/>
              <a:cs typeface="+mn-cs"/>
            </a:rPr>
            <a:t>level 2</a:t>
          </a:r>
          <a:endParaRPr lang="en-GB" sz="16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-5400000">
        <a:off x="0" y="2142565"/>
        <a:ext cx="922190" cy="395224"/>
      </dsp:txXfrm>
    </dsp:sp>
    <dsp:sp modelId="{84E534CF-8C0C-408E-9718-362DD781133C}">
      <dsp:nvSpPr>
        <dsp:cNvPr id="0" name=""/>
        <dsp:cNvSpPr/>
      </dsp:nvSpPr>
      <dsp:spPr>
        <a:xfrm rot="5400000">
          <a:off x="3125402" y="-731252"/>
          <a:ext cx="1243607" cy="5650030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2917770"/>
              <a:satOff val="3763"/>
              <a:lumOff val="-1177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IE" sz="1600" b="1" kern="1200" spc="-1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Online physics course for high-school students</a:t>
          </a:r>
          <a:endParaRPr lang="en-GB" sz="1600" kern="1200" dirty="0">
            <a:solidFill>
              <a:srgbClr val="0070C0"/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E" sz="1600" kern="1200" spc="-10" dirty="0">
              <a:solidFill>
                <a:srgbClr val="0070C0"/>
              </a:solidFill>
              <a:latin typeface="Helvetica" panose="020B0604020202020204" pitchFamily="34" charset="0"/>
              <a:ea typeface="+mn-ea"/>
              <a:cs typeface="Calibri" panose="020F0502020204030204" pitchFamily="34" charset="0"/>
            </a:rPr>
            <a:t>Reach: 10</a:t>
          </a:r>
          <a:r>
            <a:rPr lang="en-IE" sz="1600" kern="1200" spc="-10" baseline="30000" dirty="0">
              <a:solidFill>
                <a:srgbClr val="0070C0"/>
              </a:solidFill>
              <a:latin typeface="Helvetica" panose="020B0604020202020204" pitchFamily="34" charset="0"/>
              <a:ea typeface="+mn-ea"/>
              <a:cs typeface="Calibri" panose="020F0502020204030204" pitchFamily="34" charset="0"/>
            </a:rPr>
            <a:t>4</a:t>
          </a:r>
          <a:r>
            <a:rPr lang="en-IE" sz="1600" kern="1200" spc="-10" dirty="0">
              <a:solidFill>
                <a:srgbClr val="0070C0"/>
              </a:solidFill>
              <a:latin typeface="Helvetica" panose="020B0604020202020204" pitchFamily="34" charset="0"/>
              <a:ea typeface="+mn-ea"/>
              <a:cs typeface="Calibri" panose="020F0502020204030204" pitchFamily="34" charset="0"/>
            </a:rPr>
            <a:t> participants per year from around the world</a:t>
          </a:r>
          <a:endParaRPr lang="en-GB" sz="1600" kern="1200" dirty="0">
            <a:solidFill>
              <a:srgbClr val="0070C0"/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rgbClr val="0070C0"/>
              </a:solidFill>
              <a:latin typeface="Arial"/>
              <a:ea typeface="+mn-ea"/>
              <a:cs typeface="+mn-cs"/>
            </a:rPr>
            <a:t>Goal: to develop interest in STEM</a:t>
          </a:r>
        </a:p>
      </dsp:txBody>
      <dsp:txXfrm rot="-5400000">
        <a:off x="922191" y="1532667"/>
        <a:ext cx="5589322" cy="1122191"/>
      </dsp:txXfrm>
    </dsp:sp>
    <dsp:sp modelId="{DA61DA6D-FCD2-4CA8-A389-DEA1133FD318}">
      <dsp:nvSpPr>
        <dsp:cNvPr id="0" name=""/>
        <dsp:cNvSpPr/>
      </dsp:nvSpPr>
      <dsp:spPr>
        <a:xfrm rot="5400000">
          <a:off x="-197612" y="3210525"/>
          <a:ext cx="1317414" cy="922190"/>
        </a:xfrm>
        <a:prstGeom prst="chevron">
          <a:avLst/>
        </a:prstGeom>
        <a:solidFill>
          <a:schemeClr val="accent3"/>
        </a:solidFill>
        <a:ln w="12700" cap="flat" cmpd="sng" algn="ctr">
          <a:solidFill>
            <a:srgbClr val="6E2466">
              <a:hueOff val="-5835540"/>
              <a:satOff val="7525"/>
              <a:lumOff val="-2353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level 3</a:t>
          </a:r>
          <a:endParaRPr lang="en-GB" sz="16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-5400000">
        <a:off x="0" y="3474008"/>
        <a:ext cx="922190" cy="395224"/>
      </dsp:txXfrm>
    </dsp:sp>
    <dsp:sp modelId="{04FC9AD7-6634-4DE2-AC20-BD808B838A95}">
      <dsp:nvSpPr>
        <dsp:cNvPr id="0" name=""/>
        <dsp:cNvSpPr/>
      </dsp:nvSpPr>
      <dsp:spPr>
        <a:xfrm rot="5400000">
          <a:off x="3095525" y="616057"/>
          <a:ext cx="1303361" cy="5650030"/>
        </a:xfrm>
        <a:prstGeom prst="round2SameRect">
          <a:avLst/>
        </a:prstGeom>
        <a:solidFill>
          <a:srgbClr val="FFFFFF">
            <a:alpha val="9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rgbClr val="6E2466">
              <a:hueOff val="-5835540"/>
              <a:satOff val="7525"/>
              <a:lumOff val="-2353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600" b="1" kern="1200" spc="-1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CERN-Solvay student camps </a:t>
          </a:r>
          <a:r>
            <a:rPr lang="en-IE" sz="1600" b="1" kern="1200" spc="-1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for high-school students</a:t>
          </a:r>
          <a:endParaRPr lang="en-GB" sz="1600" kern="1200" dirty="0">
            <a:solidFill>
              <a:srgbClr val="0070C0"/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E" sz="1600" kern="1200" spc="-1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Reach: 10</a:t>
          </a:r>
          <a:r>
            <a:rPr lang="en-IE" sz="1600" kern="1200" spc="-10" baseline="3000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2</a:t>
          </a:r>
          <a:r>
            <a:rPr lang="en-IE" sz="1600" kern="1200" spc="-10" dirty="0">
              <a:solidFill>
                <a:srgbClr val="0070C0"/>
              </a:solidFill>
              <a:effectLst/>
              <a:latin typeface="Helvetica" panose="020B0604020202020204" pitchFamily="34" charset="0"/>
              <a:ea typeface="+mn-ea"/>
              <a:cs typeface="Calibri Light" panose="020F0302020204030204" pitchFamily="34" charset="0"/>
            </a:rPr>
            <a:t> participants in total from around the world</a:t>
          </a:r>
          <a:endParaRPr lang="en-GB" sz="1600" kern="1200" dirty="0">
            <a:solidFill>
              <a:srgbClr val="0070C0"/>
            </a:solidFill>
            <a:latin typeface="Arial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rgbClr val="0070C0"/>
              </a:solidFill>
              <a:latin typeface="Arial"/>
              <a:ea typeface="+mn-ea"/>
              <a:cs typeface="+mn-cs"/>
            </a:rPr>
            <a:t>Goal: to build confidence &amp; transform STEM interest</a:t>
          </a:r>
        </a:p>
      </dsp:txBody>
      <dsp:txXfrm rot="-5400000">
        <a:off x="922191" y="2853017"/>
        <a:ext cx="5586405" cy="11761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6BDEB-6212-4C6B-8D3B-F1067863F77D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C6447-09DC-46A4-A42F-D286C36BC2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07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solidFill>
                  <a:srgbClr val="2F0AB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Science Gateway will offer different education activities – each with a unique education potential: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677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9568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r>
              <a:rPr lang="fr-CH" sz="1800" b="1" i="0" u="none" strike="noStrike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Connecting</a:t>
            </a:r>
            <a:r>
              <a:rPr lang="fr-CH" sz="18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concept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DIY experiment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r>
              <a:rPr lang="fr-CH" sz="18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CERN </a:t>
            </a:r>
            <a:r>
              <a:rPr lang="fr-CH" sz="1800" b="1" i="0" u="none" strike="noStrike" dirty="0" err="1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experiment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dirty="0">
                <a:solidFill>
                  <a:srgbClr val="0033A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Thermal dilation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33A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DIY thermometer: thermal expansion of water in bottle + straw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dirty="0">
                <a:solidFill>
                  <a:srgbClr val="0033A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Thermal contraction of LHC by 81m upon first cooldown</a:t>
            </a: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r>
              <a:rPr lang="fr-CH" sz="1800" b="0" i="0" u="none" strike="noStrike" dirty="0">
                <a:solidFill>
                  <a:srgbClr val="0033A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Magnetic </a:t>
            </a:r>
            <a:r>
              <a:rPr lang="fr-CH" sz="1800" b="0" i="0" u="none" strike="noStrike" dirty="0" err="1">
                <a:solidFill>
                  <a:srgbClr val="0033A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permeability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33A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Iron guides magnetic field lines: paperclips attracted to magnet fall when iron knife is inserted in between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33A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Magnetic yokes of CMS, ALICE, dipoles, SC, but not ATLAS</a:t>
            </a: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strike="noStrike" dirty="0">
                <a:solidFill>
                  <a:srgbClr val="0033A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Resonance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33A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Multiple connected pendula, but you can make only one of them move by rocking all of them at its resonant frequency: buildup of mechanical energy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33A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RF cavities: buildup of electromagnetic energy at the frequency set by the shape</a:t>
            </a: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endParaRPr lang="en-GB" sz="1800" b="0" i="0" u="none" strike="noStrike" dirty="0">
              <a:solidFill>
                <a:srgbClr val="0033A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Spectroscopy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DIY spectrograph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r>
              <a:rPr lang="en-US" sz="1800" b="1" i="0" u="none" strike="noStrike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ALPHA: antihydrogen spectroscopy</a:t>
            </a: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fontAlgn="b">
              <a:spcBef>
                <a:spcPts val="0"/>
              </a:spcBef>
              <a:spcAft>
                <a:spcPts val="0"/>
              </a:spcAft>
            </a:pPr>
            <a:endParaRPr lang="en-GB" sz="1800" b="0" i="0" u="none" strike="noStrike" dirty="0">
              <a:effectLst/>
              <a:latin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332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Phase transitions</a:t>
            </a:r>
          </a:p>
          <a:p>
            <a:r>
              <a:rPr lang="en-GB" sz="1200" b="0" dirty="0"/>
              <a:t>Early particle physicists used </a:t>
            </a:r>
            <a:r>
              <a:rPr lang="en-GB" sz="1200" dirty="0"/>
              <a:t>cloud chambers </a:t>
            </a:r>
            <a:r>
              <a:rPr lang="en-GB" sz="1200" b="0" dirty="0"/>
              <a:t>to reveal particles coming from the sky. In this video, we don't really care about identifying particles from their tracks. We use a cloud chamber as a </a:t>
            </a:r>
            <a:r>
              <a:rPr lang="en-GB" sz="1200" dirty="0"/>
              <a:t>playground </a:t>
            </a:r>
            <a:r>
              <a:rPr lang="en-GB" sz="1200" b="0" dirty="0"/>
              <a:t>to study phase transitions. Sublimation of dry ice into CO</a:t>
            </a:r>
            <a:r>
              <a:rPr lang="en-GB" sz="1200" b="0" baseline="-25000" dirty="0"/>
              <a:t>2</a:t>
            </a:r>
            <a:r>
              <a:rPr lang="en-GB" sz="1200" b="0" dirty="0"/>
              <a:t> gas. Condensation of isopropanol from vapor to liquid droplets. Deposition of water into frost. Plasma in fluorescent tube lighting up the chamber… </a:t>
            </a:r>
            <a:r>
              <a:rPr lang="en-GB" sz="1200" dirty="0"/>
              <a:t>Latent heat</a:t>
            </a:r>
            <a:r>
              <a:rPr lang="en-GB" sz="1200" b="0" dirty="0"/>
              <a:t>: why does T remain constant during a phase transition? </a:t>
            </a:r>
            <a:r>
              <a:rPr lang="en-GB" sz="1200" dirty="0"/>
              <a:t>Metastable states</a:t>
            </a:r>
            <a:r>
              <a:rPr lang="en-GB" sz="1200" b="0" dirty="0"/>
              <a:t>: supersaturated vapour. </a:t>
            </a:r>
            <a:r>
              <a:rPr lang="en-GB" sz="1200" dirty="0"/>
              <a:t>First vs. second-order phase transitions</a:t>
            </a:r>
            <a:r>
              <a:rPr lang="en-GB" sz="1200" b="0" dirty="0"/>
              <a:t>: critical point. </a:t>
            </a:r>
          </a:p>
          <a:p>
            <a:endParaRPr lang="en-GB" sz="12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200" dirty="0"/>
              <a:t>Superconductivity, superfluidity</a:t>
            </a:r>
          </a:p>
          <a:p>
            <a:r>
              <a:rPr lang="en-GB" sz="1200" b="0" dirty="0"/>
              <a:t>Previously, phase transitions linked to the position of the atoms or molecules in space. In the LHC magnets, </a:t>
            </a:r>
            <a:r>
              <a:rPr lang="en-GB" sz="1200" dirty="0"/>
              <a:t>macroscopic quantum phase transitions linked to changes in the electronic configurations</a:t>
            </a:r>
            <a:r>
              <a:rPr lang="en-GB" sz="1200" b="0" dirty="0"/>
              <a:t>. Superconductivity of the Nb</a:t>
            </a:r>
            <a:r>
              <a:rPr lang="en-GB" sz="1200" b="0" baseline="-25000" dirty="0"/>
              <a:t>3</a:t>
            </a:r>
            <a:r>
              <a:rPr lang="en-GB" sz="1200" b="0" dirty="0"/>
              <a:t>Ti / </a:t>
            </a:r>
            <a:r>
              <a:rPr lang="en-GB" sz="1200" b="0" dirty="0" err="1"/>
              <a:t>NbSn</a:t>
            </a:r>
            <a:r>
              <a:rPr lang="en-GB" sz="1200" b="0" dirty="0"/>
              <a:t> cables, superfluidity of liquid He in the cryogenic system. SC = zero resistance / perfect conductor below critical temperature AND super-diamagnetic material / material exhibiting the Meissner effect. Type I vs. type II. SF = zero viscosity below critical temperature. Infinite vortices, flows through bottom of containers and creeps up walls.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260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5074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CC6447-09DC-46A4-A42F-D286C36BC26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835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TSF Oct 2023 | sciencegateway.education@cern.ch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 dt="0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27.jpe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12" Type="http://schemas.openxmlformats.org/officeDocument/2006/relationships/image" Target="../media/image26.jpeg"/><Relationship Id="rId2" Type="http://schemas.openxmlformats.org/officeDocument/2006/relationships/hyperlink" Target="https://visit.cern/group-bookings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11" Type="http://schemas.openxmlformats.org/officeDocument/2006/relationships/image" Target="../media/image25.jpeg"/><Relationship Id="rId5" Type="http://schemas.openxmlformats.org/officeDocument/2006/relationships/image" Target="../media/image20.jpeg"/><Relationship Id="rId10" Type="http://schemas.openxmlformats.org/officeDocument/2006/relationships/image" Target="../media/image24.jpeg"/><Relationship Id="rId4" Type="http://schemas.openxmlformats.org/officeDocument/2006/relationships/image" Target="../media/image19.jpeg"/><Relationship Id="rId9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Update: Science Gateway Education</a:t>
            </a:r>
            <a:endParaRPr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A539A698-0747-4FC2-B391-63EFEB685A9F}"/>
              </a:ext>
            </a:extLst>
          </p:cNvPr>
          <p:cNvSpPr txBox="1">
            <a:spLocks/>
          </p:cNvSpPr>
          <p:nvPr/>
        </p:nvSpPr>
        <p:spPr bwMode="auto">
          <a:xfrm>
            <a:off x="1487488" y="6357467"/>
            <a:ext cx="9416003" cy="5016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dirty="0">
                <a:solidFill>
                  <a:schemeClr val="bg1"/>
                </a:solidFill>
              </a:rPr>
              <a:t>TSF 21 March 2023 | sciencegateway.education@cern.ch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685A1-FCC5-49AA-AFD1-F0CF781E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831011" cy="1065742"/>
          </a:xfrm>
        </p:spPr>
        <p:txBody>
          <a:bodyPr/>
          <a:lstStyle/>
          <a:p>
            <a:r>
              <a:rPr lang="fr-CH" dirty="0"/>
              <a:t>Online course: user data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763365-3EFF-4ECD-AC2B-491BB9432E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TSF Oct 2023 | sciencegateway.education@cern.ch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3AE656-04E8-4107-B56B-52C6E28C70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5B86B5F-C43A-E62D-808C-FCE1E9F86E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1069955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1402 non-CERN </a:t>
            </a:r>
            <a:r>
              <a:rPr lang="fr-CH" dirty="0" err="1"/>
              <a:t>users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868 </a:t>
            </a:r>
            <a:r>
              <a:rPr lang="fr-CH" dirty="0" err="1"/>
              <a:t>certificates</a:t>
            </a:r>
            <a:r>
              <a:rPr lang="fr-CH" dirty="0"/>
              <a:t> </a:t>
            </a:r>
            <a:r>
              <a:rPr lang="fr-CH" dirty="0" err="1"/>
              <a:t>delivered</a:t>
            </a:r>
            <a:endParaRPr lang="fr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61.9 % course </a:t>
            </a:r>
            <a:r>
              <a:rPr lang="fr-CH" dirty="0" err="1"/>
              <a:t>completion</a:t>
            </a:r>
            <a:r>
              <a:rPr lang="fr-CH" dirty="0"/>
              <a:t> rate</a:t>
            </a:r>
            <a:endParaRPr lang="en-US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4066F425-25C5-8761-A171-F5DDE68D50B5}"/>
              </a:ext>
            </a:extLst>
          </p:cNvPr>
          <p:cNvGraphicFramePr/>
          <p:nvPr/>
        </p:nvGraphicFramePr>
        <p:xfrm>
          <a:off x="5268721" y="1449478"/>
          <a:ext cx="5838825" cy="4162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F2583434-7FB7-25C7-ED21-2E12DA229473}"/>
              </a:ext>
            </a:extLst>
          </p:cNvPr>
          <p:cNvSpPr txBox="1"/>
          <p:nvPr/>
        </p:nvSpPr>
        <p:spPr>
          <a:xfrm>
            <a:off x="9801288" y="456187"/>
            <a:ext cx="1982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2060"/>
                </a:solidFill>
                <a:effectLst/>
                <a:latin typeface="Roboto" panose="02000000000000000000" pitchFamily="2" charset="0"/>
              </a:rPr>
              <a:t>(31 March 2023)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83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685A1-FCC5-49AA-AFD1-F0CF781E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540428" cy="1065742"/>
          </a:xfrm>
        </p:spPr>
        <p:txBody>
          <a:bodyPr/>
          <a:lstStyle/>
          <a:p>
            <a:r>
              <a:rPr lang="en-US" dirty="0"/>
              <a:t>Online course: video data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763365-3EFF-4ECD-AC2B-491BB9432E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TSF Oct 2023 | sciencegateway.education@cern.ch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3AE656-04E8-4107-B56B-52C6E28C70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9F9CD05-653D-11E1-785E-0FC60BC6E596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1651140"/>
          <a:ext cx="8638475" cy="1963342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030873">
                  <a:extLst>
                    <a:ext uri="{9D8B030D-6E8A-4147-A177-3AD203B41FA5}">
                      <a16:colId xmlns:a16="http://schemas.microsoft.com/office/drawing/2014/main" val="1281905369"/>
                    </a:ext>
                  </a:extLst>
                </a:gridCol>
                <a:gridCol w="2149594">
                  <a:extLst>
                    <a:ext uri="{9D8B030D-6E8A-4147-A177-3AD203B41FA5}">
                      <a16:colId xmlns:a16="http://schemas.microsoft.com/office/drawing/2014/main" val="3621874056"/>
                    </a:ext>
                  </a:extLst>
                </a:gridCol>
                <a:gridCol w="2427135">
                  <a:extLst>
                    <a:ext uri="{9D8B030D-6E8A-4147-A177-3AD203B41FA5}">
                      <a16:colId xmlns:a16="http://schemas.microsoft.com/office/drawing/2014/main" val="103048163"/>
                    </a:ext>
                  </a:extLst>
                </a:gridCol>
                <a:gridCol w="2030873">
                  <a:extLst>
                    <a:ext uri="{9D8B030D-6E8A-4147-A177-3AD203B41FA5}">
                      <a16:colId xmlns:a16="http://schemas.microsoft.com/office/drawing/2014/main" val="3341592495"/>
                    </a:ext>
                  </a:extLst>
                </a:gridCol>
              </a:tblGrid>
              <a:tr h="387811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Students who </a:t>
                      </a:r>
                      <a:br>
                        <a:rPr lang="en-US" sz="1400" u="none" strike="noStrike" dirty="0">
                          <a:effectLst/>
                        </a:rPr>
                      </a:br>
                      <a:r>
                        <a:rPr lang="en-US" sz="1400" u="none" strike="noStrike" dirty="0">
                          <a:effectLst/>
                        </a:rPr>
                        <a:t>submitted answers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Students who passed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Success ratio (%</a:t>
                      </a:r>
                      <a:r>
                        <a:rPr kumimoji="0" lang="en-US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77599562"/>
                  </a:ext>
                </a:extLst>
              </a:tr>
              <a:tr h="36556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Luminescence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936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96.9</a:t>
                      </a:r>
                      <a:endParaRPr lang="en-US" sz="14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7579071"/>
                  </a:ext>
                </a:extLst>
              </a:tr>
              <a:tr h="38781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Electromagnetism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962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901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93.7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93134997"/>
                  </a:ext>
                </a:extLst>
              </a:tr>
              <a:tr h="38781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Currents &amp; magnets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880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857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97.4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37022785"/>
                  </a:ext>
                </a:extLst>
              </a:tr>
              <a:tr h="387811">
                <a:tc>
                  <a:txBody>
                    <a:bodyPr/>
                    <a:lstStyle/>
                    <a:p>
                      <a:pPr algn="l" fontAlgn="b"/>
                      <a:r>
                        <a:rPr lang="fr-CH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Permanent</a:t>
                      </a:r>
                      <a:r>
                        <a:rPr lang="fr-C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magnets</a:t>
                      </a:r>
                      <a:endParaRPr lang="en-US" sz="14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CH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320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CH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306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CH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95.6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718284632"/>
                  </a:ext>
                </a:extLst>
              </a:tr>
            </a:tbl>
          </a:graphicData>
        </a:graphic>
      </p:graphicFrame>
      <p:sp>
        <p:nvSpPr>
          <p:cNvPr id="10" name="Content Placeholder 7">
            <a:extLst>
              <a:ext uri="{FF2B5EF4-FFF2-40B4-BE49-F238E27FC236}">
                <a16:creationId xmlns:a16="http://schemas.microsoft.com/office/drawing/2014/main" id="{B1B2F5E8-81D8-EA10-E480-70B5BCA6ACDF}"/>
              </a:ext>
            </a:extLst>
          </p:cNvPr>
          <p:cNvSpPr txBox="1">
            <a:spLocks/>
          </p:cNvSpPr>
          <p:nvPr/>
        </p:nvSpPr>
        <p:spPr>
          <a:xfrm>
            <a:off x="407988" y="3810597"/>
            <a:ext cx="7081646" cy="58574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*"/>
            </a:pPr>
            <a:r>
              <a:rPr lang="en-GB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The video was published on 01/11/22 and the statistics began on 30/11/22,</a:t>
            </a:r>
            <a:br>
              <a:rPr lang="en-GB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GB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so there is approximately one month without stats for this value. </a:t>
            </a:r>
            <a:endParaRPr lang="en-US" sz="14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4BE2E0EF-2157-9BA3-B630-1C2C8EC67A0F}"/>
              </a:ext>
            </a:extLst>
          </p:cNvPr>
          <p:cNvSpPr txBox="1">
            <a:spLocks/>
          </p:cNvSpPr>
          <p:nvPr/>
        </p:nvSpPr>
        <p:spPr>
          <a:xfrm>
            <a:off x="3691890" y="2178462"/>
            <a:ext cx="140652" cy="2093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*</a:t>
            </a:r>
            <a:endParaRPr lang="en-US" sz="14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Content Placeholder 7">
            <a:extLst>
              <a:ext uri="{FF2B5EF4-FFF2-40B4-BE49-F238E27FC236}">
                <a16:creationId xmlns:a16="http://schemas.microsoft.com/office/drawing/2014/main" id="{66FEB057-C3D2-EAF1-4CF2-B754631E3E68}"/>
              </a:ext>
            </a:extLst>
          </p:cNvPr>
          <p:cNvSpPr txBox="1">
            <a:spLocks/>
          </p:cNvSpPr>
          <p:nvPr/>
        </p:nvSpPr>
        <p:spPr>
          <a:xfrm>
            <a:off x="8231508" y="2178874"/>
            <a:ext cx="140652" cy="2093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*</a:t>
            </a:r>
            <a:endParaRPr lang="en-US" sz="14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6B0585-E153-4D75-D7A3-2F3B749784C5}"/>
              </a:ext>
            </a:extLst>
          </p:cNvPr>
          <p:cNvSpPr txBox="1"/>
          <p:nvPr/>
        </p:nvSpPr>
        <p:spPr>
          <a:xfrm>
            <a:off x="9801288" y="456187"/>
            <a:ext cx="1982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2060"/>
                </a:solidFill>
                <a:effectLst/>
                <a:latin typeface="Roboto" panose="02000000000000000000" pitchFamily="2" charset="0"/>
              </a:rPr>
              <a:t>(31 March 2023)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6757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685A1-FCC5-49AA-AFD1-F0CF781E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831011" cy="1065742"/>
          </a:xfrm>
        </p:spPr>
        <p:txBody>
          <a:bodyPr/>
          <a:lstStyle/>
          <a:p>
            <a:r>
              <a:rPr lang="fr-CH" dirty="0"/>
              <a:t>Online course: feedback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763365-3EFF-4ECD-AC2B-491BB9432E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TSF Oct 2023 | sciencegateway.education@cern.ch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3AE656-04E8-4107-B56B-52C6E28C702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36D3F37-AB94-1E5A-A1F5-8AC353A65B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03"/>
          <a:stretch/>
        </p:blipFill>
        <p:spPr bwMode="auto">
          <a:xfrm>
            <a:off x="9299664" y="5277510"/>
            <a:ext cx="2451036" cy="308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5373110-A97E-9C32-3609-89E7A1D14117}"/>
              </a:ext>
            </a:extLst>
          </p:cNvPr>
          <p:cNvGraphicFramePr>
            <a:graphicFrameLocks/>
          </p:cNvGraphicFramePr>
          <p:nvPr/>
        </p:nvGraphicFramePr>
        <p:xfrm>
          <a:off x="286068" y="396240"/>
          <a:ext cx="5352977" cy="4340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5B977891-3326-CEC9-25F6-C0B81EAECDC6}"/>
              </a:ext>
            </a:extLst>
          </p:cNvPr>
          <p:cNvGraphicFramePr>
            <a:graphicFrameLocks/>
          </p:cNvGraphicFramePr>
          <p:nvPr/>
        </p:nvGraphicFramePr>
        <p:xfrm>
          <a:off x="6004282" y="1409717"/>
          <a:ext cx="5103264" cy="33189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" name="Picture 2">
            <a:extLst>
              <a:ext uri="{FF2B5EF4-FFF2-40B4-BE49-F238E27FC236}">
                <a16:creationId xmlns:a16="http://schemas.microsoft.com/office/drawing/2014/main" id="{AAFBEA7D-5D3C-1097-9D52-94B45B01DC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75"/>
          <a:stretch/>
        </p:blipFill>
        <p:spPr bwMode="auto">
          <a:xfrm>
            <a:off x="6096000" y="5105481"/>
            <a:ext cx="3213280" cy="66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31E3E6B-9C6A-AF4E-9939-BF37CDF14891}"/>
              </a:ext>
            </a:extLst>
          </p:cNvPr>
          <p:cNvSpPr txBox="1"/>
          <p:nvPr/>
        </p:nvSpPr>
        <p:spPr>
          <a:xfrm>
            <a:off x="9801288" y="456187"/>
            <a:ext cx="1982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2060"/>
                </a:solidFill>
                <a:effectLst/>
                <a:latin typeface="Roboto" panose="02000000000000000000" pitchFamily="2" charset="0"/>
              </a:rPr>
              <a:t>(31 March 2023)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6692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685A1-FCC5-49AA-AFD1-F0CF781E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6831011" cy="1065742"/>
          </a:xfrm>
        </p:spPr>
        <p:txBody>
          <a:bodyPr/>
          <a:lstStyle/>
          <a:p>
            <a:r>
              <a:rPr lang="fr-CH" dirty="0"/>
              <a:t>Online course: feedback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763365-3EFF-4ECD-AC2B-491BB9432E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TSF Oct 2023 | sciencegateway.education@cern.ch</a:t>
            </a:r>
            <a:endParaRPr lang="en-US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04E17E1-9130-B62F-BE7C-4CBC33134C1A}"/>
              </a:ext>
            </a:extLst>
          </p:cNvPr>
          <p:cNvGrpSpPr/>
          <p:nvPr/>
        </p:nvGrpSpPr>
        <p:grpSpPr>
          <a:xfrm>
            <a:off x="-70772" y="1879822"/>
            <a:ext cx="2255964" cy="3279328"/>
            <a:chOff x="560388" y="3082967"/>
            <a:chExt cx="2255964" cy="2665438"/>
          </a:xfrm>
        </p:grpSpPr>
        <p:sp>
          <p:nvSpPr>
            <p:cNvPr id="8" name="Content Placeholder 7">
              <a:extLst>
                <a:ext uri="{FF2B5EF4-FFF2-40B4-BE49-F238E27FC236}">
                  <a16:creationId xmlns:a16="http://schemas.microsoft.com/office/drawing/2014/main" id="{FB724DE5-4D83-6CA3-4F04-2EFEA50D566D}"/>
                </a:ext>
              </a:extLst>
            </p:cNvPr>
            <p:cNvSpPr txBox="1">
              <a:spLocks/>
            </p:cNvSpPr>
            <p:nvPr/>
          </p:nvSpPr>
          <p:spPr>
            <a:xfrm>
              <a:off x="560388" y="5390313"/>
              <a:ext cx="2255964" cy="358092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dirty="0">
                  <a:solidFill>
                    <a:schemeClr val="accent4"/>
                  </a:solidFill>
                </a:rPr>
                <a:t>Completely disagree</a:t>
              </a:r>
            </a:p>
          </p:txBody>
        </p:sp>
        <p:sp>
          <p:nvSpPr>
            <p:cNvPr id="9" name="Content Placeholder 7">
              <a:extLst>
                <a:ext uri="{FF2B5EF4-FFF2-40B4-BE49-F238E27FC236}">
                  <a16:creationId xmlns:a16="http://schemas.microsoft.com/office/drawing/2014/main" id="{91EE8438-7160-6F81-22F5-02365CF873C5}"/>
                </a:ext>
              </a:extLst>
            </p:cNvPr>
            <p:cNvSpPr txBox="1">
              <a:spLocks/>
            </p:cNvSpPr>
            <p:nvPr/>
          </p:nvSpPr>
          <p:spPr>
            <a:xfrm>
              <a:off x="560388" y="3082967"/>
              <a:ext cx="2255964" cy="358092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dirty="0">
                  <a:solidFill>
                    <a:schemeClr val="accent4"/>
                  </a:solidFill>
                </a:rPr>
                <a:t>Completely agree</a:t>
              </a:r>
            </a:p>
          </p:txBody>
        </p:sp>
        <p:sp>
          <p:nvSpPr>
            <p:cNvPr id="12" name="Content Placeholder 7">
              <a:extLst>
                <a:ext uri="{FF2B5EF4-FFF2-40B4-BE49-F238E27FC236}">
                  <a16:creationId xmlns:a16="http://schemas.microsoft.com/office/drawing/2014/main" id="{41E70FEB-321E-83DF-49FD-A4A83513DCCC}"/>
                </a:ext>
              </a:extLst>
            </p:cNvPr>
            <p:cNvSpPr txBox="1">
              <a:spLocks/>
            </p:cNvSpPr>
            <p:nvPr/>
          </p:nvSpPr>
          <p:spPr>
            <a:xfrm>
              <a:off x="560388" y="3544436"/>
              <a:ext cx="2255964" cy="358092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dirty="0">
                  <a:solidFill>
                    <a:schemeClr val="accent4"/>
                  </a:solidFill>
                </a:rPr>
                <a:t>Agree</a:t>
              </a:r>
            </a:p>
          </p:txBody>
        </p:sp>
        <p:sp>
          <p:nvSpPr>
            <p:cNvPr id="20" name="Content Placeholder 7">
              <a:extLst>
                <a:ext uri="{FF2B5EF4-FFF2-40B4-BE49-F238E27FC236}">
                  <a16:creationId xmlns:a16="http://schemas.microsoft.com/office/drawing/2014/main" id="{B5A9FFD5-FC00-C148-F2A0-5105F0FA92EA}"/>
                </a:ext>
              </a:extLst>
            </p:cNvPr>
            <p:cNvSpPr txBox="1">
              <a:spLocks/>
            </p:cNvSpPr>
            <p:nvPr/>
          </p:nvSpPr>
          <p:spPr>
            <a:xfrm>
              <a:off x="560388" y="3995582"/>
              <a:ext cx="2255964" cy="358092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dirty="0">
                  <a:solidFill>
                    <a:schemeClr val="accent4"/>
                  </a:solidFill>
                </a:rPr>
                <a:t>Agree a little</a:t>
              </a:r>
            </a:p>
          </p:txBody>
        </p:sp>
        <p:sp>
          <p:nvSpPr>
            <p:cNvPr id="21" name="Content Placeholder 7">
              <a:extLst>
                <a:ext uri="{FF2B5EF4-FFF2-40B4-BE49-F238E27FC236}">
                  <a16:creationId xmlns:a16="http://schemas.microsoft.com/office/drawing/2014/main" id="{9EF8CF7A-B487-7AA6-1357-D6807AF9E165}"/>
                </a:ext>
              </a:extLst>
            </p:cNvPr>
            <p:cNvSpPr txBox="1">
              <a:spLocks/>
            </p:cNvSpPr>
            <p:nvPr/>
          </p:nvSpPr>
          <p:spPr>
            <a:xfrm>
              <a:off x="560388" y="4467374"/>
              <a:ext cx="2255964" cy="358092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dirty="0">
                  <a:solidFill>
                    <a:schemeClr val="accent4"/>
                  </a:solidFill>
                </a:rPr>
                <a:t>Disagree a little</a:t>
              </a:r>
            </a:p>
          </p:txBody>
        </p:sp>
        <p:sp>
          <p:nvSpPr>
            <p:cNvPr id="22" name="Content Placeholder 7">
              <a:extLst>
                <a:ext uri="{FF2B5EF4-FFF2-40B4-BE49-F238E27FC236}">
                  <a16:creationId xmlns:a16="http://schemas.microsoft.com/office/drawing/2014/main" id="{B4679F80-D7F1-798C-61EC-2EFDA85DEE2D}"/>
                </a:ext>
              </a:extLst>
            </p:cNvPr>
            <p:cNvSpPr txBox="1">
              <a:spLocks/>
            </p:cNvSpPr>
            <p:nvPr/>
          </p:nvSpPr>
          <p:spPr>
            <a:xfrm>
              <a:off x="560388" y="4928843"/>
              <a:ext cx="2255964" cy="358092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400" dirty="0">
                  <a:solidFill>
                    <a:schemeClr val="accent4"/>
                  </a:solidFill>
                </a:rPr>
                <a:t>Disagree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FADEA0-9EFA-15EA-6EEF-206C019BFF1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23A2F0-93B9-406E-846B-3A91409FBC7B}"/>
              </a:ext>
            </a:extLst>
          </p:cNvPr>
          <p:cNvGraphicFramePr>
            <a:graphicFrameLocks/>
          </p:cNvGraphicFramePr>
          <p:nvPr/>
        </p:nvGraphicFramePr>
        <p:xfrm>
          <a:off x="2020886" y="1064894"/>
          <a:ext cx="9763126" cy="4746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ABFA6B2-61DD-CB16-ECB0-0313EB7601F3}"/>
              </a:ext>
            </a:extLst>
          </p:cNvPr>
          <p:cNvSpPr txBox="1"/>
          <p:nvPr/>
        </p:nvSpPr>
        <p:spPr>
          <a:xfrm>
            <a:off x="9801288" y="456187"/>
            <a:ext cx="1982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2060"/>
                </a:solidFill>
                <a:effectLst/>
                <a:latin typeface="Roboto" panose="02000000000000000000" pitchFamily="2" charset="0"/>
              </a:rPr>
              <a:t>(31 March 2023)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515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7D928-DA64-40D9-9E1D-E958C7C0C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Level</a:t>
            </a:r>
            <a:r>
              <a:rPr lang="fr-CH" dirty="0"/>
              <a:t> 3: CERN-Solvay student camp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17DD4-CA26-48E3-87AA-FDE0581EF2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9385F3D-18D0-36B4-16AA-F7A877CBF79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703D55B-01DF-0F24-CF85-57ED1029A85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747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685A1-FCC5-49AA-AFD1-F0CF781E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540428" cy="1065742"/>
          </a:xfrm>
        </p:spPr>
        <p:txBody>
          <a:bodyPr/>
          <a:lstStyle/>
          <a:p>
            <a:r>
              <a:rPr lang="en-US" dirty="0"/>
              <a:t>Student camp: application data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763365-3EFF-4ECD-AC2B-491BB9432E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TSF Oct 2023 | sciencegateway.education@cern.ch</a:t>
            </a:r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0595C75-5545-0A9E-6852-155531BB1C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300483"/>
            <a:ext cx="1069955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797 applications in the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/>
              <a:t>607 </a:t>
            </a:r>
            <a:r>
              <a:rPr lang="fr-CH" dirty="0" err="1"/>
              <a:t>completed</a:t>
            </a:r>
            <a:r>
              <a:rPr lang="fr-CH" dirty="0"/>
              <a:t>, 190 drafts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87E904AB-ED9F-E817-F528-18D91A1CDA2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5DDE16AD-ED77-6EEE-16E6-9ADE367BCA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0328729"/>
              </p:ext>
            </p:extLst>
          </p:nvPr>
        </p:nvGraphicFramePr>
        <p:xfrm>
          <a:off x="567124" y="2520603"/>
          <a:ext cx="3695701" cy="3391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7" name="Chart 6">
                <a:extLst>
                  <a:ext uri="{FF2B5EF4-FFF2-40B4-BE49-F238E27FC236}">
                    <a16:creationId xmlns:a16="http://schemas.microsoft.com/office/drawing/2014/main" id="{775D80C5-57C2-B427-9E7B-1B79DEBC71C0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782264265"/>
                  </p:ext>
                </p:extLst>
              </p:nvPr>
            </p:nvGraphicFramePr>
            <p:xfrm>
              <a:off x="5052655" y="2757732"/>
              <a:ext cx="6572221" cy="3259020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>
          <p:pic>
            <p:nvPicPr>
              <p:cNvPr id="7" name="Chart 6">
                <a:extLst>
                  <a:ext uri="{FF2B5EF4-FFF2-40B4-BE49-F238E27FC236}">
                    <a16:creationId xmlns:a16="http://schemas.microsoft.com/office/drawing/2014/main" id="{775D80C5-57C2-B427-9E7B-1B79DEBC71C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52655" y="2757732"/>
                <a:ext cx="6572221" cy="32590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280583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685A1-FCC5-49AA-AFD1-F0CF781E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540428" cy="1065742"/>
          </a:xfrm>
        </p:spPr>
        <p:txBody>
          <a:bodyPr/>
          <a:lstStyle/>
          <a:p>
            <a:r>
              <a:rPr lang="en-US" dirty="0"/>
              <a:t>Student camp: application data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763365-3EFF-4ECD-AC2B-491BB9432E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TSF Oct 2023 | sciencegateway.education@cern.ch</a:t>
            </a:r>
            <a:endParaRPr lang="en-US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71ABFDF3-C051-9850-4651-1A4EF20F77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BF9C91A8-6CB6-F000-D110-5E5A6984340E}"/>
              </a:ext>
            </a:extLst>
          </p:cNvPr>
          <p:cNvGraphicFramePr>
            <a:graphicFrameLocks noGrp="1"/>
          </p:cNvGraphicFramePr>
          <p:nvPr/>
        </p:nvGraphicFramePr>
        <p:xfrm>
          <a:off x="1935912" y="1028194"/>
          <a:ext cx="8320176" cy="5048509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885881">
                  <a:extLst>
                    <a:ext uri="{9D8B030D-6E8A-4147-A177-3AD203B41FA5}">
                      <a16:colId xmlns:a16="http://schemas.microsoft.com/office/drawing/2014/main" val="493295206"/>
                    </a:ext>
                  </a:extLst>
                </a:gridCol>
                <a:gridCol w="7434295">
                  <a:extLst>
                    <a:ext uri="{9D8B030D-6E8A-4147-A177-3AD203B41FA5}">
                      <a16:colId xmlns:a16="http://schemas.microsoft.com/office/drawing/2014/main" val="3166022221"/>
                    </a:ext>
                  </a:extLst>
                </a:gridCol>
              </a:tblGrid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Students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u="none" strike="noStrike" dirty="0">
                          <a:solidFill>
                            <a:schemeClr val="bg1"/>
                          </a:solidFill>
                          <a:effectLst/>
                        </a:rPr>
                        <a:t>Countries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31492530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Türkiye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73065693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Italy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564960790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Spain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807567912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France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12620500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India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7877788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Bulgaria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83728328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Poland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502511327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Portugal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58950170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Germany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965794656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Brazil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38833197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Cyprus, Romania, Greece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88808614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United States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13348772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United Kingdom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065387868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fr-CH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Slovakia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0651409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Australia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96198480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Slovenia, Serbia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8429664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Pakistan, Croatia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663852038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Ireland, Switzerland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90636849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Czechia, Canada, China, Egypt, Hungary, Argentina, Belgium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38325947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Lebanon, Costa Rica, Finland, Georgia, Mexico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96425362"/>
                  </a:ext>
                </a:extLst>
              </a:tr>
              <a:tr h="2044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Russia, Japan, Austria, North Macedonia, Latvia, Bangladesh, Sri Lanka, Sweden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06260340"/>
                  </a:ext>
                </a:extLst>
              </a:tr>
              <a:tr h="35219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5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05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Cuba, Vietnam, Colombia, Hong Kong SAR China, Morocco, South Africa, Bosnia &amp; Herzegovina, Liechtenstein, Montenegro, Estonia, Azerbaijan, Belarus, Netherlands, Norway, Denmark, Syria, Bolivia, Thailand, Albania, Moldova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26171865"/>
                  </a:ext>
                </a:extLst>
              </a:tr>
              <a:tr h="198679">
                <a:tc>
                  <a:txBody>
                    <a:bodyPr/>
                    <a:lstStyle/>
                    <a:p>
                      <a:pPr algn="ctr" fontAlgn="b"/>
                      <a:r>
                        <a:rPr lang="fr-CH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607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Grand total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3442145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46767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685A1-FCC5-49AA-AFD1-F0CF781E8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540428" cy="1065742"/>
          </a:xfrm>
        </p:spPr>
        <p:txBody>
          <a:bodyPr/>
          <a:lstStyle/>
          <a:p>
            <a:r>
              <a:rPr lang="en-US" dirty="0"/>
              <a:t>Student camp: application data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763365-3EFF-4ECD-AC2B-491BB9432E8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TSF Oct 2023 | sciencegateway.education@cern.ch</a:t>
            </a:r>
            <a:endParaRPr lang="en-US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71ABFDF3-C051-9850-4651-1A4EF20F77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8387610-C7AF-9EBD-D974-E9055239DF05}"/>
              </a:ext>
            </a:extLst>
          </p:cNvPr>
          <p:cNvGraphicFramePr>
            <a:graphicFrameLocks/>
          </p:cNvGraphicFramePr>
          <p:nvPr/>
        </p:nvGraphicFramePr>
        <p:xfrm>
          <a:off x="188976" y="1133856"/>
          <a:ext cx="11599824" cy="4986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17040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827D73-98A0-A923-930E-0EF5564D1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3586"/>
            <a:ext cx="5399980" cy="4608512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GB" dirty="0"/>
              <a:t>Review of all applications by CERN volunteers based on pre-defined rating criteria </a:t>
            </a:r>
          </a:p>
          <a:p>
            <a:pPr marL="781200" lvl="1" indent="-457200"/>
            <a:r>
              <a:rPr lang="en-GB" dirty="0"/>
              <a:t>motivation statements + video</a:t>
            </a:r>
          </a:p>
          <a:p>
            <a:pPr marL="457200" indent="-457200">
              <a:buAutoNum type="arabicPeriod"/>
            </a:pPr>
            <a:r>
              <a:rPr lang="en-GB" dirty="0"/>
              <a:t>Evaluation of top 5-10 per country (about 100 in total) by core team</a:t>
            </a:r>
          </a:p>
          <a:p>
            <a:pPr marL="781200" lvl="1" indent="-457200"/>
            <a:r>
              <a:rPr lang="en-GB" dirty="0"/>
              <a:t>Reviewing all information including reference letter(s), grade reports, …</a:t>
            </a:r>
          </a:p>
          <a:p>
            <a:pPr marL="781200" lvl="1" indent="-457200"/>
            <a:r>
              <a:rPr lang="en-GB" dirty="0"/>
              <a:t>1 student per country, max. 2</a:t>
            </a:r>
          </a:p>
          <a:p>
            <a:pPr lvl="1" indent="0">
              <a:buNone/>
            </a:pPr>
            <a:endParaRPr lang="en-GB" dirty="0"/>
          </a:p>
          <a:p>
            <a:r>
              <a:rPr lang="en-GB" dirty="0"/>
              <a:t>Final selection: 16 female, 14 male, </a:t>
            </a:r>
            <a:br>
              <a:rPr lang="en-GB" dirty="0"/>
            </a:br>
            <a:r>
              <a:rPr lang="en-GB" dirty="0"/>
              <a:t>32 nationalities, 13 travel grants – all extremely happy to be at CERN </a:t>
            </a:r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  <a:p>
            <a:pPr lvl="1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20891B-B648-D67A-D71B-B59F6A7F7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Selection</a:t>
            </a:r>
            <a:r>
              <a:rPr lang="de-DE" dirty="0"/>
              <a:t> </a:t>
            </a:r>
            <a:r>
              <a:rPr lang="de-DE" dirty="0" err="1"/>
              <a:t>process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9723DE-5366-2B2A-9D05-90B3EA5E8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C4D68B-8F46-D7D6-A5C3-A453AAE7F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ADD7293-608A-641D-047F-5B9C5D476E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882246"/>
              </p:ext>
            </p:extLst>
          </p:nvPr>
        </p:nvGraphicFramePr>
        <p:xfrm>
          <a:off x="6240016" y="437824"/>
          <a:ext cx="3024336" cy="3735714"/>
        </p:xfrm>
        <a:graphic>
          <a:graphicData uri="http://schemas.openxmlformats.org/drawingml/2006/table">
            <a:tbl>
              <a:tblPr>
                <a:tableStyleId>{528A316C-46EA-6874-FF35-B2C5A024815C}</a:tableStyleId>
              </a:tblPr>
              <a:tblGrid>
                <a:gridCol w="1166869">
                  <a:extLst>
                    <a:ext uri="{9D8B030D-6E8A-4147-A177-3AD203B41FA5}">
                      <a16:colId xmlns:a16="http://schemas.microsoft.com/office/drawing/2014/main" val="2117944055"/>
                    </a:ext>
                  </a:extLst>
                </a:gridCol>
                <a:gridCol w="1857467">
                  <a:extLst>
                    <a:ext uri="{9D8B030D-6E8A-4147-A177-3AD203B41FA5}">
                      <a16:colId xmlns:a16="http://schemas.microsoft.com/office/drawing/2014/main" val="2331748195"/>
                    </a:ext>
                  </a:extLst>
                </a:gridCol>
              </a:tblGrid>
              <a:tr h="1990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Female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Australia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extLst>
                  <a:ext uri="{0D108BD9-81ED-4DB2-BD59-A6C34878D82A}">
                    <a16:rowId xmlns:a16="http://schemas.microsoft.com/office/drawing/2014/main" val="652319043"/>
                  </a:ext>
                </a:extLst>
              </a:tr>
              <a:tr h="1990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Brazil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extLst>
                  <a:ext uri="{0D108BD9-81ED-4DB2-BD59-A6C34878D82A}">
                    <a16:rowId xmlns:a16="http://schemas.microsoft.com/office/drawing/2014/main" val="1015243217"/>
                  </a:ext>
                </a:extLst>
              </a:tr>
              <a:tr h="1990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Female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Bulgaria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extLst>
                  <a:ext uri="{0D108BD9-81ED-4DB2-BD59-A6C34878D82A}">
                    <a16:rowId xmlns:a16="http://schemas.microsoft.com/office/drawing/2014/main" val="997772988"/>
                  </a:ext>
                </a:extLst>
              </a:tr>
              <a:tr h="1990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Female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Canada + Taiwan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extLst>
                  <a:ext uri="{0D108BD9-81ED-4DB2-BD59-A6C34878D82A}">
                    <a16:rowId xmlns:a16="http://schemas.microsoft.com/office/drawing/2014/main" val="1705217088"/>
                  </a:ext>
                </a:extLst>
              </a:tr>
              <a:tr h="1990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Female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China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extLst>
                  <a:ext uri="{0D108BD9-81ED-4DB2-BD59-A6C34878D82A}">
                    <a16:rowId xmlns:a16="http://schemas.microsoft.com/office/drawing/2014/main" val="2081281009"/>
                  </a:ext>
                </a:extLst>
              </a:tr>
              <a:tr h="1990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Female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Cyprus</a:t>
                      </a:r>
                      <a:endParaRPr lang="en-GB" sz="16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extLst>
                  <a:ext uri="{0D108BD9-81ED-4DB2-BD59-A6C34878D82A}">
                    <a16:rowId xmlns:a16="http://schemas.microsoft.com/office/drawing/2014/main" val="1412448748"/>
                  </a:ext>
                </a:extLst>
              </a:tr>
              <a:tr h="1990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Female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Finland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extLst>
                  <a:ext uri="{0D108BD9-81ED-4DB2-BD59-A6C34878D82A}">
                    <a16:rowId xmlns:a16="http://schemas.microsoft.com/office/drawing/2014/main" val="2419043560"/>
                  </a:ext>
                </a:extLst>
              </a:tr>
              <a:tr h="1990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Female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France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extLst>
                  <a:ext uri="{0D108BD9-81ED-4DB2-BD59-A6C34878D82A}">
                    <a16:rowId xmlns:a16="http://schemas.microsoft.com/office/drawing/2014/main" val="3741170543"/>
                  </a:ext>
                </a:extLst>
              </a:tr>
              <a:tr h="1990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Female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France + UK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extLst>
                  <a:ext uri="{0D108BD9-81ED-4DB2-BD59-A6C34878D82A}">
                    <a16:rowId xmlns:a16="http://schemas.microsoft.com/office/drawing/2014/main" val="1252729043"/>
                  </a:ext>
                </a:extLst>
              </a:tr>
              <a:tr h="1990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Female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Georgia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extLst>
                  <a:ext uri="{0D108BD9-81ED-4DB2-BD59-A6C34878D82A}">
                    <a16:rowId xmlns:a16="http://schemas.microsoft.com/office/drawing/2014/main" val="3699176941"/>
                  </a:ext>
                </a:extLst>
              </a:tr>
              <a:tr h="1990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Germany + Turkey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extLst>
                  <a:ext uri="{0D108BD9-81ED-4DB2-BD59-A6C34878D82A}">
                    <a16:rowId xmlns:a16="http://schemas.microsoft.com/office/drawing/2014/main" val="2532243835"/>
                  </a:ext>
                </a:extLst>
              </a:tr>
              <a:tr h="1990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Male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Greece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extLst>
                  <a:ext uri="{0D108BD9-81ED-4DB2-BD59-A6C34878D82A}">
                    <a16:rowId xmlns:a16="http://schemas.microsoft.com/office/drawing/2014/main" val="1473101260"/>
                  </a:ext>
                </a:extLst>
              </a:tr>
              <a:tr h="1990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India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extLst>
                  <a:ext uri="{0D108BD9-81ED-4DB2-BD59-A6C34878D82A}">
                    <a16:rowId xmlns:a16="http://schemas.microsoft.com/office/drawing/2014/main" val="2664129922"/>
                  </a:ext>
                </a:extLst>
              </a:tr>
              <a:tr h="1990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Ireland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6" marR="5126" marT="5126" marB="0" anchor="b"/>
                </a:tc>
                <a:extLst>
                  <a:ext uri="{0D108BD9-81ED-4DB2-BD59-A6C34878D82A}">
                    <a16:rowId xmlns:a16="http://schemas.microsoft.com/office/drawing/2014/main" val="3245791188"/>
                  </a:ext>
                </a:extLst>
              </a:tr>
              <a:tr h="19909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Male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Italy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3652469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D2BD98A3-7681-B829-F1C7-CE9728D747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118954"/>
              </p:ext>
            </p:extLst>
          </p:nvPr>
        </p:nvGraphicFramePr>
        <p:xfrm>
          <a:off x="9371522" y="420688"/>
          <a:ext cx="2820478" cy="3752850"/>
        </p:xfrm>
        <a:graphic>
          <a:graphicData uri="http://schemas.openxmlformats.org/drawingml/2006/table">
            <a:tbl>
              <a:tblPr>
                <a:tableStyleId>{528A316C-46EA-6874-FF35-B2C5A024815C}</a:tableStyleId>
              </a:tblPr>
              <a:tblGrid>
                <a:gridCol w="1088216">
                  <a:extLst>
                    <a:ext uri="{9D8B030D-6E8A-4147-A177-3AD203B41FA5}">
                      <a16:colId xmlns:a16="http://schemas.microsoft.com/office/drawing/2014/main" val="2211850386"/>
                    </a:ext>
                  </a:extLst>
                </a:gridCol>
                <a:gridCol w="1732262">
                  <a:extLst>
                    <a:ext uri="{9D8B030D-6E8A-4147-A177-3AD203B41FA5}">
                      <a16:colId xmlns:a16="http://schemas.microsoft.com/office/drawing/2014/main" val="2927361498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Latvia</a:t>
                      </a:r>
                      <a:endParaRPr lang="en-GB" sz="16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2522982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Female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Morocco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7865406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Netherlands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5800348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Female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Norway + Mexico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4402314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Pakistan</a:t>
                      </a:r>
                      <a:endParaRPr lang="en-GB" sz="16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58948295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Poland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0332244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Portugal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2452272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Female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Romania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0263057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Serbia + Croatia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51546737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Female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Slovakia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49627041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Slovenia</a:t>
                      </a:r>
                      <a:endParaRPr lang="en-GB" sz="16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1708019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Spain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8672523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Female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Türkiye</a:t>
                      </a:r>
                      <a:endParaRPr lang="en-GB" sz="16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3681391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Female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United Kingdom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69905604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>
                          <a:effectLst/>
                        </a:rPr>
                        <a:t>Female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u="none" strike="noStrike" dirty="0">
                          <a:effectLst/>
                        </a:rPr>
                        <a:t>United States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58807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0149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E464F2E-1F64-DD99-D7B6-7E78B80C7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2CABAB5-1423-F31B-E816-BF4413854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  <p:pic>
        <p:nvPicPr>
          <p:cNvPr id="4" name="Content Placeholder 9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4F005C56-B2D0-E396-0DB5-EA9F2E7F1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73442" y="-27384"/>
            <a:ext cx="9469052" cy="631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793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31E8E0-D56E-4CAD-B42A-D3459DD15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Science Gateway Education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127BAF-A44B-4822-B46E-85B9A7C91E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/>
              <a:t>Labs</a:t>
            </a:r>
            <a:br>
              <a:rPr lang="en-GB"/>
            </a:br>
            <a:r>
              <a:rPr lang="en-GB" sz="1800" b="0"/>
              <a:t>Discover your inner scientist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2C486FC-B355-4D8F-A3C1-397C892EEB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/>
              <a:t>Online Learning</a:t>
            </a:r>
            <a:br>
              <a:rPr lang="en-GB"/>
            </a:br>
            <a:r>
              <a:rPr lang="en-GB" sz="1800" b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Engage online to find out more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6786826-E650-4815-AE3F-6F688893D68F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GB" sz="2400"/>
              <a:t>Science Shows</a:t>
            </a:r>
            <a:br>
              <a:rPr lang="en-GB"/>
            </a:br>
            <a:r>
              <a:rPr lang="en-GB" sz="1800" b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Explore the stories of discoveries</a:t>
            </a:r>
            <a:endParaRPr lang="en-GB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DAB8D177-DF8A-442D-A5D4-A440ED1938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7988" y="2420938"/>
            <a:ext cx="3708400" cy="3779837"/>
          </a:xfrm>
          <a:prstGeom prst="roundRect">
            <a:avLst>
              <a:gd name="adj" fmla="val 2097"/>
            </a:avLst>
          </a:prstGeom>
          <a:ln w="76200">
            <a:noFill/>
          </a:ln>
        </p:spPr>
      </p:pic>
      <p:pic>
        <p:nvPicPr>
          <p:cNvPr id="17" name="P1022277-2.jpg" descr="P1022277-2.jpg">
            <a:extLst>
              <a:ext uri="{FF2B5EF4-FFF2-40B4-BE49-F238E27FC236}">
                <a16:creationId xmlns:a16="http://schemas.microsoft.com/office/drawing/2014/main" id="{348CB636-8D65-43BA-88B2-C6E6A1F0423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54500" y="2430463"/>
            <a:ext cx="3708400" cy="3779837"/>
          </a:xfrm>
          <a:prstGeom prst="roundRect">
            <a:avLst>
              <a:gd name="adj" fmla="val 2937"/>
            </a:avLst>
          </a:prstGeom>
          <a:ln w="12700">
            <a:miter lim="400000"/>
          </a:ln>
        </p:spPr>
      </p:pic>
      <p:pic>
        <p:nvPicPr>
          <p:cNvPr id="22" name="Picture Placeholder 18">
            <a:extLst>
              <a:ext uri="{FF2B5EF4-FFF2-40B4-BE49-F238E27FC236}">
                <a16:creationId xmlns:a16="http://schemas.microsoft.com/office/drawing/2014/main" id="{5FAFA195-2C21-4F71-BCC8-5DC4D7928A3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844" r="4006"/>
          <a:stretch/>
        </p:blipFill>
        <p:spPr>
          <a:xfrm>
            <a:off x="8075613" y="2416175"/>
            <a:ext cx="3713162" cy="3779838"/>
          </a:xfrm>
          <a:prstGeom prst="roundRect">
            <a:avLst>
              <a:gd name="adj" fmla="val 3515"/>
            </a:avLst>
          </a:prstGeom>
        </p:spPr>
      </p:pic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BBB585C6-61FD-4950-9320-D0C1F149343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7C67C5-8C93-3B3B-EE87-F1EDFC9B82B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33DAD9-CA3A-7F44-5788-129736C78A7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0739" t="1430" r="4819" b="2161"/>
          <a:stretch/>
        </p:blipFill>
        <p:spPr>
          <a:xfrm>
            <a:off x="9408368" y="3990939"/>
            <a:ext cx="668337" cy="66833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9870038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0FBD50-8ACB-B46D-54A9-42136FF4DE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The second camp will take place in June 2024, with an application period from </a:t>
            </a:r>
            <a:r>
              <a:rPr lang="en-GB" b="1" dirty="0">
                <a:solidFill>
                  <a:schemeClr val="accent2"/>
                </a:solidFill>
              </a:rPr>
              <a:t>December 2023 to January 2024</a:t>
            </a:r>
            <a:r>
              <a:rPr lang="en-GB" b="1" dirty="0"/>
              <a:t>.</a:t>
            </a:r>
            <a:r>
              <a:rPr lang="en-GB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third camp will take place in October 2024.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Please help us promote this opportunity!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1457E10-70A6-EB9B-CCF1-D8A91EF2D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Camp 2 &amp; 3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3525DC-3DCD-DF70-C0F2-4C60FC620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1BE9A8-923A-A597-8EB7-2EF5B8A42A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2786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31E8E0-D56E-4CAD-B42A-D3459DD15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Science Gateway Education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127BAF-A44B-4822-B46E-85B9A7C91E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dirty="0"/>
              <a:t>Labs</a:t>
            </a:r>
            <a:br>
              <a:rPr lang="en-GB" dirty="0"/>
            </a:br>
            <a:r>
              <a:rPr lang="en-GB" sz="1800" b="0" dirty="0"/>
              <a:t>Discover your inner scientist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2C486FC-B355-4D8F-A3C1-397C892EEB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Online Learning</a:t>
            </a:r>
            <a:br>
              <a:rPr lang="en-GB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Engage online to find out more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6786826-E650-4815-AE3F-6F688893D68F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GB" sz="2400">
                <a:solidFill>
                  <a:schemeClr val="bg1">
                    <a:lumMod val="75000"/>
                  </a:schemeClr>
                </a:solidFill>
              </a:rPr>
              <a:t>Science Shows</a:t>
            </a:r>
            <a:br>
              <a:rPr lang="en-GB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800" b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Explore the stories of discoveries</a:t>
            </a:r>
            <a:endParaRPr lang="en-GB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DAB8D177-DF8A-442D-A5D4-A440ED1938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7988" y="2420938"/>
            <a:ext cx="3708400" cy="3779837"/>
          </a:xfrm>
          <a:prstGeom prst="roundRect">
            <a:avLst>
              <a:gd name="adj" fmla="val 2097"/>
            </a:avLst>
          </a:prstGeom>
          <a:ln w="76200">
            <a:noFill/>
          </a:ln>
        </p:spPr>
      </p:pic>
      <p:pic>
        <p:nvPicPr>
          <p:cNvPr id="17" name="P1022277-2.jpg" descr="P1022277-2.jpg">
            <a:extLst>
              <a:ext uri="{FF2B5EF4-FFF2-40B4-BE49-F238E27FC236}">
                <a16:creationId xmlns:a16="http://schemas.microsoft.com/office/drawing/2014/main" id="{348CB636-8D65-43BA-88B2-C6E6A1F0423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54500" y="2430463"/>
            <a:ext cx="3708400" cy="3779837"/>
          </a:xfrm>
          <a:prstGeom prst="roundRect">
            <a:avLst>
              <a:gd name="adj" fmla="val 2937"/>
            </a:avLst>
          </a:prstGeom>
          <a:ln w="12700">
            <a:miter lim="400000"/>
          </a:ln>
        </p:spPr>
      </p:pic>
      <p:pic>
        <p:nvPicPr>
          <p:cNvPr id="22" name="Picture Placeholder 18">
            <a:extLst>
              <a:ext uri="{FF2B5EF4-FFF2-40B4-BE49-F238E27FC236}">
                <a16:creationId xmlns:a16="http://schemas.microsoft.com/office/drawing/2014/main" id="{5FAFA195-2C21-4F71-BCC8-5DC4D7928A3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844" r="4006"/>
          <a:stretch/>
        </p:blipFill>
        <p:spPr>
          <a:xfrm>
            <a:off x="8075613" y="2416175"/>
            <a:ext cx="3713162" cy="3779838"/>
          </a:xfrm>
          <a:prstGeom prst="roundRect">
            <a:avLst>
              <a:gd name="adj" fmla="val 3515"/>
            </a:avLst>
          </a:prstGeom>
        </p:spPr>
      </p:pic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BBB585C6-61FD-4950-9320-D0C1F149343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7C67C5-8C93-3B3B-EE87-F1EDFC9B82B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33DAD9-CA3A-7F44-5788-129736C78A7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0739" t="1430" r="4819" b="2161"/>
          <a:stretch/>
        </p:blipFill>
        <p:spPr>
          <a:xfrm>
            <a:off x="9408368" y="3990939"/>
            <a:ext cx="668337" cy="66833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5808792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E091CC-D916-0D78-1829-7FBC20B25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Almost</a:t>
            </a:r>
            <a:r>
              <a:rPr lang="de-DE" dirty="0"/>
              <a:t> </a:t>
            </a:r>
            <a:r>
              <a:rPr lang="de-DE" dirty="0" err="1"/>
              <a:t>ready</a:t>
            </a:r>
            <a:r>
              <a:rPr lang="de-DE" dirty="0"/>
              <a:t> for </a:t>
            </a:r>
            <a:r>
              <a:rPr lang="de-DE" dirty="0" err="1"/>
              <a:t>inauguration</a:t>
            </a:r>
            <a:r>
              <a:rPr lang="de-DE" dirty="0"/>
              <a:t>?!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hlinkClick r:id="rId2"/>
              </a:rPr>
              <a:t>https://visit.cern/group-bookings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for </a:t>
            </a:r>
            <a:r>
              <a:rPr lang="de-DE" dirty="0" err="1"/>
              <a:t>booking</a:t>
            </a:r>
            <a:r>
              <a:rPr lang="de-DE" dirty="0"/>
              <a:t> </a:t>
            </a:r>
            <a:r>
              <a:rPr lang="de-DE" dirty="0" err="1"/>
              <a:t>guided</a:t>
            </a:r>
            <a:r>
              <a:rPr lang="de-DE" dirty="0"/>
              <a:t> </a:t>
            </a:r>
            <a:r>
              <a:rPr lang="de-DE" dirty="0" err="1"/>
              <a:t>tours</a:t>
            </a:r>
            <a:r>
              <a:rPr lang="de-DE" dirty="0"/>
              <a:t>, lab </a:t>
            </a:r>
            <a:r>
              <a:rPr lang="de-DE" dirty="0" err="1"/>
              <a:t>workshops</a:t>
            </a:r>
            <a:r>
              <a:rPr lang="de-DE" dirty="0"/>
              <a:t> and </a:t>
            </a:r>
            <a:r>
              <a:rPr lang="de-DE" dirty="0" err="1"/>
              <a:t>exhibitions</a:t>
            </a:r>
            <a:r>
              <a:rPr lang="de-DE" dirty="0"/>
              <a:t> for </a:t>
            </a:r>
            <a:r>
              <a:rPr lang="de-DE" dirty="0" err="1"/>
              <a:t>groups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99% of </a:t>
            </a:r>
            <a:r>
              <a:rPr lang="de-DE" dirty="0" err="1"/>
              <a:t>slots</a:t>
            </a:r>
            <a:r>
              <a:rPr lang="de-DE" dirty="0"/>
              <a:t> for school </a:t>
            </a:r>
            <a:r>
              <a:rPr lang="de-DE" dirty="0" err="1"/>
              <a:t>groups</a:t>
            </a:r>
            <a:r>
              <a:rPr lang="de-DE" dirty="0"/>
              <a:t> </a:t>
            </a:r>
            <a:r>
              <a:rPr lang="de-DE" dirty="0" err="1"/>
              <a:t>booked</a:t>
            </a:r>
            <a:r>
              <a:rPr lang="de-DE" dirty="0"/>
              <a:t>, </a:t>
            </a:r>
            <a:r>
              <a:rPr lang="de-DE" dirty="0" err="1"/>
              <a:t>booking</a:t>
            </a:r>
            <a:r>
              <a:rPr lang="de-DE" dirty="0"/>
              <a:t> possible 9 </a:t>
            </a:r>
            <a:r>
              <a:rPr lang="de-DE" dirty="0" err="1"/>
              <a:t>months</a:t>
            </a:r>
            <a:r>
              <a:rPr lang="de-DE" dirty="0"/>
              <a:t> in </a:t>
            </a:r>
            <a:r>
              <a:rPr lang="de-DE" dirty="0" err="1"/>
              <a:t>advance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Individual </a:t>
            </a:r>
            <a:r>
              <a:rPr lang="de-DE" dirty="0" err="1"/>
              <a:t>visitors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register</a:t>
            </a:r>
            <a:r>
              <a:rPr lang="de-DE" dirty="0"/>
              <a:t> for „open lab </a:t>
            </a:r>
            <a:r>
              <a:rPr lang="de-DE" dirty="0" err="1"/>
              <a:t>workshops</a:t>
            </a:r>
            <a:r>
              <a:rPr lang="de-DE" dirty="0"/>
              <a:t>“ </a:t>
            </a:r>
            <a:r>
              <a:rPr lang="de-DE" dirty="0" err="1"/>
              <a:t>once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arrive</a:t>
            </a:r>
            <a:r>
              <a:rPr lang="de-DE" dirty="0"/>
              <a:t> on </a:t>
            </a:r>
            <a:r>
              <a:rPr lang="de-DE" dirty="0" err="1"/>
              <a:t>site</a:t>
            </a:r>
            <a:endParaRPr lang="de-D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ECC67E-6771-70CB-93F9-EA37A9F55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C65C72-C7B4-2D9D-24D6-F75A05F8C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6D6CEF-0ED5-D44F-31A1-2B5C1F002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B656F5A-C79F-6495-E36C-B597B1EA26FD}"/>
              </a:ext>
            </a:extLst>
          </p:cNvPr>
          <p:cNvGrpSpPr/>
          <p:nvPr/>
        </p:nvGrpSpPr>
        <p:grpSpPr>
          <a:xfrm>
            <a:off x="7590851" y="0"/>
            <a:ext cx="4601149" cy="1709443"/>
            <a:chOff x="564205" y="1375487"/>
            <a:chExt cx="9922379" cy="3853513"/>
          </a:xfrm>
        </p:grpSpPr>
        <p:pic>
          <p:nvPicPr>
            <p:cNvPr id="8" name="Picture 7" descr="A picture containing nail, orange&#10;&#10;Description automatically generated">
              <a:extLst>
                <a:ext uri="{FF2B5EF4-FFF2-40B4-BE49-F238E27FC236}">
                  <a16:creationId xmlns:a16="http://schemas.microsoft.com/office/drawing/2014/main" id="{0AE5B7DA-85F4-485F-C9B3-60BD1F5FF2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4205" y="3427074"/>
              <a:ext cx="1800000" cy="1800000"/>
            </a:xfrm>
            <a:prstGeom prst="rect">
              <a:avLst/>
            </a:prstGeom>
          </p:spPr>
        </p:pic>
        <p:pic>
          <p:nvPicPr>
            <p:cNvPr id="9" name="Picture 8" descr="A picture containing indoor, yellow, gift wrapping&#10;&#10;Description automatically generated">
              <a:extLst>
                <a:ext uri="{FF2B5EF4-FFF2-40B4-BE49-F238E27FC236}">
                  <a16:creationId xmlns:a16="http://schemas.microsoft.com/office/drawing/2014/main" id="{C51460B0-5A10-2796-4BBA-C7326BE06F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22669" y="1375487"/>
              <a:ext cx="1800000" cy="1800000"/>
            </a:xfrm>
            <a:prstGeom prst="rect">
              <a:avLst/>
            </a:prstGeom>
          </p:spPr>
        </p:pic>
        <p:pic>
          <p:nvPicPr>
            <p:cNvPr id="10" name="Picture 9" descr="A picture containing purple&#10;&#10;Description automatically generated">
              <a:extLst>
                <a:ext uri="{FF2B5EF4-FFF2-40B4-BE49-F238E27FC236}">
                  <a16:creationId xmlns:a16="http://schemas.microsoft.com/office/drawing/2014/main" id="{813F27C0-F6DA-C019-94C9-AB1342A31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04160" y="1375487"/>
              <a:ext cx="1800000" cy="1800000"/>
            </a:xfrm>
            <a:prstGeom prst="rect">
              <a:avLst/>
            </a:prstGeom>
          </p:spPr>
        </p:pic>
        <p:pic>
          <p:nvPicPr>
            <p:cNvPr id="11" name="Picture 10" descr="A picture containing indoor, toy&#10;&#10;Description automatically generated">
              <a:extLst>
                <a:ext uri="{FF2B5EF4-FFF2-40B4-BE49-F238E27FC236}">
                  <a16:creationId xmlns:a16="http://schemas.microsoft.com/office/drawing/2014/main" id="{B9A82D9C-C8CF-8143-903B-96FF3BC5E60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6584" y="1375487"/>
              <a:ext cx="1800000" cy="1800000"/>
            </a:xfrm>
            <a:prstGeom prst="rect">
              <a:avLst/>
            </a:prstGeom>
          </p:spPr>
        </p:pic>
        <p:pic>
          <p:nvPicPr>
            <p:cNvPr id="12" name="Picture 11" descr="A picture containing LEGO, toy, indoor&#10;&#10;Description automatically generated">
              <a:extLst>
                <a:ext uri="{FF2B5EF4-FFF2-40B4-BE49-F238E27FC236}">
                  <a16:creationId xmlns:a16="http://schemas.microsoft.com/office/drawing/2014/main" id="{27870491-2D2C-4D82-7609-01B68A544C2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05417" y="3429000"/>
              <a:ext cx="1800000" cy="1800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DC16F56-0713-035B-E4C7-5EC3ABA96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6584" y="3429000"/>
              <a:ext cx="1800000" cy="1800000"/>
            </a:xfrm>
            <a:prstGeom prst="rect">
              <a:avLst/>
            </a:prstGeom>
          </p:spPr>
        </p:pic>
        <p:pic>
          <p:nvPicPr>
            <p:cNvPr id="14" name="Picture 13" descr="A close-up of a circuit board&#10;&#10;Description automatically generated with low confidence">
              <a:extLst>
                <a:ext uri="{FF2B5EF4-FFF2-40B4-BE49-F238E27FC236}">
                  <a16:creationId xmlns:a16="http://schemas.microsoft.com/office/drawing/2014/main" id="{C6EA2518-FF95-D954-1F77-3CBDE08688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45372" y="3429000"/>
              <a:ext cx="1800000" cy="1800000"/>
            </a:xfrm>
            <a:prstGeom prst="rect">
              <a:avLst/>
            </a:prstGeom>
          </p:spPr>
        </p:pic>
        <p:pic>
          <p:nvPicPr>
            <p:cNvPr id="15" name="Picture 14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7C51CE33-59D5-6D8C-1574-092274522F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04160" y="3429000"/>
              <a:ext cx="1800000" cy="1800000"/>
            </a:xfrm>
            <a:prstGeom prst="rect">
              <a:avLst/>
            </a:prstGeom>
          </p:spPr>
        </p:pic>
        <p:pic>
          <p:nvPicPr>
            <p:cNvPr id="16" name="Picture 15" descr="A group of balloons&#10;&#10;Description automatically generated with low confidence">
              <a:extLst>
                <a:ext uri="{FF2B5EF4-FFF2-40B4-BE49-F238E27FC236}">
                  <a16:creationId xmlns:a16="http://schemas.microsoft.com/office/drawing/2014/main" id="{B67222DD-304F-6BFD-C9BF-B8B7531F177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05417" y="1375487"/>
              <a:ext cx="1800000" cy="1800000"/>
            </a:xfrm>
            <a:prstGeom prst="rect">
              <a:avLst/>
            </a:prstGeom>
          </p:spPr>
        </p:pic>
        <p:pic>
          <p:nvPicPr>
            <p:cNvPr id="17" name="Picture 16" descr="A picture containing text, case, businesscard&#10;&#10;Description automatically generated">
              <a:extLst>
                <a:ext uri="{FF2B5EF4-FFF2-40B4-BE49-F238E27FC236}">
                  <a16:creationId xmlns:a16="http://schemas.microsoft.com/office/drawing/2014/main" id="{5F4679AF-06E8-0F6D-08C3-0EEE02DD39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4205" y="1375487"/>
              <a:ext cx="1800000" cy="18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997867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31E8E0-D56E-4CAD-B42A-D3459DD15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Science Gateway Education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127BAF-A44B-4822-B46E-85B9A7C91E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Labs</a:t>
            </a:r>
            <a:br>
              <a:rPr lang="en-GB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800" b="0" dirty="0">
                <a:solidFill>
                  <a:schemeClr val="bg1">
                    <a:lumMod val="75000"/>
                  </a:schemeClr>
                </a:solidFill>
              </a:rPr>
              <a:t>Discover your inner scientist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2C486FC-B355-4D8F-A3C1-397C892EEB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Online Learning</a:t>
            </a:r>
            <a:br>
              <a:rPr lang="en-GB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800" b="0" dirty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Engage online to find out more</a:t>
            </a:r>
            <a:endParaRPr lang="en-GB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6786826-E650-4815-AE3F-6F688893D68F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GB" sz="2400" dirty="0"/>
              <a:t>Science Shows</a:t>
            </a:r>
            <a:br>
              <a:rPr lang="en-GB" dirty="0"/>
            </a:br>
            <a:r>
              <a:rPr lang="en-GB" sz="1800" b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Explore the stories of discoveries</a:t>
            </a:r>
            <a:endParaRPr lang="en-GB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DAB8D177-DF8A-442D-A5D4-A440ED1938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7988" y="2420938"/>
            <a:ext cx="3708400" cy="3779837"/>
          </a:xfrm>
          <a:prstGeom prst="roundRect">
            <a:avLst>
              <a:gd name="adj" fmla="val 2097"/>
            </a:avLst>
          </a:prstGeom>
          <a:ln w="76200">
            <a:noFill/>
          </a:ln>
        </p:spPr>
      </p:pic>
      <p:pic>
        <p:nvPicPr>
          <p:cNvPr id="17" name="P1022277-2.jpg" descr="P1022277-2.jpg">
            <a:extLst>
              <a:ext uri="{FF2B5EF4-FFF2-40B4-BE49-F238E27FC236}">
                <a16:creationId xmlns:a16="http://schemas.microsoft.com/office/drawing/2014/main" id="{348CB636-8D65-43BA-88B2-C6E6A1F0423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54500" y="2430463"/>
            <a:ext cx="3708400" cy="3779837"/>
          </a:xfrm>
          <a:prstGeom prst="roundRect">
            <a:avLst>
              <a:gd name="adj" fmla="val 2937"/>
            </a:avLst>
          </a:prstGeom>
          <a:ln w="12700">
            <a:miter lim="400000"/>
          </a:ln>
        </p:spPr>
      </p:pic>
      <p:pic>
        <p:nvPicPr>
          <p:cNvPr id="22" name="Picture Placeholder 18">
            <a:extLst>
              <a:ext uri="{FF2B5EF4-FFF2-40B4-BE49-F238E27FC236}">
                <a16:creationId xmlns:a16="http://schemas.microsoft.com/office/drawing/2014/main" id="{5FAFA195-2C21-4F71-BCC8-5DC4D7928A3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844" r="4006"/>
          <a:stretch/>
        </p:blipFill>
        <p:spPr>
          <a:xfrm>
            <a:off x="8075613" y="2416175"/>
            <a:ext cx="3713162" cy="3779838"/>
          </a:xfrm>
          <a:prstGeom prst="roundRect">
            <a:avLst>
              <a:gd name="adj" fmla="val 3515"/>
            </a:avLst>
          </a:prstGeom>
        </p:spPr>
      </p:pic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BBB585C6-61FD-4950-9320-D0C1F149343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7C67C5-8C93-3B3B-EE87-F1EDFC9B82B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33DAD9-CA3A-7F44-5788-129736C78A7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0739" t="1430" r="4819" b="2161"/>
          <a:stretch/>
        </p:blipFill>
        <p:spPr>
          <a:xfrm>
            <a:off x="9408368" y="3990939"/>
            <a:ext cx="668337" cy="66833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3452897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D4A4803-EB1A-C4E3-F765-51C9AB8BD1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7961183"/>
              </p:ext>
            </p:extLst>
          </p:nvPr>
        </p:nvGraphicFramePr>
        <p:xfrm>
          <a:off x="391241" y="1653777"/>
          <a:ext cx="5903416" cy="2915120"/>
        </p:xfrm>
        <a:graphic>
          <a:graphicData uri="http://schemas.openxmlformats.org/drawingml/2006/table">
            <a:tbl>
              <a:tblPr/>
              <a:tblGrid>
                <a:gridCol w="3383756">
                  <a:extLst>
                    <a:ext uri="{9D8B030D-6E8A-4147-A177-3AD203B41FA5}">
                      <a16:colId xmlns:a16="http://schemas.microsoft.com/office/drawing/2014/main" val="202291228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534845878"/>
                    </a:ext>
                  </a:extLst>
                </a:gridCol>
                <a:gridCol w="1295524">
                  <a:extLst>
                    <a:ext uri="{9D8B030D-6E8A-4147-A177-3AD203B41FA5}">
                      <a16:colId xmlns:a16="http://schemas.microsoft.com/office/drawing/2014/main" val="233448905"/>
                    </a:ext>
                  </a:extLst>
                </a:gridCol>
              </a:tblGrid>
              <a:tr h="658345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effectLst/>
                        </a:rPr>
                        <a:t>Title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effectLst/>
                        </a:rPr>
                        <a:t>Timing (approx.)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effectLst/>
                        </a:rPr>
                        <a:t>Target group*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517082"/>
                  </a:ext>
                </a:extLst>
              </a:tr>
              <a:tr h="444496"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Mysteries of matter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45 min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6 years +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5495832"/>
                  </a:ext>
                </a:extLst>
              </a:tr>
              <a:tr h="444496"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Journey through a detector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45 min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12 years +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1058443"/>
                  </a:ext>
                </a:extLst>
              </a:tr>
              <a:tr h="444496"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Seize the data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45 min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>
                          <a:effectLst/>
                        </a:rPr>
                        <a:t>10 years +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582472"/>
                  </a:ext>
                </a:extLst>
              </a:tr>
              <a:tr h="444496">
                <a:tc>
                  <a:txBody>
                    <a:bodyPr/>
                    <a:lstStyle/>
                    <a:p>
                      <a:r>
                        <a:rPr lang="de-DE" dirty="0">
                          <a:effectLst/>
                        </a:rPr>
                        <a:t>S</a:t>
                      </a:r>
                      <a:r>
                        <a:rPr lang="en-GB" dirty="0" err="1">
                          <a:effectLst/>
                        </a:rPr>
                        <a:t>cience</a:t>
                      </a:r>
                      <a:r>
                        <a:rPr lang="en-GB" dirty="0">
                          <a:effectLst/>
                        </a:rPr>
                        <a:t> of magical parties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25 min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4 - 7 years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2754735"/>
                  </a:ext>
                </a:extLst>
              </a:tr>
              <a:tr h="444496"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Proton express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45 min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effectLst/>
                        </a:rPr>
                        <a:t>12 years +</a:t>
                      </a:r>
                    </a:p>
                  </a:txBody>
                  <a:tcPr marL="72000" marR="72000" marT="72000" marB="72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8975109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79D5B717-B78B-F141-4D71-C6B95C996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Catalogue of science shows at Science Gateway </a:t>
            </a:r>
            <a:br>
              <a:rPr kumimoji="0" lang="en-US" altLang="en-US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altLang="en-US" sz="2800" b="1" i="0" u="none" strike="noStrike" cap="none" normalizeH="0" baseline="0" dirty="0">
                <a:ln>
                  <a:noFill/>
                </a:ln>
                <a:solidFill>
                  <a:srgbClr val="BDC3C7"/>
                </a:solidFill>
                <a:effectLst/>
                <a:latin typeface="Arial" panose="020B0604020202020204" pitchFamily="34" charset="0"/>
              </a:rPr>
              <a:t>(to be expanded with time)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1388B5-064C-49D9-20D3-A8BA3817C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249449-EDA7-4EE5-FE87-3DDB001D2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24</a:t>
            </a:fld>
            <a:endParaRPr lang="en-US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7028A29B-D6C3-C14B-8D15-E93A9C09F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418" y="4802741"/>
            <a:ext cx="5903417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*Target group is approximate and will not be enforced. It should be considered a recommendation for the best understanding rather than a strict limitation.</a:t>
            </a:r>
          </a:p>
        </p:txBody>
      </p:sp>
      <p:pic>
        <p:nvPicPr>
          <p:cNvPr id="9" name="Picture 8" descr="A group of balloons on a purple background&#10;&#10;Description automatically generated">
            <a:extLst>
              <a:ext uri="{FF2B5EF4-FFF2-40B4-BE49-F238E27FC236}">
                <a16:creationId xmlns:a16="http://schemas.microsoft.com/office/drawing/2014/main" id="{BB553472-80DC-2C1C-4970-269C5D647B3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6120" y="1653777"/>
            <a:ext cx="1440000" cy="1440000"/>
          </a:xfrm>
          <a:prstGeom prst="rect">
            <a:avLst/>
          </a:prstGeom>
        </p:spPr>
      </p:pic>
      <p:pic>
        <p:nvPicPr>
          <p:cNvPr id="11" name="Picture 10" descr="A light bulb with a red and blue light&#10;&#10;Description automatically generated">
            <a:extLst>
              <a:ext uri="{FF2B5EF4-FFF2-40B4-BE49-F238E27FC236}">
                <a16:creationId xmlns:a16="http://schemas.microsoft.com/office/drawing/2014/main" id="{A826B04B-E514-A229-47A5-5B37BA5F83C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5974" y="1653777"/>
            <a:ext cx="1440000" cy="1440000"/>
          </a:xfrm>
          <a:prstGeom prst="rect">
            <a:avLst/>
          </a:prstGeom>
        </p:spPr>
      </p:pic>
      <p:pic>
        <p:nvPicPr>
          <p:cNvPr id="13" name="Picture 12" descr="A close-up of a device&#10;&#10;Description automatically generated">
            <a:extLst>
              <a:ext uri="{FF2B5EF4-FFF2-40B4-BE49-F238E27FC236}">
                <a16:creationId xmlns:a16="http://schemas.microsoft.com/office/drawing/2014/main" id="{DD3D7F37-7285-273B-0510-FA49F6C2244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6120" y="3227743"/>
            <a:ext cx="1440000" cy="1440000"/>
          </a:xfrm>
          <a:prstGeom prst="rect">
            <a:avLst/>
          </a:prstGeom>
        </p:spPr>
      </p:pic>
      <p:pic>
        <p:nvPicPr>
          <p:cNvPr id="15" name="Picture 14" descr="A cd and lego blocks&#10;&#10;Description automatically generated">
            <a:extLst>
              <a:ext uri="{FF2B5EF4-FFF2-40B4-BE49-F238E27FC236}">
                <a16:creationId xmlns:a16="http://schemas.microsoft.com/office/drawing/2014/main" id="{3BF1120D-CD2B-2A42-569A-373F5CF1DC6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5974" y="3226788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1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AB61A-966F-C34A-6526-6FA47C416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Thanks</a:t>
            </a:r>
            <a:r>
              <a:rPr lang="fr-CH" dirty="0"/>
              <a:t> for </a:t>
            </a:r>
            <a:r>
              <a:rPr lang="fr-CH" dirty="0" err="1"/>
              <a:t>your</a:t>
            </a:r>
            <a:r>
              <a:rPr lang="fr-CH" dirty="0"/>
              <a:t> attention!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FC59FF-DFF6-EBEE-0E32-93B5161C67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Let’s</a:t>
            </a:r>
            <a:r>
              <a:rPr lang="fr-CH" dirty="0"/>
              <a:t> </a:t>
            </a:r>
            <a:r>
              <a:rPr lang="fr-CH" dirty="0" err="1"/>
              <a:t>discuss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CC366B-6529-9D40-0550-3C4B5C3AC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TSF Oct 2023 | sciencegateway.education@cern.ch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035023-56BC-9D50-0CC2-01B5FCC02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609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31E8E0-D56E-4CAD-B42A-D3459DD15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Science Gateway Education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127BAF-A44B-4822-B46E-85B9A7C91E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>
                <a:solidFill>
                  <a:schemeClr val="bg1">
                    <a:lumMod val="75000"/>
                  </a:schemeClr>
                </a:solidFill>
              </a:rPr>
              <a:t>Labs</a:t>
            </a:r>
            <a:br>
              <a:rPr lang="en-GB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800" b="0">
                <a:solidFill>
                  <a:schemeClr val="bg1">
                    <a:lumMod val="75000"/>
                  </a:schemeClr>
                </a:solidFill>
              </a:rPr>
              <a:t>Discover your inner scientist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2C486FC-B355-4D8F-A3C1-397C892EEB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/>
              <a:t>Online Learning</a:t>
            </a:r>
            <a:br>
              <a:rPr lang="en-GB"/>
            </a:br>
            <a:r>
              <a:rPr lang="en-GB" sz="1800" b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Engage online to find out more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6786826-E650-4815-AE3F-6F688893D68F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r>
              <a:rPr lang="en-GB" sz="2400">
                <a:solidFill>
                  <a:schemeClr val="bg1">
                    <a:lumMod val="75000"/>
                  </a:schemeClr>
                </a:solidFill>
              </a:rPr>
              <a:t>Science Shows</a:t>
            </a:r>
            <a:br>
              <a:rPr lang="en-GB">
                <a:solidFill>
                  <a:schemeClr val="bg1">
                    <a:lumMod val="75000"/>
                  </a:schemeClr>
                </a:solidFill>
              </a:rPr>
            </a:br>
            <a:r>
              <a:rPr lang="en-GB" sz="1800" b="0">
                <a:solidFill>
                  <a:schemeClr val="bg1">
                    <a:lumMod val="7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Explore the stories of discoveries</a:t>
            </a:r>
            <a:endParaRPr lang="en-GB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DAB8D177-DF8A-442D-A5D4-A440ED1938B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7988" y="2420938"/>
            <a:ext cx="3708400" cy="3779837"/>
          </a:xfrm>
          <a:prstGeom prst="roundRect">
            <a:avLst>
              <a:gd name="adj" fmla="val 2097"/>
            </a:avLst>
          </a:prstGeom>
          <a:ln w="76200">
            <a:noFill/>
          </a:ln>
        </p:spPr>
      </p:pic>
      <p:pic>
        <p:nvPicPr>
          <p:cNvPr id="17" name="P1022277-2.jpg" descr="P1022277-2.jpg">
            <a:extLst>
              <a:ext uri="{FF2B5EF4-FFF2-40B4-BE49-F238E27FC236}">
                <a16:creationId xmlns:a16="http://schemas.microsoft.com/office/drawing/2014/main" id="{348CB636-8D65-43BA-88B2-C6E6A1F0423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 cstate="hq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54500" y="2430463"/>
            <a:ext cx="3708400" cy="3779837"/>
          </a:xfrm>
          <a:prstGeom prst="roundRect">
            <a:avLst>
              <a:gd name="adj" fmla="val 2937"/>
            </a:avLst>
          </a:prstGeom>
          <a:ln w="12700">
            <a:miter lim="400000"/>
          </a:ln>
        </p:spPr>
      </p:pic>
      <p:pic>
        <p:nvPicPr>
          <p:cNvPr id="22" name="Picture Placeholder 18">
            <a:extLst>
              <a:ext uri="{FF2B5EF4-FFF2-40B4-BE49-F238E27FC236}">
                <a16:creationId xmlns:a16="http://schemas.microsoft.com/office/drawing/2014/main" id="{5FAFA195-2C21-4F71-BCC8-5DC4D7928A33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844" r="4006"/>
          <a:stretch/>
        </p:blipFill>
        <p:spPr>
          <a:xfrm>
            <a:off x="8075613" y="2416175"/>
            <a:ext cx="3713162" cy="3779838"/>
          </a:xfrm>
          <a:prstGeom prst="roundRect">
            <a:avLst>
              <a:gd name="adj" fmla="val 3515"/>
            </a:avLst>
          </a:prstGeom>
        </p:spPr>
      </p:pic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BBB585C6-61FD-4950-9320-D0C1F149343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7C67C5-8C93-3B3B-EE87-F1EDFC9B82B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33DAD9-CA3A-7F44-5788-129736C78A7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66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0739" t="1430" r="4819" b="2161"/>
          <a:stretch/>
        </p:blipFill>
        <p:spPr>
          <a:xfrm>
            <a:off x="9408368" y="3990939"/>
            <a:ext cx="668337" cy="66833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679374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D9AF9-8F13-4A69-BC5B-2E5F1FC48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9071" y="-52466"/>
            <a:ext cx="3192928" cy="6370820"/>
          </a:xfrm>
        </p:spPr>
        <p:txBody>
          <a:bodyPr/>
          <a:lstStyle/>
          <a:p>
            <a:endParaRPr lang="fr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DEFF4-FD88-4A66-95DF-D4FF2282C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GB"/>
              <a:t>TSF Oct 2023 | sciencegateway.education@cern.ch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172E-5640-4A88-AB86-2973362E8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2C196A07-DE08-41F9-93C3-39C4783C8D09}"/>
              </a:ext>
            </a:extLst>
          </p:cNvPr>
          <p:cNvGraphicFramePr/>
          <p:nvPr/>
        </p:nvGraphicFramePr>
        <p:xfrm>
          <a:off x="1081516" y="1423273"/>
          <a:ext cx="6572221" cy="4358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B9062DD6-ECB6-42D4-9816-F4F2EE3190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60208" y="2289115"/>
            <a:ext cx="1870654" cy="2219122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4B03DC35-6B45-424D-90A6-271757C4753E}"/>
              </a:ext>
            </a:extLst>
          </p:cNvPr>
          <p:cNvSpPr txBox="1">
            <a:spLocks/>
          </p:cNvSpPr>
          <p:nvPr/>
        </p:nvSpPr>
        <p:spPr>
          <a:xfrm>
            <a:off x="316548" y="327873"/>
            <a:ext cx="816877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CERN-Solvay Education Programme</a:t>
            </a:r>
          </a:p>
        </p:txBody>
      </p:sp>
      <p:pic>
        <p:nvPicPr>
          <p:cNvPr id="20" name="Picture 19" descr="A group of men posing for a photo&#10;&#10;Description automatically generated">
            <a:extLst>
              <a:ext uri="{FF2B5EF4-FFF2-40B4-BE49-F238E27FC236}">
                <a16:creationId xmlns:a16="http://schemas.microsoft.com/office/drawing/2014/main" id="{77E15E58-CE81-5A3F-B4C8-D6D3736054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04429" y="4590288"/>
            <a:ext cx="2782212" cy="1401538"/>
          </a:xfrm>
          <a:prstGeom prst="rect">
            <a:avLst/>
          </a:prstGeom>
        </p:spPr>
      </p:pic>
      <p:pic>
        <p:nvPicPr>
          <p:cNvPr id="23" name="Picture 22" descr="A couple of people wearing lab coats and gloves looking at a computer&#10;&#10;Description automatically generated with low confidence">
            <a:extLst>
              <a:ext uri="{FF2B5EF4-FFF2-40B4-BE49-F238E27FC236}">
                <a16:creationId xmlns:a16="http://schemas.microsoft.com/office/drawing/2014/main" id="{2FDA56A4-6B84-3588-EC12-E89D5D8690F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04429" y="327873"/>
            <a:ext cx="2782212" cy="185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02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ABA7B3-1751-4F42-8DF2-3D0832B37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Level</a:t>
            </a:r>
            <a:r>
              <a:rPr lang="fr-CH" dirty="0"/>
              <a:t> 1: </a:t>
            </a:r>
            <a:r>
              <a:rPr lang="es-ES" dirty="0"/>
              <a:t>DIY </a:t>
            </a:r>
            <a:r>
              <a:rPr lang="es-ES" dirty="0" err="1"/>
              <a:t>experiments</a:t>
            </a:r>
            <a:r>
              <a:rPr lang="es-ES" dirty="0"/>
              <a:t> videos</a:t>
            </a:r>
            <a:br>
              <a:rPr lang="es-ES" dirty="0"/>
            </a:b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8CD9B-BB53-4047-B380-6EADA8962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7EEE95-F9F4-3337-B629-142AFBEB1EE3}"/>
              </a:ext>
            </a:extLst>
          </p:cNvPr>
          <p:cNvSpPr txBox="1"/>
          <p:nvPr/>
        </p:nvSpPr>
        <p:spPr bwMode="auto">
          <a:xfrm>
            <a:off x="335360" y="885409"/>
            <a:ext cx="77048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cern.ch/</a:t>
            </a:r>
            <a:r>
              <a:rPr lang="en-GB" dirty="0" err="1"/>
              <a:t>solvay</a:t>
            </a:r>
            <a:r>
              <a:rPr lang="en-GB" dirty="0"/>
              <a:t>-education-programme/</a:t>
            </a:r>
            <a:r>
              <a:rPr lang="en-GB" dirty="0" err="1"/>
              <a:t>diy</a:t>
            </a:r>
            <a:r>
              <a:rPr lang="en-GB" dirty="0"/>
              <a:t>-experiments-videos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5659CC-4333-A0BA-68F0-522D21668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8431" y="1384176"/>
            <a:ext cx="7635137" cy="4664323"/>
          </a:xfrm>
          <a:prstGeom prst="rect">
            <a:avLst/>
          </a:prstGeom>
        </p:spPr>
      </p:pic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99C125F9-6E46-E066-A4EB-8F638FC52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526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ABA7B3-1751-4F42-8DF2-3D0832B37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fr-CH" dirty="0" err="1"/>
              <a:t>Level</a:t>
            </a:r>
            <a:r>
              <a:rPr lang="fr-CH" dirty="0"/>
              <a:t> 2: </a:t>
            </a:r>
            <a:r>
              <a:rPr lang="en-GB" dirty="0"/>
              <a:t>Online physics course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8CD9B-BB53-4047-B380-6EADA8962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FD5ED6A-2409-CFBD-8DA3-34CCC28633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12776"/>
            <a:ext cx="12192000" cy="485238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A4627D1-4542-C8AA-E58F-16D919756FC9}"/>
              </a:ext>
            </a:extLst>
          </p:cNvPr>
          <p:cNvSpPr txBox="1"/>
          <p:nvPr/>
        </p:nvSpPr>
        <p:spPr bwMode="auto">
          <a:xfrm>
            <a:off x="335360" y="914400"/>
            <a:ext cx="720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cern.ch/</a:t>
            </a:r>
            <a:r>
              <a:rPr lang="en-GB" dirty="0" err="1"/>
              <a:t>solvay</a:t>
            </a:r>
            <a:r>
              <a:rPr lang="en-GB" dirty="0"/>
              <a:t>-education-programme/online-course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6CA86DE-43C4-32DF-4091-867FFBE8B9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437" t="20071" r="26562"/>
          <a:stretch/>
        </p:blipFill>
        <p:spPr>
          <a:xfrm>
            <a:off x="9707665" y="3838968"/>
            <a:ext cx="2239124" cy="1368152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1BE773F-46D9-E638-5814-35B2A977DA14}"/>
              </a:ext>
            </a:extLst>
          </p:cNvPr>
          <p:cNvSpPr txBox="1"/>
          <p:nvPr/>
        </p:nvSpPr>
        <p:spPr bwMode="auto">
          <a:xfrm>
            <a:off x="8274381" y="5341831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Next: </a:t>
            </a:r>
          </a:p>
          <a:p>
            <a:r>
              <a:rPr lang="en-GB" dirty="0"/>
              <a:t>Phase transitions </a:t>
            </a:r>
          </a:p>
          <a:p>
            <a:r>
              <a:rPr lang="en-GB" dirty="0"/>
              <a:t>Superconductivity &amp; superfluidity</a:t>
            </a:r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E6AA3DBF-DB64-D8DB-542E-A4DB244E8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TSF Oct 2023 | sciencegateway.education@cern.ch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6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593343-39F3-CD42-1155-BACCC7F44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Video </a:t>
            </a:r>
            <a:r>
              <a:rPr lang="fr-CH" dirty="0" err="1"/>
              <a:t>views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B61AF-C100-A99E-FB08-DF70752F9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TSF Oct 2023 | sciencegateway.education@cern.ch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0D6DC-0DBC-96B7-424F-E3E51D9BB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1E1268-6E33-7344-12F8-FE04060002F1}"/>
              </a:ext>
            </a:extLst>
          </p:cNvPr>
          <p:cNvGrpSpPr/>
          <p:nvPr/>
        </p:nvGrpSpPr>
        <p:grpSpPr>
          <a:xfrm rot="16200000">
            <a:off x="9348910" y="276200"/>
            <a:ext cx="510515" cy="729307"/>
            <a:chOff x="0" y="284734"/>
            <a:chExt cx="922190" cy="1317414"/>
          </a:xfrm>
        </p:grpSpPr>
        <p:sp>
          <p:nvSpPr>
            <p:cNvPr id="13" name="Arrow: Chevron 12">
              <a:extLst>
                <a:ext uri="{FF2B5EF4-FFF2-40B4-BE49-F238E27FC236}">
                  <a16:creationId xmlns:a16="http://schemas.microsoft.com/office/drawing/2014/main" id="{2FA144EE-1C39-56A9-1606-B80CDE232F41}"/>
                </a:ext>
              </a:extLst>
            </p:cNvPr>
            <p:cNvSpPr/>
            <p:nvPr/>
          </p:nvSpPr>
          <p:spPr>
            <a:xfrm rot="5400000">
              <a:off x="-197612" y="482346"/>
              <a:ext cx="1317414" cy="922190"/>
            </a:xfrm>
            <a:prstGeom prst="chevron">
              <a:avLst>
                <a:gd name="adj" fmla="val 20239"/>
              </a:avLst>
            </a:prstGeom>
            <a:solidFill>
              <a:schemeClr val="accent2"/>
            </a:solidFill>
            <a:ln w="12700" cap="flat" cmpd="sng" algn="ctr">
              <a:solidFill>
                <a:srgbClr val="6E2466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4" name="Arrow: Chevron 4">
              <a:extLst>
                <a:ext uri="{FF2B5EF4-FFF2-40B4-BE49-F238E27FC236}">
                  <a16:creationId xmlns:a16="http://schemas.microsoft.com/office/drawing/2014/main" id="{CF21149B-6940-AC28-E4A9-CEBA2121770F}"/>
                </a:ext>
              </a:extLst>
            </p:cNvPr>
            <p:cNvSpPr txBox="1"/>
            <p:nvPr/>
          </p:nvSpPr>
          <p:spPr>
            <a:xfrm rot="5400000">
              <a:off x="-1" y="751151"/>
              <a:ext cx="922190" cy="3952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b="1" kern="120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level 1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D986F3F-18CE-351D-250D-E9DF7B0EB036}"/>
              </a:ext>
            </a:extLst>
          </p:cNvPr>
          <p:cNvGrpSpPr/>
          <p:nvPr/>
        </p:nvGrpSpPr>
        <p:grpSpPr>
          <a:xfrm rot="16200000">
            <a:off x="10240884" y="276200"/>
            <a:ext cx="510515" cy="729307"/>
            <a:chOff x="0" y="284734"/>
            <a:chExt cx="922190" cy="1317414"/>
          </a:xfrm>
          <a:solidFill>
            <a:schemeClr val="accent1"/>
          </a:solidFill>
        </p:grpSpPr>
        <p:sp>
          <p:nvSpPr>
            <p:cNvPr id="18" name="Arrow: Chevron 17">
              <a:extLst>
                <a:ext uri="{FF2B5EF4-FFF2-40B4-BE49-F238E27FC236}">
                  <a16:creationId xmlns:a16="http://schemas.microsoft.com/office/drawing/2014/main" id="{8C12F183-F7A4-4968-727E-01B3CDB8A2DF}"/>
                </a:ext>
              </a:extLst>
            </p:cNvPr>
            <p:cNvSpPr/>
            <p:nvPr/>
          </p:nvSpPr>
          <p:spPr>
            <a:xfrm rot="5400000">
              <a:off x="-197612" y="482346"/>
              <a:ext cx="1317414" cy="922190"/>
            </a:xfrm>
            <a:prstGeom prst="chevron">
              <a:avLst>
                <a:gd name="adj" fmla="val 20239"/>
              </a:avLst>
            </a:prstGeom>
            <a:grpFill/>
            <a:ln w="12700" cap="flat" cmpd="sng" algn="ctr">
              <a:solidFill>
                <a:srgbClr val="6E2466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9" name="Arrow: Chevron 4">
              <a:extLst>
                <a:ext uri="{FF2B5EF4-FFF2-40B4-BE49-F238E27FC236}">
                  <a16:creationId xmlns:a16="http://schemas.microsoft.com/office/drawing/2014/main" id="{A538EF49-2E4D-1991-508D-9D1E6732C7E8}"/>
                </a:ext>
              </a:extLst>
            </p:cNvPr>
            <p:cNvSpPr txBox="1"/>
            <p:nvPr/>
          </p:nvSpPr>
          <p:spPr>
            <a:xfrm rot="5400000">
              <a:off x="-1" y="751151"/>
              <a:ext cx="922190" cy="39522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b="1" kern="120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level 2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65CFB82-E54F-B26C-92F8-9FFCE27907C6}"/>
              </a:ext>
            </a:extLst>
          </p:cNvPr>
          <p:cNvGrpSpPr/>
          <p:nvPr/>
        </p:nvGrpSpPr>
        <p:grpSpPr>
          <a:xfrm rot="16200000">
            <a:off x="11132858" y="276200"/>
            <a:ext cx="510515" cy="729307"/>
            <a:chOff x="0" y="284734"/>
            <a:chExt cx="922190" cy="1317414"/>
          </a:xfrm>
          <a:solidFill>
            <a:schemeClr val="accent3"/>
          </a:solidFill>
        </p:grpSpPr>
        <p:sp>
          <p:nvSpPr>
            <p:cNvPr id="21" name="Arrow: Chevron 20">
              <a:extLst>
                <a:ext uri="{FF2B5EF4-FFF2-40B4-BE49-F238E27FC236}">
                  <a16:creationId xmlns:a16="http://schemas.microsoft.com/office/drawing/2014/main" id="{B6C6E124-0232-A077-F9DD-3EBCB32F4EFC}"/>
                </a:ext>
              </a:extLst>
            </p:cNvPr>
            <p:cNvSpPr/>
            <p:nvPr/>
          </p:nvSpPr>
          <p:spPr>
            <a:xfrm rot="5400000">
              <a:off x="-197612" y="482346"/>
              <a:ext cx="1317414" cy="922190"/>
            </a:xfrm>
            <a:prstGeom prst="chevron">
              <a:avLst>
                <a:gd name="adj" fmla="val 20239"/>
              </a:avLst>
            </a:prstGeom>
            <a:grpFill/>
            <a:ln w="12700" cap="flat" cmpd="sng" algn="ctr">
              <a:solidFill>
                <a:srgbClr val="6E2466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2" name="Arrow: Chevron 4">
              <a:extLst>
                <a:ext uri="{FF2B5EF4-FFF2-40B4-BE49-F238E27FC236}">
                  <a16:creationId xmlns:a16="http://schemas.microsoft.com/office/drawing/2014/main" id="{F6C4D037-FF53-38A4-3D24-126923E34F10}"/>
                </a:ext>
              </a:extLst>
            </p:cNvPr>
            <p:cNvSpPr txBox="1"/>
            <p:nvPr/>
          </p:nvSpPr>
          <p:spPr>
            <a:xfrm rot="5400000">
              <a:off x="-1" y="751151"/>
              <a:ext cx="922190" cy="39522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b="1" kern="120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level 3</a:t>
              </a:r>
            </a:p>
          </p:txBody>
        </p:sp>
      </p:grp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8E985A6C-4167-4467-BDB0-7D2FEEBD0E3F}"/>
              </a:ext>
            </a:extLst>
          </p:cNvPr>
          <p:cNvGraphicFramePr>
            <a:graphicFrameLocks/>
          </p:cNvGraphicFramePr>
          <p:nvPr/>
        </p:nvGraphicFramePr>
        <p:xfrm>
          <a:off x="944880" y="1175385"/>
          <a:ext cx="4975860" cy="4964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F22CD3FD-0A2F-4518-B303-E3952D83862A}"/>
              </a:ext>
            </a:extLst>
          </p:cNvPr>
          <p:cNvGraphicFramePr>
            <a:graphicFrameLocks/>
          </p:cNvGraphicFramePr>
          <p:nvPr/>
        </p:nvGraphicFramePr>
        <p:xfrm>
          <a:off x="6271260" y="1175385"/>
          <a:ext cx="4975860" cy="4964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879D442C-7467-D85F-CE09-2EFDA9F10B28}"/>
              </a:ext>
            </a:extLst>
          </p:cNvPr>
          <p:cNvSpPr txBox="1"/>
          <p:nvPr/>
        </p:nvSpPr>
        <p:spPr>
          <a:xfrm>
            <a:off x="4555236" y="456187"/>
            <a:ext cx="2731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2060"/>
                </a:solidFill>
                <a:effectLst/>
                <a:latin typeface="Roboto" panose="02000000000000000000" pitchFamily="2" charset="0"/>
              </a:rPr>
              <a:t>#CERNSolvayEducation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219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593343-39F3-CD42-1155-BACCC7F44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Video </a:t>
            </a:r>
            <a:r>
              <a:rPr lang="fr-CH" dirty="0" err="1"/>
              <a:t>views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B61AF-C100-A99E-FB08-DF70752F9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TSF Oct 2023 | sciencegateway.education@cern.ch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0D6DC-0DBC-96B7-424F-E3E51D9BB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7254BDCF-3457-41F0-A853-809BF2442182}"/>
              </a:ext>
            </a:extLst>
          </p:cNvPr>
          <p:cNvGraphicFramePr>
            <a:graphicFrameLocks/>
          </p:cNvGraphicFramePr>
          <p:nvPr/>
        </p:nvGraphicFramePr>
        <p:xfrm>
          <a:off x="6324600" y="1175385"/>
          <a:ext cx="4975860" cy="4964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73EA68F9-BE4B-4858-CCB4-35AD17A9E943}"/>
              </a:ext>
            </a:extLst>
          </p:cNvPr>
          <p:cNvGraphicFramePr>
            <a:graphicFrameLocks/>
          </p:cNvGraphicFramePr>
          <p:nvPr/>
        </p:nvGraphicFramePr>
        <p:xfrm>
          <a:off x="891540" y="1175385"/>
          <a:ext cx="4975860" cy="49644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6A342111-D2DB-4D1D-32B4-FF99A1B0DF7A}"/>
              </a:ext>
            </a:extLst>
          </p:cNvPr>
          <p:cNvSpPr txBox="1"/>
          <p:nvPr/>
        </p:nvSpPr>
        <p:spPr>
          <a:xfrm>
            <a:off x="4555236" y="456187"/>
            <a:ext cx="2731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002060"/>
                </a:solidFill>
                <a:effectLst/>
                <a:latin typeface="Roboto" panose="02000000000000000000" pitchFamily="2" charset="0"/>
              </a:rPr>
              <a:t>#CERNSolvayEducation</a:t>
            </a:r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C3F86FC-7BF6-9EDF-87D9-2E73C1D5E42C}"/>
              </a:ext>
            </a:extLst>
          </p:cNvPr>
          <p:cNvGrpSpPr/>
          <p:nvPr/>
        </p:nvGrpSpPr>
        <p:grpSpPr>
          <a:xfrm rot="16200000">
            <a:off x="9348910" y="276200"/>
            <a:ext cx="510515" cy="729307"/>
            <a:chOff x="0" y="284734"/>
            <a:chExt cx="922190" cy="1317414"/>
          </a:xfrm>
        </p:grpSpPr>
        <p:sp>
          <p:nvSpPr>
            <p:cNvPr id="23" name="Arrow: Chevron 22">
              <a:extLst>
                <a:ext uri="{FF2B5EF4-FFF2-40B4-BE49-F238E27FC236}">
                  <a16:creationId xmlns:a16="http://schemas.microsoft.com/office/drawing/2014/main" id="{940DE543-50BD-95F0-A1B6-D6D83FD6095C}"/>
                </a:ext>
              </a:extLst>
            </p:cNvPr>
            <p:cNvSpPr/>
            <p:nvPr/>
          </p:nvSpPr>
          <p:spPr>
            <a:xfrm rot="5400000">
              <a:off x="-197612" y="482346"/>
              <a:ext cx="1317414" cy="922190"/>
            </a:xfrm>
            <a:prstGeom prst="chevron">
              <a:avLst>
                <a:gd name="adj" fmla="val 20239"/>
              </a:avLst>
            </a:prstGeom>
            <a:solidFill>
              <a:schemeClr val="accent2"/>
            </a:solidFill>
            <a:ln w="12700" cap="flat" cmpd="sng" algn="ctr">
              <a:solidFill>
                <a:srgbClr val="6E2466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4" name="Arrow: Chevron 4">
              <a:extLst>
                <a:ext uri="{FF2B5EF4-FFF2-40B4-BE49-F238E27FC236}">
                  <a16:creationId xmlns:a16="http://schemas.microsoft.com/office/drawing/2014/main" id="{7CE6054A-08A2-FD94-795D-C6E6FEBDEE4A}"/>
                </a:ext>
              </a:extLst>
            </p:cNvPr>
            <p:cNvSpPr txBox="1"/>
            <p:nvPr/>
          </p:nvSpPr>
          <p:spPr>
            <a:xfrm rot="5400000">
              <a:off x="-1" y="751151"/>
              <a:ext cx="922190" cy="3952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b="1" kern="120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level 1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7C064CB-D75F-99C5-312C-2E8E3913099C}"/>
              </a:ext>
            </a:extLst>
          </p:cNvPr>
          <p:cNvGrpSpPr/>
          <p:nvPr/>
        </p:nvGrpSpPr>
        <p:grpSpPr>
          <a:xfrm rot="16200000">
            <a:off x="10240884" y="276200"/>
            <a:ext cx="510515" cy="729307"/>
            <a:chOff x="0" y="284734"/>
            <a:chExt cx="922190" cy="1317414"/>
          </a:xfrm>
          <a:solidFill>
            <a:schemeClr val="accent1"/>
          </a:solidFill>
        </p:grpSpPr>
        <p:sp>
          <p:nvSpPr>
            <p:cNvPr id="26" name="Arrow: Chevron 25">
              <a:extLst>
                <a:ext uri="{FF2B5EF4-FFF2-40B4-BE49-F238E27FC236}">
                  <a16:creationId xmlns:a16="http://schemas.microsoft.com/office/drawing/2014/main" id="{DF4A2DC7-F477-28C1-300A-83F16DB0EBDB}"/>
                </a:ext>
              </a:extLst>
            </p:cNvPr>
            <p:cNvSpPr/>
            <p:nvPr/>
          </p:nvSpPr>
          <p:spPr>
            <a:xfrm rot="5400000">
              <a:off x="-197612" y="482346"/>
              <a:ext cx="1317414" cy="922190"/>
            </a:xfrm>
            <a:prstGeom prst="chevron">
              <a:avLst>
                <a:gd name="adj" fmla="val 20239"/>
              </a:avLst>
            </a:prstGeom>
            <a:grpFill/>
            <a:ln w="12700" cap="flat" cmpd="sng" algn="ctr">
              <a:solidFill>
                <a:srgbClr val="6E2466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7" name="Arrow: Chevron 4">
              <a:extLst>
                <a:ext uri="{FF2B5EF4-FFF2-40B4-BE49-F238E27FC236}">
                  <a16:creationId xmlns:a16="http://schemas.microsoft.com/office/drawing/2014/main" id="{068B91E7-CA22-45A5-B5F8-7E749023DB6C}"/>
                </a:ext>
              </a:extLst>
            </p:cNvPr>
            <p:cNvSpPr txBox="1"/>
            <p:nvPr/>
          </p:nvSpPr>
          <p:spPr>
            <a:xfrm rot="5400000">
              <a:off x="-1" y="751151"/>
              <a:ext cx="922190" cy="39522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b="1" kern="120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level 2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FC7E6DC-851D-7817-D095-A4377B7360C3}"/>
              </a:ext>
            </a:extLst>
          </p:cNvPr>
          <p:cNvGrpSpPr/>
          <p:nvPr/>
        </p:nvGrpSpPr>
        <p:grpSpPr>
          <a:xfrm rot="16200000">
            <a:off x="11132858" y="276200"/>
            <a:ext cx="510515" cy="729307"/>
            <a:chOff x="0" y="284734"/>
            <a:chExt cx="922190" cy="1317414"/>
          </a:xfrm>
          <a:solidFill>
            <a:schemeClr val="accent3"/>
          </a:solidFill>
        </p:grpSpPr>
        <p:sp>
          <p:nvSpPr>
            <p:cNvPr id="29" name="Arrow: Chevron 28">
              <a:extLst>
                <a:ext uri="{FF2B5EF4-FFF2-40B4-BE49-F238E27FC236}">
                  <a16:creationId xmlns:a16="http://schemas.microsoft.com/office/drawing/2014/main" id="{5AC23FDA-63AA-4471-B251-CD13351F71C3}"/>
                </a:ext>
              </a:extLst>
            </p:cNvPr>
            <p:cNvSpPr/>
            <p:nvPr/>
          </p:nvSpPr>
          <p:spPr>
            <a:xfrm rot="5400000">
              <a:off x="-197612" y="482346"/>
              <a:ext cx="1317414" cy="922190"/>
            </a:xfrm>
            <a:prstGeom prst="chevron">
              <a:avLst>
                <a:gd name="adj" fmla="val 20239"/>
              </a:avLst>
            </a:prstGeom>
            <a:grpFill/>
            <a:ln w="12700" cap="flat" cmpd="sng" algn="ctr">
              <a:solidFill>
                <a:srgbClr val="6E2466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0" name="Arrow: Chevron 4">
              <a:extLst>
                <a:ext uri="{FF2B5EF4-FFF2-40B4-BE49-F238E27FC236}">
                  <a16:creationId xmlns:a16="http://schemas.microsoft.com/office/drawing/2014/main" id="{65EBF145-1AE0-DF4E-8610-DBA7452BCC06}"/>
                </a:ext>
              </a:extLst>
            </p:cNvPr>
            <p:cNvSpPr txBox="1"/>
            <p:nvPr/>
          </p:nvSpPr>
          <p:spPr>
            <a:xfrm rot="5400000">
              <a:off x="-1" y="751151"/>
              <a:ext cx="922190" cy="39522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500" b="1" kern="1200" dirty="0">
                  <a:solidFill>
                    <a:srgbClr val="FFFFFF"/>
                  </a:solidFill>
                  <a:latin typeface="Arial"/>
                  <a:ea typeface="+mn-ea"/>
                  <a:cs typeface="+mn-cs"/>
                </a:rPr>
                <a:t>level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5267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8593343-39F3-CD42-1155-BACCC7F44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YouTube </a:t>
            </a:r>
            <a:r>
              <a:rPr lang="fr-CH" dirty="0" err="1"/>
              <a:t>retention</a:t>
            </a:r>
            <a:r>
              <a:rPr lang="fr-CH" dirty="0"/>
              <a:t> score for course videos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B61AF-C100-A99E-FB08-DF70752F9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TSF Oct 2023 | sciencegateway.education@cern.ch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00D6DC-0DBC-96B7-424F-E3E51D9BB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A541B6D-D4A9-9797-87E9-6CA08473586B}"/>
              </a:ext>
            </a:extLst>
          </p:cNvPr>
          <p:cNvSpPr txBox="1"/>
          <p:nvPr/>
        </p:nvSpPr>
        <p:spPr>
          <a:xfrm>
            <a:off x="9861813" y="4095293"/>
            <a:ext cx="157834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tx2"/>
                </a:solidFill>
              </a:rPr>
              <a:t>ⓘ Compared to other videos shows your video's audience retention compared to all YouTube videos of similar length.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25052AA0-115A-2B4A-EE24-820FCC90752C}"/>
              </a:ext>
            </a:extLst>
          </p:cNvPr>
          <p:cNvGraphicFramePr>
            <a:graphicFrameLocks/>
          </p:cNvGraphicFramePr>
          <p:nvPr/>
        </p:nvGraphicFramePr>
        <p:xfrm>
          <a:off x="231140" y="1021715"/>
          <a:ext cx="8945880" cy="2571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17E95A63-240F-D9AB-D747-23A5C1106330}"/>
              </a:ext>
            </a:extLst>
          </p:cNvPr>
          <p:cNvGraphicFramePr>
            <a:graphicFrameLocks/>
          </p:cNvGraphicFramePr>
          <p:nvPr/>
        </p:nvGraphicFramePr>
        <p:xfrm>
          <a:off x="231140" y="3650615"/>
          <a:ext cx="8945880" cy="2571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6" name="Table 36">
            <a:extLst>
              <a:ext uri="{FF2B5EF4-FFF2-40B4-BE49-F238E27FC236}">
                <a16:creationId xmlns:a16="http://schemas.microsoft.com/office/drawing/2014/main" id="{633122C1-AAA5-A10A-847E-8C5CAF61FFA3}"/>
              </a:ext>
            </a:extLst>
          </p:cNvPr>
          <p:cNvGraphicFramePr>
            <a:graphicFrameLocks noGrp="1"/>
          </p:cNvGraphicFramePr>
          <p:nvPr/>
        </p:nvGraphicFramePr>
        <p:xfrm>
          <a:off x="9762753" y="1338167"/>
          <a:ext cx="1564640" cy="14630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64640">
                  <a:extLst>
                    <a:ext uri="{9D8B030D-6E8A-4147-A177-3AD203B41FA5}">
                      <a16:colId xmlns:a16="http://schemas.microsoft.com/office/drawing/2014/main" val="534934512"/>
                    </a:ext>
                  </a:extLst>
                </a:gridCol>
              </a:tblGrid>
              <a:tr h="38186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Average percentage viewed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1491043"/>
                  </a:ext>
                </a:extLst>
              </a:tr>
              <a:tr h="229121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30.6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1248280"/>
                  </a:ext>
                </a:extLst>
              </a:tr>
              <a:tr h="229121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28.1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634630"/>
                  </a:ext>
                </a:extLst>
              </a:tr>
              <a:tr h="229121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22.2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3275497"/>
                  </a:ext>
                </a:extLst>
              </a:tr>
              <a:tr h="229121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24.9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1048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909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20201130_JW_TSF_SGlabs</Template>
  <TotalTime>7801</TotalTime>
  <Words>1604</Words>
  <Application>Microsoft Office PowerPoint</Application>
  <DocSecurity>0</DocSecurity>
  <PresentationFormat>Widescreen</PresentationFormat>
  <Paragraphs>341</Paragraphs>
  <Slides>25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Helvetica</vt:lpstr>
      <vt:lpstr>Roboto</vt:lpstr>
      <vt:lpstr>Office Theme</vt:lpstr>
      <vt:lpstr>Update: Science Gateway Education</vt:lpstr>
      <vt:lpstr>Science Gateway Education</vt:lpstr>
      <vt:lpstr>Science Gateway Education</vt:lpstr>
      <vt:lpstr>PowerPoint Presentation</vt:lpstr>
      <vt:lpstr>Level 1: DIY experiments videos </vt:lpstr>
      <vt:lpstr>Level 2: Online physics course</vt:lpstr>
      <vt:lpstr>Video views</vt:lpstr>
      <vt:lpstr>Video views</vt:lpstr>
      <vt:lpstr>YouTube retention score for course videos</vt:lpstr>
      <vt:lpstr>Online course: user data</vt:lpstr>
      <vt:lpstr>Online course: video data</vt:lpstr>
      <vt:lpstr>Online course: feedback</vt:lpstr>
      <vt:lpstr>Online course: feedback</vt:lpstr>
      <vt:lpstr>Level 3: CERN-Solvay student camp</vt:lpstr>
      <vt:lpstr>Student camp: application data</vt:lpstr>
      <vt:lpstr>Student camp: application data</vt:lpstr>
      <vt:lpstr>Student camp: application data</vt:lpstr>
      <vt:lpstr>Selection process</vt:lpstr>
      <vt:lpstr>PowerPoint Presentation</vt:lpstr>
      <vt:lpstr>Camp 2 &amp; 3</vt:lpstr>
      <vt:lpstr>Science Gateway Education</vt:lpstr>
      <vt:lpstr>Status</vt:lpstr>
      <vt:lpstr>Science Gateway Education</vt:lpstr>
      <vt:lpstr>Catalogue of science shows at Science Gateway  (to be expanded with time)</vt:lpstr>
      <vt:lpstr>Thanks for your attention!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Update: Science Gateway Education Labs</dc:title>
  <dc:subject/>
  <dc:creator>Julia Woithe</dc:creator>
  <cp:keywords/>
  <dc:description/>
  <cp:lastModifiedBy>Julia Woithe</cp:lastModifiedBy>
  <cp:revision>144</cp:revision>
  <dcterms:created xsi:type="dcterms:W3CDTF">2020-11-30T13:29:35Z</dcterms:created>
  <dcterms:modified xsi:type="dcterms:W3CDTF">2023-10-03T11:27:52Z</dcterms:modified>
  <cp:category/>
  <dc:identifier/>
  <cp:contentStatus/>
  <dc:language/>
  <cp:version/>
</cp:coreProperties>
</file>