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5"/>
  </p:notesMasterIdLst>
  <p:handoutMasterIdLst>
    <p:handoutMasterId r:id="rId26"/>
  </p:handoutMasterIdLst>
  <p:sldIdLst>
    <p:sldId id="257" r:id="rId2"/>
    <p:sldId id="272" r:id="rId3"/>
    <p:sldId id="313" r:id="rId4"/>
    <p:sldId id="355" r:id="rId5"/>
    <p:sldId id="274" r:id="rId6"/>
    <p:sldId id="359" r:id="rId7"/>
    <p:sldId id="364" r:id="rId8"/>
    <p:sldId id="360" r:id="rId9"/>
    <p:sldId id="361" r:id="rId10"/>
    <p:sldId id="348" r:id="rId11"/>
    <p:sldId id="357" r:id="rId12"/>
    <p:sldId id="312" r:id="rId13"/>
    <p:sldId id="340" r:id="rId14"/>
    <p:sldId id="356" r:id="rId15"/>
    <p:sldId id="260" r:id="rId16"/>
    <p:sldId id="282" r:id="rId17"/>
    <p:sldId id="283" r:id="rId18"/>
    <p:sldId id="343" r:id="rId19"/>
    <p:sldId id="353" r:id="rId20"/>
    <p:sldId id="354" r:id="rId21"/>
    <p:sldId id="358" r:id="rId22"/>
    <p:sldId id="363" r:id="rId23"/>
    <p:sldId id="362" r:id="rId24"/>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78157" autoAdjust="0"/>
  </p:normalViewPr>
  <p:slideViewPr>
    <p:cSldViewPr snapToObjects="1">
      <p:cViewPr varScale="1">
        <p:scale>
          <a:sx n="85" d="100"/>
          <a:sy n="85" d="100"/>
        </p:scale>
        <p:origin x="1026" y="9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3" d="100"/>
          <a:sy n="83" d="100"/>
        </p:scale>
        <p:origin x="393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F6183D-A25F-48B8-B6BF-A4B9573A8293}" type="doc">
      <dgm:prSet loTypeId="urn:microsoft.com/office/officeart/2009/3/layout/CircleRelationship" loCatId="relationship" qsTypeId="urn:microsoft.com/office/officeart/2005/8/quickstyle/simple1" qsCatId="simple" csTypeId="urn:microsoft.com/office/officeart/2005/8/colors/accent3_2" csCatId="accent3" phldr="1"/>
      <dgm:spPr/>
      <dgm:t>
        <a:bodyPr/>
        <a:lstStyle/>
        <a:p>
          <a:endParaRPr lang="en-GB"/>
        </a:p>
      </dgm:t>
    </dgm:pt>
    <dgm:pt modelId="{47E78D15-912F-40C9-B4BA-09E687FE1A82}">
      <dgm:prSet phldrT="[Text]" custT="1"/>
      <dgm:spPr/>
      <dgm:t>
        <a:bodyPr/>
        <a:lstStyle/>
        <a:p>
          <a:r>
            <a:rPr lang="en-GB" sz="2000" dirty="0">
              <a:effectLst/>
            </a:rPr>
            <a:t>Interactive learning environments should engage learners.</a:t>
          </a:r>
          <a:endParaRPr lang="en-GB" sz="2000" dirty="0">
            <a:solidFill>
              <a:schemeClr val="bg1"/>
            </a:solidFill>
          </a:endParaRPr>
        </a:p>
      </dgm:t>
    </dgm:pt>
    <dgm:pt modelId="{FCE658D4-58A2-4ACF-A574-6DA1EC229A98}" type="parTrans" cxnId="{A2DA3514-1962-4729-9545-0693EC6B7B14}">
      <dgm:prSet/>
      <dgm:spPr/>
      <dgm:t>
        <a:bodyPr/>
        <a:lstStyle/>
        <a:p>
          <a:endParaRPr lang="en-GB"/>
        </a:p>
      </dgm:t>
    </dgm:pt>
    <dgm:pt modelId="{4054077B-CE37-4B48-8347-8D2F823F66A7}" type="sibTrans" cxnId="{A2DA3514-1962-4729-9545-0693EC6B7B14}">
      <dgm:prSet/>
      <dgm:spPr/>
      <dgm:t>
        <a:bodyPr/>
        <a:lstStyle/>
        <a:p>
          <a:endParaRPr lang="en-GB"/>
        </a:p>
      </dgm:t>
    </dgm:pt>
    <dgm:pt modelId="{E10B8805-641F-4F72-817C-C0801C369839}">
      <dgm:prSet phldrT="[Text]" custT="1"/>
      <dgm:spPr/>
      <dgm:t>
        <a:bodyPr/>
        <a:lstStyle/>
        <a:p>
          <a:r>
            <a:rPr lang="en-GB" sz="1800" b="0" i="0" u="none" dirty="0"/>
            <a:t>Appropriate Contexts</a:t>
          </a:r>
          <a:endParaRPr lang="en-GB" sz="1800" dirty="0"/>
        </a:p>
      </dgm:t>
    </dgm:pt>
    <dgm:pt modelId="{94CDB348-B06E-4A8E-8804-4AB1E454FE4B}" type="parTrans" cxnId="{79BE5907-FB65-459A-A331-A4F154E35DF1}">
      <dgm:prSet/>
      <dgm:spPr/>
      <dgm:t>
        <a:bodyPr/>
        <a:lstStyle/>
        <a:p>
          <a:endParaRPr lang="en-GB"/>
        </a:p>
      </dgm:t>
    </dgm:pt>
    <dgm:pt modelId="{6E51804D-8322-4F58-A692-775F31A00C2C}" type="sibTrans" cxnId="{79BE5907-FB65-459A-A331-A4F154E35DF1}">
      <dgm:prSet/>
      <dgm:spPr/>
      <dgm:t>
        <a:bodyPr/>
        <a:lstStyle/>
        <a:p>
          <a:endParaRPr lang="en-GB"/>
        </a:p>
      </dgm:t>
    </dgm:pt>
    <dgm:pt modelId="{92655526-6136-41CB-9660-1A20CA713DF1}">
      <dgm:prSet custT="1"/>
      <dgm:spPr/>
      <dgm:t>
        <a:bodyPr/>
        <a:lstStyle/>
        <a:p>
          <a:r>
            <a:rPr lang="en-GB" sz="1400" b="0" i="0" u="none" dirty="0"/>
            <a:t>Conversational language</a:t>
          </a:r>
          <a:endParaRPr lang="en-GB" sz="1400" dirty="0"/>
        </a:p>
      </dgm:t>
    </dgm:pt>
    <dgm:pt modelId="{2B07AD09-5AA5-4AD7-BB49-4B0D75ED0B3F}" type="parTrans" cxnId="{18F791E8-BDDC-4DCA-B6F4-BA623964CAB2}">
      <dgm:prSet/>
      <dgm:spPr/>
      <dgm:t>
        <a:bodyPr/>
        <a:lstStyle/>
        <a:p>
          <a:endParaRPr lang="en-GB"/>
        </a:p>
      </dgm:t>
    </dgm:pt>
    <dgm:pt modelId="{0DD0BEC3-1E76-49D2-876B-3E005DA53127}" type="sibTrans" cxnId="{18F791E8-BDDC-4DCA-B6F4-BA623964CAB2}">
      <dgm:prSet/>
      <dgm:spPr/>
      <dgm:t>
        <a:bodyPr/>
        <a:lstStyle/>
        <a:p>
          <a:endParaRPr lang="en-GB"/>
        </a:p>
      </dgm:t>
    </dgm:pt>
    <dgm:pt modelId="{99A62F3F-FD24-423B-8270-B4F8A504A030}">
      <dgm:prSet custT="1"/>
      <dgm:spPr/>
      <dgm:t>
        <a:bodyPr/>
        <a:lstStyle/>
        <a:p>
          <a:r>
            <a:rPr lang="en-US" sz="1400" dirty="0"/>
            <a:t>Interactive questions</a:t>
          </a:r>
          <a:endParaRPr lang="en-GB" sz="1400" dirty="0"/>
        </a:p>
      </dgm:t>
    </dgm:pt>
    <dgm:pt modelId="{42D5FED4-7A43-49CB-AF6C-2F3A7F2E3C22}" type="parTrans" cxnId="{FA8BF4FC-AA32-4519-A65D-648F4C9C38FF}">
      <dgm:prSet/>
      <dgm:spPr/>
      <dgm:t>
        <a:bodyPr/>
        <a:lstStyle/>
        <a:p>
          <a:endParaRPr lang="en-GB"/>
        </a:p>
      </dgm:t>
    </dgm:pt>
    <dgm:pt modelId="{52D51AA7-B30F-4FC0-9EA1-F10CB24B1677}" type="sibTrans" cxnId="{FA8BF4FC-AA32-4519-A65D-648F4C9C38FF}">
      <dgm:prSet/>
      <dgm:spPr/>
      <dgm:t>
        <a:bodyPr/>
        <a:lstStyle/>
        <a:p>
          <a:endParaRPr lang="en-GB"/>
        </a:p>
      </dgm:t>
    </dgm:pt>
    <dgm:pt modelId="{6CAC64F8-0492-448B-8C23-0ACEC6C35AAD}">
      <dgm:prSet/>
      <dgm:spPr/>
      <dgm:t>
        <a:bodyPr/>
        <a:lstStyle/>
        <a:p>
          <a:r>
            <a:rPr lang="en-US" dirty="0"/>
            <a:t>Students reflect in their answers</a:t>
          </a:r>
          <a:endParaRPr lang="en-GB" dirty="0"/>
        </a:p>
      </dgm:t>
    </dgm:pt>
    <dgm:pt modelId="{42178E84-A04E-422D-B4A8-DA3B50B90602}" type="parTrans" cxnId="{A3BAD457-DE7D-4E92-955E-2FC833A7F204}">
      <dgm:prSet/>
      <dgm:spPr/>
      <dgm:t>
        <a:bodyPr/>
        <a:lstStyle/>
        <a:p>
          <a:endParaRPr lang="en-GB"/>
        </a:p>
      </dgm:t>
    </dgm:pt>
    <dgm:pt modelId="{43CC0402-A4E7-4A80-96E8-70D245825985}" type="sibTrans" cxnId="{A3BAD457-DE7D-4E92-955E-2FC833A7F204}">
      <dgm:prSet/>
      <dgm:spPr/>
      <dgm:t>
        <a:bodyPr/>
        <a:lstStyle/>
        <a:p>
          <a:endParaRPr lang="en-GB"/>
        </a:p>
      </dgm:t>
    </dgm:pt>
    <dgm:pt modelId="{77DD6162-F5E0-4AC0-B490-C3E90B91397C}">
      <dgm:prSet custT="1"/>
      <dgm:spPr/>
      <dgm:t>
        <a:bodyPr/>
        <a:lstStyle/>
        <a:p>
          <a:r>
            <a:rPr lang="en-US" sz="1600" dirty="0"/>
            <a:t>Explanatory feedback</a:t>
          </a:r>
          <a:endParaRPr lang="en-GB" sz="1600" dirty="0"/>
        </a:p>
      </dgm:t>
    </dgm:pt>
    <dgm:pt modelId="{C90928B5-C566-444B-8F0F-FE173507A33E}" type="parTrans" cxnId="{DC4005D1-5EA4-425C-B979-9AEE3BD622D7}">
      <dgm:prSet/>
      <dgm:spPr/>
      <dgm:t>
        <a:bodyPr/>
        <a:lstStyle/>
        <a:p>
          <a:endParaRPr lang="en-GB"/>
        </a:p>
      </dgm:t>
    </dgm:pt>
    <dgm:pt modelId="{817AB2D5-290B-4A37-8AAB-92F1A3D9F80B}" type="sibTrans" cxnId="{DC4005D1-5EA4-425C-B979-9AEE3BD622D7}">
      <dgm:prSet/>
      <dgm:spPr/>
      <dgm:t>
        <a:bodyPr/>
        <a:lstStyle/>
        <a:p>
          <a:endParaRPr lang="en-GB"/>
        </a:p>
      </dgm:t>
    </dgm:pt>
    <dgm:pt modelId="{12F4082E-90A5-48BE-A707-A54EF505807B}">
      <dgm:prSet custT="1"/>
      <dgm:spPr/>
      <dgm:t>
        <a:bodyPr/>
        <a:lstStyle/>
        <a:p>
          <a:endParaRPr lang="en-GB"/>
        </a:p>
      </dgm:t>
    </dgm:pt>
    <dgm:pt modelId="{6D8FF0F3-9F9E-49B7-9DD3-642BCFA59849}" type="parTrans" cxnId="{630A3EDF-E294-45BB-974F-28A7E0CBEFE2}">
      <dgm:prSet/>
      <dgm:spPr/>
      <dgm:t>
        <a:bodyPr/>
        <a:lstStyle/>
        <a:p>
          <a:endParaRPr lang="en-GB"/>
        </a:p>
      </dgm:t>
    </dgm:pt>
    <dgm:pt modelId="{8B1DB39F-D579-4D99-AA07-2A9151A72B60}" type="sibTrans" cxnId="{630A3EDF-E294-45BB-974F-28A7E0CBEFE2}">
      <dgm:prSet/>
      <dgm:spPr/>
      <dgm:t>
        <a:bodyPr/>
        <a:lstStyle/>
        <a:p>
          <a:endParaRPr lang="en-GB"/>
        </a:p>
      </dgm:t>
    </dgm:pt>
    <dgm:pt modelId="{DE959706-E373-451B-B178-01D9648441A4}" type="pres">
      <dgm:prSet presAssocID="{3DF6183D-A25F-48B8-B6BF-A4B9573A8293}" presName="Name0" presStyleCnt="0">
        <dgm:presLayoutVars>
          <dgm:chMax val="1"/>
          <dgm:chPref val="1"/>
        </dgm:presLayoutVars>
      </dgm:prSet>
      <dgm:spPr/>
    </dgm:pt>
    <dgm:pt modelId="{9C4FE693-1F67-4005-9CAD-6AC2328DFB15}" type="pres">
      <dgm:prSet presAssocID="{47E78D15-912F-40C9-B4BA-09E687FE1A82}" presName="Parent" presStyleLbl="node0" presStyleIdx="0" presStyleCnt="1" custScaleX="111183" custScaleY="107939" custLinFactNeighborX="-1919" custLinFactNeighborY="-1751">
        <dgm:presLayoutVars>
          <dgm:chMax val="5"/>
          <dgm:chPref val="5"/>
        </dgm:presLayoutVars>
      </dgm:prSet>
      <dgm:spPr/>
    </dgm:pt>
    <dgm:pt modelId="{18776B97-906A-476F-999B-231F7DB913F3}" type="pres">
      <dgm:prSet presAssocID="{47E78D15-912F-40C9-B4BA-09E687FE1A82}" presName="Accent2" presStyleLbl="node1" presStyleIdx="0" presStyleCnt="19"/>
      <dgm:spPr/>
    </dgm:pt>
    <dgm:pt modelId="{8DF8A9BC-3CF2-4148-AFBD-5AA4DDE8A2C0}" type="pres">
      <dgm:prSet presAssocID="{47E78D15-912F-40C9-B4BA-09E687FE1A82}" presName="Accent3" presStyleLbl="node1" presStyleIdx="1" presStyleCnt="19"/>
      <dgm:spPr/>
    </dgm:pt>
    <dgm:pt modelId="{52E04FDB-C371-4BCA-BA02-33784544C8EF}" type="pres">
      <dgm:prSet presAssocID="{47E78D15-912F-40C9-B4BA-09E687FE1A82}" presName="Accent4" presStyleLbl="node1" presStyleIdx="2" presStyleCnt="19"/>
      <dgm:spPr/>
    </dgm:pt>
    <dgm:pt modelId="{93BE7249-7151-4215-8088-2F01F4096A03}" type="pres">
      <dgm:prSet presAssocID="{47E78D15-912F-40C9-B4BA-09E687FE1A82}" presName="Accent5" presStyleLbl="node1" presStyleIdx="3" presStyleCnt="19"/>
      <dgm:spPr/>
    </dgm:pt>
    <dgm:pt modelId="{3F0D7A68-871E-4B70-8602-F73A606D677B}" type="pres">
      <dgm:prSet presAssocID="{47E78D15-912F-40C9-B4BA-09E687FE1A82}" presName="Accent6" presStyleLbl="node1" presStyleIdx="4" presStyleCnt="19"/>
      <dgm:spPr/>
    </dgm:pt>
    <dgm:pt modelId="{FFF85405-C15B-4CE6-A637-525457B23412}" type="pres">
      <dgm:prSet presAssocID="{E10B8805-641F-4F72-817C-C0801C369839}" presName="Child1" presStyleLbl="node1" presStyleIdx="5" presStyleCnt="19" custScaleX="183606" custScaleY="140478" custLinFactNeighborX="-17959" custLinFactNeighborY="99280">
        <dgm:presLayoutVars>
          <dgm:chMax val="0"/>
          <dgm:chPref val="0"/>
        </dgm:presLayoutVars>
      </dgm:prSet>
      <dgm:spPr/>
    </dgm:pt>
    <dgm:pt modelId="{7EB8007D-0909-4E74-8CB0-BFB64C2F8FB2}" type="pres">
      <dgm:prSet presAssocID="{E10B8805-641F-4F72-817C-C0801C369839}" presName="Accent7" presStyleCnt="0"/>
      <dgm:spPr/>
    </dgm:pt>
    <dgm:pt modelId="{45F3A81A-9DBD-4B5D-9B2D-79CE815482BF}" type="pres">
      <dgm:prSet presAssocID="{E10B8805-641F-4F72-817C-C0801C369839}" presName="AccentHold1" presStyleLbl="node1" presStyleIdx="6" presStyleCnt="19"/>
      <dgm:spPr/>
    </dgm:pt>
    <dgm:pt modelId="{02055371-111B-4ABD-B51F-DEC403F27265}" type="pres">
      <dgm:prSet presAssocID="{E10B8805-641F-4F72-817C-C0801C369839}" presName="Accent8" presStyleCnt="0"/>
      <dgm:spPr/>
    </dgm:pt>
    <dgm:pt modelId="{A7C74DEA-2B35-4EAF-B36B-5B9177BF85D8}" type="pres">
      <dgm:prSet presAssocID="{E10B8805-641F-4F72-817C-C0801C369839}" presName="AccentHold2" presStyleLbl="node1" presStyleIdx="7" presStyleCnt="19" custLinFactX="78533" custLinFactNeighborX="100000" custLinFactNeighborY="58392"/>
      <dgm:spPr/>
    </dgm:pt>
    <dgm:pt modelId="{8DA74C19-1B93-43EB-A728-60EA84D706C2}" type="pres">
      <dgm:prSet presAssocID="{92655526-6136-41CB-9660-1A20CA713DF1}" presName="Child2" presStyleLbl="node1" presStyleIdx="8" presStyleCnt="19" custScaleX="174759" custScaleY="98153" custLinFactY="57656" custLinFactNeighborX="-69911" custLinFactNeighborY="100000">
        <dgm:presLayoutVars>
          <dgm:chMax val="0"/>
          <dgm:chPref val="0"/>
        </dgm:presLayoutVars>
      </dgm:prSet>
      <dgm:spPr/>
    </dgm:pt>
    <dgm:pt modelId="{85038AD1-C373-4C70-9EA8-7A9B41731AA0}" type="pres">
      <dgm:prSet presAssocID="{92655526-6136-41CB-9660-1A20CA713DF1}" presName="Accent9" presStyleCnt="0"/>
      <dgm:spPr/>
    </dgm:pt>
    <dgm:pt modelId="{1AAD7A7B-4399-469F-8DDF-571B74043D28}" type="pres">
      <dgm:prSet presAssocID="{92655526-6136-41CB-9660-1A20CA713DF1}" presName="AccentHold1" presStyleLbl="node1" presStyleIdx="9" presStyleCnt="19"/>
      <dgm:spPr/>
    </dgm:pt>
    <dgm:pt modelId="{92FCD2AD-7F3C-4B65-B282-C2124160363C}" type="pres">
      <dgm:prSet presAssocID="{92655526-6136-41CB-9660-1A20CA713DF1}" presName="Accent10" presStyleCnt="0"/>
      <dgm:spPr/>
    </dgm:pt>
    <dgm:pt modelId="{83623EB3-24C9-4144-A028-AF289C1A07A8}" type="pres">
      <dgm:prSet presAssocID="{92655526-6136-41CB-9660-1A20CA713DF1}" presName="AccentHold2" presStyleLbl="node1" presStyleIdx="10" presStyleCnt="19"/>
      <dgm:spPr/>
    </dgm:pt>
    <dgm:pt modelId="{9FB9D706-FE99-44FD-B41D-7260E51876FC}" type="pres">
      <dgm:prSet presAssocID="{92655526-6136-41CB-9660-1A20CA713DF1}" presName="Accent11" presStyleCnt="0"/>
      <dgm:spPr/>
    </dgm:pt>
    <dgm:pt modelId="{826CF9BC-95B4-4020-A662-01C7C1AFD91A}" type="pres">
      <dgm:prSet presAssocID="{92655526-6136-41CB-9660-1A20CA713DF1}" presName="AccentHold3" presStyleLbl="node1" presStyleIdx="11" presStyleCnt="19"/>
      <dgm:spPr/>
    </dgm:pt>
    <dgm:pt modelId="{F86B814F-DBE3-4E62-99D8-D1634CC3AF5E}" type="pres">
      <dgm:prSet presAssocID="{99A62F3F-FD24-423B-8270-B4F8A504A030}" presName="Child3" presStyleLbl="node1" presStyleIdx="12" presStyleCnt="19" custScaleX="135175" custScaleY="99987" custLinFactX="-31487" custLinFactY="-100000" custLinFactNeighborX="-100000" custLinFactNeighborY="-113394">
        <dgm:presLayoutVars>
          <dgm:chMax val="0"/>
          <dgm:chPref val="0"/>
        </dgm:presLayoutVars>
      </dgm:prSet>
      <dgm:spPr/>
    </dgm:pt>
    <dgm:pt modelId="{33E5ACBB-31E2-4353-B194-59E39E2B1A56}" type="pres">
      <dgm:prSet presAssocID="{99A62F3F-FD24-423B-8270-B4F8A504A030}" presName="Accent12" presStyleCnt="0"/>
      <dgm:spPr/>
    </dgm:pt>
    <dgm:pt modelId="{8E3634D7-18D7-4125-B8E4-D8B2F63FBA85}" type="pres">
      <dgm:prSet presAssocID="{99A62F3F-FD24-423B-8270-B4F8A504A030}" presName="AccentHold1" presStyleLbl="node1" presStyleIdx="13" presStyleCnt="19"/>
      <dgm:spPr/>
    </dgm:pt>
    <dgm:pt modelId="{6FBD7DAF-C535-4CAE-80DD-4D62C9A7FB6E}" type="pres">
      <dgm:prSet presAssocID="{6CAC64F8-0492-448B-8C23-0ACEC6C35AAD}" presName="Child4" presStyleLbl="node1" presStyleIdx="14" presStyleCnt="19" custScaleX="116560" custScaleY="104952" custLinFactNeighborX="13526" custLinFactNeighborY="-18903">
        <dgm:presLayoutVars>
          <dgm:chMax val="0"/>
          <dgm:chPref val="0"/>
        </dgm:presLayoutVars>
      </dgm:prSet>
      <dgm:spPr/>
    </dgm:pt>
    <dgm:pt modelId="{76A357F2-EFD5-4EA1-96BD-45C31987C85F}" type="pres">
      <dgm:prSet presAssocID="{6CAC64F8-0492-448B-8C23-0ACEC6C35AAD}" presName="Accent13" presStyleCnt="0"/>
      <dgm:spPr/>
    </dgm:pt>
    <dgm:pt modelId="{A03C5043-E24D-4595-A8E1-F20DFECC7A9C}" type="pres">
      <dgm:prSet presAssocID="{6CAC64F8-0492-448B-8C23-0ACEC6C35AAD}" presName="AccentHold1" presStyleLbl="node1" presStyleIdx="15" presStyleCnt="19"/>
      <dgm:spPr/>
    </dgm:pt>
    <dgm:pt modelId="{8CE7AF46-6D05-4228-9CAA-103B487EDF8B}" type="pres">
      <dgm:prSet presAssocID="{77DD6162-F5E0-4AC0-B490-C3E90B91397C}" presName="Child5" presStyleLbl="node1" presStyleIdx="16" presStyleCnt="19" custScaleX="161819" custScaleY="140383" custLinFactNeighborX="-93547" custLinFactNeighborY="-2807">
        <dgm:presLayoutVars>
          <dgm:chMax val="0"/>
          <dgm:chPref val="0"/>
        </dgm:presLayoutVars>
      </dgm:prSet>
      <dgm:spPr/>
    </dgm:pt>
    <dgm:pt modelId="{944570CC-83F1-42C0-8945-85437DD9CBE0}" type="pres">
      <dgm:prSet presAssocID="{77DD6162-F5E0-4AC0-B490-C3E90B91397C}" presName="Accent15" presStyleCnt="0"/>
      <dgm:spPr/>
    </dgm:pt>
    <dgm:pt modelId="{84CD6943-E7E6-492A-8967-5213F6D0056E}" type="pres">
      <dgm:prSet presAssocID="{77DD6162-F5E0-4AC0-B490-C3E90B91397C}" presName="AccentHold2" presStyleLbl="node1" presStyleIdx="17" presStyleCnt="19"/>
      <dgm:spPr/>
    </dgm:pt>
    <dgm:pt modelId="{BAEEF424-586B-4DBA-B844-988602A98FCD}" type="pres">
      <dgm:prSet presAssocID="{77DD6162-F5E0-4AC0-B490-C3E90B91397C}" presName="Accent16" presStyleCnt="0"/>
      <dgm:spPr/>
    </dgm:pt>
    <dgm:pt modelId="{133840F5-8575-485D-A966-F4E3FB2B4880}" type="pres">
      <dgm:prSet presAssocID="{77DD6162-F5E0-4AC0-B490-C3E90B91397C}" presName="AccentHold3" presStyleLbl="node1" presStyleIdx="18" presStyleCnt="19"/>
      <dgm:spPr/>
    </dgm:pt>
  </dgm:ptLst>
  <dgm:cxnLst>
    <dgm:cxn modelId="{79BE5907-FB65-459A-A331-A4F154E35DF1}" srcId="{47E78D15-912F-40C9-B4BA-09E687FE1A82}" destId="{E10B8805-641F-4F72-817C-C0801C369839}" srcOrd="0" destOrd="0" parTransId="{94CDB348-B06E-4A8E-8804-4AB1E454FE4B}" sibTransId="{6E51804D-8322-4F58-A692-775F31A00C2C}"/>
    <dgm:cxn modelId="{A2DA3514-1962-4729-9545-0693EC6B7B14}" srcId="{3DF6183D-A25F-48B8-B6BF-A4B9573A8293}" destId="{47E78D15-912F-40C9-B4BA-09E687FE1A82}" srcOrd="0" destOrd="0" parTransId="{FCE658D4-58A2-4ACF-A574-6DA1EC229A98}" sibTransId="{4054077B-CE37-4B48-8347-8D2F823F66A7}"/>
    <dgm:cxn modelId="{B3E5C71C-A9B3-47CB-924A-804FED8534F9}" type="presOf" srcId="{E10B8805-641F-4F72-817C-C0801C369839}" destId="{FFF85405-C15B-4CE6-A637-525457B23412}" srcOrd="0" destOrd="0" presId="urn:microsoft.com/office/officeart/2009/3/layout/CircleRelationship"/>
    <dgm:cxn modelId="{594A7570-ADAF-4240-9944-5FF766FD8A5A}" type="presOf" srcId="{3DF6183D-A25F-48B8-B6BF-A4B9573A8293}" destId="{DE959706-E373-451B-B178-01D9648441A4}" srcOrd="0" destOrd="0" presId="urn:microsoft.com/office/officeart/2009/3/layout/CircleRelationship"/>
    <dgm:cxn modelId="{E2D1E854-B81A-4E2F-B0C8-9557C3078CDA}" type="presOf" srcId="{77DD6162-F5E0-4AC0-B490-C3E90B91397C}" destId="{8CE7AF46-6D05-4228-9CAA-103B487EDF8B}" srcOrd="0" destOrd="0" presId="urn:microsoft.com/office/officeart/2009/3/layout/CircleRelationship"/>
    <dgm:cxn modelId="{A3BAD457-DE7D-4E92-955E-2FC833A7F204}" srcId="{47E78D15-912F-40C9-B4BA-09E687FE1A82}" destId="{6CAC64F8-0492-448B-8C23-0ACEC6C35AAD}" srcOrd="3" destOrd="0" parTransId="{42178E84-A04E-422D-B4A8-DA3B50B90602}" sibTransId="{43CC0402-A4E7-4A80-96E8-70D245825985}"/>
    <dgm:cxn modelId="{0E623E83-F44F-4E99-9FC9-96A796E9A7E8}" type="presOf" srcId="{47E78D15-912F-40C9-B4BA-09E687FE1A82}" destId="{9C4FE693-1F67-4005-9CAD-6AC2328DFB15}" srcOrd="0" destOrd="0" presId="urn:microsoft.com/office/officeart/2009/3/layout/CircleRelationship"/>
    <dgm:cxn modelId="{216D7BA5-6242-4DDE-B382-72C7646F9F72}" type="presOf" srcId="{92655526-6136-41CB-9660-1A20CA713DF1}" destId="{8DA74C19-1B93-43EB-A728-60EA84D706C2}" srcOrd="0" destOrd="0" presId="urn:microsoft.com/office/officeart/2009/3/layout/CircleRelationship"/>
    <dgm:cxn modelId="{DC4005D1-5EA4-425C-B979-9AEE3BD622D7}" srcId="{47E78D15-912F-40C9-B4BA-09E687FE1A82}" destId="{77DD6162-F5E0-4AC0-B490-C3E90B91397C}" srcOrd="4" destOrd="0" parTransId="{C90928B5-C566-444B-8F0F-FE173507A33E}" sibTransId="{817AB2D5-290B-4A37-8AAB-92F1A3D9F80B}"/>
    <dgm:cxn modelId="{A93E39DB-7BA7-4CD8-B06E-7CD34228B9F9}" type="presOf" srcId="{6CAC64F8-0492-448B-8C23-0ACEC6C35AAD}" destId="{6FBD7DAF-C535-4CAE-80DD-4D62C9A7FB6E}" srcOrd="0" destOrd="0" presId="urn:microsoft.com/office/officeart/2009/3/layout/CircleRelationship"/>
    <dgm:cxn modelId="{5E02EBDD-0514-4BFB-ABC1-37D3FE248EA6}" type="presOf" srcId="{99A62F3F-FD24-423B-8270-B4F8A504A030}" destId="{F86B814F-DBE3-4E62-99D8-D1634CC3AF5E}" srcOrd="0" destOrd="0" presId="urn:microsoft.com/office/officeart/2009/3/layout/CircleRelationship"/>
    <dgm:cxn modelId="{630A3EDF-E294-45BB-974F-28A7E0CBEFE2}" srcId="{47E78D15-912F-40C9-B4BA-09E687FE1A82}" destId="{12F4082E-90A5-48BE-A707-A54EF505807B}" srcOrd="5" destOrd="0" parTransId="{6D8FF0F3-9F9E-49B7-9DD3-642BCFA59849}" sibTransId="{8B1DB39F-D579-4D99-AA07-2A9151A72B60}"/>
    <dgm:cxn modelId="{18F791E8-BDDC-4DCA-B6F4-BA623964CAB2}" srcId="{47E78D15-912F-40C9-B4BA-09E687FE1A82}" destId="{92655526-6136-41CB-9660-1A20CA713DF1}" srcOrd="1" destOrd="0" parTransId="{2B07AD09-5AA5-4AD7-BB49-4B0D75ED0B3F}" sibTransId="{0DD0BEC3-1E76-49D2-876B-3E005DA53127}"/>
    <dgm:cxn modelId="{FA8BF4FC-AA32-4519-A65D-648F4C9C38FF}" srcId="{47E78D15-912F-40C9-B4BA-09E687FE1A82}" destId="{99A62F3F-FD24-423B-8270-B4F8A504A030}" srcOrd="2" destOrd="0" parTransId="{42D5FED4-7A43-49CB-AF6C-2F3A7F2E3C22}" sibTransId="{52D51AA7-B30F-4FC0-9EA1-F10CB24B1677}"/>
    <dgm:cxn modelId="{CF4BFB0F-39E4-4126-AD10-A42D9885B49D}" type="presParOf" srcId="{DE959706-E373-451B-B178-01D9648441A4}" destId="{9C4FE693-1F67-4005-9CAD-6AC2328DFB15}" srcOrd="0" destOrd="0" presId="urn:microsoft.com/office/officeart/2009/3/layout/CircleRelationship"/>
    <dgm:cxn modelId="{C094D129-8F79-4372-AFCC-D7273F629AEB}" type="presParOf" srcId="{DE959706-E373-451B-B178-01D9648441A4}" destId="{18776B97-906A-476F-999B-231F7DB913F3}" srcOrd="1" destOrd="0" presId="urn:microsoft.com/office/officeart/2009/3/layout/CircleRelationship"/>
    <dgm:cxn modelId="{4307C100-9920-41A8-8CB7-D3217C8573A0}" type="presParOf" srcId="{DE959706-E373-451B-B178-01D9648441A4}" destId="{8DF8A9BC-3CF2-4148-AFBD-5AA4DDE8A2C0}" srcOrd="2" destOrd="0" presId="urn:microsoft.com/office/officeart/2009/3/layout/CircleRelationship"/>
    <dgm:cxn modelId="{F74AC126-0017-4272-8D31-EB1ED2874871}" type="presParOf" srcId="{DE959706-E373-451B-B178-01D9648441A4}" destId="{52E04FDB-C371-4BCA-BA02-33784544C8EF}" srcOrd="3" destOrd="0" presId="urn:microsoft.com/office/officeart/2009/3/layout/CircleRelationship"/>
    <dgm:cxn modelId="{BC47E2DA-96C2-4847-BAA5-093324C99602}" type="presParOf" srcId="{DE959706-E373-451B-B178-01D9648441A4}" destId="{93BE7249-7151-4215-8088-2F01F4096A03}" srcOrd="4" destOrd="0" presId="urn:microsoft.com/office/officeart/2009/3/layout/CircleRelationship"/>
    <dgm:cxn modelId="{BE90CC23-D8CE-4DF2-82B9-1952B57F722D}" type="presParOf" srcId="{DE959706-E373-451B-B178-01D9648441A4}" destId="{3F0D7A68-871E-4B70-8602-F73A606D677B}" srcOrd="5" destOrd="0" presId="urn:microsoft.com/office/officeart/2009/3/layout/CircleRelationship"/>
    <dgm:cxn modelId="{5008F6D5-75BA-49D2-9205-7F7A768E3C2A}" type="presParOf" srcId="{DE959706-E373-451B-B178-01D9648441A4}" destId="{FFF85405-C15B-4CE6-A637-525457B23412}" srcOrd="6" destOrd="0" presId="urn:microsoft.com/office/officeart/2009/3/layout/CircleRelationship"/>
    <dgm:cxn modelId="{2DC9ED32-72CE-4F41-B492-B11C575FACFD}" type="presParOf" srcId="{DE959706-E373-451B-B178-01D9648441A4}" destId="{7EB8007D-0909-4E74-8CB0-BFB64C2F8FB2}" srcOrd="7" destOrd="0" presId="urn:microsoft.com/office/officeart/2009/3/layout/CircleRelationship"/>
    <dgm:cxn modelId="{D21FEFB6-67EE-4FC0-A100-98F97507DD47}" type="presParOf" srcId="{7EB8007D-0909-4E74-8CB0-BFB64C2F8FB2}" destId="{45F3A81A-9DBD-4B5D-9B2D-79CE815482BF}" srcOrd="0" destOrd="0" presId="urn:microsoft.com/office/officeart/2009/3/layout/CircleRelationship"/>
    <dgm:cxn modelId="{A9792B68-E2FE-4DED-A785-4E74A67787E0}" type="presParOf" srcId="{DE959706-E373-451B-B178-01D9648441A4}" destId="{02055371-111B-4ABD-B51F-DEC403F27265}" srcOrd="8" destOrd="0" presId="urn:microsoft.com/office/officeart/2009/3/layout/CircleRelationship"/>
    <dgm:cxn modelId="{4B0D4E10-9B76-41BD-9288-05BC122C8190}" type="presParOf" srcId="{02055371-111B-4ABD-B51F-DEC403F27265}" destId="{A7C74DEA-2B35-4EAF-B36B-5B9177BF85D8}" srcOrd="0" destOrd="0" presId="urn:microsoft.com/office/officeart/2009/3/layout/CircleRelationship"/>
    <dgm:cxn modelId="{FA681ED5-3BF8-49CF-A4F2-E9E8D98B5EB9}" type="presParOf" srcId="{DE959706-E373-451B-B178-01D9648441A4}" destId="{8DA74C19-1B93-43EB-A728-60EA84D706C2}" srcOrd="9" destOrd="0" presId="urn:microsoft.com/office/officeart/2009/3/layout/CircleRelationship"/>
    <dgm:cxn modelId="{0702632A-4305-4A68-AECA-EC696537D269}" type="presParOf" srcId="{DE959706-E373-451B-B178-01D9648441A4}" destId="{85038AD1-C373-4C70-9EA8-7A9B41731AA0}" srcOrd="10" destOrd="0" presId="urn:microsoft.com/office/officeart/2009/3/layout/CircleRelationship"/>
    <dgm:cxn modelId="{89CB7805-D1D5-408D-ACB0-EE8335DAB5F9}" type="presParOf" srcId="{85038AD1-C373-4C70-9EA8-7A9B41731AA0}" destId="{1AAD7A7B-4399-469F-8DDF-571B74043D28}" srcOrd="0" destOrd="0" presId="urn:microsoft.com/office/officeart/2009/3/layout/CircleRelationship"/>
    <dgm:cxn modelId="{A3D1C4B6-E5DC-4DB0-8CDB-CD6C3B02E89C}" type="presParOf" srcId="{DE959706-E373-451B-B178-01D9648441A4}" destId="{92FCD2AD-7F3C-4B65-B282-C2124160363C}" srcOrd="11" destOrd="0" presId="urn:microsoft.com/office/officeart/2009/3/layout/CircleRelationship"/>
    <dgm:cxn modelId="{F2B8DC21-3602-4AC8-88A3-4BC339987CC6}" type="presParOf" srcId="{92FCD2AD-7F3C-4B65-B282-C2124160363C}" destId="{83623EB3-24C9-4144-A028-AF289C1A07A8}" srcOrd="0" destOrd="0" presId="urn:microsoft.com/office/officeart/2009/3/layout/CircleRelationship"/>
    <dgm:cxn modelId="{C30D5376-B3F8-4F2D-84CA-C427F8BC56BA}" type="presParOf" srcId="{DE959706-E373-451B-B178-01D9648441A4}" destId="{9FB9D706-FE99-44FD-B41D-7260E51876FC}" srcOrd="12" destOrd="0" presId="urn:microsoft.com/office/officeart/2009/3/layout/CircleRelationship"/>
    <dgm:cxn modelId="{5062240E-5AED-4B8D-A9EC-C2226DF088C3}" type="presParOf" srcId="{9FB9D706-FE99-44FD-B41D-7260E51876FC}" destId="{826CF9BC-95B4-4020-A662-01C7C1AFD91A}" srcOrd="0" destOrd="0" presId="urn:microsoft.com/office/officeart/2009/3/layout/CircleRelationship"/>
    <dgm:cxn modelId="{56A42344-3486-45FE-B41A-39646F44BE85}" type="presParOf" srcId="{DE959706-E373-451B-B178-01D9648441A4}" destId="{F86B814F-DBE3-4E62-99D8-D1634CC3AF5E}" srcOrd="13" destOrd="0" presId="urn:microsoft.com/office/officeart/2009/3/layout/CircleRelationship"/>
    <dgm:cxn modelId="{BC86596E-4180-49E6-899F-E0CB79B71CC0}" type="presParOf" srcId="{DE959706-E373-451B-B178-01D9648441A4}" destId="{33E5ACBB-31E2-4353-B194-59E39E2B1A56}" srcOrd="14" destOrd="0" presId="urn:microsoft.com/office/officeart/2009/3/layout/CircleRelationship"/>
    <dgm:cxn modelId="{E89AC087-B165-4E1F-8C58-404950CA5348}" type="presParOf" srcId="{33E5ACBB-31E2-4353-B194-59E39E2B1A56}" destId="{8E3634D7-18D7-4125-B8E4-D8B2F63FBA85}" srcOrd="0" destOrd="0" presId="urn:microsoft.com/office/officeart/2009/3/layout/CircleRelationship"/>
    <dgm:cxn modelId="{8561A049-2F37-402D-9E41-AB9105EA05C6}" type="presParOf" srcId="{DE959706-E373-451B-B178-01D9648441A4}" destId="{6FBD7DAF-C535-4CAE-80DD-4D62C9A7FB6E}" srcOrd="15" destOrd="0" presId="urn:microsoft.com/office/officeart/2009/3/layout/CircleRelationship"/>
    <dgm:cxn modelId="{08DEC9E8-D744-43DA-8EC2-01DD9F87F480}" type="presParOf" srcId="{DE959706-E373-451B-B178-01D9648441A4}" destId="{76A357F2-EFD5-4EA1-96BD-45C31987C85F}" srcOrd="16" destOrd="0" presId="urn:microsoft.com/office/officeart/2009/3/layout/CircleRelationship"/>
    <dgm:cxn modelId="{080DC110-1031-48F9-BA46-400A319EF8A4}" type="presParOf" srcId="{76A357F2-EFD5-4EA1-96BD-45C31987C85F}" destId="{A03C5043-E24D-4595-A8E1-F20DFECC7A9C}" srcOrd="0" destOrd="0" presId="urn:microsoft.com/office/officeart/2009/3/layout/CircleRelationship"/>
    <dgm:cxn modelId="{FB168D83-B9ED-4472-9787-912B6E885B16}" type="presParOf" srcId="{DE959706-E373-451B-B178-01D9648441A4}" destId="{8CE7AF46-6D05-4228-9CAA-103B487EDF8B}" srcOrd="17" destOrd="0" presId="urn:microsoft.com/office/officeart/2009/3/layout/CircleRelationship"/>
    <dgm:cxn modelId="{D3E453F6-ABCD-426B-9C9B-3CF79206285C}" type="presParOf" srcId="{DE959706-E373-451B-B178-01D9648441A4}" destId="{944570CC-83F1-42C0-8945-85437DD9CBE0}" srcOrd="18" destOrd="0" presId="urn:microsoft.com/office/officeart/2009/3/layout/CircleRelationship"/>
    <dgm:cxn modelId="{2D581C67-92D7-4489-8EE8-0F1DC8695DE8}" type="presParOf" srcId="{944570CC-83F1-42C0-8945-85437DD9CBE0}" destId="{84CD6943-E7E6-492A-8967-5213F6D0056E}" srcOrd="0" destOrd="0" presId="urn:microsoft.com/office/officeart/2009/3/layout/CircleRelationship"/>
    <dgm:cxn modelId="{A72B809F-8DFE-489D-9911-374FA717B08C}" type="presParOf" srcId="{DE959706-E373-451B-B178-01D9648441A4}" destId="{BAEEF424-586B-4DBA-B844-988602A98FCD}" srcOrd="19" destOrd="0" presId="urn:microsoft.com/office/officeart/2009/3/layout/CircleRelationship"/>
    <dgm:cxn modelId="{F06F01AA-1C6B-4A3E-983E-B9B1A9911450}" type="presParOf" srcId="{BAEEF424-586B-4DBA-B844-988602A98FCD}" destId="{133840F5-8575-485D-A966-F4E3FB2B4880}"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F6183D-A25F-48B8-B6BF-A4B9573A8293}" type="doc">
      <dgm:prSet loTypeId="urn:microsoft.com/office/officeart/2009/3/layout/CircleRelationship" loCatId="relationship" qsTypeId="urn:microsoft.com/office/officeart/2005/8/quickstyle/simple1" qsCatId="simple" csTypeId="urn:microsoft.com/office/officeart/2005/8/colors/accent6_2" csCatId="accent6" phldr="1"/>
      <dgm:spPr/>
      <dgm:t>
        <a:bodyPr/>
        <a:lstStyle/>
        <a:p>
          <a:endParaRPr lang="en-GB"/>
        </a:p>
      </dgm:t>
    </dgm:pt>
    <dgm:pt modelId="{87160603-8E0B-4339-A770-27FBC431DD7E}">
      <dgm:prSet/>
      <dgm:spPr/>
      <dgm:t>
        <a:bodyPr/>
        <a:lstStyle/>
        <a:p>
          <a:endParaRPr lang="en-GB"/>
        </a:p>
      </dgm:t>
    </dgm:pt>
    <dgm:pt modelId="{A2EA7BC0-8B12-4CDB-B13A-2C01D07AC242}" type="parTrans" cxnId="{9B006E19-F172-47C2-ABE0-47529F2A1A73}">
      <dgm:prSet/>
      <dgm:spPr/>
      <dgm:t>
        <a:bodyPr/>
        <a:lstStyle/>
        <a:p>
          <a:endParaRPr lang="en-GB"/>
        </a:p>
      </dgm:t>
    </dgm:pt>
    <dgm:pt modelId="{7E18F647-F116-42AF-862F-762622BDE17A}" type="sibTrans" cxnId="{9B006E19-F172-47C2-ABE0-47529F2A1A73}">
      <dgm:prSet/>
      <dgm:spPr/>
      <dgm:t>
        <a:bodyPr/>
        <a:lstStyle/>
        <a:p>
          <a:endParaRPr lang="en-GB"/>
        </a:p>
      </dgm:t>
    </dgm:pt>
    <dgm:pt modelId="{C07DBADD-AA96-4DF3-87B2-DF44A3E4307D}">
      <dgm:prSet/>
      <dgm:spPr/>
      <dgm:t>
        <a:bodyPr/>
        <a:lstStyle/>
        <a:p>
          <a:endParaRPr lang="en-GB"/>
        </a:p>
      </dgm:t>
    </dgm:pt>
    <dgm:pt modelId="{C3DD9079-21F3-442A-8A4F-F54680F04972}" type="parTrans" cxnId="{54995816-C503-4C85-96D6-350CD778E6B6}">
      <dgm:prSet/>
      <dgm:spPr/>
      <dgm:t>
        <a:bodyPr/>
        <a:lstStyle/>
        <a:p>
          <a:endParaRPr lang="en-GB"/>
        </a:p>
      </dgm:t>
    </dgm:pt>
    <dgm:pt modelId="{39874B68-2780-460F-945C-9D0BC9BD3660}" type="sibTrans" cxnId="{54995816-C503-4C85-96D6-350CD778E6B6}">
      <dgm:prSet/>
      <dgm:spPr/>
      <dgm:t>
        <a:bodyPr/>
        <a:lstStyle/>
        <a:p>
          <a:endParaRPr lang="en-GB"/>
        </a:p>
      </dgm:t>
    </dgm:pt>
    <dgm:pt modelId="{9A3B5EEA-6A35-4ED1-B2CB-6195AC6FD1D2}">
      <dgm:prSet/>
      <dgm:spPr/>
      <dgm:t>
        <a:bodyPr/>
        <a:lstStyle/>
        <a:p>
          <a:endParaRPr lang="en-GB"/>
        </a:p>
      </dgm:t>
    </dgm:pt>
    <dgm:pt modelId="{F1674805-B664-4478-BC0A-E42F698EF7A6}" type="parTrans" cxnId="{48BD831E-AD25-4738-82DE-10A34A180DE6}">
      <dgm:prSet/>
      <dgm:spPr/>
      <dgm:t>
        <a:bodyPr/>
        <a:lstStyle/>
        <a:p>
          <a:endParaRPr lang="en-GB"/>
        </a:p>
      </dgm:t>
    </dgm:pt>
    <dgm:pt modelId="{0ABAF0FC-95E9-4313-8420-C487E339FC61}" type="sibTrans" cxnId="{48BD831E-AD25-4738-82DE-10A34A180DE6}">
      <dgm:prSet/>
      <dgm:spPr/>
      <dgm:t>
        <a:bodyPr/>
        <a:lstStyle/>
        <a:p>
          <a:endParaRPr lang="en-GB"/>
        </a:p>
      </dgm:t>
    </dgm:pt>
    <dgm:pt modelId="{AE9BF90A-53B4-4781-B18C-D9624CD07C5B}">
      <dgm:prSet custT="1"/>
      <dgm:spPr/>
      <dgm:t>
        <a:bodyPr/>
        <a:lstStyle/>
        <a:p>
          <a:r>
            <a:rPr lang="en-GB" sz="1200" b="0" i="0" u="none" dirty="0"/>
            <a:t>Summaries</a:t>
          </a:r>
          <a:endParaRPr lang="en-GB" sz="1200" dirty="0"/>
        </a:p>
      </dgm:t>
    </dgm:pt>
    <dgm:pt modelId="{8B898D12-813B-4556-8E34-C2BF60C0FA18}" type="parTrans" cxnId="{2A29900E-763B-42E6-89E6-82DCE2F75F99}">
      <dgm:prSet/>
      <dgm:spPr/>
      <dgm:t>
        <a:bodyPr/>
        <a:lstStyle/>
        <a:p>
          <a:endParaRPr lang="en-GB"/>
        </a:p>
      </dgm:t>
    </dgm:pt>
    <dgm:pt modelId="{5EEAF9AD-522C-4523-9CEF-66FD3723B73D}" type="sibTrans" cxnId="{2A29900E-763B-42E6-89E6-82DCE2F75F99}">
      <dgm:prSet/>
      <dgm:spPr/>
      <dgm:t>
        <a:bodyPr/>
        <a:lstStyle/>
        <a:p>
          <a:endParaRPr lang="en-GB"/>
        </a:p>
      </dgm:t>
    </dgm:pt>
    <dgm:pt modelId="{9EC60DE2-BECE-41A2-AA20-5C312E30B472}">
      <dgm:prSet/>
      <dgm:spPr/>
      <dgm:t>
        <a:bodyPr/>
        <a:lstStyle/>
        <a:p>
          <a:r>
            <a:rPr lang="en-US" dirty="0" err="1"/>
            <a:t>Signalling</a:t>
          </a:r>
          <a:endParaRPr lang="en-GB" dirty="0"/>
        </a:p>
      </dgm:t>
    </dgm:pt>
    <dgm:pt modelId="{F6829FB3-1A7A-44A4-A8AD-0DAFEC28D03E}" type="parTrans" cxnId="{27ED3C84-8784-4FAB-B0EE-0D19EB5FDE08}">
      <dgm:prSet/>
      <dgm:spPr/>
      <dgm:t>
        <a:bodyPr/>
        <a:lstStyle/>
        <a:p>
          <a:endParaRPr lang="en-GB"/>
        </a:p>
      </dgm:t>
    </dgm:pt>
    <dgm:pt modelId="{AFBB394E-6656-4602-81DD-54119A85A21B}" type="sibTrans" cxnId="{27ED3C84-8784-4FAB-B0EE-0D19EB5FDE08}">
      <dgm:prSet/>
      <dgm:spPr/>
      <dgm:t>
        <a:bodyPr/>
        <a:lstStyle/>
        <a:p>
          <a:endParaRPr lang="en-GB"/>
        </a:p>
      </dgm:t>
    </dgm:pt>
    <dgm:pt modelId="{47E78D15-912F-40C9-B4BA-09E687FE1A82}">
      <dgm:prSet phldrT="[Text]" custT="1"/>
      <dgm:spPr/>
      <dgm:t>
        <a:bodyPr/>
        <a:lstStyle/>
        <a:p>
          <a:r>
            <a:rPr lang="en-GB" sz="1600" dirty="0">
              <a:effectLst/>
            </a:rPr>
            <a:t>Extraneous processing in a </a:t>
          </a:r>
          <a:r>
            <a:rPr lang="en-GB" sz="1600" dirty="0" err="1">
              <a:effectLst/>
            </a:rPr>
            <a:t>mulitmedial</a:t>
          </a:r>
          <a:r>
            <a:rPr lang="en-GB" sz="1600" dirty="0">
              <a:effectLst/>
            </a:rPr>
            <a:t> learning environment should be reduced.</a:t>
          </a:r>
          <a:endParaRPr lang="en-GB" sz="1600" dirty="0"/>
        </a:p>
      </dgm:t>
    </dgm:pt>
    <dgm:pt modelId="{4054077B-CE37-4B48-8347-8D2F823F66A7}" type="sibTrans" cxnId="{A2DA3514-1962-4729-9545-0693EC6B7B14}">
      <dgm:prSet/>
      <dgm:spPr/>
      <dgm:t>
        <a:bodyPr/>
        <a:lstStyle/>
        <a:p>
          <a:endParaRPr lang="en-GB"/>
        </a:p>
      </dgm:t>
    </dgm:pt>
    <dgm:pt modelId="{FCE658D4-58A2-4ACF-A574-6DA1EC229A98}" type="parTrans" cxnId="{A2DA3514-1962-4729-9545-0693EC6B7B14}">
      <dgm:prSet/>
      <dgm:spPr/>
      <dgm:t>
        <a:bodyPr/>
        <a:lstStyle/>
        <a:p>
          <a:endParaRPr lang="en-GB"/>
        </a:p>
      </dgm:t>
    </dgm:pt>
    <dgm:pt modelId="{DE959706-E373-451B-B178-01D9648441A4}" type="pres">
      <dgm:prSet presAssocID="{3DF6183D-A25F-48B8-B6BF-A4B9573A8293}" presName="Name0" presStyleCnt="0">
        <dgm:presLayoutVars>
          <dgm:chMax val="1"/>
          <dgm:chPref val="1"/>
        </dgm:presLayoutVars>
      </dgm:prSet>
      <dgm:spPr/>
    </dgm:pt>
    <dgm:pt modelId="{9C4FE693-1F67-4005-9CAD-6AC2328DFB15}" type="pres">
      <dgm:prSet presAssocID="{47E78D15-912F-40C9-B4BA-09E687FE1A82}" presName="Parent" presStyleLbl="node0" presStyleIdx="0" presStyleCnt="1" custLinFactNeighborX="-1549" custLinFactNeighborY="-10390">
        <dgm:presLayoutVars>
          <dgm:chMax val="5"/>
          <dgm:chPref val="5"/>
        </dgm:presLayoutVars>
      </dgm:prSet>
      <dgm:spPr/>
    </dgm:pt>
    <dgm:pt modelId="{CECEA254-A0B5-44FE-9BAB-BC94C2C76F0B}" type="pres">
      <dgm:prSet presAssocID="{47E78D15-912F-40C9-B4BA-09E687FE1A82}" presName="Accent1" presStyleLbl="node1" presStyleIdx="0" presStyleCnt="13"/>
      <dgm:spPr/>
    </dgm:pt>
    <dgm:pt modelId="{18776B97-906A-476F-999B-231F7DB913F3}" type="pres">
      <dgm:prSet presAssocID="{47E78D15-912F-40C9-B4BA-09E687FE1A82}" presName="Accent2" presStyleLbl="node1" presStyleIdx="1" presStyleCnt="13"/>
      <dgm:spPr/>
    </dgm:pt>
    <dgm:pt modelId="{8DF8A9BC-3CF2-4148-AFBD-5AA4DDE8A2C0}" type="pres">
      <dgm:prSet presAssocID="{47E78D15-912F-40C9-B4BA-09E687FE1A82}" presName="Accent3" presStyleLbl="node1" presStyleIdx="2" presStyleCnt="13"/>
      <dgm:spPr/>
    </dgm:pt>
    <dgm:pt modelId="{52E04FDB-C371-4BCA-BA02-33784544C8EF}" type="pres">
      <dgm:prSet presAssocID="{47E78D15-912F-40C9-B4BA-09E687FE1A82}" presName="Accent4" presStyleLbl="node1" presStyleIdx="3" presStyleCnt="13"/>
      <dgm:spPr/>
    </dgm:pt>
    <dgm:pt modelId="{93BE7249-7151-4215-8088-2F01F4096A03}" type="pres">
      <dgm:prSet presAssocID="{47E78D15-912F-40C9-B4BA-09E687FE1A82}" presName="Accent5" presStyleLbl="node1" presStyleIdx="4" presStyleCnt="13" custLinFactX="-86140" custLinFactY="-172321" custLinFactNeighborX="-100000" custLinFactNeighborY="-200000"/>
      <dgm:spPr/>
    </dgm:pt>
    <dgm:pt modelId="{3F0D7A68-871E-4B70-8602-F73A606D677B}" type="pres">
      <dgm:prSet presAssocID="{47E78D15-912F-40C9-B4BA-09E687FE1A82}" presName="Accent6" presStyleLbl="node1" presStyleIdx="5" presStyleCnt="13" custLinFactY="32025" custLinFactNeighborX="-91530" custLinFactNeighborY="100000"/>
      <dgm:spPr/>
    </dgm:pt>
    <dgm:pt modelId="{FAA4789B-24FB-4294-8738-1E21B364CCD7}" type="pres">
      <dgm:prSet presAssocID="{AE9BF90A-53B4-4781-B18C-D9624CD07C5B}" presName="Child1" presStyleLbl="node1" presStyleIdx="6" presStyleCnt="13" custScaleX="117850" custScaleY="118258">
        <dgm:presLayoutVars>
          <dgm:chMax val="0"/>
          <dgm:chPref val="0"/>
        </dgm:presLayoutVars>
      </dgm:prSet>
      <dgm:spPr/>
    </dgm:pt>
    <dgm:pt modelId="{6AB8EE9E-D77A-4396-ABF0-5A99E417824D}" type="pres">
      <dgm:prSet presAssocID="{AE9BF90A-53B4-4781-B18C-D9624CD07C5B}" presName="Accent7" presStyleCnt="0"/>
      <dgm:spPr/>
    </dgm:pt>
    <dgm:pt modelId="{0883BE01-9BED-48AB-8439-F95D30D4E499}" type="pres">
      <dgm:prSet presAssocID="{AE9BF90A-53B4-4781-B18C-D9624CD07C5B}" presName="AccentHold1" presStyleLbl="node1" presStyleIdx="7" presStyleCnt="13" custLinFactX="100000" custLinFactY="-3585" custLinFactNeighborX="150018" custLinFactNeighborY="-100000"/>
      <dgm:spPr/>
    </dgm:pt>
    <dgm:pt modelId="{9B010EA5-38FF-4D3E-BB62-2BDBC1B0933A}" type="pres">
      <dgm:prSet presAssocID="{AE9BF90A-53B4-4781-B18C-D9624CD07C5B}" presName="Accent8" presStyleCnt="0"/>
      <dgm:spPr/>
    </dgm:pt>
    <dgm:pt modelId="{B0DFDE17-04D9-431D-AA22-1F2613C111A6}" type="pres">
      <dgm:prSet presAssocID="{AE9BF90A-53B4-4781-B18C-D9624CD07C5B}" presName="AccentHold2" presStyleLbl="node1" presStyleIdx="8" presStyleCnt="13"/>
      <dgm:spPr/>
    </dgm:pt>
    <dgm:pt modelId="{D69D052D-B0FB-4CA0-9801-74939EF2F3CC}" type="pres">
      <dgm:prSet presAssocID="{9EC60DE2-BECE-41A2-AA20-5C312E30B472}" presName="Child2" presStyleLbl="node1" presStyleIdx="9" presStyleCnt="13" custLinFactNeighborX="-45324" custLinFactNeighborY="35154">
        <dgm:presLayoutVars>
          <dgm:chMax val="0"/>
          <dgm:chPref val="0"/>
        </dgm:presLayoutVars>
      </dgm:prSet>
      <dgm:spPr/>
    </dgm:pt>
    <dgm:pt modelId="{F7AA7845-C7A6-4D83-825C-4A8749F3CDA4}" type="pres">
      <dgm:prSet presAssocID="{9EC60DE2-BECE-41A2-AA20-5C312E30B472}" presName="Accent9" presStyleCnt="0"/>
      <dgm:spPr/>
    </dgm:pt>
    <dgm:pt modelId="{9A602F6E-4648-4215-A1E7-E7704CCAC1F8}" type="pres">
      <dgm:prSet presAssocID="{9EC60DE2-BECE-41A2-AA20-5C312E30B472}" presName="AccentHold1" presStyleLbl="node1" presStyleIdx="10" presStyleCnt="13"/>
      <dgm:spPr/>
    </dgm:pt>
    <dgm:pt modelId="{8D93BE0A-77DA-4AE2-9FF1-751AE08A74FC}" type="pres">
      <dgm:prSet presAssocID="{9EC60DE2-BECE-41A2-AA20-5C312E30B472}" presName="Accent10" presStyleCnt="0"/>
      <dgm:spPr/>
    </dgm:pt>
    <dgm:pt modelId="{40B5767D-681E-4F3C-8047-28DE1015436A}" type="pres">
      <dgm:prSet presAssocID="{9EC60DE2-BECE-41A2-AA20-5C312E30B472}" presName="AccentHold2" presStyleLbl="node1" presStyleIdx="11" presStyleCnt="13"/>
      <dgm:spPr/>
    </dgm:pt>
    <dgm:pt modelId="{DBF8EC5D-6C23-4334-A936-C70DE441AA8B}" type="pres">
      <dgm:prSet presAssocID="{9EC60DE2-BECE-41A2-AA20-5C312E30B472}" presName="Accent11" presStyleCnt="0"/>
      <dgm:spPr/>
    </dgm:pt>
    <dgm:pt modelId="{509B0920-3859-46FA-BD79-B182D8F0A3DE}" type="pres">
      <dgm:prSet presAssocID="{9EC60DE2-BECE-41A2-AA20-5C312E30B472}" presName="AccentHold3" presStyleLbl="node1" presStyleIdx="12" presStyleCnt="13"/>
      <dgm:spPr/>
    </dgm:pt>
  </dgm:ptLst>
  <dgm:cxnLst>
    <dgm:cxn modelId="{2A29900E-763B-42E6-89E6-82DCE2F75F99}" srcId="{47E78D15-912F-40C9-B4BA-09E687FE1A82}" destId="{AE9BF90A-53B4-4781-B18C-D9624CD07C5B}" srcOrd="0" destOrd="0" parTransId="{8B898D12-813B-4556-8E34-C2BF60C0FA18}" sibTransId="{5EEAF9AD-522C-4523-9CEF-66FD3723B73D}"/>
    <dgm:cxn modelId="{A2DA3514-1962-4729-9545-0693EC6B7B14}" srcId="{3DF6183D-A25F-48B8-B6BF-A4B9573A8293}" destId="{47E78D15-912F-40C9-B4BA-09E687FE1A82}" srcOrd="0" destOrd="0" parTransId="{FCE658D4-58A2-4ACF-A574-6DA1EC229A98}" sibTransId="{4054077B-CE37-4B48-8347-8D2F823F66A7}"/>
    <dgm:cxn modelId="{54995816-C503-4C85-96D6-350CD778E6B6}" srcId="{3DF6183D-A25F-48B8-B6BF-A4B9573A8293}" destId="{C07DBADD-AA96-4DF3-87B2-DF44A3E4307D}" srcOrd="1" destOrd="0" parTransId="{C3DD9079-21F3-442A-8A4F-F54680F04972}" sibTransId="{39874B68-2780-460F-945C-9D0BC9BD3660}"/>
    <dgm:cxn modelId="{9B006E19-F172-47C2-ABE0-47529F2A1A73}" srcId="{3DF6183D-A25F-48B8-B6BF-A4B9573A8293}" destId="{87160603-8E0B-4339-A770-27FBC431DD7E}" srcOrd="2" destOrd="0" parTransId="{A2EA7BC0-8B12-4CDB-B13A-2C01D07AC242}" sibTransId="{7E18F647-F116-42AF-862F-762622BDE17A}"/>
    <dgm:cxn modelId="{48BD831E-AD25-4738-82DE-10A34A180DE6}" srcId="{3DF6183D-A25F-48B8-B6BF-A4B9573A8293}" destId="{9A3B5EEA-6A35-4ED1-B2CB-6195AC6FD1D2}" srcOrd="3" destOrd="0" parTransId="{F1674805-B664-4478-BC0A-E42F698EF7A6}" sibTransId="{0ABAF0FC-95E9-4313-8420-C487E339FC61}"/>
    <dgm:cxn modelId="{D3497A6A-E4AD-469B-B48C-5BDC3E091227}" type="presOf" srcId="{9EC60DE2-BECE-41A2-AA20-5C312E30B472}" destId="{D69D052D-B0FB-4CA0-9801-74939EF2F3CC}" srcOrd="0" destOrd="0" presId="urn:microsoft.com/office/officeart/2009/3/layout/CircleRelationship"/>
    <dgm:cxn modelId="{594A7570-ADAF-4240-9944-5FF766FD8A5A}" type="presOf" srcId="{3DF6183D-A25F-48B8-B6BF-A4B9573A8293}" destId="{DE959706-E373-451B-B178-01D9648441A4}" srcOrd="0" destOrd="0" presId="urn:microsoft.com/office/officeart/2009/3/layout/CircleRelationship"/>
    <dgm:cxn modelId="{10BEB358-F037-4EC6-AA7B-BC8EAF7C7028}" type="presOf" srcId="{AE9BF90A-53B4-4781-B18C-D9624CD07C5B}" destId="{FAA4789B-24FB-4294-8738-1E21B364CCD7}" srcOrd="0" destOrd="0" presId="urn:microsoft.com/office/officeart/2009/3/layout/CircleRelationship"/>
    <dgm:cxn modelId="{0E623E83-F44F-4E99-9FC9-96A796E9A7E8}" type="presOf" srcId="{47E78D15-912F-40C9-B4BA-09E687FE1A82}" destId="{9C4FE693-1F67-4005-9CAD-6AC2328DFB15}" srcOrd="0" destOrd="0" presId="urn:microsoft.com/office/officeart/2009/3/layout/CircleRelationship"/>
    <dgm:cxn modelId="{27ED3C84-8784-4FAB-B0EE-0D19EB5FDE08}" srcId="{47E78D15-912F-40C9-B4BA-09E687FE1A82}" destId="{9EC60DE2-BECE-41A2-AA20-5C312E30B472}" srcOrd="1" destOrd="0" parTransId="{F6829FB3-1A7A-44A4-A8AD-0DAFEC28D03E}" sibTransId="{AFBB394E-6656-4602-81DD-54119A85A21B}"/>
    <dgm:cxn modelId="{CF4BFB0F-39E4-4126-AD10-A42D9885B49D}" type="presParOf" srcId="{DE959706-E373-451B-B178-01D9648441A4}" destId="{9C4FE693-1F67-4005-9CAD-6AC2328DFB15}" srcOrd="0" destOrd="0" presId="urn:microsoft.com/office/officeart/2009/3/layout/CircleRelationship"/>
    <dgm:cxn modelId="{695E370C-8DCF-47C1-839A-88A7D8300116}" type="presParOf" srcId="{DE959706-E373-451B-B178-01D9648441A4}" destId="{CECEA254-A0B5-44FE-9BAB-BC94C2C76F0B}" srcOrd="1" destOrd="0" presId="urn:microsoft.com/office/officeart/2009/3/layout/CircleRelationship"/>
    <dgm:cxn modelId="{C094D129-8F79-4372-AFCC-D7273F629AEB}" type="presParOf" srcId="{DE959706-E373-451B-B178-01D9648441A4}" destId="{18776B97-906A-476F-999B-231F7DB913F3}" srcOrd="2" destOrd="0" presId="urn:microsoft.com/office/officeart/2009/3/layout/CircleRelationship"/>
    <dgm:cxn modelId="{4307C100-9920-41A8-8CB7-D3217C8573A0}" type="presParOf" srcId="{DE959706-E373-451B-B178-01D9648441A4}" destId="{8DF8A9BC-3CF2-4148-AFBD-5AA4DDE8A2C0}" srcOrd="3" destOrd="0" presId="urn:microsoft.com/office/officeart/2009/3/layout/CircleRelationship"/>
    <dgm:cxn modelId="{F74AC126-0017-4272-8D31-EB1ED2874871}" type="presParOf" srcId="{DE959706-E373-451B-B178-01D9648441A4}" destId="{52E04FDB-C371-4BCA-BA02-33784544C8EF}" srcOrd="4" destOrd="0" presId="urn:microsoft.com/office/officeart/2009/3/layout/CircleRelationship"/>
    <dgm:cxn modelId="{BC47E2DA-96C2-4847-BAA5-093324C99602}" type="presParOf" srcId="{DE959706-E373-451B-B178-01D9648441A4}" destId="{93BE7249-7151-4215-8088-2F01F4096A03}" srcOrd="5" destOrd="0" presId="urn:microsoft.com/office/officeart/2009/3/layout/CircleRelationship"/>
    <dgm:cxn modelId="{BE90CC23-D8CE-4DF2-82B9-1952B57F722D}" type="presParOf" srcId="{DE959706-E373-451B-B178-01D9648441A4}" destId="{3F0D7A68-871E-4B70-8602-F73A606D677B}" srcOrd="6" destOrd="0" presId="urn:microsoft.com/office/officeart/2009/3/layout/CircleRelationship"/>
    <dgm:cxn modelId="{B75CC5AA-865F-4759-93F2-B376ED1C33F5}" type="presParOf" srcId="{DE959706-E373-451B-B178-01D9648441A4}" destId="{FAA4789B-24FB-4294-8738-1E21B364CCD7}" srcOrd="7" destOrd="0" presId="urn:microsoft.com/office/officeart/2009/3/layout/CircleRelationship"/>
    <dgm:cxn modelId="{79E0D1A4-ED41-4641-BFD5-60FDAD0499E2}" type="presParOf" srcId="{DE959706-E373-451B-B178-01D9648441A4}" destId="{6AB8EE9E-D77A-4396-ABF0-5A99E417824D}" srcOrd="8" destOrd="0" presId="urn:microsoft.com/office/officeart/2009/3/layout/CircleRelationship"/>
    <dgm:cxn modelId="{3F6B371F-69FD-48E4-9F7D-212C5B2874A2}" type="presParOf" srcId="{6AB8EE9E-D77A-4396-ABF0-5A99E417824D}" destId="{0883BE01-9BED-48AB-8439-F95D30D4E499}" srcOrd="0" destOrd="0" presId="urn:microsoft.com/office/officeart/2009/3/layout/CircleRelationship"/>
    <dgm:cxn modelId="{3EDEDB09-E8BB-46A2-B5A1-99526512599F}" type="presParOf" srcId="{DE959706-E373-451B-B178-01D9648441A4}" destId="{9B010EA5-38FF-4D3E-BB62-2BDBC1B0933A}" srcOrd="9" destOrd="0" presId="urn:microsoft.com/office/officeart/2009/3/layout/CircleRelationship"/>
    <dgm:cxn modelId="{622E2D53-8FC2-452C-A5ED-517D656A7B1B}" type="presParOf" srcId="{9B010EA5-38FF-4D3E-BB62-2BDBC1B0933A}" destId="{B0DFDE17-04D9-431D-AA22-1F2613C111A6}" srcOrd="0" destOrd="0" presId="urn:microsoft.com/office/officeart/2009/3/layout/CircleRelationship"/>
    <dgm:cxn modelId="{D8D6A495-16E8-4269-9DA8-9E1ED9396AE2}" type="presParOf" srcId="{DE959706-E373-451B-B178-01D9648441A4}" destId="{D69D052D-B0FB-4CA0-9801-74939EF2F3CC}" srcOrd="10" destOrd="0" presId="urn:microsoft.com/office/officeart/2009/3/layout/CircleRelationship"/>
    <dgm:cxn modelId="{36174901-0894-4BD2-B355-F91DC2E2231F}" type="presParOf" srcId="{DE959706-E373-451B-B178-01D9648441A4}" destId="{F7AA7845-C7A6-4D83-825C-4A8749F3CDA4}" srcOrd="11" destOrd="0" presId="urn:microsoft.com/office/officeart/2009/3/layout/CircleRelationship"/>
    <dgm:cxn modelId="{6F28F26F-D391-4538-B85D-2AD3829F8E14}" type="presParOf" srcId="{F7AA7845-C7A6-4D83-825C-4A8749F3CDA4}" destId="{9A602F6E-4648-4215-A1E7-E7704CCAC1F8}" srcOrd="0" destOrd="0" presId="urn:microsoft.com/office/officeart/2009/3/layout/CircleRelationship"/>
    <dgm:cxn modelId="{DBFEC695-58E3-4606-A5FF-202ABB2B248A}" type="presParOf" srcId="{DE959706-E373-451B-B178-01D9648441A4}" destId="{8D93BE0A-77DA-4AE2-9FF1-751AE08A74FC}" srcOrd="12" destOrd="0" presId="urn:microsoft.com/office/officeart/2009/3/layout/CircleRelationship"/>
    <dgm:cxn modelId="{C8E0C4D1-FDA1-4F68-98C5-5272F3E3E166}" type="presParOf" srcId="{8D93BE0A-77DA-4AE2-9FF1-751AE08A74FC}" destId="{40B5767D-681E-4F3C-8047-28DE1015436A}" srcOrd="0" destOrd="0" presId="urn:microsoft.com/office/officeart/2009/3/layout/CircleRelationship"/>
    <dgm:cxn modelId="{B74AB756-BC31-41D7-94BD-DE66A6F840D6}" type="presParOf" srcId="{DE959706-E373-451B-B178-01D9648441A4}" destId="{DBF8EC5D-6C23-4334-A936-C70DE441AA8B}" srcOrd="13" destOrd="0" presId="urn:microsoft.com/office/officeart/2009/3/layout/CircleRelationship"/>
    <dgm:cxn modelId="{A239664B-6B30-48AC-AEF1-6D6E2AFF3A44}" type="presParOf" srcId="{DBF8EC5D-6C23-4334-A936-C70DE441AA8B}" destId="{509B0920-3859-46FA-BD79-B182D8F0A3DE}" srcOrd="0" destOrd="0" presId="urn:microsoft.com/office/officeart/2009/3/layout/CircleRelationship"/>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F6183D-A25F-48B8-B6BF-A4B9573A8293}"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GB"/>
        </a:p>
      </dgm:t>
    </dgm:pt>
    <dgm:pt modelId="{47E78D15-912F-40C9-B4BA-09E687FE1A82}">
      <dgm:prSet custT="1"/>
      <dgm:spPr/>
      <dgm:t>
        <a:bodyPr/>
        <a:lstStyle/>
        <a:p>
          <a:r>
            <a:rPr lang="en-US" sz="2000" b="0" i="0" u="none" strike="noStrike" dirty="0">
              <a:solidFill>
                <a:schemeClr val="bg1"/>
              </a:solidFill>
              <a:effectLst/>
              <a:latin typeface="Calibri" panose="020F0502020204030204" pitchFamily="34" charset="0"/>
            </a:rPr>
            <a:t>Unpacking of disciplinary </a:t>
          </a:r>
          <a:r>
            <a:rPr lang="en-US" sz="2000" b="0" i="0" u="none" strike="noStrike" dirty="0" err="1">
              <a:solidFill>
                <a:schemeClr val="bg1"/>
              </a:solidFill>
              <a:effectLst/>
              <a:latin typeface="Calibri" panose="020F0502020204030204" pitchFamily="34" charset="0"/>
            </a:rPr>
            <a:t>ressources</a:t>
          </a:r>
          <a:endParaRPr lang="en-GB" sz="2000" dirty="0">
            <a:solidFill>
              <a:schemeClr val="bg1"/>
            </a:solidFill>
          </a:endParaRPr>
        </a:p>
      </dgm:t>
    </dgm:pt>
    <dgm:pt modelId="{FCE658D4-58A2-4ACF-A574-6DA1EC229A98}" type="parTrans" cxnId="{A2DA3514-1962-4729-9545-0693EC6B7B14}">
      <dgm:prSet/>
      <dgm:spPr/>
      <dgm:t>
        <a:bodyPr/>
        <a:lstStyle/>
        <a:p>
          <a:endParaRPr lang="en-GB"/>
        </a:p>
      </dgm:t>
    </dgm:pt>
    <dgm:pt modelId="{4054077B-CE37-4B48-8347-8D2F823F66A7}" type="sibTrans" cxnId="{A2DA3514-1962-4729-9545-0693EC6B7B14}">
      <dgm:prSet/>
      <dgm:spPr/>
      <dgm:t>
        <a:bodyPr/>
        <a:lstStyle/>
        <a:p>
          <a:endParaRPr lang="en-GB"/>
        </a:p>
      </dgm:t>
    </dgm:pt>
    <dgm:pt modelId="{F8E56DD5-F27B-4170-8B3A-89C2320FB89C}">
      <dgm:prSet phldrT="[Text]" custT="1"/>
      <dgm:spPr/>
      <dgm:t>
        <a:bodyPr/>
        <a:lstStyle/>
        <a:p>
          <a:r>
            <a:rPr lang="en-US" sz="2000" dirty="0"/>
            <a:t>Step-by-step approach</a:t>
          </a:r>
          <a:endParaRPr lang="en-GB" sz="2000" dirty="0"/>
        </a:p>
      </dgm:t>
    </dgm:pt>
    <dgm:pt modelId="{D92B0F11-3329-4467-A73D-044296D69A7A}" type="parTrans" cxnId="{20B40CE4-7B72-4FA3-9B9D-806180211402}">
      <dgm:prSet/>
      <dgm:spPr/>
      <dgm:t>
        <a:bodyPr/>
        <a:lstStyle/>
        <a:p>
          <a:endParaRPr lang="en-GB"/>
        </a:p>
      </dgm:t>
    </dgm:pt>
    <dgm:pt modelId="{54BB0256-1492-4CD1-8A7F-E48EDC442A8B}" type="sibTrans" cxnId="{20B40CE4-7B72-4FA3-9B9D-806180211402}">
      <dgm:prSet/>
      <dgm:spPr/>
      <dgm:t>
        <a:bodyPr/>
        <a:lstStyle/>
        <a:p>
          <a:endParaRPr lang="en-GB"/>
        </a:p>
      </dgm:t>
    </dgm:pt>
    <dgm:pt modelId="{72BDB07A-7EA7-4455-91E9-1B4B4DC0ABB6}">
      <dgm:prSet custT="1"/>
      <dgm:spPr/>
      <dgm:t>
        <a:bodyPr/>
        <a:lstStyle/>
        <a:p>
          <a:r>
            <a:rPr lang="en-GB" sz="1600" b="0" i="0" u="none" dirty="0"/>
            <a:t>Explanations adapted to previous knowledge</a:t>
          </a:r>
          <a:endParaRPr lang="en-GB" sz="1600" dirty="0"/>
        </a:p>
      </dgm:t>
    </dgm:pt>
    <dgm:pt modelId="{0B45A904-114C-435A-8473-C1C8AF8A538B}" type="parTrans" cxnId="{0932A499-D683-4AB9-8D1A-B932F68BF082}">
      <dgm:prSet/>
      <dgm:spPr/>
      <dgm:t>
        <a:bodyPr/>
        <a:lstStyle/>
        <a:p>
          <a:endParaRPr lang="en-GB"/>
        </a:p>
      </dgm:t>
    </dgm:pt>
    <dgm:pt modelId="{6F773672-C57C-46DD-82B9-30FADF3DBA04}" type="sibTrans" cxnId="{0932A499-D683-4AB9-8D1A-B932F68BF082}">
      <dgm:prSet/>
      <dgm:spPr/>
      <dgm:t>
        <a:bodyPr/>
        <a:lstStyle/>
        <a:p>
          <a:endParaRPr lang="en-GB"/>
        </a:p>
      </dgm:t>
    </dgm:pt>
    <dgm:pt modelId="{DE959706-E373-451B-B178-01D9648441A4}" type="pres">
      <dgm:prSet presAssocID="{3DF6183D-A25F-48B8-B6BF-A4B9573A8293}" presName="Name0" presStyleCnt="0">
        <dgm:presLayoutVars>
          <dgm:chMax val="1"/>
          <dgm:chPref val="1"/>
        </dgm:presLayoutVars>
      </dgm:prSet>
      <dgm:spPr/>
    </dgm:pt>
    <dgm:pt modelId="{9C4FE693-1F67-4005-9CAD-6AC2328DFB15}" type="pres">
      <dgm:prSet presAssocID="{47E78D15-912F-40C9-B4BA-09E687FE1A82}" presName="Parent" presStyleLbl="node0" presStyleIdx="0" presStyleCnt="1" custLinFactNeighborX="-2332" custLinFactNeighborY="-5848">
        <dgm:presLayoutVars>
          <dgm:chMax val="5"/>
          <dgm:chPref val="5"/>
        </dgm:presLayoutVars>
      </dgm:prSet>
      <dgm:spPr/>
    </dgm:pt>
    <dgm:pt modelId="{27130B92-BC50-40FF-A557-1EF342F18960}" type="pres">
      <dgm:prSet presAssocID="{47E78D15-912F-40C9-B4BA-09E687FE1A82}" presName="Accent1" presStyleLbl="node1" presStyleIdx="0" presStyleCnt="13" custLinFactX="-75632" custLinFactNeighborX="-100000" custLinFactNeighborY="-25080"/>
      <dgm:spPr/>
    </dgm:pt>
    <dgm:pt modelId="{18776B97-906A-476F-999B-231F7DB913F3}" type="pres">
      <dgm:prSet presAssocID="{47E78D15-912F-40C9-B4BA-09E687FE1A82}" presName="Accent2" presStyleLbl="node1" presStyleIdx="1" presStyleCnt="13" custLinFactNeighborX="84533" custLinFactNeighborY="28432"/>
      <dgm:spPr/>
    </dgm:pt>
    <dgm:pt modelId="{8DF8A9BC-3CF2-4148-AFBD-5AA4DDE8A2C0}" type="pres">
      <dgm:prSet presAssocID="{47E78D15-912F-40C9-B4BA-09E687FE1A82}" presName="Accent3" presStyleLbl="node1" presStyleIdx="2" presStyleCnt="13" custLinFactX="-20386" custLinFactY="100000" custLinFactNeighborX="-100000" custLinFactNeighborY="132228"/>
      <dgm:spPr/>
    </dgm:pt>
    <dgm:pt modelId="{52E04FDB-C371-4BCA-BA02-33784544C8EF}" type="pres">
      <dgm:prSet presAssocID="{47E78D15-912F-40C9-B4BA-09E687FE1A82}" presName="Accent4" presStyleLbl="node1" presStyleIdx="3" presStyleCnt="13"/>
      <dgm:spPr/>
    </dgm:pt>
    <dgm:pt modelId="{93BE7249-7151-4215-8088-2F01F4096A03}" type="pres">
      <dgm:prSet presAssocID="{47E78D15-912F-40C9-B4BA-09E687FE1A82}" presName="Accent5" presStyleLbl="node1" presStyleIdx="4" presStyleCnt="13" custLinFactX="200000" custLinFactY="-38819" custLinFactNeighborX="219809" custLinFactNeighborY="-100000"/>
      <dgm:spPr/>
    </dgm:pt>
    <dgm:pt modelId="{3F0D7A68-871E-4B70-8602-F73A606D677B}" type="pres">
      <dgm:prSet presAssocID="{47E78D15-912F-40C9-B4BA-09E687FE1A82}" presName="Accent6" presStyleLbl="node1" presStyleIdx="5" presStyleCnt="13" custLinFactX="-108536" custLinFactY="-285398" custLinFactNeighborX="-200000" custLinFactNeighborY="-300000"/>
      <dgm:spPr/>
    </dgm:pt>
    <dgm:pt modelId="{4494BDF0-1986-4531-872B-EFF54E40E21D}" type="pres">
      <dgm:prSet presAssocID="{F8E56DD5-F27B-4170-8B3A-89C2320FB89C}" presName="Child1" presStyleLbl="node1" presStyleIdx="6" presStyleCnt="13" custScaleX="161875" custScaleY="139853" custLinFactX="100000" custLinFactNeighborX="190627" custLinFactNeighborY="-65199">
        <dgm:presLayoutVars>
          <dgm:chMax val="0"/>
          <dgm:chPref val="0"/>
        </dgm:presLayoutVars>
      </dgm:prSet>
      <dgm:spPr/>
    </dgm:pt>
    <dgm:pt modelId="{BF1603B7-0C96-4717-87F4-1BD5259DF2BD}" type="pres">
      <dgm:prSet presAssocID="{F8E56DD5-F27B-4170-8B3A-89C2320FB89C}" presName="Accent7" presStyleCnt="0"/>
      <dgm:spPr/>
    </dgm:pt>
    <dgm:pt modelId="{A2637548-8518-41E6-AF77-6093468CDE37}" type="pres">
      <dgm:prSet presAssocID="{F8E56DD5-F27B-4170-8B3A-89C2320FB89C}" presName="AccentHold1" presStyleLbl="node1" presStyleIdx="7" presStyleCnt="13" custScaleX="111313" custScaleY="158208" custLinFactX="-100000" custLinFactY="-100000" custLinFactNeighborX="-168561" custLinFactNeighborY="-152226"/>
      <dgm:spPr/>
    </dgm:pt>
    <dgm:pt modelId="{0CA19AEE-3820-46B3-AEA2-CEC94D74E376}" type="pres">
      <dgm:prSet presAssocID="{F8E56DD5-F27B-4170-8B3A-89C2320FB89C}" presName="Accent8" presStyleCnt="0"/>
      <dgm:spPr/>
    </dgm:pt>
    <dgm:pt modelId="{0FD57774-16C0-432D-87E0-273A091D7C10}" type="pres">
      <dgm:prSet presAssocID="{F8E56DD5-F27B-4170-8B3A-89C2320FB89C}" presName="AccentHold2" presStyleLbl="node1" presStyleIdx="8" presStyleCnt="13" custLinFactY="-200000" custLinFactNeighborX="87835" custLinFactNeighborY="-224488"/>
      <dgm:spPr/>
    </dgm:pt>
    <dgm:pt modelId="{8C271705-86AB-4A38-9D33-EEA9A5B0F095}" type="pres">
      <dgm:prSet presAssocID="{72BDB07A-7EA7-4455-91E9-1B4B4DC0ABB6}" presName="Child2" presStyleLbl="node1" presStyleIdx="9" presStyleCnt="13" custScaleX="190909" custScaleY="138399" custLinFactX="-148945" custLinFactY="71493" custLinFactNeighborX="-200000" custLinFactNeighborY="100000">
        <dgm:presLayoutVars>
          <dgm:chMax val="0"/>
          <dgm:chPref val="0"/>
        </dgm:presLayoutVars>
      </dgm:prSet>
      <dgm:spPr/>
    </dgm:pt>
    <dgm:pt modelId="{43DAF869-9171-4125-8DB4-85937D2F00F2}" type="pres">
      <dgm:prSet presAssocID="{72BDB07A-7EA7-4455-91E9-1B4B4DC0ABB6}" presName="Accent9" presStyleCnt="0"/>
      <dgm:spPr/>
    </dgm:pt>
    <dgm:pt modelId="{3E32F71D-7DE1-437F-AC5B-05DC9A42735D}" type="pres">
      <dgm:prSet presAssocID="{72BDB07A-7EA7-4455-91E9-1B4B4DC0ABB6}" presName="AccentHold1" presStyleLbl="node1" presStyleIdx="10" presStyleCnt="13" custLinFactY="104231" custLinFactNeighborX="-28598" custLinFactNeighborY="200000"/>
      <dgm:spPr/>
    </dgm:pt>
    <dgm:pt modelId="{D4DA8C07-7BC0-4260-8AFC-72315C44F3D1}" type="pres">
      <dgm:prSet presAssocID="{72BDB07A-7EA7-4455-91E9-1B4B4DC0ABB6}" presName="Accent10" presStyleCnt="0"/>
      <dgm:spPr/>
    </dgm:pt>
    <dgm:pt modelId="{038E2917-1E5C-41C0-BFCC-68ECF66620E4}" type="pres">
      <dgm:prSet presAssocID="{72BDB07A-7EA7-4455-91E9-1B4B4DC0ABB6}" presName="AccentHold2" presStyleLbl="node1" presStyleIdx="11" presStyleCnt="13"/>
      <dgm:spPr/>
    </dgm:pt>
    <dgm:pt modelId="{8929F242-A619-48D3-87EE-116E16AB8AF1}" type="pres">
      <dgm:prSet presAssocID="{72BDB07A-7EA7-4455-91E9-1B4B4DC0ABB6}" presName="Accent11" presStyleCnt="0"/>
      <dgm:spPr/>
    </dgm:pt>
    <dgm:pt modelId="{2C1597BA-F0FF-4AA5-97DA-ECD5B6EDE719}" type="pres">
      <dgm:prSet presAssocID="{72BDB07A-7EA7-4455-91E9-1B4B4DC0ABB6}" presName="AccentHold3" presStyleLbl="node1" presStyleIdx="12" presStyleCnt="13"/>
      <dgm:spPr/>
    </dgm:pt>
  </dgm:ptLst>
  <dgm:cxnLst>
    <dgm:cxn modelId="{A2DA3514-1962-4729-9545-0693EC6B7B14}" srcId="{3DF6183D-A25F-48B8-B6BF-A4B9573A8293}" destId="{47E78D15-912F-40C9-B4BA-09E687FE1A82}" srcOrd="0" destOrd="0" parTransId="{FCE658D4-58A2-4ACF-A574-6DA1EC229A98}" sibTransId="{4054077B-CE37-4B48-8347-8D2F823F66A7}"/>
    <dgm:cxn modelId="{47FD773B-BB27-4E07-8E4F-359240E41C21}" type="presOf" srcId="{F8E56DD5-F27B-4170-8B3A-89C2320FB89C}" destId="{4494BDF0-1986-4531-872B-EFF54E40E21D}" srcOrd="0" destOrd="0" presId="urn:microsoft.com/office/officeart/2009/3/layout/CircleRelationship"/>
    <dgm:cxn modelId="{AB971F42-D22C-497E-B0CC-23450C5BBE5C}" type="presOf" srcId="{72BDB07A-7EA7-4455-91E9-1B4B4DC0ABB6}" destId="{8C271705-86AB-4A38-9D33-EEA9A5B0F095}" srcOrd="0" destOrd="0" presId="urn:microsoft.com/office/officeart/2009/3/layout/CircleRelationship"/>
    <dgm:cxn modelId="{594A7570-ADAF-4240-9944-5FF766FD8A5A}" type="presOf" srcId="{3DF6183D-A25F-48B8-B6BF-A4B9573A8293}" destId="{DE959706-E373-451B-B178-01D9648441A4}" srcOrd="0" destOrd="0" presId="urn:microsoft.com/office/officeart/2009/3/layout/CircleRelationship"/>
    <dgm:cxn modelId="{0E623E83-F44F-4E99-9FC9-96A796E9A7E8}" type="presOf" srcId="{47E78D15-912F-40C9-B4BA-09E687FE1A82}" destId="{9C4FE693-1F67-4005-9CAD-6AC2328DFB15}" srcOrd="0" destOrd="0" presId="urn:microsoft.com/office/officeart/2009/3/layout/CircleRelationship"/>
    <dgm:cxn modelId="{0932A499-D683-4AB9-8D1A-B932F68BF082}" srcId="{47E78D15-912F-40C9-B4BA-09E687FE1A82}" destId="{72BDB07A-7EA7-4455-91E9-1B4B4DC0ABB6}" srcOrd="1" destOrd="0" parTransId="{0B45A904-114C-435A-8473-C1C8AF8A538B}" sibTransId="{6F773672-C57C-46DD-82B9-30FADF3DBA04}"/>
    <dgm:cxn modelId="{20B40CE4-7B72-4FA3-9B9D-806180211402}" srcId="{47E78D15-912F-40C9-B4BA-09E687FE1A82}" destId="{F8E56DD5-F27B-4170-8B3A-89C2320FB89C}" srcOrd="0" destOrd="0" parTransId="{D92B0F11-3329-4467-A73D-044296D69A7A}" sibTransId="{54BB0256-1492-4CD1-8A7F-E48EDC442A8B}"/>
    <dgm:cxn modelId="{CF4BFB0F-39E4-4126-AD10-A42D9885B49D}" type="presParOf" srcId="{DE959706-E373-451B-B178-01D9648441A4}" destId="{9C4FE693-1F67-4005-9CAD-6AC2328DFB15}" srcOrd="0" destOrd="0" presId="urn:microsoft.com/office/officeart/2009/3/layout/CircleRelationship"/>
    <dgm:cxn modelId="{65C59A80-6279-4945-838F-EE7A6686454A}" type="presParOf" srcId="{DE959706-E373-451B-B178-01D9648441A4}" destId="{27130B92-BC50-40FF-A557-1EF342F18960}" srcOrd="1" destOrd="0" presId="urn:microsoft.com/office/officeart/2009/3/layout/CircleRelationship"/>
    <dgm:cxn modelId="{C094D129-8F79-4372-AFCC-D7273F629AEB}" type="presParOf" srcId="{DE959706-E373-451B-B178-01D9648441A4}" destId="{18776B97-906A-476F-999B-231F7DB913F3}" srcOrd="2" destOrd="0" presId="urn:microsoft.com/office/officeart/2009/3/layout/CircleRelationship"/>
    <dgm:cxn modelId="{4307C100-9920-41A8-8CB7-D3217C8573A0}" type="presParOf" srcId="{DE959706-E373-451B-B178-01D9648441A4}" destId="{8DF8A9BC-3CF2-4148-AFBD-5AA4DDE8A2C0}" srcOrd="3" destOrd="0" presId="urn:microsoft.com/office/officeart/2009/3/layout/CircleRelationship"/>
    <dgm:cxn modelId="{F74AC126-0017-4272-8D31-EB1ED2874871}" type="presParOf" srcId="{DE959706-E373-451B-B178-01D9648441A4}" destId="{52E04FDB-C371-4BCA-BA02-33784544C8EF}" srcOrd="4" destOrd="0" presId="urn:microsoft.com/office/officeart/2009/3/layout/CircleRelationship"/>
    <dgm:cxn modelId="{BC47E2DA-96C2-4847-BAA5-093324C99602}" type="presParOf" srcId="{DE959706-E373-451B-B178-01D9648441A4}" destId="{93BE7249-7151-4215-8088-2F01F4096A03}" srcOrd="5" destOrd="0" presId="urn:microsoft.com/office/officeart/2009/3/layout/CircleRelationship"/>
    <dgm:cxn modelId="{BE90CC23-D8CE-4DF2-82B9-1952B57F722D}" type="presParOf" srcId="{DE959706-E373-451B-B178-01D9648441A4}" destId="{3F0D7A68-871E-4B70-8602-F73A606D677B}" srcOrd="6" destOrd="0" presId="urn:microsoft.com/office/officeart/2009/3/layout/CircleRelationship"/>
    <dgm:cxn modelId="{DADD4042-FAA1-4935-BCC8-EEC756E2254F}" type="presParOf" srcId="{DE959706-E373-451B-B178-01D9648441A4}" destId="{4494BDF0-1986-4531-872B-EFF54E40E21D}" srcOrd="7" destOrd="0" presId="urn:microsoft.com/office/officeart/2009/3/layout/CircleRelationship"/>
    <dgm:cxn modelId="{1297E350-780E-4444-8B57-31C8BE8E7280}" type="presParOf" srcId="{DE959706-E373-451B-B178-01D9648441A4}" destId="{BF1603B7-0C96-4717-87F4-1BD5259DF2BD}" srcOrd="8" destOrd="0" presId="urn:microsoft.com/office/officeart/2009/3/layout/CircleRelationship"/>
    <dgm:cxn modelId="{2ED41118-9A95-462A-AF23-B86ACB43FD94}" type="presParOf" srcId="{BF1603B7-0C96-4717-87F4-1BD5259DF2BD}" destId="{A2637548-8518-41E6-AF77-6093468CDE37}" srcOrd="0" destOrd="0" presId="urn:microsoft.com/office/officeart/2009/3/layout/CircleRelationship"/>
    <dgm:cxn modelId="{AD928BC1-8A0D-4AD7-AA16-301A4F1E8E43}" type="presParOf" srcId="{DE959706-E373-451B-B178-01D9648441A4}" destId="{0CA19AEE-3820-46B3-AEA2-CEC94D74E376}" srcOrd="9" destOrd="0" presId="urn:microsoft.com/office/officeart/2009/3/layout/CircleRelationship"/>
    <dgm:cxn modelId="{4DC5DA46-405F-47E5-93F4-ACBC84A55AD2}" type="presParOf" srcId="{0CA19AEE-3820-46B3-AEA2-CEC94D74E376}" destId="{0FD57774-16C0-432D-87E0-273A091D7C10}" srcOrd="0" destOrd="0" presId="urn:microsoft.com/office/officeart/2009/3/layout/CircleRelationship"/>
    <dgm:cxn modelId="{AE91FE6E-1C0B-437F-BDEE-60FCCABE1ECF}" type="presParOf" srcId="{DE959706-E373-451B-B178-01D9648441A4}" destId="{8C271705-86AB-4A38-9D33-EEA9A5B0F095}" srcOrd="10" destOrd="0" presId="urn:microsoft.com/office/officeart/2009/3/layout/CircleRelationship"/>
    <dgm:cxn modelId="{A4958B82-DDAB-443F-9AD2-401F806520AA}" type="presParOf" srcId="{DE959706-E373-451B-B178-01D9648441A4}" destId="{43DAF869-9171-4125-8DB4-85937D2F00F2}" srcOrd="11" destOrd="0" presId="urn:microsoft.com/office/officeart/2009/3/layout/CircleRelationship"/>
    <dgm:cxn modelId="{4DAF8984-0385-4153-9E4F-933264C50775}" type="presParOf" srcId="{43DAF869-9171-4125-8DB4-85937D2F00F2}" destId="{3E32F71D-7DE1-437F-AC5B-05DC9A42735D}" srcOrd="0" destOrd="0" presId="urn:microsoft.com/office/officeart/2009/3/layout/CircleRelationship"/>
    <dgm:cxn modelId="{D43937F9-1729-44C8-BA43-E156C1EB0AAD}" type="presParOf" srcId="{DE959706-E373-451B-B178-01D9648441A4}" destId="{D4DA8C07-7BC0-4260-8AFC-72315C44F3D1}" srcOrd="12" destOrd="0" presId="urn:microsoft.com/office/officeart/2009/3/layout/CircleRelationship"/>
    <dgm:cxn modelId="{78AE5DFE-73F4-48BF-8F07-02C1B1C46C05}" type="presParOf" srcId="{D4DA8C07-7BC0-4260-8AFC-72315C44F3D1}" destId="{038E2917-1E5C-41C0-BFCC-68ECF66620E4}" srcOrd="0" destOrd="0" presId="urn:microsoft.com/office/officeart/2009/3/layout/CircleRelationship"/>
    <dgm:cxn modelId="{B595B201-88E4-4DEA-9CDC-3022916CC0C0}" type="presParOf" srcId="{DE959706-E373-451B-B178-01D9648441A4}" destId="{8929F242-A619-48D3-87EE-116E16AB8AF1}" srcOrd="13" destOrd="0" presId="urn:microsoft.com/office/officeart/2009/3/layout/CircleRelationship"/>
    <dgm:cxn modelId="{B373D436-4BBA-4E48-BF25-0B8C66186FB6}" type="presParOf" srcId="{8929F242-A619-48D3-87EE-116E16AB8AF1}" destId="{2C1597BA-F0FF-4AA5-97DA-ECD5B6EDE719}"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FE693-1F67-4005-9CAD-6AC2328DFB15}">
      <dsp:nvSpPr>
        <dsp:cNvPr id="0" name=""/>
        <dsp:cNvSpPr/>
      </dsp:nvSpPr>
      <dsp:spPr>
        <a:xfrm>
          <a:off x="1296984" y="862817"/>
          <a:ext cx="3001213" cy="29141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effectLst/>
            </a:rPr>
            <a:t>Interactive learning environments should engage learners.</a:t>
          </a:r>
          <a:endParaRPr lang="en-GB" sz="2000" kern="1200" dirty="0">
            <a:solidFill>
              <a:schemeClr val="bg1"/>
            </a:solidFill>
          </a:endParaRPr>
        </a:p>
      </dsp:txBody>
      <dsp:txXfrm>
        <a:off x="1736501" y="1289584"/>
        <a:ext cx="2122179" cy="2060614"/>
      </dsp:txXfrm>
    </dsp:sp>
    <dsp:sp modelId="{18776B97-906A-476F-999B-231F7DB913F3}">
      <dsp:nvSpPr>
        <dsp:cNvPr id="0" name=""/>
        <dsp:cNvSpPr/>
      </dsp:nvSpPr>
      <dsp:spPr>
        <a:xfrm>
          <a:off x="2329733" y="3516369"/>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8A9BC-3CF2-4148-AFBD-5AA4DDE8A2C0}">
      <dsp:nvSpPr>
        <dsp:cNvPr id="0" name=""/>
        <dsp:cNvSpPr/>
      </dsp:nvSpPr>
      <dsp:spPr>
        <a:xfrm>
          <a:off x="4372930" y="2112912"/>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E04FDB-C371-4BCA-BA02-33784544C8EF}">
      <dsp:nvSpPr>
        <dsp:cNvPr id="0" name=""/>
        <dsp:cNvSpPr/>
      </dsp:nvSpPr>
      <dsp:spPr>
        <a:xfrm>
          <a:off x="3333059" y="3747947"/>
          <a:ext cx="300111" cy="30056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BE7249-7151-4215-8088-2F01F4096A03}">
      <dsp:nvSpPr>
        <dsp:cNvPr id="0" name=""/>
        <dsp:cNvSpPr/>
      </dsp:nvSpPr>
      <dsp:spPr>
        <a:xfrm>
          <a:off x="2390641" y="1320723"/>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0D7A68-871E-4B70-8602-F73A606D677B}">
      <dsp:nvSpPr>
        <dsp:cNvPr id="0" name=""/>
        <dsp:cNvSpPr/>
      </dsp:nvSpPr>
      <dsp:spPr>
        <a:xfrm>
          <a:off x="1705700" y="2565936"/>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F85405-C15B-4CE6-A637-525457B23412}">
      <dsp:nvSpPr>
        <dsp:cNvPr id="0" name=""/>
        <dsp:cNvSpPr/>
      </dsp:nvSpPr>
      <dsp:spPr>
        <a:xfrm>
          <a:off x="0" y="2372077"/>
          <a:ext cx="2014997" cy="154186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0" i="0" u="none" kern="1200" dirty="0"/>
            <a:t>Appropriate Contexts</a:t>
          </a:r>
          <a:endParaRPr lang="en-GB" sz="1800" kern="1200" dirty="0"/>
        </a:p>
      </dsp:txBody>
      <dsp:txXfrm>
        <a:off x="295089" y="2597877"/>
        <a:ext cx="1424819" cy="1090261"/>
      </dsp:txXfrm>
    </dsp:sp>
    <dsp:sp modelId="{45F3A81A-9DBD-4B5D-9B2D-79CE815482BF}">
      <dsp:nvSpPr>
        <dsp:cNvPr id="0" name=""/>
        <dsp:cNvSpPr/>
      </dsp:nvSpPr>
      <dsp:spPr>
        <a:xfrm>
          <a:off x="2736711" y="1330372"/>
          <a:ext cx="300111" cy="30056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C74DEA-2B35-4EAF-B36B-5B9177BF85D8}">
      <dsp:nvSpPr>
        <dsp:cNvPr id="0" name=""/>
        <dsp:cNvSpPr/>
      </dsp:nvSpPr>
      <dsp:spPr>
        <a:xfrm>
          <a:off x="1728193" y="3240362"/>
          <a:ext cx="542637" cy="54276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A74C19-1B93-43EB-A728-60EA84D706C2}">
      <dsp:nvSpPr>
        <dsp:cNvPr id="0" name=""/>
        <dsp:cNvSpPr/>
      </dsp:nvSpPr>
      <dsp:spPr>
        <a:xfrm>
          <a:off x="3299007" y="2728852"/>
          <a:ext cx="1917905" cy="107730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0" i="0" u="none" kern="1200" dirty="0"/>
            <a:t>Conversational language</a:t>
          </a:r>
          <a:endParaRPr lang="en-GB" sz="1400" kern="1200" dirty="0"/>
        </a:p>
      </dsp:txBody>
      <dsp:txXfrm>
        <a:off x="3579878" y="2886620"/>
        <a:ext cx="1356163" cy="761773"/>
      </dsp:txXfrm>
    </dsp:sp>
    <dsp:sp modelId="{1AAD7A7B-4399-469F-8DDF-571B74043D28}">
      <dsp:nvSpPr>
        <dsp:cNvPr id="0" name=""/>
        <dsp:cNvSpPr/>
      </dsp:nvSpPr>
      <dsp:spPr>
        <a:xfrm>
          <a:off x="3986439" y="1745765"/>
          <a:ext cx="300111" cy="30056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623EB3-24C9-4144-A028-AF289C1A07A8}">
      <dsp:nvSpPr>
        <dsp:cNvPr id="0" name=""/>
        <dsp:cNvSpPr/>
      </dsp:nvSpPr>
      <dsp:spPr>
        <a:xfrm>
          <a:off x="552871" y="3569439"/>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6CF9BC-95B4-4020-A662-01C7C1AFD91A}">
      <dsp:nvSpPr>
        <dsp:cNvPr id="0" name=""/>
        <dsp:cNvSpPr/>
      </dsp:nvSpPr>
      <dsp:spPr>
        <a:xfrm>
          <a:off x="2721207" y="3259704"/>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6B814F-DBE3-4E62-99D8-D1634CC3AF5E}">
      <dsp:nvSpPr>
        <dsp:cNvPr id="0" name=""/>
        <dsp:cNvSpPr/>
      </dsp:nvSpPr>
      <dsp:spPr>
        <a:xfrm>
          <a:off x="3356505" y="542735"/>
          <a:ext cx="1483487" cy="109743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Interactive questions</a:t>
          </a:r>
          <a:endParaRPr lang="en-GB" sz="1400" kern="1200" dirty="0"/>
        </a:p>
      </dsp:txBody>
      <dsp:txXfrm>
        <a:off x="3573757" y="703451"/>
        <a:ext cx="1048983" cy="776007"/>
      </dsp:txXfrm>
    </dsp:sp>
    <dsp:sp modelId="{8E3634D7-18D7-4125-B8E4-D8B2F63FBA85}">
      <dsp:nvSpPr>
        <dsp:cNvPr id="0" name=""/>
        <dsp:cNvSpPr/>
      </dsp:nvSpPr>
      <dsp:spPr>
        <a:xfrm>
          <a:off x="4683009" y="2846724"/>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BD7DAF-C535-4CAE-80DD-4D62C9A7FB6E}">
      <dsp:nvSpPr>
        <dsp:cNvPr id="0" name=""/>
        <dsp:cNvSpPr/>
      </dsp:nvSpPr>
      <dsp:spPr>
        <a:xfrm>
          <a:off x="1900039" y="3589523"/>
          <a:ext cx="1279196" cy="1151934"/>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Students reflect in their answers</a:t>
          </a:r>
          <a:endParaRPr lang="en-GB" sz="1200" kern="1200" dirty="0"/>
        </a:p>
      </dsp:txBody>
      <dsp:txXfrm>
        <a:off x="2087373" y="3758220"/>
        <a:ext cx="904528" cy="814540"/>
      </dsp:txXfrm>
    </dsp:sp>
    <dsp:sp modelId="{A03C5043-E24D-4595-A8E1-F20DFECC7A9C}">
      <dsp:nvSpPr>
        <dsp:cNvPr id="0" name=""/>
        <dsp:cNvSpPr/>
      </dsp:nvSpPr>
      <dsp:spPr>
        <a:xfrm>
          <a:off x="2822537" y="3787026"/>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E7AF46-6D05-4228-9CAA-103B487EDF8B}">
      <dsp:nvSpPr>
        <dsp:cNvPr id="0" name=""/>
        <dsp:cNvSpPr/>
      </dsp:nvSpPr>
      <dsp:spPr>
        <a:xfrm>
          <a:off x="1523125" y="-124397"/>
          <a:ext cx="1775894" cy="154081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Explanatory feedback</a:t>
          </a:r>
          <a:endParaRPr lang="en-GB" sz="1600" kern="1200" dirty="0"/>
        </a:p>
      </dsp:txBody>
      <dsp:txXfrm>
        <a:off x="1783199" y="101251"/>
        <a:ext cx="1255746" cy="1089522"/>
      </dsp:txXfrm>
    </dsp:sp>
    <dsp:sp modelId="{84CD6943-E7E6-492A-8967-5213F6D0056E}">
      <dsp:nvSpPr>
        <dsp:cNvPr id="0" name=""/>
        <dsp:cNvSpPr/>
      </dsp:nvSpPr>
      <dsp:spPr>
        <a:xfrm>
          <a:off x="1535710" y="1286951"/>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3840F5-8575-485D-A966-F4E3FB2B4880}">
      <dsp:nvSpPr>
        <dsp:cNvPr id="0" name=""/>
        <dsp:cNvSpPr/>
      </dsp:nvSpPr>
      <dsp:spPr>
        <a:xfrm>
          <a:off x="4069496" y="367395"/>
          <a:ext cx="217608" cy="21758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FE693-1F67-4005-9CAD-6AC2328DFB15}">
      <dsp:nvSpPr>
        <dsp:cNvPr id="0" name=""/>
        <dsp:cNvSpPr/>
      </dsp:nvSpPr>
      <dsp:spPr>
        <a:xfrm>
          <a:off x="934517" y="236217"/>
          <a:ext cx="2787413" cy="2787353"/>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effectLst/>
            </a:rPr>
            <a:t>Extraneous processing in a </a:t>
          </a:r>
          <a:r>
            <a:rPr lang="en-GB" sz="1600" kern="1200" dirty="0" err="1">
              <a:effectLst/>
            </a:rPr>
            <a:t>mulitmedial</a:t>
          </a:r>
          <a:r>
            <a:rPr lang="en-GB" sz="1600" kern="1200" dirty="0">
              <a:effectLst/>
            </a:rPr>
            <a:t> learning environment should be reduced.</a:t>
          </a:r>
          <a:endParaRPr lang="en-GB" sz="1600" kern="1200" dirty="0"/>
        </a:p>
      </dsp:txBody>
      <dsp:txXfrm>
        <a:off x="1342724" y="644415"/>
        <a:ext cx="1970999" cy="1970957"/>
      </dsp:txXfrm>
    </dsp:sp>
    <dsp:sp modelId="{CECEA254-A0B5-44FE-9BAB-BC94C2C76F0B}">
      <dsp:nvSpPr>
        <dsp:cNvPr id="0" name=""/>
        <dsp:cNvSpPr/>
      </dsp:nvSpPr>
      <dsp:spPr>
        <a:xfrm>
          <a:off x="2568132" y="398829"/>
          <a:ext cx="310000" cy="30999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776B97-906A-476F-999B-231F7DB913F3}">
      <dsp:nvSpPr>
        <dsp:cNvPr id="0" name=""/>
        <dsp:cNvSpPr/>
      </dsp:nvSpPr>
      <dsp:spPr>
        <a:xfrm>
          <a:off x="1834083" y="3106079"/>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8A9BC-3CF2-4148-AFBD-5AA4DDE8A2C0}">
      <dsp:nvSpPr>
        <dsp:cNvPr id="0" name=""/>
        <dsp:cNvSpPr/>
      </dsp:nvSpPr>
      <dsp:spPr>
        <a:xfrm>
          <a:off x="3944472" y="1657046"/>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E04FDB-C371-4BCA-BA02-33784544C8EF}">
      <dsp:nvSpPr>
        <dsp:cNvPr id="0" name=""/>
        <dsp:cNvSpPr/>
      </dsp:nvSpPr>
      <dsp:spPr>
        <a:xfrm>
          <a:off x="2870356" y="3345088"/>
          <a:ext cx="310000" cy="30999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BE7249-7151-4215-8088-2F01F4096A03}">
      <dsp:nvSpPr>
        <dsp:cNvPr id="0" name=""/>
        <dsp:cNvSpPr/>
      </dsp:nvSpPr>
      <dsp:spPr>
        <a:xfrm>
          <a:off x="1480026" y="2863"/>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0D7A68-871E-4B70-8602-F73A606D677B}">
      <dsp:nvSpPr>
        <dsp:cNvPr id="0" name=""/>
        <dsp:cNvSpPr/>
      </dsp:nvSpPr>
      <dsp:spPr>
        <a:xfrm>
          <a:off x="984783" y="2421279"/>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A4789B-24FB-4294-8738-1E21B364CCD7}">
      <dsp:nvSpPr>
        <dsp:cNvPr id="0" name=""/>
        <dsp:cNvSpPr/>
      </dsp:nvSpPr>
      <dsp:spPr>
        <a:xfrm>
          <a:off x="5650" y="925496"/>
          <a:ext cx="1335491" cy="133968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0" i="0" u="none" kern="1200" dirty="0"/>
            <a:t>Summaries</a:t>
          </a:r>
          <a:endParaRPr lang="en-GB" sz="1200" kern="1200" dirty="0"/>
        </a:p>
      </dsp:txBody>
      <dsp:txXfrm>
        <a:off x="201228" y="1121688"/>
        <a:ext cx="944335" cy="947302"/>
      </dsp:txXfrm>
    </dsp:sp>
    <dsp:sp modelId="{0883BE01-9BED-48AB-8439-F95D30D4E499}">
      <dsp:nvSpPr>
        <dsp:cNvPr id="0" name=""/>
        <dsp:cNvSpPr/>
      </dsp:nvSpPr>
      <dsp:spPr>
        <a:xfrm>
          <a:off x="3029560" y="528060"/>
          <a:ext cx="310000" cy="30999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DFDE17-04D9-431D-AA22-1F2613C111A6}">
      <dsp:nvSpPr>
        <dsp:cNvPr id="0" name=""/>
        <dsp:cNvSpPr/>
      </dsp:nvSpPr>
      <dsp:spPr>
        <a:xfrm>
          <a:off x="213060" y="2493903"/>
          <a:ext cx="560385" cy="56040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9D052D-B0FB-4CA0-9801-74939EF2F3CC}">
      <dsp:nvSpPr>
        <dsp:cNvPr id="0" name=""/>
        <dsp:cNvSpPr/>
      </dsp:nvSpPr>
      <dsp:spPr>
        <a:xfrm>
          <a:off x="3537126" y="894108"/>
          <a:ext cx="1133213" cy="1132850"/>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Signalling</a:t>
          </a:r>
          <a:endParaRPr lang="en-GB" sz="1400" kern="1200" dirty="0"/>
        </a:p>
      </dsp:txBody>
      <dsp:txXfrm>
        <a:off x="3703081" y="1060010"/>
        <a:ext cx="801303" cy="801046"/>
      </dsp:txXfrm>
    </dsp:sp>
    <dsp:sp modelId="{9A602F6E-4648-4215-A1E7-E7704CCAC1F8}">
      <dsp:nvSpPr>
        <dsp:cNvPr id="0" name=""/>
        <dsp:cNvSpPr/>
      </dsp:nvSpPr>
      <dsp:spPr>
        <a:xfrm>
          <a:off x="3545308" y="1278017"/>
          <a:ext cx="310000" cy="30999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B5767D-681E-4F3C-8047-28DE1015436A}">
      <dsp:nvSpPr>
        <dsp:cNvPr id="0" name=""/>
        <dsp:cNvSpPr/>
      </dsp:nvSpPr>
      <dsp:spPr>
        <a:xfrm>
          <a:off x="0" y="3160784"/>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9B0920-3859-46FA-BD79-B182D8F0A3DE}">
      <dsp:nvSpPr>
        <dsp:cNvPr id="0" name=""/>
        <dsp:cNvSpPr/>
      </dsp:nvSpPr>
      <dsp:spPr>
        <a:xfrm>
          <a:off x="2238432" y="2841020"/>
          <a:ext cx="224465" cy="22468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FE693-1F67-4005-9CAD-6AC2328DFB15}">
      <dsp:nvSpPr>
        <dsp:cNvPr id="0" name=""/>
        <dsp:cNvSpPr/>
      </dsp:nvSpPr>
      <dsp:spPr>
        <a:xfrm>
          <a:off x="1152110" y="34281"/>
          <a:ext cx="3944971" cy="394488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u="none" strike="noStrike" kern="1200" dirty="0">
              <a:solidFill>
                <a:schemeClr val="bg1"/>
              </a:solidFill>
              <a:effectLst/>
              <a:latin typeface="Calibri" panose="020F0502020204030204" pitchFamily="34" charset="0"/>
            </a:rPr>
            <a:t>Unpacking of disciplinary </a:t>
          </a:r>
          <a:r>
            <a:rPr lang="en-US" sz="2000" b="0" i="0" u="none" strike="noStrike" kern="1200" dirty="0" err="1">
              <a:solidFill>
                <a:schemeClr val="bg1"/>
              </a:solidFill>
              <a:effectLst/>
              <a:latin typeface="Calibri" panose="020F0502020204030204" pitchFamily="34" charset="0"/>
            </a:rPr>
            <a:t>ressources</a:t>
          </a:r>
          <a:endParaRPr lang="en-GB" sz="2000" kern="1200" dirty="0">
            <a:solidFill>
              <a:schemeClr val="bg1"/>
            </a:solidFill>
          </a:endParaRPr>
        </a:p>
      </dsp:txBody>
      <dsp:txXfrm>
        <a:off x="1729838" y="611996"/>
        <a:ext cx="2789515" cy="2789456"/>
      </dsp:txXfrm>
    </dsp:sp>
    <dsp:sp modelId="{27130B92-BC50-40FF-A557-1EF342F18960}">
      <dsp:nvSpPr>
        <dsp:cNvPr id="0" name=""/>
        <dsp:cNvSpPr/>
      </dsp:nvSpPr>
      <dsp:spPr>
        <a:xfrm>
          <a:off x="2724458" y="0"/>
          <a:ext cx="438737" cy="4387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776B97-906A-476F-999B-231F7DB913F3}">
      <dsp:nvSpPr>
        <dsp:cNvPr id="0" name=""/>
        <dsp:cNvSpPr/>
      </dsp:nvSpPr>
      <dsp:spPr>
        <a:xfrm>
          <a:off x="2724684" y="4007173"/>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F8A9BC-3CF2-4148-AFBD-5AA4DDE8A2C0}">
      <dsp:nvSpPr>
        <dsp:cNvPr id="0" name=""/>
        <dsp:cNvSpPr/>
      </dsp:nvSpPr>
      <dsp:spPr>
        <a:xfrm>
          <a:off x="5060486" y="2604430"/>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E04FDB-C371-4BCA-BA02-33784544C8EF}">
      <dsp:nvSpPr>
        <dsp:cNvPr id="0" name=""/>
        <dsp:cNvSpPr/>
      </dsp:nvSpPr>
      <dsp:spPr>
        <a:xfrm>
          <a:off x="3922755" y="4255027"/>
          <a:ext cx="438737" cy="4387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BE7249-7151-4215-8088-2F01F4096A03}">
      <dsp:nvSpPr>
        <dsp:cNvPr id="0" name=""/>
        <dsp:cNvSpPr/>
      </dsp:nvSpPr>
      <dsp:spPr>
        <a:xfrm>
          <a:off x="3880035" y="267350"/>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0D7A68-871E-4B70-8602-F73A606D677B}">
      <dsp:nvSpPr>
        <dsp:cNvPr id="0" name=""/>
        <dsp:cNvSpPr/>
      </dsp:nvSpPr>
      <dsp:spPr>
        <a:xfrm>
          <a:off x="564752" y="666265"/>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94BDF0-1986-4531-872B-EFF54E40E21D}">
      <dsp:nvSpPr>
        <dsp:cNvPr id="0" name=""/>
        <dsp:cNvSpPr/>
      </dsp:nvSpPr>
      <dsp:spPr>
        <a:xfrm>
          <a:off x="4176469" y="0"/>
          <a:ext cx="2596173" cy="2242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Step-by-step approach</a:t>
          </a:r>
          <a:endParaRPr lang="en-GB" sz="2000" kern="1200" dirty="0"/>
        </a:p>
      </dsp:txBody>
      <dsp:txXfrm>
        <a:off x="4556670" y="328372"/>
        <a:ext cx="1835771" cy="1585521"/>
      </dsp:txXfrm>
    </dsp:sp>
    <dsp:sp modelId="{A2637548-8518-41E6-AF77-6093468CDE37}">
      <dsp:nvSpPr>
        <dsp:cNvPr id="0" name=""/>
        <dsp:cNvSpPr/>
      </dsp:nvSpPr>
      <dsp:spPr>
        <a:xfrm>
          <a:off x="1848053" y="0"/>
          <a:ext cx="488372" cy="69410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D57774-16C0-432D-87E0-273A091D7C10}">
      <dsp:nvSpPr>
        <dsp:cNvPr id="0" name=""/>
        <dsp:cNvSpPr/>
      </dsp:nvSpPr>
      <dsp:spPr>
        <a:xfrm>
          <a:off x="858558" y="0"/>
          <a:ext cx="793102" cy="793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271705-86AB-4A38-9D33-EEA9A5B0F095}">
      <dsp:nvSpPr>
        <dsp:cNvPr id="0" name=""/>
        <dsp:cNvSpPr/>
      </dsp:nvSpPr>
      <dsp:spPr>
        <a:xfrm>
          <a:off x="0" y="2389558"/>
          <a:ext cx="3061824" cy="221895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u="none" kern="1200" dirty="0"/>
            <a:t>Explanations adapted to previous knowledge</a:t>
          </a:r>
          <a:endParaRPr lang="en-GB" sz="1600" kern="1200" dirty="0"/>
        </a:p>
      </dsp:txBody>
      <dsp:txXfrm>
        <a:off x="448394" y="2714516"/>
        <a:ext cx="2165036" cy="1569037"/>
      </dsp:txXfrm>
    </dsp:sp>
    <dsp:sp modelId="{3E32F71D-7DE1-437F-AC5B-05DC9A42735D}">
      <dsp:nvSpPr>
        <dsp:cNvPr id="0" name=""/>
        <dsp:cNvSpPr/>
      </dsp:nvSpPr>
      <dsp:spPr>
        <a:xfrm>
          <a:off x="4752529" y="2664298"/>
          <a:ext cx="438737" cy="4387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8E2917-1E5C-41C0-BFCC-68ECF66620E4}">
      <dsp:nvSpPr>
        <dsp:cNvPr id="0" name=""/>
        <dsp:cNvSpPr/>
      </dsp:nvSpPr>
      <dsp:spPr>
        <a:xfrm>
          <a:off x="-139603" y="3994185"/>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1597BA-F0FF-4AA5-97DA-ECD5B6EDE719}">
      <dsp:nvSpPr>
        <dsp:cNvPr id="0" name=""/>
        <dsp:cNvSpPr/>
      </dsp:nvSpPr>
      <dsp:spPr>
        <a:xfrm>
          <a:off x="3028405" y="3541630"/>
          <a:ext cx="317681" cy="3179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2"/>
            <a:ext cx="2889938" cy="498056"/>
          </a:xfrm>
          <a:prstGeom prst="rect">
            <a:avLst/>
          </a:prstGeom>
        </p:spPr>
        <p:txBody>
          <a:bodyPr vert="horz" lIns="91440" tIns="45720" rIns="91440" bIns="45720" rtlCol="0"/>
          <a:lstStyle>
            <a:lvl1pPr algn="r">
              <a:defRPr sz="1200"/>
            </a:lvl1pPr>
          </a:lstStyle>
          <a:p>
            <a:fld id="{D4DD062E-52F7-A14D-A443-1F3854784447}" type="datetimeFigureOut">
              <a:rPr lang="en-US" smtClean="0"/>
              <a:t>10/2/2023</a:t>
            </a:fld>
            <a:endParaRPr lang="en-US"/>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5"/>
            <a:ext cx="5335270" cy="39086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I took the freedom and adapted the title a bit with respect to the agenda. I will first talk about Opportunities, then my research about challenges and in the end we will have some time for a discussion about practices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77026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Maybe you have noticed while I showed you the two diagrams before: You use visual strategies to examine the diagram and to solve the task.</a:t>
            </a:r>
          </a:p>
          <a:p>
            <a:r>
              <a:rPr lang="en-US" dirty="0"/>
              <a:t>And indeed, as the title of the talk already gave away, one method I am using to examine students’ strategies is Eye Tracking. Over the last 15 years, there have been many examples of how eye tracking could unpack students’ problem solving strategies. It has been used for example with the HRD from astronomy, with kinematics or with vector field diagrams.</a:t>
            </a:r>
          </a:p>
          <a:p>
            <a:endParaRPr lang="en-US" dirty="0"/>
          </a:p>
          <a:p>
            <a:r>
              <a:rPr lang="en-US" dirty="0" err="1"/>
              <a:t>Warum</a:t>
            </a:r>
            <a:r>
              <a:rPr lang="en-US" dirty="0"/>
              <a:t> nun </a:t>
            </a:r>
            <a:r>
              <a:rPr lang="en-US" dirty="0" err="1"/>
              <a:t>gerade</a:t>
            </a:r>
            <a:r>
              <a:rPr lang="en-US" dirty="0"/>
              <a:t> Eye Tracking? Es </a:t>
            </a:r>
            <a:r>
              <a:rPr lang="en-US" dirty="0" err="1"/>
              <a:t>gibt</a:t>
            </a:r>
            <a:r>
              <a:rPr lang="en-US" dirty="0"/>
              <a:t> </a:t>
            </a:r>
            <a:r>
              <a:rPr lang="en-US" dirty="0" err="1"/>
              <a:t>einige</a:t>
            </a:r>
            <a:r>
              <a:rPr lang="en-US" dirty="0"/>
              <a:t> </a:t>
            </a:r>
            <a:r>
              <a:rPr lang="en-US" dirty="0" err="1"/>
              <a:t>Beispiele</a:t>
            </a:r>
            <a:r>
              <a:rPr lang="en-US" dirty="0"/>
              <a:t> </a:t>
            </a:r>
            <a:r>
              <a:rPr lang="en-US" dirty="0" err="1"/>
              <a:t>aus</a:t>
            </a:r>
            <a:r>
              <a:rPr lang="en-US" dirty="0"/>
              <a:t> den </a:t>
            </a:r>
            <a:r>
              <a:rPr lang="en-US" dirty="0" err="1"/>
              <a:t>letzten</a:t>
            </a:r>
            <a:r>
              <a:rPr lang="en-US" dirty="0"/>
              <a:t> </a:t>
            </a:r>
            <a:r>
              <a:rPr lang="en-US" dirty="0" err="1"/>
              <a:t>zehn</a:t>
            </a:r>
            <a:r>
              <a:rPr lang="en-US" dirty="0"/>
              <a:t> bis 15 Jahren Physik- und </a:t>
            </a:r>
            <a:r>
              <a:rPr lang="en-US" dirty="0" err="1"/>
              <a:t>Chemiedidaktik</a:t>
            </a:r>
            <a:r>
              <a:rPr lang="en-US" dirty="0"/>
              <a:t>, in </a:t>
            </a:r>
            <a:r>
              <a:rPr lang="en-US" dirty="0" err="1"/>
              <a:t>denen</a:t>
            </a:r>
            <a:r>
              <a:rPr lang="en-US" dirty="0"/>
              <a:t> </a:t>
            </a:r>
            <a:r>
              <a:rPr lang="en-US" dirty="0" err="1"/>
              <a:t>mit</a:t>
            </a:r>
            <a:r>
              <a:rPr lang="en-US" dirty="0"/>
              <a:t> </a:t>
            </a:r>
            <a:r>
              <a:rPr lang="en-US" dirty="0" err="1"/>
              <a:t>Hilfe</a:t>
            </a:r>
            <a:r>
              <a:rPr lang="en-US" dirty="0"/>
              <a:t> von ET das </a:t>
            </a:r>
            <a:r>
              <a:rPr lang="en-US" dirty="0" err="1"/>
              <a:t>Verständnis</a:t>
            </a:r>
            <a:r>
              <a:rPr lang="en-US" dirty="0"/>
              <a:t> von </a:t>
            </a:r>
            <a:r>
              <a:rPr lang="en-US" dirty="0" err="1"/>
              <a:t>Diagrammen</a:t>
            </a:r>
            <a:r>
              <a:rPr lang="en-US" dirty="0"/>
              <a:t> und </a:t>
            </a:r>
            <a:r>
              <a:rPr lang="en-US" dirty="0" err="1"/>
              <a:t>anderen</a:t>
            </a:r>
            <a:r>
              <a:rPr lang="en-US" dirty="0"/>
              <a:t> </a:t>
            </a:r>
            <a:r>
              <a:rPr lang="en-US" dirty="0" err="1"/>
              <a:t>mutliplen</a:t>
            </a:r>
            <a:r>
              <a:rPr lang="en-US" dirty="0"/>
              <a:t> </a:t>
            </a:r>
            <a:r>
              <a:rPr lang="en-US" dirty="0" err="1"/>
              <a:t>Repräsentationen</a:t>
            </a:r>
            <a:r>
              <a:rPr lang="en-US" dirty="0"/>
              <a:t> </a:t>
            </a:r>
            <a:r>
              <a:rPr lang="en-US" dirty="0" err="1"/>
              <a:t>untersucht</a:t>
            </a:r>
            <a:r>
              <a:rPr lang="en-US" dirty="0"/>
              <a:t> </a:t>
            </a:r>
            <a:r>
              <a:rPr lang="en-US" dirty="0" err="1"/>
              <a:t>wurde</a:t>
            </a:r>
            <a:r>
              <a:rPr lang="en-US" dirty="0"/>
              <a:t>.</a:t>
            </a:r>
          </a:p>
          <a:p>
            <a:r>
              <a:rPr lang="en-US" dirty="0"/>
              <a:t>Zu </a:t>
            </a:r>
            <a:r>
              <a:rPr lang="en-US" dirty="0" err="1"/>
              <a:t>nennen</a:t>
            </a:r>
            <a:r>
              <a:rPr lang="en-US" dirty="0"/>
              <a:t> </a:t>
            </a:r>
            <a:r>
              <a:rPr lang="en-US" dirty="0" err="1"/>
              <a:t>sind</a:t>
            </a:r>
            <a:r>
              <a:rPr lang="en-US" dirty="0"/>
              <a:t> da HRDs, </a:t>
            </a:r>
            <a:r>
              <a:rPr lang="en-US" dirty="0" err="1"/>
              <a:t>eine</a:t>
            </a:r>
            <a:r>
              <a:rPr lang="en-US" dirty="0"/>
              <a:t> </a:t>
            </a:r>
            <a:r>
              <a:rPr lang="en-US" dirty="0" err="1"/>
              <a:t>bestimmte</a:t>
            </a:r>
            <a:r>
              <a:rPr lang="en-US" dirty="0"/>
              <a:t> Form </a:t>
            </a:r>
            <a:r>
              <a:rPr lang="en-US" dirty="0" err="1"/>
              <a:t>eines</a:t>
            </a:r>
            <a:r>
              <a:rPr lang="en-US" dirty="0"/>
              <a:t> </a:t>
            </a:r>
            <a:r>
              <a:rPr lang="en-US" dirty="0" err="1"/>
              <a:t>disziplinspezifischen</a:t>
            </a:r>
            <a:r>
              <a:rPr lang="en-US" dirty="0"/>
              <a:t> </a:t>
            </a:r>
            <a:r>
              <a:rPr lang="en-US" dirty="0" err="1"/>
              <a:t>Diagramms</a:t>
            </a:r>
            <a:r>
              <a:rPr lang="en-US" dirty="0"/>
              <a:t> in der </a:t>
            </a:r>
            <a:r>
              <a:rPr lang="en-US" dirty="0" err="1"/>
              <a:t>Astronomie</a:t>
            </a:r>
            <a:r>
              <a:rPr lang="en-US" dirty="0"/>
              <a:t>, </a:t>
            </a:r>
            <a:r>
              <a:rPr lang="en-US" dirty="0" err="1"/>
              <a:t>aber</a:t>
            </a:r>
            <a:r>
              <a:rPr lang="en-US" dirty="0"/>
              <a:t> </a:t>
            </a:r>
            <a:r>
              <a:rPr lang="en-US" dirty="0" err="1"/>
              <a:t>auch</a:t>
            </a:r>
            <a:r>
              <a:rPr lang="en-US" dirty="0"/>
              <a:t> </a:t>
            </a:r>
            <a:r>
              <a:rPr lang="en-US" dirty="0" err="1"/>
              <a:t>grundlegendere</a:t>
            </a:r>
            <a:r>
              <a:rPr lang="en-US" dirty="0"/>
              <a:t> </a:t>
            </a:r>
            <a:r>
              <a:rPr lang="en-US" dirty="0" err="1"/>
              <a:t>Typen</a:t>
            </a:r>
            <a:r>
              <a:rPr lang="en-US" dirty="0"/>
              <a:t> </a:t>
            </a:r>
            <a:r>
              <a:rPr lang="en-US" dirty="0" err="1"/>
              <a:t>wie</a:t>
            </a:r>
            <a:r>
              <a:rPr lang="en-US" dirty="0"/>
              <a:t> </a:t>
            </a:r>
            <a:r>
              <a:rPr lang="en-US" dirty="0" err="1"/>
              <a:t>Kinematik</a:t>
            </a:r>
            <a:r>
              <a:rPr lang="en-US" dirty="0"/>
              <a:t>- </a:t>
            </a:r>
            <a:r>
              <a:rPr lang="en-US" dirty="0" err="1"/>
              <a:t>oder</a:t>
            </a:r>
            <a:r>
              <a:rPr lang="en-US" dirty="0"/>
              <a:t> </a:t>
            </a:r>
            <a:r>
              <a:rPr lang="en-US" dirty="0" err="1"/>
              <a:t>Vektorfeld-Diagramme</a:t>
            </a:r>
            <a:r>
              <a:rPr lang="en-US" dirty="0"/>
              <a:t>.</a:t>
            </a:r>
          </a:p>
          <a:p>
            <a:r>
              <a:rPr lang="en-US" dirty="0"/>
              <a:t>Wie </a:t>
            </a:r>
            <a:r>
              <a:rPr lang="en-US" dirty="0" err="1"/>
              <a:t>genau</a:t>
            </a:r>
            <a:r>
              <a:rPr lang="en-US" dirty="0"/>
              <a:t> </a:t>
            </a:r>
            <a:r>
              <a:rPr lang="en-US" dirty="0" err="1"/>
              <a:t>wurde</a:t>
            </a:r>
            <a:r>
              <a:rPr lang="en-US" dirty="0"/>
              <a:t> das </a:t>
            </a:r>
            <a:r>
              <a:rPr lang="en-US" dirty="0" err="1"/>
              <a:t>gemacht</a:t>
            </a:r>
            <a:r>
              <a:rPr lang="en-US" dirty="0"/>
              <a:t>? Da </a:t>
            </a:r>
            <a:r>
              <a:rPr lang="en-US" dirty="0" err="1"/>
              <a:t>gibt</a:t>
            </a:r>
            <a:r>
              <a:rPr lang="en-US" dirty="0"/>
              <a:t> es </a:t>
            </a:r>
            <a:r>
              <a:rPr lang="en-US" dirty="0" err="1"/>
              <a:t>sehr</a:t>
            </a:r>
            <a:r>
              <a:rPr lang="en-US" dirty="0"/>
              <a:t> </a:t>
            </a:r>
            <a:r>
              <a:rPr lang="en-US" dirty="0" err="1"/>
              <a:t>unterschiedliche</a:t>
            </a:r>
            <a:r>
              <a:rPr lang="en-US" dirty="0"/>
              <a:t> </a:t>
            </a:r>
            <a:r>
              <a:rPr lang="en-US" dirty="0" err="1"/>
              <a:t>Arten</a:t>
            </a:r>
            <a:r>
              <a:rPr lang="en-US" dirty="0"/>
              <a:t> der </a:t>
            </a:r>
            <a:r>
              <a:rPr lang="en-US" dirty="0" err="1"/>
              <a:t>Analyse</a:t>
            </a:r>
            <a:r>
              <a:rPr lang="en-US" dirty="0"/>
              <a:t>, die </a:t>
            </a:r>
            <a:r>
              <a:rPr lang="en-US" dirty="0" err="1"/>
              <a:t>zunächst</a:t>
            </a:r>
            <a:r>
              <a:rPr lang="en-US" dirty="0"/>
              <a:t> in </a:t>
            </a:r>
            <a:r>
              <a:rPr lang="en-US" dirty="0" err="1"/>
              <a:t>globale</a:t>
            </a:r>
            <a:r>
              <a:rPr lang="en-US" dirty="0"/>
              <a:t> und locale </a:t>
            </a:r>
            <a:r>
              <a:rPr lang="en-US" dirty="0" err="1"/>
              <a:t>Analyse</a:t>
            </a:r>
            <a:r>
              <a:rPr lang="en-US" dirty="0"/>
              <a:t> </a:t>
            </a:r>
            <a:r>
              <a:rPr lang="en-US" dirty="0" err="1"/>
              <a:t>unterschieden</a:t>
            </a:r>
            <a:r>
              <a:rPr lang="en-US" dirty="0"/>
              <a:t> warden </a:t>
            </a:r>
            <a:r>
              <a:rPr lang="en-US" dirty="0" err="1"/>
              <a:t>können</a:t>
            </a:r>
            <a:r>
              <a:rPr lang="en-US" dirty="0"/>
              <a:t>. </a:t>
            </a:r>
            <a:r>
              <a:rPr lang="en-US" dirty="0" err="1"/>
              <a:t>Uns</a:t>
            </a:r>
            <a:r>
              <a:rPr lang="en-US" dirty="0"/>
              <a:t> </a:t>
            </a:r>
            <a:r>
              <a:rPr lang="en-US" dirty="0" err="1"/>
              <a:t>interessiert</a:t>
            </a:r>
            <a:r>
              <a:rPr lang="en-US" dirty="0"/>
              <a:t> </a:t>
            </a:r>
            <a:r>
              <a:rPr lang="en-US" dirty="0" err="1"/>
              <a:t>hier</a:t>
            </a:r>
            <a:r>
              <a:rPr lang="en-US" dirty="0"/>
              <a:t> </a:t>
            </a:r>
            <a:r>
              <a:rPr lang="en-US" dirty="0" err="1"/>
              <a:t>aber</a:t>
            </a:r>
            <a:r>
              <a:rPr lang="en-US" dirty="0"/>
              <a:t> </a:t>
            </a:r>
            <a:r>
              <a:rPr lang="en-US" dirty="0" err="1"/>
              <a:t>vor</a:t>
            </a:r>
            <a:r>
              <a:rPr lang="en-US" dirty="0"/>
              <a:t> </a:t>
            </a:r>
            <a:r>
              <a:rPr lang="en-US" dirty="0" err="1"/>
              <a:t>allem</a:t>
            </a:r>
            <a:r>
              <a:rPr lang="en-US" dirty="0"/>
              <a:t> die locale </a:t>
            </a:r>
            <a:r>
              <a:rPr lang="en-US" dirty="0" err="1"/>
              <a:t>Analyse</a:t>
            </a:r>
            <a:r>
              <a:rPr lang="en-US" dirty="0"/>
              <a:t>, also </a:t>
            </a:r>
            <a:r>
              <a:rPr lang="en-US" dirty="0" err="1"/>
              <a:t>wie</a:t>
            </a:r>
            <a:r>
              <a:rPr lang="en-US" dirty="0"/>
              <a:t> </a:t>
            </a:r>
            <a:r>
              <a:rPr lang="en-US" dirty="0" err="1"/>
              <a:t>wird</a:t>
            </a:r>
            <a:r>
              <a:rPr lang="en-US" dirty="0"/>
              <a:t> das </a:t>
            </a:r>
            <a:r>
              <a:rPr lang="en-US" dirty="0" err="1"/>
              <a:t>konkrete</a:t>
            </a:r>
            <a:r>
              <a:rPr lang="en-US" dirty="0"/>
              <a:t> </a:t>
            </a:r>
            <a:r>
              <a:rPr lang="en-US" dirty="0" err="1"/>
              <a:t>Diagramm</a:t>
            </a:r>
            <a:r>
              <a:rPr lang="en-US" dirty="0"/>
              <a:t> </a:t>
            </a:r>
            <a:r>
              <a:rPr lang="en-US" dirty="0" err="1"/>
              <a:t>untersucht</a:t>
            </a:r>
            <a:r>
              <a:rPr lang="en-US" dirty="0"/>
              <a:t>? Auch </a:t>
            </a:r>
            <a:r>
              <a:rPr lang="en-US" dirty="0" err="1"/>
              <a:t>hier</a:t>
            </a:r>
            <a:r>
              <a:rPr lang="en-US" dirty="0"/>
              <a:t> gib es </a:t>
            </a:r>
            <a:r>
              <a:rPr lang="en-US" dirty="0" err="1"/>
              <a:t>wieder</a:t>
            </a:r>
            <a:r>
              <a:rPr lang="en-US" dirty="0"/>
              <a:t> </a:t>
            </a:r>
            <a:r>
              <a:rPr lang="en-US" dirty="0" err="1"/>
              <a:t>ganz</a:t>
            </a:r>
            <a:r>
              <a:rPr lang="en-US" dirty="0"/>
              <a:t> </a:t>
            </a:r>
            <a:r>
              <a:rPr lang="en-US" dirty="0" err="1"/>
              <a:t>unterschiedliche</a:t>
            </a:r>
            <a:r>
              <a:rPr lang="en-US" dirty="0"/>
              <a:t> </a:t>
            </a:r>
            <a:r>
              <a:rPr lang="en-US" dirty="0" err="1"/>
              <a:t>Arten</a:t>
            </a:r>
            <a:r>
              <a:rPr lang="en-US" dirty="0"/>
              <a:t> </a:t>
            </a:r>
            <a:r>
              <a:rPr lang="en-US" dirty="0" err="1"/>
              <a:t>wie</a:t>
            </a:r>
            <a:r>
              <a:rPr lang="en-US" dirty="0"/>
              <a:t> </a:t>
            </a:r>
            <a:r>
              <a:rPr lang="en-US" dirty="0" err="1"/>
              <a:t>eine</a:t>
            </a:r>
            <a:r>
              <a:rPr lang="en-US" dirty="0"/>
              <a:t> </a:t>
            </a:r>
            <a:r>
              <a:rPr lang="en-US" dirty="0" err="1"/>
              <a:t>Analyse</a:t>
            </a:r>
            <a:r>
              <a:rPr lang="en-US" dirty="0"/>
              <a:t> der </a:t>
            </a:r>
            <a:r>
              <a:rPr lang="en-US" dirty="0" err="1"/>
              <a:t>Richtungen</a:t>
            </a:r>
            <a:r>
              <a:rPr lang="en-US" dirty="0"/>
              <a:t>, in die </a:t>
            </a:r>
            <a:r>
              <a:rPr lang="en-US" dirty="0" err="1"/>
              <a:t>geschaut</a:t>
            </a:r>
            <a:r>
              <a:rPr lang="en-US" dirty="0"/>
              <a:t> </a:t>
            </a:r>
            <a:r>
              <a:rPr lang="en-US" dirty="0" err="1"/>
              <a:t>wird</a:t>
            </a:r>
            <a:r>
              <a:rPr lang="en-US" dirty="0"/>
              <a:t>, </a:t>
            </a:r>
            <a:r>
              <a:rPr lang="en-US" dirty="0" err="1"/>
              <a:t>oder</a:t>
            </a:r>
            <a:r>
              <a:rPr lang="en-US" dirty="0"/>
              <a:t> </a:t>
            </a:r>
            <a:r>
              <a:rPr lang="en-US" dirty="0" err="1"/>
              <a:t>eine</a:t>
            </a:r>
            <a:r>
              <a:rPr lang="en-US" dirty="0"/>
              <a:t> </a:t>
            </a:r>
            <a:r>
              <a:rPr lang="en-US" dirty="0" err="1"/>
              <a:t>genaue</a:t>
            </a:r>
            <a:r>
              <a:rPr lang="en-US" dirty="0"/>
              <a:t> </a:t>
            </a:r>
            <a:r>
              <a:rPr lang="en-US" dirty="0" err="1"/>
              <a:t>Analyse</a:t>
            </a:r>
            <a:r>
              <a:rPr lang="en-US" dirty="0"/>
              <a:t> der </a:t>
            </a:r>
            <a:r>
              <a:rPr lang="en-US" dirty="0" err="1"/>
              <a:t>Zeiten</a:t>
            </a:r>
            <a:r>
              <a:rPr lang="en-US" dirty="0"/>
              <a:t> auf </a:t>
            </a:r>
            <a:r>
              <a:rPr lang="en-US" dirty="0" err="1"/>
              <a:t>unterschiedlichen</a:t>
            </a:r>
            <a:r>
              <a:rPr lang="en-US" dirty="0"/>
              <a:t> </a:t>
            </a:r>
            <a:r>
              <a:rPr lang="en-US" dirty="0" err="1"/>
              <a:t>Elementen</a:t>
            </a:r>
            <a:r>
              <a:rPr lang="en-US" dirty="0"/>
              <a:t>. Was in </a:t>
            </a:r>
            <a:r>
              <a:rPr lang="en-US" dirty="0" err="1"/>
              <a:t>unserem</a:t>
            </a:r>
            <a:r>
              <a:rPr lang="en-US" dirty="0"/>
              <a:t> Fall </a:t>
            </a:r>
            <a:r>
              <a:rPr lang="en-US" dirty="0" err="1"/>
              <a:t>interessant</a:t>
            </a:r>
            <a:r>
              <a:rPr lang="en-US" dirty="0"/>
              <a:t> </a:t>
            </a:r>
            <a:r>
              <a:rPr lang="en-US" dirty="0" err="1"/>
              <a:t>ist</a:t>
            </a:r>
            <a:r>
              <a:rPr lang="en-US" dirty="0"/>
              <a:t>, </a:t>
            </a:r>
            <a:r>
              <a:rPr lang="en-US" dirty="0" err="1"/>
              <a:t>sind</a:t>
            </a:r>
            <a:r>
              <a:rPr lang="en-US" dirty="0"/>
              <a:t> </a:t>
            </a:r>
            <a:r>
              <a:rPr lang="en-US" dirty="0" err="1"/>
              <a:t>hingegen</a:t>
            </a:r>
            <a:r>
              <a:rPr lang="en-US" dirty="0"/>
              <a:t> die </a:t>
            </a:r>
            <a:r>
              <a:rPr lang="en-US" dirty="0" err="1"/>
              <a:t>Transitionen</a:t>
            </a:r>
            <a:r>
              <a:rPr lang="en-US" dirty="0"/>
              <a:t> </a:t>
            </a:r>
            <a:r>
              <a:rPr lang="en-US" dirty="0" err="1"/>
              <a:t>zwischen</a:t>
            </a:r>
            <a:r>
              <a:rPr lang="en-US" dirty="0"/>
              <a:t> </a:t>
            </a:r>
            <a:r>
              <a:rPr lang="en-US" dirty="0" err="1"/>
              <a:t>verschiedenen</a:t>
            </a:r>
            <a:r>
              <a:rPr lang="en-US" dirty="0"/>
              <a:t> </a:t>
            </a:r>
            <a:r>
              <a:rPr lang="en-US" dirty="0" err="1"/>
              <a:t>Elementen</a:t>
            </a:r>
            <a:r>
              <a:rPr lang="en-US" dirty="0"/>
              <a:t>. Und </a:t>
            </a:r>
            <a:r>
              <a:rPr lang="en-US" dirty="0" err="1"/>
              <a:t>hier</a:t>
            </a:r>
            <a:r>
              <a:rPr lang="en-US" dirty="0"/>
              <a:t> </a:t>
            </a:r>
            <a:r>
              <a:rPr lang="en-US" dirty="0" err="1"/>
              <a:t>kommen</a:t>
            </a:r>
            <a:r>
              <a:rPr lang="en-US" dirty="0"/>
              <a:t> </a:t>
            </a:r>
            <a:r>
              <a:rPr lang="en-US" dirty="0" err="1"/>
              <a:t>Entropie-basierte</a:t>
            </a:r>
            <a:r>
              <a:rPr lang="en-US" dirty="0"/>
              <a:t> </a:t>
            </a:r>
            <a:r>
              <a:rPr lang="en-US" dirty="0" err="1"/>
              <a:t>Maße</a:t>
            </a:r>
            <a:r>
              <a:rPr lang="en-US" dirty="0"/>
              <a:t> ins Spiel…</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825139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have hypotheses based on which we could create a prototype we have formulated 3 general design principles based on cognitive load theory, cognitive-affective theory of multimedia learning and theory of social semiotic resources.</a:t>
            </a:r>
          </a:p>
          <a:p>
            <a:r>
              <a:rPr lang="en-US" dirty="0"/>
              <a:t>These general design principles are then connected to specific design principles: 1: Use signaling and summaries; 2: Use appropriate contexts, conversational language, interactive questions; 3: Use step-by step approaches and adapted explanations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262744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678722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evaluation study aimed on answering two concrete research questions, namely in which way Feynman diagrams foster the understanding of charge conservation, and which conceptual challenges students exhibit after an instruction about Feynman diagrams about the interactions of particles.</a:t>
            </a:r>
          </a:p>
          <a:p>
            <a:r>
              <a:rPr lang="en-US" dirty="0"/>
              <a:t>I have just finished the data taking of this study, so the in-depth analysis is still to come. The students in my study were 15-19 years old, from one high school in Göttingen and one German school in Geneva, unfortunately not quite gender balanced.</a:t>
            </a:r>
          </a:p>
          <a:p>
            <a:r>
              <a:rPr lang="en-US" dirty="0"/>
              <a:t>I’ve assessed the prior knowledge in the topic as well as how much they occupied themselves before with physics. </a:t>
            </a:r>
          </a:p>
          <a:p>
            <a:r>
              <a:rPr lang="en-US" dirty="0"/>
              <a:t>Then the learning material was shown while they solved small comprehension tasks. This was actually done in two groups. During this process their eye movements were recorded.</a:t>
            </a:r>
          </a:p>
          <a:p>
            <a:r>
              <a:rPr lang="en-US" dirty="0"/>
              <a:t>Afterwards they answered comprehension questions about the second topic as free texts, in order to answer the second research question. Besides, they answered a cognitive load questionnaire and an instructional material motivation survey in order to gather data about the </a:t>
            </a:r>
            <a:r>
              <a:rPr lang="en-US" dirty="0" err="1"/>
              <a:t>fullfillment</a:t>
            </a:r>
            <a:r>
              <a:rPr lang="en-US" dirty="0"/>
              <a:t> of the design principles.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661167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groups differed in a small detail. While the so-called pre-post group got a textual explanation of charge conservation followed directly followed by tasks they should answer about charge conservation without having seen examples before. Only after doing these tasks they saw actual examples with diagrams about charge conservation and then did the tasks again. To control for memory effects, another group did not get the “pre-test” before the examples. After this session about charge conservation, they got a second chapter of the learning material with interaction particles. </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648459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416614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297485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1235355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limited number of </a:t>
            </a:r>
            <a:r>
              <a:rPr lang="en-US" dirty="0" err="1"/>
              <a:t>visualisations</a:t>
            </a:r>
            <a:r>
              <a:rPr lang="en-US" dirty="0"/>
              <a:t> in pp that might be accessible for students, and FD are one of them. They are a successful tool in the discipline, for 75 years, but also a popular depiction in all kinds of outreach material – popularized also by Feynman itself who drew the diagrams on his van and rode it through the US.</a:t>
            </a:r>
          </a:p>
          <a:p>
            <a:r>
              <a:rPr lang="en-US" dirty="0"/>
              <a:t>But my question is: Can they also used in between, as an educational tool, to teach concepts of particle physics?</a:t>
            </a:r>
          </a:p>
        </p:txBody>
      </p:sp>
      <p:sp>
        <p:nvSpPr>
          <p:cNvPr id="4" name="Slide Number Placeholder 3"/>
          <p:cNvSpPr>
            <a:spLocks noGrp="1"/>
          </p:cNvSpPr>
          <p:nvPr>
            <p:ph type="sldNum" sz="quarter" idx="5"/>
          </p:nvPr>
        </p:nvSpPr>
        <p:spPr/>
        <p:txBody>
          <a:bodyPr/>
          <a:lstStyle/>
          <a:p>
            <a:fld id="{7BCC634C-7A41-4329-976F-5303DC70C3A3}" type="slidenum">
              <a:rPr lang="en-GB" smtClean="0"/>
              <a:t>2</a:t>
            </a:fld>
            <a:endParaRPr lang="en-GB"/>
          </a:p>
        </p:txBody>
      </p:sp>
    </p:spTree>
    <p:extLst>
      <p:ext uri="{BB962C8B-B14F-4D97-AF65-F5344CB8AC3E}">
        <p14:creationId xmlns:p14="http://schemas.microsoft.com/office/powerpoint/2010/main" val="4142059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talk about particle physics in school, there have been many discussions since the 1980s and the topic also made it into many school curricula all over the world.</a:t>
            </a:r>
          </a:p>
          <a:p>
            <a:r>
              <a:rPr lang="en-US" dirty="0"/>
              <a:t>During this time, many different suggestions for teaching and learning material about concepts from particle physics have been made, and this meeting is the best example for that.</a:t>
            </a:r>
          </a:p>
          <a:p>
            <a:r>
              <a:rPr lang="en-US" dirty="0"/>
              <a:t>However, few of them include </a:t>
            </a:r>
            <a:r>
              <a:rPr lang="en-US" dirty="0" err="1"/>
              <a:t>feynman</a:t>
            </a:r>
            <a:r>
              <a:rPr lang="en-US" dirty="0"/>
              <a:t> diagrams which are an important form of representation in particle physics, but could also be a source of conceptual difficulties, since they are a not a depiction of something that happens but abbreviations for a mathematical term. Misconceptions regarding the nature of particles and of particle processes could occur from them.</a:t>
            </a:r>
          </a:p>
          <a:p>
            <a:r>
              <a:rPr lang="en-US" dirty="0"/>
              <a:t>There have been few studies explicitly including Feynman diagrams to teach concepts from particle physics. However, there have been some learning materials quite recently which aim to teach the concept of Feynman diagrams itself. One of them you even find downstairs in the shop.</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311628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question remains: If we use these diagrams, which concepts can we teach with them.</a:t>
            </a:r>
          </a:p>
          <a:p>
            <a:r>
              <a:rPr lang="en-GB" dirty="0"/>
              <a:t>And here we get to the opportunities part: We have conducted expert interviews with particle physicists and as a result we suggest for topics which might be suited for being taught using Feynman diagrams:</a:t>
            </a:r>
          </a:p>
          <a:p>
            <a:r>
              <a:rPr lang="en-GB" dirty="0"/>
              <a:t>…</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174703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about the opportunities, but how did I test them and, more importantly, how did I test for challenges?</a:t>
            </a:r>
          </a:p>
          <a:p>
            <a:r>
              <a:rPr lang="en-US" dirty="0"/>
              <a:t>This leads me to my research framework, the design-based research approach. I won’t go into detail of this framework, just so much that it is . Can we use Feynman diagrams to teach concepts of particle physics? And if yes which and how?</a:t>
            </a:r>
          </a:p>
          <a:p>
            <a:r>
              <a:rPr lang="en-US" dirty="0"/>
              <a:t>The next step would be to formulate general design principles and build a draft version of the learning material.</a:t>
            </a:r>
          </a:p>
          <a:p>
            <a:endParaRPr lang="en-US" dirty="0"/>
          </a:p>
        </p:txBody>
      </p:sp>
      <p:sp>
        <p:nvSpPr>
          <p:cNvPr id="4" name="Slide Number Placeholder 3"/>
          <p:cNvSpPr>
            <a:spLocks noGrp="1"/>
          </p:cNvSpPr>
          <p:nvPr>
            <p:ph type="sldNum" sz="quarter" idx="5"/>
          </p:nvPr>
        </p:nvSpPr>
        <p:spPr/>
        <p:txBody>
          <a:bodyPr/>
          <a:lstStyle/>
          <a:p>
            <a:fld id="{7D806916-8FB1-4F37-A92B-A3306264BEED}" type="slidenum">
              <a:rPr lang="en-GB" smtClean="0"/>
              <a:t>5</a:t>
            </a:fld>
            <a:endParaRPr lang="en-GB"/>
          </a:p>
        </p:txBody>
      </p:sp>
    </p:spTree>
    <p:extLst>
      <p:ext uri="{BB962C8B-B14F-4D97-AF65-F5344CB8AC3E}">
        <p14:creationId xmlns:p14="http://schemas.microsoft.com/office/powerpoint/2010/main" val="3091936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054675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81289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933003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with that I want to conclude, coming back to the DBR-cycles, in which the data will give us insights into visual strategies of students and conceptual difficulties for particle interactions as well as a refined version of the learning material.</a:t>
            </a:r>
          </a:p>
        </p:txBody>
      </p:sp>
      <p:sp>
        <p:nvSpPr>
          <p:cNvPr id="4" name="Slide Number Placeholder 3"/>
          <p:cNvSpPr>
            <a:spLocks noGrp="1"/>
          </p:cNvSpPr>
          <p:nvPr>
            <p:ph type="sldNum" sz="quarter" idx="5"/>
          </p:nvPr>
        </p:nvSpPr>
        <p:spPr/>
        <p:txBody>
          <a:bodyPr/>
          <a:lstStyle/>
          <a:p>
            <a:fld id="{7D806916-8FB1-4F37-A92B-A3306264BEED}" type="slidenum">
              <a:rPr lang="en-GB" smtClean="0"/>
              <a:t>10</a:t>
            </a:fld>
            <a:endParaRPr lang="en-GB"/>
          </a:p>
        </p:txBody>
      </p:sp>
    </p:spTree>
    <p:extLst>
      <p:ext uri="{BB962C8B-B14F-4D97-AF65-F5344CB8AC3E}">
        <p14:creationId xmlns:p14="http://schemas.microsoft.com/office/powerpoint/2010/main" val="489051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03/10/2023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de-DE"/>
              <a:t>Merten Dahlkemper | merten.dahlkemper@cern.ch</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03/10/2023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de-DE"/>
              <a:t>Merten Dahlkemper | merten.dahlkemper@cern.ch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03/10/2023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de-DE"/>
              <a:t>Merten Dahlkemper | merten.dahlkemper@cern.ch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03/10/2023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de-DE"/>
              <a:t>Merten Dahlkemper | merten.dahlkemper@cern.ch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03/10/2023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de-DE"/>
              <a:t>Merten Dahlkemper | merten.dahlkemper@cern.ch</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03/10/2023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de-DE"/>
              <a:t>Merten Dahlkemper | merten.dahlkemper@cern.ch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03/10/2023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de-DE"/>
              <a:t>Merten Dahlkemper | merten.dahlkemper@cern.ch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03/10/2023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de-DE"/>
              <a:t>Merten Dahlkemper | merten.dahlkemper@cern.ch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03/10/2023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de-DE"/>
              <a:t>Merten Dahlkemper | merten.dahlkemper@cern.ch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03/10/2023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de-DE"/>
              <a:t>Merten Dahlkemper | merten.dahlkemper@cern.ch</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03/10/2023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de-DE"/>
              <a:t>Merten Dahlkemper | merten.dahlkemper@cern.ch</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03/10/2023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de-DE"/>
              <a:t>Merten Dahlkemper | merten.dahlkemper@cern.ch</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03/10/2023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de-DE"/>
              <a:t>Merten Dahlkemper | merten.dahlkemper@cern.ch</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r>
              <a:rPr lang="en-US"/>
              <a:t>03/10/2023</a:t>
            </a:r>
            <a:endParaRPr lang="en-US" dirty="0"/>
          </a:p>
        </p:txBody>
      </p:sp>
      <p:sp>
        <p:nvSpPr>
          <p:cNvPr id="7" name="Footer Placeholder 11"/>
          <p:cNvSpPr>
            <a:spLocks noGrp="1"/>
          </p:cNvSpPr>
          <p:nvPr>
            <p:ph type="ftr" sz="quarter" idx="11"/>
          </p:nvPr>
        </p:nvSpPr>
        <p:spPr bwMode="auto"/>
        <p:txBody>
          <a:bodyPr/>
          <a:lstStyle>
            <a:lvl1pPr>
              <a:defRPr/>
            </a:lvl1pPr>
          </a:lstStyle>
          <a:p>
            <a:pPr>
              <a:defRPr/>
            </a:pPr>
            <a:r>
              <a:rPr lang="de-DE"/>
              <a:t>Merten Dahlkemper | merten.dahlkemper@cern.ch</a:t>
            </a:r>
            <a:endParaRPr lang="en-US"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294273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03/10/2023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de-DE"/>
              <a:t>Merten Dahlkemper | merten.dahlkemper@cern.ch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03/10/2023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de-DE"/>
              <a:t>Merten Dahlkemper | merten.dahlkemper@cern.ch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03/10/2023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de-DE"/>
              <a:t>Merten Dahlkemper | merten.dahlkemper@cern.ch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03/10/2023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de-DE"/>
              <a:t>Merten Dahlkemper | merten.dahlkemper@cern.ch</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03/10/2023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de-DE"/>
              <a:t>Merten Dahlkemper | merten.dahlkemper@cern.ch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03/10/2023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de-DE"/>
              <a:t>Merten Dahlkemper | merten.dahlkemper@cern.ch</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4871864" y="6378349"/>
            <a:ext cx="631160" cy="365125"/>
          </a:xfrm>
          <a:prstGeom prst="rect">
            <a:avLst/>
          </a:prstGeom>
        </p:spPr>
        <p:txBody>
          <a:bodyPr vert="horz" lIns="0" tIns="0" rIns="0" bIns="0" rtlCol="0" anchor="ctr"/>
          <a:lstStyle>
            <a:lvl1pPr algn="r">
              <a:defRPr sz="1000">
                <a:solidFill>
                  <a:schemeClr val="tx1"/>
                </a:solidFill>
              </a:defRPr>
            </a:lvl1pPr>
          </a:lstStyle>
          <a:p>
            <a:r>
              <a:rPr lang="en-US"/>
              <a:t>03/10/2023</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5651734" y="6383848"/>
            <a:ext cx="4735483" cy="365125"/>
          </a:xfrm>
          <a:prstGeom prst="rect">
            <a:avLst/>
          </a:prstGeom>
        </p:spPr>
        <p:txBody>
          <a:bodyPr vert="horz" lIns="91440" tIns="45720" rIns="91440" bIns="45720" rtlCol="0" anchor="ctr"/>
          <a:lstStyle>
            <a:lvl1pPr algn="ctr">
              <a:defRPr sz="1200">
                <a:solidFill>
                  <a:schemeClr val="tx1"/>
                </a:solidFill>
              </a:defRPr>
            </a:lvl1pPr>
          </a:lstStyle>
          <a:p>
            <a:r>
              <a:rPr lang="de-DE"/>
              <a:t>Merten Dahlkemper | merten.dahlkemper@cern.ch</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3EF0CF05-34D3-41D4-AAA7-D2396BEAD04D}"/>
              </a:ext>
            </a:extLst>
          </p:cNvPr>
          <p:cNvPicPr>
            <a:picLocks noChangeAspect="1"/>
          </p:cNvPicPr>
          <p:nvPr userDrawn="1"/>
        </p:nvPicPr>
        <p:blipFill>
          <a:blip r:embed="rId26"/>
          <a:stretch>
            <a:fillRect/>
          </a:stretch>
        </p:blipFill>
        <p:spPr>
          <a:xfrm>
            <a:off x="10680356" y="6279173"/>
            <a:ext cx="816244" cy="577532"/>
          </a:xfrm>
          <a:prstGeom prst="rect">
            <a:avLst/>
          </a:prstGeom>
        </p:spPr>
      </p:pic>
      <p:pic>
        <p:nvPicPr>
          <p:cNvPr id="9" name="Picture 8" descr="Text&#10;&#10;Description automatically generated">
            <a:extLst>
              <a:ext uri="{FF2B5EF4-FFF2-40B4-BE49-F238E27FC236}">
                <a16:creationId xmlns:a16="http://schemas.microsoft.com/office/drawing/2014/main" id="{3D8414E8-A74C-4D88-B3E9-C04C54C01072}"/>
              </a:ext>
            </a:extLst>
          </p:cNvPr>
          <p:cNvPicPr>
            <a:picLocks noChangeAspect="1"/>
          </p:cNvPicPr>
          <p:nvPr userDrawn="1"/>
        </p:nvPicPr>
        <p:blipFill>
          <a:blip r:embed="rId27"/>
          <a:stretch>
            <a:fillRect/>
          </a:stretch>
        </p:blipFill>
        <p:spPr>
          <a:xfrm>
            <a:off x="996443" y="6375031"/>
            <a:ext cx="2196585" cy="391724"/>
          </a:xfrm>
          <a:prstGeom prst="rect">
            <a:avLst/>
          </a:prstGeom>
        </p:spPr>
      </p:pic>
      <p:pic>
        <p:nvPicPr>
          <p:cNvPr id="8" name="Picture 7" descr="A picture containing icon&#10;&#10;Description automatically generated">
            <a:extLst>
              <a:ext uri="{FF2B5EF4-FFF2-40B4-BE49-F238E27FC236}">
                <a16:creationId xmlns:a16="http://schemas.microsoft.com/office/drawing/2014/main" id="{D265EBDE-9B42-4EF1-A1FD-D3AAC8AB35D8}"/>
              </a:ext>
            </a:extLst>
          </p:cNvPr>
          <p:cNvPicPr>
            <a:picLocks noChangeAspect="1"/>
          </p:cNvPicPr>
          <p:nvPr userDrawn="1"/>
        </p:nvPicPr>
        <p:blipFill>
          <a:blip r:embed="rId28"/>
          <a:stretch>
            <a:fillRect/>
          </a:stretch>
        </p:blipFill>
        <p:spPr>
          <a:xfrm>
            <a:off x="3346426" y="6375031"/>
            <a:ext cx="1276254" cy="373942"/>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3.xml"/><Relationship Id="rId1" Type="http://schemas.openxmlformats.org/officeDocument/2006/relationships/tags" Target="../tags/tag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hyperlink" Target="https://doi.org/10.1088/1361-6404/ab5f51" TargetMode="External"/><Relationship Id="rId13" Type="http://schemas.openxmlformats.org/officeDocument/2006/relationships/hyperlink" Target="https://doi.org/10.16910/jemr.9.1.5" TargetMode="External"/><Relationship Id="rId18" Type="http://schemas.openxmlformats.org/officeDocument/2006/relationships/hyperlink" Target="https://www.friedrich-verlag.de/physik/quantenphysik/von-feynman-diagrammen-und-stromkreisen-7480" TargetMode="External"/><Relationship Id="rId3" Type="http://schemas.openxmlformats.org/officeDocument/2006/relationships/hyperlink" Target="https://doi.org/10.1119/1.2342122" TargetMode="External"/><Relationship Id="rId7" Type="http://schemas.openxmlformats.org/officeDocument/2006/relationships/hyperlink" Target="https://doi.org/10.1103/PhysRevPhysEducRes.15.020116" TargetMode="External"/><Relationship Id="rId12" Type="http://schemas.openxmlformats.org/officeDocument/2006/relationships/hyperlink" Target="https://doi.org/10.1145/2578153.2578176" TargetMode="External"/><Relationship Id="rId17" Type="http://schemas.openxmlformats.org/officeDocument/2006/relationships/hyperlink" Target="https://doi.org/10.1093/iwc/iwy001" TargetMode="External"/><Relationship Id="rId2" Type="http://schemas.openxmlformats.org/officeDocument/2006/relationships/hyperlink" Target="https://doi.org/10.1088/0031-9120/32/5/016" TargetMode="External"/><Relationship Id="rId16" Type="http://schemas.openxmlformats.org/officeDocument/2006/relationships/hyperlink" Target="https://doi.org/10.1145/2968219.2968564" TargetMode="External"/><Relationship Id="rId20" Type="http://schemas.openxmlformats.org/officeDocument/2006/relationships/hyperlink" Target="https://doi.org/10.1103/PhysRevPhysEducRes.14.020109" TargetMode="External"/><Relationship Id="rId1" Type="http://schemas.openxmlformats.org/officeDocument/2006/relationships/slideLayout" Target="../slideLayouts/slideLayout4.xml"/><Relationship Id="rId6" Type="http://schemas.openxmlformats.org/officeDocument/2006/relationships/hyperlink" Target="https://doi.org/10.1016/j.cpc.2020.107465" TargetMode="External"/><Relationship Id="rId11" Type="http://schemas.openxmlformats.org/officeDocument/2006/relationships/hyperlink" Target="https://doi.org/10.3390/physics4040082" TargetMode="External"/><Relationship Id="rId5" Type="http://schemas.openxmlformats.org/officeDocument/2006/relationships/hyperlink" Target="https://doi.org/10.1103/PhysRevPhysEducRes.18.013102" TargetMode="External"/><Relationship Id="rId15" Type="http://schemas.openxmlformats.org/officeDocument/2006/relationships/hyperlink" Target="https://doi.org/10.3758/s13428-013-0334-1" TargetMode="External"/><Relationship Id="rId10" Type="http://schemas.openxmlformats.org/officeDocument/2006/relationships/hyperlink" Target="https://doi.org/10.1103/PhysRevPhysEducRes.14.010116" TargetMode="External"/><Relationship Id="rId19" Type="http://schemas.openxmlformats.org/officeDocument/2006/relationships/hyperlink" Target="https://doi.org/10.1088/1361-6552/aadbc7" TargetMode="External"/><Relationship Id="rId4" Type="http://schemas.openxmlformats.org/officeDocument/2006/relationships/hyperlink" Target="https://doi.org/10.3390/physics4040085" TargetMode="External"/><Relationship Id="rId9" Type="http://schemas.openxmlformats.org/officeDocument/2006/relationships/hyperlink" Target="https://doi.org/10.1103/PhysRevPhysEducRes.15.010126" TargetMode="External"/><Relationship Id="rId14" Type="http://schemas.openxmlformats.org/officeDocument/2006/relationships/hyperlink" Target="https://doi.org/10.1103/PhysRevPhysEducRes.18.020121"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3.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3.xml"/><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helvetiq.com/media/catalog/product/t/u/tuttiquantum_lifestyle.jpg" TargetMode="External"/><Relationship Id="rId5" Type="http://schemas.openxmlformats.org/officeDocument/2006/relationships/image" Target="../media/image12.jpg"/><Relationship Id="rId4" Type="http://schemas.openxmlformats.org/officeDocument/2006/relationships/hyperlink" Target="https://www.teilchenwelt.de/wp-content/uploads/2022/05/feynman-rhombino.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tags" Target="../tags/tag2.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3C209-3E5D-4147-B7E8-650EF17E18A5}"/>
              </a:ext>
            </a:extLst>
          </p:cNvPr>
          <p:cNvSpPr>
            <a:spLocks noGrp="1"/>
          </p:cNvSpPr>
          <p:nvPr>
            <p:ph type="ctrTitle"/>
          </p:nvPr>
        </p:nvSpPr>
        <p:spPr>
          <a:xfrm>
            <a:off x="119336" y="1046163"/>
            <a:ext cx="11953328" cy="2387600"/>
          </a:xfrm>
        </p:spPr>
        <p:txBody>
          <a:bodyPr/>
          <a:lstStyle/>
          <a:p>
            <a:r>
              <a:rPr lang="en-GB" sz="4800" b="1" dirty="0"/>
              <a:t>Feynman diagrams in physics education:</a:t>
            </a:r>
            <a:br>
              <a:rPr lang="en-GB" sz="4800" b="1" dirty="0"/>
            </a:br>
            <a:r>
              <a:rPr lang="en-GB" sz="4800" b="1" dirty="0"/>
              <a:t>Opportunities, Challenges, Practices</a:t>
            </a:r>
          </a:p>
        </p:txBody>
      </p:sp>
      <p:sp>
        <p:nvSpPr>
          <p:cNvPr id="3" name="Subtitle 2">
            <a:extLst>
              <a:ext uri="{FF2B5EF4-FFF2-40B4-BE49-F238E27FC236}">
                <a16:creationId xmlns:a16="http://schemas.microsoft.com/office/drawing/2014/main" id="{4B2AAEF2-1C3D-4D76-900A-761FC16A6C8A}"/>
              </a:ext>
            </a:extLst>
          </p:cNvPr>
          <p:cNvSpPr>
            <a:spLocks noGrp="1"/>
          </p:cNvSpPr>
          <p:nvPr>
            <p:ph type="subTitle" idx="1"/>
          </p:nvPr>
        </p:nvSpPr>
        <p:spPr/>
        <p:txBody>
          <a:bodyPr/>
          <a:lstStyle/>
          <a:p>
            <a:r>
              <a:rPr lang="en-US" dirty="0"/>
              <a:t>Merten Dahlkemper</a:t>
            </a:r>
            <a:r>
              <a:rPr lang="en-US" baseline="30000" dirty="0"/>
              <a:t>1,2</a:t>
            </a:r>
            <a:r>
              <a:rPr lang="en-US" b="0" dirty="0"/>
              <a:t>, Pascal Klein</a:t>
            </a:r>
            <a:r>
              <a:rPr lang="en-US" b="0" baseline="30000" dirty="0"/>
              <a:t>2</a:t>
            </a:r>
            <a:r>
              <a:rPr lang="en-US" b="0" dirty="0"/>
              <a:t>, Andreas Müller</a:t>
            </a:r>
            <a:r>
              <a:rPr lang="en-US" b="0" baseline="30000" dirty="0"/>
              <a:t>3</a:t>
            </a:r>
            <a:r>
              <a:rPr lang="en-US" b="0" dirty="0"/>
              <a:t>, </a:t>
            </a:r>
            <a:br>
              <a:rPr lang="en-US" b="0" dirty="0"/>
            </a:br>
            <a:r>
              <a:rPr lang="en-US" b="0" dirty="0"/>
              <a:t>Sascha Schmeling</a:t>
            </a:r>
            <a:r>
              <a:rPr lang="en-US" b="0" baseline="30000" dirty="0"/>
              <a:t>1</a:t>
            </a:r>
            <a:r>
              <a:rPr lang="en-US" b="0" dirty="0"/>
              <a:t>, Jeff Wiener</a:t>
            </a:r>
            <a:r>
              <a:rPr lang="en-US" b="0" baseline="30000" dirty="0"/>
              <a:t>1</a:t>
            </a:r>
          </a:p>
          <a:p>
            <a:r>
              <a:rPr lang="en-US" baseline="30000" dirty="0"/>
              <a:t>1: CERN, Geneva; 2: University of Göttingen; 3: University of Geneva</a:t>
            </a:r>
          </a:p>
        </p:txBody>
      </p:sp>
      <p:sp>
        <p:nvSpPr>
          <p:cNvPr id="4" name="Date Placeholder 3">
            <a:extLst>
              <a:ext uri="{FF2B5EF4-FFF2-40B4-BE49-F238E27FC236}">
                <a16:creationId xmlns:a16="http://schemas.microsoft.com/office/drawing/2014/main" id="{D2CCD7FF-5F7B-233B-230F-E7A68350272D}"/>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91001B9D-484C-4BB4-3878-D6EA166B9474}"/>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66D7C562-DE90-B86E-A2F8-0F5A1CB6A637}"/>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112505944"/>
      </p:ext>
    </p:extLst>
  </p:cSld>
  <p:clrMapOvr>
    <a:masterClrMapping/>
  </p:clrMapOvr>
  <mc:AlternateContent xmlns:mc="http://schemas.openxmlformats.org/markup-compatibility/2006" xmlns:p14="http://schemas.microsoft.com/office/powerpoint/2010/main">
    <mc:Choice Requires="p14">
      <p:transition spd="slow" p14:dur="2000" advTm="49104"/>
    </mc:Choice>
    <mc:Fallback xmlns="">
      <p:transition spd="slow" advTm="4910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3E70C75-20E7-4263-8895-CA5F3BE6FEF6}"/>
              </a:ext>
            </a:extLst>
          </p:cNvPr>
          <p:cNvPicPr>
            <a:picLocks noChangeAspect="1"/>
          </p:cNvPicPr>
          <p:nvPr/>
        </p:nvPicPr>
        <p:blipFill>
          <a:blip r:embed="rId4" cstate="email">
            <a:alphaModFix amt="70000"/>
            <a:extLst>
              <a:ext uri="{28A0092B-C50C-407E-A947-70E740481C1C}">
                <a14:useLocalDpi xmlns:a14="http://schemas.microsoft.com/office/drawing/2010/main"/>
              </a:ext>
            </a:extLst>
          </a:blip>
          <a:stretch>
            <a:fillRect/>
          </a:stretch>
        </p:blipFill>
        <p:spPr>
          <a:xfrm>
            <a:off x="2730603" y="1373614"/>
            <a:ext cx="7813237" cy="4927666"/>
          </a:xfrm>
          <a:prstGeom prst="rect">
            <a:avLst/>
          </a:prstGeom>
        </p:spPr>
      </p:pic>
      <p:sp>
        <p:nvSpPr>
          <p:cNvPr id="3" name="Title 2">
            <a:extLst>
              <a:ext uri="{FF2B5EF4-FFF2-40B4-BE49-F238E27FC236}">
                <a16:creationId xmlns:a16="http://schemas.microsoft.com/office/drawing/2014/main" id="{5F9673ED-8112-47A1-A536-65CF1B54663F}"/>
              </a:ext>
            </a:extLst>
          </p:cNvPr>
          <p:cNvSpPr>
            <a:spLocks noGrp="1"/>
          </p:cNvSpPr>
          <p:nvPr>
            <p:ph type="title"/>
          </p:nvPr>
        </p:nvSpPr>
        <p:spPr/>
        <p:txBody>
          <a:bodyPr/>
          <a:lstStyle/>
          <a:p>
            <a:r>
              <a:rPr lang="en-US" dirty="0"/>
              <a:t>Framework: Design-Based Research</a:t>
            </a:r>
            <a:endParaRPr lang="en-GB" dirty="0"/>
          </a:p>
        </p:txBody>
      </p:sp>
      <p:sp>
        <p:nvSpPr>
          <p:cNvPr id="4" name="Date Placeholder 3">
            <a:extLst>
              <a:ext uri="{FF2B5EF4-FFF2-40B4-BE49-F238E27FC236}">
                <a16:creationId xmlns:a16="http://schemas.microsoft.com/office/drawing/2014/main" id="{EC0EF767-48A7-484D-A71E-B488E5E1F933}"/>
              </a:ext>
            </a:extLst>
          </p:cNvPr>
          <p:cNvSpPr>
            <a:spLocks noGrp="1"/>
          </p:cNvSpPr>
          <p:nvPr>
            <p:ph type="dt" sz="half" idx="10"/>
          </p:nvPr>
        </p:nvSpPr>
        <p:spPr/>
        <p:txBody>
          <a:bodyPr/>
          <a:lstStyle/>
          <a:p>
            <a:pPr>
              <a:defRPr/>
            </a:pPr>
            <a:r>
              <a:rPr lang="en-US"/>
              <a:t>03/10/2023</a:t>
            </a:r>
          </a:p>
        </p:txBody>
      </p:sp>
      <p:sp>
        <p:nvSpPr>
          <p:cNvPr id="5" name="Footer Placeholder 4">
            <a:extLst>
              <a:ext uri="{FF2B5EF4-FFF2-40B4-BE49-F238E27FC236}">
                <a16:creationId xmlns:a16="http://schemas.microsoft.com/office/drawing/2014/main" id="{CE43AB82-120D-4783-AAA0-A2030F653E0D}"/>
              </a:ext>
            </a:extLst>
          </p:cNvPr>
          <p:cNvSpPr>
            <a:spLocks noGrp="1"/>
          </p:cNvSpPr>
          <p:nvPr>
            <p:ph type="ftr" sz="quarter" idx="11"/>
          </p:nvPr>
        </p:nvSpPr>
        <p:spPr/>
        <p:txBody>
          <a:bodyPr/>
          <a:lstStyle/>
          <a:p>
            <a:pPr>
              <a:defRPr/>
            </a:pPr>
            <a:r>
              <a:rPr lang="de-DE"/>
              <a:t>Merten Dahlkemper | merten.dahlkemper@cern.ch</a:t>
            </a:r>
            <a:endParaRPr lang="en-US"/>
          </a:p>
        </p:txBody>
      </p:sp>
      <p:sp>
        <p:nvSpPr>
          <p:cNvPr id="6" name="Slide Number Placeholder 5">
            <a:extLst>
              <a:ext uri="{FF2B5EF4-FFF2-40B4-BE49-F238E27FC236}">
                <a16:creationId xmlns:a16="http://schemas.microsoft.com/office/drawing/2014/main" id="{831C2BB7-8470-470D-B47E-AB58E035236D}"/>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sp>
        <p:nvSpPr>
          <p:cNvPr id="2" name="TextBox 1">
            <a:extLst>
              <a:ext uri="{FF2B5EF4-FFF2-40B4-BE49-F238E27FC236}">
                <a16:creationId xmlns:a16="http://schemas.microsoft.com/office/drawing/2014/main" id="{0BDCA9BD-0F6E-41BB-857C-BD6453421822}"/>
              </a:ext>
            </a:extLst>
          </p:cNvPr>
          <p:cNvSpPr txBox="1"/>
          <p:nvPr/>
        </p:nvSpPr>
        <p:spPr>
          <a:xfrm>
            <a:off x="164581" y="5886012"/>
            <a:ext cx="3528392" cy="215444"/>
          </a:xfrm>
          <a:prstGeom prst="rect">
            <a:avLst/>
          </a:prstGeom>
          <a:noFill/>
        </p:spPr>
        <p:txBody>
          <a:bodyPr wrap="square" lIns="0" tIns="0" rIns="0" bIns="0" rtlCol="0">
            <a:spAutoFit/>
          </a:bodyPr>
          <a:lstStyle/>
          <a:p>
            <a:pPr algn="l"/>
            <a:r>
              <a:rPr lang="en-US" sz="1400" dirty="0"/>
              <a:t>Haagen-</a:t>
            </a:r>
            <a:r>
              <a:rPr lang="en-US" sz="1400" dirty="0" err="1"/>
              <a:t>Schützenhöfer</a:t>
            </a:r>
            <a:r>
              <a:rPr lang="en-US" sz="1400" dirty="0"/>
              <a:t> &amp; </a:t>
            </a:r>
            <a:r>
              <a:rPr lang="en-US" sz="1400" dirty="0" err="1"/>
              <a:t>Hopf</a:t>
            </a:r>
            <a:r>
              <a:rPr lang="en-US" sz="1400" dirty="0"/>
              <a:t>, 2020</a:t>
            </a:r>
            <a:endParaRPr lang="en-GB" sz="1400" dirty="0"/>
          </a:p>
        </p:txBody>
      </p:sp>
      <p:sp>
        <p:nvSpPr>
          <p:cNvPr id="7" name="TextBox 6">
            <a:extLst>
              <a:ext uri="{FF2B5EF4-FFF2-40B4-BE49-F238E27FC236}">
                <a16:creationId xmlns:a16="http://schemas.microsoft.com/office/drawing/2014/main" id="{19A5C607-6A5B-8A34-68C6-D21196406893}"/>
              </a:ext>
            </a:extLst>
          </p:cNvPr>
          <p:cNvSpPr txBox="1"/>
          <p:nvPr/>
        </p:nvSpPr>
        <p:spPr>
          <a:xfrm>
            <a:off x="3986605" y="3560448"/>
            <a:ext cx="3334526" cy="553998"/>
          </a:xfrm>
          <a:prstGeom prst="rect">
            <a:avLst/>
          </a:prstGeom>
          <a:solidFill>
            <a:schemeClr val="tx1">
              <a:lumMod val="20000"/>
              <a:lumOff val="80000"/>
            </a:schemeClr>
          </a:solidFill>
        </p:spPr>
        <p:txBody>
          <a:bodyPr wrap="square" lIns="0" tIns="0" rIns="0" bIns="0" rtlCol="0">
            <a:spAutoFit/>
          </a:bodyPr>
          <a:lstStyle/>
          <a:p>
            <a:pPr algn="l"/>
            <a:r>
              <a:rPr lang="en-US" b="1" dirty="0"/>
              <a:t>Can we use Feynman diagrams to teach concepts of particle physics?</a:t>
            </a:r>
            <a:endParaRPr lang="en-GB" b="1" dirty="0"/>
          </a:p>
        </p:txBody>
      </p:sp>
      <p:sp>
        <p:nvSpPr>
          <p:cNvPr id="9" name="TextBox 8">
            <a:extLst>
              <a:ext uri="{FF2B5EF4-FFF2-40B4-BE49-F238E27FC236}">
                <a16:creationId xmlns:a16="http://schemas.microsoft.com/office/drawing/2014/main" id="{CC38E988-C592-1BE8-D5D5-3F7F0EAA8C19}"/>
              </a:ext>
            </a:extLst>
          </p:cNvPr>
          <p:cNvSpPr txBox="1"/>
          <p:nvPr/>
        </p:nvSpPr>
        <p:spPr>
          <a:xfrm>
            <a:off x="3224224" y="2506439"/>
            <a:ext cx="2459963" cy="276999"/>
          </a:xfrm>
          <a:prstGeom prst="rect">
            <a:avLst/>
          </a:prstGeom>
          <a:solidFill>
            <a:schemeClr val="tx1">
              <a:lumMod val="20000"/>
              <a:lumOff val="80000"/>
            </a:schemeClr>
          </a:solidFill>
        </p:spPr>
        <p:txBody>
          <a:bodyPr wrap="square" lIns="0" tIns="0" rIns="0" bIns="0" rtlCol="0">
            <a:spAutoFit/>
          </a:bodyPr>
          <a:lstStyle/>
          <a:p>
            <a:pPr algn="l"/>
            <a:r>
              <a:rPr lang="en-US" b="1" dirty="0"/>
              <a:t>General Design Principles</a:t>
            </a:r>
            <a:endParaRPr lang="en-GB" b="1" dirty="0"/>
          </a:p>
        </p:txBody>
      </p:sp>
      <p:sp>
        <p:nvSpPr>
          <p:cNvPr id="10" name="TextBox 9">
            <a:extLst>
              <a:ext uri="{FF2B5EF4-FFF2-40B4-BE49-F238E27FC236}">
                <a16:creationId xmlns:a16="http://schemas.microsoft.com/office/drawing/2014/main" id="{F26EEB61-0DA3-A95E-4D27-BA11902054EC}"/>
              </a:ext>
            </a:extLst>
          </p:cNvPr>
          <p:cNvSpPr txBox="1"/>
          <p:nvPr/>
        </p:nvSpPr>
        <p:spPr>
          <a:xfrm>
            <a:off x="6177808" y="2522703"/>
            <a:ext cx="2072402" cy="553998"/>
          </a:xfrm>
          <a:prstGeom prst="rect">
            <a:avLst/>
          </a:prstGeom>
          <a:solidFill>
            <a:schemeClr val="tx1">
              <a:lumMod val="20000"/>
              <a:lumOff val="80000"/>
            </a:schemeClr>
          </a:solidFill>
        </p:spPr>
        <p:txBody>
          <a:bodyPr wrap="square" lIns="0" tIns="0" rIns="0" bIns="0" rtlCol="0">
            <a:spAutoFit/>
          </a:bodyPr>
          <a:lstStyle/>
          <a:p>
            <a:pPr algn="l"/>
            <a:r>
              <a:rPr lang="en-US" b="1" dirty="0"/>
              <a:t>Draft version of learning material</a:t>
            </a:r>
            <a:endParaRPr lang="en-GB" b="1" dirty="0"/>
          </a:p>
        </p:txBody>
      </p:sp>
      <p:sp>
        <p:nvSpPr>
          <p:cNvPr id="8" name="TextBox 7">
            <a:extLst>
              <a:ext uri="{FF2B5EF4-FFF2-40B4-BE49-F238E27FC236}">
                <a16:creationId xmlns:a16="http://schemas.microsoft.com/office/drawing/2014/main" id="{233ABB72-1BC5-73CA-161F-C16C2F4F9711}"/>
              </a:ext>
            </a:extLst>
          </p:cNvPr>
          <p:cNvSpPr txBox="1"/>
          <p:nvPr/>
        </p:nvSpPr>
        <p:spPr>
          <a:xfrm>
            <a:off x="1455198" y="3421948"/>
            <a:ext cx="2459963" cy="830997"/>
          </a:xfrm>
          <a:prstGeom prst="rect">
            <a:avLst/>
          </a:prstGeom>
          <a:solidFill>
            <a:schemeClr val="tx1">
              <a:lumMod val="20000"/>
              <a:lumOff val="80000"/>
            </a:schemeClr>
          </a:solidFill>
        </p:spPr>
        <p:txBody>
          <a:bodyPr wrap="square" lIns="0" tIns="0" rIns="0" bIns="0" rtlCol="0">
            <a:spAutoFit/>
          </a:bodyPr>
          <a:lstStyle/>
          <a:p>
            <a:pPr algn="l"/>
            <a:r>
              <a:rPr lang="en-US" b="1" dirty="0"/>
              <a:t>Gathering data</a:t>
            </a:r>
          </a:p>
          <a:p>
            <a:pPr marL="285750" indent="-285750" algn="l">
              <a:buFontTx/>
              <a:buChar char="-"/>
            </a:pPr>
            <a:r>
              <a:rPr lang="en-US" b="1" dirty="0"/>
              <a:t>Questionnaires</a:t>
            </a:r>
          </a:p>
          <a:p>
            <a:pPr marL="285750" indent="-285750" algn="l">
              <a:buFontTx/>
              <a:buChar char="-"/>
            </a:pPr>
            <a:r>
              <a:rPr lang="en-US" b="1" dirty="0"/>
              <a:t>Eye Tracking</a:t>
            </a:r>
            <a:endParaRPr lang="en-GB" b="1" dirty="0"/>
          </a:p>
        </p:txBody>
      </p:sp>
      <p:sp>
        <p:nvSpPr>
          <p:cNvPr id="11" name="TextBox 10">
            <a:extLst>
              <a:ext uri="{FF2B5EF4-FFF2-40B4-BE49-F238E27FC236}">
                <a16:creationId xmlns:a16="http://schemas.microsoft.com/office/drawing/2014/main" id="{899AA660-0146-5685-C353-63790E6E6BDD}"/>
              </a:ext>
            </a:extLst>
          </p:cNvPr>
          <p:cNvSpPr txBox="1"/>
          <p:nvPr/>
        </p:nvSpPr>
        <p:spPr>
          <a:xfrm>
            <a:off x="7680176" y="3606071"/>
            <a:ext cx="2072402" cy="553998"/>
          </a:xfrm>
          <a:prstGeom prst="rect">
            <a:avLst/>
          </a:prstGeom>
          <a:solidFill>
            <a:schemeClr val="tx1">
              <a:lumMod val="20000"/>
              <a:lumOff val="80000"/>
            </a:schemeClr>
          </a:solidFill>
        </p:spPr>
        <p:txBody>
          <a:bodyPr wrap="square" lIns="0" tIns="0" rIns="0" bIns="0" rtlCol="0">
            <a:spAutoFit/>
          </a:bodyPr>
          <a:lstStyle/>
          <a:p>
            <a:pPr algn="l"/>
            <a:r>
              <a:rPr lang="en-US" b="1" dirty="0"/>
              <a:t>Evaluation with high school students</a:t>
            </a:r>
            <a:endParaRPr lang="en-GB" b="1" dirty="0"/>
          </a:p>
        </p:txBody>
      </p:sp>
      <p:sp>
        <p:nvSpPr>
          <p:cNvPr id="12" name="TextBox 11">
            <a:extLst>
              <a:ext uri="{FF2B5EF4-FFF2-40B4-BE49-F238E27FC236}">
                <a16:creationId xmlns:a16="http://schemas.microsoft.com/office/drawing/2014/main" id="{D93C7A3E-B6A4-3080-8F71-581D304F6AC7}"/>
              </a:ext>
            </a:extLst>
          </p:cNvPr>
          <p:cNvSpPr txBox="1"/>
          <p:nvPr/>
        </p:nvSpPr>
        <p:spPr>
          <a:xfrm>
            <a:off x="2866699" y="4655515"/>
            <a:ext cx="3147078" cy="830997"/>
          </a:xfrm>
          <a:prstGeom prst="rect">
            <a:avLst/>
          </a:prstGeom>
          <a:solidFill>
            <a:schemeClr val="tx1">
              <a:lumMod val="20000"/>
              <a:lumOff val="80000"/>
            </a:schemeClr>
          </a:solidFill>
        </p:spPr>
        <p:txBody>
          <a:bodyPr wrap="square" lIns="0" tIns="0" rIns="0" bIns="0" rtlCol="0">
            <a:spAutoFit/>
          </a:bodyPr>
          <a:lstStyle/>
          <a:p>
            <a:pPr marL="285750" indent="-285750" algn="l">
              <a:buFontTx/>
              <a:buChar char="-"/>
            </a:pPr>
            <a:r>
              <a:rPr lang="en-US" b="1" dirty="0"/>
              <a:t>Visual strategies of students</a:t>
            </a:r>
          </a:p>
          <a:p>
            <a:pPr marL="285750" indent="-285750" algn="l">
              <a:buFontTx/>
              <a:buChar char="-"/>
            </a:pPr>
            <a:r>
              <a:rPr lang="en-US" b="1" dirty="0"/>
              <a:t>Conceptual difficulties for particle interactions</a:t>
            </a:r>
            <a:endParaRPr lang="en-GB" b="1" dirty="0"/>
          </a:p>
        </p:txBody>
      </p:sp>
      <p:sp>
        <p:nvSpPr>
          <p:cNvPr id="13" name="TextBox 12">
            <a:extLst>
              <a:ext uri="{FF2B5EF4-FFF2-40B4-BE49-F238E27FC236}">
                <a16:creationId xmlns:a16="http://schemas.microsoft.com/office/drawing/2014/main" id="{3E832F01-CBCF-569B-72B0-570FB5007F2E}"/>
              </a:ext>
            </a:extLst>
          </p:cNvPr>
          <p:cNvSpPr txBox="1"/>
          <p:nvPr/>
        </p:nvSpPr>
        <p:spPr>
          <a:xfrm>
            <a:off x="6284930" y="4715417"/>
            <a:ext cx="2072402" cy="553998"/>
          </a:xfrm>
          <a:prstGeom prst="rect">
            <a:avLst/>
          </a:prstGeom>
          <a:solidFill>
            <a:schemeClr val="tx1">
              <a:lumMod val="20000"/>
              <a:lumOff val="80000"/>
            </a:schemeClr>
          </a:solidFill>
        </p:spPr>
        <p:txBody>
          <a:bodyPr wrap="square" lIns="0" tIns="0" rIns="0" bIns="0" rtlCol="0">
            <a:spAutoFit/>
          </a:bodyPr>
          <a:lstStyle/>
          <a:p>
            <a:pPr algn="l"/>
            <a:r>
              <a:rPr lang="en-US" b="1" dirty="0"/>
              <a:t>Refined version of learning material</a:t>
            </a:r>
            <a:endParaRPr lang="en-GB" b="1" dirty="0"/>
          </a:p>
        </p:txBody>
      </p:sp>
    </p:spTree>
    <p:custDataLst>
      <p:tags r:id="rId1"/>
    </p:custDataLst>
    <p:extLst>
      <p:ext uri="{BB962C8B-B14F-4D97-AF65-F5344CB8AC3E}">
        <p14:creationId xmlns:p14="http://schemas.microsoft.com/office/powerpoint/2010/main" val="698415773"/>
      </p:ext>
    </p:extLst>
  </p:cSld>
  <p:clrMapOvr>
    <a:masterClrMapping/>
  </p:clrMapOvr>
  <mc:AlternateContent xmlns:mc="http://schemas.openxmlformats.org/markup-compatibility/2006" xmlns:p14="http://schemas.microsoft.com/office/powerpoint/2010/main">
    <mc:Choice Requires="p14">
      <p:transition spd="slow" p14:dur="2000" advTm="181403"/>
    </mc:Choice>
    <mc:Fallback xmlns="">
      <p:transition spd="slow" advTm="1814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8" grpId="0" animBg="1"/>
      <p:bldP spid="11"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621D989-ECEE-AB40-CF06-17D83804DF2E}"/>
              </a:ext>
            </a:extLst>
          </p:cNvPr>
          <p:cNvSpPr>
            <a:spLocks noGrp="1"/>
          </p:cNvSpPr>
          <p:nvPr>
            <p:ph sz="half" idx="1"/>
          </p:nvPr>
        </p:nvSpPr>
        <p:spPr>
          <a:xfrm>
            <a:off x="4420377" y="290010"/>
            <a:ext cx="3383757" cy="4608512"/>
          </a:xfrm>
        </p:spPr>
        <p:txBody>
          <a:bodyPr/>
          <a:lstStyle/>
          <a:p>
            <a:r>
              <a:rPr lang="en-US" sz="2800" dirty="0"/>
              <a:t>Challenges</a:t>
            </a:r>
          </a:p>
          <a:p>
            <a:pPr marL="342900" indent="-342900">
              <a:buFont typeface="Arial" panose="020B0604020202020204" pitchFamily="34" charset="0"/>
              <a:buChar char="•"/>
            </a:pPr>
            <a:r>
              <a:rPr lang="en-US" sz="2000" dirty="0"/>
              <a:t>Diagrams can be complex for students to read</a:t>
            </a:r>
          </a:p>
          <a:p>
            <a:pPr marL="342900" indent="-342900">
              <a:buFont typeface="Arial" panose="020B0604020202020204" pitchFamily="34" charset="0"/>
              <a:buChar char="•"/>
            </a:pPr>
            <a:r>
              <a:rPr lang="en-US" sz="2000" dirty="0"/>
              <a:t>Misconceptions are connected to FD</a:t>
            </a:r>
          </a:p>
          <a:p>
            <a:pPr marL="342900" indent="-342900">
              <a:buFont typeface="Arial" panose="020B0604020202020204" pitchFamily="34" charset="0"/>
              <a:buChar char="•"/>
            </a:pPr>
            <a:endParaRPr lang="en-GB" sz="2400" dirty="0"/>
          </a:p>
        </p:txBody>
      </p:sp>
      <p:sp>
        <p:nvSpPr>
          <p:cNvPr id="8" name="Content Placeholder 7">
            <a:extLst>
              <a:ext uri="{FF2B5EF4-FFF2-40B4-BE49-F238E27FC236}">
                <a16:creationId xmlns:a16="http://schemas.microsoft.com/office/drawing/2014/main" id="{7B12B902-8FE8-9318-22A9-D0BDE9BE68E4}"/>
              </a:ext>
            </a:extLst>
          </p:cNvPr>
          <p:cNvSpPr>
            <a:spLocks noGrp="1"/>
          </p:cNvSpPr>
          <p:nvPr>
            <p:ph sz="half" idx="2"/>
          </p:nvPr>
        </p:nvSpPr>
        <p:spPr>
          <a:xfrm>
            <a:off x="8452826" y="290012"/>
            <a:ext cx="3239740" cy="4608511"/>
          </a:xfrm>
        </p:spPr>
        <p:txBody>
          <a:bodyPr/>
          <a:lstStyle/>
          <a:p>
            <a:r>
              <a:rPr lang="en-US" sz="2800" dirty="0"/>
              <a:t>Practices</a:t>
            </a:r>
          </a:p>
          <a:p>
            <a:pPr marL="457200" indent="-457200">
              <a:buFont typeface="Arial" panose="020B0604020202020204" pitchFamily="34" charset="0"/>
              <a:buChar char="•"/>
            </a:pPr>
            <a:r>
              <a:rPr lang="en-US" sz="2000" dirty="0"/>
              <a:t>We need to pay attention towards</a:t>
            </a:r>
          </a:p>
          <a:p>
            <a:pPr marL="781050" lvl="1" indent="-457200">
              <a:buFont typeface="Arial" panose="020B0604020202020204" pitchFamily="34" charset="0"/>
              <a:buChar char="•"/>
            </a:pPr>
            <a:r>
              <a:rPr lang="en-US" sz="1700" dirty="0"/>
              <a:t>Language  - how to describe certain concepts</a:t>
            </a:r>
          </a:p>
          <a:p>
            <a:pPr marL="781050" lvl="1" indent="-457200">
              <a:buFont typeface="Arial" panose="020B0604020202020204" pitchFamily="34" charset="0"/>
              <a:buChar char="•"/>
            </a:pPr>
            <a:r>
              <a:rPr lang="en-US" sz="1700" dirty="0"/>
              <a:t>Depictions – what to draw and what not to draw</a:t>
            </a:r>
          </a:p>
          <a:p>
            <a:pPr marL="781050" lvl="1" indent="-457200">
              <a:buFont typeface="Arial" panose="020B0604020202020204" pitchFamily="34" charset="0"/>
              <a:buChar char="•"/>
            </a:pPr>
            <a:r>
              <a:rPr lang="en-US" sz="1700" dirty="0"/>
              <a:t>Visual cues – where to support students in reading FD</a:t>
            </a:r>
            <a:endParaRPr lang="en-GB" sz="1700" dirty="0"/>
          </a:p>
        </p:txBody>
      </p:sp>
      <p:sp>
        <p:nvSpPr>
          <p:cNvPr id="4" name="Date Placeholder 3">
            <a:extLst>
              <a:ext uri="{FF2B5EF4-FFF2-40B4-BE49-F238E27FC236}">
                <a16:creationId xmlns:a16="http://schemas.microsoft.com/office/drawing/2014/main" id="{F78B8E42-B062-5F70-BB28-8CCB604D7C2B}"/>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CE852725-3FBC-6306-83E0-3368451F17CC}"/>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5245084C-88FD-C9F9-3E60-F2484C10437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Content Placeholder 7">
            <a:extLst>
              <a:ext uri="{FF2B5EF4-FFF2-40B4-BE49-F238E27FC236}">
                <a16:creationId xmlns:a16="http://schemas.microsoft.com/office/drawing/2014/main" id="{CAB5EBAA-3C9C-136D-6BC7-6CE00EAA8841}"/>
              </a:ext>
            </a:extLst>
          </p:cNvPr>
          <p:cNvSpPr txBox="1">
            <a:spLocks/>
          </p:cNvSpPr>
          <p:nvPr/>
        </p:nvSpPr>
        <p:spPr>
          <a:xfrm>
            <a:off x="4655840" y="1592263"/>
            <a:ext cx="3239740" cy="460851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p>
        </p:txBody>
      </p:sp>
      <p:sp>
        <p:nvSpPr>
          <p:cNvPr id="10" name="Content Placeholder 6">
            <a:extLst>
              <a:ext uri="{FF2B5EF4-FFF2-40B4-BE49-F238E27FC236}">
                <a16:creationId xmlns:a16="http://schemas.microsoft.com/office/drawing/2014/main" id="{A7BB338A-E11E-1525-7F32-C8337D65A24B}"/>
              </a:ext>
            </a:extLst>
          </p:cNvPr>
          <p:cNvSpPr txBox="1">
            <a:spLocks/>
          </p:cNvSpPr>
          <p:nvPr/>
        </p:nvSpPr>
        <p:spPr>
          <a:xfrm>
            <a:off x="283927" y="290010"/>
            <a:ext cx="3383757"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t>Opportunities</a:t>
            </a:r>
          </a:p>
          <a:p>
            <a:pPr marL="342900" indent="-342900">
              <a:buFont typeface="Arial" panose="020B0604020202020204" pitchFamily="34" charset="0"/>
              <a:buChar char="•"/>
            </a:pPr>
            <a:r>
              <a:rPr lang="en-GB" sz="2000" dirty="0"/>
              <a:t>FD offer explanation hooks for</a:t>
            </a:r>
          </a:p>
          <a:p>
            <a:pPr marL="666750" lvl="1" indent="-342900">
              <a:buFont typeface="Arial" panose="020B0604020202020204" pitchFamily="34" charset="0"/>
              <a:buChar char="•"/>
            </a:pPr>
            <a:r>
              <a:rPr lang="en-GB" sz="1700" dirty="0"/>
              <a:t>Conservation of charges</a:t>
            </a:r>
          </a:p>
          <a:p>
            <a:pPr marL="666750" lvl="1" indent="-342900">
              <a:buFont typeface="Arial" panose="020B0604020202020204" pitchFamily="34" charset="0"/>
              <a:buChar char="•"/>
            </a:pPr>
            <a:r>
              <a:rPr lang="en-GB" sz="1700" dirty="0"/>
              <a:t>Mediation of interactions by interaction particles</a:t>
            </a:r>
          </a:p>
          <a:p>
            <a:pPr marL="666750" lvl="1" indent="-342900">
              <a:buFont typeface="Arial" panose="020B0604020202020204" pitchFamily="34" charset="0"/>
              <a:buChar char="•"/>
            </a:pPr>
            <a:r>
              <a:rPr lang="en-GB" sz="1700" dirty="0"/>
              <a:t>Mathematical nature of physics</a:t>
            </a:r>
          </a:p>
          <a:p>
            <a:pPr marL="666750" lvl="1" indent="-342900">
              <a:buFont typeface="Arial" panose="020B0604020202020204" pitchFamily="34" charset="0"/>
              <a:buChar char="•"/>
            </a:pPr>
            <a:r>
              <a:rPr lang="en-GB" sz="1700" dirty="0"/>
              <a:t>Connection between theoretical and experimental physics</a:t>
            </a:r>
          </a:p>
        </p:txBody>
      </p:sp>
      <p:sp>
        <p:nvSpPr>
          <p:cNvPr id="11" name="Content Placeholder 1">
            <a:extLst>
              <a:ext uri="{FF2B5EF4-FFF2-40B4-BE49-F238E27FC236}">
                <a16:creationId xmlns:a16="http://schemas.microsoft.com/office/drawing/2014/main" id="{929EE1BD-F9B2-3075-34F2-170797530A98}"/>
              </a:ext>
            </a:extLst>
          </p:cNvPr>
          <p:cNvSpPr txBox="1">
            <a:spLocks/>
          </p:cNvSpPr>
          <p:nvPr/>
        </p:nvSpPr>
        <p:spPr>
          <a:xfrm>
            <a:off x="104351" y="4079011"/>
            <a:ext cx="8655945" cy="126077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24000" lvl="1" indent="0">
              <a:buNone/>
            </a:pPr>
            <a:r>
              <a:rPr lang="en-US" sz="2400" b="1" dirty="0"/>
              <a:t>Discussion</a:t>
            </a:r>
          </a:p>
          <a:p>
            <a:pPr marL="609750" lvl="1" indent="-285750"/>
            <a:r>
              <a:rPr lang="en-US" sz="1700" dirty="0"/>
              <a:t>How far can we go with FD on the high school level?</a:t>
            </a:r>
          </a:p>
          <a:p>
            <a:pPr marL="609750" lvl="1" indent="-285750"/>
            <a:r>
              <a:rPr lang="en-US" sz="1700" dirty="0"/>
              <a:t>Which other learning objective would you think about for FD on high school level?</a:t>
            </a:r>
          </a:p>
          <a:p>
            <a:pPr marL="609750" lvl="1" indent="-285750"/>
            <a:r>
              <a:rPr lang="en-US" sz="1700" dirty="0"/>
              <a:t>What are your experiences with teaching Feynman diagrams?</a:t>
            </a:r>
          </a:p>
          <a:p>
            <a:pPr marL="609750" lvl="1" indent="-285750"/>
            <a:endParaRPr lang="en-US" sz="2400" b="1" dirty="0"/>
          </a:p>
          <a:p>
            <a:pPr marL="609750" lvl="1" indent="-285750"/>
            <a:endParaRPr lang="en-US" sz="2400" b="1" dirty="0"/>
          </a:p>
          <a:p>
            <a:pPr marL="666900" lvl="1" indent="-342900">
              <a:buFont typeface="Arial" panose="020B0604020202020204" pitchFamily="34" charset="0"/>
              <a:buChar char="•"/>
            </a:pPr>
            <a:endParaRPr lang="en-US" dirty="0"/>
          </a:p>
          <a:p>
            <a:endParaRPr lang="en-US" dirty="0">
              <a:sym typeface="Wingdings" panose="05000000000000000000" pitchFamily="2" charset="2"/>
            </a:endParaRPr>
          </a:p>
        </p:txBody>
      </p:sp>
      <p:pic>
        <p:nvPicPr>
          <p:cNvPr id="12" name="Picture 11" descr="A qr code on a white background&#10;&#10;Description automatically generated">
            <a:extLst>
              <a:ext uri="{FF2B5EF4-FFF2-40B4-BE49-F238E27FC236}">
                <a16:creationId xmlns:a16="http://schemas.microsoft.com/office/drawing/2014/main" id="{BDCA1988-9C0C-70B7-CAFF-5195C2E199A2}"/>
              </a:ext>
            </a:extLst>
          </p:cNvPr>
          <p:cNvPicPr>
            <a:picLocks noChangeAspect="1"/>
          </p:cNvPicPr>
          <p:nvPr/>
        </p:nvPicPr>
        <p:blipFill>
          <a:blip r:embed="rId2"/>
          <a:stretch>
            <a:fillRect/>
          </a:stretch>
        </p:blipFill>
        <p:spPr>
          <a:xfrm>
            <a:off x="9659498" y="3835730"/>
            <a:ext cx="2304256" cy="2304256"/>
          </a:xfrm>
          <a:prstGeom prst="rect">
            <a:avLst/>
          </a:prstGeom>
        </p:spPr>
      </p:pic>
    </p:spTree>
    <p:extLst>
      <p:ext uri="{BB962C8B-B14F-4D97-AF65-F5344CB8AC3E}">
        <p14:creationId xmlns:p14="http://schemas.microsoft.com/office/powerpoint/2010/main" val="142911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D2653E-A536-ABA5-EEF2-D0C4E4836ECC}"/>
              </a:ext>
            </a:extLst>
          </p:cNvPr>
          <p:cNvSpPr>
            <a:spLocks noGrp="1"/>
          </p:cNvSpPr>
          <p:nvPr>
            <p:ph idx="1"/>
          </p:nvPr>
        </p:nvSpPr>
        <p:spPr>
          <a:xfrm>
            <a:off x="407986" y="890956"/>
            <a:ext cx="11736685" cy="4608512"/>
          </a:xfrm>
        </p:spPr>
        <p:txBody>
          <a:bodyPr/>
          <a:lstStyle/>
          <a:p>
            <a:pPr marL="171450" indent="-171450">
              <a:spcBef>
                <a:spcPts val="0"/>
              </a:spcBef>
              <a:spcAft>
                <a:spcPts val="0"/>
              </a:spcAft>
              <a:buFont typeface="Arial" panose="020B0604020202020204" pitchFamily="34" charset="0"/>
              <a:buChar char="•"/>
            </a:pPr>
            <a:r>
              <a:rPr lang="en-GB" sz="1000" b="0" dirty="0">
                <a:effectLst/>
              </a:rPr>
              <a:t>Airey, J., &amp; Eriksson, U. (2019). Unpacking the Hertzsprung-Russell Diagram: A Social Semiotic Analysis of the Disciplinary and Pedagogical Affordances of a Central Resource in Astronomy. Designs for Learning, 11(1), 99–107.</a:t>
            </a:r>
          </a:p>
          <a:p>
            <a:pPr marL="171450" indent="-171450">
              <a:spcBef>
                <a:spcPts val="0"/>
              </a:spcBef>
              <a:spcAft>
                <a:spcPts val="0"/>
              </a:spcAft>
              <a:buFont typeface="Arial" panose="020B0604020202020204" pitchFamily="34" charset="0"/>
              <a:buChar char="•"/>
            </a:pPr>
            <a:r>
              <a:rPr lang="en-GB" sz="1000" b="0" dirty="0" err="1">
                <a:effectLst/>
              </a:rPr>
              <a:t>Allday</a:t>
            </a:r>
            <a:r>
              <a:rPr lang="en-GB" sz="1000" b="0" dirty="0">
                <a:effectLst/>
              </a:rPr>
              <a:t>, J. (1997). The nature of force in particle physics. Physics Education, 32(5), 327. </a:t>
            </a:r>
            <a:r>
              <a:rPr lang="en-GB" sz="1000" b="0" dirty="0">
                <a:effectLst/>
                <a:hlinkClick r:id="rId2"/>
              </a:rPr>
              <a:t>https://doi.org/10.1088/0031-9120/32/5/016</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Aubrecht</a:t>
            </a:r>
            <a:r>
              <a:rPr lang="en-GB" sz="1000" b="0" dirty="0">
                <a:effectLst/>
              </a:rPr>
              <a:t>, G. J. (1986). Report on the conference on the teaching of modern physics. The Physics Teacher, 24(9), 540–547. </a:t>
            </a:r>
            <a:r>
              <a:rPr lang="en-GB" sz="1000" b="0" dirty="0">
                <a:effectLst/>
                <a:hlinkClick r:id="rId3"/>
              </a:rPr>
              <a:t>https://doi.org/10.1119/1.2342122</a:t>
            </a:r>
            <a:r>
              <a:rPr lang="en-GB" sz="1000" b="0" dirty="0">
                <a:effectLst/>
              </a:rPr>
              <a:t> </a:t>
            </a:r>
          </a:p>
          <a:p>
            <a:pPr marL="171450" indent="-171450">
              <a:spcBef>
                <a:spcPts val="0"/>
              </a:spcBef>
              <a:spcAft>
                <a:spcPts val="0"/>
              </a:spcAft>
              <a:buFont typeface="Arial" panose="020B0604020202020204" pitchFamily="34" charset="0"/>
              <a:buChar char="•"/>
            </a:pPr>
            <a:r>
              <a:rPr lang="en-GB" sz="1000" b="0" dirty="0">
                <a:effectLst/>
              </a:rPr>
              <a:t>Dahlkemper, M. N., Klein, P., Müller, A., Schmeling, S. M., &amp; Wiener, J. (2022). Opportunities and Challenges of Using Feynman Diagrams with Upper Secondary Students. Physics, 4(4), Article 4. </a:t>
            </a:r>
            <a:r>
              <a:rPr lang="en-GB" sz="1000" b="0" dirty="0">
                <a:effectLst/>
                <a:hlinkClick r:id="rId4"/>
              </a:rPr>
              <a:t>https://doi.org/10.3390/physics4040085</a:t>
            </a:r>
            <a:r>
              <a:rPr lang="en-GB" sz="1000" b="0" dirty="0">
                <a:effectLst/>
              </a:rPr>
              <a:t> </a:t>
            </a:r>
          </a:p>
          <a:p>
            <a:pPr marL="171450" indent="-171450">
              <a:spcBef>
                <a:spcPts val="0"/>
              </a:spcBef>
              <a:spcAft>
                <a:spcPts val="0"/>
              </a:spcAft>
              <a:buFont typeface="Arial" panose="020B0604020202020204" pitchFamily="34" charset="0"/>
              <a:buChar char="•"/>
            </a:pPr>
            <a:r>
              <a:rPr lang="en-GB" sz="1000" b="0" dirty="0">
                <a:effectLst/>
              </a:rPr>
              <a:t>Haagen-</a:t>
            </a:r>
            <a:r>
              <a:rPr lang="en-GB" sz="1000" b="0" dirty="0" err="1">
                <a:effectLst/>
              </a:rPr>
              <a:t>Schützenhöfer</a:t>
            </a:r>
            <a:r>
              <a:rPr lang="en-GB" sz="1000" b="0" dirty="0">
                <a:effectLst/>
              </a:rPr>
              <a:t>, C., &amp; </a:t>
            </a:r>
            <a:r>
              <a:rPr lang="en-GB" sz="1000" b="0" dirty="0" err="1">
                <a:effectLst/>
              </a:rPr>
              <a:t>Hopf</a:t>
            </a:r>
            <a:r>
              <a:rPr lang="en-GB" sz="1000" b="0" dirty="0">
                <a:effectLst/>
              </a:rPr>
              <a:t>, M. (2020). Design-based research as a model for systematic curriculum development: The example of a curriculum for introductory optics. Physical Review Physics Education Research, 16(2), 020152. https://doi.org/10.1103/PhysRevPhysEducRes.16.020152</a:t>
            </a:r>
          </a:p>
          <a:p>
            <a:pPr marL="171450" indent="-171450">
              <a:spcBef>
                <a:spcPts val="0"/>
              </a:spcBef>
              <a:spcAft>
                <a:spcPts val="0"/>
              </a:spcAft>
              <a:buFont typeface="Arial" panose="020B0604020202020204" pitchFamily="34" charset="0"/>
              <a:buChar char="•"/>
            </a:pPr>
            <a:r>
              <a:rPr lang="en-GB" sz="1000" b="0" dirty="0">
                <a:effectLst/>
              </a:rPr>
              <a:t>Hahn, L., &amp; Klein, P. (2022). Eye tracking in physics education research: A systematic literature review. Physical Review Physics Education Research, 18(1), 013102. </a:t>
            </a:r>
            <a:r>
              <a:rPr lang="en-GB" sz="1000" b="0" dirty="0">
                <a:effectLst/>
                <a:hlinkClick r:id="rId5"/>
              </a:rPr>
              <a:t>https://doi.org/10.1103/PhysRevPhysEducRes.18.013102</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Harlander</a:t>
            </a:r>
            <a:r>
              <a:rPr lang="en-GB" sz="1000" b="0" dirty="0">
                <a:effectLst/>
              </a:rPr>
              <a:t>, R. V., Klein, S. Y., &amp; </a:t>
            </a:r>
            <a:r>
              <a:rPr lang="en-GB" sz="1000" b="0" dirty="0" err="1">
                <a:effectLst/>
              </a:rPr>
              <a:t>Lipp</a:t>
            </a:r>
            <a:r>
              <a:rPr lang="en-GB" sz="1000" b="0" dirty="0">
                <a:effectLst/>
              </a:rPr>
              <a:t>, M. (2020). </a:t>
            </a:r>
            <a:r>
              <a:rPr lang="en-GB" sz="1000" b="0" dirty="0" err="1">
                <a:effectLst/>
              </a:rPr>
              <a:t>FeynGame</a:t>
            </a:r>
            <a:r>
              <a:rPr lang="en-GB" sz="1000" b="0" dirty="0">
                <a:effectLst/>
              </a:rPr>
              <a:t>. </a:t>
            </a:r>
            <a:r>
              <a:rPr lang="en-GB" sz="1000" b="0" i="1" dirty="0">
                <a:effectLst/>
              </a:rPr>
              <a:t>Computer Physics Communications</a:t>
            </a:r>
            <a:r>
              <a:rPr lang="en-GB" sz="1000" b="0" dirty="0">
                <a:effectLst/>
              </a:rPr>
              <a:t>, </a:t>
            </a:r>
            <a:r>
              <a:rPr lang="en-GB" sz="1000" b="0" i="1" dirty="0">
                <a:effectLst/>
              </a:rPr>
              <a:t>256</a:t>
            </a:r>
            <a:r>
              <a:rPr lang="en-GB" sz="1000" b="0" dirty="0">
                <a:effectLst/>
              </a:rPr>
              <a:t>, 107465. </a:t>
            </a:r>
            <a:r>
              <a:rPr lang="en-GB" sz="1000" b="0" dirty="0">
                <a:effectLst/>
                <a:hlinkClick r:id="rId6"/>
              </a:rPr>
              <a:t>https://doi.org/10.1016/j.cpc.2020.107465</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Klein, P., Küchemann, S., </a:t>
            </a:r>
            <a:r>
              <a:rPr lang="en-GB" sz="1000" b="0" dirty="0" err="1">
                <a:effectLst/>
              </a:rPr>
              <a:t>Brückner</a:t>
            </a:r>
            <a:r>
              <a:rPr lang="en-GB" sz="1000" b="0" dirty="0">
                <a:effectLst/>
              </a:rPr>
              <a:t>, S., </a:t>
            </a:r>
            <a:r>
              <a:rPr lang="en-GB" sz="1000" b="0" dirty="0" err="1">
                <a:effectLst/>
              </a:rPr>
              <a:t>Zlatkin-Troitschanskaia</a:t>
            </a:r>
            <a:r>
              <a:rPr lang="en-GB" sz="1000" b="0" dirty="0">
                <a:effectLst/>
              </a:rPr>
              <a:t>, O., &amp; Kuhn, J. (2019). Student understanding of graph slope and area under a curve: A replication study comparing first-year physics and economics students. </a:t>
            </a:r>
            <a:r>
              <a:rPr lang="en-GB" sz="1000" b="0" i="1" dirty="0">
                <a:effectLst/>
              </a:rPr>
              <a:t>Physical Review Physics Education Research</a:t>
            </a:r>
            <a:r>
              <a:rPr lang="en-GB" sz="1000" b="0" dirty="0">
                <a:effectLst/>
              </a:rPr>
              <a:t>, </a:t>
            </a:r>
            <a:r>
              <a:rPr lang="en-GB" sz="1000" b="0" i="1" dirty="0">
                <a:effectLst/>
              </a:rPr>
              <a:t>15</a:t>
            </a:r>
            <a:r>
              <a:rPr lang="en-GB" sz="1000" b="0" dirty="0">
                <a:effectLst/>
              </a:rPr>
              <a:t>(2), 020116. </a:t>
            </a:r>
            <a:r>
              <a:rPr lang="en-GB" sz="1000" b="0" dirty="0">
                <a:effectLst/>
                <a:hlinkClick r:id="rId7"/>
              </a:rPr>
              <a:t>https://doi.org/10.1103/PhysRevPhysEducRes.15.020116</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Klein, P., Lichtenberger, A., Küchemann, S., Becker, S., </a:t>
            </a:r>
            <a:r>
              <a:rPr lang="en-GB" sz="1000" b="0" dirty="0" err="1">
                <a:effectLst/>
              </a:rPr>
              <a:t>Kekule</a:t>
            </a:r>
            <a:r>
              <a:rPr lang="en-GB" sz="1000" b="0" dirty="0">
                <a:effectLst/>
              </a:rPr>
              <a:t>, M., </a:t>
            </a:r>
            <a:r>
              <a:rPr lang="en-GB" sz="1000" b="0" dirty="0" err="1">
                <a:effectLst/>
              </a:rPr>
              <a:t>Viiri</a:t>
            </a:r>
            <a:r>
              <a:rPr lang="en-GB" sz="1000" b="0" dirty="0">
                <a:effectLst/>
              </a:rPr>
              <a:t>, J., </a:t>
            </a:r>
            <a:r>
              <a:rPr lang="en-GB" sz="1000" b="0" dirty="0" err="1">
                <a:effectLst/>
              </a:rPr>
              <a:t>Baadte</a:t>
            </a:r>
            <a:r>
              <a:rPr lang="en-GB" sz="1000" b="0" dirty="0">
                <a:effectLst/>
              </a:rPr>
              <a:t>, C., </a:t>
            </a:r>
            <a:r>
              <a:rPr lang="en-GB" sz="1000" b="0" dirty="0" err="1">
                <a:effectLst/>
              </a:rPr>
              <a:t>Vaterlaus</a:t>
            </a:r>
            <a:r>
              <a:rPr lang="en-GB" sz="1000" b="0" dirty="0">
                <a:effectLst/>
              </a:rPr>
              <a:t>, A., &amp; Kuhn, J. (2020). Visual attention while solving the test of understanding graphs in kinematics: An eye-tracking analysis. </a:t>
            </a:r>
            <a:r>
              <a:rPr lang="en-GB" sz="1000" b="0" i="1" dirty="0">
                <a:effectLst/>
              </a:rPr>
              <a:t>European Journal of Physics</a:t>
            </a:r>
            <a:r>
              <a:rPr lang="en-GB" sz="1000" b="0" dirty="0">
                <a:effectLst/>
              </a:rPr>
              <a:t>, </a:t>
            </a:r>
            <a:r>
              <a:rPr lang="en-GB" sz="1000" b="0" i="1" dirty="0">
                <a:effectLst/>
              </a:rPr>
              <a:t>41</a:t>
            </a:r>
            <a:r>
              <a:rPr lang="en-GB" sz="1000" b="0" dirty="0">
                <a:effectLst/>
              </a:rPr>
              <a:t>(2), 025701. </a:t>
            </a:r>
            <a:r>
              <a:rPr lang="en-GB" sz="1000" b="0" dirty="0">
                <a:effectLst/>
                <a:hlinkClick r:id="rId8"/>
              </a:rPr>
              <a:t>https://doi.org/10.1088/1361-6404/ab5f51</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Klein, P., </a:t>
            </a:r>
            <a:r>
              <a:rPr lang="en-GB" sz="1000" b="0" dirty="0" err="1">
                <a:effectLst/>
              </a:rPr>
              <a:t>Viiri</a:t>
            </a:r>
            <a:r>
              <a:rPr lang="en-GB" sz="1000" b="0" dirty="0">
                <a:effectLst/>
              </a:rPr>
              <a:t>, J., &amp; Kuhn, J. (2019). Visual cues improve students’ understanding of divergence and curl: Evidence from eye movements during reading and problem solving. </a:t>
            </a:r>
            <a:r>
              <a:rPr lang="en-GB" sz="1000" b="0" i="1" dirty="0">
                <a:effectLst/>
              </a:rPr>
              <a:t>Physical Review Physics Education Research</a:t>
            </a:r>
            <a:r>
              <a:rPr lang="en-GB" sz="1000" b="0" dirty="0">
                <a:effectLst/>
              </a:rPr>
              <a:t>, </a:t>
            </a:r>
            <a:r>
              <a:rPr lang="en-GB" sz="1000" b="0" i="1" dirty="0">
                <a:effectLst/>
              </a:rPr>
              <a:t>15</a:t>
            </a:r>
            <a:r>
              <a:rPr lang="en-GB" sz="1000" b="0" dirty="0">
                <a:effectLst/>
              </a:rPr>
              <a:t>(1), 010126. </a:t>
            </a:r>
            <a:r>
              <a:rPr lang="en-GB" sz="1000" b="0" dirty="0">
                <a:effectLst/>
                <a:hlinkClick r:id="rId9"/>
              </a:rPr>
              <a:t>https://doi.org/10.1103/PhysRevPhysEducRes.15.010126</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Klein, P., </a:t>
            </a:r>
            <a:r>
              <a:rPr lang="en-GB" sz="1000" b="0" dirty="0" err="1">
                <a:effectLst/>
              </a:rPr>
              <a:t>Viiri</a:t>
            </a:r>
            <a:r>
              <a:rPr lang="en-GB" sz="1000" b="0" dirty="0">
                <a:effectLst/>
              </a:rPr>
              <a:t>, J., </a:t>
            </a:r>
            <a:r>
              <a:rPr lang="en-GB" sz="1000" b="0" dirty="0" err="1">
                <a:effectLst/>
              </a:rPr>
              <a:t>Mozaffari</a:t>
            </a:r>
            <a:r>
              <a:rPr lang="en-GB" sz="1000" b="0" dirty="0">
                <a:effectLst/>
              </a:rPr>
              <a:t>, S., </a:t>
            </a:r>
            <a:r>
              <a:rPr lang="en-GB" sz="1000" b="0" dirty="0" err="1">
                <a:effectLst/>
              </a:rPr>
              <a:t>Dengel</a:t>
            </a:r>
            <a:r>
              <a:rPr lang="en-GB" sz="1000" b="0" dirty="0">
                <a:effectLst/>
              </a:rPr>
              <a:t>, A., &amp; Kuhn, J. (2018). Instruction-based clinical eye-tracking study on the visual interpretation of divergence: How do students look at vector field plots? </a:t>
            </a:r>
            <a:r>
              <a:rPr lang="en-GB" sz="1000" b="0" i="1" dirty="0">
                <a:effectLst/>
              </a:rPr>
              <a:t>Physical Review Physics Education Research</a:t>
            </a:r>
            <a:r>
              <a:rPr lang="en-GB" sz="1000" b="0" dirty="0">
                <a:effectLst/>
              </a:rPr>
              <a:t>, </a:t>
            </a:r>
            <a:r>
              <a:rPr lang="en-GB" sz="1000" b="0" i="1" dirty="0">
                <a:effectLst/>
              </a:rPr>
              <a:t>14</a:t>
            </a:r>
            <a:r>
              <a:rPr lang="en-GB" sz="1000" b="0" dirty="0">
                <a:effectLst/>
              </a:rPr>
              <a:t>(1), 010116. </a:t>
            </a:r>
            <a:r>
              <a:rPr lang="en-GB" sz="1000" b="0" dirty="0">
                <a:effectLst/>
                <a:hlinkClick r:id="rId10"/>
              </a:rPr>
              <a:t>https://doi.org/10.1103/PhysRevPhysEducRes.14.010116</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Kranjc Horvat, A., Wiener, J., Schmeling, S. M., &amp; Borowski, A. (2022). What Does the Curriculum Say? Review of the Particle Physics Content in 27 High-School Physics Curricula. Physics, 4(4), Article 4. </a:t>
            </a:r>
            <a:r>
              <a:rPr lang="en-GB" sz="1000" b="0" dirty="0">
                <a:effectLst/>
                <a:hlinkClick r:id="rId11"/>
              </a:rPr>
              <a:t>https://doi.org/10.3390/physics4040082</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Krejtz</a:t>
            </a:r>
            <a:r>
              <a:rPr lang="en-GB" sz="1000" b="0" dirty="0">
                <a:effectLst/>
              </a:rPr>
              <a:t>, K., </a:t>
            </a:r>
            <a:r>
              <a:rPr lang="en-GB" sz="1000" b="0" dirty="0" err="1">
                <a:effectLst/>
              </a:rPr>
              <a:t>Szmidt</a:t>
            </a:r>
            <a:r>
              <a:rPr lang="en-GB" sz="1000" b="0" dirty="0">
                <a:effectLst/>
              </a:rPr>
              <a:t>, T., </a:t>
            </a:r>
            <a:r>
              <a:rPr lang="en-GB" sz="1000" b="0" dirty="0" err="1">
                <a:effectLst/>
              </a:rPr>
              <a:t>Duchowski</a:t>
            </a:r>
            <a:r>
              <a:rPr lang="en-GB" sz="1000" b="0" dirty="0">
                <a:effectLst/>
              </a:rPr>
              <a:t>, A. T., &amp; </a:t>
            </a:r>
            <a:r>
              <a:rPr lang="en-GB" sz="1000" b="0" dirty="0" err="1">
                <a:effectLst/>
              </a:rPr>
              <a:t>Krejtz</a:t>
            </a:r>
            <a:r>
              <a:rPr lang="en-GB" sz="1000" b="0" dirty="0">
                <a:effectLst/>
              </a:rPr>
              <a:t>, I. (2014). Entropy-based statistical analysis of eye movement transitions. Proceedings of the Symposium on Eye Tracking Research and Applications, 159–166. </a:t>
            </a:r>
            <a:r>
              <a:rPr lang="en-GB" sz="1000" b="0" dirty="0">
                <a:effectLst/>
                <a:hlinkClick r:id="rId12"/>
              </a:rPr>
              <a:t>https://doi.org/10.1145/2578153.2578176</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Krejtz</a:t>
            </a:r>
            <a:r>
              <a:rPr lang="en-GB" sz="1000" b="0" dirty="0">
                <a:effectLst/>
              </a:rPr>
              <a:t>, K., </a:t>
            </a:r>
            <a:r>
              <a:rPr lang="en-GB" sz="1000" b="0" dirty="0" err="1">
                <a:effectLst/>
              </a:rPr>
              <a:t>Duchowski</a:t>
            </a:r>
            <a:r>
              <a:rPr lang="en-GB" sz="1000" b="0" dirty="0">
                <a:effectLst/>
              </a:rPr>
              <a:t>, A. T., </a:t>
            </a:r>
            <a:r>
              <a:rPr lang="en-GB" sz="1000" b="0" dirty="0" err="1">
                <a:effectLst/>
              </a:rPr>
              <a:t>Krejtz</a:t>
            </a:r>
            <a:r>
              <a:rPr lang="en-GB" sz="1000" b="0" dirty="0">
                <a:effectLst/>
              </a:rPr>
              <a:t>, I., Kopacz, A., &amp; </a:t>
            </a:r>
            <a:r>
              <a:rPr lang="en-GB" sz="1000" b="0" dirty="0" err="1">
                <a:effectLst/>
              </a:rPr>
              <a:t>Chrząstowski</a:t>
            </a:r>
            <a:r>
              <a:rPr lang="en-GB" sz="1000" b="0" dirty="0">
                <a:effectLst/>
              </a:rPr>
              <a:t>-Wachtel, P. (2016). Gaze transitions when learning with multimedia. Journal of Eye Movement Research, 9(1), Article 1. </a:t>
            </a:r>
            <a:r>
              <a:rPr lang="en-GB" sz="1000" b="0" dirty="0">
                <a:effectLst/>
                <a:hlinkClick r:id="rId13"/>
              </a:rPr>
              <a:t>https://doi.org/10.16910/jemr.9.1.5</a:t>
            </a:r>
            <a:r>
              <a:rPr lang="en-GB" sz="1000" b="0" dirty="0">
                <a:effectLst/>
              </a:rPr>
              <a:t> </a:t>
            </a:r>
          </a:p>
          <a:p>
            <a:pPr marL="171450" indent="-171450">
              <a:spcBef>
                <a:spcPts val="0"/>
              </a:spcBef>
              <a:spcAft>
                <a:spcPts val="0"/>
              </a:spcAft>
              <a:buFont typeface="Arial" panose="020B0604020202020204" pitchFamily="34" charset="0"/>
              <a:buChar char="•"/>
            </a:pPr>
            <a:r>
              <a:rPr lang="en-GB" sz="1000" b="0" dirty="0">
                <a:effectLst/>
              </a:rPr>
              <a:t>Langendorf, R., Schneider, S., &amp; Klein, P. (2022). Extracting information from the Hertzsprung-Russell diagram: An eye-tracking study. </a:t>
            </a:r>
            <a:r>
              <a:rPr lang="en-GB" sz="1000" b="0" i="1" dirty="0">
                <a:effectLst/>
              </a:rPr>
              <a:t>Physical Review Physics Education Research</a:t>
            </a:r>
            <a:r>
              <a:rPr lang="en-GB" sz="1000" b="0" dirty="0">
                <a:effectLst/>
              </a:rPr>
              <a:t>, </a:t>
            </a:r>
            <a:r>
              <a:rPr lang="en-GB" sz="1000" b="0" i="1" dirty="0">
                <a:effectLst/>
              </a:rPr>
              <a:t>18</a:t>
            </a:r>
            <a:r>
              <a:rPr lang="en-GB" sz="1000" b="0" dirty="0">
                <a:effectLst/>
              </a:rPr>
              <a:t>(2), 020121. </a:t>
            </a:r>
            <a:r>
              <a:rPr lang="en-GB" sz="1000" b="0" dirty="0">
                <a:effectLst/>
                <a:hlinkClick r:id="rId14"/>
              </a:rPr>
              <a:t>https://doi.org/10.1103/PhysRevPhysEducRes.18.020121</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Leppink</a:t>
            </a:r>
            <a:r>
              <a:rPr lang="en-GB" sz="1000" b="0" dirty="0">
                <a:effectLst/>
              </a:rPr>
              <a:t>, J., </a:t>
            </a:r>
            <a:r>
              <a:rPr lang="en-GB" sz="1000" b="0" dirty="0" err="1">
                <a:effectLst/>
              </a:rPr>
              <a:t>Paas</a:t>
            </a:r>
            <a:r>
              <a:rPr lang="en-GB" sz="1000" b="0" dirty="0">
                <a:effectLst/>
              </a:rPr>
              <a:t>, F., Van der Vleuten, C. P. M., Van Gog, T., &amp; Van </a:t>
            </a:r>
            <a:r>
              <a:rPr lang="en-GB" sz="1000" b="0" dirty="0" err="1">
                <a:effectLst/>
              </a:rPr>
              <a:t>Merriënboer</a:t>
            </a:r>
            <a:r>
              <a:rPr lang="en-GB" sz="1000" b="0" dirty="0">
                <a:effectLst/>
              </a:rPr>
              <a:t>, J. J. G. (2013). Development of an instrument for measuring different types of cognitive load. </a:t>
            </a:r>
            <a:r>
              <a:rPr lang="en-GB" sz="1000" b="0" i="1" dirty="0" err="1">
                <a:effectLst/>
              </a:rPr>
              <a:t>Behavior</a:t>
            </a:r>
            <a:r>
              <a:rPr lang="en-GB" sz="1000" b="0" i="1" dirty="0">
                <a:effectLst/>
              </a:rPr>
              <a:t> Research Methods</a:t>
            </a:r>
            <a:r>
              <a:rPr lang="en-GB" sz="1000" b="0" dirty="0">
                <a:effectLst/>
              </a:rPr>
              <a:t>, </a:t>
            </a:r>
            <a:r>
              <a:rPr lang="en-GB" sz="1000" b="0" i="1" dirty="0">
                <a:effectLst/>
              </a:rPr>
              <a:t>45</a:t>
            </a:r>
            <a:r>
              <a:rPr lang="en-GB" sz="1000" b="0" dirty="0">
                <a:effectLst/>
              </a:rPr>
              <a:t>(4), 1058–1072. </a:t>
            </a:r>
            <a:r>
              <a:rPr lang="en-GB" sz="1000" b="0" dirty="0">
                <a:effectLst/>
                <a:hlinkClick r:id="rId15"/>
              </a:rPr>
              <a:t>https://doi.org/10.3758/s13428-013-0334-1</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Lindenau, P., &amp; Winkler, O. (2020). Feynman-</a:t>
            </a:r>
            <a:r>
              <a:rPr lang="en-GB" sz="1000" b="0" dirty="0" err="1">
                <a:effectLst/>
              </a:rPr>
              <a:t>Rhombino</a:t>
            </a:r>
            <a:r>
              <a:rPr lang="en-GB" sz="1000" b="0" dirty="0">
                <a:effectLst/>
              </a:rPr>
              <a:t>. </a:t>
            </a:r>
            <a:r>
              <a:rPr lang="en-GB" sz="1000" b="0" i="1" dirty="0" err="1">
                <a:effectLst/>
              </a:rPr>
              <a:t>Unterricht</a:t>
            </a:r>
            <a:r>
              <a:rPr lang="en-GB" sz="1000" b="0" i="1" dirty="0">
                <a:effectLst/>
              </a:rPr>
              <a:t> Physik</a:t>
            </a:r>
            <a:r>
              <a:rPr lang="en-GB" sz="1000" b="0" dirty="0">
                <a:effectLst/>
              </a:rPr>
              <a:t>, </a:t>
            </a:r>
            <a:r>
              <a:rPr lang="en-GB" sz="1000" b="0" i="1" dirty="0">
                <a:effectLst/>
              </a:rPr>
              <a:t>180</a:t>
            </a:r>
            <a:r>
              <a:rPr lang="en-GB" sz="1000" b="0" dirty="0">
                <a:effectLst/>
              </a:rPr>
              <a:t>, 40–43.</a:t>
            </a:r>
          </a:p>
          <a:p>
            <a:pPr marL="171450" indent="-171450">
              <a:spcBef>
                <a:spcPts val="0"/>
              </a:spcBef>
              <a:spcAft>
                <a:spcPts val="0"/>
              </a:spcAft>
              <a:buFont typeface="Arial" panose="020B0604020202020204" pitchFamily="34" charset="0"/>
              <a:buChar char="•"/>
            </a:pPr>
            <a:r>
              <a:rPr lang="en-GB" sz="1000" b="0" dirty="0" err="1">
                <a:effectLst/>
              </a:rPr>
              <a:t>Mozaffari</a:t>
            </a:r>
            <a:r>
              <a:rPr lang="en-GB" sz="1000" b="0" dirty="0">
                <a:effectLst/>
              </a:rPr>
              <a:t> </a:t>
            </a:r>
            <a:r>
              <a:rPr lang="en-GB" sz="1000" b="0" dirty="0" err="1">
                <a:effectLst/>
              </a:rPr>
              <a:t>Chanijani</a:t>
            </a:r>
            <a:r>
              <a:rPr lang="en-GB" sz="1000" b="0" dirty="0">
                <a:effectLst/>
              </a:rPr>
              <a:t>, S. S., Klein, P., Bukhari, S. S., Kuhn, J., &amp; </a:t>
            </a:r>
            <a:r>
              <a:rPr lang="en-GB" sz="1000" b="0" dirty="0" err="1">
                <a:effectLst/>
              </a:rPr>
              <a:t>Dengel</a:t>
            </a:r>
            <a:r>
              <a:rPr lang="en-GB" sz="1000" b="0" dirty="0">
                <a:effectLst/>
              </a:rPr>
              <a:t>, A. (2016). Entropy based transition analysis of eye movement on physics representational competence. Proceedings of the 2016 ACM International Joint Conference on Pervasive and Ubiquitous Computing: Adjunct, 1027–1034. </a:t>
            </a:r>
            <a:r>
              <a:rPr lang="en-GB" sz="1000" b="0" dirty="0">
                <a:effectLst/>
                <a:hlinkClick r:id="rId16"/>
              </a:rPr>
              <a:t>https://doi.org/10.1145/2968219.2968564</a:t>
            </a:r>
            <a:r>
              <a:rPr lang="en-GB" sz="1000" b="0" dirty="0">
                <a:effectLst/>
              </a:rPr>
              <a:t> </a:t>
            </a:r>
          </a:p>
          <a:p>
            <a:pPr marL="171450" indent="-171450">
              <a:spcBef>
                <a:spcPts val="0"/>
              </a:spcBef>
              <a:spcAft>
                <a:spcPts val="0"/>
              </a:spcAft>
              <a:buFont typeface="Arial" panose="020B0604020202020204" pitchFamily="34" charset="0"/>
              <a:buChar char="•"/>
            </a:pPr>
            <a:r>
              <a:rPr lang="en-GB" sz="1000" b="0" dirty="0">
                <a:effectLst/>
              </a:rPr>
              <a:t>Novak, E., </a:t>
            </a:r>
            <a:r>
              <a:rPr lang="en-GB" sz="1000" b="0" dirty="0" err="1">
                <a:effectLst/>
              </a:rPr>
              <a:t>Daday</a:t>
            </a:r>
            <a:r>
              <a:rPr lang="en-GB" sz="1000" b="0" dirty="0">
                <a:effectLst/>
              </a:rPr>
              <a:t>, J., &amp; McDaniel, K. (2018). Assessing Intrinsic and Extraneous Cognitive Complexity of E-textbook Learning. </a:t>
            </a:r>
            <a:r>
              <a:rPr lang="en-GB" sz="1000" b="0" i="1" dirty="0">
                <a:effectLst/>
              </a:rPr>
              <a:t>Interacting with Computers</a:t>
            </a:r>
            <a:r>
              <a:rPr lang="en-GB" sz="1000" b="0" dirty="0">
                <a:effectLst/>
              </a:rPr>
              <a:t>, </a:t>
            </a:r>
            <a:r>
              <a:rPr lang="en-GB" sz="1000" b="0" i="1" dirty="0">
                <a:effectLst/>
              </a:rPr>
              <a:t>30</a:t>
            </a:r>
            <a:r>
              <a:rPr lang="en-GB" sz="1000" b="0" dirty="0">
                <a:effectLst/>
              </a:rPr>
              <a:t>(2), 150–161. </a:t>
            </a:r>
            <a:r>
              <a:rPr lang="en-GB" sz="1000" b="0" dirty="0">
                <a:effectLst/>
                <a:hlinkClick r:id="rId17"/>
              </a:rPr>
              <a:t>https://doi.org/10.1093/iwc/iwy001</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Passon, O., Lindenau, P., &amp; Kobel, M. (2020). Von Feynman-</a:t>
            </a:r>
            <a:r>
              <a:rPr lang="en-GB" sz="1000" b="0" dirty="0" err="1">
                <a:effectLst/>
              </a:rPr>
              <a:t>Diagrammen</a:t>
            </a:r>
            <a:r>
              <a:rPr lang="en-GB" sz="1000" b="0" dirty="0">
                <a:effectLst/>
              </a:rPr>
              <a:t> und </a:t>
            </a:r>
            <a:r>
              <a:rPr lang="en-GB" sz="1000" b="0" dirty="0" err="1">
                <a:effectLst/>
              </a:rPr>
              <a:t>Stromkreisen</a:t>
            </a:r>
            <a:r>
              <a:rPr lang="en-GB" sz="1000" b="0" dirty="0">
                <a:effectLst/>
              </a:rPr>
              <a:t>. </a:t>
            </a:r>
            <a:r>
              <a:rPr lang="en-GB" sz="1000" b="0" i="1" dirty="0" err="1">
                <a:effectLst/>
              </a:rPr>
              <a:t>Unterricht</a:t>
            </a:r>
            <a:r>
              <a:rPr lang="en-GB" sz="1000" b="0" i="1" dirty="0">
                <a:effectLst/>
              </a:rPr>
              <a:t> Physik</a:t>
            </a:r>
            <a:r>
              <a:rPr lang="en-GB" sz="1000" b="0" dirty="0">
                <a:effectLst/>
              </a:rPr>
              <a:t>, </a:t>
            </a:r>
            <a:r>
              <a:rPr lang="en-GB" sz="1000" b="0" i="1" dirty="0">
                <a:effectLst/>
              </a:rPr>
              <a:t>180</a:t>
            </a:r>
            <a:r>
              <a:rPr lang="en-GB" sz="1000" b="0" dirty="0">
                <a:effectLst/>
              </a:rPr>
              <a:t>. </a:t>
            </a:r>
            <a:r>
              <a:rPr lang="en-GB" sz="1000" b="0" dirty="0">
                <a:effectLst/>
                <a:hlinkClick r:id="rId18"/>
              </a:rPr>
              <a:t>https://www.friedrich-verlag.de/physik/quantenphysik/von-feynman-diagrammen-und-stromkreisen-7480</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Passon, O., Zügge, T., &amp; Grebe-Ellis, J. (2018). Pitfalls in the teaching of elementary particle physics. </a:t>
            </a:r>
            <a:r>
              <a:rPr lang="en-GB" sz="1000" b="0" i="1" dirty="0">
                <a:effectLst/>
              </a:rPr>
              <a:t>Physics Education</a:t>
            </a:r>
            <a:r>
              <a:rPr lang="en-GB" sz="1000" b="0" dirty="0">
                <a:effectLst/>
              </a:rPr>
              <a:t>, </a:t>
            </a:r>
            <a:r>
              <a:rPr lang="en-GB" sz="1000" b="0" i="1" dirty="0">
                <a:effectLst/>
              </a:rPr>
              <a:t>54</a:t>
            </a:r>
            <a:r>
              <a:rPr lang="en-GB" sz="1000" b="0" dirty="0">
                <a:effectLst/>
              </a:rPr>
              <a:t>(1), 015014. </a:t>
            </a:r>
            <a:r>
              <a:rPr lang="en-GB" sz="1000" b="0" dirty="0">
                <a:effectLst/>
                <a:hlinkClick r:id="rId19"/>
              </a:rPr>
              <a:t>https://doi.org/10.1088/1361-6552/aadbc7</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err="1">
                <a:effectLst/>
              </a:rPr>
              <a:t>Rodemer</a:t>
            </a:r>
            <a:r>
              <a:rPr lang="en-GB" sz="1000" b="0" dirty="0">
                <a:effectLst/>
              </a:rPr>
              <a:t>, M., Eckhard, J., Graulich, N., &amp; </a:t>
            </a:r>
            <a:r>
              <a:rPr lang="en-GB" sz="1000" b="0" dirty="0" err="1">
                <a:effectLst/>
              </a:rPr>
              <a:t>Bernholt</a:t>
            </a:r>
            <a:r>
              <a:rPr lang="en-GB" sz="1000" b="0" dirty="0">
                <a:effectLst/>
              </a:rPr>
              <a:t>, S. (2020). Decoding Case Comparisons in Organic Chemistry: Eye-Tracking Students’ Visual </a:t>
            </a:r>
            <a:r>
              <a:rPr lang="en-GB" sz="1000" b="0" dirty="0" err="1">
                <a:effectLst/>
              </a:rPr>
              <a:t>Behavior</a:t>
            </a:r>
            <a:r>
              <a:rPr lang="en-GB" sz="1000" b="0" dirty="0">
                <a:effectLst/>
              </a:rPr>
              <a:t>. Journal of Chemical Education, 97(10), 3530–3539. https://doi.org/10.1021/acs.jchemed.0c00418</a:t>
            </a:r>
          </a:p>
          <a:p>
            <a:pPr marL="171450" indent="-171450">
              <a:spcBef>
                <a:spcPts val="0"/>
              </a:spcBef>
              <a:spcAft>
                <a:spcPts val="0"/>
              </a:spcAft>
              <a:buFont typeface="Arial" panose="020B0604020202020204" pitchFamily="34" charset="0"/>
              <a:buChar char="•"/>
            </a:pPr>
            <a:r>
              <a:rPr lang="en-GB" sz="1000" b="0" dirty="0" err="1">
                <a:effectLst/>
              </a:rPr>
              <a:t>Susac</a:t>
            </a:r>
            <a:r>
              <a:rPr lang="en-GB" sz="1000" b="0" dirty="0">
                <a:effectLst/>
              </a:rPr>
              <a:t>, A., </a:t>
            </a:r>
            <a:r>
              <a:rPr lang="en-GB" sz="1000" b="0" dirty="0" err="1">
                <a:effectLst/>
              </a:rPr>
              <a:t>Bubic</a:t>
            </a:r>
            <a:r>
              <a:rPr lang="en-GB" sz="1000" b="0" dirty="0">
                <a:effectLst/>
              </a:rPr>
              <a:t>, A., </a:t>
            </a:r>
            <a:r>
              <a:rPr lang="en-GB" sz="1000" b="0" dirty="0" err="1">
                <a:effectLst/>
              </a:rPr>
              <a:t>Kazotti</a:t>
            </a:r>
            <a:r>
              <a:rPr lang="en-GB" sz="1000" b="0" dirty="0">
                <a:effectLst/>
              </a:rPr>
              <a:t>, E., Planinic, M., &amp; </a:t>
            </a:r>
            <a:r>
              <a:rPr lang="en-GB" sz="1000" b="0" dirty="0" err="1">
                <a:effectLst/>
              </a:rPr>
              <a:t>Palmovic</a:t>
            </a:r>
            <a:r>
              <a:rPr lang="en-GB" sz="1000" b="0" dirty="0">
                <a:effectLst/>
              </a:rPr>
              <a:t>, M. (2018). Student understanding of graph slope and area under a graph: A comparison of physics and </a:t>
            </a:r>
            <a:r>
              <a:rPr lang="en-GB" sz="1000" b="0" dirty="0" err="1">
                <a:effectLst/>
              </a:rPr>
              <a:t>nonphysics</a:t>
            </a:r>
            <a:r>
              <a:rPr lang="en-GB" sz="1000" b="0" dirty="0">
                <a:effectLst/>
              </a:rPr>
              <a:t> students. </a:t>
            </a:r>
            <a:r>
              <a:rPr lang="en-GB" sz="1000" b="0" i="1" dirty="0">
                <a:effectLst/>
              </a:rPr>
              <a:t>Physical Review Physics Education Research</a:t>
            </a:r>
            <a:r>
              <a:rPr lang="en-GB" sz="1000" b="0" dirty="0">
                <a:effectLst/>
              </a:rPr>
              <a:t>, </a:t>
            </a:r>
            <a:r>
              <a:rPr lang="en-GB" sz="1000" b="0" i="1" dirty="0">
                <a:effectLst/>
              </a:rPr>
              <a:t>14</a:t>
            </a:r>
            <a:r>
              <a:rPr lang="en-GB" sz="1000" b="0" dirty="0">
                <a:effectLst/>
              </a:rPr>
              <a:t>(2), 020109. </a:t>
            </a:r>
            <a:r>
              <a:rPr lang="en-GB" sz="1000" b="0" dirty="0">
                <a:effectLst/>
                <a:hlinkClick r:id="rId20"/>
              </a:rPr>
              <a:t>https://doi.org/10.1103/PhysRevPhysEducRes.14.020109</a:t>
            </a:r>
            <a:endParaRPr lang="en-GB" sz="1000" b="0" dirty="0">
              <a:effectLst/>
            </a:endParaRPr>
          </a:p>
          <a:p>
            <a:pPr marL="171450" indent="-171450">
              <a:spcBef>
                <a:spcPts val="0"/>
              </a:spcBef>
              <a:spcAft>
                <a:spcPts val="0"/>
              </a:spcAft>
              <a:buFont typeface="Arial" panose="020B0604020202020204" pitchFamily="34" charset="0"/>
              <a:buChar char="•"/>
            </a:pPr>
            <a:r>
              <a:rPr lang="en-GB" sz="1000" b="0" dirty="0">
                <a:effectLst/>
              </a:rPr>
              <a:t>Wiener, G. J., Schmeling, S. M., &amp; </a:t>
            </a:r>
            <a:r>
              <a:rPr lang="en-GB" sz="1000" b="0" dirty="0" err="1">
                <a:effectLst/>
              </a:rPr>
              <a:t>Hopf</a:t>
            </a:r>
            <a:r>
              <a:rPr lang="en-GB" sz="1000" b="0" dirty="0">
                <a:effectLst/>
              </a:rPr>
              <a:t>, M. (2017). Introducing 12 year-olds to elementary particles. Physics Education, 52(4), 044001. https://doi.org/10.1088/1361-6552/aa6cfe</a:t>
            </a:r>
          </a:p>
        </p:txBody>
      </p:sp>
      <p:sp>
        <p:nvSpPr>
          <p:cNvPr id="3" name="Title 2">
            <a:extLst>
              <a:ext uri="{FF2B5EF4-FFF2-40B4-BE49-F238E27FC236}">
                <a16:creationId xmlns:a16="http://schemas.microsoft.com/office/drawing/2014/main" id="{FF8B1189-CDEF-D262-F6A4-37B376E51A99}"/>
              </a:ext>
            </a:extLst>
          </p:cNvPr>
          <p:cNvSpPr>
            <a:spLocks noGrp="1"/>
          </p:cNvSpPr>
          <p:nvPr>
            <p:ph type="title"/>
          </p:nvPr>
        </p:nvSpPr>
        <p:spPr/>
        <p:txBody>
          <a:bodyPr/>
          <a:lstStyle/>
          <a:p>
            <a:r>
              <a:rPr lang="en-US" dirty="0"/>
              <a:t>References</a:t>
            </a:r>
            <a:endParaRPr lang="en-GB" dirty="0"/>
          </a:p>
        </p:txBody>
      </p:sp>
      <p:sp>
        <p:nvSpPr>
          <p:cNvPr id="4" name="Date Placeholder 3">
            <a:extLst>
              <a:ext uri="{FF2B5EF4-FFF2-40B4-BE49-F238E27FC236}">
                <a16:creationId xmlns:a16="http://schemas.microsoft.com/office/drawing/2014/main" id="{CB87EF8A-7BD2-4A55-99CD-44D503BD3E49}"/>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D5F62E18-C6F1-34E3-A2FE-8C2ADCDD4E63}"/>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3FB99B36-CD88-68E6-8C5E-CFD09A8F3F4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3101742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3C287BA-4804-66A9-ED42-6E442D7C30A4}"/>
              </a:ext>
            </a:extLst>
          </p:cNvPr>
          <p:cNvSpPr>
            <a:spLocks noGrp="1"/>
          </p:cNvSpPr>
          <p:nvPr>
            <p:ph type="ctrTitle"/>
          </p:nvPr>
        </p:nvSpPr>
        <p:spPr/>
        <p:txBody>
          <a:bodyPr/>
          <a:lstStyle/>
          <a:p>
            <a:r>
              <a:rPr lang="en-US" dirty="0"/>
              <a:t>Backup</a:t>
            </a:r>
            <a:endParaRPr lang="en-GB" dirty="0"/>
          </a:p>
        </p:txBody>
      </p:sp>
      <p:sp>
        <p:nvSpPr>
          <p:cNvPr id="8" name="Subtitle 7">
            <a:extLst>
              <a:ext uri="{FF2B5EF4-FFF2-40B4-BE49-F238E27FC236}">
                <a16:creationId xmlns:a16="http://schemas.microsoft.com/office/drawing/2014/main" id="{4B850A39-1356-5FD8-2B30-531AE8A2DBFA}"/>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8CC3A690-7E3A-EBC5-19B5-BF3896EB8060}"/>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77EA1181-97E7-396B-3469-6CD3240F9CFD}"/>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2F4BF259-F3A1-C509-92F8-01B742CF2C1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596811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A913F1-53D0-BF21-DF57-A54E598FE15E}"/>
              </a:ext>
            </a:extLst>
          </p:cNvPr>
          <p:cNvSpPr>
            <a:spLocks noGrp="1"/>
          </p:cNvSpPr>
          <p:nvPr>
            <p:ph idx="1"/>
          </p:nvPr>
        </p:nvSpPr>
        <p:spPr/>
        <p:txBody>
          <a:bodyPr/>
          <a:lstStyle/>
          <a:p>
            <a:pPr marL="342900" indent="-342900">
              <a:buFont typeface="Arial" panose="020B0604020202020204" pitchFamily="34" charset="0"/>
              <a:buChar char="•"/>
            </a:pPr>
            <a:r>
              <a:rPr lang="en-US" dirty="0"/>
              <a:t>Plethora of examples from physics and chemistry education to investigate students’ problem-solving strategies  </a:t>
            </a:r>
          </a:p>
          <a:p>
            <a:pPr marL="342900" indent="-342900">
              <a:buFont typeface="Arial" panose="020B0604020202020204" pitchFamily="34" charset="0"/>
              <a:buChar char="•"/>
            </a:pPr>
            <a:r>
              <a:rPr lang="en-US" dirty="0"/>
              <a:t>E.g., Hertzsprung-Russel diagrams </a:t>
            </a:r>
            <a:r>
              <a:rPr lang="en-US" b="0" dirty="0"/>
              <a:t>(Langendorf et al., 2022)</a:t>
            </a:r>
            <a:r>
              <a:rPr lang="en-US" dirty="0"/>
              <a:t>, kinematics diagrams </a:t>
            </a:r>
            <a:r>
              <a:rPr lang="en-US" b="0" dirty="0"/>
              <a:t>(</a:t>
            </a:r>
            <a:r>
              <a:rPr lang="en-US" b="0" dirty="0" err="1"/>
              <a:t>Susac</a:t>
            </a:r>
            <a:r>
              <a:rPr lang="en-US" b="0" dirty="0"/>
              <a:t> et al., 2018, Klein et al., 2019, 2020)</a:t>
            </a:r>
            <a:r>
              <a:rPr lang="en-US" dirty="0"/>
              <a:t>, vector field diagrams </a:t>
            </a:r>
            <a:r>
              <a:rPr lang="en-US" b="0" dirty="0"/>
              <a:t>(Klein et al., 2018, 2019)</a:t>
            </a:r>
          </a:p>
          <a:p>
            <a:pPr marL="342900" indent="-342900">
              <a:buFont typeface="Arial" panose="020B0604020202020204" pitchFamily="34" charset="0"/>
              <a:buChar char="•"/>
            </a:pPr>
            <a:r>
              <a:rPr lang="en-US" dirty="0"/>
              <a:t>Different kinds of analysis</a:t>
            </a:r>
          </a:p>
          <a:p>
            <a:pPr marL="666900" lvl="1" indent="-342900">
              <a:buFont typeface="Arial" panose="020B0604020202020204" pitchFamily="34" charset="0"/>
              <a:buChar char="•"/>
            </a:pPr>
            <a:r>
              <a:rPr lang="en-US" dirty="0"/>
              <a:t>Global and local scale (Hahn &amp; Klein, 2022)</a:t>
            </a:r>
          </a:p>
          <a:p>
            <a:pPr marL="666900" lvl="1" indent="-342900">
              <a:buFont typeface="Arial" panose="020B0604020202020204" pitchFamily="34" charset="0"/>
              <a:buChar char="•"/>
            </a:pPr>
            <a:r>
              <a:rPr lang="en-US" dirty="0"/>
              <a:t>Different metrics on the local scale: angular distribution of saccades (Klein et al., 2018), fixation/transition ratio (</a:t>
            </a:r>
            <a:r>
              <a:rPr lang="en-US" dirty="0" err="1"/>
              <a:t>Rodemer</a:t>
            </a:r>
            <a:r>
              <a:rPr lang="en-US" dirty="0"/>
              <a:t> et al., 2020), Time on unknown elements (Klein et al., 2019, Langendorf et al., 2022)</a:t>
            </a:r>
          </a:p>
          <a:p>
            <a:pPr marL="666900" lvl="1" indent="-342900">
              <a:buFont typeface="Arial" panose="020B0604020202020204" pitchFamily="34" charset="0"/>
              <a:buChar char="•"/>
            </a:pPr>
            <a:r>
              <a:rPr lang="en-US" dirty="0"/>
              <a:t>Entropy based measures (</a:t>
            </a:r>
            <a:r>
              <a:rPr lang="en-US" dirty="0" err="1"/>
              <a:t>Krejtz</a:t>
            </a:r>
            <a:r>
              <a:rPr lang="en-US" dirty="0"/>
              <a:t> et al., 2014, 2016, </a:t>
            </a:r>
            <a:r>
              <a:rPr lang="en-US" dirty="0" err="1"/>
              <a:t>Mozzafari</a:t>
            </a:r>
            <a:r>
              <a:rPr lang="en-US" dirty="0"/>
              <a:t> et al., 2016)</a:t>
            </a:r>
          </a:p>
          <a:p>
            <a:pPr marL="666900" lvl="1"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75999D93-7AB5-B15A-E09A-D9F708A33EF0}"/>
              </a:ext>
            </a:extLst>
          </p:cNvPr>
          <p:cNvSpPr>
            <a:spLocks noGrp="1"/>
          </p:cNvSpPr>
          <p:nvPr>
            <p:ph type="title"/>
          </p:nvPr>
        </p:nvSpPr>
        <p:spPr>
          <a:xfrm>
            <a:off x="407988" y="330562"/>
            <a:ext cx="11376025" cy="1065742"/>
          </a:xfrm>
        </p:spPr>
        <p:txBody>
          <a:bodyPr/>
          <a:lstStyle/>
          <a:p>
            <a:r>
              <a:rPr lang="en-US" dirty="0"/>
              <a:t>Eye Tracking and diagrams</a:t>
            </a:r>
            <a:endParaRPr lang="en-GB" dirty="0"/>
          </a:p>
        </p:txBody>
      </p:sp>
      <p:sp>
        <p:nvSpPr>
          <p:cNvPr id="4" name="Date Placeholder 3">
            <a:extLst>
              <a:ext uri="{FF2B5EF4-FFF2-40B4-BE49-F238E27FC236}">
                <a16:creationId xmlns:a16="http://schemas.microsoft.com/office/drawing/2014/main" id="{AA43321D-7333-6E8C-4E57-F3163DCDA118}"/>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AD0791B2-BC4B-A56F-A39D-73259B9B82BB}"/>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19A96493-26B6-6654-3CCA-7B64ABBAE874}"/>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757094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6AAC14D4-845F-41A2-B175-A4C2B2B66F1A}"/>
              </a:ext>
            </a:extLst>
          </p:cNvPr>
          <p:cNvGraphicFramePr>
            <a:graphicFrameLocks noGrp="1"/>
          </p:cNvGraphicFramePr>
          <p:nvPr>
            <p:ph idx="1"/>
          </p:nvPr>
        </p:nvGraphicFramePr>
        <p:xfrm>
          <a:off x="623392" y="1124744"/>
          <a:ext cx="10801200" cy="4768924"/>
        </p:xfrm>
        <a:graphic>
          <a:graphicData uri="http://schemas.openxmlformats.org/drawingml/2006/table">
            <a:tbl>
              <a:tblPr firstRow="1" bandRow="1">
                <a:tableStyleId>{9D7B26C5-4107-4FEC-AEDC-1716B250A1EF}</a:tableStyleId>
              </a:tblPr>
              <a:tblGrid>
                <a:gridCol w="5328592">
                  <a:extLst>
                    <a:ext uri="{9D8B030D-6E8A-4147-A177-3AD203B41FA5}">
                      <a16:colId xmlns:a16="http://schemas.microsoft.com/office/drawing/2014/main" val="2952232211"/>
                    </a:ext>
                  </a:extLst>
                </a:gridCol>
                <a:gridCol w="5472608">
                  <a:extLst>
                    <a:ext uri="{9D8B030D-6E8A-4147-A177-3AD203B41FA5}">
                      <a16:colId xmlns:a16="http://schemas.microsoft.com/office/drawing/2014/main" val="3692287616"/>
                    </a:ext>
                  </a:extLst>
                </a:gridCol>
              </a:tblGrid>
              <a:tr h="1004874">
                <a:tc>
                  <a:txBody>
                    <a:bodyPr/>
                    <a:lstStyle/>
                    <a:p>
                      <a:pPr algn="just">
                        <a:lnSpc>
                          <a:spcPct val="150000"/>
                        </a:lnSpc>
                        <a:spcAft>
                          <a:spcPts val="800"/>
                        </a:spcAft>
                      </a:pPr>
                      <a:r>
                        <a:rPr lang="en-US" sz="1600" dirty="0">
                          <a:effectLst/>
                        </a:rPr>
                        <a:t>General Design Principle</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tc>
                  <a:txBody>
                    <a:bodyPr/>
                    <a:lstStyle/>
                    <a:p>
                      <a:pPr algn="just">
                        <a:lnSpc>
                          <a:spcPct val="150000"/>
                        </a:lnSpc>
                        <a:spcAft>
                          <a:spcPts val="800"/>
                        </a:spcAft>
                      </a:pPr>
                      <a:r>
                        <a:rPr lang="en-US" sz="1600" dirty="0">
                          <a:effectLst/>
                        </a:rPr>
                        <a:t>Theoretical Rationale</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extLst>
                  <a:ext uri="{0D108BD9-81ED-4DB2-BD59-A6C34878D82A}">
                    <a16:rowId xmlns:a16="http://schemas.microsoft.com/office/drawing/2014/main" val="3567546256"/>
                  </a:ext>
                </a:extLst>
              </a:tr>
              <a:tr h="1004874">
                <a:tc>
                  <a:txBody>
                    <a:bodyPr/>
                    <a:lstStyle/>
                    <a:p>
                      <a:pPr algn="just">
                        <a:lnSpc>
                          <a:spcPct val="150000"/>
                        </a:lnSpc>
                        <a:spcAft>
                          <a:spcPts val="800"/>
                        </a:spcAft>
                      </a:pPr>
                      <a:r>
                        <a:rPr lang="en-GB" sz="1600" dirty="0">
                          <a:effectLst/>
                        </a:rPr>
                        <a:t>Extraneous processing in a </a:t>
                      </a:r>
                      <a:r>
                        <a:rPr lang="en-GB" sz="1600" dirty="0" err="1">
                          <a:effectLst/>
                        </a:rPr>
                        <a:t>mulitmedial</a:t>
                      </a:r>
                      <a:r>
                        <a:rPr lang="en-GB" sz="1600" dirty="0">
                          <a:effectLst/>
                        </a:rPr>
                        <a:t> learning environment should be reduced.</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tc>
                  <a:txBody>
                    <a:bodyPr/>
                    <a:lstStyle/>
                    <a:p>
                      <a:pPr algn="just">
                        <a:lnSpc>
                          <a:spcPct val="150000"/>
                        </a:lnSpc>
                        <a:spcAft>
                          <a:spcPts val="800"/>
                        </a:spcAft>
                      </a:pPr>
                      <a:r>
                        <a:rPr lang="en-GB" sz="1600" dirty="0">
                          <a:effectLst/>
                        </a:rPr>
                        <a:t>The capacity of the working memory is limited (</a:t>
                      </a:r>
                      <a:r>
                        <a:rPr lang="en-GB" sz="1600" dirty="0" err="1">
                          <a:effectLst/>
                        </a:rPr>
                        <a:t>Sweller</a:t>
                      </a:r>
                      <a:r>
                        <a:rPr lang="en-GB" sz="1600" dirty="0">
                          <a:effectLst/>
                        </a:rPr>
                        <a:t>, 1999; Moreno &amp; Mayer, 2007) </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extLst>
                  <a:ext uri="{0D108BD9-81ED-4DB2-BD59-A6C34878D82A}">
                    <a16:rowId xmlns:a16="http://schemas.microsoft.com/office/drawing/2014/main" val="297282752"/>
                  </a:ext>
                </a:extLst>
              </a:tr>
              <a:tr h="1420364">
                <a:tc>
                  <a:txBody>
                    <a:bodyPr/>
                    <a:lstStyle/>
                    <a:p>
                      <a:pPr algn="l">
                        <a:lnSpc>
                          <a:spcPct val="150000"/>
                        </a:lnSpc>
                        <a:spcAft>
                          <a:spcPts val="800"/>
                        </a:spcAft>
                      </a:pPr>
                      <a:r>
                        <a:rPr lang="en-GB" sz="1600" dirty="0">
                          <a:effectLst/>
                        </a:rPr>
                        <a:t>Interactive learning environments should engage learners.</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tc>
                  <a:txBody>
                    <a:bodyPr/>
                    <a:lstStyle/>
                    <a:p>
                      <a:pPr algn="just">
                        <a:lnSpc>
                          <a:spcPct val="150000"/>
                        </a:lnSpc>
                        <a:spcAft>
                          <a:spcPts val="800"/>
                        </a:spcAft>
                      </a:pPr>
                      <a:r>
                        <a:rPr lang="en-GB" sz="1600" dirty="0">
                          <a:effectLst/>
                        </a:rPr>
                        <a:t>Metacognition, motivational and affective factors mediate learning (Moreno &amp; Mayer, 2007)</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extLst>
                  <a:ext uri="{0D108BD9-81ED-4DB2-BD59-A6C34878D82A}">
                    <a16:rowId xmlns:a16="http://schemas.microsoft.com/office/drawing/2014/main" val="568403345"/>
                  </a:ext>
                </a:extLst>
              </a:tr>
              <a:tr h="1338812">
                <a:tc>
                  <a:txBody>
                    <a:bodyPr/>
                    <a:lstStyle/>
                    <a:p>
                      <a:pPr algn="just">
                        <a:lnSpc>
                          <a:spcPct val="150000"/>
                        </a:lnSpc>
                        <a:spcAft>
                          <a:spcPts val="800"/>
                        </a:spcAft>
                      </a:pPr>
                      <a:r>
                        <a:rPr lang="en-GB" sz="1600" dirty="0">
                          <a:effectLst/>
                        </a:rPr>
                        <a:t>Disciplinary representations should be unpacked in order to increase the educational value.</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tc>
                  <a:txBody>
                    <a:bodyPr/>
                    <a:lstStyle/>
                    <a:p>
                      <a:pPr algn="just">
                        <a:lnSpc>
                          <a:spcPct val="150000"/>
                        </a:lnSpc>
                        <a:spcAft>
                          <a:spcPts val="800"/>
                        </a:spcAft>
                      </a:pPr>
                      <a:r>
                        <a:rPr lang="en-GB" sz="1600" dirty="0">
                          <a:effectLst/>
                        </a:rPr>
                        <a:t>Disciplinary and pedagogical affordance are usually in conflict with each other (Airey &amp; Lindner, 2017)</a:t>
                      </a:r>
                      <a:endParaRPr lang="en-GB" sz="1600" dirty="0">
                        <a:effectLst/>
                        <a:latin typeface="Source Sans Pro" panose="020B0503030403020204" pitchFamily="34" charset="0"/>
                        <a:ea typeface="Calibri" panose="020F0502020204030204" pitchFamily="34" charset="0"/>
                        <a:cs typeface="Times New Roman" panose="02020603050405020304" pitchFamily="18" charset="0"/>
                      </a:endParaRPr>
                    </a:p>
                  </a:txBody>
                  <a:tcPr marL="137160" marR="137160" marT="137160" marB="137160" anchor="ctr"/>
                </a:tc>
                <a:extLst>
                  <a:ext uri="{0D108BD9-81ED-4DB2-BD59-A6C34878D82A}">
                    <a16:rowId xmlns:a16="http://schemas.microsoft.com/office/drawing/2014/main" val="3845716450"/>
                  </a:ext>
                </a:extLst>
              </a:tr>
            </a:tbl>
          </a:graphicData>
        </a:graphic>
      </p:graphicFrame>
      <p:sp>
        <p:nvSpPr>
          <p:cNvPr id="3" name="Title 2">
            <a:extLst>
              <a:ext uri="{FF2B5EF4-FFF2-40B4-BE49-F238E27FC236}">
                <a16:creationId xmlns:a16="http://schemas.microsoft.com/office/drawing/2014/main" id="{60E41FB0-4A31-4606-B226-19EA62E9DD50}"/>
              </a:ext>
            </a:extLst>
          </p:cNvPr>
          <p:cNvSpPr>
            <a:spLocks noGrp="1"/>
          </p:cNvSpPr>
          <p:nvPr>
            <p:ph type="title"/>
          </p:nvPr>
        </p:nvSpPr>
        <p:spPr>
          <a:xfrm>
            <a:off x="407988" y="351560"/>
            <a:ext cx="11376025" cy="1065742"/>
          </a:xfrm>
        </p:spPr>
        <p:txBody>
          <a:bodyPr/>
          <a:lstStyle/>
          <a:p>
            <a:r>
              <a:rPr lang="en-US" dirty="0"/>
              <a:t>Design principles for instructional design</a:t>
            </a:r>
            <a:endParaRPr lang="en-GB" dirty="0"/>
          </a:p>
        </p:txBody>
      </p:sp>
      <p:sp>
        <p:nvSpPr>
          <p:cNvPr id="4" name="Date Placeholder 3">
            <a:extLst>
              <a:ext uri="{FF2B5EF4-FFF2-40B4-BE49-F238E27FC236}">
                <a16:creationId xmlns:a16="http://schemas.microsoft.com/office/drawing/2014/main" id="{1EF4242F-336C-47A7-B71D-3F92B4F64CA1}"/>
              </a:ext>
            </a:extLst>
          </p:cNvPr>
          <p:cNvSpPr>
            <a:spLocks noGrp="1"/>
          </p:cNvSpPr>
          <p:nvPr>
            <p:ph type="dt" sz="half" idx="10"/>
          </p:nvPr>
        </p:nvSpPr>
        <p:spPr/>
        <p:txBody>
          <a:bodyPr/>
          <a:lstStyle/>
          <a:p>
            <a:pPr>
              <a:defRPr/>
            </a:pPr>
            <a:r>
              <a:rPr lang="en-US"/>
              <a:t>03/10/2023</a:t>
            </a:r>
          </a:p>
        </p:txBody>
      </p:sp>
      <p:sp>
        <p:nvSpPr>
          <p:cNvPr id="5" name="Footer Placeholder 4">
            <a:extLst>
              <a:ext uri="{FF2B5EF4-FFF2-40B4-BE49-F238E27FC236}">
                <a16:creationId xmlns:a16="http://schemas.microsoft.com/office/drawing/2014/main" id="{A3896470-4BF2-4A54-871B-4D68539FDA6B}"/>
              </a:ext>
            </a:extLst>
          </p:cNvPr>
          <p:cNvSpPr>
            <a:spLocks noGrp="1"/>
          </p:cNvSpPr>
          <p:nvPr>
            <p:ph type="ftr" sz="quarter" idx="11"/>
          </p:nvPr>
        </p:nvSpPr>
        <p:spPr/>
        <p:txBody>
          <a:bodyPr/>
          <a:lstStyle/>
          <a:p>
            <a:pPr>
              <a:defRPr/>
            </a:pPr>
            <a:r>
              <a:rPr lang="de-DE"/>
              <a:t>Merten Dahlkemper | merten.dahlkemper@cern.ch</a:t>
            </a:r>
            <a:endParaRPr lang="en-US"/>
          </a:p>
        </p:txBody>
      </p:sp>
      <p:sp>
        <p:nvSpPr>
          <p:cNvPr id="6" name="Slide Number Placeholder 5">
            <a:extLst>
              <a:ext uri="{FF2B5EF4-FFF2-40B4-BE49-F238E27FC236}">
                <a16:creationId xmlns:a16="http://schemas.microsoft.com/office/drawing/2014/main" id="{7BEDAD8A-22CD-4D57-BE16-1465A5E8A120}"/>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spTree>
    <p:custDataLst>
      <p:tags r:id="rId1"/>
    </p:custDataLst>
    <p:extLst>
      <p:ext uri="{BB962C8B-B14F-4D97-AF65-F5344CB8AC3E}">
        <p14:creationId xmlns:p14="http://schemas.microsoft.com/office/powerpoint/2010/main" val="2607982166"/>
      </p:ext>
    </p:extLst>
  </p:cSld>
  <p:clrMapOvr>
    <a:masterClrMapping/>
  </p:clrMapOvr>
  <mc:AlternateContent xmlns:mc="http://schemas.openxmlformats.org/markup-compatibility/2006" xmlns:p14="http://schemas.microsoft.com/office/powerpoint/2010/main">
    <mc:Choice Requires="p14">
      <p:transition spd="slow" p14:dur="2000" advTm="104154"/>
    </mc:Choice>
    <mc:Fallback xmlns="">
      <p:transition spd="slow" advTm="10415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96B24B-A22D-422F-ADC6-4B4FB1B61F92}"/>
              </a:ext>
            </a:extLst>
          </p:cNvPr>
          <p:cNvSpPr>
            <a:spLocks noGrp="1"/>
          </p:cNvSpPr>
          <p:nvPr>
            <p:ph type="title"/>
          </p:nvPr>
        </p:nvSpPr>
        <p:spPr/>
        <p:txBody>
          <a:bodyPr/>
          <a:lstStyle/>
          <a:p>
            <a:r>
              <a:rPr lang="en-US" dirty="0"/>
              <a:t>Design Principles</a:t>
            </a:r>
            <a:endParaRPr lang="en-GB" dirty="0"/>
          </a:p>
        </p:txBody>
      </p:sp>
      <p:sp>
        <p:nvSpPr>
          <p:cNvPr id="6" name="Slide Number Placeholder 5">
            <a:extLst>
              <a:ext uri="{FF2B5EF4-FFF2-40B4-BE49-F238E27FC236}">
                <a16:creationId xmlns:a16="http://schemas.microsoft.com/office/drawing/2014/main" id="{4229A3BF-FDFA-4A04-83A7-80346DA6B873}"/>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graphicFrame>
        <p:nvGraphicFramePr>
          <p:cNvPr id="8" name="Content Placeholder 6">
            <a:extLst>
              <a:ext uri="{FF2B5EF4-FFF2-40B4-BE49-F238E27FC236}">
                <a16:creationId xmlns:a16="http://schemas.microsoft.com/office/drawing/2014/main" id="{4B41540D-4B71-4999-8C30-FA00EC389971}"/>
              </a:ext>
            </a:extLst>
          </p:cNvPr>
          <p:cNvGraphicFramePr>
            <a:graphicFrameLocks/>
          </p:cNvGraphicFramePr>
          <p:nvPr/>
        </p:nvGraphicFramePr>
        <p:xfrm>
          <a:off x="6240016" y="980728"/>
          <a:ext cx="6480099"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Content Placeholder 6">
            <a:extLst>
              <a:ext uri="{FF2B5EF4-FFF2-40B4-BE49-F238E27FC236}">
                <a16:creationId xmlns:a16="http://schemas.microsoft.com/office/drawing/2014/main" id="{D8A9FCC6-6289-45F4-896F-98A442253435}"/>
              </a:ext>
            </a:extLst>
          </p:cNvPr>
          <p:cNvGraphicFramePr>
            <a:graphicFrameLocks/>
          </p:cNvGraphicFramePr>
          <p:nvPr/>
        </p:nvGraphicFramePr>
        <p:xfrm>
          <a:off x="407988" y="1607335"/>
          <a:ext cx="5183957" cy="40539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Footer Placeholder 10">
            <a:extLst>
              <a:ext uri="{FF2B5EF4-FFF2-40B4-BE49-F238E27FC236}">
                <a16:creationId xmlns:a16="http://schemas.microsoft.com/office/drawing/2014/main" id="{5353726C-430A-4306-BA53-316EA31E130F}"/>
              </a:ext>
            </a:extLst>
          </p:cNvPr>
          <p:cNvSpPr>
            <a:spLocks noGrp="1"/>
          </p:cNvSpPr>
          <p:nvPr>
            <p:ph type="ftr" sz="quarter" idx="11"/>
          </p:nvPr>
        </p:nvSpPr>
        <p:spPr/>
        <p:txBody>
          <a:bodyPr/>
          <a:lstStyle/>
          <a:p>
            <a:pPr>
              <a:defRPr/>
            </a:pPr>
            <a:r>
              <a:rPr lang="de-DE"/>
              <a:t>Merten Dahlkemper | merten.dahlkemper@cern.ch</a:t>
            </a:r>
            <a:endParaRPr lang="en-US" dirty="0"/>
          </a:p>
        </p:txBody>
      </p:sp>
      <p:sp>
        <p:nvSpPr>
          <p:cNvPr id="2" name="Date Placeholder 1">
            <a:extLst>
              <a:ext uri="{FF2B5EF4-FFF2-40B4-BE49-F238E27FC236}">
                <a16:creationId xmlns:a16="http://schemas.microsoft.com/office/drawing/2014/main" id="{BC61E46B-2550-4439-9F5B-95E73FE47667}"/>
              </a:ext>
            </a:extLst>
          </p:cNvPr>
          <p:cNvSpPr>
            <a:spLocks noGrp="1"/>
          </p:cNvSpPr>
          <p:nvPr>
            <p:ph type="dt" sz="half" idx="10"/>
          </p:nvPr>
        </p:nvSpPr>
        <p:spPr/>
        <p:txBody>
          <a:bodyPr/>
          <a:lstStyle/>
          <a:p>
            <a:pPr>
              <a:defRPr/>
            </a:pPr>
            <a:r>
              <a:rPr lang="en-US"/>
              <a:t>03/10/2023</a:t>
            </a:r>
            <a:endParaRPr lang="en-US" dirty="0"/>
          </a:p>
        </p:txBody>
      </p:sp>
    </p:spTree>
    <p:extLst>
      <p:ext uri="{BB962C8B-B14F-4D97-AF65-F5344CB8AC3E}">
        <p14:creationId xmlns:p14="http://schemas.microsoft.com/office/powerpoint/2010/main" val="3438957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96B24B-A22D-422F-ADC6-4B4FB1B61F92}"/>
              </a:ext>
            </a:extLst>
          </p:cNvPr>
          <p:cNvSpPr>
            <a:spLocks noGrp="1"/>
          </p:cNvSpPr>
          <p:nvPr>
            <p:ph type="title"/>
          </p:nvPr>
        </p:nvSpPr>
        <p:spPr/>
        <p:txBody>
          <a:bodyPr/>
          <a:lstStyle/>
          <a:p>
            <a:r>
              <a:rPr lang="en-US" dirty="0"/>
              <a:t>Design Principles</a:t>
            </a:r>
            <a:endParaRPr lang="en-GB" dirty="0"/>
          </a:p>
        </p:txBody>
      </p:sp>
      <p:sp>
        <p:nvSpPr>
          <p:cNvPr id="6" name="Slide Number Placeholder 5">
            <a:extLst>
              <a:ext uri="{FF2B5EF4-FFF2-40B4-BE49-F238E27FC236}">
                <a16:creationId xmlns:a16="http://schemas.microsoft.com/office/drawing/2014/main" id="{4229A3BF-FDFA-4A04-83A7-80346DA6B873}"/>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graphicFrame>
        <p:nvGraphicFramePr>
          <p:cNvPr id="9" name="Content Placeholder 6">
            <a:extLst>
              <a:ext uri="{FF2B5EF4-FFF2-40B4-BE49-F238E27FC236}">
                <a16:creationId xmlns:a16="http://schemas.microsoft.com/office/drawing/2014/main" id="{885F3B33-E1AB-4686-8DD9-B09FDF1BF58A}"/>
              </a:ext>
            </a:extLst>
          </p:cNvPr>
          <p:cNvGraphicFramePr>
            <a:graphicFrameLocks noGrp="1"/>
          </p:cNvGraphicFramePr>
          <p:nvPr>
            <p:ph idx="1"/>
          </p:nvPr>
        </p:nvGraphicFramePr>
        <p:xfrm>
          <a:off x="1919536" y="1268760"/>
          <a:ext cx="744150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a:extLst>
              <a:ext uri="{FF2B5EF4-FFF2-40B4-BE49-F238E27FC236}">
                <a16:creationId xmlns:a16="http://schemas.microsoft.com/office/drawing/2014/main" id="{A31151B3-368D-43C0-9565-C659E5E55453}"/>
              </a:ext>
            </a:extLst>
          </p:cNvPr>
          <p:cNvSpPr>
            <a:spLocks noGrp="1"/>
          </p:cNvSpPr>
          <p:nvPr>
            <p:ph type="ftr" sz="quarter" idx="11"/>
          </p:nvPr>
        </p:nvSpPr>
        <p:spPr/>
        <p:txBody>
          <a:bodyPr/>
          <a:lstStyle/>
          <a:p>
            <a:pPr>
              <a:defRPr/>
            </a:pPr>
            <a:r>
              <a:rPr lang="de-DE"/>
              <a:t>Merten Dahlkemper | merten.dahlkemper@cern.ch</a:t>
            </a:r>
            <a:endParaRPr lang="en-US" dirty="0"/>
          </a:p>
        </p:txBody>
      </p:sp>
      <p:sp>
        <p:nvSpPr>
          <p:cNvPr id="4" name="Date Placeholder 3">
            <a:extLst>
              <a:ext uri="{FF2B5EF4-FFF2-40B4-BE49-F238E27FC236}">
                <a16:creationId xmlns:a16="http://schemas.microsoft.com/office/drawing/2014/main" id="{7153341D-4F26-4155-A7BC-7576F7044DBD}"/>
              </a:ext>
            </a:extLst>
          </p:cNvPr>
          <p:cNvSpPr>
            <a:spLocks noGrp="1"/>
          </p:cNvSpPr>
          <p:nvPr>
            <p:ph type="dt" sz="half" idx="10"/>
          </p:nvPr>
        </p:nvSpPr>
        <p:spPr/>
        <p:txBody>
          <a:bodyPr/>
          <a:lstStyle/>
          <a:p>
            <a:pPr>
              <a:defRPr/>
            </a:pPr>
            <a:r>
              <a:rPr lang="en-US"/>
              <a:t>03/10/2023</a:t>
            </a:r>
            <a:endParaRPr lang="en-US" dirty="0"/>
          </a:p>
        </p:txBody>
      </p:sp>
    </p:spTree>
    <p:extLst>
      <p:ext uri="{BB962C8B-B14F-4D97-AF65-F5344CB8AC3E}">
        <p14:creationId xmlns:p14="http://schemas.microsoft.com/office/powerpoint/2010/main" val="1941206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8CD4DA-A350-F91F-898B-DE49445D40EA}"/>
              </a:ext>
            </a:extLst>
          </p:cNvPr>
          <p:cNvSpPr>
            <a:spLocks noGrp="1"/>
          </p:cNvSpPr>
          <p:nvPr>
            <p:ph idx="1"/>
          </p:nvPr>
        </p:nvSpPr>
        <p:spPr>
          <a:xfrm>
            <a:off x="407987" y="923170"/>
            <a:ext cx="11376024" cy="4608512"/>
          </a:xfrm>
        </p:spPr>
        <p:txBody>
          <a:bodyPr/>
          <a:lstStyle/>
          <a:p>
            <a:pPr marL="342900" indent="-342900">
              <a:buFont typeface="Arial" panose="020B0604020202020204" pitchFamily="34" charset="0"/>
              <a:buChar char="•"/>
            </a:pPr>
            <a:r>
              <a:rPr lang="en-GB" dirty="0"/>
              <a:t>2 Research Questions</a:t>
            </a:r>
          </a:p>
          <a:p>
            <a:pPr marL="666900" lvl="1" indent="-342900">
              <a:lnSpc>
                <a:spcPts val="1155"/>
              </a:lnSpc>
              <a:buSzPts val="1000"/>
              <a:buFont typeface="Symbol" panose="05050102010706020507" pitchFamily="18" charset="2"/>
              <a:buChar char=""/>
              <a:tabLst>
                <a:tab pos="457200" algn="l"/>
              </a:tabLst>
            </a:pPr>
            <a:r>
              <a:rPr lang="en-US" sz="1500" dirty="0">
                <a:effectLst/>
                <a:latin typeface="Calibri" panose="020F0502020204030204" pitchFamily="34" charset="0"/>
                <a:ea typeface="Times New Roman" panose="02020603050405020304" pitchFamily="18" charset="0"/>
              </a:rPr>
              <a:t>In which way does the learning with Feynman diagrams foster the understanding of charge conservation?</a:t>
            </a:r>
            <a:endParaRPr lang="en-GB" sz="1500" dirty="0">
              <a:effectLst/>
              <a:latin typeface="Calibri" panose="020F0502020204030204" pitchFamily="34" charset="0"/>
              <a:ea typeface="Calibri" panose="020F0502020204030204" pitchFamily="34" charset="0"/>
            </a:endParaRPr>
          </a:p>
          <a:p>
            <a:pPr marL="666900" lvl="1" indent="-342900">
              <a:lnSpc>
                <a:spcPts val="1155"/>
              </a:lnSpc>
              <a:spcAft>
                <a:spcPts val="800"/>
              </a:spcAft>
              <a:buSzPts val="1000"/>
              <a:buFont typeface="Symbol" panose="05050102010706020507" pitchFamily="18" charset="2"/>
              <a:buChar char=""/>
              <a:tabLst>
                <a:tab pos="457200" algn="l"/>
              </a:tabLst>
            </a:pPr>
            <a:r>
              <a:rPr lang="en-US" sz="1500" dirty="0">
                <a:effectLst/>
                <a:latin typeface="Calibri" panose="020F0502020204030204" pitchFamily="34" charset="0"/>
                <a:ea typeface="Times New Roman" panose="02020603050405020304" pitchFamily="18" charset="0"/>
              </a:rPr>
              <a:t>Which conceptual challenges do students exhibit after an instruction about Feynman diagrams about the interactions of particles?</a:t>
            </a:r>
            <a:endParaRPr lang="en-GB" dirty="0"/>
          </a:p>
          <a:p>
            <a:pPr marL="342900" indent="-342900">
              <a:buFont typeface="Arial" panose="020B0604020202020204" pitchFamily="34" charset="0"/>
              <a:buChar char="•"/>
            </a:pPr>
            <a:r>
              <a:rPr lang="en-GB" dirty="0"/>
              <a:t>27 students at a German high school in Göttingen + 6 students at German high school in Geneva</a:t>
            </a:r>
          </a:p>
          <a:p>
            <a:pPr marL="666900" lvl="1" indent="-342900">
              <a:buFont typeface="Arial" panose="020B0604020202020204" pitchFamily="34" charset="0"/>
              <a:buChar char="•"/>
            </a:pPr>
            <a:r>
              <a:rPr lang="en-GB" dirty="0"/>
              <a:t>Age 15 – 19y</a:t>
            </a:r>
          </a:p>
          <a:p>
            <a:pPr marL="666900" lvl="1" indent="-342900">
              <a:buFont typeface="Arial" panose="020B0604020202020204" pitchFamily="34" charset="0"/>
              <a:buChar char="•"/>
            </a:pPr>
            <a:r>
              <a:rPr lang="en-GB" dirty="0"/>
              <a:t>22 male, 11 female</a:t>
            </a:r>
          </a:p>
          <a:p>
            <a:pPr marL="342900" indent="-342900">
              <a:buFont typeface="Arial" panose="020B0604020202020204" pitchFamily="34" charset="0"/>
              <a:buChar char="•"/>
            </a:pPr>
            <a:r>
              <a:rPr lang="en-GB" dirty="0"/>
              <a:t>Pre-Questionnaire: Prior knowledge in particle physics</a:t>
            </a:r>
          </a:p>
          <a:p>
            <a:pPr marL="342900" indent="-342900">
              <a:buFont typeface="Arial" panose="020B0604020202020204" pitchFamily="34" charset="0"/>
              <a:buChar char="•"/>
            </a:pPr>
            <a:r>
              <a:rPr lang="en-GB" dirty="0"/>
              <a:t>Learning material was shown while eye movements were recorded </a:t>
            </a:r>
            <a:br>
              <a:rPr lang="en-GB" dirty="0"/>
            </a:br>
            <a:r>
              <a:rPr lang="en-GB" dirty="0"/>
              <a:t>(2 groups: pre-post and post-only)</a:t>
            </a:r>
          </a:p>
          <a:p>
            <a:pPr marL="342900" indent="-342900">
              <a:buFont typeface="Arial" panose="020B0604020202020204" pitchFamily="34" charset="0"/>
              <a:buChar char="•"/>
            </a:pPr>
            <a:r>
              <a:rPr lang="en-GB" dirty="0"/>
              <a:t>Post-Questionnaire: </a:t>
            </a:r>
          </a:p>
          <a:p>
            <a:pPr marL="666900" lvl="1" indent="-342900">
              <a:buFont typeface="Arial" panose="020B0604020202020204" pitchFamily="34" charset="0"/>
              <a:buChar char="•"/>
            </a:pPr>
            <a:r>
              <a:rPr lang="en-GB" dirty="0"/>
              <a:t>Comprehension questions</a:t>
            </a:r>
          </a:p>
          <a:p>
            <a:pPr marL="666900" lvl="1" indent="-342900">
              <a:buFont typeface="Arial" panose="020B0604020202020204" pitchFamily="34" charset="0"/>
              <a:buChar char="•"/>
            </a:pPr>
            <a:r>
              <a:rPr lang="en-GB" dirty="0"/>
              <a:t>Cognitive load questionnaire </a:t>
            </a:r>
            <a:r>
              <a:rPr lang="en-GB" b="0" dirty="0"/>
              <a:t>(</a:t>
            </a:r>
            <a:r>
              <a:rPr lang="en-GB" b="0" dirty="0" err="1"/>
              <a:t>Leppink</a:t>
            </a:r>
            <a:r>
              <a:rPr lang="en-GB" b="0" dirty="0"/>
              <a:t> et al., 2013, adapted by Novak et al., 2018) </a:t>
            </a:r>
            <a:endParaRPr lang="en-GB" dirty="0"/>
          </a:p>
          <a:p>
            <a:pPr marL="666900" lvl="1" indent="-342900">
              <a:buFont typeface="Arial" panose="020B0604020202020204" pitchFamily="34" charset="0"/>
              <a:buChar char="•"/>
            </a:pPr>
            <a:r>
              <a:rPr lang="en-GB" dirty="0"/>
              <a:t>Instructional Material Motivation survey </a:t>
            </a:r>
            <a:r>
              <a:rPr lang="en-GB" b="0" dirty="0"/>
              <a:t>(Keller, 1993, 2010)</a:t>
            </a:r>
          </a:p>
        </p:txBody>
      </p:sp>
      <p:sp>
        <p:nvSpPr>
          <p:cNvPr id="3" name="Title 2">
            <a:extLst>
              <a:ext uri="{FF2B5EF4-FFF2-40B4-BE49-F238E27FC236}">
                <a16:creationId xmlns:a16="http://schemas.microsoft.com/office/drawing/2014/main" id="{D08A321D-33C3-39FB-D296-48ACC908D3FB}"/>
              </a:ext>
            </a:extLst>
          </p:cNvPr>
          <p:cNvSpPr>
            <a:spLocks noGrp="1"/>
          </p:cNvSpPr>
          <p:nvPr>
            <p:ph type="title"/>
          </p:nvPr>
        </p:nvSpPr>
        <p:spPr/>
        <p:txBody>
          <a:bodyPr/>
          <a:lstStyle/>
          <a:p>
            <a:r>
              <a:rPr lang="en-US" dirty="0"/>
              <a:t>Evaluation study</a:t>
            </a:r>
            <a:endParaRPr lang="en-GB" dirty="0"/>
          </a:p>
        </p:txBody>
      </p:sp>
      <p:sp>
        <p:nvSpPr>
          <p:cNvPr id="4" name="Date Placeholder 3">
            <a:extLst>
              <a:ext uri="{FF2B5EF4-FFF2-40B4-BE49-F238E27FC236}">
                <a16:creationId xmlns:a16="http://schemas.microsoft.com/office/drawing/2014/main" id="{87620B1B-F5CD-D7F2-5922-9C7B4226C93E}"/>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6A96432B-1564-5D9E-2D66-6AE54F9E9FB1}"/>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367A8125-D866-AC89-1340-367A9E3B2203}"/>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64721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565F0-21E1-63D9-29ED-E60C1C43C687}"/>
              </a:ext>
            </a:extLst>
          </p:cNvPr>
          <p:cNvSpPr>
            <a:spLocks noGrp="1"/>
          </p:cNvSpPr>
          <p:nvPr>
            <p:ph type="title"/>
          </p:nvPr>
        </p:nvSpPr>
        <p:spPr>
          <a:xfrm>
            <a:off x="407988" y="330562"/>
            <a:ext cx="11376025" cy="1065742"/>
          </a:xfrm>
        </p:spPr>
        <p:txBody>
          <a:bodyPr/>
          <a:lstStyle/>
          <a:p>
            <a:r>
              <a:rPr lang="en-US" dirty="0"/>
              <a:t>Study Design</a:t>
            </a:r>
            <a:endParaRPr lang="en-GB" dirty="0"/>
          </a:p>
        </p:txBody>
      </p:sp>
      <p:sp>
        <p:nvSpPr>
          <p:cNvPr id="4" name="Date Placeholder 3">
            <a:extLst>
              <a:ext uri="{FF2B5EF4-FFF2-40B4-BE49-F238E27FC236}">
                <a16:creationId xmlns:a16="http://schemas.microsoft.com/office/drawing/2014/main" id="{A14F9D5A-68AA-4119-8D0E-6C04F66044AE}"/>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115EE3AB-2751-A65C-5BFC-C6A444F3AAFE}"/>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8236356B-17BE-1527-EE96-9FE6B183C24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3" name="Rectangle 12">
            <a:extLst>
              <a:ext uri="{FF2B5EF4-FFF2-40B4-BE49-F238E27FC236}">
                <a16:creationId xmlns:a16="http://schemas.microsoft.com/office/drawing/2014/main" id="{69046B21-7249-0E3B-3FB3-AC27204816D5}"/>
              </a:ext>
            </a:extLst>
          </p:cNvPr>
          <p:cNvSpPr/>
          <p:nvPr/>
        </p:nvSpPr>
        <p:spPr>
          <a:xfrm>
            <a:off x="429024" y="2704989"/>
            <a:ext cx="111271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Intro to Feynman diagrams</a:t>
            </a:r>
            <a:endParaRPr lang="en-GB" dirty="0"/>
          </a:p>
        </p:txBody>
      </p:sp>
      <p:sp>
        <p:nvSpPr>
          <p:cNvPr id="14" name="Rectangle 13">
            <a:extLst>
              <a:ext uri="{FF2B5EF4-FFF2-40B4-BE49-F238E27FC236}">
                <a16:creationId xmlns:a16="http://schemas.microsoft.com/office/drawing/2014/main" id="{454D83AD-C02A-E080-D2D9-4A6FA8381968}"/>
              </a:ext>
            </a:extLst>
          </p:cNvPr>
          <p:cNvSpPr/>
          <p:nvPr/>
        </p:nvSpPr>
        <p:spPr>
          <a:xfrm>
            <a:off x="1715935" y="2713485"/>
            <a:ext cx="1670731"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Intro to charge conservation </a:t>
            </a:r>
          </a:p>
          <a:p>
            <a:pPr algn="ctr"/>
            <a:r>
              <a:rPr lang="en-US" dirty="0"/>
              <a:t>(text)</a:t>
            </a:r>
            <a:endParaRPr lang="en-GB" dirty="0"/>
          </a:p>
        </p:txBody>
      </p:sp>
      <p:sp>
        <p:nvSpPr>
          <p:cNvPr id="15" name="Rectangle 14">
            <a:extLst>
              <a:ext uri="{FF2B5EF4-FFF2-40B4-BE49-F238E27FC236}">
                <a16:creationId xmlns:a16="http://schemas.microsoft.com/office/drawing/2014/main" id="{72D20F16-AB07-EED1-7A28-792EE1A94CE8}"/>
              </a:ext>
            </a:extLst>
          </p:cNvPr>
          <p:cNvSpPr/>
          <p:nvPr/>
        </p:nvSpPr>
        <p:spPr>
          <a:xfrm>
            <a:off x="5614545" y="2686608"/>
            <a:ext cx="1670731" cy="1065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Examples about cc with Feynman diagrams</a:t>
            </a:r>
            <a:endParaRPr lang="en-GB" dirty="0"/>
          </a:p>
        </p:txBody>
      </p:sp>
      <p:sp>
        <p:nvSpPr>
          <p:cNvPr id="17" name="Rectangle 16">
            <a:extLst>
              <a:ext uri="{FF2B5EF4-FFF2-40B4-BE49-F238E27FC236}">
                <a16:creationId xmlns:a16="http://schemas.microsoft.com/office/drawing/2014/main" id="{F94F6315-650E-B94E-A923-83E02355248C}"/>
              </a:ext>
            </a:extLst>
          </p:cNvPr>
          <p:cNvSpPr/>
          <p:nvPr/>
        </p:nvSpPr>
        <p:spPr>
          <a:xfrm>
            <a:off x="3714626" y="1793166"/>
            <a:ext cx="1670731" cy="1065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7 small tasks about cc with Feynman diagrams</a:t>
            </a:r>
            <a:endParaRPr lang="en-GB" dirty="0"/>
          </a:p>
        </p:txBody>
      </p:sp>
      <p:cxnSp>
        <p:nvCxnSpPr>
          <p:cNvPr id="19" name="Straight Arrow Connector 18">
            <a:extLst>
              <a:ext uri="{FF2B5EF4-FFF2-40B4-BE49-F238E27FC236}">
                <a16:creationId xmlns:a16="http://schemas.microsoft.com/office/drawing/2014/main" id="{F5982536-E082-06AE-49F5-27071193FC2D}"/>
              </a:ext>
            </a:extLst>
          </p:cNvPr>
          <p:cNvCxnSpPr>
            <a:cxnSpLocks/>
            <a:stCxn id="13" idx="3"/>
            <a:endCxn id="14" idx="1"/>
          </p:cNvCxnSpPr>
          <p:nvPr/>
        </p:nvCxnSpPr>
        <p:spPr>
          <a:xfrm>
            <a:off x="1541734" y="3137037"/>
            <a:ext cx="17420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4FB19BF-6016-4CCF-9043-71E9EB4ABB0D}"/>
              </a:ext>
            </a:extLst>
          </p:cNvPr>
          <p:cNvCxnSpPr>
            <a:cxnSpLocks/>
            <a:stCxn id="14" idx="3"/>
            <a:endCxn id="114" idx="1"/>
          </p:cNvCxnSpPr>
          <p:nvPr/>
        </p:nvCxnSpPr>
        <p:spPr>
          <a:xfrm>
            <a:off x="3386666" y="3145533"/>
            <a:ext cx="327959" cy="853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D267C481-7788-B8CC-B828-B663E63F43B5}"/>
              </a:ext>
            </a:extLst>
          </p:cNvPr>
          <p:cNvSpPr/>
          <p:nvPr/>
        </p:nvSpPr>
        <p:spPr>
          <a:xfrm>
            <a:off x="7514464" y="2667304"/>
            <a:ext cx="1670731" cy="1065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7 small tasks about cc with Feynman diagrams</a:t>
            </a:r>
            <a:endParaRPr lang="en-GB" dirty="0"/>
          </a:p>
        </p:txBody>
      </p:sp>
      <p:cxnSp>
        <p:nvCxnSpPr>
          <p:cNvPr id="41" name="Straight Arrow Connector 40">
            <a:extLst>
              <a:ext uri="{FF2B5EF4-FFF2-40B4-BE49-F238E27FC236}">
                <a16:creationId xmlns:a16="http://schemas.microsoft.com/office/drawing/2014/main" id="{D18A117D-D0E8-D5B9-FC5A-C52B1A8F99D5}"/>
              </a:ext>
            </a:extLst>
          </p:cNvPr>
          <p:cNvCxnSpPr>
            <a:cxnSpLocks/>
            <a:stCxn id="14" idx="3"/>
            <a:endCxn id="17" idx="1"/>
          </p:cNvCxnSpPr>
          <p:nvPr/>
        </p:nvCxnSpPr>
        <p:spPr>
          <a:xfrm flipV="1">
            <a:off x="3386666" y="2326037"/>
            <a:ext cx="327960" cy="819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B8C4608-916E-0D7F-A341-01C5FB0BC3A0}"/>
              </a:ext>
            </a:extLst>
          </p:cNvPr>
          <p:cNvCxnSpPr>
            <a:cxnSpLocks/>
            <a:stCxn id="17" idx="3"/>
            <a:endCxn id="15" idx="1"/>
          </p:cNvCxnSpPr>
          <p:nvPr/>
        </p:nvCxnSpPr>
        <p:spPr>
          <a:xfrm>
            <a:off x="5385357" y="2326037"/>
            <a:ext cx="229188" cy="8934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952AAF0-42CF-11CC-5F02-0E228A3A3956}"/>
              </a:ext>
            </a:extLst>
          </p:cNvPr>
          <p:cNvCxnSpPr>
            <a:cxnSpLocks/>
            <a:stCxn id="15" idx="3"/>
            <a:endCxn id="38" idx="1"/>
          </p:cNvCxnSpPr>
          <p:nvPr/>
        </p:nvCxnSpPr>
        <p:spPr>
          <a:xfrm flipV="1">
            <a:off x="7285276" y="3200175"/>
            <a:ext cx="229188" cy="19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93E93CA3-F947-D4CF-0A40-371D874FAC82}"/>
              </a:ext>
            </a:extLst>
          </p:cNvPr>
          <p:cNvSpPr/>
          <p:nvPr/>
        </p:nvSpPr>
        <p:spPr>
          <a:xfrm>
            <a:off x="9429082" y="2667304"/>
            <a:ext cx="1670731" cy="106574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Second part about interaction particles</a:t>
            </a:r>
            <a:endParaRPr lang="en-GB" dirty="0"/>
          </a:p>
        </p:txBody>
      </p:sp>
      <p:cxnSp>
        <p:nvCxnSpPr>
          <p:cNvPr id="101" name="Straight Arrow Connector 100">
            <a:extLst>
              <a:ext uri="{FF2B5EF4-FFF2-40B4-BE49-F238E27FC236}">
                <a16:creationId xmlns:a16="http://schemas.microsoft.com/office/drawing/2014/main" id="{FA4FC818-4DD8-BB69-8730-C86A7792C998}"/>
              </a:ext>
            </a:extLst>
          </p:cNvPr>
          <p:cNvCxnSpPr>
            <a:stCxn id="38" idx="3"/>
            <a:endCxn id="99" idx="1"/>
          </p:cNvCxnSpPr>
          <p:nvPr/>
        </p:nvCxnSpPr>
        <p:spPr>
          <a:xfrm>
            <a:off x="9185195" y="3200175"/>
            <a:ext cx="2438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FA49299B-A34D-C678-D56B-740C7A1E3E76}"/>
              </a:ext>
            </a:extLst>
          </p:cNvPr>
          <p:cNvSpPr/>
          <p:nvPr/>
        </p:nvSpPr>
        <p:spPr>
          <a:xfrm>
            <a:off x="3714625" y="3466222"/>
            <a:ext cx="1670731" cy="1065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 pre-test</a:t>
            </a:r>
            <a:endParaRPr lang="en-GB" dirty="0"/>
          </a:p>
        </p:txBody>
      </p:sp>
      <p:cxnSp>
        <p:nvCxnSpPr>
          <p:cNvPr id="120" name="Straight Arrow Connector 119">
            <a:extLst>
              <a:ext uri="{FF2B5EF4-FFF2-40B4-BE49-F238E27FC236}">
                <a16:creationId xmlns:a16="http://schemas.microsoft.com/office/drawing/2014/main" id="{1CC8F691-ECE7-1EB7-668A-F6D7E7011512}"/>
              </a:ext>
            </a:extLst>
          </p:cNvPr>
          <p:cNvCxnSpPr>
            <a:stCxn id="114" idx="3"/>
            <a:endCxn id="15" idx="1"/>
          </p:cNvCxnSpPr>
          <p:nvPr/>
        </p:nvCxnSpPr>
        <p:spPr>
          <a:xfrm flipV="1">
            <a:off x="5385356" y="3219479"/>
            <a:ext cx="229189" cy="779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31C91704-6A79-9EF3-B11B-1E9EC44E7344}"/>
              </a:ext>
            </a:extLst>
          </p:cNvPr>
          <p:cNvSpPr txBox="1"/>
          <p:nvPr/>
        </p:nvSpPr>
        <p:spPr>
          <a:xfrm>
            <a:off x="5713317" y="4433058"/>
            <a:ext cx="1152128" cy="553998"/>
          </a:xfrm>
          <a:prstGeom prst="rect">
            <a:avLst/>
          </a:prstGeom>
          <a:noFill/>
        </p:spPr>
        <p:txBody>
          <a:bodyPr wrap="square" lIns="0" tIns="0" rIns="0" bIns="0" rtlCol="0">
            <a:spAutoFit/>
          </a:bodyPr>
          <a:lstStyle/>
          <a:p>
            <a:pPr algn="l"/>
            <a:r>
              <a:rPr lang="en-US" b="1" dirty="0"/>
              <a:t>“post-only”</a:t>
            </a:r>
          </a:p>
          <a:p>
            <a:pPr algn="l"/>
            <a:r>
              <a:rPr lang="en-US" b="1" dirty="0"/>
              <a:t>(N = 16)</a:t>
            </a:r>
            <a:endParaRPr lang="en-GB" b="1" dirty="0"/>
          </a:p>
        </p:txBody>
      </p:sp>
      <p:sp>
        <p:nvSpPr>
          <p:cNvPr id="129" name="TextBox 128">
            <a:extLst>
              <a:ext uri="{FF2B5EF4-FFF2-40B4-BE49-F238E27FC236}">
                <a16:creationId xmlns:a16="http://schemas.microsoft.com/office/drawing/2014/main" id="{B60DBD11-72D7-8072-A473-7C41BD5A640D}"/>
              </a:ext>
            </a:extLst>
          </p:cNvPr>
          <p:cNvSpPr txBox="1"/>
          <p:nvPr/>
        </p:nvSpPr>
        <p:spPr>
          <a:xfrm>
            <a:off x="5713317" y="1545688"/>
            <a:ext cx="1152128" cy="553998"/>
          </a:xfrm>
          <a:prstGeom prst="rect">
            <a:avLst/>
          </a:prstGeom>
          <a:noFill/>
        </p:spPr>
        <p:txBody>
          <a:bodyPr wrap="square" lIns="0" tIns="0" rIns="0" bIns="0" rtlCol="0">
            <a:spAutoFit/>
          </a:bodyPr>
          <a:lstStyle/>
          <a:p>
            <a:pPr algn="l"/>
            <a:r>
              <a:rPr lang="en-US" b="1" dirty="0"/>
              <a:t>“pre-post” (N = 17)</a:t>
            </a:r>
            <a:endParaRPr lang="en-GB" b="1" dirty="0"/>
          </a:p>
        </p:txBody>
      </p:sp>
    </p:spTree>
    <p:extLst>
      <p:ext uri="{BB962C8B-B14F-4D97-AF65-F5344CB8AC3E}">
        <p14:creationId xmlns:p14="http://schemas.microsoft.com/office/powerpoint/2010/main" val="1928726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53805F6-2DDE-413A-B7A2-09DD1351B9AA}"/>
              </a:ext>
            </a:extLst>
          </p:cNvPr>
          <p:cNvSpPr>
            <a:spLocks noGrp="1"/>
          </p:cNvSpPr>
          <p:nvPr>
            <p:ph idx="1"/>
          </p:nvPr>
        </p:nvSpPr>
        <p:spPr>
          <a:xfrm>
            <a:off x="191343" y="1439335"/>
            <a:ext cx="4896545" cy="2052761"/>
          </a:xfrm>
        </p:spPr>
        <p:txBody>
          <a:bodyPr/>
          <a:lstStyle/>
          <a:p>
            <a:r>
              <a:rPr lang="en-US" dirty="0"/>
              <a:t>Feynman diagrams:</a:t>
            </a:r>
          </a:p>
          <a:p>
            <a:pPr marL="342900" indent="-342900">
              <a:buFont typeface="Arial" panose="020B0604020202020204" pitchFamily="34" charset="0"/>
              <a:buChar char="•"/>
            </a:pPr>
            <a:r>
              <a:rPr lang="en-US" dirty="0"/>
              <a:t>A successful tool in particle physics</a:t>
            </a:r>
          </a:p>
          <a:p>
            <a:pPr marL="342900" indent="-342900">
              <a:buFont typeface="Arial" panose="020B0604020202020204" pitchFamily="34" charset="0"/>
              <a:buChar char="•"/>
            </a:pPr>
            <a:r>
              <a:rPr lang="en-US" dirty="0"/>
              <a:t>A popular depiction in science communication</a:t>
            </a:r>
          </a:p>
          <a:p>
            <a:pPr marL="342900" indent="-342900">
              <a:buFont typeface="Arial" panose="020B0604020202020204" pitchFamily="34" charset="0"/>
              <a:buChar char="•"/>
            </a:pPr>
            <a:r>
              <a:rPr lang="en-US" dirty="0"/>
              <a:t>But also an educational tool?</a:t>
            </a:r>
          </a:p>
        </p:txBody>
      </p:sp>
      <p:sp>
        <p:nvSpPr>
          <p:cNvPr id="4" name="Title 3">
            <a:extLst>
              <a:ext uri="{FF2B5EF4-FFF2-40B4-BE49-F238E27FC236}">
                <a16:creationId xmlns:a16="http://schemas.microsoft.com/office/drawing/2014/main" id="{8C353B78-BC9C-408A-A55F-B8434D719A26}"/>
              </a:ext>
            </a:extLst>
          </p:cNvPr>
          <p:cNvSpPr>
            <a:spLocks noGrp="1"/>
          </p:cNvSpPr>
          <p:nvPr>
            <p:ph type="title"/>
          </p:nvPr>
        </p:nvSpPr>
        <p:spPr/>
        <p:txBody>
          <a:bodyPr/>
          <a:lstStyle/>
          <a:p>
            <a:r>
              <a:rPr lang="en-US" dirty="0"/>
              <a:t>What is it all about?</a:t>
            </a:r>
            <a:endParaRPr lang="en-GB" dirty="0"/>
          </a:p>
        </p:txBody>
      </p:sp>
      <p:sp>
        <p:nvSpPr>
          <p:cNvPr id="6" name="Date Placeholder 5">
            <a:extLst>
              <a:ext uri="{FF2B5EF4-FFF2-40B4-BE49-F238E27FC236}">
                <a16:creationId xmlns:a16="http://schemas.microsoft.com/office/drawing/2014/main" id="{C29C516B-3ECA-4E85-8699-E9AEDF97DF4C}"/>
              </a:ext>
            </a:extLst>
          </p:cNvPr>
          <p:cNvSpPr>
            <a:spLocks noGrp="1"/>
          </p:cNvSpPr>
          <p:nvPr>
            <p:ph type="dt" sz="half" idx="10"/>
          </p:nvPr>
        </p:nvSpPr>
        <p:spPr/>
        <p:txBody>
          <a:bodyPr/>
          <a:lstStyle/>
          <a:p>
            <a:pPr>
              <a:defRPr/>
            </a:pPr>
            <a:r>
              <a:rPr lang="en-US"/>
              <a:t>03/10/2023</a:t>
            </a:r>
            <a:endParaRPr lang="en-US" dirty="0"/>
          </a:p>
        </p:txBody>
      </p:sp>
      <p:sp>
        <p:nvSpPr>
          <p:cNvPr id="7" name="Footer Placeholder 6">
            <a:extLst>
              <a:ext uri="{FF2B5EF4-FFF2-40B4-BE49-F238E27FC236}">
                <a16:creationId xmlns:a16="http://schemas.microsoft.com/office/drawing/2014/main" id="{46FDDEC7-6030-4E07-BB7D-7A1F2CE3B4EA}"/>
              </a:ext>
            </a:extLst>
          </p:cNvPr>
          <p:cNvSpPr>
            <a:spLocks noGrp="1"/>
          </p:cNvSpPr>
          <p:nvPr>
            <p:ph type="ftr" sz="quarter" idx="11"/>
          </p:nvPr>
        </p:nvSpPr>
        <p:spPr/>
        <p:txBody>
          <a:bodyPr/>
          <a:lstStyle/>
          <a:p>
            <a:pPr>
              <a:defRPr/>
            </a:pPr>
            <a:r>
              <a:rPr lang="de-DE"/>
              <a:t>Merten Dahlkemper | merten.dahlkemper@cern.ch</a:t>
            </a:r>
            <a:endParaRPr lang="en-US" dirty="0"/>
          </a:p>
        </p:txBody>
      </p:sp>
      <p:sp>
        <p:nvSpPr>
          <p:cNvPr id="8" name="Slide Number Placeholder 7">
            <a:extLst>
              <a:ext uri="{FF2B5EF4-FFF2-40B4-BE49-F238E27FC236}">
                <a16:creationId xmlns:a16="http://schemas.microsoft.com/office/drawing/2014/main" id="{00082E00-131C-4CD6-A539-94044BE2100C}"/>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grpSp>
        <p:nvGrpSpPr>
          <p:cNvPr id="16" name="Group 15">
            <a:extLst>
              <a:ext uri="{FF2B5EF4-FFF2-40B4-BE49-F238E27FC236}">
                <a16:creationId xmlns:a16="http://schemas.microsoft.com/office/drawing/2014/main" id="{DFFFCE66-C4AF-3963-CA62-5FD707B11080}"/>
              </a:ext>
            </a:extLst>
          </p:cNvPr>
          <p:cNvGrpSpPr/>
          <p:nvPr/>
        </p:nvGrpSpPr>
        <p:grpSpPr>
          <a:xfrm>
            <a:off x="6988475" y="3196843"/>
            <a:ext cx="4794071" cy="3096128"/>
            <a:chOff x="6988475" y="28555"/>
            <a:chExt cx="4794071" cy="3096128"/>
          </a:xfrm>
        </p:grpSpPr>
        <p:pic>
          <p:nvPicPr>
            <p:cNvPr id="12" name="Picture 11" descr="A picture containing grass, tree, outdoor, car&#10;&#10;Description automatically generated">
              <a:extLst>
                <a:ext uri="{FF2B5EF4-FFF2-40B4-BE49-F238E27FC236}">
                  <a16:creationId xmlns:a16="http://schemas.microsoft.com/office/drawing/2014/main" id="{61FCDCB2-B191-44EC-8E7B-78ED5B4AFE49}"/>
                </a:ext>
              </a:extLst>
            </p:cNvPr>
            <p:cNvPicPr>
              <a:picLocks noChangeAspect="1"/>
            </p:cNvPicPr>
            <p:nvPr/>
          </p:nvPicPr>
          <p:blipFill>
            <a:blip r:embed="rId4"/>
            <a:stretch>
              <a:fillRect/>
            </a:stretch>
          </p:blipFill>
          <p:spPr>
            <a:xfrm>
              <a:off x="6988475" y="28555"/>
              <a:ext cx="4794071" cy="3063711"/>
            </a:xfrm>
            <a:prstGeom prst="rect">
              <a:avLst/>
            </a:prstGeom>
          </p:spPr>
        </p:pic>
        <p:sp>
          <p:nvSpPr>
            <p:cNvPr id="14" name="TextBox 13">
              <a:extLst>
                <a:ext uri="{FF2B5EF4-FFF2-40B4-BE49-F238E27FC236}">
                  <a16:creationId xmlns:a16="http://schemas.microsoft.com/office/drawing/2014/main" id="{4F185CA0-F97F-487E-940A-5836C3EC2792}"/>
                </a:ext>
              </a:extLst>
            </p:cNvPr>
            <p:cNvSpPr txBox="1"/>
            <p:nvPr/>
          </p:nvSpPr>
          <p:spPr>
            <a:xfrm>
              <a:off x="7047064" y="2724573"/>
              <a:ext cx="4286686" cy="400110"/>
            </a:xfrm>
            <a:prstGeom prst="rect">
              <a:avLst/>
            </a:prstGeom>
            <a:noFill/>
          </p:spPr>
          <p:txBody>
            <a:bodyPr wrap="square">
              <a:spAutoFit/>
            </a:bodyPr>
            <a:lstStyle/>
            <a:p>
              <a:r>
                <a:rPr lang="en-GB" sz="1000" dirty="0"/>
                <a:t>https://www.researchgate.net/publication/319224539_Pathways_for_Theoretical_Advances_in_Visualization/figures</a:t>
              </a:r>
            </a:p>
          </p:txBody>
        </p:sp>
      </p:grpSp>
      <p:grpSp>
        <p:nvGrpSpPr>
          <p:cNvPr id="17" name="Group 16">
            <a:extLst>
              <a:ext uri="{FF2B5EF4-FFF2-40B4-BE49-F238E27FC236}">
                <a16:creationId xmlns:a16="http://schemas.microsoft.com/office/drawing/2014/main" id="{63686CDB-6B2D-1028-7E04-A3AABEFAC71B}"/>
              </a:ext>
            </a:extLst>
          </p:cNvPr>
          <p:cNvGrpSpPr/>
          <p:nvPr/>
        </p:nvGrpSpPr>
        <p:grpSpPr>
          <a:xfrm>
            <a:off x="6982814" y="44755"/>
            <a:ext cx="4767794" cy="3124108"/>
            <a:chOff x="6988475" y="3122090"/>
            <a:chExt cx="4767794" cy="3124108"/>
          </a:xfrm>
        </p:grpSpPr>
        <p:pic>
          <p:nvPicPr>
            <p:cNvPr id="1039" name="Picture 15" descr="Picture">
              <a:extLst>
                <a:ext uri="{FF2B5EF4-FFF2-40B4-BE49-F238E27FC236}">
                  <a16:creationId xmlns:a16="http://schemas.microsoft.com/office/drawing/2014/main" id="{433EAD04-8D86-452D-6BE1-8DAB06C1C6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5536" y="3122090"/>
              <a:ext cx="4740733" cy="312410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60E6EDA-7344-4EF6-E12E-49E077BDEABE}"/>
                </a:ext>
              </a:extLst>
            </p:cNvPr>
            <p:cNvSpPr txBox="1"/>
            <p:nvPr/>
          </p:nvSpPr>
          <p:spPr>
            <a:xfrm>
              <a:off x="6988475" y="5840336"/>
              <a:ext cx="4286686" cy="400110"/>
            </a:xfrm>
            <a:prstGeom prst="rect">
              <a:avLst/>
            </a:prstGeom>
            <a:noFill/>
          </p:spPr>
          <p:txBody>
            <a:bodyPr wrap="square">
              <a:spAutoFit/>
            </a:bodyPr>
            <a:lstStyle/>
            <a:p>
              <a:r>
                <a:rPr lang="en-GB" sz="1000" dirty="0"/>
                <a:t>https://www.michael-whittle.com/diagrammatology/the-meta-engines-of-creativity-diagrams-in-physics</a:t>
              </a:r>
            </a:p>
          </p:txBody>
        </p:sp>
      </p:grpSp>
      <p:pic>
        <p:nvPicPr>
          <p:cNvPr id="19" name="Picture 18">
            <a:extLst>
              <a:ext uri="{FF2B5EF4-FFF2-40B4-BE49-F238E27FC236}">
                <a16:creationId xmlns:a16="http://schemas.microsoft.com/office/drawing/2014/main" id="{17992585-02C2-4155-056E-90E46641C139}"/>
              </a:ext>
            </a:extLst>
          </p:cNvPr>
          <p:cNvPicPr>
            <a:picLocks noChangeAspect="1"/>
          </p:cNvPicPr>
          <p:nvPr/>
        </p:nvPicPr>
        <p:blipFill>
          <a:blip r:embed="rId6"/>
          <a:stretch>
            <a:fillRect/>
          </a:stretch>
        </p:blipFill>
        <p:spPr>
          <a:xfrm>
            <a:off x="1487488" y="3855577"/>
            <a:ext cx="4345276" cy="2128159"/>
          </a:xfrm>
          <a:prstGeom prst="rect">
            <a:avLst/>
          </a:prstGeom>
        </p:spPr>
      </p:pic>
    </p:spTree>
    <p:custDataLst>
      <p:tags r:id="rId1"/>
    </p:custDataLst>
    <p:extLst>
      <p:ext uri="{BB962C8B-B14F-4D97-AF65-F5344CB8AC3E}">
        <p14:creationId xmlns:p14="http://schemas.microsoft.com/office/powerpoint/2010/main" val="3354639506"/>
      </p:ext>
    </p:extLst>
  </p:cSld>
  <p:clrMapOvr>
    <a:masterClrMapping/>
  </p:clrMapOvr>
  <mc:AlternateContent xmlns:mc="http://schemas.openxmlformats.org/markup-compatibility/2006" xmlns:p14="http://schemas.microsoft.com/office/powerpoint/2010/main">
    <mc:Choice Requires="p14">
      <p:transition spd="slow" p14:dur="2000" advTm="77164"/>
    </mc:Choice>
    <mc:Fallback xmlns="">
      <p:transition spd="slow" advTm="77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diagram&#10;&#10;Description automatically generated with low confidence">
            <a:extLst>
              <a:ext uri="{FF2B5EF4-FFF2-40B4-BE49-F238E27FC236}">
                <a16:creationId xmlns:a16="http://schemas.microsoft.com/office/drawing/2014/main" id="{E612606B-336B-9F4B-31FB-9CFD9C8E6177}"/>
              </a:ext>
            </a:extLst>
          </p:cNvPr>
          <p:cNvPicPr>
            <a:picLocks noGrp="1" noChangeAspect="1"/>
          </p:cNvPicPr>
          <p:nvPr>
            <p:ph idx="1"/>
          </p:nvPr>
        </p:nvPicPr>
        <p:blipFill>
          <a:blip r:embed="rId3"/>
          <a:stretch>
            <a:fillRect/>
          </a:stretch>
        </p:blipFill>
        <p:spPr>
          <a:xfrm>
            <a:off x="7486762" y="1725371"/>
            <a:ext cx="4290480" cy="2204624"/>
          </a:xfrm>
        </p:spPr>
      </p:pic>
      <p:sp>
        <p:nvSpPr>
          <p:cNvPr id="3" name="Title 2">
            <a:extLst>
              <a:ext uri="{FF2B5EF4-FFF2-40B4-BE49-F238E27FC236}">
                <a16:creationId xmlns:a16="http://schemas.microsoft.com/office/drawing/2014/main" id="{A6F4F365-AE84-730A-771C-C99E5E275EC2}"/>
              </a:ext>
            </a:extLst>
          </p:cNvPr>
          <p:cNvSpPr>
            <a:spLocks noGrp="1"/>
          </p:cNvSpPr>
          <p:nvPr>
            <p:ph type="title"/>
          </p:nvPr>
        </p:nvSpPr>
        <p:spPr/>
        <p:txBody>
          <a:bodyPr/>
          <a:lstStyle/>
          <a:p>
            <a:r>
              <a:rPr lang="en-US" dirty="0"/>
              <a:t>Eye Tracking data – Students’  </a:t>
            </a:r>
            <a:endParaRPr lang="en-GB" dirty="0"/>
          </a:p>
        </p:txBody>
      </p:sp>
      <p:sp>
        <p:nvSpPr>
          <p:cNvPr id="4" name="Date Placeholder 3">
            <a:extLst>
              <a:ext uri="{FF2B5EF4-FFF2-40B4-BE49-F238E27FC236}">
                <a16:creationId xmlns:a16="http://schemas.microsoft.com/office/drawing/2014/main" id="{F1839EB1-AEF5-994C-F624-D26CBD1A3FB4}"/>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DDAAA864-1E26-D1B5-CC03-1236E585B6A0}"/>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43BAE6A5-2A5E-AC93-EA7B-CE12F2DBE6EE}"/>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10" name="Picture 9" descr="A picture containing screenshot, diagram, line&#10;&#10;Description automatically generated">
            <a:extLst>
              <a:ext uri="{FF2B5EF4-FFF2-40B4-BE49-F238E27FC236}">
                <a16:creationId xmlns:a16="http://schemas.microsoft.com/office/drawing/2014/main" id="{295C2CAF-6130-E9EA-51CA-22A0CE82E1F3}"/>
              </a:ext>
            </a:extLst>
          </p:cNvPr>
          <p:cNvPicPr>
            <a:picLocks noChangeAspect="1"/>
          </p:cNvPicPr>
          <p:nvPr/>
        </p:nvPicPr>
        <p:blipFill>
          <a:blip r:embed="rId4"/>
          <a:stretch>
            <a:fillRect/>
          </a:stretch>
        </p:blipFill>
        <p:spPr>
          <a:xfrm>
            <a:off x="7565306" y="3669587"/>
            <a:ext cx="4224642" cy="2189199"/>
          </a:xfrm>
          <a:prstGeom prst="rect">
            <a:avLst/>
          </a:prstGeom>
        </p:spPr>
      </p:pic>
      <p:sp>
        <p:nvSpPr>
          <p:cNvPr id="11" name="TextBox 10">
            <a:extLst>
              <a:ext uri="{FF2B5EF4-FFF2-40B4-BE49-F238E27FC236}">
                <a16:creationId xmlns:a16="http://schemas.microsoft.com/office/drawing/2014/main" id="{F4E027A3-14EB-4DE2-FB4B-9BA989C90393}"/>
              </a:ext>
            </a:extLst>
          </p:cNvPr>
          <p:cNvSpPr txBox="1"/>
          <p:nvPr/>
        </p:nvSpPr>
        <p:spPr>
          <a:xfrm>
            <a:off x="5817459" y="2502551"/>
            <a:ext cx="1548909" cy="553998"/>
          </a:xfrm>
          <a:prstGeom prst="rect">
            <a:avLst/>
          </a:prstGeom>
          <a:noFill/>
        </p:spPr>
        <p:txBody>
          <a:bodyPr wrap="square" lIns="0" tIns="0" rIns="0" bIns="0" rtlCol="0">
            <a:spAutoFit/>
          </a:bodyPr>
          <a:lstStyle/>
          <a:p>
            <a:pPr algn="l"/>
            <a:r>
              <a:rPr lang="en-US" dirty="0"/>
              <a:t>Wrong Answers (N=14)</a:t>
            </a:r>
          </a:p>
        </p:txBody>
      </p:sp>
      <p:sp>
        <p:nvSpPr>
          <p:cNvPr id="13" name="TextBox 12">
            <a:extLst>
              <a:ext uri="{FF2B5EF4-FFF2-40B4-BE49-F238E27FC236}">
                <a16:creationId xmlns:a16="http://schemas.microsoft.com/office/drawing/2014/main" id="{D96CDEA6-6EA8-2BF3-42BB-E2A43DB11A5E}"/>
              </a:ext>
            </a:extLst>
          </p:cNvPr>
          <p:cNvSpPr txBox="1"/>
          <p:nvPr/>
        </p:nvSpPr>
        <p:spPr>
          <a:xfrm>
            <a:off x="5817459" y="4415142"/>
            <a:ext cx="1548909" cy="553998"/>
          </a:xfrm>
          <a:prstGeom prst="rect">
            <a:avLst/>
          </a:prstGeom>
          <a:noFill/>
        </p:spPr>
        <p:txBody>
          <a:bodyPr wrap="square" lIns="0" tIns="0" rIns="0" bIns="0" rtlCol="0">
            <a:spAutoFit/>
          </a:bodyPr>
          <a:lstStyle/>
          <a:p>
            <a:pPr algn="l"/>
            <a:r>
              <a:rPr lang="en-US" dirty="0"/>
              <a:t>Correct Answers (N=18)</a:t>
            </a:r>
          </a:p>
        </p:txBody>
      </p:sp>
      <p:sp>
        <p:nvSpPr>
          <p:cNvPr id="15" name="Rectangle 14">
            <a:extLst>
              <a:ext uri="{FF2B5EF4-FFF2-40B4-BE49-F238E27FC236}">
                <a16:creationId xmlns:a16="http://schemas.microsoft.com/office/drawing/2014/main" id="{D6F27659-0ABE-B243-7FDF-07A832FF0FA8}"/>
              </a:ext>
            </a:extLst>
          </p:cNvPr>
          <p:cNvSpPr/>
          <p:nvPr/>
        </p:nvSpPr>
        <p:spPr>
          <a:xfrm>
            <a:off x="7486762" y="1714363"/>
            <a:ext cx="3960440" cy="20184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F3E8667-4BB4-75FF-685B-BA9315EF8E61}"/>
              </a:ext>
            </a:extLst>
          </p:cNvPr>
          <p:cNvSpPr/>
          <p:nvPr/>
        </p:nvSpPr>
        <p:spPr>
          <a:xfrm>
            <a:off x="7486763" y="3757688"/>
            <a:ext cx="3960439" cy="1993421"/>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48B34C00-D09A-C2FC-7B43-161D86CA7A31}"/>
              </a:ext>
            </a:extLst>
          </p:cNvPr>
          <p:cNvPicPr>
            <a:picLocks noChangeAspect="1"/>
          </p:cNvPicPr>
          <p:nvPr/>
        </p:nvPicPr>
        <p:blipFill>
          <a:blip r:embed="rId5"/>
          <a:stretch>
            <a:fillRect/>
          </a:stretch>
        </p:blipFill>
        <p:spPr>
          <a:xfrm>
            <a:off x="-5030" y="2263927"/>
            <a:ext cx="5822488" cy="2987521"/>
          </a:xfrm>
          <a:prstGeom prst="rect">
            <a:avLst/>
          </a:prstGeom>
        </p:spPr>
      </p:pic>
    </p:spTree>
    <p:extLst>
      <p:ext uri="{BB962C8B-B14F-4D97-AF65-F5344CB8AC3E}">
        <p14:creationId xmlns:p14="http://schemas.microsoft.com/office/powerpoint/2010/main" val="1709687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diagram&#10;&#10;Description automatically generated">
            <a:extLst>
              <a:ext uri="{FF2B5EF4-FFF2-40B4-BE49-F238E27FC236}">
                <a16:creationId xmlns:a16="http://schemas.microsoft.com/office/drawing/2014/main" id="{FFABB9DF-90E8-D2B7-6959-7D11D5E65E5D}"/>
              </a:ext>
            </a:extLst>
          </p:cNvPr>
          <p:cNvPicPr>
            <a:picLocks noChangeAspect="1"/>
          </p:cNvPicPr>
          <p:nvPr/>
        </p:nvPicPr>
        <p:blipFill>
          <a:blip r:embed="rId3"/>
          <a:stretch>
            <a:fillRect/>
          </a:stretch>
        </p:blipFill>
        <p:spPr>
          <a:xfrm>
            <a:off x="6716014" y="1216765"/>
            <a:ext cx="5038137" cy="2595669"/>
          </a:xfrm>
          <a:prstGeom prst="rect">
            <a:avLst/>
          </a:prstGeom>
        </p:spPr>
      </p:pic>
      <p:sp>
        <p:nvSpPr>
          <p:cNvPr id="3" name="Title 2">
            <a:extLst>
              <a:ext uri="{FF2B5EF4-FFF2-40B4-BE49-F238E27FC236}">
                <a16:creationId xmlns:a16="http://schemas.microsoft.com/office/drawing/2014/main" id="{A6F4F365-AE84-730A-771C-C99E5E275EC2}"/>
              </a:ext>
            </a:extLst>
          </p:cNvPr>
          <p:cNvSpPr>
            <a:spLocks noGrp="1"/>
          </p:cNvSpPr>
          <p:nvPr>
            <p:ph type="title"/>
          </p:nvPr>
        </p:nvSpPr>
        <p:spPr/>
        <p:txBody>
          <a:bodyPr/>
          <a:lstStyle/>
          <a:p>
            <a:r>
              <a:rPr lang="en-US" dirty="0"/>
              <a:t>Eye Tracking data: Influence of training examples</a:t>
            </a:r>
            <a:endParaRPr lang="en-GB" dirty="0"/>
          </a:p>
        </p:txBody>
      </p:sp>
      <p:sp>
        <p:nvSpPr>
          <p:cNvPr id="4" name="Date Placeholder 3">
            <a:extLst>
              <a:ext uri="{FF2B5EF4-FFF2-40B4-BE49-F238E27FC236}">
                <a16:creationId xmlns:a16="http://schemas.microsoft.com/office/drawing/2014/main" id="{F1839EB1-AEF5-994C-F624-D26CBD1A3FB4}"/>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DDAAA864-1E26-D1B5-CC03-1236E585B6A0}"/>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43BAE6A5-2A5E-AC93-EA7B-CE12F2DBE6E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22" name="TextBox 21">
            <a:extLst>
              <a:ext uri="{FF2B5EF4-FFF2-40B4-BE49-F238E27FC236}">
                <a16:creationId xmlns:a16="http://schemas.microsoft.com/office/drawing/2014/main" id="{B95E1BC3-E8C2-0897-0E65-54522FF147DC}"/>
              </a:ext>
            </a:extLst>
          </p:cNvPr>
          <p:cNvSpPr txBox="1"/>
          <p:nvPr/>
        </p:nvSpPr>
        <p:spPr>
          <a:xfrm>
            <a:off x="231094" y="4270301"/>
            <a:ext cx="1548909" cy="830997"/>
          </a:xfrm>
          <a:prstGeom prst="rect">
            <a:avLst/>
          </a:prstGeom>
          <a:noFill/>
        </p:spPr>
        <p:txBody>
          <a:bodyPr wrap="square" lIns="0" tIns="0" rIns="0" bIns="0" rtlCol="0">
            <a:spAutoFit/>
          </a:bodyPr>
          <a:lstStyle/>
          <a:p>
            <a:pPr algn="l"/>
            <a:r>
              <a:rPr lang="en-US" dirty="0"/>
              <a:t>Post</a:t>
            </a:r>
          </a:p>
          <a:p>
            <a:pPr algn="l"/>
            <a:endParaRPr lang="en-US" dirty="0"/>
          </a:p>
          <a:p>
            <a:pPr algn="l"/>
            <a:r>
              <a:rPr lang="en-US" dirty="0"/>
              <a:t>(N=14)</a:t>
            </a:r>
          </a:p>
        </p:txBody>
      </p:sp>
      <p:sp>
        <p:nvSpPr>
          <p:cNvPr id="23" name="TextBox 22">
            <a:extLst>
              <a:ext uri="{FF2B5EF4-FFF2-40B4-BE49-F238E27FC236}">
                <a16:creationId xmlns:a16="http://schemas.microsoft.com/office/drawing/2014/main" id="{F4A816BD-70A5-AEC5-15AF-7F7580D93C2B}"/>
              </a:ext>
            </a:extLst>
          </p:cNvPr>
          <p:cNvSpPr txBox="1"/>
          <p:nvPr/>
        </p:nvSpPr>
        <p:spPr>
          <a:xfrm>
            <a:off x="249554" y="1784614"/>
            <a:ext cx="1548909" cy="830997"/>
          </a:xfrm>
          <a:prstGeom prst="rect">
            <a:avLst/>
          </a:prstGeom>
          <a:noFill/>
        </p:spPr>
        <p:txBody>
          <a:bodyPr wrap="square" lIns="0" tIns="0" rIns="0" bIns="0" rtlCol="0">
            <a:spAutoFit/>
          </a:bodyPr>
          <a:lstStyle/>
          <a:p>
            <a:pPr algn="l"/>
            <a:r>
              <a:rPr lang="en-US" dirty="0"/>
              <a:t>Pre-Post</a:t>
            </a:r>
          </a:p>
          <a:p>
            <a:pPr algn="l"/>
            <a:r>
              <a:rPr lang="en-US" dirty="0"/>
              <a:t>  </a:t>
            </a:r>
          </a:p>
          <a:p>
            <a:pPr algn="l"/>
            <a:r>
              <a:rPr lang="en-US" dirty="0"/>
              <a:t>(N=15)</a:t>
            </a:r>
          </a:p>
        </p:txBody>
      </p:sp>
      <p:pic>
        <p:nvPicPr>
          <p:cNvPr id="12" name="Picture 11" descr="A collage of images of electrical diagrams&#10;&#10;Description automatically generated">
            <a:extLst>
              <a:ext uri="{FF2B5EF4-FFF2-40B4-BE49-F238E27FC236}">
                <a16:creationId xmlns:a16="http://schemas.microsoft.com/office/drawing/2014/main" id="{C7FF6B0D-F407-2669-C3F1-CF54638C1C6B}"/>
              </a:ext>
            </a:extLst>
          </p:cNvPr>
          <p:cNvPicPr>
            <a:picLocks noChangeAspect="1"/>
          </p:cNvPicPr>
          <p:nvPr/>
        </p:nvPicPr>
        <p:blipFill>
          <a:blip r:embed="rId4"/>
          <a:stretch>
            <a:fillRect/>
          </a:stretch>
        </p:blipFill>
        <p:spPr>
          <a:xfrm>
            <a:off x="1559496" y="1285987"/>
            <a:ext cx="5001109" cy="2563557"/>
          </a:xfrm>
          <a:prstGeom prst="rect">
            <a:avLst/>
          </a:prstGeom>
        </p:spPr>
      </p:pic>
      <p:pic>
        <p:nvPicPr>
          <p:cNvPr id="27" name="Picture 26" descr="A collage of images of a diagram&#10;&#10;Description automatically generated">
            <a:extLst>
              <a:ext uri="{FF2B5EF4-FFF2-40B4-BE49-F238E27FC236}">
                <a16:creationId xmlns:a16="http://schemas.microsoft.com/office/drawing/2014/main" id="{DCAAB884-8848-71AF-C2EB-1B6F763ACC17}"/>
              </a:ext>
            </a:extLst>
          </p:cNvPr>
          <p:cNvPicPr>
            <a:picLocks noChangeAspect="1"/>
          </p:cNvPicPr>
          <p:nvPr/>
        </p:nvPicPr>
        <p:blipFill>
          <a:blip r:embed="rId5"/>
          <a:stretch>
            <a:fillRect/>
          </a:stretch>
        </p:blipFill>
        <p:spPr>
          <a:xfrm>
            <a:off x="6787691" y="3645024"/>
            <a:ext cx="5001109" cy="2570135"/>
          </a:xfrm>
          <a:prstGeom prst="rect">
            <a:avLst/>
          </a:prstGeom>
        </p:spPr>
      </p:pic>
      <p:sp>
        <p:nvSpPr>
          <p:cNvPr id="2" name="TextBox 1">
            <a:extLst>
              <a:ext uri="{FF2B5EF4-FFF2-40B4-BE49-F238E27FC236}">
                <a16:creationId xmlns:a16="http://schemas.microsoft.com/office/drawing/2014/main" id="{A937A4D4-B39C-005A-73FC-1CADB0B863A5}"/>
              </a:ext>
            </a:extLst>
          </p:cNvPr>
          <p:cNvSpPr txBox="1"/>
          <p:nvPr/>
        </p:nvSpPr>
        <p:spPr>
          <a:xfrm>
            <a:off x="2495601" y="940708"/>
            <a:ext cx="2371482" cy="276999"/>
          </a:xfrm>
          <a:prstGeom prst="rect">
            <a:avLst/>
          </a:prstGeom>
          <a:noFill/>
        </p:spPr>
        <p:txBody>
          <a:bodyPr wrap="square" lIns="0" tIns="0" rIns="0" bIns="0" rtlCol="0">
            <a:spAutoFit/>
          </a:bodyPr>
          <a:lstStyle/>
          <a:p>
            <a:pPr algn="l"/>
            <a:r>
              <a:rPr lang="en-US" dirty="0"/>
              <a:t>Before training examples</a:t>
            </a:r>
          </a:p>
        </p:txBody>
      </p:sp>
      <p:sp>
        <p:nvSpPr>
          <p:cNvPr id="8" name="TextBox 7">
            <a:extLst>
              <a:ext uri="{FF2B5EF4-FFF2-40B4-BE49-F238E27FC236}">
                <a16:creationId xmlns:a16="http://schemas.microsoft.com/office/drawing/2014/main" id="{10F27B0A-DD91-E78B-5D7A-4F85254F76E9}"/>
              </a:ext>
            </a:extLst>
          </p:cNvPr>
          <p:cNvSpPr txBox="1"/>
          <p:nvPr/>
        </p:nvSpPr>
        <p:spPr>
          <a:xfrm>
            <a:off x="8328248" y="939766"/>
            <a:ext cx="2371482" cy="276999"/>
          </a:xfrm>
          <a:prstGeom prst="rect">
            <a:avLst/>
          </a:prstGeom>
          <a:noFill/>
        </p:spPr>
        <p:txBody>
          <a:bodyPr wrap="square" lIns="0" tIns="0" rIns="0" bIns="0" rtlCol="0">
            <a:spAutoFit/>
          </a:bodyPr>
          <a:lstStyle/>
          <a:p>
            <a:pPr algn="l"/>
            <a:r>
              <a:rPr lang="en-US" dirty="0"/>
              <a:t>After training examples</a:t>
            </a:r>
          </a:p>
        </p:txBody>
      </p:sp>
    </p:spTree>
    <p:extLst>
      <p:ext uri="{BB962C8B-B14F-4D97-AF65-F5344CB8AC3E}">
        <p14:creationId xmlns:p14="http://schemas.microsoft.com/office/powerpoint/2010/main" val="139627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diagram of electrical signals&#10;&#10;Description automatically generated with medium confidence">
            <a:extLst>
              <a:ext uri="{FF2B5EF4-FFF2-40B4-BE49-F238E27FC236}">
                <a16:creationId xmlns:a16="http://schemas.microsoft.com/office/drawing/2014/main" id="{FECBBE33-C83F-2F5D-36C9-02E122BDFA61}"/>
              </a:ext>
            </a:extLst>
          </p:cNvPr>
          <p:cNvPicPr>
            <a:picLocks noChangeAspect="1"/>
          </p:cNvPicPr>
          <p:nvPr/>
        </p:nvPicPr>
        <p:blipFill>
          <a:blip r:embed="rId3"/>
          <a:stretch>
            <a:fillRect/>
          </a:stretch>
        </p:blipFill>
        <p:spPr>
          <a:xfrm>
            <a:off x="6810730" y="3645024"/>
            <a:ext cx="5058428" cy="2603860"/>
          </a:xfrm>
          <a:prstGeom prst="rect">
            <a:avLst/>
          </a:prstGeom>
        </p:spPr>
      </p:pic>
      <p:sp>
        <p:nvSpPr>
          <p:cNvPr id="3" name="Title 2">
            <a:extLst>
              <a:ext uri="{FF2B5EF4-FFF2-40B4-BE49-F238E27FC236}">
                <a16:creationId xmlns:a16="http://schemas.microsoft.com/office/drawing/2014/main" id="{A6F4F365-AE84-730A-771C-C99E5E275EC2}"/>
              </a:ext>
            </a:extLst>
          </p:cNvPr>
          <p:cNvSpPr>
            <a:spLocks noGrp="1"/>
          </p:cNvSpPr>
          <p:nvPr>
            <p:ph type="title"/>
          </p:nvPr>
        </p:nvSpPr>
        <p:spPr/>
        <p:txBody>
          <a:bodyPr/>
          <a:lstStyle/>
          <a:p>
            <a:r>
              <a:rPr lang="en-US" dirty="0"/>
              <a:t>Eye Tracking data</a:t>
            </a:r>
            <a:endParaRPr lang="en-GB" dirty="0"/>
          </a:p>
        </p:txBody>
      </p:sp>
      <p:sp>
        <p:nvSpPr>
          <p:cNvPr id="4" name="Date Placeholder 3">
            <a:extLst>
              <a:ext uri="{FF2B5EF4-FFF2-40B4-BE49-F238E27FC236}">
                <a16:creationId xmlns:a16="http://schemas.microsoft.com/office/drawing/2014/main" id="{F1839EB1-AEF5-994C-F624-D26CBD1A3FB4}"/>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DDAAA864-1E26-D1B5-CC03-1236E585B6A0}"/>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43BAE6A5-2A5E-AC93-EA7B-CE12F2DBE6EE}"/>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22" name="TextBox 21">
            <a:extLst>
              <a:ext uri="{FF2B5EF4-FFF2-40B4-BE49-F238E27FC236}">
                <a16:creationId xmlns:a16="http://schemas.microsoft.com/office/drawing/2014/main" id="{B95E1BC3-E8C2-0897-0E65-54522FF147DC}"/>
              </a:ext>
            </a:extLst>
          </p:cNvPr>
          <p:cNvSpPr txBox="1"/>
          <p:nvPr/>
        </p:nvSpPr>
        <p:spPr>
          <a:xfrm>
            <a:off x="231094" y="4227555"/>
            <a:ext cx="1548909" cy="830997"/>
          </a:xfrm>
          <a:prstGeom prst="rect">
            <a:avLst/>
          </a:prstGeom>
          <a:noFill/>
        </p:spPr>
        <p:txBody>
          <a:bodyPr wrap="square" lIns="0" tIns="0" rIns="0" bIns="0" rtlCol="0">
            <a:spAutoFit/>
          </a:bodyPr>
          <a:lstStyle/>
          <a:p>
            <a:pPr algn="l"/>
            <a:r>
              <a:rPr lang="en-US" dirty="0"/>
              <a:t>Post</a:t>
            </a:r>
          </a:p>
          <a:p>
            <a:pPr algn="l"/>
            <a:endParaRPr lang="en-US" dirty="0"/>
          </a:p>
          <a:p>
            <a:pPr algn="l"/>
            <a:r>
              <a:rPr lang="en-US" dirty="0"/>
              <a:t>(N=14)</a:t>
            </a:r>
          </a:p>
        </p:txBody>
      </p:sp>
      <p:sp>
        <p:nvSpPr>
          <p:cNvPr id="23" name="TextBox 22">
            <a:extLst>
              <a:ext uri="{FF2B5EF4-FFF2-40B4-BE49-F238E27FC236}">
                <a16:creationId xmlns:a16="http://schemas.microsoft.com/office/drawing/2014/main" id="{F4A816BD-70A5-AEC5-15AF-7F7580D93C2B}"/>
              </a:ext>
            </a:extLst>
          </p:cNvPr>
          <p:cNvSpPr txBox="1"/>
          <p:nvPr/>
        </p:nvSpPr>
        <p:spPr>
          <a:xfrm>
            <a:off x="249554" y="1741868"/>
            <a:ext cx="1548909" cy="830997"/>
          </a:xfrm>
          <a:prstGeom prst="rect">
            <a:avLst/>
          </a:prstGeom>
          <a:noFill/>
        </p:spPr>
        <p:txBody>
          <a:bodyPr wrap="square" lIns="0" tIns="0" rIns="0" bIns="0" rtlCol="0">
            <a:spAutoFit/>
          </a:bodyPr>
          <a:lstStyle/>
          <a:p>
            <a:pPr algn="l"/>
            <a:r>
              <a:rPr lang="en-US" dirty="0"/>
              <a:t>Pre-Post</a:t>
            </a:r>
          </a:p>
          <a:p>
            <a:pPr algn="l"/>
            <a:r>
              <a:rPr lang="en-US" dirty="0"/>
              <a:t>  </a:t>
            </a:r>
          </a:p>
          <a:p>
            <a:pPr algn="l"/>
            <a:r>
              <a:rPr lang="en-US" dirty="0"/>
              <a:t>(N=15)</a:t>
            </a:r>
          </a:p>
        </p:txBody>
      </p:sp>
      <p:sp>
        <p:nvSpPr>
          <p:cNvPr id="2" name="TextBox 1">
            <a:extLst>
              <a:ext uri="{FF2B5EF4-FFF2-40B4-BE49-F238E27FC236}">
                <a16:creationId xmlns:a16="http://schemas.microsoft.com/office/drawing/2014/main" id="{A937A4D4-B39C-005A-73FC-1CADB0B863A5}"/>
              </a:ext>
            </a:extLst>
          </p:cNvPr>
          <p:cNvSpPr txBox="1"/>
          <p:nvPr/>
        </p:nvSpPr>
        <p:spPr>
          <a:xfrm>
            <a:off x="3285595" y="830320"/>
            <a:ext cx="1548909" cy="276999"/>
          </a:xfrm>
          <a:prstGeom prst="rect">
            <a:avLst/>
          </a:prstGeom>
          <a:noFill/>
        </p:spPr>
        <p:txBody>
          <a:bodyPr wrap="square" lIns="0" tIns="0" rIns="0" bIns="0" rtlCol="0">
            <a:spAutoFit/>
          </a:bodyPr>
          <a:lstStyle/>
          <a:p>
            <a:pPr algn="l"/>
            <a:r>
              <a:rPr lang="en-US" dirty="0"/>
              <a:t>Pretest</a:t>
            </a:r>
          </a:p>
        </p:txBody>
      </p:sp>
      <p:sp>
        <p:nvSpPr>
          <p:cNvPr id="8" name="TextBox 7">
            <a:extLst>
              <a:ext uri="{FF2B5EF4-FFF2-40B4-BE49-F238E27FC236}">
                <a16:creationId xmlns:a16="http://schemas.microsoft.com/office/drawing/2014/main" id="{10F27B0A-DD91-E78B-5D7A-4F85254F76E9}"/>
              </a:ext>
            </a:extLst>
          </p:cNvPr>
          <p:cNvSpPr txBox="1"/>
          <p:nvPr/>
        </p:nvSpPr>
        <p:spPr>
          <a:xfrm>
            <a:off x="8873828" y="827741"/>
            <a:ext cx="1548909" cy="276999"/>
          </a:xfrm>
          <a:prstGeom prst="rect">
            <a:avLst/>
          </a:prstGeom>
          <a:noFill/>
        </p:spPr>
        <p:txBody>
          <a:bodyPr wrap="square" lIns="0" tIns="0" rIns="0" bIns="0" rtlCol="0">
            <a:spAutoFit/>
          </a:bodyPr>
          <a:lstStyle/>
          <a:p>
            <a:pPr algn="l"/>
            <a:r>
              <a:rPr lang="en-US" dirty="0"/>
              <a:t>Posttest</a:t>
            </a:r>
          </a:p>
        </p:txBody>
      </p:sp>
      <p:pic>
        <p:nvPicPr>
          <p:cNvPr id="10" name="Picture 9" descr="A screenshot of a computer&#10;&#10;Description automatically generated">
            <a:extLst>
              <a:ext uri="{FF2B5EF4-FFF2-40B4-BE49-F238E27FC236}">
                <a16:creationId xmlns:a16="http://schemas.microsoft.com/office/drawing/2014/main" id="{2CD08C9F-3E7C-5C2D-152A-9FE2A550D468}"/>
              </a:ext>
            </a:extLst>
          </p:cNvPr>
          <p:cNvPicPr>
            <a:picLocks noChangeAspect="1"/>
          </p:cNvPicPr>
          <p:nvPr/>
        </p:nvPicPr>
        <p:blipFill>
          <a:blip r:embed="rId4"/>
          <a:stretch>
            <a:fillRect/>
          </a:stretch>
        </p:blipFill>
        <p:spPr>
          <a:xfrm>
            <a:off x="1532893" y="1228186"/>
            <a:ext cx="5054311" cy="2608253"/>
          </a:xfrm>
          <a:prstGeom prst="rect">
            <a:avLst/>
          </a:prstGeom>
        </p:spPr>
      </p:pic>
      <p:pic>
        <p:nvPicPr>
          <p:cNvPr id="13" name="Picture 12" descr="A diagram of a diagram&#10;&#10;Description automatically generated">
            <a:extLst>
              <a:ext uri="{FF2B5EF4-FFF2-40B4-BE49-F238E27FC236}">
                <a16:creationId xmlns:a16="http://schemas.microsoft.com/office/drawing/2014/main" id="{2EB699AB-1B55-5E3A-6E81-604F962EBDC7}"/>
              </a:ext>
            </a:extLst>
          </p:cNvPr>
          <p:cNvPicPr>
            <a:picLocks noChangeAspect="1"/>
          </p:cNvPicPr>
          <p:nvPr/>
        </p:nvPicPr>
        <p:blipFill>
          <a:blip r:embed="rId5"/>
          <a:stretch>
            <a:fillRect/>
          </a:stretch>
        </p:blipFill>
        <p:spPr>
          <a:xfrm>
            <a:off x="6774122" y="1228185"/>
            <a:ext cx="5058428" cy="2608253"/>
          </a:xfrm>
          <a:prstGeom prst="rect">
            <a:avLst/>
          </a:prstGeom>
        </p:spPr>
      </p:pic>
    </p:spTree>
    <p:extLst>
      <p:ext uri="{BB962C8B-B14F-4D97-AF65-F5344CB8AC3E}">
        <p14:creationId xmlns:p14="http://schemas.microsoft.com/office/powerpoint/2010/main" val="410985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18576F-A859-F136-9D04-753C0F95AB9C}"/>
              </a:ext>
            </a:extLst>
          </p:cNvPr>
          <p:cNvSpPr>
            <a:spLocks noGrp="1"/>
          </p:cNvSpPr>
          <p:nvPr>
            <p:ph idx="1"/>
          </p:nvPr>
        </p:nvSpPr>
        <p:spPr/>
        <p:txBody>
          <a:bodyPr/>
          <a:lstStyle/>
          <a:p>
            <a:pPr marL="342900" indent="-342900">
              <a:buFont typeface="Arial" panose="020B0604020202020204" pitchFamily="34" charset="0"/>
              <a:buChar char="•"/>
            </a:pPr>
            <a:r>
              <a:rPr lang="en-US" dirty="0"/>
              <a:t>Students have different strategies when investigating FD and they’re visible in their gaze patterns</a:t>
            </a:r>
          </a:p>
          <a:p>
            <a:pPr marL="342900" indent="-342900">
              <a:buFont typeface="Arial" panose="020B0604020202020204" pitchFamily="34" charset="0"/>
              <a:buChar char="•"/>
            </a:pPr>
            <a:r>
              <a:rPr lang="en-US" dirty="0"/>
              <a:t>Students’ visual processing of the diagrams differs among those who answer questions correctly and incorrectly</a:t>
            </a:r>
          </a:p>
          <a:p>
            <a:pPr marL="666900" lvl="1" indent="-342900">
              <a:buFont typeface="Arial" panose="020B0604020202020204" pitchFamily="34" charset="0"/>
              <a:buChar char="•"/>
            </a:pPr>
            <a:r>
              <a:rPr lang="en-US" dirty="0">
                <a:sym typeface="Wingdings" panose="05000000000000000000" pitchFamily="2" charset="2"/>
              </a:rPr>
              <a:t>Correctly answering students’ gaze </a:t>
            </a:r>
            <a:r>
              <a:rPr lang="en-US" dirty="0" err="1">
                <a:sym typeface="Wingdings" panose="05000000000000000000" pitchFamily="2" charset="2"/>
              </a:rPr>
              <a:t>behaviour</a:t>
            </a:r>
            <a:r>
              <a:rPr lang="en-US" dirty="0">
                <a:sym typeface="Wingdings" panose="05000000000000000000" pitchFamily="2" charset="2"/>
              </a:rPr>
              <a:t> is more focused on areas which determine the correctness</a:t>
            </a:r>
          </a:p>
          <a:p>
            <a:pPr marL="342900" indent="-342900">
              <a:buFont typeface="Arial" panose="020B0604020202020204" pitchFamily="34" charset="0"/>
              <a:buChar char="•"/>
            </a:pPr>
            <a:r>
              <a:rPr lang="en-US" dirty="0">
                <a:sym typeface="Wingdings" panose="05000000000000000000" pitchFamily="2" charset="2"/>
              </a:rPr>
              <a:t>Students’ visual processing of the diagrams slightly differs among those who have or haven’t seen diagrams before</a:t>
            </a:r>
          </a:p>
          <a:p>
            <a:pPr marL="666900" lvl="1" indent="-342900">
              <a:buFont typeface="Arial" panose="020B0604020202020204" pitchFamily="34" charset="0"/>
              <a:buChar char="•"/>
            </a:pPr>
            <a:r>
              <a:rPr lang="en-US" dirty="0">
                <a:sym typeface="Wingdings" panose="05000000000000000000" pitchFamily="2" charset="2"/>
              </a:rPr>
              <a:t>Students who have seen examples spread out their visual attention more than those who see diagrams for the first time</a:t>
            </a:r>
          </a:p>
          <a:p>
            <a:pPr marL="666900" lvl="1" indent="-342900">
              <a:buFont typeface="Arial" panose="020B0604020202020204" pitchFamily="34" charset="0"/>
              <a:buChar char="•"/>
            </a:pPr>
            <a:r>
              <a:rPr lang="en-US" dirty="0">
                <a:sym typeface="Wingdings" panose="05000000000000000000" pitchFamily="2" charset="2"/>
              </a:rPr>
              <a:t>The difference is more prevalent for diagrams which are more difficult for students</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809E6CE6-9E04-68BF-EE9D-0CABB258C2F1}"/>
              </a:ext>
            </a:extLst>
          </p:cNvPr>
          <p:cNvSpPr>
            <a:spLocks noGrp="1"/>
          </p:cNvSpPr>
          <p:nvPr>
            <p:ph type="title"/>
          </p:nvPr>
        </p:nvSpPr>
        <p:spPr/>
        <p:txBody>
          <a:bodyPr/>
          <a:lstStyle/>
          <a:p>
            <a:r>
              <a:rPr lang="en-US" dirty="0"/>
              <a:t>Eye Tracking data: Outcomes</a:t>
            </a:r>
            <a:endParaRPr lang="en-GB" dirty="0"/>
          </a:p>
        </p:txBody>
      </p:sp>
      <p:sp>
        <p:nvSpPr>
          <p:cNvPr id="4" name="Date Placeholder 3">
            <a:extLst>
              <a:ext uri="{FF2B5EF4-FFF2-40B4-BE49-F238E27FC236}">
                <a16:creationId xmlns:a16="http://schemas.microsoft.com/office/drawing/2014/main" id="{E1536A9D-F315-EA44-92C5-9436D7136586}"/>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11DDCC8E-6D63-D410-239E-A1C3B5FFBEAC}"/>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083F823C-8CD9-9E8B-610D-0B87E5D270AC}"/>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351748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92495AA-A26F-9E96-8BF4-5BE0AB25A4CC}"/>
              </a:ext>
            </a:extLst>
          </p:cNvPr>
          <p:cNvSpPr>
            <a:spLocks noGrp="1"/>
          </p:cNvSpPr>
          <p:nvPr>
            <p:ph idx="1"/>
          </p:nvPr>
        </p:nvSpPr>
        <p:spPr>
          <a:xfrm>
            <a:off x="377964" y="950401"/>
            <a:ext cx="11376024" cy="4608512"/>
          </a:xfrm>
        </p:spPr>
        <p:txBody>
          <a:bodyPr/>
          <a:lstStyle/>
          <a:p>
            <a:pPr marL="342900" indent="-342900">
              <a:buFont typeface="Arial" panose="020B0604020202020204" pitchFamily="34" charset="0"/>
              <a:buChar char="•"/>
            </a:pPr>
            <a:r>
              <a:rPr lang="en-US" dirty="0"/>
              <a:t>Particle physics is being discussed as a subject for physics curricula since the 1980s </a:t>
            </a:r>
            <a:br>
              <a:rPr lang="en-US" dirty="0"/>
            </a:br>
            <a:r>
              <a:rPr lang="en-US" sz="1600" b="0" dirty="0"/>
              <a:t>(</a:t>
            </a:r>
            <a:r>
              <a:rPr lang="en-US" sz="1600" b="0" dirty="0" err="1"/>
              <a:t>Aubrecht</a:t>
            </a:r>
            <a:r>
              <a:rPr lang="en-US" sz="1600" b="0" dirty="0"/>
              <a:t> (1986), Kranjc Horvat et al. (2022))</a:t>
            </a:r>
            <a:endParaRPr lang="en-US" b="0" dirty="0"/>
          </a:p>
          <a:p>
            <a:pPr marL="342900" indent="-342900">
              <a:buFont typeface="Arial" panose="020B0604020202020204" pitchFamily="34" charset="0"/>
              <a:buChar char="•"/>
            </a:pPr>
            <a:r>
              <a:rPr lang="en-GB" dirty="0"/>
              <a:t>Suggestions for teaching and learning material have been made </a:t>
            </a:r>
            <a:br>
              <a:rPr lang="en-GB" dirty="0"/>
            </a:br>
            <a:r>
              <a:rPr lang="en-GB" sz="1600" b="0" dirty="0"/>
              <a:t>(e.g., </a:t>
            </a:r>
            <a:r>
              <a:rPr lang="en-GB" sz="1600" b="0" dirty="0" err="1"/>
              <a:t>Allday</a:t>
            </a:r>
            <a:r>
              <a:rPr lang="en-GB" sz="1600" b="0" dirty="0"/>
              <a:t> (1997), Wiener et al. (2017))</a:t>
            </a:r>
            <a:r>
              <a:rPr lang="en-GB" sz="1600" dirty="0"/>
              <a:t> </a:t>
            </a:r>
          </a:p>
          <a:p>
            <a:pPr marL="342900" indent="-342900">
              <a:buFont typeface="Arial" panose="020B0604020202020204" pitchFamily="34" charset="0"/>
              <a:buChar char="•"/>
            </a:pPr>
            <a:r>
              <a:rPr lang="en-GB" dirty="0"/>
              <a:t>Feynman diagrams </a:t>
            </a:r>
            <a:r>
              <a:rPr lang="en-GB" dirty="0">
                <a:sym typeface="Wingdings" panose="05000000000000000000" pitchFamily="2" charset="2"/>
              </a:rPr>
              <a:t>could be a source of multiple conceptional difficulties </a:t>
            </a:r>
            <a:br>
              <a:rPr lang="en-GB" dirty="0">
                <a:sym typeface="Wingdings" panose="05000000000000000000" pitchFamily="2" charset="2"/>
              </a:rPr>
            </a:br>
            <a:r>
              <a:rPr lang="en-GB" sz="1600" b="0" dirty="0"/>
              <a:t>(Passon et al. (2018, 2020))</a:t>
            </a:r>
          </a:p>
          <a:p>
            <a:pPr marL="342900" indent="-342900">
              <a:buFont typeface="Arial" panose="020B0604020202020204" pitchFamily="34" charset="0"/>
              <a:buChar char="•"/>
            </a:pPr>
            <a:r>
              <a:rPr lang="en-GB" dirty="0"/>
              <a:t>Learning materials with Feynman diagrams in the form of computer programs and educational games:</a:t>
            </a:r>
          </a:p>
        </p:txBody>
      </p:sp>
      <p:sp>
        <p:nvSpPr>
          <p:cNvPr id="7" name="Title 6">
            <a:extLst>
              <a:ext uri="{FF2B5EF4-FFF2-40B4-BE49-F238E27FC236}">
                <a16:creationId xmlns:a16="http://schemas.microsoft.com/office/drawing/2014/main" id="{182E577D-12F3-9EF5-B0BF-B4D9315E6940}"/>
              </a:ext>
            </a:extLst>
          </p:cNvPr>
          <p:cNvSpPr>
            <a:spLocks noGrp="1"/>
          </p:cNvSpPr>
          <p:nvPr>
            <p:ph type="title"/>
          </p:nvPr>
        </p:nvSpPr>
        <p:spPr>
          <a:xfrm>
            <a:off x="407988" y="362961"/>
            <a:ext cx="11376025" cy="1065742"/>
          </a:xfrm>
        </p:spPr>
        <p:txBody>
          <a:bodyPr/>
          <a:lstStyle/>
          <a:p>
            <a:r>
              <a:rPr lang="en-US" dirty="0"/>
              <a:t>Particle Physics in school</a:t>
            </a:r>
            <a:endParaRPr lang="en-GB" dirty="0"/>
          </a:p>
        </p:txBody>
      </p:sp>
      <p:sp>
        <p:nvSpPr>
          <p:cNvPr id="4" name="Date Placeholder 3">
            <a:extLst>
              <a:ext uri="{FF2B5EF4-FFF2-40B4-BE49-F238E27FC236}">
                <a16:creationId xmlns:a16="http://schemas.microsoft.com/office/drawing/2014/main" id="{B8B5FC2C-1607-E066-2BA8-B132DA4845E5}"/>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C394CCCA-789A-9069-3C4B-F5B3395CE520}"/>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67C07E06-7480-B45F-0B8C-2B331A5A1071}"/>
              </a:ext>
            </a:extLst>
          </p:cNvPr>
          <p:cNvSpPr>
            <a:spLocks noGrp="1"/>
          </p:cNvSpPr>
          <p:nvPr>
            <p:ph type="sldNum" sz="quarter" idx="12"/>
          </p:nvPr>
        </p:nvSpPr>
        <p:spPr/>
        <p:txBody>
          <a:bodyPr/>
          <a:lstStyle/>
          <a:p>
            <a:fld id="{36B5EA5A-BC32-A742-B11B-8E7414D5B535}" type="slidenum">
              <a:rPr lang="en-US" smtClean="0"/>
              <a:pPr/>
              <a:t>3</a:t>
            </a:fld>
            <a:endParaRPr lang="en-US" dirty="0"/>
          </a:p>
        </p:txBody>
      </p:sp>
      <p:grpSp>
        <p:nvGrpSpPr>
          <p:cNvPr id="11" name="Group 10">
            <a:extLst>
              <a:ext uri="{FF2B5EF4-FFF2-40B4-BE49-F238E27FC236}">
                <a16:creationId xmlns:a16="http://schemas.microsoft.com/office/drawing/2014/main" id="{2E7C9F73-AD99-4D32-F4A8-6262999E5F2C}"/>
              </a:ext>
            </a:extLst>
          </p:cNvPr>
          <p:cNvGrpSpPr/>
          <p:nvPr/>
        </p:nvGrpSpPr>
        <p:grpSpPr>
          <a:xfrm>
            <a:off x="7355388" y="4012038"/>
            <a:ext cx="4253522" cy="1864564"/>
            <a:chOff x="10128449" y="4073894"/>
            <a:chExt cx="3310582" cy="1563897"/>
          </a:xfrm>
        </p:grpSpPr>
        <p:pic>
          <p:nvPicPr>
            <p:cNvPr id="13" name="Picture 12">
              <a:extLst>
                <a:ext uri="{FF2B5EF4-FFF2-40B4-BE49-F238E27FC236}">
                  <a16:creationId xmlns:a16="http://schemas.microsoft.com/office/drawing/2014/main" id="{CFEB9C30-8A63-096D-FF9C-45F0DCEF4DCF}"/>
                </a:ext>
              </a:extLst>
            </p:cNvPr>
            <p:cNvPicPr>
              <a:picLocks noChangeAspect="1"/>
            </p:cNvPicPr>
            <p:nvPr/>
          </p:nvPicPr>
          <p:blipFill>
            <a:blip r:embed="rId3"/>
            <a:stretch>
              <a:fillRect/>
            </a:stretch>
          </p:blipFill>
          <p:spPr>
            <a:xfrm rot="16200000">
              <a:off x="10299694" y="3902649"/>
              <a:ext cx="1412333" cy="1754824"/>
            </a:xfrm>
            <a:prstGeom prst="rect">
              <a:avLst/>
            </a:prstGeom>
          </p:spPr>
        </p:pic>
        <p:sp>
          <p:nvSpPr>
            <p:cNvPr id="14" name="TextBox 13">
              <a:extLst>
                <a:ext uri="{FF2B5EF4-FFF2-40B4-BE49-F238E27FC236}">
                  <a16:creationId xmlns:a16="http://schemas.microsoft.com/office/drawing/2014/main" id="{E4790BBD-BB59-FB1A-F258-784FC90DC33E}"/>
                </a:ext>
              </a:extLst>
            </p:cNvPr>
            <p:cNvSpPr txBox="1"/>
            <p:nvPr/>
          </p:nvSpPr>
          <p:spPr>
            <a:xfrm>
              <a:off x="10488488" y="5483903"/>
              <a:ext cx="2950543" cy="153888"/>
            </a:xfrm>
            <a:prstGeom prst="rect">
              <a:avLst/>
            </a:prstGeom>
            <a:noFill/>
          </p:spPr>
          <p:txBody>
            <a:bodyPr wrap="square" lIns="0" tIns="0" rIns="0" bIns="0" rtlCol="0">
              <a:spAutoFit/>
            </a:bodyPr>
            <a:lstStyle/>
            <a:p>
              <a:pPr algn="l"/>
              <a:r>
                <a:rPr lang="en-US" sz="1000" dirty="0">
                  <a:hlinkClick r:id="rId4"/>
                </a:rPr>
                <a:t>Lindenau &amp; Winkler (2020)</a:t>
              </a:r>
              <a:endParaRPr lang="en-GB" dirty="0"/>
            </a:p>
          </p:txBody>
        </p:sp>
      </p:grpSp>
      <p:grpSp>
        <p:nvGrpSpPr>
          <p:cNvPr id="16" name="Group 15">
            <a:extLst>
              <a:ext uri="{FF2B5EF4-FFF2-40B4-BE49-F238E27FC236}">
                <a16:creationId xmlns:a16="http://schemas.microsoft.com/office/drawing/2014/main" id="{C5797397-476D-58F3-F184-800025EC6081}"/>
              </a:ext>
            </a:extLst>
          </p:cNvPr>
          <p:cNvGrpSpPr/>
          <p:nvPr/>
        </p:nvGrpSpPr>
        <p:grpSpPr>
          <a:xfrm>
            <a:off x="3739869" y="3965062"/>
            <a:ext cx="3152092" cy="2159664"/>
            <a:chOff x="8057593" y="4249387"/>
            <a:chExt cx="2111118" cy="1440960"/>
          </a:xfrm>
        </p:grpSpPr>
        <p:pic>
          <p:nvPicPr>
            <p:cNvPr id="17" name="Picture 16" descr="A picture containing text&#10;&#10;Description automatically generated">
              <a:extLst>
                <a:ext uri="{FF2B5EF4-FFF2-40B4-BE49-F238E27FC236}">
                  <a16:creationId xmlns:a16="http://schemas.microsoft.com/office/drawing/2014/main" id="{9FD94CE1-934B-F8A4-8806-7E3CE1D46235}"/>
                </a:ext>
              </a:extLst>
            </p:cNvPr>
            <p:cNvPicPr>
              <a:picLocks noChangeAspect="1"/>
            </p:cNvPicPr>
            <p:nvPr/>
          </p:nvPicPr>
          <p:blipFill>
            <a:blip r:embed="rId5"/>
            <a:stretch>
              <a:fillRect/>
            </a:stretch>
          </p:blipFill>
          <p:spPr>
            <a:xfrm>
              <a:off x="8113928" y="4249387"/>
              <a:ext cx="2014520" cy="1133167"/>
            </a:xfrm>
            <a:prstGeom prst="rect">
              <a:avLst/>
            </a:prstGeom>
          </p:spPr>
        </p:pic>
        <p:sp>
          <p:nvSpPr>
            <p:cNvPr id="18" name="TextBox 17">
              <a:extLst>
                <a:ext uri="{FF2B5EF4-FFF2-40B4-BE49-F238E27FC236}">
                  <a16:creationId xmlns:a16="http://schemas.microsoft.com/office/drawing/2014/main" id="{3FD34E10-A480-1E1A-88AB-F0B118DEEC38}"/>
                </a:ext>
              </a:extLst>
            </p:cNvPr>
            <p:cNvSpPr txBox="1"/>
            <p:nvPr/>
          </p:nvSpPr>
          <p:spPr>
            <a:xfrm>
              <a:off x="8057593" y="5351793"/>
              <a:ext cx="2111118" cy="338554"/>
            </a:xfrm>
            <a:prstGeom prst="rect">
              <a:avLst/>
            </a:prstGeom>
            <a:noFill/>
          </p:spPr>
          <p:txBody>
            <a:bodyPr wrap="square">
              <a:spAutoFit/>
            </a:bodyPr>
            <a:lstStyle/>
            <a:p>
              <a:r>
                <a:rPr lang="en-GB" sz="800" dirty="0">
                  <a:hlinkClick r:id="rId6"/>
                </a:rPr>
                <a:t>https://helvetiq.com/media/catalog/product/t/u/tuttiquantum_lifestyle.jpg</a:t>
              </a:r>
              <a:r>
                <a:rPr lang="en-GB" sz="800" dirty="0"/>
                <a:t> </a:t>
              </a:r>
            </a:p>
          </p:txBody>
        </p:sp>
      </p:grpSp>
      <p:grpSp>
        <p:nvGrpSpPr>
          <p:cNvPr id="20" name="Group 19">
            <a:extLst>
              <a:ext uri="{FF2B5EF4-FFF2-40B4-BE49-F238E27FC236}">
                <a16:creationId xmlns:a16="http://schemas.microsoft.com/office/drawing/2014/main" id="{5FEF8355-F6AF-C0D6-7F11-7CFF8A7D2AFE}"/>
              </a:ext>
            </a:extLst>
          </p:cNvPr>
          <p:cNvGrpSpPr/>
          <p:nvPr/>
        </p:nvGrpSpPr>
        <p:grpSpPr>
          <a:xfrm>
            <a:off x="1201430" y="3914359"/>
            <a:ext cx="1976560" cy="2151800"/>
            <a:chOff x="442014" y="3870610"/>
            <a:chExt cx="2526266" cy="2290950"/>
          </a:xfrm>
        </p:grpSpPr>
        <p:pic>
          <p:nvPicPr>
            <p:cNvPr id="15" name="Picture 14">
              <a:extLst>
                <a:ext uri="{FF2B5EF4-FFF2-40B4-BE49-F238E27FC236}">
                  <a16:creationId xmlns:a16="http://schemas.microsoft.com/office/drawing/2014/main" id="{D92568E6-0F8A-5261-389A-03E1B5FCE86E}"/>
                </a:ext>
              </a:extLst>
            </p:cNvPr>
            <p:cNvPicPr>
              <a:picLocks noChangeAspect="1"/>
            </p:cNvPicPr>
            <p:nvPr/>
          </p:nvPicPr>
          <p:blipFill>
            <a:blip r:embed="rId7"/>
            <a:stretch>
              <a:fillRect/>
            </a:stretch>
          </p:blipFill>
          <p:spPr>
            <a:xfrm>
              <a:off x="442014" y="3870610"/>
              <a:ext cx="2519660" cy="2056926"/>
            </a:xfrm>
            <a:prstGeom prst="rect">
              <a:avLst/>
            </a:prstGeom>
          </p:spPr>
        </p:pic>
        <p:sp>
          <p:nvSpPr>
            <p:cNvPr id="19" name="TextBox 18">
              <a:extLst>
                <a:ext uri="{FF2B5EF4-FFF2-40B4-BE49-F238E27FC236}">
                  <a16:creationId xmlns:a16="http://schemas.microsoft.com/office/drawing/2014/main" id="{1B9AF0F1-21C5-925D-03C2-2CD8C0F8C296}"/>
                </a:ext>
              </a:extLst>
            </p:cNvPr>
            <p:cNvSpPr txBox="1"/>
            <p:nvPr/>
          </p:nvSpPr>
          <p:spPr>
            <a:xfrm>
              <a:off x="680723" y="5927535"/>
              <a:ext cx="2287557" cy="234025"/>
            </a:xfrm>
            <a:prstGeom prst="rect">
              <a:avLst/>
            </a:prstGeom>
            <a:noFill/>
          </p:spPr>
          <p:txBody>
            <a:bodyPr wrap="square" lIns="0" tIns="0" rIns="0" bIns="0" rtlCol="0">
              <a:spAutoFit/>
            </a:bodyPr>
            <a:lstStyle/>
            <a:p>
              <a:pPr algn="l"/>
              <a:r>
                <a:rPr lang="en-US" sz="1000" dirty="0" err="1"/>
                <a:t>Harlander</a:t>
              </a:r>
              <a:r>
                <a:rPr lang="en-US" sz="1000" dirty="0"/>
                <a:t> et al. (2020)</a:t>
              </a:r>
              <a:endParaRPr lang="en-GB" sz="1000" dirty="0"/>
            </a:p>
          </p:txBody>
        </p:sp>
      </p:grpSp>
    </p:spTree>
    <p:extLst>
      <p:ext uri="{BB962C8B-B14F-4D97-AF65-F5344CB8AC3E}">
        <p14:creationId xmlns:p14="http://schemas.microsoft.com/office/powerpoint/2010/main" val="219313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7713E859-62BE-85E0-F34A-89C55AD59834}"/>
              </a:ext>
            </a:extLst>
          </p:cNvPr>
          <p:cNvSpPr>
            <a:spLocks noGrp="1"/>
          </p:cNvSpPr>
          <p:nvPr>
            <p:ph type="title"/>
          </p:nvPr>
        </p:nvSpPr>
        <p:spPr/>
        <p:txBody>
          <a:bodyPr/>
          <a:lstStyle/>
          <a:p>
            <a:r>
              <a:rPr lang="en-US" dirty="0"/>
              <a:t>What can we teach with Feynman diagrams?</a:t>
            </a:r>
            <a:br>
              <a:rPr lang="en-GB" dirty="0"/>
            </a:br>
            <a:endParaRPr lang="en-GB" dirty="0"/>
          </a:p>
        </p:txBody>
      </p:sp>
      <p:sp>
        <p:nvSpPr>
          <p:cNvPr id="4" name="Date Placeholder 3">
            <a:extLst>
              <a:ext uri="{FF2B5EF4-FFF2-40B4-BE49-F238E27FC236}">
                <a16:creationId xmlns:a16="http://schemas.microsoft.com/office/drawing/2014/main" id="{DDD126FC-6864-BD75-C879-03E977CE889A}"/>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95D8C741-4508-5EF8-3360-7B29AEA5F306}"/>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D1917CCC-0E32-3DFF-8334-559BD11F22D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22" name="Title 6">
            <a:extLst>
              <a:ext uri="{FF2B5EF4-FFF2-40B4-BE49-F238E27FC236}">
                <a16:creationId xmlns:a16="http://schemas.microsoft.com/office/drawing/2014/main" id="{26A42626-C4AD-37C0-3DAF-735F6FEEC145}"/>
              </a:ext>
            </a:extLst>
          </p:cNvPr>
          <p:cNvSpPr txBox="1">
            <a:spLocks/>
          </p:cNvSpPr>
          <p:nvPr/>
        </p:nvSpPr>
        <p:spPr>
          <a:xfrm>
            <a:off x="407988" y="362961"/>
            <a:ext cx="11376025" cy="1065742"/>
          </a:xfrm>
          <a:prstGeom prst="rect">
            <a:avLst/>
          </a:prstGeom>
        </p:spPr>
        <p:txBody>
          <a:bodyPr vert="horz" lIns="0" tIns="0" rIns="0" bIns="0" rtlCol="0" anchor="b" anchorCtr="0">
            <a:no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endParaRPr lang="en-GB" dirty="0"/>
          </a:p>
        </p:txBody>
      </p:sp>
      <p:pic>
        <p:nvPicPr>
          <p:cNvPr id="12" name="Picture 11">
            <a:extLst>
              <a:ext uri="{FF2B5EF4-FFF2-40B4-BE49-F238E27FC236}">
                <a16:creationId xmlns:a16="http://schemas.microsoft.com/office/drawing/2014/main" id="{92667792-37E2-BAD9-365C-586A85FA4724}"/>
              </a:ext>
            </a:extLst>
          </p:cNvPr>
          <p:cNvPicPr>
            <a:picLocks noChangeAspect="1"/>
          </p:cNvPicPr>
          <p:nvPr/>
        </p:nvPicPr>
        <p:blipFill>
          <a:blip r:embed="rId3"/>
          <a:stretch>
            <a:fillRect/>
          </a:stretch>
        </p:blipFill>
        <p:spPr>
          <a:xfrm>
            <a:off x="846914" y="1531947"/>
            <a:ext cx="3332619" cy="1671061"/>
          </a:xfrm>
          <a:prstGeom prst="rect">
            <a:avLst/>
          </a:prstGeom>
        </p:spPr>
      </p:pic>
      <p:sp>
        <p:nvSpPr>
          <p:cNvPr id="32" name="TextBox 31">
            <a:extLst>
              <a:ext uri="{FF2B5EF4-FFF2-40B4-BE49-F238E27FC236}">
                <a16:creationId xmlns:a16="http://schemas.microsoft.com/office/drawing/2014/main" id="{0DC1397F-6EEB-1812-079E-957F750F60A4}"/>
              </a:ext>
            </a:extLst>
          </p:cNvPr>
          <p:cNvSpPr txBox="1"/>
          <p:nvPr/>
        </p:nvSpPr>
        <p:spPr>
          <a:xfrm>
            <a:off x="1162398" y="1082537"/>
            <a:ext cx="2548816" cy="276999"/>
          </a:xfrm>
          <a:prstGeom prst="rect">
            <a:avLst/>
          </a:prstGeom>
          <a:noFill/>
        </p:spPr>
        <p:txBody>
          <a:bodyPr wrap="square" lIns="0" tIns="0" rIns="0" bIns="0" rtlCol="0">
            <a:spAutoFit/>
          </a:bodyPr>
          <a:lstStyle/>
          <a:p>
            <a:pPr algn="l"/>
            <a:r>
              <a:rPr lang="en-US" b="1" dirty="0"/>
              <a:t>Charge conservation</a:t>
            </a:r>
            <a:endParaRPr lang="en-GB" b="1" dirty="0"/>
          </a:p>
        </p:txBody>
      </p:sp>
      <p:sp>
        <p:nvSpPr>
          <p:cNvPr id="7" name="TextBox 6">
            <a:extLst>
              <a:ext uri="{FF2B5EF4-FFF2-40B4-BE49-F238E27FC236}">
                <a16:creationId xmlns:a16="http://schemas.microsoft.com/office/drawing/2014/main" id="{83681566-C7F2-6996-1A7C-2D1A0C8CE6B2}"/>
              </a:ext>
            </a:extLst>
          </p:cNvPr>
          <p:cNvSpPr txBox="1"/>
          <p:nvPr/>
        </p:nvSpPr>
        <p:spPr>
          <a:xfrm>
            <a:off x="328398" y="3832574"/>
            <a:ext cx="4859046" cy="276999"/>
          </a:xfrm>
          <a:prstGeom prst="rect">
            <a:avLst/>
          </a:prstGeom>
          <a:noFill/>
        </p:spPr>
        <p:txBody>
          <a:bodyPr wrap="square" lIns="0" tIns="0" rIns="0" bIns="0" rtlCol="0">
            <a:spAutoFit/>
          </a:bodyPr>
          <a:lstStyle/>
          <a:p>
            <a:pPr algn="l"/>
            <a:r>
              <a:rPr lang="en-US" b="1" dirty="0"/>
              <a:t>Superposition and mathematical nature of physics</a:t>
            </a:r>
            <a:endParaRPr lang="en-GB" b="1" dirty="0"/>
          </a:p>
        </p:txBody>
      </p:sp>
      <p:sp>
        <p:nvSpPr>
          <p:cNvPr id="13" name="TextBox 12">
            <a:extLst>
              <a:ext uri="{FF2B5EF4-FFF2-40B4-BE49-F238E27FC236}">
                <a16:creationId xmlns:a16="http://schemas.microsoft.com/office/drawing/2014/main" id="{55928976-A6EE-1D13-5405-45C2988484CC}"/>
              </a:ext>
            </a:extLst>
          </p:cNvPr>
          <p:cNvSpPr txBox="1"/>
          <p:nvPr/>
        </p:nvSpPr>
        <p:spPr>
          <a:xfrm>
            <a:off x="7139062" y="3827327"/>
            <a:ext cx="3248155" cy="276999"/>
          </a:xfrm>
          <a:prstGeom prst="rect">
            <a:avLst/>
          </a:prstGeom>
          <a:noFill/>
        </p:spPr>
        <p:txBody>
          <a:bodyPr wrap="square" lIns="0" tIns="0" rIns="0" bIns="0" rtlCol="0">
            <a:spAutoFit/>
          </a:bodyPr>
          <a:lstStyle/>
          <a:p>
            <a:pPr algn="l"/>
            <a:r>
              <a:rPr lang="en-US" b="1" dirty="0"/>
              <a:t>How particle discoveries work</a:t>
            </a:r>
            <a:endParaRPr lang="en-GB" b="1" dirty="0"/>
          </a:p>
        </p:txBody>
      </p:sp>
      <p:grpSp>
        <p:nvGrpSpPr>
          <p:cNvPr id="37" name="Group 36">
            <a:extLst>
              <a:ext uri="{FF2B5EF4-FFF2-40B4-BE49-F238E27FC236}">
                <a16:creationId xmlns:a16="http://schemas.microsoft.com/office/drawing/2014/main" id="{C736E161-5A87-6392-20E8-85193B86F300}"/>
              </a:ext>
            </a:extLst>
          </p:cNvPr>
          <p:cNvGrpSpPr/>
          <p:nvPr/>
        </p:nvGrpSpPr>
        <p:grpSpPr>
          <a:xfrm>
            <a:off x="7120797" y="1462098"/>
            <a:ext cx="3134611" cy="2008850"/>
            <a:chOff x="7974207" y="68026"/>
            <a:chExt cx="4030450" cy="2635884"/>
          </a:xfrm>
        </p:grpSpPr>
        <p:pic>
          <p:nvPicPr>
            <p:cNvPr id="31" name="Picture 30">
              <a:extLst>
                <a:ext uri="{FF2B5EF4-FFF2-40B4-BE49-F238E27FC236}">
                  <a16:creationId xmlns:a16="http://schemas.microsoft.com/office/drawing/2014/main" id="{29C18FF1-45D7-D16F-ECF3-9CC0E027E97F}"/>
                </a:ext>
              </a:extLst>
            </p:cNvPr>
            <p:cNvPicPr>
              <a:picLocks noChangeAspect="1"/>
            </p:cNvPicPr>
            <p:nvPr/>
          </p:nvPicPr>
          <p:blipFill>
            <a:blip r:embed="rId4"/>
            <a:stretch>
              <a:fillRect/>
            </a:stretch>
          </p:blipFill>
          <p:spPr>
            <a:xfrm>
              <a:off x="7974207" y="418494"/>
              <a:ext cx="3859418" cy="2285416"/>
            </a:xfrm>
            <a:prstGeom prst="rect">
              <a:avLst/>
            </a:prstGeom>
          </p:spPr>
        </p:pic>
        <p:sp>
          <p:nvSpPr>
            <p:cNvPr id="33" name="TextBox 32">
              <a:extLst>
                <a:ext uri="{FF2B5EF4-FFF2-40B4-BE49-F238E27FC236}">
                  <a16:creationId xmlns:a16="http://schemas.microsoft.com/office/drawing/2014/main" id="{89005C35-CC68-7FDC-1B51-040B561F6F56}"/>
                </a:ext>
              </a:extLst>
            </p:cNvPr>
            <p:cNvSpPr txBox="1"/>
            <p:nvPr/>
          </p:nvSpPr>
          <p:spPr>
            <a:xfrm>
              <a:off x="8000566" y="68026"/>
              <a:ext cx="4004091" cy="363460"/>
            </a:xfrm>
            <a:prstGeom prst="rect">
              <a:avLst/>
            </a:prstGeom>
            <a:noFill/>
          </p:spPr>
          <p:txBody>
            <a:bodyPr wrap="square" lIns="0" tIns="0" rIns="0" bIns="0" rtlCol="0">
              <a:spAutoFit/>
            </a:bodyPr>
            <a:lstStyle/>
            <a:p>
              <a:pPr algn="l"/>
              <a:r>
                <a:rPr lang="en-US" b="1" dirty="0"/>
                <a:t>The role of interaction particles</a:t>
              </a:r>
              <a:endParaRPr lang="en-GB" b="1" dirty="0"/>
            </a:p>
          </p:txBody>
        </p:sp>
      </p:grpSp>
      <p:pic>
        <p:nvPicPr>
          <p:cNvPr id="3" name="Picture 2">
            <a:extLst>
              <a:ext uri="{FF2B5EF4-FFF2-40B4-BE49-F238E27FC236}">
                <a16:creationId xmlns:a16="http://schemas.microsoft.com/office/drawing/2014/main" id="{85FF2CA7-A8C1-04B9-7F2B-AED1855D06C2}"/>
              </a:ext>
            </a:extLst>
          </p:cNvPr>
          <p:cNvPicPr>
            <a:picLocks noChangeAspect="1"/>
          </p:cNvPicPr>
          <p:nvPr/>
        </p:nvPicPr>
        <p:blipFill>
          <a:blip r:embed="rId5"/>
          <a:stretch>
            <a:fillRect/>
          </a:stretch>
        </p:blipFill>
        <p:spPr>
          <a:xfrm>
            <a:off x="516874" y="4490522"/>
            <a:ext cx="3730977" cy="1080350"/>
          </a:xfrm>
          <a:prstGeom prst="rect">
            <a:avLst/>
          </a:prstGeom>
        </p:spPr>
      </p:pic>
      <p:pic>
        <p:nvPicPr>
          <p:cNvPr id="9" name="Picture 8" descr="A picture containing line, screenshot, art&#10;&#10;Description automatically generated">
            <a:extLst>
              <a:ext uri="{FF2B5EF4-FFF2-40B4-BE49-F238E27FC236}">
                <a16:creationId xmlns:a16="http://schemas.microsoft.com/office/drawing/2014/main" id="{32243D40-7165-4B54-269F-DBEEE24F4B72}"/>
              </a:ext>
            </a:extLst>
          </p:cNvPr>
          <p:cNvPicPr>
            <a:picLocks noChangeAspect="1"/>
          </p:cNvPicPr>
          <p:nvPr/>
        </p:nvPicPr>
        <p:blipFill>
          <a:blip r:embed="rId6"/>
          <a:stretch>
            <a:fillRect/>
          </a:stretch>
        </p:blipFill>
        <p:spPr>
          <a:xfrm>
            <a:off x="6096000" y="4509120"/>
            <a:ext cx="2580344" cy="1113408"/>
          </a:xfrm>
          <a:prstGeom prst="rect">
            <a:avLst/>
          </a:prstGeom>
        </p:spPr>
      </p:pic>
      <p:pic>
        <p:nvPicPr>
          <p:cNvPr id="11" name="Picture 10" descr="A picture containing space, universe, screenshot, astronomy&#10;&#10;Description automatically generated">
            <a:extLst>
              <a:ext uri="{FF2B5EF4-FFF2-40B4-BE49-F238E27FC236}">
                <a16:creationId xmlns:a16="http://schemas.microsoft.com/office/drawing/2014/main" id="{5696F3E7-1D30-A181-ECF9-8F9E9A091A08}"/>
              </a:ext>
            </a:extLst>
          </p:cNvPr>
          <p:cNvPicPr>
            <a:picLocks noChangeAspect="1"/>
          </p:cNvPicPr>
          <p:nvPr/>
        </p:nvPicPr>
        <p:blipFill>
          <a:blip r:embed="rId7"/>
          <a:stretch>
            <a:fillRect/>
          </a:stretch>
        </p:blipFill>
        <p:spPr>
          <a:xfrm>
            <a:off x="8760296" y="4262142"/>
            <a:ext cx="1495112" cy="1960803"/>
          </a:xfrm>
          <a:prstGeom prst="rect">
            <a:avLst/>
          </a:prstGeom>
        </p:spPr>
      </p:pic>
    </p:spTree>
    <p:extLst>
      <p:ext uri="{BB962C8B-B14F-4D97-AF65-F5344CB8AC3E}">
        <p14:creationId xmlns:p14="http://schemas.microsoft.com/office/powerpoint/2010/main" val="158192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7"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38205C-CCAA-D438-619F-43CEA9D524CF}"/>
              </a:ext>
            </a:extLst>
          </p:cNvPr>
          <p:cNvPicPr>
            <a:picLocks noChangeAspect="1"/>
          </p:cNvPicPr>
          <p:nvPr/>
        </p:nvPicPr>
        <p:blipFill>
          <a:blip r:embed="rId4" cstate="email">
            <a:alphaModFix/>
            <a:extLst>
              <a:ext uri="{28A0092B-C50C-407E-A947-70E740481C1C}">
                <a14:useLocalDpi xmlns:a14="http://schemas.microsoft.com/office/drawing/2010/main"/>
              </a:ext>
            </a:extLst>
          </a:blip>
          <a:stretch>
            <a:fillRect/>
          </a:stretch>
        </p:blipFill>
        <p:spPr>
          <a:xfrm>
            <a:off x="2726380" y="1307894"/>
            <a:ext cx="7813237" cy="4927666"/>
          </a:xfrm>
          <a:prstGeom prst="rect">
            <a:avLst/>
          </a:prstGeom>
        </p:spPr>
      </p:pic>
      <p:pic>
        <p:nvPicPr>
          <p:cNvPr id="17" name="Picture 16">
            <a:extLst>
              <a:ext uri="{FF2B5EF4-FFF2-40B4-BE49-F238E27FC236}">
                <a16:creationId xmlns:a16="http://schemas.microsoft.com/office/drawing/2014/main" id="{13E70C75-20E7-4263-8895-CA5F3BE6FEF6}"/>
              </a:ext>
            </a:extLst>
          </p:cNvPr>
          <p:cNvPicPr>
            <a:picLocks noChangeAspect="1"/>
          </p:cNvPicPr>
          <p:nvPr/>
        </p:nvPicPr>
        <p:blipFill>
          <a:blip r:embed="rId4" cstate="email">
            <a:alphaModFix amt="70000"/>
            <a:extLst>
              <a:ext uri="{28A0092B-C50C-407E-A947-70E740481C1C}">
                <a14:useLocalDpi xmlns:a14="http://schemas.microsoft.com/office/drawing/2010/main"/>
              </a:ext>
            </a:extLst>
          </a:blip>
          <a:stretch>
            <a:fillRect/>
          </a:stretch>
        </p:blipFill>
        <p:spPr>
          <a:xfrm>
            <a:off x="2726380" y="1307894"/>
            <a:ext cx="7813237" cy="4927666"/>
          </a:xfrm>
          <a:prstGeom prst="rect">
            <a:avLst/>
          </a:prstGeom>
        </p:spPr>
      </p:pic>
      <p:sp>
        <p:nvSpPr>
          <p:cNvPr id="3" name="Title 2">
            <a:extLst>
              <a:ext uri="{FF2B5EF4-FFF2-40B4-BE49-F238E27FC236}">
                <a16:creationId xmlns:a16="http://schemas.microsoft.com/office/drawing/2014/main" id="{5F9673ED-8112-47A1-A536-65CF1B54663F}"/>
              </a:ext>
            </a:extLst>
          </p:cNvPr>
          <p:cNvSpPr>
            <a:spLocks noGrp="1"/>
          </p:cNvSpPr>
          <p:nvPr>
            <p:ph type="title"/>
          </p:nvPr>
        </p:nvSpPr>
        <p:spPr/>
        <p:txBody>
          <a:bodyPr/>
          <a:lstStyle/>
          <a:p>
            <a:r>
              <a:rPr lang="en-US" dirty="0"/>
              <a:t>Framework: Design-Based Research</a:t>
            </a:r>
            <a:endParaRPr lang="en-GB" dirty="0"/>
          </a:p>
        </p:txBody>
      </p:sp>
      <p:sp>
        <p:nvSpPr>
          <p:cNvPr id="4" name="Date Placeholder 3">
            <a:extLst>
              <a:ext uri="{FF2B5EF4-FFF2-40B4-BE49-F238E27FC236}">
                <a16:creationId xmlns:a16="http://schemas.microsoft.com/office/drawing/2014/main" id="{EC0EF767-48A7-484D-A71E-B488E5E1F933}"/>
              </a:ext>
            </a:extLst>
          </p:cNvPr>
          <p:cNvSpPr>
            <a:spLocks noGrp="1"/>
          </p:cNvSpPr>
          <p:nvPr>
            <p:ph type="dt" sz="half" idx="10"/>
          </p:nvPr>
        </p:nvSpPr>
        <p:spPr/>
        <p:txBody>
          <a:bodyPr/>
          <a:lstStyle/>
          <a:p>
            <a:pPr>
              <a:defRPr/>
            </a:pPr>
            <a:r>
              <a:rPr lang="en-US"/>
              <a:t>03/10/2023</a:t>
            </a:r>
          </a:p>
        </p:txBody>
      </p:sp>
      <p:sp>
        <p:nvSpPr>
          <p:cNvPr id="5" name="Footer Placeholder 4">
            <a:extLst>
              <a:ext uri="{FF2B5EF4-FFF2-40B4-BE49-F238E27FC236}">
                <a16:creationId xmlns:a16="http://schemas.microsoft.com/office/drawing/2014/main" id="{CE43AB82-120D-4783-AAA0-A2030F653E0D}"/>
              </a:ext>
            </a:extLst>
          </p:cNvPr>
          <p:cNvSpPr>
            <a:spLocks noGrp="1"/>
          </p:cNvSpPr>
          <p:nvPr>
            <p:ph type="ftr" sz="quarter" idx="11"/>
          </p:nvPr>
        </p:nvSpPr>
        <p:spPr/>
        <p:txBody>
          <a:bodyPr/>
          <a:lstStyle/>
          <a:p>
            <a:pPr>
              <a:defRPr/>
            </a:pPr>
            <a:r>
              <a:rPr lang="de-DE"/>
              <a:t>Merten Dahlkemper | merten.dahlkemper@cern.ch</a:t>
            </a:r>
            <a:endParaRPr lang="en-US"/>
          </a:p>
        </p:txBody>
      </p:sp>
      <p:sp>
        <p:nvSpPr>
          <p:cNvPr id="6" name="Slide Number Placeholder 5">
            <a:extLst>
              <a:ext uri="{FF2B5EF4-FFF2-40B4-BE49-F238E27FC236}">
                <a16:creationId xmlns:a16="http://schemas.microsoft.com/office/drawing/2014/main" id="{831C2BB7-8470-470D-B47E-AB58E035236D}"/>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2" name="TextBox 1">
            <a:extLst>
              <a:ext uri="{FF2B5EF4-FFF2-40B4-BE49-F238E27FC236}">
                <a16:creationId xmlns:a16="http://schemas.microsoft.com/office/drawing/2014/main" id="{0BDCA9BD-0F6E-41BB-857C-BD6453421822}"/>
              </a:ext>
            </a:extLst>
          </p:cNvPr>
          <p:cNvSpPr txBox="1"/>
          <p:nvPr/>
        </p:nvSpPr>
        <p:spPr>
          <a:xfrm>
            <a:off x="164581" y="5886012"/>
            <a:ext cx="3528392" cy="215444"/>
          </a:xfrm>
          <a:prstGeom prst="rect">
            <a:avLst/>
          </a:prstGeom>
          <a:noFill/>
        </p:spPr>
        <p:txBody>
          <a:bodyPr wrap="square" lIns="0" tIns="0" rIns="0" bIns="0" rtlCol="0">
            <a:spAutoFit/>
          </a:bodyPr>
          <a:lstStyle/>
          <a:p>
            <a:pPr algn="l"/>
            <a:r>
              <a:rPr lang="en-US" sz="1400" dirty="0"/>
              <a:t>Haagen-</a:t>
            </a:r>
            <a:r>
              <a:rPr lang="en-US" sz="1400" dirty="0" err="1"/>
              <a:t>Schützenhöfer</a:t>
            </a:r>
            <a:r>
              <a:rPr lang="en-US" sz="1400" dirty="0"/>
              <a:t> &amp; </a:t>
            </a:r>
            <a:r>
              <a:rPr lang="en-US" sz="1400" dirty="0" err="1"/>
              <a:t>Hopf</a:t>
            </a:r>
            <a:r>
              <a:rPr lang="en-US" sz="1400" dirty="0"/>
              <a:t>, 2020</a:t>
            </a:r>
            <a:endParaRPr lang="en-GB" sz="1400" dirty="0"/>
          </a:p>
        </p:txBody>
      </p:sp>
      <p:sp>
        <p:nvSpPr>
          <p:cNvPr id="7" name="TextBox 6">
            <a:extLst>
              <a:ext uri="{FF2B5EF4-FFF2-40B4-BE49-F238E27FC236}">
                <a16:creationId xmlns:a16="http://schemas.microsoft.com/office/drawing/2014/main" id="{19A5C607-6A5B-8A34-68C6-D21196406893}"/>
              </a:ext>
            </a:extLst>
          </p:cNvPr>
          <p:cNvSpPr txBox="1"/>
          <p:nvPr/>
        </p:nvSpPr>
        <p:spPr>
          <a:xfrm>
            <a:off x="3986605" y="3560448"/>
            <a:ext cx="3334526" cy="553998"/>
          </a:xfrm>
          <a:prstGeom prst="rect">
            <a:avLst/>
          </a:prstGeom>
          <a:solidFill>
            <a:schemeClr val="tx1">
              <a:lumMod val="20000"/>
              <a:lumOff val="80000"/>
            </a:schemeClr>
          </a:solidFill>
        </p:spPr>
        <p:txBody>
          <a:bodyPr wrap="square" lIns="0" tIns="0" rIns="0" bIns="0" rtlCol="0">
            <a:spAutoFit/>
          </a:bodyPr>
          <a:lstStyle/>
          <a:p>
            <a:pPr algn="l"/>
            <a:r>
              <a:rPr lang="en-US" b="1" dirty="0"/>
              <a:t>Can we use Feynman diagrams to teach concepts of particle physics?</a:t>
            </a:r>
            <a:endParaRPr lang="en-GB" b="1" dirty="0"/>
          </a:p>
        </p:txBody>
      </p:sp>
      <p:sp>
        <p:nvSpPr>
          <p:cNvPr id="9" name="TextBox 8">
            <a:extLst>
              <a:ext uri="{FF2B5EF4-FFF2-40B4-BE49-F238E27FC236}">
                <a16:creationId xmlns:a16="http://schemas.microsoft.com/office/drawing/2014/main" id="{59E202DE-6411-6771-0EDE-E21460D7139C}"/>
              </a:ext>
            </a:extLst>
          </p:cNvPr>
          <p:cNvSpPr txBox="1"/>
          <p:nvPr/>
        </p:nvSpPr>
        <p:spPr>
          <a:xfrm>
            <a:off x="3224224" y="2506439"/>
            <a:ext cx="2459963" cy="276999"/>
          </a:xfrm>
          <a:prstGeom prst="rect">
            <a:avLst/>
          </a:prstGeom>
          <a:solidFill>
            <a:schemeClr val="tx1">
              <a:lumMod val="20000"/>
              <a:lumOff val="80000"/>
            </a:schemeClr>
          </a:solidFill>
        </p:spPr>
        <p:txBody>
          <a:bodyPr wrap="square" lIns="0" tIns="0" rIns="0" bIns="0" rtlCol="0">
            <a:spAutoFit/>
          </a:bodyPr>
          <a:lstStyle/>
          <a:p>
            <a:pPr algn="l"/>
            <a:r>
              <a:rPr lang="en-US" b="1" dirty="0"/>
              <a:t>General Design Principles</a:t>
            </a:r>
          </a:p>
        </p:txBody>
      </p:sp>
      <p:sp>
        <p:nvSpPr>
          <p:cNvPr id="12" name="TextBox 11">
            <a:extLst>
              <a:ext uri="{FF2B5EF4-FFF2-40B4-BE49-F238E27FC236}">
                <a16:creationId xmlns:a16="http://schemas.microsoft.com/office/drawing/2014/main" id="{9230D61B-2D2C-C071-CAD7-E78D7E5F0283}"/>
              </a:ext>
            </a:extLst>
          </p:cNvPr>
          <p:cNvSpPr txBox="1"/>
          <p:nvPr/>
        </p:nvSpPr>
        <p:spPr>
          <a:xfrm>
            <a:off x="6177808" y="2522703"/>
            <a:ext cx="2072402" cy="553998"/>
          </a:xfrm>
          <a:prstGeom prst="rect">
            <a:avLst/>
          </a:prstGeom>
          <a:solidFill>
            <a:schemeClr val="tx1">
              <a:lumMod val="20000"/>
              <a:lumOff val="80000"/>
            </a:schemeClr>
          </a:solidFill>
        </p:spPr>
        <p:txBody>
          <a:bodyPr wrap="square" lIns="0" tIns="0" rIns="0" bIns="0" rtlCol="0">
            <a:spAutoFit/>
          </a:bodyPr>
          <a:lstStyle/>
          <a:p>
            <a:pPr algn="l"/>
            <a:r>
              <a:rPr lang="en-US" b="1" dirty="0"/>
              <a:t>Draft version of learning material</a:t>
            </a:r>
            <a:endParaRPr lang="en-GB" b="1" dirty="0"/>
          </a:p>
        </p:txBody>
      </p:sp>
      <p:sp>
        <p:nvSpPr>
          <p:cNvPr id="10" name="TextBox 9">
            <a:extLst>
              <a:ext uri="{FF2B5EF4-FFF2-40B4-BE49-F238E27FC236}">
                <a16:creationId xmlns:a16="http://schemas.microsoft.com/office/drawing/2014/main" id="{CB9EB64B-3851-1CDF-DBC4-DBF045DB6E03}"/>
              </a:ext>
            </a:extLst>
          </p:cNvPr>
          <p:cNvSpPr txBox="1"/>
          <p:nvPr/>
        </p:nvSpPr>
        <p:spPr>
          <a:xfrm>
            <a:off x="1455198" y="3421948"/>
            <a:ext cx="2459963" cy="1107996"/>
          </a:xfrm>
          <a:prstGeom prst="rect">
            <a:avLst/>
          </a:prstGeom>
          <a:solidFill>
            <a:schemeClr val="tx1">
              <a:lumMod val="20000"/>
              <a:lumOff val="80000"/>
            </a:schemeClr>
          </a:solidFill>
        </p:spPr>
        <p:txBody>
          <a:bodyPr wrap="square" lIns="0" tIns="0" rIns="0" bIns="0" rtlCol="0">
            <a:spAutoFit/>
          </a:bodyPr>
          <a:lstStyle/>
          <a:p>
            <a:pPr algn="l"/>
            <a:r>
              <a:rPr lang="en-US" b="1" dirty="0"/>
              <a:t>Data Gathering</a:t>
            </a:r>
          </a:p>
          <a:p>
            <a:pPr marL="285750" indent="-285750" algn="l">
              <a:buFontTx/>
              <a:buChar char="-"/>
            </a:pPr>
            <a:r>
              <a:rPr lang="en-US" b="1" dirty="0"/>
              <a:t>Interviews</a:t>
            </a:r>
          </a:p>
          <a:p>
            <a:pPr marL="285750" indent="-285750" algn="l">
              <a:buFontTx/>
              <a:buChar char="-"/>
            </a:pPr>
            <a:r>
              <a:rPr lang="en-US" b="1" dirty="0"/>
              <a:t>Questionnaires</a:t>
            </a:r>
          </a:p>
          <a:p>
            <a:pPr marL="285750" indent="-285750" algn="l">
              <a:buFontTx/>
              <a:buChar char="-"/>
            </a:pPr>
            <a:r>
              <a:rPr lang="en-US" b="1" dirty="0"/>
              <a:t>Eye Tracking</a:t>
            </a:r>
            <a:endParaRPr lang="en-GB" b="1" dirty="0"/>
          </a:p>
        </p:txBody>
      </p:sp>
      <p:sp>
        <p:nvSpPr>
          <p:cNvPr id="11" name="TextBox 10">
            <a:extLst>
              <a:ext uri="{FF2B5EF4-FFF2-40B4-BE49-F238E27FC236}">
                <a16:creationId xmlns:a16="http://schemas.microsoft.com/office/drawing/2014/main" id="{74B0EB3E-20ED-9F66-33AF-1150508011EF}"/>
              </a:ext>
            </a:extLst>
          </p:cNvPr>
          <p:cNvSpPr txBox="1"/>
          <p:nvPr/>
        </p:nvSpPr>
        <p:spPr>
          <a:xfrm>
            <a:off x="7680176" y="3606071"/>
            <a:ext cx="2304256" cy="553998"/>
          </a:xfrm>
          <a:prstGeom prst="rect">
            <a:avLst/>
          </a:prstGeom>
          <a:solidFill>
            <a:schemeClr val="tx1">
              <a:lumMod val="20000"/>
              <a:lumOff val="80000"/>
            </a:schemeClr>
          </a:solidFill>
        </p:spPr>
        <p:txBody>
          <a:bodyPr wrap="square" lIns="0" tIns="0" rIns="0" bIns="0" rtlCol="0">
            <a:spAutoFit/>
          </a:bodyPr>
          <a:lstStyle/>
          <a:p>
            <a:pPr algn="l"/>
            <a:r>
              <a:rPr lang="en-US" b="1" dirty="0"/>
              <a:t>Investigation with high school students</a:t>
            </a:r>
            <a:endParaRPr lang="en-GB" b="1" dirty="0"/>
          </a:p>
        </p:txBody>
      </p:sp>
    </p:spTree>
    <p:custDataLst>
      <p:tags r:id="rId1"/>
    </p:custDataLst>
    <p:extLst>
      <p:ext uri="{BB962C8B-B14F-4D97-AF65-F5344CB8AC3E}">
        <p14:creationId xmlns:p14="http://schemas.microsoft.com/office/powerpoint/2010/main" val="3834246889"/>
      </p:ext>
    </p:extLst>
  </p:cSld>
  <p:clrMapOvr>
    <a:masterClrMapping/>
  </p:clrMapOvr>
  <mc:AlternateContent xmlns:mc="http://schemas.openxmlformats.org/markup-compatibility/2006" xmlns:p14="http://schemas.microsoft.com/office/powerpoint/2010/main">
    <mc:Choice Requires="p14">
      <p:transition spd="slow" p14:dur="2000" advTm="181403"/>
    </mc:Choice>
    <mc:Fallback xmlns="">
      <p:transition spd="slow" advTm="1814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BD8CD9-55F1-2F17-A80D-D910CF64ECB2}"/>
              </a:ext>
            </a:extLst>
          </p:cNvPr>
          <p:cNvSpPr>
            <a:spLocks noGrp="1"/>
          </p:cNvSpPr>
          <p:nvPr>
            <p:ph type="title"/>
          </p:nvPr>
        </p:nvSpPr>
        <p:spPr/>
        <p:txBody>
          <a:bodyPr/>
          <a:lstStyle/>
          <a:p>
            <a:r>
              <a:rPr lang="en-US" dirty="0"/>
              <a:t>Eye tracking data: Strategies</a:t>
            </a:r>
            <a:endParaRPr lang="en-GB" dirty="0"/>
          </a:p>
        </p:txBody>
      </p:sp>
      <p:sp>
        <p:nvSpPr>
          <p:cNvPr id="4" name="Date Placeholder 3">
            <a:extLst>
              <a:ext uri="{FF2B5EF4-FFF2-40B4-BE49-F238E27FC236}">
                <a16:creationId xmlns:a16="http://schemas.microsoft.com/office/drawing/2014/main" id="{581B5A94-C297-9A15-A93A-0911DBBD09E3}"/>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DB0E86E5-2DF6-29AE-8000-9502064B86FD}"/>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26F536CC-5CCC-6868-7072-CCDA0F6F536D}"/>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descr="A diagram with green and orange dots&#10;&#10;Description automatically generated">
            <a:extLst>
              <a:ext uri="{FF2B5EF4-FFF2-40B4-BE49-F238E27FC236}">
                <a16:creationId xmlns:a16="http://schemas.microsoft.com/office/drawing/2014/main" id="{4E849DB9-BC91-4E0B-9334-B1ABEC8960E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423" y="1499054"/>
            <a:ext cx="5139601" cy="2888331"/>
          </a:xfrm>
          <a:prstGeom prst="rect">
            <a:avLst/>
          </a:prstGeom>
          <a:noFill/>
          <a:ln>
            <a:noFill/>
          </a:ln>
        </p:spPr>
      </p:pic>
      <p:pic>
        <p:nvPicPr>
          <p:cNvPr id="8" name="Picture 7" descr="A diagram with green and orange dots&#10;&#10;Description automatically generated">
            <a:extLst>
              <a:ext uri="{FF2B5EF4-FFF2-40B4-BE49-F238E27FC236}">
                <a16:creationId xmlns:a16="http://schemas.microsoft.com/office/drawing/2014/main" id="{230ADA29-564C-9239-8E09-6ECB3EC997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91510" y="1563919"/>
            <a:ext cx="4522832" cy="2541347"/>
          </a:xfrm>
          <a:prstGeom prst="rect">
            <a:avLst/>
          </a:prstGeom>
          <a:noFill/>
          <a:ln>
            <a:noFill/>
          </a:ln>
        </p:spPr>
      </p:pic>
      <p:sp>
        <p:nvSpPr>
          <p:cNvPr id="9" name="TextBox 8">
            <a:extLst>
              <a:ext uri="{FF2B5EF4-FFF2-40B4-BE49-F238E27FC236}">
                <a16:creationId xmlns:a16="http://schemas.microsoft.com/office/drawing/2014/main" id="{6D9C6C5E-A8B0-D1B8-7EE6-26301D3A6403}"/>
              </a:ext>
            </a:extLst>
          </p:cNvPr>
          <p:cNvSpPr txBox="1"/>
          <p:nvPr/>
        </p:nvSpPr>
        <p:spPr>
          <a:xfrm>
            <a:off x="407989" y="4509120"/>
            <a:ext cx="4895923" cy="276999"/>
          </a:xfrm>
          <a:prstGeom prst="rect">
            <a:avLst/>
          </a:prstGeom>
          <a:noFill/>
        </p:spPr>
        <p:txBody>
          <a:bodyPr wrap="square" lIns="0" tIns="0" rIns="0" bIns="0" rtlCol="0">
            <a:spAutoFit/>
          </a:bodyPr>
          <a:lstStyle/>
          <a:p>
            <a:pPr algn="l"/>
            <a:r>
              <a:rPr lang="en-US" dirty="0"/>
              <a:t>“Upper particles” reasoning strategy</a:t>
            </a:r>
            <a:endParaRPr lang="en-GB" dirty="0"/>
          </a:p>
        </p:txBody>
      </p:sp>
      <p:sp>
        <p:nvSpPr>
          <p:cNvPr id="10" name="TextBox 9">
            <a:extLst>
              <a:ext uri="{FF2B5EF4-FFF2-40B4-BE49-F238E27FC236}">
                <a16:creationId xmlns:a16="http://schemas.microsoft.com/office/drawing/2014/main" id="{437CF8B8-8B2D-9EC3-D662-25F00DCE206C}"/>
              </a:ext>
            </a:extLst>
          </p:cNvPr>
          <p:cNvSpPr txBox="1"/>
          <p:nvPr/>
        </p:nvSpPr>
        <p:spPr>
          <a:xfrm>
            <a:off x="8328248" y="4495018"/>
            <a:ext cx="4895923" cy="276999"/>
          </a:xfrm>
          <a:prstGeom prst="rect">
            <a:avLst/>
          </a:prstGeom>
          <a:noFill/>
        </p:spPr>
        <p:txBody>
          <a:bodyPr wrap="square" lIns="0" tIns="0" rIns="0" bIns="0" rtlCol="0">
            <a:spAutoFit/>
          </a:bodyPr>
          <a:lstStyle/>
          <a:p>
            <a:pPr algn="l"/>
            <a:r>
              <a:rPr lang="en-US" dirty="0"/>
              <a:t>“Lower particles” reasoning strategy</a:t>
            </a:r>
            <a:endParaRPr lang="en-GB" dirty="0"/>
          </a:p>
        </p:txBody>
      </p:sp>
    </p:spTree>
    <p:extLst>
      <p:ext uri="{BB962C8B-B14F-4D97-AF65-F5344CB8AC3E}">
        <p14:creationId xmlns:p14="http://schemas.microsoft.com/office/powerpoint/2010/main" val="2237808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18576F-A859-F136-9D04-753C0F95AB9C}"/>
              </a:ext>
            </a:extLst>
          </p:cNvPr>
          <p:cNvSpPr>
            <a:spLocks noGrp="1"/>
          </p:cNvSpPr>
          <p:nvPr>
            <p:ph idx="1"/>
          </p:nvPr>
        </p:nvSpPr>
        <p:spPr/>
        <p:txBody>
          <a:bodyPr/>
          <a:lstStyle/>
          <a:p>
            <a:pPr marL="342900" indent="-342900">
              <a:buFont typeface="Arial" panose="020B0604020202020204" pitchFamily="34" charset="0"/>
              <a:buChar char="•"/>
            </a:pPr>
            <a:r>
              <a:rPr lang="en-US" dirty="0"/>
              <a:t>Students have different strategies when investigating FD and they’re visible in their gaze patterns</a:t>
            </a:r>
          </a:p>
          <a:p>
            <a:pPr marL="666900" lvl="1" indent="-342900">
              <a:buFont typeface="Arial" panose="020B0604020202020204" pitchFamily="34" charset="0"/>
              <a:buChar char="•"/>
            </a:pPr>
            <a:r>
              <a:rPr lang="en-US" dirty="0">
                <a:sym typeface="Wingdings" panose="05000000000000000000" pitchFamily="2" charset="2"/>
              </a:rPr>
              <a:t> These strategies could be promoted by visual cues implemented into the diagrams</a:t>
            </a:r>
          </a:p>
          <a:p>
            <a:pPr marL="342900" indent="-342900">
              <a:buFont typeface="Arial" panose="020B0604020202020204" pitchFamily="34" charset="0"/>
              <a:buChar char="•"/>
            </a:pPr>
            <a:r>
              <a:rPr lang="en-US" dirty="0">
                <a:sym typeface="Wingdings" panose="05000000000000000000" pitchFamily="2" charset="2"/>
              </a:rPr>
              <a:t>“Training examples” alter students’ gaze patterns, but maybe not in a desired way?</a:t>
            </a:r>
          </a:p>
          <a:p>
            <a:pPr marL="666900" lvl="1" indent="-342900">
              <a:buFont typeface="Arial" panose="020B0604020202020204" pitchFamily="34" charset="0"/>
              <a:buChar char="•"/>
            </a:pPr>
            <a:r>
              <a:rPr lang="en-US" dirty="0">
                <a:sym typeface="Wingdings" panose="05000000000000000000" pitchFamily="2" charset="2"/>
              </a:rPr>
              <a:t> We need to pay attention how to explain the mechanisms of FD</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809E6CE6-9E04-68BF-EE9D-0CABB258C2F1}"/>
              </a:ext>
            </a:extLst>
          </p:cNvPr>
          <p:cNvSpPr>
            <a:spLocks noGrp="1"/>
          </p:cNvSpPr>
          <p:nvPr>
            <p:ph type="title"/>
          </p:nvPr>
        </p:nvSpPr>
        <p:spPr/>
        <p:txBody>
          <a:bodyPr/>
          <a:lstStyle/>
          <a:p>
            <a:r>
              <a:rPr lang="en-US" dirty="0"/>
              <a:t>Eye Tracking data: Outcomes</a:t>
            </a:r>
            <a:endParaRPr lang="en-GB" dirty="0"/>
          </a:p>
        </p:txBody>
      </p:sp>
      <p:sp>
        <p:nvSpPr>
          <p:cNvPr id="4" name="Date Placeholder 3">
            <a:extLst>
              <a:ext uri="{FF2B5EF4-FFF2-40B4-BE49-F238E27FC236}">
                <a16:creationId xmlns:a16="http://schemas.microsoft.com/office/drawing/2014/main" id="{E1536A9D-F315-EA44-92C5-9436D7136586}"/>
              </a:ext>
            </a:extLst>
          </p:cNvPr>
          <p:cNvSpPr>
            <a:spLocks noGrp="1"/>
          </p:cNvSpPr>
          <p:nvPr>
            <p:ph type="dt" sz="half" idx="10"/>
          </p:nvPr>
        </p:nvSpPr>
        <p:spPr/>
        <p:txBody>
          <a:bodyPr/>
          <a:lstStyle/>
          <a:p>
            <a:r>
              <a:rPr lang="en-US"/>
              <a:t>03/10/2023</a:t>
            </a:r>
            <a:endParaRPr lang="en-US" dirty="0"/>
          </a:p>
        </p:txBody>
      </p:sp>
      <p:sp>
        <p:nvSpPr>
          <p:cNvPr id="5" name="Footer Placeholder 4">
            <a:extLst>
              <a:ext uri="{FF2B5EF4-FFF2-40B4-BE49-F238E27FC236}">
                <a16:creationId xmlns:a16="http://schemas.microsoft.com/office/drawing/2014/main" id="{11DDCC8E-6D63-D410-239E-A1C3B5FFBEAC}"/>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083F823C-8CD9-9E8B-610D-0B87E5D270AC}"/>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419174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7529D8-927B-B1B7-C3A2-158234A29EB3}"/>
              </a:ext>
            </a:extLst>
          </p:cNvPr>
          <p:cNvSpPr>
            <a:spLocks noGrp="1"/>
          </p:cNvSpPr>
          <p:nvPr>
            <p:ph type="title"/>
          </p:nvPr>
        </p:nvSpPr>
        <p:spPr/>
        <p:txBody>
          <a:bodyPr/>
          <a:lstStyle/>
          <a:p>
            <a:r>
              <a:rPr lang="en-US" dirty="0"/>
              <a:t>Conceptual Challenges</a:t>
            </a:r>
            <a:endParaRPr lang="en-GB" dirty="0"/>
          </a:p>
        </p:txBody>
      </p:sp>
      <p:sp>
        <p:nvSpPr>
          <p:cNvPr id="8" name="Content Placeholder 7">
            <a:extLst>
              <a:ext uri="{FF2B5EF4-FFF2-40B4-BE49-F238E27FC236}">
                <a16:creationId xmlns:a16="http://schemas.microsoft.com/office/drawing/2014/main" id="{C8EAAB50-4AAD-8E0D-0CCD-4BB350F68CEB}"/>
              </a:ext>
            </a:extLst>
          </p:cNvPr>
          <p:cNvSpPr>
            <a:spLocks noGrp="1"/>
          </p:cNvSpPr>
          <p:nvPr>
            <p:ph sz="half" idx="1"/>
          </p:nvPr>
        </p:nvSpPr>
        <p:spPr>
          <a:xfrm>
            <a:off x="407987" y="1592264"/>
            <a:ext cx="10699559" cy="4608512"/>
          </a:xfrm>
        </p:spPr>
        <p:txBody>
          <a:bodyPr/>
          <a:lstStyle/>
          <a:p>
            <a:r>
              <a:rPr lang="en-US" dirty="0"/>
              <a:t>Inadequate conceptions </a:t>
            </a:r>
            <a:r>
              <a:rPr lang="en-US" sz="1800" b="0" dirty="0"/>
              <a:t>(with examples)</a:t>
            </a:r>
          </a:p>
          <a:p>
            <a:pPr marL="342900" indent="-342900">
              <a:buFont typeface="Arial" panose="020B0604020202020204" pitchFamily="34" charset="0"/>
              <a:buChar char="•"/>
            </a:pPr>
            <a:r>
              <a:rPr lang="en-US" dirty="0"/>
              <a:t>Particle-related</a:t>
            </a:r>
          </a:p>
          <a:p>
            <a:pPr marL="666750" lvl="1" indent="-342900">
              <a:buFont typeface="Arial" panose="020B0604020202020204" pitchFamily="34" charset="0"/>
              <a:buChar char="•"/>
            </a:pPr>
            <a:r>
              <a:rPr lang="en-US" dirty="0"/>
              <a:t>Confusion of virtual and interaction particles</a:t>
            </a:r>
          </a:p>
          <a:p>
            <a:pPr marL="342900" indent="-342900">
              <a:buFont typeface="Arial" panose="020B0604020202020204" pitchFamily="34" charset="0"/>
              <a:buChar char="•"/>
            </a:pPr>
            <a:r>
              <a:rPr lang="en-US" dirty="0"/>
              <a:t>Related to diagram elements</a:t>
            </a:r>
          </a:p>
          <a:p>
            <a:pPr marL="666750" lvl="1" indent="-342900">
              <a:buFont typeface="Arial" panose="020B0604020202020204" pitchFamily="34" charset="0"/>
              <a:buChar char="•"/>
            </a:pPr>
            <a:r>
              <a:rPr lang="en-US" dirty="0"/>
              <a:t>Arrow direction associated to incoming/outgoing particles (instead of anti-/particle)</a:t>
            </a:r>
          </a:p>
          <a:p>
            <a:pPr marL="342900" indent="-342900">
              <a:buFont typeface="Arial" panose="020B0604020202020204" pitchFamily="34" charset="0"/>
              <a:buChar char="•"/>
            </a:pPr>
            <a:r>
              <a:rPr lang="en-US" dirty="0"/>
              <a:t>Interaction-related</a:t>
            </a:r>
          </a:p>
          <a:p>
            <a:pPr marL="666750" lvl="1" indent="-342900">
              <a:buFont typeface="Arial" panose="020B0604020202020204" pitchFamily="34" charset="0"/>
              <a:buChar char="•"/>
            </a:pPr>
            <a:r>
              <a:rPr lang="en-US" dirty="0"/>
              <a:t>A weak interaction depicts transformation from particles to anti-particles</a:t>
            </a:r>
          </a:p>
          <a:p>
            <a:pPr marL="342900" indent="-342900">
              <a:buFont typeface="Arial" panose="020B0604020202020204" pitchFamily="34" charset="0"/>
              <a:buChar char="•"/>
            </a:pPr>
            <a:r>
              <a:rPr lang="en-US" dirty="0"/>
              <a:t>Charges-related</a:t>
            </a:r>
          </a:p>
          <a:p>
            <a:pPr marL="666750" lvl="1" indent="-342900">
              <a:buFont typeface="Arial" panose="020B0604020202020204" pitchFamily="34" charset="0"/>
              <a:buChar char="•"/>
            </a:pPr>
            <a:r>
              <a:rPr lang="en-US" dirty="0"/>
              <a:t>Confusion of charge and energy</a:t>
            </a:r>
          </a:p>
          <a:p>
            <a:endParaRPr lang="en-GB" dirty="0"/>
          </a:p>
        </p:txBody>
      </p:sp>
      <p:sp>
        <p:nvSpPr>
          <p:cNvPr id="4" name="Date Placeholder 3">
            <a:extLst>
              <a:ext uri="{FF2B5EF4-FFF2-40B4-BE49-F238E27FC236}">
                <a16:creationId xmlns:a16="http://schemas.microsoft.com/office/drawing/2014/main" id="{53BE671C-C37F-0A73-8B1E-057C4F043A17}"/>
              </a:ext>
            </a:extLst>
          </p:cNvPr>
          <p:cNvSpPr>
            <a:spLocks noGrp="1"/>
          </p:cNvSpPr>
          <p:nvPr>
            <p:ph type="dt" sz="half" idx="10"/>
          </p:nvPr>
        </p:nvSpPr>
        <p:spPr/>
        <p:txBody>
          <a:bodyPr/>
          <a:lstStyle/>
          <a:p>
            <a:r>
              <a:rPr lang="en-US"/>
              <a:t>11.09.2023</a:t>
            </a:r>
            <a:endParaRPr lang="en-US" dirty="0"/>
          </a:p>
        </p:txBody>
      </p:sp>
      <p:sp>
        <p:nvSpPr>
          <p:cNvPr id="5" name="Footer Placeholder 4">
            <a:extLst>
              <a:ext uri="{FF2B5EF4-FFF2-40B4-BE49-F238E27FC236}">
                <a16:creationId xmlns:a16="http://schemas.microsoft.com/office/drawing/2014/main" id="{4D6B72DC-929D-5C0D-3718-AC9EC771F55F}"/>
              </a:ext>
            </a:extLst>
          </p:cNvPr>
          <p:cNvSpPr>
            <a:spLocks noGrp="1"/>
          </p:cNvSpPr>
          <p:nvPr>
            <p:ph type="ftr" sz="quarter" idx="11"/>
          </p:nvPr>
        </p:nvSpPr>
        <p:spPr/>
        <p:txBody>
          <a:bodyPr/>
          <a:lstStyle/>
          <a:p>
            <a:r>
              <a:rPr lang="de-DE"/>
              <a:t>Merten Dahlkemper | merten.dahlkemper@cern.ch</a:t>
            </a:r>
            <a:endParaRPr lang="en-US" dirty="0"/>
          </a:p>
        </p:txBody>
      </p:sp>
      <p:sp>
        <p:nvSpPr>
          <p:cNvPr id="6" name="Slide Number Placeholder 5">
            <a:extLst>
              <a:ext uri="{FF2B5EF4-FFF2-40B4-BE49-F238E27FC236}">
                <a16:creationId xmlns:a16="http://schemas.microsoft.com/office/drawing/2014/main" id="{89743CED-881E-ACBE-15C2-CA9965A3858B}"/>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46430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A1F3FCA-6ABD-CE22-138F-F81A46618015}"/>
              </a:ext>
            </a:extLst>
          </p:cNvPr>
          <p:cNvSpPr>
            <a:spLocks noGrp="1"/>
          </p:cNvSpPr>
          <p:nvPr>
            <p:ph idx="1"/>
          </p:nvPr>
        </p:nvSpPr>
        <p:spPr/>
        <p:txBody>
          <a:bodyPr/>
          <a:lstStyle/>
          <a:p>
            <a:pPr marL="342900" indent="-342900">
              <a:buFont typeface="Arial" panose="020B0604020202020204" pitchFamily="34" charset="0"/>
              <a:buChar char="•"/>
            </a:pPr>
            <a:r>
              <a:rPr lang="en-US" dirty="0"/>
              <a:t>Learners’ answers reveal multiple conceptual challenges</a:t>
            </a:r>
          </a:p>
          <a:p>
            <a:pPr marL="666900" lvl="1" indent="-342900">
              <a:buFont typeface="Arial" panose="020B0604020202020204" pitchFamily="34" charset="0"/>
              <a:buChar char="•"/>
            </a:pPr>
            <a:r>
              <a:rPr lang="en-US" dirty="0">
                <a:sym typeface="Wingdings" panose="05000000000000000000" pitchFamily="2" charset="2"/>
              </a:rPr>
              <a:t> Conceptions can be categorized, but no single conception is widespread among learners</a:t>
            </a:r>
          </a:p>
          <a:p>
            <a:pPr marL="342900" indent="-342900">
              <a:buFont typeface="Arial" panose="020B0604020202020204" pitchFamily="34" charset="0"/>
              <a:buChar char="•"/>
            </a:pPr>
            <a:r>
              <a:rPr lang="en-US" dirty="0">
                <a:sym typeface="Wingdings" panose="05000000000000000000" pitchFamily="2" charset="2"/>
              </a:rPr>
              <a:t>Adequate conceptions are more widespread than inadequate conceptions</a:t>
            </a:r>
          </a:p>
          <a:p>
            <a:pPr marL="666900" lvl="1" indent="-342900">
              <a:buFont typeface="Arial" panose="020B0604020202020204" pitchFamily="34" charset="0"/>
              <a:buChar char="•"/>
            </a:pPr>
            <a:r>
              <a:rPr lang="en-US" dirty="0">
                <a:sym typeface="Wingdings" panose="05000000000000000000" pitchFamily="2" charset="2"/>
              </a:rPr>
              <a:t> Adequate conceptions are mostly in line with learning goals of the material</a:t>
            </a:r>
            <a:endParaRPr lang="en-GB" dirty="0"/>
          </a:p>
        </p:txBody>
      </p:sp>
      <p:sp>
        <p:nvSpPr>
          <p:cNvPr id="2" name="Title 1">
            <a:extLst>
              <a:ext uri="{FF2B5EF4-FFF2-40B4-BE49-F238E27FC236}">
                <a16:creationId xmlns:a16="http://schemas.microsoft.com/office/drawing/2014/main" id="{036FB1DC-4F8F-D81E-1AA6-3D4EA2EB57ED}"/>
              </a:ext>
            </a:extLst>
          </p:cNvPr>
          <p:cNvSpPr>
            <a:spLocks noGrp="1"/>
          </p:cNvSpPr>
          <p:nvPr>
            <p:ph type="title"/>
          </p:nvPr>
        </p:nvSpPr>
        <p:spPr/>
        <p:txBody>
          <a:bodyPr/>
          <a:lstStyle/>
          <a:p>
            <a:r>
              <a:rPr lang="en-US" dirty="0"/>
              <a:t>Conceptual Challenges: Outcomes</a:t>
            </a:r>
            <a:endParaRPr lang="en-GB" dirty="0"/>
          </a:p>
        </p:txBody>
      </p:sp>
      <p:sp>
        <p:nvSpPr>
          <p:cNvPr id="5" name="Date Placeholder 4">
            <a:extLst>
              <a:ext uri="{FF2B5EF4-FFF2-40B4-BE49-F238E27FC236}">
                <a16:creationId xmlns:a16="http://schemas.microsoft.com/office/drawing/2014/main" id="{0FF2C8E5-ECF6-63DF-AE16-845B16565A7B}"/>
              </a:ext>
            </a:extLst>
          </p:cNvPr>
          <p:cNvSpPr>
            <a:spLocks noGrp="1"/>
          </p:cNvSpPr>
          <p:nvPr>
            <p:ph type="dt" sz="half" idx="10"/>
          </p:nvPr>
        </p:nvSpPr>
        <p:spPr/>
        <p:txBody>
          <a:bodyPr/>
          <a:lstStyle/>
          <a:p>
            <a:r>
              <a:rPr lang="en-US"/>
              <a:t>11.09.2023</a:t>
            </a:r>
            <a:endParaRPr lang="en-US" dirty="0"/>
          </a:p>
        </p:txBody>
      </p:sp>
      <p:sp>
        <p:nvSpPr>
          <p:cNvPr id="6" name="Footer Placeholder 5">
            <a:extLst>
              <a:ext uri="{FF2B5EF4-FFF2-40B4-BE49-F238E27FC236}">
                <a16:creationId xmlns:a16="http://schemas.microsoft.com/office/drawing/2014/main" id="{D2C0AFCB-25AA-1CAF-D5D0-73C5F6657450}"/>
              </a:ext>
            </a:extLst>
          </p:cNvPr>
          <p:cNvSpPr>
            <a:spLocks noGrp="1"/>
          </p:cNvSpPr>
          <p:nvPr>
            <p:ph type="ftr" sz="quarter" idx="11"/>
          </p:nvPr>
        </p:nvSpPr>
        <p:spPr/>
        <p:txBody>
          <a:bodyPr/>
          <a:lstStyle/>
          <a:p>
            <a:r>
              <a:rPr lang="de-DE"/>
              <a:t>Merten Dahlkemper | merten.dahlkemper@cern.ch</a:t>
            </a:r>
            <a:endParaRPr lang="en-US" dirty="0"/>
          </a:p>
        </p:txBody>
      </p:sp>
      <p:sp>
        <p:nvSpPr>
          <p:cNvPr id="7" name="Slide Number Placeholder 6">
            <a:extLst>
              <a:ext uri="{FF2B5EF4-FFF2-40B4-BE49-F238E27FC236}">
                <a16:creationId xmlns:a16="http://schemas.microsoft.com/office/drawing/2014/main" id="{011604D6-66B8-1DE1-796D-199EC2FA9C5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1129046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3.7|32.1"/>
</p:tagLst>
</file>

<file path=ppt/tags/tag2.xml><?xml version="1.0" encoding="utf-8"?>
<p:tagLst xmlns:a="http://schemas.openxmlformats.org/drawingml/2006/main" xmlns:r="http://schemas.openxmlformats.org/officeDocument/2006/relationships" xmlns:p="http://schemas.openxmlformats.org/presentationml/2006/main">
  <p:tag name="TIMING" val="|44.7"/>
</p:tagLst>
</file>

<file path=ppt/tags/tag3.xml><?xml version="1.0" encoding="utf-8"?>
<p:tagLst xmlns:a="http://schemas.openxmlformats.org/drawingml/2006/main" xmlns:r="http://schemas.openxmlformats.org/officeDocument/2006/relationships" xmlns:p="http://schemas.openxmlformats.org/presentationml/2006/main">
  <p:tag name="TIMING" val="|44.7"/>
</p:tagLst>
</file>

<file path=ppt/tags/tag4.xml><?xml version="1.0" encoding="utf-8"?>
<p:tagLst xmlns:a="http://schemas.openxmlformats.org/drawingml/2006/main" xmlns:r="http://schemas.openxmlformats.org/officeDocument/2006/relationships" xmlns:p="http://schemas.openxmlformats.org/presentationml/2006/main">
  <p:tag name="TIMING" val="|29.6"/>
</p:tagLst>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ustom 1">
      <a:majorFont>
        <a:latin typeface="Source Sans Pro"/>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140346</TotalTime>
  <Words>3899</Words>
  <Application>Microsoft Office PowerPoint</Application>
  <PresentationFormat>Widescreen</PresentationFormat>
  <Paragraphs>311</Paragraphs>
  <Slides>23</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Source Sans Pro</vt:lpstr>
      <vt:lpstr>Symbol</vt:lpstr>
      <vt:lpstr>Office Theme</vt:lpstr>
      <vt:lpstr>Feynman diagrams in physics education: Opportunities, Challenges, Practices</vt:lpstr>
      <vt:lpstr>What is it all about?</vt:lpstr>
      <vt:lpstr>Particle Physics in school</vt:lpstr>
      <vt:lpstr>What can we teach with Feynman diagrams? </vt:lpstr>
      <vt:lpstr>Framework: Design-Based Research</vt:lpstr>
      <vt:lpstr>Eye tracking data: Strategies</vt:lpstr>
      <vt:lpstr>Eye Tracking data: Outcomes</vt:lpstr>
      <vt:lpstr>Conceptual Challenges</vt:lpstr>
      <vt:lpstr>Conceptual Challenges: Outcomes</vt:lpstr>
      <vt:lpstr>Framework: Design-Based Research</vt:lpstr>
      <vt:lpstr>PowerPoint Presentation</vt:lpstr>
      <vt:lpstr>References</vt:lpstr>
      <vt:lpstr>Backup</vt:lpstr>
      <vt:lpstr>Eye Tracking and diagrams</vt:lpstr>
      <vt:lpstr>Design principles for instructional design</vt:lpstr>
      <vt:lpstr>Design Principles</vt:lpstr>
      <vt:lpstr>Design Principles</vt:lpstr>
      <vt:lpstr>Evaluation study</vt:lpstr>
      <vt:lpstr>Study Design</vt:lpstr>
      <vt:lpstr>Eye Tracking data – Students’  </vt:lpstr>
      <vt:lpstr>Eye Tracking data: Influence of training examples</vt:lpstr>
      <vt:lpstr>Eye Tracking data</vt:lpstr>
      <vt:lpstr>Eye Tracking data: Outcomes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Merten Nikolay Dahlkemper</dc:creator>
  <cp:lastModifiedBy>Merten Nikolay Dahlkemper</cp:lastModifiedBy>
  <cp:revision>103</cp:revision>
  <cp:lastPrinted>2023-03-03T16:12:12Z</cp:lastPrinted>
  <dcterms:created xsi:type="dcterms:W3CDTF">2022-03-21T17:21:56Z</dcterms:created>
  <dcterms:modified xsi:type="dcterms:W3CDTF">2023-10-03T07:13:38Z</dcterms:modified>
</cp:coreProperties>
</file>