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4110" r:id="rId3"/>
    <p:sldId id="4108" r:id="rId4"/>
    <p:sldId id="1725" r:id="rId5"/>
    <p:sldId id="1719" r:id="rId6"/>
    <p:sldId id="4105" r:id="rId7"/>
    <p:sldId id="4109" r:id="rId8"/>
    <p:sldId id="4113" r:id="rId9"/>
    <p:sldId id="4107" r:id="rId10"/>
    <p:sldId id="4114" r:id="rId11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4686"/>
  </p:normalViewPr>
  <p:slideViewPr>
    <p:cSldViewPr snapToGrid="0" snapToObjects="1">
      <p:cViewPr varScale="1">
        <p:scale>
          <a:sx n="114" d="100"/>
          <a:sy n="114" d="100"/>
        </p:scale>
        <p:origin x="624" y="96"/>
      </p:cViewPr>
      <p:guideLst>
        <p:guide orient="horz" pos="329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80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27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60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24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74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74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1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47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94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6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June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Council | L. Musa |  70th Anniversary of CERN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23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CERN Council | L. Musa |  70th Anniversary of CERN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ern.70@cern.c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CERN’s 70th anniversary celebrations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Luciano Musa - Mélissa Gaillard</a:t>
            </a:r>
          </a:p>
          <a:p>
            <a:r>
              <a:rPr lang="en-GB" b="0" dirty="0"/>
              <a:t>CERN Teacher and Student Forum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873FE2-E2D5-84B1-0792-23BDF597C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CERN 70 Project Office:</a:t>
            </a:r>
            <a:endParaRPr lang="fr-CH" dirty="0">
              <a:hlinkClick r:id="rId3"/>
            </a:endParaRPr>
          </a:p>
          <a:p>
            <a:r>
              <a:rPr lang="fr-CH" dirty="0">
                <a:hlinkClick r:id="rId3"/>
              </a:rPr>
              <a:t>cern.70@cern.ch</a:t>
            </a:r>
            <a:endParaRPr lang="fr-CH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F2BA66-4D0B-514F-C854-46040D12C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70 Contacts</a:t>
            </a:r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D04A806-8ED0-F197-0B15-1F598D123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CERN TSF | 3 October 2023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067C699-148A-1B7E-57C6-426393B12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Musa, M. Gaillard |  CERN’s 70th Anniversary Celebrations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D69C2-76CC-8852-13FA-994BBC38A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08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BAA0D22-7165-F5E1-6ED5-B8519BED8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597F28-CFD3-090E-4CD6-227D9017548C}"/>
              </a:ext>
            </a:extLst>
          </p:cNvPr>
          <p:cNvSpPr/>
          <p:nvPr/>
        </p:nvSpPr>
        <p:spPr>
          <a:xfrm>
            <a:off x="534314" y="267950"/>
            <a:ext cx="997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What do we aim to achieve?</a:t>
            </a:r>
            <a:endParaRPr lang="en-CH" sz="40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2ADE8B-DAC7-C1CB-AA80-9147D36B4E94}"/>
              </a:ext>
            </a:extLst>
          </p:cNvPr>
          <p:cNvSpPr txBox="1"/>
          <p:nvPr/>
        </p:nvSpPr>
        <p:spPr>
          <a:xfrm>
            <a:off x="608343" y="2197988"/>
            <a:ext cx="1029488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Recognising achievements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Generating momentum for the future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Promoting CERN’s values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Consolidating CERN’s reputation and visibility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Fostering a sense of pride and unity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Engaging the public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F89968-EC69-C9EA-E651-A7D62898F377}"/>
              </a:ext>
            </a:extLst>
          </p:cNvPr>
          <p:cNvSpPr txBox="1"/>
          <p:nvPr/>
        </p:nvSpPr>
        <p:spPr>
          <a:xfrm>
            <a:off x="534313" y="1348761"/>
            <a:ext cx="99720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Celebrate the past, invigorate the present, promote the future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B99EE-6577-894F-BFF5-DDF03FCF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985C9-4267-4C48-BA97-9FFE9A1C2593}"/>
              </a:ext>
            </a:extLst>
          </p:cNvPr>
          <p:cNvSpPr txBox="1"/>
          <p:nvPr/>
        </p:nvSpPr>
        <p:spPr>
          <a:xfrm>
            <a:off x="406400" y="5689600"/>
            <a:ext cx="11379200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  <a:latin typeface="Wingdings 3" pitchFamily="2" charset="2"/>
              </a:rPr>
              <a:t>a</a:t>
            </a:r>
            <a:r>
              <a:rPr lang="en-GB" dirty="0">
                <a:solidFill>
                  <a:schemeClr val="bg2"/>
                </a:solidFill>
              </a:rPr>
              <a:t> CERN’s 70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anniversary as forward looking event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D02063B4-60BB-2EAC-B9B1-4630BC6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207263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597F28-CFD3-090E-4CD6-227D9017548C}"/>
              </a:ext>
            </a:extLst>
          </p:cNvPr>
          <p:cNvSpPr/>
          <p:nvPr/>
        </p:nvSpPr>
        <p:spPr>
          <a:xfrm>
            <a:off x="534314" y="267950"/>
            <a:ext cx="997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Whom do we aim to reach?</a:t>
            </a:r>
            <a:endParaRPr lang="en-CH" sz="40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2ADE8B-DAC7-C1CB-AA80-9147D36B4E94}"/>
              </a:ext>
            </a:extLst>
          </p:cNvPr>
          <p:cNvSpPr txBox="1"/>
          <p:nvPr/>
        </p:nvSpPr>
        <p:spPr>
          <a:xfrm>
            <a:off x="608343" y="2197988"/>
            <a:ext cx="1029488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CERN community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wider particle physics community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general scientific community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general public </a:t>
            </a:r>
          </a:p>
          <a:p>
            <a:pPr marL="342900" indent="-342900" algn="l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local, national and international authorities and policymakers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The media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F89968-EC69-C9EA-E651-A7D62898F377}"/>
              </a:ext>
            </a:extLst>
          </p:cNvPr>
          <p:cNvSpPr txBox="1"/>
          <p:nvPr/>
        </p:nvSpPr>
        <p:spPr>
          <a:xfrm>
            <a:off x="534313" y="1348761"/>
            <a:ext cx="99720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The anniversary year’s programme will encompass a range of activities tailored to one or more of these target audiences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B99EE-6577-894F-BFF5-DDF03FCF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985C9-4267-4C48-BA97-9FFE9A1C2593}"/>
              </a:ext>
            </a:extLst>
          </p:cNvPr>
          <p:cNvSpPr txBox="1"/>
          <p:nvPr/>
        </p:nvSpPr>
        <p:spPr>
          <a:xfrm>
            <a:off x="406400" y="5689600"/>
            <a:ext cx="11379200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  <a:latin typeface="Wingdings 3" pitchFamily="2" charset="2"/>
              </a:rPr>
              <a:t>a</a:t>
            </a:r>
            <a:r>
              <a:rPr lang="en-GB" dirty="0">
                <a:solidFill>
                  <a:schemeClr val="bg2"/>
                </a:solidFill>
              </a:rPr>
              <a:t> Engage various audiences across Member, Associate and non-Member States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73279B9E-26F8-4F92-D0C8-90532BCA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E6544A4A-F434-BA00-1171-2BB22BA8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3229566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597F28-CFD3-090E-4CD6-227D9017548C}"/>
              </a:ext>
            </a:extLst>
          </p:cNvPr>
          <p:cNvSpPr/>
          <p:nvPr/>
        </p:nvSpPr>
        <p:spPr>
          <a:xfrm>
            <a:off x="534314" y="267950"/>
            <a:ext cx="997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Main themes and topics</a:t>
            </a:r>
            <a:endParaRPr lang="en-CH" sz="40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15F008-E617-5B86-A45A-75E018F319D9}"/>
              </a:ext>
            </a:extLst>
          </p:cNvPr>
          <p:cNvSpPr txBox="1"/>
          <p:nvPr/>
        </p:nvSpPr>
        <p:spPr>
          <a:xfrm>
            <a:off x="3523990" y="2133751"/>
            <a:ext cx="6946640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12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Discoveries, Big Questions, Charting the Way Forward</a:t>
            </a:r>
          </a:p>
          <a:p>
            <a:pPr marL="7429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topics: main discoveries and advancements over the past seven decades; main open questions in fundamental physics and how to address them; the way forward.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3BB9D-6E64-42D4-91C2-52512EF7CAAB}"/>
              </a:ext>
            </a:extLst>
          </p:cNvPr>
          <p:cNvSpPr txBox="1"/>
          <p:nvPr/>
        </p:nvSpPr>
        <p:spPr>
          <a:xfrm>
            <a:off x="1422400" y="1048796"/>
            <a:ext cx="932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303030"/>
                </a:solidFill>
                <a:cs typeface="Calibri" panose="020F0502020204030204" pitchFamily="34" charset="0"/>
              </a:rPr>
              <a:t>Four main themes</a:t>
            </a:r>
          </a:p>
          <a:p>
            <a:pPr algn="ctr"/>
            <a:r>
              <a:rPr lang="en-GB" sz="2400" dirty="0">
                <a:solidFill>
                  <a:srgbClr val="303030"/>
                </a:solidFill>
                <a:cs typeface="Calibri" panose="020F0502020204030204" pitchFamily="34" charset="0"/>
              </a:rPr>
              <a:t>capture the essence of CERN at this 70-year milestone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96358-5E29-5740-BC17-95226623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21CECE6-74D7-F641-BDBC-D7DC80E88943}"/>
              </a:ext>
            </a:extLst>
          </p:cNvPr>
          <p:cNvGrpSpPr/>
          <p:nvPr/>
        </p:nvGrpSpPr>
        <p:grpSpPr>
          <a:xfrm>
            <a:off x="-909496" y="1272626"/>
            <a:ext cx="4239024" cy="1888946"/>
            <a:chOff x="-345204" y="1246176"/>
            <a:chExt cx="3090716" cy="188894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78167F2-DF6B-8C4D-B698-2C4C806CE8A2}"/>
                </a:ext>
              </a:extLst>
            </p:cNvPr>
            <p:cNvGrpSpPr/>
            <p:nvPr/>
          </p:nvGrpSpPr>
          <p:grpSpPr>
            <a:xfrm>
              <a:off x="-345204" y="1246176"/>
              <a:ext cx="3090716" cy="1888422"/>
              <a:chOff x="-345204" y="1246176"/>
              <a:chExt cx="3090716" cy="1888422"/>
            </a:xfrm>
          </p:grpSpPr>
          <p:sp>
            <p:nvSpPr>
              <p:cNvPr id="20" name="Round Same Side Corner Rectangle 19">
                <a:extLst>
                  <a:ext uri="{FF2B5EF4-FFF2-40B4-BE49-F238E27FC236}">
                    <a16:creationId xmlns:a16="http://schemas.microsoft.com/office/drawing/2014/main" id="{ED36920A-8CD8-454E-A9B2-2CC35FE31183}"/>
                  </a:ext>
                </a:extLst>
              </p:cNvPr>
              <p:cNvSpPr/>
              <p:nvPr/>
            </p:nvSpPr>
            <p:spPr>
              <a:xfrm rot="5400000">
                <a:off x="1339151" y="1591062"/>
                <a:ext cx="871223" cy="19414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Poppins" pitchFamily="2" charset="77"/>
                </a:endParaRPr>
              </a:p>
            </p:txBody>
          </p:sp>
          <p:pic>
            <p:nvPicPr>
              <p:cNvPr id="29" name="Graphic 28">
                <a:extLst>
                  <a:ext uri="{FF2B5EF4-FFF2-40B4-BE49-F238E27FC236}">
                    <a16:creationId xmlns:a16="http://schemas.microsoft.com/office/drawing/2014/main" id="{2648C482-E3F3-204F-B25C-3EB639CBBD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-345204" y="1246176"/>
                <a:ext cx="1332012" cy="1888422"/>
              </a:xfrm>
              <a:prstGeom prst="rect">
                <a:avLst/>
              </a:prstGeom>
            </p:spPr>
          </p:pic>
        </p:grp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3B5531D8-4529-4245-B9E6-8E5BE0E28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338854" y="1246700"/>
              <a:ext cx="1332012" cy="1888422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8A8ED47-7816-A54D-A812-58E55FDB1BDC}"/>
              </a:ext>
            </a:extLst>
          </p:cNvPr>
          <p:cNvGrpSpPr/>
          <p:nvPr/>
        </p:nvGrpSpPr>
        <p:grpSpPr>
          <a:xfrm>
            <a:off x="-440013" y="2565502"/>
            <a:ext cx="3781353" cy="1396180"/>
            <a:chOff x="0" y="2527402"/>
            <a:chExt cx="2757024" cy="139618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7756AAE-D465-624A-BB84-1A09748B17F6}"/>
                </a:ext>
              </a:extLst>
            </p:cNvPr>
            <p:cNvGrpSpPr/>
            <p:nvPr/>
          </p:nvGrpSpPr>
          <p:grpSpPr>
            <a:xfrm>
              <a:off x="0" y="2527402"/>
              <a:ext cx="2757024" cy="1396180"/>
              <a:chOff x="0" y="2527402"/>
              <a:chExt cx="2757024" cy="1396180"/>
            </a:xfrm>
          </p:grpSpPr>
          <p:sp>
            <p:nvSpPr>
              <p:cNvPr id="27" name="Freeform 483">
                <a:extLst>
                  <a:ext uri="{FF2B5EF4-FFF2-40B4-BE49-F238E27FC236}">
                    <a16:creationId xmlns:a16="http://schemas.microsoft.com/office/drawing/2014/main" id="{0109D087-27A4-D94F-B98A-DBB69ADAE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527402"/>
                <a:ext cx="814113" cy="1396176"/>
              </a:xfrm>
              <a:custGeom>
                <a:avLst/>
                <a:gdLst>
                  <a:gd name="T0" fmla="*/ 1855 w 1856"/>
                  <a:gd name="T1" fmla="*/ 3185 h 3186"/>
                  <a:gd name="T2" fmla="*/ 0 w 1856"/>
                  <a:gd name="T3" fmla="*/ 2718 h 3186"/>
                  <a:gd name="T4" fmla="*/ 0 w 1856"/>
                  <a:gd name="T5" fmla="*/ 0 h 3186"/>
                  <a:gd name="T6" fmla="*/ 1855 w 1856"/>
                  <a:gd name="T7" fmla="*/ 1184 h 3186"/>
                  <a:gd name="T8" fmla="*/ 1855 w 1856"/>
                  <a:gd name="T9" fmla="*/ 3185 h 3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6" h="3186">
                    <a:moveTo>
                      <a:pt x="1855" y="3185"/>
                    </a:moveTo>
                    <a:lnTo>
                      <a:pt x="0" y="2718"/>
                    </a:lnTo>
                    <a:lnTo>
                      <a:pt x="0" y="0"/>
                    </a:lnTo>
                    <a:lnTo>
                      <a:pt x="1855" y="1184"/>
                    </a:lnTo>
                    <a:lnTo>
                      <a:pt x="1855" y="3185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Poppins" pitchFamily="2" charset="77"/>
                </a:endParaRPr>
              </a:p>
            </p:txBody>
          </p:sp>
          <p:sp>
            <p:nvSpPr>
              <p:cNvPr id="28" name="Round Same Side Corner Rectangle 27">
                <a:extLst>
                  <a:ext uri="{FF2B5EF4-FFF2-40B4-BE49-F238E27FC236}">
                    <a16:creationId xmlns:a16="http://schemas.microsoft.com/office/drawing/2014/main" id="{2F374728-0744-A745-B6C7-976FDF75BA8E}"/>
                  </a:ext>
                </a:extLst>
              </p:cNvPr>
              <p:cNvSpPr/>
              <p:nvPr/>
            </p:nvSpPr>
            <p:spPr>
              <a:xfrm rot="5400000">
                <a:off x="1347310" y="2513869"/>
                <a:ext cx="877929" cy="19414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Poppins" pitchFamily="2" charset="77"/>
                </a:endParaRPr>
              </a:p>
            </p:txBody>
          </p:sp>
        </p:grpSp>
        <p:sp>
          <p:nvSpPr>
            <p:cNvPr id="31" name="Freeform 483">
              <a:extLst>
                <a:ext uri="{FF2B5EF4-FFF2-40B4-BE49-F238E27FC236}">
                  <a16:creationId xmlns:a16="http://schemas.microsoft.com/office/drawing/2014/main" id="{7792956E-AAA1-144B-9BBA-AF48A1215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527402"/>
              <a:ext cx="814113" cy="1396176"/>
            </a:xfrm>
            <a:custGeom>
              <a:avLst/>
              <a:gdLst>
                <a:gd name="T0" fmla="*/ 1855 w 1856"/>
                <a:gd name="T1" fmla="*/ 3185 h 3186"/>
                <a:gd name="T2" fmla="*/ 0 w 1856"/>
                <a:gd name="T3" fmla="*/ 2718 h 3186"/>
                <a:gd name="T4" fmla="*/ 0 w 1856"/>
                <a:gd name="T5" fmla="*/ 0 h 3186"/>
                <a:gd name="T6" fmla="*/ 1855 w 1856"/>
                <a:gd name="T7" fmla="*/ 1184 h 3186"/>
                <a:gd name="T8" fmla="*/ 1855 w 1856"/>
                <a:gd name="T9" fmla="*/ 3185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6" h="3186">
                  <a:moveTo>
                    <a:pt x="1855" y="3185"/>
                  </a:moveTo>
                  <a:lnTo>
                    <a:pt x="0" y="2718"/>
                  </a:lnTo>
                  <a:lnTo>
                    <a:pt x="0" y="0"/>
                  </a:lnTo>
                  <a:lnTo>
                    <a:pt x="1855" y="1184"/>
                  </a:lnTo>
                  <a:lnTo>
                    <a:pt x="1855" y="3185"/>
                  </a:lnTo>
                </a:path>
              </a:pathLst>
            </a:custGeom>
            <a:solidFill>
              <a:schemeClr val="bg2">
                <a:lumMod val="25000"/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Poppins" pitchFamily="2" charset="77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80992AA-1EE4-454D-A8D8-06AC7F1C39CE}"/>
              </a:ext>
            </a:extLst>
          </p:cNvPr>
          <p:cNvGrpSpPr/>
          <p:nvPr/>
        </p:nvGrpSpPr>
        <p:grpSpPr>
          <a:xfrm>
            <a:off x="-440013" y="3853225"/>
            <a:ext cx="3781353" cy="1191723"/>
            <a:chOff x="0" y="3801335"/>
            <a:chExt cx="2757024" cy="119172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B176144-22D0-E24E-8009-7417D33DD93C}"/>
                </a:ext>
              </a:extLst>
            </p:cNvPr>
            <p:cNvGrpSpPr/>
            <p:nvPr/>
          </p:nvGrpSpPr>
          <p:grpSpPr>
            <a:xfrm>
              <a:off x="0" y="3801861"/>
              <a:ext cx="2757024" cy="1191197"/>
              <a:chOff x="0" y="3801861"/>
              <a:chExt cx="2757024" cy="1191197"/>
            </a:xfrm>
          </p:grpSpPr>
          <p:sp>
            <p:nvSpPr>
              <p:cNvPr id="18" name="Freeform 484">
                <a:extLst>
                  <a:ext uri="{FF2B5EF4-FFF2-40B4-BE49-F238E27FC236}">
                    <a16:creationId xmlns:a16="http://schemas.microsoft.com/office/drawing/2014/main" id="{87462E4B-C692-754B-BBE7-F0D6DBBFD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801861"/>
                <a:ext cx="814113" cy="1191197"/>
              </a:xfrm>
              <a:custGeom>
                <a:avLst/>
                <a:gdLst>
                  <a:gd name="T0" fmla="*/ 1855 w 1856"/>
                  <a:gd name="T1" fmla="*/ 2369 h 2718"/>
                  <a:gd name="T2" fmla="*/ 0 w 1856"/>
                  <a:gd name="T3" fmla="*/ 2717 h 2718"/>
                  <a:gd name="T4" fmla="*/ 0 w 1856"/>
                  <a:gd name="T5" fmla="*/ 0 h 2718"/>
                  <a:gd name="T6" fmla="*/ 1855 w 1856"/>
                  <a:gd name="T7" fmla="*/ 369 h 2718"/>
                  <a:gd name="T8" fmla="*/ 1855 w 1856"/>
                  <a:gd name="T9" fmla="*/ 2369 h 2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6" h="2718">
                    <a:moveTo>
                      <a:pt x="1855" y="2369"/>
                    </a:moveTo>
                    <a:lnTo>
                      <a:pt x="0" y="2717"/>
                    </a:lnTo>
                    <a:lnTo>
                      <a:pt x="0" y="0"/>
                    </a:lnTo>
                    <a:lnTo>
                      <a:pt x="1855" y="369"/>
                    </a:lnTo>
                    <a:lnTo>
                      <a:pt x="1855" y="2369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Poppins" pitchFamily="2" charset="77"/>
                </a:endParaRPr>
              </a:p>
            </p:txBody>
          </p:sp>
          <p:sp>
            <p:nvSpPr>
              <p:cNvPr id="21" name="Round Same Side Corner Rectangle 20">
                <a:extLst>
                  <a:ext uri="{FF2B5EF4-FFF2-40B4-BE49-F238E27FC236}">
                    <a16:creationId xmlns:a16="http://schemas.microsoft.com/office/drawing/2014/main" id="{ED9C3956-71DE-1649-94E5-2F89ACC2E2D7}"/>
                  </a:ext>
                </a:extLst>
              </p:cNvPr>
              <p:cNvSpPr/>
              <p:nvPr/>
            </p:nvSpPr>
            <p:spPr>
              <a:xfrm rot="5400000">
                <a:off x="1347310" y="3431109"/>
                <a:ext cx="877929" cy="19414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Poppins" pitchFamily="2" charset="77"/>
                </a:endParaRPr>
              </a:p>
            </p:txBody>
          </p:sp>
        </p:grpSp>
        <p:sp>
          <p:nvSpPr>
            <p:cNvPr id="32" name="Freeform 484">
              <a:extLst>
                <a:ext uri="{FF2B5EF4-FFF2-40B4-BE49-F238E27FC236}">
                  <a16:creationId xmlns:a16="http://schemas.microsoft.com/office/drawing/2014/main" id="{7B50E10F-ECA8-C64D-A78B-2F6D227C2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801335"/>
              <a:ext cx="814113" cy="1191197"/>
            </a:xfrm>
            <a:custGeom>
              <a:avLst/>
              <a:gdLst>
                <a:gd name="T0" fmla="*/ 1855 w 1856"/>
                <a:gd name="T1" fmla="*/ 2369 h 2718"/>
                <a:gd name="T2" fmla="*/ 0 w 1856"/>
                <a:gd name="T3" fmla="*/ 2717 h 2718"/>
                <a:gd name="T4" fmla="*/ 0 w 1856"/>
                <a:gd name="T5" fmla="*/ 0 h 2718"/>
                <a:gd name="T6" fmla="*/ 1855 w 1856"/>
                <a:gd name="T7" fmla="*/ 369 h 2718"/>
                <a:gd name="T8" fmla="*/ 1855 w 1856"/>
                <a:gd name="T9" fmla="*/ 2369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6" h="2718">
                  <a:moveTo>
                    <a:pt x="1855" y="2369"/>
                  </a:moveTo>
                  <a:lnTo>
                    <a:pt x="0" y="2717"/>
                  </a:lnTo>
                  <a:lnTo>
                    <a:pt x="0" y="0"/>
                  </a:lnTo>
                  <a:lnTo>
                    <a:pt x="1855" y="369"/>
                  </a:lnTo>
                  <a:lnTo>
                    <a:pt x="1855" y="2369"/>
                  </a:lnTo>
                </a:path>
              </a:pathLst>
            </a:custGeom>
            <a:solidFill>
              <a:schemeClr val="bg2">
                <a:lumMod val="25000"/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Poppins" pitchFamily="2" charset="77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8BA9413-4067-C442-A1B2-3A9618E8CCB8}"/>
              </a:ext>
            </a:extLst>
          </p:cNvPr>
          <p:cNvGrpSpPr/>
          <p:nvPr/>
        </p:nvGrpSpPr>
        <p:grpSpPr>
          <a:xfrm>
            <a:off x="-440013" y="4950240"/>
            <a:ext cx="3781353" cy="1396701"/>
            <a:chOff x="0" y="4929614"/>
            <a:chExt cx="2757024" cy="139670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558BD58-A64F-B34D-A600-D03B09201A2A}"/>
                </a:ext>
              </a:extLst>
            </p:cNvPr>
            <p:cNvGrpSpPr/>
            <p:nvPr/>
          </p:nvGrpSpPr>
          <p:grpSpPr>
            <a:xfrm>
              <a:off x="0" y="4929614"/>
              <a:ext cx="2757024" cy="1396176"/>
              <a:chOff x="0" y="4929614"/>
              <a:chExt cx="2757024" cy="1396176"/>
            </a:xfrm>
          </p:grpSpPr>
          <p:sp>
            <p:nvSpPr>
              <p:cNvPr id="19" name="Freeform 485">
                <a:extLst>
                  <a:ext uri="{FF2B5EF4-FFF2-40B4-BE49-F238E27FC236}">
                    <a16:creationId xmlns:a16="http://schemas.microsoft.com/office/drawing/2014/main" id="{48E897FD-B446-8C42-90B3-DC21F99F4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929614"/>
                <a:ext cx="814113" cy="1396176"/>
              </a:xfrm>
              <a:custGeom>
                <a:avLst/>
                <a:gdLst>
                  <a:gd name="T0" fmla="*/ 1855 w 1856"/>
                  <a:gd name="T1" fmla="*/ 2001 h 3186"/>
                  <a:gd name="T2" fmla="*/ 0 w 1856"/>
                  <a:gd name="T3" fmla="*/ 3185 h 3186"/>
                  <a:gd name="T4" fmla="*/ 0 w 1856"/>
                  <a:gd name="T5" fmla="*/ 467 h 3186"/>
                  <a:gd name="T6" fmla="*/ 1855 w 1856"/>
                  <a:gd name="T7" fmla="*/ 0 h 3186"/>
                  <a:gd name="T8" fmla="*/ 1855 w 1856"/>
                  <a:gd name="T9" fmla="*/ 2001 h 3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6" h="3186">
                    <a:moveTo>
                      <a:pt x="1855" y="2001"/>
                    </a:moveTo>
                    <a:lnTo>
                      <a:pt x="0" y="3185"/>
                    </a:lnTo>
                    <a:lnTo>
                      <a:pt x="0" y="467"/>
                    </a:lnTo>
                    <a:lnTo>
                      <a:pt x="1855" y="0"/>
                    </a:lnTo>
                    <a:lnTo>
                      <a:pt x="1855" y="2001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Poppins" pitchFamily="2" charset="77"/>
                </a:endParaRPr>
              </a:p>
            </p:txBody>
          </p:sp>
          <p:sp>
            <p:nvSpPr>
              <p:cNvPr id="22" name="Round Same Side Corner Rectangle 21">
                <a:extLst>
                  <a:ext uri="{FF2B5EF4-FFF2-40B4-BE49-F238E27FC236}">
                    <a16:creationId xmlns:a16="http://schemas.microsoft.com/office/drawing/2014/main" id="{E9D60B47-8600-0B47-B5DD-E7E258E6741E}"/>
                  </a:ext>
                </a:extLst>
              </p:cNvPr>
              <p:cNvSpPr/>
              <p:nvPr/>
            </p:nvSpPr>
            <p:spPr>
              <a:xfrm rot="5400000">
                <a:off x="1347310" y="4398495"/>
                <a:ext cx="877929" cy="19414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Poppins" pitchFamily="2" charset="77"/>
                </a:endParaRPr>
              </a:p>
            </p:txBody>
          </p:sp>
        </p:grpSp>
        <p:sp>
          <p:nvSpPr>
            <p:cNvPr id="33" name="Freeform 485">
              <a:extLst>
                <a:ext uri="{FF2B5EF4-FFF2-40B4-BE49-F238E27FC236}">
                  <a16:creationId xmlns:a16="http://schemas.microsoft.com/office/drawing/2014/main" id="{79EBBF3D-DBD6-5842-94DC-E13C6B696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930139"/>
              <a:ext cx="814113" cy="1396176"/>
            </a:xfrm>
            <a:custGeom>
              <a:avLst/>
              <a:gdLst>
                <a:gd name="T0" fmla="*/ 1855 w 1856"/>
                <a:gd name="T1" fmla="*/ 2001 h 3186"/>
                <a:gd name="T2" fmla="*/ 0 w 1856"/>
                <a:gd name="T3" fmla="*/ 3185 h 3186"/>
                <a:gd name="T4" fmla="*/ 0 w 1856"/>
                <a:gd name="T5" fmla="*/ 467 h 3186"/>
                <a:gd name="T6" fmla="*/ 1855 w 1856"/>
                <a:gd name="T7" fmla="*/ 0 h 3186"/>
                <a:gd name="T8" fmla="*/ 1855 w 1856"/>
                <a:gd name="T9" fmla="*/ 2001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6" h="3186">
                  <a:moveTo>
                    <a:pt x="1855" y="2001"/>
                  </a:moveTo>
                  <a:lnTo>
                    <a:pt x="0" y="3185"/>
                  </a:lnTo>
                  <a:lnTo>
                    <a:pt x="0" y="467"/>
                  </a:lnTo>
                  <a:lnTo>
                    <a:pt x="1855" y="0"/>
                  </a:lnTo>
                  <a:lnTo>
                    <a:pt x="1855" y="2001"/>
                  </a:lnTo>
                </a:path>
              </a:pathLst>
            </a:custGeom>
            <a:solidFill>
              <a:schemeClr val="bg2">
                <a:lumMod val="25000"/>
                <a:alpha val="3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Poppins" pitchFamily="2" charset="77"/>
              </a:endParaRPr>
            </a:p>
          </p:txBody>
        </p:sp>
      </p:grpSp>
      <p:sp>
        <p:nvSpPr>
          <p:cNvPr id="49" name="ZoneTexte 20">
            <a:extLst>
              <a:ext uri="{FF2B5EF4-FFF2-40B4-BE49-F238E27FC236}">
                <a16:creationId xmlns:a16="http://schemas.microsoft.com/office/drawing/2014/main" id="{D8504E94-7ACC-2E43-99A5-740515F2C0F2}"/>
              </a:ext>
            </a:extLst>
          </p:cNvPr>
          <p:cNvSpPr txBox="1"/>
          <p:nvPr/>
        </p:nvSpPr>
        <p:spPr>
          <a:xfrm>
            <a:off x="563796" y="2115765"/>
            <a:ext cx="2784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Pushing back the Frontiers of Knowledge”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0" name="ZoneTexte 21">
            <a:extLst>
              <a:ext uri="{FF2B5EF4-FFF2-40B4-BE49-F238E27FC236}">
                <a16:creationId xmlns:a16="http://schemas.microsoft.com/office/drawing/2014/main" id="{380D5D15-B725-774C-8D2A-33262AD2589D}"/>
              </a:ext>
            </a:extLst>
          </p:cNvPr>
          <p:cNvSpPr txBox="1"/>
          <p:nvPr/>
        </p:nvSpPr>
        <p:spPr>
          <a:xfrm>
            <a:off x="790197" y="3213470"/>
            <a:ext cx="2355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 panose="020F0302020204030204" pitchFamily="34" charset="0"/>
              </a:rPr>
              <a:t>“</a:t>
            </a:r>
            <a:r>
              <a:rPr lang="en-US" b="1" dirty="0">
                <a:solidFill>
                  <a:schemeClr val="bg1"/>
                </a:solidFill>
                <a:cs typeface="Calibri Light" panose="020F0302020204030204" pitchFamily="34" charset="0"/>
              </a:rPr>
              <a:t>Advancing Science and Technology”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ZoneTexte 22">
            <a:extLst>
              <a:ext uri="{FF2B5EF4-FFF2-40B4-BE49-F238E27FC236}">
                <a16:creationId xmlns:a16="http://schemas.microsoft.com/office/drawing/2014/main" id="{B233D5BC-2FEB-6C42-86A2-D82ADAC2B14F}"/>
              </a:ext>
            </a:extLst>
          </p:cNvPr>
          <p:cNvSpPr txBox="1"/>
          <p:nvPr/>
        </p:nvSpPr>
        <p:spPr>
          <a:xfrm>
            <a:off x="836832" y="5176420"/>
            <a:ext cx="206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 panose="020F0302020204030204" pitchFamily="34" charset="0"/>
              </a:rPr>
              <a:t>“</a:t>
            </a:r>
            <a:r>
              <a:rPr lang="en-US" b="1" dirty="0">
                <a:solidFill>
                  <a:schemeClr val="bg1"/>
                </a:solidFill>
                <a:cs typeface="Calibri Light" panose="020F0302020204030204" pitchFamily="34" charset="0"/>
              </a:rPr>
              <a:t>Science for All”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ZoneTexte 23">
            <a:extLst>
              <a:ext uri="{FF2B5EF4-FFF2-40B4-BE49-F238E27FC236}">
                <a16:creationId xmlns:a16="http://schemas.microsoft.com/office/drawing/2014/main" id="{576025D0-8DE9-3C4D-99F9-36097F442FB9}"/>
              </a:ext>
            </a:extLst>
          </p:cNvPr>
          <p:cNvSpPr txBox="1"/>
          <p:nvPr/>
        </p:nvSpPr>
        <p:spPr>
          <a:xfrm>
            <a:off x="831793" y="4158753"/>
            <a:ext cx="229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 panose="020F0302020204030204" pitchFamily="34" charset="0"/>
              </a:rPr>
              <a:t>“</a:t>
            </a:r>
            <a:r>
              <a:rPr lang="en-US" b="1" dirty="0">
                <a:solidFill>
                  <a:schemeClr val="bg1"/>
                </a:solidFill>
                <a:cs typeface="Calibri Light" panose="020F0302020204030204" pitchFamily="34" charset="0"/>
              </a:rPr>
              <a:t>Science Without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cs typeface="Calibri Light" panose="020F0302020204030204" pitchFamily="34" charset="0"/>
              </a:rPr>
              <a:t>Borders”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3EFF777-5606-C84C-A132-97F2F156A80C}"/>
              </a:ext>
            </a:extLst>
          </p:cNvPr>
          <p:cNvSpPr txBox="1"/>
          <p:nvPr/>
        </p:nvSpPr>
        <p:spPr>
          <a:xfrm>
            <a:off x="3523990" y="4077072"/>
            <a:ext cx="6783996" cy="80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Cooperation and Dialogue through Science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topics: universality of science; international collaboration; dialogue; </a:t>
            </a:r>
            <a:br>
              <a:rPr lang="en-US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model for other fields.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DFBDA03-C518-484C-9046-FCA597C82287}"/>
              </a:ext>
            </a:extLst>
          </p:cNvPr>
          <p:cNvSpPr txBox="1"/>
          <p:nvPr/>
        </p:nvSpPr>
        <p:spPr>
          <a:xfrm>
            <a:off x="3523990" y="3183314"/>
            <a:ext cx="6783996" cy="80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1600" b="1" dirty="0">
                <a:solidFill>
                  <a:schemeClr val="accent3"/>
                </a:solidFill>
                <a:cs typeface="Calibri Light" panose="020F0302020204030204" pitchFamily="34" charset="0"/>
              </a:rPr>
              <a:t>Together for a Sustainable Future</a:t>
            </a:r>
          </a:p>
          <a:p>
            <a:pPr marL="7429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u="none" strike="noStrike" dirty="0">
                <a:solidFill>
                  <a:schemeClr val="accent3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topics: the synergy of science and technology; applications to society and societal challenges; sustainability.</a:t>
            </a:r>
            <a:r>
              <a:rPr lang="en-US" sz="1400" dirty="0">
                <a:solidFill>
                  <a:schemeClr val="accent3"/>
                </a:solidFill>
                <a:cs typeface="Calibri Light" panose="020F0302020204030204" pitchFamily="34" charset="0"/>
              </a:rPr>
              <a:t> </a:t>
            </a:r>
            <a:endParaRPr lang="en-US" sz="1400" dirty="0">
              <a:solidFill>
                <a:schemeClr val="accent3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64DB354-B3BC-8546-B991-EFED562D13B6}"/>
              </a:ext>
            </a:extLst>
          </p:cNvPr>
          <p:cNvSpPr txBox="1"/>
          <p:nvPr/>
        </p:nvSpPr>
        <p:spPr>
          <a:xfrm>
            <a:off x="3523990" y="4995813"/>
            <a:ext cx="6783996" cy="80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cs typeface="Calibri Light" panose="020F0302020204030204" pitchFamily="34" charset="0"/>
              </a:rPr>
              <a:t>Training, Education, Accessibility in Science</a:t>
            </a:r>
          </a:p>
          <a:p>
            <a:pPr marL="7429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topics: science training and education; inspiration; open science; accessibility and inclusiveness in science;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C97A5F2-DDA8-D74C-0D0A-EE3134CDB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0B893A32-BC5B-A4AD-7427-85D5E16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165484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597F28-CFD3-090E-4CD6-227D9017548C}"/>
              </a:ext>
            </a:extLst>
          </p:cNvPr>
          <p:cNvSpPr/>
          <p:nvPr/>
        </p:nvSpPr>
        <p:spPr>
          <a:xfrm>
            <a:off x="534314" y="267950"/>
            <a:ext cx="997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CERN 70 Project Organization</a:t>
            </a:r>
            <a:endParaRPr lang="en-CH" sz="3600" b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D6E2AE-F79F-766C-3B10-C27A07C8F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508" y="1244551"/>
            <a:ext cx="8858508" cy="49225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0A4FC-30F6-F940-AECC-0EAD90823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D27A680-6982-3DB3-9E07-BAC83B7AB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EC3380-2653-DD52-183D-F749ADDB1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766781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15B586-92BA-864F-B364-6C33ACC67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High-level Timeline</a:t>
            </a:r>
            <a:br>
              <a:rPr lang="en-CH" sz="3200"/>
            </a:b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93589-AFAE-7745-86F3-57CBA992F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reeform 69">
            <a:extLst>
              <a:ext uri="{FF2B5EF4-FFF2-40B4-BE49-F238E27FC236}">
                <a16:creationId xmlns:a16="http://schemas.microsoft.com/office/drawing/2014/main" id="{66E4AF0E-340D-BA4E-B43B-B8F393686C1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26720" y="3388971"/>
            <a:ext cx="11764451" cy="60983"/>
          </a:xfrm>
          <a:custGeom>
            <a:avLst/>
            <a:gdLst>
              <a:gd name="T0" fmla="*/ 0 w 19565"/>
              <a:gd name="T1" fmla="*/ 102 h 103"/>
              <a:gd name="T2" fmla="*/ 19564 w 19565"/>
              <a:gd name="T3" fmla="*/ 102 h 103"/>
              <a:gd name="T4" fmla="*/ 19564 w 19565"/>
              <a:gd name="T5" fmla="*/ 0 h 103"/>
              <a:gd name="T6" fmla="*/ 0 w 19565"/>
              <a:gd name="T7" fmla="*/ 0 h 103"/>
              <a:gd name="T8" fmla="*/ 0 w 19565"/>
              <a:gd name="T9" fmla="*/ 10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65" h="103">
                <a:moveTo>
                  <a:pt x="0" y="102"/>
                </a:moveTo>
                <a:lnTo>
                  <a:pt x="19564" y="102"/>
                </a:lnTo>
                <a:lnTo>
                  <a:pt x="19564" y="0"/>
                </a:lnTo>
                <a:lnTo>
                  <a:pt x="0" y="0"/>
                </a:lnTo>
                <a:lnTo>
                  <a:pt x="0" y="102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133569-758C-7C44-A54C-226C2FD34D69}"/>
              </a:ext>
            </a:extLst>
          </p:cNvPr>
          <p:cNvGrpSpPr>
            <a:grpSpLocks noChangeAspect="1"/>
          </p:cNvGrpSpPr>
          <p:nvPr/>
        </p:nvGrpSpPr>
        <p:grpSpPr>
          <a:xfrm>
            <a:off x="897164" y="3206036"/>
            <a:ext cx="436531" cy="1263535"/>
            <a:chOff x="1481362" y="3593810"/>
            <a:chExt cx="598805" cy="1733236"/>
          </a:xfrm>
          <a:solidFill>
            <a:schemeClr val="bg1">
              <a:lumMod val="50000"/>
            </a:schemeClr>
          </a:solidFill>
        </p:grpSpPr>
        <p:sp>
          <p:nvSpPr>
            <p:cNvPr id="13" name="Freeform 126">
              <a:extLst>
                <a:ext uri="{FF2B5EF4-FFF2-40B4-BE49-F238E27FC236}">
                  <a16:creationId xmlns:a16="http://schemas.microsoft.com/office/drawing/2014/main" id="{C6B30B9B-E037-E847-949C-3673FCBB6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4" name="Freeform 127">
              <a:extLst>
                <a:ext uri="{FF2B5EF4-FFF2-40B4-BE49-F238E27FC236}">
                  <a16:creationId xmlns:a16="http://schemas.microsoft.com/office/drawing/2014/main" id="{342445C6-047C-9F4C-97C0-B5EF5A08E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5" name="Freeform 128">
              <a:extLst>
                <a:ext uri="{FF2B5EF4-FFF2-40B4-BE49-F238E27FC236}">
                  <a16:creationId xmlns:a16="http://schemas.microsoft.com/office/drawing/2014/main" id="{30967141-D7B0-9B45-9BA8-6E5F42001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6" name="Freeform 129">
              <a:extLst>
                <a:ext uri="{FF2B5EF4-FFF2-40B4-BE49-F238E27FC236}">
                  <a16:creationId xmlns:a16="http://schemas.microsoft.com/office/drawing/2014/main" id="{484DDBB6-203D-EF42-A5B2-E55D6E7E5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03AE761-93F1-9D44-B0F6-AEDDBBBDF9E7}"/>
              </a:ext>
            </a:extLst>
          </p:cNvPr>
          <p:cNvSpPr txBox="1"/>
          <p:nvPr/>
        </p:nvSpPr>
        <p:spPr>
          <a:xfrm>
            <a:off x="508118" y="2682694"/>
            <a:ext cx="1208984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March 2023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endParaRPr lang="en-US" sz="1400" b="1" dirty="0">
              <a:solidFill>
                <a:schemeClr val="tx2"/>
              </a:solidFill>
              <a:latin typeface="+mj-lt"/>
              <a:ea typeface="League Spartan" charset="0"/>
              <a:cs typeface="Poppins" pitchFamily="2" charset="77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3C530DC-4AD3-A44D-B1E0-719C4AB63249}"/>
              </a:ext>
            </a:extLst>
          </p:cNvPr>
          <p:cNvSpPr txBox="1">
            <a:spLocks/>
          </p:cNvSpPr>
          <p:nvPr/>
        </p:nvSpPr>
        <p:spPr>
          <a:xfrm>
            <a:off x="243841" y="4569959"/>
            <a:ext cx="1751368" cy="744243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Council informed about the planned CERN70 celebrations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5FBC81-6B82-344C-B62C-BBF441521EAD}"/>
              </a:ext>
            </a:extLst>
          </p:cNvPr>
          <p:cNvGrpSpPr>
            <a:grpSpLocks noChangeAspect="1"/>
          </p:cNvGrpSpPr>
          <p:nvPr/>
        </p:nvGrpSpPr>
        <p:grpSpPr>
          <a:xfrm>
            <a:off x="2858634" y="3197570"/>
            <a:ext cx="436531" cy="1263535"/>
            <a:chOff x="1481362" y="3593810"/>
            <a:chExt cx="598805" cy="1733236"/>
          </a:xfrm>
          <a:solidFill>
            <a:schemeClr val="accent6"/>
          </a:solidFill>
        </p:grpSpPr>
        <p:sp>
          <p:nvSpPr>
            <p:cNvPr id="21" name="Freeform 126">
              <a:extLst>
                <a:ext uri="{FF2B5EF4-FFF2-40B4-BE49-F238E27FC236}">
                  <a16:creationId xmlns:a16="http://schemas.microsoft.com/office/drawing/2014/main" id="{105DC293-94D6-BF40-88EB-195B36B5C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2" name="Freeform 127">
              <a:extLst>
                <a:ext uri="{FF2B5EF4-FFF2-40B4-BE49-F238E27FC236}">
                  <a16:creationId xmlns:a16="http://schemas.microsoft.com/office/drawing/2014/main" id="{FD3E8AC1-AB12-DC4A-A192-1E6FA9647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3" name="Freeform 128">
              <a:extLst>
                <a:ext uri="{FF2B5EF4-FFF2-40B4-BE49-F238E27FC236}">
                  <a16:creationId xmlns:a16="http://schemas.microsoft.com/office/drawing/2014/main" id="{D57A01B4-480F-DE48-A3DF-2E43BE573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4" name="Freeform 129">
              <a:extLst>
                <a:ext uri="{FF2B5EF4-FFF2-40B4-BE49-F238E27FC236}">
                  <a16:creationId xmlns:a16="http://schemas.microsoft.com/office/drawing/2014/main" id="{FB272A9B-E4F9-344B-84A8-6C7AC07BF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1827F4A-02AB-074B-80E6-F03585FCA493}"/>
              </a:ext>
            </a:extLst>
          </p:cNvPr>
          <p:cNvSpPr txBox="1"/>
          <p:nvPr/>
        </p:nvSpPr>
        <p:spPr>
          <a:xfrm>
            <a:off x="2182941" y="2682694"/>
            <a:ext cx="1762610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rgbClr val="2F2F2F"/>
                </a:solidFill>
              </a:rPr>
              <a:t>May 2023</a:t>
            </a:r>
            <a:r>
              <a:rPr lang="en-US" sz="1400" dirty="0">
                <a:solidFill>
                  <a:srgbClr val="2F2F2F"/>
                </a:solidFill>
              </a:rPr>
              <a:t>  </a:t>
            </a:r>
            <a:endParaRPr lang="en-US" sz="1400" b="1" dirty="0">
              <a:solidFill>
                <a:srgbClr val="2F2F2F"/>
              </a:solidFill>
              <a:latin typeface="+mj-lt"/>
              <a:ea typeface="League Spartan" charset="0"/>
              <a:cs typeface="Poppins" pitchFamily="2" charset="77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AF96324-988B-A042-BA49-3BA3093E18EC}"/>
              </a:ext>
            </a:extLst>
          </p:cNvPr>
          <p:cNvSpPr txBox="1">
            <a:spLocks/>
          </p:cNvSpPr>
          <p:nvPr/>
        </p:nvSpPr>
        <p:spPr>
          <a:xfrm>
            <a:off x="2321301" y="4600439"/>
            <a:ext cx="1480079" cy="446276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cs typeface="Calibri Light" panose="020F0302020204030204" pitchFamily="34" charset="0"/>
              </a:rPr>
              <a:t>Approval of project framework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EEE6621-5528-1A49-8FCC-D50143D4460B}"/>
              </a:ext>
            </a:extLst>
          </p:cNvPr>
          <p:cNvGrpSpPr>
            <a:grpSpLocks noChangeAspect="1"/>
          </p:cNvGrpSpPr>
          <p:nvPr/>
        </p:nvGrpSpPr>
        <p:grpSpPr>
          <a:xfrm>
            <a:off x="6974024" y="3197570"/>
            <a:ext cx="436531" cy="1263535"/>
            <a:chOff x="1481362" y="3593810"/>
            <a:chExt cx="598805" cy="1733236"/>
          </a:xfrm>
          <a:solidFill>
            <a:schemeClr val="accent3"/>
          </a:solidFill>
        </p:grpSpPr>
        <p:sp>
          <p:nvSpPr>
            <p:cNvPr id="29" name="Freeform 126">
              <a:extLst>
                <a:ext uri="{FF2B5EF4-FFF2-40B4-BE49-F238E27FC236}">
                  <a16:creationId xmlns:a16="http://schemas.microsoft.com/office/drawing/2014/main" id="{B7590907-2E7A-3C46-A556-F11C8D441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30" name="Freeform 127">
              <a:extLst>
                <a:ext uri="{FF2B5EF4-FFF2-40B4-BE49-F238E27FC236}">
                  <a16:creationId xmlns:a16="http://schemas.microsoft.com/office/drawing/2014/main" id="{9BF75551-B89E-EE46-9C2D-B96F0A609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31" name="Freeform 128">
              <a:extLst>
                <a:ext uri="{FF2B5EF4-FFF2-40B4-BE49-F238E27FC236}">
                  <a16:creationId xmlns:a16="http://schemas.microsoft.com/office/drawing/2014/main" id="{CA7B0CED-1328-4F40-981A-A33D26207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32" name="Freeform 129">
              <a:extLst>
                <a:ext uri="{FF2B5EF4-FFF2-40B4-BE49-F238E27FC236}">
                  <a16:creationId xmlns:a16="http://schemas.microsoft.com/office/drawing/2014/main" id="{06B9E916-38C6-6845-9B41-9F1453F5E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6CE3783-9578-B04E-85DE-14C2A2BACBA3}"/>
              </a:ext>
            </a:extLst>
          </p:cNvPr>
          <p:cNvSpPr txBox="1"/>
          <p:nvPr/>
        </p:nvSpPr>
        <p:spPr>
          <a:xfrm>
            <a:off x="6432533" y="2682694"/>
            <a:ext cx="1508746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rgbClr val="2F2F2F"/>
                </a:solidFill>
              </a:rPr>
              <a:t>November 2023</a:t>
            </a:r>
            <a:endParaRPr lang="en-US" sz="1400" dirty="0">
              <a:solidFill>
                <a:srgbClr val="2F2F2F"/>
              </a:solidFill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823E15F8-2B10-B84A-8A0D-693C0672F4E8}"/>
              </a:ext>
            </a:extLst>
          </p:cNvPr>
          <p:cNvSpPr txBox="1">
            <a:spLocks/>
          </p:cNvSpPr>
          <p:nvPr/>
        </p:nvSpPr>
        <p:spPr>
          <a:xfrm>
            <a:off x="6106160" y="4600439"/>
            <a:ext cx="2145288" cy="646331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Celebration </a:t>
            </a:r>
            <a:r>
              <a:rPr lang="en-GB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implementation plans </a:t>
            </a:r>
            <a:r>
              <a:rPr lang="en-GB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finalised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E32E586-0315-5A48-96A5-212CC175389C}"/>
              </a:ext>
            </a:extLst>
          </p:cNvPr>
          <p:cNvGrpSpPr>
            <a:grpSpLocks noChangeAspect="1"/>
          </p:cNvGrpSpPr>
          <p:nvPr/>
        </p:nvGrpSpPr>
        <p:grpSpPr>
          <a:xfrm>
            <a:off x="10704513" y="3197570"/>
            <a:ext cx="436531" cy="1263535"/>
            <a:chOff x="1481362" y="3593810"/>
            <a:chExt cx="598805" cy="1733236"/>
          </a:xfrm>
          <a:solidFill>
            <a:schemeClr val="accent1"/>
          </a:solidFill>
        </p:grpSpPr>
        <p:sp>
          <p:nvSpPr>
            <p:cNvPr id="37" name="Freeform 126">
              <a:extLst>
                <a:ext uri="{FF2B5EF4-FFF2-40B4-BE49-F238E27FC236}">
                  <a16:creationId xmlns:a16="http://schemas.microsoft.com/office/drawing/2014/main" id="{58B4D7B3-6890-3143-B55D-A2DFEC447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38" name="Freeform 127">
              <a:extLst>
                <a:ext uri="{FF2B5EF4-FFF2-40B4-BE49-F238E27FC236}">
                  <a16:creationId xmlns:a16="http://schemas.microsoft.com/office/drawing/2014/main" id="{8A64FFFB-4D6C-7E4C-906E-6EE6A28B2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39" name="Freeform 128">
              <a:extLst>
                <a:ext uri="{FF2B5EF4-FFF2-40B4-BE49-F238E27FC236}">
                  <a16:creationId xmlns:a16="http://schemas.microsoft.com/office/drawing/2014/main" id="{235D4978-DE0B-3442-8B5E-D29A94EBD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40" name="Freeform 129">
              <a:extLst>
                <a:ext uri="{FF2B5EF4-FFF2-40B4-BE49-F238E27FC236}">
                  <a16:creationId xmlns:a16="http://schemas.microsoft.com/office/drawing/2014/main" id="{819D12A0-0F7B-9F45-84CD-D312494D2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EFE7A03-4DAA-5443-80A8-5ED3D23D8906}"/>
              </a:ext>
            </a:extLst>
          </p:cNvPr>
          <p:cNvSpPr txBox="1"/>
          <p:nvPr/>
        </p:nvSpPr>
        <p:spPr>
          <a:xfrm>
            <a:off x="10591617" y="2651917"/>
            <a:ext cx="697627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>
                <a:solidFill>
                  <a:srgbClr val="2F2F2F"/>
                </a:solidFill>
              </a:rPr>
              <a:t>2024</a:t>
            </a:r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EC59071E-F0A4-D44D-AC60-F860C4D9948E}"/>
              </a:ext>
            </a:extLst>
          </p:cNvPr>
          <p:cNvSpPr txBox="1">
            <a:spLocks/>
          </p:cNvSpPr>
          <p:nvPr/>
        </p:nvSpPr>
        <p:spPr>
          <a:xfrm>
            <a:off x="10182589" y="4600439"/>
            <a:ext cx="1480079" cy="886397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H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 throughout the year starting in </a:t>
            </a:r>
            <a:r>
              <a:rPr lang="en-CH" sz="1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</a:t>
            </a:r>
            <a:r>
              <a:rPr lang="fr-CH" sz="1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uary</a:t>
            </a:r>
            <a:r>
              <a:rPr lang="en-CH" sz="1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  <a:p>
            <a:pPr>
              <a:lnSpc>
                <a:spcPct val="100000"/>
              </a:lnSpc>
            </a:pPr>
            <a:endParaRPr lang="en-US" sz="1300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ea typeface="Lato Light" panose="020F0502020204030203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9F542D0-2570-8149-B16E-97280417B704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886212" y="2381389"/>
            <a:ext cx="436531" cy="1263535"/>
            <a:chOff x="1481362" y="3593810"/>
            <a:chExt cx="598805" cy="173323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68C3A0B4-3C71-B747-93C7-EB1D83C0A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DADDABA4-D0A1-954C-B843-C1407676F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842C84F-6379-C043-B7E4-736FAA111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48" name="Freeform 129">
              <a:extLst>
                <a:ext uri="{FF2B5EF4-FFF2-40B4-BE49-F238E27FC236}">
                  <a16:creationId xmlns:a16="http://schemas.microsoft.com/office/drawing/2014/main" id="{51192D09-7478-F84A-878A-DC4CC9DE7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08AB633-BEB1-AA4A-9894-F83D42696594}"/>
              </a:ext>
            </a:extLst>
          </p:cNvPr>
          <p:cNvSpPr txBox="1"/>
          <p:nvPr/>
        </p:nvSpPr>
        <p:spPr>
          <a:xfrm>
            <a:off x="1578212" y="3841822"/>
            <a:ext cx="1040670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rgbClr val="2F2F2F"/>
                </a:solidFill>
              </a:rPr>
              <a:t>April 2023</a:t>
            </a:r>
            <a:endParaRPr lang="en-US" sz="1400" dirty="0">
              <a:solidFill>
                <a:srgbClr val="2F2F2F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49DE4F-F87B-654F-B3F4-8AEBE24B789F}"/>
              </a:ext>
            </a:extLst>
          </p:cNvPr>
          <p:cNvSpPr txBox="1"/>
          <p:nvPr/>
        </p:nvSpPr>
        <p:spPr>
          <a:xfrm>
            <a:off x="1202266" y="1441094"/>
            <a:ext cx="1816178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concept </a:t>
            </a:r>
            <a:br>
              <a:rPr lang="fr-CH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framework</a:t>
            </a:r>
          </a:p>
          <a:p>
            <a:pPr algn="ctr">
              <a:spcBef>
                <a:spcPts val="600"/>
              </a:spcBef>
            </a:pPr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of CT </a:t>
            </a:r>
            <a:br>
              <a:rPr lang="fr-CH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members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0CA718A-EAF2-5F4E-888D-D138E6412BA6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3847682" y="2381389"/>
            <a:ext cx="436531" cy="1263535"/>
            <a:chOff x="1481362" y="3593810"/>
            <a:chExt cx="598805" cy="1733236"/>
          </a:xfrm>
          <a:solidFill>
            <a:schemeClr val="accent2"/>
          </a:solidFill>
        </p:grpSpPr>
        <p:sp>
          <p:nvSpPr>
            <p:cNvPr id="53" name="Freeform 126">
              <a:extLst>
                <a:ext uri="{FF2B5EF4-FFF2-40B4-BE49-F238E27FC236}">
                  <a16:creationId xmlns:a16="http://schemas.microsoft.com/office/drawing/2014/main" id="{F194D18A-F8D7-354E-B76C-F05C8A8BD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54" name="Freeform 127">
              <a:extLst>
                <a:ext uri="{FF2B5EF4-FFF2-40B4-BE49-F238E27FC236}">
                  <a16:creationId xmlns:a16="http://schemas.microsoft.com/office/drawing/2014/main" id="{7038386F-311A-2748-A070-58DF3D12C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55" name="Freeform 128">
              <a:extLst>
                <a:ext uri="{FF2B5EF4-FFF2-40B4-BE49-F238E27FC236}">
                  <a16:creationId xmlns:a16="http://schemas.microsoft.com/office/drawing/2014/main" id="{1127B323-3433-6D4C-ACA3-A3C594291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56" name="Freeform 129">
              <a:extLst>
                <a:ext uri="{FF2B5EF4-FFF2-40B4-BE49-F238E27FC236}">
                  <a16:creationId xmlns:a16="http://schemas.microsoft.com/office/drawing/2014/main" id="{FD5EC942-45A8-864D-B61F-C7EBA3672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5969CEE-2325-8847-A89E-83F80C29A015}"/>
              </a:ext>
            </a:extLst>
          </p:cNvPr>
          <p:cNvSpPr txBox="1"/>
          <p:nvPr/>
        </p:nvSpPr>
        <p:spPr>
          <a:xfrm>
            <a:off x="3483915" y="3841822"/>
            <a:ext cx="114807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rgbClr val="2F2F2F"/>
                </a:solidFill>
              </a:rPr>
              <a:t>June 2023</a:t>
            </a:r>
            <a:r>
              <a:rPr lang="en-US" sz="1400" dirty="0">
                <a:solidFill>
                  <a:srgbClr val="2F2F2F"/>
                </a:solidFill>
              </a:rPr>
              <a:t>  </a:t>
            </a:r>
            <a:endParaRPr lang="en-US" sz="1400" b="1" dirty="0">
              <a:solidFill>
                <a:srgbClr val="2F2F2F"/>
              </a:solidFill>
              <a:latin typeface="+mj-lt"/>
              <a:ea typeface="League Spartan" charset="0"/>
              <a:cs typeface="Poppins" pitchFamily="2" charset="7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5CEB802-D6B7-1348-96AD-301E871A3585}"/>
              </a:ext>
            </a:extLst>
          </p:cNvPr>
          <p:cNvSpPr txBox="1"/>
          <p:nvPr/>
        </p:nvSpPr>
        <p:spPr>
          <a:xfrm>
            <a:off x="3085994" y="1641149"/>
            <a:ext cx="1955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30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 Council</a:t>
            </a:r>
          </a:p>
          <a:p>
            <a:pPr algn="ctr">
              <a:spcBef>
                <a:spcPts val="600"/>
              </a:spcBef>
            </a:pPr>
            <a:r>
              <a:rPr lang="en-GB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implementation begins</a:t>
            </a:r>
            <a:endParaRPr lang="en-US" sz="1300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5859994-C92E-D246-9E81-C16FA7008C12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9060352" y="2381389"/>
            <a:ext cx="436531" cy="1263535"/>
            <a:chOff x="1481362" y="3593810"/>
            <a:chExt cx="598805" cy="1733236"/>
          </a:xfrm>
          <a:solidFill>
            <a:schemeClr val="accent5"/>
          </a:solidFill>
        </p:grpSpPr>
        <p:sp>
          <p:nvSpPr>
            <p:cNvPr id="61" name="Freeform 126">
              <a:extLst>
                <a:ext uri="{FF2B5EF4-FFF2-40B4-BE49-F238E27FC236}">
                  <a16:creationId xmlns:a16="http://schemas.microsoft.com/office/drawing/2014/main" id="{A643C88B-31D9-C941-86BC-B5A3FBD30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56" y="3764111"/>
              <a:ext cx="252707" cy="252707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62" name="Freeform 127">
              <a:extLst>
                <a:ext uri="{FF2B5EF4-FFF2-40B4-BE49-F238E27FC236}">
                  <a16:creationId xmlns:a16="http://schemas.microsoft.com/office/drawing/2014/main" id="{C1EC0444-98EE-2D49-981A-C3D1A7F11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362" y="3593810"/>
              <a:ext cx="598805" cy="598805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63" name="Freeform 128">
              <a:extLst>
                <a:ext uri="{FF2B5EF4-FFF2-40B4-BE49-F238E27FC236}">
                  <a16:creationId xmlns:a16="http://schemas.microsoft.com/office/drawing/2014/main" id="{F8D2FBE9-74DB-4F41-BCA1-4FBF7753E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281" y="4156903"/>
              <a:ext cx="32962" cy="1131685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64" name="Freeform 129">
              <a:extLst>
                <a:ext uri="{FF2B5EF4-FFF2-40B4-BE49-F238E27FC236}">
                  <a16:creationId xmlns:a16="http://schemas.microsoft.com/office/drawing/2014/main" id="{6B4DA524-3AB5-9A4B-AAB9-383BB63DE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321" y="5233654"/>
              <a:ext cx="93392" cy="93392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77E3340D-C995-4049-9F2B-3F952C70F753}"/>
              </a:ext>
            </a:extLst>
          </p:cNvPr>
          <p:cNvSpPr txBox="1"/>
          <p:nvPr/>
        </p:nvSpPr>
        <p:spPr>
          <a:xfrm>
            <a:off x="8501984" y="3841822"/>
            <a:ext cx="1548822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rgbClr val="2F2F2F"/>
                </a:solidFill>
              </a:rPr>
              <a:t>December 2023</a:t>
            </a:r>
            <a:r>
              <a:rPr lang="en-US" sz="1400" dirty="0">
                <a:solidFill>
                  <a:srgbClr val="2F2F2F"/>
                </a:solidFill>
              </a:rPr>
              <a:t>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B4A4C5-8E16-8D49-8AF0-F8AE61336BEE}"/>
              </a:ext>
            </a:extLst>
          </p:cNvPr>
          <p:cNvSpPr txBox="1"/>
          <p:nvPr/>
        </p:nvSpPr>
        <p:spPr>
          <a:xfrm>
            <a:off x="8309331" y="1918147"/>
            <a:ext cx="195580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 Council of </a:t>
            </a:r>
          </a:p>
          <a:p>
            <a:pPr algn="ctr"/>
            <a:r>
              <a:rPr lang="en-GB" sz="13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finalised programme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28B3CE6-CDAF-4D4F-A8D0-B1FF13894E78}"/>
              </a:ext>
            </a:extLst>
          </p:cNvPr>
          <p:cNvSpPr/>
          <p:nvPr/>
        </p:nvSpPr>
        <p:spPr>
          <a:xfrm rot="5400000">
            <a:off x="11494274" y="3226066"/>
            <a:ext cx="550316" cy="357456"/>
          </a:xfrm>
          <a:prstGeom prst="triangl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DD0B08F-1DB9-1248-BA59-59CAB76F786F}"/>
              </a:ext>
            </a:extLst>
          </p:cNvPr>
          <p:cNvSpPr txBox="1"/>
          <p:nvPr/>
        </p:nvSpPr>
        <p:spPr>
          <a:xfrm>
            <a:off x="243841" y="5781434"/>
            <a:ext cx="11704319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en-CH" sz="2000" dirty="0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Designation of MS’ and AMS’  National Contact Persons is </a:t>
            </a:r>
            <a:r>
              <a:rPr lang="fr-CH" sz="2000" dirty="0" err="1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nearly</a:t>
            </a:r>
            <a:r>
              <a:rPr lang="fr-CH" sz="2000" dirty="0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 </a:t>
            </a:r>
            <a:r>
              <a:rPr lang="fr-CH" sz="2000" dirty="0" err="1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finalised</a:t>
            </a:r>
            <a:r>
              <a:rPr lang="fr-CH" sz="2000" dirty="0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 – 1st meeting: 20th </a:t>
            </a:r>
            <a:r>
              <a:rPr lang="fr-CH" sz="2000" dirty="0" err="1">
                <a:solidFill>
                  <a:schemeClr val="bg1"/>
                </a:solidFill>
                <a:latin typeface="+mj-lt"/>
                <a:cs typeface="Calibri Light" panose="020F0302020204030204" pitchFamily="34" charset="0"/>
              </a:rPr>
              <a:t>October</a:t>
            </a:r>
            <a:endParaRPr lang="en-CH" sz="2000" dirty="0">
              <a:solidFill>
                <a:schemeClr val="bg1"/>
              </a:solidFill>
              <a:latin typeface="+mj-lt"/>
              <a:cs typeface="Calibri Light" panose="020F0302020204030204" pitchFamily="34" charset="0"/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2C3AE46-F41A-508A-D681-6A77E5DD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0B2D46CA-6063-276C-AD66-5D2B130D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1950945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597F28-CFD3-090E-4CD6-227D9017548C}"/>
              </a:ext>
            </a:extLst>
          </p:cNvPr>
          <p:cNvSpPr/>
          <p:nvPr/>
        </p:nvSpPr>
        <p:spPr>
          <a:xfrm>
            <a:off x="534314" y="267950"/>
            <a:ext cx="997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/>
              <a:t>Celebrations Programme 2024</a:t>
            </a:r>
            <a:endParaRPr lang="en-CH" sz="4000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B99EE-6577-894F-BFF5-DDF03FCF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C68486C3-CDA9-EBA3-6EAB-50EF1A730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2948113"/>
            <a:ext cx="11184467" cy="73030"/>
          </a:xfrm>
          <a:custGeom>
            <a:avLst/>
            <a:gdLst>
              <a:gd name="T0" fmla="*/ 51 w 17022"/>
              <a:gd name="T1" fmla="*/ 0 h 103"/>
              <a:gd name="T2" fmla="*/ 16970 w 17022"/>
              <a:gd name="T3" fmla="*/ 0 h 103"/>
              <a:gd name="T4" fmla="*/ 16970 w 17022"/>
              <a:gd name="T5" fmla="*/ 0 h 103"/>
              <a:gd name="T6" fmla="*/ 17021 w 17022"/>
              <a:gd name="T7" fmla="*/ 51 h 103"/>
              <a:gd name="T8" fmla="*/ 17021 w 17022"/>
              <a:gd name="T9" fmla="*/ 51 h 103"/>
              <a:gd name="T10" fmla="*/ 16970 w 17022"/>
              <a:gd name="T11" fmla="*/ 102 h 103"/>
              <a:gd name="T12" fmla="*/ 51 w 17022"/>
              <a:gd name="T13" fmla="*/ 102 h 103"/>
              <a:gd name="T14" fmla="*/ 51 w 17022"/>
              <a:gd name="T15" fmla="*/ 102 h 103"/>
              <a:gd name="T16" fmla="*/ 0 w 17022"/>
              <a:gd name="T17" fmla="*/ 51 h 103"/>
              <a:gd name="T18" fmla="*/ 0 w 17022"/>
              <a:gd name="T19" fmla="*/ 51 h 103"/>
              <a:gd name="T20" fmla="*/ 51 w 17022"/>
              <a:gd name="T2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022" h="103">
                <a:moveTo>
                  <a:pt x="51" y="0"/>
                </a:moveTo>
                <a:lnTo>
                  <a:pt x="16970" y="0"/>
                </a:lnTo>
                <a:lnTo>
                  <a:pt x="16970" y="0"/>
                </a:lnTo>
                <a:cubicBezTo>
                  <a:pt x="16998" y="0"/>
                  <a:pt x="17021" y="23"/>
                  <a:pt x="17021" y="51"/>
                </a:cubicBezTo>
                <a:lnTo>
                  <a:pt x="17021" y="51"/>
                </a:lnTo>
                <a:cubicBezTo>
                  <a:pt x="17021" y="79"/>
                  <a:pt x="16998" y="102"/>
                  <a:pt x="16970" y="102"/>
                </a:cubicBezTo>
                <a:lnTo>
                  <a:pt x="51" y="102"/>
                </a:lnTo>
                <a:lnTo>
                  <a:pt x="51" y="102"/>
                </a:lnTo>
                <a:cubicBezTo>
                  <a:pt x="23" y="102"/>
                  <a:pt x="0" y="79"/>
                  <a:pt x="0" y="51"/>
                </a:cubicBezTo>
                <a:lnTo>
                  <a:pt x="0" y="51"/>
                </a:lnTo>
                <a:cubicBezTo>
                  <a:pt x="0" y="23"/>
                  <a:pt x="23" y="0"/>
                  <a:pt x="51" y="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0F1105E-C27F-031F-737C-74EF85297BFF}"/>
              </a:ext>
            </a:extLst>
          </p:cNvPr>
          <p:cNvGrpSpPr>
            <a:grpSpLocks noChangeAspect="1"/>
          </p:cNvGrpSpPr>
          <p:nvPr/>
        </p:nvGrpSpPr>
        <p:grpSpPr>
          <a:xfrm>
            <a:off x="7984496" y="1746883"/>
            <a:ext cx="611063" cy="1260000"/>
            <a:chOff x="5556255" y="2674593"/>
            <a:chExt cx="1079496" cy="2225901"/>
          </a:xfrm>
        </p:grpSpPr>
        <p:sp>
          <p:nvSpPr>
            <p:cNvPr id="10" name="Freeform 153">
              <a:extLst>
                <a:ext uri="{FF2B5EF4-FFF2-40B4-BE49-F238E27FC236}">
                  <a16:creationId xmlns:a16="http://schemas.microsoft.com/office/drawing/2014/main" id="{A3CCA3C5-AAE7-8DDA-0AA5-B9A82F611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5" y="2674593"/>
              <a:ext cx="1079496" cy="1079495"/>
            </a:xfrm>
            <a:custGeom>
              <a:avLst/>
              <a:gdLst>
                <a:gd name="T0" fmla="*/ 866 w 1734"/>
                <a:gd name="T1" fmla="*/ 0 h 1734"/>
                <a:gd name="T2" fmla="*/ 866 w 1734"/>
                <a:gd name="T3" fmla="*/ 0 h 1734"/>
                <a:gd name="T4" fmla="*/ 1733 w 1734"/>
                <a:gd name="T5" fmla="*/ 867 h 1734"/>
                <a:gd name="T6" fmla="*/ 1733 w 1734"/>
                <a:gd name="T7" fmla="*/ 867 h 1734"/>
                <a:gd name="T8" fmla="*/ 866 w 1734"/>
                <a:gd name="T9" fmla="*/ 1733 h 1734"/>
                <a:gd name="T10" fmla="*/ 866 w 1734"/>
                <a:gd name="T11" fmla="*/ 1733 h 1734"/>
                <a:gd name="T12" fmla="*/ 0 w 1734"/>
                <a:gd name="T13" fmla="*/ 867 h 1734"/>
                <a:gd name="T14" fmla="*/ 0 w 1734"/>
                <a:gd name="T15" fmla="*/ 867 h 1734"/>
                <a:gd name="T16" fmla="*/ 866 w 1734"/>
                <a:gd name="T1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4" h="1734">
                  <a:moveTo>
                    <a:pt x="866" y="0"/>
                  </a:moveTo>
                  <a:lnTo>
                    <a:pt x="866" y="0"/>
                  </a:lnTo>
                  <a:cubicBezTo>
                    <a:pt x="1345" y="0"/>
                    <a:pt x="1733" y="388"/>
                    <a:pt x="1733" y="867"/>
                  </a:cubicBezTo>
                  <a:lnTo>
                    <a:pt x="1733" y="867"/>
                  </a:lnTo>
                  <a:cubicBezTo>
                    <a:pt x="1733" y="1345"/>
                    <a:pt x="1345" y="1733"/>
                    <a:pt x="866" y="1733"/>
                  </a:cubicBezTo>
                  <a:lnTo>
                    <a:pt x="866" y="1733"/>
                  </a:lnTo>
                  <a:cubicBezTo>
                    <a:pt x="388" y="1733"/>
                    <a:pt x="0" y="1345"/>
                    <a:pt x="0" y="867"/>
                  </a:cubicBezTo>
                  <a:lnTo>
                    <a:pt x="0" y="867"/>
                  </a:lnTo>
                  <a:cubicBezTo>
                    <a:pt x="0" y="388"/>
                    <a:pt x="388" y="0"/>
                    <a:pt x="86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1" name="Freeform 154">
              <a:extLst>
                <a:ext uri="{FF2B5EF4-FFF2-40B4-BE49-F238E27FC236}">
                  <a16:creationId xmlns:a16="http://schemas.microsoft.com/office/drawing/2014/main" id="{9ED083D1-E760-59D6-79A2-01891F8F2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822" y="2833908"/>
              <a:ext cx="763613" cy="763613"/>
            </a:xfrm>
            <a:custGeom>
              <a:avLst/>
              <a:gdLst>
                <a:gd name="T0" fmla="*/ 612 w 1224"/>
                <a:gd name="T1" fmla="*/ 0 h 1224"/>
                <a:gd name="T2" fmla="*/ 612 w 1224"/>
                <a:gd name="T3" fmla="*/ 0 h 1224"/>
                <a:gd name="T4" fmla="*/ 1223 w 1224"/>
                <a:gd name="T5" fmla="*/ 612 h 1224"/>
                <a:gd name="T6" fmla="*/ 1223 w 1224"/>
                <a:gd name="T7" fmla="*/ 612 h 1224"/>
                <a:gd name="T8" fmla="*/ 612 w 1224"/>
                <a:gd name="T9" fmla="*/ 1223 h 1224"/>
                <a:gd name="T10" fmla="*/ 612 w 1224"/>
                <a:gd name="T11" fmla="*/ 1223 h 1224"/>
                <a:gd name="T12" fmla="*/ 0 w 1224"/>
                <a:gd name="T13" fmla="*/ 612 h 1224"/>
                <a:gd name="T14" fmla="*/ 0 w 1224"/>
                <a:gd name="T15" fmla="*/ 612 h 1224"/>
                <a:gd name="T16" fmla="*/ 612 w 1224"/>
                <a:gd name="T17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4" h="1224">
                  <a:moveTo>
                    <a:pt x="612" y="0"/>
                  </a:moveTo>
                  <a:lnTo>
                    <a:pt x="612" y="0"/>
                  </a:lnTo>
                  <a:cubicBezTo>
                    <a:pt x="950" y="0"/>
                    <a:pt x="1223" y="274"/>
                    <a:pt x="1223" y="612"/>
                  </a:cubicBezTo>
                  <a:lnTo>
                    <a:pt x="1223" y="612"/>
                  </a:lnTo>
                  <a:cubicBezTo>
                    <a:pt x="1223" y="949"/>
                    <a:pt x="950" y="1223"/>
                    <a:pt x="612" y="1223"/>
                  </a:cubicBezTo>
                  <a:lnTo>
                    <a:pt x="612" y="1223"/>
                  </a:lnTo>
                  <a:cubicBezTo>
                    <a:pt x="274" y="1223"/>
                    <a:pt x="0" y="949"/>
                    <a:pt x="0" y="612"/>
                  </a:cubicBezTo>
                  <a:lnTo>
                    <a:pt x="0" y="612"/>
                  </a:lnTo>
                  <a:cubicBezTo>
                    <a:pt x="0" y="274"/>
                    <a:pt x="274" y="0"/>
                    <a:pt x="6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2" name="Freeform 216">
              <a:extLst>
                <a:ext uri="{FF2B5EF4-FFF2-40B4-BE49-F238E27FC236}">
                  <a16:creationId xmlns:a16="http://schemas.microsoft.com/office/drawing/2014/main" id="{4F7FBE07-87AA-C4DE-F91A-52788C281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2642" y="3657599"/>
              <a:ext cx="45719" cy="1146757"/>
            </a:xfrm>
            <a:custGeom>
              <a:avLst/>
              <a:gdLst>
                <a:gd name="T0" fmla="*/ 26 w 53"/>
                <a:gd name="T1" fmla="*/ 2689 h 2690"/>
                <a:gd name="T2" fmla="*/ 26 w 53"/>
                <a:gd name="T3" fmla="*/ 2689 h 2690"/>
                <a:gd name="T4" fmla="*/ 0 w 53"/>
                <a:gd name="T5" fmla="*/ 2664 h 2690"/>
                <a:gd name="T6" fmla="*/ 0 w 53"/>
                <a:gd name="T7" fmla="*/ 25 h 2690"/>
                <a:gd name="T8" fmla="*/ 0 w 53"/>
                <a:gd name="T9" fmla="*/ 25 h 2690"/>
                <a:gd name="T10" fmla="*/ 26 w 53"/>
                <a:gd name="T11" fmla="*/ 0 h 2690"/>
                <a:gd name="T12" fmla="*/ 26 w 53"/>
                <a:gd name="T13" fmla="*/ 0 h 2690"/>
                <a:gd name="T14" fmla="*/ 52 w 53"/>
                <a:gd name="T15" fmla="*/ 25 h 2690"/>
                <a:gd name="T16" fmla="*/ 52 w 53"/>
                <a:gd name="T17" fmla="*/ 2664 h 2690"/>
                <a:gd name="T18" fmla="*/ 52 w 53"/>
                <a:gd name="T19" fmla="*/ 2664 h 2690"/>
                <a:gd name="T20" fmla="*/ 26 w 53"/>
                <a:gd name="T21" fmla="*/ 2689 h 2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2690">
                  <a:moveTo>
                    <a:pt x="26" y="2689"/>
                  </a:moveTo>
                  <a:lnTo>
                    <a:pt x="26" y="2689"/>
                  </a:lnTo>
                  <a:cubicBezTo>
                    <a:pt x="12" y="2689"/>
                    <a:pt x="0" y="2678"/>
                    <a:pt x="0" y="2664"/>
                  </a:cubicBezTo>
                  <a:lnTo>
                    <a:pt x="0" y="25"/>
                  </a:lnTo>
                  <a:lnTo>
                    <a:pt x="0" y="25"/>
                  </a:lnTo>
                  <a:cubicBezTo>
                    <a:pt x="0" y="11"/>
                    <a:pt x="12" y="0"/>
                    <a:pt x="26" y="0"/>
                  </a:cubicBezTo>
                  <a:lnTo>
                    <a:pt x="26" y="0"/>
                  </a:lnTo>
                  <a:cubicBezTo>
                    <a:pt x="40" y="0"/>
                    <a:pt x="52" y="11"/>
                    <a:pt x="52" y="25"/>
                  </a:cubicBezTo>
                  <a:lnTo>
                    <a:pt x="52" y="2664"/>
                  </a:lnTo>
                  <a:lnTo>
                    <a:pt x="52" y="2664"/>
                  </a:lnTo>
                  <a:cubicBezTo>
                    <a:pt x="52" y="2678"/>
                    <a:pt x="40" y="2689"/>
                    <a:pt x="26" y="268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14" name="Freeform 217">
              <a:extLst>
                <a:ext uri="{FF2B5EF4-FFF2-40B4-BE49-F238E27FC236}">
                  <a16:creationId xmlns:a16="http://schemas.microsoft.com/office/drawing/2014/main" id="{F40B286A-17B1-348B-4211-908A1260F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5744" y="4710965"/>
              <a:ext cx="192277" cy="189529"/>
            </a:xfrm>
            <a:custGeom>
              <a:avLst/>
              <a:gdLst>
                <a:gd name="T0" fmla="*/ 153 w 307"/>
                <a:gd name="T1" fmla="*/ 0 h 306"/>
                <a:gd name="T2" fmla="*/ 153 w 307"/>
                <a:gd name="T3" fmla="*/ 0 h 306"/>
                <a:gd name="T4" fmla="*/ 306 w 307"/>
                <a:gd name="T5" fmla="*/ 152 h 306"/>
                <a:gd name="T6" fmla="*/ 306 w 307"/>
                <a:gd name="T7" fmla="*/ 152 h 306"/>
                <a:gd name="T8" fmla="*/ 153 w 307"/>
                <a:gd name="T9" fmla="*/ 305 h 306"/>
                <a:gd name="T10" fmla="*/ 153 w 307"/>
                <a:gd name="T11" fmla="*/ 305 h 306"/>
                <a:gd name="T12" fmla="*/ 0 w 307"/>
                <a:gd name="T13" fmla="*/ 152 h 306"/>
                <a:gd name="T14" fmla="*/ 0 w 307"/>
                <a:gd name="T15" fmla="*/ 152 h 306"/>
                <a:gd name="T16" fmla="*/ 153 w 307"/>
                <a:gd name="T1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6">
                  <a:moveTo>
                    <a:pt x="153" y="0"/>
                  </a:moveTo>
                  <a:lnTo>
                    <a:pt x="153" y="0"/>
                  </a:lnTo>
                  <a:cubicBezTo>
                    <a:pt x="238" y="0"/>
                    <a:pt x="306" y="68"/>
                    <a:pt x="306" y="152"/>
                  </a:cubicBezTo>
                  <a:lnTo>
                    <a:pt x="306" y="152"/>
                  </a:lnTo>
                  <a:cubicBezTo>
                    <a:pt x="306" y="237"/>
                    <a:pt x="238" y="305"/>
                    <a:pt x="153" y="305"/>
                  </a:cubicBezTo>
                  <a:lnTo>
                    <a:pt x="153" y="305"/>
                  </a:lnTo>
                  <a:cubicBezTo>
                    <a:pt x="68" y="305"/>
                    <a:pt x="0" y="237"/>
                    <a:pt x="0" y="152"/>
                  </a:cubicBezTo>
                  <a:lnTo>
                    <a:pt x="0" y="152"/>
                  </a:lnTo>
                  <a:cubicBezTo>
                    <a:pt x="0" y="68"/>
                    <a:pt x="68" y="0"/>
                    <a:pt x="15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EC79948-58E6-06ED-6541-9940DFC0018E}"/>
              </a:ext>
            </a:extLst>
          </p:cNvPr>
          <p:cNvSpPr txBox="1"/>
          <p:nvPr/>
        </p:nvSpPr>
        <p:spPr>
          <a:xfrm>
            <a:off x="680822" y="1355598"/>
            <a:ext cx="1069524" cy="3693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  <a:t>January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2CBCC4-0ABC-2AE5-5A3A-D8444010676F}"/>
              </a:ext>
            </a:extLst>
          </p:cNvPr>
          <p:cNvSpPr txBox="1"/>
          <p:nvPr/>
        </p:nvSpPr>
        <p:spPr>
          <a:xfrm>
            <a:off x="7474701" y="1078599"/>
            <a:ext cx="1762021" cy="64633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marL="0" lvl="1" indent="0" algn="ctr">
              <a:buNone/>
            </a:pPr>
            <a: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  <a:t>17 September </a:t>
            </a:r>
            <a:b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</a:br>
            <a: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  <a:t>at CERN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66B47E-063A-D45C-9263-6DE8BF57CF81}"/>
              </a:ext>
            </a:extLst>
          </p:cNvPr>
          <p:cNvSpPr txBox="1"/>
          <p:nvPr/>
        </p:nvSpPr>
        <p:spPr>
          <a:xfrm>
            <a:off x="9804278" y="1078599"/>
            <a:ext cx="1326004" cy="64633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marL="0" lvl="1" indent="0" algn="ctr">
              <a:buNone/>
            </a:pPr>
            <a: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  <a:t>1 October </a:t>
            </a:r>
            <a:b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</a:br>
            <a:r>
              <a:rPr lang="en-US" b="1" dirty="0">
                <a:solidFill>
                  <a:schemeClr val="tx2"/>
                </a:solidFill>
                <a:cs typeface="Calibri Light" panose="020F0302020204030204" pitchFamily="34" charset="0"/>
              </a:rPr>
              <a:t>at CERN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092EC53-4B0C-FF13-9431-C24E5ADEB4D2}"/>
              </a:ext>
            </a:extLst>
          </p:cNvPr>
          <p:cNvSpPr txBox="1">
            <a:spLocks/>
          </p:cNvSpPr>
          <p:nvPr/>
        </p:nvSpPr>
        <p:spPr>
          <a:xfrm>
            <a:off x="124770" y="3121844"/>
            <a:ext cx="2191710" cy="53860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lnSpc>
                <a:spcPct val="100000"/>
              </a:lnSpc>
              <a:spcBef>
                <a:spcPts val="0"/>
              </a:spcBef>
            </a:pPr>
            <a: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opening</a:t>
            </a:r>
            <a:b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announcement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7853469-C313-0B38-7640-901DF8B86817}"/>
              </a:ext>
            </a:extLst>
          </p:cNvPr>
          <p:cNvGrpSpPr>
            <a:grpSpLocks noChangeAspect="1"/>
          </p:cNvGrpSpPr>
          <p:nvPr/>
        </p:nvGrpSpPr>
        <p:grpSpPr>
          <a:xfrm>
            <a:off x="10074097" y="1749842"/>
            <a:ext cx="611063" cy="1260000"/>
            <a:chOff x="9840416" y="2636912"/>
            <a:chExt cx="1079496" cy="2225901"/>
          </a:xfrm>
        </p:grpSpPr>
        <p:sp>
          <p:nvSpPr>
            <p:cNvPr id="20" name="Freeform 153">
              <a:extLst>
                <a:ext uri="{FF2B5EF4-FFF2-40B4-BE49-F238E27FC236}">
                  <a16:creationId xmlns:a16="http://schemas.microsoft.com/office/drawing/2014/main" id="{99EB73F3-652C-B61E-135B-7BF6DA2F1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0416" y="2636912"/>
              <a:ext cx="1079496" cy="1079495"/>
            </a:xfrm>
            <a:custGeom>
              <a:avLst/>
              <a:gdLst>
                <a:gd name="T0" fmla="*/ 866 w 1734"/>
                <a:gd name="T1" fmla="*/ 0 h 1734"/>
                <a:gd name="T2" fmla="*/ 866 w 1734"/>
                <a:gd name="T3" fmla="*/ 0 h 1734"/>
                <a:gd name="T4" fmla="*/ 1733 w 1734"/>
                <a:gd name="T5" fmla="*/ 867 h 1734"/>
                <a:gd name="T6" fmla="*/ 1733 w 1734"/>
                <a:gd name="T7" fmla="*/ 867 h 1734"/>
                <a:gd name="T8" fmla="*/ 866 w 1734"/>
                <a:gd name="T9" fmla="*/ 1733 h 1734"/>
                <a:gd name="T10" fmla="*/ 866 w 1734"/>
                <a:gd name="T11" fmla="*/ 1733 h 1734"/>
                <a:gd name="T12" fmla="*/ 0 w 1734"/>
                <a:gd name="T13" fmla="*/ 867 h 1734"/>
                <a:gd name="T14" fmla="*/ 0 w 1734"/>
                <a:gd name="T15" fmla="*/ 867 h 1734"/>
                <a:gd name="T16" fmla="*/ 866 w 1734"/>
                <a:gd name="T1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4" h="1734">
                  <a:moveTo>
                    <a:pt x="866" y="0"/>
                  </a:moveTo>
                  <a:lnTo>
                    <a:pt x="866" y="0"/>
                  </a:lnTo>
                  <a:cubicBezTo>
                    <a:pt x="1345" y="0"/>
                    <a:pt x="1733" y="388"/>
                    <a:pt x="1733" y="867"/>
                  </a:cubicBezTo>
                  <a:lnTo>
                    <a:pt x="1733" y="867"/>
                  </a:lnTo>
                  <a:cubicBezTo>
                    <a:pt x="1733" y="1345"/>
                    <a:pt x="1345" y="1733"/>
                    <a:pt x="866" y="1733"/>
                  </a:cubicBezTo>
                  <a:lnTo>
                    <a:pt x="866" y="1733"/>
                  </a:lnTo>
                  <a:cubicBezTo>
                    <a:pt x="388" y="1733"/>
                    <a:pt x="0" y="1345"/>
                    <a:pt x="0" y="867"/>
                  </a:cubicBezTo>
                  <a:lnTo>
                    <a:pt x="0" y="867"/>
                  </a:lnTo>
                  <a:cubicBezTo>
                    <a:pt x="0" y="388"/>
                    <a:pt x="388" y="0"/>
                    <a:pt x="86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1" name="Freeform 154">
              <a:extLst>
                <a:ext uri="{FF2B5EF4-FFF2-40B4-BE49-F238E27FC236}">
                  <a16:creationId xmlns:a16="http://schemas.microsoft.com/office/drawing/2014/main" id="{A70ED367-7E53-D6AB-4CA7-B6DFC897F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6983" y="2796227"/>
              <a:ext cx="763613" cy="763613"/>
            </a:xfrm>
            <a:custGeom>
              <a:avLst/>
              <a:gdLst>
                <a:gd name="T0" fmla="*/ 612 w 1224"/>
                <a:gd name="T1" fmla="*/ 0 h 1224"/>
                <a:gd name="T2" fmla="*/ 612 w 1224"/>
                <a:gd name="T3" fmla="*/ 0 h 1224"/>
                <a:gd name="T4" fmla="*/ 1223 w 1224"/>
                <a:gd name="T5" fmla="*/ 612 h 1224"/>
                <a:gd name="T6" fmla="*/ 1223 w 1224"/>
                <a:gd name="T7" fmla="*/ 612 h 1224"/>
                <a:gd name="T8" fmla="*/ 612 w 1224"/>
                <a:gd name="T9" fmla="*/ 1223 h 1224"/>
                <a:gd name="T10" fmla="*/ 612 w 1224"/>
                <a:gd name="T11" fmla="*/ 1223 h 1224"/>
                <a:gd name="T12" fmla="*/ 0 w 1224"/>
                <a:gd name="T13" fmla="*/ 612 h 1224"/>
                <a:gd name="T14" fmla="*/ 0 w 1224"/>
                <a:gd name="T15" fmla="*/ 612 h 1224"/>
                <a:gd name="T16" fmla="*/ 612 w 1224"/>
                <a:gd name="T17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4" h="1224">
                  <a:moveTo>
                    <a:pt x="612" y="0"/>
                  </a:moveTo>
                  <a:lnTo>
                    <a:pt x="612" y="0"/>
                  </a:lnTo>
                  <a:cubicBezTo>
                    <a:pt x="950" y="0"/>
                    <a:pt x="1223" y="274"/>
                    <a:pt x="1223" y="612"/>
                  </a:cubicBezTo>
                  <a:lnTo>
                    <a:pt x="1223" y="612"/>
                  </a:lnTo>
                  <a:cubicBezTo>
                    <a:pt x="1223" y="949"/>
                    <a:pt x="950" y="1223"/>
                    <a:pt x="612" y="1223"/>
                  </a:cubicBezTo>
                  <a:lnTo>
                    <a:pt x="612" y="1223"/>
                  </a:lnTo>
                  <a:cubicBezTo>
                    <a:pt x="274" y="1223"/>
                    <a:pt x="0" y="949"/>
                    <a:pt x="0" y="612"/>
                  </a:cubicBezTo>
                  <a:lnTo>
                    <a:pt x="0" y="612"/>
                  </a:lnTo>
                  <a:cubicBezTo>
                    <a:pt x="0" y="274"/>
                    <a:pt x="274" y="0"/>
                    <a:pt x="6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2" name="Freeform 216">
              <a:extLst>
                <a:ext uri="{FF2B5EF4-FFF2-40B4-BE49-F238E27FC236}">
                  <a16:creationId xmlns:a16="http://schemas.microsoft.com/office/drawing/2014/main" id="{6620C8F9-DBCC-B2A6-005A-B6C68C497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6803" y="3619918"/>
              <a:ext cx="45719" cy="1146757"/>
            </a:xfrm>
            <a:custGeom>
              <a:avLst/>
              <a:gdLst>
                <a:gd name="T0" fmla="*/ 26 w 53"/>
                <a:gd name="T1" fmla="*/ 2689 h 2690"/>
                <a:gd name="T2" fmla="*/ 26 w 53"/>
                <a:gd name="T3" fmla="*/ 2689 h 2690"/>
                <a:gd name="T4" fmla="*/ 0 w 53"/>
                <a:gd name="T5" fmla="*/ 2664 h 2690"/>
                <a:gd name="T6" fmla="*/ 0 w 53"/>
                <a:gd name="T7" fmla="*/ 25 h 2690"/>
                <a:gd name="T8" fmla="*/ 0 w 53"/>
                <a:gd name="T9" fmla="*/ 25 h 2690"/>
                <a:gd name="T10" fmla="*/ 26 w 53"/>
                <a:gd name="T11" fmla="*/ 0 h 2690"/>
                <a:gd name="T12" fmla="*/ 26 w 53"/>
                <a:gd name="T13" fmla="*/ 0 h 2690"/>
                <a:gd name="T14" fmla="*/ 52 w 53"/>
                <a:gd name="T15" fmla="*/ 25 h 2690"/>
                <a:gd name="T16" fmla="*/ 52 w 53"/>
                <a:gd name="T17" fmla="*/ 2664 h 2690"/>
                <a:gd name="T18" fmla="*/ 52 w 53"/>
                <a:gd name="T19" fmla="*/ 2664 h 2690"/>
                <a:gd name="T20" fmla="*/ 26 w 53"/>
                <a:gd name="T21" fmla="*/ 2689 h 2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2690">
                  <a:moveTo>
                    <a:pt x="26" y="2689"/>
                  </a:moveTo>
                  <a:lnTo>
                    <a:pt x="26" y="2689"/>
                  </a:lnTo>
                  <a:cubicBezTo>
                    <a:pt x="12" y="2689"/>
                    <a:pt x="0" y="2678"/>
                    <a:pt x="0" y="2664"/>
                  </a:cubicBezTo>
                  <a:lnTo>
                    <a:pt x="0" y="25"/>
                  </a:lnTo>
                  <a:lnTo>
                    <a:pt x="0" y="25"/>
                  </a:lnTo>
                  <a:cubicBezTo>
                    <a:pt x="0" y="11"/>
                    <a:pt x="12" y="0"/>
                    <a:pt x="26" y="0"/>
                  </a:cubicBezTo>
                  <a:lnTo>
                    <a:pt x="26" y="0"/>
                  </a:lnTo>
                  <a:cubicBezTo>
                    <a:pt x="40" y="0"/>
                    <a:pt x="52" y="11"/>
                    <a:pt x="52" y="25"/>
                  </a:cubicBezTo>
                  <a:lnTo>
                    <a:pt x="52" y="2664"/>
                  </a:lnTo>
                  <a:lnTo>
                    <a:pt x="52" y="2664"/>
                  </a:lnTo>
                  <a:cubicBezTo>
                    <a:pt x="52" y="2678"/>
                    <a:pt x="40" y="2689"/>
                    <a:pt x="26" y="2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3" name="Freeform 217">
              <a:extLst>
                <a:ext uri="{FF2B5EF4-FFF2-40B4-BE49-F238E27FC236}">
                  <a16:creationId xmlns:a16="http://schemas.microsoft.com/office/drawing/2014/main" id="{A8AC3B3D-4F90-3AE9-74BA-C6CFE2056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9905" y="4673284"/>
              <a:ext cx="192277" cy="189529"/>
            </a:xfrm>
            <a:custGeom>
              <a:avLst/>
              <a:gdLst>
                <a:gd name="T0" fmla="*/ 153 w 307"/>
                <a:gd name="T1" fmla="*/ 0 h 306"/>
                <a:gd name="T2" fmla="*/ 153 w 307"/>
                <a:gd name="T3" fmla="*/ 0 h 306"/>
                <a:gd name="T4" fmla="*/ 306 w 307"/>
                <a:gd name="T5" fmla="*/ 152 h 306"/>
                <a:gd name="T6" fmla="*/ 306 w 307"/>
                <a:gd name="T7" fmla="*/ 152 h 306"/>
                <a:gd name="T8" fmla="*/ 153 w 307"/>
                <a:gd name="T9" fmla="*/ 305 h 306"/>
                <a:gd name="T10" fmla="*/ 153 w 307"/>
                <a:gd name="T11" fmla="*/ 305 h 306"/>
                <a:gd name="T12" fmla="*/ 0 w 307"/>
                <a:gd name="T13" fmla="*/ 152 h 306"/>
                <a:gd name="T14" fmla="*/ 0 w 307"/>
                <a:gd name="T15" fmla="*/ 152 h 306"/>
                <a:gd name="T16" fmla="*/ 153 w 307"/>
                <a:gd name="T1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6">
                  <a:moveTo>
                    <a:pt x="153" y="0"/>
                  </a:moveTo>
                  <a:lnTo>
                    <a:pt x="153" y="0"/>
                  </a:lnTo>
                  <a:cubicBezTo>
                    <a:pt x="238" y="0"/>
                    <a:pt x="306" y="68"/>
                    <a:pt x="306" y="152"/>
                  </a:cubicBezTo>
                  <a:lnTo>
                    <a:pt x="306" y="152"/>
                  </a:lnTo>
                  <a:cubicBezTo>
                    <a:pt x="306" y="237"/>
                    <a:pt x="238" y="305"/>
                    <a:pt x="153" y="305"/>
                  </a:cubicBezTo>
                  <a:lnTo>
                    <a:pt x="153" y="305"/>
                  </a:lnTo>
                  <a:cubicBezTo>
                    <a:pt x="68" y="305"/>
                    <a:pt x="0" y="237"/>
                    <a:pt x="0" y="152"/>
                  </a:cubicBezTo>
                  <a:lnTo>
                    <a:pt x="0" y="152"/>
                  </a:lnTo>
                  <a:cubicBezTo>
                    <a:pt x="0" y="68"/>
                    <a:pt x="68" y="0"/>
                    <a:pt x="1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7E194B9-0F03-DA33-D139-EE1247EBC2C5}"/>
              </a:ext>
            </a:extLst>
          </p:cNvPr>
          <p:cNvGrpSpPr>
            <a:grpSpLocks noChangeAspect="1"/>
          </p:cNvGrpSpPr>
          <p:nvPr/>
        </p:nvGrpSpPr>
        <p:grpSpPr>
          <a:xfrm>
            <a:off x="872953" y="1736723"/>
            <a:ext cx="611063" cy="1260000"/>
            <a:chOff x="690072" y="2644113"/>
            <a:chExt cx="1079496" cy="2225901"/>
          </a:xfrm>
        </p:grpSpPr>
        <p:sp>
          <p:nvSpPr>
            <p:cNvPr id="25" name="Freeform 153">
              <a:extLst>
                <a:ext uri="{FF2B5EF4-FFF2-40B4-BE49-F238E27FC236}">
                  <a16:creationId xmlns:a16="http://schemas.microsoft.com/office/drawing/2014/main" id="{6F89A6AB-4756-B988-AEED-60A5065CC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072" y="2644113"/>
              <a:ext cx="1079496" cy="1079495"/>
            </a:xfrm>
            <a:custGeom>
              <a:avLst/>
              <a:gdLst>
                <a:gd name="T0" fmla="*/ 866 w 1734"/>
                <a:gd name="T1" fmla="*/ 0 h 1734"/>
                <a:gd name="T2" fmla="*/ 866 w 1734"/>
                <a:gd name="T3" fmla="*/ 0 h 1734"/>
                <a:gd name="T4" fmla="*/ 1733 w 1734"/>
                <a:gd name="T5" fmla="*/ 867 h 1734"/>
                <a:gd name="T6" fmla="*/ 1733 w 1734"/>
                <a:gd name="T7" fmla="*/ 867 h 1734"/>
                <a:gd name="T8" fmla="*/ 866 w 1734"/>
                <a:gd name="T9" fmla="*/ 1733 h 1734"/>
                <a:gd name="T10" fmla="*/ 866 w 1734"/>
                <a:gd name="T11" fmla="*/ 1733 h 1734"/>
                <a:gd name="T12" fmla="*/ 0 w 1734"/>
                <a:gd name="T13" fmla="*/ 867 h 1734"/>
                <a:gd name="T14" fmla="*/ 0 w 1734"/>
                <a:gd name="T15" fmla="*/ 867 h 1734"/>
                <a:gd name="T16" fmla="*/ 866 w 1734"/>
                <a:gd name="T1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4" h="1734">
                  <a:moveTo>
                    <a:pt x="866" y="0"/>
                  </a:moveTo>
                  <a:lnTo>
                    <a:pt x="866" y="0"/>
                  </a:lnTo>
                  <a:cubicBezTo>
                    <a:pt x="1345" y="0"/>
                    <a:pt x="1733" y="388"/>
                    <a:pt x="1733" y="867"/>
                  </a:cubicBezTo>
                  <a:lnTo>
                    <a:pt x="1733" y="867"/>
                  </a:lnTo>
                  <a:cubicBezTo>
                    <a:pt x="1733" y="1345"/>
                    <a:pt x="1345" y="1733"/>
                    <a:pt x="866" y="1733"/>
                  </a:cubicBezTo>
                  <a:lnTo>
                    <a:pt x="866" y="1733"/>
                  </a:lnTo>
                  <a:cubicBezTo>
                    <a:pt x="388" y="1733"/>
                    <a:pt x="0" y="1345"/>
                    <a:pt x="0" y="867"/>
                  </a:cubicBezTo>
                  <a:lnTo>
                    <a:pt x="0" y="867"/>
                  </a:lnTo>
                  <a:cubicBezTo>
                    <a:pt x="0" y="388"/>
                    <a:pt x="388" y="0"/>
                    <a:pt x="86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6" name="Freeform 154">
              <a:extLst>
                <a:ext uri="{FF2B5EF4-FFF2-40B4-BE49-F238E27FC236}">
                  <a16:creationId xmlns:a16="http://schemas.microsoft.com/office/drawing/2014/main" id="{A02D7229-4077-0CA4-0D7A-1720D79D1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39" y="2803428"/>
              <a:ext cx="763613" cy="763613"/>
            </a:xfrm>
            <a:custGeom>
              <a:avLst/>
              <a:gdLst>
                <a:gd name="T0" fmla="*/ 612 w 1224"/>
                <a:gd name="T1" fmla="*/ 0 h 1224"/>
                <a:gd name="T2" fmla="*/ 612 w 1224"/>
                <a:gd name="T3" fmla="*/ 0 h 1224"/>
                <a:gd name="T4" fmla="*/ 1223 w 1224"/>
                <a:gd name="T5" fmla="*/ 612 h 1224"/>
                <a:gd name="T6" fmla="*/ 1223 w 1224"/>
                <a:gd name="T7" fmla="*/ 612 h 1224"/>
                <a:gd name="T8" fmla="*/ 612 w 1224"/>
                <a:gd name="T9" fmla="*/ 1223 h 1224"/>
                <a:gd name="T10" fmla="*/ 612 w 1224"/>
                <a:gd name="T11" fmla="*/ 1223 h 1224"/>
                <a:gd name="T12" fmla="*/ 0 w 1224"/>
                <a:gd name="T13" fmla="*/ 612 h 1224"/>
                <a:gd name="T14" fmla="*/ 0 w 1224"/>
                <a:gd name="T15" fmla="*/ 612 h 1224"/>
                <a:gd name="T16" fmla="*/ 612 w 1224"/>
                <a:gd name="T17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4" h="1224">
                  <a:moveTo>
                    <a:pt x="612" y="0"/>
                  </a:moveTo>
                  <a:lnTo>
                    <a:pt x="612" y="0"/>
                  </a:lnTo>
                  <a:cubicBezTo>
                    <a:pt x="950" y="0"/>
                    <a:pt x="1223" y="274"/>
                    <a:pt x="1223" y="612"/>
                  </a:cubicBezTo>
                  <a:lnTo>
                    <a:pt x="1223" y="612"/>
                  </a:lnTo>
                  <a:cubicBezTo>
                    <a:pt x="1223" y="949"/>
                    <a:pt x="950" y="1223"/>
                    <a:pt x="612" y="1223"/>
                  </a:cubicBezTo>
                  <a:lnTo>
                    <a:pt x="612" y="1223"/>
                  </a:lnTo>
                  <a:cubicBezTo>
                    <a:pt x="274" y="1223"/>
                    <a:pt x="0" y="949"/>
                    <a:pt x="0" y="612"/>
                  </a:cubicBezTo>
                  <a:lnTo>
                    <a:pt x="0" y="612"/>
                  </a:lnTo>
                  <a:cubicBezTo>
                    <a:pt x="0" y="274"/>
                    <a:pt x="274" y="0"/>
                    <a:pt x="6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6D6A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7" name="Freeform 216">
              <a:extLst>
                <a:ext uri="{FF2B5EF4-FFF2-40B4-BE49-F238E27FC236}">
                  <a16:creationId xmlns:a16="http://schemas.microsoft.com/office/drawing/2014/main" id="{CC306999-7423-6463-6DEF-14A3B56CC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459" y="3627119"/>
              <a:ext cx="45719" cy="1146757"/>
            </a:xfrm>
            <a:custGeom>
              <a:avLst/>
              <a:gdLst>
                <a:gd name="T0" fmla="*/ 26 w 53"/>
                <a:gd name="T1" fmla="*/ 2689 h 2690"/>
                <a:gd name="T2" fmla="*/ 26 w 53"/>
                <a:gd name="T3" fmla="*/ 2689 h 2690"/>
                <a:gd name="T4" fmla="*/ 0 w 53"/>
                <a:gd name="T5" fmla="*/ 2664 h 2690"/>
                <a:gd name="T6" fmla="*/ 0 w 53"/>
                <a:gd name="T7" fmla="*/ 25 h 2690"/>
                <a:gd name="T8" fmla="*/ 0 w 53"/>
                <a:gd name="T9" fmla="*/ 25 h 2690"/>
                <a:gd name="T10" fmla="*/ 26 w 53"/>
                <a:gd name="T11" fmla="*/ 0 h 2690"/>
                <a:gd name="T12" fmla="*/ 26 w 53"/>
                <a:gd name="T13" fmla="*/ 0 h 2690"/>
                <a:gd name="T14" fmla="*/ 52 w 53"/>
                <a:gd name="T15" fmla="*/ 25 h 2690"/>
                <a:gd name="T16" fmla="*/ 52 w 53"/>
                <a:gd name="T17" fmla="*/ 2664 h 2690"/>
                <a:gd name="T18" fmla="*/ 52 w 53"/>
                <a:gd name="T19" fmla="*/ 2664 h 2690"/>
                <a:gd name="T20" fmla="*/ 26 w 53"/>
                <a:gd name="T21" fmla="*/ 2689 h 2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2690">
                  <a:moveTo>
                    <a:pt x="26" y="2689"/>
                  </a:moveTo>
                  <a:lnTo>
                    <a:pt x="26" y="2689"/>
                  </a:lnTo>
                  <a:cubicBezTo>
                    <a:pt x="12" y="2689"/>
                    <a:pt x="0" y="2678"/>
                    <a:pt x="0" y="2664"/>
                  </a:cubicBezTo>
                  <a:lnTo>
                    <a:pt x="0" y="25"/>
                  </a:lnTo>
                  <a:lnTo>
                    <a:pt x="0" y="25"/>
                  </a:lnTo>
                  <a:cubicBezTo>
                    <a:pt x="0" y="11"/>
                    <a:pt x="12" y="0"/>
                    <a:pt x="26" y="0"/>
                  </a:cubicBezTo>
                  <a:lnTo>
                    <a:pt x="26" y="0"/>
                  </a:lnTo>
                  <a:cubicBezTo>
                    <a:pt x="40" y="0"/>
                    <a:pt x="52" y="11"/>
                    <a:pt x="52" y="25"/>
                  </a:cubicBezTo>
                  <a:lnTo>
                    <a:pt x="52" y="2664"/>
                  </a:lnTo>
                  <a:lnTo>
                    <a:pt x="52" y="2664"/>
                  </a:lnTo>
                  <a:cubicBezTo>
                    <a:pt x="52" y="2678"/>
                    <a:pt x="40" y="2689"/>
                    <a:pt x="26" y="268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  <p:sp>
          <p:nvSpPr>
            <p:cNvPr id="28" name="Freeform 217">
              <a:extLst>
                <a:ext uri="{FF2B5EF4-FFF2-40B4-BE49-F238E27FC236}">
                  <a16:creationId xmlns:a16="http://schemas.microsoft.com/office/drawing/2014/main" id="{2250AB23-4B77-91CD-A2C7-614E0CE72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561" y="4680485"/>
              <a:ext cx="192277" cy="189529"/>
            </a:xfrm>
            <a:custGeom>
              <a:avLst/>
              <a:gdLst>
                <a:gd name="T0" fmla="*/ 153 w 307"/>
                <a:gd name="T1" fmla="*/ 0 h 306"/>
                <a:gd name="T2" fmla="*/ 153 w 307"/>
                <a:gd name="T3" fmla="*/ 0 h 306"/>
                <a:gd name="T4" fmla="*/ 306 w 307"/>
                <a:gd name="T5" fmla="*/ 152 h 306"/>
                <a:gd name="T6" fmla="*/ 306 w 307"/>
                <a:gd name="T7" fmla="*/ 152 h 306"/>
                <a:gd name="T8" fmla="*/ 153 w 307"/>
                <a:gd name="T9" fmla="*/ 305 h 306"/>
                <a:gd name="T10" fmla="*/ 153 w 307"/>
                <a:gd name="T11" fmla="*/ 305 h 306"/>
                <a:gd name="T12" fmla="*/ 0 w 307"/>
                <a:gd name="T13" fmla="*/ 152 h 306"/>
                <a:gd name="T14" fmla="*/ 0 w 307"/>
                <a:gd name="T15" fmla="*/ 152 h 306"/>
                <a:gd name="T16" fmla="*/ 153 w 307"/>
                <a:gd name="T1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6">
                  <a:moveTo>
                    <a:pt x="153" y="0"/>
                  </a:moveTo>
                  <a:lnTo>
                    <a:pt x="153" y="0"/>
                  </a:lnTo>
                  <a:cubicBezTo>
                    <a:pt x="238" y="0"/>
                    <a:pt x="306" y="68"/>
                    <a:pt x="306" y="152"/>
                  </a:cubicBezTo>
                  <a:lnTo>
                    <a:pt x="306" y="152"/>
                  </a:lnTo>
                  <a:cubicBezTo>
                    <a:pt x="306" y="237"/>
                    <a:pt x="238" y="305"/>
                    <a:pt x="153" y="305"/>
                  </a:cubicBezTo>
                  <a:lnTo>
                    <a:pt x="153" y="305"/>
                  </a:lnTo>
                  <a:cubicBezTo>
                    <a:pt x="68" y="305"/>
                    <a:pt x="0" y="237"/>
                    <a:pt x="0" y="152"/>
                  </a:cubicBezTo>
                  <a:lnTo>
                    <a:pt x="0" y="152"/>
                  </a:lnTo>
                  <a:cubicBezTo>
                    <a:pt x="0" y="68"/>
                    <a:pt x="68" y="0"/>
                    <a:pt x="153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65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DB4483B9-214F-4842-9B93-848DEF885047}"/>
              </a:ext>
            </a:extLst>
          </p:cNvPr>
          <p:cNvSpPr txBox="1">
            <a:spLocks/>
          </p:cNvSpPr>
          <p:nvPr/>
        </p:nvSpPr>
        <p:spPr>
          <a:xfrm>
            <a:off x="7266672" y="3121844"/>
            <a:ext cx="2191710" cy="53860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lnSpc>
                <a:spcPct val="100000"/>
              </a:lnSpc>
              <a:spcBef>
                <a:spcPts val="300"/>
              </a:spcBef>
            </a:pPr>
            <a:r>
              <a:rPr lang="en-US" sz="1600" b="1" dirty="0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rPr>
              <a:t>CERN Community Event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1113A227-F278-D852-567D-945F7ED397CB}"/>
              </a:ext>
            </a:extLst>
          </p:cNvPr>
          <p:cNvSpPr txBox="1">
            <a:spLocks/>
          </p:cNvSpPr>
          <p:nvPr/>
        </p:nvSpPr>
        <p:spPr>
          <a:xfrm>
            <a:off x="9354016" y="3121844"/>
            <a:ext cx="2191710" cy="292388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lnSpc>
                <a:spcPct val="100000"/>
              </a:lnSpc>
              <a:spcBef>
                <a:spcPts val="300"/>
              </a:spcBef>
            </a:pPr>
            <a:r>
              <a:rPr lang="en-US" sz="1600" b="1" dirty="0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rPr>
              <a:t>Official Ceremony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754BD1-9FC0-B6FC-5BC8-C2486D5FDBD1}"/>
              </a:ext>
            </a:extLst>
          </p:cNvPr>
          <p:cNvSpPr txBox="1"/>
          <p:nvPr/>
        </p:nvSpPr>
        <p:spPr>
          <a:xfrm>
            <a:off x="384471" y="3756789"/>
            <a:ext cx="28768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communication campaign, </a:t>
            </a:r>
          </a:p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coordinated media news release with MS and AMS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20F4A8-82DB-D076-A593-A11FC2E4906F}"/>
              </a:ext>
            </a:extLst>
          </p:cNvPr>
          <p:cNvSpPr txBox="1"/>
          <p:nvPr/>
        </p:nvSpPr>
        <p:spPr>
          <a:xfrm>
            <a:off x="7316907" y="3756789"/>
            <a:ext cx="22741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grand celebration inviting entire CERN community,</a:t>
            </a:r>
          </a:p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followed by festive gathering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DCFB4D-66ED-92A4-A9B2-7367255FF15B}"/>
              </a:ext>
            </a:extLst>
          </p:cNvPr>
          <p:cNvSpPr txBox="1"/>
          <p:nvPr/>
        </p:nvSpPr>
        <p:spPr>
          <a:xfrm>
            <a:off x="9578223" y="3766949"/>
            <a:ext cx="23930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highest-level  authorities from </a:t>
            </a:r>
            <a:b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MS, AMS, OBS, NMS and other key stakeholders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CEEC4C5-033C-F321-F085-5A6FAAD32D60}"/>
              </a:ext>
            </a:extLst>
          </p:cNvPr>
          <p:cNvSpPr/>
          <p:nvPr/>
        </p:nvSpPr>
        <p:spPr>
          <a:xfrm>
            <a:off x="2937639" y="4844255"/>
            <a:ext cx="6453702" cy="9955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Throughout the Year </a:t>
            </a:r>
          </a:p>
          <a:p>
            <a:pPr algn="ctr"/>
            <a:r>
              <a:rPr lang="en-GB" sz="1600" b="1" dirty="0">
                <a:solidFill>
                  <a:schemeClr val="accent1"/>
                </a:solidFill>
              </a:rPr>
              <a:t>Science Events</a:t>
            </a:r>
            <a:r>
              <a:rPr lang="en-GB" sz="1600" b="1" dirty="0">
                <a:solidFill>
                  <a:schemeClr val="tx1"/>
                </a:solidFill>
              </a:rPr>
              <a:t> to engage with the broader community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2"/>
                </a:solidFill>
              </a:rPr>
              <a:t>science fairs, public lectures, workshops, interactive exhibits, …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F49BA1-4D3F-AC6A-72CD-58B3C31980B2}"/>
              </a:ext>
            </a:extLst>
          </p:cNvPr>
          <p:cNvSpPr/>
          <p:nvPr/>
        </p:nvSpPr>
        <p:spPr>
          <a:xfrm>
            <a:off x="406400" y="5919230"/>
            <a:ext cx="11369040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Wingdings 3" pitchFamily="2" charset="2"/>
              </a:rPr>
              <a:t>a</a:t>
            </a:r>
            <a:r>
              <a:rPr lang="en-GB" dirty="0">
                <a:solidFill>
                  <a:schemeClr val="bg1"/>
                </a:solidFill>
              </a:rPr>
              <a:t> The emphasis will be on engaging MS and AMS as partners, nurturing a sense of community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F5C36B4-976A-5405-EDF9-A2668FBE3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8E695E3-7DAB-5510-FA09-6BFC9BAEB0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420679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F2BA66-4D0B-514F-C854-46040D12C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List of Country Contacts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D69C2-76CC-8852-13FA-994BBC38A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067C699-148A-1B7E-57C6-426393B12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/>
              <a:t>L. Musa, M. Gaillard |  CERN’s 70th Anniversary Celebrations</a:t>
            </a:r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D04A806-8ED0-F197-0B15-1F598D1232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/>
              <a:t>CERN TSF | 3 October 2023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B969E7E-6066-F1CF-6E58-54482F274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822950"/>
              </p:ext>
            </p:extLst>
          </p:nvPr>
        </p:nvGraphicFramePr>
        <p:xfrm>
          <a:off x="2030563" y="1256700"/>
          <a:ext cx="3447448" cy="460852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153519">
                  <a:extLst>
                    <a:ext uri="{9D8B030D-6E8A-4147-A177-3AD203B41FA5}">
                      <a16:colId xmlns:a16="http://schemas.microsoft.com/office/drawing/2014/main" val="2357875164"/>
                    </a:ext>
                  </a:extLst>
                </a:gridCol>
                <a:gridCol w="786490">
                  <a:extLst>
                    <a:ext uri="{9D8B030D-6E8A-4147-A177-3AD203B41FA5}">
                      <a16:colId xmlns:a16="http://schemas.microsoft.com/office/drawing/2014/main" val="501047600"/>
                    </a:ext>
                  </a:extLst>
                </a:gridCol>
                <a:gridCol w="1507439">
                  <a:extLst>
                    <a:ext uri="{9D8B030D-6E8A-4147-A177-3AD203B41FA5}">
                      <a16:colId xmlns:a16="http://schemas.microsoft.com/office/drawing/2014/main" val="1664969701"/>
                    </a:ext>
                  </a:extLst>
                </a:gridCol>
              </a:tblGrid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Austria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Brigitte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De Monte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18304691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Belgium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Véronique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Halloin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429167111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Bulgaria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Venelin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Kozhuharov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47669325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Bulgaria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Leandar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Litov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64160770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Croatia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412151231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Cyprus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Panos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Razis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43084547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Czech Republic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Alexander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Kupčo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080726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Denmark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Jens-Jorgen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Gårdhøj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56019070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Estonia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Kairi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Otto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43093688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Finland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Juska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Pekkanen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459864206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France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Perrine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Royole-Degieux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54616119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Germany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Sascha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Schmeling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03527847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Greece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Christine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Kourkoumelis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7623041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Hungary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Csilla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Pentek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85011313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737399233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Israel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Nathan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Chicheportiche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80446287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Italy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Francesca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Scianitti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71467434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Latvia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Torims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4280600314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Lithuania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69197036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Netherlands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Martijn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van </a:t>
                      </a:r>
                      <a:r>
                        <a:rPr lang="en-US" sz="1000" u="none" strike="noStrike" dirty="0" err="1">
                          <a:effectLst/>
                        </a:rPr>
                        <a:t>Calmthout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37017093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77996C9-DE7D-A76A-9BB2-8253D2222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13845"/>
              </p:ext>
            </p:extLst>
          </p:nvPr>
        </p:nvGraphicFramePr>
        <p:xfrm>
          <a:off x="6107921" y="1269907"/>
          <a:ext cx="3447448" cy="460852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153519">
                  <a:extLst>
                    <a:ext uri="{9D8B030D-6E8A-4147-A177-3AD203B41FA5}">
                      <a16:colId xmlns:a16="http://schemas.microsoft.com/office/drawing/2014/main" val="2099756165"/>
                    </a:ext>
                  </a:extLst>
                </a:gridCol>
                <a:gridCol w="786490">
                  <a:extLst>
                    <a:ext uri="{9D8B030D-6E8A-4147-A177-3AD203B41FA5}">
                      <a16:colId xmlns:a16="http://schemas.microsoft.com/office/drawing/2014/main" val="3387307133"/>
                    </a:ext>
                  </a:extLst>
                </a:gridCol>
                <a:gridCol w="1507439">
                  <a:extLst>
                    <a:ext uri="{9D8B030D-6E8A-4147-A177-3AD203B41FA5}">
                      <a16:colId xmlns:a16="http://schemas.microsoft.com/office/drawing/2014/main" val="1281522000"/>
                    </a:ext>
                  </a:extLst>
                </a:gridCol>
              </a:tblGrid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Norway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Baeverfjord Rye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11962077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Norway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Hilde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Lynnebakken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572679783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Pakistan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Zafar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Yasin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404522238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Poland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Pawel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Brückman de Renstrom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08170911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Poland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Marek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Pawłowski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60667239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Portugal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Pedro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Abreu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11788232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Portugal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Catarina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Espirito Santo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30117466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Romania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Anca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Ghinescu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49717927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Romania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Florin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Buzatu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357252576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Serbia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Predrag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Milenovic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06311857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Slovak Republic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Ivan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Melo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942880344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Slovenia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Andrej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Gorisek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649782211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Pablo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Camacho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01882508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Sweden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Ernesto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Gutiérrez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86182951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Sweden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Fredrik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Engelmark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294028288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Switzerland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Hans-Peter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Beck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51962543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Türkiye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Berna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Yuksel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1668757696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Ukraine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Maksym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Titov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704195875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United Kingdom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Stephanie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Hills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242229964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United Kingdom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Jess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Atkinson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5" marR="9025" marT="9025" marB="0" anchor="b"/>
                </a:tc>
                <a:extLst>
                  <a:ext uri="{0D108BD9-81ED-4DB2-BD59-A6C34878D82A}">
                    <a16:rowId xmlns:a16="http://schemas.microsoft.com/office/drawing/2014/main" val="3751270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766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>
            <a:extLst>
              <a:ext uri="{FF2B5EF4-FFF2-40B4-BE49-F238E27FC236}">
                <a16:creationId xmlns:a16="http://schemas.microsoft.com/office/drawing/2014/main" id="{4E01F9C7-EDEF-6EA2-6B6D-784B720B18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6" r="7817"/>
          <a:stretch/>
        </p:blipFill>
        <p:spPr bwMode="auto">
          <a:xfrm>
            <a:off x="3031248" y="3539038"/>
            <a:ext cx="2722599" cy="214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0691B-B608-9A44-A911-BE46019E4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1855"/>
            <a:ext cx="11376025" cy="1065742"/>
          </a:xfrm>
        </p:spPr>
        <p:txBody>
          <a:bodyPr anchor="ctr"/>
          <a:lstStyle/>
          <a:p>
            <a:pPr algn="ctr"/>
            <a:r>
              <a:rPr lang="en-GB" sz="4000"/>
              <a:t>1954-2024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688FE-9EB3-5843-8686-E9D4602D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4" descr="A document with signature on it&#10;&#10;Description automatically generated with low confidence">
            <a:extLst>
              <a:ext uri="{FF2B5EF4-FFF2-40B4-BE49-F238E27FC236}">
                <a16:creationId xmlns:a16="http://schemas.microsoft.com/office/drawing/2014/main" id="{AEBA378D-3485-3D4C-96BE-A891FE01F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2" y="1260565"/>
            <a:ext cx="2461237" cy="222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A group of people in a tunnel&#10;&#10;Description automatically generated with low confidence">
            <a:extLst>
              <a:ext uri="{FF2B5EF4-FFF2-40B4-BE49-F238E27FC236}">
                <a16:creationId xmlns:a16="http://schemas.microsoft.com/office/drawing/2014/main" id="{2BD94A49-418C-1742-8C21-17F897761C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" t="12480" r="-373" b="10648"/>
          <a:stretch/>
        </p:blipFill>
        <p:spPr bwMode="auto">
          <a:xfrm>
            <a:off x="5879412" y="1300587"/>
            <a:ext cx="2721159" cy="212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A group of people standing around a computer&#10;&#10;Description automatically generated with medium confidence">
            <a:extLst>
              <a:ext uri="{FF2B5EF4-FFF2-40B4-BE49-F238E27FC236}">
                <a16:creationId xmlns:a16="http://schemas.microsoft.com/office/drawing/2014/main" id="{F5DBEDCA-19EC-8A4B-85FD-99507E1D0D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" t="1368" r="9883" b="2240"/>
          <a:stretch/>
        </p:blipFill>
        <p:spPr bwMode="auto">
          <a:xfrm>
            <a:off x="547248" y="3541863"/>
            <a:ext cx="2348702" cy="214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A person in a red shirt speaking to a group of people&#10;&#10;Description automatically generated with low confidence">
            <a:extLst>
              <a:ext uri="{FF2B5EF4-FFF2-40B4-BE49-F238E27FC236}">
                <a16:creationId xmlns:a16="http://schemas.microsoft.com/office/drawing/2014/main" id="{30CA1B47-E876-374C-95D4-814A33F88F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79"/>
          <a:stretch/>
        </p:blipFill>
        <p:spPr bwMode="auto">
          <a:xfrm>
            <a:off x="8759236" y="3541863"/>
            <a:ext cx="2706138" cy="21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 descr="A group of people standing around a table&#10;&#10;Description automatically generated with low confidence">
            <a:extLst>
              <a:ext uri="{FF2B5EF4-FFF2-40B4-BE49-F238E27FC236}">
                <a16:creationId xmlns:a16="http://schemas.microsoft.com/office/drawing/2014/main" id="{8C989247-7529-6E43-BC85-45690E2DE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142" y="1300587"/>
            <a:ext cx="2731029" cy="213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CBA91A7B-EFAF-4147-8AE2-EE56CC19E8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r="3737"/>
          <a:stretch/>
        </p:blipFill>
        <p:spPr bwMode="auto">
          <a:xfrm>
            <a:off x="8713811" y="1300587"/>
            <a:ext cx="2777499" cy="213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A large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3F15F446-0C3A-554C-B330-1703056850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1" r="17286"/>
          <a:stretch/>
        </p:blipFill>
        <p:spPr bwMode="auto">
          <a:xfrm>
            <a:off x="5868125" y="3541863"/>
            <a:ext cx="2722599" cy="215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A7F96E-10EF-98BC-732D-6610385B7A5A}"/>
              </a:ext>
            </a:extLst>
          </p:cNvPr>
          <p:cNvSpPr txBox="1"/>
          <p:nvPr/>
        </p:nvSpPr>
        <p:spPr>
          <a:xfrm>
            <a:off x="609250" y="1360322"/>
            <a:ext cx="70051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Sep ‘54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2DB6F5-BB63-7D99-D5AA-0CF9B9070743}"/>
              </a:ext>
            </a:extLst>
          </p:cNvPr>
          <p:cNvSpPr txBox="1"/>
          <p:nvPr/>
        </p:nvSpPr>
        <p:spPr>
          <a:xfrm>
            <a:off x="3103976" y="3165101"/>
            <a:ext cx="67005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Jan ’71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5CFB4B-B5A8-C620-0AA6-6FDEAD40A3D8}"/>
              </a:ext>
            </a:extLst>
          </p:cNvPr>
          <p:cNvSpPr txBox="1"/>
          <p:nvPr/>
        </p:nvSpPr>
        <p:spPr>
          <a:xfrm>
            <a:off x="6019026" y="1360399"/>
            <a:ext cx="61715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Jul ’74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28E425-080C-69AB-E7DB-5E4E377F197A}"/>
              </a:ext>
            </a:extLst>
          </p:cNvPr>
          <p:cNvSpPr txBox="1"/>
          <p:nvPr/>
        </p:nvSpPr>
        <p:spPr>
          <a:xfrm>
            <a:off x="8818624" y="3117815"/>
            <a:ext cx="67646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Jan ’83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AFFA7D-CB09-63A8-A626-A677FA119091}"/>
              </a:ext>
            </a:extLst>
          </p:cNvPr>
          <p:cNvSpPr txBox="1"/>
          <p:nvPr/>
        </p:nvSpPr>
        <p:spPr>
          <a:xfrm>
            <a:off x="2199443" y="5397440"/>
            <a:ext cx="61715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Jul ’89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80B25F-B50B-6361-C115-A81CF1B95690}"/>
              </a:ext>
            </a:extLst>
          </p:cNvPr>
          <p:cNvSpPr txBox="1"/>
          <p:nvPr/>
        </p:nvSpPr>
        <p:spPr>
          <a:xfrm>
            <a:off x="6019026" y="5386930"/>
            <a:ext cx="70692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Sep ’08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95FEE6-3EB3-E425-3CA6-9F600562F14B}"/>
              </a:ext>
            </a:extLst>
          </p:cNvPr>
          <p:cNvSpPr txBox="1"/>
          <p:nvPr/>
        </p:nvSpPr>
        <p:spPr>
          <a:xfrm>
            <a:off x="10737174" y="3615634"/>
            <a:ext cx="61715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Jul ’12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166272-7E03-934B-BB4E-B3451F08B963}"/>
              </a:ext>
            </a:extLst>
          </p:cNvPr>
          <p:cNvSpPr txBox="1"/>
          <p:nvPr/>
        </p:nvSpPr>
        <p:spPr>
          <a:xfrm>
            <a:off x="3135506" y="3610726"/>
            <a:ext cx="67646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/>
              <a:t> Jan ’90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5B3F1A8-4F44-C769-906C-71B11CAA5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2222" y="6424993"/>
            <a:ext cx="6787386" cy="365125"/>
          </a:xfrm>
        </p:spPr>
        <p:txBody>
          <a:bodyPr/>
          <a:lstStyle/>
          <a:p>
            <a:r>
              <a:rPr lang="en-US" dirty="0"/>
              <a:t>L. Musa, M. Gaillard |  CERN’s 70th Anniversary Celebrations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28318D7C-EAFF-AA5C-4C3B-E373B40C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9038" y="6424993"/>
            <a:ext cx="1773923" cy="365125"/>
          </a:xfrm>
        </p:spPr>
        <p:txBody>
          <a:bodyPr/>
          <a:lstStyle/>
          <a:p>
            <a:r>
              <a:rPr lang="en-US" dirty="0"/>
              <a:t>CERN TSF | 3 October 2023</a:t>
            </a:r>
          </a:p>
        </p:txBody>
      </p:sp>
    </p:spTree>
    <p:extLst>
      <p:ext uri="{BB962C8B-B14F-4D97-AF65-F5344CB8AC3E}">
        <p14:creationId xmlns:p14="http://schemas.microsoft.com/office/powerpoint/2010/main" val="3631677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1062</TotalTime>
  <Words>831</Words>
  <Application>Microsoft Office PowerPoint</Application>
  <PresentationFormat>Widescreen</PresentationFormat>
  <Paragraphs>242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Lato Light</vt:lpstr>
      <vt:lpstr>Poppins</vt:lpstr>
      <vt:lpstr>Wingdings 3</vt:lpstr>
      <vt:lpstr>Office Theme</vt:lpstr>
      <vt:lpstr>CERN’s 70th anniversary celebrations</vt:lpstr>
      <vt:lpstr>PowerPoint Presentation</vt:lpstr>
      <vt:lpstr>PowerPoint Presentation</vt:lpstr>
      <vt:lpstr>PowerPoint Presentation</vt:lpstr>
      <vt:lpstr>PowerPoint Presentation</vt:lpstr>
      <vt:lpstr>High-level Timeline </vt:lpstr>
      <vt:lpstr>PowerPoint Presentation</vt:lpstr>
      <vt:lpstr>List of Country Contacts</vt:lpstr>
      <vt:lpstr>1954-2024</vt:lpstr>
      <vt:lpstr>CERN 70 Contacts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Melissa Gaillard</cp:lastModifiedBy>
  <cp:revision>57</cp:revision>
  <cp:lastPrinted>2023-10-03T10:25:10Z</cp:lastPrinted>
  <dcterms:created xsi:type="dcterms:W3CDTF">2023-06-21T07:09:12Z</dcterms:created>
  <dcterms:modified xsi:type="dcterms:W3CDTF">2023-10-05T07:25:09Z</dcterms:modified>
</cp:coreProperties>
</file>