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906" r:id="rId2"/>
    <p:sldId id="907" r:id="rId3"/>
    <p:sldId id="908" r:id="rId4"/>
    <p:sldId id="909" r:id="rId5"/>
    <p:sldId id="918" r:id="rId6"/>
    <p:sldId id="910" r:id="rId7"/>
    <p:sldId id="911" r:id="rId8"/>
    <p:sldId id="912" r:id="rId9"/>
    <p:sldId id="913" r:id="rId10"/>
    <p:sldId id="917" r:id="rId11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1"/>
    <p:restoredTop sz="95915"/>
  </p:normalViewPr>
  <p:slideViewPr>
    <p:cSldViewPr snapToGrid="0">
      <p:cViewPr varScale="1">
        <p:scale>
          <a:sx n="174" d="100"/>
          <a:sy n="174" d="100"/>
        </p:scale>
        <p:origin x="17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9A40-1AAA-1446-8B70-2FCA6C826205}" type="datetimeFigureOut">
              <a:rPr lang="sl-SI" smtClean="0"/>
              <a:t>6. 07. 23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DB98C-F864-C04E-9BFB-3E6319A3AD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036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457200"/>
            <a:ext cx="10363200" cy="2743200"/>
          </a:xfr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3581400"/>
            <a:ext cx="85344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>
                <a:latin typeface="Gill Sans MT" panose="020B0502020104020203" pitchFamily="34" charset="0"/>
              </a:defRPr>
            </a:lvl1pPr>
            <a:lvl2pPr marL="457200" lvl="1" indent="0">
              <a:buClr>
                <a:srgbClr val="CC00CC"/>
              </a:buClr>
              <a:defRPr sz="2000">
                <a:latin typeface="Gill Sans MT" panose="020B0502020104020203" pitchFamily="34" charset="0"/>
              </a:defRPr>
            </a:lvl2pPr>
          </a:lstStyle>
          <a:p>
            <a:pPr lvl="0"/>
            <a:r>
              <a:rPr lang="en-GB" noProof="0" dirty="0"/>
              <a:t> Click to edit Master subtitle style</a:t>
            </a:r>
          </a:p>
          <a:p>
            <a:pPr lvl="1"/>
            <a:r>
              <a:rPr lang="en-GB" noProof="0" dirty="0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228570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12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59800" y="304800"/>
            <a:ext cx="26162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304800"/>
            <a:ext cx="76454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05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052736"/>
            <a:ext cx="10261600" cy="495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latin typeface="Gill Sans MT" panose="020B0502020104020203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160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96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40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6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55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Gill Sans MT" panose="020B0502020104020203" pitchFamily="34" charset="0"/>
              </a:defRPr>
            </a:lvl1pPr>
            <a:lvl2pPr>
              <a:defRPr sz="2800">
                <a:latin typeface="Gill Sans MT" panose="020B0502020104020203" pitchFamily="34" charset="0"/>
              </a:defRPr>
            </a:lvl2pPr>
            <a:lvl3pPr>
              <a:defRPr sz="2400">
                <a:latin typeface="Gill Sans MT" panose="020B0502020104020203" pitchFamily="34" charset="0"/>
              </a:defRPr>
            </a:lvl3pPr>
            <a:lvl4pPr>
              <a:defRPr sz="2000">
                <a:latin typeface="Gill Sans MT" panose="020B0502020104020203" pitchFamily="34" charset="0"/>
              </a:defRPr>
            </a:lvl4pPr>
            <a:lvl5pPr>
              <a:defRPr sz="2000">
                <a:latin typeface="Gill Sans MT" panose="020B05020201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37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Gill Sans MT" panose="020B05020201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304800"/>
            <a:ext cx="9347200" cy="6096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125538"/>
            <a:ext cx="1026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auto">
          <a:xfrm>
            <a:off x="10668000" y="6454775"/>
            <a:ext cx="812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9pPr>
          </a:lstStyle>
          <a:p>
            <a:pPr algn="r">
              <a:defRPr/>
            </a:pPr>
            <a:fld id="{AAC19CF7-6FE0-4C6B-9B65-D5D185598DFA}" type="slidenum">
              <a:rPr lang="en-US" altLang="en-US" sz="1400" smtClean="0">
                <a:solidFill>
                  <a:schemeClr val="tx2"/>
                </a:solidFill>
                <a:latin typeface="Gill Sans MT" panose="020B0502020104020203" pitchFamily="34" charset="0"/>
              </a:rPr>
              <a:pPr algn="r">
                <a:defRPr/>
              </a:pPr>
              <a:t>‹#›</a:t>
            </a:fld>
            <a:endParaRPr lang="en-US" altLang="en-US" sz="1400" b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98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anose="020B0502020104020203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n"/>
        <a:defRPr sz="2800" b="1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CommonBullets" pitchFamily="34" charset="2"/>
        <a:buChar char="w"/>
        <a:defRPr sz="2400" b="1">
          <a:solidFill>
            <a:schemeClr val="accent2"/>
          </a:solidFill>
          <a:latin typeface="Gill Sans MT" panose="020B0502020104020203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2" charset="2"/>
        <a:buChar char="0"/>
        <a:defRPr sz="2000" b="1">
          <a:solidFill>
            <a:srgbClr val="009900"/>
          </a:solidFill>
          <a:latin typeface="Gill Sans MT" panose="020B0502020104020203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Monotype Sorts" pitchFamily="2" charset="2"/>
        <a:buChar char="Ô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A2F27-D11B-0A87-BB45-0D6229D8F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 4.2</a:t>
            </a:r>
            <a:r>
              <a:rPr lang="sl-SI" dirty="0"/>
              <a:t>:</a:t>
            </a:r>
            <a:r>
              <a:rPr lang="en-US" dirty="0"/>
              <a:t> Solid-state Photon Detectors</a:t>
            </a:r>
            <a:r>
              <a:rPr lang="sl-SI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192CA-6EC8-12CD-C1A0-62B062302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969" y="1052736"/>
            <a:ext cx="11364351" cy="5500464"/>
          </a:xfrm>
        </p:spPr>
        <p:txBody>
          <a:bodyPr/>
          <a:lstStyle/>
          <a:p>
            <a:pPr mar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</a:rPr>
              <a:t>5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proposed work packages</a:t>
            </a: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WP4.1.1: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New configurations and new modes SSPD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</a:t>
            </a:r>
            <a:endParaRPr lang="en-GB" sz="1200" b="0" dirty="0">
              <a:effectLst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study new technologies, ultra-high granularity, and integration of 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SiPMs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with readout electronics. </a:t>
            </a:r>
            <a:endParaRPr lang="en-GB" sz="800" b="0" dirty="0">
              <a:effectLst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WP4.1.2: Fast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Radiation hard </a:t>
            </a:r>
            <a:r>
              <a:rPr lang="en-GB" sz="18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SiPMs</a:t>
            </a:r>
            <a:endParaRPr lang="en-GB" sz="1000" b="0" dirty="0">
              <a:effectLst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radiation hardness  in different harsh conditions</a:t>
            </a:r>
            <a:endParaRPr lang="en-GB" sz="600" b="0" dirty="0">
              <a:effectLst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WP4.1.3: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Cryogenics SSPD /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SiPMs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the cryogenic operation of noble liquids </a:t>
            </a:r>
            <a:endParaRPr lang="en-GB" sz="1000" b="0" dirty="0">
              <a:effectLst/>
            </a:endParaRPr>
          </a:p>
          <a:p>
            <a:pPr mar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sz="1000" b="0" dirty="0">
              <a:effectLst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WP4.1.4: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Timing Performance - </a:t>
            </a:r>
            <a:r>
              <a:rPr lang="en-GB" sz="1800" b="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Study of SSPD timing performances using appropriate readout electronics</a:t>
            </a:r>
            <a:endParaRPr lang="en-GB" sz="1000" b="0" dirty="0">
              <a:effectLst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WP4.1.5: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Blue sky research: novel sensor materials</a:t>
            </a:r>
            <a:endParaRPr lang="en-GB" sz="1000" b="0" dirty="0">
              <a:effectLst/>
            </a:endParaRPr>
          </a:p>
          <a:p>
            <a:pPr marL="0" indent="0">
              <a:buNone/>
            </a:pPr>
            <a:br>
              <a:rPr lang="en-GB" sz="1000" dirty="0"/>
            </a:br>
            <a:br>
              <a:rPr lang="en-GB" sz="1200" dirty="0"/>
            </a:br>
            <a:endParaRPr lang="en-GB" sz="18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A66F30-D109-4F72-B888-F3D041B038FB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205671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2D3AC-507F-C7B7-159F-3A04A7926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E7619-D6AB-CA64-4E87-3B688E8DB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Update the resources table </a:t>
            </a:r>
          </a:p>
          <a:p>
            <a:pPr marL="0" indent="0">
              <a:buNone/>
            </a:pPr>
            <a:r>
              <a:rPr lang="en-US" sz="2000" b="0" dirty="0"/>
              <a:t>https://docs.google.com/spreadsheets/d/1j59QOZR85AN48maHKc5XV_LvUZsQQMW_/edit?usp=sharing&amp;ouid=115793369674962459520&amp;rtpof=true&amp;sd=true</a:t>
            </a:r>
          </a:p>
          <a:p>
            <a:pPr marL="0" indent="0">
              <a:buNone/>
            </a:pPr>
            <a:r>
              <a:rPr lang="en-US" dirty="0"/>
              <a:t>Refine</a:t>
            </a:r>
            <a:r>
              <a:rPr lang="sl-SI" dirty="0"/>
              <a:t> of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work</a:t>
            </a:r>
            <a:r>
              <a:rPr lang="sl-SI" dirty="0"/>
              <a:t> package program -topics</a:t>
            </a:r>
          </a:p>
          <a:p>
            <a:pPr lvl="1">
              <a:buFont typeface="Wingdings" pitchFamily="2" charset="2"/>
              <a:buChar char="q"/>
            </a:pPr>
            <a:r>
              <a:rPr lang="sl-SI" dirty="0"/>
              <a:t>Deliverables</a:t>
            </a:r>
          </a:p>
          <a:p>
            <a:pPr lvl="1">
              <a:buFont typeface="Wingdings" pitchFamily="2" charset="2"/>
              <a:buChar char="q"/>
            </a:pPr>
            <a:r>
              <a:rPr lang="sl-SI" dirty="0"/>
              <a:t>Milestones</a:t>
            </a:r>
          </a:p>
          <a:p>
            <a:pPr marL="0" indent="0">
              <a:buNone/>
            </a:pPr>
            <a:r>
              <a:rPr lang="en-US" dirty="0"/>
              <a:t>Draft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en-US" dirty="0"/>
              <a:t>contribution of the WP4.1 to the DRD4 </a:t>
            </a:r>
            <a:r>
              <a:rPr lang="sl-SI" dirty="0" err="1"/>
              <a:t>proposal</a:t>
            </a:r>
            <a:r>
              <a:rPr lang="sl-SI" dirty="0"/>
              <a:t> </a:t>
            </a:r>
            <a:endParaRPr lang="en-US" dirty="0"/>
          </a:p>
          <a:p>
            <a:pPr marL="0" indent="0">
              <a:buNone/>
            </a:pPr>
            <a:r>
              <a:rPr lang="sl-SI" dirty="0" err="1"/>
              <a:t>Include</a:t>
            </a:r>
            <a:r>
              <a:rPr lang="sl-SI" dirty="0"/>
              <a:t> the WP proposal in the DRD proposal</a:t>
            </a:r>
          </a:p>
          <a:p>
            <a:endParaRPr lang="sl-S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990D2-AD5D-5A0C-6769-5224E0DB13F7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355730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A9C05-76D6-2D14-B78C-1EBE0D3E7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Resources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2F7DB46-9EAD-DAD2-856F-D039F63499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677" y="1524000"/>
            <a:ext cx="11274645" cy="23742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599E13-3158-6EF0-8C8A-7A1E038B817E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857646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411F5-2717-1A75-B7CB-F64DD2A90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4800"/>
            <a:ext cx="11480800" cy="609600"/>
          </a:xfrm>
        </p:spPr>
        <p:txBody>
          <a:bodyPr/>
          <a:lstStyle/>
          <a:p>
            <a:r>
              <a:rPr lang="sl-SI" dirty="0"/>
              <a:t>WP 4.1.1 New configurations and new modes SSPD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F97AF58-1A4A-8A49-210B-D3A2C1F8F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242696"/>
              </p:ext>
            </p:extLst>
          </p:nvPr>
        </p:nvGraphicFramePr>
        <p:xfrm>
          <a:off x="463550" y="1352550"/>
          <a:ext cx="5180013" cy="2076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902">
                  <a:extLst>
                    <a:ext uri="{9D8B030D-6E8A-4147-A177-3AD203B41FA5}">
                      <a16:colId xmlns:a16="http://schemas.microsoft.com/office/drawing/2014/main" val="647017386"/>
                    </a:ext>
                  </a:extLst>
                </a:gridCol>
                <a:gridCol w="4337111">
                  <a:extLst>
                    <a:ext uri="{9D8B030D-6E8A-4147-A177-3AD203B41FA5}">
                      <a16:colId xmlns:a16="http://schemas.microsoft.com/office/drawing/2014/main" val="2654094165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No.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Institution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54840239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r" fontAlgn="b"/>
                      <a:r>
                        <a:rPr lang="en-SI" sz="1800" u="none" strike="noStrike">
                          <a:effectLst/>
                        </a:rPr>
                        <a:t>1</a:t>
                      </a:r>
                      <a:endParaRPr lang="en-SI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University of Genova and INFN Genova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3638681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r" fontAlgn="b"/>
                      <a:r>
                        <a:rPr lang="en-SI" sz="1800" u="none" strike="noStrike">
                          <a:effectLst/>
                        </a:rPr>
                        <a:t>2</a:t>
                      </a:r>
                      <a:endParaRPr lang="en-SI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 dirty="0">
                          <a:effectLst/>
                        </a:rPr>
                        <a:t>INFN Pavia, Trento, Milano, Padova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43415980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r" fontAlgn="b"/>
                      <a:r>
                        <a:rPr lang="en-SI" sz="1800" u="none" strike="noStrike">
                          <a:effectLst/>
                        </a:rPr>
                        <a:t>3</a:t>
                      </a:r>
                      <a:endParaRPr lang="en-SI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u="none" strike="noStrike">
                          <a:effectLst/>
                        </a:rPr>
                        <a:t>CERN-EP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1145748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r" fontAlgn="b"/>
                      <a:r>
                        <a:rPr lang="en-SI" sz="1800" u="none" strike="noStrike">
                          <a:effectLst/>
                        </a:rPr>
                        <a:t>4</a:t>
                      </a:r>
                      <a:endParaRPr lang="en-SI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INFN - Sezione di Bologna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6267167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r" fontAlgn="b"/>
                      <a:r>
                        <a:rPr lang="en-SI" sz="1800" u="none" strike="noStrike">
                          <a:effectLst/>
                        </a:rPr>
                        <a:t>5</a:t>
                      </a:r>
                      <a:endParaRPr lang="en-SI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INFN Bari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61916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D39A75E-4CD1-12C8-2EC5-D4A1EC24F017}"/>
              </a:ext>
            </a:extLst>
          </p:cNvPr>
          <p:cNvSpPr txBox="1"/>
          <p:nvPr/>
        </p:nvSpPr>
        <p:spPr>
          <a:xfrm>
            <a:off x="463550" y="6538175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EE3300-EF16-4EF7-A2BB-080229425B50}"/>
              </a:ext>
            </a:extLst>
          </p:cNvPr>
          <p:cNvSpPr txBox="1"/>
          <p:nvPr/>
        </p:nvSpPr>
        <p:spPr>
          <a:xfrm>
            <a:off x="1146220" y="3844344"/>
            <a:ext cx="8629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M4.1.1 Tested BSI SiPM samples (M24)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D4.1.1 Demonstrator of BSI array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17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D9AEF-9735-E553-319C-AD1EF72C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WP 4.1.2 Fast radiation hard SiPMs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5F48212-C6ED-2BA7-5973-ED1806759A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815742"/>
              </p:ext>
            </p:extLst>
          </p:nvPr>
        </p:nvGraphicFramePr>
        <p:xfrm>
          <a:off x="1214437" y="1137285"/>
          <a:ext cx="6744230" cy="533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963">
                  <a:extLst>
                    <a:ext uri="{9D8B030D-6E8A-4147-A177-3AD203B41FA5}">
                      <a16:colId xmlns:a16="http://schemas.microsoft.com/office/drawing/2014/main" val="3907819568"/>
                    </a:ext>
                  </a:extLst>
                </a:gridCol>
                <a:gridCol w="4711267">
                  <a:extLst>
                    <a:ext uri="{9D8B030D-6E8A-4147-A177-3AD203B41FA5}">
                      <a16:colId xmlns:a16="http://schemas.microsoft.com/office/drawing/2014/main" val="245395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No.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Institution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145848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IFIN-HH Bucharest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98211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2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SNU-HFR (Seoul National University &amp; HFR co.)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087552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3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</a:rPr>
                        <a:t>INFN Ferrara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326129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4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University of Genova and INFN Genova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02388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5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FBK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537424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6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INFN Ferrara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337215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7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INFN Padova B2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921273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8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INFN Padova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8648363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9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INFN Perugia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148499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10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Jožef Stefan Institute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394284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11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Iowa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501919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12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Nagoya university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58858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13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University Giessen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551081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14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INFN Bologna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3948188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15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CERN SY-BI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49022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551EB8F-D174-F258-DF94-4598D3CAA25E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98101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D9AEF-9735-E553-319C-AD1EF72C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WP 4.1.2 Fast radiation hard SiPMs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51EB8F-D174-F258-DF94-4598D3CAA25E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3BC31-273E-4DE2-A143-DD667C6C8E6E}"/>
              </a:ext>
            </a:extLst>
          </p:cNvPr>
          <p:cNvSpPr txBox="1"/>
          <p:nvPr/>
        </p:nvSpPr>
        <p:spPr>
          <a:xfrm>
            <a:off x="1146220" y="1893194"/>
            <a:ext cx="74890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M4.1.2 Standardization of characterization procedures and standards to measure SiPM performance after irradiation (M18)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D4.1.2 Report on state-of-the-art fast and radiation hard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(M36)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21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EB9E5-0370-D160-FB6A-FBAD6D722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199" y="304799"/>
            <a:ext cx="10590213" cy="1038225"/>
          </a:xfrm>
        </p:spPr>
        <p:txBody>
          <a:bodyPr/>
          <a:lstStyle/>
          <a:p>
            <a:r>
              <a:rPr lang="sl-SI" dirty="0"/>
              <a:t>WP 4.1.3 Cryogenics SSPD / SiPMs for the cryogenic operation in noble liquids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2DEFFD9-61BC-A2C0-511D-5F2B87E8B9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839681"/>
              </p:ext>
            </p:extLst>
          </p:nvPr>
        </p:nvGraphicFramePr>
        <p:xfrm>
          <a:off x="1292225" y="1958975"/>
          <a:ext cx="3213100" cy="942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2842">
                  <a:extLst>
                    <a:ext uri="{9D8B030D-6E8A-4147-A177-3AD203B41FA5}">
                      <a16:colId xmlns:a16="http://schemas.microsoft.com/office/drawing/2014/main" val="359358917"/>
                    </a:ext>
                  </a:extLst>
                </a:gridCol>
                <a:gridCol w="2690258">
                  <a:extLst>
                    <a:ext uri="{9D8B030D-6E8A-4147-A177-3AD203B41FA5}">
                      <a16:colId xmlns:a16="http://schemas.microsoft.com/office/drawing/2014/main" val="253554787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No.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</a:rPr>
                        <a:t>Institution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587351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</a:rPr>
                        <a:t>INFN Bologna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134342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</a:rPr>
                        <a:t>FBK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3599161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267700B-694C-0D7E-3B7D-6205A45798B5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BF30C0-5CD4-4DA7-A970-E2DA01FAD40B}"/>
              </a:ext>
            </a:extLst>
          </p:cNvPr>
          <p:cNvSpPr txBox="1"/>
          <p:nvPr/>
        </p:nvSpPr>
        <p:spPr>
          <a:xfrm>
            <a:off x="869325" y="3996601"/>
            <a:ext cx="8432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M4.1.3 Proof of principle: Cryogenic SiPM in noble liquids (M24)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D4.1.3 Report on the Cryogenic SiPM in noble liquids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3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49A39-FD5A-481D-4867-E379837FF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04800"/>
            <a:ext cx="9347200" cy="1009650"/>
          </a:xfrm>
        </p:spPr>
        <p:txBody>
          <a:bodyPr/>
          <a:lstStyle/>
          <a:p>
            <a:r>
              <a:rPr lang="sl-SI" dirty="0"/>
              <a:t>WP 4.1.4 Timing of SSPD– including the appropriate readout electronics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B7F962-81EB-3954-BEA9-34AF561DC1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0209253"/>
              </p:ext>
            </p:extLst>
          </p:nvPr>
        </p:nvGraphicFramePr>
        <p:xfrm>
          <a:off x="474617" y="1474064"/>
          <a:ext cx="5780088" cy="3040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0547">
                  <a:extLst>
                    <a:ext uri="{9D8B030D-6E8A-4147-A177-3AD203B41FA5}">
                      <a16:colId xmlns:a16="http://schemas.microsoft.com/office/drawing/2014/main" val="3266187598"/>
                    </a:ext>
                  </a:extLst>
                </a:gridCol>
                <a:gridCol w="4839541">
                  <a:extLst>
                    <a:ext uri="{9D8B030D-6E8A-4147-A177-3AD203B41FA5}">
                      <a16:colId xmlns:a16="http://schemas.microsoft.com/office/drawing/2014/main" val="529045955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No.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Institution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952643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1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Barcelona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679171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2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Ljubljana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199776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3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University of Genova and INFN Genova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733111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4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INFN Ferrara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69602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5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Monash University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460108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6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INFN Padova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175733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7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INFN Perugia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449160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>
                          <a:effectLst/>
                        </a:rPr>
                        <a:t>8</a:t>
                      </a:r>
                      <a:endParaRPr lang="en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CERN-EP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672571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u="none" strike="noStrike" dirty="0">
                          <a:effectLst/>
                        </a:rPr>
                        <a:t>9</a:t>
                      </a:r>
                      <a:endParaRPr lang="en-SI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INFN - </a:t>
                      </a:r>
                      <a:r>
                        <a:rPr lang="en-US" sz="1600" u="none" strike="noStrike" dirty="0" err="1">
                          <a:effectLst/>
                        </a:rPr>
                        <a:t>Sezione</a:t>
                      </a:r>
                      <a:r>
                        <a:rPr lang="en-US" sz="1600" u="none" strike="noStrike" dirty="0">
                          <a:effectLst/>
                        </a:rPr>
                        <a:t> di Bologna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262215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Omega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615199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Bucharest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899021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F509B90-B9A8-4E8F-4E62-A1B69683C945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FD3CDC-FE82-4848-A8A5-D3D32978E3C1}"/>
              </a:ext>
            </a:extLst>
          </p:cNvPr>
          <p:cNvSpPr txBox="1"/>
          <p:nvPr/>
        </p:nvSpPr>
        <p:spPr>
          <a:xfrm>
            <a:off x="1640267" y="4499929"/>
            <a:ext cx="7489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M4.1.4 Report on the RO electronics (M24)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D4.1.4 Report on ultrafast SiPM with optimized RO electronics (M36)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5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992B-A5E7-5BF8-7804-EB7953C1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825" y="57373"/>
            <a:ext cx="9347200" cy="995363"/>
          </a:xfrm>
        </p:spPr>
        <p:txBody>
          <a:bodyPr/>
          <a:lstStyle/>
          <a:p>
            <a:r>
              <a:rPr lang="sl-SI" dirty="0"/>
              <a:t>WP 4.1.5 Blue sky research: novel sensor materials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29DEE16-F46A-5055-9123-FB723A4D90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150498"/>
              </p:ext>
            </p:extLst>
          </p:nvPr>
        </p:nvGraphicFramePr>
        <p:xfrm>
          <a:off x="1139825" y="2181225"/>
          <a:ext cx="6051550" cy="1247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4720">
                  <a:extLst>
                    <a:ext uri="{9D8B030D-6E8A-4147-A177-3AD203B41FA5}">
                      <a16:colId xmlns:a16="http://schemas.microsoft.com/office/drawing/2014/main" val="3124996155"/>
                    </a:ext>
                  </a:extLst>
                </a:gridCol>
                <a:gridCol w="5066830">
                  <a:extLst>
                    <a:ext uri="{9D8B030D-6E8A-4147-A177-3AD203B41FA5}">
                      <a16:colId xmlns:a16="http://schemas.microsoft.com/office/drawing/2014/main" val="3327377517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No.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Institution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114631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SNU-HFR (Seoul National University &amp; HFR co.)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031552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2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Iowa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58342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6EDB24C-B5AE-E9E1-BB74-1770D9BE8F67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82281-24F8-4716-B951-42CE1C546545}"/>
              </a:ext>
            </a:extLst>
          </p:cNvPr>
          <p:cNvSpPr txBox="1"/>
          <p:nvPr/>
        </p:nvSpPr>
        <p:spPr>
          <a:xfrm>
            <a:off x="1204175" y="3850783"/>
            <a:ext cx="74890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M4.1.5 Report on the novel sensor materials and samples of photodetectors (M36)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24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FA75D-2D84-2829-020B-4CB86E58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WP 4.1.x propose a new WP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E1A68B0-D484-DAF9-0EE7-33809F8D0D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082870"/>
              </p:ext>
            </p:extLst>
          </p:nvPr>
        </p:nvGraphicFramePr>
        <p:xfrm>
          <a:off x="1277938" y="1922463"/>
          <a:ext cx="3213100" cy="628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2842">
                  <a:extLst>
                    <a:ext uri="{9D8B030D-6E8A-4147-A177-3AD203B41FA5}">
                      <a16:colId xmlns:a16="http://schemas.microsoft.com/office/drawing/2014/main" val="3949657234"/>
                    </a:ext>
                  </a:extLst>
                </a:gridCol>
                <a:gridCol w="2690258">
                  <a:extLst>
                    <a:ext uri="{9D8B030D-6E8A-4147-A177-3AD203B41FA5}">
                      <a16:colId xmlns:a16="http://schemas.microsoft.com/office/drawing/2014/main" val="995865706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No.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</a:rPr>
                        <a:t>Institution</a:t>
                      </a:r>
                      <a:endParaRPr lang="en-US" sz="2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539777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SI" sz="2000" u="none" strike="noStrike">
                          <a:effectLst/>
                        </a:rPr>
                        <a:t>1</a:t>
                      </a:r>
                      <a:endParaRPr lang="en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CalVision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610304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B4FA357-9CFE-377C-DD10-22BC2FB096A6}"/>
              </a:ext>
            </a:extLst>
          </p:cNvPr>
          <p:cNvSpPr txBox="1"/>
          <p:nvPr/>
        </p:nvSpPr>
        <p:spPr>
          <a:xfrm>
            <a:off x="640080" y="65312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R. Pestotnik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(JSI)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P. Križan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JSI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WP 4.1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 Meeting Ju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sl-SI" sz="1200" dirty="0"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B8EA9E-83B8-4042-BBF4-3F195455C03A}"/>
              </a:ext>
            </a:extLst>
          </p:cNvPr>
          <p:cNvSpPr txBox="1"/>
          <p:nvPr/>
        </p:nvSpPr>
        <p:spPr>
          <a:xfrm>
            <a:off x="1171978" y="2981459"/>
            <a:ext cx="7489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"/>
              </a:rPr>
              <a:t>M4.1.x </a:t>
            </a:r>
            <a:r>
              <a:rPr lang="en-US" dirty="0">
                <a:solidFill>
                  <a:srgbClr val="000000"/>
                </a:solidFill>
                <a:latin typeface="Times"/>
              </a:rPr>
              <a:t>P</a:t>
            </a:r>
            <a:r>
              <a:rPr lang="en-US" b="0" i="0" dirty="0">
                <a:solidFill>
                  <a:srgbClr val="000000"/>
                </a:solidFill>
                <a:effectLst/>
                <a:latin typeface="Times"/>
              </a:rPr>
              <a:t>hotodetectors for dual-readout homogeneous calorimetry (M24)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6275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19206</TotalTime>
  <Words>717</Words>
  <Application>Microsoft Macintosh PowerPoint</Application>
  <PresentationFormat>Widescreen</PresentationFormat>
  <Paragraphs>163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Comic Sans MS</vt:lpstr>
      <vt:lpstr>CommonBullets</vt:lpstr>
      <vt:lpstr>Gill Sans MT</vt:lpstr>
      <vt:lpstr>Marlett</vt:lpstr>
      <vt:lpstr>Monotype Sorts</vt:lpstr>
      <vt:lpstr>Times</vt:lpstr>
      <vt:lpstr>Times New Roman</vt:lpstr>
      <vt:lpstr>Wingdings</vt:lpstr>
      <vt:lpstr>Blank Presentation</vt:lpstr>
      <vt:lpstr>Theme 4.2: Solid-state Photon Detectors </vt:lpstr>
      <vt:lpstr>Resources</vt:lpstr>
      <vt:lpstr>WP 4.1.1 New configurations and new modes SSPD</vt:lpstr>
      <vt:lpstr>WP 4.1.2 Fast radiation hard SiPMs</vt:lpstr>
      <vt:lpstr>WP 4.1.2 Fast radiation hard SiPMs</vt:lpstr>
      <vt:lpstr>WP 4.1.3 Cryogenics SSPD / SiPMs for the cryogenic operation in noble liquids</vt:lpstr>
      <vt:lpstr>WP 4.1.4 Timing of SSPD– including the appropriate readout electronics</vt:lpstr>
      <vt:lpstr>WP 4.1.5 Blue sky research: novel sensor materials</vt:lpstr>
      <vt:lpstr>WP 4.1.x propose a new WP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DRD4 – WG: Photodetectors</dc:title>
  <dc:creator>Microsoft Office User</dc:creator>
  <cp:lastModifiedBy>Microsoft Office User</cp:lastModifiedBy>
  <cp:revision>21</cp:revision>
  <dcterms:created xsi:type="dcterms:W3CDTF">2023-06-14T15:54:45Z</dcterms:created>
  <dcterms:modified xsi:type="dcterms:W3CDTF">2023-07-06T09:55:21Z</dcterms:modified>
</cp:coreProperties>
</file>