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70" r:id="rId4"/>
    <p:sldId id="262" r:id="rId5"/>
    <p:sldId id="263" r:id="rId6"/>
    <p:sldId id="264" r:id="rId7"/>
    <p:sldId id="265" r:id="rId8"/>
    <p:sldId id="266" r:id="rId9"/>
    <p:sldId id="267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5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MBHDP301 - Collars MBHSP301 - Compression Stress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'SP301 Collars'!$Z$2</c:f>
              <c:strCache>
                <c:ptCount val="1"/>
                <c:pt idx="0">
                  <c:v>CCS1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Collars'!$Z$3:$Z$5,'SP301 Collars'!$Z$7:$Z$8)</c:f>
              <c:numCache>
                <c:formatCode>0</c:formatCode>
                <c:ptCount val="5"/>
                <c:pt idx="0">
                  <c:v>-124.44900000000001</c:v>
                </c:pt>
                <c:pt idx="1">
                  <c:v>-123.435</c:v>
                </c:pt>
                <c:pt idx="2">
                  <c:v>-107.958825</c:v>
                </c:pt>
                <c:pt idx="3">
                  <c:v>-98.063550000000006</c:v>
                </c:pt>
                <c:pt idx="4">
                  <c:v>-57.513707999999994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057F-498C-98A0-6AED2A825AA7}"/>
            </c:ext>
          </c:extLst>
        </c:ser>
        <c:ser>
          <c:idx val="1"/>
          <c:order val="1"/>
          <c:tx>
            <c:strRef>
              <c:f>'SP301 Collars'!$AA$2</c:f>
              <c:strCache>
                <c:ptCount val="1"/>
                <c:pt idx="0">
                  <c:v>CCS2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Collars'!$AA$3:$AA$5,'SP301 Collars'!$AA$7:$AA$8)</c:f>
              <c:numCache>
                <c:formatCode>0</c:formatCode>
                <c:ptCount val="5"/>
                <c:pt idx="0">
                  <c:v>-150.06225000000001</c:v>
                </c:pt>
                <c:pt idx="1">
                  <c:v>-147.31275000000002</c:v>
                </c:pt>
                <c:pt idx="2">
                  <c:v>-134.927325</c:v>
                </c:pt>
                <c:pt idx="3">
                  <c:v>-124.873125</c:v>
                </c:pt>
                <c:pt idx="4">
                  <c:v>-73.59181199999999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057F-498C-98A0-6AED2A825AA7}"/>
            </c:ext>
          </c:extLst>
        </c:ser>
        <c:ser>
          <c:idx val="2"/>
          <c:order val="2"/>
          <c:tx>
            <c:strRef>
              <c:f>'SP301 Collars'!$AB$2</c:f>
              <c:strCache>
                <c:ptCount val="1"/>
                <c:pt idx="0">
                  <c:v>CCS3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Collars'!$AB$3:$AB$5,'SP301 Collars'!$AB$7:$AB$8)</c:f>
              <c:numCache>
                <c:formatCode>0</c:formatCode>
                <c:ptCount val="5"/>
                <c:pt idx="0">
                  <c:v>-134.18924999999999</c:v>
                </c:pt>
                <c:pt idx="1">
                  <c:v>-133.3605</c:v>
                </c:pt>
                <c:pt idx="2">
                  <c:v>-116.30385</c:v>
                </c:pt>
                <c:pt idx="3">
                  <c:v>-106.46073750000001</c:v>
                </c:pt>
                <c:pt idx="4">
                  <c:v>-65.349899999999991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057F-498C-98A0-6AED2A825AA7}"/>
            </c:ext>
          </c:extLst>
        </c:ser>
        <c:ser>
          <c:idx val="3"/>
          <c:order val="3"/>
          <c:tx>
            <c:strRef>
              <c:f>'SP301 Collars'!$AC$2</c:f>
              <c:strCache>
                <c:ptCount val="1"/>
                <c:pt idx="0">
                  <c:v>CCS4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Collars'!$AC$3:$AC$5,'SP301 Collars'!$AC$7:$AC$8)</c:f>
              <c:numCache>
                <c:formatCode>0</c:formatCode>
                <c:ptCount val="5"/>
                <c:pt idx="0">
                  <c:v>-156.36075</c:v>
                </c:pt>
                <c:pt idx="1">
                  <c:v>-154.2645</c:v>
                </c:pt>
                <c:pt idx="2">
                  <c:v>-134.00790000000001</c:v>
                </c:pt>
                <c:pt idx="3">
                  <c:v>-123.5676</c:v>
                </c:pt>
                <c:pt idx="4">
                  <c:v>-84.357882000000004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057F-498C-98A0-6AED2A825AA7}"/>
            </c:ext>
          </c:extLst>
        </c:ser>
        <c:ser>
          <c:idx val="4"/>
          <c:order val="4"/>
          <c:tx>
            <c:strRef>
              <c:f>'SP301 Collars'!$AD$2</c:f>
              <c:strCache>
                <c:ptCount val="1"/>
                <c:pt idx="0">
                  <c:v>CM1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Collars'!$AD$3:$AD$5,'SP301 Collars'!$AD$7:$AD$8)</c:f>
              <c:numCache>
                <c:formatCode>0</c:formatCode>
                <c:ptCount val="5"/>
                <c:pt idx="0">
                  <c:v>-118.53075000000001</c:v>
                </c:pt>
                <c:pt idx="1">
                  <c:v>-115.06950000000001</c:v>
                </c:pt>
                <c:pt idx="2">
                  <c:v>-96.728775000000013</c:v>
                </c:pt>
                <c:pt idx="3">
                  <c:v>-86.554650000000009</c:v>
                </c:pt>
                <c:pt idx="4">
                  <c:v>-35.597100000000005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057F-498C-98A0-6AED2A825AA7}"/>
            </c:ext>
          </c:extLst>
        </c:ser>
        <c:ser>
          <c:idx val="5"/>
          <c:order val="5"/>
          <c:tx>
            <c:strRef>
              <c:f>'SP301 Collars'!$AE$2</c:f>
              <c:strCache>
                <c:ptCount val="1"/>
                <c:pt idx="0">
                  <c:v>CM2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Collars'!$AE$3:$AE$5,'SP301 Collars'!$AE$7:$AE$8)</c:f>
              <c:numCache>
                <c:formatCode>0</c:formatCode>
                <c:ptCount val="5"/>
                <c:pt idx="0">
                  <c:v>-134.19900000000001</c:v>
                </c:pt>
                <c:pt idx="1">
                  <c:v>-130.03575000000001</c:v>
                </c:pt>
                <c:pt idx="2">
                  <c:v>-122.37977700000002</c:v>
                </c:pt>
                <c:pt idx="3">
                  <c:v>-112.50720000000001</c:v>
                </c:pt>
                <c:pt idx="4">
                  <c:v>-58.066260000000007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057F-498C-98A0-6AED2A825AA7}"/>
            </c:ext>
          </c:extLst>
        </c:ser>
        <c:ser>
          <c:idx val="6"/>
          <c:order val="6"/>
          <c:tx>
            <c:strRef>
              <c:f>'SP301 Collars'!$AF$2</c:f>
              <c:strCache>
                <c:ptCount val="1"/>
                <c:pt idx="0">
                  <c:v>CM3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Collars'!$AF$3:$AF$5,'SP301 Collars'!$AF$7:$AF$8)</c:f>
              <c:numCache>
                <c:formatCode>0</c:formatCode>
                <c:ptCount val="5"/>
                <c:pt idx="0">
                  <c:v>-146.51325</c:v>
                </c:pt>
                <c:pt idx="1">
                  <c:v>-149.67224999999999</c:v>
                </c:pt>
                <c:pt idx="2">
                  <c:v>-135.87990000000002</c:v>
                </c:pt>
                <c:pt idx="3">
                  <c:v>-125.91442500000001</c:v>
                </c:pt>
                <c:pt idx="4">
                  <c:v>-68.904780000000002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057F-498C-98A0-6AED2A825AA7}"/>
            </c:ext>
          </c:extLst>
        </c:ser>
        <c:ser>
          <c:idx val="7"/>
          <c:order val="7"/>
          <c:tx>
            <c:strRef>
              <c:f>'SP301 Collars'!$AG$2</c:f>
              <c:strCache>
                <c:ptCount val="1"/>
                <c:pt idx="0">
                  <c:v>CM4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Collars'!$AG$3:$AG$5,'SP301 Collars'!$AG$7:$AG$8)</c:f>
              <c:numCache>
                <c:formatCode>0</c:formatCode>
                <c:ptCount val="5"/>
                <c:pt idx="0">
                  <c:v>-135.23250000000002</c:v>
                </c:pt>
                <c:pt idx="1">
                  <c:v>-134.09174999999999</c:v>
                </c:pt>
                <c:pt idx="2">
                  <c:v>-120.01177500000001</c:v>
                </c:pt>
                <c:pt idx="3">
                  <c:v>-109.08884999999999</c:v>
                </c:pt>
                <c:pt idx="4">
                  <c:v>-66.296580000000006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057F-498C-98A0-6AED2A825AA7}"/>
            </c:ext>
          </c:extLst>
        </c:ser>
        <c:ser>
          <c:idx val="12"/>
          <c:order val="8"/>
          <c:tx>
            <c:strRef>
              <c:f>'SP301 Collars'!$AH$2</c:f>
              <c:strCache>
                <c:ptCount val="1"/>
                <c:pt idx="0">
                  <c:v>CNCS1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Collars'!$AH$3:$AH$5,'SP301 Collars'!$AH$7:$AH$8)</c:f>
              <c:numCache>
                <c:formatCode>0</c:formatCode>
                <c:ptCount val="5"/>
                <c:pt idx="0">
                  <c:v>-144.69585000000001</c:v>
                </c:pt>
                <c:pt idx="1">
                  <c:v>-134.38717499999998</c:v>
                </c:pt>
                <c:pt idx="2">
                  <c:v>-117.1755</c:v>
                </c:pt>
                <c:pt idx="3">
                  <c:v>-123.76650000000001</c:v>
                </c:pt>
                <c:pt idx="4">
                  <c:v>-93.115638000000004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057F-498C-98A0-6AED2A825AA7}"/>
            </c:ext>
          </c:extLst>
        </c:ser>
        <c:ser>
          <c:idx val="13"/>
          <c:order val="9"/>
          <c:tx>
            <c:strRef>
              <c:f>'SP301 Collars'!$AI$2</c:f>
              <c:strCache>
                <c:ptCount val="1"/>
                <c:pt idx="0">
                  <c:v>CNCS2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Collars'!$AI$3:$AI$5,'SP301 Collars'!$AI$7:$AI$8)</c:f>
              <c:numCache>
                <c:formatCode>0</c:formatCode>
                <c:ptCount val="5"/>
                <c:pt idx="0">
                  <c:v>-98.582250000000002</c:v>
                </c:pt>
                <c:pt idx="1">
                  <c:v>-92.14725</c:v>
                </c:pt>
                <c:pt idx="2">
                  <c:v>-78.073125000000005</c:v>
                </c:pt>
                <c:pt idx="3">
                  <c:v>-84.902024999999995</c:v>
                </c:pt>
                <c:pt idx="4">
                  <c:v>-23.241960000000002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057F-498C-98A0-6AED2A825AA7}"/>
            </c:ext>
          </c:extLst>
        </c:ser>
        <c:ser>
          <c:idx val="14"/>
          <c:order val="10"/>
          <c:tx>
            <c:strRef>
              <c:f>'SP301 Collars'!$AJ$2</c:f>
              <c:strCache>
                <c:ptCount val="1"/>
                <c:pt idx="0">
                  <c:v>CNCS3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Collars'!$AJ$3:$AJ$5,'SP301 Collars'!$AJ$7:$AJ$8)</c:f>
              <c:numCache>
                <c:formatCode>0</c:formatCode>
                <c:ptCount val="5"/>
                <c:pt idx="0">
                  <c:v>-162.13275000000002</c:v>
                </c:pt>
                <c:pt idx="1">
                  <c:v>-150.17925</c:v>
                </c:pt>
                <c:pt idx="2">
                  <c:v>-137.77725000000001</c:v>
                </c:pt>
                <c:pt idx="3">
                  <c:v>-144.17520000000002</c:v>
                </c:pt>
                <c:pt idx="4">
                  <c:v>-83.404439999999994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057F-498C-98A0-6AED2A825AA7}"/>
            </c:ext>
          </c:extLst>
        </c:ser>
        <c:ser>
          <c:idx val="15"/>
          <c:order val="11"/>
          <c:tx>
            <c:strRef>
              <c:f>'SP301 Collars'!$AK$2</c:f>
              <c:strCache>
                <c:ptCount val="1"/>
                <c:pt idx="0">
                  <c:v>CNCS4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Collars'!$AK$3:$AK$5,'SP301 Collars'!$AK$7:$AK$8)</c:f>
              <c:numCache>
                <c:formatCode>0</c:formatCode>
                <c:ptCount val="5"/>
                <c:pt idx="0">
                  <c:v>-99.042450000000002</c:v>
                </c:pt>
                <c:pt idx="1">
                  <c:v>-94.119870000000006</c:v>
                </c:pt>
                <c:pt idx="2">
                  <c:v>-87.691500000000005</c:v>
                </c:pt>
                <c:pt idx="3">
                  <c:v>-94.930875</c:v>
                </c:pt>
                <c:pt idx="4">
                  <c:v>-35.906220000000005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057F-498C-98A0-6AED2A825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35184"/>
        <c:axId val="222535576"/>
      </c:barChart>
      <c:lineChart>
        <c:grouping val="standard"/>
        <c:varyColors val="0"/>
        <c:ser>
          <c:idx val="8"/>
          <c:order val="12"/>
          <c:tx>
            <c:strRef>
              <c:f>'SP301 Collars'!$BA$2</c:f>
              <c:strCache>
                <c:ptCount val="1"/>
                <c:pt idx="0">
                  <c:v>AVG Stress CCS (Mpa) </c:v>
                </c:pt>
              </c:strCache>
            </c:strRef>
          </c:tx>
          <c:spPr>
            <a:ln w="31750" cap="rnd">
              <a:solidFill>
                <a:schemeClr val="tx2">
                  <a:lumMod val="60000"/>
                  <a:lumOff val="40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Collars'!$BA$3:$BA$5,'SP301 Collars'!$BA$7:$BA$8)</c:f>
              <c:numCache>
                <c:formatCode>0</c:formatCode>
                <c:ptCount val="5"/>
                <c:pt idx="0">
                  <c:v>-141.26531249999999</c:v>
                </c:pt>
                <c:pt idx="1">
                  <c:v>-139.5931875</c:v>
                </c:pt>
                <c:pt idx="2">
                  <c:v>-123.299475</c:v>
                </c:pt>
                <c:pt idx="3">
                  <c:v>-113.24125312500001</c:v>
                </c:pt>
                <c:pt idx="4">
                  <c:v>-70.203325499999991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057F-498C-98A0-6AED2A825AA7}"/>
            </c:ext>
          </c:extLst>
        </c:ser>
        <c:ser>
          <c:idx val="9"/>
          <c:order val="13"/>
          <c:tx>
            <c:strRef>
              <c:f>'SP301 Collars'!$BB$2</c:f>
              <c:strCache>
                <c:ptCount val="1"/>
                <c:pt idx="0">
                  <c:v>AVG Stress CM (Mpa)</c:v>
                </c:pt>
              </c:strCache>
            </c:strRef>
          </c:tx>
          <c:spPr>
            <a:ln w="31750" cap="rnd">
              <a:solidFill>
                <a:schemeClr val="accent3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3">
                  <a:lumMod val="75000"/>
                </a:schemeClr>
              </a:solidFill>
              <a:ln w="12700">
                <a:solidFill>
                  <a:schemeClr val="accent3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Collars'!$BB$3:$BB$5,'SP301 Collars'!$BB$7:$BB$8)</c:f>
              <c:numCache>
                <c:formatCode>0</c:formatCode>
                <c:ptCount val="5"/>
                <c:pt idx="0">
                  <c:v>-133.618875</c:v>
                </c:pt>
                <c:pt idx="1">
                  <c:v>-132.21731249999999</c:v>
                </c:pt>
                <c:pt idx="2">
                  <c:v>-118.75005675000001</c:v>
                </c:pt>
                <c:pt idx="3">
                  <c:v>-108.51628125000001</c:v>
                </c:pt>
                <c:pt idx="4">
                  <c:v>-57.216180000000008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D-057F-498C-98A0-6AED2A825AA7}"/>
            </c:ext>
          </c:extLst>
        </c:ser>
        <c:ser>
          <c:idx val="17"/>
          <c:order val="14"/>
          <c:tx>
            <c:strRef>
              <c:f>'SP301 Collars'!$BC$2</c:f>
              <c:strCache>
                <c:ptCount val="1"/>
                <c:pt idx="0">
                  <c:v>AVG Stress CNCS (Mpa) </c:v>
                </c:pt>
              </c:strCache>
            </c:strRef>
          </c:tx>
          <c:spPr>
            <a:ln w="31750" cap="rnd">
              <a:solidFill>
                <a:schemeClr val="accent6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Collars'!$A$3:$A$5,'SP301 Collars'!$A$7:$A$8)</c:f>
              <c:strCache>
                <c:ptCount val="5"/>
                <c:pt idx="0">
                  <c:v>After SP301 Collaring
 [RT- 15-12-2022]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('SP301 Collars'!$BC$3:$BC$5,'SP301 Collars'!$BC$7:$BC$8)</c:f>
              <c:numCache>
                <c:formatCode>0</c:formatCode>
                <c:ptCount val="5"/>
                <c:pt idx="0">
                  <c:v>-126.113325</c:v>
                </c:pt>
                <c:pt idx="1">
                  <c:v>-117.70838624999999</c:v>
                </c:pt>
                <c:pt idx="2">
                  <c:v>-105.17934375000002</c:v>
                </c:pt>
                <c:pt idx="3">
                  <c:v>-111.94365000000001</c:v>
                </c:pt>
                <c:pt idx="4">
                  <c:v>-58.917064500000009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E-057F-498C-98A0-6AED2A825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535184"/>
        <c:axId val="222535576"/>
        <c:extLst>
          <c:ext xmlns:c15="http://schemas.microsoft.com/office/drawing/2012/chart" uri="{02D57815-91ED-43cb-92C2-25804820EDAC}">
            <c15:filteredLineSeries>
              <c15:ser>
                <c:idx val="10"/>
                <c:order val="15"/>
                <c:tx>
                  <c:strRef>
                    <c:extLst>
                      <c:ext uri="{02D57815-91ED-43cb-92C2-25804820EDAC}">
                        <c15:formulaRef>
                          <c15:sqref>'SP301 Collars'!$BG$1</c15:sqref>
                        </c15:formulaRef>
                      </c:ext>
                    </c:extLst>
                    <c:strCache>
                      <c:ptCount val="1"/>
                      <c:pt idx="0">
                        <c:v>FEA Stress CCS (MPa)</c:v>
                      </c:pt>
                    </c:strCache>
                  </c:strRef>
                </c:tx>
                <c:spPr>
                  <a:ln w="31750" cap="rnd">
                    <a:solidFill>
                      <a:schemeClr val="tx2">
                        <a:lumMod val="75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tx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2">
                          <a:lumMod val="75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('SP301 Collars'!$A$3:$A$5,'SP301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SP301 Collaring
 [RT- 15-12-2022]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('SP301 Collars'!$BG$3:$BG$5,'SP301 Collars'!$BG$7:$BG$8)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F-057F-498C-98A0-6AED2A825AA7}"/>
                  </c:ext>
                </c:extLst>
              </c15:ser>
            </c15:filteredLineSeries>
            <c15:filteredLineSeries>
              <c15:ser>
                <c:idx val="11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'SP301 Collars'!$BH$1</c15:sqref>
                        </c15:formulaRef>
                      </c:ext>
                    </c:extLst>
                    <c:strCache>
                      <c:ptCount val="1"/>
                      <c:pt idx="0">
                        <c:v>FEA Stress CM 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3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3">
                        <a:lumMod val="75000"/>
                      </a:schemeClr>
                    </a:solidFill>
                    <a:ln w="12700">
                      <a:solidFill>
                        <a:schemeClr val="accent3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Collars'!$A$3:$A$5,'SP301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SP301 Collaring
 [RT- 15-12-2022]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Collars'!$BH$3:$BH$5,'SP301 Collars'!$BH$7:$BH$8)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057F-498C-98A0-6AED2A825AA7}"/>
                  </c:ext>
                </c:extLst>
              </c15:ser>
            </c15:filteredLineSeries>
            <c15:filteredLineSeries>
              <c15:ser>
                <c:idx val="16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'SP301 Collars'!$BI$1:$BI$2</c15:sqref>
                        </c15:formulaRef>
                      </c:ext>
                    </c:extLst>
                    <c:strCache>
                      <c:ptCount val="2"/>
                      <c:pt idx="0">
                        <c:v>FEA Stress CNCS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6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6">
                        <a:lumMod val="75000"/>
                      </a:schemeClr>
                    </a:solidFill>
                    <a:ln w="12700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Collars'!$A$3:$A$5,'SP301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SP301 Collaring
 [RT- 15-12-2022]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Collars'!$BI$3:$BI$5,'SP301 Collars'!$BI$7:$BI$8)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057F-498C-98A0-6AED2A825AA7}"/>
                  </c:ext>
                </c:extLst>
              </c15:ser>
            </c15:filteredLineSeries>
          </c:ext>
        </c:extLst>
      </c:lineChart>
      <c:catAx>
        <c:axId val="222535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576"/>
        <c:crosses val="autoZero"/>
        <c:auto val="1"/>
        <c:lblAlgn val="ctr"/>
        <c:lblOffset val="100"/>
        <c:noMultiLvlLbl val="0"/>
      </c:catAx>
      <c:valAx>
        <c:axId val="222535576"/>
        <c:scaling>
          <c:orientation val="minMax"/>
          <c:max val="0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18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MBHDP301 - Collars MBHSP302 - Compression Stress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'SP302 Collars'!$Z$2</c:f>
              <c:strCache>
                <c:ptCount val="1"/>
                <c:pt idx="0">
                  <c:v>CCS1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Collars'!$Z$3:$Z$5,'SP302 Collars'!$Z$7:$Z$8)</c:f>
              <c:numCache>
                <c:formatCode>0</c:formatCode>
                <c:ptCount val="5"/>
                <c:pt idx="0">
                  <c:v>-47.706750000000007</c:v>
                </c:pt>
                <c:pt idx="1">
                  <c:v>-48.663224999999997</c:v>
                </c:pt>
                <c:pt idx="2">
                  <c:v>-47.23875000000001</c:v>
                </c:pt>
                <c:pt idx="3">
                  <c:v>-55.024125000000005</c:v>
                </c:pt>
                <c:pt idx="4">
                  <c:v>-19.13646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D812-487B-B310-8F009227F356}"/>
            </c:ext>
          </c:extLst>
        </c:ser>
        <c:ser>
          <c:idx val="1"/>
          <c:order val="1"/>
          <c:tx>
            <c:strRef>
              <c:f>'SP302 Collars'!$AA$2</c:f>
              <c:strCache>
                <c:ptCount val="1"/>
                <c:pt idx="0">
                  <c:v>CCS2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Collars'!$AA$3:$AA$5,'SP302 Collars'!$AA$7:$AA$8)</c:f>
              <c:numCache>
                <c:formatCode>0</c:formatCode>
                <c:ptCount val="5"/>
                <c:pt idx="0">
                  <c:v>-79.533675000000002</c:v>
                </c:pt>
                <c:pt idx="1">
                  <c:v>-77.815724999999986</c:v>
                </c:pt>
                <c:pt idx="2">
                  <c:v>-72.399600000000007</c:v>
                </c:pt>
                <c:pt idx="3">
                  <c:v>-79.729650000000007</c:v>
                </c:pt>
                <c:pt idx="4">
                  <c:v>-42.320459999999997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D812-487B-B310-8F009227F356}"/>
            </c:ext>
          </c:extLst>
        </c:ser>
        <c:ser>
          <c:idx val="2"/>
          <c:order val="2"/>
          <c:tx>
            <c:strRef>
              <c:f>'SP302 Collars'!$AB$2</c:f>
              <c:strCache>
                <c:ptCount val="1"/>
                <c:pt idx="0">
                  <c:v>CCS3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Collars'!$AB$3:$AB$5,'SP302 Collars'!$AB$7:$AB$8)</c:f>
              <c:numCache>
                <c:formatCode>0</c:formatCode>
                <c:ptCount val="5"/>
                <c:pt idx="0">
                  <c:v>-51.645750000000007</c:v>
                </c:pt>
                <c:pt idx="1">
                  <c:v>-50.659049999999993</c:v>
                </c:pt>
                <c:pt idx="2">
                  <c:v>-37.026600000000002</c:v>
                </c:pt>
                <c:pt idx="3">
                  <c:v>-44.4756</c:v>
                </c:pt>
                <c:pt idx="4">
                  <c:v>-6.3949200000000008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D812-487B-B310-8F009227F356}"/>
            </c:ext>
          </c:extLst>
        </c:ser>
        <c:ser>
          <c:idx val="3"/>
          <c:order val="3"/>
          <c:tx>
            <c:strRef>
              <c:f>'SP302 Collars'!$AC$2</c:f>
              <c:strCache>
                <c:ptCount val="1"/>
                <c:pt idx="0">
                  <c:v>CCS4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Collars'!$AC$3:$AC$5,'SP302 Collars'!$AC$7:$AC$8)</c:f>
              <c:numCache>
                <c:formatCode>0</c:formatCode>
                <c:ptCount val="5"/>
                <c:pt idx="0">
                  <c:v>-83.052450000000007</c:v>
                </c:pt>
                <c:pt idx="1">
                  <c:v>-80.5077</c:v>
                </c:pt>
                <c:pt idx="2">
                  <c:v>-68.570774999999998</c:v>
                </c:pt>
                <c:pt idx="3">
                  <c:v>-75.645375000000001</c:v>
                </c:pt>
                <c:pt idx="4">
                  <c:v>-22.150379999999998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D812-487B-B310-8F009227F356}"/>
            </c:ext>
          </c:extLst>
        </c:ser>
        <c:ser>
          <c:idx val="4"/>
          <c:order val="4"/>
          <c:tx>
            <c:strRef>
              <c:f>'SP302 Collars'!$AD$2</c:f>
              <c:strCache>
                <c:ptCount val="1"/>
                <c:pt idx="0">
                  <c:v>CM1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Collars'!$AD$3:$AD$5,'SP302 Collars'!$AD$7:$AD$8)</c:f>
              <c:numCache>
                <c:formatCode>0</c:formatCode>
                <c:ptCount val="5"/>
                <c:pt idx="0">
                  <c:v>-129.66525000000001</c:v>
                </c:pt>
                <c:pt idx="1">
                  <c:v>-122.77200000000001</c:v>
                </c:pt>
                <c:pt idx="2">
                  <c:v>-103.90965</c:v>
                </c:pt>
                <c:pt idx="3">
                  <c:v>-109.94782500000001</c:v>
                </c:pt>
                <c:pt idx="4">
                  <c:v>-76.633745999999988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D812-487B-B310-8F009227F356}"/>
            </c:ext>
          </c:extLst>
        </c:ser>
        <c:ser>
          <c:idx val="5"/>
          <c:order val="5"/>
          <c:tx>
            <c:strRef>
              <c:f>'SP302 Collars'!$AE$2</c:f>
              <c:strCache>
                <c:ptCount val="1"/>
                <c:pt idx="0">
                  <c:v>CM2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Collars'!$AE$3:$AE$5,'SP302 Collars'!$AE$7:$AE$8)</c:f>
              <c:numCache>
                <c:formatCode>0</c:formatCode>
                <c:ptCount val="5"/>
                <c:pt idx="0">
                  <c:v>-104.51707500000001</c:v>
                </c:pt>
                <c:pt idx="1">
                  <c:v>-96.197400000000002</c:v>
                </c:pt>
                <c:pt idx="2">
                  <c:v>-74.265750000000011</c:v>
                </c:pt>
                <c:pt idx="3">
                  <c:v>-81.592875000000006</c:v>
                </c:pt>
                <c:pt idx="4">
                  <c:v>-25.666620000000005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D812-487B-B310-8F009227F356}"/>
            </c:ext>
          </c:extLst>
        </c:ser>
        <c:ser>
          <c:idx val="6"/>
          <c:order val="6"/>
          <c:tx>
            <c:strRef>
              <c:f>'SP302 Collars'!$AF$2</c:f>
              <c:strCache>
                <c:ptCount val="1"/>
                <c:pt idx="0">
                  <c:v>CM3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Collars'!$AF$3:$AF$5,'SP302 Collars'!$AF$7:$AF$8)</c:f>
              <c:numCache>
                <c:formatCode>0</c:formatCode>
                <c:ptCount val="5"/>
                <c:pt idx="0">
                  <c:v>-145.3725</c:v>
                </c:pt>
                <c:pt idx="1">
                  <c:v>-143.68575000000001</c:v>
                </c:pt>
                <c:pt idx="2">
                  <c:v>-115.128</c:v>
                </c:pt>
                <c:pt idx="3">
                  <c:v>-121.18713749999999</c:v>
                </c:pt>
                <c:pt idx="4">
                  <c:v>-63.669059999999995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D812-487B-B310-8F009227F356}"/>
            </c:ext>
          </c:extLst>
        </c:ser>
        <c:ser>
          <c:idx val="7"/>
          <c:order val="7"/>
          <c:tx>
            <c:strRef>
              <c:f>'SP302 Collars'!$AG$2</c:f>
              <c:strCache>
                <c:ptCount val="1"/>
                <c:pt idx="0">
                  <c:v>CM4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Collars'!$AG$3:$AG$5,'SP302 Collars'!$AG$7:$AG$8)</c:f>
              <c:numCache>
                <c:formatCode>0</c:formatCode>
                <c:ptCount val="5"/>
                <c:pt idx="0">
                  <c:v>-134.64750000000001</c:v>
                </c:pt>
                <c:pt idx="1">
                  <c:v>-127.0425</c:v>
                </c:pt>
                <c:pt idx="2">
                  <c:v>-110.70150000000001</c:v>
                </c:pt>
                <c:pt idx="3">
                  <c:v>-117.15599999999999</c:v>
                </c:pt>
                <c:pt idx="4">
                  <c:v>-55.32282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D812-487B-B310-8F009227F356}"/>
            </c:ext>
          </c:extLst>
        </c:ser>
        <c:ser>
          <c:idx val="12"/>
          <c:order val="8"/>
          <c:tx>
            <c:strRef>
              <c:f>'SP302 Collars'!$AH$2</c:f>
              <c:strCache>
                <c:ptCount val="1"/>
                <c:pt idx="0">
                  <c:v>CNCS1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Collars'!$AH$3:$AH$5,'SP302 Collars'!$AH$7:$AH$8)</c:f>
              <c:numCache>
                <c:formatCode>0</c:formatCode>
                <c:ptCount val="5"/>
                <c:pt idx="0">
                  <c:v>-105.73972500000001</c:v>
                </c:pt>
                <c:pt idx="1">
                  <c:v>-103.466025</c:v>
                </c:pt>
                <c:pt idx="2">
                  <c:v>-91.630499999999998</c:v>
                </c:pt>
                <c:pt idx="3">
                  <c:v>-90.343500000000006</c:v>
                </c:pt>
                <c:pt idx="4">
                  <c:v>-40.456080000000007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D812-487B-B310-8F009227F356}"/>
            </c:ext>
          </c:extLst>
        </c:ser>
        <c:ser>
          <c:idx val="13"/>
          <c:order val="9"/>
          <c:tx>
            <c:strRef>
              <c:f>'SP302 Collars'!$AI$2</c:f>
              <c:strCache>
                <c:ptCount val="1"/>
                <c:pt idx="0">
                  <c:v>CNCS2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Collars'!$AI$3:$AI$5,'SP302 Collars'!$AI$7:$AI$8)</c:f>
              <c:numCache>
                <c:formatCode>0</c:formatCode>
                <c:ptCount val="5"/>
                <c:pt idx="0">
                  <c:v>-32.915025000000007</c:v>
                </c:pt>
                <c:pt idx="1">
                  <c:v>-39.645450000000004</c:v>
                </c:pt>
                <c:pt idx="2">
                  <c:v>-33.560475000000004</c:v>
                </c:pt>
                <c:pt idx="3">
                  <c:v>-33.549749999999996</c:v>
                </c:pt>
                <c:pt idx="4">
                  <c:v>-12.246948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D812-487B-B310-8F009227F356}"/>
            </c:ext>
          </c:extLst>
        </c:ser>
        <c:ser>
          <c:idx val="14"/>
          <c:order val="10"/>
          <c:tx>
            <c:strRef>
              <c:f>'SP302 Collars'!$AJ$2</c:f>
              <c:strCache>
                <c:ptCount val="1"/>
                <c:pt idx="0">
                  <c:v>CNCS3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Collars'!$AJ$3:$AJ$5,'SP302 Collars'!$AJ$7:$AJ$8)</c:f>
              <c:numCache>
                <c:formatCode>0</c:formatCode>
                <c:ptCount val="5"/>
                <c:pt idx="0">
                  <c:v>-73.0899</c:v>
                </c:pt>
                <c:pt idx="1">
                  <c:v>-72.145124999999993</c:v>
                </c:pt>
                <c:pt idx="2">
                  <c:v>-66.407249999999991</c:v>
                </c:pt>
                <c:pt idx="3">
                  <c:v>-65.637</c:v>
                </c:pt>
                <c:pt idx="4">
                  <c:v>-29.124899999999997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D812-487B-B310-8F009227F356}"/>
            </c:ext>
          </c:extLst>
        </c:ser>
        <c:ser>
          <c:idx val="15"/>
          <c:order val="11"/>
          <c:tx>
            <c:strRef>
              <c:f>'SP302 Collars'!$AK$2</c:f>
              <c:strCache>
                <c:ptCount val="1"/>
                <c:pt idx="0">
                  <c:v>CNCS4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Collars'!$AK$3:$AK$5,'SP302 Collars'!$AK$7:$AK$8)</c:f>
              <c:numCache>
                <c:formatCode>0</c:formatCode>
                <c:ptCount val="5"/>
                <c:pt idx="0">
                  <c:v>-39.877500000000005</c:v>
                </c:pt>
                <c:pt idx="1">
                  <c:v>-42.724499999999999</c:v>
                </c:pt>
                <c:pt idx="2">
                  <c:v>-47.507849999999998</c:v>
                </c:pt>
                <c:pt idx="3">
                  <c:v>-46.767825000000009</c:v>
                </c:pt>
                <c:pt idx="4">
                  <c:v>-5.8732800000000021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D812-487B-B310-8F009227F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35184"/>
        <c:axId val="222535576"/>
      </c:barChart>
      <c:lineChart>
        <c:grouping val="standard"/>
        <c:varyColors val="0"/>
        <c:ser>
          <c:idx val="8"/>
          <c:order val="12"/>
          <c:tx>
            <c:strRef>
              <c:f>'SP302 Collars'!$BA$2</c:f>
              <c:strCache>
                <c:ptCount val="1"/>
                <c:pt idx="0">
                  <c:v>AVG Stress CCS (Mpa) </c:v>
                </c:pt>
              </c:strCache>
            </c:strRef>
          </c:tx>
          <c:spPr>
            <a:ln w="31750" cap="rnd">
              <a:solidFill>
                <a:schemeClr val="tx2">
                  <a:lumMod val="60000"/>
                  <a:lumOff val="40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Collars'!$BA$3:$BA$5,'SP302 Collars'!$BA$7:$BA$8)</c:f>
              <c:numCache>
                <c:formatCode>0</c:formatCode>
                <c:ptCount val="5"/>
                <c:pt idx="0">
                  <c:v>-65.484656250000015</c:v>
                </c:pt>
                <c:pt idx="1">
                  <c:v>-64.411424999999994</c:v>
                </c:pt>
                <c:pt idx="2">
                  <c:v>-56.308931250000008</c:v>
                </c:pt>
                <c:pt idx="3">
                  <c:v>-63.718687500000001</c:v>
                </c:pt>
                <c:pt idx="4">
                  <c:v>-22.500554999999999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D812-487B-B310-8F009227F356}"/>
            </c:ext>
          </c:extLst>
        </c:ser>
        <c:ser>
          <c:idx val="9"/>
          <c:order val="13"/>
          <c:tx>
            <c:strRef>
              <c:f>'SP302 Collars'!$BB$2</c:f>
              <c:strCache>
                <c:ptCount val="1"/>
                <c:pt idx="0">
                  <c:v>AVG Stress CM (Mpa)</c:v>
                </c:pt>
              </c:strCache>
            </c:strRef>
          </c:tx>
          <c:spPr>
            <a:ln w="31750" cap="rnd">
              <a:solidFill>
                <a:schemeClr val="accent3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3">
                  <a:lumMod val="75000"/>
                </a:schemeClr>
              </a:solidFill>
              <a:ln w="12700">
                <a:solidFill>
                  <a:schemeClr val="accent3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Collars'!$BB$3:$BB$5,'SP302 Collars'!$BB$7:$BB$8)</c:f>
              <c:numCache>
                <c:formatCode>0</c:formatCode>
                <c:ptCount val="5"/>
                <c:pt idx="0">
                  <c:v>-128.55058125000002</c:v>
                </c:pt>
                <c:pt idx="1">
                  <c:v>-122.42441250000002</c:v>
                </c:pt>
                <c:pt idx="2">
                  <c:v>-101.00122500000001</c:v>
                </c:pt>
                <c:pt idx="3">
                  <c:v>-107.47095937500001</c:v>
                </c:pt>
                <c:pt idx="4">
                  <c:v>-55.323061500000001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D-D812-487B-B310-8F009227F356}"/>
            </c:ext>
          </c:extLst>
        </c:ser>
        <c:ser>
          <c:idx val="17"/>
          <c:order val="14"/>
          <c:tx>
            <c:strRef>
              <c:f>'SP302 Collars'!$BC$2</c:f>
              <c:strCache>
                <c:ptCount val="1"/>
                <c:pt idx="0">
                  <c:v>AVG Stress CNCS (Mpa) </c:v>
                </c:pt>
              </c:strCache>
            </c:strRef>
          </c:tx>
          <c:spPr>
            <a:ln w="31750" cap="rnd">
              <a:solidFill>
                <a:schemeClr val="accent6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Collars'!$A$3:$A$5,'SP302 Collars'!$A$7:$A$8)</c:f>
              <c:strCache>
                <c:ptCount val="5"/>
                <c:pt idx="0">
                  <c:v>After SP302 Collaring 
[RT-27-03-2023]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Collars'!$BC$3:$BC$5,'SP302 Collars'!$BC$7:$BC$8)</c:f>
              <c:numCache>
                <c:formatCode>0</c:formatCode>
                <c:ptCount val="5"/>
                <c:pt idx="0">
                  <c:v>-62.905537500000001</c:v>
                </c:pt>
                <c:pt idx="1">
                  <c:v>-64.495274999999992</c:v>
                </c:pt>
                <c:pt idx="2">
                  <c:v>-59.776518750000001</c:v>
                </c:pt>
                <c:pt idx="3">
                  <c:v>-59.074518750000003</c:v>
                </c:pt>
                <c:pt idx="4">
                  <c:v>-21.925302000000002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E-D812-487B-B310-8F009227F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535184"/>
        <c:axId val="222535576"/>
        <c:extLst>
          <c:ext xmlns:c15="http://schemas.microsoft.com/office/drawing/2012/chart" uri="{02D57815-91ED-43cb-92C2-25804820EDAC}">
            <c15:filteredLineSeries>
              <c15:ser>
                <c:idx val="10"/>
                <c:order val="15"/>
                <c:tx>
                  <c:strRef>
                    <c:extLst>
                      <c:ext uri="{02D57815-91ED-43cb-92C2-25804820EDAC}">
                        <c15:formulaRef>
                          <c15:sqref>'SP302 Collars'!$BG$1</c15:sqref>
                        </c15:formulaRef>
                      </c:ext>
                    </c:extLst>
                    <c:strCache>
                      <c:ptCount val="1"/>
                      <c:pt idx="0">
                        <c:v>FEA Stress CCS (MPa)</c:v>
                      </c:pt>
                    </c:strCache>
                  </c:strRef>
                </c:tx>
                <c:spPr>
                  <a:ln w="31750" cap="rnd">
                    <a:solidFill>
                      <a:schemeClr val="tx2">
                        <a:lumMod val="75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tx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2">
                          <a:lumMod val="75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('SP302 Collars'!$A$3:$A$5,'SP302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SP302 Collaring 
[RT-27-03-2023]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('SP302 Collars'!$BG$3:$BG$5,'SP302 Collars'!$BG$7:$BG$8)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F-D812-487B-B310-8F009227F356}"/>
                  </c:ext>
                </c:extLst>
              </c15:ser>
            </c15:filteredLineSeries>
            <c15:filteredLineSeries>
              <c15:ser>
                <c:idx val="11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'SP302 Collars'!$BH$1</c15:sqref>
                        </c15:formulaRef>
                      </c:ext>
                    </c:extLst>
                    <c:strCache>
                      <c:ptCount val="1"/>
                      <c:pt idx="0">
                        <c:v>FEA Stress CM 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3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3">
                        <a:lumMod val="75000"/>
                      </a:schemeClr>
                    </a:solidFill>
                    <a:ln w="12700">
                      <a:solidFill>
                        <a:schemeClr val="accent3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Collars'!$A$3:$A$5,'SP302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SP302 Collaring 
[RT-27-03-2023]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Collars'!$BH$3:$BH$5,'SP302 Collars'!$BH$7:$BH$8)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D812-487B-B310-8F009227F356}"/>
                  </c:ext>
                </c:extLst>
              </c15:ser>
            </c15:filteredLineSeries>
            <c15:filteredLineSeries>
              <c15:ser>
                <c:idx val="16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'SP302 Collars'!$BI$1:$BI$2</c15:sqref>
                        </c15:formulaRef>
                      </c:ext>
                    </c:extLst>
                    <c:strCache>
                      <c:ptCount val="2"/>
                      <c:pt idx="0">
                        <c:v>FEA Stress CNCS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6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6">
                        <a:lumMod val="75000"/>
                      </a:schemeClr>
                    </a:solidFill>
                    <a:ln w="12700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Collars'!$A$3:$A$5,'SP302 Collars'!$A$7:$A$8)</c15:sqref>
                        </c15:formulaRef>
                      </c:ext>
                    </c:extLst>
                    <c:strCache>
                      <c:ptCount val="5"/>
                      <c:pt idx="0">
                        <c:v>After SP302 Collaring 
[RT-27-03-2023]</c:v>
                      </c:pt>
                      <c:pt idx="1">
                        <c:v>Before SS shell welding 
[RT-26-04-2023]</c:v>
                      </c:pt>
                      <c:pt idx="2">
                        <c:v>After SS shell welding 
[RT-03-05-2023]</c:v>
                      </c:pt>
                      <c:pt idx="3">
                        <c:v>Cluster-D insert checking
[RT-16-06-2023]</c:v>
                      </c:pt>
                      <c:pt idx="4">
                        <c:v>Cooldown n°1
 [1,9 K - 22-06-2023]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Collars'!$BI$3:$BI$5,'SP302 Collars'!$BI$7:$BI$8)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D812-487B-B310-8F009227F356}"/>
                  </c:ext>
                </c:extLst>
              </c15:ser>
            </c15:filteredLineSeries>
          </c:ext>
        </c:extLst>
      </c:lineChart>
      <c:catAx>
        <c:axId val="222535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576"/>
        <c:crosses val="autoZero"/>
        <c:auto val="1"/>
        <c:lblAlgn val="ctr"/>
        <c:lblOffset val="100"/>
        <c:noMultiLvlLbl val="0"/>
      </c:catAx>
      <c:valAx>
        <c:axId val="222535576"/>
        <c:scaling>
          <c:orientation val="minMax"/>
          <c:max val="0"/>
          <c:min val="-2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18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MBHDP301 - Shell - Azimuthal Stress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6903200149792978E-2"/>
          <c:y val="0.10399227493823547"/>
          <c:w val="0.71441816258598811"/>
          <c:h val="0.780112485939257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Shell!$B$2</c:f>
              <c:strCache>
                <c:ptCount val="1"/>
                <c:pt idx="0">
                  <c:v>SH_CS1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(Shell!$N$3:$N$4,Shell!$N$6:$N$7,Shell!$N$12:$N$21)</c:f>
              <c:numCache>
                <c:formatCode>0</c:formatCode>
                <c:ptCount val="4"/>
                <c:pt idx="0">
                  <c:v>4.8789000000000007</c:v>
                </c:pt>
                <c:pt idx="1">
                  <c:v>184.74299999999999</c:v>
                </c:pt>
                <c:pt idx="2">
                  <c:v>183.62174999999999</c:v>
                </c:pt>
                <c:pt idx="3">
                  <c:v>358.19279999999998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079-482C-8246-91270054F79B}"/>
            </c:ext>
          </c:extLst>
        </c:ser>
        <c:ser>
          <c:idx val="3"/>
          <c:order val="1"/>
          <c:tx>
            <c:strRef>
              <c:f>Shell!$E$2</c:f>
              <c:strCache>
                <c:ptCount val="1"/>
                <c:pt idx="0">
                  <c:v>SH_CS2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(Shell!$Q$3:$Q$4,Shell!$Q$6:$Q$7,Shell!$Q$12:$Q$21)</c:f>
              <c:numCache>
                <c:formatCode>0</c:formatCode>
                <c:ptCount val="4"/>
                <c:pt idx="0">
                  <c:v>4.0521000000000003</c:v>
                </c:pt>
                <c:pt idx="1">
                  <c:v>186.00075000000001</c:v>
                </c:pt>
                <c:pt idx="2">
                  <c:v>186.21525000000003</c:v>
                </c:pt>
                <c:pt idx="3">
                  <c:v>377.02980000000002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079-482C-8246-91270054F79B}"/>
            </c:ext>
          </c:extLst>
        </c:ser>
        <c:ser>
          <c:idx val="1"/>
          <c:order val="2"/>
          <c:tx>
            <c:strRef>
              <c:f>Shell!$C$2</c:f>
              <c:strCache>
                <c:ptCount val="1"/>
                <c:pt idx="0">
                  <c:v>SH_MI1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(Shell!$O$3:$O$4,Shell!$O$6:$O$7,Shell!$O$12:$O$21)</c:f>
              <c:numCache>
                <c:formatCode>0</c:formatCode>
                <c:ptCount val="4"/>
                <c:pt idx="0">
                  <c:v>2.7143999999999999</c:v>
                </c:pt>
                <c:pt idx="1">
                  <c:v>275.71050000000002</c:v>
                </c:pt>
                <c:pt idx="2">
                  <c:v>273</c:v>
                </c:pt>
                <c:pt idx="3">
                  <c:v>473.53320000000002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7079-482C-8246-91270054F79B}"/>
            </c:ext>
          </c:extLst>
        </c:ser>
        <c:ser>
          <c:idx val="4"/>
          <c:order val="3"/>
          <c:tx>
            <c:strRef>
              <c:f>Shell!$F$2</c:f>
              <c:strCache>
                <c:ptCount val="1"/>
                <c:pt idx="0">
                  <c:v>SH_MI2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(Shell!$R$3:$R$4,Shell!$R$6:$R$7,Shell!$R$12:$R$21)</c:f>
              <c:numCache>
                <c:formatCode>0</c:formatCode>
                <c:ptCount val="4"/>
                <c:pt idx="0">
                  <c:v>0.9603750000000002</c:v>
                </c:pt>
                <c:pt idx="1">
                  <c:v>205.3545</c:v>
                </c:pt>
                <c:pt idx="2">
                  <c:v>205.881</c:v>
                </c:pt>
                <c:pt idx="3">
                  <c:v>391.71300000000002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7079-482C-8246-91270054F79B}"/>
            </c:ext>
          </c:extLst>
        </c:ser>
        <c:ser>
          <c:idx val="2"/>
          <c:order val="4"/>
          <c:tx>
            <c:strRef>
              <c:f>Shell!$D$2</c:f>
              <c:strCache>
                <c:ptCount val="1"/>
                <c:pt idx="0">
                  <c:v>SH_NCS1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(Shell!$P$3:$P$4,Shell!$P$6:$P$7,Shell!$P$12:$P$21)</c:f>
              <c:numCache>
                <c:formatCode>0</c:formatCode>
                <c:ptCount val="4"/>
                <c:pt idx="0">
                  <c:v>2.5769250000000006</c:v>
                </c:pt>
                <c:pt idx="1">
                  <c:v>239.41125</c:v>
                </c:pt>
                <c:pt idx="2">
                  <c:v>238.49475000000001</c:v>
                </c:pt>
                <c:pt idx="3">
                  <c:v>418.08480000000003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7079-482C-8246-91270054F79B}"/>
            </c:ext>
          </c:extLst>
        </c:ser>
        <c:ser>
          <c:idx val="5"/>
          <c:order val="5"/>
          <c:tx>
            <c:strRef>
              <c:f>Shell!$G$2</c:f>
              <c:strCache>
                <c:ptCount val="1"/>
                <c:pt idx="0">
                  <c:v>SH_NCS2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(Shell!$A$3:$A$4,Shell!$A$6:$A$7,Shell!$A$12:$A$21)</c:f>
              <c:strCache>
                <c:ptCount val="4"/>
                <c:pt idx="0">
                  <c:v>Before SS shell welding 
[RT-26-04-2023]</c:v>
                </c:pt>
                <c:pt idx="1">
                  <c:v>After SS shell welding 
[RT-03-05-2023]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(Shell!$S$3:$S$4,Shell!$S$6:$S$7,Shell!$S$12:$S$21)</c:f>
              <c:numCache>
                <c:formatCode>0</c:formatCode>
                <c:ptCount val="4"/>
                <c:pt idx="0">
                  <c:v>2.4784499999999996</c:v>
                </c:pt>
                <c:pt idx="1">
                  <c:v>175.74375000000001</c:v>
                </c:pt>
                <c:pt idx="2">
                  <c:v>174.91499999999999</c:v>
                </c:pt>
                <c:pt idx="3">
                  <c:v>348.24300000000005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7079-482C-8246-91270054F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685600"/>
        <c:axId val="225992168"/>
      </c:barChart>
      <c:lineChart>
        <c:grouping val="standard"/>
        <c:varyColors val="0"/>
        <c:ser>
          <c:idx val="8"/>
          <c:order val="6"/>
          <c:tx>
            <c:strRef>
              <c:f>Shell!$AB$1</c:f>
              <c:strCache>
                <c:ptCount val="1"/>
                <c:pt idx="0">
                  <c:v>AVG Traction Stress (MPa)</c:v>
                </c:pt>
              </c:strCache>
            </c:strRef>
          </c:tx>
          <c:spPr>
            <a:ln w="31750" cap="rnd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1"/>
              </a:solidFill>
              <a:ln w="12700">
                <a:solidFill>
                  <a:schemeClr val="bg1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Lit>
              <c:ptCount val="4"/>
              <c:pt idx="0">
                <c:v>Before SS shell welding 
[RT-26-04-2023]</c:v>
              </c:pt>
              <c:pt idx="1">
                <c:v>After SS shell welding 
[RT-03-05-2023]</c:v>
              </c:pt>
              <c:pt idx="2">
                <c:v>Cluster-D insert checking
[RT-16-06-2023]</c:v>
              </c:pt>
              <c:pt idx="3">
                <c:v>Cooldown n°1
 [1,9 K - 22-06-2023]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(Shell!$AB$3:$AB$4,Shell!$AB$6:$AB$7,Shell!$AB$12:$AB$21)</c:f>
              <c:numCache>
                <c:formatCode>0</c:formatCode>
                <c:ptCount val="4"/>
                <c:pt idx="0">
                  <c:v>2.9435250000000006</c:v>
                </c:pt>
                <c:pt idx="1">
                  <c:v>211.16062500000001</c:v>
                </c:pt>
                <c:pt idx="2">
                  <c:v>210.35462500000003</c:v>
                </c:pt>
                <c:pt idx="3">
                  <c:v>394.46610000000004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6-7079-482C-8246-91270054F79B}"/>
            </c:ext>
          </c:extLst>
        </c:ser>
        <c:ser>
          <c:idx val="10"/>
          <c:order val="7"/>
          <c:tx>
            <c:strRef>
              <c:f>Shell!$AF$1</c:f>
              <c:strCache>
                <c:ptCount val="1"/>
                <c:pt idx="0">
                  <c:v>FEA Traction Stress (MPa)</c:v>
                </c:pt>
              </c:strCache>
              <c:extLst xmlns:c15="http://schemas.microsoft.com/office/drawing/2012/chart"/>
            </c:strRef>
          </c:tx>
          <c:spPr>
            <a:ln w="31750" cap="rnd">
              <a:solidFill>
                <a:sysClr val="windowText" lastClr="000000"/>
              </a:solidFill>
              <a:prstDash val="solid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bg1">
                  <a:lumMod val="50000"/>
                </a:schemeClr>
              </a:solidFill>
              <a:ln w="12700">
                <a:solidFill>
                  <a:sysClr val="windowText" lastClr="000000"/>
                </a:solidFill>
                <a:prstDash val="solid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Lit>
              <c:ptCount val="4"/>
              <c:pt idx="0">
                <c:v>Before SS shell welding 
[RT-26-04-2023]</c:v>
              </c:pt>
              <c:pt idx="1">
                <c:v>After SS shell welding 
[RT-03-05-2023]</c:v>
              </c:pt>
              <c:pt idx="2">
                <c:v>Cluster-D insert checking
[RT-16-06-2023]</c:v>
              </c:pt>
              <c:pt idx="3">
                <c:v>Cooldown n°1
 [1,9 K - 22-06-2023]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(Shell!$AF$3:$AF$4,Shell!$AF$6:$AF$7,Shell!$AF$12:$AF$21)</c:f>
              <c:numCache>
                <c:formatCode>0</c:formatCode>
                <c:ptCount val="4"/>
                <c:pt idx="1">
                  <c:v>235</c:v>
                </c:pt>
                <c:pt idx="2">
                  <c:v>235</c:v>
                </c:pt>
                <c:pt idx="3">
                  <c:v>390</c:v>
                </c:pt>
              </c:numCache>
              <c:extLst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7-7079-482C-8246-91270054F7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4685600"/>
        <c:axId val="225992168"/>
        <c:extLst/>
      </c:lineChart>
      <c:catAx>
        <c:axId val="2246856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5992168"/>
        <c:crosses val="autoZero"/>
        <c:auto val="1"/>
        <c:lblAlgn val="ctr"/>
        <c:lblOffset val="100"/>
        <c:noMultiLvlLbl val="0"/>
      </c:catAx>
      <c:valAx>
        <c:axId val="225992168"/>
        <c:scaling>
          <c:orientation val="minMax"/>
          <c:max val="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Stress</a:t>
                </a:r>
                <a:r>
                  <a:rPr lang="en-GB" sz="1200" baseline="0"/>
                  <a:t> (MPa)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685600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003056566486799"/>
          <c:y val="0.33328909814095209"/>
          <c:w val="0.16100168574843512"/>
          <c:h val="0.45180956136012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MBHDP301 - End</a:t>
            </a:r>
            <a:r>
              <a:rPr lang="en-GB" baseline="0"/>
              <a:t> Plates bullets MBHSP302</a:t>
            </a:r>
            <a:r>
              <a:rPr lang="en-GB"/>
              <a:t> - Longitudinal</a:t>
            </a:r>
            <a:r>
              <a:rPr lang="en-GB" baseline="0"/>
              <a:t> Stress</a:t>
            </a:r>
            <a:endParaRPr lang="en-GB"/>
          </a:p>
        </c:rich>
      </c:tx>
      <c:layout>
        <c:manualLayout>
          <c:xMode val="edge"/>
          <c:yMode val="edge"/>
          <c:x val="0.18143237746545962"/>
          <c:y val="3.1732662981628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386508883476897"/>
          <c:y val="0.14739831565100683"/>
          <c:w val="0.7452156848748227"/>
          <c:h val="0.671806230480616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'End Plates'!$B$2</c:f>
              <c:strCache>
                <c:ptCount val="1"/>
                <c:pt idx="0">
                  <c:v>BCS1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Plates'!$B$3:$B$6</c:f>
              <c:numCache>
                <c:formatCode>0</c:formatCode>
                <c:ptCount val="4"/>
                <c:pt idx="0">
                  <c:v>-29.99</c:v>
                </c:pt>
                <c:pt idx="1">
                  <c:v>-31.297499999999999</c:v>
                </c:pt>
                <c:pt idx="2">
                  <c:v>-26.247</c:v>
                </c:pt>
                <c:pt idx="3">
                  <c:v>-82.22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0DF0-4D2F-BA41-592F622223E2}"/>
            </c:ext>
          </c:extLst>
        </c:ser>
        <c:ser>
          <c:idx val="1"/>
          <c:order val="1"/>
          <c:tx>
            <c:strRef>
              <c:f>'End Plates'!$C$2</c:f>
              <c:strCache>
                <c:ptCount val="1"/>
                <c:pt idx="0">
                  <c:v>BCS2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Plates'!$C$3:$C$6</c:f>
              <c:numCache>
                <c:formatCode>0</c:formatCode>
                <c:ptCount val="4"/>
                <c:pt idx="0">
                  <c:v>-31.03</c:v>
                </c:pt>
                <c:pt idx="1">
                  <c:v>-32.155500000000004</c:v>
                </c:pt>
                <c:pt idx="2">
                  <c:v>0</c:v>
                </c:pt>
                <c:pt idx="3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0DF0-4D2F-BA41-592F622223E2}"/>
            </c:ext>
          </c:extLst>
        </c:ser>
        <c:ser>
          <c:idx val="2"/>
          <c:order val="2"/>
          <c:tx>
            <c:strRef>
              <c:f>'End Plates'!$D$2</c:f>
              <c:strCache>
                <c:ptCount val="1"/>
                <c:pt idx="0">
                  <c:v>BCS3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Plates'!$D$3:$D$6</c:f>
              <c:numCache>
                <c:formatCode>0</c:formatCode>
                <c:ptCount val="4"/>
                <c:pt idx="0">
                  <c:v>-31.6</c:v>
                </c:pt>
                <c:pt idx="1">
                  <c:v>-36.172499999999999</c:v>
                </c:pt>
                <c:pt idx="2">
                  <c:v>-31.843500000000002</c:v>
                </c:pt>
                <c:pt idx="3">
                  <c:v>-62.54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0DF0-4D2F-BA41-592F622223E2}"/>
            </c:ext>
          </c:extLst>
        </c:ser>
        <c:ser>
          <c:idx val="3"/>
          <c:order val="3"/>
          <c:tx>
            <c:strRef>
              <c:f>'End Plates'!$E$2</c:f>
              <c:strCache>
                <c:ptCount val="1"/>
                <c:pt idx="0">
                  <c:v>BCS4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Plates'!$E$3:$E$6</c:f>
              <c:numCache>
                <c:formatCode>0</c:formatCode>
                <c:ptCount val="4"/>
                <c:pt idx="0">
                  <c:v>-30.63</c:v>
                </c:pt>
                <c:pt idx="1">
                  <c:v>-30.731999999999999</c:v>
                </c:pt>
                <c:pt idx="2">
                  <c:v>-26.734500000000001</c:v>
                </c:pt>
                <c:pt idx="3">
                  <c:v>-43.89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0DF0-4D2F-BA41-592F622223E2}"/>
            </c:ext>
          </c:extLst>
        </c:ser>
        <c:ser>
          <c:idx val="4"/>
          <c:order val="4"/>
          <c:tx>
            <c:strRef>
              <c:f>'End Plates'!$J$2</c:f>
              <c:strCache>
                <c:ptCount val="1"/>
                <c:pt idx="0">
                  <c:v>BNCS1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Plates'!$J$3:$J$6</c:f>
              <c:numCache>
                <c:formatCode>0</c:formatCode>
                <c:ptCount val="4"/>
                <c:pt idx="0">
                  <c:v>-33.090000000000003</c:v>
                </c:pt>
                <c:pt idx="1">
                  <c:v>-34.651499999999999</c:v>
                </c:pt>
                <c:pt idx="2">
                  <c:v>-34.008000000000003</c:v>
                </c:pt>
                <c:pt idx="3">
                  <c:v>-78.25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0DF0-4D2F-BA41-592F622223E2}"/>
            </c:ext>
          </c:extLst>
        </c:ser>
        <c:ser>
          <c:idx val="5"/>
          <c:order val="5"/>
          <c:tx>
            <c:strRef>
              <c:f>'End Plates'!$K$2</c:f>
              <c:strCache>
                <c:ptCount val="1"/>
                <c:pt idx="0">
                  <c:v>BNCS2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Plates'!$K$3:$K$6</c:f>
              <c:numCache>
                <c:formatCode>0</c:formatCode>
                <c:ptCount val="4"/>
                <c:pt idx="0">
                  <c:v>-31.66</c:v>
                </c:pt>
                <c:pt idx="1">
                  <c:v>-36.698999999999998</c:v>
                </c:pt>
                <c:pt idx="2">
                  <c:v>-35.899500000000003</c:v>
                </c:pt>
                <c:pt idx="3">
                  <c:v>-103.9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0DF0-4D2F-BA41-592F622223E2}"/>
            </c:ext>
          </c:extLst>
        </c:ser>
        <c:ser>
          <c:idx val="6"/>
          <c:order val="6"/>
          <c:tx>
            <c:strRef>
              <c:f>'End Plates'!$L$2</c:f>
              <c:strCache>
                <c:ptCount val="1"/>
                <c:pt idx="0">
                  <c:v>BNCS3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Plates'!$L$3:$L$6</c:f>
              <c:numCache>
                <c:formatCode>0</c:formatCode>
                <c:ptCount val="4"/>
                <c:pt idx="0">
                  <c:v>-30.02</c:v>
                </c:pt>
                <c:pt idx="1">
                  <c:v>-32.662500000000001</c:v>
                </c:pt>
                <c:pt idx="2">
                  <c:v>-31.98</c:v>
                </c:pt>
                <c:pt idx="3">
                  <c:v>-75.87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0DF0-4D2F-BA41-592F622223E2}"/>
            </c:ext>
          </c:extLst>
        </c:ser>
        <c:ser>
          <c:idx val="7"/>
          <c:order val="7"/>
          <c:tx>
            <c:strRef>
              <c:f>'End Plates'!$M$2</c:f>
              <c:strCache>
                <c:ptCount val="1"/>
                <c:pt idx="0">
                  <c:v>BNCS4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Plates'!$M$3:$M$6</c:f>
              <c:numCache>
                <c:formatCode>0</c:formatCode>
                <c:ptCount val="4"/>
                <c:pt idx="0">
                  <c:v>-34.74</c:v>
                </c:pt>
                <c:pt idx="1">
                  <c:v>-37.420500000000004</c:v>
                </c:pt>
                <c:pt idx="2">
                  <c:v>-36.738</c:v>
                </c:pt>
                <c:pt idx="3">
                  <c:v>-92.61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0DF0-4D2F-BA41-592F622223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3768"/>
        <c:axId val="226534160"/>
      </c:bar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3768"/>
        <c:axId val="226534160"/>
        <c:extLst>
          <c:ext xmlns:c15="http://schemas.microsoft.com/office/drawing/2012/chart" uri="{02D57815-91ED-43cb-92C2-25804820EDAC}">
            <c15:filteredLineSeries>
              <c15:ser>
                <c:idx val="10"/>
                <c:order val="8"/>
                <c:tx>
                  <c:strRef>
                    <c:extLst>
                      <c:ext uri="{02D57815-91ED-43cb-92C2-25804820EDAC}">
                        <c15:formulaRef>
                          <c15:sqref>'End Plates'!$AI$1:$AI$2</c15:sqref>
                        </c15:formulaRef>
                      </c:ext>
                    </c:extLst>
                    <c:strCache>
                      <c:ptCount val="2"/>
                      <c:pt idx="0">
                        <c:v>3D FEA estimation (MPa)</c:v>
                      </c:pt>
                    </c:strCache>
                  </c:strRef>
                </c:tx>
                <c:spPr>
                  <a:ln w="31750" cap="rnd">
                    <a:solidFill>
                      <a:srgbClr val="FF0000"/>
                    </a:solidFill>
                    <a:prstDash val="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'End Plates'!$A$3:$A$6</c15:sqref>
                        </c15:formulaRef>
                      </c:ext>
                    </c:extLst>
                    <c:strCache>
                      <c:ptCount val="4"/>
                      <c:pt idx="0">
                        <c:v>Bullet gauges loading 
[RT-2-05-2023]</c:v>
                      </c:pt>
                      <c:pt idx="1">
                        <c:v>Connection plate installation
 [RT-09-06-2023]</c:v>
                      </c:pt>
                      <c:pt idx="2">
                        <c:v>Cluster-D insert checking
[RT-16-06-2023]</c:v>
                      </c:pt>
                      <c:pt idx="3">
                        <c:v>Cooldown n°1
 [1,9 K - 22-06-2023]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'End Plates'!$AI$3:$AI$6</c15:sqref>
                        </c15:formulaRef>
                      </c:ext>
                    </c:extLst>
                    <c:numCache>
                      <c:formatCode>0</c:formatCode>
                      <c:ptCount val="4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8-0DF0-4D2F-BA41-592F622223E2}"/>
                  </c:ext>
                </c:extLst>
              </c15:ser>
            </c15:filteredLineSeries>
          </c:ext>
        </c:extLst>
      </c:lineChart>
      <c:catAx>
        <c:axId val="226533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160"/>
        <c:crosses val="autoZero"/>
        <c:auto val="1"/>
        <c:lblAlgn val="ctr"/>
        <c:lblOffset val="100"/>
        <c:noMultiLvlLbl val="0"/>
      </c:catAx>
      <c:valAx>
        <c:axId val="226534160"/>
        <c:scaling>
          <c:orientation val="minMax"/>
          <c:min val="-14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Stress</a:t>
                </a:r>
                <a:r>
                  <a:rPr lang="en-GB" sz="1200" baseline="0"/>
                  <a:t> (MPa)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376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MBHDP301 - End</a:t>
            </a:r>
            <a:r>
              <a:rPr lang="en-GB" baseline="0"/>
              <a:t> Plates bullets MBHSP301</a:t>
            </a:r>
            <a:r>
              <a:rPr lang="en-GB"/>
              <a:t> - Longitudinal</a:t>
            </a:r>
            <a:r>
              <a:rPr lang="en-GB" baseline="0"/>
              <a:t> Stress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195643853506587"/>
          <c:y val="0.13035237993166243"/>
          <c:w val="0.72981548598971202"/>
          <c:h val="0.652247617991445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'End Plates'!$F$2</c:f>
              <c:strCache>
                <c:ptCount val="1"/>
                <c:pt idx="0">
                  <c:v>BCS5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Plates'!$F$3:$F$6</c:f>
              <c:numCache>
                <c:formatCode>0</c:formatCode>
                <c:ptCount val="4"/>
                <c:pt idx="0">
                  <c:v>-29.95</c:v>
                </c:pt>
                <c:pt idx="1">
                  <c:v>-32.974499999999999</c:v>
                </c:pt>
                <c:pt idx="2">
                  <c:v>-29.367000000000001</c:v>
                </c:pt>
                <c:pt idx="3">
                  <c:v>-80.2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9D-4F43-88E8-D16B166DD8AB}"/>
            </c:ext>
          </c:extLst>
        </c:ser>
        <c:ser>
          <c:idx val="1"/>
          <c:order val="1"/>
          <c:tx>
            <c:strRef>
              <c:f>'End Plates'!$G$2</c:f>
              <c:strCache>
                <c:ptCount val="1"/>
                <c:pt idx="0">
                  <c:v>BCS6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Plates'!$G$3:$G$6</c:f>
              <c:numCache>
                <c:formatCode>0</c:formatCode>
                <c:ptCount val="4"/>
                <c:pt idx="0">
                  <c:v>-30.34</c:v>
                </c:pt>
                <c:pt idx="1">
                  <c:v>-31.395</c:v>
                </c:pt>
                <c:pt idx="2">
                  <c:v>-28.0215</c:v>
                </c:pt>
                <c:pt idx="3">
                  <c:v>-37.44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2B9D-4F43-88E8-D16B166DD8AB}"/>
            </c:ext>
          </c:extLst>
        </c:ser>
        <c:ser>
          <c:idx val="2"/>
          <c:order val="2"/>
          <c:tx>
            <c:strRef>
              <c:f>'End Plates'!$H$2</c:f>
              <c:strCache>
                <c:ptCount val="1"/>
                <c:pt idx="0">
                  <c:v>BCS7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Plates'!$H$3:$H$6</c:f>
              <c:numCache>
                <c:formatCode>0</c:formatCode>
                <c:ptCount val="4"/>
                <c:pt idx="0">
                  <c:v>-29.9</c:v>
                </c:pt>
                <c:pt idx="1">
                  <c:v>-30.439499999999999</c:v>
                </c:pt>
                <c:pt idx="2">
                  <c:v>-25.623000000000001</c:v>
                </c:pt>
                <c:pt idx="3">
                  <c:v>-132.30000000000001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2B9D-4F43-88E8-D16B166DD8AB}"/>
            </c:ext>
          </c:extLst>
        </c:ser>
        <c:ser>
          <c:idx val="3"/>
          <c:order val="3"/>
          <c:tx>
            <c:strRef>
              <c:f>'End Plates'!$I$2</c:f>
              <c:strCache>
                <c:ptCount val="1"/>
                <c:pt idx="0">
                  <c:v>BCS8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Plates'!$I$3:$I$6</c:f>
              <c:numCache>
                <c:formatCode>0</c:formatCode>
                <c:ptCount val="4"/>
                <c:pt idx="0">
                  <c:v>-29.93</c:v>
                </c:pt>
                <c:pt idx="1">
                  <c:v>-32.213999999999999</c:v>
                </c:pt>
                <c:pt idx="2">
                  <c:v>-29.3475</c:v>
                </c:pt>
                <c:pt idx="3">
                  <c:v>-39.19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2B9D-4F43-88E8-D16B166DD8AB}"/>
            </c:ext>
          </c:extLst>
        </c:ser>
        <c:ser>
          <c:idx val="4"/>
          <c:order val="4"/>
          <c:tx>
            <c:strRef>
              <c:f>'End Plates'!$N$2</c:f>
              <c:strCache>
                <c:ptCount val="1"/>
                <c:pt idx="0">
                  <c:v>BNCS5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Plates'!$N$3:$N$6</c:f>
              <c:numCache>
                <c:formatCode>0</c:formatCode>
                <c:ptCount val="4"/>
                <c:pt idx="0">
                  <c:v>-33.74</c:v>
                </c:pt>
                <c:pt idx="1">
                  <c:v>-32.701499999999996</c:v>
                </c:pt>
                <c:pt idx="2">
                  <c:v>-32.253</c:v>
                </c:pt>
                <c:pt idx="3">
                  <c:v>-18.260000000000002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2B9D-4F43-88E8-D16B166DD8AB}"/>
            </c:ext>
          </c:extLst>
        </c:ser>
        <c:ser>
          <c:idx val="5"/>
          <c:order val="5"/>
          <c:tx>
            <c:strRef>
              <c:f>'End Plates'!$O$2</c:f>
              <c:strCache>
                <c:ptCount val="1"/>
                <c:pt idx="0">
                  <c:v>BNCS6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Plates'!$O$3:$O$6</c:f>
              <c:numCache>
                <c:formatCode>0</c:formatCode>
                <c:ptCount val="4"/>
                <c:pt idx="0">
                  <c:v>-30.08</c:v>
                </c:pt>
                <c:pt idx="1">
                  <c:v>-29.659500000000001</c:v>
                </c:pt>
                <c:pt idx="2">
                  <c:v>-29.055</c:v>
                </c:pt>
                <c:pt idx="3">
                  <c:v>-54.63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2B9D-4F43-88E8-D16B166DD8AB}"/>
            </c:ext>
          </c:extLst>
        </c:ser>
        <c:ser>
          <c:idx val="6"/>
          <c:order val="6"/>
          <c:tx>
            <c:strRef>
              <c:f>'End Plates'!$P$2</c:f>
              <c:strCache>
                <c:ptCount val="1"/>
                <c:pt idx="0">
                  <c:v>BNCS7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Plates'!$P$3:$P$6</c:f>
              <c:numCache>
                <c:formatCode>0</c:formatCode>
                <c:ptCount val="4"/>
                <c:pt idx="0">
                  <c:v>-30.68</c:v>
                </c:pt>
                <c:pt idx="1">
                  <c:v>-33.013500000000001</c:v>
                </c:pt>
                <c:pt idx="2">
                  <c:v>-32.643000000000001</c:v>
                </c:pt>
                <c:pt idx="3">
                  <c:v>-79.7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2B9D-4F43-88E8-D16B166DD8AB}"/>
            </c:ext>
          </c:extLst>
        </c:ser>
        <c:ser>
          <c:idx val="7"/>
          <c:order val="7"/>
          <c:tx>
            <c:strRef>
              <c:f>'End Plates'!$Q$2</c:f>
              <c:strCache>
                <c:ptCount val="1"/>
                <c:pt idx="0">
                  <c:v>BNCS8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Plates'!$A$3:$A$6</c:f>
              <c:strCache>
                <c:ptCount val="4"/>
                <c:pt idx="0">
                  <c:v>Bullet gauges loading 
[RT-2-05-2023]</c:v>
                </c:pt>
                <c:pt idx="1">
                  <c:v>Connection plate installation
 [RT-09-06-2023]</c:v>
                </c:pt>
                <c:pt idx="2">
                  <c:v>Cluster-D insert checking
[RT-16-06-2023]</c:v>
                </c:pt>
                <c:pt idx="3">
                  <c:v>Cooldown n°1
 [1,9 K - 22-06-2023]</c:v>
                </c:pt>
              </c:strCache>
              <c:extLst/>
            </c:strRef>
          </c:cat>
          <c:val>
            <c:numRef>
              <c:f>'End Plates'!$Q$3:$Q$6</c:f>
              <c:numCache>
                <c:formatCode>0</c:formatCode>
                <c:ptCount val="4"/>
                <c:pt idx="0">
                  <c:v>-31.66</c:v>
                </c:pt>
                <c:pt idx="1">
                  <c:v>-32.896499999999996</c:v>
                </c:pt>
                <c:pt idx="2">
                  <c:v>-32.487000000000002</c:v>
                </c:pt>
                <c:pt idx="3">
                  <c:v>-84.99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2B9D-4F43-88E8-D16B166DD8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4944"/>
        <c:axId val="226535336"/>
      </c:bar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4944"/>
        <c:axId val="226535336"/>
        <c:extLst>
          <c:ext xmlns:c15="http://schemas.microsoft.com/office/drawing/2012/chart" uri="{02D57815-91ED-43cb-92C2-25804820EDAC}">
            <c15:filteredLineSeries>
              <c15:ser>
                <c:idx val="10"/>
                <c:order val="8"/>
                <c:tx>
                  <c:strRef>
                    <c:extLst>
                      <c:ext uri="{02D57815-91ED-43cb-92C2-25804820EDAC}">
                        <c15:formulaRef>
                          <c15:sqref>'End Plates'!$AI$1:$AI$2</c15:sqref>
                        </c15:formulaRef>
                      </c:ext>
                    </c:extLst>
                    <c:strCache>
                      <c:ptCount val="2"/>
                      <c:pt idx="0">
                        <c:v>3D FEA estimation (MPa)</c:v>
                      </c:pt>
                    </c:strCache>
                  </c:strRef>
                </c:tx>
                <c:spPr>
                  <a:ln w="31750" cap="rnd">
                    <a:solidFill>
                      <a:srgbClr val="FF0000"/>
                    </a:solidFill>
                    <a:prstDash val="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'End Plates'!$AI$3:$AI$6</c15:sqref>
                        </c15:formulaRef>
                      </c:ext>
                    </c:extLst>
                    <c:numCache>
                      <c:formatCode>0</c:formatCode>
                      <c:ptCount val="4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8-2B9D-4F43-88E8-D16B166DD8AB}"/>
                  </c:ext>
                </c:extLst>
              </c15:ser>
            </c15:filteredLineSeries>
          </c:ext>
        </c:extLst>
      </c:lineChart>
      <c:catAx>
        <c:axId val="226534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5336"/>
        <c:crosses val="autoZero"/>
        <c:auto val="1"/>
        <c:lblAlgn val="ctr"/>
        <c:lblOffset val="100"/>
        <c:noMultiLvlLbl val="0"/>
      </c:catAx>
      <c:valAx>
        <c:axId val="226535336"/>
        <c:scaling>
          <c:orientation val="minMax"/>
          <c:min val="-14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Stress</a:t>
                </a:r>
                <a:r>
                  <a:rPr lang="en-GB" sz="1200" baseline="0"/>
                  <a:t> (MPa)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9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/>
              <a:t>Tie rods </a:t>
            </a:r>
            <a:r>
              <a:rPr lang="en-GB" sz="1800" baseline="0"/>
              <a:t>MBHSP302</a:t>
            </a:r>
            <a:r>
              <a:rPr lang="en-GB" sz="1800"/>
              <a:t> (End cage) - Connection</a:t>
            </a:r>
            <a:r>
              <a:rPr lang="en-GB" sz="1800" baseline="0"/>
              <a:t> Side</a:t>
            </a:r>
            <a:r>
              <a:rPr lang="en-GB" sz="1800"/>
              <a:t> Longitudinal</a:t>
            </a:r>
            <a:r>
              <a:rPr lang="en-GB" sz="1800" baseline="0"/>
              <a:t> Stress</a:t>
            </a:r>
            <a:endParaRPr lang="en-GB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1620902481762773E-2"/>
          <c:y val="0.11298128829786688"/>
          <c:w val="0.72598261669112485"/>
          <c:h val="0.746727070075144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'SP302 End cage Tie Rods'!$B$2</c:f>
              <c:strCache>
                <c:ptCount val="1"/>
                <c:pt idx="0">
                  <c:v>CS_Rods_213_U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hade val="51000"/>
                    <a:satMod val="130000"/>
                  </a:schemeClr>
                </a:gs>
                <a:gs pos="80000">
                  <a:schemeClr val="accent4">
                    <a:shade val="45000"/>
                    <a:shade val="93000"/>
                    <a:satMod val="130000"/>
                  </a:schemeClr>
                </a:gs>
                <a:gs pos="100000">
                  <a:schemeClr val="accent4">
                    <a:shade val="4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Rods'!$B$3:$B$5,'SP302 End cage Tie Rods'!$B$7:$B$8)</c:f>
              <c:numCache>
                <c:formatCode>0</c:formatCode>
                <c:ptCount val="5"/>
                <c:pt idx="0">
                  <c:v>119.3985</c:v>
                </c:pt>
                <c:pt idx="1">
                  <c:v>122.40150000000001</c:v>
                </c:pt>
                <c:pt idx="2">
                  <c:v>104.30549999999999</c:v>
                </c:pt>
                <c:pt idx="3">
                  <c:v>103.6035</c:v>
                </c:pt>
                <c:pt idx="4">
                  <c:v>93.37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54E-4734-A2F9-2D5CB6064EEF}"/>
            </c:ext>
          </c:extLst>
        </c:ser>
        <c:ser>
          <c:idx val="1"/>
          <c:order val="1"/>
          <c:tx>
            <c:strRef>
              <c:f>'SP302 End cage Tie Rods'!$C$2</c:f>
              <c:strCache>
                <c:ptCount val="1"/>
                <c:pt idx="0">
                  <c:v>CS_Rods_213_M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61000"/>
                    <a:shade val="51000"/>
                    <a:satMod val="130000"/>
                  </a:schemeClr>
                </a:gs>
                <a:gs pos="80000">
                  <a:schemeClr val="accent4">
                    <a:shade val="61000"/>
                    <a:shade val="93000"/>
                    <a:satMod val="130000"/>
                  </a:schemeClr>
                </a:gs>
                <a:gs pos="100000">
                  <a:schemeClr val="accent4">
                    <a:shade val="61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Rods'!$C$3:$C$5,'SP302 End cage Tie Rods'!$C$7:$C$8)</c:f>
              <c:numCache>
                <c:formatCode>0</c:formatCode>
                <c:ptCount val="5"/>
                <c:pt idx="0">
                  <c:v>118.98900000000002</c:v>
                </c:pt>
                <c:pt idx="1">
                  <c:v>129.12900000000002</c:v>
                </c:pt>
                <c:pt idx="2">
                  <c:v>111.89099999999999</c:v>
                </c:pt>
                <c:pt idx="3">
                  <c:v>110.0385</c:v>
                </c:pt>
                <c:pt idx="4">
                  <c:v>125.6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54E-4734-A2F9-2D5CB6064EEF}"/>
            </c:ext>
          </c:extLst>
        </c:ser>
        <c:ser>
          <c:idx val="2"/>
          <c:order val="2"/>
          <c:tx>
            <c:strRef>
              <c:f>'SP302 End cage Tie Rods'!$D$2</c:f>
              <c:strCache>
                <c:ptCount val="1"/>
                <c:pt idx="0">
                  <c:v>CS_Rods_213_D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76000"/>
                    <a:shade val="51000"/>
                    <a:satMod val="130000"/>
                  </a:schemeClr>
                </a:gs>
                <a:gs pos="80000">
                  <a:schemeClr val="accent4">
                    <a:shade val="76000"/>
                    <a:shade val="93000"/>
                    <a:satMod val="130000"/>
                  </a:schemeClr>
                </a:gs>
                <a:gs pos="100000">
                  <a:schemeClr val="accent4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Rods'!$D$3:$D$5,'SP302 End cage Tie Rods'!$D$7:$D$8)</c:f>
              <c:numCache>
                <c:formatCode>0</c:formatCode>
                <c:ptCount val="5"/>
                <c:pt idx="0">
                  <c:v>116.92200000000001</c:v>
                </c:pt>
                <c:pt idx="1">
                  <c:v>120.2955</c:v>
                </c:pt>
                <c:pt idx="2">
                  <c:v>97.188000000000002</c:v>
                </c:pt>
                <c:pt idx="3">
                  <c:v>95.998500000000007</c:v>
                </c:pt>
                <c:pt idx="4">
                  <c:v>72.94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154E-4734-A2F9-2D5CB6064EEF}"/>
            </c:ext>
          </c:extLst>
        </c:ser>
        <c:ser>
          <c:idx val="3"/>
          <c:order val="3"/>
          <c:tx>
            <c:strRef>
              <c:f>'SP302 End cage Tie Rods'!$E$2</c:f>
              <c:strCache>
                <c:ptCount val="1"/>
                <c:pt idx="0">
                  <c:v>CS_Rods_212_U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92000"/>
                    <a:shade val="51000"/>
                    <a:satMod val="130000"/>
                  </a:schemeClr>
                </a:gs>
                <a:gs pos="80000">
                  <a:schemeClr val="accent4">
                    <a:shade val="92000"/>
                    <a:shade val="93000"/>
                    <a:satMod val="130000"/>
                  </a:schemeClr>
                </a:gs>
                <a:gs pos="100000">
                  <a:schemeClr val="accent4">
                    <a:shade val="9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Rods'!$E$3:$E$5,'SP302 End cage Tie Rods'!$E$7:$E$8)</c:f>
              <c:numCache>
                <c:formatCode>0</c:formatCode>
                <c:ptCount val="5"/>
                <c:pt idx="0">
                  <c:v>0.101907</c:v>
                </c:pt>
                <c:pt idx="1">
                  <c:v>0.14899950000000001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154E-4734-A2F9-2D5CB6064EEF}"/>
            </c:ext>
          </c:extLst>
        </c:ser>
        <c:ser>
          <c:idx val="4"/>
          <c:order val="4"/>
          <c:tx>
            <c:strRef>
              <c:f>'SP302 End cage Tie Rods'!$F$2</c:f>
              <c:strCache>
                <c:ptCount val="1"/>
                <c:pt idx="0">
                  <c:v>CS_Rods_212_M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3000"/>
                    <a:shade val="51000"/>
                    <a:satMod val="130000"/>
                  </a:schemeClr>
                </a:gs>
                <a:gs pos="80000">
                  <a:schemeClr val="accent4">
                    <a:tint val="93000"/>
                    <a:shade val="93000"/>
                    <a:satMod val="130000"/>
                  </a:schemeClr>
                </a:gs>
                <a:gs pos="100000">
                  <a:schemeClr val="accent4">
                    <a:tint val="93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Rods'!$F$3:$F$5,'SP302 End cage Tie Rods'!$F$7:$F$8)</c:f>
              <c:numCache>
                <c:formatCode>0</c:formatCode>
                <c:ptCount val="5"/>
                <c:pt idx="0">
                  <c:v>116.571</c:v>
                </c:pt>
                <c:pt idx="1">
                  <c:v>109.70700000000001</c:v>
                </c:pt>
                <c:pt idx="2">
                  <c:v>92.137500000000003</c:v>
                </c:pt>
                <c:pt idx="3">
                  <c:v>90.421499999999995</c:v>
                </c:pt>
                <c:pt idx="4">
                  <c:v>76.709999999999994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154E-4734-A2F9-2D5CB6064EEF}"/>
            </c:ext>
          </c:extLst>
        </c:ser>
        <c:ser>
          <c:idx val="5"/>
          <c:order val="5"/>
          <c:tx>
            <c:strRef>
              <c:f>'SP302 End cage Tie Rods'!$G$2</c:f>
              <c:strCache>
                <c:ptCount val="1"/>
                <c:pt idx="0">
                  <c:v>CS_Rods_212_D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7000"/>
                    <a:shade val="51000"/>
                    <a:satMod val="130000"/>
                  </a:schemeClr>
                </a:gs>
                <a:gs pos="80000">
                  <a:schemeClr val="accent4">
                    <a:tint val="77000"/>
                    <a:shade val="93000"/>
                    <a:satMod val="130000"/>
                  </a:schemeClr>
                </a:gs>
                <a:gs pos="100000">
                  <a:schemeClr val="accent4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Rods'!$G$3:$G$5,'SP302 End cage Tie Rods'!$G$7:$G$8)</c:f>
              <c:numCache>
                <c:formatCode>0</c:formatCode>
                <c:ptCount val="5"/>
                <c:pt idx="0">
                  <c:v>117.01950000000001</c:v>
                </c:pt>
                <c:pt idx="1">
                  <c:v>113.15849999999999</c:v>
                </c:pt>
                <c:pt idx="2">
                  <c:v>88.257000000000005</c:v>
                </c:pt>
                <c:pt idx="3">
                  <c:v>87.204000000000008</c:v>
                </c:pt>
                <c:pt idx="4">
                  <c:v>71.849999999999994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154E-4734-A2F9-2D5CB6064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3768"/>
        <c:axId val="226534160"/>
      </c:barChart>
      <c:lineChart>
        <c:grouping val="standard"/>
        <c:varyColors val="0"/>
        <c:ser>
          <c:idx val="6"/>
          <c:order val="6"/>
          <c:tx>
            <c:strRef>
              <c:f>'SP302 End cage Tie Rods'!$Z$1:$Z$2</c:f>
              <c:strCache>
                <c:ptCount val="2"/>
                <c:pt idx="0">
                  <c:v>CS Average (Mpa)</c:v>
                </c:pt>
              </c:strCache>
            </c:strRef>
          </c:tx>
          <c:spPr>
            <a:ln w="31750" cap="rnd">
              <a:solidFill>
                <a:schemeClr val="accent4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rgbClr val="0070C0"/>
              </a:solidFill>
              <a:ln w="12700">
                <a:solidFill>
                  <a:schemeClr val="accent4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Rods'!$Z$3:$Z$5,'SP302 End cage Tie Rods'!$Z$7:$Z$8)</c:f>
              <c:numCache>
                <c:formatCode>0</c:formatCode>
                <c:ptCount val="5"/>
                <c:pt idx="0">
                  <c:v>98.166984499999998</c:v>
                </c:pt>
                <c:pt idx="1">
                  <c:v>99.140083249999989</c:v>
                </c:pt>
                <c:pt idx="2">
                  <c:v>98.755799999999994</c:v>
                </c:pt>
                <c:pt idx="3">
                  <c:v>97.453199999999995</c:v>
                </c:pt>
                <c:pt idx="4">
                  <c:v>88.09399999999998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6-154E-4734-A2F9-2D5CB6064EEF}"/>
            </c:ext>
          </c:extLst>
        </c:ser>
        <c:ser>
          <c:idx val="7"/>
          <c:order val="7"/>
          <c:tx>
            <c:strRef>
              <c:f>'SP302 End cage Tie Rods'!$AB$1:$AB$2</c:f>
              <c:strCache>
                <c:ptCount val="2"/>
                <c:pt idx="0">
                  <c:v>3D FEA estimation (MPa)</c:v>
                </c:pt>
              </c:strCache>
            </c:strRef>
          </c:tx>
          <c:spPr>
            <a:ln w="31750" cap="rnd">
              <a:solidFill>
                <a:sysClr val="windowText" lastClr="000000"/>
              </a:solidFill>
              <a:prstDash val="solid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1"/>
              </a:solidFill>
              <a:ln w="12700">
                <a:solidFill>
                  <a:sysClr val="windowText" lastClr="000000"/>
                </a:solidFill>
                <a:prstDash val="solid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Rods'!$AB$3:$AB$5,'SP302 End cage Tie Rods'!$AB$7:$AB$8)</c:f>
              <c:numCache>
                <c:formatCode>0</c:formatCode>
                <c:ptCount val="5"/>
                <c:pt idx="0">
                  <c:v>115</c:v>
                </c:pt>
                <c:pt idx="1">
                  <c:v>115</c:v>
                </c:pt>
                <c:pt idx="2">
                  <c:v>115</c:v>
                </c:pt>
                <c:pt idx="3">
                  <c:v>115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7-154E-4734-A2F9-2D5CB6064E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3768"/>
        <c:axId val="226534160"/>
      </c:lineChart>
      <c:catAx>
        <c:axId val="226533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160"/>
        <c:crosses val="autoZero"/>
        <c:auto val="1"/>
        <c:lblAlgn val="ctr"/>
        <c:lblOffset val="100"/>
        <c:noMultiLvlLbl val="0"/>
      </c:catAx>
      <c:valAx>
        <c:axId val="226534160"/>
        <c:scaling>
          <c:orientation val="minMax"/>
          <c:max val="1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</a:t>
                </a:r>
                <a:r>
                  <a:rPr lang="en-GB" sz="1400" baseline="0"/>
                  <a:t> (MPa)</a:t>
                </a:r>
                <a:endParaRPr lang="en-GB" sz="14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376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46269222694783"/>
          <c:y val="0.23447822446851677"/>
          <c:w val="0.18949852492589886"/>
          <c:h val="0.3587350728051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u="none" strike="noStrike" baseline="0">
                <a:effectLst/>
              </a:rPr>
              <a:t>Tie rods MBHSP302 (End cage) </a:t>
            </a:r>
            <a:r>
              <a:rPr lang="en-GB" sz="1800"/>
              <a:t>- Non</a:t>
            </a:r>
            <a:r>
              <a:rPr lang="en-GB" sz="1800" baseline="0"/>
              <a:t> </a:t>
            </a:r>
            <a:r>
              <a:rPr lang="en-GB" sz="1800" b="1" i="0" u="none" strike="noStrike" baseline="0">
                <a:effectLst/>
              </a:rPr>
              <a:t>Connection Side </a:t>
            </a:r>
            <a:r>
              <a:rPr lang="en-GB" sz="1800"/>
              <a:t>Longitudinal</a:t>
            </a:r>
            <a:r>
              <a:rPr lang="en-GB" sz="1800" baseline="0"/>
              <a:t> Stress</a:t>
            </a:r>
            <a:endParaRPr lang="en-GB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4609293349679116E-2"/>
          <c:y val="0.11545984553543057"/>
          <c:w val="0.72314709082833284"/>
          <c:h val="0.740858478259342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'SP302 End cage Tie Rods'!$H$2</c:f>
              <c:strCache>
                <c:ptCount val="1"/>
                <c:pt idx="0">
                  <c:v>NCS_Rods_213_U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46000"/>
                    <a:shade val="51000"/>
                    <a:satMod val="130000"/>
                  </a:schemeClr>
                </a:gs>
                <a:gs pos="80000">
                  <a:schemeClr val="accent2">
                    <a:tint val="46000"/>
                    <a:shade val="93000"/>
                    <a:satMod val="130000"/>
                  </a:schemeClr>
                </a:gs>
                <a:gs pos="100000">
                  <a:schemeClr val="accent2">
                    <a:tint val="4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Rods'!$H$3:$H$5,'SP302 End cage Tie Rods'!$H$7:$H$8)</c:f>
              <c:numCache>
                <c:formatCode>0</c:formatCode>
                <c:ptCount val="5"/>
                <c:pt idx="0">
                  <c:v>114.09450000000001</c:v>
                </c:pt>
                <c:pt idx="1">
                  <c:v>110.50650000000002</c:v>
                </c:pt>
                <c:pt idx="2">
                  <c:v>97.11</c:v>
                </c:pt>
                <c:pt idx="3">
                  <c:v>43.621499999999997</c:v>
                </c:pt>
                <c:pt idx="4">
                  <c:v>49.22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322-4131-B5A6-701FCAF7B6FE}"/>
            </c:ext>
          </c:extLst>
        </c:ser>
        <c:ser>
          <c:idx val="1"/>
          <c:order val="1"/>
          <c:tx>
            <c:strRef>
              <c:f>'SP302 End cage Tie Rods'!$I$2</c:f>
              <c:strCache>
                <c:ptCount val="1"/>
                <c:pt idx="0">
                  <c:v>NCS_Rods_213_M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2000"/>
                    <a:shade val="51000"/>
                    <a:satMod val="130000"/>
                  </a:schemeClr>
                </a:gs>
                <a:gs pos="80000">
                  <a:schemeClr val="accent2">
                    <a:tint val="62000"/>
                    <a:shade val="93000"/>
                    <a:satMod val="130000"/>
                  </a:schemeClr>
                </a:gs>
                <a:gs pos="100000">
                  <a:schemeClr val="accent2">
                    <a:tint val="6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Rods'!$I$3:$I$5,'SP302 End cage Tie Rods'!$I$7:$I$8)</c:f>
              <c:numCache>
                <c:formatCode>0</c:formatCode>
                <c:ptCount val="5"/>
                <c:pt idx="0">
                  <c:v>113.568</c:v>
                </c:pt>
                <c:pt idx="1">
                  <c:v>142.6815</c:v>
                </c:pt>
                <c:pt idx="2">
                  <c:v>114.81599999999999</c:v>
                </c:pt>
                <c:pt idx="3">
                  <c:v>69.887999999999991</c:v>
                </c:pt>
                <c:pt idx="4">
                  <c:v>50.7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322-4131-B5A6-701FCAF7B6FE}"/>
            </c:ext>
          </c:extLst>
        </c:ser>
        <c:ser>
          <c:idx val="4"/>
          <c:order val="2"/>
          <c:tx>
            <c:strRef>
              <c:f>'SP302 End cage Tie Rods'!$J$2</c:f>
              <c:strCache>
                <c:ptCount val="1"/>
                <c:pt idx="0">
                  <c:v>NCS_Rods_213_D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92000"/>
                    <a:shade val="51000"/>
                    <a:satMod val="130000"/>
                  </a:schemeClr>
                </a:gs>
                <a:gs pos="80000">
                  <a:schemeClr val="accent2">
                    <a:shade val="92000"/>
                    <a:shade val="93000"/>
                    <a:satMod val="130000"/>
                  </a:schemeClr>
                </a:gs>
                <a:gs pos="100000">
                  <a:schemeClr val="accent2">
                    <a:shade val="9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Rods'!$J$3:$J$5,'SP302 End cage Tie Rods'!$J$7:$J$8)</c:f>
              <c:numCache>
                <c:formatCode>0</c:formatCode>
                <c:ptCount val="5"/>
                <c:pt idx="0">
                  <c:v>116.04450000000001</c:v>
                </c:pt>
                <c:pt idx="1">
                  <c:v>81.549000000000007</c:v>
                </c:pt>
                <c:pt idx="2">
                  <c:v>72.481499999999997</c:v>
                </c:pt>
                <c:pt idx="3">
                  <c:v>46.215000000000003</c:v>
                </c:pt>
                <c:pt idx="4">
                  <c:v>8.4710000000000001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7322-4131-B5A6-701FCAF7B6FE}"/>
            </c:ext>
          </c:extLst>
        </c:ser>
        <c:ser>
          <c:idx val="5"/>
          <c:order val="3"/>
          <c:tx>
            <c:strRef>
              <c:f>'SP302 End cage Tie Rods'!$K$2</c:f>
              <c:strCache>
                <c:ptCount val="1"/>
                <c:pt idx="0">
                  <c:v>NCS_Rods_212_U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76000"/>
                    <a:shade val="51000"/>
                    <a:satMod val="130000"/>
                  </a:schemeClr>
                </a:gs>
                <a:gs pos="80000">
                  <a:schemeClr val="accent2">
                    <a:shade val="76000"/>
                    <a:shade val="93000"/>
                    <a:satMod val="130000"/>
                  </a:schemeClr>
                </a:gs>
                <a:gs pos="100000">
                  <a:schemeClr val="accent2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Rods'!$K$3:$K$5,'SP302 End cage Tie Rods'!$K$7:$K$8)</c:f>
              <c:numCache>
                <c:formatCode>0</c:formatCode>
                <c:ptCount val="5"/>
                <c:pt idx="0">
                  <c:v>114.01650000000001</c:v>
                </c:pt>
                <c:pt idx="1">
                  <c:v>109.72650000000002</c:v>
                </c:pt>
                <c:pt idx="2">
                  <c:v>90.519000000000005</c:v>
                </c:pt>
                <c:pt idx="3">
                  <c:v>137.65049999999999</c:v>
                </c:pt>
                <c:pt idx="4">
                  <c:v>44.16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7322-4131-B5A6-701FCAF7B6FE}"/>
            </c:ext>
          </c:extLst>
        </c:ser>
        <c:ser>
          <c:idx val="2"/>
          <c:order val="4"/>
          <c:tx>
            <c:strRef>
              <c:f>'SP302 End cage Tie Rods'!$L$2</c:f>
              <c:strCache>
                <c:ptCount val="1"/>
                <c:pt idx="0">
                  <c:v>NCS_Rods_212_M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7000"/>
                    <a:shade val="51000"/>
                    <a:satMod val="130000"/>
                  </a:schemeClr>
                </a:gs>
                <a:gs pos="80000">
                  <a:schemeClr val="accent2">
                    <a:tint val="77000"/>
                    <a:shade val="93000"/>
                    <a:satMod val="130000"/>
                  </a:schemeClr>
                </a:gs>
                <a:gs pos="100000">
                  <a:schemeClr val="accent2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Rods'!$L$3:$L$5,'SP302 End cage Tie Rods'!$L$7:$L$8)</c:f>
              <c:numCache>
                <c:formatCode>0</c:formatCode>
                <c:ptCount val="5"/>
                <c:pt idx="0">
                  <c:v>117.6045</c:v>
                </c:pt>
                <c:pt idx="1">
                  <c:v>115.92750000000001</c:v>
                </c:pt>
                <c:pt idx="2">
                  <c:v>87.028500000000008</c:v>
                </c:pt>
                <c:pt idx="3">
                  <c:v>124.80000000000001</c:v>
                </c:pt>
                <c:pt idx="4">
                  <c:v>99.9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7322-4131-B5A6-701FCAF7B6FE}"/>
            </c:ext>
          </c:extLst>
        </c:ser>
        <c:ser>
          <c:idx val="3"/>
          <c:order val="5"/>
          <c:tx>
            <c:strRef>
              <c:f>'SP302 End cage Tie Rods'!$M$2</c:f>
              <c:strCache>
                <c:ptCount val="1"/>
                <c:pt idx="0">
                  <c:v>NCS_Rods_212_D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3000"/>
                    <a:shade val="51000"/>
                    <a:satMod val="130000"/>
                  </a:schemeClr>
                </a:gs>
                <a:gs pos="80000">
                  <a:schemeClr val="accent2">
                    <a:tint val="93000"/>
                    <a:shade val="93000"/>
                    <a:satMod val="130000"/>
                  </a:schemeClr>
                </a:gs>
                <a:gs pos="100000">
                  <a:schemeClr val="accent2">
                    <a:tint val="93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Rods'!$M$3:$M$5,'SP302 End cage Tie Rods'!$M$7:$M$8)</c:f>
              <c:numCache>
                <c:formatCode>0</c:formatCode>
                <c:ptCount val="5"/>
                <c:pt idx="0">
                  <c:v>115.14750000000001</c:v>
                </c:pt>
                <c:pt idx="1">
                  <c:v>111.67650000000002</c:v>
                </c:pt>
                <c:pt idx="2">
                  <c:v>86.4435</c:v>
                </c:pt>
                <c:pt idx="3">
                  <c:v>105.4755</c:v>
                </c:pt>
                <c:pt idx="4">
                  <c:v>87.83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7322-4131-B5A6-701FCAF7B6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4944"/>
        <c:axId val="226535336"/>
      </c:barChart>
      <c:lineChart>
        <c:grouping val="standard"/>
        <c:varyColors val="0"/>
        <c:ser>
          <c:idx val="6"/>
          <c:order val="6"/>
          <c:tx>
            <c:strRef>
              <c:f>'SP302 End cage Tie Rods'!$AA$1:$AA$2</c:f>
              <c:strCache>
                <c:ptCount val="2"/>
                <c:pt idx="0">
                  <c:v>NCS Average (Mpa)</c:v>
                </c:pt>
              </c:strCache>
            </c:strRef>
          </c:tx>
          <c:spPr>
            <a:ln w="31750" cap="rnd">
              <a:solidFill>
                <a:srgbClr val="B94441"/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47000"/>
                      <a:shade val="51000"/>
                      <a:satMod val="130000"/>
                    </a:schemeClr>
                  </a:gs>
                  <a:gs pos="80000">
                    <a:schemeClr val="accent2">
                      <a:shade val="47000"/>
                      <a:shade val="93000"/>
                      <a:satMod val="130000"/>
                    </a:schemeClr>
                  </a:gs>
                  <a:gs pos="100000">
                    <a:schemeClr val="accent2">
                      <a:shade val="47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2700">
                <a:solidFill>
                  <a:srgbClr val="B94441"/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Rods'!$AA$3:$AA$5,'SP302 End cage Tie Rods'!$AA$7:$AA$8)</c:f>
              <c:numCache>
                <c:formatCode>0</c:formatCode>
                <c:ptCount val="5"/>
                <c:pt idx="0">
                  <c:v>115.07925000000002</c:v>
                </c:pt>
                <c:pt idx="1">
                  <c:v>112.01125000000002</c:v>
                </c:pt>
                <c:pt idx="2">
                  <c:v>91.399749999999997</c:v>
                </c:pt>
                <c:pt idx="3">
                  <c:v>87.941749999999999</c:v>
                </c:pt>
                <c:pt idx="4">
                  <c:v>56.713500000000003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6-7322-4131-B5A6-701FCAF7B6FE}"/>
            </c:ext>
          </c:extLst>
        </c:ser>
        <c:ser>
          <c:idx val="7"/>
          <c:order val="7"/>
          <c:tx>
            <c:strRef>
              <c:f>'SP302 End cage Tie Rods'!$AB$1:$AB$2</c:f>
              <c:strCache>
                <c:ptCount val="2"/>
                <c:pt idx="0">
                  <c:v>3D FEA estimation (MPa)</c:v>
                </c:pt>
              </c:strCache>
            </c:strRef>
          </c:tx>
          <c:spPr>
            <a:ln w="31750" cap="rnd">
              <a:solidFill>
                <a:sysClr val="windowText" lastClr="000000"/>
              </a:solidFill>
              <a:prstDash val="solid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1"/>
              </a:solidFill>
              <a:ln w="12700">
                <a:solidFill>
                  <a:sysClr val="windowText" lastClr="000000"/>
                </a:solidFill>
                <a:prstDash val="solid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Rods'!$A$3:$A$5,'SP302 End cage Tie Rods'!$A$7:$A$8)</c:f>
              <c:strCache>
                <c:ptCount val="5"/>
                <c:pt idx="0">
                  <c:v>SP302 tie rods tightening 
[RT-18-04-2023]</c:v>
                </c:pt>
                <c:pt idx="1">
                  <c:v>Before SS shell welding 
[RT-26-04-2023]</c:v>
                </c:pt>
                <c:pt idx="2">
                  <c:v>After SS shell welding 
[RT-03-05-2023]</c:v>
                </c:pt>
                <c:pt idx="3">
                  <c:v>Cluster-D insert checking
[RT-16-06-2023]</c:v>
                </c:pt>
                <c:pt idx="4">
                  <c:v>Cooldown n°1
 [1,9 K - 22-06-2023]</c:v>
                </c:pt>
              </c:strCache>
              <c:extLst/>
            </c:strRef>
          </c:cat>
          <c:val>
            <c:numRef>
              <c:f>('SP302 End cage Tie Rods'!$AB$3:$AB$5,'SP302 End cage Tie Rods'!$AB$7:$AB$8)</c:f>
              <c:numCache>
                <c:formatCode>0</c:formatCode>
                <c:ptCount val="5"/>
                <c:pt idx="0">
                  <c:v>115</c:v>
                </c:pt>
                <c:pt idx="1">
                  <c:v>115</c:v>
                </c:pt>
                <c:pt idx="2">
                  <c:v>115</c:v>
                </c:pt>
                <c:pt idx="3">
                  <c:v>115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7-7322-4131-B5A6-701FCAF7B6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4944"/>
        <c:axId val="226535336"/>
      </c:lineChart>
      <c:catAx>
        <c:axId val="226534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5336"/>
        <c:crosses val="autoZero"/>
        <c:auto val="1"/>
        <c:lblAlgn val="ctr"/>
        <c:lblOffset val="100"/>
        <c:noMultiLvlLbl val="0"/>
      </c:catAx>
      <c:valAx>
        <c:axId val="226535336"/>
        <c:scaling>
          <c:orientation val="minMax"/>
          <c:max val="1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</a:t>
                </a:r>
                <a:r>
                  <a:rPr lang="en-GB" sz="1400" baseline="0"/>
                  <a:t> (MPa)</a:t>
                </a:r>
                <a:endParaRPr lang="en-GB" sz="14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9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533104496811848"/>
          <c:y val="0.2627714686349138"/>
          <c:w val="0.18017431791106345"/>
          <c:h val="0.352031241095413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0.43434</cdr:x>
      <cdr:y>0.62188</cdr:y>
    </cdr:from>
    <cdr:to>
      <cdr:x>0.8231</cdr:x>
      <cdr:y>0.87753</cdr:y>
    </cdr:to>
    <cdr:pic>
      <cdr:nvPicPr>
        <cdr:cNvPr id="2" name="Picture 1">
          <a:extLst xmlns:a="http://schemas.openxmlformats.org/drawingml/2006/main">
            <a:ext uri="{FF2B5EF4-FFF2-40B4-BE49-F238E27FC236}">
              <a16:creationId xmlns:a16="http://schemas.microsoft.com/office/drawing/2014/main" id="{0B656F55-04A1-3F04-F78F-65AD98978E92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079257" y="3163330"/>
          <a:ext cx="4546256" cy="1300437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  <a:effectLst xmlns:a="http://schemas.openxmlformats.org/drawingml/2006/main">
          <a:outerShdw blurRad="292100" dist="139700" dir="2700000" algn="tl" rotWithShape="0">
            <a:srgbClr val="333333">
              <a:alpha val="65000"/>
            </a:srgbClr>
          </a:outerShdw>
        </a:effec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0C4BA-99F7-40F8-80FA-F8B0DBA87C74}" type="datetimeFigureOut">
              <a:rPr lang="en-US" smtClean="0"/>
              <a:t>7/3/2023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FD2AF-2550-44DE-BFD9-6D5C2A493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8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9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679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3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94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48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47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7063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61557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7323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59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8989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5755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3868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9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37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08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83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0248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9DF5-9F92-99A1-99C5-FA466EF8F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E78AF-BF68-866F-3235-D39AC0809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578B6-76DF-C4AB-EF7F-638BE1FA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55A0B-52E7-1FD1-0A44-447135959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F2B03-0C8E-1F35-1B32-6F5266B6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77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84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81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6/26/2023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June 26th 2023 – Rev.1</a:t>
            </a: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33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0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7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6/26/2023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June 26th 2023 – Rev.1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96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0967E-884C-DBB1-1EF0-5F30791FA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80303"/>
            <a:ext cx="9144000" cy="2937469"/>
          </a:xfrm>
        </p:spPr>
        <p:txBody>
          <a:bodyPr/>
          <a:lstStyle/>
          <a:p>
            <a:r>
              <a:rPr lang="en-US" dirty="0"/>
              <a:t>MBHDP301</a:t>
            </a:r>
            <a:br>
              <a:rPr lang="en-US" dirty="0"/>
            </a:br>
            <a:r>
              <a:rPr lang="en-US" dirty="0"/>
              <a:t>11T hybrid magnet</a:t>
            </a:r>
            <a:br>
              <a:rPr lang="en-US" dirty="0"/>
            </a:br>
            <a:br>
              <a:rPr lang="en-US" sz="6000" i="1" dirty="0"/>
            </a:br>
            <a:r>
              <a:rPr lang="en-US" sz="3200" i="1" dirty="0" err="1"/>
              <a:t>Magnet</a:t>
            </a:r>
            <a:r>
              <a:rPr lang="en-US" sz="3200" i="1" dirty="0"/>
              <a:t> overview after cooldown n°1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C05DE-D05D-9531-2F8D-99C5F0D7A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6681"/>
            <a:ext cx="9144000" cy="1655762"/>
          </a:xfrm>
        </p:spPr>
        <p:txBody>
          <a:bodyPr/>
          <a:lstStyle/>
          <a:p>
            <a:r>
              <a:rPr lang="en-US" dirty="0"/>
              <a:t>Mechanical Measurement Lab of EN-MME</a:t>
            </a:r>
          </a:p>
          <a:p>
            <a:r>
              <a:rPr lang="en-US" i="1" dirty="0"/>
              <a:t>EDMS #2711698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DC1B3-43E7-8650-BB76-4117AC352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3426F-102A-E2A0-0195-3EBBE7B6400E}"/>
              </a:ext>
            </a:extLst>
          </p:cNvPr>
          <p:cNvSpPr txBox="1"/>
          <p:nvPr/>
        </p:nvSpPr>
        <p:spPr>
          <a:xfrm>
            <a:off x="4988011" y="6427910"/>
            <a:ext cx="32742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June 26</a:t>
            </a:r>
            <a:r>
              <a:rPr lang="en-GB" baseline="30000" dirty="0"/>
              <a:t>th</a:t>
            </a:r>
            <a:r>
              <a:rPr lang="en-GB" dirty="0"/>
              <a:t> 2023 – Rev.1</a:t>
            </a:r>
          </a:p>
        </p:txBody>
      </p:sp>
    </p:spTree>
    <p:extLst>
      <p:ext uri="{BB962C8B-B14F-4D97-AF65-F5344CB8AC3E}">
        <p14:creationId xmlns:p14="http://schemas.microsoft.com/office/powerpoint/2010/main" val="693885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62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13C6F7D2-B808-4AED-D9F3-E500734D2F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GB" dirty="0"/>
              <a:t>SP301</a:t>
            </a:r>
          </a:p>
          <a:p>
            <a:pPr algn="ctr"/>
            <a:r>
              <a:rPr lang="en-GB" dirty="0"/>
              <a:t>12 instrumented collars;</a:t>
            </a:r>
          </a:p>
          <a:p>
            <a:pPr algn="ctr"/>
            <a:r>
              <a:rPr lang="en-GB" dirty="0"/>
              <a:t>8 Bullet gauges</a:t>
            </a:r>
          </a:p>
          <a:p>
            <a:pPr algn="ctr"/>
            <a:r>
              <a:rPr lang="en-GB" dirty="0"/>
              <a:t>Distributed </a:t>
            </a:r>
            <a:r>
              <a:rPr lang="en-GB" dirty="0" err="1"/>
              <a:t>fibers</a:t>
            </a:r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66E06DA7-432C-A02A-1700-CA11B7DC53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GB" dirty="0"/>
              <a:t>SP302</a:t>
            </a:r>
          </a:p>
          <a:p>
            <a:pPr algn="ctr"/>
            <a:r>
              <a:rPr lang="en-GB" dirty="0"/>
              <a:t>12 instrumented collars;</a:t>
            </a:r>
          </a:p>
          <a:p>
            <a:pPr algn="ctr"/>
            <a:r>
              <a:rPr lang="en-GB" dirty="0"/>
              <a:t>8 Bullet gauges</a:t>
            </a:r>
          </a:p>
          <a:p>
            <a:pPr algn="ctr"/>
            <a:r>
              <a:rPr lang="en-GB" dirty="0"/>
              <a:t>12 Tie rods (End cage)</a:t>
            </a:r>
          </a:p>
          <a:p>
            <a:pPr algn="ctr"/>
            <a:r>
              <a:rPr lang="en-GB" dirty="0"/>
              <a:t>Distributed </a:t>
            </a:r>
            <a:r>
              <a:rPr lang="en-GB" dirty="0" err="1"/>
              <a:t>fibers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2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5D82118-E0E6-F4BD-C528-D4C9D2A3D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519" y="3834253"/>
            <a:ext cx="3122738" cy="232882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015EE8B-D58C-DF23-5CB3-A661388881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7127" r="26174" b="1412"/>
          <a:stretch/>
        </p:blipFill>
        <p:spPr>
          <a:xfrm>
            <a:off x="4747587" y="1592264"/>
            <a:ext cx="2544430" cy="248001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0ACFE4B-2691-3A39-C211-1E04135F1A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5" b="8427"/>
          <a:stretch/>
        </p:blipFill>
        <p:spPr>
          <a:xfrm>
            <a:off x="7757595" y="4240859"/>
            <a:ext cx="3601270" cy="1959916"/>
          </a:xfrm>
          <a:prstGeom prst="rect">
            <a:avLst/>
          </a:prstGeom>
        </p:spPr>
      </p:pic>
      <p:pic>
        <p:nvPicPr>
          <p:cNvPr id="53" name="Picture 2" descr="G:\Workspaces\m\MechanicalMeasurement\Data\2013\EDMS_1287320\Pictures\20130528_091351.jpg">
            <a:extLst>
              <a:ext uri="{FF2B5EF4-FFF2-40B4-BE49-F238E27FC236}">
                <a16:creationId xmlns:a16="http://schemas.microsoft.com/office/drawing/2014/main" id="{8808E710-15A0-7AE4-180D-C10268CCA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18" y="4072278"/>
            <a:ext cx="2544430" cy="1907621"/>
          </a:xfrm>
          <a:prstGeom prst="rect">
            <a:avLst/>
          </a:prstGeom>
          <a:noFill/>
        </p:spPr>
      </p:pic>
      <p:pic>
        <p:nvPicPr>
          <p:cNvPr id="54" name="Picture 2">
            <a:extLst>
              <a:ext uri="{FF2B5EF4-FFF2-40B4-BE49-F238E27FC236}">
                <a16:creationId xmlns:a16="http://schemas.microsoft.com/office/drawing/2014/main" id="{F159E042-B30F-7A7B-E76B-D514E0013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l="22144" t="43558" r="57185" b="29688"/>
          <a:stretch>
            <a:fillRect/>
          </a:stretch>
        </p:blipFill>
        <p:spPr bwMode="auto">
          <a:xfrm>
            <a:off x="5545083" y="4484144"/>
            <a:ext cx="929110" cy="9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Content Placeholder 33">
            <a:extLst>
              <a:ext uri="{FF2B5EF4-FFF2-40B4-BE49-F238E27FC236}">
                <a16:creationId xmlns:a16="http://schemas.microsoft.com/office/drawing/2014/main" id="{B800D40F-1F20-53A7-7897-71579E21F27A}"/>
              </a:ext>
            </a:extLst>
          </p:cNvPr>
          <p:cNvSpPr txBox="1">
            <a:spLocks/>
          </p:cNvSpPr>
          <p:nvPr/>
        </p:nvSpPr>
        <p:spPr>
          <a:xfrm>
            <a:off x="3290093" y="5983713"/>
            <a:ext cx="5616575" cy="4227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Instrumented SS Shell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38CED-80B0-EE82-A121-951C11EF5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43867" y="6383847"/>
            <a:ext cx="6572221" cy="365125"/>
          </a:xfrm>
        </p:spPr>
        <p:txBody>
          <a:bodyPr/>
          <a:lstStyle/>
          <a:p>
            <a:r>
              <a:rPr lang="en-GB" dirty="0"/>
              <a:t>June 26th 2023 – Rev.1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0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 estimations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3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51EA45-B613-F1A3-4D55-27F9564D739D}"/>
              </a:ext>
            </a:extLst>
          </p:cNvPr>
          <p:cNvGrpSpPr/>
          <p:nvPr/>
        </p:nvGrpSpPr>
        <p:grpSpPr>
          <a:xfrm>
            <a:off x="2429963" y="1016910"/>
            <a:ext cx="7630293" cy="4678754"/>
            <a:chOff x="2429963" y="1016910"/>
            <a:chExt cx="7630293" cy="467875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8F8B09A-4A0C-4982-90DC-7858A1B1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9963" y="1016910"/>
              <a:ext cx="7332074" cy="4678754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418223-81DE-9A6F-674E-A61D64FBA763}"/>
                </a:ext>
              </a:extLst>
            </p:cNvPr>
            <p:cNvSpPr txBox="1"/>
            <p:nvPr/>
          </p:nvSpPr>
          <p:spPr>
            <a:xfrm>
              <a:off x="7499935" y="1023836"/>
              <a:ext cx="256032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i="1" dirty="0"/>
                <a:t>EDMS 2909313 v.0.1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D864582-4007-C54E-3311-A332CB2DB571}"/>
              </a:ext>
            </a:extLst>
          </p:cNvPr>
          <p:cNvSpPr txBox="1"/>
          <p:nvPr/>
        </p:nvSpPr>
        <p:spPr>
          <a:xfrm>
            <a:off x="1245325" y="5902661"/>
            <a:ext cx="97013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3D mechanical </a:t>
            </a:r>
            <a:r>
              <a:rPr lang="en-GB" dirty="0" err="1"/>
              <a:t>behavior</a:t>
            </a:r>
            <a:r>
              <a:rPr lang="en-GB" dirty="0"/>
              <a:t> of the 11T cold mass at cryogenic temperature: EDMS 2643402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F0E68-8481-1FBC-1951-4E752C038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65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collars compression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FDC914A-3093-4942-92AE-5F6DAF6179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234291"/>
              </p:ext>
            </p:extLst>
          </p:nvPr>
        </p:nvGraphicFramePr>
        <p:xfrm>
          <a:off x="209725" y="930877"/>
          <a:ext cx="11809280" cy="5362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29A4A2CB-7CFF-DCDB-DF7F-60FD0A324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085" y="4581678"/>
            <a:ext cx="3804475" cy="151432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64962-D21F-07AF-F7D8-F9DE4D4C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9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collars compression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88F31B8-2D6E-4B7B-A4DA-418C72B715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159733"/>
              </p:ext>
            </p:extLst>
          </p:nvPr>
        </p:nvGraphicFramePr>
        <p:xfrm>
          <a:off x="268448" y="989814"/>
          <a:ext cx="11694254" cy="5176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0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316 LN external shell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300-00000D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6053902"/>
              </p:ext>
            </p:extLst>
          </p:nvPr>
        </p:nvGraphicFramePr>
        <p:xfrm>
          <a:off x="407987" y="1029730"/>
          <a:ext cx="11376024" cy="5214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0C35E47-CB91-EEA0-FC06-E5B1ECE0E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9861" y="1577260"/>
            <a:ext cx="4107879" cy="176689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B68EA-3374-01F1-FF8F-F26368CAA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11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2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255599"/>
              </p:ext>
            </p:extLst>
          </p:nvPr>
        </p:nvGraphicFramePr>
        <p:xfrm>
          <a:off x="344329" y="995362"/>
          <a:ext cx="5995738" cy="5202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plates longitudinal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BA5F32-A142-0E9F-5537-17300B9C9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543" y="3717719"/>
            <a:ext cx="3024840" cy="1534772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32492-D6A6-14CB-5D5F-AA9074FC5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2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876297"/>
              </p:ext>
            </p:extLst>
          </p:nvPr>
        </p:nvGraphicFramePr>
        <p:xfrm>
          <a:off x="6212733" y="1094422"/>
          <a:ext cx="5653988" cy="5103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53529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End cage tie rods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225D9D-69B5-6901-5DF3-C707A7F70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3764" y="1539786"/>
            <a:ext cx="2948769" cy="2525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E3E751-C6D7-F72B-0AFC-0F0EB2D7A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765" y="4482364"/>
            <a:ext cx="2948768" cy="138027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AE66D-747D-720A-C76A-6326C5E7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F74491C-4328-48DB-BE15-694F0EC615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095921"/>
              </p:ext>
            </p:extLst>
          </p:nvPr>
        </p:nvGraphicFramePr>
        <p:xfrm>
          <a:off x="199467" y="1046923"/>
          <a:ext cx="8778881" cy="5161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9603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5313"/>
            <a:ext cx="11376025" cy="1065742"/>
          </a:xfrm>
        </p:spPr>
        <p:txBody>
          <a:bodyPr/>
          <a:lstStyle/>
          <a:p>
            <a:r>
              <a:rPr lang="en-US" dirty="0"/>
              <a:t>SP302 End cage tie rods stress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722964-7085-F3EF-3858-B1DA191B2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764" y="1539786"/>
            <a:ext cx="2948769" cy="25250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54BE35-A8E2-3858-CCA0-68B25FFAD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3765" y="4482364"/>
            <a:ext cx="2948768" cy="138027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238262-3301-210C-1D04-ED7B28B3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June 26th 2023 – Rev.1</a:t>
            </a:r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04AF5AB-4393-4D26-B104-72A5A1920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0398418"/>
              </p:ext>
            </p:extLst>
          </p:nvPr>
        </p:nvGraphicFramePr>
        <p:xfrm>
          <a:off x="145773" y="1038497"/>
          <a:ext cx="8782689" cy="5123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0624925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EN-202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Template-EN-2022</Template>
  <TotalTime>519</TotalTime>
  <Words>270</Words>
  <Application>Microsoft Office PowerPoint</Application>
  <PresentationFormat>Widescreen</PresentationFormat>
  <Paragraphs>58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Template-EN-2022</vt:lpstr>
      <vt:lpstr>MBHDP301 11T hybrid magnet  Magnet overview after cooldown n°1</vt:lpstr>
      <vt:lpstr>Instrumentation overview</vt:lpstr>
      <vt:lpstr>FEA estimations</vt:lpstr>
      <vt:lpstr>SP301 collars compression stress</vt:lpstr>
      <vt:lpstr>SP302 collars compression stress</vt:lpstr>
      <vt:lpstr>316 LN external shell stress</vt:lpstr>
      <vt:lpstr>End plates longitudinal stress</vt:lpstr>
      <vt:lpstr>SP302 End cage tie rods stress</vt:lpstr>
      <vt:lpstr>SP302 End cage tie rods stress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11T hybrid </dc:title>
  <dc:creator>sylvain.mugnier@cern.ch</dc:creator>
  <cp:lastModifiedBy>Sylvain Mugnier</cp:lastModifiedBy>
  <cp:revision>55</cp:revision>
  <dcterms:created xsi:type="dcterms:W3CDTF">2022-12-12T08:55:26Z</dcterms:created>
  <dcterms:modified xsi:type="dcterms:W3CDTF">2023-07-03T13:30:59Z</dcterms:modified>
</cp:coreProperties>
</file>