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8.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drawings/drawing1.xml" ContentType="application/vnd.openxmlformats-officedocument.drawingml.chartshapes+xml"/>
  <Override PartName="/ppt/embeddings/oleObject1.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embeddings/oleObject2.bin" ContentType="application/vnd.openxmlformats-officedocument.oleObject"/>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handoutMasterIdLst>
    <p:handoutMasterId r:id="rId76"/>
  </p:handoutMasterIdLst>
  <p:sldIdLst>
    <p:sldId id="281" r:id="rId2"/>
    <p:sldId id="289" r:id="rId3"/>
    <p:sldId id="296" r:id="rId4"/>
    <p:sldId id="299" r:id="rId5"/>
    <p:sldId id="287" r:id="rId6"/>
    <p:sldId id="303" r:id="rId7"/>
    <p:sldId id="362" r:id="rId8"/>
    <p:sldId id="305" r:id="rId9"/>
    <p:sldId id="371" r:id="rId10"/>
    <p:sldId id="310" r:id="rId11"/>
    <p:sldId id="372" r:id="rId12"/>
    <p:sldId id="373" r:id="rId13"/>
    <p:sldId id="374" r:id="rId14"/>
    <p:sldId id="311" r:id="rId15"/>
    <p:sldId id="366" r:id="rId16"/>
    <p:sldId id="368" r:id="rId17"/>
    <p:sldId id="402" r:id="rId18"/>
    <p:sldId id="404" r:id="rId19"/>
    <p:sldId id="369" r:id="rId20"/>
    <p:sldId id="370" r:id="rId21"/>
    <p:sldId id="375" r:id="rId22"/>
    <p:sldId id="379" r:id="rId23"/>
    <p:sldId id="377" r:id="rId24"/>
    <p:sldId id="378" r:id="rId25"/>
    <p:sldId id="409" r:id="rId26"/>
    <p:sldId id="380" r:id="rId27"/>
    <p:sldId id="390" r:id="rId28"/>
    <p:sldId id="411" r:id="rId29"/>
    <p:sldId id="405" r:id="rId30"/>
    <p:sldId id="327" r:id="rId31"/>
    <p:sldId id="410" r:id="rId32"/>
    <p:sldId id="412" r:id="rId33"/>
    <p:sldId id="385" r:id="rId34"/>
    <p:sldId id="386" r:id="rId35"/>
    <p:sldId id="387" r:id="rId36"/>
    <p:sldId id="389" r:id="rId37"/>
    <p:sldId id="391" r:id="rId38"/>
    <p:sldId id="392" r:id="rId39"/>
    <p:sldId id="329" r:id="rId40"/>
    <p:sldId id="314" r:id="rId41"/>
    <p:sldId id="312" r:id="rId42"/>
    <p:sldId id="406" r:id="rId43"/>
    <p:sldId id="323" r:id="rId44"/>
    <p:sldId id="421" r:id="rId45"/>
    <p:sldId id="394" r:id="rId46"/>
    <p:sldId id="415" r:id="rId47"/>
    <p:sldId id="416" r:id="rId48"/>
    <p:sldId id="417" r:id="rId49"/>
    <p:sldId id="418" r:id="rId50"/>
    <p:sldId id="419" r:id="rId51"/>
    <p:sldId id="420" r:id="rId52"/>
    <p:sldId id="332" r:id="rId53"/>
    <p:sldId id="325" r:id="rId54"/>
    <p:sldId id="333" r:id="rId55"/>
    <p:sldId id="334" r:id="rId56"/>
    <p:sldId id="348" r:id="rId57"/>
    <p:sldId id="339" r:id="rId58"/>
    <p:sldId id="340" r:id="rId59"/>
    <p:sldId id="316" r:id="rId60"/>
    <p:sldId id="341" r:id="rId61"/>
    <p:sldId id="342" r:id="rId62"/>
    <p:sldId id="343" r:id="rId63"/>
    <p:sldId id="344" r:id="rId64"/>
    <p:sldId id="345" r:id="rId65"/>
    <p:sldId id="346" r:id="rId66"/>
    <p:sldId id="347" r:id="rId67"/>
    <p:sldId id="413" r:id="rId68"/>
    <p:sldId id="414" r:id="rId69"/>
    <p:sldId id="353" r:id="rId70"/>
    <p:sldId id="395" r:id="rId71"/>
    <p:sldId id="397" r:id="rId72"/>
    <p:sldId id="401" r:id="rId73"/>
    <p:sldId id="408" r:id="rId74"/>
  </p:sldIdLst>
  <p:sldSz cx="10799763" cy="7562850"/>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524435" algn="l" rtl="0" fontAlgn="base">
      <a:spcBef>
        <a:spcPct val="0"/>
      </a:spcBef>
      <a:spcAft>
        <a:spcPct val="0"/>
      </a:spcAft>
      <a:defRPr kern="1200">
        <a:solidFill>
          <a:schemeClr val="tx1"/>
        </a:solidFill>
        <a:latin typeface="Arial" charset="0"/>
        <a:ea typeface="+mn-ea"/>
        <a:cs typeface="+mn-cs"/>
      </a:defRPr>
    </a:lvl2pPr>
    <a:lvl3pPr marL="1048868" algn="l" rtl="0" fontAlgn="base">
      <a:spcBef>
        <a:spcPct val="0"/>
      </a:spcBef>
      <a:spcAft>
        <a:spcPct val="0"/>
      </a:spcAft>
      <a:defRPr kern="1200">
        <a:solidFill>
          <a:schemeClr val="tx1"/>
        </a:solidFill>
        <a:latin typeface="Arial" charset="0"/>
        <a:ea typeface="+mn-ea"/>
        <a:cs typeface="+mn-cs"/>
      </a:defRPr>
    </a:lvl3pPr>
    <a:lvl4pPr marL="1573302" algn="l" rtl="0" fontAlgn="base">
      <a:spcBef>
        <a:spcPct val="0"/>
      </a:spcBef>
      <a:spcAft>
        <a:spcPct val="0"/>
      </a:spcAft>
      <a:defRPr kern="1200">
        <a:solidFill>
          <a:schemeClr val="tx1"/>
        </a:solidFill>
        <a:latin typeface="Arial" charset="0"/>
        <a:ea typeface="+mn-ea"/>
        <a:cs typeface="+mn-cs"/>
      </a:defRPr>
    </a:lvl4pPr>
    <a:lvl5pPr marL="2097736" algn="l" rtl="0" fontAlgn="base">
      <a:spcBef>
        <a:spcPct val="0"/>
      </a:spcBef>
      <a:spcAft>
        <a:spcPct val="0"/>
      </a:spcAft>
      <a:defRPr kern="1200">
        <a:solidFill>
          <a:schemeClr val="tx1"/>
        </a:solidFill>
        <a:latin typeface="Arial" charset="0"/>
        <a:ea typeface="+mn-ea"/>
        <a:cs typeface="+mn-cs"/>
      </a:defRPr>
    </a:lvl5pPr>
    <a:lvl6pPr marL="2622171" algn="l" defTabSz="524435" rtl="0" eaLnBrk="1" latinLnBrk="0" hangingPunct="1">
      <a:defRPr kern="1200">
        <a:solidFill>
          <a:schemeClr val="tx1"/>
        </a:solidFill>
        <a:latin typeface="Arial" charset="0"/>
        <a:ea typeface="+mn-ea"/>
        <a:cs typeface="+mn-cs"/>
      </a:defRPr>
    </a:lvl6pPr>
    <a:lvl7pPr marL="3146604" algn="l" defTabSz="524435" rtl="0" eaLnBrk="1" latinLnBrk="0" hangingPunct="1">
      <a:defRPr kern="1200">
        <a:solidFill>
          <a:schemeClr val="tx1"/>
        </a:solidFill>
        <a:latin typeface="Arial" charset="0"/>
        <a:ea typeface="+mn-ea"/>
        <a:cs typeface="+mn-cs"/>
      </a:defRPr>
    </a:lvl7pPr>
    <a:lvl8pPr marL="3671039" algn="l" defTabSz="524435" rtl="0" eaLnBrk="1" latinLnBrk="0" hangingPunct="1">
      <a:defRPr kern="1200">
        <a:solidFill>
          <a:schemeClr val="tx1"/>
        </a:solidFill>
        <a:latin typeface="Arial" charset="0"/>
        <a:ea typeface="+mn-ea"/>
        <a:cs typeface="+mn-cs"/>
      </a:defRPr>
    </a:lvl8pPr>
    <a:lvl9pPr marL="4195472" algn="l" defTabSz="524435"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85FFBF"/>
    <a:srgbClr val="44D0FF"/>
    <a:srgbClr val="020926"/>
    <a:srgbClr val="C2C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83" autoAdjust="0"/>
    <p:restoredTop sz="99743" autoAdjust="0"/>
  </p:normalViewPr>
  <p:slideViewPr>
    <p:cSldViewPr>
      <p:cViewPr>
        <p:scale>
          <a:sx n="100" d="100"/>
          <a:sy n="100" d="100"/>
        </p:scale>
        <p:origin x="-1304" y="-568"/>
      </p:cViewPr>
      <p:guideLst>
        <p:guide orient="horz" pos="750"/>
        <p:guide pos="3401"/>
      </p:guideLst>
    </p:cSldViewPr>
  </p:slideViewPr>
  <p:notesTextViewPr>
    <p:cViewPr>
      <p:scale>
        <a:sx n="100" d="100"/>
        <a:sy n="100" d="100"/>
      </p:scale>
      <p:origin x="0" y="0"/>
    </p:cViewPr>
  </p:notesTextViewPr>
  <p:sorterViewPr>
    <p:cViewPr>
      <p:scale>
        <a:sx n="66" d="100"/>
        <a:sy n="66" d="100"/>
      </p:scale>
      <p:origin x="0" y="86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notesMaster" Target="notesMasters/notesMaster1.xml"/><Relationship Id="rId76" Type="http://schemas.openxmlformats.org/officeDocument/2006/relationships/handoutMaster" Target="handoutMasters/handoutMaster1.xml"/><Relationship Id="rId77" Type="http://schemas.openxmlformats.org/officeDocument/2006/relationships/printerSettings" Target="printerSettings/printerSettings1.bin"/><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Worksheet%20in%2010-11-08-ProjectScience-Nessi.ppt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Worksheet%20in%2010-11-08-ProjectScience-Nessi.ppt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Worksheet%20in%2010-11-08-ProjectScience-Nessi.pptx" TargetMode="External"/></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Worksheet%20in%2010-11-08-ProjectScience-Nessi.pptx" TargetMode="External"/><Relationship Id="rId3"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68295759082746"/>
          <c:y val="0.225451382530672"/>
          <c:w val="0.281446540880503"/>
          <c:h val="0.460154241645244"/>
        </c:manualLayout>
      </c:layout>
      <c:pieChart>
        <c:varyColors val="1"/>
        <c:ser>
          <c:idx val="0"/>
          <c:order val="0"/>
          <c:spPr>
            <a:solidFill>
              <a:srgbClr val="63AAFE"/>
            </a:solidFill>
            <a:ln w="25400">
              <a:noFill/>
            </a:ln>
            <a:effectLst>
              <a:outerShdw dist="35921" dir="2700000" algn="br">
                <a:srgbClr val="000000"/>
              </a:outerShdw>
            </a:effectLst>
          </c:spPr>
          <c:explosion val="21"/>
          <c:dPt>
            <c:idx val="0"/>
            <c:bubble3D val="0"/>
          </c:dPt>
          <c:dPt>
            <c:idx val="1"/>
            <c:bubble3D val="0"/>
            <c:spPr>
              <a:solidFill>
                <a:srgbClr val="DD2D32"/>
              </a:solidFill>
              <a:ln w="25400">
                <a:noFill/>
              </a:ln>
              <a:effectLst>
                <a:outerShdw dist="35921" dir="2700000" algn="br">
                  <a:srgbClr val="000000"/>
                </a:outerShdw>
              </a:effectLst>
            </c:spPr>
          </c:dPt>
          <c:dPt>
            <c:idx val="2"/>
            <c:bubble3D val="0"/>
            <c:spPr>
              <a:solidFill>
                <a:srgbClr val="FFF58C"/>
              </a:solidFill>
              <a:ln w="25400">
                <a:noFill/>
              </a:ln>
              <a:effectLst>
                <a:outerShdw dist="35921" dir="2700000" algn="br">
                  <a:srgbClr val="000000"/>
                </a:outerShdw>
              </a:effectLst>
            </c:spPr>
          </c:dPt>
          <c:dPt>
            <c:idx val="3"/>
            <c:bubble3D val="0"/>
            <c:spPr>
              <a:solidFill>
                <a:srgbClr val="4EE257"/>
              </a:solidFill>
              <a:ln w="25400">
                <a:noFill/>
              </a:ln>
              <a:effectLst>
                <a:outerShdw dist="35921" dir="2700000" algn="br">
                  <a:srgbClr val="000000"/>
                </a:outerShdw>
              </a:effectLst>
            </c:spPr>
          </c:dPt>
          <c:dPt>
            <c:idx val="4"/>
            <c:bubble3D val="0"/>
            <c:spPr>
              <a:solidFill>
                <a:srgbClr val="6711FF"/>
              </a:solidFill>
              <a:ln w="25400">
                <a:noFill/>
              </a:ln>
              <a:effectLst>
                <a:outerShdw dist="35921" dir="2700000" algn="br">
                  <a:srgbClr val="000000"/>
                </a:outerShdw>
              </a:effectLst>
            </c:spPr>
          </c:dPt>
          <c:dPt>
            <c:idx val="5"/>
            <c:bubble3D val="0"/>
            <c:spPr>
              <a:solidFill>
                <a:srgbClr val="FEA746"/>
              </a:solidFill>
              <a:ln w="25400">
                <a:noFill/>
              </a:ln>
              <a:effectLst>
                <a:outerShdw dist="35921" dir="2700000" algn="br">
                  <a:srgbClr val="000000"/>
                </a:outerShdw>
              </a:effectLst>
            </c:spPr>
          </c:dPt>
          <c:dLbls>
            <c:dLbl>
              <c:idx val="1"/>
              <c:layout/>
              <c:tx>
                <c:rich>
                  <a:bodyPr/>
                  <a:lstStyle/>
                  <a:p>
                    <a:r>
                      <a:rPr lang="en-US" smtClean="0"/>
                      <a:t>LAr </a:t>
                    </a:r>
                    <a:r>
                      <a:rPr lang="en-US" dirty="0"/>
                      <a:t>calorimeter
17%</a:t>
                    </a:r>
                  </a:p>
                </c:rich>
              </c:tx>
              <c:showLegendKey val="0"/>
              <c:showVal val="0"/>
              <c:showCatName val="1"/>
              <c:showSerName val="0"/>
              <c:showPercent val="1"/>
              <c:showBubbleSize val="0"/>
            </c:dLbl>
            <c:dLbl>
              <c:idx val="4"/>
              <c:layout>
                <c:manualLayout>
                  <c:x val="0.00276580993413559"/>
                  <c:y val="0.0221223407485375"/>
                </c:manualLayout>
              </c:layout>
              <c:numFmt formatCode="0%" sourceLinked="0"/>
              <c:spPr>
                <a:noFill/>
                <a:ln w="25400">
                  <a:noFill/>
                </a:ln>
              </c:spPr>
              <c:txPr>
                <a:bodyPr/>
                <a:lstStyle/>
                <a:p>
                  <a:pPr>
                    <a:defRPr sz="2400" b="0" i="0" u="none" strike="noStrike" baseline="0">
                      <a:solidFill>
                        <a:schemeClr val="bg1"/>
                      </a:solidFill>
                      <a:latin typeface="+mn-lt"/>
                      <a:ea typeface="Verdana"/>
                      <a:cs typeface="Verdana"/>
                    </a:defRPr>
                  </a:pPr>
                  <a:endParaRPr lang="en-US"/>
                </a:p>
              </c:txPr>
              <c:showLegendKey val="0"/>
              <c:showVal val="0"/>
              <c:showCatName val="1"/>
              <c:showSerName val="0"/>
              <c:showPercent val="1"/>
              <c:showBubbleSize val="0"/>
            </c:dLbl>
            <c:dLbl>
              <c:idx val="5"/>
              <c:delete val="1"/>
            </c:dLbl>
            <c:numFmt formatCode="0%" sourceLinked="0"/>
            <c:spPr>
              <a:noFill/>
              <a:ln w="25400">
                <a:noFill/>
              </a:ln>
            </c:spPr>
            <c:txPr>
              <a:bodyPr/>
              <a:lstStyle/>
              <a:p>
                <a:pPr>
                  <a:defRPr sz="2550" b="0" i="0" u="none" strike="noStrike" baseline="0">
                    <a:solidFill>
                      <a:schemeClr val="bg1"/>
                    </a:solidFill>
                    <a:latin typeface="+mn-lt"/>
                    <a:ea typeface="Verdana"/>
                    <a:cs typeface="Verdana"/>
                  </a:defRPr>
                </a:pPr>
                <a:endParaRPr lang="en-US"/>
              </a:p>
            </c:txPr>
            <c:showLegendKey val="0"/>
            <c:showVal val="0"/>
            <c:showCatName val="1"/>
            <c:showSerName val="0"/>
            <c:showPercent val="1"/>
            <c:showBubbleSize val="0"/>
            <c:showLeaderLines val="0"/>
          </c:dLbls>
          <c:cat>
            <c:strRef>
              <c:f>'[Worksheet in 10-11-08-ProjectScience-Nessi.pptx]Sheet1'!$A$1:$A$6</c:f>
              <c:strCache>
                <c:ptCount val="6"/>
                <c:pt idx="0">
                  <c:v>Inner Detector</c:v>
                </c:pt>
                <c:pt idx="1">
                  <c:v>Lar calorimeter</c:v>
                </c:pt>
                <c:pt idx="2">
                  <c:v>Tile calorimeter</c:v>
                </c:pt>
                <c:pt idx="3">
                  <c:v>muon chambers</c:v>
                </c:pt>
                <c:pt idx="4">
                  <c:v>trigger / DAQ / control</c:v>
                </c:pt>
                <c:pt idx="5">
                  <c:v>Common Projects</c:v>
                </c:pt>
              </c:strCache>
            </c:strRef>
          </c:cat>
          <c:val>
            <c:numRef>
              <c:f>'[Worksheet in 10-11-08-ProjectScience-Nessi.pptx]Sheet1'!$B$1:$B$6</c:f>
              <c:numCache>
                <c:formatCode>General</c:formatCode>
                <c:ptCount val="6"/>
                <c:pt idx="0">
                  <c:v>78.5</c:v>
                </c:pt>
                <c:pt idx="1">
                  <c:v>80.0</c:v>
                </c:pt>
                <c:pt idx="2">
                  <c:v>15.2</c:v>
                </c:pt>
                <c:pt idx="3">
                  <c:v>42.5</c:v>
                </c:pt>
                <c:pt idx="4">
                  <c:v>49.8</c:v>
                </c:pt>
                <c:pt idx="5">
                  <c:v>208.7</c:v>
                </c:pt>
              </c:numCache>
            </c:numRef>
          </c:val>
        </c:ser>
        <c:dLbls>
          <c:showLegendKey val="0"/>
          <c:showVal val="0"/>
          <c:showCatName val="0"/>
          <c:showSerName val="0"/>
          <c:showPercent val="0"/>
          <c:showBubbleSize val="0"/>
          <c:showLeaderLines val="0"/>
        </c:dLbls>
        <c:firstSliceAng val="0"/>
      </c:pieChart>
      <c:spPr>
        <a:noFill/>
        <a:ln w="25400">
          <a:noFill/>
        </a:ln>
      </c:spPr>
    </c:plotArea>
    <c:plotVisOnly val="1"/>
    <c:dispBlanksAs val="zero"/>
    <c:showDLblsOverMax val="0"/>
  </c:chart>
  <c:spPr>
    <a:noFill/>
    <a:ln w="3175">
      <a:solidFill>
        <a:srgbClr val="000000"/>
      </a:solidFill>
      <a:prstDash val="solid"/>
    </a:ln>
  </c:spPr>
  <c:txPr>
    <a:bodyPr/>
    <a:lstStyle/>
    <a:p>
      <a:pPr>
        <a:defRPr sz="2550" b="0" i="0" u="none" strike="noStrike" baseline="0">
          <a:solidFill>
            <a:srgbClr val="000000"/>
          </a:solidFill>
          <a:latin typeface="Verdana"/>
          <a:ea typeface="Verdana"/>
          <a:cs typeface="Verdana"/>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8295759082746"/>
          <c:y val="0.225451382530672"/>
          <c:w val="0.281446540880503"/>
          <c:h val="0.460154241645244"/>
        </c:manualLayout>
      </c:layout>
      <c:pieChart>
        <c:varyColors val="1"/>
        <c:ser>
          <c:idx val="0"/>
          <c:order val="0"/>
          <c:spPr>
            <a:solidFill>
              <a:srgbClr val="63AAFE"/>
            </a:solidFill>
            <a:ln w="25400">
              <a:noFill/>
            </a:ln>
            <a:effectLst>
              <a:outerShdw dist="35921" dir="2700000" algn="br">
                <a:srgbClr val="000000"/>
              </a:outerShdw>
            </a:effectLst>
          </c:spPr>
          <c:explosion val="21"/>
          <c:dPt>
            <c:idx val="0"/>
            <c:bubble3D val="0"/>
          </c:dPt>
          <c:dPt>
            <c:idx val="1"/>
            <c:bubble3D val="0"/>
            <c:spPr>
              <a:solidFill>
                <a:srgbClr val="DD2D32"/>
              </a:solidFill>
              <a:ln w="25400">
                <a:noFill/>
              </a:ln>
              <a:effectLst>
                <a:outerShdw dist="35921" dir="2700000" algn="br">
                  <a:srgbClr val="000000"/>
                </a:outerShdw>
              </a:effectLst>
            </c:spPr>
          </c:dPt>
          <c:dPt>
            <c:idx val="2"/>
            <c:bubble3D val="0"/>
            <c:spPr>
              <a:solidFill>
                <a:srgbClr val="FFF58C"/>
              </a:solidFill>
              <a:ln w="25400">
                <a:noFill/>
              </a:ln>
              <a:effectLst>
                <a:outerShdw dist="35921" dir="2700000" algn="br">
                  <a:srgbClr val="000000"/>
                </a:outerShdw>
              </a:effectLst>
            </c:spPr>
          </c:dPt>
          <c:dPt>
            <c:idx val="3"/>
            <c:bubble3D val="0"/>
            <c:spPr>
              <a:solidFill>
                <a:srgbClr val="4EE257"/>
              </a:solidFill>
              <a:ln w="25400">
                <a:noFill/>
              </a:ln>
              <a:effectLst>
                <a:outerShdw dist="35921" dir="2700000" algn="br">
                  <a:srgbClr val="000000"/>
                </a:outerShdw>
              </a:effectLst>
            </c:spPr>
          </c:dPt>
          <c:dPt>
            <c:idx val="4"/>
            <c:bubble3D val="0"/>
            <c:spPr>
              <a:solidFill>
                <a:srgbClr val="6711FF"/>
              </a:solidFill>
              <a:ln w="25400">
                <a:noFill/>
              </a:ln>
              <a:effectLst>
                <a:outerShdw dist="35921" dir="2700000" algn="br">
                  <a:srgbClr val="000000"/>
                </a:outerShdw>
              </a:effectLst>
            </c:spPr>
          </c:dPt>
          <c:dPt>
            <c:idx val="5"/>
            <c:bubble3D val="0"/>
            <c:spPr>
              <a:solidFill>
                <a:srgbClr val="FEA746">
                  <a:alpha val="0"/>
                </a:srgbClr>
              </a:solidFill>
              <a:ln w="25400">
                <a:noFill/>
              </a:ln>
              <a:effectLst>
                <a:outerShdw dist="35921" dir="2700000" algn="br">
                  <a:srgbClr val="000000"/>
                </a:outerShdw>
              </a:effectLst>
            </c:spPr>
          </c:dPt>
          <c:dLbls>
            <c:dLbl>
              <c:idx val="1"/>
              <c:layout/>
              <c:tx>
                <c:rich>
                  <a:bodyPr/>
                  <a:lstStyle/>
                  <a:p>
                    <a:r>
                      <a:rPr lang="en-US" smtClean="0"/>
                      <a:t>LAr </a:t>
                    </a:r>
                    <a:r>
                      <a:rPr lang="en-US" dirty="0"/>
                      <a:t>calorimeter
17%</a:t>
                    </a:r>
                  </a:p>
                </c:rich>
              </c:tx>
              <c:showLegendKey val="0"/>
              <c:showVal val="0"/>
              <c:showCatName val="1"/>
              <c:showSerName val="0"/>
              <c:showPercent val="1"/>
              <c:showBubbleSize val="0"/>
            </c:dLbl>
            <c:dLbl>
              <c:idx val="4"/>
              <c:layout>
                <c:manualLayout>
                  <c:x val="0.00276580993413559"/>
                  <c:y val="0.0221223407485375"/>
                </c:manualLayout>
              </c:layout>
              <c:numFmt formatCode="0%" sourceLinked="0"/>
              <c:spPr>
                <a:noFill/>
                <a:ln w="25400">
                  <a:noFill/>
                </a:ln>
              </c:spPr>
              <c:txPr>
                <a:bodyPr/>
                <a:lstStyle/>
                <a:p>
                  <a:pPr>
                    <a:defRPr sz="2400" b="0" i="0" u="none" strike="noStrike" baseline="0">
                      <a:solidFill>
                        <a:schemeClr val="bg1"/>
                      </a:solidFill>
                      <a:latin typeface="+mn-lt"/>
                      <a:ea typeface="Verdana"/>
                      <a:cs typeface="Verdana"/>
                    </a:defRPr>
                  </a:pPr>
                  <a:endParaRPr lang="en-US"/>
                </a:p>
              </c:txPr>
              <c:showLegendKey val="0"/>
              <c:showVal val="0"/>
              <c:showCatName val="1"/>
              <c:showSerName val="0"/>
              <c:showPercent val="1"/>
              <c:showBubbleSize val="0"/>
            </c:dLbl>
            <c:dLbl>
              <c:idx val="5"/>
              <c:delete val="1"/>
            </c:dLbl>
            <c:numFmt formatCode="0%" sourceLinked="0"/>
            <c:spPr>
              <a:noFill/>
              <a:ln w="25400">
                <a:noFill/>
              </a:ln>
            </c:spPr>
            <c:txPr>
              <a:bodyPr/>
              <a:lstStyle/>
              <a:p>
                <a:pPr>
                  <a:defRPr sz="2550" b="0" i="0" u="none" strike="noStrike" baseline="0">
                    <a:solidFill>
                      <a:schemeClr val="bg1"/>
                    </a:solidFill>
                    <a:latin typeface="+mn-lt"/>
                    <a:ea typeface="Verdana"/>
                    <a:cs typeface="Verdana"/>
                  </a:defRPr>
                </a:pPr>
                <a:endParaRPr lang="en-US"/>
              </a:p>
            </c:txPr>
            <c:showLegendKey val="0"/>
            <c:showVal val="0"/>
            <c:showCatName val="1"/>
            <c:showSerName val="0"/>
            <c:showPercent val="1"/>
            <c:showBubbleSize val="0"/>
            <c:showLeaderLines val="0"/>
          </c:dLbls>
          <c:cat>
            <c:strRef>
              <c:f>'[Worksheet in 10-11-08-ProjectScience-Nessi.pptx]Sheet1'!$A$1:$A$6</c:f>
              <c:strCache>
                <c:ptCount val="6"/>
                <c:pt idx="0">
                  <c:v>Inner Detector</c:v>
                </c:pt>
                <c:pt idx="1">
                  <c:v>Lar calorimeter</c:v>
                </c:pt>
                <c:pt idx="2">
                  <c:v>Tile calorimeter</c:v>
                </c:pt>
                <c:pt idx="3">
                  <c:v>muon chambers</c:v>
                </c:pt>
                <c:pt idx="4">
                  <c:v>trigger / DAQ / control</c:v>
                </c:pt>
                <c:pt idx="5">
                  <c:v>Common Projects</c:v>
                </c:pt>
              </c:strCache>
            </c:strRef>
          </c:cat>
          <c:val>
            <c:numRef>
              <c:f>'[Worksheet in 10-11-08-ProjectScience-Nessi.pptx]Sheet1'!$B$1:$B$6</c:f>
              <c:numCache>
                <c:formatCode>General</c:formatCode>
                <c:ptCount val="6"/>
                <c:pt idx="0">
                  <c:v>78.5</c:v>
                </c:pt>
                <c:pt idx="1">
                  <c:v>80.0</c:v>
                </c:pt>
                <c:pt idx="2">
                  <c:v>15.2</c:v>
                </c:pt>
                <c:pt idx="3">
                  <c:v>42.5</c:v>
                </c:pt>
                <c:pt idx="4">
                  <c:v>49.8</c:v>
                </c:pt>
                <c:pt idx="5">
                  <c:v>208.7</c:v>
                </c:pt>
              </c:numCache>
            </c:numRef>
          </c:val>
        </c:ser>
        <c:dLbls>
          <c:showLegendKey val="0"/>
          <c:showVal val="0"/>
          <c:showCatName val="0"/>
          <c:showSerName val="0"/>
          <c:showPercent val="0"/>
          <c:showBubbleSize val="0"/>
          <c:showLeaderLines val="0"/>
        </c:dLbls>
        <c:firstSliceAng val="0"/>
      </c:pieChart>
      <c:spPr>
        <a:noFill/>
        <a:ln w="25400">
          <a:noFill/>
        </a:ln>
      </c:spPr>
    </c:plotArea>
    <c:plotVisOnly val="1"/>
    <c:dispBlanksAs val="zero"/>
    <c:showDLblsOverMax val="0"/>
  </c:chart>
  <c:spPr>
    <a:noFill/>
    <a:ln w="3175">
      <a:solidFill>
        <a:srgbClr val="000000"/>
      </a:solidFill>
      <a:prstDash val="solid"/>
    </a:ln>
  </c:spPr>
  <c:txPr>
    <a:bodyPr/>
    <a:lstStyle/>
    <a:p>
      <a:pPr>
        <a:defRPr sz="2550" b="0" i="0" u="none" strike="noStrike" baseline="0">
          <a:solidFill>
            <a:srgbClr val="000000"/>
          </a:solidFill>
          <a:latin typeface="Verdana"/>
          <a:ea typeface="Verdana"/>
          <a:cs typeface="Verdana"/>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8295759082746"/>
          <c:y val="0.225451382530672"/>
          <c:w val="0.281446540880503"/>
          <c:h val="0.460154241645244"/>
        </c:manualLayout>
      </c:layout>
      <c:pieChart>
        <c:varyColors val="1"/>
        <c:ser>
          <c:idx val="0"/>
          <c:order val="0"/>
          <c:spPr>
            <a:solidFill>
              <a:srgbClr val="63AAFE"/>
            </a:solidFill>
            <a:ln w="25400">
              <a:noFill/>
            </a:ln>
            <a:effectLst>
              <a:outerShdw dist="35921" dir="2700000" algn="br">
                <a:srgbClr val="000000"/>
              </a:outerShdw>
            </a:effectLst>
          </c:spPr>
          <c:explosion val="21"/>
          <c:dPt>
            <c:idx val="0"/>
            <c:bubble3D val="0"/>
          </c:dPt>
          <c:dPt>
            <c:idx val="1"/>
            <c:bubble3D val="0"/>
            <c:spPr>
              <a:solidFill>
                <a:srgbClr val="DD2D32"/>
              </a:solidFill>
              <a:ln w="25400">
                <a:noFill/>
              </a:ln>
              <a:effectLst>
                <a:outerShdw dist="35921" dir="2700000" algn="br">
                  <a:srgbClr val="000000"/>
                </a:outerShdw>
              </a:effectLst>
            </c:spPr>
          </c:dPt>
          <c:dPt>
            <c:idx val="2"/>
            <c:bubble3D val="0"/>
            <c:spPr>
              <a:solidFill>
                <a:srgbClr val="FFF58C"/>
              </a:solidFill>
              <a:ln w="25400">
                <a:noFill/>
              </a:ln>
              <a:effectLst>
                <a:outerShdw dist="35921" dir="2700000" algn="br">
                  <a:srgbClr val="000000"/>
                </a:outerShdw>
              </a:effectLst>
            </c:spPr>
          </c:dPt>
          <c:dPt>
            <c:idx val="3"/>
            <c:bubble3D val="0"/>
            <c:spPr>
              <a:solidFill>
                <a:srgbClr val="4EE257"/>
              </a:solidFill>
              <a:ln w="25400">
                <a:noFill/>
              </a:ln>
              <a:effectLst>
                <a:outerShdw dist="35921" dir="2700000" algn="br">
                  <a:srgbClr val="000000"/>
                </a:outerShdw>
              </a:effectLst>
            </c:spPr>
          </c:dPt>
          <c:dPt>
            <c:idx val="4"/>
            <c:bubble3D val="0"/>
            <c:spPr>
              <a:solidFill>
                <a:srgbClr val="6711FF"/>
              </a:solidFill>
              <a:ln w="25400">
                <a:noFill/>
              </a:ln>
              <a:effectLst>
                <a:outerShdw dist="35921" dir="2700000" algn="br">
                  <a:srgbClr val="000000"/>
                </a:outerShdw>
              </a:effectLst>
            </c:spPr>
          </c:dPt>
          <c:dPt>
            <c:idx val="5"/>
            <c:bubble3D val="0"/>
            <c:spPr>
              <a:solidFill>
                <a:srgbClr val="FEA746">
                  <a:alpha val="0"/>
                </a:srgbClr>
              </a:solidFill>
              <a:ln w="25400">
                <a:noFill/>
              </a:ln>
              <a:effectLst>
                <a:outerShdw dist="35921" dir="2700000" algn="br">
                  <a:srgbClr val="000000"/>
                </a:outerShdw>
              </a:effectLst>
            </c:spPr>
          </c:dPt>
          <c:dLbls>
            <c:dLbl>
              <c:idx val="1"/>
              <c:layout/>
              <c:tx>
                <c:rich>
                  <a:bodyPr/>
                  <a:lstStyle/>
                  <a:p>
                    <a:r>
                      <a:rPr lang="en-US" smtClean="0"/>
                      <a:t>LAr </a:t>
                    </a:r>
                    <a:r>
                      <a:rPr lang="en-US" dirty="0"/>
                      <a:t>calorimeter
17%</a:t>
                    </a:r>
                  </a:p>
                </c:rich>
              </c:tx>
              <c:showLegendKey val="0"/>
              <c:showVal val="0"/>
              <c:showCatName val="1"/>
              <c:showSerName val="0"/>
              <c:showPercent val="1"/>
              <c:showBubbleSize val="0"/>
            </c:dLbl>
            <c:dLbl>
              <c:idx val="4"/>
              <c:layout>
                <c:manualLayout>
                  <c:x val="0.00276580993413559"/>
                  <c:y val="0.0221223407485375"/>
                </c:manualLayout>
              </c:layout>
              <c:numFmt formatCode="0%" sourceLinked="0"/>
              <c:spPr>
                <a:noFill/>
                <a:ln w="25400">
                  <a:noFill/>
                </a:ln>
              </c:spPr>
              <c:txPr>
                <a:bodyPr/>
                <a:lstStyle/>
                <a:p>
                  <a:pPr>
                    <a:defRPr sz="2400" b="0" i="0" u="none" strike="noStrike" baseline="0">
                      <a:solidFill>
                        <a:schemeClr val="bg1"/>
                      </a:solidFill>
                      <a:latin typeface="+mn-lt"/>
                      <a:ea typeface="Verdana"/>
                      <a:cs typeface="Verdana"/>
                    </a:defRPr>
                  </a:pPr>
                  <a:endParaRPr lang="en-US"/>
                </a:p>
              </c:txPr>
              <c:showLegendKey val="0"/>
              <c:showVal val="0"/>
              <c:showCatName val="1"/>
              <c:showSerName val="0"/>
              <c:showPercent val="1"/>
              <c:showBubbleSize val="0"/>
            </c:dLbl>
            <c:dLbl>
              <c:idx val="5"/>
              <c:delete val="1"/>
            </c:dLbl>
            <c:numFmt formatCode="0%" sourceLinked="0"/>
            <c:spPr>
              <a:noFill/>
              <a:ln w="25400">
                <a:noFill/>
              </a:ln>
            </c:spPr>
            <c:txPr>
              <a:bodyPr/>
              <a:lstStyle/>
              <a:p>
                <a:pPr>
                  <a:defRPr sz="2550" b="0" i="0" u="none" strike="noStrike" baseline="0">
                    <a:solidFill>
                      <a:schemeClr val="bg1"/>
                    </a:solidFill>
                    <a:latin typeface="+mn-lt"/>
                    <a:ea typeface="Verdana"/>
                    <a:cs typeface="Verdana"/>
                  </a:defRPr>
                </a:pPr>
                <a:endParaRPr lang="en-US"/>
              </a:p>
            </c:txPr>
            <c:showLegendKey val="0"/>
            <c:showVal val="0"/>
            <c:showCatName val="1"/>
            <c:showSerName val="0"/>
            <c:showPercent val="1"/>
            <c:showBubbleSize val="0"/>
            <c:showLeaderLines val="0"/>
          </c:dLbls>
          <c:cat>
            <c:strRef>
              <c:f>'[Worksheet in 10-11-08-ProjectScience-Nessi.pptx]Sheet1'!$A$1:$A$6</c:f>
              <c:strCache>
                <c:ptCount val="6"/>
                <c:pt idx="0">
                  <c:v>Inner Detector</c:v>
                </c:pt>
                <c:pt idx="1">
                  <c:v>Lar calorimeter</c:v>
                </c:pt>
                <c:pt idx="2">
                  <c:v>Tile calorimeter</c:v>
                </c:pt>
                <c:pt idx="3">
                  <c:v>muon chambers</c:v>
                </c:pt>
                <c:pt idx="4">
                  <c:v>trigger / DAQ / control</c:v>
                </c:pt>
                <c:pt idx="5">
                  <c:v>Common Projects</c:v>
                </c:pt>
              </c:strCache>
            </c:strRef>
          </c:cat>
          <c:val>
            <c:numRef>
              <c:f>'[Worksheet in 10-11-08-ProjectScience-Nessi.pptx]Sheet1'!$B$1:$B$6</c:f>
              <c:numCache>
                <c:formatCode>General</c:formatCode>
                <c:ptCount val="6"/>
                <c:pt idx="0">
                  <c:v>78.5</c:v>
                </c:pt>
                <c:pt idx="1">
                  <c:v>80.0</c:v>
                </c:pt>
                <c:pt idx="2">
                  <c:v>15.2</c:v>
                </c:pt>
                <c:pt idx="3">
                  <c:v>42.5</c:v>
                </c:pt>
                <c:pt idx="4">
                  <c:v>49.8</c:v>
                </c:pt>
                <c:pt idx="5">
                  <c:v>208.7</c:v>
                </c:pt>
              </c:numCache>
            </c:numRef>
          </c:val>
        </c:ser>
        <c:dLbls>
          <c:showLegendKey val="0"/>
          <c:showVal val="0"/>
          <c:showCatName val="0"/>
          <c:showSerName val="0"/>
          <c:showPercent val="0"/>
          <c:showBubbleSize val="0"/>
          <c:showLeaderLines val="0"/>
        </c:dLbls>
        <c:firstSliceAng val="0"/>
      </c:pieChart>
      <c:spPr>
        <a:noFill/>
        <a:ln w="25400">
          <a:noFill/>
        </a:ln>
      </c:spPr>
    </c:plotArea>
    <c:plotVisOnly val="1"/>
    <c:dispBlanksAs val="zero"/>
    <c:showDLblsOverMax val="0"/>
  </c:chart>
  <c:spPr>
    <a:noFill/>
    <a:ln w="3175">
      <a:solidFill>
        <a:srgbClr val="000000"/>
      </a:solidFill>
      <a:prstDash val="solid"/>
    </a:ln>
  </c:spPr>
  <c:txPr>
    <a:bodyPr/>
    <a:lstStyle/>
    <a:p>
      <a:pPr>
        <a:defRPr sz="2550" b="0" i="0" u="none" strike="noStrike" baseline="0">
          <a:solidFill>
            <a:srgbClr val="000000"/>
          </a:solidFill>
          <a:latin typeface="Verdana"/>
          <a:ea typeface="Verdana"/>
          <a:cs typeface="Verdana"/>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8295759082746"/>
          <c:y val="0.225451382530672"/>
          <c:w val="0.281446540880503"/>
          <c:h val="0.460154241645244"/>
        </c:manualLayout>
      </c:layout>
      <c:pieChart>
        <c:varyColors val="1"/>
        <c:ser>
          <c:idx val="0"/>
          <c:order val="0"/>
          <c:spPr>
            <a:solidFill>
              <a:srgbClr val="63AAFE"/>
            </a:solidFill>
            <a:ln w="25400">
              <a:noFill/>
            </a:ln>
            <a:effectLst>
              <a:outerShdw dist="35921" dir="2700000" algn="br">
                <a:srgbClr val="000000"/>
              </a:outerShdw>
            </a:effectLst>
          </c:spPr>
          <c:explosion val="21"/>
          <c:dPt>
            <c:idx val="0"/>
            <c:bubble3D val="0"/>
            <c:spPr>
              <a:noFill/>
              <a:ln w="25400">
                <a:noFill/>
              </a:ln>
              <a:effectLst/>
            </c:spPr>
          </c:dPt>
          <c:dPt>
            <c:idx val="1"/>
            <c:bubble3D val="0"/>
            <c:spPr>
              <a:solidFill>
                <a:srgbClr val="DD2D32">
                  <a:alpha val="0"/>
                </a:srgbClr>
              </a:solidFill>
              <a:ln w="25400">
                <a:noFill/>
              </a:ln>
              <a:effectLst>
                <a:outerShdw dist="35921" dir="2700000" algn="br">
                  <a:srgbClr val="000000"/>
                </a:outerShdw>
              </a:effectLst>
            </c:spPr>
          </c:dPt>
          <c:dPt>
            <c:idx val="2"/>
            <c:bubble3D val="0"/>
            <c:spPr>
              <a:solidFill>
                <a:srgbClr val="FFF58C">
                  <a:alpha val="0"/>
                </a:srgbClr>
              </a:solidFill>
              <a:ln w="25400">
                <a:noFill/>
              </a:ln>
              <a:effectLst>
                <a:outerShdw dist="35921" dir="2700000" algn="br">
                  <a:srgbClr val="000000"/>
                </a:outerShdw>
              </a:effectLst>
            </c:spPr>
          </c:dPt>
          <c:dPt>
            <c:idx val="3"/>
            <c:bubble3D val="0"/>
            <c:spPr>
              <a:solidFill>
                <a:srgbClr val="4EE257">
                  <a:alpha val="0"/>
                </a:srgbClr>
              </a:solidFill>
              <a:ln w="25400">
                <a:noFill/>
              </a:ln>
              <a:effectLst>
                <a:outerShdw dist="35921" dir="2700000" algn="br">
                  <a:srgbClr val="000000"/>
                </a:outerShdw>
              </a:effectLst>
            </c:spPr>
          </c:dPt>
          <c:dPt>
            <c:idx val="4"/>
            <c:bubble3D val="0"/>
            <c:spPr>
              <a:solidFill>
                <a:srgbClr val="6711FF">
                  <a:alpha val="0"/>
                </a:srgbClr>
              </a:solidFill>
              <a:ln w="25400">
                <a:noFill/>
              </a:ln>
              <a:effectLst>
                <a:outerShdw dist="35921" dir="2700000" algn="br">
                  <a:srgbClr val="000000"/>
                </a:outerShdw>
              </a:effectLst>
            </c:spPr>
          </c:dPt>
          <c:dPt>
            <c:idx val="5"/>
            <c:bubble3D val="0"/>
            <c:spPr>
              <a:solidFill>
                <a:srgbClr val="FEA746"/>
              </a:solidFill>
              <a:ln w="25400">
                <a:noFill/>
              </a:ln>
              <a:effectLst>
                <a:outerShdw dist="35921" dir="2700000" algn="br">
                  <a:srgbClr val="000000"/>
                </a:outerShdw>
              </a:effectLst>
            </c:spPr>
          </c:dPt>
          <c:cat>
            <c:strRef>
              <c:f>'[Worksheet in 10-11-08-ProjectScience-Nessi.pptx]Sheet1'!$A$1:$A$6</c:f>
              <c:strCache>
                <c:ptCount val="6"/>
                <c:pt idx="0">
                  <c:v>Inner Detector</c:v>
                </c:pt>
                <c:pt idx="1">
                  <c:v>Lar calorimeter</c:v>
                </c:pt>
                <c:pt idx="2">
                  <c:v>Tile calorimeter</c:v>
                </c:pt>
                <c:pt idx="3">
                  <c:v>muon chambers</c:v>
                </c:pt>
                <c:pt idx="4">
                  <c:v>trigger / DAQ / control</c:v>
                </c:pt>
                <c:pt idx="5">
                  <c:v>Common Projects</c:v>
                </c:pt>
              </c:strCache>
            </c:strRef>
          </c:cat>
          <c:val>
            <c:numRef>
              <c:f>'[Worksheet in 10-11-08-ProjectScience-Nessi.pptx]Sheet1'!$B$1:$B$6</c:f>
              <c:numCache>
                <c:formatCode>General</c:formatCode>
                <c:ptCount val="6"/>
                <c:pt idx="0">
                  <c:v>78.5</c:v>
                </c:pt>
                <c:pt idx="1">
                  <c:v>80.0</c:v>
                </c:pt>
                <c:pt idx="2">
                  <c:v>15.2</c:v>
                </c:pt>
                <c:pt idx="3">
                  <c:v>42.5</c:v>
                </c:pt>
                <c:pt idx="4">
                  <c:v>49.8</c:v>
                </c:pt>
                <c:pt idx="5">
                  <c:v>208.7</c:v>
                </c:pt>
              </c:numCache>
            </c:numRef>
          </c:val>
        </c:ser>
        <c:dLbls>
          <c:showLegendKey val="0"/>
          <c:showVal val="0"/>
          <c:showCatName val="0"/>
          <c:showSerName val="0"/>
          <c:showPercent val="0"/>
          <c:showBubbleSize val="0"/>
          <c:showLeaderLines val="0"/>
        </c:dLbls>
        <c:firstSliceAng val="0"/>
      </c:pieChart>
      <c:spPr>
        <a:noFill/>
        <a:ln w="25400">
          <a:noFill/>
        </a:ln>
      </c:spPr>
    </c:plotArea>
    <c:plotVisOnly val="1"/>
    <c:dispBlanksAs val="zero"/>
    <c:showDLblsOverMax val="0"/>
  </c:chart>
  <c:spPr>
    <a:noFill/>
    <a:ln w="3175">
      <a:solidFill>
        <a:srgbClr val="000000"/>
      </a:solidFill>
      <a:prstDash val="solid"/>
    </a:ln>
  </c:spPr>
  <c:txPr>
    <a:bodyPr/>
    <a:lstStyle/>
    <a:p>
      <a:pPr>
        <a:defRPr sz="2550" b="0" i="0" u="none" strike="noStrike" baseline="0">
          <a:solidFill>
            <a:srgbClr val="000000"/>
          </a:solidFill>
          <a:latin typeface="Verdana"/>
          <a:ea typeface="Verdana"/>
          <a:cs typeface="Verdana"/>
        </a:defRPr>
      </a:pPr>
      <a:endParaRPr lang="en-US"/>
    </a:p>
  </c:txPr>
  <c:externalData r:id="rId2">
    <c:autoUpdate val="0"/>
  </c:externalData>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7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8.png"/></Relationships>
</file>

<file path=ppt/drawings/drawing1.xml><?xml version="1.0" encoding="utf-8"?>
<c:userShapes xmlns:c="http://schemas.openxmlformats.org/drawingml/2006/chart">
  <cdr:relSizeAnchor xmlns:cdr="http://schemas.openxmlformats.org/drawingml/2006/chartDrawing">
    <cdr:from>
      <cdr:x>0.06387</cdr:x>
      <cdr:y>0.1657</cdr:y>
    </cdr:from>
    <cdr:to>
      <cdr:x>0.35789</cdr:x>
      <cdr:y>0.72965</cdr:y>
    </cdr:to>
    <cdr:sp macro="" textlink="">
      <cdr:nvSpPr>
        <cdr:cNvPr id="3" name="Rectangle 2"/>
        <cdr:cNvSpPr/>
      </cdr:nvSpPr>
      <cdr:spPr bwMode="auto">
        <a:xfrm xmlns:a="http://schemas.openxmlformats.org/drawingml/2006/main">
          <a:off x="924719" y="1447800"/>
          <a:ext cx="4256881" cy="4927600"/>
        </a:xfrm>
        <a:prstGeom xmlns:a="http://schemas.openxmlformats.org/drawingml/2006/main" prst="rect">
          <a:avLst/>
        </a:prstGeom>
        <a:noFill xmlns:a="http://schemas.openxmlformats.org/drawingml/2006/main"/>
        <a:ln xmlns:a="http://schemas.openxmlformats.org/drawingml/2006/main">
          <a:noFill/>
          <a:headEnd type="none" w="med" len="med"/>
          <a:tailEnd type="none" w="med" len="med"/>
        </a:ln>
        <a:effectLst xmlns:a="http://schemas.openxmlformats.org/drawingml/2006/main"/>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a:lstStyle xmlns:a="http://schemas.openxmlformats.org/drawingml/2006/main">
          <a:defPPr>
            <a:defRPr lang="en-US"/>
          </a:defPPr>
          <a:lvl1pPr algn="l" rtl="0" fontAlgn="base">
            <a:spcBef>
              <a:spcPct val="0"/>
            </a:spcBef>
            <a:spcAft>
              <a:spcPct val="0"/>
            </a:spcAft>
            <a:defRPr sz="2800" kern="1200">
              <a:solidFill>
                <a:schemeClr val="dk1"/>
              </a:solidFill>
              <a:latin typeface="+mn-lt"/>
              <a:ea typeface="+mn-ea"/>
              <a:cs typeface="+mn-cs"/>
            </a:defRPr>
          </a:lvl1pPr>
          <a:lvl2pPr marL="457200" algn="l" rtl="0" fontAlgn="base">
            <a:spcBef>
              <a:spcPct val="0"/>
            </a:spcBef>
            <a:spcAft>
              <a:spcPct val="0"/>
            </a:spcAft>
            <a:defRPr sz="2800" kern="1200">
              <a:solidFill>
                <a:schemeClr val="dk1"/>
              </a:solidFill>
              <a:latin typeface="+mn-lt"/>
              <a:ea typeface="+mn-ea"/>
              <a:cs typeface="+mn-cs"/>
            </a:defRPr>
          </a:lvl2pPr>
          <a:lvl3pPr marL="914400" algn="l" rtl="0" fontAlgn="base">
            <a:spcBef>
              <a:spcPct val="0"/>
            </a:spcBef>
            <a:spcAft>
              <a:spcPct val="0"/>
            </a:spcAft>
            <a:defRPr sz="2800" kern="1200">
              <a:solidFill>
                <a:schemeClr val="dk1"/>
              </a:solidFill>
              <a:latin typeface="+mn-lt"/>
              <a:ea typeface="+mn-ea"/>
              <a:cs typeface="+mn-cs"/>
            </a:defRPr>
          </a:lvl3pPr>
          <a:lvl4pPr marL="1371600" algn="l" rtl="0" fontAlgn="base">
            <a:spcBef>
              <a:spcPct val="0"/>
            </a:spcBef>
            <a:spcAft>
              <a:spcPct val="0"/>
            </a:spcAft>
            <a:defRPr sz="2800" kern="1200">
              <a:solidFill>
                <a:schemeClr val="dk1"/>
              </a:solidFill>
              <a:latin typeface="+mn-lt"/>
              <a:ea typeface="+mn-ea"/>
              <a:cs typeface="+mn-cs"/>
            </a:defRPr>
          </a:lvl4pPr>
          <a:lvl5pPr marL="1828800" algn="l" rtl="0" fontAlgn="base">
            <a:spcBef>
              <a:spcPct val="0"/>
            </a:spcBef>
            <a:spcAft>
              <a:spcPct val="0"/>
            </a:spcAft>
            <a:defRPr sz="2800" kern="1200">
              <a:solidFill>
                <a:schemeClr val="dk1"/>
              </a:solidFill>
              <a:latin typeface="+mn-lt"/>
              <a:ea typeface="+mn-ea"/>
              <a:cs typeface="+mn-cs"/>
            </a:defRPr>
          </a:lvl5pPr>
          <a:lvl6pPr marL="2286000" algn="l" defTabSz="457200" rtl="0" eaLnBrk="1" latinLnBrk="0" hangingPunct="1">
            <a:defRPr sz="2800" kern="1200">
              <a:solidFill>
                <a:schemeClr val="dk1"/>
              </a:solidFill>
              <a:latin typeface="+mn-lt"/>
              <a:ea typeface="+mn-ea"/>
              <a:cs typeface="+mn-cs"/>
            </a:defRPr>
          </a:lvl6pPr>
          <a:lvl7pPr marL="2743200" algn="l" defTabSz="457200" rtl="0" eaLnBrk="1" latinLnBrk="0" hangingPunct="1">
            <a:defRPr sz="2800" kern="1200">
              <a:solidFill>
                <a:schemeClr val="dk1"/>
              </a:solidFill>
              <a:latin typeface="+mn-lt"/>
              <a:ea typeface="+mn-ea"/>
              <a:cs typeface="+mn-cs"/>
            </a:defRPr>
          </a:lvl7pPr>
          <a:lvl8pPr marL="3200400" algn="l" defTabSz="457200" rtl="0" eaLnBrk="1" latinLnBrk="0" hangingPunct="1">
            <a:defRPr sz="2800" kern="1200">
              <a:solidFill>
                <a:schemeClr val="dk1"/>
              </a:solidFill>
              <a:latin typeface="+mn-lt"/>
              <a:ea typeface="+mn-ea"/>
              <a:cs typeface="+mn-cs"/>
            </a:defRPr>
          </a:lvl8pPr>
          <a:lvl9pPr marL="3657600" algn="l" defTabSz="457200" rtl="0" eaLnBrk="1" latinLnBrk="0" hangingPunct="1">
            <a:defRPr sz="2800" kern="1200">
              <a:solidFill>
                <a:schemeClr val="dk1"/>
              </a:solidFill>
              <a:latin typeface="+mn-lt"/>
              <a:ea typeface="+mn-ea"/>
              <a:cs typeface="+mn-cs"/>
            </a:defRPr>
          </a:lvl9pPr>
        </a:lstStyle>
        <a:p xmlns:a="http://schemas.openxmlformats.org/drawingml/2006/main">
          <a:r>
            <a:rPr lang="en-US" sz="2800" dirty="0">
              <a:solidFill>
                <a:srgbClr val="FFFFFF"/>
              </a:solidFill>
              <a:latin typeface="+mn-lt"/>
              <a:ea typeface="ＭＳ Ｐゴシック" charset="0"/>
              <a:cs typeface="ＭＳ Ｐゴシック" charset="0"/>
            </a:rPr>
            <a:t> </a:t>
          </a:r>
        </a:p>
        <a:p xmlns:a="http://schemas.openxmlformats.org/drawingml/2006/main">
          <a:endParaRPr lang="en-US" sz="2800" dirty="0">
            <a:solidFill>
              <a:srgbClr val="FFFFFF"/>
            </a:solidFill>
            <a:latin typeface="+mn-lt"/>
            <a:ea typeface="ＭＳ Ｐゴシック" charset="0"/>
            <a:cs typeface="ＭＳ Ｐゴシック" charset="0"/>
          </a:endParaRPr>
        </a:p>
        <a:p xmlns:a="http://schemas.openxmlformats.org/drawingml/2006/main">
          <a:r>
            <a:rPr lang="en-US" sz="2800" dirty="0">
              <a:solidFill>
                <a:srgbClr val="FFFFFF"/>
              </a:solidFill>
              <a:latin typeface="+mn-lt"/>
              <a:ea typeface="ＭＳ Ｐゴシック" charset="0"/>
              <a:cs typeface="ＭＳ Ｐゴシック" charset="0"/>
            </a:rPr>
            <a:t>Centrally organized by ATLAS (type A costs)</a:t>
          </a:r>
        </a:p>
        <a:p xmlns:a="http://schemas.openxmlformats.org/drawingml/2006/main">
          <a:endParaRPr lang="en-US" sz="2800" dirty="0">
            <a:solidFill>
              <a:srgbClr val="FFFFFF"/>
            </a:solidFill>
            <a:latin typeface="+mn-lt"/>
            <a:ea typeface="ＭＳ Ｐゴシック" charset="0"/>
            <a:cs typeface="ＭＳ Ｐゴシック" charset="0"/>
          </a:endParaRPr>
        </a:p>
        <a:p xmlns:a="http://schemas.openxmlformats.org/drawingml/2006/main">
          <a:r>
            <a:rPr lang="en-US" sz="2800" dirty="0">
              <a:solidFill>
                <a:srgbClr val="FFFFFF"/>
              </a:solidFill>
              <a:latin typeface="+mn-lt"/>
              <a:ea typeface="ＭＳ Ｐゴシック" charset="0"/>
              <a:cs typeface="ＭＳ Ｐゴシック" charset="0"/>
            </a:rPr>
            <a:t>Every funding agency shares the cost of it (cash or in-kind) through common funds</a:t>
          </a:r>
        </a:p>
        <a:p xmlns:a="http://schemas.openxmlformats.org/drawingml/2006/main">
          <a:endParaRPr lang="en-US" sz="2800" dirty="0">
            <a:solidFill>
              <a:srgbClr val="FFFFFF"/>
            </a:solidFill>
            <a:latin typeface="+mn-lt"/>
            <a:ea typeface="ＭＳ Ｐゴシック" charset="0"/>
            <a:cs typeface="ＭＳ Ｐゴシック" charset="0"/>
          </a:endParaRPr>
        </a:p>
        <a:p xmlns:a="http://schemas.openxmlformats.org/drawingml/2006/main">
          <a:endParaRPr lang="en-US" sz="2800" dirty="0">
            <a:solidFill>
              <a:srgbClr val="FFFFFF"/>
            </a:solidFill>
            <a:latin typeface="+mn-lt"/>
            <a:ea typeface="ＭＳ Ｐゴシック" charset="0"/>
            <a:cs typeface="ＭＳ Ｐゴシック" charset="0"/>
          </a:endParaRPr>
        </a:p>
        <a:p xmlns:a="http://schemas.openxmlformats.org/drawingml/2006/main">
          <a:endParaRPr lang="en-US" sz="2800" dirty="0">
            <a:solidFill>
              <a:srgbClr val="FFFFFF"/>
            </a:solidFill>
            <a:latin typeface="+mn-lt"/>
            <a:ea typeface="ＭＳ Ｐゴシック" charset="0"/>
            <a:cs typeface="ＭＳ Ｐゴシック" charset="0"/>
          </a:endParaRPr>
        </a:p>
        <a:p xmlns:a="http://schemas.openxmlformats.org/drawingml/2006/main">
          <a:endParaRPr lang="en-US" sz="2800" dirty="0">
            <a:solidFill>
              <a:srgbClr val="FFFFFF"/>
            </a:solidFill>
            <a:latin typeface="+mn-lt"/>
            <a:ea typeface="ＭＳ Ｐゴシック" charset="0"/>
            <a:cs typeface="ＭＳ Ｐゴシック" charset="0"/>
          </a:endParaRPr>
        </a:p>
        <a:p xmlns:a="http://schemas.openxmlformats.org/drawingml/2006/main">
          <a:endParaRPr lang="en-US" sz="2800" dirty="0">
            <a:solidFill>
              <a:srgbClr val="FFFFFF"/>
            </a:solidFill>
            <a:latin typeface="+mn-lt"/>
            <a:ea typeface="ＭＳ Ｐゴシック" charset="0"/>
            <a:cs typeface="ＭＳ Ｐゴシック" charset="0"/>
          </a:endParaRPr>
        </a:p>
        <a:p xmlns:a="http://schemas.openxmlformats.org/drawingml/2006/main">
          <a:endParaRPr lang="en-US" sz="2800" dirty="0">
            <a:solidFill>
              <a:srgbClr val="FFFFFF"/>
            </a:solidFill>
            <a:latin typeface="+mn-lt"/>
            <a:ea typeface="ＭＳ Ｐゴシック" charset="0"/>
            <a:cs typeface="ＭＳ Ｐゴシック"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a:defRPr sz="1200"/>
            </a:lvl1pPr>
          </a:lstStyle>
          <a:p>
            <a:pPr>
              <a:defRPr/>
            </a:pPr>
            <a:endParaRPr lang="fr-FR" dirty="0"/>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pPr>
              <a:defRPr/>
            </a:pPr>
            <a:fld id="{42BD2337-570C-FD4E-A4E6-41B1CD80C642}" type="datetime1">
              <a:rPr lang="en-US"/>
              <a:pPr>
                <a:defRPr/>
              </a:pPr>
              <a:t>5/19/11</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a:defRPr sz="1200"/>
            </a:lvl1pPr>
          </a:lstStyle>
          <a:p>
            <a:pPr>
              <a:defRPr/>
            </a:pPr>
            <a:endParaRPr lang="fr-FR"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pPr>
              <a:defRPr/>
            </a:pPr>
            <a:fld id="{A4AAFB63-BFBE-0949-9D08-B7F2F2C92639}" type="slidenum">
              <a:rPr lang="en-US"/>
              <a:pPr>
                <a:defRPr/>
              </a:pPr>
              <a:t>‹#›</a:t>
            </a:fld>
            <a:endParaRPr lang="en-US" dirty="0"/>
          </a:p>
        </p:txBody>
      </p:sp>
    </p:spTree>
    <p:extLst>
      <p:ext uri="{BB962C8B-B14F-4D97-AF65-F5344CB8AC3E}">
        <p14:creationId xmlns:p14="http://schemas.microsoft.com/office/powerpoint/2010/main" val="361729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1D90BD9B-702E-2548-B8A1-B9B5E6F3029F}" type="datetimeFigureOut">
              <a:rPr lang="en-US" smtClean="0"/>
              <a:pPr/>
              <a:t>5/19/11</a:t>
            </a:fld>
            <a:endParaRPr lang="en-US" dirty="0"/>
          </a:p>
        </p:txBody>
      </p:sp>
      <p:sp>
        <p:nvSpPr>
          <p:cNvPr id="4" name="Slide Image Placeholder 3"/>
          <p:cNvSpPr>
            <a:spLocks noGrp="1" noRot="1" noChangeAspect="1"/>
          </p:cNvSpPr>
          <p:nvPr>
            <p:ph type="sldImg" idx="2"/>
          </p:nvPr>
        </p:nvSpPr>
        <p:spPr>
          <a:xfrm>
            <a:off x="1017588" y="696913"/>
            <a:ext cx="4975225"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2716B5A-D45A-2641-814B-E621206757F7}" type="slidenum">
              <a:rPr lang="en-US" smtClean="0"/>
              <a:pPr/>
              <a:t>‹#›</a:t>
            </a:fld>
            <a:endParaRPr lang="en-US" dirty="0"/>
          </a:p>
        </p:txBody>
      </p:sp>
    </p:spTree>
    <p:extLst>
      <p:ext uri="{BB962C8B-B14F-4D97-AF65-F5344CB8AC3E}">
        <p14:creationId xmlns:p14="http://schemas.microsoft.com/office/powerpoint/2010/main" val="2482088186"/>
      </p:ext>
    </p:extLst>
  </p:cSld>
  <p:clrMap bg1="lt1" tx1="dk1" bg2="lt2" tx2="dk2" accent1="accent1" accent2="accent2" accent3="accent3" accent4="accent4" accent5="accent5" accent6="accent6" hlink="hlink" folHlink="folHlink"/>
  <p:notesStyle>
    <a:lvl1pPr marL="0" algn="l" defTabSz="524435" rtl="0" eaLnBrk="1" latinLnBrk="0" hangingPunct="1">
      <a:defRPr sz="1400" kern="1200">
        <a:solidFill>
          <a:schemeClr val="tx1"/>
        </a:solidFill>
        <a:latin typeface="+mn-lt"/>
        <a:ea typeface="+mn-ea"/>
        <a:cs typeface="+mn-cs"/>
      </a:defRPr>
    </a:lvl1pPr>
    <a:lvl2pPr marL="524435" algn="l" defTabSz="524435" rtl="0" eaLnBrk="1" latinLnBrk="0" hangingPunct="1">
      <a:defRPr sz="1400" kern="1200">
        <a:solidFill>
          <a:schemeClr val="tx1"/>
        </a:solidFill>
        <a:latin typeface="+mn-lt"/>
        <a:ea typeface="+mn-ea"/>
        <a:cs typeface="+mn-cs"/>
      </a:defRPr>
    </a:lvl2pPr>
    <a:lvl3pPr marL="1048868" algn="l" defTabSz="524435" rtl="0" eaLnBrk="1" latinLnBrk="0" hangingPunct="1">
      <a:defRPr sz="1400" kern="1200">
        <a:solidFill>
          <a:schemeClr val="tx1"/>
        </a:solidFill>
        <a:latin typeface="+mn-lt"/>
        <a:ea typeface="+mn-ea"/>
        <a:cs typeface="+mn-cs"/>
      </a:defRPr>
    </a:lvl3pPr>
    <a:lvl4pPr marL="1573302" algn="l" defTabSz="524435" rtl="0" eaLnBrk="1" latinLnBrk="0" hangingPunct="1">
      <a:defRPr sz="1400" kern="1200">
        <a:solidFill>
          <a:schemeClr val="tx1"/>
        </a:solidFill>
        <a:latin typeface="+mn-lt"/>
        <a:ea typeface="+mn-ea"/>
        <a:cs typeface="+mn-cs"/>
      </a:defRPr>
    </a:lvl4pPr>
    <a:lvl5pPr marL="2097736" algn="l" defTabSz="524435" rtl="0" eaLnBrk="1" latinLnBrk="0" hangingPunct="1">
      <a:defRPr sz="1400" kern="1200">
        <a:solidFill>
          <a:schemeClr val="tx1"/>
        </a:solidFill>
        <a:latin typeface="+mn-lt"/>
        <a:ea typeface="+mn-ea"/>
        <a:cs typeface="+mn-cs"/>
      </a:defRPr>
    </a:lvl5pPr>
    <a:lvl6pPr marL="2622171" algn="l" defTabSz="524435" rtl="0" eaLnBrk="1" latinLnBrk="0" hangingPunct="1">
      <a:defRPr sz="1400" kern="1200">
        <a:solidFill>
          <a:schemeClr val="tx1"/>
        </a:solidFill>
        <a:latin typeface="+mn-lt"/>
        <a:ea typeface="+mn-ea"/>
        <a:cs typeface="+mn-cs"/>
      </a:defRPr>
    </a:lvl6pPr>
    <a:lvl7pPr marL="3146604" algn="l" defTabSz="524435" rtl="0" eaLnBrk="1" latinLnBrk="0" hangingPunct="1">
      <a:defRPr sz="1400" kern="1200">
        <a:solidFill>
          <a:schemeClr val="tx1"/>
        </a:solidFill>
        <a:latin typeface="+mn-lt"/>
        <a:ea typeface="+mn-ea"/>
        <a:cs typeface="+mn-cs"/>
      </a:defRPr>
    </a:lvl7pPr>
    <a:lvl8pPr marL="3671039" algn="l" defTabSz="524435" rtl="0" eaLnBrk="1" latinLnBrk="0" hangingPunct="1">
      <a:defRPr sz="1400" kern="1200">
        <a:solidFill>
          <a:schemeClr val="tx1"/>
        </a:solidFill>
        <a:latin typeface="+mn-lt"/>
        <a:ea typeface="+mn-ea"/>
        <a:cs typeface="+mn-cs"/>
      </a:defRPr>
    </a:lvl8pPr>
    <a:lvl9pPr marL="4195472" algn="l" defTabSz="524435"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017588" y="696913"/>
            <a:ext cx="4975225" cy="3486150"/>
          </a:xfrm>
          <a:ln/>
        </p:spPr>
      </p:sp>
      <p:sp>
        <p:nvSpPr>
          <p:cNvPr id="61443" name="Rectangle 3"/>
          <p:cNvSpPr>
            <a:spLocks noGrp="1" noChangeArrowheads="1"/>
          </p:cNvSpPr>
          <p:nvPr>
            <p:ph type="body" idx="1"/>
          </p:nvPr>
        </p:nvSpPr>
        <p:spPr>
          <a:noFill/>
          <a:ln/>
        </p:spPr>
        <p:txBody>
          <a:bodyPr/>
          <a:lstStyle/>
          <a:p>
            <a:endParaRPr lang="en-US">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xfrm>
            <a:off x="1017588" y="696913"/>
            <a:ext cx="4975225" cy="3486150"/>
          </a:xfrm>
          <a:ln/>
        </p:spPr>
      </p:sp>
      <p:sp>
        <p:nvSpPr>
          <p:cNvPr id="109571"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xfrm>
            <a:off x="1017588" y="696913"/>
            <a:ext cx="4975225" cy="3486150"/>
          </a:xfrm>
          <a:ln/>
        </p:spPr>
      </p:sp>
      <p:sp>
        <p:nvSpPr>
          <p:cNvPr id="115715"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xfrm>
            <a:off x="1017588" y="696913"/>
            <a:ext cx="4975225" cy="3486150"/>
          </a:xfrm>
          <a:ln/>
        </p:spPr>
      </p:sp>
      <p:sp>
        <p:nvSpPr>
          <p:cNvPr id="117763"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017588" y="696913"/>
            <a:ext cx="4975225" cy="3486150"/>
          </a:xfrm>
          <a:ln/>
        </p:spPr>
      </p:sp>
      <p:sp>
        <p:nvSpPr>
          <p:cNvPr id="119811"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xfrm>
            <a:off x="1017588" y="696913"/>
            <a:ext cx="4975225" cy="3486150"/>
          </a:xfrm>
          <a:ln/>
        </p:spPr>
      </p:sp>
      <p:sp>
        <p:nvSpPr>
          <p:cNvPr id="121859"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017588" y="696913"/>
            <a:ext cx="4975225" cy="3486150"/>
          </a:xfrm>
          <a:ln/>
        </p:spPr>
      </p:sp>
      <p:sp>
        <p:nvSpPr>
          <p:cNvPr id="123907"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xfrm>
            <a:off x="1017588" y="696913"/>
            <a:ext cx="4975225" cy="3486150"/>
          </a:xfrm>
          <a:ln/>
        </p:spPr>
      </p:sp>
      <p:sp>
        <p:nvSpPr>
          <p:cNvPr id="125955"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xfrm>
            <a:off x="1017588" y="696913"/>
            <a:ext cx="4975225" cy="3486150"/>
          </a:xfrm>
          <a:ln/>
        </p:spPr>
      </p:sp>
      <p:sp>
        <p:nvSpPr>
          <p:cNvPr id="128003"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xfrm>
            <a:off x="1017588" y="696913"/>
            <a:ext cx="4975225" cy="3486150"/>
          </a:xfrm>
          <a:ln/>
        </p:spPr>
      </p:sp>
      <p:sp>
        <p:nvSpPr>
          <p:cNvPr id="130051"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xfrm>
            <a:off x="1017588" y="696913"/>
            <a:ext cx="4975225" cy="3486150"/>
          </a:xfrm>
          <a:ln/>
        </p:spPr>
      </p:sp>
      <p:sp>
        <p:nvSpPr>
          <p:cNvPr id="132099" name="Rectangle 3"/>
          <p:cNvSpPr>
            <a:spLocks noGrp="1" noChangeArrowheads="1"/>
          </p:cNvSpPr>
          <p:nvPr>
            <p:ph type="body" idx="1"/>
          </p:nvPr>
        </p:nvSpPr>
        <p:spPr>
          <a:noFill/>
          <a:ln/>
        </p:spPr>
        <p:txBody>
          <a:bodyPr/>
          <a:lstStyle/>
          <a:p>
            <a:endParaRPr lang="en-US" dirty="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a:xfrm>
            <a:off x="1017588" y="696913"/>
            <a:ext cx="4975225" cy="3486150"/>
          </a:xfrm>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defTabSz="911225">
              <a:defRPr sz="1600">
                <a:solidFill>
                  <a:schemeClr val="tx1"/>
                </a:solidFill>
                <a:latin typeface="Comic Sans MS" charset="0"/>
                <a:ea typeface="ＭＳ Ｐゴシック" charset="0"/>
                <a:cs typeface="ＭＳ Ｐゴシック" charset="0"/>
              </a:defRPr>
            </a:lvl1pPr>
            <a:lvl2pPr marL="37931725" indent="-37474525" defTabSz="911225">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7200" eaLnBrk="0" fontAlgn="base" hangingPunct="0">
              <a:spcBef>
                <a:spcPct val="0"/>
              </a:spcBef>
              <a:spcAft>
                <a:spcPct val="0"/>
              </a:spcAft>
              <a:defRPr sz="1600">
                <a:solidFill>
                  <a:schemeClr val="tx1"/>
                </a:solidFill>
                <a:latin typeface="Comic Sans MS" charset="0"/>
                <a:ea typeface="ＭＳ Ｐゴシック" charset="0"/>
              </a:defRPr>
            </a:lvl6pPr>
            <a:lvl7pPr marL="914400" eaLnBrk="0" fontAlgn="base" hangingPunct="0">
              <a:spcBef>
                <a:spcPct val="0"/>
              </a:spcBef>
              <a:spcAft>
                <a:spcPct val="0"/>
              </a:spcAft>
              <a:defRPr sz="1600">
                <a:solidFill>
                  <a:schemeClr val="tx1"/>
                </a:solidFill>
                <a:latin typeface="Comic Sans MS" charset="0"/>
                <a:ea typeface="ＭＳ Ｐゴシック" charset="0"/>
              </a:defRPr>
            </a:lvl7pPr>
            <a:lvl8pPr marL="1371600" eaLnBrk="0" fontAlgn="base" hangingPunct="0">
              <a:spcBef>
                <a:spcPct val="0"/>
              </a:spcBef>
              <a:spcAft>
                <a:spcPct val="0"/>
              </a:spcAft>
              <a:defRPr sz="1600">
                <a:solidFill>
                  <a:schemeClr val="tx1"/>
                </a:solidFill>
                <a:latin typeface="Comic Sans MS" charset="0"/>
                <a:ea typeface="ＭＳ Ｐゴシック" charset="0"/>
              </a:defRPr>
            </a:lvl8pPr>
            <a:lvl9pPr marL="1828800" eaLnBrk="0" fontAlgn="base" hangingPunct="0">
              <a:spcBef>
                <a:spcPct val="0"/>
              </a:spcBef>
              <a:spcAft>
                <a:spcPct val="0"/>
              </a:spcAft>
              <a:defRPr sz="1600">
                <a:solidFill>
                  <a:schemeClr val="tx1"/>
                </a:solidFill>
                <a:latin typeface="Comic Sans MS" charset="0"/>
                <a:ea typeface="ＭＳ Ｐゴシック" charset="0"/>
              </a:defRPr>
            </a:lvl9pPr>
          </a:lstStyle>
          <a:p>
            <a:fld id="{A0622E4C-FF61-9642-B125-C4CF658DFC54}" type="slidenum">
              <a:rPr lang="en-US" sz="1300">
                <a:latin typeface="Times New Roman" charset="0"/>
              </a:rPr>
              <a:pPr/>
              <a:t>16</a:t>
            </a:fld>
            <a:endParaRPr lang="en-US" sz="1300">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defTabSz="911225">
              <a:defRPr sz="1600">
                <a:solidFill>
                  <a:schemeClr val="tx1"/>
                </a:solidFill>
                <a:latin typeface="Comic Sans MS" charset="0"/>
                <a:ea typeface="ＭＳ Ｐゴシック" charset="0"/>
                <a:cs typeface="ＭＳ Ｐゴシック" charset="0"/>
              </a:defRPr>
            </a:lvl1pPr>
            <a:lvl2pPr marL="37931725" indent="-37474525" defTabSz="911225">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7200" eaLnBrk="0" fontAlgn="base" hangingPunct="0">
              <a:spcBef>
                <a:spcPct val="0"/>
              </a:spcBef>
              <a:spcAft>
                <a:spcPct val="0"/>
              </a:spcAft>
              <a:defRPr sz="1600">
                <a:solidFill>
                  <a:schemeClr val="tx1"/>
                </a:solidFill>
                <a:latin typeface="Comic Sans MS" charset="0"/>
                <a:ea typeface="ＭＳ Ｐゴシック" charset="0"/>
              </a:defRPr>
            </a:lvl6pPr>
            <a:lvl7pPr marL="914400" eaLnBrk="0" fontAlgn="base" hangingPunct="0">
              <a:spcBef>
                <a:spcPct val="0"/>
              </a:spcBef>
              <a:spcAft>
                <a:spcPct val="0"/>
              </a:spcAft>
              <a:defRPr sz="1600">
                <a:solidFill>
                  <a:schemeClr val="tx1"/>
                </a:solidFill>
                <a:latin typeface="Comic Sans MS" charset="0"/>
                <a:ea typeface="ＭＳ Ｐゴシック" charset="0"/>
              </a:defRPr>
            </a:lvl7pPr>
            <a:lvl8pPr marL="1371600" eaLnBrk="0" fontAlgn="base" hangingPunct="0">
              <a:spcBef>
                <a:spcPct val="0"/>
              </a:spcBef>
              <a:spcAft>
                <a:spcPct val="0"/>
              </a:spcAft>
              <a:defRPr sz="1600">
                <a:solidFill>
                  <a:schemeClr val="tx1"/>
                </a:solidFill>
                <a:latin typeface="Comic Sans MS" charset="0"/>
                <a:ea typeface="ＭＳ Ｐゴシック" charset="0"/>
              </a:defRPr>
            </a:lvl8pPr>
            <a:lvl9pPr marL="1828800"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fld id="{EC5F52B7-56DB-C449-A387-9D60EBEEAAFA}" type="slidenum">
              <a:rPr lang="en-US" sz="1300">
                <a:latin typeface="Times New Roman" charset="0"/>
              </a:rPr>
              <a:pPr>
                <a:defRPr/>
              </a:pPr>
              <a:t>73</a:t>
            </a:fld>
            <a:endParaRPr lang="en-US" sz="1300">
              <a:latin typeface="Times New Roman" charset="0"/>
            </a:endParaRPr>
          </a:p>
        </p:txBody>
      </p:sp>
      <p:sp>
        <p:nvSpPr>
          <p:cNvPr id="33794" name="Rectangle 2"/>
          <p:cNvSpPr>
            <a:spLocks noGrp="1" noRot="1" noChangeAspect="1" noChangeArrowheads="1"/>
          </p:cNvSpPr>
          <p:nvPr>
            <p:ph type="sldImg"/>
          </p:nvPr>
        </p:nvSpPr>
        <p:spPr>
          <a:solidFill>
            <a:srgbClr val="FFFFFF"/>
          </a:solidFill>
          <a:ln/>
        </p:spPr>
      </p:sp>
      <p:sp>
        <p:nvSpPr>
          <p:cNvPr id="3379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a:xfrm>
            <a:off x="1017588" y="696913"/>
            <a:ext cx="4975225" cy="3486150"/>
          </a:xfrm>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
        <p:nvSpPr>
          <p:cNvPr id="78852" name="Slide Number Placeholder 3"/>
          <p:cNvSpPr>
            <a:spLocks noGrp="1"/>
          </p:cNvSpPr>
          <p:nvPr>
            <p:ph type="sldNum" sz="quarter" idx="5"/>
          </p:nvPr>
        </p:nvSpPr>
        <p:spPr/>
        <p:txBody>
          <a:bodyPr/>
          <a:lstStyle>
            <a:lvl1pPr defTabSz="968375" eaLnBrk="0" hangingPunct="0">
              <a:defRPr sz="2800">
                <a:solidFill>
                  <a:schemeClr val="tx1"/>
                </a:solidFill>
                <a:latin typeface="Times New Roman" charset="0"/>
                <a:ea typeface="ＭＳ Ｐゴシック" charset="0"/>
                <a:cs typeface="ＭＳ Ｐゴシック" charset="0"/>
              </a:defRPr>
            </a:lvl1pPr>
            <a:lvl2pPr marL="37931725" indent="-37474525" defTabSz="96837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fld id="{6CB762DD-CD55-924E-81D6-65F10393A602}" type="slidenum">
              <a:rPr lang="en-US" sz="1200"/>
              <a:pPr/>
              <a:t>28</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a:xfrm>
            <a:off x="1017588" y="696913"/>
            <a:ext cx="4975225" cy="3486150"/>
          </a:xfrm>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
        <p:nvSpPr>
          <p:cNvPr id="78852" name="Slide Number Placeholder 3"/>
          <p:cNvSpPr>
            <a:spLocks noGrp="1"/>
          </p:cNvSpPr>
          <p:nvPr>
            <p:ph type="sldNum" sz="quarter" idx="5"/>
          </p:nvPr>
        </p:nvSpPr>
        <p:spPr/>
        <p:txBody>
          <a:bodyPr/>
          <a:lstStyle>
            <a:lvl1pPr defTabSz="968375" eaLnBrk="0" hangingPunct="0">
              <a:defRPr sz="2800">
                <a:solidFill>
                  <a:schemeClr val="tx1"/>
                </a:solidFill>
                <a:latin typeface="Times New Roman" charset="0"/>
                <a:ea typeface="ＭＳ Ｐゴシック" charset="0"/>
                <a:cs typeface="ＭＳ Ｐゴシック" charset="0"/>
              </a:defRPr>
            </a:lvl1pPr>
            <a:lvl2pPr marL="37931725" indent="-37474525" defTabSz="96837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fld id="{6CB762DD-CD55-924E-81D6-65F10393A602}" type="slidenum">
              <a:rPr lang="en-US" sz="1200"/>
              <a:pPr/>
              <a:t>29</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lvl1pPr defTabSz="968375" eaLnBrk="0" hangingPunct="0">
              <a:defRPr sz="2800">
                <a:solidFill>
                  <a:schemeClr val="tx1"/>
                </a:solidFill>
                <a:latin typeface="Times New Roman" charset="0"/>
                <a:ea typeface="ＭＳ Ｐゴシック" charset="0"/>
                <a:cs typeface="ＭＳ Ｐゴシック" charset="0"/>
              </a:defRPr>
            </a:lvl1pPr>
            <a:lvl2pPr marL="37931725" indent="-37474525" defTabSz="96837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fld id="{B3979D35-CC83-334C-8D10-4C3B5719EBDC}" type="slidenum">
              <a:rPr lang="en-US" sz="1200"/>
              <a:pPr/>
              <a:t>33</a:t>
            </a:fld>
            <a:endParaRPr lang="en-US" sz="1200"/>
          </a:p>
        </p:txBody>
      </p:sp>
      <p:sp>
        <p:nvSpPr>
          <p:cNvPr id="39939" name="Rectangle 2"/>
          <p:cNvSpPr>
            <a:spLocks noGrp="1" noRot="1" noChangeAspect="1" noChangeArrowheads="1" noTextEdit="1"/>
          </p:cNvSpPr>
          <p:nvPr>
            <p:ph type="sldImg"/>
          </p:nvPr>
        </p:nvSpPr>
        <p:spPr>
          <a:xfrm>
            <a:off x="1017588" y="696913"/>
            <a:ext cx="4975225" cy="3486150"/>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lvl1pPr defTabSz="968375" eaLnBrk="0" hangingPunct="0">
              <a:defRPr sz="2800">
                <a:solidFill>
                  <a:schemeClr val="tx1"/>
                </a:solidFill>
                <a:latin typeface="Times New Roman" charset="0"/>
                <a:ea typeface="ＭＳ Ｐゴシック" charset="0"/>
                <a:cs typeface="ＭＳ Ｐゴシック" charset="0"/>
              </a:defRPr>
            </a:lvl1pPr>
            <a:lvl2pPr marL="37931725" indent="-37474525" defTabSz="96837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fld id="{B3979D35-CC83-334C-8D10-4C3B5719EBDC}" type="slidenum">
              <a:rPr lang="en-US" sz="1200"/>
              <a:pPr/>
              <a:t>34</a:t>
            </a:fld>
            <a:endParaRPr lang="en-US" sz="1200"/>
          </a:p>
        </p:txBody>
      </p:sp>
      <p:sp>
        <p:nvSpPr>
          <p:cNvPr id="39939" name="Rectangle 2"/>
          <p:cNvSpPr>
            <a:spLocks noGrp="1" noRot="1" noChangeAspect="1" noChangeArrowheads="1" noTextEdit="1"/>
          </p:cNvSpPr>
          <p:nvPr>
            <p:ph type="sldImg"/>
          </p:nvPr>
        </p:nvSpPr>
        <p:spPr>
          <a:xfrm>
            <a:off x="1017588" y="696913"/>
            <a:ext cx="4975225" cy="3486150"/>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lvl1pPr defTabSz="968375" eaLnBrk="0" hangingPunct="0">
              <a:defRPr sz="2800">
                <a:solidFill>
                  <a:schemeClr val="tx1"/>
                </a:solidFill>
                <a:latin typeface="Times New Roman" charset="0"/>
                <a:ea typeface="ＭＳ Ｐゴシック" charset="0"/>
                <a:cs typeface="ＭＳ Ｐゴシック" charset="0"/>
              </a:defRPr>
            </a:lvl1pPr>
            <a:lvl2pPr marL="37931725" indent="-37474525" defTabSz="96837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fld id="{B3979D35-CC83-334C-8D10-4C3B5719EBDC}" type="slidenum">
              <a:rPr lang="en-US" sz="1200"/>
              <a:pPr/>
              <a:t>35</a:t>
            </a:fld>
            <a:endParaRPr lang="en-US" sz="1200"/>
          </a:p>
        </p:txBody>
      </p:sp>
      <p:sp>
        <p:nvSpPr>
          <p:cNvPr id="39939" name="Rectangle 2"/>
          <p:cNvSpPr>
            <a:spLocks noGrp="1" noRot="1" noChangeAspect="1" noChangeArrowheads="1" noTextEdit="1"/>
          </p:cNvSpPr>
          <p:nvPr>
            <p:ph type="sldImg"/>
          </p:nvPr>
        </p:nvSpPr>
        <p:spPr>
          <a:xfrm>
            <a:off x="1017588" y="696913"/>
            <a:ext cx="4975225" cy="3486150"/>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lvl1pPr defTabSz="968375" eaLnBrk="0" hangingPunct="0">
              <a:defRPr sz="2800">
                <a:solidFill>
                  <a:schemeClr val="tx1"/>
                </a:solidFill>
                <a:latin typeface="Times New Roman" charset="0"/>
                <a:ea typeface="ＭＳ Ｐゴシック" charset="0"/>
                <a:cs typeface="ＭＳ Ｐゴシック" charset="0"/>
              </a:defRPr>
            </a:lvl1pPr>
            <a:lvl2pPr marL="37931725" indent="-37474525" defTabSz="96837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fld id="{B3979D35-CC83-334C-8D10-4C3B5719EBDC}" type="slidenum">
              <a:rPr lang="en-US" sz="1200"/>
              <a:pPr/>
              <a:t>36</a:t>
            </a:fld>
            <a:endParaRPr lang="en-US" sz="1200"/>
          </a:p>
        </p:txBody>
      </p:sp>
      <p:sp>
        <p:nvSpPr>
          <p:cNvPr id="39939" name="Rectangle 2"/>
          <p:cNvSpPr>
            <a:spLocks noGrp="1" noRot="1" noChangeAspect="1" noChangeArrowheads="1" noTextEdit="1"/>
          </p:cNvSpPr>
          <p:nvPr>
            <p:ph type="sldImg"/>
          </p:nvPr>
        </p:nvSpPr>
        <p:spPr>
          <a:xfrm>
            <a:off x="1017588" y="696913"/>
            <a:ext cx="4975225" cy="3486150"/>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defTabSz="911225">
              <a:defRPr sz="1600">
                <a:solidFill>
                  <a:schemeClr val="tx1"/>
                </a:solidFill>
                <a:latin typeface="Comic Sans MS" charset="0"/>
                <a:ea typeface="ＭＳ Ｐゴシック" charset="0"/>
                <a:cs typeface="ＭＳ Ｐゴシック" charset="0"/>
              </a:defRPr>
            </a:lvl1pPr>
            <a:lvl2pPr marL="37931725" indent="-37474525" defTabSz="911225">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7200" eaLnBrk="0" fontAlgn="base" hangingPunct="0">
              <a:spcBef>
                <a:spcPct val="0"/>
              </a:spcBef>
              <a:spcAft>
                <a:spcPct val="0"/>
              </a:spcAft>
              <a:defRPr sz="1600">
                <a:solidFill>
                  <a:schemeClr val="tx1"/>
                </a:solidFill>
                <a:latin typeface="Comic Sans MS" charset="0"/>
                <a:ea typeface="ＭＳ Ｐゴシック" charset="0"/>
              </a:defRPr>
            </a:lvl6pPr>
            <a:lvl7pPr marL="914400" eaLnBrk="0" fontAlgn="base" hangingPunct="0">
              <a:spcBef>
                <a:spcPct val="0"/>
              </a:spcBef>
              <a:spcAft>
                <a:spcPct val="0"/>
              </a:spcAft>
              <a:defRPr sz="1600">
                <a:solidFill>
                  <a:schemeClr val="tx1"/>
                </a:solidFill>
                <a:latin typeface="Comic Sans MS" charset="0"/>
                <a:ea typeface="ＭＳ Ｐゴシック" charset="0"/>
              </a:defRPr>
            </a:lvl7pPr>
            <a:lvl8pPr marL="1371600" eaLnBrk="0" fontAlgn="base" hangingPunct="0">
              <a:spcBef>
                <a:spcPct val="0"/>
              </a:spcBef>
              <a:spcAft>
                <a:spcPct val="0"/>
              </a:spcAft>
              <a:defRPr sz="1600">
                <a:solidFill>
                  <a:schemeClr val="tx1"/>
                </a:solidFill>
                <a:latin typeface="Comic Sans MS" charset="0"/>
                <a:ea typeface="ＭＳ Ｐゴシック" charset="0"/>
              </a:defRPr>
            </a:lvl8pPr>
            <a:lvl9pPr marL="1828800"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fld id="{EC5F52B7-56DB-C449-A387-9D60EBEEAAFA}" type="slidenum">
              <a:rPr lang="en-US" sz="1300">
                <a:latin typeface="Times New Roman" charset="0"/>
              </a:rPr>
              <a:pPr>
                <a:defRPr/>
              </a:pPr>
              <a:t>50</a:t>
            </a:fld>
            <a:endParaRPr lang="en-US" sz="1300">
              <a:latin typeface="Times New Roman" charset="0"/>
            </a:endParaRPr>
          </a:p>
        </p:txBody>
      </p:sp>
      <p:sp>
        <p:nvSpPr>
          <p:cNvPr id="33794" name="Rectangle 2"/>
          <p:cNvSpPr>
            <a:spLocks noGrp="1" noRot="1" noChangeAspect="1" noChangeArrowheads="1"/>
          </p:cNvSpPr>
          <p:nvPr>
            <p:ph type="sldImg"/>
          </p:nvPr>
        </p:nvSpPr>
        <p:spPr>
          <a:solidFill>
            <a:srgbClr val="FFFFFF"/>
          </a:solidFill>
          <a:ln/>
        </p:spPr>
      </p:sp>
      <p:sp>
        <p:nvSpPr>
          <p:cNvPr id="3379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9985" y="2349386"/>
            <a:ext cx="9179799" cy="1621111"/>
          </a:xfrm>
        </p:spPr>
        <p:txBody>
          <a:bodyPr/>
          <a:lstStyle/>
          <a:p>
            <a:r>
              <a:rPr lang="en-US" smtClean="0"/>
              <a:t>Click to edit Master title style</a:t>
            </a:r>
            <a:endParaRPr lang="en-US"/>
          </a:p>
        </p:txBody>
      </p:sp>
      <p:sp>
        <p:nvSpPr>
          <p:cNvPr id="3" name="Subtitle 2"/>
          <p:cNvSpPr>
            <a:spLocks noGrp="1"/>
          </p:cNvSpPr>
          <p:nvPr>
            <p:ph type="subTitle" idx="1"/>
          </p:nvPr>
        </p:nvSpPr>
        <p:spPr>
          <a:xfrm>
            <a:off x="1619965" y="4285615"/>
            <a:ext cx="7559834" cy="1932728"/>
          </a:xfrm>
        </p:spPr>
        <p:txBody>
          <a:bodyPr/>
          <a:lstStyle>
            <a:lvl1pPr marL="0" indent="0" algn="ctr">
              <a:buNone/>
              <a:defRPr>
                <a:solidFill>
                  <a:schemeClr val="tx1">
                    <a:tint val="75000"/>
                  </a:schemeClr>
                </a:solidFill>
              </a:defRPr>
            </a:lvl1pPr>
            <a:lvl2pPr marL="524435" indent="0" algn="ctr">
              <a:buNone/>
              <a:defRPr>
                <a:solidFill>
                  <a:schemeClr val="tx1">
                    <a:tint val="75000"/>
                  </a:schemeClr>
                </a:solidFill>
              </a:defRPr>
            </a:lvl2pPr>
            <a:lvl3pPr marL="1048868" indent="0" algn="ctr">
              <a:buNone/>
              <a:defRPr>
                <a:solidFill>
                  <a:schemeClr val="tx1">
                    <a:tint val="75000"/>
                  </a:schemeClr>
                </a:solidFill>
              </a:defRPr>
            </a:lvl3pPr>
            <a:lvl4pPr marL="1573302" indent="0" algn="ctr">
              <a:buNone/>
              <a:defRPr>
                <a:solidFill>
                  <a:schemeClr val="tx1">
                    <a:tint val="75000"/>
                  </a:schemeClr>
                </a:solidFill>
              </a:defRPr>
            </a:lvl4pPr>
            <a:lvl5pPr marL="2097736" indent="0" algn="ctr">
              <a:buNone/>
              <a:defRPr>
                <a:solidFill>
                  <a:schemeClr val="tx1">
                    <a:tint val="75000"/>
                  </a:schemeClr>
                </a:solidFill>
              </a:defRPr>
            </a:lvl5pPr>
            <a:lvl6pPr marL="2622171" indent="0" algn="ctr">
              <a:buNone/>
              <a:defRPr>
                <a:solidFill>
                  <a:schemeClr val="tx1">
                    <a:tint val="75000"/>
                  </a:schemeClr>
                </a:solidFill>
              </a:defRPr>
            </a:lvl6pPr>
            <a:lvl7pPr marL="3146604" indent="0" algn="ctr">
              <a:buNone/>
              <a:defRPr>
                <a:solidFill>
                  <a:schemeClr val="tx1">
                    <a:tint val="75000"/>
                  </a:schemeClr>
                </a:solidFill>
              </a:defRPr>
            </a:lvl7pPr>
            <a:lvl8pPr marL="3671039" indent="0" algn="ctr">
              <a:buNone/>
              <a:defRPr>
                <a:solidFill>
                  <a:schemeClr val="tx1">
                    <a:tint val="75000"/>
                  </a:schemeClr>
                </a:solidFill>
              </a:defRPr>
            </a:lvl8pPr>
            <a:lvl9pPr marL="41954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505771F6-5865-B043-97BE-E4D531520934}" type="datetime1">
              <a:rPr lang="en-US"/>
              <a:pPr>
                <a:defRPr/>
              </a:pPr>
              <a:t>5/19/11</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3667B37E-0776-154C-B0D7-D6A8713C205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4444DCE7-D859-1640-8B42-CD3AF9AB2FF0}" type="datetime1">
              <a:rPr lang="en-US"/>
              <a:pPr>
                <a:defRPr/>
              </a:pPr>
              <a:t>5/19/11</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97361E50-B9C2-CF4B-AED0-C5670D0EB21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9828" y="302867"/>
            <a:ext cx="2429947" cy="645293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9988" y="302867"/>
            <a:ext cx="7109844" cy="64529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B7294D7F-A791-0C43-8196-7B5216803D60}" type="datetime1">
              <a:rPr lang="en-US"/>
              <a:pPr>
                <a:defRPr/>
              </a:pPr>
              <a:t>5/19/11</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45794AE1-0F22-9343-A698-FDF5BC65778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809985" y="672256"/>
            <a:ext cx="9179799" cy="126047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09985" y="2184826"/>
            <a:ext cx="4499901" cy="218482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489880" y="2184826"/>
            <a:ext cx="4499901" cy="218482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809985" y="4537710"/>
            <a:ext cx="4499901" cy="218482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489880" y="4537710"/>
            <a:ext cx="4499901" cy="218482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809982" y="6890597"/>
            <a:ext cx="2249951" cy="504190"/>
          </a:xfrm>
          <a:prstGeom prst="rect">
            <a:avLst/>
          </a:prstGeom>
          <a:ln/>
        </p:spPr>
        <p:txBody>
          <a:bodyPr lIns="104886" tIns="52443" rIns="104886" bIns="52443"/>
          <a:lstStyle>
            <a:lvl1pPr>
              <a:defRPr/>
            </a:lvl1pPr>
          </a:lstStyle>
          <a:p>
            <a:pPr>
              <a:defRPr/>
            </a:pPr>
            <a:endParaRPr lang="ru-RU"/>
          </a:p>
        </p:txBody>
      </p:sp>
      <p:sp>
        <p:nvSpPr>
          <p:cNvPr id="8" name="Rectangle 5"/>
          <p:cNvSpPr>
            <a:spLocks noGrp="1" noChangeArrowheads="1"/>
          </p:cNvSpPr>
          <p:nvPr>
            <p:ph type="ftr" sz="quarter" idx="11"/>
          </p:nvPr>
        </p:nvSpPr>
        <p:spPr>
          <a:xfrm>
            <a:off x="3689922" y="6890597"/>
            <a:ext cx="3419925" cy="504190"/>
          </a:xfrm>
          <a:prstGeom prst="rect">
            <a:avLst/>
          </a:prstGeom>
          <a:ln/>
        </p:spPr>
        <p:txBody>
          <a:bodyPr lIns="104886" tIns="52443" rIns="104886" bIns="52443"/>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fld id="{0184D958-88FE-7C40-859F-2DD4283F2955}" type="slidenum">
              <a:rPr lang="ru-RU"/>
              <a:pPr/>
              <a:t>‹#›</a:t>
            </a:fld>
            <a:endParaRPr lang="ru-RU"/>
          </a:p>
        </p:txBody>
      </p:sp>
    </p:spTree>
    <p:extLst>
      <p:ext uri="{BB962C8B-B14F-4D97-AF65-F5344CB8AC3E}">
        <p14:creationId xmlns:p14="http://schemas.microsoft.com/office/powerpoint/2010/main" val="3351268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289DBD8A-C18F-CF4F-BD09-4BBC7618A2AC}" type="datetime1">
              <a:rPr lang="en-US"/>
              <a:pPr>
                <a:defRPr/>
              </a:pPr>
              <a:t>5/19/11</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993EAE85-B4FB-5546-97E4-6D3878930C3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3110" y="4859832"/>
            <a:ext cx="9179799" cy="1502066"/>
          </a:xfrm>
        </p:spPr>
        <p:txBody>
          <a:bodyPr anchor="t"/>
          <a:lstStyle>
            <a:lvl1pPr algn="l">
              <a:defRPr sz="4600" b="1" cap="all"/>
            </a:lvl1pPr>
          </a:lstStyle>
          <a:p>
            <a:r>
              <a:rPr lang="en-US" smtClean="0"/>
              <a:t>Click to edit Master title style</a:t>
            </a:r>
            <a:endParaRPr lang="en-US"/>
          </a:p>
        </p:txBody>
      </p:sp>
      <p:sp>
        <p:nvSpPr>
          <p:cNvPr id="3" name="Text Placeholder 2"/>
          <p:cNvSpPr>
            <a:spLocks noGrp="1"/>
          </p:cNvSpPr>
          <p:nvPr>
            <p:ph type="body" idx="1"/>
          </p:nvPr>
        </p:nvSpPr>
        <p:spPr>
          <a:xfrm>
            <a:off x="853110" y="3205459"/>
            <a:ext cx="9179799" cy="1654373"/>
          </a:xfrm>
        </p:spPr>
        <p:txBody>
          <a:bodyPr anchor="b"/>
          <a:lstStyle>
            <a:lvl1pPr marL="0" indent="0">
              <a:buNone/>
              <a:defRPr sz="2300">
                <a:solidFill>
                  <a:schemeClr val="tx1">
                    <a:tint val="75000"/>
                  </a:schemeClr>
                </a:solidFill>
              </a:defRPr>
            </a:lvl1pPr>
            <a:lvl2pPr marL="524435" indent="0">
              <a:buNone/>
              <a:defRPr sz="2100">
                <a:solidFill>
                  <a:schemeClr val="tx1">
                    <a:tint val="75000"/>
                  </a:schemeClr>
                </a:solidFill>
              </a:defRPr>
            </a:lvl2pPr>
            <a:lvl3pPr marL="1048868" indent="0">
              <a:buNone/>
              <a:defRPr sz="1800">
                <a:solidFill>
                  <a:schemeClr val="tx1">
                    <a:tint val="75000"/>
                  </a:schemeClr>
                </a:solidFill>
              </a:defRPr>
            </a:lvl3pPr>
            <a:lvl4pPr marL="1573302" indent="0">
              <a:buNone/>
              <a:defRPr sz="1600">
                <a:solidFill>
                  <a:schemeClr val="tx1">
                    <a:tint val="75000"/>
                  </a:schemeClr>
                </a:solidFill>
              </a:defRPr>
            </a:lvl4pPr>
            <a:lvl5pPr marL="2097736" indent="0">
              <a:buNone/>
              <a:defRPr sz="1600">
                <a:solidFill>
                  <a:schemeClr val="tx1">
                    <a:tint val="75000"/>
                  </a:schemeClr>
                </a:solidFill>
              </a:defRPr>
            </a:lvl5pPr>
            <a:lvl6pPr marL="2622171" indent="0">
              <a:buNone/>
              <a:defRPr sz="1600">
                <a:solidFill>
                  <a:schemeClr val="tx1">
                    <a:tint val="75000"/>
                  </a:schemeClr>
                </a:solidFill>
              </a:defRPr>
            </a:lvl6pPr>
            <a:lvl7pPr marL="3146604" indent="0">
              <a:buNone/>
              <a:defRPr sz="1600">
                <a:solidFill>
                  <a:schemeClr val="tx1">
                    <a:tint val="75000"/>
                  </a:schemeClr>
                </a:solidFill>
              </a:defRPr>
            </a:lvl7pPr>
            <a:lvl8pPr marL="3671039" indent="0">
              <a:buNone/>
              <a:defRPr sz="1600">
                <a:solidFill>
                  <a:schemeClr val="tx1">
                    <a:tint val="75000"/>
                  </a:schemeClr>
                </a:solidFill>
              </a:defRPr>
            </a:lvl8pPr>
            <a:lvl9pPr marL="4195472"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5A57E880-DAAF-1947-94D6-E33DF7100BB5}" type="datetime1">
              <a:rPr lang="en-US"/>
              <a:pPr>
                <a:defRPr/>
              </a:pPr>
              <a:t>5/19/11</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4B253D21-DC78-0349-B2A2-0A4AD5379B5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990" y="1764669"/>
            <a:ext cx="4769895" cy="4991131"/>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89880" y="1764669"/>
            <a:ext cx="4769895" cy="4991131"/>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E39C1305-AE3D-5947-B712-74256B70D246}" type="datetime1">
              <a:rPr lang="en-US"/>
              <a:pPr>
                <a:defRPr/>
              </a:pPr>
              <a:t>5/19/11</a:t>
            </a:fld>
            <a:endParaRPr lang="en-US" dirty="0"/>
          </a:p>
        </p:txBody>
      </p:sp>
      <p:sp>
        <p:nvSpPr>
          <p:cNvPr id="6"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7" name="Slide Number Placeholder 5"/>
          <p:cNvSpPr>
            <a:spLocks noGrp="1"/>
          </p:cNvSpPr>
          <p:nvPr>
            <p:ph type="sldNum" sz="quarter" idx="12"/>
          </p:nvPr>
        </p:nvSpPr>
        <p:spPr/>
        <p:txBody>
          <a:bodyPr/>
          <a:lstStyle>
            <a:lvl1pPr>
              <a:defRPr/>
            </a:lvl1pPr>
          </a:lstStyle>
          <a:p>
            <a:pPr>
              <a:defRPr/>
            </a:pPr>
            <a:fld id="{CB443D0E-57BA-324E-A673-1E1D0D58358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39991" y="1692892"/>
            <a:ext cx="4771771" cy="705515"/>
          </a:xfrm>
        </p:spPr>
        <p:txBody>
          <a:bodyPr anchor="b"/>
          <a:lstStyle>
            <a:lvl1pPr marL="0" indent="0">
              <a:buNone/>
              <a:defRPr sz="2800" b="1"/>
            </a:lvl1pPr>
            <a:lvl2pPr marL="524435" indent="0">
              <a:buNone/>
              <a:defRPr sz="2300" b="1"/>
            </a:lvl2pPr>
            <a:lvl3pPr marL="1048868" indent="0">
              <a:buNone/>
              <a:defRPr sz="2100" b="1"/>
            </a:lvl3pPr>
            <a:lvl4pPr marL="1573302" indent="0">
              <a:buNone/>
              <a:defRPr sz="1800" b="1"/>
            </a:lvl4pPr>
            <a:lvl5pPr marL="2097736" indent="0">
              <a:buNone/>
              <a:defRPr sz="1800" b="1"/>
            </a:lvl5pPr>
            <a:lvl6pPr marL="2622171" indent="0">
              <a:buNone/>
              <a:defRPr sz="1800" b="1"/>
            </a:lvl6pPr>
            <a:lvl7pPr marL="3146604" indent="0">
              <a:buNone/>
              <a:defRPr sz="1800" b="1"/>
            </a:lvl7pPr>
            <a:lvl8pPr marL="3671039" indent="0">
              <a:buNone/>
              <a:defRPr sz="1800" b="1"/>
            </a:lvl8pPr>
            <a:lvl9pPr marL="4195472"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39991" y="2398407"/>
            <a:ext cx="4771771" cy="4357393"/>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486133" y="1692892"/>
            <a:ext cx="4773645" cy="705515"/>
          </a:xfrm>
        </p:spPr>
        <p:txBody>
          <a:bodyPr anchor="b"/>
          <a:lstStyle>
            <a:lvl1pPr marL="0" indent="0">
              <a:buNone/>
              <a:defRPr sz="2800" b="1"/>
            </a:lvl1pPr>
            <a:lvl2pPr marL="524435" indent="0">
              <a:buNone/>
              <a:defRPr sz="2300" b="1"/>
            </a:lvl2pPr>
            <a:lvl3pPr marL="1048868" indent="0">
              <a:buNone/>
              <a:defRPr sz="2100" b="1"/>
            </a:lvl3pPr>
            <a:lvl4pPr marL="1573302" indent="0">
              <a:buNone/>
              <a:defRPr sz="1800" b="1"/>
            </a:lvl4pPr>
            <a:lvl5pPr marL="2097736" indent="0">
              <a:buNone/>
              <a:defRPr sz="1800" b="1"/>
            </a:lvl5pPr>
            <a:lvl6pPr marL="2622171" indent="0">
              <a:buNone/>
              <a:defRPr sz="1800" b="1"/>
            </a:lvl6pPr>
            <a:lvl7pPr marL="3146604" indent="0">
              <a:buNone/>
              <a:defRPr sz="1800" b="1"/>
            </a:lvl7pPr>
            <a:lvl8pPr marL="3671039" indent="0">
              <a:buNone/>
              <a:defRPr sz="1800" b="1"/>
            </a:lvl8pPr>
            <a:lvl9pPr marL="4195472"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486133" y="2398407"/>
            <a:ext cx="4773645" cy="4357393"/>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E384B768-2160-F242-937B-E58A21D6D2E0}" type="datetime1">
              <a:rPr lang="en-US"/>
              <a:pPr>
                <a:defRPr/>
              </a:pPr>
              <a:t>5/19/11</a:t>
            </a:fld>
            <a:endParaRPr lang="en-US" dirty="0"/>
          </a:p>
        </p:txBody>
      </p:sp>
      <p:sp>
        <p:nvSpPr>
          <p:cNvPr id="8"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9" name="Slide Number Placeholder 5"/>
          <p:cNvSpPr>
            <a:spLocks noGrp="1"/>
          </p:cNvSpPr>
          <p:nvPr>
            <p:ph type="sldNum" sz="quarter" idx="12"/>
          </p:nvPr>
        </p:nvSpPr>
        <p:spPr/>
        <p:txBody>
          <a:bodyPr/>
          <a:lstStyle>
            <a:lvl1pPr>
              <a:defRPr/>
            </a:lvl1pPr>
          </a:lstStyle>
          <a:p>
            <a:pPr>
              <a:defRPr/>
            </a:pPr>
            <a:fld id="{840591ED-C403-814A-94CF-FF643ACDB4E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B6BE94C5-2BDA-DB4A-AEAA-D1E0C84E5D71}" type="datetime1">
              <a:rPr lang="en-US"/>
              <a:pPr>
                <a:defRPr/>
              </a:pPr>
              <a:t>5/19/11</a:t>
            </a:fld>
            <a:endParaRPr lang="en-US" dirty="0"/>
          </a:p>
        </p:txBody>
      </p:sp>
      <p:sp>
        <p:nvSpPr>
          <p:cNvPr id="4"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5" name="Slide Number Placeholder 5"/>
          <p:cNvSpPr>
            <a:spLocks noGrp="1"/>
          </p:cNvSpPr>
          <p:nvPr>
            <p:ph type="sldNum" sz="quarter" idx="12"/>
          </p:nvPr>
        </p:nvSpPr>
        <p:spPr/>
        <p:txBody>
          <a:bodyPr/>
          <a:lstStyle>
            <a:lvl1pPr>
              <a:defRPr/>
            </a:lvl1pPr>
          </a:lstStyle>
          <a:p>
            <a:pPr>
              <a:defRPr/>
            </a:pPr>
            <a:fld id="{4347A85B-3BFC-7043-ADBA-8145A9EDF6F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7BF673E4-817F-C749-9B33-40120656E31F}" type="datetime1">
              <a:rPr lang="en-US"/>
              <a:pPr>
                <a:defRPr/>
              </a:pPr>
              <a:t>5/19/11</a:t>
            </a:fld>
            <a:endParaRPr lang="en-US" dirty="0"/>
          </a:p>
        </p:txBody>
      </p:sp>
      <p:sp>
        <p:nvSpPr>
          <p:cNvPr id="3"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4" name="Slide Number Placeholder 5"/>
          <p:cNvSpPr>
            <a:spLocks noGrp="1"/>
          </p:cNvSpPr>
          <p:nvPr>
            <p:ph type="sldNum" sz="quarter" idx="12"/>
          </p:nvPr>
        </p:nvSpPr>
        <p:spPr/>
        <p:txBody>
          <a:bodyPr/>
          <a:lstStyle>
            <a:lvl1pPr>
              <a:defRPr/>
            </a:lvl1pPr>
          </a:lstStyle>
          <a:p>
            <a:pPr>
              <a:defRPr/>
            </a:pPr>
            <a:fld id="{5F64D9FF-4FEC-7345-8860-99DC211DF51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9989" y="301116"/>
            <a:ext cx="3553048" cy="1281483"/>
          </a:xfrm>
        </p:spPr>
        <p:txBody>
          <a:bodyPr anchor="b"/>
          <a:lstStyle>
            <a:lvl1pPr algn="l">
              <a:defRPr sz="2300" b="1"/>
            </a:lvl1pPr>
          </a:lstStyle>
          <a:p>
            <a:r>
              <a:rPr lang="en-US" smtClean="0"/>
              <a:t>Click to edit Master title style</a:t>
            </a:r>
            <a:endParaRPr lang="en-US"/>
          </a:p>
        </p:txBody>
      </p:sp>
      <p:sp>
        <p:nvSpPr>
          <p:cNvPr id="3" name="Content Placeholder 2"/>
          <p:cNvSpPr>
            <a:spLocks noGrp="1"/>
          </p:cNvSpPr>
          <p:nvPr>
            <p:ph idx="1"/>
          </p:nvPr>
        </p:nvSpPr>
        <p:spPr>
          <a:xfrm>
            <a:off x="4222407" y="301114"/>
            <a:ext cx="6037368" cy="6454683"/>
          </a:xfrm>
        </p:spPr>
        <p:txBody>
          <a:bodyPr/>
          <a:lstStyle>
            <a:lvl1pPr>
              <a:defRPr sz="3700"/>
            </a:lvl1pPr>
            <a:lvl2pPr>
              <a:defRPr sz="3200"/>
            </a:lvl2pPr>
            <a:lvl3pPr>
              <a:defRPr sz="28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39989" y="1582597"/>
            <a:ext cx="3553048" cy="5173200"/>
          </a:xfrm>
        </p:spPr>
        <p:txBody>
          <a:bodyPr/>
          <a:lstStyle>
            <a:lvl1pPr marL="0" indent="0">
              <a:buNone/>
              <a:defRPr sz="1600"/>
            </a:lvl1pPr>
            <a:lvl2pPr marL="524435" indent="0">
              <a:buNone/>
              <a:defRPr sz="1400"/>
            </a:lvl2pPr>
            <a:lvl3pPr marL="1048868" indent="0">
              <a:buNone/>
              <a:defRPr sz="1100"/>
            </a:lvl3pPr>
            <a:lvl4pPr marL="1573302" indent="0">
              <a:buNone/>
              <a:defRPr sz="1000"/>
            </a:lvl4pPr>
            <a:lvl5pPr marL="2097736" indent="0">
              <a:buNone/>
              <a:defRPr sz="1000"/>
            </a:lvl5pPr>
            <a:lvl6pPr marL="2622171" indent="0">
              <a:buNone/>
              <a:defRPr sz="1000"/>
            </a:lvl6pPr>
            <a:lvl7pPr marL="3146604" indent="0">
              <a:buNone/>
              <a:defRPr sz="1000"/>
            </a:lvl7pPr>
            <a:lvl8pPr marL="3671039" indent="0">
              <a:buNone/>
              <a:defRPr sz="1000"/>
            </a:lvl8pPr>
            <a:lvl9pPr marL="4195472" indent="0">
              <a:buNone/>
              <a:defRPr sz="1000"/>
            </a:lvl9pPr>
          </a:lstStyle>
          <a:p>
            <a:pPr lvl="0"/>
            <a:r>
              <a:rPr lang="en-US" smtClean="0"/>
              <a:t>Click to edit Master text styles</a:t>
            </a:r>
          </a:p>
        </p:txBody>
      </p:sp>
      <p:sp>
        <p:nvSpPr>
          <p:cNvPr id="5"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DB8CC297-7F2A-614D-9A51-1D85EDC3D50A}" type="datetime1">
              <a:rPr lang="en-US"/>
              <a:pPr>
                <a:defRPr/>
              </a:pPr>
              <a:t>5/19/11</a:t>
            </a:fld>
            <a:endParaRPr lang="en-US" dirty="0"/>
          </a:p>
        </p:txBody>
      </p:sp>
      <p:sp>
        <p:nvSpPr>
          <p:cNvPr id="6"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7" name="Slide Number Placeholder 5"/>
          <p:cNvSpPr>
            <a:spLocks noGrp="1"/>
          </p:cNvSpPr>
          <p:nvPr>
            <p:ph type="sldNum" sz="quarter" idx="12"/>
          </p:nvPr>
        </p:nvSpPr>
        <p:spPr/>
        <p:txBody>
          <a:bodyPr/>
          <a:lstStyle>
            <a:lvl1pPr>
              <a:defRPr/>
            </a:lvl1pPr>
          </a:lstStyle>
          <a:p>
            <a:pPr>
              <a:defRPr/>
            </a:pPr>
            <a:fld id="{C2E83B0A-8426-7E4F-AE70-FEFD665585C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16829" y="5293995"/>
            <a:ext cx="6479858" cy="624986"/>
          </a:xfrm>
        </p:spPr>
        <p:txBody>
          <a:bodyPr anchor="b"/>
          <a:lstStyle>
            <a:lvl1pPr algn="l">
              <a:defRPr sz="2300" b="1"/>
            </a:lvl1pPr>
          </a:lstStyle>
          <a:p>
            <a:r>
              <a:rPr lang="en-US" smtClean="0"/>
              <a:t>Click to edit Master title style</a:t>
            </a:r>
            <a:endParaRPr lang="en-US"/>
          </a:p>
        </p:txBody>
      </p:sp>
      <p:sp>
        <p:nvSpPr>
          <p:cNvPr id="3" name="Picture Placeholder 2"/>
          <p:cNvSpPr>
            <a:spLocks noGrp="1"/>
          </p:cNvSpPr>
          <p:nvPr>
            <p:ph type="pic" idx="1"/>
          </p:nvPr>
        </p:nvSpPr>
        <p:spPr>
          <a:xfrm>
            <a:off x="2116829" y="675755"/>
            <a:ext cx="6479858" cy="4537710"/>
          </a:xfrm>
        </p:spPr>
        <p:txBody>
          <a:bodyPr rtlCol="0">
            <a:normAutofit/>
          </a:bodyPr>
          <a:lstStyle>
            <a:lvl1pPr marL="0" indent="0">
              <a:buNone/>
              <a:defRPr sz="3700"/>
            </a:lvl1pPr>
            <a:lvl2pPr marL="524435" indent="0">
              <a:buNone/>
              <a:defRPr sz="3200"/>
            </a:lvl2pPr>
            <a:lvl3pPr marL="1048868" indent="0">
              <a:buNone/>
              <a:defRPr sz="2800"/>
            </a:lvl3pPr>
            <a:lvl4pPr marL="1573302" indent="0">
              <a:buNone/>
              <a:defRPr sz="2300"/>
            </a:lvl4pPr>
            <a:lvl5pPr marL="2097736" indent="0">
              <a:buNone/>
              <a:defRPr sz="2300"/>
            </a:lvl5pPr>
            <a:lvl6pPr marL="2622171" indent="0">
              <a:buNone/>
              <a:defRPr sz="2300"/>
            </a:lvl6pPr>
            <a:lvl7pPr marL="3146604" indent="0">
              <a:buNone/>
              <a:defRPr sz="2300"/>
            </a:lvl7pPr>
            <a:lvl8pPr marL="3671039" indent="0">
              <a:buNone/>
              <a:defRPr sz="2300"/>
            </a:lvl8pPr>
            <a:lvl9pPr marL="4195472" indent="0">
              <a:buNone/>
              <a:defRPr sz="2300"/>
            </a:lvl9pPr>
          </a:lstStyle>
          <a:p>
            <a:pPr lvl="0"/>
            <a:endParaRPr lang="en-US" noProof="0" dirty="0" smtClean="0"/>
          </a:p>
        </p:txBody>
      </p:sp>
      <p:sp>
        <p:nvSpPr>
          <p:cNvPr id="4" name="Text Placeholder 3"/>
          <p:cNvSpPr>
            <a:spLocks noGrp="1"/>
          </p:cNvSpPr>
          <p:nvPr>
            <p:ph type="body" sz="half" idx="2"/>
          </p:nvPr>
        </p:nvSpPr>
        <p:spPr>
          <a:xfrm>
            <a:off x="2116829" y="5918983"/>
            <a:ext cx="6479858" cy="887584"/>
          </a:xfrm>
        </p:spPr>
        <p:txBody>
          <a:bodyPr/>
          <a:lstStyle>
            <a:lvl1pPr marL="0" indent="0">
              <a:buNone/>
              <a:defRPr sz="1600"/>
            </a:lvl1pPr>
            <a:lvl2pPr marL="524435" indent="0">
              <a:buNone/>
              <a:defRPr sz="1400"/>
            </a:lvl2pPr>
            <a:lvl3pPr marL="1048868" indent="0">
              <a:buNone/>
              <a:defRPr sz="1100"/>
            </a:lvl3pPr>
            <a:lvl4pPr marL="1573302" indent="0">
              <a:buNone/>
              <a:defRPr sz="1000"/>
            </a:lvl4pPr>
            <a:lvl5pPr marL="2097736" indent="0">
              <a:buNone/>
              <a:defRPr sz="1000"/>
            </a:lvl5pPr>
            <a:lvl6pPr marL="2622171" indent="0">
              <a:buNone/>
              <a:defRPr sz="1000"/>
            </a:lvl6pPr>
            <a:lvl7pPr marL="3146604" indent="0">
              <a:buNone/>
              <a:defRPr sz="1000"/>
            </a:lvl7pPr>
            <a:lvl8pPr marL="3671039" indent="0">
              <a:buNone/>
              <a:defRPr sz="1000"/>
            </a:lvl8pPr>
            <a:lvl9pPr marL="4195472" indent="0">
              <a:buNone/>
              <a:defRPr sz="1000"/>
            </a:lvl9pPr>
          </a:lstStyle>
          <a:p>
            <a:pPr lvl="0"/>
            <a:r>
              <a:rPr lang="en-US" smtClean="0"/>
              <a:t>Click to edit Master text styles</a:t>
            </a:r>
          </a:p>
        </p:txBody>
      </p:sp>
      <p:sp>
        <p:nvSpPr>
          <p:cNvPr id="5"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683BB477-A5F1-6F47-BB2C-A5E695A85C61}" type="datetime1">
              <a:rPr lang="en-US"/>
              <a:pPr>
                <a:defRPr/>
              </a:pPr>
              <a:t>5/19/11</a:t>
            </a:fld>
            <a:endParaRPr lang="en-US" dirty="0"/>
          </a:p>
        </p:txBody>
      </p:sp>
      <p:sp>
        <p:nvSpPr>
          <p:cNvPr id="6"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7" name="Slide Number Placeholder 5"/>
          <p:cNvSpPr>
            <a:spLocks noGrp="1"/>
          </p:cNvSpPr>
          <p:nvPr>
            <p:ph type="sldNum" sz="quarter" idx="12"/>
          </p:nvPr>
        </p:nvSpPr>
        <p:spPr/>
        <p:txBody>
          <a:bodyPr/>
          <a:lstStyle>
            <a:lvl1pPr>
              <a:defRPr/>
            </a:lvl1pPr>
          </a:lstStyle>
          <a:p>
            <a:pPr>
              <a:defRPr/>
            </a:pPr>
            <a:fld id="{E0E95BF8-E633-8F43-B95C-B91BDB03DCD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39991" y="50770"/>
            <a:ext cx="9719787" cy="537452"/>
          </a:xfrm>
          <a:prstGeom prst="rect">
            <a:avLst/>
          </a:prstGeom>
          <a:noFill/>
          <a:ln w="9525">
            <a:noFill/>
            <a:miter lim="800000"/>
            <a:headEnd/>
            <a:tailEnd/>
          </a:ln>
        </p:spPr>
        <p:txBody>
          <a:bodyPr vert="horz" wrap="square" lIns="104886" tIns="52443" rIns="104886" bIns="52443"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539991" y="1260478"/>
            <a:ext cx="9719787" cy="4991131"/>
          </a:xfrm>
          <a:prstGeom prst="rect">
            <a:avLst/>
          </a:prstGeom>
          <a:noFill/>
          <a:ln w="9525">
            <a:noFill/>
            <a:miter lim="800000"/>
            <a:headEnd/>
            <a:tailEnd/>
          </a:ln>
        </p:spPr>
        <p:txBody>
          <a:bodyPr vert="horz" wrap="square" lIns="104886" tIns="52443" rIns="104886" bIns="52443"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2" y="7160199"/>
            <a:ext cx="629986" cy="402652"/>
          </a:xfrm>
          <a:prstGeom prst="rect">
            <a:avLst/>
          </a:prstGeom>
        </p:spPr>
        <p:txBody>
          <a:bodyPr vert="horz" wrap="square" lIns="104886" tIns="52443" rIns="104886" bIns="52443" numCol="1" anchor="ctr" anchorCtr="0" compatLnSpc="1">
            <a:prstTxWarp prst="textNoShape">
              <a:avLst/>
            </a:prstTxWarp>
          </a:bodyPr>
          <a:lstStyle>
            <a:lvl1pPr algn="l">
              <a:defRPr sz="1400">
                <a:solidFill>
                  <a:srgbClr val="898989"/>
                </a:solidFill>
                <a:latin typeface="Calibri" charset="0"/>
              </a:defRPr>
            </a:lvl1pPr>
          </a:lstStyle>
          <a:p>
            <a:pPr>
              <a:defRPr/>
            </a:pPr>
            <a:fld id="{9487A5DF-2F51-EF49-A43B-38A5CB6450AB}"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2800" kern="1200">
          <a:solidFill>
            <a:schemeClr val="bg1"/>
          </a:solidFill>
          <a:latin typeface="+mj-lt"/>
          <a:ea typeface="ＭＳ Ｐゴシック" charset="-128"/>
          <a:cs typeface="ＭＳ Ｐゴシック" charset="-128"/>
        </a:defRPr>
      </a:lvl1pPr>
      <a:lvl2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2pPr>
      <a:lvl3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3pPr>
      <a:lvl4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4pPr>
      <a:lvl5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5pPr>
      <a:lvl6pPr marL="524435" algn="ctr" rtl="0" fontAlgn="base">
        <a:spcBef>
          <a:spcPct val="0"/>
        </a:spcBef>
        <a:spcAft>
          <a:spcPct val="0"/>
        </a:spcAft>
        <a:defRPr sz="5000">
          <a:solidFill>
            <a:schemeClr val="tx1"/>
          </a:solidFill>
          <a:latin typeface="Calibri" pitchFamily="34" charset="0"/>
        </a:defRPr>
      </a:lvl6pPr>
      <a:lvl7pPr marL="1048868" algn="ctr" rtl="0" fontAlgn="base">
        <a:spcBef>
          <a:spcPct val="0"/>
        </a:spcBef>
        <a:spcAft>
          <a:spcPct val="0"/>
        </a:spcAft>
        <a:defRPr sz="5000">
          <a:solidFill>
            <a:schemeClr val="tx1"/>
          </a:solidFill>
          <a:latin typeface="Calibri" pitchFamily="34" charset="0"/>
        </a:defRPr>
      </a:lvl7pPr>
      <a:lvl8pPr marL="1573302" algn="ctr" rtl="0" fontAlgn="base">
        <a:spcBef>
          <a:spcPct val="0"/>
        </a:spcBef>
        <a:spcAft>
          <a:spcPct val="0"/>
        </a:spcAft>
        <a:defRPr sz="5000">
          <a:solidFill>
            <a:schemeClr val="tx1"/>
          </a:solidFill>
          <a:latin typeface="Calibri" pitchFamily="34" charset="0"/>
        </a:defRPr>
      </a:lvl8pPr>
      <a:lvl9pPr marL="2097736" algn="ctr" rtl="0" fontAlgn="base">
        <a:spcBef>
          <a:spcPct val="0"/>
        </a:spcBef>
        <a:spcAft>
          <a:spcPct val="0"/>
        </a:spcAft>
        <a:defRPr sz="5000">
          <a:solidFill>
            <a:schemeClr val="tx1"/>
          </a:solidFill>
          <a:latin typeface="Calibri" pitchFamily="34" charset="0"/>
        </a:defRPr>
      </a:lvl9pPr>
    </p:titleStyle>
    <p:bodyStyle>
      <a:lvl1pPr marL="393325" indent="-393325" algn="l" rtl="0" eaLnBrk="0" fontAlgn="base" hangingPunct="0">
        <a:spcBef>
          <a:spcPct val="20000"/>
        </a:spcBef>
        <a:spcAft>
          <a:spcPct val="0"/>
        </a:spcAft>
        <a:buFont typeface="Arial" charset="0"/>
        <a:buChar char="•"/>
        <a:defRPr sz="3700" kern="1200">
          <a:solidFill>
            <a:srgbClr val="FFFFFF"/>
          </a:solidFill>
          <a:latin typeface="+mn-lt"/>
          <a:ea typeface="ＭＳ Ｐゴシック" charset="-128"/>
          <a:cs typeface="ＭＳ Ｐゴシック" charset="-128"/>
        </a:defRPr>
      </a:lvl1pPr>
      <a:lvl2pPr marL="852205" indent="-327769" algn="l" rtl="0" eaLnBrk="0" fontAlgn="base" hangingPunct="0">
        <a:spcBef>
          <a:spcPct val="20000"/>
        </a:spcBef>
        <a:spcAft>
          <a:spcPct val="0"/>
        </a:spcAft>
        <a:buFont typeface="Arial" charset="0"/>
        <a:buChar char="–"/>
        <a:defRPr sz="3200" kern="1200">
          <a:solidFill>
            <a:srgbClr val="FFFFFF"/>
          </a:solidFill>
          <a:latin typeface="+mn-lt"/>
          <a:ea typeface="ＭＳ Ｐゴシック" pitchFamily="-65" charset="-128"/>
          <a:cs typeface="+mn-cs"/>
        </a:defRPr>
      </a:lvl2pPr>
      <a:lvl3pPr marL="1311086" indent="-262217" algn="l" rtl="0" eaLnBrk="0" fontAlgn="base" hangingPunct="0">
        <a:spcBef>
          <a:spcPct val="20000"/>
        </a:spcBef>
        <a:spcAft>
          <a:spcPct val="0"/>
        </a:spcAft>
        <a:buFont typeface="Arial" charset="0"/>
        <a:buChar char="•"/>
        <a:defRPr sz="2800" kern="1200">
          <a:solidFill>
            <a:srgbClr val="FFFFFF"/>
          </a:solidFill>
          <a:latin typeface="+mn-lt"/>
          <a:ea typeface="ＭＳ Ｐゴシック" pitchFamily="-65" charset="-128"/>
          <a:cs typeface="+mn-cs"/>
        </a:defRPr>
      </a:lvl3pPr>
      <a:lvl4pPr marL="1835520" indent="-262217"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4pPr>
      <a:lvl5pPr marL="2359954" indent="-262217"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5pPr>
      <a:lvl6pPr marL="2884388" indent="-262217" algn="l" defTabSz="1048868"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08822" indent="-262217" algn="l" defTabSz="1048868"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33257" indent="-262217" algn="l" defTabSz="1048868"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57690" indent="-262217" algn="l" defTabSz="1048868"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8868" rtl="0" eaLnBrk="1" latinLnBrk="0" hangingPunct="1">
        <a:defRPr sz="2100" kern="1200">
          <a:solidFill>
            <a:schemeClr val="tx1"/>
          </a:solidFill>
          <a:latin typeface="+mn-lt"/>
          <a:ea typeface="+mn-ea"/>
          <a:cs typeface="+mn-cs"/>
        </a:defRPr>
      </a:lvl1pPr>
      <a:lvl2pPr marL="524435" algn="l" defTabSz="1048868" rtl="0" eaLnBrk="1" latinLnBrk="0" hangingPunct="1">
        <a:defRPr sz="2100" kern="1200">
          <a:solidFill>
            <a:schemeClr val="tx1"/>
          </a:solidFill>
          <a:latin typeface="+mn-lt"/>
          <a:ea typeface="+mn-ea"/>
          <a:cs typeface="+mn-cs"/>
        </a:defRPr>
      </a:lvl2pPr>
      <a:lvl3pPr marL="1048868" algn="l" defTabSz="1048868" rtl="0" eaLnBrk="1" latinLnBrk="0" hangingPunct="1">
        <a:defRPr sz="2100" kern="1200">
          <a:solidFill>
            <a:schemeClr val="tx1"/>
          </a:solidFill>
          <a:latin typeface="+mn-lt"/>
          <a:ea typeface="+mn-ea"/>
          <a:cs typeface="+mn-cs"/>
        </a:defRPr>
      </a:lvl3pPr>
      <a:lvl4pPr marL="1573302" algn="l" defTabSz="1048868" rtl="0" eaLnBrk="1" latinLnBrk="0" hangingPunct="1">
        <a:defRPr sz="2100" kern="1200">
          <a:solidFill>
            <a:schemeClr val="tx1"/>
          </a:solidFill>
          <a:latin typeface="+mn-lt"/>
          <a:ea typeface="+mn-ea"/>
          <a:cs typeface="+mn-cs"/>
        </a:defRPr>
      </a:lvl4pPr>
      <a:lvl5pPr marL="2097736" algn="l" defTabSz="1048868" rtl="0" eaLnBrk="1" latinLnBrk="0" hangingPunct="1">
        <a:defRPr sz="2100" kern="1200">
          <a:solidFill>
            <a:schemeClr val="tx1"/>
          </a:solidFill>
          <a:latin typeface="+mn-lt"/>
          <a:ea typeface="+mn-ea"/>
          <a:cs typeface="+mn-cs"/>
        </a:defRPr>
      </a:lvl5pPr>
      <a:lvl6pPr marL="2622171" algn="l" defTabSz="1048868" rtl="0" eaLnBrk="1" latinLnBrk="0" hangingPunct="1">
        <a:defRPr sz="2100" kern="1200">
          <a:solidFill>
            <a:schemeClr val="tx1"/>
          </a:solidFill>
          <a:latin typeface="+mn-lt"/>
          <a:ea typeface="+mn-ea"/>
          <a:cs typeface="+mn-cs"/>
        </a:defRPr>
      </a:lvl6pPr>
      <a:lvl7pPr marL="3146604" algn="l" defTabSz="1048868" rtl="0" eaLnBrk="1" latinLnBrk="0" hangingPunct="1">
        <a:defRPr sz="2100" kern="1200">
          <a:solidFill>
            <a:schemeClr val="tx1"/>
          </a:solidFill>
          <a:latin typeface="+mn-lt"/>
          <a:ea typeface="+mn-ea"/>
          <a:cs typeface="+mn-cs"/>
        </a:defRPr>
      </a:lvl7pPr>
      <a:lvl8pPr marL="3671039" algn="l" defTabSz="1048868" rtl="0" eaLnBrk="1" latinLnBrk="0" hangingPunct="1">
        <a:defRPr sz="2100" kern="1200">
          <a:solidFill>
            <a:schemeClr val="tx1"/>
          </a:solidFill>
          <a:latin typeface="+mn-lt"/>
          <a:ea typeface="+mn-ea"/>
          <a:cs typeface="+mn-cs"/>
        </a:defRPr>
      </a:lvl8pPr>
      <a:lvl9pPr marL="4195472" algn="l" defTabSz="1048868"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12.xml"/><Relationship Id="rId2"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tiff"/><Relationship Id="rId4" Type="http://schemas.openxmlformats.org/officeDocument/2006/relationships/image" Target="../media/image31.tiff"/><Relationship Id="rId5" Type="http://schemas.openxmlformats.org/officeDocument/2006/relationships/image" Target="../media/image32.tiff"/><Relationship Id="rId6" Type="http://schemas.openxmlformats.org/officeDocument/2006/relationships/image" Target="../media/image33.tiff"/><Relationship Id="rId7" Type="http://schemas.openxmlformats.org/officeDocument/2006/relationships/image" Target="../media/image34.tiff"/><Relationship Id="rId8" Type="http://schemas.openxmlformats.org/officeDocument/2006/relationships/image" Target="../media/image35.tiff"/><Relationship Id="rId9" Type="http://schemas.openxmlformats.org/officeDocument/2006/relationships/image" Target="../media/image36.tiff"/><Relationship Id="rId10" Type="http://schemas.openxmlformats.org/officeDocument/2006/relationships/image" Target="../media/image37.tiff"/><Relationship Id="rId11" Type="http://schemas.openxmlformats.org/officeDocument/2006/relationships/image" Target="../media/image38.tiff"/><Relationship Id="rId1" Type="http://schemas.openxmlformats.org/officeDocument/2006/relationships/slideLayout" Target="../slideLayouts/slideLayout2.xml"/><Relationship Id="rId2" Type="http://schemas.openxmlformats.org/officeDocument/2006/relationships/image" Target="../media/image29.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4.png"/><Relationship Id="rId5" Type="http://schemas.openxmlformats.org/officeDocument/2006/relationships/image" Target="../media/image45.png"/><Relationship Id="rId6" Type="http://schemas.openxmlformats.org/officeDocument/2006/relationships/image" Target="../media/image46.jpeg"/><Relationship Id="rId7"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jpeg"/><Relationship Id="rId5" Type="http://schemas.openxmlformats.org/officeDocument/2006/relationships/image" Target="../media/image51.jpeg"/><Relationship Id="rId6" Type="http://schemas.openxmlformats.org/officeDocument/2006/relationships/image" Target="../media/image52.png"/><Relationship Id="rId7"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tiff"/><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image" Target="../media/image54.jpeg"/></Relationships>
</file>

<file path=ppt/slides/_rels/slide43.xml.rels><?xml version="1.0" encoding="UTF-8" standalone="yes"?>
<Relationships xmlns="http://schemas.openxmlformats.org/package/2006/relationships"><Relationship Id="rId3" Type="http://schemas.openxmlformats.org/officeDocument/2006/relationships/image" Target="../media/image61.jpeg"/><Relationship Id="rId4" Type="http://schemas.openxmlformats.org/officeDocument/2006/relationships/image" Target="../media/image41.png"/><Relationship Id="rId5" Type="http://schemas.openxmlformats.org/officeDocument/2006/relationships/image" Target="../media/image62.jpeg"/><Relationship Id="rId6" Type="http://schemas.openxmlformats.org/officeDocument/2006/relationships/image" Target="../media/image63.png"/><Relationship Id="rId7" Type="http://schemas.openxmlformats.org/officeDocument/2006/relationships/image" Target="../media/image64.png"/><Relationship Id="rId8" Type="http://schemas.openxmlformats.org/officeDocument/2006/relationships/image" Target="../media/image65.png"/><Relationship Id="rId9" Type="http://schemas.openxmlformats.org/officeDocument/2006/relationships/image" Target="../media/image66.png"/><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44.xml.rels><?xml version="1.0" encoding="UTF-8" standalone="yes"?>
<Relationships xmlns="http://schemas.openxmlformats.org/package/2006/relationships"><Relationship Id="rId3" Type="http://schemas.openxmlformats.org/officeDocument/2006/relationships/image" Target="../media/image68.emf"/><Relationship Id="rId4" Type="http://schemas.openxmlformats.org/officeDocument/2006/relationships/image" Target="../media/image16.png"/><Relationship Id="rId5" Type="http://schemas.openxmlformats.org/officeDocument/2006/relationships/image" Target="../media/image69.png"/><Relationship Id="rId6" Type="http://schemas.openxmlformats.org/officeDocument/2006/relationships/image" Target="../media/image70.png"/><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74.jpe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 Id="rId3" Type="http://schemas.openxmlformats.org/officeDocument/2006/relationships/image" Target="../media/image7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49.xml.rels><?xml version="1.0" encoding="UTF-8" standalone="yes"?>
<Relationships xmlns="http://schemas.openxmlformats.org/package/2006/relationships"><Relationship Id="rId3" Type="http://schemas.openxmlformats.org/officeDocument/2006/relationships/image" Target="../media/image79.png"/><Relationship Id="rId4" Type="http://schemas.openxmlformats.org/officeDocument/2006/relationships/image" Target="../media/image80.png"/><Relationship Id="rId5" Type="http://schemas.openxmlformats.org/officeDocument/2006/relationships/oleObject" Target="../embeddings/oleObject1.bin"/><Relationship Id="rId6" Type="http://schemas.openxmlformats.org/officeDocument/2006/relationships/image" Target="../media/image78.png"/><Relationship Id="rId7" Type="http://schemas.openxmlformats.org/officeDocument/2006/relationships/image" Target="../media/image81.png"/><Relationship Id="rId8" Type="http://schemas.openxmlformats.org/officeDocument/2006/relationships/image" Target="../media/image82.png"/><Relationship Id="rId9" Type="http://schemas.openxmlformats.org/officeDocument/2006/relationships/image" Target="../media/image83.png"/><Relationship Id="rId10" Type="http://schemas.openxmlformats.org/officeDocument/2006/relationships/image" Target="../media/image84.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jpeg"/></Relationships>
</file>

<file path=ppt/slides/_rels/slide50.xml.rels><?xml version="1.0" encoding="UTF-8" standalone="yes"?>
<Relationships xmlns="http://schemas.openxmlformats.org/package/2006/relationships"><Relationship Id="rId9" Type="http://schemas.openxmlformats.org/officeDocument/2006/relationships/image" Target="../media/image91.png"/><Relationship Id="rId20" Type="http://schemas.openxmlformats.org/officeDocument/2006/relationships/image" Target="../media/image102.png"/><Relationship Id="rId21" Type="http://schemas.openxmlformats.org/officeDocument/2006/relationships/image" Target="../media/image103.png"/><Relationship Id="rId22" Type="http://schemas.openxmlformats.org/officeDocument/2006/relationships/image" Target="../media/image104.png"/><Relationship Id="rId23" Type="http://schemas.openxmlformats.org/officeDocument/2006/relationships/image" Target="../media/image105.png"/><Relationship Id="rId24" Type="http://schemas.openxmlformats.org/officeDocument/2006/relationships/image" Target="../media/image106.png"/><Relationship Id="rId25" Type="http://schemas.openxmlformats.org/officeDocument/2006/relationships/image" Target="../media/image107.png"/><Relationship Id="rId26" Type="http://schemas.openxmlformats.org/officeDocument/2006/relationships/image" Target="../media/image108.png"/><Relationship Id="rId27" Type="http://schemas.openxmlformats.org/officeDocument/2006/relationships/image" Target="../media/image109.png"/><Relationship Id="rId28" Type="http://schemas.openxmlformats.org/officeDocument/2006/relationships/image" Target="../media/image110.png"/><Relationship Id="rId29" Type="http://schemas.openxmlformats.org/officeDocument/2006/relationships/image" Target="../media/image111.png"/><Relationship Id="rId30" Type="http://schemas.openxmlformats.org/officeDocument/2006/relationships/image" Target="../media/image112.png"/><Relationship Id="rId31" Type="http://schemas.openxmlformats.org/officeDocument/2006/relationships/image" Target="../media/image113.wmf"/><Relationship Id="rId32" Type="http://schemas.openxmlformats.org/officeDocument/2006/relationships/image" Target="../media/image114.emf"/><Relationship Id="rId10" Type="http://schemas.openxmlformats.org/officeDocument/2006/relationships/image" Target="../media/image92.png"/><Relationship Id="rId11" Type="http://schemas.openxmlformats.org/officeDocument/2006/relationships/image" Target="../media/image93.png"/><Relationship Id="rId12" Type="http://schemas.openxmlformats.org/officeDocument/2006/relationships/image" Target="../media/image94.png"/><Relationship Id="rId13" Type="http://schemas.openxmlformats.org/officeDocument/2006/relationships/image" Target="../media/image95.png"/><Relationship Id="rId14" Type="http://schemas.openxmlformats.org/officeDocument/2006/relationships/image" Target="../media/image96.png"/><Relationship Id="rId15" Type="http://schemas.openxmlformats.org/officeDocument/2006/relationships/image" Target="../media/image97.png"/><Relationship Id="rId16" Type="http://schemas.openxmlformats.org/officeDocument/2006/relationships/image" Target="../media/image98.png"/><Relationship Id="rId17" Type="http://schemas.openxmlformats.org/officeDocument/2006/relationships/image" Target="../media/image99.png"/><Relationship Id="rId18" Type="http://schemas.openxmlformats.org/officeDocument/2006/relationships/image" Target="../media/image100.png"/><Relationship Id="rId19" Type="http://schemas.openxmlformats.org/officeDocument/2006/relationships/image" Target="../media/image101.png"/><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87.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0.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5.png"/><Relationship Id="rId3" Type="http://schemas.openxmlformats.org/officeDocument/2006/relationships/image" Target="../media/image11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7.tiff"/></Relationships>
</file>

<file path=ppt/slides/_rels/slide54.xml.rels><?xml version="1.0" encoding="UTF-8" standalone="yes"?>
<Relationships xmlns="http://schemas.openxmlformats.org/package/2006/relationships"><Relationship Id="rId3" Type="http://schemas.openxmlformats.org/officeDocument/2006/relationships/image" Target="../media/image118.png"/><Relationship Id="rId4" Type="http://schemas.openxmlformats.org/officeDocument/2006/relationships/image" Target="../media/image66.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57.xml.rels><?xml version="1.0" encoding="UTF-8" standalone="yes"?>
<Relationships xmlns="http://schemas.openxmlformats.org/package/2006/relationships"><Relationship Id="rId3" Type="http://schemas.openxmlformats.org/officeDocument/2006/relationships/image" Target="../media/image120.png"/><Relationship Id="rId4" Type="http://schemas.openxmlformats.org/officeDocument/2006/relationships/image" Target="../media/image121.jpeg"/><Relationship Id="rId5" Type="http://schemas.openxmlformats.org/officeDocument/2006/relationships/image" Target="../media/image43.jpe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58.xml.rels><?xml version="1.0" encoding="UTF-8" standalone="yes"?>
<Relationships xmlns="http://schemas.openxmlformats.org/package/2006/relationships"><Relationship Id="rId3" Type="http://schemas.openxmlformats.org/officeDocument/2006/relationships/image" Target="../media/image122.png"/><Relationship Id="rId4" Type="http://schemas.openxmlformats.org/officeDocument/2006/relationships/image" Target="../media/image123.jpe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60.xml.rels><?xml version="1.0" encoding="UTF-8" standalone="yes"?>
<Relationships xmlns="http://schemas.openxmlformats.org/package/2006/relationships"><Relationship Id="rId3" Type="http://schemas.openxmlformats.org/officeDocument/2006/relationships/image" Target="../media/image124.png"/><Relationship Id="rId4" Type="http://schemas.openxmlformats.org/officeDocument/2006/relationships/image" Target="../media/image125.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2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27.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28.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29.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30.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31.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74.jpe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 Id="rId3" Type="http://schemas.openxmlformats.org/officeDocument/2006/relationships/image" Target="../media/image76.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72.xml.rels><?xml version="1.0" encoding="UTF-8" standalone="yes"?>
<Relationships xmlns="http://schemas.openxmlformats.org/package/2006/relationships"><Relationship Id="rId3" Type="http://schemas.openxmlformats.org/officeDocument/2006/relationships/image" Target="../media/image79.png"/><Relationship Id="rId4" Type="http://schemas.openxmlformats.org/officeDocument/2006/relationships/image" Target="../media/image80.png"/><Relationship Id="rId5" Type="http://schemas.openxmlformats.org/officeDocument/2006/relationships/oleObject" Target="../embeddings/oleObject2.bin"/><Relationship Id="rId6" Type="http://schemas.openxmlformats.org/officeDocument/2006/relationships/image" Target="../media/image78.png"/><Relationship Id="rId7" Type="http://schemas.openxmlformats.org/officeDocument/2006/relationships/image" Target="../media/image81.png"/><Relationship Id="rId8" Type="http://schemas.openxmlformats.org/officeDocument/2006/relationships/image" Target="../media/image82.png"/><Relationship Id="rId9" Type="http://schemas.openxmlformats.org/officeDocument/2006/relationships/image" Target="../media/image83.png"/><Relationship Id="rId10" Type="http://schemas.openxmlformats.org/officeDocument/2006/relationships/image" Target="../media/image84.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9" Type="http://schemas.openxmlformats.org/officeDocument/2006/relationships/image" Target="../media/image91.png"/><Relationship Id="rId20" Type="http://schemas.openxmlformats.org/officeDocument/2006/relationships/image" Target="../media/image102.png"/><Relationship Id="rId21" Type="http://schemas.openxmlformats.org/officeDocument/2006/relationships/image" Target="../media/image103.png"/><Relationship Id="rId22" Type="http://schemas.openxmlformats.org/officeDocument/2006/relationships/image" Target="../media/image104.png"/><Relationship Id="rId23" Type="http://schemas.openxmlformats.org/officeDocument/2006/relationships/image" Target="../media/image105.png"/><Relationship Id="rId24" Type="http://schemas.openxmlformats.org/officeDocument/2006/relationships/image" Target="../media/image106.png"/><Relationship Id="rId25" Type="http://schemas.openxmlformats.org/officeDocument/2006/relationships/image" Target="../media/image107.png"/><Relationship Id="rId26" Type="http://schemas.openxmlformats.org/officeDocument/2006/relationships/image" Target="../media/image108.png"/><Relationship Id="rId27" Type="http://schemas.openxmlformats.org/officeDocument/2006/relationships/image" Target="../media/image109.png"/><Relationship Id="rId28" Type="http://schemas.openxmlformats.org/officeDocument/2006/relationships/image" Target="../media/image110.png"/><Relationship Id="rId29" Type="http://schemas.openxmlformats.org/officeDocument/2006/relationships/image" Target="../media/image111.png"/><Relationship Id="rId30" Type="http://schemas.openxmlformats.org/officeDocument/2006/relationships/image" Target="../media/image112.png"/><Relationship Id="rId31" Type="http://schemas.openxmlformats.org/officeDocument/2006/relationships/image" Target="../media/image113.wmf"/><Relationship Id="rId32" Type="http://schemas.openxmlformats.org/officeDocument/2006/relationships/image" Target="../media/image114.emf"/><Relationship Id="rId10" Type="http://schemas.openxmlformats.org/officeDocument/2006/relationships/image" Target="../media/image92.png"/><Relationship Id="rId11" Type="http://schemas.openxmlformats.org/officeDocument/2006/relationships/image" Target="../media/image93.png"/><Relationship Id="rId12" Type="http://schemas.openxmlformats.org/officeDocument/2006/relationships/image" Target="../media/image94.png"/><Relationship Id="rId13" Type="http://schemas.openxmlformats.org/officeDocument/2006/relationships/image" Target="../media/image95.png"/><Relationship Id="rId14" Type="http://schemas.openxmlformats.org/officeDocument/2006/relationships/image" Target="../media/image96.png"/><Relationship Id="rId15" Type="http://schemas.openxmlformats.org/officeDocument/2006/relationships/image" Target="../media/image97.png"/><Relationship Id="rId16" Type="http://schemas.openxmlformats.org/officeDocument/2006/relationships/image" Target="../media/image98.png"/><Relationship Id="rId17" Type="http://schemas.openxmlformats.org/officeDocument/2006/relationships/image" Target="../media/image99.png"/><Relationship Id="rId18" Type="http://schemas.openxmlformats.org/officeDocument/2006/relationships/image" Target="../media/image100.png"/><Relationship Id="rId19" Type="http://schemas.openxmlformats.org/officeDocument/2006/relationships/image" Target="../media/image101.png"/><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87.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Title 1"/>
          <p:cNvSpPr>
            <a:spLocks noGrp="1"/>
          </p:cNvSpPr>
          <p:nvPr>
            <p:ph type="ctrTitle"/>
          </p:nvPr>
        </p:nvSpPr>
        <p:spPr>
          <a:xfrm>
            <a:off x="359995" y="252095"/>
            <a:ext cx="10079779" cy="2184823"/>
          </a:xfrm>
        </p:spPr>
        <p:txBody>
          <a:bodyPr lIns="0" tIns="0" rIns="0" bIns="0"/>
          <a:lstStyle/>
          <a:p>
            <a:pPr algn="l"/>
            <a:r>
              <a:rPr lang="en-US" sz="3700" b="1" dirty="0">
                <a:solidFill>
                  <a:srgbClr val="FFFFFF"/>
                </a:solidFill>
                <a:latin typeface="Arial Bold" charset="0"/>
                <a:ea typeface="Arial Bold" charset="0"/>
                <a:cs typeface="Arial Bold" charset="0"/>
              </a:rPr>
              <a:t>The ATLAS experiment at the CERN-LHC</a:t>
            </a:r>
          </a:p>
        </p:txBody>
      </p:sp>
      <p:sp>
        <p:nvSpPr>
          <p:cNvPr id="14339" name="Subtitle 2"/>
          <p:cNvSpPr>
            <a:spLocks noGrp="1"/>
          </p:cNvSpPr>
          <p:nvPr>
            <p:ph type="subTitle" idx="1"/>
          </p:nvPr>
        </p:nvSpPr>
        <p:spPr>
          <a:xfrm>
            <a:off x="359995" y="5125933"/>
            <a:ext cx="7829828" cy="2084491"/>
          </a:xfrm>
        </p:spPr>
        <p:txBody>
          <a:bodyPr lIns="0" tIns="0" rIns="0" bIns="0"/>
          <a:lstStyle/>
          <a:p>
            <a:pPr algn="l"/>
            <a:r>
              <a:rPr lang="en-US" sz="2100" dirty="0" smtClean="0">
                <a:solidFill>
                  <a:schemeClr val="bg1"/>
                </a:solidFill>
              </a:rPr>
              <a:t>CERN</a:t>
            </a:r>
            <a:endParaRPr lang="en-US" sz="2100" dirty="0">
              <a:solidFill>
                <a:schemeClr val="bg1"/>
              </a:solidFill>
            </a:endParaRPr>
          </a:p>
          <a:p>
            <a:pPr algn="l"/>
            <a:r>
              <a:rPr lang="en-US" sz="2100" dirty="0" smtClean="0">
                <a:solidFill>
                  <a:schemeClr val="bg1"/>
                </a:solidFill>
              </a:rPr>
              <a:t>May 20</a:t>
            </a:r>
            <a:r>
              <a:rPr lang="en-US" sz="2100" baseline="30000" dirty="0" smtClean="0">
                <a:solidFill>
                  <a:schemeClr val="bg1"/>
                </a:solidFill>
              </a:rPr>
              <a:t>th</a:t>
            </a:r>
            <a:r>
              <a:rPr lang="en-US" sz="2100" dirty="0">
                <a:solidFill>
                  <a:schemeClr val="bg1"/>
                </a:solidFill>
              </a:rPr>
              <a:t>, </a:t>
            </a:r>
            <a:r>
              <a:rPr lang="en-US" sz="2100" dirty="0" smtClean="0">
                <a:solidFill>
                  <a:schemeClr val="bg1"/>
                </a:solidFill>
              </a:rPr>
              <a:t>2011 </a:t>
            </a:r>
            <a:endParaRPr lang="en-US" sz="2100" dirty="0">
              <a:solidFill>
                <a:schemeClr val="bg1"/>
              </a:solidFill>
            </a:endParaRPr>
          </a:p>
          <a:p>
            <a:pPr algn="l"/>
            <a:endParaRPr lang="en-US" sz="2100" dirty="0">
              <a:solidFill>
                <a:schemeClr val="bg1"/>
              </a:solidFill>
            </a:endParaRPr>
          </a:p>
          <a:p>
            <a:pPr algn="l"/>
            <a:r>
              <a:rPr lang="en-US" sz="2100" dirty="0">
                <a:solidFill>
                  <a:schemeClr val="bg1"/>
                </a:solidFill>
              </a:rPr>
              <a:t>Marzio Nessi CERN &amp; University of </a:t>
            </a:r>
            <a:r>
              <a:rPr lang="en-US" sz="2100" dirty="0" smtClean="0">
                <a:solidFill>
                  <a:schemeClr val="bg1"/>
                </a:solidFill>
              </a:rPr>
              <a:t>Geneva</a:t>
            </a:r>
          </a:p>
          <a:p>
            <a:pPr algn="l"/>
            <a:r>
              <a:rPr lang="en-US" sz="2100" dirty="0" smtClean="0">
                <a:solidFill>
                  <a:schemeClr val="bg1"/>
                </a:solidFill>
              </a:rPr>
              <a:t>Markus Nordberg CERN </a:t>
            </a:r>
          </a:p>
          <a:p>
            <a:pPr algn="r"/>
            <a:endParaRPr lang="en-US" sz="2100" dirty="0">
              <a:solidFill>
                <a:schemeClr val="bg1"/>
              </a:solidFill>
            </a:endParaRPr>
          </a:p>
          <a:p>
            <a:pPr algn="l"/>
            <a:endParaRPr lang="en-US" sz="2100" dirty="0">
              <a:solidFill>
                <a:schemeClr val="bg1"/>
              </a:solidFill>
            </a:endParaRPr>
          </a:p>
          <a:p>
            <a:pPr algn="l"/>
            <a:endParaRPr lang="en-US" sz="2100" dirty="0">
              <a:solidFill>
                <a:schemeClr val="bg1"/>
              </a:solidFill>
            </a:endParaRPr>
          </a:p>
          <a:p>
            <a:pPr algn="l"/>
            <a:endParaRPr lang="en-US" sz="2100" dirty="0">
              <a:solidFill>
                <a:schemeClr val="bg1"/>
              </a:solidFill>
            </a:endParaRPr>
          </a:p>
          <a:p>
            <a:pPr algn="l"/>
            <a:endParaRPr lang="en-US" sz="2100" dirty="0">
              <a:solidFill>
                <a:schemeClr val="bg1"/>
              </a:solidFill>
            </a:endParaRPr>
          </a:p>
        </p:txBody>
      </p:sp>
      <p:sp>
        <p:nvSpPr>
          <p:cNvPr id="14340" name="ZoneTexte 3"/>
          <p:cNvSpPr txBox="1">
            <a:spLocks noChangeArrowheads="1"/>
          </p:cNvSpPr>
          <p:nvPr/>
        </p:nvSpPr>
        <p:spPr bwMode="auto">
          <a:xfrm>
            <a:off x="359995" y="3137183"/>
            <a:ext cx="9269797" cy="430887"/>
          </a:xfrm>
          <a:prstGeom prst="rect">
            <a:avLst/>
          </a:prstGeom>
          <a:noFill/>
          <a:ln w="9525">
            <a:noFill/>
            <a:miter lim="800000"/>
            <a:headEnd/>
            <a:tailEnd/>
          </a:ln>
        </p:spPr>
        <p:txBody>
          <a:bodyPr lIns="0" tIns="0" rIns="0" bIns="0">
            <a:prstTxWarp prst="textNoShape">
              <a:avLst/>
            </a:prstTxWarp>
            <a:spAutoFit/>
          </a:bodyPr>
          <a:lstStyle/>
          <a:p>
            <a:r>
              <a:rPr lang="en-US" sz="2800" b="1" i="1" dirty="0">
                <a:solidFill>
                  <a:schemeClr val="bg1"/>
                </a:solidFill>
              </a:rPr>
              <a:t>A  global </a:t>
            </a:r>
            <a:r>
              <a:rPr lang="en-US" sz="2800" b="1" i="1" dirty="0" smtClean="0">
                <a:solidFill>
                  <a:schemeClr val="bg1"/>
                </a:solidFill>
              </a:rPr>
              <a:t>project, BIG science!</a:t>
            </a:r>
            <a:endParaRPr lang="fr-FR" sz="2800" b="1" i="1"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991" y="0"/>
            <a:ext cx="9719787" cy="537452"/>
          </a:xfrm>
        </p:spPr>
        <p:txBody>
          <a:bodyPr/>
          <a:lstStyle/>
          <a:p>
            <a:r>
              <a:rPr lang="en-US" dirty="0" smtClean="0"/>
              <a:t>A collision event (a Top quark candidate)</a:t>
            </a:r>
            <a:endParaRPr lang="en-US" dirty="0"/>
          </a:p>
        </p:txBody>
      </p:sp>
      <p:pic>
        <p:nvPicPr>
          <p:cNvPr id="4" name="Picture 3" descr="MNe-fig4.pdf"/>
          <p:cNvPicPr>
            <a:picLocks noChangeAspect="1"/>
          </p:cNvPicPr>
          <p:nvPr/>
        </p:nvPicPr>
        <p:blipFill>
          <a:blip r:embed="rId2"/>
          <a:srcRect/>
          <a:stretch>
            <a:fillRect/>
          </a:stretch>
        </p:blipFill>
        <p:spPr bwMode="auto">
          <a:xfrm>
            <a:off x="-89998" y="2016760"/>
            <a:ext cx="10867425" cy="5546090"/>
          </a:xfrm>
          <a:prstGeom prst="rect">
            <a:avLst/>
          </a:prstGeom>
          <a:noFill/>
          <a:ln w="9525">
            <a:noFill/>
            <a:miter lim="800000"/>
            <a:headEnd/>
            <a:tailEnd/>
          </a:ln>
        </p:spPr>
      </p:pic>
      <p:sp>
        <p:nvSpPr>
          <p:cNvPr id="6" name="TextBox 5"/>
          <p:cNvSpPr txBox="1"/>
          <p:nvPr/>
        </p:nvSpPr>
        <p:spPr>
          <a:xfrm>
            <a:off x="1" y="1008384"/>
            <a:ext cx="1529966" cy="936907"/>
          </a:xfrm>
          <a:prstGeom prst="rect">
            <a:avLst/>
          </a:prstGeom>
          <a:noFill/>
        </p:spPr>
        <p:txBody>
          <a:bodyPr wrap="square" lIns="104886" tIns="52443" rIns="104886" bIns="52443" rtlCol="0">
            <a:spAutoFit/>
          </a:bodyPr>
          <a:lstStyle/>
          <a:p>
            <a:r>
              <a:rPr lang="en-US" i="1" dirty="0" smtClean="0">
                <a:solidFill>
                  <a:srgbClr val="FFFFFF"/>
                </a:solidFill>
              </a:rPr>
              <a:t>Displaced secondary vertices</a:t>
            </a:r>
            <a:endParaRPr lang="en-US" i="1" dirty="0">
              <a:solidFill>
                <a:srgbClr val="FFFFFF"/>
              </a:solidFill>
            </a:endParaRPr>
          </a:p>
        </p:txBody>
      </p:sp>
      <p:sp>
        <p:nvSpPr>
          <p:cNvPr id="7" name="TextBox 6"/>
          <p:cNvSpPr txBox="1"/>
          <p:nvPr/>
        </p:nvSpPr>
        <p:spPr>
          <a:xfrm>
            <a:off x="7739833" y="1344508"/>
            <a:ext cx="2069955" cy="659908"/>
          </a:xfrm>
          <a:prstGeom prst="rect">
            <a:avLst/>
          </a:prstGeom>
          <a:noFill/>
        </p:spPr>
        <p:txBody>
          <a:bodyPr wrap="square" lIns="104886" tIns="52443" rIns="104886" bIns="52443" rtlCol="0">
            <a:spAutoFit/>
          </a:bodyPr>
          <a:lstStyle/>
          <a:p>
            <a:r>
              <a:rPr lang="en-US" i="1" dirty="0" err="1" smtClean="0">
                <a:solidFill>
                  <a:srgbClr val="FFFFFF"/>
                </a:solidFill>
              </a:rPr>
              <a:t>Muon</a:t>
            </a:r>
            <a:r>
              <a:rPr lang="en-US" i="1" dirty="0" smtClean="0">
                <a:solidFill>
                  <a:srgbClr val="FFFFFF"/>
                </a:solidFill>
              </a:rPr>
              <a:t> tracking and identification</a:t>
            </a:r>
            <a:endParaRPr lang="en-US" i="1" dirty="0">
              <a:solidFill>
                <a:srgbClr val="FFFFFF"/>
              </a:solidFill>
            </a:endParaRPr>
          </a:p>
        </p:txBody>
      </p:sp>
      <p:sp>
        <p:nvSpPr>
          <p:cNvPr id="8" name="TextBox 7"/>
          <p:cNvSpPr txBox="1"/>
          <p:nvPr/>
        </p:nvSpPr>
        <p:spPr>
          <a:xfrm>
            <a:off x="8999805" y="2773045"/>
            <a:ext cx="2069955" cy="659908"/>
          </a:xfrm>
          <a:prstGeom prst="rect">
            <a:avLst/>
          </a:prstGeom>
          <a:noFill/>
        </p:spPr>
        <p:txBody>
          <a:bodyPr wrap="square" lIns="104886" tIns="52443" rIns="104886" bIns="52443" rtlCol="0">
            <a:spAutoFit/>
          </a:bodyPr>
          <a:lstStyle/>
          <a:p>
            <a:r>
              <a:rPr lang="en-US" i="1" dirty="0" err="1" smtClean="0">
                <a:solidFill>
                  <a:srgbClr val="FFFFFF"/>
                </a:solidFill>
              </a:rPr>
              <a:t>Hadronic</a:t>
            </a:r>
            <a:r>
              <a:rPr lang="en-US" i="1" dirty="0" smtClean="0">
                <a:solidFill>
                  <a:srgbClr val="FFFFFF"/>
                </a:solidFill>
              </a:rPr>
              <a:t> jets reconstruction</a:t>
            </a:r>
            <a:endParaRPr lang="en-US" i="1" dirty="0">
              <a:solidFill>
                <a:srgbClr val="FFFFFF"/>
              </a:solidFill>
            </a:endParaRPr>
          </a:p>
        </p:txBody>
      </p:sp>
      <p:sp>
        <p:nvSpPr>
          <p:cNvPr id="9" name="TextBox 8"/>
          <p:cNvSpPr txBox="1"/>
          <p:nvPr/>
        </p:nvSpPr>
        <p:spPr>
          <a:xfrm>
            <a:off x="7379841" y="3640737"/>
            <a:ext cx="2069955" cy="659908"/>
          </a:xfrm>
          <a:prstGeom prst="rect">
            <a:avLst/>
          </a:prstGeom>
          <a:noFill/>
        </p:spPr>
        <p:txBody>
          <a:bodyPr wrap="square" lIns="104886" tIns="52443" rIns="104886" bIns="52443" rtlCol="0">
            <a:spAutoFit/>
          </a:bodyPr>
          <a:lstStyle/>
          <a:p>
            <a:r>
              <a:rPr lang="en-US" i="1" dirty="0" smtClean="0">
                <a:solidFill>
                  <a:srgbClr val="FFFFFF"/>
                </a:solidFill>
              </a:rPr>
              <a:t>Charge particles tracking</a:t>
            </a:r>
            <a:endParaRPr lang="en-US" i="1" dirty="0">
              <a:solidFill>
                <a:srgbClr val="FFFFFF"/>
              </a:solidFill>
            </a:endParaRPr>
          </a:p>
        </p:txBody>
      </p:sp>
      <p:sp>
        <p:nvSpPr>
          <p:cNvPr id="10" name="TextBox 9"/>
          <p:cNvSpPr txBox="1"/>
          <p:nvPr/>
        </p:nvSpPr>
        <p:spPr>
          <a:xfrm>
            <a:off x="8999805" y="5630125"/>
            <a:ext cx="2069955" cy="936907"/>
          </a:xfrm>
          <a:prstGeom prst="rect">
            <a:avLst/>
          </a:prstGeom>
          <a:noFill/>
        </p:spPr>
        <p:txBody>
          <a:bodyPr wrap="square" lIns="104886" tIns="52443" rIns="104886" bIns="52443" rtlCol="0">
            <a:spAutoFit/>
          </a:bodyPr>
          <a:lstStyle/>
          <a:p>
            <a:r>
              <a:rPr lang="en-US" i="1" dirty="0" smtClean="0">
                <a:solidFill>
                  <a:srgbClr val="FFFFFF"/>
                </a:solidFill>
              </a:rPr>
              <a:t>Electrons and Photons identification</a:t>
            </a:r>
            <a:endParaRPr lang="en-US" i="1" dirty="0">
              <a:solidFill>
                <a:srgbClr val="FFFFFF"/>
              </a:solidFill>
            </a:endParaRPr>
          </a:p>
        </p:txBody>
      </p:sp>
      <p:sp>
        <p:nvSpPr>
          <p:cNvPr id="11" name="TextBox 10"/>
          <p:cNvSpPr txBox="1"/>
          <p:nvPr/>
        </p:nvSpPr>
        <p:spPr>
          <a:xfrm>
            <a:off x="1619967" y="6833941"/>
            <a:ext cx="2789939" cy="659908"/>
          </a:xfrm>
          <a:prstGeom prst="rect">
            <a:avLst/>
          </a:prstGeom>
          <a:noFill/>
        </p:spPr>
        <p:txBody>
          <a:bodyPr wrap="square" lIns="104886" tIns="52443" rIns="104886" bIns="52443" rtlCol="0">
            <a:spAutoFit/>
          </a:bodyPr>
          <a:lstStyle/>
          <a:p>
            <a:r>
              <a:rPr lang="en-US" i="1" dirty="0" smtClean="0">
                <a:solidFill>
                  <a:srgbClr val="FFFFFF"/>
                </a:solidFill>
              </a:rPr>
              <a:t>Missing transverse energy reconstruction</a:t>
            </a:r>
            <a:endParaRPr lang="en-US" i="1" dirty="0">
              <a:solidFill>
                <a:srgbClr val="FFFFFF"/>
              </a:solidFill>
            </a:endParaRPr>
          </a:p>
        </p:txBody>
      </p:sp>
      <p:sp>
        <p:nvSpPr>
          <p:cNvPr id="12" name="TextBox 11"/>
          <p:cNvSpPr txBox="1"/>
          <p:nvPr/>
        </p:nvSpPr>
        <p:spPr>
          <a:xfrm>
            <a:off x="2339952" y="924352"/>
            <a:ext cx="4589899" cy="736895"/>
          </a:xfrm>
          <a:prstGeom prst="rect">
            <a:avLst/>
          </a:prstGeom>
          <a:noFill/>
        </p:spPr>
        <p:txBody>
          <a:bodyPr wrap="square" lIns="104886" tIns="52443" rIns="104886" bIns="52443" rtlCol="0">
            <a:spAutoFit/>
          </a:bodyPr>
          <a:lstStyle/>
          <a:p>
            <a:r>
              <a:rPr lang="en-US" sz="4100" dirty="0" err="1">
                <a:solidFill>
                  <a:schemeClr val="bg1"/>
                </a:solidFill>
              </a:rPr>
              <a:t>tt</a:t>
            </a:r>
            <a:r>
              <a:rPr lang="en-US" sz="4100" dirty="0">
                <a:solidFill>
                  <a:schemeClr val="bg1"/>
                </a:solidFill>
              </a:rPr>
              <a:t> -&gt; </a:t>
            </a:r>
            <a:r>
              <a:rPr lang="en-US" sz="4100" dirty="0" err="1">
                <a:solidFill>
                  <a:schemeClr val="bg1"/>
                </a:solidFill>
              </a:rPr>
              <a:t>e</a:t>
            </a:r>
            <a:r>
              <a:rPr lang="en-US" sz="4100" dirty="0">
                <a:solidFill>
                  <a:schemeClr val="bg1"/>
                </a:solidFill>
              </a:rPr>
              <a:t> </a:t>
            </a:r>
            <a:r>
              <a:rPr lang="en-US" sz="4100" dirty="0" err="1">
                <a:solidFill>
                  <a:schemeClr val="bg1"/>
                </a:solidFill>
                <a:latin typeface="Symbol" charset="2"/>
                <a:cs typeface="Symbol" charset="2"/>
              </a:rPr>
              <a:t>n</a:t>
            </a:r>
            <a:r>
              <a:rPr lang="en-US" sz="4100" dirty="0">
                <a:solidFill>
                  <a:schemeClr val="bg1"/>
                </a:solidFill>
              </a:rPr>
              <a:t> </a:t>
            </a:r>
            <a:r>
              <a:rPr lang="en-US" sz="4100" dirty="0" err="1">
                <a:solidFill>
                  <a:schemeClr val="bg1"/>
                </a:solidFill>
              </a:rPr>
              <a:t>b</a:t>
            </a:r>
            <a:r>
              <a:rPr lang="en-US" sz="4100" dirty="0">
                <a:solidFill>
                  <a:schemeClr val="bg1"/>
                </a:solidFill>
              </a:rPr>
              <a:t> , </a:t>
            </a:r>
            <a:r>
              <a:rPr lang="en-US" sz="4100" dirty="0" err="1">
                <a:solidFill>
                  <a:schemeClr val="bg1"/>
                </a:solidFill>
                <a:latin typeface="Symbol" charset="2"/>
                <a:cs typeface="Symbol" charset="2"/>
              </a:rPr>
              <a:t>m</a:t>
            </a:r>
            <a:r>
              <a:rPr lang="en-US" sz="4100" dirty="0">
                <a:solidFill>
                  <a:schemeClr val="bg1"/>
                </a:solidFill>
                <a:latin typeface="Symbol" charset="2"/>
                <a:cs typeface="Symbol" charset="2"/>
              </a:rPr>
              <a:t> </a:t>
            </a:r>
            <a:r>
              <a:rPr lang="en-US" sz="4100" dirty="0" err="1">
                <a:solidFill>
                  <a:schemeClr val="bg1"/>
                </a:solidFill>
                <a:latin typeface="Symbol" charset="2"/>
                <a:cs typeface="Symbol" charset="2"/>
              </a:rPr>
              <a:t>n</a:t>
            </a:r>
            <a:r>
              <a:rPr lang="en-US" sz="4100" dirty="0">
                <a:solidFill>
                  <a:schemeClr val="bg1"/>
                </a:solidFill>
              </a:rPr>
              <a:t> </a:t>
            </a:r>
            <a:r>
              <a:rPr lang="en-US" sz="4100" dirty="0" err="1">
                <a:solidFill>
                  <a:schemeClr val="bg1"/>
                </a:solidFill>
              </a:rPr>
              <a:t>b</a:t>
            </a:r>
            <a:endParaRPr lang="en-US" sz="4100" dirty="0">
              <a:solidFill>
                <a:schemeClr val="bg1"/>
              </a:solidFill>
            </a:endParaRPr>
          </a:p>
        </p:txBody>
      </p:sp>
      <p:sp>
        <p:nvSpPr>
          <p:cNvPr id="13" name="TextBox 12"/>
          <p:cNvSpPr txBox="1"/>
          <p:nvPr/>
        </p:nvSpPr>
        <p:spPr>
          <a:xfrm>
            <a:off x="2519945" y="672256"/>
            <a:ext cx="449990" cy="382909"/>
          </a:xfrm>
          <a:prstGeom prst="rect">
            <a:avLst/>
          </a:prstGeom>
          <a:noFill/>
        </p:spPr>
        <p:txBody>
          <a:bodyPr wrap="square" lIns="104886" tIns="52443" rIns="104886" bIns="52443" rtlCol="0">
            <a:spAutoFit/>
          </a:bodyPr>
          <a:lstStyle/>
          <a:p>
            <a:r>
              <a:rPr lang="en-US" b="1" dirty="0" smtClean="0">
                <a:solidFill>
                  <a:srgbClr val="FFFFFF"/>
                </a:solidFill>
              </a:rPr>
              <a:t>_</a:t>
            </a:r>
            <a:endParaRPr lang="en-US" b="1"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ATLAS detector</a:t>
            </a:r>
            <a:endParaRPr lang="en-US" dirty="0"/>
          </a:p>
        </p:txBody>
      </p:sp>
      <p:pic>
        <p:nvPicPr>
          <p:cNvPr id="5" name="Picture 4" descr="FullDetector"/>
          <p:cNvPicPr>
            <a:picLocks noChangeAspect="1" noChangeArrowheads="1"/>
          </p:cNvPicPr>
          <p:nvPr/>
        </p:nvPicPr>
        <p:blipFill>
          <a:blip r:embed="rId2"/>
          <a:srcRect/>
          <a:stretch>
            <a:fillRect/>
          </a:stretch>
        </p:blipFill>
        <p:spPr bwMode="auto">
          <a:xfrm>
            <a:off x="-10319" y="1952628"/>
            <a:ext cx="7434212" cy="4530707"/>
          </a:xfrm>
          <a:prstGeom prst="rect">
            <a:avLst/>
          </a:prstGeom>
          <a:ln>
            <a:headEnd/>
            <a:tailEnd/>
          </a:ln>
        </p:spPr>
        <p:style>
          <a:lnRef idx="1">
            <a:schemeClr val="accent1"/>
          </a:lnRef>
          <a:fillRef idx="2">
            <a:schemeClr val="accent1"/>
          </a:fillRef>
          <a:effectRef idx="1">
            <a:schemeClr val="accent1"/>
          </a:effectRef>
          <a:fontRef idx="minor">
            <a:schemeClr val="dk1"/>
          </a:fontRef>
        </p:style>
      </p:pic>
      <p:pic>
        <p:nvPicPr>
          <p:cNvPr id="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584893">
            <a:off x="6178680" y="-93791"/>
            <a:ext cx="5014927" cy="765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27463293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ATLAS detector</a:t>
            </a:r>
            <a:endParaRPr lang="en-US" dirty="0"/>
          </a:p>
        </p:txBody>
      </p:sp>
      <p:pic>
        <p:nvPicPr>
          <p:cNvPr id="5" name="Picture 4" descr="FullDetector"/>
          <p:cNvPicPr>
            <a:picLocks noChangeAspect="1" noChangeArrowheads="1"/>
          </p:cNvPicPr>
          <p:nvPr/>
        </p:nvPicPr>
        <p:blipFill>
          <a:blip r:embed="rId2"/>
          <a:srcRect/>
          <a:stretch>
            <a:fillRect/>
          </a:stretch>
        </p:blipFill>
        <p:spPr bwMode="auto">
          <a:xfrm>
            <a:off x="-10319" y="1952628"/>
            <a:ext cx="7434212" cy="4530707"/>
          </a:xfrm>
          <a:prstGeom prst="rect">
            <a:avLst/>
          </a:prstGeom>
          <a:ln>
            <a:headEnd/>
            <a:tailEnd/>
          </a:ln>
        </p:spPr>
        <p:style>
          <a:lnRef idx="1">
            <a:schemeClr val="accent1"/>
          </a:lnRef>
          <a:fillRef idx="2">
            <a:schemeClr val="accent1"/>
          </a:fillRef>
          <a:effectRef idx="1">
            <a:schemeClr val="accent1"/>
          </a:effectRef>
          <a:fontRef idx="minor">
            <a:schemeClr val="dk1"/>
          </a:fontRef>
        </p:style>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5772" y="-28573"/>
            <a:ext cx="5330511" cy="766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10663000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ATLAS detector</a:t>
            </a:r>
            <a:endParaRPr lang="en-US" dirty="0"/>
          </a:p>
        </p:txBody>
      </p:sp>
      <p:pic>
        <p:nvPicPr>
          <p:cNvPr id="5" name="Picture 4" descr="FullDetector"/>
          <p:cNvPicPr>
            <a:picLocks noChangeAspect="1" noChangeArrowheads="1"/>
          </p:cNvPicPr>
          <p:nvPr/>
        </p:nvPicPr>
        <p:blipFill>
          <a:blip r:embed="rId2"/>
          <a:srcRect/>
          <a:stretch>
            <a:fillRect/>
          </a:stretch>
        </p:blipFill>
        <p:spPr bwMode="auto">
          <a:xfrm>
            <a:off x="-10319" y="1952628"/>
            <a:ext cx="7434212" cy="4530707"/>
          </a:xfrm>
          <a:prstGeom prst="rect">
            <a:avLst/>
          </a:prstGeom>
          <a:ln>
            <a:headEnd/>
            <a:tailEnd/>
          </a:ln>
        </p:spPr>
        <p:style>
          <a:lnRef idx="1">
            <a:schemeClr val="accent1"/>
          </a:lnRef>
          <a:fillRef idx="2">
            <a:schemeClr val="accent1"/>
          </a:fillRef>
          <a:effectRef idx="1">
            <a:schemeClr val="accent1"/>
          </a:effectRef>
          <a:fontRef idx="minor">
            <a:schemeClr val="dk1"/>
          </a:fontRef>
        </p:style>
      </p:pic>
      <p:pic>
        <p:nvPicPr>
          <p:cNvPr id="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8485" y="352428"/>
            <a:ext cx="5171281"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8" name="Picture 3"/>
          <p:cNvPicPr>
            <a:picLocks noChangeAspect="1" noChangeArrowheads="1"/>
          </p:cNvPicPr>
          <p:nvPr/>
        </p:nvPicPr>
        <p:blipFill>
          <a:blip r:embed="rId4">
            <a:alphaModFix amt="85000"/>
            <a:extLst>
              <a:ext uri="{28A0092B-C50C-407E-A947-70E740481C1C}">
                <a14:useLocalDpi xmlns:a14="http://schemas.microsoft.com/office/drawing/2010/main" val="0"/>
              </a:ext>
            </a:extLst>
          </a:blip>
          <a:srcRect/>
          <a:stretch>
            <a:fillRect/>
          </a:stretch>
        </p:blipFill>
        <p:spPr bwMode="auto">
          <a:xfrm>
            <a:off x="5628481" y="4067174"/>
            <a:ext cx="5920436" cy="3143251"/>
          </a:xfrm>
          <a:prstGeom prst="rect">
            <a:avLst/>
          </a:prstGeom>
          <a:noFill/>
          <a:ln>
            <a:noFill/>
          </a:ln>
          <a:extLst>
            <a:ext uri="{909E8E84-426E-40dd-AFC4-6F175D3DCCD1}">
              <a14:hiddenFill xmlns:a14="http://schemas.microsoft.com/office/drawing/2010/main">
                <a:solidFill>
                  <a:srgbClr val="FFFFFF">
                    <a:alpha val="85001"/>
                  </a:srgbClr>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4288425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ingredients</a:t>
            </a:r>
            <a:endParaRPr lang="en-US" dirty="0"/>
          </a:p>
        </p:txBody>
      </p:sp>
      <p:sp>
        <p:nvSpPr>
          <p:cNvPr id="4" name="TextBox 3"/>
          <p:cNvSpPr txBox="1"/>
          <p:nvPr/>
        </p:nvSpPr>
        <p:spPr>
          <a:xfrm>
            <a:off x="359995" y="1260477"/>
            <a:ext cx="9989781" cy="5707487"/>
          </a:xfrm>
          <a:prstGeom prst="rect">
            <a:avLst/>
          </a:prstGeom>
          <a:noFill/>
        </p:spPr>
        <p:txBody>
          <a:bodyPr wrap="square" lIns="104886" tIns="52443" rIns="104886" bIns="52443" rtlCol="0">
            <a:spAutoFit/>
          </a:bodyPr>
          <a:lstStyle/>
          <a:p>
            <a:pPr>
              <a:buClr>
                <a:schemeClr val="bg1"/>
              </a:buClr>
              <a:buSzPct val="150000"/>
              <a:buFont typeface="Arial"/>
              <a:buChar char="•"/>
            </a:pPr>
            <a:r>
              <a:rPr lang="en-US" sz="2800" dirty="0">
                <a:solidFill>
                  <a:srgbClr val="FFFFFF"/>
                </a:solidFill>
              </a:rPr>
              <a:t> A very strong motivation in the entire community towards 	new physics (this is the real motor !!!)</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A well established collaborative method  </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An incredible amount of knowledge within the community in 	many aspects of modern technology (hardware, 	micro-electronics, computing and detector 	techniques) matured over 50 years of HEP history</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A well established Host Laboratory (CERN) capable to 	assist and support such an effort with the necessary 	infrastructure </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8"/>
          <p:cNvSpPr>
            <a:spLocks noGrp="1" noChangeArrowheads="1"/>
          </p:cNvSpPr>
          <p:nvPr>
            <p:ph type="title" sz="quarter"/>
          </p:nvPr>
        </p:nvSpPr>
        <p:spPr>
          <a:xfrm>
            <a:off x="4485481" y="1876425"/>
            <a:ext cx="1871209" cy="476179"/>
          </a:xfrm>
        </p:spPr>
        <p:txBody>
          <a:bodyPr/>
          <a:lstStyle/>
          <a:p>
            <a:pPr eaLnBrk="1" hangingPunct="1"/>
            <a:r>
              <a:rPr lang="en-US" sz="4800" dirty="0">
                <a:latin typeface="Times New Roman" charset="0"/>
              </a:rPr>
              <a:t>~1510</a:t>
            </a:r>
            <a:endParaRPr lang="en-US" sz="4800" dirty="0">
              <a:latin typeface="Times New Roman" charset="0"/>
              <a:cs typeface="Times New Roman" charset="0"/>
            </a:endParaRPr>
          </a:p>
        </p:txBody>
      </p:sp>
      <p:pic>
        <p:nvPicPr>
          <p:cNvPr id="19460" name="Picture 7" descr="image001"/>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382495" y="1"/>
            <a:ext cx="3572078" cy="4010024"/>
          </a:xfrm>
          <a:noFill/>
        </p:spPr>
      </p:pic>
      <p:pic>
        <p:nvPicPr>
          <p:cNvPr id="19461" name="Picture 14" descr="image002"/>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2504281" y="4111061"/>
            <a:ext cx="4509275" cy="3448614"/>
          </a:xfrm>
          <a:noFill/>
        </p:spPr>
      </p:pic>
      <p:pic>
        <p:nvPicPr>
          <p:cNvPr id="19462" name="Picture 16" descr="image003"/>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7135453" y="1"/>
            <a:ext cx="3750828" cy="4924424"/>
          </a:xfrm>
          <a:noFill/>
        </p:spPr>
      </p:pic>
      <p:sp>
        <p:nvSpPr>
          <p:cNvPr id="12" name="Rectangle 8"/>
          <p:cNvSpPr txBox="1">
            <a:spLocks noChangeArrowheads="1"/>
          </p:cNvSpPr>
          <p:nvPr/>
        </p:nvSpPr>
        <p:spPr bwMode="auto">
          <a:xfrm>
            <a:off x="7381081" y="5610225"/>
            <a:ext cx="3200400" cy="1066800"/>
          </a:xfrm>
          <a:prstGeom prst="rect">
            <a:avLst/>
          </a:prstGeom>
          <a:noFill/>
          <a:ln w="9525">
            <a:noFill/>
            <a:miter lim="800000"/>
            <a:headEnd/>
            <a:tailEnd/>
          </a:ln>
        </p:spPr>
        <p:txBody>
          <a:bodyPr vert="horz" wrap="square" lIns="104886" tIns="52443" rIns="104886" bIns="52443" numCol="1" anchor="ctr" anchorCtr="0" compatLnSpc="1">
            <a:prstTxWarp prst="textNoShape">
              <a:avLst/>
            </a:prstTxWarp>
          </a:bodyPr>
          <a:lstStyle>
            <a:lvl1pPr algn="ctr" rtl="0" eaLnBrk="0" fontAlgn="base" hangingPunct="0">
              <a:spcBef>
                <a:spcPct val="0"/>
              </a:spcBef>
              <a:spcAft>
                <a:spcPct val="0"/>
              </a:spcAft>
              <a:defRPr sz="2800" kern="1200">
                <a:solidFill>
                  <a:schemeClr val="bg1"/>
                </a:solidFill>
                <a:latin typeface="+mj-lt"/>
                <a:ea typeface="ＭＳ Ｐゴシック" charset="-128"/>
                <a:cs typeface="ＭＳ Ｐゴシック" charset="-128"/>
              </a:defRPr>
            </a:lvl1pPr>
            <a:lvl2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2pPr>
            <a:lvl3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3pPr>
            <a:lvl4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4pPr>
            <a:lvl5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5pPr>
            <a:lvl6pPr marL="524637" algn="ctr" rtl="0" fontAlgn="base">
              <a:spcBef>
                <a:spcPct val="0"/>
              </a:spcBef>
              <a:spcAft>
                <a:spcPct val="0"/>
              </a:spcAft>
              <a:defRPr sz="5000">
                <a:solidFill>
                  <a:schemeClr val="tx1"/>
                </a:solidFill>
                <a:latin typeface="Calibri" pitchFamily="34" charset="0"/>
              </a:defRPr>
            </a:lvl6pPr>
            <a:lvl7pPr marL="1049274" algn="ctr" rtl="0" fontAlgn="base">
              <a:spcBef>
                <a:spcPct val="0"/>
              </a:spcBef>
              <a:spcAft>
                <a:spcPct val="0"/>
              </a:spcAft>
              <a:defRPr sz="5000">
                <a:solidFill>
                  <a:schemeClr val="tx1"/>
                </a:solidFill>
                <a:latin typeface="Calibri" pitchFamily="34" charset="0"/>
              </a:defRPr>
            </a:lvl7pPr>
            <a:lvl8pPr marL="1573911" algn="ctr" rtl="0" fontAlgn="base">
              <a:spcBef>
                <a:spcPct val="0"/>
              </a:spcBef>
              <a:spcAft>
                <a:spcPct val="0"/>
              </a:spcAft>
              <a:defRPr sz="5000">
                <a:solidFill>
                  <a:schemeClr val="tx1"/>
                </a:solidFill>
                <a:latin typeface="Calibri" pitchFamily="34" charset="0"/>
              </a:defRPr>
            </a:lvl8pPr>
            <a:lvl9pPr marL="2098548" algn="ctr" rtl="0" fontAlgn="base">
              <a:spcBef>
                <a:spcPct val="0"/>
              </a:spcBef>
              <a:spcAft>
                <a:spcPct val="0"/>
              </a:spcAft>
              <a:defRPr sz="5000">
                <a:solidFill>
                  <a:schemeClr val="tx1"/>
                </a:solidFill>
                <a:latin typeface="Calibri" pitchFamily="34" charset="0"/>
              </a:defRPr>
            </a:lvl9pPr>
          </a:lstStyle>
          <a:p>
            <a:pPr eaLnBrk="1" hangingPunct="1"/>
            <a:r>
              <a:rPr lang="en-US" sz="4800" dirty="0">
                <a:latin typeface="Times New Roman" charset="0"/>
              </a:rPr>
              <a:t>one man show</a:t>
            </a:r>
            <a:endParaRPr lang="en-US" sz="4800" dirty="0">
              <a:latin typeface="Times New Roman" charset="0"/>
              <a:cs typeface="Times New Roman" charset="0"/>
            </a:endParaRPr>
          </a:p>
        </p:txBody>
      </p:sp>
    </p:spTree>
    <p:extLst>
      <p:ext uri="{BB962C8B-B14F-4D97-AF65-F5344CB8AC3E}">
        <p14:creationId xmlns:p14="http://schemas.microsoft.com/office/powerpoint/2010/main" val="6429013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descr="ATLAS.map.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997" y="444669"/>
            <a:ext cx="11457874" cy="7454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Comic Sans MS" charset="0"/>
                <a:ea typeface="ＭＳ Ｐゴシック" charset="0"/>
                <a:cs typeface="ＭＳ Ｐゴシック" charset="0"/>
              </a:defRPr>
            </a:lvl1pPr>
            <a:lvl2pPr marL="43509817" indent="-42985383">
              <a:defRPr sz="1800">
                <a:solidFill>
                  <a:schemeClr val="tx1"/>
                </a:solidFill>
                <a:latin typeface="Comic Sans MS" charset="0"/>
                <a:ea typeface="ＭＳ Ｐゴシック" charset="0"/>
              </a:defRPr>
            </a:lvl2pPr>
            <a:lvl3pPr>
              <a:defRPr sz="1800">
                <a:solidFill>
                  <a:schemeClr val="tx1"/>
                </a:solidFill>
                <a:latin typeface="Comic Sans MS" charset="0"/>
                <a:ea typeface="ＭＳ Ｐゴシック" charset="0"/>
              </a:defRPr>
            </a:lvl3pPr>
            <a:lvl4pPr>
              <a:defRPr sz="1800">
                <a:solidFill>
                  <a:schemeClr val="tx1"/>
                </a:solidFill>
                <a:latin typeface="Comic Sans MS" charset="0"/>
                <a:ea typeface="ＭＳ Ｐゴシック" charset="0"/>
              </a:defRPr>
            </a:lvl4pPr>
            <a:lvl5pPr>
              <a:defRPr sz="1800">
                <a:solidFill>
                  <a:schemeClr val="tx1"/>
                </a:solidFill>
                <a:latin typeface="Comic Sans MS" charset="0"/>
                <a:ea typeface="ＭＳ Ｐゴシック" charset="0"/>
              </a:defRPr>
            </a:lvl5pPr>
            <a:lvl6pPr marL="524435" eaLnBrk="0" fontAlgn="base" hangingPunct="0">
              <a:spcBef>
                <a:spcPct val="0"/>
              </a:spcBef>
              <a:spcAft>
                <a:spcPct val="0"/>
              </a:spcAft>
              <a:defRPr sz="1800">
                <a:solidFill>
                  <a:schemeClr val="tx1"/>
                </a:solidFill>
                <a:latin typeface="Comic Sans MS" charset="0"/>
                <a:ea typeface="ＭＳ Ｐゴシック" charset="0"/>
              </a:defRPr>
            </a:lvl6pPr>
            <a:lvl7pPr marL="1048868" eaLnBrk="0" fontAlgn="base" hangingPunct="0">
              <a:spcBef>
                <a:spcPct val="0"/>
              </a:spcBef>
              <a:spcAft>
                <a:spcPct val="0"/>
              </a:spcAft>
              <a:defRPr sz="1800">
                <a:solidFill>
                  <a:schemeClr val="tx1"/>
                </a:solidFill>
                <a:latin typeface="Comic Sans MS" charset="0"/>
                <a:ea typeface="ＭＳ Ｐゴシック" charset="0"/>
              </a:defRPr>
            </a:lvl7pPr>
            <a:lvl8pPr marL="1573302" eaLnBrk="0" fontAlgn="base" hangingPunct="0">
              <a:spcBef>
                <a:spcPct val="0"/>
              </a:spcBef>
              <a:spcAft>
                <a:spcPct val="0"/>
              </a:spcAft>
              <a:defRPr sz="1800">
                <a:solidFill>
                  <a:schemeClr val="tx1"/>
                </a:solidFill>
                <a:latin typeface="Comic Sans MS" charset="0"/>
                <a:ea typeface="ＭＳ Ｐゴシック" charset="0"/>
              </a:defRPr>
            </a:lvl8pPr>
            <a:lvl9pPr marL="2097736" eaLnBrk="0" fontAlgn="base" hangingPunct="0">
              <a:spcBef>
                <a:spcPct val="0"/>
              </a:spcBef>
              <a:spcAft>
                <a:spcPct val="0"/>
              </a:spcAft>
              <a:defRPr sz="1800">
                <a:solidFill>
                  <a:schemeClr val="tx1"/>
                </a:solidFill>
                <a:latin typeface="Comic Sans MS" charset="0"/>
                <a:ea typeface="ＭＳ Ｐゴシック" charset="0"/>
              </a:defRPr>
            </a:lvl9pPr>
          </a:lstStyle>
          <a:p>
            <a:fld id="{A61192A4-3E39-E844-80EF-1458C9892B1A}" type="slidenum">
              <a:rPr lang="en-US" sz="1400">
                <a:solidFill>
                  <a:schemeClr val="tx2"/>
                </a:solidFill>
              </a:rPr>
              <a:pPr/>
              <a:t>16</a:t>
            </a:fld>
            <a:endParaRPr lang="en-US" sz="1400">
              <a:solidFill>
                <a:schemeClr val="tx2"/>
              </a:solidFill>
            </a:endParaRPr>
          </a:p>
        </p:txBody>
      </p:sp>
      <p:sp>
        <p:nvSpPr>
          <p:cNvPr id="7" name="Rectangle 4"/>
          <p:cNvSpPr>
            <a:spLocks noChangeArrowheads="1"/>
          </p:cNvSpPr>
          <p:nvPr/>
        </p:nvSpPr>
        <p:spPr bwMode="auto">
          <a:xfrm>
            <a:off x="90001" y="2486028"/>
            <a:ext cx="11177283" cy="372181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104886" tIns="52443" rIns="104886" bIns="52443" anchor="ctr"/>
          <a:lstStyle/>
          <a:p>
            <a:pPr eaLnBrk="1" hangingPunct="1"/>
            <a:r>
              <a:rPr lang="en-GB" sz="1400" dirty="0">
                <a:solidFill>
                  <a:srgbClr val="002060"/>
                </a:solidFill>
                <a:cs typeface="Arial" charset="0"/>
              </a:rPr>
              <a:t>Albany, Alberta, NIKHEF Amsterdam, Ankara, LAPP Annecy, Argonne NL, Arizona, UT Arlington, Athens, NTU Athens, Baku, </a:t>
            </a:r>
            <a:br>
              <a:rPr lang="en-GB" sz="1400" dirty="0">
                <a:solidFill>
                  <a:srgbClr val="002060"/>
                </a:solidFill>
                <a:cs typeface="Arial" charset="0"/>
              </a:rPr>
            </a:br>
            <a:r>
              <a:rPr lang="en-GB" sz="1400" dirty="0">
                <a:solidFill>
                  <a:srgbClr val="002060"/>
                </a:solidFill>
                <a:cs typeface="Arial" charset="0"/>
              </a:rPr>
              <a:t>IFAE Barcelona, Belgrade, Bergen, Berkeley LBL and UC, HU Berlin, Bern, Birmingham, UAN Bogota, Bologna, Bonn, Boston, Brandeis, </a:t>
            </a:r>
            <a:r>
              <a:rPr lang="en-GB" sz="1400" dirty="0" err="1">
                <a:solidFill>
                  <a:srgbClr val="002060"/>
                </a:solidFill>
                <a:cs typeface="Arial" charset="0"/>
              </a:rPr>
              <a:t>Brasil</a:t>
            </a:r>
            <a:r>
              <a:rPr lang="en-GB" sz="1400" dirty="0">
                <a:solidFill>
                  <a:srgbClr val="002060"/>
                </a:solidFill>
                <a:cs typeface="Arial" charset="0"/>
              </a:rPr>
              <a:t> Cluster, Bratislava/SAS Kosice, Brookhaven NL, Buenos Aires, Bucharest, Cambridge, Carleton, CERN, Chinese Cluster, Chicago, Chile, Clermont-Ferrand, Columbia, NBI Copenhagen, Cosenza, AGH UST Cracow, IFJ PAN Cracow, SMU Dallas, UT Dallas, DESY, Dortmund, TU Dresden, JINR Dubna, Duke, Edinburgh, </a:t>
            </a:r>
            <a:r>
              <a:rPr lang="en-GB" sz="1400" dirty="0" err="1">
                <a:solidFill>
                  <a:srgbClr val="002060"/>
                </a:solidFill>
                <a:cs typeface="Arial" charset="0"/>
              </a:rPr>
              <a:t>Frascati</a:t>
            </a:r>
            <a:r>
              <a:rPr lang="en-GB" sz="1400" dirty="0">
                <a:solidFill>
                  <a:srgbClr val="002060"/>
                </a:solidFill>
                <a:cs typeface="Arial" charset="0"/>
              </a:rPr>
              <a:t>, Freiburg, Geneva, Genoa, Giessen, Glasgow, </a:t>
            </a:r>
            <a:r>
              <a:rPr lang="en-US" sz="1400" dirty="0" err="1">
                <a:solidFill>
                  <a:srgbClr val="002060"/>
                </a:solidFill>
                <a:cs typeface="Arial" charset="0"/>
              </a:rPr>
              <a:t>Göttingen</a:t>
            </a:r>
            <a:r>
              <a:rPr lang="en-US" sz="1400" dirty="0">
                <a:solidFill>
                  <a:srgbClr val="002060"/>
                </a:solidFill>
                <a:cs typeface="Arial" charset="0"/>
              </a:rPr>
              <a:t>,</a:t>
            </a:r>
            <a:r>
              <a:rPr lang="en-GB" sz="1400" dirty="0">
                <a:solidFill>
                  <a:srgbClr val="002060"/>
                </a:solidFill>
                <a:cs typeface="Arial" charset="0"/>
              </a:rPr>
              <a:t> LPSC Grenoble, </a:t>
            </a:r>
            <a:r>
              <a:rPr lang="en-GB" sz="1400" dirty="0" err="1">
                <a:solidFill>
                  <a:srgbClr val="002060"/>
                </a:solidFill>
                <a:cs typeface="Arial" charset="0"/>
              </a:rPr>
              <a:t>Technion</a:t>
            </a:r>
            <a:r>
              <a:rPr lang="en-GB" sz="1400" dirty="0">
                <a:solidFill>
                  <a:srgbClr val="002060"/>
                </a:solidFill>
                <a:cs typeface="Arial" charset="0"/>
              </a:rPr>
              <a:t> Haifa, Hampton, Harvard, Heidelberg, Hiroshima IT, Indiana, Innsbruck, Iowa SU, Iowa, UC Irvine, Istanbul </a:t>
            </a:r>
            <a:r>
              <a:rPr lang="en-GB" sz="1400" dirty="0" err="1">
                <a:solidFill>
                  <a:srgbClr val="002060"/>
                </a:solidFill>
                <a:cs typeface="Arial" charset="0"/>
              </a:rPr>
              <a:t>Bogazici</a:t>
            </a:r>
            <a:r>
              <a:rPr lang="en-GB" sz="1400" dirty="0">
                <a:solidFill>
                  <a:srgbClr val="002060"/>
                </a:solidFill>
                <a:cs typeface="Arial" charset="0"/>
              </a:rPr>
              <a:t>, Johannesburg/Witwatersrand, KEK, Kobe, Kyoto, Kyoto UE, Lancaster, UN La Plata, Lecce, Lisbon LIP, Liverpool, Ljubljana, QMW London, RHBNC London, UC London, Lund, UA Madrid, Mainz, Manchester, CPPM Marseille, Massachusetts, MIT, Melbourne, Michigan, Michigan SU, Milano, Minsk NAS, Minsk NCPHEP, Montreal, McGill Montreal, RUPHE Morocco, FIAN Moscow, ITEP Moscow, </a:t>
            </a:r>
            <a:r>
              <a:rPr lang="en-GB" sz="1400" dirty="0" err="1">
                <a:solidFill>
                  <a:srgbClr val="002060"/>
                </a:solidFill>
                <a:cs typeface="Arial" charset="0"/>
              </a:rPr>
              <a:t>MEPhI</a:t>
            </a:r>
            <a:r>
              <a:rPr lang="en-GB" sz="1400" dirty="0">
                <a:solidFill>
                  <a:srgbClr val="002060"/>
                </a:solidFill>
                <a:cs typeface="Arial" charset="0"/>
              </a:rPr>
              <a:t> Moscow, MSU Moscow, Munich LMU, MPI Munich, Nagasaki IAS, Nagoya, Naples, New Mexico, New York, Nijmegen, Northern Illinois University, BINP Novosibirsk, NPI </a:t>
            </a:r>
            <a:r>
              <a:rPr lang="en-GB" sz="1400" dirty="0" err="1">
                <a:solidFill>
                  <a:srgbClr val="002060"/>
                </a:solidFill>
                <a:cs typeface="Arial" charset="0"/>
              </a:rPr>
              <a:t>Petersburg,Ohio</a:t>
            </a:r>
            <a:r>
              <a:rPr lang="en-GB" sz="1400" dirty="0">
                <a:solidFill>
                  <a:srgbClr val="002060"/>
                </a:solidFill>
                <a:cs typeface="Arial" charset="0"/>
              </a:rPr>
              <a:t> SU, Okayama, Oklahoma, Oklahoma SU, Olomouc, Oregon, LAL </a:t>
            </a:r>
            <a:r>
              <a:rPr lang="en-GB" sz="1400" dirty="0" err="1">
                <a:solidFill>
                  <a:srgbClr val="002060"/>
                </a:solidFill>
                <a:cs typeface="Arial" charset="0"/>
              </a:rPr>
              <a:t>Orsay</a:t>
            </a:r>
            <a:r>
              <a:rPr lang="en-GB" sz="1400" dirty="0">
                <a:solidFill>
                  <a:srgbClr val="002060"/>
                </a:solidFill>
                <a:cs typeface="Arial" charset="0"/>
              </a:rPr>
              <a:t>, Osaka, Oslo, Oxford, Paris VI and VII, Pavia, Pennsylvania, Pisa, Pittsburgh, CAS Prague, CU Prague, TU Prague, IHEP </a:t>
            </a:r>
            <a:r>
              <a:rPr lang="en-GB" sz="1400" dirty="0" err="1">
                <a:solidFill>
                  <a:srgbClr val="002060"/>
                </a:solidFill>
                <a:cs typeface="Arial" charset="0"/>
              </a:rPr>
              <a:t>Protvino</a:t>
            </a:r>
            <a:r>
              <a:rPr lang="en-GB" sz="1400" dirty="0">
                <a:solidFill>
                  <a:srgbClr val="002060"/>
                </a:solidFill>
                <a:cs typeface="Arial" charset="0"/>
              </a:rPr>
              <a:t>, Regina, Rome I, Rome II, Rome III, Rutherford Appleton Laboratory, DAPNIA </a:t>
            </a:r>
            <a:r>
              <a:rPr lang="en-GB" sz="1400" dirty="0" err="1">
                <a:solidFill>
                  <a:srgbClr val="002060"/>
                </a:solidFill>
                <a:cs typeface="Arial" charset="0"/>
              </a:rPr>
              <a:t>Saclay</a:t>
            </a:r>
            <a:r>
              <a:rPr lang="en-GB" sz="1400" dirty="0">
                <a:solidFill>
                  <a:srgbClr val="002060"/>
                </a:solidFill>
                <a:cs typeface="Arial" charset="0"/>
              </a:rPr>
              <a:t>, Santa Cruz UC, Sheffield, </a:t>
            </a:r>
            <a:r>
              <a:rPr lang="en-GB" sz="1400" dirty="0" err="1">
                <a:solidFill>
                  <a:srgbClr val="002060"/>
                </a:solidFill>
                <a:cs typeface="Arial" charset="0"/>
              </a:rPr>
              <a:t>Shinshu</a:t>
            </a:r>
            <a:r>
              <a:rPr lang="en-GB" sz="1400" dirty="0">
                <a:solidFill>
                  <a:srgbClr val="002060"/>
                </a:solidFill>
                <a:cs typeface="Arial" charset="0"/>
              </a:rPr>
              <a:t>, Siegen, Simon Fraser Burnaby, SLAC,  Stockholm, KTH Stockholm, Stony Brook, Sydney, Sussex, AS Taipei, Tbilisi, Tel Aviv, Thessaloniki, Tokyo ICEPP, Tokyo MU, Tokyo Tech, Toronto, TRIUMF, Tsukuba, Tufts, Udine/ICTP, Uppsala, UI Urbana, Valencia, UBC Vancouver, Victoria, </a:t>
            </a:r>
            <a:r>
              <a:rPr lang="en-GB" sz="1400" dirty="0" err="1">
                <a:solidFill>
                  <a:srgbClr val="002060"/>
                </a:solidFill>
                <a:cs typeface="Arial" charset="0"/>
              </a:rPr>
              <a:t>Waseda</a:t>
            </a:r>
            <a:r>
              <a:rPr lang="en-GB" sz="1400" dirty="0">
                <a:solidFill>
                  <a:srgbClr val="002060"/>
                </a:solidFill>
                <a:cs typeface="Arial" charset="0"/>
              </a:rPr>
              <a:t>, Washington, Weizmann </a:t>
            </a:r>
            <a:r>
              <a:rPr lang="en-GB" sz="1400" dirty="0" err="1">
                <a:solidFill>
                  <a:srgbClr val="002060"/>
                </a:solidFill>
                <a:cs typeface="Arial" charset="0"/>
              </a:rPr>
              <a:t>Rehovot</a:t>
            </a:r>
            <a:r>
              <a:rPr lang="en-GB" sz="1400" dirty="0">
                <a:solidFill>
                  <a:srgbClr val="002060"/>
                </a:solidFill>
                <a:cs typeface="Arial" charset="0"/>
              </a:rPr>
              <a:t>, FH Wiener </a:t>
            </a:r>
            <a:r>
              <a:rPr lang="en-GB" sz="1400" dirty="0" err="1">
                <a:solidFill>
                  <a:srgbClr val="002060"/>
                </a:solidFill>
                <a:cs typeface="Arial" charset="0"/>
              </a:rPr>
              <a:t>Neustadt</a:t>
            </a:r>
            <a:r>
              <a:rPr lang="en-GB" sz="1400" dirty="0">
                <a:solidFill>
                  <a:srgbClr val="002060"/>
                </a:solidFill>
                <a:cs typeface="Arial" charset="0"/>
              </a:rPr>
              <a:t>, Wisconsin, Wuppertal, </a:t>
            </a:r>
            <a:r>
              <a:rPr lang="en-GB" sz="1400" dirty="0" err="1">
                <a:solidFill>
                  <a:srgbClr val="002060"/>
                </a:solidFill>
                <a:cs typeface="Arial" charset="0"/>
              </a:rPr>
              <a:t>Würzburg</a:t>
            </a:r>
            <a:r>
              <a:rPr lang="en-GB" sz="1400" dirty="0">
                <a:solidFill>
                  <a:srgbClr val="002060"/>
                </a:solidFill>
                <a:cs typeface="Arial" charset="0"/>
              </a:rPr>
              <a:t>, Yale, Yerevan</a:t>
            </a:r>
            <a:endParaRPr lang="en-US" sz="1400" dirty="0">
              <a:solidFill>
                <a:srgbClr val="002060"/>
              </a:solidFill>
              <a:cs typeface="Arial" charset="0"/>
            </a:endParaRPr>
          </a:p>
        </p:txBody>
      </p:sp>
      <p:sp>
        <p:nvSpPr>
          <p:cNvPr id="19461" name="Text Box 3"/>
          <p:cNvSpPr txBox="1">
            <a:spLocks noChangeArrowheads="1"/>
          </p:cNvSpPr>
          <p:nvPr/>
        </p:nvSpPr>
        <p:spPr bwMode="auto">
          <a:xfrm>
            <a:off x="989978" y="155809"/>
            <a:ext cx="8009824" cy="158323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lIns="104886" tIns="52443" rIns="104886" bIns="52443">
            <a:spAutoFit/>
          </a:bodyPr>
          <a:lstStyle>
            <a:lvl1pPr marL="342900" indent="-342900">
              <a:defRPr sz="1600">
                <a:solidFill>
                  <a:schemeClr val="tx1"/>
                </a:solidFill>
                <a:latin typeface="Comic Sans MS" charset="0"/>
                <a:ea typeface="ＭＳ Ｐゴシック" charset="0"/>
                <a:cs typeface="ＭＳ Ｐゴシック" charset="0"/>
              </a:defRPr>
            </a:lvl1pPr>
            <a:lvl2pPr marL="37931725" indent="-37474525">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7200" eaLnBrk="0" fontAlgn="base" hangingPunct="0">
              <a:spcBef>
                <a:spcPct val="0"/>
              </a:spcBef>
              <a:spcAft>
                <a:spcPct val="0"/>
              </a:spcAft>
              <a:defRPr sz="1600">
                <a:solidFill>
                  <a:schemeClr val="tx1"/>
                </a:solidFill>
                <a:latin typeface="Comic Sans MS" charset="0"/>
                <a:ea typeface="ＭＳ Ｐゴシック" charset="0"/>
              </a:defRPr>
            </a:lvl6pPr>
            <a:lvl7pPr marL="914400" eaLnBrk="0" fontAlgn="base" hangingPunct="0">
              <a:spcBef>
                <a:spcPct val="0"/>
              </a:spcBef>
              <a:spcAft>
                <a:spcPct val="0"/>
              </a:spcAft>
              <a:defRPr sz="1600">
                <a:solidFill>
                  <a:schemeClr val="tx1"/>
                </a:solidFill>
                <a:latin typeface="Comic Sans MS" charset="0"/>
                <a:ea typeface="ＭＳ Ｐゴシック" charset="0"/>
              </a:defRPr>
            </a:lvl7pPr>
            <a:lvl8pPr marL="1371600" eaLnBrk="0" fontAlgn="base" hangingPunct="0">
              <a:spcBef>
                <a:spcPct val="0"/>
              </a:spcBef>
              <a:spcAft>
                <a:spcPct val="0"/>
              </a:spcAft>
              <a:defRPr sz="1600">
                <a:solidFill>
                  <a:schemeClr val="tx1"/>
                </a:solidFill>
                <a:latin typeface="Comic Sans MS" charset="0"/>
                <a:ea typeface="ＭＳ Ｐゴシック" charset="0"/>
              </a:defRPr>
            </a:lvl8pPr>
            <a:lvl9pPr marL="1828800" eaLnBrk="0" fontAlgn="base" hangingPunct="0">
              <a:spcBef>
                <a:spcPct val="0"/>
              </a:spcBef>
              <a:spcAft>
                <a:spcPct val="0"/>
              </a:spcAft>
              <a:defRPr sz="1600">
                <a:solidFill>
                  <a:schemeClr val="tx1"/>
                </a:solidFill>
                <a:latin typeface="Comic Sans MS" charset="0"/>
                <a:ea typeface="ＭＳ Ｐゴシック" charset="0"/>
              </a:defRPr>
            </a:lvl9pPr>
          </a:lstStyle>
          <a:p>
            <a:pPr eaLnBrk="1" hangingPunct="1"/>
            <a:r>
              <a:rPr lang="en-US" b="1" dirty="0">
                <a:latin typeface="Arial" charset="0"/>
                <a:cs typeface="Arial" charset="0"/>
              </a:rPr>
              <a:t>3030 active scientists: </a:t>
            </a:r>
          </a:p>
          <a:p>
            <a:pPr eaLnBrk="1" hangingPunct="1"/>
            <a:r>
              <a:rPr lang="en-US" b="1" dirty="0">
                <a:latin typeface="Arial" charset="0"/>
                <a:cs typeface="Arial" charset="0"/>
              </a:rPr>
              <a:t>            --  ~ 1830 with a PhD </a:t>
            </a:r>
            <a:r>
              <a:rPr lang="en-US" b="1" dirty="0">
                <a:latin typeface="Arial" charset="0"/>
                <a:cs typeface="Arial" charset="0"/>
                <a:sym typeface="Wingdings" charset="0"/>
              </a:rPr>
              <a:t> contribute to </a:t>
            </a:r>
            <a:r>
              <a:rPr lang="en-US" b="1" dirty="0">
                <a:latin typeface="Arial" charset="0"/>
                <a:cs typeface="Arial" charset="0"/>
              </a:rPr>
              <a:t>M&amp;O share</a:t>
            </a:r>
          </a:p>
          <a:p>
            <a:pPr eaLnBrk="1" hangingPunct="1"/>
            <a:r>
              <a:rPr lang="en-US" b="1" dirty="0">
                <a:latin typeface="Arial" charset="0"/>
                <a:cs typeface="Arial" charset="0"/>
              </a:rPr>
              <a:t>            --  ~ 1200 </a:t>
            </a:r>
            <a:r>
              <a:rPr lang="en-US" b="1" dirty="0" smtClean="0">
                <a:latin typeface="Arial" charset="0"/>
                <a:cs typeface="Arial" charset="0"/>
              </a:rPr>
              <a:t>students</a:t>
            </a:r>
          </a:p>
          <a:p>
            <a:pPr eaLnBrk="1" hangingPunct="1"/>
            <a:r>
              <a:rPr lang="en-US" b="1" dirty="0" smtClean="0">
                <a:latin typeface="Arial" charset="0"/>
                <a:cs typeface="Arial" charset="0"/>
              </a:rPr>
              <a:t>~4500 scientists over the last 15-20 years</a:t>
            </a:r>
          </a:p>
          <a:p>
            <a:pPr eaLnBrk="1" hangingPunct="1"/>
            <a:endParaRPr lang="en-US" b="1" dirty="0">
              <a:latin typeface="Arial" charset="0"/>
              <a:cs typeface="Arial" charset="0"/>
            </a:endParaRPr>
          </a:p>
          <a:p>
            <a:pPr eaLnBrk="1" hangingPunct="1"/>
            <a:r>
              <a:rPr lang="en-US" b="1" dirty="0">
                <a:latin typeface="Arial" charset="0"/>
                <a:cs typeface="Arial" charset="0"/>
              </a:rPr>
              <a:t>174  Institutions,  38 Countries  </a:t>
            </a:r>
          </a:p>
        </p:txBody>
      </p:sp>
    </p:spTree>
    <p:extLst>
      <p:ext uri="{BB962C8B-B14F-4D97-AF65-F5344CB8AC3E}">
        <p14:creationId xmlns:p14="http://schemas.microsoft.com/office/powerpoint/2010/main" val="38531119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32681" y="2867025"/>
            <a:ext cx="8382000" cy="1569660"/>
          </a:xfrm>
          <a:prstGeom prst="rect">
            <a:avLst/>
          </a:prstGeom>
          <a:noFill/>
        </p:spPr>
        <p:txBody>
          <a:bodyPr wrap="square" rtlCol="0">
            <a:spAutoFit/>
          </a:bodyPr>
          <a:lstStyle/>
          <a:p>
            <a:r>
              <a:rPr lang="en-US" sz="9600" dirty="0" smtClean="0">
                <a:solidFill>
                  <a:schemeClr val="bg1"/>
                </a:solidFill>
              </a:rPr>
              <a:t>WE ….culture</a:t>
            </a:r>
            <a:endParaRPr lang="en-US" sz="9600" dirty="0">
              <a:solidFill>
                <a:schemeClr val="bg1"/>
              </a:solidFill>
            </a:endParaRPr>
          </a:p>
        </p:txBody>
      </p:sp>
    </p:spTree>
    <p:extLst>
      <p:ext uri="{BB962C8B-B14F-4D97-AF65-F5344CB8AC3E}">
        <p14:creationId xmlns:p14="http://schemas.microsoft.com/office/powerpoint/2010/main" val="33614035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32681" y="2867025"/>
            <a:ext cx="8382000" cy="4524315"/>
          </a:xfrm>
          <a:prstGeom prst="rect">
            <a:avLst/>
          </a:prstGeom>
          <a:noFill/>
        </p:spPr>
        <p:txBody>
          <a:bodyPr wrap="square" rtlCol="0">
            <a:spAutoFit/>
          </a:bodyPr>
          <a:lstStyle/>
          <a:p>
            <a:r>
              <a:rPr lang="en-US" sz="9600" dirty="0" smtClean="0">
                <a:solidFill>
                  <a:schemeClr val="bg1"/>
                </a:solidFill>
              </a:rPr>
              <a:t>WE ….culture</a:t>
            </a:r>
          </a:p>
          <a:p>
            <a:endParaRPr lang="en-US" sz="4800" dirty="0" smtClean="0">
              <a:solidFill>
                <a:schemeClr val="bg1"/>
              </a:solidFill>
            </a:endParaRPr>
          </a:p>
          <a:p>
            <a:r>
              <a:rPr lang="en-US" sz="4800" dirty="0">
                <a:solidFill>
                  <a:schemeClr val="bg1"/>
                </a:solidFill>
              </a:rPr>
              <a:t>	</a:t>
            </a:r>
            <a:r>
              <a:rPr lang="en-US" sz="4800" dirty="0" smtClean="0">
                <a:solidFill>
                  <a:schemeClr val="bg1"/>
                </a:solidFill>
              </a:rPr>
              <a:t>opposite </a:t>
            </a:r>
            <a:r>
              <a:rPr lang="en-US" sz="4800" dirty="0">
                <a:solidFill>
                  <a:schemeClr val="bg1"/>
                </a:solidFill>
              </a:rPr>
              <a:t>to  …. I culture</a:t>
            </a:r>
          </a:p>
          <a:p>
            <a:endParaRPr lang="en-US" sz="9600" dirty="0">
              <a:solidFill>
                <a:schemeClr val="bg1"/>
              </a:solidFill>
            </a:endParaRPr>
          </a:p>
        </p:txBody>
      </p:sp>
    </p:spTree>
    <p:extLst>
      <p:ext uri="{BB962C8B-B14F-4D97-AF65-F5344CB8AC3E}">
        <p14:creationId xmlns:p14="http://schemas.microsoft.com/office/powerpoint/2010/main" val="227902669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ants.jpg"/>
          <p:cNvPicPr>
            <a:picLocks noChangeAspect="1"/>
          </p:cNvPicPr>
          <p:nvPr/>
        </p:nvPicPr>
        <p:blipFill>
          <a:blip r:embed="rId2"/>
          <a:srcRect/>
          <a:stretch>
            <a:fillRect/>
          </a:stretch>
        </p:blipFill>
        <p:spPr bwMode="auto">
          <a:xfrm>
            <a:off x="-397977" y="-15875"/>
            <a:ext cx="11284258" cy="6921500"/>
          </a:xfrm>
          <a:prstGeom prst="rect">
            <a:avLst/>
          </a:prstGeom>
          <a:noFill/>
          <a:ln w="9525">
            <a:noFill/>
            <a:miter lim="800000"/>
            <a:headEnd/>
            <a:tailEnd/>
          </a:ln>
        </p:spPr>
      </p:pic>
    </p:spTree>
    <p:extLst>
      <p:ext uri="{BB962C8B-B14F-4D97-AF65-F5344CB8AC3E}">
        <p14:creationId xmlns:p14="http://schemas.microsoft.com/office/powerpoint/2010/main" val="22216308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Our Mission</a:t>
            </a:r>
            <a:endParaRPr lang="en-US" dirty="0"/>
          </a:p>
        </p:txBody>
      </p:sp>
      <p:sp>
        <p:nvSpPr>
          <p:cNvPr id="29" name="Content Placeholder 2"/>
          <p:cNvSpPr>
            <a:spLocks noGrp="1"/>
          </p:cNvSpPr>
          <p:nvPr>
            <p:ph idx="1"/>
          </p:nvPr>
        </p:nvSpPr>
        <p:spPr>
          <a:xfrm>
            <a:off x="1" y="809625"/>
            <a:ext cx="10799762" cy="4373961"/>
          </a:xfrm>
        </p:spPr>
        <p:txBody>
          <a:bodyPr>
            <a:normAutofit fontScale="92500" lnSpcReduction="10000"/>
          </a:bodyPr>
          <a:lstStyle/>
          <a:p>
            <a:r>
              <a:rPr lang="en-US" sz="2800" dirty="0"/>
              <a:t>Partons hard scattering at an unprecedented c.m. Energy</a:t>
            </a:r>
          </a:p>
          <a:p>
            <a:r>
              <a:rPr lang="en-US" sz="2800" dirty="0"/>
              <a:t>…. mimics the energy density of the early universe (~ </a:t>
            </a:r>
            <a:r>
              <a:rPr lang="en-US" sz="2800" dirty="0" err="1"/>
              <a:t>psec</a:t>
            </a:r>
            <a:r>
              <a:rPr lang="en-US" sz="2800" dirty="0"/>
              <a:t>)                  …. </a:t>
            </a:r>
            <a:r>
              <a:rPr lang="en-US" sz="2800" dirty="0" smtClean="0"/>
              <a:t>probes </a:t>
            </a:r>
            <a:r>
              <a:rPr lang="en-US" sz="2800" dirty="0"/>
              <a:t>physics at very small distances</a:t>
            </a:r>
          </a:p>
          <a:p>
            <a:endParaRPr lang="en-US" sz="2800" dirty="0"/>
          </a:p>
          <a:p>
            <a:r>
              <a:rPr lang="en-US" sz="2800" dirty="0"/>
              <a:t>…..  look for physics beyond </a:t>
            </a:r>
            <a:r>
              <a:rPr lang="en-US" sz="2800" dirty="0" smtClean="0"/>
              <a:t>today’s knowledge (standard model) </a:t>
            </a:r>
            <a:r>
              <a:rPr lang="en-US" sz="2800" dirty="0"/>
              <a:t>!!!</a:t>
            </a:r>
          </a:p>
          <a:p>
            <a:endParaRPr lang="en-US" sz="3500" dirty="0"/>
          </a:p>
          <a:p>
            <a:pPr marL="1048869" lvl="2" indent="0">
              <a:buNone/>
            </a:pPr>
            <a:r>
              <a:rPr lang="en-US" sz="3000" i="1" dirty="0" smtClean="0">
                <a:sym typeface="Wingdings"/>
              </a:rPr>
              <a:t></a:t>
            </a:r>
            <a:r>
              <a:rPr lang="en-US" sz="3000" i="1" dirty="0" smtClean="0"/>
              <a:t>Higgs </a:t>
            </a:r>
            <a:r>
              <a:rPr lang="en-US" sz="3000" i="1" dirty="0"/>
              <a:t>mechanism, Supersymmetry (dark matter), extra </a:t>
            </a:r>
            <a:r>
              <a:rPr lang="en-US" sz="3000" i="1" dirty="0" smtClean="0"/>
              <a:t>	dimensions</a:t>
            </a:r>
            <a:r>
              <a:rPr lang="en-US" sz="3000" i="1" dirty="0"/>
              <a:t>, new forces, compositeness, …… </a:t>
            </a:r>
            <a:r>
              <a:rPr lang="en-US" sz="3000" i="1" dirty="0" smtClean="0"/>
              <a:t>                	New phenomena </a:t>
            </a:r>
            <a:r>
              <a:rPr lang="en-US" sz="3000" i="1" dirty="0"/>
              <a:t>are expected at these energies</a:t>
            </a:r>
          </a:p>
          <a:p>
            <a:pPr>
              <a:buNone/>
            </a:pPr>
            <a:r>
              <a:rPr lang="en-US" sz="2800" dirty="0"/>
              <a:t>					</a:t>
            </a:r>
          </a:p>
        </p:txBody>
      </p:sp>
      <p:pic>
        <p:nvPicPr>
          <p:cNvPr id="30" name="Picture 17" descr="1.jpg.png"/>
          <p:cNvPicPr>
            <a:picLocks noChangeAspect="1"/>
          </p:cNvPicPr>
          <p:nvPr/>
        </p:nvPicPr>
        <p:blipFill>
          <a:blip r:embed="rId2">
            <a:alphaModFix amt="37000"/>
          </a:blip>
          <a:srcRect/>
          <a:stretch>
            <a:fillRect/>
          </a:stretch>
        </p:blipFill>
        <p:spPr bwMode="auto">
          <a:xfrm>
            <a:off x="-924719" y="0"/>
            <a:ext cx="12211608" cy="8009269"/>
          </a:xfrm>
          <a:prstGeom prst="rect">
            <a:avLst/>
          </a:prstGeom>
          <a:noFill/>
          <a:ln w="9525">
            <a:noFill/>
            <a:miter lim="800000"/>
            <a:headEnd/>
            <a:tailEnd/>
          </a:ln>
        </p:spPr>
      </p:pic>
      <p:sp>
        <p:nvSpPr>
          <p:cNvPr id="4" name="Rectangle 29"/>
          <p:cNvSpPr>
            <a:spLocks noChangeArrowheads="1"/>
          </p:cNvSpPr>
          <p:nvPr/>
        </p:nvSpPr>
        <p:spPr bwMode="auto">
          <a:xfrm>
            <a:off x="-162716" y="4848225"/>
            <a:ext cx="11999738" cy="3798932"/>
          </a:xfrm>
          <a:prstGeom prst="rect">
            <a:avLst/>
          </a:prstGeom>
          <a:solidFill>
            <a:schemeClr val="tx1">
              <a:alpha val="98038"/>
            </a:schemeClr>
          </a:solidFill>
          <a:ln w="9525">
            <a:noFill/>
            <a:round/>
            <a:headEnd/>
            <a:tailEnd/>
          </a:ln>
        </p:spPr>
        <p:txBody>
          <a:bodyPr wrap="none" lIns="104886" tIns="52443" rIns="104886" bIns="52443" anchor="ctr">
            <a:prstTxWarp prst="textNoShape">
              <a:avLst/>
            </a:prstTxWarp>
          </a:bodyPr>
          <a:lstStyle/>
          <a:p>
            <a:pPr algn="ctr" eaLnBrk="0" hangingPunct="0"/>
            <a:endParaRPr lang="en-US" dirty="0"/>
          </a:p>
        </p:txBody>
      </p:sp>
      <p:sp>
        <p:nvSpPr>
          <p:cNvPr id="5" name="Line 51"/>
          <p:cNvSpPr>
            <a:spLocks noChangeShapeType="1"/>
          </p:cNvSpPr>
          <p:nvPr/>
        </p:nvSpPr>
        <p:spPr bwMode="auto">
          <a:xfrm flipH="1">
            <a:off x="3911168" y="6126513"/>
            <a:ext cx="851231" cy="1143181"/>
          </a:xfrm>
          <a:prstGeom prst="line">
            <a:avLst/>
          </a:prstGeom>
          <a:noFill/>
          <a:ln w="19050">
            <a:solidFill>
              <a:srgbClr val="99FF99"/>
            </a:solidFill>
            <a:round/>
            <a:headEnd/>
            <a:tailEnd/>
          </a:ln>
        </p:spPr>
        <p:txBody>
          <a:bodyPr lIns="103235" tIns="53683" rIns="103235" bIns="53683" anchor="ctr">
            <a:prstTxWarp prst="textNoShape">
              <a:avLst/>
            </a:prstTxWarp>
            <a:spAutoFit/>
          </a:bodyPr>
          <a:lstStyle/>
          <a:p>
            <a:endParaRPr lang="en-US" dirty="0"/>
          </a:p>
        </p:txBody>
      </p:sp>
      <p:sp>
        <p:nvSpPr>
          <p:cNvPr id="6" name="Line 52"/>
          <p:cNvSpPr>
            <a:spLocks noChangeShapeType="1"/>
          </p:cNvSpPr>
          <p:nvPr/>
        </p:nvSpPr>
        <p:spPr bwMode="auto">
          <a:xfrm flipH="1">
            <a:off x="3965542" y="6126510"/>
            <a:ext cx="796857" cy="1489812"/>
          </a:xfrm>
          <a:prstGeom prst="line">
            <a:avLst/>
          </a:prstGeom>
          <a:noFill/>
          <a:ln w="19050">
            <a:solidFill>
              <a:srgbClr val="99FF99"/>
            </a:solidFill>
            <a:round/>
            <a:headEnd/>
            <a:tailEnd/>
          </a:ln>
        </p:spPr>
        <p:txBody>
          <a:bodyPr lIns="103235" tIns="53683" rIns="103235" bIns="53683" anchor="ctr">
            <a:prstTxWarp prst="textNoShape">
              <a:avLst/>
            </a:prstTxWarp>
            <a:spAutoFit/>
          </a:bodyPr>
          <a:lstStyle/>
          <a:p>
            <a:endParaRPr lang="en-US" dirty="0"/>
          </a:p>
        </p:txBody>
      </p:sp>
      <p:sp>
        <p:nvSpPr>
          <p:cNvPr id="7" name="Line 53"/>
          <p:cNvSpPr>
            <a:spLocks noChangeShapeType="1"/>
          </p:cNvSpPr>
          <p:nvPr/>
        </p:nvSpPr>
        <p:spPr bwMode="auto">
          <a:xfrm flipH="1" flipV="1">
            <a:off x="3592421" y="4936063"/>
            <a:ext cx="1169974" cy="1141430"/>
          </a:xfrm>
          <a:prstGeom prst="line">
            <a:avLst/>
          </a:prstGeom>
          <a:noFill/>
          <a:ln w="19050">
            <a:solidFill>
              <a:srgbClr val="99FF99"/>
            </a:solidFill>
            <a:round/>
            <a:headEnd/>
            <a:tailEnd/>
          </a:ln>
        </p:spPr>
        <p:txBody>
          <a:bodyPr lIns="103235" tIns="53683" rIns="103235" bIns="53683" anchor="ctr">
            <a:prstTxWarp prst="textNoShape">
              <a:avLst/>
            </a:prstTxWarp>
            <a:spAutoFit/>
          </a:bodyPr>
          <a:lstStyle/>
          <a:p>
            <a:endParaRPr lang="en-US" dirty="0"/>
          </a:p>
        </p:txBody>
      </p:sp>
      <p:pic>
        <p:nvPicPr>
          <p:cNvPr id="8" name="Picture 32" descr="dd00942_[1]"/>
          <p:cNvPicPr>
            <a:picLocks noChangeAspect="1" noChangeArrowheads="1"/>
          </p:cNvPicPr>
          <p:nvPr/>
        </p:nvPicPr>
        <p:blipFill>
          <a:blip r:embed="rId3"/>
          <a:srcRect/>
          <a:stretch>
            <a:fillRect/>
          </a:stretch>
        </p:blipFill>
        <p:spPr bwMode="auto">
          <a:xfrm>
            <a:off x="4336781" y="5716858"/>
            <a:ext cx="1010602" cy="642493"/>
          </a:xfrm>
          <a:prstGeom prst="rect">
            <a:avLst/>
          </a:prstGeom>
          <a:noFill/>
          <a:ln w="9525">
            <a:noFill/>
            <a:miter lim="800000"/>
            <a:headEnd/>
            <a:tailEnd/>
          </a:ln>
        </p:spPr>
      </p:pic>
      <p:sp>
        <p:nvSpPr>
          <p:cNvPr id="9" name="Line 33"/>
          <p:cNvSpPr>
            <a:spLocks noChangeShapeType="1"/>
          </p:cNvSpPr>
          <p:nvPr/>
        </p:nvSpPr>
        <p:spPr bwMode="auto">
          <a:xfrm>
            <a:off x="1094980" y="6375103"/>
            <a:ext cx="1648089" cy="0"/>
          </a:xfrm>
          <a:prstGeom prst="line">
            <a:avLst/>
          </a:prstGeom>
          <a:noFill/>
          <a:ln w="38100">
            <a:solidFill>
              <a:srgbClr val="FF4B4B"/>
            </a:solidFill>
            <a:round/>
            <a:headEnd/>
            <a:tailEnd type="triangle" w="lg" len="lg"/>
          </a:ln>
        </p:spPr>
        <p:txBody>
          <a:bodyPr lIns="103235" tIns="53683" rIns="103235" bIns="53683" anchor="ctr">
            <a:prstTxWarp prst="textNoShape">
              <a:avLst/>
            </a:prstTxWarp>
            <a:spAutoFit/>
          </a:bodyPr>
          <a:lstStyle/>
          <a:p>
            <a:endParaRPr lang="en-US" dirty="0"/>
          </a:p>
        </p:txBody>
      </p:sp>
      <p:sp>
        <p:nvSpPr>
          <p:cNvPr id="10" name="Line 34"/>
          <p:cNvSpPr>
            <a:spLocks noChangeShapeType="1"/>
          </p:cNvSpPr>
          <p:nvPr/>
        </p:nvSpPr>
        <p:spPr bwMode="auto">
          <a:xfrm flipH="1">
            <a:off x="7419213" y="6375103"/>
            <a:ext cx="1593715" cy="0"/>
          </a:xfrm>
          <a:prstGeom prst="line">
            <a:avLst/>
          </a:prstGeom>
          <a:noFill/>
          <a:ln w="38100">
            <a:solidFill>
              <a:srgbClr val="FF4B4B"/>
            </a:solidFill>
            <a:round/>
            <a:headEnd/>
            <a:tailEnd type="triangle" w="lg" len="lg"/>
          </a:ln>
        </p:spPr>
        <p:txBody>
          <a:bodyPr lIns="103235" tIns="53683" rIns="103235" bIns="53683" anchor="ctr">
            <a:prstTxWarp prst="textNoShape">
              <a:avLst/>
            </a:prstTxWarp>
            <a:spAutoFit/>
          </a:bodyPr>
          <a:lstStyle/>
          <a:p>
            <a:endParaRPr lang="en-US" dirty="0"/>
          </a:p>
        </p:txBody>
      </p:sp>
      <p:sp>
        <p:nvSpPr>
          <p:cNvPr id="11" name="Oval 35"/>
          <p:cNvSpPr>
            <a:spLocks noChangeArrowheads="1"/>
          </p:cNvSpPr>
          <p:nvPr/>
        </p:nvSpPr>
        <p:spPr bwMode="auto">
          <a:xfrm>
            <a:off x="6741079" y="6104997"/>
            <a:ext cx="293171" cy="541964"/>
          </a:xfrm>
          <a:prstGeom prst="ellipse">
            <a:avLst/>
          </a:prstGeom>
          <a:solidFill>
            <a:srgbClr val="FF4B4B"/>
          </a:solidFill>
          <a:ln w="3175">
            <a:solidFill>
              <a:srgbClr val="FF0000"/>
            </a:solidFill>
            <a:round/>
            <a:headEnd/>
            <a:tailEnd/>
          </a:ln>
          <a:effectLst>
            <a:outerShdw blurRad="63500" dist="38099" dir="2700000" algn="ctr" rotWithShape="0">
              <a:schemeClr val="folHlink">
                <a:alpha val="50000"/>
              </a:schemeClr>
            </a:outerShdw>
          </a:effectLst>
        </p:spPr>
        <p:txBody>
          <a:bodyPr wrap="none" lIns="103235" tIns="53683" rIns="103235" bIns="53683" anchor="ctr">
            <a:prstTxWarp prst="textNoShape">
              <a:avLst/>
            </a:prstTxWarp>
            <a:spAutoFit/>
          </a:bodyPr>
          <a:lstStyle/>
          <a:p>
            <a:pPr algn="ctr" eaLnBrk="0" hangingPunct="0"/>
            <a:endParaRPr lang="en-US" dirty="0"/>
          </a:p>
        </p:txBody>
      </p:sp>
      <p:sp>
        <p:nvSpPr>
          <p:cNvPr id="12" name="Oval 36"/>
          <p:cNvSpPr>
            <a:spLocks noChangeArrowheads="1"/>
          </p:cNvSpPr>
          <p:nvPr/>
        </p:nvSpPr>
        <p:spPr bwMode="auto">
          <a:xfrm>
            <a:off x="3128033" y="6104997"/>
            <a:ext cx="293171" cy="541964"/>
          </a:xfrm>
          <a:prstGeom prst="ellipse">
            <a:avLst/>
          </a:prstGeom>
          <a:solidFill>
            <a:srgbClr val="FF4B4B"/>
          </a:solidFill>
          <a:ln w="3175">
            <a:solidFill>
              <a:srgbClr val="FF0000"/>
            </a:solidFill>
            <a:round/>
            <a:headEnd/>
            <a:tailEnd/>
          </a:ln>
          <a:effectLst>
            <a:outerShdw blurRad="63500" dist="38099" dir="2700000" algn="ctr" rotWithShape="0">
              <a:schemeClr val="folHlink">
                <a:alpha val="50000"/>
              </a:schemeClr>
            </a:outerShdw>
          </a:effectLst>
        </p:spPr>
        <p:txBody>
          <a:bodyPr wrap="none" lIns="103235" tIns="53683" rIns="103235" bIns="53683" anchor="ctr">
            <a:prstTxWarp prst="textNoShape">
              <a:avLst/>
            </a:prstTxWarp>
            <a:spAutoFit/>
          </a:bodyPr>
          <a:lstStyle/>
          <a:p>
            <a:pPr algn="ctr" eaLnBrk="0" hangingPunct="0"/>
            <a:endParaRPr lang="en-US" dirty="0"/>
          </a:p>
        </p:txBody>
      </p:sp>
      <p:sp>
        <p:nvSpPr>
          <p:cNvPr id="13" name="Line 37"/>
          <p:cNvSpPr>
            <a:spLocks noChangeShapeType="1"/>
          </p:cNvSpPr>
          <p:nvPr/>
        </p:nvSpPr>
        <p:spPr bwMode="auto">
          <a:xfrm>
            <a:off x="3699294" y="6077491"/>
            <a:ext cx="1063101" cy="0"/>
          </a:xfrm>
          <a:prstGeom prst="line">
            <a:avLst/>
          </a:prstGeom>
          <a:noFill/>
          <a:ln w="25400">
            <a:solidFill>
              <a:srgbClr val="FF4B4B"/>
            </a:solidFill>
            <a:round/>
            <a:headEnd/>
            <a:tailEnd type="triangle" w="lg" len="lg"/>
          </a:ln>
        </p:spPr>
        <p:txBody>
          <a:bodyPr lIns="103235" tIns="53683" rIns="103235" bIns="53683" anchor="ctr">
            <a:prstTxWarp prst="textNoShape">
              <a:avLst/>
            </a:prstTxWarp>
            <a:spAutoFit/>
          </a:bodyPr>
          <a:lstStyle/>
          <a:p>
            <a:endParaRPr lang="en-US" dirty="0"/>
          </a:p>
        </p:txBody>
      </p:sp>
      <p:sp>
        <p:nvSpPr>
          <p:cNvPr id="14" name="Line 38"/>
          <p:cNvSpPr>
            <a:spLocks noChangeShapeType="1"/>
          </p:cNvSpPr>
          <p:nvPr/>
        </p:nvSpPr>
        <p:spPr bwMode="auto">
          <a:xfrm>
            <a:off x="3806166" y="6375103"/>
            <a:ext cx="742484" cy="0"/>
          </a:xfrm>
          <a:prstGeom prst="line">
            <a:avLst/>
          </a:prstGeom>
          <a:noFill/>
          <a:ln w="25400">
            <a:solidFill>
              <a:srgbClr val="FF4B4B"/>
            </a:solidFill>
            <a:round/>
            <a:headEnd/>
            <a:tailEnd type="triangle" w="lg" len="lg"/>
          </a:ln>
        </p:spPr>
        <p:txBody>
          <a:bodyPr lIns="103235" tIns="53683" rIns="103235" bIns="53683" anchor="ctr">
            <a:prstTxWarp prst="textNoShape">
              <a:avLst/>
            </a:prstTxWarp>
            <a:spAutoFit/>
          </a:bodyPr>
          <a:lstStyle/>
          <a:p>
            <a:endParaRPr lang="en-US" dirty="0"/>
          </a:p>
        </p:txBody>
      </p:sp>
      <p:sp>
        <p:nvSpPr>
          <p:cNvPr id="15" name="Line 39"/>
          <p:cNvSpPr>
            <a:spLocks noChangeShapeType="1"/>
          </p:cNvSpPr>
          <p:nvPr/>
        </p:nvSpPr>
        <p:spPr bwMode="auto">
          <a:xfrm>
            <a:off x="3699294" y="6672715"/>
            <a:ext cx="584987" cy="0"/>
          </a:xfrm>
          <a:prstGeom prst="line">
            <a:avLst/>
          </a:prstGeom>
          <a:noFill/>
          <a:ln w="25400">
            <a:solidFill>
              <a:srgbClr val="FF4B4B"/>
            </a:solidFill>
            <a:round/>
            <a:headEnd/>
            <a:tailEnd type="triangle" w="lg" len="lg"/>
          </a:ln>
        </p:spPr>
        <p:txBody>
          <a:bodyPr lIns="103235" tIns="53683" rIns="103235" bIns="53683" anchor="ctr">
            <a:prstTxWarp prst="textNoShape">
              <a:avLst/>
            </a:prstTxWarp>
            <a:spAutoFit/>
          </a:bodyPr>
          <a:lstStyle/>
          <a:p>
            <a:endParaRPr lang="en-US" dirty="0"/>
          </a:p>
        </p:txBody>
      </p:sp>
      <p:sp>
        <p:nvSpPr>
          <p:cNvPr id="16" name="Line 40"/>
          <p:cNvSpPr>
            <a:spLocks noChangeShapeType="1"/>
          </p:cNvSpPr>
          <p:nvPr/>
        </p:nvSpPr>
        <p:spPr bwMode="auto">
          <a:xfrm flipH="1">
            <a:off x="4762396" y="6077491"/>
            <a:ext cx="1700588" cy="0"/>
          </a:xfrm>
          <a:prstGeom prst="line">
            <a:avLst/>
          </a:prstGeom>
          <a:noFill/>
          <a:ln w="25400">
            <a:solidFill>
              <a:srgbClr val="FF4B4B"/>
            </a:solidFill>
            <a:round/>
            <a:headEnd/>
            <a:tailEnd type="triangle" w="lg" len="lg"/>
          </a:ln>
        </p:spPr>
        <p:txBody>
          <a:bodyPr lIns="103235" tIns="53683" rIns="103235" bIns="53683" anchor="ctr">
            <a:prstTxWarp prst="textNoShape">
              <a:avLst/>
            </a:prstTxWarp>
            <a:spAutoFit/>
          </a:bodyPr>
          <a:lstStyle/>
          <a:p>
            <a:endParaRPr lang="en-US" dirty="0"/>
          </a:p>
        </p:txBody>
      </p:sp>
      <p:sp>
        <p:nvSpPr>
          <p:cNvPr id="17" name="Line 41"/>
          <p:cNvSpPr>
            <a:spLocks noChangeShapeType="1"/>
          </p:cNvSpPr>
          <p:nvPr/>
        </p:nvSpPr>
        <p:spPr bwMode="auto">
          <a:xfrm flipH="1">
            <a:off x="6037371" y="6375103"/>
            <a:ext cx="318743" cy="0"/>
          </a:xfrm>
          <a:prstGeom prst="line">
            <a:avLst/>
          </a:prstGeom>
          <a:noFill/>
          <a:ln w="25400">
            <a:solidFill>
              <a:srgbClr val="FF4B4B"/>
            </a:solidFill>
            <a:round/>
            <a:headEnd/>
            <a:tailEnd type="triangle" w="lg" len="lg"/>
          </a:ln>
        </p:spPr>
        <p:txBody>
          <a:bodyPr lIns="103235" tIns="53683" rIns="103235" bIns="53683" anchor="ctr">
            <a:prstTxWarp prst="textNoShape">
              <a:avLst/>
            </a:prstTxWarp>
            <a:spAutoFit/>
          </a:bodyPr>
          <a:lstStyle/>
          <a:p>
            <a:endParaRPr lang="en-US" dirty="0"/>
          </a:p>
        </p:txBody>
      </p:sp>
      <p:sp>
        <p:nvSpPr>
          <p:cNvPr id="18" name="Line 42"/>
          <p:cNvSpPr>
            <a:spLocks noChangeShapeType="1"/>
          </p:cNvSpPr>
          <p:nvPr/>
        </p:nvSpPr>
        <p:spPr bwMode="auto">
          <a:xfrm flipH="1">
            <a:off x="5930499" y="6672715"/>
            <a:ext cx="532488" cy="0"/>
          </a:xfrm>
          <a:prstGeom prst="line">
            <a:avLst/>
          </a:prstGeom>
          <a:noFill/>
          <a:ln w="25400">
            <a:solidFill>
              <a:srgbClr val="FF4B4B"/>
            </a:solidFill>
            <a:round/>
            <a:headEnd/>
            <a:tailEnd type="triangle" w="lg" len="lg"/>
          </a:ln>
        </p:spPr>
        <p:txBody>
          <a:bodyPr lIns="103235" tIns="53683" rIns="103235" bIns="53683" anchor="ctr">
            <a:prstTxWarp prst="textNoShape">
              <a:avLst/>
            </a:prstTxWarp>
            <a:spAutoFit/>
          </a:bodyPr>
          <a:lstStyle/>
          <a:p>
            <a:endParaRPr lang="en-US" dirty="0"/>
          </a:p>
        </p:txBody>
      </p:sp>
      <p:sp>
        <p:nvSpPr>
          <p:cNvPr id="19" name="Text Box 43"/>
          <p:cNvSpPr txBox="1">
            <a:spLocks noChangeArrowheads="1"/>
          </p:cNvSpPr>
          <p:nvPr/>
        </p:nvSpPr>
        <p:spPr bwMode="auto">
          <a:xfrm>
            <a:off x="3749952" y="5631073"/>
            <a:ext cx="601791" cy="385413"/>
          </a:xfrm>
          <a:prstGeom prst="rect">
            <a:avLst/>
          </a:prstGeom>
          <a:noFill/>
          <a:ln w="3175">
            <a:noFill/>
            <a:miter lim="800000"/>
            <a:headEnd/>
            <a:tailEnd/>
          </a:ln>
        </p:spPr>
        <p:txBody>
          <a:bodyPr wrap="none" lIns="103235" tIns="53683" rIns="103235" bIns="53683">
            <a:prstTxWarp prst="textNoShape">
              <a:avLst/>
            </a:prstTxWarp>
            <a:spAutoFit/>
          </a:bodyPr>
          <a:lstStyle/>
          <a:p>
            <a:pPr algn="ctr" eaLnBrk="0" hangingPunct="0"/>
            <a:r>
              <a:rPr lang="en-GB" i="1" dirty="0">
                <a:solidFill>
                  <a:srgbClr val="FF8989"/>
                </a:solidFill>
              </a:rPr>
              <a:t>x</a:t>
            </a:r>
            <a:r>
              <a:rPr lang="en-GB" baseline="-25000" dirty="0">
                <a:solidFill>
                  <a:srgbClr val="FF8989"/>
                </a:solidFill>
              </a:rPr>
              <a:t>1</a:t>
            </a:r>
            <a:r>
              <a:rPr lang="en-GB" i="1" dirty="0">
                <a:solidFill>
                  <a:srgbClr val="FF8989"/>
                </a:solidFill>
              </a:rPr>
              <a:t>p</a:t>
            </a:r>
          </a:p>
        </p:txBody>
      </p:sp>
      <p:sp>
        <p:nvSpPr>
          <p:cNvPr id="20" name="Text Box 44"/>
          <p:cNvSpPr txBox="1">
            <a:spLocks noChangeArrowheads="1"/>
          </p:cNvSpPr>
          <p:nvPr/>
        </p:nvSpPr>
        <p:spPr bwMode="auto">
          <a:xfrm>
            <a:off x="5437417" y="5631073"/>
            <a:ext cx="601791" cy="385413"/>
          </a:xfrm>
          <a:prstGeom prst="rect">
            <a:avLst/>
          </a:prstGeom>
          <a:noFill/>
          <a:ln w="3175">
            <a:noFill/>
            <a:miter lim="800000"/>
            <a:headEnd/>
            <a:tailEnd/>
          </a:ln>
        </p:spPr>
        <p:txBody>
          <a:bodyPr wrap="none" lIns="103235" tIns="53683" rIns="103235" bIns="53683">
            <a:prstTxWarp prst="textNoShape">
              <a:avLst/>
            </a:prstTxWarp>
            <a:spAutoFit/>
          </a:bodyPr>
          <a:lstStyle/>
          <a:p>
            <a:pPr algn="ctr" eaLnBrk="0" hangingPunct="0"/>
            <a:r>
              <a:rPr lang="en-GB" i="1" dirty="0">
                <a:solidFill>
                  <a:srgbClr val="FF8989"/>
                </a:solidFill>
              </a:rPr>
              <a:t>x</a:t>
            </a:r>
            <a:r>
              <a:rPr lang="en-GB" baseline="-25000" dirty="0">
                <a:solidFill>
                  <a:srgbClr val="FF8989"/>
                </a:solidFill>
              </a:rPr>
              <a:t>2</a:t>
            </a:r>
            <a:r>
              <a:rPr lang="en-GB" i="1" dirty="0">
                <a:solidFill>
                  <a:srgbClr val="FF8989"/>
                </a:solidFill>
              </a:rPr>
              <a:t>p</a:t>
            </a:r>
          </a:p>
        </p:txBody>
      </p:sp>
      <p:sp>
        <p:nvSpPr>
          <p:cNvPr id="21" name="Text Box 45"/>
          <p:cNvSpPr txBox="1">
            <a:spLocks noChangeArrowheads="1"/>
          </p:cNvSpPr>
          <p:nvPr/>
        </p:nvSpPr>
        <p:spPr bwMode="auto">
          <a:xfrm>
            <a:off x="4897672" y="4983330"/>
            <a:ext cx="1780656" cy="385413"/>
          </a:xfrm>
          <a:prstGeom prst="rect">
            <a:avLst/>
          </a:prstGeom>
          <a:noFill/>
          <a:ln w="3175">
            <a:noFill/>
            <a:miter lim="800000"/>
            <a:headEnd/>
            <a:tailEnd/>
          </a:ln>
        </p:spPr>
        <p:txBody>
          <a:bodyPr wrap="none" lIns="103235" tIns="53683" rIns="103235" bIns="53683">
            <a:prstTxWarp prst="textNoShape">
              <a:avLst/>
            </a:prstTxWarp>
            <a:spAutoFit/>
          </a:bodyPr>
          <a:lstStyle/>
          <a:p>
            <a:pPr algn="ctr" eaLnBrk="0" hangingPunct="0"/>
            <a:r>
              <a:rPr lang="en-GB" dirty="0">
                <a:solidFill>
                  <a:srgbClr val="FFE85B"/>
                </a:solidFill>
                <a:sym typeface="Symbol" charset="2"/>
              </a:rPr>
              <a:t>(</a:t>
            </a:r>
            <a:r>
              <a:rPr lang="en-GB" i="1" dirty="0">
                <a:solidFill>
                  <a:srgbClr val="FFE85B"/>
                </a:solidFill>
                <a:sym typeface="Symbol" charset="2"/>
              </a:rPr>
              <a:t>sx</a:t>
            </a:r>
            <a:r>
              <a:rPr lang="en-GB" i="1" baseline="-25000" dirty="0">
                <a:solidFill>
                  <a:srgbClr val="FFE85B"/>
                </a:solidFill>
                <a:sym typeface="Symbol" charset="2"/>
              </a:rPr>
              <a:t>1</a:t>
            </a:r>
            <a:r>
              <a:rPr lang="en-GB" i="1" dirty="0">
                <a:solidFill>
                  <a:srgbClr val="FFE85B"/>
                </a:solidFill>
                <a:sym typeface="Symbol" charset="2"/>
              </a:rPr>
              <a:t>x</a:t>
            </a:r>
            <a:r>
              <a:rPr lang="en-GB" i="1" baseline="-25000" dirty="0">
                <a:solidFill>
                  <a:srgbClr val="FFE85B"/>
                </a:solidFill>
                <a:sym typeface="Symbol" charset="2"/>
              </a:rPr>
              <a:t>2</a:t>
            </a:r>
            <a:r>
              <a:rPr lang="en-GB" dirty="0">
                <a:solidFill>
                  <a:srgbClr val="FFE85B"/>
                </a:solidFill>
                <a:sym typeface="Symbol" charset="2"/>
              </a:rPr>
              <a:t>) = (</a:t>
            </a:r>
            <a:r>
              <a:rPr lang="en-GB" i="1" dirty="0">
                <a:solidFill>
                  <a:srgbClr val="FFE85B"/>
                </a:solidFill>
                <a:sym typeface="Symbol" charset="2"/>
              </a:rPr>
              <a:t>sx</a:t>
            </a:r>
            <a:r>
              <a:rPr lang="en-GB" dirty="0">
                <a:solidFill>
                  <a:srgbClr val="FFE85B"/>
                </a:solidFill>
                <a:sym typeface="Symbol" charset="2"/>
              </a:rPr>
              <a:t>)</a:t>
            </a:r>
          </a:p>
        </p:txBody>
      </p:sp>
      <p:sp>
        <p:nvSpPr>
          <p:cNvPr id="22" name="Line 46"/>
          <p:cNvSpPr>
            <a:spLocks noChangeShapeType="1"/>
          </p:cNvSpPr>
          <p:nvPr/>
        </p:nvSpPr>
        <p:spPr bwMode="auto">
          <a:xfrm flipH="1">
            <a:off x="4974267" y="5482270"/>
            <a:ext cx="956229" cy="346631"/>
          </a:xfrm>
          <a:prstGeom prst="line">
            <a:avLst/>
          </a:prstGeom>
          <a:noFill/>
          <a:ln w="12700">
            <a:solidFill>
              <a:srgbClr val="FFE85B"/>
            </a:solidFill>
            <a:round/>
            <a:headEnd/>
            <a:tailEnd type="triangle" w="med" len="med"/>
          </a:ln>
        </p:spPr>
        <p:txBody>
          <a:bodyPr lIns="103235" tIns="53683" rIns="103235" bIns="53683" anchor="ctr">
            <a:prstTxWarp prst="textNoShape">
              <a:avLst/>
            </a:prstTxWarp>
            <a:spAutoFit/>
          </a:bodyPr>
          <a:lstStyle/>
          <a:p>
            <a:endParaRPr lang="en-US" dirty="0"/>
          </a:p>
        </p:txBody>
      </p:sp>
      <p:sp>
        <p:nvSpPr>
          <p:cNvPr id="23" name="Text Box 47"/>
          <p:cNvSpPr txBox="1">
            <a:spLocks noChangeArrowheads="1"/>
          </p:cNvSpPr>
          <p:nvPr/>
        </p:nvSpPr>
        <p:spPr bwMode="auto">
          <a:xfrm>
            <a:off x="9133678" y="6226298"/>
            <a:ext cx="1734708" cy="385413"/>
          </a:xfrm>
          <a:prstGeom prst="rect">
            <a:avLst/>
          </a:prstGeom>
          <a:noFill/>
          <a:ln w="3175">
            <a:noFill/>
            <a:miter lim="800000"/>
            <a:headEnd/>
            <a:tailEnd/>
          </a:ln>
        </p:spPr>
        <p:txBody>
          <a:bodyPr wrap="none" lIns="103235" tIns="53683" rIns="103235" bIns="53683">
            <a:prstTxWarp prst="textNoShape">
              <a:avLst/>
            </a:prstTxWarp>
            <a:spAutoFit/>
          </a:bodyPr>
          <a:lstStyle/>
          <a:p>
            <a:pPr algn="ctr" eaLnBrk="0" hangingPunct="0"/>
            <a:r>
              <a:rPr lang="en-GB" b="1" dirty="0">
                <a:solidFill>
                  <a:srgbClr val="FF4B4B"/>
                </a:solidFill>
              </a:rPr>
              <a:t>proton beams</a:t>
            </a:r>
          </a:p>
        </p:txBody>
      </p:sp>
      <p:sp>
        <p:nvSpPr>
          <p:cNvPr id="24" name="Text Box 48"/>
          <p:cNvSpPr txBox="1">
            <a:spLocks noChangeArrowheads="1"/>
          </p:cNvSpPr>
          <p:nvPr/>
        </p:nvSpPr>
        <p:spPr bwMode="auto">
          <a:xfrm>
            <a:off x="7363985" y="5729110"/>
            <a:ext cx="939193" cy="385413"/>
          </a:xfrm>
          <a:prstGeom prst="rect">
            <a:avLst/>
          </a:prstGeom>
          <a:noFill/>
          <a:ln w="3175">
            <a:noFill/>
            <a:miter lim="800000"/>
            <a:headEnd/>
            <a:tailEnd/>
          </a:ln>
        </p:spPr>
        <p:txBody>
          <a:bodyPr wrap="none" lIns="103235" tIns="53683" rIns="103235" bIns="53683">
            <a:prstTxWarp prst="textNoShape">
              <a:avLst/>
            </a:prstTxWarp>
            <a:spAutoFit/>
          </a:bodyPr>
          <a:lstStyle/>
          <a:p>
            <a:pPr algn="ctr" eaLnBrk="0" hangingPunct="0"/>
            <a:r>
              <a:rPr lang="en-GB" b="1" dirty="0">
                <a:solidFill>
                  <a:srgbClr val="FF4B4B"/>
                </a:solidFill>
              </a:rPr>
              <a:t>proton </a:t>
            </a:r>
          </a:p>
        </p:txBody>
      </p:sp>
      <p:sp>
        <p:nvSpPr>
          <p:cNvPr id="25" name="Text Box 49"/>
          <p:cNvSpPr txBox="1">
            <a:spLocks noChangeArrowheads="1"/>
          </p:cNvSpPr>
          <p:nvPr/>
        </p:nvSpPr>
        <p:spPr bwMode="auto">
          <a:xfrm>
            <a:off x="1965978" y="5729110"/>
            <a:ext cx="939193" cy="385413"/>
          </a:xfrm>
          <a:prstGeom prst="rect">
            <a:avLst/>
          </a:prstGeom>
          <a:noFill/>
          <a:ln w="3175">
            <a:noFill/>
            <a:miter lim="800000"/>
            <a:headEnd/>
            <a:tailEnd/>
          </a:ln>
        </p:spPr>
        <p:txBody>
          <a:bodyPr wrap="none" lIns="103235" tIns="53683" rIns="103235" bIns="53683">
            <a:prstTxWarp prst="textNoShape">
              <a:avLst/>
            </a:prstTxWarp>
            <a:spAutoFit/>
          </a:bodyPr>
          <a:lstStyle/>
          <a:p>
            <a:pPr algn="ctr" eaLnBrk="0" hangingPunct="0"/>
            <a:r>
              <a:rPr lang="en-GB" b="1" dirty="0">
                <a:solidFill>
                  <a:srgbClr val="FF4B4B"/>
                </a:solidFill>
              </a:rPr>
              <a:t>proton </a:t>
            </a:r>
          </a:p>
        </p:txBody>
      </p:sp>
      <p:sp>
        <p:nvSpPr>
          <p:cNvPr id="26" name="Text Box 54"/>
          <p:cNvSpPr txBox="1">
            <a:spLocks noChangeArrowheads="1"/>
          </p:cNvSpPr>
          <p:nvPr/>
        </p:nvSpPr>
        <p:spPr bwMode="auto">
          <a:xfrm>
            <a:off x="6952145" y="5184655"/>
            <a:ext cx="3798468" cy="462358"/>
          </a:xfrm>
          <a:prstGeom prst="rect">
            <a:avLst/>
          </a:prstGeom>
          <a:noFill/>
          <a:ln w="3175">
            <a:noFill/>
            <a:miter lim="800000"/>
            <a:headEnd/>
            <a:tailEnd/>
          </a:ln>
        </p:spPr>
        <p:txBody>
          <a:bodyPr wrap="none" lIns="103235" tIns="53683" rIns="103235" bIns="53683">
            <a:prstTxWarp prst="textNoShape">
              <a:avLst/>
            </a:prstTxWarp>
            <a:spAutoFit/>
          </a:bodyPr>
          <a:lstStyle/>
          <a:p>
            <a:pPr algn="ctr" eaLnBrk="0" hangingPunct="0"/>
            <a:r>
              <a:rPr lang="en-GB" sz="2300" dirty="0">
                <a:solidFill>
                  <a:srgbClr val="FFE85B"/>
                </a:solidFill>
              </a:rPr>
              <a:t>[ “Hard scattering partons”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right)">
                                      <p:cBhvr>
                                        <p:cTn id="13" dur="500"/>
                                        <p:tgtEl>
                                          <p:spTgt spid="16"/>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right)">
                                      <p:cBhvr>
                                        <p:cTn id="16" dur="500"/>
                                        <p:tgtEl>
                                          <p:spTgt spid="1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right)">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
                                        <p:tgtEl>
                                          <p:spTgt spid="20"/>
                                        </p:tgtEl>
                                      </p:cBhvr>
                                    </p:animEffect>
                                  </p:childTnLst>
                                </p:cTn>
                              </p:par>
                            </p:childTnLst>
                          </p:cTn>
                        </p:par>
                        <p:par>
                          <p:cTn id="26" fill="hold">
                            <p:stCondLst>
                              <p:cond delay="500"/>
                            </p:stCondLst>
                            <p:childTnLst>
                              <p:par>
                                <p:cTn id="27" presetID="55"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200" fill="hold"/>
                                        <p:tgtEl>
                                          <p:spTgt spid="8"/>
                                        </p:tgtEl>
                                        <p:attrNameLst>
                                          <p:attrName>ppt_w</p:attrName>
                                        </p:attrNameLst>
                                      </p:cBhvr>
                                      <p:tavLst>
                                        <p:tav tm="0">
                                          <p:val>
                                            <p:strVal val="#ppt_w*0.70"/>
                                          </p:val>
                                        </p:tav>
                                        <p:tav tm="100000">
                                          <p:val>
                                            <p:strVal val="#ppt_w"/>
                                          </p:val>
                                        </p:tav>
                                      </p:tavLst>
                                    </p:anim>
                                    <p:anim calcmode="lin" valueType="num">
                                      <p:cBhvr>
                                        <p:cTn id="30" dur="200" fill="hold"/>
                                        <p:tgtEl>
                                          <p:spTgt spid="8"/>
                                        </p:tgtEl>
                                        <p:attrNameLst>
                                          <p:attrName>ppt_h</p:attrName>
                                        </p:attrNameLst>
                                      </p:cBhvr>
                                      <p:tavLst>
                                        <p:tav tm="0">
                                          <p:val>
                                            <p:strVal val="#ppt_h"/>
                                          </p:val>
                                        </p:tav>
                                        <p:tav tm="100000">
                                          <p:val>
                                            <p:strVal val="#ppt_h"/>
                                          </p:val>
                                        </p:tav>
                                      </p:tavLst>
                                    </p:anim>
                                    <p:animEffect transition="in" filter="fade">
                                      <p:cBhvr>
                                        <p:cTn id="31" dur="200"/>
                                        <p:tgtEl>
                                          <p:spTgt spid="8"/>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right)">
                                      <p:cBhvr>
                                        <p:cTn id="40" dur="500"/>
                                        <p:tgtEl>
                                          <p:spTgt spid="7"/>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300"/>
                                        <p:tgtEl>
                                          <p:spTgt spid="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200"/>
                                        <p:tgtEl>
                                          <p:spTgt spid="26"/>
                                        </p:tgtEl>
                                      </p:cBhvr>
                                    </p:animEffect>
                                  </p:childTnLst>
                                </p:cTn>
                              </p:par>
                            </p:childTnLst>
                          </p:cTn>
                        </p:par>
                        <p:par>
                          <p:cTn id="48" fill="hold">
                            <p:stCondLst>
                              <p:cond delay="1300"/>
                            </p:stCondLst>
                            <p:childTnLst>
                              <p:par>
                                <p:cTn id="49" presetID="22" presetClass="entr" presetSubtype="1"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3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4" grpId="0" animBg="1"/>
      <p:bldP spid="15" grpId="0" animBg="1"/>
      <p:bldP spid="16" grpId="0" animBg="1"/>
      <p:bldP spid="17" grpId="0" animBg="1"/>
      <p:bldP spid="18" grpId="0" animBg="1"/>
      <p:bldP spid="19" grpId="0"/>
      <p:bldP spid="20" grpId="0"/>
      <p:bldP spid="21" grpId="0"/>
      <p:bldP spid="22" grpId="0" animBg="1"/>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Who are we really ?</a:t>
            </a:r>
          </a:p>
        </p:txBody>
      </p:sp>
      <p:grpSp>
        <p:nvGrpSpPr>
          <p:cNvPr id="6" name="Group 5"/>
          <p:cNvGrpSpPr/>
          <p:nvPr/>
        </p:nvGrpSpPr>
        <p:grpSpPr>
          <a:xfrm>
            <a:off x="1799963" y="1596602"/>
            <a:ext cx="1889959" cy="1344507"/>
            <a:chOff x="1524000" y="1447800"/>
            <a:chExt cx="1600200" cy="1219200"/>
          </a:xfrm>
        </p:grpSpPr>
        <p:sp>
          <p:nvSpPr>
            <p:cNvPr id="4" name="Oval 3"/>
            <p:cNvSpPr/>
            <p:nvPr/>
          </p:nvSpPr>
          <p:spPr>
            <a:xfrm>
              <a:off x="1524000" y="1447800"/>
              <a:ext cx="1600200" cy="1219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600200" y="1840468"/>
              <a:ext cx="1447800" cy="334911"/>
            </a:xfrm>
            <a:prstGeom prst="rect">
              <a:avLst/>
            </a:prstGeom>
            <a:noFill/>
          </p:spPr>
          <p:txBody>
            <a:bodyPr wrap="square" rtlCol="0">
              <a:spAutoFit/>
            </a:bodyPr>
            <a:lstStyle/>
            <a:p>
              <a:r>
                <a:rPr lang="en-US" b="1" dirty="0" smtClean="0"/>
                <a:t>Proponents</a:t>
              </a:r>
              <a:endParaRPr lang="en-US" b="1" dirty="0"/>
            </a:p>
          </p:txBody>
        </p:sp>
      </p:grpSp>
      <p:grpSp>
        <p:nvGrpSpPr>
          <p:cNvPr id="10" name="Group 9"/>
          <p:cNvGrpSpPr/>
          <p:nvPr/>
        </p:nvGrpSpPr>
        <p:grpSpPr>
          <a:xfrm>
            <a:off x="4049914" y="3025142"/>
            <a:ext cx="1889959" cy="1344507"/>
            <a:chOff x="1524000" y="1447800"/>
            <a:chExt cx="1600200" cy="1219200"/>
          </a:xfrm>
          <a:solidFill>
            <a:srgbClr val="FFFF00"/>
          </a:solidFill>
        </p:grpSpPr>
        <p:sp>
          <p:nvSpPr>
            <p:cNvPr id="11" name="Oval 10"/>
            <p:cNvSpPr/>
            <p:nvPr/>
          </p:nvSpPr>
          <p:spPr>
            <a:xfrm>
              <a:off x="1524000" y="1447800"/>
              <a:ext cx="1600200" cy="12192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600200" y="1840468"/>
              <a:ext cx="1447800" cy="334911"/>
            </a:xfrm>
            <a:prstGeom prst="rect">
              <a:avLst/>
            </a:prstGeom>
            <a:grpFill/>
          </p:spPr>
          <p:txBody>
            <a:bodyPr wrap="square" rtlCol="0">
              <a:spAutoFit/>
            </a:bodyPr>
            <a:lstStyle/>
            <a:p>
              <a:pPr algn="ctr"/>
              <a:r>
                <a:rPr lang="en-US" b="1" dirty="0" smtClean="0"/>
                <a:t>Owners</a:t>
              </a:r>
              <a:endParaRPr lang="en-US" b="1" dirty="0"/>
            </a:p>
          </p:txBody>
        </p:sp>
      </p:grpSp>
      <p:grpSp>
        <p:nvGrpSpPr>
          <p:cNvPr id="13" name="Group 12"/>
          <p:cNvGrpSpPr/>
          <p:nvPr/>
        </p:nvGrpSpPr>
        <p:grpSpPr>
          <a:xfrm>
            <a:off x="6929851" y="1092412"/>
            <a:ext cx="1889959" cy="1344507"/>
            <a:chOff x="1524000" y="1447800"/>
            <a:chExt cx="1600200" cy="1219200"/>
          </a:xfrm>
          <a:solidFill>
            <a:srgbClr val="EFE0BE"/>
          </a:solidFill>
        </p:grpSpPr>
        <p:sp>
          <p:nvSpPr>
            <p:cNvPr id="14" name="Oval 13"/>
            <p:cNvSpPr/>
            <p:nvPr/>
          </p:nvSpPr>
          <p:spPr>
            <a:xfrm>
              <a:off x="1524000" y="1447800"/>
              <a:ext cx="1600200" cy="12192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600200" y="1840468"/>
              <a:ext cx="1447800" cy="334911"/>
            </a:xfrm>
            <a:prstGeom prst="rect">
              <a:avLst/>
            </a:prstGeom>
            <a:grpFill/>
          </p:spPr>
          <p:txBody>
            <a:bodyPr wrap="square" rtlCol="0">
              <a:spAutoFit/>
            </a:bodyPr>
            <a:lstStyle/>
            <a:p>
              <a:pPr algn="ctr"/>
              <a:r>
                <a:rPr lang="en-US" b="1" dirty="0" smtClean="0"/>
                <a:t>Designers</a:t>
              </a:r>
              <a:endParaRPr lang="en-US" b="1" dirty="0"/>
            </a:p>
          </p:txBody>
        </p:sp>
      </p:grpSp>
      <p:grpSp>
        <p:nvGrpSpPr>
          <p:cNvPr id="16" name="Group 15"/>
          <p:cNvGrpSpPr/>
          <p:nvPr/>
        </p:nvGrpSpPr>
        <p:grpSpPr>
          <a:xfrm>
            <a:off x="1259975" y="3781428"/>
            <a:ext cx="2339949" cy="1680633"/>
            <a:chOff x="1524000" y="1447800"/>
            <a:chExt cx="1600200" cy="1219200"/>
          </a:xfrm>
          <a:solidFill>
            <a:srgbClr val="EFE0BE"/>
          </a:solidFill>
        </p:grpSpPr>
        <p:sp>
          <p:nvSpPr>
            <p:cNvPr id="17" name="Oval 16"/>
            <p:cNvSpPr/>
            <p:nvPr/>
          </p:nvSpPr>
          <p:spPr>
            <a:xfrm>
              <a:off x="1524000" y="1447800"/>
              <a:ext cx="1600200" cy="12192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18" name="TextBox 17"/>
            <p:cNvSpPr txBox="1"/>
            <p:nvPr/>
          </p:nvSpPr>
          <p:spPr>
            <a:xfrm>
              <a:off x="1585546" y="1883854"/>
              <a:ext cx="1524000" cy="267929"/>
            </a:xfrm>
            <a:prstGeom prst="rect">
              <a:avLst/>
            </a:prstGeom>
            <a:grpFill/>
          </p:spPr>
          <p:txBody>
            <a:bodyPr wrap="square" rtlCol="0">
              <a:spAutoFit/>
            </a:bodyPr>
            <a:lstStyle/>
            <a:p>
              <a:pPr algn="ctr"/>
              <a:r>
                <a:rPr lang="en-US" b="1" dirty="0" smtClean="0"/>
                <a:t>Constructors</a:t>
              </a:r>
              <a:endParaRPr lang="en-US" b="1" dirty="0"/>
            </a:p>
          </p:txBody>
        </p:sp>
      </p:grpSp>
      <p:grpSp>
        <p:nvGrpSpPr>
          <p:cNvPr id="20" name="Group 19"/>
          <p:cNvGrpSpPr/>
          <p:nvPr/>
        </p:nvGrpSpPr>
        <p:grpSpPr>
          <a:xfrm>
            <a:off x="5849874" y="4705774"/>
            <a:ext cx="1889959" cy="1344507"/>
            <a:chOff x="1524000" y="1447800"/>
            <a:chExt cx="1600200" cy="1219200"/>
          </a:xfrm>
          <a:solidFill>
            <a:srgbClr val="008000"/>
          </a:solidFill>
        </p:grpSpPr>
        <p:sp>
          <p:nvSpPr>
            <p:cNvPr id="21" name="Oval 20"/>
            <p:cNvSpPr/>
            <p:nvPr/>
          </p:nvSpPr>
          <p:spPr>
            <a:xfrm>
              <a:off x="1524000" y="1447800"/>
              <a:ext cx="1600200" cy="12192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1600200" y="1840468"/>
              <a:ext cx="1447800" cy="334911"/>
            </a:xfrm>
            <a:prstGeom prst="rect">
              <a:avLst/>
            </a:prstGeom>
            <a:grpFill/>
          </p:spPr>
          <p:txBody>
            <a:bodyPr wrap="square" rtlCol="0">
              <a:spAutoFit/>
            </a:bodyPr>
            <a:lstStyle/>
            <a:p>
              <a:pPr algn="ctr"/>
              <a:r>
                <a:rPr lang="en-US" b="1" dirty="0" smtClean="0"/>
                <a:t>Users</a:t>
              </a:r>
              <a:endParaRPr lang="en-US" b="1" dirty="0"/>
            </a:p>
          </p:txBody>
        </p:sp>
      </p:grpSp>
      <p:grpSp>
        <p:nvGrpSpPr>
          <p:cNvPr id="23" name="Group 22"/>
          <p:cNvGrpSpPr/>
          <p:nvPr/>
        </p:nvGrpSpPr>
        <p:grpSpPr>
          <a:xfrm>
            <a:off x="7019849" y="2857077"/>
            <a:ext cx="1889959" cy="1344507"/>
            <a:chOff x="1524000" y="1447800"/>
            <a:chExt cx="1600200" cy="1219200"/>
          </a:xfrm>
          <a:solidFill>
            <a:schemeClr val="accent2">
              <a:lumMod val="60000"/>
              <a:lumOff val="40000"/>
            </a:schemeClr>
          </a:solidFill>
        </p:grpSpPr>
        <p:sp>
          <p:nvSpPr>
            <p:cNvPr id="24" name="Oval 23"/>
            <p:cNvSpPr/>
            <p:nvPr/>
          </p:nvSpPr>
          <p:spPr>
            <a:xfrm>
              <a:off x="1524000" y="1447800"/>
              <a:ext cx="1600200" cy="12192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1600200" y="1840468"/>
              <a:ext cx="1447800" cy="334911"/>
            </a:xfrm>
            <a:prstGeom prst="rect">
              <a:avLst/>
            </a:prstGeom>
            <a:grpFill/>
          </p:spPr>
          <p:txBody>
            <a:bodyPr wrap="square" rtlCol="0">
              <a:spAutoFit/>
            </a:bodyPr>
            <a:lstStyle/>
            <a:p>
              <a:pPr algn="ctr"/>
              <a:r>
                <a:rPr lang="en-US" b="1" dirty="0" smtClean="0"/>
                <a:t>Clients</a:t>
              </a:r>
              <a:endParaRPr lang="en-US" b="1" dirty="0"/>
            </a:p>
          </p:txBody>
        </p:sp>
      </p:grpSp>
      <p:cxnSp>
        <p:nvCxnSpPr>
          <p:cNvPr id="27" name="Straight Connector 26"/>
          <p:cNvCxnSpPr/>
          <p:nvPr/>
        </p:nvCxnSpPr>
        <p:spPr>
          <a:xfrm>
            <a:off x="3599922" y="2604985"/>
            <a:ext cx="726768" cy="53302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3509924" y="3949491"/>
            <a:ext cx="539988" cy="25209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599921" y="4873839"/>
            <a:ext cx="2249951" cy="33612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a:endCxn id="14" idx="3"/>
          </p:cNvCxnSpPr>
          <p:nvPr/>
        </p:nvCxnSpPr>
        <p:spPr>
          <a:xfrm flipV="1">
            <a:off x="5489882" y="2240020"/>
            <a:ext cx="1716747" cy="86915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5939870" y="3697393"/>
            <a:ext cx="989978" cy="11286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rot="5400000" flipH="1" flipV="1">
            <a:off x="7053910" y="4347517"/>
            <a:ext cx="561861" cy="26999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16200000" flipV="1">
            <a:off x="5526928" y="4338570"/>
            <a:ext cx="645893" cy="5399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5400000" flipH="1" flipV="1">
            <a:off x="2228820" y="3316268"/>
            <a:ext cx="672253" cy="8999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V="1">
            <a:off x="3689922" y="1932731"/>
            <a:ext cx="3239929" cy="840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a:stCxn id="24" idx="0"/>
          </p:cNvCxnSpPr>
          <p:nvPr/>
        </p:nvCxnSpPr>
        <p:spPr>
          <a:xfrm rot="5400000" flipH="1" flipV="1">
            <a:off x="7777246" y="2624501"/>
            <a:ext cx="420158" cy="4499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719987" y="5966252"/>
            <a:ext cx="6661097" cy="936907"/>
          </a:xfrm>
          <a:prstGeom prst="rect">
            <a:avLst/>
          </a:prstGeom>
          <a:noFill/>
        </p:spPr>
        <p:txBody>
          <a:bodyPr wrap="square" lIns="104886" tIns="52443" rIns="104886" bIns="52443" rtlCol="0">
            <a:spAutoFit/>
          </a:bodyPr>
          <a:lstStyle/>
          <a:p>
            <a:r>
              <a:rPr lang="en-US" i="1" dirty="0" smtClean="0">
                <a:solidFill>
                  <a:srgbClr val="FFFFFF"/>
                </a:solidFill>
              </a:rPr>
              <a:t>We are used to work like this since ever !</a:t>
            </a:r>
          </a:p>
          <a:p>
            <a:endParaRPr lang="en-US" i="1" dirty="0">
              <a:solidFill>
                <a:srgbClr val="FFFFFF"/>
              </a:solidFill>
            </a:endParaRPr>
          </a:p>
          <a:p>
            <a:r>
              <a:rPr lang="en-US" i="1" dirty="0" smtClean="0">
                <a:solidFill>
                  <a:srgbClr val="FFFFFF"/>
                </a:solidFill>
              </a:rPr>
              <a:t>… from LOI (letter of intent) to Scientific publications</a:t>
            </a:r>
            <a:endParaRPr lang="en-US" i="1" dirty="0">
              <a:solidFill>
                <a:srgbClr val="FFFFFF"/>
              </a:solidFill>
            </a:endParaRPr>
          </a:p>
        </p:txBody>
      </p:sp>
    </p:spTree>
    <p:extLst>
      <p:ext uri="{BB962C8B-B14F-4D97-AF65-F5344CB8AC3E}">
        <p14:creationId xmlns:p14="http://schemas.microsoft.com/office/powerpoint/2010/main" val="382356106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rPr>
              <a:t>A well established collaborative method </a:t>
            </a:r>
            <a:endParaRPr lang="en-US" dirty="0"/>
          </a:p>
        </p:txBody>
      </p:sp>
      <p:sp>
        <p:nvSpPr>
          <p:cNvPr id="4" name="TextBox 3"/>
          <p:cNvSpPr txBox="1"/>
          <p:nvPr/>
        </p:nvSpPr>
        <p:spPr>
          <a:xfrm>
            <a:off x="370681" y="885825"/>
            <a:ext cx="10602489" cy="6569262"/>
          </a:xfrm>
          <a:prstGeom prst="rect">
            <a:avLst/>
          </a:prstGeom>
          <a:noFill/>
        </p:spPr>
        <p:txBody>
          <a:bodyPr wrap="square" lIns="104886" tIns="52443" rIns="104886" bIns="52443" rtlCol="0">
            <a:spAutoFit/>
          </a:bodyPr>
          <a:lstStyle/>
          <a:p>
            <a:pPr>
              <a:buClr>
                <a:schemeClr val="bg1"/>
              </a:buClr>
              <a:buSzPct val="150000"/>
              <a:buFont typeface="Arial"/>
              <a:buChar char="•"/>
            </a:pPr>
            <a:r>
              <a:rPr lang="en-US" sz="2800" dirty="0">
                <a:solidFill>
                  <a:srgbClr val="FFFFFF"/>
                </a:solidFill>
              </a:rPr>
              <a:t> Highly democratic (individuals, transparency, 1 vote/institution)</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Minimal centralized structures (management, sub-projects)</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Rotation of responsibilities (all positions by election, 2 years)</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Decision making process based on consensus</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Resources flow : bottom up</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Structures and rules evolving in time with the project</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Intense pier reviewing (inside/outside)</a:t>
            </a:r>
          </a:p>
          <a:p>
            <a:pPr>
              <a:buClr>
                <a:schemeClr val="bg1"/>
              </a:buClr>
              <a:buSzPct val="150000"/>
              <a:buFont typeface="Arial"/>
              <a:buChar char="•"/>
            </a:pPr>
            <a:endParaRPr lang="en-US" sz="2800" dirty="0">
              <a:solidFill>
                <a:srgbClr val="FFFFFF"/>
              </a:solidFill>
            </a:endParaRPr>
          </a:p>
          <a:p>
            <a:pPr>
              <a:buClr>
                <a:schemeClr val="bg1"/>
              </a:buClr>
              <a:buSzPct val="150000"/>
              <a:buFont typeface="Arial"/>
              <a:buChar char="•"/>
            </a:pPr>
            <a:r>
              <a:rPr lang="en-US" sz="2800" dirty="0">
                <a:solidFill>
                  <a:srgbClr val="FFFFFF"/>
                </a:solidFill>
              </a:rPr>
              <a:t> All publications signed by the entire collaboration</a:t>
            </a:r>
          </a:p>
        </p:txBody>
      </p:sp>
    </p:spTree>
    <p:extLst>
      <p:ext uri="{BB962C8B-B14F-4D97-AF65-F5344CB8AC3E}">
        <p14:creationId xmlns:p14="http://schemas.microsoft.com/office/powerpoint/2010/main" val="143394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46884" y="2638425"/>
            <a:ext cx="9677400" cy="3429000"/>
            <a:chOff x="446881" y="2638425"/>
            <a:chExt cx="9677400" cy="3429000"/>
          </a:xfrm>
        </p:grpSpPr>
        <p:grpSp>
          <p:nvGrpSpPr>
            <p:cNvPr id="8" name="Group 7"/>
            <p:cNvGrpSpPr/>
            <p:nvPr/>
          </p:nvGrpSpPr>
          <p:grpSpPr>
            <a:xfrm>
              <a:off x="446881" y="2638425"/>
              <a:ext cx="3048000" cy="1219200"/>
              <a:chOff x="1208881" y="1266825"/>
              <a:chExt cx="2191265" cy="762000"/>
            </a:xfrm>
          </p:grpSpPr>
          <p:sp>
            <p:nvSpPr>
              <p:cNvPr id="6" name="Rectangle 5"/>
              <p:cNvSpPr/>
              <p:nvPr/>
            </p:nvSpPr>
            <p:spPr>
              <a:xfrm>
                <a:off x="1208881" y="1266825"/>
                <a:ext cx="2133600" cy="762000"/>
              </a:xfrm>
              <a:prstGeom prst="rect">
                <a:avLst/>
              </a:prstGeom>
              <a:solidFill>
                <a:srgbClr val="FFFF00"/>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266546" y="1538968"/>
                <a:ext cx="2133600" cy="250069"/>
              </a:xfrm>
              <a:prstGeom prst="rect">
                <a:avLst/>
              </a:prstGeom>
              <a:noFill/>
            </p:spPr>
            <p:txBody>
              <a:bodyPr wrap="square" rtlCol="0">
                <a:spAutoFit/>
              </a:bodyPr>
              <a:lstStyle/>
              <a:p>
                <a:r>
                  <a:rPr lang="en-US" sz="2000" b="1" dirty="0"/>
                  <a:t>Collaboration Board</a:t>
                </a:r>
              </a:p>
            </p:txBody>
          </p:sp>
        </p:grpSp>
        <p:grpSp>
          <p:nvGrpSpPr>
            <p:cNvPr id="9" name="Group 8"/>
            <p:cNvGrpSpPr/>
            <p:nvPr/>
          </p:nvGrpSpPr>
          <p:grpSpPr>
            <a:xfrm>
              <a:off x="3875881" y="2638425"/>
              <a:ext cx="2819400" cy="1219200"/>
              <a:chOff x="3746135" y="1266825"/>
              <a:chExt cx="2133600" cy="762000"/>
            </a:xfrm>
          </p:grpSpPr>
          <p:sp>
            <p:nvSpPr>
              <p:cNvPr id="10" name="Rectangle 9"/>
              <p:cNvSpPr/>
              <p:nvPr/>
            </p:nvSpPr>
            <p:spPr>
              <a:xfrm>
                <a:off x="3746135" y="1266825"/>
                <a:ext cx="2133600" cy="762000"/>
              </a:xfrm>
              <a:prstGeom prst="rect">
                <a:avLst/>
              </a:prstGeom>
              <a:solidFill>
                <a:srgbClr val="44D0F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3746135" y="1395896"/>
                <a:ext cx="2133600" cy="442429"/>
              </a:xfrm>
              <a:prstGeom prst="rect">
                <a:avLst/>
              </a:prstGeom>
              <a:noFill/>
            </p:spPr>
            <p:txBody>
              <a:bodyPr wrap="square" rtlCol="0">
                <a:spAutoFit/>
              </a:bodyPr>
              <a:lstStyle/>
              <a:p>
                <a:pPr algn="ctr"/>
                <a:r>
                  <a:rPr lang="en-US" sz="2000" b="1" dirty="0"/>
                  <a:t>ATLAS              Plenary Meeting</a:t>
                </a:r>
              </a:p>
            </p:txBody>
          </p:sp>
        </p:grpSp>
        <p:grpSp>
          <p:nvGrpSpPr>
            <p:cNvPr id="12" name="Group 11"/>
            <p:cNvGrpSpPr/>
            <p:nvPr/>
          </p:nvGrpSpPr>
          <p:grpSpPr>
            <a:xfrm>
              <a:off x="7152481" y="2638425"/>
              <a:ext cx="2971800" cy="1219200"/>
              <a:chOff x="1208881" y="1266825"/>
              <a:chExt cx="2133600" cy="762000"/>
            </a:xfrm>
            <a:solidFill>
              <a:srgbClr val="FF6600"/>
            </a:solidFill>
          </p:grpSpPr>
          <p:sp>
            <p:nvSpPr>
              <p:cNvPr id="13" name="Rectangle 12"/>
              <p:cNvSpPr/>
              <p:nvPr/>
            </p:nvSpPr>
            <p:spPr>
              <a:xfrm>
                <a:off x="1208881" y="1266825"/>
                <a:ext cx="2133600" cy="762000"/>
              </a:xfrm>
              <a:prstGeom prst="rect">
                <a:avLst/>
              </a:prstGeom>
              <a:grp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208881" y="1414335"/>
                <a:ext cx="2133600" cy="442429"/>
              </a:xfrm>
              <a:prstGeom prst="rect">
                <a:avLst/>
              </a:prstGeom>
              <a:grpFill/>
            </p:spPr>
            <p:txBody>
              <a:bodyPr wrap="square" rtlCol="0">
                <a:spAutoFit/>
              </a:bodyPr>
              <a:lstStyle/>
              <a:p>
                <a:pPr algn="ctr"/>
                <a:r>
                  <a:rPr lang="en-US" sz="2000" b="1" dirty="0"/>
                  <a:t>Resources Review Board</a:t>
                </a:r>
              </a:p>
            </p:txBody>
          </p:sp>
        </p:grpSp>
        <p:grpSp>
          <p:nvGrpSpPr>
            <p:cNvPr id="16" name="Group 15"/>
            <p:cNvGrpSpPr/>
            <p:nvPr/>
          </p:nvGrpSpPr>
          <p:grpSpPr>
            <a:xfrm>
              <a:off x="3875881" y="4848225"/>
              <a:ext cx="2895600" cy="1219200"/>
              <a:chOff x="3746135" y="1266825"/>
              <a:chExt cx="2191265" cy="762000"/>
            </a:xfrm>
          </p:grpSpPr>
          <p:sp>
            <p:nvSpPr>
              <p:cNvPr id="17" name="Rectangle 16"/>
              <p:cNvSpPr/>
              <p:nvPr/>
            </p:nvSpPr>
            <p:spPr>
              <a:xfrm>
                <a:off x="3746135" y="1266825"/>
                <a:ext cx="2133600" cy="762000"/>
              </a:xfrm>
              <a:prstGeom prst="rect">
                <a:avLst/>
              </a:prstGeom>
              <a:solidFill>
                <a:srgbClr val="85FFB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3803800" y="1493006"/>
                <a:ext cx="2133600" cy="250069"/>
              </a:xfrm>
              <a:prstGeom prst="rect">
                <a:avLst/>
              </a:prstGeom>
              <a:noFill/>
            </p:spPr>
            <p:txBody>
              <a:bodyPr wrap="square" rtlCol="0">
                <a:spAutoFit/>
              </a:bodyPr>
              <a:lstStyle/>
              <a:p>
                <a:pPr algn="ctr"/>
                <a:r>
                  <a:rPr lang="en-US" sz="2000" b="1" dirty="0"/>
                  <a:t>Executive Board</a:t>
                </a:r>
              </a:p>
            </p:txBody>
          </p:sp>
        </p:grpSp>
        <p:cxnSp>
          <p:nvCxnSpPr>
            <p:cNvPr id="20" name="Straight Connector 19"/>
            <p:cNvCxnSpPr/>
            <p:nvPr/>
          </p:nvCxnSpPr>
          <p:spPr>
            <a:xfrm flipV="1">
              <a:off x="1666081" y="4314825"/>
              <a:ext cx="7086600" cy="76200"/>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17" idx="0"/>
              <a:endCxn id="10" idx="2"/>
            </p:cNvCxnSpPr>
            <p:nvPr/>
          </p:nvCxnSpPr>
          <p:spPr>
            <a:xfrm flipV="1">
              <a:off x="5285581" y="3857625"/>
              <a:ext cx="0" cy="9906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666081" y="3857625"/>
              <a:ext cx="0" cy="5334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8752681" y="3857625"/>
              <a:ext cx="0" cy="4572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2" name="TextBox 1"/>
          <p:cNvSpPr txBox="1"/>
          <p:nvPr/>
        </p:nvSpPr>
        <p:spPr>
          <a:xfrm>
            <a:off x="675481" y="1190627"/>
            <a:ext cx="2514600" cy="1015626"/>
          </a:xfrm>
          <a:prstGeom prst="rect">
            <a:avLst/>
          </a:prstGeom>
          <a:noFill/>
        </p:spPr>
        <p:txBody>
          <a:bodyPr wrap="square" lIns="91404" tIns="45702" rIns="91404" bIns="45702" rtlCol="0">
            <a:spAutoFit/>
          </a:bodyPr>
          <a:lstStyle/>
          <a:p>
            <a:r>
              <a:rPr lang="en-US" sz="1200" i="1" dirty="0">
                <a:solidFill>
                  <a:srgbClr val="FFFFFF"/>
                </a:solidFill>
              </a:rPr>
              <a:t>1 person per institution</a:t>
            </a:r>
          </a:p>
          <a:p>
            <a:r>
              <a:rPr lang="en-US" sz="1200" i="1" dirty="0">
                <a:solidFill>
                  <a:srgbClr val="FFFFFF"/>
                </a:solidFill>
              </a:rPr>
              <a:t>Meet 3-4 times per year</a:t>
            </a:r>
          </a:p>
          <a:p>
            <a:r>
              <a:rPr lang="en-US" sz="1200" i="1" dirty="0">
                <a:solidFill>
                  <a:srgbClr val="FFFFFF"/>
                </a:solidFill>
              </a:rPr>
              <a:t>Policy making body</a:t>
            </a:r>
          </a:p>
          <a:p>
            <a:r>
              <a:rPr lang="en-US" sz="1200" i="1" dirty="0">
                <a:solidFill>
                  <a:srgbClr val="FFFFFF"/>
                </a:solidFill>
              </a:rPr>
              <a:t>Overview/organize all elections</a:t>
            </a:r>
          </a:p>
          <a:p>
            <a:endParaRPr lang="en-US" sz="1200" i="1" dirty="0">
              <a:solidFill>
                <a:srgbClr val="FFFFFF"/>
              </a:solidFill>
            </a:endParaRPr>
          </a:p>
        </p:txBody>
      </p:sp>
      <p:sp>
        <p:nvSpPr>
          <p:cNvPr id="19" name="TextBox 18"/>
          <p:cNvSpPr txBox="1"/>
          <p:nvPr/>
        </p:nvSpPr>
        <p:spPr>
          <a:xfrm>
            <a:off x="7609681" y="1190627"/>
            <a:ext cx="2514600" cy="1015626"/>
          </a:xfrm>
          <a:prstGeom prst="rect">
            <a:avLst/>
          </a:prstGeom>
          <a:noFill/>
        </p:spPr>
        <p:txBody>
          <a:bodyPr wrap="square" lIns="91404" tIns="45702" rIns="91404" bIns="45702" rtlCol="0">
            <a:spAutoFit/>
          </a:bodyPr>
          <a:lstStyle/>
          <a:p>
            <a:r>
              <a:rPr lang="en-US" sz="1200" i="1" dirty="0">
                <a:solidFill>
                  <a:srgbClr val="FFFFFF"/>
                </a:solidFill>
              </a:rPr>
              <a:t>1 person per funding agency</a:t>
            </a:r>
          </a:p>
          <a:p>
            <a:r>
              <a:rPr lang="en-US" sz="1200" i="1" dirty="0">
                <a:solidFill>
                  <a:srgbClr val="FFFFFF"/>
                </a:solidFill>
              </a:rPr>
              <a:t>Meet 2 times per year</a:t>
            </a:r>
          </a:p>
          <a:p>
            <a:r>
              <a:rPr lang="en-US" sz="1200" i="1" dirty="0">
                <a:solidFill>
                  <a:srgbClr val="FFFFFF"/>
                </a:solidFill>
              </a:rPr>
              <a:t>Control and release budgets</a:t>
            </a:r>
          </a:p>
          <a:p>
            <a:r>
              <a:rPr lang="en-US" sz="1200" i="1" dirty="0">
                <a:solidFill>
                  <a:srgbClr val="FFFFFF"/>
                </a:solidFill>
              </a:rPr>
              <a:t>Approve major strategical choices</a:t>
            </a:r>
          </a:p>
          <a:p>
            <a:endParaRPr lang="en-US" sz="1200" i="1" dirty="0">
              <a:solidFill>
                <a:srgbClr val="FFFFFF"/>
              </a:solidFill>
            </a:endParaRPr>
          </a:p>
        </p:txBody>
      </p:sp>
      <p:sp>
        <p:nvSpPr>
          <p:cNvPr id="21" name="TextBox 20"/>
          <p:cNvSpPr txBox="1"/>
          <p:nvPr/>
        </p:nvSpPr>
        <p:spPr>
          <a:xfrm>
            <a:off x="7000081" y="5534026"/>
            <a:ext cx="3799682" cy="1384958"/>
          </a:xfrm>
          <a:prstGeom prst="rect">
            <a:avLst/>
          </a:prstGeom>
          <a:noFill/>
        </p:spPr>
        <p:txBody>
          <a:bodyPr wrap="square" lIns="91404" tIns="45702" rIns="91404" bIns="45702" rtlCol="0">
            <a:spAutoFit/>
          </a:bodyPr>
          <a:lstStyle/>
          <a:p>
            <a:r>
              <a:rPr lang="en-US" sz="1200" i="1" dirty="0">
                <a:solidFill>
                  <a:srgbClr val="FFFFFF"/>
                </a:solidFill>
              </a:rPr>
              <a:t>3 central management functions (spokesperson, technical coordinator, resources coordinator)</a:t>
            </a:r>
          </a:p>
          <a:p>
            <a:endParaRPr lang="en-US" sz="1200" i="1" dirty="0">
              <a:solidFill>
                <a:srgbClr val="FFFFFF"/>
              </a:solidFill>
            </a:endParaRPr>
          </a:p>
          <a:p>
            <a:r>
              <a:rPr lang="en-US" sz="1200" i="1" dirty="0">
                <a:solidFill>
                  <a:srgbClr val="FFFFFF"/>
                </a:solidFill>
              </a:rPr>
              <a:t>Project Leaders, Activity Leaders</a:t>
            </a:r>
          </a:p>
          <a:p>
            <a:r>
              <a:rPr lang="en-US" sz="1200" i="1" dirty="0">
                <a:solidFill>
                  <a:srgbClr val="FFFFFF"/>
                </a:solidFill>
              </a:rPr>
              <a:t>Substructure organized in projects or activities</a:t>
            </a:r>
          </a:p>
          <a:p>
            <a:r>
              <a:rPr lang="en-US" sz="1200" i="1" dirty="0">
                <a:solidFill>
                  <a:srgbClr val="FFFFFF"/>
                </a:solidFill>
              </a:rPr>
              <a:t>Repeat overall structure at project level</a:t>
            </a:r>
          </a:p>
          <a:p>
            <a:endParaRPr lang="en-US" sz="1200" i="1" dirty="0">
              <a:solidFill>
                <a:srgbClr val="FFFFFF"/>
              </a:solidFill>
            </a:endParaRPr>
          </a:p>
        </p:txBody>
      </p:sp>
      <p:sp>
        <p:nvSpPr>
          <p:cNvPr id="24" name="TextBox 23"/>
          <p:cNvSpPr txBox="1"/>
          <p:nvPr/>
        </p:nvSpPr>
        <p:spPr>
          <a:xfrm>
            <a:off x="3875881" y="1165563"/>
            <a:ext cx="2819400" cy="1200292"/>
          </a:xfrm>
          <a:prstGeom prst="rect">
            <a:avLst/>
          </a:prstGeom>
          <a:noFill/>
        </p:spPr>
        <p:txBody>
          <a:bodyPr wrap="square" lIns="91404" tIns="45702" rIns="91404" bIns="45702" rtlCol="0">
            <a:spAutoFit/>
          </a:bodyPr>
          <a:lstStyle/>
          <a:p>
            <a:r>
              <a:rPr lang="en-US" sz="1200" i="1" dirty="0">
                <a:solidFill>
                  <a:srgbClr val="FFFFFF"/>
                </a:solidFill>
              </a:rPr>
              <a:t>Forum for  discussions and information sharing</a:t>
            </a:r>
          </a:p>
          <a:p>
            <a:r>
              <a:rPr lang="en-US" sz="1200" i="1" dirty="0">
                <a:solidFill>
                  <a:srgbClr val="FFFFFF"/>
                </a:solidFill>
              </a:rPr>
              <a:t>Work distributed in working groups and projects</a:t>
            </a:r>
          </a:p>
          <a:p>
            <a:r>
              <a:rPr lang="en-US" sz="1200" i="1" dirty="0">
                <a:solidFill>
                  <a:srgbClr val="FFFFFF"/>
                </a:solidFill>
              </a:rPr>
              <a:t>Daily work steered by Executive Board</a:t>
            </a:r>
          </a:p>
          <a:p>
            <a:endParaRPr lang="en-US" sz="1200" i="1" dirty="0">
              <a:solidFill>
                <a:srgbClr val="FFFFFF"/>
              </a:solidFill>
            </a:endParaRPr>
          </a:p>
        </p:txBody>
      </p:sp>
      <p:grpSp>
        <p:nvGrpSpPr>
          <p:cNvPr id="26" name="Group 25"/>
          <p:cNvGrpSpPr/>
          <p:nvPr/>
        </p:nvGrpSpPr>
        <p:grpSpPr>
          <a:xfrm>
            <a:off x="4409284" y="6677027"/>
            <a:ext cx="1066800" cy="530861"/>
            <a:chOff x="446881" y="2638425"/>
            <a:chExt cx="9677400" cy="4550247"/>
          </a:xfrm>
        </p:grpSpPr>
        <p:grpSp>
          <p:nvGrpSpPr>
            <p:cNvPr id="27" name="Group 26"/>
            <p:cNvGrpSpPr/>
            <p:nvPr/>
          </p:nvGrpSpPr>
          <p:grpSpPr>
            <a:xfrm>
              <a:off x="446881" y="2638425"/>
              <a:ext cx="3048000" cy="2413991"/>
              <a:chOff x="1208881" y="1266825"/>
              <a:chExt cx="2191265" cy="1508745"/>
            </a:xfrm>
          </p:grpSpPr>
          <p:sp>
            <p:nvSpPr>
              <p:cNvPr id="41" name="Rectangle 40"/>
              <p:cNvSpPr/>
              <p:nvPr/>
            </p:nvSpPr>
            <p:spPr>
              <a:xfrm>
                <a:off x="1208881" y="1266825"/>
                <a:ext cx="2133600" cy="762000"/>
              </a:xfrm>
              <a:prstGeom prst="rect">
                <a:avLst/>
              </a:prstGeom>
              <a:solidFill>
                <a:srgbClr val="FFFF00"/>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p:cNvSpPr txBox="1"/>
              <p:nvPr/>
            </p:nvSpPr>
            <p:spPr>
              <a:xfrm>
                <a:off x="1266545" y="1538968"/>
                <a:ext cx="2133601" cy="1236602"/>
              </a:xfrm>
              <a:prstGeom prst="rect">
                <a:avLst/>
              </a:prstGeom>
              <a:noFill/>
            </p:spPr>
            <p:txBody>
              <a:bodyPr wrap="square" rtlCol="0">
                <a:spAutoFit/>
              </a:bodyPr>
              <a:lstStyle/>
              <a:p>
                <a:endParaRPr lang="en-US" sz="900" b="1" dirty="0"/>
              </a:p>
            </p:txBody>
          </p:sp>
        </p:grpSp>
        <p:sp>
          <p:nvSpPr>
            <p:cNvPr id="39" name="Rectangle 38"/>
            <p:cNvSpPr/>
            <p:nvPr/>
          </p:nvSpPr>
          <p:spPr>
            <a:xfrm>
              <a:off x="3875881" y="2638425"/>
              <a:ext cx="2819400" cy="1219200"/>
            </a:xfrm>
            <a:prstGeom prst="rect">
              <a:avLst/>
            </a:prstGeom>
            <a:solidFill>
              <a:srgbClr val="44D0F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9" name="Group 28"/>
            <p:cNvGrpSpPr/>
            <p:nvPr/>
          </p:nvGrpSpPr>
          <p:grpSpPr>
            <a:xfrm>
              <a:off x="7152481" y="2638425"/>
              <a:ext cx="2971800" cy="2214577"/>
              <a:chOff x="1208881" y="1266825"/>
              <a:chExt cx="2133600" cy="1384112"/>
            </a:xfrm>
            <a:solidFill>
              <a:srgbClr val="FF6600"/>
            </a:solidFill>
          </p:grpSpPr>
          <p:sp>
            <p:nvSpPr>
              <p:cNvPr id="37" name="Rectangle 36"/>
              <p:cNvSpPr/>
              <p:nvPr/>
            </p:nvSpPr>
            <p:spPr>
              <a:xfrm>
                <a:off x="1208881" y="1266825"/>
                <a:ext cx="2133600" cy="762000"/>
              </a:xfrm>
              <a:prstGeom prst="rect">
                <a:avLst/>
              </a:prstGeom>
              <a:grp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p:cNvSpPr txBox="1"/>
              <p:nvPr/>
            </p:nvSpPr>
            <p:spPr>
              <a:xfrm>
                <a:off x="1208881" y="1414334"/>
                <a:ext cx="2133600" cy="1236603"/>
              </a:xfrm>
              <a:prstGeom prst="rect">
                <a:avLst/>
              </a:prstGeom>
              <a:grpFill/>
            </p:spPr>
            <p:txBody>
              <a:bodyPr wrap="square" rtlCol="0">
                <a:spAutoFit/>
              </a:bodyPr>
              <a:lstStyle/>
              <a:p>
                <a:pPr algn="ctr"/>
                <a:endParaRPr lang="en-US" sz="900" b="1" dirty="0"/>
              </a:p>
            </p:txBody>
          </p:sp>
        </p:grpSp>
        <p:grpSp>
          <p:nvGrpSpPr>
            <p:cNvPr id="30" name="Group 29"/>
            <p:cNvGrpSpPr/>
            <p:nvPr/>
          </p:nvGrpSpPr>
          <p:grpSpPr>
            <a:xfrm>
              <a:off x="3875881" y="4848225"/>
              <a:ext cx="2895600" cy="2340447"/>
              <a:chOff x="3746135" y="1266825"/>
              <a:chExt cx="2191265" cy="1462780"/>
            </a:xfrm>
          </p:grpSpPr>
          <p:sp>
            <p:nvSpPr>
              <p:cNvPr id="35" name="Rectangle 34"/>
              <p:cNvSpPr/>
              <p:nvPr/>
            </p:nvSpPr>
            <p:spPr>
              <a:xfrm>
                <a:off x="3746135" y="1266825"/>
                <a:ext cx="2133600" cy="762000"/>
              </a:xfrm>
              <a:prstGeom prst="rect">
                <a:avLst/>
              </a:prstGeom>
              <a:solidFill>
                <a:srgbClr val="85FFB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p:cNvSpPr txBox="1"/>
              <p:nvPr/>
            </p:nvSpPr>
            <p:spPr>
              <a:xfrm>
                <a:off x="3803800" y="1493004"/>
                <a:ext cx="2133600" cy="1236601"/>
              </a:xfrm>
              <a:prstGeom prst="rect">
                <a:avLst/>
              </a:prstGeom>
              <a:noFill/>
            </p:spPr>
            <p:txBody>
              <a:bodyPr wrap="square" rtlCol="0">
                <a:spAutoFit/>
              </a:bodyPr>
              <a:lstStyle/>
              <a:p>
                <a:pPr algn="ctr"/>
                <a:endParaRPr lang="en-US" sz="900" b="1" dirty="0"/>
              </a:p>
            </p:txBody>
          </p:sp>
        </p:grpSp>
        <p:cxnSp>
          <p:nvCxnSpPr>
            <p:cNvPr id="31" name="Straight Connector 30"/>
            <p:cNvCxnSpPr/>
            <p:nvPr/>
          </p:nvCxnSpPr>
          <p:spPr>
            <a:xfrm flipV="1">
              <a:off x="1666081" y="4314825"/>
              <a:ext cx="7086600" cy="76200"/>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a:stCxn id="35" idx="0"/>
              <a:endCxn id="39" idx="2"/>
            </p:cNvCxnSpPr>
            <p:nvPr/>
          </p:nvCxnSpPr>
          <p:spPr>
            <a:xfrm flipV="1">
              <a:off x="5285581" y="3857625"/>
              <a:ext cx="0" cy="9906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1666081" y="3857625"/>
              <a:ext cx="0" cy="5334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8752681" y="3857625"/>
              <a:ext cx="0" cy="4572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grpSp>
      <p:grpSp>
        <p:nvGrpSpPr>
          <p:cNvPr id="43" name="Group 42"/>
          <p:cNvGrpSpPr/>
          <p:nvPr/>
        </p:nvGrpSpPr>
        <p:grpSpPr>
          <a:xfrm>
            <a:off x="5628481" y="6677027"/>
            <a:ext cx="1066800" cy="530861"/>
            <a:chOff x="446881" y="2638425"/>
            <a:chExt cx="9677400" cy="4550247"/>
          </a:xfrm>
        </p:grpSpPr>
        <p:grpSp>
          <p:nvGrpSpPr>
            <p:cNvPr id="44" name="Group 43"/>
            <p:cNvGrpSpPr/>
            <p:nvPr/>
          </p:nvGrpSpPr>
          <p:grpSpPr>
            <a:xfrm>
              <a:off x="446881" y="2638425"/>
              <a:ext cx="3048000" cy="2413991"/>
              <a:chOff x="1208881" y="1266825"/>
              <a:chExt cx="2191265" cy="1508745"/>
            </a:xfrm>
          </p:grpSpPr>
          <p:sp>
            <p:nvSpPr>
              <p:cNvPr id="56" name="Rectangle 55"/>
              <p:cNvSpPr/>
              <p:nvPr/>
            </p:nvSpPr>
            <p:spPr>
              <a:xfrm>
                <a:off x="1208881" y="1266825"/>
                <a:ext cx="2133600" cy="762000"/>
              </a:xfrm>
              <a:prstGeom prst="rect">
                <a:avLst/>
              </a:prstGeom>
              <a:solidFill>
                <a:srgbClr val="FFFF00"/>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Box 56"/>
              <p:cNvSpPr txBox="1"/>
              <p:nvPr/>
            </p:nvSpPr>
            <p:spPr>
              <a:xfrm>
                <a:off x="1266545" y="1538968"/>
                <a:ext cx="2133601" cy="1236602"/>
              </a:xfrm>
              <a:prstGeom prst="rect">
                <a:avLst/>
              </a:prstGeom>
              <a:noFill/>
            </p:spPr>
            <p:txBody>
              <a:bodyPr wrap="square" rtlCol="0">
                <a:spAutoFit/>
              </a:bodyPr>
              <a:lstStyle/>
              <a:p>
                <a:endParaRPr lang="en-US" sz="900" b="1" dirty="0"/>
              </a:p>
            </p:txBody>
          </p:sp>
        </p:grpSp>
        <p:sp>
          <p:nvSpPr>
            <p:cNvPr id="45" name="Rectangle 44"/>
            <p:cNvSpPr/>
            <p:nvPr/>
          </p:nvSpPr>
          <p:spPr>
            <a:xfrm>
              <a:off x="3875881" y="2638425"/>
              <a:ext cx="2819400" cy="1219200"/>
            </a:xfrm>
            <a:prstGeom prst="rect">
              <a:avLst/>
            </a:prstGeom>
            <a:solidFill>
              <a:srgbClr val="44D0F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6" name="Group 45"/>
            <p:cNvGrpSpPr/>
            <p:nvPr/>
          </p:nvGrpSpPr>
          <p:grpSpPr>
            <a:xfrm>
              <a:off x="7152481" y="2638425"/>
              <a:ext cx="2971800" cy="2214577"/>
              <a:chOff x="1208881" y="1266825"/>
              <a:chExt cx="2133600" cy="1384112"/>
            </a:xfrm>
            <a:solidFill>
              <a:srgbClr val="FF6600"/>
            </a:solidFill>
          </p:grpSpPr>
          <p:sp>
            <p:nvSpPr>
              <p:cNvPr id="54" name="Rectangle 53"/>
              <p:cNvSpPr/>
              <p:nvPr/>
            </p:nvSpPr>
            <p:spPr>
              <a:xfrm>
                <a:off x="1208881" y="1266825"/>
                <a:ext cx="2133600" cy="762000"/>
              </a:xfrm>
              <a:prstGeom prst="rect">
                <a:avLst/>
              </a:prstGeom>
              <a:grp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1208881" y="1414334"/>
                <a:ext cx="2133600" cy="1236603"/>
              </a:xfrm>
              <a:prstGeom prst="rect">
                <a:avLst/>
              </a:prstGeom>
              <a:grpFill/>
            </p:spPr>
            <p:txBody>
              <a:bodyPr wrap="square" rtlCol="0">
                <a:spAutoFit/>
              </a:bodyPr>
              <a:lstStyle/>
              <a:p>
                <a:pPr algn="ctr"/>
                <a:endParaRPr lang="en-US" sz="900" b="1" dirty="0"/>
              </a:p>
            </p:txBody>
          </p:sp>
        </p:grpSp>
        <p:grpSp>
          <p:nvGrpSpPr>
            <p:cNvPr id="47" name="Group 46"/>
            <p:cNvGrpSpPr/>
            <p:nvPr/>
          </p:nvGrpSpPr>
          <p:grpSpPr>
            <a:xfrm>
              <a:off x="3875881" y="4848225"/>
              <a:ext cx="2895600" cy="2340447"/>
              <a:chOff x="3746135" y="1266825"/>
              <a:chExt cx="2191265" cy="1462780"/>
            </a:xfrm>
          </p:grpSpPr>
          <p:sp>
            <p:nvSpPr>
              <p:cNvPr id="52" name="Rectangle 51"/>
              <p:cNvSpPr/>
              <p:nvPr/>
            </p:nvSpPr>
            <p:spPr>
              <a:xfrm>
                <a:off x="3746135" y="1266825"/>
                <a:ext cx="2133600" cy="762000"/>
              </a:xfrm>
              <a:prstGeom prst="rect">
                <a:avLst/>
              </a:prstGeom>
              <a:solidFill>
                <a:srgbClr val="85FFB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p:cNvSpPr txBox="1"/>
              <p:nvPr/>
            </p:nvSpPr>
            <p:spPr>
              <a:xfrm>
                <a:off x="3803800" y="1493004"/>
                <a:ext cx="2133600" cy="1236601"/>
              </a:xfrm>
              <a:prstGeom prst="rect">
                <a:avLst/>
              </a:prstGeom>
              <a:noFill/>
            </p:spPr>
            <p:txBody>
              <a:bodyPr wrap="square" rtlCol="0">
                <a:spAutoFit/>
              </a:bodyPr>
              <a:lstStyle/>
              <a:p>
                <a:pPr algn="ctr"/>
                <a:endParaRPr lang="en-US" sz="900" b="1" dirty="0"/>
              </a:p>
            </p:txBody>
          </p:sp>
        </p:grpSp>
        <p:cxnSp>
          <p:nvCxnSpPr>
            <p:cNvPr id="48" name="Straight Connector 47"/>
            <p:cNvCxnSpPr/>
            <p:nvPr/>
          </p:nvCxnSpPr>
          <p:spPr>
            <a:xfrm flipV="1">
              <a:off x="1666081" y="4314825"/>
              <a:ext cx="7086600" cy="76200"/>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a:stCxn id="52" idx="0"/>
              <a:endCxn id="45" idx="2"/>
            </p:cNvCxnSpPr>
            <p:nvPr/>
          </p:nvCxnSpPr>
          <p:spPr>
            <a:xfrm flipV="1">
              <a:off x="5285581" y="3857625"/>
              <a:ext cx="0" cy="9906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1666081" y="3857625"/>
              <a:ext cx="0" cy="5334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flipV="1">
              <a:off x="8752681" y="3857625"/>
              <a:ext cx="0" cy="4572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grpSp>
      <p:grpSp>
        <p:nvGrpSpPr>
          <p:cNvPr id="58" name="Group 57"/>
          <p:cNvGrpSpPr/>
          <p:nvPr/>
        </p:nvGrpSpPr>
        <p:grpSpPr>
          <a:xfrm>
            <a:off x="5857082" y="6905627"/>
            <a:ext cx="1066800" cy="530861"/>
            <a:chOff x="446881" y="2638425"/>
            <a:chExt cx="9677400" cy="4550247"/>
          </a:xfrm>
        </p:grpSpPr>
        <p:grpSp>
          <p:nvGrpSpPr>
            <p:cNvPr id="59" name="Group 58"/>
            <p:cNvGrpSpPr/>
            <p:nvPr/>
          </p:nvGrpSpPr>
          <p:grpSpPr>
            <a:xfrm>
              <a:off x="446881" y="2638425"/>
              <a:ext cx="3048000" cy="2413991"/>
              <a:chOff x="1208881" y="1266825"/>
              <a:chExt cx="2191265" cy="1508745"/>
            </a:xfrm>
          </p:grpSpPr>
          <p:sp>
            <p:nvSpPr>
              <p:cNvPr id="71" name="Rectangle 70"/>
              <p:cNvSpPr/>
              <p:nvPr/>
            </p:nvSpPr>
            <p:spPr>
              <a:xfrm>
                <a:off x="1208881" y="1266825"/>
                <a:ext cx="2133600" cy="762000"/>
              </a:xfrm>
              <a:prstGeom prst="rect">
                <a:avLst/>
              </a:prstGeom>
              <a:solidFill>
                <a:srgbClr val="FFFF00"/>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TextBox 71"/>
              <p:cNvSpPr txBox="1"/>
              <p:nvPr/>
            </p:nvSpPr>
            <p:spPr>
              <a:xfrm>
                <a:off x="1266545" y="1538968"/>
                <a:ext cx="2133601" cy="1236602"/>
              </a:xfrm>
              <a:prstGeom prst="rect">
                <a:avLst/>
              </a:prstGeom>
              <a:noFill/>
            </p:spPr>
            <p:txBody>
              <a:bodyPr wrap="square" rtlCol="0">
                <a:spAutoFit/>
              </a:bodyPr>
              <a:lstStyle/>
              <a:p>
                <a:endParaRPr lang="en-US" sz="900" b="1" dirty="0"/>
              </a:p>
            </p:txBody>
          </p:sp>
        </p:grpSp>
        <p:sp>
          <p:nvSpPr>
            <p:cNvPr id="60" name="Rectangle 59"/>
            <p:cNvSpPr/>
            <p:nvPr/>
          </p:nvSpPr>
          <p:spPr>
            <a:xfrm>
              <a:off x="3875881" y="2638425"/>
              <a:ext cx="2819400" cy="1219200"/>
            </a:xfrm>
            <a:prstGeom prst="rect">
              <a:avLst/>
            </a:prstGeom>
            <a:solidFill>
              <a:srgbClr val="44D0F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1" name="Group 60"/>
            <p:cNvGrpSpPr/>
            <p:nvPr/>
          </p:nvGrpSpPr>
          <p:grpSpPr>
            <a:xfrm>
              <a:off x="7152481" y="2638425"/>
              <a:ext cx="2971800" cy="2214577"/>
              <a:chOff x="1208881" y="1266825"/>
              <a:chExt cx="2133600" cy="1384112"/>
            </a:xfrm>
            <a:solidFill>
              <a:srgbClr val="FF6600"/>
            </a:solidFill>
          </p:grpSpPr>
          <p:sp>
            <p:nvSpPr>
              <p:cNvPr id="69" name="Rectangle 68"/>
              <p:cNvSpPr/>
              <p:nvPr/>
            </p:nvSpPr>
            <p:spPr>
              <a:xfrm>
                <a:off x="1208881" y="1266825"/>
                <a:ext cx="2133600" cy="762000"/>
              </a:xfrm>
              <a:prstGeom prst="rect">
                <a:avLst/>
              </a:prstGeom>
              <a:grp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TextBox 69"/>
              <p:cNvSpPr txBox="1"/>
              <p:nvPr/>
            </p:nvSpPr>
            <p:spPr>
              <a:xfrm>
                <a:off x="1208881" y="1414334"/>
                <a:ext cx="2133600" cy="1236603"/>
              </a:xfrm>
              <a:prstGeom prst="rect">
                <a:avLst/>
              </a:prstGeom>
              <a:grpFill/>
            </p:spPr>
            <p:txBody>
              <a:bodyPr wrap="square" rtlCol="0">
                <a:spAutoFit/>
              </a:bodyPr>
              <a:lstStyle/>
              <a:p>
                <a:pPr algn="ctr"/>
                <a:endParaRPr lang="en-US" sz="900" b="1" dirty="0"/>
              </a:p>
            </p:txBody>
          </p:sp>
        </p:grpSp>
        <p:grpSp>
          <p:nvGrpSpPr>
            <p:cNvPr id="62" name="Group 61"/>
            <p:cNvGrpSpPr/>
            <p:nvPr/>
          </p:nvGrpSpPr>
          <p:grpSpPr>
            <a:xfrm>
              <a:off x="3875881" y="4848225"/>
              <a:ext cx="2895600" cy="2340447"/>
              <a:chOff x="3746135" y="1266825"/>
              <a:chExt cx="2191265" cy="1462780"/>
            </a:xfrm>
          </p:grpSpPr>
          <p:sp>
            <p:nvSpPr>
              <p:cNvPr id="67" name="Rectangle 66"/>
              <p:cNvSpPr/>
              <p:nvPr/>
            </p:nvSpPr>
            <p:spPr>
              <a:xfrm>
                <a:off x="3746135" y="1266825"/>
                <a:ext cx="2133600" cy="762000"/>
              </a:xfrm>
              <a:prstGeom prst="rect">
                <a:avLst/>
              </a:prstGeom>
              <a:solidFill>
                <a:srgbClr val="85FFB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TextBox 67"/>
              <p:cNvSpPr txBox="1"/>
              <p:nvPr/>
            </p:nvSpPr>
            <p:spPr>
              <a:xfrm>
                <a:off x="3803800" y="1493004"/>
                <a:ext cx="2133600" cy="1236601"/>
              </a:xfrm>
              <a:prstGeom prst="rect">
                <a:avLst/>
              </a:prstGeom>
              <a:noFill/>
            </p:spPr>
            <p:txBody>
              <a:bodyPr wrap="square" rtlCol="0">
                <a:spAutoFit/>
              </a:bodyPr>
              <a:lstStyle/>
              <a:p>
                <a:pPr algn="ctr"/>
                <a:endParaRPr lang="en-US" sz="900" b="1" dirty="0"/>
              </a:p>
            </p:txBody>
          </p:sp>
        </p:grpSp>
        <p:cxnSp>
          <p:nvCxnSpPr>
            <p:cNvPr id="63" name="Straight Connector 62"/>
            <p:cNvCxnSpPr/>
            <p:nvPr/>
          </p:nvCxnSpPr>
          <p:spPr>
            <a:xfrm flipV="1">
              <a:off x="1666081" y="4314825"/>
              <a:ext cx="7086600" cy="76200"/>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67" idx="0"/>
              <a:endCxn id="60" idx="2"/>
            </p:cNvCxnSpPr>
            <p:nvPr/>
          </p:nvCxnSpPr>
          <p:spPr>
            <a:xfrm flipV="1">
              <a:off x="5285581" y="3857625"/>
              <a:ext cx="0" cy="9906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V="1">
              <a:off x="1666081" y="3857625"/>
              <a:ext cx="0" cy="5334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V="1">
              <a:off x="8752681" y="3857625"/>
              <a:ext cx="0" cy="4572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grpSp>
      <p:grpSp>
        <p:nvGrpSpPr>
          <p:cNvPr id="73" name="Group 72"/>
          <p:cNvGrpSpPr/>
          <p:nvPr/>
        </p:nvGrpSpPr>
        <p:grpSpPr>
          <a:xfrm>
            <a:off x="6009481" y="7210427"/>
            <a:ext cx="1066800" cy="530861"/>
            <a:chOff x="446881" y="2638425"/>
            <a:chExt cx="9677400" cy="4550247"/>
          </a:xfrm>
        </p:grpSpPr>
        <p:grpSp>
          <p:nvGrpSpPr>
            <p:cNvPr id="74" name="Group 73"/>
            <p:cNvGrpSpPr/>
            <p:nvPr/>
          </p:nvGrpSpPr>
          <p:grpSpPr>
            <a:xfrm>
              <a:off x="446881" y="2638425"/>
              <a:ext cx="3048000" cy="2413991"/>
              <a:chOff x="1208881" y="1266825"/>
              <a:chExt cx="2191265" cy="1508745"/>
            </a:xfrm>
          </p:grpSpPr>
          <p:sp>
            <p:nvSpPr>
              <p:cNvPr id="86" name="Rectangle 85"/>
              <p:cNvSpPr/>
              <p:nvPr/>
            </p:nvSpPr>
            <p:spPr>
              <a:xfrm>
                <a:off x="1208881" y="1266825"/>
                <a:ext cx="2133600" cy="762000"/>
              </a:xfrm>
              <a:prstGeom prst="rect">
                <a:avLst/>
              </a:prstGeom>
              <a:solidFill>
                <a:srgbClr val="FFFF00"/>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TextBox 86"/>
              <p:cNvSpPr txBox="1"/>
              <p:nvPr/>
            </p:nvSpPr>
            <p:spPr>
              <a:xfrm>
                <a:off x="1266545" y="1538968"/>
                <a:ext cx="2133601" cy="1236602"/>
              </a:xfrm>
              <a:prstGeom prst="rect">
                <a:avLst/>
              </a:prstGeom>
              <a:noFill/>
            </p:spPr>
            <p:txBody>
              <a:bodyPr wrap="square" rtlCol="0">
                <a:spAutoFit/>
              </a:bodyPr>
              <a:lstStyle/>
              <a:p>
                <a:endParaRPr lang="en-US" sz="900" b="1" dirty="0"/>
              </a:p>
            </p:txBody>
          </p:sp>
        </p:grpSp>
        <p:sp>
          <p:nvSpPr>
            <p:cNvPr id="75" name="Rectangle 74"/>
            <p:cNvSpPr/>
            <p:nvPr/>
          </p:nvSpPr>
          <p:spPr>
            <a:xfrm>
              <a:off x="3875881" y="2638425"/>
              <a:ext cx="2819400" cy="1219200"/>
            </a:xfrm>
            <a:prstGeom prst="rect">
              <a:avLst/>
            </a:prstGeom>
            <a:solidFill>
              <a:srgbClr val="44D0F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6" name="Group 75"/>
            <p:cNvGrpSpPr/>
            <p:nvPr/>
          </p:nvGrpSpPr>
          <p:grpSpPr>
            <a:xfrm>
              <a:off x="7152481" y="2638425"/>
              <a:ext cx="2971800" cy="2214577"/>
              <a:chOff x="1208881" y="1266825"/>
              <a:chExt cx="2133600" cy="1384112"/>
            </a:xfrm>
            <a:solidFill>
              <a:srgbClr val="FF6600"/>
            </a:solidFill>
          </p:grpSpPr>
          <p:sp>
            <p:nvSpPr>
              <p:cNvPr id="84" name="Rectangle 83"/>
              <p:cNvSpPr/>
              <p:nvPr/>
            </p:nvSpPr>
            <p:spPr>
              <a:xfrm>
                <a:off x="1208881" y="1266825"/>
                <a:ext cx="2133600" cy="762000"/>
              </a:xfrm>
              <a:prstGeom prst="rect">
                <a:avLst/>
              </a:prstGeom>
              <a:grp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Box 84"/>
              <p:cNvSpPr txBox="1"/>
              <p:nvPr/>
            </p:nvSpPr>
            <p:spPr>
              <a:xfrm>
                <a:off x="1208881" y="1414334"/>
                <a:ext cx="2133600" cy="1236603"/>
              </a:xfrm>
              <a:prstGeom prst="rect">
                <a:avLst/>
              </a:prstGeom>
              <a:grpFill/>
            </p:spPr>
            <p:txBody>
              <a:bodyPr wrap="square" rtlCol="0">
                <a:spAutoFit/>
              </a:bodyPr>
              <a:lstStyle/>
              <a:p>
                <a:pPr algn="ctr"/>
                <a:endParaRPr lang="en-US" sz="900" b="1" dirty="0"/>
              </a:p>
            </p:txBody>
          </p:sp>
        </p:grpSp>
        <p:grpSp>
          <p:nvGrpSpPr>
            <p:cNvPr id="77" name="Group 76"/>
            <p:cNvGrpSpPr/>
            <p:nvPr/>
          </p:nvGrpSpPr>
          <p:grpSpPr>
            <a:xfrm>
              <a:off x="3875881" y="4848225"/>
              <a:ext cx="2895600" cy="2340447"/>
              <a:chOff x="3746135" y="1266825"/>
              <a:chExt cx="2191265" cy="1462780"/>
            </a:xfrm>
          </p:grpSpPr>
          <p:sp>
            <p:nvSpPr>
              <p:cNvPr id="82" name="Rectangle 81"/>
              <p:cNvSpPr/>
              <p:nvPr/>
            </p:nvSpPr>
            <p:spPr>
              <a:xfrm>
                <a:off x="3746135" y="1266825"/>
                <a:ext cx="2133600" cy="762000"/>
              </a:xfrm>
              <a:prstGeom prst="rect">
                <a:avLst/>
              </a:prstGeom>
              <a:solidFill>
                <a:srgbClr val="85FFBF"/>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TextBox 82"/>
              <p:cNvSpPr txBox="1"/>
              <p:nvPr/>
            </p:nvSpPr>
            <p:spPr>
              <a:xfrm>
                <a:off x="3803800" y="1493004"/>
                <a:ext cx="2133600" cy="1236601"/>
              </a:xfrm>
              <a:prstGeom prst="rect">
                <a:avLst/>
              </a:prstGeom>
              <a:noFill/>
            </p:spPr>
            <p:txBody>
              <a:bodyPr wrap="square" rtlCol="0">
                <a:spAutoFit/>
              </a:bodyPr>
              <a:lstStyle/>
              <a:p>
                <a:pPr algn="ctr"/>
                <a:endParaRPr lang="en-US" sz="900" b="1" dirty="0"/>
              </a:p>
            </p:txBody>
          </p:sp>
        </p:grpSp>
        <p:cxnSp>
          <p:nvCxnSpPr>
            <p:cNvPr id="78" name="Straight Connector 77"/>
            <p:cNvCxnSpPr/>
            <p:nvPr/>
          </p:nvCxnSpPr>
          <p:spPr>
            <a:xfrm flipV="1">
              <a:off x="1666081" y="4314825"/>
              <a:ext cx="7086600" cy="76200"/>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a:stCxn id="82" idx="0"/>
              <a:endCxn id="75" idx="2"/>
            </p:cNvCxnSpPr>
            <p:nvPr/>
          </p:nvCxnSpPr>
          <p:spPr>
            <a:xfrm flipV="1">
              <a:off x="5285581" y="3857625"/>
              <a:ext cx="0" cy="9906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flipV="1">
              <a:off x="1666081" y="3857625"/>
              <a:ext cx="0" cy="5334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flipV="1">
              <a:off x="8752681" y="3857625"/>
              <a:ext cx="0" cy="457200"/>
            </a:xfrm>
            <a:prstGeom prst="line">
              <a:avLst/>
            </a:prstGeom>
            <a:ln w="28575" cmpd="sng">
              <a:solidFill>
                <a:schemeClr val="bg1"/>
              </a:solidFill>
            </a:ln>
          </p:spPr>
          <p:style>
            <a:lnRef idx="2">
              <a:schemeClr val="accent1"/>
            </a:lnRef>
            <a:fillRef idx="0">
              <a:schemeClr val="accent1"/>
            </a:fillRef>
            <a:effectRef idx="1">
              <a:schemeClr val="accent1"/>
            </a:effectRef>
            <a:fontRef idx="minor">
              <a:schemeClr val="tx1"/>
            </a:fontRef>
          </p:style>
        </p:cxnSp>
      </p:grpSp>
      <p:cxnSp>
        <p:nvCxnSpPr>
          <p:cNvPr id="5" name="Straight Connector 4"/>
          <p:cNvCxnSpPr>
            <a:endCxn id="39" idx="0"/>
          </p:cNvCxnSpPr>
          <p:nvPr/>
        </p:nvCxnSpPr>
        <p:spPr>
          <a:xfrm>
            <a:off x="4942681" y="6143625"/>
            <a:ext cx="0" cy="533400"/>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a:off x="5628481" y="6067425"/>
            <a:ext cx="533400" cy="685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0" name="Straight Connector 89"/>
          <p:cNvCxnSpPr>
            <a:endCxn id="60" idx="0"/>
          </p:cNvCxnSpPr>
          <p:nvPr/>
        </p:nvCxnSpPr>
        <p:spPr>
          <a:xfrm>
            <a:off x="5857081" y="6067425"/>
            <a:ext cx="533400" cy="838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2" name="Straight Connector 91"/>
          <p:cNvCxnSpPr>
            <a:endCxn id="75" idx="0"/>
          </p:cNvCxnSpPr>
          <p:nvPr/>
        </p:nvCxnSpPr>
        <p:spPr>
          <a:xfrm>
            <a:off x="6085684" y="6067426"/>
            <a:ext cx="457200" cy="114300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3516684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org.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4084" y="379415"/>
            <a:ext cx="9040813" cy="6754813"/>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018416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523081" y="352425"/>
            <a:ext cx="10079779" cy="53684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dirty="0">
                <a:solidFill>
                  <a:srgbClr val="FFFFFF"/>
                </a:solidFill>
                <a:latin typeface="Times New Roman" charset="0"/>
              </a:rPr>
              <a:t>	</a:t>
            </a:r>
            <a:r>
              <a:rPr lang="en-US" sz="2800" dirty="0">
                <a:solidFill>
                  <a:srgbClr val="FFFFFF"/>
                </a:solidFill>
                <a:latin typeface="Times New Roman" charset="0"/>
              </a:rPr>
              <a:t>   Decision making process </a:t>
            </a:r>
            <a:r>
              <a:rPr lang="en-US" i="1" dirty="0">
                <a:solidFill>
                  <a:srgbClr val="FFFFFF"/>
                </a:solidFill>
                <a:latin typeface="Times New Roman" charset="0"/>
              </a:rPr>
              <a:t>(on technical matters)</a:t>
            </a:r>
            <a:endParaRPr lang="en-US" dirty="0">
              <a:solidFill>
                <a:srgbClr val="FFFFFF"/>
              </a:solidFill>
              <a:latin typeface="Times New Roman" charset="0"/>
            </a:endParaRPr>
          </a:p>
        </p:txBody>
      </p:sp>
      <p:sp>
        <p:nvSpPr>
          <p:cNvPr id="91181" name="AutoShape 45"/>
          <p:cNvSpPr>
            <a:spLocks noChangeArrowheads="1"/>
          </p:cNvSpPr>
          <p:nvPr/>
        </p:nvSpPr>
        <p:spPr bwMode="auto">
          <a:xfrm>
            <a:off x="675481" y="428627"/>
            <a:ext cx="899980" cy="504190"/>
          </a:xfrm>
          <a:prstGeom prst="rightArrow">
            <a:avLst>
              <a:gd name="adj1" fmla="val 50000"/>
              <a:gd name="adj2" fmla="val 41667"/>
            </a:avLst>
          </a:prstGeom>
          <a:solidFill>
            <a:schemeClr val="accent1"/>
          </a:solidFill>
          <a:ln w="12700">
            <a:solidFill>
              <a:schemeClr val="accent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88" name="Rectangle 52"/>
          <p:cNvSpPr>
            <a:spLocks noChangeArrowheads="1"/>
          </p:cNvSpPr>
          <p:nvPr/>
        </p:nvSpPr>
        <p:spPr bwMode="auto">
          <a:xfrm>
            <a:off x="1169975" y="1596602"/>
            <a:ext cx="8009824" cy="4957868"/>
          </a:xfrm>
          <a:prstGeom prst="rect">
            <a:avLst/>
          </a:prstGeom>
          <a:solidFill>
            <a:srgbClr val="BDD6D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89" name="Rectangle 53"/>
          <p:cNvSpPr>
            <a:spLocks noChangeArrowheads="1"/>
          </p:cNvSpPr>
          <p:nvPr/>
        </p:nvSpPr>
        <p:spPr bwMode="auto">
          <a:xfrm>
            <a:off x="2609945" y="2520950"/>
            <a:ext cx="6569856" cy="3949488"/>
          </a:xfrm>
          <a:prstGeom prst="rect">
            <a:avLst/>
          </a:prstGeom>
          <a:solidFill>
            <a:srgbClr val="62F8F8"/>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90" name="Rectangle 54"/>
          <p:cNvSpPr>
            <a:spLocks noChangeArrowheads="1"/>
          </p:cNvSpPr>
          <p:nvPr/>
        </p:nvSpPr>
        <p:spPr bwMode="auto">
          <a:xfrm>
            <a:off x="4049914" y="3445301"/>
            <a:ext cx="5129887" cy="2857077"/>
          </a:xfrm>
          <a:prstGeom prst="rect">
            <a:avLst/>
          </a:prstGeom>
          <a:solidFill>
            <a:srgbClr val="CCE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91" name="Text Box 55"/>
          <p:cNvSpPr txBox="1">
            <a:spLocks noChangeArrowheads="1"/>
          </p:cNvSpPr>
          <p:nvPr/>
        </p:nvSpPr>
        <p:spPr bwMode="auto">
          <a:xfrm>
            <a:off x="4409284" y="5838827"/>
            <a:ext cx="3509923"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i="1" dirty="0"/>
              <a:t>Technical matters</a:t>
            </a:r>
            <a:endParaRPr lang="en-US" dirty="0"/>
          </a:p>
        </p:txBody>
      </p:sp>
      <p:sp>
        <p:nvSpPr>
          <p:cNvPr id="91192" name="Text Box 56"/>
          <p:cNvSpPr txBox="1">
            <a:spLocks noChangeArrowheads="1"/>
          </p:cNvSpPr>
          <p:nvPr/>
        </p:nvSpPr>
        <p:spPr bwMode="auto">
          <a:xfrm>
            <a:off x="4866481" y="3705228"/>
            <a:ext cx="4495800" cy="204490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04886" tIns="52443" rIns="104886" bIns="52443">
            <a:spAutoFit/>
          </a:bodyPr>
          <a:lstStyle/>
          <a:p>
            <a:pPr>
              <a:spcBef>
                <a:spcPct val="50000"/>
              </a:spcBef>
            </a:pPr>
            <a:r>
              <a:rPr lang="en-US" dirty="0" smtClean="0">
                <a:solidFill>
                  <a:srgbClr val="003399"/>
                </a:solidFill>
              </a:rPr>
              <a:t>Technical management board</a:t>
            </a:r>
          </a:p>
          <a:p>
            <a:pPr>
              <a:spcBef>
                <a:spcPct val="50000"/>
              </a:spcBef>
            </a:pPr>
            <a:endParaRPr lang="en-US" dirty="0" smtClean="0">
              <a:solidFill>
                <a:srgbClr val="003399"/>
              </a:solidFill>
            </a:endParaRPr>
          </a:p>
          <a:p>
            <a:pPr>
              <a:spcBef>
                <a:spcPct val="50000"/>
              </a:spcBef>
            </a:pPr>
            <a:r>
              <a:rPr lang="en-US" dirty="0">
                <a:solidFill>
                  <a:srgbClr val="003399"/>
                </a:solidFill>
              </a:rPr>
              <a:t> </a:t>
            </a:r>
            <a:r>
              <a:rPr lang="en-US" dirty="0" smtClean="0">
                <a:solidFill>
                  <a:srgbClr val="003399"/>
                </a:solidFill>
              </a:rPr>
              <a:t>  	Sub-systems steering groups</a:t>
            </a:r>
          </a:p>
          <a:p>
            <a:pPr>
              <a:spcBef>
                <a:spcPct val="50000"/>
              </a:spcBef>
            </a:pPr>
            <a:endParaRPr lang="en-US" dirty="0" smtClean="0">
              <a:solidFill>
                <a:srgbClr val="003399"/>
              </a:solidFill>
            </a:endParaRPr>
          </a:p>
          <a:p>
            <a:pPr>
              <a:spcBef>
                <a:spcPct val="50000"/>
              </a:spcBef>
            </a:pPr>
            <a:r>
              <a:rPr lang="en-US" dirty="0">
                <a:solidFill>
                  <a:srgbClr val="003399"/>
                </a:solidFill>
              </a:rPr>
              <a:t> </a:t>
            </a:r>
            <a:r>
              <a:rPr lang="en-US" dirty="0" smtClean="0">
                <a:solidFill>
                  <a:srgbClr val="003399"/>
                </a:solidFill>
              </a:rPr>
              <a:t>     	            Floor</a:t>
            </a:r>
            <a:endParaRPr lang="en-US" dirty="0">
              <a:solidFill>
                <a:srgbClr val="003399"/>
              </a:solidFill>
            </a:endParaRPr>
          </a:p>
        </p:txBody>
      </p:sp>
      <p:sp>
        <p:nvSpPr>
          <p:cNvPr id="91193" name="Text Box 57"/>
          <p:cNvSpPr txBox="1">
            <a:spLocks noChangeArrowheads="1"/>
          </p:cNvSpPr>
          <p:nvPr/>
        </p:nvSpPr>
        <p:spPr bwMode="auto">
          <a:xfrm>
            <a:off x="4499904" y="2773049"/>
            <a:ext cx="431990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dirty="0" smtClean="0">
                <a:solidFill>
                  <a:srgbClr val="003399"/>
                </a:solidFill>
              </a:rPr>
              <a:t>Executive board (based on consensus)</a:t>
            </a:r>
            <a:endParaRPr lang="en-US" dirty="0">
              <a:solidFill>
                <a:srgbClr val="003399"/>
              </a:solidFill>
            </a:endParaRPr>
          </a:p>
        </p:txBody>
      </p:sp>
      <p:sp>
        <p:nvSpPr>
          <p:cNvPr id="91194" name="AutoShape 58"/>
          <p:cNvSpPr>
            <a:spLocks noChangeArrowheads="1"/>
          </p:cNvSpPr>
          <p:nvPr/>
        </p:nvSpPr>
        <p:spPr bwMode="auto">
          <a:xfrm rot="-1924672">
            <a:off x="3869915" y="3277235"/>
            <a:ext cx="629986" cy="588222"/>
          </a:xfrm>
          <a:prstGeom prst="upArrow">
            <a:avLst>
              <a:gd name="adj1" fmla="val 50000"/>
              <a:gd name="adj2" fmla="val 25000"/>
            </a:avLst>
          </a:prstGeom>
          <a:solidFill>
            <a:srgbClr val="0000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95" name="AutoShape 59"/>
          <p:cNvSpPr>
            <a:spLocks noChangeArrowheads="1"/>
          </p:cNvSpPr>
          <p:nvPr/>
        </p:nvSpPr>
        <p:spPr bwMode="auto">
          <a:xfrm rot="-1924672">
            <a:off x="2339952" y="2184823"/>
            <a:ext cx="629986" cy="588222"/>
          </a:xfrm>
          <a:prstGeom prst="upArrow">
            <a:avLst>
              <a:gd name="adj1" fmla="val 50000"/>
              <a:gd name="adj2" fmla="val 25000"/>
            </a:avLst>
          </a:prstGeom>
          <a:solidFill>
            <a:srgbClr val="0000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96" name="Text Box 60"/>
          <p:cNvSpPr txBox="1">
            <a:spLocks noChangeArrowheads="1"/>
          </p:cNvSpPr>
          <p:nvPr/>
        </p:nvSpPr>
        <p:spPr bwMode="auto">
          <a:xfrm>
            <a:off x="3329930" y="1764668"/>
            <a:ext cx="5803754"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04886" tIns="52443" rIns="104886" bIns="52443">
            <a:spAutoFit/>
          </a:bodyPr>
          <a:lstStyle/>
          <a:p>
            <a:pPr>
              <a:spcBef>
                <a:spcPct val="50000"/>
              </a:spcBef>
            </a:pPr>
            <a:r>
              <a:rPr lang="en-US" dirty="0">
                <a:solidFill>
                  <a:srgbClr val="003399"/>
                </a:solidFill>
              </a:rPr>
              <a:t>Collaboration </a:t>
            </a:r>
            <a:r>
              <a:rPr lang="en-US" dirty="0" smtClean="0">
                <a:solidFill>
                  <a:srgbClr val="003399"/>
                </a:solidFill>
              </a:rPr>
              <a:t>board (might vote,  1 institute = 1 vote)</a:t>
            </a:r>
            <a:endParaRPr lang="en-US" dirty="0">
              <a:solidFill>
                <a:srgbClr val="003399"/>
              </a:solidFill>
            </a:endParaRPr>
          </a:p>
        </p:txBody>
      </p:sp>
      <p:sp>
        <p:nvSpPr>
          <p:cNvPr id="91197" name="Text Box 61"/>
          <p:cNvSpPr txBox="1">
            <a:spLocks noChangeArrowheads="1"/>
          </p:cNvSpPr>
          <p:nvPr/>
        </p:nvSpPr>
        <p:spPr bwMode="auto">
          <a:xfrm rot="-3805467">
            <a:off x="1961307" y="2707641"/>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i="1"/>
              <a:t>Resource matters</a:t>
            </a:r>
          </a:p>
        </p:txBody>
      </p:sp>
      <p:sp>
        <p:nvSpPr>
          <p:cNvPr id="91198" name="Text Box 62"/>
          <p:cNvSpPr txBox="1">
            <a:spLocks noChangeArrowheads="1"/>
          </p:cNvSpPr>
          <p:nvPr/>
        </p:nvSpPr>
        <p:spPr bwMode="auto">
          <a:xfrm rot="-3743179">
            <a:off x="2051305" y="3547957"/>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i="1"/>
              <a:t>Physics matters</a:t>
            </a:r>
          </a:p>
        </p:txBody>
      </p:sp>
      <p:sp>
        <p:nvSpPr>
          <p:cNvPr id="91199" name="Text Box 63"/>
          <p:cNvSpPr txBox="1">
            <a:spLocks noChangeArrowheads="1"/>
          </p:cNvSpPr>
          <p:nvPr/>
        </p:nvSpPr>
        <p:spPr bwMode="auto">
          <a:xfrm rot="-3743179">
            <a:off x="521338" y="1783292"/>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Policy matters</a:t>
            </a:r>
          </a:p>
        </p:txBody>
      </p:sp>
      <p:sp>
        <p:nvSpPr>
          <p:cNvPr id="91200" name="Text Box 64"/>
          <p:cNvSpPr txBox="1">
            <a:spLocks noChangeArrowheads="1"/>
          </p:cNvSpPr>
          <p:nvPr/>
        </p:nvSpPr>
        <p:spPr bwMode="auto">
          <a:xfrm rot="-3743179">
            <a:off x="521338" y="2707641"/>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Baseline  matters</a:t>
            </a:r>
          </a:p>
        </p:txBody>
      </p:sp>
      <p:sp>
        <p:nvSpPr>
          <p:cNvPr id="91201" name="Text Box 65"/>
          <p:cNvSpPr txBox="1">
            <a:spLocks noChangeArrowheads="1"/>
          </p:cNvSpPr>
          <p:nvPr/>
        </p:nvSpPr>
        <p:spPr bwMode="auto">
          <a:xfrm rot="-3743179">
            <a:off x="611336" y="3547957"/>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Political  matters</a:t>
            </a:r>
          </a:p>
        </p:txBody>
      </p:sp>
      <p:sp>
        <p:nvSpPr>
          <p:cNvPr id="91202" name="Text Box 66"/>
          <p:cNvSpPr txBox="1">
            <a:spLocks noChangeArrowheads="1"/>
          </p:cNvSpPr>
          <p:nvPr/>
        </p:nvSpPr>
        <p:spPr bwMode="auto">
          <a:xfrm rot="-3743179">
            <a:off x="2051305" y="4556337"/>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i="1"/>
              <a:t>Controversial matters</a:t>
            </a:r>
            <a:endParaRPr lang="en-US"/>
          </a:p>
        </p:txBody>
      </p:sp>
      <p:sp>
        <p:nvSpPr>
          <p:cNvPr id="91203" name="Text Box 67"/>
          <p:cNvSpPr txBox="1">
            <a:spLocks noChangeArrowheads="1"/>
          </p:cNvSpPr>
          <p:nvPr/>
        </p:nvSpPr>
        <p:spPr bwMode="auto">
          <a:xfrm rot="-3805467">
            <a:off x="2374735" y="4640368"/>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a:t>
            </a:r>
          </a:p>
        </p:txBody>
      </p:sp>
      <p:sp>
        <p:nvSpPr>
          <p:cNvPr id="91204" name="Text Box 68"/>
          <p:cNvSpPr txBox="1">
            <a:spLocks noChangeArrowheads="1"/>
          </p:cNvSpPr>
          <p:nvPr/>
        </p:nvSpPr>
        <p:spPr bwMode="auto">
          <a:xfrm rot="-3805467">
            <a:off x="664773" y="4304240"/>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a:t>
            </a:r>
          </a:p>
        </p:txBody>
      </p:sp>
      <p:sp>
        <p:nvSpPr>
          <p:cNvPr id="21" name="AutoShape 59"/>
          <p:cNvSpPr>
            <a:spLocks noChangeArrowheads="1"/>
          </p:cNvSpPr>
          <p:nvPr/>
        </p:nvSpPr>
        <p:spPr bwMode="auto">
          <a:xfrm rot="-1924672">
            <a:off x="6137257" y="4902177"/>
            <a:ext cx="372281" cy="588222"/>
          </a:xfrm>
          <a:prstGeom prst="upArrow">
            <a:avLst>
              <a:gd name="adj1" fmla="val 50000"/>
              <a:gd name="adj2" fmla="val 25000"/>
            </a:avLst>
          </a:prstGeom>
          <a:solidFill>
            <a:srgbClr val="0000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22" name="AutoShape 59"/>
          <p:cNvSpPr>
            <a:spLocks noChangeArrowheads="1"/>
          </p:cNvSpPr>
          <p:nvPr/>
        </p:nvSpPr>
        <p:spPr bwMode="auto">
          <a:xfrm rot="-1924672">
            <a:off x="5375259" y="4053651"/>
            <a:ext cx="372281" cy="588222"/>
          </a:xfrm>
          <a:prstGeom prst="upArrow">
            <a:avLst>
              <a:gd name="adj1" fmla="val 50000"/>
              <a:gd name="adj2" fmla="val 25000"/>
            </a:avLst>
          </a:prstGeom>
          <a:solidFill>
            <a:srgbClr val="0000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Tree>
    <p:extLst>
      <p:ext uri="{BB962C8B-B14F-4D97-AF65-F5344CB8AC3E}">
        <p14:creationId xmlns:p14="http://schemas.microsoft.com/office/powerpoint/2010/main" val="331575055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523081" y="352425"/>
            <a:ext cx="10079779" cy="53684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dirty="0">
                <a:solidFill>
                  <a:srgbClr val="FFFFFF"/>
                </a:solidFill>
                <a:latin typeface="Times New Roman" charset="0"/>
              </a:rPr>
              <a:t>	</a:t>
            </a:r>
            <a:r>
              <a:rPr lang="en-US" sz="2800" dirty="0">
                <a:solidFill>
                  <a:srgbClr val="FFFFFF"/>
                </a:solidFill>
                <a:latin typeface="Times New Roman" charset="0"/>
              </a:rPr>
              <a:t>   Decision making process </a:t>
            </a:r>
            <a:r>
              <a:rPr lang="en-US" i="1" dirty="0">
                <a:solidFill>
                  <a:srgbClr val="FFFFFF"/>
                </a:solidFill>
                <a:latin typeface="Times New Roman" charset="0"/>
              </a:rPr>
              <a:t>(on </a:t>
            </a:r>
            <a:r>
              <a:rPr lang="en-US" i="1" dirty="0" smtClean="0">
                <a:solidFill>
                  <a:srgbClr val="FFFFFF"/>
                </a:solidFill>
                <a:latin typeface="Times New Roman" charset="0"/>
              </a:rPr>
              <a:t>physics)</a:t>
            </a:r>
            <a:endParaRPr lang="en-US" dirty="0">
              <a:solidFill>
                <a:srgbClr val="FFFFFF"/>
              </a:solidFill>
              <a:latin typeface="Times New Roman" charset="0"/>
            </a:endParaRPr>
          </a:p>
        </p:txBody>
      </p:sp>
      <p:sp>
        <p:nvSpPr>
          <p:cNvPr id="91181" name="AutoShape 45"/>
          <p:cNvSpPr>
            <a:spLocks noChangeArrowheads="1"/>
          </p:cNvSpPr>
          <p:nvPr/>
        </p:nvSpPr>
        <p:spPr bwMode="auto">
          <a:xfrm>
            <a:off x="675481" y="428627"/>
            <a:ext cx="899980" cy="504190"/>
          </a:xfrm>
          <a:prstGeom prst="rightArrow">
            <a:avLst>
              <a:gd name="adj1" fmla="val 50000"/>
              <a:gd name="adj2" fmla="val 41667"/>
            </a:avLst>
          </a:prstGeom>
          <a:solidFill>
            <a:schemeClr val="accent1"/>
          </a:solidFill>
          <a:ln w="12700">
            <a:solidFill>
              <a:schemeClr val="accent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88" name="Rectangle 52"/>
          <p:cNvSpPr>
            <a:spLocks noChangeArrowheads="1"/>
          </p:cNvSpPr>
          <p:nvPr/>
        </p:nvSpPr>
        <p:spPr bwMode="auto">
          <a:xfrm>
            <a:off x="1169975" y="1596602"/>
            <a:ext cx="8009824" cy="4957868"/>
          </a:xfrm>
          <a:prstGeom prst="rect">
            <a:avLst/>
          </a:prstGeom>
          <a:solidFill>
            <a:srgbClr val="BDD6D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89" name="Rectangle 53"/>
          <p:cNvSpPr>
            <a:spLocks noChangeArrowheads="1"/>
          </p:cNvSpPr>
          <p:nvPr/>
        </p:nvSpPr>
        <p:spPr bwMode="auto">
          <a:xfrm>
            <a:off x="2609945" y="2520950"/>
            <a:ext cx="6569856" cy="3949488"/>
          </a:xfrm>
          <a:prstGeom prst="rect">
            <a:avLst/>
          </a:prstGeom>
          <a:solidFill>
            <a:srgbClr val="62F8F8"/>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90" name="Rectangle 54"/>
          <p:cNvSpPr>
            <a:spLocks noChangeArrowheads="1"/>
          </p:cNvSpPr>
          <p:nvPr/>
        </p:nvSpPr>
        <p:spPr bwMode="auto">
          <a:xfrm>
            <a:off x="4049914" y="3445301"/>
            <a:ext cx="5129887" cy="2857077"/>
          </a:xfrm>
          <a:prstGeom prst="rect">
            <a:avLst/>
          </a:prstGeom>
          <a:solidFill>
            <a:srgbClr val="CCE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91" name="Text Box 55"/>
          <p:cNvSpPr txBox="1">
            <a:spLocks noChangeArrowheads="1"/>
          </p:cNvSpPr>
          <p:nvPr/>
        </p:nvSpPr>
        <p:spPr bwMode="auto">
          <a:xfrm>
            <a:off x="4409284" y="5838827"/>
            <a:ext cx="3509923"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i="1" dirty="0" smtClean="0"/>
              <a:t>Physics</a:t>
            </a:r>
            <a:endParaRPr lang="en-US" dirty="0"/>
          </a:p>
        </p:txBody>
      </p:sp>
      <p:sp>
        <p:nvSpPr>
          <p:cNvPr id="91192" name="Text Box 56"/>
          <p:cNvSpPr txBox="1">
            <a:spLocks noChangeArrowheads="1"/>
          </p:cNvSpPr>
          <p:nvPr/>
        </p:nvSpPr>
        <p:spPr bwMode="auto">
          <a:xfrm>
            <a:off x="4714081" y="3552825"/>
            <a:ext cx="4495800" cy="25989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04886" tIns="52443" rIns="104886" bIns="52443">
            <a:spAutoFit/>
          </a:bodyPr>
          <a:lstStyle/>
          <a:p>
            <a:pPr>
              <a:spcBef>
                <a:spcPct val="50000"/>
              </a:spcBef>
            </a:pPr>
            <a:r>
              <a:rPr lang="en-US" dirty="0" smtClean="0">
                <a:solidFill>
                  <a:srgbClr val="003399"/>
                </a:solidFill>
              </a:rPr>
              <a:t>Physics coordination, analysis editorial 		boards, publ. committee</a:t>
            </a:r>
            <a:endParaRPr lang="en-US" dirty="0" smtClean="0">
              <a:solidFill>
                <a:srgbClr val="003399"/>
              </a:solidFill>
            </a:endParaRPr>
          </a:p>
          <a:p>
            <a:pPr>
              <a:spcBef>
                <a:spcPct val="50000"/>
              </a:spcBef>
            </a:pPr>
            <a:endParaRPr lang="en-US" dirty="0" smtClean="0">
              <a:solidFill>
                <a:srgbClr val="003399"/>
              </a:solidFill>
            </a:endParaRPr>
          </a:p>
          <a:p>
            <a:pPr>
              <a:spcBef>
                <a:spcPct val="50000"/>
              </a:spcBef>
            </a:pPr>
            <a:r>
              <a:rPr lang="en-US" dirty="0">
                <a:solidFill>
                  <a:srgbClr val="003399"/>
                </a:solidFill>
              </a:rPr>
              <a:t> </a:t>
            </a:r>
            <a:r>
              <a:rPr lang="en-US" dirty="0" smtClean="0">
                <a:solidFill>
                  <a:srgbClr val="003399"/>
                </a:solidFill>
              </a:rPr>
              <a:t>  	</a:t>
            </a:r>
            <a:r>
              <a:rPr lang="en-US" dirty="0">
                <a:solidFill>
                  <a:srgbClr val="003399"/>
                </a:solidFill>
              </a:rPr>
              <a:t> </a:t>
            </a:r>
            <a:r>
              <a:rPr lang="en-US" dirty="0" smtClean="0">
                <a:solidFill>
                  <a:srgbClr val="003399"/>
                </a:solidFill>
              </a:rPr>
              <a:t>           </a:t>
            </a:r>
            <a:r>
              <a:rPr lang="en-US" dirty="0" smtClean="0">
                <a:solidFill>
                  <a:srgbClr val="003399"/>
                </a:solidFill>
              </a:rPr>
              <a:t>Physics working groups</a:t>
            </a:r>
            <a:endParaRPr lang="en-US" dirty="0" smtClean="0">
              <a:solidFill>
                <a:srgbClr val="003399"/>
              </a:solidFill>
            </a:endParaRPr>
          </a:p>
          <a:p>
            <a:pPr>
              <a:spcBef>
                <a:spcPct val="50000"/>
              </a:spcBef>
            </a:pPr>
            <a:endParaRPr lang="en-US" dirty="0" smtClean="0">
              <a:solidFill>
                <a:srgbClr val="003399"/>
              </a:solidFill>
            </a:endParaRPr>
          </a:p>
          <a:p>
            <a:pPr>
              <a:spcBef>
                <a:spcPct val="50000"/>
              </a:spcBef>
            </a:pPr>
            <a:r>
              <a:rPr lang="en-US" dirty="0">
                <a:solidFill>
                  <a:srgbClr val="003399"/>
                </a:solidFill>
              </a:rPr>
              <a:t> </a:t>
            </a:r>
            <a:r>
              <a:rPr lang="en-US" dirty="0" smtClean="0">
                <a:solidFill>
                  <a:srgbClr val="003399"/>
                </a:solidFill>
              </a:rPr>
              <a:t>     	            </a:t>
            </a:r>
            <a:r>
              <a:rPr lang="en-US" dirty="0" smtClean="0">
                <a:solidFill>
                  <a:srgbClr val="003399"/>
                </a:solidFill>
              </a:rPr>
              <a:t>Floor, individuals, 			university groups</a:t>
            </a:r>
            <a:endParaRPr lang="en-US" dirty="0">
              <a:solidFill>
                <a:srgbClr val="003399"/>
              </a:solidFill>
            </a:endParaRPr>
          </a:p>
        </p:txBody>
      </p:sp>
      <p:sp>
        <p:nvSpPr>
          <p:cNvPr id="91193" name="Text Box 57"/>
          <p:cNvSpPr txBox="1">
            <a:spLocks noChangeArrowheads="1"/>
          </p:cNvSpPr>
          <p:nvPr/>
        </p:nvSpPr>
        <p:spPr bwMode="auto">
          <a:xfrm>
            <a:off x="4499904" y="2773049"/>
            <a:ext cx="431990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dirty="0" smtClean="0">
                <a:solidFill>
                  <a:srgbClr val="003399"/>
                </a:solidFill>
              </a:rPr>
              <a:t>Executive board (based on consensus)</a:t>
            </a:r>
            <a:endParaRPr lang="en-US" dirty="0">
              <a:solidFill>
                <a:srgbClr val="003399"/>
              </a:solidFill>
            </a:endParaRPr>
          </a:p>
        </p:txBody>
      </p:sp>
      <p:sp>
        <p:nvSpPr>
          <p:cNvPr id="91194" name="AutoShape 58"/>
          <p:cNvSpPr>
            <a:spLocks noChangeArrowheads="1"/>
          </p:cNvSpPr>
          <p:nvPr/>
        </p:nvSpPr>
        <p:spPr bwMode="auto">
          <a:xfrm rot="-1924672">
            <a:off x="3869915" y="3277235"/>
            <a:ext cx="629986" cy="588222"/>
          </a:xfrm>
          <a:prstGeom prst="upArrow">
            <a:avLst>
              <a:gd name="adj1" fmla="val 50000"/>
              <a:gd name="adj2" fmla="val 25000"/>
            </a:avLst>
          </a:prstGeom>
          <a:solidFill>
            <a:srgbClr val="0000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95" name="AutoShape 59"/>
          <p:cNvSpPr>
            <a:spLocks noChangeArrowheads="1"/>
          </p:cNvSpPr>
          <p:nvPr/>
        </p:nvSpPr>
        <p:spPr bwMode="auto">
          <a:xfrm rot="-1924672">
            <a:off x="2339952" y="2184823"/>
            <a:ext cx="629986" cy="588222"/>
          </a:xfrm>
          <a:prstGeom prst="upArrow">
            <a:avLst>
              <a:gd name="adj1" fmla="val 50000"/>
              <a:gd name="adj2" fmla="val 25000"/>
            </a:avLst>
          </a:prstGeom>
          <a:solidFill>
            <a:srgbClr val="0000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91196" name="Text Box 60"/>
          <p:cNvSpPr txBox="1">
            <a:spLocks noChangeArrowheads="1"/>
          </p:cNvSpPr>
          <p:nvPr/>
        </p:nvSpPr>
        <p:spPr bwMode="auto">
          <a:xfrm>
            <a:off x="3329930" y="1764668"/>
            <a:ext cx="5803754"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04886" tIns="52443" rIns="104886" bIns="52443">
            <a:spAutoFit/>
          </a:bodyPr>
          <a:lstStyle/>
          <a:p>
            <a:pPr>
              <a:spcBef>
                <a:spcPct val="50000"/>
              </a:spcBef>
            </a:pPr>
            <a:r>
              <a:rPr lang="en-US" dirty="0">
                <a:solidFill>
                  <a:srgbClr val="003399"/>
                </a:solidFill>
              </a:rPr>
              <a:t>Collaboration </a:t>
            </a:r>
            <a:r>
              <a:rPr lang="en-US" dirty="0" smtClean="0">
                <a:solidFill>
                  <a:srgbClr val="003399"/>
                </a:solidFill>
              </a:rPr>
              <a:t>board (might vote,  1 institute = 1 vote)</a:t>
            </a:r>
            <a:endParaRPr lang="en-US" dirty="0">
              <a:solidFill>
                <a:srgbClr val="003399"/>
              </a:solidFill>
            </a:endParaRPr>
          </a:p>
        </p:txBody>
      </p:sp>
      <p:sp>
        <p:nvSpPr>
          <p:cNvPr id="91197" name="Text Box 61"/>
          <p:cNvSpPr txBox="1">
            <a:spLocks noChangeArrowheads="1"/>
          </p:cNvSpPr>
          <p:nvPr/>
        </p:nvSpPr>
        <p:spPr bwMode="auto">
          <a:xfrm rot="-3805467">
            <a:off x="1961307" y="2707641"/>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i="1"/>
              <a:t>Resource matters</a:t>
            </a:r>
          </a:p>
        </p:txBody>
      </p:sp>
      <p:sp>
        <p:nvSpPr>
          <p:cNvPr id="91198" name="Text Box 62"/>
          <p:cNvSpPr txBox="1">
            <a:spLocks noChangeArrowheads="1"/>
          </p:cNvSpPr>
          <p:nvPr/>
        </p:nvSpPr>
        <p:spPr bwMode="auto">
          <a:xfrm rot="-3743179">
            <a:off x="2051305" y="3547957"/>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i="1"/>
              <a:t>Physics matters</a:t>
            </a:r>
          </a:p>
        </p:txBody>
      </p:sp>
      <p:sp>
        <p:nvSpPr>
          <p:cNvPr id="91199" name="Text Box 63"/>
          <p:cNvSpPr txBox="1">
            <a:spLocks noChangeArrowheads="1"/>
          </p:cNvSpPr>
          <p:nvPr/>
        </p:nvSpPr>
        <p:spPr bwMode="auto">
          <a:xfrm rot="-3743179">
            <a:off x="521338" y="1783292"/>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Policy matters</a:t>
            </a:r>
          </a:p>
        </p:txBody>
      </p:sp>
      <p:sp>
        <p:nvSpPr>
          <p:cNvPr id="91200" name="Text Box 64"/>
          <p:cNvSpPr txBox="1">
            <a:spLocks noChangeArrowheads="1"/>
          </p:cNvSpPr>
          <p:nvPr/>
        </p:nvSpPr>
        <p:spPr bwMode="auto">
          <a:xfrm rot="-3743179">
            <a:off x="521338" y="2707641"/>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Baseline  matters</a:t>
            </a:r>
          </a:p>
        </p:txBody>
      </p:sp>
      <p:sp>
        <p:nvSpPr>
          <p:cNvPr id="91201" name="Text Box 65"/>
          <p:cNvSpPr txBox="1">
            <a:spLocks noChangeArrowheads="1"/>
          </p:cNvSpPr>
          <p:nvPr/>
        </p:nvSpPr>
        <p:spPr bwMode="auto">
          <a:xfrm rot="-3743179">
            <a:off x="611336" y="3547957"/>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Political  matters</a:t>
            </a:r>
          </a:p>
        </p:txBody>
      </p:sp>
      <p:sp>
        <p:nvSpPr>
          <p:cNvPr id="91202" name="Text Box 66"/>
          <p:cNvSpPr txBox="1">
            <a:spLocks noChangeArrowheads="1"/>
          </p:cNvSpPr>
          <p:nvPr/>
        </p:nvSpPr>
        <p:spPr bwMode="auto">
          <a:xfrm rot="-3743179">
            <a:off x="2051305" y="4556337"/>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i="1"/>
              <a:t>Controversial matters</a:t>
            </a:r>
            <a:endParaRPr lang="en-US"/>
          </a:p>
        </p:txBody>
      </p:sp>
      <p:sp>
        <p:nvSpPr>
          <p:cNvPr id="91203" name="Text Box 67"/>
          <p:cNvSpPr txBox="1">
            <a:spLocks noChangeArrowheads="1"/>
          </p:cNvSpPr>
          <p:nvPr/>
        </p:nvSpPr>
        <p:spPr bwMode="auto">
          <a:xfrm rot="-3805467">
            <a:off x="2374735" y="4640368"/>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a:t>
            </a:r>
          </a:p>
        </p:txBody>
      </p:sp>
      <p:sp>
        <p:nvSpPr>
          <p:cNvPr id="91204" name="Text Box 68"/>
          <p:cNvSpPr txBox="1">
            <a:spLocks noChangeArrowheads="1"/>
          </p:cNvSpPr>
          <p:nvPr/>
        </p:nvSpPr>
        <p:spPr bwMode="auto">
          <a:xfrm rot="-3805467">
            <a:off x="664773" y="4304240"/>
            <a:ext cx="3277235" cy="3829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886" tIns="52443" rIns="104886" bIns="52443">
            <a:spAutoFit/>
          </a:bodyPr>
          <a:lstStyle/>
          <a:p>
            <a:pPr>
              <a:spcBef>
                <a:spcPct val="50000"/>
              </a:spcBef>
            </a:pPr>
            <a:r>
              <a:rPr lang="en-US"/>
              <a:t>……..</a:t>
            </a:r>
          </a:p>
        </p:txBody>
      </p:sp>
      <p:sp>
        <p:nvSpPr>
          <p:cNvPr id="21" name="AutoShape 59"/>
          <p:cNvSpPr>
            <a:spLocks noChangeArrowheads="1"/>
          </p:cNvSpPr>
          <p:nvPr/>
        </p:nvSpPr>
        <p:spPr bwMode="auto">
          <a:xfrm rot="-1924672">
            <a:off x="6137257" y="4902177"/>
            <a:ext cx="372281" cy="588222"/>
          </a:xfrm>
          <a:prstGeom prst="upArrow">
            <a:avLst>
              <a:gd name="adj1" fmla="val 50000"/>
              <a:gd name="adj2" fmla="val 25000"/>
            </a:avLst>
          </a:prstGeom>
          <a:solidFill>
            <a:srgbClr val="0000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
        <p:nvSpPr>
          <p:cNvPr id="22" name="AutoShape 59"/>
          <p:cNvSpPr>
            <a:spLocks noChangeArrowheads="1"/>
          </p:cNvSpPr>
          <p:nvPr/>
        </p:nvSpPr>
        <p:spPr bwMode="auto">
          <a:xfrm rot="-1924672">
            <a:off x="5375259" y="4053651"/>
            <a:ext cx="372281" cy="588222"/>
          </a:xfrm>
          <a:prstGeom prst="upArrow">
            <a:avLst>
              <a:gd name="adj1" fmla="val 50000"/>
              <a:gd name="adj2" fmla="val 25000"/>
            </a:avLst>
          </a:prstGeom>
          <a:solidFill>
            <a:srgbClr val="0000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886" tIns="52443" rIns="104886" bIns="52443" anchor="ctr"/>
          <a:lstStyle/>
          <a:p>
            <a:endParaRPr lang="en-US"/>
          </a:p>
        </p:txBody>
      </p:sp>
    </p:spTree>
    <p:extLst>
      <p:ext uri="{BB962C8B-B14F-4D97-AF65-F5344CB8AC3E}">
        <p14:creationId xmlns:p14="http://schemas.microsoft.com/office/powerpoint/2010/main" val="77192178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084" y="0"/>
            <a:ext cx="9719787" cy="537452"/>
          </a:xfrm>
        </p:spPr>
        <p:txBody>
          <a:bodyPr/>
          <a:lstStyle/>
          <a:p>
            <a:pPr algn="l"/>
            <a:r>
              <a:rPr lang="en-US" dirty="0" smtClean="0"/>
              <a:t>13 pages of Authors / publication</a:t>
            </a:r>
            <a:endParaRPr lang="en-US" dirty="0"/>
          </a:p>
        </p:txBody>
      </p:sp>
      <p:pic>
        <p:nvPicPr>
          <p:cNvPr id="3" name="Picture 2" descr="1.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9627"/>
            <a:ext cx="4753557" cy="4972050"/>
          </a:xfrm>
          <a:prstGeom prst="rect">
            <a:avLst/>
          </a:prstGeom>
          <a:ln>
            <a:solidFill>
              <a:srgbClr val="000000"/>
            </a:solidFill>
          </a:ln>
        </p:spPr>
      </p:pic>
      <p:pic>
        <p:nvPicPr>
          <p:cNvPr id="4" name="Picture 3" descr="2.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5" y="4086225"/>
            <a:ext cx="4903694" cy="3473450"/>
          </a:xfrm>
          <a:prstGeom prst="rect">
            <a:avLst/>
          </a:prstGeom>
          <a:ln>
            <a:solidFill>
              <a:schemeClr val="tx1"/>
            </a:solidFill>
          </a:ln>
        </p:spPr>
      </p:pic>
      <p:pic>
        <p:nvPicPr>
          <p:cNvPr id="5" name="Picture 4" descr="3.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3081" y="657228"/>
            <a:ext cx="4219575" cy="4543425"/>
          </a:xfrm>
          <a:prstGeom prst="rect">
            <a:avLst/>
          </a:prstGeom>
          <a:ln>
            <a:solidFill>
              <a:srgbClr val="000000"/>
            </a:solidFill>
          </a:ln>
        </p:spPr>
      </p:pic>
      <p:pic>
        <p:nvPicPr>
          <p:cNvPr id="6" name="Picture 5" descr="4.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3081" y="2105027"/>
            <a:ext cx="4191000" cy="4493054"/>
          </a:xfrm>
          <a:prstGeom prst="rect">
            <a:avLst/>
          </a:prstGeom>
          <a:ln>
            <a:solidFill>
              <a:srgbClr val="000000"/>
            </a:solidFill>
          </a:ln>
        </p:spPr>
      </p:pic>
      <p:pic>
        <p:nvPicPr>
          <p:cNvPr id="7" name="Picture 6" descr="5.tif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33081" y="3248025"/>
            <a:ext cx="4191000" cy="4448986"/>
          </a:xfrm>
          <a:prstGeom prst="rect">
            <a:avLst/>
          </a:prstGeom>
          <a:ln>
            <a:solidFill>
              <a:srgbClr val="000000"/>
            </a:solidFill>
          </a:ln>
        </p:spPr>
      </p:pic>
      <p:pic>
        <p:nvPicPr>
          <p:cNvPr id="8" name="Picture 7" descr="6.tif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66681" y="34928"/>
            <a:ext cx="4382770" cy="4695825"/>
          </a:xfrm>
          <a:prstGeom prst="rect">
            <a:avLst/>
          </a:prstGeom>
          <a:ln>
            <a:solidFill>
              <a:srgbClr val="000000"/>
            </a:solidFill>
          </a:ln>
        </p:spPr>
      </p:pic>
      <p:pic>
        <p:nvPicPr>
          <p:cNvPr id="9" name="Picture 8" descr="7.tif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66684" y="1800228"/>
            <a:ext cx="4472781" cy="4756125"/>
          </a:xfrm>
          <a:prstGeom prst="rect">
            <a:avLst/>
          </a:prstGeom>
          <a:ln>
            <a:solidFill>
              <a:srgbClr val="000000"/>
            </a:solidFill>
          </a:ln>
        </p:spPr>
      </p:pic>
      <p:pic>
        <p:nvPicPr>
          <p:cNvPr id="11" name="Picture 10" descr="9.tif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66684" y="2943228"/>
            <a:ext cx="4561682" cy="4922227"/>
          </a:xfrm>
          <a:prstGeom prst="rect">
            <a:avLst/>
          </a:prstGeom>
          <a:ln>
            <a:solidFill>
              <a:srgbClr val="000000"/>
            </a:solidFill>
          </a:ln>
        </p:spPr>
      </p:pic>
      <p:pic>
        <p:nvPicPr>
          <p:cNvPr id="12" name="Picture 11" descr="10.tif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33081" y="4619625"/>
            <a:ext cx="4800600" cy="5187746"/>
          </a:xfrm>
          <a:prstGeom prst="rect">
            <a:avLst/>
          </a:prstGeom>
          <a:ln>
            <a:solidFill>
              <a:srgbClr val="000000"/>
            </a:solidFill>
          </a:ln>
        </p:spPr>
      </p:pic>
      <p:pic>
        <p:nvPicPr>
          <p:cNvPr id="10" name="Picture 9" descr="8.tif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66681" y="3705226"/>
            <a:ext cx="4648200" cy="4926344"/>
          </a:xfrm>
          <a:prstGeom prst="rect">
            <a:avLst/>
          </a:prstGeom>
          <a:ln>
            <a:solidFill>
              <a:srgbClr val="000000"/>
            </a:solidFill>
          </a:ln>
        </p:spPr>
      </p:pic>
    </p:spTree>
    <p:extLst>
      <p:ext uri="{BB962C8B-B14F-4D97-AF65-F5344CB8AC3E}">
        <p14:creationId xmlns:p14="http://schemas.microsoft.com/office/powerpoint/2010/main" val="96985543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Culture</a:t>
            </a:r>
            <a:endParaRPr lang="en-US" dirty="0"/>
          </a:p>
        </p:txBody>
      </p:sp>
      <p:sp>
        <p:nvSpPr>
          <p:cNvPr id="4" name="Rectangle 9"/>
          <p:cNvSpPr txBox="1">
            <a:spLocks noChangeArrowheads="1"/>
          </p:cNvSpPr>
          <p:nvPr/>
        </p:nvSpPr>
        <p:spPr bwMode="auto">
          <a:xfrm>
            <a:off x="523081" y="962025"/>
            <a:ext cx="10058400" cy="6172200"/>
          </a:xfrm>
          <a:prstGeom prst="rect">
            <a:avLst/>
          </a:prstGeom>
          <a:noFill/>
          <a:ln w="9525">
            <a:noFill/>
            <a:miter lim="800000"/>
            <a:headEnd/>
            <a:tailEnd/>
          </a:ln>
        </p:spPr>
        <p:txBody>
          <a:bodyPr vert="horz" wrap="square" lIns="104886" tIns="52443" rIns="104886" bIns="52443" numCol="1" anchor="t" anchorCtr="0" compatLnSpc="1">
            <a:prstTxWarp prst="textNoShape">
              <a:avLst/>
            </a:prstTxWarp>
          </a:bodyPr>
          <a:lstStyle>
            <a:lvl1pPr marL="393478" indent="-393478" algn="l" rtl="0" eaLnBrk="0" fontAlgn="base" hangingPunct="0">
              <a:spcBef>
                <a:spcPct val="20000"/>
              </a:spcBef>
              <a:spcAft>
                <a:spcPct val="0"/>
              </a:spcAft>
              <a:buFont typeface="Arial" charset="0"/>
              <a:buChar char="•"/>
              <a:defRPr sz="3700" kern="1200">
                <a:solidFill>
                  <a:srgbClr val="FFFFFF"/>
                </a:solidFill>
                <a:latin typeface="+mn-lt"/>
                <a:ea typeface="ＭＳ Ｐゴシック" charset="-128"/>
                <a:cs typeface="ＭＳ Ｐゴシック" charset="-128"/>
              </a:defRPr>
            </a:lvl1pPr>
            <a:lvl2pPr marL="852535" indent="-327898" algn="l" rtl="0" eaLnBrk="0" fontAlgn="base" hangingPunct="0">
              <a:spcBef>
                <a:spcPct val="20000"/>
              </a:spcBef>
              <a:spcAft>
                <a:spcPct val="0"/>
              </a:spcAft>
              <a:buFont typeface="Arial" charset="0"/>
              <a:buChar char="–"/>
              <a:defRPr sz="3200" kern="1200">
                <a:solidFill>
                  <a:srgbClr val="FFFFFF"/>
                </a:solidFill>
                <a:latin typeface="+mn-lt"/>
                <a:ea typeface="ＭＳ Ｐゴシック" pitchFamily="-65" charset="-128"/>
                <a:cs typeface="+mn-cs"/>
              </a:defRPr>
            </a:lvl2pPr>
            <a:lvl3pPr marL="1311593" indent="-262319" algn="l" rtl="0" eaLnBrk="0" fontAlgn="base" hangingPunct="0">
              <a:spcBef>
                <a:spcPct val="20000"/>
              </a:spcBef>
              <a:spcAft>
                <a:spcPct val="0"/>
              </a:spcAft>
              <a:buFont typeface="Arial" charset="0"/>
              <a:buChar char="•"/>
              <a:defRPr sz="2800" kern="1200">
                <a:solidFill>
                  <a:srgbClr val="FFFFFF"/>
                </a:solidFill>
                <a:latin typeface="+mn-lt"/>
                <a:ea typeface="ＭＳ Ｐゴシック" pitchFamily="-65" charset="-128"/>
                <a:cs typeface="+mn-cs"/>
              </a:defRPr>
            </a:lvl3pPr>
            <a:lvl4pPr marL="1836230" indent="-262319"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4pPr>
            <a:lvl5pPr marL="2360867" indent="-262319"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5pPr>
            <a:lvl6pPr marL="2885504"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10141"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34778"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59415"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lvl="1"/>
            <a:r>
              <a:rPr lang="en-US" sz="2400" i="1" dirty="0">
                <a:ea typeface="ＭＳ Ｐゴシック" charset="0"/>
              </a:rPr>
              <a:t>There are several underlying sub-cultures in ATLAS</a:t>
            </a:r>
          </a:p>
          <a:p>
            <a:pPr lvl="2">
              <a:buClr>
                <a:srgbClr val="008000"/>
              </a:buClr>
            </a:pPr>
            <a:r>
              <a:rPr lang="en-US" sz="2000" dirty="0">
                <a:ea typeface="ＭＳ Ｐゴシック" charset="0"/>
              </a:rPr>
              <a:t>Physics culture versus Engineering culture</a:t>
            </a:r>
          </a:p>
          <a:p>
            <a:pPr lvl="2">
              <a:buClr>
                <a:srgbClr val="008000"/>
              </a:buClr>
            </a:pPr>
            <a:r>
              <a:rPr lang="en-US" sz="2000" dirty="0">
                <a:ea typeface="ＭＳ Ｐゴシック" charset="0"/>
              </a:rPr>
              <a:t>Hardware oriented culture versus software/computing etc.</a:t>
            </a:r>
          </a:p>
          <a:p>
            <a:pPr lvl="2">
              <a:buClr>
                <a:srgbClr val="008000"/>
              </a:buClr>
            </a:pPr>
            <a:r>
              <a:rPr lang="en-US" sz="2000" dirty="0">
                <a:ea typeface="ＭＳ Ｐゴシック" charset="0"/>
              </a:rPr>
              <a:t>Sub-system cultures (e.g. </a:t>
            </a:r>
            <a:r>
              <a:rPr lang="ja-JP" altLang="en-US" sz="2000" dirty="0">
                <a:ea typeface="ＭＳ Ｐゴシック" charset="0"/>
              </a:rPr>
              <a:t>”</a:t>
            </a:r>
            <a:r>
              <a:rPr lang="en-US" sz="2000" dirty="0">
                <a:ea typeface="ＭＳ Ｐゴシック" charset="0"/>
              </a:rPr>
              <a:t>Calorimeter culture versus </a:t>
            </a:r>
            <a:r>
              <a:rPr lang="en-US" sz="2000" dirty="0" err="1">
                <a:ea typeface="ＭＳ Ｐゴシック" charset="0"/>
              </a:rPr>
              <a:t>Muons</a:t>
            </a:r>
            <a:r>
              <a:rPr lang="en-US" sz="2000" dirty="0">
                <a:ea typeface="ＭＳ Ｐゴシック" charset="0"/>
              </a:rPr>
              <a:t> culture</a:t>
            </a:r>
            <a:r>
              <a:rPr lang="ja-JP" altLang="en-US" sz="2000" dirty="0">
                <a:ea typeface="ＭＳ Ｐゴシック" charset="0"/>
              </a:rPr>
              <a:t>”</a:t>
            </a:r>
            <a:r>
              <a:rPr lang="en-US" sz="2000" dirty="0">
                <a:ea typeface="ＭＳ Ｐゴシック" charset="0"/>
              </a:rPr>
              <a:t>)</a:t>
            </a:r>
          </a:p>
          <a:p>
            <a:pPr lvl="2">
              <a:buClr>
                <a:srgbClr val="008000"/>
              </a:buClr>
            </a:pPr>
            <a:r>
              <a:rPr lang="en-US" sz="2000" dirty="0">
                <a:ea typeface="ＭＳ Ｐゴシック" charset="0"/>
              </a:rPr>
              <a:t>Geographical cultures (</a:t>
            </a:r>
            <a:r>
              <a:rPr lang="ja-JP" altLang="en-US" sz="2000" dirty="0">
                <a:ea typeface="ＭＳ Ｐゴシック" charset="0"/>
              </a:rPr>
              <a:t>“</a:t>
            </a:r>
            <a:r>
              <a:rPr lang="en-US" sz="2000" dirty="0">
                <a:ea typeface="ＭＳ Ｐゴシック" charset="0"/>
              </a:rPr>
              <a:t>North versus South; West versus East</a:t>
            </a:r>
            <a:r>
              <a:rPr lang="ja-JP" altLang="en-US" sz="2000" dirty="0">
                <a:ea typeface="ＭＳ Ｐゴシック" charset="0"/>
              </a:rPr>
              <a:t>”</a:t>
            </a:r>
            <a:r>
              <a:rPr lang="en-US" sz="2000" dirty="0">
                <a:ea typeface="ＭＳ Ｐゴシック" charset="0"/>
              </a:rPr>
              <a:t>; languages)</a:t>
            </a:r>
          </a:p>
          <a:p>
            <a:pPr lvl="2">
              <a:buClr>
                <a:srgbClr val="008000"/>
              </a:buClr>
            </a:pPr>
            <a:endParaRPr lang="en-US" sz="2000" dirty="0">
              <a:ea typeface="ＭＳ Ｐゴシック" charset="0"/>
            </a:endParaRPr>
          </a:p>
          <a:p>
            <a:pPr lvl="1"/>
            <a:r>
              <a:rPr lang="en-US" sz="2400" i="1" dirty="0">
                <a:ea typeface="ＭＳ Ｐゴシック" charset="0"/>
              </a:rPr>
              <a:t>Such cultural diversity originates itself from</a:t>
            </a:r>
          </a:p>
          <a:p>
            <a:pPr lvl="2">
              <a:buClr>
                <a:srgbClr val="008000"/>
              </a:buClr>
            </a:pPr>
            <a:r>
              <a:rPr lang="en-US" sz="2000" dirty="0">
                <a:ea typeface="ＭＳ Ｐゴシック" charset="0"/>
              </a:rPr>
              <a:t>Global nature of modern high energy physics (38 countries, 70 nationalities)</a:t>
            </a:r>
          </a:p>
          <a:p>
            <a:pPr lvl="2">
              <a:buClr>
                <a:srgbClr val="008000"/>
              </a:buClr>
            </a:pPr>
            <a:r>
              <a:rPr lang="en-US" sz="2000" dirty="0">
                <a:ea typeface="ＭＳ Ｐゴシック" charset="0"/>
              </a:rPr>
              <a:t>Decentralized nature of resources, diverse funding sources</a:t>
            </a:r>
          </a:p>
          <a:p>
            <a:pPr lvl="2">
              <a:buClr>
                <a:srgbClr val="008000"/>
              </a:buClr>
            </a:pPr>
            <a:r>
              <a:rPr lang="en-US" sz="2000" dirty="0">
                <a:ea typeface="ＭＳ Ｐゴシック" charset="0"/>
              </a:rPr>
              <a:t>Different ways to account and organize resources</a:t>
            </a:r>
          </a:p>
          <a:p>
            <a:pPr lvl="2">
              <a:buClr>
                <a:srgbClr val="008000"/>
              </a:buClr>
            </a:pPr>
            <a:endParaRPr lang="en-US" sz="2000" dirty="0">
              <a:ea typeface="ＭＳ Ｐゴシック" charset="0"/>
            </a:endParaRPr>
          </a:p>
          <a:p>
            <a:pPr lvl="1"/>
            <a:r>
              <a:rPr lang="en-US" sz="2400" i="1" dirty="0">
                <a:ea typeface="ＭＳ Ｐゴシック" charset="0"/>
              </a:rPr>
              <a:t>Project cycles and dominating cultures</a:t>
            </a:r>
          </a:p>
          <a:p>
            <a:pPr lvl="2">
              <a:buClr>
                <a:srgbClr val="008000"/>
              </a:buClr>
            </a:pPr>
            <a:r>
              <a:rPr lang="en-US" sz="2000" dirty="0">
                <a:ea typeface="ＭＳ Ｐゴシック" charset="0"/>
              </a:rPr>
              <a:t>Sub-system/engineering culture more dominant during construction</a:t>
            </a:r>
          </a:p>
          <a:p>
            <a:pPr lvl="2">
              <a:buClr>
                <a:srgbClr val="008000"/>
              </a:buClr>
            </a:pPr>
            <a:r>
              <a:rPr lang="en-US" sz="2000" dirty="0">
                <a:ea typeface="ＭＳ Ｐゴシック" charset="0"/>
              </a:rPr>
              <a:t>Physics culture very strong during project definition (design); then resurfaces when physics analysis started</a:t>
            </a:r>
          </a:p>
          <a:p>
            <a:pPr lvl="2"/>
            <a:endParaRPr lang="en-US" sz="1400" dirty="0">
              <a:ea typeface="ＭＳ Ｐゴシック" charset="0"/>
            </a:endParaRPr>
          </a:p>
          <a:p>
            <a:pPr lvl="2"/>
            <a:endParaRPr lang="en-US" sz="1400" dirty="0">
              <a:ea typeface="ＭＳ Ｐゴシック" charset="0"/>
            </a:endParaRPr>
          </a:p>
          <a:p>
            <a:pPr lvl="2">
              <a:buFontTx/>
              <a:buNone/>
            </a:pPr>
            <a:endParaRPr lang="en-US" sz="1000" dirty="0">
              <a:ea typeface="ＭＳ Ｐゴシック" charset="0"/>
            </a:endParaRPr>
          </a:p>
          <a:p>
            <a:pPr lvl="2"/>
            <a:endParaRPr lang="en-US" sz="1400" dirty="0">
              <a:ea typeface="ＭＳ Ｐゴシック" charset="0"/>
            </a:endParaRPr>
          </a:p>
          <a:p>
            <a:pPr lvl="1"/>
            <a:endParaRPr lang="en-US" sz="1400" dirty="0">
              <a:ea typeface="ＭＳ Ｐゴシック" charset="0"/>
            </a:endParaRPr>
          </a:p>
          <a:p>
            <a:pPr lvl="1"/>
            <a:endParaRPr lang="en-US" sz="1800" dirty="0">
              <a:ea typeface="ＭＳ Ｐゴシック" charset="0"/>
            </a:endParaRPr>
          </a:p>
          <a:p>
            <a:pPr lvl="1" eaLnBrk="1" hangingPunct="1">
              <a:lnSpc>
                <a:spcPct val="80000"/>
              </a:lnSpc>
            </a:pPr>
            <a:endParaRPr lang="en-US" sz="1100" dirty="0">
              <a:ea typeface="ＭＳ Ｐゴシック" charset="0"/>
            </a:endParaRPr>
          </a:p>
          <a:p>
            <a:pPr lvl="2" eaLnBrk="1" hangingPunct="1">
              <a:lnSpc>
                <a:spcPct val="80000"/>
              </a:lnSpc>
            </a:pPr>
            <a:endParaRPr lang="en-US" sz="1100" dirty="0">
              <a:ea typeface="ＭＳ Ｐゴシック" charset="0"/>
            </a:endParaRPr>
          </a:p>
          <a:p>
            <a:pPr lvl="1" eaLnBrk="1" hangingPunct="1">
              <a:lnSpc>
                <a:spcPct val="80000"/>
              </a:lnSpc>
            </a:pPr>
            <a:endParaRPr lang="en-US" sz="1800" dirty="0">
              <a:ea typeface="ＭＳ Ｐゴシック" charset="0"/>
            </a:endParaRPr>
          </a:p>
          <a:p>
            <a:pPr lvl="2" eaLnBrk="1" hangingPunct="1">
              <a:lnSpc>
                <a:spcPct val="80000"/>
              </a:lnSpc>
            </a:pPr>
            <a:endParaRPr lang="en-US" sz="1600" dirty="0">
              <a:ea typeface="ＭＳ Ｐゴシック" charset="0"/>
            </a:endParaRPr>
          </a:p>
          <a:p>
            <a:pPr lvl="2" eaLnBrk="1" hangingPunct="1">
              <a:lnSpc>
                <a:spcPct val="80000"/>
              </a:lnSpc>
            </a:pPr>
            <a:endParaRPr lang="en-US" sz="1400" dirty="0">
              <a:ea typeface="ＭＳ Ｐゴシック" charset="0"/>
            </a:endParaRPr>
          </a:p>
        </p:txBody>
      </p:sp>
    </p:spTree>
    <p:extLst>
      <p:ext uri="{BB962C8B-B14F-4D97-AF65-F5344CB8AC3E}">
        <p14:creationId xmlns:p14="http://schemas.microsoft.com/office/powerpoint/2010/main" val="279437129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12880" y="-28575"/>
            <a:ext cx="11012646" cy="7597863"/>
            <a:chOff x="-212880" y="-28575"/>
            <a:chExt cx="11012646" cy="7597863"/>
          </a:xfrm>
          <a:effectLst>
            <a:reflection stA="20000" endPos="75000" dist="12700" dir="5400000" sy="-100000" algn="bl" rotWithShape="0"/>
          </a:effectLst>
        </p:grpSpPr>
        <p:pic>
          <p:nvPicPr>
            <p:cNvPr id="34818" name="Picture 60" descr="1.tiff"/>
            <p:cNvPicPr>
              <a:picLocks noChangeAspect="1"/>
            </p:cNvPicPr>
            <p:nvPr/>
          </p:nvPicPr>
          <p:blipFill>
            <a:blip r:embed="rId3">
              <a:alphaModFix amt="78000"/>
              <a:extLst>
                <a:ext uri="{28A0092B-C50C-407E-A947-70E740481C1C}">
                  <a14:useLocalDpi xmlns:a14="http://schemas.microsoft.com/office/drawing/2010/main" val="0"/>
                </a:ext>
              </a:extLst>
            </a:blip>
            <a:srcRect/>
            <a:stretch>
              <a:fillRect/>
            </a:stretch>
          </p:blipFill>
          <p:spPr bwMode="auto">
            <a:xfrm>
              <a:off x="0" y="2"/>
              <a:ext cx="1547274" cy="2226839"/>
            </a:xfrm>
            <a:prstGeom prst="rect">
              <a:avLst/>
            </a:prstGeom>
            <a:noFill/>
            <a:ln>
              <a:noFill/>
            </a:ln>
            <a:extLst>
              <a:ext uri="{909E8E84-426E-40dd-AFC4-6F175D3DCCD1}">
                <a14:hiddenFill xmlns:a14="http://schemas.microsoft.com/office/drawing/2010/main">
                  <a:solidFill>
                    <a:srgbClr val="FFFFFF">
                      <a:alpha val="78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9" name="Picture 61" descr="TDR.tiff"/>
            <p:cNvPicPr>
              <a:picLocks noChangeAspect="1"/>
            </p:cNvPicPr>
            <p:nvPr/>
          </p:nvPicPr>
          <p:blipFill>
            <a:blip r:embed="rId4">
              <a:alphaModFix amt="53000"/>
              <a:extLst>
                <a:ext uri="{28A0092B-C50C-407E-A947-70E740481C1C}">
                  <a14:useLocalDpi xmlns:a14="http://schemas.microsoft.com/office/drawing/2010/main" val="0"/>
                </a:ext>
              </a:extLst>
            </a:blip>
            <a:srcRect/>
            <a:stretch>
              <a:fillRect/>
            </a:stretch>
          </p:blipFill>
          <p:spPr bwMode="auto">
            <a:xfrm>
              <a:off x="6272173" y="-28575"/>
              <a:ext cx="4527593" cy="7597863"/>
            </a:xfrm>
            <a:prstGeom prst="rect">
              <a:avLst/>
            </a:prstGeom>
            <a:noFill/>
            <a:ln>
              <a:noFill/>
            </a:ln>
            <a:extLst>
              <a:ext uri="{909E8E84-426E-40dd-AFC4-6F175D3DCCD1}">
                <a14:hiddenFill xmlns:a14="http://schemas.microsoft.com/office/drawing/2010/main">
                  <a:solidFill>
                    <a:srgbClr val="FFFFFF">
                      <a:alpha val="53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AutoShape 3"/>
            <p:cNvSpPr>
              <a:spLocks noChangeArrowheads="1"/>
            </p:cNvSpPr>
            <p:nvPr/>
          </p:nvSpPr>
          <p:spPr bwMode="auto">
            <a:xfrm>
              <a:off x="216342" y="3196708"/>
              <a:ext cx="10154200" cy="25209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bg1"/>
              </a:solidFill>
              <a:miter lim="800000"/>
              <a:headEnd/>
              <a:tailEnd/>
            </a:ln>
          </p:spPr>
          <p:txBody>
            <a:bodyPr wrap="none" lIns="100115" tIns="50057" rIns="100115" bIns="50057" anchor="ctr"/>
            <a:lstStyle/>
            <a:p>
              <a:endParaRPr lang="en-US">
                <a:solidFill>
                  <a:srgbClr val="FFFFFF"/>
                </a:solidFill>
              </a:endParaRPr>
            </a:p>
          </p:txBody>
        </p:sp>
        <p:sp>
          <p:nvSpPr>
            <p:cNvPr id="77829" name="Text Box 7"/>
            <p:cNvSpPr txBox="1">
              <a:spLocks noChangeArrowheads="1"/>
            </p:cNvSpPr>
            <p:nvPr/>
          </p:nvSpPr>
          <p:spPr bwMode="auto">
            <a:xfrm>
              <a:off x="8654" y="2739786"/>
              <a:ext cx="1680539" cy="378131"/>
            </a:xfrm>
            <a:prstGeom prst="rect">
              <a:avLst/>
            </a:prstGeom>
            <a:noFill/>
            <a:ln w="9525">
              <a:noFill/>
              <a:miter lim="800000"/>
              <a:headEnd/>
              <a:tailEnd/>
            </a:ln>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1800" b="1" i="1">
                  <a:solidFill>
                    <a:srgbClr val="FF5F40"/>
                  </a:solidFill>
                </a:rPr>
                <a:t>EAGLE</a:t>
              </a:r>
              <a:endParaRPr lang="en-US">
                <a:solidFill>
                  <a:srgbClr val="FF5F40"/>
                </a:solidFill>
              </a:endParaRPr>
            </a:p>
          </p:txBody>
        </p:sp>
        <p:sp>
          <p:nvSpPr>
            <p:cNvPr id="34823" name="Text Box 8"/>
            <p:cNvSpPr txBox="1">
              <a:spLocks noChangeArrowheads="1"/>
            </p:cNvSpPr>
            <p:nvPr/>
          </p:nvSpPr>
          <p:spPr bwMode="auto">
            <a:xfrm>
              <a:off x="474224" y="3489068"/>
              <a:ext cx="1680541" cy="378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1800" b="1" i="1">
                  <a:solidFill>
                    <a:srgbClr val="23B3FF"/>
                  </a:solidFill>
                </a:rPr>
                <a:t>ASCOT</a:t>
              </a:r>
              <a:endParaRPr lang="en-US"/>
            </a:p>
          </p:txBody>
        </p:sp>
        <p:sp>
          <p:nvSpPr>
            <p:cNvPr id="34824" name="Line 9"/>
            <p:cNvSpPr>
              <a:spLocks noChangeShapeType="1"/>
            </p:cNvSpPr>
            <p:nvPr/>
          </p:nvSpPr>
          <p:spPr bwMode="auto">
            <a:xfrm>
              <a:off x="2284565" y="2631243"/>
              <a:ext cx="0" cy="1432040"/>
            </a:xfrm>
            <a:prstGeom prst="line">
              <a:avLst/>
            </a:prstGeom>
            <a:noFill/>
            <a:ln w="28575">
              <a:no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solidFill>
                  <a:srgbClr val="FFFFFF"/>
                </a:solidFill>
              </a:endParaRPr>
            </a:p>
          </p:txBody>
        </p:sp>
        <p:sp>
          <p:nvSpPr>
            <p:cNvPr id="34825" name="Line 10"/>
            <p:cNvSpPr>
              <a:spLocks noChangeShapeType="1"/>
            </p:cNvSpPr>
            <p:nvPr/>
          </p:nvSpPr>
          <p:spPr bwMode="auto">
            <a:xfrm>
              <a:off x="4956814" y="2631243"/>
              <a:ext cx="0" cy="1432040"/>
            </a:xfrm>
            <a:prstGeom prst="line">
              <a:avLst/>
            </a:prstGeom>
            <a:noFill/>
            <a:ln w="28575">
              <a:no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solidFill>
                  <a:srgbClr val="FFFFFF"/>
                </a:solidFill>
              </a:endParaRPr>
            </a:p>
          </p:txBody>
        </p:sp>
        <p:sp>
          <p:nvSpPr>
            <p:cNvPr id="34826" name="Text Box 11"/>
            <p:cNvSpPr txBox="1">
              <a:spLocks noChangeArrowheads="1"/>
            </p:cNvSpPr>
            <p:nvPr/>
          </p:nvSpPr>
          <p:spPr bwMode="auto">
            <a:xfrm>
              <a:off x="1637275" y="1390025"/>
              <a:ext cx="1292857" cy="136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LOI </a:t>
              </a:r>
              <a:r>
                <a:rPr lang="en-US" sz="1800" dirty="0">
                  <a:solidFill>
                    <a:srgbClr val="FFFFFF"/>
                  </a:solidFill>
                </a:rPr>
                <a:t>letter of intent   </a:t>
              </a:r>
              <a:r>
                <a:rPr lang="en-US" sz="1800" b="1" dirty="0">
                  <a:solidFill>
                    <a:srgbClr val="FFFFFF"/>
                  </a:solidFill>
                </a:rPr>
                <a:t>1992</a:t>
              </a:r>
              <a:endParaRPr lang="en-US" b="1" dirty="0">
                <a:solidFill>
                  <a:srgbClr val="FFFFFF"/>
                </a:solidFill>
              </a:endParaRPr>
            </a:p>
          </p:txBody>
        </p:sp>
        <p:sp>
          <p:nvSpPr>
            <p:cNvPr id="34827" name="Text Box 12"/>
            <p:cNvSpPr txBox="1">
              <a:spLocks noChangeArrowheads="1"/>
            </p:cNvSpPr>
            <p:nvPr/>
          </p:nvSpPr>
          <p:spPr bwMode="auto">
            <a:xfrm>
              <a:off x="4593361" y="3634371"/>
              <a:ext cx="1131898" cy="136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TP </a:t>
              </a:r>
              <a:r>
                <a:rPr lang="en-US" sz="1800" dirty="0">
                  <a:solidFill>
                    <a:srgbClr val="FFFFFF"/>
                  </a:solidFill>
                </a:rPr>
                <a:t>technical proposal </a:t>
              </a:r>
              <a:r>
                <a:rPr lang="en-US" sz="1800" b="1" dirty="0">
                  <a:solidFill>
                    <a:srgbClr val="FFFFFF"/>
                  </a:solidFill>
                </a:rPr>
                <a:t>1994</a:t>
              </a:r>
              <a:endParaRPr lang="en-US" b="1" dirty="0">
                <a:solidFill>
                  <a:srgbClr val="FFFFFF"/>
                </a:solidFill>
              </a:endParaRPr>
            </a:p>
          </p:txBody>
        </p:sp>
        <p:sp>
          <p:nvSpPr>
            <p:cNvPr id="34828" name="Text Box 13"/>
            <p:cNvSpPr txBox="1">
              <a:spLocks noChangeArrowheads="1"/>
            </p:cNvSpPr>
            <p:nvPr/>
          </p:nvSpPr>
          <p:spPr bwMode="auto">
            <a:xfrm>
              <a:off x="4714081" y="1266826"/>
              <a:ext cx="2128799" cy="1085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MOU </a:t>
              </a:r>
              <a:r>
                <a:rPr lang="en-US" sz="1800" dirty="0">
                  <a:solidFill>
                    <a:srgbClr val="FFFFFF"/>
                  </a:solidFill>
                </a:rPr>
                <a:t>memorandum of understanding</a:t>
              </a:r>
              <a:endParaRPr lang="en-US" dirty="0">
                <a:solidFill>
                  <a:srgbClr val="FFFFFF"/>
                </a:solidFill>
              </a:endParaRPr>
            </a:p>
          </p:txBody>
        </p:sp>
        <p:sp>
          <p:nvSpPr>
            <p:cNvPr id="34837" name="Line 23"/>
            <p:cNvSpPr>
              <a:spLocks noChangeShapeType="1"/>
            </p:cNvSpPr>
            <p:nvPr/>
          </p:nvSpPr>
          <p:spPr bwMode="auto">
            <a:xfrm>
              <a:off x="8503086" y="2701271"/>
              <a:ext cx="20998" cy="1232556"/>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34838" name="Text Box 24"/>
            <p:cNvSpPr txBox="1">
              <a:spLocks noChangeArrowheads="1"/>
            </p:cNvSpPr>
            <p:nvPr/>
          </p:nvSpPr>
          <p:spPr bwMode="auto">
            <a:xfrm>
              <a:off x="7957903" y="1020637"/>
              <a:ext cx="1699578" cy="1655363"/>
            </a:xfrm>
            <a:prstGeom prst="rect">
              <a:avLst/>
            </a:prstGeom>
            <a:solidFill>
              <a:srgbClr val="FFF9ED">
                <a:alpha val="4313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a:t>M&amp;O MOU </a:t>
              </a:r>
              <a:r>
                <a:rPr lang="en-US" sz="1800"/>
                <a:t>operation MOU</a:t>
              </a:r>
            </a:p>
            <a:p>
              <a:pPr eaLnBrk="1" hangingPunct="1">
                <a:spcBef>
                  <a:spcPct val="50000"/>
                </a:spcBef>
              </a:pPr>
              <a:r>
                <a:rPr lang="en-US" sz="1800" b="1"/>
                <a:t>2003</a:t>
              </a:r>
              <a:endParaRPr lang="en-US" b="1"/>
            </a:p>
          </p:txBody>
        </p:sp>
        <p:grpSp>
          <p:nvGrpSpPr>
            <p:cNvPr id="34839" name="Group 25"/>
            <p:cNvGrpSpPr>
              <a:grpSpLocks/>
            </p:cNvGrpSpPr>
            <p:nvPr/>
          </p:nvGrpSpPr>
          <p:grpSpPr bwMode="auto">
            <a:xfrm>
              <a:off x="3646651" y="3476806"/>
              <a:ext cx="991709" cy="624986"/>
              <a:chOff x="820" y="3084"/>
              <a:chExt cx="573" cy="357"/>
            </a:xfrm>
          </p:grpSpPr>
          <p:sp>
            <p:nvSpPr>
              <p:cNvPr id="34877" name="Line 26"/>
              <p:cNvSpPr>
                <a:spLocks noChangeShapeType="1"/>
              </p:cNvSpPr>
              <p:nvPr/>
            </p:nvSpPr>
            <p:spPr bwMode="auto">
              <a:xfrm flipV="1">
                <a:off x="1173" y="3084"/>
                <a:ext cx="220" cy="139"/>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solidFill>
                    <a:srgbClr val="FFFFFF"/>
                  </a:solidFill>
                </a:endParaRPr>
              </a:p>
            </p:txBody>
          </p:sp>
          <p:sp>
            <p:nvSpPr>
              <p:cNvPr id="34878" name="Text Box 27"/>
              <p:cNvSpPr txBox="1">
                <a:spLocks noChangeArrowheads="1"/>
              </p:cNvSpPr>
              <p:nvPr/>
            </p:nvSpPr>
            <p:spPr bwMode="auto">
              <a:xfrm rot="19640230">
                <a:off x="820" y="3195"/>
                <a:ext cx="488" cy="246"/>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a:solidFill>
                      <a:srgbClr val="FFFFFF"/>
                    </a:solidFill>
                  </a:rPr>
                  <a:t>RD3</a:t>
                </a:r>
                <a:endParaRPr lang="en-US" b="1">
                  <a:solidFill>
                    <a:srgbClr val="FFFFFF"/>
                  </a:solidFill>
                </a:endParaRPr>
              </a:p>
            </p:txBody>
          </p:sp>
        </p:grpSp>
        <p:sp>
          <p:nvSpPr>
            <p:cNvPr id="34875" name="Line 29"/>
            <p:cNvSpPr>
              <a:spLocks noChangeShapeType="1"/>
            </p:cNvSpPr>
            <p:nvPr/>
          </p:nvSpPr>
          <p:spPr bwMode="auto">
            <a:xfrm rot="15190508" flipH="1">
              <a:off x="4444061" y="2977509"/>
              <a:ext cx="385145" cy="24057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91404" tIns="45702" rIns="91404" bIns="45702" anchor="ctr"/>
            <a:lstStyle/>
            <a:p>
              <a:endParaRPr lang="en-US">
                <a:solidFill>
                  <a:srgbClr val="FFFFFF"/>
                </a:solidFill>
              </a:endParaRPr>
            </a:p>
          </p:txBody>
        </p:sp>
        <p:sp>
          <p:nvSpPr>
            <p:cNvPr id="34876" name="Text Box 30"/>
            <p:cNvSpPr txBox="1">
              <a:spLocks noChangeArrowheads="1"/>
            </p:cNvSpPr>
            <p:nvPr/>
          </p:nvSpPr>
          <p:spPr bwMode="auto">
            <a:xfrm rot="13230739" flipH="1" flipV="1">
              <a:off x="3670882" y="2505198"/>
              <a:ext cx="1194205"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91404" tIns="45702" rIns="91404" bIns="45702">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a:solidFill>
                    <a:srgbClr val="FFFFFF"/>
                  </a:solidFill>
                </a:rPr>
                <a:t>RD34</a:t>
              </a:r>
              <a:endParaRPr lang="en-US" b="1">
                <a:solidFill>
                  <a:srgbClr val="FFFFFF"/>
                </a:solidFill>
              </a:endParaRPr>
            </a:p>
          </p:txBody>
        </p:sp>
        <p:grpSp>
          <p:nvGrpSpPr>
            <p:cNvPr id="34841" name="Group 31"/>
            <p:cNvGrpSpPr>
              <a:grpSpLocks/>
            </p:cNvGrpSpPr>
            <p:nvPr/>
          </p:nvGrpSpPr>
          <p:grpSpPr bwMode="auto">
            <a:xfrm>
              <a:off x="3258968" y="3448800"/>
              <a:ext cx="1183820" cy="695012"/>
              <a:chOff x="820" y="3044"/>
              <a:chExt cx="684" cy="397"/>
            </a:xfrm>
          </p:grpSpPr>
          <p:sp>
            <p:nvSpPr>
              <p:cNvPr id="34873" name="Line 32"/>
              <p:cNvSpPr>
                <a:spLocks noChangeShapeType="1"/>
              </p:cNvSpPr>
              <p:nvPr/>
            </p:nvSpPr>
            <p:spPr bwMode="auto">
              <a:xfrm flipV="1">
                <a:off x="1284" y="3044"/>
                <a:ext cx="220" cy="139"/>
              </a:xfrm>
              <a:prstGeom prst="line">
                <a:avLst/>
              </a:prstGeom>
              <a:noFill/>
              <a:ln w="28575">
                <a:no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solidFill>
                    <a:srgbClr val="FFFFFF"/>
                  </a:solidFill>
                </a:endParaRPr>
              </a:p>
            </p:txBody>
          </p:sp>
          <p:sp>
            <p:nvSpPr>
              <p:cNvPr id="34874" name="Text Box 33"/>
              <p:cNvSpPr txBox="1">
                <a:spLocks noChangeArrowheads="1"/>
              </p:cNvSpPr>
              <p:nvPr/>
            </p:nvSpPr>
            <p:spPr bwMode="auto">
              <a:xfrm rot="19640230">
                <a:off x="820" y="3195"/>
                <a:ext cx="488" cy="246"/>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a:solidFill>
                      <a:srgbClr val="FFFFFF"/>
                    </a:solidFill>
                  </a:rPr>
                  <a:t>RD6</a:t>
                </a:r>
                <a:endParaRPr lang="en-US" b="1">
                  <a:solidFill>
                    <a:srgbClr val="FFFFFF"/>
                  </a:solidFill>
                </a:endParaRPr>
              </a:p>
            </p:txBody>
          </p:sp>
        </p:grpSp>
        <p:sp>
          <p:nvSpPr>
            <p:cNvPr id="34842" name="Line 34"/>
            <p:cNvSpPr>
              <a:spLocks noChangeShapeType="1"/>
            </p:cNvSpPr>
            <p:nvPr/>
          </p:nvSpPr>
          <p:spPr bwMode="auto">
            <a:xfrm flipV="1">
              <a:off x="3577425" y="3448800"/>
              <a:ext cx="380761" cy="24334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100115" tIns="50057" rIns="100115" bIns="50057" anchor="ctr"/>
            <a:lstStyle/>
            <a:p>
              <a:endParaRPr lang="en-US">
                <a:solidFill>
                  <a:srgbClr val="FFFFFF"/>
                </a:solidFill>
              </a:endParaRPr>
            </a:p>
          </p:txBody>
        </p:sp>
        <p:sp>
          <p:nvSpPr>
            <p:cNvPr id="34843" name="Text Box 35"/>
            <p:cNvSpPr txBox="1">
              <a:spLocks noChangeArrowheads="1"/>
            </p:cNvSpPr>
            <p:nvPr/>
          </p:nvSpPr>
          <p:spPr bwMode="auto">
            <a:xfrm rot="-1959770">
              <a:off x="2753594" y="3641374"/>
              <a:ext cx="1093822"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a:solidFill>
                    <a:srgbClr val="FFFFFF"/>
                  </a:solidFill>
                </a:rPr>
                <a:t>RD13</a:t>
              </a:r>
              <a:endParaRPr lang="en-US" b="1">
                <a:solidFill>
                  <a:srgbClr val="FFFFFF"/>
                </a:solidFill>
              </a:endParaRPr>
            </a:p>
          </p:txBody>
        </p:sp>
        <p:sp>
          <p:nvSpPr>
            <p:cNvPr id="34871" name="Line 37"/>
            <p:cNvSpPr>
              <a:spLocks noChangeShapeType="1"/>
            </p:cNvSpPr>
            <p:nvPr/>
          </p:nvSpPr>
          <p:spPr bwMode="auto">
            <a:xfrm rot="15190508" flipH="1">
              <a:off x="4000994" y="2977509"/>
              <a:ext cx="385145" cy="24057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91404" tIns="45702" rIns="91404" bIns="45702" anchor="ctr"/>
            <a:lstStyle/>
            <a:p>
              <a:endParaRPr lang="en-US">
                <a:solidFill>
                  <a:srgbClr val="FFFFFF"/>
                </a:solidFill>
              </a:endParaRPr>
            </a:p>
          </p:txBody>
        </p:sp>
        <p:sp>
          <p:nvSpPr>
            <p:cNvPr id="34872" name="Text Box 38"/>
            <p:cNvSpPr txBox="1">
              <a:spLocks noChangeArrowheads="1"/>
            </p:cNvSpPr>
            <p:nvPr/>
          </p:nvSpPr>
          <p:spPr bwMode="auto">
            <a:xfrm rot="13230739" flipH="1" flipV="1">
              <a:off x="3227815" y="2505198"/>
              <a:ext cx="1194205"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91404" tIns="45702" rIns="91404" bIns="45702">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a:solidFill>
                    <a:srgbClr val="FFFFFF"/>
                  </a:solidFill>
                </a:rPr>
                <a:t>RD27</a:t>
              </a:r>
              <a:endParaRPr lang="en-US" b="1">
                <a:solidFill>
                  <a:srgbClr val="FFFFFF"/>
                </a:solidFill>
              </a:endParaRPr>
            </a:p>
          </p:txBody>
        </p:sp>
        <p:sp>
          <p:nvSpPr>
            <p:cNvPr id="34869" name="Line 40"/>
            <p:cNvSpPr>
              <a:spLocks noChangeShapeType="1"/>
            </p:cNvSpPr>
            <p:nvPr/>
          </p:nvSpPr>
          <p:spPr bwMode="auto">
            <a:xfrm rot="15190508" flipH="1">
              <a:off x="3557926" y="2977509"/>
              <a:ext cx="385145" cy="24057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91404" tIns="45702" rIns="91404" bIns="45702" anchor="ctr"/>
            <a:lstStyle/>
            <a:p>
              <a:endParaRPr lang="en-US">
                <a:solidFill>
                  <a:srgbClr val="FFFFFF"/>
                </a:solidFill>
              </a:endParaRPr>
            </a:p>
          </p:txBody>
        </p:sp>
        <p:sp>
          <p:nvSpPr>
            <p:cNvPr id="34870" name="Text Box 41"/>
            <p:cNvSpPr txBox="1">
              <a:spLocks noChangeArrowheads="1"/>
            </p:cNvSpPr>
            <p:nvPr/>
          </p:nvSpPr>
          <p:spPr bwMode="auto">
            <a:xfrm rot="13230739" flipH="1" flipV="1">
              <a:off x="2784748" y="2505198"/>
              <a:ext cx="1194205"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91404" tIns="45702" rIns="91404" bIns="45702">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a:solidFill>
                    <a:srgbClr val="FFFFFF"/>
                  </a:solidFill>
                </a:rPr>
                <a:t>RD20</a:t>
              </a:r>
              <a:endParaRPr lang="en-US" b="1">
                <a:solidFill>
                  <a:srgbClr val="FFFFFF"/>
                </a:solidFill>
              </a:endParaRPr>
            </a:p>
          </p:txBody>
        </p:sp>
        <p:sp>
          <p:nvSpPr>
            <p:cNvPr id="34867" name="Line 43"/>
            <p:cNvSpPr>
              <a:spLocks noChangeShapeType="1"/>
            </p:cNvSpPr>
            <p:nvPr/>
          </p:nvSpPr>
          <p:spPr bwMode="auto">
            <a:xfrm rot="15190508" flipH="1">
              <a:off x="3114859" y="2977509"/>
              <a:ext cx="385145" cy="24057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91404" tIns="45702" rIns="91404" bIns="45702" anchor="ctr"/>
            <a:lstStyle/>
            <a:p>
              <a:endParaRPr lang="en-US">
                <a:solidFill>
                  <a:srgbClr val="FFFFFF"/>
                </a:solidFill>
              </a:endParaRPr>
            </a:p>
          </p:txBody>
        </p:sp>
        <p:sp>
          <p:nvSpPr>
            <p:cNvPr id="34868" name="Text Box 44"/>
            <p:cNvSpPr txBox="1">
              <a:spLocks noChangeArrowheads="1"/>
            </p:cNvSpPr>
            <p:nvPr/>
          </p:nvSpPr>
          <p:spPr bwMode="auto">
            <a:xfrm rot="13230739" flipH="1" flipV="1">
              <a:off x="2341683" y="2505198"/>
              <a:ext cx="1194205"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91404" tIns="45702" rIns="91404" bIns="45702">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dirty="0" err="1">
                  <a:solidFill>
                    <a:srgbClr val="FFFFFF"/>
                  </a:solidFill>
                </a:rPr>
                <a:t>RDxx</a:t>
              </a:r>
              <a:endParaRPr lang="en-US" b="1" dirty="0">
                <a:solidFill>
                  <a:srgbClr val="FFFFFF"/>
                </a:solidFill>
              </a:endParaRPr>
            </a:p>
          </p:txBody>
        </p:sp>
        <p:sp>
          <p:nvSpPr>
            <p:cNvPr id="34847" name="Line 45"/>
            <p:cNvSpPr>
              <a:spLocks noChangeShapeType="1"/>
            </p:cNvSpPr>
            <p:nvPr/>
          </p:nvSpPr>
          <p:spPr bwMode="auto">
            <a:xfrm flipV="1">
              <a:off x="3037437" y="3434795"/>
              <a:ext cx="380761" cy="24334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100115" tIns="50057" rIns="100115" bIns="50057" anchor="ctr"/>
            <a:lstStyle/>
            <a:p>
              <a:endParaRPr lang="en-US">
                <a:solidFill>
                  <a:srgbClr val="FFFFFF"/>
                </a:solidFill>
              </a:endParaRPr>
            </a:p>
          </p:txBody>
        </p:sp>
        <p:sp>
          <p:nvSpPr>
            <p:cNvPr id="34848" name="Text Box 46"/>
            <p:cNvSpPr txBox="1">
              <a:spLocks noChangeArrowheads="1"/>
            </p:cNvSpPr>
            <p:nvPr/>
          </p:nvSpPr>
          <p:spPr bwMode="auto">
            <a:xfrm rot="-1959770">
              <a:off x="2213606" y="3627370"/>
              <a:ext cx="1093822"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a:solidFill>
                    <a:srgbClr val="FFFFFF"/>
                  </a:solidFill>
                </a:rPr>
                <a:t>RDyy</a:t>
              </a:r>
              <a:endParaRPr lang="en-US" b="1">
                <a:solidFill>
                  <a:srgbClr val="FFFFFF"/>
                </a:solidFill>
              </a:endParaRPr>
            </a:p>
          </p:txBody>
        </p:sp>
        <p:grpSp>
          <p:nvGrpSpPr>
            <p:cNvPr id="34849" name="Group 53"/>
            <p:cNvGrpSpPr>
              <a:grpSpLocks/>
            </p:cNvGrpSpPr>
            <p:nvPr/>
          </p:nvGrpSpPr>
          <p:grpSpPr bwMode="auto">
            <a:xfrm>
              <a:off x="-212880" y="4982384"/>
              <a:ext cx="2367641" cy="430662"/>
              <a:chOff x="29" y="2846"/>
              <a:chExt cx="1368" cy="246"/>
            </a:xfrm>
          </p:grpSpPr>
          <p:sp>
            <p:nvSpPr>
              <p:cNvPr id="34865" name="Line 50"/>
              <p:cNvSpPr>
                <a:spLocks noChangeShapeType="1"/>
              </p:cNvSpPr>
              <p:nvPr/>
            </p:nvSpPr>
            <p:spPr bwMode="auto">
              <a:xfrm>
                <a:off x="29" y="2846"/>
                <a:ext cx="1368"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solidFill>
                    <a:srgbClr val="FFFFFF"/>
                  </a:solidFill>
                </a:endParaRPr>
              </a:p>
            </p:txBody>
          </p:sp>
          <p:sp>
            <p:nvSpPr>
              <p:cNvPr id="34866" name="Text Box 51"/>
              <p:cNvSpPr txBox="1">
                <a:spLocks noChangeArrowheads="1"/>
              </p:cNvSpPr>
              <p:nvPr/>
            </p:nvSpPr>
            <p:spPr bwMode="auto">
              <a:xfrm>
                <a:off x="277" y="2846"/>
                <a:ext cx="1003" cy="24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i="1" dirty="0">
                    <a:solidFill>
                      <a:srgbClr val="FFFFFF"/>
                    </a:solidFill>
                    <a:latin typeface="Tahoma" charset="0"/>
                  </a:rPr>
                  <a:t>Phase -1</a:t>
                </a:r>
                <a:endParaRPr lang="en-US" sz="2200" dirty="0">
                  <a:solidFill>
                    <a:srgbClr val="FFFFFF"/>
                  </a:solidFill>
                  <a:latin typeface="Tahoma" charset="0"/>
                </a:endParaRPr>
              </a:p>
            </p:txBody>
          </p:sp>
        </p:grpSp>
        <p:grpSp>
          <p:nvGrpSpPr>
            <p:cNvPr id="34850" name="Group 54"/>
            <p:cNvGrpSpPr>
              <a:grpSpLocks/>
            </p:cNvGrpSpPr>
            <p:nvPr/>
          </p:nvGrpSpPr>
          <p:grpSpPr bwMode="auto">
            <a:xfrm>
              <a:off x="2284568" y="5201218"/>
              <a:ext cx="3392233" cy="430662"/>
              <a:chOff x="29" y="2846"/>
              <a:chExt cx="1368" cy="246"/>
            </a:xfrm>
          </p:grpSpPr>
          <p:sp>
            <p:nvSpPr>
              <p:cNvPr id="34863" name="Line 55"/>
              <p:cNvSpPr>
                <a:spLocks noChangeShapeType="1"/>
              </p:cNvSpPr>
              <p:nvPr/>
            </p:nvSpPr>
            <p:spPr bwMode="auto">
              <a:xfrm>
                <a:off x="29" y="2846"/>
                <a:ext cx="1368"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solidFill>
                    <a:srgbClr val="FFFFFF"/>
                  </a:solidFill>
                </a:endParaRPr>
              </a:p>
            </p:txBody>
          </p:sp>
          <p:sp>
            <p:nvSpPr>
              <p:cNvPr id="34864" name="Text Box 56"/>
              <p:cNvSpPr txBox="1">
                <a:spLocks noChangeArrowheads="1"/>
              </p:cNvSpPr>
              <p:nvPr/>
            </p:nvSpPr>
            <p:spPr bwMode="auto">
              <a:xfrm>
                <a:off x="277" y="2846"/>
                <a:ext cx="1003" cy="24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i="1" dirty="0">
                    <a:solidFill>
                      <a:srgbClr val="FFFFFF"/>
                    </a:solidFill>
                    <a:latin typeface="Tahoma" charset="0"/>
                  </a:rPr>
                  <a:t>Design Phase </a:t>
                </a:r>
              </a:p>
            </p:txBody>
          </p:sp>
        </p:grpSp>
        <p:grpSp>
          <p:nvGrpSpPr>
            <p:cNvPr id="34851" name="Group 57"/>
            <p:cNvGrpSpPr>
              <a:grpSpLocks/>
            </p:cNvGrpSpPr>
            <p:nvPr/>
          </p:nvGrpSpPr>
          <p:grpSpPr bwMode="auto">
            <a:xfrm>
              <a:off x="5275269" y="5638882"/>
              <a:ext cx="4271445" cy="430662"/>
              <a:chOff x="29" y="2846"/>
              <a:chExt cx="1368" cy="246"/>
            </a:xfrm>
          </p:grpSpPr>
          <p:sp>
            <p:nvSpPr>
              <p:cNvPr id="34861" name="Line 58"/>
              <p:cNvSpPr>
                <a:spLocks noChangeShapeType="1"/>
              </p:cNvSpPr>
              <p:nvPr/>
            </p:nvSpPr>
            <p:spPr bwMode="auto">
              <a:xfrm>
                <a:off x="29" y="2846"/>
                <a:ext cx="1368"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solidFill>
                    <a:srgbClr val="FFFFFF"/>
                  </a:solidFill>
                </a:endParaRPr>
              </a:p>
            </p:txBody>
          </p:sp>
          <p:sp>
            <p:nvSpPr>
              <p:cNvPr id="34862" name="Text Box 59"/>
              <p:cNvSpPr txBox="1">
                <a:spLocks noChangeArrowheads="1"/>
              </p:cNvSpPr>
              <p:nvPr/>
            </p:nvSpPr>
            <p:spPr bwMode="auto">
              <a:xfrm>
                <a:off x="277" y="2846"/>
                <a:ext cx="1003" cy="24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i="1">
                    <a:solidFill>
                      <a:srgbClr val="FFFFFF"/>
                    </a:solidFill>
                    <a:latin typeface="Tahoma" charset="0"/>
                  </a:rPr>
                  <a:t>Construction Phase </a:t>
                </a:r>
              </a:p>
            </p:txBody>
          </p:sp>
        </p:grpSp>
        <p:sp>
          <p:nvSpPr>
            <p:cNvPr id="34852" name="Line 61"/>
            <p:cNvSpPr>
              <a:spLocks noChangeShapeType="1"/>
            </p:cNvSpPr>
            <p:nvPr/>
          </p:nvSpPr>
          <p:spPr bwMode="auto">
            <a:xfrm>
              <a:off x="8736731" y="6311129"/>
              <a:ext cx="1703040"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34853" name="Text Box 62"/>
            <p:cNvSpPr txBox="1">
              <a:spLocks noChangeArrowheads="1"/>
            </p:cNvSpPr>
            <p:nvPr/>
          </p:nvSpPr>
          <p:spPr bwMode="auto">
            <a:xfrm>
              <a:off x="9049997" y="6311129"/>
              <a:ext cx="1389777" cy="716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1800" i="1" dirty="0">
                  <a:solidFill>
                    <a:srgbClr val="FFFFFF"/>
                  </a:solidFill>
                  <a:latin typeface="Tahoma" charset="0"/>
                </a:rPr>
                <a:t>Exploitation </a:t>
              </a:r>
              <a:r>
                <a:rPr lang="en-US" sz="2200" i="1" dirty="0">
                  <a:solidFill>
                    <a:srgbClr val="FFFFFF"/>
                  </a:solidFill>
                  <a:latin typeface="Tahoma" charset="0"/>
                </a:rPr>
                <a:t>Phase </a:t>
              </a:r>
            </a:p>
          </p:txBody>
        </p:sp>
        <p:sp>
          <p:nvSpPr>
            <p:cNvPr id="34854" name="Text Box 64"/>
            <p:cNvSpPr txBox="1">
              <a:spLocks noChangeArrowheads="1"/>
            </p:cNvSpPr>
            <p:nvPr/>
          </p:nvSpPr>
          <p:spPr bwMode="auto">
            <a:xfrm>
              <a:off x="9214413" y="4049277"/>
              <a:ext cx="1156128" cy="808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Beam              </a:t>
              </a:r>
              <a:r>
                <a:rPr lang="en-US" sz="1800" b="1" dirty="0">
                  <a:solidFill>
                    <a:srgbClr val="FFFFFF"/>
                  </a:solidFill>
                </a:rPr>
                <a:t>2008</a:t>
              </a:r>
              <a:endParaRPr lang="en-US" b="1" dirty="0">
                <a:solidFill>
                  <a:srgbClr val="FFFFFF"/>
                </a:solidFill>
              </a:endParaRPr>
            </a:p>
          </p:txBody>
        </p:sp>
        <p:sp>
          <p:nvSpPr>
            <p:cNvPr id="34855" name="Line 65"/>
            <p:cNvSpPr>
              <a:spLocks noChangeShapeType="1"/>
            </p:cNvSpPr>
            <p:nvPr/>
          </p:nvSpPr>
          <p:spPr bwMode="auto">
            <a:xfrm>
              <a:off x="9498256" y="2659253"/>
              <a:ext cx="16428" cy="1274572"/>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34858" name="Line 68"/>
            <p:cNvSpPr>
              <a:spLocks noChangeShapeType="1"/>
            </p:cNvSpPr>
            <p:nvPr/>
          </p:nvSpPr>
          <p:spPr bwMode="auto">
            <a:xfrm>
              <a:off x="7269071" y="2505197"/>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34859" name="Text Box 15"/>
            <p:cNvSpPr txBox="1">
              <a:spLocks noChangeArrowheads="1"/>
            </p:cNvSpPr>
            <p:nvPr/>
          </p:nvSpPr>
          <p:spPr bwMode="auto">
            <a:xfrm>
              <a:off x="5576417" y="4059783"/>
              <a:ext cx="1521313" cy="136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TDRs </a:t>
              </a:r>
              <a:r>
                <a:rPr lang="en-US" sz="1800" dirty="0">
                  <a:solidFill>
                    <a:srgbClr val="FFFFFF"/>
                  </a:solidFill>
                </a:rPr>
                <a:t>technical design reports from </a:t>
              </a:r>
              <a:r>
                <a:rPr lang="en-US" sz="1800" b="1" dirty="0">
                  <a:solidFill>
                    <a:srgbClr val="FFFFFF"/>
                  </a:solidFill>
                </a:rPr>
                <a:t>1996</a:t>
              </a:r>
              <a:endParaRPr lang="en-US" b="1" dirty="0">
                <a:solidFill>
                  <a:srgbClr val="FFFFFF"/>
                </a:solidFill>
              </a:endParaRPr>
            </a:p>
          </p:txBody>
        </p:sp>
        <p:sp>
          <p:nvSpPr>
            <p:cNvPr id="2" name="Right Brace 1"/>
            <p:cNvSpPr/>
            <p:nvPr/>
          </p:nvSpPr>
          <p:spPr>
            <a:xfrm rot="5400000">
              <a:off x="5857081" y="2638425"/>
              <a:ext cx="457200" cy="1981200"/>
            </a:xfrm>
            <a:prstGeom prst="rightBrace">
              <a:avLst/>
            </a:prstGeom>
            <a:ln w="28575" cmpd="sng">
              <a:solidFill>
                <a:srgbClr val="FFFFFF"/>
              </a:solidFill>
            </a:ln>
          </p:spPr>
          <p:style>
            <a:lnRef idx="2">
              <a:schemeClr val="accent1"/>
            </a:lnRef>
            <a:fillRef idx="0">
              <a:schemeClr val="accent1"/>
            </a:fillRef>
            <a:effectRef idx="1">
              <a:schemeClr val="accent1"/>
            </a:effectRef>
            <a:fontRef idx="minor">
              <a:schemeClr val="tx1"/>
            </a:fontRef>
          </p:style>
          <p:txBody>
            <a:bodyPr lIns="91404" tIns="45702" rIns="91404" bIns="45702" spcCol="0" rtlCol="0" anchor="ctr"/>
            <a:lstStyle/>
            <a:p>
              <a:pPr algn="ctr"/>
              <a:endParaRPr lang="en-US"/>
            </a:p>
          </p:txBody>
        </p:sp>
        <p:sp>
          <p:nvSpPr>
            <p:cNvPr id="64" name="Line 68"/>
            <p:cNvSpPr>
              <a:spLocks noChangeShapeType="1"/>
            </p:cNvSpPr>
            <p:nvPr/>
          </p:nvSpPr>
          <p:spPr bwMode="auto">
            <a:xfrm>
              <a:off x="4942681" y="2562225"/>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65" name="Line 68"/>
            <p:cNvSpPr>
              <a:spLocks noChangeShapeType="1"/>
            </p:cNvSpPr>
            <p:nvPr/>
          </p:nvSpPr>
          <p:spPr bwMode="auto">
            <a:xfrm>
              <a:off x="2275681" y="2638427"/>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66" name="Line 68"/>
            <p:cNvSpPr>
              <a:spLocks noChangeShapeType="1"/>
            </p:cNvSpPr>
            <p:nvPr/>
          </p:nvSpPr>
          <p:spPr bwMode="auto">
            <a:xfrm>
              <a:off x="5399881" y="2562225"/>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53" name="Text Box 11"/>
            <p:cNvSpPr txBox="1">
              <a:spLocks noChangeArrowheads="1"/>
            </p:cNvSpPr>
            <p:nvPr/>
          </p:nvSpPr>
          <p:spPr bwMode="auto">
            <a:xfrm>
              <a:off x="2382" y="4010025"/>
              <a:ext cx="749300" cy="378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1800" b="1" dirty="0" smtClean="0">
                  <a:solidFill>
                    <a:srgbClr val="FFFFFF"/>
                  </a:solidFill>
                </a:rPr>
                <a:t>1989</a:t>
              </a:r>
              <a:endParaRPr lang="en-US" b="1" dirty="0">
                <a:solidFill>
                  <a:srgbClr val="FFFFFF"/>
                </a:solidFill>
              </a:endParaRPr>
            </a:p>
          </p:txBody>
        </p:sp>
        <p:sp>
          <p:nvSpPr>
            <p:cNvPr id="54" name="Line 68"/>
            <p:cNvSpPr>
              <a:spLocks noChangeShapeType="1"/>
            </p:cNvSpPr>
            <p:nvPr/>
          </p:nvSpPr>
          <p:spPr bwMode="auto">
            <a:xfrm>
              <a:off x="218281" y="2638425"/>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grpSp>
    </p:spTree>
    <p:extLst>
      <p:ext uri="{BB962C8B-B14F-4D97-AF65-F5344CB8AC3E}">
        <p14:creationId xmlns:p14="http://schemas.microsoft.com/office/powerpoint/2010/main" val="231202355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60" descr="1.tiff"/>
          <p:cNvPicPr>
            <a:picLocks noChangeAspect="1"/>
          </p:cNvPicPr>
          <p:nvPr/>
        </p:nvPicPr>
        <p:blipFill>
          <a:blip r:embed="rId3">
            <a:alphaModFix amt="78000"/>
            <a:extLst>
              <a:ext uri="{28A0092B-C50C-407E-A947-70E740481C1C}">
                <a14:useLocalDpi xmlns:a14="http://schemas.microsoft.com/office/drawing/2010/main" val="0"/>
              </a:ext>
            </a:extLst>
          </a:blip>
          <a:srcRect/>
          <a:stretch>
            <a:fillRect/>
          </a:stretch>
        </p:blipFill>
        <p:spPr bwMode="auto">
          <a:xfrm>
            <a:off x="0" y="2"/>
            <a:ext cx="1547274" cy="2226839"/>
          </a:xfrm>
          <a:prstGeom prst="rect">
            <a:avLst/>
          </a:prstGeom>
          <a:noFill/>
          <a:ln>
            <a:noFill/>
          </a:ln>
          <a:extLst>
            <a:ext uri="{909E8E84-426E-40dd-AFC4-6F175D3DCCD1}">
              <a14:hiddenFill xmlns:a14="http://schemas.microsoft.com/office/drawing/2010/main">
                <a:solidFill>
                  <a:srgbClr val="FFFFFF">
                    <a:alpha val="78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9" name="Picture 61" descr="TDR.tiff"/>
          <p:cNvPicPr>
            <a:picLocks noChangeAspect="1"/>
          </p:cNvPicPr>
          <p:nvPr/>
        </p:nvPicPr>
        <p:blipFill>
          <a:blip r:embed="rId4">
            <a:alphaModFix amt="53000"/>
            <a:extLst>
              <a:ext uri="{28A0092B-C50C-407E-A947-70E740481C1C}">
                <a14:useLocalDpi xmlns:a14="http://schemas.microsoft.com/office/drawing/2010/main" val="0"/>
              </a:ext>
            </a:extLst>
          </a:blip>
          <a:srcRect/>
          <a:stretch>
            <a:fillRect/>
          </a:stretch>
        </p:blipFill>
        <p:spPr bwMode="auto">
          <a:xfrm>
            <a:off x="6272173" y="-28575"/>
            <a:ext cx="4527593" cy="7597863"/>
          </a:xfrm>
          <a:prstGeom prst="rect">
            <a:avLst/>
          </a:prstGeom>
          <a:noFill/>
          <a:ln>
            <a:noFill/>
          </a:ln>
          <a:extLst>
            <a:ext uri="{909E8E84-426E-40dd-AFC4-6F175D3DCCD1}">
              <a14:hiddenFill xmlns:a14="http://schemas.microsoft.com/office/drawing/2010/main">
                <a:solidFill>
                  <a:srgbClr val="FFFFFF">
                    <a:alpha val="53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AutoShape 3"/>
          <p:cNvSpPr>
            <a:spLocks noChangeArrowheads="1"/>
          </p:cNvSpPr>
          <p:nvPr/>
        </p:nvSpPr>
        <p:spPr bwMode="auto">
          <a:xfrm>
            <a:off x="216342" y="3196708"/>
            <a:ext cx="10154200" cy="25209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bg1"/>
            </a:solidFill>
            <a:miter lim="800000"/>
            <a:headEnd/>
            <a:tailEnd/>
          </a:ln>
        </p:spPr>
        <p:txBody>
          <a:bodyPr wrap="none" lIns="100115" tIns="50057" rIns="100115" bIns="50057" anchor="ctr"/>
          <a:lstStyle/>
          <a:p>
            <a:endParaRPr lang="en-US" dirty="0">
              <a:solidFill>
                <a:srgbClr val="FFFFFF"/>
              </a:solidFill>
            </a:endParaRPr>
          </a:p>
        </p:txBody>
      </p:sp>
      <p:sp>
        <p:nvSpPr>
          <p:cNvPr id="77829" name="Text Box 7"/>
          <p:cNvSpPr txBox="1">
            <a:spLocks noChangeArrowheads="1"/>
          </p:cNvSpPr>
          <p:nvPr/>
        </p:nvSpPr>
        <p:spPr bwMode="auto">
          <a:xfrm>
            <a:off x="8654" y="2739786"/>
            <a:ext cx="1680539" cy="378131"/>
          </a:xfrm>
          <a:prstGeom prst="rect">
            <a:avLst/>
          </a:prstGeom>
          <a:noFill/>
          <a:ln w="9525">
            <a:noFill/>
            <a:miter lim="800000"/>
            <a:headEnd/>
            <a:tailEnd/>
          </a:ln>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1800" b="1" i="1" dirty="0">
                <a:solidFill>
                  <a:srgbClr val="FF5F40"/>
                </a:solidFill>
              </a:rPr>
              <a:t>EAGLE</a:t>
            </a:r>
            <a:endParaRPr lang="en-US" dirty="0">
              <a:solidFill>
                <a:srgbClr val="FF5F40"/>
              </a:solidFill>
            </a:endParaRPr>
          </a:p>
        </p:txBody>
      </p:sp>
      <p:sp>
        <p:nvSpPr>
          <p:cNvPr id="34823" name="Text Box 8"/>
          <p:cNvSpPr txBox="1">
            <a:spLocks noChangeArrowheads="1"/>
          </p:cNvSpPr>
          <p:nvPr/>
        </p:nvSpPr>
        <p:spPr bwMode="auto">
          <a:xfrm>
            <a:off x="474224" y="3489068"/>
            <a:ext cx="1680541" cy="378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1800" b="1" i="1" dirty="0">
                <a:solidFill>
                  <a:srgbClr val="23B3FF"/>
                </a:solidFill>
              </a:rPr>
              <a:t>ASCOT</a:t>
            </a:r>
            <a:endParaRPr lang="en-US" dirty="0"/>
          </a:p>
        </p:txBody>
      </p:sp>
      <p:sp>
        <p:nvSpPr>
          <p:cNvPr id="34824" name="Line 9"/>
          <p:cNvSpPr>
            <a:spLocks noChangeShapeType="1"/>
          </p:cNvSpPr>
          <p:nvPr/>
        </p:nvSpPr>
        <p:spPr bwMode="auto">
          <a:xfrm>
            <a:off x="2284565" y="2631243"/>
            <a:ext cx="0" cy="1432040"/>
          </a:xfrm>
          <a:prstGeom prst="line">
            <a:avLst/>
          </a:prstGeom>
          <a:noFill/>
          <a:ln w="28575">
            <a:no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dirty="0">
              <a:solidFill>
                <a:srgbClr val="FFFFFF"/>
              </a:solidFill>
            </a:endParaRPr>
          </a:p>
        </p:txBody>
      </p:sp>
      <p:sp>
        <p:nvSpPr>
          <p:cNvPr id="34825" name="Line 10"/>
          <p:cNvSpPr>
            <a:spLocks noChangeShapeType="1"/>
          </p:cNvSpPr>
          <p:nvPr/>
        </p:nvSpPr>
        <p:spPr bwMode="auto">
          <a:xfrm>
            <a:off x="4956814" y="2631243"/>
            <a:ext cx="0" cy="1432040"/>
          </a:xfrm>
          <a:prstGeom prst="line">
            <a:avLst/>
          </a:prstGeom>
          <a:noFill/>
          <a:ln w="28575">
            <a:no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dirty="0">
              <a:solidFill>
                <a:srgbClr val="FFFFFF"/>
              </a:solidFill>
            </a:endParaRPr>
          </a:p>
        </p:txBody>
      </p:sp>
      <p:sp>
        <p:nvSpPr>
          <p:cNvPr id="34826" name="Text Box 11"/>
          <p:cNvSpPr txBox="1">
            <a:spLocks noChangeArrowheads="1"/>
          </p:cNvSpPr>
          <p:nvPr/>
        </p:nvSpPr>
        <p:spPr bwMode="auto">
          <a:xfrm>
            <a:off x="1637275" y="1390025"/>
            <a:ext cx="1292857" cy="136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LOI </a:t>
            </a:r>
            <a:r>
              <a:rPr lang="en-US" sz="1800" dirty="0">
                <a:solidFill>
                  <a:srgbClr val="FFFFFF"/>
                </a:solidFill>
              </a:rPr>
              <a:t>letter of intent   </a:t>
            </a:r>
            <a:r>
              <a:rPr lang="en-US" sz="1800" b="1" dirty="0">
                <a:solidFill>
                  <a:srgbClr val="FFFFFF"/>
                </a:solidFill>
              </a:rPr>
              <a:t>1992</a:t>
            </a:r>
            <a:endParaRPr lang="en-US" b="1" dirty="0">
              <a:solidFill>
                <a:srgbClr val="FFFFFF"/>
              </a:solidFill>
            </a:endParaRPr>
          </a:p>
        </p:txBody>
      </p:sp>
      <p:sp>
        <p:nvSpPr>
          <p:cNvPr id="34827" name="Text Box 12"/>
          <p:cNvSpPr txBox="1">
            <a:spLocks noChangeArrowheads="1"/>
          </p:cNvSpPr>
          <p:nvPr/>
        </p:nvSpPr>
        <p:spPr bwMode="auto">
          <a:xfrm>
            <a:off x="4593361" y="3634371"/>
            <a:ext cx="1131898" cy="136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TP </a:t>
            </a:r>
            <a:r>
              <a:rPr lang="en-US" sz="1800" dirty="0">
                <a:solidFill>
                  <a:srgbClr val="FFFFFF"/>
                </a:solidFill>
              </a:rPr>
              <a:t>technical proposal </a:t>
            </a:r>
            <a:r>
              <a:rPr lang="en-US" sz="1800" b="1" dirty="0">
                <a:solidFill>
                  <a:srgbClr val="FFFFFF"/>
                </a:solidFill>
              </a:rPr>
              <a:t>1994</a:t>
            </a:r>
            <a:endParaRPr lang="en-US" b="1" dirty="0">
              <a:solidFill>
                <a:srgbClr val="FFFFFF"/>
              </a:solidFill>
            </a:endParaRPr>
          </a:p>
        </p:txBody>
      </p:sp>
      <p:sp>
        <p:nvSpPr>
          <p:cNvPr id="34828" name="Text Box 13"/>
          <p:cNvSpPr txBox="1">
            <a:spLocks noChangeArrowheads="1"/>
          </p:cNvSpPr>
          <p:nvPr/>
        </p:nvSpPr>
        <p:spPr bwMode="auto">
          <a:xfrm>
            <a:off x="4714081" y="1266826"/>
            <a:ext cx="2128799" cy="1085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MOU </a:t>
            </a:r>
            <a:r>
              <a:rPr lang="en-US" sz="1800" dirty="0">
                <a:solidFill>
                  <a:srgbClr val="FFFFFF"/>
                </a:solidFill>
              </a:rPr>
              <a:t>memorandum of understanding</a:t>
            </a:r>
            <a:endParaRPr lang="en-US" dirty="0">
              <a:solidFill>
                <a:srgbClr val="FFFFFF"/>
              </a:solidFill>
            </a:endParaRPr>
          </a:p>
        </p:txBody>
      </p:sp>
      <p:sp>
        <p:nvSpPr>
          <p:cNvPr id="34837" name="Line 23"/>
          <p:cNvSpPr>
            <a:spLocks noChangeShapeType="1"/>
          </p:cNvSpPr>
          <p:nvPr/>
        </p:nvSpPr>
        <p:spPr bwMode="auto">
          <a:xfrm>
            <a:off x="8503086" y="2701271"/>
            <a:ext cx="20998" cy="1232556"/>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dirty="0"/>
          </a:p>
        </p:txBody>
      </p:sp>
      <p:sp>
        <p:nvSpPr>
          <p:cNvPr id="34838" name="Text Box 24"/>
          <p:cNvSpPr txBox="1">
            <a:spLocks noChangeArrowheads="1"/>
          </p:cNvSpPr>
          <p:nvPr/>
        </p:nvSpPr>
        <p:spPr bwMode="auto">
          <a:xfrm>
            <a:off x="7957903" y="1020637"/>
            <a:ext cx="1699578" cy="1655363"/>
          </a:xfrm>
          <a:prstGeom prst="rect">
            <a:avLst/>
          </a:prstGeom>
          <a:solidFill>
            <a:srgbClr val="FFF9ED">
              <a:alpha val="4313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t>M&amp;O MOU </a:t>
            </a:r>
            <a:r>
              <a:rPr lang="en-US" sz="1800" dirty="0"/>
              <a:t>operation MOU</a:t>
            </a:r>
          </a:p>
          <a:p>
            <a:pPr eaLnBrk="1" hangingPunct="1">
              <a:spcBef>
                <a:spcPct val="50000"/>
              </a:spcBef>
            </a:pPr>
            <a:r>
              <a:rPr lang="en-US" sz="1800" b="1" dirty="0"/>
              <a:t>2003</a:t>
            </a:r>
            <a:endParaRPr lang="en-US" b="1" dirty="0"/>
          </a:p>
        </p:txBody>
      </p:sp>
      <p:grpSp>
        <p:nvGrpSpPr>
          <p:cNvPr id="34839" name="Group 25"/>
          <p:cNvGrpSpPr>
            <a:grpSpLocks/>
          </p:cNvGrpSpPr>
          <p:nvPr/>
        </p:nvGrpSpPr>
        <p:grpSpPr bwMode="auto">
          <a:xfrm>
            <a:off x="3646651" y="3476806"/>
            <a:ext cx="991709" cy="624986"/>
            <a:chOff x="820" y="3084"/>
            <a:chExt cx="573" cy="357"/>
          </a:xfrm>
        </p:grpSpPr>
        <p:sp>
          <p:nvSpPr>
            <p:cNvPr id="34877" name="Line 26"/>
            <p:cNvSpPr>
              <a:spLocks noChangeShapeType="1"/>
            </p:cNvSpPr>
            <p:nvPr/>
          </p:nvSpPr>
          <p:spPr bwMode="auto">
            <a:xfrm flipV="1">
              <a:off x="1173" y="3084"/>
              <a:ext cx="220" cy="139"/>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solidFill>
                  <a:srgbClr val="FFFFFF"/>
                </a:solidFill>
              </a:endParaRPr>
            </a:p>
          </p:txBody>
        </p:sp>
        <p:sp>
          <p:nvSpPr>
            <p:cNvPr id="34878" name="Text Box 27"/>
            <p:cNvSpPr txBox="1">
              <a:spLocks noChangeArrowheads="1"/>
            </p:cNvSpPr>
            <p:nvPr/>
          </p:nvSpPr>
          <p:spPr bwMode="auto">
            <a:xfrm rot="19640230">
              <a:off x="820" y="3195"/>
              <a:ext cx="488" cy="246"/>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dirty="0">
                  <a:solidFill>
                    <a:srgbClr val="FFFFFF"/>
                  </a:solidFill>
                </a:rPr>
                <a:t>RD3</a:t>
              </a:r>
              <a:endParaRPr lang="en-US" b="1" dirty="0">
                <a:solidFill>
                  <a:srgbClr val="FFFFFF"/>
                </a:solidFill>
              </a:endParaRPr>
            </a:p>
          </p:txBody>
        </p:sp>
      </p:grpSp>
      <p:sp>
        <p:nvSpPr>
          <p:cNvPr id="34875" name="Line 29"/>
          <p:cNvSpPr>
            <a:spLocks noChangeShapeType="1"/>
          </p:cNvSpPr>
          <p:nvPr/>
        </p:nvSpPr>
        <p:spPr bwMode="auto">
          <a:xfrm rot="15190508" flipH="1">
            <a:off x="4444061" y="2977509"/>
            <a:ext cx="385145" cy="24057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91404" tIns="45702" rIns="91404" bIns="45702" anchor="ctr"/>
          <a:lstStyle/>
          <a:p>
            <a:endParaRPr lang="en-US" dirty="0">
              <a:solidFill>
                <a:srgbClr val="FFFFFF"/>
              </a:solidFill>
            </a:endParaRPr>
          </a:p>
        </p:txBody>
      </p:sp>
      <p:sp>
        <p:nvSpPr>
          <p:cNvPr id="34876" name="Text Box 30"/>
          <p:cNvSpPr txBox="1">
            <a:spLocks noChangeArrowheads="1"/>
          </p:cNvSpPr>
          <p:nvPr/>
        </p:nvSpPr>
        <p:spPr bwMode="auto">
          <a:xfrm rot="13230739" flipH="1" flipV="1">
            <a:off x="3670882" y="2505198"/>
            <a:ext cx="1194205"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91404" tIns="45702" rIns="91404" bIns="45702">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dirty="0">
                <a:solidFill>
                  <a:srgbClr val="FFFFFF"/>
                </a:solidFill>
              </a:rPr>
              <a:t>RD34</a:t>
            </a:r>
            <a:endParaRPr lang="en-US" b="1" dirty="0">
              <a:solidFill>
                <a:srgbClr val="FFFFFF"/>
              </a:solidFill>
            </a:endParaRPr>
          </a:p>
        </p:txBody>
      </p:sp>
      <p:grpSp>
        <p:nvGrpSpPr>
          <p:cNvPr id="34841" name="Group 31"/>
          <p:cNvGrpSpPr>
            <a:grpSpLocks/>
          </p:cNvGrpSpPr>
          <p:nvPr/>
        </p:nvGrpSpPr>
        <p:grpSpPr bwMode="auto">
          <a:xfrm>
            <a:off x="3258968" y="3448800"/>
            <a:ext cx="1183820" cy="695012"/>
            <a:chOff x="820" y="3044"/>
            <a:chExt cx="684" cy="397"/>
          </a:xfrm>
        </p:grpSpPr>
        <p:sp>
          <p:nvSpPr>
            <p:cNvPr id="34873" name="Line 32"/>
            <p:cNvSpPr>
              <a:spLocks noChangeShapeType="1"/>
            </p:cNvSpPr>
            <p:nvPr/>
          </p:nvSpPr>
          <p:spPr bwMode="auto">
            <a:xfrm flipV="1">
              <a:off x="1284" y="3044"/>
              <a:ext cx="220" cy="139"/>
            </a:xfrm>
            <a:prstGeom prst="line">
              <a:avLst/>
            </a:prstGeom>
            <a:noFill/>
            <a:ln w="28575">
              <a:no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dirty="0">
                <a:solidFill>
                  <a:srgbClr val="FFFFFF"/>
                </a:solidFill>
              </a:endParaRPr>
            </a:p>
          </p:txBody>
        </p:sp>
        <p:sp>
          <p:nvSpPr>
            <p:cNvPr id="34874" name="Text Box 33"/>
            <p:cNvSpPr txBox="1">
              <a:spLocks noChangeArrowheads="1"/>
            </p:cNvSpPr>
            <p:nvPr/>
          </p:nvSpPr>
          <p:spPr bwMode="auto">
            <a:xfrm rot="19640230">
              <a:off x="820" y="3195"/>
              <a:ext cx="488" cy="246"/>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dirty="0">
                  <a:solidFill>
                    <a:srgbClr val="FFFFFF"/>
                  </a:solidFill>
                </a:rPr>
                <a:t>RD6</a:t>
              </a:r>
              <a:endParaRPr lang="en-US" b="1" dirty="0">
                <a:solidFill>
                  <a:srgbClr val="FFFFFF"/>
                </a:solidFill>
              </a:endParaRPr>
            </a:p>
          </p:txBody>
        </p:sp>
      </p:grpSp>
      <p:sp>
        <p:nvSpPr>
          <p:cNvPr id="34842" name="Line 34"/>
          <p:cNvSpPr>
            <a:spLocks noChangeShapeType="1"/>
          </p:cNvSpPr>
          <p:nvPr/>
        </p:nvSpPr>
        <p:spPr bwMode="auto">
          <a:xfrm flipV="1">
            <a:off x="3577425" y="3448800"/>
            <a:ext cx="380761" cy="24334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100115" tIns="50057" rIns="100115" bIns="50057" anchor="ctr"/>
          <a:lstStyle/>
          <a:p>
            <a:endParaRPr lang="en-US" dirty="0">
              <a:solidFill>
                <a:srgbClr val="FFFFFF"/>
              </a:solidFill>
            </a:endParaRPr>
          </a:p>
        </p:txBody>
      </p:sp>
      <p:sp>
        <p:nvSpPr>
          <p:cNvPr id="34843" name="Text Box 35"/>
          <p:cNvSpPr txBox="1">
            <a:spLocks noChangeArrowheads="1"/>
          </p:cNvSpPr>
          <p:nvPr/>
        </p:nvSpPr>
        <p:spPr bwMode="auto">
          <a:xfrm rot="-1959770">
            <a:off x="2753594" y="3641374"/>
            <a:ext cx="1093822"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dirty="0">
                <a:solidFill>
                  <a:srgbClr val="FFFFFF"/>
                </a:solidFill>
              </a:rPr>
              <a:t>RD13</a:t>
            </a:r>
            <a:endParaRPr lang="en-US" b="1" dirty="0">
              <a:solidFill>
                <a:srgbClr val="FFFFFF"/>
              </a:solidFill>
            </a:endParaRPr>
          </a:p>
        </p:txBody>
      </p:sp>
      <p:sp>
        <p:nvSpPr>
          <p:cNvPr id="34871" name="Line 37"/>
          <p:cNvSpPr>
            <a:spLocks noChangeShapeType="1"/>
          </p:cNvSpPr>
          <p:nvPr/>
        </p:nvSpPr>
        <p:spPr bwMode="auto">
          <a:xfrm rot="15190508" flipH="1">
            <a:off x="4000994" y="2977509"/>
            <a:ext cx="385145" cy="24057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91404" tIns="45702" rIns="91404" bIns="45702" anchor="ctr"/>
          <a:lstStyle/>
          <a:p>
            <a:endParaRPr lang="en-US" dirty="0">
              <a:solidFill>
                <a:srgbClr val="FFFFFF"/>
              </a:solidFill>
            </a:endParaRPr>
          </a:p>
        </p:txBody>
      </p:sp>
      <p:sp>
        <p:nvSpPr>
          <p:cNvPr id="34872" name="Text Box 38"/>
          <p:cNvSpPr txBox="1">
            <a:spLocks noChangeArrowheads="1"/>
          </p:cNvSpPr>
          <p:nvPr/>
        </p:nvSpPr>
        <p:spPr bwMode="auto">
          <a:xfrm rot="13230739" flipH="1" flipV="1">
            <a:off x="3227815" y="2505198"/>
            <a:ext cx="1194205"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91404" tIns="45702" rIns="91404" bIns="45702">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dirty="0">
                <a:solidFill>
                  <a:srgbClr val="FFFFFF"/>
                </a:solidFill>
              </a:rPr>
              <a:t>RD27</a:t>
            </a:r>
            <a:endParaRPr lang="en-US" b="1" dirty="0">
              <a:solidFill>
                <a:srgbClr val="FFFFFF"/>
              </a:solidFill>
            </a:endParaRPr>
          </a:p>
        </p:txBody>
      </p:sp>
      <p:sp>
        <p:nvSpPr>
          <p:cNvPr id="34869" name="Line 40"/>
          <p:cNvSpPr>
            <a:spLocks noChangeShapeType="1"/>
          </p:cNvSpPr>
          <p:nvPr/>
        </p:nvSpPr>
        <p:spPr bwMode="auto">
          <a:xfrm rot="15190508" flipH="1">
            <a:off x="3557926" y="2977509"/>
            <a:ext cx="385145" cy="24057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91404" tIns="45702" rIns="91404" bIns="45702" anchor="ctr"/>
          <a:lstStyle/>
          <a:p>
            <a:endParaRPr lang="en-US" dirty="0">
              <a:solidFill>
                <a:srgbClr val="FFFFFF"/>
              </a:solidFill>
            </a:endParaRPr>
          </a:p>
        </p:txBody>
      </p:sp>
      <p:sp>
        <p:nvSpPr>
          <p:cNvPr id="34870" name="Text Box 41"/>
          <p:cNvSpPr txBox="1">
            <a:spLocks noChangeArrowheads="1"/>
          </p:cNvSpPr>
          <p:nvPr/>
        </p:nvSpPr>
        <p:spPr bwMode="auto">
          <a:xfrm rot="13230739" flipH="1" flipV="1">
            <a:off x="2784748" y="2505198"/>
            <a:ext cx="1194205"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91404" tIns="45702" rIns="91404" bIns="45702">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dirty="0">
                <a:solidFill>
                  <a:srgbClr val="FFFFFF"/>
                </a:solidFill>
              </a:rPr>
              <a:t>RD20</a:t>
            </a:r>
            <a:endParaRPr lang="en-US" b="1" dirty="0">
              <a:solidFill>
                <a:srgbClr val="FFFFFF"/>
              </a:solidFill>
            </a:endParaRPr>
          </a:p>
        </p:txBody>
      </p:sp>
      <p:sp>
        <p:nvSpPr>
          <p:cNvPr id="34867" name="Line 43"/>
          <p:cNvSpPr>
            <a:spLocks noChangeShapeType="1"/>
          </p:cNvSpPr>
          <p:nvPr/>
        </p:nvSpPr>
        <p:spPr bwMode="auto">
          <a:xfrm rot="15190508" flipH="1">
            <a:off x="3114859" y="2977509"/>
            <a:ext cx="385145" cy="24057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91404" tIns="45702" rIns="91404" bIns="45702" anchor="ctr"/>
          <a:lstStyle/>
          <a:p>
            <a:endParaRPr lang="en-US" dirty="0">
              <a:solidFill>
                <a:srgbClr val="FFFFFF"/>
              </a:solidFill>
            </a:endParaRPr>
          </a:p>
        </p:txBody>
      </p:sp>
      <p:sp>
        <p:nvSpPr>
          <p:cNvPr id="34868" name="Text Box 44"/>
          <p:cNvSpPr txBox="1">
            <a:spLocks noChangeArrowheads="1"/>
          </p:cNvSpPr>
          <p:nvPr/>
        </p:nvSpPr>
        <p:spPr bwMode="auto">
          <a:xfrm rot="13230739" flipH="1" flipV="1">
            <a:off x="2341683" y="2505198"/>
            <a:ext cx="1194205"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91404" tIns="45702" rIns="91404" bIns="45702">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dirty="0" err="1">
                <a:solidFill>
                  <a:srgbClr val="FFFFFF"/>
                </a:solidFill>
              </a:rPr>
              <a:t>RDxx</a:t>
            </a:r>
            <a:endParaRPr lang="en-US" b="1" dirty="0">
              <a:solidFill>
                <a:srgbClr val="FFFFFF"/>
              </a:solidFill>
            </a:endParaRPr>
          </a:p>
        </p:txBody>
      </p:sp>
      <p:sp>
        <p:nvSpPr>
          <p:cNvPr id="34847" name="Line 45"/>
          <p:cNvSpPr>
            <a:spLocks noChangeShapeType="1"/>
          </p:cNvSpPr>
          <p:nvPr/>
        </p:nvSpPr>
        <p:spPr bwMode="auto">
          <a:xfrm flipV="1">
            <a:off x="3037437" y="3434795"/>
            <a:ext cx="380761" cy="243342"/>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100115" tIns="50057" rIns="100115" bIns="50057" anchor="ctr"/>
          <a:lstStyle/>
          <a:p>
            <a:endParaRPr lang="en-US">
              <a:solidFill>
                <a:srgbClr val="FFFFFF"/>
              </a:solidFill>
            </a:endParaRPr>
          </a:p>
        </p:txBody>
      </p:sp>
      <p:sp>
        <p:nvSpPr>
          <p:cNvPr id="34848" name="Text Box 46"/>
          <p:cNvSpPr txBox="1">
            <a:spLocks noChangeArrowheads="1"/>
          </p:cNvSpPr>
          <p:nvPr/>
        </p:nvSpPr>
        <p:spPr bwMode="auto">
          <a:xfrm rot="-1959770">
            <a:off x="2213606" y="3627370"/>
            <a:ext cx="1093822" cy="43766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b="1">
                <a:solidFill>
                  <a:srgbClr val="FFFFFF"/>
                </a:solidFill>
              </a:rPr>
              <a:t>RDyy</a:t>
            </a:r>
            <a:endParaRPr lang="en-US" b="1">
              <a:solidFill>
                <a:srgbClr val="FFFFFF"/>
              </a:solidFill>
            </a:endParaRPr>
          </a:p>
        </p:txBody>
      </p:sp>
      <p:grpSp>
        <p:nvGrpSpPr>
          <p:cNvPr id="34849" name="Group 53"/>
          <p:cNvGrpSpPr>
            <a:grpSpLocks/>
          </p:cNvGrpSpPr>
          <p:nvPr/>
        </p:nvGrpSpPr>
        <p:grpSpPr bwMode="auto">
          <a:xfrm>
            <a:off x="-212880" y="4982384"/>
            <a:ext cx="2367641" cy="430662"/>
            <a:chOff x="29" y="2846"/>
            <a:chExt cx="1368" cy="246"/>
          </a:xfrm>
        </p:grpSpPr>
        <p:sp>
          <p:nvSpPr>
            <p:cNvPr id="34865" name="Line 50"/>
            <p:cNvSpPr>
              <a:spLocks noChangeShapeType="1"/>
            </p:cNvSpPr>
            <p:nvPr/>
          </p:nvSpPr>
          <p:spPr bwMode="auto">
            <a:xfrm>
              <a:off x="29" y="2846"/>
              <a:ext cx="1368"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solidFill>
                  <a:srgbClr val="FFFFFF"/>
                </a:solidFill>
              </a:endParaRPr>
            </a:p>
          </p:txBody>
        </p:sp>
        <p:sp>
          <p:nvSpPr>
            <p:cNvPr id="34866" name="Text Box 51"/>
            <p:cNvSpPr txBox="1">
              <a:spLocks noChangeArrowheads="1"/>
            </p:cNvSpPr>
            <p:nvPr/>
          </p:nvSpPr>
          <p:spPr bwMode="auto">
            <a:xfrm>
              <a:off x="277" y="2846"/>
              <a:ext cx="1003" cy="24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i="1" dirty="0">
                  <a:solidFill>
                    <a:srgbClr val="FFFFFF"/>
                  </a:solidFill>
                  <a:latin typeface="Tahoma" charset="0"/>
                </a:rPr>
                <a:t>Phase -1</a:t>
              </a:r>
              <a:endParaRPr lang="en-US" sz="2200" dirty="0">
                <a:solidFill>
                  <a:srgbClr val="FFFFFF"/>
                </a:solidFill>
                <a:latin typeface="Tahoma" charset="0"/>
              </a:endParaRPr>
            </a:p>
          </p:txBody>
        </p:sp>
      </p:grpSp>
      <p:grpSp>
        <p:nvGrpSpPr>
          <p:cNvPr id="34850" name="Group 54"/>
          <p:cNvGrpSpPr>
            <a:grpSpLocks/>
          </p:cNvGrpSpPr>
          <p:nvPr/>
        </p:nvGrpSpPr>
        <p:grpSpPr bwMode="auto">
          <a:xfrm>
            <a:off x="2284568" y="5201218"/>
            <a:ext cx="3392233" cy="430662"/>
            <a:chOff x="29" y="2846"/>
            <a:chExt cx="1368" cy="246"/>
          </a:xfrm>
        </p:grpSpPr>
        <p:sp>
          <p:nvSpPr>
            <p:cNvPr id="34863" name="Line 55"/>
            <p:cNvSpPr>
              <a:spLocks noChangeShapeType="1"/>
            </p:cNvSpPr>
            <p:nvPr/>
          </p:nvSpPr>
          <p:spPr bwMode="auto">
            <a:xfrm>
              <a:off x="29" y="2846"/>
              <a:ext cx="1368"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solidFill>
                  <a:srgbClr val="FFFFFF"/>
                </a:solidFill>
              </a:endParaRPr>
            </a:p>
          </p:txBody>
        </p:sp>
        <p:sp>
          <p:nvSpPr>
            <p:cNvPr id="34864" name="Text Box 56"/>
            <p:cNvSpPr txBox="1">
              <a:spLocks noChangeArrowheads="1"/>
            </p:cNvSpPr>
            <p:nvPr/>
          </p:nvSpPr>
          <p:spPr bwMode="auto">
            <a:xfrm>
              <a:off x="277" y="2846"/>
              <a:ext cx="1003" cy="24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i="1" dirty="0">
                  <a:solidFill>
                    <a:srgbClr val="FFFFFF"/>
                  </a:solidFill>
                  <a:latin typeface="Tahoma" charset="0"/>
                </a:rPr>
                <a:t>Design Phase </a:t>
              </a:r>
            </a:p>
          </p:txBody>
        </p:sp>
      </p:grpSp>
      <p:grpSp>
        <p:nvGrpSpPr>
          <p:cNvPr id="34851" name="Group 57"/>
          <p:cNvGrpSpPr>
            <a:grpSpLocks/>
          </p:cNvGrpSpPr>
          <p:nvPr/>
        </p:nvGrpSpPr>
        <p:grpSpPr bwMode="auto">
          <a:xfrm>
            <a:off x="5275269" y="5638882"/>
            <a:ext cx="4271445" cy="430662"/>
            <a:chOff x="29" y="2846"/>
            <a:chExt cx="1368" cy="246"/>
          </a:xfrm>
        </p:grpSpPr>
        <p:sp>
          <p:nvSpPr>
            <p:cNvPr id="34861" name="Line 58"/>
            <p:cNvSpPr>
              <a:spLocks noChangeShapeType="1"/>
            </p:cNvSpPr>
            <p:nvPr/>
          </p:nvSpPr>
          <p:spPr bwMode="auto">
            <a:xfrm>
              <a:off x="29" y="2846"/>
              <a:ext cx="1368"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solidFill>
                  <a:srgbClr val="FFFFFF"/>
                </a:solidFill>
              </a:endParaRPr>
            </a:p>
          </p:txBody>
        </p:sp>
        <p:sp>
          <p:nvSpPr>
            <p:cNvPr id="34862" name="Text Box 59"/>
            <p:cNvSpPr txBox="1">
              <a:spLocks noChangeArrowheads="1"/>
            </p:cNvSpPr>
            <p:nvPr/>
          </p:nvSpPr>
          <p:spPr bwMode="auto">
            <a:xfrm>
              <a:off x="277" y="2846"/>
              <a:ext cx="1003" cy="24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2200" i="1">
                  <a:solidFill>
                    <a:srgbClr val="FFFFFF"/>
                  </a:solidFill>
                  <a:latin typeface="Tahoma" charset="0"/>
                </a:rPr>
                <a:t>Construction Phase </a:t>
              </a:r>
            </a:p>
          </p:txBody>
        </p:sp>
      </p:grpSp>
      <p:sp>
        <p:nvSpPr>
          <p:cNvPr id="34852" name="Line 61"/>
          <p:cNvSpPr>
            <a:spLocks noChangeShapeType="1"/>
          </p:cNvSpPr>
          <p:nvPr/>
        </p:nvSpPr>
        <p:spPr bwMode="auto">
          <a:xfrm>
            <a:off x="8736731" y="6311129"/>
            <a:ext cx="1703040" cy="0"/>
          </a:xfrm>
          <a:prstGeom prst="line">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34853" name="Text Box 62"/>
          <p:cNvSpPr txBox="1">
            <a:spLocks noChangeArrowheads="1"/>
          </p:cNvSpPr>
          <p:nvPr/>
        </p:nvSpPr>
        <p:spPr bwMode="auto">
          <a:xfrm>
            <a:off x="9049997" y="6311129"/>
            <a:ext cx="1389777" cy="716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1800" i="1" dirty="0">
                <a:solidFill>
                  <a:srgbClr val="FFFFFF"/>
                </a:solidFill>
                <a:latin typeface="Tahoma" charset="0"/>
              </a:rPr>
              <a:t>Exploitation </a:t>
            </a:r>
            <a:r>
              <a:rPr lang="en-US" sz="2200" i="1" dirty="0">
                <a:solidFill>
                  <a:srgbClr val="FFFFFF"/>
                </a:solidFill>
                <a:latin typeface="Tahoma" charset="0"/>
              </a:rPr>
              <a:t>Phase </a:t>
            </a:r>
          </a:p>
        </p:txBody>
      </p:sp>
      <p:sp>
        <p:nvSpPr>
          <p:cNvPr id="34854" name="Text Box 64"/>
          <p:cNvSpPr txBox="1">
            <a:spLocks noChangeArrowheads="1"/>
          </p:cNvSpPr>
          <p:nvPr/>
        </p:nvSpPr>
        <p:spPr bwMode="auto">
          <a:xfrm>
            <a:off x="9214413" y="4049277"/>
            <a:ext cx="1156128" cy="808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Beam              </a:t>
            </a:r>
            <a:r>
              <a:rPr lang="en-US" sz="1800" b="1" dirty="0">
                <a:solidFill>
                  <a:srgbClr val="FFFFFF"/>
                </a:solidFill>
              </a:rPr>
              <a:t>2008</a:t>
            </a:r>
            <a:endParaRPr lang="en-US" b="1" dirty="0">
              <a:solidFill>
                <a:srgbClr val="FFFFFF"/>
              </a:solidFill>
            </a:endParaRPr>
          </a:p>
        </p:txBody>
      </p:sp>
      <p:sp>
        <p:nvSpPr>
          <p:cNvPr id="34855" name="Line 65"/>
          <p:cNvSpPr>
            <a:spLocks noChangeShapeType="1"/>
          </p:cNvSpPr>
          <p:nvPr/>
        </p:nvSpPr>
        <p:spPr bwMode="auto">
          <a:xfrm>
            <a:off x="9498256" y="2659253"/>
            <a:ext cx="16428" cy="1274572"/>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34858" name="Line 68"/>
          <p:cNvSpPr>
            <a:spLocks noChangeShapeType="1"/>
          </p:cNvSpPr>
          <p:nvPr/>
        </p:nvSpPr>
        <p:spPr bwMode="auto">
          <a:xfrm>
            <a:off x="7269071" y="2505197"/>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34859" name="Text Box 15"/>
          <p:cNvSpPr txBox="1">
            <a:spLocks noChangeArrowheads="1"/>
          </p:cNvSpPr>
          <p:nvPr/>
        </p:nvSpPr>
        <p:spPr bwMode="auto">
          <a:xfrm>
            <a:off x="5576417" y="4059783"/>
            <a:ext cx="1521313" cy="136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dirty="0">
                <a:solidFill>
                  <a:srgbClr val="FFFFFF"/>
                </a:solidFill>
              </a:rPr>
              <a:t>TDRs </a:t>
            </a:r>
            <a:r>
              <a:rPr lang="en-US" sz="1800" dirty="0">
                <a:solidFill>
                  <a:srgbClr val="FFFFFF"/>
                </a:solidFill>
              </a:rPr>
              <a:t>technical design reports from </a:t>
            </a:r>
            <a:r>
              <a:rPr lang="en-US" sz="1800" b="1" dirty="0">
                <a:solidFill>
                  <a:srgbClr val="FFFFFF"/>
                </a:solidFill>
              </a:rPr>
              <a:t>1996</a:t>
            </a:r>
            <a:endParaRPr lang="en-US" b="1" dirty="0">
              <a:solidFill>
                <a:srgbClr val="FFFFFF"/>
              </a:solidFill>
            </a:endParaRPr>
          </a:p>
        </p:txBody>
      </p:sp>
      <p:sp>
        <p:nvSpPr>
          <p:cNvPr id="2" name="Right Brace 1"/>
          <p:cNvSpPr/>
          <p:nvPr/>
        </p:nvSpPr>
        <p:spPr>
          <a:xfrm rot="5400000">
            <a:off x="5857081" y="2638425"/>
            <a:ext cx="457200" cy="1981200"/>
          </a:xfrm>
          <a:prstGeom prst="rightBrace">
            <a:avLst/>
          </a:prstGeom>
          <a:ln w="28575" cmpd="sng">
            <a:solidFill>
              <a:srgbClr val="FFFFFF"/>
            </a:solidFill>
          </a:ln>
        </p:spPr>
        <p:style>
          <a:lnRef idx="2">
            <a:schemeClr val="accent1"/>
          </a:lnRef>
          <a:fillRef idx="0">
            <a:schemeClr val="accent1"/>
          </a:fillRef>
          <a:effectRef idx="1">
            <a:schemeClr val="accent1"/>
          </a:effectRef>
          <a:fontRef idx="minor">
            <a:schemeClr val="tx1"/>
          </a:fontRef>
        </p:style>
        <p:txBody>
          <a:bodyPr lIns="91404" tIns="45702" rIns="91404" bIns="45702" spcCol="0" rtlCol="0" anchor="ctr"/>
          <a:lstStyle/>
          <a:p>
            <a:pPr algn="ctr"/>
            <a:endParaRPr lang="en-US"/>
          </a:p>
        </p:txBody>
      </p:sp>
      <p:sp>
        <p:nvSpPr>
          <p:cNvPr id="64" name="Line 68"/>
          <p:cNvSpPr>
            <a:spLocks noChangeShapeType="1"/>
          </p:cNvSpPr>
          <p:nvPr/>
        </p:nvSpPr>
        <p:spPr bwMode="auto">
          <a:xfrm>
            <a:off x="4942681" y="2562225"/>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65" name="Line 68"/>
          <p:cNvSpPr>
            <a:spLocks noChangeShapeType="1"/>
          </p:cNvSpPr>
          <p:nvPr/>
        </p:nvSpPr>
        <p:spPr bwMode="auto">
          <a:xfrm>
            <a:off x="2275681" y="2638427"/>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66" name="Line 68"/>
          <p:cNvSpPr>
            <a:spLocks noChangeShapeType="1"/>
          </p:cNvSpPr>
          <p:nvPr/>
        </p:nvSpPr>
        <p:spPr bwMode="auto">
          <a:xfrm>
            <a:off x="5399881" y="2562225"/>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53" name="Text Box 11"/>
          <p:cNvSpPr txBox="1">
            <a:spLocks noChangeArrowheads="1"/>
          </p:cNvSpPr>
          <p:nvPr/>
        </p:nvSpPr>
        <p:spPr bwMode="auto">
          <a:xfrm>
            <a:off x="2382" y="4010025"/>
            <a:ext cx="749300" cy="378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115" tIns="50057" rIns="100115" bIns="50057">
            <a:spAutoFit/>
          </a:bodyPr>
          <a:lstStyle>
            <a:lvl1pPr eaLnBrk="0" hangingPunct="0">
              <a:defRPr sz="2800">
                <a:solidFill>
                  <a:schemeClr val="tx1"/>
                </a:solidFill>
                <a:latin typeface="Times New Roman" charset="0"/>
                <a:ea typeface="ＭＳ Ｐゴシック" charset="0"/>
                <a:cs typeface="ＭＳ Ｐゴシック" charset="0"/>
              </a:defRPr>
            </a:lvl1pPr>
            <a:lvl2pPr marL="37931725" indent="-37474525" eaLnBrk="0" hangingPunct="0">
              <a:defRPr sz="2800">
                <a:solidFill>
                  <a:schemeClr val="tx1"/>
                </a:solidFill>
                <a:latin typeface="Times New Roman" charset="0"/>
                <a:ea typeface="ＭＳ Ｐゴシック" charset="0"/>
              </a:defRPr>
            </a:lvl2pPr>
            <a:lvl3pPr eaLnBrk="0" hangingPunct="0">
              <a:defRPr sz="2800">
                <a:solidFill>
                  <a:schemeClr val="tx1"/>
                </a:solidFill>
                <a:latin typeface="Times New Roman" charset="0"/>
                <a:ea typeface="ＭＳ Ｐゴシック" charset="0"/>
              </a:defRPr>
            </a:lvl3pPr>
            <a:lvl4pPr eaLnBrk="0" hangingPunct="0">
              <a:defRPr sz="2800">
                <a:solidFill>
                  <a:schemeClr val="tx1"/>
                </a:solidFill>
                <a:latin typeface="Times New Roman" charset="0"/>
                <a:ea typeface="ＭＳ Ｐゴシック" charset="0"/>
              </a:defRPr>
            </a:lvl4pPr>
            <a:lvl5pPr eaLnBrk="0" hangingPunct="0">
              <a:defRPr sz="2800">
                <a:solidFill>
                  <a:schemeClr val="tx1"/>
                </a:solidFill>
                <a:latin typeface="Times New Roman" charset="0"/>
                <a:ea typeface="ＭＳ Ｐゴシック" charset="0"/>
              </a:defRPr>
            </a:lvl5pPr>
            <a:lvl6pPr marL="457200" eaLnBrk="0" fontAlgn="base" hangingPunct="0">
              <a:spcBef>
                <a:spcPct val="0"/>
              </a:spcBef>
              <a:spcAft>
                <a:spcPct val="0"/>
              </a:spcAft>
              <a:defRPr sz="2800">
                <a:solidFill>
                  <a:schemeClr val="tx1"/>
                </a:solidFill>
                <a:latin typeface="Times New Roman" charset="0"/>
                <a:ea typeface="ＭＳ Ｐゴシック" charset="0"/>
              </a:defRPr>
            </a:lvl6pPr>
            <a:lvl7pPr marL="914400" eaLnBrk="0" fontAlgn="base" hangingPunct="0">
              <a:spcBef>
                <a:spcPct val="0"/>
              </a:spcBef>
              <a:spcAft>
                <a:spcPct val="0"/>
              </a:spcAft>
              <a:defRPr sz="2800">
                <a:solidFill>
                  <a:schemeClr val="tx1"/>
                </a:solidFill>
                <a:latin typeface="Times New Roman" charset="0"/>
                <a:ea typeface="ＭＳ Ｐゴシック" charset="0"/>
              </a:defRPr>
            </a:lvl7pPr>
            <a:lvl8pPr marL="1371600" eaLnBrk="0" fontAlgn="base" hangingPunct="0">
              <a:spcBef>
                <a:spcPct val="0"/>
              </a:spcBef>
              <a:spcAft>
                <a:spcPct val="0"/>
              </a:spcAft>
              <a:defRPr sz="2800">
                <a:solidFill>
                  <a:schemeClr val="tx1"/>
                </a:solidFill>
                <a:latin typeface="Times New Roman" charset="0"/>
                <a:ea typeface="ＭＳ Ｐゴシック" charset="0"/>
              </a:defRPr>
            </a:lvl8pPr>
            <a:lvl9pPr marL="1828800" eaLnBrk="0" fontAlgn="base" hangingPunct="0">
              <a:spcBef>
                <a:spcPct val="0"/>
              </a:spcBef>
              <a:spcAft>
                <a:spcPct val="0"/>
              </a:spcAft>
              <a:defRPr sz="2800">
                <a:solidFill>
                  <a:schemeClr val="tx1"/>
                </a:solidFill>
                <a:latin typeface="Times New Roman" charset="0"/>
                <a:ea typeface="ＭＳ Ｐゴシック" charset="0"/>
              </a:defRPr>
            </a:lvl9pPr>
          </a:lstStyle>
          <a:p>
            <a:pPr eaLnBrk="1" hangingPunct="1">
              <a:spcBef>
                <a:spcPct val="50000"/>
              </a:spcBef>
            </a:pPr>
            <a:r>
              <a:rPr lang="en-US" sz="1800" b="1" dirty="0" smtClean="0">
                <a:solidFill>
                  <a:srgbClr val="FFFFFF"/>
                </a:solidFill>
              </a:rPr>
              <a:t>1989</a:t>
            </a:r>
            <a:endParaRPr lang="en-US" b="1" dirty="0">
              <a:solidFill>
                <a:srgbClr val="FFFFFF"/>
              </a:solidFill>
            </a:endParaRPr>
          </a:p>
        </p:txBody>
      </p:sp>
      <p:sp>
        <p:nvSpPr>
          <p:cNvPr id="54" name="Line 68"/>
          <p:cNvSpPr>
            <a:spLocks noChangeShapeType="1"/>
          </p:cNvSpPr>
          <p:nvPr/>
        </p:nvSpPr>
        <p:spPr bwMode="auto">
          <a:xfrm>
            <a:off x="218281" y="2638425"/>
            <a:ext cx="0" cy="1432040"/>
          </a:xfrm>
          <a:prstGeom prst="line">
            <a:avLst/>
          </a:prstGeom>
          <a:noFill/>
          <a:ln w="28575">
            <a:solidFill>
              <a:srgbClr val="FFFFFF"/>
            </a:solidFill>
            <a:prstDash val="sysDot"/>
            <a:round/>
            <a:headEnd/>
            <a:tailEnd/>
          </a:ln>
          <a:extLst>
            <a:ext uri="{909E8E84-426E-40dd-AFC4-6F175D3DCCD1}">
              <a14:hiddenFill xmlns:a14="http://schemas.microsoft.com/office/drawing/2010/main">
                <a:noFill/>
              </a14:hiddenFill>
            </a:ext>
          </a:extLst>
        </p:spPr>
        <p:txBody>
          <a:bodyPr wrap="none" lIns="100115" tIns="50057" rIns="100115" bIns="50057" anchor="ctr"/>
          <a:lstStyle/>
          <a:p>
            <a:endParaRPr lang="en-US"/>
          </a:p>
        </p:txBody>
      </p:sp>
      <p:sp>
        <p:nvSpPr>
          <p:cNvPr id="55" name="Oval 54"/>
          <p:cNvSpPr/>
          <p:nvPr/>
        </p:nvSpPr>
        <p:spPr>
          <a:xfrm>
            <a:off x="5095084" y="3933825"/>
            <a:ext cx="2362200" cy="1600200"/>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lIns="91404" tIns="45702" rIns="91404" bIns="45702" spcCol="0" rtlCol="0" anchor="ctr"/>
          <a:lstStyle/>
          <a:p>
            <a:pPr algn="ctr"/>
            <a:endParaRPr lang="en-US"/>
          </a:p>
        </p:txBody>
      </p:sp>
      <p:sp>
        <p:nvSpPr>
          <p:cNvPr id="56" name="Oval 55"/>
          <p:cNvSpPr/>
          <p:nvPr/>
        </p:nvSpPr>
        <p:spPr>
          <a:xfrm>
            <a:off x="4409281" y="1038225"/>
            <a:ext cx="2362200" cy="1600200"/>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lIns="91404" tIns="45702" rIns="91404" bIns="45702" spcCol="0" rtlCol="0" anchor="ctr"/>
          <a:lstStyle/>
          <a:p>
            <a:pPr algn="ctr"/>
            <a:endParaRPr lang="en-US"/>
          </a:p>
        </p:txBody>
      </p:sp>
    </p:spTree>
    <p:extLst>
      <p:ext uri="{BB962C8B-B14F-4D97-AF65-F5344CB8AC3E}">
        <p14:creationId xmlns:p14="http://schemas.microsoft.com/office/powerpoint/2010/main" val="9397136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63" name="TextBox 3"/>
          <p:cNvSpPr txBox="1">
            <a:spLocks noChangeArrowheads="1"/>
          </p:cNvSpPr>
          <p:nvPr/>
        </p:nvSpPr>
        <p:spPr bwMode="auto">
          <a:xfrm>
            <a:off x="3" y="6890600"/>
            <a:ext cx="10799763" cy="382909"/>
          </a:xfrm>
          <a:prstGeom prst="rect">
            <a:avLst/>
          </a:prstGeom>
          <a:solidFill>
            <a:srgbClr val="000022"/>
          </a:solidFill>
          <a:ln w="9525">
            <a:noFill/>
            <a:miter lim="800000"/>
            <a:headEnd/>
            <a:tailEnd/>
          </a:ln>
        </p:spPr>
        <p:txBody>
          <a:bodyPr lIns="104886" tIns="52443" rIns="104886" bIns="52443">
            <a:prstTxWarp prst="textNoShape">
              <a:avLst/>
            </a:prstTxWarp>
            <a:spAutoFit/>
          </a:bodyPr>
          <a:lstStyle/>
          <a:p>
            <a:endParaRPr lang="en-GB" dirty="0"/>
          </a:p>
        </p:txBody>
      </p:sp>
      <p:sp>
        <p:nvSpPr>
          <p:cNvPr id="40962" name="Title 1"/>
          <p:cNvSpPr txBox="1">
            <a:spLocks/>
          </p:cNvSpPr>
          <p:nvPr/>
        </p:nvSpPr>
        <p:spPr bwMode="auto">
          <a:xfrm>
            <a:off x="629989" y="6890598"/>
            <a:ext cx="9719787" cy="492443"/>
          </a:xfrm>
          <a:prstGeom prst="rect">
            <a:avLst/>
          </a:prstGeom>
          <a:noFill/>
          <a:ln w="9525">
            <a:noFill/>
            <a:miter lim="800000"/>
            <a:headEnd/>
            <a:tailEnd/>
          </a:ln>
        </p:spPr>
        <p:txBody>
          <a:bodyPr lIns="0" tIns="0" rIns="0" bIns="0">
            <a:prstTxWarp prst="textNoShape">
              <a:avLst/>
            </a:prstTxWarp>
            <a:spAutoFit/>
          </a:bodyPr>
          <a:lstStyle/>
          <a:p>
            <a:pPr algn="ctr" eaLnBrk="0" hangingPunct="0"/>
            <a:r>
              <a:rPr lang="en-US" sz="3200" b="1" dirty="0" smtClean="0">
                <a:solidFill>
                  <a:schemeClr val="bg1"/>
                </a:solidFill>
                <a:latin typeface="Calibri" charset="0"/>
              </a:rPr>
              <a:t>We know that something is wrong </a:t>
            </a:r>
            <a:r>
              <a:rPr lang="en-US" sz="3200" b="1" dirty="0">
                <a:solidFill>
                  <a:schemeClr val="bg1"/>
                </a:solidFill>
                <a:latin typeface="Calibri" charset="0"/>
              </a:rPr>
              <a:t>with this p</a:t>
            </a:r>
            <a:r>
              <a:rPr lang="en-US" sz="3200" b="1" dirty="0" smtClean="0">
                <a:solidFill>
                  <a:schemeClr val="bg1"/>
                </a:solidFill>
                <a:latin typeface="Calibri" charset="0"/>
              </a:rPr>
              <a:t>icture! </a:t>
            </a:r>
            <a:endParaRPr lang="en-US" sz="3200" b="1" dirty="0">
              <a:solidFill>
                <a:schemeClr val="bg1"/>
              </a:solidFill>
              <a:latin typeface="Calibri"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19984" y="1092412"/>
            <a:ext cx="1799961" cy="3025139"/>
          </a:xfrm>
          <a:prstGeom prst="rect">
            <a:avLst/>
          </a:prstGeom>
        </p:spPr>
      </p:pic>
      <p:sp>
        <p:nvSpPr>
          <p:cNvPr id="5" name="TextBox 4"/>
          <p:cNvSpPr txBox="1"/>
          <p:nvPr/>
        </p:nvSpPr>
        <p:spPr>
          <a:xfrm>
            <a:off x="2961482" y="1571625"/>
            <a:ext cx="7611546" cy="1583280"/>
          </a:xfrm>
          <a:prstGeom prst="rect">
            <a:avLst/>
          </a:prstGeom>
          <a:noFill/>
        </p:spPr>
        <p:txBody>
          <a:bodyPr wrap="square" lIns="104886" tIns="52443" rIns="104886" bIns="52443" rtlCol="0">
            <a:spAutoFit/>
          </a:bodyPr>
          <a:lstStyle/>
          <a:p>
            <a:r>
              <a:rPr lang="en-US" sz="2400" dirty="0">
                <a:solidFill>
                  <a:schemeClr val="bg1"/>
                </a:solidFill>
              </a:rPr>
              <a:t>Each </a:t>
            </a:r>
            <a:r>
              <a:rPr lang="en-US" sz="2400" b="1" dirty="0">
                <a:solidFill>
                  <a:srgbClr val="FFFF00"/>
                </a:solidFill>
              </a:rPr>
              <a:t>TDR</a:t>
            </a:r>
            <a:r>
              <a:rPr lang="en-US" sz="2400" dirty="0">
                <a:solidFill>
                  <a:schemeClr val="bg1"/>
                </a:solidFill>
              </a:rPr>
              <a:t> is submitted to a independent review process (international pier review, LHCC committee which report to the CERN research director and not to the ATLAS project)</a:t>
            </a:r>
          </a:p>
        </p:txBody>
      </p:sp>
      <p:sp>
        <p:nvSpPr>
          <p:cNvPr id="6" name="TextBox 5"/>
          <p:cNvSpPr txBox="1"/>
          <p:nvPr/>
        </p:nvSpPr>
        <p:spPr>
          <a:xfrm>
            <a:off x="3418681" y="4086226"/>
            <a:ext cx="7381082" cy="3060565"/>
          </a:xfrm>
          <a:prstGeom prst="rect">
            <a:avLst/>
          </a:prstGeom>
          <a:noFill/>
        </p:spPr>
        <p:txBody>
          <a:bodyPr wrap="square" lIns="104886" tIns="52443" rIns="104886" bIns="52443" rtlCol="0">
            <a:spAutoFit/>
          </a:bodyPr>
          <a:lstStyle/>
          <a:p>
            <a:r>
              <a:rPr lang="en-US" sz="2400" b="1" dirty="0">
                <a:solidFill>
                  <a:srgbClr val="FFFF00"/>
                </a:solidFill>
              </a:rPr>
              <a:t>Memorandum of Understanding</a:t>
            </a:r>
            <a:r>
              <a:rPr lang="en-US" sz="2400" dirty="0">
                <a:solidFill>
                  <a:schemeClr val="bg1"/>
                </a:solidFill>
              </a:rPr>
              <a:t>. Gentlemen agreement between collaborating institutes/laboratories, defining the relative responsibility in term of deliverables. In some cases few institutions cluster around the same deliverable, because of  its complexity. Who sign up for a deliverable takes a moral, financial and technical responsibility. MOU are then signed by the funding agencies (governments)</a:t>
            </a:r>
          </a:p>
        </p:txBody>
      </p:sp>
      <p:sp>
        <p:nvSpPr>
          <p:cNvPr id="7" name="TextBox 6"/>
          <p:cNvSpPr txBox="1"/>
          <p:nvPr/>
        </p:nvSpPr>
        <p:spPr>
          <a:xfrm>
            <a:off x="1349973" y="4789806"/>
            <a:ext cx="1889959" cy="875394"/>
          </a:xfrm>
          <a:prstGeom prst="rect">
            <a:avLst/>
          </a:prstGeom>
          <a:noFill/>
        </p:spPr>
        <p:txBody>
          <a:bodyPr wrap="square" lIns="104886" tIns="52443" rIns="104886" bIns="52443" rtlCol="0">
            <a:spAutoFit/>
          </a:bodyPr>
          <a:lstStyle/>
          <a:p>
            <a:r>
              <a:rPr lang="en-US" sz="5000" b="1" dirty="0">
                <a:solidFill>
                  <a:srgbClr val="FFFF00"/>
                </a:solidFill>
              </a:rPr>
              <a:t>MOU</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681" y="733425"/>
            <a:ext cx="10210800" cy="1447800"/>
          </a:xfrm>
        </p:spPr>
        <p:txBody>
          <a:bodyPr/>
          <a:lstStyle/>
          <a:p>
            <a:r>
              <a:rPr lang="en-US" sz="3200" b="1" i="1" dirty="0" smtClean="0">
                <a:solidFill>
                  <a:srgbClr val="FFFF00"/>
                </a:solidFill>
                <a:latin typeface="+mn-lt"/>
              </a:rPr>
              <a:t>90% of the technology was fixed in 1992/1993</a:t>
            </a:r>
            <a:br>
              <a:rPr lang="en-US" sz="3200" b="1" i="1" dirty="0" smtClean="0">
                <a:solidFill>
                  <a:srgbClr val="FFFF00"/>
                </a:solidFill>
                <a:latin typeface="+mn-lt"/>
              </a:rPr>
            </a:br>
            <a:r>
              <a:rPr lang="en-US" sz="3200" b="1" i="1" dirty="0">
                <a:solidFill>
                  <a:srgbClr val="FFFF00"/>
                </a:solidFill>
                <a:latin typeface="+mn-lt"/>
              </a:rPr>
              <a:t/>
            </a:r>
            <a:br>
              <a:rPr lang="en-US" sz="3200" b="1" i="1" dirty="0">
                <a:solidFill>
                  <a:srgbClr val="FFFF00"/>
                </a:solidFill>
                <a:latin typeface="+mn-lt"/>
              </a:rPr>
            </a:br>
            <a:r>
              <a:rPr lang="en-US" sz="3200" b="1" i="1" dirty="0" smtClean="0">
                <a:solidFill>
                  <a:srgbClr val="FFFF00"/>
                </a:solidFill>
                <a:latin typeface="+mn-lt"/>
              </a:rPr>
              <a:t>how is it possible for it to still be at the leading edge in 2011?</a:t>
            </a:r>
            <a:endParaRPr lang="en-US" sz="3200" b="1" i="1" dirty="0">
              <a:solidFill>
                <a:srgbClr val="FFFF00"/>
              </a:solidFill>
              <a:latin typeface="+mn-lt"/>
            </a:endParaRPr>
          </a:p>
        </p:txBody>
      </p:sp>
      <p:sp>
        <p:nvSpPr>
          <p:cNvPr id="3" name="Content Placeholder 2"/>
          <p:cNvSpPr>
            <a:spLocks noGrp="1"/>
          </p:cNvSpPr>
          <p:nvPr>
            <p:ph idx="1"/>
          </p:nvPr>
        </p:nvSpPr>
        <p:spPr>
          <a:xfrm>
            <a:off x="446881" y="2790825"/>
            <a:ext cx="9719787" cy="4991131"/>
          </a:xfrm>
        </p:spPr>
        <p:txBody>
          <a:bodyPr/>
          <a:lstStyle/>
          <a:p>
            <a:r>
              <a:rPr lang="en-US" sz="2800" dirty="0" smtClean="0"/>
              <a:t>We are not just customers of technology</a:t>
            </a:r>
          </a:p>
          <a:p>
            <a:r>
              <a:rPr lang="en-US" sz="2800" dirty="0" smtClean="0"/>
              <a:t>We are partners in developing it</a:t>
            </a:r>
          </a:p>
          <a:p>
            <a:r>
              <a:rPr lang="en-US" sz="2800" dirty="0" smtClean="0"/>
              <a:t>We are often proponents and often drivers</a:t>
            </a:r>
          </a:p>
          <a:p>
            <a:r>
              <a:rPr lang="en-US" sz="2800" dirty="0" smtClean="0"/>
              <a:t>Our incredible network of universities and national laboratories allows us to have a privileged overview</a:t>
            </a:r>
          </a:p>
          <a:p>
            <a:r>
              <a:rPr lang="en-US" sz="2800" dirty="0" smtClean="0"/>
              <a:t>Therefore we are favorably seen as potential promoters of spin-offs</a:t>
            </a:r>
          </a:p>
          <a:p>
            <a:r>
              <a:rPr lang="en-US" sz="2800" dirty="0" smtClean="0"/>
              <a:t>……</a:t>
            </a:r>
            <a:endParaRPr lang="en-US" sz="2800" dirty="0"/>
          </a:p>
        </p:txBody>
      </p:sp>
    </p:spTree>
    <p:extLst>
      <p:ext uri="{BB962C8B-B14F-4D97-AF65-F5344CB8AC3E}">
        <p14:creationId xmlns:p14="http://schemas.microsoft.com/office/powerpoint/2010/main" val="11614375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681" y="733425"/>
            <a:ext cx="10210800" cy="1447800"/>
          </a:xfrm>
        </p:spPr>
        <p:txBody>
          <a:bodyPr/>
          <a:lstStyle/>
          <a:p>
            <a:r>
              <a:rPr lang="en-US" sz="3200" b="1" i="1" dirty="0" smtClean="0">
                <a:solidFill>
                  <a:srgbClr val="FFFF00"/>
                </a:solidFill>
                <a:latin typeface="+mn-lt"/>
              </a:rPr>
              <a:t>90% of the technology was fixed in 1992/1993</a:t>
            </a:r>
            <a:br>
              <a:rPr lang="en-US" sz="3200" b="1" i="1" dirty="0" smtClean="0">
                <a:solidFill>
                  <a:srgbClr val="FFFF00"/>
                </a:solidFill>
                <a:latin typeface="+mn-lt"/>
              </a:rPr>
            </a:br>
            <a:r>
              <a:rPr lang="en-US" sz="3200" b="1" i="1" dirty="0">
                <a:solidFill>
                  <a:srgbClr val="FFFF00"/>
                </a:solidFill>
                <a:latin typeface="+mn-lt"/>
              </a:rPr>
              <a:t/>
            </a:r>
            <a:br>
              <a:rPr lang="en-US" sz="3200" b="1" i="1" dirty="0">
                <a:solidFill>
                  <a:srgbClr val="FFFF00"/>
                </a:solidFill>
                <a:latin typeface="+mn-lt"/>
              </a:rPr>
            </a:br>
            <a:r>
              <a:rPr lang="en-US" sz="3200" b="1" i="1" dirty="0" smtClean="0">
                <a:solidFill>
                  <a:srgbClr val="FFFF00"/>
                </a:solidFill>
                <a:latin typeface="+mn-lt"/>
              </a:rPr>
              <a:t>how is it possible to keep flexibility in order to adapt to new needs or findings</a:t>
            </a:r>
            <a:endParaRPr lang="en-US" sz="3200" b="1" i="1" dirty="0">
              <a:solidFill>
                <a:srgbClr val="FFFF00"/>
              </a:solidFill>
              <a:latin typeface="+mn-lt"/>
            </a:endParaRPr>
          </a:p>
        </p:txBody>
      </p:sp>
      <p:sp>
        <p:nvSpPr>
          <p:cNvPr id="3" name="Content Placeholder 2"/>
          <p:cNvSpPr>
            <a:spLocks noGrp="1"/>
          </p:cNvSpPr>
          <p:nvPr>
            <p:ph idx="1"/>
          </p:nvPr>
        </p:nvSpPr>
        <p:spPr>
          <a:xfrm>
            <a:off x="446881" y="2790825"/>
            <a:ext cx="9829800" cy="4991131"/>
          </a:xfrm>
        </p:spPr>
        <p:txBody>
          <a:bodyPr/>
          <a:lstStyle/>
          <a:p>
            <a:r>
              <a:rPr lang="en-US" sz="2800" dirty="0" smtClean="0"/>
              <a:t>Different stages of the project co-exist during the entire life of the project (R&amp;D, prototyping, engineering design, mass production, tests in particle beams, statistical methods optimization, simulation ….)</a:t>
            </a:r>
          </a:p>
          <a:p>
            <a:r>
              <a:rPr lang="en-US" sz="2800" dirty="0" smtClean="0"/>
              <a:t>We acquire technology when it is really necessary (see computer power …. which hasn’t reached full capacity yet)</a:t>
            </a:r>
          </a:p>
          <a:p>
            <a:r>
              <a:rPr lang="en-US" sz="2800" dirty="0" smtClean="0"/>
              <a:t>Part of the community is busy keeping the detector and software evolving (upgrade scenarios established for the next 20 years)</a:t>
            </a:r>
          </a:p>
        </p:txBody>
      </p:sp>
    </p:spTree>
    <p:extLst>
      <p:ext uri="{BB962C8B-B14F-4D97-AF65-F5344CB8AC3E}">
        <p14:creationId xmlns:p14="http://schemas.microsoft.com/office/powerpoint/2010/main" val="19219601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a:graphicFrameLocks noGrp="1"/>
          </p:cNvGraphicFramePr>
          <p:nvPr>
            <p:extLst>
              <p:ext uri="{D42A27DB-BD31-4B8C-83A1-F6EECF244321}">
                <p14:modId xmlns:p14="http://schemas.microsoft.com/office/powerpoint/2010/main" val="3097427650"/>
              </p:ext>
            </p:extLst>
          </p:nvPr>
        </p:nvGraphicFramePr>
        <p:xfrm>
          <a:off x="-924719" y="-561975"/>
          <a:ext cx="14478000" cy="873760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4333081" y="2333628"/>
            <a:ext cx="1905000" cy="1246495"/>
          </a:xfrm>
          <a:prstGeom prst="rect">
            <a:avLst/>
          </a:prstGeom>
          <a:noFill/>
        </p:spPr>
        <p:txBody>
          <a:bodyPr wrap="square" lIns="91404" tIns="45702" rIns="91404" bIns="45702" rtlCol="0">
            <a:spAutoFit/>
          </a:bodyPr>
          <a:lstStyle/>
          <a:p>
            <a:pPr algn="ctr"/>
            <a:r>
              <a:rPr lang="en-US" sz="2500" dirty="0">
                <a:solidFill>
                  <a:srgbClr val="000000"/>
                </a:solidFill>
              </a:rPr>
              <a:t>Common Projects 44%</a:t>
            </a:r>
          </a:p>
        </p:txBody>
      </p:sp>
      <p:sp>
        <p:nvSpPr>
          <p:cNvPr id="16" name="TextBox 15"/>
          <p:cNvSpPr txBox="1"/>
          <p:nvPr/>
        </p:nvSpPr>
        <p:spPr>
          <a:xfrm>
            <a:off x="2381" y="3"/>
            <a:ext cx="4940300" cy="5016757"/>
          </a:xfrm>
          <a:prstGeom prst="rect">
            <a:avLst/>
          </a:prstGeom>
          <a:noFill/>
        </p:spPr>
        <p:txBody>
          <a:bodyPr wrap="square" lIns="91404" tIns="45702" rIns="91404" bIns="45702" rtlCol="0">
            <a:spAutoFit/>
          </a:bodyPr>
          <a:lstStyle/>
          <a:p>
            <a:pPr algn="ctr"/>
            <a:r>
              <a:rPr lang="en-US" sz="3200" i="1" dirty="0">
                <a:solidFill>
                  <a:schemeClr val="bg1"/>
                </a:solidFill>
              </a:rPr>
              <a:t>CORE Costing</a:t>
            </a:r>
          </a:p>
          <a:p>
            <a:pPr algn="ctr"/>
            <a:r>
              <a:rPr lang="en-US" sz="3200" i="1" dirty="0">
                <a:solidFill>
                  <a:schemeClr val="bg1"/>
                </a:solidFill>
              </a:rPr>
              <a:t>(industrial contracts, material, …)</a:t>
            </a:r>
          </a:p>
          <a:p>
            <a:pPr algn="ctr"/>
            <a:endParaRPr lang="en-US" sz="3200" i="1" dirty="0">
              <a:solidFill>
                <a:schemeClr val="bg1"/>
              </a:solidFill>
            </a:endParaRPr>
          </a:p>
          <a:p>
            <a:pPr algn="ctr"/>
            <a:endParaRPr lang="en-US" sz="3200" i="1" dirty="0">
              <a:solidFill>
                <a:schemeClr val="bg1"/>
              </a:solidFill>
            </a:endParaRPr>
          </a:p>
          <a:p>
            <a:pPr algn="ctr"/>
            <a:endParaRPr lang="en-US" sz="3200" i="1" dirty="0">
              <a:solidFill>
                <a:schemeClr val="bg1"/>
              </a:solidFill>
            </a:endParaRPr>
          </a:p>
          <a:p>
            <a:pPr algn="ctr"/>
            <a:r>
              <a:rPr lang="en-US" sz="3200" i="1" dirty="0">
                <a:solidFill>
                  <a:schemeClr val="bg1"/>
                </a:solidFill>
              </a:rPr>
              <a:t>Political figure </a:t>
            </a:r>
          </a:p>
          <a:p>
            <a:pPr algn="ctr"/>
            <a:r>
              <a:rPr lang="en-US" sz="3200" i="1" dirty="0">
                <a:solidFill>
                  <a:schemeClr val="bg1"/>
                </a:solidFill>
              </a:rPr>
              <a:t>(</a:t>
            </a:r>
            <a:r>
              <a:rPr lang="en-US" sz="3200" i="1" dirty="0" smtClean="0">
                <a:solidFill>
                  <a:schemeClr val="bg1"/>
                </a:solidFill>
              </a:rPr>
              <a:t>~xxx </a:t>
            </a:r>
            <a:r>
              <a:rPr lang="en-US" sz="3200" i="1" dirty="0">
                <a:solidFill>
                  <a:schemeClr val="bg1"/>
                </a:solidFill>
              </a:rPr>
              <a:t>M$)</a:t>
            </a:r>
          </a:p>
          <a:p>
            <a:pPr algn="ctr"/>
            <a:r>
              <a:rPr lang="en-US" sz="3200" i="1" dirty="0">
                <a:solidFill>
                  <a:schemeClr val="bg1"/>
                </a:solidFill>
              </a:rPr>
              <a:t>imposed up-front by the CERN directorate</a:t>
            </a:r>
          </a:p>
        </p:txBody>
      </p:sp>
      <p:sp>
        <p:nvSpPr>
          <p:cNvPr id="17" name="TextBox 16"/>
          <p:cNvSpPr txBox="1"/>
          <p:nvPr/>
        </p:nvSpPr>
        <p:spPr>
          <a:xfrm>
            <a:off x="15084" y="5497059"/>
            <a:ext cx="5080000" cy="2246769"/>
          </a:xfrm>
          <a:prstGeom prst="rect">
            <a:avLst/>
          </a:prstGeom>
          <a:noFill/>
        </p:spPr>
        <p:txBody>
          <a:bodyPr wrap="square" lIns="91404" tIns="45702" rIns="91404" bIns="45702" rtlCol="0">
            <a:spAutoFit/>
          </a:bodyPr>
          <a:lstStyle/>
          <a:p>
            <a:pPr algn="ctr"/>
            <a:r>
              <a:rPr lang="en-US" sz="2800" i="1" dirty="0">
                <a:solidFill>
                  <a:srgbClr val="FFFF00"/>
                </a:solidFill>
              </a:rPr>
              <a:t>Adopted by all partners as 1996 investments baseline</a:t>
            </a:r>
          </a:p>
          <a:p>
            <a:pPr algn="ctr"/>
            <a:endParaRPr lang="en-US" sz="2800" i="1" dirty="0">
              <a:solidFill>
                <a:srgbClr val="FFFF00"/>
              </a:solidFill>
            </a:endParaRPr>
          </a:p>
          <a:p>
            <a:pPr algn="ctr"/>
            <a:r>
              <a:rPr lang="en-US" sz="2800" i="1" dirty="0">
                <a:solidFill>
                  <a:srgbClr val="FFFF00"/>
                </a:solidFill>
              </a:rPr>
              <a:t>Offline computing not part of it</a:t>
            </a:r>
          </a:p>
          <a:p>
            <a:pPr algn="ctr"/>
            <a:endParaRPr lang="en-US" sz="2800" i="1" dirty="0">
              <a:solidFill>
                <a:srgbClr val="FFFF00"/>
              </a:solidFill>
            </a:endParaRPr>
          </a:p>
        </p:txBody>
      </p:sp>
      <p:cxnSp>
        <p:nvCxnSpPr>
          <p:cNvPr id="3" name="Straight Arrow Connector 2"/>
          <p:cNvCxnSpPr/>
          <p:nvPr/>
        </p:nvCxnSpPr>
        <p:spPr>
          <a:xfrm flipH="1" flipV="1">
            <a:off x="7609681" y="5076825"/>
            <a:ext cx="152400" cy="3048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087363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a:graphicFrameLocks noGrp="1"/>
          </p:cNvGraphicFramePr>
          <p:nvPr>
            <p:extLst>
              <p:ext uri="{D42A27DB-BD31-4B8C-83A1-F6EECF244321}">
                <p14:modId xmlns:p14="http://schemas.microsoft.com/office/powerpoint/2010/main" val="2934377646"/>
              </p:ext>
            </p:extLst>
          </p:nvPr>
        </p:nvGraphicFramePr>
        <p:xfrm>
          <a:off x="-924719" y="-485773"/>
          <a:ext cx="14478000" cy="8737600"/>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p:cNvSpPr txBox="1"/>
          <p:nvPr/>
        </p:nvSpPr>
        <p:spPr>
          <a:xfrm>
            <a:off x="0" y="428628"/>
            <a:ext cx="5397500" cy="646331"/>
          </a:xfrm>
          <a:prstGeom prst="rect">
            <a:avLst/>
          </a:prstGeom>
          <a:noFill/>
        </p:spPr>
        <p:txBody>
          <a:bodyPr wrap="square" lIns="91404" tIns="45702" rIns="91404" bIns="45702" rtlCol="0">
            <a:spAutoFit/>
          </a:bodyPr>
          <a:lstStyle/>
          <a:p>
            <a:pPr algn="ctr"/>
            <a:r>
              <a:rPr lang="en-US" sz="3600" i="1" dirty="0">
                <a:solidFill>
                  <a:schemeClr val="bg1"/>
                </a:solidFill>
              </a:rPr>
              <a:t>Institutions deliverables</a:t>
            </a:r>
          </a:p>
        </p:txBody>
      </p:sp>
      <p:cxnSp>
        <p:nvCxnSpPr>
          <p:cNvPr id="3" name="Straight Arrow Connector 2"/>
          <p:cNvCxnSpPr/>
          <p:nvPr/>
        </p:nvCxnSpPr>
        <p:spPr>
          <a:xfrm flipH="1" flipV="1">
            <a:off x="7609681" y="5153025"/>
            <a:ext cx="152400" cy="3048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65881" y="1190625"/>
            <a:ext cx="5109119" cy="6248400"/>
          </a:xfrm>
          <a:prstGeom prst="rect">
            <a:avLst/>
          </a:prstGeom>
          <a:no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100115" tIns="50057" rIns="100115" bIns="50057"/>
          <a:lstStyle/>
          <a:p>
            <a:r>
              <a:rPr lang="en-US" sz="2000" dirty="0">
                <a:solidFill>
                  <a:schemeClr val="bg1"/>
                </a:solidFill>
                <a:ea typeface="ＭＳ Ｐゴシック" charset="0"/>
                <a:cs typeface="ＭＳ Ｐゴシック" charset="0"/>
              </a:rPr>
              <a:t>Organized in detector systems (sensors!)</a:t>
            </a:r>
          </a:p>
          <a:p>
            <a:endParaRPr lang="en-US" sz="2000" dirty="0">
              <a:solidFill>
                <a:schemeClr val="bg1"/>
              </a:solidFill>
              <a:ea typeface="ＭＳ Ｐゴシック" charset="0"/>
              <a:cs typeface="ＭＳ Ｐゴシック" charset="0"/>
            </a:endParaRPr>
          </a:p>
          <a:p>
            <a:r>
              <a:rPr lang="en-US" sz="2000" dirty="0">
                <a:solidFill>
                  <a:schemeClr val="bg1"/>
                </a:solidFill>
                <a:ea typeface="ＭＳ Ｐゴシック" charset="0"/>
                <a:cs typeface="ＭＳ Ｐゴシック" charset="0"/>
              </a:rPr>
              <a:t>Each system is like a </a:t>
            </a:r>
            <a:r>
              <a:rPr lang="en-US" sz="2000" dirty="0" err="1">
                <a:solidFill>
                  <a:schemeClr val="bg1"/>
                </a:solidFill>
                <a:ea typeface="ＭＳ Ｐゴシック" charset="0"/>
                <a:cs typeface="ＭＳ Ｐゴシック" charset="0"/>
              </a:rPr>
              <a:t>Colloboration</a:t>
            </a:r>
            <a:r>
              <a:rPr lang="en-US" sz="2000" dirty="0">
                <a:solidFill>
                  <a:schemeClr val="bg1"/>
                </a:solidFill>
                <a:ea typeface="ＭＳ Ｐゴシック" charset="0"/>
                <a:cs typeface="ＭＳ Ｐゴシック" charset="0"/>
              </a:rPr>
              <a:t> of various institutes within the ATLAS Collaboration</a:t>
            </a:r>
          </a:p>
          <a:p>
            <a:endParaRPr lang="en-US" sz="2000" dirty="0">
              <a:solidFill>
                <a:schemeClr val="bg1"/>
              </a:solidFill>
              <a:ea typeface="ＭＳ Ｐゴシック" charset="0"/>
              <a:cs typeface="ＭＳ Ｐゴシック" charset="0"/>
            </a:endParaRPr>
          </a:p>
          <a:p>
            <a:r>
              <a:rPr lang="en-US" sz="2000" dirty="0">
                <a:solidFill>
                  <a:schemeClr val="bg1"/>
                </a:solidFill>
                <a:ea typeface="ＭＳ Ｐゴシック" charset="0"/>
                <a:cs typeface="ＭＳ Ｐゴシック" charset="0"/>
              </a:rPr>
              <a:t>Each system has its own organization, with management and institutes boards</a:t>
            </a:r>
          </a:p>
          <a:p>
            <a:endParaRPr lang="en-US" sz="2000" dirty="0">
              <a:solidFill>
                <a:schemeClr val="bg1"/>
              </a:solidFill>
              <a:ea typeface="ＭＳ Ｐゴシック" charset="0"/>
              <a:cs typeface="ＭＳ Ｐゴシック" charset="0"/>
            </a:endParaRPr>
          </a:p>
          <a:p>
            <a:r>
              <a:rPr lang="en-US" sz="2000" dirty="0">
                <a:solidFill>
                  <a:schemeClr val="bg1"/>
                </a:solidFill>
                <a:ea typeface="ＭＳ Ｐゴシック" charset="0"/>
                <a:cs typeface="ＭＳ Ｐゴシック" charset="0"/>
              </a:rPr>
              <a:t>Each system is responsible to deliver a part of ATLAS to central ATLAS + its maintenance and operation. Each system defines its deliverables (type B costs) and is fully responsible of it</a:t>
            </a:r>
          </a:p>
          <a:p>
            <a:endParaRPr lang="en-US" sz="2000" dirty="0">
              <a:solidFill>
                <a:schemeClr val="bg1"/>
              </a:solidFill>
              <a:ea typeface="ＭＳ Ｐゴシック" charset="0"/>
              <a:cs typeface="ＭＳ Ｐゴシック" charset="0"/>
            </a:endParaRPr>
          </a:p>
          <a:p>
            <a:r>
              <a:rPr lang="en-US" sz="2000" dirty="0">
                <a:solidFill>
                  <a:schemeClr val="bg1"/>
                </a:solidFill>
                <a:ea typeface="ＭＳ Ｐゴシック" charset="0"/>
                <a:cs typeface="ＭＳ Ｐゴシック" charset="0"/>
              </a:rPr>
              <a:t>ATLAS monitors the process (quality, schedule), but no central accounting !!</a:t>
            </a:r>
          </a:p>
          <a:p>
            <a:endParaRPr lang="en-US" sz="2000" dirty="0">
              <a:solidFill>
                <a:schemeClr val="bg1"/>
              </a:solidFill>
              <a:ea typeface="ＭＳ Ｐゴシック" charset="0"/>
              <a:cs typeface="ＭＳ Ｐゴシック" charset="0"/>
            </a:endParaRPr>
          </a:p>
          <a:p>
            <a:r>
              <a:rPr lang="en-US" sz="2000" dirty="0" err="1">
                <a:solidFill>
                  <a:schemeClr val="bg1"/>
                </a:solidFill>
                <a:ea typeface="ＭＳ Ｐゴシック" charset="0"/>
                <a:cs typeface="ＭＳ Ｐゴシック" charset="0"/>
              </a:rPr>
              <a:t>Overcosts</a:t>
            </a:r>
            <a:r>
              <a:rPr lang="en-US" sz="2000" dirty="0">
                <a:solidFill>
                  <a:schemeClr val="bg1"/>
                </a:solidFill>
                <a:ea typeface="ＭＳ Ｐゴシック" charset="0"/>
                <a:cs typeface="ＭＳ Ｐゴシック" charset="0"/>
              </a:rPr>
              <a:t> and institutions manpower are on the institutions responsibility</a:t>
            </a:r>
          </a:p>
        </p:txBody>
      </p:sp>
    </p:spTree>
    <p:extLst>
      <p:ext uri="{BB962C8B-B14F-4D97-AF65-F5344CB8AC3E}">
        <p14:creationId xmlns:p14="http://schemas.microsoft.com/office/powerpoint/2010/main" val="393513874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a:graphicFrameLocks noGrp="1"/>
          </p:cNvGraphicFramePr>
          <p:nvPr>
            <p:extLst>
              <p:ext uri="{D42A27DB-BD31-4B8C-83A1-F6EECF244321}">
                <p14:modId xmlns:p14="http://schemas.microsoft.com/office/powerpoint/2010/main" val="401978526"/>
              </p:ext>
            </p:extLst>
          </p:nvPr>
        </p:nvGraphicFramePr>
        <p:xfrm>
          <a:off x="-924719" y="-485773"/>
          <a:ext cx="14478000" cy="8737600"/>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p:cNvSpPr txBox="1"/>
          <p:nvPr/>
        </p:nvSpPr>
        <p:spPr>
          <a:xfrm>
            <a:off x="0" y="428628"/>
            <a:ext cx="5397500" cy="646331"/>
          </a:xfrm>
          <a:prstGeom prst="rect">
            <a:avLst/>
          </a:prstGeom>
          <a:noFill/>
        </p:spPr>
        <p:txBody>
          <a:bodyPr wrap="square" lIns="91404" tIns="45702" rIns="91404" bIns="45702" rtlCol="0">
            <a:spAutoFit/>
          </a:bodyPr>
          <a:lstStyle/>
          <a:p>
            <a:pPr algn="ctr"/>
            <a:r>
              <a:rPr lang="en-US" sz="3600" i="1" dirty="0">
                <a:solidFill>
                  <a:schemeClr val="bg1"/>
                </a:solidFill>
              </a:rPr>
              <a:t>Institutions deliverables</a:t>
            </a:r>
          </a:p>
        </p:txBody>
      </p:sp>
      <p:cxnSp>
        <p:nvCxnSpPr>
          <p:cNvPr id="3" name="Straight Arrow Connector 2"/>
          <p:cNvCxnSpPr/>
          <p:nvPr/>
        </p:nvCxnSpPr>
        <p:spPr>
          <a:xfrm flipH="1" flipV="1">
            <a:off x="7609681" y="5153025"/>
            <a:ext cx="152400" cy="3048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65881" y="1190625"/>
            <a:ext cx="5109119" cy="6248400"/>
          </a:xfrm>
          <a:prstGeom prst="rect">
            <a:avLst/>
          </a:prstGeom>
          <a:no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100115" tIns="50057" rIns="100115" bIns="50057"/>
          <a:lstStyle/>
          <a:p>
            <a:endParaRPr lang="en-US" sz="2000" dirty="0">
              <a:solidFill>
                <a:schemeClr val="bg1"/>
              </a:solidFill>
              <a:ea typeface="ＭＳ Ｐゴシック" charset="0"/>
              <a:cs typeface="ＭＳ Ｐゴシック" charset="0"/>
            </a:endParaRPr>
          </a:p>
          <a:p>
            <a:r>
              <a:rPr lang="en-US" sz="2000" dirty="0">
                <a:solidFill>
                  <a:schemeClr val="bg1"/>
                </a:solidFill>
                <a:ea typeface="ＭＳ Ｐゴシック" charset="0"/>
                <a:cs typeface="ＭＳ Ｐゴシック" charset="0"/>
              </a:rPr>
              <a:t>Systems and sub-systems as clusters of various institutions of different funding agencies</a:t>
            </a:r>
          </a:p>
          <a:p>
            <a:endParaRPr lang="en-US" sz="2000" dirty="0">
              <a:solidFill>
                <a:schemeClr val="bg1"/>
              </a:solidFill>
              <a:ea typeface="ＭＳ Ｐゴシック" charset="0"/>
              <a:cs typeface="ＭＳ Ｐゴシック" charset="0"/>
            </a:endParaRPr>
          </a:p>
          <a:p>
            <a:r>
              <a:rPr lang="en-US" sz="2000" dirty="0">
                <a:solidFill>
                  <a:schemeClr val="bg1"/>
                </a:solidFill>
                <a:ea typeface="ＭＳ Ｐゴシック" charset="0"/>
                <a:cs typeface="ＭＳ Ｐゴシック" charset="0"/>
              </a:rPr>
              <a:t>Avoiding one funding agency to control the entire process, gives more flexibility and internal contingency</a:t>
            </a:r>
          </a:p>
          <a:p>
            <a:endParaRPr lang="en-US" sz="2000" dirty="0">
              <a:solidFill>
                <a:schemeClr val="bg1"/>
              </a:solidFill>
              <a:ea typeface="ＭＳ Ｐゴシック" charset="0"/>
              <a:cs typeface="ＭＳ Ｐゴシック" charset="0"/>
            </a:endParaRPr>
          </a:p>
          <a:p>
            <a:r>
              <a:rPr lang="en-US" sz="2000" dirty="0">
                <a:solidFill>
                  <a:schemeClr val="bg1"/>
                </a:solidFill>
                <a:ea typeface="ＭＳ Ｐゴシック" charset="0"/>
                <a:cs typeface="ＭＳ Ｐゴシック" charset="0"/>
              </a:rPr>
              <a:t>Central ATLAS organize frequent internal reviews of the process in a very detailed way. Where necessary and in case of major problems help is injected using common funds</a:t>
            </a:r>
          </a:p>
          <a:p>
            <a:endParaRPr lang="en-US" sz="2000" dirty="0">
              <a:solidFill>
                <a:schemeClr val="bg1"/>
              </a:solidFill>
              <a:ea typeface="ＭＳ Ｐゴシック" charset="0"/>
              <a:cs typeface="ＭＳ Ｐゴシック" charset="0"/>
            </a:endParaRPr>
          </a:p>
          <a:p>
            <a:r>
              <a:rPr lang="en-US" sz="2000" dirty="0">
                <a:solidFill>
                  <a:schemeClr val="bg1"/>
                </a:solidFill>
                <a:ea typeface="ＭＳ Ｐゴシック" charset="0"/>
                <a:cs typeface="ＭＳ Ｐゴシック" charset="0"/>
              </a:rPr>
              <a:t>CERN purchasing infrastructure is used to solve and facilitate industrial contracts where required by institutions clusters</a:t>
            </a:r>
          </a:p>
          <a:p>
            <a:endParaRPr lang="en-US" sz="2000" dirty="0">
              <a:solidFill>
                <a:schemeClr val="bg1"/>
              </a:solidFill>
              <a:ea typeface="ＭＳ Ｐゴシック" charset="0"/>
              <a:cs typeface="ＭＳ Ｐゴシック" charset="0"/>
            </a:endParaRPr>
          </a:p>
          <a:p>
            <a:endParaRPr lang="en-US" sz="2000" dirty="0">
              <a:solidFill>
                <a:schemeClr val="bg1"/>
              </a:solidFill>
              <a:ea typeface="ＭＳ Ｐゴシック" charset="0"/>
              <a:cs typeface="ＭＳ Ｐゴシック" charset="0"/>
            </a:endParaRPr>
          </a:p>
        </p:txBody>
      </p:sp>
    </p:spTree>
    <p:extLst>
      <p:ext uri="{BB962C8B-B14F-4D97-AF65-F5344CB8AC3E}">
        <p14:creationId xmlns:p14="http://schemas.microsoft.com/office/powerpoint/2010/main" val="10537771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a:graphicFrameLocks noGrp="1"/>
          </p:cNvGraphicFramePr>
          <p:nvPr>
            <p:extLst>
              <p:ext uri="{D42A27DB-BD31-4B8C-83A1-F6EECF244321}">
                <p14:modId xmlns:p14="http://schemas.microsoft.com/office/powerpoint/2010/main" val="3230631767"/>
              </p:ext>
            </p:extLst>
          </p:nvPr>
        </p:nvGraphicFramePr>
        <p:xfrm>
          <a:off x="-924719" y="-561975"/>
          <a:ext cx="14478000" cy="873760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4333081" y="2333628"/>
            <a:ext cx="1905000" cy="1246495"/>
          </a:xfrm>
          <a:prstGeom prst="rect">
            <a:avLst/>
          </a:prstGeom>
          <a:noFill/>
        </p:spPr>
        <p:txBody>
          <a:bodyPr wrap="square" lIns="91404" tIns="45702" rIns="91404" bIns="45702" rtlCol="0">
            <a:spAutoFit/>
          </a:bodyPr>
          <a:lstStyle/>
          <a:p>
            <a:pPr algn="ctr"/>
            <a:r>
              <a:rPr lang="en-US" sz="2500" dirty="0">
                <a:solidFill>
                  <a:srgbClr val="000000"/>
                </a:solidFill>
              </a:rPr>
              <a:t>Common Projects 44%</a:t>
            </a:r>
          </a:p>
        </p:txBody>
      </p:sp>
      <p:sp>
        <p:nvSpPr>
          <p:cNvPr id="16" name="TextBox 15"/>
          <p:cNvSpPr txBox="1"/>
          <p:nvPr/>
        </p:nvSpPr>
        <p:spPr>
          <a:xfrm>
            <a:off x="2384" y="1"/>
            <a:ext cx="4409281" cy="584776"/>
          </a:xfrm>
          <a:prstGeom prst="rect">
            <a:avLst/>
          </a:prstGeom>
          <a:noFill/>
        </p:spPr>
        <p:txBody>
          <a:bodyPr wrap="square" lIns="91404" tIns="45702" rIns="91404" bIns="45702" rtlCol="0">
            <a:spAutoFit/>
          </a:bodyPr>
          <a:lstStyle/>
          <a:p>
            <a:pPr algn="ctr"/>
            <a:r>
              <a:rPr lang="en-US" sz="3200" i="1" dirty="0">
                <a:solidFill>
                  <a:schemeClr val="bg1"/>
                </a:solidFill>
              </a:rPr>
              <a:t>Common Projects</a:t>
            </a:r>
          </a:p>
        </p:txBody>
      </p:sp>
      <p:sp>
        <p:nvSpPr>
          <p:cNvPr id="17" name="TextBox 16"/>
          <p:cNvSpPr txBox="1"/>
          <p:nvPr/>
        </p:nvSpPr>
        <p:spPr>
          <a:xfrm>
            <a:off x="15081" y="5229228"/>
            <a:ext cx="5384800" cy="2246769"/>
          </a:xfrm>
          <a:prstGeom prst="rect">
            <a:avLst/>
          </a:prstGeom>
          <a:noFill/>
        </p:spPr>
        <p:txBody>
          <a:bodyPr wrap="square" lIns="91404" tIns="45702" rIns="91404" bIns="45702" rtlCol="0">
            <a:spAutoFit/>
          </a:bodyPr>
          <a:lstStyle/>
          <a:p>
            <a:pPr algn="ctr"/>
            <a:r>
              <a:rPr lang="en-US" sz="2800" i="1" dirty="0">
                <a:solidFill>
                  <a:srgbClr val="FFFF00"/>
                </a:solidFill>
              </a:rPr>
              <a:t>Full costing, including manpower and engineering</a:t>
            </a:r>
          </a:p>
          <a:p>
            <a:pPr algn="ctr"/>
            <a:endParaRPr lang="en-US" sz="2800" i="1" dirty="0">
              <a:solidFill>
                <a:srgbClr val="FFFF00"/>
              </a:solidFill>
            </a:endParaRPr>
          </a:p>
          <a:p>
            <a:pPr algn="ctr"/>
            <a:r>
              <a:rPr lang="en-US" sz="2800" i="1" dirty="0">
                <a:solidFill>
                  <a:srgbClr val="FFFF00"/>
                </a:solidFill>
              </a:rPr>
              <a:t>Full accounting reports to RRB (twice/year)</a:t>
            </a:r>
          </a:p>
        </p:txBody>
      </p:sp>
      <p:sp>
        <p:nvSpPr>
          <p:cNvPr id="7" name="Rectangle 6"/>
          <p:cNvSpPr/>
          <p:nvPr/>
        </p:nvSpPr>
        <p:spPr bwMode="auto">
          <a:xfrm>
            <a:off x="6390481" y="809626"/>
            <a:ext cx="4310062" cy="5638800"/>
          </a:xfrm>
          <a:prstGeom prst="rect">
            <a:avLst/>
          </a:prstGeom>
          <a:no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lIns="91404" tIns="45702" rIns="91404" bIns="45702"/>
          <a:lstStyle/>
          <a:p>
            <a:r>
              <a:rPr lang="en-US" sz="2800" dirty="0">
                <a:solidFill>
                  <a:srgbClr val="FFFFFF"/>
                </a:solidFill>
                <a:ea typeface="ＭＳ Ｐゴシック" charset="0"/>
                <a:cs typeface="ＭＳ Ｐゴシック" charset="0"/>
              </a:rPr>
              <a:t> </a:t>
            </a:r>
          </a:p>
          <a:p>
            <a:endParaRPr lang="en-US" sz="2800" dirty="0">
              <a:solidFill>
                <a:srgbClr val="FFFFFF"/>
              </a:solidFill>
              <a:ea typeface="ＭＳ Ｐゴシック" charset="0"/>
              <a:cs typeface="ＭＳ Ｐゴシック" charset="0"/>
            </a:endParaRPr>
          </a:p>
          <a:p>
            <a:r>
              <a:rPr lang="en-US" sz="2400" i="1" dirty="0">
                <a:solidFill>
                  <a:srgbClr val="FFFFFF"/>
                </a:solidFill>
                <a:ea typeface="ＭＳ Ｐゴシック" charset="0"/>
                <a:cs typeface="ＭＳ Ｐゴシック" charset="0"/>
              </a:rPr>
              <a:t>All what can not be handled by individual institutes or clusters. </a:t>
            </a:r>
          </a:p>
          <a:p>
            <a:r>
              <a:rPr lang="en-US" sz="2400" i="1" dirty="0">
                <a:solidFill>
                  <a:srgbClr val="FFFFFF"/>
                </a:solidFill>
                <a:ea typeface="ＭＳ Ｐゴシック" charset="0"/>
                <a:cs typeface="ＭＳ Ｐゴシック" charset="0"/>
              </a:rPr>
              <a:t>Parts of common utility:</a:t>
            </a:r>
          </a:p>
          <a:p>
            <a:endParaRPr lang="en-US" sz="2400" i="1" dirty="0">
              <a:solidFill>
                <a:srgbClr val="FFFFFF"/>
              </a:solidFill>
              <a:ea typeface="ＭＳ Ｐゴシック" charset="0"/>
              <a:cs typeface="ＭＳ Ｐゴシック" charset="0"/>
            </a:endParaRPr>
          </a:p>
          <a:p>
            <a:r>
              <a:rPr lang="en-US" sz="2400" i="1" dirty="0">
                <a:solidFill>
                  <a:srgbClr val="FFFFFF"/>
                </a:solidFill>
                <a:ea typeface="ＭＳ Ｐゴシック" charset="0"/>
                <a:cs typeface="ＭＳ Ｐゴシック" charset="0"/>
              </a:rPr>
              <a:t>infrastructures, services, installation at CERN, magnets, cryogenics, labs, mechanical structures, radiation </a:t>
            </a:r>
            <a:r>
              <a:rPr lang="en-US" sz="2400" i="1" dirty="0" err="1">
                <a:solidFill>
                  <a:srgbClr val="FFFFFF"/>
                </a:solidFill>
                <a:ea typeface="ＭＳ Ｐゴシック" charset="0"/>
                <a:cs typeface="ＭＳ Ｐゴシック" charset="0"/>
              </a:rPr>
              <a:t>shieldings</a:t>
            </a:r>
            <a:r>
              <a:rPr lang="en-US" sz="2400" i="1" dirty="0">
                <a:solidFill>
                  <a:srgbClr val="FFFFFF"/>
                </a:solidFill>
                <a:ea typeface="ＭＳ Ｐゴシック" charset="0"/>
                <a:cs typeface="ＭＳ Ｐゴシック" charset="0"/>
              </a:rPr>
              <a:t>, control rooms, safety projects, overall commissioning and M&amp;O …</a:t>
            </a:r>
          </a:p>
          <a:p>
            <a:endParaRPr lang="en-US" sz="2400" i="1" dirty="0">
              <a:solidFill>
                <a:srgbClr val="FFFFFF"/>
              </a:solidFill>
              <a:ea typeface="ＭＳ Ｐゴシック" charset="0"/>
              <a:cs typeface="ＭＳ Ｐゴシック" charset="0"/>
            </a:endParaRPr>
          </a:p>
          <a:p>
            <a:endParaRPr lang="en-US" sz="2800" dirty="0">
              <a:solidFill>
                <a:srgbClr val="FFFFFF"/>
              </a:solidFill>
              <a:ea typeface="ＭＳ Ｐゴシック" charset="0"/>
              <a:cs typeface="ＭＳ Ｐゴシック" charset="0"/>
            </a:endParaRPr>
          </a:p>
          <a:p>
            <a:endParaRPr lang="en-US" sz="2800" dirty="0">
              <a:solidFill>
                <a:srgbClr val="FFFFFF"/>
              </a:solidFill>
              <a:ea typeface="ＭＳ Ｐゴシック" charset="0"/>
              <a:cs typeface="ＭＳ Ｐゴシック" charset="0"/>
            </a:endParaRPr>
          </a:p>
          <a:p>
            <a:endParaRPr lang="en-US" sz="2800" dirty="0">
              <a:solidFill>
                <a:srgbClr val="FFFFFF"/>
              </a:solidFill>
              <a:ea typeface="ＭＳ Ｐゴシック" charset="0"/>
              <a:cs typeface="ＭＳ Ｐゴシック" charset="0"/>
            </a:endParaRPr>
          </a:p>
          <a:p>
            <a:endParaRPr lang="en-US" sz="2800" dirty="0">
              <a:solidFill>
                <a:srgbClr val="FFFFFF"/>
              </a:solidFill>
              <a:ea typeface="ＭＳ Ｐゴシック" charset="0"/>
              <a:cs typeface="ＭＳ Ｐゴシック" charset="0"/>
            </a:endParaRPr>
          </a:p>
          <a:p>
            <a:endParaRPr lang="en-US" sz="2800" dirty="0">
              <a:solidFill>
                <a:srgbClr val="FFFFFF"/>
              </a:solidFill>
              <a:ea typeface="ＭＳ Ｐゴシック" charset="0"/>
              <a:cs typeface="ＭＳ Ｐゴシック" charset="0"/>
            </a:endParaRPr>
          </a:p>
          <a:p>
            <a:endParaRPr lang="en-US" sz="2800" dirty="0">
              <a:solidFill>
                <a:srgbClr val="FFFFFF"/>
              </a:solidFill>
              <a:ea typeface="ＭＳ Ｐゴシック" charset="0"/>
              <a:cs typeface="ＭＳ Ｐゴシック" charset="0"/>
            </a:endParaRPr>
          </a:p>
        </p:txBody>
      </p:sp>
    </p:spTree>
    <p:extLst>
      <p:ext uri="{BB962C8B-B14F-4D97-AF65-F5344CB8AC3E}">
        <p14:creationId xmlns:p14="http://schemas.microsoft.com/office/powerpoint/2010/main" val="260528097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Allocation</a:t>
            </a:r>
            <a:endParaRPr lang="en-US" dirty="0"/>
          </a:p>
        </p:txBody>
      </p:sp>
      <p:sp>
        <p:nvSpPr>
          <p:cNvPr id="4" name="Rectangle 9"/>
          <p:cNvSpPr txBox="1">
            <a:spLocks noChangeArrowheads="1"/>
          </p:cNvSpPr>
          <p:nvPr/>
        </p:nvSpPr>
        <p:spPr bwMode="auto">
          <a:xfrm>
            <a:off x="-480219" y="733425"/>
            <a:ext cx="11366500" cy="5410200"/>
          </a:xfrm>
          <a:prstGeom prst="rect">
            <a:avLst/>
          </a:prstGeom>
          <a:noFill/>
          <a:ln w="9525">
            <a:noFill/>
            <a:miter lim="800000"/>
            <a:headEnd/>
            <a:tailEnd/>
          </a:ln>
        </p:spPr>
        <p:txBody>
          <a:bodyPr vert="horz" wrap="square" lIns="104886" tIns="52443" rIns="104886" bIns="52443" numCol="1" anchor="t" anchorCtr="0" compatLnSpc="1">
            <a:prstTxWarp prst="textNoShape">
              <a:avLst/>
            </a:prstTxWarp>
          </a:bodyPr>
          <a:lstStyle>
            <a:lvl1pPr marL="393478" indent="-393478" algn="l" rtl="0" eaLnBrk="0" fontAlgn="base" hangingPunct="0">
              <a:spcBef>
                <a:spcPct val="20000"/>
              </a:spcBef>
              <a:spcAft>
                <a:spcPct val="0"/>
              </a:spcAft>
              <a:buFont typeface="Arial" charset="0"/>
              <a:buChar char="•"/>
              <a:defRPr sz="3700" kern="1200">
                <a:solidFill>
                  <a:srgbClr val="FFFFFF"/>
                </a:solidFill>
                <a:latin typeface="+mn-lt"/>
                <a:ea typeface="ＭＳ Ｐゴシック" charset="-128"/>
                <a:cs typeface="ＭＳ Ｐゴシック" charset="-128"/>
              </a:defRPr>
            </a:lvl1pPr>
            <a:lvl2pPr marL="852535" indent="-327898" algn="l" rtl="0" eaLnBrk="0" fontAlgn="base" hangingPunct="0">
              <a:spcBef>
                <a:spcPct val="20000"/>
              </a:spcBef>
              <a:spcAft>
                <a:spcPct val="0"/>
              </a:spcAft>
              <a:buFont typeface="Arial" charset="0"/>
              <a:buChar char="–"/>
              <a:defRPr sz="3200" kern="1200">
                <a:solidFill>
                  <a:srgbClr val="FFFFFF"/>
                </a:solidFill>
                <a:latin typeface="+mn-lt"/>
                <a:ea typeface="ＭＳ Ｐゴシック" pitchFamily="-65" charset="-128"/>
                <a:cs typeface="+mn-cs"/>
              </a:defRPr>
            </a:lvl2pPr>
            <a:lvl3pPr marL="1311593" indent="-262319" algn="l" rtl="0" eaLnBrk="0" fontAlgn="base" hangingPunct="0">
              <a:spcBef>
                <a:spcPct val="20000"/>
              </a:spcBef>
              <a:spcAft>
                <a:spcPct val="0"/>
              </a:spcAft>
              <a:buFont typeface="Arial" charset="0"/>
              <a:buChar char="•"/>
              <a:defRPr sz="2800" kern="1200">
                <a:solidFill>
                  <a:srgbClr val="FFFFFF"/>
                </a:solidFill>
                <a:latin typeface="+mn-lt"/>
                <a:ea typeface="ＭＳ Ｐゴシック" pitchFamily="-65" charset="-128"/>
                <a:cs typeface="+mn-cs"/>
              </a:defRPr>
            </a:lvl3pPr>
            <a:lvl4pPr marL="1836230" indent="-262319"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4pPr>
            <a:lvl5pPr marL="2360867" indent="-262319"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5pPr>
            <a:lvl6pPr marL="2885504"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10141"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34778"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59415"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lvl="1"/>
            <a:r>
              <a:rPr lang="en-US" sz="2000" dirty="0">
                <a:ea typeface="ＭＳ Ｐゴシック" charset="0"/>
              </a:rPr>
              <a:t>On sub-system level, resources are made directly available by national FAs and consumed by participating institutes at home. The related cost categories and available resources are:</a:t>
            </a:r>
          </a:p>
          <a:p>
            <a:pPr lvl="2">
              <a:buClr>
                <a:srgbClr val="008000"/>
              </a:buClr>
            </a:pPr>
            <a:r>
              <a:rPr lang="en-US" sz="2000" dirty="0">
                <a:ea typeface="ＭＳ Ｐゴシック" charset="0"/>
              </a:rPr>
              <a:t>R&amp;D, Prototyping, Infrastructure, </a:t>
            </a:r>
            <a:r>
              <a:rPr lang="en-US" sz="2000" dirty="0" err="1">
                <a:ea typeface="ＭＳ Ｐゴシック" charset="0"/>
              </a:rPr>
              <a:t>Personnell</a:t>
            </a:r>
            <a:endParaRPr lang="en-US" sz="2000" dirty="0">
              <a:ea typeface="ＭＳ Ｐゴシック" charset="0"/>
            </a:endParaRPr>
          </a:p>
          <a:p>
            <a:pPr lvl="2">
              <a:buClr>
                <a:srgbClr val="008000"/>
              </a:buClr>
            </a:pPr>
            <a:r>
              <a:rPr lang="en-US" sz="2000" dirty="0">
                <a:ea typeface="ＭＳ Ｐゴシック" charset="0"/>
              </a:rPr>
              <a:t>Direct material costs e.g. components, production (used for RRB CORE reporting)</a:t>
            </a:r>
          </a:p>
          <a:p>
            <a:pPr lvl="2">
              <a:buClr>
                <a:srgbClr val="008000"/>
              </a:buClr>
            </a:pPr>
            <a:endParaRPr lang="en-US" sz="2000" dirty="0">
              <a:ea typeface="ＭＳ Ｐゴシック" charset="0"/>
            </a:endParaRPr>
          </a:p>
          <a:p>
            <a:pPr lvl="1"/>
            <a:r>
              <a:rPr lang="en-US" sz="2000" dirty="0">
                <a:ea typeface="ＭＳ Ｐゴシック" charset="0"/>
              </a:rPr>
              <a:t>On the Common Fund level, allocation of centralized resources are based on approved project planning and corresponding income collected from FAs as part of their </a:t>
            </a:r>
            <a:r>
              <a:rPr lang="en-US" sz="2000" dirty="0" err="1">
                <a:ea typeface="ＭＳ Ｐゴシック" charset="0"/>
              </a:rPr>
              <a:t>MoU</a:t>
            </a:r>
            <a:r>
              <a:rPr lang="en-US" sz="2000" dirty="0">
                <a:ea typeface="ＭＳ Ｐゴシック" charset="0"/>
              </a:rPr>
              <a:t> commitments</a:t>
            </a:r>
          </a:p>
          <a:p>
            <a:pPr lvl="1"/>
            <a:r>
              <a:rPr lang="en-US" sz="2000" dirty="0">
                <a:ea typeface="ＭＳ Ｐゴシック" charset="0"/>
              </a:rPr>
              <a:t>CORE resources  are monitored and reported in the RRB</a:t>
            </a:r>
          </a:p>
          <a:p>
            <a:pPr lvl="1"/>
            <a:endParaRPr lang="en-US" sz="2000" dirty="0">
              <a:ea typeface="ＭＳ Ｐゴシック" charset="0"/>
            </a:endParaRPr>
          </a:p>
          <a:p>
            <a:pPr lvl="1"/>
            <a:r>
              <a:rPr lang="en-US" sz="2000" dirty="0">
                <a:ea typeface="ＭＳ Ｐゴシック" charset="0"/>
              </a:rPr>
              <a:t>Relationship between time/resources/schedule</a:t>
            </a:r>
          </a:p>
          <a:p>
            <a:pPr lvl="2">
              <a:buClr>
                <a:srgbClr val="008000"/>
              </a:buClr>
            </a:pPr>
            <a:r>
              <a:rPr lang="ja-JP" altLang="en-US" sz="2000" dirty="0">
                <a:ea typeface="ＭＳ Ｐゴシック" charset="0"/>
              </a:rPr>
              <a:t>“</a:t>
            </a:r>
            <a:r>
              <a:rPr lang="en-US" sz="2000" dirty="0">
                <a:ea typeface="ＭＳ Ｐゴシック" charset="0"/>
              </a:rPr>
              <a:t>Time is our contingency</a:t>
            </a:r>
            <a:r>
              <a:rPr lang="ja-JP" altLang="en-US" sz="2000" dirty="0">
                <a:ea typeface="ＭＳ Ｐゴシック" charset="0"/>
              </a:rPr>
              <a:t>”</a:t>
            </a:r>
            <a:r>
              <a:rPr lang="en-US" sz="2000" dirty="0">
                <a:ea typeface="ＭＳ Ｐゴシック" charset="0"/>
              </a:rPr>
              <a:t>. The budget has no contingency so very hard to recuperate lost time when encountering technological problems</a:t>
            </a:r>
          </a:p>
          <a:p>
            <a:pPr lvl="2">
              <a:buClr>
                <a:srgbClr val="008000"/>
              </a:buClr>
            </a:pPr>
            <a:r>
              <a:rPr lang="en-US" sz="2000" dirty="0">
                <a:ea typeface="ＭＳ Ｐゴシック" charset="0"/>
              </a:rPr>
              <a:t>Note: lack of income or resources from a FA at some given moment never actually resulted in a serious delay. In some cases, work got re-organized and responsibilities re-arranged</a:t>
            </a:r>
          </a:p>
          <a:p>
            <a:pPr lvl="2">
              <a:buClr>
                <a:srgbClr val="008000"/>
              </a:buClr>
            </a:pPr>
            <a:r>
              <a:rPr lang="en-US" sz="2000" dirty="0">
                <a:ea typeface="ＭＳ Ｐゴシック" charset="0"/>
              </a:rPr>
              <a:t>CERN (as Host Lab) permitted temporary budget over drafts, against firm financial pledges</a:t>
            </a:r>
          </a:p>
          <a:p>
            <a:pPr lvl="2"/>
            <a:endParaRPr lang="en-US" sz="2000" dirty="0">
              <a:ea typeface="ＭＳ Ｐゴシック" charset="0"/>
            </a:endParaRPr>
          </a:p>
          <a:p>
            <a:pPr lvl="2"/>
            <a:endParaRPr lang="en-US" sz="2000" dirty="0">
              <a:ea typeface="ＭＳ Ｐゴシック" charset="0"/>
            </a:endParaRPr>
          </a:p>
          <a:p>
            <a:pPr lvl="2">
              <a:buFontTx/>
              <a:buNone/>
            </a:pPr>
            <a:endParaRPr lang="en-US" sz="2000" dirty="0">
              <a:ea typeface="ＭＳ Ｐゴシック" charset="0"/>
            </a:endParaRPr>
          </a:p>
          <a:p>
            <a:pPr lvl="2"/>
            <a:endParaRPr lang="en-US" sz="2000" dirty="0">
              <a:ea typeface="ＭＳ Ｐゴシック" charset="0"/>
            </a:endParaRPr>
          </a:p>
          <a:p>
            <a:pPr lvl="1"/>
            <a:endParaRPr lang="en-US" sz="2000" dirty="0">
              <a:ea typeface="ＭＳ Ｐゴシック" charset="0"/>
            </a:endParaRPr>
          </a:p>
          <a:p>
            <a:pPr lvl="1"/>
            <a:endParaRPr lang="en-US" sz="2000" dirty="0">
              <a:ea typeface="ＭＳ Ｐゴシック" charset="0"/>
            </a:endParaRPr>
          </a:p>
          <a:p>
            <a:pPr lvl="1" eaLnBrk="1" hangingPunct="1">
              <a:lnSpc>
                <a:spcPct val="80000"/>
              </a:lnSpc>
            </a:pPr>
            <a:endParaRPr lang="en-US" sz="2000" dirty="0">
              <a:ea typeface="ＭＳ Ｐゴシック" charset="0"/>
            </a:endParaRPr>
          </a:p>
          <a:p>
            <a:pPr lvl="2" eaLnBrk="1" hangingPunct="1">
              <a:lnSpc>
                <a:spcPct val="80000"/>
              </a:lnSpc>
            </a:pPr>
            <a:endParaRPr lang="en-US" sz="2000" dirty="0">
              <a:ea typeface="ＭＳ Ｐゴシック" charset="0"/>
            </a:endParaRPr>
          </a:p>
          <a:p>
            <a:pPr lvl="1" eaLnBrk="1" hangingPunct="1">
              <a:lnSpc>
                <a:spcPct val="80000"/>
              </a:lnSpc>
            </a:pPr>
            <a:endParaRPr lang="en-US" sz="2000" dirty="0">
              <a:ea typeface="ＭＳ Ｐゴシック" charset="0"/>
            </a:endParaRPr>
          </a:p>
          <a:p>
            <a:pPr lvl="2" eaLnBrk="1" hangingPunct="1">
              <a:lnSpc>
                <a:spcPct val="80000"/>
              </a:lnSpc>
            </a:pPr>
            <a:endParaRPr lang="en-US" sz="2000" dirty="0">
              <a:ea typeface="ＭＳ Ｐゴシック" charset="0"/>
            </a:endParaRPr>
          </a:p>
          <a:p>
            <a:pPr lvl="2" eaLnBrk="1" hangingPunct="1">
              <a:lnSpc>
                <a:spcPct val="80000"/>
              </a:lnSpc>
            </a:pPr>
            <a:endParaRPr lang="en-US" sz="2000" dirty="0">
              <a:ea typeface="ＭＳ Ｐゴシック" charset="0"/>
            </a:endParaRPr>
          </a:p>
        </p:txBody>
      </p:sp>
    </p:spTree>
    <p:extLst>
      <p:ext uri="{BB962C8B-B14F-4D97-AF65-F5344CB8AC3E}">
        <p14:creationId xmlns:p14="http://schemas.microsoft.com/office/powerpoint/2010/main" val="245453276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Scheduling</a:t>
            </a:r>
            <a:endParaRPr lang="en-US" dirty="0"/>
          </a:p>
        </p:txBody>
      </p:sp>
      <p:sp>
        <p:nvSpPr>
          <p:cNvPr id="4" name="Rectangle 9"/>
          <p:cNvSpPr txBox="1">
            <a:spLocks noChangeArrowheads="1"/>
          </p:cNvSpPr>
          <p:nvPr/>
        </p:nvSpPr>
        <p:spPr bwMode="auto">
          <a:xfrm>
            <a:off x="0" y="962025"/>
            <a:ext cx="11049000" cy="6477000"/>
          </a:xfrm>
          <a:prstGeom prst="rect">
            <a:avLst/>
          </a:prstGeom>
          <a:noFill/>
          <a:ln w="9525">
            <a:noFill/>
            <a:miter lim="800000"/>
            <a:headEnd/>
            <a:tailEnd/>
          </a:ln>
        </p:spPr>
        <p:txBody>
          <a:bodyPr vert="horz" wrap="square" lIns="104886" tIns="52443" rIns="104886" bIns="52443" numCol="1" anchor="t" anchorCtr="0" compatLnSpc="1">
            <a:prstTxWarp prst="textNoShape">
              <a:avLst/>
            </a:prstTxWarp>
          </a:bodyPr>
          <a:lstStyle>
            <a:lvl1pPr marL="393478" indent="-393478" algn="l" rtl="0" eaLnBrk="0" fontAlgn="base" hangingPunct="0">
              <a:spcBef>
                <a:spcPct val="20000"/>
              </a:spcBef>
              <a:spcAft>
                <a:spcPct val="0"/>
              </a:spcAft>
              <a:buFont typeface="Arial" charset="0"/>
              <a:buChar char="•"/>
              <a:defRPr sz="3700" kern="1200">
                <a:solidFill>
                  <a:srgbClr val="FFFFFF"/>
                </a:solidFill>
                <a:latin typeface="+mn-lt"/>
                <a:ea typeface="ＭＳ Ｐゴシック" charset="-128"/>
                <a:cs typeface="ＭＳ Ｐゴシック" charset="-128"/>
              </a:defRPr>
            </a:lvl1pPr>
            <a:lvl2pPr marL="852535" indent="-327898" algn="l" rtl="0" eaLnBrk="0" fontAlgn="base" hangingPunct="0">
              <a:spcBef>
                <a:spcPct val="20000"/>
              </a:spcBef>
              <a:spcAft>
                <a:spcPct val="0"/>
              </a:spcAft>
              <a:buFont typeface="Arial" charset="0"/>
              <a:buChar char="–"/>
              <a:defRPr sz="3200" kern="1200">
                <a:solidFill>
                  <a:srgbClr val="FFFFFF"/>
                </a:solidFill>
                <a:latin typeface="+mn-lt"/>
                <a:ea typeface="ＭＳ Ｐゴシック" pitchFamily="-65" charset="-128"/>
                <a:cs typeface="+mn-cs"/>
              </a:defRPr>
            </a:lvl2pPr>
            <a:lvl3pPr marL="1311593" indent="-262319" algn="l" rtl="0" eaLnBrk="0" fontAlgn="base" hangingPunct="0">
              <a:spcBef>
                <a:spcPct val="20000"/>
              </a:spcBef>
              <a:spcAft>
                <a:spcPct val="0"/>
              </a:spcAft>
              <a:buFont typeface="Arial" charset="0"/>
              <a:buChar char="•"/>
              <a:defRPr sz="2800" kern="1200">
                <a:solidFill>
                  <a:srgbClr val="FFFFFF"/>
                </a:solidFill>
                <a:latin typeface="+mn-lt"/>
                <a:ea typeface="ＭＳ Ｐゴシック" pitchFamily="-65" charset="-128"/>
                <a:cs typeface="+mn-cs"/>
              </a:defRPr>
            </a:lvl3pPr>
            <a:lvl4pPr marL="1836230" indent="-262319"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4pPr>
            <a:lvl5pPr marL="2360867" indent="-262319"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5pPr>
            <a:lvl6pPr marL="2885504"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10141"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34778"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59415" indent="-262319" algn="l" defTabSz="1049274"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lvl="1"/>
            <a:r>
              <a:rPr lang="en-US" sz="2000">
                <a:ea typeface="ＭＳ Ｐゴシック" charset="0"/>
              </a:rPr>
              <a:t>The schedule has the following structure</a:t>
            </a:r>
          </a:p>
          <a:p>
            <a:pPr lvl="2">
              <a:buClr>
                <a:srgbClr val="008000"/>
              </a:buClr>
            </a:pPr>
            <a:r>
              <a:rPr lang="en-US" sz="2000">
                <a:ea typeface="ＭＳ Ｐゴシック" charset="0"/>
              </a:rPr>
              <a:t>Top-down (Start-up date of the LHC accelerator)</a:t>
            </a:r>
          </a:p>
          <a:p>
            <a:pPr lvl="2">
              <a:buClr>
                <a:srgbClr val="008000"/>
              </a:buClr>
            </a:pPr>
            <a:r>
              <a:rPr lang="en-US" sz="2000">
                <a:ea typeface="ＭＳ Ｐゴシック" charset="0"/>
              </a:rPr>
              <a:t>Bottom-up (Sub-system construction and global integration and commissioning)</a:t>
            </a:r>
          </a:p>
          <a:p>
            <a:pPr lvl="1"/>
            <a:r>
              <a:rPr lang="en-US" sz="2000">
                <a:ea typeface="ＭＳ Ｐゴシック" charset="0"/>
              </a:rPr>
              <a:t>Schedule uncertainties and unforeseen change consequences are addressed by</a:t>
            </a:r>
          </a:p>
          <a:p>
            <a:pPr lvl="2">
              <a:buClr>
                <a:srgbClr val="008000"/>
              </a:buClr>
            </a:pPr>
            <a:r>
              <a:rPr lang="en-US" sz="2000">
                <a:ea typeface="ＭＳ Ｐゴシック" charset="0"/>
              </a:rPr>
              <a:t>Scenario planning; critical path analysis</a:t>
            </a:r>
          </a:p>
          <a:p>
            <a:pPr lvl="2">
              <a:buClr>
                <a:srgbClr val="008000"/>
              </a:buClr>
            </a:pPr>
            <a:r>
              <a:rPr lang="en-US" sz="2000">
                <a:ea typeface="ＭＳ Ｐゴシック" charset="0"/>
              </a:rPr>
              <a:t>Work package analysis and reformulation</a:t>
            </a:r>
          </a:p>
          <a:p>
            <a:pPr lvl="2">
              <a:buClr>
                <a:srgbClr val="008000"/>
              </a:buClr>
            </a:pPr>
            <a:r>
              <a:rPr lang="en-US" sz="2000">
                <a:ea typeface="ＭＳ Ｐゴシック" charset="0"/>
              </a:rPr>
              <a:t>Installation simulations</a:t>
            </a:r>
          </a:p>
          <a:p>
            <a:pPr lvl="1"/>
            <a:r>
              <a:rPr lang="en-US" sz="2000">
                <a:ea typeface="ＭＳ Ｐゴシック" charset="0"/>
              </a:rPr>
              <a:t>The schedule format suggests high initial degree of parallelism across the subsystems; later more sequential as components arrive at CERN</a:t>
            </a:r>
          </a:p>
          <a:p>
            <a:pPr lvl="1"/>
            <a:r>
              <a:rPr lang="en-US" sz="2000">
                <a:ea typeface="ＭＳ Ｐゴシック" charset="0"/>
              </a:rPr>
              <a:t>Contingency management</a:t>
            </a:r>
          </a:p>
          <a:p>
            <a:pPr lvl="2">
              <a:buClr>
                <a:srgbClr val="008000"/>
              </a:buClr>
            </a:pPr>
            <a:r>
              <a:rPr lang="en-US" sz="2000">
                <a:ea typeface="ＭＳ Ｐゴシック" charset="0"/>
              </a:rPr>
              <a:t>No explicit contingency in the schedule planning, a part a 3 months ready for installation early delivery</a:t>
            </a:r>
          </a:p>
          <a:p>
            <a:pPr lvl="2">
              <a:buClr>
                <a:srgbClr val="008000"/>
              </a:buClr>
            </a:pPr>
            <a:r>
              <a:rPr lang="en-US" sz="2000">
                <a:ea typeface="ＭＳ Ｐゴシック" charset="0"/>
              </a:rPr>
              <a:t>Delays in a given sub-system construction pushes full detector commissioning date accordingly</a:t>
            </a:r>
          </a:p>
          <a:p>
            <a:pPr lvl="2">
              <a:buClr>
                <a:srgbClr val="008000"/>
              </a:buClr>
            </a:pPr>
            <a:r>
              <a:rPr lang="en-US" sz="2000">
                <a:ea typeface="ＭＳ Ｐゴシック" charset="0"/>
              </a:rPr>
              <a:t>However: Through re-organization of work packages in other sub-systems and changes in priorities, some contingency can be generated, but at the cost of taking some level of risk</a:t>
            </a:r>
          </a:p>
          <a:p>
            <a:pPr lvl="2">
              <a:buClr>
                <a:srgbClr val="008000"/>
              </a:buClr>
            </a:pPr>
            <a:r>
              <a:rPr lang="en-US" sz="2000">
                <a:ea typeface="ＭＳ Ｐゴシック" charset="0"/>
              </a:rPr>
              <a:t>Main driver of the ATLAS schedule the LHC machine schedule changes</a:t>
            </a:r>
          </a:p>
          <a:p>
            <a:pPr lvl="2"/>
            <a:endParaRPr lang="en-US" sz="2000">
              <a:ea typeface="ＭＳ Ｐゴシック" charset="0"/>
            </a:endParaRPr>
          </a:p>
          <a:p>
            <a:pPr lvl="2"/>
            <a:endParaRPr lang="en-US" sz="2000">
              <a:ea typeface="ＭＳ Ｐゴシック" charset="0"/>
            </a:endParaRPr>
          </a:p>
          <a:p>
            <a:pPr lvl="2">
              <a:buFontTx/>
              <a:buNone/>
            </a:pPr>
            <a:endParaRPr lang="en-US" sz="2000">
              <a:ea typeface="ＭＳ Ｐゴシック" charset="0"/>
            </a:endParaRPr>
          </a:p>
          <a:p>
            <a:pPr lvl="2"/>
            <a:endParaRPr lang="en-US" sz="2000">
              <a:ea typeface="ＭＳ Ｐゴシック" charset="0"/>
            </a:endParaRPr>
          </a:p>
          <a:p>
            <a:pPr lvl="1"/>
            <a:endParaRPr lang="en-US" sz="2000">
              <a:ea typeface="ＭＳ Ｐゴシック" charset="0"/>
            </a:endParaRPr>
          </a:p>
          <a:p>
            <a:pPr lvl="1"/>
            <a:endParaRPr lang="en-US" sz="2000">
              <a:ea typeface="ＭＳ Ｐゴシック" charset="0"/>
            </a:endParaRPr>
          </a:p>
          <a:p>
            <a:pPr lvl="1" eaLnBrk="1" hangingPunct="1">
              <a:lnSpc>
                <a:spcPct val="80000"/>
              </a:lnSpc>
            </a:pPr>
            <a:endParaRPr lang="en-US" sz="2000">
              <a:ea typeface="ＭＳ Ｐゴシック" charset="0"/>
            </a:endParaRPr>
          </a:p>
          <a:p>
            <a:pPr lvl="2" eaLnBrk="1" hangingPunct="1">
              <a:lnSpc>
                <a:spcPct val="80000"/>
              </a:lnSpc>
            </a:pPr>
            <a:endParaRPr lang="en-US" sz="2000">
              <a:ea typeface="ＭＳ Ｐゴシック" charset="0"/>
            </a:endParaRPr>
          </a:p>
          <a:p>
            <a:pPr lvl="1" eaLnBrk="1" hangingPunct="1">
              <a:lnSpc>
                <a:spcPct val="80000"/>
              </a:lnSpc>
            </a:pPr>
            <a:endParaRPr lang="en-US" sz="2000">
              <a:ea typeface="ＭＳ Ｐゴシック" charset="0"/>
            </a:endParaRPr>
          </a:p>
          <a:p>
            <a:pPr lvl="2" eaLnBrk="1" hangingPunct="1">
              <a:lnSpc>
                <a:spcPct val="80000"/>
              </a:lnSpc>
            </a:pPr>
            <a:endParaRPr lang="en-US" sz="2000">
              <a:ea typeface="ＭＳ Ｐゴシック" charset="0"/>
            </a:endParaRPr>
          </a:p>
          <a:p>
            <a:pPr lvl="2" eaLnBrk="1" hangingPunct="1">
              <a:lnSpc>
                <a:spcPct val="80000"/>
              </a:lnSpc>
            </a:pPr>
            <a:endParaRPr lang="en-US" sz="2000" dirty="0">
              <a:ea typeface="ＭＳ Ｐゴシック" charset="0"/>
            </a:endParaRPr>
          </a:p>
        </p:txBody>
      </p:sp>
    </p:spTree>
    <p:extLst>
      <p:ext uri="{BB962C8B-B14F-4D97-AF65-F5344CB8AC3E}">
        <p14:creationId xmlns:p14="http://schemas.microsoft.com/office/powerpoint/2010/main" val="281523894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081" y="50770"/>
            <a:ext cx="10439400" cy="537452"/>
          </a:xfrm>
        </p:spPr>
        <p:txBody>
          <a:bodyPr/>
          <a:lstStyle/>
          <a:p>
            <a:r>
              <a:rPr lang="en-US" dirty="0" smtClean="0"/>
              <a:t>Which technologies did we </a:t>
            </a:r>
            <a:r>
              <a:rPr lang="en-US" dirty="0" smtClean="0"/>
              <a:t>cover during construction  </a:t>
            </a:r>
            <a:r>
              <a:rPr lang="en-US" dirty="0" smtClean="0"/>
              <a:t>this way?</a:t>
            </a:r>
            <a:endParaRPr lang="en-US" dirty="0"/>
          </a:p>
        </p:txBody>
      </p:sp>
      <p:sp>
        <p:nvSpPr>
          <p:cNvPr id="4" name="TextBox 3"/>
          <p:cNvSpPr txBox="1"/>
          <p:nvPr/>
        </p:nvSpPr>
        <p:spPr>
          <a:xfrm>
            <a:off x="629989" y="1176444"/>
            <a:ext cx="10169777" cy="5922888"/>
          </a:xfrm>
          <a:prstGeom prst="rect">
            <a:avLst/>
          </a:prstGeom>
          <a:noFill/>
        </p:spPr>
        <p:txBody>
          <a:bodyPr wrap="square" lIns="104886" tIns="52443" rIns="104886" bIns="52443" rtlCol="0">
            <a:spAutoFit/>
          </a:bodyPr>
          <a:lstStyle/>
          <a:p>
            <a:pPr>
              <a:buClr>
                <a:schemeClr val="bg1"/>
              </a:buClr>
              <a:buSzPct val="120000"/>
              <a:buFont typeface="Arial"/>
              <a:buChar char="•"/>
            </a:pPr>
            <a:r>
              <a:rPr lang="en-US" dirty="0" smtClean="0">
                <a:solidFill>
                  <a:srgbClr val="FFFF00"/>
                </a:solidFill>
              </a:rPr>
              <a:t> Silicon pixel detector (80M channels)</a:t>
            </a:r>
          </a:p>
          <a:p>
            <a:pPr>
              <a:buClr>
                <a:schemeClr val="bg1"/>
              </a:buClr>
              <a:buSzPct val="120000"/>
              <a:buFont typeface="Arial"/>
              <a:buChar char="•"/>
            </a:pPr>
            <a:r>
              <a:rPr lang="en-US" dirty="0" smtClean="0">
                <a:solidFill>
                  <a:srgbClr val="FFFF00"/>
                </a:solidFill>
              </a:rPr>
              <a:t> Silicon strip detector (~100 m2 of silicon micro strips )</a:t>
            </a:r>
          </a:p>
          <a:p>
            <a:pPr>
              <a:buClr>
                <a:schemeClr val="bg1"/>
              </a:buClr>
              <a:buSzPct val="120000"/>
              <a:buFont typeface="Arial"/>
              <a:buChar char="•"/>
            </a:pPr>
            <a:r>
              <a:rPr lang="en-US" dirty="0" smtClean="0">
                <a:solidFill>
                  <a:srgbClr val="FFFF00"/>
                </a:solidFill>
              </a:rPr>
              <a:t> Diamond pixel/strip detectors </a:t>
            </a:r>
          </a:p>
          <a:p>
            <a:pPr>
              <a:buClr>
                <a:schemeClr val="bg1"/>
              </a:buClr>
              <a:buSzPct val="120000"/>
              <a:buFont typeface="Arial"/>
              <a:buChar char="•"/>
            </a:pPr>
            <a:r>
              <a:rPr lang="en-US" dirty="0" smtClean="0">
                <a:solidFill>
                  <a:srgbClr val="FFFF00"/>
                </a:solidFill>
              </a:rPr>
              <a:t> Gas straw detector using transition radiation effect (300000 straws)</a:t>
            </a:r>
          </a:p>
          <a:p>
            <a:pPr>
              <a:buClr>
                <a:schemeClr val="bg1"/>
              </a:buClr>
              <a:buSzPct val="120000"/>
              <a:buFont typeface="Arial"/>
              <a:buChar char="•"/>
            </a:pPr>
            <a:r>
              <a:rPr lang="en-US" dirty="0" smtClean="0">
                <a:solidFill>
                  <a:srgbClr val="FFFF00"/>
                </a:solidFill>
              </a:rPr>
              <a:t> Liquid Argon electromagnetic sampling calorimeter (300 tons)</a:t>
            </a:r>
          </a:p>
          <a:p>
            <a:pPr>
              <a:buClr>
                <a:schemeClr val="bg1"/>
              </a:buClr>
              <a:buSzPct val="120000"/>
              <a:buFont typeface="Arial"/>
              <a:buChar char="•"/>
            </a:pPr>
            <a:r>
              <a:rPr lang="en-US" dirty="0" smtClean="0">
                <a:solidFill>
                  <a:srgbClr val="FFFF00"/>
                </a:solidFill>
              </a:rPr>
              <a:t> Scintillating Tiles calorimeters (42 tons of scintillator, 1100 km of readout fibers)</a:t>
            </a:r>
          </a:p>
          <a:p>
            <a:pPr>
              <a:buClr>
                <a:schemeClr val="bg1"/>
              </a:buClr>
              <a:buSzPct val="120000"/>
              <a:buFont typeface="Arial"/>
              <a:buChar char="•"/>
            </a:pPr>
            <a:r>
              <a:rPr lang="en-US" dirty="0" smtClean="0">
                <a:solidFill>
                  <a:srgbClr val="FFFF00"/>
                </a:solidFill>
              </a:rPr>
              <a:t> Scintillating fibers techniques</a:t>
            </a:r>
          </a:p>
          <a:p>
            <a:pPr>
              <a:buClr>
                <a:schemeClr val="bg1"/>
              </a:buClr>
              <a:buSzPct val="120000"/>
              <a:buFont typeface="Arial"/>
              <a:buChar char="•"/>
            </a:pPr>
            <a:r>
              <a:rPr lang="en-US" dirty="0">
                <a:solidFill>
                  <a:srgbClr val="FFFF00"/>
                </a:solidFill>
              </a:rPr>
              <a:t> </a:t>
            </a:r>
            <a:r>
              <a:rPr lang="en-US" dirty="0" err="1" smtClean="0">
                <a:solidFill>
                  <a:srgbClr val="FFFF00"/>
                </a:solidFill>
              </a:rPr>
              <a:t>Cerencov</a:t>
            </a:r>
            <a:r>
              <a:rPr lang="en-US" dirty="0" smtClean="0">
                <a:solidFill>
                  <a:srgbClr val="FFFF00"/>
                </a:solidFill>
              </a:rPr>
              <a:t> counters</a:t>
            </a:r>
          </a:p>
          <a:p>
            <a:pPr>
              <a:buClr>
                <a:schemeClr val="bg1"/>
              </a:buClr>
              <a:buSzPct val="120000"/>
              <a:buFont typeface="Arial"/>
              <a:buChar char="•"/>
            </a:pPr>
            <a:r>
              <a:rPr lang="en-US" dirty="0" smtClean="0">
                <a:solidFill>
                  <a:srgbClr val="FFFF00"/>
                </a:solidFill>
              </a:rPr>
              <a:t> Large area gas drift chambers for </a:t>
            </a:r>
            <a:r>
              <a:rPr lang="en-US" dirty="0" err="1" smtClean="0">
                <a:solidFill>
                  <a:srgbClr val="FFFF00"/>
                </a:solidFill>
              </a:rPr>
              <a:t>muon</a:t>
            </a:r>
            <a:r>
              <a:rPr lang="en-US" dirty="0" smtClean="0">
                <a:solidFill>
                  <a:srgbClr val="FFFF00"/>
                </a:solidFill>
              </a:rPr>
              <a:t> detection (precision and trigger)</a:t>
            </a:r>
          </a:p>
          <a:p>
            <a:pPr>
              <a:buClr>
                <a:schemeClr val="bg1"/>
              </a:buClr>
              <a:buSzPct val="120000"/>
              <a:buFont typeface="Arial"/>
              <a:buChar char="•"/>
            </a:pPr>
            <a:r>
              <a:rPr lang="en-US" dirty="0" smtClean="0">
                <a:solidFill>
                  <a:srgbClr val="FFFF00"/>
                </a:solidFill>
              </a:rPr>
              <a:t> Radiation hard </a:t>
            </a:r>
            <a:r>
              <a:rPr lang="en-US" dirty="0" err="1" smtClean="0">
                <a:solidFill>
                  <a:srgbClr val="FFFF00"/>
                </a:solidFill>
              </a:rPr>
              <a:t>nsec</a:t>
            </a:r>
            <a:r>
              <a:rPr lang="en-US" dirty="0" smtClean="0">
                <a:solidFill>
                  <a:srgbClr val="FFFF00"/>
                </a:solidFill>
              </a:rPr>
              <a:t> electronics, mostly digital</a:t>
            </a:r>
          </a:p>
          <a:p>
            <a:pPr>
              <a:buClr>
                <a:schemeClr val="bg1"/>
              </a:buClr>
              <a:buSzPct val="120000"/>
              <a:buFont typeface="Arial"/>
              <a:buChar char="•"/>
            </a:pPr>
            <a:r>
              <a:rPr lang="en-US" dirty="0" smtClean="0">
                <a:solidFill>
                  <a:srgbClr val="FFFF00"/>
                </a:solidFill>
              </a:rPr>
              <a:t> Analog and Digital pipeline</a:t>
            </a:r>
          </a:p>
          <a:p>
            <a:pPr>
              <a:buClr>
                <a:schemeClr val="bg1"/>
              </a:buClr>
              <a:buSzPct val="120000"/>
              <a:buFont typeface="Arial"/>
              <a:buChar char="•"/>
            </a:pPr>
            <a:r>
              <a:rPr lang="en-US" dirty="0" smtClean="0">
                <a:solidFill>
                  <a:srgbClr val="FFFF00"/>
                </a:solidFill>
              </a:rPr>
              <a:t> Optical fibers readouts and transmission</a:t>
            </a:r>
          </a:p>
          <a:p>
            <a:pPr>
              <a:buClr>
                <a:schemeClr val="bg1"/>
              </a:buClr>
              <a:buSzPct val="120000"/>
              <a:buFont typeface="Arial"/>
              <a:buChar char="•"/>
            </a:pPr>
            <a:r>
              <a:rPr lang="en-US" dirty="0" smtClean="0">
                <a:solidFill>
                  <a:srgbClr val="FFFF00"/>
                </a:solidFill>
              </a:rPr>
              <a:t> Superconductivity and </a:t>
            </a:r>
            <a:r>
              <a:rPr lang="en-US" dirty="0" err="1" smtClean="0">
                <a:solidFill>
                  <a:srgbClr val="FFFF00"/>
                </a:solidFill>
              </a:rPr>
              <a:t>cryogenics</a:t>
            </a:r>
            <a:endParaRPr lang="en-US" dirty="0" smtClean="0">
              <a:solidFill>
                <a:srgbClr val="FFFF00"/>
              </a:solidFill>
            </a:endParaRPr>
          </a:p>
          <a:p>
            <a:pPr>
              <a:buClr>
                <a:schemeClr val="bg1"/>
              </a:buClr>
              <a:buSzPct val="120000"/>
              <a:buFont typeface="Arial"/>
              <a:buChar char="•"/>
            </a:pPr>
            <a:r>
              <a:rPr lang="en-US" dirty="0" smtClean="0">
                <a:solidFill>
                  <a:srgbClr val="FFFF00"/>
                </a:solidFill>
              </a:rPr>
              <a:t> Complex mechanical structures analysis, seismic analysis, composite materials</a:t>
            </a:r>
          </a:p>
          <a:p>
            <a:pPr>
              <a:buClr>
                <a:schemeClr val="bg1"/>
              </a:buClr>
              <a:buSzPct val="120000"/>
              <a:buFont typeface="Arial"/>
              <a:buChar char="•"/>
            </a:pPr>
            <a:r>
              <a:rPr lang="en-US" dirty="0" smtClean="0">
                <a:solidFill>
                  <a:srgbClr val="FFFF00"/>
                </a:solidFill>
              </a:rPr>
              <a:t> Ultra vacuum techniques</a:t>
            </a:r>
          </a:p>
          <a:p>
            <a:pPr>
              <a:buClr>
                <a:schemeClr val="bg1"/>
              </a:buClr>
              <a:buSzPct val="120000"/>
              <a:buFont typeface="Arial"/>
              <a:buChar char="•"/>
            </a:pPr>
            <a:r>
              <a:rPr lang="en-US" dirty="0" smtClean="0">
                <a:solidFill>
                  <a:srgbClr val="FFFF00"/>
                </a:solidFill>
              </a:rPr>
              <a:t> Detectors, cables and electronics cooling</a:t>
            </a:r>
          </a:p>
          <a:p>
            <a:pPr>
              <a:buClr>
                <a:schemeClr val="bg1"/>
              </a:buClr>
              <a:buSzPct val="120000"/>
              <a:buFont typeface="Arial"/>
              <a:buChar char="•"/>
            </a:pPr>
            <a:r>
              <a:rPr lang="en-US" dirty="0" smtClean="0">
                <a:solidFill>
                  <a:srgbClr val="FFFF00"/>
                </a:solidFill>
              </a:rPr>
              <a:t> Large scale connectivity, DC-DC power converters technologies, HV technologies</a:t>
            </a:r>
          </a:p>
          <a:p>
            <a:pPr>
              <a:buClr>
                <a:schemeClr val="bg1"/>
              </a:buClr>
              <a:buSzPct val="120000"/>
              <a:buFont typeface="Arial"/>
              <a:buChar char="•"/>
            </a:pPr>
            <a:r>
              <a:rPr lang="en-US" dirty="0" smtClean="0">
                <a:solidFill>
                  <a:srgbClr val="FFFF00"/>
                </a:solidFill>
              </a:rPr>
              <a:t> PVSS slow control  architecture</a:t>
            </a:r>
          </a:p>
          <a:p>
            <a:pPr>
              <a:buClr>
                <a:schemeClr val="bg1"/>
              </a:buClr>
              <a:buSzPct val="120000"/>
              <a:buFont typeface="Arial"/>
              <a:buChar char="•"/>
            </a:pPr>
            <a:r>
              <a:rPr lang="en-US" dirty="0" smtClean="0">
                <a:solidFill>
                  <a:srgbClr val="FFFF00"/>
                </a:solidFill>
              </a:rPr>
              <a:t> Scalar data acquisition and multilevel trigger systems, large computing farms</a:t>
            </a:r>
          </a:p>
          <a:p>
            <a:pPr>
              <a:buClr>
                <a:schemeClr val="bg1"/>
              </a:buClr>
              <a:buSzPct val="120000"/>
              <a:buFont typeface="Arial"/>
              <a:buChar char="•"/>
            </a:pPr>
            <a:r>
              <a:rPr lang="en-US" dirty="0" smtClean="0">
                <a:solidFill>
                  <a:srgbClr val="FFFF00"/>
                </a:solidFill>
              </a:rPr>
              <a:t> GRID environment</a:t>
            </a:r>
          </a:p>
          <a:p>
            <a:pPr>
              <a:buClr>
                <a:schemeClr val="bg1"/>
              </a:buClr>
              <a:buSzPct val="120000"/>
              <a:buFont typeface="Arial"/>
              <a:buChar char="•"/>
            </a:pPr>
            <a:r>
              <a:rPr lang="en-US" dirty="0" smtClean="0">
                <a:solidFill>
                  <a:srgbClr val="FFFF00"/>
                </a:solidFill>
              </a:rPr>
              <a:t> Fancy (spectacular !) transports and logistics</a:t>
            </a:r>
            <a:endParaRPr lang="en-US"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txBox="1">
            <a:spLocks/>
          </p:cNvSpPr>
          <p:nvPr/>
        </p:nvSpPr>
        <p:spPr bwMode="auto">
          <a:xfrm>
            <a:off x="539991" y="449920"/>
            <a:ext cx="9719787" cy="492443"/>
          </a:xfrm>
          <a:prstGeom prst="rect">
            <a:avLst/>
          </a:prstGeom>
          <a:noFill/>
          <a:ln w="9525">
            <a:noFill/>
            <a:miter lim="800000"/>
            <a:headEnd/>
            <a:tailEnd/>
          </a:ln>
        </p:spPr>
        <p:txBody>
          <a:bodyPr lIns="0" tIns="0" rIns="0" bIns="0">
            <a:prstTxWarp prst="textNoShape">
              <a:avLst/>
            </a:prstTxWarp>
            <a:spAutoFit/>
          </a:bodyPr>
          <a:lstStyle/>
          <a:p>
            <a:pPr algn="ctr" eaLnBrk="0" hangingPunct="0"/>
            <a:r>
              <a:rPr lang="en-US" sz="3200" b="1" dirty="0">
                <a:latin typeface="Calibri" charset="0"/>
              </a:rPr>
              <a:t>Our understanding will go through this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
          <p:cNvPicPr>
            <a:picLocks noChangeAspect="1" noChangeArrowheads="1"/>
          </p:cNvPicPr>
          <p:nvPr/>
        </p:nvPicPr>
        <p:blipFill>
          <a:blip r:embed="rId2"/>
          <a:srcRect/>
          <a:stretch>
            <a:fillRect/>
          </a:stretch>
        </p:blipFill>
        <p:spPr bwMode="auto">
          <a:xfrm>
            <a:off x="2969938" y="4453682"/>
            <a:ext cx="4409903" cy="2757927"/>
          </a:xfrm>
          <a:prstGeom prst="rect">
            <a:avLst/>
          </a:prstGeom>
          <a:noFill/>
          <a:ln w="25400">
            <a:noFill/>
            <a:miter lim="800000"/>
            <a:headEnd/>
            <a:tailEnd/>
          </a:ln>
        </p:spPr>
      </p:pic>
      <p:sp>
        <p:nvSpPr>
          <p:cNvPr id="2" name="Title 1"/>
          <p:cNvSpPr>
            <a:spLocks noGrp="1"/>
          </p:cNvSpPr>
          <p:nvPr>
            <p:ph type="title"/>
          </p:nvPr>
        </p:nvSpPr>
        <p:spPr/>
        <p:txBody>
          <a:bodyPr/>
          <a:lstStyle/>
          <a:p>
            <a:r>
              <a:rPr lang="en-US" dirty="0" smtClean="0"/>
              <a:t>HARDWARE examples</a:t>
            </a:r>
            <a:endParaRPr lang="en-US" dirty="0"/>
          </a:p>
        </p:txBody>
      </p:sp>
      <p:pic>
        <p:nvPicPr>
          <p:cNvPr id="5" name="Picture 1"/>
          <p:cNvPicPr>
            <a:picLocks noChangeAspect="1" noChangeArrowheads="1"/>
          </p:cNvPicPr>
          <p:nvPr/>
        </p:nvPicPr>
        <p:blipFill>
          <a:blip r:embed="rId3"/>
          <a:srcRect/>
          <a:stretch>
            <a:fillRect/>
          </a:stretch>
        </p:blipFill>
        <p:spPr bwMode="auto">
          <a:xfrm>
            <a:off x="3" y="4453679"/>
            <a:ext cx="3585547" cy="2680762"/>
          </a:xfrm>
          <a:prstGeom prst="rect">
            <a:avLst/>
          </a:prstGeom>
          <a:noFill/>
          <a:ln w="12700">
            <a:noFill/>
            <a:miter lim="800000"/>
            <a:headEnd/>
            <a:tailEnd/>
          </a:ln>
        </p:spPr>
      </p:pic>
      <p:sp>
        <p:nvSpPr>
          <p:cNvPr id="6" name="TextBox 5"/>
          <p:cNvSpPr txBox="1"/>
          <p:nvPr/>
        </p:nvSpPr>
        <p:spPr>
          <a:xfrm>
            <a:off x="90001" y="3949490"/>
            <a:ext cx="2249951" cy="382909"/>
          </a:xfrm>
          <a:prstGeom prst="rect">
            <a:avLst/>
          </a:prstGeom>
          <a:noFill/>
        </p:spPr>
        <p:txBody>
          <a:bodyPr wrap="square" lIns="104886" tIns="52443" rIns="104886" bIns="52443" rtlCol="0">
            <a:spAutoFit/>
          </a:bodyPr>
          <a:lstStyle/>
          <a:p>
            <a:r>
              <a:rPr lang="en-US" i="1" dirty="0" smtClean="0">
                <a:solidFill>
                  <a:srgbClr val="FFFFFF"/>
                </a:solidFill>
              </a:rPr>
              <a:t>civil engineering</a:t>
            </a:r>
            <a:endParaRPr lang="en-US" i="1" dirty="0">
              <a:solidFill>
                <a:srgbClr val="FFFFFF"/>
              </a:solidFill>
            </a:endParaRPr>
          </a:p>
        </p:txBody>
      </p:sp>
      <p:sp>
        <p:nvSpPr>
          <p:cNvPr id="7" name="TextBox 6"/>
          <p:cNvSpPr txBox="1"/>
          <p:nvPr/>
        </p:nvSpPr>
        <p:spPr>
          <a:xfrm>
            <a:off x="269994" y="7155562"/>
            <a:ext cx="2249951" cy="382909"/>
          </a:xfrm>
          <a:prstGeom prst="rect">
            <a:avLst/>
          </a:prstGeom>
          <a:noFill/>
        </p:spPr>
        <p:txBody>
          <a:bodyPr wrap="square" lIns="104886" tIns="52443" rIns="104886" bIns="52443" rtlCol="0">
            <a:spAutoFit/>
          </a:bodyPr>
          <a:lstStyle/>
          <a:p>
            <a:r>
              <a:rPr lang="en-US" i="1" dirty="0" smtClean="0">
                <a:solidFill>
                  <a:srgbClr val="FFFFFF"/>
                </a:solidFill>
              </a:rPr>
              <a:t>Metal structures</a:t>
            </a:r>
            <a:endParaRPr lang="en-US" i="1" dirty="0">
              <a:solidFill>
                <a:srgbClr val="FFFFFF"/>
              </a:solidFill>
            </a:endParaRPr>
          </a:p>
        </p:txBody>
      </p:sp>
      <p:pic>
        <p:nvPicPr>
          <p:cNvPr id="8" name="Picture 1"/>
          <p:cNvPicPr>
            <a:picLocks noChangeAspect="1" noChangeArrowheads="1"/>
          </p:cNvPicPr>
          <p:nvPr/>
        </p:nvPicPr>
        <p:blipFill>
          <a:blip r:embed="rId4"/>
          <a:srcRect/>
          <a:stretch>
            <a:fillRect/>
          </a:stretch>
        </p:blipFill>
        <p:spPr bwMode="auto">
          <a:xfrm>
            <a:off x="2609943" y="756287"/>
            <a:ext cx="5237426" cy="3193203"/>
          </a:xfrm>
          <a:prstGeom prst="rect">
            <a:avLst/>
          </a:prstGeom>
          <a:noFill/>
          <a:ln w="25400">
            <a:noFill/>
            <a:miter lim="800000"/>
            <a:headEnd/>
            <a:tailEnd/>
          </a:ln>
        </p:spPr>
      </p:pic>
      <p:sp>
        <p:nvSpPr>
          <p:cNvPr id="9" name="TextBox 8"/>
          <p:cNvSpPr txBox="1"/>
          <p:nvPr/>
        </p:nvSpPr>
        <p:spPr>
          <a:xfrm>
            <a:off x="3149934" y="3949490"/>
            <a:ext cx="4499901" cy="382909"/>
          </a:xfrm>
          <a:prstGeom prst="rect">
            <a:avLst/>
          </a:prstGeom>
          <a:noFill/>
        </p:spPr>
        <p:txBody>
          <a:bodyPr wrap="square" lIns="104886" tIns="52443" rIns="104886" bIns="52443" rtlCol="0">
            <a:spAutoFit/>
          </a:bodyPr>
          <a:lstStyle/>
          <a:p>
            <a:r>
              <a:rPr lang="en-US" i="1" dirty="0" smtClean="0">
                <a:solidFill>
                  <a:srgbClr val="FFFFFF"/>
                </a:solidFill>
              </a:rPr>
              <a:t>Super-conducting </a:t>
            </a:r>
            <a:r>
              <a:rPr lang="en-US" i="1" dirty="0" err="1" smtClean="0">
                <a:solidFill>
                  <a:srgbClr val="FFFFFF"/>
                </a:solidFill>
              </a:rPr>
              <a:t>toroidal</a:t>
            </a:r>
            <a:r>
              <a:rPr lang="en-US" i="1" dirty="0" smtClean="0">
                <a:solidFill>
                  <a:srgbClr val="FFFFFF"/>
                </a:solidFill>
              </a:rPr>
              <a:t> magnets</a:t>
            </a:r>
            <a:endParaRPr lang="en-US" i="1" dirty="0">
              <a:solidFill>
                <a:srgbClr val="FFFFFF"/>
              </a:solidFill>
            </a:endParaRPr>
          </a:p>
        </p:txBody>
      </p:sp>
      <p:pic>
        <p:nvPicPr>
          <p:cNvPr id="10" name="Picture 4"/>
          <p:cNvPicPr>
            <a:picLocks noChangeAspect="1" noChangeArrowheads="1"/>
          </p:cNvPicPr>
          <p:nvPr/>
        </p:nvPicPr>
        <p:blipFill>
          <a:blip r:embed="rId5"/>
          <a:srcRect/>
          <a:stretch>
            <a:fillRect/>
          </a:stretch>
        </p:blipFill>
        <p:spPr bwMode="auto">
          <a:xfrm>
            <a:off x="6839853" y="4460295"/>
            <a:ext cx="4409903" cy="2766428"/>
          </a:xfrm>
          <a:prstGeom prst="rect">
            <a:avLst/>
          </a:prstGeom>
          <a:noFill/>
          <a:ln w="12700">
            <a:noFill/>
            <a:miter lim="800000"/>
            <a:headEnd/>
            <a:tailEnd/>
          </a:ln>
        </p:spPr>
      </p:pic>
      <p:pic>
        <p:nvPicPr>
          <p:cNvPr id="11" name="Picture 4"/>
          <p:cNvPicPr>
            <a:picLocks noChangeAspect="1" noChangeArrowheads="1"/>
          </p:cNvPicPr>
          <p:nvPr/>
        </p:nvPicPr>
        <p:blipFill>
          <a:blip r:embed="rId6"/>
          <a:srcRect/>
          <a:stretch>
            <a:fillRect/>
          </a:stretch>
        </p:blipFill>
        <p:spPr bwMode="auto">
          <a:xfrm>
            <a:off x="3" y="588225"/>
            <a:ext cx="2552403" cy="3361267"/>
          </a:xfrm>
          <a:prstGeom prst="rect">
            <a:avLst/>
          </a:prstGeom>
          <a:noFill/>
          <a:ln w="12700">
            <a:noFill/>
            <a:miter lim="800000"/>
            <a:headEnd/>
            <a:tailEnd/>
          </a:ln>
        </p:spPr>
      </p:pic>
      <p:pic>
        <p:nvPicPr>
          <p:cNvPr id="13" name="Picture 4"/>
          <p:cNvPicPr>
            <a:picLocks noChangeAspect="1" noChangeArrowheads="1"/>
          </p:cNvPicPr>
          <p:nvPr/>
        </p:nvPicPr>
        <p:blipFill>
          <a:blip r:embed="rId7"/>
          <a:srcRect/>
          <a:stretch>
            <a:fillRect/>
          </a:stretch>
        </p:blipFill>
        <p:spPr bwMode="auto">
          <a:xfrm>
            <a:off x="7919829" y="325623"/>
            <a:ext cx="2924936" cy="3623866"/>
          </a:xfrm>
          <a:prstGeom prst="rect">
            <a:avLst/>
          </a:prstGeom>
          <a:noFill/>
          <a:ln w="12700">
            <a:noFill/>
            <a:miter lim="800000"/>
            <a:headEnd/>
            <a:tailEnd/>
          </a:ln>
        </p:spPr>
      </p:pic>
      <p:sp>
        <p:nvSpPr>
          <p:cNvPr id="14" name="TextBox 13"/>
          <p:cNvSpPr txBox="1"/>
          <p:nvPr/>
        </p:nvSpPr>
        <p:spPr>
          <a:xfrm>
            <a:off x="8099825" y="3949490"/>
            <a:ext cx="2609943" cy="382909"/>
          </a:xfrm>
          <a:prstGeom prst="rect">
            <a:avLst/>
          </a:prstGeom>
          <a:noFill/>
        </p:spPr>
        <p:txBody>
          <a:bodyPr wrap="square" lIns="104886" tIns="52443" rIns="104886" bIns="52443" rtlCol="0">
            <a:spAutoFit/>
          </a:bodyPr>
          <a:lstStyle/>
          <a:p>
            <a:r>
              <a:rPr lang="en-US" i="1" dirty="0" err="1" smtClean="0">
                <a:solidFill>
                  <a:srgbClr val="FFFFFF"/>
                </a:solidFill>
              </a:rPr>
              <a:t>Muon</a:t>
            </a:r>
            <a:r>
              <a:rPr lang="en-US" i="1" dirty="0" smtClean="0">
                <a:solidFill>
                  <a:srgbClr val="FFFFFF"/>
                </a:solidFill>
              </a:rPr>
              <a:t> big wheels</a:t>
            </a:r>
            <a:endParaRPr lang="en-US" i="1" dirty="0">
              <a:solidFill>
                <a:srgbClr val="FFFFFF"/>
              </a:solidFill>
            </a:endParaRPr>
          </a:p>
        </p:txBody>
      </p:sp>
      <p:sp>
        <p:nvSpPr>
          <p:cNvPr id="15" name="TextBox 14"/>
          <p:cNvSpPr txBox="1"/>
          <p:nvPr/>
        </p:nvSpPr>
        <p:spPr>
          <a:xfrm>
            <a:off x="3509923" y="7155562"/>
            <a:ext cx="3419925" cy="382909"/>
          </a:xfrm>
          <a:prstGeom prst="rect">
            <a:avLst/>
          </a:prstGeom>
          <a:noFill/>
        </p:spPr>
        <p:txBody>
          <a:bodyPr wrap="square" lIns="104886" tIns="52443" rIns="104886" bIns="52443" rtlCol="0">
            <a:spAutoFit/>
          </a:bodyPr>
          <a:lstStyle/>
          <a:p>
            <a:r>
              <a:rPr lang="en-US" i="1" dirty="0" smtClean="0">
                <a:solidFill>
                  <a:srgbClr val="FFFFFF"/>
                </a:solidFill>
              </a:rPr>
              <a:t>End-cap </a:t>
            </a:r>
            <a:r>
              <a:rPr lang="en-US" i="1" dirty="0" err="1" smtClean="0">
                <a:solidFill>
                  <a:srgbClr val="FFFFFF"/>
                </a:solidFill>
              </a:rPr>
              <a:t>toroid</a:t>
            </a:r>
            <a:r>
              <a:rPr lang="en-US" i="1" dirty="0" smtClean="0">
                <a:solidFill>
                  <a:srgbClr val="FFFFFF"/>
                </a:solidFill>
              </a:rPr>
              <a:t> magnets</a:t>
            </a:r>
            <a:endParaRPr lang="en-US" i="1" dirty="0">
              <a:solidFill>
                <a:srgbClr val="FFFFFF"/>
              </a:solidFill>
            </a:endParaRPr>
          </a:p>
        </p:txBody>
      </p:sp>
      <p:sp>
        <p:nvSpPr>
          <p:cNvPr id="16" name="TextBox 15"/>
          <p:cNvSpPr txBox="1"/>
          <p:nvPr/>
        </p:nvSpPr>
        <p:spPr>
          <a:xfrm>
            <a:off x="7379841" y="7155562"/>
            <a:ext cx="3419925" cy="382909"/>
          </a:xfrm>
          <a:prstGeom prst="rect">
            <a:avLst/>
          </a:prstGeom>
          <a:noFill/>
        </p:spPr>
        <p:txBody>
          <a:bodyPr wrap="square" lIns="104886" tIns="52443" rIns="104886" bIns="52443" rtlCol="0">
            <a:spAutoFit/>
          </a:bodyPr>
          <a:lstStyle/>
          <a:p>
            <a:r>
              <a:rPr lang="en-US" i="1" dirty="0" smtClean="0">
                <a:solidFill>
                  <a:srgbClr val="FFFFFF"/>
                </a:solidFill>
              </a:rPr>
              <a:t>End-cap </a:t>
            </a:r>
            <a:r>
              <a:rPr lang="en-US" i="1" dirty="0" err="1" smtClean="0">
                <a:solidFill>
                  <a:srgbClr val="FFFFFF"/>
                </a:solidFill>
              </a:rPr>
              <a:t>cryo</a:t>
            </a:r>
            <a:r>
              <a:rPr lang="en-US" i="1" dirty="0" smtClean="0">
                <a:solidFill>
                  <a:srgbClr val="FFFFFF"/>
                </a:solidFill>
              </a:rPr>
              <a:t> calorimeters</a:t>
            </a:r>
            <a:endParaRPr lang="en-US" i="1"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examples</a:t>
            </a:r>
            <a:endParaRPr lang="en-US" dirty="0"/>
          </a:p>
        </p:txBody>
      </p:sp>
      <p:pic>
        <p:nvPicPr>
          <p:cNvPr id="9" name="Picture 3"/>
          <p:cNvPicPr>
            <a:picLocks noChangeAspect="1" noChangeArrowheads="1"/>
          </p:cNvPicPr>
          <p:nvPr/>
        </p:nvPicPr>
        <p:blipFill>
          <a:blip r:embed="rId2"/>
          <a:srcRect/>
          <a:stretch>
            <a:fillRect/>
          </a:stretch>
        </p:blipFill>
        <p:spPr bwMode="auto">
          <a:xfrm>
            <a:off x="-89995" y="1092412"/>
            <a:ext cx="3781643" cy="2453288"/>
          </a:xfrm>
          <a:prstGeom prst="rect">
            <a:avLst/>
          </a:prstGeom>
          <a:noFill/>
          <a:ln w="12700">
            <a:noFill/>
            <a:miter lim="800000"/>
            <a:headEnd/>
            <a:tailEnd/>
          </a:ln>
        </p:spPr>
      </p:pic>
      <p:pic>
        <p:nvPicPr>
          <p:cNvPr id="10" name="Picture 3"/>
          <p:cNvPicPr>
            <a:picLocks noChangeAspect="1" noChangeArrowheads="1"/>
          </p:cNvPicPr>
          <p:nvPr/>
        </p:nvPicPr>
        <p:blipFill>
          <a:blip r:embed="rId3"/>
          <a:srcRect/>
          <a:stretch>
            <a:fillRect/>
          </a:stretch>
        </p:blipFill>
        <p:spPr bwMode="auto">
          <a:xfrm>
            <a:off x="3779920" y="1092415"/>
            <a:ext cx="4038168" cy="2468915"/>
          </a:xfrm>
          <a:prstGeom prst="rect">
            <a:avLst/>
          </a:prstGeom>
          <a:noFill/>
          <a:ln w="12700">
            <a:noFill/>
            <a:miter lim="800000"/>
            <a:headEnd/>
            <a:tailEnd/>
          </a:ln>
        </p:spPr>
      </p:pic>
      <p:pic>
        <p:nvPicPr>
          <p:cNvPr id="12" name="Picture 7" descr="DSCF0038"/>
          <p:cNvPicPr>
            <a:picLocks noGrp="1" noChangeAspect="1" noChangeArrowheads="1"/>
          </p:cNvPicPr>
          <p:nvPr>
            <p:ph sz="quarter" idx="4294967295"/>
          </p:nvPr>
        </p:nvPicPr>
        <p:blipFill>
          <a:blip r:embed="rId4"/>
          <a:srcRect/>
          <a:stretch>
            <a:fillRect/>
          </a:stretch>
        </p:blipFill>
        <p:spPr>
          <a:xfrm>
            <a:off x="142081" y="4010028"/>
            <a:ext cx="3037680" cy="3048635"/>
          </a:xfrm>
          <a:prstGeom prst="rect">
            <a:avLst/>
          </a:prstGeom>
          <a:ln/>
        </p:spPr>
      </p:pic>
      <p:pic>
        <p:nvPicPr>
          <p:cNvPr id="13" name="Picture 3" descr="0509008_06"/>
          <p:cNvPicPr>
            <a:picLocks noChangeAspect="1" noChangeArrowheads="1"/>
          </p:cNvPicPr>
          <p:nvPr/>
        </p:nvPicPr>
        <p:blipFill>
          <a:blip r:embed="rId5"/>
          <a:srcRect/>
          <a:stretch>
            <a:fillRect/>
          </a:stretch>
        </p:blipFill>
        <p:spPr bwMode="auto">
          <a:xfrm>
            <a:off x="7919830" y="-84032"/>
            <a:ext cx="2806813" cy="3613362"/>
          </a:xfrm>
          <a:prstGeom prst="rect">
            <a:avLst/>
          </a:prstGeom>
          <a:noFill/>
        </p:spPr>
      </p:pic>
      <p:pic>
        <p:nvPicPr>
          <p:cNvPr id="11" name="Picture 3"/>
          <p:cNvPicPr>
            <a:picLocks noChangeAspect="1" noChangeArrowheads="1"/>
          </p:cNvPicPr>
          <p:nvPr/>
        </p:nvPicPr>
        <p:blipFill>
          <a:blip r:embed="rId6"/>
          <a:srcRect/>
          <a:stretch>
            <a:fillRect/>
          </a:stretch>
        </p:blipFill>
        <p:spPr bwMode="auto">
          <a:xfrm>
            <a:off x="7289840" y="4033523"/>
            <a:ext cx="3655980" cy="3034473"/>
          </a:xfrm>
          <a:prstGeom prst="rect">
            <a:avLst/>
          </a:prstGeom>
          <a:noFill/>
          <a:ln w="12700">
            <a:noFill/>
            <a:miter lim="800000"/>
            <a:headEnd/>
            <a:tailEnd/>
          </a:ln>
        </p:spPr>
      </p:pic>
      <p:sp>
        <p:nvSpPr>
          <p:cNvPr id="15" name="TextBox 14"/>
          <p:cNvSpPr txBox="1"/>
          <p:nvPr/>
        </p:nvSpPr>
        <p:spPr>
          <a:xfrm>
            <a:off x="359995" y="3529332"/>
            <a:ext cx="2969935" cy="382909"/>
          </a:xfrm>
          <a:prstGeom prst="rect">
            <a:avLst/>
          </a:prstGeom>
          <a:noFill/>
        </p:spPr>
        <p:txBody>
          <a:bodyPr wrap="square" lIns="104886" tIns="52443" rIns="104886" bIns="52443" rtlCol="0">
            <a:spAutoFit/>
          </a:bodyPr>
          <a:lstStyle/>
          <a:p>
            <a:r>
              <a:rPr lang="en-US" i="1" dirty="0" smtClean="0">
                <a:solidFill>
                  <a:srgbClr val="FFFFFF"/>
                </a:solidFill>
              </a:rPr>
              <a:t>Silicon strip detector</a:t>
            </a:r>
            <a:endParaRPr lang="en-US" i="1" dirty="0">
              <a:solidFill>
                <a:srgbClr val="FFFFFF"/>
              </a:solidFill>
            </a:endParaRPr>
          </a:p>
        </p:txBody>
      </p:sp>
      <p:sp>
        <p:nvSpPr>
          <p:cNvPr id="16" name="TextBox 15"/>
          <p:cNvSpPr txBox="1"/>
          <p:nvPr/>
        </p:nvSpPr>
        <p:spPr>
          <a:xfrm>
            <a:off x="3869915" y="3529332"/>
            <a:ext cx="3329927" cy="382909"/>
          </a:xfrm>
          <a:prstGeom prst="rect">
            <a:avLst/>
          </a:prstGeom>
          <a:noFill/>
        </p:spPr>
        <p:txBody>
          <a:bodyPr wrap="square" lIns="104886" tIns="52443" rIns="104886" bIns="52443" rtlCol="0">
            <a:spAutoFit/>
          </a:bodyPr>
          <a:lstStyle/>
          <a:p>
            <a:r>
              <a:rPr lang="en-US" i="1" dirty="0" smtClean="0">
                <a:solidFill>
                  <a:srgbClr val="FFFFFF"/>
                </a:solidFill>
              </a:rPr>
              <a:t>LAr accordion calorimeter</a:t>
            </a:r>
            <a:endParaRPr lang="en-US" i="1" dirty="0">
              <a:solidFill>
                <a:srgbClr val="FFFFFF"/>
              </a:solidFill>
            </a:endParaRPr>
          </a:p>
        </p:txBody>
      </p:sp>
      <p:sp>
        <p:nvSpPr>
          <p:cNvPr id="17" name="TextBox 16"/>
          <p:cNvSpPr txBox="1"/>
          <p:nvPr/>
        </p:nvSpPr>
        <p:spPr>
          <a:xfrm>
            <a:off x="7829828" y="3529332"/>
            <a:ext cx="2879937" cy="382909"/>
          </a:xfrm>
          <a:prstGeom prst="rect">
            <a:avLst/>
          </a:prstGeom>
          <a:noFill/>
        </p:spPr>
        <p:txBody>
          <a:bodyPr wrap="square" lIns="104886" tIns="52443" rIns="104886" bIns="52443" rtlCol="0">
            <a:spAutoFit/>
          </a:bodyPr>
          <a:lstStyle/>
          <a:p>
            <a:r>
              <a:rPr lang="en-US" i="1" dirty="0" smtClean="0">
                <a:solidFill>
                  <a:srgbClr val="FFFFFF"/>
                </a:solidFill>
              </a:rPr>
              <a:t>Silicon tracker </a:t>
            </a:r>
            <a:endParaRPr lang="en-US" i="1" dirty="0">
              <a:solidFill>
                <a:srgbClr val="FFFFFF"/>
              </a:solidFill>
            </a:endParaRPr>
          </a:p>
        </p:txBody>
      </p:sp>
      <p:sp>
        <p:nvSpPr>
          <p:cNvPr id="18" name="TextBox 17"/>
          <p:cNvSpPr txBox="1"/>
          <p:nvPr/>
        </p:nvSpPr>
        <p:spPr>
          <a:xfrm>
            <a:off x="179999" y="7071529"/>
            <a:ext cx="2969935" cy="382909"/>
          </a:xfrm>
          <a:prstGeom prst="rect">
            <a:avLst/>
          </a:prstGeom>
          <a:noFill/>
        </p:spPr>
        <p:txBody>
          <a:bodyPr wrap="square" lIns="104886" tIns="52443" rIns="104886" bIns="52443" rtlCol="0">
            <a:spAutoFit/>
          </a:bodyPr>
          <a:lstStyle/>
          <a:p>
            <a:r>
              <a:rPr lang="en-US" i="1" dirty="0" smtClean="0">
                <a:solidFill>
                  <a:srgbClr val="FFFFFF"/>
                </a:solidFill>
              </a:rPr>
              <a:t>Silicon strip disk</a:t>
            </a:r>
            <a:endParaRPr lang="en-US" i="1" dirty="0">
              <a:solidFill>
                <a:srgbClr val="FFFFFF"/>
              </a:solidFill>
            </a:endParaRPr>
          </a:p>
        </p:txBody>
      </p:sp>
      <p:sp>
        <p:nvSpPr>
          <p:cNvPr id="19" name="TextBox 18"/>
          <p:cNvSpPr txBox="1"/>
          <p:nvPr/>
        </p:nvSpPr>
        <p:spPr>
          <a:xfrm>
            <a:off x="3509926" y="7058662"/>
            <a:ext cx="3689919" cy="382909"/>
          </a:xfrm>
          <a:prstGeom prst="rect">
            <a:avLst/>
          </a:prstGeom>
          <a:noFill/>
        </p:spPr>
        <p:txBody>
          <a:bodyPr wrap="square" lIns="104886" tIns="52443" rIns="104886" bIns="52443" rtlCol="0">
            <a:spAutoFit/>
          </a:bodyPr>
          <a:lstStyle/>
          <a:p>
            <a:r>
              <a:rPr lang="en-US" i="1" dirty="0" smtClean="0">
                <a:solidFill>
                  <a:srgbClr val="FFFFFF"/>
                </a:solidFill>
              </a:rPr>
              <a:t>Scintillating tiles  calorimeter</a:t>
            </a:r>
            <a:endParaRPr lang="en-US" i="1" dirty="0">
              <a:solidFill>
                <a:srgbClr val="FFFFFF"/>
              </a:solidFill>
            </a:endParaRPr>
          </a:p>
        </p:txBody>
      </p:sp>
      <p:sp>
        <p:nvSpPr>
          <p:cNvPr id="20" name="TextBox 19"/>
          <p:cNvSpPr txBox="1"/>
          <p:nvPr/>
        </p:nvSpPr>
        <p:spPr>
          <a:xfrm>
            <a:off x="7739833" y="7071529"/>
            <a:ext cx="3059933" cy="382909"/>
          </a:xfrm>
          <a:prstGeom prst="rect">
            <a:avLst/>
          </a:prstGeom>
          <a:noFill/>
        </p:spPr>
        <p:txBody>
          <a:bodyPr wrap="square" lIns="104886" tIns="52443" rIns="104886" bIns="52443" rtlCol="0">
            <a:spAutoFit/>
          </a:bodyPr>
          <a:lstStyle/>
          <a:p>
            <a:r>
              <a:rPr lang="en-US" i="1" dirty="0" smtClean="0">
                <a:solidFill>
                  <a:srgbClr val="FFFFFF"/>
                </a:solidFill>
              </a:rPr>
              <a:t>Monitored drift tubes</a:t>
            </a:r>
            <a:endParaRPr lang="en-US" i="1" dirty="0">
              <a:solidFill>
                <a:srgbClr val="FFFFFF"/>
              </a:solidFill>
            </a:endParaRPr>
          </a:p>
        </p:txBody>
      </p:sp>
      <p:pic>
        <p:nvPicPr>
          <p:cNvPr id="21" name="Picture 20"/>
          <p:cNvPicPr>
            <a:picLocks noChangeAspect="1"/>
          </p:cNvPicPr>
          <p:nvPr/>
        </p:nvPicPr>
        <p:blipFill>
          <a:blip r:embed="rId7"/>
          <a:stretch>
            <a:fillRect/>
          </a:stretch>
        </p:blipFill>
        <p:spPr>
          <a:xfrm>
            <a:off x="3330807" y="4010026"/>
            <a:ext cx="3821674" cy="304863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818481" y="962025"/>
            <a:ext cx="685800" cy="228600"/>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pPr algn="l"/>
            <a:r>
              <a:rPr lang="en-US" dirty="0" smtClean="0"/>
              <a:t>Computing examples</a:t>
            </a:r>
            <a:endParaRPr lang="en-US" dirty="0"/>
          </a:p>
        </p:txBody>
      </p:sp>
      <p:pic>
        <p:nvPicPr>
          <p:cNvPr id="4" name="Picture 7" descr="E:\Images\Nikon\29\Dsc_2198_mo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686425"/>
            <a:ext cx="2531709"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TDA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516" y="581025"/>
            <a:ext cx="4002046" cy="517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p:cNvSpPr txBox="1">
            <a:spLocks noChangeArrowheads="1"/>
          </p:cNvSpPr>
          <p:nvPr/>
        </p:nvSpPr>
        <p:spPr bwMode="auto">
          <a:xfrm flipV="1">
            <a:off x="-10319" y="1504971"/>
            <a:ext cx="194579" cy="1036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lIns="0" tIns="0" rIns="0" bIns="0" anchor="ctr" anchorCtr="1">
            <a:spAutoFit/>
          </a:bodyPr>
          <a:lstStyle>
            <a:lvl1pPr>
              <a:defRPr sz="2800">
                <a:solidFill>
                  <a:schemeClr val="tx1"/>
                </a:solidFill>
                <a:latin typeface="Times New Roman" charset="0"/>
                <a:ea typeface="ＭＳ Ｐゴシック" charset="0"/>
              </a:defRPr>
            </a:lvl1pPr>
            <a:lvl2pPr marL="742950" indent="-285750">
              <a:defRPr sz="2800">
                <a:solidFill>
                  <a:schemeClr val="tx1"/>
                </a:solidFill>
                <a:latin typeface="Times New Roman" charset="0"/>
                <a:ea typeface="ＭＳ Ｐゴシック" charset="0"/>
              </a:defRPr>
            </a:lvl2pPr>
            <a:lvl3pPr marL="1143000" indent="-228600">
              <a:defRPr sz="2800">
                <a:solidFill>
                  <a:schemeClr val="tx1"/>
                </a:solidFill>
                <a:latin typeface="Times New Roman" charset="0"/>
                <a:ea typeface="ＭＳ Ｐゴシック" charset="0"/>
              </a:defRPr>
            </a:lvl3pPr>
            <a:lvl4pPr marL="1600200" indent="-228600">
              <a:defRPr sz="2800">
                <a:solidFill>
                  <a:schemeClr val="tx1"/>
                </a:solidFill>
                <a:latin typeface="Times New Roman" charset="0"/>
                <a:ea typeface="ＭＳ Ｐゴシック" charset="0"/>
              </a:defRPr>
            </a:lvl4pPr>
            <a:lvl5pPr marL="2057400" indent="-228600">
              <a:defRPr sz="28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8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8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8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800">
                <a:solidFill>
                  <a:schemeClr val="tx1"/>
                </a:solidFill>
                <a:latin typeface="Times New Roman" charset="0"/>
                <a:ea typeface="ＭＳ Ｐゴシック" charset="0"/>
              </a:defRPr>
            </a:lvl9pPr>
          </a:lstStyle>
          <a:p>
            <a:pPr algn="l">
              <a:spcBef>
                <a:spcPct val="50000"/>
              </a:spcBef>
            </a:pPr>
            <a:r>
              <a:rPr lang="en-GB" sz="1600" b="1" dirty="0">
                <a:solidFill>
                  <a:srgbClr val="FFFFFF"/>
                </a:solidFill>
                <a:latin typeface="Times" charset="0"/>
              </a:rPr>
              <a:t>Hardware</a:t>
            </a:r>
          </a:p>
        </p:txBody>
      </p:sp>
      <p:pic>
        <p:nvPicPr>
          <p:cNvPr id="11" name="Picture 10" descr="1.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18222" y="0"/>
            <a:ext cx="3845822" cy="4811234"/>
          </a:xfrm>
          <a:prstGeom prst="rect">
            <a:avLst/>
          </a:prstGeom>
        </p:spPr>
      </p:pic>
      <p:sp>
        <p:nvSpPr>
          <p:cNvPr id="140" name="Rectangle 139"/>
          <p:cNvSpPr/>
          <p:nvPr/>
        </p:nvSpPr>
        <p:spPr>
          <a:xfrm>
            <a:off x="5402263" y="5076825"/>
            <a:ext cx="5397500" cy="646331"/>
          </a:xfrm>
          <a:prstGeom prst="rect">
            <a:avLst/>
          </a:prstGeom>
        </p:spPr>
        <p:txBody>
          <a:bodyPr>
            <a:spAutoFit/>
          </a:bodyPr>
          <a:lstStyle/>
          <a:p>
            <a:r>
              <a:rPr kumimoji="1" lang="en-US" dirty="0">
                <a:cs typeface="Arial" charset="0"/>
              </a:rPr>
              <a:t>Total throughput of ATLAS data through the Grid: from 1</a:t>
            </a:r>
            <a:r>
              <a:rPr kumimoji="1" lang="en-US" baseline="30000" dirty="0">
                <a:cs typeface="Arial" charset="0"/>
              </a:rPr>
              <a:t>st</a:t>
            </a:r>
            <a:r>
              <a:rPr kumimoji="1" lang="en-US" dirty="0">
                <a:cs typeface="Arial" charset="0"/>
              </a:rPr>
              <a:t> January to mid September </a:t>
            </a:r>
            <a:r>
              <a:rPr kumimoji="1" lang="en-US" dirty="0">
                <a:cs typeface="Arial" charset="0"/>
                <a:sym typeface="Wingdings" charset="0"/>
              </a:rPr>
              <a:t> </a:t>
            </a:r>
          </a:p>
        </p:txBody>
      </p:sp>
      <p:sp>
        <p:nvSpPr>
          <p:cNvPr id="141" name="Rectangle 140"/>
          <p:cNvSpPr/>
          <p:nvPr/>
        </p:nvSpPr>
        <p:spPr>
          <a:xfrm>
            <a:off x="5018881" y="7210425"/>
            <a:ext cx="6248400" cy="338554"/>
          </a:xfrm>
          <a:prstGeom prst="rect">
            <a:avLst/>
          </a:prstGeom>
          <a:solidFill>
            <a:srgbClr val="FFFFFF"/>
          </a:solidFill>
        </p:spPr>
        <p:txBody>
          <a:bodyPr wrap="square">
            <a:spAutoFit/>
          </a:bodyPr>
          <a:lstStyle/>
          <a:p>
            <a:r>
              <a:rPr lang="en-US" sz="1600" dirty="0">
                <a:solidFill>
                  <a:srgbClr val="0000FF"/>
                </a:solidFill>
              </a:rPr>
              <a:t>&gt; 1000 different users, &gt; 15 million analysis jobs processed</a:t>
            </a:r>
          </a:p>
        </p:txBody>
      </p:sp>
      <p:sp>
        <p:nvSpPr>
          <p:cNvPr id="142" name="Rectangle 141"/>
          <p:cNvSpPr/>
          <p:nvPr/>
        </p:nvSpPr>
        <p:spPr>
          <a:xfrm>
            <a:off x="4866481" y="5881271"/>
            <a:ext cx="1066800" cy="338554"/>
          </a:xfrm>
          <a:prstGeom prst="rect">
            <a:avLst/>
          </a:prstGeom>
          <a:solidFill>
            <a:srgbClr val="FFFFFF"/>
          </a:solidFill>
        </p:spPr>
        <p:txBody>
          <a:bodyPr wrap="square">
            <a:spAutoFit/>
          </a:bodyPr>
          <a:lstStyle/>
          <a:p>
            <a:r>
              <a:rPr lang="en-US" sz="1600" dirty="0" smtClean="0">
                <a:solidFill>
                  <a:srgbClr val="0000FF"/>
                </a:solidFill>
              </a:rPr>
              <a:t>-- 6 GB/s</a:t>
            </a:r>
            <a:endParaRPr lang="en-US" sz="1600" dirty="0">
              <a:solidFill>
                <a:srgbClr val="0000FF"/>
              </a:solidFill>
            </a:endParaRPr>
          </a:p>
        </p:txBody>
      </p:sp>
      <p:pic>
        <p:nvPicPr>
          <p:cNvPr id="143" name="Picture 142"/>
          <p:cNvPicPr>
            <a:picLocks noChangeAspect="1"/>
          </p:cNvPicPr>
          <p:nvPr/>
        </p:nvPicPr>
        <p:blipFill>
          <a:blip r:embed="rId5"/>
          <a:stretch>
            <a:fillRect/>
          </a:stretch>
        </p:blipFill>
        <p:spPr>
          <a:xfrm>
            <a:off x="4942262" y="0"/>
            <a:ext cx="2174924" cy="4772025"/>
          </a:xfrm>
          <a:prstGeom prst="rect">
            <a:avLst/>
          </a:prstGeom>
        </p:spPr>
      </p:pic>
      <p:pic>
        <p:nvPicPr>
          <p:cNvPr id="144" name="Picture 143"/>
          <p:cNvPicPr>
            <a:picLocks noChangeAspect="1"/>
          </p:cNvPicPr>
          <p:nvPr/>
        </p:nvPicPr>
        <p:blipFill>
          <a:blip r:embed="rId6">
            <a:alphaModFix amt="48000"/>
          </a:blip>
          <a:stretch>
            <a:fillRect/>
          </a:stretch>
        </p:blipFill>
        <p:spPr>
          <a:xfrm>
            <a:off x="2504281" y="5762625"/>
            <a:ext cx="1793081" cy="2097453"/>
          </a:xfrm>
          <a:prstGeom prst="rect">
            <a:avLst/>
          </a:prstGeom>
        </p:spPr>
      </p:pic>
      <p:grpSp>
        <p:nvGrpSpPr>
          <p:cNvPr id="14" name="Group 3"/>
          <p:cNvGrpSpPr>
            <a:grpSpLocks/>
          </p:cNvGrpSpPr>
          <p:nvPr/>
        </p:nvGrpSpPr>
        <p:grpSpPr bwMode="auto">
          <a:xfrm>
            <a:off x="4561681" y="4695825"/>
            <a:ext cx="6400007" cy="3048000"/>
            <a:chOff x="158824" y="425152"/>
            <a:chExt cx="7818120" cy="5863590"/>
          </a:xfrm>
        </p:grpSpPr>
        <p:pic>
          <p:nvPicPr>
            <p:cNvPr id="15" name="Picture 12" descr="C5AWeoN.png"/>
            <p:cNvPicPr preferRelativeResize="0">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58824" y="425152"/>
              <a:ext cx="7818120" cy="5863590"/>
            </a:xfrm>
            <a:prstGeom prst="rect">
              <a:avLst/>
            </a:prstGeom>
            <a:noFill/>
            <a:ln w="76200">
              <a:noFill/>
              <a:miter lim="800000"/>
              <a:headEnd/>
              <a:tailEnd/>
            </a:ln>
            <a:extLst>
              <a:ext uri="{909E8E84-426E-40dd-AFC4-6F175D3DCCD1}">
                <a14:hiddenFill xmlns:a14="http://schemas.microsoft.com/office/drawing/2010/main">
                  <a:solidFill>
                    <a:srgbClr val="FFFFFF"/>
                  </a:solidFill>
                </a14:hiddenFill>
              </a:ext>
            </a:extLst>
          </p:spPr>
        </p:pic>
        <p:cxnSp>
          <p:nvCxnSpPr>
            <p:cNvPr id="16" name="Straight Arrow Connector 15"/>
            <p:cNvCxnSpPr>
              <a:cxnSpLocks noChangeShapeType="1"/>
            </p:cNvCxnSpPr>
            <p:nvPr/>
          </p:nvCxnSpPr>
          <p:spPr bwMode="auto">
            <a:xfrm>
              <a:off x="1742614" y="1392182"/>
              <a:ext cx="0" cy="648072"/>
            </a:xfrm>
            <a:prstGeom prst="straightConnector1">
              <a:avLst/>
            </a:prstGeom>
            <a:noFill/>
            <a:ln w="12700">
              <a:noFill/>
              <a:round/>
              <a:headEnd/>
              <a:tailEnd type="arrow" w="med" len="med"/>
            </a:ln>
            <a:extLst>
              <a:ext uri="{909E8E84-426E-40dd-AFC4-6F175D3DCCD1}">
                <a14:hiddenFill xmlns:a14="http://schemas.microsoft.com/office/drawing/2010/main">
                  <a:noFill/>
                </a14:hiddenFill>
              </a:ext>
            </a:extLst>
          </p:spPr>
        </p:cxnSp>
        <p:cxnSp>
          <p:nvCxnSpPr>
            <p:cNvPr id="17" name="Straight Arrow Connector 16"/>
            <p:cNvCxnSpPr>
              <a:cxnSpLocks noChangeShapeType="1"/>
            </p:cNvCxnSpPr>
            <p:nvPr/>
          </p:nvCxnSpPr>
          <p:spPr bwMode="auto">
            <a:xfrm>
              <a:off x="2051720" y="1412776"/>
              <a:ext cx="0" cy="648072"/>
            </a:xfrm>
            <a:prstGeom prst="straightConnector1">
              <a:avLst/>
            </a:prstGeom>
            <a:noFill/>
            <a:ln w="12700">
              <a:noFill/>
              <a:round/>
              <a:headEnd/>
              <a:tailEnd type="arrow" w="med" len="med"/>
            </a:ln>
            <a:extLst>
              <a:ext uri="{909E8E84-426E-40dd-AFC4-6F175D3DCCD1}">
                <a14:hiddenFill xmlns:a14="http://schemas.microsoft.com/office/drawing/2010/main">
                  <a:noFill/>
                </a14:hiddenFill>
              </a:ext>
            </a:extLst>
          </p:spPr>
        </p:cxnSp>
        <p:sp>
          <p:nvSpPr>
            <p:cNvPr id="18" name="TextBox 14"/>
            <p:cNvSpPr txBox="1">
              <a:spLocks noChangeArrowheads="1"/>
            </p:cNvSpPr>
            <p:nvPr/>
          </p:nvSpPr>
          <p:spPr bwMode="auto">
            <a:xfrm>
              <a:off x="1475656" y="1340768"/>
              <a:ext cx="877276" cy="400110"/>
            </a:xfrm>
            <a:prstGeom prst="rect">
              <a:avLst/>
            </a:prstGeom>
            <a:solidFill>
              <a:srgbClr val="FFFFFF"/>
            </a:solidFill>
            <a:ln w="9525">
              <a:no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1000">
                  <a:solidFill>
                    <a:srgbClr val="800000"/>
                  </a:solidFill>
                </a:rPr>
                <a:t>Database</a:t>
              </a:r>
            </a:p>
            <a:p>
              <a:r>
                <a:rPr lang="en-US" sz="1000">
                  <a:solidFill>
                    <a:srgbClr val="800000"/>
                  </a:solidFill>
                </a:rPr>
                <a:t>migration</a:t>
              </a:r>
            </a:p>
          </p:txBody>
        </p:sp>
      </p:grpSp>
      <p:sp>
        <p:nvSpPr>
          <p:cNvPr id="19" name="Rectangle 18"/>
          <p:cNvSpPr/>
          <p:nvPr/>
        </p:nvSpPr>
        <p:spPr>
          <a:xfrm>
            <a:off x="9697244" y="5076825"/>
            <a:ext cx="1066800" cy="338554"/>
          </a:xfrm>
          <a:prstGeom prst="rect">
            <a:avLst/>
          </a:prstGeom>
          <a:solidFill>
            <a:srgbClr val="FFFFFF"/>
          </a:solidFill>
        </p:spPr>
        <p:txBody>
          <a:bodyPr wrap="square">
            <a:spAutoFit/>
          </a:bodyPr>
          <a:lstStyle/>
          <a:p>
            <a:r>
              <a:rPr lang="en-US" sz="1600" dirty="0">
                <a:solidFill>
                  <a:srgbClr val="0000FF"/>
                </a:solidFill>
              </a:rPr>
              <a:t>&gt;</a:t>
            </a:r>
            <a:r>
              <a:rPr lang="en-US" sz="1600" dirty="0" smtClean="0">
                <a:solidFill>
                  <a:srgbClr val="0000FF"/>
                </a:solidFill>
              </a:rPr>
              <a:t> 6 GB/s</a:t>
            </a:r>
            <a:endParaRPr lang="en-US" sz="1600" dirty="0">
              <a:solidFill>
                <a:srgbClr val="0000FF"/>
              </a:solidFill>
            </a:endParaRPr>
          </a:p>
        </p:txBody>
      </p:sp>
      <p:sp>
        <p:nvSpPr>
          <p:cNvPr id="20" name="TextBox 16"/>
          <p:cNvSpPr txBox="1">
            <a:spLocks noChangeArrowheads="1"/>
          </p:cNvSpPr>
          <p:nvPr/>
        </p:nvSpPr>
        <p:spPr bwMode="auto">
          <a:xfrm>
            <a:off x="4637881" y="7210425"/>
            <a:ext cx="5953060" cy="307777"/>
          </a:xfrm>
          <a:prstGeom prst="rect">
            <a:avLst/>
          </a:prstGeom>
          <a:solidFill>
            <a:srgbClr val="FFFFFF"/>
          </a:solidFill>
          <a:ln w="9525">
            <a:no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1400" dirty="0">
                <a:solidFill>
                  <a:srgbClr val="000000"/>
                </a:solidFill>
                <a:latin typeface="+mn-lt"/>
              </a:rPr>
              <a:t>Grid-based analysis in 2011 : &gt; 1100 different users, &gt; 22M analysis </a:t>
            </a:r>
            <a:r>
              <a:rPr lang="en-US" sz="1400" dirty="0" smtClean="0">
                <a:solidFill>
                  <a:srgbClr val="000000"/>
                </a:solidFill>
                <a:latin typeface="+mn-lt"/>
              </a:rPr>
              <a:t>jobs</a:t>
            </a:r>
            <a:endParaRPr lang="en-US" sz="1400" dirty="0">
              <a:solidFill>
                <a:srgbClr val="000000"/>
              </a:solidFill>
              <a:latin typeface="+mn-lt"/>
            </a:endParaRPr>
          </a:p>
        </p:txBody>
      </p:sp>
    </p:spTree>
    <p:extLst>
      <p:ext uri="{BB962C8B-B14F-4D97-AF65-F5344CB8AC3E}">
        <p14:creationId xmlns:p14="http://schemas.microsoft.com/office/powerpoint/2010/main" val="117974745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history</a:t>
            </a:r>
            <a:endParaRPr lang="en-US" dirty="0"/>
          </a:p>
        </p:txBody>
      </p:sp>
      <p:grpSp>
        <p:nvGrpSpPr>
          <p:cNvPr id="4" name="Group 3"/>
          <p:cNvGrpSpPr>
            <a:grpSpLocks/>
          </p:cNvGrpSpPr>
          <p:nvPr/>
        </p:nvGrpSpPr>
        <p:grpSpPr bwMode="auto">
          <a:xfrm>
            <a:off x="0" y="840317"/>
            <a:ext cx="2699941" cy="2436918"/>
            <a:chOff x="236" y="480"/>
            <a:chExt cx="1540" cy="2064"/>
          </a:xfrm>
        </p:grpSpPr>
        <p:pic>
          <p:nvPicPr>
            <p:cNvPr id="5" name="Picture 4" descr="acc"/>
            <p:cNvPicPr>
              <a:picLocks noChangeAspect="1" noChangeArrowheads="1"/>
            </p:cNvPicPr>
            <p:nvPr/>
          </p:nvPicPr>
          <p:blipFill>
            <a:blip r:embed="rId2"/>
            <a:srcRect/>
            <a:stretch>
              <a:fillRect/>
            </a:stretch>
          </p:blipFill>
          <p:spPr bwMode="auto">
            <a:xfrm>
              <a:off x="344" y="480"/>
              <a:ext cx="1189" cy="2064"/>
            </a:xfrm>
            <a:prstGeom prst="rect">
              <a:avLst/>
            </a:prstGeom>
            <a:noFill/>
          </p:spPr>
        </p:pic>
        <p:sp>
          <p:nvSpPr>
            <p:cNvPr id="6" name="Line 5"/>
            <p:cNvSpPr>
              <a:spLocks noChangeShapeType="1"/>
            </p:cNvSpPr>
            <p:nvPr/>
          </p:nvSpPr>
          <p:spPr bwMode="auto">
            <a:xfrm flipH="1">
              <a:off x="236" y="1458"/>
              <a:ext cx="634" cy="519"/>
            </a:xfrm>
            <a:prstGeom prst="line">
              <a:avLst/>
            </a:prstGeom>
            <a:noFill/>
            <a:ln w="28575">
              <a:solidFill>
                <a:srgbClr val="FF0000"/>
              </a:solidFill>
              <a:round/>
              <a:headEnd type="triangle" w="med" len="med"/>
              <a:tailEnd/>
            </a:ln>
            <a:effectLst/>
          </p:spPr>
          <p:txBody>
            <a:bodyPr wrap="none" anchor="ctr">
              <a:prstTxWarp prst="textNoShape">
                <a:avLst/>
              </a:prstTxWarp>
            </a:bodyPr>
            <a:lstStyle/>
            <a:p>
              <a:endParaRPr lang="en-US"/>
            </a:p>
          </p:txBody>
        </p:sp>
        <p:sp>
          <p:nvSpPr>
            <p:cNvPr id="7" name="Text Box 6"/>
            <p:cNvSpPr txBox="1">
              <a:spLocks noChangeArrowheads="1"/>
            </p:cNvSpPr>
            <p:nvPr/>
          </p:nvSpPr>
          <p:spPr bwMode="auto">
            <a:xfrm>
              <a:off x="1341" y="1907"/>
              <a:ext cx="435" cy="313"/>
            </a:xfrm>
            <a:prstGeom prst="rect">
              <a:avLst/>
            </a:prstGeom>
            <a:noFill/>
            <a:ln w="9525">
              <a:noFill/>
              <a:miter lim="800000"/>
              <a:headEnd/>
              <a:tailEnd/>
            </a:ln>
            <a:effectLst/>
          </p:spPr>
          <p:txBody>
            <a:bodyPr wrap="square">
              <a:prstTxWarp prst="textNoShape">
                <a:avLst/>
              </a:prstTxWarp>
              <a:spAutoFit/>
            </a:bodyPr>
            <a:lstStyle/>
            <a:p>
              <a:pPr algn="l">
                <a:spcBef>
                  <a:spcPct val="50000"/>
                </a:spcBef>
              </a:pPr>
              <a:endParaRPr lang="en-US" dirty="0">
                <a:solidFill>
                  <a:srgbClr val="000066"/>
                </a:solidFill>
                <a:latin typeface="Palatino" charset="0"/>
              </a:endParaRPr>
            </a:p>
          </p:txBody>
        </p:sp>
      </p:grpSp>
      <p:sp>
        <p:nvSpPr>
          <p:cNvPr id="8" name="TextBox 7"/>
          <p:cNvSpPr txBox="1"/>
          <p:nvPr/>
        </p:nvSpPr>
        <p:spPr>
          <a:xfrm>
            <a:off x="539988" y="3361270"/>
            <a:ext cx="1709962" cy="382909"/>
          </a:xfrm>
          <a:prstGeom prst="rect">
            <a:avLst/>
          </a:prstGeom>
          <a:noFill/>
        </p:spPr>
        <p:txBody>
          <a:bodyPr wrap="square" lIns="104886" tIns="52443" rIns="104886" bIns="52443" rtlCol="0">
            <a:spAutoFit/>
          </a:bodyPr>
          <a:lstStyle/>
          <a:p>
            <a:r>
              <a:rPr lang="en-US" i="1" dirty="0" smtClean="0">
                <a:solidFill>
                  <a:schemeClr val="bg1"/>
                </a:solidFill>
              </a:rPr>
              <a:t>Initial idea</a:t>
            </a:r>
            <a:endParaRPr lang="en-US" i="1" dirty="0">
              <a:solidFill>
                <a:schemeClr val="bg1"/>
              </a:solidFill>
            </a:endParaRPr>
          </a:p>
        </p:txBody>
      </p:sp>
      <p:sp>
        <p:nvSpPr>
          <p:cNvPr id="9" name="TextBox 8"/>
          <p:cNvSpPr txBox="1"/>
          <p:nvPr/>
        </p:nvSpPr>
        <p:spPr>
          <a:xfrm>
            <a:off x="2699944" y="3361270"/>
            <a:ext cx="2969935" cy="382909"/>
          </a:xfrm>
          <a:prstGeom prst="rect">
            <a:avLst/>
          </a:prstGeom>
          <a:noFill/>
        </p:spPr>
        <p:txBody>
          <a:bodyPr wrap="square" lIns="104886" tIns="52443" rIns="104886" bIns="52443" rtlCol="0">
            <a:spAutoFit/>
          </a:bodyPr>
          <a:lstStyle/>
          <a:p>
            <a:r>
              <a:rPr lang="en-US" i="1" dirty="0" smtClean="0">
                <a:solidFill>
                  <a:schemeClr val="bg1"/>
                </a:solidFill>
              </a:rPr>
              <a:t>Full </a:t>
            </a:r>
            <a:r>
              <a:rPr lang="en-US" i="1" dirty="0" err="1" smtClean="0">
                <a:solidFill>
                  <a:schemeClr val="bg1"/>
                </a:solidFill>
              </a:rPr>
              <a:t>GEANT</a:t>
            </a:r>
            <a:r>
              <a:rPr lang="en-US" i="1" dirty="0" smtClean="0">
                <a:solidFill>
                  <a:schemeClr val="bg1"/>
                </a:solidFill>
              </a:rPr>
              <a:t> simulation</a:t>
            </a:r>
            <a:endParaRPr lang="en-US" i="1" dirty="0">
              <a:solidFill>
                <a:schemeClr val="bg1"/>
              </a:solidFill>
            </a:endParaRPr>
          </a:p>
        </p:txBody>
      </p:sp>
      <p:sp>
        <p:nvSpPr>
          <p:cNvPr id="10" name="TextBox 9"/>
          <p:cNvSpPr txBox="1"/>
          <p:nvPr/>
        </p:nvSpPr>
        <p:spPr>
          <a:xfrm>
            <a:off x="5939870" y="3374136"/>
            <a:ext cx="1709962" cy="382909"/>
          </a:xfrm>
          <a:prstGeom prst="rect">
            <a:avLst/>
          </a:prstGeom>
          <a:noFill/>
        </p:spPr>
        <p:txBody>
          <a:bodyPr wrap="square" lIns="104886" tIns="52443" rIns="104886" bIns="52443" rtlCol="0">
            <a:spAutoFit/>
          </a:bodyPr>
          <a:lstStyle/>
          <a:p>
            <a:r>
              <a:rPr lang="en-US" i="1" dirty="0" smtClean="0">
                <a:solidFill>
                  <a:schemeClr val="bg1"/>
                </a:solidFill>
              </a:rPr>
              <a:t>prototyping</a:t>
            </a:r>
            <a:endParaRPr lang="en-US" i="1" dirty="0">
              <a:solidFill>
                <a:schemeClr val="bg1"/>
              </a:solidFill>
            </a:endParaRPr>
          </a:p>
        </p:txBody>
      </p:sp>
      <p:sp>
        <p:nvSpPr>
          <p:cNvPr id="11" name="TextBox 10"/>
          <p:cNvSpPr txBox="1"/>
          <p:nvPr/>
        </p:nvSpPr>
        <p:spPr>
          <a:xfrm>
            <a:off x="8279821" y="3361270"/>
            <a:ext cx="2519945" cy="382909"/>
          </a:xfrm>
          <a:prstGeom prst="rect">
            <a:avLst/>
          </a:prstGeom>
          <a:noFill/>
        </p:spPr>
        <p:txBody>
          <a:bodyPr wrap="square" lIns="104886" tIns="52443" rIns="104886" bIns="52443" rtlCol="0">
            <a:spAutoFit/>
          </a:bodyPr>
          <a:lstStyle/>
          <a:p>
            <a:r>
              <a:rPr lang="en-US" i="1" dirty="0" smtClean="0">
                <a:solidFill>
                  <a:schemeClr val="bg1"/>
                </a:solidFill>
              </a:rPr>
              <a:t>Tests with beams</a:t>
            </a:r>
            <a:endParaRPr lang="en-US" i="1" dirty="0">
              <a:solidFill>
                <a:schemeClr val="bg1"/>
              </a:solidFill>
            </a:endParaRPr>
          </a:p>
        </p:txBody>
      </p:sp>
      <p:sp>
        <p:nvSpPr>
          <p:cNvPr id="12" name="TextBox 11"/>
          <p:cNvSpPr txBox="1"/>
          <p:nvPr/>
        </p:nvSpPr>
        <p:spPr>
          <a:xfrm>
            <a:off x="179999" y="6890600"/>
            <a:ext cx="2519945" cy="382909"/>
          </a:xfrm>
          <a:prstGeom prst="rect">
            <a:avLst/>
          </a:prstGeom>
          <a:noFill/>
        </p:spPr>
        <p:txBody>
          <a:bodyPr wrap="square" lIns="104886" tIns="52443" rIns="104886" bIns="52443" rtlCol="0">
            <a:spAutoFit/>
          </a:bodyPr>
          <a:lstStyle/>
          <a:p>
            <a:r>
              <a:rPr lang="en-US" i="1" dirty="0" smtClean="0">
                <a:solidFill>
                  <a:schemeClr val="bg1"/>
                </a:solidFill>
              </a:rPr>
              <a:t>Full scale design</a:t>
            </a:r>
            <a:endParaRPr lang="en-US" i="1" dirty="0">
              <a:solidFill>
                <a:schemeClr val="bg1"/>
              </a:solidFill>
            </a:endParaRPr>
          </a:p>
        </p:txBody>
      </p:sp>
      <p:sp>
        <p:nvSpPr>
          <p:cNvPr id="13" name="TextBox 12"/>
          <p:cNvSpPr txBox="1"/>
          <p:nvPr/>
        </p:nvSpPr>
        <p:spPr>
          <a:xfrm>
            <a:off x="2609946" y="6890600"/>
            <a:ext cx="2789939" cy="382909"/>
          </a:xfrm>
          <a:prstGeom prst="rect">
            <a:avLst/>
          </a:prstGeom>
          <a:noFill/>
        </p:spPr>
        <p:txBody>
          <a:bodyPr wrap="square" lIns="104886" tIns="52443" rIns="104886" bIns="52443" rtlCol="0">
            <a:spAutoFit/>
          </a:bodyPr>
          <a:lstStyle/>
          <a:p>
            <a:r>
              <a:rPr lang="en-US" i="1" dirty="0" smtClean="0">
                <a:solidFill>
                  <a:schemeClr val="bg1"/>
                </a:solidFill>
              </a:rPr>
              <a:t>Engineering reviews</a:t>
            </a:r>
            <a:endParaRPr lang="en-US" i="1" dirty="0">
              <a:solidFill>
                <a:schemeClr val="bg1"/>
              </a:solidFill>
            </a:endParaRPr>
          </a:p>
        </p:txBody>
      </p:sp>
      <p:sp>
        <p:nvSpPr>
          <p:cNvPr id="14" name="TextBox 13"/>
          <p:cNvSpPr txBox="1"/>
          <p:nvPr/>
        </p:nvSpPr>
        <p:spPr>
          <a:xfrm>
            <a:off x="5579880" y="6890597"/>
            <a:ext cx="2789939" cy="659908"/>
          </a:xfrm>
          <a:prstGeom prst="rect">
            <a:avLst/>
          </a:prstGeom>
          <a:noFill/>
        </p:spPr>
        <p:txBody>
          <a:bodyPr wrap="square" lIns="104886" tIns="52443" rIns="104886" bIns="52443" rtlCol="0">
            <a:spAutoFit/>
          </a:bodyPr>
          <a:lstStyle/>
          <a:p>
            <a:r>
              <a:rPr lang="en-US" i="1" dirty="0" smtClean="0">
                <a:solidFill>
                  <a:schemeClr val="bg1"/>
                </a:solidFill>
              </a:rPr>
              <a:t>Mass production organization</a:t>
            </a:r>
            <a:endParaRPr lang="en-US" i="1" dirty="0">
              <a:solidFill>
                <a:schemeClr val="bg1"/>
              </a:solidFill>
            </a:endParaRPr>
          </a:p>
        </p:txBody>
      </p:sp>
      <p:sp>
        <p:nvSpPr>
          <p:cNvPr id="15" name="TextBox 14"/>
          <p:cNvSpPr txBox="1"/>
          <p:nvPr/>
        </p:nvSpPr>
        <p:spPr>
          <a:xfrm>
            <a:off x="8189823" y="6890597"/>
            <a:ext cx="2789939" cy="659908"/>
          </a:xfrm>
          <a:prstGeom prst="rect">
            <a:avLst/>
          </a:prstGeom>
          <a:solidFill>
            <a:srgbClr val="020926"/>
          </a:solidFill>
        </p:spPr>
        <p:txBody>
          <a:bodyPr wrap="square" lIns="104886" tIns="52443" rIns="104886" bIns="52443" rtlCol="0">
            <a:spAutoFit/>
          </a:bodyPr>
          <a:lstStyle/>
          <a:p>
            <a:r>
              <a:rPr lang="en-US" i="1" dirty="0" smtClean="0">
                <a:solidFill>
                  <a:schemeClr val="bg1"/>
                </a:solidFill>
              </a:rPr>
              <a:t>Surface </a:t>
            </a:r>
            <a:r>
              <a:rPr lang="en-US" i="1" dirty="0" err="1" smtClean="0">
                <a:solidFill>
                  <a:schemeClr val="bg1"/>
                </a:solidFill>
              </a:rPr>
              <a:t>preassebly</a:t>
            </a:r>
            <a:r>
              <a:rPr lang="en-US" i="1" dirty="0" smtClean="0">
                <a:solidFill>
                  <a:schemeClr val="bg1"/>
                </a:solidFill>
              </a:rPr>
              <a:t> and tests</a:t>
            </a:r>
            <a:endParaRPr lang="en-US" i="1" dirty="0">
              <a:solidFill>
                <a:schemeClr val="bg1"/>
              </a:solidFill>
            </a:endParaRPr>
          </a:p>
        </p:txBody>
      </p:sp>
      <p:pic>
        <p:nvPicPr>
          <p:cNvPr id="16" name="Picture 4"/>
          <p:cNvPicPr>
            <a:picLocks noChangeAspect="1" noChangeArrowheads="1"/>
          </p:cNvPicPr>
          <p:nvPr/>
        </p:nvPicPr>
        <p:blipFill>
          <a:blip r:embed="rId3"/>
          <a:srcRect/>
          <a:stretch>
            <a:fillRect/>
          </a:stretch>
        </p:blipFill>
        <p:spPr bwMode="auto">
          <a:xfrm>
            <a:off x="8009827" y="840317"/>
            <a:ext cx="3470451" cy="2436918"/>
          </a:xfrm>
          <a:prstGeom prst="rect">
            <a:avLst/>
          </a:prstGeom>
          <a:noFill/>
        </p:spPr>
      </p:pic>
      <p:pic>
        <p:nvPicPr>
          <p:cNvPr id="17" name="Picture 16"/>
          <p:cNvPicPr>
            <a:picLocks noChangeAspect="1"/>
          </p:cNvPicPr>
          <p:nvPr/>
        </p:nvPicPr>
        <p:blipFill>
          <a:blip r:embed="rId4"/>
          <a:stretch>
            <a:fillRect/>
          </a:stretch>
        </p:blipFill>
        <p:spPr>
          <a:xfrm>
            <a:off x="179999" y="4033523"/>
            <a:ext cx="2069955" cy="2773043"/>
          </a:xfrm>
          <a:prstGeom prst="rect">
            <a:avLst/>
          </a:prstGeom>
        </p:spPr>
      </p:pic>
      <p:pic>
        <p:nvPicPr>
          <p:cNvPr id="19" name="Picture 3" descr="LArbarrel_accordion"/>
          <p:cNvPicPr>
            <a:picLocks noChangeAspect="1" noChangeArrowheads="1"/>
          </p:cNvPicPr>
          <p:nvPr/>
        </p:nvPicPr>
        <p:blipFill>
          <a:blip r:embed="rId5"/>
          <a:srcRect/>
          <a:stretch>
            <a:fillRect/>
          </a:stretch>
        </p:blipFill>
        <p:spPr bwMode="auto">
          <a:xfrm rot="16200000">
            <a:off x="5516762" y="1054167"/>
            <a:ext cx="2466183" cy="1979954"/>
          </a:xfrm>
          <a:prstGeom prst="rect">
            <a:avLst/>
          </a:prstGeom>
          <a:noFill/>
          <a:ln w="9525">
            <a:noFill/>
            <a:miter lim="800000"/>
            <a:headEnd/>
            <a:tailEnd/>
          </a:ln>
        </p:spPr>
      </p:pic>
      <p:grpSp>
        <p:nvGrpSpPr>
          <p:cNvPr id="22" name="Group 11"/>
          <p:cNvGrpSpPr>
            <a:grpSpLocks/>
          </p:cNvGrpSpPr>
          <p:nvPr/>
        </p:nvGrpSpPr>
        <p:grpSpPr bwMode="auto">
          <a:xfrm>
            <a:off x="2709930" y="840317"/>
            <a:ext cx="2721252" cy="2436918"/>
            <a:chOff x="3483" y="869"/>
            <a:chExt cx="2496" cy="2304"/>
          </a:xfrm>
        </p:grpSpPr>
        <p:pic>
          <p:nvPicPr>
            <p:cNvPr id="23" name="Picture 12"/>
            <p:cNvPicPr>
              <a:picLocks noChangeAspect="1" noChangeArrowheads="1"/>
            </p:cNvPicPr>
            <p:nvPr/>
          </p:nvPicPr>
          <p:blipFill>
            <a:blip r:embed="rId6"/>
            <a:srcRect/>
            <a:stretch>
              <a:fillRect/>
            </a:stretch>
          </p:blipFill>
          <p:spPr bwMode="auto">
            <a:xfrm>
              <a:off x="3483" y="869"/>
              <a:ext cx="2496" cy="2304"/>
            </a:xfrm>
            <a:prstGeom prst="rect">
              <a:avLst/>
            </a:prstGeom>
            <a:noFill/>
            <a:ln w="9525">
              <a:noFill/>
              <a:miter lim="800000"/>
              <a:headEnd/>
              <a:tailEnd/>
            </a:ln>
          </p:spPr>
        </p:pic>
        <p:sp>
          <p:nvSpPr>
            <p:cNvPr id="24" name="Text Box 13"/>
            <p:cNvSpPr txBox="1">
              <a:spLocks noChangeArrowheads="1"/>
            </p:cNvSpPr>
            <p:nvPr/>
          </p:nvSpPr>
          <p:spPr bwMode="auto">
            <a:xfrm>
              <a:off x="4056" y="1104"/>
              <a:ext cx="884" cy="276"/>
            </a:xfrm>
            <a:prstGeom prst="rect">
              <a:avLst/>
            </a:prstGeom>
            <a:solidFill>
              <a:srgbClr val="FFFF99"/>
            </a:solidFill>
            <a:ln w="9525">
              <a:solidFill>
                <a:schemeClr val="tx1"/>
              </a:solidFill>
              <a:miter lim="800000"/>
              <a:headEnd/>
              <a:tailEnd/>
            </a:ln>
          </p:spPr>
          <p:txBody>
            <a:bodyPr wrap="square">
              <a:prstTxWarp prst="textNoShape">
                <a:avLst/>
              </a:prstTxWarp>
              <a:spAutoFit/>
            </a:bodyPr>
            <a:lstStyle/>
            <a:p>
              <a:pPr eaLnBrk="1" hangingPunct="1"/>
              <a:r>
                <a:rPr lang="fr-FR" sz="1300" dirty="0"/>
                <a:t>H</a:t>
              </a:r>
              <a:r>
                <a:rPr lang="fr-FR" sz="1300" dirty="0">
                  <a:latin typeface="Comic Sans MS" charset="0"/>
                </a:rPr>
                <a:t> </a:t>
              </a:r>
              <a:r>
                <a:rPr lang="fr-FR" sz="1300" dirty="0" err="1">
                  <a:latin typeface="Comic Sans MS" charset="0"/>
                  <a:sym typeface="Symbol" charset="2"/>
                </a:rPr>
                <a:t></a:t>
              </a:r>
              <a:r>
                <a:rPr lang="fr-FR" sz="1300" dirty="0">
                  <a:latin typeface="Comic Sans MS" charset="0"/>
                </a:rPr>
                <a:t> </a:t>
              </a:r>
              <a:r>
                <a:rPr lang="fr-FR" sz="1300" dirty="0"/>
                <a:t>4 e</a:t>
              </a:r>
            </a:p>
          </p:txBody>
        </p:sp>
      </p:grpSp>
      <p:pic>
        <p:nvPicPr>
          <p:cNvPr id="21" name="Picture 4" descr="sct"/>
          <p:cNvPicPr>
            <a:picLocks noChangeAspect="1" noChangeArrowheads="1"/>
          </p:cNvPicPr>
          <p:nvPr/>
        </p:nvPicPr>
        <p:blipFill>
          <a:blip r:embed="rId7"/>
          <a:srcRect/>
          <a:stretch>
            <a:fillRect/>
          </a:stretch>
        </p:blipFill>
        <p:spPr bwMode="auto">
          <a:xfrm flipH="1">
            <a:off x="5399881" y="4033523"/>
            <a:ext cx="2429947" cy="2897341"/>
          </a:xfrm>
          <a:prstGeom prst="rect">
            <a:avLst/>
          </a:prstGeom>
          <a:noFill/>
        </p:spPr>
      </p:pic>
      <p:pic>
        <p:nvPicPr>
          <p:cNvPr id="25" name="Picture 24"/>
          <p:cNvPicPr>
            <a:picLocks noChangeAspect="1"/>
          </p:cNvPicPr>
          <p:nvPr/>
        </p:nvPicPr>
        <p:blipFill>
          <a:blip r:embed="rId8"/>
          <a:stretch>
            <a:fillRect/>
          </a:stretch>
        </p:blipFill>
        <p:spPr>
          <a:xfrm>
            <a:off x="7919826" y="4033520"/>
            <a:ext cx="3149931" cy="2941108"/>
          </a:xfrm>
          <a:prstGeom prst="rect">
            <a:avLst/>
          </a:prstGeom>
        </p:spPr>
      </p:pic>
      <p:pic>
        <p:nvPicPr>
          <p:cNvPr id="26" name="Picture 4" descr="draw.tiff"/>
          <p:cNvPicPr>
            <a:picLocks noChangeAspect="1"/>
          </p:cNvPicPr>
          <p:nvPr/>
        </p:nvPicPr>
        <p:blipFill>
          <a:blip r:embed="rId9"/>
          <a:srcRect/>
          <a:stretch>
            <a:fillRect/>
          </a:stretch>
        </p:blipFill>
        <p:spPr bwMode="auto">
          <a:xfrm>
            <a:off x="2519944" y="4033523"/>
            <a:ext cx="2713422" cy="2857077"/>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991" y="50769"/>
            <a:ext cx="9719787" cy="911255"/>
          </a:xfrm>
        </p:spPr>
        <p:txBody>
          <a:bodyPr/>
          <a:lstStyle/>
          <a:p>
            <a:r>
              <a:rPr lang="en-US" dirty="0" smtClean="0"/>
              <a:t>Strong emphasis on simulation ! (from detector design and problem definition, to the final analysis of the data!)</a:t>
            </a:r>
            <a:endParaRPr lang="en-US" dirty="0"/>
          </a:p>
        </p:txBody>
      </p:sp>
      <p:pic>
        <p:nvPicPr>
          <p:cNvPr id="4" name="Picture 3"/>
          <p:cNvPicPr>
            <a:picLocks noChangeAspect="1"/>
          </p:cNvPicPr>
          <p:nvPr/>
        </p:nvPicPr>
        <p:blipFill>
          <a:blip r:embed="rId2"/>
          <a:stretch>
            <a:fillRect/>
          </a:stretch>
        </p:blipFill>
        <p:spPr>
          <a:xfrm>
            <a:off x="294481" y="1114425"/>
            <a:ext cx="4027227" cy="2502634"/>
          </a:xfrm>
          <a:prstGeom prst="rect">
            <a:avLst/>
          </a:prstGeom>
        </p:spPr>
      </p:pic>
      <p:pic>
        <p:nvPicPr>
          <p:cNvPr id="5" name="Picture 4"/>
          <p:cNvPicPr>
            <a:picLocks noChangeAspect="1"/>
          </p:cNvPicPr>
          <p:nvPr/>
        </p:nvPicPr>
        <p:blipFill>
          <a:blip r:embed="rId3"/>
          <a:stretch>
            <a:fillRect/>
          </a:stretch>
        </p:blipFill>
        <p:spPr>
          <a:xfrm>
            <a:off x="6314281" y="4467225"/>
            <a:ext cx="5135546" cy="3258700"/>
          </a:xfrm>
          <a:prstGeom prst="rect">
            <a:avLst/>
          </a:prstGeom>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3281" y="1343025"/>
            <a:ext cx="3746550" cy="2610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8" name="Picture 14" descr="pion100gev"/>
          <p:cNvPicPr>
            <a:picLocks noChangeAspect="1" noChangeArrowheads="1"/>
          </p:cNvPicPr>
          <p:nvPr/>
        </p:nvPicPr>
        <p:blipFill>
          <a:blip r:embed="rId5">
            <a:extLst>
              <a:ext uri="{28A0092B-C50C-407E-A947-70E740481C1C}">
                <a14:useLocalDpi xmlns:a14="http://schemas.microsoft.com/office/drawing/2010/main" val="0"/>
              </a:ext>
            </a:extLst>
          </a:blip>
          <a:srcRect l="31339" t="34016" r="19318" b="34016"/>
          <a:stretch>
            <a:fillRect/>
          </a:stretch>
        </p:blipFill>
        <p:spPr bwMode="auto">
          <a:xfrm rot="16200000">
            <a:off x="8852734" y="2053043"/>
            <a:ext cx="2488114" cy="112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8"/>
          <p:cNvPicPr>
            <a:picLocks noChangeAspect="1" noChangeArrowheads="1"/>
          </p:cNvPicPr>
          <p:nvPr/>
        </p:nvPicPr>
        <p:blipFill>
          <a:blip r:embed="rId6"/>
          <a:srcRect l="1201" b="3094"/>
          <a:stretch>
            <a:fillRect/>
          </a:stretch>
        </p:blipFill>
        <p:spPr bwMode="auto">
          <a:xfrm>
            <a:off x="370681" y="4391025"/>
            <a:ext cx="3481704" cy="2762787"/>
          </a:xfrm>
          <a:prstGeom prst="rect">
            <a:avLst/>
          </a:prstGeom>
          <a:noFill/>
          <a:ln w="9525">
            <a:noFill/>
            <a:miter lim="800000"/>
            <a:headEnd/>
            <a:tailEnd/>
          </a:ln>
        </p:spPr>
      </p:pic>
      <p:sp>
        <p:nvSpPr>
          <p:cNvPr id="10" name="TextBox 9"/>
          <p:cNvSpPr txBox="1"/>
          <p:nvPr/>
        </p:nvSpPr>
        <p:spPr>
          <a:xfrm>
            <a:off x="3952081" y="4467225"/>
            <a:ext cx="1676400" cy="954107"/>
          </a:xfrm>
          <a:prstGeom prst="rect">
            <a:avLst/>
          </a:prstGeom>
          <a:noFill/>
        </p:spPr>
        <p:txBody>
          <a:bodyPr wrap="square" rtlCol="0">
            <a:spAutoFit/>
          </a:bodyPr>
          <a:lstStyle/>
          <a:p>
            <a:r>
              <a:rPr lang="en-US" sz="1400" dirty="0" smtClean="0">
                <a:solidFill>
                  <a:schemeClr val="bg1"/>
                </a:solidFill>
              </a:rPr>
              <a:t>Engineering simulation of all details via CAD systems</a:t>
            </a:r>
            <a:endParaRPr lang="en-US" sz="1400" dirty="0">
              <a:solidFill>
                <a:schemeClr val="bg1"/>
              </a:solidFill>
            </a:endParaRPr>
          </a:p>
        </p:txBody>
      </p:sp>
      <p:sp>
        <p:nvSpPr>
          <p:cNvPr id="12" name="TextBox 11"/>
          <p:cNvSpPr txBox="1"/>
          <p:nvPr/>
        </p:nvSpPr>
        <p:spPr>
          <a:xfrm>
            <a:off x="142081" y="3705225"/>
            <a:ext cx="4724400" cy="307777"/>
          </a:xfrm>
          <a:prstGeom prst="rect">
            <a:avLst/>
          </a:prstGeom>
          <a:noFill/>
        </p:spPr>
        <p:txBody>
          <a:bodyPr wrap="square" rtlCol="0">
            <a:spAutoFit/>
          </a:bodyPr>
          <a:lstStyle/>
          <a:p>
            <a:r>
              <a:rPr lang="en-US" sz="1400" dirty="0" smtClean="0">
                <a:solidFill>
                  <a:srgbClr val="FFFFFF"/>
                </a:solidFill>
              </a:rPr>
              <a:t>Basics physics processes simulation at the </a:t>
            </a:r>
            <a:r>
              <a:rPr lang="en-US" sz="1400" dirty="0" err="1" smtClean="0">
                <a:solidFill>
                  <a:srgbClr val="FFFFFF"/>
                </a:solidFill>
              </a:rPr>
              <a:t>parton</a:t>
            </a:r>
            <a:r>
              <a:rPr lang="en-US" sz="1400" dirty="0" smtClean="0">
                <a:solidFill>
                  <a:srgbClr val="FFFFFF"/>
                </a:solidFill>
              </a:rPr>
              <a:t> level</a:t>
            </a:r>
            <a:endParaRPr lang="en-US" sz="1400" dirty="0">
              <a:solidFill>
                <a:srgbClr val="FFFFFF"/>
              </a:solidFill>
            </a:endParaRPr>
          </a:p>
        </p:txBody>
      </p:sp>
      <p:sp>
        <p:nvSpPr>
          <p:cNvPr id="13" name="TextBox 12"/>
          <p:cNvSpPr txBox="1"/>
          <p:nvPr/>
        </p:nvSpPr>
        <p:spPr>
          <a:xfrm>
            <a:off x="4104481" y="5915025"/>
            <a:ext cx="2286000" cy="1169551"/>
          </a:xfrm>
          <a:prstGeom prst="rect">
            <a:avLst/>
          </a:prstGeom>
          <a:noFill/>
        </p:spPr>
        <p:txBody>
          <a:bodyPr wrap="square" rtlCol="0">
            <a:spAutoFit/>
          </a:bodyPr>
          <a:lstStyle/>
          <a:p>
            <a:r>
              <a:rPr lang="en-US" sz="1400" dirty="0" smtClean="0">
                <a:solidFill>
                  <a:schemeClr val="bg1"/>
                </a:solidFill>
              </a:rPr>
              <a:t>Detailed simulation of the detector response through the physics reconstruction process vs. data</a:t>
            </a:r>
          </a:p>
          <a:p>
            <a:r>
              <a:rPr lang="en-US" sz="1400" dirty="0" smtClean="0">
                <a:solidFill>
                  <a:schemeClr val="bg1"/>
                </a:solidFill>
              </a:rPr>
              <a:t>(all simulation packages)</a:t>
            </a:r>
            <a:endParaRPr lang="en-US" sz="1400" dirty="0">
              <a:solidFill>
                <a:schemeClr val="bg1"/>
              </a:solidFill>
            </a:endParaRPr>
          </a:p>
        </p:txBody>
      </p:sp>
      <p:sp>
        <p:nvSpPr>
          <p:cNvPr id="14" name="TextBox 13"/>
          <p:cNvSpPr txBox="1"/>
          <p:nvPr/>
        </p:nvSpPr>
        <p:spPr>
          <a:xfrm>
            <a:off x="5857081" y="4010025"/>
            <a:ext cx="5029200" cy="523220"/>
          </a:xfrm>
          <a:prstGeom prst="rect">
            <a:avLst/>
          </a:prstGeom>
          <a:noFill/>
        </p:spPr>
        <p:txBody>
          <a:bodyPr wrap="square" rtlCol="0">
            <a:spAutoFit/>
          </a:bodyPr>
          <a:lstStyle/>
          <a:p>
            <a:r>
              <a:rPr lang="en-US" sz="1400" dirty="0" smtClean="0">
                <a:solidFill>
                  <a:srgbClr val="FFFFFF"/>
                </a:solidFill>
              </a:rPr>
              <a:t>Detector response simulation to visible particles, technology optimization (GEANT)</a:t>
            </a:r>
            <a:endParaRPr lang="en-US" sz="1400" dirty="0">
              <a:solidFill>
                <a:srgbClr val="FFFFFF"/>
              </a:solidFill>
            </a:endParaRPr>
          </a:p>
        </p:txBody>
      </p:sp>
    </p:spTree>
    <p:extLst>
      <p:ext uri="{BB962C8B-B14F-4D97-AF65-F5344CB8AC3E}">
        <p14:creationId xmlns:p14="http://schemas.microsoft.com/office/powerpoint/2010/main" val="125644655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lessons !</a:t>
            </a:r>
            <a:endParaRPr lang="en-US" dirty="0"/>
          </a:p>
        </p:txBody>
      </p:sp>
      <p:sp>
        <p:nvSpPr>
          <p:cNvPr id="3" name="Content Placeholder 2"/>
          <p:cNvSpPr>
            <a:spLocks noGrp="1"/>
          </p:cNvSpPr>
          <p:nvPr>
            <p:ph idx="1"/>
          </p:nvPr>
        </p:nvSpPr>
        <p:spPr>
          <a:xfrm>
            <a:off x="294481" y="1114425"/>
            <a:ext cx="10896600" cy="6248400"/>
          </a:xfrm>
        </p:spPr>
        <p:txBody>
          <a:bodyPr/>
          <a:lstStyle/>
          <a:p>
            <a:r>
              <a:rPr lang="en-US" sz="2800" dirty="0"/>
              <a:t>Push R&amp;D as far as possible</a:t>
            </a:r>
          </a:p>
          <a:p>
            <a:r>
              <a:rPr lang="en-US" sz="2800" dirty="0"/>
              <a:t>Bring services in the game in a early stage (power, cabling, piping, cooling, optical transmission, …)</a:t>
            </a:r>
          </a:p>
          <a:p>
            <a:r>
              <a:rPr lang="en-US" sz="2800" dirty="0"/>
              <a:t>Do not trusts competitive tendering</a:t>
            </a:r>
          </a:p>
          <a:p>
            <a:r>
              <a:rPr lang="en-US" sz="2800" dirty="0"/>
              <a:t>Avoid functional procurements specifications</a:t>
            </a:r>
          </a:p>
          <a:p>
            <a:r>
              <a:rPr lang="en-US" sz="2800" dirty="0"/>
              <a:t>Avoid </a:t>
            </a:r>
            <a:r>
              <a:rPr lang="en-US" sz="2800" smtClean="0"/>
              <a:t>behaviour </a:t>
            </a:r>
            <a:r>
              <a:rPr lang="en-US" sz="2800" dirty="0"/>
              <a:t>: “ 20 years ago we did …”</a:t>
            </a:r>
          </a:p>
          <a:p>
            <a:r>
              <a:rPr lang="en-US" sz="2800" dirty="0"/>
              <a:t>Allow very critical but constructive opinions</a:t>
            </a:r>
          </a:p>
          <a:p>
            <a:r>
              <a:rPr lang="en-US" sz="2800" dirty="0"/>
              <a:t>Avoid single Funding Agencies monopoly on a technology</a:t>
            </a:r>
          </a:p>
          <a:p>
            <a:r>
              <a:rPr lang="en-US" sz="2800" dirty="0"/>
              <a:t>Bring out problems at a very early stage, no protection!</a:t>
            </a:r>
          </a:p>
          <a:p>
            <a:r>
              <a:rPr lang="en-US" sz="2800" dirty="0"/>
              <a:t>Bring software in as early as possible</a:t>
            </a:r>
          </a:p>
          <a:p>
            <a:r>
              <a:rPr lang="en-US" sz="2800" dirty="0"/>
              <a:t>Risk on new technologies (sub-micron </a:t>
            </a:r>
            <a:r>
              <a:rPr lang="en-US" sz="2800" dirty="0" err="1"/>
              <a:t>vrs</a:t>
            </a:r>
            <a:r>
              <a:rPr lang="en-US" sz="2800" dirty="0"/>
              <a:t>  </a:t>
            </a:r>
            <a:r>
              <a:rPr lang="en-US" sz="2800" dirty="0" err="1"/>
              <a:t>establ</a:t>
            </a:r>
            <a:r>
              <a:rPr lang="en-US" sz="2800" dirty="0"/>
              <a:t>. nuclear tec.)</a:t>
            </a:r>
          </a:p>
          <a:p>
            <a:r>
              <a:rPr lang="en-US" sz="2800" dirty="0"/>
              <a:t> ….</a:t>
            </a:r>
          </a:p>
          <a:p>
            <a:pPr marL="0" indent="0">
              <a:buNone/>
            </a:pPr>
            <a:endParaRPr lang="en-US" sz="2800" dirty="0"/>
          </a:p>
          <a:p>
            <a:endParaRPr lang="en-US" sz="2800" dirty="0"/>
          </a:p>
        </p:txBody>
      </p:sp>
    </p:spTree>
    <p:extLst>
      <p:ext uri="{BB962C8B-B14F-4D97-AF65-F5344CB8AC3E}">
        <p14:creationId xmlns:p14="http://schemas.microsoft.com/office/powerpoint/2010/main" val="2619998929"/>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959" y="0"/>
            <a:ext cx="9719787" cy="537452"/>
          </a:xfrm>
        </p:spPr>
        <p:txBody>
          <a:bodyPr/>
          <a:lstStyle/>
          <a:p>
            <a:r>
              <a:rPr lang="en-US" dirty="0" smtClean="0"/>
              <a:t>Status</a:t>
            </a:r>
            <a:endParaRPr lang="en-US" dirty="0"/>
          </a:p>
        </p:txBody>
      </p:sp>
      <p:sp>
        <p:nvSpPr>
          <p:cNvPr id="4" name="TextBox 3"/>
          <p:cNvSpPr txBox="1"/>
          <p:nvPr/>
        </p:nvSpPr>
        <p:spPr>
          <a:xfrm>
            <a:off x="5309883" y="1260479"/>
            <a:ext cx="5489880" cy="3152899"/>
          </a:xfrm>
          <a:prstGeom prst="rect">
            <a:avLst/>
          </a:prstGeom>
          <a:noFill/>
        </p:spPr>
        <p:txBody>
          <a:bodyPr wrap="square" lIns="104886" tIns="52443" rIns="104886" bIns="52443" rtlCol="0">
            <a:spAutoFit/>
          </a:bodyPr>
          <a:lstStyle/>
          <a:p>
            <a:r>
              <a:rPr lang="en-US" dirty="0" smtClean="0">
                <a:solidFill>
                  <a:srgbClr val="FFFFFF"/>
                </a:solidFill>
              </a:rPr>
              <a:t>Machine and experiments have restarted in November 2009, after a false start in 2008.</a:t>
            </a:r>
          </a:p>
          <a:p>
            <a:endParaRPr lang="en-US" dirty="0" smtClean="0">
              <a:solidFill>
                <a:srgbClr val="FFFFFF"/>
              </a:solidFill>
            </a:endParaRPr>
          </a:p>
          <a:p>
            <a:r>
              <a:rPr lang="en-US" dirty="0" smtClean="0">
                <a:solidFill>
                  <a:srgbClr val="FFFFFF"/>
                </a:solidFill>
              </a:rPr>
              <a:t>Still tuning the machine before going very far reaching the ultimate performance</a:t>
            </a:r>
          </a:p>
          <a:p>
            <a:endParaRPr lang="en-US" dirty="0">
              <a:solidFill>
                <a:srgbClr val="FFFFFF"/>
              </a:solidFill>
            </a:endParaRPr>
          </a:p>
          <a:p>
            <a:r>
              <a:rPr lang="en-US" dirty="0" smtClean="0">
                <a:solidFill>
                  <a:srgbClr val="FFFFFF"/>
                </a:solidFill>
              </a:rPr>
              <a:t>   </a:t>
            </a:r>
            <a:r>
              <a:rPr lang="en-US" dirty="0" err="1" smtClean="0">
                <a:solidFill>
                  <a:srgbClr val="FFFFFF"/>
                </a:solidFill>
              </a:rPr>
              <a:t>L</a:t>
            </a:r>
            <a:r>
              <a:rPr lang="en-US" baseline="-25000" dirty="0" err="1" smtClean="0">
                <a:solidFill>
                  <a:srgbClr val="FFFFFF"/>
                </a:solidFill>
              </a:rPr>
              <a:t>p</a:t>
            </a:r>
            <a:r>
              <a:rPr lang="en-US" dirty="0" smtClean="0">
                <a:solidFill>
                  <a:srgbClr val="FFFFFF"/>
                </a:solidFill>
              </a:rPr>
              <a:t> = 10</a:t>
            </a:r>
            <a:r>
              <a:rPr lang="en-US" baseline="30000" dirty="0" smtClean="0">
                <a:solidFill>
                  <a:srgbClr val="FFFFFF"/>
                </a:solidFill>
              </a:rPr>
              <a:t>33</a:t>
            </a:r>
            <a:r>
              <a:rPr lang="en-US" dirty="0" smtClean="0">
                <a:solidFill>
                  <a:srgbClr val="FFFFFF"/>
                </a:solidFill>
              </a:rPr>
              <a:t> p/cm</a:t>
            </a:r>
            <a:r>
              <a:rPr lang="en-US" baseline="30000" dirty="0" smtClean="0">
                <a:solidFill>
                  <a:srgbClr val="FFFFFF"/>
                </a:solidFill>
              </a:rPr>
              <a:t>2</a:t>
            </a:r>
            <a:r>
              <a:rPr lang="en-US" dirty="0" smtClean="0">
                <a:solidFill>
                  <a:srgbClr val="FFFFFF"/>
                </a:solidFill>
              </a:rPr>
              <a:t>/sec   reached !</a:t>
            </a:r>
          </a:p>
          <a:p>
            <a:r>
              <a:rPr lang="en-US" dirty="0">
                <a:solidFill>
                  <a:srgbClr val="FFFFFF"/>
                </a:solidFill>
              </a:rPr>
              <a:t> </a:t>
            </a:r>
            <a:r>
              <a:rPr lang="en-US" dirty="0" smtClean="0">
                <a:solidFill>
                  <a:srgbClr val="FFFFFF"/>
                </a:solidFill>
              </a:rPr>
              <a:t>  New  discovery region entered !</a:t>
            </a:r>
          </a:p>
          <a:p>
            <a:r>
              <a:rPr lang="en-US" dirty="0">
                <a:solidFill>
                  <a:srgbClr val="FFFFFF"/>
                </a:solidFill>
              </a:rPr>
              <a:t> </a:t>
            </a:r>
            <a:r>
              <a:rPr lang="en-US" dirty="0" smtClean="0">
                <a:solidFill>
                  <a:srgbClr val="FFFFFF"/>
                </a:solidFill>
              </a:rPr>
              <a:t>   </a:t>
            </a:r>
          </a:p>
          <a:p>
            <a:endParaRPr lang="en-US" dirty="0" smtClean="0">
              <a:solidFill>
                <a:srgbClr val="FFFFFF"/>
              </a:solidFill>
            </a:endParaRPr>
          </a:p>
          <a:p>
            <a:endParaRPr lang="en-US" dirty="0">
              <a:solidFill>
                <a:srgbClr val="FFFFFF"/>
              </a:solidFill>
            </a:endParaRPr>
          </a:p>
        </p:txBody>
      </p:sp>
      <p:pic>
        <p:nvPicPr>
          <p:cNvPr id="5" name="Picture 1"/>
          <p:cNvPicPr>
            <a:picLocks noChangeAspect="1" noChangeArrowheads="1"/>
          </p:cNvPicPr>
          <p:nvPr/>
        </p:nvPicPr>
        <p:blipFill>
          <a:blip r:embed="rId2"/>
          <a:srcRect/>
          <a:stretch>
            <a:fillRect/>
          </a:stretch>
        </p:blipFill>
        <p:spPr bwMode="auto">
          <a:xfrm>
            <a:off x="0" y="2"/>
            <a:ext cx="4950522" cy="3095625"/>
          </a:xfrm>
          <a:prstGeom prst="rect">
            <a:avLst/>
          </a:prstGeom>
          <a:noFill/>
          <a:ln w="12700">
            <a:noFill/>
            <a:miter lim="800000"/>
            <a:headEnd/>
            <a:tailEnd/>
          </a:ln>
        </p:spPr>
      </p:pic>
      <p:pic>
        <p:nvPicPr>
          <p:cNvPr id="6" name="Picture 2"/>
          <p:cNvPicPr>
            <a:picLocks noChangeAspect="1"/>
          </p:cNvPicPr>
          <p:nvPr/>
        </p:nvPicPr>
        <p:blipFill>
          <a:blip r:embed="rId3"/>
          <a:srcRect/>
          <a:stretch>
            <a:fillRect/>
          </a:stretch>
        </p:blipFill>
        <p:spPr bwMode="auto">
          <a:xfrm>
            <a:off x="2" y="3193206"/>
            <a:ext cx="4965128" cy="2857077"/>
          </a:xfrm>
          <a:prstGeom prst="rect">
            <a:avLst/>
          </a:prstGeom>
          <a:noFill/>
          <a:ln w="9525">
            <a:noFill/>
            <a:miter lim="800000"/>
            <a:headEnd/>
            <a:tailEnd/>
          </a:ln>
        </p:spPr>
      </p:pic>
      <p:sp>
        <p:nvSpPr>
          <p:cNvPr id="7" name="TextBox 6"/>
          <p:cNvSpPr txBox="1"/>
          <p:nvPr/>
        </p:nvSpPr>
        <p:spPr>
          <a:xfrm>
            <a:off x="294481" y="6612493"/>
            <a:ext cx="4953000" cy="369296"/>
          </a:xfrm>
          <a:prstGeom prst="rect">
            <a:avLst/>
          </a:prstGeom>
          <a:noFill/>
        </p:spPr>
        <p:txBody>
          <a:bodyPr wrap="square" lIns="91404" tIns="45702" rIns="91404" bIns="45702" rtlCol="0">
            <a:spAutoFit/>
          </a:bodyPr>
          <a:lstStyle/>
          <a:p>
            <a:r>
              <a:rPr lang="en-US" i="1" dirty="0" smtClean="0">
                <a:solidFill>
                  <a:srgbClr val="FFFFFF"/>
                </a:solidFill>
              </a:rPr>
              <a:t>Next run (2011-2012) goal : 7 TeV,  5-6 fb</a:t>
            </a:r>
            <a:r>
              <a:rPr lang="en-US" i="1" baseline="30000" dirty="0" smtClean="0">
                <a:solidFill>
                  <a:srgbClr val="FFFFFF"/>
                </a:solidFill>
              </a:rPr>
              <a:t>-1</a:t>
            </a:r>
            <a:r>
              <a:rPr lang="en-US" i="1" dirty="0" smtClean="0">
                <a:solidFill>
                  <a:srgbClr val="FFFFFF"/>
                </a:solidFill>
              </a:rPr>
              <a:t>?</a:t>
            </a:r>
            <a:endParaRPr lang="en-US" i="1" dirty="0">
              <a:solidFill>
                <a:srgbClr val="FFFFFF"/>
              </a:solidFill>
            </a:endParaRPr>
          </a:p>
        </p:txBody>
      </p:sp>
      <p:pic>
        <p:nvPicPr>
          <p:cNvPr id="8" name="Picture 7"/>
          <p:cNvPicPr>
            <a:picLocks noChangeAspect="1"/>
          </p:cNvPicPr>
          <p:nvPr/>
        </p:nvPicPr>
        <p:blipFill>
          <a:blip r:embed="rId4"/>
          <a:stretch>
            <a:fillRect/>
          </a:stretch>
        </p:blipFill>
        <p:spPr>
          <a:xfrm>
            <a:off x="5171281" y="3705225"/>
            <a:ext cx="5628482" cy="3935074"/>
          </a:xfrm>
          <a:prstGeom prst="rect">
            <a:avLst/>
          </a:prstGeom>
        </p:spPr>
      </p:pic>
      <p:pic>
        <p:nvPicPr>
          <p:cNvPr id="9" name="Picture 1"/>
          <p:cNvPicPr>
            <a:picLocks noChangeAspect="1" noChangeArrowheads="1"/>
          </p:cNvPicPr>
          <p:nvPr/>
        </p:nvPicPr>
        <p:blipFill>
          <a:blip r:embed="rId5">
            <a:alphaModFix amt="33000"/>
            <a:extLst>
              <a:ext uri="{28A0092B-C50C-407E-A947-70E740481C1C}">
                <a14:useLocalDpi xmlns:a14="http://schemas.microsoft.com/office/drawing/2010/main" val="0"/>
              </a:ext>
            </a:extLst>
          </a:blip>
          <a:srcRect/>
          <a:stretch>
            <a:fillRect/>
          </a:stretch>
        </p:blipFill>
        <p:spPr bwMode="auto">
          <a:xfrm>
            <a:off x="5171281" y="0"/>
            <a:ext cx="5486400" cy="3657600"/>
          </a:xfrm>
          <a:prstGeom prst="rect">
            <a:avLst/>
          </a:prstGeom>
          <a:noFill/>
          <a:ln>
            <a:noFill/>
          </a:ln>
          <a:extLst>
            <a:ext uri="{909E8E84-426E-40dd-AFC4-6F175D3DCCD1}">
              <a14:hiddenFill xmlns:a14="http://schemas.microsoft.com/office/drawing/2010/main">
                <a:solidFill>
                  <a:srgbClr val="FFFFFF">
                    <a:alpha val="33000"/>
                  </a:srgbClr>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94648858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540279" y="2"/>
            <a:ext cx="9719209" cy="704458"/>
          </a:xfrm>
        </p:spPr>
        <p:txBody>
          <a:bodyPr/>
          <a:lstStyle/>
          <a:p>
            <a:r>
              <a:rPr lang="en-US">
                <a:latin typeface="Arial" charset="0"/>
                <a:ea typeface="ＭＳ Ｐゴシック" charset="0"/>
                <a:cs typeface="ＭＳ Ｐゴシック" charset="0"/>
              </a:rPr>
              <a:t>OTP (Operation service tasks support)</a:t>
            </a:r>
          </a:p>
        </p:txBody>
      </p:sp>
      <p:pic>
        <p:nvPicPr>
          <p:cNvPr id="34819" name="Picture 3" descr="2009-2010 Class 1 or 2 or 3.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092121"/>
            <a:ext cx="6162626" cy="3194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4" descr="Class 1 or 2.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99904" y="4299000"/>
            <a:ext cx="6299861" cy="32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TextBox 5"/>
          <p:cNvSpPr txBox="1">
            <a:spLocks noChangeArrowheads="1"/>
          </p:cNvSpPr>
          <p:nvPr/>
        </p:nvSpPr>
        <p:spPr bwMode="auto">
          <a:xfrm>
            <a:off x="6389429" y="2352364"/>
            <a:ext cx="3961069" cy="107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100">
                <a:solidFill>
                  <a:srgbClr val="FFFFFF"/>
                </a:solidFill>
              </a:rPr>
              <a:t>1804/2596 active authors are doing service work (OTP) at the 25% level/year</a:t>
            </a:r>
          </a:p>
        </p:txBody>
      </p:sp>
      <p:sp>
        <p:nvSpPr>
          <p:cNvPr id="34822" name="TextBox 6"/>
          <p:cNvSpPr txBox="1">
            <a:spLocks noChangeArrowheads="1"/>
          </p:cNvSpPr>
          <p:nvPr/>
        </p:nvSpPr>
        <p:spPr bwMode="auto">
          <a:xfrm>
            <a:off x="540280" y="5125731"/>
            <a:ext cx="3731379" cy="1954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dirty="0">
                <a:solidFill>
                  <a:srgbClr val="FFFFFF"/>
                </a:solidFill>
              </a:rPr>
              <a:t>1333/2596 active authors are taking shifts or are acting as experts on </a:t>
            </a:r>
            <a:r>
              <a:rPr lang="en-US" dirty="0" smtClean="0">
                <a:solidFill>
                  <a:srgbClr val="FFFFFF"/>
                </a:solidFill>
              </a:rPr>
              <a:t>call</a:t>
            </a:r>
          </a:p>
          <a:p>
            <a:pPr eaLnBrk="1" hangingPunct="1"/>
            <a:endParaRPr lang="en-US" dirty="0">
              <a:solidFill>
                <a:srgbClr val="FFFFFF"/>
              </a:solidFill>
            </a:endParaRPr>
          </a:p>
          <a:p>
            <a:pPr eaLnBrk="1" hangingPunct="1"/>
            <a:r>
              <a:rPr lang="en-US" dirty="0" smtClean="0">
                <a:solidFill>
                  <a:srgbClr val="FFFFFF"/>
                </a:solidFill>
              </a:rPr>
              <a:t>Physics duties for free!</a:t>
            </a:r>
            <a:endParaRPr lang="en-US" dirty="0">
              <a:solidFill>
                <a:srgbClr val="FFFFFF"/>
              </a:solidFill>
            </a:endParaRPr>
          </a:p>
        </p:txBody>
      </p:sp>
      <p:sp>
        <p:nvSpPr>
          <p:cNvPr id="34823" name="TextBox 7"/>
          <p:cNvSpPr txBox="1">
            <a:spLocks noChangeArrowheads="1"/>
          </p:cNvSpPr>
          <p:nvPr/>
        </p:nvSpPr>
        <p:spPr bwMode="auto">
          <a:xfrm>
            <a:off x="1334802" y="1979986"/>
            <a:ext cx="3072646" cy="46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300" b="1"/>
              <a:t>2009 + 2010</a:t>
            </a:r>
          </a:p>
        </p:txBody>
      </p:sp>
      <p:sp>
        <p:nvSpPr>
          <p:cNvPr id="34824" name="TextBox 8"/>
          <p:cNvSpPr txBox="1">
            <a:spLocks noChangeArrowheads="1"/>
          </p:cNvSpPr>
          <p:nvPr/>
        </p:nvSpPr>
        <p:spPr bwMode="auto">
          <a:xfrm>
            <a:off x="6299862" y="5546738"/>
            <a:ext cx="3072645" cy="46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300" b="1"/>
              <a:t>2010</a:t>
            </a:r>
          </a:p>
        </p:txBody>
      </p:sp>
      <p:sp>
        <p:nvSpPr>
          <p:cNvPr id="34825" name="TextBox 9"/>
          <p:cNvSpPr txBox="1">
            <a:spLocks noChangeArrowheads="1"/>
          </p:cNvSpPr>
          <p:nvPr/>
        </p:nvSpPr>
        <p:spPr bwMode="auto">
          <a:xfrm>
            <a:off x="6619081" y="809625"/>
            <a:ext cx="4053019" cy="107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100" i="1" dirty="0">
                <a:solidFill>
                  <a:srgbClr val="FFFF00"/>
                </a:solidFill>
              </a:rPr>
              <a:t>Work organized in 3 classes     (1-control room shifts, 2-expert shifts, 3-technical jobs)</a:t>
            </a:r>
          </a:p>
        </p:txBody>
      </p:sp>
    </p:spTree>
    <p:extLst>
      <p:ext uri="{BB962C8B-B14F-4D97-AF65-F5344CB8AC3E}">
        <p14:creationId xmlns:p14="http://schemas.microsoft.com/office/powerpoint/2010/main" val="2511388516"/>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 y="704850"/>
            <a:ext cx="1079738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itle 1"/>
          <p:cNvSpPr>
            <a:spLocks noGrp="1"/>
          </p:cNvSpPr>
          <p:nvPr>
            <p:ph type="title"/>
          </p:nvPr>
        </p:nvSpPr>
        <p:spPr/>
        <p:txBody>
          <a:bodyPr/>
          <a:lstStyle/>
          <a:p>
            <a:r>
              <a:rPr lang="en-US" dirty="0" smtClean="0"/>
              <a:t>A rich program in front of us </a:t>
            </a:r>
            <a:endParaRPr lang="en-US" dirty="0"/>
          </a:p>
        </p:txBody>
      </p:sp>
      <p:sp>
        <p:nvSpPr>
          <p:cNvPr id="11" name="TextBox 10"/>
          <p:cNvSpPr txBox="1">
            <a:spLocks noChangeArrowheads="1"/>
          </p:cNvSpPr>
          <p:nvPr/>
        </p:nvSpPr>
        <p:spPr bwMode="auto">
          <a:xfrm>
            <a:off x="0" y="5762625"/>
            <a:ext cx="6029723" cy="1479830"/>
          </a:xfrm>
          <a:prstGeom prst="rect">
            <a:avLst/>
          </a:prstGeom>
          <a:gradFill rotWithShape="1">
            <a:gsLst>
              <a:gs pos="0">
                <a:srgbClr val="EBF6FF"/>
              </a:gs>
              <a:gs pos="64999">
                <a:srgbClr val="CFE8FF"/>
              </a:gs>
              <a:gs pos="100000">
                <a:srgbClr val="BBDFFF"/>
              </a:gs>
            </a:gsLst>
            <a:lin ang="5400000" scaled="1"/>
          </a:gradFill>
          <a:ln w="9525">
            <a:solidFill>
              <a:srgbClr val="8FB2CF"/>
            </a:solidFill>
            <a:miter lim="800000"/>
            <a:headEnd/>
            <a:tailEnd/>
          </a:ln>
          <a:effectLst>
            <a:outerShdw dist="20000" dir="5400000" rotWithShape="0">
              <a:srgbClr val="808080">
                <a:alpha val="37999"/>
              </a:srgbClr>
            </a:outerShdw>
          </a:effectLst>
        </p:spPr>
        <p:txBody>
          <a:bodyPr lIns="93917" tIns="46959" rIns="93917" bIns="46959">
            <a:spAutoFit/>
          </a:bodyPr>
          <a:lstStyle/>
          <a:p>
            <a:pPr>
              <a:defRPr/>
            </a:pPr>
            <a:r>
              <a:rPr lang="en-US" i="1" dirty="0" smtClean="0">
                <a:solidFill>
                  <a:schemeClr val="dk1"/>
                </a:solidFill>
                <a:latin typeface="+mn-lt"/>
                <a:ea typeface="+mn-ea"/>
                <a:cs typeface="+mn-cs"/>
              </a:rPr>
              <a:t>- Every year 4 weeks of Heavy Ions (8 runs)</a:t>
            </a:r>
          </a:p>
          <a:p>
            <a:pPr>
              <a:buFontTx/>
              <a:buChar char="-"/>
              <a:defRPr/>
            </a:pPr>
            <a:r>
              <a:rPr lang="en-US" i="1" dirty="0" smtClean="0">
                <a:solidFill>
                  <a:schemeClr val="dk1"/>
                </a:solidFill>
                <a:latin typeface="+mn-lt"/>
              </a:rPr>
              <a:t> Every year a Xmas shutdown for 8-9 weeks</a:t>
            </a:r>
          </a:p>
          <a:p>
            <a:pPr>
              <a:buFontTx/>
              <a:buChar char="-"/>
              <a:defRPr/>
            </a:pPr>
            <a:r>
              <a:rPr lang="en-US" i="1" dirty="0" smtClean="0">
                <a:solidFill>
                  <a:schemeClr val="dk1"/>
                </a:solidFill>
                <a:latin typeface="+mn-lt"/>
                <a:ea typeface="+mn-ea"/>
                <a:cs typeface="+mn-cs"/>
              </a:rPr>
              <a:t> </a:t>
            </a:r>
            <a:r>
              <a:rPr lang="en-US" i="1" dirty="0" smtClean="0">
                <a:solidFill>
                  <a:schemeClr val="dk1"/>
                </a:solidFill>
                <a:latin typeface="+mn-lt"/>
                <a:ea typeface="+mn-ea"/>
                <a:cs typeface="+mn-cs"/>
              </a:rPr>
              <a:t>19 </a:t>
            </a:r>
            <a:r>
              <a:rPr lang="en-US" i="1" dirty="0" smtClean="0">
                <a:solidFill>
                  <a:schemeClr val="dk1"/>
                </a:solidFill>
                <a:latin typeface="+mn-lt"/>
                <a:ea typeface="+mn-ea"/>
                <a:cs typeface="+mn-cs"/>
              </a:rPr>
              <a:t>m shutdown in </a:t>
            </a:r>
            <a:r>
              <a:rPr lang="en-US" i="1" dirty="0" smtClean="0">
                <a:solidFill>
                  <a:schemeClr val="dk1"/>
                </a:solidFill>
                <a:latin typeface="+mn-lt"/>
                <a:ea typeface="+mn-ea"/>
                <a:cs typeface="+mn-cs"/>
              </a:rPr>
              <a:t>2013/2014 </a:t>
            </a:r>
            <a:r>
              <a:rPr lang="en-US" i="1" dirty="0" smtClean="0">
                <a:solidFill>
                  <a:schemeClr val="dk1"/>
                </a:solidFill>
                <a:latin typeface="+mn-lt"/>
                <a:ea typeface="+mn-ea"/>
                <a:cs typeface="+mn-cs"/>
              </a:rPr>
              <a:t>-&gt; LHC to nominal energy</a:t>
            </a:r>
          </a:p>
          <a:p>
            <a:pPr>
              <a:buFontTx/>
              <a:buChar char="-"/>
              <a:defRPr/>
            </a:pPr>
            <a:r>
              <a:rPr lang="en-US" i="1" dirty="0" smtClean="0">
                <a:solidFill>
                  <a:schemeClr val="dk1"/>
                </a:solidFill>
                <a:latin typeface="+mn-lt"/>
              </a:rPr>
              <a:t> </a:t>
            </a:r>
            <a:r>
              <a:rPr lang="en-US" i="1" dirty="0" smtClean="0">
                <a:solidFill>
                  <a:schemeClr val="dk1"/>
                </a:solidFill>
                <a:latin typeface="+mn-lt"/>
              </a:rPr>
              <a:t>12 </a:t>
            </a:r>
            <a:r>
              <a:rPr lang="en-US" i="1" dirty="0" smtClean="0">
                <a:solidFill>
                  <a:schemeClr val="dk1"/>
                </a:solidFill>
                <a:latin typeface="+mn-lt"/>
              </a:rPr>
              <a:t>m shutdown in 2018 -&gt; Phase 1 upgrade</a:t>
            </a:r>
          </a:p>
          <a:p>
            <a:pPr>
              <a:buFontTx/>
              <a:buChar char="-"/>
              <a:defRPr/>
            </a:pPr>
            <a:r>
              <a:rPr lang="en-US" i="1" dirty="0" smtClean="0">
                <a:solidFill>
                  <a:schemeClr val="dk1"/>
                </a:solidFill>
                <a:latin typeface="+mn-lt"/>
                <a:ea typeface="+mn-ea"/>
                <a:cs typeface="+mn-cs"/>
              </a:rPr>
              <a:t> </a:t>
            </a:r>
            <a:r>
              <a:rPr lang="en-US" i="1" dirty="0" smtClean="0">
                <a:solidFill>
                  <a:schemeClr val="dk1"/>
                </a:solidFill>
                <a:latin typeface="+mn-lt"/>
                <a:ea typeface="+mn-ea"/>
                <a:cs typeface="+mn-cs"/>
              </a:rPr>
              <a:t>24 </a:t>
            </a:r>
            <a:r>
              <a:rPr lang="en-US" i="1" dirty="0" smtClean="0">
                <a:solidFill>
                  <a:schemeClr val="dk1"/>
                </a:solidFill>
                <a:latin typeface="+mn-lt"/>
                <a:ea typeface="+mn-ea"/>
                <a:cs typeface="+mn-cs"/>
              </a:rPr>
              <a:t>m shutdown in 2022 -&gt; HL-LHC upgrade</a:t>
            </a:r>
          </a:p>
        </p:txBody>
      </p:sp>
      <p:sp>
        <p:nvSpPr>
          <p:cNvPr id="3" name="TextBox 2"/>
          <p:cNvSpPr txBox="1"/>
          <p:nvPr/>
        </p:nvSpPr>
        <p:spPr>
          <a:xfrm>
            <a:off x="7914481" y="5762625"/>
            <a:ext cx="2885282" cy="584776"/>
          </a:xfrm>
          <a:prstGeom prst="rect">
            <a:avLst/>
          </a:prstGeom>
          <a:solidFill>
            <a:srgbClr val="FFFF00"/>
          </a:solidFill>
        </p:spPr>
        <p:txBody>
          <a:bodyPr wrap="square" rtlCol="0">
            <a:spAutoFit/>
          </a:bodyPr>
          <a:lstStyle/>
          <a:p>
            <a:r>
              <a:rPr lang="en-US" sz="3200" dirty="0" smtClean="0">
                <a:sym typeface="Wingdings"/>
              </a:rPr>
              <a:t> Up to 2035</a:t>
            </a:r>
            <a:endParaRPr lang="en-US" sz="3200" dirty="0"/>
          </a:p>
        </p:txBody>
      </p:sp>
    </p:spTree>
    <p:extLst>
      <p:ext uri="{BB962C8B-B14F-4D97-AF65-F5344CB8AC3E}">
        <p14:creationId xmlns:p14="http://schemas.microsoft.com/office/powerpoint/2010/main" val="397572728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Picture 3" descr="higgs.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61881" y="276225"/>
            <a:ext cx="4038600" cy="2766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9"/>
          <p:cNvGrpSpPr/>
          <p:nvPr/>
        </p:nvGrpSpPr>
        <p:grpSpPr>
          <a:xfrm>
            <a:off x="-10319" y="-3175"/>
            <a:ext cx="4572000" cy="4411663"/>
            <a:chOff x="304800" y="914400"/>
            <a:chExt cx="4572000" cy="4411663"/>
          </a:xfrm>
        </p:grpSpPr>
        <p:pic>
          <p:nvPicPr>
            <p:cNvPr id="11"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914400"/>
              <a:ext cx="4552950" cy="441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12" name="Group 5"/>
            <p:cNvGrpSpPr>
              <a:grpSpLocks/>
            </p:cNvGrpSpPr>
            <p:nvPr/>
          </p:nvGrpSpPr>
          <p:grpSpPr bwMode="auto">
            <a:xfrm>
              <a:off x="990600" y="3657600"/>
              <a:ext cx="3886200" cy="336550"/>
              <a:chOff x="576" y="3552"/>
              <a:chExt cx="2592" cy="212"/>
            </a:xfrm>
          </p:grpSpPr>
          <p:sp>
            <p:nvSpPr>
              <p:cNvPr id="14" name="AutoShape 6"/>
              <p:cNvSpPr>
                <a:spLocks noChangeArrowheads="1"/>
              </p:cNvSpPr>
              <p:nvPr/>
            </p:nvSpPr>
            <p:spPr bwMode="auto">
              <a:xfrm>
                <a:off x="576" y="3600"/>
                <a:ext cx="2592" cy="96"/>
              </a:xfrm>
              <a:prstGeom prst="rightArrow">
                <a:avLst>
                  <a:gd name="adj1" fmla="val 50000"/>
                  <a:gd name="adj2" fmla="val 111875"/>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Text Box 7"/>
              <p:cNvSpPr txBox="1">
                <a:spLocks noChangeArrowheads="1"/>
              </p:cNvSpPr>
              <p:nvPr/>
            </p:nvSpPr>
            <p:spPr bwMode="auto">
              <a:xfrm>
                <a:off x="2352" y="3552"/>
                <a:ext cx="498"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pPr>
                <a:r>
                  <a:rPr lang="en-US" sz="1600" b="1">
                    <a:solidFill>
                      <a:srgbClr val="FF0000"/>
                    </a:solidFill>
                    <a:latin typeface="Arial" charset="0"/>
                  </a:rPr>
                  <a:t>1980s</a:t>
                </a:r>
              </a:p>
            </p:txBody>
          </p:sp>
          <p:sp>
            <p:nvSpPr>
              <p:cNvPr id="16" name="Text Box 8"/>
              <p:cNvSpPr txBox="1">
                <a:spLocks noChangeArrowheads="1"/>
              </p:cNvSpPr>
              <p:nvPr/>
            </p:nvSpPr>
            <p:spPr bwMode="auto">
              <a:xfrm>
                <a:off x="1488" y="3552"/>
                <a:ext cx="498"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pPr>
                <a:r>
                  <a:rPr lang="en-US" sz="1600" b="1">
                    <a:solidFill>
                      <a:srgbClr val="FF0000"/>
                    </a:solidFill>
                    <a:latin typeface="Arial" charset="0"/>
                  </a:rPr>
                  <a:t>1970s</a:t>
                </a:r>
              </a:p>
            </p:txBody>
          </p:sp>
          <p:sp>
            <p:nvSpPr>
              <p:cNvPr id="17" name="Text Box 9"/>
              <p:cNvSpPr txBox="1">
                <a:spLocks noChangeArrowheads="1"/>
              </p:cNvSpPr>
              <p:nvPr/>
            </p:nvSpPr>
            <p:spPr bwMode="auto">
              <a:xfrm>
                <a:off x="720" y="3552"/>
                <a:ext cx="499"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pPr>
                <a:r>
                  <a:rPr lang="en-US" sz="1600" b="1" dirty="0">
                    <a:solidFill>
                      <a:srgbClr val="FF0000"/>
                    </a:solidFill>
                    <a:latin typeface="Arial" charset="0"/>
                  </a:rPr>
                  <a:t>1960s</a:t>
                </a:r>
              </a:p>
            </p:txBody>
          </p:sp>
        </p:grpSp>
        <p:sp>
          <p:nvSpPr>
            <p:cNvPr id="13" name="Text Box 11"/>
            <p:cNvSpPr txBox="1">
              <a:spLocks noChangeArrowheads="1"/>
            </p:cNvSpPr>
            <p:nvPr/>
          </p:nvSpPr>
          <p:spPr bwMode="auto">
            <a:xfrm>
              <a:off x="1143000" y="1371600"/>
              <a:ext cx="12065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pPr>
              <a:r>
                <a:rPr lang="en-US" sz="900" i="1">
                  <a:latin typeface="Arial Black" charset="0"/>
                </a:rPr>
                <a:t>ATLAS</a:t>
              </a:r>
              <a:r>
                <a:rPr lang="en-US" sz="900">
                  <a:latin typeface="Arial" charset="0"/>
                </a:rPr>
                <a:t> Preliminary</a:t>
              </a:r>
            </a:p>
          </p:txBody>
        </p:sp>
      </p:grpSp>
      <p:graphicFrame>
        <p:nvGraphicFramePr>
          <p:cNvPr id="18" name="Object 3"/>
          <p:cNvGraphicFramePr>
            <a:graphicFrameLocks noChangeAspect="1"/>
          </p:cNvGraphicFramePr>
          <p:nvPr>
            <p:extLst>
              <p:ext uri="{D42A27DB-BD31-4B8C-83A1-F6EECF244321}">
                <p14:modId xmlns:p14="http://schemas.microsoft.com/office/powerpoint/2010/main" val="4245706172"/>
              </p:ext>
            </p:extLst>
          </p:nvPr>
        </p:nvGraphicFramePr>
        <p:xfrm>
          <a:off x="-23019" y="5849301"/>
          <a:ext cx="3115989" cy="1713549"/>
        </p:xfrm>
        <a:graphic>
          <a:graphicData uri="http://schemas.openxmlformats.org/presentationml/2006/ole">
            <mc:AlternateContent xmlns:mc="http://schemas.openxmlformats.org/markup-compatibility/2006">
              <mc:Choice xmlns:v="urn:schemas-microsoft-com:vml" Requires="v">
                <p:oleObj spid="_x0000_s1028" name="Image bitmap" r:id="rId5" imgW="22819048" imgH="12552381" progId="Paint.Picture">
                  <p:embed/>
                </p:oleObj>
              </mc:Choice>
              <mc:Fallback>
                <p:oleObj name="Image bitmap" r:id="rId5" imgW="22819048" imgH="12552381"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19" y="5849301"/>
                        <a:ext cx="3115989" cy="1713549"/>
                      </a:xfrm>
                      <a:prstGeom prst="rect">
                        <a:avLst/>
                      </a:prstGeom>
                      <a:noFill/>
                      <a:ln>
                        <a:noFill/>
                      </a:ln>
                      <a:effectLst/>
                    </p:spPr>
                  </p:pic>
                </p:oleObj>
              </mc:Fallback>
            </mc:AlternateContent>
          </a:graphicData>
        </a:graphic>
      </p:graphicFrame>
      <p:sp>
        <p:nvSpPr>
          <p:cNvPr id="20" name="Text Box 5"/>
          <p:cNvSpPr txBox="1">
            <a:spLocks noChangeArrowheads="1"/>
          </p:cNvSpPr>
          <p:nvPr/>
        </p:nvSpPr>
        <p:spPr bwMode="auto">
          <a:xfrm>
            <a:off x="1970881" y="7314426"/>
            <a:ext cx="1143000" cy="27699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buFontTx/>
              <a:buNone/>
            </a:pPr>
            <a:r>
              <a:rPr lang="en-US" sz="1200">
                <a:latin typeface="Arial" charset="0"/>
              </a:rPr>
              <a:t>e</a:t>
            </a:r>
            <a:r>
              <a:rPr lang="en-US" sz="1200">
                <a:latin typeface="Symbol" charset="0"/>
              </a:rPr>
              <a:t>m</a:t>
            </a:r>
            <a:r>
              <a:rPr lang="en-US" sz="1200">
                <a:latin typeface="Arial" charset="0"/>
              </a:rPr>
              <a:t> + 2 b-tags</a:t>
            </a:r>
          </a:p>
        </p:txBody>
      </p:sp>
      <p:pic>
        <p:nvPicPr>
          <p:cNvPr id="22" name="Picture 7" descr="https://twiki.cern.ch/twiki/pub/Atlas/EventDisplayPublicResults/emu2btag_run160958_evt9038972_atlantis.png"/>
          <p:cNvPicPr>
            <a:picLocks noChangeAspect="1" noChangeArrowheads="1"/>
          </p:cNvPicPr>
          <p:nvPr/>
        </p:nvPicPr>
        <p:blipFill>
          <a:blip r:embed="rId7">
            <a:extLst>
              <a:ext uri="{28A0092B-C50C-407E-A947-70E740481C1C}">
                <a14:useLocalDpi xmlns:a14="http://schemas.microsoft.com/office/drawing/2010/main" val="0"/>
              </a:ext>
            </a:extLst>
          </a:blip>
          <a:srcRect l="69008" b="69008"/>
          <a:stretch>
            <a:fillRect/>
          </a:stretch>
        </p:blipFill>
        <p:spPr bwMode="auto">
          <a:xfrm>
            <a:off x="65881" y="5915025"/>
            <a:ext cx="685800" cy="686609"/>
          </a:xfrm>
          <a:prstGeom prst="rect">
            <a:avLst/>
          </a:prstGeom>
          <a:noFill/>
          <a:ln w="76200">
            <a:noFill/>
            <a:miter lim="800000"/>
            <a:headEnd/>
            <a:tailEnd/>
          </a:ln>
          <a:extLst>
            <a:ext uri="{909E8E84-426E-40dd-AFC4-6F175D3DCCD1}">
              <a14:hiddenFill xmlns:a14="http://schemas.microsoft.com/office/drawing/2010/main">
                <a:solidFill>
                  <a:srgbClr val="FFFFFF"/>
                </a:solidFill>
              </a14:hiddenFill>
            </a:ext>
          </a:extLst>
        </p:spPr>
      </p:pic>
      <p:pic>
        <p:nvPicPr>
          <p:cNvPr id="23" name="Picture 10" descr="feng.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285081" y="4391025"/>
            <a:ext cx="3300946"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p:cNvSpPr txBox="1"/>
          <p:nvPr/>
        </p:nvSpPr>
        <p:spPr>
          <a:xfrm>
            <a:off x="65881" y="5000625"/>
            <a:ext cx="1066800" cy="738664"/>
          </a:xfrm>
          <a:prstGeom prst="rect">
            <a:avLst/>
          </a:prstGeom>
          <a:noFill/>
        </p:spPr>
        <p:txBody>
          <a:bodyPr wrap="square" rtlCol="0">
            <a:spAutoFit/>
          </a:bodyPr>
          <a:lstStyle/>
          <a:p>
            <a:pPr algn="ctr"/>
            <a:r>
              <a:rPr lang="en-US" sz="1400" dirty="0" smtClean="0">
                <a:solidFill>
                  <a:srgbClr val="FFFFFF"/>
                </a:solidFill>
              </a:rPr>
              <a:t>Top quark physics (1990s)</a:t>
            </a:r>
            <a:endParaRPr lang="en-US" sz="1400" dirty="0">
              <a:solidFill>
                <a:srgbClr val="FFFFFF"/>
              </a:solidFill>
            </a:endParaRPr>
          </a:p>
        </p:txBody>
      </p:sp>
      <p:sp>
        <p:nvSpPr>
          <p:cNvPr id="25" name="TextBox 24"/>
          <p:cNvSpPr txBox="1"/>
          <p:nvPr/>
        </p:nvSpPr>
        <p:spPr>
          <a:xfrm>
            <a:off x="3266281" y="6372225"/>
            <a:ext cx="1295400" cy="523220"/>
          </a:xfrm>
          <a:prstGeom prst="rect">
            <a:avLst/>
          </a:prstGeom>
          <a:noFill/>
        </p:spPr>
        <p:txBody>
          <a:bodyPr wrap="square" rtlCol="0">
            <a:spAutoFit/>
          </a:bodyPr>
          <a:lstStyle/>
          <a:p>
            <a:pPr algn="ctr"/>
            <a:r>
              <a:rPr lang="en-US" sz="1400" dirty="0" smtClean="0">
                <a:solidFill>
                  <a:srgbClr val="FFFFFF"/>
                </a:solidFill>
              </a:rPr>
              <a:t>High P</a:t>
            </a:r>
            <a:r>
              <a:rPr lang="en-US" sz="1400" baseline="-25000" dirty="0" smtClean="0">
                <a:solidFill>
                  <a:srgbClr val="FFFFFF"/>
                </a:solidFill>
              </a:rPr>
              <a:t>T</a:t>
            </a:r>
            <a:r>
              <a:rPr lang="en-US" sz="1400" dirty="0" smtClean="0">
                <a:solidFill>
                  <a:srgbClr val="FFFFFF"/>
                </a:solidFill>
              </a:rPr>
              <a:t>    QCD (1990s)</a:t>
            </a:r>
            <a:endParaRPr lang="en-US" sz="1400" dirty="0">
              <a:solidFill>
                <a:srgbClr val="FFFFFF"/>
              </a:solidFill>
            </a:endParaRPr>
          </a:p>
        </p:txBody>
      </p:sp>
      <p:pic>
        <p:nvPicPr>
          <p:cNvPr id="26" name="Picture 1"/>
          <p:cNvPicPr>
            <a:picLocks noChangeAspect="1" noChangeArrowheads="1"/>
          </p:cNvPicPr>
          <p:nvPr/>
        </p:nvPicPr>
        <p:blipFill>
          <a:blip r:embed="rId9"/>
          <a:srcRect/>
          <a:stretch>
            <a:fillRect/>
          </a:stretch>
        </p:blipFill>
        <p:spPr bwMode="auto">
          <a:xfrm>
            <a:off x="5392257" y="3629025"/>
            <a:ext cx="5407506" cy="2087245"/>
          </a:xfrm>
          <a:prstGeom prst="rect">
            <a:avLst/>
          </a:prstGeom>
          <a:noFill/>
          <a:ln w="12700">
            <a:noFill/>
            <a:miter lim="800000"/>
            <a:headEnd/>
            <a:tailEnd/>
          </a:ln>
        </p:spPr>
      </p:pic>
      <p:pic>
        <p:nvPicPr>
          <p:cNvPr id="27" name="Picture 3"/>
          <p:cNvPicPr>
            <a:picLocks noChangeAspect="1" noChangeArrowheads="1"/>
          </p:cNvPicPr>
          <p:nvPr/>
        </p:nvPicPr>
        <p:blipFill>
          <a:blip r:embed="rId10"/>
          <a:srcRect/>
          <a:stretch>
            <a:fillRect/>
          </a:stretch>
        </p:blipFill>
        <p:spPr bwMode="auto">
          <a:xfrm>
            <a:off x="7533481" y="5610225"/>
            <a:ext cx="1279736" cy="1391022"/>
          </a:xfrm>
          <a:prstGeom prst="rect">
            <a:avLst/>
          </a:prstGeom>
          <a:noFill/>
          <a:ln w="12700">
            <a:noFill/>
            <a:miter lim="800000"/>
            <a:headEnd/>
            <a:tailEnd/>
          </a:ln>
        </p:spPr>
      </p:pic>
      <p:sp>
        <p:nvSpPr>
          <p:cNvPr id="28" name="Notched Right Arrow 27"/>
          <p:cNvSpPr/>
          <p:nvPr/>
        </p:nvSpPr>
        <p:spPr>
          <a:xfrm>
            <a:off x="4637881" y="2257425"/>
            <a:ext cx="990600" cy="609600"/>
          </a:xfrm>
          <a:prstGeom prst="notchedRightArrow">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Notched Right Arrow 28"/>
          <p:cNvSpPr/>
          <p:nvPr/>
        </p:nvSpPr>
        <p:spPr>
          <a:xfrm rot="19556715">
            <a:off x="4790281" y="5762625"/>
            <a:ext cx="990600" cy="609600"/>
          </a:xfrm>
          <a:prstGeom prst="notchedRightArrow">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925104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picture</a:t>
            </a:r>
            <a:endParaRPr lang="en-US" dirty="0"/>
          </a:p>
        </p:txBody>
      </p:sp>
      <p:pic>
        <p:nvPicPr>
          <p:cNvPr id="4" name="Picture 5" descr="LHC-ATLAS"/>
          <p:cNvPicPr>
            <a:picLocks noChangeAspect="1" noChangeArrowheads="1"/>
          </p:cNvPicPr>
          <p:nvPr/>
        </p:nvPicPr>
        <p:blipFill>
          <a:blip r:embed="rId2"/>
          <a:srcRect/>
          <a:stretch>
            <a:fillRect/>
          </a:stretch>
        </p:blipFill>
        <p:spPr bwMode="auto">
          <a:xfrm>
            <a:off x="-89997" y="3"/>
            <a:ext cx="11621758" cy="8907357"/>
          </a:xfrm>
          <a:prstGeom prst="rect">
            <a:avLst/>
          </a:prstGeom>
          <a:noFill/>
          <a:ln w="9525">
            <a:noFill/>
            <a:miter lim="800000"/>
            <a:headEnd/>
            <a:tailEnd/>
          </a:ln>
        </p:spPr>
      </p:pic>
      <p:pic>
        <p:nvPicPr>
          <p:cNvPr id="27" name="Picture 4" descr="flags.jpg"/>
          <p:cNvPicPr>
            <a:picLocks noChangeAspect="1"/>
          </p:cNvPicPr>
          <p:nvPr/>
        </p:nvPicPr>
        <p:blipFill>
          <a:blip r:embed="rId3"/>
          <a:srcRect/>
          <a:stretch>
            <a:fillRect/>
          </a:stretch>
        </p:blipFill>
        <p:spPr bwMode="auto">
          <a:xfrm>
            <a:off x="-449987" y="-24977"/>
            <a:ext cx="12149733" cy="1596602"/>
          </a:xfrm>
          <a:prstGeom prst="rect">
            <a:avLst/>
          </a:prstGeom>
          <a:noFill/>
          <a:ln w="9525">
            <a:noFill/>
            <a:miter lim="800000"/>
            <a:headEnd/>
            <a:tailEnd/>
          </a:ln>
        </p:spPr>
      </p:pic>
      <p:sp>
        <p:nvSpPr>
          <p:cNvPr id="28" name="TextBox 27"/>
          <p:cNvSpPr txBox="1"/>
          <p:nvPr/>
        </p:nvSpPr>
        <p:spPr>
          <a:xfrm>
            <a:off x="523082" y="200025"/>
            <a:ext cx="5850494" cy="536840"/>
          </a:xfrm>
          <a:prstGeom prst="rect">
            <a:avLst/>
          </a:prstGeom>
          <a:noFill/>
        </p:spPr>
        <p:txBody>
          <a:bodyPr wrap="square" lIns="104886" tIns="52443" rIns="104886" bIns="52443" rtlCol="0">
            <a:spAutoFit/>
          </a:bodyPr>
          <a:lstStyle/>
          <a:p>
            <a:r>
              <a:rPr lang="en-US" sz="2800" b="1" dirty="0">
                <a:solidFill>
                  <a:srgbClr val="FF0000"/>
                </a:solidFill>
              </a:rPr>
              <a:t>CERN : as </a:t>
            </a:r>
            <a:r>
              <a:rPr lang="en-US" sz="2800" b="1" dirty="0" smtClean="0">
                <a:solidFill>
                  <a:srgbClr val="FF0000"/>
                </a:solidFill>
              </a:rPr>
              <a:t>the host </a:t>
            </a:r>
            <a:r>
              <a:rPr lang="en-US" sz="2800" b="1" dirty="0">
                <a:solidFill>
                  <a:srgbClr val="FF0000"/>
                </a:solidFill>
              </a:rPr>
              <a:t>laboratory</a:t>
            </a:r>
          </a:p>
        </p:txBody>
      </p:sp>
      <p:sp>
        <p:nvSpPr>
          <p:cNvPr id="29" name="TextBox 28"/>
          <p:cNvSpPr txBox="1"/>
          <p:nvPr/>
        </p:nvSpPr>
        <p:spPr>
          <a:xfrm>
            <a:off x="5476081" y="6829425"/>
            <a:ext cx="4800600" cy="536840"/>
          </a:xfrm>
          <a:prstGeom prst="rect">
            <a:avLst/>
          </a:prstGeom>
          <a:noFill/>
        </p:spPr>
        <p:txBody>
          <a:bodyPr wrap="square" lIns="104886" tIns="52443" rIns="104886" bIns="52443" rtlCol="0">
            <a:spAutoFit/>
          </a:bodyPr>
          <a:lstStyle/>
          <a:p>
            <a:r>
              <a:rPr lang="en-US" sz="2800" b="1" dirty="0">
                <a:solidFill>
                  <a:srgbClr val="3366FF"/>
                </a:solidFill>
              </a:rPr>
              <a:t>LHC : as the beams facility</a:t>
            </a:r>
          </a:p>
        </p:txBody>
      </p:sp>
      <p:sp>
        <p:nvSpPr>
          <p:cNvPr id="30" name="TextBox 29"/>
          <p:cNvSpPr txBox="1"/>
          <p:nvPr/>
        </p:nvSpPr>
        <p:spPr>
          <a:xfrm>
            <a:off x="7446963" y="2562228"/>
            <a:ext cx="3352800" cy="967727"/>
          </a:xfrm>
          <a:prstGeom prst="rect">
            <a:avLst/>
          </a:prstGeom>
          <a:noFill/>
        </p:spPr>
        <p:txBody>
          <a:bodyPr wrap="square" lIns="104886" tIns="52443" rIns="104886" bIns="52443" rtlCol="0">
            <a:spAutoFit/>
          </a:bodyPr>
          <a:lstStyle/>
          <a:p>
            <a:r>
              <a:rPr lang="en-US" sz="2800" b="1" dirty="0">
                <a:solidFill>
                  <a:srgbClr val="000000"/>
                </a:solidFill>
              </a:rPr>
              <a:t>ATLAS : as the scientific project</a:t>
            </a:r>
          </a:p>
        </p:txBody>
      </p:sp>
      <p:sp>
        <p:nvSpPr>
          <p:cNvPr id="9" name="Right Triangle 8"/>
          <p:cNvSpPr/>
          <p:nvPr/>
        </p:nvSpPr>
        <p:spPr>
          <a:xfrm rot="19199940">
            <a:off x="4086984" y="-1481293"/>
            <a:ext cx="5130079" cy="6791638"/>
          </a:xfrm>
          <a:prstGeom prst="rtTriangle">
            <a:avLst/>
          </a:prstGeom>
          <a:noFill/>
          <a:ln w="38100" cap="flat" cmpd="sng" algn="ctr">
            <a:solidFill>
              <a:srgbClr val="FF0000"/>
            </a:solidFill>
            <a:prstDash val="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404" tIns="45702" rIns="91404" bIns="45702"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2" descr="top1.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39249" y="4733784"/>
            <a:ext cx="2159953" cy="136726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0" name="Picture 30" descr="w5.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79898" y="1319997"/>
            <a:ext cx="2231201" cy="19834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1" name="Picture 28" descr="w4.png"/>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59953" y="5579354"/>
            <a:ext cx="2231201" cy="19834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2" name="Picture 5" descr="minbias2fig_21b"/>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9" y="0"/>
            <a:ext cx="2908062" cy="263299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2773" name="Picture 26" descr="W.png"/>
          <p:cNvPicPr preferRelativeResize="0">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799961" y="1"/>
            <a:ext cx="2604318" cy="256222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4" name="Picture 9" descr="jpsiMass_approved"/>
          <p:cNvPicPr preferRelativeResize="0">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472563"/>
            <a:ext cx="2275681" cy="20902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5" name="Picture 11" descr="zeecalibrated"/>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81780" y="2976122"/>
            <a:ext cx="3304101" cy="19169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6" name="Picture 7" descr="FinalPTW"/>
          <p:cNvPicPr preferRelativeResize="0">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79819" y="3487314"/>
            <a:ext cx="2576193" cy="222683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7" name="Picture 4" descr="minbias1"/>
          <p:cNvPicPr preferRelativeResize="0">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69916" y="4621742"/>
            <a:ext cx="2803064" cy="168063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8" name="Picture 6" descr="finalincljets"/>
          <p:cNvPicPr preferRelativeResize="0">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09844" y="1"/>
            <a:ext cx="2424322" cy="217431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9" name="Picture 8" descr="finaldijet"/>
          <p:cNvPicPr preferRelativeResize="0">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125" y="2431667"/>
            <a:ext cx="1629340" cy="145829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0" name="Picture 8" descr="Upsi_mass_3G_CP4_fix_BB"/>
          <p:cNvPicPr preferRelativeResize="0">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89820" y="1"/>
            <a:ext cx="2654942" cy="237914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1" name="Picture 9" descr="finalnjet"/>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419925" y="5892721"/>
            <a:ext cx="2056156" cy="167012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2" name="Picture 27" descr="w2.png"/>
          <p:cNvPicPr preferRelativeResize="0">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7109845" y="4257604"/>
            <a:ext cx="2231201" cy="19834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3" name="Picture 29" descr="w3.png"/>
          <p:cNvPicPr preferRelativeResize="0">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3329928" y="2773045"/>
            <a:ext cx="2231201" cy="19834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4" name="Picture 1" descr="plo2.png"/>
          <p:cNvPicPr preferRelativeResize="0">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3613046" y="-28575"/>
            <a:ext cx="2159953" cy="144779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5" name="Picture 2" descr="cross.png"/>
          <p:cNvPicPr preferRelativeResize="0">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3273678" y="1398778"/>
            <a:ext cx="2159953" cy="14477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6" name="Picture 4" descr="plot3.png"/>
          <p:cNvPicPr preferRelativeResize="0">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6929848" y="2113047"/>
            <a:ext cx="1788711" cy="212557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7" name="Picture 5" descr="plot4.png"/>
          <p:cNvPicPr preferRelativeResize="0">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8598561" y="2333630"/>
            <a:ext cx="2287720" cy="14477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8" name="Picture 6" descr="top2.png"/>
          <p:cNvPicPr preferRelativeResize="0">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5315509" y="-28575"/>
            <a:ext cx="2159953" cy="144779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9" name="Picture 7" descr="top1.png"/>
          <p:cNvPicPr preferRelativeResize="0">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5909871" y="1081908"/>
            <a:ext cx="1361220" cy="151257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0" name="Picture 9" descr="ZTT.png"/>
          <p:cNvPicPr preferRelativeResize="0">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1231848" y="2510446"/>
            <a:ext cx="2159953" cy="136551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1" name="Picture 10" descr="zg.png"/>
          <p:cNvPicPr preferRelativeResize="0">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7186718" y="6151819"/>
            <a:ext cx="2266825" cy="144079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2" name="Picture 8" descr="ztr.png"/>
          <p:cNvPicPr preferRelativeResize="0">
            <a:picLocks noChangeAspect="1"/>
          </p:cNvPicPr>
          <p:nvPr/>
        </p:nvPicPr>
        <p:blipFill>
          <a:blip r:embed="rId26">
            <a:extLst>
              <a:ext uri="{28A0092B-C50C-407E-A947-70E740481C1C}">
                <a14:useLocalDpi xmlns:a14="http://schemas.microsoft.com/office/drawing/2010/main" val="0"/>
              </a:ext>
            </a:extLst>
          </a:blip>
          <a:srcRect/>
          <a:stretch>
            <a:fillRect/>
          </a:stretch>
        </p:blipFill>
        <p:spPr bwMode="auto">
          <a:xfrm>
            <a:off x="8767307" y="4971874"/>
            <a:ext cx="2159953" cy="136726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3" name="Picture 11" descr="top.png"/>
          <p:cNvPicPr preferRelativeResize="0">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5321134" y="5992509"/>
            <a:ext cx="2375573" cy="160010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4" name="Picture 13" descr="single.png"/>
          <p:cNvPicPr preferRelativeResize="0">
            <a:picLocks noChangeAspect="1"/>
          </p:cNvPicPr>
          <p:nvPr/>
        </p:nvPicPr>
        <p:blipFill>
          <a:blip r:embed="rId28">
            <a:extLst>
              <a:ext uri="{28A0092B-C50C-407E-A947-70E740481C1C}">
                <a14:useLocalDpi xmlns:a14="http://schemas.microsoft.com/office/drawing/2010/main" val="0"/>
              </a:ext>
            </a:extLst>
          </a:blip>
          <a:srcRect/>
          <a:stretch>
            <a:fillRect/>
          </a:stretch>
        </p:blipFill>
        <p:spPr bwMode="auto">
          <a:xfrm>
            <a:off x="9069177" y="6004763"/>
            <a:ext cx="1773711" cy="15878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5" name="Picture 10" descr="dimuon"/>
          <p:cNvPicPr preferRelativeResize="0">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543092" y="3602858"/>
            <a:ext cx="3136806" cy="211129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6" name="Picture 6" descr="SV0dl"/>
          <p:cNvPicPr preferRelativeResize="0">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0" y="3781426"/>
            <a:ext cx="2825564" cy="198524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1" name="Picture 4"/>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980281" y="1495425"/>
            <a:ext cx="2482284" cy="3581400"/>
          </a:xfrm>
          <a:prstGeom prst="rect">
            <a:avLst/>
          </a:prstGeom>
          <a:noFill/>
          <a:ln w="57150">
            <a:noFill/>
            <a:miter lim="800000"/>
            <a:headEnd/>
            <a:tailEnd/>
          </a:ln>
          <a:effectLst/>
          <a:extLst>
            <a:ext uri="{909E8E84-426E-40dd-AFC4-6F175D3DCCD1}">
              <a14:hiddenFill xmlns:a14="http://schemas.microsoft.com/office/drawing/2010/main">
                <a:solidFill>
                  <a:srgbClr val="FF99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3" name="Picture 9" descr="cv105025.pdf"/>
          <p:cNvPicPr preferRelativeResize="0">
            <a:picLocks noChangeAspect="1"/>
          </p:cNvPicPr>
          <p:nvPr/>
        </p:nvPicPr>
        <p:blipFill>
          <a:blip r:embed="rId32">
            <a:extLst>
              <a:ext uri="{28A0092B-C50C-407E-A947-70E740481C1C}">
                <a14:useLocalDpi xmlns:a14="http://schemas.microsoft.com/office/drawing/2010/main" val="0"/>
              </a:ext>
            </a:extLst>
          </a:blip>
          <a:srcRect/>
          <a:stretch>
            <a:fillRect/>
          </a:stretch>
        </p:blipFill>
        <p:spPr bwMode="auto">
          <a:xfrm>
            <a:off x="5933281" y="1495425"/>
            <a:ext cx="3179497"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309958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081" y="2562225"/>
            <a:ext cx="9719787" cy="537452"/>
          </a:xfrm>
        </p:spPr>
        <p:txBody>
          <a:bodyPr/>
          <a:lstStyle/>
          <a:p>
            <a:r>
              <a:rPr lang="en-US" dirty="0" smtClean="0"/>
              <a:t>Thanks!</a:t>
            </a:r>
            <a:endParaRPr lang="en-US" dirty="0"/>
          </a:p>
        </p:txBody>
      </p:sp>
    </p:spTree>
    <p:extLst>
      <p:ext uri="{BB962C8B-B14F-4D97-AF65-F5344CB8AC3E}">
        <p14:creationId xmlns:p14="http://schemas.microsoft.com/office/powerpoint/2010/main" val="12671901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tracking </a:t>
            </a:r>
            <a:endParaRPr lang="en-US" dirty="0"/>
          </a:p>
        </p:txBody>
      </p:sp>
      <p:pic>
        <p:nvPicPr>
          <p:cNvPr id="5" name="Picture 4" descr="larg"/>
          <p:cNvPicPr>
            <a:picLocks noChangeAspect="1" noChangeArrowheads="1"/>
          </p:cNvPicPr>
          <p:nvPr/>
        </p:nvPicPr>
        <p:blipFill>
          <a:blip r:embed="rId2"/>
          <a:srcRect l="-691" t="4156" r="-1588" b="-1140"/>
          <a:stretch>
            <a:fillRect/>
          </a:stretch>
        </p:blipFill>
        <p:spPr bwMode="auto">
          <a:xfrm>
            <a:off x="374992" y="773794"/>
            <a:ext cx="10334773" cy="5873464"/>
          </a:xfrm>
          <a:prstGeom prst="rect">
            <a:avLst/>
          </a:prstGeom>
          <a:noFill/>
        </p:spPr>
      </p:pic>
      <p:pic>
        <p:nvPicPr>
          <p:cNvPr id="6" name="Picture 5" descr="1023396754639"/>
          <p:cNvPicPr>
            <a:picLocks noChangeAspect="1" noChangeArrowheads="1"/>
          </p:cNvPicPr>
          <p:nvPr/>
        </p:nvPicPr>
        <p:blipFill>
          <a:blip r:embed="rId3"/>
          <a:srcRect/>
          <a:stretch>
            <a:fillRect/>
          </a:stretch>
        </p:blipFill>
        <p:spPr bwMode="auto">
          <a:xfrm>
            <a:off x="3" y="4994633"/>
            <a:ext cx="3437951" cy="2568218"/>
          </a:xfrm>
          <a:prstGeom prst="rect">
            <a:avLst/>
          </a:prstGeom>
          <a:noFill/>
        </p:spPr>
      </p:pic>
      <p:sp>
        <p:nvSpPr>
          <p:cNvPr id="7" name="TextBox 6"/>
          <p:cNvSpPr txBox="1"/>
          <p:nvPr/>
        </p:nvSpPr>
        <p:spPr>
          <a:xfrm>
            <a:off x="3959916" y="6890597"/>
            <a:ext cx="4679897" cy="536840"/>
          </a:xfrm>
          <a:prstGeom prst="rect">
            <a:avLst/>
          </a:prstGeom>
          <a:noFill/>
        </p:spPr>
        <p:txBody>
          <a:bodyPr wrap="square" lIns="104886" tIns="52443" rIns="104886" bIns="52443" rtlCol="0">
            <a:spAutoFit/>
          </a:bodyPr>
          <a:lstStyle/>
          <a:p>
            <a:r>
              <a:rPr lang="en-US" sz="2800" dirty="0">
                <a:solidFill>
                  <a:schemeClr val="bg1"/>
                </a:solidFill>
              </a:rPr>
              <a:t>Centralized monitoring !!</a:t>
            </a:r>
          </a:p>
        </p:txBody>
      </p:sp>
      <p:sp>
        <p:nvSpPr>
          <p:cNvPr id="8" name="TextBox 7"/>
          <p:cNvSpPr txBox="1"/>
          <p:nvPr/>
        </p:nvSpPr>
        <p:spPr>
          <a:xfrm>
            <a:off x="8066884" y="3"/>
            <a:ext cx="2732883" cy="2044903"/>
          </a:xfrm>
          <a:prstGeom prst="rect">
            <a:avLst/>
          </a:prstGeom>
        </p:spPr>
        <p:style>
          <a:lnRef idx="1">
            <a:schemeClr val="accent1"/>
          </a:lnRef>
          <a:fillRef idx="2">
            <a:schemeClr val="accent1"/>
          </a:fillRef>
          <a:effectRef idx="1">
            <a:schemeClr val="accent1"/>
          </a:effectRef>
          <a:fontRef idx="minor">
            <a:schemeClr val="dk1"/>
          </a:fontRef>
        </p:style>
        <p:txBody>
          <a:bodyPr wrap="square" lIns="104886" tIns="52443" rIns="104886" bIns="52443" rtlCol="0">
            <a:spAutoFit/>
          </a:bodyPr>
          <a:lstStyle/>
          <a:p>
            <a:r>
              <a:rPr lang="en-US" dirty="0" smtClean="0"/>
              <a:t>For entire ATLAS :</a:t>
            </a:r>
          </a:p>
          <a:p>
            <a:endParaRPr lang="en-US" dirty="0" smtClean="0"/>
          </a:p>
          <a:p>
            <a:r>
              <a:rPr lang="en-US" dirty="0" smtClean="0"/>
              <a:t>1509 intermediate milestones to monitor </a:t>
            </a:r>
          </a:p>
          <a:p>
            <a:endParaRPr lang="en-US" dirty="0" smtClean="0"/>
          </a:p>
          <a:p>
            <a:r>
              <a:rPr lang="en-US" dirty="0" smtClean="0"/>
              <a:t>817 different main work packages (3 levels)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 y="50770"/>
            <a:ext cx="10799763" cy="537452"/>
          </a:xfrm>
        </p:spPr>
        <p:txBody>
          <a:bodyPr/>
          <a:lstStyle/>
          <a:p>
            <a:r>
              <a:rPr lang="en-US" dirty="0" smtClean="0"/>
              <a:t>Assembled components travel to CERN , a really global project !</a:t>
            </a:r>
            <a:endParaRPr lang="en-US" dirty="0"/>
          </a:p>
        </p:txBody>
      </p:sp>
      <p:pic>
        <p:nvPicPr>
          <p:cNvPr id="4" name="Picture 3" descr="1.tiff"/>
          <p:cNvPicPr>
            <a:picLocks noChangeAspect="1"/>
          </p:cNvPicPr>
          <p:nvPr/>
        </p:nvPicPr>
        <p:blipFill>
          <a:blip r:embed="rId2"/>
          <a:stretch>
            <a:fillRect/>
          </a:stretch>
        </p:blipFill>
        <p:spPr>
          <a:xfrm>
            <a:off x="3" y="924351"/>
            <a:ext cx="10799763" cy="579818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idx="4294967295"/>
          </p:nvPr>
        </p:nvSpPr>
        <p:spPr>
          <a:xfrm>
            <a:off x="3586079" y="252095"/>
            <a:ext cx="6223709" cy="420158"/>
          </a:xfrm>
        </p:spPr>
        <p:txBody>
          <a:bodyPr/>
          <a:lstStyle/>
          <a:p>
            <a:r>
              <a:rPr lang="en-US" dirty="0" smtClean="0"/>
              <a:t>Underground installation</a:t>
            </a:r>
          </a:p>
        </p:txBody>
      </p:sp>
      <p:pic>
        <p:nvPicPr>
          <p:cNvPr id="108547" name="Picture 2" descr="puzzle.tiff"/>
          <p:cNvPicPr>
            <a:picLocks noChangeAspect="1"/>
          </p:cNvPicPr>
          <p:nvPr/>
        </p:nvPicPr>
        <p:blipFill>
          <a:blip r:embed="rId3"/>
          <a:srcRect/>
          <a:stretch>
            <a:fillRect/>
          </a:stretch>
        </p:blipFill>
        <p:spPr bwMode="auto">
          <a:xfrm>
            <a:off x="4" y="0"/>
            <a:ext cx="3586075" cy="7562850"/>
          </a:xfrm>
          <a:prstGeom prst="rect">
            <a:avLst/>
          </a:prstGeom>
          <a:noFill/>
          <a:ln w="9525">
            <a:noFill/>
            <a:miter lim="800000"/>
            <a:headEnd/>
            <a:tailEnd/>
          </a:ln>
        </p:spPr>
      </p:pic>
      <p:sp>
        <p:nvSpPr>
          <p:cNvPr id="108548" name="TextBox 3"/>
          <p:cNvSpPr txBox="1">
            <a:spLocks noChangeArrowheads="1"/>
          </p:cNvSpPr>
          <p:nvPr/>
        </p:nvSpPr>
        <p:spPr bwMode="auto">
          <a:xfrm>
            <a:off x="3869915" y="1260475"/>
            <a:ext cx="6929848" cy="459896"/>
          </a:xfrm>
          <a:prstGeom prst="rect">
            <a:avLst/>
          </a:prstGeom>
          <a:noFill/>
          <a:ln w="9525">
            <a:noFill/>
            <a:miter lim="800000"/>
            <a:headEnd/>
            <a:tailEnd/>
          </a:ln>
        </p:spPr>
        <p:txBody>
          <a:bodyPr wrap="square" lIns="104886" tIns="52443" rIns="104886" bIns="52443">
            <a:prstTxWarp prst="textNoShape">
              <a:avLst/>
            </a:prstTxWarp>
            <a:spAutoFit/>
          </a:bodyPr>
          <a:lstStyle/>
          <a:p>
            <a:pPr algn="l"/>
            <a:r>
              <a:rPr lang="en-US" sz="2300" dirty="0">
                <a:solidFill>
                  <a:srgbClr val="FFFFFF"/>
                </a:solidFill>
                <a:latin typeface="Tahoma" charset="0"/>
                <a:ea typeface="Tahoma" charset="0"/>
                <a:cs typeface="Tahoma" charset="0"/>
              </a:rPr>
              <a:t>Gigantic 20’000 m</a:t>
            </a:r>
            <a:r>
              <a:rPr lang="en-US" sz="2300" baseline="30000" dirty="0">
                <a:solidFill>
                  <a:srgbClr val="FFFFFF"/>
                </a:solidFill>
                <a:latin typeface="Tahoma" charset="0"/>
                <a:ea typeface="Tahoma" charset="0"/>
                <a:cs typeface="Tahoma" charset="0"/>
              </a:rPr>
              <a:t>3</a:t>
            </a:r>
            <a:r>
              <a:rPr lang="en-US" sz="2300" dirty="0">
                <a:solidFill>
                  <a:srgbClr val="FFFFFF"/>
                </a:solidFill>
                <a:latin typeface="Tahoma" charset="0"/>
                <a:ea typeface="Tahoma" charset="0"/>
                <a:cs typeface="Tahoma" charset="0"/>
              </a:rPr>
              <a:t>  3-D puzzle … 5 years of work</a:t>
            </a:r>
          </a:p>
        </p:txBody>
      </p:sp>
      <p:pic>
        <p:nvPicPr>
          <p:cNvPr id="108549" name="Picture 4" descr="draw.tiff"/>
          <p:cNvPicPr>
            <a:picLocks noChangeAspect="1"/>
          </p:cNvPicPr>
          <p:nvPr/>
        </p:nvPicPr>
        <p:blipFill>
          <a:blip r:embed="rId4"/>
          <a:srcRect/>
          <a:stretch>
            <a:fillRect/>
          </a:stretch>
        </p:blipFill>
        <p:spPr bwMode="auto">
          <a:xfrm>
            <a:off x="4769896" y="2013038"/>
            <a:ext cx="5076236" cy="534498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Underground assembly </a:t>
            </a:r>
            <a:endParaRPr lang="en-US" dirty="0"/>
          </a:p>
        </p:txBody>
      </p:sp>
      <p:grpSp>
        <p:nvGrpSpPr>
          <p:cNvPr id="4" name="Group 4"/>
          <p:cNvGrpSpPr>
            <a:grpSpLocks/>
          </p:cNvGrpSpPr>
          <p:nvPr/>
        </p:nvGrpSpPr>
        <p:grpSpPr bwMode="auto">
          <a:xfrm>
            <a:off x="749986" y="1572094"/>
            <a:ext cx="10439771" cy="5906726"/>
            <a:chOff x="192" y="898"/>
            <a:chExt cx="5568" cy="3374"/>
          </a:xfrm>
        </p:grpSpPr>
        <p:sp>
          <p:nvSpPr>
            <p:cNvPr id="5" name="AutoShape 5"/>
            <p:cNvSpPr>
              <a:spLocks noChangeArrowheads="1"/>
            </p:cNvSpPr>
            <p:nvPr/>
          </p:nvSpPr>
          <p:spPr bwMode="auto">
            <a:xfrm>
              <a:off x="192" y="912"/>
              <a:ext cx="5088" cy="3360"/>
            </a:xfrm>
            <a:prstGeom prst="curvedLeftArrow">
              <a:avLst>
                <a:gd name="adj1" fmla="val 20000"/>
                <a:gd name="adj2" fmla="val 40000"/>
                <a:gd name="adj3" fmla="val 50476"/>
              </a:avLst>
            </a:prstGeom>
            <a:gradFill rotWithShape="0">
              <a:gsLst>
                <a:gs pos="0">
                  <a:schemeClr val="bg1"/>
                </a:gs>
                <a:gs pos="100000">
                  <a:srgbClr val="CCFF99"/>
                </a:gs>
              </a:gsLst>
              <a:lin ang="2700000" scaled="1"/>
            </a:gradFill>
            <a:ln w="9525">
              <a:solidFill>
                <a:srgbClr val="BDF0FF"/>
              </a:solidFill>
              <a:miter lim="800000"/>
              <a:headEnd/>
              <a:tailEnd/>
            </a:ln>
          </p:spPr>
          <p:txBody>
            <a:bodyPr wrap="none" anchor="ctr">
              <a:prstTxWarp prst="textNoShape">
                <a:avLst/>
              </a:prstTxWarp>
            </a:bodyPr>
            <a:lstStyle/>
            <a:p>
              <a:endParaRPr lang="en-US" dirty="0"/>
            </a:p>
          </p:txBody>
        </p:sp>
        <p:sp>
          <p:nvSpPr>
            <p:cNvPr id="6" name="Text Box 6"/>
            <p:cNvSpPr txBox="1">
              <a:spLocks noChangeArrowheads="1"/>
            </p:cNvSpPr>
            <p:nvPr/>
          </p:nvSpPr>
          <p:spPr bwMode="auto">
            <a:xfrm>
              <a:off x="201" y="898"/>
              <a:ext cx="1008" cy="237"/>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990000"/>
                  </a:solidFill>
                  <a:latin typeface="Tahoma" charset="0"/>
                </a:rPr>
                <a:t>Infrastructure</a:t>
              </a:r>
            </a:p>
          </p:txBody>
        </p:sp>
        <p:sp>
          <p:nvSpPr>
            <p:cNvPr id="7" name="Text Box 7"/>
            <p:cNvSpPr txBox="1">
              <a:spLocks noChangeArrowheads="1"/>
            </p:cNvSpPr>
            <p:nvPr/>
          </p:nvSpPr>
          <p:spPr bwMode="auto">
            <a:xfrm>
              <a:off x="960" y="1084"/>
              <a:ext cx="1008" cy="422"/>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FF0000"/>
                  </a:solidFill>
                  <a:latin typeface="Tahoma" charset="0"/>
                </a:rPr>
                <a:t>Feet &amp; supports</a:t>
              </a:r>
            </a:p>
          </p:txBody>
        </p:sp>
        <p:sp>
          <p:nvSpPr>
            <p:cNvPr id="8" name="Text Box 8"/>
            <p:cNvSpPr txBox="1">
              <a:spLocks noChangeArrowheads="1"/>
            </p:cNvSpPr>
            <p:nvPr/>
          </p:nvSpPr>
          <p:spPr bwMode="auto">
            <a:xfrm>
              <a:off x="1728" y="1104"/>
              <a:ext cx="1008" cy="237"/>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FF9933"/>
                  </a:solidFill>
                  <a:latin typeface="Tahoma" charset="0"/>
                </a:rPr>
                <a:t>Barrel Toroid</a:t>
              </a:r>
            </a:p>
          </p:txBody>
        </p:sp>
        <p:sp>
          <p:nvSpPr>
            <p:cNvPr id="9" name="Text Box 9"/>
            <p:cNvSpPr txBox="1">
              <a:spLocks noChangeArrowheads="1"/>
            </p:cNvSpPr>
            <p:nvPr/>
          </p:nvSpPr>
          <p:spPr bwMode="auto">
            <a:xfrm>
              <a:off x="1968" y="1296"/>
              <a:ext cx="1008" cy="422"/>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chemeClr val="bg2">
                      <a:lumMod val="50000"/>
                    </a:schemeClr>
                  </a:solidFill>
                  <a:latin typeface="Tahoma" charset="0"/>
                </a:rPr>
                <a:t>Barrel  Calorimeters</a:t>
              </a:r>
            </a:p>
          </p:txBody>
        </p:sp>
        <p:sp>
          <p:nvSpPr>
            <p:cNvPr id="10" name="Text Box 10"/>
            <p:cNvSpPr txBox="1">
              <a:spLocks noChangeArrowheads="1"/>
            </p:cNvSpPr>
            <p:nvPr/>
          </p:nvSpPr>
          <p:spPr bwMode="auto">
            <a:xfrm>
              <a:off x="2880" y="1344"/>
              <a:ext cx="1008" cy="422"/>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CCFF33"/>
                  </a:solidFill>
                  <a:latin typeface="Tahoma" charset="0"/>
                </a:rPr>
                <a:t>Cables &amp; services</a:t>
              </a:r>
            </a:p>
          </p:txBody>
        </p:sp>
        <p:sp>
          <p:nvSpPr>
            <p:cNvPr id="11" name="Text Box 11"/>
            <p:cNvSpPr txBox="1">
              <a:spLocks noChangeArrowheads="1"/>
            </p:cNvSpPr>
            <p:nvPr/>
          </p:nvSpPr>
          <p:spPr bwMode="auto">
            <a:xfrm>
              <a:off x="3744" y="1824"/>
              <a:ext cx="1008" cy="422"/>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339966"/>
                  </a:solidFill>
                  <a:latin typeface="Tahoma" charset="0"/>
                </a:rPr>
                <a:t>Barrel Muon Chambers</a:t>
              </a:r>
            </a:p>
          </p:txBody>
        </p:sp>
        <p:sp>
          <p:nvSpPr>
            <p:cNvPr id="12" name="Text Box 12"/>
            <p:cNvSpPr txBox="1">
              <a:spLocks noChangeArrowheads="1"/>
            </p:cNvSpPr>
            <p:nvPr/>
          </p:nvSpPr>
          <p:spPr bwMode="auto">
            <a:xfrm>
              <a:off x="3600" y="1344"/>
              <a:ext cx="1008" cy="422"/>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009900"/>
                  </a:solidFill>
                  <a:latin typeface="Tahoma" charset="0"/>
                </a:rPr>
                <a:t>End Cap Calorimeters</a:t>
              </a:r>
            </a:p>
          </p:txBody>
        </p:sp>
        <p:sp>
          <p:nvSpPr>
            <p:cNvPr id="13" name="Text Box 13"/>
            <p:cNvSpPr txBox="1">
              <a:spLocks noChangeArrowheads="1"/>
            </p:cNvSpPr>
            <p:nvPr/>
          </p:nvSpPr>
          <p:spPr bwMode="auto">
            <a:xfrm>
              <a:off x="4608" y="2313"/>
              <a:ext cx="1152" cy="237"/>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00FFCC"/>
                  </a:solidFill>
                  <a:latin typeface="Tahoma" charset="0"/>
                </a:rPr>
                <a:t>Inner Detector</a:t>
              </a:r>
            </a:p>
          </p:txBody>
        </p:sp>
        <p:sp>
          <p:nvSpPr>
            <p:cNvPr id="14" name="Text Box 14"/>
            <p:cNvSpPr txBox="1">
              <a:spLocks noChangeArrowheads="1"/>
            </p:cNvSpPr>
            <p:nvPr/>
          </p:nvSpPr>
          <p:spPr bwMode="auto">
            <a:xfrm>
              <a:off x="4608" y="2640"/>
              <a:ext cx="1152" cy="422"/>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006699"/>
                  </a:solidFill>
                  <a:latin typeface="Tahoma" charset="0"/>
                </a:rPr>
                <a:t>Forward Muon Spectrometer</a:t>
              </a:r>
            </a:p>
          </p:txBody>
        </p:sp>
        <p:sp>
          <p:nvSpPr>
            <p:cNvPr id="15" name="Text Box 15"/>
            <p:cNvSpPr txBox="1">
              <a:spLocks noChangeArrowheads="1"/>
            </p:cNvSpPr>
            <p:nvPr/>
          </p:nvSpPr>
          <p:spPr bwMode="auto">
            <a:xfrm>
              <a:off x="3312" y="2928"/>
              <a:ext cx="1296" cy="237"/>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0000CC"/>
                  </a:solidFill>
                  <a:latin typeface="Tahoma" charset="0"/>
                </a:rPr>
                <a:t>End Cap Toroids</a:t>
              </a:r>
            </a:p>
          </p:txBody>
        </p:sp>
        <p:sp>
          <p:nvSpPr>
            <p:cNvPr id="16" name="Text Box 16"/>
            <p:cNvSpPr txBox="1">
              <a:spLocks noChangeArrowheads="1"/>
            </p:cNvSpPr>
            <p:nvPr/>
          </p:nvSpPr>
          <p:spPr bwMode="auto">
            <a:xfrm>
              <a:off x="3312" y="3264"/>
              <a:ext cx="1296" cy="422"/>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6699FF"/>
                  </a:solidFill>
                  <a:latin typeface="Tahoma" charset="0"/>
                </a:rPr>
                <a:t>End Cap Inner Detector</a:t>
              </a:r>
            </a:p>
          </p:txBody>
        </p:sp>
        <p:sp>
          <p:nvSpPr>
            <p:cNvPr id="17" name="Text Box 17"/>
            <p:cNvSpPr txBox="1">
              <a:spLocks noChangeArrowheads="1"/>
            </p:cNvSpPr>
            <p:nvPr/>
          </p:nvSpPr>
          <p:spPr bwMode="auto">
            <a:xfrm>
              <a:off x="2208" y="3216"/>
              <a:ext cx="1296" cy="514"/>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CC00FF"/>
                  </a:solidFill>
                  <a:latin typeface="Tahoma" charset="0"/>
                </a:rPr>
                <a:t>Shieldings</a:t>
              </a:r>
            </a:p>
            <a:p>
              <a:pPr>
                <a:spcBef>
                  <a:spcPct val="50000"/>
                </a:spcBef>
              </a:pPr>
              <a:r>
                <a:rPr lang="en-US" sz="2100" i="1" dirty="0">
                  <a:solidFill>
                    <a:srgbClr val="CC00FF"/>
                  </a:solidFill>
                  <a:latin typeface="Tahoma" charset="0"/>
                </a:rPr>
                <a:t>    </a:t>
              </a:r>
              <a:r>
                <a:rPr lang="en-US" sz="2100" i="1" dirty="0">
                  <a:solidFill>
                    <a:srgbClr val="FF6600"/>
                  </a:solidFill>
                  <a:latin typeface="Tahoma" charset="0"/>
                </a:rPr>
                <a:t>Pixel detector</a:t>
              </a:r>
            </a:p>
          </p:txBody>
        </p:sp>
        <p:sp>
          <p:nvSpPr>
            <p:cNvPr id="18" name="Text Box 18"/>
            <p:cNvSpPr txBox="1">
              <a:spLocks noChangeArrowheads="1"/>
            </p:cNvSpPr>
            <p:nvPr/>
          </p:nvSpPr>
          <p:spPr bwMode="auto">
            <a:xfrm>
              <a:off x="1440" y="3360"/>
              <a:ext cx="1296" cy="237"/>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FF0066"/>
                  </a:solidFill>
                  <a:latin typeface="Tahoma" charset="0"/>
                </a:rPr>
                <a:t>Beam Pipe</a:t>
              </a:r>
            </a:p>
          </p:txBody>
        </p:sp>
        <p:sp>
          <p:nvSpPr>
            <p:cNvPr id="19" name="Text Box 19"/>
            <p:cNvSpPr txBox="1">
              <a:spLocks noChangeArrowheads="1"/>
            </p:cNvSpPr>
            <p:nvPr/>
          </p:nvSpPr>
          <p:spPr bwMode="auto">
            <a:xfrm>
              <a:off x="438" y="3355"/>
              <a:ext cx="1296" cy="422"/>
            </a:xfrm>
            <a:prstGeom prst="rect">
              <a:avLst/>
            </a:prstGeom>
            <a:noFill/>
            <a:ln w="9525">
              <a:noFill/>
              <a:miter lim="800000"/>
              <a:headEnd/>
              <a:tailEnd/>
            </a:ln>
          </p:spPr>
          <p:txBody>
            <a:bodyPr>
              <a:prstTxWarp prst="textNoShape">
                <a:avLst/>
              </a:prstTxWarp>
              <a:spAutoFit/>
            </a:bodyPr>
            <a:lstStyle/>
            <a:p>
              <a:pPr>
                <a:spcBef>
                  <a:spcPct val="50000"/>
                </a:spcBef>
              </a:pPr>
              <a:r>
                <a:rPr lang="en-US" sz="2100" i="1" dirty="0">
                  <a:solidFill>
                    <a:srgbClr val="FF0000"/>
                  </a:solidFill>
                  <a:latin typeface="Tahoma" charset="0"/>
                </a:rPr>
                <a:t>Commissioning with cosmics</a:t>
              </a:r>
            </a:p>
          </p:txBody>
        </p:sp>
      </p:grpSp>
      <p:sp>
        <p:nvSpPr>
          <p:cNvPr id="20" name="Line 22"/>
          <p:cNvSpPr>
            <a:spLocks noChangeShapeType="1"/>
          </p:cNvSpPr>
          <p:nvPr/>
        </p:nvSpPr>
        <p:spPr bwMode="auto">
          <a:xfrm flipV="1">
            <a:off x="749984" y="2829066"/>
            <a:ext cx="0" cy="630238"/>
          </a:xfrm>
          <a:prstGeom prst="line">
            <a:avLst/>
          </a:prstGeom>
          <a:noFill/>
          <a:ln w="38100" cap="flat" cmpd="sng" algn="ctr">
            <a:solidFill>
              <a:schemeClr val="bg1"/>
            </a:solidFill>
            <a:prstDash val="solid"/>
            <a:round/>
            <a:headEnd type="none" w="med" len="med"/>
            <a:tailEnd type="triangle" w="med" len="med"/>
          </a:ln>
        </p:spPr>
        <p:txBody>
          <a:bodyPr wrap="none" lIns="104886" tIns="52443" rIns="104886" bIns="52443" anchor="ctr">
            <a:prstTxWarp prst="textNoShape">
              <a:avLst/>
            </a:prstTxWarp>
          </a:bodyPr>
          <a:lstStyle/>
          <a:p>
            <a:endParaRPr lang="en-US" dirty="0"/>
          </a:p>
        </p:txBody>
      </p:sp>
      <p:sp>
        <p:nvSpPr>
          <p:cNvPr id="21" name="Text Box 23"/>
          <p:cNvSpPr txBox="1">
            <a:spLocks noChangeArrowheads="1"/>
          </p:cNvSpPr>
          <p:nvPr/>
        </p:nvSpPr>
        <p:spPr bwMode="auto">
          <a:xfrm>
            <a:off x="3" y="5157444"/>
            <a:ext cx="1949957" cy="536840"/>
          </a:xfrm>
          <a:prstGeom prst="rect">
            <a:avLst/>
          </a:prstGeom>
          <a:noFill/>
          <a:ln w="9525">
            <a:noFill/>
            <a:miter lim="800000"/>
            <a:headEnd/>
            <a:tailEnd/>
          </a:ln>
        </p:spPr>
        <p:txBody>
          <a:bodyPr lIns="104886" tIns="52443" rIns="104886" bIns="52443">
            <a:prstTxWarp prst="textNoShape">
              <a:avLst/>
            </a:prstTxWarp>
            <a:spAutoFit/>
          </a:bodyPr>
          <a:lstStyle/>
          <a:p>
            <a:pPr>
              <a:spcBef>
                <a:spcPct val="50000"/>
              </a:spcBef>
            </a:pPr>
            <a:r>
              <a:rPr lang="en-US" sz="2800" dirty="0">
                <a:solidFill>
                  <a:srgbClr val="FFFFFF"/>
                </a:solidFill>
              </a:rPr>
              <a:t>July 2008</a:t>
            </a:r>
          </a:p>
        </p:txBody>
      </p:sp>
      <p:sp>
        <p:nvSpPr>
          <p:cNvPr id="22" name="Line 24"/>
          <p:cNvSpPr>
            <a:spLocks noChangeShapeType="1"/>
          </p:cNvSpPr>
          <p:nvPr/>
        </p:nvSpPr>
        <p:spPr bwMode="auto">
          <a:xfrm flipH="1">
            <a:off x="749987" y="5714154"/>
            <a:ext cx="89998" cy="572466"/>
          </a:xfrm>
          <a:prstGeom prst="line">
            <a:avLst/>
          </a:prstGeom>
          <a:noFill/>
          <a:ln w="38100" cap="flat" cmpd="sng" algn="ctr">
            <a:solidFill>
              <a:schemeClr val="bg1"/>
            </a:solidFill>
            <a:prstDash val="solid"/>
            <a:round/>
            <a:headEnd type="none" w="med" len="med"/>
            <a:tailEnd type="triangle" w="med" len="med"/>
          </a:ln>
        </p:spPr>
        <p:txBody>
          <a:bodyPr wrap="none" lIns="104886" tIns="52443" rIns="104886" bIns="52443" anchor="ctr">
            <a:prstTxWarp prst="textNoShape">
              <a:avLst/>
            </a:prstTxWarp>
          </a:bodyPr>
          <a:lstStyle/>
          <a:p>
            <a:endParaRPr lang="en-US" dirty="0"/>
          </a:p>
        </p:txBody>
      </p:sp>
      <p:sp>
        <p:nvSpPr>
          <p:cNvPr id="23" name="Text Box 26"/>
          <p:cNvSpPr txBox="1">
            <a:spLocks noChangeArrowheads="1"/>
          </p:cNvSpPr>
          <p:nvPr/>
        </p:nvSpPr>
        <p:spPr bwMode="auto">
          <a:xfrm>
            <a:off x="0" y="3580100"/>
            <a:ext cx="1769961" cy="536840"/>
          </a:xfrm>
          <a:prstGeom prst="rect">
            <a:avLst/>
          </a:prstGeom>
          <a:noFill/>
          <a:ln w="9525">
            <a:noFill/>
            <a:miter lim="800000"/>
            <a:headEnd/>
            <a:tailEnd/>
          </a:ln>
        </p:spPr>
        <p:txBody>
          <a:bodyPr lIns="104886" tIns="52443" rIns="104886" bIns="52443">
            <a:prstTxWarp prst="textNoShape">
              <a:avLst/>
            </a:prstTxWarp>
            <a:spAutoFit/>
          </a:bodyPr>
          <a:lstStyle/>
          <a:p>
            <a:pPr>
              <a:spcBef>
                <a:spcPct val="50000"/>
              </a:spcBef>
            </a:pPr>
            <a:r>
              <a:rPr lang="en-US" sz="2800" dirty="0">
                <a:solidFill>
                  <a:srgbClr val="FFFFFF"/>
                </a:solidFill>
              </a:rPr>
              <a:t>Mid 2003</a:t>
            </a:r>
          </a:p>
        </p:txBody>
      </p:sp>
      <p:sp>
        <p:nvSpPr>
          <p:cNvPr id="24" name="TextBox 24"/>
          <p:cNvSpPr txBox="1">
            <a:spLocks noChangeArrowheads="1"/>
          </p:cNvSpPr>
          <p:nvPr/>
        </p:nvSpPr>
        <p:spPr bwMode="auto">
          <a:xfrm>
            <a:off x="7199842" y="722081"/>
            <a:ext cx="4289906" cy="1875668"/>
          </a:xfrm>
          <a:prstGeom prst="rect">
            <a:avLst/>
          </a:prstGeom>
          <a:noFill/>
          <a:ln w="9525">
            <a:noFill/>
            <a:miter lim="800000"/>
            <a:headEnd/>
            <a:tailEnd/>
          </a:ln>
        </p:spPr>
        <p:txBody>
          <a:bodyPr lIns="104886" tIns="52443" rIns="104886" bIns="52443">
            <a:prstTxWarp prst="textNoShape">
              <a:avLst/>
            </a:prstTxWarp>
            <a:spAutoFit/>
          </a:bodyPr>
          <a:lstStyle/>
          <a:p>
            <a:pPr algn="l"/>
            <a:r>
              <a:rPr lang="en-US" sz="2300" dirty="0">
                <a:solidFill>
                  <a:srgbClr val="FFFFFF"/>
                </a:solidFill>
              </a:rPr>
              <a:t>~ </a:t>
            </a:r>
            <a:r>
              <a:rPr lang="en-US" sz="2300" dirty="0" smtClean="0">
                <a:solidFill>
                  <a:srgbClr val="FFFFFF"/>
                </a:solidFill>
              </a:rPr>
              <a:t>90M </a:t>
            </a:r>
            <a:r>
              <a:rPr lang="en-US" sz="2300" dirty="0">
                <a:solidFill>
                  <a:srgbClr val="FFFFFF"/>
                </a:solidFill>
              </a:rPr>
              <a:t>active sensors</a:t>
            </a:r>
          </a:p>
          <a:p>
            <a:pPr algn="l"/>
            <a:r>
              <a:rPr lang="en-US" sz="2300" dirty="0">
                <a:solidFill>
                  <a:srgbClr val="FFFFFF"/>
                </a:solidFill>
              </a:rPr>
              <a:t>~ 7000 tons of detectors</a:t>
            </a:r>
          </a:p>
          <a:p>
            <a:pPr algn="l"/>
            <a:r>
              <a:rPr lang="en-US" sz="2300" dirty="0">
                <a:solidFill>
                  <a:srgbClr val="FFFFFF"/>
                </a:solidFill>
              </a:rPr>
              <a:t>~ 3000 km of cables</a:t>
            </a:r>
          </a:p>
          <a:p>
            <a:pPr algn="l"/>
            <a:r>
              <a:rPr lang="en-US" sz="2300" dirty="0">
                <a:solidFill>
                  <a:srgbClr val="FFFFFF"/>
                </a:solidFill>
              </a:rPr>
              <a:t>~ 2000 tons of temporary 		supports</a:t>
            </a:r>
          </a:p>
        </p:txBody>
      </p:sp>
      <p:pic>
        <p:nvPicPr>
          <p:cNvPr id="25" name="Picture 25" descr="bottle.tiff"/>
          <p:cNvPicPr>
            <a:picLocks noChangeAspect="1"/>
          </p:cNvPicPr>
          <p:nvPr/>
        </p:nvPicPr>
        <p:blipFill>
          <a:blip r:embed="rId2"/>
          <a:srcRect/>
          <a:stretch>
            <a:fillRect/>
          </a:stretch>
        </p:blipFill>
        <p:spPr bwMode="auto">
          <a:xfrm>
            <a:off x="2369948" y="3159941"/>
            <a:ext cx="4034911" cy="177867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real detector : main job -&gt; configuration control </a:t>
            </a:r>
            <a:endParaRPr lang="en-US" dirty="0"/>
          </a:p>
        </p:txBody>
      </p:sp>
      <p:pic>
        <p:nvPicPr>
          <p:cNvPr id="4" name="Picture 3" descr="8"/>
          <p:cNvPicPr>
            <a:picLocks noChangeAspect="1" noChangeArrowheads="1"/>
          </p:cNvPicPr>
          <p:nvPr/>
        </p:nvPicPr>
        <p:blipFill>
          <a:blip r:embed="rId2"/>
          <a:srcRect l="1201" b="3094"/>
          <a:stretch>
            <a:fillRect/>
          </a:stretch>
        </p:blipFill>
        <p:spPr bwMode="auto">
          <a:xfrm>
            <a:off x="1079977" y="840320"/>
            <a:ext cx="8471834" cy="672253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idx="4294967295"/>
          </p:nvPr>
        </p:nvSpPr>
        <p:spPr/>
        <p:txBody>
          <a:bodyPr/>
          <a:lstStyle/>
          <a:p>
            <a:endParaRPr lang="en-US" dirty="0"/>
          </a:p>
        </p:txBody>
      </p:sp>
      <p:pic>
        <p:nvPicPr>
          <p:cNvPr id="114691" name="Picture 2" descr="CV.tiff"/>
          <p:cNvPicPr>
            <a:picLocks noChangeAspect="1"/>
          </p:cNvPicPr>
          <p:nvPr/>
        </p:nvPicPr>
        <p:blipFill>
          <a:blip r:embed="rId3"/>
          <a:srcRect/>
          <a:stretch>
            <a:fillRect/>
          </a:stretch>
        </p:blipFill>
        <p:spPr bwMode="auto">
          <a:xfrm>
            <a:off x="4" y="0"/>
            <a:ext cx="4480863" cy="5358770"/>
          </a:xfrm>
          <a:prstGeom prst="rect">
            <a:avLst/>
          </a:prstGeom>
          <a:noFill/>
          <a:ln w="9525">
            <a:noFill/>
            <a:miter lim="800000"/>
            <a:headEnd/>
            <a:tailEnd/>
          </a:ln>
        </p:spPr>
      </p:pic>
      <p:pic>
        <p:nvPicPr>
          <p:cNvPr id="114692" name="Picture 4" descr="photo"/>
          <p:cNvPicPr>
            <a:picLocks noChangeAspect="1" noChangeArrowheads="1"/>
          </p:cNvPicPr>
          <p:nvPr/>
        </p:nvPicPr>
        <p:blipFill>
          <a:blip r:embed="rId4"/>
          <a:srcRect/>
          <a:stretch>
            <a:fillRect/>
          </a:stretch>
        </p:blipFill>
        <p:spPr bwMode="auto">
          <a:xfrm>
            <a:off x="4937777" y="-8753"/>
            <a:ext cx="5642184" cy="3473310"/>
          </a:xfrm>
          <a:prstGeom prst="rect">
            <a:avLst/>
          </a:prstGeom>
          <a:noFill/>
          <a:ln w="9525">
            <a:noFill/>
            <a:miter lim="800000"/>
            <a:headEnd/>
            <a:tailEnd/>
          </a:ln>
        </p:spPr>
      </p:pic>
      <p:pic>
        <p:nvPicPr>
          <p:cNvPr id="6" name="Picture 1"/>
          <p:cNvPicPr>
            <a:picLocks noChangeAspect="1" noChangeArrowheads="1"/>
          </p:cNvPicPr>
          <p:nvPr/>
        </p:nvPicPr>
        <p:blipFill>
          <a:blip r:embed="rId5"/>
          <a:srcRect/>
          <a:stretch>
            <a:fillRect/>
          </a:stretch>
        </p:blipFill>
        <p:spPr bwMode="auto">
          <a:xfrm>
            <a:off x="4949891" y="3660163"/>
            <a:ext cx="5579878" cy="3902688"/>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9" name="Picture 3" descr="inst1.tiff"/>
          <p:cNvPicPr>
            <a:picLocks noChangeAspect="1"/>
          </p:cNvPicPr>
          <p:nvPr/>
        </p:nvPicPr>
        <p:blipFill>
          <a:blip r:embed="rId3"/>
          <a:srcRect/>
          <a:stretch>
            <a:fillRect/>
          </a:stretch>
        </p:blipFill>
        <p:spPr bwMode="auto">
          <a:xfrm>
            <a:off x="3" y="3"/>
            <a:ext cx="5444881" cy="5707151"/>
          </a:xfrm>
          <a:prstGeom prst="rect">
            <a:avLst/>
          </a:prstGeom>
          <a:noFill/>
          <a:ln w="9525">
            <a:noFill/>
            <a:miter lim="800000"/>
            <a:headEnd/>
            <a:tailEnd/>
          </a:ln>
        </p:spPr>
      </p:pic>
      <p:pic>
        <p:nvPicPr>
          <p:cNvPr id="116740" name="Picture 1028" descr="BarrelNov05"/>
          <p:cNvPicPr>
            <a:picLocks noChangeAspect="1" noChangeArrowheads="1"/>
          </p:cNvPicPr>
          <p:nvPr/>
        </p:nvPicPr>
        <p:blipFill>
          <a:blip r:embed="rId4"/>
          <a:srcRect/>
          <a:stretch>
            <a:fillRect/>
          </a:stretch>
        </p:blipFill>
        <p:spPr bwMode="auto">
          <a:xfrm>
            <a:off x="3989339" y="3070662"/>
            <a:ext cx="6810427" cy="449219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1"/>
          <p:cNvPicPr>
            <a:picLocks noChangeAspect="1" noChangeArrowheads="1"/>
          </p:cNvPicPr>
          <p:nvPr/>
        </p:nvPicPr>
        <p:blipFill>
          <a:blip r:embed="rId2"/>
          <a:srcRect/>
          <a:stretch>
            <a:fillRect/>
          </a:stretch>
        </p:blipFill>
        <p:spPr bwMode="auto">
          <a:xfrm>
            <a:off x="-449988" y="-84033"/>
            <a:ext cx="11439641" cy="7646883"/>
          </a:xfrm>
          <a:prstGeom prst="rect">
            <a:avLst/>
          </a:prstGeom>
          <a:noFill/>
          <a:ln w="254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RN_picture_sky"/>
          <p:cNvPicPr>
            <a:picLocks noChangeAspect="1" noChangeArrowheads="1"/>
          </p:cNvPicPr>
          <p:nvPr/>
        </p:nvPicPr>
        <p:blipFill>
          <a:blip r:embed="rId2"/>
          <a:srcRect/>
          <a:stretch>
            <a:fillRect/>
          </a:stretch>
        </p:blipFill>
        <p:spPr bwMode="auto">
          <a:xfrm>
            <a:off x="3" y="0"/>
            <a:ext cx="10799763" cy="7562850"/>
          </a:xfrm>
          <a:prstGeom prst="rect">
            <a:avLst/>
          </a:prstGeom>
          <a:noFill/>
          <a:ln w="9525">
            <a:noFill/>
            <a:miter lim="800000"/>
            <a:headEnd/>
            <a:tailEnd/>
          </a:ln>
        </p:spPr>
      </p:pic>
      <p:sp>
        <p:nvSpPr>
          <p:cNvPr id="2" name="Title 1"/>
          <p:cNvSpPr>
            <a:spLocks noGrp="1"/>
          </p:cNvSpPr>
          <p:nvPr>
            <p:ph type="title"/>
          </p:nvPr>
        </p:nvSpPr>
        <p:spPr>
          <a:xfrm>
            <a:off x="539991" y="3277235"/>
            <a:ext cx="9719787" cy="537452"/>
          </a:xfrm>
        </p:spPr>
        <p:txBody>
          <a:bodyPr/>
          <a:lstStyle/>
          <a:p>
            <a:r>
              <a:rPr lang="en-US" dirty="0" smtClean="0"/>
              <a:t>Our playground (27 km of circumference)</a:t>
            </a:r>
            <a:endParaRPr lang="en-US" dirty="0"/>
          </a:p>
        </p:txBody>
      </p:sp>
      <p:sp>
        <p:nvSpPr>
          <p:cNvPr id="13" name="TextBox 12"/>
          <p:cNvSpPr txBox="1"/>
          <p:nvPr/>
        </p:nvSpPr>
        <p:spPr>
          <a:xfrm>
            <a:off x="3875882" y="428628"/>
            <a:ext cx="3048000" cy="769441"/>
          </a:xfrm>
          <a:prstGeom prst="rect">
            <a:avLst/>
          </a:prstGeom>
          <a:noFill/>
        </p:spPr>
        <p:txBody>
          <a:bodyPr wrap="square" lIns="91404" tIns="45702" rIns="91404" bIns="45702" rtlCol="0">
            <a:spAutoFit/>
          </a:bodyPr>
          <a:lstStyle/>
          <a:p>
            <a:r>
              <a:rPr lang="en-US" sz="4400" b="1" i="1" dirty="0">
                <a:solidFill>
                  <a:srgbClr val="FFFFFF"/>
                </a:solidFill>
              </a:rPr>
              <a:t>The LHC</a:t>
            </a: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Date Placeholder 3"/>
          <p:cNvSpPr txBox="1">
            <a:spLocks/>
          </p:cNvSpPr>
          <p:nvPr/>
        </p:nvSpPr>
        <p:spPr bwMode="auto">
          <a:xfrm>
            <a:off x="0" y="7058660"/>
            <a:ext cx="2249951" cy="504190"/>
          </a:xfrm>
          <a:prstGeom prst="rect">
            <a:avLst/>
          </a:prstGeom>
          <a:noFill/>
          <a:ln w="9525">
            <a:noFill/>
            <a:miter lim="800000"/>
            <a:headEnd/>
            <a:tailEnd/>
          </a:ln>
        </p:spPr>
        <p:txBody>
          <a:bodyPr lIns="104886" tIns="52443" rIns="104886" bIns="52443" anchor="b">
            <a:prstTxWarp prst="textNoShape">
              <a:avLst/>
            </a:prstTxWarp>
          </a:bodyPr>
          <a:lstStyle/>
          <a:p>
            <a:pPr algn="l">
              <a:spcBef>
                <a:spcPct val="50000"/>
              </a:spcBef>
            </a:pPr>
            <a:fld id="{DE8EB8EC-30CB-FF41-AE40-FD6CCA26B285}" type="datetime1">
              <a:rPr lang="en-US" sz="1000" i="1">
                <a:solidFill>
                  <a:srgbClr val="0E06A6"/>
                </a:solidFill>
                <a:latin typeface="Tahoma" charset="0"/>
              </a:rPr>
              <a:pPr algn="l">
                <a:spcBef>
                  <a:spcPct val="50000"/>
                </a:spcBef>
              </a:pPr>
              <a:t>5/19/11</a:t>
            </a:fld>
            <a:endParaRPr lang="en-US" sz="1000" i="1" dirty="0">
              <a:solidFill>
                <a:srgbClr val="0E06A6"/>
              </a:solidFill>
              <a:latin typeface="Tahoma" charset="0"/>
            </a:endParaRPr>
          </a:p>
        </p:txBody>
      </p:sp>
      <p:pic>
        <p:nvPicPr>
          <p:cNvPr id="118788" name="Picture 5" descr="AS2.tiff"/>
          <p:cNvPicPr>
            <a:picLocks noChangeAspect="1"/>
          </p:cNvPicPr>
          <p:nvPr/>
        </p:nvPicPr>
        <p:blipFill>
          <a:blip r:embed="rId3"/>
          <a:srcRect/>
          <a:stretch>
            <a:fillRect/>
          </a:stretch>
        </p:blipFill>
        <p:spPr bwMode="auto">
          <a:xfrm>
            <a:off x="1" y="3"/>
            <a:ext cx="5926024" cy="4061531"/>
          </a:xfrm>
          <a:prstGeom prst="rect">
            <a:avLst/>
          </a:prstGeom>
          <a:noFill/>
          <a:ln w="9525">
            <a:noFill/>
            <a:miter lim="800000"/>
            <a:headEnd/>
            <a:tailEnd/>
          </a:ln>
        </p:spPr>
      </p:pic>
      <p:pic>
        <p:nvPicPr>
          <p:cNvPr id="118789" name="Picture 6" descr="ac3.tiff"/>
          <p:cNvPicPr>
            <a:picLocks noChangeAspect="1"/>
          </p:cNvPicPr>
          <p:nvPr/>
        </p:nvPicPr>
        <p:blipFill>
          <a:blip r:embed="rId4"/>
          <a:srcRect/>
          <a:stretch>
            <a:fillRect/>
          </a:stretch>
        </p:blipFill>
        <p:spPr bwMode="auto">
          <a:xfrm>
            <a:off x="4846051" y="3417288"/>
            <a:ext cx="5953715" cy="414556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1" descr="as6.tiff"/>
          <p:cNvPicPr>
            <a:picLocks noChangeAspect="1"/>
          </p:cNvPicPr>
          <p:nvPr/>
        </p:nvPicPr>
        <p:blipFill>
          <a:blip r:embed="rId3"/>
          <a:srcRect/>
          <a:stretch>
            <a:fillRect/>
          </a:stretch>
        </p:blipFill>
        <p:spPr bwMode="auto">
          <a:xfrm>
            <a:off x="3462" y="1363767"/>
            <a:ext cx="10799763" cy="5378027"/>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descr="AS1.tiff"/>
          <p:cNvPicPr>
            <a:picLocks noChangeAspect="1"/>
          </p:cNvPicPr>
          <p:nvPr/>
        </p:nvPicPr>
        <p:blipFill>
          <a:blip r:embed="rId3"/>
          <a:srcRect/>
          <a:stretch>
            <a:fillRect/>
          </a:stretch>
        </p:blipFill>
        <p:spPr bwMode="auto">
          <a:xfrm>
            <a:off x="3" y="1563343"/>
            <a:ext cx="10799763" cy="433113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4" descr="as7.tiff"/>
          <p:cNvPicPr>
            <a:picLocks noChangeAspect="1"/>
          </p:cNvPicPr>
          <p:nvPr/>
        </p:nvPicPr>
        <p:blipFill>
          <a:blip r:embed="rId3"/>
          <a:srcRect/>
          <a:stretch>
            <a:fillRect/>
          </a:stretch>
        </p:blipFill>
        <p:spPr bwMode="auto">
          <a:xfrm>
            <a:off x="3" y="1393527"/>
            <a:ext cx="10799763" cy="4201583"/>
          </a:xfrm>
          <a:prstGeom prst="rect">
            <a:avLst/>
          </a:prstGeom>
          <a:noFill/>
          <a:ln w="9525">
            <a:noFill/>
            <a:miter lim="800000"/>
            <a:headEnd/>
            <a:tailEnd/>
          </a:ln>
        </p:spPr>
      </p:pic>
      <p:sp>
        <p:nvSpPr>
          <p:cNvPr id="124931" name="Rectangle 5"/>
          <p:cNvSpPr>
            <a:spLocks noChangeArrowheads="1"/>
          </p:cNvSpPr>
          <p:nvPr/>
        </p:nvSpPr>
        <p:spPr bwMode="auto">
          <a:xfrm>
            <a:off x="2" y="2864081"/>
            <a:ext cx="1284202" cy="726524"/>
          </a:xfrm>
          <a:prstGeom prst="rect">
            <a:avLst/>
          </a:prstGeom>
          <a:solidFill>
            <a:srgbClr val="FFFFFF"/>
          </a:solidFill>
          <a:ln w="9525">
            <a:noFill/>
            <a:round/>
            <a:headEnd/>
            <a:tailEnd/>
          </a:ln>
        </p:spPr>
        <p:txBody>
          <a:bodyPr wrap="none" lIns="104886" tIns="52443" rIns="104886" bIns="52443" anchor="ctr">
            <a:prstTxWarp prst="textNoShape">
              <a:avLst/>
            </a:prstTxWarp>
          </a:bodyP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1" descr="ac4.tiff"/>
          <p:cNvPicPr>
            <a:picLocks noChangeAspect="1"/>
          </p:cNvPicPr>
          <p:nvPr/>
        </p:nvPicPr>
        <p:blipFill>
          <a:blip r:embed="rId3"/>
          <a:srcRect/>
          <a:stretch>
            <a:fillRect/>
          </a:stretch>
        </p:blipFill>
        <p:spPr bwMode="auto">
          <a:xfrm>
            <a:off x="24233" y="1393528"/>
            <a:ext cx="10799763" cy="427861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1" descr="ac6.tiff"/>
          <p:cNvPicPr>
            <a:picLocks noChangeAspect="1"/>
          </p:cNvPicPr>
          <p:nvPr/>
        </p:nvPicPr>
        <p:blipFill>
          <a:blip r:embed="rId3"/>
          <a:srcRect/>
          <a:stretch>
            <a:fillRect/>
          </a:stretch>
        </p:blipFill>
        <p:spPr bwMode="auto">
          <a:xfrm>
            <a:off x="12115" y="1451302"/>
            <a:ext cx="10799763" cy="4310124"/>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1" descr="as8.tiff"/>
          <p:cNvPicPr>
            <a:picLocks noChangeAspect="1"/>
          </p:cNvPicPr>
          <p:nvPr/>
        </p:nvPicPr>
        <p:blipFill>
          <a:blip r:embed="rId3"/>
          <a:srcRect/>
          <a:stretch>
            <a:fillRect/>
          </a:stretch>
        </p:blipFill>
        <p:spPr bwMode="auto">
          <a:xfrm>
            <a:off x="12115" y="910345"/>
            <a:ext cx="10799763" cy="567914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engineering process (part 1)</a:t>
            </a:r>
            <a:endParaRPr lang="en-US" dirty="0"/>
          </a:p>
        </p:txBody>
      </p:sp>
      <p:sp>
        <p:nvSpPr>
          <p:cNvPr id="4" name="TextBox 3"/>
          <p:cNvSpPr txBox="1"/>
          <p:nvPr/>
        </p:nvSpPr>
        <p:spPr>
          <a:xfrm>
            <a:off x="719984" y="1176445"/>
            <a:ext cx="7379838" cy="382909"/>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Define physics requirements (L.O.I, Letter of intent)</a:t>
            </a:r>
            <a:endParaRPr lang="en-US" dirty="0">
              <a:solidFill>
                <a:srgbClr val="FFFFFF"/>
              </a:solidFill>
            </a:endParaRPr>
          </a:p>
        </p:txBody>
      </p:sp>
      <p:sp>
        <p:nvSpPr>
          <p:cNvPr id="5" name="TextBox 4"/>
          <p:cNvSpPr txBox="1"/>
          <p:nvPr/>
        </p:nvSpPr>
        <p:spPr>
          <a:xfrm>
            <a:off x="1349970" y="1848700"/>
            <a:ext cx="6209864" cy="382909"/>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Design detector with simulation tool (</a:t>
            </a:r>
            <a:r>
              <a:rPr lang="en-US" dirty="0" err="1" smtClean="0">
                <a:solidFill>
                  <a:srgbClr val="FFFFFF"/>
                </a:solidFill>
              </a:rPr>
              <a:t>GEANT</a:t>
            </a:r>
            <a:r>
              <a:rPr lang="en-US" dirty="0" smtClean="0">
                <a:solidFill>
                  <a:srgbClr val="FFFFFF"/>
                </a:solidFill>
              </a:rPr>
              <a:t>)</a:t>
            </a:r>
            <a:endParaRPr lang="en-US" dirty="0">
              <a:solidFill>
                <a:srgbClr val="FFFFFF"/>
              </a:solidFill>
            </a:endParaRPr>
          </a:p>
        </p:txBody>
      </p:sp>
      <p:sp>
        <p:nvSpPr>
          <p:cNvPr id="6" name="TextBox 5"/>
          <p:cNvSpPr txBox="1"/>
          <p:nvPr/>
        </p:nvSpPr>
        <p:spPr>
          <a:xfrm>
            <a:off x="2699944" y="2533819"/>
            <a:ext cx="6209864" cy="382909"/>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Verify physics performance through full simulation</a:t>
            </a:r>
            <a:endParaRPr lang="en-US" dirty="0">
              <a:solidFill>
                <a:srgbClr val="FFFFFF"/>
              </a:solidFill>
            </a:endParaRPr>
          </a:p>
        </p:txBody>
      </p:sp>
      <p:sp>
        <p:nvSpPr>
          <p:cNvPr id="7" name="TextBox 6"/>
          <p:cNvSpPr txBox="1"/>
          <p:nvPr/>
        </p:nvSpPr>
        <p:spPr>
          <a:xfrm>
            <a:off x="4049912" y="3109173"/>
            <a:ext cx="6209864" cy="659908"/>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Construct a prototype and expose it to particle beams, to demonstrate performance</a:t>
            </a:r>
            <a:endParaRPr lang="en-US" dirty="0">
              <a:solidFill>
                <a:srgbClr val="FFFFFF"/>
              </a:solidFill>
            </a:endParaRPr>
          </a:p>
        </p:txBody>
      </p:sp>
      <p:sp>
        <p:nvSpPr>
          <p:cNvPr id="8" name="TextBox 7"/>
          <p:cNvSpPr txBox="1"/>
          <p:nvPr/>
        </p:nvSpPr>
        <p:spPr>
          <a:xfrm>
            <a:off x="4499901" y="4033522"/>
            <a:ext cx="6209864" cy="382909"/>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Involve the engineers for a full detector design</a:t>
            </a:r>
          </a:p>
        </p:txBody>
      </p:sp>
      <p:sp>
        <p:nvSpPr>
          <p:cNvPr id="9" name="TextBox 8"/>
          <p:cNvSpPr txBox="1"/>
          <p:nvPr/>
        </p:nvSpPr>
        <p:spPr>
          <a:xfrm>
            <a:off x="3599921" y="4621745"/>
            <a:ext cx="7199842" cy="382909"/>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Once the design exists, bring it back to physics simulation</a:t>
            </a:r>
          </a:p>
        </p:txBody>
      </p:sp>
      <p:sp>
        <p:nvSpPr>
          <p:cNvPr id="10" name="TextBox 9"/>
          <p:cNvSpPr txBox="1"/>
          <p:nvPr/>
        </p:nvSpPr>
        <p:spPr>
          <a:xfrm>
            <a:off x="3059933" y="5209965"/>
            <a:ext cx="7199842" cy="382909"/>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Construct a module 0, defining the mass production chain</a:t>
            </a:r>
          </a:p>
        </p:txBody>
      </p:sp>
      <p:sp>
        <p:nvSpPr>
          <p:cNvPr id="11" name="TextBox 10"/>
          <p:cNvSpPr txBox="1"/>
          <p:nvPr/>
        </p:nvSpPr>
        <p:spPr>
          <a:xfrm>
            <a:off x="2519945" y="5798187"/>
            <a:ext cx="7199842" cy="382909"/>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Validate module 0 in the test beams</a:t>
            </a:r>
          </a:p>
        </p:txBody>
      </p:sp>
      <p:sp>
        <p:nvSpPr>
          <p:cNvPr id="12" name="TextBox 11"/>
          <p:cNvSpPr txBox="1"/>
          <p:nvPr/>
        </p:nvSpPr>
        <p:spPr>
          <a:xfrm>
            <a:off x="1979957" y="6386410"/>
            <a:ext cx="8549812" cy="382909"/>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Based on this experience, write a technical design report (TDR)</a:t>
            </a:r>
          </a:p>
        </p:txBody>
      </p:sp>
      <p:sp>
        <p:nvSpPr>
          <p:cNvPr id="13" name="TextBox 12"/>
          <p:cNvSpPr txBox="1"/>
          <p:nvPr/>
        </p:nvSpPr>
        <p:spPr>
          <a:xfrm>
            <a:off x="1169975" y="6890600"/>
            <a:ext cx="8909804" cy="382909"/>
          </a:xfrm>
          <a:prstGeom prst="rect">
            <a:avLst/>
          </a:prstGeom>
        </p:spPr>
        <p:style>
          <a:lnRef idx="1">
            <a:schemeClr val="accent1"/>
          </a:lnRef>
          <a:fillRef idx="3">
            <a:schemeClr val="accent1"/>
          </a:fillRef>
          <a:effectRef idx="2">
            <a:schemeClr val="accent1"/>
          </a:effectRef>
          <a:fontRef idx="minor">
            <a:schemeClr val="lt1"/>
          </a:fontRef>
        </p:style>
        <p:txBody>
          <a:bodyPr wrap="square" lIns="104886" tIns="52443" rIns="104886" bIns="52443" rtlCol="0">
            <a:spAutoFit/>
          </a:bodyPr>
          <a:lstStyle/>
          <a:p>
            <a:r>
              <a:rPr lang="en-US" dirty="0" smtClean="0">
                <a:solidFill>
                  <a:srgbClr val="FFFFFF"/>
                </a:solidFill>
              </a:rPr>
              <a:t>Commit the community via a MOU (a Memorandum Of Understanding)</a:t>
            </a:r>
          </a:p>
        </p:txBody>
      </p:sp>
      <p:sp>
        <p:nvSpPr>
          <p:cNvPr id="15" name="Up-Down Arrow 14"/>
          <p:cNvSpPr/>
          <p:nvPr/>
        </p:nvSpPr>
        <p:spPr>
          <a:xfrm>
            <a:off x="359992" y="1344510"/>
            <a:ext cx="269994" cy="5798185"/>
          </a:xfrm>
          <a:prstGeom prst="upDownArrow">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lIns="104886" tIns="52443" rIns="104886" bIns="52443" rtlCol="0" anchor="ctr"/>
          <a:lstStyle/>
          <a:p>
            <a:pPr algn="ctr"/>
            <a:endParaRPr lang="en-US"/>
          </a:p>
        </p:txBody>
      </p:sp>
      <p:sp>
        <p:nvSpPr>
          <p:cNvPr id="16" name="TextBox 15"/>
          <p:cNvSpPr txBox="1"/>
          <p:nvPr/>
        </p:nvSpPr>
        <p:spPr>
          <a:xfrm>
            <a:off x="629985" y="3781428"/>
            <a:ext cx="3093496" cy="382909"/>
          </a:xfrm>
          <a:prstGeom prst="rect">
            <a:avLst/>
          </a:prstGeom>
          <a:noFill/>
        </p:spPr>
        <p:txBody>
          <a:bodyPr wrap="square" lIns="104886" tIns="52443" rIns="104886" bIns="52443" rtlCol="0">
            <a:spAutoFit/>
          </a:bodyPr>
          <a:lstStyle/>
          <a:p>
            <a:r>
              <a:rPr lang="en-US" b="1" dirty="0" smtClean="0">
                <a:solidFill>
                  <a:srgbClr val="FFFF00"/>
                </a:solidFill>
              </a:rPr>
              <a:t>~ 5-6 years (R&amp;D project)</a:t>
            </a:r>
            <a:endParaRPr lang="en-US" b="1" dirty="0">
              <a:solidFill>
                <a:srgbClr val="FFFF00"/>
              </a:solidFill>
            </a:endParaRPr>
          </a:p>
        </p:txBody>
      </p:sp>
    </p:spTree>
    <p:extLst>
      <p:ext uri="{BB962C8B-B14F-4D97-AF65-F5344CB8AC3E}">
        <p14:creationId xmlns:p14="http://schemas.microsoft.com/office/powerpoint/2010/main" val="805303814"/>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engineering process (part 2)</a:t>
            </a:r>
            <a:endParaRPr lang="en-US" dirty="0"/>
          </a:p>
        </p:txBody>
      </p:sp>
      <p:sp>
        <p:nvSpPr>
          <p:cNvPr id="4" name="TextBox 3"/>
          <p:cNvSpPr txBox="1"/>
          <p:nvPr/>
        </p:nvSpPr>
        <p:spPr>
          <a:xfrm>
            <a:off x="719984" y="1114427"/>
            <a:ext cx="10079779" cy="382909"/>
          </a:xfrm>
          <a:prstGeom prst="rect">
            <a:avLst/>
          </a:prstGeom>
        </p:spPr>
        <p:style>
          <a:lnRef idx="1">
            <a:schemeClr val="accent2"/>
          </a:lnRef>
          <a:fillRef idx="3">
            <a:schemeClr val="accent2"/>
          </a:fillRef>
          <a:effectRef idx="2">
            <a:schemeClr val="accent2"/>
          </a:effectRef>
          <a:fontRef idx="minor">
            <a:schemeClr val="lt1"/>
          </a:fontRef>
        </p:style>
        <p:txBody>
          <a:bodyPr wrap="square" lIns="104886" tIns="52443" rIns="104886" bIns="52443" rtlCol="0">
            <a:spAutoFit/>
          </a:bodyPr>
          <a:lstStyle/>
          <a:p>
            <a:r>
              <a:rPr lang="en-US" dirty="0" smtClean="0">
                <a:solidFill>
                  <a:srgbClr val="FFFFFF"/>
                </a:solidFill>
              </a:rPr>
              <a:t>Make plans for mass production, prepare technical specs for procurements</a:t>
            </a:r>
            <a:endParaRPr lang="en-US" dirty="0">
              <a:solidFill>
                <a:srgbClr val="FFFFFF"/>
              </a:solidFill>
            </a:endParaRPr>
          </a:p>
        </p:txBody>
      </p:sp>
      <p:sp>
        <p:nvSpPr>
          <p:cNvPr id="5" name="TextBox 4"/>
          <p:cNvSpPr txBox="1"/>
          <p:nvPr/>
        </p:nvSpPr>
        <p:spPr>
          <a:xfrm>
            <a:off x="1349972" y="1848700"/>
            <a:ext cx="9449793" cy="382909"/>
          </a:xfrm>
          <a:prstGeom prst="rect">
            <a:avLst/>
          </a:prstGeom>
        </p:spPr>
        <p:style>
          <a:lnRef idx="1">
            <a:schemeClr val="accent2"/>
          </a:lnRef>
          <a:fillRef idx="3">
            <a:schemeClr val="accent2"/>
          </a:fillRef>
          <a:effectRef idx="2">
            <a:schemeClr val="accent2"/>
          </a:effectRef>
          <a:fontRef idx="minor">
            <a:schemeClr val="lt1"/>
          </a:fontRef>
        </p:style>
        <p:txBody>
          <a:bodyPr wrap="square" lIns="104886" tIns="52443" rIns="104886" bIns="52443" rtlCol="0">
            <a:spAutoFit/>
          </a:bodyPr>
          <a:lstStyle/>
          <a:p>
            <a:r>
              <a:rPr lang="en-US" dirty="0" smtClean="0">
                <a:solidFill>
                  <a:srgbClr val="FFFFFF"/>
                </a:solidFill>
              </a:rPr>
              <a:t>Once ready pass an ATLAS internal readiness review</a:t>
            </a:r>
            <a:endParaRPr lang="en-US" dirty="0">
              <a:solidFill>
                <a:srgbClr val="FFFFFF"/>
              </a:solidFill>
            </a:endParaRPr>
          </a:p>
        </p:txBody>
      </p:sp>
      <p:sp>
        <p:nvSpPr>
          <p:cNvPr id="6" name="TextBox 5"/>
          <p:cNvSpPr txBox="1"/>
          <p:nvPr/>
        </p:nvSpPr>
        <p:spPr>
          <a:xfrm>
            <a:off x="2699941" y="2560275"/>
            <a:ext cx="8099822" cy="382909"/>
          </a:xfrm>
          <a:prstGeom prst="rect">
            <a:avLst/>
          </a:prstGeom>
        </p:spPr>
        <p:style>
          <a:lnRef idx="1">
            <a:schemeClr val="accent2"/>
          </a:lnRef>
          <a:fillRef idx="3">
            <a:schemeClr val="accent2"/>
          </a:fillRef>
          <a:effectRef idx="2">
            <a:schemeClr val="accent2"/>
          </a:effectRef>
          <a:fontRef idx="minor">
            <a:schemeClr val="lt1"/>
          </a:fontRef>
        </p:style>
        <p:txBody>
          <a:bodyPr wrap="square" lIns="104886" tIns="52443" rIns="104886" bIns="52443" rtlCol="0">
            <a:spAutoFit/>
          </a:bodyPr>
          <a:lstStyle/>
          <a:p>
            <a:r>
              <a:rPr lang="en-US" dirty="0" smtClean="0">
                <a:solidFill>
                  <a:srgbClr val="FFFFFF"/>
                </a:solidFill>
              </a:rPr>
              <a:t>Funding agencies release funds according to the </a:t>
            </a:r>
            <a:r>
              <a:rPr lang="en-US" dirty="0" err="1" smtClean="0">
                <a:solidFill>
                  <a:srgbClr val="FFFFFF"/>
                </a:solidFill>
              </a:rPr>
              <a:t>readiness</a:t>
            </a:r>
            <a:r>
              <a:rPr lang="en-US" dirty="0" smtClean="0">
                <a:solidFill>
                  <a:srgbClr val="FFFFFF"/>
                </a:solidFill>
              </a:rPr>
              <a:t> rev.</a:t>
            </a:r>
            <a:endParaRPr lang="en-US" dirty="0">
              <a:solidFill>
                <a:srgbClr val="FFFFFF"/>
              </a:solidFill>
            </a:endParaRPr>
          </a:p>
        </p:txBody>
      </p:sp>
      <p:sp>
        <p:nvSpPr>
          <p:cNvPr id="7" name="TextBox 6"/>
          <p:cNvSpPr txBox="1"/>
          <p:nvPr/>
        </p:nvSpPr>
        <p:spPr>
          <a:xfrm>
            <a:off x="3799681" y="3324226"/>
            <a:ext cx="7000082" cy="659908"/>
          </a:xfrm>
          <a:prstGeom prst="rect">
            <a:avLst/>
          </a:prstGeom>
        </p:spPr>
        <p:style>
          <a:lnRef idx="1">
            <a:schemeClr val="accent2"/>
          </a:lnRef>
          <a:fillRef idx="3">
            <a:schemeClr val="accent2"/>
          </a:fillRef>
          <a:effectRef idx="2">
            <a:schemeClr val="accent2"/>
          </a:effectRef>
          <a:fontRef idx="minor">
            <a:schemeClr val="lt1"/>
          </a:fontRef>
        </p:style>
        <p:txBody>
          <a:bodyPr wrap="square" lIns="104886" tIns="52443" rIns="104886" bIns="52443" rtlCol="0">
            <a:spAutoFit/>
          </a:bodyPr>
          <a:lstStyle/>
          <a:p>
            <a:r>
              <a:rPr lang="en-US" dirty="0" smtClean="0">
                <a:solidFill>
                  <a:srgbClr val="FFFFFF"/>
                </a:solidFill>
              </a:rPr>
              <a:t>Start material procurements, if contract large involve CERN in the administrative process (market survey, tender, adjudication,..)</a:t>
            </a:r>
            <a:endParaRPr lang="en-US" dirty="0">
              <a:solidFill>
                <a:srgbClr val="FFFFFF"/>
              </a:solidFill>
            </a:endParaRPr>
          </a:p>
        </p:txBody>
      </p:sp>
      <p:sp>
        <p:nvSpPr>
          <p:cNvPr id="9" name="TextBox 8"/>
          <p:cNvSpPr txBox="1"/>
          <p:nvPr/>
        </p:nvSpPr>
        <p:spPr>
          <a:xfrm>
            <a:off x="3418681" y="4312875"/>
            <a:ext cx="7381082" cy="382909"/>
          </a:xfrm>
          <a:prstGeom prst="rect">
            <a:avLst/>
          </a:prstGeom>
        </p:spPr>
        <p:style>
          <a:lnRef idx="1">
            <a:schemeClr val="accent2"/>
          </a:lnRef>
          <a:fillRef idx="3">
            <a:schemeClr val="accent2"/>
          </a:fillRef>
          <a:effectRef idx="2">
            <a:schemeClr val="accent2"/>
          </a:effectRef>
          <a:fontRef idx="minor">
            <a:schemeClr val="lt1"/>
          </a:fontRef>
        </p:style>
        <p:txBody>
          <a:bodyPr wrap="square" lIns="104886" tIns="52443" rIns="104886" bIns="52443" rtlCol="0">
            <a:spAutoFit/>
          </a:bodyPr>
          <a:lstStyle/>
          <a:p>
            <a:r>
              <a:rPr lang="en-US" dirty="0" smtClean="0">
                <a:solidFill>
                  <a:srgbClr val="FFFFFF"/>
                </a:solidFill>
              </a:rPr>
              <a:t>If production is done in several institutions, clone tooling</a:t>
            </a:r>
          </a:p>
        </p:txBody>
      </p:sp>
      <p:sp>
        <p:nvSpPr>
          <p:cNvPr id="10" name="TextBox 9"/>
          <p:cNvSpPr txBox="1"/>
          <p:nvPr/>
        </p:nvSpPr>
        <p:spPr>
          <a:xfrm>
            <a:off x="3059935" y="4957870"/>
            <a:ext cx="7739830" cy="659908"/>
          </a:xfrm>
          <a:prstGeom prst="rect">
            <a:avLst/>
          </a:prstGeom>
        </p:spPr>
        <p:style>
          <a:lnRef idx="1">
            <a:schemeClr val="accent2"/>
          </a:lnRef>
          <a:fillRef idx="3">
            <a:schemeClr val="accent2"/>
          </a:fillRef>
          <a:effectRef idx="2">
            <a:schemeClr val="accent2"/>
          </a:effectRef>
          <a:fontRef idx="minor">
            <a:schemeClr val="lt1"/>
          </a:fontRef>
        </p:style>
        <p:txBody>
          <a:bodyPr wrap="square" lIns="104886" tIns="52443" rIns="104886" bIns="52443" rtlCol="0">
            <a:spAutoFit/>
          </a:bodyPr>
          <a:lstStyle/>
          <a:p>
            <a:r>
              <a:rPr lang="en-US" dirty="0" smtClean="0">
                <a:solidFill>
                  <a:srgbClr val="FFFFFF"/>
                </a:solidFill>
              </a:rPr>
              <a:t>Produce components according to the agreement, ship it to the next step in the production chain</a:t>
            </a:r>
          </a:p>
        </p:txBody>
      </p:sp>
      <p:sp>
        <p:nvSpPr>
          <p:cNvPr id="11" name="TextBox 10"/>
          <p:cNvSpPr txBox="1"/>
          <p:nvPr/>
        </p:nvSpPr>
        <p:spPr>
          <a:xfrm>
            <a:off x="2609945" y="5882220"/>
            <a:ext cx="8189820" cy="382909"/>
          </a:xfrm>
          <a:prstGeom prst="rect">
            <a:avLst/>
          </a:prstGeom>
        </p:spPr>
        <p:style>
          <a:lnRef idx="1">
            <a:schemeClr val="accent2"/>
          </a:lnRef>
          <a:fillRef idx="3">
            <a:schemeClr val="accent2"/>
          </a:fillRef>
          <a:effectRef idx="2">
            <a:schemeClr val="accent2"/>
          </a:effectRef>
          <a:fontRef idx="minor">
            <a:schemeClr val="lt1"/>
          </a:fontRef>
        </p:style>
        <p:txBody>
          <a:bodyPr wrap="square" lIns="104886" tIns="52443" rIns="104886" bIns="52443" rtlCol="0">
            <a:spAutoFit/>
          </a:bodyPr>
          <a:lstStyle/>
          <a:p>
            <a:r>
              <a:rPr lang="en-US" dirty="0" smtClean="0">
                <a:solidFill>
                  <a:srgbClr val="FFFFFF"/>
                </a:solidFill>
              </a:rPr>
              <a:t>Progress monitored via a dedicated progress tracking tool (PPT)</a:t>
            </a:r>
          </a:p>
        </p:txBody>
      </p:sp>
      <p:sp>
        <p:nvSpPr>
          <p:cNvPr id="12" name="TextBox 11"/>
          <p:cNvSpPr txBox="1"/>
          <p:nvPr/>
        </p:nvSpPr>
        <p:spPr>
          <a:xfrm>
            <a:off x="1979957" y="6550474"/>
            <a:ext cx="8819806" cy="659908"/>
          </a:xfrm>
          <a:prstGeom prst="rect">
            <a:avLst/>
          </a:prstGeom>
        </p:spPr>
        <p:style>
          <a:lnRef idx="1">
            <a:schemeClr val="accent2"/>
          </a:lnRef>
          <a:fillRef idx="3">
            <a:schemeClr val="accent2"/>
          </a:fillRef>
          <a:effectRef idx="2">
            <a:schemeClr val="accent2"/>
          </a:effectRef>
          <a:fontRef idx="minor">
            <a:schemeClr val="lt1"/>
          </a:fontRef>
        </p:style>
        <p:txBody>
          <a:bodyPr wrap="square" lIns="104886" tIns="52443" rIns="104886" bIns="52443" rtlCol="0">
            <a:spAutoFit/>
          </a:bodyPr>
          <a:lstStyle/>
          <a:p>
            <a:r>
              <a:rPr lang="en-US" dirty="0" smtClean="0">
                <a:solidFill>
                  <a:srgbClr val="FFFFFF"/>
                </a:solidFill>
              </a:rPr>
              <a:t>Deliver production to ATLAS at CERN according to an agreed set of  ready for installation milestones (normally 3-4 months before needed)</a:t>
            </a:r>
          </a:p>
        </p:txBody>
      </p:sp>
      <p:sp>
        <p:nvSpPr>
          <p:cNvPr id="15" name="Up-Down Arrow 14"/>
          <p:cNvSpPr/>
          <p:nvPr/>
        </p:nvSpPr>
        <p:spPr>
          <a:xfrm>
            <a:off x="359995" y="1344510"/>
            <a:ext cx="163089" cy="5798185"/>
          </a:xfrm>
          <a:prstGeom prst="upDownArrow">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lIns="104886" tIns="52443" rIns="104886" bIns="52443" rtlCol="0" anchor="ctr"/>
          <a:lstStyle/>
          <a:p>
            <a:pPr algn="ctr"/>
            <a:endParaRPr lang="en-US"/>
          </a:p>
        </p:txBody>
      </p:sp>
      <p:sp>
        <p:nvSpPr>
          <p:cNvPr id="16" name="TextBox 15"/>
          <p:cNvSpPr txBox="1"/>
          <p:nvPr/>
        </p:nvSpPr>
        <p:spPr>
          <a:xfrm>
            <a:off x="629987" y="3781425"/>
            <a:ext cx="2712495" cy="844574"/>
          </a:xfrm>
          <a:prstGeom prst="rect">
            <a:avLst/>
          </a:prstGeom>
          <a:noFill/>
        </p:spPr>
        <p:txBody>
          <a:bodyPr wrap="square" lIns="104886" tIns="52443" rIns="104886" bIns="52443" rtlCol="0">
            <a:spAutoFit/>
          </a:bodyPr>
          <a:lstStyle/>
          <a:p>
            <a:r>
              <a:rPr lang="en-US" sz="2400" b="1" dirty="0">
                <a:solidFill>
                  <a:srgbClr val="FFFF00"/>
                </a:solidFill>
              </a:rPr>
              <a:t>~ 8-10 years of mass production</a:t>
            </a:r>
          </a:p>
        </p:txBody>
      </p:sp>
    </p:spTree>
    <p:extLst>
      <p:ext uri="{BB962C8B-B14F-4D97-AF65-F5344CB8AC3E}">
        <p14:creationId xmlns:p14="http://schemas.microsoft.com/office/powerpoint/2010/main" val="231020961"/>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959" y="0"/>
            <a:ext cx="9719787" cy="537452"/>
          </a:xfrm>
        </p:spPr>
        <p:txBody>
          <a:bodyPr/>
          <a:lstStyle/>
          <a:p>
            <a:r>
              <a:rPr lang="en-US" dirty="0" smtClean="0"/>
              <a:t>Status</a:t>
            </a:r>
            <a:endParaRPr lang="en-US" dirty="0"/>
          </a:p>
        </p:txBody>
      </p:sp>
      <p:sp>
        <p:nvSpPr>
          <p:cNvPr id="4" name="TextBox 3"/>
          <p:cNvSpPr txBox="1"/>
          <p:nvPr/>
        </p:nvSpPr>
        <p:spPr>
          <a:xfrm>
            <a:off x="5309883" y="1260479"/>
            <a:ext cx="5489880" cy="3152899"/>
          </a:xfrm>
          <a:prstGeom prst="rect">
            <a:avLst/>
          </a:prstGeom>
          <a:noFill/>
        </p:spPr>
        <p:txBody>
          <a:bodyPr wrap="square" lIns="104886" tIns="52443" rIns="104886" bIns="52443" rtlCol="0">
            <a:spAutoFit/>
          </a:bodyPr>
          <a:lstStyle/>
          <a:p>
            <a:r>
              <a:rPr lang="en-US" dirty="0" smtClean="0">
                <a:solidFill>
                  <a:srgbClr val="FFFFFF"/>
                </a:solidFill>
              </a:rPr>
              <a:t>Machine and experiments have restarted in November 2009, after a false start in 2008.</a:t>
            </a:r>
          </a:p>
          <a:p>
            <a:endParaRPr lang="en-US" dirty="0" smtClean="0">
              <a:solidFill>
                <a:srgbClr val="FFFFFF"/>
              </a:solidFill>
            </a:endParaRPr>
          </a:p>
          <a:p>
            <a:r>
              <a:rPr lang="en-US" dirty="0" smtClean="0">
                <a:solidFill>
                  <a:srgbClr val="FFFFFF"/>
                </a:solidFill>
              </a:rPr>
              <a:t>Still tuning the machine before going very far reaching the ultimate performance</a:t>
            </a:r>
          </a:p>
          <a:p>
            <a:endParaRPr lang="en-US" dirty="0">
              <a:solidFill>
                <a:srgbClr val="FFFFFF"/>
              </a:solidFill>
            </a:endParaRPr>
          </a:p>
          <a:p>
            <a:r>
              <a:rPr lang="en-US" dirty="0" smtClean="0">
                <a:solidFill>
                  <a:srgbClr val="FFFFFF"/>
                </a:solidFill>
              </a:rPr>
              <a:t>   </a:t>
            </a:r>
            <a:r>
              <a:rPr lang="en-US" dirty="0" err="1" smtClean="0">
                <a:solidFill>
                  <a:srgbClr val="FFFFFF"/>
                </a:solidFill>
              </a:rPr>
              <a:t>L</a:t>
            </a:r>
            <a:r>
              <a:rPr lang="en-US" baseline="-25000" dirty="0" err="1" smtClean="0">
                <a:solidFill>
                  <a:srgbClr val="FFFFFF"/>
                </a:solidFill>
              </a:rPr>
              <a:t>p</a:t>
            </a:r>
            <a:r>
              <a:rPr lang="en-US" dirty="0" smtClean="0">
                <a:solidFill>
                  <a:srgbClr val="FFFFFF"/>
                </a:solidFill>
              </a:rPr>
              <a:t> = 10</a:t>
            </a:r>
            <a:r>
              <a:rPr lang="en-US" baseline="30000" dirty="0" smtClean="0">
                <a:solidFill>
                  <a:srgbClr val="FFFFFF"/>
                </a:solidFill>
              </a:rPr>
              <a:t>33</a:t>
            </a:r>
            <a:r>
              <a:rPr lang="en-US" dirty="0" smtClean="0">
                <a:solidFill>
                  <a:srgbClr val="FFFFFF"/>
                </a:solidFill>
              </a:rPr>
              <a:t> p/cm</a:t>
            </a:r>
            <a:r>
              <a:rPr lang="en-US" baseline="30000" dirty="0" smtClean="0">
                <a:solidFill>
                  <a:srgbClr val="FFFFFF"/>
                </a:solidFill>
              </a:rPr>
              <a:t>2</a:t>
            </a:r>
            <a:r>
              <a:rPr lang="en-US" dirty="0" smtClean="0">
                <a:solidFill>
                  <a:srgbClr val="FFFFFF"/>
                </a:solidFill>
              </a:rPr>
              <a:t>/sec   reached !</a:t>
            </a:r>
          </a:p>
          <a:p>
            <a:r>
              <a:rPr lang="en-US" dirty="0">
                <a:solidFill>
                  <a:srgbClr val="FFFFFF"/>
                </a:solidFill>
              </a:rPr>
              <a:t> </a:t>
            </a:r>
            <a:r>
              <a:rPr lang="en-US" dirty="0" smtClean="0">
                <a:solidFill>
                  <a:srgbClr val="FFFFFF"/>
                </a:solidFill>
              </a:rPr>
              <a:t>  New  discovery region entered !</a:t>
            </a:r>
          </a:p>
          <a:p>
            <a:r>
              <a:rPr lang="en-US" dirty="0">
                <a:solidFill>
                  <a:srgbClr val="FFFFFF"/>
                </a:solidFill>
              </a:rPr>
              <a:t> </a:t>
            </a:r>
            <a:r>
              <a:rPr lang="en-US" dirty="0" smtClean="0">
                <a:solidFill>
                  <a:srgbClr val="FFFFFF"/>
                </a:solidFill>
              </a:rPr>
              <a:t>   </a:t>
            </a:r>
          </a:p>
          <a:p>
            <a:endParaRPr lang="en-US" dirty="0" smtClean="0">
              <a:solidFill>
                <a:srgbClr val="FFFFFF"/>
              </a:solidFill>
            </a:endParaRPr>
          </a:p>
          <a:p>
            <a:endParaRPr lang="en-US" dirty="0">
              <a:solidFill>
                <a:srgbClr val="FFFFFF"/>
              </a:solidFill>
            </a:endParaRPr>
          </a:p>
        </p:txBody>
      </p:sp>
      <p:pic>
        <p:nvPicPr>
          <p:cNvPr id="5" name="Picture 1"/>
          <p:cNvPicPr>
            <a:picLocks noChangeAspect="1" noChangeArrowheads="1"/>
          </p:cNvPicPr>
          <p:nvPr/>
        </p:nvPicPr>
        <p:blipFill>
          <a:blip r:embed="rId2"/>
          <a:srcRect/>
          <a:stretch>
            <a:fillRect/>
          </a:stretch>
        </p:blipFill>
        <p:spPr bwMode="auto">
          <a:xfrm>
            <a:off x="0" y="2"/>
            <a:ext cx="4950522" cy="3095625"/>
          </a:xfrm>
          <a:prstGeom prst="rect">
            <a:avLst/>
          </a:prstGeom>
          <a:noFill/>
          <a:ln w="12700">
            <a:noFill/>
            <a:miter lim="800000"/>
            <a:headEnd/>
            <a:tailEnd/>
          </a:ln>
        </p:spPr>
      </p:pic>
      <p:pic>
        <p:nvPicPr>
          <p:cNvPr id="6" name="Picture 2"/>
          <p:cNvPicPr>
            <a:picLocks noChangeAspect="1"/>
          </p:cNvPicPr>
          <p:nvPr/>
        </p:nvPicPr>
        <p:blipFill>
          <a:blip r:embed="rId3"/>
          <a:srcRect/>
          <a:stretch>
            <a:fillRect/>
          </a:stretch>
        </p:blipFill>
        <p:spPr bwMode="auto">
          <a:xfrm>
            <a:off x="2" y="3193206"/>
            <a:ext cx="4965128" cy="2857077"/>
          </a:xfrm>
          <a:prstGeom prst="rect">
            <a:avLst/>
          </a:prstGeom>
          <a:noFill/>
          <a:ln w="9525">
            <a:noFill/>
            <a:miter lim="800000"/>
            <a:headEnd/>
            <a:tailEnd/>
          </a:ln>
        </p:spPr>
      </p:pic>
      <p:sp>
        <p:nvSpPr>
          <p:cNvPr id="7" name="TextBox 6"/>
          <p:cNvSpPr txBox="1"/>
          <p:nvPr/>
        </p:nvSpPr>
        <p:spPr>
          <a:xfrm>
            <a:off x="294481" y="6612493"/>
            <a:ext cx="4953000" cy="369296"/>
          </a:xfrm>
          <a:prstGeom prst="rect">
            <a:avLst/>
          </a:prstGeom>
          <a:noFill/>
        </p:spPr>
        <p:txBody>
          <a:bodyPr wrap="square" lIns="91404" tIns="45702" rIns="91404" bIns="45702" rtlCol="0">
            <a:spAutoFit/>
          </a:bodyPr>
          <a:lstStyle/>
          <a:p>
            <a:r>
              <a:rPr lang="en-US" i="1" dirty="0" smtClean="0">
                <a:solidFill>
                  <a:srgbClr val="FFFFFF"/>
                </a:solidFill>
              </a:rPr>
              <a:t>Next run (2011-2012) goal : 7 TeV,  5-6 fb</a:t>
            </a:r>
            <a:r>
              <a:rPr lang="en-US" i="1" baseline="30000" dirty="0" smtClean="0">
                <a:solidFill>
                  <a:srgbClr val="FFFFFF"/>
                </a:solidFill>
              </a:rPr>
              <a:t>-1</a:t>
            </a:r>
            <a:r>
              <a:rPr lang="en-US" i="1" dirty="0" smtClean="0">
                <a:solidFill>
                  <a:srgbClr val="FFFFFF"/>
                </a:solidFill>
              </a:rPr>
              <a:t>?</a:t>
            </a:r>
            <a:endParaRPr lang="en-US" i="1" dirty="0">
              <a:solidFill>
                <a:srgbClr val="FFFFFF"/>
              </a:solidFill>
            </a:endParaRPr>
          </a:p>
        </p:txBody>
      </p:sp>
      <p:pic>
        <p:nvPicPr>
          <p:cNvPr id="8" name="Picture 7"/>
          <p:cNvPicPr>
            <a:picLocks noChangeAspect="1"/>
          </p:cNvPicPr>
          <p:nvPr/>
        </p:nvPicPr>
        <p:blipFill>
          <a:blip r:embed="rId4"/>
          <a:stretch>
            <a:fillRect/>
          </a:stretch>
        </p:blipFill>
        <p:spPr>
          <a:xfrm>
            <a:off x="5171281" y="3705225"/>
            <a:ext cx="5628482" cy="3935074"/>
          </a:xfrm>
          <a:prstGeom prst="rect">
            <a:avLst/>
          </a:prstGeom>
        </p:spPr>
      </p:pic>
      <p:pic>
        <p:nvPicPr>
          <p:cNvPr id="9" name="Picture 1"/>
          <p:cNvPicPr>
            <a:picLocks noChangeAspect="1" noChangeArrowheads="1"/>
          </p:cNvPicPr>
          <p:nvPr/>
        </p:nvPicPr>
        <p:blipFill>
          <a:blip r:embed="rId5">
            <a:alphaModFix amt="33000"/>
            <a:extLst>
              <a:ext uri="{28A0092B-C50C-407E-A947-70E740481C1C}">
                <a14:useLocalDpi xmlns:a14="http://schemas.microsoft.com/office/drawing/2010/main" val="0"/>
              </a:ext>
            </a:extLst>
          </a:blip>
          <a:srcRect/>
          <a:stretch>
            <a:fillRect/>
          </a:stretch>
        </p:blipFill>
        <p:spPr bwMode="auto">
          <a:xfrm>
            <a:off x="5171281" y="0"/>
            <a:ext cx="5486400" cy="3657600"/>
          </a:xfrm>
          <a:prstGeom prst="rect">
            <a:avLst/>
          </a:prstGeom>
          <a:noFill/>
          <a:ln>
            <a:noFill/>
          </a:ln>
          <a:extLst>
            <a:ext uri="{909E8E84-426E-40dd-AFC4-6F175D3DCCD1}">
              <a14:hiddenFill xmlns:a14="http://schemas.microsoft.com/office/drawing/2010/main">
                <a:solidFill>
                  <a:srgbClr val="FFFFFF">
                    <a:alpha val="33000"/>
                  </a:srgbClr>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 name="Picture 7" descr="Magnets"/>
          <p:cNvPicPr>
            <a:picLocks noChangeAspect="1" noChangeArrowheads="1"/>
          </p:cNvPicPr>
          <p:nvPr/>
        </p:nvPicPr>
        <p:blipFill>
          <a:blip r:embed="rId2"/>
          <a:srcRect/>
          <a:stretch>
            <a:fillRect/>
          </a:stretch>
        </p:blipFill>
        <p:spPr bwMode="auto">
          <a:xfrm>
            <a:off x="0" y="0"/>
            <a:ext cx="10842888" cy="7678394"/>
          </a:xfrm>
          <a:prstGeom prst="rect">
            <a:avLst/>
          </a:prstGeom>
          <a:noFill/>
          <a:ln w="9525">
            <a:noFill/>
            <a:miter lim="800000"/>
            <a:headEnd/>
            <a:tailEnd/>
          </a:ln>
        </p:spPr>
      </p:pic>
      <p:pic>
        <p:nvPicPr>
          <p:cNvPr id="4" name="Picture 3" descr="cern.jpg"/>
          <p:cNvPicPr>
            <a:picLocks noChangeAspect="1"/>
          </p:cNvPicPr>
          <p:nvPr/>
        </p:nvPicPr>
        <p:blipFill>
          <a:blip r:embed="rId3"/>
          <a:stretch>
            <a:fillRect/>
          </a:stretch>
        </p:blipFill>
        <p:spPr>
          <a:xfrm>
            <a:off x="-106559" y="-28575"/>
            <a:ext cx="5963643" cy="4191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540279" y="2"/>
            <a:ext cx="9719209" cy="704458"/>
          </a:xfrm>
        </p:spPr>
        <p:txBody>
          <a:bodyPr/>
          <a:lstStyle/>
          <a:p>
            <a:r>
              <a:rPr lang="en-US">
                <a:latin typeface="Arial" charset="0"/>
                <a:ea typeface="ＭＳ Ｐゴシック" charset="0"/>
                <a:cs typeface="ＭＳ Ｐゴシック" charset="0"/>
              </a:rPr>
              <a:t>OTP (Operation service tasks support)</a:t>
            </a:r>
          </a:p>
        </p:txBody>
      </p:sp>
      <p:pic>
        <p:nvPicPr>
          <p:cNvPr id="34819" name="Picture 3" descr="2009-2010 Class 1 or 2 or 3.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092121"/>
            <a:ext cx="6162626" cy="3194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4" descr="Class 1 or 2.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99904" y="4299000"/>
            <a:ext cx="6299861" cy="32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TextBox 5"/>
          <p:cNvSpPr txBox="1">
            <a:spLocks noChangeArrowheads="1"/>
          </p:cNvSpPr>
          <p:nvPr/>
        </p:nvSpPr>
        <p:spPr bwMode="auto">
          <a:xfrm>
            <a:off x="6389429" y="2352364"/>
            <a:ext cx="3961069" cy="107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100">
                <a:solidFill>
                  <a:srgbClr val="FFFFFF"/>
                </a:solidFill>
              </a:rPr>
              <a:t>1804/2596 active authors are doing service work (OTP) at the 25% level/year</a:t>
            </a:r>
          </a:p>
        </p:txBody>
      </p:sp>
      <p:sp>
        <p:nvSpPr>
          <p:cNvPr id="34822" name="TextBox 6"/>
          <p:cNvSpPr txBox="1">
            <a:spLocks noChangeArrowheads="1"/>
          </p:cNvSpPr>
          <p:nvPr/>
        </p:nvSpPr>
        <p:spPr bwMode="auto">
          <a:xfrm>
            <a:off x="540280" y="5125731"/>
            <a:ext cx="3731379" cy="1954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dirty="0">
                <a:solidFill>
                  <a:srgbClr val="FFFFFF"/>
                </a:solidFill>
              </a:rPr>
              <a:t>1333/2596 active authors are taking shifts or are acting as experts on </a:t>
            </a:r>
            <a:r>
              <a:rPr lang="en-US" dirty="0" smtClean="0">
                <a:solidFill>
                  <a:srgbClr val="FFFFFF"/>
                </a:solidFill>
              </a:rPr>
              <a:t>call</a:t>
            </a:r>
          </a:p>
          <a:p>
            <a:pPr eaLnBrk="1" hangingPunct="1"/>
            <a:endParaRPr lang="en-US" dirty="0">
              <a:solidFill>
                <a:srgbClr val="FFFFFF"/>
              </a:solidFill>
            </a:endParaRPr>
          </a:p>
          <a:p>
            <a:pPr eaLnBrk="1" hangingPunct="1"/>
            <a:r>
              <a:rPr lang="en-US" dirty="0" smtClean="0">
                <a:solidFill>
                  <a:srgbClr val="FFFFFF"/>
                </a:solidFill>
              </a:rPr>
              <a:t>Physics duties for free!</a:t>
            </a:r>
            <a:endParaRPr lang="en-US" dirty="0">
              <a:solidFill>
                <a:srgbClr val="FFFFFF"/>
              </a:solidFill>
            </a:endParaRPr>
          </a:p>
        </p:txBody>
      </p:sp>
      <p:sp>
        <p:nvSpPr>
          <p:cNvPr id="34823" name="TextBox 7"/>
          <p:cNvSpPr txBox="1">
            <a:spLocks noChangeArrowheads="1"/>
          </p:cNvSpPr>
          <p:nvPr/>
        </p:nvSpPr>
        <p:spPr bwMode="auto">
          <a:xfrm>
            <a:off x="1334802" y="1979986"/>
            <a:ext cx="3072646" cy="46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300" b="1"/>
              <a:t>2009 + 2010</a:t>
            </a:r>
          </a:p>
        </p:txBody>
      </p:sp>
      <p:sp>
        <p:nvSpPr>
          <p:cNvPr id="34824" name="TextBox 8"/>
          <p:cNvSpPr txBox="1">
            <a:spLocks noChangeArrowheads="1"/>
          </p:cNvSpPr>
          <p:nvPr/>
        </p:nvSpPr>
        <p:spPr bwMode="auto">
          <a:xfrm>
            <a:off x="6299862" y="5546738"/>
            <a:ext cx="3072645" cy="46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300" b="1"/>
              <a:t>2010</a:t>
            </a:r>
          </a:p>
        </p:txBody>
      </p:sp>
      <p:sp>
        <p:nvSpPr>
          <p:cNvPr id="34825" name="TextBox 9"/>
          <p:cNvSpPr txBox="1">
            <a:spLocks noChangeArrowheads="1"/>
          </p:cNvSpPr>
          <p:nvPr/>
        </p:nvSpPr>
        <p:spPr bwMode="auto">
          <a:xfrm>
            <a:off x="6619081" y="809625"/>
            <a:ext cx="4053019" cy="107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6577" tIns="53289" rIns="106577" bIns="5328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100" i="1" dirty="0">
                <a:solidFill>
                  <a:srgbClr val="FFFF00"/>
                </a:solidFill>
              </a:rPr>
              <a:t>Work organized in 3 classes     (1-control room shifts, 2-expert shifts, 3-technical jobs)</a:t>
            </a:r>
          </a:p>
        </p:txBody>
      </p:sp>
    </p:spTree>
    <p:extLst>
      <p:ext uri="{BB962C8B-B14F-4D97-AF65-F5344CB8AC3E}">
        <p14:creationId xmlns:p14="http://schemas.microsoft.com/office/powerpoint/2010/main" val="583222704"/>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 y="704850"/>
            <a:ext cx="1079738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itle 1"/>
          <p:cNvSpPr>
            <a:spLocks noGrp="1"/>
          </p:cNvSpPr>
          <p:nvPr>
            <p:ph type="title"/>
          </p:nvPr>
        </p:nvSpPr>
        <p:spPr/>
        <p:txBody>
          <a:bodyPr/>
          <a:lstStyle/>
          <a:p>
            <a:r>
              <a:rPr lang="en-US" dirty="0" smtClean="0"/>
              <a:t>A rich program in front of us </a:t>
            </a:r>
            <a:endParaRPr lang="en-US" dirty="0"/>
          </a:p>
        </p:txBody>
      </p:sp>
      <p:sp>
        <p:nvSpPr>
          <p:cNvPr id="11" name="TextBox 10"/>
          <p:cNvSpPr txBox="1">
            <a:spLocks noChangeArrowheads="1"/>
          </p:cNvSpPr>
          <p:nvPr/>
        </p:nvSpPr>
        <p:spPr bwMode="auto">
          <a:xfrm>
            <a:off x="0" y="5762625"/>
            <a:ext cx="6029723" cy="1479830"/>
          </a:xfrm>
          <a:prstGeom prst="rect">
            <a:avLst/>
          </a:prstGeom>
          <a:gradFill rotWithShape="1">
            <a:gsLst>
              <a:gs pos="0">
                <a:srgbClr val="EBF6FF"/>
              </a:gs>
              <a:gs pos="64999">
                <a:srgbClr val="CFE8FF"/>
              </a:gs>
              <a:gs pos="100000">
                <a:srgbClr val="BBDFFF"/>
              </a:gs>
            </a:gsLst>
            <a:lin ang="5400000" scaled="1"/>
          </a:gradFill>
          <a:ln w="9525">
            <a:solidFill>
              <a:srgbClr val="8FB2CF"/>
            </a:solidFill>
            <a:miter lim="800000"/>
            <a:headEnd/>
            <a:tailEnd/>
          </a:ln>
          <a:effectLst>
            <a:outerShdw dist="20000" dir="5400000" rotWithShape="0">
              <a:srgbClr val="808080">
                <a:alpha val="37999"/>
              </a:srgbClr>
            </a:outerShdw>
          </a:effectLst>
        </p:spPr>
        <p:txBody>
          <a:bodyPr lIns="93917" tIns="46959" rIns="93917" bIns="46959">
            <a:spAutoFit/>
          </a:bodyPr>
          <a:lstStyle/>
          <a:p>
            <a:pPr>
              <a:defRPr/>
            </a:pPr>
            <a:r>
              <a:rPr lang="en-US" i="1" dirty="0" smtClean="0">
                <a:solidFill>
                  <a:schemeClr val="dk1"/>
                </a:solidFill>
                <a:latin typeface="+mn-lt"/>
                <a:ea typeface="+mn-ea"/>
                <a:cs typeface="+mn-cs"/>
              </a:rPr>
              <a:t>- Every year 4 weeks of Heavy Ions (8 runs)</a:t>
            </a:r>
          </a:p>
          <a:p>
            <a:pPr>
              <a:buFontTx/>
              <a:buChar char="-"/>
              <a:defRPr/>
            </a:pPr>
            <a:r>
              <a:rPr lang="en-US" i="1" dirty="0" smtClean="0">
                <a:solidFill>
                  <a:schemeClr val="dk1"/>
                </a:solidFill>
                <a:latin typeface="+mn-lt"/>
              </a:rPr>
              <a:t> Every year a Xmas shutdown for 8-9 weeks</a:t>
            </a:r>
          </a:p>
          <a:p>
            <a:pPr>
              <a:buFontTx/>
              <a:buChar char="-"/>
              <a:defRPr/>
            </a:pPr>
            <a:r>
              <a:rPr lang="en-US" i="1" dirty="0" smtClean="0">
                <a:solidFill>
                  <a:schemeClr val="dk1"/>
                </a:solidFill>
                <a:latin typeface="+mn-lt"/>
                <a:ea typeface="+mn-ea"/>
                <a:cs typeface="+mn-cs"/>
              </a:rPr>
              <a:t> 15 </a:t>
            </a:r>
            <a:r>
              <a:rPr lang="en-US" i="1" dirty="0" err="1" smtClean="0">
                <a:solidFill>
                  <a:schemeClr val="dk1"/>
                </a:solidFill>
                <a:latin typeface="+mn-lt"/>
                <a:ea typeface="+mn-ea"/>
                <a:cs typeface="+mn-cs"/>
              </a:rPr>
              <a:t>m</a:t>
            </a:r>
            <a:r>
              <a:rPr lang="en-US" i="1" dirty="0" smtClean="0">
                <a:solidFill>
                  <a:schemeClr val="dk1"/>
                </a:solidFill>
                <a:latin typeface="+mn-lt"/>
                <a:ea typeface="+mn-ea"/>
                <a:cs typeface="+mn-cs"/>
              </a:rPr>
              <a:t> shutdown in 2012/2013 -&gt; LHC to nominal energy</a:t>
            </a:r>
          </a:p>
          <a:p>
            <a:pPr>
              <a:buFontTx/>
              <a:buChar char="-"/>
              <a:defRPr/>
            </a:pPr>
            <a:r>
              <a:rPr lang="en-US" i="1" dirty="0" smtClean="0">
                <a:solidFill>
                  <a:schemeClr val="dk1"/>
                </a:solidFill>
                <a:latin typeface="+mn-lt"/>
              </a:rPr>
              <a:t> 15 m shutdown in 2018 -&gt; Phase 1 upgrade</a:t>
            </a:r>
          </a:p>
          <a:p>
            <a:pPr>
              <a:buFontTx/>
              <a:buChar char="-"/>
              <a:defRPr/>
            </a:pPr>
            <a:r>
              <a:rPr lang="en-US" i="1" dirty="0" smtClean="0">
                <a:solidFill>
                  <a:schemeClr val="dk1"/>
                </a:solidFill>
                <a:latin typeface="+mn-lt"/>
                <a:ea typeface="+mn-ea"/>
                <a:cs typeface="+mn-cs"/>
              </a:rPr>
              <a:t> 19 m shutdown in 2022 -&gt; HL-LHC upgrade</a:t>
            </a:r>
          </a:p>
        </p:txBody>
      </p:sp>
      <p:sp>
        <p:nvSpPr>
          <p:cNvPr id="3" name="TextBox 2"/>
          <p:cNvSpPr txBox="1"/>
          <p:nvPr/>
        </p:nvSpPr>
        <p:spPr>
          <a:xfrm>
            <a:off x="7914481" y="5762625"/>
            <a:ext cx="2885282" cy="584776"/>
          </a:xfrm>
          <a:prstGeom prst="rect">
            <a:avLst/>
          </a:prstGeom>
          <a:solidFill>
            <a:srgbClr val="FFFF00"/>
          </a:solidFill>
        </p:spPr>
        <p:txBody>
          <a:bodyPr wrap="square" rtlCol="0">
            <a:spAutoFit/>
          </a:bodyPr>
          <a:lstStyle/>
          <a:p>
            <a:r>
              <a:rPr lang="en-US" sz="3200" dirty="0" smtClean="0">
                <a:sym typeface="Wingdings"/>
              </a:rPr>
              <a:t> Up to 2035</a:t>
            </a:r>
            <a:endParaRPr lang="en-US" sz="3200" dirty="0"/>
          </a:p>
        </p:txBody>
      </p:sp>
    </p:spTree>
    <p:extLst>
      <p:ext uri="{BB962C8B-B14F-4D97-AF65-F5344CB8AC3E}">
        <p14:creationId xmlns:p14="http://schemas.microsoft.com/office/powerpoint/2010/main" val="3290633404"/>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Picture 3" descr="higgs.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61881" y="276225"/>
            <a:ext cx="4038600" cy="2766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9"/>
          <p:cNvGrpSpPr/>
          <p:nvPr/>
        </p:nvGrpSpPr>
        <p:grpSpPr>
          <a:xfrm>
            <a:off x="-10319" y="-3175"/>
            <a:ext cx="4572000" cy="4411663"/>
            <a:chOff x="304800" y="914400"/>
            <a:chExt cx="4572000" cy="4411663"/>
          </a:xfrm>
        </p:grpSpPr>
        <p:pic>
          <p:nvPicPr>
            <p:cNvPr id="11"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914400"/>
              <a:ext cx="4552950" cy="441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12" name="Group 5"/>
            <p:cNvGrpSpPr>
              <a:grpSpLocks/>
            </p:cNvGrpSpPr>
            <p:nvPr/>
          </p:nvGrpSpPr>
          <p:grpSpPr bwMode="auto">
            <a:xfrm>
              <a:off x="990600" y="3657600"/>
              <a:ext cx="3886200" cy="336550"/>
              <a:chOff x="576" y="3552"/>
              <a:chExt cx="2592" cy="212"/>
            </a:xfrm>
          </p:grpSpPr>
          <p:sp>
            <p:nvSpPr>
              <p:cNvPr id="14" name="AutoShape 6"/>
              <p:cNvSpPr>
                <a:spLocks noChangeArrowheads="1"/>
              </p:cNvSpPr>
              <p:nvPr/>
            </p:nvSpPr>
            <p:spPr bwMode="auto">
              <a:xfrm>
                <a:off x="576" y="3600"/>
                <a:ext cx="2592" cy="96"/>
              </a:xfrm>
              <a:prstGeom prst="rightArrow">
                <a:avLst>
                  <a:gd name="adj1" fmla="val 50000"/>
                  <a:gd name="adj2" fmla="val 111875"/>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Text Box 7"/>
              <p:cNvSpPr txBox="1">
                <a:spLocks noChangeArrowheads="1"/>
              </p:cNvSpPr>
              <p:nvPr/>
            </p:nvSpPr>
            <p:spPr bwMode="auto">
              <a:xfrm>
                <a:off x="2352" y="3552"/>
                <a:ext cx="498"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pPr>
                <a:r>
                  <a:rPr lang="en-US" sz="1600" b="1">
                    <a:solidFill>
                      <a:srgbClr val="FF0000"/>
                    </a:solidFill>
                    <a:latin typeface="Arial" charset="0"/>
                  </a:rPr>
                  <a:t>1980s</a:t>
                </a:r>
              </a:p>
            </p:txBody>
          </p:sp>
          <p:sp>
            <p:nvSpPr>
              <p:cNvPr id="16" name="Text Box 8"/>
              <p:cNvSpPr txBox="1">
                <a:spLocks noChangeArrowheads="1"/>
              </p:cNvSpPr>
              <p:nvPr/>
            </p:nvSpPr>
            <p:spPr bwMode="auto">
              <a:xfrm>
                <a:off x="1488" y="3552"/>
                <a:ext cx="498"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pPr>
                <a:r>
                  <a:rPr lang="en-US" sz="1600" b="1">
                    <a:solidFill>
                      <a:srgbClr val="FF0000"/>
                    </a:solidFill>
                    <a:latin typeface="Arial" charset="0"/>
                  </a:rPr>
                  <a:t>1970s</a:t>
                </a:r>
              </a:p>
            </p:txBody>
          </p:sp>
          <p:sp>
            <p:nvSpPr>
              <p:cNvPr id="17" name="Text Box 9"/>
              <p:cNvSpPr txBox="1">
                <a:spLocks noChangeArrowheads="1"/>
              </p:cNvSpPr>
              <p:nvPr/>
            </p:nvSpPr>
            <p:spPr bwMode="auto">
              <a:xfrm>
                <a:off x="720" y="3552"/>
                <a:ext cx="499"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pPr>
                <a:r>
                  <a:rPr lang="en-US" sz="1600" b="1" dirty="0">
                    <a:solidFill>
                      <a:srgbClr val="FF0000"/>
                    </a:solidFill>
                    <a:latin typeface="Arial" charset="0"/>
                  </a:rPr>
                  <a:t>1960s</a:t>
                </a:r>
              </a:p>
            </p:txBody>
          </p:sp>
        </p:grpSp>
        <p:sp>
          <p:nvSpPr>
            <p:cNvPr id="13" name="Text Box 11"/>
            <p:cNvSpPr txBox="1">
              <a:spLocks noChangeArrowheads="1"/>
            </p:cNvSpPr>
            <p:nvPr/>
          </p:nvSpPr>
          <p:spPr bwMode="auto">
            <a:xfrm>
              <a:off x="1143000" y="1371600"/>
              <a:ext cx="12065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pPr>
              <a:r>
                <a:rPr lang="en-US" sz="900" i="1">
                  <a:latin typeface="Arial Black" charset="0"/>
                </a:rPr>
                <a:t>ATLAS</a:t>
              </a:r>
              <a:r>
                <a:rPr lang="en-US" sz="900">
                  <a:latin typeface="Arial" charset="0"/>
                </a:rPr>
                <a:t> Preliminary</a:t>
              </a:r>
            </a:p>
          </p:txBody>
        </p:sp>
      </p:grpSp>
      <p:graphicFrame>
        <p:nvGraphicFramePr>
          <p:cNvPr id="18" name="Object 3"/>
          <p:cNvGraphicFramePr>
            <a:graphicFrameLocks noChangeAspect="1"/>
          </p:cNvGraphicFramePr>
          <p:nvPr>
            <p:extLst>
              <p:ext uri="{D42A27DB-BD31-4B8C-83A1-F6EECF244321}">
                <p14:modId xmlns:p14="http://schemas.microsoft.com/office/powerpoint/2010/main" val="1480466394"/>
              </p:ext>
            </p:extLst>
          </p:nvPr>
        </p:nvGraphicFramePr>
        <p:xfrm>
          <a:off x="-23019" y="5849301"/>
          <a:ext cx="3115989" cy="1713549"/>
        </p:xfrm>
        <a:graphic>
          <a:graphicData uri="http://schemas.openxmlformats.org/presentationml/2006/ole">
            <mc:AlternateContent xmlns:mc="http://schemas.openxmlformats.org/markup-compatibility/2006">
              <mc:Choice xmlns:v="urn:schemas-microsoft-com:vml" Requires="v">
                <p:oleObj spid="_x0000_s64533" name="Image bitmap" r:id="rId5" imgW="22819048" imgH="12552381" progId="Paint.Picture">
                  <p:embed/>
                </p:oleObj>
              </mc:Choice>
              <mc:Fallback>
                <p:oleObj name="Image bitmap" r:id="rId5" imgW="22819048" imgH="12552381"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19" y="5849301"/>
                        <a:ext cx="3115989" cy="1713549"/>
                      </a:xfrm>
                      <a:prstGeom prst="rect">
                        <a:avLst/>
                      </a:prstGeom>
                      <a:noFill/>
                      <a:ln>
                        <a:noFill/>
                      </a:ln>
                      <a:effectLst/>
                    </p:spPr>
                  </p:pic>
                </p:oleObj>
              </mc:Fallback>
            </mc:AlternateContent>
          </a:graphicData>
        </a:graphic>
      </p:graphicFrame>
      <p:sp>
        <p:nvSpPr>
          <p:cNvPr id="20" name="Text Box 5"/>
          <p:cNvSpPr txBox="1">
            <a:spLocks noChangeArrowheads="1"/>
          </p:cNvSpPr>
          <p:nvPr/>
        </p:nvSpPr>
        <p:spPr bwMode="auto">
          <a:xfrm>
            <a:off x="1970881" y="7314426"/>
            <a:ext cx="1143000" cy="27699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buFontTx/>
              <a:buNone/>
            </a:pPr>
            <a:r>
              <a:rPr lang="en-US" sz="1200">
                <a:latin typeface="Arial" charset="0"/>
              </a:rPr>
              <a:t>e</a:t>
            </a:r>
            <a:r>
              <a:rPr lang="en-US" sz="1200">
                <a:latin typeface="Symbol" charset="0"/>
              </a:rPr>
              <a:t>m</a:t>
            </a:r>
            <a:r>
              <a:rPr lang="en-US" sz="1200">
                <a:latin typeface="Arial" charset="0"/>
              </a:rPr>
              <a:t> + 2 b-tags</a:t>
            </a:r>
          </a:p>
        </p:txBody>
      </p:sp>
      <p:pic>
        <p:nvPicPr>
          <p:cNvPr id="22" name="Picture 7" descr="https://twiki.cern.ch/twiki/pub/Atlas/EventDisplayPublicResults/emu2btag_run160958_evt9038972_atlantis.png"/>
          <p:cNvPicPr>
            <a:picLocks noChangeAspect="1" noChangeArrowheads="1"/>
          </p:cNvPicPr>
          <p:nvPr/>
        </p:nvPicPr>
        <p:blipFill>
          <a:blip r:embed="rId7">
            <a:extLst>
              <a:ext uri="{28A0092B-C50C-407E-A947-70E740481C1C}">
                <a14:useLocalDpi xmlns:a14="http://schemas.microsoft.com/office/drawing/2010/main" val="0"/>
              </a:ext>
            </a:extLst>
          </a:blip>
          <a:srcRect l="69008" b="69008"/>
          <a:stretch>
            <a:fillRect/>
          </a:stretch>
        </p:blipFill>
        <p:spPr bwMode="auto">
          <a:xfrm>
            <a:off x="65881" y="5915025"/>
            <a:ext cx="685800" cy="686609"/>
          </a:xfrm>
          <a:prstGeom prst="rect">
            <a:avLst/>
          </a:prstGeom>
          <a:noFill/>
          <a:ln w="76200">
            <a:noFill/>
            <a:miter lim="800000"/>
            <a:headEnd/>
            <a:tailEnd/>
          </a:ln>
          <a:extLst>
            <a:ext uri="{909E8E84-426E-40dd-AFC4-6F175D3DCCD1}">
              <a14:hiddenFill xmlns:a14="http://schemas.microsoft.com/office/drawing/2010/main">
                <a:solidFill>
                  <a:srgbClr val="FFFFFF"/>
                </a:solidFill>
              </a14:hiddenFill>
            </a:ext>
          </a:extLst>
        </p:spPr>
      </p:pic>
      <p:pic>
        <p:nvPicPr>
          <p:cNvPr id="23" name="Picture 10" descr="feng.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285081" y="4391025"/>
            <a:ext cx="3300946"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p:cNvSpPr txBox="1"/>
          <p:nvPr/>
        </p:nvSpPr>
        <p:spPr>
          <a:xfrm>
            <a:off x="65881" y="5000625"/>
            <a:ext cx="1066800" cy="738664"/>
          </a:xfrm>
          <a:prstGeom prst="rect">
            <a:avLst/>
          </a:prstGeom>
          <a:noFill/>
        </p:spPr>
        <p:txBody>
          <a:bodyPr wrap="square" rtlCol="0">
            <a:spAutoFit/>
          </a:bodyPr>
          <a:lstStyle/>
          <a:p>
            <a:pPr algn="ctr"/>
            <a:r>
              <a:rPr lang="en-US" sz="1400" dirty="0" smtClean="0">
                <a:solidFill>
                  <a:srgbClr val="FFFFFF"/>
                </a:solidFill>
              </a:rPr>
              <a:t>Top quark physics (1990s)</a:t>
            </a:r>
            <a:endParaRPr lang="en-US" sz="1400" dirty="0">
              <a:solidFill>
                <a:srgbClr val="FFFFFF"/>
              </a:solidFill>
            </a:endParaRPr>
          </a:p>
        </p:txBody>
      </p:sp>
      <p:sp>
        <p:nvSpPr>
          <p:cNvPr id="25" name="TextBox 24"/>
          <p:cNvSpPr txBox="1"/>
          <p:nvPr/>
        </p:nvSpPr>
        <p:spPr>
          <a:xfrm>
            <a:off x="3266281" y="6372225"/>
            <a:ext cx="1295400" cy="523220"/>
          </a:xfrm>
          <a:prstGeom prst="rect">
            <a:avLst/>
          </a:prstGeom>
          <a:noFill/>
        </p:spPr>
        <p:txBody>
          <a:bodyPr wrap="square" rtlCol="0">
            <a:spAutoFit/>
          </a:bodyPr>
          <a:lstStyle/>
          <a:p>
            <a:pPr algn="ctr"/>
            <a:r>
              <a:rPr lang="en-US" sz="1400" dirty="0" smtClean="0">
                <a:solidFill>
                  <a:srgbClr val="FFFFFF"/>
                </a:solidFill>
              </a:rPr>
              <a:t>High P</a:t>
            </a:r>
            <a:r>
              <a:rPr lang="en-US" sz="1400" baseline="-25000" dirty="0" smtClean="0">
                <a:solidFill>
                  <a:srgbClr val="FFFFFF"/>
                </a:solidFill>
              </a:rPr>
              <a:t>T</a:t>
            </a:r>
            <a:r>
              <a:rPr lang="en-US" sz="1400" dirty="0" smtClean="0">
                <a:solidFill>
                  <a:srgbClr val="FFFFFF"/>
                </a:solidFill>
              </a:rPr>
              <a:t>    QCD (1990s)</a:t>
            </a:r>
            <a:endParaRPr lang="en-US" sz="1400" dirty="0">
              <a:solidFill>
                <a:srgbClr val="FFFFFF"/>
              </a:solidFill>
            </a:endParaRPr>
          </a:p>
        </p:txBody>
      </p:sp>
      <p:pic>
        <p:nvPicPr>
          <p:cNvPr id="26" name="Picture 1"/>
          <p:cNvPicPr>
            <a:picLocks noChangeAspect="1" noChangeArrowheads="1"/>
          </p:cNvPicPr>
          <p:nvPr/>
        </p:nvPicPr>
        <p:blipFill>
          <a:blip r:embed="rId9"/>
          <a:srcRect/>
          <a:stretch>
            <a:fillRect/>
          </a:stretch>
        </p:blipFill>
        <p:spPr bwMode="auto">
          <a:xfrm>
            <a:off x="5392257" y="3629025"/>
            <a:ext cx="5407506" cy="2087245"/>
          </a:xfrm>
          <a:prstGeom prst="rect">
            <a:avLst/>
          </a:prstGeom>
          <a:noFill/>
          <a:ln w="12700">
            <a:noFill/>
            <a:miter lim="800000"/>
            <a:headEnd/>
            <a:tailEnd/>
          </a:ln>
        </p:spPr>
      </p:pic>
      <p:pic>
        <p:nvPicPr>
          <p:cNvPr id="27" name="Picture 3"/>
          <p:cNvPicPr>
            <a:picLocks noChangeAspect="1" noChangeArrowheads="1"/>
          </p:cNvPicPr>
          <p:nvPr/>
        </p:nvPicPr>
        <p:blipFill>
          <a:blip r:embed="rId10"/>
          <a:srcRect/>
          <a:stretch>
            <a:fillRect/>
          </a:stretch>
        </p:blipFill>
        <p:spPr bwMode="auto">
          <a:xfrm>
            <a:off x="7533481" y="5610225"/>
            <a:ext cx="1279736" cy="1391022"/>
          </a:xfrm>
          <a:prstGeom prst="rect">
            <a:avLst/>
          </a:prstGeom>
          <a:noFill/>
          <a:ln w="12700">
            <a:noFill/>
            <a:miter lim="800000"/>
            <a:headEnd/>
            <a:tailEnd/>
          </a:ln>
        </p:spPr>
      </p:pic>
      <p:sp>
        <p:nvSpPr>
          <p:cNvPr id="28" name="Notched Right Arrow 27"/>
          <p:cNvSpPr/>
          <p:nvPr/>
        </p:nvSpPr>
        <p:spPr>
          <a:xfrm>
            <a:off x="4637881" y="2257425"/>
            <a:ext cx="990600" cy="609600"/>
          </a:xfrm>
          <a:prstGeom prst="notchedRightArrow">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Notched Right Arrow 28"/>
          <p:cNvSpPr/>
          <p:nvPr/>
        </p:nvSpPr>
        <p:spPr>
          <a:xfrm rot="19556715">
            <a:off x="4790281" y="5762625"/>
            <a:ext cx="990600" cy="609600"/>
          </a:xfrm>
          <a:prstGeom prst="notchedRightArrow">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6512351"/>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2" descr="top1.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39249" y="4733784"/>
            <a:ext cx="2159953" cy="136726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0" name="Picture 30" descr="w5.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79898" y="1319997"/>
            <a:ext cx="2231201" cy="19834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1" name="Picture 28" descr="w4.png"/>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59953" y="5579354"/>
            <a:ext cx="2231201" cy="19834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2" name="Picture 5" descr="minbias2fig_21b"/>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9" y="0"/>
            <a:ext cx="2908062" cy="263299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2773" name="Picture 26" descr="W.png"/>
          <p:cNvPicPr preferRelativeResize="0">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799961" y="1"/>
            <a:ext cx="2604318" cy="256222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4" name="Picture 9" descr="jpsiMass_approved"/>
          <p:cNvPicPr preferRelativeResize="0">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472563"/>
            <a:ext cx="2275681" cy="20902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5" name="Picture 11" descr="zeecalibrated"/>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81780" y="2976122"/>
            <a:ext cx="3304101" cy="19169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6" name="Picture 7" descr="FinalPTW"/>
          <p:cNvPicPr preferRelativeResize="0">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79819" y="3487314"/>
            <a:ext cx="2576193" cy="222683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7" name="Picture 4" descr="minbias1"/>
          <p:cNvPicPr preferRelativeResize="0">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69916" y="4621742"/>
            <a:ext cx="2803064" cy="168063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8" name="Picture 6" descr="finalincljets"/>
          <p:cNvPicPr preferRelativeResize="0">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09844" y="1"/>
            <a:ext cx="2424322" cy="217431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9" name="Picture 8" descr="finaldijet"/>
          <p:cNvPicPr preferRelativeResize="0">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125" y="2431667"/>
            <a:ext cx="1629340" cy="145829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0" name="Picture 8" descr="Upsi_mass_3G_CP4_fix_BB"/>
          <p:cNvPicPr preferRelativeResize="0">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89820" y="1"/>
            <a:ext cx="2654942" cy="237914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1" name="Picture 9" descr="finalnjet"/>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419925" y="5892721"/>
            <a:ext cx="2056156" cy="167012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2" name="Picture 27" descr="w2.png"/>
          <p:cNvPicPr preferRelativeResize="0">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7109845" y="4257604"/>
            <a:ext cx="2231201" cy="19834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3" name="Picture 29" descr="w3.png"/>
          <p:cNvPicPr preferRelativeResize="0">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3329928" y="2773045"/>
            <a:ext cx="2231201" cy="19834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4" name="Picture 1" descr="plo2.png"/>
          <p:cNvPicPr preferRelativeResize="0">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3613046" y="-28575"/>
            <a:ext cx="2159953" cy="144779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5" name="Picture 2" descr="cross.png"/>
          <p:cNvPicPr preferRelativeResize="0">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3273678" y="1398778"/>
            <a:ext cx="2159953" cy="14477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6" name="Picture 4" descr="plot3.png"/>
          <p:cNvPicPr preferRelativeResize="0">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6929848" y="2113047"/>
            <a:ext cx="1788711" cy="212557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7" name="Picture 5" descr="plot4.png"/>
          <p:cNvPicPr preferRelativeResize="0">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8598561" y="2333630"/>
            <a:ext cx="2287720" cy="14477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8" name="Picture 6" descr="top2.png"/>
          <p:cNvPicPr preferRelativeResize="0">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5315509" y="-28575"/>
            <a:ext cx="2159953" cy="144779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89" name="Picture 7" descr="top1.png"/>
          <p:cNvPicPr preferRelativeResize="0">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5909871" y="1081908"/>
            <a:ext cx="1361220" cy="151257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0" name="Picture 9" descr="ZTT.png"/>
          <p:cNvPicPr preferRelativeResize="0">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1231848" y="2510446"/>
            <a:ext cx="2159953" cy="136551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1" name="Picture 10" descr="zg.png"/>
          <p:cNvPicPr preferRelativeResize="0">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7186718" y="6151819"/>
            <a:ext cx="2266825" cy="144079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2" name="Picture 8" descr="ztr.png"/>
          <p:cNvPicPr preferRelativeResize="0">
            <a:picLocks noChangeAspect="1"/>
          </p:cNvPicPr>
          <p:nvPr/>
        </p:nvPicPr>
        <p:blipFill>
          <a:blip r:embed="rId26">
            <a:extLst>
              <a:ext uri="{28A0092B-C50C-407E-A947-70E740481C1C}">
                <a14:useLocalDpi xmlns:a14="http://schemas.microsoft.com/office/drawing/2010/main" val="0"/>
              </a:ext>
            </a:extLst>
          </a:blip>
          <a:srcRect/>
          <a:stretch>
            <a:fillRect/>
          </a:stretch>
        </p:blipFill>
        <p:spPr bwMode="auto">
          <a:xfrm>
            <a:off x="8767307" y="4971874"/>
            <a:ext cx="2159953" cy="136726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3" name="Picture 11" descr="top.png"/>
          <p:cNvPicPr preferRelativeResize="0">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5321134" y="5992509"/>
            <a:ext cx="2375573" cy="160010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4" name="Picture 13" descr="single.png"/>
          <p:cNvPicPr preferRelativeResize="0">
            <a:picLocks noChangeAspect="1"/>
          </p:cNvPicPr>
          <p:nvPr/>
        </p:nvPicPr>
        <p:blipFill>
          <a:blip r:embed="rId28">
            <a:extLst>
              <a:ext uri="{28A0092B-C50C-407E-A947-70E740481C1C}">
                <a14:useLocalDpi xmlns:a14="http://schemas.microsoft.com/office/drawing/2010/main" val="0"/>
              </a:ext>
            </a:extLst>
          </a:blip>
          <a:srcRect/>
          <a:stretch>
            <a:fillRect/>
          </a:stretch>
        </p:blipFill>
        <p:spPr bwMode="auto">
          <a:xfrm>
            <a:off x="9069177" y="6004763"/>
            <a:ext cx="1773711" cy="15878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5" name="Picture 10" descr="dimuon"/>
          <p:cNvPicPr preferRelativeResize="0">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543092" y="3602858"/>
            <a:ext cx="3136806" cy="211129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96" name="Picture 6" descr="SV0dl"/>
          <p:cNvPicPr preferRelativeResize="0">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0" y="3781426"/>
            <a:ext cx="2825564" cy="198524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1" name="Picture 4"/>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980281" y="1495425"/>
            <a:ext cx="2482284" cy="3581400"/>
          </a:xfrm>
          <a:prstGeom prst="rect">
            <a:avLst/>
          </a:prstGeom>
          <a:noFill/>
          <a:ln w="57150">
            <a:noFill/>
            <a:miter lim="800000"/>
            <a:headEnd/>
            <a:tailEnd/>
          </a:ln>
          <a:effectLst/>
          <a:extLst>
            <a:ext uri="{909E8E84-426E-40dd-AFC4-6F175D3DCCD1}">
              <a14:hiddenFill xmlns:a14="http://schemas.microsoft.com/office/drawing/2010/main">
                <a:solidFill>
                  <a:srgbClr val="FF99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3" name="Picture 9" descr="cv105025.pdf"/>
          <p:cNvPicPr preferRelativeResize="0">
            <a:picLocks noChangeAspect="1"/>
          </p:cNvPicPr>
          <p:nvPr/>
        </p:nvPicPr>
        <p:blipFill>
          <a:blip r:embed="rId32">
            <a:extLst>
              <a:ext uri="{28A0092B-C50C-407E-A947-70E740481C1C}">
                <a14:useLocalDpi xmlns:a14="http://schemas.microsoft.com/office/drawing/2010/main" val="0"/>
              </a:ext>
            </a:extLst>
          </a:blip>
          <a:srcRect/>
          <a:stretch>
            <a:fillRect/>
          </a:stretch>
        </p:blipFill>
        <p:spPr bwMode="auto">
          <a:xfrm>
            <a:off x="5933281" y="1495425"/>
            <a:ext cx="3179497"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117913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4681" y="276225"/>
            <a:ext cx="7391400" cy="838200"/>
          </a:xfrm>
        </p:spPr>
        <p:txBody>
          <a:bodyPr/>
          <a:lstStyle/>
          <a:p>
            <a:r>
              <a:rPr lang="en-US" sz="3600" dirty="0">
                <a:solidFill>
                  <a:srgbClr val="FFFFFF"/>
                </a:solidFill>
              </a:rPr>
              <a:t>The hottest spots in the galaxy…   </a:t>
            </a:r>
            <a:r>
              <a:rPr lang="en-US" i="1" dirty="0" smtClean="0">
                <a:solidFill>
                  <a:srgbClr val="FFFFFF"/>
                </a:solidFill>
              </a:rPr>
              <a:t>and around it we place a fancy “microscope”</a:t>
            </a:r>
            <a:endParaRPr lang="en-US" i="1" dirty="0">
              <a:solidFill>
                <a:srgbClr val="FFFFFF"/>
              </a:solidFill>
            </a:endParaRPr>
          </a:p>
        </p:txBody>
      </p:sp>
      <p:sp>
        <p:nvSpPr>
          <p:cNvPr id="3" name="Text Box 4"/>
          <p:cNvSpPr txBox="1">
            <a:spLocks noChangeArrowheads="1"/>
          </p:cNvSpPr>
          <p:nvPr/>
        </p:nvSpPr>
        <p:spPr bwMode="auto">
          <a:xfrm>
            <a:off x="2249951" y="5209963"/>
            <a:ext cx="7340463" cy="1167782"/>
          </a:xfrm>
          <a:prstGeom prst="rect">
            <a:avLst/>
          </a:prstGeom>
          <a:noFill/>
          <a:ln w="9525">
            <a:noFill/>
            <a:miter lim="800000"/>
            <a:headEnd/>
            <a:tailEnd/>
          </a:ln>
        </p:spPr>
        <p:txBody>
          <a:bodyPr lIns="104886" tIns="52443" rIns="104886" bIns="52443">
            <a:prstTxWarp prst="textNoShape">
              <a:avLst/>
            </a:prstTxWarp>
            <a:spAutoFit/>
          </a:bodyPr>
          <a:lstStyle/>
          <a:p>
            <a:pPr algn="r">
              <a:spcBef>
                <a:spcPct val="50000"/>
              </a:spcBef>
            </a:pPr>
            <a:r>
              <a:rPr lang="en-US" sz="2300" dirty="0">
                <a:solidFill>
                  <a:srgbClr val="FFFFFF"/>
                </a:solidFill>
                <a:latin typeface="Calibri" charset="0"/>
              </a:rPr>
              <a:t>When two beams of protons collide, they will generate temperatures </a:t>
            </a:r>
            <a:r>
              <a:rPr lang="en-US" sz="2300" b="1" dirty="0">
                <a:solidFill>
                  <a:srgbClr val="FFFFFF"/>
                </a:solidFill>
                <a:latin typeface="Calibri" charset="0"/>
              </a:rPr>
              <a:t>1000 million times hotter </a:t>
            </a:r>
            <a:r>
              <a:rPr lang="en-US" sz="2300" dirty="0">
                <a:solidFill>
                  <a:srgbClr val="FFFFFF"/>
                </a:solidFill>
                <a:latin typeface="Calibri" charset="0"/>
              </a:rPr>
              <a:t>than the </a:t>
            </a:r>
            <a:br>
              <a:rPr lang="en-US" sz="2300" dirty="0">
                <a:solidFill>
                  <a:srgbClr val="FFFFFF"/>
                </a:solidFill>
                <a:latin typeface="Calibri" charset="0"/>
              </a:rPr>
            </a:br>
            <a:r>
              <a:rPr lang="en-US" sz="2300" b="1" dirty="0">
                <a:solidFill>
                  <a:srgbClr val="FFFFFF"/>
                </a:solidFill>
                <a:latin typeface="Calibri" charset="0"/>
              </a:rPr>
              <a:t>heart of the sun</a:t>
            </a:r>
            <a:r>
              <a:rPr lang="en-US" sz="2300" dirty="0">
                <a:solidFill>
                  <a:srgbClr val="FFFFFF"/>
                </a:solidFill>
                <a:latin typeface="Calibri" charset="0"/>
              </a:rPr>
              <a:t>, but in a minuscule space.</a:t>
            </a:r>
          </a:p>
        </p:txBody>
      </p:sp>
      <p:pic>
        <p:nvPicPr>
          <p:cNvPr id="4" name="Picture 5" descr="atlastracks"/>
          <p:cNvPicPr>
            <a:picLocks noChangeAspect="1" noChangeArrowheads="1"/>
          </p:cNvPicPr>
          <p:nvPr/>
        </p:nvPicPr>
        <p:blipFill>
          <a:blip r:embed="rId2"/>
          <a:srcRect/>
          <a:stretch>
            <a:fillRect/>
          </a:stretch>
        </p:blipFill>
        <p:spPr bwMode="auto">
          <a:xfrm>
            <a:off x="629986" y="1596604"/>
            <a:ext cx="4949891" cy="3466306"/>
          </a:xfrm>
          <a:prstGeom prst="rect">
            <a:avLst/>
          </a:prstGeom>
          <a:noFill/>
          <a:ln w="9525">
            <a:noFill/>
            <a:miter lim="800000"/>
            <a:headEnd/>
            <a:tailEnd/>
          </a:ln>
        </p:spPr>
      </p:pic>
      <p:pic>
        <p:nvPicPr>
          <p:cNvPr id="5" name="Picture 6" descr="cmstracks"/>
          <p:cNvPicPr>
            <a:picLocks noChangeAspect="1" noChangeArrowheads="1"/>
          </p:cNvPicPr>
          <p:nvPr/>
        </p:nvPicPr>
        <p:blipFill>
          <a:blip r:embed="rId3"/>
          <a:srcRect/>
          <a:stretch>
            <a:fillRect/>
          </a:stretch>
        </p:blipFill>
        <p:spPr bwMode="auto">
          <a:xfrm>
            <a:off x="6209867" y="1554586"/>
            <a:ext cx="3924289" cy="3487314"/>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p:txBody>
          <a:bodyPr/>
          <a:lstStyle/>
          <a:p>
            <a:endParaRPr lang="en-US"/>
          </a:p>
        </p:txBody>
      </p:sp>
      <p:sp>
        <p:nvSpPr>
          <p:cNvPr id="60419" name="Date Placeholder 2"/>
          <p:cNvSpPr txBox="1">
            <a:spLocks noGrp="1"/>
          </p:cNvSpPr>
          <p:nvPr/>
        </p:nvSpPr>
        <p:spPr bwMode="auto">
          <a:xfrm>
            <a:off x="0" y="7058660"/>
            <a:ext cx="2249951" cy="504190"/>
          </a:xfrm>
          <a:prstGeom prst="rect">
            <a:avLst/>
          </a:prstGeom>
          <a:noFill/>
          <a:ln w="9525">
            <a:noFill/>
            <a:miter lim="800000"/>
            <a:headEnd/>
            <a:tailEnd/>
          </a:ln>
        </p:spPr>
        <p:txBody>
          <a:bodyPr lIns="104886" tIns="52443" rIns="104886" bIns="52443" anchor="b">
            <a:prstTxWarp prst="textNoShape">
              <a:avLst/>
            </a:prstTxWarp>
          </a:bodyPr>
          <a:lstStyle/>
          <a:p>
            <a:pPr algn="l">
              <a:spcBef>
                <a:spcPct val="50000"/>
              </a:spcBef>
            </a:pPr>
            <a:r>
              <a:rPr lang="en-US" sz="1000" i="1" dirty="0">
                <a:solidFill>
                  <a:srgbClr val="0E06A6"/>
                </a:solidFill>
                <a:latin typeface="Tahoma" charset="0"/>
              </a:rPr>
              <a:t>11/15/2007</a:t>
            </a:r>
          </a:p>
        </p:txBody>
      </p:sp>
      <p:sp>
        <p:nvSpPr>
          <p:cNvPr id="60420" name="Footer Placeholder 3"/>
          <p:cNvSpPr txBox="1">
            <a:spLocks noGrp="1"/>
          </p:cNvSpPr>
          <p:nvPr/>
        </p:nvSpPr>
        <p:spPr bwMode="auto">
          <a:xfrm>
            <a:off x="3419927" y="7058660"/>
            <a:ext cx="3419925" cy="504190"/>
          </a:xfrm>
          <a:prstGeom prst="rect">
            <a:avLst/>
          </a:prstGeom>
          <a:noFill/>
          <a:ln w="9525">
            <a:noFill/>
            <a:miter lim="800000"/>
            <a:headEnd/>
            <a:tailEnd/>
          </a:ln>
        </p:spPr>
        <p:txBody>
          <a:bodyPr lIns="104886" tIns="52443" rIns="104886" bIns="52443" anchor="b">
            <a:prstTxWarp prst="textNoShape">
              <a:avLst/>
            </a:prstTxWarp>
          </a:bodyPr>
          <a:lstStyle/>
          <a:p>
            <a:pPr>
              <a:spcBef>
                <a:spcPct val="50000"/>
              </a:spcBef>
            </a:pPr>
            <a:r>
              <a:rPr lang="en-US" sz="1000" i="1" dirty="0">
                <a:solidFill>
                  <a:srgbClr val="0E06A6"/>
                </a:solidFill>
                <a:latin typeface="Tahoma" charset="0"/>
              </a:rPr>
              <a:t>M.Nessi</a:t>
            </a:r>
            <a:endParaRPr lang="en-US" sz="1000" dirty="0">
              <a:solidFill>
                <a:schemeClr val="bg2"/>
              </a:solidFill>
              <a:latin typeface="Tahoma" charset="0"/>
            </a:endParaRPr>
          </a:p>
        </p:txBody>
      </p:sp>
      <p:sp>
        <p:nvSpPr>
          <p:cNvPr id="60421" name="Rectangle 22"/>
          <p:cNvSpPr>
            <a:spLocks noChangeArrowheads="1"/>
          </p:cNvSpPr>
          <p:nvPr/>
        </p:nvSpPr>
        <p:spPr bwMode="auto">
          <a:xfrm>
            <a:off x="479416" y="252095"/>
            <a:ext cx="9330372" cy="420158"/>
          </a:xfrm>
          <a:prstGeom prst="rect">
            <a:avLst/>
          </a:prstGeom>
          <a:noFill/>
          <a:ln w="9525">
            <a:noFill/>
            <a:miter lim="800000"/>
            <a:headEnd/>
            <a:tailEnd/>
          </a:ln>
        </p:spPr>
        <p:txBody>
          <a:bodyPr lIns="104886" tIns="52443" rIns="104886" bIns="52443" anchor="b">
            <a:prstTxWarp prst="textNoShape">
              <a:avLst/>
            </a:prstTxWarp>
          </a:bodyPr>
          <a:lstStyle/>
          <a:p>
            <a:r>
              <a:rPr kumimoji="1" lang="en-US" b="1" i="1">
                <a:solidFill>
                  <a:srgbClr val="000066"/>
                </a:solidFill>
                <a:latin typeface="Tahoma" charset="0"/>
              </a:rPr>
              <a:t>ATLAS</a:t>
            </a:r>
          </a:p>
        </p:txBody>
      </p:sp>
      <p:pic>
        <p:nvPicPr>
          <p:cNvPr id="60422" name="Picture 3" descr="Event"/>
          <p:cNvPicPr>
            <a:picLocks noChangeAspect="1" noChangeArrowheads="1"/>
          </p:cNvPicPr>
          <p:nvPr/>
        </p:nvPicPr>
        <p:blipFill>
          <a:blip r:embed="rId3"/>
          <a:srcRect/>
          <a:stretch>
            <a:fillRect/>
          </a:stretch>
        </p:blipFill>
        <p:spPr bwMode="auto">
          <a:xfrm>
            <a:off x="3" y="0"/>
            <a:ext cx="10799763" cy="8193088"/>
          </a:xfrm>
          <a:prstGeom prst="rect">
            <a:avLst/>
          </a:prstGeom>
          <a:noFill/>
          <a:ln w="19050">
            <a:solidFill>
              <a:srgbClr val="000000"/>
            </a:solidFill>
            <a:miter lim="800000"/>
            <a:headEnd/>
            <a:tailEnd/>
          </a:ln>
        </p:spPr>
      </p:pic>
      <p:sp>
        <p:nvSpPr>
          <p:cNvPr id="60423" name="Text Box 23"/>
          <p:cNvSpPr txBox="1">
            <a:spLocks noChangeArrowheads="1"/>
          </p:cNvSpPr>
          <p:nvPr/>
        </p:nvSpPr>
        <p:spPr bwMode="auto">
          <a:xfrm>
            <a:off x="4884125" y="2344376"/>
            <a:ext cx="211821" cy="382909"/>
          </a:xfrm>
          <a:prstGeom prst="rect">
            <a:avLst/>
          </a:prstGeom>
          <a:noFill/>
          <a:ln w="9525">
            <a:noFill/>
            <a:miter lim="800000"/>
            <a:headEnd/>
            <a:tailEnd/>
          </a:ln>
        </p:spPr>
        <p:txBody>
          <a:bodyPr wrap="none" lIns="104886" tIns="52443" rIns="104886" bIns="52443" anchor="ctr">
            <a:prstTxWarp prst="textNoShape">
              <a:avLst/>
            </a:prstTxWarp>
            <a:spAutoFit/>
          </a:bodyPr>
          <a:lstStyle/>
          <a:p>
            <a:pPr>
              <a:spcBef>
                <a:spcPct val="50000"/>
              </a:spcBef>
            </a:pPr>
            <a:endParaRPr lang="en-US"/>
          </a:p>
        </p:txBody>
      </p:sp>
      <p:pic>
        <p:nvPicPr>
          <p:cNvPr id="8"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4820051"/>
            <a:ext cx="4942681" cy="3485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333" y="-28572"/>
            <a:ext cx="4660950"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348415662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Mé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é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Mé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Mé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16163</TotalTime>
  <Words>3120</Words>
  <Application>Microsoft Macintosh PowerPoint</Application>
  <PresentationFormat>Custom</PresentationFormat>
  <Paragraphs>544</Paragraphs>
  <Slides>73</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75" baseType="lpstr">
      <vt:lpstr>Office Theme</vt:lpstr>
      <vt:lpstr>Image bitmap</vt:lpstr>
      <vt:lpstr>The ATLAS experiment at the CERN-LHC</vt:lpstr>
      <vt:lpstr>Our Mission</vt:lpstr>
      <vt:lpstr>PowerPoint Presentation</vt:lpstr>
      <vt:lpstr>PowerPoint Presentation</vt:lpstr>
      <vt:lpstr>General picture</vt:lpstr>
      <vt:lpstr>Our playground (27 km of circumference)</vt:lpstr>
      <vt:lpstr>PowerPoint Presentation</vt:lpstr>
      <vt:lpstr>The hottest spots in the galaxy…   and around it we place a fancy “microscope”</vt:lpstr>
      <vt:lpstr>PowerPoint Presentation</vt:lpstr>
      <vt:lpstr>A collision event (a Top quark candidate)</vt:lpstr>
      <vt:lpstr>The ATLAS detector</vt:lpstr>
      <vt:lpstr>The ATLAS detector</vt:lpstr>
      <vt:lpstr>The ATLAS detector</vt:lpstr>
      <vt:lpstr>Project ingredients</vt:lpstr>
      <vt:lpstr>~1510</vt:lpstr>
      <vt:lpstr>PowerPoint Presentation</vt:lpstr>
      <vt:lpstr>PowerPoint Presentation</vt:lpstr>
      <vt:lpstr>PowerPoint Presentation</vt:lpstr>
      <vt:lpstr>PowerPoint Presentation</vt:lpstr>
      <vt:lpstr>Who are we really ?</vt:lpstr>
      <vt:lpstr>A well established collaborative method </vt:lpstr>
      <vt:lpstr>PowerPoint Presentation</vt:lpstr>
      <vt:lpstr>PowerPoint Presentation</vt:lpstr>
      <vt:lpstr>PowerPoint Presentation</vt:lpstr>
      <vt:lpstr>PowerPoint Presentation</vt:lpstr>
      <vt:lpstr>13 pages of Authors / publication</vt:lpstr>
      <vt:lpstr>Project Culture</vt:lpstr>
      <vt:lpstr>PowerPoint Presentation</vt:lpstr>
      <vt:lpstr>PowerPoint Presentation</vt:lpstr>
      <vt:lpstr>PowerPoint Presentation</vt:lpstr>
      <vt:lpstr>90% of the technology was fixed in 1992/1993  how is it possible for it to still be at the leading edge in 2011?</vt:lpstr>
      <vt:lpstr>90% of the technology was fixed in 1992/1993  how is it possible to keep flexibility in order to adapt to new needs or findings</vt:lpstr>
      <vt:lpstr>PowerPoint Presentation</vt:lpstr>
      <vt:lpstr>PowerPoint Presentation</vt:lpstr>
      <vt:lpstr>PowerPoint Presentation</vt:lpstr>
      <vt:lpstr>PowerPoint Presentation</vt:lpstr>
      <vt:lpstr>Resources Allocation</vt:lpstr>
      <vt:lpstr>Scheduling</vt:lpstr>
      <vt:lpstr>Which technologies did we cover during construction  this way?</vt:lpstr>
      <vt:lpstr>HARDWARE examples</vt:lpstr>
      <vt:lpstr>HARDWARE examples</vt:lpstr>
      <vt:lpstr>Computing examples</vt:lpstr>
      <vt:lpstr>20 years of history</vt:lpstr>
      <vt:lpstr>Strong emphasis on simulation ! (from detector design and problem definition, to the final analysis of the data!)</vt:lpstr>
      <vt:lpstr>The lessons !</vt:lpstr>
      <vt:lpstr>Status</vt:lpstr>
      <vt:lpstr>OTP (Operation service tasks support)</vt:lpstr>
      <vt:lpstr>A rich program in front of us </vt:lpstr>
      <vt:lpstr>PowerPoint Presentation</vt:lpstr>
      <vt:lpstr>PowerPoint Presentation</vt:lpstr>
      <vt:lpstr>Thanks!</vt:lpstr>
      <vt:lpstr>Production tracking </vt:lpstr>
      <vt:lpstr>Assembled components travel to CERN , a really global project !</vt:lpstr>
      <vt:lpstr>Underground installation</vt:lpstr>
      <vt:lpstr>Underground assembly </vt:lpstr>
      <vt:lpstr>The real detector : main job -&gt; configuration control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engineering process (part 1)</vt:lpstr>
      <vt:lpstr>The engineering process (part 2)</vt:lpstr>
      <vt:lpstr>Status</vt:lpstr>
      <vt:lpstr>OTP (Operation service tasks support)</vt:lpstr>
      <vt:lpstr>A rich program in front of us </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Markus</dc:creator>
  <cp:lastModifiedBy>Nessi</cp:lastModifiedBy>
  <cp:revision>309</cp:revision>
  <cp:lastPrinted>2010-11-05T07:41:33Z</cp:lastPrinted>
  <dcterms:created xsi:type="dcterms:W3CDTF">2010-10-21T06:51:49Z</dcterms:created>
  <dcterms:modified xsi:type="dcterms:W3CDTF">2011-05-20T05:27:16Z</dcterms:modified>
</cp:coreProperties>
</file>