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592" r:id="rId3"/>
    <p:sldId id="596" r:id="rId4"/>
    <p:sldId id="594" r:id="rId5"/>
    <p:sldId id="600" r:id="rId6"/>
    <p:sldId id="599" r:id="rId7"/>
    <p:sldId id="593" r:id="rId8"/>
    <p:sldId id="597" r:id="rId9"/>
    <p:sldId id="278" r:id="rId10"/>
    <p:sldId id="286" r:id="rId11"/>
    <p:sldId id="582" r:id="rId12"/>
    <p:sldId id="280" r:id="rId13"/>
    <p:sldId id="584" r:id="rId14"/>
    <p:sldId id="292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7505"/>
  </p:normalViewPr>
  <p:slideViewPr>
    <p:cSldViewPr>
      <p:cViewPr varScale="1">
        <p:scale>
          <a:sx n="114" d="100"/>
          <a:sy n="114" d="100"/>
        </p:scale>
        <p:origin x="564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3EA02C6-795C-4127-B02F-FE69F7735CA1}" type="datetime1">
              <a:rPr lang="en-US" smtClean="0"/>
              <a:t>6/30/2023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6A7D3C51-781C-4299-9E63-F2673D6B9A14}" type="datetime1">
              <a:rPr lang="en-US" smtClean="0"/>
              <a:t>6/30/2023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08857E7D-9F38-4874-9A1C-3B95BBE7FA75}" type="datetime1">
              <a:rPr lang="en-US" smtClean="0"/>
              <a:t>6/30/2023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AFA57DCF-609F-4095-9147-9D55AF38FCB3}" type="datetime1">
              <a:rPr lang="en-US" smtClean="0"/>
              <a:t>6/30/2023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909921F2-CAEF-4DCD-95CE-74F44FBAF36E}" type="datetime1">
              <a:rPr lang="en-US" smtClean="0"/>
              <a:t>6/30/2023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71C16E6F-D7DB-4253-AB62-4F953935B81B}" type="datetime1">
              <a:rPr lang="en-US" smtClean="0"/>
              <a:t>6/30/2023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AF6CBFA-6E8D-4A6B-B500-A5AEB9294DA2}" type="datetime1">
              <a:rPr lang="en-US" smtClean="0"/>
              <a:t>6/30/2023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45BBF5-0267-409D-8FD1-D46BF8AF4E7D}" type="datetime1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C66F151F-6C2D-4998-B977-A6444351B8D7}" type="datetime1">
              <a:rPr lang="en-US" smtClean="0"/>
              <a:t>6/30/2023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F4F989A-0C4E-4847-886E-4EC165FF245D}" type="datetime1">
              <a:rPr lang="en-US" smtClean="0"/>
              <a:t>6/30/2023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214F3BF-4EA3-4608-AB0E-77BE59F8A201}" type="datetime1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9D295C-A3BA-45D6-840A-163752F74985}" type="datetime1">
              <a:rPr lang="en-US" smtClean="0"/>
              <a:t>6/30/2023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AF49101-5123-4EF2-B276-98BBC377E660}" type="datetime1">
              <a:rPr lang="en-US" smtClean="0"/>
              <a:t>6/30/2023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675682-4D34-4522-9159-D585A82FBAE3}" type="datetime1">
              <a:rPr lang="en-US" smtClean="0"/>
              <a:t>6/30/2023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A50CF3E3-DC33-4262-BADD-6907EA159A06}" type="datetime1">
              <a:rPr lang="en-US" smtClean="0"/>
              <a:t>6/30/2023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9685EE7-A189-4CD6-81D5-955DB7AE2B93}" type="datetime1">
              <a:rPr lang="en-US" smtClean="0"/>
              <a:t>6/30/2023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BWS TF 30.06.2023 | c-wires and tanks heating plots post TS1 2023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tm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m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tmp"/><Relationship Id="rId4" Type="http://schemas.openxmlformats.org/officeDocument/2006/relationships/image" Target="../media/image19.tm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400" dirty="0"/>
              <a:t>BWS SPS Preliminary c-wire and tank heating plots post TS1 2023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J. Emery, F. Roncarolo, N. El-Kassem</a:t>
            </a:r>
          </a:p>
          <a:p>
            <a:pPr algn="l">
              <a:defRPr/>
            </a:pPr>
            <a:r>
              <a:rPr lang="en-US" sz="1800" dirty="0"/>
              <a:t>30.06.2023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A diagram of a machine earth&#10;&#10;Description automatically generated with medium confidence">
            <a:extLst>
              <a:ext uri="{FF2B5EF4-FFF2-40B4-BE49-F238E27FC236}">
                <a16:creationId xmlns:a16="http://schemas.microsoft.com/office/drawing/2014/main" id="{E1ED652C-FF55-9C80-E5EE-520443DF3990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r="15596"/>
          <a:stretch/>
        </p:blipFill>
        <p:spPr>
          <a:xfrm>
            <a:off x="5369300" y="1340768"/>
            <a:ext cx="6572221" cy="3671888"/>
          </a:xfr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F63494CF-2B62-29AB-2311-03F9C6D6E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479" y="980728"/>
            <a:ext cx="5053433" cy="5148039"/>
          </a:xfrm>
        </p:spPr>
        <p:txBody>
          <a:bodyPr/>
          <a:lstStyle/>
          <a:p>
            <a:r>
              <a:rPr lang="en-US" sz="1600" dirty="0"/>
              <a:t>Fundamental principle kept from </a:t>
            </a:r>
            <a:r>
              <a:rPr lang="en-US" sz="1600" dirty="0">
                <a:solidFill>
                  <a:srgbClr val="0070C0"/>
                </a:solidFill>
              </a:rPr>
              <a:t>previous generation </a:t>
            </a:r>
            <a:r>
              <a:rPr lang="en-US" sz="1600" dirty="0"/>
              <a:t>of scanners</a:t>
            </a:r>
          </a:p>
          <a:p>
            <a:r>
              <a:rPr lang="en-US" sz="1600" dirty="0"/>
              <a:t>A </a:t>
            </a:r>
            <a:r>
              <a:rPr lang="en-US" sz="1600" dirty="0">
                <a:solidFill>
                  <a:srgbClr val="0070C0"/>
                </a:solidFill>
              </a:rPr>
              <a:t>constant current </a:t>
            </a:r>
            <a:r>
              <a:rPr lang="en-US" sz="1600" dirty="0"/>
              <a:t>is injected from the surface. The return current and the voltage across the c-wire is measured.</a:t>
            </a:r>
          </a:p>
          <a:p>
            <a:r>
              <a:rPr lang="en-US" sz="1600" dirty="0"/>
              <a:t>The resistivity is evaluated using the injected current ~constant and the </a:t>
            </a:r>
            <a:r>
              <a:rPr lang="en-US" sz="1600" dirty="0">
                <a:solidFill>
                  <a:srgbClr val="0070C0"/>
                </a:solidFill>
              </a:rPr>
              <a:t>changing voltage</a:t>
            </a:r>
            <a:r>
              <a:rPr lang="en-US" sz="1600" dirty="0"/>
              <a:t>.</a:t>
            </a:r>
          </a:p>
          <a:p>
            <a:r>
              <a:rPr lang="en-US" sz="1600" dirty="0"/>
              <a:t>Temperature estimated with </a:t>
            </a:r>
            <a:br>
              <a:rPr lang="en-US" sz="1600" dirty="0"/>
            </a:br>
            <a:r>
              <a:rPr lang="en-US" sz="1600" dirty="0"/>
              <a:t>- standard thermal coefficient (carbon graphite)</a:t>
            </a:r>
            <a:br>
              <a:rPr lang="en-US" sz="1600" dirty="0"/>
            </a:br>
            <a:r>
              <a:rPr lang="en-US" sz="1600" dirty="0"/>
              <a:t>- assuming a </a:t>
            </a:r>
            <a:r>
              <a:rPr lang="en-US" sz="1600" dirty="0">
                <a:solidFill>
                  <a:srgbClr val="0070C0"/>
                </a:solidFill>
              </a:rPr>
              <a:t>uniform heating </a:t>
            </a:r>
            <a:r>
              <a:rPr lang="en-US" sz="1600" dirty="0"/>
              <a:t>along the wire</a:t>
            </a:r>
          </a:p>
          <a:p>
            <a:r>
              <a:rPr lang="en-US" sz="1600" dirty="0"/>
              <a:t>=&gt; </a:t>
            </a:r>
            <a:r>
              <a:rPr lang="en-US" sz="1600" dirty="0">
                <a:solidFill>
                  <a:srgbClr val="0070C0"/>
                </a:solidFill>
              </a:rPr>
              <a:t>EMI not excluded </a:t>
            </a:r>
            <a:r>
              <a:rPr lang="en-US" sz="1600" dirty="0"/>
              <a:t>to contribute to the signal</a:t>
            </a:r>
            <a:endParaRPr lang="en-GB" sz="1600" dirty="0"/>
          </a:p>
          <a:p>
            <a:r>
              <a:rPr lang="en-GB" sz="1600" dirty="0"/>
              <a:t>ADC @ 200kHz down sampled with median filters and averages down to 1.5Hz for the logging</a:t>
            </a:r>
            <a:br>
              <a:rPr lang="en-GB" sz="1600" dirty="0"/>
            </a:br>
            <a:r>
              <a:rPr lang="en-GB" sz="1600" dirty="0"/>
              <a:t>(as presented today)</a:t>
            </a: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741E4E-578D-8E63-0D21-342696D2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84236"/>
            <a:ext cx="11376025" cy="607135"/>
          </a:xfrm>
        </p:spPr>
        <p:txBody>
          <a:bodyPr/>
          <a:lstStyle/>
          <a:p>
            <a:r>
              <a:rPr lang="en-US" dirty="0"/>
              <a:t>LIU-BWS c-wire measurement circuit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28EB40-ADC0-4F9B-4428-3D3C1EC6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F870E5-3BC2-CD93-5C6D-AB2362CA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66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D815E5D6-73E7-8674-B618-A427B22F1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175" y="840527"/>
            <a:ext cx="6328245" cy="203375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Quick experiment test with heat gun at ambient pressure to see how electronics reacts (04.05.2023)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c-wire measured with LIU electronics in presence of varying temperature</a:t>
            </a:r>
          </a:p>
          <a:p>
            <a:pPr>
              <a:spcBef>
                <a:spcPts val="600"/>
              </a:spcBef>
            </a:pPr>
            <a:r>
              <a:rPr lang="en-GB" sz="1800" dirty="0"/>
              <a:t>The current source is stable at this slow time constant</a:t>
            </a:r>
          </a:p>
          <a:p>
            <a:pPr>
              <a:spcBef>
                <a:spcPts val="600"/>
              </a:spcBef>
            </a:pPr>
            <a:r>
              <a:rPr lang="en-GB" sz="1800" dirty="0"/>
              <a:t>only the voltage is falling due to lower resistivity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85D4A2-4922-CE3A-D9FB-1B65EF18A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149" y="136525"/>
            <a:ext cx="11188021" cy="682175"/>
          </a:xfrm>
        </p:spPr>
        <p:txBody>
          <a:bodyPr/>
          <a:lstStyle/>
          <a:p>
            <a:r>
              <a:rPr lang="en-US" dirty="0"/>
              <a:t>Experimental setup wire heating (04.05.2023)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B92B97-C66F-49CB-0DD3-35FA7453F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17E4D680-41FC-C93C-5D3D-494A6890D8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9"/>
          <a:stretch/>
        </p:blipFill>
        <p:spPr>
          <a:xfrm rot="5400000">
            <a:off x="296273" y="3176242"/>
            <a:ext cx="3163864" cy="304411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1DB3386-3BF7-5A7D-15FC-CA0CA701ECC0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2481169" y="3321358"/>
            <a:ext cx="229525" cy="10512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EC6F98E-3ACE-6BB2-4EC4-E4C0F0126CDB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1698421" y="4649620"/>
            <a:ext cx="1012273" cy="3656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74C1F39-7D48-074B-6373-68AB841CA7C2}"/>
              </a:ext>
            </a:extLst>
          </p:cNvPr>
          <p:cNvSpPr txBox="1"/>
          <p:nvPr/>
        </p:nvSpPr>
        <p:spPr>
          <a:xfrm>
            <a:off x="2159261" y="4372621"/>
            <a:ext cx="1102866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LHC Forks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1FCF0A-37DE-C0C4-5FC3-32D81F439291}"/>
              </a:ext>
            </a:extLst>
          </p:cNvPr>
          <p:cNvCxnSpPr>
            <a:cxnSpLocks/>
          </p:cNvCxnSpPr>
          <p:nvPr/>
        </p:nvCxnSpPr>
        <p:spPr>
          <a:xfrm flipH="1" flipV="1">
            <a:off x="772291" y="5539902"/>
            <a:ext cx="1211332" cy="4415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353605D-0A61-FB5A-C1A9-C38412F2F289}"/>
              </a:ext>
            </a:extLst>
          </p:cNvPr>
          <p:cNvSpPr txBox="1"/>
          <p:nvPr/>
        </p:nvSpPr>
        <p:spPr>
          <a:xfrm>
            <a:off x="945662" y="6003231"/>
            <a:ext cx="218008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Heat gun set at 400C</a:t>
            </a:r>
            <a:endParaRPr lang="en-GB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50EE093F-DF67-5573-4B58-465AF33B4E2F}"/>
              </a:ext>
            </a:extLst>
          </p:cNvPr>
          <p:cNvSpPr/>
          <p:nvPr/>
        </p:nvSpPr>
        <p:spPr>
          <a:xfrm rot="2149334">
            <a:off x="1292743" y="3170143"/>
            <a:ext cx="262328" cy="1549239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6DBEDC3-43FA-84CC-2FA1-E067350AEBC5}"/>
              </a:ext>
            </a:extLst>
          </p:cNvPr>
          <p:cNvSpPr txBox="1"/>
          <p:nvPr/>
        </p:nvSpPr>
        <p:spPr>
          <a:xfrm rot="18379335">
            <a:off x="844145" y="3574200"/>
            <a:ext cx="666849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C-wire</a:t>
            </a:r>
            <a:endParaRPr lang="en-GB" dirty="0"/>
          </a:p>
        </p:txBody>
      </p:sp>
      <p:pic>
        <p:nvPicPr>
          <p:cNvPr id="27" name="Picture 26" descr="A picture containing several&#10;&#10;Description automatically generated">
            <a:extLst>
              <a:ext uri="{FF2B5EF4-FFF2-40B4-BE49-F238E27FC236}">
                <a16:creationId xmlns:a16="http://schemas.microsoft.com/office/drawing/2014/main" id="{5EBA71A5-9B7E-151F-ACCB-09BD8AFDF3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50" y="3062374"/>
            <a:ext cx="2847781" cy="3217856"/>
          </a:xfrm>
          <a:prstGeom prst="rect">
            <a:avLst/>
          </a:prstGeom>
        </p:spPr>
      </p:pic>
      <p:pic>
        <p:nvPicPr>
          <p:cNvPr id="32" name="Picture 31" descr="A picture containing chart&#10;&#10;Description automatically generated">
            <a:extLst>
              <a:ext uri="{FF2B5EF4-FFF2-40B4-BE49-F238E27FC236}">
                <a16:creationId xmlns:a16="http://schemas.microsoft.com/office/drawing/2014/main" id="{3E57A1C0-6B60-088C-0614-730CFBD8FA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168" y="665770"/>
            <a:ext cx="5682872" cy="427723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9EF222E-4862-A280-0938-42A8D44D6031}"/>
              </a:ext>
            </a:extLst>
          </p:cNvPr>
          <p:cNvSpPr txBox="1"/>
          <p:nvPr/>
        </p:nvSpPr>
        <p:spPr>
          <a:xfrm>
            <a:off x="6837728" y="4956791"/>
            <a:ext cx="5136021" cy="10464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303030"/>
                </a:solidFill>
              </a:rPr>
              <a:t>C-wire resistivity falls by ~100 Ohm with this setup</a:t>
            </a:r>
            <a:br>
              <a:rPr lang="en-US" dirty="0">
                <a:solidFill>
                  <a:srgbClr val="303030"/>
                </a:solidFill>
              </a:rPr>
            </a:br>
            <a:r>
              <a:rPr lang="en-US" dirty="0">
                <a:solidFill>
                  <a:srgbClr val="303030"/>
                </a:solidFill>
              </a:rPr>
              <a:t>-Estimation thermal coefficient: </a:t>
            </a:r>
            <a:br>
              <a:rPr lang="en-US" dirty="0">
                <a:solidFill>
                  <a:srgbClr val="303030"/>
                </a:solidFill>
              </a:rPr>
            </a:br>
            <a:r>
              <a:rPr lang="en-US" sz="1400" i="1" dirty="0">
                <a:solidFill>
                  <a:srgbClr val="303030"/>
                </a:solidFill>
              </a:rPr>
              <a:t>~</a:t>
            </a:r>
            <a:r>
              <a:rPr lang="en-GB" sz="1400" i="1" dirty="0">
                <a:solidFill>
                  <a:srgbClr val="303030"/>
                </a:solidFill>
              </a:rPr>
              <a:t> -100Ohm/1700Ohm/200°C </a:t>
            </a:r>
            <a:r>
              <a:rPr lang="en-GB" sz="1400" i="1" dirty="0">
                <a:solidFill>
                  <a:srgbClr val="0070C0"/>
                </a:solidFill>
              </a:rPr>
              <a:t>=&gt; -0.00029</a:t>
            </a:r>
            <a:endParaRPr lang="en-US" sz="1400" i="1" dirty="0">
              <a:solidFill>
                <a:srgbClr val="0070C0"/>
              </a:solidFill>
            </a:endParaRPr>
          </a:p>
          <a:p>
            <a:pPr algn="l"/>
            <a:r>
              <a:rPr lang="en-GB" dirty="0">
                <a:solidFill>
                  <a:srgbClr val="303030"/>
                </a:solidFill>
              </a:rPr>
              <a:t>-Literature: </a:t>
            </a:r>
            <a:r>
              <a:rPr lang="en-GB" sz="1400" i="1" dirty="0">
                <a:solidFill>
                  <a:srgbClr val="0070C0"/>
                </a:solidFill>
              </a:rPr>
              <a:t>=&gt; -0.0005</a:t>
            </a:r>
            <a:endParaRPr lang="en-GB" i="1" dirty="0">
              <a:solidFill>
                <a:srgbClr val="0070C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177AF-50A7-147E-FD10-9543B228F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TF 30.06.2023 | c-wires and tanks heating plots post TS1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449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DB9E74F8-3B68-AC4C-E657-2AD1E0A0970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563" y="764704"/>
            <a:ext cx="5934614" cy="560990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18920"/>
            <a:ext cx="11376025" cy="908895"/>
          </a:xfrm>
        </p:spPr>
        <p:txBody>
          <a:bodyPr/>
          <a:lstStyle/>
          <a:p>
            <a:r>
              <a:rPr lang="en-US" sz="3600" dirty="0"/>
              <a:t>Preliminary wire heating plots 41678V 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302" y="912741"/>
            <a:ext cx="5791739" cy="5303217"/>
          </a:xfrm>
        </p:spPr>
        <p:txBody>
          <a:bodyPr/>
          <a:lstStyle/>
          <a:p>
            <a:r>
              <a:rPr lang="en-GB" sz="2000" u="sng" dirty="0"/>
              <a:t>Observations just before the c-wire broke:</a:t>
            </a:r>
            <a:br>
              <a:rPr lang="en-GB" sz="2000" u="sng" dirty="0"/>
            </a:br>
            <a:br>
              <a:rPr lang="en-GB" sz="2000" dirty="0"/>
            </a:br>
            <a:r>
              <a:rPr lang="en-GB" sz="2000" dirty="0"/>
              <a:t>1) 4 steps of temperatures, step size are getting smaller while injection intensities steps are constant.</a:t>
            </a:r>
            <a:br>
              <a:rPr lang="en-GB" sz="2000" dirty="0"/>
            </a:br>
            <a:r>
              <a:rPr lang="en-GB" sz="2000" dirty="0"/>
              <a:t>2) slow rise that reaches a maxima </a:t>
            </a:r>
            <a:br>
              <a:rPr lang="en-GB" sz="2000" dirty="0"/>
            </a:br>
            <a:r>
              <a:rPr lang="en-GB" sz="2000" dirty="0"/>
              <a:t>     </a:t>
            </a:r>
            <a:r>
              <a:rPr lang="en-GB" sz="1600" dirty="0"/>
              <a:t>=&gt; bunch length change (see later)</a:t>
            </a:r>
            <a:br>
              <a:rPr lang="en-GB" sz="2000" dirty="0"/>
            </a:br>
            <a:r>
              <a:rPr lang="en-GB" sz="2000" dirty="0"/>
              <a:t>3) faster rate of temperature falling  </a:t>
            </a:r>
            <a:br>
              <a:rPr lang="en-GB" sz="2000" dirty="0"/>
            </a:br>
            <a:r>
              <a:rPr lang="en-GB" sz="2000" dirty="0"/>
              <a:t>     </a:t>
            </a:r>
            <a:r>
              <a:rPr lang="en-GB" sz="1600" dirty="0"/>
              <a:t>=&gt; different thermal effect (thermionic) or EMI?</a:t>
            </a:r>
            <a:br>
              <a:rPr lang="en-GB" sz="1600" dirty="0"/>
            </a:br>
            <a:r>
              <a:rPr lang="en-GB" sz="2000" dirty="0"/>
              <a:t>4) sometimes a peak at high temperature</a:t>
            </a:r>
            <a:br>
              <a:rPr lang="en-GB" sz="2000" dirty="0"/>
            </a:br>
            <a:r>
              <a:rPr lang="en-GB" sz="2000" dirty="0"/>
              <a:t>5) temperature falls with a long time constant</a:t>
            </a:r>
          </a:p>
          <a:p>
            <a:r>
              <a:rPr lang="en-GB" sz="2000" dirty="0"/>
              <a:t>- Is the heating process going from uniformly distributed along the wire to heating only on the sides? </a:t>
            </a:r>
          </a:p>
          <a:p>
            <a:r>
              <a:rPr lang="en-GB" sz="2000" dirty="0"/>
              <a:t>- Is there some kind of EMI perturbating the wire measurements?</a:t>
            </a:r>
            <a:br>
              <a:rPr lang="en-GB" sz="2000" dirty="0"/>
            </a:br>
            <a:r>
              <a:rPr lang="en-GB" sz="2000" dirty="0"/>
              <a:t>=&gt; </a:t>
            </a:r>
            <a:r>
              <a:rPr lang="en-US" sz="2000" dirty="0"/>
              <a:t>help from </a:t>
            </a:r>
            <a:r>
              <a:rPr lang="nb-NO" sz="2000" dirty="0"/>
              <a:t>Mike Barnes on this</a:t>
            </a: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09FDF5-4B37-9ACC-004B-F4A8216FC9D4}"/>
              </a:ext>
            </a:extLst>
          </p:cNvPr>
          <p:cNvSpPr txBox="1"/>
          <p:nvPr/>
        </p:nvSpPr>
        <p:spPr bwMode="auto">
          <a:xfrm>
            <a:off x="7653887" y="2101407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6DA597-E7FF-7CA0-99C5-C21F1063D6C9}"/>
              </a:ext>
            </a:extLst>
          </p:cNvPr>
          <p:cNvSpPr txBox="1"/>
          <p:nvPr/>
        </p:nvSpPr>
        <p:spPr bwMode="auto">
          <a:xfrm>
            <a:off x="8445975" y="1062278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4270D1-1DAA-254A-13B7-70C0CC5F8732}"/>
              </a:ext>
            </a:extLst>
          </p:cNvPr>
          <p:cNvSpPr txBox="1"/>
          <p:nvPr/>
        </p:nvSpPr>
        <p:spPr bwMode="auto">
          <a:xfrm>
            <a:off x="8688963" y="1638055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E84F20-E9D7-3111-2FC5-1E005DB486E3}"/>
              </a:ext>
            </a:extLst>
          </p:cNvPr>
          <p:cNvSpPr txBox="1"/>
          <p:nvPr/>
        </p:nvSpPr>
        <p:spPr bwMode="auto">
          <a:xfrm>
            <a:off x="9408368" y="4797152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5)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02F712-42B3-8035-EBFA-4DDE532A2BF7}"/>
              </a:ext>
            </a:extLst>
          </p:cNvPr>
          <p:cNvSpPr txBox="1"/>
          <p:nvPr/>
        </p:nvSpPr>
        <p:spPr bwMode="auto">
          <a:xfrm>
            <a:off x="9128569" y="912741"/>
            <a:ext cx="45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4)</a:t>
            </a:r>
            <a:endParaRPr lang="en-GB" dirty="0"/>
          </a:p>
        </p:txBody>
      </p:sp>
      <p:sp>
        <p:nvSpPr>
          <p:cNvPr id="4" name="Arrow: Left 3">
            <a:extLst>
              <a:ext uri="{FF2B5EF4-FFF2-40B4-BE49-F238E27FC236}">
                <a16:creationId xmlns:a16="http://schemas.microsoft.com/office/drawing/2014/main" id="{DA01C4CD-99CB-9423-EC9A-2CB1DC07ADC2}"/>
              </a:ext>
            </a:extLst>
          </p:cNvPr>
          <p:cNvSpPr/>
          <p:nvPr/>
        </p:nvSpPr>
        <p:spPr>
          <a:xfrm rot="16200000">
            <a:off x="11137081" y="873176"/>
            <a:ext cx="64807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875E0B-50DE-5C2F-A8E2-5613E024C8C2}"/>
              </a:ext>
            </a:extLst>
          </p:cNvPr>
          <p:cNvSpPr txBox="1"/>
          <p:nvPr/>
        </p:nvSpPr>
        <p:spPr bwMode="auto">
          <a:xfrm>
            <a:off x="10558219" y="218920"/>
            <a:ext cx="1633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C-wire most probably</a:t>
            </a:r>
            <a:br>
              <a:rPr lang="en-US" sz="1200" dirty="0"/>
            </a:br>
            <a:r>
              <a:rPr lang="en-US" sz="1200" dirty="0"/>
              <a:t>broke at this moment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48FFA2-0611-1F83-027E-5E0AE5BE45EC}"/>
              </a:ext>
            </a:extLst>
          </p:cNvPr>
          <p:cNvSpPr txBox="1"/>
          <p:nvPr/>
        </p:nvSpPr>
        <p:spPr bwMode="auto">
          <a:xfrm>
            <a:off x="6729385" y="613873"/>
            <a:ext cx="1125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D)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103F21C-2C7D-4403-6CA1-439BF4FF3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F9EBDC-B9CF-7EBC-0775-E2FAF0A1B0DF}"/>
              </a:ext>
            </a:extLst>
          </p:cNvPr>
          <p:cNvSpPr txBox="1"/>
          <p:nvPr/>
        </p:nvSpPr>
        <p:spPr bwMode="auto">
          <a:xfrm>
            <a:off x="9970118" y="5373216"/>
            <a:ext cx="1540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UTC - 22 April 2023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43498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text, screenshot, plot, diagram&#10;&#10;Description automatically generated">
            <a:extLst>
              <a:ext uri="{FF2B5EF4-FFF2-40B4-BE49-F238E27FC236}">
                <a16:creationId xmlns:a16="http://schemas.microsoft.com/office/drawing/2014/main" id="{5684A821-76AF-3294-E896-FE22F3202E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5286" y="1306895"/>
            <a:ext cx="7901427" cy="493839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8C5B1D5-12A7-1B38-86B7-3218FFD4E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88640"/>
            <a:ext cx="11376025" cy="1011445"/>
          </a:xfrm>
        </p:spPr>
        <p:txBody>
          <a:bodyPr/>
          <a:lstStyle/>
          <a:p>
            <a:r>
              <a:rPr lang="en-US" sz="3600" dirty="0"/>
              <a:t>Preliminary wire heating plots 41678V</a:t>
            </a:r>
            <a:br>
              <a:rPr lang="en-US" sz="3600" dirty="0"/>
            </a:br>
            <a:r>
              <a:rPr lang="en-US" sz="3600" dirty="0"/>
              <a:t>available data set overview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4F620E-9D26-0384-0A86-5410B296E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59390-FC23-1837-6447-3DB284756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C57761AE-469E-1B49-3C68-1972BCC9CB5F}"/>
              </a:ext>
            </a:extLst>
          </p:cNvPr>
          <p:cNvSpPr/>
          <p:nvPr/>
        </p:nvSpPr>
        <p:spPr>
          <a:xfrm rot="18741142">
            <a:off x="9351156" y="3818174"/>
            <a:ext cx="7717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447AA8-24F7-A58C-6D71-426DED6C8ACE}"/>
              </a:ext>
            </a:extLst>
          </p:cNvPr>
          <p:cNvSpPr txBox="1"/>
          <p:nvPr/>
        </p:nvSpPr>
        <p:spPr bwMode="auto">
          <a:xfrm>
            <a:off x="9896634" y="3351903"/>
            <a:ext cx="62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C-wire</a:t>
            </a:r>
            <a:br>
              <a:rPr lang="en-US" sz="1200" dirty="0"/>
            </a:br>
            <a:r>
              <a:rPr lang="en-US" sz="1200" dirty="0"/>
              <a:t>broke</a:t>
            </a:r>
          </a:p>
          <a:p>
            <a:pPr algn="ctr"/>
            <a:r>
              <a:rPr lang="en-US" sz="1200" dirty="0"/>
              <a:t>here</a:t>
            </a:r>
            <a:endParaRPr lang="en-GB" sz="1200" dirty="0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4C5813A5-4199-19FB-7023-C102A4FD3DD5}"/>
              </a:ext>
            </a:extLst>
          </p:cNvPr>
          <p:cNvSpPr/>
          <p:nvPr/>
        </p:nvSpPr>
        <p:spPr>
          <a:xfrm rot="15484616">
            <a:off x="3095376" y="3978347"/>
            <a:ext cx="7717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531B46-E653-4C78-A815-0AA2359BE212}"/>
              </a:ext>
            </a:extLst>
          </p:cNvPr>
          <p:cNvSpPr txBox="1"/>
          <p:nvPr/>
        </p:nvSpPr>
        <p:spPr bwMode="auto">
          <a:xfrm>
            <a:off x="2793778" y="3310404"/>
            <a:ext cx="154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Logging in NXCALS</a:t>
            </a:r>
            <a:br>
              <a:rPr lang="en-US" sz="1200" dirty="0"/>
            </a:br>
            <a:r>
              <a:rPr lang="en-US" sz="1200" dirty="0"/>
              <a:t>was setup here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1086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close-up of a pipe&#10;&#10;Description automatically generated with low confidence">
            <a:extLst>
              <a:ext uri="{FF2B5EF4-FFF2-40B4-BE49-F238E27FC236}">
                <a16:creationId xmlns:a16="http://schemas.microsoft.com/office/drawing/2014/main" id="{EC769D32-4838-AE7D-5162-A03C232D31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1584" y="977477"/>
            <a:ext cx="7925558" cy="422239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468BEEA-20D8-FB3F-5DCD-B94F8EBB1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3884"/>
          </a:xfrm>
        </p:spPr>
        <p:txBody>
          <a:bodyPr/>
          <a:lstStyle/>
          <a:p>
            <a:r>
              <a:rPr lang="en-US" dirty="0"/>
              <a:t>Possible thermal effect on the wire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FD727-2311-64EF-F1B1-C6438A38F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542EBA-7C3D-8633-35DE-BFA826DD4A05}"/>
              </a:ext>
            </a:extLst>
          </p:cNvPr>
          <p:cNvSpPr txBox="1"/>
          <p:nvPr/>
        </p:nvSpPr>
        <p:spPr bwMode="auto">
          <a:xfrm>
            <a:off x="1914858" y="5211147"/>
            <a:ext cx="9658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Sublimation of material: </a:t>
            </a:r>
            <a:r>
              <a:rPr lang="en-GB" dirty="0" err="1">
                <a:solidFill>
                  <a:schemeClr val="tx2"/>
                </a:solidFill>
              </a:rPr>
              <a:t>Fiber</a:t>
            </a:r>
            <a:r>
              <a:rPr lang="en-GB" dirty="0">
                <a:solidFill>
                  <a:schemeClr val="tx2"/>
                </a:solidFill>
              </a:rPr>
              <a:t> fracture at three distances from the beam impact location: </a:t>
            </a:r>
          </a:p>
          <a:p>
            <a:r>
              <a:rPr lang="en-GB" dirty="0">
                <a:solidFill>
                  <a:schemeClr val="tx2"/>
                </a:solidFill>
              </a:rPr>
              <a:t>1 mm (upper plot), 0.5 mm (middle plot) and at beam </a:t>
            </a:r>
            <a:r>
              <a:rPr lang="en-GB" dirty="0" err="1">
                <a:solidFill>
                  <a:schemeClr val="tx2"/>
                </a:solidFill>
              </a:rPr>
              <a:t>center</a:t>
            </a:r>
            <a:r>
              <a:rPr lang="en-GB" dirty="0">
                <a:solidFill>
                  <a:schemeClr val="tx2"/>
                </a:solidFill>
              </a:rPr>
              <a:t> location (bottom plot).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Carbon </a:t>
            </a:r>
            <a:r>
              <a:rPr lang="en-GB" dirty="0" err="1">
                <a:solidFill>
                  <a:schemeClr val="tx2"/>
                </a:solidFill>
              </a:rPr>
              <a:t>Fiber</a:t>
            </a:r>
            <a:r>
              <a:rPr lang="en-GB" dirty="0">
                <a:solidFill>
                  <a:schemeClr val="tx2"/>
                </a:solidFill>
              </a:rPr>
              <a:t> Damage in Particle Beam M. Sapinski, et al, HB2010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53AA6E-81AC-426C-99B5-6B073BAD5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240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30C13-B4F0-6538-3310-EAAA152E0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sz="3600" dirty="0"/>
              <a:t>BWS SPS Preliminary wire heating plots post TS1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AF9BA-EB29-96C7-75C3-47BFEE131A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TS1 2023 (20.06.2023):</a:t>
            </a:r>
            <a:br>
              <a:rPr lang="en-US" dirty="0"/>
            </a:br>
            <a:r>
              <a:rPr lang="en-US" dirty="0"/>
              <a:t>- BWS 41677</a:t>
            </a:r>
            <a:br>
              <a:rPr lang="en-US" dirty="0"/>
            </a:br>
            <a:r>
              <a:rPr lang="en-US" dirty="0"/>
              <a:t>   exchanged mechanism</a:t>
            </a:r>
            <a:br>
              <a:rPr lang="en-US" dirty="0"/>
            </a:br>
            <a:r>
              <a:rPr lang="en-US" dirty="0"/>
              <a:t>   rotated from V to H</a:t>
            </a:r>
            <a:br>
              <a:rPr lang="en-US" dirty="0"/>
            </a:br>
            <a:r>
              <a:rPr lang="en-US" dirty="0"/>
              <a:t>   +6 ferrites at the bottom of the tank</a:t>
            </a:r>
            <a:br>
              <a:rPr lang="en-US" dirty="0"/>
            </a:br>
            <a:r>
              <a:rPr lang="en-US" dirty="0"/>
              <a:t>   +temp sensors (passives + 2 PT100) </a:t>
            </a:r>
          </a:p>
          <a:p>
            <a:r>
              <a:rPr lang="en-GB" dirty="0"/>
              <a:t>- BWS 41678V</a:t>
            </a:r>
            <a:br>
              <a:rPr lang="en-GB" dirty="0"/>
            </a:br>
            <a:r>
              <a:rPr lang="en-GB" dirty="0"/>
              <a:t>   </a:t>
            </a:r>
            <a:r>
              <a:rPr lang="en-US" dirty="0"/>
              <a:t>exchanged mechanism</a:t>
            </a:r>
            <a:br>
              <a:rPr lang="en-US" dirty="0"/>
            </a:br>
            <a:r>
              <a:rPr lang="en-US" dirty="0"/>
              <a:t>   +5 ferrites at the bottom of the tank</a:t>
            </a:r>
            <a:br>
              <a:rPr lang="en-US" dirty="0"/>
            </a:br>
            <a:r>
              <a:rPr lang="en-US" dirty="0"/>
              <a:t>   +temp sensors (passives + 3 PT100)</a:t>
            </a:r>
          </a:p>
        </p:txBody>
      </p:sp>
      <p:pic>
        <p:nvPicPr>
          <p:cNvPr id="8" name="Content Placeholder 7" descr="A picture containing machine, engineering, steel, electrical wiring&#10;&#10;Description automatically generated">
            <a:extLst>
              <a:ext uri="{FF2B5EF4-FFF2-40B4-BE49-F238E27FC236}">
                <a16:creationId xmlns:a16="http://schemas.microsoft.com/office/drawing/2014/main" id="{E02E64AD-E647-42E2-DF8B-08975C6D08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23992" y="1303219"/>
            <a:ext cx="3587774" cy="30333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31EA5-BD8A-85D4-29A9-D61F194A8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F4E866-668D-0615-442A-B97FD4B1B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 descr="A picture containing pipe, gas, pole, yellow&#10;&#10;Description automatically generated">
            <a:extLst>
              <a:ext uri="{FF2B5EF4-FFF2-40B4-BE49-F238E27FC236}">
                <a16:creationId xmlns:a16="http://schemas.microsoft.com/office/drawing/2014/main" id="{2844C0A5-65F9-6B12-CCE9-F4F1C876F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0416" y="1286956"/>
            <a:ext cx="2181705" cy="3033300"/>
          </a:xfrm>
          <a:prstGeom prst="rect">
            <a:avLst/>
          </a:prstGeom>
        </p:spPr>
      </p:pic>
      <p:pic>
        <p:nvPicPr>
          <p:cNvPr id="12" name="Picture 11" descr="A close up of a device&#10;&#10;Description automatically generated with low confidence">
            <a:extLst>
              <a:ext uri="{FF2B5EF4-FFF2-40B4-BE49-F238E27FC236}">
                <a16:creationId xmlns:a16="http://schemas.microsoft.com/office/drawing/2014/main" id="{233E9B86-DC8A-F3BC-20E9-157BB7B6A2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536094" y="3942162"/>
            <a:ext cx="1757683" cy="27939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99E40D-86A9-0619-A303-028110F36FA7}"/>
              </a:ext>
            </a:extLst>
          </p:cNvPr>
          <p:cNvSpPr txBox="1"/>
          <p:nvPr/>
        </p:nvSpPr>
        <p:spPr bwMode="auto">
          <a:xfrm>
            <a:off x="9872012" y="1308650"/>
            <a:ext cx="178606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41678V PT100 prob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E95531-8566-3D0F-A810-EE011341E90E}"/>
              </a:ext>
            </a:extLst>
          </p:cNvPr>
          <p:cNvSpPr txBox="1"/>
          <p:nvPr/>
        </p:nvSpPr>
        <p:spPr bwMode="auto">
          <a:xfrm>
            <a:off x="6030902" y="4486778"/>
            <a:ext cx="1787261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41677H PT100 prob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99180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A9CBDF9-303B-D0A7-5EFD-A28CD0CC15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3776"/>
          <a:stretch/>
        </p:blipFill>
        <p:spPr>
          <a:xfrm>
            <a:off x="1343472" y="690102"/>
            <a:ext cx="9643808" cy="561170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E1B8578-6E9B-065B-C4D1-4DB63D46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631" y="93415"/>
            <a:ext cx="9327181" cy="535127"/>
          </a:xfrm>
        </p:spPr>
        <p:txBody>
          <a:bodyPr/>
          <a:lstStyle/>
          <a:p>
            <a:r>
              <a:rPr lang="en-US" sz="2800" dirty="0"/>
              <a:t>BWS tanks temperatures (PT100 in-air side of the wall)</a:t>
            </a:r>
            <a:endParaRPr lang="en-GB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A1295-3882-82E9-C2D1-252FCCFB3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E422D7-4CF7-F9B9-B086-DD9601BF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69E3F745-66AB-62E5-F4BB-C631770747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443" b="81567"/>
          <a:stretch/>
        </p:blipFill>
        <p:spPr bwMode="auto">
          <a:xfrm>
            <a:off x="8626275" y="829105"/>
            <a:ext cx="2088232" cy="80267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D7D43F-0A49-B729-807D-FABE2839C0DB}"/>
              </a:ext>
            </a:extLst>
          </p:cNvPr>
          <p:cNvCxnSpPr>
            <a:cxnSpLocks/>
          </p:cNvCxnSpPr>
          <p:nvPr/>
        </p:nvCxnSpPr>
        <p:spPr>
          <a:xfrm>
            <a:off x="4684856" y="1542495"/>
            <a:ext cx="93610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1D81D72-EEF7-0B02-B25D-5763E10C8021}"/>
              </a:ext>
            </a:extLst>
          </p:cNvPr>
          <p:cNvSpPr txBox="1"/>
          <p:nvPr/>
        </p:nvSpPr>
        <p:spPr bwMode="auto">
          <a:xfrm>
            <a:off x="3744224" y="953875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3 sensors</a:t>
            </a:r>
            <a:br>
              <a:rPr lang="en-US" dirty="0"/>
            </a:br>
            <a:r>
              <a:rPr lang="en-US" dirty="0"/>
              <a:t>41678V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1CD935-6010-0D30-8C20-1798C5B9D85B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6456040" y="4590328"/>
            <a:ext cx="360040" cy="32316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0E601FE-3470-A747-28BC-578180467E75}"/>
              </a:ext>
            </a:extLst>
          </p:cNvPr>
          <p:cNvSpPr txBox="1"/>
          <p:nvPr/>
        </p:nvSpPr>
        <p:spPr bwMode="auto">
          <a:xfrm>
            <a:off x="6816080" y="4590328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1 sensor</a:t>
            </a:r>
            <a:br>
              <a:rPr lang="en-US" dirty="0">
                <a:solidFill>
                  <a:srgbClr val="FFC000"/>
                </a:solidFill>
              </a:rPr>
            </a:br>
            <a:r>
              <a:rPr lang="en-US" dirty="0">
                <a:solidFill>
                  <a:srgbClr val="FFC000"/>
                </a:solidFill>
              </a:rPr>
              <a:t>41677V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C3CE80-DA3E-711C-98BD-4E57FDCBE1F6}"/>
              </a:ext>
            </a:extLst>
          </p:cNvPr>
          <p:cNvSpPr txBox="1"/>
          <p:nvPr/>
        </p:nvSpPr>
        <p:spPr bwMode="auto">
          <a:xfrm>
            <a:off x="1131259" y="68842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21.8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F3ABE6-7D3A-929E-90F2-5A41A306BC8D}"/>
              </a:ext>
            </a:extLst>
          </p:cNvPr>
          <p:cNvSpPr txBox="1"/>
          <p:nvPr/>
        </p:nvSpPr>
        <p:spPr bwMode="auto">
          <a:xfrm>
            <a:off x="1116878" y="587561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17.8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DD249D-E7C9-EEFE-0552-AE8427F02292}"/>
              </a:ext>
            </a:extLst>
          </p:cNvPr>
          <p:cNvSpPr txBox="1"/>
          <p:nvPr/>
        </p:nvSpPr>
        <p:spPr bwMode="auto">
          <a:xfrm>
            <a:off x="1131259" y="305966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20.0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87340D-D53E-0A4D-C671-A9BFCC39CFF4}"/>
              </a:ext>
            </a:extLst>
          </p:cNvPr>
          <p:cNvSpPr txBox="1"/>
          <p:nvPr/>
        </p:nvSpPr>
        <p:spPr bwMode="auto">
          <a:xfrm>
            <a:off x="1780144" y="579360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21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7658B4-6958-1BC1-CC60-5A078146C732}"/>
              </a:ext>
            </a:extLst>
          </p:cNvPr>
          <p:cNvSpPr txBox="1"/>
          <p:nvPr/>
        </p:nvSpPr>
        <p:spPr bwMode="auto">
          <a:xfrm>
            <a:off x="2803553" y="580024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22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A6BC2E8-88EE-C8FC-716A-C33A08428D63}"/>
              </a:ext>
            </a:extLst>
          </p:cNvPr>
          <p:cNvSpPr txBox="1"/>
          <p:nvPr/>
        </p:nvSpPr>
        <p:spPr bwMode="auto">
          <a:xfrm>
            <a:off x="3801401" y="577717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23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3C6017-2658-7036-2906-874EE59B8EC7}"/>
              </a:ext>
            </a:extLst>
          </p:cNvPr>
          <p:cNvSpPr txBox="1"/>
          <p:nvPr/>
        </p:nvSpPr>
        <p:spPr bwMode="auto">
          <a:xfrm>
            <a:off x="4755890" y="580024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24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5AD3FFB-1DC1-1BBD-5A50-055FC8D48F30}"/>
              </a:ext>
            </a:extLst>
          </p:cNvPr>
          <p:cNvSpPr txBox="1"/>
          <p:nvPr/>
        </p:nvSpPr>
        <p:spPr bwMode="auto">
          <a:xfrm>
            <a:off x="5739569" y="560894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25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AEE06E6-224B-CBFE-6897-011D3750557F}"/>
              </a:ext>
            </a:extLst>
          </p:cNvPr>
          <p:cNvSpPr txBox="1"/>
          <p:nvPr/>
        </p:nvSpPr>
        <p:spPr bwMode="auto">
          <a:xfrm>
            <a:off x="6727472" y="561557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26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F513F4-F2CB-7BFF-3DD1-4CC8878D47A6}"/>
              </a:ext>
            </a:extLst>
          </p:cNvPr>
          <p:cNvSpPr txBox="1"/>
          <p:nvPr/>
        </p:nvSpPr>
        <p:spPr bwMode="auto">
          <a:xfrm>
            <a:off x="7754515" y="588732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27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D0FC4E-8092-F537-CE2D-926FC3CE1648}"/>
              </a:ext>
            </a:extLst>
          </p:cNvPr>
          <p:cNvSpPr txBox="1"/>
          <p:nvPr/>
        </p:nvSpPr>
        <p:spPr bwMode="auto">
          <a:xfrm>
            <a:off x="8759031" y="589297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28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ACBE3D-819B-F9D6-C62B-33F80F4E9C66}"/>
              </a:ext>
            </a:extLst>
          </p:cNvPr>
          <p:cNvSpPr txBox="1"/>
          <p:nvPr/>
        </p:nvSpPr>
        <p:spPr bwMode="auto">
          <a:xfrm>
            <a:off x="9735168" y="588732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29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7E397D-9544-D1BE-BFA7-0C0137858D62}"/>
              </a:ext>
            </a:extLst>
          </p:cNvPr>
          <p:cNvSpPr txBox="1"/>
          <p:nvPr/>
        </p:nvSpPr>
        <p:spPr bwMode="auto">
          <a:xfrm>
            <a:off x="10731872" y="5805317"/>
            <a:ext cx="153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30.60.2023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B68A60-5180-7648-A5CB-53C839B0C468}"/>
              </a:ext>
            </a:extLst>
          </p:cNvPr>
          <p:cNvSpPr txBox="1"/>
          <p:nvPr/>
        </p:nvSpPr>
        <p:spPr bwMode="auto">
          <a:xfrm rot="16200000">
            <a:off x="-97301" y="3058427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Temperature </a:t>
            </a:r>
            <a:r>
              <a:rPr lang="en-US" dirty="0" err="1">
                <a:solidFill>
                  <a:schemeClr val="tx2"/>
                </a:solidFill>
              </a:rPr>
              <a:t>degC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0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06855-F8B8-6A44-1B39-E9A4D1042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2879700" cy="482731"/>
          </a:xfrm>
        </p:spPr>
        <p:txBody>
          <a:bodyPr/>
          <a:lstStyle/>
          <a:p>
            <a:r>
              <a:rPr lang="en-US" dirty="0"/>
              <a:t>One bunch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99411A5-4B56-8409-E811-2CF93F61D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9456" y="887972"/>
            <a:ext cx="3275830" cy="655823"/>
          </a:xfrm>
        </p:spPr>
        <p:txBody>
          <a:bodyPr/>
          <a:lstStyle/>
          <a:p>
            <a:pPr algn="ctr"/>
            <a:r>
              <a:rPr lang="en-US" dirty="0"/>
              <a:t>41678V</a:t>
            </a:r>
            <a:br>
              <a:rPr lang="en-US" dirty="0"/>
            </a:br>
            <a:r>
              <a:rPr lang="en-US" dirty="0"/>
              <a:t>21-22.04.2023</a:t>
            </a:r>
            <a:endParaRPr lang="en-GB" dirty="0"/>
          </a:p>
        </p:txBody>
      </p:sp>
      <p:pic>
        <p:nvPicPr>
          <p:cNvPr id="7" name="Content Placeholder 6" descr="A picture containing text, plot, screenshot, diagram&#10;&#10;Description automatically generated">
            <a:extLst>
              <a:ext uri="{FF2B5EF4-FFF2-40B4-BE49-F238E27FC236}">
                <a16:creationId xmlns:a16="http://schemas.microsoft.com/office/drawing/2014/main" id="{38F94943-D77C-A160-D2FA-05E485C9902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4068"/>
            <a:ext cx="6105514" cy="3720104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3713B5-1EA7-2E26-24BD-56BE699CB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72064" y="884552"/>
            <a:ext cx="4894945" cy="715306"/>
          </a:xfrm>
        </p:spPr>
        <p:txBody>
          <a:bodyPr/>
          <a:lstStyle/>
          <a:p>
            <a:pPr algn="ctr"/>
            <a:r>
              <a:rPr lang="en-US" dirty="0"/>
              <a:t>41677H &amp; 41678V</a:t>
            </a:r>
            <a:br>
              <a:rPr lang="en-US" dirty="0"/>
            </a:br>
            <a:r>
              <a:rPr lang="en-US" dirty="0"/>
              <a:t>22–29.06.2023</a:t>
            </a:r>
            <a:endParaRPr lang="en-GB" dirty="0"/>
          </a:p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03E71-D18E-3D05-FDA2-C9AE9BF6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13F40-95A7-D4F7-A3A3-14B7B00F7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21" name="Picture 20" descr="A picture containing text, map, diagram, screenshot&#10;&#10;Description automatically generated">
            <a:extLst>
              <a:ext uri="{FF2B5EF4-FFF2-40B4-BE49-F238E27FC236}">
                <a16:creationId xmlns:a16="http://schemas.microsoft.com/office/drawing/2014/main" id="{3F92C79F-76DF-9802-4ABB-AD6715FC4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080" y="1697462"/>
            <a:ext cx="6040919" cy="392335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122ACC8-7552-C0F8-BBEA-750E7CA2DD8C}"/>
              </a:ext>
            </a:extLst>
          </p:cNvPr>
          <p:cNvCxnSpPr>
            <a:cxnSpLocks/>
          </p:cNvCxnSpPr>
          <p:nvPr/>
        </p:nvCxnSpPr>
        <p:spPr>
          <a:xfrm>
            <a:off x="6023992" y="0"/>
            <a:ext cx="72008" cy="6408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EB36A127-A2E6-F30A-B5D2-644D4EEBC668}"/>
              </a:ext>
            </a:extLst>
          </p:cNvPr>
          <p:cNvSpPr/>
          <p:nvPr/>
        </p:nvSpPr>
        <p:spPr>
          <a:xfrm>
            <a:off x="5781527" y="5793535"/>
            <a:ext cx="622053" cy="3741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TS1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811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06855-F8B8-6A44-1B39-E9A4D1042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bunch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3713B5-1EA7-2E26-24BD-56BE699CB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27648" y="447939"/>
            <a:ext cx="7704856" cy="322291"/>
          </a:xfrm>
        </p:spPr>
        <p:txBody>
          <a:bodyPr/>
          <a:lstStyle/>
          <a:p>
            <a:pPr algn="ctr"/>
            <a:r>
              <a:rPr lang="en-US" dirty="0"/>
              <a:t>41677H &amp; 41678V 22–29.06.2023</a:t>
            </a:r>
            <a:endParaRPr lang="en-GB" dirty="0"/>
          </a:p>
          <a:p>
            <a:pPr algn="ctr"/>
            <a:endParaRPr lang="en-GB" dirty="0"/>
          </a:p>
        </p:txBody>
      </p:sp>
      <p:pic>
        <p:nvPicPr>
          <p:cNvPr id="17" name="Content Placeholder 16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7540C926-911F-3D35-2337-82B3BB95803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1631504" y="853044"/>
            <a:ext cx="8712968" cy="5421195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03E71-D18E-3D05-FDA2-C9AE9BF6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13F40-95A7-D4F7-A3A3-14B7B00F7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373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06855-F8B8-6A44-1B39-E9A4D1042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2879700" cy="482731"/>
          </a:xfrm>
        </p:spPr>
        <p:txBody>
          <a:bodyPr/>
          <a:lstStyle/>
          <a:p>
            <a:r>
              <a:rPr lang="en-US" dirty="0"/>
              <a:t>17.5e11p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99411A5-4B56-8409-E811-2CF93F61D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9456" y="1186268"/>
            <a:ext cx="3275830" cy="655823"/>
          </a:xfrm>
        </p:spPr>
        <p:txBody>
          <a:bodyPr/>
          <a:lstStyle/>
          <a:p>
            <a:pPr algn="ctr"/>
            <a:r>
              <a:rPr lang="en-US" dirty="0"/>
              <a:t>41678V</a:t>
            </a:r>
            <a:br>
              <a:rPr lang="en-US" dirty="0"/>
            </a:br>
            <a:r>
              <a:rPr lang="en-US" dirty="0"/>
              <a:t>21-22.04.2023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3713B5-1EA7-2E26-24BD-56BE699CB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99915" y="107883"/>
            <a:ext cx="4894945" cy="365125"/>
          </a:xfrm>
        </p:spPr>
        <p:txBody>
          <a:bodyPr/>
          <a:lstStyle/>
          <a:p>
            <a:pPr algn="ctr"/>
            <a:r>
              <a:rPr lang="en-US" dirty="0"/>
              <a:t>41677H &amp; 41678V 22–29.06.2023</a:t>
            </a:r>
            <a:endParaRPr lang="en-GB" dirty="0"/>
          </a:p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03E71-D18E-3D05-FDA2-C9AE9BF6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13F40-95A7-D4F7-A3A3-14B7B00F7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122ACC8-7552-C0F8-BBEA-750E7CA2DD8C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408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EB36A127-A2E6-F30A-B5D2-644D4EEBC668}"/>
              </a:ext>
            </a:extLst>
          </p:cNvPr>
          <p:cNvSpPr/>
          <p:nvPr/>
        </p:nvSpPr>
        <p:spPr>
          <a:xfrm>
            <a:off x="5763943" y="5823048"/>
            <a:ext cx="622053" cy="3741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TS1</a:t>
            </a:r>
            <a:endParaRPr lang="en-GB" dirty="0"/>
          </a:p>
        </p:txBody>
      </p:sp>
      <p:pic>
        <p:nvPicPr>
          <p:cNvPr id="8" name="Content Placeholder 7" descr="A picture containing text, plot, diagram, line&#10;&#10;Description automatically generated">
            <a:extLst>
              <a:ext uri="{FF2B5EF4-FFF2-40B4-BE49-F238E27FC236}">
                <a16:creationId xmlns:a16="http://schemas.microsoft.com/office/drawing/2014/main" id="{306FEAF8-50A4-0786-2F90-0A61AC6CDF7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2007" y="2070731"/>
            <a:ext cx="5616575" cy="3510359"/>
          </a:xfrm>
        </p:spPr>
      </p:pic>
      <p:pic>
        <p:nvPicPr>
          <p:cNvPr id="14" name="Picture 13" descr="A picture containing text, screenshot, diagram, map&#10;&#10;Description automatically generated">
            <a:extLst>
              <a:ext uri="{FF2B5EF4-FFF2-40B4-BE49-F238E27FC236}">
                <a16:creationId xmlns:a16="http://schemas.microsoft.com/office/drawing/2014/main" id="{A1D4F715-E602-3F50-01C8-68357DC0B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553" y="3674913"/>
            <a:ext cx="4583668" cy="2627707"/>
          </a:xfrm>
          <a:prstGeom prst="rect">
            <a:avLst/>
          </a:prstGeom>
        </p:spPr>
      </p:pic>
      <p:pic>
        <p:nvPicPr>
          <p:cNvPr id="16" name="Picture 15" descr="A picture containing text, screenshot, plot, diagram&#10;&#10;Description automatically generated">
            <a:extLst>
              <a:ext uri="{FF2B5EF4-FFF2-40B4-BE49-F238E27FC236}">
                <a16:creationId xmlns:a16="http://schemas.microsoft.com/office/drawing/2014/main" id="{81DE95DD-3668-A9DE-635E-CAA3F0058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3580" y="473008"/>
            <a:ext cx="5292019" cy="324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765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06855-F8B8-6A44-1B39-E9A4D1042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5904036" cy="1084263"/>
          </a:xfrm>
        </p:spPr>
        <p:txBody>
          <a:bodyPr/>
          <a:lstStyle/>
          <a:p>
            <a:r>
              <a:rPr lang="en-US" dirty="0"/>
              <a:t>4.5-5.0e13p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99411A5-4B56-8409-E811-2CF93F61D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109" y="1182842"/>
            <a:ext cx="5616575" cy="365125"/>
          </a:xfrm>
        </p:spPr>
        <p:txBody>
          <a:bodyPr/>
          <a:lstStyle/>
          <a:p>
            <a:r>
              <a:rPr lang="en-US" dirty="0"/>
              <a:t>41678V 21-22.04.2023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3713B5-1EA7-2E26-24BD-56BE699CB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33478" y="84875"/>
            <a:ext cx="5616600" cy="311866"/>
          </a:xfrm>
        </p:spPr>
        <p:txBody>
          <a:bodyPr/>
          <a:lstStyle/>
          <a:p>
            <a:r>
              <a:rPr lang="en-US" dirty="0"/>
              <a:t>41677H &amp; 41678V 22–29.06.2023</a:t>
            </a:r>
            <a:endParaRPr lang="en-GB" dirty="0"/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03E71-D18E-3D05-FDA2-C9AE9BF6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13F40-95A7-D4F7-A3A3-14B7B00F7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15" name="Content Placeholder 14" descr="A picture containing text, diagram, line, screenshot&#10;&#10;Description automatically generated">
            <a:extLst>
              <a:ext uri="{FF2B5EF4-FFF2-40B4-BE49-F238E27FC236}">
                <a16:creationId xmlns:a16="http://schemas.microsoft.com/office/drawing/2014/main" id="{00391ADC-4474-C1D9-1A95-065B4E1E4E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9494" y="1628944"/>
            <a:ext cx="5616575" cy="3510359"/>
          </a:xfrm>
          <a:prstGeom prst="rect">
            <a:avLst/>
          </a:prstGeom>
        </p:spPr>
      </p:pic>
      <p:pic>
        <p:nvPicPr>
          <p:cNvPr id="33" name="Content Placeholder 32" descr="A picture containing text, map, diagram, screenshot&#10;&#10;Description automatically generated">
            <a:extLst>
              <a:ext uri="{FF2B5EF4-FFF2-40B4-BE49-F238E27FC236}">
                <a16:creationId xmlns:a16="http://schemas.microsoft.com/office/drawing/2014/main" id="{92A6C8DB-CF98-ED9D-C764-D7C7D2D90C6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343842" y="3754916"/>
            <a:ext cx="4079259" cy="2578399"/>
          </a:xfrm>
        </p:spPr>
      </p:pic>
      <p:pic>
        <p:nvPicPr>
          <p:cNvPr id="35" name="Picture 34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E7E8081D-CA01-5C24-B3B3-C44A6E675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9456" y="404243"/>
            <a:ext cx="5393905" cy="3350673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ABEFA5B-C543-5B42-51DB-9F74030B6E45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30932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4D473514-CA23-7148-699E-1491B53D10A4}"/>
              </a:ext>
            </a:extLst>
          </p:cNvPr>
          <p:cNvSpPr/>
          <p:nvPr/>
        </p:nvSpPr>
        <p:spPr>
          <a:xfrm>
            <a:off x="5786842" y="5797322"/>
            <a:ext cx="622053" cy="3741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TS1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85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A21DF-82DA-3C73-22E3-909EDC37D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SFTPRO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AED6D4-5AFF-6DDB-C520-8901B9C3B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1846" y="980728"/>
            <a:ext cx="3165580" cy="652254"/>
          </a:xfrm>
        </p:spPr>
        <p:txBody>
          <a:bodyPr/>
          <a:lstStyle/>
          <a:p>
            <a:pPr algn="ctr"/>
            <a:r>
              <a:rPr lang="en-US" dirty="0"/>
              <a:t>41678V</a:t>
            </a:r>
            <a:br>
              <a:rPr lang="en-US" dirty="0"/>
            </a:br>
            <a:r>
              <a:rPr lang="en-US" dirty="0"/>
              <a:t>21-22.04.2023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1B3DCE-5219-077C-D483-880950D68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1749" y="1064470"/>
            <a:ext cx="4867592" cy="602521"/>
          </a:xfrm>
        </p:spPr>
        <p:txBody>
          <a:bodyPr/>
          <a:lstStyle/>
          <a:p>
            <a:pPr algn="ctr"/>
            <a:r>
              <a:rPr lang="en-US" dirty="0"/>
              <a:t>41677H &amp; 41678V</a:t>
            </a:r>
            <a:br>
              <a:rPr lang="en-US" dirty="0"/>
            </a:br>
            <a:r>
              <a:rPr lang="en-US" dirty="0"/>
              <a:t>22–29.06.2023</a:t>
            </a:r>
            <a:endParaRPr lang="en-GB" dirty="0"/>
          </a:p>
          <a:p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372C6AE-DEE6-EFEC-9EE6-5AA0D4794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BWS TF 30.06.2023 | c-wires and tanks heating plots post TS1 2023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828DBBF-72DC-01F8-0C0A-D11FD017B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12" name="Content Placeholder 11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10C3EB89-CF10-D8C6-3E03-C28F3538CF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59" y="1842091"/>
            <a:ext cx="5398131" cy="3373832"/>
          </a:xfrm>
          <a:prstGeom prst="rect">
            <a:avLst/>
          </a:prstGeom>
        </p:spPr>
      </p:pic>
      <p:pic>
        <p:nvPicPr>
          <p:cNvPr id="13" name="Picture 12" descr="A picture containing text, plot, line, diagram&#10;&#10;Description automatically generated">
            <a:extLst>
              <a:ext uri="{FF2B5EF4-FFF2-40B4-BE49-F238E27FC236}">
                <a16:creationId xmlns:a16="http://schemas.microsoft.com/office/drawing/2014/main" id="{56983B47-89AB-2579-8F34-FA30FC4B9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2422260"/>
            <a:ext cx="3275214" cy="2032360"/>
          </a:xfrm>
          <a:prstGeom prst="rect">
            <a:avLst/>
          </a:prstGeom>
        </p:spPr>
      </p:pic>
      <p:pic>
        <p:nvPicPr>
          <p:cNvPr id="14" name="Picture 13" descr="A picture containing text, plot, line, diagram&#10;&#10;Description automatically generated">
            <a:extLst>
              <a:ext uri="{FF2B5EF4-FFF2-40B4-BE49-F238E27FC236}">
                <a16:creationId xmlns:a16="http://schemas.microsoft.com/office/drawing/2014/main" id="{032B3334-9D7D-18AA-1C4C-6FFE8E82E5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756" y="2070282"/>
            <a:ext cx="3348676" cy="2116616"/>
          </a:xfrm>
          <a:prstGeom prst="rect">
            <a:avLst/>
          </a:prstGeom>
        </p:spPr>
      </p:pic>
      <p:pic>
        <p:nvPicPr>
          <p:cNvPr id="15" name="Picture 14" descr="A picture containing text, plot, diagram, screenshot&#10;&#10;Description automatically generated">
            <a:extLst>
              <a:ext uri="{FF2B5EF4-FFF2-40B4-BE49-F238E27FC236}">
                <a16:creationId xmlns:a16="http://schemas.microsoft.com/office/drawing/2014/main" id="{0B5CC53E-C72B-7411-8B9F-D8CF1C9FD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1636" y="1798347"/>
            <a:ext cx="5767818" cy="359810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F51C037-C95C-DB9A-83E8-BB4B09358A48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408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2A800A7-723C-62B9-AC71-71B210EA6DAF}"/>
              </a:ext>
            </a:extLst>
          </p:cNvPr>
          <p:cNvSpPr/>
          <p:nvPr/>
        </p:nvSpPr>
        <p:spPr>
          <a:xfrm>
            <a:off x="5784973" y="5745412"/>
            <a:ext cx="622053" cy="3741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TS1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404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11606</TotalTime>
  <Words>771</Words>
  <Application>Microsoft Office PowerPoint</Application>
  <DocSecurity>0</DocSecurity>
  <PresentationFormat>Widescreen</PresentationFormat>
  <Paragraphs>103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BWS SPS Preliminary c-wire and tank heating plots post TS1 2023</vt:lpstr>
      <vt:lpstr>BWS SPS Preliminary wire heating plots post TS1</vt:lpstr>
      <vt:lpstr>BWS tanks temperatures (PT100 in-air side of the wall)</vt:lpstr>
      <vt:lpstr>One bunch</vt:lpstr>
      <vt:lpstr>One bunch</vt:lpstr>
      <vt:lpstr>17.5e11p</vt:lpstr>
      <vt:lpstr>4.5-5.0e13p</vt:lpstr>
      <vt:lpstr>SFTPRO</vt:lpstr>
      <vt:lpstr>PowerPoint Presentation</vt:lpstr>
      <vt:lpstr>LIU-BWS c-wire measurement circuit</vt:lpstr>
      <vt:lpstr>Experimental setup wire heating (04.05.2023)</vt:lpstr>
      <vt:lpstr>Preliminary wire heating plots 41678V </vt:lpstr>
      <vt:lpstr>Preliminary wire heating plots 41678V available data set overview </vt:lpstr>
      <vt:lpstr>Possible thermal effect on the wire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wire heating plots SPS wire breakage 41678V 22.04.2023</dc:title>
  <dc:subject/>
  <dc:creator>Jonathan Emery</dc:creator>
  <cp:keywords/>
  <dc:description/>
  <cp:lastModifiedBy>Jonathan Emery</cp:lastModifiedBy>
  <cp:revision>199</cp:revision>
  <dcterms:created xsi:type="dcterms:W3CDTF">2023-05-17T06:49:45Z</dcterms:created>
  <dcterms:modified xsi:type="dcterms:W3CDTF">2023-06-30T07:00:12Z</dcterms:modified>
  <cp:category/>
  <dc:identifier/>
  <cp:contentStatus/>
  <dc:language/>
  <cp:version/>
</cp:coreProperties>
</file>