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1.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2.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7" r:id="rId2"/>
    <p:sldId id="258" r:id="rId3"/>
    <p:sldId id="259" r:id="rId4"/>
    <p:sldId id="272" r:id="rId5"/>
    <p:sldId id="273" r:id="rId6"/>
    <p:sldId id="283" r:id="rId7"/>
    <p:sldId id="263" r:id="rId8"/>
    <p:sldId id="269" r:id="rId9"/>
    <p:sldId id="275" r:id="rId10"/>
    <p:sldId id="276" r:id="rId11"/>
    <p:sldId id="277" r:id="rId12"/>
    <p:sldId id="278" r:id="rId13"/>
    <p:sldId id="279" r:id="rId14"/>
    <p:sldId id="280" r:id="rId15"/>
    <p:sldId id="284"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78" autoAdjust="0"/>
    <p:restoredTop sz="94660"/>
  </p:normalViewPr>
  <p:slideViewPr>
    <p:cSldViewPr snapToGrid="0">
      <p:cViewPr varScale="1">
        <p:scale>
          <a:sx n="100" d="100"/>
          <a:sy n="100" d="100"/>
        </p:scale>
        <p:origin x="1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joram\cernbox\Documents\ECFA%20roadmap\DRD%204\data-anaysis-27%20June%202023.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Users\joram\cernbox\Documents\ECFA%20roadmap\DRD%204\data-anaysis-27%20June%202023.xlsx" TargetMode="External"/><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oleObject" Target="file:///C:\Users\joram\cernbox\Documents\ECFA%20roadmap\DRD%204\data-anaysis-27%20June%202023.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joram\cernbox\Documents\ECFA%20roadmap\DRD%204\data-anaysis-27%20June%202023.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joram\cernbox\Documents\ECFA%20roadmap\DRD%204\data-anaysis-27%20June%202023.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joram\cernbox\Documents\ECFA%20roadmap\DRD%204\data-anaysis-27%20June%202023.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xlsx"/></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1.xlsx"/></Relationships>
</file>

<file path=ppt/charts/_rels/chart8.xml.rels><?xml version="1.0" encoding="UTF-8" standalone="yes"?>
<Relationships xmlns="http://schemas.openxmlformats.org/package/2006/relationships"><Relationship Id="rId3" Type="http://schemas.openxmlformats.org/officeDocument/2006/relationships/oleObject" Target="file:///C:\Users\joram\cernbox\Documents\ECFA%20roadmap\DRD%204\data-anaysis-27%20June%202023.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C:\Users\joram\cernbox\Documents\ECFA%20roadmap\DRD%204\data-anaysis-27%20June%202023.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0" i="0" u="none" strike="noStrike" kern="1200" spc="0" baseline="0">
                <a:solidFill>
                  <a:schemeClr val="tx1">
                    <a:lumMod val="65000"/>
                    <a:lumOff val="35000"/>
                  </a:schemeClr>
                </a:solidFill>
                <a:latin typeface="+mn-lt"/>
                <a:ea typeface="+mn-ea"/>
                <a:cs typeface="+mn-cs"/>
              </a:defRPr>
            </a:pPr>
            <a:r>
              <a:rPr lang="en-GB" sz="3200"/>
              <a:t>Groups joining WGs</a:t>
            </a:r>
          </a:p>
        </c:rich>
      </c:tx>
      <c:overlay val="0"/>
      <c:spPr>
        <a:noFill/>
        <a:ln>
          <a:noFill/>
        </a:ln>
        <a:effectLst/>
      </c:spPr>
      <c:txPr>
        <a:bodyPr rot="0" spcFirstLastPara="1" vertOverflow="ellipsis" vert="horz" wrap="square" anchor="ctr" anchorCtr="1"/>
        <a:lstStyle/>
        <a:p>
          <a:pPr>
            <a:defRPr sz="32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manualLayout>
          <c:layoutTarget val="inner"/>
          <c:xMode val="edge"/>
          <c:yMode val="edge"/>
          <c:x val="3.3631700856004927E-2"/>
          <c:y val="0.16668045809850657"/>
          <c:w val="0.94966383918471708"/>
          <c:h val="0.51702179341966992"/>
        </c:manualLayout>
      </c:layout>
      <c:barChart>
        <c:barDir val="col"/>
        <c:grouping val="clustered"/>
        <c:varyColors val="0"/>
        <c:ser>
          <c:idx val="0"/>
          <c:order val="0"/>
          <c:spPr>
            <a:solidFill>
              <a:schemeClr val="accent1"/>
            </a:solidFill>
            <a:ln>
              <a:noFill/>
            </a:ln>
            <a:effectLst/>
          </c:spPr>
          <c:invertIfNegative val="0"/>
          <c:cat>
            <c:strRef>
              <c:f>Plots!$E$2:$E$53</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Plots!$F$2:$F$53</c:f>
              <c:numCache>
                <c:formatCode>General</c:formatCode>
                <c:ptCount val="52"/>
                <c:pt idx="0">
                  <c:v>3</c:v>
                </c:pt>
                <c:pt idx="1">
                  <c:v>4</c:v>
                </c:pt>
                <c:pt idx="2">
                  <c:v>1</c:v>
                </c:pt>
                <c:pt idx="3">
                  <c:v>3</c:v>
                </c:pt>
                <c:pt idx="4">
                  <c:v>1</c:v>
                </c:pt>
                <c:pt idx="5">
                  <c:v>3</c:v>
                </c:pt>
                <c:pt idx="6">
                  <c:v>4</c:v>
                </c:pt>
                <c:pt idx="7">
                  <c:v>1</c:v>
                </c:pt>
                <c:pt idx="8">
                  <c:v>1</c:v>
                </c:pt>
                <c:pt idx="9">
                  <c:v>2</c:v>
                </c:pt>
                <c:pt idx="10">
                  <c:v>4</c:v>
                </c:pt>
                <c:pt idx="11">
                  <c:v>3</c:v>
                </c:pt>
                <c:pt idx="12">
                  <c:v>3</c:v>
                </c:pt>
                <c:pt idx="13">
                  <c:v>1</c:v>
                </c:pt>
                <c:pt idx="14">
                  <c:v>2</c:v>
                </c:pt>
                <c:pt idx="15">
                  <c:v>2</c:v>
                </c:pt>
                <c:pt idx="16">
                  <c:v>3</c:v>
                </c:pt>
                <c:pt idx="17">
                  <c:v>5</c:v>
                </c:pt>
                <c:pt idx="18">
                  <c:v>3</c:v>
                </c:pt>
                <c:pt idx="19">
                  <c:v>3</c:v>
                </c:pt>
                <c:pt idx="20">
                  <c:v>3</c:v>
                </c:pt>
                <c:pt idx="21">
                  <c:v>1</c:v>
                </c:pt>
                <c:pt idx="22">
                  <c:v>3</c:v>
                </c:pt>
                <c:pt idx="23">
                  <c:v>5</c:v>
                </c:pt>
                <c:pt idx="24">
                  <c:v>4</c:v>
                </c:pt>
                <c:pt idx="25">
                  <c:v>2</c:v>
                </c:pt>
                <c:pt idx="26">
                  <c:v>3</c:v>
                </c:pt>
                <c:pt idx="27">
                  <c:v>2</c:v>
                </c:pt>
                <c:pt idx="28">
                  <c:v>2</c:v>
                </c:pt>
                <c:pt idx="29">
                  <c:v>1</c:v>
                </c:pt>
                <c:pt idx="30">
                  <c:v>2</c:v>
                </c:pt>
                <c:pt idx="31">
                  <c:v>3</c:v>
                </c:pt>
                <c:pt idx="32">
                  <c:v>3</c:v>
                </c:pt>
                <c:pt idx="33">
                  <c:v>2</c:v>
                </c:pt>
                <c:pt idx="34">
                  <c:v>2</c:v>
                </c:pt>
                <c:pt idx="35">
                  <c:v>3</c:v>
                </c:pt>
                <c:pt idx="36">
                  <c:v>1</c:v>
                </c:pt>
                <c:pt idx="37">
                  <c:v>3</c:v>
                </c:pt>
                <c:pt idx="38">
                  <c:v>1</c:v>
                </c:pt>
                <c:pt idx="39">
                  <c:v>2</c:v>
                </c:pt>
                <c:pt idx="40">
                  <c:v>2</c:v>
                </c:pt>
                <c:pt idx="41">
                  <c:v>3</c:v>
                </c:pt>
                <c:pt idx="42">
                  <c:v>1</c:v>
                </c:pt>
                <c:pt idx="43">
                  <c:v>2</c:v>
                </c:pt>
                <c:pt idx="44">
                  <c:v>5</c:v>
                </c:pt>
                <c:pt idx="45">
                  <c:v>2</c:v>
                </c:pt>
                <c:pt idx="46">
                  <c:v>2</c:v>
                </c:pt>
                <c:pt idx="47">
                  <c:v>5</c:v>
                </c:pt>
                <c:pt idx="48">
                  <c:v>3</c:v>
                </c:pt>
                <c:pt idx="49">
                  <c:v>2</c:v>
                </c:pt>
                <c:pt idx="50">
                  <c:v>3</c:v>
                </c:pt>
                <c:pt idx="51">
                  <c:v>3</c:v>
                </c:pt>
              </c:numCache>
            </c:numRef>
          </c:val>
          <c:extLst>
            <c:ext xmlns:c16="http://schemas.microsoft.com/office/drawing/2014/chart" uri="{C3380CC4-5D6E-409C-BE32-E72D297353CC}">
              <c16:uniqueId val="{00000000-43ED-4C2B-A41B-F43655708171}"/>
            </c:ext>
          </c:extLst>
        </c:ser>
        <c:dLbls>
          <c:showLegendKey val="0"/>
          <c:showVal val="0"/>
          <c:showCatName val="0"/>
          <c:showSerName val="0"/>
          <c:showPercent val="0"/>
          <c:showBubbleSize val="0"/>
        </c:dLbls>
        <c:gapWidth val="219"/>
        <c:overlap val="-27"/>
        <c:axId val="733960528"/>
        <c:axId val="733961184"/>
      </c:barChart>
      <c:dateAx>
        <c:axId val="73396052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de-DE"/>
          </a:p>
        </c:txPr>
        <c:crossAx val="733961184"/>
        <c:crosses val="autoZero"/>
        <c:auto val="0"/>
        <c:lblOffset val="100"/>
        <c:baseTimeUnit val="days"/>
      </c:dateAx>
      <c:valAx>
        <c:axId val="7339611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de-DE"/>
          </a:p>
        </c:txPr>
        <c:crossAx val="733960528"/>
        <c:crosses val="autoZero"/>
        <c:crossBetween val="between"/>
      </c:valAx>
      <c:spPr>
        <a:noFill/>
        <a:ln>
          <a:noFill/>
        </a:ln>
        <a:effectLst/>
      </c:spPr>
    </c:plotArea>
    <c:plotVisOnly val="1"/>
    <c:dispBlanksAs val="gap"/>
    <c:showDLblsOverMax val="0"/>
  </c:chart>
  <c:spPr>
    <a:noFill/>
    <a:ln>
      <a:noFill/>
    </a:ln>
    <a:effectLst/>
  </c:spPr>
  <c:txPr>
    <a:bodyPr/>
    <a:lstStyle/>
    <a:p>
      <a:pPr>
        <a:defRPr sz="1050"/>
      </a:pPr>
      <a:endParaRPr lang="de-DE"/>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US" sz="2000"/>
              <a:t>All</a:t>
            </a:r>
            <a:r>
              <a:rPr lang="en-US" sz="2000" baseline="0"/>
              <a:t> T</a:t>
            </a:r>
            <a:r>
              <a:rPr lang="en-US" sz="2000"/>
              <a:t>hemes 4.1 - 4.4</a:t>
            </a:r>
          </a:p>
          <a:p>
            <a:pPr>
              <a:defRPr sz="2000"/>
            </a:pPr>
            <a:endParaRPr lang="en-US" sz="2000"/>
          </a:p>
          <a:p>
            <a:pPr>
              <a:defRPr sz="2000"/>
            </a:pPr>
            <a:endParaRPr lang="en-US" sz="2000"/>
          </a:p>
          <a:p>
            <a:pPr>
              <a:defRPr sz="2000"/>
            </a:pPr>
            <a:endParaRPr lang="en-US" sz="2000"/>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manualLayout>
          <c:layoutTarget val="inner"/>
          <c:xMode val="edge"/>
          <c:yMode val="edge"/>
          <c:x val="2.8764828758327549E-2"/>
          <c:y val="5.4152216484257228E-2"/>
          <c:w val="0.95803431391355243"/>
          <c:h val="0.5132044198818192"/>
        </c:manualLayout>
      </c:layout>
      <c:barChart>
        <c:barDir val="col"/>
        <c:grouping val="stacked"/>
        <c:varyColors val="0"/>
        <c:ser>
          <c:idx val="0"/>
          <c:order val="0"/>
          <c:tx>
            <c:strRef>
              <c:f>Plots!$L$67</c:f>
              <c:strCache>
                <c:ptCount val="1"/>
                <c:pt idx="0">
                  <c:v>4.1.1</c:v>
                </c:pt>
              </c:strCache>
            </c:strRef>
          </c:tx>
          <c:spPr>
            <a:solidFill>
              <a:schemeClr val="accent1"/>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Plots!$L$68:$L$119</c:f>
              <c:numCache>
                <c:formatCode>General</c:formatCode>
                <c:ptCount val="52"/>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1</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1</c:v>
                </c:pt>
                <c:pt idx="43">
                  <c:v>0</c:v>
                </c:pt>
                <c:pt idx="44">
                  <c:v>1</c:v>
                </c:pt>
                <c:pt idx="45">
                  <c:v>0</c:v>
                </c:pt>
                <c:pt idx="46">
                  <c:v>0</c:v>
                </c:pt>
                <c:pt idx="47">
                  <c:v>0</c:v>
                </c:pt>
                <c:pt idx="48">
                  <c:v>1</c:v>
                </c:pt>
                <c:pt idx="49">
                  <c:v>0</c:v>
                </c:pt>
                <c:pt idx="50">
                  <c:v>0</c:v>
                </c:pt>
                <c:pt idx="51">
                  <c:v>0</c:v>
                </c:pt>
              </c:numCache>
            </c:numRef>
          </c:val>
          <c:extLst>
            <c:ext xmlns:c16="http://schemas.microsoft.com/office/drawing/2014/chart" uri="{C3380CC4-5D6E-409C-BE32-E72D297353CC}">
              <c16:uniqueId val="{00000000-E21C-46FF-B000-5C0944A206B8}"/>
            </c:ext>
          </c:extLst>
        </c:ser>
        <c:ser>
          <c:idx val="1"/>
          <c:order val="1"/>
          <c:tx>
            <c:strRef>
              <c:f>Plots!$M$67</c:f>
              <c:strCache>
                <c:ptCount val="1"/>
                <c:pt idx="0">
                  <c:v>4.1.2</c:v>
                </c:pt>
              </c:strCache>
            </c:strRef>
          </c:tx>
          <c:spPr>
            <a:solidFill>
              <a:schemeClr val="accent2"/>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Plots!$M$68:$M$119</c:f>
              <c:numCache>
                <c:formatCode>General</c:formatCode>
                <c:ptCount val="52"/>
                <c:pt idx="0">
                  <c:v>0</c:v>
                </c:pt>
                <c:pt idx="1">
                  <c:v>1</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1</c:v>
                </c:pt>
                <c:pt idx="17">
                  <c:v>0</c:v>
                </c:pt>
                <c:pt idx="18">
                  <c:v>0</c:v>
                </c:pt>
                <c:pt idx="19">
                  <c:v>0</c:v>
                </c:pt>
                <c:pt idx="20">
                  <c:v>0</c:v>
                </c:pt>
                <c:pt idx="21">
                  <c:v>0</c:v>
                </c:pt>
                <c:pt idx="22">
                  <c:v>1</c:v>
                </c:pt>
                <c:pt idx="23">
                  <c:v>1</c:v>
                </c:pt>
                <c:pt idx="24">
                  <c:v>1</c:v>
                </c:pt>
                <c:pt idx="25">
                  <c:v>0</c:v>
                </c:pt>
                <c:pt idx="26">
                  <c:v>1</c:v>
                </c:pt>
                <c:pt idx="27">
                  <c:v>1</c:v>
                </c:pt>
                <c:pt idx="28">
                  <c:v>0</c:v>
                </c:pt>
                <c:pt idx="29">
                  <c:v>0</c:v>
                </c:pt>
                <c:pt idx="30">
                  <c:v>0</c:v>
                </c:pt>
                <c:pt idx="31">
                  <c:v>0</c:v>
                </c:pt>
                <c:pt idx="32">
                  <c:v>0</c:v>
                </c:pt>
                <c:pt idx="33">
                  <c:v>0</c:v>
                </c:pt>
                <c:pt idx="34">
                  <c:v>0</c:v>
                </c:pt>
                <c:pt idx="35">
                  <c:v>1</c:v>
                </c:pt>
                <c:pt idx="36">
                  <c:v>0</c:v>
                </c:pt>
                <c:pt idx="37">
                  <c:v>1</c:v>
                </c:pt>
                <c:pt idx="38">
                  <c:v>0</c:v>
                </c:pt>
                <c:pt idx="39">
                  <c:v>0</c:v>
                </c:pt>
                <c:pt idx="40">
                  <c:v>0</c:v>
                </c:pt>
                <c:pt idx="41">
                  <c:v>3</c:v>
                </c:pt>
                <c:pt idx="42">
                  <c:v>0</c:v>
                </c:pt>
                <c:pt idx="43">
                  <c:v>1</c:v>
                </c:pt>
                <c:pt idx="44">
                  <c:v>0</c:v>
                </c:pt>
                <c:pt idx="45">
                  <c:v>1</c:v>
                </c:pt>
                <c:pt idx="46">
                  <c:v>1</c:v>
                </c:pt>
                <c:pt idx="47">
                  <c:v>0</c:v>
                </c:pt>
                <c:pt idx="48">
                  <c:v>1</c:v>
                </c:pt>
                <c:pt idx="49">
                  <c:v>1</c:v>
                </c:pt>
                <c:pt idx="50">
                  <c:v>0</c:v>
                </c:pt>
                <c:pt idx="51">
                  <c:v>0</c:v>
                </c:pt>
              </c:numCache>
            </c:numRef>
          </c:val>
          <c:extLst>
            <c:ext xmlns:c16="http://schemas.microsoft.com/office/drawing/2014/chart" uri="{C3380CC4-5D6E-409C-BE32-E72D297353CC}">
              <c16:uniqueId val="{00000001-E21C-46FF-B000-5C0944A206B8}"/>
            </c:ext>
          </c:extLst>
        </c:ser>
        <c:ser>
          <c:idx val="2"/>
          <c:order val="2"/>
          <c:tx>
            <c:strRef>
              <c:f>Plots!$N$67</c:f>
              <c:strCache>
                <c:ptCount val="1"/>
                <c:pt idx="0">
                  <c:v>4.1.3</c:v>
                </c:pt>
              </c:strCache>
            </c:strRef>
          </c:tx>
          <c:spPr>
            <a:solidFill>
              <a:schemeClr val="accent3"/>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Plots!$N$68:$N$119</c:f>
              <c:numCache>
                <c:formatCode>General</c:formatCode>
                <c:ptCount val="52"/>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1</c:v>
                </c:pt>
                <c:pt idx="19">
                  <c:v>0</c:v>
                </c:pt>
                <c:pt idx="20">
                  <c:v>0</c:v>
                </c:pt>
                <c:pt idx="21">
                  <c:v>0</c:v>
                </c:pt>
                <c:pt idx="22">
                  <c:v>1</c:v>
                </c:pt>
                <c:pt idx="23">
                  <c:v>0</c:v>
                </c:pt>
                <c:pt idx="24">
                  <c:v>1</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3</c:v>
                </c:pt>
                <c:pt idx="42">
                  <c:v>0</c:v>
                </c:pt>
                <c:pt idx="43">
                  <c:v>0</c:v>
                </c:pt>
                <c:pt idx="44">
                  <c:v>0</c:v>
                </c:pt>
                <c:pt idx="45">
                  <c:v>0</c:v>
                </c:pt>
                <c:pt idx="46">
                  <c:v>0</c:v>
                </c:pt>
                <c:pt idx="47">
                  <c:v>0</c:v>
                </c:pt>
                <c:pt idx="48">
                  <c:v>1</c:v>
                </c:pt>
                <c:pt idx="49">
                  <c:v>0</c:v>
                </c:pt>
                <c:pt idx="50">
                  <c:v>0</c:v>
                </c:pt>
                <c:pt idx="51">
                  <c:v>0</c:v>
                </c:pt>
              </c:numCache>
            </c:numRef>
          </c:val>
          <c:extLst>
            <c:ext xmlns:c16="http://schemas.microsoft.com/office/drawing/2014/chart" uri="{C3380CC4-5D6E-409C-BE32-E72D297353CC}">
              <c16:uniqueId val="{00000002-E21C-46FF-B000-5C0944A206B8}"/>
            </c:ext>
          </c:extLst>
        </c:ser>
        <c:ser>
          <c:idx val="3"/>
          <c:order val="3"/>
          <c:tx>
            <c:strRef>
              <c:f>Plots!$O$67</c:f>
              <c:strCache>
                <c:ptCount val="1"/>
                <c:pt idx="0">
                  <c:v>4.1.4</c:v>
                </c:pt>
              </c:strCache>
            </c:strRef>
          </c:tx>
          <c:spPr>
            <a:solidFill>
              <a:schemeClr val="accent4"/>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Plots!$O$68:$O$119</c:f>
              <c:numCache>
                <c:formatCode>General</c:formatCode>
                <c:ptCount val="52"/>
                <c:pt idx="0">
                  <c:v>0</c:v>
                </c:pt>
                <c:pt idx="1">
                  <c:v>0</c:v>
                </c:pt>
                <c:pt idx="2">
                  <c:v>0</c:v>
                </c:pt>
                <c:pt idx="3">
                  <c:v>0</c:v>
                </c:pt>
                <c:pt idx="4">
                  <c:v>0</c:v>
                </c:pt>
                <c:pt idx="5">
                  <c:v>1</c:v>
                </c:pt>
                <c:pt idx="6">
                  <c:v>1</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1</c:v>
                </c:pt>
                <c:pt idx="24">
                  <c:v>0</c:v>
                </c:pt>
                <c:pt idx="25">
                  <c:v>0</c:v>
                </c:pt>
                <c:pt idx="26">
                  <c:v>1</c:v>
                </c:pt>
                <c:pt idx="27">
                  <c:v>0</c:v>
                </c:pt>
                <c:pt idx="28">
                  <c:v>0</c:v>
                </c:pt>
                <c:pt idx="29">
                  <c:v>0</c:v>
                </c:pt>
                <c:pt idx="30">
                  <c:v>0</c:v>
                </c:pt>
                <c:pt idx="31">
                  <c:v>0</c:v>
                </c:pt>
                <c:pt idx="32">
                  <c:v>1</c:v>
                </c:pt>
                <c:pt idx="33">
                  <c:v>0</c:v>
                </c:pt>
                <c:pt idx="34">
                  <c:v>0</c:v>
                </c:pt>
                <c:pt idx="35">
                  <c:v>1</c:v>
                </c:pt>
                <c:pt idx="36">
                  <c:v>0</c:v>
                </c:pt>
                <c:pt idx="37">
                  <c:v>1</c:v>
                </c:pt>
                <c:pt idx="38">
                  <c:v>0</c:v>
                </c:pt>
                <c:pt idx="39">
                  <c:v>0</c:v>
                </c:pt>
                <c:pt idx="40">
                  <c:v>0</c:v>
                </c:pt>
                <c:pt idx="41">
                  <c:v>0</c:v>
                </c:pt>
                <c:pt idx="42">
                  <c:v>0</c:v>
                </c:pt>
                <c:pt idx="43">
                  <c:v>0</c:v>
                </c:pt>
                <c:pt idx="44">
                  <c:v>1</c:v>
                </c:pt>
                <c:pt idx="45">
                  <c:v>0</c:v>
                </c:pt>
                <c:pt idx="46">
                  <c:v>0</c:v>
                </c:pt>
                <c:pt idx="47">
                  <c:v>0</c:v>
                </c:pt>
                <c:pt idx="48">
                  <c:v>1</c:v>
                </c:pt>
                <c:pt idx="49">
                  <c:v>0</c:v>
                </c:pt>
                <c:pt idx="50">
                  <c:v>0</c:v>
                </c:pt>
                <c:pt idx="51">
                  <c:v>0</c:v>
                </c:pt>
              </c:numCache>
            </c:numRef>
          </c:val>
          <c:extLst>
            <c:ext xmlns:c16="http://schemas.microsoft.com/office/drawing/2014/chart" uri="{C3380CC4-5D6E-409C-BE32-E72D297353CC}">
              <c16:uniqueId val="{00000003-E21C-46FF-B000-5C0944A206B8}"/>
            </c:ext>
          </c:extLst>
        </c:ser>
        <c:ser>
          <c:idx val="4"/>
          <c:order val="4"/>
          <c:tx>
            <c:strRef>
              <c:f>Plots!$P$67</c:f>
              <c:strCache>
                <c:ptCount val="1"/>
                <c:pt idx="0">
                  <c:v>4.1.5</c:v>
                </c:pt>
              </c:strCache>
            </c:strRef>
          </c:tx>
          <c:spPr>
            <a:solidFill>
              <a:schemeClr val="accent5"/>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Plots!$P$68:$P$119</c:f>
              <c:numCache>
                <c:formatCode>General</c:formatCode>
                <c:ptCount val="52"/>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1</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3</c:v>
                </c:pt>
                <c:pt idx="42">
                  <c:v>0</c:v>
                </c:pt>
                <c:pt idx="43">
                  <c:v>0</c:v>
                </c:pt>
                <c:pt idx="44">
                  <c:v>0</c:v>
                </c:pt>
                <c:pt idx="45">
                  <c:v>0</c:v>
                </c:pt>
                <c:pt idx="46">
                  <c:v>0</c:v>
                </c:pt>
                <c:pt idx="47">
                  <c:v>2</c:v>
                </c:pt>
                <c:pt idx="48">
                  <c:v>0</c:v>
                </c:pt>
                <c:pt idx="49">
                  <c:v>0</c:v>
                </c:pt>
                <c:pt idx="50">
                  <c:v>0</c:v>
                </c:pt>
                <c:pt idx="51">
                  <c:v>0</c:v>
                </c:pt>
              </c:numCache>
            </c:numRef>
          </c:val>
          <c:extLst>
            <c:ext xmlns:c16="http://schemas.microsoft.com/office/drawing/2014/chart" uri="{C3380CC4-5D6E-409C-BE32-E72D297353CC}">
              <c16:uniqueId val="{00000004-E21C-46FF-B000-5C0944A206B8}"/>
            </c:ext>
          </c:extLst>
        </c:ser>
        <c:ser>
          <c:idx val="5"/>
          <c:order val="5"/>
          <c:tx>
            <c:strRef>
              <c:f>Plots!$Q$67</c:f>
              <c:strCache>
                <c:ptCount val="1"/>
                <c:pt idx="0">
                  <c:v>4.1.x</c:v>
                </c:pt>
              </c:strCache>
            </c:strRef>
          </c:tx>
          <c:spPr>
            <a:solidFill>
              <a:schemeClr val="accent6"/>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Plots!$Q$68:$Q$119</c:f>
              <c:numCache>
                <c:formatCode>General</c:formatCode>
                <c:ptCount val="52"/>
                <c:pt idx="0">
                  <c:v>0</c:v>
                </c:pt>
                <c:pt idx="1">
                  <c:v>0</c:v>
                </c:pt>
                <c:pt idx="2">
                  <c:v>0</c:v>
                </c:pt>
                <c:pt idx="3">
                  <c:v>0</c:v>
                </c:pt>
                <c:pt idx="4">
                  <c:v>1</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numCache>
            </c:numRef>
          </c:val>
          <c:extLst>
            <c:ext xmlns:c16="http://schemas.microsoft.com/office/drawing/2014/chart" uri="{C3380CC4-5D6E-409C-BE32-E72D297353CC}">
              <c16:uniqueId val="{00000005-E21C-46FF-B000-5C0944A206B8}"/>
            </c:ext>
          </c:extLst>
        </c:ser>
        <c:ser>
          <c:idx val="6"/>
          <c:order val="6"/>
          <c:tx>
            <c:strRef>
              <c:f>Plots!$R$67</c:f>
              <c:strCache>
                <c:ptCount val="1"/>
                <c:pt idx="0">
                  <c:v>4.2.1</c:v>
                </c:pt>
              </c:strCache>
            </c:strRef>
          </c:tx>
          <c:spPr>
            <a:solidFill>
              <a:schemeClr val="accent1">
                <a:lumMod val="60000"/>
              </a:schemeClr>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Plots!$R$68:$R$119</c:f>
              <c:numCache>
                <c:formatCode>General</c:formatCode>
                <c:ptCount val="52"/>
                <c:pt idx="0">
                  <c:v>0</c:v>
                </c:pt>
                <c:pt idx="1">
                  <c:v>0</c:v>
                </c:pt>
                <c:pt idx="2">
                  <c:v>0</c:v>
                </c:pt>
                <c:pt idx="3">
                  <c:v>0</c:v>
                </c:pt>
                <c:pt idx="4">
                  <c:v>0</c:v>
                </c:pt>
                <c:pt idx="5">
                  <c:v>0</c:v>
                </c:pt>
                <c:pt idx="6">
                  <c:v>1</c:v>
                </c:pt>
                <c:pt idx="7">
                  <c:v>0</c:v>
                </c:pt>
                <c:pt idx="8">
                  <c:v>1</c:v>
                </c:pt>
                <c:pt idx="9">
                  <c:v>0</c:v>
                </c:pt>
                <c:pt idx="10">
                  <c:v>0</c:v>
                </c:pt>
                <c:pt idx="11">
                  <c:v>1</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1</c:v>
                </c:pt>
                <c:pt idx="27">
                  <c:v>1</c:v>
                </c:pt>
                <c:pt idx="28">
                  <c:v>0</c:v>
                </c:pt>
                <c:pt idx="29">
                  <c:v>0</c:v>
                </c:pt>
                <c:pt idx="30">
                  <c:v>0</c:v>
                </c:pt>
                <c:pt idx="31">
                  <c:v>0</c:v>
                </c:pt>
                <c:pt idx="32">
                  <c:v>0</c:v>
                </c:pt>
                <c:pt idx="33">
                  <c:v>0</c:v>
                </c:pt>
                <c:pt idx="34">
                  <c:v>1</c:v>
                </c:pt>
                <c:pt idx="35">
                  <c:v>0</c:v>
                </c:pt>
                <c:pt idx="36">
                  <c:v>0</c:v>
                </c:pt>
                <c:pt idx="37">
                  <c:v>0</c:v>
                </c:pt>
                <c:pt idx="38">
                  <c:v>0</c:v>
                </c:pt>
                <c:pt idx="39">
                  <c:v>0</c:v>
                </c:pt>
                <c:pt idx="40">
                  <c:v>0</c:v>
                </c:pt>
                <c:pt idx="41">
                  <c:v>3</c:v>
                </c:pt>
                <c:pt idx="42">
                  <c:v>0</c:v>
                </c:pt>
                <c:pt idx="43">
                  <c:v>1</c:v>
                </c:pt>
                <c:pt idx="44">
                  <c:v>0</c:v>
                </c:pt>
                <c:pt idx="45">
                  <c:v>0</c:v>
                </c:pt>
                <c:pt idx="46">
                  <c:v>0</c:v>
                </c:pt>
                <c:pt idx="47">
                  <c:v>2</c:v>
                </c:pt>
                <c:pt idx="48">
                  <c:v>0</c:v>
                </c:pt>
                <c:pt idx="49">
                  <c:v>0</c:v>
                </c:pt>
                <c:pt idx="50">
                  <c:v>1</c:v>
                </c:pt>
                <c:pt idx="51">
                  <c:v>0</c:v>
                </c:pt>
              </c:numCache>
            </c:numRef>
          </c:val>
          <c:extLst>
            <c:ext xmlns:c16="http://schemas.microsoft.com/office/drawing/2014/chart" uri="{C3380CC4-5D6E-409C-BE32-E72D297353CC}">
              <c16:uniqueId val="{00000006-E21C-46FF-B000-5C0944A206B8}"/>
            </c:ext>
          </c:extLst>
        </c:ser>
        <c:ser>
          <c:idx val="7"/>
          <c:order val="7"/>
          <c:tx>
            <c:strRef>
              <c:f>Plots!$S$67</c:f>
              <c:strCache>
                <c:ptCount val="1"/>
                <c:pt idx="0">
                  <c:v>4.2.2</c:v>
                </c:pt>
              </c:strCache>
            </c:strRef>
          </c:tx>
          <c:spPr>
            <a:solidFill>
              <a:schemeClr val="accent2">
                <a:lumMod val="60000"/>
              </a:schemeClr>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Plots!$S$68:$S$119</c:f>
              <c:numCache>
                <c:formatCode>General</c:formatCode>
                <c:ptCount val="52"/>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2</c:v>
                </c:pt>
                <c:pt idx="16">
                  <c:v>0</c:v>
                </c:pt>
                <c:pt idx="17">
                  <c:v>0</c:v>
                </c:pt>
                <c:pt idx="18">
                  <c:v>0</c:v>
                </c:pt>
                <c:pt idx="19">
                  <c:v>0</c:v>
                </c:pt>
                <c:pt idx="20">
                  <c:v>0</c:v>
                </c:pt>
                <c:pt idx="21">
                  <c:v>0</c:v>
                </c:pt>
                <c:pt idx="22">
                  <c:v>0</c:v>
                </c:pt>
                <c:pt idx="23">
                  <c:v>0</c:v>
                </c:pt>
                <c:pt idx="24">
                  <c:v>0</c:v>
                </c:pt>
                <c:pt idx="25">
                  <c:v>1</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3</c:v>
                </c:pt>
                <c:pt idx="42">
                  <c:v>0</c:v>
                </c:pt>
                <c:pt idx="43">
                  <c:v>0</c:v>
                </c:pt>
                <c:pt idx="44">
                  <c:v>0</c:v>
                </c:pt>
                <c:pt idx="45">
                  <c:v>0</c:v>
                </c:pt>
                <c:pt idx="46">
                  <c:v>0</c:v>
                </c:pt>
                <c:pt idx="47">
                  <c:v>2</c:v>
                </c:pt>
                <c:pt idx="48">
                  <c:v>0</c:v>
                </c:pt>
                <c:pt idx="49">
                  <c:v>0</c:v>
                </c:pt>
                <c:pt idx="50">
                  <c:v>1</c:v>
                </c:pt>
                <c:pt idx="51">
                  <c:v>0</c:v>
                </c:pt>
              </c:numCache>
            </c:numRef>
          </c:val>
          <c:extLst>
            <c:ext xmlns:c16="http://schemas.microsoft.com/office/drawing/2014/chart" uri="{C3380CC4-5D6E-409C-BE32-E72D297353CC}">
              <c16:uniqueId val="{00000007-E21C-46FF-B000-5C0944A206B8}"/>
            </c:ext>
          </c:extLst>
        </c:ser>
        <c:ser>
          <c:idx val="8"/>
          <c:order val="8"/>
          <c:tx>
            <c:strRef>
              <c:f>Plots!$T$67</c:f>
              <c:strCache>
                <c:ptCount val="1"/>
                <c:pt idx="0">
                  <c:v>4.2.3</c:v>
                </c:pt>
              </c:strCache>
            </c:strRef>
          </c:tx>
          <c:spPr>
            <a:solidFill>
              <a:schemeClr val="accent3">
                <a:lumMod val="60000"/>
              </a:schemeClr>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Plots!$T$68:$T$119</c:f>
              <c:numCache>
                <c:formatCode>General</c:formatCode>
                <c:ptCount val="52"/>
                <c:pt idx="0">
                  <c:v>0</c:v>
                </c:pt>
                <c:pt idx="1">
                  <c:v>0</c:v>
                </c:pt>
                <c:pt idx="2">
                  <c:v>0</c:v>
                </c:pt>
                <c:pt idx="3">
                  <c:v>0</c:v>
                </c:pt>
                <c:pt idx="4">
                  <c:v>0</c:v>
                </c:pt>
                <c:pt idx="5">
                  <c:v>0</c:v>
                </c:pt>
                <c:pt idx="6">
                  <c:v>1</c:v>
                </c:pt>
                <c:pt idx="7">
                  <c:v>0</c:v>
                </c:pt>
                <c:pt idx="8">
                  <c:v>1</c:v>
                </c:pt>
                <c:pt idx="9">
                  <c:v>0</c:v>
                </c:pt>
                <c:pt idx="10">
                  <c:v>0</c:v>
                </c:pt>
                <c:pt idx="11">
                  <c:v>1</c:v>
                </c:pt>
                <c:pt idx="12">
                  <c:v>0</c:v>
                </c:pt>
                <c:pt idx="13">
                  <c:v>0</c:v>
                </c:pt>
                <c:pt idx="14">
                  <c:v>0</c:v>
                </c:pt>
                <c:pt idx="15">
                  <c:v>1</c:v>
                </c:pt>
                <c:pt idx="16">
                  <c:v>0</c:v>
                </c:pt>
                <c:pt idx="17">
                  <c:v>1</c:v>
                </c:pt>
                <c:pt idx="18">
                  <c:v>0</c:v>
                </c:pt>
                <c:pt idx="19">
                  <c:v>0</c:v>
                </c:pt>
                <c:pt idx="20">
                  <c:v>0</c:v>
                </c:pt>
                <c:pt idx="21">
                  <c:v>0</c:v>
                </c:pt>
                <c:pt idx="22">
                  <c:v>1</c:v>
                </c:pt>
                <c:pt idx="23">
                  <c:v>0</c:v>
                </c:pt>
                <c:pt idx="24">
                  <c:v>0</c:v>
                </c:pt>
                <c:pt idx="25">
                  <c:v>1</c:v>
                </c:pt>
                <c:pt idx="26">
                  <c:v>1</c:v>
                </c:pt>
                <c:pt idx="27">
                  <c:v>0</c:v>
                </c:pt>
                <c:pt idx="28">
                  <c:v>1</c:v>
                </c:pt>
                <c:pt idx="29">
                  <c:v>0</c:v>
                </c:pt>
                <c:pt idx="30">
                  <c:v>0</c:v>
                </c:pt>
                <c:pt idx="31">
                  <c:v>1</c:v>
                </c:pt>
                <c:pt idx="32">
                  <c:v>0</c:v>
                </c:pt>
                <c:pt idx="33">
                  <c:v>0</c:v>
                </c:pt>
                <c:pt idx="34">
                  <c:v>1</c:v>
                </c:pt>
                <c:pt idx="35">
                  <c:v>0</c:v>
                </c:pt>
                <c:pt idx="36">
                  <c:v>0</c:v>
                </c:pt>
                <c:pt idx="37">
                  <c:v>0</c:v>
                </c:pt>
                <c:pt idx="38">
                  <c:v>0</c:v>
                </c:pt>
                <c:pt idx="39">
                  <c:v>0</c:v>
                </c:pt>
                <c:pt idx="40">
                  <c:v>0</c:v>
                </c:pt>
                <c:pt idx="41">
                  <c:v>1</c:v>
                </c:pt>
                <c:pt idx="42">
                  <c:v>0</c:v>
                </c:pt>
                <c:pt idx="43">
                  <c:v>1</c:v>
                </c:pt>
                <c:pt idx="44">
                  <c:v>0</c:v>
                </c:pt>
                <c:pt idx="45">
                  <c:v>0</c:v>
                </c:pt>
                <c:pt idx="46">
                  <c:v>0</c:v>
                </c:pt>
                <c:pt idx="47">
                  <c:v>2</c:v>
                </c:pt>
                <c:pt idx="48">
                  <c:v>0</c:v>
                </c:pt>
                <c:pt idx="49">
                  <c:v>0</c:v>
                </c:pt>
                <c:pt idx="50">
                  <c:v>1</c:v>
                </c:pt>
                <c:pt idx="51">
                  <c:v>1</c:v>
                </c:pt>
              </c:numCache>
            </c:numRef>
          </c:val>
          <c:extLst>
            <c:ext xmlns:c16="http://schemas.microsoft.com/office/drawing/2014/chart" uri="{C3380CC4-5D6E-409C-BE32-E72D297353CC}">
              <c16:uniqueId val="{00000008-E21C-46FF-B000-5C0944A206B8}"/>
            </c:ext>
          </c:extLst>
        </c:ser>
        <c:ser>
          <c:idx val="9"/>
          <c:order val="9"/>
          <c:tx>
            <c:strRef>
              <c:f>Plots!$U$67</c:f>
              <c:strCache>
                <c:ptCount val="1"/>
                <c:pt idx="0">
                  <c:v>4.2.x</c:v>
                </c:pt>
              </c:strCache>
            </c:strRef>
          </c:tx>
          <c:spPr>
            <a:solidFill>
              <a:schemeClr val="accent4">
                <a:lumMod val="60000"/>
              </a:schemeClr>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Plots!$U$68:$U$119</c:f>
              <c:numCache>
                <c:formatCode>General</c:formatCode>
                <c:ptCount val="52"/>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1</c:v>
                </c:pt>
                <c:pt idx="18">
                  <c:v>0</c:v>
                </c:pt>
                <c:pt idx="19">
                  <c:v>0</c:v>
                </c:pt>
                <c:pt idx="20">
                  <c:v>0</c:v>
                </c:pt>
                <c:pt idx="21">
                  <c:v>0</c:v>
                </c:pt>
                <c:pt idx="22">
                  <c:v>0</c:v>
                </c:pt>
                <c:pt idx="23">
                  <c:v>0</c:v>
                </c:pt>
                <c:pt idx="24">
                  <c:v>0</c:v>
                </c:pt>
                <c:pt idx="25">
                  <c:v>1</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1</c:v>
                </c:pt>
                <c:pt idx="42">
                  <c:v>0</c:v>
                </c:pt>
                <c:pt idx="43">
                  <c:v>0</c:v>
                </c:pt>
                <c:pt idx="44">
                  <c:v>0</c:v>
                </c:pt>
                <c:pt idx="45">
                  <c:v>0</c:v>
                </c:pt>
                <c:pt idx="46">
                  <c:v>0</c:v>
                </c:pt>
                <c:pt idx="47">
                  <c:v>0</c:v>
                </c:pt>
                <c:pt idx="48">
                  <c:v>0</c:v>
                </c:pt>
                <c:pt idx="49">
                  <c:v>0</c:v>
                </c:pt>
                <c:pt idx="50">
                  <c:v>0</c:v>
                </c:pt>
                <c:pt idx="51">
                  <c:v>0</c:v>
                </c:pt>
              </c:numCache>
            </c:numRef>
          </c:val>
          <c:extLst>
            <c:ext xmlns:c16="http://schemas.microsoft.com/office/drawing/2014/chart" uri="{C3380CC4-5D6E-409C-BE32-E72D297353CC}">
              <c16:uniqueId val="{00000009-E21C-46FF-B000-5C0944A206B8}"/>
            </c:ext>
          </c:extLst>
        </c:ser>
        <c:ser>
          <c:idx val="10"/>
          <c:order val="10"/>
          <c:tx>
            <c:strRef>
              <c:f>Plots!$V$67</c:f>
              <c:strCache>
                <c:ptCount val="1"/>
                <c:pt idx="0">
                  <c:v>4.3.1</c:v>
                </c:pt>
              </c:strCache>
            </c:strRef>
          </c:tx>
          <c:spPr>
            <a:solidFill>
              <a:schemeClr val="accent5">
                <a:lumMod val="60000"/>
              </a:schemeClr>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Plots!$V$68:$V$119</c:f>
              <c:numCache>
                <c:formatCode>General</c:formatCode>
                <c:ptCount val="52"/>
                <c:pt idx="0">
                  <c:v>1</c:v>
                </c:pt>
                <c:pt idx="1">
                  <c:v>0</c:v>
                </c:pt>
                <c:pt idx="2">
                  <c:v>0</c:v>
                </c:pt>
                <c:pt idx="3">
                  <c:v>0</c:v>
                </c:pt>
                <c:pt idx="4">
                  <c:v>0</c:v>
                </c:pt>
                <c:pt idx="5">
                  <c:v>0</c:v>
                </c:pt>
                <c:pt idx="6">
                  <c:v>1</c:v>
                </c:pt>
                <c:pt idx="7">
                  <c:v>1</c:v>
                </c:pt>
                <c:pt idx="8">
                  <c:v>0</c:v>
                </c:pt>
                <c:pt idx="9">
                  <c:v>0</c:v>
                </c:pt>
                <c:pt idx="10">
                  <c:v>0</c:v>
                </c:pt>
                <c:pt idx="11">
                  <c:v>0</c:v>
                </c:pt>
                <c:pt idx="12">
                  <c:v>0</c:v>
                </c:pt>
                <c:pt idx="13">
                  <c:v>0</c:v>
                </c:pt>
                <c:pt idx="14">
                  <c:v>0</c:v>
                </c:pt>
                <c:pt idx="15">
                  <c:v>0</c:v>
                </c:pt>
                <c:pt idx="16">
                  <c:v>0</c:v>
                </c:pt>
                <c:pt idx="17">
                  <c:v>0</c:v>
                </c:pt>
                <c:pt idx="18">
                  <c:v>1</c:v>
                </c:pt>
                <c:pt idx="19">
                  <c:v>0</c:v>
                </c:pt>
                <c:pt idx="20">
                  <c:v>1</c:v>
                </c:pt>
                <c:pt idx="21">
                  <c:v>1</c:v>
                </c:pt>
                <c:pt idx="22">
                  <c:v>1</c:v>
                </c:pt>
                <c:pt idx="23">
                  <c:v>0</c:v>
                </c:pt>
                <c:pt idx="24">
                  <c:v>0</c:v>
                </c:pt>
                <c:pt idx="25">
                  <c:v>0</c:v>
                </c:pt>
                <c:pt idx="26">
                  <c:v>1</c:v>
                </c:pt>
                <c:pt idx="27">
                  <c:v>0</c:v>
                </c:pt>
                <c:pt idx="28">
                  <c:v>0</c:v>
                </c:pt>
                <c:pt idx="29">
                  <c:v>0</c:v>
                </c:pt>
                <c:pt idx="30">
                  <c:v>0</c:v>
                </c:pt>
                <c:pt idx="31">
                  <c:v>1</c:v>
                </c:pt>
                <c:pt idx="32">
                  <c:v>0</c:v>
                </c:pt>
                <c:pt idx="33">
                  <c:v>0</c:v>
                </c:pt>
                <c:pt idx="34">
                  <c:v>0</c:v>
                </c:pt>
                <c:pt idx="35">
                  <c:v>1</c:v>
                </c:pt>
                <c:pt idx="36">
                  <c:v>0</c:v>
                </c:pt>
                <c:pt idx="37">
                  <c:v>0</c:v>
                </c:pt>
                <c:pt idx="38">
                  <c:v>0</c:v>
                </c:pt>
                <c:pt idx="39">
                  <c:v>0</c:v>
                </c:pt>
                <c:pt idx="40">
                  <c:v>0</c:v>
                </c:pt>
                <c:pt idx="41">
                  <c:v>0</c:v>
                </c:pt>
                <c:pt idx="42">
                  <c:v>0</c:v>
                </c:pt>
                <c:pt idx="43">
                  <c:v>0</c:v>
                </c:pt>
                <c:pt idx="44">
                  <c:v>1</c:v>
                </c:pt>
                <c:pt idx="45">
                  <c:v>0</c:v>
                </c:pt>
                <c:pt idx="46">
                  <c:v>0</c:v>
                </c:pt>
                <c:pt idx="47">
                  <c:v>2</c:v>
                </c:pt>
                <c:pt idx="48">
                  <c:v>0</c:v>
                </c:pt>
                <c:pt idx="49">
                  <c:v>0</c:v>
                </c:pt>
                <c:pt idx="50">
                  <c:v>0</c:v>
                </c:pt>
                <c:pt idx="51">
                  <c:v>0</c:v>
                </c:pt>
              </c:numCache>
            </c:numRef>
          </c:val>
          <c:extLst>
            <c:ext xmlns:c16="http://schemas.microsoft.com/office/drawing/2014/chart" uri="{C3380CC4-5D6E-409C-BE32-E72D297353CC}">
              <c16:uniqueId val="{0000000A-E21C-46FF-B000-5C0944A206B8}"/>
            </c:ext>
          </c:extLst>
        </c:ser>
        <c:ser>
          <c:idx val="11"/>
          <c:order val="11"/>
          <c:tx>
            <c:strRef>
              <c:f>Plots!$W$67</c:f>
              <c:strCache>
                <c:ptCount val="1"/>
                <c:pt idx="0">
                  <c:v>4.3.2</c:v>
                </c:pt>
              </c:strCache>
            </c:strRef>
          </c:tx>
          <c:spPr>
            <a:solidFill>
              <a:schemeClr val="accent6">
                <a:lumMod val="60000"/>
              </a:schemeClr>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Plots!$W$68:$W$119</c:f>
              <c:numCache>
                <c:formatCode>General</c:formatCode>
                <c:ptCount val="52"/>
                <c:pt idx="0">
                  <c:v>0</c:v>
                </c:pt>
                <c:pt idx="1">
                  <c:v>1</c:v>
                </c:pt>
                <c:pt idx="2">
                  <c:v>0</c:v>
                </c:pt>
                <c:pt idx="3">
                  <c:v>1</c:v>
                </c:pt>
                <c:pt idx="4">
                  <c:v>0</c:v>
                </c:pt>
                <c:pt idx="5">
                  <c:v>0</c:v>
                </c:pt>
                <c:pt idx="6">
                  <c:v>0</c:v>
                </c:pt>
                <c:pt idx="7">
                  <c:v>0</c:v>
                </c:pt>
                <c:pt idx="8">
                  <c:v>1</c:v>
                </c:pt>
                <c:pt idx="9">
                  <c:v>1</c:v>
                </c:pt>
                <c:pt idx="10">
                  <c:v>0</c:v>
                </c:pt>
                <c:pt idx="11">
                  <c:v>0</c:v>
                </c:pt>
                <c:pt idx="12">
                  <c:v>0</c:v>
                </c:pt>
                <c:pt idx="13">
                  <c:v>0</c:v>
                </c:pt>
                <c:pt idx="14">
                  <c:v>0</c:v>
                </c:pt>
                <c:pt idx="15">
                  <c:v>0</c:v>
                </c:pt>
                <c:pt idx="16">
                  <c:v>0</c:v>
                </c:pt>
                <c:pt idx="17">
                  <c:v>0</c:v>
                </c:pt>
                <c:pt idx="18">
                  <c:v>0</c:v>
                </c:pt>
                <c:pt idx="19">
                  <c:v>0</c:v>
                </c:pt>
                <c:pt idx="20">
                  <c:v>1</c:v>
                </c:pt>
                <c:pt idx="21">
                  <c:v>0</c:v>
                </c:pt>
                <c:pt idx="22">
                  <c:v>1</c:v>
                </c:pt>
                <c:pt idx="23">
                  <c:v>1</c:v>
                </c:pt>
                <c:pt idx="24">
                  <c:v>1</c:v>
                </c:pt>
                <c:pt idx="25">
                  <c:v>0</c:v>
                </c:pt>
                <c:pt idx="26">
                  <c:v>1</c:v>
                </c:pt>
                <c:pt idx="27">
                  <c:v>1</c:v>
                </c:pt>
                <c:pt idx="28">
                  <c:v>1</c:v>
                </c:pt>
                <c:pt idx="29">
                  <c:v>0</c:v>
                </c:pt>
                <c:pt idx="30">
                  <c:v>0</c:v>
                </c:pt>
                <c:pt idx="31">
                  <c:v>1</c:v>
                </c:pt>
                <c:pt idx="32">
                  <c:v>0</c:v>
                </c:pt>
                <c:pt idx="33">
                  <c:v>0</c:v>
                </c:pt>
                <c:pt idx="34">
                  <c:v>2</c:v>
                </c:pt>
                <c:pt idx="35">
                  <c:v>1</c:v>
                </c:pt>
                <c:pt idx="36">
                  <c:v>0</c:v>
                </c:pt>
                <c:pt idx="37">
                  <c:v>1</c:v>
                </c:pt>
                <c:pt idx="38">
                  <c:v>0</c:v>
                </c:pt>
                <c:pt idx="39">
                  <c:v>0</c:v>
                </c:pt>
                <c:pt idx="40">
                  <c:v>0</c:v>
                </c:pt>
                <c:pt idx="41">
                  <c:v>0</c:v>
                </c:pt>
                <c:pt idx="42">
                  <c:v>0</c:v>
                </c:pt>
                <c:pt idx="43">
                  <c:v>0</c:v>
                </c:pt>
                <c:pt idx="44">
                  <c:v>1</c:v>
                </c:pt>
                <c:pt idx="45">
                  <c:v>0</c:v>
                </c:pt>
                <c:pt idx="46">
                  <c:v>1</c:v>
                </c:pt>
                <c:pt idx="47">
                  <c:v>0</c:v>
                </c:pt>
                <c:pt idx="48">
                  <c:v>0</c:v>
                </c:pt>
                <c:pt idx="49">
                  <c:v>0</c:v>
                </c:pt>
                <c:pt idx="50">
                  <c:v>0</c:v>
                </c:pt>
                <c:pt idx="51">
                  <c:v>0</c:v>
                </c:pt>
              </c:numCache>
            </c:numRef>
          </c:val>
          <c:extLst>
            <c:ext xmlns:c16="http://schemas.microsoft.com/office/drawing/2014/chart" uri="{C3380CC4-5D6E-409C-BE32-E72D297353CC}">
              <c16:uniqueId val="{0000000B-E21C-46FF-B000-5C0944A206B8}"/>
            </c:ext>
          </c:extLst>
        </c:ser>
        <c:ser>
          <c:idx val="12"/>
          <c:order val="12"/>
          <c:tx>
            <c:strRef>
              <c:f>Plots!$X$67</c:f>
              <c:strCache>
                <c:ptCount val="1"/>
                <c:pt idx="0">
                  <c:v>4.3.3</c:v>
                </c:pt>
              </c:strCache>
            </c:strRef>
          </c:tx>
          <c:spPr>
            <a:solidFill>
              <a:schemeClr val="accent1">
                <a:lumMod val="80000"/>
                <a:lumOff val="20000"/>
              </a:schemeClr>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Plots!$X$68:$X$119</c:f>
              <c:numCache>
                <c:formatCode>General</c:formatCode>
                <c:ptCount val="52"/>
                <c:pt idx="0">
                  <c:v>1</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1</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1</c:v>
                </c:pt>
                <c:pt idx="45">
                  <c:v>0</c:v>
                </c:pt>
                <c:pt idx="46">
                  <c:v>0</c:v>
                </c:pt>
                <c:pt idx="47">
                  <c:v>0</c:v>
                </c:pt>
                <c:pt idx="48">
                  <c:v>0</c:v>
                </c:pt>
                <c:pt idx="49">
                  <c:v>0</c:v>
                </c:pt>
                <c:pt idx="50">
                  <c:v>0</c:v>
                </c:pt>
                <c:pt idx="51">
                  <c:v>0</c:v>
                </c:pt>
              </c:numCache>
            </c:numRef>
          </c:val>
          <c:extLst>
            <c:ext xmlns:c16="http://schemas.microsoft.com/office/drawing/2014/chart" uri="{C3380CC4-5D6E-409C-BE32-E72D297353CC}">
              <c16:uniqueId val="{0000000C-E21C-46FF-B000-5C0944A206B8}"/>
            </c:ext>
          </c:extLst>
        </c:ser>
        <c:ser>
          <c:idx val="13"/>
          <c:order val="13"/>
          <c:tx>
            <c:strRef>
              <c:f>Plots!$Y$67</c:f>
              <c:strCache>
                <c:ptCount val="1"/>
                <c:pt idx="0">
                  <c:v>4.3.4</c:v>
                </c:pt>
              </c:strCache>
            </c:strRef>
          </c:tx>
          <c:spPr>
            <a:solidFill>
              <a:schemeClr val="accent2">
                <a:lumMod val="80000"/>
                <a:lumOff val="20000"/>
              </a:schemeClr>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Plots!$Y$68:$Y$119</c:f>
              <c:numCache>
                <c:formatCode>General</c:formatCode>
                <c:ptCount val="52"/>
                <c:pt idx="0">
                  <c:v>0</c:v>
                </c:pt>
                <c:pt idx="1">
                  <c:v>0</c:v>
                </c:pt>
                <c:pt idx="2">
                  <c:v>0</c:v>
                </c:pt>
                <c:pt idx="3">
                  <c:v>0</c:v>
                </c:pt>
                <c:pt idx="4">
                  <c:v>0</c:v>
                </c:pt>
                <c:pt idx="5">
                  <c:v>0</c:v>
                </c:pt>
                <c:pt idx="6">
                  <c:v>1</c:v>
                </c:pt>
                <c:pt idx="7">
                  <c:v>0</c:v>
                </c:pt>
                <c:pt idx="8">
                  <c:v>0</c:v>
                </c:pt>
                <c:pt idx="9">
                  <c:v>1</c:v>
                </c:pt>
                <c:pt idx="10">
                  <c:v>0</c:v>
                </c:pt>
                <c:pt idx="11">
                  <c:v>1</c:v>
                </c:pt>
                <c:pt idx="12">
                  <c:v>0</c:v>
                </c:pt>
                <c:pt idx="13">
                  <c:v>0</c:v>
                </c:pt>
                <c:pt idx="14">
                  <c:v>0</c:v>
                </c:pt>
                <c:pt idx="15">
                  <c:v>0</c:v>
                </c:pt>
                <c:pt idx="16">
                  <c:v>0</c:v>
                </c:pt>
                <c:pt idx="17">
                  <c:v>0</c:v>
                </c:pt>
                <c:pt idx="18">
                  <c:v>1</c:v>
                </c:pt>
                <c:pt idx="19">
                  <c:v>0</c:v>
                </c:pt>
                <c:pt idx="20">
                  <c:v>0</c:v>
                </c:pt>
                <c:pt idx="21">
                  <c:v>0</c:v>
                </c:pt>
                <c:pt idx="22">
                  <c:v>0</c:v>
                </c:pt>
                <c:pt idx="23">
                  <c:v>1</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1</c:v>
                </c:pt>
                <c:pt idx="45">
                  <c:v>0</c:v>
                </c:pt>
                <c:pt idx="46">
                  <c:v>1</c:v>
                </c:pt>
                <c:pt idx="47">
                  <c:v>0</c:v>
                </c:pt>
                <c:pt idx="48">
                  <c:v>0</c:v>
                </c:pt>
                <c:pt idx="49">
                  <c:v>0</c:v>
                </c:pt>
                <c:pt idx="50">
                  <c:v>0</c:v>
                </c:pt>
                <c:pt idx="51">
                  <c:v>0</c:v>
                </c:pt>
              </c:numCache>
            </c:numRef>
          </c:val>
          <c:extLst>
            <c:ext xmlns:c16="http://schemas.microsoft.com/office/drawing/2014/chart" uri="{C3380CC4-5D6E-409C-BE32-E72D297353CC}">
              <c16:uniqueId val="{0000000D-E21C-46FF-B000-5C0944A206B8}"/>
            </c:ext>
          </c:extLst>
        </c:ser>
        <c:ser>
          <c:idx val="14"/>
          <c:order val="14"/>
          <c:tx>
            <c:strRef>
              <c:f>Plots!$Z$67</c:f>
              <c:strCache>
                <c:ptCount val="1"/>
                <c:pt idx="0">
                  <c:v>4.3.x</c:v>
                </c:pt>
              </c:strCache>
            </c:strRef>
          </c:tx>
          <c:spPr>
            <a:solidFill>
              <a:schemeClr val="accent3">
                <a:lumMod val="80000"/>
                <a:lumOff val="20000"/>
              </a:schemeClr>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Plots!$Z$68:$Z$119</c:f>
              <c:numCache>
                <c:formatCode>General</c:formatCode>
                <c:ptCount val="52"/>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1</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1</c:v>
                </c:pt>
              </c:numCache>
            </c:numRef>
          </c:val>
          <c:extLst>
            <c:ext xmlns:c16="http://schemas.microsoft.com/office/drawing/2014/chart" uri="{C3380CC4-5D6E-409C-BE32-E72D297353CC}">
              <c16:uniqueId val="{0000000E-E21C-46FF-B000-5C0944A206B8}"/>
            </c:ext>
          </c:extLst>
        </c:ser>
        <c:ser>
          <c:idx val="15"/>
          <c:order val="15"/>
          <c:tx>
            <c:strRef>
              <c:f>Plots!$AA$67</c:f>
              <c:strCache>
                <c:ptCount val="1"/>
                <c:pt idx="0">
                  <c:v>4.4.1</c:v>
                </c:pt>
              </c:strCache>
            </c:strRef>
          </c:tx>
          <c:spPr>
            <a:solidFill>
              <a:schemeClr val="accent4">
                <a:lumMod val="80000"/>
                <a:lumOff val="20000"/>
              </a:schemeClr>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Plots!$AA$68:$AA$119</c:f>
              <c:numCache>
                <c:formatCode>General</c:formatCode>
                <c:ptCount val="52"/>
                <c:pt idx="0">
                  <c:v>0</c:v>
                </c:pt>
                <c:pt idx="1">
                  <c:v>0</c:v>
                </c:pt>
                <c:pt idx="2">
                  <c:v>0</c:v>
                </c:pt>
                <c:pt idx="3">
                  <c:v>1</c:v>
                </c:pt>
                <c:pt idx="4">
                  <c:v>0</c:v>
                </c:pt>
                <c:pt idx="5">
                  <c:v>0</c:v>
                </c:pt>
                <c:pt idx="6">
                  <c:v>0</c:v>
                </c:pt>
                <c:pt idx="7">
                  <c:v>0</c:v>
                </c:pt>
                <c:pt idx="8">
                  <c:v>0</c:v>
                </c:pt>
                <c:pt idx="9">
                  <c:v>0</c:v>
                </c:pt>
                <c:pt idx="10">
                  <c:v>0</c:v>
                </c:pt>
                <c:pt idx="11">
                  <c:v>0</c:v>
                </c:pt>
                <c:pt idx="12">
                  <c:v>0</c:v>
                </c:pt>
                <c:pt idx="13">
                  <c:v>0</c:v>
                </c:pt>
                <c:pt idx="14">
                  <c:v>1</c:v>
                </c:pt>
                <c:pt idx="15">
                  <c:v>0</c:v>
                </c:pt>
                <c:pt idx="16">
                  <c:v>0</c:v>
                </c:pt>
                <c:pt idx="17">
                  <c:v>0</c:v>
                </c:pt>
                <c:pt idx="18">
                  <c:v>0</c:v>
                </c:pt>
                <c:pt idx="19">
                  <c:v>0</c:v>
                </c:pt>
                <c:pt idx="20">
                  <c:v>0</c:v>
                </c:pt>
                <c:pt idx="21">
                  <c:v>0</c:v>
                </c:pt>
                <c:pt idx="22">
                  <c:v>0</c:v>
                </c:pt>
                <c:pt idx="23">
                  <c:v>0</c:v>
                </c:pt>
                <c:pt idx="24">
                  <c:v>1</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1</c:v>
                </c:pt>
                <c:pt idx="46">
                  <c:v>0</c:v>
                </c:pt>
                <c:pt idx="47">
                  <c:v>0</c:v>
                </c:pt>
                <c:pt idx="48">
                  <c:v>0</c:v>
                </c:pt>
                <c:pt idx="49">
                  <c:v>1</c:v>
                </c:pt>
                <c:pt idx="50">
                  <c:v>0</c:v>
                </c:pt>
                <c:pt idx="51">
                  <c:v>0</c:v>
                </c:pt>
              </c:numCache>
            </c:numRef>
          </c:val>
          <c:extLst>
            <c:ext xmlns:c16="http://schemas.microsoft.com/office/drawing/2014/chart" uri="{C3380CC4-5D6E-409C-BE32-E72D297353CC}">
              <c16:uniqueId val="{0000000F-E21C-46FF-B000-5C0944A206B8}"/>
            </c:ext>
          </c:extLst>
        </c:ser>
        <c:ser>
          <c:idx val="16"/>
          <c:order val="16"/>
          <c:tx>
            <c:strRef>
              <c:f>Plots!$AB$67</c:f>
              <c:strCache>
                <c:ptCount val="1"/>
                <c:pt idx="0">
                  <c:v>4.4.2</c:v>
                </c:pt>
              </c:strCache>
            </c:strRef>
          </c:tx>
          <c:spPr>
            <a:solidFill>
              <a:schemeClr val="accent5">
                <a:lumMod val="80000"/>
                <a:lumOff val="20000"/>
              </a:schemeClr>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Plots!$AB$68:$AB$119</c:f>
              <c:numCache>
                <c:formatCode>General</c:formatCode>
                <c:ptCount val="52"/>
                <c:pt idx="0">
                  <c:v>0</c:v>
                </c:pt>
                <c:pt idx="1">
                  <c:v>0</c:v>
                </c:pt>
                <c:pt idx="2">
                  <c:v>0</c:v>
                </c:pt>
                <c:pt idx="3">
                  <c:v>1</c:v>
                </c:pt>
                <c:pt idx="4">
                  <c:v>0</c:v>
                </c:pt>
                <c:pt idx="5">
                  <c:v>1</c:v>
                </c:pt>
                <c:pt idx="6">
                  <c:v>0</c:v>
                </c:pt>
                <c:pt idx="7">
                  <c:v>0</c:v>
                </c:pt>
                <c:pt idx="8">
                  <c:v>1</c:v>
                </c:pt>
                <c:pt idx="9">
                  <c:v>0</c:v>
                </c:pt>
                <c:pt idx="10">
                  <c:v>0</c:v>
                </c:pt>
                <c:pt idx="11">
                  <c:v>0</c:v>
                </c:pt>
                <c:pt idx="12">
                  <c:v>0</c:v>
                </c:pt>
                <c:pt idx="13">
                  <c:v>0</c:v>
                </c:pt>
                <c:pt idx="14">
                  <c:v>1</c:v>
                </c:pt>
                <c:pt idx="15">
                  <c:v>0</c:v>
                </c:pt>
                <c:pt idx="16">
                  <c:v>0</c:v>
                </c:pt>
                <c:pt idx="17">
                  <c:v>0</c:v>
                </c:pt>
                <c:pt idx="18">
                  <c:v>0</c:v>
                </c:pt>
                <c:pt idx="19">
                  <c:v>0</c:v>
                </c:pt>
                <c:pt idx="20">
                  <c:v>0</c:v>
                </c:pt>
                <c:pt idx="21">
                  <c:v>0</c:v>
                </c:pt>
                <c:pt idx="22">
                  <c:v>0</c:v>
                </c:pt>
                <c:pt idx="23">
                  <c:v>0</c:v>
                </c:pt>
                <c:pt idx="24">
                  <c:v>1</c:v>
                </c:pt>
                <c:pt idx="25">
                  <c:v>0</c:v>
                </c:pt>
                <c:pt idx="26">
                  <c:v>0</c:v>
                </c:pt>
                <c:pt idx="27">
                  <c:v>0</c:v>
                </c:pt>
                <c:pt idx="28">
                  <c:v>0</c:v>
                </c:pt>
                <c:pt idx="29">
                  <c:v>0</c:v>
                </c:pt>
                <c:pt idx="30">
                  <c:v>1</c:v>
                </c:pt>
                <c:pt idx="31">
                  <c:v>0</c:v>
                </c:pt>
                <c:pt idx="32">
                  <c:v>0</c:v>
                </c:pt>
                <c:pt idx="33">
                  <c:v>0</c:v>
                </c:pt>
                <c:pt idx="34">
                  <c:v>0</c:v>
                </c:pt>
                <c:pt idx="35">
                  <c:v>0</c:v>
                </c:pt>
                <c:pt idx="36">
                  <c:v>0</c:v>
                </c:pt>
                <c:pt idx="37">
                  <c:v>0</c:v>
                </c:pt>
                <c:pt idx="38">
                  <c:v>0</c:v>
                </c:pt>
                <c:pt idx="39">
                  <c:v>0</c:v>
                </c:pt>
                <c:pt idx="40">
                  <c:v>0</c:v>
                </c:pt>
                <c:pt idx="41">
                  <c:v>2</c:v>
                </c:pt>
                <c:pt idx="42">
                  <c:v>0</c:v>
                </c:pt>
                <c:pt idx="43">
                  <c:v>0</c:v>
                </c:pt>
                <c:pt idx="44">
                  <c:v>0</c:v>
                </c:pt>
                <c:pt idx="45">
                  <c:v>1</c:v>
                </c:pt>
                <c:pt idx="46">
                  <c:v>0</c:v>
                </c:pt>
                <c:pt idx="47">
                  <c:v>1</c:v>
                </c:pt>
                <c:pt idx="48">
                  <c:v>0</c:v>
                </c:pt>
                <c:pt idx="49">
                  <c:v>0</c:v>
                </c:pt>
                <c:pt idx="50">
                  <c:v>0</c:v>
                </c:pt>
                <c:pt idx="51">
                  <c:v>0</c:v>
                </c:pt>
              </c:numCache>
            </c:numRef>
          </c:val>
          <c:extLst>
            <c:ext xmlns:c16="http://schemas.microsoft.com/office/drawing/2014/chart" uri="{C3380CC4-5D6E-409C-BE32-E72D297353CC}">
              <c16:uniqueId val="{00000010-E21C-46FF-B000-5C0944A206B8}"/>
            </c:ext>
          </c:extLst>
        </c:ser>
        <c:ser>
          <c:idx val="17"/>
          <c:order val="17"/>
          <c:tx>
            <c:strRef>
              <c:f>Plots!$AC$67</c:f>
              <c:strCache>
                <c:ptCount val="1"/>
                <c:pt idx="0">
                  <c:v>4.4.3</c:v>
                </c:pt>
              </c:strCache>
            </c:strRef>
          </c:tx>
          <c:spPr>
            <a:solidFill>
              <a:schemeClr val="accent6">
                <a:lumMod val="80000"/>
                <a:lumOff val="20000"/>
              </a:schemeClr>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Plots!$AC$68:$AC$119</c:f>
              <c:numCache>
                <c:formatCode>General</c:formatCode>
                <c:ptCount val="52"/>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1</c:v>
                </c:pt>
                <c:pt idx="21">
                  <c:v>0</c:v>
                </c:pt>
                <c:pt idx="22">
                  <c:v>0</c:v>
                </c:pt>
                <c:pt idx="23">
                  <c:v>0</c:v>
                </c:pt>
                <c:pt idx="24">
                  <c:v>0</c:v>
                </c:pt>
                <c:pt idx="25">
                  <c:v>0</c:v>
                </c:pt>
                <c:pt idx="26">
                  <c:v>0</c:v>
                </c:pt>
                <c:pt idx="27">
                  <c:v>0</c:v>
                </c:pt>
                <c:pt idx="28">
                  <c:v>1</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numCache>
            </c:numRef>
          </c:val>
          <c:extLst>
            <c:ext xmlns:c16="http://schemas.microsoft.com/office/drawing/2014/chart" uri="{C3380CC4-5D6E-409C-BE32-E72D297353CC}">
              <c16:uniqueId val="{00000011-E21C-46FF-B000-5C0944A206B8}"/>
            </c:ext>
          </c:extLst>
        </c:ser>
        <c:ser>
          <c:idx val="18"/>
          <c:order val="18"/>
          <c:tx>
            <c:strRef>
              <c:f>Plots!$AD$67</c:f>
              <c:strCache>
                <c:ptCount val="1"/>
                <c:pt idx="0">
                  <c:v>4.4.4</c:v>
                </c:pt>
              </c:strCache>
            </c:strRef>
          </c:tx>
          <c:spPr>
            <a:solidFill>
              <a:schemeClr val="accent1">
                <a:lumMod val="80000"/>
              </a:schemeClr>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Plots!$AD$68:$AD$119</c:f>
              <c:numCache>
                <c:formatCode>General</c:formatCode>
                <c:ptCount val="52"/>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1</c:v>
                </c:pt>
                <c:pt idx="18">
                  <c:v>0</c:v>
                </c:pt>
                <c:pt idx="19">
                  <c:v>0</c:v>
                </c:pt>
                <c:pt idx="20">
                  <c:v>1</c:v>
                </c:pt>
                <c:pt idx="21">
                  <c:v>0</c:v>
                </c:pt>
                <c:pt idx="22">
                  <c:v>0</c:v>
                </c:pt>
                <c:pt idx="23">
                  <c:v>0</c:v>
                </c:pt>
                <c:pt idx="24">
                  <c:v>0</c:v>
                </c:pt>
                <c:pt idx="25">
                  <c:v>0</c:v>
                </c:pt>
                <c:pt idx="26">
                  <c:v>0</c:v>
                </c:pt>
                <c:pt idx="27">
                  <c:v>0</c:v>
                </c:pt>
                <c:pt idx="28">
                  <c:v>1</c:v>
                </c:pt>
                <c:pt idx="29">
                  <c:v>0</c:v>
                </c:pt>
                <c:pt idx="30">
                  <c:v>0</c:v>
                </c:pt>
                <c:pt idx="31">
                  <c:v>0</c:v>
                </c:pt>
                <c:pt idx="32">
                  <c:v>0</c:v>
                </c:pt>
                <c:pt idx="33">
                  <c:v>0</c:v>
                </c:pt>
                <c:pt idx="34">
                  <c:v>0</c:v>
                </c:pt>
                <c:pt idx="35">
                  <c:v>0</c:v>
                </c:pt>
                <c:pt idx="36">
                  <c:v>0</c:v>
                </c:pt>
                <c:pt idx="37">
                  <c:v>1</c:v>
                </c:pt>
                <c:pt idx="38">
                  <c:v>0</c:v>
                </c:pt>
                <c:pt idx="39">
                  <c:v>0</c:v>
                </c:pt>
                <c:pt idx="40">
                  <c:v>0</c:v>
                </c:pt>
                <c:pt idx="41">
                  <c:v>0</c:v>
                </c:pt>
                <c:pt idx="42">
                  <c:v>0</c:v>
                </c:pt>
                <c:pt idx="43">
                  <c:v>0</c:v>
                </c:pt>
                <c:pt idx="44">
                  <c:v>0</c:v>
                </c:pt>
                <c:pt idx="45">
                  <c:v>0</c:v>
                </c:pt>
                <c:pt idx="46">
                  <c:v>0</c:v>
                </c:pt>
                <c:pt idx="47">
                  <c:v>1</c:v>
                </c:pt>
                <c:pt idx="48">
                  <c:v>0</c:v>
                </c:pt>
                <c:pt idx="49">
                  <c:v>0</c:v>
                </c:pt>
                <c:pt idx="50">
                  <c:v>0</c:v>
                </c:pt>
                <c:pt idx="51">
                  <c:v>1</c:v>
                </c:pt>
              </c:numCache>
            </c:numRef>
          </c:val>
          <c:extLst>
            <c:ext xmlns:c16="http://schemas.microsoft.com/office/drawing/2014/chart" uri="{C3380CC4-5D6E-409C-BE32-E72D297353CC}">
              <c16:uniqueId val="{00000012-E21C-46FF-B000-5C0944A206B8}"/>
            </c:ext>
          </c:extLst>
        </c:ser>
        <c:ser>
          <c:idx val="19"/>
          <c:order val="19"/>
          <c:tx>
            <c:strRef>
              <c:f>Plots!$AE$67</c:f>
              <c:strCache>
                <c:ptCount val="1"/>
                <c:pt idx="0">
                  <c:v>4.4.x</c:v>
                </c:pt>
              </c:strCache>
            </c:strRef>
          </c:tx>
          <c:spPr>
            <a:solidFill>
              <a:schemeClr val="accent2">
                <a:lumMod val="80000"/>
              </a:schemeClr>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Plots!$AE$68:$AE$119</c:f>
              <c:numCache>
                <c:formatCode>General</c:formatCode>
                <c:ptCount val="52"/>
                <c:pt idx="0">
                  <c:v>0</c:v>
                </c:pt>
                <c:pt idx="1">
                  <c:v>0</c:v>
                </c:pt>
                <c:pt idx="2">
                  <c:v>0</c:v>
                </c:pt>
                <c:pt idx="3">
                  <c:v>0</c:v>
                </c:pt>
                <c:pt idx="4">
                  <c:v>0</c:v>
                </c:pt>
                <c:pt idx="5">
                  <c:v>0</c:v>
                </c:pt>
                <c:pt idx="6">
                  <c:v>1</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numCache>
            </c:numRef>
          </c:val>
          <c:extLst>
            <c:ext xmlns:c16="http://schemas.microsoft.com/office/drawing/2014/chart" uri="{C3380CC4-5D6E-409C-BE32-E72D297353CC}">
              <c16:uniqueId val="{00000013-E21C-46FF-B000-5C0944A206B8}"/>
            </c:ext>
          </c:extLst>
        </c:ser>
        <c:dLbls>
          <c:showLegendKey val="0"/>
          <c:showVal val="0"/>
          <c:showCatName val="0"/>
          <c:showSerName val="0"/>
          <c:showPercent val="0"/>
          <c:showBubbleSize val="0"/>
        </c:dLbls>
        <c:gapWidth val="150"/>
        <c:overlap val="100"/>
        <c:axId val="595829264"/>
        <c:axId val="595827296"/>
      </c:barChart>
      <c:catAx>
        <c:axId val="595829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95827296"/>
        <c:crosses val="autoZero"/>
        <c:auto val="1"/>
        <c:lblAlgn val="ctr"/>
        <c:lblOffset val="100"/>
        <c:noMultiLvlLbl val="0"/>
      </c:catAx>
      <c:valAx>
        <c:axId val="5958272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95829264"/>
        <c:crosses val="autoZero"/>
        <c:crossBetween val="between"/>
      </c:valAx>
      <c:spPr>
        <a:noFill/>
        <a:ln>
          <a:noFill/>
        </a:ln>
        <a:effectLst/>
      </c:spPr>
    </c:plotArea>
    <c:legend>
      <c:legendPos val="b"/>
      <c:layout>
        <c:manualLayout>
          <c:xMode val="edge"/>
          <c:yMode val="edge"/>
          <c:x val="7.8864389977290214E-2"/>
          <c:y val="0.21072152193954563"/>
          <c:w val="0.43196956602346898"/>
          <c:h val="0.20047189983351663"/>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200" b="0" i="0" u="none" strike="noStrike" kern="1200" spc="0" baseline="0">
                <a:solidFill>
                  <a:schemeClr val="tx1">
                    <a:lumMod val="65000"/>
                    <a:lumOff val="35000"/>
                  </a:schemeClr>
                </a:solidFill>
                <a:latin typeface="+mn-lt"/>
                <a:ea typeface="+mn-ea"/>
                <a:cs typeface="+mn-cs"/>
              </a:defRPr>
            </a:pPr>
            <a:r>
              <a:rPr lang="en-GB" sz="3200"/>
              <a:t>Groups joining WPs</a:t>
            </a:r>
          </a:p>
          <a:p>
            <a:pPr>
              <a:defRPr sz="3200"/>
            </a:pPr>
            <a:endParaRPr lang="en-GB" sz="3200"/>
          </a:p>
        </c:rich>
      </c:tx>
      <c:overlay val="0"/>
      <c:spPr>
        <a:noFill/>
        <a:ln>
          <a:noFill/>
        </a:ln>
        <a:effectLst/>
      </c:spPr>
      <c:txPr>
        <a:bodyPr rot="0" spcFirstLastPara="1" vertOverflow="ellipsis" vert="horz" wrap="square" anchor="ctr" anchorCtr="1"/>
        <a:lstStyle/>
        <a:p>
          <a:pPr>
            <a:defRPr sz="32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manualLayout>
          <c:layoutTarget val="inner"/>
          <c:xMode val="edge"/>
          <c:yMode val="edge"/>
          <c:x val="3.3631700856004927E-2"/>
          <c:y val="0.16668045809850657"/>
          <c:w val="0.94966383918471708"/>
          <c:h val="0.51702179341966992"/>
        </c:manualLayout>
      </c:layout>
      <c:barChart>
        <c:barDir val="col"/>
        <c:grouping val="clustered"/>
        <c:varyColors val="0"/>
        <c:ser>
          <c:idx val="0"/>
          <c:order val="0"/>
          <c:spPr>
            <a:solidFill>
              <a:schemeClr val="accent1"/>
            </a:solidFill>
            <a:ln>
              <a:noFill/>
            </a:ln>
            <a:effectLst/>
          </c:spPr>
          <c:invertIfNegative val="0"/>
          <c:cat>
            <c:strRef>
              <c:f>Plots!$E$2:$E$53</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Plots!$G$2:$G$53</c:f>
              <c:numCache>
                <c:formatCode>General</c:formatCode>
                <c:ptCount val="52"/>
                <c:pt idx="0">
                  <c:v>2</c:v>
                </c:pt>
                <c:pt idx="1">
                  <c:v>2</c:v>
                </c:pt>
                <c:pt idx="2">
                  <c:v>0</c:v>
                </c:pt>
                <c:pt idx="3">
                  <c:v>3</c:v>
                </c:pt>
                <c:pt idx="4">
                  <c:v>1</c:v>
                </c:pt>
                <c:pt idx="5">
                  <c:v>2</c:v>
                </c:pt>
                <c:pt idx="6">
                  <c:v>6</c:v>
                </c:pt>
                <c:pt idx="7">
                  <c:v>1</c:v>
                </c:pt>
                <c:pt idx="8">
                  <c:v>4</c:v>
                </c:pt>
                <c:pt idx="9">
                  <c:v>2</c:v>
                </c:pt>
                <c:pt idx="10">
                  <c:v>0</c:v>
                </c:pt>
                <c:pt idx="11">
                  <c:v>3</c:v>
                </c:pt>
                <c:pt idx="12">
                  <c:v>0</c:v>
                </c:pt>
                <c:pt idx="13">
                  <c:v>0</c:v>
                </c:pt>
                <c:pt idx="14">
                  <c:v>2</c:v>
                </c:pt>
                <c:pt idx="15">
                  <c:v>3</c:v>
                </c:pt>
                <c:pt idx="16">
                  <c:v>2</c:v>
                </c:pt>
                <c:pt idx="17">
                  <c:v>4</c:v>
                </c:pt>
                <c:pt idx="18">
                  <c:v>3</c:v>
                </c:pt>
                <c:pt idx="19">
                  <c:v>0</c:v>
                </c:pt>
                <c:pt idx="20">
                  <c:v>4</c:v>
                </c:pt>
                <c:pt idx="21">
                  <c:v>1</c:v>
                </c:pt>
                <c:pt idx="22">
                  <c:v>5</c:v>
                </c:pt>
                <c:pt idx="23">
                  <c:v>5</c:v>
                </c:pt>
                <c:pt idx="24">
                  <c:v>5</c:v>
                </c:pt>
                <c:pt idx="25">
                  <c:v>4</c:v>
                </c:pt>
                <c:pt idx="26">
                  <c:v>6</c:v>
                </c:pt>
                <c:pt idx="27">
                  <c:v>3</c:v>
                </c:pt>
                <c:pt idx="28">
                  <c:v>4</c:v>
                </c:pt>
                <c:pt idx="29">
                  <c:v>0</c:v>
                </c:pt>
                <c:pt idx="30">
                  <c:v>1</c:v>
                </c:pt>
                <c:pt idx="31">
                  <c:v>3</c:v>
                </c:pt>
                <c:pt idx="32">
                  <c:v>1</c:v>
                </c:pt>
                <c:pt idx="33">
                  <c:v>0</c:v>
                </c:pt>
                <c:pt idx="34">
                  <c:v>4</c:v>
                </c:pt>
                <c:pt idx="35">
                  <c:v>4</c:v>
                </c:pt>
                <c:pt idx="36">
                  <c:v>0</c:v>
                </c:pt>
                <c:pt idx="37">
                  <c:v>4</c:v>
                </c:pt>
                <c:pt idx="38">
                  <c:v>0</c:v>
                </c:pt>
                <c:pt idx="39">
                  <c:v>0</c:v>
                </c:pt>
                <c:pt idx="40">
                  <c:v>0</c:v>
                </c:pt>
                <c:pt idx="41">
                  <c:v>19</c:v>
                </c:pt>
                <c:pt idx="42">
                  <c:v>1</c:v>
                </c:pt>
                <c:pt idx="43">
                  <c:v>3</c:v>
                </c:pt>
                <c:pt idx="44">
                  <c:v>6</c:v>
                </c:pt>
                <c:pt idx="45">
                  <c:v>3</c:v>
                </c:pt>
                <c:pt idx="46">
                  <c:v>3</c:v>
                </c:pt>
                <c:pt idx="47">
                  <c:v>12</c:v>
                </c:pt>
                <c:pt idx="48">
                  <c:v>4</c:v>
                </c:pt>
                <c:pt idx="49">
                  <c:v>2</c:v>
                </c:pt>
                <c:pt idx="50">
                  <c:v>3</c:v>
                </c:pt>
                <c:pt idx="51">
                  <c:v>3</c:v>
                </c:pt>
              </c:numCache>
            </c:numRef>
          </c:val>
          <c:extLst>
            <c:ext xmlns:c16="http://schemas.microsoft.com/office/drawing/2014/chart" uri="{C3380CC4-5D6E-409C-BE32-E72D297353CC}">
              <c16:uniqueId val="{00000000-A2B7-40FB-8B17-B5971648CB66}"/>
            </c:ext>
          </c:extLst>
        </c:ser>
        <c:dLbls>
          <c:showLegendKey val="0"/>
          <c:showVal val="0"/>
          <c:showCatName val="0"/>
          <c:showSerName val="0"/>
          <c:showPercent val="0"/>
          <c:showBubbleSize val="0"/>
        </c:dLbls>
        <c:gapWidth val="219"/>
        <c:overlap val="-27"/>
        <c:axId val="733960528"/>
        <c:axId val="733961184"/>
      </c:barChart>
      <c:dateAx>
        <c:axId val="73396052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de-DE"/>
          </a:p>
        </c:txPr>
        <c:crossAx val="733961184"/>
        <c:crosses val="autoZero"/>
        <c:auto val="0"/>
        <c:lblOffset val="100"/>
        <c:baseTimeUnit val="days"/>
      </c:dateAx>
      <c:valAx>
        <c:axId val="7339611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de-DE"/>
          </a:p>
        </c:txPr>
        <c:crossAx val="733960528"/>
        <c:crosses val="autoZero"/>
        <c:crossBetween val="between"/>
      </c:valAx>
      <c:spPr>
        <a:noFill/>
        <a:ln>
          <a:noFill/>
        </a:ln>
        <a:effectLst/>
      </c:spPr>
    </c:plotArea>
    <c:plotVisOnly val="1"/>
    <c:dispBlanksAs val="gap"/>
    <c:showDLblsOverMax val="0"/>
  </c:chart>
  <c:spPr>
    <a:noFill/>
    <a:ln>
      <a:noFill/>
    </a:ln>
    <a:effectLst/>
  </c:spPr>
  <c:txPr>
    <a:bodyPr/>
    <a:lstStyle/>
    <a:p>
      <a:pPr>
        <a:defRPr sz="1050"/>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800" b="0" i="0" u="none" strike="noStrike" kern="1200" spc="0" baseline="0">
                <a:solidFill>
                  <a:schemeClr val="tx1">
                    <a:lumMod val="65000"/>
                    <a:lumOff val="35000"/>
                  </a:schemeClr>
                </a:solidFill>
                <a:latin typeface="+mn-lt"/>
                <a:ea typeface="+mn-ea"/>
                <a:cs typeface="+mn-cs"/>
              </a:defRPr>
            </a:pPr>
            <a:r>
              <a:rPr lang="en-GB" sz="2800"/>
              <a:t>Working Groups</a:t>
            </a:r>
          </a:p>
          <a:p>
            <a:pPr>
              <a:defRPr sz="2800"/>
            </a:pPr>
            <a:endParaRPr lang="en-GB" sz="2800"/>
          </a:p>
        </c:rich>
      </c:tx>
      <c:layout>
        <c:manualLayout>
          <c:xMode val="edge"/>
          <c:yMode val="edge"/>
          <c:x val="0.40127897780481214"/>
          <c:y val="1.8357696228415005E-2"/>
        </c:manualLayout>
      </c:layout>
      <c:overlay val="0"/>
      <c:spPr>
        <a:noFill/>
        <a:ln>
          <a:noFill/>
        </a:ln>
        <a:effectLst/>
      </c:spPr>
      <c:txPr>
        <a:bodyPr rot="0" spcFirstLastPara="1" vertOverflow="ellipsis" vert="horz" wrap="square" anchor="ctr" anchorCtr="1"/>
        <a:lstStyle/>
        <a:p>
          <a:pPr>
            <a:defRPr sz="28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barChart>
        <c:barDir val="col"/>
        <c:grouping val="stacked"/>
        <c:varyColors val="0"/>
        <c:ser>
          <c:idx val="0"/>
          <c:order val="0"/>
          <c:tx>
            <c:strRef>
              <c:f>Plots!$F$67</c:f>
              <c:strCache>
                <c:ptCount val="1"/>
                <c:pt idx="0">
                  <c:v>4.1</c:v>
                </c:pt>
              </c:strCache>
            </c:strRef>
          </c:tx>
          <c:spPr>
            <a:solidFill>
              <a:schemeClr val="accent1"/>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Plots!$F$68:$F$119</c:f>
              <c:numCache>
                <c:formatCode>General</c:formatCode>
                <c:ptCount val="52"/>
                <c:pt idx="0">
                  <c:v>1</c:v>
                </c:pt>
                <c:pt idx="1">
                  <c:v>1</c:v>
                </c:pt>
                <c:pt idx="2">
                  <c:v>1</c:v>
                </c:pt>
                <c:pt idx="3">
                  <c:v>1</c:v>
                </c:pt>
                <c:pt idx="4">
                  <c:v>1</c:v>
                </c:pt>
                <c:pt idx="5">
                  <c:v>1</c:v>
                </c:pt>
                <c:pt idx="6">
                  <c:v>1</c:v>
                </c:pt>
                <c:pt idx="7">
                  <c:v>0</c:v>
                </c:pt>
                <c:pt idx="8">
                  <c:v>1</c:v>
                </c:pt>
                <c:pt idx="9">
                  <c:v>1</c:v>
                </c:pt>
                <c:pt idx="10">
                  <c:v>1</c:v>
                </c:pt>
                <c:pt idx="11">
                  <c:v>1</c:v>
                </c:pt>
                <c:pt idx="12">
                  <c:v>0</c:v>
                </c:pt>
                <c:pt idx="13">
                  <c:v>0</c:v>
                </c:pt>
                <c:pt idx="14">
                  <c:v>1</c:v>
                </c:pt>
                <c:pt idx="15">
                  <c:v>1</c:v>
                </c:pt>
                <c:pt idx="16">
                  <c:v>1</c:v>
                </c:pt>
                <c:pt idx="17">
                  <c:v>1</c:v>
                </c:pt>
                <c:pt idx="18">
                  <c:v>1</c:v>
                </c:pt>
                <c:pt idx="19">
                  <c:v>1</c:v>
                </c:pt>
                <c:pt idx="20">
                  <c:v>1</c:v>
                </c:pt>
                <c:pt idx="21">
                  <c:v>0</c:v>
                </c:pt>
                <c:pt idx="22">
                  <c:v>1</c:v>
                </c:pt>
                <c:pt idx="23">
                  <c:v>1</c:v>
                </c:pt>
                <c:pt idx="24">
                  <c:v>1</c:v>
                </c:pt>
                <c:pt idx="25">
                  <c:v>1</c:v>
                </c:pt>
                <c:pt idx="26">
                  <c:v>1</c:v>
                </c:pt>
                <c:pt idx="27">
                  <c:v>1</c:v>
                </c:pt>
                <c:pt idx="28">
                  <c:v>1</c:v>
                </c:pt>
                <c:pt idx="29">
                  <c:v>0</c:v>
                </c:pt>
                <c:pt idx="30">
                  <c:v>1</c:v>
                </c:pt>
                <c:pt idx="31">
                  <c:v>1</c:v>
                </c:pt>
                <c:pt idx="32">
                  <c:v>1</c:v>
                </c:pt>
                <c:pt idx="33">
                  <c:v>0</c:v>
                </c:pt>
                <c:pt idx="34">
                  <c:v>1</c:v>
                </c:pt>
                <c:pt idx="35">
                  <c:v>1</c:v>
                </c:pt>
                <c:pt idx="36">
                  <c:v>0</c:v>
                </c:pt>
                <c:pt idx="37">
                  <c:v>1</c:v>
                </c:pt>
                <c:pt idx="38">
                  <c:v>0</c:v>
                </c:pt>
                <c:pt idx="39">
                  <c:v>1</c:v>
                </c:pt>
                <c:pt idx="40">
                  <c:v>1</c:v>
                </c:pt>
                <c:pt idx="41">
                  <c:v>1</c:v>
                </c:pt>
                <c:pt idx="42">
                  <c:v>1</c:v>
                </c:pt>
                <c:pt idx="43">
                  <c:v>1</c:v>
                </c:pt>
                <c:pt idx="44">
                  <c:v>1</c:v>
                </c:pt>
                <c:pt idx="45">
                  <c:v>1</c:v>
                </c:pt>
                <c:pt idx="46">
                  <c:v>0</c:v>
                </c:pt>
                <c:pt idx="47">
                  <c:v>1</c:v>
                </c:pt>
                <c:pt idx="48">
                  <c:v>1</c:v>
                </c:pt>
                <c:pt idx="49">
                  <c:v>1</c:v>
                </c:pt>
                <c:pt idx="50">
                  <c:v>1</c:v>
                </c:pt>
                <c:pt idx="51">
                  <c:v>1</c:v>
                </c:pt>
              </c:numCache>
            </c:numRef>
          </c:val>
          <c:extLst>
            <c:ext xmlns:c16="http://schemas.microsoft.com/office/drawing/2014/chart" uri="{C3380CC4-5D6E-409C-BE32-E72D297353CC}">
              <c16:uniqueId val="{00000000-8C31-48C7-994B-14C96D3AA516}"/>
            </c:ext>
          </c:extLst>
        </c:ser>
        <c:ser>
          <c:idx val="1"/>
          <c:order val="1"/>
          <c:tx>
            <c:strRef>
              <c:f>Plots!$G$67</c:f>
              <c:strCache>
                <c:ptCount val="1"/>
                <c:pt idx="0">
                  <c:v>4.2</c:v>
                </c:pt>
              </c:strCache>
            </c:strRef>
          </c:tx>
          <c:spPr>
            <a:solidFill>
              <a:schemeClr val="accent2"/>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Plots!$G$68:$G$119</c:f>
              <c:numCache>
                <c:formatCode>General</c:formatCode>
                <c:ptCount val="52"/>
                <c:pt idx="0">
                  <c:v>1</c:v>
                </c:pt>
                <c:pt idx="1">
                  <c:v>1</c:v>
                </c:pt>
                <c:pt idx="2">
                  <c:v>0</c:v>
                </c:pt>
                <c:pt idx="3">
                  <c:v>1</c:v>
                </c:pt>
                <c:pt idx="4">
                  <c:v>0</c:v>
                </c:pt>
                <c:pt idx="5">
                  <c:v>0</c:v>
                </c:pt>
                <c:pt idx="6">
                  <c:v>1</c:v>
                </c:pt>
                <c:pt idx="7">
                  <c:v>0</c:v>
                </c:pt>
                <c:pt idx="8">
                  <c:v>0</c:v>
                </c:pt>
                <c:pt idx="9">
                  <c:v>1</c:v>
                </c:pt>
                <c:pt idx="10">
                  <c:v>1</c:v>
                </c:pt>
                <c:pt idx="11">
                  <c:v>1</c:v>
                </c:pt>
                <c:pt idx="12">
                  <c:v>1</c:v>
                </c:pt>
                <c:pt idx="13">
                  <c:v>0</c:v>
                </c:pt>
                <c:pt idx="14">
                  <c:v>0</c:v>
                </c:pt>
                <c:pt idx="15">
                  <c:v>0</c:v>
                </c:pt>
                <c:pt idx="16">
                  <c:v>1</c:v>
                </c:pt>
                <c:pt idx="17">
                  <c:v>1</c:v>
                </c:pt>
                <c:pt idx="18">
                  <c:v>1</c:v>
                </c:pt>
                <c:pt idx="19">
                  <c:v>0</c:v>
                </c:pt>
                <c:pt idx="20">
                  <c:v>1</c:v>
                </c:pt>
                <c:pt idx="21">
                  <c:v>0</c:v>
                </c:pt>
                <c:pt idx="22">
                  <c:v>1</c:v>
                </c:pt>
                <c:pt idx="23">
                  <c:v>1</c:v>
                </c:pt>
                <c:pt idx="24">
                  <c:v>1</c:v>
                </c:pt>
                <c:pt idx="25">
                  <c:v>0</c:v>
                </c:pt>
                <c:pt idx="26">
                  <c:v>1</c:v>
                </c:pt>
                <c:pt idx="27">
                  <c:v>1</c:v>
                </c:pt>
                <c:pt idx="28">
                  <c:v>1</c:v>
                </c:pt>
                <c:pt idx="29">
                  <c:v>0</c:v>
                </c:pt>
                <c:pt idx="30">
                  <c:v>0</c:v>
                </c:pt>
                <c:pt idx="31">
                  <c:v>1</c:v>
                </c:pt>
                <c:pt idx="32">
                  <c:v>1</c:v>
                </c:pt>
                <c:pt idx="33">
                  <c:v>1</c:v>
                </c:pt>
                <c:pt idx="34">
                  <c:v>0</c:v>
                </c:pt>
                <c:pt idx="35">
                  <c:v>1</c:v>
                </c:pt>
                <c:pt idx="36">
                  <c:v>0</c:v>
                </c:pt>
                <c:pt idx="37">
                  <c:v>1</c:v>
                </c:pt>
                <c:pt idx="38">
                  <c:v>0</c:v>
                </c:pt>
                <c:pt idx="39">
                  <c:v>1</c:v>
                </c:pt>
                <c:pt idx="40">
                  <c:v>1</c:v>
                </c:pt>
                <c:pt idx="41">
                  <c:v>0</c:v>
                </c:pt>
                <c:pt idx="42">
                  <c:v>0</c:v>
                </c:pt>
                <c:pt idx="43">
                  <c:v>1</c:v>
                </c:pt>
                <c:pt idx="44">
                  <c:v>1</c:v>
                </c:pt>
                <c:pt idx="45">
                  <c:v>0</c:v>
                </c:pt>
                <c:pt idx="46">
                  <c:v>1</c:v>
                </c:pt>
                <c:pt idx="47">
                  <c:v>1</c:v>
                </c:pt>
                <c:pt idx="48">
                  <c:v>1</c:v>
                </c:pt>
                <c:pt idx="49">
                  <c:v>0</c:v>
                </c:pt>
                <c:pt idx="50">
                  <c:v>1</c:v>
                </c:pt>
                <c:pt idx="51">
                  <c:v>0</c:v>
                </c:pt>
              </c:numCache>
            </c:numRef>
          </c:val>
          <c:extLst>
            <c:ext xmlns:c16="http://schemas.microsoft.com/office/drawing/2014/chart" uri="{C3380CC4-5D6E-409C-BE32-E72D297353CC}">
              <c16:uniqueId val="{00000001-8C31-48C7-994B-14C96D3AA516}"/>
            </c:ext>
          </c:extLst>
        </c:ser>
        <c:ser>
          <c:idx val="2"/>
          <c:order val="2"/>
          <c:tx>
            <c:strRef>
              <c:f>Plots!$H$67</c:f>
              <c:strCache>
                <c:ptCount val="1"/>
                <c:pt idx="0">
                  <c:v>4.3</c:v>
                </c:pt>
              </c:strCache>
            </c:strRef>
          </c:tx>
          <c:spPr>
            <a:solidFill>
              <a:schemeClr val="accent3"/>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Plots!$H$68:$H$119</c:f>
              <c:numCache>
                <c:formatCode>General</c:formatCode>
                <c:ptCount val="52"/>
                <c:pt idx="0">
                  <c:v>1</c:v>
                </c:pt>
                <c:pt idx="1">
                  <c:v>1</c:v>
                </c:pt>
                <c:pt idx="2">
                  <c:v>0</c:v>
                </c:pt>
                <c:pt idx="3">
                  <c:v>1</c:v>
                </c:pt>
                <c:pt idx="4">
                  <c:v>0</c:v>
                </c:pt>
                <c:pt idx="5">
                  <c:v>1</c:v>
                </c:pt>
                <c:pt idx="6">
                  <c:v>0</c:v>
                </c:pt>
                <c:pt idx="7">
                  <c:v>1</c:v>
                </c:pt>
                <c:pt idx="8">
                  <c:v>0</c:v>
                </c:pt>
                <c:pt idx="9">
                  <c:v>0</c:v>
                </c:pt>
                <c:pt idx="10">
                  <c:v>1</c:v>
                </c:pt>
                <c:pt idx="11">
                  <c:v>0</c:v>
                </c:pt>
                <c:pt idx="12">
                  <c:v>1</c:v>
                </c:pt>
                <c:pt idx="13">
                  <c:v>0</c:v>
                </c:pt>
                <c:pt idx="14">
                  <c:v>0</c:v>
                </c:pt>
                <c:pt idx="15">
                  <c:v>0</c:v>
                </c:pt>
                <c:pt idx="16">
                  <c:v>0</c:v>
                </c:pt>
                <c:pt idx="17">
                  <c:v>1</c:v>
                </c:pt>
                <c:pt idx="18">
                  <c:v>0</c:v>
                </c:pt>
                <c:pt idx="19">
                  <c:v>0</c:v>
                </c:pt>
                <c:pt idx="20">
                  <c:v>1</c:v>
                </c:pt>
                <c:pt idx="21">
                  <c:v>1</c:v>
                </c:pt>
                <c:pt idx="22">
                  <c:v>1</c:v>
                </c:pt>
                <c:pt idx="23">
                  <c:v>1</c:v>
                </c:pt>
                <c:pt idx="24">
                  <c:v>1</c:v>
                </c:pt>
                <c:pt idx="25">
                  <c:v>1</c:v>
                </c:pt>
                <c:pt idx="26">
                  <c:v>1</c:v>
                </c:pt>
                <c:pt idx="27">
                  <c:v>0</c:v>
                </c:pt>
                <c:pt idx="28">
                  <c:v>0</c:v>
                </c:pt>
                <c:pt idx="29">
                  <c:v>1</c:v>
                </c:pt>
                <c:pt idx="30">
                  <c:v>1</c:v>
                </c:pt>
                <c:pt idx="31">
                  <c:v>1</c:v>
                </c:pt>
                <c:pt idx="32">
                  <c:v>0</c:v>
                </c:pt>
                <c:pt idx="33">
                  <c:v>1</c:v>
                </c:pt>
                <c:pt idx="34">
                  <c:v>0</c:v>
                </c:pt>
                <c:pt idx="35">
                  <c:v>1</c:v>
                </c:pt>
                <c:pt idx="36">
                  <c:v>0</c:v>
                </c:pt>
                <c:pt idx="37">
                  <c:v>1</c:v>
                </c:pt>
                <c:pt idx="38">
                  <c:v>0</c:v>
                </c:pt>
                <c:pt idx="39">
                  <c:v>0</c:v>
                </c:pt>
                <c:pt idx="40">
                  <c:v>0</c:v>
                </c:pt>
                <c:pt idx="41">
                  <c:v>1</c:v>
                </c:pt>
                <c:pt idx="42">
                  <c:v>0</c:v>
                </c:pt>
                <c:pt idx="43">
                  <c:v>0</c:v>
                </c:pt>
                <c:pt idx="44">
                  <c:v>1</c:v>
                </c:pt>
                <c:pt idx="45">
                  <c:v>1</c:v>
                </c:pt>
                <c:pt idx="46">
                  <c:v>1</c:v>
                </c:pt>
                <c:pt idx="47">
                  <c:v>1</c:v>
                </c:pt>
                <c:pt idx="48">
                  <c:v>1</c:v>
                </c:pt>
                <c:pt idx="49">
                  <c:v>0</c:v>
                </c:pt>
                <c:pt idx="50">
                  <c:v>1</c:v>
                </c:pt>
                <c:pt idx="51">
                  <c:v>1</c:v>
                </c:pt>
              </c:numCache>
            </c:numRef>
          </c:val>
          <c:extLst>
            <c:ext xmlns:c16="http://schemas.microsoft.com/office/drawing/2014/chart" uri="{C3380CC4-5D6E-409C-BE32-E72D297353CC}">
              <c16:uniqueId val="{00000002-8C31-48C7-994B-14C96D3AA516}"/>
            </c:ext>
          </c:extLst>
        </c:ser>
        <c:ser>
          <c:idx val="3"/>
          <c:order val="3"/>
          <c:tx>
            <c:strRef>
              <c:f>Plots!$I$67</c:f>
              <c:strCache>
                <c:ptCount val="1"/>
                <c:pt idx="0">
                  <c:v>4.4</c:v>
                </c:pt>
              </c:strCache>
            </c:strRef>
          </c:tx>
          <c:spPr>
            <a:solidFill>
              <a:schemeClr val="accent4"/>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Plots!$I$68:$I$119</c:f>
              <c:numCache>
                <c:formatCode>General</c:formatCode>
                <c:ptCount val="52"/>
                <c:pt idx="0">
                  <c:v>0</c:v>
                </c:pt>
                <c:pt idx="1">
                  <c:v>0</c:v>
                </c:pt>
                <c:pt idx="2">
                  <c:v>0</c:v>
                </c:pt>
                <c:pt idx="3">
                  <c:v>0</c:v>
                </c:pt>
                <c:pt idx="4">
                  <c:v>0</c:v>
                </c:pt>
                <c:pt idx="5">
                  <c:v>0</c:v>
                </c:pt>
                <c:pt idx="6">
                  <c:v>1</c:v>
                </c:pt>
                <c:pt idx="7">
                  <c:v>0</c:v>
                </c:pt>
                <c:pt idx="8">
                  <c:v>0</c:v>
                </c:pt>
                <c:pt idx="9">
                  <c:v>0</c:v>
                </c:pt>
                <c:pt idx="10">
                  <c:v>1</c:v>
                </c:pt>
                <c:pt idx="11">
                  <c:v>1</c:v>
                </c:pt>
                <c:pt idx="12">
                  <c:v>1</c:v>
                </c:pt>
                <c:pt idx="13">
                  <c:v>0</c:v>
                </c:pt>
                <c:pt idx="14">
                  <c:v>1</c:v>
                </c:pt>
                <c:pt idx="15">
                  <c:v>0</c:v>
                </c:pt>
                <c:pt idx="16">
                  <c:v>0</c:v>
                </c:pt>
                <c:pt idx="17">
                  <c:v>1</c:v>
                </c:pt>
                <c:pt idx="18">
                  <c:v>1</c:v>
                </c:pt>
                <c:pt idx="19">
                  <c:v>1</c:v>
                </c:pt>
                <c:pt idx="20">
                  <c:v>0</c:v>
                </c:pt>
                <c:pt idx="21">
                  <c:v>0</c:v>
                </c:pt>
                <c:pt idx="22">
                  <c:v>0</c:v>
                </c:pt>
                <c:pt idx="23">
                  <c:v>1</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1</c:v>
                </c:pt>
                <c:pt idx="45">
                  <c:v>0</c:v>
                </c:pt>
                <c:pt idx="46">
                  <c:v>0</c:v>
                </c:pt>
                <c:pt idx="47">
                  <c:v>0</c:v>
                </c:pt>
                <c:pt idx="48">
                  <c:v>0</c:v>
                </c:pt>
                <c:pt idx="49">
                  <c:v>0</c:v>
                </c:pt>
                <c:pt idx="50">
                  <c:v>0</c:v>
                </c:pt>
                <c:pt idx="51">
                  <c:v>0</c:v>
                </c:pt>
              </c:numCache>
            </c:numRef>
          </c:val>
          <c:extLst>
            <c:ext xmlns:c16="http://schemas.microsoft.com/office/drawing/2014/chart" uri="{C3380CC4-5D6E-409C-BE32-E72D297353CC}">
              <c16:uniqueId val="{00000003-8C31-48C7-994B-14C96D3AA516}"/>
            </c:ext>
          </c:extLst>
        </c:ser>
        <c:ser>
          <c:idx val="4"/>
          <c:order val="4"/>
          <c:tx>
            <c:strRef>
              <c:f>Plots!$J$67</c:f>
              <c:strCache>
                <c:ptCount val="1"/>
                <c:pt idx="0">
                  <c:v>4.5</c:v>
                </c:pt>
              </c:strCache>
            </c:strRef>
          </c:tx>
          <c:spPr>
            <a:solidFill>
              <a:schemeClr val="accent5"/>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Plots!$J$68:$J$119</c:f>
              <c:numCache>
                <c:formatCode>General</c:formatCode>
                <c:ptCount val="52"/>
                <c:pt idx="0">
                  <c:v>0</c:v>
                </c:pt>
                <c:pt idx="1">
                  <c:v>0</c:v>
                </c:pt>
                <c:pt idx="2">
                  <c:v>0</c:v>
                </c:pt>
                <c:pt idx="3">
                  <c:v>0</c:v>
                </c:pt>
                <c:pt idx="4">
                  <c:v>0</c:v>
                </c:pt>
                <c:pt idx="5">
                  <c:v>1</c:v>
                </c:pt>
                <c:pt idx="6">
                  <c:v>0</c:v>
                </c:pt>
                <c:pt idx="7">
                  <c:v>0</c:v>
                </c:pt>
                <c:pt idx="8">
                  <c:v>0</c:v>
                </c:pt>
                <c:pt idx="9">
                  <c:v>0</c:v>
                </c:pt>
                <c:pt idx="10">
                  <c:v>0</c:v>
                </c:pt>
                <c:pt idx="11">
                  <c:v>0</c:v>
                </c:pt>
                <c:pt idx="12">
                  <c:v>0</c:v>
                </c:pt>
                <c:pt idx="13">
                  <c:v>1</c:v>
                </c:pt>
                <c:pt idx="14">
                  <c:v>0</c:v>
                </c:pt>
                <c:pt idx="15">
                  <c:v>0</c:v>
                </c:pt>
                <c:pt idx="16">
                  <c:v>0</c:v>
                </c:pt>
                <c:pt idx="17">
                  <c:v>0</c:v>
                </c:pt>
                <c:pt idx="18">
                  <c:v>0</c:v>
                </c:pt>
                <c:pt idx="19">
                  <c:v>0</c:v>
                </c:pt>
                <c:pt idx="20">
                  <c:v>0</c:v>
                </c:pt>
                <c:pt idx="21">
                  <c:v>0</c:v>
                </c:pt>
                <c:pt idx="22">
                  <c:v>0</c:v>
                </c:pt>
                <c:pt idx="23">
                  <c:v>0</c:v>
                </c:pt>
                <c:pt idx="24">
                  <c:v>1</c:v>
                </c:pt>
                <c:pt idx="25">
                  <c:v>0</c:v>
                </c:pt>
                <c:pt idx="26">
                  <c:v>0</c:v>
                </c:pt>
                <c:pt idx="27">
                  <c:v>0</c:v>
                </c:pt>
                <c:pt idx="28">
                  <c:v>0</c:v>
                </c:pt>
                <c:pt idx="29">
                  <c:v>0</c:v>
                </c:pt>
                <c:pt idx="30">
                  <c:v>0</c:v>
                </c:pt>
                <c:pt idx="31">
                  <c:v>0</c:v>
                </c:pt>
                <c:pt idx="32">
                  <c:v>1</c:v>
                </c:pt>
                <c:pt idx="33">
                  <c:v>0</c:v>
                </c:pt>
                <c:pt idx="34">
                  <c:v>1</c:v>
                </c:pt>
                <c:pt idx="35">
                  <c:v>0</c:v>
                </c:pt>
                <c:pt idx="36">
                  <c:v>1</c:v>
                </c:pt>
                <c:pt idx="37">
                  <c:v>0</c:v>
                </c:pt>
                <c:pt idx="38">
                  <c:v>1</c:v>
                </c:pt>
                <c:pt idx="39">
                  <c:v>0</c:v>
                </c:pt>
                <c:pt idx="40">
                  <c:v>0</c:v>
                </c:pt>
                <c:pt idx="41">
                  <c:v>0</c:v>
                </c:pt>
                <c:pt idx="42">
                  <c:v>0</c:v>
                </c:pt>
                <c:pt idx="43">
                  <c:v>0</c:v>
                </c:pt>
                <c:pt idx="44">
                  <c:v>1</c:v>
                </c:pt>
                <c:pt idx="45">
                  <c:v>0</c:v>
                </c:pt>
                <c:pt idx="46">
                  <c:v>0</c:v>
                </c:pt>
                <c:pt idx="47">
                  <c:v>1</c:v>
                </c:pt>
                <c:pt idx="48">
                  <c:v>0</c:v>
                </c:pt>
                <c:pt idx="49">
                  <c:v>1</c:v>
                </c:pt>
                <c:pt idx="50">
                  <c:v>0</c:v>
                </c:pt>
                <c:pt idx="51">
                  <c:v>1</c:v>
                </c:pt>
              </c:numCache>
            </c:numRef>
          </c:val>
          <c:extLst>
            <c:ext xmlns:c16="http://schemas.microsoft.com/office/drawing/2014/chart" uri="{C3380CC4-5D6E-409C-BE32-E72D297353CC}">
              <c16:uniqueId val="{00000004-8C31-48C7-994B-14C96D3AA516}"/>
            </c:ext>
          </c:extLst>
        </c:ser>
        <c:ser>
          <c:idx val="5"/>
          <c:order val="5"/>
          <c:tx>
            <c:strRef>
              <c:f>Plots!$K$67</c:f>
              <c:strCache>
                <c:ptCount val="1"/>
                <c:pt idx="0">
                  <c:v>4.6</c:v>
                </c:pt>
              </c:strCache>
            </c:strRef>
          </c:tx>
          <c:spPr>
            <a:solidFill>
              <a:schemeClr val="accent6"/>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Plots!$K$68:$K$119</c:f>
              <c:numCache>
                <c:formatCode>General</c:formatCode>
                <c:ptCount val="52"/>
                <c:pt idx="0">
                  <c:v>0</c:v>
                </c:pt>
                <c:pt idx="1">
                  <c:v>1</c:v>
                </c:pt>
                <c:pt idx="2">
                  <c:v>0</c:v>
                </c:pt>
                <c:pt idx="3">
                  <c:v>0</c:v>
                </c:pt>
                <c:pt idx="4">
                  <c:v>0</c:v>
                </c:pt>
                <c:pt idx="5">
                  <c:v>0</c:v>
                </c:pt>
                <c:pt idx="6">
                  <c:v>1</c:v>
                </c:pt>
                <c:pt idx="7">
                  <c:v>0</c:v>
                </c:pt>
                <c:pt idx="8">
                  <c:v>0</c:v>
                </c:pt>
                <c:pt idx="9">
                  <c:v>0</c:v>
                </c:pt>
                <c:pt idx="10">
                  <c:v>0</c:v>
                </c:pt>
                <c:pt idx="11">
                  <c:v>0</c:v>
                </c:pt>
                <c:pt idx="12">
                  <c:v>0</c:v>
                </c:pt>
                <c:pt idx="13">
                  <c:v>0</c:v>
                </c:pt>
                <c:pt idx="14">
                  <c:v>0</c:v>
                </c:pt>
                <c:pt idx="15">
                  <c:v>1</c:v>
                </c:pt>
                <c:pt idx="16">
                  <c:v>1</c:v>
                </c:pt>
                <c:pt idx="17">
                  <c:v>1</c:v>
                </c:pt>
                <c:pt idx="18">
                  <c:v>0</c:v>
                </c:pt>
                <c:pt idx="19">
                  <c:v>1</c:v>
                </c:pt>
                <c:pt idx="20">
                  <c:v>0</c:v>
                </c:pt>
                <c:pt idx="21">
                  <c:v>0</c:v>
                </c:pt>
                <c:pt idx="22">
                  <c:v>0</c:v>
                </c:pt>
                <c:pt idx="23">
                  <c:v>1</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1</c:v>
                </c:pt>
                <c:pt idx="42">
                  <c:v>0</c:v>
                </c:pt>
                <c:pt idx="43">
                  <c:v>0</c:v>
                </c:pt>
                <c:pt idx="44">
                  <c:v>0</c:v>
                </c:pt>
                <c:pt idx="45">
                  <c:v>0</c:v>
                </c:pt>
                <c:pt idx="46">
                  <c:v>0</c:v>
                </c:pt>
                <c:pt idx="47">
                  <c:v>1</c:v>
                </c:pt>
                <c:pt idx="48">
                  <c:v>0</c:v>
                </c:pt>
                <c:pt idx="49">
                  <c:v>0</c:v>
                </c:pt>
                <c:pt idx="50">
                  <c:v>0</c:v>
                </c:pt>
                <c:pt idx="51">
                  <c:v>0</c:v>
                </c:pt>
              </c:numCache>
            </c:numRef>
          </c:val>
          <c:extLst>
            <c:ext xmlns:c16="http://schemas.microsoft.com/office/drawing/2014/chart" uri="{C3380CC4-5D6E-409C-BE32-E72D297353CC}">
              <c16:uniqueId val="{00000005-8C31-48C7-994B-14C96D3AA516}"/>
            </c:ext>
          </c:extLst>
        </c:ser>
        <c:dLbls>
          <c:showLegendKey val="0"/>
          <c:showVal val="0"/>
          <c:showCatName val="0"/>
          <c:showSerName val="0"/>
          <c:showPercent val="0"/>
          <c:showBubbleSize val="0"/>
        </c:dLbls>
        <c:gapWidth val="150"/>
        <c:overlap val="100"/>
        <c:axId val="595829264"/>
        <c:axId val="595827296"/>
      </c:barChart>
      <c:catAx>
        <c:axId val="595829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95827296"/>
        <c:crosses val="autoZero"/>
        <c:auto val="1"/>
        <c:lblAlgn val="ctr"/>
        <c:lblOffset val="100"/>
        <c:noMultiLvlLbl val="0"/>
      </c:catAx>
      <c:valAx>
        <c:axId val="595827296"/>
        <c:scaling>
          <c:orientation val="minMax"/>
          <c:max val="6"/>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95829264"/>
        <c:crosses val="autoZero"/>
        <c:crossBetween val="between"/>
      </c:valAx>
      <c:spPr>
        <a:noFill/>
        <a:ln>
          <a:noFill/>
        </a:ln>
        <a:effectLst/>
      </c:spPr>
    </c:plotArea>
    <c:legend>
      <c:legendPos val="b"/>
      <c:layout>
        <c:manualLayout>
          <c:xMode val="edge"/>
          <c:yMode val="edge"/>
          <c:x val="0.34086023638282703"/>
          <c:y val="6.7452078627334475E-2"/>
          <c:w val="0.35176160148612695"/>
          <c:h val="0.14460923420024924"/>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Working Group 4.1</a:t>
            </a:r>
          </a:p>
          <a:p>
            <a:pPr>
              <a:defRPr/>
            </a:pPr>
            <a:endParaRPr lang="en-GB"/>
          </a:p>
          <a:p>
            <a:pPr>
              <a:defRPr/>
            </a:pPr>
            <a:r>
              <a:rPr lang="en-GB" baseline="0"/>
              <a:t>43 groups  (= 83%) want to contribute to WG 4.1</a:t>
            </a:r>
            <a:endParaRPr lang="en-GB"/>
          </a:p>
          <a:p>
            <a:pPr>
              <a:defRPr/>
            </a:pPr>
            <a:endParaRPr lang="en-GB"/>
          </a:p>
        </c:rich>
      </c:tx>
      <c:layout>
        <c:manualLayout>
          <c:xMode val="edge"/>
          <c:yMode val="edge"/>
          <c:x val="0.14162133270574501"/>
          <c:y val="0.11657032902677683"/>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barChart>
        <c:barDir val="col"/>
        <c:grouping val="stacked"/>
        <c:varyColors val="0"/>
        <c:ser>
          <c:idx val="1"/>
          <c:order val="0"/>
          <c:tx>
            <c:strRef>
              <c:f>Plots!$F$67</c:f>
              <c:strCache>
                <c:ptCount val="1"/>
                <c:pt idx="0">
                  <c:v>4.1</c:v>
                </c:pt>
              </c:strCache>
            </c:strRef>
          </c:tx>
          <c:spPr>
            <a:solidFill>
              <a:schemeClr val="accent1"/>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Plots!$F$68:$F$119</c:f>
              <c:numCache>
                <c:formatCode>General</c:formatCode>
                <c:ptCount val="52"/>
                <c:pt idx="0">
                  <c:v>1</c:v>
                </c:pt>
                <c:pt idx="1">
                  <c:v>1</c:v>
                </c:pt>
                <c:pt idx="2">
                  <c:v>1</c:v>
                </c:pt>
                <c:pt idx="3">
                  <c:v>1</c:v>
                </c:pt>
                <c:pt idx="4">
                  <c:v>1</c:v>
                </c:pt>
                <c:pt idx="5">
                  <c:v>1</c:v>
                </c:pt>
                <c:pt idx="6">
                  <c:v>1</c:v>
                </c:pt>
                <c:pt idx="7">
                  <c:v>0</c:v>
                </c:pt>
                <c:pt idx="8">
                  <c:v>1</c:v>
                </c:pt>
                <c:pt idx="9">
                  <c:v>1</c:v>
                </c:pt>
                <c:pt idx="10">
                  <c:v>1</c:v>
                </c:pt>
                <c:pt idx="11">
                  <c:v>1</c:v>
                </c:pt>
                <c:pt idx="12">
                  <c:v>0</c:v>
                </c:pt>
                <c:pt idx="13">
                  <c:v>0</c:v>
                </c:pt>
                <c:pt idx="14">
                  <c:v>1</c:v>
                </c:pt>
                <c:pt idx="15">
                  <c:v>1</c:v>
                </c:pt>
                <c:pt idx="16">
                  <c:v>1</c:v>
                </c:pt>
                <c:pt idx="17">
                  <c:v>1</c:v>
                </c:pt>
                <c:pt idx="18">
                  <c:v>1</c:v>
                </c:pt>
                <c:pt idx="19">
                  <c:v>1</c:v>
                </c:pt>
                <c:pt idx="20">
                  <c:v>1</c:v>
                </c:pt>
                <c:pt idx="21">
                  <c:v>0</c:v>
                </c:pt>
                <c:pt idx="22">
                  <c:v>1</c:v>
                </c:pt>
                <c:pt idx="23">
                  <c:v>1</c:v>
                </c:pt>
                <c:pt idx="24">
                  <c:v>1</c:v>
                </c:pt>
                <c:pt idx="25">
                  <c:v>1</c:v>
                </c:pt>
                <c:pt idx="26">
                  <c:v>1</c:v>
                </c:pt>
                <c:pt idx="27">
                  <c:v>1</c:v>
                </c:pt>
                <c:pt idx="28">
                  <c:v>1</c:v>
                </c:pt>
                <c:pt idx="29">
                  <c:v>0</c:v>
                </c:pt>
                <c:pt idx="30">
                  <c:v>1</c:v>
                </c:pt>
                <c:pt idx="31">
                  <c:v>1</c:v>
                </c:pt>
                <c:pt idx="32">
                  <c:v>1</c:v>
                </c:pt>
                <c:pt idx="33">
                  <c:v>0</c:v>
                </c:pt>
                <c:pt idx="34">
                  <c:v>1</c:v>
                </c:pt>
                <c:pt idx="35">
                  <c:v>1</c:v>
                </c:pt>
                <c:pt idx="36">
                  <c:v>0</c:v>
                </c:pt>
                <c:pt idx="37">
                  <c:v>1</c:v>
                </c:pt>
                <c:pt idx="38">
                  <c:v>0</c:v>
                </c:pt>
                <c:pt idx="39">
                  <c:v>1</c:v>
                </c:pt>
                <c:pt idx="40">
                  <c:v>1</c:v>
                </c:pt>
                <c:pt idx="41">
                  <c:v>1</c:v>
                </c:pt>
                <c:pt idx="42">
                  <c:v>1</c:v>
                </c:pt>
                <c:pt idx="43">
                  <c:v>1</c:v>
                </c:pt>
                <c:pt idx="44">
                  <c:v>1</c:v>
                </c:pt>
                <c:pt idx="45">
                  <c:v>1</c:v>
                </c:pt>
                <c:pt idx="46">
                  <c:v>0</c:v>
                </c:pt>
                <c:pt idx="47">
                  <c:v>1</c:v>
                </c:pt>
                <c:pt idx="48">
                  <c:v>1</c:v>
                </c:pt>
                <c:pt idx="49">
                  <c:v>1</c:v>
                </c:pt>
                <c:pt idx="50">
                  <c:v>1</c:v>
                </c:pt>
                <c:pt idx="51">
                  <c:v>1</c:v>
                </c:pt>
              </c:numCache>
            </c:numRef>
          </c:val>
          <c:extLst>
            <c:ext xmlns:c16="http://schemas.microsoft.com/office/drawing/2014/chart" uri="{C3380CC4-5D6E-409C-BE32-E72D297353CC}">
              <c16:uniqueId val="{00000000-ABC9-4302-AAC2-6D5EF7603A79}"/>
            </c:ext>
          </c:extLst>
        </c:ser>
        <c:dLbls>
          <c:showLegendKey val="0"/>
          <c:showVal val="0"/>
          <c:showCatName val="0"/>
          <c:showSerName val="0"/>
          <c:showPercent val="0"/>
          <c:showBubbleSize val="0"/>
        </c:dLbls>
        <c:gapWidth val="150"/>
        <c:overlap val="100"/>
        <c:axId val="595829264"/>
        <c:axId val="595827296"/>
      </c:barChart>
      <c:catAx>
        <c:axId val="595829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95827296"/>
        <c:crosses val="autoZero"/>
        <c:auto val="1"/>
        <c:lblAlgn val="ctr"/>
        <c:lblOffset val="100"/>
        <c:noMultiLvlLbl val="0"/>
      </c:catAx>
      <c:valAx>
        <c:axId val="595827296"/>
        <c:scaling>
          <c:orientation val="minMax"/>
          <c:max val="1.5"/>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95829264"/>
        <c:crosses val="autoZero"/>
        <c:crossBetween val="between"/>
      </c:valAx>
      <c:spPr>
        <a:noFill/>
        <a:ln>
          <a:noFill/>
        </a:ln>
        <a:effectLst/>
      </c:spPr>
    </c:plotArea>
    <c:legend>
      <c:legendPos val="b"/>
      <c:layout>
        <c:manualLayout>
          <c:xMode val="edge"/>
          <c:yMode val="edge"/>
          <c:x val="3.9953645316564666E-2"/>
          <c:y val="4.2930896825245611E-2"/>
          <c:w val="0.35176160148612695"/>
          <c:h val="4.3934859131669252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Working Group 4.2</a:t>
            </a:r>
          </a:p>
          <a:p>
            <a:pPr>
              <a:defRPr/>
            </a:pPr>
            <a:endParaRPr lang="en-GB"/>
          </a:p>
          <a:p>
            <a:pPr>
              <a:defRPr/>
            </a:pPr>
            <a:r>
              <a:rPr lang="en-GB"/>
              <a:t>31</a:t>
            </a:r>
            <a:r>
              <a:rPr lang="en-GB" baseline="0"/>
              <a:t> groups  (= 60%) want to contribute to WG 4.2</a:t>
            </a:r>
            <a:endParaRPr lang="en-GB"/>
          </a:p>
          <a:p>
            <a:pPr>
              <a:defRPr/>
            </a:pPr>
            <a:endParaRPr lang="en-GB"/>
          </a:p>
        </c:rich>
      </c:tx>
      <c:layout>
        <c:manualLayout>
          <c:xMode val="edge"/>
          <c:yMode val="edge"/>
          <c:x val="0.14162133270574501"/>
          <c:y val="0.11657032902677683"/>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barChart>
        <c:barDir val="col"/>
        <c:grouping val="stacked"/>
        <c:varyColors val="0"/>
        <c:ser>
          <c:idx val="1"/>
          <c:order val="0"/>
          <c:tx>
            <c:strRef>
              <c:f>Plots!$G$67</c:f>
              <c:strCache>
                <c:ptCount val="1"/>
                <c:pt idx="0">
                  <c:v>4.2</c:v>
                </c:pt>
              </c:strCache>
            </c:strRef>
          </c:tx>
          <c:spPr>
            <a:solidFill>
              <a:schemeClr val="accent2"/>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Plots!$G$68:$G$119</c:f>
              <c:numCache>
                <c:formatCode>General</c:formatCode>
                <c:ptCount val="52"/>
                <c:pt idx="0">
                  <c:v>1</c:v>
                </c:pt>
                <c:pt idx="1">
                  <c:v>1</c:v>
                </c:pt>
                <c:pt idx="2">
                  <c:v>0</c:v>
                </c:pt>
                <c:pt idx="3">
                  <c:v>1</c:v>
                </c:pt>
                <c:pt idx="4">
                  <c:v>0</c:v>
                </c:pt>
                <c:pt idx="5">
                  <c:v>0</c:v>
                </c:pt>
                <c:pt idx="6">
                  <c:v>1</c:v>
                </c:pt>
                <c:pt idx="7">
                  <c:v>0</c:v>
                </c:pt>
                <c:pt idx="8">
                  <c:v>0</c:v>
                </c:pt>
                <c:pt idx="9">
                  <c:v>1</c:v>
                </c:pt>
                <c:pt idx="10">
                  <c:v>1</c:v>
                </c:pt>
                <c:pt idx="11">
                  <c:v>1</c:v>
                </c:pt>
                <c:pt idx="12">
                  <c:v>1</c:v>
                </c:pt>
                <c:pt idx="13">
                  <c:v>0</c:v>
                </c:pt>
                <c:pt idx="14">
                  <c:v>0</c:v>
                </c:pt>
                <c:pt idx="15">
                  <c:v>0</c:v>
                </c:pt>
                <c:pt idx="16">
                  <c:v>1</c:v>
                </c:pt>
                <c:pt idx="17">
                  <c:v>1</c:v>
                </c:pt>
                <c:pt idx="18">
                  <c:v>1</c:v>
                </c:pt>
                <c:pt idx="19">
                  <c:v>0</c:v>
                </c:pt>
                <c:pt idx="20">
                  <c:v>1</c:v>
                </c:pt>
                <c:pt idx="21">
                  <c:v>0</c:v>
                </c:pt>
                <c:pt idx="22">
                  <c:v>1</c:v>
                </c:pt>
                <c:pt idx="23">
                  <c:v>1</c:v>
                </c:pt>
                <c:pt idx="24">
                  <c:v>1</c:v>
                </c:pt>
                <c:pt idx="25">
                  <c:v>0</c:v>
                </c:pt>
                <c:pt idx="26">
                  <c:v>1</c:v>
                </c:pt>
                <c:pt idx="27">
                  <c:v>1</c:v>
                </c:pt>
                <c:pt idx="28">
                  <c:v>1</c:v>
                </c:pt>
                <c:pt idx="29">
                  <c:v>0</c:v>
                </c:pt>
                <c:pt idx="30">
                  <c:v>0</c:v>
                </c:pt>
                <c:pt idx="31">
                  <c:v>1</c:v>
                </c:pt>
                <c:pt idx="32">
                  <c:v>1</c:v>
                </c:pt>
                <c:pt idx="33">
                  <c:v>1</c:v>
                </c:pt>
                <c:pt idx="34">
                  <c:v>0</c:v>
                </c:pt>
                <c:pt idx="35">
                  <c:v>1</c:v>
                </c:pt>
                <c:pt idx="36">
                  <c:v>0</c:v>
                </c:pt>
                <c:pt idx="37">
                  <c:v>1</c:v>
                </c:pt>
                <c:pt idx="38">
                  <c:v>0</c:v>
                </c:pt>
                <c:pt idx="39">
                  <c:v>1</c:v>
                </c:pt>
                <c:pt idx="40">
                  <c:v>1</c:v>
                </c:pt>
                <c:pt idx="41">
                  <c:v>0</c:v>
                </c:pt>
                <c:pt idx="42">
                  <c:v>0</c:v>
                </c:pt>
                <c:pt idx="43">
                  <c:v>1</c:v>
                </c:pt>
                <c:pt idx="44">
                  <c:v>1</c:v>
                </c:pt>
                <c:pt idx="45">
                  <c:v>0</c:v>
                </c:pt>
                <c:pt idx="46">
                  <c:v>1</c:v>
                </c:pt>
                <c:pt idx="47">
                  <c:v>1</c:v>
                </c:pt>
                <c:pt idx="48">
                  <c:v>1</c:v>
                </c:pt>
                <c:pt idx="49">
                  <c:v>0</c:v>
                </c:pt>
                <c:pt idx="50">
                  <c:v>1</c:v>
                </c:pt>
                <c:pt idx="51">
                  <c:v>0</c:v>
                </c:pt>
              </c:numCache>
            </c:numRef>
          </c:val>
          <c:extLst>
            <c:ext xmlns:c16="http://schemas.microsoft.com/office/drawing/2014/chart" uri="{C3380CC4-5D6E-409C-BE32-E72D297353CC}">
              <c16:uniqueId val="{00000000-C879-4102-B825-5A7343F6ED7D}"/>
            </c:ext>
          </c:extLst>
        </c:ser>
        <c:dLbls>
          <c:showLegendKey val="0"/>
          <c:showVal val="0"/>
          <c:showCatName val="0"/>
          <c:showSerName val="0"/>
          <c:showPercent val="0"/>
          <c:showBubbleSize val="0"/>
        </c:dLbls>
        <c:gapWidth val="150"/>
        <c:overlap val="100"/>
        <c:axId val="595829264"/>
        <c:axId val="595827296"/>
      </c:barChart>
      <c:catAx>
        <c:axId val="595829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95827296"/>
        <c:crosses val="autoZero"/>
        <c:auto val="1"/>
        <c:lblAlgn val="ctr"/>
        <c:lblOffset val="100"/>
        <c:noMultiLvlLbl val="0"/>
      </c:catAx>
      <c:valAx>
        <c:axId val="595827296"/>
        <c:scaling>
          <c:orientation val="minMax"/>
          <c:max val="1.5"/>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95829264"/>
        <c:crosses val="autoZero"/>
        <c:crossBetween val="between"/>
      </c:valAx>
      <c:spPr>
        <a:noFill/>
        <a:ln>
          <a:noFill/>
        </a:ln>
        <a:effectLst/>
      </c:spPr>
    </c:plotArea>
    <c:legend>
      <c:legendPos val="b"/>
      <c:layout>
        <c:manualLayout>
          <c:xMode val="edge"/>
          <c:yMode val="edge"/>
          <c:x val="3.9953645316564666E-2"/>
          <c:y val="4.2930896825245611E-2"/>
          <c:w val="0.35176160148612695"/>
          <c:h val="4.3934859131669252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Working Group 4.3</a:t>
            </a:r>
          </a:p>
          <a:p>
            <a:pPr>
              <a:defRPr/>
            </a:pPr>
            <a:r>
              <a:rPr lang="en-GB" baseline="0"/>
              <a:t>29 groups  (= 56%) want to contribute to WG 4.3</a:t>
            </a:r>
            <a:endParaRPr lang="en-GB"/>
          </a:p>
          <a:p>
            <a:pPr>
              <a:defRPr/>
            </a:pPr>
            <a:endParaRPr lang="en-GB"/>
          </a:p>
        </c:rich>
      </c:tx>
      <c:layout>
        <c:manualLayout>
          <c:xMode val="edge"/>
          <c:yMode val="edge"/>
          <c:x val="0.14162133270574501"/>
          <c:y val="0.11657032902677683"/>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barChart>
        <c:barDir val="col"/>
        <c:grouping val="stacked"/>
        <c:varyColors val="0"/>
        <c:ser>
          <c:idx val="1"/>
          <c:order val="0"/>
          <c:tx>
            <c:strRef>
              <c:f>Plots!$H$67</c:f>
              <c:strCache>
                <c:ptCount val="1"/>
                <c:pt idx="0">
                  <c:v>4.3</c:v>
                </c:pt>
              </c:strCache>
            </c:strRef>
          </c:tx>
          <c:spPr>
            <a:solidFill>
              <a:schemeClr val="accent3"/>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Plots!$H$68:$H$119</c:f>
              <c:numCache>
                <c:formatCode>General</c:formatCode>
                <c:ptCount val="52"/>
                <c:pt idx="0">
                  <c:v>1</c:v>
                </c:pt>
                <c:pt idx="1">
                  <c:v>1</c:v>
                </c:pt>
                <c:pt idx="2">
                  <c:v>0</c:v>
                </c:pt>
                <c:pt idx="3">
                  <c:v>1</c:v>
                </c:pt>
                <c:pt idx="4">
                  <c:v>0</c:v>
                </c:pt>
                <c:pt idx="5">
                  <c:v>1</c:v>
                </c:pt>
                <c:pt idx="6">
                  <c:v>0</c:v>
                </c:pt>
                <c:pt idx="7">
                  <c:v>1</c:v>
                </c:pt>
                <c:pt idx="8">
                  <c:v>0</c:v>
                </c:pt>
                <c:pt idx="9">
                  <c:v>0</c:v>
                </c:pt>
                <c:pt idx="10">
                  <c:v>1</c:v>
                </c:pt>
                <c:pt idx="11">
                  <c:v>0</c:v>
                </c:pt>
                <c:pt idx="12">
                  <c:v>1</c:v>
                </c:pt>
                <c:pt idx="13">
                  <c:v>0</c:v>
                </c:pt>
                <c:pt idx="14">
                  <c:v>0</c:v>
                </c:pt>
                <c:pt idx="15">
                  <c:v>0</c:v>
                </c:pt>
                <c:pt idx="16">
                  <c:v>0</c:v>
                </c:pt>
                <c:pt idx="17">
                  <c:v>1</c:v>
                </c:pt>
                <c:pt idx="18">
                  <c:v>0</c:v>
                </c:pt>
                <c:pt idx="19">
                  <c:v>0</c:v>
                </c:pt>
                <c:pt idx="20">
                  <c:v>1</c:v>
                </c:pt>
                <c:pt idx="21">
                  <c:v>1</c:v>
                </c:pt>
                <c:pt idx="22">
                  <c:v>1</c:v>
                </c:pt>
                <c:pt idx="23">
                  <c:v>1</c:v>
                </c:pt>
                <c:pt idx="24">
                  <c:v>1</c:v>
                </c:pt>
                <c:pt idx="25">
                  <c:v>1</c:v>
                </c:pt>
                <c:pt idx="26">
                  <c:v>1</c:v>
                </c:pt>
                <c:pt idx="27">
                  <c:v>0</c:v>
                </c:pt>
                <c:pt idx="28">
                  <c:v>0</c:v>
                </c:pt>
                <c:pt idx="29">
                  <c:v>1</c:v>
                </c:pt>
                <c:pt idx="30">
                  <c:v>1</c:v>
                </c:pt>
                <c:pt idx="31">
                  <c:v>1</c:v>
                </c:pt>
                <c:pt idx="32">
                  <c:v>0</c:v>
                </c:pt>
                <c:pt idx="33">
                  <c:v>1</c:v>
                </c:pt>
                <c:pt idx="34">
                  <c:v>0</c:v>
                </c:pt>
                <c:pt idx="35">
                  <c:v>1</c:v>
                </c:pt>
                <c:pt idx="36">
                  <c:v>0</c:v>
                </c:pt>
                <c:pt idx="37">
                  <c:v>1</c:v>
                </c:pt>
                <c:pt idx="38">
                  <c:v>0</c:v>
                </c:pt>
                <c:pt idx="39">
                  <c:v>0</c:v>
                </c:pt>
                <c:pt idx="40">
                  <c:v>0</c:v>
                </c:pt>
                <c:pt idx="41">
                  <c:v>1</c:v>
                </c:pt>
                <c:pt idx="42">
                  <c:v>0</c:v>
                </c:pt>
                <c:pt idx="43">
                  <c:v>0</c:v>
                </c:pt>
                <c:pt idx="44">
                  <c:v>1</c:v>
                </c:pt>
                <c:pt idx="45">
                  <c:v>1</c:v>
                </c:pt>
                <c:pt idx="46">
                  <c:v>1</c:v>
                </c:pt>
                <c:pt idx="47">
                  <c:v>1</c:v>
                </c:pt>
                <c:pt idx="48">
                  <c:v>1</c:v>
                </c:pt>
                <c:pt idx="49">
                  <c:v>0</c:v>
                </c:pt>
                <c:pt idx="50">
                  <c:v>1</c:v>
                </c:pt>
                <c:pt idx="51">
                  <c:v>1</c:v>
                </c:pt>
              </c:numCache>
            </c:numRef>
          </c:val>
          <c:extLst>
            <c:ext xmlns:c16="http://schemas.microsoft.com/office/drawing/2014/chart" uri="{C3380CC4-5D6E-409C-BE32-E72D297353CC}">
              <c16:uniqueId val="{00000000-235F-4C3A-ACBB-EA8EEEAB92BD}"/>
            </c:ext>
          </c:extLst>
        </c:ser>
        <c:dLbls>
          <c:showLegendKey val="0"/>
          <c:showVal val="0"/>
          <c:showCatName val="0"/>
          <c:showSerName val="0"/>
          <c:showPercent val="0"/>
          <c:showBubbleSize val="0"/>
        </c:dLbls>
        <c:gapWidth val="150"/>
        <c:overlap val="100"/>
        <c:axId val="595829264"/>
        <c:axId val="595827296"/>
      </c:barChart>
      <c:catAx>
        <c:axId val="595829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95827296"/>
        <c:crosses val="autoZero"/>
        <c:auto val="1"/>
        <c:lblAlgn val="ctr"/>
        <c:lblOffset val="100"/>
        <c:noMultiLvlLbl val="0"/>
      </c:catAx>
      <c:valAx>
        <c:axId val="595827296"/>
        <c:scaling>
          <c:orientation val="minMax"/>
          <c:max val="1.5"/>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95829264"/>
        <c:crosses val="autoZero"/>
        <c:crossBetween val="between"/>
      </c:valAx>
      <c:spPr>
        <a:noFill/>
        <a:ln>
          <a:noFill/>
        </a:ln>
        <a:effectLst/>
      </c:spPr>
    </c:plotArea>
    <c:legend>
      <c:legendPos val="b"/>
      <c:layout>
        <c:manualLayout>
          <c:xMode val="edge"/>
          <c:yMode val="edge"/>
          <c:x val="3.9953645316564666E-2"/>
          <c:y val="4.2930896825245611E-2"/>
          <c:w val="0.35176160148612695"/>
          <c:h val="4.3934859131669252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Working Group</a:t>
            </a:r>
            <a:r>
              <a:rPr lang="en-GB" baseline="0"/>
              <a:t> 4.4</a:t>
            </a:r>
            <a:endParaRPr lang="en-GB"/>
          </a:p>
          <a:p>
            <a:pPr>
              <a:defRPr/>
            </a:pPr>
            <a:r>
              <a:rPr lang="en-GB" baseline="0"/>
              <a:t>10 groups  (= 19%) want to contribute to WG 4.4</a:t>
            </a:r>
            <a:endParaRPr lang="en-GB"/>
          </a:p>
          <a:p>
            <a:pPr>
              <a:defRPr/>
            </a:pPr>
            <a:endParaRPr lang="en-GB"/>
          </a:p>
        </c:rich>
      </c:tx>
      <c:layout>
        <c:manualLayout>
          <c:xMode val="edge"/>
          <c:yMode val="edge"/>
          <c:x val="0.14162133270574501"/>
          <c:y val="0.11657032902677683"/>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barChart>
        <c:barDir val="col"/>
        <c:grouping val="stacked"/>
        <c:varyColors val="0"/>
        <c:ser>
          <c:idx val="1"/>
          <c:order val="0"/>
          <c:tx>
            <c:strRef>
              <c:f>Plots!$I$67</c:f>
              <c:strCache>
                <c:ptCount val="1"/>
                <c:pt idx="0">
                  <c:v>4.4</c:v>
                </c:pt>
              </c:strCache>
            </c:strRef>
          </c:tx>
          <c:spPr>
            <a:solidFill>
              <a:schemeClr val="accent4"/>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Plots!$I$68:$I$119</c:f>
              <c:numCache>
                <c:formatCode>General</c:formatCode>
                <c:ptCount val="52"/>
                <c:pt idx="0">
                  <c:v>0</c:v>
                </c:pt>
                <c:pt idx="1">
                  <c:v>0</c:v>
                </c:pt>
                <c:pt idx="2">
                  <c:v>0</c:v>
                </c:pt>
                <c:pt idx="3">
                  <c:v>0</c:v>
                </c:pt>
                <c:pt idx="4">
                  <c:v>0</c:v>
                </c:pt>
                <c:pt idx="5">
                  <c:v>0</c:v>
                </c:pt>
                <c:pt idx="6">
                  <c:v>1</c:v>
                </c:pt>
                <c:pt idx="7">
                  <c:v>0</c:v>
                </c:pt>
                <c:pt idx="8">
                  <c:v>0</c:v>
                </c:pt>
                <c:pt idx="9">
                  <c:v>0</c:v>
                </c:pt>
                <c:pt idx="10">
                  <c:v>1</c:v>
                </c:pt>
                <c:pt idx="11">
                  <c:v>1</c:v>
                </c:pt>
                <c:pt idx="12">
                  <c:v>1</c:v>
                </c:pt>
                <c:pt idx="13">
                  <c:v>0</c:v>
                </c:pt>
                <c:pt idx="14">
                  <c:v>1</c:v>
                </c:pt>
                <c:pt idx="15">
                  <c:v>0</c:v>
                </c:pt>
                <c:pt idx="16">
                  <c:v>0</c:v>
                </c:pt>
                <c:pt idx="17">
                  <c:v>1</c:v>
                </c:pt>
                <c:pt idx="18">
                  <c:v>1</c:v>
                </c:pt>
                <c:pt idx="19">
                  <c:v>1</c:v>
                </c:pt>
                <c:pt idx="20">
                  <c:v>0</c:v>
                </c:pt>
                <c:pt idx="21">
                  <c:v>0</c:v>
                </c:pt>
                <c:pt idx="22">
                  <c:v>0</c:v>
                </c:pt>
                <c:pt idx="23">
                  <c:v>1</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1</c:v>
                </c:pt>
                <c:pt idx="45">
                  <c:v>0</c:v>
                </c:pt>
                <c:pt idx="46">
                  <c:v>0</c:v>
                </c:pt>
                <c:pt idx="47">
                  <c:v>0</c:v>
                </c:pt>
                <c:pt idx="48">
                  <c:v>0</c:v>
                </c:pt>
                <c:pt idx="49">
                  <c:v>0</c:v>
                </c:pt>
                <c:pt idx="50">
                  <c:v>0</c:v>
                </c:pt>
                <c:pt idx="51">
                  <c:v>0</c:v>
                </c:pt>
              </c:numCache>
            </c:numRef>
          </c:val>
          <c:extLst>
            <c:ext xmlns:c16="http://schemas.microsoft.com/office/drawing/2014/chart" uri="{C3380CC4-5D6E-409C-BE32-E72D297353CC}">
              <c16:uniqueId val="{00000000-17B5-471C-A984-7C78A3CC3004}"/>
            </c:ext>
          </c:extLst>
        </c:ser>
        <c:dLbls>
          <c:showLegendKey val="0"/>
          <c:showVal val="0"/>
          <c:showCatName val="0"/>
          <c:showSerName val="0"/>
          <c:showPercent val="0"/>
          <c:showBubbleSize val="0"/>
        </c:dLbls>
        <c:gapWidth val="150"/>
        <c:overlap val="100"/>
        <c:axId val="595829264"/>
        <c:axId val="595827296"/>
      </c:barChart>
      <c:catAx>
        <c:axId val="595829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95827296"/>
        <c:crosses val="autoZero"/>
        <c:auto val="1"/>
        <c:lblAlgn val="ctr"/>
        <c:lblOffset val="100"/>
        <c:noMultiLvlLbl val="0"/>
      </c:catAx>
      <c:valAx>
        <c:axId val="595827296"/>
        <c:scaling>
          <c:orientation val="minMax"/>
          <c:max val="1.5"/>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95829264"/>
        <c:crosses val="autoZero"/>
        <c:crossBetween val="between"/>
      </c:valAx>
      <c:spPr>
        <a:noFill/>
        <a:ln>
          <a:noFill/>
        </a:ln>
        <a:effectLst/>
      </c:spPr>
    </c:plotArea>
    <c:legend>
      <c:legendPos val="b"/>
      <c:layout>
        <c:manualLayout>
          <c:xMode val="edge"/>
          <c:yMode val="edge"/>
          <c:x val="3.9953645316564666E-2"/>
          <c:y val="4.2930896825245611E-2"/>
          <c:w val="0.35176160148612695"/>
          <c:h val="4.3934859131669252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Working Group</a:t>
            </a:r>
            <a:r>
              <a:rPr lang="en-GB" baseline="0"/>
              <a:t> 4.5</a:t>
            </a:r>
            <a:endParaRPr lang="en-GB"/>
          </a:p>
          <a:p>
            <a:pPr>
              <a:defRPr/>
            </a:pPr>
            <a:r>
              <a:rPr lang="en-GB" baseline="0"/>
              <a:t>11 groups  (= 21%) want to contribute to WG 4.5</a:t>
            </a:r>
            <a:endParaRPr lang="en-GB"/>
          </a:p>
          <a:p>
            <a:pPr>
              <a:defRPr/>
            </a:pPr>
            <a:endParaRPr lang="en-GB"/>
          </a:p>
        </c:rich>
      </c:tx>
      <c:layout>
        <c:manualLayout>
          <c:xMode val="edge"/>
          <c:yMode val="edge"/>
          <c:x val="0.14162133270574501"/>
          <c:y val="0.11657032902677683"/>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barChart>
        <c:barDir val="col"/>
        <c:grouping val="stacked"/>
        <c:varyColors val="0"/>
        <c:ser>
          <c:idx val="1"/>
          <c:order val="0"/>
          <c:tx>
            <c:strRef>
              <c:f>Plots!$J$67</c:f>
              <c:strCache>
                <c:ptCount val="1"/>
                <c:pt idx="0">
                  <c:v>4.5</c:v>
                </c:pt>
              </c:strCache>
            </c:strRef>
          </c:tx>
          <c:spPr>
            <a:solidFill>
              <a:schemeClr val="accent5"/>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Plots!$J$68:$J$119</c:f>
              <c:numCache>
                <c:formatCode>General</c:formatCode>
                <c:ptCount val="52"/>
                <c:pt idx="0">
                  <c:v>0</c:v>
                </c:pt>
                <c:pt idx="1">
                  <c:v>0</c:v>
                </c:pt>
                <c:pt idx="2">
                  <c:v>0</c:v>
                </c:pt>
                <c:pt idx="3">
                  <c:v>0</c:v>
                </c:pt>
                <c:pt idx="4">
                  <c:v>0</c:v>
                </c:pt>
                <c:pt idx="5">
                  <c:v>1</c:v>
                </c:pt>
                <c:pt idx="6">
                  <c:v>0</c:v>
                </c:pt>
                <c:pt idx="7">
                  <c:v>0</c:v>
                </c:pt>
                <c:pt idx="8">
                  <c:v>0</c:v>
                </c:pt>
                <c:pt idx="9">
                  <c:v>0</c:v>
                </c:pt>
                <c:pt idx="10">
                  <c:v>0</c:v>
                </c:pt>
                <c:pt idx="11">
                  <c:v>0</c:v>
                </c:pt>
                <c:pt idx="12">
                  <c:v>0</c:v>
                </c:pt>
                <c:pt idx="13">
                  <c:v>1</c:v>
                </c:pt>
                <c:pt idx="14">
                  <c:v>0</c:v>
                </c:pt>
                <c:pt idx="15">
                  <c:v>0</c:v>
                </c:pt>
                <c:pt idx="16">
                  <c:v>0</c:v>
                </c:pt>
                <c:pt idx="17">
                  <c:v>0</c:v>
                </c:pt>
                <c:pt idx="18">
                  <c:v>0</c:v>
                </c:pt>
                <c:pt idx="19">
                  <c:v>0</c:v>
                </c:pt>
                <c:pt idx="20">
                  <c:v>0</c:v>
                </c:pt>
                <c:pt idx="21">
                  <c:v>0</c:v>
                </c:pt>
                <c:pt idx="22">
                  <c:v>0</c:v>
                </c:pt>
                <c:pt idx="23">
                  <c:v>0</c:v>
                </c:pt>
                <c:pt idx="24">
                  <c:v>1</c:v>
                </c:pt>
                <c:pt idx="25">
                  <c:v>0</c:v>
                </c:pt>
                <c:pt idx="26">
                  <c:v>0</c:v>
                </c:pt>
                <c:pt idx="27">
                  <c:v>0</c:v>
                </c:pt>
                <c:pt idx="28">
                  <c:v>0</c:v>
                </c:pt>
                <c:pt idx="29">
                  <c:v>0</c:v>
                </c:pt>
                <c:pt idx="30">
                  <c:v>0</c:v>
                </c:pt>
                <c:pt idx="31">
                  <c:v>0</c:v>
                </c:pt>
                <c:pt idx="32">
                  <c:v>1</c:v>
                </c:pt>
                <c:pt idx="33">
                  <c:v>0</c:v>
                </c:pt>
                <c:pt idx="34">
                  <c:v>1</c:v>
                </c:pt>
                <c:pt idx="35">
                  <c:v>0</c:v>
                </c:pt>
                <c:pt idx="36">
                  <c:v>1</c:v>
                </c:pt>
                <c:pt idx="37">
                  <c:v>0</c:v>
                </c:pt>
                <c:pt idx="38">
                  <c:v>1</c:v>
                </c:pt>
                <c:pt idx="39">
                  <c:v>0</c:v>
                </c:pt>
                <c:pt idx="40">
                  <c:v>0</c:v>
                </c:pt>
                <c:pt idx="41">
                  <c:v>0</c:v>
                </c:pt>
                <c:pt idx="42">
                  <c:v>0</c:v>
                </c:pt>
                <c:pt idx="43">
                  <c:v>0</c:v>
                </c:pt>
                <c:pt idx="44">
                  <c:v>1</c:v>
                </c:pt>
                <c:pt idx="45">
                  <c:v>0</c:v>
                </c:pt>
                <c:pt idx="46">
                  <c:v>0</c:v>
                </c:pt>
                <c:pt idx="47">
                  <c:v>1</c:v>
                </c:pt>
                <c:pt idx="48">
                  <c:v>0</c:v>
                </c:pt>
                <c:pt idx="49">
                  <c:v>1</c:v>
                </c:pt>
                <c:pt idx="50">
                  <c:v>0</c:v>
                </c:pt>
                <c:pt idx="51">
                  <c:v>1</c:v>
                </c:pt>
              </c:numCache>
            </c:numRef>
          </c:val>
          <c:extLst>
            <c:ext xmlns:c16="http://schemas.microsoft.com/office/drawing/2014/chart" uri="{C3380CC4-5D6E-409C-BE32-E72D297353CC}">
              <c16:uniqueId val="{00000000-8963-4300-8685-4FFEBF171DE9}"/>
            </c:ext>
          </c:extLst>
        </c:ser>
        <c:dLbls>
          <c:showLegendKey val="0"/>
          <c:showVal val="0"/>
          <c:showCatName val="0"/>
          <c:showSerName val="0"/>
          <c:showPercent val="0"/>
          <c:showBubbleSize val="0"/>
        </c:dLbls>
        <c:gapWidth val="150"/>
        <c:overlap val="100"/>
        <c:axId val="595829264"/>
        <c:axId val="595827296"/>
      </c:barChart>
      <c:catAx>
        <c:axId val="595829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95827296"/>
        <c:crosses val="autoZero"/>
        <c:auto val="1"/>
        <c:lblAlgn val="ctr"/>
        <c:lblOffset val="100"/>
        <c:noMultiLvlLbl val="0"/>
      </c:catAx>
      <c:valAx>
        <c:axId val="595827296"/>
        <c:scaling>
          <c:orientation val="minMax"/>
          <c:max val="1.5"/>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95829264"/>
        <c:crosses val="autoZero"/>
        <c:crossBetween val="between"/>
      </c:valAx>
      <c:spPr>
        <a:noFill/>
        <a:ln>
          <a:noFill/>
        </a:ln>
        <a:effectLst/>
      </c:spPr>
    </c:plotArea>
    <c:legend>
      <c:legendPos val="b"/>
      <c:layout>
        <c:manualLayout>
          <c:xMode val="edge"/>
          <c:yMode val="edge"/>
          <c:x val="3.9953645316564666E-2"/>
          <c:y val="4.2930896825245611E-2"/>
          <c:w val="0.35176160148612695"/>
          <c:h val="4.3934859131669252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Working Group</a:t>
            </a:r>
            <a:r>
              <a:rPr lang="en-GB" baseline="0"/>
              <a:t> 4.6</a:t>
            </a:r>
            <a:endParaRPr lang="en-GB"/>
          </a:p>
          <a:p>
            <a:pPr>
              <a:defRPr/>
            </a:pPr>
            <a:r>
              <a:rPr lang="en-GB" baseline="0"/>
              <a:t>9 groups  (= 17%) want to contribute to WG 4.6</a:t>
            </a:r>
            <a:endParaRPr lang="en-GB"/>
          </a:p>
          <a:p>
            <a:pPr>
              <a:defRPr/>
            </a:pPr>
            <a:endParaRPr lang="en-GB"/>
          </a:p>
        </c:rich>
      </c:tx>
      <c:layout>
        <c:manualLayout>
          <c:xMode val="edge"/>
          <c:yMode val="edge"/>
          <c:x val="0.14162133270574501"/>
          <c:y val="0.11657032902677683"/>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de-DE"/>
        </a:p>
      </c:txPr>
    </c:title>
    <c:autoTitleDeleted val="0"/>
    <c:plotArea>
      <c:layout/>
      <c:barChart>
        <c:barDir val="col"/>
        <c:grouping val="stacked"/>
        <c:varyColors val="0"/>
        <c:ser>
          <c:idx val="1"/>
          <c:order val="0"/>
          <c:tx>
            <c:strRef>
              <c:f>Plots!$K$67</c:f>
              <c:strCache>
                <c:ptCount val="1"/>
                <c:pt idx="0">
                  <c:v>4.6</c:v>
                </c:pt>
              </c:strCache>
            </c:strRef>
          </c:tx>
          <c:spPr>
            <a:solidFill>
              <a:schemeClr val="accent6"/>
            </a:solidFill>
            <a:ln>
              <a:noFill/>
            </a:ln>
            <a:effectLst/>
          </c:spPr>
          <c:invertIfNegative val="0"/>
          <c:cat>
            <c:strRef>
              <c:f>Plots!$E$68:$E$119</c:f>
              <c:strCache>
                <c:ptCount val="52"/>
                <c:pt idx="0">
                  <c:v>CERN (ARC activity)</c:v>
                </c:pt>
                <c:pt idx="1">
                  <c:v>IFIN-HH Bucharest</c:v>
                </c:pt>
                <c:pt idx="2">
                  <c:v>LPSC Grenoble</c:v>
                </c:pt>
                <c:pt idx="3">
                  <c:v>INFN Bari</c:v>
                </c:pt>
                <c:pt idx="4">
                  <c:v>CalVision</c:v>
                </c:pt>
                <c:pt idx="5">
                  <c:v>Institute of Cosmos Science of the University of Barcelona, Instrumentation Technology Unit (ICCUB)</c:v>
                </c:pt>
                <c:pt idx="6">
                  <c:v>Jožef Stefan Institute</c:v>
                </c:pt>
                <c:pt idx="7">
                  <c:v>INFN Milano Bicocca</c:v>
                </c:pt>
                <c:pt idx="8">
                  <c:v>University of Leicester</c:v>
                </c:pt>
                <c:pt idx="9">
                  <c:v>Georgia State University</c:v>
                </c:pt>
                <c:pt idx="10">
                  <c:v>GSI</c:v>
                </c:pt>
                <c:pt idx="11">
                  <c:v>University of Warwick</c:v>
                </c:pt>
                <c:pt idx="12">
                  <c:v>Cambridge UK</c:v>
                </c:pt>
                <c:pt idx="13">
                  <c:v>IEAP CTU in Prague</c:v>
                </c:pt>
                <c:pt idx="14">
                  <c:v>imXgam CPPM</c:v>
                </c:pt>
                <c:pt idx="15">
                  <c:v>IP2I-Lyon</c:v>
                </c:pt>
                <c:pt idx="16">
                  <c:v>SNU-HFR (Seoul National University &amp; HFR co.)</c:v>
                </c:pt>
                <c:pt idx="17">
                  <c:v>ARARAT (Advanced RAdio frequency timing appaRATus) AANL</c:v>
                </c:pt>
                <c:pt idx="18">
                  <c:v>RAL</c:v>
                </c:pt>
                <c:pt idx="19">
                  <c:v>DPhP, IRFU, CEA</c:v>
                </c:pt>
                <c:pt idx="20">
                  <c:v>University of Oxford</c:v>
                </c:pt>
                <c:pt idx="21">
                  <c:v>Imperial College London</c:v>
                </c:pt>
                <c:pt idx="22">
                  <c:v>INFN Ferrara</c:v>
                </c:pt>
                <c:pt idx="23">
                  <c:v>University of Genova and INFN Genova</c:v>
                </c:pt>
                <c:pt idx="24">
                  <c:v>FBK</c:v>
                </c:pt>
                <c:pt idx="25">
                  <c:v>IHEP-CAS-FPMT</c:v>
                </c:pt>
                <c:pt idx="26">
                  <c:v>INFN Ferrara</c:v>
                </c:pt>
                <c:pt idx="27">
                  <c:v>INFN Padova B2</c:v>
                </c:pt>
                <c:pt idx="28">
                  <c:v>University of Science and Technology of China</c:v>
                </c:pt>
                <c:pt idx="29">
                  <c:v>Università Politecnica delle Marche</c:v>
                </c:pt>
                <c:pt idx="30">
                  <c:v>FH Aachen</c:v>
                </c:pt>
                <c:pt idx="31">
                  <c:v>INFN Trieste</c:v>
                </c:pt>
                <c:pt idx="32">
                  <c:v>Monash University</c:v>
                </c:pt>
                <c:pt idx="33">
                  <c:v>Bergische Universität Wuppertal</c:v>
                </c:pt>
                <c:pt idx="34">
                  <c:v>Erlangen Centre for Astroparticle Physics</c:v>
                </c:pt>
                <c:pt idx="35">
                  <c:v>INFN Padova</c:v>
                </c:pt>
                <c:pt idx="36">
                  <c:v>INFN and University Bari</c:v>
                </c:pt>
                <c:pt idx="37">
                  <c:v>INFN Perugia</c:v>
                </c:pt>
                <c:pt idx="38">
                  <c:v>CERN</c:v>
                </c:pt>
                <c:pt idx="39">
                  <c:v>Queen Mary University of London</c:v>
                </c:pt>
                <c:pt idx="40">
                  <c:v>IP2I Lyon</c:v>
                </c:pt>
                <c:pt idx="41">
                  <c:v>Iowa</c:v>
                </c:pt>
                <c:pt idx="42">
                  <c:v>INFN Pavia, Trento, Milano, Padova</c:v>
                </c:pt>
                <c:pt idx="43">
                  <c:v>Nagoya university</c:v>
                </c:pt>
                <c:pt idx="44">
                  <c:v>CERN-EP</c:v>
                </c:pt>
                <c:pt idx="45">
                  <c:v>ALICE CERN</c:v>
                </c:pt>
                <c:pt idx="46">
                  <c:v>University Giessen</c:v>
                </c:pt>
                <c:pt idx="47">
                  <c:v>Photonis Technologies</c:v>
                </c:pt>
                <c:pt idx="48">
                  <c:v>INFN - Sezione di Bologna</c:v>
                </c:pt>
                <c:pt idx="49">
                  <c:v>CERN SY-BI</c:v>
                </c:pt>
                <c:pt idx="50">
                  <c:v>University of Edinburgh</c:v>
                </c:pt>
                <c:pt idx="51">
                  <c:v>Istanbul University-PARDET</c:v>
                </c:pt>
              </c:strCache>
            </c:strRef>
          </c:cat>
          <c:val>
            <c:numRef>
              <c:f>Plots!$K$68:$K$119</c:f>
              <c:numCache>
                <c:formatCode>General</c:formatCode>
                <c:ptCount val="52"/>
                <c:pt idx="0">
                  <c:v>0</c:v>
                </c:pt>
                <c:pt idx="1">
                  <c:v>1</c:v>
                </c:pt>
                <c:pt idx="2">
                  <c:v>0</c:v>
                </c:pt>
                <c:pt idx="3">
                  <c:v>0</c:v>
                </c:pt>
                <c:pt idx="4">
                  <c:v>0</c:v>
                </c:pt>
                <c:pt idx="5">
                  <c:v>0</c:v>
                </c:pt>
                <c:pt idx="6">
                  <c:v>1</c:v>
                </c:pt>
                <c:pt idx="7">
                  <c:v>0</c:v>
                </c:pt>
                <c:pt idx="8">
                  <c:v>0</c:v>
                </c:pt>
                <c:pt idx="9">
                  <c:v>0</c:v>
                </c:pt>
                <c:pt idx="10">
                  <c:v>0</c:v>
                </c:pt>
                <c:pt idx="11">
                  <c:v>0</c:v>
                </c:pt>
                <c:pt idx="12">
                  <c:v>0</c:v>
                </c:pt>
                <c:pt idx="13">
                  <c:v>0</c:v>
                </c:pt>
                <c:pt idx="14">
                  <c:v>0</c:v>
                </c:pt>
                <c:pt idx="15">
                  <c:v>1</c:v>
                </c:pt>
                <c:pt idx="16">
                  <c:v>1</c:v>
                </c:pt>
                <c:pt idx="17">
                  <c:v>1</c:v>
                </c:pt>
                <c:pt idx="18">
                  <c:v>0</c:v>
                </c:pt>
                <c:pt idx="19">
                  <c:v>1</c:v>
                </c:pt>
                <c:pt idx="20">
                  <c:v>0</c:v>
                </c:pt>
                <c:pt idx="21">
                  <c:v>0</c:v>
                </c:pt>
                <c:pt idx="22">
                  <c:v>0</c:v>
                </c:pt>
                <c:pt idx="23">
                  <c:v>1</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1</c:v>
                </c:pt>
                <c:pt idx="42">
                  <c:v>0</c:v>
                </c:pt>
                <c:pt idx="43">
                  <c:v>0</c:v>
                </c:pt>
                <c:pt idx="44">
                  <c:v>0</c:v>
                </c:pt>
                <c:pt idx="45">
                  <c:v>0</c:v>
                </c:pt>
                <c:pt idx="46">
                  <c:v>0</c:v>
                </c:pt>
                <c:pt idx="47">
                  <c:v>1</c:v>
                </c:pt>
                <c:pt idx="48">
                  <c:v>0</c:v>
                </c:pt>
                <c:pt idx="49">
                  <c:v>0</c:v>
                </c:pt>
                <c:pt idx="50">
                  <c:v>0</c:v>
                </c:pt>
                <c:pt idx="51">
                  <c:v>0</c:v>
                </c:pt>
              </c:numCache>
            </c:numRef>
          </c:val>
          <c:extLst>
            <c:ext xmlns:c16="http://schemas.microsoft.com/office/drawing/2014/chart" uri="{C3380CC4-5D6E-409C-BE32-E72D297353CC}">
              <c16:uniqueId val="{00000000-E1D0-4506-9020-FF7B39D9A540}"/>
            </c:ext>
          </c:extLst>
        </c:ser>
        <c:dLbls>
          <c:showLegendKey val="0"/>
          <c:showVal val="0"/>
          <c:showCatName val="0"/>
          <c:showSerName val="0"/>
          <c:showPercent val="0"/>
          <c:showBubbleSize val="0"/>
        </c:dLbls>
        <c:gapWidth val="150"/>
        <c:overlap val="100"/>
        <c:axId val="595829264"/>
        <c:axId val="595827296"/>
      </c:barChart>
      <c:catAx>
        <c:axId val="595829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95827296"/>
        <c:crosses val="autoZero"/>
        <c:auto val="1"/>
        <c:lblAlgn val="ctr"/>
        <c:lblOffset val="100"/>
        <c:noMultiLvlLbl val="0"/>
      </c:catAx>
      <c:valAx>
        <c:axId val="595827296"/>
        <c:scaling>
          <c:orientation val="minMax"/>
          <c:max val="1.5"/>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crossAx val="595829264"/>
        <c:crosses val="autoZero"/>
        <c:crossBetween val="between"/>
      </c:valAx>
      <c:spPr>
        <a:noFill/>
        <a:ln>
          <a:noFill/>
        </a:ln>
        <a:effectLst/>
      </c:spPr>
    </c:plotArea>
    <c:legend>
      <c:legendPos val="b"/>
      <c:layout>
        <c:manualLayout>
          <c:xMode val="edge"/>
          <c:yMode val="edge"/>
          <c:x val="3.9953645316564666E-2"/>
          <c:y val="4.2930896825245611E-2"/>
          <c:w val="0.35176160148612695"/>
          <c:h val="4.3934859131669252E-2"/>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1A2184-0838-489A-83C5-8416A5A8269F}" type="datetimeFigureOut">
              <a:rPr lang="en-GB" smtClean="0"/>
              <a:t>02/07/2023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5D3E20-D30A-435B-9D73-E9CD25E1239A}" type="slidenum">
              <a:rPr lang="en-GB" smtClean="0"/>
              <a:t>‹#›</a:t>
            </a:fld>
            <a:endParaRPr lang="en-GB"/>
          </a:p>
        </p:txBody>
      </p:sp>
    </p:spTree>
    <p:extLst>
      <p:ext uri="{BB962C8B-B14F-4D97-AF65-F5344CB8AC3E}">
        <p14:creationId xmlns:p14="http://schemas.microsoft.com/office/powerpoint/2010/main" val="12806809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EAB49D7-FFFE-CB40-96E0-8C697DD2A9E7}" type="slidenum">
              <a:rPr lang="en-US" smtClean="0"/>
              <a:pPr/>
              <a:t>7</a:t>
            </a:fld>
            <a:endParaRPr lang="en-US"/>
          </a:p>
        </p:txBody>
      </p:sp>
    </p:spTree>
    <p:extLst>
      <p:ext uri="{BB962C8B-B14F-4D97-AF65-F5344CB8AC3E}">
        <p14:creationId xmlns:p14="http://schemas.microsoft.com/office/powerpoint/2010/main" val="39057696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C093E505-7C98-44E3-8A10-A374D04671BD}" type="datetimeFigureOut">
              <a:rPr lang="en-GB" smtClean="0"/>
              <a:t>02/07/2023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3FE28A-3020-463E-92CF-E78FC5EC0BA3}" type="slidenum">
              <a:rPr lang="en-GB" smtClean="0"/>
              <a:t>‹#›</a:t>
            </a:fld>
            <a:endParaRPr lang="en-GB"/>
          </a:p>
        </p:txBody>
      </p:sp>
    </p:spTree>
    <p:extLst>
      <p:ext uri="{BB962C8B-B14F-4D97-AF65-F5344CB8AC3E}">
        <p14:creationId xmlns:p14="http://schemas.microsoft.com/office/powerpoint/2010/main" val="1666064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093E505-7C98-44E3-8A10-A374D04671BD}" type="datetimeFigureOut">
              <a:rPr lang="en-GB" smtClean="0"/>
              <a:t>02/07/2023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3FE28A-3020-463E-92CF-E78FC5EC0BA3}" type="slidenum">
              <a:rPr lang="en-GB" smtClean="0"/>
              <a:t>‹#›</a:t>
            </a:fld>
            <a:endParaRPr lang="en-GB"/>
          </a:p>
        </p:txBody>
      </p:sp>
    </p:spTree>
    <p:extLst>
      <p:ext uri="{BB962C8B-B14F-4D97-AF65-F5344CB8AC3E}">
        <p14:creationId xmlns:p14="http://schemas.microsoft.com/office/powerpoint/2010/main" val="3580945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093E505-7C98-44E3-8A10-A374D04671BD}" type="datetimeFigureOut">
              <a:rPr lang="en-GB" smtClean="0"/>
              <a:t>02/07/2023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3FE28A-3020-463E-92CF-E78FC5EC0BA3}" type="slidenum">
              <a:rPr lang="en-GB" smtClean="0"/>
              <a:t>‹#›</a:t>
            </a:fld>
            <a:endParaRPr lang="en-GB"/>
          </a:p>
        </p:txBody>
      </p:sp>
    </p:spTree>
    <p:extLst>
      <p:ext uri="{BB962C8B-B14F-4D97-AF65-F5344CB8AC3E}">
        <p14:creationId xmlns:p14="http://schemas.microsoft.com/office/powerpoint/2010/main" val="8939286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C093E505-7C98-44E3-8A10-A374D04671BD}" type="datetimeFigureOut">
              <a:rPr lang="en-GB" smtClean="0"/>
              <a:t>02/07/2023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3FE28A-3020-463E-92CF-E78FC5EC0BA3}" type="slidenum">
              <a:rPr lang="en-GB" smtClean="0"/>
              <a:t>‹#›</a:t>
            </a:fld>
            <a:endParaRPr lang="en-GB"/>
          </a:p>
        </p:txBody>
      </p:sp>
    </p:spTree>
    <p:extLst>
      <p:ext uri="{BB962C8B-B14F-4D97-AF65-F5344CB8AC3E}">
        <p14:creationId xmlns:p14="http://schemas.microsoft.com/office/powerpoint/2010/main" val="26030889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093E505-7C98-44E3-8A10-A374D04671BD}" type="datetimeFigureOut">
              <a:rPr lang="en-GB" smtClean="0"/>
              <a:t>02/07/2023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3FE28A-3020-463E-92CF-E78FC5EC0BA3}" type="slidenum">
              <a:rPr lang="en-GB" smtClean="0"/>
              <a:t>‹#›</a:t>
            </a:fld>
            <a:endParaRPr lang="en-GB"/>
          </a:p>
        </p:txBody>
      </p:sp>
    </p:spTree>
    <p:extLst>
      <p:ext uri="{BB962C8B-B14F-4D97-AF65-F5344CB8AC3E}">
        <p14:creationId xmlns:p14="http://schemas.microsoft.com/office/powerpoint/2010/main" val="3444411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C093E505-7C98-44E3-8A10-A374D04671BD}" type="datetimeFigureOut">
              <a:rPr lang="en-GB" smtClean="0"/>
              <a:t>02/07/2023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3FE28A-3020-463E-92CF-E78FC5EC0BA3}" type="slidenum">
              <a:rPr lang="en-GB" smtClean="0"/>
              <a:t>‹#›</a:t>
            </a:fld>
            <a:endParaRPr lang="en-GB"/>
          </a:p>
        </p:txBody>
      </p:sp>
    </p:spTree>
    <p:extLst>
      <p:ext uri="{BB962C8B-B14F-4D97-AF65-F5344CB8AC3E}">
        <p14:creationId xmlns:p14="http://schemas.microsoft.com/office/powerpoint/2010/main" val="1890489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C093E505-7C98-44E3-8A10-A374D04671BD}" type="datetimeFigureOut">
              <a:rPr lang="en-GB" smtClean="0"/>
              <a:t>02/07/2023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23FE28A-3020-463E-92CF-E78FC5EC0BA3}" type="slidenum">
              <a:rPr lang="en-GB" smtClean="0"/>
              <a:t>‹#›</a:t>
            </a:fld>
            <a:endParaRPr lang="en-GB"/>
          </a:p>
        </p:txBody>
      </p:sp>
    </p:spTree>
    <p:extLst>
      <p:ext uri="{BB962C8B-B14F-4D97-AF65-F5344CB8AC3E}">
        <p14:creationId xmlns:p14="http://schemas.microsoft.com/office/powerpoint/2010/main" val="806033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C093E505-7C98-44E3-8A10-A374D04671BD}" type="datetimeFigureOut">
              <a:rPr lang="en-GB" smtClean="0"/>
              <a:t>02/07/2023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23FE28A-3020-463E-92CF-E78FC5EC0BA3}" type="slidenum">
              <a:rPr lang="en-GB" smtClean="0"/>
              <a:t>‹#›</a:t>
            </a:fld>
            <a:endParaRPr lang="en-GB"/>
          </a:p>
        </p:txBody>
      </p:sp>
    </p:spTree>
    <p:extLst>
      <p:ext uri="{BB962C8B-B14F-4D97-AF65-F5344CB8AC3E}">
        <p14:creationId xmlns:p14="http://schemas.microsoft.com/office/powerpoint/2010/main" val="470556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93E505-7C98-44E3-8A10-A374D04671BD}" type="datetimeFigureOut">
              <a:rPr lang="en-GB" smtClean="0"/>
              <a:t>02/07/2023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23FE28A-3020-463E-92CF-E78FC5EC0BA3}" type="slidenum">
              <a:rPr lang="en-GB" smtClean="0"/>
              <a:t>‹#›</a:t>
            </a:fld>
            <a:endParaRPr lang="en-GB"/>
          </a:p>
        </p:txBody>
      </p:sp>
    </p:spTree>
    <p:extLst>
      <p:ext uri="{BB962C8B-B14F-4D97-AF65-F5344CB8AC3E}">
        <p14:creationId xmlns:p14="http://schemas.microsoft.com/office/powerpoint/2010/main" val="3962888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093E505-7C98-44E3-8A10-A374D04671BD}" type="datetimeFigureOut">
              <a:rPr lang="en-GB" smtClean="0"/>
              <a:t>02/07/2023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3FE28A-3020-463E-92CF-E78FC5EC0BA3}" type="slidenum">
              <a:rPr lang="en-GB" smtClean="0"/>
              <a:t>‹#›</a:t>
            </a:fld>
            <a:endParaRPr lang="en-GB"/>
          </a:p>
        </p:txBody>
      </p:sp>
    </p:spTree>
    <p:extLst>
      <p:ext uri="{BB962C8B-B14F-4D97-AF65-F5344CB8AC3E}">
        <p14:creationId xmlns:p14="http://schemas.microsoft.com/office/powerpoint/2010/main" val="3515654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093E505-7C98-44E3-8A10-A374D04671BD}" type="datetimeFigureOut">
              <a:rPr lang="en-GB" smtClean="0"/>
              <a:t>02/07/2023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3FE28A-3020-463E-92CF-E78FC5EC0BA3}" type="slidenum">
              <a:rPr lang="en-GB" smtClean="0"/>
              <a:t>‹#›</a:t>
            </a:fld>
            <a:endParaRPr lang="en-GB"/>
          </a:p>
        </p:txBody>
      </p:sp>
    </p:spTree>
    <p:extLst>
      <p:ext uri="{BB962C8B-B14F-4D97-AF65-F5344CB8AC3E}">
        <p14:creationId xmlns:p14="http://schemas.microsoft.com/office/powerpoint/2010/main" val="477497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93E505-7C98-44E3-8A10-A374D04671BD}" type="datetimeFigureOut">
              <a:rPr lang="en-GB" smtClean="0"/>
              <a:t>02/07/2023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3FE28A-3020-463E-92CF-E78FC5EC0BA3}" type="slidenum">
              <a:rPr lang="en-GB" smtClean="0"/>
              <a:t>‹#›</a:t>
            </a:fld>
            <a:endParaRPr lang="en-GB"/>
          </a:p>
        </p:txBody>
      </p:sp>
    </p:spTree>
    <p:extLst>
      <p:ext uri="{BB962C8B-B14F-4D97-AF65-F5344CB8AC3E}">
        <p14:creationId xmlns:p14="http://schemas.microsoft.com/office/powerpoint/2010/main" val="3785126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 Id="rId5" Type="http://schemas.openxmlformats.org/officeDocument/2006/relationships/chart" Target="../charts/chart7.xml"/><Relationship Id="rId4" Type="http://schemas.openxmlformats.org/officeDocument/2006/relationships/chart" Target="../charts/chart6.xml"/></Relationships>
</file>

<file path=ppt/slides/_rels/slide13.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indico.cern.ch/event/957057/page/27294-implementation-of-the-ecfa-detector-rd-roadmap" TargetMode="External"/><Relationship Id="rId2" Type="http://schemas.openxmlformats.org/officeDocument/2006/relationships/hyperlink" Target="https://cds.cern.ch/record/2784893?ln=en" TargetMode="External"/><Relationship Id="rId1" Type="http://schemas.openxmlformats.org/officeDocument/2006/relationships/slideLayout" Target="../slideLayouts/slideLayout2.xml"/><Relationship Id="rId5" Type="http://schemas.openxmlformats.org/officeDocument/2006/relationships/hyperlink" Target="https://indico.cern.ch/event/999817/" TargetMode="External"/><Relationship Id="rId4" Type="http://schemas.openxmlformats.org/officeDocument/2006/relationships/hyperlink" Target="https://indico.cern.ch/event/1214407/"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295021" y="-14327"/>
            <a:ext cx="2117558" cy="646331"/>
          </a:xfrm>
          <a:prstGeom prst="rect">
            <a:avLst/>
          </a:prstGeom>
        </p:spPr>
        <p:txBody>
          <a:bodyPr wrap="square">
            <a:spAutoFit/>
          </a:bodyPr>
          <a:lstStyle/>
          <a:p>
            <a:br>
              <a:rPr lang="fr-CH" dirty="0"/>
            </a:br>
            <a:r>
              <a:rPr lang="fr-CH" dirty="0"/>
              <a:t>3 July 2023.</a:t>
            </a:r>
            <a:endParaRPr lang="en-GB" dirty="0"/>
          </a:p>
        </p:txBody>
      </p:sp>
      <p:sp>
        <p:nvSpPr>
          <p:cNvPr id="6" name="Rectangle 5"/>
          <p:cNvSpPr/>
          <p:nvPr/>
        </p:nvSpPr>
        <p:spPr>
          <a:xfrm>
            <a:off x="385592" y="1965045"/>
            <a:ext cx="11071950" cy="5032147"/>
          </a:xfrm>
          <a:prstGeom prst="rect">
            <a:avLst/>
          </a:prstGeom>
        </p:spPr>
        <p:txBody>
          <a:bodyPr wrap="square">
            <a:spAutoFit/>
          </a:bodyPr>
          <a:lstStyle/>
          <a:p>
            <a:pPr algn="ctr">
              <a:lnSpc>
                <a:spcPct val="150000"/>
              </a:lnSpc>
            </a:pPr>
            <a:r>
              <a:rPr lang="fr-CH" sz="2800" dirty="0"/>
              <a:t>DRD4 – Detector R&amp;D Collaboration on </a:t>
            </a:r>
          </a:p>
          <a:p>
            <a:pPr algn="ctr">
              <a:lnSpc>
                <a:spcPct val="150000"/>
              </a:lnSpc>
            </a:pPr>
            <a:r>
              <a:rPr lang="fr-CH" sz="2800" dirty="0" err="1"/>
              <a:t>Photodetectors</a:t>
            </a:r>
            <a:r>
              <a:rPr lang="fr-CH" sz="2800" dirty="0"/>
              <a:t> and </a:t>
            </a:r>
            <a:r>
              <a:rPr lang="fr-CH" sz="2800" dirty="0" err="1"/>
              <a:t>Particle</a:t>
            </a:r>
            <a:r>
              <a:rPr lang="fr-CH" sz="2800" dirty="0"/>
              <a:t> ID </a:t>
            </a:r>
          </a:p>
          <a:p>
            <a:pPr algn="ctr">
              <a:lnSpc>
                <a:spcPct val="150000"/>
              </a:lnSpc>
            </a:pPr>
            <a:r>
              <a:rPr lang="fr-CH" sz="2800" dirty="0"/>
              <a:t> </a:t>
            </a:r>
            <a:r>
              <a:rPr lang="fr-CH" sz="2800" b="1" u="sng" dirty="0">
                <a:solidFill>
                  <a:srgbClr val="C00000"/>
                </a:solidFill>
              </a:rPr>
              <a:t>+ </a:t>
            </a:r>
            <a:r>
              <a:rPr lang="fr-CH" sz="2800" b="1" u="sng" dirty="0" err="1">
                <a:solidFill>
                  <a:srgbClr val="C00000"/>
                </a:solidFill>
              </a:rPr>
              <a:t>SciFi</a:t>
            </a:r>
            <a:r>
              <a:rPr lang="fr-CH" sz="2800" b="1" u="sng" dirty="0">
                <a:solidFill>
                  <a:srgbClr val="C00000"/>
                </a:solidFill>
              </a:rPr>
              <a:t> </a:t>
            </a:r>
            <a:r>
              <a:rPr lang="fr-CH" sz="2800" b="1" u="sng" dirty="0" err="1">
                <a:solidFill>
                  <a:srgbClr val="C00000"/>
                </a:solidFill>
              </a:rPr>
              <a:t>tracking</a:t>
            </a:r>
            <a:r>
              <a:rPr lang="fr-CH" sz="2800" b="1" u="sng" dirty="0">
                <a:solidFill>
                  <a:srgbClr val="C00000"/>
                </a:solidFill>
              </a:rPr>
              <a:t> </a:t>
            </a:r>
            <a:r>
              <a:rPr lang="fr-CH" sz="2800" dirty="0">
                <a:solidFill>
                  <a:srgbClr val="C00000"/>
                </a:solidFill>
              </a:rPr>
              <a:t>+ Transition Radiation </a:t>
            </a:r>
            <a:br>
              <a:rPr lang="fr-CH" sz="2800" dirty="0">
                <a:solidFill>
                  <a:srgbClr val="C00000"/>
                </a:solidFill>
              </a:rPr>
            </a:br>
            <a:br>
              <a:rPr lang="fr-CH" sz="1200" dirty="0"/>
            </a:br>
            <a:r>
              <a:rPr lang="fr-CH" sz="2800" b="1" dirty="0">
                <a:latin typeface="Lucida Calligraphy" panose="03010101010101010101" pitchFamily="66" charset="0"/>
              </a:rPr>
              <a:t>»Intro meeting </a:t>
            </a:r>
            <a:r>
              <a:rPr lang="fr-CH" sz="2800" b="1" dirty="0" err="1">
                <a:latin typeface="Lucida Calligraphy" panose="03010101010101010101" pitchFamily="66" charset="0"/>
              </a:rPr>
              <a:t>with</a:t>
            </a:r>
            <a:r>
              <a:rPr lang="fr-CH" sz="2800" b="1" dirty="0">
                <a:latin typeface="Lucida Calligraphy" panose="03010101010101010101" pitchFamily="66" charset="0"/>
              </a:rPr>
              <a:t> the </a:t>
            </a:r>
            <a:r>
              <a:rPr lang="fr-CH" sz="2800" b="1" dirty="0" err="1">
                <a:latin typeface="Lucida Calligraphy" panose="03010101010101010101" pitchFamily="66" charset="0"/>
              </a:rPr>
              <a:t>SciFi</a:t>
            </a:r>
            <a:r>
              <a:rPr lang="fr-CH" sz="2800" b="1" dirty="0">
                <a:latin typeface="Lucida Calligraphy" panose="03010101010101010101" pitchFamily="66" charset="0"/>
              </a:rPr>
              <a:t> </a:t>
            </a:r>
            <a:r>
              <a:rPr lang="fr-CH" sz="2800" b="1" dirty="0" err="1">
                <a:latin typeface="Lucida Calligraphy" panose="03010101010101010101" pitchFamily="66" charset="0"/>
              </a:rPr>
              <a:t>community</a:t>
            </a:r>
            <a:r>
              <a:rPr lang="fr-CH" sz="2800" b="1" dirty="0">
                <a:latin typeface="Lucida Calligraphy" panose="03010101010101010101" pitchFamily="66" charset="0"/>
              </a:rPr>
              <a:t>» </a:t>
            </a:r>
            <a:br>
              <a:rPr lang="fr-CH" dirty="0"/>
            </a:br>
            <a:br>
              <a:rPr lang="fr-CH" dirty="0"/>
            </a:br>
            <a:r>
              <a:rPr lang="fr-CH" dirty="0"/>
              <a:t>Zoom meeting</a:t>
            </a:r>
            <a:br>
              <a:rPr lang="fr-CH" dirty="0"/>
            </a:br>
            <a:r>
              <a:rPr lang="fr-CH" dirty="0" err="1"/>
              <a:t>Organizers</a:t>
            </a:r>
            <a:r>
              <a:rPr lang="fr-CH" dirty="0"/>
              <a:t>: P. Krizan and C. Joram</a:t>
            </a:r>
          </a:p>
          <a:p>
            <a:pPr algn="ctr">
              <a:lnSpc>
                <a:spcPct val="150000"/>
              </a:lnSpc>
            </a:pPr>
            <a:r>
              <a:rPr lang="fr-CH" dirty="0"/>
              <a:t>On </a:t>
            </a:r>
            <a:r>
              <a:rPr lang="fr-CH" dirty="0" err="1"/>
              <a:t>beahlf</a:t>
            </a:r>
            <a:r>
              <a:rPr lang="fr-CH" dirty="0"/>
              <a:t> of DRD4 </a:t>
            </a:r>
            <a:r>
              <a:rPr lang="fr-CH" dirty="0" err="1"/>
              <a:t>Preparation</a:t>
            </a:r>
            <a:r>
              <a:rPr lang="fr-CH" dirty="0"/>
              <a:t> Team</a:t>
            </a:r>
            <a:br>
              <a:rPr lang="fr-CH" dirty="0"/>
            </a:br>
            <a:endParaRPr lang="en-GB" dirty="0"/>
          </a:p>
        </p:txBody>
      </p:sp>
      <p:pic>
        <p:nvPicPr>
          <p:cNvPr id="8" name="Picture 7"/>
          <p:cNvPicPr>
            <a:picLocks noChangeAspect="1"/>
          </p:cNvPicPr>
          <p:nvPr/>
        </p:nvPicPr>
        <p:blipFill>
          <a:blip r:embed="rId2"/>
          <a:stretch>
            <a:fillRect/>
          </a:stretch>
        </p:blipFill>
        <p:spPr>
          <a:xfrm>
            <a:off x="229863" y="0"/>
            <a:ext cx="3028950" cy="1514475"/>
          </a:xfrm>
          <a:prstGeom prst="rect">
            <a:avLst/>
          </a:prstGeom>
        </p:spPr>
      </p:pic>
    </p:spTree>
    <p:extLst>
      <p:ext uri="{BB962C8B-B14F-4D97-AF65-F5344CB8AC3E}">
        <p14:creationId xmlns:p14="http://schemas.microsoft.com/office/powerpoint/2010/main" val="33335843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3131" y="215900"/>
            <a:ext cx="6181179" cy="369332"/>
          </a:xfrm>
          <a:prstGeom prst="rect">
            <a:avLst/>
          </a:prstGeom>
          <a:noFill/>
        </p:spPr>
        <p:txBody>
          <a:bodyPr wrap="none" rtlCol="0">
            <a:spAutoFit/>
          </a:bodyPr>
          <a:lstStyle/>
          <a:p>
            <a:r>
              <a:rPr lang="en-GB" dirty="0"/>
              <a:t>DRD 4, Data 28 June 2024, based on 52 returned questionnaires</a:t>
            </a:r>
          </a:p>
        </p:txBody>
      </p:sp>
      <p:graphicFrame>
        <p:nvGraphicFramePr>
          <p:cNvPr id="8" name="Chart 7"/>
          <p:cNvGraphicFramePr>
            <a:graphicFrameLocks/>
          </p:cNvGraphicFramePr>
          <p:nvPr/>
        </p:nvGraphicFramePr>
        <p:xfrm>
          <a:off x="457200" y="757237"/>
          <a:ext cx="8915400" cy="5495925"/>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p:cNvSpPr txBox="1"/>
          <p:nvPr/>
        </p:nvSpPr>
        <p:spPr>
          <a:xfrm rot="16200000">
            <a:off x="6654800" y="865405"/>
            <a:ext cx="1668342" cy="369332"/>
          </a:xfrm>
          <a:prstGeom prst="rect">
            <a:avLst/>
          </a:prstGeom>
          <a:noFill/>
        </p:spPr>
        <p:txBody>
          <a:bodyPr wrap="none" rtlCol="0">
            <a:spAutoFit/>
          </a:bodyPr>
          <a:lstStyle/>
          <a:p>
            <a:r>
              <a:rPr lang="en-GB" dirty="0">
                <a:solidFill>
                  <a:srgbClr val="FF0000"/>
                </a:solidFill>
              </a:rPr>
              <a:t>? To be checked</a:t>
            </a:r>
          </a:p>
        </p:txBody>
      </p:sp>
      <p:sp>
        <p:nvSpPr>
          <p:cNvPr id="9" name="TextBox 8"/>
          <p:cNvSpPr txBox="1"/>
          <p:nvPr/>
        </p:nvSpPr>
        <p:spPr>
          <a:xfrm rot="16200000">
            <a:off x="7879082" y="1919505"/>
            <a:ext cx="1169103" cy="369332"/>
          </a:xfrm>
          <a:prstGeom prst="rect">
            <a:avLst/>
          </a:prstGeom>
          <a:noFill/>
        </p:spPr>
        <p:txBody>
          <a:bodyPr wrap="none" rtlCol="0">
            <a:spAutoFit/>
          </a:bodyPr>
          <a:lstStyle/>
          <a:p>
            <a:r>
              <a:rPr lang="en-GB" dirty="0">
                <a:solidFill>
                  <a:srgbClr val="FF0000"/>
                </a:solidFill>
              </a:rPr>
              <a:t>! company</a:t>
            </a:r>
          </a:p>
        </p:txBody>
      </p:sp>
      <p:sp>
        <p:nvSpPr>
          <p:cNvPr id="10" name="TextBox 9"/>
          <p:cNvSpPr txBox="1"/>
          <p:nvPr/>
        </p:nvSpPr>
        <p:spPr>
          <a:xfrm rot="16200000">
            <a:off x="3869742" y="2779997"/>
            <a:ext cx="1720984" cy="369332"/>
          </a:xfrm>
          <a:prstGeom prst="rect">
            <a:avLst/>
          </a:prstGeom>
          <a:noFill/>
        </p:spPr>
        <p:txBody>
          <a:bodyPr wrap="none" rtlCol="0">
            <a:spAutoFit/>
          </a:bodyPr>
          <a:lstStyle/>
          <a:p>
            <a:r>
              <a:rPr lang="en-GB" dirty="0">
                <a:solidFill>
                  <a:srgbClr val="FF0000"/>
                </a:solidFill>
              </a:rPr>
              <a:t>! Semi-industrial</a:t>
            </a:r>
          </a:p>
        </p:txBody>
      </p:sp>
      <p:sp>
        <p:nvSpPr>
          <p:cNvPr id="11" name="TextBox 10"/>
          <p:cNvSpPr txBox="1"/>
          <p:nvPr/>
        </p:nvSpPr>
        <p:spPr>
          <a:xfrm>
            <a:off x="3225800" y="1608137"/>
            <a:ext cx="4610100" cy="369332"/>
          </a:xfrm>
          <a:prstGeom prst="rect">
            <a:avLst/>
          </a:prstGeom>
          <a:noFill/>
        </p:spPr>
        <p:txBody>
          <a:bodyPr wrap="square" rtlCol="0">
            <a:spAutoFit/>
          </a:bodyPr>
          <a:lstStyle/>
          <a:p>
            <a:r>
              <a:rPr lang="en-GB" dirty="0"/>
              <a:t>Average: 1 group joins 2.94 WGs </a:t>
            </a:r>
          </a:p>
        </p:txBody>
      </p:sp>
    </p:spTree>
    <p:extLst>
      <p:ext uri="{BB962C8B-B14F-4D97-AF65-F5344CB8AC3E}">
        <p14:creationId xmlns:p14="http://schemas.microsoft.com/office/powerpoint/2010/main" val="1485903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nvGraphicFramePr>
        <p:xfrm>
          <a:off x="827808" y="368300"/>
          <a:ext cx="10536383" cy="6655955"/>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1092200" y="1606034"/>
            <a:ext cx="4254178" cy="369332"/>
          </a:xfrm>
          <a:prstGeom prst="rect">
            <a:avLst/>
          </a:prstGeom>
          <a:solidFill>
            <a:srgbClr val="FFFF00"/>
          </a:solidFill>
        </p:spPr>
        <p:txBody>
          <a:bodyPr wrap="none" rtlCol="0">
            <a:spAutoFit/>
          </a:bodyPr>
          <a:lstStyle/>
          <a:p>
            <a:r>
              <a:rPr lang="en-GB" dirty="0"/>
              <a:t>Strong correlation between WG 4.1 and 4.2</a:t>
            </a:r>
          </a:p>
        </p:txBody>
      </p:sp>
    </p:spTree>
    <p:extLst>
      <p:ext uri="{BB962C8B-B14F-4D97-AF65-F5344CB8AC3E}">
        <p14:creationId xmlns:p14="http://schemas.microsoft.com/office/powerpoint/2010/main" val="18004544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nvGraphicFramePr>
        <p:xfrm>
          <a:off x="457200" y="1"/>
          <a:ext cx="5740400" cy="391397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a:graphicFrameLocks/>
          </p:cNvGraphicFramePr>
          <p:nvPr/>
        </p:nvGraphicFramePr>
        <p:xfrm>
          <a:off x="6057900" y="-83099"/>
          <a:ext cx="5984154" cy="408017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a:graphicFrameLocks/>
          </p:cNvGraphicFramePr>
          <p:nvPr/>
        </p:nvGraphicFramePr>
        <p:xfrm>
          <a:off x="457200" y="3288147"/>
          <a:ext cx="5520583" cy="374765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p:cNvGraphicFramePr>
            <a:graphicFrameLocks/>
          </p:cNvGraphicFramePr>
          <p:nvPr/>
        </p:nvGraphicFramePr>
        <p:xfrm>
          <a:off x="6399076" y="3341832"/>
          <a:ext cx="5441501" cy="3693969"/>
        </p:xfrm>
        <a:graphic>
          <a:graphicData uri="http://schemas.openxmlformats.org/drawingml/2006/chart">
            <c:chart xmlns:c="http://schemas.openxmlformats.org/drawingml/2006/chart" xmlns:r="http://schemas.openxmlformats.org/officeDocument/2006/relationships" r:id="rId5"/>
          </a:graphicData>
        </a:graphic>
      </p:graphicFrame>
      <p:sp>
        <p:nvSpPr>
          <p:cNvPr id="11" name="TextBox 10"/>
          <p:cNvSpPr txBox="1"/>
          <p:nvPr/>
        </p:nvSpPr>
        <p:spPr>
          <a:xfrm>
            <a:off x="4335330" y="406400"/>
            <a:ext cx="1682512" cy="369332"/>
          </a:xfrm>
          <a:prstGeom prst="rect">
            <a:avLst/>
          </a:prstGeom>
          <a:solidFill>
            <a:srgbClr val="FFFF00"/>
          </a:solidFill>
        </p:spPr>
        <p:txBody>
          <a:bodyPr wrap="none" rtlCol="0">
            <a:spAutoFit/>
          </a:bodyPr>
          <a:lstStyle/>
          <a:p>
            <a:r>
              <a:rPr lang="en-GB" dirty="0"/>
              <a:t>Photodetectors </a:t>
            </a:r>
          </a:p>
        </p:txBody>
      </p:sp>
      <p:sp>
        <p:nvSpPr>
          <p:cNvPr id="12" name="TextBox 11"/>
          <p:cNvSpPr txBox="1"/>
          <p:nvPr/>
        </p:nvSpPr>
        <p:spPr>
          <a:xfrm>
            <a:off x="10075730" y="303103"/>
            <a:ext cx="1191224" cy="369332"/>
          </a:xfrm>
          <a:prstGeom prst="rect">
            <a:avLst/>
          </a:prstGeom>
          <a:solidFill>
            <a:srgbClr val="FFFF00"/>
          </a:solidFill>
        </p:spPr>
        <p:txBody>
          <a:bodyPr wrap="none" rtlCol="0">
            <a:spAutoFit/>
          </a:bodyPr>
          <a:lstStyle/>
          <a:p>
            <a:r>
              <a:rPr lang="en-GB" dirty="0"/>
              <a:t>Particle ID </a:t>
            </a:r>
          </a:p>
        </p:txBody>
      </p:sp>
      <p:sp>
        <p:nvSpPr>
          <p:cNvPr id="13" name="TextBox 12"/>
          <p:cNvSpPr txBox="1"/>
          <p:nvPr/>
        </p:nvSpPr>
        <p:spPr>
          <a:xfrm>
            <a:off x="4212219" y="3535370"/>
            <a:ext cx="1928733" cy="369332"/>
          </a:xfrm>
          <a:prstGeom prst="rect">
            <a:avLst/>
          </a:prstGeom>
          <a:solidFill>
            <a:srgbClr val="FFFF00"/>
          </a:solidFill>
        </p:spPr>
        <p:txBody>
          <a:bodyPr wrap="none" rtlCol="0">
            <a:spAutoFit/>
          </a:bodyPr>
          <a:lstStyle/>
          <a:p>
            <a:r>
              <a:rPr lang="en-GB" dirty="0"/>
              <a:t>Technological R&amp;D</a:t>
            </a:r>
          </a:p>
        </p:txBody>
      </p:sp>
      <p:sp>
        <p:nvSpPr>
          <p:cNvPr id="14" name="TextBox 13"/>
          <p:cNvSpPr txBox="1"/>
          <p:nvPr/>
        </p:nvSpPr>
        <p:spPr>
          <a:xfrm>
            <a:off x="9991961" y="3531942"/>
            <a:ext cx="1025474" cy="369332"/>
          </a:xfrm>
          <a:prstGeom prst="rect">
            <a:avLst/>
          </a:prstGeom>
          <a:solidFill>
            <a:srgbClr val="FFFF00"/>
          </a:solidFill>
        </p:spPr>
        <p:txBody>
          <a:bodyPr wrap="none" rtlCol="0">
            <a:spAutoFit/>
          </a:bodyPr>
          <a:lstStyle/>
          <a:p>
            <a:r>
              <a:rPr lang="en-GB" dirty="0"/>
              <a:t>Software</a:t>
            </a:r>
          </a:p>
        </p:txBody>
      </p:sp>
    </p:spTree>
    <p:extLst>
      <p:ext uri="{BB962C8B-B14F-4D97-AF65-F5344CB8AC3E}">
        <p14:creationId xmlns:p14="http://schemas.microsoft.com/office/powerpoint/2010/main" val="5034629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nvGraphicFramePr>
        <p:xfrm>
          <a:off x="1409700" y="508000"/>
          <a:ext cx="9432684" cy="264275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a:graphicFrameLocks/>
          </p:cNvGraphicFramePr>
          <p:nvPr/>
        </p:nvGraphicFramePr>
        <p:xfrm>
          <a:off x="1409700" y="2752482"/>
          <a:ext cx="9432684" cy="4233673"/>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7060130" y="901700"/>
            <a:ext cx="3782254" cy="369332"/>
          </a:xfrm>
          <a:prstGeom prst="rect">
            <a:avLst/>
          </a:prstGeom>
          <a:solidFill>
            <a:srgbClr val="FFFF00"/>
          </a:solidFill>
        </p:spPr>
        <p:txBody>
          <a:bodyPr wrap="none" rtlCol="0">
            <a:spAutoFit/>
          </a:bodyPr>
          <a:lstStyle/>
          <a:p>
            <a:r>
              <a:rPr lang="en-GB" dirty="0" err="1"/>
              <a:t>SciFi</a:t>
            </a:r>
            <a:r>
              <a:rPr lang="en-GB" dirty="0"/>
              <a:t> Tracker and Transition Radiation !</a:t>
            </a:r>
          </a:p>
        </p:txBody>
      </p:sp>
      <p:sp>
        <p:nvSpPr>
          <p:cNvPr id="7" name="TextBox 6"/>
          <p:cNvSpPr txBox="1"/>
          <p:nvPr/>
        </p:nvSpPr>
        <p:spPr>
          <a:xfrm>
            <a:off x="8292030" y="3330848"/>
            <a:ext cx="2005742" cy="369332"/>
          </a:xfrm>
          <a:prstGeom prst="rect">
            <a:avLst/>
          </a:prstGeom>
          <a:solidFill>
            <a:srgbClr val="FFFF00"/>
          </a:solidFill>
        </p:spPr>
        <p:txBody>
          <a:bodyPr wrap="none" rtlCol="0">
            <a:spAutoFit/>
          </a:bodyPr>
          <a:lstStyle/>
          <a:p>
            <a:r>
              <a:rPr lang="en-GB" dirty="0"/>
              <a:t>Blue Sky, far future.</a:t>
            </a:r>
          </a:p>
        </p:txBody>
      </p:sp>
    </p:spTree>
    <p:extLst>
      <p:ext uri="{BB962C8B-B14F-4D97-AF65-F5344CB8AC3E}">
        <p14:creationId xmlns:p14="http://schemas.microsoft.com/office/powerpoint/2010/main" val="11297704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004300" y="292101"/>
            <a:ext cx="1155700" cy="923330"/>
          </a:xfrm>
          <a:prstGeom prst="rect">
            <a:avLst/>
          </a:prstGeom>
          <a:noFill/>
        </p:spPr>
        <p:txBody>
          <a:bodyPr wrap="square" rtlCol="0">
            <a:spAutoFit/>
          </a:bodyPr>
          <a:lstStyle/>
          <a:p>
            <a:r>
              <a:rPr lang="en-GB" dirty="0">
                <a:solidFill>
                  <a:srgbClr val="FF0000"/>
                </a:solidFill>
              </a:rPr>
              <a:t>Some double counting ? </a:t>
            </a:r>
          </a:p>
        </p:txBody>
      </p:sp>
      <p:graphicFrame>
        <p:nvGraphicFramePr>
          <p:cNvPr id="8" name="Chart 7"/>
          <p:cNvGraphicFramePr>
            <a:graphicFrameLocks/>
          </p:cNvGraphicFramePr>
          <p:nvPr/>
        </p:nvGraphicFramePr>
        <p:xfrm>
          <a:off x="576077" y="189346"/>
          <a:ext cx="10582646" cy="7190509"/>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p:cNvSpPr txBox="1"/>
          <p:nvPr/>
        </p:nvSpPr>
        <p:spPr>
          <a:xfrm>
            <a:off x="738554" y="292101"/>
            <a:ext cx="2767489" cy="584775"/>
          </a:xfrm>
          <a:prstGeom prst="rect">
            <a:avLst/>
          </a:prstGeom>
          <a:solidFill>
            <a:schemeClr val="accent4"/>
          </a:solidFill>
        </p:spPr>
        <p:txBody>
          <a:bodyPr wrap="none" rtlCol="0">
            <a:spAutoFit/>
          </a:bodyPr>
          <a:lstStyle/>
          <a:p>
            <a:r>
              <a:rPr lang="en-GB" sz="3200" dirty="0"/>
              <a:t>Work Packages </a:t>
            </a:r>
          </a:p>
        </p:txBody>
      </p:sp>
    </p:spTree>
    <p:extLst>
      <p:ext uri="{BB962C8B-B14F-4D97-AF65-F5344CB8AC3E}">
        <p14:creationId xmlns:p14="http://schemas.microsoft.com/office/powerpoint/2010/main" val="39099303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FB3E86E-BB9C-7846-6CF8-F4B1487E4947}"/>
              </a:ext>
            </a:extLst>
          </p:cNvPr>
          <p:cNvPicPr>
            <a:picLocks noChangeAspect="1"/>
          </p:cNvPicPr>
          <p:nvPr/>
        </p:nvPicPr>
        <p:blipFill>
          <a:blip r:embed="rId2"/>
          <a:stretch>
            <a:fillRect/>
          </a:stretch>
        </p:blipFill>
        <p:spPr>
          <a:xfrm>
            <a:off x="640461" y="513943"/>
            <a:ext cx="4677428" cy="5830114"/>
          </a:xfrm>
          <a:prstGeom prst="rect">
            <a:avLst/>
          </a:prstGeom>
        </p:spPr>
      </p:pic>
      <p:sp>
        <p:nvSpPr>
          <p:cNvPr id="6" name="TextBox 5">
            <a:extLst>
              <a:ext uri="{FF2B5EF4-FFF2-40B4-BE49-F238E27FC236}">
                <a16:creationId xmlns:a16="http://schemas.microsoft.com/office/drawing/2014/main" id="{166243AC-E751-4FE0-63B2-B072ACFF0D00}"/>
              </a:ext>
            </a:extLst>
          </p:cNvPr>
          <p:cNvSpPr txBox="1"/>
          <p:nvPr/>
        </p:nvSpPr>
        <p:spPr>
          <a:xfrm>
            <a:off x="6019800" y="2646414"/>
            <a:ext cx="5857875" cy="3693319"/>
          </a:xfrm>
          <a:prstGeom prst="rect">
            <a:avLst/>
          </a:prstGeom>
          <a:solidFill>
            <a:schemeClr val="accent2">
              <a:lumMod val="40000"/>
              <a:lumOff val="60000"/>
            </a:schemeClr>
          </a:solidFill>
        </p:spPr>
        <p:txBody>
          <a:bodyPr wrap="square" rtlCol="0">
            <a:spAutoFit/>
          </a:bodyPr>
          <a:lstStyle/>
          <a:p>
            <a:pPr marL="285750" indent="-285750">
              <a:spcBef>
                <a:spcPts val="1800"/>
              </a:spcBef>
              <a:buFont typeface="Arial" panose="020B0604020202020204" pitchFamily="34" charset="0"/>
              <a:buChar char="•"/>
            </a:pPr>
            <a:r>
              <a:rPr lang="de-CH" dirty="0"/>
              <a:t>What are the foreseen developments ? </a:t>
            </a:r>
          </a:p>
          <a:p>
            <a:pPr marL="742950" lvl="1" indent="-285750">
              <a:spcBef>
                <a:spcPts val="1800"/>
              </a:spcBef>
              <a:buFont typeface="Arial" panose="020B0604020202020204" pitchFamily="34" charset="0"/>
              <a:buChar char="•"/>
            </a:pPr>
            <a:r>
              <a:rPr lang="de-CH" dirty="0"/>
              <a:t>What is experiment specific, what is ‘strategic’ ?</a:t>
            </a:r>
          </a:p>
          <a:p>
            <a:pPr marL="285750" indent="-285750">
              <a:spcBef>
                <a:spcPts val="1800"/>
              </a:spcBef>
              <a:buFont typeface="Arial" panose="020B0604020202020204" pitchFamily="34" charset="0"/>
              <a:buChar char="•"/>
            </a:pPr>
            <a:r>
              <a:rPr lang="de-DE" dirty="0"/>
              <a:t>Are there R&amp;D items which interest more than one group / experiments ?</a:t>
            </a:r>
          </a:p>
          <a:p>
            <a:pPr marL="285750" indent="-285750">
              <a:spcBef>
                <a:spcPts val="1800"/>
              </a:spcBef>
              <a:buFont typeface="Arial" panose="020B0604020202020204" pitchFamily="34" charset="0"/>
              <a:buChar char="•"/>
            </a:pPr>
            <a:r>
              <a:rPr lang="de-DE" dirty="0"/>
              <a:t>What do SciFi groups expect from DRD 4 ?</a:t>
            </a:r>
          </a:p>
          <a:p>
            <a:pPr marL="285750" indent="-285750">
              <a:spcBef>
                <a:spcPts val="1800"/>
              </a:spcBef>
              <a:buFont typeface="Arial" panose="020B0604020202020204" pitchFamily="34" charset="0"/>
              <a:buChar char="•"/>
            </a:pPr>
            <a:r>
              <a:rPr lang="de-DE" dirty="0"/>
              <a:t>Can you give a rough estimate of involved resources ? </a:t>
            </a:r>
          </a:p>
          <a:p>
            <a:pPr marL="285750" indent="-285750">
              <a:spcBef>
                <a:spcPts val="1800"/>
              </a:spcBef>
              <a:buFont typeface="Arial" panose="020B0604020202020204" pitchFamily="34" charset="0"/>
              <a:buChar char="•"/>
            </a:pPr>
            <a:r>
              <a:rPr lang="de-DE" dirty="0"/>
              <a:t>Next steps, if any ?</a:t>
            </a:r>
          </a:p>
          <a:p>
            <a:pPr marL="285750" indent="-285750">
              <a:spcBef>
                <a:spcPts val="1800"/>
              </a:spcBef>
              <a:buFont typeface="Arial" panose="020B0604020202020204" pitchFamily="34" charset="0"/>
              <a:buChar char="•"/>
            </a:pPr>
            <a:r>
              <a:rPr lang="de-DE" dirty="0"/>
              <a:t>Deadline for proposal submission: 31 July 2023 !</a:t>
            </a:r>
          </a:p>
        </p:txBody>
      </p:sp>
    </p:spTree>
    <p:extLst>
      <p:ext uri="{BB962C8B-B14F-4D97-AF65-F5344CB8AC3E}">
        <p14:creationId xmlns:p14="http://schemas.microsoft.com/office/powerpoint/2010/main" val="3417343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err="1"/>
              <a:t>Material</a:t>
            </a:r>
            <a:r>
              <a:rPr lang="fr-CH"/>
              <a:t> and Links</a:t>
            </a:r>
            <a:endParaRPr lang="en-GB"/>
          </a:p>
        </p:txBody>
      </p:sp>
      <p:sp>
        <p:nvSpPr>
          <p:cNvPr id="3" name="Content Placeholder 2"/>
          <p:cNvSpPr>
            <a:spLocks noGrp="1"/>
          </p:cNvSpPr>
          <p:nvPr>
            <p:ph idx="1"/>
          </p:nvPr>
        </p:nvSpPr>
        <p:spPr>
          <a:xfrm>
            <a:off x="838200" y="1803592"/>
            <a:ext cx="10515600" cy="4351338"/>
          </a:xfrm>
        </p:spPr>
        <p:txBody>
          <a:bodyPr>
            <a:normAutofit/>
          </a:bodyPr>
          <a:lstStyle/>
          <a:p>
            <a:r>
              <a:rPr lang="fr-CH" sz="1600" dirty="0">
                <a:latin typeface="+mj-lt"/>
              </a:rPr>
              <a:t>The Roadmap (248 p)</a:t>
            </a:r>
            <a:r>
              <a:rPr lang="en-GB" sz="1600" dirty="0">
                <a:latin typeface="+mj-lt"/>
              </a:rPr>
              <a:t> </a:t>
            </a:r>
            <a:r>
              <a:rPr lang="en-GB" sz="1600" dirty="0">
                <a:latin typeface="+mj-lt"/>
                <a:hlinkClick r:id="rId2"/>
              </a:rPr>
              <a:t>https://cds.cern.ch/record/2784893?ln=en</a:t>
            </a:r>
            <a:endParaRPr lang="en-GB" sz="1600" dirty="0">
              <a:latin typeface="+mj-lt"/>
            </a:endParaRPr>
          </a:p>
          <a:p>
            <a:endParaRPr lang="en-GB" sz="900" dirty="0">
              <a:latin typeface="+mj-lt"/>
            </a:endParaRPr>
          </a:p>
          <a:p>
            <a:r>
              <a:rPr lang="en-GB" sz="1600" dirty="0">
                <a:latin typeface="+mj-lt"/>
              </a:rPr>
              <a:t>Implementation of the ECFA Detector R&amp;D Roadmap</a:t>
            </a:r>
          </a:p>
          <a:p>
            <a:pPr marL="0" indent="0">
              <a:buNone/>
            </a:pPr>
            <a:r>
              <a:rPr lang="en-GB" sz="1600" dirty="0">
                <a:hlinkClick r:id="rId3"/>
              </a:rPr>
              <a:t>https://indico.cern.ch/event/957057/page/27294-implementation-of-the-ecfa-detector-rd-roadmap</a:t>
            </a:r>
            <a:endParaRPr lang="en-GB" sz="1600" dirty="0"/>
          </a:p>
          <a:p>
            <a:pPr marL="0" indent="0">
              <a:buNone/>
            </a:pPr>
            <a:endParaRPr lang="fr-CH" sz="1600" dirty="0">
              <a:sym typeface="Wingdings" panose="05000000000000000000" pitchFamily="2" charset="2"/>
            </a:endParaRPr>
          </a:p>
          <a:p>
            <a:pPr marL="0" indent="0">
              <a:buNone/>
            </a:pPr>
            <a:r>
              <a:rPr lang="en-GB" sz="1600" dirty="0">
                <a:latin typeface="+mj-lt"/>
              </a:rPr>
              <a:t>DRD 4 Implementation zone. Incl. short chronological overview: </a:t>
            </a:r>
            <a:r>
              <a:rPr lang="en-GB" sz="1600" u="sng" dirty="0">
                <a:solidFill>
                  <a:schemeClr val="tx2"/>
                </a:solidFill>
                <a:latin typeface="+mj-lt"/>
                <a:hlinkClick r:id="rId4"/>
              </a:rPr>
              <a:t>https://indico.cern.ch/event/1214407/</a:t>
            </a:r>
            <a:endParaRPr lang="en-GB" sz="1600" u="sng" dirty="0">
              <a:solidFill>
                <a:schemeClr val="tx2"/>
              </a:solidFill>
              <a:latin typeface="+mj-lt"/>
            </a:endParaRPr>
          </a:p>
          <a:p>
            <a:pPr marL="0" indent="0">
              <a:buNone/>
            </a:pPr>
            <a:endParaRPr lang="en-GB" sz="1600" u="sng" dirty="0">
              <a:solidFill>
                <a:schemeClr val="tx2"/>
              </a:solidFill>
              <a:latin typeface="+mj-lt"/>
            </a:endParaRPr>
          </a:p>
          <a:p>
            <a:pPr marL="0" indent="0">
              <a:buNone/>
            </a:pPr>
            <a:r>
              <a:rPr lang="en-GB" sz="1600" dirty="0">
                <a:solidFill>
                  <a:schemeClr val="tx2"/>
                </a:solidFill>
                <a:latin typeface="+mj-lt"/>
              </a:rPr>
              <a:t>Older, but still interesting</a:t>
            </a:r>
          </a:p>
          <a:p>
            <a:r>
              <a:rPr lang="en-GB" sz="1600" dirty="0">
                <a:latin typeface="+mj-lt"/>
              </a:rPr>
              <a:t>ECFA Detector R&amp;D Roadmap Symposium of Task Force 4 Photon Detectors and Particle Identification Detectors</a:t>
            </a:r>
          </a:p>
          <a:p>
            <a:pPr marL="0" indent="0">
              <a:buNone/>
            </a:pPr>
            <a:r>
              <a:rPr lang="en-GB" sz="1600" dirty="0">
                <a:latin typeface="+mj-lt"/>
              </a:rPr>
              <a:t>Thursday 6 May 2021 </a:t>
            </a:r>
            <a:r>
              <a:rPr lang="en-GB" sz="1600" dirty="0">
                <a:latin typeface="+mj-lt"/>
                <a:hlinkClick r:id="rId5"/>
              </a:rPr>
              <a:t>https://indico.cern.ch/event/999817/</a:t>
            </a:r>
            <a:r>
              <a:rPr lang="en-GB" sz="1600" dirty="0">
                <a:latin typeface="+mj-lt"/>
              </a:rPr>
              <a:t> </a:t>
            </a:r>
          </a:p>
        </p:txBody>
      </p:sp>
    </p:spTree>
    <p:extLst>
      <p:ext uri="{BB962C8B-B14F-4D97-AF65-F5344CB8AC3E}">
        <p14:creationId xmlns:p14="http://schemas.microsoft.com/office/powerpoint/2010/main" val="37406711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Detector R&amp;D Collaborations in the context of the ECFA Roadmap</a:t>
            </a:r>
          </a:p>
        </p:txBody>
      </p:sp>
      <p:sp>
        <p:nvSpPr>
          <p:cNvPr id="4" name="TextBox 3"/>
          <p:cNvSpPr txBox="1"/>
          <p:nvPr/>
        </p:nvSpPr>
        <p:spPr>
          <a:xfrm>
            <a:off x="942680" y="2036190"/>
            <a:ext cx="10642862" cy="3631763"/>
          </a:xfrm>
          <a:prstGeom prst="rect">
            <a:avLst/>
          </a:prstGeom>
          <a:noFill/>
        </p:spPr>
        <p:txBody>
          <a:bodyPr wrap="square" rtlCol="0">
            <a:spAutoFit/>
          </a:bodyPr>
          <a:lstStyle/>
          <a:p>
            <a:pPr marL="285750" indent="-285750">
              <a:spcBef>
                <a:spcPts val="1200"/>
              </a:spcBef>
              <a:buFont typeface="Arial" panose="020B0604020202020204" pitchFamily="34" charset="0"/>
              <a:buChar char="•"/>
            </a:pPr>
            <a:r>
              <a:rPr lang="fr-CH" dirty="0">
                <a:solidFill>
                  <a:srgbClr val="002060"/>
                </a:solidFill>
              </a:rPr>
              <a:t>The Roadmap has </a:t>
            </a:r>
            <a:r>
              <a:rPr lang="fr-CH" dirty="0" err="1">
                <a:solidFill>
                  <a:srgbClr val="002060"/>
                </a:solidFill>
              </a:rPr>
              <a:t>identified</a:t>
            </a:r>
            <a:r>
              <a:rPr lang="fr-CH" dirty="0">
                <a:solidFill>
                  <a:srgbClr val="002060"/>
                </a:solidFill>
              </a:rPr>
              <a:t> </a:t>
            </a:r>
            <a:r>
              <a:rPr lang="fr-CH" b="1" dirty="0">
                <a:solidFill>
                  <a:srgbClr val="002060"/>
                </a:solidFill>
              </a:rPr>
              <a:t>detector technologies</a:t>
            </a:r>
            <a:r>
              <a:rPr lang="fr-CH" b="1" baseline="30000" dirty="0">
                <a:solidFill>
                  <a:srgbClr val="002060"/>
                </a:solidFill>
              </a:rPr>
              <a:t>1)</a:t>
            </a:r>
            <a:r>
              <a:rPr lang="fr-CH" b="1" dirty="0">
                <a:solidFill>
                  <a:srgbClr val="002060"/>
                </a:solidFill>
              </a:rPr>
              <a:t> </a:t>
            </a:r>
            <a:r>
              <a:rPr lang="fr-CH" dirty="0" err="1">
                <a:solidFill>
                  <a:srgbClr val="002060"/>
                </a:solidFill>
              </a:rPr>
              <a:t>that</a:t>
            </a:r>
            <a:r>
              <a:rPr lang="fr-CH" dirty="0">
                <a:solidFill>
                  <a:srgbClr val="002060"/>
                </a:solidFill>
              </a:rPr>
              <a:t> </a:t>
            </a:r>
            <a:r>
              <a:rPr lang="en-GB" dirty="0">
                <a:solidFill>
                  <a:srgbClr val="002060"/>
                </a:solidFill>
              </a:rPr>
              <a:t>need</a:t>
            </a:r>
            <a:r>
              <a:rPr lang="fr-CH" dirty="0">
                <a:solidFill>
                  <a:srgbClr val="002060"/>
                </a:solidFill>
              </a:rPr>
              <a:t> to </a:t>
            </a:r>
            <a:r>
              <a:rPr lang="en-GB" dirty="0">
                <a:solidFill>
                  <a:srgbClr val="002060"/>
                </a:solidFill>
              </a:rPr>
              <a:t>be</a:t>
            </a:r>
            <a:r>
              <a:rPr lang="fr-CH" dirty="0">
                <a:solidFill>
                  <a:srgbClr val="002060"/>
                </a:solidFill>
              </a:rPr>
              <a:t> </a:t>
            </a:r>
            <a:r>
              <a:rPr lang="en-GB" dirty="0">
                <a:solidFill>
                  <a:srgbClr val="002060"/>
                </a:solidFill>
              </a:rPr>
              <a:t>developed</a:t>
            </a:r>
            <a:r>
              <a:rPr lang="fr-CH" dirty="0">
                <a:solidFill>
                  <a:srgbClr val="002060"/>
                </a:solidFill>
              </a:rPr>
              <a:t> for the </a:t>
            </a:r>
            <a:r>
              <a:rPr lang="en-GB" dirty="0">
                <a:solidFill>
                  <a:srgbClr val="002060"/>
                </a:solidFill>
              </a:rPr>
              <a:t>next</a:t>
            </a:r>
            <a:r>
              <a:rPr lang="fr-CH" dirty="0">
                <a:solidFill>
                  <a:srgbClr val="002060"/>
                </a:solidFill>
              </a:rPr>
              <a:t> </a:t>
            </a:r>
            <a:r>
              <a:rPr lang="en-GB" dirty="0">
                <a:solidFill>
                  <a:srgbClr val="002060"/>
                </a:solidFill>
              </a:rPr>
              <a:t>generations</a:t>
            </a:r>
            <a:r>
              <a:rPr lang="fr-CH" dirty="0">
                <a:solidFill>
                  <a:srgbClr val="002060"/>
                </a:solidFill>
              </a:rPr>
              <a:t> of </a:t>
            </a:r>
            <a:r>
              <a:rPr lang="en-GB" dirty="0">
                <a:solidFill>
                  <a:srgbClr val="002060"/>
                </a:solidFill>
              </a:rPr>
              <a:t>particle</a:t>
            </a:r>
            <a:r>
              <a:rPr lang="fr-CH" dirty="0">
                <a:solidFill>
                  <a:srgbClr val="002060"/>
                </a:solidFill>
              </a:rPr>
              <a:t> </a:t>
            </a:r>
            <a:r>
              <a:rPr lang="fr-CH" dirty="0" err="1">
                <a:solidFill>
                  <a:srgbClr val="002060"/>
                </a:solidFill>
              </a:rPr>
              <a:t>physics</a:t>
            </a:r>
            <a:r>
              <a:rPr lang="fr-CH" dirty="0">
                <a:solidFill>
                  <a:srgbClr val="002060"/>
                </a:solidFill>
              </a:rPr>
              <a:t> </a:t>
            </a:r>
            <a:r>
              <a:rPr lang="en-GB" dirty="0">
                <a:solidFill>
                  <a:srgbClr val="002060"/>
                </a:solidFill>
              </a:rPr>
              <a:t>experiments</a:t>
            </a:r>
            <a:r>
              <a:rPr lang="fr-CH" dirty="0">
                <a:solidFill>
                  <a:srgbClr val="002060"/>
                </a:solidFill>
              </a:rPr>
              <a:t>.</a:t>
            </a:r>
          </a:p>
          <a:p>
            <a:pPr marL="285750" indent="-285750">
              <a:spcBef>
                <a:spcPts val="1200"/>
              </a:spcBef>
              <a:buFont typeface="Arial" panose="020B0604020202020204" pitchFamily="34" charset="0"/>
              <a:buChar char="•"/>
            </a:pPr>
            <a:r>
              <a:rPr lang="fr-CH" dirty="0">
                <a:solidFill>
                  <a:srgbClr val="002060"/>
                </a:solidFill>
              </a:rPr>
              <a:t>To </a:t>
            </a:r>
            <a:r>
              <a:rPr lang="fr-CH" dirty="0" err="1">
                <a:solidFill>
                  <a:srgbClr val="002060"/>
                </a:solidFill>
              </a:rPr>
              <a:t>address</a:t>
            </a:r>
            <a:r>
              <a:rPr lang="fr-CH" dirty="0">
                <a:solidFill>
                  <a:srgbClr val="002060"/>
                </a:solidFill>
              </a:rPr>
              <a:t> </a:t>
            </a:r>
            <a:r>
              <a:rPr lang="fr-CH" dirty="0" err="1">
                <a:solidFill>
                  <a:srgbClr val="002060"/>
                </a:solidFill>
              </a:rPr>
              <a:t>those</a:t>
            </a:r>
            <a:r>
              <a:rPr lang="fr-CH" dirty="0">
                <a:solidFill>
                  <a:srgbClr val="002060"/>
                </a:solidFill>
              </a:rPr>
              <a:t> </a:t>
            </a:r>
            <a:r>
              <a:rPr lang="fr-CH" dirty="0" err="1">
                <a:solidFill>
                  <a:srgbClr val="002060"/>
                </a:solidFill>
              </a:rPr>
              <a:t>needs</a:t>
            </a:r>
            <a:r>
              <a:rPr lang="fr-CH" dirty="0">
                <a:solidFill>
                  <a:srgbClr val="002060"/>
                </a:solidFill>
              </a:rPr>
              <a:t> in a </a:t>
            </a:r>
            <a:r>
              <a:rPr lang="fr-CH" dirty="0" err="1">
                <a:solidFill>
                  <a:srgbClr val="002060"/>
                </a:solidFill>
              </a:rPr>
              <a:t>coordinated</a:t>
            </a:r>
            <a:r>
              <a:rPr lang="fr-CH" dirty="0">
                <a:solidFill>
                  <a:srgbClr val="002060"/>
                </a:solidFill>
              </a:rPr>
              <a:t> and efficient </a:t>
            </a:r>
            <a:r>
              <a:rPr lang="fr-CH" dirty="0" err="1">
                <a:solidFill>
                  <a:srgbClr val="002060"/>
                </a:solidFill>
              </a:rPr>
              <a:t>way</a:t>
            </a:r>
            <a:r>
              <a:rPr lang="fr-CH" dirty="0">
                <a:solidFill>
                  <a:srgbClr val="002060"/>
                </a:solidFill>
              </a:rPr>
              <a:t>, </a:t>
            </a:r>
            <a:r>
              <a:rPr lang="fr-CH" b="1" dirty="0">
                <a:solidFill>
                  <a:srgbClr val="002060"/>
                </a:solidFill>
              </a:rPr>
              <a:t>Detector R&amp;D Collaborations </a:t>
            </a:r>
            <a:r>
              <a:rPr lang="fr-CH" dirty="0">
                <a:solidFill>
                  <a:srgbClr val="002060"/>
                </a:solidFill>
              </a:rPr>
              <a:t>are </a:t>
            </a:r>
            <a:r>
              <a:rPr lang="fr-CH" dirty="0" err="1">
                <a:solidFill>
                  <a:srgbClr val="002060"/>
                </a:solidFill>
              </a:rPr>
              <a:t>being</a:t>
            </a:r>
            <a:r>
              <a:rPr lang="fr-CH" dirty="0">
                <a:solidFill>
                  <a:srgbClr val="002060"/>
                </a:solidFill>
              </a:rPr>
              <a:t> </a:t>
            </a:r>
            <a:r>
              <a:rPr lang="fr-CH" dirty="0" err="1">
                <a:solidFill>
                  <a:srgbClr val="002060"/>
                </a:solidFill>
              </a:rPr>
              <a:t>formed</a:t>
            </a:r>
            <a:r>
              <a:rPr lang="fr-CH" dirty="0">
                <a:solidFill>
                  <a:srgbClr val="002060"/>
                </a:solidFill>
              </a:rPr>
              <a:t>.</a:t>
            </a:r>
          </a:p>
          <a:p>
            <a:pPr marL="285750" indent="-285750">
              <a:spcBef>
                <a:spcPts val="1200"/>
              </a:spcBef>
              <a:buFont typeface="Arial" panose="020B0604020202020204" pitchFamily="34" charset="0"/>
              <a:buChar char="•"/>
            </a:pPr>
            <a:r>
              <a:rPr lang="fr-CH" dirty="0" err="1">
                <a:solidFill>
                  <a:srgbClr val="002060"/>
                </a:solidFill>
              </a:rPr>
              <a:t>Some</a:t>
            </a:r>
            <a:r>
              <a:rPr lang="fr-CH" dirty="0">
                <a:solidFill>
                  <a:srgbClr val="002060"/>
                </a:solidFill>
              </a:rPr>
              <a:t> </a:t>
            </a:r>
            <a:r>
              <a:rPr lang="fr-CH" dirty="0" err="1">
                <a:solidFill>
                  <a:srgbClr val="002060"/>
                </a:solidFill>
              </a:rPr>
              <a:t>similarity</a:t>
            </a:r>
            <a:r>
              <a:rPr lang="fr-CH" dirty="0">
                <a:solidFill>
                  <a:srgbClr val="002060"/>
                </a:solidFill>
              </a:rPr>
              <a:t> to the CERN R&amp;D collaborations </a:t>
            </a:r>
            <a:r>
              <a:rPr lang="fr-CH" dirty="0" err="1">
                <a:solidFill>
                  <a:srgbClr val="002060"/>
                </a:solidFill>
              </a:rPr>
              <a:t>before</a:t>
            </a:r>
            <a:r>
              <a:rPr lang="fr-CH" dirty="0">
                <a:solidFill>
                  <a:srgbClr val="002060"/>
                </a:solidFill>
              </a:rPr>
              <a:t> the construction of LHC (</a:t>
            </a:r>
            <a:r>
              <a:rPr lang="fr-CH" dirty="0" err="1">
                <a:solidFill>
                  <a:srgbClr val="002060"/>
                </a:solidFill>
              </a:rPr>
              <a:t>still</a:t>
            </a:r>
            <a:r>
              <a:rPr lang="fr-CH" dirty="0">
                <a:solidFill>
                  <a:srgbClr val="002060"/>
                </a:solidFill>
              </a:rPr>
              <a:t> alive RD50, RD51…)</a:t>
            </a:r>
          </a:p>
          <a:p>
            <a:pPr marL="285750" indent="-285750">
              <a:spcBef>
                <a:spcPts val="1200"/>
              </a:spcBef>
              <a:buFont typeface="Arial" panose="020B0604020202020204" pitchFamily="34" charset="0"/>
              <a:buChar char="•"/>
            </a:pPr>
            <a:r>
              <a:rPr lang="fr-CH" dirty="0">
                <a:solidFill>
                  <a:srgbClr val="002060"/>
                </a:solidFill>
              </a:rPr>
              <a:t>Collaborations </a:t>
            </a:r>
            <a:r>
              <a:rPr lang="fr-CH" dirty="0" err="1">
                <a:solidFill>
                  <a:srgbClr val="002060"/>
                </a:solidFill>
              </a:rPr>
              <a:t>shall</a:t>
            </a:r>
            <a:r>
              <a:rPr lang="fr-CH" dirty="0">
                <a:solidFill>
                  <a:srgbClr val="002060"/>
                </a:solidFill>
              </a:rPr>
              <a:t> </a:t>
            </a:r>
            <a:r>
              <a:rPr lang="fr-CH" dirty="0" err="1">
                <a:solidFill>
                  <a:srgbClr val="002060"/>
                </a:solidFill>
              </a:rPr>
              <a:t>form</a:t>
            </a:r>
            <a:r>
              <a:rPr lang="fr-CH" dirty="0">
                <a:solidFill>
                  <a:srgbClr val="002060"/>
                </a:solidFill>
              </a:rPr>
              <a:t>, </a:t>
            </a:r>
            <a:r>
              <a:rPr lang="fr-CH" dirty="0" err="1">
                <a:solidFill>
                  <a:srgbClr val="002060"/>
                </a:solidFill>
              </a:rPr>
              <a:t>define</a:t>
            </a:r>
            <a:r>
              <a:rPr lang="fr-CH" dirty="0">
                <a:solidFill>
                  <a:srgbClr val="002060"/>
                </a:solidFill>
              </a:rPr>
              <a:t> </a:t>
            </a:r>
            <a:r>
              <a:rPr lang="fr-CH" dirty="0" err="1">
                <a:solidFill>
                  <a:srgbClr val="002060"/>
                </a:solidFill>
              </a:rPr>
              <a:t>their</a:t>
            </a:r>
            <a:r>
              <a:rPr lang="fr-CH" dirty="0">
                <a:solidFill>
                  <a:srgbClr val="002060"/>
                </a:solidFill>
              </a:rPr>
              <a:t> </a:t>
            </a:r>
            <a:r>
              <a:rPr lang="fr-CH" dirty="0" err="1">
                <a:solidFill>
                  <a:srgbClr val="002060"/>
                </a:solidFill>
              </a:rPr>
              <a:t>work</a:t>
            </a:r>
            <a:r>
              <a:rPr lang="fr-CH" dirty="0">
                <a:solidFill>
                  <a:srgbClr val="002060"/>
                </a:solidFill>
              </a:rPr>
              <a:t> programme, </a:t>
            </a:r>
            <a:r>
              <a:rPr lang="fr-CH" dirty="0" err="1">
                <a:solidFill>
                  <a:srgbClr val="002060"/>
                </a:solidFill>
              </a:rPr>
              <a:t>define</a:t>
            </a:r>
            <a:r>
              <a:rPr lang="fr-CH" dirty="0">
                <a:solidFill>
                  <a:srgbClr val="002060"/>
                </a:solidFill>
              </a:rPr>
              <a:t> and organise </a:t>
            </a:r>
            <a:r>
              <a:rPr lang="fr-CH" dirty="0" err="1">
                <a:solidFill>
                  <a:srgbClr val="002060"/>
                </a:solidFill>
              </a:rPr>
              <a:t>their</a:t>
            </a:r>
            <a:r>
              <a:rPr lang="fr-CH" dirty="0">
                <a:solidFill>
                  <a:srgbClr val="002060"/>
                </a:solidFill>
              </a:rPr>
              <a:t> </a:t>
            </a:r>
            <a:r>
              <a:rPr lang="fr-CH" dirty="0" err="1">
                <a:solidFill>
                  <a:srgbClr val="002060"/>
                </a:solidFill>
              </a:rPr>
              <a:t>funding</a:t>
            </a:r>
            <a:r>
              <a:rPr lang="fr-CH" dirty="0">
                <a:solidFill>
                  <a:srgbClr val="002060"/>
                </a:solidFill>
              </a:rPr>
              <a:t>, </a:t>
            </a:r>
            <a:r>
              <a:rPr lang="fr-CH" dirty="0" err="1">
                <a:solidFill>
                  <a:srgbClr val="002060"/>
                </a:solidFill>
              </a:rPr>
              <a:t>define</a:t>
            </a:r>
            <a:r>
              <a:rPr lang="fr-CH" dirty="0">
                <a:solidFill>
                  <a:srgbClr val="002060"/>
                </a:solidFill>
              </a:rPr>
              <a:t> </a:t>
            </a:r>
            <a:r>
              <a:rPr lang="fr-CH" dirty="0" err="1">
                <a:solidFill>
                  <a:srgbClr val="002060"/>
                </a:solidFill>
              </a:rPr>
              <a:t>their</a:t>
            </a:r>
            <a:r>
              <a:rPr lang="fr-CH" dirty="0">
                <a:solidFill>
                  <a:srgbClr val="002060"/>
                </a:solidFill>
              </a:rPr>
              <a:t> management, report once per </a:t>
            </a:r>
            <a:r>
              <a:rPr lang="fr-CH" dirty="0" err="1">
                <a:solidFill>
                  <a:srgbClr val="002060"/>
                </a:solidFill>
              </a:rPr>
              <a:t>year</a:t>
            </a:r>
            <a:r>
              <a:rPr lang="fr-CH" dirty="0">
                <a:solidFill>
                  <a:srgbClr val="002060"/>
                </a:solidFill>
              </a:rPr>
              <a:t> to a DRD </a:t>
            </a:r>
            <a:r>
              <a:rPr lang="fr-CH" dirty="0" err="1">
                <a:solidFill>
                  <a:srgbClr val="002060"/>
                </a:solidFill>
              </a:rPr>
              <a:t>Committee</a:t>
            </a:r>
            <a:r>
              <a:rPr lang="fr-CH" dirty="0">
                <a:solidFill>
                  <a:srgbClr val="002060"/>
                </a:solidFill>
              </a:rPr>
              <a:t> at CERN. Chair: Thomas Bergauer, Vienna.</a:t>
            </a:r>
          </a:p>
          <a:p>
            <a:pPr marL="285750" indent="-285750">
              <a:spcBef>
                <a:spcPts val="1200"/>
              </a:spcBef>
              <a:buFont typeface="Arial" panose="020B0604020202020204" pitchFamily="34" charset="0"/>
              <a:buChar char="•"/>
            </a:pPr>
            <a:r>
              <a:rPr lang="fr-CH" dirty="0">
                <a:solidFill>
                  <a:srgbClr val="002060"/>
                </a:solidFill>
              </a:rPr>
              <a:t>Joint R&amp;D </a:t>
            </a:r>
            <a:r>
              <a:rPr lang="fr-CH" dirty="0" err="1">
                <a:solidFill>
                  <a:srgbClr val="002060"/>
                </a:solidFill>
              </a:rPr>
              <a:t>should</a:t>
            </a:r>
            <a:r>
              <a:rPr lang="fr-CH" dirty="0">
                <a:solidFill>
                  <a:srgbClr val="002060"/>
                </a:solidFill>
              </a:rPr>
              <a:t> </a:t>
            </a:r>
            <a:r>
              <a:rPr lang="fr-CH" dirty="0" err="1">
                <a:solidFill>
                  <a:srgbClr val="002060"/>
                </a:solidFill>
              </a:rPr>
              <a:t>increase</a:t>
            </a:r>
            <a:r>
              <a:rPr lang="fr-CH" dirty="0">
                <a:solidFill>
                  <a:srgbClr val="002060"/>
                </a:solidFill>
              </a:rPr>
              <a:t> </a:t>
            </a:r>
            <a:r>
              <a:rPr lang="fr-CH" dirty="0" err="1">
                <a:solidFill>
                  <a:srgbClr val="002060"/>
                </a:solidFill>
              </a:rPr>
              <a:t>efficiencey</a:t>
            </a:r>
            <a:r>
              <a:rPr lang="fr-CH" dirty="0">
                <a:solidFill>
                  <a:srgbClr val="002060"/>
                </a:solidFill>
              </a:rPr>
              <a:t> (</a:t>
            </a:r>
            <a:r>
              <a:rPr lang="fr-CH" dirty="0" err="1">
                <a:solidFill>
                  <a:srgbClr val="002060"/>
                </a:solidFill>
              </a:rPr>
              <a:t>avoid</a:t>
            </a:r>
            <a:r>
              <a:rPr lang="fr-CH" dirty="0">
                <a:solidFill>
                  <a:srgbClr val="002060"/>
                </a:solidFill>
              </a:rPr>
              <a:t> duplication, </a:t>
            </a:r>
            <a:r>
              <a:rPr lang="fr-CH" dirty="0" err="1">
                <a:solidFill>
                  <a:srgbClr val="002060"/>
                </a:solidFill>
              </a:rPr>
              <a:t>form</a:t>
            </a:r>
            <a:r>
              <a:rPr lang="fr-CH" dirty="0">
                <a:solidFill>
                  <a:srgbClr val="002060"/>
                </a:solidFill>
              </a:rPr>
              <a:t> </a:t>
            </a:r>
            <a:r>
              <a:rPr lang="fr-CH" dirty="0" err="1">
                <a:solidFill>
                  <a:srgbClr val="002060"/>
                </a:solidFill>
              </a:rPr>
              <a:t>partnerships</a:t>
            </a:r>
            <a:r>
              <a:rPr lang="fr-CH" dirty="0">
                <a:solidFill>
                  <a:srgbClr val="002060"/>
                </a:solidFill>
              </a:rPr>
              <a:t>) and lead to synergies (</a:t>
            </a:r>
            <a:r>
              <a:rPr lang="en-GB" noProof="1">
                <a:solidFill>
                  <a:srgbClr val="002060"/>
                </a:solidFill>
              </a:rPr>
              <a:t>share</a:t>
            </a:r>
            <a:r>
              <a:rPr lang="fr-CH" dirty="0">
                <a:solidFill>
                  <a:srgbClr val="002060"/>
                </a:solidFill>
              </a:rPr>
              <a:t> </a:t>
            </a:r>
            <a:r>
              <a:rPr lang="fr-CH" dirty="0" err="1">
                <a:solidFill>
                  <a:srgbClr val="002060"/>
                </a:solidFill>
              </a:rPr>
              <a:t>equipment</a:t>
            </a:r>
            <a:r>
              <a:rPr lang="fr-CH" dirty="0">
                <a:solidFill>
                  <a:srgbClr val="002060"/>
                </a:solidFill>
              </a:rPr>
              <a:t>, </a:t>
            </a:r>
            <a:r>
              <a:rPr lang="fr-CH" dirty="0" err="1">
                <a:solidFill>
                  <a:srgbClr val="002060"/>
                </a:solidFill>
              </a:rPr>
              <a:t>samples</a:t>
            </a:r>
            <a:r>
              <a:rPr lang="fr-CH" dirty="0">
                <a:solidFill>
                  <a:srgbClr val="002060"/>
                </a:solidFill>
              </a:rPr>
              <a:t>, know-how).</a:t>
            </a:r>
          </a:p>
          <a:p>
            <a:pPr marL="285750" indent="-285750">
              <a:spcBef>
                <a:spcPts val="1200"/>
              </a:spcBef>
              <a:buFont typeface="Arial" panose="020B0604020202020204" pitchFamily="34" charset="0"/>
              <a:buChar char="•"/>
            </a:pPr>
            <a:r>
              <a:rPr lang="fr-CH" dirty="0">
                <a:solidFill>
                  <a:srgbClr val="002060"/>
                </a:solidFill>
              </a:rPr>
              <a:t>The label </a:t>
            </a:r>
            <a:r>
              <a:rPr lang="fr-CH" b="1" i="1" dirty="0">
                <a:solidFill>
                  <a:srgbClr val="002060"/>
                </a:solidFill>
              </a:rPr>
              <a:t>ECFA Roadmap</a:t>
            </a:r>
            <a:r>
              <a:rPr lang="fr-CH" dirty="0">
                <a:solidFill>
                  <a:srgbClr val="002060"/>
                </a:solidFill>
              </a:rPr>
              <a:t> </a:t>
            </a:r>
            <a:r>
              <a:rPr lang="fr-CH" dirty="0" err="1">
                <a:solidFill>
                  <a:srgbClr val="002060"/>
                </a:solidFill>
              </a:rPr>
              <a:t>should</a:t>
            </a:r>
            <a:r>
              <a:rPr lang="fr-CH" dirty="0">
                <a:solidFill>
                  <a:srgbClr val="002060"/>
                </a:solidFill>
              </a:rPr>
              <a:t> </a:t>
            </a:r>
            <a:r>
              <a:rPr lang="fr-CH" dirty="0" err="1">
                <a:solidFill>
                  <a:srgbClr val="002060"/>
                </a:solidFill>
              </a:rPr>
              <a:t>enhance</a:t>
            </a:r>
            <a:r>
              <a:rPr lang="fr-CH" dirty="0">
                <a:solidFill>
                  <a:srgbClr val="002060"/>
                </a:solidFill>
              </a:rPr>
              <a:t> chances for extra </a:t>
            </a:r>
            <a:r>
              <a:rPr lang="fr-CH" dirty="0" err="1">
                <a:solidFill>
                  <a:srgbClr val="002060"/>
                </a:solidFill>
              </a:rPr>
              <a:t>funding</a:t>
            </a:r>
            <a:r>
              <a:rPr lang="fr-CH" dirty="0">
                <a:solidFill>
                  <a:srgbClr val="002060"/>
                </a:solidFill>
              </a:rPr>
              <a:t> </a:t>
            </a:r>
            <a:r>
              <a:rPr lang="fr-CH" dirty="0" err="1">
                <a:solidFill>
                  <a:srgbClr val="002060"/>
                </a:solidFill>
              </a:rPr>
              <a:t>from</a:t>
            </a:r>
            <a:r>
              <a:rPr lang="fr-CH" dirty="0">
                <a:solidFill>
                  <a:srgbClr val="002060"/>
                </a:solidFill>
              </a:rPr>
              <a:t> </a:t>
            </a:r>
            <a:r>
              <a:rPr lang="fr-CH" dirty="0" err="1">
                <a:solidFill>
                  <a:srgbClr val="002060"/>
                </a:solidFill>
              </a:rPr>
              <a:t>Funding</a:t>
            </a:r>
            <a:r>
              <a:rPr lang="fr-CH" dirty="0">
                <a:solidFill>
                  <a:srgbClr val="002060"/>
                </a:solidFill>
              </a:rPr>
              <a:t> </a:t>
            </a:r>
            <a:r>
              <a:rPr lang="fr-CH" dirty="0" err="1">
                <a:solidFill>
                  <a:srgbClr val="002060"/>
                </a:solidFill>
              </a:rPr>
              <a:t>Agencies</a:t>
            </a:r>
            <a:r>
              <a:rPr lang="fr-CH" dirty="0">
                <a:solidFill>
                  <a:srgbClr val="002060"/>
                </a:solidFill>
              </a:rPr>
              <a:t>. The </a:t>
            </a:r>
            <a:r>
              <a:rPr lang="fr-CH" dirty="0" err="1">
                <a:solidFill>
                  <a:srgbClr val="002060"/>
                </a:solidFill>
              </a:rPr>
              <a:t>participating</a:t>
            </a:r>
            <a:r>
              <a:rPr lang="fr-CH" dirty="0">
                <a:solidFill>
                  <a:srgbClr val="002060"/>
                </a:solidFill>
              </a:rPr>
              <a:t> groups (</a:t>
            </a:r>
            <a:r>
              <a:rPr lang="fr-CH" dirty="0" err="1">
                <a:solidFill>
                  <a:srgbClr val="002060"/>
                </a:solidFill>
              </a:rPr>
              <a:t>nationally</a:t>
            </a:r>
            <a:r>
              <a:rPr lang="fr-CH" dirty="0">
                <a:solidFill>
                  <a:srgbClr val="002060"/>
                </a:solidFill>
              </a:rPr>
              <a:t> </a:t>
            </a:r>
            <a:r>
              <a:rPr lang="fr-CH" dirty="0" err="1">
                <a:solidFill>
                  <a:srgbClr val="002060"/>
                </a:solidFill>
              </a:rPr>
              <a:t>clustered</a:t>
            </a:r>
            <a:r>
              <a:rPr lang="fr-CH" dirty="0">
                <a:solidFill>
                  <a:srgbClr val="002060"/>
                </a:solidFill>
              </a:rPr>
              <a:t>?) </a:t>
            </a:r>
            <a:r>
              <a:rPr lang="fr-CH" dirty="0" err="1">
                <a:solidFill>
                  <a:srgbClr val="002060"/>
                </a:solidFill>
              </a:rPr>
              <a:t>request</a:t>
            </a:r>
            <a:r>
              <a:rPr lang="fr-CH" dirty="0">
                <a:solidFill>
                  <a:srgbClr val="002060"/>
                </a:solidFill>
              </a:rPr>
              <a:t> </a:t>
            </a:r>
            <a:r>
              <a:rPr lang="fr-CH" dirty="0" err="1">
                <a:solidFill>
                  <a:srgbClr val="002060"/>
                </a:solidFill>
              </a:rPr>
              <a:t>funds</a:t>
            </a:r>
            <a:r>
              <a:rPr lang="fr-CH" dirty="0">
                <a:solidFill>
                  <a:srgbClr val="002060"/>
                </a:solidFill>
              </a:rPr>
              <a:t> </a:t>
            </a:r>
            <a:r>
              <a:rPr lang="fr-CH" dirty="0" err="1">
                <a:solidFill>
                  <a:srgbClr val="002060"/>
                </a:solidFill>
              </a:rPr>
              <a:t>from</a:t>
            </a:r>
            <a:r>
              <a:rPr lang="fr-CH" dirty="0">
                <a:solidFill>
                  <a:srgbClr val="002060"/>
                </a:solidFill>
              </a:rPr>
              <a:t> </a:t>
            </a:r>
            <a:r>
              <a:rPr lang="fr-CH" dirty="0" err="1">
                <a:solidFill>
                  <a:srgbClr val="002060"/>
                </a:solidFill>
              </a:rPr>
              <a:t>their</a:t>
            </a:r>
            <a:r>
              <a:rPr lang="fr-CH" dirty="0">
                <a:solidFill>
                  <a:srgbClr val="002060"/>
                </a:solidFill>
              </a:rPr>
              <a:t> </a:t>
            </a:r>
            <a:r>
              <a:rPr lang="fr-CH" dirty="0" err="1">
                <a:solidFill>
                  <a:srgbClr val="002060"/>
                </a:solidFill>
              </a:rPr>
              <a:t>FAs</a:t>
            </a:r>
            <a:r>
              <a:rPr lang="fr-CH" dirty="0">
                <a:solidFill>
                  <a:srgbClr val="002060"/>
                </a:solidFill>
              </a:rPr>
              <a:t>.   </a:t>
            </a:r>
            <a:endParaRPr lang="en-GB" dirty="0">
              <a:solidFill>
                <a:srgbClr val="002060"/>
              </a:solidFill>
            </a:endParaRPr>
          </a:p>
        </p:txBody>
      </p:sp>
      <p:sp>
        <p:nvSpPr>
          <p:cNvPr id="5" name="Rectangle 4"/>
          <p:cNvSpPr/>
          <p:nvPr/>
        </p:nvSpPr>
        <p:spPr>
          <a:xfrm>
            <a:off x="838199" y="5881709"/>
            <a:ext cx="10643647" cy="738664"/>
          </a:xfrm>
          <a:prstGeom prst="rect">
            <a:avLst/>
          </a:prstGeom>
        </p:spPr>
        <p:txBody>
          <a:bodyPr wrap="square">
            <a:spAutoFit/>
          </a:bodyPr>
          <a:lstStyle/>
          <a:p>
            <a:pPr>
              <a:spcBef>
                <a:spcPts val="600"/>
              </a:spcBef>
            </a:pPr>
            <a:r>
              <a:rPr lang="fr-CH" sz="1400" baseline="30000" dirty="0"/>
              <a:t>1) </a:t>
            </a:r>
            <a:r>
              <a:rPr lang="fr-CH" sz="1400" dirty="0"/>
              <a:t>IMPORTANT: </a:t>
            </a:r>
            <a:r>
              <a:rPr lang="en-GB" sz="1400" dirty="0"/>
              <a:t>we</a:t>
            </a:r>
            <a:r>
              <a:rPr lang="fr-CH" sz="1400" dirty="0"/>
              <a:t> are </a:t>
            </a:r>
            <a:r>
              <a:rPr lang="en-GB" sz="1400" noProof="1"/>
              <a:t>talking</a:t>
            </a:r>
            <a:r>
              <a:rPr lang="fr-CH" sz="1400" dirty="0"/>
              <a:t> about </a:t>
            </a:r>
            <a:r>
              <a:rPr lang="fr-CH" sz="1400" b="1" i="1" dirty="0" err="1"/>
              <a:t>technolgical</a:t>
            </a:r>
            <a:r>
              <a:rPr lang="fr-CH" sz="1400" dirty="0"/>
              <a:t> (</a:t>
            </a:r>
            <a:r>
              <a:rPr lang="fr-CH" sz="1400" dirty="0" err="1"/>
              <a:t>strategic</a:t>
            </a:r>
            <a:r>
              <a:rPr lang="fr-CH" sz="1400" dirty="0"/>
              <a:t>) detector R&amp;D in the </a:t>
            </a:r>
            <a:r>
              <a:rPr lang="fr-CH" sz="1400" dirty="0" err="1"/>
              <a:t>fields</a:t>
            </a:r>
            <a:r>
              <a:rPr lang="fr-CH" sz="1400" dirty="0"/>
              <a:t> </a:t>
            </a:r>
            <a:r>
              <a:rPr lang="fr-CH" sz="1400" dirty="0" err="1"/>
              <a:t>photodetectors</a:t>
            </a:r>
            <a:r>
              <a:rPr lang="fr-CH" sz="1400" dirty="0"/>
              <a:t> and </a:t>
            </a:r>
            <a:r>
              <a:rPr lang="fr-CH" sz="1400" dirty="0" err="1"/>
              <a:t>Particle</a:t>
            </a:r>
            <a:r>
              <a:rPr lang="fr-CH" sz="1400" dirty="0"/>
              <a:t> ID. This </a:t>
            </a:r>
            <a:r>
              <a:rPr lang="fr-CH" sz="1400" dirty="0" err="1"/>
              <a:t>is</a:t>
            </a:r>
            <a:r>
              <a:rPr lang="fr-CH" sz="1400" dirty="0"/>
              <a:t> </a:t>
            </a:r>
            <a:r>
              <a:rPr lang="fr-CH" sz="1400" dirty="0" err="1"/>
              <a:t>different</a:t>
            </a:r>
            <a:r>
              <a:rPr lang="fr-CH" sz="1400" dirty="0"/>
              <a:t> </a:t>
            </a:r>
            <a:r>
              <a:rPr lang="fr-CH" sz="1400" dirty="0" err="1"/>
              <a:t>from</a:t>
            </a:r>
            <a:r>
              <a:rPr lang="fr-CH" sz="1400" dirty="0"/>
              <a:t> </a:t>
            </a:r>
            <a:r>
              <a:rPr lang="fr-CH" sz="1400" b="1" dirty="0" err="1"/>
              <a:t>experiment-specific</a:t>
            </a:r>
            <a:r>
              <a:rPr lang="fr-CH" sz="1400" b="1" dirty="0"/>
              <a:t> </a:t>
            </a:r>
            <a:r>
              <a:rPr lang="fr-CH" sz="1400" b="1" dirty="0" err="1"/>
              <a:t>developments</a:t>
            </a:r>
            <a:r>
              <a:rPr lang="fr-CH" sz="1400" b="1" dirty="0"/>
              <a:t> and optimisations </a:t>
            </a:r>
            <a:r>
              <a:rPr lang="fr-CH" sz="1400" dirty="0"/>
              <a:t>(adaptation of </a:t>
            </a:r>
            <a:r>
              <a:rPr lang="fr-CH" sz="1400" dirty="0" err="1"/>
              <a:t>geometry</a:t>
            </a:r>
            <a:r>
              <a:rPr lang="fr-CH" sz="1400" dirty="0"/>
              <a:t>, full-size prototype, industrialisation of production </a:t>
            </a:r>
            <a:r>
              <a:rPr lang="fr-CH" sz="1400" dirty="0" err="1"/>
              <a:t>process</a:t>
            </a:r>
            <a:r>
              <a:rPr lang="fr-CH" sz="1400" dirty="0"/>
              <a:t>, …). The latter R&amp;D </a:t>
            </a:r>
            <a:r>
              <a:rPr lang="fr-CH" sz="1400" dirty="0" err="1"/>
              <a:t>shall</a:t>
            </a:r>
            <a:r>
              <a:rPr lang="fr-CH" sz="1400" dirty="0"/>
              <a:t> </a:t>
            </a:r>
            <a:r>
              <a:rPr lang="fr-CH" sz="1400" dirty="0" err="1"/>
              <a:t>remain</a:t>
            </a:r>
            <a:r>
              <a:rPr lang="fr-CH" sz="1400" dirty="0"/>
              <a:t> </a:t>
            </a:r>
            <a:r>
              <a:rPr lang="fr-CH" sz="1400" dirty="0" err="1"/>
              <a:t>fully</a:t>
            </a:r>
            <a:r>
              <a:rPr lang="fr-CH" sz="1400" dirty="0"/>
              <a:t> </a:t>
            </a:r>
            <a:r>
              <a:rPr lang="fr-CH" sz="1400" dirty="0" err="1"/>
              <a:t>under</a:t>
            </a:r>
            <a:r>
              <a:rPr lang="fr-CH" sz="1400" dirty="0"/>
              <a:t> the </a:t>
            </a:r>
            <a:r>
              <a:rPr lang="fr-CH" sz="1400" dirty="0" err="1"/>
              <a:t>responsibility</a:t>
            </a:r>
            <a:r>
              <a:rPr lang="fr-CH" sz="1400" dirty="0"/>
              <a:t> of the </a:t>
            </a:r>
            <a:r>
              <a:rPr lang="fr-CH" sz="1400" dirty="0" err="1"/>
              <a:t>experiments</a:t>
            </a:r>
            <a:r>
              <a:rPr lang="fr-CH" sz="1400" dirty="0"/>
              <a:t>. </a:t>
            </a:r>
          </a:p>
        </p:txBody>
      </p:sp>
    </p:spTree>
    <p:extLst>
      <p:ext uri="{BB962C8B-B14F-4D97-AF65-F5344CB8AC3E}">
        <p14:creationId xmlns:p14="http://schemas.microsoft.com/office/powerpoint/2010/main" val="2528519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5496"/>
            <a:ext cx="10515600" cy="1325563"/>
          </a:xfrm>
        </p:spPr>
        <p:txBody>
          <a:bodyPr/>
          <a:lstStyle/>
          <a:p>
            <a:r>
              <a:rPr lang="en-GB" dirty="0"/>
              <a:t>Scintillating Fibre tracking</a:t>
            </a:r>
          </a:p>
        </p:txBody>
      </p:sp>
      <p:sp>
        <p:nvSpPr>
          <p:cNvPr id="3" name="Content Placeholder 2"/>
          <p:cNvSpPr>
            <a:spLocks noGrp="1"/>
          </p:cNvSpPr>
          <p:nvPr>
            <p:ph idx="1"/>
          </p:nvPr>
        </p:nvSpPr>
        <p:spPr>
          <a:xfrm>
            <a:off x="838200" y="1253331"/>
            <a:ext cx="10515600" cy="4351338"/>
          </a:xfrm>
        </p:spPr>
        <p:txBody>
          <a:bodyPr>
            <a:normAutofit/>
          </a:bodyPr>
          <a:lstStyle/>
          <a:p>
            <a:r>
              <a:rPr lang="en-GB" sz="1800" dirty="0"/>
              <a:t>ECFA Roadmap panel decided to include </a:t>
            </a:r>
            <a:r>
              <a:rPr lang="en-GB" sz="1800" dirty="0" err="1"/>
              <a:t>SciFi</a:t>
            </a:r>
            <a:r>
              <a:rPr lang="en-GB" sz="1800" dirty="0"/>
              <a:t> tracking in DRD 4.</a:t>
            </a:r>
          </a:p>
          <a:p>
            <a:r>
              <a:rPr lang="en-GB" sz="1800" dirty="0" err="1"/>
              <a:t>SciFi</a:t>
            </a:r>
            <a:r>
              <a:rPr lang="en-GB" sz="1800" dirty="0"/>
              <a:t> uses similar photodetectors than RICH, deals with similar signal levels, FE electronics, </a:t>
            </a:r>
            <a:r>
              <a:rPr lang="en-GB" sz="1800" dirty="0" err="1"/>
              <a:t>ligh</a:t>
            </a:r>
            <a:r>
              <a:rPr lang="en-GB" sz="1800" dirty="0"/>
              <a:t> structures</a:t>
            </a:r>
          </a:p>
          <a:p>
            <a:r>
              <a:rPr lang="en-GB" sz="1800" dirty="0" err="1"/>
              <a:t>SciFi</a:t>
            </a:r>
            <a:r>
              <a:rPr lang="en-GB" sz="1800" dirty="0"/>
              <a:t> is also linked to Calorimetry (WP6). Use of organic scintillators</a:t>
            </a:r>
          </a:p>
          <a:p>
            <a:r>
              <a:rPr lang="en-GB" sz="1800" dirty="0"/>
              <a:t>So far, the following institutes have expressed interest in DRD 4</a:t>
            </a:r>
          </a:p>
          <a:p>
            <a:pPr lvl="1"/>
            <a:r>
              <a:rPr lang="en-GB" sz="1800" dirty="0"/>
              <a:t>LHCb </a:t>
            </a:r>
            <a:r>
              <a:rPr lang="en-GB" sz="1800" dirty="0" err="1"/>
              <a:t>SciFi</a:t>
            </a:r>
            <a:r>
              <a:rPr lang="en-GB" sz="1800" dirty="0"/>
              <a:t> institutes 		Sune Jakobsen, Pascal Perret</a:t>
            </a:r>
          </a:p>
          <a:p>
            <a:pPr lvl="1"/>
            <a:r>
              <a:rPr lang="en-GB" sz="1800" dirty="0"/>
              <a:t>Mu3e, Geneva, ETH-Z		Sandro </a:t>
            </a:r>
            <a:r>
              <a:rPr lang="en-GB" sz="1800" dirty="0" err="1"/>
              <a:t>Bravan</a:t>
            </a:r>
            <a:r>
              <a:rPr lang="en-GB" sz="1800" dirty="0"/>
              <a:t>, Rainer Wallny, Cristina Martin  </a:t>
            </a:r>
          </a:p>
          <a:p>
            <a:pPr lvl="1"/>
            <a:r>
              <a:rPr lang="en-GB" sz="1800" dirty="0"/>
              <a:t>CERN SY-BI (Beam instrumentation) 	Inaki Ortega Ruiz</a:t>
            </a:r>
          </a:p>
          <a:p>
            <a:pPr lvl="1"/>
            <a:r>
              <a:rPr lang="en-GB" sz="1800" dirty="0" err="1"/>
              <a:t>GScan</a:t>
            </a:r>
            <a:r>
              <a:rPr lang="en-GB" sz="1800" dirty="0"/>
              <a:t>, Estonia (industrial)	Madis Kiisk</a:t>
            </a:r>
          </a:p>
          <a:p>
            <a:r>
              <a:rPr lang="en-GB" sz="1800" dirty="0"/>
              <a:t>Today, we are holding a meeting of the </a:t>
            </a:r>
            <a:r>
              <a:rPr lang="en-GB" sz="1800" dirty="0" err="1"/>
              <a:t>SciFi</a:t>
            </a:r>
            <a:r>
              <a:rPr lang="en-GB" sz="1800" dirty="0"/>
              <a:t> </a:t>
            </a:r>
            <a:r>
              <a:rPr lang="en-GB" sz="1800" dirty="0" err="1"/>
              <a:t>subteam</a:t>
            </a:r>
            <a:r>
              <a:rPr lang="en-GB" sz="1800" dirty="0"/>
              <a:t> to discuss </a:t>
            </a:r>
            <a:r>
              <a:rPr lang="en-GB" sz="1800" dirty="0" err="1"/>
              <a:t>activites</a:t>
            </a:r>
            <a:r>
              <a:rPr lang="en-GB" sz="1800" dirty="0"/>
              <a:t> and possible projects </a:t>
            </a:r>
          </a:p>
        </p:txBody>
      </p:sp>
      <p:cxnSp>
        <p:nvCxnSpPr>
          <p:cNvPr id="5" name="Straight Connector 4"/>
          <p:cNvCxnSpPr/>
          <p:nvPr/>
        </p:nvCxnSpPr>
        <p:spPr>
          <a:xfrm flipV="1">
            <a:off x="644769" y="4641270"/>
            <a:ext cx="10902461" cy="11723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996238" y="4895004"/>
            <a:ext cx="11058913" cy="1877437"/>
          </a:xfrm>
          <a:prstGeom prst="rect">
            <a:avLst/>
          </a:prstGeom>
          <a:noFill/>
        </p:spPr>
        <p:txBody>
          <a:bodyPr wrap="square" rtlCol="0">
            <a:spAutoFit/>
          </a:bodyPr>
          <a:lstStyle/>
          <a:p>
            <a:r>
              <a:rPr lang="en-GB" sz="4400" dirty="0">
                <a:latin typeface="+mj-lt"/>
              </a:rPr>
              <a:t>Transition Radiation</a:t>
            </a:r>
          </a:p>
          <a:p>
            <a:pPr marL="285750" indent="-285750">
              <a:buFont typeface="Arial" panose="020B0604020202020204" pitchFamily="34" charset="0"/>
              <a:buChar char="•"/>
            </a:pPr>
            <a:r>
              <a:rPr lang="en-GB" dirty="0"/>
              <a:t>TR is a well-established PID method and as such fits in DRD4. </a:t>
            </a:r>
          </a:p>
          <a:p>
            <a:pPr marL="285750" indent="-285750">
              <a:buFont typeface="Arial" panose="020B0604020202020204" pitchFamily="34" charset="0"/>
              <a:buChar char="•"/>
            </a:pPr>
            <a:r>
              <a:rPr lang="en-GB" dirty="0"/>
              <a:t>Classic TR detectors are usually based on gaseous detectors (like straws, MWPC) and should be in DRD 1</a:t>
            </a:r>
          </a:p>
          <a:p>
            <a:pPr marL="285750" indent="-285750">
              <a:buFont typeface="Arial" panose="020B0604020202020204" pitchFamily="34" charset="0"/>
              <a:buChar char="•"/>
            </a:pPr>
            <a:r>
              <a:rPr lang="en-GB" dirty="0"/>
              <a:t>It was agreed to have solid state-based TR R&amp;D in DRD 4. So far, there are only very few groups. An intro meeting takes place tomorrow.</a:t>
            </a:r>
          </a:p>
        </p:txBody>
      </p:sp>
    </p:spTree>
    <p:extLst>
      <p:ext uri="{BB962C8B-B14F-4D97-AF65-F5344CB8AC3E}">
        <p14:creationId xmlns:p14="http://schemas.microsoft.com/office/powerpoint/2010/main" val="2742866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276" y="213273"/>
            <a:ext cx="10515600" cy="1325563"/>
          </a:xfrm>
        </p:spPr>
        <p:txBody>
          <a:bodyPr/>
          <a:lstStyle/>
          <a:p>
            <a:r>
              <a:rPr lang="en-GB" dirty="0"/>
              <a:t>Status of DRD4 </a:t>
            </a:r>
            <a:r>
              <a:rPr lang="en-GB" dirty="0" err="1"/>
              <a:t>preprations</a:t>
            </a:r>
            <a:endParaRPr lang="en-GB" dirty="0"/>
          </a:p>
        </p:txBody>
      </p:sp>
      <p:sp>
        <p:nvSpPr>
          <p:cNvPr id="3" name="Content Placeholder 2"/>
          <p:cNvSpPr>
            <a:spLocks noGrp="1"/>
          </p:cNvSpPr>
          <p:nvPr>
            <p:ph idx="1"/>
          </p:nvPr>
        </p:nvSpPr>
        <p:spPr>
          <a:xfrm>
            <a:off x="369276" y="1367706"/>
            <a:ext cx="11154508" cy="4351338"/>
          </a:xfrm>
        </p:spPr>
        <p:txBody>
          <a:bodyPr>
            <a:normAutofit/>
          </a:bodyPr>
          <a:lstStyle/>
          <a:p>
            <a:pPr>
              <a:spcBef>
                <a:spcPts val="1200"/>
              </a:spcBef>
            </a:pPr>
            <a:r>
              <a:rPr lang="en-GB" dirty="0"/>
              <a:t>A preparation team (volunteers) has been formed (see next slide)</a:t>
            </a:r>
          </a:p>
          <a:p>
            <a:pPr>
              <a:spcBef>
                <a:spcPts val="1200"/>
              </a:spcBef>
            </a:pPr>
            <a:r>
              <a:rPr lang="en-GB" dirty="0"/>
              <a:t>A collaboration structure has been defined and agreed on</a:t>
            </a:r>
          </a:p>
          <a:p>
            <a:pPr>
              <a:spcBef>
                <a:spcPts val="1200"/>
              </a:spcBef>
            </a:pPr>
            <a:r>
              <a:rPr lang="en-GB" dirty="0"/>
              <a:t>Program broken down in </a:t>
            </a:r>
            <a:r>
              <a:rPr lang="en-GB" u="sng" dirty="0"/>
              <a:t>Working Groups </a:t>
            </a:r>
            <a:r>
              <a:rPr lang="en-GB" dirty="0"/>
              <a:t>and </a:t>
            </a:r>
            <a:r>
              <a:rPr lang="en-GB" u="sng" dirty="0"/>
              <a:t>Work Packages </a:t>
            </a:r>
            <a:r>
              <a:rPr lang="en-GB" dirty="0"/>
              <a:t>(themes)</a:t>
            </a:r>
          </a:p>
          <a:p>
            <a:pPr>
              <a:spcBef>
                <a:spcPts val="1200"/>
              </a:spcBef>
            </a:pPr>
            <a:r>
              <a:rPr lang="en-GB" dirty="0"/>
              <a:t>WG = forum, social network	WP = project, budget, planning…</a:t>
            </a:r>
          </a:p>
          <a:p>
            <a:pPr>
              <a:spcBef>
                <a:spcPts val="1200"/>
              </a:spcBef>
            </a:pPr>
            <a:r>
              <a:rPr lang="en-GB" dirty="0"/>
              <a:t>Survey 4 clarified which group is interested in which WG and WP</a:t>
            </a:r>
          </a:p>
          <a:p>
            <a:pPr>
              <a:spcBef>
                <a:spcPts val="1200"/>
              </a:spcBef>
            </a:pPr>
            <a:r>
              <a:rPr lang="en-GB" dirty="0"/>
              <a:t>Survey 4 gave first indication on (available) resources (FTE, EUR)</a:t>
            </a:r>
          </a:p>
          <a:p>
            <a:pPr>
              <a:spcBef>
                <a:spcPts val="1200"/>
              </a:spcBef>
            </a:pPr>
            <a:r>
              <a:rPr lang="en-GB" dirty="0"/>
              <a:t>Question of small common fund contribution (membership fee) pending</a:t>
            </a:r>
          </a:p>
        </p:txBody>
      </p:sp>
    </p:spTree>
    <p:extLst>
      <p:ext uri="{BB962C8B-B14F-4D97-AF65-F5344CB8AC3E}">
        <p14:creationId xmlns:p14="http://schemas.microsoft.com/office/powerpoint/2010/main" val="30960456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7169" y="1330966"/>
            <a:ext cx="10574216" cy="4154984"/>
          </a:xfrm>
          <a:prstGeom prst="rect">
            <a:avLst/>
          </a:prstGeom>
        </p:spPr>
        <p:txBody>
          <a:bodyPr wrap="square">
            <a:spAutoFit/>
          </a:bodyPr>
          <a:lstStyle/>
          <a:p>
            <a:pPr lvl="1"/>
            <a:r>
              <a:rPr lang="en-GB" sz="2400" b="1" dirty="0"/>
              <a:t>DRD4 Preparation team</a:t>
            </a:r>
          </a:p>
          <a:p>
            <a:pPr marL="742950" lvl="1" indent="-285750">
              <a:buFont typeface="Arial" panose="020B0604020202020204" pitchFamily="34" charset="0"/>
              <a:buChar char="•"/>
            </a:pPr>
            <a:endParaRPr lang="en-GB" sz="2400" dirty="0"/>
          </a:p>
          <a:p>
            <a:pPr marL="742950" lvl="1" indent="-285750">
              <a:buFont typeface="Arial" panose="020B0604020202020204" pitchFamily="34" charset="0"/>
              <a:buChar char="•"/>
            </a:pPr>
            <a:r>
              <a:rPr lang="en-GB" sz="2400" dirty="0"/>
              <a:t>Sajan Easo, 		RAL, UK			</a:t>
            </a:r>
          </a:p>
          <a:p>
            <a:pPr marL="742950" lvl="1" indent="-285750">
              <a:buFont typeface="Arial" panose="020B0604020202020204" pitchFamily="34" charset="0"/>
              <a:buChar char="•"/>
            </a:pPr>
            <a:r>
              <a:rPr lang="en-GB" sz="2400" dirty="0"/>
              <a:t>Massimiliano Fiorini, 	Ferrara, IT		</a:t>
            </a:r>
          </a:p>
          <a:p>
            <a:pPr marL="742950" lvl="1" indent="-285750">
              <a:buFont typeface="Arial" panose="020B0604020202020204" pitchFamily="34" charset="0"/>
              <a:buChar char="•"/>
            </a:pPr>
            <a:r>
              <a:rPr lang="en-GB" sz="2400" dirty="0"/>
              <a:t>Roger Forty, 		CERN, CH			</a:t>
            </a:r>
          </a:p>
          <a:p>
            <a:pPr marL="742950" lvl="1" indent="-285750">
              <a:buFont typeface="Arial" panose="020B0604020202020204" pitchFamily="34" charset="0"/>
              <a:buChar char="•"/>
            </a:pPr>
            <a:r>
              <a:rPr lang="en-GB" sz="2400" dirty="0"/>
              <a:t>Christian Joram, 	CERN, CH, Coordinator		</a:t>
            </a:r>
          </a:p>
          <a:p>
            <a:pPr marL="742950" lvl="1" indent="-285750">
              <a:buFont typeface="Arial" panose="020B0604020202020204" pitchFamily="34" charset="0"/>
              <a:buChar char="•"/>
            </a:pPr>
            <a:r>
              <a:rPr lang="en-GB" sz="2400" dirty="0"/>
              <a:t>Peter Krizan, 		JSI, Ljubljana, SLO, Coordinator			</a:t>
            </a:r>
          </a:p>
          <a:p>
            <a:pPr marL="742950" lvl="1" indent="-285750">
              <a:buFont typeface="Arial" panose="020B0604020202020204" pitchFamily="34" charset="0"/>
              <a:buChar char="•"/>
            </a:pPr>
            <a:r>
              <a:rPr lang="en-GB" sz="2400" dirty="0"/>
              <a:t>Imad Laktineh, 		IN2P3, Lyon, FR		</a:t>
            </a:r>
          </a:p>
          <a:p>
            <a:pPr marL="742950" lvl="1" indent="-285750">
              <a:buFont typeface="Arial" panose="020B0604020202020204" pitchFamily="34" charset="0"/>
              <a:buChar char="•"/>
            </a:pPr>
            <a:r>
              <a:rPr lang="en-GB" sz="2400" dirty="0"/>
              <a:t>Rok Pestotnik, 		JSI, Ljubljana, SLO	</a:t>
            </a:r>
          </a:p>
          <a:p>
            <a:pPr marL="742950" lvl="1" indent="-285750">
              <a:buFont typeface="Arial" panose="020B0604020202020204" pitchFamily="34" charset="0"/>
              <a:buChar char="•"/>
            </a:pPr>
            <a:r>
              <a:rPr lang="en-GB" sz="2400" dirty="0"/>
              <a:t>Alessandro Petrolini,	Genova, IT		</a:t>
            </a:r>
          </a:p>
          <a:p>
            <a:pPr marL="742950" lvl="1" indent="-285750">
              <a:buFont typeface="Arial" panose="020B0604020202020204" pitchFamily="34" charset="0"/>
              <a:buChar char="•"/>
            </a:pPr>
            <a:r>
              <a:rPr lang="en-GB" sz="2400" dirty="0"/>
              <a:t>Fulvio Tessarotto, 	Trieste, IT</a:t>
            </a:r>
          </a:p>
        </p:txBody>
      </p:sp>
    </p:spTree>
    <p:extLst>
      <p:ext uri="{BB962C8B-B14F-4D97-AF65-F5344CB8AC3E}">
        <p14:creationId xmlns:p14="http://schemas.microsoft.com/office/powerpoint/2010/main" val="3344205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val 15"/>
          <p:cNvSpPr/>
          <p:nvPr/>
        </p:nvSpPr>
        <p:spPr bwMode="auto">
          <a:xfrm>
            <a:off x="704762" y="1805458"/>
            <a:ext cx="4453584" cy="1135474"/>
          </a:xfrm>
          <a:prstGeom prst="ellipse">
            <a:avLst/>
          </a:prstGeom>
          <a:solidFill>
            <a:srgbClr val="FFFF00">
              <a:alpha val="42999"/>
            </a:srgbClr>
          </a:solidFill>
          <a:ln w="38100" cap="flat" cmpd="sng" algn="ctr">
            <a:solidFill>
              <a:schemeClr val="accent2"/>
            </a:solidFill>
            <a:prstDash val="solid"/>
            <a:round/>
            <a:headEnd type="none" w="med" len="med"/>
            <a:tailEnd type="none" w="med" len="med"/>
          </a:ln>
          <a:effectLst/>
          <a:extLst>
            <a:ext uri="{AF507438-7753-43E0-B8FC-AC1667EBCBE1}">
              <a14:hiddenEffects xmlns:a14="http://schemas.microsoft.com/office/drawing/2010/main">
                <a:effectLst>
                  <a:outerShdw dist="71842" dir="2700000" algn="ctr" rotWithShape="0">
                    <a:srgbClr val="00CC00"/>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600" b="1" i="0" u="none" strike="noStrike" cap="none" normalizeH="0" baseline="0">
              <a:ln>
                <a:noFill/>
              </a:ln>
              <a:solidFill>
                <a:schemeClr val="bg1"/>
              </a:solidFill>
              <a:effectLst/>
              <a:latin typeface="Comic Sans MS" pitchFamily="66" charset="0"/>
            </a:endParaRPr>
          </a:p>
        </p:txBody>
      </p:sp>
      <p:sp>
        <p:nvSpPr>
          <p:cNvPr id="2" name="Title 1"/>
          <p:cNvSpPr>
            <a:spLocks noGrp="1"/>
          </p:cNvSpPr>
          <p:nvPr>
            <p:ph type="title"/>
          </p:nvPr>
        </p:nvSpPr>
        <p:spPr>
          <a:xfrm>
            <a:off x="7143" y="-1"/>
            <a:ext cx="3734047" cy="1089235"/>
          </a:xfrm>
        </p:spPr>
        <p:txBody>
          <a:bodyPr/>
          <a:lstStyle/>
          <a:p>
            <a:pPr algn="r"/>
            <a:r>
              <a:rPr lang="en-GB" sz="2400" dirty="0"/>
              <a:t>Structure and naming scheme of DRD4</a:t>
            </a:r>
            <a:br>
              <a:rPr lang="en-GB" sz="2400" dirty="0"/>
            </a:br>
            <a:r>
              <a:rPr lang="en-GB" sz="1600" dirty="0"/>
              <a:t>ECFA panel. 07 June 2024</a:t>
            </a:r>
            <a:endParaRPr lang="en-GB" sz="1800" dirty="0"/>
          </a:p>
        </p:txBody>
      </p:sp>
      <p:sp>
        <p:nvSpPr>
          <p:cNvPr id="7" name="Cube 6"/>
          <p:cNvSpPr/>
          <p:nvPr/>
        </p:nvSpPr>
        <p:spPr>
          <a:xfrm>
            <a:off x="664278" y="5066049"/>
            <a:ext cx="2264399" cy="1143373"/>
          </a:xfrm>
          <a:prstGeom prst="cube">
            <a:avLst>
              <a:gd name="adj" fmla="val 6301"/>
            </a:avLst>
          </a:prstGeom>
          <a:solidFill>
            <a:srgbClr val="FFCC99"/>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8" name="TextBox 7"/>
          <p:cNvSpPr txBox="1"/>
          <p:nvPr/>
        </p:nvSpPr>
        <p:spPr>
          <a:xfrm>
            <a:off x="732762" y="5247821"/>
            <a:ext cx="1835759" cy="954107"/>
          </a:xfrm>
          <a:prstGeom prst="rect">
            <a:avLst/>
          </a:prstGeom>
          <a:noFill/>
        </p:spPr>
        <p:txBody>
          <a:bodyPr wrap="none" rtlCol="0">
            <a:spAutoFit/>
          </a:bodyPr>
          <a:lstStyle/>
          <a:p>
            <a:r>
              <a:rPr lang="en-GB" sz="1400" b="1" dirty="0">
                <a:latin typeface="Arial" panose="020B0604020202020204" pitchFamily="34" charset="0"/>
                <a:cs typeface="Arial" panose="020B0604020202020204" pitchFamily="34" charset="0"/>
              </a:rPr>
              <a:t>Photodetector R&amp;D</a:t>
            </a:r>
          </a:p>
          <a:p>
            <a:r>
              <a:rPr lang="en-GB" sz="1400" dirty="0">
                <a:latin typeface="Arial" panose="020B0604020202020204" pitchFamily="34" charset="0"/>
                <a:cs typeface="Arial" panose="020B0604020202020204" pitchFamily="34" charset="0"/>
              </a:rPr>
              <a:t>Solid state</a:t>
            </a:r>
          </a:p>
          <a:p>
            <a:r>
              <a:rPr lang="en-GB" sz="1400" dirty="0">
                <a:latin typeface="Arial" panose="020B0604020202020204" pitchFamily="34" charset="0"/>
                <a:cs typeface="Arial" panose="020B0604020202020204" pitchFamily="34" charset="0"/>
              </a:rPr>
              <a:t>Gaseous</a:t>
            </a:r>
          </a:p>
          <a:p>
            <a:r>
              <a:rPr lang="en-GB" sz="1400" dirty="0">
                <a:latin typeface="Arial" panose="020B0604020202020204" pitchFamily="34" charset="0"/>
                <a:cs typeface="Arial" panose="020B0604020202020204" pitchFamily="34" charset="0"/>
              </a:rPr>
              <a:t>Vacuum</a:t>
            </a:r>
          </a:p>
        </p:txBody>
      </p:sp>
      <p:sp>
        <p:nvSpPr>
          <p:cNvPr id="9" name="Cube 8"/>
          <p:cNvSpPr/>
          <p:nvPr/>
        </p:nvSpPr>
        <p:spPr>
          <a:xfrm>
            <a:off x="3401656" y="5066050"/>
            <a:ext cx="1430233" cy="1522752"/>
          </a:xfrm>
          <a:prstGeom prst="cube">
            <a:avLst>
              <a:gd name="adj" fmla="val 6301"/>
            </a:avLst>
          </a:prstGeom>
          <a:solidFill>
            <a:srgbClr val="FFCC99"/>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0" name="TextBox 9"/>
          <p:cNvSpPr txBox="1"/>
          <p:nvPr/>
        </p:nvSpPr>
        <p:spPr>
          <a:xfrm>
            <a:off x="3537721" y="5190748"/>
            <a:ext cx="1061509" cy="1384995"/>
          </a:xfrm>
          <a:prstGeom prst="rect">
            <a:avLst/>
          </a:prstGeom>
          <a:noFill/>
        </p:spPr>
        <p:txBody>
          <a:bodyPr wrap="none" rtlCol="0">
            <a:spAutoFit/>
          </a:bodyPr>
          <a:lstStyle/>
          <a:p>
            <a:r>
              <a:rPr lang="en-GB" sz="1400" b="1" dirty="0">
                <a:latin typeface="Arial" panose="020B0604020202020204" pitchFamily="34" charset="0"/>
                <a:cs typeface="Arial" panose="020B0604020202020204" pitchFamily="34" charset="0"/>
              </a:rPr>
              <a:t>Particle ID</a:t>
            </a:r>
          </a:p>
          <a:p>
            <a:r>
              <a:rPr lang="en-GB" sz="1400" dirty="0">
                <a:latin typeface="Arial" panose="020B0604020202020204" pitchFamily="34" charset="0"/>
                <a:cs typeface="Arial" panose="020B0604020202020204" pitchFamily="34" charset="0"/>
              </a:rPr>
              <a:t>RICH</a:t>
            </a:r>
          </a:p>
          <a:p>
            <a:r>
              <a:rPr lang="en-GB" sz="1400" dirty="0">
                <a:latin typeface="Arial" panose="020B0604020202020204" pitchFamily="34" charset="0"/>
                <a:cs typeface="Arial" panose="020B0604020202020204" pitchFamily="34" charset="0"/>
              </a:rPr>
              <a:t>DIRC</a:t>
            </a:r>
          </a:p>
          <a:p>
            <a:r>
              <a:rPr lang="en-GB" sz="1400" dirty="0">
                <a:latin typeface="Arial" panose="020B0604020202020204" pitchFamily="34" charset="0"/>
                <a:cs typeface="Arial" panose="020B0604020202020204" pitchFamily="34" charset="0"/>
              </a:rPr>
              <a:t>TOP</a:t>
            </a:r>
          </a:p>
          <a:p>
            <a:r>
              <a:rPr lang="en-GB" sz="1400" dirty="0">
                <a:latin typeface="Arial" panose="020B0604020202020204" pitchFamily="34" charset="0"/>
                <a:cs typeface="Arial" panose="020B0604020202020204" pitchFamily="34" charset="0"/>
              </a:rPr>
              <a:t>TORCH</a:t>
            </a:r>
          </a:p>
          <a:p>
            <a:r>
              <a:rPr lang="en-GB" sz="1400" dirty="0">
                <a:latin typeface="Arial" panose="020B0604020202020204" pitchFamily="34" charset="0"/>
                <a:cs typeface="Arial" panose="020B0604020202020204" pitchFamily="34" charset="0"/>
              </a:rPr>
              <a:t>TOF</a:t>
            </a:r>
          </a:p>
        </p:txBody>
      </p:sp>
      <p:sp>
        <p:nvSpPr>
          <p:cNvPr id="11" name="Cube 10"/>
          <p:cNvSpPr/>
          <p:nvPr/>
        </p:nvSpPr>
        <p:spPr>
          <a:xfrm>
            <a:off x="5308907" y="5090742"/>
            <a:ext cx="1905947" cy="1563292"/>
          </a:xfrm>
          <a:prstGeom prst="cube">
            <a:avLst>
              <a:gd name="adj" fmla="val 6301"/>
            </a:avLst>
          </a:prstGeom>
          <a:solidFill>
            <a:srgbClr val="FFCC99"/>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2" name="TextBox 11"/>
          <p:cNvSpPr txBox="1"/>
          <p:nvPr/>
        </p:nvSpPr>
        <p:spPr>
          <a:xfrm>
            <a:off x="5293143" y="5269039"/>
            <a:ext cx="1518364" cy="1384995"/>
          </a:xfrm>
          <a:prstGeom prst="rect">
            <a:avLst/>
          </a:prstGeom>
          <a:noFill/>
        </p:spPr>
        <p:txBody>
          <a:bodyPr wrap="none" rtlCol="0">
            <a:spAutoFit/>
          </a:bodyPr>
          <a:lstStyle/>
          <a:p>
            <a:r>
              <a:rPr lang="en-GB" sz="1400" b="1" dirty="0">
                <a:latin typeface="Arial" panose="020B0604020202020204" pitchFamily="34" charset="0"/>
                <a:cs typeface="Arial" panose="020B0604020202020204" pitchFamily="34" charset="0"/>
              </a:rPr>
              <a:t>Technologies</a:t>
            </a:r>
          </a:p>
          <a:p>
            <a:r>
              <a:rPr lang="en-GB" sz="1400" dirty="0">
                <a:latin typeface="Arial" panose="020B0604020202020204" pitchFamily="34" charset="0"/>
                <a:cs typeface="Arial" panose="020B0604020202020204" pitchFamily="34" charset="0"/>
              </a:rPr>
              <a:t>Radiators</a:t>
            </a:r>
          </a:p>
          <a:p>
            <a:r>
              <a:rPr lang="en-GB" sz="1400" dirty="0">
                <a:latin typeface="Arial" panose="020B0604020202020204" pitchFamily="34" charset="0"/>
                <a:cs typeface="Arial" panose="020B0604020202020204" pitchFamily="34" charset="0"/>
              </a:rPr>
              <a:t>Optical elements</a:t>
            </a:r>
          </a:p>
          <a:p>
            <a:r>
              <a:rPr lang="en-GB" sz="1400" dirty="0">
                <a:latin typeface="Arial" panose="020B0604020202020204" pitchFamily="34" charset="0"/>
                <a:cs typeface="Arial" panose="020B0604020202020204" pitchFamily="34" charset="0"/>
              </a:rPr>
              <a:t>Readout</a:t>
            </a:r>
          </a:p>
          <a:p>
            <a:r>
              <a:rPr lang="en-GB" sz="1400" dirty="0">
                <a:latin typeface="Arial" panose="020B0604020202020204" pitchFamily="34" charset="0"/>
                <a:cs typeface="Arial" panose="020B0604020202020204" pitchFamily="34" charset="0"/>
              </a:rPr>
              <a:t>Cooling</a:t>
            </a:r>
          </a:p>
          <a:p>
            <a:r>
              <a:rPr lang="en-GB" sz="1400" dirty="0">
                <a:latin typeface="Arial" panose="020B0604020202020204" pitchFamily="34" charset="0"/>
                <a:cs typeface="Arial" panose="020B0604020202020204" pitchFamily="34" charset="0"/>
              </a:rPr>
              <a:t>…</a:t>
            </a:r>
          </a:p>
        </p:txBody>
      </p:sp>
      <p:sp>
        <p:nvSpPr>
          <p:cNvPr id="13" name="Cube 12"/>
          <p:cNvSpPr/>
          <p:nvPr/>
        </p:nvSpPr>
        <p:spPr>
          <a:xfrm>
            <a:off x="7682387" y="5119230"/>
            <a:ext cx="1285150" cy="1245940"/>
          </a:xfrm>
          <a:prstGeom prst="cube">
            <a:avLst>
              <a:gd name="adj" fmla="val 6301"/>
            </a:avLst>
          </a:prstGeom>
          <a:solidFill>
            <a:srgbClr val="FFCC99"/>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400" b="1" dirty="0">
                <a:solidFill>
                  <a:schemeClr val="tx1"/>
                </a:solidFill>
                <a:latin typeface="Arial" panose="020B0604020202020204" pitchFamily="34" charset="0"/>
                <a:cs typeface="Arial" panose="020B0604020202020204" pitchFamily="34" charset="0"/>
              </a:rPr>
              <a:t>Software</a:t>
            </a:r>
          </a:p>
          <a:p>
            <a:r>
              <a:rPr lang="en-GB" sz="1400" dirty="0">
                <a:solidFill>
                  <a:schemeClr val="tx1"/>
                </a:solidFill>
                <a:latin typeface="Arial" panose="020B0604020202020204" pitchFamily="34" charset="0"/>
                <a:cs typeface="Arial" panose="020B0604020202020204" pitchFamily="34" charset="0"/>
              </a:rPr>
              <a:t>Simul</a:t>
            </a:r>
          </a:p>
          <a:p>
            <a:r>
              <a:rPr lang="en-GB" sz="1400" dirty="0">
                <a:solidFill>
                  <a:schemeClr val="tx1"/>
                </a:solidFill>
                <a:latin typeface="Arial" panose="020B0604020202020204" pitchFamily="34" charset="0"/>
                <a:cs typeface="Arial" panose="020B0604020202020204" pitchFamily="34" charset="0"/>
              </a:rPr>
              <a:t>Recon</a:t>
            </a:r>
          </a:p>
          <a:p>
            <a:r>
              <a:rPr lang="en-GB" sz="1400" dirty="0">
                <a:solidFill>
                  <a:schemeClr val="tx1"/>
                </a:solidFill>
                <a:latin typeface="Arial" panose="020B0604020202020204" pitchFamily="34" charset="0"/>
                <a:cs typeface="Arial" panose="020B0604020202020204" pitchFamily="34" charset="0"/>
              </a:rPr>
              <a:t>ML</a:t>
            </a:r>
          </a:p>
          <a:p>
            <a:r>
              <a:rPr lang="en-GB" sz="1400" dirty="0">
                <a:solidFill>
                  <a:schemeClr val="tx1"/>
                </a:solidFill>
                <a:latin typeface="Arial" panose="020B0604020202020204" pitchFamily="34" charset="0"/>
                <a:cs typeface="Arial" panose="020B0604020202020204" pitchFamily="34" charset="0"/>
              </a:rPr>
              <a:t>…</a:t>
            </a:r>
          </a:p>
        </p:txBody>
      </p:sp>
      <p:sp>
        <p:nvSpPr>
          <p:cNvPr id="17" name="Cube 16"/>
          <p:cNvSpPr/>
          <p:nvPr/>
        </p:nvSpPr>
        <p:spPr>
          <a:xfrm>
            <a:off x="7214854" y="327064"/>
            <a:ext cx="1827021" cy="914820"/>
          </a:xfrm>
          <a:prstGeom prst="cube">
            <a:avLst>
              <a:gd name="adj" fmla="val 13175"/>
            </a:avLst>
          </a:prstGeom>
          <a:solidFill>
            <a:schemeClr val="accent4">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8" name="Cube 17"/>
          <p:cNvSpPr/>
          <p:nvPr/>
        </p:nvSpPr>
        <p:spPr>
          <a:xfrm>
            <a:off x="4454355" y="311969"/>
            <a:ext cx="2073514" cy="1025509"/>
          </a:xfrm>
          <a:prstGeom prst="cube">
            <a:avLst>
              <a:gd name="adj" fmla="val 12319"/>
            </a:avLst>
          </a:prstGeom>
          <a:solidFill>
            <a:schemeClr val="accent6">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9" name="TextBox 18"/>
          <p:cNvSpPr txBox="1"/>
          <p:nvPr/>
        </p:nvSpPr>
        <p:spPr>
          <a:xfrm>
            <a:off x="7418244" y="523146"/>
            <a:ext cx="2652073" cy="646331"/>
          </a:xfrm>
          <a:prstGeom prst="rect">
            <a:avLst/>
          </a:prstGeom>
          <a:noFill/>
        </p:spPr>
        <p:txBody>
          <a:bodyPr wrap="square" rtlCol="0">
            <a:spAutoFit/>
          </a:bodyPr>
          <a:lstStyle/>
          <a:p>
            <a:r>
              <a:rPr lang="en-GB" b="1" dirty="0">
                <a:latin typeface="Arial" panose="020B0604020202020204" pitchFamily="34" charset="0"/>
                <a:cs typeface="Arial" panose="020B0604020202020204" pitchFamily="34" charset="0"/>
              </a:rPr>
              <a:t>Board of </a:t>
            </a:r>
          </a:p>
          <a:p>
            <a:r>
              <a:rPr lang="en-GB" b="1" dirty="0">
                <a:latin typeface="Arial" panose="020B0604020202020204" pitchFamily="34" charset="0"/>
                <a:cs typeface="Arial" panose="020B0604020202020204" pitchFamily="34" charset="0"/>
              </a:rPr>
              <a:t>Institutes</a:t>
            </a:r>
          </a:p>
        </p:txBody>
      </p:sp>
      <p:sp>
        <p:nvSpPr>
          <p:cNvPr id="20" name="TextBox 19"/>
          <p:cNvSpPr txBox="1"/>
          <p:nvPr/>
        </p:nvSpPr>
        <p:spPr>
          <a:xfrm>
            <a:off x="4454355" y="488520"/>
            <a:ext cx="1920719" cy="830997"/>
          </a:xfrm>
          <a:prstGeom prst="rect">
            <a:avLst/>
          </a:prstGeom>
          <a:noFill/>
        </p:spPr>
        <p:txBody>
          <a:bodyPr wrap="none" rtlCol="0">
            <a:spAutoFit/>
          </a:bodyPr>
          <a:lstStyle/>
          <a:p>
            <a:pPr marL="285750" indent="-285750">
              <a:buFont typeface="Arial" panose="020B0604020202020204" pitchFamily="34" charset="0"/>
              <a:buChar char="•"/>
            </a:pPr>
            <a:r>
              <a:rPr lang="en-GB" sz="1600" b="1" dirty="0">
                <a:latin typeface="Arial" panose="020B0604020202020204" pitchFamily="34" charset="0"/>
                <a:cs typeface="Arial" panose="020B0604020202020204" pitchFamily="34" charset="0"/>
              </a:rPr>
              <a:t>Coordinator </a:t>
            </a:r>
          </a:p>
          <a:p>
            <a:pPr marL="285750" indent="-285750">
              <a:buFont typeface="Arial" panose="020B0604020202020204" pitchFamily="34" charset="0"/>
              <a:buChar char="•"/>
            </a:pPr>
            <a:r>
              <a:rPr lang="en-GB" sz="1600" b="1" dirty="0">
                <a:latin typeface="Arial" panose="020B0604020202020204" pitchFamily="34" charset="0"/>
                <a:cs typeface="Arial" panose="020B0604020202020204" pitchFamily="34" charset="0"/>
              </a:rPr>
              <a:t>WP leaders</a:t>
            </a:r>
          </a:p>
          <a:p>
            <a:pPr marL="285750" indent="-285750">
              <a:buFont typeface="Arial" panose="020B0604020202020204" pitchFamily="34" charset="0"/>
              <a:buChar char="•"/>
            </a:pPr>
            <a:r>
              <a:rPr lang="en-GB" sz="1600" b="1" dirty="0">
                <a:latin typeface="Arial" panose="020B0604020202020204" pitchFamily="34" charset="0"/>
                <a:cs typeface="Arial" panose="020B0604020202020204" pitchFamily="34" charset="0"/>
              </a:rPr>
              <a:t>WG convenors</a:t>
            </a:r>
          </a:p>
        </p:txBody>
      </p:sp>
      <p:sp>
        <p:nvSpPr>
          <p:cNvPr id="21" name="Right Brace 20"/>
          <p:cNvSpPr/>
          <p:nvPr/>
        </p:nvSpPr>
        <p:spPr>
          <a:xfrm rot="16200000">
            <a:off x="6087614" y="-873221"/>
            <a:ext cx="548256" cy="11394926"/>
          </a:xfrm>
          <a:prstGeom prst="rightBrace">
            <a:avLst>
              <a:gd name="adj1" fmla="val 47834"/>
              <a:gd name="adj2" fmla="val 42609"/>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22" name="TextBox 21"/>
          <p:cNvSpPr txBox="1"/>
          <p:nvPr/>
        </p:nvSpPr>
        <p:spPr>
          <a:xfrm rot="16200000">
            <a:off x="-563466" y="5448688"/>
            <a:ext cx="1847622"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Working Groups</a:t>
            </a:r>
          </a:p>
        </p:txBody>
      </p:sp>
      <p:sp>
        <p:nvSpPr>
          <p:cNvPr id="27" name="Right Brace 26"/>
          <p:cNvSpPr/>
          <p:nvPr/>
        </p:nvSpPr>
        <p:spPr>
          <a:xfrm rot="16200000">
            <a:off x="5428680" y="-3454895"/>
            <a:ext cx="289145" cy="9868652"/>
          </a:xfrm>
          <a:prstGeom prst="rightBrace">
            <a:avLst>
              <a:gd name="adj1" fmla="val 77684"/>
              <a:gd name="adj2" fmla="val 49633"/>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atin typeface="Arial" panose="020B0604020202020204" pitchFamily="34" charset="0"/>
              <a:cs typeface="Arial" panose="020B0604020202020204" pitchFamily="34" charset="0"/>
            </a:endParaRPr>
          </a:p>
        </p:txBody>
      </p:sp>
      <p:cxnSp>
        <p:nvCxnSpPr>
          <p:cNvPr id="4" name="Straight Connector 3"/>
          <p:cNvCxnSpPr/>
          <p:nvPr/>
        </p:nvCxnSpPr>
        <p:spPr bwMode="auto">
          <a:xfrm flipV="1">
            <a:off x="5521662" y="1339763"/>
            <a:ext cx="0" cy="3204428"/>
          </a:xfrm>
          <a:prstGeom prst="line">
            <a:avLst/>
          </a:prstGeom>
          <a:solidFill>
            <a:srgbClr val="FFFF00">
              <a:alpha val="42999"/>
            </a:srgbClr>
          </a:solidFill>
          <a:ln w="381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71842" dir="2700000" algn="ctr" rotWithShape="0">
                    <a:srgbClr val="00CC00"/>
                  </a:outerShdw>
                </a:effectLst>
              </a14:hiddenEffects>
            </a:ext>
          </a:extLst>
        </p:spPr>
      </p:cxnSp>
      <p:sp>
        <p:nvSpPr>
          <p:cNvPr id="29" name="Cube 28"/>
          <p:cNvSpPr/>
          <p:nvPr/>
        </p:nvSpPr>
        <p:spPr>
          <a:xfrm>
            <a:off x="10804392" y="5066049"/>
            <a:ext cx="1191369" cy="1422353"/>
          </a:xfrm>
          <a:prstGeom prst="cube">
            <a:avLst>
              <a:gd name="adj" fmla="val 6301"/>
            </a:avLst>
          </a:prstGeom>
          <a:solidFill>
            <a:srgbClr val="FFCC99"/>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0" name="TextBox 29"/>
          <p:cNvSpPr txBox="1"/>
          <p:nvPr/>
        </p:nvSpPr>
        <p:spPr>
          <a:xfrm>
            <a:off x="10927974" y="5240669"/>
            <a:ext cx="1000595" cy="1169551"/>
          </a:xfrm>
          <a:prstGeom prst="rect">
            <a:avLst/>
          </a:prstGeom>
          <a:noFill/>
        </p:spPr>
        <p:txBody>
          <a:bodyPr wrap="none" rtlCol="0">
            <a:spAutoFit/>
          </a:bodyPr>
          <a:lstStyle/>
          <a:p>
            <a:r>
              <a:rPr lang="en-GB" sz="1400" b="1" dirty="0">
                <a:latin typeface="Arial" panose="020B0604020202020204" pitchFamily="34" charset="0"/>
                <a:cs typeface="Arial" panose="020B0604020202020204" pitchFamily="34" charset="0"/>
              </a:rPr>
              <a:t>Future </a:t>
            </a:r>
          </a:p>
          <a:p>
            <a:r>
              <a:rPr lang="en-GB" sz="1400" dirty="0">
                <a:latin typeface="Arial" panose="020B0604020202020204" pitchFamily="34" charset="0"/>
                <a:cs typeface="Arial" panose="020B0604020202020204" pitchFamily="34" charset="0"/>
              </a:rPr>
              <a:t>ideas,</a:t>
            </a:r>
          </a:p>
          <a:p>
            <a:r>
              <a:rPr lang="en-GB" sz="1400" dirty="0">
                <a:latin typeface="Arial" panose="020B0604020202020204" pitchFamily="34" charset="0"/>
                <a:cs typeface="Arial" panose="020B0604020202020204" pitchFamily="34" charset="0"/>
              </a:rPr>
              <a:t>concepts, </a:t>
            </a:r>
          </a:p>
          <a:p>
            <a:r>
              <a:rPr lang="en-GB" sz="1400" dirty="0">
                <a:latin typeface="Arial" panose="020B0604020202020204" pitchFamily="34" charset="0"/>
                <a:cs typeface="Arial" panose="020B0604020202020204" pitchFamily="34" charset="0"/>
              </a:rPr>
              <a:t>blue sky</a:t>
            </a:r>
          </a:p>
          <a:p>
            <a:r>
              <a:rPr lang="en-GB" sz="1400" dirty="0">
                <a:latin typeface="Arial" panose="020B0604020202020204" pitchFamily="34" charset="0"/>
                <a:cs typeface="Arial" panose="020B0604020202020204" pitchFamily="34" charset="0"/>
              </a:rPr>
              <a:t>…</a:t>
            </a:r>
          </a:p>
        </p:txBody>
      </p:sp>
      <p:sp>
        <p:nvSpPr>
          <p:cNvPr id="5" name="TextBox 4"/>
          <p:cNvSpPr txBox="1"/>
          <p:nvPr/>
        </p:nvSpPr>
        <p:spPr>
          <a:xfrm>
            <a:off x="1532254" y="1528503"/>
            <a:ext cx="2864759" cy="307777"/>
          </a:xfrm>
          <a:prstGeom prst="rect">
            <a:avLst/>
          </a:prstGeom>
          <a:noFill/>
        </p:spPr>
        <p:txBody>
          <a:bodyPr wrap="none" rtlCol="0">
            <a:spAutoFit/>
          </a:bodyPr>
          <a:lstStyle/>
          <a:p>
            <a:r>
              <a:rPr lang="en-GB" sz="1400" dirty="0">
                <a:solidFill>
                  <a:schemeClr val="accent2"/>
                </a:solidFill>
                <a:latin typeface="Arial" panose="020B0604020202020204" pitchFamily="34" charset="0"/>
                <a:cs typeface="Arial" panose="020B0604020202020204" pitchFamily="34" charset="0"/>
              </a:rPr>
              <a:t>Themes DRDT 4.1 and DRDT 4.2</a:t>
            </a:r>
          </a:p>
        </p:txBody>
      </p:sp>
      <p:sp>
        <p:nvSpPr>
          <p:cNvPr id="32" name="TextBox 31"/>
          <p:cNvSpPr txBox="1"/>
          <p:nvPr/>
        </p:nvSpPr>
        <p:spPr>
          <a:xfrm>
            <a:off x="5927367" y="1527883"/>
            <a:ext cx="1633717" cy="307777"/>
          </a:xfrm>
          <a:prstGeom prst="rect">
            <a:avLst/>
          </a:prstGeom>
          <a:noFill/>
        </p:spPr>
        <p:txBody>
          <a:bodyPr wrap="none" rtlCol="0">
            <a:spAutoFit/>
          </a:bodyPr>
          <a:lstStyle/>
          <a:p>
            <a:r>
              <a:rPr lang="en-GB" sz="1400" dirty="0">
                <a:solidFill>
                  <a:schemeClr val="accent2"/>
                </a:solidFill>
                <a:latin typeface="Arial" panose="020B0604020202020204" pitchFamily="34" charset="0"/>
                <a:cs typeface="Arial" panose="020B0604020202020204" pitchFamily="34" charset="0"/>
              </a:rPr>
              <a:t>Theme DRDT  4.3</a:t>
            </a:r>
          </a:p>
        </p:txBody>
      </p:sp>
      <p:sp>
        <p:nvSpPr>
          <p:cNvPr id="33" name="TextBox 32"/>
          <p:cNvSpPr txBox="1"/>
          <p:nvPr/>
        </p:nvSpPr>
        <p:spPr>
          <a:xfrm>
            <a:off x="8600663" y="1511780"/>
            <a:ext cx="1633717" cy="307777"/>
          </a:xfrm>
          <a:prstGeom prst="rect">
            <a:avLst/>
          </a:prstGeom>
          <a:noFill/>
        </p:spPr>
        <p:txBody>
          <a:bodyPr wrap="none" rtlCol="0">
            <a:spAutoFit/>
          </a:bodyPr>
          <a:lstStyle/>
          <a:p>
            <a:r>
              <a:rPr lang="en-GB" sz="1400" dirty="0">
                <a:solidFill>
                  <a:schemeClr val="accent2"/>
                </a:solidFill>
                <a:latin typeface="Arial" panose="020B0604020202020204" pitchFamily="34" charset="0"/>
                <a:cs typeface="Arial" panose="020B0604020202020204" pitchFamily="34" charset="0"/>
              </a:rPr>
              <a:t>Theme DRDT  4.4</a:t>
            </a:r>
          </a:p>
        </p:txBody>
      </p:sp>
      <p:sp>
        <p:nvSpPr>
          <p:cNvPr id="6" name="TextBox 5">
            <a:extLst>
              <a:ext uri="{FF2B5EF4-FFF2-40B4-BE49-F238E27FC236}">
                <a16:creationId xmlns:a16="http://schemas.microsoft.com/office/drawing/2014/main" id="{E46D2CF9-16F8-4074-A262-319F0A55CC31}"/>
              </a:ext>
            </a:extLst>
          </p:cNvPr>
          <p:cNvSpPr txBox="1"/>
          <p:nvPr/>
        </p:nvSpPr>
        <p:spPr>
          <a:xfrm>
            <a:off x="945103" y="3304518"/>
            <a:ext cx="1623418" cy="307777"/>
          </a:xfrm>
          <a:prstGeom prst="rect">
            <a:avLst/>
          </a:prstGeom>
          <a:noFill/>
          <a:ln w="28575">
            <a:solidFill>
              <a:schemeClr val="accent1"/>
            </a:solidFill>
          </a:ln>
        </p:spPr>
        <p:txBody>
          <a:bodyPr wrap="square" rtlCol="0">
            <a:spAutoFit/>
          </a:bodyPr>
          <a:lstStyle/>
          <a:p>
            <a:pPr algn="ctr"/>
            <a:r>
              <a:rPr lang="en-US" sz="1400" dirty="0">
                <a:solidFill>
                  <a:srgbClr val="FF0000"/>
                </a:solidFill>
                <a:latin typeface="Arial" panose="020B0604020202020204" pitchFamily="34" charset="0"/>
                <a:cs typeface="Arial" panose="020B0604020202020204" pitchFamily="34" charset="0"/>
              </a:rPr>
              <a:t>WP 4.1.1</a:t>
            </a:r>
            <a:endParaRPr lang="en-SI" sz="1400" dirty="0">
              <a:solidFill>
                <a:srgbClr val="FF0000"/>
              </a:solidFill>
              <a:latin typeface="Arial" panose="020B0604020202020204" pitchFamily="34" charset="0"/>
              <a:cs typeface="Arial" panose="020B0604020202020204" pitchFamily="34" charset="0"/>
            </a:endParaRPr>
          </a:p>
        </p:txBody>
      </p:sp>
      <p:sp>
        <p:nvSpPr>
          <p:cNvPr id="34" name="TextBox 33">
            <a:extLst>
              <a:ext uri="{FF2B5EF4-FFF2-40B4-BE49-F238E27FC236}">
                <a16:creationId xmlns:a16="http://schemas.microsoft.com/office/drawing/2014/main" id="{21D5B7D0-39DC-44B2-970F-12526F6A4647}"/>
              </a:ext>
            </a:extLst>
          </p:cNvPr>
          <p:cNvSpPr txBox="1"/>
          <p:nvPr/>
        </p:nvSpPr>
        <p:spPr>
          <a:xfrm>
            <a:off x="945103" y="3653356"/>
            <a:ext cx="1623418" cy="307777"/>
          </a:xfrm>
          <a:prstGeom prst="rect">
            <a:avLst/>
          </a:prstGeom>
          <a:noFill/>
          <a:ln w="28575">
            <a:solidFill>
              <a:schemeClr val="accent1"/>
            </a:solidFill>
          </a:ln>
        </p:spPr>
        <p:txBody>
          <a:bodyPr wrap="square" rtlCol="0">
            <a:spAutoFit/>
          </a:bodyPr>
          <a:lstStyle/>
          <a:p>
            <a:pPr algn="ctr"/>
            <a:r>
              <a:rPr lang="en-US" sz="1400" dirty="0">
                <a:solidFill>
                  <a:srgbClr val="FF0000"/>
                </a:solidFill>
                <a:latin typeface="Arial" panose="020B0604020202020204" pitchFamily="34" charset="0"/>
                <a:cs typeface="Arial" panose="020B0604020202020204" pitchFamily="34" charset="0"/>
              </a:rPr>
              <a:t>WP 4.1.2</a:t>
            </a:r>
            <a:endParaRPr lang="en-SI" sz="1400" dirty="0">
              <a:solidFill>
                <a:srgbClr val="FF0000"/>
              </a:solidFill>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B36BA40B-7353-40FC-90FB-3B43FC93C48B}"/>
              </a:ext>
            </a:extLst>
          </p:cNvPr>
          <p:cNvSpPr txBox="1"/>
          <p:nvPr/>
        </p:nvSpPr>
        <p:spPr>
          <a:xfrm>
            <a:off x="960770" y="4016843"/>
            <a:ext cx="1607751" cy="307777"/>
          </a:xfrm>
          <a:prstGeom prst="rect">
            <a:avLst/>
          </a:prstGeom>
          <a:noFill/>
          <a:ln w="28575">
            <a:solidFill>
              <a:schemeClr val="accent1"/>
            </a:solidFill>
          </a:ln>
        </p:spPr>
        <p:txBody>
          <a:bodyPr wrap="square" rtlCol="0">
            <a:spAutoFit/>
          </a:bodyPr>
          <a:lstStyle/>
          <a:p>
            <a:pPr algn="ctr"/>
            <a:r>
              <a:rPr lang="en-US" sz="1400" dirty="0">
                <a:solidFill>
                  <a:srgbClr val="FF0000"/>
                </a:solidFill>
                <a:latin typeface="Arial" panose="020B0604020202020204" pitchFamily="34" charset="0"/>
                <a:cs typeface="Arial" panose="020B0604020202020204" pitchFamily="34" charset="0"/>
              </a:rPr>
              <a:t>WP 4.1.3</a:t>
            </a:r>
            <a:endParaRPr lang="en-SI" sz="1400" dirty="0">
              <a:solidFill>
                <a:srgbClr val="FF0000"/>
              </a:solidFill>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E024CF8F-4299-4799-9384-3C2C6D75ABDE}"/>
              </a:ext>
            </a:extLst>
          </p:cNvPr>
          <p:cNvSpPr txBox="1"/>
          <p:nvPr/>
        </p:nvSpPr>
        <p:spPr>
          <a:xfrm>
            <a:off x="3247828" y="3262541"/>
            <a:ext cx="1619338" cy="307777"/>
          </a:xfrm>
          <a:prstGeom prst="rect">
            <a:avLst/>
          </a:prstGeom>
          <a:noFill/>
          <a:ln w="28575">
            <a:solidFill>
              <a:schemeClr val="accent1"/>
            </a:solidFill>
          </a:ln>
        </p:spPr>
        <p:txBody>
          <a:bodyPr wrap="square" rtlCol="0">
            <a:spAutoFit/>
          </a:bodyPr>
          <a:lstStyle/>
          <a:p>
            <a:pPr algn="ctr"/>
            <a:r>
              <a:rPr lang="en-US" sz="1400" dirty="0">
                <a:solidFill>
                  <a:srgbClr val="FF0000"/>
                </a:solidFill>
                <a:latin typeface="Arial" panose="020B0604020202020204" pitchFamily="34" charset="0"/>
                <a:cs typeface="Arial" panose="020B0604020202020204" pitchFamily="34" charset="0"/>
              </a:rPr>
              <a:t>WP 4.2.1</a:t>
            </a:r>
            <a:endParaRPr lang="en-SI" sz="1400" dirty="0">
              <a:solidFill>
                <a:srgbClr val="FF0000"/>
              </a:solidFill>
              <a:latin typeface="Arial" panose="020B0604020202020204" pitchFamily="34" charset="0"/>
              <a:cs typeface="Arial" panose="020B0604020202020204" pitchFamily="34" charset="0"/>
            </a:endParaRPr>
          </a:p>
        </p:txBody>
      </p:sp>
      <p:sp>
        <p:nvSpPr>
          <p:cNvPr id="37" name="TextBox 36">
            <a:extLst>
              <a:ext uri="{FF2B5EF4-FFF2-40B4-BE49-F238E27FC236}">
                <a16:creationId xmlns:a16="http://schemas.microsoft.com/office/drawing/2014/main" id="{02EFD6B2-A669-4361-A701-0432F7C9C0BA}"/>
              </a:ext>
            </a:extLst>
          </p:cNvPr>
          <p:cNvSpPr txBox="1"/>
          <p:nvPr/>
        </p:nvSpPr>
        <p:spPr>
          <a:xfrm>
            <a:off x="3252761" y="3616171"/>
            <a:ext cx="1614405" cy="307777"/>
          </a:xfrm>
          <a:prstGeom prst="rect">
            <a:avLst/>
          </a:prstGeom>
          <a:noFill/>
          <a:ln w="28575">
            <a:solidFill>
              <a:schemeClr val="accent1"/>
            </a:solidFill>
          </a:ln>
        </p:spPr>
        <p:txBody>
          <a:bodyPr wrap="square" rtlCol="0">
            <a:spAutoFit/>
          </a:bodyPr>
          <a:lstStyle/>
          <a:p>
            <a:pPr algn="ctr"/>
            <a:r>
              <a:rPr lang="en-US" sz="1400" dirty="0">
                <a:solidFill>
                  <a:srgbClr val="FF0000"/>
                </a:solidFill>
                <a:latin typeface="Arial" panose="020B0604020202020204" pitchFamily="34" charset="0"/>
                <a:cs typeface="Arial" panose="020B0604020202020204" pitchFamily="34" charset="0"/>
              </a:rPr>
              <a:t>WP 4.2.2</a:t>
            </a:r>
            <a:endParaRPr lang="en-SI" sz="1400" dirty="0">
              <a:solidFill>
                <a:srgbClr val="FF0000"/>
              </a:solidFill>
              <a:latin typeface="Arial" panose="020B0604020202020204" pitchFamily="34" charset="0"/>
              <a:cs typeface="Arial" panose="020B0604020202020204" pitchFamily="34" charset="0"/>
            </a:endParaRPr>
          </a:p>
        </p:txBody>
      </p:sp>
      <p:sp>
        <p:nvSpPr>
          <p:cNvPr id="38" name="TextBox 37">
            <a:extLst>
              <a:ext uri="{FF2B5EF4-FFF2-40B4-BE49-F238E27FC236}">
                <a16:creationId xmlns:a16="http://schemas.microsoft.com/office/drawing/2014/main" id="{89CABBF9-9BDD-4CF6-B856-C2CE0C7C9EF7}"/>
              </a:ext>
            </a:extLst>
          </p:cNvPr>
          <p:cNvSpPr txBox="1"/>
          <p:nvPr/>
        </p:nvSpPr>
        <p:spPr>
          <a:xfrm>
            <a:off x="3244945" y="3969252"/>
            <a:ext cx="1612412" cy="307777"/>
          </a:xfrm>
          <a:prstGeom prst="rect">
            <a:avLst/>
          </a:prstGeom>
          <a:noFill/>
          <a:ln w="28575">
            <a:solidFill>
              <a:schemeClr val="accent1"/>
            </a:solidFill>
          </a:ln>
        </p:spPr>
        <p:txBody>
          <a:bodyPr wrap="square" rtlCol="0">
            <a:spAutoFit/>
          </a:bodyPr>
          <a:lstStyle/>
          <a:p>
            <a:pPr algn="ctr"/>
            <a:r>
              <a:rPr lang="en-US" sz="1400" dirty="0">
                <a:solidFill>
                  <a:srgbClr val="FF0000"/>
                </a:solidFill>
                <a:latin typeface="Arial" panose="020B0604020202020204" pitchFamily="34" charset="0"/>
                <a:cs typeface="Arial" panose="020B0604020202020204" pitchFamily="34" charset="0"/>
              </a:rPr>
              <a:t>WP 4.2.3</a:t>
            </a:r>
            <a:endParaRPr lang="en-SI" sz="1400" dirty="0">
              <a:solidFill>
                <a:srgbClr val="FF0000"/>
              </a:solidFill>
              <a:latin typeface="Arial" panose="020B0604020202020204" pitchFamily="34" charset="0"/>
              <a:cs typeface="Arial" panose="020B0604020202020204" pitchFamily="34" charset="0"/>
            </a:endParaRPr>
          </a:p>
        </p:txBody>
      </p:sp>
      <p:sp>
        <p:nvSpPr>
          <p:cNvPr id="41" name="TextBox 40"/>
          <p:cNvSpPr txBox="1"/>
          <p:nvPr/>
        </p:nvSpPr>
        <p:spPr>
          <a:xfrm>
            <a:off x="1431357" y="4811453"/>
            <a:ext cx="792205" cy="307777"/>
          </a:xfrm>
          <a:prstGeom prst="rect">
            <a:avLst/>
          </a:prstGeom>
          <a:noFill/>
        </p:spPr>
        <p:txBody>
          <a:bodyPr wrap="none" rtlCol="0">
            <a:spAutoFit/>
          </a:bodyPr>
          <a:lstStyle/>
          <a:p>
            <a:r>
              <a:rPr lang="en-GB" sz="1400" dirty="0">
                <a:solidFill>
                  <a:schemeClr val="accent2"/>
                </a:solidFill>
                <a:latin typeface="Arial" panose="020B0604020202020204" pitchFamily="34" charset="0"/>
                <a:cs typeface="Arial" panose="020B0604020202020204" pitchFamily="34" charset="0"/>
              </a:rPr>
              <a:t>WG 4.1</a:t>
            </a:r>
          </a:p>
        </p:txBody>
      </p:sp>
      <p:sp>
        <p:nvSpPr>
          <p:cNvPr id="42" name="TextBox 41"/>
          <p:cNvSpPr txBox="1"/>
          <p:nvPr/>
        </p:nvSpPr>
        <p:spPr>
          <a:xfrm>
            <a:off x="3625206" y="4796516"/>
            <a:ext cx="792205" cy="307777"/>
          </a:xfrm>
          <a:prstGeom prst="rect">
            <a:avLst/>
          </a:prstGeom>
          <a:noFill/>
        </p:spPr>
        <p:txBody>
          <a:bodyPr wrap="none" rtlCol="0">
            <a:spAutoFit/>
          </a:bodyPr>
          <a:lstStyle/>
          <a:p>
            <a:r>
              <a:rPr lang="en-GB" sz="1400" dirty="0">
                <a:solidFill>
                  <a:schemeClr val="accent2"/>
                </a:solidFill>
                <a:latin typeface="Arial" panose="020B0604020202020204" pitchFamily="34" charset="0"/>
                <a:cs typeface="Arial" panose="020B0604020202020204" pitchFamily="34" charset="0"/>
              </a:rPr>
              <a:t>WG 4.2</a:t>
            </a:r>
          </a:p>
        </p:txBody>
      </p:sp>
      <p:sp>
        <p:nvSpPr>
          <p:cNvPr id="43" name="TextBox 42"/>
          <p:cNvSpPr txBox="1"/>
          <p:nvPr/>
        </p:nvSpPr>
        <p:spPr>
          <a:xfrm>
            <a:off x="5753204" y="4834858"/>
            <a:ext cx="792205" cy="307777"/>
          </a:xfrm>
          <a:prstGeom prst="rect">
            <a:avLst/>
          </a:prstGeom>
          <a:noFill/>
        </p:spPr>
        <p:txBody>
          <a:bodyPr wrap="none" rtlCol="0">
            <a:spAutoFit/>
          </a:bodyPr>
          <a:lstStyle/>
          <a:p>
            <a:r>
              <a:rPr lang="en-GB" sz="1400" dirty="0">
                <a:solidFill>
                  <a:schemeClr val="accent2"/>
                </a:solidFill>
                <a:latin typeface="Arial" panose="020B0604020202020204" pitchFamily="34" charset="0"/>
                <a:cs typeface="Arial" panose="020B0604020202020204" pitchFamily="34" charset="0"/>
              </a:rPr>
              <a:t>WG 4.3</a:t>
            </a:r>
          </a:p>
        </p:txBody>
      </p:sp>
      <p:sp>
        <p:nvSpPr>
          <p:cNvPr id="44" name="TextBox 43"/>
          <p:cNvSpPr txBox="1"/>
          <p:nvPr/>
        </p:nvSpPr>
        <p:spPr>
          <a:xfrm>
            <a:off x="7838906" y="4834858"/>
            <a:ext cx="792205" cy="307777"/>
          </a:xfrm>
          <a:prstGeom prst="rect">
            <a:avLst/>
          </a:prstGeom>
          <a:noFill/>
        </p:spPr>
        <p:txBody>
          <a:bodyPr wrap="none" rtlCol="0">
            <a:spAutoFit/>
          </a:bodyPr>
          <a:lstStyle/>
          <a:p>
            <a:r>
              <a:rPr lang="en-GB" sz="1400" dirty="0">
                <a:solidFill>
                  <a:schemeClr val="accent2"/>
                </a:solidFill>
                <a:latin typeface="Arial" panose="020B0604020202020204" pitchFamily="34" charset="0"/>
                <a:cs typeface="Arial" panose="020B0604020202020204" pitchFamily="34" charset="0"/>
              </a:rPr>
              <a:t>WG 4.4</a:t>
            </a:r>
          </a:p>
        </p:txBody>
      </p:sp>
      <p:sp>
        <p:nvSpPr>
          <p:cNvPr id="45" name="TextBox 44"/>
          <p:cNvSpPr txBox="1"/>
          <p:nvPr/>
        </p:nvSpPr>
        <p:spPr>
          <a:xfrm>
            <a:off x="10936608" y="4786760"/>
            <a:ext cx="792205" cy="307777"/>
          </a:xfrm>
          <a:prstGeom prst="rect">
            <a:avLst/>
          </a:prstGeom>
          <a:noFill/>
        </p:spPr>
        <p:txBody>
          <a:bodyPr wrap="none" rtlCol="0">
            <a:spAutoFit/>
          </a:bodyPr>
          <a:lstStyle/>
          <a:p>
            <a:r>
              <a:rPr lang="en-GB" sz="1400" dirty="0">
                <a:solidFill>
                  <a:schemeClr val="accent2"/>
                </a:solidFill>
                <a:latin typeface="Arial" panose="020B0604020202020204" pitchFamily="34" charset="0"/>
                <a:cs typeface="Arial" panose="020B0604020202020204" pitchFamily="34" charset="0"/>
              </a:rPr>
              <a:t>WG 4.6</a:t>
            </a:r>
          </a:p>
        </p:txBody>
      </p:sp>
      <p:sp>
        <p:nvSpPr>
          <p:cNvPr id="46" name="Cube 45"/>
          <p:cNvSpPr/>
          <p:nvPr/>
        </p:nvSpPr>
        <p:spPr>
          <a:xfrm>
            <a:off x="9290280" y="5098370"/>
            <a:ext cx="1191369" cy="1449896"/>
          </a:xfrm>
          <a:prstGeom prst="cube">
            <a:avLst>
              <a:gd name="adj" fmla="val 6301"/>
            </a:avLst>
          </a:prstGeom>
          <a:solidFill>
            <a:srgbClr val="FFCC99"/>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47" name="TextBox 46"/>
          <p:cNvSpPr txBox="1"/>
          <p:nvPr/>
        </p:nvSpPr>
        <p:spPr>
          <a:xfrm>
            <a:off x="9290280" y="5290095"/>
            <a:ext cx="1044591" cy="1092607"/>
          </a:xfrm>
          <a:prstGeom prst="rect">
            <a:avLst/>
          </a:prstGeom>
          <a:noFill/>
        </p:spPr>
        <p:txBody>
          <a:bodyPr wrap="square" rtlCol="0">
            <a:spAutoFit/>
          </a:bodyPr>
          <a:lstStyle/>
          <a:p>
            <a:r>
              <a:rPr lang="en-GB" sz="1400" b="1" dirty="0">
                <a:latin typeface="Arial" panose="020B0604020202020204" pitchFamily="34" charset="0"/>
                <a:cs typeface="Arial" panose="020B0604020202020204" pitchFamily="34" charset="0"/>
              </a:rPr>
              <a:t>Special</a:t>
            </a:r>
          </a:p>
          <a:p>
            <a:r>
              <a:rPr lang="en-GB" sz="1400" dirty="0" err="1">
                <a:latin typeface="Arial" panose="020B0604020202020204" pitchFamily="34" charset="0"/>
                <a:cs typeface="Arial" panose="020B0604020202020204" pitchFamily="34" charset="0"/>
              </a:rPr>
              <a:t>SciFi</a:t>
            </a:r>
            <a:endParaRPr lang="en-GB" sz="1400" dirty="0">
              <a:latin typeface="Arial" panose="020B0604020202020204" pitchFamily="34" charset="0"/>
              <a:cs typeface="Arial" panose="020B0604020202020204" pitchFamily="34" charset="0"/>
            </a:endParaRPr>
          </a:p>
          <a:p>
            <a:r>
              <a:rPr lang="en-GB" sz="1400" dirty="0">
                <a:latin typeface="Arial" panose="020B0604020202020204" pitchFamily="34" charset="0"/>
                <a:cs typeface="Arial" panose="020B0604020202020204" pitchFamily="34" charset="0"/>
              </a:rPr>
              <a:t>TR </a:t>
            </a:r>
            <a:r>
              <a:rPr lang="en-GB" sz="900" dirty="0">
                <a:latin typeface="Arial" panose="020B0604020202020204" pitchFamily="34" charset="0"/>
                <a:cs typeface="Arial" panose="020B0604020202020204" pitchFamily="34" charset="0"/>
              </a:rPr>
              <a:t>(Solid state based)</a:t>
            </a:r>
          </a:p>
          <a:p>
            <a:r>
              <a:rPr lang="en-GB" sz="1400" dirty="0">
                <a:latin typeface="Arial" panose="020B0604020202020204" pitchFamily="34" charset="0"/>
                <a:cs typeface="Arial" panose="020B0604020202020204" pitchFamily="34" charset="0"/>
              </a:rPr>
              <a:t>…</a:t>
            </a:r>
          </a:p>
        </p:txBody>
      </p:sp>
      <p:sp>
        <p:nvSpPr>
          <p:cNvPr id="49" name="Rectangle 48"/>
          <p:cNvSpPr/>
          <p:nvPr/>
        </p:nvSpPr>
        <p:spPr>
          <a:xfrm>
            <a:off x="5889374" y="2008579"/>
            <a:ext cx="1905584" cy="830997"/>
          </a:xfrm>
          <a:prstGeom prst="rect">
            <a:avLst/>
          </a:prstGeom>
        </p:spPr>
        <p:txBody>
          <a:bodyPr wrap="square">
            <a:spAutoFit/>
          </a:bodyPr>
          <a:lstStyle/>
          <a:p>
            <a:pPr algn="ctr"/>
            <a:r>
              <a:rPr lang="en-GB" sz="1200" dirty="0">
                <a:solidFill>
                  <a:sysClr val="windowText" lastClr="000000"/>
                </a:solidFill>
                <a:latin typeface="Arial" panose="020B0604020202020204" pitchFamily="34" charset="0"/>
                <a:cs typeface="Arial" panose="020B0604020202020204" pitchFamily="34" charset="0"/>
              </a:rPr>
              <a:t>Develop RICH and imaging detectors with low mass and high timing resolution</a:t>
            </a:r>
          </a:p>
        </p:txBody>
      </p:sp>
      <p:sp>
        <p:nvSpPr>
          <p:cNvPr id="50" name="Rectangle 49"/>
          <p:cNvSpPr/>
          <p:nvPr/>
        </p:nvSpPr>
        <p:spPr>
          <a:xfrm>
            <a:off x="8702772" y="2072286"/>
            <a:ext cx="1687597" cy="646331"/>
          </a:xfrm>
          <a:prstGeom prst="rect">
            <a:avLst/>
          </a:prstGeom>
          <a:noFill/>
        </p:spPr>
        <p:txBody>
          <a:bodyPr wrap="square">
            <a:spAutoFit/>
          </a:bodyPr>
          <a:lstStyle/>
          <a:p>
            <a:pPr algn="ctr"/>
            <a:r>
              <a:rPr lang="en-GB" sz="1200" dirty="0">
                <a:latin typeface="Arial" panose="020B0604020202020204" pitchFamily="34" charset="0"/>
                <a:cs typeface="Arial" panose="020B0604020202020204" pitchFamily="34" charset="0"/>
              </a:rPr>
              <a:t>Develop compact high performance time-of-flight detectors</a:t>
            </a:r>
          </a:p>
        </p:txBody>
      </p:sp>
      <p:sp>
        <p:nvSpPr>
          <p:cNvPr id="56" name="TextBox 55">
            <a:extLst>
              <a:ext uri="{FF2B5EF4-FFF2-40B4-BE49-F238E27FC236}">
                <a16:creationId xmlns:a16="http://schemas.microsoft.com/office/drawing/2014/main" id="{E46D2CF9-16F8-4074-A262-319F0A55CC31}"/>
              </a:ext>
            </a:extLst>
          </p:cNvPr>
          <p:cNvSpPr txBox="1"/>
          <p:nvPr/>
        </p:nvSpPr>
        <p:spPr>
          <a:xfrm>
            <a:off x="6038387" y="2980873"/>
            <a:ext cx="1644000" cy="307777"/>
          </a:xfrm>
          <a:prstGeom prst="rect">
            <a:avLst/>
          </a:prstGeom>
          <a:noFill/>
          <a:ln w="28575">
            <a:solidFill>
              <a:schemeClr val="accent1"/>
            </a:solidFill>
          </a:ln>
        </p:spPr>
        <p:txBody>
          <a:bodyPr wrap="square" rtlCol="0">
            <a:spAutoFit/>
          </a:bodyPr>
          <a:lstStyle/>
          <a:p>
            <a:pPr algn="ctr"/>
            <a:r>
              <a:rPr lang="en-US" sz="1400" dirty="0">
                <a:solidFill>
                  <a:srgbClr val="FF0000"/>
                </a:solidFill>
                <a:latin typeface="Arial" panose="020B0604020202020204" pitchFamily="34" charset="0"/>
                <a:cs typeface="Arial" panose="020B0604020202020204" pitchFamily="34" charset="0"/>
              </a:rPr>
              <a:t>WP 4.3.1</a:t>
            </a:r>
            <a:endParaRPr lang="en-SI" sz="1400" dirty="0">
              <a:solidFill>
                <a:srgbClr val="FF0000"/>
              </a:solidFill>
              <a:latin typeface="Arial" panose="020B0604020202020204" pitchFamily="34" charset="0"/>
              <a:cs typeface="Arial" panose="020B0604020202020204" pitchFamily="34" charset="0"/>
            </a:endParaRPr>
          </a:p>
        </p:txBody>
      </p:sp>
      <p:sp>
        <p:nvSpPr>
          <p:cNvPr id="57" name="TextBox 56">
            <a:extLst>
              <a:ext uri="{FF2B5EF4-FFF2-40B4-BE49-F238E27FC236}">
                <a16:creationId xmlns:a16="http://schemas.microsoft.com/office/drawing/2014/main" id="{21D5B7D0-39DC-44B2-970F-12526F6A4647}"/>
              </a:ext>
            </a:extLst>
          </p:cNvPr>
          <p:cNvSpPr txBox="1"/>
          <p:nvPr/>
        </p:nvSpPr>
        <p:spPr>
          <a:xfrm>
            <a:off x="6038386" y="3333225"/>
            <a:ext cx="1644001" cy="307777"/>
          </a:xfrm>
          <a:prstGeom prst="rect">
            <a:avLst/>
          </a:prstGeom>
          <a:noFill/>
          <a:ln w="28575">
            <a:solidFill>
              <a:schemeClr val="accent1"/>
            </a:solidFill>
          </a:ln>
        </p:spPr>
        <p:txBody>
          <a:bodyPr wrap="square" rtlCol="0">
            <a:spAutoFit/>
          </a:bodyPr>
          <a:lstStyle/>
          <a:p>
            <a:pPr algn="ctr"/>
            <a:r>
              <a:rPr lang="en-US" sz="1400" dirty="0">
                <a:solidFill>
                  <a:srgbClr val="FF0000"/>
                </a:solidFill>
                <a:latin typeface="Arial" panose="020B0604020202020204" pitchFamily="34" charset="0"/>
                <a:cs typeface="Arial" panose="020B0604020202020204" pitchFamily="34" charset="0"/>
              </a:rPr>
              <a:t>WP 4.3.2</a:t>
            </a:r>
            <a:endParaRPr lang="en-SI" sz="1400" dirty="0">
              <a:solidFill>
                <a:srgbClr val="FF0000"/>
              </a:solidFill>
              <a:latin typeface="Arial" panose="020B0604020202020204" pitchFamily="34" charset="0"/>
              <a:cs typeface="Arial" panose="020B0604020202020204" pitchFamily="34" charset="0"/>
            </a:endParaRPr>
          </a:p>
        </p:txBody>
      </p:sp>
      <p:sp>
        <p:nvSpPr>
          <p:cNvPr id="58" name="TextBox 57">
            <a:extLst>
              <a:ext uri="{FF2B5EF4-FFF2-40B4-BE49-F238E27FC236}">
                <a16:creationId xmlns:a16="http://schemas.microsoft.com/office/drawing/2014/main" id="{B36BA40B-7353-40FC-90FB-3B43FC93C48B}"/>
              </a:ext>
            </a:extLst>
          </p:cNvPr>
          <p:cNvSpPr txBox="1"/>
          <p:nvPr/>
        </p:nvSpPr>
        <p:spPr>
          <a:xfrm>
            <a:off x="6055847" y="3690857"/>
            <a:ext cx="1626540" cy="307777"/>
          </a:xfrm>
          <a:prstGeom prst="rect">
            <a:avLst/>
          </a:prstGeom>
          <a:noFill/>
          <a:ln w="28575">
            <a:solidFill>
              <a:schemeClr val="accent1"/>
            </a:solidFill>
          </a:ln>
        </p:spPr>
        <p:txBody>
          <a:bodyPr wrap="square" rtlCol="0">
            <a:spAutoFit/>
          </a:bodyPr>
          <a:lstStyle/>
          <a:p>
            <a:pPr algn="ctr"/>
            <a:r>
              <a:rPr lang="en-US" sz="1400" dirty="0">
                <a:solidFill>
                  <a:srgbClr val="FF0000"/>
                </a:solidFill>
                <a:latin typeface="Arial" panose="020B0604020202020204" pitchFamily="34" charset="0"/>
                <a:cs typeface="Arial" panose="020B0604020202020204" pitchFamily="34" charset="0"/>
              </a:rPr>
              <a:t>WP 4.3.3</a:t>
            </a:r>
            <a:endParaRPr lang="en-SI" sz="1400" dirty="0">
              <a:solidFill>
                <a:srgbClr val="FF0000"/>
              </a:solidFill>
              <a:latin typeface="Arial" panose="020B0604020202020204" pitchFamily="34" charset="0"/>
              <a:cs typeface="Arial" panose="020B0604020202020204" pitchFamily="34" charset="0"/>
            </a:endParaRPr>
          </a:p>
        </p:txBody>
      </p:sp>
      <p:sp>
        <p:nvSpPr>
          <p:cNvPr id="59" name="TextBox 58">
            <a:extLst>
              <a:ext uri="{FF2B5EF4-FFF2-40B4-BE49-F238E27FC236}">
                <a16:creationId xmlns:a16="http://schemas.microsoft.com/office/drawing/2014/main" id="{E024CF8F-4299-4799-9384-3C2C6D75ABDE}"/>
              </a:ext>
            </a:extLst>
          </p:cNvPr>
          <p:cNvSpPr txBox="1"/>
          <p:nvPr/>
        </p:nvSpPr>
        <p:spPr>
          <a:xfrm>
            <a:off x="8845899" y="2983783"/>
            <a:ext cx="1661680" cy="307777"/>
          </a:xfrm>
          <a:prstGeom prst="rect">
            <a:avLst/>
          </a:prstGeom>
          <a:noFill/>
          <a:ln w="28575">
            <a:solidFill>
              <a:schemeClr val="accent1"/>
            </a:solidFill>
          </a:ln>
        </p:spPr>
        <p:txBody>
          <a:bodyPr wrap="square" rtlCol="0">
            <a:spAutoFit/>
          </a:bodyPr>
          <a:lstStyle/>
          <a:p>
            <a:pPr algn="ctr"/>
            <a:r>
              <a:rPr lang="en-US" sz="1400" dirty="0">
                <a:solidFill>
                  <a:srgbClr val="FF0000"/>
                </a:solidFill>
                <a:latin typeface="Arial" panose="020B0604020202020204" pitchFamily="34" charset="0"/>
                <a:cs typeface="Arial" panose="020B0604020202020204" pitchFamily="34" charset="0"/>
              </a:rPr>
              <a:t>WP 4.4.1</a:t>
            </a:r>
            <a:endParaRPr lang="en-SI" sz="1400" dirty="0">
              <a:solidFill>
                <a:srgbClr val="FF0000"/>
              </a:solidFill>
              <a:latin typeface="Arial" panose="020B0604020202020204" pitchFamily="34" charset="0"/>
              <a:cs typeface="Arial" panose="020B0604020202020204" pitchFamily="34" charset="0"/>
            </a:endParaRPr>
          </a:p>
        </p:txBody>
      </p:sp>
      <p:sp>
        <p:nvSpPr>
          <p:cNvPr id="60" name="TextBox 59">
            <a:extLst>
              <a:ext uri="{FF2B5EF4-FFF2-40B4-BE49-F238E27FC236}">
                <a16:creationId xmlns:a16="http://schemas.microsoft.com/office/drawing/2014/main" id="{02EFD6B2-A669-4361-A701-0432F7C9C0BA}"/>
              </a:ext>
            </a:extLst>
          </p:cNvPr>
          <p:cNvSpPr txBox="1"/>
          <p:nvPr/>
        </p:nvSpPr>
        <p:spPr>
          <a:xfrm>
            <a:off x="8845899" y="3333225"/>
            <a:ext cx="1661680" cy="307777"/>
          </a:xfrm>
          <a:prstGeom prst="rect">
            <a:avLst/>
          </a:prstGeom>
          <a:noFill/>
          <a:ln w="28575">
            <a:solidFill>
              <a:schemeClr val="accent1"/>
            </a:solidFill>
          </a:ln>
        </p:spPr>
        <p:txBody>
          <a:bodyPr wrap="square" rtlCol="0">
            <a:spAutoFit/>
          </a:bodyPr>
          <a:lstStyle/>
          <a:p>
            <a:pPr algn="ctr"/>
            <a:r>
              <a:rPr lang="en-US" sz="1400" dirty="0">
                <a:solidFill>
                  <a:srgbClr val="FF0000"/>
                </a:solidFill>
                <a:latin typeface="Arial" panose="020B0604020202020204" pitchFamily="34" charset="0"/>
                <a:cs typeface="Arial" panose="020B0604020202020204" pitchFamily="34" charset="0"/>
              </a:rPr>
              <a:t>WP 4.4.2</a:t>
            </a:r>
            <a:endParaRPr lang="en-SI" sz="1400" dirty="0">
              <a:solidFill>
                <a:srgbClr val="FF0000"/>
              </a:solidFill>
              <a:latin typeface="Arial" panose="020B0604020202020204" pitchFamily="34" charset="0"/>
              <a:cs typeface="Arial" panose="020B0604020202020204" pitchFamily="34" charset="0"/>
            </a:endParaRPr>
          </a:p>
        </p:txBody>
      </p:sp>
      <p:sp>
        <p:nvSpPr>
          <p:cNvPr id="61" name="TextBox 60">
            <a:extLst>
              <a:ext uri="{FF2B5EF4-FFF2-40B4-BE49-F238E27FC236}">
                <a16:creationId xmlns:a16="http://schemas.microsoft.com/office/drawing/2014/main" id="{89CABBF9-9BDD-4CF6-B856-C2CE0C7C9EF7}"/>
              </a:ext>
            </a:extLst>
          </p:cNvPr>
          <p:cNvSpPr txBox="1"/>
          <p:nvPr/>
        </p:nvSpPr>
        <p:spPr>
          <a:xfrm>
            <a:off x="8845899" y="3704223"/>
            <a:ext cx="1661680" cy="307777"/>
          </a:xfrm>
          <a:prstGeom prst="rect">
            <a:avLst/>
          </a:prstGeom>
          <a:noFill/>
          <a:ln w="28575">
            <a:solidFill>
              <a:schemeClr val="accent1"/>
            </a:solidFill>
          </a:ln>
        </p:spPr>
        <p:txBody>
          <a:bodyPr wrap="square" rtlCol="0">
            <a:spAutoFit/>
          </a:bodyPr>
          <a:lstStyle/>
          <a:p>
            <a:pPr algn="ctr"/>
            <a:r>
              <a:rPr lang="en-US" sz="1400" dirty="0">
                <a:solidFill>
                  <a:srgbClr val="FF0000"/>
                </a:solidFill>
                <a:latin typeface="Arial" panose="020B0604020202020204" pitchFamily="34" charset="0"/>
                <a:cs typeface="Arial" panose="020B0604020202020204" pitchFamily="34" charset="0"/>
              </a:rPr>
              <a:t>WP 4.4.3</a:t>
            </a:r>
            <a:endParaRPr lang="en-SI" sz="1400" dirty="0">
              <a:solidFill>
                <a:srgbClr val="FF0000"/>
              </a:solidFill>
              <a:latin typeface="Arial" panose="020B0604020202020204" pitchFamily="34" charset="0"/>
              <a:cs typeface="Arial" panose="020B0604020202020204" pitchFamily="34" charset="0"/>
            </a:endParaRPr>
          </a:p>
        </p:txBody>
      </p:sp>
      <p:sp>
        <p:nvSpPr>
          <p:cNvPr id="62" name="Oval 61"/>
          <p:cNvSpPr/>
          <p:nvPr/>
        </p:nvSpPr>
        <p:spPr bwMode="auto">
          <a:xfrm>
            <a:off x="5676039" y="1884402"/>
            <a:ext cx="2216686" cy="1025509"/>
          </a:xfrm>
          <a:prstGeom prst="ellipse">
            <a:avLst/>
          </a:prstGeom>
          <a:solidFill>
            <a:srgbClr val="51C5FF">
              <a:alpha val="42999"/>
            </a:srgbClr>
          </a:solidFill>
          <a:ln w="381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endParaRPr lang="en-GB" sz="1200" dirty="0">
              <a:solidFill>
                <a:sysClr val="windowText" lastClr="000000"/>
              </a:solidFill>
              <a:latin typeface="Arial" panose="020B0604020202020204" pitchFamily="34" charset="0"/>
              <a:cs typeface="Arial" panose="020B0604020202020204" pitchFamily="34" charset="0"/>
            </a:endParaRPr>
          </a:p>
        </p:txBody>
      </p:sp>
      <p:sp>
        <p:nvSpPr>
          <p:cNvPr id="63" name="Oval 62"/>
          <p:cNvSpPr/>
          <p:nvPr/>
        </p:nvSpPr>
        <p:spPr bwMode="auto">
          <a:xfrm>
            <a:off x="8410418" y="1884402"/>
            <a:ext cx="2216686" cy="1025509"/>
          </a:xfrm>
          <a:prstGeom prst="ellipse">
            <a:avLst/>
          </a:prstGeom>
          <a:solidFill>
            <a:srgbClr val="FFCC99">
              <a:alpha val="42999"/>
            </a:srgbClr>
          </a:solidFill>
          <a:ln w="381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r"/>
            <a:endParaRPr lang="en-GB" sz="1200" dirty="0">
              <a:latin typeface="Arial" panose="020B0604020202020204" pitchFamily="34" charset="0"/>
              <a:cs typeface="Arial" panose="020B0604020202020204" pitchFamily="34" charset="0"/>
            </a:endParaRPr>
          </a:p>
        </p:txBody>
      </p:sp>
      <p:sp>
        <p:nvSpPr>
          <p:cNvPr id="65" name="TextBox 64"/>
          <p:cNvSpPr txBox="1"/>
          <p:nvPr/>
        </p:nvSpPr>
        <p:spPr>
          <a:xfrm>
            <a:off x="1149950" y="2979215"/>
            <a:ext cx="1483098" cy="338554"/>
          </a:xfrm>
          <a:prstGeom prst="rect">
            <a:avLst/>
          </a:prstGeom>
          <a:noFill/>
        </p:spPr>
        <p:txBody>
          <a:bodyPr wrap="none" rtlCol="0">
            <a:spAutoFit/>
          </a:bodyPr>
          <a:lstStyle/>
          <a:p>
            <a:r>
              <a:rPr lang="en-GB" sz="1600" dirty="0">
                <a:latin typeface="Arial" panose="020B0604020202020204" pitchFamily="34" charset="0"/>
                <a:cs typeface="Arial" panose="020B0604020202020204" pitchFamily="34" charset="0"/>
              </a:rPr>
              <a:t>Solid state PD</a:t>
            </a:r>
          </a:p>
        </p:txBody>
      </p:sp>
      <p:sp>
        <p:nvSpPr>
          <p:cNvPr id="66" name="TextBox 65"/>
          <p:cNvSpPr txBox="1"/>
          <p:nvPr/>
        </p:nvSpPr>
        <p:spPr>
          <a:xfrm>
            <a:off x="3117857" y="2950581"/>
            <a:ext cx="1878206" cy="338554"/>
          </a:xfrm>
          <a:prstGeom prst="rect">
            <a:avLst/>
          </a:prstGeom>
          <a:noFill/>
        </p:spPr>
        <p:txBody>
          <a:bodyPr wrap="none" rtlCol="0">
            <a:spAutoFit/>
          </a:bodyPr>
          <a:lstStyle/>
          <a:p>
            <a:r>
              <a:rPr lang="en-GB" sz="1600" dirty="0">
                <a:latin typeface="Arial" panose="020B0604020202020204" pitchFamily="34" charset="0"/>
                <a:cs typeface="Arial" panose="020B0604020202020204" pitchFamily="34" charset="0"/>
              </a:rPr>
              <a:t>Vacuum based PD</a:t>
            </a:r>
          </a:p>
        </p:txBody>
      </p:sp>
      <p:sp>
        <p:nvSpPr>
          <p:cNvPr id="71" name="TextBox 70"/>
          <p:cNvSpPr txBox="1"/>
          <p:nvPr/>
        </p:nvSpPr>
        <p:spPr>
          <a:xfrm>
            <a:off x="9511071" y="4045075"/>
            <a:ext cx="312379" cy="369332"/>
          </a:xfrm>
          <a:prstGeom prst="rect">
            <a:avLst/>
          </a:prstGeom>
          <a:noFill/>
        </p:spPr>
        <p:txBody>
          <a:bodyPr wrap="square" rtlCol="0">
            <a:spAutoFit/>
          </a:bodyPr>
          <a:lstStyle/>
          <a:p>
            <a:r>
              <a:rPr lang="en-GB" dirty="0">
                <a:solidFill>
                  <a:srgbClr val="FF0000"/>
                </a:solidFill>
              </a:rPr>
              <a:t>…</a:t>
            </a:r>
          </a:p>
        </p:txBody>
      </p:sp>
      <p:sp>
        <p:nvSpPr>
          <p:cNvPr id="3" name="Rectangle 2"/>
          <p:cNvSpPr/>
          <p:nvPr/>
        </p:nvSpPr>
        <p:spPr>
          <a:xfrm>
            <a:off x="1594669" y="1945613"/>
            <a:ext cx="2532273" cy="461665"/>
          </a:xfrm>
          <a:prstGeom prst="rect">
            <a:avLst/>
          </a:prstGeom>
        </p:spPr>
        <p:txBody>
          <a:bodyPr wrap="square">
            <a:spAutoFit/>
          </a:bodyPr>
          <a:lstStyle/>
          <a:p>
            <a:pPr algn="ctr"/>
            <a:r>
              <a:rPr lang="en-GB" sz="1200" dirty="0">
                <a:latin typeface="Arial" panose="020B0604020202020204" pitchFamily="34" charset="0"/>
                <a:cs typeface="Arial" panose="020B0604020202020204" pitchFamily="34" charset="0"/>
              </a:rPr>
              <a:t>Enhance the timing resolution and spectral range of photon detectors</a:t>
            </a:r>
          </a:p>
        </p:txBody>
      </p:sp>
      <p:sp>
        <p:nvSpPr>
          <p:cNvPr id="14" name="Rectangle 13"/>
          <p:cNvSpPr/>
          <p:nvPr/>
        </p:nvSpPr>
        <p:spPr>
          <a:xfrm>
            <a:off x="1163571" y="2479267"/>
            <a:ext cx="3394468" cy="461665"/>
          </a:xfrm>
          <a:prstGeom prst="rect">
            <a:avLst/>
          </a:prstGeom>
        </p:spPr>
        <p:txBody>
          <a:bodyPr wrap="square">
            <a:spAutoFit/>
          </a:bodyPr>
          <a:lstStyle/>
          <a:p>
            <a:pPr algn="ctr"/>
            <a:r>
              <a:rPr lang="en-GB" sz="1200" dirty="0">
                <a:latin typeface="Arial" panose="020B0604020202020204" pitchFamily="34" charset="0"/>
                <a:cs typeface="Arial" panose="020B0604020202020204" pitchFamily="34" charset="0"/>
              </a:rPr>
              <a:t>Develop </a:t>
            </a:r>
            <a:r>
              <a:rPr lang="en-GB" sz="1200" dirty="0" err="1">
                <a:latin typeface="Arial" panose="020B0604020202020204" pitchFamily="34" charset="0"/>
                <a:cs typeface="Arial" panose="020B0604020202020204" pitchFamily="34" charset="0"/>
              </a:rPr>
              <a:t>photosensors</a:t>
            </a:r>
            <a:r>
              <a:rPr lang="en-GB" sz="1200" dirty="0">
                <a:latin typeface="Arial" panose="020B0604020202020204" pitchFamily="34" charset="0"/>
                <a:cs typeface="Arial" panose="020B0604020202020204" pitchFamily="34" charset="0"/>
              </a:rPr>
              <a:t> for extreme environments</a:t>
            </a:r>
          </a:p>
        </p:txBody>
      </p:sp>
      <p:sp>
        <p:nvSpPr>
          <p:cNvPr id="23" name="TextBox 22"/>
          <p:cNvSpPr txBox="1"/>
          <p:nvPr/>
        </p:nvSpPr>
        <p:spPr>
          <a:xfrm rot="16200000">
            <a:off x="-236155" y="3534740"/>
            <a:ext cx="1796326"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Work Packages</a:t>
            </a:r>
          </a:p>
        </p:txBody>
      </p:sp>
      <p:sp>
        <p:nvSpPr>
          <p:cNvPr id="64" name="TextBox 63"/>
          <p:cNvSpPr txBox="1"/>
          <p:nvPr/>
        </p:nvSpPr>
        <p:spPr>
          <a:xfrm rot="16200000">
            <a:off x="9957522" y="3423019"/>
            <a:ext cx="1796326"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Work Packages</a:t>
            </a:r>
          </a:p>
        </p:txBody>
      </p:sp>
      <p:sp>
        <p:nvSpPr>
          <p:cNvPr id="67" name="TextBox 66">
            <a:extLst>
              <a:ext uri="{FF2B5EF4-FFF2-40B4-BE49-F238E27FC236}">
                <a16:creationId xmlns:a16="http://schemas.microsoft.com/office/drawing/2014/main" id="{89CABBF9-9BDD-4CF6-B856-C2CE0C7C9EF7}"/>
              </a:ext>
            </a:extLst>
          </p:cNvPr>
          <p:cNvSpPr txBox="1"/>
          <p:nvPr/>
        </p:nvSpPr>
        <p:spPr>
          <a:xfrm>
            <a:off x="8845899" y="4075489"/>
            <a:ext cx="1661680" cy="307777"/>
          </a:xfrm>
          <a:prstGeom prst="rect">
            <a:avLst/>
          </a:prstGeom>
          <a:noFill/>
          <a:ln w="28575">
            <a:solidFill>
              <a:schemeClr val="accent1"/>
            </a:solidFill>
          </a:ln>
        </p:spPr>
        <p:txBody>
          <a:bodyPr wrap="square" rtlCol="0">
            <a:spAutoFit/>
          </a:bodyPr>
          <a:lstStyle/>
          <a:p>
            <a:pPr algn="ctr"/>
            <a:endParaRPr lang="en-SI" sz="1400" dirty="0">
              <a:solidFill>
                <a:srgbClr val="FF0000"/>
              </a:solidFill>
              <a:latin typeface="Arial" panose="020B0604020202020204" pitchFamily="34" charset="0"/>
              <a:cs typeface="Arial" panose="020B0604020202020204" pitchFamily="34" charset="0"/>
            </a:endParaRPr>
          </a:p>
        </p:txBody>
      </p:sp>
      <p:sp>
        <p:nvSpPr>
          <p:cNvPr id="68" name="TextBox 67"/>
          <p:cNvSpPr txBox="1"/>
          <p:nvPr/>
        </p:nvSpPr>
        <p:spPr>
          <a:xfrm>
            <a:off x="6721019" y="4033902"/>
            <a:ext cx="312379" cy="369332"/>
          </a:xfrm>
          <a:prstGeom prst="rect">
            <a:avLst/>
          </a:prstGeom>
          <a:noFill/>
        </p:spPr>
        <p:txBody>
          <a:bodyPr wrap="square" rtlCol="0">
            <a:spAutoFit/>
          </a:bodyPr>
          <a:lstStyle/>
          <a:p>
            <a:r>
              <a:rPr lang="en-GB" dirty="0">
                <a:solidFill>
                  <a:srgbClr val="FF0000"/>
                </a:solidFill>
              </a:rPr>
              <a:t>…</a:t>
            </a:r>
          </a:p>
        </p:txBody>
      </p:sp>
      <p:sp>
        <p:nvSpPr>
          <p:cNvPr id="69" name="TextBox 68">
            <a:extLst>
              <a:ext uri="{FF2B5EF4-FFF2-40B4-BE49-F238E27FC236}">
                <a16:creationId xmlns:a16="http://schemas.microsoft.com/office/drawing/2014/main" id="{89CABBF9-9BDD-4CF6-B856-C2CE0C7C9EF7}"/>
              </a:ext>
            </a:extLst>
          </p:cNvPr>
          <p:cNvSpPr txBox="1"/>
          <p:nvPr/>
        </p:nvSpPr>
        <p:spPr>
          <a:xfrm>
            <a:off x="6055847" y="4064316"/>
            <a:ext cx="1626540" cy="307777"/>
          </a:xfrm>
          <a:prstGeom prst="rect">
            <a:avLst/>
          </a:prstGeom>
          <a:noFill/>
          <a:ln w="28575">
            <a:solidFill>
              <a:schemeClr val="accent1"/>
            </a:solidFill>
          </a:ln>
        </p:spPr>
        <p:txBody>
          <a:bodyPr wrap="square" rtlCol="0">
            <a:spAutoFit/>
          </a:bodyPr>
          <a:lstStyle/>
          <a:p>
            <a:pPr algn="ctr"/>
            <a:endParaRPr lang="en-SI" sz="1400" dirty="0">
              <a:solidFill>
                <a:srgbClr val="FF0000"/>
              </a:solidFill>
              <a:latin typeface="Arial" panose="020B0604020202020204" pitchFamily="34" charset="0"/>
              <a:cs typeface="Arial" panose="020B0604020202020204" pitchFamily="34" charset="0"/>
            </a:endParaRPr>
          </a:p>
        </p:txBody>
      </p:sp>
      <p:sp>
        <p:nvSpPr>
          <p:cNvPr id="70" name="TextBox 69"/>
          <p:cNvSpPr txBox="1"/>
          <p:nvPr/>
        </p:nvSpPr>
        <p:spPr>
          <a:xfrm>
            <a:off x="1625942" y="4341679"/>
            <a:ext cx="312379" cy="369332"/>
          </a:xfrm>
          <a:prstGeom prst="rect">
            <a:avLst/>
          </a:prstGeom>
          <a:noFill/>
        </p:spPr>
        <p:txBody>
          <a:bodyPr wrap="square" rtlCol="0">
            <a:spAutoFit/>
          </a:bodyPr>
          <a:lstStyle/>
          <a:p>
            <a:r>
              <a:rPr lang="en-GB" dirty="0">
                <a:solidFill>
                  <a:srgbClr val="FF0000"/>
                </a:solidFill>
              </a:rPr>
              <a:t>…</a:t>
            </a:r>
          </a:p>
        </p:txBody>
      </p:sp>
      <p:sp>
        <p:nvSpPr>
          <p:cNvPr id="75" name="TextBox 74">
            <a:extLst>
              <a:ext uri="{FF2B5EF4-FFF2-40B4-BE49-F238E27FC236}">
                <a16:creationId xmlns:a16="http://schemas.microsoft.com/office/drawing/2014/main" id="{89CABBF9-9BDD-4CF6-B856-C2CE0C7C9EF7}"/>
              </a:ext>
            </a:extLst>
          </p:cNvPr>
          <p:cNvSpPr txBox="1"/>
          <p:nvPr/>
        </p:nvSpPr>
        <p:spPr>
          <a:xfrm>
            <a:off x="960770" y="4372093"/>
            <a:ext cx="1607751" cy="307777"/>
          </a:xfrm>
          <a:prstGeom prst="rect">
            <a:avLst/>
          </a:prstGeom>
          <a:noFill/>
          <a:ln w="28575">
            <a:solidFill>
              <a:schemeClr val="accent1"/>
            </a:solidFill>
          </a:ln>
        </p:spPr>
        <p:txBody>
          <a:bodyPr wrap="square" rtlCol="0">
            <a:spAutoFit/>
          </a:bodyPr>
          <a:lstStyle/>
          <a:p>
            <a:pPr algn="ctr"/>
            <a:endParaRPr lang="en-SI" sz="1400" dirty="0">
              <a:solidFill>
                <a:srgbClr val="FF0000"/>
              </a:solidFill>
              <a:latin typeface="Arial" panose="020B0604020202020204" pitchFamily="34" charset="0"/>
              <a:cs typeface="Arial" panose="020B0604020202020204" pitchFamily="34" charset="0"/>
            </a:endParaRPr>
          </a:p>
        </p:txBody>
      </p:sp>
      <p:sp>
        <p:nvSpPr>
          <p:cNvPr id="76" name="TextBox 75"/>
          <p:cNvSpPr txBox="1"/>
          <p:nvPr/>
        </p:nvSpPr>
        <p:spPr>
          <a:xfrm>
            <a:off x="3903030" y="4298036"/>
            <a:ext cx="312379" cy="369332"/>
          </a:xfrm>
          <a:prstGeom prst="rect">
            <a:avLst/>
          </a:prstGeom>
          <a:noFill/>
        </p:spPr>
        <p:txBody>
          <a:bodyPr wrap="square" rtlCol="0">
            <a:spAutoFit/>
          </a:bodyPr>
          <a:lstStyle/>
          <a:p>
            <a:r>
              <a:rPr lang="en-GB" dirty="0">
                <a:solidFill>
                  <a:srgbClr val="FF0000"/>
                </a:solidFill>
              </a:rPr>
              <a:t>…</a:t>
            </a:r>
          </a:p>
        </p:txBody>
      </p:sp>
      <p:sp>
        <p:nvSpPr>
          <p:cNvPr id="77" name="TextBox 76">
            <a:extLst>
              <a:ext uri="{FF2B5EF4-FFF2-40B4-BE49-F238E27FC236}">
                <a16:creationId xmlns:a16="http://schemas.microsoft.com/office/drawing/2014/main" id="{89CABBF9-9BDD-4CF6-B856-C2CE0C7C9EF7}"/>
              </a:ext>
            </a:extLst>
          </p:cNvPr>
          <p:cNvSpPr txBox="1"/>
          <p:nvPr/>
        </p:nvSpPr>
        <p:spPr>
          <a:xfrm>
            <a:off x="3232826" y="4328450"/>
            <a:ext cx="1624531" cy="307777"/>
          </a:xfrm>
          <a:prstGeom prst="rect">
            <a:avLst/>
          </a:prstGeom>
          <a:noFill/>
          <a:ln w="28575">
            <a:solidFill>
              <a:schemeClr val="accent1"/>
            </a:solidFill>
          </a:ln>
        </p:spPr>
        <p:txBody>
          <a:bodyPr wrap="square" rtlCol="0">
            <a:spAutoFit/>
          </a:bodyPr>
          <a:lstStyle/>
          <a:p>
            <a:pPr algn="ctr"/>
            <a:endParaRPr lang="en-SI" sz="1400" dirty="0">
              <a:solidFill>
                <a:srgbClr val="FF0000"/>
              </a:solidFill>
              <a:latin typeface="Arial" panose="020B0604020202020204" pitchFamily="34" charset="0"/>
              <a:cs typeface="Arial" panose="020B0604020202020204" pitchFamily="34" charset="0"/>
            </a:endParaRPr>
          </a:p>
        </p:txBody>
      </p:sp>
      <p:sp>
        <p:nvSpPr>
          <p:cNvPr id="82" name="TextBox 81"/>
          <p:cNvSpPr txBox="1"/>
          <p:nvPr/>
        </p:nvSpPr>
        <p:spPr>
          <a:xfrm>
            <a:off x="9454713" y="4830580"/>
            <a:ext cx="792205" cy="307777"/>
          </a:xfrm>
          <a:prstGeom prst="rect">
            <a:avLst/>
          </a:prstGeom>
          <a:noFill/>
        </p:spPr>
        <p:txBody>
          <a:bodyPr wrap="none" rtlCol="0">
            <a:spAutoFit/>
          </a:bodyPr>
          <a:lstStyle/>
          <a:p>
            <a:r>
              <a:rPr lang="en-GB" sz="1400" dirty="0">
                <a:solidFill>
                  <a:schemeClr val="accent2"/>
                </a:solidFill>
                <a:latin typeface="Arial" panose="020B0604020202020204" pitchFamily="34" charset="0"/>
                <a:cs typeface="Arial" panose="020B0604020202020204" pitchFamily="34" charset="0"/>
              </a:rPr>
              <a:t>WG 4.5</a:t>
            </a:r>
          </a:p>
        </p:txBody>
      </p:sp>
      <p:sp>
        <p:nvSpPr>
          <p:cNvPr id="15" name="Oval 14">
            <a:extLst>
              <a:ext uri="{FF2B5EF4-FFF2-40B4-BE49-F238E27FC236}">
                <a16:creationId xmlns:a16="http://schemas.microsoft.com/office/drawing/2014/main" id="{26BF174A-C31D-99BE-81E3-71978C98F521}"/>
              </a:ext>
            </a:extLst>
          </p:cNvPr>
          <p:cNvSpPr/>
          <p:nvPr/>
        </p:nvSpPr>
        <p:spPr>
          <a:xfrm>
            <a:off x="9144000" y="4656349"/>
            <a:ext cx="1422054" cy="2136337"/>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Oval 23">
            <a:extLst>
              <a:ext uri="{FF2B5EF4-FFF2-40B4-BE49-F238E27FC236}">
                <a16:creationId xmlns:a16="http://schemas.microsoft.com/office/drawing/2014/main" id="{9F49B6DE-3204-E6EB-EA86-D881D611408B}"/>
              </a:ext>
            </a:extLst>
          </p:cNvPr>
          <p:cNvSpPr/>
          <p:nvPr/>
        </p:nvSpPr>
        <p:spPr bwMode="auto">
          <a:xfrm>
            <a:off x="10936608" y="1775742"/>
            <a:ext cx="1081186" cy="1025509"/>
          </a:xfrm>
          <a:prstGeom prst="ellipse">
            <a:avLst/>
          </a:prstGeom>
          <a:solidFill>
            <a:srgbClr val="FFFF00">
              <a:alpha val="42999"/>
            </a:srgbClr>
          </a:solid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r"/>
            <a:endParaRPr lang="en-GB" sz="1200"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68CBB0C0-C451-2FA1-2B71-F47A17DF8293}"/>
              </a:ext>
            </a:extLst>
          </p:cNvPr>
          <p:cNvSpPr txBox="1"/>
          <p:nvPr/>
        </p:nvSpPr>
        <p:spPr>
          <a:xfrm>
            <a:off x="11100733" y="1919164"/>
            <a:ext cx="827836" cy="738664"/>
          </a:xfrm>
          <a:prstGeom prst="rect">
            <a:avLst/>
          </a:prstGeom>
          <a:noFill/>
        </p:spPr>
        <p:txBody>
          <a:bodyPr wrap="square" rtlCol="0">
            <a:spAutoFit/>
          </a:bodyPr>
          <a:lstStyle/>
          <a:p>
            <a:r>
              <a:rPr lang="de-CH" sz="1400" dirty="0"/>
              <a:t>No WP on SciFi so far.</a:t>
            </a:r>
            <a:endParaRPr lang="de-DE" sz="1400" dirty="0"/>
          </a:p>
        </p:txBody>
      </p:sp>
    </p:spTree>
    <p:extLst>
      <p:ext uri="{BB962C8B-B14F-4D97-AF65-F5344CB8AC3E}">
        <p14:creationId xmlns:p14="http://schemas.microsoft.com/office/powerpoint/2010/main" val="2649860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4" grpId="0" animBg="1"/>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116033" y="4082152"/>
            <a:ext cx="10237767" cy="583633"/>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838200" y="435464"/>
            <a:ext cx="10515600" cy="736844"/>
          </a:xfrm>
        </p:spPr>
        <p:txBody>
          <a:bodyPr/>
          <a:lstStyle/>
          <a:p>
            <a:r>
              <a:rPr lang="en-GB" dirty="0"/>
              <a:t>Dedicated status of (semi-)industrial partners </a:t>
            </a:r>
          </a:p>
        </p:txBody>
      </p:sp>
      <p:sp>
        <p:nvSpPr>
          <p:cNvPr id="3" name="Content Placeholder 2"/>
          <p:cNvSpPr>
            <a:spLocks noGrp="1"/>
          </p:cNvSpPr>
          <p:nvPr>
            <p:ph idx="1"/>
          </p:nvPr>
        </p:nvSpPr>
        <p:spPr>
          <a:xfrm>
            <a:off x="838200" y="1427041"/>
            <a:ext cx="10515600" cy="4351338"/>
          </a:xfrm>
        </p:spPr>
        <p:txBody>
          <a:bodyPr/>
          <a:lstStyle/>
          <a:p>
            <a:pPr marL="0" indent="0">
              <a:buNone/>
            </a:pPr>
            <a:r>
              <a:rPr lang="en-GB" dirty="0"/>
              <a:t>Industrial Partners (definition) </a:t>
            </a:r>
          </a:p>
          <a:p>
            <a:r>
              <a:rPr lang="en-GB" sz="1800" dirty="0"/>
              <a:t>The Board of </a:t>
            </a:r>
            <a:r>
              <a:rPr lang="en-GB" sz="1800" dirty="0" err="1"/>
              <a:t>Institues</a:t>
            </a:r>
            <a:r>
              <a:rPr lang="en-GB" sz="1800" dirty="0"/>
              <a:t> can grant the status of “Industrial Partners” to collaborating industrial partners. </a:t>
            </a:r>
          </a:p>
          <a:p>
            <a:r>
              <a:rPr lang="en-GB" sz="1800" dirty="0"/>
              <a:t>Industrial partners are not represented in the Board of Institutes. </a:t>
            </a:r>
          </a:p>
          <a:p>
            <a:r>
              <a:rPr lang="en-GB" sz="1800" dirty="0"/>
              <a:t>Industrial partners do not contribute to a possible Common Collaboration Fund. </a:t>
            </a:r>
          </a:p>
          <a:p>
            <a:r>
              <a:rPr lang="en-GB" sz="1800" dirty="0"/>
              <a:t>Team members of industrial partners are listed as co-authors on common publications (same rules as applicable to all other collaboration members). </a:t>
            </a:r>
          </a:p>
          <a:p>
            <a:r>
              <a:rPr lang="en-GB" sz="1800" dirty="0"/>
              <a:t>Industrial partners can participate to the activities of one or several Working Groups</a:t>
            </a:r>
          </a:p>
          <a:p>
            <a:r>
              <a:rPr lang="en-GB" sz="1800" dirty="0"/>
              <a:t>Industrial partners shall not directly participate to a Work Package. Indirect participation via a collaborating institute may be possible.</a:t>
            </a:r>
          </a:p>
          <a:p>
            <a:endParaRPr lang="en-GB" sz="1800" dirty="0"/>
          </a:p>
        </p:txBody>
      </p:sp>
      <p:sp>
        <p:nvSpPr>
          <p:cNvPr id="4" name="Rectangle 3"/>
          <p:cNvSpPr/>
          <p:nvPr/>
        </p:nvSpPr>
        <p:spPr>
          <a:xfrm>
            <a:off x="1116033" y="4755226"/>
            <a:ext cx="10237767" cy="836681"/>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Content Placeholder 2"/>
          <p:cNvSpPr txBox="1">
            <a:spLocks/>
          </p:cNvSpPr>
          <p:nvPr/>
        </p:nvSpPr>
        <p:spPr>
          <a:xfrm>
            <a:off x="838200" y="4760229"/>
            <a:ext cx="10515600" cy="330720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DRD 4 collaboration differentiates between industrial partners and institutions that have to finance themselves partly by commercial income. The latter  can still become full members of the Collaboration (i.e. ”Collaborating Institutions”). </a:t>
            </a:r>
          </a:p>
          <a:p>
            <a:r>
              <a:rPr lang="en-GB" sz="1800" dirty="0"/>
              <a:t>In cases where conflicts could arise with their commercial interests, e.g. when the collaboration is going to tender products which they are able to sell, the IB shall decide to not allow them to discuss and vote about these issues in the IB.</a:t>
            </a:r>
          </a:p>
        </p:txBody>
      </p:sp>
    </p:spTree>
    <p:extLst>
      <p:ext uri="{BB962C8B-B14F-4D97-AF65-F5344CB8AC3E}">
        <p14:creationId xmlns:p14="http://schemas.microsoft.com/office/powerpoint/2010/main" val="21803114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33131" y="215900"/>
            <a:ext cx="6181179" cy="369332"/>
          </a:xfrm>
          <a:prstGeom prst="rect">
            <a:avLst/>
          </a:prstGeom>
          <a:noFill/>
        </p:spPr>
        <p:txBody>
          <a:bodyPr wrap="none" rtlCol="0">
            <a:spAutoFit/>
          </a:bodyPr>
          <a:lstStyle/>
          <a:p>
            <a:r>
              <a:rPr lang="en-GB" dirty="0"/>
              <a:t>DRD 4, Data 28 June 2024, based on 52 returned questionnaires</a:t>
            </a:r>
          </a:p>
        </p:txBody>
      </p:sp>
      <p:graphicFrame>
        <p:nvGraphicFramePr>
          <p:cNvPr id="7" name="Chart 6"/>
          <p:cNvGraphicFramePr>
            <a:graphicFrameLocks/>
          </p:cNvGraphicFramePr>
          <p:nvPr/>
        </p:nvGraphicFramePr>
        <p:xfrm>
          <a:off x="438150" y="757237"/>
          <a:ext cx="8953500" cy="5495925"/>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p:cNvSpPr txBox="1"/>
          <p:nvPr/>
        </p:nvSpPr>
        <p:spPr>
          <a:xfrm>
            <a:off x="3225800" y="1608137"/>
            <a:ext cx="4610100" cy="369332"/>
          </a:xfrm>
          <a:prstGeom prst="rect">
            <a:avLst/>
          </a:prstGeom>
          <a:noFill/>
        </p:spPr>
        <p:txBody>
          <a:bodyPr wrap="square" rtlCol="0">
            <a:spAutoFit/>
          </a:bodyPr>
          <a:lstStyle/>
          <a:p>
            <a:r>
              <a:rPr lang="en-GB" dirty="0"/>
              <a:t>Average: 1 group joins 2.56 WGs </a:t>
            </a:r>
          </a:p>
        </p:txBody>
      </p:sp>
    </p:spTree>
    <p:extLst>
      <p:ext uri="{BB962C8B-B14F-4D97-AF65-F5344CB8AC3E}">
        <p14:creationId xmlns:p14="http://schemas.microsoft.com/office/powerpoint/2010/main" val="9483426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1379</Words>
  <Application>Microsoft Office PowerPoint</Application>
  <PresentationFormat>Widescreen</PresentationFormat>
  <Paragraphs>181</Paragraphs>
  <Slides>15</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Calibri Light</vt:lpstr>
      <vt:lpstr>Comic Sans MS</vt:lpstr>
      <vt:lpstr>Lucida Calligraphy</vt:lpstr>
      <vt:lpstr>Office Theme</vt:lpstr>
      <vt:lpstr>PowerPoint Presentation</vt:lpstr>
      <vt:lpstr>Material and Links</vt:lpstr>
      <vt:lpstr>Detector R&amp;D Collaborations in the context of the ECFA Roadmap</vt:lpstr>
      <vt:lpstr>Scintillating Fibre tracking</vt:lpstr>
      <vt:lpstr>Status of DRD4 preprations</vt:lpstr>
      <vt:lpstr>PowerPoint Presentation</vt:lpstr>
      <vt:lpstr>Structure and naming scheme of DRD4 ECFA panel. 07 June 2024</vt:lpstr>
      <vt:lpstr>Dedicated status of (semi-)industrial partners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Christian Joram</dc:creator>
  <cp:lastModifiedBy>christian joram</cp:lastModifiedBy>
  <cp:revision>289</cp:revision>
  <dcterms:created xsi:type="dcterms:W3CDTF">2023-02-16T11:29:17Z</dcterms:created>
  <dcterms:modified xsi:type="dcterms:W3CDTF">2023-07-02T08:46:24Z</dcterms:modified>
</cp:coreProperties>
</file>