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93" r:id="rId3"/>
    <p:sldId id="312" r:id="rId4"/>
    <p:sldId id="379" r:id="rId5"/>
    <p:sldId id="373" r:id="rId6"/>
    <p:sldId id="374" r:id="rId7"/>
    <p:sldId id="375" r:id="rId8"/>
    <p:sldId id="376" r:id="rId9"/>
    <p:sldId id="377" r:id="rId10"/>
    <p:sldId id="378" r:id="rId11"/>
    <p:sldId id="360" r:id="rId12"/>
    <p:sldId id="380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8384" autoAdjust="0"/>
  </p:normalViewPr>
  <p:slideViewPr>
    <p:cSldViewPr snapToGrid="0" snapToObjects="1">
      <p:cViewPr varScale="1">
        <p:scale>
          <a:sx n="118" d="100"/>
          <a:sy n="118" d="100"/>
        </p:scale>
        <p:origin x="4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CDC8E-3DE1-CC42-B988-F9CB1E632475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B7F7-06E6-2148-850E-B4151B9E2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6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58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60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0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D6B7F7-06E6-2148-850E-B4151B9E22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72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15efd591ee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" name="Google Shape;32;g215efd591ee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this module will also address the radiation tolerance of light collection, which could be solved using reflective hollow light guide (similar to winston cones)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02810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1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9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0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1">
  <p:cSld name="SLIDE 1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761389b989_0_60"/>
          <p:cNvSpPr txBox="1">
            <a:spLocks noGrp="1"/>
          </p:cNvSpPr>
          <p:nvPr>
            <p:ph type="sldNum" idx="12"/>
          </p:nvPr>
        </p:nvSpPr>
        <p:spPr>
          <a:xfrm>
            <a:off x="8566451" y="6432084"/>
            <a:ext cx="5013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Google Shape;11;g761389b989_0_60"/>
          <p:cNvSpPr txBox="1">
            <a:spLocks noGrp="1"/>
          </p:cNvSpPr>
          <p:nvPr>
            <p:ph type="title"/>
          </p:nvPr>
        </p:nvSpPr>
        <p:spPr>
          <a:xfrm>
            <a:off x="1330050" y="240700"/>
            <a:ext cx="6483900" cy="55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2" name="Google Shape;12;g761389b989_0_60"/>
          <p:cNvSpPr txBox="1"/>
          <p:nvPr/>
        </p:nvSpPr>
        <p:spPr>
          <a:xfrm>
            <a:off x="924600" y="1148267"/>
            <a:ext cx="7294800" cy="384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90582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254"/>
            <a:ext cx="8229600" cy="48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00" y="64739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79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800" b="1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6144322" y="3743304"/>
            <a:ext cx="2152185" cy="2092748"/>
          </a:xfrm>
          <a:prstGeom prst="ellipse">
            <a:avLst/>
          </a:prstGeom>
          <a:noFill/>
          <a:ln w="1270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181737" y="3225355"/>
            <a:ext cx="6655716" cy="2884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800" dirty="0"/>
          </a:p>
          <a:p>
            <a:pPr algn="l">
              <a:buFont typeface="Arial" pitchFamily="34" charset="0"/>
              <a:buChar char="•"/>
            </a:pPr>
            <a:r>
              <a:rPr lang="en-US" sz="2800" b="1" i="1" dirty="0">
                <a:solidFill>
                  <a:schemeClr val="tx1"/>
                </a:solidFill>
              </a:rPr>
              <a:t>Thin film coating </a:t>
            </a:r>
          </a:p>
          <a:p>
            <a:pPr algn="l">
              <a:buFont typeface="Arial" pitchFamily="34" charset="0"/>
              <a:buChar char="•"/>
            </a:pPr>
            <a:endParaRPr lang="en-US" sz="800" b="1" i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Glass &amp; ceramic machining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>
                <a:solidFill>
                  <a:schemeClr val="tx1"/>
                </a:solidFill>
              </a:rPr>
              <a:t>Optics Quality Control lab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i="1" dirty="0" smtClean="0">
                <a:solidFill>
                  <a:srgbClr val="FF3300"/>
                </a:solidFill>
              </a:rPr>
              <a:t>Participation to fiber based detectors</a:t>
            </a:r>
            <a:endParaRPr lang="en-US" sz="2400" i="1" dirty="0">
              <a:solidFill>
                <a:srgbClr val="FF3300"/>
              </a:solidFill>
            </a:endParaRPr>
          </a:p>
          <a:p>
            <a:pPr algn="l"/>
            <a:r>
              <a:rPr lang="en-US" sz="1600" i="1" dirty="0" smtClean="0">
                <a:solidFill>
                  <a:srgbClr val="00B0F0"/>
                </a:solidFill>
              </a:rPr>
              <a:t>See </a:t>
            </a:r>
            <a:r>
              <a:rPr lang="en-US" sz="1600" i="1" dirty="0">
                <a:solidFill>
                  <a:srgbClr val="00B0F0"/>
                </a:solidFill>
              </a:rPr>
              <a:t>link=&gt; https://ep-dep-dt.web.cern.ch/thin-film-glass-service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7793" y="91213"/>
            <a:ext cx="8254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    					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Thin Film and Glass Service (TFG)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>
            <a:off x="3121455" y="3526080"/>
            <a:ext cx="2699053" cy="358203"/>
          </a:xfrm>
          <a:prstGeom prst="rightArrow">
            <a:avLst>
              <a:gd name="adj1" fmla="val 47340"/>
              <a:gd name="adj2" fmla="val 62059"/>
            </a:avLst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5" name="Picture 5" descr="E:\TFG_DTCM\pics\people\Thoma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622" y="830315"/>
            <a:ext cx="1558231" cy="2076296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700207" y="2925316"/>
            <a:ext cx="19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Jerome Noel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39877" y="2925316"/>
            <a:ext cx="1746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Thomas Schneider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9819" y="2925316"/>
            <a:ext cx="180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Miranda van Stenis</a:t>
            </a:r>
          </a:p>
        </p:txBody>
      </p:sp>
      <p:pic>
        <p:nvPicPr>
          <p:cNvPr id="40" name="Picture 39" descr="E:\TFG_DTCM\pics\people\Miranda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89" y="836341"/>
            <a:ext cx="1646890" cy="2058466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3066338" y="3568630"/>
            <a:ext cx="2754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More than 50 years growing experience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49761" y="4169633"/>
            <a:ext cx="126612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Production</a:t>
            </a:r>
            <a:endParaRPr lang="fr-FR" dirty="0"/>
          </a:p>
        </p:txBody>
      </p:sp>
      <p:sp>
        <p:nvSpPr>
          <p:cNvPr id="46" name="TextBox 45"/>
          <p:cNvSpPr txBox="1"/>
          <p:nvPr/>
        </p:nvSpPr>
        <p:spPr>
          <a:xfrm>
            <a:off x="7677288" y="3892634"/>
            <a:ext cx="111759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Standard service</a:t>
            </a:r>
            <a:endParaRPr lang="fr-FR" dirty="0"/>
          </a:p>
        </p:txBody>
      </p:sp>
      <p:sp>
        <p:nvSpPr>
          <p:cNvPr id="47" name="TextBox 46"/>
          <p:cNvSpPr txBox="1"/>
          <p:nvPr/>
        </p:nvSpPr>
        <p:spPr>
          <a:xfrm>
            <a:off x="6917704" y="5668431"/>
            <a:ext cx="66117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R&amp;D</a:t>
            </a:r>
            <a:endParaRPr lang="fr-FR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7060021" y="3546499"/>
            <a:ext cx="411901" cy="393610"/>
          </a:xfrm>
          <a:prstGeom prst="triangle">
            <a:avLst/>
          </a:prstGeom>
          <a:gradFill>
            <a:gsLst>
              <a:gs pos="65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Isosceles Triangle 47"/>
          <p:cNvSpPr/>
          <p:nvPr/>
        </p:nvSpPr>
        <p:spPr>
          <a:xfrm rot="19726758">
            <a:off x="6104363" y="5091031"/>
            <a:ext cx="411901" cy="393610"/>
          </a:xfrm>
          <a:prstGeom prst="triangle">
            <a:avLst/>
          </a:prstGeom>
          <a:gradFill>
            <a:gsLst>
              <a:gs pos="47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Isosceles Triangle 48"/>
          <p:cNvSpPr/>
          <p:nvPr/>
        </p:nvSpPr>
        <p:spPr>
          <a:xfrm rot="12305573">
            <a:off x="7975619" y="5077022"/>
            <a:ext cx="411901" cy="393610"/>
          </a:xfrm>
          <a:prstGeom prst="triangle">
            <a:avLst/>
          </a:prstGeom>
          <a:gradFill>
            <a:gsLst>
              <a:gs pos="56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DF9ED05-0CFD-472B-A538-4034FF5A2C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94" t="1474" r="2204"/>
          <a:stretch/>
        </p:blipFill>
        <p:spPr>
          <a:xfrm>
            <a:off x="3744009" y="836340"/>
            <a:ext cx="1601885" cy="20715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5E886C-C10B-4822-8D88-27F798A08B14}"/>
              </a:ext>
            </a:extLst>
          </p:cNvPr>
          <p:cNvSpPr txBox="1"/>
          <p:nvPr/>
        </p:nvSpPr>
        <p:spPr>
          <a:xfrm>
            <a:off x="6012451" y="2580423"/>
            <a:ext cx="2415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Students &amp; Apprentices</a:t>
            </a:r>
          </a:p>
        </p:txBody>
      </p:sp>
      <p:pic>
        <p:nvPicPr>
          <p:cNvPr id="32" name="Picture 31" descr="A person wearing a hat and glasses&#10;&#10;Description automatically generated">
            <a:extLst>
              <a:ext uri="{FF2B5EF4-FFF2-40B4-BE49-F238E27FC236}">
                <a16:creationId xmlns:a16="http://schemas.microsoft.com/office/drawing/2014/main" id="{ED1D742D-5223-44A8-89AE-8D4FBE0459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175" y="830315"/>
            <a:ext cx="1373057" cy="17270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DF0A87B-9116-4AF3-B510-8A31799E266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290" y="824814"/>
            <a:ext cx="1290925" cy="173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2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34" y="214314"/>
            <a:ext cx="8000216" cy="530225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sz="2700" dirty="0" smtClean="0"/>
              <a:t>Gluing with UV glue </a:t>
            </a:r>
            <a:r>
              <a:rPr lang="en-GB" sz="2700" dirty="0" smtClean="0"/>
              <a:t> </a:t>
            </a:r>
            <a:r>
              <a:rPr lang="en-GB" sz="1800" dirty="0" smtClean="0"/>
              <a:t>(Loctite 4305 cyanoacrylate glue with photo-initiator)</a:t>
            </a:r>
            <a:endParaRPr lang="en-GB" sz="18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5C05D-A195-D148-8505-E9C214DFA19F}" type="slidenum">
              <a:rPr lang="en-GB" smtClean="0"/>
              <a:t>10</a:t>
            </a:fld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34134" y="2967578"/>
            <a:ext cx="8448675" cy="1454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+mj-lt"/>
              </a:rPr>
              <a:t>Face to </a:t>
            </a:r>
            <a:r>
              <a:rPr lang="en-GB" sz="1600" dirty="0">
                <a:latin typeface="+mj-lt"/>
              </a:rPr>
              <a:t>f</a:t>
            </a:r>
            <a:r>
              <a:rPr lang="en-GB" sz="1600" dirty="0" smtClean="0">
                <a:latin typeface="+mj-lt"/>
              </a:rPr>
              <a:t>ace gluing with little amount of glue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161" y="828674"/>
            <a:ext cx="2765095" cy="20738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28674"/>
            <a:ext cx="2765095" cy="2073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778" y="828673"/>
            <a:ext cx="2765094" cy="20738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57600"/>
            <a:ext cx="2765095" cy="20738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161" y="3657600"/>
            <a:ext cx="2765095" cy="20738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778" y="3657599"/>
            <a:ext cx="2765094" cy="2073821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28600" y="5815553"/>
            <a:ext cx="8448675" cy="1454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+mj-lt"/>
              </a:rPr>
              <a:t>Sleeve like gluing with bigger amount of glue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5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30185" y="74761"/>
            <a:ext cx="8192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LHCb SPACAL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									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Proto-typing</a:t>
            </a:r>
            <a:endParaRPr lang="en-US" sz="2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11</a:t>
            </a:fld>
            <a:endParaRPr lang="en-US"/>
          </a:p>
        </p:txBody>
      </p:sp>
      <p:pic>
        <p:nvPicPr>
          <p:cNvPr id="20" name="Picture 111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676400"/>
            <a:ext cx="3446427" cy="319905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52400" y="876329"/>
            <a:ext cx="3446427" cy="461665"/>
          </a:xfrm>
          <a:prstGeom prst="rect">
            <a:avLst/>
          </a:prstGeom>
          <a:solidFill>
            <a:schemeClr val="bg1">
              <a:lumMod val="75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Tungsten prototype 2018</a:t>
            </a:r>
            <a:endParaRPr lang="en-US" sz="2400" b="1" dirty="0"/>
          </a:p>
        </p:txBody>
      </p:sp>
      <p:sp>
        <p:nvSpPr>
          <p:cNvPr id="22" name="Rectangle 210"/>
          <p:cNvSpPr/>
          <p:nvPr/>
        </p:nvSpPr>
        <p:spPr>
          <a:xfrm>
            <a:off x="149703" y="5189880"/>
            <a:ext cx="3258393" cy="982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96" dirty="0" smtClean="0">
                <a:latin typeface="FranklinGothic-Medium"/>
              </a:rPr>
              <a:t>One </a:t>
            </a:r>
            <a:r>
              <a:rPr lang="en-GB" sz="1596" dirty="0">
                <a:latin typeface="FranklinGothic-Medium"/>
              </a:rPr>
              <a:t>end </a:t>
            </a:r>
            <a:r>
              <a:rPr lang="en-GB" sz="1596" dirty="0" smtClean="0">
                <a:latin typeface="FranklinGothic-Medium"/>
              </a:rPr>
              <a:t>Crystal </a:t>
            </a:r>
            <a:r>
              <a:rPr lang="en-GB" sz="1596" dirty="0">
                <a:latin typeface="FranklinGothic-Medium"/>
              </a:rPr>
              <a:t>fibres </a:t>
            </a:r>
            <a:r>
              <a:rPr lang="en-GB" sz="1596" dirty="0" smtClean="0">
                <a:latin typeface="FranklinGothic-Medium"/>
              </a:rPr>
              <a:t>Al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96" dirty="0" smtClean="0">
                <a:latin typeface="FranklinGothic-Medium"/>
              </a:rPr>
              <a:t>Polishing of scintillating </a:t>
            </a:r>
            <a:r>
              <a:rPr lang="en-GB" sz="1596" dirty="0" err="1" smtClean="0">
                <a:latin typeface="FranklinGothic-Medium"/>
              </a:rPr>
              <a:t>fibers</a:t>
            </a:r>
            <a:endParaRPr lang="en-GB" sz="1596" dirty="0" smtClean="0">
              <a:latin typeface="FranklinGothic-Mediu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96" dirty="0">
                <a:latin typeface="FranklinGothic-Medium"/>
              </a:rPr>
              <a:t>A</a:t>
            </a:r>
            <a:r>
              <a:rPr lang="en-GB" sz="1596" dirty="0" smtClean="0">
                <a:latin typeface="FranklinGothic-Medium"/>
              </a:rPr>
              <a:t>ssembly in the TFG clean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96" b="0" i="0" spc="0" baseline="0" dirty="0">
              <a:latin typeface="FranklinGothic-Medium"/>
            </a:endParaRPr>
          </a:p>
        </p:txBody>
      </p:sp>
      <p:pic>
        <p:nvPicPr>
          <p:cNvPr id="23" name="Picture 143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6200" y="1676400"/>
            <a:ext cx="5181600" cy="3199057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886200" y="860094"/>
            <a:ext cx="5181600" cy="461665"/>
          </a:xfrm>
          <a:prstGeom prst="rect">
            <a:avLst/>
          </a:prstGeom>
          <a:solidFill>
            <a:schemeClr val="bg1">
              <a:lumMod val="75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Lead polystyrene prototype 2021</a:t>
            </a:r>
            <a:endParaRPr lang="en-US" sz="2400" b="1" dirty="0"/>
          </a:p>
        </p:txBody>
      </p:sp>
      <p:sp>
        <p:nvSpPr>
          <p:cNvPr id="25" name="Rectangle 210"/>
          <p:cNvSpPr/>
          <p:nvPr/>
        </p:nvSpPr>
        <p:spPr>
          <a:xfrm>
            <a:off x="4814743" y="5189880"/>
            <a:ext cx="3318216" cy="98232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96" dirty="0">
                <a:latin typeface="FranklinGothic-Medium"/>
              </a:rPr>
              <a:t>Cutting/Polishing of the fibres</a:t>
            </a:r>
            <a:endParaRPr lang="en-GB" sz="1596" dirty="0" smtClean="0">
              <a:latin typeface="FranklinGothic-Medium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96" dirty="0" smtClean="0">
                <a:latin typeface="FranklinGothic-Medium"/>
              </a:rPr>
              <a:t>Study </a:t>
            </a:r>
            <a:r>
              <a:rPr lang="en-GB" sz="1596" dirty="0">
                <a:latin typeface="FranklinGothic-Medium"/>
              </a:rPr>
              <a:t>on how to bundle the </a:t>
            </a:r>
            <a:r>
              <a:rPr lang="en-GB" sz="1596" dirty="0" smtClean="0">
                <a:latin typeface="FranklinGothic-Medium"/>
              </a:rPr>
              <a:t>fibres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96" dirty="0" smtClean="0">
                <a:latin typeface="FranklinGothic-Medium"/>
              </a:rPr>
              <a:t>Supervised student on this task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96" b="0" i="0" spc="0" baseline="0" dirty="0">
              <a:latin typeface="FranklinGothic-Medium"/>
            </a:endParaRPr>
          </a:p>
        </p:txBody>
      </p:sp>
    </p:spTree>
    <p:extLst>
      <p:ext uri="{BB962C8B-B14F-4D97-AF65-F5344CB8AC3E}">
        <p14:creationId xmlns:p14="http://schemas.microsoft.com/office/powerpoint/2010/main" val="1542297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15efd591ee_0_79"/>
          <p:cNvSpPr txBox="1">
            <a:spLocks noGrp="1"/>
          </p:cNvSpPr>
          <p:nvPr>
            <p:ph type="sldNum" idx="12"/>
          </p:nvPr>
        </p:nvSpPr>
        <p:spPr>
          <a:xfrm>
            <a:off x="8566451" y="56813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fld id="{00000000-1234-1234-1234-123412341234}" type="slidenum">
              <a:rPr lang="en-US"/>
              <a:pPr/>
              <a:t>12</a:t>
            </a:fld>
            <a:endParaRPr/>
          </a:p>
        </p:txBody>
      </p:sp>
      <p:sp>
        <p:nvSpPr>
          <p:cNvPr id="35" name="Google Shape;35;g215efd591ee_0_79"/>
          <p:cNvSpPr txBox="1">
            <a:spLocks noGrp="1"/>
          </p:cNvSpPr>
          <p:nvPr>
            <p:ph type="title"/>
          </p:nvPr>
        </p:nvSpPr>
        <p:spPr>
          <a:xfrm>
            <a:off x="623225" y="1133475"/>
            <a:ext cx="7395900" cy="4161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buSzPts val="2700"/>
            </a:pPr>
            <a:r>
              <a:rPr lang="en-US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SPACAL W with organic fibers   -&gt;    LHCb ECAL Module 0 (U1b)</a:t>
            </a:r>
            <a:endParaRPr sz="17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g215efd591ee_0_79"/>
          <p:cNvSpPr txBox="1"/>
          <p:nvPr/>
        </p:nvSpPr>
        <p:spPr>
          <a:xfrm>
            <a:off x="5283647" y="1753375"/>
            <a:ext cx="3607800" cy="15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36 cells prototype ready to be tested: </a:t>
            </a:r>
            <a:endParaRPr sz="11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indent="-279400">
              <a:buClr>
                <a:srgbClr val="000000"/>
              </a:buClr>
              <a:buSzPts val="800"/>
              <a:buFont typeface="Montserrat"/>
              <a:buChar char="●"/>
            </a:pPr>
            <a:r>
              <a:rPr lang="en-US" sz="11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36-cells of 2x2 cm</a:t>
            </a:r>
            <a:r>
              <a:rPr lang="en-US" sz="1100" baseline="300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11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indent="-279400">
              <a:buClr>
                <a:srgbClr val="000000"/>
              </a:buClr>
              <a:buSzPts val="800"/>
              <a:buFont typeface="Montserrat"/>
              <a:buChar char="●"/>
            </a:pPr>
            <a:r>
              <a:rPr lang="en-US" sz="11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Calibration system included</a:t>
            </a:r>
            <a:endParaRPr sz="11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indent="-279400">
              <a:buClr>
                <a:srgbClr val="000000"/>
              </a:buClr>
              <a:buSzPts val="800"/>
              <a:buFont typeface="Montserrat"/>
              <a:buChar char="●"/>
            </a:pPr>
            <a:r>
              <a:rPr lang="en-US" sz="11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Kuraray polystyrene scintillating fibers SCSF-78, single cladding, square section</a:t>
            </a:r>
            <a:endParaRPr sz="11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indent="-279400">
              <a:buClr>
                <a:srgbClr val="000000"/>
              </a:buClr>
              <a:buSzPts val="800"/>
              <a:buFont typeface="Montserrat"/>
              <a:buChar char="●"/>
            </a:pPr>
            <a:r>
              <a:rPr lang="en-US" sz="11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Fiber dimension: square, 1 mm</a:t>
            </a:r>
            <a:endParaRPr sz="11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indent="-279400">
              <a:buClr>
                <a:srgbClr val="000000"/>
              </a:buClr>
              <a:buSzPts val="800"/>
              <a:buFont typeface="Montserrat"/>
              <a:buChar char="●"/>
            </a:pPr>
            <a:r>
              <a:rPr lang="en-US" sz="11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Pitch between fibers: 1.67 mm</a:t>
            </a:r>
            <a:endParaRPr sz="11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indent="-279400">
              <a:buClr>
                <a:srgbClr val="000000"/>
              </a:buClr>
              <a:buSzPts val="800"/>
              <a:buFont typeface="Montserrat"/>
              <a:buChar char="●"/>
            </a:pPr>
            <a:r>
              <a:rPr lang="en-US" sz="11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Total length: 19 cm</a:t>
            </a:r>
            <a:endParaRPr sz="11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7" name="Google Shape;37;g215efd591ee_0_79"/>
          <p:cNvGrpSpPr/>
          <p:nvPr/>
        </p:nvGrpSpPr>
        <p:grpSpPr>
          <a:xfrm>
            <a:off x="2847016" y="2004505"/>
            <a:ext cx="3144495" cy="2487639"/>
            <a:chOff x="3394700" y="2416061"/>
            <a:chExt cx="3144495" cy="2487639"/>
          </a:xfrm>
        </p:grpSpPr>
        <p:pic>
          <p:nvPicPr>
            <p:cNvPr id="38" name="Google Shape;38;g215efd591ee_0_79"/>
            <p:cNvPicPr preferRelativeResize="0"/>
            <p:nvPr/>
          </p:nvPicPr>
          <p:blipFill rotWithShape="1">
            <a:blip r:embed="rId3">
              <a:alphaModFix/>
            </a:blip>
            <a:srcRect b="4498"/>
            <a:stretch/>
          </p:blipFill>
          <p:spPr>
            <a:xfrm>
              <a:off x="3394700" y="2527025"/>
              <a:ext cx="1866501" cy="2376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Google Shape;39;g215efd591ee_0_79"/>
            <p:cNvSpPr txBox="1"/>
            <p:nvPr/>
          </p:nvSpPr>
          <p:spPr>
            <a:xfrm rot="1853162">
              <a:off x="3496316" y="3210708"/>
              <a:ext cx="3185658" cy="3232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>
                <a:buClr>
                  <a:srgbClr val="000000"/>
                </a:buClr>
                <a:buSzPts val="1200"/>
              </a:pPr>
              <a:r>
                <a:rPr lang="en-US" sz="9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Radiation hard light guides</a:t>
              </a:r>
              <a:endPara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0" name="Google Shape;40;g215efd591ee_0_79"/>
          <p:cNvGrpSpPr/>
          <p:nvPr/>
        </p:nvGrpSpPr>
        <p:grpSpPr>
          <a:xfrm>
            <a:off x="196925" y="2448114"/>
            <a:ext cx="2809624" cy="3267075"/>
            <a:chOff x="549675" y="750500"/>
            <a:chExt cx="2809624" cy="3267075"/>
          </a:xfrm>
        </p:grpSpPr>
        <p:pic>
          <p:nvPicPr>
            <p:cNvPr id="41" name="Google Shape;41;g215efd591ee_0_79"/>
            <p:cNvPicPr preferRelativeResize="0"/>
            <p:nvPr/>
          </p:nvPicPr>
          <p:blipFill rotWithShape="1">
            <a:blip r:embed="rId4">
              <a:alphaModFix/>
            </a:blip>
            <a:srcRect l="16045" t="27838" r="26892" b="18533"/>
            <a:stretch/>
          </p:blipFill>
          <p:spPr>
            <a:xfrm>
              <a:off x="549675" y="750500"/>
              <a:ext cx="2594201" cy="3250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Google Shape;42;g215efd591ee_0_79"/>
            <p:cNvPicPr preferRelativeResize="0"/>
            <p:nvPr/>
          </p:nvPicPr>
          <p:blipFill rotWithShape="1">
            <a:blip r:embed="rId5">
              <a:alphaModFix/>
            </a:blip>
            <a:srcRect l="47552" t="48024" r="30717" b="27091"/>
            <a:stretch/>
          </p:blipFill>
          <p:spPr>
            <a:xfrm>
              <a:off x="1460350" y="2571750"/>
              <a:ext cx="1683526" cy="1445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g215efd591ee_0_79"/>
            <p:cNvSpPr txBox="1"/>
            <p:nvPr/>
          </p:nvSpPr>
          <p:spPr>
            <a:xfrm rot="-937007">
              <a:off x="968394" y="1137036"/>
              <a:ext cx="1300510" cy="323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>
                <a:buClr>
                  <a:srgbClr val="000000"/>
                </a:buClr>
                <a:buSzPts val="1200"/>
              </a:pPr>
              <a:r>
                <a:rPr lang="en-US" sz="9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3D printed W Abs</a:t>
              </a:r>
              <a:endPara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4" name="Google Shape;44;g215efd591ee_0_79"/>
            <p:cNvSpPr txBox="1"/>
            <p:nvPr/>
          </p:nvSpPr>
          <p:spPr>
            <a:xfrm rot="-1124655">
              <a:off x="2041562" y="1832310"/>
              <a:ext cx="1300474" cy="3233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>
                <a:buClr>
                  <a:srgbClr val="000000"/>
                </a:buClr>
                <a:buSzPts val="1200"/>
              </a:pPr>
              <a:r>
                <a:rPr lang="en-US" sz="9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Alu enclosure</a:t>
              </a:r>
              <a:endPara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45" name="Google Shape;45;g215efd591ee_0_79"/>
            <p:cNvSpPr txBox="1"/>
            <p:nvPr/>
          </p:nvSpPr>
          <p:spPr>
            <a:xfrm rot="-1740921">
              <a:off x="1438791" y="2874854"/>
              <a:ext cx="1531407" cy="3079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>
                <a:buClr>
                  <a:srgbClr val="000000"/>
                </a:buClr>
                <a:buSzPts val="1200"/>
              </a:pPr>
              <a:r>
                <a:rPr lang="en-US" sz="8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Poly Fiber insertion</a:t>
              </a:r>
              <a:endParaRPr sz="7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46" name="Google Shape;46;g215efd591ee_0_79"/>
          <p:cNvSpPr txBox="1"/>
          <p:nvPr/>
        </p:nvSpPr>
        <p:spPr>
          <a:xfrm>
            <a:off x="355625" y="1697050"/>
            <a:ext cx="3000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US" sz="1200" b="1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Work performed thanks to:</a:t>
            </a:r>
            <a:endParaRPr sz="1200" b="1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r>
              <a:rPr lang="en-US" sz="1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Idea</a:t>
            </a:r>
            <a:r>
              <a:rPr lang="en-US" sz="1100" baseline="300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sz="1100" baseline="300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r>
              <a:rPr lang="en-US" sz="1100">
                <a:solidFill>
                  <a:srgbClr val="171717"/>
                </a:solidFill>
                <a:latin typeface="Montserrat"/>
                <a:ea typeface="Montserrat"/>
                <a:cs typeface="Montserrat"/>
                <a:sym typeface="Montserrat"/>
              </a:rPr>
              <a:t>Thin film and glass lab</a:t>
            </a:r>
            <a:endParaRPr sz="1100">
              <a:solidFill>
                <a:srgbClr val="171717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7" name="Google Shape;47;g215efd591ee_0_79"/>
          <p:cNvPicPr preferRelativeResize="0"/>
          <p:nvPr/>
        </p:nvPicPr>
        <p:blipFill rotWithShape="1">
          <a:blip r:embed="rId6">
            <a:alphaModFix/>
          </a:blip>
          <a:srcRect l="3944" r="9354" b="34572"/>
          <a:stretch/>
        </p:blipFill>
        <p:spPr>
          <a:xfrm>
            <a:off x="2837726" y="4545201"/>
            <a:ext cx="2067717" cy="117000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g215efd591ee_0_79"/>
          <p:cNvSpPr txBox="1"/>
          <p:nvPr/>
        </p:nvSpPr>
        <p:spPr>
          <a:xfrm rot="-3995">
            <a:off x="2871620" y="4521197"/>
            <a:ext cx="1032601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0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Glueing</a:t>
            </a:r>
            <a:endParaRPr sz="9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49" name="Google Shape;49;g215efd591ee_0_79"/>
          <p:cNvPicPr preferRelativeResize="0"/>
          <p:nvPr/>
        </p:nvPicPr>
        <p:blipFill rotWithShape="1">
          <a:blip r:embed="rId7">
            <a:alphaModFix/>
          </a:blip>
          <a:srcRect t="9806" b="31615"/>
          <a:stretch/>
        </p:blipFill>
        <p:spPr>
          <a:xfrm>
            <a:off x="5602676" y="3429001"/>
            <a:ext cx="2852501" cy="222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g215efd591ee_0_79"/>
          <p:cNvSpPr/>
          <p:nvPr/>
        </p:nvSpPr>
        <p:spPr>
          <a:xfrm>
            <a:off x="5011250" y="2428025"/>
            <a:ext cx="181800" cy="29697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1" name="Google Shape;51;g215efd591ee_0_79"/>
          <p:cNvSpPr txBox="1"/>
          <p:nvPr/>
        </p:nvSpPr>
        <p:spPr>
          <a:xfrm rot="-4135">
            <a:off x="5554837" y="3362362"/>
            <a:ext cx="2244902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Module 0 final assembly</a:t>
            </a:r>
            <a:endParaRPr sz="11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170920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367433" y="36414"/>
            <a:ext cx="8254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   											   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Location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616500" y="918213"/>
            <a:ext cx="1618962" cy="52322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Optical QC lab</a:t>
            </a:r>
          </a:p>
          <a:p>
            <a:pPr algn="ctr"/>
            <a:r>
              <a:rPr lang="en-US" sz="1200" dirty="0"/>
              <a:t>(optical spectrometer)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299" y="615534"/>
            <a:ext cx="2785331" cy="56538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1645">
            <a:off x="4742413" y="746212"/>
            <a:ext cx="697115" cy="937846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 rot="191645">
            <a:off x="3589488" y="706679"/>
            <a:ext cx="877872" cy="470575"/>
          </a:xfrm>
          <a:prstGeom prst="rect">
            <a:avLst/>
          </a:prstGeom>
          <a:solidFill>
            <a:srgbClr val="FFC0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rot="191645">
            <a:off x="3501670" y="1203455"/>
            <a:ext cx="908172" cy="2149160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rot="191645">
            <a:off x="3456041" y="3378848"/>
            <a:ext cx="877872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 rot="191645">
            <a:off x="4728284" y="1679761"/>
            <a:ext cx="694633" cy="430653"/>
          </a:xfrm>
          <a:prstGeom prst="rect">
            <a:avLst/>
          </a:prstGeom>
          <a:solidFill>
            <a:srgbClr val="00B05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 rot="191645">
            <a:off x="3408243" y="3794130"/>
            <a:ext cx="877872" cy="878580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691915"/>
            <a:ext cx="1618962" cy="523220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Optical QC lab</a:t>
            </a:r>
          </a:p>
          <a:p>
            <a:pPr algn="ctr"/>
            <a:r>
              <a:rPr lang="en-US" sz="1200" dirty="0"/>
              <a:t>(Microscopes)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633477"/>
            <a:ext cx="1618962" cy="584775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Clean room with 7 coating devices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16500" y="2441499"/>
            <a:ext cx="1618962" cy="338554"/>
          </a:xfrm>
          <a:prstGeom prst="rect">
            <a:avLst/>
          </a:prstGeom>
          <a:solidFill>
            <a:srgbClr val="00B05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Offices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5143" y="3292344"/>
            <a:ext cx="1618962" cy="1077218"/>
          </a:xfrm>
          <a:prstGeom prst="rect">
            <a:avLst/>
          </a:prstGeom>
          <a:solidFill>
            <a:schemeClr val="accent2">
              <a:lumMod val="40000"/>
              <a:lumOff val="6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Entrance area with ovens</a:t>
            </a:r>
          </a:p>
          <a:p>
            <a:pPr algn="ctr"/>
            <a:r>
              <a:rPr lang="en-US" sz="1600" dirty="0"/>
              <a:t> and gluing facility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091963" y="5951728"/>
            <a:ext cx="1225062" cy="338554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3 R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 rot="191645">
            <a:off x="4607872" y="2108218"/>
            <a:ext cx="694633" cy="3977412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95143" y="4686155"/>
            <a:ext cx="1618962" cy="830997"/>
          </a:xfrm>
          <a:prstGeom prst="rect">
            <a:avLst/>
          </a:prstGeom>
          <a:solidFill>
            <a:schemeClr val="accent1">
              <a:lumMod val="60000"/>
              <a:lumOff val="40000"/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Glass and Ceramic workshop</a:t>
            </a:r>
            <a:endParaRPr lang="en-US" sz="1200" dirty="0"/>
          </a:p>
        </p:txBody>
      </p:sp>
      <p:sp>
        <p:nvSpPr>
          <p:cNvPr id="2" name="Right Arrow 1"/>
          <p:cNvSpPr/>
          <p:nvPr/>
        </p:nvSpPr>
        <p:spPr>
          <a:xfrm rot="11179156">
            <a:off x="4348146" y="3931775"/>
            <a:ext cx="146539" cy="246192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636163" y="3893465"/>
            <a:ext cx="638050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Entry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7007469" y="5577267"/>
            <a:ext cx="1225062" cy="338554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Building 108 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9726" y="3760927"/>
            <a:ext cx="3006559" cy="1793969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 rot="1285427">
            <a:off x="6712465" y="4247216"/>
            <a:ext cx="466150" cy="659381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31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scintillating 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Fiber activities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585" y="674335"/>
            <a:ext cx="5143038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Construction and installation of </a:t>
            </a:r>
            <a:r>
              <a:rPr lang="en-GB" b="1" dirty="0"/>
              <a:t>ATLAS ALFA </a:t>
            </a:r>
            <a:r>
              <a:rPr lang="en-GB" dirty="0"/>
              <a:t>detector (initially started with lateral fibre coating)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Demonstrator construction for </a:t>
            </a:r>
            <a:r>
              <a:rPr lang="en-GB" b="1" dirty="0"/>
              <a:t>AX-PET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Strongly involved in </a:t>
            </a:r>
            <a:r>
              <a:rPr lang="en-GB" b="1" dirty="0"/>
              <a:t>LHCb </a:t>
            </a:r>
            <a:r>
              <a:rPr lang="en-GB" b="1" dirty="0" err="1"/>
              <a:t>SciFi</a:t>
            </a:r>
            <a:r>
              <a:rPr lang="en-GB" b="1" dirty="0"/>
              <a:t> </a:t>
            </a:r>
            <a:r>
              <a:rPr lang="en-GB" dirty="0"/>
              <a:t>development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Development and construction of 15 </a:t>
            </a:r>
            <a:r>
              <a:rPr lang="en-GB" b="1" dirty="0"/>
              <a:t>Fibre beam monitors</a:t>
            </a:r>
            <a:r>
              <a:rPr lang="en-GB" dirty="0"/>
              <a:t> for </a:t>
            </a:r>
            <a:r>
              <a:rPr lang="en-GB" dirty="0" err="1"/>
              <a:t>Neutino</a:t>
            </a:r>
            <a:r>
              <a:rPr lang="en-GB" dirty="0"/>
              <a:t> Platform (collaboration with BE-BI)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Contribution to prototype of </a:t>
            </a:r>
            <a:r>
              <a:rPr lang="en-GB" b="1" dirty="0" smtClean="0"/>
              <a:t>E-</a:t>
            </a:r>
            <a:r>
              <a:rPr lang="en-GB" b="1" dirty="0" err="1" smtClean="0"/>
              <a:t>cal</a:t>
            </a:r>
            <a:r>
              <a:rPr lang="en-GB" b="1" dirty="0" smtClean="0"/>
              <a:t> LHCb </a:t>
            </a:r>
            <a:r>
              <a:rPr lang="en-GB" dirty="0" smtClean="0"/>
              <a:t>(ongoing)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Individual fibre polishing for various detector groups (fibre–fin</a:t>
            </a:r>
            <a:r>
              <a:rPr lang="en-GB" dirty="0" smtClean="0"/>
              <a:t>)</a:t>
            </a:r>
            <a:endParaRPr lang="en-GB" sz="1400" dirty="0"/>
          </a:p>
          <a:p>
            <a:endParaRPr lang="en-GB" sz="1400" dirty="0"/>
          </a:p>
          <a:p>
            <a:r>
              <a:rPr lang="en-GB" b="1" i="1" u="sng" dirty="0"/>
              <a:t>Competencies: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Optical observations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Individual </a:t>
            </a:r>
            <a:r>
              <a:rPr lang="en-GB" dirty="0"/>
              <a:t>fibre polishing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gluing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detector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Reflective (Al) lateral fibre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Fibre end </a:t>
            </a:r>
            <a:r>
              <a:rPr lang="en-GB" dirty="0" smtClean="0"/>
              <a:t>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Small stock of different </a:t>
            </a:r>
            <a:r>
              <a:rPr lang="en-GB" dirty="0" err="1" smtClean="0"/>
              <a:t>Fibers</a:t>
            </a:r>
            <a:r>
              <a:rPr lang="en-GB" dirty="0" smtClean="0"/>
              <a:t> 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b="1" i="1" u="sng" dirty="0"/>
          </a:p>
          <a:p>
            <a:endParaRPr lang="en-GB" b="1" i="1" u="sng" dirty="0"/>
          </a:p>
          <a:p>
            <a:endParaRPr lang="en-GB" b="1" i="1" u="sng" dirty="0"/>
          </a:p>
        </p:txBody>
      </p:sp>
      <p:pic>
        <p:nvPicPr>
          <p:cNvPr id="12" name="Picture 11" descr="D:\Cern\TFL\Admin\Annual report\AR_2017\Pics\P-type_module_XBPF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507" y="4741524"/>
            <a:ext cx="2813561" cy="1535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323" y="652757"/>
            <a:ext cx="3718299" cy="26414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768" y="3402115"/>
            <a:ext cx="1936853" cy="2873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323" y="3402115"/>
            <a:ext cx="1661745" cy="12463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99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306856"/>
          </a:xfrm>
        </p:spPr>
        <p:txBody>
          <a:bodyPr>
            <a:noAutofit/>
          </a:bodyPr>
          <a:lstStyle/>
          <a:p>
            <a:r>
              <a:rPr lang="en-GB" sz="2000" dirty="0" err="1" smtClean="0"/>
              <a:t>Ax</a:t>
            </a:r>
            <a:r>
              <a:rPr lang="en-GB" sz="2000" dirty="0" smtClean="0"/>
              <a:t>-PET demonstrator construction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29" y="791124"/>
            <a:ext cx="7594375" cy="5682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63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57200" y="-33985"/>
            <a:ext cx="8192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EP-DT-TFG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   						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scintillating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Fiber activities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457200" y="581296"/>
            <a:ext cx="8165019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0080" y="6326188"/>
            <a:ext cx="74719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5</a:t>
            </a:fld>
            <a:endParaRPr lang="en-US"/>
          </a:p>
        </p:txBody>
      </p:sp>
      <p:sp>
        <p:nvSpPr>
          <p:cNvPr id="14" name="Rectangle 270"/>
          <p:cNvSpPr/>
          <p:nvPr/>
        </p:nvSpPr>
        <p:spPr>
          <a:xfrm>
            <a:off x="3096041" y="3380982"/>
            <a:ext cx="5172891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 smtClean="0">
                <a:latin typeface="FranklinGothic-Medium"/>
              </a:rPr>
              <a:t>Trigger module 	</a:t>
            </a:r>
            <a:r>
              <a:rPr lang="en-US" sz="1200" b="0" i="0" spc="0" dirty="0" smtClean="0">
                <a:latin typeface="FranklinGothic-Medium"/>
              </a:rPr>
              <a:t>               		</a:t>
            </a:r>
            <a:r>
              <a:rPr lang="en-US" sz="1200" b="0" i="0" spc="0" baseline="0" dirty="0" smtClean="0">
                <a:latin typeface="FranklinGothic-Medium"/>
              </a:rPr>
              <a:t>Beam Profile module (1-dimension)</a:t>
            </a:r>
            <a:endParaRPr lang="en-US" sz="1200" b="0" i="0" spc="0" baseline="0" dirty="0">
              <a:latin typeface="FranklinGothic-Medium"/>
            </a:endParaRPr>
          </a:p>
        </p:txBody>
      </p:sp>
      <p:sp>
        <p:nvSpPr>
          <p:cNvPr id="16" name="Rectangle 276"/>
          <p:cNvSpPr/>
          <p:nvPr/>
        </p:nvSpPr>
        <p:spPr>
          <a:xfrm>
            <a:off x="7054595" y="1697467"/>
            <a:ext cx="993495" cy="3036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FFFF"/>
                </a:solidFill>
                <a:latin typeface="FranklinGothic-Medium"/>
              </a:rPr>
              <a:t>With</a:t>
            </a:r>
            <a:r>
              <a:rPr lang="en-US" sz="1800" b="0" i="0" spc="-11" baseline="0" dirty="0">
                <a:solidFill>
                  <a:srgbClr val="FFFFFF"/>
                </a:solidFill>
                <a:latin typeface="FranklinGothic-Medium"/>
              </a:rPr>
              <a:t> </a:t>
            </a:r>
            <a:r>
              <a:rPr lang="en-US" sz="1800" b="0" i="0" spc="0" baseline="0" dirty="0">
                <a:solidFill>
                  <a:srgbClr val="FFFFFF"/>
                </a:solidFill>
                <a:latin typeface="FranklinGothic-Medium"/>
              </a:rPr>
              <a:t>glue!</a:t>
            </a:r>
          </a:p>
        </p:txBody>
      </p:sp>
      <p:sp>
        <p:nvSpPr>
          <p:cNvPr id="17" name="Rectangle 277"/>
          <p:cNvSpPr/>
          <p:nvPr/>
        </p:nvSpPr>
        <p:spPr>
          <a:xfrm>
            <a:off x="7054595" y="5182601"/>
            <a:ext cx="1136827" cy="3036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FFFF"/>
                </a:solidFill>
                <a:latin typeface="FranklinGothic-Medium"/>
              </a:rPr>
              <a:t>Glued </a:t>
            </a:r>
            <a:r>
              <a:rPr lang="en-US" sz="1800" b="0" i="0" spc="-19" baseline="0" dirty="0">
                <a:solidFill>
                  <a:srgbClr val="FFFFFF"/>
                </a:solidFill>
                <a:latin typeface="FranklinGothic-Medium"/>
              </a:rPr>
              <a:t>f</a:t>
            </a:r>
            <a:r>
              <a:rPr lang="en-US" sz="1800" b="0" i="0" spc="0" baseline="0" dirty="0">
                <a:solidFill>
                  <a:srgbClr val="FFFFFF"/>
                </a:solidFill>
                <a:latin typeface="FranklinGothic-Medium"/>
              </a:rPr>
              <a:t>ibre!</a:t>
            </a:r>
          </a:p>
        </p:txBody>
      </p:sp>
      <p:sp>
        <p:nvSpPr>
          <p:cNvPr id="18" name="Rectangle 210"/>
          <p:cNvSpPr/>
          <p:nvPr/>
        </p:nvSpPr>
        <p:spPr>
          <a:xfrm>
            <a:off x="5510671" y="5994518"/>
            <a:ext cx="138980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 smtClean="0">
                <a:latin typeface="FranklinGothic-Medium"/>
              </a:rPr>
              <a:t>Installation</a:t>
            </a:r>
            <a:r>
              <a:rPr lang="en-US" sz="1200" b="0" i="0" spc="0" dirty="0" smtClean="0">
                <a:latin typeface="FranklinGothic-Medium"/>
              </a:rPr>
              <a:t> in ENH1 </a:t>
            </a:r>
            <a:endParaRPr lang="en-US" sz="1200" b="0" i="0" spc="0" baseline="0" dirty="0">
              <a:latin typeface="FranklinGothic-Medium"/>
            </a:endParaRPr>
          </a:p>
        </p:txBody>
      </p:sp>
      <p:pic>
        <p:nvPicPr>
          <p:cNvPr id="19" name="Picture 134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265" y="841355"/>
            <a:ext cx="2206378" cy="2763161"/>
          </a:xfrm>
          <a:prstGeom prst="rect">
            <a:avLst/>
          </a:prstGeom>
          <a:noFill/>
          <a:extLst/>
        </p:spPr>
      </p:pic>
      <p:pic>
        <p:nvPicPr>
          <p:cNvPr id="20" name="Picture 162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24200" y="762000"/>
            <a:ext cx="2130178" cy="2637662"/>
          </a:xfrm>
          <a:prstGeom prst="rect">
            <a:avLst/>
          </a:prstGeom>
          <a:noFill/>
          <a:extLst/>
        </p:spPr>
      </p:pic>
      <p:pic>
        <p:nvPicPr>
          <p:cNvPr id="21" name="Picture 156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6552" y="768836"/>
            <a:ext cx="3187175" cy="1440964"/>
          </a:xfrm>
          <a:prstGeom prst="rect">
            <a:avLst/>
          </a:prstGeom>
          <a:noFill/>
          <a:extLst/>
        </p:spPr>
      </p:pic>
      <p:pic>
        <p:nvPicPr>
          <p:cNvPr id="22" name="Picture 157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6552" y="2398479"/>
            <a:ext cx="3187175" cy="999851"/>
          </a:xfrm>
          <a:prstGeom prst="rect">
            <a:avLst/>
          </a:prstGeom>
          <a:noFill/>
          <a:extLst/>
        </p:spPr>
      </p:pic>
      <p:pic>
        <p:nvPicPr>
          <p:cNvPr id="23" name="Picture 178"/>
          <p:cNvPicPr>
            <a:picLocks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6552" y="3810000"/>
            <a:ext cx="3180247" cy="2177959"/>
          </a:xfrm>
          <a:prstGeom prst="rect">
            <a:avLst/>
          </a:prstGeom>
          <a:noFill/>
          <a:extLst/>
        </p:spPr>
      </p:pic>
      <p:sp>
        <p:nvSpPr>
          <p:cNvPr id="24" name="Rectangle 270"/>
          <p:cNvSpPr/>
          <p:nvPr/>
        </p:nvSpPr>
        <p:spPr>
          <a:xfrm>
            <a:off x="228600" y="3805881"/>
            <a:ext cx="5101978" cy="2946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96" dirty="0" smtClean="0">
                <a:latin typeface="FranklinGothic-Medium"/>
              </a:rPr>
              <a:t>Worked out concept for this detector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96" dirty="0" smtClean="0">
                <a:latin typeface="FranklinGothic-Medium"/>
              </a:rPr>
              <a:t>Hired TTE to work on this project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96" dirty="0" smtClean="0">
                <a:latin typeface="FranklinGothic-Medium"/>
              </a:rPr>
              <a:t>Started prototyping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96" dirty="0" smtClean="0">
                <a:latin typeface="FranklinGothic-Medium"/>
              </a:rPr>
              <a:t>Launched coating campaign for lateral AL coating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96" dirty="0" smtClean="0">
                <a:latin typeface="FranklinGothic-Medium"/>
              </a:rPr>
              <a:t>Trained TTE on different production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96" dirty="0" smtClean="0">
                <a:latin typeface="FranklinGothic-Medium"/>
              </a:rPr>
              <a:t>Supervised production of 15 modules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96" dirty="0">
              <a:latin typeface="FranklinGothic-Medium"/>
            </a:endParaRPr>
          </a:p>
          <a:p>
            <a:r>
              <a:rPr lang="en-US" sz="1596" dirty="0" smtClean="0">
                <a:latin typeface="FranklinGothic-Medium"/>
              </a:rPr>
              <a:t>2018: Delivery for installation in Neutrino platform </a:t>
            </a:r>
          </a:p>
          <a:p>
            <a:r>
              <a:rPr lang="en-US" sz="1596" dirty="0" smtClean="0">
                <a:latin typeface="FranklinGothic-Medium"/>
              </a:rPr>
              <a:t>2021: Coating campaign for east hall equipment</a:t>
            </a:r>
          </a:p>
          <a:p>
            <a:r>
              <a:rPr lang="en-US" sz="1596" dirty="0" smtClean="0">
                <a:latin typeface="FranklinGothic-Medium"/>
              </a:rPr>
              <a:t>2023: Planned to equip north hall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96" dirty="0">
              <a:latin typeface="FranklinGothic-Medium"/>
            </a:endParaRPr>
          </a:p>
          <a:p>
            <a:r>
              <a:rPr lang="en-US" sz="1596" dirty="0" smtClean="0">
                <a:latin typeface="FranklinGothic-Medium"/>
              </a:rPr>
              <a:t> </a:t>
            </a:r>
            <a:endParaRPr lang="en-US" sz="1596" b="0" i="0" spc="0" baseline="0" dirty="0">
              <a:latin typeface="FranklinGothic-Medium"/>
            </a:endParaRPr>
          </a:p>
        </p:txBody>
      </p:sp>
    </p:spTree>
    <p:extLst>
      <p:ext uri="{BB962C8B-B14F-4D97-AF65-F5344CB8AC3E}">
        <p14:creationId xmlns:p14="http://schemas.microsoft.com/office/powerpoint/2010/main" val="2303382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877" y="114201"/>
            <a:ext cx="6766520" cy="506487"/>
          </a:xfrm>
        </p:spPr>
        <p:txBody>
          <a:bodyPr>
            <a:noAutofit/>
          </a:bodyPr>
          <a:lstStyle/>
          <a:p>
            <a:r>
              <a:rPr lang="en-GB" sz="2800" b="1" i="1" dirty="0" smtClean="0">
                <a:solidFill>
                  <a:srgbClr val="0070C0"/>
                </a:solidFill>
              </a:rPr>
              <a:t>LHCB </a:t>
            </a:r>
            <a:r>
              <a:rPr lang="en-GB" sz="2800" b="1" i="1" dirty="0" err="1" smtClean="0">
                <a:solidFill>
                  <a:srgbClr val="0070C0"/>
                </a:solidFill>
              </a:rPr>
              <a:t>SciFi</a:t>
            </a:r>
            <a:r>
              <a:rPr lang="en-GB" sz="2800" b="1" i="1" dirty="0" smtClean="0">
                <a:solidFill>
                  <a:srgbClr val="0070C0"/>
                </a:solidFill>
              </a:rPr>
              <a:t> Reflector </a:t>
            </a:r>
            <a:r>
              <a:rPr lang="en-GB" sz="2800" b="1" i="1" dirty="0" smtClean="0">
                <a:solidFill>
                  <a:srgbClr val="0070C0"/>
                </a:solidFill>
              </a:rPr>
              <a:t>options</a:t>
            </a:r>
            <a:endParaRPr lang="fr-FR" sz="28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E:\Cern\LHC'b\LOGo\lhcb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587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285875" y="620688"/>
            <a:ext cx="6886525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97843" y="6381328"/>
            <a:ext cx="6886525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E:\Cern\LHC'b\LOGo\lhcb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5999559"/>
            <a:ext cx="128587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fr-FR"/>
          </a:p>
        </p:txBody>
      </p:sp>
      <p:pic>
        <p:nvPicPr>
          <p:cNvPr id="3074" name="Picture 2" descr="E:\Cern\TFL\LHCb_tracker\TRM_REF_sciPlates\Reflector _presentation\Sample_pics\DSCN44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04425"/>
            <a:ext cx="8964488" cy="359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642937" y="1556792"/>
            <a:ext cx="1624807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 smtClean="0">
                <a:solidFill>
                  <a:schemeClr val="tx1"/>
                </a:solidFill>
              </a:rPr>
              <a:t>Original </a:t>
            </a:r>
            <a:r>
              <a:rPr lang="en-GB" sz="2000" dirty="0" err="1" smtClean="0">
                <a:solidFill>
                  <a:schemeClr val="tx1"/>
                </a:solidFill>
              </a:rPr>
              <a:t>Sci</a:t>
            </a:r>
            <a:r>
              <a:rPr lang="en-GB" sz="2000" dirty="0">
                <a:solidFill>
                  <a:schemeClr val="tx1"/>
                </a:solidFill>
              </a:rPr>
              <a:t>-</a:t>
            </a:r>
            <a:r>
              <a:rPr lang="en-GB" sz="2000" dirty="0" smtClean="0">
                <a:solidFill>
                  <a:schemeClr val="tx1"/>
                </a:solidFill>
              </a:rPr>
              <a:t>plate with Al coating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417310" y="2060848"/>
            <a:ext cx="1" cy="1296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 txBox="1">
            <a:spLocks/>
          </p:cNvSpPr>
          <p:nvPr/>
        </p:nvSpPr>
        <p:spPr>
          <a:xfrm>
            <a:off x="2843808" y="1556792"/>
            <a:ext cx="1800200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 smtClean="0">
                <a:solidFill>
                  <a:schemeClr val="tx1"/>
                </a:solidFill>
              </a:rPr>
              <a:t>Machined </a:t>
            </a:r>
            <a:r>
              <a:rPr lang="en-GB" sz="2000" dirty="0" err="1" smtClean="0">
                <a:solidFill>
                  <a:schemeClr val="tx1"/>
                </a:solidFill>
              </a:rPr>
              <a:t>Sci</a:t>
            </a:r>
            <a:r>
              <a:rPr lang="en-GB" sz="2000" dirty="0" smtClean="0">
                <a:solidFill>
                  <a:schemeClr val="tx1"/>
                </a:solidFill>
              </a:rPr>
              <a:t>-plate with Al coating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680428" y="2060848"/>
            <a:ext cx="1" cy="1296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2"/>
          <p:cNvSpPr txBox="1">
            <a:spLocks/>
          </p:cNvSpPr>
          <p:nvPr/>
        </p:nvSpPr>
        <p:spPr>
          <a:xfrm>
            <a:off x="4922279" y="1124744"/>
            <a:ext cx="1521929" cy="93610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 smtClean="0">
                <a:solidFill>
                  <a:schemeClr val="tx1"/>
                </a:solidFill>
              </a:rPr>
              <a:t>Machined </a:t>
            </a:r>
            <a:r>
              <a:rPr lang="en-GB" sz="2000" dirty="0" err="1" smtClean="0">
                <a:solidFill>
                  <a:schemeClr val="tx1"/>
                </a:solidFill>
              </a:rPr>
              <a:t>Sci</a:t>
            </a:r>
            <a:r>
              <a:rPr lang="en-GB" sz="2000" dirty="0" smtClean="0">
                <a:solidFill>
                  <a:schemeClr val="tx1"/>
                </a:solidFill>
              </a:rPr>
              <a:t>- plate with glued Al/MgF2 coated Mylar foil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5696652" y="2060848"/>
            <a:ext cx="1" cy="1296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ubtitle 2"/>
          <p:cNvSpPr txBox="1">
            <a:spLocks/>
          </p:cNvSpPr>
          <p:nvPr/>
        </p:nvSpPr>
        <p:spPr>
          <a:xfrm>
            <a:off x="7020272" y="1340768"/>
            <a:ext cx="1521929" cy="7200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 smtClean="0">
                <a:solidFill>
                  <a:schemeClr val="tx1"/>
                </a:solidFill>
              </a:rPr>
              <a:t>Machined </a:t>
            </a:r>
            <a:r>
              <a:rPr lang="en-GB" sz="2000" dirty="0" err="1" smtClean="0">
                <a:solidFill>
                  <a:schemeClr val="tx1"/>
                </a:solidFill>
              </a:rPr>
              <a:t>Sci</a:t>
            </a:r>
            <a:r>
              <a:rPr lang="en-GB" sz="2000" dirty="0" smtClean="0">
                <a:solidFill>
                  <a:schemeClr val="tx1"/>
                </a:solidFill>
              </a:rPr>
              <a:t>-plate with glued 3M ESR foil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7794645" y="2060848"/>
            <a:ext cx="1" cy="1296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65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9C55-EFDD-40AC-A69B-1C817DCAD508}" type="slidenum">
              <a:rPr lang="en-GB" smtClean="0"/>
              <a:t>7</a:t>
            </a:fld>
            <a:endParaRPr lang="en-GB"/>
          </a:p>
        </p:txBody>
      </p:sp>
      <p:pic>
        <p:nvPicPr>
          <p:cNvPr id="1026" name="Picture 2" descr="C:\Users\joram\Dropbox\Camera Uploads\2013-09-02 17.50.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" y="260648"/>
            <a:ext cx="7345760" cy="41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oram\Dropbox\Camera Uploads\2013-09-02 17.48.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4149080"/>
            <a:ext cx="3679701" cy="2845329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1999790" y="3212976"/>
            <a:ext cx="411970" cy="165618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23928" y="4653136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Raphael Dumps immersed 4 samples in a </a:t>
            </a:r>
            <a:r>
              <a:rPr lang="en-GB" sz="1600" dirty="0" err="1" smtClean="0"/>
              <a:t>Araldit</a:t>
            </a:r>
            <a:r>
              <a:rPr lang="en-GB" sz="1600" dirty="0" smtClean="0"/>
              <a:t> 2020 bath and machined the whole block after is FULL polymerization. </a:t>
            </a:r>
          </a:p>
          <a:p>
            <a:endParaRPr lang="en-GB" sz="1600" dirty="0"/>
          </a:p>
          <a:p>
            <a:r>
              <a:rPr lang="en-GB" sz="1600" dirty="0" smtClean="0"/>
              <a:t>This sample was then assessed using our optical OGP Coordinate Measurement Machine (prec. &lt; 5 </a:t>
            </a:r>
            <a:r>
              <a:rPr lang="en-GB" sz="1600" dirty="0" smtClean="0">
                <a:latin typeface="Symbol" pitchFamily="18" charset="2"/>
              </a:rPr>
              <a:t>m</a:t>
            </a:r>
            <a:r>
              <a:rPr lang="en-GB" sz="1600" dirty="0" smtClean="0"/>
              <a:t>m) 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2962664" y="138143"/>
            <a:ext cx="2834601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Analysis at CERN </a:t>
            </a:r>
            <a:endParaRPr lang="en-GB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57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99C55-EFDD-40AC-A69B-1C817DCAD508}" type="slidenum">
              <a:rPr lang="en-GB" smtClean="0"/>
              <a:t>8</a:t>
            </a:fld>
            <a:endParaRPr lang="en-GB"/>
          </a:p>
        </p:txBody>
      </p:sp>
      <p:pic>
        <p:nvPicPr>
          <p:cNvPr id="3074" name="Picture 2" descr="H:\Photos OGP 2 Sep 2013\coverlay lines 5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28" y="332656"/>
            <a:ext cx="8317102" cy="623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83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</a:rPr>
              <a:t>Fiber</a:t>
            </a:r>
            <a:r>
              <a:rPr lang="en-GB" sz="2400" dirty="0" smtClean="0">
                <a:solidFill>
                  <a:schemeClr val="tx1"/>
                </a:solidFill>
              </a:rPr>
              <a:t> bump </a:t>
            </a:r>
            <a:r>
              <a:rPr lang="en-GB" sz="2400" dirty="0">
                <a:solidFill>
                  <a:schemeClr val="tx1"/>
                </a:solidFill>
              </a:rPr>
              <a:t>removal by thermo- compression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T. Schneider      3rd July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9</a:t>
            </a:fld>
            <a:endParaRPr lang="en-US"/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840" y="1407292"/>
            <a:ext cx="7455864" cy="2329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83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60902</TotalTime>
  <Words>652</Words>
  <Application>Microsoft Office PowerPoint</Application>
  <PresentationFormat>On-screen Show (4:3)</PresentationFormat>
  <Paragraphs>137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FranklinGothic-Medium</vt:lpstr>
      <vt:lpstr>Montserrat</vt:lpstr>
      <vt:lpstr>Symbol</vt:lpstr>
      <vt:lpstr>Office Theme</vt:lpstr>
      <vt:lpstr>PowerPoint Presentation</vt:lpstr>
      <vt:lpstr>PowerPoint Presentation</vt:lpstr>
      <vt:lpstr>PowerPoint Presentation</vt:lpstr>
      <vt:lpstr>Ax-PET demonstrator construction</vt:lpstr>
      <vt:lpstr>PowerPoint Presentation</vt:lpstr>
      <vt:lpstr>LHCB SciFi Reflector options</vt:lpstr>
      <vt:lpstr>PowerPoint Presentation</vt:lpstr>
      <vt:lpstr>PowerPoint Presentation</vt:lpstr>
      <vt:lpstr> Fiber bump removal by thermo- compression</vt:lpstr>
      <vt:lpstr>Gluing with UV glue  (Loctite 4305 cyanoacrylate glue with photo-initiator)</vt:lpstr>
      <vt:lpstr>PowerPoint Presentation</vt:lpstr>
      <vt:lpstr>SPACAL W with organic fibers   -&gt;    LHCb ECAL Module 0 (U1b)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 capeans</dc:creator>
  <cp:lastModifiedBy>Thomas Schneider</cp:lastModifiedBy>
  <cp:revision>1129</cp:revision>
  <cp:lastPrinted>2021-03-25T14:27:10Z</cp:lastPrinted>
  <dcterms:created xsi:type="dcterms:W3CDTF">2013-11-05T12:57:38Z</dcterms:created>
  <dcterms:modified xsi:type="dcterms:W3CDTF">2023-06-28T10:23:03Z</dcterms:modified>
</cp:coreProperties>
</file>