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7" r:id="rId1"/>
    <p:sldMasterId id="2147483698" r:id="rId2"/>
    <p:sldMasterId id="2147483710" r:id="rId3"/>
  </p:sldMasterIdLst>
  <p:notesMasterIdLst>
    <p:notesMasterId r:id="rId40"/>
  </p:notesMasterIdLst>
  <p:sldIdLst>
    <p:sldId id="256" r:id="rId4"/>
    <p:sldId id="260" r:id="rId5"/>
    <p:sldId id="308" r:id="rId6"/>
    <p:sldId id="307" r:id="rId7"/>
    <p:sldId id="296" r:id="rId8"/>
    <p:sldId id="257" r:id="rId9"/>
    <p:sldId id="259" r:id="rId10"/>
    <p:sldId id="258" r:id="rId11"/>
    <p:sldId id="309" r:id="rId12"/>
    <p:sldId id="280" r:id="rId13"/>
    <p:sldId id="286" r:id="rId14"/>
    <p:sldId id="266" r:id="rId15"/>
    <p:sldId id="278" r:id="rId16"/>
    <p:sldId id="297" r:id="rId17"/>
    <p:sldId id="306" r:id="rId18"/>
    <p:sldId id="291" r:id="rId19"/>
    <p:sldId id="312" r:id="rId20"/>
    <p:sldId id="287" r:id="rId21"/>
    <p:sldId id="531" r:id="rId22"/>
    <p:sldId id="538" r:id="rId23"/>
    <p:sldId id="539" r:id="rId24"/>
    <p:sldId id="540" r:id="rId25"/>
    <p:sldId id="541" r:id="rId26"/>
    <p:sldId id="310" r:id="rId27"/>
    <p:sldId id="298" r:id="rId28"/>
    <p:sldId id="301" r:id="rId29"/>
    <p:sldId id="311" r:id="rId30"/>
    <p:sldId id="292" r:id="rId31"/>
    <p:sldId id="265" r:id="rId32"/>
    <p:sldId id="293" r:id="rId33"/>
    <p:sldId id="294" r:id="rId34"/>
    <p:sldId id="261" r:id="rId35"/>
    <p:sldId id="263" r:id="rId36"/>
    <p:sldId id="262" r:id="rId37"/>
    <p:sldId id="264" r:id="rId38"/>
    <p:sldId id="304"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6F7538-32ED-4203-A743-E567EBA7F9F3}">
          <p14:sldIdLst>
            <p14:sldId id="256"/>
            <p14:sldId id="260"/>
            <p14:sldId id="308"/>
            <p14:sldId id="307"/>
            <p14:sldId id="296"/>
            <p14:sldId id="257"/>
            <p14:sldId id="259"/>
            <p14:sldId id="258"/>
            <p14:sldId id="309"/>
            <p14:sldId id="280"/>
            <p14:sldId id="286"/>
            <p14:sldId id="266"/>
            <p14:sldId id="278"/>
            <p14:sldId id="297"/>
            <p14:sldId id="306"/>
            <p14:sldId id="291"/>
            <p14:sldId id="312"/>
            <p14:sldId id="287"/>
            <p14:sldId id="531"/>
            <p14:sldId id="538"/>
            <p14:sldId id="539"/>
            <p14:sldId id="540"/>
            <p14:sldId id="541"/>
          </p14:sldIdLst>
        </p14:section>
        <p14:section name="Untitled Section" id="{AC07F31F-8C5C-48C0-80B3-5141A60A87AE}">
          <p14:sldIdLst>
            <p14:sldId id="310"/>
            <p14:sldId id="298"/>
            <p14:sldId id="301"/>
            <p14:sldId id="311"/>
            <p14:sldId id="292"/>
            <p14:sldId id="265"/>
            <p14:sldId id="293"/>
            <p14:sldId id="294"/>
            <p14:sldId id="261"/>
            <p14:sldId id="263"/>
            <p14:sldId id="262"/>
            <p14:sldId id="264"/>
            <p14:sldId id="30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8" d="100"/>
          <a:sy n="98" d="100"/>
        </p:scale>
        <p:origin x="110" y="2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AA2A7E-A4CE-4642-AEB9-7281F8086A02}" type="datetimeFigureOut">
              <a:rPr lang="en-US" smtClean="0"/>
              <a:t>03-Jul-23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A68EF-7E8A-4CF9-BBAC-5F86059B0213}" type="slidenum">
              <a:rPr lang="en-US" smtClean="0"/>
              <a:t>‹#›</a:t>
            </a:fld>
            <a:endParaRPr lang="en-US"/>
          </a:p>
        </p:txBody>
      </p:sp>
    </p:spTree>
    <p:extLst>
      <p:ext uri="{BB962C8B-B14F-4D97-AF65-F5344CB8AC3E}">
        <p14:creationId xmlns:p14="http://schemas.microsoft.com/office/powerpoint/2010/main" val="730609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CE853-FA62-416F-8EF4-2E6562944146}" type="slidenum">
              <a:rPr lang="en-CA" smtClean="0"/>
              <a:t>4</a:t>
            </a:fld>
            <a:endParaRPr lang="en-CA"/>
          </a:p>
        </p:txBody>
      </p:sp>
    </p:spTree>
    <p:extLst>
      <p:ext uri="{BB962C8B-B14F-4D97-AF65-F5344CB8AC3E}">
        <p14:creationId xmlns:p14="http://schemas.microsoft.com/office/powerpoint/2010/main" val="42746249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185BB-8B07-4DC9-86F3-2A225C77748D}"/>
              </a:ext>
            </a:extLst>
          </p:cNvPr>
          <p:cNvSpPr>
            <a:spLocks noGrp="1"/>
          </p:cNvSpPr>
          <p:nvPr>
            <p:ph type="ctrTitle"/>
          </p:nvPr>
        </p:nvSpPr>
        <p:spPr>
          <a:xfrm>
            <a:off x="1600200" y="1261872"/>
            <a:ext cx="7638222" cy="2852928"/>
          </a:xfrm>
        </p:spPr>
        <p:txBody>
          <a:bodyPr anchor="b">
            <a:normAutofit/>
          </a:bodyPr>
          <a:lstStyle>
            <a:lvl1pPr algn="l">
              <a:lnSpc>
                <a:spcPct val="130000"/>
              </a:lnSpc>
              <a:defRPr sz="3600" spc="1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514D496A-6E7A-4923-8ED5-B4164125DEB6}"/>
              </a:ext>
            </a:extLst>
          </p:cNvPr>
          <p:cNvSpPr>
            <a:spLocks noGrp="1"/>
          </p:cNvSpPr>
          <p:nvPr>
            <p:ph type="subTitle" idx="1"/>
          </p:nvPr>
        </p:nvSpPr>
        <p:spPr>
          <a:xfrm>
            <a:off x="1600200" y="4681728"/>
            <a:ext cx="7638222" cy="929296"/>
          </a:xfrm>
          <a:prstGeom prst="rect">
            <a:avLst/>
          </a:prstGeom>
        </p:spPr>
        <p:txBody>
          <a:bodyPr>
            <a:normAutofit/>
          </a:bodyPr>
          <a:lstStyle>
            <a:lvl1pPr marL="0" indent="0" algn="l">
              <a:lnSpc>
                <a:spcPct val="130000"/>
              </a:lnSpc>
              <a:buNone/>
              <a:defRPr sz="1600" b="1" cap="all" spc="6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F5E3D20-43DC-4C14-8CFF-18545AED1B5B}"/>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E34FC300-5AFC-418B-85FD-EFA94BD7AF4C}"/>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F69C7E81-ED3C-4DB0-8E74-AD2A87E6BE8A}"/>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F0C817C9-850F-4FB6-B93B-CF3076C4A5C1}"/>
              </a:ext>
            </a:extLst>
          </p:cNvPr>
          <p:cNvGrpSpPr/>
          <p:nvPr/>
        </p:nvGrpSpPr>
        <p:grpSpPr>
          <a:xfrm flipH="1">
            <a:off x="0" y="0"/>
            <a:ext cx="567782" cy="3306479"/>
            <a:chOff x="11619770" y="-2005"/>
            <a:chExt cx="567782" cy="3306479"/>
          </a:xfrm>
        </p:grpSpPr>
        <p:sp>
          <p:nvSpPr>
            <p:cNvPr id="8" name="Freeform: Shape 7">
              <a:extLst>
                <a:ext uri="{FF2B5EF4-FFF2-40B4-BE49-F238E27FC236}">
                  <a16:creationId xmlns:a16="http://schemas.microsoft.com/office/drawing/2014/main" id="{159433A8-B67D-4675-AFDE-131069A709FC}"/>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E1CD1C45-6A4D-4237-B39C-2D58F401A8C5}"/>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02205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958AD-1CAD-45B3-B83D-DC9D33CD61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153F2E-0397-4423-8A88-D0059DEAF0CE}"/>
              </a:ext>
            </a:extLst>
          </p:cNvPr>
          <p:cNvSpPr>
            <a:spLocks noGrp="1"/>
          </p:cNvSpPr>
          <p:nvPr>
            <p:ph type="body" orient="vert" idx="1"/>
          </p:nvPr>
        </p:nvSpPr>
        <p:spPr>
          <a:xfrm>
            <a:off x="808662" y="2019299"/>
            <a:ext cx="10357666" cy="411480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7ADDE1-7025-4FA9-822D-481685085490}"/>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6B2A73E0-F328-46DC-98BE-CA0981F75A38}"/>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24652226-010C-494F-8BE8-BF91F3553DD5}"/>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9F89E9C4-9D18-4529-BC0C-68EAE507CDF8}"/>
              </a:ext>
            </a:extLst>
          </p:cNvPr>
          <p:cNvGrpSpPr/>
          <p:nvPr/>
        </p:nvGrpSpPr>
        <p:grpSpPr>
          <a:xfrm flipH="1" flipV="1">
            <a:off x="0" y="3551521"/>
            <a:ext cx="567782" cy="3306479"/>
            <a:chOff x="11619770" y="-2005"/>
            <a:chExt cx="567782" cy="3306479"/>
          </a:xfrm>
        </p:grpSpPr>
        <p:sp>
          <p:nvSpPr>
            <p:cNvPr id="8" name="Freeform: Shape 7">
              <a:extLst>
                <a:ext uri="{FF2B5EF4-FFF2-40B4-BE49-F238E27FC236}">
                  <a16:creationId xmlns:a16="http://schemas.microsoft.com/office/drawing/2014/main" id="{D7DF5937-0C03-4786-AB62-3CF7CECB92D6}"/>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E9AD93DB-2DB0-4B2D-884B-6EC45344325B}"/>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7574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C635D0-31D9-44E1-911D-F7D5D5400992}"/>
              </a:ext>
            </a:extLst>
          </p:cNvPr>
          <p:cNvSpPr>
            <a:spLocks noGrp="1"/>
          </p:cNvSpPr>
          <p:nvPr>
            <p:ph type="title" orient="vert"/>
          </p:nvPr>
        </p:nvSpPr>
        <p:spPr>
          <a:xfrm>
            <a:off x="8853914" y="624313"/>
            <a:ext cx="2537986" cy="5509787"/>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67F9230-1FA4-439D-A800-B5F006F07C0D}"/>
              </a:ext>
            </a:extLst>
          </p:cNvPr>
          <p:cNvSpPr>
            <a:spLocks noGrp="1"/>
          </p:cNvSpPr>
          <p:nvPr>
            <p:ph type="body" orient="vert" idx="1"/>
          </p:nvPr>
        </p:nvSpPr>
        <p:spPr>
          <a:xfrm>
            <a:off x="800100" y="624313"/>
            <a:ext cx="7816542" cy="550978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5AB2A3-7055-43AF-8BAB-0A9B7444867A}"/>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EE9A1821-A311-49CD-BCB4-B4BC88661019}"/>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A637C6A8-813A-486A-AA90-AB28935F2B4F}"/>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F38C7A17-06CC-442C-A876-A51B2B556508}"/>
              </a:ext>
            </a:extLst>
          </p:cNvPr>
          <p:cNvGrpSpPr/>
          <p:nvPr/>
        </p:nvGrpSpPr>
        <p:grpSpPr>
          <a:xfrm flipH="1" flipV="1">
            <a:off x="0" y="3551521"/>
            <a:ext cx="567782" cy="3306479"/>
            <a:chOff x="11619770" y="-2005"/>
            <a:chExt cx="567782" cy="3306479"/>
          </a:xfrm>
        </p:grpSpPr>
        <p:sp>
          <p:nvSpPr>
            <p:cNvPr id="8" name="Freeform: Shape 7">
              <a:extLst>
                <a:ext uri="{FF2B5EF4-FFF2-40B4-BE49-F238E27FC236}">
                  <a16:creationId xmlns:a16="http://schemas.microsoft.com/office/drawing/2014/main" id="{54C1798A-2980-4F34-8355-7BCB6B295322}"/>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59D7542C-E4AE-488F-BC75-2E7ED83910CE}"/>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68394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t>Edit Master text styles</a:t>
            </a:r>
          </a:p>
        </p:txBody>
      </p:sp>
      <p:sp>
        <p:nvSpPr>
          <p:cNvPr id="10" name="Date Placeholder 9"/>
          <p:cNvSpPr>
            <a:spLocks noGrp="1"/>
          </p:cNvSpPr>
          <p:nvPr>
            <p:ph type="dt" sz="half" idx="10"/>
          </p:nvPr>
        </p:nvSpPr>
        <p:spPr/>
        <p:txBody>
          <a:bodyPr/>
          <a:lstStyle/>
          <a:p>
            <a:r>
              <a:rPr lang="en-US"/>
              <a:t>29-Mar-23</a:t>
            </a:r>
          </a:p>
        </p:txBody>
      </p:sp>
      <p:sp>
        <p:nvSpPr>
          <p:cNvPr id="11" name="Footer Placeholder 10"/>
          <p:cNvSpPr>
            <a:spLocks noGrp="1"/>
          </p:cNvSpPr>
          <p:nvPr>
            <p:ph type="ftr" sz="quarter" idx="11"/>
          </p:nvPr>
        </p:nvSpPr>
        <p:spPr/>
        <p:txBody>
          <a:bodyPr/>
          <a:lstStyle/>
          <a:p>
            <a:r>
              <a:rPr lang="sv-SE"/>
              <a:t>B. Leverington - MT-SciFi in LHCb Upgrade 2</a:t>
            </a:r>
            <a:endParaRPr lang="en-US"/>
          </a:p>
        </p:txBody>
      </p:sp>
      <p:sp>
        <p:nvSpPr>
          <p:cNvPr id="12" name="Slide Number Placeholder 11"/>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616364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
            <a:ext cx="10515600" cy="767751"/>
          </a:xfrm>
        </p:spPr>
        <p:txBody>
          <a:bodyPr/>
          <a:lstStyle/>
          <a:p>
            <a:r>
              <a:rPr lang="en-US"/>
              <a:t>Click to edit Master title style</a:t>
            </a:r>
          </a:p>
        </p:txBody>
      </p:sp>
      <p:sp>
        <p:nvSpPr>
          <p:cNvPr id="3" name="Content Placeholder 2"/>
          <p:cNvSpPr>
            <a:spLocks noGrp="1"/>
          </p:cNvSpPr>
          <p:nvPr>
            <p:ph idx="1"/>
          </p:nvPr>
        </p:nvSpPr>
        <p:spPr>
          <a:xfrm>
            <a:off x="838200" y="1181819"/>
            <a:ext cx="10515600" cy="499514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29-Mar-23</a:t>
            </a:r>
          </a:p>
        </p:txBody>
      </p:sp>
      <p:sp>
        <p:nvSpPr>
          <p:cNvPr id="8" name="Footer Placeholder 7"/>
          <p:cNvSpPr>
            <a:spLocks noGrp="1"/>
          </p:cNvSpPr>
          <p:nvPr>
            <p:ph type="ftr" sz="quarter" idx="11"/>
          </p:nvPr>
        </p:nvSpPr>
        <p:spPr/>
        <p:txBody>
          <a:bodyPr/>
          <a:lstStyle/>
          <a:p>
            <a:r>
              <a:rPr lang="sv-SE"/>
              <a:t>B. Leverington - MT-SciFi in LHCb Upgrade 2</a:t>
            </a:r>
            <a:endParaRPr lang="en-US"/>
          </a:p>
        </p:txBody>
      </p:sp>
      <p:sp>
        <p:nvSpPr>
          <p:cNvPr id="9" name="Slide Number Placeholder 8"/>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3009983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155942"/>
            <a:ext cx="5181600" cy="50210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155942"/>
            <a:ext cx="5181600" cy="50210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29-Mar-23</a:t>
            </a:r>
          </a:p>
        </p:txBody>
      </p:sp>
      <p:sp>
        <p:nvSpPr>
          <p:cNvPr id="6" name="Footer Placeholder 5"/>
          <p:cNvSpPr>
            <a:spLocks noGrp="1"/>
          </p:cNvSpPr>
          <p:nvPr>
            <p:ph type="ftr" sz="quarter" idx="11"/>
          </p:nvPr>
        </p:nvSpPr>
        <p:spPr/>
        <p:txBody>
          <a:bodyPr/>
          <a:lstStyle/>
          <a:p>
            <a:r>
              <a:rPr lang="sv-SE"/>
              <a:t>B. Leverington - MT-SciFi in LHCb Upgrade 2</a:t>
            </a:r>
            <a:endParaRPr lang="en-US"/>
          </a:p>
        </p:txBody>
      </p:sp>
      <p:sp>
        <p:nvSpPr>
          <p:cNvPr id="7" name="Slide Number Placeholder 6"/>
          <p:cNvSpPr>
            <a:spLocks noGrp="1"/>
          </p:cNvSpPr>
          <p:nvPr>
            <p:ph type="sldNum" sz="quarter" idx="12"/>
          </p:nvPr>
        </p:nvSpPr>
        <p:spPr/>
        <p:txBody>
          <a:bodyPr/>
          <a:lstStyle/>
          <a:p>
            <a:fld id="{180C7619-47EE-450A-B1C2-9FB72D8D5CEF}" type="slidenum">
              <a:rPr lang="en-US" smtClean="0"/>
              <a:t>‹#›</a:t>
            </a:fld>
            <a:endParaRPr lang="en-US"/>
          </a:p>
        </p:txBody>
      </p:sp>
      <p:sp>
        <p:nvSpPr>
          <p:cNvPr id="8"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193002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85864"/>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4" name="Content Placeholder 3"/>
          <p:cNvSpPr>
            <a:spLocks noGrp="1"/>
          </p:cNvSpPr>
          <p:nvPr>
            <p:ph sz="half" idx="2"/>
          </p:nvPr>
        </p:nvSpPr>
        <p:spPr>
          <a:xfrm>
            <a:off x="839789" y="2070341"/>
            <a:ext cx="5157787" cy="41193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185864"/>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070341"/>
            <a:ext cx="5183188" cy="4119323"/>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29-Mar-23</a:t>
            </a:r>
          </a:p>
        </p:txBody>
      </p:sp>
      <p:sp>
        <p:nvSpPr>
          <p:cNvPr id="8" name="Footer Placeholder 7"/>
          <p:cNvSpPr>
            <a:spLocks noGrp="1"/>
          </p:cNvSpPr>
          <p:nvPr>
            <p:ph type="ftr" sz="quarter" idx="11"/>
          </p:nvPr>
        </p:nvSpPr>
        <p:spPr/>
        <p:txBody>
          <a:bodyPr/>
          <a:lstStyle/>
          <a:p>
            <a:r>
              <a:rPr lang="sv-SE"/>
              <a:t>B. Leverington - MT-SciFi in LHCb Upgrade 2</a:t>
            </a:r>
            <a:endParaRPr lang="en-US"/>
          </a:p>
        </p:txBody>
      </p:sp>
      <p:sp>
        <p:nvSpPr>
          <p:cNvPr id="9" name="Slide Number Placeholder 8"/>
          <p:cNvSpPr>
            <a:spLocks noGrp="1"/>
          </p:cNvSpPr>
          <p:nvPr>
            <p:ph type="sldNum" sz="quarter" idx="12"/>
          </p:nvPr>
        </p:nvSpPr>
        <p:spPr/>
        <p:txBody>
          <a:bodyPr/>
          <a:lstStyle/>
          <a:p>
            <a:fld id="{180C7619-47EE-450A-B1C2-9FB72D8D5CEF}" type="slidenum">
              <a:rPr lang="en-US" smtClean="0"/>
              <a:t>‹#›</a:t>
            </a:fld>
            <a:endParaRPr lang="en-US"/>
          </a:p>
        </p:txBody>
      </p:sp>
      <p:sp>
        <p:nvSpPr>
          <p:cNvPr id="10"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4003963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29-Mar-23</a:t>
            </a:r>
          </a:p>
        </p:txBody>
      </p:sp>
      <p:sp>
        <p:nvSpPr>
          <p:cNvPr id="4" name="Footer Placeholder 3"/>
          <p:cNvSpPr>
            <a:spLocks noGrp="1"/>
          </p:cNvSpPr>
          <p:nvPr>
            <p:ph type="ftr" sz="quarter" idx="11"/>
          </p:nvPr>
        </p:nvSpPr>
        <p:spPr/>
        <p:txBody>
          <a:bodyPr/>
          <a:lstStyle/>
          <a:p>
            <a:r>
              <a:rPr lang="sv-SE"/>
              <a:t>B. Leverington - MT-SciFi in LHCb Upgrade 2</a:t>
            </a:r>
            <a:endParaRPr lang="en-US"/>
          </a:p>
        </p:txBody>
      </p:sp>
      <p:sp>
        <p:nvSpPr>
          <p:cNvPr id="5" name="Slide Number Placeholder 4"/>
          <p:cNvSpPr>
            <a:spLocks noGrp="1"/>
          </p:cNvSpPr>
          <p:nvPr>
            <p:ph type="sldNum" sz="quarter" idx="12"/>
          </p:nvPr>
        </p:nvSpPr>
        <p:spPr/>
        <p:txBody>
          <a:bodyPr/>
          <a:lstStyle/>
          <a:p>
            <a:fld id="{180C7619-47EE-450A-B1C2-9FB72D8D5CEF}" type="slidenum">
              <a:rPr lang="en-US" smtClean="0"/>
              <a:t>‹#›</a:t>
            </a:fld>
            <a:endParaRPr lang="en-US"/>
          </a:p>
        </p:txBody>
      </p:sp>
      <p:sp>
        <p:nvSpPr>
          <p:cNvPr id="6"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1108178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29-Mar-23</a:t>
            </a:r>
          </a:p>
        </p:txBody>
      </p:sp>
      <p:sp>
        <p:nvSpPr>
          <p:cNvPr id="3" name="Footer Placeholder 2"/>
          <p:cNvSpPr>
            <a:spLocks noGrp="1"/>
          </p:cNvSpPr>
          <p:nvPr>
            <p:ph type="ftr" sz="quarter" idx="11"/>
          </p:nvPr>
        </p:nvSpPr>
        <p:spPr/>
        <p:txBody>
          <a:bodyPr/>
          <a:lstStyle/>
          <a:p>
            <a:r>
              <a:rPr lang="sv-SE"/>
              <a:t>B. Leverington - MT-SciFi in LHCb Upgrade 2</a:t>
            </a:r>
            <a:endParaRPr lang="en-US"/>
          </a:p>
        </p:txBody>
      </p:sp>
      <p:sp>
        <p:nvSpPr>
          <p:cNvPr id="4" name="Slide Number Placeholder 3"/>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3203666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370937"/>
            <a:ext cx="6172200" cy="549011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1207697"/>
            <a:ext cx="3932237" cy="4661291"/>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29-Mar-23</a:t>
            </a:r>
          </a:p>
        </p:txBody>
      </p:sp>
      <p:sp>
        <p:nvSpPr>
          <p:cNvPr id="6" name="Footer Placeholder 5"/>
          <p:cNvSpPr>
            <a:spLocks noGrp="1"/>
          </p:cNvSpPr>
          <p:nvPr>
            <p:ph type="ftr" sz="quarter" idx="11"/>
          </p:nvPr>
        </p:nvSpPr>
        <p:spPr/>
        <p:txBody>
          <a:bodyPr/>
          <a:lstStyle/>
          <a:p>
            <a:r>
              <a:rPr lang="sv-SE"/>
              <a:t>B. Leverington - MT-SciFi in LHCb Upgrade 2</a:t>
            </a:r>
            <a:endParaRPr lang="en-US"/>
          </a:p>
        </p:txBody>
      </p:sp>
      <p:sp>
        <p:nvSpPr>
          <p:cNvPr id="7" name="Slide Number Placeholder 6"/>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3028495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8"/>
            <a:ext cx="6172200" cy="487362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302591"/>
            <a:ext cx="3932237" cy="4566399"/>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29-Mar-23</a:t>
            </a:r>
          </a:p>
        </p:txBody>
      </p:sp>
      <p:sp>
        <p:nvSpPr>
          <p:cNvPr id="6" name="Footer Placeholder 5"/>
          <p:cNvSpPr>
            <a:spLocks noGrp="1"/>
          </p:cNvSpPr>
          <p:nvPr>
            <p:ph type="ftr" sz="quarter" idx="11"/>
          </p:nvPr>
        </p:nvSpPr>
        <p:spPr/>
        <p:txBody>
          <a:bodyPr/>
          <a:lstStyle/>
          <a:p>
            <a:r>
              <a:rPr lang="sv-SE"/>
              <a:t>B. Leverington - MT-SciFi in LHCb Upgrade 2</a:t>
            </a:r>
            <a:endParaRPr lang="en-US"/>
          </a:p>
        </p:txBody>
      </p:sp>
      <p:sp>
        <p:nvSpPr>
          <p:cNvPr id="7" name="Slide Number Placeholder 6"/>
          <p:cNvSpPr>
            <a:spLocks noGrp="1"/>
          </p:cNvSpPr>
          <p:nvPr>
            <p:ph type="sldNum" sz="quarter" idx="12"/>
          </p:nvPr>
        </p:nvSpPr>
        <p:spPr/>
        <p:txBody>
          <a:bodyPr/>
          <a:lstStyle/>
          <a:p>
            <a:fld id="{180C7619-47EE-450A-B1C2-9FB72D8D5CEF}" type="slidenum">
              <a:rPr lang="en-US" smtClean="0"/>
              <a:t>‹#›</a:t>
            </a:fld>
            <a:endParaRPr lang="en-US"/>
          </a:p>
        </p:txBody>
      </p:sp>
      <p:sp>
        <p:nvSpPr>
          <p:cNvPr id="8"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Tree>
    <p:extLst>
      <p:ext uri="{BB962C8B-B14F-4D97-AF65-F5344CB8AC3E}">
        <p14:creationId xmlns:p14="http://schemas.microsoft.com/office/powerpoint/2010/main" val="1242708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25F8D-0421-4AEC-9C40-A13163EC8AF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2037680-115A-411F-AEF6-4AC2096B4A70}"/>
              </a:ext>
            </a:extLst>
          </p:cNvPr>
          <p:cNvSpPr>
            <a:spLocks noGrp="1"/>
          </p:cNvSpPr>
          <p:nvPr>
            <p:ph idx="1"/>
          </p:nvPr>
        </p:nvSpPr>
        <p:spPr>
          <a:xfrm>
            <a:off x="808662" y="2019299"/>
            <a:ext cx="10357666" cy="4114801"/>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0CC193-1304-4D0F-8331-14D4EC08EFE8}"/>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0AF455C1-CD32-4050-BAFF-51CC6B62DFBB}"/>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500AF608-FF11-4CBE-B717-5D56AE67DDE1}"/>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20273450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0" y="1199073"/>
            <a:ext cx="10515600" cy="49778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29-Mar-23</a:t>
            </a:r>
          </a:p>
        </p:txBody>
      </p:sp>
      <p:sp>
        <p:nvSpPr>
          <p:cNvPr id="5" name="Footer Placeholder 4"/>
          <p:cNvSpPr>
            <a:spLocks noGrp="1"/>
          </p:cNvSpPr>
          <p:nvPr>
            <p:ph type="ftr" sz="quarter" idx="11"/>
          </p:nvPr>
        </p:nvSpPr>
        <p:spPr/>
        <p:txBody>
          <a:bodyPr/>
          <a:lstStyle/>
          <a:p>
            <a:r>
              <a:rPr lang="sv-SE"/>
              <a:t>B. Leverington - MT-SciFi in LHCb Upgrade 2</a:t>
            </a:r>
            <a:endParaRPr lang="en-US"/>
          </a:p>
        </p:txBody>
      </p:sp>
      <p:sp>
        <p:nvSpPr>
          <p:cNvPr id="6" name="Slide Number Placeholder 5"/>
          <p:cNvSpPr>
            <a:spLocks noGrp="1"/>
          </p:cNvSpPr>
          <p:nvPr>
            <p:ph type="sldNum" sz="quarter" idx="12"/>
          </p:nvPr>
        </p:nvSpPr>
        <p:spPr/>
        <p:txBody>
          <a:bodyPr/>
          <a:lstStyle/>
          <a:p>
            <a:fld id="{180C7619-47EE-450A-B1C2-9FB72D8D5CEF}" type="slidenum">
              <a:rPr lang="en-US" smtClean="0"/>
              <a:t>‹#›</a:t>
            </a:fld>
            <a:endParaRPr lang="en-US"/>
          </a:p>
        </p:txBody>
      </p:sp>
      <p:sp>
        <p:nvSpPr>
          <p:cNvPr id="7"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53398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2" y="365127"/>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29-Mar-23</a:t>
            </a:r>
          </a:p>
        </p:txBody>
      </p:sp>
      <p:sp>
        <p:nvSpPr>
          <p:cNvPr id="5" name="Footer Placeholder 4"/>
          <p:cNvSpPr>
            <a:spLocks noGrp="1"/>
          </p:cNvSpPr>
          <p:nvPr>
            <p:ph type="ftr" sz="quarter" idx="11"/>
          </p:nvPr>
        </p:nvSpPr>
        <p:spPr/>
        <p:txBody>
          <a:bodyPr/>
          <a:lstStyle/>
          <a:p>
            <a:r>
              <a:rPr lang="sv-SE"/>
              <a:t>B. Leverington - MT-SciFi in LHCb Upgrade 2</a:t>
            </a:r>
            <a:endParaRPr lang="en-US"/>
          </a:p>
        </p:txBody>
      </p:sp>
      <p:sp>
        <p:nvSpPr>
          <p:cNvPr id="6" name="Slide Number Placeholder 5"/>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41636472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29-Mar-23</a:t>
            </a:r>
          </a:p>
        </p:txBody>
      </p:sp>
      <p:sp>
        <p:nvSpPr>
          <p:cNvPr id="5" name="Footer Placeholder 4"/>
          <p:cNvSpPr>
            <a:spLocks noGrp="1"/>
          </p:cNvSpPr>
          <p:nvPr>
            <p:ph type="ftr" sz="quarter" idx="11"/>
          </p:nvPr>
        </p:nvSpPr>
        <p:spPr/>
        <p:txBody>
          <a:bodyPr/>
          <a:lstStyle/>
          <a:p>
            <a:r>
              <a:rPr lang="sv-SE"/>
              <a:t>B. Leverington - MT-SciFi in LHCb Upgrade 2</a:t>
            </a:r>
            <a:endParaRPr lang="en-US"/>
          </a:p>
        </p:txBody>
      </p:sp>
      <p:sp>
        <p:nvSpPr>
          <p:cNvPr id="6" name="Slide Number Placeholder 5"/>
          <p:cNvSpPr>
            <a:spLocks noGrp="1"/>
          </p:cNvSpPr>
          <p:nvPr>
            <p:ph type="sldNum" sz="quarter" idx="12"/>
          </p:nvPr>
        </p:nvSpPr>
        <p:spPr/>
        <p:txBody>
          <a:bodyPr/>
          <a:lstStyle/>
          <a:p>
            <a:fld id="{180C7619-47EE-450A-B1C2-9FB72D8D5CEF}" type="slidenum">
              <a:rPr lang="en-US" smtClean="0"/>
              <a:t>‹#›</a:t>
            </a:fld>
            <a:endParaRPr lang="en-US"/>
          </a:p>
        </p:txBody>
      </p:sp>
    </p:spTree>
    <p:extLst>
      <p:ext uri="{BB962C8B-B14F-4D97-AF65-F5344CB8AC3E}">
        <p14:creationId xmlns:p14="http://schemas.microsoft.com/office/powerpoint/2010/main" val="4067589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t>Click to edit Master text styles</a:t>
            </a:r>
          </a:p>
        </p:txBody>
      </p:sp>
      <p:sp>
        <p:nvSpPr>
          <p:cNvPr id="10" name="Date Placeholder 9"/>
          <p:cNvSpPr>
            <a:spLocks noGrp="1"/>
          </p:cNvSpPr>
          <p:nvPr>
            <p:ph type="dt" sz="half" idx="10"/>
          </p:nvPr>
        </p:nvSpPr>
        <p:spPr/>
        <p:txBody>
          <a:bodyPr/>
          <a:lstStyle/>
          <a:p>
            <a:fld id="{0E26F565-C39A-4AB8-89A5-290E1D1AE861}" type="datetime1">
              <a:rPr lang="en-US" smtClean="0"/>
              <a:t>03-Jul-23</a:t>
            </a:fld>
            <a:endParaRPr lang="en-US" dirty="0"/>
          </a:p>
        </p:txBody>
      </p:sp>
      <p:sp>
        <p:nvSpPr>
          <p:cNvPr id="11" name="Footer Placeholder 10"/>
          <p:cNvSpPr>
            <a:spLocks noGrp="1"/>
          </p:cNvSpPr>
          <p:nvPr>
            <p:ph type="ftr" sz="quarter" idx="11"/>
          </p:nvPr>
        </p:nvSpPr>
        <p:spPr/>
        <p:txBody>
          <a:bodyPr/>
          <a:lstStyle/>
          <a:p>
            <a:r>
              <a:rPr lang="en-US"/>
              <a:t>Blake Leverington -- LHCb</a:t>
            </a:r>
            <a:endParaRPr lang="en-US" dirty="0"/>
          </a:p>
        </p:txBody>
      </p:sp>
      <p:sp>
        <p:nvSpPr>
          <p:cNvPr id="12" name="Slide Number Placeholder 11"/>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6781573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
            <a:ext cx="10515600" cy="767751"/>
          </a:xfrm>
        </p:spPr>
        <p:txBody>
          <a:bodyPr/>
          <a:lstStyle/>
          <a:p>
            <a:r>
              <a:rPr lang="en-US"/>
              <a:t>Click to edit Master title style</a:t>
            </a:r>
          </a:p>
        </p:txBody>
      </p:sp>
      <p:sp>
        <p:nvSpPr>
          <p:cNvPr id="3" name="Content Placeholder 2"/>
          <p:cNvSpPr>
            <a:spLocks noGrp="1"/>
          </p:cNvSpPr>
          <p:nvPr>
            <p:ph idx="1"/>
          </p:nvPr>
        </p:nvSpPr>
        <p:spPr>
          <a:xfrm>
            <a:off x="838200" y="1181819"/>
            <a:ext cx="10515600" cy="499514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19C8FE-E334-44A5-9BBB-8020C360702D}" type="datetime1">
              <a:rPr lang="en-US" smtClean="0"/>
              <a:t>03-Jul-23</a:t>
            </a:fld>
            <a:endParaRPr lang="en-US" dirty="0"/>
          </a:p>
        </p:txBody>
      </p:sp>
      <p:sp>
        <p:nvSpPr>
          <p:cNvPr id="8" name="Footer Placeholder 7"/>
          <p:cNvSpPr>
            <a:spLocks noGrp="1"/>
          </p:cNvSpPr>
          <p:nvPr>
            <p:ph type="ftr" sz="quarter" idx="11"/>
          </p:nvPr>
        </p:nvSpPr>
        <p:spPr/>
        <p:txBody>
          <a:bodyPr/>
          <a:lstStyle/>
          <a:p>
            <a:r>
              <a:rPr lang="en-US"/>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2701826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155942"/>
            <a:ext cx="5181600" cy="5021023"/>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155942"/>
            <a:ext cx="5181600" cy="5021023"/>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9E99E99-C79A-48FE-B0E9-3525D616C7E1}" type="datetime1">
              <a:rPr lang="en-US" smtClean="0"/>
              <a:t>03-Jul-23</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11090468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185864"/>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070341"/>
            <a:ext cx="5157787" cy="4119323"/>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185864"/>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2" y="2070341"/>
            <a:ext cx="5183188" cy="4119323"/>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43C4325-12B7-4B53-9FC1-9A813D34630D}" type="datetime1">
              <a:rPr lang="en-US" smtClean="0"/>
              <a:t>03-Jul-23</a:t>
            </a:fld>
            <a:endParaRPr lang="en-US" dirty="0"/>
          </a:p>
        </p:txBody>
      </p:sp>
      <p:sp>
        <p:nvSpPr>
          <p:cNvPr id="8" name="Footer Placeholder 7"/>
          <p:cNvSpPr>
            <a:spLocks noGrp="1"/>
          </p:cNvSpPr>
          <p:nvPr>
            <p:ph type="ftr" sz="quarter" idx="11"/>
          </p:nvPr>
        </p:nvSpPr>
        <p:spPr/>
        <p:txBody>
          <a:bodyPr/>
          <a:lstStyle/>
          <a:p>
            <a:r>
              <a:rPr lang="en-US"/>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t>‹#›</a:t>
            </a:fld>
            <a:endParaRPr lang="en-US" dirty="0"/>
          </a:p>
        </p:txBody>
      </p:sp>
      <p:sp>
        <p:nvSpPr>
          <p:cNvPr id="10"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19944948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F7B5FEF-CE8F-4CDF-BE14-5EB6DCD604E1}" type="datetime1">
              <a:rPr lang="en-US" smtClean="0"/>
              <a:t>03-Jul-23</a:t>
            </a:fld>
            <a:endParaRPr lang="en-US" dirty="0"/>
          </a:p>
        </p:txBody>
      </p:sp>
      <p:sp>
        <p:nvSpPr>
          <p:cNvPr id="4" name="Footer Placeholder 3"/>
          <p:cNvSpPr>
            <a:spLocks noGrp="1"/>
          </p:cNvSpPr>
          <p:nvPr>
            <p:ph type="ftr" sz="quarter" idx="11"/>
          </p:nvPr>
        </p:nvSpPr>
        <p:spPr/>
        <p:txBody>
          <a:bodyPr/>
          <a:lstStyle/>
          <a:p>
            <a:r>
              <a:rPr lang="en-US"/>
              <a:t>Blake Leverington -- LHCb</a:t>
            </a:r>
            <a:endParaRPr lang="en-US" dirty="0"/>
          </a:p>
        </p:txBody>
      </p:sp>
      <p:sp>
        <p:nvSpPr>
          <p:cNvPr id="5" name="Slide Number Placeholder 4"/>
          <p:cNvSpPr>
            <a:spLocks noGrp="1"/>
          </p:cNvSpPr>
          <p:nvPr>
            <p:ph type="sldNum" sz="quarter" idx="12"/>
          </p:nvPr>
        </p:nvSpPr>
        <p:spPr/>
        <p:txBody>
          <a:bodyPr/>
          <a:lstStyle/>
          <a:p>
            <a:fld id="{EE946D39-289F-4B16-8B0D-BB0C4022DF6C}" type="slidenum">
              <a:rPr lang="en-US" smtClean="0"/>
              <a:t>‹#›</a:t>
            </a:fld>
            <a:endParaRPr lang="en-US" dirty="0"/>
          </a:p>
        </p:txBody>
      </p:sp>
      <p:sp>
        <p:nvSpPr>
          <p:cNvPr id="6"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7064289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D15A2-2342-47F2-ACF5-08651A6762C7}" type="datetime1">
              <a:rPr lang="en-US" smtClean="0"/>
              <a:t>03-Jul-23</a:t>
            </a:fld>
            <a:endParaRPr lang="en-US" dirty="0"/>
          </a:p>
        </p:txBody>
      </p:sp>
      <p:sp>
        <p:nvSpPr>
          <p:cNvPr id="3" name="Footer Placeholder 2"/>
          <p:cNvSpPr>
            <a:spLocks noGrp="1"/>
          </p:cNvSpPr>
          <p:nvPr>
            <p:ph type="ftr" sz="quarter" idx="11"/>
          </p:nvPr>
        </p:nvSpPr>
        <p:spPr/>
        <p:txBody>
          <a:bodyPr/>
          <a:lstStyle/>
          <a:p>
            <a:r>
              <a:rPr lang="en-US"/>
              <a:t>Blake Leverington -- LHCb</a:t>
            </a:r>
            <a:endParaRPr lang="en-US" dirty="0"/>
          </a:p>
        </p:txBody>
      </p:sp>
      <p:sp>
        <p:nvSpPr>
          <p:cNvPr id="4" name="Slide Number Placeholder 3"/>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4206313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370937"/>
            <a:ext cx="6172200" cy="549011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1207697"/>
            <a:ext cx="3932237" cy="4661291"/>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94315B0-30DB-4BE4-B1F4-1D5AA9298C64}" type="datetime1">
              <a:rPr lang="en-US" smtClean="0"/>
              <a:t>03-Jul-23</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51327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BD23A02E-6DCF-427A-8CFD-281B2185C7F0}"/>
              </a:ext>
            </a:extLst>
          </p:cNvPr>
          <p:cNvSpPr/>
          <p:nvPr/>
        </p:nvSpPr>
        <p:spPr>
          <a:xfrm>
            <a:off x="3242985" y="511814"/>
            <a:ext cx="5706031" cy="5706031"/>
          </a:xfrm>
          <a:prstGeom prst="ellipse">
            <a:avLst/>
          </a:prstGeom>
          <a:solidFill>
            <a:schemeClr val="accent1">
              <a:lumMod val="20000"/>
              <a:lumOff val="80000"/>
            </a:schemeClr>
          </a:solidFill>
          <a:ln>
            <a:noFill/>
          </a:ln>
          <a:effectLst>
            <a:outerShdw dist="165100" dir="2220000" algn="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6B4C32-F19C-44F3-8EF8-1F506D74DD7A}"/>
              </a:ext>
            </a:extLst>
          </p:cNvPr>
          <p:cNvSpPr>
            <a:spLocks noGrp="1"/>
          </p:cNvSpPr>
          <p:nvPr>
            <p:ph type="title"/>
          </p:nvPr>
        </p:nvSpPr>
        <p:spPr>
          <a:xfrm>
            <a:off x="3649192" y="1709738"/>
            <a:ext cx="4893617" cy="2553893"/>
          </a:xfrm>
        </p:spPr>
        <p:txBody>
          <a:bodyPr anchor="b">
            <a:normAutofit/>
          </a:bodyPr>
          <a:lstStyle>
            <a:lvl1pPr algn="ctr">
              <a:defRPr sz="36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0889729-131C-4F78-9DAA-E9EE28EA912F}"/>
              </a:ext>
            </a:extLst>
          </p:cNvPr>
          <p:cNvSpPr>
            <a:spLocks noGrp="1"/>
          </p:cNvSpPr>
          <p:nvPr>
            <p:ph type="body" idx="1"/>
          </p:nvPr>
        </p:nvSpPr>
        <p:spPr>
          <a:xfrm>
            <a:off x="4062249" y="4540468"/>
            <a:ext cx="4067503" cy="1154037"/>
          </a:xfrm>
          <a:prstGeom prst="rect">
            <a:avLst/>
          </a:prstGeom>
        </p:spPr>
        <p:txBody>
          <a:bodyPr>
            <a:normAutofit/>
          </a:bodyPr>
          <a:lstStyle>
            <a:lvl1pPr marL="0" indent="0" algn="ctr">
              <a:buNone/>
              <a:defRPr sz="1600" b="1" cap="all" spc="600" baseline="0">
                <a:solidFill>
                  <a:schemeClr val="tx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4E608-AC1F-41FB-974A-BD619C6C26B5}"/>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C0986158-8B03-45C3-891D-0357B198B6B4}"/>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1EC3B054-E8A2-43FD-B0FB-B1CCFA4BC0AD}"/>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2560379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8"/>
            <a:ext cx="6172200" cy="487362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302591"/>
            <a:ext cx="3932237" cy="4566399"/>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C16AE9-F267-48F0-B368-E2DF46B7E80F}" type="datetime1">
              <a:rPr lang="en-US" smtClean="0"/>
              <a:t>03-Jul-23</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839788" y="2"/>
            <a:ext cx="3932237" cy="987425"/>
          </a:xfrm>
        </p:spPr>
        <p:txBody>
          <a:bodyPr anchor="b"/>
          <a:lstStyle>
            <a:lvl1pPr>
              <a:defRPr sz="3200"/>
            </a:lvl1pPr>
          </a:lstStyle>
          <a:p>
            <a:r>
              <a:rPr lang="en-US"/>
              <a:t>Click to edit Master title style</a:t>
            </a:r>
          </a:p>
        </p:txBody>
      </p:sp>
    </p:spTree>
    <p:extLst>
      <p:ext uri="{BB962C8B-B14F-4D97-AF65-F5344CB8AC3E}">
        <p14:creationId xmlns:p14="http://schemas.microsoft.com/office/powerpoint/2010/main" val="4697161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0" y="1199073"/>
            <a:ext cx="10515600" cy="49778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F335AD-53A5-4CCE-8AF1-92D6D2BB701A}" type="datetime1">
              <a:rPr lang="en-US" smtClean="0"/>
              <a:t>03-Jul-23</a:t>
            </a:fld>
            <a:endParaRPr lang="en-US" dirty="0"/>
          </a:p>
        </p:txBody>
      </p:sp>
      <p:sp>
        <p:nvSpPr>
          <p:cNvPr id="5" name="Footer Placeholder 4"/>
          <p:cNvSpPr>
            <a:spLocks noGrp="1"/>
          </p:cNvSpPr>
          <p:nvPr>
            <p:ph type="ftr" sz="quarter" idx="11"/>
          </p:nvPr>
        </p:nvSpPr>
        <p:spPr/>
        <p:txBody>
          <a:bodyPr/>
          <a:lstStyle/>
          <a:p>
            <a:r>
              <a:rPr lang="en-US"/>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
        <p:nvSpPr>
          <p:cNvPr id="7" name="Title 1"/>
          <p:cNvSpPr>
            <a:spLocks noGrp="1"/>
          </p:cNvSpPr>
          <p:nvPr>
            <p:ph type="title"/>
          </p:nvPr>
        </p:nvSpPr>
        <p:spPr>
          <a:xfrm>
            <a:off x="838200" y="3"/>
            <a:ext cx="10515600" cy="767751"/>
          </a:xfrm>
        </p:spPr>
        <p:txBody>
          <a:bodyPr/>
          <a:lstStyle/>
          <a:p>
            <a:r>
              <a:rPr lang="en-US"/>
              <a:t>Click to edit Master title style</a:t>
            </a:r>
          </a:p>
        </p:txBody>
      </p:sp>
    </p:spTree>
    <p:extLst>
      <p:ext uri="{BB962C8B-B14F-4D97-AF65-F5344CB8AC3E}">
        <p14:creationId xmlns:p14="http://schemas.microsoft.com/office/powerpoint/2010/main" val="21514719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2" y="365127"/>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4C809-166B-41A2-99C5-5744A3A68B18}" type="datetime1">
              <a:rPr lang="en-US" smtClean="0"/>
              <a:t>03-Jul-23</a:t>
            </a:fld>
            <a:endParaRPr lang="en-US" dirty="0"/>
          </a:p>
        </p:txBody>
      </p:sp>
      <p:sp>
        <p:nvSpPr>
          <p:cNvPr id="5" name="Footer Placeholder 4"/>
          <p:cNvSpPr>
            <a:spLocks noGrp="1"/>
          </p:cNvSpPr>
          <p:nvPr>
            <p:ph type="ftr" sz="quarter" idx="11"/>
          </p:nvPr>
        </p:nvSpPr>
        <p:spPr/>
        <p:txBody>
          <a:bodyPr/>
          <a:lstStyle/>
          <a:p>
            <a:r>
              <a:rPr lang="en-US"/>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321671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4AA7-6D5A-402E-AD1A-880F2BDB7E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0D32B6-F9D8-4A43-B52C-336CFAB00A56}"/>
              </a:ext>
            </a:extLst>
          </p:cNvPr>
          <p:cNvSpPr>
            <a:spLocks noGrp="1"/>
          </p:cNvSpPr>
          <p:nvPr>
            <p:ph sz="half" idx="1"/>
          </p:nvPr>
        </p:nvSpPr>
        <p:spPr>
          <a:xfrm>
            <a:off x="812976" y="2019299"/>
            <a:ext cx="4995019" cy="4157663"/>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BF50CDD9-5742-4A34-BA72-7CCA72D914F4}"/>
              </a:ext>
            </a:extLst>
          </p:cNvPr>
          <p:cNvSpPr>
            <a:spLocks noGrp="1"/>
          </p:cNvSpPr>
          <p:nvPr>
            <p:ph sz="half" idx="2"/>
          </p:nvPr>
        </p:nvSpPr>
        <p:spPr>
          <a:xfrm>
            <a:off x="6293718" y="2019299"/>
            <a:ext cx="5027954" cy="4157663"/>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02783AA-D2AB-4385-A91F-870CB6564611}"/>
              </a:ext>
            </a:extLst>
          </p:cNvPr>
          <p:cNvSpPr>
            <a:spLocks noGrp="1"/>
          </p:cNvSpPr>
          <p:nvPr>
            <p:ph type="dt" sz="half" idx="10"/>
          </p:nvPr>
        </p:nvSpPr>
        <p:spPr/>
        <p:txBody>
          <a:bodyPr/>
          <a:lstStyle/>
          <a:p>
            <a:r>
              <a:rPr lang="en-US"/>
              <a:t>17/Apr/2023</a:t>
            </a:r>
          </a:p>
        </p:txBody>
      </p:sp>
      <p:sp>
        <p:nvSpPr>
          <p:cNvPr id="6" name="Footer Placeholder 5">
            <a:extLst>
              <a:ext uri="{FF2B5EF4-FFF2-40B4-BE49-F238E27FC236}">
                <a16:creationId xmlns:a16="http://schemas.microsoft.com/office/drawing/2014/main" id="{855AAD9C-5CA2-4DA1-84D3-B1838979F616}"/>
              </a:ext>
            </a:extLst>
          </p:cNvPr>
          <p:cNvSpPr>
            <a:spLocks noGrp="1"/>
          </p:cNvSpPr>
          <p:nvPr>
            <p:ph type="ftr" sz="quarter" idx="11"/>
          </p:nvPr>
        </p:nvSpPr>
        <p:spPr/>
        <p:txBody>
          <a:bodyPr/>
          <a:lstStyle/>
          <a:p>
            <a:r>
              <a:rPr lang="en-US"/>
              <a:t>B. Leverington - Fibre Developments</a:t>
            </a:r>
          </a:p>
        </p:txBody>
      </p:sp>
      <p:sp>
        <p:nvSpPr>
          <p:cNvPr id="7" name="Slide Number Placeholder 6">
            <a:extLst>
              <a:ext uri="{FF2B5EF4-FFF2-40B4-BE49-F238E27FC236}">
                <a16:creationId xmlns:a16="http://schemas.microsoft.com/office/drawing/2014/main" id="{151AB3C7-9574-47BC-932D-782BEE9989DA}"/>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859323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C468-781B-4BC5-8DEA-B9EF2BF90DD2}"/>
              </a:ext>
            </a:extLst>
          </p:cNvPr>
          <p:cNvSpPr>
            <a:spLocks noGrp="1"/>
          </p:cNvSpPr>
          <p:nvPr>
            <p:ph type="title"/>
          </p:nvPr>
        </p:nvSpPr>
        <p:spPr>
          <a:xfrm>
            <a:off x="811460" y="369168"/>
            <a:ext cx="10458729" cy="1439818"/>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367223F-48E4-491D-AB5D-5FC8A0C566AF}"/>
              </a:ext>
            </a:extLst>
          </p:cNvPr>
          <p:cNvSpPr>
            <a:spLocks noGrp="1"/>
          </p:cNvSpPr>
          <p:nvPr>
            <p:ph type="body" idx="1"/>
          </p:nvPr>
        </p:nvSpPr>
        <p:spPr>
          <a:xfrm>
            <a:off x="800101" y="1843067"/>
            <a:ext cx="5007894" cy="662007"/>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D6B764-4B87-42FF-ABAA-69B07B88FF40}"/>
              </a:ext>
            </a:extLst>
          </p:cNvPr>
          <p:cNvSpPr>
            <a:spLocks noGrp="1"/>
          </p:cNvSpPr>
          <p:nvPr>
            <p:ph sz="half" idx="2"/>
          </p:nvPr>
        </p:nvSpPr>
        <p:spPr>
          <a:xfrm>
            <a:off x="800101" y="2505075"/>
            <a:ext cx="5007894" cy="3684588"/>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174357B9-406F-4BF9-B8FB-C53421EEF5A6}"/>
              </a:ext>
            </a:extLst>
          </p:cNvPr>
          <p:cNvSpPr>
            <a:spLocks noGrp="1"/>
          </p:cNvSpPr>
          <p:nvPr>
            <p:ph type="body" sz="quarter" idx="3"/>
          </p:nvPr>
        </p:nvSpPr>
        <p:spPr>
          <a:xfrm>
            <a:off x="6276061" y="1843067"/>
            <a:ext cx="4994128" cy="662007"/>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320462B-1939-4DAA-A7DD-6BDC95054A6E}"/>
              </a:ext>
            </a:extLst>
          </p:cNvPr>
          <p:cNvSpPr>
            <a:spLocks noGrp="1"/>
          </p:cNvSpPr>
          <p:nvPr>
            <p:ph sz="quarter" idx="4"/>
          </p:nvPr>
        </p:nvSpPr>
        <p:spPr>
          <a:xfrm>
            <a:off x="6276061" y="2505075"/>
            <a:ext cx="4994128" cy="3684588"/>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6C938B-C4C2-4FA9-85CA-9CD742CD7523}"/>
              </a:ext>
            </a:extLst>
          </p:cNvPr>
          <p:cNvSpPr>
            <a:spLocks noGrp="1"/>
          </p:cNvSpPr>
          <p:nvPr>
            <p:ph type="dt" sz="half" idx="10"/>
          </p:nvPr>
        </p:nvSpPr>
        <p:spPr/>
        <p:txBody>
          <a:bodyPr/>
          <a:lstStyle/>
          <a:p>
            <a:r>
              <a:rPr lang="en-US"/>
              <a:t>17/Apr/2023</a:t>
            </a:r>
          </a:p>
        </p:txBody>
      </p:sp>
      <p:sp>
        <p:nvSpPr>
          <p:cNvPr id="8" name="Footer Placeholder 7">
            <a:extLst>
              <a:ext uri="{FF2B5EF4-FFF2-40B4-BE49-F238E27FC236}">
                <a16:creationId xmlns:a16="http://schemas.microsoft.com/office/drawing/2014/main" id="{11AD8886-0D28-4D49-8D43-151D37E948EE}"/>
              </a:ext>
            </a:extLst>
          </p:cNvPr>
          <p:cNvSpPr>
            <a:spLocks noGrp="1"/>
          </p:cNvSpPr>
          <p:nvPr>
            <p:ph type="ftr" sz="quarter" idx="11"/>
          </p:nvPr>
        </p:nvSpPr>
        <p:spPr/>
        <p:txBody>
          <a:bodyPr/>
          <a:lstStyle/>
          <a:p>
            <a:r>
              <a:rPr lang="en-US"/>
              <a:t>B. Leverington - Fibre Developments</a:t>
            </a:r>
          </a:p>
        </p:txBody>
      </p:sp>
      <p:sp>
        <p:nvSpPr>
          <p:cNvPr id="9" name="Slide Number Placeholder 8">
            <a:extLst>
              <a:ext uri="{FF2B5EF4-FFF2-40B4-BE49-F238E27FC236}">
                <a16:creationId xmlns:a16="http://schemas.microsoft.com/office/drawing/2014/main" id="{172FDDE8-E9F8-4B6C-9A40-829617A7C84D}"/>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32480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AE3D8-6C35-428B-B2F2-251FDE10BD20}"/>
              </a:ext>
            </a:extLst>
          </p:cNvPr>
          <p:cNvSpPr>
            <a:spLocks noGrp="1"/>
          </p:cNvSpPr>
          <p:nvPr>
            <p:ph type="title"/>
          </p:nvPr>
        </p:nvSpPr>
        <p:spPr>
          <a:xfrm>
            <a:off x="800100" y="983769"/>
            <a:ext cx="10094770" cy="1180574"/>
          </a:xfrm>
          <a:solidFill>
            <a:schemeClr val="accent1">
              <a:lumMod val="20000"/>
              <a:lumOff val="80000"/>
            </a:schemeClr>
          </a:solidFill>
          <a:effectLst>
            <a:outerShdw dist="165100" dir="18900000" algn="bl" rotWithShape="0">
              <a:prstClr val="black"/>
            </a:outerShdw>
          </a:effectLst>
        </p:spPr>
        <p:txBody>
          <a:bodyPr/>
          <a:lstStyle>
            <a:lvl1pPr marL="18288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4F0B8015-E11A-42CA-AE88-7BD73F87E566}"/>
              </a:ext>
            </a:extLst>
          </p:cNvPr>
          <p:cNvSpPr>
            <a:spLocks noGrp="1"/>
          </p:cNvSpPr>
          <p:nvPr>
            <p:ph type="dt" sz="half" idx="10"/>
          </p:nvPr>
        </p:nvSpPr>
        <p:spPr/>
        <p:txBody>
          <a:bodyPr/>
          <a:lstStyle/>
          <a:p>
            <a:r>
              <a:rPr lang="en-US"/>
              <a:t>17/Apr/2023</a:t>
            </a:r>
          </a:p>
        </p:txBody>
      </p:sp>
      <p:sp>
        <p:nvSpPr>
          <p:cNvPr id="4" name="Footer Placeholder 3">
            <a:extLst>
              <a:ext uri="{FF2B5EF4-FFF2-40B4-BE49-F238E27FC236}">
                <a16:creationId xmlns:a16="http://schemas.microsoft.com/office/drawing/2014/main" id="{07309078-34CA-45CD-B479-03906A265C6B}"/>
              </a:ext>
            </a:extLst>
          </p:cNvPr>
          <p:cNvSpPr>
            <a:spLocks noGrp="1"/>
          </p:cNvSpPr>
          <p:nvPr>
            <p:ph type="ftr" sz="quarter" idx="11"/>
          </p:nvPr>
        </p:nvSpPr>
        <p:spPr/>
        <p:txBody>
          <a:bodyPr/>
          <a:lstStyle/>
          <a:p>
            <a:r>
              <a:rPr lang="en-US"/>
              <a:t>B. Leverington - Fibre Developments</a:t>
            </a:r>
          </a:p>
        </p:txBody>
      </p:sp>
      <p:sp>
        <p:nvSpPr>
          <p:cNvPr id="5" name="Slide Number Placeholder 4">
            <a:extLst>
              <a:ext uri="{FF2B5EF4-FFF2-40B4-BE49-F238E27FC236}">
                <a16:creationId xmlns:a16="http://schemas.microsoft.com/office/drawing/2014/main" id="{B0D03258-F989-47B2-A643-A60CD8A77BC8}"/>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281786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DA2F31-48B6-40CE-A364-3CE73FD859B4}"/>
              </a:ext>
            </a:extLst>
          </p:cNvPr>
          <p:cNvSpPr>
            <a:spLocks noGrp="1"/>
          </p:cNvSpPr>
          <p:nvPr>
            <p:ph type="dt" sz="half" idx="10"/>
          </p:nvPr>
        </p:nvSpPr>
        <p:spPr/>
        <p:txBody>
          <a:bodyPr/>
          <a:lstStyle/>
          <a:p>
            <a:r>
              <a:rPr lang="en-US"/>
              <a:t>17/Apr/2023</a:t>
            </a:r>
          </a:p>
        </p:txBody>
      </p:sp>
      <p:sp>
        <p:nvSpPr>
          <p:cNvPr id="3" name="Footer Placeholder 2">
            <a:extLst>
              <a:ext uri="{FF2B5EF4-FFF2-40B4-BE49-F238E27FC236}">
                <a16:creationId xmlns:a16="http://schemas.microsoft.com/office/drawing/2014/main" id="{117EEA00-F166-41EB-9331-CA99BB70F02D}"/>
              </a:ext>
            </a:extLst>
          </p:cNvPr>
          <p:cNvSpPr>
            <a:spLocks noGrp="1"/>
          </p:cNvSpPr>
          <p:nvPr>
            <p:ph type="ftr" sz="quarter" idx="11"/>
          </p:nvPr>
        </p:nvSpPr>
        <p:spPr/>
        <p:txBody>
          <a:bodyPr/>
          <a:lstStyle/>
          <a:p>
            <a:r>
              <a:rPr lang="en-US"/>
              <a:t>B. Leverington - Fibre Developments</a:t>
            </a:r>
          </a:p>
        </p:txBody>
      </p:sp>
      <p:sp>
        <p:nvSpPr>
          <p:cNvPr id="4" name="Slide Number Placeholder 3">
            <a:extLst>
              <a:ext uri="{FF2B5EF4-FFF2-40B4-BE49-F238E27FC236}">
                <a16:creationId xmlns:a16="http://schemas.microsoft.com/office/drawing/2014/main" id="{63BB051F-F8FC-4FF6-9783-45F9FE7AC302}"/>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393575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08635-A5AF-48F4-8CD2-FB0E01113904}"/>
              </a:ext>
            </a:extLst>
          </p:cNvPr>
          <p:cNvSpPr>
            <a:spLocks noGrp="1"/>
          </p:cNvSpPr>
          <p:nvPr>
            <p:ph type="title"/>
          </p:nvPr>
        </p:nvSpPr>
        <p:spPr>
          <a:xfrm>
            <a:off x="839788" y="987425"/>
            <a:ext cx="3932237" cy="1600200"/>
          </a:xfrm>
        </p:spPr>
        <p:txBody>
          <a:bodyPr anchor="t">
            <a:normAutofit/>
          </a:bodyPr>
          <a:lstStyle>
            <a:lvl1pPr>
              <a:defRPr sz="2800" b="1">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5E0E-DCC0-4781-A608-962B1241B5AA}"/>
              </a:ext>
            </a:extLst>
          </p:cNvPr>
          <p:cNvSpPr>
            <a:spLocks noGrp="1"/>
          </p:cNvSpPr>
          <p:nvPr>
            <p:ph idx="1"/>
          </p:nvPr>
        </p:nvSpPr>
        <p:spPr>
          <a:xfrm>
            <a:off x="5309826" y="987425"/>
            <a:ext cx="604556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21F43E-3D50-4A1C-A289-B3D0DD0E710F}"/>
              </a:ext>
            </a:extLst>
          </p:cNvPr>
          <p:cNvSpPr>
            <a:spLocks noGrp="1"/>
          </p:cNvSpPr>
          <p:nvPr>
            <p:ph type="body" sz="half" idx="2"/>
          </p:nvPr>
        </p:nvSpPr>
        <p:spPr>
          <a:xfrm>
            <a:off x="839788" y="2743200"/>
            <a:ext cx="3932237" cy="3127376"/>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E70E3A-6639-4EA0-8305-C1899DAB49EB}"/>
              </a:ext>
            </a:extLst>
          </p:cNvPr>
          <p:cNvSpPr>
            <a:spLocks noGrp="1"/>
          </p:cNvSpPr>
          <p:nvPr>
            <p:ph type="dt" sz="half" idx="10"/>
          </p:nvPr>
        </p:nvSpPr>
        <p:spPr/>
        <p:txBody>
          <a:bodyPr/>
          <a:lstStyle/>
          <a:p>
            <a:r>
              <a:rPr lang="en-US"/>
              <a:t>17/Apr/2023</a:t>
            </a:r>
          </a:p>
        </p:txBody>
      </p:sp>
      <p:sp>
        <p:nvSpPr>
          <p:cNvPr id="6" name="Footer Placeholder 5">
            <a:extLst>
              <a:ext uri="{FF2B5EF4-FFF2-40B4-BE49-F238E27FC236}">
                <a16:creationId xmlns:a16="http://schemas.microsoft.com/office/drawing/2014/main" id="{5B6AFD57-4189-42FB-B29E-96366E51B44D}"/>
              </a:ext>
            </a:extLst>
          </p:cNvPr>
          <p:cNvSpPr>
            <a:spLocks noGrp="1"/>
          </p:cNvSpPr>
          <p:nvPr>
            <p:ph type="ftr" sz="quarter" idx="11"/>
          </p:nvPr>
        </p:nvSpPr>
        <p:spPr/>
        <p:txBody>
          <a:bodyPr/>
          <a:lstStyle/>
          <a:p>
            <a:r>
              <a:rPr lang="en-US"/>
              <a:t>B. Leverington - Fibre Developments</a:t>
            </a:r>
          </a:p>
        </p:txBody>
      </p:sp>
      <p:sp>
        <p:nvSpPr>
          <p:cNvPr id="7" name="Slide Number Placeholder 6">
            <a:extLst>
              <a:ext uri="{FF2B5EF4-FFF2-40B4-BE49-F238E27FC236}">
                <a16:creationId xmlns:a16="http://schemas.microsoft.com/office/drawing/2014/main" id="{1AF5E2EC-8483-4FBC-9D29-C19025FA8F97}"/>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91773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CE581-A090-4AE9-9965-B06BDB52BD95}"/>
              </a:ext>
            </a:extLst>
          </p:cNvPr>
          <p:cNvSpPr>
            <a:spLocks noGrp="1"/>
          </p:cNvSpPr>
          <p:nvPr>
            <p:ph type="title"/>
          </p:nvPr>
        </p:nvSpPr>
        <p:spPr>
          <a:xfrm>
            <a:off x="839788" y="987425"/>
            <a:ext cx="3932237" cy="1600200"/>
          </a:xfrm>
        </p:spPr>
        <p:txBody>
          <a:bodyPr anchor="t">
            <a:normAutofit/>
          </a:bodyPr>
          <a:lstStyle>
            <a:lvl1pPr>
              <a:defRPr sz="2800" b="1">
                <a:latin typeface="+mn-lt"/>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839DEF4-262F-4ACF-9B29-3D4B819E7065}"/>
              </a:ext>
            </a:extLst>
          </p:cNvPr>
          <p:cNvSpPr>
            <a:spLocks noGrp="1"/>
          </p:cNvSpPr>
          <p:nvPr>
            <p:ph type="pic" idx="1"/>
          </p:nvPr>
        </p:nvSpPr>
        <p:spPr>
          <a:xfrm>
            <a:off x="5353969" y="987425"/>
            <a:ext cx="5694503"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4ED7CBB-7A6F-441E-9072-2494B952FA8B}"/>
              </a:ext>
            </a:extLst>
          </p:cNvPr>
          <p:cNvSpPr>
            <a:spLocks noGrp="1"/>
          </p:cNvSpPr>
          <p:nvPr>
            <p:ph type="body" sz="half" idx="2"/>
          </p:nvPr>
        </p:nvSpPr>
        <p:spPr>
          <a:xfrm>
            <a:off x="839788" y="2743200"/>
            <a:ext cx="3932237" cy="3127376"/>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159692-77BE-4A7D-AA70-635007A6E92C}"/>
              </a:ext>
            </a:extLst>
          </p:cNvPr>
          <p:cNvSpPr>
            <a:spLocks noGrp="1"/>
          </p:cNvSpPr>
          <p:nvPr>
            <p:ph type="dt" sz="half" idx="10"/>
          </p:nvPr>
        </p:nvSpPr>
        <p:spPr/>
        <p:txBody>
          <a:bodyPr/>
          <a:lstStyle/>
          <a:p>
            <a:r>
              <a:rPr lang="en-US"/>
              <a:t>17/Apr/2023</a:t>
            </a:r>
          </a:p>
        </p:txBody>
      </p:sp>
      <p:sp>
        <p:nvSpPr>
          <p:cNvPr id="6" name="Footer Placeholder 5">
            <a:extLst>
              <a:ext uri="{FF2B5EF4-FFF2-40B4-BE49-F238E27FC236}">
                <a16:creationId xmlns:a16="http://schemas.microsoft.com/office/drawing/2014/main" id="{FBB9A4DA-63AF-4D6A-98DB-E1D0AC741E58}"/>
              </a:ext>
            </a:extLst>
          </p:cNvPr>
          <p:cNvSpPr>
            <a:spLocks noGrp="1"/>
          </p:cNvSpPr>
          <p:nvPr>
            <p:ph type="ftr" sz="quarter" idx="11"/>
          </p:nvPr>
        </p:nvSpPr>
        <p:spPr/>
        <p:txBody>
          <a:bodyPr/>
          <a:lstStyle/>
          <a:p>
            <a:r>
              <a:rPr lang="en-US"/>
              <a:t>B. Leverington - Fibre Developments</a:t>
            </a:r>
          </a:p>
        </p:txBody>
      </p:sp>
      <p:sp>
        <p:nvSpPr>
          <p:cNvPr id="7" name="Slide Number Placeholder 6">
            <a:extLst>
              <a:ext uri="{FF2B5EF4-FFF2-40B4-BE49-F238E27FC236}">
                <a16:creationId xmlns:a16="http://schemas.microsoft.com/office/drawing/2014/main" id="{A76B7958-B19B-4C23-A82F-DD4E4B912B29}"/>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630049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86DAE1-1F65-43B8-A400-95E6DEEDCDFC}"/>
              </a:ext>
            </a:extLst>
          </p:cNvPr>
          <p:cNvSpPr>
            <a:spLocks noGrp="1"/>
          </p:cNvSpPr>
          <p:nvPr>
            <p:ph type="title"/>
          </p:nvPr>
        </p:nvSpPr>
        <p:spPr>
          <a:xfrm>
            <a:off x="808661" y="365125"/>
            <a:ext cx="10357666" cy="143845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D75C993-A44B-4C2D-818E-4C9000BB05C1}"/>
              </a:ext>
            </a:extLst>
          </p:cNvPr>
          <p:cNvSpPr>
            <a:spLocks noGrp="1"/>
          </p:cNvSpPr>
          <p:nvPr>
            <p:ph type="body" idx="1"/>
          </p:nvPr>
        </p:nvSpPr>
        <p:spPr>
          <a:xfrm>
            <a:off x="808662" y="2019299"/>
            <a:ext cx="10357666"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5A21B6E-ECC6-47D0-9C14-812B746F1563}"/>
              </a:ext>
            </a:extLst>
          </p:cNvPr>
          <p:cNvSpPr>
            <a:spLocks noGrp="1"/>
          </p:cNvSpPr>
          <p:nvPr>
            <p:ph type="dt" sz="half" idx="2"/>
          </p:nvPr>
        </p:nvSpPr>
        <p:spPr>
          <a:xfrm>
            <a:off x="795014" y="6342042"/>
            <a:ext cx="2743200" cy="365125"/>
          </a:xfrm>
          <a:prstGeom prst="rect">
            <a:avLst/>
          </a:prstGeom>
        </p:spPr>
        <p:txBody>
          <a:bodyPr vert="horz" lIns="91440" tIns="45720" rIns="91440" bIns="45720" rtlCol="0" anchor="ctr"/>
          <a:lstStyle>
            <a:lvl1pPr algn="l">
              <a:defRPr sz="1000" spc="100" baseline="0">
                <a:solidFill>
                  <a:schemeClr val="tx1"/>
                </a:solidFill>
              </a:defRPr>
            </a:lvl1pPr>
          </a:lstStyle>
          <a:p>
            <a:r>
              <a:rPr lang="en-US"/>
              <a:t>17/Apr/2023</a:t>
            </a:r>
          </a:p>
        </p:txBody>
      </p:sp>
      <p:sp>
        <p:nvSpPr>
          <p:cNvPr id="5" name="Footer Placeholder 4">
            <a:extLst>
              <a:ext uri="{FF2B5EF4-FFF2-40B4-BE49-F238E27FC236}">
                <a16:creationId xmlns:a16="http://schemas.microsoft.com/office/drawing/2014/main" id="{5209A716-DEA9-48A9-A5BC-0F392D2B49AC}"/>
              </a:ext>
            </a:extLst>
          </p:cNvPr>
          <p:cNvSpPr>
            <a:spLocks noGrp="1"/>
          </p:cNvSpPr>
          <p:nvPr>
            <p:ph type="ftr" sz="quarter" idx="3"/>
          </p:nvPr>
        </p:nvSpPr>
        <p:spPr>
          <a:xfrm>
            <a:off x="7603840" y="6342042"/>
            <a:ext cx="3470128" cy="365125"/>
          </a:xfrm>
          <a:prstGeom prst="rect">
            <a:avLst/>
          </a:prstGeom>
        </p:spPr>
        <p:txBody>
          <a:bodyPr vert="horz" lIns="91440" tIns="45720" rIns="91440" bIns="45720" rtlCol="0" anchor="ctr"/>
          <a:lstStyle>
            <a:lvl1pPr algn="r">
              <a:defRPr sz="1000" spc="50" baseline="0">
                <a:solidFill>
                  <a:schemeClr val="tx1"/>
                </a:solidFill>
              </a:defRPr>
            </a:lvl1pPr>
          </a:lstStyle>
          <a:p>
            <a:r>
              <a:rPr lang="en-US"/>
              <a:t>B. Leverington - Fibre Developments</a:t>
            </a:r>
          </a:p>
        </p:txBody>
      </p:sp>
      <p:sp>
        <p:nvSpPr>
          <p:cNvPr id="6" name="Slide Number Placeholder 5">
            <a:extLst>
              <a:ext uri="{FF2B5EF4-FFF2-40B4-BE49-F238E27FC236}">
                <a16:creationId xmlns:a16="http://schemas.microsoft.com/office/drawing/2014/main" id="{C09CB69E-A0E4-4558-9C62-4CD8CDD2A501}"/>
              </a:ext>
            </a:extLst>
          </p:cNvPr>
          <p:cNvSpPr>
            <a:spLocks noGrp="1"/>
          </p:cNvSpPr>
          <p:nvPr>
            <p:ph type="sldNum" sz="quarter" idx="4"/>
          </p:nvPr>
        </p:nvSpPr>
        <p:spPr>
          <a:xfrm>
            <a:off x="11073969" y="6342042"/>
            <a:ext cx="526228" cy="365125"/>
          </a:xfrm>
          <a:prstGeom prst="rect">
            <a:avLst/>
          </a:prstGeom>
        </p:spPr>
        <p:txBody>
          <a:bodyPr vert="horz" lIns="91440" tIns="45720" rIns="91440" bIns="45720" rtlCol="0" anchor="ctr"/>
          <a:lstStyle>
            <a:lvl1pPr algn="r">
              <a:defRPr sz="1000" spc="100" baseline="0">
                <a:solidFill>
                  <a:schemeClr val="tx1"/>
                </a:solidFill>
              </a:defRPr>
            </a:lvl1pPr>
          </a:lstStyle>
          <a:p>
            <a:fld id="{91F18EF7-BE1E-4ECB-84D4-67C2B4D8F095}" type="slidenum">
              <a:rPr lang="en-US" smtClean="0"/>
              <a:t>‹#›</a:t>
            </a:fld>
            <a:endParaRPr lang="en-US"/>
          </a:p>
        </p:txBody>
      </p:sp>
      <p:pic>
        <p:nvPicPr>
          <p:cNvPr id="10" name="Picture 9">
            <a:extLst>
              <a:ext uri="{FF2B5EF4-FFF2-40B4-BE49-F238E27FC236}">
                <a16:creationId xmlns:a16="http://schemas.microsoft.com/office/drawing/2014/main" id="{87204357-C65C-BEFE-22C5-5F1CB81F8B7B}"/>
              </a:ext>
            </a:extLst>
          </p:cNvPr>
          <p:cNvPicPr>
            <a:picLocks noChangeAspect="1"/>
          </p:cNvPicPr>
          <p:nvPr userDrawn="1"/>
        </p:nvPicPr>
        <p:blipFill>
          <a:blip r:embed="rId13"/>
          <a:stretch>
            <a:fillRect/>
          </a:stretch>
        </p:blipFill>
        <p:spPr>
          <a:xfrm rot="5400000">
            <a:off x="11530970" y="230173"/>
            <a:ext cx="726305" cy="485395"/>
          </a:xfrm>
          <a:prstGeom prst="rect">
            <a:avLst/>
          </a:prstGeom>
          <a:noFill/>
          <a:ln>
            <a:noFill/>
          </a:ln>
        </p:spPr>
      </p:pic>
      <p:pic>
        <p:nvPicPr>
          <p:cNvPr id="11" name="Picture 10">
            <a:extLst>
              <a:ext uri="{FF2B5EF4-FFF2-40B4-BE49-F238E27FC236}">
                <a16:creationId xmlns:a16="http://schemas.microsoft.com/office/drawing/2014/main" id="{B43E131C-4F84-E36F-C72A-56E5B229C443}"/>
              </a:ext>
            </a:extLst>
          </p:cNvPr>
          <p:cNvPicPr>
            <a:picLocks noChangeAspect="1"/>
          </p:cNvPicPr>
          <p:nvPr userDrawn="1"/>
        </p:nvPicPr>
        <p:blipFill rotWithShape="1">
          <a:blip r:embed="rId14"/>
          <a:srcRect t="16142" b="16350"/>
          <a:stretch/>
        </p:blipFill>
        <p:spPr>
          <a:xfrm rot="5400000">
            <a:off x="11234571" y="5880874"/>
            <a:ext cx="1319104" cy="592183"/>
          </a:xfrm>
          <a:prstGeom prst="rect">
            <a:avLst/>
          </a:prstGeom>
        </p:spPr>
      </p:pic>
      <p:pic>
        <p:nvPicPr>
          <p:cNvPr id="12" name="Picture 11">
            <a:extLst>
              <a:ext uri="{FF2B5EF4-FFF2-40B4-BE49-F238E27FC236}">
                <a16:creationId xmlns:a16="http://schemas.microsoft.com/office/drawing/2014/main" id="{9F81AB6B-3EF3-70F5-5988-06231094FC4B}"/>
              </a:ext>
            </a:extLst>
          </p:cNvPr>
          <p:cNvPicPr>
            <a:picLocks noChangeAspect="1"/>
          </p:cNvPicPr>
          <p:nvPr userDrawn="1"/>
        </p:nvPicPr>
        <p:blipFill>
          <a:blip r:embed="rId15"/>
          <a:stretch>
            <a:fillRect/>
          </a:stretch>
        </p:blipFill>
        <p:spPr>
          <a:xfrm rot="5400000">
            <a:off x="11283104" y="4755168"/>
            <a:ext cx="1222036" cy="302454"/>
          </a:xfrm>
          <a:prstGeom prst="rect">
            <a:avLst/>
          </a:prstGeom>
        </p:spPr>
      </p:pic>
      <p:pic>
        <p:nvPicPr>
          <p:cNvPr id="13" name="Picture 12">
            <a:extLst>
              <a:ext uri="{FF2B5EF4-FFF2-40B4-BE49-F238E27FC236}">
                <a16:creationId xmlns:a16="http://schemas.microsoft.com/office/drawing/2014/main" id="{B1169BCE-A81E-1677-EEA4-90EE5BA653D3}"/>
              </a:ext>
            </a:extLst>
          </p:cNvPr>
          <p:cNvPicPr>
            <a:picLocks noChangeAspect="1"/>
          </p:cNvPicPr>
          <p:nvPr userDrawn="1"/>
        </p:nvPicPr>
        <p:blipFill>
          <a:blip r:embed="rId16"/>
          <a:stretch>
            <a:fillRect/>
          </a:stretch>
        </p:blipFill>
        <p:spPr>
          <a:xfrm rot="5400000">
            <a:off x="11771333" y="3776395"/>
            <a:ext cx="308340" cy="365218"/>
          </a:xfrm>
          <a:prstGeom prst="rect">
            <a:avLst/>
          </a:prstGeom>
        </p:spPr>
      </p:pic>
    </p:spTree>
    <p:extLst>
      <p:ext uri="{BB962C8B-B14F-4D97-AF65-F5344CB8AC3E}">
        <p14:creationId xmlns:p14="http://schemas.microsoft.com/office/powerpoint/2010/main" val="27113598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6" r:id="rId6"/>
    <p:sldLayoutId id="2147483691" r:id="rId7"/>
    <p:sldLayoutId id="2147483692" r:id="rId8"/>
    <p:sldLayoutId id="2147483693" r:id="rId9"/>
    <p:sldLayoutId id="2147483695" r:id="rId10"/>
    <p:sldLayoutId id="2147483694" r:id="rId11"/>
  </p:sldLayoutIdLst>
  <p:hf hdr="0"/>
  <p:txStyles>
    <p:titleStyle>
      <a:lvl1pPr algn="l" defTabSz="914400" rtl="0" eaLnBrk="1" latinLnBrk="0" hangingPunct="1">
        <a:lnSpc>
          <a:spcPct val="120000"/>
        </a:lnSpc>
        <a:spcBef>
          <a:spcPct val="0"/>
        </a:spcBef>
        <a:buNone/>
        <a:defRPr sz="320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SzPct val="85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30000"/>
        </a:lnSpc>
        <a:spcBef>
          <a:spcPts val="500"/>
        </a:spcBef>
        <a:buSzPct val="10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30000"/>
        </a:lnSpc>
        <a:spcBef>
          <a:spcPts val="500"/>
        </a:spcBef>
        <a:buSzPct val="85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30000"/>
        </a:lnSpc>
        <a:spcBef>
          <a:spcPts val="500"/>
        </a:spcBef>
        <a:buSzPct val="100000"/>
        <a:buFont typeface="Avenir Next LT Pro Light" panose="020B0304020202020204" pitchFamily="34" charset="0"/>
        <a:buChar char="–"/>
        <a:defRPr sz="1400" kern="1200">
          <a:solidFill>
            <a:schemeClr val="tx1"/>
          </a:solidFill>
          <a:latin typeface="+mn-lt"/>
          <a:ea typeface="+mn-ea"/>
          <a:cs typeface="+mn-cs"/>
        </a:defRPr>
      </a:lvl4pPr>
      <a:lvl5pPr marL="1188720" indent="-228600" algn="l" defTabSz="914400" rtl="0" eaLnBrk="1" latinLnBrk="0" hangingPunct="1">
        <a:lnSpc>
          <a:spcPct val="130000"/>
        </a:lnSpc>
        <a:spcBef>
          <a:spcPts val="500"/>
        </a:spcBef>
        <a:buSzPct val="85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b="0">
                <a:solidFill>
                  <a:schemeClr val="tx1"/>
                </a:solidFill>
                <a:latin typeface="+mj-lt"/>
              </a:defRPr>
            </a:lvl1pPr>
          </a:lstStyle>
          <a:p>
            <a:r>
              <a:rPr lang="en-US"/>
              <a:t>29-Mar-23</a:t>
            </a: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b="0">
                <a:solidFill>
                  <a:schemeClr val="tx1"/>
                </a:solidFill>
                <a:latin typeface="+mj-lt"/>
              </a:defRPr>
            </a:lvl1pPr>
          </a:lstStyle>
          <a:p>
            <a:r>
              <a:rPr lang="sv-SE"/>
              <a:t>B. Leverington - MT-SciFi in LHCb Upgrade 2</a:t>
            </a:r>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867" b="0">
                <a:solidFill>
                  <a:schemeClr val="tx1"/>
                </a:solidFill>
                <a:latin typeface="+mj-lt"/>
              </a:defRPr>
            </a:lvl1pPr>
          </a:lstStyle>
          <a:p>
            <a:fld id="{180C7619-47EE-450A-B1C2-9FB72D8D5CEF}" type="slidenum">
              <a:rPr lang="en-US" smtClean="0"/>
              <a:t>‹#›</a:t>
            </a:fld>
            <a:endParaRPr lang="en-US"/>
          </a:p>
        </p:txBody>
      </p:sp>
      <p:pic>
        <p:nvPicPr>
          <p:cNvPr id="7" name="Picture 6"/>
          <p:cNvPicPr>
            <a:picLocks noChangeAspect="1"/>
          </p:cNvPicPr>
          <p:nvPr/>
        </p:nvPicPr>
        <p:blipFill>
          <a:blip r:embed="rId13"/>
          <a:stretch>
            <a:fillRect/>
          </a:stretch>
        </p:blipFill>
        <p:spPr>
          <a:xfrm rot="5400000">
            <a:off x="11447846" y="230173"/>
            <a:ext cx="726305" cy="485395"/>
          </a:xfrm>
          <a:prstGeom prst="rect">
            <a:avLst/>
          </a:prstGeom>
          <a:noFill/>
          <a:ln>
            <a:noFill/>
          </a:ln>
        </p:spPr>
      </p:pic>
      <p:pic>
        <p:nvPicPr>
          <p:cNvPr id="11" name="Picture 10"/>
          <p:cNvPicPr>
            <a:picLocks noChangeAspect="1"/>
          </p:cNvPicPr>
          <p:nvPr/>
        </p:nvPicPr>
        <p:blipFill rotWithShape="1">
          <a:blip r:embed="rId14"/>
          <a:srcRect t="16142" b="16350"/>
          <a:stretch/>
        </p:blipFill>
        <p:spPr>
          <a:xfrm rot="5400000">
            <a:off x="11151447" y="5880874"/>
            <a:ext cx="1319104" cy="592183"/>
          </a:xfrm>
          <a:prstGeom prst="rect">
            <a:avLst/>
          </a:prstGeom>
        </p:spPr>
      </p:pic>
      <p:cxnSp>
        <p:nvCxnSpPr>
          <p:cNvPr id="9" name="Straight Connector 8"/>
          <p:cNvCxnSpPr/>
          <p:nvPr/>
        </p:nvCxnSpPr>
        <p:spPr>
          <a:xfrm>
            <a:off x="838200" y="6296293"/>
            <a:ext cx="10515600" cy="0"/>
          </a:xfrm>
          <a:prstGeom prst="line">
            <a:avLst/>
          </a:prstGeom>
        </p:spPr>
        <p:style>
          <a:lnRef idx="1">
            <a:schemeClr val="accent3"/>
          </a:lnRef>
          <a:fillRef idx="0">
            <a:schemeClr val="accent3"/>
          </a:fillRef>
          <a:effectRef idx="0">
            <a:schemeClr val="accent3"/>
          </a:effectRef>
          <a:fontRef idx="minor">
            <a:schemeClr val="tx1"/>
          </a:fontRef>
        </p:style>
      </p:cxnSp>
      <p:pic>
        <p:nvPicPr>
          <p:cNvPr id="10" name="Picture 9">
            <a:extLst>
              <a:ext uri="{FF2B5EF4-FFF2-40B4-BE49-F238E27FC236}">
                <a16:creationId xmlns:a16="http://schemas.microsoft.com/office/drawing/2014/main" id="{2DA15041-F3CE-48E8-8313-F74D03462834}"/>
              </a:ext>
            </a:extLst>
          </p:cNvPr>
          <p:cNvPicPr>
            <a:picLocks noChangeAspect="1"/>
          </p:cNvPicPr>
          <p:nvPr userDrawn="1"/>
        </p:nvPicPr>
        <p:blipFill>
          <a:blip r:embed="rId15"/>
          <a:stretch>
            <a:fillRect/>
          </a:stretch>
        </p:blipFill>
        <p:spPr>
          <a:xfrm rot="5400000">
            <a:off x="11199980" y="4755168"/>
            <a:ext cx="1222036" cy="302454"/>
          </a:xfrm>
          <a:prstGeom prst="rect">
            <a:avLst/>
          </a:prstGeom>
        </p:spPr>
      </p:pic>
      <p:pic>
        <p:nvPicPr>
          <p:cNvPr id="12" name="Picture 11">
            <a:extLst>
              <a:ext uri="{FF2B5EF4-FFF2-40B4-BE49-F238E27FC236}">
                <a16:creationId xmlns:a16="http://schemas.microsoft.com/office/drawing/2014/main" id="{EA1C3501-CE93-4E9B-A00F-14C9890AB825}"/>
              </a:ext>
            </a:extLst>
          </p:cNvPr>
          <p:cNvPicPr>
            <a:picLocks noChangeAspect="1"/>
          </p:cNvPicPr>
          <p:nvPr userDrawn="1"/>
        </p:nvPicPr>
        <p:blipFill>
          <a:blip r:embed="rId16"/>
          <a:stretch>
            <a:fillRect/>
          </a:stretch>
        </p:blipFill>
        <p:spPr>
          <a:xfrm rot="5400000">
            <a:off x="11688209" y="3776395"/>
            <a:ext cx="308340" cy="365218"/>
          </a:xfrm>
          <a:prstGeom prst="rect">
            <a:avLst/>
          </a:prstGeom>
        </p:spPr>
      </p:pic>
    </p:spTree>
    <p:extLst>
      <p:ext uri="{BB962C8B-B14F-4D97-AF65-F5344CB8AC3E}">
        <p14:creationId xmlns:p14="http://schemas.microsoft.com/office/powerpoint/2010/main" val="367871440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b="0">
                <a:solidFill>
                  <a:schemeClr val="tx1"/>
                </a:solidFill>
                <a:latin typeface="+mj-lt"/>
              </a:defRPr>
            </a:lvl1pPr>
          </a:lstStyle>
          <a:p>
            <a:fld id="{0E26F565-C39A-4AB8-89A5-290E1D1AE861}" type="datetime1">
              <a:rPr lang="en-US" smtClean="0"/>
              <a:t>03-Jul-23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b="0">
                <a:solidFill>
                  <a:schemeClr val="tx1"/>
                </a:solidFill>
                <a:latin typeface="+mj-lt"/>
              </a:defRPr>
            </a:lvl1pPr>
          </a:lstStyle>
          <a:p>
            <a:r>
              <a:rPr lang="en-US" dirty="0"/>
              <a:t>Blake Leverington -- LHCb</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867" b="0">
                <a:solidFill>
                  <a:schemeClr val="tx1"/>
                </a:solidFill>
                <a:latin typeface="+mj-lt"/>
              </a:defRPr>
            </a:lvl1pPr>
          </a:lstStyle>
          <a:p>
            <a:fld id="{EE946D39-289F-4B16-8B0D-BB0C4022DF6C}" type="slidenum">
              <a:rPr lang="en-US" smtClean="0"/>
              <a:pPr/>
              <a:t>‹#›</a:t>
            </a:fld>
            <a:endParaRPr lang="en-US" dirty="0"/>
          </a:p>
        </p:txBody>
      </p:sp>
      <p:pic>
        <p:nvPicPr>
          <p:cNvPr id="7" name="Picture 6"/>
          <p:cNvPicPr>
            <a:picLocks noChangeAspect="1"/>
          </p:cNvPicPr>
          <p:nvPr/>
        </p:nvPicPr>
        <p:blipFill>
          <a:blip r:embed="rId12"/>
          <a:stretch>
            <a:fillRect/>
          </a:stretch>
        </p:blipFill>
        <p:spPr>
          <a:xfrm rot="5400000">
            <a:off x="11447846" y="230173"/>
            <a:ext cx="726305" cy="485395"/>
          </a:xfrm>
          <a:prstGeom prst="rect">
            <a:avLst/>
          </a:prstGeom>
          <a:noFill/>
          <a:ln>
            <a:noFill/>
          </a:ln>
        </p:spPr>
      </p:pic>
      <p:pic>
        <p:nvPicPr>
          <p:cNvPr id="11" name="Picture 10"/>
          <p:cNvPicPr>
            <a:picLocks noChangeAspect="1"/>
          </p:cNvPicPr>
          <p:nvPr/>
        </p:nvPicPr>
        <p:blipFill rotWithShape="1">
          <a:blip r:embed="rId13"/>
          <a:srcRect t="16142" b="16350"/>
          <a:stretch/>
        </p:blipFill>
        <p:spPr>
          <a:xfrm rot="5400000">
            <a:off x="11151447" y="5880874"/>
            <a:ext cx="1319104" cy="592183"/>
          </a:xfrm>
          <a:prstGeom prst="rect">
            <a:avLst/>
          </a:prstGeom>
        </p:spPr>
      </p:pic>
      <p:cxnSp>
        <p:nvCxnSpPr>
          <p:cNvPr id="9" name="Straight Connector 8"/>
          <p:cNvCxnSpPr/>
          <p:nvPr/>
        </p:nvCxnSpPr>
        <p:spPr>
          <a:xfrm>
            <a:off x="838200" y="6296293"/>
            <a:ext cx="10515600" cy="0"/>
          </a:xfrm>
          <a:prstGeom prst="line">
            <a:avLst/>
          </a:prstGeom>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46763483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Lst>
  <p:hf hdr="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microsoft.com/office/2007/relationships/hdphoto" Target="../media/hdphoto1.wdp"/><Relationship Id="rId9"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emf"/><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21.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emf"/><Relationship Id="rId1" Type="http://schemas.openxmlformats.org/officeDocument/2006/relationships/slideLayout" Target="../slideLayouts/slideLayout2.xml"/><Relationship Id="rId6" Type="http://schemas.openxmlformats.org/officeDocument/2006/relationships/image" Target="../media/image75.svg"/><Relationship Id="rId5" Type="http://schemas.openxmlformats.org/officeDocument/2006/relationships/image" Target="../media/image74.png"/><Relationship Id="rId4" Type="http://schemas.openxmlformats.org/officeDocument/2006/relationships/image" Target="../media/image73.png"/></Relationships>
</file>

<file path=ppt/slides/_rels/slide2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77.jpeg"/><Relationship Id="rId7" Type="http://schemas.openxmlformats.org/officeDocument/2006/relationships/image" Target="../media/image80.png"/><Relationship Id="rId2" Type="http://schemas.openxmlformats.org/officeDocument/2006/relationships/image" Target="../media/image76.emf"/><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9.png"/><Relationship Id="rId4" Type="http://schemas.openxmlformats.org/officeDocument/2006/relationships/image" Target="../media/image7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4.xml"/><Relationship Id="rId1" Type="http://schemas.openxmlformats.org/officeDocument/2006/relationships/tags" Target="../tags/tag1.xml"/><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emf"/><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A599224A-F219-4DF9-8183-F7C098A5CE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 descr="Red threads and scribbles">
            <a:extLst>
              <a:ext uri="{FF2B5EF4-FFF2-40B4-BE49-F238E27FC236}">
                <a16:creationId xmlns:a16="http://schemas.microsoft.com/office/drawing/2014/main" id="{E0BFCFAD-FD9C-2281-8EB7-CD5FE1C6669B}"/>
              </a:ext>
            </a:extLst>
          </p:cNvPr>
          <p:cNvPicPr>
            <a:picLocks noChangeAspect="1"/>
          </p:cNvPicPr>
          <p:nvPr/>
        </p:nvPicPr>
        <p:blipFill rotWithShape="1">
          <a:blip r:embed="rId2"/>
          <a:srcRect t="9901" b="813"/>
          <a:stretch/>
        </p:blipFill>
        <p:spPr>
          <a:xfrm>
            <a:off x="20" y="10"/>
            <a:ext cx="12191980" cy="6857990"/>
          </a:xfrm>
          <a:prstGeom prst="rect">
            <a:avLst/>
          </a:prstGeom>
        </p:spPr>
      </p:pic>
      <p:sp>
        <p:nvSpPr>
          <p:cNvPr id="45" name="Oval 44">
            <a:extLst>
              <a:ext uri="{FF2B5EF4-FFF2-40B4-BE49-F238E27FC236}">
                <a16:creationId xmlns:a16="http://schemas.microsoft.com/office/drawing/2014/main" id="{CC3B9006-4406-4E2F-8B42-6A968FCC89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0993" y="1165193"/>
            <a:ext cx="4527613" cy="4527613"/>
          </a:xfrm>
          <a:prstGeom prst="ellipse">
            <a:avLst/>
          </a:prstGeom>
          <a:solidFill>
            <a:schemeClr val="accent1">
              <a:lumMod val="20000"/>
              <a:lumOff val="80000"/>
            </a:schemeClr>
          </a:solidFill>
          <a:ln>
            <a:noFill/>
          </a:ln>
          <a:effectLst>
            <a:outerShdw dist="165100" dir="8100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3E8BD4-73B1-FD44-7DA9-6AA6465FF6E3}"/>
              </a:ext>
            </a:extLst>
          </p:cNvPr>
          <p:cNvSpPr>
            <a:spLocks noGrp="1"/>
          </p:cNvSpPr>
          <p:nvPr>
            <p:ph type="ctrTitle"/>
          </p:nvPr>
        </p:nvSpPr>
        <p:spPr>
          <a:xfrm>
            <a:off x="1238626" y="1981199"/>
            <a:ext cx="4192348" cy="2006601"/>
          </a:xfrm>
        </p:spPr>
        <p:txBody>
          <a:bodyPr>
            <a:normAutofit/>
          </a:bodyPr>
          <a:lstStyle/>
          <a:p>
            <a:pPr algn="ctr">
              <a:lnSpc>
                <a:spcPct val="120000"/>
              </a:lnSpc>
            </a:pPr>
            <a:r>
              <a:rPr lang="en-US" sz="2000">
                <a:solidFill>
                  <a:srgbClr val="000000"/>
                </a:solidFill>
              </a:rPr>
              <a:t>Optical Scintillating Fibres for Tracking</a:t>
            </a:r>
          </a:p>
        </p:txBody>
      </p:sp>
      <p:sp>
        <p:nvSpPr>
          <p:cNvPr id="3" name="Subtitle 2">
            <a:extLst>
              <a:ext uri="{FF2B5EF4-FFF2-40B4-BE49-F238E27FC236}">
                <a16:creationId xmlns:a16="http://schemas.microsoft.com/office/drawing/2014/main" id="{689A8B63-A5C6-4FFF-7C37-8DA0DADFB5C5}"/>
              </a:ext>
            </a:extLst>
          </p:cNvPr>
          <p:cNvSpPr>
            <a:spLocks noGrp="1"/>
          </p:cNvSpPr>
          <p:nvPr>
            <p:ph type="subTitle" idx="1"/>
          </p:nvPr>
        </p:nvSpPr>
        <p:spPr>
          <a:xfrm>
            <a:off x="1704512" y="4262120"/>
            <a:ext cx="3231472" cy="907895"/>
          </a:xfrm>
        </p:spPr>
        <p:txBody>
          <a:bodyPr>
            <a:normAutofit/>
          </a:bodyPr>
          <a:lstStyle/>
          <a:p>
            <a:pPr algn="ctr"/>
            <a:r>
              <a:rPr lang="en-US" dirty="0">
                <a:solidFill>
                  <a:srgbClr val="000000"/>
                </a:solidFill>
              </a:rPr>
              <a:t>Blake Leverington</a:t>
            </a:r>
          </a:p>
        </p:txBody>
      </p:sp>
    </p:spTree>
    <p:extLst>
      <p:ext uri="{BB962C8B-B14F-4D97-AF65-F5344CB8AC3E}">
        <p14:creationId xmlns:p14="http://schemas.microsoft.com/office/powerpoint/2010/main" val="2932582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DAF59-6753-400E-BECD-A0624C476416}"/>
              </a:ext>
            </a:extLst>
          </p:cNvPr>
          <p:cNvSpPr>
            <a:spLocks noGrp="1"/>
          </p:cNvSpPr>
          <p:nvPr>
            <p:ph type="title"/>
          </p:nvPr>
        </p:nvSpPr>
        <p:spPr>
          <a:xfrm>
            <a:off x="574199" y="-160257"/>
            <a:ext cx="10357666" cy="1438450"/>
          </a:xfrm>
        </p:spPr>
        <p:txBody>
          <a:bodyPr/>
          <a:lstStyle/>
          <a:p>
            <a:r>
              <a:rPr lang="en-US" dirty="0"/>
              <a:t>Avenues for Investigation: Fibres</a:t>
            </a:r>
          </a:p>
        </p:txBody>
      </p:sp>
      <p:sp>
        <p:nvSpPr>
          <p:cNvPr id="3" name="Content Placeholder 2">
            <a:extLst>
              <a:ext uri="{FF2B5EF4-FFF2-40B4-BE49-F238E27FC236}">
                <a16:creationId xmlns:a16="http://schemas.microsoft.com/office/drawing/2014/main" id="{85E8680B-0ACC-43AB-8E6E-D03FDEBFFE95}"/>
              </a:ext>
            </a:extLst>
          </p:cNvPr>
          <p:cNvSpPr>
            <a:spLocks noGrp="1"/>
          </p:cNvSpPr>
          <p:nvPr>
            <p:ph idx="1"/>
          </p:nvPr>
        </p:nvSpPr>
        <p:spPr>
          <a:xfrm>
            <a:off x="420391" y="1361208"/>
            <a:ext cx="7236417" cy="4995144"/>
          </a:xfrm>
        </p:spPr>
        <p:txBody>
          <a:bodyPr anchor="t">
            <a:normAutofit/>
          </a:bodyPr>
          <a:lstStyle/>
          <a:p>
            <a:pPr marL="0" indent="0">
              <a:buNone/>
            </a:pPr>
            <a:r>
              <a:rPr lang="en-US" sz="1800" u="sng" dirty="0"/>
              <a:t>Wanted: Fast green to red scintillator</a:t>
            </a:r>
          </a:p>
          <a:p>
            <a:pPr lvl="1"/>
            <a:r>
              <a:rPr lang="en-US" sz="1400" dirty="0">
                <a:solidFill>
                  <a:srgbClr val="FF0000"/>
                </a:solidFill>
              </a:rPr>
              <a:t>Radiation damage creates strong absorption in the UV-blue region in the polystyrene</a:t>
            </a:r>
          </a:p>
          <a:p>
            <a:pPr lvl="1"/>
            <a:r>
              <a:rPr lang="en-US" sz="1400" dirty="0"/>
              <a:t>Standard 3HF has 8 ns decay time. Tau&lt;4ns is needed to produce most of the light in the 25ns bx. (Propagation time over 2.5m + scintillation decay time) </a:t>
            </a:r>
          </a:p>
          <a:p>
            <a:pPr lvl="1"/>
            <a:r>
              <a:rPr lang="en-US" sz="1400" b="1" dirty="0"/>
              <a:t>New (since 2014) developments in scintillators on the following 3 slides</a:t>
            </a:r>
          </a:p>
          <a:p>
            <a:pPr lvl="1"/>
            <a:endParaRPr lang="en-US" sz="1600" dirty="0"/>
          </a:p>
          <a:p>
            <a:pPr marL="0" indent="0">
              <a:buNone/>
            </a:pPr>
            <a:r>
              <a:rPr lang="en-US" sz="1800" u="sng" dirty="0"/>
              <a:t>Modifications to claddings? Coatings?</a:t>
            </a:r>
          </a:p>
          <a:p>
            <a:endParaRPr lang="en-US" sz="1800" dirty="0"/>
          </a:p>
          <a:p>
            <a:r>
              <a:rPr lang="en-US" sz="1800" dirty="0"/>
              <a:t>Collaborations with polymer chemists and industry needed here. </a:t>
            </a:r>
          </a:p>
          <a:p>
            <a:r>
              <a:rPr lang="en-US" sz="1800" dirty="0"/>
              <a:t>Meeting with SPACAL/ECAL in April on common interests.  ECFA's strategic R&amp;D for the DRD calorimetry</a:t>
            </a:r>
          </a:p>
        </p:txBody>
      </p:sp>
      <p:sp>
        <p:nvSpPr>
          <p:cNvPr id="4" name="Date Placeholder 3">
            <a:extLst>
              <a:ext uri="{FF2B5EF4-FFF2-40B4-BE49-F238E27FC236}">
                <a16:creationId xmlns:a16="http://schemas.microsoft.com/office/drawing/2014/main" id="{5B733082-7DD0-41C2-B080-1227DA6402FE}"/>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4EEFB11C-7375-4357-A75A-6A22FF401E6C}"/>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B19D00C5-787D-4837-BAF4-6AB4CFF26504}"/>
              </a:ext>
            </a:extLst>
          </p:cNvPr>
          <p:cNvSpPr>
            <a:spLocks noGrp="1"/>
          </p:cNvSpPr>
          <p:nvPr>
            <p:ph type="sldNum" sz="quarter" idx="12"/>
          </p:nvPr>
        </p:nvSpPr>
        <p:spPr/>
        <p:txBody>
          <a:bodyPr/>
          <a:lstStyle/>
          <a:p>
            <a:fld id="{180C7619-47EE-450A-B1C2-9FB72D8D5CEF}" type="slidenum">
              <a:rPr lang="en-US" smtClean="0"/>
              <a:t>10</a:t>
            </a:fld>
            <a:endParaRPr lang="en-US"/>
          </a:p>
        </p:txBody>
      </p:sp>
      <p:pic>
        <p:nvPicPr>
          <p:cNvPr id="7" name="Picture 6">
            <a:extLst>
              <a:ext uri="{FF2B5EF4-FFF2-40B4-BE49-F238E27FC236}">
                <a16:creationId xmlns:a16="http://schemas.microsoft.com/office/drawing/2014/main" id="{B583D190-1895-4C76-AB94-4C13E642CA70}"/>
              </a:ext>
            </a:extLst>
          </p:cNvPr>
          <p:cNvPicPr>
            <a:picLocks noChangeAspect="1"/>
          </p:cNvPicPr>
          <p:nvPr/>
        </p:nvPicPr>
        <p:blipFill>
          <a:blip r:embed="rId2"/>
          <a:stretch>
            <a:fillRect/>
          </a:stretch>
        </p:blipFill>
        <p:spPr>
          <a:xfrm>
            <a:off x="7477458" y="870179"/>
            <a:ext cx="3683747" cy="2761022"/>
          </a:xfrm>
          <a:prstGeom prst="rect">
            <a:avLst/>
          </a:prstGeom>
        </p:spPr>
      </p:pic>
      <p:pic>
        <p:nvPicPr>
          <p:cNvPr id="8" name="Picture 7">
            <a:extLst>
              <a:ext uri="{FF2B5EF4-FFF2-40B4-BE49-F238E27FC236}">
                <a16:creationId xmlns:a16="http://schemas.microsoft.com/office/drawing/2014/main" id="{D21F8DC8-6164-4D12-9A17-F27DC7373A20}"/>
              </a:ext>
            </a:extLst>
          </p:cNvPr>
          <p:cNvPicPr>
            <a:picLocks noChangeAspect="1"/>
          </p:cNvPicPr>
          <p:nvPr/>
        </p:nvPicPr>
        <p:blipFill>
          <a:blip r:embed="rId3">
            <a:lum/>
            <a:alphaModFix/>
          </a:blip>
          <a:srcRect/>
          <a:stretch>
            <a:fillRect/>
          </a:stretch>
        </p:blipFill>
        <p:spPr>
          <a:xfrm>
            <a:off x="7477458" y="3615134"/>
            <a:ext cx="3539790" cy="2400551"/>
          </a:xfrm>
          <a:prstGeom prst="rect">
            <a:avLst/>
          </a:prstGeom>
          <a:noFill/>
          <a:ln>
            <a:noFill/>
          </a:ln>
        </p:spPr>
      </p:pic>
      <p:sp>
        <p:nvSpPr>
          <p:cNvPr id="9" name="TextBox 8">
            <a:extLst>
              <a:ext uri="{FF2B5EF4-FFF2-40B4-BE49-F238E27FC236}">
                <a16:creationId xmlns:a16="http://schemas.microsoft.com/office/drawing/2014/main" id="{5F43B072-D3CD-4CB0-AA06-F2E1A8F7215B}"/>
              </a:ext>
            </a:extLst>
          </p:cNvPr>
          <p:cNvSpPr txBox="1"/>
          <p:nvPr/>
        </p:nvSpPr>
        <p:spPr>
          <a:xfrm>
            <a:off x="7885114" y="3858780"/>
            <a:ext cx="2510624" cy="261610"/>
          </a:xfrm>
          <a:prstGeom prst="rect">
            <a:avLst/>
          </a:prstGeom>
          <a:noFill/>
        </p:spPr>
        <p:txBody>
          <a:bodyPr wrap="none" rtlCol="0">
            <a:spAutoFit/>
          </a:bodyPr>
          <a:lstStyle/>
          <a:p>
            <a:r>
              <a:rPr lang="en-US" sz="1100" dirty="0"/>
              <a:t>Unirradiated SCSF-78MJ (blue fibre)</a:t>
            </a:r>
          </a:p>
        </p:txBody>
      </p:sp>
      <p:sp>
        <p:nvSpPr>
          <p:cNvPr id="10" name="TextBox 9">
            <a:extLst>
              <a:ext uri="{FF2B5EF4-FFF2-40B4-BE49-F238E27FC236}">
                <a16:creationId xmlns:a16="http://schemas.microsoft.com/office/drawing/2014/main" id="{4DCB1B29-0C08-4671-84E8-0327F0D2202A}"/>
              </a:ext>
            </a:extLst>
          </p:cNvPr>
          <p:cNvSpPr txBox="1"/>
          <p:nvPr/>
        </p:nvSpPr>
        <p:spPr>
          <a:xfrm>
            <a:off x="7978891" y="1080609"/>
            <a:ext cx="2603277" cy="300082"/>
          </a:xfrm>
          <a:prstGeom prst="rect">
            <a:avLst/>
          </a:prstGeom>
          <a:noFill/>
        </p:spPr>
        <p:txBody>
          <a:bodyPr wrap="none" rtlCol="0">
            <a:spAutoFit/>
          </a:bodyPr>
          <a:lstStyle/>
          <a:p>
            <a:r>
              <a:rPr lang="en-US" dirty="0"/>
              <a:t>Irradiated SCSF-78MJ (blue fibre)</a:t>
            </a:r>
          </a:p>
        </p:txBody>
      </p:sp>
      <p:cxnSp>
        <p:nvCxnSpPr>
          <p:cNvPr id="12" name="Straight Arrow Connector 11">
            <a:extLst>
              <a:ext uri="{FF2B5EF4-FFF2-40B4-BE49-F238E27FC236}">
                <a16:creationId xmlns:a16="http://schemas.microsoft.com/office/drawing/2014/main" id="{1966ACEC-B4E0-428E-A5F9-C2113AF403F8}"/>
              </a:ext>
            </a:extLst>
          </p:cNvPr>
          <p:cNvCxnSpPr/>
          <p:nvPr/>
        </p:nvCxnSpPr>
        <p:spPr>
          <a:xfrm>
            <a:off x="11042542" y="1230650"/>
            <a:ext cx="0" cy="670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C67460F-982E-40A1-A9EE-BE96D325D3EB}"/>
              </a:ext>
            </a:extLst>
          </p:cNvPr>
          <p:cNvSpPr txBox="1"/>
          <p:nvPr/>
        </p:nvSpPr>
        <p:spPr>
          <a:xfrm>
            <a:off x="9335791" y="4656477"/>
            <a:ext cx="1340151" cy="769441"/>
          </a:xfrm>
          <a:prstGeom prst="rect">
            <a:avLst/>
          </a:prstGeom>
          <a:noFill/>
        </p:spPr>
        <p:txBody>
          <a:bodyPr wrap="square" rtlCol="0">
            <a:spAutoFit/>
          </a:bodyPr>
          <a:lstStyle/>
          <a:p>
            <a:r>
              <a:rPr lang="en-US" sz="1100" dirty="0"/>
              <a:t>Green wavelengths less attenuated in polystyrene</a:t>
            </a:r>
          </a:p>
        </p:txBody>
      </p:sp>
      <p:cxnSp>
        <p:nvCxnSpPr>
          <p:cNvPr id="14" name="Straight Arrow Connector 13">
            <a:extLst>
              <a:ext uri="{FF2B5EF4-FFF2-40B4-BE49-F238E27FC236}">
                <a16:creationId xmlns:a16="http://schemas.microsoft.com/office/drawing/2014/main" id="{26E989B9-0F5B-4D5A-A377-6348CC8C0B30}"/>
              </a:ext>
            </a:extLst>
          </p:cNvPr>
          <p:cNvCxnSpPr>
            <a:cxnSpLocks/>
          </p:cNvCxnSpPr>
          <p:nvPr/>
        </p:nvCxnSpPr>
        <p:spPr>
          <a:xfrm>
            <a:off x="8509923" y="5118142"/>
            <a:ext cx="7374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4FED2BE-4893-4F97-86AD-B3DA84307E96}"/>
              </a:ext>
            </a:extLst>
          </p:cNvPr>
          <p:cNvSpPr txBox="1"/>
          <p:nvPr/>
        </p:nvSpPr>
        <p:spPr>
          <a:xfrm>
            <a:off x="11017248" y="1651139"/>
            <a:ext cx="1292816" cy="938719"/>
          </a:xfrm>
          <a:prstGeom prst="rect">
            <a:avLst/>
          </a:prstGeom>
          <a:noFill/>
        </p:spPr>
        <p:txBody>
          <a:bodyPr wrap="square" rtlCol="0">
            <a:spAutoFit/>
          </a:bodyPr>
          <a:lstStyle/>
          <a:p>
            <a:r>
              <a:rPr lang="en-US" sz="1100" dirty="0"/>
              <a:t>Green wavelengths less affected by radiation damage</a:t>
            </a:r>
          </a:p>
        </p:txBody>
      </p:sp>
    </p:spTree>
    <p:extLst>
      <p:ext uri="{BB962C8B-B14F-4D97-AF65-F5344CB8AC3E}">
        <p14:creationId xmlns:p14="http://schemas.microsoft.com/office/powerpoint/2010/main" val="1447043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CEB6988-896B-4325-95AE-CF8D367C62AA}"/>
              </a:ext>
            </a:extLst>
          </p:cNvPr>
          <p:cNvPicPr>
            <a:picLocks noGrp="1" noChangeAspect="1"/>
          </p:cNvPicPr>
          <p:nvPr>
            <p:ph idx="1"/>
          </p:nvPr>
        </p:nvPicPr>
        <p:blipFill>
          <a:blip r:embed="rId2"/>
          <a:stretch>
            <a:fillRect/>
          </a:stretch>
        </p:blipFill>
        <p:spPr>
          <a:xfrm>
            <a:off x="677889" y="501865"/>
            <a:ext cx="6721422" cy="2377646"/>
          </a:xfrm>
          <a:prstGeom prst="rect">
            <a:avLst/>
          </a:prstGeom>
        </p:spPr>
      </p:pic>
      <p:sp>
        <p:nvSpPr>
          <p:cNvPr id="4" name="Date Placeholder 3">
            <a:extLst>
              <a:ext uri="{FF2B5EF4-FFF2-40B4-BE49-F238E27FC236}">
                <a16:creationId xmlns:a16="http://schemas.microsoft.com/office/drawing/2014/main" id="{269924E7-477F-4768-BCFB-A863FFE1D34D}"/>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B70CE2AB-3C61-4D66-81F1-63F55B92DB6B}"/>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86773F60-5CEE-4FB2-B033-1F39348526A0}"/>
              </a:ext>
            </a:extLst>
          </p:cNvPr>
          <p:cNvSpPr>
            <a:spLocks noGrp="1"/>
          </p:cNvSpPr>
          <p:nvPr>
            <p:ph type="sldNum" sz="quarter" idx="12"/>
          </p:nvPr>
        </p:nvSpPr>
        <p:spPr/>
        <p:txBody>
          <a:bodyPr/>
          <a:lstStyle/>
          <a:p>
            <a:fld id="{180C7619-47EE-450A-B1C2-9FB72D8D5CEF}" type="slidenum">
              <a:rPr lang="en-US" smtClean="0"/>
              <a:t>11</a:t>
            </a:fld>
            <a:endParaRPr lang="en-US"/>
          </a:p>
        </p:txBody>
      </p:sp>
      <p:pic>
        <p:nvPicPr>
          <p:cNvPr id="9" name="Picture 8">
            <a:extLst>
              <a:ext uri="{FF2B5EF4-FFF2-40B4-BE49-F238E27FC236}">
                <a16:creationId xmlns:a16="http://schemas.microsoft.com/office/drawing/2014/main" id="{2AF5FF86-79C4-4D01-B41F-2210E901EEA8}"/>
              </a:ext>
            </a:extLst>
          </p:cNvPr>
          <p:cNvPicPr>
            <a:picLocks noChangeAspect="1"/>
          </p:cNvPicPr>
          <p:nvPr/>
        </p:nvPicPr>
        <p:blipFill>
          <a:blip r:embed="rId3"/>
          <a:stretch>
            <a:fillRect/>
          </a:stretch>
        </p:blipFill>
        <p:spPr>
          <a:xfrm>
            <a:off x="483098" y="3016251"/>
            <a:ext cx="2918713" cy="609653"/>
          </a:xfrm>
          <a:prstGeom prst="rect">
            <a:avLst/>
          </a:prstGeom>
        </p:spPr>
      </p:pic>
      <p:pic>
        <p:nvPicPr>
          <p:cNvPr id="10" name="Picture 9">
            <a:extLst>
              <a:ext uri="{FF2B5EF4-FFF2-40B4-BE49-F238E27FC236}">
                <a16:creationId xmlns:a16="http://schemas.microsoft.com/office/drawing/2014/main" id="{D032B3DF-F65F-4734-A027-C69F5DDD3121}"/>
              </a:ext>
            </a:extLst>
          </p:cNvPr>
          <p:cNvPicPr>
            <a:picLocks noChangeAspect="1"/>
          </p:cNvPicPr>
          <p:nvPr/>
        </p:nvPicPr>
        <p:blipFill>
          <a:blip r:embed="rId4"/>
          <a:stretch>
            <a:fillRect/>
          </a:stretch>
        </p:blipFill>
        <p:spPr>
          <a:xfrm>
            <a:off x="577920" y="3565405"/>
            <a:ext cx="838273" cy="251482"/>
          </a:xfrm>
          <a:prstGeom prst="rect">
            <a:avLst/>
          </a:prstGeom>
        </p:spPr>
      </p:pic>
      <p:pic>
        <p:nvPicPr>
          <p:cNvPr id="11" name="Picture 10">
            <a:extLst>
              <a:ext uri="{FF2B5EF4-FFF2-40B4-BE49-F238E27FC236}">
                <a16:creationId xmlns:a16="http://schemas.microsoft.com/office/drawing/2014/main" id="{B1A68592-442D-4CBD-91F6-2972D3CB7A73}"/>
              </a:ext>
            </a:extLst>
          </p:cNvPr>
          <p:cNvPicPr>
            <a:picLocks noChangeAspect="1"/>
          </p:cNvPicPr>
          <p:nvPr/>
        </p:nvPicPr>
        <p:blipFill>
          <a:blip r:embed="rId5"/>
          <a:stretch>
            <a:fillRect/>
          </a:stretch>
        </p:blipFill>
        <p:spPr>
          <a:xfrm>
            <a:off x="532068" y="3817247"/>
            <a:ext cx="876376" cy="175275"/>
          </a:xfrm>
          <a:prstGeom prst="rect">
            <a:avLst/>
          </a:prstGeom>
        </p:spPr>
      </p:pic>
      <p:pic>
        <p:nvPicPr>
          <p:cNvPr id="12" name="Picture 11">
            <a:extLst>
              <a:ext uri="{FF2B5EF4-FFF2-40B4-BE49-F238E27FC236}">
                <a16:creationId xmlns:a16="http://schemas.microsoft.com/office/drawing/2014/main" id="{195B948D-BA08-4705-96DD-1431CC629925}"/>
              </a:ext>
            </a:extLst>
          </p:cNvPr>
          <p:cNvPicPr>
            <a:picLocks noChangeAspect="1"/>
          </p:cNvPicPr>
          <p:nvPr/>
        </p:nvPicPr>
        <p:blipFill>
          <a:blip r:embed="rId6"/>
          <a:stretch>
            <a:fillRect/>
          </a:stretch>
        </p:blipFill>
        <p:spPr>
          <a:xfrm>
            <a:off x="505996" y="4626425"/>
            <a:ext cx="2964437" cy="1585097"/>
          </a:xfrm>
          <a:prstGeom prst="rect">
            <a:avLst/>
          </a:prstGeom>
        </p:spPr>
      </p:pic>
      <p:pic>
        <p:nvPicPr>
          <p:cNvPr id="13" name="Picture 12">
            <a:extLst>
              <a:ext uri="{FF2B5EF4-FFF2-40B4-BE49-F238E27FC236}">
                <a16:creationId xmlns:a16="http://schemas.microsoft.com/office/drawing/2014/main" id="{6284C9D9-9477-4AD2-9F0B-022837C71060}"/>
              </a:ext>
            </a:extLst>
          </p:cNvPr>
          <p:cNvPicPr>
            <a:picLocks noChangeAspect="1"/>
          </p:cNvPicPr>
          <p:nvPr/>
        </p:nvPicPr>
        <p:blipFill>
          <a:blip r:embed="rId7"/>
          <a:stretch>
            <a:fillRect/>
          </a:stretch>
        </p:blipFill>
        <p:spPr>
          <a:xfrm>
            <a:off x="592650" y="4041044"/>
            <a:ext cx="586791" cy="198137"/>
          </a:xfrm>
          <a:prstGeom prst="rect">
            <a:avLst/>
          </a:prstGeom>
        </p:spPr>
      </p:pic>
      <p:pic>
        <p:nvPicPr>
          <p:cNvPr id="14" name="Picture 13">
            <a:extLst>
              <a:ext uri="{FF2B5EF4-FFF2-40B4-BE49-F238E27FC236}">
                <a16:creationId xmlns:a16="http://schemas.microsoft.com/office/drawing/2014/main" id="{9585EEC2-21CE-44DA-BB46-C31C292EB0F1}"/>
              </a:ext>
            </a:extLst>
          </p:cNvPr>
          <p:cNvPicPr>
            <a:picLocks noChangeAspect="1"/>
          </p:cNvPicPr>
          <p:nvPr/>
        </p:nvPicPr>
        <p:blipFill>
          <a:blip r:embed="rId8"/>
          <a:stretch>
            <a:fillRect/>
          </a:stretch>
        </p:blipFill>
        <p:spPr>
          <a:xfrm>
            <a:off x="3335897" y="2951188"/>
            <a:ext cx="2613887" cy="518205"/>
          </a:xfrm>
          <a:prstGeom prst="rect">
            <a:avLst/>
          </a:prstGeom>
        </p:spPr>
      </p:pic>
      <p:pic>
        <p:nvPicPr>
          <p:cNvPr id="15" name="Picture 14">
            <a:extLst>
              <a:ext uri="{FF2B5EF4-FFF2-40B4-BE49-F238E27FC236}">
                <a16:creationId xmlns:a16="http://schemas.microsoft.com/office/drawing/2014/main" id="{E3213B7B-016B-498A-AA93-DA19A498CE96}"/>
              </a:ext>
            </a:extLst>
          </p:cNvPr>
          <p:cNvPicPr>
            <a:picLocks noChangeAspect="1"/>
          </p:cNvPicPr>
          <p:nvPr/>
        </p:nvPicPr>
        <p:blipFill>
          <a:blip r:embed="rId9"/>
          <a:stretch>
            <a:fillRect/>
          </a:stretch>
        </p:blipFill>
        <p:spPr>
          <a:xfrm>
            <a:off x="3307690" y="3467955"/>
            <a:ext cx="1364098" cy="129551"/>
          </a:xfrm>
          <a:prstGeom prst="rect">
            <a:avLst/>
          </a:prstGeom>
        </p:spPr>
      </p:pic>
      <p:sp>
        <p:nvSpPr>
          <p:cNvPr id="16" name="Rectangle 15">
            <a:extLst>
              <a:ext uri="{FF2B5EF4-FFF2-40B4-BE49-F238E27FC236}">
                <a16:creationId xmlns:a16="http://schemas.microsoft.com/office/drawing/2014/main" id="{66739869-9170-4174-9C9D-8F1D06AD1C30}"/>
              </a:ext>
            </a:extLst>
          </p:cNvPr>
          <p:cNvSpPr/>
          <p:nvPr/>
        </p:nvSpPr>
        <p:spPr>
          <a:xfrm>
            <a:off x="3470433" y="4340011"/>
            <a:ext cx="3775025" cy="1131079"/>
          </a:xfrm>
          <a:prstGeom prst="rect">
            <a:avLst/>
          </a:prstGeom>
        </p:spPr>
        <p:txBody>
          <a:bodyPr wrap="square">
            <a:spAutoFit/>
          </a:bodyPr>
          <a:lstStyle/>
          <a:p>
            <a:r>
              <a:rPr lang="en-US" dirty="0"/>
              <a:t>“for the replacement of 3He (neutron detectors) seem a good goal for international laboratories. </a:t>
            </a:r>
            <a:r>
              <a:rPr lang="en-US" b="1" dirty="0"/>
              <a:t>Gamma spectrometry is also one of the highest challenge chemists have to achieve in the near future. “</a:t>
            </a:r>
          </a:p>
        </p:txBody>
      </p:sp>
      <p:sp>
        <p:nvSpPr>
          <p:cNvPr id="17" name="TextBox 16">
            <a:extLst>
              <a:ext uri="{FF2B5EF4-FFF2-40B4-BE49-F238E27FC236}">
                <a16:creationId xmlns:a16="http://schemas.microsoft.com/office/drawing/2014/main" id="{EE1BB2A9-99F6-4335-826C-F52ADC6DD322}"/>
              </a:ext>
            </a:extLst>
          </p:cNvPr>
          <p:cNvSpPr txBox="1"/>
          <p:nvPr/>
        </p:nvSpPr>
        <p:spPr>
          <a:xfrm>
            <a:off x="7726706" y="5942933"/>
            <a:ext cx="2367443" cy="338554"/>
          </a:xfrm>
          <a:prstGeom prst="rect">
            <a:avLst/>
          </a:prstGeom>
          <a:noFill/>
        </p:spPr>
        <p:txBody>
          <a:bodyPr wrap="none" rtlCol="0">
            <a:spAutoFit/>
          </a:bodyPr>
          <a:lstStyle/>
          <a:p>
            <a:r>
              <a:rPr lang="en-US" sz="1600" b="1" dirty="0">
                <a:solidFill>
                  <a:srgbClr val="FF0000"/>
                </a:solidFill>
              </a:rPr>
              <a:t>Lots of “promising, but…”</a:t>
            </a:r>
          </a:p>
        </p:txBody>
      </p:sp>
      <p:pic>
        <p:nvPicPr>
          <p:cNvPr id="2" name="Picture 1">
            <a:extLst>
              <a:ext uri="{FF2B5EF4-FFF2-40B4-BE49-F238E27FC236}">
                <a16:creationId xmlns:a16="http://schemas.microsoft.com/office/drawing/2014/main" id="{8EDF11C3-CA6C-4DB5-B6A7-2B18A9B396D9}"/>
              </a:ext>
            </a:extLst>
          </p:cNvPr>
          <p:cNvPicPr>
            <a:picLocks noChangeAspect="1"/>
          </p:cNvPicPr>
          <p:nvPr/>
        </p:nvPicPr>
        <p:blipFill>
          <a:blip r:embed="rId10"/>
          <a:stretch>
            <a:fillRect/>
          </a:stretch>
        </p:blipFill>
        <p:spPr>
          <a:xfrm>
            <a:off x="7634924" y="389302"/>
            <a:ext cx="4413287" cy="3504669"/>
          </a:xfrm>
          <a:prstGeom prst="rect">
            <a:avLst/>
          </a:prstGeom>
        </p:spPr>
      </p:pic>
      <p:pic>
        <p:nvPicPr>
          <p:cNvPr id="3" name="Picture 2">
            <a:extLst>
              <a:ext uri="{FF2B5EF4-FFF2-40B4-BE49-F238E27FC236}">
                <a16:creationId xmlns:a16="http://schemas.microsoft.com/office/drawing/2014/main" id="{9E6A2975-931A-4681-96EB-B64CD1A2FDB2}"/>
              </a:ext>
            </a:extLst>
          </p:cNvPr>
          <p:cNvPicPr>
            <a:picLocks noChangeAspect="1"/>
          </p:cNvPicPr>
          <p:nvPr/>
        </p:nvPicPr>
        <p:blipFill>
          <a:blip r:embed="rId11"/>
          <a:stretch>
            <a:fillRect/>
          </a:stretch>
        </p:blipFill>
        <p:spPr>
          <a:xfrm>
            <a:off x="7719929" y="4123803"/>
            <a:ext cx="4071144" cy="2590340"/>
          </a:xfrm>
          <a:prstGeom prst="rect">
            <a:avLst/>
          </a:prstGeom>
        </p:spPr>
      </p:pic>
    </p:spTree>
    <p:extLst>
      <p:ext uri="{BB962C8B-B14F-4D97-AF65-F5344CB8AC3E}">
        <p14:creationId xmlns:p14="http://schemas.microsoft.com/office/powerpoint/2010/main" val="71153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739056"/>
          </a:xfrm>
        </p:spPr>
        <p:txBody>
          <a:bodyPr/>
          <a:lstStyle/>
          <a:p>
            <a:r>
              <a:rPr lang="" dirty="0">
                <a:latin typeface="Calibri" panose="020F0502020204030204" pitchFamily="34" charset="0"/>
              </a:rPr>
              <a:t>NOL fibre</a:t>
            </a:r>
            <a:endParaRPr lang="en-US" dirty="0">
              <a:latin typeface="Calibri" panose="020F0502020204030204" pitchFamily="34" charset="0"/>
            </a:endParaRPr>
          </a:p>
        </p:txBody>
      </p:sp>
      <p:sp>
        <p:nvSpPr>
          <p:cNvPr id="3" name="Content Placeholder 2"/>
          <p:cNvSpPr>
            <a:spLocks noGrp="1"/>
          </p:cNvSpPr>
          <p:nvPr>
            <p:ph idx="1"/>
          </p:nvPr>
        </p:nvSpPr>
        <p:spPr>
          <a:xfrm>
            <a:off x="353362" y="2146041"/>
            <a:ext cx="5598282" cy="3946849"/>
          </a:xfrm>
        </p:spPr>
        <p:txBody>
          <a:bodyPr>
            <a:normAutofit/>
          </a:bodyPr>
          <a:lstStyle/>
          <a:p>
            <a:pPr marL="285750" indent="-285750"/>
            <a:r>
              <a:rPr lang="en-GB" sz="1600" dirty="0">
                <a:latin typeface="+mn-lt"/>
              </a:rPr>
              <a:t>8 iterations of NOL fibres in 2017</a:t>
            </a:r>
          </a:p>
          <a:p>
            <a:pPr marL="742950" lvl="1" indent="-285750"/>
            <a:r>
              <a:rPr lang="en-GB" sz="1400" dirty="0">
                <a:latin typeface="+mn-lt"/>
              </a:rPr>
              <a:t>Best were </a:t>
            </a:r>
            <a:r>
              <a:rPr lang="en-GB" sz="1400" b="1" u="sng" dirty="0">
                <a:latin typeface="+mn-lt"/>
              </a:rPr>
              <a:t>50% faster </a:t>
            </a:r>
            <a:r>
              <a:rPr lang="en-GB" sz="1400" dirty="0">
                <a:latin typeface="+mn-lt"/>
              </a:rPr>
              <a:t>than standard fibres, </a:t>
            </a:r>
            <a:r>
              <a:rPr lang="en-GB" sz="1400" dirty="0">
                <a:latin typeface="+mn-lt"/>
                <a:sym typeface="Symbol" panose="05050102010706020507" pitchFamily="18" charset="2"/>
              </a:rPr>
              <a:t></a:t>
            </a:r>
            <a:r>
              <a:rPr lang="en-GB" sz="1400" dirty="0">
                <a:latin typeface="+mn-lt"/>
              </a:rPr>
              <a:t>1ns. </a:t>
            </a:r>
          </a:p>
          <a:p>
            <a:pPr marL="742950" lvl="1" indent="-285750"/>
            <a:r>
              <a:rPr lang="en-GB" sz="1400" dirty="0">
                <a:latin typeface="+mn-lt"/>
              </a:rPr>
              <a:t>Best light yield about 15% lower than standard fibres.</a:t>
            </a:r>
          </a:p>
          <a:p>
            <a:pPr marL="285750" indent="-285750"/>
            <a:r>
              <a:rPr lang="en-GB" sz="1600" dirty="0">
                <a:latin typeface="+mn-lt"/>
              </a:rPr>
              <a:t>Might be a material impurity problem. </a:t>
            </a:r>
          </a:p>
          <a:p>
            <a:pPr marL="742950" lvl="1" indent="-285750"/>
            <a:r>
              <a:rPr lang="en-GB" sz="1400" dirty="0">
                <a:latin typeface="+mn-lt"/>
              </a:rPr>
              <a:t>No control over the production of the materials.</a:t>
            </a:r>
          </a:p>
          <a:p>
            <a:pPr marL="742950" lvl="1" indent="-285750"/>
            <a:r>
              <a:rPr lang="en-GB" sz="1400" dirty="0">
                <a:solidFill>
                  <a:schemeClr val="accent2"/>
                </a:solidFill>
                <a:latin typeface="+mn-lt"/>
              </a:rPr>
              <a:t>Large volumes probably impossible.</a:t>
            </a:r>
          </a:p>
          <a:p>
            <a:pPr marL="285750" indent="-285750"/>
            <a:r>
              <a:rPr lang="en-GB" sz="1600" dirty="0">
                <a:latin typeface="+mn-lt"/>
              </a:rPr>
              <a:t>Green fibres (emission peak </a:t>
            </a:r>
            <a:r>
              <a:rPr lang="en-GB" sz="1600" dirty="0">
                <a:latin typeface="+mn-lt"/>
                <a:sym typeface="Symbol" panose="05050102010706020507" pitchFamily="18" charset="2"/>
              </a:rPr>
              <a:t></a:t>
            </a:r>
            <a:r>
              <a:rPr lang="en-GB" sz="1600" dirty="0">
                <a:latin typeface="+mn-lt"/>
              </a:rPr>
              <a:t>500 nm) might be still interesting to test.</a:t>
            </a:r>
          </a:p>
          <a:p>
            <a:pPr marL="285750" indent="-285750"/>
            <a:r>
              <a:rPr lang="en-GB" sz="1600" dirty="0">
                <a:latin typeface="+mn-lt"/>
              </a:rPr>
              <a:t>No hadron irradiation done yet!!! X-ray results are ok.</a:t>
            </a:r>
            <a:endParaRPr lang="" sz="1600" dirty="0">
              <a:latin typeface="+mn-lt"/>
            </a:endParaRPr>
          </a:p>
          <a:p>
            <a:pPr marL="742950" lvl="1" indent="-285750"/>
            <a:r>
              <a:rPr lang="" sz="1000" b="1" dirty="0">
                <a:latin typeface="+mn-lt"/>
              </a:rPr>
              <a:t>Optimise for an irradiated detector</a:t>
            </a:r>
            <a:endParaRPr lang="en-GB" sz="1600" b="1" dirty="0">
              <a:latin typeface="+mn-lt"/>
            </a:endParaRPr>
          </a:p>
        </p:txBody>
      </p:sp>
      <p:sp>
        <p:nvSpPr>
          <p:cNvPr id="4" name="Date Placeholder 3"/>
          <p:cNvSpPr>
            <a:spLocks noGrp="1"/>
          </p:cNvSpPr>
          <p:nvPr>
            <p:ph type="dt" sz="half" idx="10"/>
          </p:nvPr>
        </p:nvSpPr>
        <p:spPr/>
        <p:txBody>
          <a:bodyPr/>
          <a:lstStyle/>
          <a:p>
            <a:r>
              <a:rPr lang="en-US"/>
              <a:t>29-Mar-23</a:t>
            </a:r>
          </a:p>
        </p:txBody>
      </p:sp>
      <p:sp>
        <p:nvSpPr>
          <p:cNvPr id="5" name="Footer Placeholder 4"/>
          <p:cNvSpPr>
            <a:spLocks noGrp="1"/>
          </p:cNvSpPr>
          <p:nvPr>
            <p:ph type="ftr" sz="quarter" idx="11"/>
          </p:nvPr>
        </p:nvSpPr>
        <p:spPr/>
        <p:txBody>
          <a:bodyPr/>
          <a:lstStyle/>
          <a:p>
            <a:r>
              <a:rPr lang="sv-SE"/>
              <a:t>B. Leverington - MT-SciFi in LHCb Upgrade 2</a:t>
            </a:r>
            <a:endParaRPr lang="en-US"/>
          </a:p>
        </p:txBody>
      </p:sp>
      <p:sp>
        <p:nvSpPr>
          <p:cNvPr id="6" name="Slide Number Placeholder 5"/>
          <p:cNvSpPr>
            <a:spLocks noGrp="1"/>
          </p:cNvSpPr>
          <p:nvPr>
            <p:ph type="sldNum" sz="quarter" idx="12"/>
          </p:nvPr>
        </p:nvSpPr>
        <p:spPr/>
        <p:txBody>
          <a:bodyPr/>
          <a:lstStyle/>
          <a:p>
            <a:fld id="{180C7619-47EE-450A-B1C2-9FB72D8D5CEF}" type="slidenum">
              <a:rPr lang="en-US" smtClean="0"/>
              <a:t>12</a:t>
            </a:fld>
            <a:endParaRPr lang="en-US"/>
          </a:p>
        </p:txBody>
      </p:sp>
      <p:grpSp>
        <p:nvGrpSpPr>
          <p:cNvPr id="7" name="Group 6"/>
          <p:cNvGrpSpPr/>
          <p:nvPr/>
        </p:nvGrpSpPr>
        <p:grpSpPr>
          <a:xfrm>
            <a:off x="6205370" y="377955"/>
            <a:ext cx="3795617" cy="2734574"/>
            <a:chOff x="5310272" y="672860"/>
            <a:chExt cx="4273670" cy="3090791"/>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9142" y="1007099"/>
              <a:ext cx="3864051" cy="2756552"/>
            </a:xfrm>
            <a:prstGeom prst="rect">
              <a:avLst/>
            </a:prstGeom>
          </p:spPr>
        </p:pic>
        <p:sp>
          <p:nvSpPr>
            <p:cNvPr id="9" name="TextBox 8"/>
            <p:cNvSpPr txBox="1"/>
            <p:nvPr/>
          </p:nvSpPr>
          <p:spPr>
            <a:xfrm>
              <a:off x="5916573" y="1097755"/>
              <a:ext cx="1238737" cy="307777"/>
            </a:xfrm>
            <a:prstGeom prst="rect">
              <a:avLst/>
            </a:prstGeom>
            <a:noFill/>
          </p:spPr>
          <p:txBody>
            <a:bodyPr wrap="none" rtlCol="0">
              <a:spAutoFit/>
            </a:bodyPr>
            <a:lstStyle/>
            <a:p>
              <a:r>
                <a:rPr lang="en-GB" sz="1400">
                  <a:solidFill>
                    <a:srgbClr val="0432FF"/>
                  </a:solidFill>
                </a:rPr>
                <a:t>Blue NOL fibre</a:t>
              </a:r>
              <a:endParaRPr lang="en-GB" sz="1400" dirty="0">
                <a:solidFill>
                  <a:srgbClr val="0432FF"/>
                </a:solidFill>
              </a:endParaRPr>
            </a:p>
          </p:txBody>
        </p:sp>
        <p:sp>
          <p:nvSpPr>
            <p:cNvPr id="10" name="TextBox 9"/>
            <p:cNvSpPr txBox="1"/>
            <p:nvPr/>
          </p:nvSpPr>
          <p:spPr>
            <a:xfrm>
              <a:off x="6633883" y="1405532"/>
              <a:ext cx="1363065" cy="307777"/>
            </a:xfrm>
            <a:prstGeom prst="rect">
              <a:avLst/>
            </a:prstGeom>
            <a:noFill/>
          </p:spPr>
          <p:txBody>
            <a:bodyPr wrap="none" rtlCol="0">
              <a:spAutoFit/>
            </a:bodyPr>
            <a:lstStyle/>
            <a:p>
              <a:r>
                <a:rPr lang="en-GB" sz="1400">
                  <a:solidFill>
                    <a:srgbClr val="00B050"/>
                  </a:solidFill>
                </a:rPr>
                <a:t>Green </a:t>
              </a:r>
              <a:r>
                <a:rPr lang="en-GB" sz="1400" dirty="0">
                  <a:solidFill>
                    <a:srgbClr val="00B050"/>
                  </a:solidFill>
                </a:rPr>
                <a:t>NOL fibre</a:t>
              </a:r>
            </a:p>
          </p:txBody>
        </p:sp>
        <p:sp>
          <p:nvSpPr>
            <p:cNvPr id="11" name="TextBox 10"/>
            <p:cNvSpPr txBox="1"/>
            <p:nvPr/>
          </p:nvSpPr>
          <p:spPr>
            <a:xfrm>
              <a:off x="6241733" y="1829968"/>
              <a:ext cx="1573701" cy="307777"/>
            </a:xfrm>
            <a:prstGeom prst="rect">
              <a:avLst/>
            </a:prstGeom>
            <a:noFill/>
          </p:spPr>
          <p:txBody>
            <a:bodyPr wrap="none" rtlCol="0">
              <a:spAutoFit/>
            </a:bodyPr>
            <a:lstStyle/>
            <a:p>
              <a:r>
                <a:rPr lang="en-GB" sz="1400"/>
                <a:t>Blue standard </a:t>
              </a:r>
              <a:r>
                <a:rPr lang="en-GB" sz="1400" dirty="0"/>
                <a:t>fibre</a:t>
              </a:r>
            </a:p>
          </p:txBody>
        </p:sp>
        <p:sp>
          <p:nvSpPr>
            <p:cNvPr id="12" name="TextBox 11"/>
            <p:cNvSpPr txBox="1"/>
            <p:nvPr/>
          </p:nvSpPr>
          <p:spPr>
            <a:xfrm>
              <a:off x="7401167" y="2125490"/>
              <a:ext cx="1698029" cy="307777"/>
            </a:xfrm>
            <a:prstGeom prst="rect">
              <a:avLst/>
            </a:prstGeom>
            <a:noFill/>
          </p:spPr>
          <p:txBody>
            <a:bodyPr wrap="none" rtlCol="0">
              <a:spAutoFit/>
            </a:bodyPr>
            <a:lstStyle/>
            <a:p>
              <a:r>
                <a:rPr lang="en-GB" sz="1400">
                  <a:solidFill>
                    <a:srgbClr val="FF0000"/>
                  </a:solidFill>
                </a:rPr>
                <a:t>Green </a:t>
              </a:r>
              <a:r>
                <a:rPr lang="en-GB" sz="1400" dirty="0">
                  <a:solidFill>
                    <a:srgbClr val="FF0000"/>
                  </a:solidFill>
                </a:rPr>
                <a:t>standard fibre</a:t>
              </a:r>
            </a:p>
          </p:txBody>
        </p:sp>
        <p:sp>
          <p:nvSpPr>
            <p:cNvPr id="13" name="TextBox 12"/>
            <p:cNvSpPr txBox="1"/>
            <p:nvPr/>
          </p:nvSpPr>
          <p:spPr>
            <a:xfrm>
              <a:off x="5310272" y="672860"/>
              <a:ext cx="4273670" cy="338554"/>
            </a:xfrm>
            <a:prstGeom prst="rect">
              <a:avLst/>
            </a:prstGeom>
            <a:noFill/>
          </p:spPr>
          <p:txBody>
            <a:bodyPr wrap="none" rtlCol="0">
              <a:spAutoFit/>
            </a:bodyPr>
            <a:lstStyle/>
            <a:p>
              <a:r>
                <a:rPr lang="en-GB" sz="1600" dirty="0"/>
                <a:t>Emission spectra (@ 15 cm from excitation point)</a:t>
              </a:r>
            </a:p>
          </p:txBody>
        </p:sp>
      </p:gr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370" y="3522123"/>
            <a:ext cx="5279923" cy="2667429"/>
          </a:xfrm>
          <a:prstGeom prst="rect">
            <a:avLst/>
          </a:prstGeom>
        </p:spPr>
      </p:pic>
      <p:sp>
        <p:nvSpPr>
          <p:cNvPr id="16" name="Rectangle 15">
            <a:extLst>
              <a:ext uri="{FF2B5EF4-FFF2-40B4-BE49-F238E27FC236}">
                <a16:creationId xmlns:a16="http://schemas.microsoft.com/office/drawing/2014/main" id="{AD86A70E-DD4B-4315-A197-DB4C87E47D77}"/>
              </a:ext>
            </a:extLst>
          </p:cNvPr>
          <p:cNvSpPr/>
          <p:nvPr/>
        </p:nvSpPr>
        <p:spPr>
          <a:xfrm>
            <a:off x="162370" y="555032"/>
            <a:ext cx="3735446" cy="307777"/>
          </a:xfrm>
          <a:prstGeom prst="rect">
            <a:avLst/>
          </a:prstGeom>
        </p:spPr>
        <p:txBody>
          <a:bodyPr wrap="none">
            <a:spAutoFit/>
          </a:bodyPr>
          <a:lstStyle/>
          <a:p>
            <a:r>
              <a:rPr lang="en-US" sz="1400" dirty="0"/>
              <a:t>https://www.nature.com/articles/srep06549</a:t>
            </a:r>
          </a:p>
        </p:txBody>
      </p:sp>
      <p:pic>
        <p:nvPicPr>
          <p:cNvPr id="17" name="Picture 16">
            <a:extLst>
              <a:ext uri="{FF2B5EF4-FFF2-40B4-BE49-F238E27FC236}">
                <a16:creationId xmlns:a16="http://schemas.microsoft.com/office/drawing/2014/main" id="{EECFB7DB-85AD-4411-9655-6AFADB0C3DF7}"/>
              </a:ext>
            </a:extLst>
          </p:cNvPr>
          <p:cNvPicPr>
            <a:picLocks noChangeAspect="1"/>
          </p:cNvPicPr>
          <p:nvPr/>
        </p:nvPicPr>
        <p:blipFill>
          <a:blip r:embed="rId4"/>
          <a:stretch>
            <a:fillRect/>
          </a:stretch>
        </p:blipFill>
        <p:spPr>
          <a:xfrm>
            <a:off x="353362" y="897208"/>
            <a:ext cx="5113444" cy="10013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76657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21E81BD-8B55-46FB-B5A2-7CEB55A1655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38427" y="136523"/>
            <a:ext cx="6264183" cy="13031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Content Placeholder 6">
            <a:extLst>
              <a:ext uri="{FF2B5EF4-FFF2-40B4-BE49-F238E27FC236}">
                <a16:creationId xmlns:a16="http://schemas.microsoft.com/office/drawing/2014/main" id="{5F8092BF-9CC7-483A-9738-5127BD15AA16}"/>
              </a:ext>
            </a:extLst>
          </p:cNvPr>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7354301" y="1811388"/>
            <a:ext cx="1714649" cy="22861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Date Placeholder 3">
            <a:extLst>
              <a:ext uri="{FF2B5EF4-FFF2-40B4-BE49-F238E27FC236}">
                <a16:creationId xmlns:a16="http://schemas.microsoft.com/office/drawing/2014/main" id="{6A1FDCFF-CCD2-4F4D-91D3-1F2C2489087D}"/>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EE26EB4D-07AE-4DE9-BF29-6E1D99AD4137}"/>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65E8FECF-3A03-41DF-A252-177812170BAB}"/>
              </a:ext>
            </a:extLst>
          </p:cNvPr>
          <p:cNvSpPr>
            <a:spLocks noGrp="1"/>
          </p:cNvSpPr>
          <p:nvPr>
            <p:ph type="sldNum" sz="quarter" idx="12"/>
          </p:nvPr>
        </p:nvSpPr>
        <p:spPr/>
        <p:txBody>
          <a:bodyPr/>
          <a:lstStyle/>
          <a:p>
            <a:fld id="{180C7619-47EE-450A-B1C2-9FB72D8D5CEF}" type="slidenum">
              <a:rPr lang="en-US" smtClean="0"/>
              <a:t>13</a:t>
            </a:fld>
            <a:endParaRPr lang="en-US"/>
          </a:p>
        </p:txBody>
      </p:sp>
      <p:pic>
        <p:nvPicPr>
          <p:cNvPr id="8" name="Picture 7">
            <a:extLst>
              <a:ext uri="{FF2B5EF4-FFF2-40B4-BE49-F238E27FC236}">
                <a16:creationId xmlns:a16="http://schemas.microsoft.com/office/drawing/2014/main" id="{64A74FDA-8CBE-4ED2-9F19-51376E675029}"/>
              </a:ext>
            </a:extLst>
          </p:cNvPr>
          <p:cNvPicPr>
            <a:picLocks noChangeAspect="1"/>
          </p:cNvPicPr>
          <p:nvPr/>
        </p:nvPicPr>
        <p:blipFill>
          <a:blip r:embed="rId5"/>
          <a:stretch>
            <a:fillRect/>
          </a:stretch>
        </p:blipFill>
        <p:spPr>
          <a:xfrm>
            <a:off x="6878698" y="214047"/>
            <a:ext cx="4869121" cy="1617855"/>
          </a:xfrm>
          <a:prstGeom prst="rect">
            <a:avLst/>
          </a:prstGeom>
        </p:spPr>
      </p:pic>
      <p:pic>
        <p:nvPicPr>
          <p:cNvPr id="9" name="Picture 8">
            <a:extLst>
              <a:ext uri="{FF2B5EF4-FFF2-40B4-BE49-F238E27FC236}">
                <a16:creationId xmlns:a16="http://schemas.microsoft.com/office/drawing/2014/main" id="{D9DA2BFF-6028-43AA-A2BF-B270831ECF87}"/>
              </a:ext>
            </a:extLst>
          </p:cNvPr>
          <p:cNvPicPr>
            <a:picLocks noChangeAspect="1"/>
          </p:cNvPicPr>
          <p:nvPr/>
        </p:nvPicPr>
        <p:blipFill>
          <a:blip r:embed="rId6"/>
          <a:stretch>
            <a:fillRect/>
          </a:stretch>
        </p:blipFill>
        <p:spPr>
          <a:xfrm>
            <a:off x="9191457" y="1833671"/>
            <a:ext cx="2289352" cy="2289352"/>
          </a:xfrm>
          <a:prstGeom prst="rect">
            <a:avLst/>
          </a:prstGeom>
        </p:spPr>
      </p:pic>
      <p:sp>
        <p:nvSpPr>
          <p:cNvPr id="14" name="TextBox 13">
            <a:extLst>
              <a:ext uri="{FF2B5EF4-FFF2-40B4-BE49-F238E27FC236}">
                <a16:creationId xmlns:a16="http://schemas.microsoft.com/office/drawing/2014/main" id="{1F6310CB-1CF1-4292-BF49-7B3F979664E1}"/>
              </a:ext>
            </a:extLst>
          </p:cNvPr>
          <p:cNvSpPr txBox="1"/>
          <p:nvPr/>
        </p:nvSpPr>
        <p:spPr>
          <a:xfrm>
            <a:off x="338427" y="1491867"/>
            <a:ext cx="6540271" cy="523220"/>
          </a:xfrm>
          <a:prstGeom prst="rect">
            <a:avLst/>
          </a:prstGeom>
          <a:noFill/>
        </p:spPr>
        <p:txBody>
          <a:bodyPr wrap="square" rtlCol="0">
            <a:spAutoFit/>
          </a:bodyPr>
          <a:lstStyle/>
          <a:p>
            <a:r>
              <a:rPr lang="en-US" sz="1400" dirty="0"/>
              <a:t>Matthieu Hamel. Progress in fast and red plastic scintillators. </a:t>
            </a:r>
            <a:r>
              <a:rPr lang="en-US" sz="1400" dirty="0" err="1"/>
              <a:t>Chemosensors</a:t>
            </a:r>
            <a:r>
              <a:rPr lang="en-US" sz="1400" dirty="0"/>
              <a:t>, 2022, 10 (2), pp.86.  10.3390/chemosensors10020086 cea-03582648</a:t>
            </a:r>
          </a:p>
        </p:txBody>
      </p:sp>
      <p:pic>
        <p:nvPicPr>
          <p:cNvPr id="18" name="Picture 17">
            <a:extLst>
              <a:ext uri="{FF2B5EF4-FFF2-40B4-BE49-F238E27FC236}">
                <a16:creationId xmlns:a16="http://schemas.microsoft.com/office/drawing/2014/main" id="{A387BE70-4604-42F1-AAFB-CA92C2B4D69B}"/>
              </a:ext>
            </a:extLst>
          </p:cNvPr>
          <p:cNvPicPr>
            <a:picLocks noChangeAspect="1"/>
          </p:cNvPicPr>
          <p:nvPr/>
        </p:nvPicPr>
        <p:blipFill>
          <a:blip r:embed="rId7"/>
          <a:stretch>
            <a:fillRect/>
          </a:stretch>
        </p:blipFill>
        <p:spPr>
          <a:xfrm>
            <a:off x="283558" y="2045818"/>
            <a:ext cx="6435200" cy="1792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5758715B-3AAE-4680-AC42-67CDE14CE703}"/>
              </a:ext>
            </a:extLst>
          </p:cNvPr>
          <p:cNvPicPr>
            <a:picLocks noChangeAspect="1"/>
          </p:cNvPicPr>
          <p:nvPr/>
        </p:nvPicPr>
        <p:blipFill>
          <a:blip r:embed="rId8"/>
          <a:stretch>
            <a:fillRect/>
          </a:stretch>
        </p:blipFill>
        <p:spPr>
          <a:xfrm>
            <a:off x="7640039" y="4204915"/>
            <a:ext cx="4041654" cy="2026420"/>
          </a:xfrm>
          <a:prstGeom prst="rect">
            <a:avLst/>
          </a:prstGeom>
        </p:spPr>
      </p:pic>
      <p:sp>
        <p:nvSpPr>
          <p:cNvPr id="3" name="Rectangle 2">
            <a:extLst>
              <a:ext uri="{FF2B5EF4-FFF2-40B4-BE49-F238E27FC236}">
                <a16:creationId xmlns:a16="http://schemas.microsoft.com/office/drawing/2014/main" id="{5ADF605E-19CC-4B1C-ABCD-FEDC023A402B}"/>
              </a:ext>
            </a:extLst>
          </p:cNvPr>
          <p:cNvSpPr/>
          <p:nvPr/>
        </p:nvSpPr>
        <p:spPr>
          <a:xfrm>
            <a:off x="236509" y="5504434"/>
            <a:ext cx="6366101" cy="9294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We are pursuing this as a fibre to test. Fast enough, bright like the Kuraray 78MJ. </a:t>
            </a:r>
          </a:p>
          <a:p>
            <a:pPr algn="ctr"/>
            <a:r>
              <a:rPr lang="en-US" b="1" dirty="0"/>
              <a:t>Need real samples.  </a:t>
            </a:r>
            <a:endParaRPr lang="en-US" b="1" dirty="0">
              <a:solidFill>
                <a:srgbClr val="00B050"/>
              </a:solidFill>
            </a:endParaRPr>
          </a:p>
        </p:txBody>
      </p:sp>
      <p:pic>
        <p:nvPicPr>
          <p:cNvPr id="11" name="Picture 10">
            <a:extLst>
              <a:ext uri="{FF2B5EF4-FFF2-40B4-BE49-F238E27FC236}">
                <a16:creationId xmlns:a16="http://schemas.microsoft.com/office/drawing/2014/main" id="{142A20E8-42DC-45CE-B996-4144A8B73F09}"/>
              </a:ext>
            </a:extLst>
          </p:cNvPr>
          <p:cNvPicPr>
            <a:picLocks noChangeAspect="1"/>
          </p:cNvPicPr>
          <p:nvPr/>
        </p:nvPicPr>
        <p:blipFill>
          <a:blip r:embed="rId9"/>
          <a:stretch>
            <a:fillRect/>
          </a:stretch>
        </p:blipFill>
        <p:spPr>
          <a:xfrm>
            <a:off x="1971041" y="3475459"/>
            <a:ext cx="5284797" cy="19371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481B4C70-C340-4B3E-AD8C-66CC0A86541A}"/>
              </a:ext>
            </a:extLst>
          </p:cNvPr>
          <p:cNvSpPr txBox="1"/>
          <p:nvPr/>
        </p:nvSpPr>
        <p:spPr>
          <a:xfrm>
            <a:off x="7616792" y="3206100"/>
            <a:ext cx="869149" cy="261610"/>
          </a:xfrm>
          <a:prstGeom prst="rect">
            <a:avLst/>
          </a:prstGeom>
          <a:noFill/>
        </p:spPr>
        <p:txBody>
          <a:bodyPr wrap="none" rtlCol="0">
            <a:spAutoFit/>
          </a:bodyPr>
          <a:lstStyle/>
          <a:p>
            <a:r>
              <a:rPr lang="en-US" sz="1100" dirty="0">
                <a:solidFill>
                  <a:schemeClr val="tx1">
                    <a:lumMod val="75000"/>
                    <a:lumOff val="25000"/>
                  </a:schemeClr>
                </a:solidFill>
              </a:rPr>
              <a:t>Anthracene</a:t>
            </a:r>
          </a:p>
        </p:txBody>
      </p:sp>
    </p:spTree>
    <p:extLst>
      <p:ext uri="{BB962C8B-B14F-4D97-AF65-F5344CB8AC3E}">
        <p14:creationId xmlns:p14="http://schemas.microsoft.com/office/powerpoint/2010/main" val="4095874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DF28560-8685-4D70-A353-A64E84EE035B}"/>
              </a:ext>
            </a:extLst>
          </p:cNvPr>
          <p:cNvPicPr>
            <a:picLocks noChangeAspect="1"/>
          </p:cNvPicPr>
          <p:nvPr/>
        </p:nvPicPr>
        <p:blipFill>
          <a:blip r:embed="rId2"/>
          <a:stretch>
            <a:fillRect/>
          </a:stretch>
        </p:blipFill>
        <p:spPr>
          <a:xfrm>
            <a:off x="6357675" y="1104123"/>
            <a:ext cx="4324343" cy="2716210"/>
          </a:xfrm>
          <a:prstGeom prst="rect">
            <a:avLst/>
          </a:prstGeom>
        </p:spPr>
      </p:pic>
      <p:sp>
        <p:nvSpPr>
          <p:cNvPr id="2" name="Title 1">
            <a:extLst>
              <a:ext uri="{FF2B5EF4-FFF2-40B4-BE49-F238E27FC236}">
                <a16:creationId xmlns:a16="http://schemas.microsoft.com/office/drawing/2014/main" id="{4577ED7C-4207-401C-9ADE-EEA39CB84274}"/>
              </a:ext>
            </a:extLst>
          </p:cNvPr>
          <p:cNvSpPr>
            <a:spLocks noGrp="1"/>
          </p:cNvSpPr>
          <p:nvPr>
            <p:ph type="title"/>
          </p:nvPr>
        </p:nvSpPr>
        <p:spPr>
          <a:xfrm>
            <a:off x="838200" y="3"/>
            <a:ext cx="10515600" cy="767751"/>
          </a:xfrm>
        </p:spPr>
        <p:txBody>
          <a:bodyPr/>
          <a:lstStyle/>
          <a:p>
            <a:r>
              <a:rPr lang="en-US" dirty="0"/>
              <a:t>SiPM Developments</a:t>
            </a:r>
          </a:p>
        </p:txBody>
      </p:sp>
      <p:sp>
        <p:nvSpPr>
          <p:cNvPr id="4" name="Date Placeholder 3">
            <a:extLst>
              <a:ext uri="{FF2B5EF4-FFF2-40B4-BE49-F238E27FC236}">
                <a16:creationId xmlns:a16="http://schemas.microsoft.com/office/drawing/2014/main" id="{D11D3BEE-C045-47A1-B693-2E65428837EF}"/>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9FF87EE1-82AA-4B30-B0DB-06FD2D7E76F4}"/>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D1966A33-537E-44E2-9287-70FBEFE3C178}"/>
              </a:ext>
            </a:extLst>
          </p:cNvPr>
          <p:cNvSpPr>
            <a:spLocks noGrp="1"/>
          </p:cNvSpPr>
          <p:nvPr>
            <p:ph type="sldNum" sz="quarter" idx="12"/>
          </p:nvPr>
        </p:nvSpPr>
        <p:spPr/>
        <p:txBody>
          <a:bodyPr/>
          <a:lstStyle/>
          <a:p>
            <a:fld id="{180C7619-47EE-450A-B1C2-9FB72D8D5CEF}" type="slidenum">
              <a:rPr lang="en-US" smtClean="0"/>
              <a:t>14</a:t>
            </a:fld>
            <a:endParaRPr lang="en-US"/>
          </a:p>
        </p:txBody>
      </p:sp>
      <p:sp>
        <p:nvSpPr>
          <p:cNvPr id="7" name="Content Placeholder 2">
            <a:extLst>
              <a:ext uri="{FF2B5EF4-FFF2-40B4-BE49-F238E27FC236}">
                <a16:creationId xmlns:a16="http://schemas.microsoft.com/office/drawing/2014/main" id="{AA3D1EE1-4FA6-40B7-BC56-828C3BEF2665}"/>
              </a:ext>
            </a:extLst>
          </p:cNvPr>
          <p:cNvSpPr txBox="1">
            <a:spLocks/>
          </p:cNvSpPr>
          <p:nvPr/>
        </p:nvSpPr>
        <p:spPr>
          <a:xfrm>
            <a:off x="1040947" y="817370"/>
            <a:ext cx="2927995" cy="515245"/>
          </a:xfrm>
          <a:prstGeom prst="rect">
            <a:avLst/>
          </a:prstGeom>
          <a:ln>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lnSpcReduction="10000"/>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Arial" panose="020B0604020202020204" pitchFamily="34" charset="0"/>
              <a:buNone/>
            </a:pPr>
            <a:r>
              <a:rPr lang="en-GB" sz="1600" dirty="0"/>
              <a:t>H2017: </a:t>
            </a:r>
            <a:r>
              <a:rPr lang="en-GB" sz="1600" dirty="0" err="1"/>
              <a:t>PDE</a:t>
            </a:r>
            <a:r>
              <a:rPr lang="en-GB" sz="1600" baseline="-25000" dirty="0" err="1"/>
              <a:t>peak</a:t>
            </a:r>
            <a:r>
              <a:rPr lang="en-GB" sz="1600" dirty="0"/>
              <a:t>=43% @450nm</a:t>
            </a:r>
          </a:p>
        </p:txBody>
      </p:sp>
      <p:pic>
        <p:nvPicPr>
          <p:cNvPr id="8" name="Picture 7">
            <a:extLst>
              <a:ext uri="{FF2B5EF4-FFF2-40B4-BE49-F238E27FC236}">
                <a16:creationId xmlns:a16="http://schemas.microsoft.com/office/drawing/2014/main" id="{2666EB83-DE7C-472F-AE0F-32CE8A47201B}"/>
              </a:ext>
            </a:extLst>
          </p:cNvPr>
          <p:cNvPicPr>
            <a:picLocks noChangeAspect="1"/>
          </p:cNvPicPr>
          <p:nvPr/>
        </p:nvPicPr>
        <p:blipFill>
          <a:blip r:embed="rId3"/>
          <a:stretch>
            <a:fillRect/>
          </a:stretch>
        </p:blipFill>
        <p:spPr>
          <a:xfrm>
            <a:off x="434550" y="1354556"/>
            <a:ext cx="3740827" cy="2246340"/>
          </a:xfrm>
          <a:prstGeom prst="rect">
            <a:avLst/>
          </a:prstGeom>
        </p:spPr>
      </p:pic>
      <p:sp>
        <p:nvSpPr>
          <p:cNvPr id="10" name="Content Placeholder 2">
            <a:extLst>
              <a:ext uri="{FF2B5EF4-FFF2-40B4-BE49-F238E27FC236}">
                <a16:creationId xmlns:a16="http://schemas.microsoft.com/office/drawing/2014/main" id="{7A60F663-1A9E-433D-A06F-A3C6C2615B78}"/>
              </a:ext>
            </a:extLst>
          </p:cNvPr>
          <p:cNvSpPr txBox="1">
            <a:spLocks/>
          </p:cNvSpPr>
          <p:nvPr/>
        </p:nvSpPr>
        <p:spPr>
          <a:xfrm>
            <a:off x="8097410" y="699041"/>
            <a:ext cx="2520280" cy="36004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dk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dk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9pPr>
          </a:lstStyle>
          <a:p>
            <a:pPr marL="0" indent="0">
              <a:buFont typeface="Arial" panose="020B0604020202020204" pitchFamily="34" charset="0"/>
              <a:buNone/>
            </a:pPr>
            <a:r>
              <a:rPr lang="en-GB" sz="1600" dirty="0"/>
              <a:t>FBK2022*: </a:t>
            </a:r>
            <a:r>
              <a:rPr lang="en-GB" sz="1600" dirty="0" err="1"/>
              <a:t>PDE</a:t>
            </a:r>
            <a:r>
              <a:rPr lang="en-GB" sz="1600" baseline="-25000" dirty="0" err="1"/>
              <a:t>peak</a:t>
            </a:r>
            <a:r>
              <a:rPr lang="en-GB" sz="1600" dirty="0"/>
              <a:t>=62%</a:t>
            </a:r>
          </a:p>
        </p:txBody>
      </p:sp>
      <p:cxnSp>
        <p:nvCxnSpPr>
          <p:cNvPr id="12" name="Straight Arrow Connector 11">
            <a:extLst>
              <a:ext uri="{FF2B5EF4-FFF2-40B4-BE49-F238E27FC236}">
                <a16:creationId xmlns:a16="http://schemas.microsoft.com/office/drawing/2014/main" id="{52941F58-BB22-4F7E-A1F4-B68D90327B60}"/>
              </a:ext>
            </a:extLst>
          </p:cNvPr>
          <p:cNvCxnSpPr>
            <a:cxnSpLocks/>
          </p:cNvCxnSpPr>
          <p:nvPr/>
        </p:nvCxnSpPr>
        <p:spPr>
          <a:xfrm>
            <a:off x="8292949" y="1074993"/>
            <a:ext cx="356326" cy="4607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4" name="5-Point Star 12">
            <a:extLst>
              <a:ext uri="{FF2B5EF4-FFF2-40B4-BE49-F238E27FC236}">
                <a16:creationId xmlns:a16="http://schemas.microsoft.com/office/drawing/2014/main" id="{8E7D79C5-8E7C-4484-B5F0-ECA0994677FA}"/>
              </a:ext>
            </a:extLst>
          </p:cNvPr>
          <p:cNvSpPr/>
          <p:nvPr/>
        </p:nvSpPr>
        <p:spPr>
          <a:xfrm>
            <a:off x="1980147" y="1735453"/>
            <a:ext cx="360040" cy="36004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287FD006-A618-43DE-BC14-F3A26A91DBE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287933" y="3682372"/>
            <a:ext cx="4242371" cy="2508929"/>
          </a:xfrm>
          <a:prstGeom prst="rect">
            <a:avLst/>
          </a:prstGeom>
        </p:spPr>
      </p:pic>
      <p:sp>
        <p:nvSpPr>
          <p:cNvPr id="17" name="5-Point Star 12">
            <a:extLst>
              <a:ext uri="{FF2B5EF4-FFF2-40B4-BE49-F238E27FC236}">
                <a16:creationId xmlns:a16="http://schemas.microsoft.com/office/drawing/2014/main" id="{A2C4D1A6-835A-442B-8869-11454F5FFF14}"/>
              </a:ext>
            </a:extLst>
          </p:cNvPr>
          <p:cNvSpPr/>
          <p:nvPr/>
        </p:nvSpPr>
        <p:spPr>
          <a:xfrm>
            <a:off x="8648722" y="4900573"/>
            <a:ext cx="184920" cy="18002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112E4466-DE54-4518-9588-3D8DBF8CDC5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50658" y="3538293"/>
            <a:ext cx="3518284" cy="2818059"/>
          </a:xfrm>
          <a:prstGeom prst="rect">
            <a:avLst/>
          </a:prstGeom>
        </p:spPr>
      </p:pic>
      <p:sp>
        <p:nvSpPr>
          <p:cNvPr id="19" name="Content Placeholder 2">
            <a:extLst>
              <a:ext uri="{FF2B5EF4-FFF2-40B4-BE49-F238E27FC236}">
                <a16:creationId xmlns:a16="http://schemas.microsoft.com/office/drawing/2014/main" id="{0DDEE470-AB4B-4373-A7D1-E34E40DB2A2F}"/>
              </a:ext>
            </a:extLst>
          </p:cNvPr>
          <p:cNvSpPr>
            <a:spLocks noGrp="1"/>
          </p:cNvSpPr>
          <p:nvPr>
            <p:ph idx="1"/>
          </p:nvPr>
        </p:nvSpPr>
        <p:spPr>
          <a:xfrm>
            <a:off x="2178356" y="3804573"/>
            <a:ext cx="2192067" cy="279323"/>
          </a:xfrm>
          <a:noFill/>
          <a:ln>
            <a:noFill/>
          </a:ln>
        </p:spPr>
        <p:style>
          <a:lnRef idx="2">
            <a:schemeClr val="accent1"/>
          </a:lnRef>
          <a:fillRef idx="1">
            <a:schemeClr val="lt1"/>
          </a:fillRef>
          <a:effectRef idx="0">
            <a:schemeClr val="accent1"/>
          </a:effectRef>
          <a:fontRef idx="minor">
            <a:schemeClr val="dk1"/>
          </a:fontRef>
        </p:style>
        <p:txBody>
          <a:bodyPr>
            <a:normAutofit fontScale="55000" lnSpcReduction="20000"/>
          </a:bodyPr>
          <a:lstStyle/>
          <a:p>
            <a:pPr marL="0" indent="0">
              <a:buNone/>
            </a:pPr>
            <a:r>
              <a:rPr lang="en-GB" dirty="0"/>
              <a:t>H2017: </a:t>
            </a:r>
            <a:r>
              <a:rPr lang="en-GB" dirty="0" err="1"/>
              <a:t>p</a:t>
            </a:r>
            <a:r>
              <a:rPr lang="en-GB" baseline="-25000" dirty="0" err="1"/>
              <a:t>corr</a:t>
            </a:r>
            <a:r>
              <a:rPr lang="en-GB" dirty="0"/>
              <a:t>=7%</a:t>
            </a:r>
          </a:p>
        </p:txBody>
      </p:sp>
      <p:sp>
        <p:nvSpPr>
          <p:cNvPr id="20" name="5-Point Star 8">
            <a:extLst>
              <a:ext uri="{FF2B5EF4-FFF2-40B4-BE49-F238E27FC236}">
                <a16:creationId xmlns:a16="http://schemas.microsoft.com/office/drawing/2014/main" id="{DCF1F5C4-2C55-4647-94D3-CF938D4CC77B}"/>
              </a:ext>
            </a:extLst>
          </p:cNvPr>
          <p:cNvSpPr/>
          <p:nvPr/>
        </p:nvSpPr>
        <p:spPr>
          <a:xfrm>
            <a:off x="1681853" y="5170976"/>
            <a:ext cx="313152" cy="27932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67F60B7A-B103-4FC1-914A-0E7C138E9AE5}"/>
              </a:ext>
            </a:extLst>
          </p:cNvPr>
          <p:cNvSpPr/>
          <p:nvPr/>
        </p:nvSpPr>
        <p:spPr>
          <a:xfrm>
            <a:off x="4632295" y="1995882"/>
            <a:ext cx="1270861" cy="10441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 years of progress</a:t>
            </a:r>
          </a:p>
        </p:txBody>
      </p:sp>
      <p:sp>
        <p:nvSpPr>
          <p:cNvPr id="24" name="TextBox 23">
            <a:extLst>
              <a:ext uri="{FF2B5EF4-FFF2-40B4-BE49-F238E27FC236}">
                <a16:creationId xmlns:a16="http://schemas.microsoft.com/office/drawing/2014/main" id="{210D05A3-3780-4386-B37C-B1F4A48E73BB}"/>
              </a:ext>
            </a:extLst>
          </p:cNvPr>
          <p:cNvSpPr txBox="1"/>
          <p:nvPr/>
        </p:nvSpPr>
        <p:spPr>
          <a:xfrm>
            <a:off x="8978523" y="6156228"/>
            <a:ext cx="2095445" cy="261610"/>
          </a:xfrm>
          <a:prstGeom prst="rect">
            <a:avLst/>
          </a:prstGeom>
          <a:noFill/>
        </p:spPr>
        <p:txBody>
          <a:bodyPr wrap="none" rtlCol="0">
            <a:spAutoFit/>
          </a:bodyPr>
          <a:lstStyle/>
          <a:p>
            <a:r>
              <a:rPr lang="en-US" sz="1100" dirty="0"/>
              <a:t>Plots from Carina </a:t>
            </a:r>
            <a:r>
              <a:rPr lang="en-US" sz="1100" dirty="0" err="1"/>
              <a:t>Trippl</a:t>
            </a:r>
            <a:r>
              <a:rPr lang="en-US" sz="1100" dirty="0"/>
              <a:t>, EPFL</a:t>
            </a:r>
          </a:p>
        </p:txBody>
      </p:sp>
      <p:sp>
        <p:nvSpPr>
          <p:cNvPr id="25" name="TextBox 24">
            <a:extLst>
              <a:ext uri="{FF2B5EF4-FFF2-40B4-BE49-F238E27FC236}">
                <a16:creationId xmlns:a16="http://schemas.microsoft.com/office/drawing/2014/main" id="{58253853-9001-43CE-B497-22DBFC3897E2}"/>
              </a:ext>
            </a:extLst>
          </p:cNvPr>
          <p:cNvSpPr txBox="1"/>
          <p:nvPr/>
        </p:nvSpPr>
        <p:spPr>
          <a:xfrm>
            <a:off x="4343037" y="3205047"/>
            <a:ext cx="1632016" cy="28931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a:t>1.45x photoelectron yield</a:t>
            </a:r>
          </a:p>
          <a:p>
            <a:endParaRPr lang="en-US" sz="1400" dirty="0"/>
          </a:p>
          <a:p>
            <a:r>
              <a:rPr lang="en-US" sz="1400" dirty="0"/>
              <a:t>12p.e. </a:t>
            </a:r>
            <a:r>
              <a:rPr lang="en-US" sz="1400" dirty="0">
                <a:sym typeface="Wingdings" panose="05000000000000000000" pitchFamily="2" charset="2"/>
              </a:rPr>
              <a:t> 17.5p.e.</a:t>
            </a:r>
          </a:p>
          <a:p>
            <a:r>
              <a:rPr lang="en-US" sz="1400" dirty="0">
                <a:solidFill>
                  <a:srgbClr val="00B050"/>
                </a:solidFill>
                <a:sym typeface="Wingdings" panose="05000000000000000000" pitchFamily="2" charset="2"/>
              </a:rPr>
              <a:t>( irradiated U1 modules like new again! </a:t>
            </a:r>
            <a:r>
              <a:rPr lang="en-US" sz="1400" dirty="0">
                <a:sym typeface="Wingdings" panose="05000000000000000000" pitchFamily="2" charset="2"/>
              </a:rPr>
              <a:t>)</a:t>
            </a:r>
          </a:p>
          <a:p>
            <a:endParaRPr lang="en-US" sz="1400" dirty="0">
              <a:sym typeface="Wingdings" panose="05000000000000000000" pitchFamily="2" charset="2"/>
            </a:endParaRPr>
          </a:p>
          <a:p>
            <a:r>
              <a:rPr lang="en-US" sz="1400" dirty="0">
                <a:sym typeface="Wingdings" panose="05000000000000000000" pitchFamily="2" charset="2"/>
              </a:rPr>
              <a:t>Low crosstalk means </a:t>
            </a:r>
            <a:r>
              <a:rPr lang="en-US" sz="1400" dirty="0">
                <a:solidFill>
                  <a:srgbClr val="00B050"/>
                </a:solidFill>
                <a:sym typeface="Wingdings" panose="05000000000000000000" pitchFamily="2" charset="2"/>
              </a:rPr>
              <a:t>fewer dark clusters and/or lower thresholds</a:t>
            </a:r>
            <a:endParaRPr lang="en-US" sz="1400" dirty="0">
              <a:solidFill>
                <a:srgbClr val="00B050"/>
              </a:solidFill>
            </a:endParaRPr>
          </a:p>
        </p:txBody>
      </p:sp>
      <p:sp>
        <p:nvSpPr>
          <p:cNvPr id="28" name="5-Point Star 12">
            <a:extLst>
              <a:ext uri="{FF2B5EF4-FFF2-40B4-BE49-F238E27FC236}">
                <a16:creationId xmlns:a16="http://schemas.microsoft.com/office/drawing/2014/main" id="{19DB534D-9F87-4A0D-9948-44278BD0566A}"/>
              </a:ext>
            </a:extLst>
          </p:cNvPr>
          <p:cNvSpPr/>
          <p:nvPr/>
        </p:nvSpPr>
        <p:spPr>
          <a:xfrm>
            <a:off x="8621461" y="1398359"/>
            <a:ext cx="184920" cy="18002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8F18899C-4F6B-4C6C-8A8A-D66F680B07CF}"/>
              </a:ext>
            </a:extLst>
          </p:cNvPr>
          <p:cNvSpPr txBox="1"/>
          <p:nvPr/>
        </p:nvSpPr>
        <p:spPr>
          <a:xfrm rot="20056470">
            <a:off x="7139028" y="4089838"/>
            <a:ext cx="1405769" cy="400110"/>
          </a:xfrm>
          <a:prstGeom prst="rect">
            <a:avLst/>
          </a:prstGeom>
          <a:noFill/>
        </p:spPr>
        <p:txBody>
          <a:bodyPr wrap="none" rtlCol="0">
            <a:spAutoFit/>
          </a:bodyPr>
          <a:lstStyle/>
          <a:p>
            <a:r>
              <a:rPr lang="en-US" sz="2000" dirty="0">
                <a:solidFill>
                  <a:schemeClr val="bg1">
                    <a:lumMod val="50000"/>
                  </a:schemeClr>
                </a:solidFill>
              </a:rPr>
              <a:t>Preliminary</a:t>
            </a:r>
          </a:p>
        </p:txBody>
      </p:sp>
      <p:sp>
        <p:nvSpPr>
          <p:cNvPr id="30" name="TextBox 29">
            <a:extLst>
              <a:ext uri="{FF2B5EF4-FFF2-40B4-BE49-F238E27FC236}">
                <a16:creationId xmlns:a16="http://schemas.microsoft.com/office/drawing/2014/main" id="{138A2F1A-3A0A-43FE-8E60-F357ACA27205}"/>
              </a:ext>
            </a:extLst>
          </p:cNvPr>
          <p:cNvSpPr txBox="1"/>
          <p:nvPr/>
        </p:nvSpPr>
        <p:spPr>
          <a:xfrm rot="20056470">
            <a:off x="8011037" y="2521207"/>
            <a:ext cx="1405769" cy="400110"/>
          </a:xfrm>
          <a:prstGeom prst="rect">
            <a:avLst/>
          </a:prstGeom>
          <a:noFill/>
        </p:spPr>
        <p:txBody>
          <a:bodyPr wrap="none" rtlCol="0">
            <a:spAutoFit/>
          </a:bodyPr>
          <a:lstStyle/>
          <a:p>
            <a:r>
              <a:rPr lang="en-US" sz="2000" dirty="0">
                <a:solidFill>
                  <a:schemeClr val="bg1">
                    <a:lumMod val="50000"/>
                  </a:schemeClr>
                </a:solidFill>
              </a:rPr>
              <a:t>Preliminary</a:t>
            </a:r>
          </a:p>
        </p:txBody>
      </p:sp>
      <p:pic>
        <p:nvPicPr>
          <p:cNvPr id="3" name="Picture 2">
            <a:extLst>
              <a:ext uri="{FF2B5EF4-FFF2-40B4-BE49-F238E27FC236}">
                <a16:creationId xmlns:a16="http://schemas.microsoft.com/office/drawing/2014/main" id="{6820B188-3B30-4E74-9A24-D57F3B59082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081905" y="379775"/>
            <a:ext cx="1632016" cy="775958"/>
          </a:xfrm>
          <a:prstGeom prst="rect">
            <a:avLst/>
          </a:prstGeom>
        </p:spPr>
      </p:pic>
      <p:sp>
        <p:nvSpPr>
          <p:cNvPr id="9" name="TextBox 8">
            <a:extLst>
              <a:ext uri="{FF2B5EF4-FFF2-40B4-BE49-F238E27FC236}">
                <a16:creationId xmlns:a16="http://schemas.microsoft.com/office/drawing/2014/main" id="{EABB7BAE-146F-49F6-A5BC-E6BAB711EAC3}"/>
              </a:ext>
            </a:extLst>
          </p:cNvPr>
          <p:cNvSpPr txBox="1"/>
          <p:nvPr/>
        </p:nvSpPr>
        <p:spPr>
          <a:xfrm>
            <a:off x="8450793" y="1012833"/>
            <a:ext cx="3800617" cy="261610"/>
          </a:xfrm>
          <a:prstGeom prst="rect">
            <a:avLst/>
          </a:prstGeom>
          <a:noFill/>
        </p:spPr>
        <p:txBody>
          <a:bodyPr wrap="square" rtlCol="0">
            <a:spAutoFit/>
          </a:bodyPr>
          <a:lstStyle/>
          <a:p>
            <a:r>
              <a:rPr lang="en-US" sz="1100" dirty="0"/>
              <a:t>*custom for LHCb. Irradiation studies will follow.</a:t>
            </a:r>
          </a:p>
        </p:txBody>
      </p:sp>
    </p:spTree>
    <p:extLst>
      <p:ext uri="{BB962C8B-B14F-4D97-AF65-F5344CB8AC3E}">
        <p14:creationId xmlns:p14="http://schemas.microsoft.com/office/powerpoint/2010/main" val="3657708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C624E-6A19-4138-85E5-5144D63B9809}"/>
              </a:ext>
            </a:extLst>
          </p:cNvPr>
          <p:cNvSpPr>
            <a:spLocks noGrp="1"/>
          </p:cNvSpPr>
          <p:nvPr>
            <p:ph type="title"/>
          </p:nvPr>
        </p:nvSpPr>
        <p:spPr>
          <a:xfrm>
            <a:off x="277215" y="93258"/>
            <a:ext cx="10357666" cy="658690"/>
          </a:xfrm>
        </p:spPr>
        <p:txBody>
          <a:bodyPr/>
          <a:lstStyle/>
          <a:p>
            <a:r>
              <a:rPr lang="en-US" dirty="0"/>
              <a:t>ASIC</a:t>
            </a:r>
          </a:p>
        </p:txBody>
      </p:sp>
      <p:pic>
        <p:nvPicPr>
          <p:cNvPr id="7" name="Content Placeholder 6">
            <a:extLst>
              <a:ext uri="{FF2B5EF4-FFF2-40B4-BE49-F238E27FC236}">
                <a16:creationId xmlns:a16="http://schemas.microsoft.com/office/drawing/2014/main" id="{848B70A1-359E-42E3-9868-4C971696CC5F}"/>
              </a:ext>
            </a:extLst>
          </p:cNvPr>
          <p:cNvPicPr>
            <a:picLocks noGrp="1" noChangeAspect="1"/>
          </p:cNvPicPr>
          <p:nvPr>
            <p:ph idx="1"/>
          </p:nvPr>
        </p:nvPicPr>
        <p:blipFill>
          <a:blip r:embed="rId2"/>
          <a:stretch>
            <a:fillRect/>
          </a:stretch>
        </p:blipFill>
        <p:spPr>
          <a:xfrm>
            <a:off x="1067599" y="1424766"/>
            <a:ext cx="7171041" cy="4008467"/>
          </a:xfrm>
          <a:prstGeom prst="rect">
            <a:avLst/>
          </a:prstGeom>
        </p:spPr>
      </p:pic>
      <p:sp>
        <p:nvSpPr>
          <p:cNvPr id="4" name="Date Placeholder 3">
            <a:extLst>
              <a:ext uri="{FF2B5EF4-FFF2-40B4-BE49-F238E27FC236}">
                <a16:creationId xmlns:a16="http://schemas.microsoft.com/office/drawing/2014/main" id="{358794BF-BEE6-415B-8360-7A65BF3C2ADC}"/>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12E6D06E-840D-441D-8891-2B14516E3234}"/>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365523A9-4721-4E80-83DA-6C3796F8BF10}"/>
              </a:ext>
            </a:extLst>
          </p:cNvPr>
          <p:cNvSpPr>
            <a:spLocks noGrp="1"/>
          </p:cNvSpPr>
          <p:nvPr>
            <p:ph type="sldNum" sz="quarter" idx="12"/>
          </p:nvPr>
        </p:nvSpPr>
        <p:spPr/>
        <p:txBody>
          <a:bodyPr/>
          <a:lstStyle/>
          <a:p>
            <a:fld id="{180C7619-47EE-450A-B1C2-9FB72D8D5CEF}" type="slidenum">
              <a:rPr lang="en-US" smtClean="0"/>
              <a:t>15</a:t>
            </a:fld>
            <a:endParaRPr lang="en-US"/>
          </a:p>
        </p:txBody>
      </p:sp>
      <p:sp>
        <p:nvSpPr>
          <p:cNvPr id="8" name="Rectangle 7">
            <a:extLst>
              <a:ext uri="{FF2B5EF4-FFF2-40B4-BE49-F238E27FC236}">
                <a16:creationId xmlns:a16="http://schemas.microsoft.com/office/drawing/2014/main" id="{0941D57D-93F5-4883-A686-F6EEBC7AAAC8}"/>
              </a:ext>
            </a:extLst>
          </p:cNvPr>
          <p:cNvSpPr/>
          <p:nvPr/>
        </p:nvSpPr>
        <p:spPr>
          <a:xfrm>
            <a:off x="1637654" y="920819"/>
            <a:ext cx="7304868" cy="307777"/>
          </a:xfrm>
          <a:prstGeom prst="rect">
            <a:avLst/>
          </a:prstGeom>
        </p:spPr>
        <p:txBody>
          <a:bodyPr wrap="square">
            <a:spAutoFit/>
          </a:bodyPr>
          <a:lstStyle/>
          <a:p>
            <a:r>
              <a:rPr lang="en-US" sz="1400" dirty="0"/>
              <a:t>Start to discuss the specifications and common points with other upgrade projects:</a:t>
            </a:r>
          </a:p>
        </p:txBody>
      </p:sp>
      <p:sp>
        <p:nvSpPr>
          <p:cNvPr id="9" name="Rectangle 8">
            <a:extLst>
              <a:ext uri="{FF2B5EF4-FFF2-40B4-BE49-F238E27FC236}">
                <a16:creationId xmlns:a16="http://schemas.microsoft.com/office/drawing/2014/main" id="{83948C6D-7D62-4E28-9020-BABE87458C0B}"/>
              </a:ext>
            </a:extLst>
          </p:cNvPr>
          <p:cNvSpPr/>
          <p:nvPr/>
        </p:nvSpPr>
        <p:spPr>
          <a:xfrm>
            <a:off x="8477572" y="2354441"/>
            <a:ext cx="3014421" cy="1338828"/>
          </a:xfrm>
          <a:prstGeom prst="rect">
            <a:avLst/>
          </a:prstGeom>
        </p:spPr>
        <p:txBody>
          <a:bodyPr wrap="square">
            <a:spAutoFit/>
          </a:bodyPr>
          <a:lstStyle/>
          <a:p>
            <a:r>
              <a:rPr lang="en-US" dirty="0"/>
              <a:t>CERN</a:t>
            </a:r>
          </a:p>
          <a:p>
            <a:r>
              <a:rPr lang="en-US" dirty="0"/>
              <a:t>Physikalisches Institut Heidelberg</a:t>
            </a:r>
          </a:p>
          <a:p>
            <a:r>
              <a:rPr lang="en-US" dirty="0" err="1"/>
              <a:t>Universitat</a:t>
            </a:r>
            <a:r>
              <a:rPr lang="en-US" dirty="0"/>
              <a:t> de Barcelona (RICH)</a:t>
            </a:r>
          </a:p>
          <a:p>
            <a:r>
              <a:rPr lang="en-US" dirty="0"/>
              <a:t>IFIC</a:t>
            </a:r>
          </a:p>
          <a:p>
            <a:r>
              <a:rPr lang="en-US" dirty="0"/>
              <a:t>EPFL (SiPM)</a:t>
            </a:r>
          </a:p>
          <a:p>
            <a:r>
              <a:rPr lang="en-US" dirty="0"/>
              <a:t>AGH (Magnet stations)</a:t>
            </a:r>
          </a:p>
        </p:txBody>
      </p:sp>
      <p:sp>
        <p:nvSpPr>
          <p:cNvPr id="10" name="TextBox 9">
            <a:extLst>
              <a:ext uri="{FF2B5EF4-FFF2-40B4-BE49-F238E27FC236}">
                <a16:creationId xmlns:a16="http://schemas.microsoft.com/office/drawing/2014/main" id="{4AEA1F49-DB05-4260-834B-088C03F24159}"/>
              </a:ext>
            </a:extLst>
          </p:cNvPr>
          <p:cNvSpPr txBox="1"/>
          <p:nvPr/>
        </p:nvSpPr>
        <p:spPr>
          <a:xfrm>
            <a:off x="8407831" y="4433583"/>
            <a:ext cx="2876228" cy="300082"/>
          </a:xfrm>
          <a:prstGeom prst="rect">
            <a:avLst/>
          </a:prstGeom>
          <a:noFill/>
        </p:spPr>
        <p:txBody>
          <a:bodyPr wrap="square" rtlCol="0">
            <a:spAutoFit/>
          </a:bodyPr>
          <a:lstStyle/>
          <a:p>
            <a:r>
              <a:rPr lang="en-US" dirty="0"/>
              <a:t>Implies </a:t>
            </a:r>
            <a:r>
              <a:rPr lang="en-US" u="sng" dirty="0"/>
              <a:t>no FPGAs </a:t>
            </a:r>
            <a:r>
              <a:rPr lang="en-US" dirty="0"/>
              <a:t>on the Front-end</a:t>
            </a:r>
          </a:p>
        </p:txBody>
      </p:sp>
      <p:sp>
        <p:nvSpPr>
          <p:cNvPr id="11" name="Arrow: Right 10">
            <a:extLst>
              <a:ext uri="{FF2B5EF4-FFF2-40B4-BE49-F238E27FC236}">
                <a16:creationId xmlns:a16="http://schemas.microsoft.com/office/drawing/2014/main" id="{B29F084B-6F84-4BBA-BE56-10DD47DD3886}"/>
              </a:ext>
            </a:extLst>
          </p:cNvPr>
          <p:cNvSpPr/>
          <p:nvPr/>
        </p:nvSpPr>
        <p:spPr>
          <a:xfrm>
            <a:off x="8051369" y="4517756"/>
            <a:ext cx="317716" cy="1317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319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6B33613-9085-4917-8C25-8D3AFA74588C}"/>
              </a:ext>
            </a:extLst>
          </p:cNvPr>
          <p:cNvPicPr>
            <a:picLocks noChangeAspect="1"/>
          </p:cNvPicPr>
          <p:nvPr/>
        </p:nvPicPr>
        <p:blipFill>
          <a:blip r:embed="rId2"/>
          <a:stretch>
            <a:fillRect/>
          </a:stretch>
        </p:blipFill>
        <p:spPr>
          <a:xfrm>
            <a:off x="681696" y="3636866"/>
            <a:ext cx="3669792" cy="2632554"/>
          </a:xfrm>
          <a:prstGeom prst="rect">
            <a:avLst/>
          </a:prstGeom>
        </p:spPr>
      </p:pic>
      <p:pic>
        <p:nvPicPr>
          <p:cNvPr id="8" name="Picture 7">
            <a:extLst>
              <a:ext uri="{FF2B5EF4-FFF2-40B4-BE49-F238E27FC236}">
                <a16:creationId xmlns:a16="http://schemas.microsoft.com/office/drawing/2014/main" id="{7EA8CDE0-C3D1-4587-B128-EF486309FEF6}"/>
              </a:ext>
            </a:extLst>
          </p:cNvPr>
          <p:cNvPicPr>
            <a:picLocks noChangeAspect="1"/>
          </p:cNvPicPr>
          <p:nvPr/>
        </p:nvPicPr>
        <p:blipFill>
          <a:blip r:embed="rId3"/>
          <a:stretch>
            <a:fillRect/>
          </a:stretch>
        </p:blipFill>
        <p:spPr>
          <a:xfrm>
            <a:off x="6434313" y="3505152"/>
            <a:ext cx="3786473" cy="2796349"/>
          </a:xfrm>
          <a:prstGeom prst="rect">
            <a:avLst/>
          </a:prstGeom>
        </p:spPr>
      </p:pic>
      <p:sp>
        <p:nvSpPr>
          <p:cNvPr id="4" name="Date Placeholder 3">
            <a:extLst>
              <a:ext uri="{FF2B5EF4-FFF2-40B4-BE49-F238E27FC236}">
                <a16:creationId xmlns:a16="http://schemas.microsoft.com/office/drawing/2014/main" id="{A794018E-CA47-4EA4-9C8F-3962E06A78D9}"/>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3CD4AEB9-6B6D-4407-A9B1-9228B059BDC5}"/>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F4A4F3D2-8F8F-49AC-BB77-A46EB644AF74}"/>
              </a:ext>
            </a:extLst>
          </p:cNvPr>
          <p:cNvSpPr>
            <a:spLocks noGrp="1"/>
          </p:cNvSpPr>
          <p:nvPr>
            <p:ph type="sldNum" sz="quarter" idx="12"/>
          </p:nvPr>
        </p:nvSpPr>
        <p:spPr/>
        <p:txBody>
          <a:bodyPr/>
          <a:lstStyle/>
          <a:p>
            <a:fld id="{180C7619-47EE-450A-B1C2-9FB72D8D5CEF}" type="slidenum">
              <a:rPr lang="en-US" smtClean="0"/>
              <a:t>16</a:t>
            </a:fld>
            <a:endParaRPr lang="en-US"/>
          </a:p>
        </p:txBody>
      </p:sp>
      <p:pic>
        <p:nvPicPr>
          <p:cNvPr id="7" name="Content Placeholder 6">
            <a:extLst>
              <a:ext uri="{FF2B5EF4-FFF2-40B4-BE49-F238E27FC236}">
                <a16:creationId xmlns:a16="http://schemas.microsoft.com/office/drawing/2014/main" id="{02E88B3E-85EF-44EE-8ACB-6362803820FF}"/>
              </a:ext>
            </a:extLst>
          </p:cNvPr>
          <p:cNvPicPr>
            <a:picLocks noGrp="1" noChangeAspect="1"/>
          </p:cNvPicPr>
          <p:nvPr>
            <p:ph idx="4294967295"/>
          </p:nvPr>
        </p:nvPicPr>
        <p:blipFill>
          <a:blip r:embed="rId4"/>
          <a:stretch>
            <a:fillRect/>
          </a:stretch>
        </p:blipFill>
        <p:spPr>
          <a:xfrm>
            <a:off x="513172" y="767754"/>
            <a:ext cx="3889375" cy="2798763"/>
          </a:xfrm>
          <a:prstGeom prst="rect">
            <a:avLst/>
          </a:prstGeom>
        </p:spPr>
      </p:pic>
      <p:sp>
        <p:nvSpPr>
          <p:cNvPr id="11" name="TextBox 10">
            <a:extLst>
              <a:ext uri="{FF2B5EF4-FFF2-40B4-BE49-F238E27FC236}">
                <a16:creationId xmlns:a16="http://schemas.microsoft.com/office/drawing/2014/main" id="{474A92F0-11F5-4D11-9102-16CCBBE80AF5}"/>
              </a:ext>
            </a:extLst>
          </p:cNvPr>
          <p:cNvSpPr txBox="1"/>
          <p:nvPr/>
        </p:nvSpPr>
        <p:spPr>
          <a:xfrm>
            <a:off x="10182092" y="3566517"/>
            <a:ext cx="2009908" cy="2862322"/>
          </a:xfrm>
          <a:prstGeom prst="rect">
            <a:avLst/>
          </a:prstGeom>
          <a:noFill/>
        </p:spPr>
        <p:txBody>
          <a:bodyPr wrap="square" rtlCol="0">
            <a:spAutoFit/>
          </a:bodyPr>
          <a:lstStyle/>
          <a:p>
            <a:r>
              <a:rPr lang="en-US" dirty="0">
                <a:solidFill>
                  <a:srgbClr val="00B050"/>
                </a:solidFill>
              </a:rPr>
              <a:t>Fast green</a:t>
            </a:r>
          </a:p>
          <a:p>
            <a:r>
              <a:rPr lang="en-US" dirty="0"/>
              <a:t>6-layer</a:t>
            </a:r>
          </a:p>
          <a:p>
            <a:r>
              <a:rPr lang="en-US" dirty="0"/>
              <a:t>4.5p.e thresholds</a:t>
            </a:r>
          </a:p>
          <a:p>
            <a:r>
              <a:rPr lang="en-US" dirty="0">
                <a:solidFill>
                  <a:srgbClr val="00B050"/>
                </a:solidFill>
              </a:rPr>
              <a:t>50cm longer</a:t>
            </a:r>
          </a:p>
          <a:p>
            <a:r>
              <a:rPr lang="en-US" dirty="0"/>
              <a:t>60%PDE (no </a:t>
            </a:r>
            <a:r>
              <a:rPr lang="en-US" dirty="0" err="1"/>
              <a:t>uL</a:t>
            </a:r>
            <a:r>
              <a:rPr lang="en-US" dirty="0"/>
              <a:t>)</a:t>
            </a:r>
          </a:p>
          <a:p>
            <a:r>
              <a:rPr lang="en-US" dirty="0">
                <a:solidFill>
                  <a:schemeClr val="accent2"/>
                </a:solidFill>
              </a:rPr>
              <a:t>(standard cooling, improved shielding needed)</a:t>
            </a:r>
          </a:p>
        </p:txBody>
      </p:sp>
      <p:sp>
        <p:nvSpPr>
          <p:cNvPr id="12" name="TextBox 11">
            <a:extLst>
              <a:ext uri="{FF2B5EF4-FFF2-40B4-BE49-F238E27FC236}">
                <a16:creationId xmlns:a16="http://schemas.microsoft.com/office/drawing/2014/main" id="{B84BFC73-E7A6-4B98-94A0-7F9B5FDA4E29}"/>
              </a:ext>
            </a:extLst>
          </p:cNvPr>
          <p:cNvSpPr txBox="1"/>
          <p:nvPr/>
        </p:nvSpPr>
        <p:spPr>
          <a:xfrm>
            <a:off x="4500237" y="3682341"/>
            <a:ext cx="1492460" cy="1546577"/>
          </a:xfrm>
          <a:prstGeom prst="rect">
            <a:avLst/>
          </a:prstGeom>
          <a:noFill/>
        </p:spPr>
        <p:txBody>
          <a:bodyPr wrap="none" rtlCol="0">
            <a:spAutoFit/>
          </a:bodyPr>
          <a:lstStyle/>
          <a:p>
            <a:r>
              <a:rPr lang="en-US" dirty="0">
                <a:solidFill>
                  <a:srgbClr val="00B050"/>
                </a:solidFill>
              </a:rPr>
              <a:t>Fast green</a:t>
            </a:r>
          </a:p>
          <a:p>
            <a:r>
              <a:rPr lang="en-US" dirty="0"/>
              <a:t>4-layer</a:t>
            </a:r>
          </a:p>
          <a:p>
            <a:r>
              <a:rPr lang="en-US" dirty="0"/>
              <a:t>1.5p.e thresholds</a:t>
            </a:r>
          </a:p>
          <a:p>
            <a:r>
              <a:rPr lang="en-US" dirty="0">
                <a:solidFill>
                  <a:srgbClr val="00B050"/>
                </a:solidFill>
              </a:rPr>
              <a:t>100cm longer</a:t>
            </a:r>
          </a:p>
          <a:p>
            <a:r>
              <a:rPr lang="en-US" dirty="0"/>
              <a:t>(</a:t>
            </a:r>
            <a:r>
              <a:rPr lang="en-US" dirty="0" err="1"/>
              <a:t>cryo</a:t>
            </a:r>
            <a:r>
              <a:rPr lang="en-US" dirty="0"/>
              <a:t>)</a:t>
            </a:r>
          </a:p>
          <a:p>
            <a:r>
              <a:rPr lang="en-US" dirty="0"/>
              <a:t>60%PDE (no </a:t>
            </a:r>
            <a:r>
              <a:rPr lang="en-US" dirty="0" err="1"/>
              <a:t>uL</a:t>
            </a:r>
            <a:r>
              <a:rPr lang="en-US" dirty="0"/>
              <a:t>)</a:t>
            </a:r>
          </a:p>
          <a:p>
            <a:endParaRPr lang="en-US" dirty="0"/>
          </a:p>
        </p:txBody>
      </p:sp>
      <p:sp>
        <p:nvSpPr>
          <p:cNvPr id="14" name="TextBox 13">
            <a:extLst>
              <a:ext uri="{FF2B5EF4-FFF2-40B4-BE49-F238E27FC236}">
                <a16:creationId xmlns:a16="http://schemas.microsoft.com/office/drawing/2014/main" id="{632788A4-10FD-4CD4-A08C-B52A64B6859E}"/>
              </a:ext>
            </a:extLst>
          </p:cNvPr>
          <p:cNvSpPr txBox="1"/>
          <p:nvPr/>
        </p:nvSpPr>
        <p:spPr>
          <a:xfrm>
            <a:off x="4524131" y="1047113"/>
            <a:ext cx="2009909" cy="1477328"/>
          </a:xfrm>
          <a:prstGeom prst="rect">
            <a:avLst/>
          </a:prstGeom>
          <a:noFill/>
        </p:spPr>
        <p:txBody>
          <a:bodyPr wrap="none" rtlCol="0">
            <a:spAutoFit/>
          </a:bodyPr>
          <a:lstStyle/>
          <a:p>
            <a:r>
              <a:rPr lang="en-US" dirty="0">
                <a:solidFill>
                  <a:srgbClr val="0070C0"/>
                </a:solidFill>
              </a:rPr>
              <a:t>Blue fibre</a:t>
            </a:r>
          </a:p>
          <a:p>
            <a:r>
              <a:rPr lang="en-US" dirty="0"/>
              <a:t>4-layer</a:t>
            </a:r>
          </a:p>
          <a:p>
            <a:r>
              <a:rPr lang="en-US" dirty="0"/>
              <a:t>1.5p.e thresholds</a:t>
            </a:r>
          </a:p>
          <a:p>
            <a:r>
              <a:rPr lang="en-US" dirty="0"/>
              <a:t>(</a:t>
            </a:r>
            <a:r>
              <a:rPr lang="en-US" dirty="0" err="1"/>
              <a:t>cryo</a:t>
            </a:r>
            <a:r>
              <a:rPr lang="en-US" dirty="0"/>
              <a:t>)</a:t>
            </a:r>
          </a:p>
          <a:p>
            <a:r>
              <a:rPr lang="en-US" dirty="0"/>
              <a:t>60%PDE (no </a:t>
            </a:r>
            <a:r>
              <a:rPr lang="en-US" dirty="0" err="1"/>
              <a:t>uL</a:t>
            </a:r>
            <a:r>
              <a:rPr lang="en-US" dirty="0"/>
              <a:t>)</a:t>
            </a:r>
          </a:p>
        </p:txBody>
      </p:sp>
      <p:pic>
        <p:nvPicPr>
          <p:cNvPr id="15" name="Picture 14">
            <a:extLst>
              <a:ext uri="{FF2B5EF4-FFF2-40B4-BE49-F238E27FC236}">
                <a16:creationId xmlns:a16="http://schemas.microsoft.com/office/drawing/2014/main" id="{4562E09C-72B2-475B-8649-956DCAD45B3F}"/>
              </a:ext>
            </a:extLst>
          </p:cNvPr>
          <p:cNvPicPr>
            <a:picLocks noChangeAspect="1"/>
          </p:cNvPicPr>
          <p:nvPr/>
        </p:nvPicPr>
        <p:blipFill>
          <a:blip r:embed="rId5"/>
          <a:stretch>
            <a:fillRect/>
          </a:stretch>
        </p:blipFill>
        <p:spPr>
          <a:xfrm>
            <a:off x="6373744" y="831643"/>
            <a:ext cx="3762059" cy="2798763"/>
          </a:xfrm>
          <a:prstGeom prst="rect">
            <a:avLst/>
          </a:prstGeom>
        </p:spPr>
      </p:pic>
      <p:sp>
        <p:nvSpPr>
          <p:cNvPr id="16" name="TextBox 15">
            <a:extLst>
              <a:ext uri="{FF2B5EF4-FFF2-40B4-BE49-F238E27FC236}">
                <a16:creationId xmlns:a16="http://schemas.microsoft.com/office/drawing/2014/main" id="{1903B8D6-74EF-4700-AD3B-EA5CE5752E63}"/>
              </a:ext>
            </a:extLst>
          </p:cNvPr>
          <p:cNvSpPr txBox="1"/>
          <p:nvPr/>
        </p:nvSpPr>
        <p:spPr>
          <a:xfrm>
            <a:off x="10166543" y="1057931"/>
            <a:ext cx="2009909" cy="1754326"/>
          </a:xfrm>
          <a:prstGeom prst="rect">
            <a:avLst/>
          </a:prstGeom>
          <a:noFill/>
        </p:spPr>
        <p:txBody>
          <a:bodyPr wrap="none" rtlCol="0">
            <a:spAutoFit/>
          </a:bodyPr>
          <a:lstStyle/>
          <a:p>
            <a:r>
              <a:rPr lang="en-US" dirty="0">
                <a:solidFill>
                  <a:schemeClr val="accent1"/>
                </a:solidFill>
              </a:rPr>
              <a:t>Blue </a:t>
            </a:r>
            <a:r>
              <a:rPr lang="en-US" dirty="0">
                <a:solidFill>
                  <a:srgbClr val="0070C0"/>
                </a:solidFill>
              </a:rPr>
              <a:t>fibre</a:t>
            </a:r>
          </a:p>
          <a:p>
            <a:r>
              <a:rPr lang="en-US" dirty="0"/>
              <a:t>6-layer</a:t>
            </a:r>
          </a:p>
          <a:p>
            <a:r>
              <a:rPr lang="en-US" dirty="0"/>
              <a:t>1.5p.e thresholds</a:t>
            </a:r>
          </a:p>
          <a:p>
            <a:r>
              <a:rPr lang="en-US" dirty="0"/>
              <a:t>(</a:t>
            </a:r>
            <a:r>
              <a:rPr lang="en-US" dirty="0" err="1"/>
              <a:t>cryo</a:t>
            </a:r>
            <a:r>
              <a:rPr lang="en-US" dirty="0"/>
              <a:t>)</a:t>
            </a:r>
          </a:p>
          <a:p>
            <a:r>
              <a:rPr lang="en-US" dirty="0"/>
              <a:t>60%PDE (no </a:t>
            </a:r>
            <a:r>
              <a:rPr lang="en-US" dirty="0" err="1"/>
              <a:t>uL</a:t>
            </a:r>
            <a:r>
              <a:rPr lang="en-US" dirty="0"/>
              <a:t>)</a:t>
            </a:r>
          </a:p>
          <a:p>
            <a:endParaRPr lang="en-US" dirty="0"/>
          </a:p>
        </p:txBody>
      </p:sp>
      <p:sp>
        <p:nvSpPr>
          <p:cNvPr id="17" name="Rectangle 16">
            <a:extLst>
              <a:ext uri="{FF2B5EF4-FFF2-40B4-BE49-F238E27FC236}">
                <a16:creationId xmlns:a16="http://schemas.microsoft.com/office/drawing/2014/main" id="{4A07B47A-CD19-4CD6-9644-7F391AED5FCA}"/>
              </a:ext>
            </a:extLst>
          </p:cNvPr>
          <p:cNvSpPr/>
          <p:nvPr/>
        </p:nvSpPr>
        <p:spPr>
          <a:xfrm>
            <a:off x="1869621" y="1145908"/>
            <a:ext cx="1186992" cy="300082"/>
          </a:xfrm>
          <a:prstGeom prst="rect">
            <a:avLst/>
          </a:prstGeom>
        </p:spPr>
        <p:txBody>
          <a:bodyPr wrap="none">
            <a:spAutoFit/>
          </a:bodyPr>
          <a:lstStyle/>
          <a:p>
            <a:r>
              <a:rPr lang="en-US" dirty="0"/>
              <a:t>FTDR-like plot</a:t>
            </a:r>
          </a:p>
        </p:txBody>
      </p:sp>
      <p:sp>
        <p:nvSpPr>
          <p:cNvPr id="2" name="TextBox 1">
            <a:extLst>
              <a:ext uri="{FF2B5EF4-FFF2-40B4-BE49-F238E27FC236}">
                <a16:creationId xmlns:a16="http://schemas.microsoft.com/office/drawing/2014/main" id="{E198B053-30F7-4767-90E9-6C92C6345754}"/>
              </a:ext>
            </a:extLst>
          </p:cNvPr>
          <p:cNvSpPr txBox="1"/>
          <p:nvPr/>
        </p:nvSpPr>
        <p:spPr>
          <a:xfrm>
            <a:off x="7366247" y="4022584"/>
            <a:ext cx="2212001"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200" dirty="0"/>
              <a:t>Pixel/Fibre boundary defined by tracking performance (occupancy) and affordability.</a:t>
            </a:r>
          </a:p>
        </p:txBody>
      </p:sp>
      <p:sp>
        <p:nvSpPr>
          <p:cNvPr id="3" name="TextBox 2">
            <a:extLst>
              <a:ext uri="{FF2B5EF4-FFF2-40B4-BE49-F238E27FC236}">
                <a16:creationId xmlns:a16="http://schemas.microsoft.com/office/drawing/2014/main" id="{9C59E568-8C8C-4B6A-A676-68A8A71CF434}"/>
              </a:ext>
            </a:extLst>
          </p:cNvPr>
          <p:cNvSpPr txBox="1"/>
          <p:nvPr/>
        </p:nvSpPr>
        <p:spPr>
          <a:xfrm>
            <a:off x="2123173" y="3993964"/>
            <a:ext cx="167775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t>I’ve made some assumptions about this green fibre. Need a real sample.</a:t>
            </a:r>
          </a:p>
        </p:txBody>
      </p:sp>
    </p:spTree>
    <p:extLst>
      <p:ext uri="{BB962C8B-B14F-4D97-AF65-F5344CB8AC3E}">
        <p14:creationId xmlns:p14="http://schemas.microsoft.com/office/powerpoint/2010/main" val="1117487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FA955-8D4C-4EB9-B93E-60F16E55EF23}"/>
              </a:ext>
            </a:extLst>
          </p:cNvPr>
          <p:cNvSpPr>
            <a:spLocks noGrp="1"/>
          </p:cNvSpPr>
          <p:nvPr>
            <p:ph type="title"/>
          </p:nvPr>
        </p:nvSpPr>
        <p:spPr/>
        <p:txBody>
          <a:bodyPr/>
          <a:lstStyle/>
          <a:p>
            <a:r>
              <a:rPr lang="en-US" dirty="0"/>
              <a:t>SPIN-OFFS</a:t>
            </a:r>
          </a:p>
        </p:txBody>
      </p:sp>
      <p:sp>
        <p:nvSpPr>
          <p:cNvPr id="3" name="Text Placeholder 2">
            <a:extLst>
              <a:ext uri="{FF2B5EF4-FFF2-40B4-BE49-F238E27FC236}">
                <a16:creationId xmlns:a16="http://schemas.microsoft.com/office/drawing/2014/main" id="{E0B910D1-63CB-4843-B41E-DC4FD3A5AF83}"/>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234BCCCF-940C-42F7-8EF5-2C8CAE137E45}"/>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1F7000C0-9966-4791-8EAA-0A817B9A4E05}"/>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2DC81590-3970-4B21-9C66-1FE7C224C80E}"/>
              </a:ext>
            </a:extLst>
          </p:cNvPr>
          <p:cNvSpPr>
            <a:spLocks noGrp="1"/>
          </p:cNvSpPr>
          <p:nvPr>
            <p:ph type="sldNum" sz="quarter" idx="12"/>
          </p:nvPr>
        </p:nvSpPr>
        <p:spPr/>
        <p:txBody>
          <a:bodyPr/>
          <a:lstStyle/>
          <a:p>
            <a:fld id="{91F18EF7-BE1E-4ECB-84D4-67C2B4D8F095}" type="slidenum">
              <a:rPr lang="en-US" smtClean="0"/>
              <a:t>17</a:t>
            </a:fld>
            <a:endParaRPr lang="en-US"/>
          </a:p>
        </p:txBody>
      </p:sp>
    </p:spTree>
    <p:extLst>
      <p:ext uri="{BB962C8B-B14F-4D97-AF65-F5344CB8AC3E}">
        <p14:creationId xmlns:p14="http://schemas.microsoft.com/office/powerpoint/2010/main" val="3857558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196E-A4B9-481B-A560-5F1659156D0F}"/>
              </a:ext>
            </a:extLst>
          </p:cNvPr>
          <p:cNvSpPr>
            <a:spLocks noGrp="1"/>
          </p:cNvSpPr>
          <p:nvPr>
            <p:ph type="title"/>
          </p:nvPr>
        </p:nvSpPr>
        <p:spPr>
          <a:xfrm>
            <a:off x="459113" y="1925892"/>
            <a:ext cx="5756068" cy="772519"/>
          </a:xfrm>
        </p:spPr>
        <p:txBody>
          <a:bodyPr>
            <a:normAutofit fontScale="90000"/>
          </a:bodyPr>
          <a:lstStyle/>
          <a:p>
            <a:r>
              <a:rPr lang="en-US" sz="3600" b="1" dirty="0">
                <a:latin typeface="+mn-lt"/>
              </a:rPr>
              <a:t>Beam-on profile detector for Heidelberg Ion Therapy (HIT) </a:t>
            </a:r>
          </a:p>
        </p:txBody>
      </p:sp>
      <p:pic>
        <p:nvPicPr>
          <p:cNvPr id="4" name="Picture 3">
            <a:extLst>
              <a:ext uri="{FF2B5EF4-FFF2-40B4-BE49-F238E27FC236}">
                <a16:creationId xmlns:a16="http://schemas.microsoft.com/office/drawing/2014/main" id="{A72125B4-D483-4CD5-8EAB-7143E41632B8}"/>
              </a:ext>
            </a:extLst>
          </p:cNvPr>
          <p:cNvPicPr>
            <a:picLocks noChangeAspect="1"/>
          </p:cNvPicPr>
          <p:nvPr/>
        </p:nvPicPr>
        <p:blipFill>
          <a:blip r:embed="rId2"/>
          <a:stretch>
            <a:fillRect/>
          </a:stretch>
        </p:blipFill>
        <p:spPr>
          <a:xfrm>
            <a:off x="459113" y="3331447"/>
            <a:ext cx="8419547" cy="2917523"/>
          </a:xfrm>
          <a:prstGeom prst="rect">
            <a:avLst/>
          </a:prstGeom>
        </p:spPr>
      </p:pic>
      <p:pic>
        <p:nvPicPr>
          <p:cNvPr id="5" name="Picture 4">
            <a:extLst>
              <a:ext uri="{FF2B5EF4-FFF2-40B4-BE49-F238E27FC236}">
                <a16:creationId xmlns:a16="http://schemas.microsoft.com/office/drawing/2014/main" id="{69189617-4FAB-47D5-8261-7556F1B92876}"/>
              </a:ext>
            </a:extLst>
          </p:cNvPr>
          <p:cNvPicPr>
            <a:picLocks noChangeAspect="1"/>
          </p:cNvPicPr>
          <p:nvPr/>
        </p:nvPicPr>
        <p:blipFill>
          <a:blip r:embed="rId3"/>
          <a:stretch>
            <a:fillRect/>
          </a:stretch>
        </p:blipFill>
        <p:spPr>
          <a:xfrm>
            <a:off x="5994563" y="36206"/>
            <a:ext cx="6004711" cy="4052377"/>
          </a:xfrm>
          <a:prstGeom prst="rect">
            <a:avLst/>
          </a:prstGeom>
        </p:spPr>
      </p:pic>
      <p:sp>
        <p:nvSpPr>
          <p:cNvPr id="16" name="Rectangle 15">
            <a:extLst>
              <a:ext uri="{FF2B5EF4-FFF2-40B4-BE49-F238E27FC236}">
                <a16:creationId xmlns:a16="http://schemas.microsoft.com/office/drawing/2014/main" id="{49AF474D-A17A-4FFE-89C8-503ED8C68FFF}"/>
              </a:ext>
            </a:extLst>
          </p:cNvPr>
          <p:cNvSpPr/>
          <p:nvPr/>
        </p:nvSpPr>
        <p:spPr>
          <a:xfrm>
            <a:off x="10841368" y="3518042"/>
            <a:ext cx="1003801" cy="276999"/>
          </a:xfrm>
          <a:prstGeom prst="rect">
            <a:avLst/>
          </a:prstGeom>
        </p:spPr>
        <p:txBody>
          <a:bodyPr wrap="none">
            <a:spAutoFit/>
          </a:bodyPr>
          <a:lstStyle/>
          <a:p>
            <a:pPr defTabSz="914377"/>
            <a:r>
              <a:rPr lang="en-US" sz="1200" dirty="0">
                <a:solidFill>
                  <a:prstClr val="black"/>
                </a:solidFill>
                <a:latin typeface="Times New Roman" panose="02020603050405020304" pitchFamily="18" charset="0"/>
                <a:cs typeface="Times New Roman" panose="02020603050405020304" pitchFamily="18" charset="0"/>
              </a:rPr>
              <a:t>Reference 2  </a:t>
            </a:r>
          </a:p>
        </p:txBody>
      </p:sp>
      <p:sp>
        <p:nvSpPr>
          <p:cNvPr id="17" name="Rectangle 16">
            <a:extLst>
              <a:ext uri="{FF2B5EF4-FFF2-40B4-BE49-F238E27FC236}">
                <a16:creationId xmlns:a16="http://schemas.microsoft.com/office/drawing/2014/main" id="{E4EAFF00-BE74-4BC7-91F3-D44C6AA3AAD8}"/>
              </a:ext>
            </a:extLst>
          </p:cNvPr>
          <p:cNvSpPr/>
          <p:nvPr/>
        </p:nvSpPr>
        <p:spPr>
          <a:xfrm>
            <a:off x="5719053" y="4370267"/>
            <a:ext cx="1003801" cy="276999"/>
          </a:xfrm>
          <a:prstGeom prst="rect">
            <a:avLst/>
          </a:prstGeom>
        </p:spPr>
        <p:txBody>
          <a:bodyPr wrap="none">
            <a:spAutoFit/>
          </a:bodyPr>
          <a:lstStyle/>
          <a:p>
            <a:pPr defTabSz="914377"/>
            <a:r>
              <a:rPr lang="en-US" sz="1200" dirty="0">
                <a:solidFill>
                  <a:prstClr val="black"/>
                </a:solidFill>
                <a:latin typeface="Times New Roman" panose="02020603050405020304" pitchFamily="18" charset="0"/>
                <a:cs typeface="Times New Roman" panose="02020603050405020304" pitchFamily="18" charset="0"/>
              </a:rPr>
              <a:t>Reference 3  </a:t>
            </a:r>
          </a:p>
        </p:txBody>
      </p:sp>
      <p:sp>
        <p:nvSpPr>
          <p:cNvPr id="18" name="Arrow: Right 17">
            <a:extLst>
              <a:ext uri="{FF2B5EF4-FFF2-40B4-BE49-F238E27FC236}">
                <a16:creationId xmlns:a16="http://schemas.microsoft.com/office/drawing/2014/main" id="{DDC54AD0-41C3-40E7-A60E-EB7625A993DB}"/>
              </a:ext>
            </a:extLst>
          </p:cNvPr>
          <p:cNvSpPr/>
          <p:nvPr/>
        </p:nvSpPr>
        <p:spPr>
          <a:xfrm>
            <a:off x="6722854" y="5179121"/>
            <a:ext cx="563345" cy="32170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dirty="0">
              <a:solidFill>
                <a:prstClr val="white"/>
              </a:solidFill>
              <a:latin typeface="Calibri" panose="020F0502020204030204"/>
            </a:endParaRPr>
          </a:p>
        </p:txBody>
      </p:sp>
      <p:sp>
        <p:nvSpPr>
          <p:cNvPr id="19" name="Rectangle 18">
            <a:extLst>
              <a:ext uri="{FF2B5EF4-FFF2-40B4-BE49-F238E27FC236}">
                <a16:creationId xmlns:a16="http://schemas.microsoft.com/office/drawing/2014/main" id="{ADC41D9F-571E-482E-9F98-64003D2A9BDA}"/>
              </a:ext>
            </a:extLst>
          </p:cNvPr>
          <p:cNvSpPr/>
          <p:nvPr/>
        </p:nvSpPr>
        <p:spPr>
          <a:xfrm>
            <a:off x="11118965" y="6028562"/>
            <a:ext cx="1003801" cy="276999"/>
          </a:xfrm>
          <a:prstGeom prst="rect">
            <a:avLst/>
          </a:prstGeom>
        </p:spPr>
        <p:txBody>
          <a:bodyPr wrap="none">
            <a:spAutoFit/>
          </a:bodyPr>
          <a:lstStyle/>
          <a:p>
            <a:pPr defTabSz="914377"/>
            <a:r>
              <a:rPr lang="en-US" sz="1200" dirty="0">
                <a:solidFill>
                  <a:prstClr val="black"/>
                </a:solidFill>
                <a:latin typeface="Times New Roman" panose="02020603050405020304" pitchFamily="18" charset="0"/>
                <a:cs typeface="Times New Roman" panose="02020603050405020304" pitchFamily="18" charset="0"/>
              </a:rPr>
              <a:t>Reference 1  </a:t>
            </a:r>
          </a:p>
        </p:txBody>
      </p:sp>
      <p:sp>
        <p:nvSpPr>
          <p:cNvPr id="7" name="Footer Placeholder 6">
            <a:extLst>
              <a:ext uri="{FF2B5EF4-FFF2-40B4-BE49-F238E27FC236}">
                <a16:creationId xmlns:a16="http://schemas.microsoft.com/office/drawing/2014/main" id="{57700F4E-10E2-45CB-AB4F-51905CDF6360}"/>
              </a:ext>
            </a:extLst>
          </p:cNvPr>
          <p:cNvSpPr>
            <a:spLocks noGrp="1"/>
          </p:cNvSpPr>
          <p:nvPr>
            <p:ph type="ftr" sz="quarter" idx="11"/>
          </p:nvPr>
        </p:nvSpPr>
        <p:spPr/>
        <p:txBody>
          <a:bodyPr/>
          <a:lstStyle/>
          <a:p>
            <a:pPr defTabSz="914377"/>
            <a:r>
              <a:rPr lang="en-US">
                <a:solidFill>
                  <a:prstClr val="black">
                    <a:tint val="75000"/>
                  </a:prstClr>
                </a:solidFill>
                <a:latin typeface="Calibri" panose="020F0502020204030204"/>
              </a:rPr>
              <a:t>Universität Heidelberg - QIAN YANG</a:t>
            </a:r>
          </a:p>
        </p:txBody>
      </p:sp>
    </p:spTree>
    <p:extLst>
      <p:ext uri="{BB962C8B-B14F-4D97-AF65-F5344CB8AC3E}">
        <p14:creationId xmlns:p14="http://schemas.microsoft.com/office/powerpoint/2010/main" val="32937876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CF01558-97F4-4F31-95F0-B3F8EF808C77}"/>
              </a:ext>
            </a:extLst>
          </p:cNvPr>
          <p:cNvSpPr>
            <a:spLocks noGrp="1"/>
          </p:cNvSpPr>
          <p:nvPr>
            <p:ph type="dt" sz="half" idx="10"/>
          </p:nvPr>
        </p:nvSpPr>
        <p:spPr/>
        <p:txBody>
          <a:bodyPr/>
          <a:lstStyle/>
          <a:p>
            <a:pPr defTabSz="914377"/>
            <a:r>
              <a:rPr lang="en-US">
                <a:solidFill>
                  <a:prstClr val="black">
                    <a:tint val="75000"/>
                  </a:prstClr>
                </a:solidFill>
                <a:latin typeface="Calibri" panose="020F0502020204030204"/>
              </a:rPr>
              <a:t>04/05/2022</a:t>
            </a:r>
          </a:p>
        </p:txBody>
      </p:sp>
      <p:sp>
        <p:nvSpPr>
          <p:cNvPr id="5" name="Footer Placeholder 4">
            <a:extLst>
              <a:ext uri="{FF2B5EF4-FFF2-40B4-BE49-F238E27FC236}">
                <a16:creationId xmlns:a16="http://schemas.microsoft.com/office/drawing/2014/main" id="{98CD6DAD-981C-4735-BF06-0615F732B8FB}"/>
              </a:ext>
            </a:extLst>
          </p:cNvPr>
          <p:cNvSpPr>
            <a:spLocks noGrp="1"/>
          </p:cNvSpPr>
          <p:nvPr>
            <p:ph type="ftr" sz="quarter" idx="11"/>
          </p:nvPr>
        </p:nvSpPr>
        <p:spPr/>
        <p:txBody>
          <a:bodyPr/>
          <a:lstStyle/>
          <a:p>
            <a:pPr defTabSz="914377"/>
            <a:r>
              <a:rPr lang="en-US">
                <a:solidFill>
                  <a:prstClr val="black">
                    <a:tint val="75000"/>
                  </a:prstClr>
                </a:solidFill>
                <a:latin typeface="Calibri" panose="020F0502020204030204"/>
              </a:rPr>
              <a:t>Universität Heidelberg - QIAN YANG</a:t>
            </a:r>
          </a:p>
        </p:txBody>
      </p:sp>
      <p:sp>
        <p:nvSpPr>
          <p:cNvPr id="6" name="Slide Number Placeholder 5">
            <a:extLst>
              <a:ext uri="{FF2B5EF4-FFF2-40B4-BE49-F238E27FC236}">
                <a16:creationId xmlns:a16="http://schemas.microsoft.com/office/drawing/2014/main" id="{82503AA6-74EE-4C87-8085-A31F17B13A93}"/>
              </a:ext>
            </a:extLst>
          </p:cNvPr>
          <p:cNvSpPr>
            <a:spLocks noGrp="1"/>
          </p:cNvSpPr>
          <p:nvPr>
            <p:ph type="sldNum" sz="quarter" idx="12"/>
          </p:nvPr>
        </p:nvSpPr>
        <p:spPr>
          <a:xfrm>
            <a:off x="8610600" y="6356351"/>
            <a:ext cx="2743200" cy="365125"/>
          </a:xfrm>
        </p:spPr>
        <p:txBody>
          <a:bodyPr/>
          <a:lstStyle/>
          <a:p>
            <a:pPr defTabSz="914377"/>
            <a:fld id="{73FD964C-87EF-44D8-B3A6-889EF367D68B}" type="slidenum">
              <a:rPr lang="en-US">
                <a:solidFill>
                  <a:prstClr val="black">
                    <a:tint val="75000"/>
                  </a:prstClr>
                </a:solidFill>
                <a:latin typeface="Calibri" panose="020F0502020204030204"/>
              </a:rPr>
              <a:pPr defTabSz="914377"/>
              <a:t>19</a:t>
            </a:fld>
            <a:endParaRPr lang="en-US">
              <a:solidFill>
                <a:prstClr val="black">
                  <a:tint val="75000"/>
                </a:prstClr>
              </a:solidFill>
              <a:latin typeface="Calibri" panose="020F0502020204030204"/>
            </a:endParaRPr>
          </a:p>
        </p:txBody>
      </p:sp>
      <p:sp>
        <p:nvSpPr>
          <p:cNvPr id="7" name="Content Placeholder 2">
            <a:extLst>
              <a:ext uri="{FF2B5EF4-FFF2-40B4-BE49-F238E27FC236}">
                <a16:creationId xmlns:a16="http://schemas.microsoft.com/office/drawing/2014/main" id="{3D46A59A-3CA9-436C-9995-A4111E9D4D79}"/>
              </a:ext>
            </a:extLst>
          </p:cNvPr>
          <p:cNvSpPr txBox="1">
            <a:spLocks/>
          </p:cNvSpPr>
          <p:nvPr/>
        </p:nvSpPr>
        <p:spPr>
          <a:xfrm>
            <a:off x="7387873" y="5325103"/>
            <a:ext cx="3279771" cy="646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defTabSz="914377"/>
            <a:r>
              <a:rPr lang="en-US" sz="18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rPr>
              <a:t>Integration time: </a:t>
            </a:r>
            <a:r>
              <a:rPr lang="en-US" sz="1800" dirty="0">
                <a:solidFill>
                  <a:prstClr val="black"/>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100 </a:t>
            </a:r>
            <a:r>
              <a:rPr lang="el-GR" sz="1800" dirty="0">
                <a:solidFill>
                  <a:prstClr val="black"/>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μ</a:t>
            </a:r>
            <a:r>
              <a:rPr lang="en-US" sz="1800" dirty="0">
                <a:solidFill>
                  <a:prstClr val="black"/>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s</a:t>
            </a:r>
            <a:r>
              <a:rPr lang="en-US" sz="18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rPr>
              <a:t>-100 </a:t>
            </a:r>
            <a:r>
              <a:rPr lang="en-US" sz="1800" dirty="0" err="1">
                <a:solidFill>
                  <a:prstClr val="black"/>
                </a:solidFill>
                <a:latin typeface="Times New Roman" panose="02020603050405020304" pitchFamily="18" charset="0"/>
                <a:cs typeface="Times New Roman" panose="02020603050405020304" pitchFamily="18" charset="0"/>
                <a:sym typeface="Wingdings" panose="05000000000000000000" pitchFamily="2" charset="2"/>
              </a:rPr>
              <a:t>ms</a:t>
            </a:r>
            <a:r>
              <a:rPr lang="en-US" sz="18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rPr>
              <a:t> (adjustable)</a:t>
            </a:r>
            <a:endParaRPr lang="en-US" sz="1600" dirty="0">
              <a:solidFill>
                <a:prstClr val="black"/>
              </a:solidFill>
              <a:latin typeface="Times New Roman" panose="02020603050405020304" pitchFamily="18" charset="0"/>
              <a:cs typeface="Times New Roman" panose="02020603050405020304" pitchFamily="18" charset="0"/>
            </a:endParaRPr>
          </a:p>
          <a:p>
            <a:pPr marL="228594" indent="-228594" defTabSz="914377"/>
            <a:endParaRPr lang="en-US" sz="1600" dirty="0">
              <a:solidFill>
                <a:prstClr val="black"/>
              </a:solidFill>
              <a:latin typeface="Times New Roman" panose="02020603050405020304" pitchFamily="18" charset="0"/>
              <a:cs typeface="Times New Roman" panose="02020603050405020304" pitchFamily="18" charset="0"/>
            </a:endParaRPr>
          </a:p>
          <a:p>
            <a:pPr marL="228594" indent="-228594" defTabSz="914377"/>
            <a:endParaRPr lang="en-US" sz="1600" dirty="0">
              <a:solidFill>
                <a:prstClr val="black"/>
              </a:solidFill>
              <a:latin typeface="Times New Roman" panose="02020603050405020304" pitchFamily="18" charset="0"/>
              <a:cs typeface="Times New Roman" panose="02020603050405020304" pitchFamily="18" charset="0"/>
            </a:endParaRPr>
          </a:p>
          <a:p>
            <a:pPr marL="228594" indent="-228594" defTabSz="914377"/>
            <a:endParaRPr lang="en-US" sz="1600" dirty="0">
              <a:solidFill>
                <a:prstClr val="black"/>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5EBA8F7A-20BD-4530-BFCD-C77528504266}"/>
              </a:ext>
            </a:extLst>
          </p:cNvPr>
          <p:cNvPicPr>
            <a:picLocks noChangeAspect="1"/>
          </p:cNvPicPr>
          <p:nvPr/>
        </p:nvPicPr>
        <p:blipFill>
          <a:blip r:embed="rId2"/>
          <a:stretch>
            <a:fillRect/>
          </a:stretch>
        </p:blipFill>
        <p:spPr>
          <a:xfrm>
            <a:off x="475891" y="2492937"/>
            <a:ext cx="6023808" cy="3032676"/>
          </a:xfrm>
          <a:prstGeom prst="rect">
            <a:avLst/>
          </a:prstGeom>
        </p:spPr>
      </p:pic>
      <p:sp>
        <p:nvSpPr>
          <p:cNvPr id="9" name="Rectangle 8">
            <a:extLst>
              <a:ext uri="{FF2B5EF4-FFF2-40B4-BE49-F238E27FC236}">
                <a16:creationId xmlns:a16="http://schemas.microsoft.com/office/drawing/2014/main" id="{CD8C002F-7C4F-4C51-95F0-1ADA0EB072AC}"/>
              </a:ext>
            </a:extLst>
          </p:cNvPr>
          <p:cNvSpPr/>
          <p:nvPr/>
        </p:nvSpPr>
        <p:spPr>
          <a:xfrm>
            <a:off x="2924355" y="907092"/>
            <a:ext cx="3984483" cy="1938992"/>
          </a:xfrm>
          <a:prstGeom prst="rect">
            <a:avLst/>
          </a:prstGeom>
        </p:spPr>
        <p:txBody>
          <a:bodyPr wrap="square">
            <a:spAutoFit/>
          </a:bodyPr>
          <a:lstStyle/>
          <a:p>
            <a:pPr marL="285744" indent="-285744" defTabSz="914377">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Minimize the material: </a:t>
            </a:r>
            <a:r>
              <a:rPr lang="en-US" sz="24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rPr>
              <a:t>2 layer of scintillator </a:t>
            </a:r>
            <a:r>
              <a:rPr lang="en-US" sz="2400" dirty="0" err="1">
                <a:solidFill>
                  <a:prstClr val="black"/>
                </a:solidFill>
                <a:latin typeface="Times New Roman" panose="02020603050405020304" pitchFamily="18" charset="0"/>
                <a:cs typeface="Times New Roman" panose="02020603050405020304" pitchFamily="18" charset="0"/>
                <a:sym typeface="Wingdings" panose="05000000000000000000" pitchFamily="2" charset="2"/>
              </a:rPr>
              <a:t>fibre</a:t>
            </a:r>
            <a:r>
              <a:rPr lang="en-US" sz="2400" dirty="0">
                <a:solidFill>
                  <a:prstClr val="black"/>
                </a:solidFill>
                <a:latin typeface="Times New Roman" panose="02020603050405020304" pitchFamily="18" charset="0"/>
                <a:cs typeface="Times New Roman" panose="02020603050405020304" pitchFamily="18" charset="0"/>
              </a:rPr>
              <a:t> (no epoxy 0.3 mm polyethylene have similar density with water) </a:t>
            </a:r>
          </a:p>
        </p:txBody>
      </p:sp>
      <p:sp>
        <p:nvSpPr>
          <p:cNvPr id="10" name="Rectangle 9">
            <a:extLst>
              <a:ext uri="{FF2B5EF4-FFF2-40B4-BE49-F238E27FC236}">
                <a16:creationId xmlns:a16="http://schemas.microsoft.com/office/drawing/2014/main" id="{0B904BD3-F020-4BA8-B39D-9C701A4D8E5C}"/>
              </a:ext>
            </a:extLst>
          </p:cNvPr>
          <p:cNvSpPr/>
          <p:nvPr/>
        </p:nvSpPr>
        <p:spPr>
          <a:xfrm>
            <a:off x="7257762" y="892470"/>
            <a:ext cx="3479613" cy="1569660"/>
          </a:xfrm>
          <a:prstGeom prst="rect">
            <a:avLst/>
          </a:prstGeom>
        </p:spPr>
        <p:txBody>
          <a:bodyPr wrap="square">
            <a:spAutoFit/>
          </a:bodyPr>
          <a:lstStyle/>
          <a:p>
            <a:pPr marL="285744" indent="-285744" defTabSz="914377">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Hamamatsu S11865-64 photodiode arrays with a pitch of </a:t>
            </a:r>
            <a:r>
              <a:rPr lang="en-US" sz="2400" dirty="0">
                <a:solidFill>
                  <a:prstClr val="black"/>
                </a:solidFill>
                <a:highlight>
                  <a:srgbClr val="FFFF00"/>
                </a:highlight>
                <a:latin typeface="Times New Roman" panose="02020603050405020304" pitchFamily="18" charset="0"/>
                <a:cs typeface="Times New Roman" panose="02020603050405020304" pitchFamily="18" charset="0"/>
              </a:rPr>
              <a:t>0.8 mm </a:t>
            </a:r>
            <a:r>
              <a:rPr lang="en-US" sz="2400" dirty="0">
                <a:solidFill>
                  <a:prstClr val="black"/>
                </a:solidFill>
                <a:latin typeface="Times New Roman" panose="02020603050405020304" pitchFamily="18" charset="0"/>
                <a:cs typeface="Times New Roman" panose="02020603050405020304" pitchFamily="18" charset="0"/>
              </a:rPr>
              <a:t>(64 channel)</a:t>
            </a:r>
            <a:endParaRPr lang="en-US" sz="24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endParaRPr>
          </a:p>
        </p:txBody>
      </p:sp>
      <p:sp>
        <p:nvSpPr>
          <p:cNvPr id="11" name="Rectangle 10">
            <a:extLst>
              <a:ext uri="{FF2B5EF4-FFF2-40B4-BE49-F238E27FC236}">
                <a16:creationId xmlns:a16="http://schemas.microsoft.com/office/drawing/2014/main" id="{FB7A9FC1-8BE8-4E29-82E5-218843363B8B}"/>
              </a:ext>
            </a:extLst>
          </p:cNvPr>
          <p:cNvSpPr/>
          <p:nvPr/>
        </p:nvSpPr>
        <p:spPr>
          <a:xfrm>
            <a:off x="136231" y="1156875"/>
            <a:ext cx="2852543" cy="1200329"/>
          </a:xfrm>
          <a:prstGeom prst="rect">
            <a:avLst/>
          </a:prstGeom>
        </p:spPr>
        <p:txBody>
          <a:bodyPr wrap="square">
            <a:spAutoFit/>
          </a:bodyPr>
          <a:lstStyle/>
          <a:p>
            <a:pPr marL="285744" indent="-285744" defTabSz="914377">
              <a:buFont typeface="Arial" panose="020B0604020202020204" pitchFamily="34" charset="0"/>
              <a:buChar char="•"/>
            </a:pPr>
            <a:r>
              <a:rPr lang="en-US" sz="2400" dirty="0" err="1">
                <a:solidFill>
                  <a:prstClr val="black"/>
                </a:solidFill>
                <a:latin typeface="Times New Roman" panose="02020603050405020304" pitchFamily="18" charset="0"/>
                <a:cs typeface="Times New Roman" panose="02020603050405020304" pitchFamily="18" charset="0"/>
                <a:sym typeface="Wingdings" panose="05000000000000000000" pitchFamily="2" charset="2"/>
              </a:rPr>
              <a:t>Fibre</a:t>
            </a:r>
            <a:r>
              <a:rPr lang="en-US" sz="24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rPr>
              <a:t> : Kuraray green 3HF scintillating </a:t>
            </a:r>
            <a:r>
              <a:rPr lang="en-US" sz="2400" dirty="0" err="1">
                <a:solidFill>
                  <a:prstClr val="black"/>
                </a:solidFill>
                <a:latin typeface="Times New Roman" panose="02020603050405020304" pitchFamily="18" charset="0"/>
                <a:cs typeface="Times New Roman" panose="02020603050405020304" pitchFamily="18" charset="0"/>
                <a:sym typeface="Wingdings" panose="05000000000000000000" pitchFamily="2" charset="2"/>
              </a:rPr>
              <a:t>fibres</a:t>
            </a:r>
            <a:endParaRPr lang="en-US" sz="1400" dirty="0">
              <a:solidFill>
                <a:prstClr val="black"/>
              </a:solidFill>
              <a:latin typeface="Times New Roman" panose="02020603050405020304" pitchFamily="18" charset="0"/>
              <a:cs typeface="Times New Roman" panose="02020603050405020304" pitchFamily="18" charset="0"/>
              <a:sym typeface="Wingdings" panose="05000000000000000000" pitchFamily="2" charset="2"/>
            </a:endParaRPr>
          </a:p>
        </p:txBody>
      </p:sp>
      <p:sp>
        <p:nvSpPr>
          <p:cNvPr id="12" name="TextBox 11">
            <a:extLst>
              <a:ext uri="{FF2B5EF4-FFF2-40B4-BE49-F238E27FC236}">
                <a16:creationId xmlns:a16="http://schemas.microsoft.com/office/drawing/2014/main" id="{DE244819-AA36-4E89-A247-648794B84AD8}"/>
              </a:ext>
            </a:extLst>
          </p:cNvPr>
          <p:cNvSpPr txBox="1"/>
          <p:nvPr/>
        </p:nvSpPr>
        <p:spPr>
          <a:xfrm>
            <a:off x="406879" y="273049"/>
            <a:ext cx="5602856" cy="523220"/>
          </a:xfrm>
          <a:prstGeom prst="rect">
            <a:avLst/>
          </a:prstGeom>
          <a:noFill/>
        </p:spPr>
        <p:txBody>
          <a:bodyPr wrap="square" rtlCol="0">
            <a:spAutoFit/>
          </a:bodyPr>
          <a:lstStyle/>
          <a:p>
            <a:pPr defTabSz="914377"/>
            <a:r>
              <a:rPr lang="en-US" sz="2800" b="1" dirty="0">
                <a:solidFill>
                  <a:prstClr val="black"/>
                </a:solidFill>
                <a:latin typeface="Calibri" panose="020F0502020204030204"/>
                <a:cs typeface="Times New Roman" panose="02020603050405020304" pitchFamily="18" charset="0"/>
              </a:rPr>
              <a:t>Scintillating </a:t>
            </a:r>
            <a:r>
              <a:rPr lang="en-US" sz="2800" b="1" dirty="0" err="1">
                <a:solidFill>
                  <a:prstClr val="black"/>
                </a:solidFill>
                <a:latin typeface="Calibri" panose="020F0502020204030204"/>
                <a:cs typeface="Times New Roman" panose="02020603050405020304" pitchFamily="18" charset="0"/>
              </a:rPr>
              <a:t>fibre</a:t>
            </a:r>
            <a:r>
              <a:rPr lang="en-US" sz="2800" b="1" dirty="0">
                <a:solidFill>
                  <a:prstClr val="black"/>
                </a:solidFill>
                <a:latin typeface="Calibri" panose="020F0502020204030204"/>
                <a:cs typeface="Times New Roman" panose="02020603050405020304" pitchFamily="18" charset="0"/>
              </a:rPr>
              <a:t> based  detectors</a:t>
            </a:r>
          </a:p>
        </p:txBody>
      </p:sp>
      <p:pic>
        <p:nvPicPr>
          <p:cNvPr id="16" name="Picture 15">
            <a:extLst>
              <a:ext uri="{FF2B5EF4-FFF2-40B4-BE49-F238E27FC236}">
                <a16:creationId xmlns:a16="http://schemas.microsoft.com/office/drawing/2014/main" id="{2EC99A98-1D64-4FF1-8675-882A1A984A93}"/>
              </a:ext>
            </a:extLst>
          </p:cNvPr>
          <p:cNvPicPr>
            <a:picLocks noChangeAspect="1"/>
          </p:cNvPicPr>
          <p:nvPr/>
        </p:nvPicPr>
        <p:blipFill>
          <a:blip r:embed="rId3"/>
          <a:stretch>
            <a:fillRect/>
          </a:stretch>
        </p:blipFill>
        <p:spPr>
          <a:xfrm>
            <a:off x="7241036" y="1946459"/>
            <a:ext cx="4053219" cy="2436272"/>
          </a:xfrm>
          <a:prstGeom prst="rect">
            <a:avLst/>
          </a:prstGeom>
        </p:spPr>
      </p:pic>
      <p:sp>
        <p:nvSpPr>
          <p:cNvPr id="2" name="Rectangle 1">
            <a:extLst>
              <a:ext uri="{FF2B5EF4-FFF2-40B4-BE49-F238E27FC236}">
                <a16:creationId xmlns:a16="http://schemas.microsoft.com/office/drawing/2014/main" id="{1159F322-6716-4E71-9777-B5E0EEAB4E55}"/>
              </a:ext>
            </a:extLst>
          </p:cNvPr>
          <p:cNvSpPr/>
          <p:nvPr/>
        </p:nvSpPr>
        <p:spPr>
          <a:xfrm>
            <a:off x="812321" y="4891177"/>
            <a:ext cx="688675" cy="685067"/>
          </a:xfrm>
          <a:prstGeom prst="rect">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Calibri" panose="020F0502020204030204"/>
            </a:endParaRPr>
          </a:p>
        </p:txBody>
      </p:sp>
      <p:cxnSp>
        <p:nvCxnSpPr>
          <p:cNvPr id="13" name="Straight Arrow Connector 12">
            <a:extLst>
              <a:ext uri="{FF2B5EF4-FFF2-40B4-BE49-F238E27FC236}">
                <a16:creationId xmlns:a16="http://schemas.microsoft.com/office/drawing/2014/main" id="{36BFD1D0-E11B-40B0-B196-E2E58488C706}"/>
              </a:ext>
            </a:extLst>
          </p:cNvPr>
          <p:cNvCxnSpPr>
            <a:cxnSpLocks/>
          </p:cNvCxnSpPr>
          <p:nvPr/>
        </p:nvCxnSpPr>
        <p:spPr>
          <a:xfrm>
            <a:off x="812321" y="5701127"/>
            <a:ext cx="688675" cy="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98BFF4D-3270-4EEF-8B39-E610638C25B7}"/>
              </a:ext>
            </a:extLst>
          </p:cNvPr>
          <p:cNvSpPr txBox="1"/>
          <p:nvPr/>
        </p:nvSpPr>
        <p:spPr>
          <a:xfrm>
            <a:off x="695865" y="5732639"/>
            <a:ext cx="1268083" cy="461665"/>
          </a:xfrm>
          <a:prstGeom prst="rect">
            <a:avLst/>
          </a:prstGeom>
          <a:noFill/>
        </p:spPr>
        <p:txBody>
          <a:bodyPr wrap="square" rtlCol="0">
            <a:spAutoFit/>
          </a:bodyPr>
          <a:lstStyle/>
          <a:p>
            <a:pPr defTabSz="914377"/>
            <a:r>
              <a:rPr lang="en-US" sz="2400" dirty="0">
                <a:solidFill>
                  <a:prstClr val="black"/>
                </a:solidFill>
                <a:latin typeface="Times New Roman" panose="02020603050405020304" pitchFamily="18" charset="0"/>
                <a:cs typeface="Times New Roman" panose="02020603050405020304" pitchFamily="18" charset="0"/>
              </a:rPr>
              <a:t>0.8 mm</a:t>
            </a:r>
          </a:p>
        </p:txBody>
      </p:sp>
      <p:sp>
        <p:nvSpPr>
          <p:cNvPr id="18" name="TextBox 17">
            <a:extLst>
              <a:ext uri="{FF2B5EF4-FFF2-40B4-BE49-F238E27FC236}">
                <a16:creationId xmlns:a16="http://schemas.microsoft.com/office/drawing/2014/main" id="{F33A3334-E1A8-462C-83A8-11C6A7C2144A}"/>
              </a:ext>
            </a:extLst>
          </p:cNvPr>
          <p:cNvSpPr txBox="1"/>
          <p:nvPr/>
        </p:nvSpPr>
        <p:spPr>
          <a:xfrm>
            <a:off x="1500996" y="5453986"/>
            <a:ext cx="2310443" cy="830997"/>
          </a:xfrm>
          <a:prstGeom prst="rect">
            <a:avLst/>
          </a:prstGeom>
          <a:noFill/>
        </p:spPr>
        <p:txBody>
          <a:bodyPr wrap="square" rtlCol="0">
            <a:spAutoFit/>
          </a:bodyPr>
          <a:lstStyle/>
          <a:p>
            <a:pPr defTabSz="914377"/>
            <a:r>
              <a:rPr lang="en-US" sz="2400" dirty="0">
                <a:solidFill>
                  <a:prstClr val="black"/>
                </a:solidFill>
                <a:latin typeface="Times New Roman" panose="02020603050405020304" pitchFamily="18" charset="0"/>
                <a:cs typeface="Times New Roman" panose="02020603050405020304" pitchFamily="18" charset="0"/>
              </a:rPr>
              <a:t>One photodiode array</a:t>
            </a:r>
          </a:p>
        </p:txBody>
      </p:sp>
      <p:sp>
        <p:nvSpPr>
          <p:cNvPr id="19" name="TextBox 18">
            <a:extLst>
              <a:ext uri="{FF2B5EF4-FFF2-40B4-BE49-F238E27FC236}">
                <a16:creationId xmlns:a16="http://schemas.microsoft.com/office/drawing/2014/main" id="{72C80F8F-A5DD-4189-AE2D-E6231FC23950}"/>
              </a:ext>
            </a:extLst>
          </p:cNvPr>
          <p:cNvSpPr txBox="1"/>
          <p:nvPr/>
        </p:nvSpPr>
        <p:spPr>
          <a:xfrm>
            <a:off x="7387875" y="4462908"/>
            <a:ext cx="4625196" cy="1569660"/>
          </a:xfrm>
          <a:prstGeom prst="rect">
            <a:avLst/>
          </a:prstGeom>
          <a:noFill/>
        </p:spPr>
        <p:txBody>
          <a:bodyPr wrap="square" rtlCol="0">
            <a:spAutoFit/>
          </a:bodyPr>
          <a:lstStyle/>
          <a:p>
            <a:pPr marL="285744" indent="-285744" defTabSz="914377">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Version 1 : 2 arrays (128 channels)</a:t>
            </a:r>
          </a:p>
          <a:p>
            <a:pPr defTabSz="914377"/>
            <a:r>
              <a:rPr lang="en-US" sz="2400" dirty="0">
                <a:solidFill>
                  <a:prstClr val="black"/>
                </a:solidFill>
                <a:latin typeface="Times New Roman" panose="02020603050405020304" pitchFamily="18" charset="0"/>
                <a:cs typeface="Times New Roman" panose="02020603050405020304" pitchFamily="18" charset="0"/>
              </a:rPr>
              <a:t>     Version 2 : 5 arrays (320 channels)</a:t>
            </a:r>
          </a:p>
        </p:txBody>
      </p:sp>
    </p:spTree>
    <p:extLst>
      <p:ext uri="{BB962C8B-B14F-4D97-AF65-F5344CB8AC3E}">
        <p14:creationId xmlns:p14="http://schemas.microsoft.com/office/powerpoint/2010/main" val="2663992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8B3B6-2B0C-1C8F-BDF1-12362440B455}"/>
              </a:ext>
            </a:extLst>
          </p:cNvPr>
          <p:cNvSpPr>
            <a:spLocks noGrp="1"/>
          </p:cNvSpPr>
          <p:nvPr>
            <p:ph type="title"/>
          </p:nvPr>
        </p:nvSpPr>
        <p:spPr>
          <a:xfrm>
            <a:off x="808661" y="365125"/>
            <a:ext cx="10357666" cy="720725"/>
          </a:xfrm>
        </p:spPr>
        <p:txBody>
          <a:bodyPr/>
          <a:lstStyle/>
          <a:p>
            <a:r>
              <a:rPr lang="en-US" dirty="0"/>
              <a:t>SciFi Tracker</a:t>
            </a:r>
          </a:p>
        </p:txBody>
      </p:sp>
      <p:pic>
        <p:nvPicPr>
          <p:cNvPr id="5" name="Content Placeholder 4">
            <a:extLst>
              <a:ext uri="{FF2B5EF4-FFF2-40B4-BE49-F238E27FC236}">
                <a16:creationId xmlns:a16="http://schemas.microsoft.com/office/drawing/2014/main" id="{1AFBEC74-3953-7F47-6A07-6249DB673C03}"/>
              </a:ext>
            </a:extLst>
          </p:cNvPr>
          <p:cNvPicPr>
            <a:picLocks noGrp="1" noChangeAspect="1"/>
          </p:cNvPicPr>
          <p:nvPr>
            <p:ph idx="1"/>
          </p:nvPr>
        </p:nvPicPr>
        <p:blipFill>
          <a:blip r:embed="rId2"/>
          <a:stretch>
            <a:fillRect/>
          </a:stretch>
        </p:blipFill>
        <p:spPr>
          <a:xfrm>
            <a:off x="808661" y="1195485"/>
            <a:ext cx="5819904" cy="4114800"/>
          </a:xfrm>
        </p:spPr>
      </p:pic>
      <p:pic>
        <p:nvPicPr>
          <p:cNvPr id="7" name="Picture 6" descr="Diagram&#10;&#10;Description automatically generated">
            <a:extLst>
              <a:ext uri="{FF2B5EF4-FFF2-40B4-BE49-F238E27FC236}">
                <a16:creationId xmlns:a16="http://schemas.microsoft.com/office/drawing/2014/main" id="{C198EBD2-7EC9-537F-6E52-74AAA69AD8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725487"/>
            <a:ext cx="4572000" cy="4078386"/>
          </a:xfrm>
          <a:prstGeom prst="rect">
            <a:avLst/>
          </a:prstGeom>
        </p:spPr>
      </p:pic>
      <p:pic>
        <p:nvPicPr>
          <p:cNvPr id="8" name="Picture 7">
            <a:extLst>
              <a:ext uri="{FF2B5EF4-FFF2-40B4-BE49-F238E27FC236}">
                <a16:creationId xmlns:a16="http://schemas.microsoft.com/office/drawing/2014/main" id="{35041D4C-0336-436D-E22A-0EF28022AF5F}"/>
              </a:ext>
            </a:extLst>
          </p:cNvPr>
          <p:cNvPicPr>
            <a:picLocks noChangeAspect="1"/>
          </p:cNvPicPr>
          <p:nvPr/>
        </p:nvPicPr>
        <p:blipFill>
          <a:blip r:embed="rId4"/>
          <a:stretch>
            <a:fillRect/>
          </a:stretch>
        </p:blipFill>
        <p:spPr>
          <a:xfrm>
            <a:off x="7143750" y="5108366"/>
            <a:ext cx="4114800" cy="1384509"/>
          </a:xfrm>
          <a:prstGeom prst="rect">
            <a:avLst/>
          </a:prstGeom>
        </p:spPr>
      </p:pic>
      <p:pic>
        <p:nvPicPr>
          <p:cNvPr id="10" name="Picture 9">
            <a:extLst>
              <a:ext uri="{FF2B5EF4-FFF2-40B4-BE49-F238E27FC236}">
                <a16:creationId xmlns:a16="http://schemas.microsoft.com/office/drawing/2014/main" id="{933A18F2-6F2B-659B-A1C8-CAF76BFC2B79}"/>
              </a:ext>
            </a:extLst>
          </p:cNvPr>
          <p:cNvPicPr>
            <a:picLocks noChangeAspect="1"/>
          </p:cNvPicPr>
          <p:nvPr/>
        </p:nvPicPr>
        <p:blipFill>
          <a:blip r:embed="rId5">
            <a:lum bright="40000" contrast="40000"/>
          </a:blip>
          <a:stretch>
            <a:fillRect/>
          </a:stretch>
        </p:blipFill>
        <p:spPr>
          <a:xfrm>
            <a:off x="5219457" y="5108366"/>
            <a:ext cx="1536073" cy="1488070"/>
          </a:xfrm>
          <a:prstGeom prst="rect">
            <a:avLst/>
          </a:prstGeom>
        </p:spPr>
      </p:pic>
      <p:sp>
        <p:nvSpPr>
          <p:cNvPr id="11" name="Date Placeholder 10">
            <a:extLst>
              <a:ext uri="{FF2B5EF4-FFF2-40B4-BE49-F238E27FC236}">
                <a16:creationId xmlns:a16="http://schemas.microsoft.com/office/drawing/2014/main" id="{705239E0-210A-A8EF-65EC-6F54E14A8701}"/>
              </a:ext>
            </a:extLst>
          </p:cNvPr>
          <p:cNvSpPr>
            <a:spLocks noGrp="1"/>
          </p:cNvSpPr>
          <p:nvPr>
            <p:ph type="dt" sz="half" idx="10"/>
          </p:nvPr>
        </p:nvSpPr>
        <p:spPr/>
        <p:txBody>
          <a:bodyPr/>
          <a:lstStyle/>
          <a:p>
            <a:r>
              <a:rPr lang="en-US"/>
              <a:t>17/Apr/2023</a:t>
            </a:r>
          </a:p>
        </p:txBody>
      </p:sp>
      <p:sp>
        <p:nvSpPr>
          <p:cNvPr id="12" name="Footer Placeholder 11">
            <a:extLst>
              <a:ext uri="{FF2B5EF4-FFF2-40B4-BE49-F238E27FC236}">
                <a16:creationId xmlns:a16="http://schemas.microsoft.com/office/drawing/2014/main" id="{188AFB20-9FF2-23DF-FC61-9F72662A1FDB}"/>
              </a:ext>
            </a:extLst>
          </p:cNvPr>
          <p:cNvSpPr>
            <a:spLocks noGrp="1"/>
          </p:cNvSpPr>
          <p:nvPr>
            <p:ph type="ftr" sz="quarter" idx="11"/>
          </p:nvPr>
        </p:nvSpPr>
        <p:spPr/>
        <p:txBody>
          <a:bodyPr/>
          <a:lstStyle/>
          <a:p>
            <a:r>
              <a:rPr lang="en-US"/>
              <a:t>B. Leverington - Fibre Developments</a:t>
            </a:r>
          </a:p>
        </p:txBody>
      </p:sp>
      <p:sp>
        <p:nvSpPr>
          <p:cNvPr id="13" name="Slide Number Placeholder 12">
            <a:extLst>
              <a:ext uri="{FF2B5EF4-FFF2-40B4-BE49-F238E27FC236}">
                <a16:creationId xmlns:a16="http://schemas.microsoft.com/office/drawing/2014/main" id="{C7B52656-95C7-CFB0-3650-34A493BB724A}"/>
              </a:ext>
            </a:extLst>
          </p:cNvPr>
          <p:cNvSpPr>
            <a:spLocks noGrp="1"/>
          </p:cNvSpPr>
          <p:nvPr>
            <p:ph type="sldNum" sz="quarter" idx="12"/>
          </p:nvPr>
        </p:nvSpPr>
        <p:spPr/>
        <p:txBody>
          <a:bodyPr/>
          <a:lstStyle/>
          <a:p>
            <a:fld id="{91F18EF7-BE1E-4ECB-84D4-67C2B4D8F095}" type="slidenum">
              <a:rPr lang="en-US" smtClean="0"/>
              <a:t>2</a:t>
            </a:fld>
            <a:endParaRPr lang="en-US"/>
          </a:p>
        </p:txBody>
      </p:sp>
      <p:pic>
        <p:nvPicPr>
          <p:cNvPr id="15" name="Picture 14" descr="A picture containing chart&#10;&#10;Description automatically generated">
            <a:extLst>
              <a:ext uri="{FF2B5EF4-FFF2-40B4-BE49-F238E27FC236}">
                <a16:creationId xmlns:a16="http://schemas.microsoft.com/office/drawing/2014/main" id="{26E6CC77-99A8-DFE5-B1EE-AFD4331325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7861" y="2216262"/>
            <a:ext cx="837491" cy="728599"/>
          </a:xfrm>
          <a:prstGeom prst="rect">
            <a:avLst/>
          </a:prstGeom>
        </p:spPr>
      </p:pic>
    </p:spTree>
    <p:extLst>
      <p:ext uri="{BB962C8B-B14F-4D97-AF65-F5344CB8AC3E}">
        <p14:creationId xmlns:p14="http://schemas.microsoft.com/office/powerpoint/2010/main" val="1345613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DD940-A21E-451D-8297-AC036A4EA8E6}"/>
              </a:ext>
            </a:extLst>
          </p:cNvPr>
          <p:cNvSpPr>
            <a:spLocks noGrp="1"/>
          </p:cNvSpPr>
          <p:nvPr>
            <p:ph type="title"/>
          </p:nvPr>
        </p:nvSpPr>
        <p:spPr>
          <a:xfrm>
            <a:off x="428625" y="1"/>
            <a:ext cx="7738452" cy="833959"/>
          </a:xfrm>
        </p:spPr>
        <p:txBody>
          <a:bodyPr>
            <a:normAutofit/>
          </a:bodyPr>
          <a:lstStyle/>
          <a:p>
            <a:r>
              <a:rPr lang="en-US" sz="3600" dirty="0" err="1">
                <a:latin typeface="Times New Roman" panose="02020603050405020304" pitchFamily="18" charset="0"/>
                <a:cs typeface="Times New Roman" panose="02020603050405020304" pitchFamily="18" charset="0"/>
              </a:rPr>
              <a:t>Fibre</a:t>
            </a:r>
            <a:r>
              <a:rPr lang="en-US" sz="3600" dirty="0">
                <a:latin typeface="Times New Roman" panose="02020603050405020304" pitchFamily="18" charset="0"/>
                <a:cs typeface="Times New Roman" panose="02020603050405020304" pitchFamily="18" charset="0"/>
              </a:rPr>
              <a:t> mat production</a:t>
            </a:r>
          </a:p>
        </p:txBody>
      </p:sp>
      <p:sp>
        <p:nvSpPr>
          <p:cNvPr id="4" name="Date Placeholder 3">
            <a:extLst>
              <a:ext uri="{FF2B5EF4-FFF2-40B4-BE49-F238E27FC236}">
                <a16:creationId xmlns:a16="http://schemas.microsoft.com/office/drawing/2014/main" id="{2E89C375-70CB-4828-9C96-13F7337F320C}"/>
              </a:ext>
            </a:extLst>
          </p:cNvPr>
          <p:cNvSpPr>
            <a:spLocks noGrp="1"/>
          </p:cNvSpPr>
          <p:nvPr>
            <p:ph type="dt" sz="half" idx="10"/>
          </p:nvPr>
        </p:nvSpPr>
        <p:spPr/>
        <p:txBody>
          <a:bodyPr/>
          <a:lstStyle/>
          <a:p>
            <a:pPr defTabSz="914377"/>
            <a:r>
              <a:rPr lang="en-US">
                <a:solidFill>
                  <a:prstClr val="black">
                    <a:tint val="75000"/>
                  </a:prstClr>
                </a:solidFill>
                <a:latin typeface="Calibri" panose="020F0502020204030204"/>
              </a:rPr>
              <a:t>04/05/2022</a:t>
            </a:r>
          </a:p>
        </p:txBody>
      </p:sp>
      <p:sp>
        <p:nvSpPr>
          <p:cNvPr id="5" name="Footer Placeholder 4">
            <a:extLst>
              <a:ext uri="{FF2B5EF4-FFF2-40B4-BE49-F238E27FC236}">
                <a16:creationId xmlns:a16="http://schemas.microsoft.com/office/drawing/2014/main" id="{AC5A401A-3E81-4269-8D08-846117092900}"/>
              </a:ext>
            </a:extLst>
          </p:cNvPr>
          <p:cNvSpPr>
            <a:spLocks noGrp="1"/>
          </p:cNvSpPr>
          <p:nvPr>
            <p:ph type="ftr" sz="quarter" idx="11"/>
          </p:nvPr>
        </p:nvSpPr>
        <p:spPr/>
        <p:txBody>
          <a:bodyPr/>
          <a:lstStyle/>
          <a:p>
            <a:pPr defTabSz="914377"/>
            <a:r>
              <a:rPr lang="en-US">
                <a:solidFill>
                  <a:prstClr val="black">
                    <a:tint val="75000"/>
                  </a:prstClr>
                </a:solidFill>
                <a:latin typeface="Calibri" panose="020F0502020204030204"/>
              </a:rPr>
              <a:t>Universität Heidelberg - QIAN YANG</a:t>
            </a:r>
          </a:p>
        </p:txBody>
      </p:sp>
      <p:sp>
        <p:nvSpPr>
          <p:cNvPr id="6" name="Slide Number Placeholder 5">
            <a:extLst>
              <a:ext uri="{FF2B5EF4-FFF2-40B4-BE49-F238E27FC236}">
                <a16:creationId xmlns:a16="http://schemas.microsoft.com/office/drawing/2014/main" id="{61033A7A-A5F8-4035-8FFC-D8E916D86F01}"/>
              </a:ext>
            </a:extLst>
          </p:cNvPr>
          <p:cNvSpPr>
            <a:spLocks noGrp="1"/>
          </p:cNvSpPr>
          <p:nvPr>
            <p:ph type="sldNum" sz="quarter" idx="12"/>
          </p:nvPr>
        </p:nvSpPr>
        <p:spPr/>
        <p:txBody>
          <a:bodyPr/>
          <a:lstStyle/>
          <a:p>
            <a:pPr defTabSz="914377"/>
            <a:fld id="{73FD964C-87EF-44D8-B3A6-889EF367D68B}" type="slidenum">
              <a:rPr lang="en-US">
                <a:solidFill>
                  <a:prstClr val="black">
                    <a:tint val="75000"/>
                  </a:prstClr>
                </a:solidFill>
                <a:latin typeface="Calibri" panose="020F0502020204030204"/>
              </a:rPr>
              <a:pPr defTabSz="914377"/>
              <a:t>20</a:t>
            </a:fld>
            <a:endParaRPr lang="en-US">
              <a:solidFill>
                <a:prstClr val="black">
                  <a:tint val="75000"/>
                </a:prstClr>
              </a:solidFill>
              <a:latin typeface="Calibri" panose="020F0502020204030204"/>
            </a:endParaRPr>
          </a:p>
        </p:txBody>
      </p:sp>
      <p:pic>
        <p:nvPicPr>
          <p:cNvPr id="7" name="Picture 6">
            <a:extLst>
              <a:ext uri="{FF2B5EF4-FFF2-40B4-BE49-F238E27FC236}">
                <a16:creationId xmlns:a16="http://schemas.microsoft.com/office/drawing/2014/main" id="{8F07DDFB-0D79-80C4-6647-4EA27CD13B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8142" y="1103360"/>
            <a:ext cx="2775068" cy="3700091"/>
          </a:xfrm>
          <a:prstGeom prst="rect">
            <a:avLst/>
          </a:prstGeom>
        </p:spPr>
      </p:pic>
      <p:pic>
        <p:nvPicPr>
          <p:cNvPr id="8" name="Picture 7">
            <a:extLst>
              <a:ext uri="{FF2B5EF4-FFF2-40B4-BE49-F238E27FC236}">
                <a16:creationId xmlns:a16="http://schemas.microsoft.com/office/drawing/2014/main" id="{CD44A6AC-76A3-658F-96B1-9F3C7C93D7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217" y="1102705"/>
            <a:ext cx="2775068" cy="3700091"/>
          </a:xfrm>
          <a:prstGeom prst="rect">
            <a:avLst/>
          </a:prstGeom>
        </p:spPr>
      </p:pic>
      <p:pic>
        <p:nvPicPr>
          <p:cNvPr id="9" name="Picture 8">
            <a:extLst>
              <a:ext uri="{FF2B5EF4-FFF2-40B4-BE49-F238E27FC236}">
                <a16:creationId xmlns:a16="http://schemas.microsoft.com/office/drawing/2014/main" id="{6997EE29-7312-BD5B-54C8-BD86E18CBB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7907" y="1102704"/>
            <a:ext cx="2775068" cy="3700091"/>
          </a:xfrm>
          <a:prstGeom prst="rect">
            <a:avLst/>
          </a:prstGeom>
        </p:spPr>
      </p:pic>
      <p:sp>
        <p:nvSpPr>
          <p:cNvPr id="10" name="TextBox 6">
            <a:extLst>
              <a:ext uri="{FF2B5EF4-FFF2-40B4-BE49-F238E27FC236}">
                <a16:creationId xmlns:a16="http://schemas.microsoft.com/office/drawing/2014/main" id="{B222F54A-464E-69AE-671A-D727B17B56EA}"/>
              </a:ext>
            </a:extLst>
          </p:cNvPr>
          <p:cNvSpPr txBox="1"/>
          <p:nvPr/>
        </p:nvSpPr>
        <p:spPr>
          <a:xfrm>
            <a:off x="5207315" y="3624732"/>
            <a:ext cx="18288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endParaRPr lang="en-US">
              <a:solidFill>
                <a:prstClr val="black"/>
              </a:solidFill>
              <a:latin typeface="Calibri" panose="020F0502020204030204"/>
            </a:endParaRPr>
          </a:p>
        </p:txBody>
      </p:sp>
      <p:sp>
        <p:nvSpPr>
          <p:cNvPr id="11" name="TextBox 9">
            <a:extLst>
              <a:ext uri="{FF2B5EF4-FFF2-40B4-BE49-F238E27FC236}">
                <a16:creationId xmlns:a16="http://schemas.microsoft.com/office/drawing/2014/main" id="{98752B93-A2B9-0636-A927-24D183EC41B5}"/>
              </a:ext>
            </a:extLst>
          </p:cNvPr>
          <p:cNvSpPr txBox="1"/>
          <p:nvPr/>
        </p:nvSpPr>
        <p:spPr>
          <a:xfrm>
            <a:off x="5032356" y="5647109"/>
            <a:ext cx="262266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endParaRPr lang="en-US">
              <a:solidFill>
                <a:prstClr val="black"/>
              </a:solidFill>
              <a:latin typeface="Calibri" panose="020F0502020204030204"/>
            </a:endParaRPr>
          </a:p>
        </p:txBody>
      </p:sp>
      <p:sp>
        <p:nvSpPr>
          <p:cNvPr id="12" name="TextBox 10">
            <a:extLst>
              <a:ext uri="{FF2B5EF4-FFF2-40B4-BE49-F238E27FC236}">
                <a16:creationId xmlns:a16="http://schemas.microsoft.com/office/drawing/2014/main" id="{877D128C-272F-1392-F93E-91DE488178CD}"/>
              </a:ext>
            </a:extLst>
          </p:cNvPr>
          <p:cNvSpPr txBox="1"/>
          <p:nvPr/>
        </p:nvSpPr>
        <p:spPr>
          <a:xfrm>
            <a:off x="1055442" y="5071540"/>
            <a:ext cx="2525959"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r>
              <a:rPr lang="en-CA" dirty="0" err="1">
                <a:solidFill>
                  <a:prstClr val="black"/>
                </a:solidFill>
                <a:latin typeface="Times New Roman" panose="02020603050405020304" pitchFamily="18" charset="0"/>
                <a:cs typeface="Times New Roman" panose="02020603050405020304" pitchFamily="18" charset="0"/>
              </a:rPr>
              <a:t>Lhcb</a:t>
            </a:r>
            <a:r>
              <a:rPr lang="en-CA" dirty="0">
                <a:solidFill>
                  <a:prstClr val="black"/>
                </a:solidFill>
                <a:latin typeface="Times New Roman" panose="02020603050405020304" pitchFamily="18" charset="0"/>
                <a:cs typeface="Times New Roman" panose="02020603050405020304" pitchFamily="18" charset="0"/>
              </a:rPr>
              <a:t> style mats with glue. The winding machine controls tension and position. </a:t>
            </a:r>
          </a:p>
        </p:txBody>
      </p:sp>
      <p:sp>
        <p:nvSpPr>
          <p:cNvPr id="13" name="TextBox 11">
            <a:extLst>
              <a:ext uri="{FF2B5EF4-FFF2-40B4-BE49-F238E27FC236}">
                <a16:creationId xmlns:a16="http://schemas.microsoft.com/office/drawing/2014/main" id="{F03C9D0D-D0C8-E4AC-4F24-91E546A1FCAD}"/>
              </a:ext>
            </a:extLst>
          </p:cNvPr>
          <p:cNvSpPr txBox="1"/>
          <p:nvPr/>
        </p:nvSpPr>
        <p:spPr>
          <a:xfrm>
            <a:off x="5007907" y="5050371"/>
            <a:ext cx="2775068"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r>
              <a:rPr lang="en-CA" dirty="0">
                <a:solidFill>
                  <a:prstClr val="black"/>
                </a:solidFill>
                <a:latin typeface="Times New Roman" panose="02020603050405020304" pitchFamily="18" charset="0"/>
                <a:cs typeface="Times New Roman" panose="02020603050405020304" pitchFamily="18" charset="0"/>
              </a:rPr>
              <a:t>We replace the wheel with a small hub with GFRK frames.</a:t>
            </a:r>
            <a:endParaRPr lang="en-US" dirty="0">
              <a:solidFill>
                <a:prstClr val="black"/>
              </a:solidFill>
              <a:latin typeface="Times New Roman" panose="02020603050405020304" pitchFamily="18" charset="0"/>
              <a:cs typeface="Times New Roman" panose="02020603050405020304" pitchFamily="18" charset="0"/>
            </a:endParaRPr>
          </a:p>
        </p:txBody>
      </p:sp>
      <p:sp>
        <p:nvSpPr>
          <p:cNvPr id="14" name="TextBox 12">
            <a:extLst>
              <a:ext uri="{FF2B5EF4-FFF2-40B4-BE49-F238E27FC236}">
                <a16:creationId xmlns:a16="http://schemas.microsoft.com/office/drawing/2014/main" id="{F7768D91-1E3F-D77C-EEF9-D5B5E7FA6637}"/>
              </a:ext>
            </a:extLst>
          </p:cNvPr>
          <p:cNvSpPr txBox="1"/>
          <p:nvPr/>
        </p:nvSpPr>
        <p:spPr>
          <a:xfrm>
            <a:off x="8776729" y="5118237"/>
            <a:ext cx="2775067"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r>
              <a:rPr lang="en-CA" dirty="0">
                <a:solidFill>
                  <a:prstClr val="black"/>
                </a:solidFill>
                <a:latin typeface="Times New Roman" panose="02020603050405020304" pitchFamily="18" charset="0"/>
                <a:cs typeface="Times New Roman" panose="02020603050405020304" pitchFamily="18" charset="0"/>
              </a:rPr>
              <a:t>Two layers are wound. They are glued to the frame at each end.</a:t>
            </a:r>
          </a:p>
        </p:txBody>
      </p:sp>
    </p:spTree>
    <p:extLst>
      <p:ext uri="{BB962C8B-B14F-4D97-AF65-F5344CB8AC3E}">
        <p14:creationId xmlns:p14="http://schemas.microsoft.com/office/powerpoint/2010/main" val="3178080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D8517-AFD4-46E3-A4FE-69FC96C592C6}"/>
              </a:ext>
            </a:extLst>
          </p:cNvPr>
          <p:cNvSpPr>
            <a:spLocks noGrp="1"/>
          </p:cNvSpPr>
          <p:nvPr>
            <p:ph type="title"/>
          </p:nvPr>
        </p:nvSpPr>
        <p:spPr>
          <a:xfrm>
            <a:off x="716302" y="-306998"/>
            <a:ext cx="10357666" cy="1438450"/>
          </a:xfrm>
        </p:spPr>
        <p:txBody>
          <a:bodyPr/>
          <a:lstStyle/>
          <a:p>
            <a:r>
              <a:rPr lang="en-US" dirty="0"/>
              <a:t>Beam Profile Monitor</a:t>
            </a:r>
          </a:p>
        </p:txBody>
      </p:sp>
      <p:sp>
        <p:nvSpPr>
          <p:cNvPr id="4" name="Date Placeholder 3">
            <a:extLst>
              <a:ext uri="{FF2B5EF4-FFF2-40B4-BE49-F238E27FC236}">
                <a16:creationId xmlns:a16="http://schemas.microsoft.com/office/drawing/2014/main" id="{9C4B27BF-4401-491D-A627-8BF97BC24B6A}"/>
              </a:ext>
            </a:extLst>
          </p:cNvPr>
          <p:cNvSpPr>
            <a:spLocks noGrp="1"/>
          </p:cNvSpPr>
          <p:nvPr>
            <p:ph type="dt" sz="half" idx="10"/>
          </p:nvPr>
        </p:nvSpPr>
        <p:spPr/>
        <p:txBody>
          <a:bodyPr/>
          <a:lstStyle/>
          <a:p>
            <a:r>
              <a:rPr lang="en-US"/>
              <a:t>04/05/2022</a:t>
            </a:r>
          </a:p>
        </p:txBody>
      </p:sp>
      <p:sp>
        <p:nvSpPr>
          <p:cNvPr id="5" name="Footer Placeholder 4">
            <a:extLst>
              <a:ext uri="{FF2B5EF4-FFF2-40B4-BE49-F238E27FC236}">
                <a16:creationId xmlns:a16="http://schemas.microsoft.com/office/drawing/2014/main" id="{DEEBD068-FFA0-4E7E-B5C5-FC1A73315458}"/>
              </a:ext>
            </a:extLst>
          </p:cNvPr>
          <p:cNvSpPr>
            <a:spLocks noGrp="1"/>
          </p:cNvSpPr>
          <p:nvPr>
            <p:ph type="ftr" sz="quarter" idx="11"/>
          </p:nvPr>
        </p:nvSpPr>
        <p:spPr/>
        <p:txBody>
          <a:bodyPr/>
          <a:lstStyle/>
          <a:p>
            <a:r>
              <a:rPr lang="en-US"/>
              <a:t>Universität Heidelberg - QIAN YANG</a:t>
            </a:r>
          </a:p>
        </p:txBody>
      </p:sp>
      <p:sp>
        <p:nvSpPr>
          <p:cNvPr id="6" name="Slide Number Placeholder 5">
            <a:extLst>
              <a:ext uri="{FF2B5EF4-FFF2-40B4-BE49-F238E27FC236}">
                <a16:creationId xmlns:a16="http://schemas.microsoft.com/office/drawing/2014/main" id="{276A5F2F-0221-4792-9812-C542EB02898A}"/>
              </a:ext>
            </a:extLst>
          </p:cNvPr>
          <p:cNvSpPr>
            <a:spLocks noGrp="1"/>
          </p:cNvSpPr>
          <p:nvPr>
            <p:ph type="sldNum" sz="quarter" idx="12"/>
          </p:nvPr>
        </p:nvSpPr>
        <p:spPr/>
        <p:txBody>
          <a:bodyPr/>
          <a:lstStyle/>
          <a:p>
            <a:fld id="{73FD964C-87EF-44D8-B3A6-889EF367D68B}" type="slidenum">
              <a:rPr lang="en-US" smtClean="0"/>
              <a:t>21</a:t>
            </a:fld>
            <a:endParaRPr lang="en-US"/>
          </a:p>
        </p:txBody>
      </p:sp>
      <p:pic>
        <p:nvPicPr>
          <p:cNvPr id="8" name="Picture 7">
            <a:extLst>
              <a:ext uri="{FF2B5EF4-FFF2-40B4-BE49-F238E27FC236}">
                <a16:creationId xmlns:a16="http://schemas.microsoft.com/office/drawing/2014/main" id="{A5A96A40-6129-4830-81FA-DFDD2D13E1BB}"/>
              </a:ext>
            </a:extLst>
          </p:cNvPr>
          <p:cNvPicPr>
            <a:picLocks noChangeAspect="1"/>
          </p:cNvPicPr>
          <p:nvPr/>
        </p:nvPicPr>
        <p:blipFill>
          <a:blip r:embed="rId2"/>
          <a:stretch>
            <a:fillRect/>
          </a:stretch>
        </p:blipFill>
        <p:spPr>
          <a:xfrm>
            <a:off x="530685" y="2578754"/>
            <a:ext cx="4223320" cy="2182733"/>
          </a:xfrm>
          <a:prstGeom prst="rect">
            <a:avLst/>
          </a:prstGeom>
        </p:spPr>
      </p:pic>
      <p:pic>
        <p:nvPicPr>
          <p:cNvPr id="15" name="Content Placeholder 14">
            <a:extLst>
              <a:ext uri="{FF2B5EF4-FFF2-40B4-BE49-F238E27FC236}">
                <a16:creationId xmlns:a16="http://schemas.microsoft.com/office/drawing/2014/main" id="{B25E93FC-67EE-467D-A803-CCAF465CAC4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17729" y="1495246"/>
            <a:ext cx="6524624" cy="4349749"/>
          </a:xfrm>
        </p:spPr>
      </p:pic>
    </p:spTree>
    <p:extLst>
      <p:ext uri="{BB962C8B-B14F-4D97-AF65-F5344CB8AC3E}">
        <p14:creationId xmlns:p14="http://schemas.microsoft.com/office/powerpoint/2010/main" val="23079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D67BE-40F4-4BF7-9515-E2A815099302}"/>
              </a:ext>
            </a:extLst>
          </p:cNvPr>
          <p:cNvSpPr>
            <a:spLocks noGrp="1"/>
          </p:cNvSpPr>
          <p:nvPr>
            <p:ph type="title"/>
          </p:nvPr>
        </p:nvSpPr>
        <p:spPr>
          <a:xfrm>
            <a:off x="589830" y="-44593"/>
            <a:ext cx="10357666" cy="1438450"/>
          </a:xfrm>
        </p:spPr>
        <p:txBody>
          <a:bodyPr/>
          <a:lstStyle/>
          <a:p>
            <a:r>
              <a:rPr lang="en-US" dirty="0"/>
              <a:t>Large area, </a:t>
            </a:r>
            <a:r>
              <a:rPr lang="en-US" dirty="0" err="1"/>
              <a:t>Glueless</a:t>
            </a:r>
            <a:endParaRPr lang="en-US" dirty="0"/>
          </a:p>
        </p:txBody>
      </p:sp>
      <p:pic>
        <p:nvPicPr>
          <p:cNvPr id="7" name="Content Placeholder 6">
            <a:extLst>
              <a:ext uri="{FF2B5EF4-FFF2-40B4-BE49-F238E27FC236}">
                <a16:creationId xmlns:a16="http://schemas.microsoft.com/office/drawing/2014/main" id="{51785AA0-E6AD-432F-BFA3-F0ADB63846B4}"/>
              </a:ext>
            </a:extLst>
          </p:cNvPr>
          <p:cNvPicPr>
            <a:picLocks noGrp="1" noChangeAspect="1"/>
          </p:cNvPicPr>
          <p:nvPr>
            <p:ph idx="1"/>
          </p:nvPr>
        </p:nvPicPr>
        <p:blipFill>
          <a:blip r:embed="rId2"/>
          <a:stretch>
            <a:fillRect/>
          </a:stretch>
        </p:blipFill>
        <p:spPr>
          <a:xfrm>
            <a:off x="1080157" y="2532489"/>
            <a:ext cx="4169392" cy="3122988"/>
          </a:xfrm>
          <a:prstGeom prst="rect">
            <a:avLst/>
          </a:prstGeom>
        </p:spPr>
      </p:pic>
      <p:sp>
        <p:nvSpPr>
          <p:cNvPr id="4" name="Date Placeholder 3">
            <a:extLst>
              <a:ext uri="{FF2B5EF4-FFF2-40B4-BE49-F238E27FC236}">
                <a16:creationId xmlns:a16="http://schemas.microsoft.com/office/drawing/2014/main" id="{43E9CF5B-E755-4AF4-AA77-96207DA66739}"/>
              </a:ext>
            </a:extLst>
          </p:cNvPr>
          <p:cNvSpPr>
            <a:spLocks noGrp="1"/>
          </p:cNvSpPr>
          <p:nvPr>
            <p:ph type="dt" sz="half" idx="10"/>
          </p:nvPr>
        </p:nvSpPr>
        <p:spPr/>
        <p:txBody>
          <a:bodyPr/>
          <a:lstStyle/>
          <a:p>
            <a:r>
              <a:rPr lang="en-US"/>
              <a:t>04/05/2022</a:t>
            </a:r>
          </a:p>
        </p:txBody>
      </p:sp>
      <p:sp>
        <p:nvSpPr>
          <p:cNvPr id="5" name="Footer Placeholder 4">
            <a:extLst>
              <a:ext uri="{FF2B5EF4-FFF2-40B4-BE49-F238E27FC236}">
                <a16:creationId xmlns:a16="http://schemas.microsoft.com/office/drawing/2014/main" id="{C343867E-B08D-4F92-B4DB-95C2B1B55897}"/>
              </a:ext>
            </a:extLst>
          </p:cNvPr>
          <p:cNvSpPr>
            <a:spLocks noGrp="1"/>
          </p:cNvSpPr>
          <p:nvPr>
            <p:ph type="ftr" sz="quarter" idx="11"/>
          </p:nvPr>
        </p:nvSpPr>
        <p:spPr/>
        <p:txBody>
          <a:bodyPr/>
          <a:lstStyle/>
          <a:p>
            <a:r>
              <a:rPr lang="en-US"/>
              <a:t>Universität Heidelberg - QIAN YANG</a:t>
            </a:r>
          </a:p>
        </p:txBody>
      </p:sp>
      <p:sp>
        <p:nvSpPr>
          <p:cNvPr id="6" name="Slide Number Placeholder 5">
            <a:extLst>
              <a:ext uri="{FF2B5EF4-FFF2-40B4-BE49-F238E27FC236}">
                <a16:creationId xmlns:a16="http://schemas.microsoft.com/office/drawing/2014/main" id="{BE925275-3194-48E8-9E64-1A724EE78055}"/>
              </a:ext>
            </a:extLst>
          </p:cNvPr>
          <p:cNvSpPr>
            <a:spLocks noGrp="1"/>
          </p:cNvSpPr>
          <p:nvPr>
            <p:ph type="sldNum" sz="quarter" idx="12"/>
          </p:nvPr>
        </p:nvSpPr>
        <p:spPr/>
        <p:txBody>
          <a:bodyPr/>
          <a:lstStyle/>
          <a:p>
            <a:fld id="{73FD964C-87EF-44D8-B3A6-889EF367D68B}" type="slidenum">
              <a:rPr lang="en-US" smtClean="0"/>
              <a:t>22</a:t>
            </a:fld>
            <a:endParaRPr lang="en-US"/>
          </a:p>
        </p:txBody>
      </p:sp>
      <p:pic>
        <p:nvPicPr>
          <p:cNvPr id="9" name="Picture 8">
            <a:extLst>
              <a:ext uri="{FF2B5EF4-FFF2-40B4-BE49-F238E27FC236}">
                <a16:creationId xmlns:a16="http://schemas.microsoft.com/office/drawing/2014/main" id="{B4E03286-8988-4F93-9FC5-3F13E90D1A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5417" y="1807653"/>
            <a:ext cx="3930367" cy="3930367"/>
          </a:xfrm>
          <a:prstGeom prst="rect">
            <a:avLst/>
          </a:prstGeom>
        </p:spPr>
      </p:pic>
      <p:cxnSp>
        <p:nvCxnSpPr>
          <p:cNvPr id="11" name="Straight Arrow Connector 10">
            <a:extLst>
              <a:ext uri="{FF2B5EF4-FFF2-40B4-BE49-F238E27FC236}">
                <a16:creationId xmlns:a16="http://schemas.microsoft.com/office/drawing/2014/main" id="{6893D865-186C-425D-BD3C-47D5269B0CA7}"/>
              </a:ext>
            </a:extLst>
          </p:cNvPr>
          <p:cNvCxnSpPr/>
          <p:nvPr/>
        </p:nvCxnSpPr>
        <p:spPr>
          <a:xfrm>
            <a:off x="2220963" y="3486757"/>
            <a:ext cx="1755027"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2" name="TextBox 11">
            <a:extLst>
              <a:ext uri="{FF2B5EF4-FFF2-40B4-BE49-F238E27FC236}">
                <a16:creationId xmlns:a16="http://schemas.microsoft.com/office/drawing/2014/main" id="{0F879900-15D2-4585-90A9-E26A486A9121}"/>
              </a:ext>
            </a:extLst>
          </p:cNvPr>
          <p:cNvSpPr txBox="1"/>
          <p:nvPr/>
        </p:nvSpPr>
        <p:spPr>
          <a:xfrm>
            <a:off x="2691099" y="3486758"/>
            <a:ext cx="1043876" cy="461665"/>
          </a:xfrm>
          <a:prstGeom prst="rect">
            <a:avLst/>
          </a:prstGeom>
          <a:noFill/>
        </p:spPr>
        <p:txBody>
          <a:bodyPr wrap="none" rtlCol="0">
            <a:spAutoFit/>
          </a:bodyPr>
          <a:lstStyle/>
          <a:p>
            <a:r>
              <a:rPr lang="en-US" sz="2400" dirty="0">
                <a:solidFill>
                  <a:srgbClr val="FFFF00"/>
                </a:solidFill>
              </a:rPr>
              <a:t>30 cm</a:t>
            </a:r>
          </a:p>
        </p:txBody>
      </p:sp>
      <p:cxnSp>
        <p:nvCxnSpPr>
          <p:cNvPr id="13" name="Straight Arrow Connector 12">
            <a:extLst>
              <a:ext uri="{FF2B5EF4-FFF2-40B4-BE49-F238E27FC236}">
                <a16:creationId xmlns:a16="http://schemas.microsoft.com/office/drawing/2014/main" id="{76824B97-60F6-4C72-91C2-ECE2B93F2B3A}"/>
              </a:ext>
            </a:extLst>
          </p:cNvPr>
          <p:cNvCxnSpPr>
            <a:cxnSpLocks/>
          </p:cNvCxnSpPr>
          <p:nvPr/>
        </p:nvCxnSpPr>
        <p:spPr>
          <a:xfrm rot="20976768">
            <a:off x="7417447" y="2882335"/>
            <a:ext cx="1755027"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4" name="TextBox 13">
            <a:extLst>
              <a:ext uri="{FF2B5EF4-FFF2-40B4-BE49-F238E27FC236}">
                <a16:creationId xmlns:a16="http://schemas.microsoft.com/office/drawing/2014/main" id="{7679E496-919B-4BD4-B9B3-7745D4468491}"/>
              </a:ext>
            </a:extLst>
          </p:cNvPr>
          <p:cNvSpPr txBox="1"/>
          <p:nvPr/>
        </p:nvSpPr>
        <p:spPr>
          <a:xfrm rot="20976768">
            <a:off x="7773022" y="2851558"/>
            <a:ext cx="1043876" cy="461665"/>
          </a:xfrm>
          <a:prstGeom prst="rect">
            <a:avLst/>
          </a:prstGeom>
          <a:noFill/>
        </p:spPr>
        <p:txBody>
          <a:bodyPr wrap="none" rtlCol="0">
            <a:spAutoFit/>
          </a:bodyPr>
          <a:lstStyle/>
          <a:p>
            <a:r>
              <a:rPr lang="en-US" sz="2400" dirty="0">
                <a:solidFill>
                  <a:srgbClr val="FFFF00"/>
                </a:solidFill>
              </a:rPr>
              <a:t>30 cm</a:t>
            </a:r>
          </a:p>
        </p:txBody>
      </p:sp>
      <p:cxnSp>
        <p:nvCxnSpPr>
          <p:cNvPr id="21" name="Straight Arrow Connector 20">
            <a:extLst>
              <a:ext uri="{FF2B5EF4-FFF2-40B4-BE49-F238E27FC236}">
                <a16:creationId xmlns:a16="http://schemas.microsoft.com/office/drawing/2014/main" id="{98208F41-C448-48E8-9DDB-2E16D2AB8A38}"/>
              </a:ext>
            </a:extLst>
          </p:cNvPr>
          <p:cNvCxnSpPr>
            <a:cxnSpLocks/>
          </p:cNvCxnSpPr>
          <p:nvPr/>
        </p:nvCxnSpPr>
        <p:spPr>
          <a:xfrm rot="4641636">
            <a:off x="6876037" y="3970948"/>
            <a:ext cx="1755027"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2" name="TextBox 21">
            <a:extLst>
              <a:ext uri="{FF2B5EF4-FFF2-40B4-BE49-F238E27FC236}">
                <a16:creationId xmlns:a16="http://schemas.microsoft.com/office/drawing/2014/main" id="{9987B37B-81EA-4215-B65E-3D5588201700}"/>
              </a:ext>
            </a:extLst>
          </p:cNvPr>
          <p:cNvSpPr txBox="1"/>
          <p:nvPr/>
        </p:nvSpPr>
        <p:spPr>
          <a:xfrm rot="4641636">
            <a:off x="7231612" y="3940172"/>
            <a:ext cx="1043876" cy="461665"/>
          </a:xfrm>
          <a:prstGeom prst="rect">
            <a:avLst/>
          </a:prstGeom>
          <a:noFill/>
        </p:spPr>
        <p:txBody>
          <a:bodyPr wrap="none" rtlCol="0">
            <a:spAutoFit/>
          </a:bodyPr>
          <a:lstStyle/>
          <a:p>
            <a:r>
              <a:rPr lang="en-US" sz="2400" dirty="0">
                <a:solidFill>
                  <a:srgbClr val="FFFF00"/>
                </a:solidFill>
              </a:rPr>
              <a:t>30 cm</a:t>
            </a:r>
          </a:p>
        </p:txBody>
      </p:sp>
      <p:cxnSp>
        <p:nvCxnSpPr>
          <p:cNvPr id="25" name="Straight Arrow Connector 24">
            <a:extLst>
              <a:ext uri="{FF2B5EF4-FFF2-40B4-BE49-F238E27FC236}">
                <a16:creationId xmlns:a16="http://schemas.microsoft.com/office/drawing/2014/main" id="{5EBB0A85-CC34-48D3-B9BF-BB917A2420AD}"/>
              </a:ext>
            </a:extLst>
          </p:cNvPr>
          <p:cNvCxnSpPr>
            <a:cxnSpLocks/>
          </p:cNvCxnSpPr>
          <p:nvPr/>
        </p:nvCxnSpPr>
        <p:spPr>
          <a:xfrm>
            <a:off x="2122407" y="3174551"/>
            <a:ext cx="163499" cy="107323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6" name="TextBox 25">
            <a:extLst>
              <a:ext uri="{FF2B5EF4-FFF2-40B4-BE49-F238E27FC236}">
                <a16:creationId xmlns:a16="http://schemas.microsoft.com/office/drawing/2014/main" id="{BDBB6959-356B-4021-9905-840D031E0327}"/>
              </a:ext>
            </a:extLst>
          </p:cNvPr>
          <p:cNvSpPr txBox="1"/>
          <p:nvPr/>
        </p:nvSpPr>
        <p:spPr>
          <a:xfrm rot="4641636">
            <a:off x="1600889" y="3556665"/>
            <a:ext cx="966931" cy="461665"/>
          </a:xfrm>
          <a:prstGeom prst="rect">
            <a:avLst/>
          </a:prstGeom>
          <a:noFill/>
        </p:spPr>
        <p:txBody>
          <a:bodyPr wrap="none" rtlCol="0">
            <a:spAutoFit/>
          </a:bodyPr>
          <a:lstStyle/>
          <a:p>
            <a:r>
              <a:rPr lang="en-US" sz="2400" dirty="0">
                <a:solidFill>
                  <a:srgbClr val="FFFF00"/>
                </a:solidFill>
              </a:rPr>
              <a:t>12cm</a:t>
            </a:r>
          </a:p>
        </p:txBody>
      </p:sp>
    </p:spTree>
    <p:extLst>
      <p:ext uri="{BB962C8B-B14F-4D97-AF65-F5344CB8AC3E}">
        <p14:creationId xmlns:p14="http://schemas.microsoft.com/office/powerpoint/2010/main" val="1810321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680" y="216632"/>
            <a:ext cx="10357666" cy="402318"/>
          </a:xfrm>
        </p:spPr>
        <p:txBody>
          <a:bodyPr>
            <a:normAutofit fontScale="90000"/>
          </a:bodyPr>
          <a:lstStyle/>
          <a:p>
            <a:r>
              <a:rPr lang="en-GB" dirty="0"/>
              <a:t>Beam Monitor in an MRI at HIT</a:t>
            </a:r>
          </a:p>
        </p:txBody>
      </p:sp>
      <p:sp>
        <p:nvSpPr>
          <p:cNvPr id="4" name="Date Placeholder 3"/>
          <p:cNvSpPr>
            <a:spLocks noGrp="1"/>
          </p:cNvSpPr>
          <p:nvPr>
            <p:ph type="dt" sz="half" idx="10"/>
          </p:nvPr>
        </p:nvSpPr>
        <p:spPr/>
        <p:txBody>
          <a:bodyPr/>
          <a:lstStyle/>
          <a:p>
            <a:fld id="{0519C8FE-E334-44A5-9BBB-8020C360702D}" type="datetime1">
              <a:rPr lang="en-US" smtClean="0"/>
              <a:t>03-Jul-23</a:t>
            </a:fld>
            <a:endParaRPr lang="en-US" dirty="0"/>
          </a:p>
        </p:txBody>
      </p:sp>
      <p:sp>
        <p:nvSpPr>
          <p:cNvPr id="5" name="Footer Placeholder 4"/>
          <p:cNvSpPr>
            <a:spLocks noGrp="1"/>
          </p:cNvSpPr>
          <p:nvPr>
            <p:ph type="ftr" sz="quarter" idx="11"/>
          </p:nvPr>
        </p:nvSpPr>
        <p:spPr/>
        <p:txBody>
          <a:bodyPr/>
          <a:lstStyle/>
          <a:p>
            <a:r>
              <a:rPr lang="en-US"/>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pPr/>
              <a:t>23</a:t>
            </a:fld>
            <a:endParaRPr lang="en-US" dirty="0"/>
          </a:p>
        </p:txBody>
      </p:sp>
      <p:pic>
        <p:nvPicPr>
          <p:cNvPr id="11" name="Picture 10"/>
          <p:cNvPicPr>
            <a:picLocks noChangeAspect="1"/>
          </p:cNvPicPr>
          <p:nvPr/>
        </p:nvPicPr>
        <p:blipFill>
          <a:blip r:embed="rId2"/>
          <a:stretch>
            <a:fillRect/>
          </a:stretch>
        </p:blipFill>
        <p:spPr>
          <a:xfrm>
            <a:off x="758680" y="790970"/>
            <a:ext cx="5337321" cy="5276060"/>
          </a:xfrm>
          <a:prstGeom prst="rect">
            <a:avLst/>
          </a:prstGeom>
        </p:spPr>
      </p:pic>
      <p:pic>
        <p:nvPicPr>
          <p:cNvPr id="9" name="Content Placeholder 8">
            <a:extLst>
              <a:ext uri="{FF2B5EF4-FFF2-40B4-BE49-F238E27FC236}">
                <a16:creationId xmlns:a16="http://schemas.microsoft.com/office/drawing/2014/main" id="{57FB71AA-B218-4FFD-B558-1CCA7CF925B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33732" y="1057076"/>
            <a:ext cx="4995333" cy="4995333"/>
          </a:xfrm>
        </p:spPr>
      </p:pic>
    </p:spTree>
    <p:extLst>
      <p:ext uri="{BB962C8B-B14F-4D97-AF65-F5344CB8AC3E}">
        <p14:creationId xmlns:p14="http://schemas.microsoft.com/office/powerpoint/2010/main" val="671515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9DCF7C8-B034-452D-91C8-1C8449236DBB}"/>
              </a:ext>
            </a:extLst>
          </p:cNvPr>
          <p:cNvSpPr>
            <a:spLocks noGrp="1"/>
          </p:cNvSpPr>
          <p:nvPr>
            <p:ph type="title"/>
          </p:nvPr>
        </p:nvSpPr>
        <p:spPr/>
        <p:txBody>
          <a:bodyPr/>
          <a:lstStyle/>
          <a:p>
            <a:r>
              <a:rPr lang="en-US" dirty="0"/>
              <a:t>SiPM </a:t>
            </a:r>
            <a:br>
              <a:rPr lang="en-US" dirty="0"/>
            </a:br>
            <a:r>
              <a:rPr lang="en-US" dirty="0"/>
              <a:t>Developments</a:t>
            </a:r>
          </a:p>
        </p:txBody>
      </p:sp>
      <p:sp>
        <p:nvSpPr>
          <p:cNvPr id="8" name="Text Placeholder 7">
            <a:extLst>
              <a:ext uri="{FF2B5EF4-FFF2-40B4-BE49-F238E27FC236}">
                <a16:creationId xmlns:a16="http://schemas.microsoft.com/office/drawing/2014/main" id="{C6CDB5D2-A798-4B4B-991B-66E3C6809221}"/>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A89C6692-C6F4-4BA8-B850-AFE656F3CFA9}"/>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D0380073-3149-4CF1-B6D7-605208F5393F}"/>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E4A68212-7C58-4E8B-A64D-8AD5ED248322}"/>
              </a:ext>
            </a:extLst>
          </p:cNvPr>
          <p:cNvSpPr>
            <a:spLocks noGrp="1"/>
          </p:cNvSpPr>
          <p:nvPr>
            <p:ph type="sldNum" sz="quarter" idx="12"/>
          </p:nvPr>
        </p:nvSpPr>
        <p:spPr/>
        <p:txBody>
          <a:bodyPr/>
          <a:lstStyle/>
          <a:p>
            <a:fld id="{91F18EF7-BE1E-4ECB-84D4-67C2B4D8F095}" type="slidenum">
              <a:rPr lang="en-US" smtClean="0"/>
              <a:t>24</a:t>
            </a:fld>
            <a:endParaRPr lang="en-US"/>
          </a:p>
        </p:txBody>
      </p:sp>
    </p:spTree>
    <p:extLst>
      <p:ext uri="{BB962C8B-B14F-4D97-AF65-F5344CB8AC3E}">
        <p14:creationId xmlns:p14="http://schemas.microsoft.com/office/powerpoint/2010/main" val="2528218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649649A-2CA2-421C-AB0D-666CF9E47508}"/>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20BDF640-B4F2-4B33-9B2C-3B8486A9819D}"/>
              </a:ext>
            </a:extLst>
          </p:cNvPr>
          <p:cNvSpPr>
            <a:spLocks noGrp="1"/>
          </p:cNvSpPr>
          <p:nvPr>
            <p:ph type="ftr" sz="quarter" idx="11"/>
          </p:nvPr>
        </p:nvSpPr>
        <p:spPr/>
        <p:txBody>
          <a:bodyPr/>
          <a:lstStyle/>
          <a:p>
            <a:r>
              <a:rPr lang="sv-SE"/>
              <a:t>B. Leverington - MT-SciFi in LHCb Upgrade 2</a:t>
            </a:r>
            <a:endParaRPr lang="en-US" dirty="0"/>
          </a:p>
        </p:txBody>
      </p:sp>
      <p:sp>
        <p:nvSpPr>
          <p:cNvPr id="6" name="Slide Number Placeholder 5">
            <a:extLst>
              <a:ext uri="{FF2B5EF4-FFF2-40B4-BE49-F238E27FC236}">
                <a16:creationId xmlns:a16="http://schemas.microsoft.com/office/drawing/2014/main" id="{F54F1288-F7BE-4F93-831C-676577FC0A38}"/>
              </a:ext>
            </a:extLst>
          </p:cNvPr>
          <p:cNvSpPr>
            <a:spLocks noGrp="1"/>
          </p:cNvSpPr>
          <p:nvPr>
            <p:ph type="sldNum" sz="quarter" idx="12"/>
          </p:nvPr>
        </p:nvSpPr>
        <p:spPr/>
        <p:txBody>
          <a:bodyPr/>
          <a:lstStyle/>
          <a:p>
            <a:fld id="{180C7619-47EE-450A-B1C2-9FB72D8D5CEF}" type="slidenum">
              <a:rPr lang="en-US" smtClean="0"/>
              <a:t>25</a:t>
            </a:fld>
            <a:endParaRPr lang="en-US"/>
          </a:p>
        </p:txBody>
      </p:sp>
      <p:pic>
        <p:nvPicPr>
          <p:cNvPr id="8" name="Picture 7">
            <a:extLst>
              <a:ext uri="{FF2B5EF4-FFF2-40B4-BE49-F238E27FC236}">
                <a16:creationId xmlns:a16="http://schemas.microsoft.com/office/drawing/2014/main" id="{9992A6FE-3377-4E40-92A3-85FD80E16BAD}"/>
              </a:ext>
            </a:extLst>
          </p:cNvPr>
          <p:cNvPicPr>
            <a:picLocks noChangeAspect="1"/>
          </p:cNvPicPr>
          <p:nvPr/>
        </p:nvPicPr>
        <p:blipFill rotWithShape="1">
          <a:blip r:embed="rId2">
            <a:clrChange>
              <a:clrFrom>
                <a:srgbClr val="FFFFFF"/>
              </a:clrFrom>
              <a:clrTo>
                <a:srgbClr val="FFFFFF">
                  <a:alpha val="0"/>
                </a:srgbClr>
              </a:clrTo>
            </a:clrChange>
            <a:lum bright="-20000" contrast="40000"/>
          </a:blip>
          <a:srcRect t="23363"/>
          <a:stretch/>
        </p:blipFill>
        <p:spPr>
          <a:xfrm>
            <a:off x="1211453" y="968649"/>
            <a:ext cx="9144000" cy="3941982"/>
          </a:xfrm>
          <a:prstGeom prst="rect">
            <a:avLst/>
          </a:prstGeom>
        </p:spPr>
      </p:pic>
      <p:pic>
        <p:nvPicPr>
          <p:cNvPr id="9" name="Picture 8">
            <a:extLst>
              <a:ext uri="{FF2B5EF4-FFF2-40B4-BE49-F238E27FC236}">
                <a16:creationId xmlns:a16="http://schemas.microsoft.com/office/drawing/2014/main" id="{85640C8F-4915-4B4E-ACA2-FDBB69B79082}"/>
              </a:ext>
            </a:extLst>
          </p:cNvPr>
          <p:cNvPicPr>
            <a:picLocks noChangeAspect="1"/>
          </p:cNvPicPr>
          <p:nvPr/>
        </p:nvPicPr>
        <p:blipFill>
          <a:blip r:embed="rId3"/>
          <a:stretch>
            <a:fillRect/>
          </a:stretch>
        </p:blipFill>
        <p:spPr>
          <a:xfrm>
            <a:off x="2504267" y="3774346"/>
            <a:ext cx="3500770" cy="2527762"/>
          </a:xfrm>
          <a:prstGeom prst="rect">
            <a:avLst/>
          </a:prstGeom>
        </p:spPr>
      </p:pic>
      <p:pic>
        <p:nvPicPr>
          <p:cNvPr id="10" name="Picture 9">
            <a:extLst>
              <a:ext uri="{FF2B5EF4-FFF2-40B4-BE49-F238E27FC236}">
                <a16:creationId xmlns:a16="http://schemas.microsoft.com/office/drawing/2014/main" id="{B39074F9-1CBA-44C3-B5AA-27E4ADB1BDDA}"/>
              </a:ext>
            </a:extLst>
          </p:cNvPr>
          <p:cNvPicPr>
            <a:picLocks noChangeAspect="1"/>
          </p:cNvPicPr>
          <p:nvPr/>
        </p:nvPicPr>
        <p:blipFill rotWithShape="1">
          <a:blip r:embed="rId4"/>
          <a:srcRect t="33362" b="30321"/>
          <a:stretch/>
        </p:blipFill>
        <p:spPr>
          <a:xfrm>
            <a:off x="4157440" y="4887383"/>
            <a:ext cx="1265030" cy="154984"/>
          </a:xfrm>
          <a:prstGeom prst="rect">
            <a:avLst/>
          </a:prstGeom>
        </p:spPr>
      </p:pic>
      <p:cxnSp>
        <p:nvCxnSpPr>
          <p:cNvPr id="12" name="Straight Arrow Connector 11">
            <a:extLst>
              <a:ext uri="{FF2B5EF4-FFF2-40B4-BE49-F238E27FC236}">
                <a16:creationId xmlns:a16="http://schemas.microsoft.com/office/drawing/2014/main" id="{01C51FF6-BB1C-46DF-8ADF-212B29323389}"/>
              </a:ext>
            </a:extLst>
          </p:cNvPr>
          <p:cNvCxnSpPr/>
          <p:nvPr/>
        </p:nvCxnSpPr>
        <p:spPr>
          <a:xfrm flipV="1">
            <a:off x="5422470" y="2983429"/>
            <a:ext cx="2070961" cy="1799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C4C0804-1CCF-43F1-9453-F186F52751C9}"/>
              </a:ext>
            </a:extLst>
          </p:cNvPr>
          <p:cNvSpPr txBox="1"/>
          <p:nvPr/>
        </p:nvSpPr>
        <p:spPr>
          <a:xfrm>
            <a:off x="1554029" y="3297433"/>
            <a:ext cx="3665349" cy="369332"/>
          </a:xfrm>
          <a:prstGeom prst="rect">
            <a:avLst/>
          </a:prstGeom>
          <a:noFill/>
        </p:spPr>
        <p:txBody>
          <a:bodyPr wrap="square" rtlCol="0">
            <a:spAutoFit/>
          </a:bodyPr>
          <a:lstStyle/>
          <a:p>
            <a:r>
              <a:rPr lang="el-GR" sz="1800" dirty="0">
                <a:solidFill>
                  <a:srgbClr val="0E0E0E"/>
                </a:solidFill>
              </a:rPr>
              <a:t>Δ</a:t>
            </a:r>
            <a:r>
              <a:rPr lang="en-US" sz="1800" dirty="0">
                <a:solidFill>
                  <a:srgbClr val="0E0E0E"/>
                </a:solidFill>
              </a:rPr>
              <a:t>V = +3V</a:t>
            </a:r>
          </a:p>
        </p:txBody>
      </p:sp>
      <p:sp>
        <p:nvSpPr>
          <p:cNvPr id="2" name="TextBox 1">
            <a:extLst>
              <a:ext uri="{FF2B5EF4-FFF2-40B4-BE49-F238E27FC236}">
                <a16:creationId xmlns:a16="http://schemas.microsoft.com/office/drawing/2014/main" id="{DB52E275-874F-4952-AB0A-466E77A69A7A}"/>
              </a:ext>
            </a:extLst>
          </p:cNvPr>
          <p:cNvSpPr txBox="1"/>
          <p:nvPr/>
        </p:nvSpPr>
        <p:spPr>
          <a:xfrm>
            <a:off x="8841783" y="6015389"/>
            <a:ext cx="3262393" cy="300082"/>
          </a:xfrm>
          <a:prstGeom prst="rect">
            <a:avLst/>
          </a:prstGeom>
          <a:noFill/>
        </p:spPr>
        <p:txBody>
          <a:bodyPr wrap="square" rtlCol="0">
            <a:spAutoFit/>
          </a:bodyPr>
          <a:lstStyle/>
          <a:p>
            <a:r>
              <a:rPr lang="en-US" dirty="0"/>
              <a:t>Presented by Guido Haefeli, EPFL</a:t>
            </a:r>
          </a:p>
        </p:txBody>
      </p:sp>
      <p:pic>
        <p:nvPicPr>
          <p:cNvPr id="7" name="Graphic 6">
            <a:extLst>
              <a:ext uri="{FF2B5EF4-FFF2-40B4-BE49-F238E27FC236}">
                <a16:creationId xmlns:a16="http://schemas.microsoft.com/office/drawing/2014/main" id="{94EF870D-2399-40AE-9E7D-B834F1AEC58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94350" y="285755"/>
            <a:ext cx="4333875" cy="628650"/>
          </a:xfrm>
          <a:prstGeom prst="rect">
            <a:avLst/>
          </a:prstGeom>
        </p:spPr>
      </p:pic>
      <p:cxnSp>
        <p:nvCxnSpPr>
          <p:cNvPr id="14" name="Straight Connector 13">
            <a:extLst>
              <a:ext uri="{FF2B5EF4-FFF2-40B4-BE49-F238E27FC236}">
                <a16:creationId xmlns:a16="http://schemas.microsoft.com/office/drawing/2014/main" id="{CE978BAB-FB1F-4A14-BD80-293AB9949D66}"/>
              </a:ext>
            </a:extLst>
          </p:cNvPr>
          <p:cNvCxnSpPr/>
          <p:nvPr/>
        </p:nvCxnSpPr>
        <p:spPr>
          <a:xfrm>
            <a:off x="7114540" y="2312223"/>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3BA7B1-B147-4827-AF01-073977FC9F32}"/>
              </a:ext>
            </a:extLst>
          </p:cNvPr>
          <p:cNvCxnSpPr/>
          <p:nvPr/>
        </p:nvCxnSpPr>
        <p:spPr>
          <a:xfrm>
            <a:off x="7114540" y="1997263"/>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C20F70-5173-4337-85AE-C5DEB6E37B22}"/>
              </a:ext>
            </a:extLst>
          </p:cNvPr>
          <p:cNvCxnSpPr/>
          <p:nvPr/>
        </p:nvCxnSpPr>
        <p:spPr>
          <a:xfrm>
            <a:off x="7114540" y="2963109"/>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4820504-FD32-4E40-971D-03679C8C2146}"/>
              </a:ext>
            </a:extLst>
          </p:cNvPr>
          <p:cNvCxnSpPr/>
          <p:nvPr/>
        </p:nvCxnSpPr>
        <p:spPr>
          <a:xfrm>
            <a:off x="7114540" y="2648149"/>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9154F55-51B9-4407-BFFF-03840C49EB87}"/>
              </a:ext>
            </a:extLst>
          </p:cNvPr>
          <p:cNvCxnSpPr/>
          <p:nvPr/>
        </p:nvCxnSpPr>
        <p:spPr>
          <a:xfrm>
            <a:off x="7114540" y="3612393"/>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B746B2F-4AA7-44A4-A2D9-E4E0CAE2E496}"/>
              </a:ext>
            </a:extLst>
          </p:cNvPr>
          <p:cNvCxnSpPr/>
          <p:nvPr/>
        </p:nvCxnSpPr>
        <p:spPr>
          <a:xfrm>
            <a:off x="7114540" y="3297433"/>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D7F8189-F25C-4CE6-BF6C-3C96D37C458B}"/>
              </a:ext>
            </a:extLst>
          </p:cNvPr>
          <p:cNvCxnSpPr/>
          <p:nvPr/>
        </p:nvCxnSpPr>
        <p:spPr>
          <a:xfrm>
            <a:off x="7114540" y="3940053"/>
            <a:ext cx="27279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5-Point Star 12">
            <a:extLst>
              <a:ext uri="{FF2B5EF4-FFF2-40B4-BE49-F238E27FC236}">
                <a16:creationId xmlns:a16="http://schemas.microsoft.com/office/drawing/2014/main" id="{D8D42BDD-373C-4F56-9C6B-73C3762F2EB5}"/>
              </a:ext>
            </a:extLst>
          </p:cNvPr>
          <p:cNvSpPr/>
          <p:nvPr/>
        </p:nvSpPr>
        <p:spPr>
          <a:xfrm>
            <a:off x="9750040" y="1827349"/>
            <a:ext cx="184920" cy="18002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5-Point Star 12">
            <a:extLst>
              <a:ext uri="{FF2B5EF4-FFF2-40B4-BE49-F238E27FC236}">
                <a16:creationId xmlns:a16="http://schemas.microsoft.com/office/drawing/2014/main" id="{88086925-5371-4A5B-B92B-092CF3B37DD1}"/>
              </a:ext>
            </a:extLst>
          </p:cNvPr>
          <p:cNvSpPr/>
          <p:nvPr/>
        </p:nvSpPr>
        <p:spPr>
          <a:xfrm>
            <a:off x="4950509" y="5434095"/>
            <a:ext cx="184920" cy="18002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99349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4D827-B3BF-4AE2-BDA4-5CC86A500707}"/>
              </a:ext>
            </a:extLst>
          </p:cNvPr>
          <p:cNvSpPr>
            <a:spLocks noGrp="1"/>
          </p:cNvSpPr>
          <p:nvPr>
            <p:ph type="title"/>
          </p:nvPr>
        </p:nvSpPr>
        <p:spPr>
          <a:xfrm>
            <a:off x="363184" y="68080"/>
            <a:ext cx="10357666" cy="611798"/>
          </a:xfrm>
        </p:spPr>
        <p:txBody>
          <a:bodyPr>
            <a:normAutofit fontScale="90000"/>
          </a:bodyPr>
          <a:lstStyle/>
          <a:p>
            <a:r>
              <a:rPr lang="en-US" dirty="0"/>
              <a:t>Micro-lenses</a:t>
            </a:r>
          </a:p>
        </p:txBody>
      </p:sp>
      <p:sp>
        <p:nvSpPr>
          <p:cNvPr id="3" name="Content Placeholder 2">
            <a:extLst>
              <a:ext uri="{FF2B5EF4-FFF2-40B4-BE49-F238E27FC236}">
                <a16:creationId xmlns:a16="http://schemas.microsoft.com/office/drawing/2014/main" id="{69B8C47F-8360-47D8-A8E4-E6DD086BD8AD}"/>
              </a:ext>
            </a:extLst>
          </p:cNvPr>
          <p:cNvSpPr>
            <a:spLocks noGrp="1"/>
          </p:cNvSpPr>
          <p:nvPr>
            <p:ph idx="1"/>
          </p:nvPr>
        </p:nvSpPr>
        <p:spPr>
          <a:xfrm>
            <a:off x="241279" y="1033205"/>
            <a:ext cx="4858777" cy="4955509"/>
          </a:xfrm>
        </p:spPr>
        <p:txBody>
          <a:bodyPr>
            <a:normAutofit fontScale="85000" lnSpcReduction="10000"/>
          </a:bodyPr>
          <a:lstStyle/>
          <a:p>
            <a:r>
              <a:rPr lang="en-GB" sz="1600" dirty="0"/>
              <a:t>Biggest return on PDE is from the Geometric Fill Factor (GFF) for large pixel devices (&gt;40µm) where GFF&gt;70%</a:t>
            </a:r>
          </a:p>
          <a:p>
            <a:endParaRPr lang="en-GB" sz="1600" dirty="0"/>
          </a:p>
          <a:p>
            <a:r>
              <a:rPr lang="en-GB" sz="1600" dirty="0"/>
              <a:t>But the Goal is to reach 15-20% more light with a detector GFF=72% (Estimated from Simulation)</a:t>
            </a:r>
          </a:p>
          <a:p>
            <a:pPr lvl="1"/>
            <a:r>
              <a:rPr lang="en-GB" sz="1400" dirty="0">
                <a:solidFill>
                  <a:schemeClr val="accent2"/>
                </a:solidFill>
              </a:rPr>
              <a:t>No benefit seen in 2nd round for large GFF(82%), </a:t>
            </a:r>
            <a:r>
              <a:rPr lang="en-GB" sz="1400" dirty="0"/>
              <a:t>but also a large variation in samples (with and without lenses). </a:t>
            </a:r>
          </a:p>
          <a:p>
            <a:pPr lvl="1"/>
            <a:r>
              <a:rPr lang="en-GB" sz="1400" dirty="0"/>
              <a:t>Will study the exit optics more (diffusion of photons from standard optical milling) </a:t>
            </a:r>
            <a:r>
              <a:rPr lang="en-GB" sz="1400" dirty="0">
                <a:sym typeface="Wingdings" panose="05000000000000000000" pitchFamily="2" charset="2"/>
              </a:rPr>
              <a:t> polishing?</a:t>
            </a:r>
            <a:endParaRPr lang="en-GB" sz="1400" dirty="0"/>
          </a:p>
          <a:p>
            <a:pPr lvl="1"/>
            <a:r>
              <a:rPr lang="en-GB" sz="1400" dirty="0">
                <a:solidFill>
                  <a:srgbClr val="00B050"/>
                </a:solidFill>
              </a:rPr>
              <a:t>+32% @ </a:t>
            </a:r>
            <a:r>
              <a:rPr lang="en-US" sz="1400" dirty="0">
                <a:solidFill>
                  <a:srgbClr val="00B050"/>
                </a:solidFill>
              </a:rPr>
              <a:t>ΔV=1V</a:t>
            </a:r>
            <a:r>
              <a:rPr lang="en-GB" sz="1400" dirty="0">
                <a:solidFill>
                  <a:srgbClr val="00B050"/>
                </a:solidFill>
              </a:rPr>
              <a:t>  and +19% @ </a:t>
            </a:r>
            <a:r>
              <a:rPr lang="en-US" sz="1400" dirty="0">
                <a:solidFill>
                  <a:srgbClr val="00B050"/>
                </a:solidFill>
              </a:rPr>
              <a:t>ΔV=4V</a:t>
            </a:r>
            <a:r>
              <a:rPr lang="en-GB" sz="1400" dirty="0">
                <a:solidFill>
                  <a:srgbClr val="00B050"/>
                </a:solidFill>
              </a:rPr>
              <a:t> benefit for GFF=50%. </a:t>
            </a:r>
          </a:p>
          <a:p>
            <a:pPr lvl="1"/>
            <a:r>
              <a:rPr lang="en-GB" sz="1400" dirty="0"/>
              <a:t>+56% in Simulation for GFF=50%.</a:t>
            </a:r>
          </a:p>
          <a:p>
            <a:pPr lvl="1"/>
            <a:r>
              <a:rPr lang="en-GB" sz="1400" dirty="0"/>
              <a:t>Less benefits seen with higher overvoltage in measurements.</a:t>
            </a:r>
          </a:p>
          <a:p>
            <a:pPr lvl="1"/>
            <a:r>
              <a:rPr lang="en-GB" sz="1400" dirty="0">
                <a:solidFill>
                  <a:srgbClr val="00B050"/>
                </a:solidFill>
              </a:rPr>
              <a:t>More attempts to be made</a:t>
            </a:r>
          </a:p>
          <a:p>
            <a:pPr lvl="1"/>
            <a:endParaRPr lang="en-GB" sz="1400" dirty="0">
              <a:solidFill>
                <a:srgbClr val="00B050"/>
              </a:solidFill>
            </a:endParaRPr>
          </a:p>
          <a:p>
            <a:r>
              <a:rPr lang="en-GB" sz="1600" dirty="0"/>
              <a:t>No change in cluster width seen.</a:t>
            </a:r>
          </a:p>
        </p:txBody>
      </p:sp>
      <p:sp>
        <p:nvSpPr>
          <p:cNvPr id="4" name="Date Placeholder 3">
            <a:extLst>
              <a:ext uri="{FF2B5EF4-FFF2-40B4-BE49-F238E27FC236}">
                <a16:creationId xmlns:a16="http://schemas.microsoft.com/office/drawing/2014/main" id="{85AC752C-3425-4345-8B44-6C84ECBD3642}"/>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B9527BF3-602A-4A80-A784-AD27063C8A0B}"/>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ED91A387-E7E3-4509-9FF4-46778DACE261}"/>
              </a:ext>
            </a:extLst>
          </p:cNvPr>
          <p:cNvSpPr>
            <a:spLocks noGrp="1"/>
          </p:cNvSpPr>
          <p:nvPr>
            <p:ph type="sldNum" sz="quarter" idx="12"/>
          </p:nvPr>
        </p:nvSpPr>
        <p:spPr/>
        <p:txBody>
          <a:bodyPr/>
          <a:lstStyle/>
          <a:p>
            <a:fld id="{180C7619-47EE-450A-B1C2-9FB72D8D5CEF}" type="slidenum">
              <a:rPr lang="en-US" smtClean="0"/>
              <a:t>26</a:t>
            </a:fld>
            <a:endParaRPr lang="en-US"/>
          </a:p>
        </p:txBody>
      </p:sp>
      <p:pic>
        <p:nvPicPr>
          <p:cNvPr id="7" name="Picture 6">
            <a:extLst>
              <a:ext uri="{FF2B5EF4-FFF2-40B4-BE49-F238E27FC236}">
                <a16:creationId xmlns:a16="http://schemas.microsoft.com/office/drawing/2014/main" id="{7EBEC517-C476-4CA7-BA67-9309FF7A1E16}"/>
              </a:ext>
            </a:extLst>
          </p:cNvPr>
          <p:cNvPicPr>
            <a:picLocks noChangeAspect="1"/>
          </p:cNvPicPr>
          <p:nvPr/>
        </p:nvPicPr>
        <p:blipFill>
          <a:blip r:embed="rId2"/>
          <a:stretch>
            <a:fillRect/>
          </a:stretch>
        </p:blipFill>
        <p:spPr>
          <a:xfrm>
            <a:off x="4858777" y="4809762"/>
            <a:ext cx="1846441" cy="1365368"/>
          </a:xfrm>
          <a:prstGeom prst="rect">
            <a:avLst/>
          </a:prstGeom>
        </p:spPr>
      </p:pic>
      <p:pic>
        <p:nvPicPr>
          <p:cNvPr id="8" name="Picture 7">
            <a:extLst>
              <a:ext uri="{FF2B5EF4-FFF2-40B4-BE49-F238E27FC236}">
                <a16:creationId xmlns:a16="http://schemas.microsoft.com/office/drawing/2014/main" id="{EC5F03AD-B7F2-4F42-A6C4-E5931C4B96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09730" y="3110572"/>
            <a:ext cx="2042603" cy="3001491"/>
          </a:xfrm>
          <a:prstGeom prst="rect">
            <a:avLst/>
          </a:prstGeom>
        </p:spPr>
      </p:pic>
      <p:sp>
        <p:nvSpPr>
          <p:cNvPr id="10" name="TextBox 9">
            <a:extLst>
              <a:ext uri="{FF2B5EF4-FFF2-40B4-BE49-F238E27FC236}">
                <a16:creationId xmlns:a16="http://schemas.microsoft.com/office/drawing/2014/main" id="{62FDA2F4-197D-45C4-87C7-2A3C9E9A65EC}"/>
              </a:ext>
            </a:extLst>
          </p:cNvPr>
          <p:cNvSpPr txBox="1"/>
          <p:nvPr/>
        </p:nvSpPr>
        <p:spPr>
          <a:xfrm>
            <a:off x="8011006" y="3084394"/>
            <a:ext cx="1533444" cy="715581"/>
          </a:xfrm>
          <a:prstGeom prst="rect">
            <a:avLst/>
          </a:prstGeom>
          <a:noFill/>
        </p:spPr>
        <p:txBody>
          <a:bodyPr wrap="square" rtlCol="0">
            <a:spAutoFit/>
          </a:bodyPr>
          <a:lstStyle/>
          <a:p>
            <a:r>
              <a:rPr lang="en-US" dirty="0"/>
              <a:t>SiPM with lenses under the microscope.</a:t>
            </a:r>
          </a:p>
        </p:txBody>
      </p:sp>
      <p:pic>
        <p:nvPicPr>
          <p:cNvPr id="11" name="Picture 10">
            <a:extLst>
              <a:ext uri="{FF2B5EF4-FFF2-40B4-BE49-F238E27FC236}">
                <a16:creationId xmlns:a16="http://schemas.microsoft.com/office/drawing/2014/main" id="{AF8092CC-6383-4F7A-A9D2-6BB35278CD86}"/>
              </a:ext>
            </a:extLst>
          </p:cNvPr>
          <p:cNvPicPr>
            <a:picLocks noChangeAspect="1"/>
          </p:cNvPicPr>
          <p:nvPr/>
        </p:nvPicPr>
        <p:blipFill>
          <a:blip r:embed="rId4"/>
          <a:stretch>
            <a:fillRect/>
          </a:stretch>
        </p:blipFill>
        <p:spPr>
          <a:xfrm>
            <a:off x="5824452" y="2944510"/>
            <a:ext cx="2180067" cy="1917842"/>
          </a:xfrm>
          <a:prstGeom prst="rect">
            <a:avLst/>
          </a:prstGeom>
        </p:spPr>
      </p:pic>
      <p:cxnSp>
        <p:nvCxnSpPr>
          <p:cNvPr id="13" name="Straight Arrow Connector 12">
            <a:extLst>
              <a:ext uri="{FF2B5EF4-FFF2-40B4-BE49-F238E27FC236}">
                <a16:creationId xmlns:a16="http://schemas.microsoft.com/office/drawing/2014/main" id="{893D6C73-EE80-4FD6-957F-93CFBE63C46A}"/>
              </a:ext>
            </a:extLst>
          </p:cNvPr>
          <p:cNvCxnSpPr>
            <a:cxnSpLocks/>
          </p:cNvCxnSpPr>
          <p:nvPr/>
        </p:nvCxnSpPr>
        <p:spPr>
          <a:xfrm flipV="1">
            <a:off x="6519046" y="4645736"/>
            <a:ext cx="471709" cy="3052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E60E062-0408-4098-B4FE-535625563111}"/>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Effect>
                      <a14:brightnessContrast contrast="40000"/>
                    </a14:imgEffect>
                  </a14:imgLayer>
                </a14:imgProps>
              </a:ext>
            </a:extLst>
          </a:blip>
          <a:stretch>
            <a:fillRect/>
          </a:stretch>
        </p:blipFill>
        <p:spPr>
          <a:xfrm>
            <a:off x="8122580" y="39797"/>
            <a:ext cx="3474874" cy="2609315"/>
          </a:xfrm>
          <a:prstGeom prst="rect">
            <a:avLst/>
          </a:prstGeom>
        </p:spPr>
      </p:pic>
      <p:sp>
        <p:nvSpPr>
          <p:cNvPr id="18" name="Rectangle 17">
            <a:extLst>
              <a:ext uri="{FF2B5EF4-FFF2-40B4-BE49-F238E27FC236}">
                <a16:creationId xmlns:a16="http://schemas.microsoft.com/office/drawing/2014/main" id="{4EC01EEC-EB08-4A5E-A386-AA086299F4A8}"/>
              </a:ext>
            </a:extLst>
          </p:cNvPr>
          <p:cNvSpPr/>
          <p:nvPr/>
        </p:nvSpPr>
        <p:spPr>
          <a:xfrm>
            <a:off x="8777728" y="309533"/>
            <a:ext cx="898003" cy="27699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1200" dirty="0">
                <a:ln w="0"/>
                <a:solidFill>
                  <a:schemeClr val="tx1"/>
                </a:solidFill>
                <a:effectLst>
                  <a:outerShdw blurRad="38100" dist="19050" dir="2700000" algn="tl" rotWithShape="0">
                    <a:schemeClr val="dk1">
                      <a:alpha val="40000"/>
                    </a:schemeClr>
                  </a:outerShdw>
                </a:effectLst>
              </a:rPr>
              <a:t>GFF(82%), </a:t>
            </a:r>
            <a:endParaRPr lang="en-US" dirty="0">
              <a:ln w="0"/>
              <a:solidFill>
                <a:schemeClr val="tx1"/>
              </a:solidFill>
              <a:effectLst>
                <a:outerShdw blurRad="38100" dist="19050" dir="2700000" algn="tl" rotWithShape="0">
                  <a:schemeClr val="dk1">
                    <a:alpha val="40000"/>
                  </a:schemeClr>
                </a:outerShdw>
              </a:effectLst>
            </a:endParaRPr>
          </a:p>
        </p:txBody>
      </p:sp>
      <p:pic>
        <p:nvPicPr>
          <p:cNvPr id="19" name="Picture 18">
            <a:extLst>
              <a:ext uri="{FF2B5EF4-FFF2-40B4-BE49-F238E27FC236}">
                <a16:creationId xmlns:a16="http://schemas.microsoft.com/office/drawing/2014/main" id="{5441B347-9137-49CF-A672-2F809F797B9E}"/>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25000"/>
                    </a14:imgEffect>
                    <a14:imgEffect>
                      <a14:brightnessContrast contrast="40000"/>
                    </a14:imgEffect>
                  </a14:imgLayer>
                </a14:imgProps>
              </a:ext>
            </a:extLst>
          </a:blip>
          <a:stretch>
            <a:fillRect/>
          </a:stretch>
        </p:blipFill>
        <p:spPr>
          <a:xfrm>
            <a:off x="4858778" y="84779"/>
            <a:ext cx="3377830" cy="2576520"/>
          </a:xfrm>
          <a:prstGeom prst="rect">
            <a:avLst/>
          </a:prstGeom>
        </p:spPr>
      </p:pic>
      <p:sp>
        <p:nvSpPr>
          <p:cNvPr id="20" name="Rectangle 19">
            <a:extLst>
              <a:ext uri="{FF2B5EF4-FFF2-40B4-BE49-F238E27FC236}">
                <a16:creationId xmlns:a16="http://schemas.microsoft.com/office/drawing/2014/main" id="{3CC5C7B2-BC86-4C2C-95DD-0BB28ABE6DA8}"/>
              </a:ext>
            </a:extLst>
          </p:cNvPr>
          <p:cNvSpPr/>
          <p:nvPr/>
        </p:nvSpPr>
        <p:spPr>
          <a:xfrm>
            <a:off x="5469391" y="309533"/>
            <a:ext cx="898003" cy="27699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1200" dirty="0">
                <a:ln w="0"/>
                <a:solidFill>
                  <a:schemeClr val="tx1"/>
                </a:solidFill>
                <a:effectLst>
                  <a:outerShdw blurRad="38100" dist="19050" dir="2700000" algn="tl" rotWithShape="0">
                    <a:schemeClr val="dk1">
                      <a:alpha val="40000"/>
                    </a:schemeClr>
                  </a:outerShdw>
                </a:effectLst>
              </a:rPr>
              <a:t>GFF(50%), </a:t>
            </a:r>
            <a:endParaRPr lang="en-US" dirty="0">
              <a:ln w="0"/>
              <a:solidFill>
                <a:schemeClr val="tx1"/>
              </a:solidFill>
              <a:effectLst>
                <a:outerShdw blurRad="38100" dist="19050" dir="2700000" algn="tl" rotWithShape="0">
                  <a:schemeClr val="dk1">
                    <a:alpha val="40000"/>
                  </a:schemeClr>
                </a:outerShdw>
              </a:effectLst>
            </a:endParaRPr>
          </a:p>
        </p:txBody>
      </p:sp>
      <p:sp>
        <p:nvSpPr>
          <p:cNvPr id="9" name="Rectangle 8">
            <a:extLst>
              <a:ext uri="{FF2B5EF4-FFF2-40B4-BE49-F238E27FC236}">
                <a16:creationId xmlns:a16="http://schemas.microsoft.com/office/drawing/2014/main" id="{B910DCC2-5E80-4088-9906-D5D718BDE33D}"/>
              </a:ext>
            </a:extLst>
          </p:cNvPr>
          <p:cNvSpPr/>
          <p:nvPr/>
        </p:nvSpPr>
        <p:spPr>
          <a:xfrm>
            <a:off x="7003649" y="5670291"/>
            <a:ext cx="2540801" cy="507831"/>
          </a:xfrm>
          <a:prstGeom prst="rect">
            <a:avLst/>
          </a:prstGeom>
        </p:spPr>
        <p:txBody>
          <a:bodyPr wrap="square">
            <a:spAutoFit/>
          </a:bodyPr>
          <a:lstStyle/>
          <a:p>
            <a:r>
              <a:rPr lang="en-US" dirty="0"/>
              <a:t>Plots and figures from PhD Thesis of Carina </a:t>
            </a:r>
            <a:r>
              <a:rPr lang="en-US" dirty="0" err="1"/>
              <a:t>Trippl</a:t>
            </a:r>
            <a:r>
              <a:rPr lang="en-US" dirty="0"/>
              <a:t>, EPFL</a:t>
            </a:r>
          </a:p>
        </p:txBody>
      </p:sp>
      <p:sp>
        <p:nvSpPr>
          <p:cNvPr id="21" name="TextBox 20">
            <a:extLst>
              <a:ext uri="{FF2B5EF4-FFF2-40B4-BE49-F238E27FC236}">
                <a16:creationId xmlns:a16="http://schemas.microsoft.com/office/drawing/2014/main" id="{E02BF328-CAC5-4016-A1EC-DAA35DDC6671}"/>
              </a:ext>
            </a:extLst>
          </p:cNvPr>
          <p:cNvSpPr txBox="1"/>
          <p:nvPr/>
        </p:nvSpPr>
        <p:spPr>
          <a:xfrm rot="20056470">
            <a:off x="5208350" y="756595"/>
            <a:ext cx="1898563" cy="400110"/>
          </a:xfrm>
          <a:prstGeom prst="rect">
            <a:avLst/>
          </a:prstGeom>
          <a:noFill/>
        </p:spPr>
        <p:txBody>
          <a:bodyPr wrap="square" rtlCol="0">
            <a:spAutoFit/>
          </a:bodyPr>
          <a:lstStyle/>
          <a:p>
            <a:r>
              <a:rPr lang="en-US" sz="2000" dirty="0">
                <a:solidFill>
                  <a:schemeClr val="bg1">
                    <a:lumMod val="50000"/>
                  </a:schemeClr>
                </a:solidFill>
              </a:rPr>
              <a:t>Preliminary</a:t>
            </a:r>
          </a:p>
        </p:txBody>
      </p:sp>
      <p:sp>
        <p:nvSpPr>
          <p:cNvPr id="22" name="TextBox 21">
            <a:extLst>
              <a:ext uri="{FF2B5EF4-FFF2-40B4-BE49-F238E27FC236}">
                <a16:creationId xmlns:a16="http://schemas.microsoft.com/office/drawing/2014/main" id="{C97E0BB5-6037-4422-A0E5-1B1A72ED2DD5}"/>
              </a:ext>
            </a:extLst>
          </p:cNvPr>
          <p:cNvSpPr txBox="1"/>
          <p:nvPr/>
        </p:nvSpPr>
        <p:spPr>
          <a:xfrm rot="20056470">
            <a:off x="8460448" y="653917"/>
            <a:ext cx="1898563" cy="400110"/>
          </a:xfrm>
          <a:prstGeom prst="rect">
            <a:avLst/>
          </a:prstGeom>
          <a:noFill/>
        </p:spPr>
        <p:txBody>
          <a:bodyPr wrap="square" rtlCol="0">
            <a:spAutoFit/>
          </a:bodyPr>
          <a:lstStyle/>
          <a:p>
            <a:r>
              <a:rPr lang="en-US" sz="2000" dirty="0">
                <a:solidFill>
                  <a:schemeClr val="bg1">
                    <a:lumMod val="50000"/>
                  </a:schemeClr>
                </a:solidFill>
              </a:rPr>
              <a:t>Preliminary</a:t>
            </a:r>
          </a:p>
        </p:txBody>
      </p:sp>
      <p:sp>
        <p:nvSpPr>
          <p:cNvPr id="16" name="TextBox 15">
            <a:extLst>
              <a:ext uri="{FF2B5EF4-FFF2-40B4-BE49-F238E27FC236}">
                <a16:creationId xmlns:a16="http://schemas.microsoft.com/office/drawing/2014/main" id="{E082C5AD-3C97-43AA-A7EA-89A7345DEDB0}"/>
              </a:ext>
            </a:extLst>
          </p:cNvPr>
          <p:cNvSpPr txBox="1"/>
          <p:nvPr/>
        </p:nvSpPr>
        <p:spPr>
          <a:xfrm>
            <a:off x="5948001" y="2512113"/>
            <a:ext cx="5659453" cy="300082"/>
          </a:xfrm>
          <a:prstGeom prst="rect">
            <a:avLst/>
          </a:prstGeom>
          <a:noFill/>
        </p:spPr>
        <p:txBody>
          <a:bodyPr wrap="square" rtlCol="0">
            <a:spAutoFit/>
          </a:bodyPr>
          <a:lstStyle/>
          <a:p>
            <a:r>
              <a:rPr lang="en-US" dirty="0"/>
              <a:t>Light yield of SiPMs with and without lenses. </a:t>
            </a:r>
            <a:r>
              <a:rPr lang="en-US" dirty="0" err="1"/>
              <a:t>uL</a:t>
            </a:r>
            <a:r>
              <a:rPr lang="en-US" dirty="0"/>
              <a:t> and flat(no </a:t>
            </a:r>
            <a:r>
              <a:rPr lang="en-US" dirty="0" err="1"/>
              <a:t>uL</a:t>
            </a:r>
            <a:r>
              <a:rPr lang="en-US" dirty="0"/>
              <a:t>).  </a:t>
            </a:r>
          </a:p>
        </p:txBody>
      </p:sp>
    </p:spTree>
    <p:extLst>
      <p:ext uri="{BB962C8B-B14F-4D97-AF65-F5344CB8AC3E}">
        <p14:creationId xmlns:p14="http://schemas.microsoft.com/office/powerpoint/2010/main" val="914700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71BDF-D88B-4370-8A40-B83AF51A2A18}"/>
              </a:ext>
            </a:extLst>
          </p:cNvPr>
          <p:cNvSpPr>
            <a:spLocks noGrp="1"/>
          </p:cNvSpPr>
          <p:nvPr>
            <p:ph type="title"/>
          </p:nvPr>
        </p:nvSpPr>
        <p:spPr/>
        <p:txBody>
          <a:bodyPr/>
          <a:lstStyle/>
          <a:p>
            <a:r>
              <a:rPr lang="en-US" dirty="0"/>
              <a:t>BACKUP SLIDES</a:t>
            </a:r>
            <a:br>
              <a:rPr lang="en-US" dirty="0"/>
            </a:br>
            <a:endParaRPr lang="en-US" dirty="0"/>
          </a:p>
        </p:txBody>
      </p:sp>
      <p:sp>
        <p:nvSpPr>
          <p:cNvPr id="3" name="Content Placeholder 2">
            <a:extLst>
              <a:ext uri="{FF2B5EF4-FFF2-40B4-BE49-F238E27FC236}">
                <a16:creationId xmlns:a16="http://schemas.microsoft.com/office/drawing/2014/main" id="{3F38D38D-A5DD-4B4D-94F6-6159F8BC735C}"/>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F587881E-8C4D-4648-B14E-ACC5FAC68D95}"/>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1F1CE686-1AE7-45F7-9E8A-A15B91FEF5BA}"/>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C648679E-62E0-46B9-95BC-D796F62A118C}"/>
              </a:ext>
            </a:extLst>
          </p:cNvPr>
          <p:cNvSpPr>
            <a:spLocks noGrp="1"/>
          </p:cNvSpPr>
          <p:nvPr>
            <p:ph type="sldNum" sz="quarter" idx="12"/>
          </p:nvPr>
        </p:nvSpPr>
        <p:spPr/>
        <p:txBody>
          <a:bodyPr/>
          <a:lstStyle/>
          <a:p>
            <a:fld id="{91F18EF7-BE1E-4ECB-84D4-67C2B4D8F095}" type="slidenum">
              <a:rPr lang="en-US" smtClean="0"/>
              <a:t>27</a:t>
            </a:fld>
            <a:endParaRPr lang="en-US"/>
          </a:p>
        </p:txBody>
      </p:sp>
    </p:spTree>
    <p:extLst>
      <p:ext uri="{BB962C8B-B14F-4D97-AF65-F5344CB8AC3E}">
        <p14:creationId xmlns:p14="http://schemas.microsoft.com/office/powerpoint/2010/main" val="4084261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CB1FA75-C703-9311-FEE4-FD5708B4FE91}"/>
              </a:ext>
            </a:extLst>
          </p:cNvPr>
          <p:cNvSpPr>
            <a:spLocks noGrp="1"/>
          </p:cNvSpPr>
          <p:nvPr>
            <p:ph type="title"/>
          </p:nvPr>
        </p:nvSpPr>
        <p:spPr>
          <a:xfrm>
            <a:off x="795014" y="524581"/>
            <a:ext cx="10357666" cy="1438450"/>
          </a:xfrm>
        </p:spPr>
        <p:txBody>
          <a:bodyPr/>
          <a:lstStyle/>
          <a:p>
            <a:endParaRPr lang="en-US" dirty="0"/>
          </a:p>
        </p:txBody>
      </p:sp>
      <p:sp>
        <p:nvSpPr>
          <p:cNvPr id="7" name="Content Placeholder 6">
            <a:extLst>
              <a:ext uri="{FF2B5EF4-FFF2-40B4-BE49-F238E27FC236}">
                <a16:creationId xmlns:a16="http://schemas.microsoft.com/office/drawing/2014/main" id="{735F9907-7FDD-22E3-6E6A-E3CF0CA9C268}"/>
              </a:ext>
            </a:extLst>
          </p:cNvPr>
          <p:cNvSpPr>
            <a:spLocks noGrp="1"/>
          </p:cNvSpPr>
          <p:nvPr>
            <p:ph idx="1"/>
          </p:nvPr>
        </p:nvSpPr>
        <p:spPr>
          <a:xfrm>
            <a:off x="808662" y="2019299"/>
            <a:ext cx="10357666" cy="2132823"/>
          </a:xfrm>
        </p:spPr>
        <p:txBody>
          <a:bodyPr>
            <a:normAutofit lnSpcReduction="10000"/>
          </a:bodyPr>
          <a:lstStyle/>
          <a:p>
            <a:pPr algn="l"/>
            <a:r>
              <a:rPr lang="en-GB" sz="1800" b="0" i="0" u="none" strike="noStrike" baseline="0" dirty="0">
                <a:latin typeface="Calibri" panose="020F0502020204030204" pitchFamily="34" charset="0"/>
              </a:rPr>
              <a:t>“ It is noteworthy that important differences between the production of small-scale, craft-industrial materials and large-volume production factory may appear. More particularly, some tricks or production methods may not be shifted from the laboratory to the factory process due to costs or technical impossibilities. Herein these issues were considered at the earlier stage of the R&amp;D process, so the laboratory chemical formulation was not changed and used as such. This scale-up was readily performed in </a:t>
            </a:r>
            <a:r>
              <a:rPr lang="en-GB" sz="1800" b="0" i="0" u="none" strike="noStrike" baseline="0" dirty="0" err="1">
                <a:latin typeface="Calibri" panose="020F0502020204030204" pitchFamily="34" charset="0"/>
              </a:rPr>
              <a:t>Nuvia</a:t>
            </a:r>
            <a:r>
              <a:rPr lang="en-GB" sz="1800" b="0" i="0" u="none" strike="noStrike" baseline="0" dirty="0">
                <a:latin typeface="Calibri" panose="020F0502020204030204" pitchFamily="34" charset="0"/>
              </a:rPr>
              <a:t> CZ factory, hence leading to materials with dimensions up to 12 L” </a:t>
            </a:r>
            <a:endParaRPr lang="en-US" dirty="0"/>
          </a:p>
        </p:txBody>
      </p:sp>
      <p:sp>
        <p:nvSpPr>
          <p:cNvPr id="3" name="Date Placeholder 2">
            <a:extLst>
              <a:ext uri="{FF2B5EF4-FFF2-40B4-BE49-F238E27FC236}">
                <a16:creationId xmlns:a16="http://schemas.microsoft.com/office/drawing/2014/main" id="{B20E5721-7D30-62F7-7649-62C1FCB23588}"/>
              </a:ext>
            </a:extLst>
          </p:cNvPr>
          <p:cNvSpPr>
            <a:spLocks noGrp="1"/>
          </p:cNvSpPr>
          <p:nvPr>
            <p:ph type="dt" sz="half" idx="10"/>
          </p:nvPr>
        </p:nvSpPr>
        <p:spPr/>
        <p:txBody>
          <a:bodyPr/>
          <a:lstStyle/>
          <a:p>
            <a:r>
              <a:rPr lang="en-US"/>
              <a:t>17/Apr/2023</a:t>
            </a:r>
          </a:p>
        </p:txBody>
      </p:sp>
      <p:sp>
        <p:nvSpPr>
          <p:cNvPr id="4" name="Footer Placeholder 3">
            <a:extLst>
              <a:ext uri="{FF2B5EF4-FFF2-40B4-BE49-F238E27FC236}">
                <a16:creationId xmlns:a16="http://schemas.microsoft.com/office/drawing/2014/main" id="{FC59CED3-5330-3E23-6EDC-A205D6707595}"/>
              </a:ext>
            </a:extLst>
          </p:cNvPr>
          <p:cNvSpPr>
            <a:spLocks noGrp="1"/>
          </p:cNvSpPr>
          <p:nvPr>
            <p:ph type="ftr" sz="quarter" idx="11"/>
          </p:nvPr>
        </p:nvSpPr>
        <p:spPr/>
        <p:txBody>
          <a:bodyPr/>
          <a:lstStyle/>
          <a:p>
            <a:r>
              <a:rPr lang="en-US"/>
              <a:t>B. Leverington - Fibre Developments</a:t>
            </a:r>
          </a:p>
        </p:txBody>
      </p:sp>
      <p:sp>
        <p:nvSpPr>
          <p:cNvPr id="5" name="Slide Number Placeholder 4">
            <a:extLst>
              <a:ext uri="{FF2B5EF4-FFF2-40B4-BE49-F238E27FC236}">
                <a16:creationId xmlns:a16="http://schemas.microsoft.com/office/drawing/2014/main" id="{90637633-29AC-4B9F-3103-80D03B750B56}"/>
              </a:ext>
            </a:extLst>
          </p:cNvPr>
          <p:cNvSpPr>
            <a:spLocks noGrp="1"/>
          </p:cNvSpPr>
          <p:nvPr>
            <p:ph type="sldNum" sz="quarter" idx="12"/>
          </p:nvPr>
        </p:nvSpPr>
        <p:spPr/>
        <p:txBody>
          <a:bodyPr/>
          <a:lstStyle/>
          <a:p>
            <a:fld id="{91F18EF7-BE1E-4ECB-84D4-67C2B4D8F095}" type="slidenum">
              <a:rPr lang="en-US" smtClean="0"/>
              <a:t>28</a:t>
            </a:fld>
            <a:endParaRPr lang="en-US"/>
          </a:p>
        </p:txBody>
      </p:sp>
      <p:pic>
        <p:nvPicPr>
          <p:cNvPr id="9" name="Picture 8">
            <a:extLst>
              <a:ext uri="{FF2B5EF4-FFF2-40B4-BE49-F238E27FC236}">
                <a16:creationId xmlns:a16="http://schemas.microsoft.com/office/drawing/2014/main" id="{886F386D-B4CF-8FDB-4876-F22ACDC9794E}"/>
              </a:ext>
            </a:extLst>
          </p:cNvPr>
          <p:cNvPicPr>
            <a:picLocks noChangeAspect="1"/>
          </p:cNvPicPr>
          <p:nvPr/>
        </p:nvPicPr>
        <p:blipFill>
          <a:blip r:embed="rId2"/>
          <a:stretch>
            <a:fillRect/>
          </a:stretch>
        </p:blipFill>
        <p:spPr>
          <a:xfrm>
            <a:off x="699101" y="365125"/>
            <a:ext cx="7134499" cy="1247396"/>
          </a:xfrm>
          <a:prstGeom prst="rect">
            <a:avLst/>
          </a:prstGeom>
        </p:spPr>
      </p:pic>
      <p:pic>
        <p:nvPicPr>
          <p:cNvPr id="11" name="Picture 10">
            <a:extLst>
              <a:ext uri="{FF2B5EF4-FFF2-40B4-BE49-F238E27FC236}">
                <a16:creationId xmlns:a16="http://schemas.microsoft.com/office/drawing/2014/main" id="{3E3990B4-C355-6934-256B-F6BCAFD37566}"/>
              </a:ext>
            </a:extLst>
          </p:cNvPr>
          <p:cNvPicPr>
            <a:picLocks noChangeAspect="1"/>
          </p:cNvPicPr>
          <p:nvPr/>
        </p:nvPicPr>
        <p:blipFill>
          <a:blip r:embed="rId3"/>
          <a:stretch>
            <a:fillRect/>
          </a:stretch>
        </p:blipFill>
        <p:spPr>
          <a:xfrm>
            <a:off x="4156542" y="4047889"/>
            <a:ext cx="3878916" cy="2476715"/>
          </a:xfrm>
          <a:prstGeom prst="rect">
            <a:avLst/>
          </a:prstGeom>
        </p:spPr>
      </p:pic>
    </p:spTree>
    <p:extLst>
      <p:ext uri="{BB962C8B-B14F-4D97-AF65-F5344CB8AC3E}">
        <p14:creationId xmlns:p14="http://schemas.microsoft.com/office/powerpoint/2010/main" val="27839520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1917C-3778-2398-4784-BCDC0D8FE4ED}"/>
              </a:ext>
            </a:extLst>
          </p:cNvPr>
          <p:cNvSpPr>
            <a:spLocks noGrp="1"/>
          </p:cNvSpPr>
          <p:nvPr>
            <p:ph type="title"/>
          </p:nvPr>
        </p:nvSpPr>
        <p:spPr>
          <a:xfrm>
            <a:off x="808661" y="365125"/>
            <a:ext cx="10357666" cy="444500"/>
          </a:xfrm>
        </p:spPr>
        <p:txBody>
          <a:bodyPr>
            <a:normAutofit fontScale="90000"/>
          </a:bodyPr>
          <a:lstStyle/>
          <a:p>
            <a:r>
              <a:rPr lang="en-US" dirty="0"/>
              <a:t>Timing SP33</a:t>
            </a:r>
          </a:p>
        </p:txBody>
      </p:sp>
      <p:pic>
        <p:nvPicPr>
          <p:cNvPr id="8" name="Content Placeholder 7">
            <a:extLst>
              <a:ext uri="{FF2B5EF4-FFF2-40B4-BE49-F238E27FC236}">
                <a16:creationId xmlns:a16="http://schemas.microsoft.com/office/drawing/2014/main" id="{77BA0A43-82FA-8584-65A3-732C460BC08F}"/>
              </a:ext>
            </a:extLst>
          </p:cNvPr>
          <p:cNvPicPr>
            <a:picLocks noGrp="1" noChangeAspect="1"/>
          </p:cNvPicPr>
          <p:nvPr>
            <p:ph idx="1"/>
          </p:nvPr>
        </p:nvPicPr>
        <p:blipFill>
          <a:blip r:embed="rId2"/>
          <a:stretch>
            <a:fillRect/>
          </a:stretch>
        </p:blipFill>
        <p:spPr>
          <a:xfrm>
            <a:off x="808661" y="809625"/>
            <a:ext cx="9182896" cy="3246401"/>
          </a:xfrm>
        </p:spPr>
      </p:pic>
      <p:sp>
        <p:nvSpPr>
          <p:cNvPr id="4" name="Date Placeholder 3">
            <a:extLst>
              <a:ext uri="{FF2B5EF4-FFF2-40B4-BE49-F238E27FC236}">
                <a16:creationId xmlns:a16="http://schemas.microsoft.com/office/drawing/2014/main" id="{09C84D29-2E36-ECC3-FC09-E80F87862926}"/>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9C9A1A79-FBC6-9299-70C2-31CEE7F0A346}"/>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6B0360F4-4665-D184-9F5B-F6FC3CBD325F}"/>
              </a:ext>
            </a:extLst>
          </p:cNvPr>
          <p:cNvSpPr>
            <a:spLocks noGrp="1"/>
          </p:cNvSpPr>
          <p:nvPr>
            <p:ph type="sldNum" sz="quarter" idx="12"/>
          </p:nvPr>
        </p:nvSpPr>
        <p:spPr/>
        <p:txBody>
          <a:bodyPr/>
          <a:lstStyle/>
          <a:p>
            <a:fld id="{91F18EF7-BE1E-4ECB-84D4-67C2B4D8F095}" type="slidenum">
              <a:rPr lang="en-US" smtClean="0"/>
              <a:t>29</a:t>
            </a:fld>
            <a:endParaRPr lang="en-US"/>
          </a:p>
        </p:txBody>
      </p:sp>
      <p:pic>
        <p:nvPicPr>
          <p:cNvPr id="10" name="Picture 9">
            <a:extLst>
              <a:ext uri="{FF2B5EF4-FFF2-40B4-BE49-F238E27FC236}">
                <a16:creationId xmlns:a16="http://schemas.microsoft.com/office/drawing/2014/main" id="{507524DA-36B1-A26F-E731-A8F3A39C97AD}"/>
              </a:ext>
            </a:extLst>
          </p:cNvPr>
          <p:cNvPicPr>
            <a:picLocks noChangeAspect="1"/>
          </p:cNvPicPr>
          <p:nvPr/>
        </p:nvPicPr>
        <p:blipFill>
          <a:blip r:embed="rId3"/>
          <a:stretch>
            <a:fillRect/>
          </a:stretch>
        </p:blipFill>
        <p:spPr>
          <a:xfrm>
            <a:off x="2218851" y="4162462"/>
            <a:ext cx="6362515" cy="2263738"/>
          </a:xfrm>
          <a:prstGeom prst="rect">
            <a:avLst/>
          </a:prstGeom>
        </p:spPr>
      </p:pic>
      <p:pic>
        <p:nvPicPr>
          <p:cNvPr id="12" name="Picture 11">
            <a:extLst>
              <a:ext uri="{FF2B5EF4-FFF2-40B4-BE49-F238E27FC236}">
                <a16:creationId xmlns:a16="http://schemas.microsoft.com/office/drawing/2014/main" id="{91ED5F45-6CC1-5274-5D8E-F03A62487525}"/>
              </a:ext>
            </a:extLst>
          </p:cNvPr>
          <p:cNvPicPr>
            <a:picLocks noChangeAspect="1"/>
          </p:cNvPicPr>
          <p:nvPr/>
        </p:nvPicPr>
        <p:blipFill>
          <a:blip r:embed="rId4"/>
          <a:stretch>
            <a:fillRect/>
          </a:stretch>
        </p:blipFill>
        <p:spPr>
          <a:xfrm>
            <a:off x="5580937" y="365126"/>
            <a:ext cx="4205793" cy="3210708"/>
          </a:xfrm>
          <a:prstGeom prst="rect">
            <a:avLst/>
          </a:prstGeom>
        </p:spPr>
      </p:pic>
    </p:spTree>
    <p:extLst>
      <p:ext uri="{BB962C8B-B14F-4D97-AF65-F5344CB8AC3E}">
        <p14:creationId xmlns:p14="http://schemas.microsoft.com/office/powerpoint/2010/main" val="2703172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 Yield</a:t>
            </a:r>
          </a:p>
        </p:txBody>
      </p:sp>
      <p:pic>
        <p:nvPicPr>
          <p:cNvPr id="7" name="Content Placeholder 6"/>
          <p:cNvPicPr>
            <a:picLocks noGrp="1" noChangeAspect="1"/>
          </p:cNvPicPr>
          <p:nvPr>
            <p:ph idx="1"/>
          </p:nvPr>
        </p:nvPicPr>
        <p:blipFill>
          <a:blip r:embed="rId3"/>
          <a:stretch>
            <a:fillRect/>
          </a:stretch>
        </p:blipFill>
        <p:spPr>
          <a:xfrm>
            <a:off x="419100" y="1064386"/>
            <a:ext cx="6368645" cy="4394737"/>
          </a:xfrm>
          <a:prstGeom prst="rect">
            <a:avLst/>
          </a:prstGeom>
        </p:spPr>
      </p:pic>
      <p:sp>
        <p:nvSpPr>
          <p:cNvPr id="4" name="Date Placeholder 3"/>
          <p:cNvSpPr>
            <a:spLocks noGrp="1"/>
          </p:cNvSpPr>
          <p:nvPr>
            <p:ph type="dt" sz="half" idx="10"/>
          </p:nvPr>
        </p:nvSpPr>
        <p:spPr/>
        <p:txBody>
          <a:bodyPr/>
          <a:lstStyle/>
          <a:p>
            <a:pPr defTabSz="914354"/>
            <a:fld id="{0519C8FE-E334-44A5-9BBB-8020C360702D}" type="datetime1">
              <a:rPr lang="en-US">
                <a:solidFill>
                  <a:prstClr val="black"/>
                </a:solidFill>
                <a:latin typeface="Franklin Gothic Medium" panose="020B0603020102020204"/>
              </a:rPr>
              <a:pPr defTabSz="914354"/>
              <a:t>03-Jul-23</a:t>
            </a:fld>
            <a:endParaRPr lang="en-US" dirty="0">
              <a:solidFill>
                <a:prstClr val="black"/>
              </a:solidFill>
              <a:latin typeface="Franklin Gothic Medium" panose="020B0603020102020204"/>
            </a:endParaRPr>
          </a:p>
        </p:txBody>
      </p:sp>
      <p:sp>
        <p:nvSpPr>
          <p:cNvPr id="5" name="Footer Placeholder 4"/>
          <p:cNvSpPr>
            <a:spLocks noGrp="1"/>
          </p:cNvSpPr>
          <p:nvPr>
            <p:ph type="ftr" sz="quarter" idx="11"/>
          </p:nvPr>
        </p:nvSpPr>
        <p:spPr/>
        <p:txBody>
          <a:bodyPr/>
          <a:lstStyle/>
          <a:p>
            <a:pPr defTabSz="914354"/>
            <a:r>
              <a:rPr lang="en-US">
                <a:solidFill>
                  <a:prstClr val="black"/>
                </a:solidFill>
                <a:latin typeface="Franklin Gothic Medium" panose="020B0603020102020204"/>
              </a:rPr>
              <a:t>Blake Leverington -- LHCb</a:t>
            </a:r>
            <a:endParaRPr lang="en-US" dirty="0">
              <a:solidFill>
                <a:prstClr val="black"/>
              </a:solidFill>
              <a:latin typeface="Franklin Gothic Medium" panose="020B0603020102020204"/>
            </a:endParaRPr>
          </a:p>
        </p:txBody>
      </p:sp>
      <p:sp>
        <p:nvSpPr>
          <p:cNvPr id="6" name="Slide Number Placeholder 5"/>
          <p:cNvSpPr>
            <a:spLocks noGrp="1"/>
          </p:cNvSpPr>
          <p:nvPr>
            <p:ph type="sldNum" sz="quarter" idx="12"/>
          </p:nvPr>
        </p:nvSpPr>
        <p:spPr/>
        <p:txBody>
          <a:bodyPr/>
          <a:lstStyle/>
          <a:p>
            <a:pPr defTabSz="914354"/>
            <a:fld id="{EE946D39-289F-4B16-8B0D-BB0C4022DF6C}" type="slidenum">
              <a:rPr lang="en-US">
                <a:solidFill>
                  <a:prstClr val="black"/>
                </a:solidFill>
                <a:latin typeface="Franklin Gothic Medium" panose="020B0603020102020204"/>
              </a:rPr>
              <a:pPr defTabSz="914354"/>
              <a:t>3</a:t>
            </a:fld>
            <a:endParaRPr lang="en-US" dirty="0">
              <a:solidFill>
                <a:prstClr val="black"/>
              </a:solidFill>
              <a:latin typeface="Franklin Gothic Medium" panose="020B0603020102020204"/>
            </a:endParaRPr>
          </a:p>
        </p:txBody>
      </p:sp>
      <p:sp>
        <p:nvSpPr>
          <p:cNvPr id="8" name="TextBox 7"/>
          <p:cNvSpPr txBox="1"/>
          <p:nvPr/>
        </p:nvSpPr>
        <p:spPr>
          <a:xfrm>
            <a:off x="3891065" y="1859064"/>
            <a:ext cx="2507575" cy="923330"/>
          </a:xfrm>
          <a:prstGeom prst="rect">
            <a:avLst/>
          </a:prstGeom>
          <a:noFill/>
        </p:spPr>
        <p:txBody>
          <a:bodyPr wrap="square" rtlCol="0">
            <a:spAutoFit/>
          </a:bodyPr>
          <a:lstStyle/>
          <a:p>
            <a:pPr defTabSz="914354"/>
            <a:r>
              <a:rPr lang="" dirty="0">
                <a:solidFill>
                  <a:prstClr val="black"/>
                </a:solidFill>
                <a:latin typeface="Franklin Gothic Book" panose="020B0503020102020204"/>
              </a:rPr>
              <a:t>From 2015 test beam note </a:t>
            </a:r>
            <a:r>
              <a:rPr lang="en-CA" dirty="0">
                <a:solidFill>
                  <a:prstClr val="black"/>
                </a:solidFill>
                <a:latin typeface="Franklin Gothic Book" panose="020B0503020102020204"/>
              </a:rPr>
              <a:t>–</a:t>
            </a:r>
            <a:r>
              <a:rPr lang="" dirty="0">
                <a:solidFill>
                  <a:prstClr val="black"/>
                </a:solidFill>
                <a:latin typeface="Franklin Gothic Book" panose="020B0503020102020204"/>
              </a:rPr>
              <a:t> light yield at mirror</a:t>
            </a:r>
            <a:endParaRPr lang="en-US" dirty="0">
              <a:solidFill>
                <a:prstClr val="black"/>
              </a:solidFill>
              <a:latin typeface="Franklin Gothic Book" panose="020B0503020102020204"/>
            </a:endParaRPr>
          </a:p>
        </p:txBody>
      </p:sp>
      <p:pic>
        <p:nvPicPr>
          <p:cNvPr id="9" name="Picture 8"/>
          <p:cNvPicPr>
            <a:picLocks noChangeAspect="1"/>
          </p:cNvPicPr>
          <p:nvPr/>
        </p:nvPicPr>
        <p:blipFill>
          <a:blip r:embed="rId4"/>
          <a:stretch>
            <a:fillRect/>
          </a:stretch>
        </p:blipFill>
        <p:spPr>
          <a:xfrm>
            <a:off x="6540213" y="2428937"/>
            <a:ext cx="5651787" cy="1953883"/>
          </a:xfrm>
          <a:prstGeom prst="rect">
            <a:avLst/>
          </a:prstGeom>
        </p:spPr>
      </p:pic>
    </p:spTree>
    <p:custDataLst>
      <p:tags r:id="rId1"/>
    </p:custDataLst>
    <p:extLst>
      <p:ext uri="{BB962C8B-B14F-4D97-AF65-F5344CB8AC3E}">
        <p14:creationId xmlns:p14="http://schemas.microsoft.com/office/powerpoint/2010/main" val="1188184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DCBA-011A-69AD-446C-338CC0467982}"/>
              </a:ext>
            </a:extLst>
          </p:cNvPr>
          <p:cNvSpPr>
            <a:spLocks noGrp="1"/>
          </p:cNvSpPr>
          <p:nvPr>
            <p:ph type="title"/>
          </p:nvPr>
        </p:nvSpPr>
        <p:spPr>
          <a:xfrm>
            <a:off x="808661" y="365125"/>
            <a:ext cx="10357666" cy="875846"/>
          </a:xfrm>
        </p:spPr>
        <p:txBody>
          <a:bodyPr/>
          <a:lstStyle/>
          <a:p>
            <a:r>
              <a:rPr lang="en-US" dirty="0"/>
              <a:t>Ph/MeV/ns</a:t>
            </a:r>
          </a:p>
        </p:txBody>
      </p:sp>
      <p:pic>
        <p:nvPicPr>
          <p:cNvPr id="8" name="Content Placeholder 7">
            <a:extLst>
              <a:ext uri="{FF2B5EF4-FFF2-40B4-BE49-F238E27FC236}">
                <a16:creationId xmlns:a16="http://schemas.microsoft.com/office/drawing/2014/main" id="{4D7EF3F7-E32D-8BBC-4341-414B5A9CC45F}"/>
              </a:ext>
            </a:extLst>
          </p:cNvPr>
          <p:cNvPicPr>
            <a:picLocks noGrp="1" noChangeAspect="1"/>
          </p:cNvPicPr>
          <p:nvPr>
            <p:ph idx="1"/>
          </p:nvPr>
        </p:nvPicPr>
        <p:blipFill>
          <a:blip r:embed="rId2"/>
          <a:stretch>
            <a:fillRect/>
          </a:stretch>
        </p:blipFill>
        <p:spPr>
          <a:xfrm>
            <a:off x="2500604" y="1726872"/>
            <a:ext cx="6539402" cy="4407228"/>
          </a:xfrm>
        </p:spPr>
      </p:pic>
      <p:sp>
        <p:nvSpPr>
          <p:cNvPr id="4" name="Date Placeholder 3">
            <a:extLst>
              <a:ext uri="{FF2B5EF4-FFF2-40B4-BE49-F238E27FC236}">
                <a16:creationId xmlns:a16="http://schemas.microsoft.com/office/drawing/2014/main" id="{0CB556DC-8DE2-A160-9549-0F7D19CF111A}"/>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44AA9122-7456-1406-C072-75CC488DC3FB}"/>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8C03901B-C421-ECC8-3523-D020C498F70A}"/>
              </a:ext>
            </a:extLst>
          </p:cNvPr>
          <p:cNvSpPr>
            <a:spLocks noGrp="1"/>
          </p:cNvSpPr>
          <p:nvPr>
            <p:ph type="sldNum" sz="quarter" idx="12"/>
          </p:nvPr>
        </p:nvSpPr>
        <p:spPr/>
        <p:txBody>
          <a:bodyPr/>
          <a:lstStyle/>
          <a:p>
            <a:fld id="{91F18EF7-BE1E-4ECB-84D4-67C2B4D8F095}" type="slidenum">
              <a:rPr lang="en-US" smtClean="0"/>
              <a:t>30</a:t>
            </a:fld>
            <a:endParaRPr lang="en-US"/>
          </a:p>
        </p:txBody>
      </p:sp>
    </p:spTree>
    <p:extLst>
      <p:ext uri="{BB962C8B-B14F-4D97-AF65-F5344CB8AC3E}">
        <p14:creationId xmlns:p14="http://schemas.microsoft.com/office/powerpoint/2010/main" val="3608928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B457572E-98B9-216C-6582-68998A6619BB}"/>
              </a:ext>
            </a:extLst>
          </p:cNvPr>
          <p:cNvPicPr>
            <a:picLocks noGrp="1" noChangeAspect="1"/>
          </p:cNvPicPr>
          <p:nvPr>
            <p:ph idx="1"/>
          </p:nvPr>
        </p:nvPicPr>
        <p:blipFill>
          <a:blip r:embed="rId2"/>
          <a:stretch>
            <a:fillRect/>
          </a:stretch>
        </p:blipFill>
        <p:spPr>
          <a:xfrm>
            <a:off x="2545945" y="272236"/>
            <a:ext cx="5938102" cy="435876"/>
          </a:xfrm>
        </p:spPr>
      </p:pic>
      <p:sp>
        <p:nvSpPr>
          <p:cNvPr id="4" name="Date Placeholder 3">
            <a:extLst>
              <a:ext uri="{FF2B5EF4-FFF2-40B4-BE49-F238E27FC236}">
                <a16:creationId xmlns:a16="http://schemas.microsoft.com/office/drawing/2014/main" id="{DE52BD54-4408-BCEB-2649-00A25C19D71E}"/>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BEA91B13-B58A-2BA5-7EB9-75D8604D2898}"/>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5463B385-6EA1-893E-2F4A-092D80AA6AAF}"/>
              </a:ext>
            </a:extLst>
          </p:cNvPr>
          <p:cNvSpPr>
            <a:spLocks noGrp="1"/>
          </p:cNvSpPr>
          <p:nvPr>
            <p:ph type="sldNum" sz="quarter" idx="12"/>
          </p:nvPr>
        </p:nvSpPr>
        <p:spPr/>
        <p:txBody>
          <a:bodyPr/>
          <a:lstStyle/>
          <a:p>
            <a:fld id="{91F18EF7-BE1E-4ECB-84D4-67C2B4D8F095}" type="slidenum">
              <a:rPr lang="en-US" smtClean="0"/>
              <a:t>31</a:t>
            </a:fld>
            <a:endParaRPr lang="en-US"/>
          </a:p>
        </p:txBody>
      </p:sp>
      <p:pic>
        <p:nvPicPr>
          <p:cNvPr id="10" name="Picture 9">
            <a:extLst>
              <a:ext uri="{FF2B5EF4-FFF2-40B4-BE49-F238E27FC236}">
                <a16:creationId xmlns:a16="http://schemas.microsoft.com/office/drawing/2014/main" id="{CFC1DAAE-E909-6230-6FE3-4AFAA29D8962}"/>
              </a:ext>
            </a:extLst>
          </p:cNvPr>
          <p:cNvPicPr>
            <a:picLocks noChangeAspect="1"/>
          </p:cNvPicPr>
          <p:nvPr/>
        </p:nvPicPr>
        <p:blipFill>
          <a:blip r:embed="rId3"/>
          <a:stretch>
            <a:fillRect/>
          </a:stretch>
        </p:blipFill>
        <p:spPr>
          <a:xfrm>
            <a:off x="2508621" y="680119"/>
            <a:ext cx="5938101" cy="5497762"/>
          </a:xfrm>
          <a:prstGeom prst="rect">
            <a:avLst/>
          </a:prstGeom>
        </p:spPr>
      </p:pic>
    </p:spTree>
    <p:extLst>
      <p:ext uri="{BB962C8B-B14F-4D97-AF65-F5344CB8AC3E}">
        <p14:creationId xmlns:p14="http://schemas.microsoft.com/office/powerpoint/2010/main" val="9885087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FC71B-7CC4-84D3-BA35-2310174E4F6E}"/>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5C8686F-BDF9-8957-B6F3-20C2D0904FCB}"/>
              </a:ext>
            </a:extLst>
          </p:cNvPr>
          <p:cNvPicPr>
            <a:picLocks noGrp="1" noChangeAspect="1"/>
          </p:cNvPicPr>
          <p:nvPr>
            <p:ph idx="1"/>
          </p:nvPr>
        </p:nvPicPr>
        <p:blipFill>
          <a:blip r:embed="rId2"/>
          <a:stretch>
            <a:fillRect/>
          </a:stretch>
        </p:blipFill>
        <p:spPr>
          <a:xfrm>
            <a:off x="1828800" y="76237"/>
            <a:ext cx="8763000" cy="6670106"/>
          </a:xfrm>
        </p:spPr>
      </p:pic>
      <p:sp>
        <p:nvSpPr>
          <p:cNvPr id="6" name="Date Placeholder 5">
            <a:extLst>
              <a:ext uri="{FF2B5EF4-FFF2-40B4-BE49-F238E27FC236}">
                <a16:creationId xmlns:a16="http://schemas.microsoft.com/office/drawing/2014/main" id="{2EFF15FE-750B-D902-FE5F-0BD620753E01}"/>
              </a:ext>
            </a:extLst>
          </p:cNvPr>
          <p:cNvSpPr>
            <a:spLocks noGrp="1"/>
          </p:cNvSpPr>
          <p:nvPr>
            <p:ph type="dt" sz="half" idx="10"/>
          </p:nvPr>
        </p:nvSpPr>
        <p:spPr/>
        <p:txBody>
          <a:bodyPr/>
          <a:lstStyle/>
          <a:p>
            <a:r>
              <a:rPr lang="en-US"/>
              <a:t>17/Apr/2023</a:t>
            </a:r>
          </a:p>
        </p:txBody>
      </p:sp>
      <p:sp>
        <p:nvSpPr>
          <p:cNvPr id="7" name="Footer Placeholder 6">
            <a:extLst>
              <a:ext uri="{FF2B5EF4-FFF2-40B4-BE49-F238E27FC236}">
                <a16:creationId xmlns:a16="http://schemas.microsoft.com/office/drawing/2014/main" id="{2D32385A-30B3-6266-D582-0AC97674BB55}"/>
              </a:ext>
            </a:extLst>
          </p:cNvPr>
          <p:cNvSpPr>
            <a:spLocks noGrp="1"/>
          </p:cNvSpPr>
          <p:nvPr>
            <p:ph type="ftr" sz="quarter" idx="11"/>
          </p:nvPr>
        </p:nvSpPr>
        <p:spPr/>
        <p:txBody>
          <a:bodyPr/>
          <a:lstStyle/>
          <a:p>
            <a:r>
              <a:rPr lang="en-US"/>
              <a:t>B. Leverington - Fibre Developments</a:t>
            </a:r>
          </a:p>
        </p:txBody>
      </p:sp>
      <p:sp>
        <p:nvSpPr>
          <p:cNvPr id="8" name="Slide Number Placeholder 7">
            <a:extLst>
              <a:ext uri="{FF2B5EF4-FFF2-40B4-BE49-F238E27FC236}">
                <a16:creationId xmlns:a16="http://schemas.microsoft.com/office/drawing/2014/main" id="{56EB67D9-8A64-5AD2-5DF3-0756843ACABE}"/>
              </a:ext>
            </a:extLst>
          </p:cNvPr>
          <p:cNvSpPr>
            <a:spLocks noGrp="1"/>
          </p:cNvSpPr>
          <p:nvPr>
            <p:ph type="sldNum" sz="quarter" idx="12"/>
          </p:nvPr>
        </p:nvSpPr>
        <p:spPr/>
        <p:txBody>
          <a:bodyPr/>
          <a:lstStyle/>
          <a:p>
            <a:fld id="{91F18EF7-BE1E-4ECB-84D4-67C2B4D8F095}" type="slidenum">
              <a:rPr lang="en-US" smtClean="0"/>
              <a:t>32</a:t>
            </a:fld>
            <a:endParaRPr lang="en-US"/>
          </a:p>
        </p:txBody>
      </p:sp>
    </p:spTree>
    <p:extLst>
      <p:ext uri="{BB962C8B-B14F-4D97-AF65-F5344CB8AC3E}">
        <p14:creationId xmlns:p14="http://schemas.microsoft.com/office/powerpoint/2010/main" val="11226231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9EC7F-E912-F50B-3B0F-8B0F51A007F2}"/>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7E96B25-3EB4-B091-4133-A0D688F73EF3}"/>
              </a:ext>
            </a:extLst>
          </p:cNvPr>
          <p:cNvPicPr>
            <a:picLocks noGrp="1" noChangeAspect="1"/>
          </p:cNvPicPr>
          <p:nvPr>
            <p:ph idx="1"/>
          </p:nvPr>
        </p:nvPicPr>
        <p:blipFill>
          <a:blip r:embed="rId2"/>
          <a:stretch>
            <a:fillRect/>
          </a:stretch>
        </p:blipFill>
        <p:spPr>
          <a:xfrm>
            <a:off x="1314450" y="0"/>
            <a:ext cx="8905875" cy="6699322"/>
          </a:xfrm>
        </p:spPr>
      </p:pic>
      <p:sp>
        <p:nvSpPr>
          <p:cNvPr id="6" name="Date Placeholder 5">
            <a:extLst>
              <a:ext uri="{FF2B5EF4-FFF2-40B4-BE49-F238E27FC236}">
                <a16:creationId xmlns:a16="http://schemas.microsoft.com/office/drawing/2014/main" id="{EC448208-6336-DBBF-41DD-C0A0BCF448A7}"/>
              </a:ext>
            </a:extLst>
          </p:cNvPr>
          <p:cNvSpPr>
            <a:spLocks noGrp="1"/>
          </p:cNvSpPr>
          <p:nvPr>
            <p:ph type="dt" sz="half" idx="10"/>
          </p:nvPr>
        </p:nvSpPr>
        <p:spPr/>
        <p:txBody>
          <a:bodyPr/>
          <a:lstStyle/>
          <a:p>
            <a:r>
              <a:rPr lang="en-US"/>
              <a:t>17/Apr/2023</a:t>
            </a:r>
          </a:p>
        </p:txBody>
      </p:sp>
      <p:sp>
        <p:nvSpPr>
          <p:cNvPr id="7" name="Footer Placeholder 6">
            <a:extLst>
              <a:ext uri="{FF2B5EF4-FFF2-40B4-BE49-F238E27FC236}">
                <a16:creationId xmlns:a16="http://schemas.microsoft.com/office/drawing/2014/main" id="{6CC16700-96A7-11B1-3234-9CEDCEDE2103}"/>
              </a:ext>
            </a:extLst>
          </p:cNvPr>
          <p:cNvSpPr>
            <a:spLocks noGrp="1"/>
          </p:cNvSpPr>
          <p:nvPr>
            <p:ph type="ftr" sz="quarter" idx="11"/>
          </p:nvPr>
        </p:nvSpPr>
        <p:spPr/>
        <p:txBody>
          <a:bodyPr/>
          <a:lstStyle/>
          <a:p>
            <a:r>
              <a:rPr lang="en-US"/>
              <a:t>B. Leverington - Fibre Developments</a:t>
            </a:r>
          </a:p>
        </p:txBody>
      </p:sp>
      <p:sp>
        <p:nvSpPr>
          <p:cNvPr id="8" name="Slide Number Placeholder 7">
            <a:extLst>
              <a:ext uri="{FF2B5EF4-FFF2-40B4-BE49-F238E27FC236}">
                <a16:creationId xmlns:a16="http://schemas.microsoft.com/office/drawing/2014/main" id="{F63A43D2-0145-3668-591B-4702222B7C5D}"/>
              </a:ext>
            </a:extLst>
          </p:cNvPr>
          <p:cNvSpPr>
            <a:spLocks noGrp="1"/>
          </p:cNvSpPr>
          <p:nvPr>
            <p:ph type="sldNum" sz="quarter" idx="12"/>
          </p:nvPr>
        </p:nvSpPr>
        <p:spPr/>
        <p:txBody>
          <a:bodyPr/>
          <a:lstStyle/>
          <a:p>
            <a:fld id="{91F18EF7-BE1E-4ECB-84D4-67C2B4D8F095}" type="slidenum">
              <a:rPr lang="en-US" smtClean="0"/>
              <a:t>33</a:t>
            </a:fld>
            <a:endParaRPr lang="en-US"/>
          </a:p>
        </p:txBody>
      </p:sp>
    </p:spTree>
    <p:extLst>
      <p:ext uri="{BB962C8B-B14F-4D97-AF65-F5344CB8AC3E}">
        <p14:creationId xmlns:p14="http://schemas.microsoft.com/office/powerpoint/2010/main" val="1674362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7175F-EE02-DFEB-BFEE-BABBB897AE4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CC34B0-8A73-599F-DFFD-65B4D1C34FA1}"/>
              </a:ext>
            </a:extLst>
          </p:cNvPr>
          <p:cNvPicPr>
            <a:picLocks noGrp="1" noChangeAspect="1"/>
          </p:cNvPicPr>
          <p:nvPr>
            <p:ph idx="1"/>
          </p:nvPr>
        </p:nvPicPr>
        <p:blipFill>
          <a:blip r:embed="rId2"/>
          <a:stretch>
            <a:fillRect/>
          </a:stretch>
        </p:blipFill>
        <p:spPr>
          <a:xfrm>
            <a:off x="1771650" y="128110"/>
            <a:ext cx="8805032" cy="6601779"/>
          </a:xfrm>
        </p:spPr>
      </p:pic>
      <p:sp>
        <p:nvSpPr>
          <p:cNvPr id="6" name="Date Placeholder 5">
            <a:extLst>
              <a:ext uri="{FF2B5EF4-FFF2-40B4-BE49-F238E27FC236}">
                <a16:creationId xmlns:a16="http://schemas.microsoft.com/office/drawing/2014/main" id="{49032AC1-2FED-C98A-AE66-1CB60851F80D}"/>
              </a:ext>
            </a:extLst>
          </p:cNvPr>
          <p:cNvSpPr>
            <a:spLocks noGrp="1"/>
          </p:cNvSpPr>
          <p:nvPr>
            <p:ph type="dt" sz="half" idx="10"/>
          </p:nvPr>
        </p:nvSpPr>
        <p:spPr/>
        <p:txBody>
          <a:bodyPr/>
          <a:lstStyle/>
          <a:p>
            <a:r>
              <a:rPr lang="en-US"/>
              <a:t>17/Apr/2023</a:t>
            </a:r>
          </a:p>
        </p:txBody>
      </p:sp>
      <p:sp>
        <p:nvSpPr>
          <p:cNvPr id="7" name="Footer Placeholder 6">
            <a:extLst>
              <a:ext uri="{FF2B5EF4-FFF2-40B4-BE49-F238E27FC236}">
                <a16:creationId xmlns:a16="http://schemas.microsoft.com/office/drawing/2014/main" id="{72BD9980-817F-9F37-1453-8843C213FC23}"/>
              </a:ext>
            </a:extLst>
          </p:cNvPr>
          <p:cNvSpPr>
            <a:spLocks noGrp="1"/>
          </p:cNvSpPr>
          <p:nvPr>
            <p:ph type="ftr" sz="quarter" idx="11"/>
          </p:nvPr>
        </p:nvSpPr>
        <p:spPr/>
        <p:txBody>
          <a:bodyPr/>
          <a:lstStyle/>
          <a:p>
            <a:r>
              <a:rPr lang="en-US"/>
              <a:t>B. Leverington - Fibre Developments</a:t>
            </a:r>
          </a:p>
        </p:txBody>
      </p:sp>
      <p:sp>
        <p:nvSpPr>
          <p:cNvPr id="8" name="Slide Number Placeholder 7">
            <a:extLst>
              <a:ext uri="{FF2B5EF4-FFF2-40B4-BE49-F238E27FC236}">
                <a16:creationId xmlns:a16="http://schemas.microsoft.com/office/drawing/2014/main" id="{A150C31D-55F7-F3EF-D6FA-1F7C45BA4E18}"/>
              </a:ext>
            </a:extLst>
          </p:cNvPr>
          <p:cNvSpPr>
            <a:spLocks noGrp="1"/>
          </p:cNvSpPr>
          <p:nvPr>
            <p:ph type="sldNum" sz="quarter" idx="12"/>
          </p:nvPr>
        </p:nvSpPr>
        <p:spPr/>
        <p:txBody>
          <a:bodyPr/>
          <a:lstStyle/>
          <a:p>
            <a:fld id="{91F18EF7-BE1E-4ECB-84D4-67C2B4D8F095}" type="slidenum">
              <a:rPr lang="en-US" smtClean="0"/>
              <a:t>34</a:t>
            </a:fld>
            <a:endParaRPr lang="en-US"/>
          </a:p>
        </p:txBody>
      </p:sp>
    </p:spTree>
    <p:extLst>
      <p:ext uri="{BB962C8B-B14F-4D97-AF65-F5344CB8AC3E}">
        <p14:creationId xmlns:p14="http://schemas.microsoft.com/office/powerpoint/2010/main" val="17989532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90EC1-5F01-6609-85A0-E21035140339}"/>
              </a:ext>
            </a:extLst>
          </p:cNvPr>
          <p:cNvSpPr>
            <a:spLocks noGrp="1"/>
          </p:cNvSpPr>
          <p:nvPr>
            <p:ph type="title"/>
          </p:nvPr>
        </p:nvSpPr>
        <p:spPr>
          <a:xfrm>
            <a:off x="808661" y="365125"/>
            <a:ext cx="10357666" cy="730250"/>
          </a:xfrm>
        </p:spPr>
        <p:txBody>
          <a:bodyPr/>
          <a:lstStyle/>
          <a:p>
            <a:r>
              <a:rPr lang="en-US" dirty="0"/>
              <a:t>Fibre Annealing</a:t>
            </a:r>
          </a:p>
        </p:txBody>
      </p:sp>
      <p:pic>
        <p:nvPicPr>
          <p:cNvPr id="5" name="Content Placeholder 4">
            <a:extLst>
              <a:ext uri="{FF2B5EF4-FFF2-40B4-BE49-F238E27FC236}">
                <a16:creationId xmlns:a16="http://schemas.microsoft.com/office/drawing/2014/main" id="{0CD24292-8FC7-020F-0C6C-7EE964563AC6}"/>
              </a:ext>
            </a:extLst>
          </p:cNvPr>
          <p:cNvPicPr>
            <a:picLocks noGrp="1" noChangeAspect="1"/>
          </p:cNvPicPr>
          <p:nvPr>
            <p:ph idx="1"/>
          </p:nvPr>
        </p:nvPicPr>
        <p:blipFill>
          <a:blip r:embed="rId2"/>
          <a:stretch>
            <a:fillRect/>
          </a:stretch>
        </p:blipFill>
        <p:spPr>
          <a:xfrm>
            <a:off x="808661" y="1495425"/>
            <a:ext cx="10090875" cy="4686300"/>
          </a:xfrm>
        </p:spPr>
      </p:pic>
      <p:sp>
        <p:nvSpPr>
          <p:cNvPr id="6" name="Date Placeholder 5">
            <a:extLst>
              <a:ext uri="{FF2B5EF4-FFF2-40B4-BE49-F238E27FC236}">
                <a16:creationId xmlns:a16="http://schemas.microsoft.com/office/drawing/2014/main" id="{D83BACD4-4923-2489-C7A9-9C641B92E2BF}"/>
              </a:ext>
            </a:extLst>
          </p:cNvPr>
          <p:cNvSpPr>
            <a:spLocks noGrp="1"/>
          </p:cNvSpPr>
          <p:nvPr>
            <p:ph type="dt" sz="half" idx="10"/>
          </p:nvPr>
        </p:nvSpPr>
        <p:spPr/>
        <p:txBody>
          <a:bodyPr/>
          <a:lstStyle/>
          <a:p>
            <a:r>
              <a:rPr lang="en-US"/>
              <a:t>17/Apr/2023</a:t>
            </a:r>
          </a:p>
        </p:txBody>
      </p:sp>
      <p:sp>
        <p:nvSpPr>
          <p:cNvPr id="7" name="Footer Placeholder 6">
            <a:extLst>
              <a:ext uri="{FF2B5EF4-FFF2-40B4-BE49-F238E27FC236}">
                <a16:creationId xmlns:a16="http://schemas.microsoft.com/office/drawing/2014/main" id="{96E5F7F1-ADBB-DD12-7709-E9150D7C4AFB}"/>
              </a:ext>
            </a:extLst>
          </p:cNvPr>
          <p:cNvSpPr>
            <a:spLocks noGrp="1"/>
          </p:cNvSpPr>
          <p:nvPr>
            <p:ph type="ftr" sz="quarter" idx="11"/>
          </p:nvPr>
        </p:nvSpPr>
        <p:spPr/>
        <p:txBody>
          <a:bodyPr/>
          <a:lstStyle/>
          <a:p>
            <a:r>
              <a:rPr lang="en-US"/>
              <a:t>B. Leverington - Fibre Developments</a:t>
            </a:r>
          </a:p>
        </p:txBody>
      </p:sp>
      <p:sp>
        <p:nvSpPr>
          <p:cNvPr id="8" name="Slide Number Placeholder 7">
            <a:extLst>
              <a:ext uri="{FF2B5EF4-FFF2-40B4-BE49-F238E27FC236}">
                <a16:creationId xmlns:a16="http://schemas.microsoft.com/office/drawing/2014/main" id="{9A21B058-0DB5-8704-2590-2A0A9E43E4CD}"/>
              </a:ext>
            </a:extLst>
          </p:cNvPr>
          <p:cNvSpPr>
            <a:spLocks noGrp="1"/>
          </p:cNvSpPr>
          <p:nvPr>
            <p:ph type="sldNum" sz="quarter" idx="12"/>
          </p:nvPr>
        </p:nvSpPr>
        <p:spPr/>
        <p:txBody>
          <a:bodyPr/>
          <a:lstStyle/>
          <a:p>
            <a:fld id="{91F18EF7-BE1E-4ECB-84D4-67C2B4D8F095}" type="slidenum">
              <a:rPr lang="en-US" smtClean="0"/>
              <a:t>35</a:t>
            </a:fld>
            <a:endParaRPr lang="en-US"/>
          </a:p>
        </p:txBody>
      </p:sp>
    </p:spTree>
    <p:extLst>
      <p:ext uri="{BB962C8B-B14F-4D97-AF65-F5344CB8AC3E}">
        <p14:creationId xmlns:p14="http://schemas.microsoft.com/office/powerpoint/2010/main" val="37290324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0211D-4DF9-4FDB-9F81-2E15F0CE0511}"/>
              </a:ext>
            </a:extLst>
          </p:cNvPr>
          <p:cNvSpPr>
            <a:spLocks noGrp="1"/>
          </p:cNvSpPr>
          <p:nvPr>
            <p:ph type="title"/>
          </p:nvPr>
        </p:nvSpPr>
        <p:spPr>
          <a:xfrm>
            <a:off x="347554" y="-55725"/>
            <a:ext cx="10357666" cy="1438450"/>
          </a:xfrm>
        </p:spPr>
        <p:txBody>
          <a:bodyPr/>
          <a:lstStyle/>
          <a:p>
            <a:r>
              <a:rPr lang="en-US" dirty="0"/>
              <a:t>Clear Fibre Extension (Mat-Mat coupling)</a:t>
            </a:r>
          </a:p>
        </p:txBody>
      </p:sp>
      <p:pic>
        <p:nvPicPr>
          <p:cNvPr id="7" name="Content Placeholder 6">
            <a:extLst>
              <a:ext uri="{FF2B5EF4-FFF2-40B4-BE49-F238E27FC236}">
                <a16:creationId xmlns:a16="http://schemas.microsoft.com/office/drawing/2014/main" id="{7FEF0C91-7324-4EC0-8BAB-05AEED2D2C38}"/>
              </a:ext>
            </a:extLst>
          </p:cNvPr>
          <p:cNvPicPr>
            <a:picLocks noGrp="1" noChangeAspect="1"/>
          </p:cNvPicPr>
          <p:nvPr>
            <p:ph idx="1"/>
          </p:nvPr>
        </p:nvPicPr>
        <p:blipFill>
          <a:blip r:embed="rId2"/>
          <a:stretch>
            <a:fillRect/>
          </a:stretch>
        </p:blipFill>
        <p:spPr>
          <a:xfrm>
            <a:off x="9671991" y="904944"/>
            <a:ext cx="1228501" cy="4290543"/>
          </a:xfrm>
          <a:prstGeom prst="rect">
            <a:avLst/>
          </a:prstGeom>
        </p:spPr>
      </p:pic>
      <p:sp>
        <p:nvSpPr>
          <p:cNvPr id="4" name="Date Placeholder 3">
            <a:extLst>
              <a:ext uri="{FF2B5EF4-FFF2-40B4-BE49-F238E27FC236}">
                <a16:creationId xmlns:a16="http://schemas.microsoft.com/office/drawing/2014/main" id="{F34603C5-33AA-4472-8B60-0F3D660A1FBE}"/>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886126E2-25BA-48EE-923E-7C46A97A9A70}"/>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B19EC855-914E-4FBE-9EB1-DB72FA64C1F8}"/>
              </a:ext>
            </a:extLst>
          </p:cNvPr>
          <p:cNvSpPr>
            <a:spLocks noGrp="1"/>
          </p:cNvSpPr>
          <p:nvPr>
            <p:ph type="sldNum" sz="quarter" idx="12"/>
          </p:nvPr>
        </p:nvSpPr>
        <p:spPr/>
        <p:txBody>
          <a:bodyPr/>
          <a:lstStyle/>
          <a:p>
            <a:fld id="{180C7619-47EE-450A-B1C2-9FB72D8D5CEF}" type="slidenum">
              <a:rPr lang="en-US" smtClean="0"/>
              <a:t>36</a:t>
            </a:fld>
            <a:endParaRPr lang="en-US"/>
          </a:p>
        </p:txBody>
      </p:sp>
      <p:pic>
        <p:nvPicPr>
          <p:cNvPr id="8" name="Picture 7">
            <a:extLst>
              <a:ext uri="{FF2B5EF4-FFF2-40B4-BE49-F238E27FC236}">
                <a16:creationId xmlns:a16="http://schemas.microsoft.com/office/drawing/2014/main" id="{237CD15A-F223-44AE-8D05-B2DE1F528317}"/>
              </a:ext>
            </a:extLst>
          </p:cNvPr>
          <p:cNvPicPr>
            <a:picLocks noChangeAspect="1"/>
          </p:cNvPicPr>
          <p:nvPr/>
        </p:nvPicPr>
        <p:blipFill>
          <a:blip r:embed="rId3"/>
          <a:stretch>
            <a:fillRect/>
          </a:stretch>
        </p:blipFill>
        <p:spPr>
          <a:xfrm>
            <a:off x="6275505" y="855268"/>
            <a:ext cx="2926597" cy="2194948"/>
          </a:xfrm>
          <a:prstGeom prst="rect">
            <a:avLst/>
          </a:prstGeom>
        </p:spPr>
      </p:pic>
      <p:pic>
        <p:nvPicPr>
          <p:cNvPr id="9" name="Picture 8">
            <a:extLst>
              <a:ext uri="{FF2B5EF4-FFF2-40B4-BE49-F238E27FC236}">
                <a16:creationId xmlns:a16="http://schemas.microsoft.com/office/drawing/2014/main" id="{52397AAA-21B6-4723-9D14-814C5BAA235F}"/>
              </a:ext>
            </a:extLst>
          </p:cNvPr>
          <p:cNvPicPr>
            <a:picLocks noChangeAspect="1"/>
          </p:cNvPicPr>
          <p:nvPr/>
        </p:nvPicPr>
        <p:blipFill>
          <a:blip r:embed="rId4"/>
          <a:stretch>
            <a:fillRect/>
          </a:stretch>
        </p:blipFill>
        <p:spPr>
          <a:xfrm>
            <a:off x="6096000" y="3124308"/>
            <a:ext cx="3285608" cy="3083860"/>
          </a:xfrm>
          <a:prstGeom prst="rect">
            <a:avLst/>
          </a:prstGeom>
        </p:spPr>
      </p:pic>
      <p:sp>
        <p:nvSpPr>
          <p:cNvPr id="10" name="TextBox 9">
            <a:extLst>
              <a:ext uri="{FF2B5EF4-FFF2-40B4-BE49-F238E27FC236}">
                <a16:creationId xmlns:a16="http://schemas.microsoft.com/office/drawing/2014/main" id="{AD95E036-F0BF-436C-B0F1-15E58207AF12}"/>
              </a:ext>
            </a:extLst>
          </p:cNvPr>
          <p:cNvSpPr txBox="1"/>
          <p:nvPr/>
        </p:nvSpPr>
        <p:spPr>
          <a:xfrm>
            <a:off x="6462793" y="914080"/>
            <a:ext cx="2675028" cy="3000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a:t>Fibre Mat QA with SPIROC readout</a:t>
            </a:r>
          </a:p>
        </p:txBody>
      </p:sp>
      <p:sp>
        <p:nvSpPr>
          <p:cNvPr id="11" name="Rectangle 10">
            <a:extLst>
              <a:ext uri="{FF2B5EF4-FFF2-40B4-BE49-F238E27FC236}">
                <a16:creationId xmlns:a16="http://schemas.microsoft.com/office/drawing/2014/main" id="{8FEB156D-8ED4-4339-B41E-E5D670151CF3}"/>
              </a:ext>
            </a:extLst>
          </p:cNvPr>
          <p:cNvSpPr/>
          <p:nvPr/>
        </p:nvSpPr>
        <p:spPr>
          <a:xfrm>
            <a:off x="526943" y="1443402"/>
            <a:ext cx="5569057" cy="4031873"/>
          </a:xfrm>
          <a:prstGeom prst="rect">
            <a:avLst/>
          </a:prstGeom>
        </p:spPr>
        <p:txBody>
          <a:bodyPr wrap="square">
            <a:spAutoFit/>
          </a:bodyPr>
          <a:lstStyle/>
          <a:p>
            <a:r>
              <a:rPr lang="en-US" sz="1600" b="1" dirty="0"/>
              <a:t>First attempt: cut an existing mat with the alignment previously glued on. </a:t>
            </a:r>
          </a:p>
          <a:p>
            <a:endParaRPr lang="en-US" sz="1600" dirty="0"/>
          </a:p>
          <a:p>
            <a:r>
              <a:rPr lang="en-US" sz="1600" dirty="0"/>
              <a:t>Tests optical coupling with small gap (~50 micron). </a:t>
            </a:r>
          </a:p>
          <a:p>
            <a:endParaRPr lang="en-US" sz="1600" dirty="0"/>
          </a:p>
          <a:p>
            <a:r>
              <a:rPr lang="en-US" sz="1600" dirty="0"/>
              <a:t>Achieved good light yield with different coupling materials:</a:t>
            </a:r>
          </a:p>
          <a:p>
            <a:r>
              <a:rPr lang="en-US" sz="1600" dirty="0"/>
              <a:t>– Using air: </a:t>
            </a:r>
            <a:r>
              <a:rPr lang="en-US" sz="1600" b="1" dirty="0"/>
              <a:t>≈ 75 %</a:t>
            </a:r>
          </a:p>
          <a:p>
            <a:r>
              <a:rPr lang="en-US" sz="1600" dirty="0"/>
              <a:t>– Using optical grease</a:t>
            </a:r>
          </a:p>
          <a:p>
            <a:r>
              <a:rPr lang="en-US" sz="1600" dirty="0"/>
              <a:t>(</a:t>
            </a:r>
            <a:r>
              <a:rPr lang="en-US" sz="1600" dirty="0" err="1"/>
              <a:t>Korasilon</a:t>
            </a:r>
            <a:r>
              <a:rPr lang="en-US" sz="1600" dirty="0"/>
              <a:t> - silicone): </a:t>
            </a:r>
            <a:r>
              <a:rPr lang="en-US" sz="1600" b="1" dirty="0"/>
              <a:t>≈ 82 %</a:t>
            </a:r>
          </a:p>
          <a:p>
            <a:endParaRPr lang="en-US" sz="1600" dirty="0"/>
          </a:p>
          <a:p>
            <a:r>
              <a:rPr lang="en-US" sz="1600" dirty="0"/>
              <a:t>Coupling is reproducible and stable.</a:t>
            </a:r>
          </a:p>
          <a:p>
            <a:endParaRPr lang="en-US" sz="1600" dirty="0"/>
          </a:p>
          <a:p>
            <a:r>
              <a:rPr lang="en-US" sz="1600" dirty="0"/>
              <a:t>Next steps are to test with a new clear fibre mat. </a:t>
            </a:r>
          </a:p>
          <a:p>
            <a:r>
              <a:rPr lang="en-US" sz="1600" dirty="0"/>
              <a:t>Attempt to improve the overlap of fibres. </a:t>
            </a:r>
          </a:p>
          <a:p>
            <a:endParaRPr lang="en-US" sz="1600" dirty="0"/>
          </a:p>
          <a:p>
            <a:r>
              <a:rPr lang="en-US" sz="1600" dirty="0"/>
              <a:t>Polishing? </a:t>
            </a:r>
          </a:p>
        </p:txBody>
      </p:sp>
      <p:sp>
        <p:nvSpPr>
          <p:cNvPr id="12" name="TextBox 11">
            <a:extLst>
              <a:ext uri="{FF2B5EF4-FFF2-40B4-BE49-F238E27FC236}">
                <a16:creationId xmlns:a16="http://schemas.microsoft.com/office/drawing/2014/main" id="{BEA0D8A2-5B7C-4988-BC25-52C03CBE225B}"/>
              </a:ext>
            </a:extLst>
          </p:cNvPr>
          <p:cNvSpPr txBox="1"/>
          <p:nvPr/>
        </p:nvSpPr>
        <p:spPr>
          <a:xfrm>
            <a:off x="9671991" y="5418129"/>
            <a:ext cx="1296659" cy="715581"/>
          </a:xfrm>
          <a:prstGeom prst="rect">
            <a:avLst/>
          </a:prstGeom>
          <a:noFill/>
        </p:spPr>
        <p:txBody>
          <a:bodyPr wrap="square" rtlCol="0">
            <a:spAutoFit/>
          </a:bodyPr>
          <a:lstStyle/>
          <a:p>
            <a:r>
              <a:rPr lang="en-US" dirty="0"/>
              <a:t>Presented by Thomas </a:t>
            </a:r>
            <a:r>
              <a:rPr lang="en-US" dirty="0" err="1"/>
              <a:t>Oeser</a:t>
            </a:r>
            <a:r>
              <a:rPr lang="en-US" dirty="0"/>
              <a:t>, RWTH Aachen</a:t>
            </a:r>
          </a:p>
        </p:txBody>
      </p:sp>
    </p:spTree>
    <p:extLst>
      <p:ext uri="{BB962C8B-B14F-4D97-AF65-F5344CB8AC3E}">
        <p14:creationId xmlns:p14="http://schemas.microsoft.com/office/powerpoint/2010/main" val="1432742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F2B0-224B-489C-931E-71AE769AFF51}"/>
              </a:ext>
            </a:extLst>
          </p:cNvPr>
          <p:cNvSpPr>
            <a:spLocks noGrp="1"/>
          </p:cNvSpPr>
          <p:nvPr>
            <p:ph type="title"/>
          </p:nvPr>
        </p:nvSpPr>
        <p:spPr/>
        <p:txBody>
          <a:bodyPr/>
          <a:lstStyle/>
          <a:p>
            <a:r>
              <a:rPr lang="en-US" dirty="0"/>
              <a:t>LHCb Upgrade 1 (finished April 2022)</a:t>
            </a:r>
          </a:p>
        </p:txBody>
      </p:sp>
      <p:sp>
        <p:nvSpPr>
          <p:cNvPr id="4" name="Date Placeholder 3">
            <a:extLst>
              <a:ext uri="{FF2B5EF4-FFF2-40B4-BE49-F238E27FC236}">
                <a16:creationId xmlns:a16="http://schemas.microsoft.com/office/drawing/2014/main" id="{6C350B49-BF31-47F5-88C5-C542A1F82751}"/>
              </a:ext>
            </a:extLst>
          </p:cNvPr>
          <p:cNvSpPr>
            <a:spLocks noGrp="1"/>
          </p:cNvSpPr>
          <p:nvPr>
            <p:ph type="dt" sz="half" idx="10"/>
          </p:nvPr>
        </p:nvSpPr>
        <p:spPr/>
        <p:txBody>
          <a:bodyPr/>
          <a:lstStyle/>
          <a:p>
            <a:r>
              <a:rPr lang="en-US"/>
              <a:t>23-May-2023</a:t>
            </a:r>
            <a:endParaRPr lang="en-US" dirty="0"/>
          </a:p>
        </p:txBody>
      </p:sp>
      <p:sp>
        <p:nvSpPr>
          <p:cNvPr id="5" name="Footer Placeholder 4">
            <a:extLst>
              <a:ext uri="{FF2B5EF4-FFF2-40B4-BE49-F238E27FC236}">
                <a16:creationId xmlns:a16="http://schemas.microsoft.com/office/drawing/2014/main" id="{59362493-1338-4270-B258-F6F973468290}"/>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23FA8E4F-2147-4756-A5D3-A9C9CCFD4D67}"/>
              </a:ext>
            </a:extLst>
          </p:cNvPr>
          <p:cNvSpPr>
            <a:spLocks noGrp="1"/>
          </p:cNvSpPr>
          <p:nvPr>
            <p:ph type="sldNum" sz="quarter" idx="12"/>
          </p:nvPr>
        </p:nvSpPr>
        <p:spPr/>
        <p:txBody>
          <a:bodyPr/>
          <a:lstStyle/>
          <a:p>
            <a:fld id="{EE946D39-289F-4B16-8B0D-BB0C4022DF6C}" type="slidenum">
              <a:rPr lang="en-US" smtClean="0"/>
              <a:pPr/>
              <a:t>4</a:t>
            </a:fld>
            <a:endParaRPr lang="en-US" dirty="0"/>
          </a:p>
        </p:txBody>
      </p:sp>
      <p:pic>
        <p:nvPicPr>
          <p:cNvPr id="12" name="Content Placeholder 11">
            <a:extLst>
              <a:ext uri="{FF2B5EF4-FFF2-40B4-BE49-F238E27FC236}">
                <a16:creationId xmlns:a16="http://schemas.microsoft.com/office/drawing/2014/main" id="{986B462A-9425-4518-865D-87FA379AEFC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05626" y="883742"/>
            <a:ext cx="3828048" cy="5083909"/>
          </a:xfrm>
        </p:spPr>
      </p:pic>
      <p:pic>
        <p:nvPicPr>
          <p:cNvPr id="13" name="Picture 12">
            <a:extLst>
              <a:ext uri="{FF2B5EF4-FFF2-40B4-BE49-F238E27FC236}">
                <a16:creationId xmlns:a16="http://schemas.microsoft.com/office/drawing/2014/main" id="{F5CC4758-9BE6-481D-BC6D-035BD435357D}"/>
              </a:ext>
            </a:extLst>
          </p:cNvPr>
          <p:cNvPicPr>
            <a:picLocks noChangeAspect="1"/>
          </p:cNvPicPr>
          <p:nvPr/>
        </p:nvPicPr>
        <p:blipFill>
          <a:blip r:embed="rId4"/>
          <a:stretch>
            <a:fillRect/>
          </a:stretch>
        </p:blipFill>
        <p:spPr>
          <a:xfrm>
            <a:off x="1127180" y="887046"/>
            <a:ext cx="5083908" cy="5083908"/>
          </a:xfrm>
          <a:prstGeom prst="rect">
            <a:avLst/>
          </a:prstGeom>
        </p:spPr>
      </p:pic>
      <p:sp>
        <p:nvSpPr>
          <p:cNvPr id="15" name="TextBox 14">
            <a:extLst>
              <a:ext uri="{FF2B5EF4-FFF2-40B4-BE49-F238E27FC236}">
                <a16:creationId xmlns:a16="http://schemas.microsoft.com/office/drawing/2014/main" id="{6C296144-9D61-4FD8-B64F-C5144003E63C}"/>
              </a:ext>
            </a:extLst>
          </p:cNvPr>
          <p:cNvSpPr txBox="1"/>
          <p:nvPr/>
        </p:nvSpPr>
        <p:spPr>
          <a:xfrm>
            <a:off x="1040793" y="5951746"/>
            <a:ext cx="52566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An aligned and closed SciFi Tracker. </a:t>
            </a:r>
          </a:p>
        </p:txBody>
      </p:sp>
    </p:spTree>
    <p:extLst>
      <p:ext uri="{BB962C8B-B14F-4D97-AF65-F5344CB8AC3E}">
        <p14:creationId xmlns:p14="http://schemas.microsoft.com/office/powerpoint/2010/main" val="1738827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Franklin Gothic Medium" panose="020B0603020102020204"/>
                <a:ea typeface="+mn-ea"/>
                <a:cs typeface="+mn-cs"/>
              </a:rPr>
              <a:t>29-Mar-23</a:t>
            </a:r>
          </a:p>
        </p:txBody>
      </p:sp>
      <p:sp>
        <p:nvSpPr>
          <p:cNvPr id="12" name="Footer Placeholder 11"/>
          <p:cNvSpPr>
            <a:spLocks noGrp="1"/>
          </p:cNvSpPr>
          <p:nvPr>
            <p:ph type="ftr" sz="quarter" idx="11"/>
          </p:nvPr>
        </p:nvSpPr>
        <p:spPr>
          <a:xfrm>
            <a:off x="4038600" y="6356352"/>
            <a:ext cx="4114800" cy="365125"/>
          </a:xfrm>
        </p:spPr>
        <p: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Franklin Gothic Medium" panose="020B0603020102020204"/>
                <a:ea typeface="+mn-ea"/>
                <a:cs typeface="+mn-cs"/>
              </a:rPr>
              <a:t>B. Leverington - MT-SciFi in LHCb Upgrade 2</a:t>
            </a:r>
            <a:endParaRPr kumimoji="0" lang="en-US" sz="1200" b="0" i="0" u="none" strike="noStrike" kern="1200" cap="none" spc="0" normalizeH="0" baseline="0" noProof="0">
              <a:ln>
                <a:noFill/>
              </a:ln>
              <a:solidFill>
                <a:prstClr val="black"/>
              </a:solidFill>
              <a:effectLst/>
              <a:uLnTx/>
              <a:uFillTx/>
              <a:latin typeface="Franklin Gothic Medium" panose="020B0603020102020204"/>
              <a:ea typeface="+mn-ea"/>
              <a:cs typeface="+mn-cs"/>
            </a:endParaRPr>
          </a:p>
        </p:txBody>
      </p:sp>
      <p:sp>
        <p:nvSpPr>
          <p:cNvPr id="13" name="Slide Number Placeholder 12"/>
          <p:cNvSpPr>
            <a:spLocks noGrp="1"/>
          </p:cNvSpPr>
          <p:nvPr>
            <p:ph type="sldNum" sz="quarter" idx="12"/>
          </p:nvPr>
        </p:nvSpPr>
        <p:spPr/>
        <p:txBody>
          <a:bodyPr/>
          <a:lstStyle/>
          <a:p>
            <a:pPr marL="0" marR="0" lvl="0" indent="0" algn="r" defTabSz="685783" rtl="0" eaLnBrk="1" fontAlgn="auto" latinLnBrk="0" hangingPunct="1">
              <a:lnSpc>
                <a:spcPct val="100000"/>
              </a:lnSpc>
              <a:spcBef>
                <a:spcPts val="0"/>
              </a:spcBef>
              <a:spcAft>
                <a:spcPts val="0"/>
              </a:spcAft>
              <a:buClrTx/>
              <a:buSzTx/>
              <a:buFontTx/>
              <a:buNone/>
              <a:tabLst/>
              <a:defRPr/>
            </a:pPr>
            <a:fld id="{180C7619-47EE-450A-B1C2-9FB72D8D5CEF}" type="slidenum">
              <a:rPr kumimoji="0" lang="en-US" sz="1867" b="0" i="0" u="none" strike="noStrike" kern="1200" cap="none" spc="0" normalizeH="0" baseline="0" noProof="0" smtClean="0">
                <a:ln>
                  <a:noFill/>
                </a:ln>
                <a:solidFill>
                  <a:prstClr val="black"/>
                </a:solidFill>
                <a:effectLst/>
                <a:uLnTx/>
                <a:uFillTx/>
                <a:latin typeface="Franklin Gothic Medium" panose="020B0603020102020204"/>
                <a:ea typeface="+mn-ea"/>
                <a:cs typeface="+mn-cs"/>
              </a:rPr>
              <a:pPr marL="0" marR="0" lvl="0" indent="0" algn="r" defTabSz="685783" rtl="0" eaLnBrk="1" fontAlgn="auto" latinLnBrk="0" hangingPunct="1">
                <a:lnSpc>
                  <a:spcPct val="100000"/>
                </a:lnSpc>
                <a:spcBef>
                  <a:spcPts val="0"/>
                </a:spcBef>
                <a:spcAft>
                  <a:spcPts val="0"/>
                </a:spcAft>
                <a:buClrTx/>
                <a:buSzTx/>
                <a:buFontTx/>
                <a:buNone/>
                <a:tabLst/>
                <a:defRPr/>
              </a:pPr>
              <a:t>5</a:t>
            </a:fld>
            <a:endParaRPr kumimoji="0" lang="en-US" sz="1867" b="0" i="0" u="none" strike="noStrike" kern="1200" cap="none" spc="0" normalizeH="0" baseline="0" noProof="0">
              <a:ln>
                <a:noFill/>
              </a:ln>
              <a:solidFill>
                <a:prstClr val="black"/>
              </a:solidFill>
              <a:effectLst/>
              <a:uLnTx/>
              <a:uFillTx/>
              <a:latin typeface="Franklin Gothic Medium" panose="020B0603020102020204"/>
              <a:ea typeface="+mn-ea"/>
              <a:cs typeface="+mn-cs"/>
            </a:endParaRPr>
          </a:p>
        </p:txBody>
      </p:sp>
      <p:sp>
        <p:nvSpPr>
          <p:cNvPr id="6" name="Rectangle 5"/>
          <p:cNvSpPr/>
          <p:nvPr/>
        </p:nvSpPr>
        <p:spPr>
          <a:xfrm>
            <a:off x="6091557" y="1466138"/>
            <a:ext cx="407488" cy="1463074"/>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2" name="Rectangle 31">
            <a:extLst>
              <a:ext uri="{FF2B5EF4-FFF2-40B4-BE49-F238E27FC236}">
                <a16:creationId xmlns:a16="http://schemas.microsoft.com/office/drawing/2014/main" id="{B84F7357-00EF-4673-8AD5-A445F8ED2B60}"/>
              </a:ext>
            </a:extLst>
          </p:cNvPr>
          <p:cNvSpPr/>
          <p:nvPr/>
        </p:nvSpPr>
        <p:spPr>
          <a:xfrm>
            <a:off x="6517361" y="1466138"/>
            <a:ext cx="414192" cy="1559237"/>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3" name="Rectangle 32">
            <a:extLst>
              <a:ext uri="{FF2B5EF4-FFF2-40B4-BE49-F238E27FC236}">
                <a16:creationId xmlns:a16="http://schemas.microsoft.com/office/drawing/2014/main" id="{F4E0A60C-9D16-4CFA-95A7-11F2C5732095}"/>
              </a:ext>
            </a:extLst>
          </p:cNvPr>
          <p:cNvSpPr/>
          <p:nvPr/>
        </p:nvSpPr>
        <p:spPr>
          <a:xfrm>
            <a:off x="6940805" y="1468399"/>
            <a:ext cx="429305" cy="161735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4" name="Rectangle 33">
            <a:extLst>
              <a:ext uri="{FF2B5EF4-FFF2-40B4-BE49-F238E27FC236}">
                <a16:creationId xmlns:a16="http://schemas.microsoft.com/office/drawing/2014/main" id="{D6DC7640-60EA-4299-A5F2-A2BD9786E04F}"/>
              </a:ext>
            </a:extLst>
          </p:cNvPr>
          <p:cNvSpPr/>
          <p:nvPr/>
        </p:nvSpPr>
        <p:spPr>
          <a:xfrm>
            <a:off x="7374700" y="1466138"/>
            <a:ext cx="429305" cy="171050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5" name="Rectangle 34">
            <a:extLst>
              <a:ext uri="{FF2B5EF4-FFF2-40B4-BE49-F238E27FC236}">
                <a16:creationId xmlns:a16="http://schemas.microsoft.com/office/drawing/2014/main" id="{7002A74F-C345-458A-9660-A9FBFB25D515}"/>
              </a:ext>
            </a:extLst>
          </p:cNvPr>
          <p:cNvSpPr/>
          <p:nvPr/>
        </p:nvSpPr>
        <p:spPr>
          <a:xfrm>
            <a:off x="7819503" y="1466137"/>
            <a:ext cx="429305" cy="1882760"/>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8" name="Rectangle 37">
            <a:extLst>
              <a:ext uri="{FF2B5EF4-FFF2-40B4-BE49-F238E27FC236}">
                <a16:creationId xmlns:a16="http://schemas.microsoft.com/office/drawing/2014/main" id="{A7C9B700-0EEE-4315-A09D-C5291F859630}"/>
              </a:ext>
            </a:extLst>
          </p:cNvPr>
          <p:cNvSpPr/>
          <p:nvPr/>
        </p:nvSpPr>
        <p:spPr>
          <a:xfrm rot="10800000">
            <a:off x="5665898" y="3767588"/>
            <a:ext cx="407488" cy="1463074"/>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D3230985-59BC-405B-B433-5A9E38D8C795}"/>
              </a:ext>
            </a:extLst>
          </p:cNvPr>
          <p:cNvSpPr/>
          <p:nvPr/>
        </p:nvSpPr>
        <p:spPr>
          <a:xfrm rot="10800000">
            <a:off x="5233390" y="3671425"/>
            <a:ext cx="414192" cy="1559237"/>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0" name="Rectangle 39">
            <a:extLst>
              <a:ext uri="{FF2B5EF4-FFF2-40B4-BE49-F238E27FC236}">
                <a16:creationId xmlns:a16="http://schemas.microsoft.com/office/drawing/2014/main" id="{C0D8F73E-C18E-4AAE-8293-8A8EA9B43C2D}"/>
              </a:ext>
            </a:extLst>
          </p:cNvPr>
          <p:cNvSpPr/>
          <p:nvPr/>
        </p:nvSpPr>
        <p:spPr>
          <a:xfrm rot="10800000">
            <a:off x="4794833" y="3611046"/>
            <a:ext cx="429305" cy="161735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A9FB0951-07ED-4B31-9A11-FC2ED431FDA4}"/>
              </a:ext>
            </a:extLst>
          </p:cNvPr>
          <p:cNvSpPr/>
          <p:nvPr/>
        </p:nvSpPr>
        <p:spPr>
          <a:xfrm rot="10800000">
            <a:off x="4360938" y="3520157"/>
            <a:ext cx="429305" cy="171050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2" name="Rectangle 41">
            <a:extLst>
              <a:ext uri="{FF2B5EF4-FFF2-40B4-BE49-F238E27FC236}">
                <a16:creationId xmlns:a16="http://schemas.microsoft.com/office/drawing/2014/main" id="{FEF13408-D1D4-4AB5-A270-95C613B9DEF4}"/>
              </a:ext>
            </a:extLst>
          </p:cNvPr>
          <p:cNvSpPr/>
          <p:nvPr/>
        </p:nvSpPr>
        <p:spPr>
          <a:xfrm rot="10800000">
            <a:off x="3916134" y="3364395"/>
            <a:ext cx="429305" cy="1866268"/>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4" name="Rectangle 43">
            <a:extLst>
              <a:ext uri="{FF2B5EF4-FFF2-40B4-BE49-F238E27FC236}">
                <a16:creationId xmlns:a16="http://schemas.microsoft.com/office/drawing/2014/main" id="{986810EF-4C83-4F5D-A1E7-D6AAD6EDC7A7}"/>
              </a:ext>
            </a:extLst>
          </p:cNvPr>
          <p:cNvSpPr/>
          <p:nvPr/>
        </p:nvSpPr>
        <p:spPr>
          <a:xfrm flipH="1">
            <a:off x="5669373" y="1466699"/>
            <a:ext cx="407488" cy="1468978"/>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5" name="Rectangle 44">
            <a:extLst>
              <a:ext uri="{FF2B5EF4-FFF2-40B4-BE49-F238E27FC236}">
                <a16:creationId xmlns:a16="http://schemas.microsoft.com/office/drawing/2014/main" id="{4713D94A-A306-4F2F-AD36-F8CA6747C0E8}"/>
              </a:ext>
            </a:extLst>
          </p:cNvPr>
          <p:cNvSpPr/>
          <p:nvPr/>
        </p:nvSpPr>
        <p:spPr>
          <a:xfrm flipH="1">
            <a:off x="5236865" y="1464939"/>
            <a:ext cx="414192" cy="1565529"/>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2AD7652A-C523-4E1F-9F57-799A372B02E9}"/>
              </a:ext>
            </a:extLst>
          </p:cNvPr>
          <p:cNvSpPr/>
          <p:nvPr/>
        </p:nvSpPr>
        <p:spPr>
          <a:xfrm flipH="1">
            <a:off x="4798306" y="1466137"/>
            <a:ext cx="429305" cy="1623882"/>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7" name="Rectangle 46">
            <a:extLst>
              <a:ext uri="{FF2B5EF4-FFF2-40B4-BE49-F238E27FC236}">
                <a16:creationId xmlns:a16="http://schemas.microsoft.com/office/drawing/2014/main" id="{E04BFBB0-2C53-4093-91BF-A8B6AA5937E6}"/>
              </a:ext>
            </a:extLst>
          </p:cNvPr>
          <p:cNvSpPr/>
          <p:nvPr/>
        </p:nvSpPr>
        <p:spPr>
          <a:xfrm flipH="1">
            <a:off x="4364411" y="1462171"/>
            <a:ext cx="429305" cy="1717407"/>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8" name="Rectangle 47">
            <a:extLst>
              <a:ext uri="{FF2B5EF4-FFF2-40B4-BE49-F238E27FC236}">
                <a16:creationId xmlns:a16="http://schemas.microsoft.com/office/drawing/2014/main" id="{FB628C2E-5AEB-4FD0-B6B2-36E93DAC12B7}"/>
              </a:ext>
            </a:extLst>
          </p:cNvPr>
          <p:cNvSpPr/>
          <p:nvPr/>
        </p:nvSpPr>
        <p:spPr>
          <a:xfrm flipH="1">
            <a:off x="3919607" y="1458884"/>
            <a:ext cx="429305" cy="1897763"/>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0" name="Rectangle 49">
            <a:extLst>
              <a:ext uri="{FF2B5EF4-FFF2-40B4-BE49-F238E27FC236}">
                <a16:creationId xmlns:a16="http://schemas.microsoft.com/office/drawing/2014/main" id="{E169368C-0ADB-499A-8BDC-9955FAE8CFAE}"/>
              </a:ext>
            </a:extLst>
          </p:cNvPr>
          <p:cNvSpPr/>
          <p:nvPr/>
        </p:nvSpPr>
        <p:spPr>
          <a:xfrm rot="10800000" flipH="1">
            <a:off x="6091557" y="3765326"/>
            <a:ext cx="407488" cy="1463074"/>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1" name="Rectangle 50">
            <a:extLst>
              <a:ext uri="{FF2B5EF4-FFF2-40B4-BE49-F238E27FC236}">
                <a16:creationId xmlns:a16="http://schemas.microsoft.com/office/drawing/2014/main" id="{86803F17-C801-4275-9DB0-6F352F64AD9A}"/>
              </a:ext>
            </a:extLst>
          </p:cNvPr>
          <p:cNvSpPr/>
          <p:nvPr/>
        </p:nvSpPr>
        <p:spPr>
          <a:xfrm rot="10800000" flipH="1">
            <a:off x="6517361" y="3669163"/>
            <a:ext cx="414192" cy="1559237"/>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2" name="Rectangle 51">
            <a:extLst>
              <a:ext uri="{FF2B5EF4-FFF2-40B4-BE49-F238E27FC236}">
                <a16:creationId xmlns:a16="http://schemas.microsoft.com/office/drawing/2014/main" id="{E7599BF4-B37E-4527-A704-B1DC05EF82C4}"/>
              </a:ext>
            </a:extLst>
          </p:cNvPr>
          <p:cNvSpPr/>
          <p:nvPr/>
        </p:nvSpPr>
        <p:spPr>
          <a:xfrm rot="10800000" flipH="1">
            <a:off x="6940805" y="3608784"/>
            <a:ext cx="429305" cy="161735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3" name="Rectangle 52">
            <a:extLst>
              <a:ext uri="{FF2B5EF4-FFF2-40B4-BE49-F238E27FC236}">
                <a16:creationId xmlns:a16="http://schemas.microsoft.com/office/drawing/2014/main" id="{93F5D535-D78F-4EF9-A26D-DDFE3C0F862F}"/>
              </a:ext>
            </a:extLst>
          </p:cNvPr>
          <p:cNvSpPr/>
          <p:nvPr/>
        </p:nvSpPr>
        <p:spPr>
          <a:xfrm rot="10800000" flipH="1">
            <a:off x="7374700" y="3517895"/>
            <a:ext cx="429305" cy="1710505"/>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4" name="Rectangle 53">
            <a:extLst>
              <a:ext uri="{FF2B5EF4-FFF2-40B4-BE49-F238E27FC236}">
                <a16:creationId xmlns:a16="http://schemas.microsoft.com/office/drawing/2014/main" id="{A1A9715F-5598-4A33-9538-9E7B5404E62B}"/>
              </a:ext>
            </a:extLst>
          </p:cNvPr>
          <p:cNvSpPr/>
          <p:nvPr/>
        </p:nvSpPr>
        <p:spPr>
          <a:xfrm rot="10800000" flipH="1">
            <a:off x="7819503" y="3364395"/>
            <a:ext cx="429305" cy="1864006"/>
          </a:xfrm>
          <a:prstGeom prst="rect">
            <a:avLst/>
          </a:prstGeom>
          <a:solidFill>
            <a:srgbClr val="CF68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pic>
        <p:nvPicPr>
          <p:cNvPr id="9" name="Picture 8"/>
          <p:cNvPicPr>
            <a:picLocks noChangeAspect="1"/>
          </p:cNvPicPr>
          <p:nvPr/>
        </p:nvPicPr>
        <p:blipFill>
          <a:blip r:embed="rId2">
            <a:clrChange>
              <a:clrFrom>
                <a:srgbClr val="FFFFFF"/>
              </a:clrFrom>
              <a:clrTo>
                <a:srgbClr val="FFFFFF">
                  <a:alpha val="0"/>
                </a:srgbClr>
              </a:clrTo>
            </a:clrChange>
            <a:duotone>
              <a:prstClr val="black"/>
              <a:schemeClr val="accent5">
                <a:tint val="45000"/>
                <a:satMod val="400000"/>
              </a:schemeClr>
            </a:duotone>
          </a:blip>
          <a:stretch>
            <a:fillRect/>
          </a:stretch>
        </p:blipFill>
        <p:spPr>
          <a:xfrm>
            <a:off x="4320514" y="2924897"/>
            <a:ext cx="3542071" cy="1617355"/>
          </a:xfrm>
          <a:prstGeom prst="rect">
            <a:avLst/>
          </a:prstGeom>
        </p:spPr>
      </p:pic>
      <p:grpSp>
        <p:nvGrpSpPr>
          <p:cNvPr id="5" name="Group 4"/>
          <p:cNvGrpSpPr/>
          <p:nvPr/>
        </p:nvGrpSpPr>
        <p:grpSpPr>
          <a:xfrm>
            <a:off x="6109531" y="2353343"/>
            <a:ext cx="339145" cy="2421493"/>
            <a:chOff x="4920532" y="2598235"/>
            <a:chExt cx="339145" cy="1889136"/>
          </a:xfrm>
        </p:grpSpPr>
        <p:sp>
          <p:nvSpPr>
            <p:cNvPr id="70" name="Up Arrow 69"/>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4" name="TextBox 3"/>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71" name="Group 70"/>
          <p:cNvGrpSpPr/>
          <p:nvPr/>
        </p:nvGrpSpPr>
        <p:grpSpPr>
          <a:xfrm rot="10800000">
            <a:off x="6131372" y="1831244"/>
            <a:ext cx="339145" cy="991146"/>
            <a:chOff x="4920532" y="3665861"/>
            <a:chExt cx="339145" cy="821510"/>
          </a:xfrm>
        </p:grpSpPr>
        <p:sp>
          <p:nvSpPr>
            <p:cNvPr id="72" name="Up Arrow 71"/>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73" name="TextBox 72"/>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sp>
        <p:nvSpPr>
          <p:cNvPr id="25" name="TextBox 24">
            <a:extLst>
              <a:ext uri="{FF2B5EF4-FFF2-40B4-BE49-F238E27FC236}">
                <a16:creationId xmlns:a16="http://schemas.microsoft.com/office/drawing/2014/main" id="{FD2F6047-009E-45DB-8930-CFF13256F19C}"/>
              </a:ext>
            </a:extLst>
          </p:cNvPr>
          <p:cNvSpPr txBox="1"/>
          <p:nvPr/>
        </p:nvSpPr>
        <p:spPr>
          <a:xfrm>
            <a:off x="6517361" y="3196410"/>
            <a:ext cx="601703" cy="3000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Pixels</a:t>
            </a:r>
          </a:p>
        </p:txBody>
      </p:sp>
      <p:sp>
        <p:nvSpPr>
          <p:cNvPr id="23" name="Rectangle 22">
            <a:extLst>
              <a:ext uri="{FF2B5EF4-FFF2-40B4-BE49-F238E27FC236}">
                <a16:creationId xmlns:a16="http://schemas.microsoft.com/office/drawing/2014/main" id="{B328A21B-4545-4A95-BE39-774292DE9349}"/>
              </a:ext>
            </a:extLst>
          </p:cNvPr>
          <p:cNvSpPr/>
          <p:nvPr/>
        </p:nvSpPr>
        <p:spPr>
          <a:xfrm>
            <a:off x="3916133" y="1039649"/>
            <a:ext cx="4332675" cy="186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SiPMs with </a:t>
            </a:r>
            <a:r>
              <a:rPr kumimoji="0" lang="en-US" sz="135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Cryo</a:t>
            </a: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 Cooling</a:t>
            </a:r>
          </a:p>
        </p:txBody>
      </p:sp>
      <p:sp>
        <p:nvSpPr>
          <p:cNvPr id="56" name="Rectangle 55">
            <a:extLst>
              <a:ext uri="{FF2B5EF4-FFF2-40B4-BE49-F238E27FC236}">
                <a16:creationId xmlns:a16="http://schemas.microsoft.com/office/drawing/2014/main" id="{D895A560-6B1D-4C5D-9387-F500CAD25D84}"/>
              </a:ext>
            </a:extLst>
          </p:cNvPr>
          <p:cNvSpPr/>
          <p:nvPr/>
        </p:nvSpPr>
        <p:spPr>
          <a:xfrm>
            <a:off x="3904448" y="5492218"/>
            <a:ext cx="4332675" cy="186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SiPMs with </a:t>
            </a:r>
            <a:r>
              <a:rPr kumimoji="0" lang="en-US" sz="135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Cryo</a:t>
            </a: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 Cooling</a:t>
            </a:r>
          </a:p>
        </p:txBody>
      </p:sp>
      <p:sp>
        <p:nvSpPr>
          <p:cNvPr id="27" name="Rectangle 26">
            <a:extLst>
              <a:ext uri="{FF2B5EF4-FFF2-40B4-BE49-F238E27FC236}">
                <a16:creationId xmlns:a16="http://schemas.microsoft.com/office/drawing/2014/main" id="{3773A12A-25B7-4771-9F64-44F98AF665C7}"/>
              </a:ext>
            </a:extLst>
          </p:cNvPr>
          <p:cNvSpPr/>
          <p:nvPr/>
        </p:nvSpPr>
        <p:spPr>
          <a:xfrm>
            <a:off x="3916133"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59" name="Rectangle 58">
            <a:extLst>
              <a:ext uri="{FF2B5EF4-FFF2-40B4-BE49-F238E27FC236}">
                <a16:creationId xmlns:a16="http://schemas.microsoft.com/office/drawing/2014/main" id="{07B3C30C-8590-4662-B443-3EF5608FE364}"/>
              </a:ext>
            </a:extLst>
          </p:cNvPr>
          <p:cNvSpPr/>
          <p:nvPr/>
        </p:nvSpPr>
        <p:spPr>
          <a:xfrm>
            <a:off x="4347769"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0" name="Rectangle 59">
            <a:extLst>
              <a:ext uri="{FF2B5EF4-FFF2-40B4-BE49-F238E27FC236}">
                <a16:creationId xmlns:a16="http://schemas.microsoft.com/office/drawing/2014/main" id="{253421FB-2324-486D-AE8F-8297F65703C0}"/>
              </a:ext>
            </a:extLst>
          </p:cNvPr>
          <p:cNvSpPr/>
          <p:nvPr/>
        </p:nvSpPr>
        <p:spPr>
          <a:xfrm>
            <a:off x="4779405"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1" name="Rectangle 60">
            <a:extLst>
              <a:ext uri="{FF2B5EF4-FFF2-40B4-BE49-F238E27FC236}">
                <a16:creationId xmlns:a16="http://schemas.microsoft.com/office/drawing/2014/main" id="{0540AC8C-8D0C-4E21-91FF-A14F4DDE3340}"/>
              </a:ext>
            </a:extLst>
          </p:cNvPr>
          <p:cNvSpPr/>
          <p:nvPr/>
        </p:nvSpPr>
        <p:spPr>
          <a:xfrm>
            <a:off x="5211041"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2" name="Rectangle 61">
            <a:extLst>
              <a:ext uri="{FF2B5EF4-FFF2-40B4-BE49-F238E27FC236}">
                <a16:creationId xmlns:a16="http://schemas.microsoft.com/office/drawing/2014/main" id="{BFF68646-BB58-496B-868A-2725F55CDD29}"/>
              </a:ext>
            </a:extLst>
          </p:cNvPr>
          <p:cNvSpPr/>
          <p:nvPr/>
        </p:nvSpPr>
        <p:spPr>
          <a:xfrm>
            <a:off x="5642677"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3" name="Rectangle 62">
            <a:extLst>
              <a:ext uri="{FF2B5EF4-FFF2-40B4-BE49-F238E27FC236}">
                <a16:creationId xmlns:a16="http://schemas.microsoft.com/office/drawing/2014/main" id="{7CF5C9F5-6CDE-4F50-960A-C0C3F6A8F7E9}"/>
              </a:ext>
            </a:extLst>
          </p:cNvPr>
          <p:cNvSpPr/>
          <p:nvPr/>
        </p:nvSpPr>
        <p:spPr>
          <a:xfrm>
            <a:off x="6074313"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4" name="Rectangle 63">
            <a:extLst>
              <a:ext uri="{FF2B5EF4-FFF2-40B4-BE49-F238E27FC236}">
                <a16:creationId xmlns:a16="http://schemas.microsoft.com/office/drawing/2014/main" id="{2785D469-864E-4966-AE08-D8308718AFFA}"/>
              </a:ext>
            </a:extLst>
          </p:cNvPr>
          <p:cNvSpPr/>
          <p:nvPr/>
        </p:nvSpPr>
        <p:spPr>
          <a:xfrm>
            <a:off x="6505949"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5" name="Rectangle 64">
            <a:extLst>
              <a:ext uri="{FF2B5EF4-FFF2-40B4-BE49-F238E27FC236}">
                <a16:creationId xmlns:a16="http://schemas.microsoft.com/office/drawing/2014/main" id="{7447746B-A201-4714-990A-4791E7EEB3BD}"/>
              </a:ext>
            </a:extLst>
          </p:cNvPr>
          <p:cNvSpPr/>
          <p:nvPr/>
        </p:nvSpPr>
        <p:spPr>
          <a:xfrm>
            <a:off x="6937585"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6" name="Rectangle 65">
            <a:extLst>
              <a:ext uri="{FF2B5EF4-FFF2-40B4-BE49-F238E27FC236}">
                <a16:creationId xmlns:a16="http://schemas.microsoft.com/office/drawing/2014/main" id="{0A3CDF43-E1F6-475C-A0BC-1A311E9E2E1A}"/>
              </a:ext>
            </a:extLst>
          </p:cNvPr>
          <p:cNvSpPr/>
          <p:nvPr/>
        </p:nvSpPr>
        <p:spPr>
          <a:xfrm>
            <a:off x="7369221"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7" name="Rectangle 66">
            <a:extLst>
              <a:ext uri="{FF2B5EF4-FFF2-40B4-BE49-F238E27FC236}">
                <a16:creationId xmlns:a16="http://schemas.microsoft.com/office/drawing/2014/main" id="{F564C6A5-933F-4183-B4F9-68C6A46ED41D}"/>
              </a:ext>
            </a:extLst>
          </p:cNvPr>
          <p:cNvSpPr/>
          <p:nvPr/>
        </p:nvSpPr>
        <p:spPr>
          <a:xfrm>
            <a:off x="7800857" y="1226394"/>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68" name="Rectangle 67">
            <a:extLst>
              <a:ext uri="{FF2B5EF4-FFF2-40B4-BE49-F238E27FC236}">
                <a16:creationId xmlns:a16="http://schemas.microsoft.com/office/drawing/2014/main" id="{3BAC947F-E2F9-4FD6-8737-6E32D5D3F886}"/>
              </a:ext>
            </a:extLst>
          </p:cNvPr>
          <p:cNvSpPr/>
          <p:nvPr/>
        </p:nvSpPr>
        <p:spPr>
          <a:xfrm>
            <a:off x="3929875"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69" name="Rectangle 68">
            <a:extLst>
              <a:ext uri="{FF2B5EF4-FFF2-40B4-BE49-F238E27FC236}">
                <a16:creationId xmlns:a16="http://schemas.microsoft.com/office/drawing/2014/main" id="{C8349439-A1FF-4C20-AFE9-216D9D39C928}"/>
              </a:ext>
            </a:extLst>
          </p:cNvPr>
          <p:cNvSpPr/>
          <p:nvPr/>
        </p:nvSpPr>
        <p:spPr>
          <a:xfrm>
            <a:off x="4361511"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77" name="Rectangle 76">
            <a:extLst>
              <a:ext uri="{FF2B5EF4-FFF2-40B4-BE49-F238E27FC236}">
                <a16:creationId xmlns:a16="http://schemas.microsoft.com/office/drawing/2014/main" id="{CC9B383D-88AF-49C5-AF02-EFE84973EF88}"/>
              </a:ext>
            </a:extLst>
          </p:cNvPr>
          <p:cNvSpPr/>
          <p:nvPr/>
        </p:nvSpPr>
        <p:spPr>
          <a:xfrm>
            <a:off x="4793147"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78" name="Rectangle 77">
            <a:extLst>
              <a:ext uri="{FF2B5EF4-FFF2-40B4-BE49-F238E27FC236}">
                <a16:creationId xmlns:a16="http://schemas.microsoft.com/office/drawing/2014/main" id="{C0208D34-8483-43F9-8B16-3B0452D0E220}"/>
              </a:ext>
            </a:extLst>
          </p:cNvPr>
          <p:cNvSpPr/>
          <p:nvPr/>
        </p:nvSpPr>
        <p:spPr>
          <a:xfrm>
            <a:off x="5224783"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79" name="Rectangle 78">
            <a:extLst>
              <a:ext uri="{FF2B5EF4-FFF2-40B4-BE49-F238E27FC236}">
                <a16:creationId xmlns:a16="http://schemas.microsoft.com/office/drawing/2014/main" id="{8D684B2F-E621-4469-B680-19C67A0D765F}"/>
              </a:ext>
            </a:extLst>
          </p:cNvPr>
          <p:cNvSpPr/>
          <p:nvPr/>
        </p:nvSpPr>
        <p:spPr>
          <a:xfrm>
            <a:off x="5656419"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0" name="Rectangle 79">
            <a:extLst>
              <a:ext uri="{FF2B5EF4-FFF2-40B4-BE49-F238E27FC236}">
                <a16:creationId xmlns:a16="http://schemas.microsoft.com/office/drawing/2014/main" id="{36B0C8F7-80D1-48BA-9256-454328A52033}"/>
              </a:ext>
            </a:extLst>
          </p:cNvPr>
          <p:cNvSpPr/>
          <p:nvPr/>
        </p:nvSpPr>
        <p:spPr>
          <a:xfrm>
            <a:off x="6088055"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1" name="Rectangle 80">
            <a:extLst>
              <a:ext uri="{FF2B5EF4-FFF2-40B4-BE49-F238E27FC236}">
                <a16:creationId xmlns:a16="http://schemas.microsoft.com/office/drawing/2014/main" id="{06C87E3E-D0ED-4B03-AF03-81F577F251E8}"/>
              </a:ext>
            </a:extLst>
          </p:cNvPr>
          <p:cNvSpPr/>
          <p:nvPr/>
        </p:nvSpPr>
        <p:spPr>
          <a:xfrm>
            <a:off x="6519691"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2" name="Rectangle 81">
            <a:extLst>
              <a:ext uri="{FF2B5EF4-FFF2-40B4-BE49-F238E27FC236}">
                <a16:creationId xmlns:a16="http://schemas.microsoft.com/office/drawing/2014/main" id="{F979E983-11C9-4922-9D0E-695AE6E34D5F}"/>
              </a:ext>
            </a:extLst>
          </p:cNvPr>
          <p:cNvSpPr/>
          <p:nvPr/>
        </p:nvSpPr>
        <p:spPr>
          <a:xfrm>
            <a:off x="6951327"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3" name="Rectangle 82">
            <a:extLst>
              <a:ext uri="{FF2B5EF4-FFF2-40B4-BE49-F238E27FC236}">
                <a16:creationId xmlns:a16="http://schemas.microsoft.com/office/drawing/2014/main" id="{E8F51BBA-6D91-4B3F-9AFC-81D1399B4787}"/>
              </a:ext>
            </a:extLst>
          </p:cNvPr>
          <p:cNvSpPr/>
          <p:nvPr/>
        </p:nvSpPr>
        <p:spPr>
          <a:xfrm>
            <a:off x="7382963"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4" name="Rectangle 83">
            <a:extLst>
              <a:ext uri="{FF2B5EF4-FFF2-40B4-BE49-F238E27FC236}">
                <a16:creationId xmlns:a16="http://schemas.microsoft.com/office/drawing/2014/main" id="{00D2CD79-5EAC-4A1B-8679-C5C306C9678F}"/>
              </a:ext>
            </a:extLst>
          </p:cNvPr>
          <p:cNvSpPr/>
          <p:nvPr/>
        </p:nvSpPr>
        <p:spPr>
          <a:xfrm>
            <a:off x="7814599" y="5246161"/>
            <a:ext cx="429305" cy="23258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8" name="TextBox 27">
            <a:extLst>
              <a:ext uri="{FF2B5EF4-FFF2-40B4-BE49-F238E27FC236}">
                <a16:creationId xmlns:a16="http://schemas.microsoft.com/office/drawing/2014/main" id="{BF559FED-B40D-49DA-ABAE-1D048D607052}"/>
              </a:ext>
            </a:extLst>
          </p:cNvPr>
          <p:cNvSpPr txBox="1"/>
          <p:nvPr/>
        </p:nvSpPr>
        <p:spPr>
          <a:xfrm>
            <a:off x="5410065" y="1194136"/>
            <a:ext cx="1303818" cy="300082"/>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Fibre Extension</a:t>
            </a:r>
          </a:p>
        </p:txBody>
      </p:sp>
      <p:sp>
        <p:nvSpPr>
          <p:cNvPr id="85" name="TextBox 84">
            <a:extLst>
              <a:ext uri="{FF2B5EF4-FFF2-40B4-BE49-F238E27FC236}">
                <a16:creationId xmlns:a16="http://schemas.microsoft.com/office/drawing/2014/main" id="{47381EFA-B708-4DC3-942B-FA72B3EECAAC}"/>
              </a:ext>
            </a:extLst>
          </p:cNvPr>
          <p:cNvSpPr txBox="1"/>
          <p:nvPr/>
        </p:nvSpPr>
        <p:spPr>
          <a:xfrm>
            <a:off x="5421892" y="5205274"/>
            <a:ext cx="1303818" cy="300082"/>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Fibre Extension</a:t>
            </a:r>
          </a:p>
        </p:txBody>
      </p:sp>
      <p:sp>
        <p:nvSpPr>
          <p:cNvPr id="87" name="Up Arrow 69">
            <a:extLst>
              <a:ext uri="{FF2B5EF4-FFF2-40B4-BE49-F238E27FC236}">
                <a16:creationId xmlns:a16="http://schemas.microsoft.com/office/drawing/2014/main" id="{182F5FAF-9ABE-4141-A1C6-61B9B8F5A580}"/>
              </a:ext>
            </a:extLst>
          </p:cNvPr>
          <p:cNvSpPr/>
          <p:nvPr/>
        </p:nvSpPr>
        <p:spPr>
          <a:xfrm rot="5400000" flipV="1">
            <a:off x="4626796" y="142952"/>
            <a:ext cx="339145" cy="83162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8" name="TextBox 87">
            <a:extLst>
              <a:ext uri="{FF2B5EF4-FFF2-40B4-BE49-F238E27FC236}">
                <a16:creationId xmlns:a16="http://schemas.microsoft.com/office/drawing/2014/main" id="{A69F6C26-6F73-43B8-8417-51EC17246B90}"/>
              </a:ext>
            </a:extLst>
          </p:cNvPr>
          <p:cNvSpPr txBox="1"/>
          <p:nvPr/>
        </p:nvSpPr>
        <p:spPr>
          <a:xfrm>
            <a:off x="4435602" y="402977"/>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90" name="Up Arrow 69">
            <a:extLst>
              <a:ext uri="{FF2B5EF4-FFF2-40B4-BE49-F238E27FC236}">
                <a16:creationId xmlns:a16="http://schemas.microsoft.com/office/drawing/2014/main" id="{D3D95928-9C37-4C5E-85A4-278C85EF8CDF}"/>
              </a:ext>
            </a:extLst>
          </p:cNvPr>
          <p:cNvSpPr/>
          <p:nvPr/>
        </p:nvSpPr>
        <p:spPr>
          <a:xfrm rot="16200000" flipH="1" flipV="1">
            <a:off x="6778831" y="109626"/>
            <a:ext cx="339145" cy="83162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91" name="TextBox 90">
            <a:extLst>
              <a:ext uri="{FF2B5EF4-FFF2-40B4-BE49-F238E27FC236}">
                <a16:creationId xmlns:a16="http://schemas.microsoft.com/office/drawing/2014/main" id="{097754F9-5E15-4EB5-BFE4-AB61DF8A6734}"/>
              </a:ext>
            </a:extLst>
          </p:cNvPr>
          <p:cNvSpPr txBox="1"/>
          <p:nvPr/>
        </p:nvSpPr>
        <p:spPr>
          <a:xfrm>
            <a:off x="6517360" y="375197"/>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97" name="Up Arrow 69">
            <a:extLst>
              <a:ext uri="{FF2B5EF4-FFF2-40B4-BE49-F238E27FC236}">
                <a16:creationId xmlns:a16="http://schemas.microsoft.com/office/drawing/2014/main" id="{8152D54E-BE9F-4F3A-8D8E-3F6F4A1609D4}"/>
              </a:ext>
            </a:extLst>
          </p:cNvPr>
          <p:cNvSpPr/>
          <p:nvPr/>
        </p:nvSpPr>
        <p:spPr>
          <a:xfrm rot="5400000" flipV="1">
            <a:off x="4485351" y="5668146"/>
            <a:ext cx="339145" cy="83162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98" name="TextBox 97">
            <a:extLst>
              <a:ext uri="{FF2B5EF4-FFF2-40B4-BE49-F238E27FC236}">
                <a16:creationId xmlns:a16="http://schemas.microsoft.com/office/drawing/2014/main" id="{CD623ECF-DFE0-4137-B745-234E72A1353B}"/>
              </a:ext>
            </a:extLst>
          </p:cNvPr>
          <p:cNvSpPr txBox="1"/>
          <p:nvPr/>
        </p:nvSpPr>
        <p:spPr>
          <a:xfrm>
            <a:off x="4294157" y="5928171"/>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99" name="Up Arrow 69">
            <a:extLst>
              <a:ext uri="{FF2B5EF4-FFF2-40B4-BE49-F238E27FC236}">
                <a16:creationId xmlns:a16="http://schemas.microsoft.com/office/drawing/2014/main" id="{E9465440-74F2-49CC-93BD-C533096790F7}"/>
              </a:ext>
            </a:extLst>
          </p:cNvPr>
          <p:cNvSpPr/>
          <p:nvPr/>
        </p:nvSpPr>
        <p:spPr>
          <a:xfrm rot="16200000" flipH="1" flipV="1">
            <a:off x="6848142" y="5671390"/>
            <a:ext cx="339145" cy="83162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00" name="TextBox 99">
            <a:extLst>
              <a:ext uri="{FF2B5EF4-FFF2-40B4-BE49-F238E27FC236}">
                <a16:creationId xmlns:a16="http://schemas.microsoft.com/office/drawing/2014/main" id="{43EC1050-7D57-44E3-BAC6-E4E7DA478A42}"/>
              </a:ext>
            </a:extLst>
          </p:cNvPr>
          <p:cNvSpPr txBox="1"/>
          <p:nvPr/>
        </p:nvSpPr>
        <p:spPr>
          <a:xfrm>
            <a:off x="6586671" y="5936961"/>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01" name="Rectangle 100">
            <a:extLst>
              <a:ext uri="{FF2B5EF4-FFF2-40B4-BE49-F238E27FC236}">
                <a16:creationId xmlns:a16="http://schemas.microsoft.com/office/drawing/2014/main" id="{22F322B4-C58E-4C22-9526-2ACF40347634}"/>
              </a:ext>
            </a:extLst>
          </p:cNvPr>
          <p:cNvSpPr/>
          <p:nvPr/>
        </p:nvSpPr>
        <p:spPr>
          <a:xfrm>
            <a:off x="3921717" y="830240"/>
            <a:ext cx="4332675" cy="18665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Electronics</a:t>
            </a:r>
          </a:p>
        </p:txBody>
      </p:sp>
      <p:sp>
        <p:nvSpPr>
          <p:cNvPr id="102" name="Rectangle 101">
            <a:extLst>
              <a:ext uri="{FF2B5EF4-FFF2-40B4-BE49-F238E27FC236}">
                <a16:creationId xmlns:a16="http://schemas.microsoft.com/office/drawing/2014/main" id="{2A6842A5-8971-4596-8D2A-1A34828AB933}"/>
              </a:ext>
            </a:extLst>
          </p:cNvPr>
          <p:cNvSpPr/>
          <p:nvPr/>
        </p:nvSpPr>
        <p:spPr>
          <a:xfrm>
            <a:off x="3903967" y="5706638"/>
            <a:ext cx="4332675" cy="18665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Franklin Gothic Book" panose="020B0503020102020204"/>
                <a:ea typeface="+mn-ea"/>
                <a:cs typeface="+mn-cs"/>
              </a:rPr>
              <a:t>Electronics</a:t>
            </a:r>
          </a:p>
        </p:txBody>
      </p:sp>
      <p:sp>
        <p:nvSpPr>
          <p:cNvPr id="105" name="Up Arrow 69">
            <a:extLst>
              <a:ext uri="{FF2B5EF4-FFF2-40B4-BE49-F238E27FC236}">
                <a16:creationId xmlns:a16="http://schemas.microsoft.com/office/drawing/2014/main" id="{2DA72BE7-CF79-4DE9-A60A-F8117DE16E78}"/>
              </a:ext>
            </a:extLst>
          </p:cNvPr>
          <p:cNvSpPr/>
          <p:nvPr/>
        </p:nvSpPr>
        <p:spPr>
          <a:xfrm rot="5400000" flipV="1">
            <a:off x="4809671" y="-154515"/>
            <a:ext cx="339145" cy="831627"/>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06" name="TextBox 105">
            <a:extLst>
              <a:ext uri="{FF2B5EF4-FFF2-40B4-BE49-F238E27FC236}">
                <a16:creationId xmlns:a16="http://schemas.microsoft.com/office/drawing/2014/main" id="{D8254051-B6BE-4860-B97E-21DD70D1E405}"/>
              </a:ext>
            </a:extLst>
          </p:cNvPr>
          <p:cNvSpPr txBox="1"/>
          <p:nvPr/>
        </p:nvSpPr>
        <p:spPr>
          <a:xfrm>
            <a:off x="4618477" y="105510"/>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07" name="Up Arrow 69">
            <a:extLst>
              <a:ext uri="{FF2B5EF4-FFF2-40B4-BE49-F238E27FC236}">
                <a16:creationId xmlns:a16="http://schemas.microsoft.com/office/drawing/2014/main" id="{90CCFFBB-DF2B-46C8-9401-489F3C76940E}"/>
              </a:ext>
            </a:extLst>
          </p:cNvPr>
          <p:cNvSpPr/>
          <p:nvPr/>
        </p:nvSpPr>
        <p:spPr>
          <a:xfrm rot="16200000" flipH="1" flipV="1">
            <a:off x="6961706" y="-187841"/>
            <a:ext cx="339145" cy="831627"/>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08" name="TextBox 107">
            <a:extLst>
              <a:ext uri="{FF2B5EF4-FFF2-40B4-BE49-F238E27FC236}">
                <a16:creationId xmlns:a16="http://schemas.microsoft.com/office/drawing/2014/main" id="{D01F7884-5608-4969-A085-EAC8C09E0D6C}"/>
              </a:ext>
            </a:extLst>
          </p:cNvPr>
          <p:cNvSpPr txBox="1"/>
          <p:nvPr/>
        </p:nvSpPr>
        <p:spPr>
          <a:xfrm>
            <a:off x="6744580" y="68940"/>
            <a:ext cx="93923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09" name="Up Arrow 69">
            <a:extLst>
              <a:ext uri="{FF2B5EF4-FFF2-40B4-BE49-F238E27FC236}">
                <a16:creationId xmlns:a16="http://schemas.microsoft.com/office/drawing/2014/main" id="{E336A122-CCD2-465C-A3FD-20BC938CBDEE}"/>
              </a:ext>
            </a:extLst>
          </p:cNvPr>
          <p:cNvSpPr/>
          <p:nvPr/>
        </p:nvSpPr>
        <p:spPr>
          <a:xfrm rot="5400000" flipV="1">
            <a:off x="4775145" y="5831506"/>
            <a:ext cx="316097" cy="894386"/>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10" name="TextBox 109">
            <a:extLst>
              <a:ext uri="{FF2B5EF4-FFF2-40B4-BE49-F238E27FC236}">
                <a16:creationId xmlns:a16="http://schemas.microsoft.com/office/drawing/2014/main" id="{0E720128-9DAC-4B83-B303-6AF8F2015A42}"/>
              </a:ext>
            </a:extLst>
          </p:cNvPr>
          <p:cNvSpPr txBox="1"/>
          <p:nvPr/>
        </p:nvSpPr>
        <p:spPr>
          <a:xfrm>
            <a:off x="4541048" y="6134434"/>
            <a:ext cx="101011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11" name="Up Arrow 69">
            <a:extLst>
              <a:ext uri="{FF2B5EF4-FFF2-40B4-BE49-F238E27FC236}">
                <a16:creationId xmlns:a16="http://schemas.microsoft.com/office/drawing/2014/main" id="{70F214C2-3789-4BF8-AD7B-F491F0E2F16A}"/>
              </a:ext>
            </a:extLst>
          </p:cNvPr>
          <p:cNvSpPr/>
          <p:nvPr/>
        </p:nvSpPr>
        <p:spPr>
          <a:xfrm rot="16200000" flipH="1" flipV="1">
            <a:off x="7137935" y="5834750"/>
            <a:ext cx="316097" cy="894386"/>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12" name="TextBox 111">
            <a:extLst>
              <a:ext uri="{FF2B5EF4-FFF2-40B4-BE49-F238E27FC236}">
                <a16:creationId xmlns:a16="http://schemas.microsoft.com/office/drawing/2014/main" id="{FC47067D-DFC9-4BB0-88CB-37674509ABF4}"/>
              </a:ext>
            </a:extLst>
          </p:cNvPr>
          <p:cNvSpPr txBox="1"/>
          <p:nvPr/>
        </p:nvSpPr>
        <p:spPr>
          <a:xfrm>
            <a:off x="6877907" y="6134434"/>
            <a:ext cx="1010112"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nvGrpSpPr>
          <p:cNvPr id="76" name="Group 75">
            <a:extLst>
              <a:ext uri="{FF2B5EF4-FFF2-40B4-BE49-F238E27FC236}">
                <a16:creationId xmlns:a16="http://schemas.microsoft.com/office/drawing/2014/main" id="{3D212AD2-CAC0-461F-95B6-05BDD6CD73FA}"/>
              </a:ext>
            </a:extLst>
          </p:cNvPr>
          <p:cNvGrpSpPr/>
          <p:nvPr/>
        </p:nvGrpSpPr>
        <p:grpSpPr>
          <a:xfrm>
            <a:off x="5711742" y="2358512"/>
            <a:ext cx="339145" cy="2421493"/>
            <a:chOff x="4920532" y="2598235"/>
            <a:chExt cx="339145" cy="1889136"/>
          </a:xfrm>
        </p:grpSpPr>
        <p:sp>
          <p:nvSpPr>
            <p:cNvPr id="86" name="Up Arrow 69">
              <a:extLst>
                <a:ext uri="{FF2B5EF4-FFF2-40B4-BE49-F238E27FC236}">
                  <a16:creationId xmlns:a16="http://schemas.microsoft.com/office/drawing/2014/main" id="{173DC66D-CDB8-45A5-A520-30648D2D82A6}"/>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9" name="TextBox 88">
              <a:extLst>
                <a:ext uri="{FF2B5EF4-FFF2-40B4-BE49-F238E27FC236}">
                  <a16:creationId xmlns:a16="http://schemas.microsoft.com/office/drawing/2014/main" id="{93105160-FC5F-43AA-BB43-A354D5723CB4}"/>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92" name="Group 91">
            <a:extLst>
              <a:ext uri="{FF2B5EF4-FFF2-40B4-BE49-F238E27FC236}">
                <a16:creationId xmlns:a16="http://schemas.microsoft.com/office/drawing/2014/main" id="{1E5DADB5-0B73-4C9F-A9CD-1D095D7081D2}"/>
              </a:ext>
            </a:extLst>
          </p:cNvPr>
          <p:cNvGrpSpPr/>
          <p:nvPr/>
        </p:nvGrpSpPr>
        <p:grpSpPr>
          <a:xfrm rot="10800000">
            <a:off x="5733583" y="1836413"/>
            <a:ext cx="339145" cy="991146"/>
            <a:chOff x="4920532" y="3665861"/>
            <a:chExt cx="339145" cy="821510"/>
          </a:xfrm>
        </p:grpSpPr>
        <p:sp>
          <p:nvSpPr>
            <p:cNvPr id="93" name="Up Arrow 71">
              <a:extLst>
                <a:ext uri="{FF2B5EF4-FFF2-40B4-BE49-F238E27FC236}">
                  <a16:creationId xmlns:a16="http://schemas.microsoft.com/office/drawing/2014/main" id="{A72016F2-10B3-49DC-8501-3CDD44CD09E5}"/>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94" name="TextBox 93">
              <a:extLst>
                <a:ext uri="{FF2B5EF4-FFF2-40B4-BE49-F238E27FC236}">
                  <a16:creationId xmlns:a16="http://schemas.microsoft.com/office/drawing/2014/main" id="{7CDA8721-3E18-4EA0-94B0-0E81AB47EF86}"/>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95" name="Group 94">
            <a:extLst>
              <a:ext uri="{FF2B5EF4-FFF2-40B4-BE49-F238E27FC236}">
                <a16:creationId xmlns:a16="http://schemas.microsoft.com/office/drawing/2014/main" id="{C6C95DC4-7C60-4038-8561-E7E664A493C5}"/>
              </a:ext>
            </a:extLst>
          </p:cNvPr>
          <p:cNvGrpSpPr/>
          <p:nvPr/>
        </p:nvGrpSpPr>
        <p:grpSpPr>
          <a:xfrm>
            <a:off x="5239047" y="2786594"/>
            <a:ext cx="339145" cy="2016658"/>
            <a:chOff x="4920532" y="2598235"/>
            <a:chExt cx="339145" cy="1889136"/>
          </a:xfrm>
        </p:grpSpPr>
        <p:sp>
          <p:nvSpPr>
            <p:cNvPr id="96" name="Up Arrow 69">
              <a:extLst>
                <a:ext uri="{FF2B5EF4-FFF2-40B4-BE49-F238E27FC236}">
                  <a16:creationId xmlns:a16="http://schemas.microsoft.com/office/drawing/2014/main" id="{118D614B-9860-4CDB-89DD-D8E749D9B281}"/>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03" name="TextBox 102">
              <a:extLst>
                <a:ext uri="{FF2B5EF4-FFF2-40B4-BE49-F238E27FC236}">
                  <a16:creationId xmlns:a16="http://schemas.microsoft.com/office/drawing/2014/main" id="{F6F33E3D-C20F-4DC7-A711-8C88A2F94954}"/>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04" name="Group 103">
            <a:extLst>
              <a:ext uri="{FF2B5EF4-FFF2-40B4-BE49-F238E27FC236}">
                <a16:creationId xmlns:a16="http://schemas.microsoft.com/office/drawing/2014/main" id="{DC71EA10-6524-44AF-A2AC-A278E567BA95}"/>
              </a:ext>
            </a:extLst>
          </p:cNvPr>
          <p:cNvGrpSpPr/>
          <p:nvPr/>
        </p:nvGrpSpPr>
        <p:grpSpPr>
          <a:xfrm rot="10800000">
            <a:off x="5260887" y="2025364"/>
            <a:ext cx="339145" cy="825442"/>
            <a:chOff x="4920532" y="3665861"/>
            <a:chExt cx="339145" cy="821510"/>
          </a:xfrm>
        </p:grpSpPr>
        <p:sp>
          <p:nvSpPr>
            <p:cNvPr id="113" name="Up Arrow 71">
              <a:extLst>
                <a:ext uri="{FF2B5EF4-FFF2-40B4-BE49-F238E27FC236}">
                  <a16:creationId xmlns:a16="http://schemas.microsoft.com/office/drawing/2014/main" id="{ACA196B4-F7C7-47E9-8EE8-4EC3586F98F8}"/>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14" name="TextBox 113">
              <a:extLst>
                <a:ext uri="{FF2B5EF4-FFF2-40B4-BE49-F238E27FC236}">
                  <a16:creationId xmlns:a16="http://schemas.microsoft.com/office/drawing/2014/main" id="{FA62EF0C-10B1-4A53-80B9-8026BFD0AA63}"/>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15" name="Group 114">
            <a:extLst>
              <a:ext uri="{FF2B5EF4-FFF2-40B4-BE49-F238E27FC236}">
                <a16:creationId xmlns:a16="http://schemas.microsoft.com/office/drawing/2014/main" id="{24979B2A-B955-4425-A6A1-04A1AAF2063E}"/>
              </a:ext>
            </a:extLst>
          </p:cNvPr>
          <p:cNvGrpSpPr/>
          <p:nvPr/>
        </p:nvGrpSpPr>
        <p:grpSpPr>
          <a:xfrm>
            <a:off x="4841255" y="2822391"/>
            <a:ext cx="339145" cy="1939187"/>
            <a:chOff x="4920532" y="2598235"/>
            <a:chExt cx="339145" cy="1889136"/>
          </a:xfrm>
        </p:grpSpPr>
        <p:sp>
          <p:nvSpPr>
            <p:cNvPr id="116" name="Up Arrow 69">
              <a:extLst>
                <a:ext uri="{FF2B5EF4-FFF2-40B4-BE49-F238E27FC236}">
                  <a16:creationId xmlns:a16="http://schemas.microsoft.com/office/drawing/2014/main" id="{57A3B567-DF83-4B60-A56B-F64A660F4E85}"/>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17" name="TextBox 116">
              <a:extLst>
                <a:ext uri="{FF2B5EF4-FFF2-40B4-BE49-F238E27FC236}">
                  <a16:creationId xmlns:a16="http://schemas.microsoft.com/office/drawing/2014/main" id="{F5FF8078-7D0A-4400-A13E-57837DF092D7}"/>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18" name="Group 117">
            <a:extLst>
              <a:ext uri="{FF2B5EF4-FFF2-40B4-BE49-F238E27FC236}">
                <a16:creationId xmlns:a16="http://schemas.microsoft.com/office/drawing/2014/main" id="{515DC518-2BD4-4EEC-9710-44357F08B848}"/>
              </a:ext>
            </a:extLst>
          </p:cNvPr>
          <p:cNvGrpSpPr/>
          <p:nvPr/>
        </p:nvGrpSpPr>
        <p:grpSpPr>
          <a:xfrm rot="10800000">
            <a:off x="4863094" y="2061161"/>
            <a:ext cx="339145" cy="793732"/>
            <a:chOff x="4920532" y="3665861"/>
            <a:chExt cx="339145" cy="821510"/>
          </a:xfrm>
        </p:grpSpPr>
        <p:sp>
          <p:nvSpPr>
            <p:cNvPr id="119" name="Up Arrow 71">
              <a:extLst>
                <a:ext uri="{FF2B5EF4-FFF2-40B4-BE49-F238E27FC236}">
                  <a16:creationId xmlns:a16="http://schemas.microsoft.com/office/drawing/2014/main" id="{8BA8B8A1-A312-4C82-B5B0-C8ED4062B6B8}"/>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20" name="TextBox 119">
              <a:extLst>
                <a:ext uri="{FF2B5EF4-FFF2-40B4-BE49-F238E27FC236}">
                  <a16:creationId xmlns:a16="http://schemas.microsoft.com/office/drawing/2014/main" id="{1F5D2246-8FA1-4B5D-B165-31A366F59471}"/>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21" name="Group 120">
            <a:extLst>
              <a:ext uri="{FF2B5EF4-FFF2-40B4-BE49-F238E27FC236}">
                <a16:creationId xmlns:a16="http://schemas.microsoft.com/office/drawing/2014/main" id="{248CF725-5D2E-4B43-88F9-92E6ABBE48B3}"/>
              </a:ext>
            </a:extLst>
          </p:cNvPr>
          <p:cNvGrpSpPr/>
          <p:nvPr/>
        </p:nvGrpSpPr>
        <p:grpSpPr>
          <a:xfrm>
            <a:off x="4358985" y="2835426"/>
            <a:ext cx="339145" cy="1843780"/>
            <a:chOff x="4920532" y="2598235"/>
            <a:chExt cx="339145" cy="1889136"/>
          </a:xfrm>
        </p:grpSpPr>
        <p:sp>
          <p:nvSpPr>
            <p:cNvPr id="122" name="Up Arrow 69">
              <a:extLst>
                <a:ext uri="{FF2B5EF4-FFF2-40B4-BE49-F238E27FC236}">
                  <a16:creationId xmlns:a16="http://schemas.microsoft.com/office/drawing/2014/main" id="{56385564-461A-4255-A7D3-2DF709E0277A}"/>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23" name="TextBox 122">
              <a:extLst>
                <a:ext uri="{FF2B5EF4-FFF2-40B4-BE49-F238E27FC236}">
                  <a16:creationId xmlns:a16="http://schemas.microsoft.com/office/drawing/2014/main" id="{AC2FF05F-1EF9-4787-9614-7AAE3E6CCEA1}"/>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24" name="Group 123">
            <a:extLst>
              <a:ext uri="{FF2B5EF4-FFF2-40B4-BE49-F238E27FC236}">
                <a16:creationId xmlns:a16="http://schemas.microsoft.com/office/drawing/2014/main" id="{DBB38988-6CA6-467B-BDED-32CA0D4B1AB4}"/>
              </a:ext>
            </a:extLst>
          </p:cNvPr>
          <p:cNvGrpSpPr/>
          <p:nvPr/>
        </p:nvGrpSpPr>
        <p:grpSpPr>
          <a:xfrm rot="10800000">
            <a:off x="4380822" y="2074194"/>
            <a:ext cx="339145" cy="879007"/>
            <a:chOff x="4920532" y="3665861"/>
            <a:chExt cx="339145" cy="821510"/>
          </a:xfrm>
        </p:grpSpPr>
        <p:sp>
          <p:nvSpPr>
            <p:cNvPr id="125" name="Up Arrow 71">
              <a:extLst>
                <a:ext uri="{FF2B5EF4-FFF2-40B4-BE49-F238E27FC236}">
                  <a16:creationId xmlns:a16="http://schemas.microsoft.com/office/drawing/2014/main" id="{2CEEF85F-1C23-4423-B501-80AC037F97B5}"/>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26" name="TextBox 125">
              <a:extLst>
                <a:ext uri="{FF2B5EF4-FFF2-40B4-BE49-F238E27FC236}">
                  <a16:creationId xmlns:a16="http://schemas.microsoft.com/office/drawing/2014/main" id="{44CB25B8-0999-4E68-8AA4-CEEBCC432F7F}"/>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63" name="Group 162">
            <a:extLst>
              <a:ext uri="{FF2B5EF4-FFF2-40B4-BE49-F238E27FC236}">
                <a16:creationId xmlns:a16="http://schemas.microsoft.com/office/drawing/2014/main" id="{D124E5FF-8DE5-41D5-9EAC-B9ECF932C160}"/>
              </a:ext>
            </a:extLst>
          </p:cNvPr>
          <p:cNvGrpSpPr/>
          <p:nvPr/>
        </p:nvGrpSpPr>
        <p:grpSpPr>
          <a:xfrm>
            <a:off x="6552537" y="2662120"/>
            <a:ext cx="339145" cy="2102336"/>
            <a:chOff x="4920532" y="2598235"/>
            <a:chExt cx="339145" cy="1889136"/>
          </a:xfrm>
        </p:grpSpPr>
        <p:sp>
          <p:nvSpPr>
            <p:cNvPr id="164" name="Up Arrow 69">
              <a:extLst>
                <a:ext uri="{FF2B5EF4-FFF2-40B4-BE49-F238E27FC236}">
                  <a16:creationId xmlns:a16="http://schemas.microsoft.com/office/drawing/2014/main" id="{5ED6845A-5154-451C-BEFE-60BEF13F779B}"/>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65" name="TextBox 164">
              <a:extLst>
                <a:ext uri="{FF2B5EF4-FFF2-40B4-BE49-F238E27FC236}">
                  <a16:creationId xmlns:a16="http://schemas.microsoft.com/office/drawing/2014/main" id="{A3E4E45F-82ED-42F1-97E6-EF883E495CEA}"/>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66" name="Group 165">
            <a:extLst>
              <a:ext uri="{FF2B5EF4-FFF2-40B4-BE49-F238E27FC236}">
                <a16:creationId xmlns:a16="http://schemas.microsoft.com/office/drawing/2014/main" id="{ED390044-9532-43CD-BA95-2C6657C2B17B}"/>
              </a:ext>
            </a:extLst>
          </p:cNvPr>
          <p:cNvGrpSpPr/>
          <p:nvPr/>
        </p:nvGrpSpPr>
        <p:grpSpPr>
          <a:xfrm rot="10800000">
            <a:off x="6574376" y="1900889"/>
            <a:ext cx="339145" cy="860511"/>
            <a:chOff x="4920532" y="3665861"/>
            <a:chExt cx="339145" cy="821510"/>
          </a:xfrm>
        </p:grpSpPr>
        <p:sp>
          <p:nvSpPr>
            <p:cNvPr id="167" name="Up Arrow 71">
              <a:extLst>
                <a:ext uri="{FF2B5EF4-FFF2-40B4-BE49-F238E27FC236}">
                  <a16:creationId xmlns:a16="http://schemas.microsoft.com/office/drawing/2014/main" id="{CF22807B-B20A-4634-BF29-8EEC9F4953B9}"/>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68" name="TextBox 167">
              <a:extLst>
                <a:ext uri="{FF2B5EF4-FFF2-40B4-BE49-F238E27FC236}">
                  <a16:creationId xmlns:a16="http://schemas.microsoft.com/office/drawing/2014/main" id="{0F88FBFD-D04B-4464-BFFD-6CD02701108B}"/>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69" name="Group 168">
            <a:extLst>
              <a:ext uri="{FF2B5EF4-FFF2-40B4-BE49-F238E27FC236}">
                <a16:creationId xmlns:a16="http://schemas.microsoft.com/office/drawing/2014/main" id="{FF0A289E-624F-4D6B-8A8E-0F12B6E0617B}"/>
              </a:ext>
            </a:extLst>
          </p:cNvPr>
          <p:cNvGrpSpPr/>
          <p:nvPr/>
        </p:nvGrpSpPr>
        <p:grpSpPr>
          <a:xfrm>
            <a:off x="6936368" y="2755452"/>
            <a:ext cx="339145" cy="2021573"/>
            <a:chOff x="4920532" y="2598235"/>
            <a:chExt cx="339145" cy="1889136"/>
          </a:xfrm>
        </p:grpSpPr>
        <p:sp>
          <p:nvSpPr>
            <p:cNvPr id="170" name="Up Arrow 69">
              <a:extLst>
                <a:ext uri="{FF2B5EF4-FFF2-40B4-BE49-F238E27FC236}">
                  <a16:creationId xmlns:a16="http://schemas.microsoft.com/office/drawing/2014/main" id="{2380FEEE-856B-4347-B341-D539592C5E6B}"/>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71" name="TextBox 170">
              <a:extLst>
                <a:ext uri="{FF2B5EF4-FFF2-40B4-BE49-F238E27FC236}">
                  <a16:creationId xmlns:a16="http://schemas.microsoft.com/office/drawing/2014/main" id="{50F2AE5C-2B28-4E0C-BAAE-45AA75477330}"/>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72" name="Group 171">
            <a:extLst>
              <a:ext uri="{FF2B5EF4-FFF2-40B4-BE49-F238E27FC236}">
                <a16:creationId xmlns:a16="http://schemas.microsoft.com/office/drawing/2014/main" id="{8623AB83-DD61-4672-8E03-319AABF8F3A3}"/>
              </a:ext>
            </a:extLst>
          </p:cNvPr>
          <p:cNvGrpSpPr/>
          <p:nvPr/>
        </p:nvGrpSpPr>
        <p:grpSpPr>
          <a:xfrm rot="10800000">
            <a:off x="6958206" y="1994222"/>
            <a:ext cx="339145" cy="827454"/>
            <a:chOff x="4920532" y="3665861"/>
            <a:chExt cx="339145" cy="821510"/>
          </a:xfrm>
        </p:grpSpPr>
        <p:sp>
          <p:nvSpPr>
            <p:cNvPr id="173" name="Up Arrow 71">
              <a:extLst>
                <a:ext uri="{FF2B5EF4-FFF2-40B4-BE49-F238E27FC236}">
                  <a16:creationId xmlns:a16="http://schemas.microsoft.com/office/drawing/2014/main" id="{CF093263-7A87-4B67-983E-50141BE89A2D}"/>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74" name="TextBox 173">
              <a:extLst>
                <a:ext uri="{FF2B5EF4-FFF2-40B4-BE49-F238E27FC236}">
                  <a16:creationId xmlns:a16="http://schemas.microsoft.com/office/drawing/2014/main" id="{A029F983-C168-4926-9284-8E24102DF73F}"/>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75" name="Group 174">
            <a:extLst>
              <a:ext uri="{FF2B5EF4-FFF2-40B4-BE49-F238E27FC236}">
                <a16:creationId xmlns:a16="http://schemas.microsoft.com/office/drawing/2014/main" id="{031B5769-44F3-4907-A432-51BE6A401F82}"/>
              </a:ext>
            </a:extLst>
          </p:cNvPr>
          <p:cNvGrpSpPr/>
          <p:nvPr/>
        </p:nvGrpSpPr>
        <p:grpSpPr>
          <a:xfrm>
            <a:off x="7383779" y="2876023"/>
            <a:ext cx="339145" cy="1922113"/>
            <a:chOff x="4920532" y="2598235"/>
            <a:chExt cx="339145" cy="1889136"/>
          </a:xfrm>
        </p:grpSpPr>
        <p:sp>
          <p:nvSpPr>
            <p:cNvPr id="176" name="Up Arrow 69">
              <a:extLst>
                <a:ext uri="{FF2B5EF4-FFF2-40B4-BE49-F238E27FC236}">
                  <a16:creationId xmlns:a16="http://schemas.microsoft.com/office/drawing/2014/main" id="{940FB5CC-7DEE-4DF0-B1A1-5EED5B7F8EC7}"/>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77" name="TextBox 176">
              <a:extLst>
                <a:ext uri="{FF2B5EF4-FFF2-40B4-BE49-F238E27FC236}">
                  <a16:creationId xmlns:a16="http://schemas.microsoft.com/office/drawing/2014/main" id="{A273C1CA-EC7A-4D0A-BACB-F480843D3C71}"/>
                </a:ext>
              </a:extLst>
            </p:cNvPr>
            <p:cNvSpPr txBox="1"/>
            <p:nvPr/>
          </p:nvSpPr>
          <p:spPr>
            <a:xfrm rot="16200000">
              <a:off x="4151696" y="3388914"/>
              <a:ext cx="1889135"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grpSp>
        <p:nvGrpSpPr>
          <p:cNvPr id="178" name="Group 177">
            <a:extLst>
              <a:ext uri="{FF2B5EF4-FFF2-40B4-BE49-F238E27FC236}">
                <a16:creationId xmlns:a16="http://schemas.microsoft.com/office/drawing/2014/main" id="{7909EF83-A1A6-43B1-9249-BA230BAC33D2}"/>
              </a:ext>
            </a:extLst>
          </p:cNvPr>
          <p:cNvGrpSpPr/>
          <p:nvPr/>
        </p:nvGrpSpPr>
        <p:grpSpPr>
          <a:xfrm rot="10800000">
            <a:off x="7405615" y="2114791"/>
            <a:ext cx="339145" cy="916352"/>
            <a:chOff x="4920532" y="3665861"/>
            <a:chExt cx="339145" cy="821510"/>
          </a:xfrm>
        </p:grpSpPr>
        <p:sp>
          <p:nvSpPr>
            <p:cNvPr id="179" name="Up Arrow 71">
              <a:extLst>
                <a:ext uri="{FF2B5EF4-FFF2-40B4-BE49-F238E27FC236}">
                  <a16:creationId xmlns:a16="http://schemas.microsoft.com/office/drawing/2014/main" id="{66BE9D4F-2F57-4EC8-AED9-68F290CCC037}"/>
                </a:ext>
              </a:extLst>
            </p:cNvPr>
            <p:cNvSpPr/>
            <p:nvPr/>
          </p:nvSpPr>
          <p:spPr>
            <a:xfrm flipV="1">
              <a:off x="4920532" y="3838574"/>
              <a:ext cx="339145" cy="6487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80" name="TextBox 179">
              <a:extLst>
                <a:ext uri="{FF2B5EF4-FFF2-40B4-BE49-F238E27FC236}">
                  <a16:creationId xmlns:a16="http://schemas.microsoft.com/office/drawing/2014/main" id="{2EAF57FB-07D7-409F-8684-851918DD0A19}"/>
                </a:ext>
              </a:extLst>
            </p:cNvPr>
            <p:cNvSpPr txBox="1"/>
            <p:nvPr/>
          </p:nvSpPr>
          <p:spPr>
            <a:xfrm rot="16200000">
              <a:off x="4685509" y="3922727"/>
              <a:ext cx="821510" cy="307777"/>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Services</a:t>
              </a: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grpSp>
      <p:sp>
        <p:nvSpPr>
          <p:cNvPr id="14" name="TextBox 13">
            <a:extLst>
              <a:ext uri="{FF2B5EF4-FFF2-40B4-BE49-F238E27FC236}">
                <a16:creationId xmlns:a16="http://schemas.microsoft.com/office/drawing/2014/main" id="{62439CD0-00EE-4016-83F2-0104FF90094A}"/>
              </a:ext>
            </a:extLst>
          </p:cNvPr>
          <p:cNvSpPr txBox="1"/>
          <p:nvPr/>
        </p:nvSpPr>
        <p:spPr>
          <a:xfrm>
            <a:off x="4493602" y="1582426"/>
            <a:ext cx="633507" cy="3000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Fibres</a:t>
            </a:r>
          </a:p>
        </p:txBody>
      </p:sp>
      <p:sp>
        <p:nvSpPr>
          <p:cNvPr id="7" name="TextBox 6">
            <a:extLst>
              <a:ext uri="{FF2B5EF4-FFF2-40B4-BE49-F238E27FC236}">
                <a16:creationId xmlns:a16="http://schemas.microsoft.com/office/drawing/2014/main" id="{5757DBE8-0BA5-4337-B46A-EF6B236D72B1}"/>
              </a:ext>
            </a:extLst>
          </p:cNvPr>
          <p:cNvSpPr txBox="1"/>
          <p:nvPr/>
        </p:nvSpPr>
        <p:spPr>
          <a:xfrm>
            <a:off x="1042486" y="4174733"/>
            <a:ext cx="2976295" cy="715581"/>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The fibre module in the acceptance is likely the standard fibre mat with a carbon fibre + core panel.</a:t>
            </a:r>
          </a:p>
        </p:txBody>
      </p:sp>
      <p:sp>
        <p:nvSpPr>
          <p:cNvPr id="8" name="TextBox 7">
            <a:extLst>
              <a:ext uri="{FF2B5EF4-FFF2-40B4-BE49-F238E27FC236}">
                <a16:creationId xmlns:a16="http://schemas.microsoft.com/office/drawing/2014/main" id="{A80AD638-CBE5-4B36-93D9-B1516BDF036C}"/>
              </a:ext>
            </a:extLst>
          </p:cNvPr>
          <p:cNvSpPr txBox="1"/>
          <p:nvPr/>
        </p:nvSpPr>
        <p:spPr>
          <a:xfrm>
            <a:off x="1106016" y="5217204"/>
            <a:ext cx="2580677" cy="923330"/>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Franklin Gothic Book" panose="020B0503020102020204"/>
                <a:ea typeface="+mn-ea"/>
                <a:cs typeface="+mn-cs"/>
              </a:rPr>
              <a:t>The detector outside the acceptance is really undefined at the moment. Not even an idea of the envelopes.</a:t>
            </a:r>
          </a:p>
        </p:txBody>
      </p:sp>
      <p:sp>
        <p:nvSpPr>
          <p:cNvPr id="16" name="Title 5">
            <a:extLst>
              <a:ext uri="{FF2B5EF4-FFF2-40B4-BE49-F238E27FC236}">
                <a16:creationId xmlns:a16="http://schemas.microsoft.com/office/drawing/2014/main" id="{85FF041D-D0E5-1D08-2BF9-9C6F56805C74}"/>
              </a:ext>
            </a:extLst>
          </p:cNvPr>
          <p:cNvSpPr txBox="1">
            <a:spLocks/>
          </p:cNvSpPr>
          <p:nvPr/>
        </p:nvSpPr>
        <p:spPr>
          <a:xfrm>
            <a:off x="1115938" y="1769669"/>
            <a:ext cx="2781320" cy="1672045"/>
          </a:xfrm>
          <a:prstGeom prst="rect">
            <a:avLst/>
          </a:prstGeom>
        </p:spPr>
        <p:txBody>
          <a:bodyPr vert="horz" lIns="91440" tIns="45720" rIns="91440" bIns="45720" rtlCol="0" anchor="ctr">
            <a:normAutofit/>
          </a:bodyPr>
          <a:lstStyle>
            <a:lvl1pPr algn="l" defTabSz="914354"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a:t>SciFi II - A Mighty SciFi</a:t>
            </a:r>
          </a:p>
          <a:p>
            <a:r>
              <a:rPr lang="en-US" sz="1600" dirty="0"/>
              <a:t> (LS4 upgrade)</a:t>
            </a:r>
          </a:p>
          <a:p>
            <a:endParaRPr lang="en-US" sz="1600" dirty="0"/>
          </a:p>
          <a:p>
            <a:r>
              <a:rPr lang="en-US" sz="1600" dirty="0"/>
              <a:t>Another 5x more radiation / </a:t>
            </a:r>
          </a:p>
          <a:p>
            <a:r>
              <a:rPr lang="en-US" sz="1600" dirty="0"/>
              <a:t>(10x instantaneous luminosity)</a:t>
            </a:r>
          </a:p>
        </p:txBody>
      </p:sp>
      <p:sp>
        <p:nvSpPr>
          <p:cNvPr id="127" name="Title 1">
            <a:extLst>
              <a:ext uri="{FF2B5EF4-FFF2-40B4-BE49-F238E27FC236}">
                <a16:creationId xmlns:a16="http://schemas.microsoft.com/office/drawing/2014/main" id="{7CA91D54-1473-4F57-B32D-3CD9991E18DB}"/>
              </a:ext>
            </a:extLst>
          </p:cNvPr>
          <p:cNvSpPr>
            <a:spLocks noGrp="1"/>
          </p:cNvSpPr>
          <p:nvPr>
            <p:ph type="title"/>
          </p:nvPr>
        </p:nvSpPr>
        <p:spPr>
          <a:xfrm>
            <a:off x="838200" y="222828"/>
            <a:ext cx="2944687" cy="1494215"/>
          </a:xfrm>
        </p:spPr>
        <p:txBody>
          <a:bodyPr>
            <a:normAutofit/>
          </a:bodyPr>
          <a:lstStyle/>
          <a:p>
            <a:r>
              <a:rPr lang="en-US" dirty="0"/>
              <a:t>LHCb Upgrade 2</a:t>
            </a:r>
          </a:p>
        </p:txBody>
      </p:sp>
    </p:spTree>
    <p:extLst>
      <p:ext uri="{BB962C8B-B14F-4D97-AF65-F5344CB8AC3E}">
        <p14:creationId xmlns:p14="http://schemas.microsoft.com/office/powerpoint/2010/main" val="4121685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A3F48-EA6F-A317-E667-6AA286B441C0}"/>
              </a:ext>
            </a:extLst>
          </p:cNvPr>
          <p:cNvSpPr>
            <a:spLocks noGrp="1"/>
          </p:cNvSpPr>
          <p:nvPr>
            <p:ph type="title"/>
          </p:nvPr>
        </p:nvSpPr>
        <p:spPr>
          <a:xfrm>
            <a:off x="808661" y="365125"/>
            <a:ext cx="10357666" cy="614589"/>
          </a:xfrm>
        </p:spPr>
        <p:txBody>
          <a:bodyPr>
            <a:normAutofit fontScale="90000"/>
          </a:bodyPr>
          <a:lstStyle/>
          <a:p>
            <a:r>
              <a:rPr lang="en-US" dirty="0"/>
              <a:t>Specifications</a:t>
            </a:r>
          </a:p>
        </p:txBody>
      </p:sp>
      <p:sp>
        <p:nvSpPr>
          <p:cNvPr id="3" name="Content Placeholder 2">
            <a:extLst>
              <a:ext uri="{FF2B5EF4-FFF2-40B4-BE49-F238E27FC236}">
                <a16:creationId xmlns:a16="http://schemas.microsoft.com/office/drawing/2014/main" id="{1FC9C94A-2D51-8F15-A604-351A546BCB74}"/>
              </a:ext>
            </a:extLst>
          </p:cNvPr>
          <p:cNvSpPr>
            <a:spLocks noGrp="1"/>
          </p:cNvSpPr>
          <p:nvPr>
            <p:ph idx="1"/>
          </p:nvPr>
        </p:nvSpPr>
        <p:spPr>
          <a:xfrm>
            <a:off x="808662" y="979715"/>
            <a:ext cx="3865975" cy="5154386"/>
          </a:xfrm>
        </p:spPr>
        <p:txBody>
          <a:bodyPr>
            <a:normAutofit/>
          </a:bodyPr>
          <a:lstStyle/>
          <a:p>
            <a:r>
              <a:rPr lang="en-US" dirty="0"/>
              <a:t>Light Yield = Hit Efficiency</a:t>
            </a:r>
          </a:p>
          <a:p>
            <a:pPr lvl="1"/>
            <a:r>
              <a:rPr lang="en-US" b="1" dirty="0"/>
              <a:t>&gt; 16 photoelectrons wanted for &gt;99% efficiency</a:t>
            </a:r>
          </a:p>
          <a:p>
            <a:r>
              <a:rPr lang="en-US" dirty="0"/>
              <a:t>Thresholds used to separate signal from SiPM Dark Noise</a:t>
            </a:r>
          </a:p>
          <a:p>
            <a:endParaRPr lang="en-US" dirty="0"/>
          </a:p>
          <a:p>
            <a:r>
              <a:rPr lang="en-US" dirty="0"/>
              <a:t>Timing</a:t>
            </a:r>
          </a:p>
          <a:p>
            <a:pPr lvl="1"/>
            <a:r>
              <a:rPr lang="en-US" dirty="0"/>
              <a:t>Scintillation falls within 1 BXID</a:t>
            </a:r>
          </a:p>
          <a:p>
            <a:pPr lvl="1"/>
            <a:r>
              <a:rPr lang="en-US" dirty="0"/>
              <a:t>~1ns resolution possible for long fibres</a:t>
            </a:r>
          </a:p>
        </p:txBody>
      </p:sp>
      <p:pic>
        <p:nvPicPr>
          <p:cNvPr id="5" name="Picture 4" descr="Chart, scatter chart&#10;&#10;Description automatically generated">
            <a:extLst>
              <a:ext uri="{FF2B5EF4-FFF2-40B4-BE49-F238E27FC236}">
                <a16:creationId xmlns:a16="http://schemas.microsoft.com/office/drawing/2014/main" id="{366B5C97-2B8C-133D-8846-DF373870CE9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03650" y="1117341"/>
            <a:ext cx="7173746" cy="4057650"/>
          </a:xfrm>
          <a:prstGeom prst="rect">
            <a:avLst/>
          </a:prstGeom>
        </p:spPr>
      </p:pic>
      <p:sp>
        <p:nvSpPr>
          <p:cNvPr id="7" name="TextBox 6">
            <a:extLst>
              <a:ext uri="{FF2B5EF4-FFF2-40B4-BE49-F238E27FC236}">
                <a16:creationId xmlns:a16="http://schemas.microsoft.com/office/drawing/2014/main" id="{2B9C6A87-24E6-8DCF-CC1B-A4824362503F}"/>
              </a:ext>
            </a:extLst>
          </p:cNvPr>
          <p:cNvSpPr txBox="1"/>
          <p:nvPr/>
        </p:nvSpPr>
        <p:spPr>
          <a:xfrm>
            <a:off x="6096000" y="917723"/>
            <a:ext cx="6097554" cy="261610"/>
          </a:xfrm>
          <a:prstGeom prst="rect">
            <a:avLst/>
          </a:prstGeom>
          <a:noFill/>
        </p:spPr>
        <p:txBody>
          <a:bodyPr wrap="square">
            <a:spAutoFit/>
          </a:bodyPr>
          <a:lstStyle/>
          <a:p>
            <a:r>
              <a:rPr lang="en-US" sz="1100" dirty="0"/>
              <a:t>https://infoscience.epfl.ch/record/256964?ln=en</a:t>
            </a:r>
          </a:p>
        </p:txBody>
      </p:sp>
      <p:sp>
        <p:nvSpPr>
          <p:cNvPr id="8" name="Date Placeholder 7">
            <a:extLst>
              <a:ext uri="{FF2B5EF4-FFF2-40B4-BE49-F238E27FC236}">
                <a16:creationId xmlns:a16="http://schemas.microsoft.com/office/drawing/2014/main" id="{B18B0DF5-CEE2-F7C8-607B-628E21D0E932}"/>
              </a:ext>
            </a:extLst>
          </p:cNvPr>
          <p:cNvSpPr>
            <a:spLocks noGrp="1"/>
          </p:cNvSpPr>
          <p:nvPr>
            <p:ph type="dt" sz="half" idx="10"/>
          </p:nvPr>
        </p:nvSpPr>
        <p:spPr/>
        <p:txBody>
          <a:bodyPr/>
          <a:lstStyle/>
          <a:p>
            <a:r>
              <a:rPr lang="en-US"/>
              <a:t>17/Apr/2023</a:t>
            </a:r>
          </a:p>
        </p:txBody>
      </p:sp>
      <p:sp>
        <p:nvSpPr>
          <p:cNvPr id="9" name="Footer Placeholder 8">
            <a:extLst>
              <a:ext uri="{FF2B5EF4-FFF2-40B4-BE49-F238E27FC236}">
                <a16:creationId xmlns:a16="http://schemas.microsoft.com/office/drawing/2014/main" id="{BB4FEF5F-6498-BA8F-9E93-9CB9D6DE2C37}"/>
              </a:ext>
            </a:extLst>
          </p:cNvPr>
          <p:cNvSpPr>
            <a:spLocks noGrp="1"/>
          </p:cNvSpPr>
          <p:nvPr>
            <p:ph type="ftr" sz="quarter" idx="11"/>
          </p:nvPr>
        </p:nvSpPr>
        <p:spPr/>
        <p:txBody>
          <a:bodyPr/>
          <a:lstStyle/>
          <a:p>
            <a:r>
              <a:rPr lang="en-US"/>
              <a:t>B. Leverington - Fibre Developments</a:t>
            </a:r>
          </a:p>
        </p:txBody>
      </p:sp>
      <p:sp>
        <p:nvSpPr>
          <p:cNvPr id="10" name="Slide Number Placeholder 9">
            <a:extLst>
              <a:ext uri="{FF2B5EF4-FFF2-40B4-BE49-F238E27FC236}">
                <a16:creationId xmlns:a16="http://schemas.microsoft.com/office/drawing/2014/main" id="{45C9B951-FE36-E81C-27AB-80EDE6C7F67C}"/>
              </a:ext>
            </a:extLst>
          </p:cNvPr>
          <p:cNvSpPr>
            <a:spLocks noGrp="1"/>
          </p:cNvSpPr>
          <p:nvPr>
            <p:ph type="sldNum" sz="quarter" idx="12"/>
          </p:nvPr>
        </p:nvSpPr>
        <p:spPr/>
        <p:txBody>
          <a:bodyPr/>
          <a:lstStyle/>
          <a:p>
            <a:fld id="{91F18EF7-BE1E-4ECB-84D4-67C2B4D8F095}" type="slidenum">
              <a:rPr lang="en-US" smtClean="0"/>
              <a:t>6</a:t>
            </a:fld>
            <a:endParaRPr lang="en-US"/>
          </a:p>
        </p:txBody>
      </p:sp>
    </p:spTree>
    <p:extLst>
      <p:ext uri="{BB962C8B-B14F-4D97-AF65-F5344CB8AC3E}">
        <p14:creationId xmlns:p14="http://schemas.microsoft.com/office/powerpoint/2010/main" val="889063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8585B2-8834-3C22-D208-D46DE3600907}"/>
              </a:ext>
            </a:extLst>
          </p:cNvPr>
          <p:cNvSpPr>
            <a:spLocks noGrp="1"/>
          </p:cNvSpPr>
          <p:nvPr>
            <p:ph type="title"/>
          </p:nvPr>
        </p:nvSpPr>
        <p:spPr>
          <a:xfrm>
            <a:off x="808661" y="365125"/>
            <a:ext cx="10357666" cy="511175"/>
          </a:xfrm>
        </p:spPr>
        <p:txBody>
          <a:bodyPr>
            <a:normAutofit fontScale="90000"/>
          </a:bodyPr>
          <a:lstStyle/>
          <a:p>
            <a:r>
              <a:rPr lang="en-US" dirty="0"/>
              <a:t>Kuraray SCSF-78MJ</a:t>
            </a:r>
          </a:p>
        </p:txBody>
      </p:sp>
      <p:pic>
        <p:nvPicPr>
          <p:cNvPr id="8" name="Content Placeholder 7">
            <a:extLst>
              <a:ext uri="{FF2B5EF4-FFF2-40B4-BE49-F238E27FC236}">
                <a16:creationId xmlns:a16="http://schemas.microsoft.com/office/drawing/2014/main" id="{681E7490-B309-04D5-EE70-75E11002F22C}"/>
              </a:ext>
            </a:extLst>
          </p:cNvPr>
          <p:cNvPicPr>
            <a:picLocks noGrp="1" noChangeAspect="1"/>
          </p:cNvPicPr>
          <p:nvPr>
            <p:ph idx="1"/>
          </p:nvPr>
        </p:nvPicPr>
        <p:blipFill>
          <a:blip r:embed="rId2"/>
          <a:stretch>
            <a:fillRect/>
          </a:stretch>
        </p:blipFill>
        <p:spPr>
          <a:xfrm>
            <a:off x="1124235" y="2999203"/>
            <a:ext cx="4315789" cy="3342839"/>
          </a:xfrm>
        </p:spPr>
      </p:pic>
      <p:sp>
        <p:nvSpPr>
          <p:cNvPr id="7" name="TextBox 6">
            <a:extLst>
              <a:ext uri="{FF2B5EF4-FFF2-40B4-BE49-F238E27FC236}">
                <a16:creationId xmlns:a16="http://schemas.microsoft.com/office/drawing/2014/main" id="{8DA7FBC1-47E0-2D32-BD24-76E231392735}"/>
              </a:ext>
            </a:extLst>
          </p:cNvPr>
          <p:cNvSpPr txBox="1"/>
          <p:nvPr/>
        </p:nvSpPr>
        <p:spPr>
          <a:xfrm>
            <a:off x="7905362" y="540306"/>
            <a:ext cx="6097554" cy="369332"/>
          </a:xfrm>
          <a:prstGeom prst="rect">
            <a:avLst/>
          </a:prstGeom>
          <a:noFill/>
        </p:spPr>
        <p:txBody>
          <a:bodyPr wrap="square">
            <a:spAutoFit/>
          </a:bodyPr>
          <a:lstStyle/>
          <a:p>
            <a:r>
              <a:rPr lang="en-US" sz="1800" b="0" i="0" u="none" strike="noStrike" baseline="0" dirty="0">
                <a:solidFill>
                  <a:srgbClr val="C0C0C0"/>
                </a:solidFill>
                <a:latin typeface="Courier"/>
              </a:rPr>
              <a:t>2018 JINST 13 P10025</a:t>
            </a:r>
            <a:endParaRPr lang="en-US" dirty="0"/>
          </a:p>
        </p:txBody>
      </p:sp>
      <p:pic>
        <p:nvPicPr>
          <p:cNvPr id="11" name="Picture 10">
            <a:extLst>
              <a:ext uri="{FF2B5EF4-FFF2-40B4-BE49-F238E27FC236}">
                <a16:creationId xmlns:a16="http://schemas.microsoft.com/office/drawing/2014/main" id="{32DF22FF-E8DD-3EE4-8FBE-3EBD98C3FF8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751976" y="3486809"/>
            <a:ext cx="4202163" cy="2951933"/>
          </a:xfrm>
          <a:prstGeom prst="rect">
            <a:avLst/>
          </a:prstGeom>
        </p:spPr>
      </p:pic>
      <p:pic>
        <p:nvPicPr>
          <p:cNvPr id="3" name="Picture 2">
            <a:extLst>
              <a:ext uri="{FF2B5EF4-FFF2-40B4-BE49-F238E27FC236}">
                <a16:creationId xmlns:a16="http://schemas.microsoft.com/office/drawing/2014/main" id="{4BAB3329-5031-4D40-288C-EDEEAF9ACE7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751976" y="620712"/>
            <a:ext cx="4202163" cy="3085964"/>
          </a:xfrm>
          <a:prstGeom prst="rect">
            <a:avLst/>
          </a:prstGeom>
        </p:spPr>
      </p:pic>
      <p:sp>
        <p:nvSpPr>
          <p:cNvPr id="10" name="TextBox 9">
            <a:extLst>
              <a:ext uri="{FF2B5EF4-FFF2-40B4-BE49-F238E27FC236}">
                <a16:creationId xmlns:a16="http://schemas.microsoft.com/office/drawing/2014/main" id="{B69E2530-A385-464D-4EA0-910265728FE7}"/>
              </a:ext>
            </a:extLst>
          </p:cNvPr>
          <p:cNvSpPr txBox="1"/>
          <p:nvPr/>
        </p:nvSpPr>
        <p:spPr>
          <a:xfrm>
            <a:off x="1237861" y="1219200"/>
            <a:ext cx="4202163" cy="646331"/>
          </a:xfrm>
          <a:prstGeom prst="rect">
            <a:avLst/>
          </a:prstGeom>
          <a:noFill/>
        </p:spPr>
        <p:txBody>
          <a:bodyPr wrap="square" rtlCol="0">
            <a:spAutoFit/>
          </a:bodyPr>
          <a:lstStyle/>
          <a:p>
            <a:r>
              <a:rPr lang="en-US" b="1" dirty="0"/>
              <a:t>Attenuation length ~ 350 cm</a:t>
            </a:r>
            <a:r>
              <a:rPr lang="en-US" dirty="0"/>
              <a:t> needed for 250 cm long fibre mats</a:t>
            </a:r>
          </a:p>
        </p:txBody>
      </p:sp>
      <p:sp>
        <p:nvSpPr>
          <p:cNvPr id="12" name="Date Placeholder 11">
            <a:extLst>
              <a:ext uri="{FF2B5EF4-FFF2-40B4-BE49-F238E27FC236}">
                <a16:creationId xmlns:a16="http://schemas.microsoft.com/office/drawing/2014/main" id="{74D10A88-9755-E004-9D97-47D22D54F6E9}"/>
              </a:ext>
            </a:extLst>
          </p:cNvPr>
          <p:cNvSpPr>
            <a:spLocks noGrp="1"/>
          </p:cNvSpPr>
          <p:nvPr>
            <p:ph type="dt" sz="half" idx="10"/>
          </p:nvPr>
        </p:nvSpPr>
        <p:spPr/>
        <p:txBody>
          <a:bodyPr/>
          <a:lstStyle/>
          <a:p>
            <a:r>
              <a:rPr lang="en-US"/>
              <a:t>17/Apr/2023</a:t>
            </a:r>
          </a:p>
        </p:txBody>
      </p:sp>
      <p:sp>
        <p:nvSpPr>
          <p:cNvPr id="13" name="Footer Placeholder 12">
            <a:extLst>
              <a:ext uri="{FF2B5EF4-FFF2-40B4-BE49-F238E27FC236}">
                <a16:creationId xmlns:a16="http://schemas.microsoft.com/office/drawing/2014/main" id="{2BEE285F-075A-0319-D1D7-036BE8A0C3D7}"/>
              </a:ext>
            </a:extLst>
          </p:cNvPr>
          <p:cNvSpPr>
            <a:spLocks noGrp="1"/>
          </p:cNvSpPr>
          <p:nvPr>
            <p:ph type="ftr" sz="quarter" idx="11"/>
          </p:nvPr>
        </p:nvSpPr>
        <p:spPr/>
        <p:txBody>
          <a:bodyPr/>
          <a:lstStyle/>
          <a:p>
            <a:r>
              <a:rPr lang="en-US"/>
              <a:t>B. Leverington - Fibre Developments</a:t>
            </a:r>
          </a:p>
        </p:txBody>
      </p:sp>
      <p:sp>
        <p:nvSpPr>
          <p:cNvPr id="14" name="Slide Number Placeholder 13">
            <a:extLst>
              <a:ext uri="{FF2B5EF4-FFF2-40B4-BE49-F238E27FC236}">
                <a16:creationId xmlns:a16="http://schemas.microsoft.com/office/drawing/2014/main" id="{0C1A8555-9372-65B4-1353-108D756A4485}"/>
              </a:ext>
            </a:extLst>
          </p:cNvPr>
          <p:cNvSpPr>
            <a:spLocks noGrp="1"/>
          </p:cNvSpPr>
          <p:nvPr>
            <p:ph type="sldNum" sz="quarter" idx="12"/>
          </p:nvPr>
        </p:nvSpPr>
        <p:spPr/>
        <p:txBody>
          <a:bodyPr/>
          <a:lstStyle/>
          <a:p>
            <a:fld id="{91F18EF7-BE1E-4ECB-84D4-67C2B4D8F095}" type="slidenum">
              <a:rPr lang="en-US" smtClean="0"/>
              <a:t>7</a:t>
            </a:fld>
            <a:endParaRPr lang="en-US"/>
          </a:p>
        </p:txBody>
      </p:sp>
      <p:sp>
        <p:nvSpPr>
          <p:cNvPr id="15" name="TextBox 14">
            <a:extLst>
              <a:ext uri="{FF2B5EF4-FFF2-40B4-BE49-F238E27FC236}">
                <a16:creationId xmlns:a16="http://schemas.microsoft.com/office/drawing/2014/main" id="{8939AF06-1C73-DD53-B0DB-C7F07CFF99AD}"/>
              </a:ext>
            </a:extLst>
          </p:cNvPr>
          <p:cNvSpPr txBox="1"/>
          <p:nvPr/>
        </p:nvSpPr>
        <p:spPr>
          <a:xfrm>
            <a:off x="653143" y="2629871"/>
            <a:ext cx="5513421" cy="369332"/>
          </a:xfrm>
          <a:prstGeom prst="rect">
            <a:avLst/>
          </a:prstGeom>
          <a:noFill/>
        </p:spPr>
        <p:txBody>
          <a:bodyPr wrap="square" rtlCol="0">
            <a:spAutoFit/>
          </a:bodyPr>
          <a:lstStyle/>
          <a:p>
            <a:r>
              <a:rPr lang="en-US" dirty="0"/>
              <a:t>Warning: Large variations in single measurements</a:t>
            </a:r>
          </a:p>
        </p:txBody>
      </p:sp>
    </p:spTree>
    <p:extLst>
      <p:ext uri="{BB962C8B-B14F-4D97-AF65-F5344CB8AC3E}">
        <p14:creationId xmlns:p14="http://schemas.microsoft.com/office/powerpoint/2010/main" val="3896363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8585B2-8834-3C22-D208-D46DE3600907}"/>
              </a:ext>
            </a:extLst>
          </p:cNvPr>
          <p:cNvSpPr>
            <a:spLocks noGrp="1"/>
          </p:cNvSpPr>
          <p:nvPr>
            <p:ph type="title"/>
          </p:nvPr>
        </p:nvSpPr>
        <p:spPr>
          <a:xfrm>
            <a:off x="808661" y="365125"/>
            <a:ext cx="10357666" cy="511175"/>
          </a:xfrm>
        </p:spPr>
        <p:txBody>
          <a:bodyPr>
            <a:normAutofit fontScale="90000"/>
          </a:bodyPr>
          <a:lstStyle/>
          <a:p>
            <a:r>
              <a:rPr lang="en-US" dirty="0"/>
              <a:t>Kuraray SCSF-78MJ</a:t>
            </a:r>
          </a:p>
        </p:txBody>
      </p:sp>
      <p:sp>
        <p:nvSpPr>
          <p:cNvPr id="5" name="Content Placeholder 4">
            <a:extLst>
              <a:ext uri="{FF2B5EF4-FFF2-40B4-BE49-F238E27FC236}">
                <a16:creationId xmlns:a16="http://schemas.microsoft.com/office/drawing/2014/main" id="{E1853C7E-3703-7F68-7E17-E3B2D78B2921}"/>
              </a:ext>
            </a:extLst>
          </p:cNvPr>
          <p:cNvSpPr>
            <a:spLocks noGrp="1"/>
          </p:cNvSpPr>
          <p:nvPr>
            <p:ph idx="1"/>
          </p:nvPr>
        </p:nvSpPr>
        <p:spPr>
          <a:xfrm>
            <a:off x="808662" y="942976"/>
            <a:ext cx="5134938" cy="2621508"/>
          </a:xfrm>
        </p:spPr>
        <p:txBody>
          <a:bodyPr>
            <a:normAutofit fontScale="92500"/>
          </a:bodyPr>
          <a:lstStyle/>
          <a:p>
            <a:r>
              <a:rPr lang="en-US" dirty="0"/>
              <a:t>Emission spectra matches the H2017 SiPM well (3.5 V</a:t>
            </a:r>
            <a:r>
              <a:rPr lang="en-US" baseline="-25000" dirty="0"/>
              <a:t>OV</a:t>
            </a:r>
            <a:r>
              <a:rPr lang="en-US" dirty="0"/>
              <a:t>)</a:t>
            </a:r>
            <a:r>
              <a:rPr lang="en-US" dirty="0">
                <a:sym typeface="Wingdings" panose="05000000000000000000" pitchFamily="2" charset="2"/>
              </a:rPr>
              <a:t></a:t>
            </a:r>
            <a:r>
              <a:rPr lang="en-US" dirty="0"/>
              <a:t>PDE (450nm) = 43%</a:t>
            </a:r>
          </a:p>
          <a:p>
            <a:r>
              <a:rPr lang="en-US" dirty="0"/>
              <a:t>Sub-450nm components absorbed quickly, and even more so from radiation damage</a:t>
            </a:r>
          </a:p>
          <a:p>
            <a:r>
              <a:rPr lang="en-US" b="1" dirty="0"/>
              <a:t>~40% loss of light from ionizing radiation at fibre end in SciFi</a:t>
            </a:r>
          </a:p>
          <a:p>
            <a:endParaRPr lang="en-US" dirty="0"/>
          </a:p>
        </p:txBody>
      </p:sp>
      <p:sp>
        <p:nvSpPr>
          <p:cNvPr id="7" name="TextBox 6">
            <a:extLst>
              <a:ext uri="{FF2B5EF4-FFF2-40B4-BE49-F238E27FC236}">
                <a16:creationId xmlns:a16="http://schemas.microsoft.com/office/drawing/2014/main" id="{8DA7FBC1-47E0-2D32-BD24-76E231392735}"/>
              </a:ext>
            </a:extLst>
          </p:cNvPr>
          <p:cNvSpPr txBox="1"/>
          <p:nvPr/>
        </p:nvSpPr>
        <p:spPr>
          <a:xfrm>
            <a:off x="7339446" y="572865"/>
            <a:ext cx="6097554" cy="369332"/>
          </a:xfrm>
          <a:prstGeom prst="rect">
            <a:avLst/>
          </a:prstGeom>
          <a:noFill/>
        </p:spPr>
        <p:txBody>
          <a:bodyPr wrap="square">
            <a:spAutoFit/>
          </a:bodyPr>
          <a:lstStyle/>
          <a:p>
            <a:r>
              <a:rPr lang="en-US" sz="1800" b="0" i="0" u="none" strike="noStrike" baseline="0" dirty="0">
                <a:solidFill>
                  <a:srgbClr val="C0C0C0"/>
                </a:solidFill>
                <a:latin typeface="Courier"/>
              </a:rPr>
              <a:t>2018 JINST 13 P10025</a:t>
            </a:r>
            <a:endParaRPr lang="en-US" dirty="0"/>
          </a:p>
        </p:txBody>
      </p:sp>
      <p:pic>
        <p:nvPicPr>
          <p:cNvPr id="9" name="Picture 8">
            <a:extLst>
              <a:ext uri="{FF2B5EF4-FFF2-40B4-BE49-F238E27FC236}">
                <a16:creationId xmlns:a16="http://schemas.microsoft.com/office/drawing/2014/main" id="{86AE7CC7-4AEF-DC41-EFA7-A6CD985C8A59}"/>
              </a:ext>
            </a:extLst>
          </p:cNvPr>
          <p:cNvPicPr>
            <a:picLocks noChangeAspect="1"/>
          </p:cNvPicPr>
          <p:nvPr/>
        </p:nvPicPr>
        <p:blipFill>
          <a:blip r:embed="rId2"/>
          <a:stretch>
            <a:fillRect/>
          </a:stretch>
        </p:blipFill>
        <p:spPr>
          <a:xfrm>
            <a:off x="7040866" y="876300"/>
            <a:ext cx="3642676" cy="2621507"/>
          </a:xfrm>
          <a:prstGeom prst="rect">
            <a:avLst/>
          </a:prstGeom>
        </p:spPr>
      </p:pic>
      <p:pic>
        <p:nvPicPr>
          <p:cNvPr id="17" name="Picture 16">
            <a:extLst>
              <a:ext uri="{FF2B5EF4-FFF2-40B4-BE49-F238E27FC236}">
                <a16:creationId xmlns:a16="http://schemas.microsoft.com/office/drawing/2014/main" id="{61ECBA96-A1E6-4306-F246-DB78E168821C}"/>
              </a:ext>
            </a:extLst>
          </p:cNvPr>
          <p:cNvPicPr>
            <a:picLocks noChangeAspect="1"/>
          </p:cNvPicPr>
          <p:nvPr/>
        </p:nvPicPr>
        <p:blipFill>
          <a:blip r:embed="rId3"/>
          <a:stretch>
            <a:fillRect/>
          </a:stretch>
        </p:blipFill>
        <p:spPr>
          <a:xfrm>
            <a:off x="8738551" y="4954554"/>
            <a:ext cx="2870163" cy="1220798"/>
          </a:xfrm>
          <a:prstGeom prst="rect">
            <a:avLst/>
          </a:prstGeom>
        </p:spPr>
      </p:pic>
      <p:pic>
        <p:nvPicPr>
          <p:cNvPr id="18" name="Picture 17">
            <a:extLst>
              <a:ext uri="{FF2B5EF4-FFF2-40B4-BE49-F238E27FC236}">
                <a16:creationId xmlns:a16="http://schemas.microsoft.com/office/drawing/2014/main" id="{0F5BB61D-E44A-E40C-B3B8-3699CA1428F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116977" y="3754858"/>
            <a:ext cx="3890865" cy="2864433"/>
          </a:xfrm>
          <a:prstGeom prst="rect">
            <a:avLst/>
          </a:prstGeom>
        </p:spPr>
      </p:pic>
      <p:pic>
        <p:nvPicPr>
          <p:cNvPr id="20" name="Picture 19">
            <a:extLst>
              <a:ext uri="{FF2B5EF4-FFF2-40B4-BE49-F238E27FC236}">
                <a16:creationId xmlns:a16="http://schemas.microsoft.com/office/drawing/2014/main" id="{ADE31691-291B-8C4A-8823-C79B986ED253}"/>
              </a:ext>
            </a:extLst>
          </p:cNvPr>
          <p:cNvPicPr>
            <a:picLocks noChangeAspect="1"/>
          </p:cNvPicPr>
          <p:nvPr/>
        </p:nvPicPr>
        <p:blipFill>
          <a:blip r:embed="rId5"/>
          <a:stretch>
            <a:fillRect/>
          </a:stretch>
        </p:blipFill>
        <p:spPr>
          <a:xfrm>
            <a:off x="1708492" y="3619219"/>
            <a:ext cx="4686706" cy="3238781"/>
          </a:xfrm>
          <a:prstGeom prst="rect">
            <a:avLst/>
          </a:prstGeom>
        </p:spPr>
      </p:pic>
      <p:pic>
        <p:nvPicPr>
          <p:cNvPr id="21" name="Picture 20">
            <a:extLst>
              <a:ext uri="{FF2B5EF4-FFF2-40B4-BE49-F238E27FC236}">
                <a16:creationId xmlns:a16="http://schemas.microsoft.com/office/drawing/2014/main" id="{518455C9-922A-2A37-137A-220B2B9FCCC1}"/>
              </a:ext>
            </a:extLst>
          </p:cNvPr>
          <p:cNvPicPr>
            <a:picLocks noChangeAspect="1"/>
          </p:cNvPicPr>
          <p:nvPr/>
        </p:nvPicPr>
        <p:blipFill rotWithShape="1">
          <a:blip r:embed="rId2">
            <a:clrChange>
              <a:clrFrom>
                <a:srgbClr val="FFFFFF"/>
              </a:clrFrom>
              <a:clrTo>
                <a:srgbClr val="FFFFFF">
                  <a:alpha val="0"/>
                </a:srgbClr>
              </a:clrTo>
            </a:clrChange>
          </a:blip>
          <a:srcRect l="15148" t="11917" r="18196" b="13362"/>
          <a:stretch/>
        </p:blipFill>
        <p:spPr>
          <a:xfrm>
            <a:off x="2665707" y="4440844"/>
            <a:ext cx="3247053" cy="1958845"/>
          </a:xfrm>
          <a:prstGeom prst="rect">
            <a:avLst/>
          </a:prstGeom>
        </p:spPr>
      </p:pic>
      <p:sp>
        <p:nvSpPr>
          <p:cNvPr id="23" name="Date Placeholder 22">
            <a:extLst>
              <a:ext uri="{FF2B5EF4-FFF2-40B4-BE49-F238E27FC236}">
                <a16:creationId xmlns:a16="http://schemas.microsoft.com/office/drawing/2014/main" id="{5580877E-3222-D32A-32EE-3357564889C2}"/>
              </a:ext>
            </a:extLst>
          </p:cNvPr>
          <p:cNvSpPr>
            <a:spLocks noGrp="1"/>
          </p:cNvSpPr>
          <p:nvPr>
            <p:ph type="dt" sz="half" idx="10"/>
          </p:nvPr>
        </p:nvSpPr>
        <p:spPr/>
        <p:txBody>
          <a:bodyPr/>
          <a:lstStyle/>
          <a:p>
            <a:r>
              <a:rPr lang="en-US"/>
              <a:t>17/Apr/2023</a:t>
            </a:r>
          </a:p>
        </p:txBody>
      </p:sp>
      <p:sp>
        <p:nvSpPr>
          <p:cNvPr id="24" name="Footer Placeholder 23">
            <a:extLst>
              <a:ext uri="{FF2B5EF4-FFF2-40B4-BE49-F238E27FC236}">
                <a16:creationId xmlns:a16="http://schemas.microsoft.com/office/drawing/2014/main" id="{EFD9786F-60C1-C271-04E6-81856E556905}"/>
              </a:ext>
            </a:extLst>
          </p:cNvPr>
          <p:cNvSpPr>
            <a:spLocks noGrp="1"/>
          </p:cNvSpPr>
          <p:nvPr>
            <p:ph type="ftr" sz="quarter" idx="11"/>
          </p:nvPr>
        </p:nvSpPr>
        <p:spPr>
          <a:xfrm>
            <a:off x="7603841" y="6537272"/>
            <a:ext cx="3470128" cy="365125"/>
          </a:xfrm>
        </p:spPr>
        <p:txBody>
          <a:bodyPr/>
          <a:lstStyle/>
          <a:p>
            <a:r>
              <a:rPr lang="en-US" dirty="0"/>
              <a:t>B. Leverington - Fibre Developments</a:t>
            </a:r>
          </a:p>
        </p:txBody>
      </p:sp>
      <p:sp>
        <p:nvSpPr>
          <p:cNvPr id="25" name="Slide Number Placeholder 24">
            <a:extLst>
              <a:ext uri="{FF2B5EF4-FFF2-40B4-BE49-F238E27FC236}">
                <a16:creationId xmlns:a16="http://schemas.microsoft.com/office/drawing/2014/main" id="{1D9BA55F-2AA7-8F9B-5C35-34C7E4DCE7F9}"/>
              </a:ext>
            </a:extLst>
          </p:cNvPr>
          <p:cNvSpPr>
            <a:spLocks noGrp="1"/>
          </p:cNvSpPr>
          <p:nvPr>
            <p:ph type="sldNum" sz="quarter" idx="12"/>
          </p:nvPr>
        </p:nvSpPr>
        <p:spPr/>
        <p:txBody>
          <a:bodyPr/>
          <a:lstStyle/>
          <a:p>
            <a:fld id="{91F18EF7-BE1E-4ECB-84D4-67C2B4D8F095}" type="slidenum">
              <a:rPr lang="en-US" smtClean="0"/>
              <a:t>8</a:t>
            </a:fld>
            <a:endParaRPr lang="en-US"/>
          </a:p>
        </p:txBody>
      </p:sp>
      <p:sp>
        <p:nvSpPr>
          <p:cNvPr id="26" name="TextBox 25">
            <a:extLst>
              <a:ext uri="{FF2B5EF4-FFF2-40B4-BE49-F238E27FC236}">
                <a16:creationId xmlns:a16="http://schemas.microsoft.com/office/drawing/2014/main" id="{4357D9AE-7390-18D5-7D96-D0C9E688B21C}"/>
              </a:ext>
            </a:extLst>
          </p:cNvPr>
          <p:cNvSpPr txBox="1"/>
          <p:nvPr/>
        </p:nvSpPr>
        <p:spPr>
          <a:xfrm>
            <a:off x="3063433" y="3627730"/>
            <a:ext cx="1976823" cy="369332"/>
          </a:xfrm>
          <a:prstGeom prst="rect">
            <a:avLst/>
          </a:prstGeom>
          <a:noFill/>
        </p:spPr>
        <p:txBody>
          <a:bodyPr wrap="none" rtlCol="0">
            <a:spAutoFit/>
          </a:bodyPr>
          <a:lstStyle/>
          <a:p>
            <a:r>
              <a:rPr lang="en-US" dirty="0"/>
              <a:t>H2017 SiPM PDE</a:t>
            </a:r>
          </a:p>
        </p:txBody>
      </p:sp>
    </p:spTree>
    <p:extLst>
      <p:ext uri="{BB962C8B-B14F-4D97-AF65-F5344CB8AC3E}">
        <p14:creationId xmlns:p14="http://schemas.microsoft.com/office/powerpoint/2010/main" val="3336959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129305-EC9B-4868-A662-0A9DAE3A50D2}"/>
              </a:ext>
            </a:extLst>
          </p:cNvPr>
          <p:cNvSpPr>
            <a:spLocks noGrp="1"/>
          </p:cNvSpPr>
          <p:nvPr>
            <p:ph type="title"/>
          </p:nvPr>
        </p:nvSpPr>
        <p:spPr/>
        <p:txBody>
          <a:bodyPr/>
          <a:lstStyle/>
          <a:p>
            <a:r>
              <a:rPr lang="en-US" dirty="0"/>
              <a:t>Towards new Fibres</a:t>
            </a:r>
          </a:p>
        </p:txBody>
      </p:sp>
      <p:sp>
        <p:nvSpPr>
          <p:cNvPr id="8" name="Text Placeholder 7">
            <a:extLst>
              <a:ext uri="{FF2B5EF4-FFF2-40B4-BE49-F238E27FC236}">
                <a16:creationId xmlns:a16="http://schemas.microsoft.com/office/drawing/2014/main" id="{96619CCE-3F5F-4E15-A2E7-63F19DC13B5B}"/>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E50F098E-A4C4-40FA-8640-A961CF60AF7F}"/>
              </a:ext>
            </a:extLst>
          </p:cNvPr>
          <p:cNvSpPr>
            <a:spLocks noGrp="1"/>
          </p:cNvSpPr>
          <p:nvPr>
            <p:ph type="dt" sz="half" idx="10"/>
          </p:nvPr>
        </p:nvSpPr>
        <p:spPr/>
        <p:txBody>
          <a:bodyPr/>
          <a:lstStyle/>
          <a:p>
            <a:r>
              <a:rPr lang="en-US"/>
              <a:t>17/Apr/2023</a:t>
            </a:r>
          </a:p>
        </p:txBody>
      </p:sp>
      <p:sp>
        <p:nvSpPr>
          <p:cNvPr id="5" name="Footer Placeholder 4">
            <a:extLst>
              <a:ext uri="{FF2B5EF4-FFF2-40B4-BE49-F238E27FC236}">
                <a16:creationId xmlns:a16="http://schemas.microsoft.com/office/drawing/2014/main" id="{05AE73FE-B170-4BC6-AAC4-01BA54AD97DE}"/>
              </a:ext>
            </a:extLst>
          </p:cNvPr>
          <p:cNvSpPr>
            <a:spLocks noGrp="1"/>
          </p:cNvSpPr>
          <p:nvPr>
            <p:ph type="ftr" sz="quarter" idx="11"/>
          </p:nvPr>
        </p:nvSpPr>
        <p:spPr/>
        <p:txBody>
          <a:bodyPr/>
          <a:lstStyle/>
          <a:p>
            <a:r>
              <a:rPr lang="en-US"/>
              <a:t>B. Leverington - Fibre Developments</a:t>
            </a:r>
          </a:p>
        </p:txBody>
      </p:sp>
      <p:sp>
        <p:nvSpPr>
          <p:cNvPr id="6" name="Slide Number Placeholder 5">
            <a:extLst>
              <a:ext uri="{FF2B5EF4-FFF2-40B4-BE49-F238E27FC236}">
                <a16:creationId xmlns:a16="http://schemas.microsoft.com/office/drawing/2014/main" id="{EA25A1F9-9BC4-48EB-AA31-1AA33A8669A4}"/>
              </a:ext>
            </a:extLst>
          </p:cNvPr>
          <p:cNvSpPr>
            <a:spLocks noGrp="1"/>
          </p:cNvSpPr>
          <p:nvPr>
            <p:ph type="sldNum" sz="quarter" idx="12"/>
          </p:nvPr>
        </p:nvSpPr>
        <p:spPr/>
        <p:txBody>
          <a:bodyPr/>
          <a:lstStyle/>
          <a:p>
            <a:fld id="{91F18EF7-BE1E-4ECB-84D4-67C2B4D8F095}" type="slidenum">
              <a:rPr lang="en-US" smtClean="0"/>
              <a:t>9</a:t>
            </a:fld>
            <a:endParaRPr lang="en-US"/>
          </a:p>
        </p:txBody>
      </p:sp>
    </p:spTree>
    <p:extLst>
      <p:ext uri="{BB962C8B-B14F-4D97-AF65-F5344CB8AC3E}">
        <p14:creationId xmlns:p14="http://schemas.microsoft.com/office/powerpoint/2010/main" val="1102291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MICROSOFT_TRANSLATOR_CLM_SLIDEINFO" val="{&quot;Guid&quot;:&quot;797cc326-5a3d-45f0-ae4c-8646fb110524&quot;,&quot;TimeStamp&quot;:&quot;2020-06-08T15:43:39.0958183+02:00&quot;}"/>
</p:tagLst>
</file>

<file path=ppt/theme/theme1.xml><?xml version="1.0" encoding="utf-8"?>
<a:theme xmlns:a="http://schemas.openxmlformats.org/drawingml/2006/main" name="VeniceBeachVTI">
  <a:themeElements>
    <a:clrScheme name="Venice Beach">
      <a:dk1>
        <a:sysClr val="windowText" lastClr="000000"/>
      </a:dk1>
      <a:lt1>
        <a:sysClr val="window" lastClr="FFFFFF"/>
      </a:lt1>
      <a:dk2>
        <a:srgbClr val="2B3E3D"/>
      </a:dk2>
      <a:lt2>
        <a:srgbClr val="FEF3EB"/>
      </a:lt2>
      <a:accent1>
        <a:srgbClr val="FE8542"/>
      </a:accent1>
      <a:accent2>
        <a:srgbClr val="EC6D60"/>
      </a:accent2>
      <a:accent3>
        <a:srgbClr val="CDA32B"/>
      </a:accent3>
      <a:accent4>
        <a:srgbClr val="EE66A7"/>
      </a:accent4>
      <a:accent5>
        <a:srgbClr val="EA5F48"/>
      </a:accent5>
      <a:accent6>
        <a:srgbClr val="C8466B"/>
      </a:accent6>
      <a:hlink>
        <a:srgbClr val="E46153"/>
      </a:hlink>
      <a:folHlink>
        <a:srgbClr val="CF63B0"/>
      </a:folHlink>
    </a:clrScheme>
    <a:fontScheme name="Avenir 1">
      <a:majorFont>
        <a:latin typeface="Avenir Next LT Pro Ligh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eniceBeachVTI" id="{69839BBA-F383-4FFD-B56A-E36ACE43E09D}" vid="{060D2740-A69C-444A-B833-E03D333ADDA7}"/>
    </a:ext>
  </a:extLst>
</a:theme>
</file>

<file path=ppt/theme/theme2.xml><?xml version="1.0" encoding="utf-8"?>
<a:theme xmlns:a="http://schemas.openxmlformats.org/drawingml/2006/main" name="LHCbSciFi_F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bSciFi_Formal" id="{3DC4C81B-E57C-4443-8786-C680E60AD352}" vid="{24FFA0A8-BCB6-4AD3-A85D-6E14A82F1B1E}"/>
    </a:ext>
  </a:extLst>
</a:theme>
</file>

<file path=ppt/theme/theme3.xml><?xml version="1.0" encoding="utf-8"?>
<a:theme xmlns:a="http://schemas.openxmlformats.org/drawingml/2006/main" name="1_LHCbSciFi_F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bSciFi_Formal" id="{3DC4C81B-E57C-4443-8786-C680E60AD352}" vid="{24FFA0A8-BCB6-4AD3-A85D-6E14A82F1B1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1778</Words>
  <Application>Microsoft Office PowerPoint</Application>
  <PresentationFormat>Widescreen</PresentationFormat>
  <Paragraphs>327</Paragraphs>
  <Slides>36</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36</vt:i4>
      </vt:variant>
    </vt:vector>
  </HeadingPairs>
  <TitlesOfParts>
    <vt:vector size="49" baseType="lpstr">
      <vt:lpstr>Arial</vt:lpstr>
      <vt:lpstr>Avenir Next LT Pro</vt:lpstr>
      <vt:lpstr>Avenir Next LT Pro Light</vt:lpstr>
      <vt:lpstr>Calibri</vt:lpstr>
      <vt:lpstr>Courier</vt:lpstr>
      <vt:lpstr>Franklin Gothic Book</vt:lpstr>
      <vt:lpstr>Franklin Gothic Medium</vt:lpstr>
      <vt:lpstr>Symbol</vt:lpstr>
      <vt:lpstr>Times New Roman</vt:lpstr>
      <vt:lpstr>Wingdings</vt:lpstr>
      <vt:lpstr>VeniceBeachVTI</vt:lpstr>
      <vt:lpstr>LHCbSciFi_Formal</vt:lpstr>
      <vt:lpstr>1_LHCbSciFi_Formal</vt:lpstr>
      <vt:lpstr>Optical Scintillating Fibres for Tracking</vt:lpstr>
      <vt:lpstr>SciFi Tracker</vt:lpstr>
      <vt:lpstr>Light Yield</vt:lpstr>
      <vt:lpstr>LHCb Upgrade 1 (finished April 2022)</vt:lpstr>
      <vt:lpstr>LHCb Upgrade 2</vt:lpstr>
      <vt:lpstr>Specifications</vt:lpstr>
      <vt:lpstr>Kuraray SCSF-78MJ</vt:lpstr>
      <vt:lpstr>Kuraray SCSF-78MJ</vt:lpstr>
      <vt:lpstr>Towards new Fibres</vt:lpstr>
      <vt:lpstr>Avenues for Investigation: Fibres</vt:lpstr>
      <vt:lpstr>PowerPoint Presentation</vt:lpstr>
      <vt:lpstr>NOL fibre</vt:lpstr>
      <vt:lpstr>PowerPoint Presentation</vt:lpstr>
      <vt:lpstr>SiPM Developments</vt:lpstr>
      <vt:lpstr>ASIC</vt:lpstr>
      <vt:lpstr>PowerPoint Presentation</vt:lpstr>
      <vt:lpstr>SPIN-OFFS</vt:lpstr>
      <vt:lpstr>Beam-on profile detector for Heidelberg Ion Therapy (HIT) </vt:lpstr>
      <vt:lpstr>PowerPoint Presentation</vt:lpstr>
      <vt:lpstr>Fibre mat production</vt:lpstr>
      <vt:lpstr>Beam Profile Monitor</vt:lpstr>
      <vt:lpstr>Large area, Glueless</vt:lpstr>
      <vt:lpstr>Beam Monitor in an MRI at HIT</vt:lpstr>
      <vt:lpstr>SiPM  Developments</vt:lpstr>
      <vt:lpstr>PowerPoint Presentation</vt:lpstr>
      <vt:lpstr>Micro-lenses</vt:lpstr>
      <vt:lpstr>BACKUP SLIDES </vt:lpstr>
      <vt:lpstr>PowerPoint Presentation</vt:lpstr>
      <vt:lpstr>Timing SP33</vt:lpstr>
      <vt:lpstr>Ph/MeV/ns</vt:lpstr>
      <vt:lpstr>PowerPoint Presentation</vt:lpstr>
      <vt:lpstr>PowerPoint Presentation</vt:lpstr>
      <vt:lpstr>PowerPoint Presentation</vt:lpstr>
      <vt:lpstr>PowerPoint Presentation</vt:lpstr>
      <vt:lpstr>Fibre Annealing</vt:lpstr>
      <vt:lpstr>Clear Fibre Extension (Mat-Mat coupling)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Optical Scintillating Fibres for Tracking</dc:title>
  <dc:creator>Blake Dean Leverington</dc:creator>
  <cp:lastModifiedBy>leverington</cp:lastModifiedBy>
  <cp:revision>7</cp:revision>
  <dcterms:created xsi:type="dcterms:W3CDTF">2023-04-14T09:55:42Z</dcterms:created>
  <dcterms:modified xsi:type="dcterms:W3CDTF">2023-07-03T06:56:32Z</dcterms:modified>
</cp:coreProperties>
</file>