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8"/>
  </p:notesMasterIdLst>
  <p:sldIdLst>
    <p:sldId id="259" r:id="rId3"/>
    <p:sldId id="263" r:id="rId4"/>
    <p:sldId id="306" r:id="rId5"/>
    <p:sldId id="311" r:id="rId6"/>
    <p:sldId id="312" r:id="rId7"/>
    <p:sldId id="314" r:id="rId8"/>
    <p:sldId id="315" r:id="rId9"/>
    <p:sldId id="317" r:id="rId10"/>
    <p:sldId id="305" r:id="rId11"/>
    <p:sldId id="256" r:id="rId12"/>
    <p:sldId id="260" r:id="rId13"/>
    <p:sldId id="261" r:id="rId14"/>
    <p:sldId id="262" r:id="rId15"/>
    <p:sldId id="318" r:id="rId16"/>
    <p:sldId id="319"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2" d="100"/>
          <a:sy n="122" d="100"/>
        </p:scale>
        <p:origin x="69"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26A-4A91-8298-684D533848E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26A-4A91-8298-684D533848E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26A-4A91-8298-684D533848E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26A-4A91-8298-684D533848E0}"/>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1</c:v>
                </c:pt>
                <c:pt idx="1">
                  <c:v>1</c:v>
                </c:pt>
                <c:pt idx="2">
                  <c:v>1</c:v>
                </c:pt>
                <c:pt idx="3">
                  <c:v>1</c:v>
                </c:pt>
              </c:numCache>
            </c:numRef>
          </c:val>
          <c:extLst>
            <c:ext xmlns:c16="http://schemas.microsoft.com/office/drawing/2014/chart" uri="{C3380CC4-5D6E-409C-BE32-E72D297353CC}">
              <c16:uniqueId val="{00000000-A4D0-4079-9110-4D709AD854F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266309-7155-42D8-85DF-166B7A0BE599}" type="datetimeFigureOut">
              <a:rPr lang="en-GB" smtClean="0"/>
              <a:t>02/07/2023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92ACA6-8758-420A-96F9-073069BAA1D7}" type="slidenum">
              <a:rPr lang="en-GB" smtClean="0"/>
              <a:t>‹#›</a:t>
            </a:fld>
            <a:endParaRPr lang="en-GB"/>
          </a:p>
        </p:txBody>
      </p:sp>
    </p:spTree>
    <p:extLst>
      <p:ext uri="{BB962C8B-B14F-4D97-AF65-F5344CB8AC3E}">
        <p14:creationId xmlns:p14="http://schemas.microsoft.com/office/powerpoint/2010/main" val="3202712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East Area receives 10^11 protons at 24 GeV/c from the PS slowly extracted over 400ms. This yields to beams </a:t>
            </a:r>
            <a:r>
              <a:rPr lang="en-GB" dirty="0" err="1"/>
              <a:t>tunable</a:t>
            </a:r>
            <a:r>
              <a:rPr lang="en-GB" dirty="0"/>
              <a:t> by the users between 1 and 15 GeV/c and intensities from 10^3 to 10^6 part/burst.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It has two experimental areas that are heavily booked all the year round.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East Area permanently hosts the CLOUD experiment, which investigates the impact of cosmic rays in cloud formation. They have published several articles in well renowned journals, such as Nature.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East Area also hosts the irradiation facilities IRRAD and CHARM that you probably have heard of.</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7805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North Area receives 10^13 protons from the SPS @ 450 GeV/c, which are slow extracted during 4.8 s or 9.6 s depending on the </a:t>
            </a:r>
            <a:r>
              <a:rPr lang="en-GB" dirty="0" err="1"/>
              <a:t>supercycle</a:t>
            </a:r>
            <a:r>
              <a:rPr lang="en-GB" dirty="0"/>
              <a:t> configuration.</a:t>
            </a:r>
          </a:p>
          <a:p>
            <a:r>
              <a:rPr lang="en-GB" dirty="0"/>
              <a:t>The NA has a unique configuration of targets and selection magnets that enable delivering beam to several secondary beam lines simultaneously. </a:t>
            </a:r>
          </a:p>
          <a:p>
            <a:r>
              <a:rPr lang="en-GB" dirty="0"/>
              <a:t>In the table you can see the typical particles extracted, along with their energy range and maximum intensity. </a:t>
            </a:r>
          </a:p>
          <a:p>
            <a:r>
              <a:rPr lang="en-GB" dirty="0"/>
              <a:t>In addition to secondary beams, the NA can also deliver heavy ions and attenuated beams of primary protons.</a:t>
            </a:r>
          </a:p>
          <a:p>
            <a:r>
              <a:rPr lang="en-GB" dirty="0"/>
              <a:t>There are 4 experimental halls in the NA: EHN1 –Experimental Hall North 1-, the Neutrino Platform, which is an extension of EHN1, EHN2 and ECN3, which is underground. I will talk further about these halls in the next slide.</a:t>
            </a:r>
          </a:p>
          <a:p>
            <a:r>
              <a:rPr lang="en-GB" dirty="0"/>
              <a:t>EHN1 has 4 beam lines, H2, H4, H6 and H8 which are general purpose and highly configurable by the users.</a:t>
            </a:r>
          </a:p>
          <a:p>
            <a:r>
              <a:rPr lang="en-GB" dirty="0"/>
              <a:t>EHN2 has the M2 beam line, which is a high energy &amp; high intensity muon beam line.</a:t>
            </a:r>
          </a:p>
          <a:p>
            <a:r>
              <a:rPr lang="en-GB" dirty="0"/>
              <a:t>ECN3 has the K12 beam line, which is a high energy &amp; high intensity kaon beam line.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8566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beam instrumentation in the experimental areas is, with no surprise, very different from the beam instrumentation in the circular machines. Here we don’t deal with pickups or current transformers. They would be useless with such </a:t>
            </a:r>
            <a:r>
              <a:rPr lang="en-US" dirty="0" err="1"/>
              <a:t>unbunched</a:t>
            </a:r>
            <a:r>
              <a:rPr lang="en-US" dirty="0"/>
              <a:t> and low intensity beams. Instead, we share more in common with the particle detectors used in physics experiments.</a:t>
            </a:r>
          </a:p>
          <a:p>
            <a:r>
              <a:rPr lang="en-US" dirty="0"/>
              <a:t>Our monitors can be divided in four families according to the physics principle that they exploit.</a:t>
            </a:r>
          </a:p>
          <a:p>
            <a:r>
              <a:rPr lang="en-US" dirty="0"/>
              <a:t>Scintillators: materials that emit light upon excitation from a charged particle. We detect that light with a suitable photodetector that is connected to readout electronics.</a:t>
            </a:r>
          </a:p>
          <a:p>
            <a:r>
              <a:rPr lang="en-US" dirty="0"/>
              <a:t>Gaseous detectors: a charge particle ionizes a gas under a high electric field. The created ions and electrons drift towards the cathodes and anodes and produce an avalanche when they enter the region close to the wires, where there is a huge electric field gradient. We read out the charged induced in the electrodes.</a:t>
            </a:r>
          </a:p>
          <a:p>
            <a:r>
              <a:rPr lang="en-US" dirty="0"/>
              <a:t>Cherenkov detectors: Cherenkov light is emitted when a particle travels faster than the speed of light in a medium. As for scintillators, we detect the Cherenkov light with a suitable photodetector.</a:t>
            </a:r>
          </a:p>
          <a:p>
            <a:r>
              <a:rPr lang="en-US" dirty="0"/>
              <a:t>Secondary emission detectors work on the principle that a charged particle will free some electrons as it crosses a material. By measuring the weak electric variations induced by this electron emission, we can make a signal in our particle detector.</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8877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3 different monitors made of scintillators. I won’t enter into details, since we’ll talk about them in the next talk.</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6200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sake of clarity I omit another beam monitor, the ionization chamber, which is used as a counter for high intensities.</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7876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CEDAR name is as long as the detector</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38342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a:t>This pint of dark beer summarises very well our knowledge of the composition of the universe nowadays. We only know the foam. The rest remains unanswered</a:t>
            </a:r>
            <a:r>
              <a:rPr lang="en-US" dirty="0"/>
              <a:t>: what’s dark matter? What’s dark energy? </a:t>
            </a:r>
          </a:p>
          <a:p>
            <a:pPr marL="0" indent="0">
              <a:buFontTx/>
              <a:buNone/>
            </a:pPr>
            <a:r>
              <a:rPr lang="en-US" dirty="0"/>
              <a:t>During many years, we pushed the high-energy frontier looking for answers: more energy – bigger colliders like the LHC. However, the LHC has only given the Higgs boson. No other new particle or hint of new physics. The Super Symmetry (SUSY) disappointment is still fresh.</a:t>
            </a:r>
          </a:p>
          <a:p>
            <a:pPr marL="0" indent="0">
              <a:buFontTx/>
              <a:buNone/>
            </a:pPr>
            <a:r>
              <a:rPr lang="en-US" dirty="0"/>
              <a:t>That’s the reason why the low-energy regime is becoming more and more attractive these days. The last update of the European Strategy for Particle Physics dedicated a big section to Physics Beyond Colliders, which gathers experiments looking into the low energy sector.</a:t>
            </a:r>
          </a:p>
          <a:p>
            <a:pPr marL="0" indent="0">
              <a:buFontTx/>
              <a:buNone/>
            </a:pPr>
            <a:r>
              <a:rPr lang="en-US" dirty="0"/>
              <a:t>As it turns out, fixed target experiments are the best suited to look into the low energy sector due to their energy regime and their ability to provide high precision measurements. For this reason, many of the PBC proposals use the NA as beam source.</a:t>
            </a:r>
            <a:endParaRPr lang="en-GB" dirty="0"/>
          </a:p>
          <a:p>
            <a:pPr marL="0" indent="0">
              <a:buFontTx/>
              <a:buNone/>
            </a:pPr>
            <a:r>
              <a:rPr lang="en-GB" dirty="0"/>
              <a:t>As I mentioned before, the importance of the NA as a test-beam facility is steadily increasing over the years for particle detector and accelerator technology R&amp;D. With their high energy beams and versatile configuration, is a unique facility in the world. As a consequence, the NA is heavily booked all year round.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3324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04E299A-7BA3-4836-A818-07692F91E84A}" type="datetimeFigureOut">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1065460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4E299A-7BA3-4836-A818-07692F91E84A}" type="datetimeFigureOut">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2727646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4E299A-7BA3-4836-A818-07692F91E84A}" type="datetimeFigureOut">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3229259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27302" y="2169047"/>
            <a:ext cx="1890000" cy="2494674"/>
          </a:xfrm>
          <a:prstGeom prst="rect">
            <a:avLst/>
          </a:prstGeom>
        </p:spPr>
      </p:pic>
    </p:spTree>
    <p:extLst>
      <p:ext uri="{BB962C8B-B14F-4D97-AF65-F5344CB8AC3E}">
        <p14:creationId xmlns:p14="http://schemas.microsoft.com/office/powerpoint/2010/main" val="349628638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046163"/>
            <a:ext cx="68580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Autofit/>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29/03/2021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076270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29598" y="710117"/>
            <a:ext cx="1492818"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305991" y="3429001"/>
            <a:ext cx="8532019" cy="2153265"/>
          </a:xfrm>
        </p:spPr>
        <p:txBody>
          <a:bodyPr anchor="t" anchorCtr="0"/>
          <a:lstStyle>
            <a:lvl1pPr algn="l">
              <a:defRPr sz="375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305991" y="5700253"/>
            <a:ext cx="8532020" cy="803787"/>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22972474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29/03/2021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661374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257175" indent="-257175">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29/03/2021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199593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29/03/2021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305991" y="1439863"/>
            <a:ext cx="8532019"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2101045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9144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6056710" y="-52466"/>
            <a:ext cx="3087290" cy="6370820"/>
          </a:xfrm>
          <a:solidFill>
            <a:schemeClr val="tx1">
              <a:alpha val="80000"/>
            </a:schemeClr>
          </a:solidFill>
        </p:spPr>
        <p:txBody>
          <a:bodyPr lIns="180000" tIns="180000" rIns="180000" bIns="180000"/>
          <a:lstStyle>
            <a:lvl1pPr>
              <a:defRPr sz="2100">
                <a:solidFill>
                  <a:schemeClr val="bg1"/>
                </a:solidFill>
              </a:defRPr>
            </a:lvl1pPr>
            <a:lvl2pPr marL="243000" indent="-243000">
              <a:buFont typeface="Arial" charset="0"/>
              <a:buChar char="•"/>
              <a:tabLst/>
              <a:defRPr sz="1575">
                <a:solidFill>
                  <a:schemeClr val="bg1"/>
                </a:solidFill>
              </a:defRPr>
            </a:lvl2pPr>
            <a:lvl3pPr marL="486000" indent="-243000">
              <a:buSzPct val="100000"/>
              <a:buFont typeface="Arial" panose="020B0604020202020204" pitchFamily="34" charset="0"/>
              <a:buChar char="•"/>
              <a:tabLst/>
              <a:defRPr sz="1350">
                <a:solidFill>
                  <a:schemeClr val="bg1"/>
                </a:solidFill>
              </a:defRPr>
            </a:lvl3pPr>
            <a:lvl4pPr marL="729000" indent="-243000">
              <a:buSzPct val="100000"/>
              <a:buFont typeface="Arial" charset="0"/>
              <a:buChar char="•"/>
              <a:tabLst/>
              <a:defRPr>
                <a:solidFill>
                  <a:schemeClr val="bg1"/>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29/03/2021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45005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5991" y="1592264"/>
            <a:ext cx="4212431"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29150" y="1592265"/>
            <a:ext cx="4208860"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29/03/2021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37663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4E299A-7BA3-4836-A818-07692F91E84A}" type="datetimeFigureOut">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4228103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5991" y="365126"/>
            <a:ext cx="8535609"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592264"/>
            <a:ext cx="4212431" cy="668337"/>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05991" y="2427287"/>
            <a:ext cx="4212431" cy="3762376"/>
          </a:xfrm>
        </p:spPr>
        <p:txBody>
          <a:bodyPr/>
          <a:lstStyle>
            <a:lvl1pPr marL="243000" indent="-243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4629150" y="1604966"/>
            <a:ext cx="4212450" cy="655634"/>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427287"/>
            <a:ext cx="4208860" cy="3762376"/>
          </a:xfrm>
        </p:spPr>
        <p:txBody>
          <a:bodyPr/>
          <a:lstStyle>
            <a:lvl1pPr marL="243000" indent="-243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29/03/2021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0039090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305992" y="373593"/>
            <a:ext cx="4212431"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598658"/>
            <a:ext cx="4212431"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4625578" y="0"/>
            <a:ext cx="451842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29/03/2021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I. Ortega - Beam instrumentation in the Experimental Areas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136016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305992" y="373593"/>
            <a:ext cx="8532018"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598658"/>
            <a:ext cx="4212431"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29/03/2021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I. Ortega - Beam instrumentation in the Experimental Areas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4625579" y="1592264"/>
            <a:ext cx="4212431"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4625579" y="3969704"/>
            <a:ext cx="4212431"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8694622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2" y="373593"/>
            <a:ext cx="8532018"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598658"/>
            <a:ext cx="27813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29/03/2021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I. Ortega - Beam instrumentation in the Experimental Areas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6056710" y="1592264"/>
            <a:ext cx="27813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6093511" y="3969704"/>
            <a:ext cx="2744499"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3194447" y="1592264"/>
            <a:ext cx="2744499"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3194447" y="3978016"/>
            <a:ext cx="2744499"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0209104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305991" y="365126"/>
            <a:ext cx="8535609"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592264"/>
            <a:ext cx="4212431" cy="668337"/>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5" name="Text Placeholder 4"/>
          <p:cNvSpPr>
            <a:spLocks noGrp="1"/>
          </p:cNvSpPr>
          <p:nvPr>
            <p:ph type="body" sz="quarter" idx="3"/>
          </p:nvPr>
        </p:nvSpPr>
        <p:spPr>
          <a:xfrm>
            <a:off x="4629150" y="1604966"/>
            <a:ext cx="4212450" cy="655634"/>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2420939"/>
            <a:ext cx="4212431"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29/03/2021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I. Ortega - Beam instrumentation in the Experimental Areas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4629151" y="2420939"/>
            <a:ext cx="4212431"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69853943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1" y="365126"/>
            <a:ext cx="8535609"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592264"/>
            <a:ext cx="2781301" cy="668337"/>
          </a:xfrm>
        </p:spPr>
        <p:txBody>
          <a:bodyPr anchor="t" anchorCtr="0"/>
          <a:lstStyle>
            <a:lvl1pPr marL="0" indent="0">
              <a:lnSpc>
                <a:spcPct val="100000"/>
              </a:lnSpc>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5" name="Text Placeholder 4"/>
          <p:cNvSpPr>
            <a:spLocks noGrp="1"/>
          </p:cNvSpPr>
          <p:nvPr>
            <p:ph type="body" sz="quarter" idx="3"/>
          </p:nvPr>
        </p:nvSpPr>
        <p:spPr>
          <a:xfrm>
            <a:off x="6056710" y="1604966"/>
            <a:ext cx="2784890" cy="655634"/>
          </a:xfrm>
        </p:spPr>
        <p:txBody>
          <a:bodyPr anchor="t" anchorCtr="0"/>
          <a:lstStyle>
            <a:lvl1pPr marL="0" indent="0">
              <a:spcBef>
                <a:spcPts val="300"/>
              </a:spcBef>
              <a:spcAft>
                <a:spcPts val="0"/>
              </a:spcAft>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2420939"/>
            <a:ext cx="27813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6056710" y="2416176"/>
            <a:ext cx="2784890" cy="3779837"/>
          </a:xfrm>
          <a:pattFill prst="lgCheck">
            <a:fgClr>
              <a:schemeClr val="accent4"/>
            </a:fgClr>
            <a:bgClr>
              <a:schemeClr val="bg1"/>
            </a:bgClr>
          </a:pattFill>
        </p:spPr>
        <p:txBody>
          <a:bodyPr anchor="ctr"/>
          <a:lstStyle>
            <a:lvl1pPr marL="0" marR="0" indent="0" algn="ctr" defTabSz="685800" rtl="0" eaLnBrk="1" fontAlgn="auto" latinLnBrk="0" hangingPunct="1">
              <a:lnSpc>
                <a:spcPct val="90000"/>
              </a:lnSpc>
              <a:spcBef>
                <a:spcPts val="75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190385" y="1601228"/>
            <a:ext cx="2781301" cy="668337"/>
          </a:xfrm>
        </p:spPr>
        <p:txBody>
          <a:bodyPr anchor="t" anchorCtr="0"/>
          <a:lstStyle>
            <a:lvl1pPr marL="0" indent="0">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190386" y="2429903"/>
            <a:ext cx="27813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29/03/2021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I. Ortega - Beam instrumentation in the Experimental Areas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3021213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365126"/>
            <a:ext cx="8535609"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087290" y="1601377"/>
            <a:ext cx="2970000" cy="1131215"/>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087290" y="2732443"/>
            <a:ext cx="2969419"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29/03/2021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I. Ortega - Beam instrumentation in the Experimental Areas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2456" y="5078525"/>
            <a:ext cx="2970000" cy="1131215"/>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3038" y="1601377"/>
            <a:ext cx="2969419"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6174291" y="5078525"/>
            <a:ext cx="2970000" cy="1131215"/>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6174291" y="1601377"/>
            <a:ext cx="2969419"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3300613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305991" y="365126"/>
            <a:ext cx="8535609"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9582" y="1592263"/>
            <a:ext cx="8532018"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4294189"/>
            <a:ext cx="27813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4294189"/>
            <a:ext cx="2749153"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29/03/2021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I. Ortega - Beam instrumentation in the Experimental Areas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4294189"/>
            <a:ext cx="2777349"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9617687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365126"/>
            <a:ext cx="8535609"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9144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4294189"/>
            <a:ext cx="27813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4294189"/>
            <a:ext cx="2749153"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29/03/2021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I. Ortega - Beam instrumentation in the Experimental Areas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4294189"/>
            <a:ext cx="2777349"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9150089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305991" y="1709739"/>
            <a:ext cx="8532019" cy="2852737"/>
          </a:xfrm>
        </p:spPr>
        <p:txBody>
          <a:bodyPr anchor="b"/>
          <a:lstStyle>
            <a:lvl1pPr>
              <a:defRPr sz="3750"/>
            </a:lvl1pPr>
          </a:lstStyle>
          <a:p>
            <a:r>
              <a:rPr lang="en-US"/>
              <a:t>Click to edit Master title style</a:t>
            </a:r>
            <a:endParaRPr lang="en-US" dirty="0"/>
          </a:p>
        </p:txBody>
      </p:sp>
      <p:sp>
        <p:nvSpPr>
          <p:cNvPr id="3" name="Text Placeholder 2"/>
          <p:cNvSpPr>
            <a:spLocks noGrp="1"/>
          </p:cNvSpPr>
          <p:nvPr>
            <p:ph type="body" idx="1"/>
          </p:nvPr>
        </p:nvSpPr>
        <p:spPr>
          <a:xfrm>
            <a:off x="305990" y="4589464"/>
            <a:ext cx="8532020" cy="1500187"/>
          </a:xfrm>
        </p:spPr>
        <p:txBody>
          <a:bodyPr/>
          <a:lstStyle>
            <a:lvl1pPr marL="0" indent="0">
              <a:buNone/>
              <a:defRPr sz="1800">
                <a:solidFill>
                  <a:schemeClr val="accent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29/03/2021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7160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4E299A-7BA3-4836-A818-07692F91E84A}" type="datetimeFigureOut">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38131594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29/03/2021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915784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29/03/2021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I. Ortega - Beam instrumentation in the Experimental Areas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142907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305991" y="6196406"/>
            <a:ext cx="8532019" cy="300082"/>
          </a:xfrm>
          <a:prstGeom prst="rect">
            <a:avLst/>
          </a:prstGeom>
          <a:noFill/>
        </p:spPr>
        <p:txBody>
          <a:bodyPr wrap="square" rtlCol="0">
            <a:spAutoFit/>
          </a:bodyPr>
          <a:lstStyle/>
          <a:p>
            <a:pPr algn="ctr"/>
            <a:r>
              <a:rPr kumimoji="0" lang="fr-CH" sz="1350" dirty="0" err="1"/>
              <a:t>home.cern</a:t>
            </a:r>
            <a:endParaRPr lang="en-US" sz="135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3923928" y="2244864"/>
            <a:ext cx="1296144" cy="1728192"/>
          </a:xfrm>
          <a:prstGeom prst="rect">
            <a:avLst/>
          </a:prstGeom>
        </p:spPr>
      </p:pic>
    </p:spTree>
    <p:extLst>
      <p:ext uri="{BB962C8B-B14F-4D97-AF65-F5344CB8AC3E}">
        <p14:creationId xmlns:p14="http://schemas.microsoft.com/office/powerpoint/2010/main" val="42070899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04E299A-7BA3-4836-A818-07692F91E84A}" type="datetimeFigureOut">
              <a:rPr lang="en-GB" smtClean="0"/>
              <a:t>30/06/2023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743941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04E299A-7BA3-4836-A818-07692F91E84A}" type="datetimeFigureOut">
              <a:rPr lang="en-GB" smtClean="0"/>
              <a:t>30/06/2023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938926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04E299A-7BA3-4836-A818-07692F91E84A}" type="datetimeFigureOut">
              <a:rPr lang="en-GB" smtClean="0"/>
              <a:t>30/06/2023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2238632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E299A-7BA3-4836-A818-07692F91E84A}" type="datetimeFigureOut">
              <a:rPr lang="en-GB" smtClean="0"/>
              <a:t>30/06/2023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3303632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04E299A-7BA3-4836-A818-07692F91E84A}" type="datetimeFigureOut">
              <a:rPr lang="en-GB" smtClean="0"/>
              <a:t>30/06/2023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898592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04E299A-7BA3-4836-A818-07692F91E84A}" type="datetimeFigureOut">
              <a:rPr lang="en-GB" smtClean="0"/>
              <a:t>30/06/2023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07B400A-7C19-4032-BCE2-F81F449F0B5E}" type="slidenum">
              <a:rPr lang="en-GB" smtClean="0"/>
              <a:t>‹#›</a:t>
            </a:fld>
            <a:endParaRPr lang="en-GB"/>
          </a:p>
        </p:txBody>
      </p:sp>
    </p:spTree>
    <p:extLst>
      <p:ext uri="{BB962C8B-B14F-4D97-AF65-F5344CB8AC3E}">
        <p14:creationId xmlns:p14="http://schemas.microsoft.com/office/powerpoint/2010/main" val="2265466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4E299A-7BA3-4836-A818-07692F91E84A}" type="datetimeFigureOut">
              <a:rPr lang="en-GB" smtClean="0"/>
              <a:t>30/06/2023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7B400A-7C19-4032-BCE2-F81F449F0B5E}" type="slidenum">
              <a:rPr lang="en-GB" smtClean="0"/>
              <a:t>‹#›</a:t>
            </a:fld>
            <a:endParaRPr lang="en-GB"/>
          </a:p>
        </p:txBody>
      </p:sp>
    </p:spTree>
    <p:extLst>
      <p:ext uri="{BB962C8B-B14F-4D97-AF65-F5344CB8AC3E}">
        <p14:creationId xmlns:p14="http://schemas.microsoft.com/office/powerpoint/2010/main" val="31330429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991" y="373593"/>
            <a:ext cx="8532019"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9144000" cy="542002"/>
          </a:xfrm>
          <a:prstGeom prst="rect">
            <a:avLst/>
          </a:prstGeom>
        </p:spPr>
      </p:pic>
      <p:sp>
        <p:nvSpPr>
          <p:cNvPr id="3" name="Text Placeholder 2"/>
          <p:cNvSpPr>
            <a:spLocks noGrp="1"/>
          </p:cNvSpPr>
          <p:nvPr>
            <p:ph type="body" idx="1"/>
          </p:nvPr>
        </p:nvSpPr>
        <p:spPr>
          <a:xfrm>
            <a:off x="305992" y="1592263"/>
            <a:ext cx="8532018"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613921" y="6350852"/>
            <a:ext cx="473370" cy="365125"/>
          </a:xfrm>
          <a:prstGeom prst="rect">
            <a:avLst/>
          </a:prstGeom>
        </p:spPr>
        <p:txBody>
          <a:bodyPr vert="horz" lIns="0" tIns="0" rIns="0" bIns="0" rtlCol="0" anchor="ctr"/>
          <a:lstStyle>
            <a:lvl1pPr algn="r">
              <a:defRPr sz="750">
                <a:solidFill>
                  <a:schemeClr val="bg1"/>
                </a:solidFill>
              </a:defRPr>
            </a:lvl1pPr>
          </a:lstStyle>
          <a:p>
            <a:r>
              <a:rPr lang="en-US"/>
              <a:t>29/03/2021</a:t>
            </a:r>
            <a:endParaRPr lang="en-US" dirty="0"/>
          </a:p>
        </p:txBody>
      </p:sp>
      <p:sp>
        <p:nvSpPr>
          <p:cNvPr id="6" name="Slide Number Placeholder 5"/>
          <p:cNvSpPr>
            <a:spLocks noGrp="1"/>
          </p:cNvSpPr>
          <p:nvPr>
            <p:ph type="sldNum" sz="quarter" idx="4"/>
          </p:nvPr>
        </p:nvSpPr>
        <p:spPr>
          <a:xfrm>
            <a:off x="8330659" y="6356351"/>
            <a:ext cx="510941" cy="365125"/>
          </a:xfrm>
          <a:prstGeom prst="rect">
            <a:avLst/>
          </a:prstGeom>
        </p:spPr>
        <p:txBody>
          <a:bodyPr vert="horz" lIns="0" tIns="0" rIns="0" bIns="0" rtlCol="0" anchor="ctr"/>
          <a:lstStyle>
            <a:lvl1pPr algn="r">
              <a:defRPr sz="75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3194447" y="6356351"/>
            <a:ext cx="4929166" cy="365125"/>
          </a:xfrm>
          <a:prstGeom prst="rect">
            <a:avLst/>
          </a:prstGeom>
        </p:spPr>
        <p:txBody>
          <a:bodyPr vert="horz" lIns="91440" tIns="45720" rIns="91440" bIns="45720" rtlCol="0" anchor="ctr"/>
          <a:lstStyle>
            <a:lvl1pPr algn="ctr">
              <a:defRPr sz="900">
                <a:solidFill>
                  <a:schemeClr val="bg1"/>
                </a:solidFill>
              </a:defRPr>
            </a:lvl1pPr>
          </a:lstStyle>
          <a:p>
            <a:r>
              <a:rPr lang="en-GB"/>
              <a:t>I. Ortega - Beam instrumentation in the Experimental Areas</a:t>
            </a:r>
            <a:endParaRPr lang="en-US" dirty="0"/>
          </a:p>
        </p:txBody>
      </p:sp>
    </p:spTree>
    <p:extLst>
      <p:ext uri="{BB962C8B-B14F-4D97-AF65-F5344CB8AC3E}">
        <p14:creationId xmlns:p14="http://schemas.microsoft.com/office/powerpoint/2010/main" val="26186291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Lst>
  <p:hf hdr="0"/>
  <p:txStyles>
    <p:titleStyle>
      <a:lvl1pPr algn="l" defTabSz="685800" rtl="0" eaLnBrk="1" latinLnBrk="0" hangingPunct="1">
        <a:lnSpc>
          <a:spcPct val="90000"/>
        </a:lnSpc>
        <a:spcBef>
          <a:spcPct val="0"/>
        </a:spcBef>
        <a:buNone/>
        <a:defRPr sz="2700" b="1" kern="1200">
          <a:solidFill>
            <a:schemeClr val="tx1"/>
          </a:solidFill>
          <a:latin typeface="+mj-lt"/>
          <a:ea typeface="+mj-ea"/>
          <a:cs typeface="+mj-cs"/>
        </a:defRPr>
      </a:lvl1pPr>
    </p:titleStyle>
    <p:body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1.xml"/><Relationship Id="rId6" Type="http://schemas.openxmlformats.org/officeDocument/2006/relationships/image" Target="../media/image11.JPG"/><Relationship Id="rId5" Type="http://schemas.openxmlformats.org/officeDocument/2006/relationships/chart" Target="../charts/chart1.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3.jpg"/><Relationship Id="rId7" Type="http://schemas.openxmlformats.org/officeDocument/2006/relationships/image" Target="../media/image16.wmf"/><Relationship Id="rId12"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31.xml"/><Relationship Id="rId6" Type="http://schemas.openxmlformats.org/officeDocument/2006/relationships/oleObject" Target="../embeddings/oleObject1.bin"/><Relationship Id="rId11" Type="http://schemas.openxmlformats.org/officeDocument/2006/relationships/image" Target="../media/image20.png"/><Relationship Id="rId5" Type="http://schemas.openxmlformats.org/officeDocument/2006/relationships/image" Target="../media/image15.png"/><Relationship Id="rId10" Type="http://schemas.openxmlformats.org/officeDocument/2006/relationships/image" Target="../media/image19.png"/><Relationship Id="rId4" Type="http://schemas.openxmlformats.org/officeDocument/2006/relationships/image" Target="../media/image14.png"/><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2.JPG"/><Relationship Id="rId7" Type="http://schemas.openxmlformats.org/officeDocument/2006/relationships/image" Target="../media/image26.jpg"/><Relationship Id="rId2" Type="http://schemas.openxmlformats.org/officeDocument/2006/relationships/notesSlide" Target="../notesSlides/notesSlide5.xml"/><Relationship Id="rId1" Type="http://schemas.openxmlformats.org/officeDocument/2006/relationships/slideLayout" Target="../slideLayouts/slideLayout31.xml"/><Relationship Id="rId6" Type="http://schemas.openxmlformats.org/officeDocument/2006/relationships/image" Target="../media/image25.JPG"/><Relationship Id="rId5" Type="http://schemas.openxmlformats.org/officeDocument/2006/relationships/image" Target="../media/image24.JPG"/><Relationship Id="rId4" Type="http://schemas.openxmlformats.org/officeDocument/2006/relationships/image" Target="../media/image23.jpg"/></Relationships>
</file>

<file path=ppt/slides/_rels/slide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6.xml"/><Relationship Id="rId1" Type="http://schemas.openxmlformats.org/officeDocument/2006/relationships/slideLayout" Target="../slideLayouts/slideLayout3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31.xml"/><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410F28-40E4-49E0-A9E4-0850537CE427}"/>
              </a:ext>
            </a:extLst>
          </p:cNvPr>
          <p:cNvSpPr>
            <a:spLocks noGrp="1"/>
          </p:cNvSpPr>
          <p:nvPr>
            <p:ph type="title"/>
          </p:nvPr>
        </p:nvSpPr>
        <p:spPr>
          <a:xfrm>
            <a:off x="669010" y="1564540"/>
            <a:ext cx="7886700" cy="1325563"/>
          </a:xfrm>
        </p:spPr>
        <p:txBody>
          <a:bodyPr>
            <a:noAutofit/>
          </a:bodyPr>
          <a:lstStyle/>
          <a:p>
            <a:pPr algn="ctr"/>
            <a:br>
              <a:rPr lang="en-US" sz="3200" b="1" dirty="0"/>
            </a:br>
            <a:r>
              <a:rPr lang="en-US" sz="3200" b="1" dirty="0">
                <a:solidFill>
                  <a:srgbClr val="0033A0"/>
                </a:solidFill>
                <a:latin typeface="Arial"/>
              </a:rPr>
              <a:t>CERN Beam Instrumentation Group</a:t>
            </a:r>
            <a:br>
              <a:rPr lang="en-US" sz="3200" b="1" dirty="0">
                <a:solidFill>
                  <a:srgbClr val="0033A0"/>
                </a:solidFill>
                <a:latin typeface="Arial"/>
              </a:rPr>
            </a:br>
            <a:r>
              <a:rPr lang="en-US" sz="3200" b="1" dirty="0">
                <a:solidFill>
                  <a:srgbClr val="0033A0"/>
                </a:solidFill>
                <a:latin typeface="Arial"/>
              </a:rPr>
              <a:t>--Experimental Areas-- </a:t>
            </a:r>
            <a:endParaRPr lang="en-GB" sz="3200" b="1" dirty="0">
              <a:solidFill>
                <a:srgbClr val="0033A0"/>
              </a:solidFill>
              <a:latin typeface="Arial"/>
            </a:endParaRPr>
          </a:p>
        </p:txBody>
      </p:sp>
      <p:sp>
        <p:nvSpPr>
          <p:cNvPr id="2" name="TextBox 1">
            <a:extLst>
              <a:ext uri="{FF2B5EF4-FFF2-40B4-BE49-F238E27FC236}">
                <a16:creationId xmlns:a16="http://schemas.microsoft.com/office/drawing/2014/main" id="{616C14F8-5A92-81AC-1C68-B351FE593D21}"/>
              </a:ext>
            </a:extLst>
          </p:cNvPr>
          <p:cNvSpPr txBox="1"/>
          <p:nvPr/>
        </p:nvSpPr>
        <p:spPr>
          <a:xfrm>
            <a:off x="971774" y="3826136"/>
            <a:ext cx="4889031" cy="707886"/>
          </a:xfrm>
          <a:prstGeom prst="rect">
            <a:avLst/>
          </a:prstGeom>
          <a:noFill/>
        </p:spPr>
        <p:txBody>
          <a:bodyPr wrap="none" rtlCol="0">
            <a:spAutoFit/>
          </a:bodyPr>
          <a:lstStyle/>
          <a:p>
            <a:r>
              <a:rPr lang="en-US" sz="2000" dirty="0">
                <a:solidFill>
                  <a:srgbClr val="0033A0"/>
                </a:solidFill>
                <a:latin typeface="+mj-lt"/>
              </a:rPr>
              <a:t>Inaki Ortega (CERN SY-BI)</a:t>
            </a:r>
          </a:p>
          <a:p>
            <a:r>
              <a:rPr lang="en-US" sz="2000" dirty="0">
                <a:solidFill>
                  <a:srgbClr val="0033A0"/>
                </a:solidFill>
                <a:latin typeface="+mj-lt"/>
              </a:rPr>
              <a:t>Slides for ECFA DRD4 meeting on 03 July 2023</a:t>
            </a:r>
            <a:endParaRPr lang="en-GB" sz="2000" dirty="0">
              <a:solidFill>
                <a:srgbClr val="0033A0"/>
              </a:solidFill>
              <a:latin typeface="+mj-lt"/>
            </a:endParaRPr>
          </a:p>
        </p:txBody>
      </p:sp>
    </p:spTree>
    <p:extLst>
      <p:ext uri="{BB962C8B-B14F-4D97-AF65-F5344CB8AC3E}">
        <p14:creationId xmlns:p14="http://schemas.microsoft.com/office/powerpoint/2010/main" val="2816910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DC0848-92FA-2FD8-8E19-8D5601E35BD7}"/>
              </a:ext>
            </a:extLst>
          </p:cNvPr>
          <p:cNvSpPr txBox="1"/>
          <p:nvPr/>
        </p:nvSpPr>
        <p:spPr>
          <a:xfrm>
            <a:off x="230960" y="389952"/>
            <a:ext cx="8682079" cy="2785378"/>
          </a:xfrm>
          <a:prstGeom prst="rect">
            <a:avLst/>
          </a:prstGeom>
          <a:noFill/>
        </p:spPr>
        <p:txBody>
          <a:bodyPr wrap="square" rtlCol="0">
            <a:spAutoFit/>
          </a:bodyPr>
          <a:lstStyle/>
          <a:p>
            <a:r>
              <a:rPr lang="en-US" sz="2700" b="1" dirty="0">
                <a:solidFill>
                  <a:srgbClr val="0033A0"/>
                </a:solidFill>
                <a:latin typeface="Arial"/>
                <a:ea typeface="+mj-ea"/>
                <a:cs typeface="+mj-cs"/>
              </a:rPr>
              <a:t>On-going North Area Consolidation-related projects</a:t>
            </a:r>
          </a:p>
          <a:p>
            <a:endParaRPr lang="en-US" b="1" dirty="0"/>
          </a:p>
          <a:p>
            <a:endParaRPr lang="en-US" b="1" dirty="0"/>
          </a:p>
          <a:p>
            <a:r>
              <a:rPr lang="en-US" sz="1600" u="sng" dirty="0">
                <a:solidFill>
                  <a:srgbClr val="0033A0"/>
                </a:solidFill>
                <a:latin typeface="Arial"/>
              </a:rPr>
              <a:t>Scintillating </a:t>
            </a:r>
            <a:r>
              <a:rPr lang="en-US" sz="1600" u="sng" dirty="0" err="1">
                <a:solidFill>
                  <a:srgbClr val="0033A0"/>
                </a:solidFill>
                <a:latin typeface="Arial"/>
              </a:rPr>
              <a:t>fibre</a:t>
            </a:r>
            <a:r>
              <a:rPr lang="en-US" sz="1600" u="sng" dirty="0">
                <a:solidFill>
                  <a:srgbClr val="0033A0"/>
                </a:solidFill>
                <a:latin typeface="Arial"/>
              </a:rPr>
              <a:t> beam profile monitor (XBPF)</a:t>
            </a:r>
          </a:p>
          <a:p>
            <a:pPr marL="285750" indent="-285750">
              <a:buFontTx/>
              <a:buChar char="-"/>
            </a:pPr>
            <a:r>
              <a:rPr lang="en-US" sz="1600" dirty="0">
                <a:solidFill>
                  <a:srgbClr val="0033A0"/>
                </a:solidFill>
                <a:latin typeface="Arial"/>
              </a:rPr>
              <a:t>Already installed in the CERN Neutrino </a:t>
            </a:r>
          </a:p>
          <a:p>
            <a:r>
              <a:rPr lang="en-US" sz="1600" dirty="0">
                <a:solidFill>
                  <a:srgbClr val="0033A0"/>
                </a:solidFill>
                <a:latin typeface="Arial"/>
              </a:rPr>
              <a:t>Platform and the East Area</a:t>
            </a:r>
          </a:p>
          <a:p>
            <a:pPr marL="285750" indent="-285750">
              <a:buFontTx/>
              <a:buChar char="-"/>
            </a:pPr>
            <a:r>
              <a:rPr lang="en-US" sz="1600" dirty="0">
                <a:solidFill>
                  <a:srgbClr val="0033A0"/>
                </a:solidFill>
                <a:latin typeface="Arial"/>
              </a:rPr>
              <a:t>New NA design </a:t>
            </a:r>
            <a:r>
              <a:rPr lang="en-US" sz="1600" dirty="0" err="1">
                <a:solidFill>
                  <a:srgbClr val="0033A0"/>
                </a:solidFill>
                <a:latin typeface="Arial"/>
              </a:rPr>
              <a:t>motorised</a:t>
            </a:r>
            <a:r>
              <a:rPr lang="en-US" sz="1600" dirty="0">
                <a:solidFill>
                  <a:srgbClr val="0033A0"/>
                </a:solidFill>
                <a:latin typeface="Arial"/>
              </a:rPr>
              <a:t> and in a vacuum</a:t>
            </a:r>
          </a:p>
          <a:p>
            <a:pPr marL="742950" lvl="1" indent="-285750">
              <a:buFont typeface="Arial" panose="020B0604020202020204" pitchFamily="34" charset="0"/>
              <a:buChar char="•"/>
            </a:pPr>
            <a:r>
              <a:rPr lang="en-US" sz="1600" dirty="0">
                <a:solidFill>
                  <a:srgbClr val="0033A0"/>
                </a:solidFill>
                <a:latin typeface="Arial"/>
              </a:rPr>
              <a:t>Redesigned detector &amp; electronics</a:t>
            </a:r>
          </a:p>
          <a:p>
            <a:pPr marL="742950" lvl="1" indent="-285750">
              <a:buFont typeface="Arial" panose="020B0604020202020204" pitchFamily="34" charset="0"/>
              <a:buChar char="•"/>
            </a:pPr>
            <a:r>
              <a:rPr lang="en-US" sz="1600" dirty="0">
                <a:solidFill>
                  <a:srgbClr val="0033A0"/>
                </a:solidFill>
                <a:latin typeface="Arial"/>
              </a:rPr>
              <a:t>Added in/out </a:t>
            </a:r>
            <a:r>
              <a:rPr lang="en-US" sz="1600" dirty="0" err="1">
                <a:solidFill>
                  <a:srgbClr val="0033A0"/>
                </a:solidFill>
                <a:latin typeface="Arial"/>
              </a:rPr>
              <a:t>motorisation</a:t>
            </a:r>
            <a:endParaRPr lang="en-US" sz="1600" dirty="0">
              <a:solidFill>
                <a:srgbClr val="0033A0"/>
              </a:solidFill>
              <a:latin typeface="Arial"/>
            </a:endParaRPr>
          </a:p>
          <a:p>
            <a:pPr marL="742950" lvl="1" indent="-285750">
              <a:buFont typeface="Arial" panose="020B0604020202020204" pitchFamily="34" charset="0"/>
              <a:buChar char="•"/>
            </a:pPr>
            <a:r>
              <a:rPr lang="en-US" sz="1600" dirty="0">
                <a:solidFill>
                  <a:srgbClr val="0033A0"/>
                </a:solidFill>
                <a:latin typeface="Arial"/>
              </a:rPr>
              <a:t>Reusing the FISC tank</a:t>
            </a:r>
          </a:p>
        </p:txBody>
      </p:sp>
      <p:pic>
        <p:nvPicPr>
          <p:cNvPr id="7" name="Picture 6">
            <a:extLst>
              <a:ext uri="{FF2B5EF4-FFF2-40B4-BE49-F238E27FC236}">
                <a16:creationId xmlns:a16="http://schemas.microsoft.com/office/drawing/2014/main" id="{E8D92A10-F7B3-96F2-19B2-3576CC13EF49}"/>
              </a:ext>
            </a:extLst>
          </p:cNvPr>
          <p:cNvPicPr>
            <a:picLocks noChangeAspect="1"/>
          </p:cNvPicPr>
          <p:nvPr/>
        </p:nvPicPr>
        <p:blipFill rotWithShape="1">
          <a:blip r:embed="rId2"/>
          <a:srcRect t="10537"/>
          <a:stretch/>
        </p:blipFill>
        <p:spPr>
          <a:xfrm>
            <a:off x="4716358" y="1049147"/>
            <a:ext cx="4427642" cy="2019536"/>
          </a:xfrm>
          <a:prstGeom prst="rect">
            <a:avLst/>
          </a:prstGeom>
        </p:spPr>
      </p:pic>
      <p:pic>
        <p:nvPicPr>
          <p:cNvPr id="10" name="Picture 9" descr="A picture containing mirror&#10;&#10;Description automatically generated">
            <a:extLst>
              <a:ext uri="{FF2B5EF4-FFF2-40B4-BE49-F238E27FC236}">
                <a16:creationId xmlns:a16="http://schemas.microsoft.com/office/drawing/2014/main" id="{DDD33346-1EB3-3B36-4DE0-753F58BB94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2277" y="3389323"/>
            <a:ext cx="2339165" cy="2561273"/>
          </a:xfrm>
          <a:prstGeom prst="rect">
            <a:avLst/>
          </a:prstGeom>
        </p:spPr>
      </p:pic>
      <p:sp>
        <p:nvSpPr>
          <p:cNvPr id="2" name="TextBox 1">
            <a:extLst>
              <a:ext uri="{FF2B5EF4-FFF2-40B4-BE49-F238E27FC236}">
                <a16:creationId xmlns:a16="http://schemas.microsoft.com/office/drawing/2014/main" id="{3E9455D2-0CB5-83D7-D1AA-7C380C1FA3B4}"/>
              </a:ext>
            </a:extLst>
          </p:cNvPr>
          <p:cNvSpPr txBox="1"/>
          <p:nvPr/>
        </p:nvSpPr>
        <p:spPr>
          <a:xfrm>
            <a:off x="230960" y="3615525"/>
            <a:ext cx="8682079" cy="584775"/>
          </a:xfrm>
          <a:prstGeom prst="rect">
            <a:avLst/>
          </a:prstGeom>
          <a:noFill/>
        </p:spPr>
        <p:txBody>
          <a:bodyPr wrap="square" rtlCol="0">
            <a:spAutoFit/>
          </a:bodyPr>
          <a:lstStyle/>
          <a:p>
            <a:r>
              <a:rPr lang="en-US" sz="1600" u="sng" dirty="0">
                <a:solidFill>
                  <a:srgbClr val="0033A0"/>
                </a:solidFill>
                <a:latin typeface="Arial"/>
              </a:rPr>
              <a:t>Multi-wire Proportional Chambers</a:t>
            </a:r>
          </a:p>
          <a:p>
            <a:pPr marL="285750" indent="-285750">
              <a:buFontTx/>
              <a:buChar char="-"/>
            </a:pPr>
            <a:r>
              <a:rPr lang="en-US" sz="1600" dirty="0">
                <a:solidFill>
                  <a:srgbClr val="0033A0"/>
                </a:solidFill>
                <a:latin typeface="Arial"/>
              </a:rPr>
              <a:t>Design and production of new wire chambers</a:t>
            </a:r>
          </a:p>
        </p:txBody>
      </p:sp>
      <p:sp>
        <p:nvSpPr>
          <p:cNvPr id="3" name="TextBox 2">
            <a:extLst>
              <a:ext uri="{FF2B5EF4-FFF2-40B4-BE49-F238E27FC236}">
                <a16:creationId xmlns:a16="http://schemas.microsoft.com/office/drawing/2014/main" id="{B0502648-2D1A-8ADB-2F8D-228C27E3606F}"/>
              </a:ext>
            </a:extLst>
          </p:cNvPr>
          <p:cNvSpPr txBox="1"/>
          <p:nvPr/>
        </p:nvSpPr>
        <p:spPr>
          <a:xfrm>
            <a:off x="258542" y="4942846"/>
            <a:ext cx="8682079" cy="830997"/>
          </a:xfrm>
          <a:prstGeom prst="rect">
            <a:avLst/>
          </a:prstGeom>
          <a:noFill/>
        </p:spPr>
        <p:txBody>
          <a:bodyPr wrap="square" rtlCol="0">
            <a:spAutoFit/>
          </a:bodyPr>
          <a:lstStyle/>
          <a:p>
            <a:r>
              <a:rPr lang="en-GB" sz="1600" u="sng" dirty="0">
                <a:solidFill>
                  <a:srgbClr val="0033A0"/>
                </a:solidFill>
                <a:latin typeface="Arial"/>
              </a:rPr>
              <a:t>Readout Electronics</a:t>
            </a:r>
          </a:p>
          <a:p>
            <a:pPr marL="285750" indent="-285750">
              <a:buFontTx/>
              <a:buChar char="-"/>
            </a:pPr>
            <a:r>
              <a:rPr lang="en-GB" sz="1600" dirty="0">
                <a:solidFill>
                  <a:srgbClr val="0033A0"/>
                </a:solidFill>
                <a:latin typeface="Arial"/>
              </a:rPr>
              <a:t>Design and production of the new generation of </a:t>
            </a:r>
          </a:p>
          <a:p>
            <a:r>
              <a:rPr lang="en-GB" sz="1600" dirty="0">
                <a:solidFill>
                  <a:srgbClr val="0033A0"/>
                </a:solidFill>
                <a:latin typeface="Arial"/>
              </a:rPr>
              <a:t>Experimental Areas readout electronics</a:t>
            </a:r>
          </a:p>
        </p:txBody>
      </p:sp>
    </p:spTree>
    <p:extLst>
      <p:ext uri="{BB962C8B-B14F-4D97-AF65-F5344CB8AC3E}">
        <p14:creationId xmlns:p14="http://schemas.microsoft.com/office/powerpoint/2010/main" val="3082606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DC0848-92FA-2FD8-8E19-8D5601E35BD7}"/>
              </a:ext>
            </a:extLst>
          </p:cNvPr>
          <p:cNvSpPr txBox="1"/>
          <p:nvPr/>
        </p:nvSpPr>
        <p:spPr>
          <a:xfrm>
            <a:off x="422476" y="393539"/>
            <a:ext cx="8488442" cy="1323439"/>
          </a:xfrm>
          <a:prstGeom prst="rect">
            <a:avLst/>
          </a:prstGeom>
          <a:noFill/>
        </p:spPr>
        <p:txBody>
          <a:bodyPr wrap="square" rtlCol="0">
            <a:spAutoFit/>
          </a:bodyPr>
          <a:lstStyle/>
          <a:p>
            <a:r>
              <a:rPr lang="en-GB" sz="1600" u="sng" dirty="0">
                <a:solidFill>
                  <a:srgbClr val="0033A0"/>
                </a:solidFill>
                <a:latin typeface="Arial"/>
              </a:rPr>
              <a:t>CEDAR</a:t>
            </a:r>
          </a:p>
          <a:p>
            <a:r>
              <a:rPr lang="en-GB" sz="1600" dirty="0">
                <a:solidFill>
                  <a:srgbClr val="0033A0"/>
                </a:solidFill>
                <a:latin typeface="Arial"/>
              </a:rPr>
              <a:t>Goal: recover lost know-how and produce new units. </a:t>
            </a:r>
          </a:p>
          <a:p>
            <a:pPr marL="285750" indent="-285750">
              <a:buFontTx/>
              <a:buChar char="-"/>
            </a:pPr>
            <a:r>
              <a:rPr lang="en-GB" sz="1600" dirty="0">
                <a:solidFill>
                  <a:srgbClr val="0033A0"/>
                </a:solidFill>
                <a:latin typeface="Arial"/>
              </a:rPr>
              <a:t>Production of a new CEDAR (mechanics + optics + gas system + control &amp; acquisition). We are not adding new functionalities but might add a few improvements. </a:t>
            </a:r>
          </a:p>
          <a:p>
            <a:pPr marL="285750" indent="-285750">
              <a:buFontTx/>
              <a:buChar char="-"/>
            </a:pPr>
            <a:r>
              <a:rPr lang="en-GB" sz="1600" dirty="0">
                <a:solidFill>
                  <a:srgbClr val="0033A0"/>
                </a:solidFill>
                <a:latin typeface="Arial"/>
              </a:rPr>
              <a:t>Timeline: prototype and test room for NA-CONS Phase 1. Bulk production in Phase 2.</a:t>
            </a:r>
          </a:p>
        </p:txBody>
      </p:sp>
      <p:pic>
        <p:nvPicPr>
          <p:cNvPr id="3" name="Picture 2" descr="A group of people working on a machine&#10;&#10;Description automatically generated with low confidence">
            <a:extLst>
              <a:ext uri="{FF2B5EF4-FFF2-40B4-BE49-F238E27FC236}">
                <a16:creationId xmlns:a16="http://schemas.microsoft.com/office/drawing/2014/main" id="{4E228DC3-B40C-FFE5-091E-9847B0D1E908}"/>
              </a:ext>
            </a:extLst>
          </p:cNvPr>
          <p:cNvPicPr>
            <a:picLocks noChangeAspect="1"/>
          </p:cNvPicPr>
          <p:nvPr/>
        </p:nvPicPr>
        <p:blipFill rotWithShape="1">
          <a:blip r:embed="rId2">
            <a:extLst>
              <a:ext uri="{28A0092B-C50C-407E-A947-70E740481C1C}">
                <a14:useLocalDpi xmlns:a14="http://schemas.microsoft.com/office/drawing/2010/main" val="0"/>
              </a:ext>
            </a:extLst>
          </a:blip>
          <a:srcRect t="12854" b="682"/>
          <a:stretch/>
        </p:blipFill>
        <p:spPr>
          <a:xfrm>
            <a:off x="1659806" y="1887219"/>
            <a:ext cx="5084872" cy="3018073"/>
          </a:xfrm>
          <a:prstGeom prst="rect">
            <a:avLst/>
          </a:prstGeom>
        </p:spPr>
      </p:pic>
      <p:sp>
        <p:nvSpPr>
          <p:cNvPr id="2" name="TextBox 1">
            <a:extLst>
              <a:ext uri="{FF2B5EF4-FFF2-40B4-BE49-F238E27FC236}">
                <a16:creationId xmlns:a16="http://schemas.microsoft.com/office/drawing/2014/main" id="{A54A8021-C5A0-BF1D-1F52-866D7F3D35DB}"/>
              </a:ext>
            </a:extLst>
          </p:cNvPr>
          <p:cNvSpPr txBox="1"/>
          <p:nvPr/>
        </p:nvSpPr>
        <p:spPr>
          <a:xfrm>
            <a:off x="567059" y="5395384"/>
            <a:ext cx="8488442" cy="1077218"/>
          </a:xfrm>
          <a:prstGeom prst="rect">
            <a:avLst/>
          </a:prstGeom>
          <a:noFill/>
        </p:spPr>
        <p:txBody>
          <a:bodyPr wrap="square" rtlCol="0">
            <a:spAutoFit/>
          </a:bodyPr>
          <a:lstStyle/>
          <a:p>
            <a:r>
              <a:rPr lang="en-GB" sz="1600" u="sng" dirty="0">
                <a:solidFill>
                  <a:srgbClr val="0033A0"/>
                </a:solidFill>
                <a:latin typeface="Arial"/>
              </a:rPr>
              <a:t>Cherenkov Threshold Counter (XCET)</a:t>
            </a:r>
          </a:p>
          <a:p>
            <a:pPr marL="285750" indent="-285750">
              <a:buFontTx/>
              <a:buChar char="-"/>
            </a:pPr>
            <a:r>
              <a:rPr lang="en-GB" sz="1600" dirty="0">
                <a:solidFill>
                  <a:srgbClr val="0033A0"/>
                </a:solidFill>
                <a:latin typeface="Arial"/>
              </a:rPr>
              <a:t>Same as the CEDAR: recover lost know-how and build new units.</a:t>
            </a:r>
          </a:p>
          <a:p>
            <a:pPr marL="285750" indent="-285750">
              <a:buFontTx/>
              <a:buChar char="-"/>
            </a:pPr>
            <a:r>
              <a:rPr lang="en-GB" sz="1600" dirty="0">
                <a:solidFill>
                  <a:srgbClr val="0033A0"/>
                </a:solidFill>
                <a:latin typeface="Arial"/>
              </a:rPr>
              <a:t>Design of new optics, mechanics, gas system, and control &amp; acquisition</a:t>
            </a:r>
          </a:p>
          <a:p>
            <a:pPr marL="742950" lvl="1" indent="-285750">
              <a:buFont typeface="Arial" panose="020B0604020202020204" pitchFamily="34" charset="0"/>
              <a:buChar char="•"/>
            </a:pPr>
            <a:r>
              <a:rPr lang="en-GB" sz="1600" dirty="0">
                <a:solidFill>
                  <a:srgbClr val="0033A0"/>
                </a:solidFill>
                <a:latin typeface="Arial"/>
              </a:rPr>
              <a:t>Timeline is waiting for confirmation from NA-CONS – phase 1 or 2?</a:t>
            </a:r>
          </a:p>
        </p:txBody>
      </p:sp>
    </p:spTree>
    <p:extLst>
      <p:ext uri="{BB962C8B-B14F-4D97-AF65-F5344CB8AC3E}">
        <p14:creationId xmlns:p14="http://schemas.microsoft.com/office/powerpoint/2010/main" val="3118454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DC0848-92FA-2FD8-8E19-8D5601E35BD7}"/>
              </a:ext>
            </a:extLst>
          </p:cNvPr>
          <p:cNvSpPr txBox="1"/>
          <p:nvPr/>
        </p:nvSpPr>
        <p:spPr>
          <a:xfrm>
            <a:off x="276841" y="297448"/>
            <a:ext cx="8590318" cy="830997"/>
          </a:xfrm>
          <a:prstGeom prst="rect">
            <a:avLst/>
          </a:prstGeom>
          <a:noFill/>
        </p:spPr>
        <p:txBody>
          <a:bodyPr wrap="square" rtlCol="0">
            <a:spAutoFit/>
          </a:bodyPr>
          <a:lstStyle/>
          <a:p>
            <a:r>
              <a:rPr lang="en-US" sz="1600" u="sng" dirty="0">
                <a:solidFill>
                  <a:srgbClr val="0033A0"/>
                </a:solidFill>
                <a:latin typeface="Arial"/>
              </a:rPr>
              <a:t>Radiation-hard monitor</a:t>
            </a:r>
          </a:p>
          <a:p>
            <a:pPr marL="285750" indent="-285750">
              <a:buFontTx/>
              <a:buChar char="-"/>
            </a:pPr>
            <a:r>
              <a:rPr lang="en-US" sz="1600" dirty="0">
                <a:solidFill>
                  <a:srgbClr val="0033A0"/>
                </a:solidFill>
                <a:latin typeface="Arial"/>
              </a:rPr>
              <a:t>R&amp;D to find a substitute for the wire chambers in the high-intensity secondary beams and high-radiation areas of TT83 and ECN3 </a:t>
            </a:r>
          </a:p>
        </p:txBody>
      </p:sp>
      <p:sp>
        <p:nvSpPr>
          <p:cNvPr id="2" name="TextBox 1">
            <a:extLst>
              <a:ext uri="{FF2B5EF4-FFF2-40B4-BE49-F238E27FC236}">
                <a16:creationId xmlns:a16="http://schemas.microsoft.com/office/drawing/2014/main" id="{13520714-555F-6050-0CB5-2D6C657A18A7}"/>
              </a:ext>
            </a:extLst>
          </p:cNvPr>
          <p:cNvSpPr txBox="1"/>
          <p:nvPr/>
        </p:nvSpPr>
        <p:spPr>
          <a:xfrm>
            <a:off x="276841" y="1263724"/>
            <a:ext cx="8590318" cy="2800767"/>
          </a:xfrm>
          <a:prstGeom prst="rect">
            <a:avLst/>
          </a:prstGeom>
          <a:noFill/>
        </p:spPr>
        <p:txBody>
          <a:bodyPr wrap="square" rtlCol="0">
            <a:spAutoFit/>
          </a:bodyPr>
          <a:lstStyle/>
          <a:p>
            <a:pPr marL="285750" indent="-285750">
              <a:buFontTx/>
              <a:buChar char="-"/>
            </a:pPr>
            <a:r>
              <a:rPr lang="en-US" sz="1600" dirty="0">
                <a:solidFill>
                  <a:srgbClr val="0033A0"/>
                </a:solidFill>
                <a:latin typeface="Arial"/>
              </a:rPr>
              <a:t>Challenging user’s requirements:</a:t>
            </a:r>
          </a:p>
          <a:p>
            <a:pPr marL="742950" lvl="1" indent="-285750">
              <a:buFont typeface="Arial" panose="020B0604020202020204" pitchFamily="34" charset="0"/>
              <a:buChar char="•"/>
            </a:pPr>
            <a:r>
              <a:rPr lang="en-US" sz="1600" dirty="0">
                <a:solidFill>
                  <a:srgbClr val="0033A0"/>
                </a:solidFill>
                <a:latin typeface="Arial"/>
              </a:rPr>
              <a:t>Beam intensity: from 10^5 to 10^11 particles/spill, slowly extracted (4.8s or 9.6s)</a:t>
            </a:r>
          </a:p>
          <a:p>
            <a:pPr marL="742950" lvl="1" indent="-285750">
              <a:buFont typeface="Arial" panose="020B0604020202020204" pitchFamily="34" charset="0"/>
              <a:buChar char="•"/>
            </a:pPr>
            <a:r>
              <a:rPr lang="en-US" sz="1600" dirty="0">
                <a:solidFill>
                  <a:srgbClr val="0033A0"/>
                </a:solidFill>
                <a:latin typeface="Arial"/>
              </a:rPr>
              <a:t>1mm spatial resolution</a:t>
            </a:r>
          </a:p>
          <a:p>
            <a:pPr marL="742950" lvl="1" indent="-285750">
              <a:buFont typeface="Arial" panose="020B0604020202020204" pitchFamily="34" charset="0"/>
              <a:buChar char="•"/>
            </a:pPr>
            <a:r>
              <a:rPr lang="en-US" sz="1600" dirty="0">
                <a:solidFill>
                  <a:srgbClr val="0033A0"/>
                </a:solidFill>
                <a:latin typeface="Arial"/>
              </a:rPr>
              <a:t>Material budget below 0.5% x/X</a:t>
            </a:r>
            <a:r>
              <a:rPr lang="en-US" sz="1600" baseline="-25000" dirty="0">
                <a:solidFill>
                  <a:srgbClr val="0033A0"/>
                </a:solidFill>
                <a:latin typeface="Arial"/>
              </a:rPr>
              <a:t>0</a:t>
            </a:r>
            <a:endParaRPr lang="en-US" sz="1600" dirty="0">
              <a:solidFill>
                <a:srgbClr val="0033A0"/>
              </a:solidFill>
              <a:latin typeface="Arial"/>
            </a:endParaRPr>
          </a:p>
          <a:p>
            <a:pPr marL="742950" lvl="1" indent="-285750">
              <a:buFont typeface="Arial" panose="020B0604020202020204" pitchFamily="34" charset="0"/>
              <a:buChar char="•"/>
            </a:pPr>
            <a:r>
              <a:rPr lang="en-US" sz="1600" dirty="0">
                <a:solidFill>
                  <a:srgbClr val="0033A0"/>
                </a:solidFill>
                <a:latin typeface="Arial"/>
              </a:rPr>
              <a:t>Large area: 20cm x 20cm (there’s even a request for a 30cm x 30cm device!)</a:t>
            </a:r>
          </a:p>
          <a:p>
            <a:pPr marL="742950" lvl="1" indent="-285750">
              <a:buFont typeface="Arial" panose="020B0604020202020204" pitchFamily="34" charset="0"/>
              <a:buChar char="•"/>
            </a:pPr>
            <a:r>
              <a:rPr lang="en-US" sz="1600" dirty="0">
                <a:solidFill>
                  <a:srgbClr val="0033A0"/>
                </a:solidFill>
                <a:latin typeface="Arial"/>
              </a:rPr>
              <a:t>In a vacuum</a:t>
            </a:r>
          </a:p>
          <a:p>
            <a:pPr marL="742950" lvl="1" indent="-285750">
              <a:buFont typeface="Arial" panose="020B0604020202020204" pitchFamily="34" charset="0"/>
              <a:buChar char="•"/>
            </a:pPr>
            <a:r>
              <a:rPr lang="en-US" sz="1600" dirty="0">
                <a:solidFill>
                  <a:srgbClr val="0033A0"/>
                </a:solidFill>
                <a:latin typeface="Arial"/>
              </a:rPr>
              <a:t>Equipped with an in/out </a:t>
            </a:r>
            <a:r>
              <a:rPr lang="en-US" sz="1600" dirty="0" err="1">
                <a:solidFill>
                  <a:srgbClr val="0033A0"/>
                </a:solidFill>
                <a:latin typeface="Arial"/>
              </a:rPr>
              <a:t>motorisation</a:t>
            </a:r>
            <a:endParaRPr lang="en-US" sz="1600" dirty="0">
              <a:solidFill>
                <a:srgbClr val="0033A0"/>
              </a:solidFill>
              <a:latin typeface="Arial"/>
            </a:endParaRPr>
          </a:p>
          <a:p>
            <a:pPr marL="742950" lvl="1" indent="-285750">
              <a:buFont typeface="Arial" panose="020B0604020202020204" pitchFamily="34" charset="0"/>
              <a:buChar char="•"/>
            </a:pPr>
            <a:r>
              <a:rPr lang="en-US" sz="1600" dirty="0">
                <a:solidFill>
                  <a:srgbClr val="0033A0"/>
                </a:solidFill>
                <a:latin typeface="Arial"/>
              </a:rPr>
              <a:t>Radiation tolerance – 1MGy for the active area, several kGy for local components</a:t>
            </a:r>
          </a:p>
          <a:p>
            <a:pPr marL="742950" lvl="1" indent="-285750">
              <a:buFont typeface="Arial" panose="020B0604020202020204" pitchFamily="34" charset="0"/>
              <a:buChar char="•"/>
            </a:pPr>
            <a:r>
              <a:rPr lang="en-US" sz="1600" dirty="0">
                <a:solidFill>
                  <a:srgbClr val="0033A0"/>
                </a:solidFill>
                <a:latin typeface="Arial"/>
              </a:rPr>
              <a:t>Measure beam divergence in specific locations. Challenging measurement –spatial resolution below 500um, individual particle detection. To be performed only on a sample of the beam.</a:t>
            </a:r>
          </a:p>
        </p:txBody>
      </p:sp>
      <p:sp>
        <p:nvSpPr>
          <p:cNvPr id="3" name="TextBox 2">
            <a:extLst>
              <a:ext uri="{FF2B5EF4-FFF2-40B4-BE49-F238E27FC236}">
                <a16:creationId xmlns:a16="http://schemas.microsoft.com/office/drawing/2014/main" id="{E46EAB48-CAA3-4607-0050-7AF624D00E99}"/>
              </a:ext>
            </a:extLst>
          </p:cNvPr>
          <p:cNvSpPr txBox="1"/>
          <p:nvPr/>
        </p:nvSpPr>
        <p:spPr>
          <a:xfrm>
            <a:off x="304195" y="4140310"/>
            <a:ext cx="8590318" cy="1323439"/>
          </a:xfrm>
          <a:prstGeom prst="rect">
            <a:avLst/>
          </a:prstGeom>
          <a:noFill/>
        </p:spPr>
        <p:txBody>
          <a:bodyPr wrap="square" rtlCol="0">
            <a:spAutoFit/>
          </a:bodyPr>
          <a:lstStyle/>
          <a:p>
            <a:pPr marL="285750" indent="-285750">
              <a:buFontTx/>
              <a:buChar char="-"/>
            </a:pPr>
            <a:r>
              <a:rPr lang="en-US" sz="1600" dirty="0">
                <a:solidFill>
                  <a:srgbClr val="0033A0"/>
                </a:solidFill>
                <a:latin typeface="Arial"/>
              </a:rPr>
              <a:t>Currently investigating different types of radiation-resistant </a:t>
            </a:r>
            <a:r>
              <a:rPr lang="en-US" sz="1600" dirty="0" err="1">
                <a:solidFill>
                  <a:srgbClr val="0033A0"/>
                </a:solidFill>
                <a:latin typeface="Arial"/>
              </a:rPr>
              <a:t>fibres</a:t>
            </a:r>
            <a:endParaRPr lang="en-US" sz="1600" dirty="0">
              <a:solidFill>
                <a:srgbClr val="0033A0"/>
              </a:solidFill>
              <a:latin typeface="Arial"/>
            </a:endParaRPr>
          </a:p>
          <a:p>
            <a:pPr marL="742950" lvl="1" indent="-285750">
              <a:buFont typeface="Arial" panose="020B0604020202020204" pitchFamily="34" charset="0"/>
              <a:buChar char="•"/>
            </a:pPr>
            <a:r>
              <a:rPr lang="en-US" sz="1600" dirty="0">
                <a:solidFill>
                  <a:srgbClr val="0033A0"/>
                </a:solidFill>
                <a:latin typeface="Arial"/>
              </a:rPr>
              <a:t>Silica rods &amp; </a:t>
            </a:r>
            <a:r>
              <a:rPr lang="en-US" sz="1600" dirty="0" err="1">
                <a:solidFill>
                  <a:srgbClr val="0033A0"/>
                </a:solidFill>
                <a:latin typeface="Arial"/>
              </a:rPr>
              <a:t>fibres</a:t>
            </a:r>
            <a:r>
              <a:rPr lang="en-US" sz="1600" dirty="0">
                <a:solidFill>
                  <a:srgbClr val="0033A0"/>
                </a:solidFill>
                <a:latin typeface="Arial"/>
              </a:rPr>
              <a:t> (Cherenkov emitters)</a:t>
            </a:r>
          </a:p>
          <a:p>
            <a:pPr marL="742950" lvl="1" indent="-285750">
              <a:buFont typeface="Arial" panose="020B0604020202020204" pitchFamily="34" charset="0"/>
              <a:buChar char="•"/>
            </a:pPr>
            <a:r>
              <a:rPr lang="en-US" sz="1600" dirty="0">
                <a:solidFill>
                  <a:srgbClr val="0033A0"/>
                </a:solidFill>
                <a:latin typeface="Arial"/>
              </a:rPr>
              <a:t>Cristal capillaries filled with liquid scintillators</a:t>
            </a:r>
          </a:p>
          <a:p>
            <a:pPr marL="742950" lvl="1" indent="-285750">
              <a:buFont typeface="Arial" panose="020B0604020202020204" pitchFamily="34" charset="0"/>
              <a:buChar char="•"/>
            </a:pPr>
            <a:r>
              <a:rPr lang="en-US" sz="1600" dirty="0">
                <a:solidFill>
                  <a:srgbClr val="0033A0"/>
                </a:solidFill>
                <a:latin typeface="Arial"/>
              </a:rPr>
              <a:t>Micro-structured optical </a:t>
            </a:r>
            <a:r>
              <a:rPr lang="en-US" sz="1600" dirty="0" err="1">
                <a:solidFill>
                  <a:srgbClr val="0033A0"/>
                </a:solidFill>
                <a:latin typeface="Arial"/>
              </a:rPr>
              <a:t>fibres</a:t>
            </a:r>
            <a:r>
              <a:rPr lang="en-US" sz="1600" dirty="0">
                <a:solidFill>
                  <a:srgbClr val="0033A0"/>
                </a:solidFill>
                <a:latin typeface="Arial"/>
              </a:rPr>
              <a:t> filled with gaseous or liquid scintillators</a:t>
            </a:r>
          </a:p>
          <a:p>
            <a:pPr marL="742950" lvl="1" indent="-285750">
              <a:buFont typeface="Arial" panose="020B0604020202020204" pitchFamily="34" charset="0"/>
              <a:buChar char="•"/>
            </a:pPr>
            <a:r>
              <a:rPr lang="en-US" sz="1600" dirty="0">
                <a:solidFill>
                  <a:srgbClr val="0033A0"/>
                </a:solidFill>
                <a:latin typeface="Arial"/>
              </a:rPr>
              <a:t>Open to new ideas!</a:t>
            </a:r>
          </a:p>
        </p:txBody>
      </p:sp>
      <p:sp>
        <p:nvSpPr>
          <p:cNvPr id="5" name="TextBox 4">
            <a:extLst>
              <a:ext uri="{FF2B5EF4-FFF2-40B4-BE49-F238E27FC236}">
                <a16:creationId xmlns:a16="http://schemas.microsoft.com/office/drawing/2014/main" id="{988331E7-AEF5-48D3-15A3-89B116F00BD1}"/>
              </a:ext>
            </a:extLst>
          </p:cNvPr>
          <p:cNvSpPr txBox="1"/>
          <p:nvPr/>
        </p:nvSpPr>
        <p:spPr>
          <a:xfrm>
            <a:off x="276841" y="5539568"/>
            <a:ext cx="8590318" cy="1077218"/>
          </a:xfrm>
          <a:prstGeom prst="rect">
            <a:avLst/>
          </a:prstGeom>
          <a:noFill/>
        </p:spPr>
        <p:txBody>
          <a:bodyPr wrap="square" rtlCol="0">
            <a:spAutoFit/>
          </a:bodyPr>
          <a:lstStyle/>
          <a:p>
            <a:pPr marL="285750" indent="-285750">
              <a:buFontTx/>
              <a:buChar char="-"/>
            </a:pPr>
            <a:r>
              <a:rPr lang="en-US" sz="1600" dirty="0">
                <a:solidFill>
                  <a:srgbClr val="0033A0"/>
                </a:solidFill>
                <a:latin typeface="Arial"/>
              </a:rPr>
              <a:t>Medical Physics</a:t>
            </a:r>
          </a:p>
          <a:p>
            <a:pPr marL="742950" lvl="1" indent="-285750">
              <a:buFont typeface="Arial" panose="020B0604020202020204" pitchFamily="34" charset="0"/>
              <a:buChar char="•"/>
            </a:pPr>
            <a:r>
              <a:rPr lang="en-US" sz="1600" dirty="0">
                <a:solidFill>
                  <a:srgbClr val="0033A0"/>
                </a:solidFill>
                <a:latin typeface="Arial"/>
              </a:rPr>
              <a:t>Possible application for instrumentation for FLASH irradiation therapy. Collaborating with an Oxford team on a feasibility study of a </a:t>
            </a:r>
            <a:r>
              <a:rPr lang="en-US" sz="1600" dirty="0" err="1">
                <a:solidFill>
                  <a:srgbClr val="0033A0"/>
                </a:solidFill>
                <a:latin typeface="Arial"/>
              </a:rPr>
              <a:t>fibre</a:t>
            </a:r>
            <a:r>
              <a:rPr lang="en-US" sz="1600" dirty="0">
                <a:solidFill>
                  <a:srgbClr val="0033A0"/>
                </a:solidFill>
                <a:latin typeface="Arial"/>
              </a:rPr>
              <a:t>-based beam profile monitor</a:t>
            </a:r>
          </a:p>
          <a:p>
            <a:pPr marL="742950" lvl="1" indent="-285750">
              <a:buFont typeface="Arial" panose="020B0604020202020204" pitchFamily="34" charset="0"/>
              <a:buChar char="•"/>
            </a:pPr>
            <a:r>
              <a:rPr lang="en-US" sz="1600" dirty="0">
                <a:solidFill>
                  <a:srgbClr val="0033A0"/>
                </a:solidFill>
                <a:latin typeface="Arial"/>
              </a:rPr>
              <a:t>The first results obtained in the CLEAR accelerator are very promising</a:t>
            </a:r>
          </a:p>
        </p:txBody>
      </p:sp>
    </p:spTree>
    <p:extLst>
      <p:ext uri="{BB962C8B-B14F-4D97-AF65-F5344CB8AC3E}">
        <p14:creationId xmlns:p14="http://schemas.microsoft.com/office/powerpoint/2010/main" val="72221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DC0848-92FA-2FD8-8E19-8D5601E35BD7}"/>
              </a:ext>
            </a:extLst>
          </p:cNvPr>
          <p:cNvSpPr txBox="1"/>
          <p:nvPr/>
        </p:nvSpPr>
        <p:spPr>
          <a:xfrm>
            <a:off x="291327" y="182244"/>
            <a:ext cx="8371793" cy="2539157"/>
          </a:xfrm>
          <a:prstGeom prst="rect">
            <a:avLst/>
          </a:prstGeom>
          <a:noFill/>
        </p:spPr>
        <p:txBody>
          <a:bodyPr wrap="square" rtlCol="0">
            <a:spAutoFit/>
          </a:bodyPr>
          <a:lstStyle/>
          <a:p>
            <a:r>
              <a:rPr lang="en-US" sz="2700" b="1" dirty="0">
                <a:solidFill>
                  <a:srgbClr val="0033A0"/>
                </a:solidFill>
                <a:latin typeface="Arial"/>
                <a:ea typeface="+mj-ea"/>
                <a:cs typeface="+mj-cs"/>
              </a:rPr>
              <a:t>NA-CONS Phase 2 – 2028-2033</a:t>
            </a:r>
          </a:p>
          <a:p>
            <a:pPr marL="285750" indent="-285750">
              <a:buFontTx/>
              <a:buChar char="-"/>
            </a:pPr>
            <a:endParaRPr lang="en-US" dirty="0"/>
          </a:p>
          <a:p>
            <a:pPr marL="285750" indent="-285750">
              <a:buFontTx/>
              <a:buChar char="-"/>
            </a:pPr>
            <a:endParaRPr lang="en-US" dirty="0"/>
          </a:p>
          <a:p>
            <a:r>
              <a:rPr lang="en-US" sz="1600" u="sng" dirty="0">
                <a:solidFill>
                  <a:srgbClr val="0033A0"/>
                </a:solidFill>
                <a:latin typeface="Arial"/>
              </a:rPr>
              <a:t>Heavy-ion instrumentation</a:t>
            </a:r>
          </a:p>
          <a:p>
            <a:pPr marL="285750" indent="-285750">
              <a:buFontTx/>
              <a:buChar char="-"/>
            </a:pPr>
            <a:r>
              <a:rPr lang="en-US" sz="1600" dirty="0">
                <a:solidFill>
                  <a:srgbClr val="0033A0"/>
                </a:solidFill>
                <a:latin typeface="Arial"/>
              </a:rPr>
              <a:t>Our current instrumentation is not suited for heavy ions!</a:t>
            </a:r>
          </a:p>
          <a:p>
            <a:pPr marL="742950" lvl="1" indent="-285750">
              <a:buFont typeface="Arial" panose="020B0604020202020204" pitchFamily="34" charset="0"/>
              <a:buChar char="•"/>
            </a:pPr>
            <a:r>
              <a:rPr lang="en-US" sz="1600" dirty="0">
                <a:solidFill>
                  <a:srgbClr val="0033A0"/>
                </a:solidFill>
                <a:latin typeface="Arial"/>
              </a:rPr>
              <a:t>Unreliable data</a:t>
            </a:r>
          </a:p>
          <a:p>
            <a:pPr marL="742950" lvl="1" indent="-285750">
              <a:buFont typeface="Arial" panose="020B0604020202020204" pitchFamily="34" charset="0"/>
              <a:buChar char="•"/>
            </a:pPr>
            <a:r>
              <a:rPr lang="en-US" sz="1600" dirty="0">
                <a:solidFill>
                  <a:srgbClr val="0033A0"/>
                </a:solidFill>
                <a:latin typeface="Arial"/>
              </a:rPr>
              <a:t>Radiation damage</a:t>
            </a:r>
          </a:p>
          <a:p>
            <a:pPr marL="742950" lvl="1" indent="-285750">
              <a:buFont typeface="Arial" panose="020B0604020202020204" pitchFamily="34" charset="0"/>
              <a:buChar char="•"/>
            </a:pPr>
            <a:r>
              <a:rPr lang="en-US" sz="1600" dirty="0">
                <a:solidFill>
                  <a:srgbClr val="0033A0"/>
                </a:solidFill>
                <a:latin typeface="Arial"/>
              </a:rPr>
              <a:t>Beam fragmentation</a:t>
            </a:r>
          </a:p>
          <a:p>
            <a:pPr marL="285750" indent="-285750">
              <a:buFontTx/>
              <a:buChar char="-"/>
            </a:pPr>
            <a:r>
              <a:rPr lang="en-US" sz="1600" dirty="0">
                <a:solidFill>
                  <a:srgbClr val="0033A0"/>
                </a:solidFill>
                <a:latin typeface="Arial"/>
              </a:rPr>
              <a:t>R&amp;D part of NA-CONS</a:t>
            </a:r>
          </a:p>
        </p:txBody>
      </p:sp>
      <p:sp>
        <p:nvSpPr>
          <p:cNvPr id="2" name="TextBox 1">
            <a:extLst>
              <a:ext uri="{FF2B5EF4-FFF2-40B4-BE49-F238E27FC236}">
                <a16:creationId xmlns:a16="http://schemas.microsoft.com/office/drawing/2014/main" id="{F4EA8B7D-1A25-9EB3-0A13-F427B536E1EF}"/>
              </a:ext>
            </a:extLst>
          </p:cNvPr>
          <p:cNvSpPr txBox="1"/>
          <p:nvPr/>
        </p:nvSpPr>
        <p:spPr>
          <a:xfrm>
            <a:off x="322587" y="3429000"/>
            <a:ext cx="8371793" cy="584775"/>
          </a:xfrm>
          <a:prstGeom prst="rect">
            <a:avLst/>
          </a:prstGeom>
          <a:noFill/>
        </p:spPr>
        <p:txBody>
          <a:bodyPr wrap="square" rtlCol="0">
            <a:spAutoFit/>
          </a:bodyPr>
          <a:lstStyle/>
          <a:p>
            <a:r>
              <a:rPr lang="en-US" sz="1600" u="sng" dirty="0">
                <a:solidFill>
                  <a:srgbClr val="0033A0"/>
                </a:solidFill>
                <a:latin typeface="Arial"/>
              </a:rPr>
              <a:t>CEDAR and XCET readout upgrade for high-intensities</a:t>
            </a:r>
          </a:p>
          <a:p>
            <a:pPr marL="285750" indent="-285750">
              <a:buFontTx/>
              <a:buChar char="-"/>
            </a:pPr>
            <a:r>
              <a:rPr lang="en-US" sz="1600" dirty="0">
                <a:solidFill>
                  <a:srgbClr val="0033A0"/>
                </a:solidFill>
                <a:latin typeface="Arial"/>
              </a:rPr>
              <a:t>For beam intensities up to 10^9 part/s (currently around 10^7)</a:t>
            </a:r>
          </a:p>
        </p:txBody>
      </p:sp>
    </p:spTree>
    <p:extLst>
      <p:ext uri="{BB962C8B-B14F-4D97-AF65-F5344CB8AC3E}">
        <p14:creationId xmlns:p14="http://schemas.microsoft.com/office/powerpoint/2010/main" val="1208991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0037B9-B7CA-E563-9A67-AF4363BB8991}"/>
              </a:ext>
            </a:extLst>
          </p:cNvPr>
          <p:cNvSpPr txBox="1"/>
          <p:nvPr/>
        </p:nvSpPr>
        <p:spPr>
          <a:xfrm>
            <a:off x="385762" y="693964"/>
            <a:ext cx="8372475" cy="2723823"/>
          </a:xfrm>
          <a:prstGeom prst="rect">
            <a:avLst/>
          </a:prstGeom>
          <a:noFill/>
        </p:spPr>
        <p:txBody>
          <a:bodyPr wrap="square" rtlCol="0">
            <a:spAutoFit/>
          </a:bodyPr>
          <a:lstStyle/>
          <a:p>
            <a:r>
              <a:rPr lang="en-US" sz="2700" b="1" dirty="0">
                <a:solidFill>
                  <a:srgbClr val="0033A0"/>
                </a:solidFill>
                <a:latin typeface="Arial"/>
                <a:ea typeface="+mj-ea"/>
                <a:cs typeface="+mj-cs"/>
              </a:rPr>
              <a:t>What R&amp;D are we interested in?</a:t>
            </a:r>
          </a:p>
          <a:p>
            <a:endParaRPr lang="en-US" sz="1600" dirty="0"/>
          </a:p>
          <a:p>
            <a:pPr marL="285750" indent="-285750">
              <a:buFontTx/>
              <a:buChar char="-"/>
            </a:pPr>
            <a:r>
              <a:rPr lang="en-GB" sz="1600" dirty="0">
                <a:solidFill>
                  <a:srgbClr val="0033A0"/>
                </a:solidFill>
                <a:latin typeface="Arial"/>
              </a:rPr>
              <a:t>Radiation-resistant detectors that could be easily scalable to make large-area beam instrumentation</a:t>
            </a:r>
          </a:p>
          <a:p>
            <a:pPr marL="285750" indent="-285750">
              <a:buFontTx/>
              <a:buChar char="-"/>
            </a:pPr>
            <a:r>
              <a:rPr lang="en-GB" sz="1600" dirty="0">
                <a:solidFill>
                  <a:srgbClr val="0033A0"/>
                </a:solidFill>
                <a:latin typeface="Arial"/>
              </a:rPr>
              <a:t>Cherenkov emitters</a:t>
            </a:r>
          </a:p>
          <a:p>
            <a:pPr marL="285750" indent="-285750">
              <a:buFontTx/>
              <a:buChar char="-"/>
            </a:pPr>
            <a:r>
              <a:rPr lang="en-GB" sz="1600" dirty="0">
                <a:solidFill>
                  <a:srgbClr val="0033A0"/>
                </a:solidFill>
                <a:latin typeface="Arial"/>
              </a:rPr>
              <a:t>Liquid scintillators</a:t>
            </a:r>
          </a:p>
          <a:p>
            <a:pPr marL="285750" indent="-285750">
              <a:buFontTx/>
              <a:buChar char="-"/>
            </a:pPr>
            <a:r>
              <a:rPr lang="en-GB" sz="1600" dirty="0">
                <a:solidFill>
                  <a:srgbClr val="0033A0"/>
                </a:solidFill>
                <a:latin typeface="Arial"/>
              </a:rPr>
              <a:t>Gaseous scintillators</a:t>
            </a:r>
          </a:p>
          <a:p>
            <a:pPr marL="285750" indent="-285750">
              <a:buFontTx/>
              <a:buChar char="-"/>
            </a:pPr>
            <a:r>
              <a:rPr lang="en-GB" sz="1600" dirty="0">
                <a:solidFill>
                  <a:srgbClr val="0033A0"/>
                </a:solidFill>
                <a:latin typeface="Arial"/>
              </a:rPr>
              <a:t>Radiation-resistant photodetectors</a:t>
            </a:r>
          </a:p>
          <a:p>
            <a:pPr marL="285750" indent="-285750">
              <a:buFontTx/>
              <a:buChar char="-"/>
            </a:pPr>
            <a:r>
              <a:rPr lang="en-GB" sz="1600" dirty="0">
                <a:solidFill>
                  <a:srgbClr val="0033A0"/>
                </a:solidFill>
                <a:latin typeface="Arial"/>
              </a:rPr>
              <a:t>Coupling of light-emitting materials with photodetectors</a:t>
            </a:r>
          </a:p>
          <a:p>
            <a:pPr marL="285750" indent="-285750">
              <a:buFontTx/>
              <a:buChar char="-"/>
            </a:pPr>
            <a:r>
              <a:rPr lang="en-GB" sz="1600" dirty="0">
                <a:solidFill>
                  <a:srgbClr val="0033A0"/>
                </a:solidFill>
                <a:latin typeface="Arial"/>
              </a:rPr>
              <a:t>Readout electronics for photodetectors</a:t>
            </a:r>
          </a:p>
        </p:txBody>
      </p:sp>
      <p:sp>
        <p:nvSpPr>
          <p:cNvPr id="2" name="TextBox 1">
            <a:extLst>
              <a:ext uri="{FF2B5EF4-FFF2-40B4-BE49-F238E27FC236}">
                <a16:creationId xmlns:a16="http://schemas.microsoft.com/office/drawing/2014/main" id="{9A28F95D-74FF-CAD1-3AFB-30956773179D}"/>
              </a:ext>
            </a:extLst>
          </p:cNvPr>
          <p:cNvSpPr txBox="1"/>
          <p:nvPr/>
        </p:nvSpPr>
        <p:spPr>
          <a:xfrm>
            <a:off x="385762" y="3984241"/>
            <a:ext cx="8372475" cy="1354217"/>
          </a:xfrm>
          <a:prstGeom prst="rect">
            <a:avLst/>
          </a:prstGeom>
          <a:noFill/>
        </p:spPr>
        <p:txBody>
          <a:bodyPr wrap="square" rtlCol="0">
            <a:spAutoFit/>
          </a:bodyPr>
          <a:lstStyle/>
          <a:p>
            <a:r>
              <a:rPr lang="en-GB" sz="1600" dirty="0">
                <a:solidFill>
                  <a:srgbClr val="0033A0"/>
                </a:solidFill>
                <a:latin typeface="Arial"/>
              </a:rPr>
              <a:t>Please bear in mind that for beam instrumentation and high-intensity beams, in general, we do not need individual particle information -&gt; it can be counterproductive!</a:t>
            </a:r>
          </a:p>
          <a:p>
            <a:endParaRPr lang="en-GB" sz="1600" dirty="0">
              <a:solidFill>
                <a:srgbClr val="0033A0"/>
              </a:solidFill>
              <a:latin typeface="Arial"/>
            </a:endParaRPr>
          </a:p>
          <a:p>
            <a:r>
              <a:rPr lang="en-GB" sz="1600" dirty="0">
                <a:solidFill>
                  <a:srgbClr val="0033A0"/>
                </a:solidFill>
                <a:latin typeface="Arial"/>
              </a:rPr>
              <a:t>Cost, ease of maintenance, and long-term availability are key drivers for us</a:t>
            </a:r>
          </a:p>
          <a:p>
            <a:endParaRPr lang="en-GB" dirty="0"/>
          </a:p>
        </p:txBody>
      </p:sp>
    </p:spTree>
    <p:extLst>
      <p:ext uri="{BB962C8B-B14F-4D97-AF65-F5344CB8AC3E}">
        <p14:creationId xmlns:p14="http://schemas.microsoft.com/office/powerpoint/2010/main" val="637131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0037B9-B7CA-E563-9A67-AF4363BB8991}"/>
              </a:ext>
            </a:extLst>
          </p:cNvPr>
          <p:cNvSpPr txBox="1"/>
          <p:nvPr/>
        </p:nvSpPr>
        <p:spPr>
          <a:xfrm>
            <a:off x="385762" y="693964"/>
            <a:ext cx="8372475" cy="3200876"/>
          </a:xfrm>
          <a:prstGeom prst="rect">
            <a:avLst/>
          </a:prstGeom>
          <a:noFill/>
        </p:spPr>
        <p:txBody>
          <a:bodyPr wrap="square" rtlCol="0">
            <a:spAutoFit/>
          </a:bodyPr>
          <a:lstStyle/>
          <a:p>
            <a:r>
              <a:rPr lang="en-US" sz="2700" b="1" dirty="0">
                <a:solidFill>
                  <a:srgbClr val="0033A0"/>
                </a:solidFill>
                <a:latin typeface="Arial"/>
                <a:ea typeface="+mj-ea"/>
                <a:cs typeface="+mj-cs"/>
              </a:rPr>
              <a:t>What we expect from being a member of the DRD4 collaboration</a:t>
            </a:r>
          </a:p>
          <a:p>
            <a:endParaRPr lang="en-US" dirty="0"/>
          </a:p>
          <a:p>
            <a:endParaRPr lang="en-US" dirty="0"/>
          </a:p>
          <a:p>
            <a:pPr marL="285750" indent="-285750">
              <a:buFontTx/>
              <a:buChar char="-"/>
            </a:pPr>
            <a:r>
              <a:rPr lang="en-GB" sz="1600" dirty="0">
                <a:solidFill>
                  <a:srgbClr val="0033A0"/>
                </a:solidFill>
                <a:latin typeface="Arial"/>
              </a:rPr>
              <a:t>Make part of the detector community</a:t>
            </a:r>
          </a:p>
          <a:p>
            <a:pPr marL="285750" indent="-285750">
              <a:buFontTx/>
              <a:buChar char="-"/>
            </a:pPr>
            <a:r>
              <a:rPr lang="en-GB" sz="1600" dirty="0">
                <a:solidFill>
                  <a:srgbClr val="0033A0"/>
                </a:solidFill>
                <a:latin typeface="Arial"/>
              </a:rPr>
              <a:t>Be at the forefront of the detector technology</a:t>
            </a:r>
          </a:p>
          <a:p>
            <a:pPr marL="285750" indent="-285750">
              <a:buFontTx/>
              <a:buChar char="-"/>
            </a:pPr>
            <a:r>
              <a:rPr lang="en-GB" sz="1600" dirty="0">
                <a:solidFill>
                  <a:srgbClr val="0033A0"/>
                </a:solidFill>
                <a:latin typeface="Arial"/>
              </a:rPr>
              <a:t>Learn about future projects </a:t>
            </a:r>
          </a:p>
          <a:p>
            <a:pPr marL="285750" indent="-285750">
              <a:buFontTx/>
              <a:buChar char="-"/>
            </a:pPr>
            <a:r>
              <a:rPr lang="en-GB" sz="1600" dirty="0">
                <a:solidFill>
                  <a:srgbClr val="0033A0"/>
                </a:solidFill>
                <a:latin typeface="Arial"/>
              </a:rPr>
              <a:t>Learn from experts</a:t>
            </a:r>
          </a:p>
          <a:p>
            <a:pPr marL="285750" indent="-285750">
              <a:buFontTx/>
              <a:buChar char="-"/>
            </a:pPr>
            <a:r>
              <a:rPr lang="en-GB" sz="1600" dirty="0">
                <a:solidFill>
                  <a:srgbClr val="0033A0"/>
                </a:solidFill>
                <a:latin typeface="Arial"/>
              </a:rPr>
              <a:t>Share expertise </a:t>
            </a:r>
          </a:p>
          <a:p>
            <a:pPr marL="285750" indent="-285750">
              <a:buFontTx/>
              <a:buChar char="-"/>
            </a:pPr>
            <a:r>
              <a:rPr lang="en-GB" sz="1600">
                <a:solidFill>
                  <a:srgbClr val="0033A0"/>
                </a:solidFill>
                <a:latin typeface="Arial"/>
              </a:rPr>
              <a:t>Share resources</a:t>
            </a:r>
            <a:endParaRPr lang="en-GB" sz="1600" dirty="0">
              <a:solidFill>
                <a:srgbClr val="0033A0"/>
              </a:solidFill>
              <a:latin typeface="Arial"/>
            </a:endParaRPr>
          </a:p>
          <a:p>
            <a:pPr marL="285750" indent="-285750">
              <a:buFontTx/>
              <a:buChar char="-"/>
            </a:pPr>
            <a:r>
              <a:rPr lang="en-GB" sz="1600" dirty="0">
                <a:solidFill>
                  <a:srgbClr val="0033A0"/>
                </a:solidFill>
                <a:latin typeface="Arial"/>
              </a:rPr>
              <a:t>Share common goals and objectives</a:t>
            </a:r>
          </a:p>
        </p:txBody>
      </p:sp>
    </p:spTree>
    <p:extLst>
      <p:ext uri="{BB962C8B-B14F-4D97-AF65-F5344CB8AC3E}">
        <p14:creationId xmlns:p14="http://schemas.microsoft.com/office/powerpoint/2010/main" val="3575719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0037B9-B7CA-E563-9A67-AF4363BB8991}"/>
              </a:ext>
            </a:extLst>
          </p:cNvPr>
          <p:cNvSpPr txBox="1"/>
          <p:nvPr/>
        </p:nvSpPr>
        <p:spPr>
          <a:xfrm>
            <a:off x="385762" y="693964"/>
            <a:ext cx="8372475" cy="1277273"/>
          </a:xfrm>
          <a:prstGeom prst="rect">
            <a:avLst/>
          </a:prstGeom>
          <a:noFill/>
        </p:spPr>
        <p:txBody>
          <a:bodyPr wrap="square" rtlCol="0">
            <a:spAutoFit/>
          </a:bodyPr>
          <a:lstStyle/>
          <a:p>
            <a:r>
              <a:rPr lang="en-US" sz="2700" b="1" dirty="0">
                <a:solidFill>
                  <a:srgbClr val="0033A0"/>
                </a:solidFill>
                <a:latin typeface="Arial"/>
                <a:ea typeface="+mj-ea"/>
                <a:cs typeface="+mj-cs"/>
              </a:rPr>
              <a:t>What we do</a:t>
            </a:r>
          </a:p>
          <a:p>
            <a:endParaRPr lang="en-US" dirty="0"/>
          </a:p>
          <a:p>
            <a:pPr marL="285750" indent="-285750">
              <a:buFontTx/>
              <a:buChar char="-"/>
            </a:pPr>
            <a:r>
              <a:rPr lang="en-GB" sz="1600" dirty="0">
                <a:solidFill>
                  <a:srgbClr val="0033A0"/>
                </a:solidFill>
                <a:latin typeface="Arial"/>
              </a:rPr>
              <a:t>We provide beam instrumentation for the secondary beams in the CERN Experimental Areas –North Area, East Area, AD&amp;ELENA</a:t>
            </a:r>
          </a:p>
        </p:txBody>
      </p:sp>
      <p:sp>
        <p:nvSpPr>
          <p:cNvPr id="4" name="TextBox 3">
            <a:extLst>
              <a:ext uri="{FF2B5EF4-FFF2-40B4-BE49-F238E27FC236}">
                <a16:creationId xmlns:a16="http://schemas.microsoft.com/office/drawing/2014/main" id="{DB10635D-0E5B-EDA5-4FFC-4A301140CC35}"/>
              </a:ext>
            </a:extLst>
          </p:cNvPr>
          <p:cNvSpPr txBox="1"/>
          <p:nvPr/>
        </p:nvSpPr>
        <p:spPr>
          <a:xfrm>
            <a:off x="385761" y="2317826"/>
            <a:ext cx="8372475" cy="1815882"/>
          </a:xfrm>
          <a:prstGeom prst="rect">
            <a:avLst/>
          </a:prstGeom>
          <a:noFill/>
        </p:spPr>
        <p:txBody>
          <a:bodyPr wrap="square" rtlCol="0">
            <a:spAutoFit/>
          </a:bodyPr>
          <a:lstStyle/>
          <a:p>
            <a:pPr marL="285750" indent="-285750">
              <a:buFontTx/>
              <a:buChar char="-"/>
            </a:pPr>
            <a:r>
              <a:rPr lang="en-GB" sz="1600" dirty="0">
                <a:solidFill>
                  <a:srgbClr val="0033A0"/>
                </a:solidFill>
                <a:latin typeface="Arial"/>
              </a:rPr>
              <a:t>Typical beam observables:</a:t>
            </a:r>
          </a:p>
          <a:p>
            <a:pPr marL="742950" lvl="1" indent="-285750">
              <a:buFont typeface="Arial" panose="020B0604020202020204" pitchFamily="34" charset="0"/>
              <a:buChar char="•"/>
            </a:pPr>
            <a:r>
              <a:rPr lang="en-GB" sz="1600" dirty="0">
                <a:solidFill>
                  <a:srgbClr val="0033A0"/>
                </a:solidFill>
                <a:latin typeface="Arial"/>
              </a:rPr>
              <a:t>Position </a:t>
            </a:r>
          </a:p>
          <a:p>
            <a:pPr marL="742950" lvl="1" indent="-285750">
              <a:buFont typeface="Arial" panose="020B0604020202020204" pitchFamily="34" charset="0"/>
              <a:buChar char="•"/>
            </a:pPr>
            <a:r>
              <a:rPr lang="en-GB" sz="1600" dirty="0">
                <a:solidFill>
                  <a:srgbClr val="0033A0"/>
                </a:solidFill>
                <a:latin typeface="Arial"/>
              </a:rPr>
              <a:t>Profile</a:t>
            </a:r>
          </a:p>
          <a:p>
            <a:pPr marL="742950" lvl="1" indent="-285750">
              <a:buFont typeface="Arial" panose="020B0604020202020204" pitchFamily="34" charset="0"/>
              <a:buChar char="•"/>
            </a:pPr>
            <a:r>
              <a:rPr lang="en-GB" sz="1600" dirty="0">
                <a:solidFill>
                  <a:srgbClr val="0033A0"/>
                </a:solidFill>
                <a:latin typeface="Arial"/>
              </a:rPr>
              <a:t>Intensity</a:t>
            </a:r>
          </a:p>
          <a:p>
            <a:pPr marL="742950" lvl="1" indent="-285750">
              <a:buFont typeface="Arial" panose="020B0604020202020204" pitchFamily="34" charset="0"/>
              <a:buChar char="•"/>
            </a:pPr>
            <a:r>
              <a:rPr lang="en-GB" sz="1600" dirty="0">
                <a:solidFill>
                  <a:srgbClr val="0033A0"/>
                </a:solidFill>
                <a:latin typeface="Arial"/>
              </a:rPr>
              <a:t>Particle identification </a:t>
            </a:r>
          </a:p>
          <a:p>
            <a:pPr marL="742950" lvl="1" indent="-285750">
              <a:buFont typeface="Arial" panose="020B0604020202020204" pitchFamily="34" charset="0"/>
              <a:buChar char="•"/>
            </a:pPr>
            <a:r>
              <a:rPr lang="en-GB" sz="1600" dirty="0">
                <a:solidFill>
                  <a:srgbClr val="0033A0"/>
                </a:solidFill>
                <a:latin typeface="Arial"/>
              </a:rPr>
              <a:t>Momentum </a:t>
            </a:r>
          </a:p>
          <a:p>
            <a:pPr marL="742950" lvl="1" indent="-285750">
              <a:buFont typeface="Arial" panose="020B0604020202020204" pitchFamily="34" charset="0"/>
              <a:buChar char="•"/>
            </a:pPr>
            <a:r>
              <a:rPr lang="en-GB" sz="1600" dirty="0">
                <a:solidFill>
                  <a:srgbClr val="0033A0"/>
                </a:solidFill>
                <a:latin typeface="Arial"/>
              </a:rPr>
              <a:t>Energy</a:t>
            </a:r>
          </a:p>
        </p:txBody>
      </p:sp>
      <p:sp>
        <p:nvSpPr>
          <p:cNvPr id="5" name="TextBox 4">
            <a:extLst>
              <a:ext uri="{FF2B5EF4-FFF2-40B4-BE49-F238E27FC236}">
                <a16:creationId xmlns:a16="http://schemas.microsoft.com/office/drawing/2014/main" id="{36175774-755C-77E1-648F-D1B4EBA2862C}"/>
              </a:ext>
            </a:extLst>
          </p:cNvPr>
          <p:cNvSpPr txBox="1"/>
          <p:nvPr/>
        </p:nvSpPr>
        <p:spPr>
          <a:xfrm>
            <a:off x="417023" y="4361549"/>
            <a:ext cx="8372475" cy="1354217"/>
          </a:xfrm>
          <a:prstGeom prst="rect">
            <a:avLst/>
          </a:prstGeom>
          <a:noFill/>
        </p:spPr>
        <p:txBody>
          <a:bodyPr wrap="square" rtlCol="0">
            <a:spAutoFit/>
          </a:bodyPr>
          <a:lstStyle/>
          <a:p>
            <a:pPr marL="285750" indent="-285750">
              <a:buFontTx/>
              <a:buChar char="-"/>
            </a:pPr>
            <a:r>
              <a:rPr lang="en-GB" sz="1600" dirty="0">
                <a:solidFill>
                  <a:srgbClr val="0033A0"/>
                </a:solidFill>
                <a:latin typeface="Arial"/>
              </a:rPr>
              <a:t>Our clients are the beamline physicists, the accelerator operators, and sometimes the final users (experiments)</a:t>
            </a:r>
          </a:p>
          <a:p>
            <a:pPr marL="285750" indent="-285750">
              <a:buFontTx/>
              <a:buChar char="-"/>
            </a:pPr>
            <a:endParaRPr lang="en-GB" sz="1600" dirty="0">
              <a:solidFill>
                <a:srgbClr val="0033A0"/>
              </a:solidFill>
              <a:latin typeface="Arial"/>
            </a:endParaRPr>
          </a:p>
          <a:p>
            <a:pPr marL="285750" indent="-285750">
              <a:buFontTx/>
              <a:buChar char="-"/>
            </a:pPr>
            <a:r>
              <a:rPr lang="en-GB" sz="1600" dirty="0">
                <a:solidFill>
                  <a:srgbClr val="0033A0"/>
                </a:solidFill>
                <a:latin typeface="Arial"/>
              </a:rPr>
              <a:t>We have a wide variety of particle beams and use cases</a:t>
            </a:r>
          </a:p>
          <a:p>
            <a:pPr marL="285750" indent="-285750">
              <a:buFontTx/>
              <a:buChar char="-"/>
            </a:pPr>
            <a:endParaRPr lang="en-GB" dirty="0"/>
          </a:p>
        </p:txBody>
      </p:sp>
    </p:spTree>
    <p:extLst>
      <p:ext uri="{BB962C8B-B14F-4D97-AF65-F5344CB8AC3E}">
        <p14:creationId xmlns:p14="http://schemas.microsoft.com/office/powerpoint/2010/main" val="258539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Placeholder 7" descr="A picture containing LEGO, toy&#10;&#10;Description automatically generated">
            <a:extLst>
              <a:ext uri="{FF2B5EF4-FFF2-40B4-BE49-F238E27FC236}">
                <a16:creationId xmlns:a16="http://schemas.microsoft.com/office/drawing/2014/main" id="{28C340A5-E72E-43C9-8A1A-68ABFC9DB6FF}"/>
              </a:ext>
            </a:extLst>
          </p:cNvPr>
          <p:cNvPicPr>
            <a:picLocks noGrp="1" noChangeAspect="1"/>
          </p:cNvPicPr>
          <p:nvPr>
            <p:ph idx="1"/>
          </p:nvPr>
        </p:nvPicPr>
        <p:blipFill rotWithShape="1">
          <a:blip r:embed="rId3"/>
          <a:srcRect b="4255"/>
          <a:stretch/>
        </p:blipFill>
        <p:spPr>
          <a:xfrm>
            <a:off x="336906" y="1722348"/>
            <a:ext cx="7148776" cy="4021187"/>
          </a:xfrm>
          <a:noFill/>
        </p:spPr>
      </p:pic>
      <p:sp>
        <p:nvSpPr>
          <p:cNvPr id="3" name="Date Placeholder 2" hidden="1">
            <a:extLst>
              <a:ext uri="{FF2B5EF4-FFF2-40B4-BE49-F238E27FC236}">
                <a16:creationId xmlns:a16="http://schemas.microsoft.com/office/drawing/2014/main" id="{3D084CA3-8A6F-45B8-9534-F067918160D7}"/>
              </a:ext>
            </a:extLst>
          </p:cNvPr>
          <p:cNvSpPr>
            <a:spLocks noGrp="1"/>
          </p:cNvSpPr>
          <p:nvPr>
            <p:ph type="dt" sz="half" idx="10"/>
          </p:nvPr>
        </p:nvSpPr>
        <p:spPr/>
        <p:txBody>
          <a:bodyPr/>
          <a:lstStyle/>
          <a:p>
            <a:pPr defTabSz="685800">
              <a:spcAft>
                <a:spcPts val="450"/>
              </a:spcAft>
            </a:pPr>
            <a:r>
              <a:rPr lang="en-US">
                <a:solidFill>
                  <a:srgbClr val="FFFFFF"/>
                </a:solidFill>
                <a:latin typeface="Arial"/>
              </a:rPr>
              <a:t>29/03/2021</a:t>
            </a:r>
          </a:p>
        </p:txBody>
      </p:sp>
      <p:sp>
        <p:nvSpPr>
          <p:cNvPr id="5" name="Slide Number Placeholder 4" hidden="1">
            <a:extLst>
              <a:ext uri="{FF2B5EF4-FFF2-40B4-BE49-F238E27FC236}">
                <a16:creationId xmlns:a16="http://schemas.microsoft.com/office/drawing/2014/main" id="{B8DB3D58-2AEF-4304-9D07-512670782B11}"/>
              </a:ext>
            </a:extLst>
          </p:cNvPr>
          <p:cNvSpPr>
            <a:spLocks noGrp="1"/>
          </p:cNvSpPr>
          <p:nvPr>
            <p:ph type="sldNum" sz="quarter" idx="12"/>
          </p:nvPr>
        </p:nvSpPr>
        <p:spPr/>
        <p:txBody>
          <a:bodyPr/>
          <a:lstStyle/>
          <a:p>
            <a:pPr defTabSz="685800">
              <a:spcAft>
                <a:spcPts val="450"/>
              </a:spcAft>
            </a:pPr>
            <a:fld id="{36B5EA5A-BC32-A742-B11B-8E7414D5B535}" type="slidenum">
              <a:rPr lang="en-US">
                <a:solidFill>
                  <a:srgbClr val="FFFFFF"/>
                </a:solidFill>
                <a:latin typeface="Arial"/>
              </a:rPr>
              <a:pPr defTabSz="685800">
                <a:spcAft>
                  <a:spcPts val="450"/>
                </a:spcAft>
              </a:pPr>
              <a:t>3</a:t>
            </a:fld>
            <a:endParaRPr lang="en-US">
              <a:solidFill>
                <a:srgbClr val="FFFFFF"/>
              </a:solidFill>
              <a:latin typeface="Arial"/>
            </a:endParaRPr>
          </a:p>
        </p:txBody>
      </p:sp>
      <p:sp>
        <p:nvSpPr>
          <p:cNvPr id="9" name="Title 1">
            <a:extLst>
              <a:ext uri="{FF2B5EF4-FFF2-40B4-BE49-F238E27FC236}">
                <a16:creationId xmlns:a16="http://schemas.microsoft.com/office/drawing/2014/main" id="{6786CBEB-BE18-4AB7-B14F-FEC930CD1DC5}"/>
              </a:ext>
            </a:extLst>
          </p:cNvPr>
          <p:cNvSpPr>
            <a:spLocks noGrp="1"/>
          </p:cNvSpPr>
          <p:nvPr>
            <p:ph type="title"/>
          </p:nvPr>
        </p:nvSpPr>
        <p:spPr>
          <a:xfrm>
            <a:off x="402464" y="498927"/>
            <a:ext cx="8532019" cy="799307"/>
          </a:xfrm>
        </p:spPr>
        <p:txBody>
          <a:bodyPr/>
          <a:lstStyle/>
          <a:p>
            <a:r>
              <a:rPr lang="en-US" dirty="0"/>
              <a:t>The East Area</a:t>
            </a:r>
          </a:p>
        </p:txBody>
      </p:sp>
      <p:sp>
        <p:nvSpPr>
          <p:cNvPr id="10" name="TextBox 9">
            <a:extLst>
              <a:ext uri="{FF2B5EF4-FFF2-40B4-BE49-F238E27FC236}">
                <a16:creationId xmlns:a16="http://schemas.microsoft.com/office/drawing/2014/main" id="{D20E31DB-ED73-4297-8815-911AEE94DDA8}"/>
              </a:ext>
            </a:extLst>
          </p:cNvPr>
          <p:cNvSpPr txBox="1"/>
          <p:nvPr/>
        </p:nvSpPr>
        <p:spPr>
          <a:xfrm>
            <a:off x="3114301" y="538229"/>
            <a:ext cx="3108343" cy="984885"/>
          </a:xfrm>
          <a:prstGeom prst="rect">
            <a:avLst/>
          </a:prstGeom>
          <a:noFill/>
        </p:spPr>
        <p:txBody>
          <a:bodyPr wrap="square" lIns="0" tIns="0" rIns="0" bIns="0" rtlCol="0">
            <a:spAutoFit/>
          </a:bodyPr>
          <a:lstStyle/>
          <a:p>
            <a:pPr defTabSz="685800"/>
            <a:r>
              <a:rPr lang="en-GB" sz="1600" dirty="0">
                <a:solidFill>
                  <a:srgbClr val="0033A0"/>
                </a:solidFill>
                <a:latin typeface="+mj-lt"/>
              </a:rPr>
              <a:t>Primary beam: </a:t>
            </a:r>
          </a:p>
          <a:p>
            <a:pPr marL="285750" indent="-285750" defTabSz="685800">
              <a:buFont typeface="Arial" panose="020B0604020202020204" pitchFamily="34" charset="0"/>
              <a:buChar char="•"/>
            </a:pPr>
            <a:r>
              <a:rPr lang="en-GB" sz="1600" dirty="0">
                <a:solidFill>
                  <a:srgbClr val="0033A0"/>
                </a:solidFill>
                <a:latin typeface="+mj-lt"/>
              </a:rPr>
              <a:t>10</a:t>
            </a:r>
            <a:r>
              <a:rPr lang="en-GB" sz="1600" baseline="30000" dirty="0">
                <a:solidFill>
                  <a:srgbClr val="0033A0"/>
                </a:solidFill>
                <a:latin typeface="+mj-lt"/>
              </a:rPr>
              <a:t>11</a:t>
            </a:r>
            <a:r>
              <a:rPr lang="en-GB" sz="1600" dirty="0">
                <a:solidFill>
                  <a:srgbClr val="0033A0"/>
                </a:solidFill>
                <a:latin typeface="+mj-lt"/>
              </a:rPr>
              <a:t> protons at 24 GeV/c</a:t>
            </a:r>
          </a:p>
          <a:p>
            <a:pPr marL="285750" indent="-285750" defTabSz="685800">
              <a:buFont typeface="Arial" panose="020B0604020202020204" pitchFamily="34" charset="0"/>
              <a:buChar char="•"/>
            </a:pPr>
            <a:r>
              <a:rPr lang="en-GB" sz="1600" dirty="0">
                <a:solidFill>
                  <a:srgbClr val="0033A0"/>
                </a:solidFill>
                <a:latin typeface="+mj-lt"/>
              </a:rPr>
              <a:t>slowly extracted from PS in 400 </a:t>
            </a:r>
            <a:r>
              <a:rPr lang="en-GB" sz="1600" dirty="0" err="1">
                <a:solidFill>
                  <a:srgbClr val="0033A0"/>
                </a:solidFill>
                <a:latin typeface="+mj-lt"/>
              </a:rPr>
              <a:t>ms</a:t>
            </a:r>
            <a:endParaRPr lang="en-GB" sz="1600" dirty="0">
              <a:solidFill>
                <a:srgbClr val="0033A0"/>
              </a:solidFill>
              <a:latin typeface="+mj-lt"/>
              <a:cs typeface="Calibri" panose="020F0502020204030204" pitchFamily="34" charset="0"/>
            </a:endParaRPr>
          </a:p>
        </p:txBody>
      </p:sp>
      <p:sp>
        <p:nvSpPr>
          <p:cNvPr id="11" name="TextBox 10">
            <a:extLst>
              <a:ext uri="{FF2B5EF4-FFF2-40B4-BE49-F238E27FC236}">
                <a16:creationId xmlns:a16="http://schemas.microsoft.com/office/drawing/2014/main" id="{ECAEC550-C613-4B59-AD06-D85D46FB28B9}"/>
              </a:ext>
            </a:extLst>
          </p:cNvPr>
          <p:cNvSpPr txBox="1"/>
          <p:nvPr/>
        </p:nvSpPr>
        <p:spPr>
          <a:xfrm>
            <a:off x="6542240" y="2324488"/>
            <a:ext cx="2247475" cy="207749"/>
          </a:xfrm>
          <a:prstGeom prst="rect">
            <a:avLst/>
          </a:prstGeom>
          <a:noFill/>
        </p:spPr>
        <p:txBody>
          <a:bodyPr wrap="none" lIns="0" tIns="0" rIns="0" bIns="0" rtlCol="0">
            <a:spAutoFit/>
          </a:bodyPr>
          <a:lstStyle/>
          <a:p>
            <a:pPr defTabSz="685800"/>
            <a:r>
              <a:rPr lang="en-GB" sz="1350" dirty="0">
                <a:solidFill>
                  <a:srgbClr val="0033A0"/>
                </a:solidFill>
                <a:latin typeface="Arial"/>
              </a:rPr>
              <a:t>T9 &amp; T10 Experimental areas</a:t>
            </a:r>
          </a:p>
        </p:txBody>
      </p:sp>
      <p:cxnSp>
        <p:nvCxnSpPr>
          <p:cNvPr id="13" name="Straight Arrow Connector 12">
            <a:extLst>
              <a:ext uri="{FF2B5EF4-FFF2-40B4-BE49-F238E27FC236}">
                <a16:creationId xmlns:a16="http://schemas.microsoft.com/office/drawing/2014/main" id="{52405AE7-1274-46EE-BE12-95D031ABC76A}"/>
              </a:ext>
            </a:extLst>
          </p:cNvPr>
          <p:cNvCxnSpPr>
            <a:cxnSpLocks/>
          </p:cNvCxnSpPr>
          <p:nvPr/>
        </p:nvCxnSpPr>
        <p:spPr>
          <a:xfrm flipV="1">
            <a:off x="3944680" y="2430341"/>
            <a:ext cx="2527196" cy="1159477"/>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3CB99B3-CD91-4625-9808-56664E6EDCA0}"/>
              </a:ext>
            </a:extLst>
          </p:cNvPr>
          <p:cNvCxnSpPr>
            <a:cxnSpLocks/>
          </p:cNvCxnSpPr>
          <p:nvPr/>
        </p:nvCxnSpPr>
        <p:spPr>
          <a:xfrm flipV="1">
            <a:off x="4533255" y="2510077"/>
            <a:ext cx="1969535" cy="1270556"/>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descr="A picture containing close, engine&#10;&#10;Description automatically generated">
            <a:extLst>
              <a:ext uri="{FF2B5EF4-FFF2-40B4-BE49-F238E27FC236}">
                <a16:creationId xmlns:a16="http://schemas.microsoft.com/office/drawing/2014/main" id="{B05549B8-20AE-4C24-AA12-A7BD7174B8D7}"/>
              </a:ext>
            </a:extLst>
          </p:cNvPr>
          <p:cNvPicPr>
            <a:picLocks noChangeAspect="1"/>
          </p:cNvPicPr>
          <p:nvPr/>
        </p:nvPicPr>
        <p:blipFill rotWithShape="1">
          <a:blip r:embed="rId4"/>
          <a:srcRect l="26689" t="8386" r="27136" b="9496"/>
          <a:stretch/>
        </p:blipFill>
        <p:spPr>
          <a:xfrm>
            <a:off x="6905842" y="2777057"/>
            <a:ext cx="1857101" cy="1894389"/>
          </a:xfrm>
          <a:prstGeom prst="rect">
            <a:avLst/>
          </a:prstGeom>
        </p:spPr>
      </p:pic>
      <p:cxnSp>
        <p:nvCxnSpPr>
          <p:cNvPr id="21" name="Straight Arrow Connector 20">
            <a:extLst>
              <a:ext uri="{FF2B5EF4-FFF2-40B4-BE49-F238E27FC236}">
                <a16:creationId xmlns:a16="http://schemas.microsoft.com/office/drawing/2014/main" id="{FFE87391-0266-426E-AEA0-34A9ACC69087}"/>
              </a:ext>
            </a:extLst>
          </p:cNvPr>
          <p:cNvCxnSpPr/>
          <p:nvPr/>
        </p:nvCxnSpPr>
        <p:spPr>
          <a:xfrm>
            <a:off x="4340392" y="3115050"/>
            <a:ext cx="2519079" cy="31395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C164ED7-EDCE-469D-AF5E-75359758B0C1}"/>
              </a:ext>
            </a:extLst>
          </p:cNvPr>
          <p:cNvSpPr txBox="1"/>
          <p:nvPr/>
        </p:nvSpPr>
        <p:spPr>
          <a:xfrm>
            <a:off x="7162875" y="4671446"/>
            <a:ext cx="1510029" cy="207749"/>
          </a:xfrm>
          <a:prstGeom prst="rect">
            <a:avLst/>
          </a:prstGeom>
          <a:solidFill>
            <a:schemeClr val="bg1"/>
          </a:solidFill>
        </p:spPr>
        <p:txBody>
          <a:bodyPr wrap="none" lIns="0" tIns="0" rIns="0" bIns="0" rtlCol="0">
            <a:spAutoFit/>
          </a:bodyPr>
          <a:lstStyle/>
          <a:p>
            <a:pPr defTabSz="685800"/>
            <a:r>
              <a:rPr lang="en-GB" sz="1350" dirty="0">
                <a:solidFill>
                  <a:srgbClr val="0033A0"/>
                </a:solidFill>
                <a:latin typeface="Arial"/>
              </a:rPr>
              <a:t>CLOUD experiment</a:t>
            </a:r>
          </a:p>
        </p:txBody>
      </p:sp>
      <p:cxnSp>
        <p:nvCxnSpPr>
          <p:cNvPr id="24" name="Straight Arrow Connector 23">
            <a:extLst>
              <a:ext uri="{FF2B5EF4-FFF2-40B4-BE49-F238E27FC236}">
                <a16:creationId xmlns:a16="http://schemas.microsoft.com/office/drawing/2014/main" id="{115A607D-CBA0-4253-9E65-5C7D167F7DE0}"/>
              </a:ext>
            </a:extLst>
          </p:cNvPr>
          <p:cNvCxnSpPr/>
          <p:nvPr/>
        </p:nvCxnSpPr>
        <p:spPr>
          <a:xfrm>
            <a:off x="4457700" y="4277227"/>
            <a:ext cx="2529416" cy="965534"/>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72AB58B-4CAD-453F-9921-92CE2E4F55C3}"/>
              </a:ext>
            </a:extLst>
          </p:cNvPr>
          <p:cNvSpPr txBox="1"/>
          <p:nvPr/>
        </p:nvSpPr>
        <p:spPr>
          <a:xfrm>
            <a:off x="7112150" y="5138886"/>
            <a:ext cx="1317668" cy="207749"/>
          </a:xfrm>
          <a:prstGeom prst="rect">
            <a:avLst/>
          </a:prstGeom>
          <a:solidFill>
            <a:schemeClr val="bg1"/>
          </a:solidFill>
        </p:spPr>
        <p:txBody>
          <a:bodyPr wrap="none" lIns="0" tIns="0" rIns="0" bIns="0" rtlCol="0">
            <a:spAutoFit/>
          </a:bodyPr>
          <a:lstStyle/>
          <a:p>
            <a:pPr defTabSz="685800"/>
            <a:r>
              <a:rPr lang="en-GB" sz="1350" dirty="0">
                <a:solidFill>
                  <a:srgbClr val="0033A0"/>
                </a:solidFill>
                <a:latin typeface="Arial"/>
              </a:rPr>
              <a:t>IRRAD / CHARM</a:t>
            </a:r>
          </a:p>
        </p:txBody>
      </p:sp>
      <p:sp>
        <p:nvSpPr>
          <p:cNvPr id="2" name="Footer Placeholder 1">
            <a:extLst>
              <a:ext uri="{FF2B5EF4-FFF2-40B4-BE49-F238E27FC236}">
                <a16:creationId xmlns:a16="http://schemas.microsoft.com/office/drawing/2014/main" id="{ACF34BC0-ADF9-4E42-A2CC-49BE77FFB1F3}"/>
              </a:ext>
            </a:extLst>
          </p:cNvPr>
          <p:cNvSpPr>
            <a:spLocks noGrp="1"/>
          </p:cNvSpPr>
          <p:nvPr>
            <p:ph type="ftr" sz="quarter" idx="11"/>
          </p:nvPr>
        </p:nvSpPr>
        <p:spPr/>
        <p:txBody>
          <a:bodyPr/>
          <a:lstStyle/>
          <a:p>
            <a:pPr defTabSz="685800"/>
            <a:r>
              <a:rPr lang="en-GB">
                <a:solidFill>
                  <a:srgbClr val="FFFFFF"/>
                </a:solidFill>
                <a:latin typeface="Arial"/>
              </a:rPr>
              <a:t>I. Ortega - Beam instrumentation in the Experimental Areas</a:t>
            </a:r>
            <a:endParaRPr lang="en-US" dirty="0">
              <a:solidFill>
                <a:srgbClr val="FFFFFF"/>
              </a:solidFill>
              <a:latin typeface="Arial"/>
            </a:endParaRPr>
          </a:p>
        </p:txBody>
      </p:sp>
      <p:sp>
        <p:nvSpPr>
          <p:cNvPr id="4" name="TextBox 3">
            <a:extLst>
              <a:ext uri="{FF2B5EF4-FFF2-40B4-BE49-F238E27FC236}">
                <a16:creationId xmlns:a16="http://schemas.microsoft.com/office/drawing/2014/main" id="{B63BB246-0A41-E121-2054-6BA7EE7A7FA5}"/>
              </a:ext>
            </a:extLst>
          </p:cNvPr>
          <p:cNvSpPr txBox="1"/>
          <p:nvPr/>
        </p:nvSpPr>
        <p:spPr>
          <a:xfrm>
            <a:off x="6773876" y="518456"/>
            <a:ext cx="1967660" cy="984885"/>
          </a:xfrm>
          <a:prstGeom prst="rect">
            <a:avLst/>
          </a:prstGeom>
          <a:noFill/>
        </p:spPr>
        <p:txBody>
          <a:bodyPr wrap="square" lIns="0" tIns="0" rIns="0" bIns="0" rtlCol="0">
            <a:spAutoFit/>
          </a:bodyPr>
          <a:lstStyle/>
          <a:p>
            <a:pPr defTabSz="685800"/>
            <a:r>
              <a:rPr lang="en-GB" sz="1600" dirty="0">
                <a:solidFill>
                  <a:srgbClr val="0033A0"/>
                </a:solidFill>
                <a:latin typeface="+mj-lt"/>
                <a:cs typeface="Calibri" panose="020F0502020204030204" pitchFamily="34" charset="0"/>
              </a:rPr>
              <a:t>Secondary beams:</a:t>
            </a:r>
          </a:p>
          <a:p>
            <a:pPr marL="214313" indent="-214313" defTabSz="685800">
              <a:buFont typeface="Arial" panose="020B0604020202020204" pitchFamily="34" charset="0"/>
              <a:buChar char="•"/>
            </a:pPr>
            <a:r>
              <a:rPr lang="en-GB" sz="1600" dirty="0">
                <a:solidFill>
                  <a:srgbClr val="0033A0"/>
                </a:solidFill>
                <a:latin typeface="+mj-lt"/>
                <a:cs typeface="Calibri" panose="020F0502020204030204" pitchFamily="34" charset="0"/>
              </a:rPr>
              <a:t>1 – 15 GeV/c </a:t>
            </a:r>
          </a:p>
          <a:p>
            <a:pPr marL="214313" indent="-214313" defTabSz="685800">
              <a:buFont typeface="Arial" panose="020B0604020202020204" pitchFamily="34" charset="0"/>
              <a:buChar char="•"/>
            </a:pPr>
            <a:r>
              <a:rPr lang="en-GB" sz="1600" dirty="0">
                <a:solidFill>
                  <a:srgbClr val="0033A0"/>
                </a:solidFill>
                <a:latin typeface="+mj-lt"/>
                <a:cs typeface="Calibri" panose="020F0502020204030204" pitchFamily="34" charset="0"/>
              </a:rPr>
              <a:t>10</a:t>
            </a:r>
            <a:r>
              <a:rPr lang="en-GB" sz="1600" baseline="30000" dirty="0">
                <a:solidFill>
                  <a:srgbClr val="0033A0"/>
                </a:solidFill>
                <a:latin typeface="+mj-lt"/>
                <a:cs typeface="Calibri" panose="020F0502020204030204" pitchFamily="34" charset="0"/>
              </a:rPr>
              <a:t>3</a:t>
            </a:r>
            <a:r>
              <a:rPr lang="en-GB" sz="1600" dirty="0">
                <a:solidFill>
                  <a:srgbClr val="0033A0"/>
                </a:solidFill>
                <a:latin typeface="+mj-lt"/>
                <a:cs typeface="Calibri" panose="020F0502020204030204" pitchFamily="34" charset="0"/>
              </a:rPr>
              <a:t> - 10</a:t>
            </a:r>
            <a:r>
              <a:rPr lang="en-GB" sz="1600" baseline="30000" dirty="0">
                <a:solidFill>
                  <a:srgbClr val="0033A0"/>
                </a:solidFill>
                <a:latin typeface="+mj-lt"/>
                <a:cs typeface="Calibri" panose="020F0502020204030204" pitchFamily="34" charset="0"/>
              </a:rPr>
              <a:t>6  </a:t>
            </a:r>
            <a:r>
              <a:rPr lang="en-GB" sz="1600" dirty="0">
                <a:solidFill>
                  <a:srgbClr val="0033A0"/>
                </a:solidFill>
                <a:latin typeface="+mj-lt"/>
                <a:cs typeface="Calibri" panose="020F0502020204030204" pitchFamily="34" charset="0"/>
              </a:rPr>
              <a:t>part/burst</a:t>
            </a:r>
          </a:p>
          <a:p>
            <a:pPr marL="214313" indent="-214313" defTabSz="685800">
              <a:buFont typeface="Arial" panose="020B0604020202020204" pitchFamily="34" charset="0"/>
              <a:buChar char="•"/>
            </a:pPr>
            <a:r>
              <a:rPr lang="en-GB" sz="1600" dirty="0">
                <a:solidFill>
                  <a:srgbClr val="0033A0"/>
                </a:solidFill>
                <a:latin typeface="+mj-lt"/>
                <a:cs typeface="Calibri" panose="020F0502020204030204" pitchFamily="34" charset="0"/>
              </a:rPr>
              <a:t>Highly configurable</a:t>
            </a:r>
            <a:endParaRPr lang="en-GB" sz="1600" dirty="0">
              <a:solidFill>
                <a:srgbClr val="0033A0"/>
              </a:solidFill>
              <a:latin typeface="+mj-lt"/>
            </a:endParaRPr>
          </a:p>
        </p:txBody>
      </p:sp>
    </p:spTree>
    <p:extLst>
      <p:ext uri="{BB962C8B-B14F-4D97-AF65-F5344CB8AC3E}">
        <p14:creationId xmlns:p14="http://schemas.microsoft.com/office/powerpoint/2010/main" val="257218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8C340A5-E72E-43C9-8A1A-68ABFC9DB6FF}"/>
              </a:ext>
            </a:extLst>
          </p:cNvPr>
          <p:cNvPicPr>
            <a:picLocks noGrp="1" noChangeAspect="1"/>
          </p:cNvPicPr>
          <p:nvPr>
            <p:ph idx="1"/>
          </p:nvPr>
        </p:nvPicPr>
        <p:blipFill rotWithShape="1">
          <a:blip r:embed="rId3"/>
          <a:srcRect l="12329" t="16641" r="16859" b="16641"/>
          <a:stretch/>
        </p:blipFill>
        <p:spPr>
          <a:xfrm>
            <a:off x="3973439" y="1710061"/>
            <a:ext cx="5062287" cy="4021187"/>
          </a:xfrm>
          <a:noFill/>
        </p:spPr>
      </p:pic>
      <p:sp>
        <p:nvSpPr>
          <p:cNvPr id="3" name="Date Placeholder 2" hidden="1">
            <a:extLst>
              <a:ext uri="{FF2B5EF4-FFF2-40B4-BE49-F238E27FC236}">
                <a16:creationId xmlns:a16="http://schemas.microsoft.com/office/drawing/2014/main" id="{3D084CA3-8A6F-45B8-9534-F067918160D7}"/>
              </a:ext>
            </a:extLst>
          </p:cNvPr>
          <p:cNvSpPr>
            <a:spLocks noGrp="1"/>
          </p:cNvSpPr>
          <p:nvPr>
            <p:ph type="dt" sz="half" idx="10"/>
          </p:nvPr>
        </p:nvSpPr>
        <p:spPr/>
        <p:txBody>
          <a:bodyPr/>
          <a:lstStyle/>
          <a:p>
            <a:pPr defTabSz="685800">
              <a:spcAft>
                <a:spcPts val="450"/>
              </a:spcAft>
            </a:pPr>
            <a:r>
              <a:rPr lang="en-US">
                <a:solidFill>
                  <a:srgbClr val="FFFFFF"/>
                </a:solidFill>
                <a:latin typeface="Arial"/>
              </a:rPr>
              <a:t>29/03/2021</a:t>
            </a:r>
          </a:p>
        </p:txBody>
      </p:sp>
      <p:sp>
        <p:nvSpPr>
          <p:cNvPr id="5" name="Slide Number Placeholder 4" hidden="1">
            <a:extLst>
              <a:ext uri="{FF2B5EF4-FFF2-40B4-BE49-F238E27FC236}">
                <a16:creationId xmlns:a16="http://schemas.microsoft.com/office/drawing/2014/main" id="{B8DB3D58-2AEF-4304-9D07-512670782B11}"/>
              </a:ext>
            </a:extLst>
          </p:cNvPr>
          <p:cNvSpPr>
            <a:spLocks noGrp="1"/>
          </p:cNvSpPr>
          <p:nvPr>
            <p:ph type="sldNum" sz="quarter" idx="12"/>
          </p:nvPr>
        </p:nvSpPr>
        <p:spPr/>
        <p:txBody>
          <a:bodyPr/>
          <a:lstStyle/>
          <a:p>
            <a:pPr defTabSz="685800">
              <a:spcAft>
                <a:spcPts val="450"/>
              </a:spcAft>
            </a:pPr>
            <a:fld id="{36B5EA5A-BC32-A742-B11B-8E7414D5B535}" type="slidenum">
              <a:rPr lang="en-US">
                <a:solidFill>
                  <a:srgbClr val="FFFFFF"/>
                </a:solidFill>
                <a:latin typeface="Arial"/>
              </a:rPr>
              <a:pPr defTabSz="685800">
                <a:spcAft>
                  <a:spcPts val="450"/>
                </a:spcAft>
              </a:pPr>
              <a:t>4</a:t>
            </a:fld>
            <a:endParaRPr lang="en-US">
              <a:solidFill>
                <a:srgbClr val="FFFFFF"/>
              </a:solidFill>
              <a:latin typeface="Arial"/>
            </a:endParaRPr>
          </a:p>
        </p:txBody>
      </p:sp>
      <p:sp>
        <p:nvSpPr>
          <p:cNvPr id="9" name="Title 1">
            <a:extLst>
              <a:ext uri="{FF2B5EF4-FFF2-40B4-BE49-F238E27FC236}">
                <a16:creationId xmlns:a16="http://schemas.microsoft.com/office/drawing/2014/main" id="{6786CBEB-BE18-4AB7-B14F-FEC930CD1DC5}"/>
              </a:ext>
            </a:extLst>
          </p:cNvPr>
          <p:cNvSpPr>
            <a:spLocks noGrp="1"/>
          </p:cNvSpPr>
          <p:nvPr>
            <p:ph type="title"/>
          </p:nvPr>
        </p:nvSpPr>
        <p:spPr>
          <a:xfrm>
            <a:off x="350107" y="517506"/>
            <a:ext cx="8532019" cy="799307"/>
          </a:xfrm>
        </p:spPr>
        <p:txBody>
          <a:bodyPr/>
          <a:lstStyle/>
          <a:p>
            <a:r>
              <a:rPr lang="en-US" dirty="0"/>
              <a:t>The North Area</a:t>
            </a:r>
          </a:p>
        </p:txBody>
      </p:sp>
      <p:sp>
        <p:nvSpPr>
          <p:cNvPr id="10" name="TextBox 9">
            <a:extLst>
              <a:ext uri="{FF2B5EF4-FFF2-40B4-BE49-F238E27FC236}">
                <a16:creationId xmlns:a16="http://schemas.microsoft.com/office/drawing/2014/main" id="{D20E31DB-ED73-4297-8815-911AEE94DDA8}"/>
              </a:ext>
            </a:extLst>
          </p:cNvPr>
          <p:cNvSpPr txBox="1"/>
          <p:nvPr/>
        </p:nvSpPr>
        <p:spPr>
          <a:xfrm>
            <a:off x="158630" y="1060906"/>
            <a:ext cx="8677055" cy="246221"/>
          </a:xfrm>
          <a:prstGeom prst="rect">
            <a:avLst/>
          </a:prstGeom>
          <a:solidFill>
            <a:schemeClr val="bg1"/>
          </a:solidFill>
        </p:spPr>
        <p:txBody>
          <a:bodyPr wrap="none" lIns="0" tIns="0" rIns="0" bIns="0" rtlCol="0">
            <a:spAutoFit/>
          </a:bodyPr>
          <a:lstStyle/>
          <a:p>
            <a:pPr defTabSz="685800"/>
            <a:r>
              <a:rPr lang="en-GB" sz="1600" dirty="0">
                <a:solidFill>
                  <a:srgbClr val="0033A0"/>
                </a:solidFill>
                <a:latin typeface="Arial"/>
              </a:rPr>
              <a:t>Primary beam: 10</a:t>
            </a:r>
            <a:r>
              <a:rPr lang="en-GB" sz="1600" baseline="30000" dirty="0">
                <a:solidFill>
                  <a:srgbClr val="0033A0"/>
                </a:solidFill>
                <a:latin typeface="Arial"/>
              </a:rPr>
              <a:t>13</a:t>
            </a:r>
            <a:r>
              <a:rPr lang="en-GB" sz="1600" dirty="0">
                <a:solidFill>
                  <a:srgbClr val="0033A0"/>
                </a:solidFill>
                <a:latin typeface="Arial"/>
              </a:rPr>
              <a:t> protons/ions at 450 GeV/c from SPS, slowly extracted </a:t>
            </a:r>
            <a:r>
              <a:rPr lang="en-GB" sz="1600" dirty="0">
                <a:solidFill>
                  <a:srgbClr val="0033A0"/>
                </a:solidFill>
                <a:latin typeface="Arial"/>
                <a:cs typeface="Calibri" panose="020F0502020204030204" pitchFamily="34" charset="0"/>
              </a:rPr>
              <a:t>in 4.8 or 9.6 seconds</a:t>
            </a:r>
            <a:endParaRPr lang="en-GB" sz="1600" dirty="0">
              <a:solidFill>
                <a:srgbClr val="0033A0"/>
              </a:solidFill>
              <a:latin typeface="Arial"/>
            </a:endParaRPr>
          </a:p>
        </p:txBody>
      </p:sp>
      <p:pic>
        <p:nvPicPr>
          <p:cNvPr id="23" name="Picture 22">
            <a:extLst>
              <a:ext uri="{FF2B5EF4-FFF2-40B4-BE49-F238E27FC236}">
                <a16:creationId xmlns:a16="http://schemas.microsoft.com/office/drawing/2014/main" id="{0FACD8F7-92B4-4E28-96BF-B92DF3C2CE40}"/>
              </a:ext>
            </a:extLst>
          </p:cNvPr>
          <p:cNvPicPr>
            <a:picLocks noChangeAspect="1"/>
          </p:cNvPicPr>
          <p:nvPr/>
        </p:nvPicPr>
        <p:blipFill rotWithShape="1">
          <a:blip r:embed="rId4"/>
          <a:srcRect r="4544"/>
          <a:stretch/>
        </p:blipFill>
        <p:spPr>
          <a:xfrm>
            <a:off x="78155" y="3354868"/>
            <a:ext cx="4221125" cy="2571635"/>
          </a:xfrm>
          <a:prstGeom prst="rect">
            <a:avLst/>
          </a:prstGeom>
        </p:spPr>
      </p:pic>
      <p:pic>
        <p:nvPicPr>
          <p:cNvPr id="29" name="Picture 28" descr="Icon&#10;&#10;Description automatically generated">
            <a:extLst>
              <a:ext uri="{FF2B5EF4-FFF2-40B4-BE49-F238E27FC236}">
                <a16:creationId xmlns:a16="http://schemas.microsoft.com/office/drawing/2014/main" id="{F4EB0ED7-8890-4AB9-9AA9-765407FAC164}"/>
              </a:ext>
            </a:extLst>
          </p:cNvPr>
          <p:cNvPicPr>
            <a:picLocks noChangeAspect="1"/>
          </p:cNvPicPr>
          <p:nvPr/>
        </p:nvPicPr>
        <p:blipFill>
          <a:blip r:embed="rId5"/>
          <a:stretch>
            <a:fillRect/>
          </a:stretch>
        </p:blipFill>
        <p:spPr>
          <a:xfrm>
            <a:off x="590625" y="1646462"/>
            <a:ext cx="2603822" cy="1551593"/>
          </a:xfrm>
          <a:prstGeom prst="rect">
            <a:avLst/>
          </a:prstGeom>
        </p:spPr>
      </p:pic>
      <p:cxnSp>
        <p:nvCxnSpPr>
          <p:cNvPr id="7" name="Straight Connector 6">
            <a:extLst>
              <a:ext uri="{FF2B5EF4-FFF2-40B4-BE49-F238E27FC236}">
                <a16:creationId xmlns:a16="http://schemas.microsoft.com/office/drawing/2014/main" id="{BB4B191D-1070-4F45-A975-96537F50BD5B}"/>
              </a:ext>
            </a:extLst>
          </p:cNvPr>
          <p:cNvCxnSpPr/>
          <p:nvPr/>
        </p:nvCxnSpPr>
        <p:spPr>
          <a:xfrm>
            <a:off x="5851498" y="3429000"/>
            <a:ext cx="49441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2D1F38F-6045-47BF-9B00-6567B08F7F9D}"/>
              </a:ext>
            </a:extLst>
          </p:cNvPr>
          <p:cNvCxnSpPr>
            <a:cxnSpLocks/>
          </p:cNvCxnSpPr>
          <p:nvPr/>
        </p:nvCxnSpPr>
        <p:spPr>
          <a:xfrm>
            <a:off x="5222927" y="2877640"/>
            <a:ext cx="1501849"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F92237-3857-47EB-8085-FE2195BA86CE}"/>
              </a:ext>
            </a:extLst>
          </p:cNvPr>
          <p:cNvCxnSpPr>
            <a:cxnSpLocks/>
          </p:cNvCxnSpPr>
          <p:nvPr/>
        </p:nvCxnSpPr>
        <p:spPr>
          <a:xfrm>
            <a:off x="8454165" y="2411637"/>
            <a:ext cx="427961"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6C4ADAF-E722-44BD-8C29-F8B6F1F498F3}"/>
              </a:ext>
            </a:extLst>
          </p:cNvPr>
          <p:cNvCxnSpPr>
            <a:cxnSpLocks/>
          </p:cNvCxnSpPr>
          <p:nvPr/>
        </p:nvCxnSpPr>
        <p:spPr>
          <a:xfrm>
            <a:off x="7311611" y="2367436"/>
            <a:ext cx="446568"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CB779BDC-EEE0-412D-9030-903CAEA21EAE}"/>
              </a:ext>
            </a:extLst>
          </p:cNvPr>
          <p:cNvSpPr>
            <a:spLocks noGrp="1"/>
          </p:cNvSpPr>
          <p:nvPr>
            <p:ph type="ftr" sz="quarter" idx="11"/>
          </p:nvPr>
        </p:nvSpPr>
        <p:spPr/>
        <p:txBody>
          <a:bodyPr/>
          <a:lstStyle/>
          <a:p>
            <a:pPr defTabSz="685800"/>
            <a:r>
              <a:rPr lang="en-GB">
                <a:solidFill>
                  <a:srgbClr val="FFFFFF"/>
                </a:solidFill>
                <a:latin typeface="Arial"/>
              </a:rPr>
              <a:t>I. Ortega - Beam instrumentation in the Experimental Areas</a:t>
            </a:r>
            <a:endParaRPr lang="en-US" dirty="0">
              <a:solidFill>
                <a:srgbClr val="FFFFFF"/>
              </a:solidFill>
              <a:latin typeface="Arial"/>
            </a:endParaRPr>
          </a:p>
        </p:txBody>
      </p:sp>
    </p:spTree>
    <p:extLst>
      <p:ext uri="{BB962C8B-B14F-4D97-AF65-F5344CB8AC3E}">
        <p14:creationId xmlns:p14="http://schemas.microsoft.com/office/powerpoint/2010/main" val="556863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 name="Picture 23" descr="Diagram&#10;&#10;Description automatically generated">
            <a:extLst>
              <a:ext uri="{FF2B5EF4-FFF2-40B4-BE49-F238E27FC236}">
                <a16:creationId xmlns:a16="http://schemas.microsoft.com/office/drawing/2014/main" id="{DC615EC5-1AFD-4EED-A4F9-9B0FEC3F679B}"/>
              </a:ext>
            </a:extLst>
          </p:cNvPr>
          <p:cNvPicPr>
            <a:picLocks noChangeAspect="1"/>
          </p:cNvPicPr>
          <p:nvPr/>
        </p:nvPicPr>
        <p:blipFill>
          <a:blip r:embed="rId3"/>
          <a:stretch>
            <a:fillRect/>
          </a:stretch>
        </p:blipFill>
        <p:spPr>
          <a:xfrm>
            <a:off x="419937" y="4197344"/>
            <a:ext cx="2360576" cy="2153508"/>
          </a:xfrm>
          <a:prstGeom prst="rect">
            <a:avLst/>
          </a:prstGeom>
        </p:spPr>
      </p:pic>
      <p:pic>
        <p:nvPicPr>
          <p:cNvPr id="22" name="Picture 21" descr="A picture containing swimming, ocean floor&#10;&#10;Description automatically generated">
            <a:extLst>
              <a:ext uri="{FF2B5EF4-FFF2-40B4-BE49-F238E27FC236}">
                <a16:creationId xmlns:a16="http://schemas.microsoft.com/office/drawing/2014/main" id="{E724B43D-5D77-4B4C-B785-6EC56E9E360F}"/>
              </a:ext>
            </a:extLst>
          </p:cNvPr>
          <p:cNvPicPr>
            <a:picLocks noChangeAspect="1"/>
          </p:cNvPicPr>
          <p:nvPr/>
        </p:nvPicPr>
        <p:blipFill>
          <a:blip r:embed="rId4"/>
          <a:stretch>
            <a:fillRect/>
          </a:stretch>
        </p:blipFill>
        <p:spPr>
          <a:xfrm>
            <a:off x="394512" y="1199546"/>
            <a:ext cx="2607991" cy="1736177"/>
          </a:xfrm>
          <a:prstGeom prst="rect">
            <a:avLst/>
          </a:prstGeom>
        </p:spPr>
      </p:pic>
      <p:sp>
        <p:nvSpPr>
          <p:cNvPr id="2" name="Date Placeholder 1">
            <a:extLst>
              <a:ext uri="{FF2B5EF4-FFF2-40B4-BE49-F238E27FC236}">
                <a16:creationId xmlns:a16="http://schemas.microsoft.com/office/drawing/2014/main" id="{441FC9F7-A658-4B51-93CE-3ADFE0ABF5D9}"/>
              </a:ext>
            </a:extLst>
          </p:cNvPr>
          <p:cNvSpPr>
            <a:spLocks noGrp="1"/>
          </p:cNvSpPr>
          <p:nvPr>
            <p:ph type="dt" sz="half" idx="10"/>
          </p:nvPr>
        </p:nvSpPr>
        <p:spPr/>
        <p:txBody>
          <a:bodyPr/>
          <a:lstStyle/>
          <a:p>
            <a:pPr defTabSz="685800"/>
            <a:r>
              <a:rPr lang="en-US">
                <a:solidFill>
                  <a:srgbClr val="FFFFFF"/>
                </a:solidFill>
                <a:latin typeface="Arial"/>
              </a:rPr>
              <a:t>29/03/2021</a:t>
            </a:r>
            <a:endParaRPr lang="en-US" dirty="0">
              <a:solidFill>
                <a:srgbClr val="FFFFFF"/>
              </a:solidFill>
              <a:latin typeface="Arial"/>
            </a:endParaRPr>
          </a:p>
        </p:txBody>
      </p:sp>
      <p:sp>
        <p:nvSpPr>
          <p:cNvPr id="3" name="Footer Placeholder 2">
            <a:extLst>
              <a:ext uri="{FF2B5EF4-FFF2-40B4-BE49-F238E27FC236}">
                <a16:creationId xmlns:a16="http://schemas.microsoft.com/office/drawing/2014/main" id="{EBB77875-DB71-4C74-88F0-29B93CCCB250}"/>
              </a:ext>
            </a:extLst>
          </p:cNvPr>
          <p:cNvSpPr>
            <a:spLocks noGrp="1"/>
          </p:cNvSpPr>
          <p:nvPr>
            <p:ph type="ftr" sz="quarter" idx="11"/>
          </p:nvPr>
        </p:nvSpPr>
        <p:spPr/>
        <p:txBody>
          <a:bodyPr/>
          <a:lstStyle/>
          <a:p>
            <a:pPr defTabSz="685800"/>
            <a:r>
              <a:rPr lang="en-GB">
                <a:solidFill>
                  <a:srgbClr val="FFFFFF"/>
                </a:solidFill>
                <a:latin typeface="Arial"/>
              </a:rPr>
              <a:t>I. Ortega - Beam instrumentation in the Experimental Areas</a:t>
            </a:r>
            <a:endParaRPr lang="en-US" dirty="0">
              <a:solidFill>
                <a:srgbClr val="FFFFFF"/>
              </a:solidFill>
              <a:latin typeface="Arial"/>
            </a:endParaRPr>
          </a:p>
        </p:txBody>
      </p:sp>
      <p:sp>
        <p:nvSpPr>
          <p:cNvPr id="4" name="Slide Number Placeholder 3">
            <a:extLst>
              <a:ext uri="{FF2B5EF4-FFF2-40B4-BE49-F238E27FC236}">
                <a16:creationId xmlns:a16="http://schemas.microsoft.com/office/drawing/2014/main" id="{83902E05-0D8A-443C-A294-1E29E6593EC3}"/>
              </a:ext>
            </a:extLst>
          </p:cNvPr>
          <p:cNvSpPr>
            <a:spLocks noGrp="1"/>
          </p:cNvSpPr>
          <p:nvPr>
            <p:ph type="sldNum" sz="quarter" idx="12"/>
          </p:nvPr>
        </p:nvSpPr>
        <p:spPr/>
        <p:txBody>
          <a:bodyPr/>
          <a:lstStyle/>
          <a:p>
            <a:pPr defTabSz="685800"/>
            <a:fld id="{36B5EA5A-BC32-A742-B11B-8E7414D5B535}" type="slidenum">
              <a:rPr lang="en-US">
                <a:solidFill>
                  <a:srgbClr val="FFFFFF"/>
                </a:solidFill>
                <a:latin typeface="Arial"/>
              </a:rPr>
              <a:pPr defTabSz="685800"/>
              <a:t>5</a:t>
            </a:fld>
            <a:endParaRPr lang="en-US" dirty="0">
              <a:solidFill>
                <a:srgbClr val="FFFFFF"/>
              </a:solidFill>
              <a:latin typeface="Arial"/>
            </a:endParaRPr>
          </a:p>
        </p:txBody>
      </p:sp>
      <p:sp>
        <p:nvSpPr>
          <p:cNvPr id="5" name="Title 2">
            <a:extLst>
              <a:ext uri="{FF2B5EF4-FFF2-40B4-BE49-F238E27FC236}">
                <a16:creationId xmlns:a16="http://schemas.microsoft.com/office/drawing/2014/main" id="{98469027-C032-4F7A-A147-7E5325C66786}"/>
              </a:ext>
            </a:extLst>
          </p:cNvPr>
          <p:cNvSpPr txBox="1">
            <a:spLocks/>
          </p:cNvSpPr>
          <p:nvPr/>
        </p:nvSpPr>
        <p:spPr>
          <a:xfrm>
            <a:off x="309581" y="466112"/>
            <a:ext cx="8532019" cy="799307"/>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685800"/>
            <a:r>
              <a:rPr lang="en-GB" sz="2700" dirty="0">
                <a:solidFill>
                  <a:srgbClr val="0033A0"/>
                </a:solidFill>
                <a:latin typeface="Arial"/>
              </a:rPr>
              <a:t>Beam instrumentation in the EA</a:t>
            </a:r>
          </a:p>
        </p:txBody>
      </p:sp>
      <p:graphicFrame>
        <p:nvGraphicFramePr>
          <p:cNvPr id="12" name="Chart 11">
            <a:extLst>
              <a:ext uri="{FF2B5EF4-FFF2-40B4-BE49-F238E27FC236}">
                <a16:creationId xmlns:a16="http://schemas.microsoft.com/office/drawing/2014/main" id="{201D6985-CD81-49C5-AB86-2C0B361E5702}"/>
              </a:ext>
            </a:extLst>
          </p:cNvPr>
          <p:cNvGraphicFramePr/>
          <p:nvPr/>
        </p:nvGraphicFramePr>
        <p:xfrm>
          <a:off x="1897763" y="2008262"/>
          <a:ext cx="5493488" cy="3391638"/>
        </p:xfrm>
        <a:graphic>
          <a:graphicData uri="http://schemas.openxmlformats.org/drawingml/2006/chart">
            <c:chart xmlns:c="http://schemas.openxmlformats.org/drawingml/2006/chart" xmlns:r="http://schemas.openxmlformats.org/officeDocument/2006/relationships" r:id="rId5"/>
          </a:graphicData>
        </a:graphic>
      </p:graphicFrame>
      <p:sp>
        <p:nvSpPr>
          <p:cNvPr id="13" name="TextBox 12">
            <a:extLst>
              <a:ext uri="{FF2B5EF4-FFF2-40B4-BE49-F238E27FC236}">
                <a16:creationId xmlns:a16="http://schemas.microsoft.com/office/drawing/2014/main" id="{37302B95-D575-4986-89DA-62398644B511}"/>
              </a:ext>
            </a:extLst>
          </p:cNvPr>
          <p:cNvSpPr txBox="1"/>
          <p:nvPr/>
        </p:nvSpPr>
        <p:spPr>
          <a:xfrm>
            <a:off x="5014874" y="3081957"/>
            <a:ext cx="1046761" cy="246221"/>
          </a:xfrm>
          <a:prstGeom prst="rect">
            <a:avLst/>
          </a:prstGeom>
          <a:noFill/>
        </p:spPr>
        <p:txBody>
          <a:bodyPr wrap="none" lIns="0" tIns="0" rIns="0" bIns="0" rtlCol="0">
            <a:spAutoFit/>
          </a:bodyPr>
          <a:lstStyle/>
          <a:p>
            <a:pPr defTabSz="685800"/>
            <a:r>
              <a:rPr lang="en-US" sz="1600" dirty="0">
                <a:solidFill>
                  <a:srgbClr val="FFFFFF"/>
                </a:solidFill>
                <a:latin typeface="Arial"/>
              </a:rPr>
              <a:t>Scintillators</a:t>
            </a:r>
            <a:endParaRPr lang="en-GB" sz="1600" dirty="0">
              <a:solidFill>
                <a:srgbClr val="FFFFFF"/>
              </a:solidFill>
              <a:latin typeface="Arial"/>
            </a:endParaRPr>
          </a:p>
        </p:txBody>
      </p:sp>
      <p:sp>
        <p:nvSpPr>
          <p:cNvPr id="14" name="TextBox 13">
            <a:extLst>
              <a:ext uri="{FF2B5EF4-FFF2-40B4-BE49-F238E27FC236}">
                <a16:creationId xmlns:a16="http://schemas.microsoft.com/office/drawing/2014/main" id="{471997EA-EC37-4759-BEFA-B6659642817C}"/>
              </a:ext>
            </a:extLst>
          </p:cNvPr>
          <p:cNvSpPr txBox="1"/>
          <p:nvPr/>
        </p:nvSpPr>
        <p:spPr>
          <a:xfrm>
            <a:off x="4940586" y="4019388"/>
            <a:ext cx="1723229" cy="246221"/>
          </a:xfrm>
          <a:prstGeom prst="rect">
            <a:avLst/>
          </a:prstGeom>
          <a:noFill/>
        </p:spPr>
        <p:txBody>
          <a:bodyPr wrap="none" lIns="0" tIns="0" rIns="0" bIns="0" rtlCol="0">
            <a:spAutoFit/>
          </a:bodyPr>
          <a:lstStyle/>
          <a:p>
            <a:pPr defTabSz="685800"/>
            <a:r>
              <a:rPr lang="en-US" sz="1600" dirty="0">
                <a:solidFill>
                  <a:srgbClr val="0033A0"/>
                </a:solidFill>
                <a:latin typeface="Arial"/>
              </a:rPr>
              <a:t>Gaseous detectors</a:t>
            </a:r>
            <a:endParaRPr lang="en-GB" sz="1600" dirty="0">
              <a:solidFill>
                <a:srgbClr val="0033A0"/>
              </a:solidFill>
              <a:latin typeface="Arial"/>
            </a:endParaRPr>
          </a:p>
        </p:txBody>
      </p:sp>
      <p:sp>
        <p:nvSpPr>
          <p:cNvPr id="15" name="TextBox 14">
            <a:extLst>
              <a:ext uri="{FF2B5EF4-FFF2-40B4-BE49-F238E27FC236}">
                <a16:creationId xmlns:a16="http://schemas.microsoft.com/office/drawing/2014/main" id="{4421F1F3-FD94-4560-8568-64A0AED52FCE}"/>
              </a:ext>
            </a:extLst>
          </p:cNvPr>
          <p:cNvSpPr txBox="1"/>
          <p:nvPr/>
        </p:nvSpPr>
        <p:spPr>
          <a:xfrm>
            <a:off x="2605819" y="3105105"/>
            <a:ext cx="1893147" cy="246221"/>
          </a:xfrm>
          <a:prstGeom prst="rect">
            <a:avLst/>
          </a:prstGeom>
          <a:noFill/>
        </p:spPr>
        <p:txBody>
          <a:bodyPr wrap="none" lIns="0" tIns="0" rIns="0" bIns="0" rtlCol="0">
            <a:spAutoFit/>
          </a:bodyPr>
          <a:lstStyle/>
          <a:p>
            <a:pPr defTabSz="685800"/>
            <a:r>
              <a:rPr lang="en-US" sz="1600" dirty="0">
                <a:solidFill>
                  <a:srgbClr val="0033A0"/>
                </a:solidFill>
                <a:latin typeface="Arial"/>
              </a:rPr>
              <a:t>Cherenkov detectors</a:t>
            </a:r>
            <a:endParaRPr lang="en-GB" sz="1600" dirty="0">
              <a:solidFill>
                <a:srgbClr val="0033A0"/>
              </a:solidFill>
              <a:latin typeface="Arial"/>
            </a:endParaRPr>
          </a:p>
        </p:txBody>
      </p:sp>
      <p:sp>
        <p:nvSpPr>
          <p:cNvPr id="16" name="TextBox 15">
            <a:extLst>
              <a:ext uri="{FF2B5EF4-FFF2-40B4-BE49-F238E27FC236}">
                <a16:creationId xmlns:a16="http://schemas.microsoft.com/office/drawing/2014/main" id="{F0D170C9-ACC8-41EB-B68F-F6852E968EBA}"/>
              </a:ext>
            </a:extLst>
          </p:cNvPr>
          <p:cNvSpPr txBox="1"/>
          <p:nvPr/>
        </p:nvSpPr>
        <p:spPr>
          <a:xfrm>
            <a:off x="2413844" y="4013150"/>
            <a:ext cx="2061462" cy="246221"/>
          </a:xfrm>
          <a:prstGeom prst="rect">
            <a:avLst/>
          </a:prstGeom>
          <a:noFill/>
        </p:spPr>
        <p:txBody>
          <a:bodyPr wrap="none" lIns="0" tIns="0" rIns="0" bIns="0" rtlCol="0">
            <a:spAutoFit/>
          </a:bodyPr>
          <a:lstStyle/>
          <a:p>
            <a:pPr defTabSz="685800"/>
            <a:r>
              <a:rPr lang="en-US" sz="1600" dirty="0">
                <a:solidFill>
                  <a:srgbClr val="0033A0"/>
                </a:solidFill>
                <a:latin typeface="Arial"/>
              </a:rPr>
              <a:t>Secondary e</a:t>
            </a:r>
            <a:r>
              <a:rPr lang="en-US" sz="1600" baseline="30000" dirty="0">
                <a:solidFill>
                  <a:srgbClr val="0033A0"/>
                </a:solidFill>
                <a:latin typeface="Arial"/>
              </a:rPr>
              <a:t>-</a:t>
            </a:r>
            <a:r>
              <a:rPr lang="en-US" sz="1600" dirty="0">
                <a:solidFill>
                  <a:srgbClr val="0033A0"/>
                </a:solidFill>
                <a:latin typeface="Arial"/>
              </a:rPr>
              <a:t> emission</a:t>
            </a:r>
            <a:endParaRPr lang="en-GB" sz="1600" dirty="0">
              <a:solidFill>
                <a:srgbClr val="0033A0"/>
              </a:solidFill>
              <a:latin typeface="Arial"/>
            </a:endParaRPr>
          </a:p>
        </p:txBody>
      </p:sp>
      <p:pic>
        <p:nvPicPr>
          <p:cNvPr id="18" name="Picture 17" descr="A picture containing indoor&#10;&#10;Description automatically generated">
            <a:extLst>
              <a:ext uri="{FF2B5EF4-FFF2-40B4-BE49-F238E27FC236}">
                <a16:creationId xmlns:a16="http://schemas.microsoft.com/office/drawing/2014/main" id="{D187BA35-DD88-4E97-A9EE-A39BFB4E61BC}"/>
              </a:ext>
            </a:extLst>
          </p:cNvPr>
          <p:cNvPicPr>
            <a:picLocks noChangeAspect="1"/>
          </p:cNvPicPr>
          <p:nvPr/>
        </p:nvPicPr>
        <p:blipFill rotWithShape="1">
          <a:blip r:embed="rId6"/>
          <a:srcRect l="42384" t="18499" r="18372" b="17827"/>
          <a:stretch/>
        </p:blipFill>
        <p:spPr>
          <a:xfrm>
            <a:off x="6401675" y="1109029"/>
            <a:ext cx="2079819" cy="1898027"/>
          </a:xfrm>
          <a:prstGeom prst="rect">
            <a:avLst/>
          </a:prstGeom>
        </p:spPr>
      </p:pic>
      <p:pic>
        <p:nvPicPr>
          <p:cNvPr id="20" name="Picture 19">
            <a:extLst>
              <a:ext uri="{FF2B5EF4-FFF2-40B4-BE49-F238E27FC236}">
                <a16:creationId xmlns:a16="http://schemas.microsoft.com/office/drawing/2014/main" id="{7EE9E7C8-614E-45C4-BD0A-D7785E549BD7}"/>
              </a:ext>
            </a:extLst>
          </p:cNvPr>
          <p:cNvPicPr>
            <a:picLocks noChangeAspect="1"/>
          </p:cNvPicPr>
          <p:nvPr/>
        </p:nvPicPr>
        <p:blipFill rotWithShape="1">
          <a:blip r:embed="rId7"/>
          <a:srcRect l="3239" r="49730"/>
          <a:stretch/>
        </p:blipFill>
        <p:spPr>
          <a:xfrm>
            <a:off x="6201970" y="4320252"/>
            <a:ext cx="2705666" cy="2213162"/>
          </a:xfrm>
          <a:prstGeom prst="rect">
            <a:avLst/>
          </a:prstGeom>
        </p:spPr>
      </p:pic>
    </p:spTree>
    <p:extLst>
      <p:ext uri="{BB962C8B-B14F-4D97-AF65-F5344CB8AC3E}">
        <p14:creationId xmlns:p14="http://schemas.microsoft.com/office/powerpoint/2010/main" val="294921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descr="A black electric guitar&#10;&#10;Description automatically generated with low confidence">
            <a:extLst>
              <a:ext uri="{FF2B5EF4-FFF2-40B4-BE49-F238E27FC236}">
                <a16:creationId xmlns:a16="http://schemas.microsoft.com/office/drawing/2014/main" id="{12026AFD-27DC-4723-8000-F96EC4EC8572}"/>
              </a:ext>
            </a:extLst>
          </p:cNvPr>
          <p:cNvPicPr>
            <a:picLocks noChangeAspect="1"/>
          </p:cNvPicPr>
          <p:nvPr/>
        </p:nvPicPr>
        <p:blipFill rotWithShape="1">
          <a:blip r:embed="rId3"/>
          <a:srcRect l="7140" t="4068" b="6778"/>
          <a:stretch/>
        </p:blipFill>
        <p:spPr>
          <a:xfrm>
            <a:off x="3111342" y="3801156"/>
            <a:ext cx="2673009" cy="1166314"/>
          </a:xfrm>
          <a:prstGeom prst="rect">
            <a:avLst/>
          </a:prstGeom>
        </p:spPr>
      </p:pic>
      <p:sp>
        <p:nvSpPr>
          <p:cNvPr id="2" name="Date Placeholder 1">
            <a:extLst>
              <a:ext uri="{FF2B5EF4-FFF2-40B4-BE49-F238E27FC236}">
                <a16:creationId xmlns:a16="http://schemas.microsoft.com/office/drawing/2014/main" id="{38C6B8E2-F68C-4E1E-9578-D8BD1E012A77}"/>
              </a:ext>
            </a:extLst>
          </p:cNvPr>
          <p:cNvSpPr>
            <a:spLocks noGrp="1"/>
          </p:cNvSpPr>
          <p:nvPr>
            <p:ph type="dt" sz="half" idx="10"/>
          </p:nvPr>
        </p:nvSpPr>
        <p:spPr/>
        <p:txBody>
          <a:bodyPr/>
          <a:lstStyle/>
          <a:p>
            <a:pPr defTabSz="685800"/>
            <a:r>
              <a:rPr lang="en-US">
                <a:solidFill>
                  <a:srgbClr val="FFFFFF"/>
                </a:solidFill>
                <a:latin typeface="Arial"/>
              </a:rPr>
              <a:t>29/03/2021</a:t>
            </a:r>
            <a:endParaRPr lang="en-US" dirty="0">
              <a:solidFill>
                <a:srgbClr val="FFFFFF"/>
              </a:solidFill>
              <a:latin typeface="Arial"/>
            </a:endParaRPr>
          </a:p>
        </p:txBody>
      </p:sp>
      <p:sp>
        <p:nvSpPr>
          <p:cNvPr id="3" name="Footer Placeholder 2">
            <a:extLst>
              <a:ext uri="{FF2B5EF4-FFF2-40B4-BE49-F238E27FC236}">
                <a16:creationId xmlns:a16="http://schemas.microsoft.com/office/drawing/2014/main" id="{C82BDB4A-D16B-4A1E-B563-D00D948B07A7}"/>
              </a:ext>
            </a:extLst>
          </p:cNvPr>
          <p:cNvSpPr>
            <a:spLocks noGrp="1"/>
          </p:cNvSpPr>
          <p:nvPr>
            <p:ph type="ftr" sz="quarter" idx="11"/>
          </p:nvPr>
        </p:nvSpPr>
        <p:spPr/>
        <p:txBody>
          <a:bodyPr/>
          <a:lstStyle/>
          <a:p>
            <a:pPr defTabSz="685800"/>
            <a:r>
              <a:rPr lang="en-GB" dirty="0">
                <a:solidFill>
                  <a:srgbClr val="FFFFFF"/>
                </a:solidFill>
                <a:latin typeface="Arial"/>
              </a:rPr>
              <a:t>I. Ortega - Beam instrumentation in the Experimental Areas</a:t>
            </a:r>
            <a:endParaRPr lang="en-US" dirty="0">
              <a:solidFill>
                <a:srgbClr val="FFFFFF"/>
              </a:solidFill>
              <a:latin typeface="Arial"/>
            </a:endParaRPr>
          </a:p>
        </p:txBody>
      </p:sp>
      <p:sp>
        <p:nvSpPr>
          <p:cNvPr id="4" name="Slide Number Placeholder 3">
            <a:extLst>
              <a:ext uri="{FF2B5EF4-FFF2-40B4-BE49-F238E27FC236}">
                <a16:creationId xmlns:a16="http://schemas.microsoft.com/office/drawing/2014/main" id="{111C49A3-9C47-488C-9B8B-826748BB0B97}"/>
              </a:ext>
            </a:extLst>
          </p:cNvPr>
          <p:cNvSpPr>
            <a:spLocks noGrp="1"/>
          </p:cNvSpPr>
          <p:nvPr>
            <p:ph type="sldNum" sz="quarter" idx="12"/>
          </p:nvPr>
        </p:nvSpPr>
        <p:spPr/>
        <p:txBody>
          <a:bodyPr/>
          <a:lstStyle/>
          <a:p>
            <a:pPr defTabSz="685800"/>
            <a:fld id="{36B5EA5A-BC32-A742-B11B-8E7414D5B535}" type="slidenum">
              <a:rPr lang="en-US">
                <a:solidFill>
                  <a:srgbClr val="FFFFFF"/>
                </a:solidFill>
                <a:latin typeface="Arial"/>
              </a:rPr>
              <a:pPr defTabSz="685800"/>
              <a:t>6</a:t>
            </a:fld>
            <a:endParaRPr lang="en-US" dirty="0">
              <a:solidFill>
                <a:srgbClr val="FFFFFF"/>
              </a:solidFill>
              <a:latin typeface="Arial"/>
            </a:endParaRPr>
          </a:p>
        </p:txBody>
      </p:sp>
      <p:sp>
        <p:nvSpPr>
          <p:cNvPr id="5" name="Title 2">
            <a:extLst>
              <a:ext uri="{FF2B5EF4-FFF2-40B4-BE49-F238E27FC236}">
                <a16:creationId xmlns:a16="http://schemas.microsoft.com/office/drawing/2014/main" id="{11215A84-3711-491D-B050-208CDDC4FACA}"/>
              </a:ext>
            </a:extLst>
          </p:cNvPr>
          <p:cNvSpPr txBox="1">
            <a:spLocks/>
          </p:cNvSpPr>
          <p:nvPr/>
        </p:nvSpPr>
        <p:spPr>
          <a:xfrm>
            <a:off x="309581" y="425432"/>
            <a:ext cx="8532019" cy="799307"/>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685800"/>
            <a:r>
              <a:rPr lang="en-GB" sz="2700" dirty="0">
                <a:solidFill>
                  <a:srgbClr val="0033A0"/>
                </a:solidFill>
                <a:latin typeface="Arial"/>
              </a:rPr>
              <a:t>Scintillators</a:t>
            </a:r>
          </a:p>
        </p:txBody>
      </p:sp>
      <p:pic>
        <p:nvPicPr>
          <p:cNvPr id="14" name="Picture 13" descr="A picture containing person, person&#10;&#10;Description automatically generated">
            <a:extLst>
              <a:ext uri="{FF2B5EF4-FFF2-40B4-BE49-F238E27FC236}">
                <a16:creationId xmlns:a16="http://schemas.microsoft.com/office/drawing/2014/main" id="{F34E95A7-E2F9-44EF-8DA8-69603A8C394D}"/>
              </a:ext>
            </a:extLst>
          </p:cNvPr>
          <p:cNvPicPr>
            <a:picLocks noChangeAspect="1"/>
          </p:cNvPicPr>
          <p:nvPr/>
        </p:nvPicPr>
        <p:blipFill rotWithShape="1">
          <a:blip r:embed="rId4"/>
          <a:srcRect t="9199" r="23101"/>
          <a:stretch/>
        </p:blipFill>
        <p:spPr>
          <a:xfrm>
            <a:off x="3060800" y="3317951"/>
            <a:ext cx="2739984" cy="2426488"/>
          </a:xfrm>
          <a:prstGeom prst="rect">
            <a:avLst/>
          </a:prstGeom>
        </p:spPr>
      </p:pic>
      <p:pic>
        <p:nvPicPr>
          <p:cNvPr id="8" name="Picture 7" descr="A close-up of a test tube&#10;&#10;Description automatically generated with low confidence">
            <a:extLst>
              <a:ext uri="{FF2B5EF4-FFF2-40B4-BE49-F238E27FC236}">
                <a16:creationId xmlns:a16="http://schemas.microsoft.com/office/drawing/2014/main" id="{15595088-9855-4430-AB21-A9631621A3F2}"/>
              </a:ext>
            </a:extLst>
          </p:cNvPr>
          <p:cNvPicPr>
            <a:picLocks noChangeAspect="1"/>
          </p:cNvPicPr>
          <p:nvPr/>
        </p:nvPicPr>
        <p:blipFill rotWithShape="1">
          <a:blip r:embed="rId5"/>
          <a:srcRect l="5159" r="8919" b="11512"/>
          <a:stretch/>
        </p:blipFill>
        <p:spPr>
          <a:xfrm>
            <a:off x="3269677" y="1827226"/>
            <a:ext cx="1855217" cy="1432964"/>
          </a:xfrm>
          <a:prstGeom prst="rect">
            <a:avLst/>
          </a:prstGeom>
        </p:spPr>
      </p:pic>
      <p:sp>
        <p:nvSpPr>
          <p:cNvPr id="15" name="TextBox 14">
            <a:extLst>
              <a:ext uri="{FF2B5EF4-FFF2-40B4-BE49-F238E27FC236}">
                <a16:creationId xmlns:a16="http://schemas.microsoft.com/office/drawing/2014/main" id="{56E5E9D3-2BFF-42AF-9E97-DCA5B4FD3B43}"/>
              </a:ext>
            </a:extLst>
          </p:cNvPr>
          <p:cNvSpPr txBox="1"/>
          <p:nvPr/>
        </p:nvSpPr>
        <p:spPr>
          <a:xfrm>
            <a:off x="592711" y="1279914"/>
            <a:ext cx="1673535" cy="492443"/>
          </a:xfrm>
          <a:prstGeom prst="rect">
            <a:avLst/>
          </a:prstGeom>
          <a:noFill/>
        </p:spPr>
        <p:txBody>
          <a:bodyPr wrap="none" lIns="0" tIns="0" rIns="0" bIns="0" rtlCol="0">
            <a:spAutoFit/>
          </a:bodyPr>
          <a:lstStyle/>
          <a:p>
            <a:pPr algn="ctr" defTabSz="685800"/>
            <a:r>
              <a:rPr lang="en-US" sz="1600" dirty="0">
                <a:solidFill>
                  <a:srgbClr val="0033A0"/>
                </a:solidFill>
                <a:latin typeface="Arial"/>
              </a:rPr>
              <a:t>Scintillator paddle </a:t>
            </a:r>
          </a:p>
          <a:p>
            <a:pPr algn="ctr" defTabSz="685800"/>
            <a:r>
              <a:rPr lang="en-US" sz="1600" dirty="0">
                <a:solidFill>
                  <a:srgbClr val="0033A0"/>
                </a:solidFill>
                <a:latin typeface="Arial"/>
              </a:rPr>
              <a:t>(XSCI)</a:t>
            </a:r>
            <a:endParaRPr lang="en-GB" sz="1600" dirty="0">
              <a:solidFill>
                <a:srgbClr val="0033A0"/>
              </a:solidFill>
              <a:latin typeface="Arial"/>
            </a:endParaRPr>
          </a:p>
        </p:txBody>
      </p:sp>
      <p:sp>
        <p:nvSpPr>
          <p:cNvPr id="16" name="TextBox 15">
            <a:extLst>
              <a:ext uri="{FF2B5EF4-FFF2-40B4-BE49-F238E27FC236}">
                <a16:creationId xmlns:a16="http://schemas.microsoft.com/office/drawing/2014/main" id="{A297F6AA-DB45-461D-A1D7-A4EEBE13979F}"/>
              </a:ext>
            </a:extLst>
          </p:cNvPr>
          <p:cNvSpPr txBox="1"/>
          <p:nvPr/>
        </p:nvSpPr>
        <p:spPr>
          <a:xfrm>
            <a:off x="3087291" y="1117182"/>
            <a:ext cx="2407710" cy="492443"/>
          </a:xfrm>
          <a:prstGeom prst="rect">
            <a:avLst/>
          </a:prstGeom>
          <a:noFill/>
        </p:spPr>
        <p:txBody>
          <a:bodyPr wrap="none" lIns="0" tIns="0" rIns="0" bIns="0" rtlCol="0">
            <a:spAutoFit/>
          </a:bodyPr>
          <a:lstStyle/>
          <a:p>
            <a:pPr algn="ctr" defTabSz="685800"/>
            <a:r>
              <a:rPr lang="en-US" sz="1600" dirty="0">
                <a:solidFill>
                  <a:srgbClr val="0033A0"/>
                </a:solidFill>
                <a:latin typeface="Arial"/>
              </a:rPr>
              <a:t>Beam profile </a:t>
            </a:r>
            <a:r>
              <a:rPr lang="en-US" sz="1600" dirty="0" err="1">
                <a:solidFill>
                  <a:srgbClr val="0033A0"/>
                </a:solidFill>
                <a:latin typeface="Arial"/>
              </a:rPr>
              <a:t>fibre</a:t>
            </a:r>
            <a:r>
              <a:rPr lang="en-US" sz="1600" dirty="0">
                <a:solidFill>
                  <a:srgbClr val="0033A0"/>
                </a:solidFill>
                <a:latin typeface="Arial"/>
              </a:rPr>
              <a:t> monitor </a:t>
            </a:r>
          </a:p>
          <a:p>
            <a:pPr algn="ctr" defTabSz="685800"/>
            <a:r>
              <a:rPr lang="en-US" sz="1600" dirty="0">
                <a:solidFill>
                  <a:srgbClr val="0033A0"/>
                </a:solidFill>
                <a:latin typeface="Arial"/>
              </a:rPr>
              <a:t>(XBPF)</a:t>
            </a:r>
            <a:endParaRPr lang="en-GB" sz="1600" dirty="0">
              <a:solidFill>
                <a:srgbClr val="0033A0"/>
              </a:solidFill>
              <a:latin typeface="Arial"/>
            </a:endParaRPr>
          </a:p>
        </p:txBody>
      </p:sp>
      <p:sp>
        <p:nvSpPr>
          <p:cNvPr id="17" name="TextBox 16">
            <a:extLst>
              <a:ext uri="{FF2B5EF4-FFF2-40B4-BE49-F238E27FC236}">
                <a16:creationId xmlns:a16="http://schemas.microsoft.com/office/drawing/2014/main" id="{CE499D8F-B7E0-42E8-B27C-7541423D6861}"/>
              </a:ext>
            </a:extLst>
          </p:cNvPr>
          <p:cNvSpPr txBox="1"/>
          <p:nvPr/>
        </p:nvSpPr>
        <p:spPr>
          <a:xfrm>
            <a:off x="6350803" y="250650"/>
            <a:ext cx="2393283" cy="492443"/>
          </a:xfrm>
          <a:prstGeom prst="rect">
            <a:avLst/>
          </a:prstGeom>
          <a:noFill/>
        </p:spPr>
        <p:txBody>
          <a:bodyPr wrap="none" lIns="0" tIns="0" rIns="0" bIns="0" rtlCol="0">
            <a:spAutoFit/>
          </a:bodyPr>
          <a:lstStyle/>
          <a:p>
            <a:pPr algn="ctr" defTabSz="685800"/>
            <a:r>
              <a:rPr lang="en-US" sz="1600" dirty="0">
                <a:solidFill>
                  <a:srgbClr val="0033A0"/>
                </a:solidFill>
                <a:latin typeface="Arial"/>
              </a:rPr>
              <a:t>Finger scintillator scanner </a:t>
            </a:r>
          </a:p>
          <a:p>
            <a:pPr algn="ctr" defTabSz="685800"/>
            <a:r>
              <a:rPr lang="en-US" sz="1600" dirty="0">
                <a:solidFill>
                  <a:srgbClr val="0033A0"/>
                </a:solidFill>
                <a:latin typeface="Arial"/>
              </a:rPr>
              <a:t>(FISC)</a:t>
            </a:r>
            <a:endParaRPr lang="en-GB" sz="1600" dirty="0">
              <a:solidFill>
                <a:srgbClr val="0033A0"/>
              </a:solidFill>
              <a:latin typeface="Arial"/>
            </a:endParaRPr>
          </a:p>
        </p:txBody>
      </p:sp>
      <p:graphicFrame>
        <p:nvGraphicFramePr>
          <p:cNvPr id="18" name="Object 3">
            <a:extLst>
              <a:ext uri="{FF2B5EF4-FFF2-40B4-BE49-F238E27FC236}">
                <a16:creationId xmlns:a16="http://schemas.microsoft.com/office/drawing/2014/main" id="{32935579-E70E-44D4-9E16-C378308359A0}"/>
              </a:ext>
            </a:extLst>
          </p:cNvPr>
          <p:cNvGraphicFramePr>
            <a:graphicFrameLocks noChangeAspect="1"/>
          </p:cNvGraphicFramePr>
          <p:nvPr>
            <p:extLst>
              <p:ext uri="{D42A27DB-BD31-4B8C-83A1-F6EECF244321}">
                <p14:modId xmlns:p14="http://schemas.microsoft.com/office/powerpoint/2010/main" val="3157603478"/>
              </p:ext>
            </p:extLst>
          </p:nvPr>
        </p:nvGraphicFramePr>
        <p:xfrm>
          <a:off x="5961057" y="1001495"/>
          <a:ext cx="1070874" cy="1604453"/>
        </p:xfrm>
        <a:graphic>
          <a:graphicData uri="http://schemas.openxmlformats.org/presentationml/2006/ole">
            <mc:AlternateContent xmlns:mc="http://schemas.openxmlformats.org/markup-compatibility/2006">
              <mc:Choice xmlns:v="urn:schemas-microsoft-com:vml" Requires="v">
                <p:oleObj name="Designer Drawing" r:id="rId6" imgW="1838325" imgH="2752725" progId="Designer.Drawing.7">
                  <p:embed/>
                </p:oleObj>
              </mc:Choice>
              <mc:Fallback>
                <p:oleObj name="Designer Drawing" r:id="rId6" imgW="1838325" imgH="2752725" progId="Designer.Drawing.7">
                  <p:embed/>
                  <p:pic>
                    <p:nvPicPr>
                      <p:cNvPr id="18" name="Object 3">
                        <a:extLst>
                          <a:ext uri="{FF2B5EF4-FFF2-40B4-BE49-F238E27FC236}">
                            <a16:creationId xmlns:a16="http://schemas.microsoft.com/office/drawing/2014/main" id="{32935579-E70E-44D4-9E16-C378308359A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61057" y="1001495"/>
                        <a:ext cx="1070874" cy="1604453"/>
                      </a:xfrm>
                      <a:prstGeom prst="rect">
                        <a:avLst/>
                      </a:prstGeom>
                      <a:noFill/>
                      <a:ln>
                        <a:noFill/>
                      </a:ln>
                      <a:effectLst/>
                    </p:spPr>
                  </p:pic>
                </p:oleObj>
              </mc:Fallback>
            </mc:AlternateContent>
          </a:graphicData>
        </a:graphic>
      </p:graphicFrame>
      <p:pic>
        <p:nvPicPr>
          <p:cNvPr id="20" name="Picture 19" descr="A picture containing gun&#10;&#10;Description automatically generated">
            <a:extLst>
              <a:ext uri="{FF2B5EF4-FFF2-40B4-BE49-F238E27FC236}">
                <a16:creationId xmlns:a16="http://schemas.microsoft.com/office/drawing/2014/main" id="{5BCAC971-71ED-4368-8291-7288FFBC08C3}"/>
              </a:ext>
            </a:extLst>
          </p:cNvPr>
          <p:cNvPicPr>
            <a:picLocks noChangeAspect="1"/>
          </p:cNvPicPr>
          <p:nvPr/>
        </p:nvPicPr>
        <p:blipFill rotWithShape="1">
          <a:blip r:embed="rId8"/>
          <a:srcRect r="13253"/>
          <a:stretch/>
        </p:blipFill>
        <p:spPr>
          <a:xfrm rot="5400000">
            <a:off x="7097496" y="985719"/>
            <a:ext cx="1813707" cy="1568101"/>
          </a:xfrm>
          <a:prstGeom prst="rect">
            <a:avLst/>
          </a:prstGeom>
        </p:spPr>
      </p:pic>
      <p:pic>
        <p:nvPicPr>
          <p:cNvPr id="21" name="Picture 1">
            <a:extLst>
              <a:ext uri="{FF2B5EF4-FFF2-40B4-BE49-F238E27FC236}">
                <a16:creationId xmlns:a16="http://schemas.microsoft.com/office/drawing/2014/main" id="{9244A4E6-72DD-486F-A3B0-3CBC1C4A73C5}"/>
              </a:ext>
            </a:extLst>
          </p:cNvPr>
          <p:cNvPicPr>
            <a:picLocks noChangeAspect="1"/>
          </p:cNvPicPr>
          <p:nvPr/>
        </p:nvPicPr>
        <p:blipFill rotWithShape="1">
          <a:blip r:embed="rId9">
            <a:extLst>
              <a:ext uri="{28A0092B-C50C-407E-A947-70E740481C1C}">
                <a14:useLocalDpi xmlns:a14="http://schemas.microsoft.com/office/drawing/2010/main" val="0"/>
              </a:ext>
            </a:extLst>
          </a:blip>
          <a:srcRect l="6200" t="9071" r="5189"/>
          <a:stretch/>
        </p:blipFill>
        <p:spPr bwMode="auto">
          <a:xfrm>
            <a:off x="6417380" y="2752696"/>
            <a:ext cx="2195624" cy="1692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A picture containing text, indoor&#10;&#10;Description automatically generated">
            <a:extLst>
              <a:ext uri="{FF2B5EF4-FFF2-40B4-BE49-F238E27FC236}">
                <a16:creationId xmlns:a16="http://schemas.microsoft.com/office/drawing/2014/main" id="{F76D03CD-F9AD-463A-8925-F29871B9B572}"/>
              </a:ext>
            </a:extLst>
          </p:cNvPr>
          <p:cNvPicPr>
            <a:picLocks noChangeAspect="1"/>
          </p:cNvPicPr>
          <p:nvPr/>
        </p:nvPicPr>
        <p:blipFill rotWithShape="1">
          <a:blip r:embed="rId10"/>
          <a:srcRect l="16244" t="6937" r="13507"/>
          <a:stretch/>
        </p:blipFill>
        <p:spPr>
          <a:xfrm>
            <a:off x="191194" y="1994513"/>
            <a:ext cx="1238285" cy="2187240"/>
          </a:xfrm>
          <a:prstGeom prst="rect">
            <a:avLst/>
          </a:prstGeom>
        </p:spPr>
      </p:pic>
      <p:sp>
        <p:nvSpPr>
          <p:cNvPr id="24" name="TextBox 23">
            <a:extLst>
              <a:ext uri="{FF2B5EF4-FFF2-40B4-BE49-F238E27FC236}">
                <a16:creationId xmlns:a16="http://schemas.microsoft.com/office/drawing/2014/main" id="{B3671B9C-3B10-4932-B218-B6A246ECB977}"/>
              </a:ext>
            </a:extLst>
          </p:cNvPr>
          <p:cNvSpPr txBox="1"/>
          <p:nvPr/>
        </p:nvSpPr>
        <p:spPr>
          <a:xfrm>
            <a:off x="6046550" y="1665222"/>
            <a:ext cx="237244" cy="138499"/>
          </a:xfrm>
          <a:prstGeom prst="rect">
            <a:avLst/>
          </a:prstGeom>
          <a:noFill/>
        </p:spPr>
        <p:txBody>
          <a:bodyPr wrap="none" lIns="0" tIns="0" rIns="0" bIns="0" rtlCol="0">
            <a:spAutoFit/>
          </a:bodyPr>
          <a:lstStyle/>
          <a:p>
            <a:pPr defTabSz="685800"/>
            <a:r>
              <a:rPr lang="en-US" sz="900" dirty="0">
                <a:solidFill>
                  <a:srgbClr val="2F2F2F"/>
                </a:solidFill>
                <a:latin typeface="Arial Narrow" panose="020B0606020202030204" pitchFamily="34" charset="0"/>
                <a:cs typeface="Calibri" panose="020F0502020204030204" pitchFamily="34" charset="0"/>
              </a:rPr>
              <a:t>beam</a:t>
            </a:r>
            <a:endParaRPr lang="en-GB" sz="900" dirty="0">
              <a:solidFill>
                <a:srgbClr val="2F2F2F"/>
              </a:solidFill>
              <a:latin typeface="Arial Narrow" panose="020B0606020202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A77CC0C7-AD1E-4FB0-AB8C-A16DDDD50A70}"/>
              </a:ext>
            </a:extLst>
          </p:cNvPr>
          <p:cNvSpPr txBox="1"/>
          <p:nvPr/>
        </p:nvSpPr>
        <p:spPr>
          <a:xfrm>
            <a:off x="5213790" y="5366720"/>
            <a:ext cx="706925" cy="207749"/>
          </a:xfrm>
          <a:prstGeom prst="rect">
            <a:avLst/>
          </a:prstGeom>
          <a:solidFill>
            <a:schemeClr val="bg1"/>
          </a:solidFill>
        </p:spPr>
        <p:txBody>
          <a:bodyPr wrap="none" lIns="0" tIns="0" rIns="0" bIns="0" rtlCol="0">
            <a:spAutoFit/>
          </a:bodyPr>
          <a:lstStyle/>
          <a:p>
            <a:pPr defTabSz="685800"/>
            <a:r>
              <a:rPr lang="en-US" sz="1350" dirty="0">
                <a:solidFill>
                  <a:srgbClr val="0033A0"/>
                </a:solidFill>
                <a:latin typeface="Arial"/>
              </a:rPr>
              <a:t>~20 units</a:t>
            </a:r>
            <a:endParaRPr lang="en-GB" sz="1350" dirty="0">
              <a:solidFill>
                <a:srgbClr val="0033A0"/>
              </a:solidFill>
              <a:latin typeface="Arial"/>
            </a:endParaRPr>
          </a:p>
        </p:txBody>
      </p:sp>
      <p:sp>
        <p:nvSpPr>
          <p:cNvPr id="28" name="TextBox 27">
            <a:extLst>
              <a:ext uri="{FF2B5EF4-FFF2-40B4-BE49-F238E27FC236}">
                <a16:creationId xmlns:a16="http://schemas.microsoft.com/office/drawing/2014/main" id="{9B5052CC-11D1-44ED-B965-0751793535AD}"/>
              </a:ext>
            </a:extLst>
          </p:cNvPr>
          <p:cNvSpPr txBox="1"/>
          <p:nvPr/>
        </p:nvSpPr>
        <p:spPr>
          <a:xfrm>
            <a:off x="8081475" y="4107596"/>
            <a:ext cx="706925" cy="207749"/>
          </a:xfrm>
          <a:prstGeom prst="rect">
            <a:avLst/>
          </a:prstGeom>
          <a:solidFill>
            <a:schemeClr val="bg1"/>
          </a:solidFill>
        </p:spPr>
        <p:txBody>
          <a:bodyPr wrap="none" lIns="0" tIns="0" rIns="0" bIns="0" rtlCol="0">
            <a:spAutoFit/>
          </a:bodyPr>
          <a:lstStyle/>
          <a:p>
            <a:pPr defTabSz="685800"/>
            <a:r>
              <a:rPr lang="en-US" sz="1350" dirty="0">
                <a:solidFill>
                  <a:srgbClr val="0033A0"/>
                </a:solidFill>
                <a:latin typeface="Arial"/>
              </a:rPr>
              <a:t>~56 units</a:t>
            </a:r>
            <a:endParaRPr lang="en-GB" sz="1350" dirty="0">
              <a:solidFill>
                <a:srgbClr val="0033A0"/>
              </a:solidFill>
              <a:latin typeface="Arial"/>
            </a:endParaRPr>
          </a:p>
        </p:txBody>
      </p:sp>
      <p:sp>
        <p:nvSpPr>
          <p:cNvPr id="7" name="TextBox 6">
            <a:extLst>
              <a:ext uri="{FF2B5EF4-FFF2-40B4-BE49-F238E27FC236}">
                <a16:creationId xmlns:a16="http://schemas.microsoft.com/office/drawing/2014/main" id="{48643A96-BDD5-F8C6-40F2-C019CB5287B5}"/>
              </a:ext>
            </a:extLst>
          </p:cNvPr>
          <p:cNvSpPr txBox="1"/>
          <p:nvPr/>
        </p:nvSpPr>
        <p:spPr>
          <a:xfrm>
            <a:off x="6575494" y="4555423"/>
            <a:ext cx="2236189" cy="492443"/>
          </a:xfrm>
          <a:prstGeom prst="rect">
            <a:avLst/>
          </a:prstGeom>
          <a:noFill/>
        </p:spPr>
        <p:txBody>
          <a:bodyPr wrap="none" lIns="0" tIns="0" rIns="0" bIns="0" rtlCol="0">
            <a:spAutoFit/>
          </a:bodyPr>
          <a:lstStyle/>
          <a:p>
            <a:pPr algn="ctr" defTabSz="685800"/>
            <a:r>
              <a:rPr lang="en-US" sz="1600" dirty="0">
                <a:solidFill>
                  <a:srgbClr val="0033A0"/>
                </a:solidFill>
                <a:latin typeface="Arial"/>
              </a:rPr>
              <a:t>Lead crystal calorimeter </a:t>
            </a:r>
          </a:p>
          <a:p>
            <a:pPr algn="ctr" defTabSz="685800"/>
            <a:r>
              <a:rPr lang="en-US" sz="1600" dirty="0">
                <a:solidFill>
                  <a:srgbClr val="0033A0"/>
                </a:solidFill>
                <a:latin typeface="Arial"/>
              </a:rPr>
              <a:t>(XEMC)</a:t>
            </a:r>
            <a:endParaRPr lang="en-GB" sz="1600" dirty="0">
              <a:solidFill>
                <a:srgbClr val="0033A0"/>
              </a:solidFill>
              <a:latin typeface="Arial"/>
            </a:endParaRPr>
          </a:p>
        </p:txBody>
      </p:sp>
      <p:pic>
        <p:nvPicPr>
          <p:cNvPr id="9" name="Picture 8">
            <a:extLst>
              <a:ext uri="{FF2B5EF4-FFF2-40B4-BE49-F238E27FC236}">
                <a16:creationId xmlns:a16="http://schemas.microsoft.com/office/drawing/2014/main" id="{FD7FAEEB-E6BE-66A2-A95C-DB3D3F3EF219}"/>
              </a:ext>
            </a:extLst>
          </p:cNvPr>
          <p:cNvPicPr>
            <a:picLocks noChangeAspect="1"/>
          </p:cNvPicPr>
          <p:nvPr/>
        </p:nvPicPr>
        <p:blipFill rotWithShape="1">
          <a:blip r:embed="rId11"/>
          <a:srcRect l="15681" t="9968" r="12157" b="15731"/>
          <a:stretch/>
        </p:blipFill>
        <p:spPr>
          <a:xfrm>
            <a:off x="6524198" y="5096928"/>
            <a:ext cx="1975033" cy="1524827"/>
          </a:xfrm>
          <a:prstGeom prst="rect">
            <a:avLst/>
          </a:prstGeom>
        </p:spPr>
      </p:pic>
      <p:sp>
        <p:nvSpPr>
          <p:cNvPr id="11" name="TextBox 10">
            <a:extLst>
              <a:ext uri="{FF2B5EF4-FFF2-40B4-BE49-F238E27FC236}">
                <a16:creationId xmlns:a16="http://schemas.microsoft.com/office/drawing/2014/main" id="{31230B29-A63D-843A-9C38-61571D4CF4B7}"/>
              </a:ext>
            </a:extLst>
          </p:cNvPr>
          <p:cNvSpPr txBox="1"/>
          <p:nvPr/>
        </p:nvSpPr>
        <p:spPr>
          <a:xfrm>
            <a:off x="8330659" y="6399601"/>
            <a:ext cx="610745" cy="207749"/>
          </a:xfrm>
          <a:prstGeom prst="rect">
            <a:avLst/>
          </a:prstGeom>
          <a:solidFill>
            <a:schemeClr val="bg1"/>
          </a:solidFill>
        </p:spPr>
        <p:txBody>
          <a:bodyPr wrap="none" lIns="0" tIns="0" rIns="0" bIns="0" rtlCol="0">
            <a:spAutoFit/>
          </a:bodyPr>
          <a:lstStyle/>
          <a:p>
            <a:pPr defTabSz="685800"/>
            <a:r>
              <a:rPr lang="en-US" sz="1350" dirty="0">
                <a:solidFill>
                  <a:srgbClr val="0033A0"/>
                </a:solidFill>
                <a:latin typeface="Arial"/>
              </a:rPr>
              <a:t>~5 units</a:t>
            </a:r>
            <a:endParaRPr lang="en-GB" sz="1350" dirty="0">
              <a:solidFill>
                <a:srgbClr val="0033A0"/>
              </a:solidFill>
              <a:latin typeface="Arial"/>
            </a:endParaRPr>
          </a:p>
        </p:txBody>
      </p:sp>
      <p:pic>
        <p:nvPicPr>
          <p:cNvPr id="6" name="Picture 5" descr="A picture containing text, indoor&#10;&#10;Description automatically generated">
            <a:extLst>
              <a:ext uri="{FF2B5EF4-FFF2-40B4-BE49-F238E27FC236}">
                <a16:creationId xmlns:a16="http://schemas.microsoft.com/office/drawing/2014/main" id="{C99E59D7-C7D1-482A-98F6-93597DA6AD96}"/>
              </a:ext>
            </a:extLst>
          </p:cNvPr>
          <p:cNvPicPr>
            <a:picLocks noChangeAspect="1"/>
          </p:cNvPicPr>
          <p:nvPr/>
        </p:nvPicPr>
        <p:blipFill>
          <a:blip r:embed="rId12"/>
          <a:stretch>
            <a:fillRect/>
          </a:stretch>
        </p:blipFill>
        <p:spPr>
          <a:xfrm rot="5400000">
            <a:off x="531362" y="3381885"/>
            <a:ext cx="2558290" cy="1918718"/>
          </a:xfrm>
          <a:prstGeom prst="rect">
            <a:avLst/>
          </a:prstGeom>
        </p:spPr>
      </p:pic>
      <p:sp>
        <p:nvSpPr>
          <p:cNvPr id="26" name="TextBox 25">
            <a:extLst>
              <a:ext uri="{FF2B5EF4-FFF2-40B4-BE49-F238E27FC236}">
                <a16:creationId xmlns:a16="http://schemas.microsoft.com/office/drawing/2014/main" id="{444A5299-24C5-4EB8-9084-0CAAA45B2087}"/>
              </a:ext>
            </a:extLst>
          </p:cNvPr>
          <p:cNvSpPr txBox="1"/>
          <p:nvPr/>
        </p:nvSpPr>
        <p:spPr>
          <a:xfrm>
            <a:off x="2221671" y="5047866"/>
            <a:ext cx="706925" cy="207749"/>
          </a:xfrm>
          <a:prstGeom prst="rect">
            <a:avLst/>
          </a:prstGeom>
          <a:solidFill>
            <a:schemeClr val="bg1"/>
          </a:solidFill>
        </p:spPr>
        <p:txBody>
          <a:bodyPr wrap="none" lIns="0" tIns="0" rIns="0" bIns="0" rtlCol="0">
            <a:spAutoFit/>
          </a:bodyPr>
          <a:lstStyle/>
          <a:p>
            <a:pPr defTabSz="685800"/>
            <a:r>
              <a:rPr lang="en-US" sz="1350" dirty="0">
                <a:solidFill>
                  <a:srgbClr val="0033A0"/>
                </a:solidFill>
                <a:latin typeface="Arial"/>
              </a:rPr>
              <a:t>~40 units</a:t>
            </a:r>
            <a:endParaRPr lang="en-GB" sz="1350" dirty="0">
              <a:solidFill>
                <a:srgbClr val="0033A0"/>
              </a:solidFill>
              <a:latin typeface="Arial"/>
            </a:endParaRPr>
          </a:p>
        </p:txBody>
      </p:sp>
    </p:spTree>
    <p:extLst>
      <p:ext uri="{BB962C8B-B14F-4D97-AF65-F5344CB8AC3E}">
        <p14:creationId xmlns:p14="http://schemas.microsoft.com/office/powerpoint/2010/main" val="2905717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4" grpId="0"/>
      <p:bldP spid="27" grpId="0" animBg="1"/>
      <p:bldP spid="28" grpId="0" animBg="1"/>
      <p:bldP spid="7" grpId="0"/>
      <p:bldP spid="11"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2482C8-A154-4967-8FE5-D0F922628981}"/>
              </a:ext>
            </a:extLst>
          </p:cNvPr>
          <p:cNvSpPr>
            <a:spLocks noGrp="1"/>
          </p:cNvSpPr>
          <p:nvPr>
            <p:ph type="dt" sz="half" idx="10"/>
          </p:nvPr>
        </p:nvSpPr>
        <p:spPr/>
        <p:txBody>
          <a:bodyPr/>
          <a:lstStyle/>
          <a:p>
            <a:pPr defTabSz="685800"/>
            <a:r>
              <a:rPr lang="en-US">
                <a:solidFill>
                  <a:srgbClr val="FFFFFF"/>
                </a:solidFill>
                <a:latin typeface="Arial"/>
              </a:rPr>
              <a:t>29/03/2021</a:t>
            </a:r>
            <a:endParaRPr lang="en-US" dirty="0">
              <a:solidFill>
                <a:srgbClr val="FFFFFF"/>
              </a:solidFill>
              <a:latin typeface="Arial"/>
            </a:endParaRPr>
          </a:p>
        </p:txBody>
      </p:sp>
      <p:sp>
        <p:nvSpPr>
          <p:cNvPr id="3" name="Footer Placeholder 2">
            <a:extLst>
              <a:ext uri="{FF2B5EF4-FFF2-40B4-BE49-F238E27FC236}">
                <a16:creationId xmlns:a16="http://schemas.microsoft.com/office/drawing/2014/main" id="{F15BFDD6-6494-41B7-B80A-1E2D25E34090}"/>
              </a:ext>
            </a:extLst>
          </p:cNvPr>
          <p:cNvSpPr>
            <a:spLocks noGrp="1"/>
          </p:cNvSpPr>
          <p:nvPr>
            <p:ph type="ftr" sz="quarter" idx="11"/>
          </p:nvPr>
        </p:nvSpPr>
        <p:spPr/>
        <p:txBody>
          <a:bodyPr/>
          <a:lstStyle/>
          <a:p>
            <a:pPr defTabSz="685800"/>
            <a:r>
              <a:rPr lang="en-GB">
                <a:solidFill>
                  <a:srgbClr val="FFFFFF"/>
                </a:solidFill>
                <a:latin typeface="Arial"/>
              </a:rPr>
              <a:t>I. Ortega - Beam instrumentation in the Experimental Areas</a:t>
            </a:r>
            <a:endParaRPr lang="en-US" dirty="0">
              <a:solidFill>
                <a:srgbClr val="FFFFFF"/>
              </a:solidFill>
              <a:latin typeface="Arial"/>
            </a:endParaRPr>
          </a:p>
        </p:txBody>
      </p:sp>
      <p:sp>
        <p:nvSpPr>
          <p:cNvPr id="4" name="Slide Number Placeholder 3">
            <a:extLst>
              <a:ext uri="{FF2B5EF4-FFF2-40B4-BE49-F238E27FC236}">
                <a16:creationId xmlns:a16="http://schemas.microsoft.com/office/drawing/2014/main" id="{2B4ECF8B-3A0E-4641-8EC6-36E98EBE88B8}"/>
              </a:ext>
            </a:extLst>
          </p:cNvPr>
          <p:cNvSpPr>
            <a:spLocks noGrp="1"/>
          </p:cNvSpPr>
          <p:nvPr>
            <p:ph type="sldNum" sz="quarter" idx="12"/>
          </p:nvPr>
        </p:nvSpPr>
        <p:spPr/>
        <p:txBody>
          <a:bodyPr/>
          <a:lstStyle/>
          <a:p>
            <a:pPr defTabSz="685800"/>
            <a:fld id="{36B5EA5A-BC32-A742-B11B-8E7414D5B535}" type="slidenum">
              <a:rPr lang="en-US">
                <a:solidFill>
                  <a:srgbClr val="FFFFFF"/>
                </a:solidFill>
                <a:latin typeface="Arial"/>
              </a:rPr>
              <a:pPr defTabSz="685800"/>
              <a:t>7</a:t>
            </a:fld>
            <a:endParaRPr lang="en-US" dirty="0">
              <a:solidFill>
                <a:srgbClr val="FFFFFF"/>
              </a:solidFill>
              <a:latin typeface="Arial"/>
            </a:endParaRPr>
          </a:p>
        </p:txBody>
      </p:sp>
      <p:sp>
        <p:nvSpPr>
          <p:cNvPr id="5" name="Title 2">
            <a:extLst>
              <a:ext uri="{FF2B5EF4-FFF2-40B4-BE49-F238E27FC236}">
                <a16:creationId xmlns:a16="http://schemas.microsoft.com/office/drawing/2014/main" id="{313C723A-1157-47D1-8DC5-BEEC07425B74}"/>
              </a:ext>
            </a:extLst>
          </p:cNvPr>
          <p:cNvSpPr txBox="1">
            <a:spLocks/>
          </p:cNvSpPr>
          <p:nvPr/>
        </p:nvSpPr>
        <p:spPr>
          <a:xfrm>
            <a:off x="377297" y="581512"/>
            <a:ext cx="8532019" cy="799307"/>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685800"/>
            <a:r>
              <a:rPr lang="en-GB" sz="2700" dirty="0">
                <a:solidFill>
                  <a:srgbClr val="0033A0"/>
                </a:solidFill>
                <a:latin typeface="Arial"/>
              </a:rPr>
              <a:t>Gaseous detectors</a:t>
            </a:r>
          </a:p>
        </p:txBody>
      </p:sp>
      <p:pic>
        <p:nvPicPr>
          <p:cNvPr id="7" name="Picture 6" descr="A picture containing indoor, desk, floor, computer&#10;&#10;Description automatically generated">
            <a:extLst>
              <a:ext uri="{FF2B5EF4-FFF2-40B4-BE49-F238E27FC236}">
                <a16:creationId xmlns:a16="http://schemas.microsoft.com/office/drawing/2014/main" id="{26A11F78-1321-424B-BDF4-EFEEE9384154}"/>
              </a:ext>
            </a:extLst>
          </p:cNvPr>
          <p:cNvPicPr>
            <a:picLocks noChangeAspect="1"/>
          </p:cNvPicPr>
          <p:nvPr/>
        </p:nvPicPr>
        <p:blipFill>
          <a:blip r:embed="rId3"/>
          <a:stretch>
            <a:fillRect/>
          </a:stretch>
        </p:blipFill>
        <p:spPr>
          <a:xfrm>
            <a:off x="6726317" y="3899393"/>
            <a:ext cx="1686763" cy="1821163"/>
          </a:xfrm>
          <a:prstGeom prst="rect">
            <a:avLst/>
          </a:prstGeom>
        </p:spPr>
      </p:pic>
      <p:pic>
        <p:nvPicPr>
          <p:cNvPr id="9" name="Picture 8" descr="A picture containing outdoor object, miller&#10;&#10;Description automatically generated">
            <a:extLst>
              <a:ext uri="{FF2B5EF4-FFF2-40B4-BE49-F238E27FC236}">
                <a16:creationId xmlns:a16="http://schemas.microsoft.com/office/drawing/2014/main" id="{8F91521D-2B98-4A55-8372-2BE3EE0A975D}"/>
              </a:ext>
            </a:extLst>
          </p:cNvPr>
          <p:cNvPicPr>
            <a:picLocks noChangeAspect="1"/>
          </p:cNvPicPr>
          <p:nvPr/>
        </p:nvPicPr>
        <p:blipFill>
          <a:blip r:embed="rId4"/>
          <a:stretch>
            <a:fillRect/>
          </a:stretch>
        </p:blipFill>
        <p:spPr>
          <a:xfrm>
            <a:off x="3824700" y="3665936"/>
            <a:ext cx="2033117" cy="2117538"/>
          </a:xfrm>
          <a:prstGeom prst="rect">
            <a:avLst/>
          </a:prstGeom>
        </p:spPr>
      </p:pic>
      <p:pic>
        <p:nvPicPr>
          <p:cNvPr id="13" name="Picture 12" descr="A close-up of a sewing machine&#10;&#10;Description automatically generated with low confidence">
            <a:extLst>
              <a:ext uri="{FF2B5EF4-FFF2-40B4-BE49-F238E27FC236}">
                <a16:creationId xmlns:a16="http://schemas.microsoft.com/office/drawing/2014/main" id="{3369EBDD-CC28-4C7F-A609-38ED00DA4332}"/>
              </a:ext>
            </a:extLst>
          </p:cNvPr>
          <p:cNvPicPr>
            <a:picLocks noChangeAspect="1"/>
          </p:cNvPicPr>
          <p:nvPr/>
        </p:nvPicPr>
        <p:blipFill>
          <a:blip r:embed="rId5"/>
          <a:stretch>
            <a:fillRect/>
          </a:stretch>
        </p:blipFill>
        <p:spPr>
          <a:xfrm>
            <a:off x="4157990" y="2032448"/>
            <a:ext cx="1438733" cy="1576815"/>
          </a:xfrm>
          <a:prstGeom prst="rect">
            <a:avLst/>
          </a:prstGeom>
        </p:spPr>
      </p:pic>
      <p:pic>
        <p:nvPicPr>
          <p:cNvPr id="15" name="Picture 14" descr="A close-up of a hard drive&#10;&#10;Description automatically generated with low confidence">
            <a:extLst>
              <a:ext uri="{FF2B5EF4-FFF2-40B4-BE49-F238E27FC236}">
                <a16:creationId xmlns:a16="http://schemas.microsoft.com/office/drawing/2014/main" id="{60B5236B-1266-42E9-AC68-D389688CFBA3}"/>
              </a:ext>
            </a:extLst>
          </p:cNvPr>
          <p:cNvPicPr>
            <a:picLocks noChangeAspect="1"/>
          </p:cNvPicPr>
          <p:nvPr/>
        </p:nvPicPr>
        <p:blipFill rotWithShape="1">
          <a:blip r:embed="rId6"/>
          <a:srcRect b="6755"/>
          <a:stretch/>
        </p:blipFill>
        <p:spPr>
          <a:xfrm>
            <a:off x="1162089" y="2181156"/>
            <a:ext cx="1472855" cy="1418399"/>
          </a:xfrm>
          <a:prstGeom prst="rect">
            <a:avLst/>
          </a:prstGeom>
        </p:spPr>
      </p:pic>
      <p:pic>
        <p:nvPicPr>
          <p:cNvPr id="17" name="Picture 16">
            <a:extLst>
              <a:ext uri="{FF2B5EF4-FFF2-40B4-BE49-F238E27FC236}">
                <a16:creationId xmlns:a16="http://schemas.microsoft.com/office/drawing/2014/main" id="{18267DB6-BD16-4629-9C91-144B5C60B18D}"/>
              </a:ext>
            </a:extLst>
          </p:cNvPr>
          <p:cNvPicPr>
            <a:picLocks noChangeAspect="1"/>
          </p:cNvPicPr>
          <p:nvPr/>
        </p:nvPicPr>
        <p:blipFill rotWithShape="1">
          <a:blip r:embed="rId7"/>
          <a:srcRect t="8309" b="15557"/>
          <a:stretch/>
        </p:blipFill>
        <p:spPr>
          <a:xfrm>
            <a:off x="6567843" y="1783843"/>
            <a:ext cx="2003710" cy="2035004"/>
          </a:xfrm>
          <a:prstGeom prst="rect">
            <a:avLst/>
          </a:prstGeom>
        </p:spPr>
      </p:pic>
      <p:pic>
        <p:nvPicPr>
          <p:cNvPr id="19" name="Picture 18" descr="A picture containing yellow, indoor, miller&#10;&#10;Description automatically generated">
            <a:extLst>
              <a:ext uri="{FF2B5EF4-FFF2-40B4-BE49-F238E27FC236}">
                <a16:creationId xmlns:a16="http://schemas.microsoft.com/office/drawing/2014/main" id="{1A7CFEDF-ACA7-480F-BE57-FD6DF8687920}"/>
              </a:ext>
            </a:extLst>
          </p:cNvPr>
          <p:cNvPicPr>
            <a:picLocks noChangeAspect="1"/>
          </p:cNvPicPr>
          <p:nvPr/>
        </p:nvPicPr>
        <p:blipFill>
          <a:blip r:embed="rId8"/>
          <a:stretch>
            <a:fillRect/>
          </a:stretch>
        </p:blipFill>
        <p:spPr>
          <a:xfrm>
            <a:off x="718132" y="3641306"/>
            <a:ext cx="2329196" cy="2211174"/>
          </a:xfrm>
          <a:prstGeom prst="rect">
            <a:avLst/>
          </a:prstGeom>
        </p:spPr>
      </p:pic>
      <p:sp>
        <p:nvSpPr>
          <p:cNvPr id="20" name="TextBox 19">
            <a:extLst>
              <a:ext uri="{FF2B5EF4-FFF2-40B4-BE49-F238E27FC236}">
                <a16:creationId xmlns:a16="http://schemas.microsoft.com/office/drawing/2014/main" id="{52D10876-D43B-46C6-A0A4-8B71100D8357}"/>
              </a:ext>
            </a:extLst>
          </p:cNvPr>
          <p:cNvSpPr txBox="1"/>
          <p:nvPr/>
        </p:nvSpPr>
        <p:spPr>
          <a:xfrm>
            <a:off x="490858" y="1521709"/>
            <a:ext cx="2930289" cy="492443"/>
          </a:xfrm>
          <a:prstGeom prst="rect">
            <a:avLst/>
          </a:prstGeom>
          <a:noFill/>
        </p:spPr>
        <p:txBody>
          <a:bodyPr wrap="none" lIns="0" tIns="0" rIns="0" bIns="0" rtlCol="0">
            <a:spAutoFit/>
          </a:bodyPr>
          <a:lstStyle/>
          <a:p>
            <a:pPr algn="ctr" defTabSz="685800"/>
            <a:r>
              <a:rPr lang="en-US" sz="1600" dirty="0">
                <a:solidFill>
                  <a:srgbClr val="0033A0"/>
                </a:solidFill>
                <a:latin typeface="Arial"/>
              </a:rPr>
              <a:t>Multi-wire proportional chamber </a:t>
            </a:r>
          </a:p>
          <a:p>
            <a:pPr algn="ctr" defTabSz="685800"/>
            <a:r>
              <a:rPr lang="en-US" sz="1600" dirty="0">
                <a:solidFill>
                  <a:srgbClr val="0033A0"/>
                </a:solidFill>
                <a:latin typeface="Arial"/>
              </a:rPr>
              <a:t>(MWPC)</a:t>
            </a:r>
            <a:endParaRPr lang="en-GB" sz="1600" dirty="0">
              <a:solidFill>
                <a:srgbClr val="0033A0"/>
              </a:solidFill>
              <a:latin typeface="Arial"/>
            </a:endParaRPr>
          </a:p>
        </p:txBody>
      </p:sp>
      <p:sp>
        <p:nvSpPr>
          <p:cNvPr id="21" name="TextBox 20">
            <a:extLst>
              <a:ext uri="{FF2B5EF4-FFF2-40B4-BE49-F238E27FC236}">
                <a16:creationId xmlns:a16="http://schemas.microsoft.com/office/drawing/2014/main" id="{73D9D223-6C62-440A-9EB5-EA5F65401E77}"/>
              </a:ext>
            </a:extLst>
          </p:cNvPr>
          <p:cNvSpPr txBox="1"/>
          <p:nvPr/>
        </p:nvSpPr>
        <p:spPr>
          <a:xfrm>
            <a:off x="3906707" y="1375579"/>
            <a:ext cx="1869101" cy="492443"/>
          </a:xfrm>
          <a:prstGeom prst="rect">
            <a:avLst/>
          </a:prstGeom>
          <a:noFill/>
        </p:spPr>
        <p:txBody>
          <a:bodyPr wrap="none" lIns="0" tIns="0" rIns="0" bIns="0" rtlCol="0">
            <a:spAutoFit/>
          </a:bodyPr>
          <a:lstStyle/>
          <a:p>
            <a:pPr algn="ctr" defTabSz="685800"/>
            <a:r>
              <a:rPr lang="en-US" sz="1600" dirty="0">
                <a:solidFill>
                  <a:srgbClr val="0033A0"/>
                </a:solidFill>
                <a:latin typeface="Arial"/>
              </a:rPr>
              <a:t>Delay wire chamber </a:t>
            </a:r>
          </a:p>
          <a:p>
            <a:pPr algn="ctr" defTabSz="685800"/>
            <a:r>
              <a:rPr lang="en-US" sz="1600" dirty="0">
                <a:solidFill>
                  <a:srgbClr val="0033A0"/>
                </a:solidFill>
                <a:latin typeface="Arial"/>
              </a:rPr>
              <a:t>(DWC)</a:t>
            </a:r>
            <a:endParaRPr lang="en-GB" sz="1600" dirty="0">
              <a:solidFill>
                <a:srgbClr val="0033A0"/>
              </a:solidFill>
              <a:latin typeface="Arial"/>
            </a:endParaRPr>
          </a:p>
        </p:txBody>
      </p:sp>
      <p:sp>
        <p:nvSpPr>
          <p:cNvPr id="22" name="TextBox 21">
            <a:extLst>
              <a:ext uri="{FF2B5EF4-FFF2-40B4-BE49-F238E27FC236}">
                <a16:creationId xmlns:a16="http://schemas.microsoft.com/office/drawing/2014/main" id="{68CC18AE-5A86-4261-9005-A4D44EDB086E}"/>
              </a:ext>
            </a:extLst>
          </p:cNvPr>
          <p:cNvSpPr txBox="1"/>
          <p:nvPr/>
        </p:nvSpPr>
        <p:spPr>
          <a:xfrm>
            <a:off x="6487798" y="1047880"/>
            <a:ext cx="2098331" cy="492443"/>
          </a:xfrm>
          <a:prstGeom prst="rect">
            <a:avLst/>
          </a:prstGeom>
          <a:noFill/>
        </p:spPr>
        <p:txBody>
          <a:bodyPr wrap="none" lIns="0" tIns="0" rIns="0" bIns="0" rtlCol="0">
            <a:spAutoFit/>
          </a:bodyPr>
          <a:lstStyle/>
          <a:p>
            <a:pPr algn="ctr" defTabSz="685800"/>
            <a:r>
              <a:rPr lang="en-US" sz="1600" dirty="0">
                <a:solidFill>
                  <a:srgbClr val="0033A0"/>
                </a:solidFill>
                <a:latin typeface="Arial"/>
              </a:rPr>
              <a:t>Gas electron multiplier </a:t>
            </a:r>
          </a:p>
          <a:p>
            <a:pPr algn="ctr" defTabSz="685800"/>
            <a:r>
              <a:rPr lang="en-US" sz="1600" dirty="0">
                <a:solidFill>
                  <a:srgbClr val="0033A0"/>
                </a:solidFill>
                <a:latin typeface="Arial"/>
              </a:rPr>
              <a:t>(GEM)</a:t>
            </a:r>
            <a:endParaRPr lang="en-GB" sz="1600" dirty="0">
              <a:solidFill>
                <a:srgbClr val="0033A0"/>
              </a:solidFill>
              <a:latin typeface="Arial"/>
            </a:endParaRPr>
          </a:p>
        </p:txBody>
      </p:sp>
      <p:sp>
        <p:nvSpPr>
          <p:cNvPr id="23" name="TextBox 22">
            <a:extLst>
              <a:ext uri="{FF2B5EF4-FFF2-40B4-BE49-F238E27FC236}">
                <a16:creationId xmlns:a16="http://schemas.microsoft.com/office/drawing/2014/main" id="{8B6495D9-BD8D-4A63-971F-CA35E405DDF0}"/>
              </a:ext>
            </a:extLst>
          </p:cNvPr>
          <p:cNvSpPr txBox="1"/>
          <p:nvPr/>
        </p:nvSpPr>
        <p:spPr>
          <a:xfrm>
            <a:off x="2691879" y="3923557"/>
            <a:ext cx="706925" cy="207749"/>
          </a:xfrm>
          <a:prstGeom prst="rect">
            <a:avLst/>
          </a:prstGeom>
          <a:solidFill>
            <a:schemeClr val="bg1"/>
          </a:solidFill>
        </p:spPr>
        <p:txBody>
          <a:bodyPr wrap="none" lIns="0" tIns="0" rIns="0" bIns="0" rtlCol="0">
            <a:spAutoFit/>
          </a:bodyPr>
          <a:lstStyle/>
          <a:p>
            <a:pPr defTabSz="685800"/>
            <a:r>
              <a:rPr lang="en-US" sz="1350" dirty="0">
                <a:solidFill>
                  <a:srgbClr val="0033A0"/>
                </a:solidFill>
                <a:latin typeface="Arial"/>
              </a:rPr>
              <a:t>~50 units</a:t>
            </a:r>
            <a:endParaRPr lang="en-GB" sz="1350" dirty="0">
              <a:solidFill>
                <a:srgbClr val="0033A0"/>
              </a:solidFill>
              <a:latin typeface="Arial"/>
            </a:endParaRPr>
          </a:p>
        </p:txBody>
      </p:sp>
      <p:sp>
        <p:nvSpPr>
          <p:cNvPr id="24" name="TextBox 23">
            <a:extLst>
              <a:ext uri="{FF2B5EF4-FFF2-40B4-BE49-F238E27FC236}">
                <a16:creationId xmlns:a16="http://schemas.microsoft.com/office/drawing/2014/main" id="{8EC80D85-B9D3-409E-9089-B7042110A1FC}"/>
              </a:ext>
            </a:extLst>
          </p:cNvPr>
          <p:cNvSpPr txBox="1"/>
          <p:nvPr/>
        </p:nvSpPr>
        <p:spPr>
          <a:xfrm>
            <a:off x="5504355" y="3691644"/>
            <a:ext cx="706925" cy="207749"/>
          </a:xfrm>
          <a:prstGeom prst="rect">
            <a:avLst/>
          </a:prstGeom>
          <a:solidFill>
            <a:schemeClr val="bg1"/>
          </a:solidFill>
        </p:spPr>
        <p:txBody>
          <a:bodyPr wrap="none" lIns="0" tIns="0" rIns="0" bIns="0" rtlCol="0">
            <a:spAutoFit/>
          </a:bodyPr>
          <a:lstStyle/>
          <a:p>
            <a:pPr defTabSz="685800"/>
            <a:r>
              <a:rPr lang="en-US" sz="1350" dirty="0">
                <a:solidFill>
                  <a:srgbClr val="0033A0"/>
                </a:solidFill>
                <a:latin typeface="Arial"/>
              </a:rPr>
              <a:t>~35 units</a:t>
            </a:r>
            <a:endParaRPr lang="en-GB" sz="1350" dirty="0">
              <a:solidFill>
                <a:srgbClr val="0033A0"/>
              </a:solidFill>
              <a:latin typeface="Arial"/>
            </a:endParaRPr>
          </a:p>
        </p:txBody>
      </p:sp>
      <p:sp>
        <p:nvSpPr>
          <p:cNvPr id="25" name="TextBox 24">
            <a:extLst>
              <a:ext uri="{FF2B5EF4-FFF2-40B4-BE49-F238E27FC236}">
                <a16:creationId xmlns:a16="http://schemas.microsoft.com/office/drawing/2014/main" id="{69CC61E6-49CF-41C1-891A-441847307B23}"/>
              </a:ext>
            </a:extLst>
          </p:cNvPr>
          <p:cNvSpPr txBox="1"/>
          <p:nvPr/>
        </p:nvSpPr>
        <p:spPr>
          <a:xfrm>
            <a:off x="8173254" y="5412639"/>
            <a:ext cx="610745" cy="207749"/>
          </a:xfrm>
          <a:prstGeom prst="rect">
            <a:avLst/>
          </a:prstGeom>
          <a:solidFill>
            <a:schemeClr val="bg1"/>
          </a:solidFill>
        </p:spPr>
        <p:txBody>
          <a:bodyPr wrap="none" lIns="0" tIns="0" rIns="0" bIns="0" rtlCol="0">
            <a:spAutoFit/>
          </a:bodyPr>
          <a:lstStyle/>
          <a:p>
            <a:pPr defTabSz="685800"/>
            <a:r>
              <a:rPr lang="en-US" sz="1350" dirty="0">
                <a:solidFill>
                  <a:srgbClr val="0033A0"/>
                </a:solidFill>
                <a:latin typeface="Arial"/>
              </a:rPr>
              <a:t>~6 units</a:t>
            </a:r>
            <a:endParaRPr lang="en-GB" sz="1350" dirty="0">
              <a:solidFill>
                <a:srgbClr val="0033A0"/>
              </a:solidFill>
              <a:latin typeface="Arial"/>
            </a:endParaRPr>
          </a:p>
        </p:txBody>
      </p:sp>
    </p:spTree>
    <p:extLst>
      <p:ext uri="{BB962C8B-B14F-4D97-AF65-F5344CB8AC3E}">
        <p14:creationId xmlns:p14="http://schemas.microsoft.com/office/powerpoint/2010/main" val="383077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08E2F9-171D-486A-A492-8E3DE62A228D}"/>
              </a:ext>
            </a:extLst>
          </p:cNvPr>
          <p:cNvSpPr>
            <a:spLocks noGrp="1"/>
          </p:cNvSpPr>
          <p:nvPr>
            <p:ph type="dt" sz="half" idx="10"/>
          </p:nvPr>
        </p:nvSpPr>
        <p:spPr/>
        <p:txBody>
          <a:bodyPr/>
          <a:lstStyle/>
          <a:p>
            <a:pPr defTabSz="685800"/>
            <a:r>
              <a:rPr lang="en-US">
                <a:solidFill>
                  <a:srgbClr val="FFFFFF"/>
                </a:solidFill>
                <a:latin typeface="Arial"/>
              </a:rPr>
              <a:t>29/03/2021</a:t>
            </a:r>
            <a:endParaRPr lang="en-US" dirty="0">
              <a:solidFill>
                <a:srgbClr val="FFFFFF"/>
              </a:solidFill>
              <a:latin typeface="Arial"/>
            </a:endParaRPr>
          </a:p>
        </p:txBody>
      </p:sp>
      <p:sp>
        <p:nvSpPr>
          <p:cNvPr id="3" name="Footer Placeholder 2">
            <a:extLst>
              <a:ext uri="{FF2B5EF4-FFF2-40B4-BE49-F238E27FC236}">
                <a16:creationId xmlns:a16="http://schemas.microsoft.com/office/drawing/2014/main" id="{A1F5673C-60B1-496B-B73B-8A9C8999F039}"/>
              </a:ext>
            </a:extLst>
          </p:cNvPr>
          <p:cNvSpPr>
            <a:spLocks noGrp="1"/>
          </p:cNvSpPr>
          <p:nvPr>
            <p:ph type="ftr" sz="quarter" idx="11"/>
          </p:nvPr>
        </p:nvSpPr>
        <p:spPr/>
        <p:txBody>
          <a:bodyPr/>
          <a:lstStyle/>
          <a:p>
            <a:pPr defTabSz="685800"/>
            <a:r>
              <a:rPr lang="en-GB">
                <a:solidFill>
                  <a:srgbClr val="FFFFFF"/>
                </a:solidFill>
                <a:latin typeface="Arial"/>
              </a:rPr>
              <a:t>I. Ortega - Beam instrumentation in the Experimental Areas</a:t>
            </a:r>
            <a:endParaRPr lang="en-US" dirty="0">
              <a:solidFill>
                <a:srgbClr val="FFFFFF"/>
              </a:solidFill>
              <a:latin typeface="Arial"/>
            </a:endParaRPr>
          </a:p>
        </p:txBody>
      </p:sp>
      <p:sp>
        <p:nvSpPr>
          <p:cNvPr id="4" name="Slide Number Placeholder 3">
            <a:extLst>
              <a:ext uri="{FF2B5EF4-FFF2-40B4-BE49-F238E27FC236}">
                <a16:creationId xmlns:a16="http://schemas.microsoft.com/office/drawing/2014/main" id="{78FEE586-CE3C-4989-AFEA-E0808F652F1B}"/>
              </a:ext>
            </a:extLst>
          </p:cNvPr>
          <p:cNvSpPr>
            <a:spLocks noGrp="1"/>
          </p:cNvSpPr>
          <p:nvPr>
            <p:ph type="sldNum" sz="quarter" idx="12"/>
          </p:nvPr>
        </p:nvSpPr>
        <p:spPr/>
        <p:txBody>
          <a:bodyPr/>
          <a:lstStyle/>
          <a:p>
            <a:pPr defTabSz="685800"/>
            <a:fld id="{36B5EA5A-BC32-A742-B11B-8E7414D5B535}" type="slidenum">
              <a:rPr lang="en-US">
                <a:solidFill>
                  <a:srgbClr val="FFFFFF"/>
                </a:solidFill>
                <a:latin typeface="Arial"/>
              </a:rPr>
              <a:pPr defTabSz="685800"/>
              <a:t>8</a:t>
            </a:fld>
            <a:endParaRPr lang="en-US" dirty="0">
              <a:solidFill>
                <a:srgbClr val="FFFFFF"/>
              </a:solidFill>
              <a:latin typeface="Arial"/>
            </a:endParaRPr>
          </a:p>
        </p:txBody>
      </p:sp>
      <p:sp>
        <p:nvSpPr>
          <p:cNvPr id="5" name="Title 2">
            <a:extLst>
              <a:ext uri="{FF2B5EF4-FFF2-40B4-BE49-F238E27FC236}">
                <a16:creationId xmlns:a16="http://schemas.microsoft.com/office/drawing/2014/main" id="{81D18FBC-8E84-4EA5-BD2B-83A0BD1CC180}"/>
              </a:ext>
            </a:extLst>
          </p:cNvPr>
          <p:cNvSpPr txBox="1">
            <a:spLocks/>
          </p:cNvSpPr>
          <p:nvPr/>
        </p:nvSpPr>
        <p:spPr>
          <a:xfrm>
            <a:off x="398270" y="547293"/>
            <a:ext cx="8532019" cy="799307"/>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685800"/>
            <a:r>
              <a:rPr lang="en-GB" sz="2700" dirty="0">
                <a:solidFill>
                  <a:srgbClr val="0033A0"/>
                </a:solidFill>
                <a:latin typeface="Arial"/>
              </a:rPr>
              <a:t>Cherenkov detectors</a:t>
            </a:r>
          </a:p>
        </p:txBody>
      </p:sp>
      <p:pic>
        <p:nvPicPr>
          <p:cNvPr id="7" name="Picture 6" descr="A picture containing indoor, floor, device, miller&#10;&#10;Description automatically generated">
            <a:extLst>
              <a:ext uri="{FF2B5EF4-FFF2-40B4-BE49-F238E27FC236}">
                <a16:creationId xmlns:a16="http://schemas.microsoft.com/office/drawing/2014/main" id="{22298CCA-3A4D-4964-9E2B-831437A1CA3B}"/>
              </a:ext>
            </a:extLst>
          </p:cNvPr>
          <p:cNvPicPr>
            <a:picLocks noChangeAspect="1"/>
          </p:cNvPicPr>
          <p:nvPr/>
        </p:nvPicPr>
        <p:blipFill>
          <a:blip r:embed="rId3"/>
          <a:stretch>
            <a:fillRect/>
          </a:stretch>
        </p:blipFill>
        <p:spPr>
          <a:xfrm>
            <a:off x="1011536" y="4039857"/>
            <a:ext cx="2592029" cy="2042160"/>
          </a:xfrm>
          <a:prstGeom prst="rect">
            <a:avLst/>
          </a:prstGeom>
        </p:spPr>
      </p:pic>
      <p:pic>
        <p:nvPicPr>
          <p:cNvPr id="9" name="Picture 8" descr="Graphical user interface, application, Word&#10;&#10;Description automatically generated">
            <a:extLst>
              <a:ext uri="{FF2B5EF4-FFF2-40B4-BE49-F238E27FC236}">
                <a16:creationId xmlns:a16="http://schemas.microsoft.com/office/drawing/2014/main" id="{DC7737E8-9837-4011-B251-B714C58E4FAD}"/>
              </a:ext>
            </a:extLst>
          </p:cNvPr>
          <p:cNvPicPr>
            <a:picLocks noChangeAspect="1"/>
          </p:cNvPicPr>
          <p:nvPr/>
        </p:nvPicPr>
        <p:blipFill>
          <a:blip r:embed="rId4"/>
          <a:stretch>
            <a:fillRect/>
          </a:stretch>
        </p:blipFill>
        <p:spPr>
          <a:xfrm>
            <a:off x="84657" y="1985109"/>
            <a:ext cx="4445788" cy="1871088"/>
          </a:xfrm>
          <a:prstGeom prst="rect">
            <a:avLst/>
          </a:prstGeom>
        </p:spPr>
      </p:pic>
      <p:pic>
        <p:nvPicPr>
          <p:cNvPr id="11" name="Picture 10" descr="A picture containing ceiling, indoor, several&#10;&#10;Description automatically generated">
            <a:extLst>
              <a:ext uri="{FF2B5EF4-FFF2-40B4-BE49-F238E27FC236}">
                <a16:creationId xmlns:a16="http://schemas.microsoft.com/office/drawing/2014/main" id="{A87FAB88-F1F6-437B-90CD-45F2CBBF5FA8}"/>
              </a:ext>
            </a:extLst>
          </p:cNvPr>
          <p:cNvPicPr>
            <a:picLocks noChangeAspect="1"/>
          </p:cNvPicPr>
          <p:nvPr/>
        </p:nvPicPr>
        <p:blipFill rotWithShape="1">
          <a:blip r:embed="rId5"/>
          <a:srcRect t="10383" b="2897"/>
          <a:stretch/>
        </p:blipFill>
        <p:spPr>
          <a:xfrm>
            <a:off x="4899464" y="3886995"/>
            <a:ext cx="3726457" cy="2423712"/>
          </a:xfrm>
          <a:prstGeom prst="rect">
            <a:avLst/>
          </a:prstGeom>
        </p:spPr>
      </p:pic>
      <p:pic>
        <p:nvPicPr>
          <p:cNvPr id="12" name="Content Placeholder 3">
            <a:extLst>
              <a:ext uri="{FF2B5EF4-FFF2-40B4-BE49-F238E27FC236}">
                <a16:creationId xmlns:a16="http://schemas.microsoft.com/office/drawing/2014/main" id="{4ECF2B60-F2CB-4C0D-8583-A2C8A9671312}"/>
              </a:ext>
            </a:extLst>
          </p:cNvPr>
          <p:cNvPicPr>
            <a:picLocks noChangeAspect="1"/>
          </p:cNvPicPr>
          <p:nvPr/>
        </p:nvPicPr>
        <p:blipFill rotWithShape="1">
          <a:blip r:embed="rId6">
            <a:extLst>
              <a:ext uri="{28A0092B-C50C-407E-A947-70E740481C1C}">
                <a14:useLocalDpi xmlns:a14="http://schemas.microsoft.com/office/drawing/2010/main" val="0"/>
              </a:ext>
            </a:extLst>
          </a:blip>
          <a:srcRect b="9368"/>
          <a:stretch/>
        </p:blipFill>
        <p:spPr>
          <a:xfrm>
            <a:off x="4895314" y="1529956"/>
            <a:ext cx="3606148" cy="2020519"/>
          </a:xfrm>
          <a:prstGeom prst="rect">
            <a:avLst/>
          </a:prstGeom>
        </p:spPr>
      </p:pic>
      <p:cxnSp>
        <p:nvCxnSpPr>
          <p:cNvPr id="13" name="Straight Arrow Connector 6">
            <a:extLst>
              <a:ext uri="{FF2B5EF4-FFF2-40B4-BE49-F238E27FC236}">
                <a16:creationId xmlns:a16="http://schemas.microsoft.com/office/drawing/2014/main" id="{CEEA364E-6CA0-4538-8D5D-E44C7E5091B6}"/>
              </a:ext>
            </a:extLst>
          </p:cNvPr>
          <p:cNvCxnSpPr>
            <a:cxnSpLocks noChangeShapeType="1"/>
          </p:cNvCxnSpPr>
          <p:nvPr/>
        </p:nvCxnSpPr>
        <p:spPr bwMode="auto">
          <a:xfrm>
            <a:off x="5167551" y="2696105"/>
            <a:ext cx="3163109" cy="0"/>
          </a:xfrm>
          <a:prstGeom prst="straightConnector1">
            <a:avLst/>
          </a:prstGeom>
          <a:noFill/>
          <a:ln w="444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Box 17">
            <a:extLst>
              <a:ext uri="{FF2B5EF4-FFF2-40B4-BE49-F238E27FC236}">
                <a16:creationId xmlns:a16="http://schemas.microsoft.com/office/drawing/2014/main" id="{0B317DF3-AF08-45AD-B0D0-A861CC25A800}"/>
              </a:ext>
            </a:extLst>
          </p:cNvPr>
          <p:cNvSpPr txBox="1"/>
          <p:nvPr/>
        </p:nvSpPr>
        <p:spPr>
          <a:xfrm>
            <a:off x="620389" y="1435724"/>
            <a:ext cx="3374322" cy="246221"/>
          </a:xfrm>
          <a:prstGeom prst="rect">
            <a:avLst/>
          </a:prstGeom>
          <a:noFill/>
        </p:spPr>
        <p:txBody>
          <a:bodyPr wrap="none" lIns="0" tIns="0" rIns="0" bIns="0" rtlCol="0">
            <a:spAutoFit/>
          </a:bodyPr>
          <a:lstStyle/>
          <a:p>
            <a:pPr defTabSz="685800"/>
            <a:r>
              <a:rPr lang="en-US" sz="1600" dirty="0">
                <a:solidFill>
                  <a:srgbClr val="0033A0"/>
                </a:solidFill>
                <a:latin typeface="Arial"/>
              </a:rPr>
              <a:t>Cherenkov threshold counter (XCET)</a:t>
            </a:r>
            <a:endParaRPr lang="en-GB" sz="1600" dirty="0">
              <a:solidFill>
                <a:srgbClr val="0033A0"/>
              </a:solidFill>
              <a:latin typeface="Arial"/>
            </a:endParaRPr>
          </a:p>
        </p:txBody>
      </p:sp>
      <p:sp>
        <p:nvSpPr>
          <p:cNvPr id="19" name="TextBox 18">
            <a:extLst>
              <a:ext uri="{FF2B5EF4-FFF2-40B4-BE49-F238E27FC236}">
                <a16:creationId xmlns:a16="http://schemas.microsoft.com/office/drawing/2014/main" id="{D28FD9E4-941F-4814-BEB6-177E95D31F20}"/>
              </a:ext>
            </a:extLst>
          </p:cNvPr>
          <p:cNvSpPr txBox="1"/>
          <p:nvPr/>
        </p:nvSpPr>
        <p:spPr>
          <a:xfrm>
            <a:off x="5420924" y="605196"/>
            <a:ext cx="2730578" cy="738664"/>
          </a:xfrm>
          <a:prstGeom prst="rect">
            <a:avLst/>
          </a:prstGeom>
          <a:noFill/>
        </p:spPr>
        <p:txBody>
          <a:bodyPr wrap="square" lIns="0" tIns="0" rIns="0" bIns="0" rtlCol="0">
            <a:spAutoFit/>
          </a:bodyPr>
          <a:lstStyle/>
          <a:p>
            <a:pPr algn="ctr" defTabSz="685800"/>
            <a:r>
              <a:rPr lang="en-US" sz="1600" dirty="0">
                <a:solidFill>
                  <a:srgbClr val="0033A0"/>
                </a:solidFill>
                <a:latin typeface="Arial"/>
              </a:rPr>
              <a:t>Cherenkov differential counter with achromatic ring focus (CEDAR)</a:t>
            </a:r>
            <a:endParaRPr lang="en-GB" sz="1600" dirty="0">
              <a:solidFill>
                <a:srgbClr val="0033A0"/>
              </a:solidFill>
              <a:latin typeface="Arial"/>
            </a:endParaRPr>
          </a:p>
        </p:txBody>
      </p:sp>
      <p:sp>
        <p:nvSpPr>
          <p:cNvPr id="20" name="TextBox 19">
            <a:extLst>
              <a:ext uri="{FF2B5EF4-FFF2-40B4-BE49-F238E27FC236}">
                <a16:creationId xmlns:a16="http://schemas.microsoft.com/office/drawing/2014/main" id="{CCD30979-956E-445B-9660-FF7AD7390F66}"/>
              </a:ext>
            </a:extLst>
          </p:cNvPr>
          <p:cNvSpPr txBox="1"/>
          <p:nvPr/>
        </p:nvSpPr>
        <p:spPr>
          <a:xfrm>
            <a:off x="3181357" y="5690607"/>
            <a:ext cx="706925" cy="207749"/>
          </a:xfrm>
          <a:prstGeom prst="rect">
            <a:avLst/>
          </a:prstGeom>
          <a:solidFill>
            <a:schemeClr val="bg1"/>
          </a:solidFill>
        </p:spPr>
        <p:txBody>
          <a:bodyPr wrap="none" lIns="0" tIns="0" rIns="0" bIns="0" rtlCol="0">
            <a:spAutoFit/>
          </a:bodyPr>
          <a:lstStyle/>
          <a:p>
            <a:pPr defTabSz="685800"/>
            <a:r>
              <a:rPr lang="en-US" sz="1350" dirty="0">
                <a:solidFill>
                  <a:srgbClr val="0033A0"/>
                </a:solidFill>
                <a:latin typeface="Arial"/>
              </a:rPr>
              <a:t>~16 units</a:t>
            </a:r>
            <a:endParaRPr lang="en-GB" sz="1350" dirty="0">
              <a:solidFill>
                <a:srgbClr val="0033A0"/>
              </a:solidFill>
              <a:latin typeface="Arial"/>
            </a:endParaRPr>
          </a:p>
        </p:txBody>
      </p:sp>
      <p:sp>
        <p:nvSpPr>
          <p:cNvPr id="21" name="TextBox 20">
            <a:extLst>
              <a:ext uri="{FF2B5EF4-FFF2-40B4-BE49-F238E27FC236}">
                <a16:creationId xmlns:a16="http://schemas.microsoft.com/office/drawing/2014/main" id="{9B27A622-1989-49AC-89C5-EAB9D4979166}"/>
              </a:ext>
            </a:extLst>
          </p:cNvPr>
          <p:cNvSpPr txBox="1"/>
          <p:nvPr/>
        </p:nvSpPr>
        <p:spPr>
          <a:xfrm>
            <a:off x="7996737" y="5852821"/>
            <a:ext cx="706925" cy="207749"/>
          </a:xfrm>
          <a:prstGeom prst="rect">
            <a:avLst/>
          </a:prstGeom>
          <a:solidFill>
            <a:schemeClr val="bg1"/>
          </a:solidFill>
        </p:spPr>
        <p:txBody>
          <a:bodyPr wrap="none" lIns="0" tIns="0" rIns="0" bIns="0" rtlCol="0">
            <a:spAutoFit/>
          </a:bodyPr>
          <a:lstStyle/>
          <a:p>
            <a:pPr defTabSz="685800"/>
            <a:r>
              <a:rPr lang="en-US" sz="1350" dirty="0">
                <a:solidFill>
                  <a:srgbClr val="0033A0"/>
                </a:solidFill>
                <a:latin typeface="Arial"/>
              </a:rPr>
              <a:t>~10 units</a:t>
            </a:r>
            <a:endParaRPr lang="en-GB" sz="1350" dirty="0">
              <a:solidFill>
                <a:srgbClr val="0033A0"/>
              </a:solidFill>
              <a:latin typeface="Arial"/>
            </a:endParaRPr>
          </a:p>
        </p:txBody>
      </p:sp>
    </p:spTree>
    <p:extLst>
      <p:ext uri="{BB962C8B-B14F-4D97-AF65-F5344CB8AC3E}">
        <p14:creationId xmlns:p14="http://schemas.microsoft.com/office/powerpoint/2010/main" val="35434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descr="Chart, funnel chart&#10;&#10;Description automatically generated">
            <a:extLst>
              <a:ext uri="{FF2B5EF4-FFF2-40B4-BE49-F238E27FC236}">
                <a16:creationId xmlns:a16="http://schemas.microsoft.com/office/drawing/2014/main" id="{A51B37D2-23F6-4B98-B04A-4976BD2D69EE}"/>
              </a:ext>
            </a:extLst>
          </p:cNvPr>
          <p:cNvPicPr>
            <a:picLocks noChangeAspect="1"/>
          </p:cNvPicPr>
          <p:nvPr/>
        </p:nvPicPr>
        <p:blipFill>
          <a:blip r:embed="rId3"/>
          <a:stretch>
            <a:fillRect/>
          </a:stretch>
        </p:blipFill>
        <p:spPr>
          <a:xfrm>
            <a:off x="2297" y="1149053"/>
            <a:ext cx="5001110" cy="3606610"/>
          </a:xfrm>
          <a:prstGeom prst="rect">
            <a:avLst/>
          </a:prstGeom>
        </p:spPr>
      </p:pic>
      <p:sp>
        <p:nvSpPr>
          <p:cNvPr id="10" name="TextBox 9">
            <a:extLst>
              <a:ext uri="{FF2B5EF4-FFF2-40B4-BE49-F238E27FC236}">
                <a16:creationId xmlns:a16="http://schemas.microsoft.com/office/drawing/2014/main" id="{DA3DDC11-B330-497C-A843-2FF82F09F646}"/>
              </a:ext>
            </a:extLst>
          </p:cNvPr>
          <p:cNvSpPr txBox="1"/>
          <p:nvPr/>
        </p:nvSpPr>
        <p:spPr>
          <a:xfrm>
            <a:off x="5275727" y="1035058"/>
            <a:ext cx="3723687" cy="1815882"/>
          </a:xfrm>
          <a:prstGeom prst="rect">
            <a:avLst/>
          </a:prstGeom>
          <a:solidFill>
            <a:schemeClr val="bg1"/>
          </a:solidFill>
        </p:spPr>
        <p:txBody>
          <a:bodyPr wrap="square">
            <a:spAutoFit/>
          </a:bodyPr>
          <a:lstStyle/>
          <a:p>
            <a:pPr defTabSz="685800"/>
            <a:r>
              <a:rPr lang="en-GB" sz="1600" dirty="0">
                <a:solidFill>
                  <a:srgbClr val="0033A0"/>
                </a:solidFill>
                <a:latin typeface="Arial"/>
              </a:rPr>
              <a:t>The NA is a key player in the Physics Beyond Colliders program:</a:t>
            </a:r>
          </a:p>
          <a:p>
            <a:pPr marL="214313" indent="-214313" defTabSz="685800">
              <a:buFont typeface="Arial" panose="020B0604020202020204" pitchFamily="34" charset="0"/>
              <a:buChar char="•"/>
            </a:pPr>
            <a:r>
              <a:rPr lang="en-GB" sz="1600" dirty="0">
                <a:solidFill>
                  <a:srgbClr val="0033A0"/>
                </a:solidFill>
                <a:latin typeface="Arial"/>
              </a:rPr>
              <a:t>low energy sector </a:t>
            </a:r>
          </a:p>
          <a:p>
            <a:pPr marL="214313" indent="-214313" defTabSz="685800">
              <a:buFont typeface="Arial" panose="020B0604020202020204" pitchFamily="34" charset="0"/>
              <a:buChar char="•"/>
            </a:pPr>
            <a:r>
              <a:rPr lang="en-GB" sz="1600" dirty="0">
                <a:solidFill>
                  <a:srgbClr val="0033A0"/>
                </a:solidFill>
                <a:latin typeface="Arial"/>
              </a:rPr>
              <a:t>high precision measurements</a:t>
            </a:r>
          </a:p>
          <a:p>
            <a:pPr marL="214313" indent="-214313" defTabSz="685800">
              <a:buFont typeface="Arial" panose="020B0604020202020204" pitchFamily="34" charset="0"/>
              <a:buChar char="•"/>
            </a:pPr>
            <a:r>
              <a:rPr lang="en-GB" sz="1600" dirty="0">
                <a:solidFill>
                  <a:srgbClr val="0033A0"/>
                </a:solidFill>
                <a:latin typeface="Arial"/>
              </a:rPr>
              <a:t>beam test facility</a:t>
            </a:r>
          </a:p>
          <a:p>
            <a:pPr defTabSz="685800"/>
            <a:endParaRPr lang="en-GB" sz="1600" dirty="0">
              <a:solidFill>
                <a:srgbClr val="0033A0"/>
              </a:solidFill>
              <a:latin typeface="Arial"/>
            </a:endParaRPr>
          </a:p>
          <a:p>
            <a:pPr defTabSz="685800"/>
            <a:r>
              <a:rPr lang="en-GB" sz="1600" dirty="0">
                <a:solidFill>
                  <a:srgbClr val="0033A0"/>
                </a:solidFill>
                <a:latin typeface="Arial"/>
              </a:rPr>
              <a:t>A unique facility in the world</a:t>
            </a:r>
          </a:p>
        </p:txBody>
      </p:sp>
      <p:sp>
        <p:nvSpPr>
          <p:cNvPr id="11" name="Title 2">
            <a:extLst>
              <a:ext uri="{FF2B5EF4-FFF2-40B4-BE49-F238E27FC236}">
                <a16:creationId xmlns:a16="http://schemas.microsoft.com/office/drawing/2014/main" id="{840114BD-E99C-4F69-ABEE-4AE22DB09A86}"/>
              </a:ext>
            </a:extLst>
          </p:cNvPr>
          <p:cNvSpPr txBox="1">
            <a:spLocks/>
          </p:cNvSpPr>
          <p:nvPr/>
        </p:nvSpPr>
        <p:spPr>
          <a:xfrm>
            <a:off x="345942" y="457596"/>
            <a:ext cx="8532019" cy="799307"/>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685800"/>
            <a:r>
              <a:rPr lang="en-GB" sz="2700" dirty="0">
                <a:solidFill>
                  <a:srgbClr val="0033A0"/>
                </a:solidFill>
                <a:latin typeface="Arial"/>
              </a:rPr>
              <a:t>What’s the future of the North Area?</a:t>
            </a:r>
          </a:p>
        </p:txBody>
      </p:sp>
      <p:pic>
        <p:nvPicPr>
          <p:cNvPr id="15" name="Picture 14">
            <a:extLst>
              <a:ext uri="{FF2B5EF4-FFF2-40B4-BE49-F238E27FC236}">
                <a16:creationId xmlns:a16="http://schemas.microsoft.com/office/drawing/2014/main" id="{7101CE9F-1ADF-470A-B6C5-3A83B2F2DF54}"/>
              </a:ext>
            </a:extLst>
          </p:cNvPr>
          <p:cNvPicPr>
            <a:picLocks noChangeAspect="1"/>
          </p:cNvPicPr>
          <p:nvPr/>
        </p:nvPicPr>
        <p:blipFill>
          <a:blip r:embed="rId4"/>
          <a:stretch>
            <a:fillRect/>
          </a:stretch>
        </p:blipFill>
        <p:spPr>
          <a:xfrm>
            <a:off x="4357254" y="2897882"/>
            <a:ext cx="4520707" cy="2597591"/>
          </a:xfrm>
          <a:prstGeom prst="rect">
            <a:avLst/>
          </a:prstGeom>
        </p:spPr>
      </p:pic>
      <p:sp>
        <p:nvSpPr>
          <p:cNvPr id="18" name="Slide Number Placeholder 17">
            <a:extLst>
              <a:ext uri="{FF2B5EF4-FFF2-40B4-BE49-F238E27FC236}">
                <a16:creationId xmlns:a16="http://schemas.microsoft.com/office/drawing/2014/main" id="{C16B70DA-0154-4E6E-B44E-1E972651F857}"/>
              </a:ext>
            </a:extLst>
          </p:cNvPr>
          <p:cNvSpPr>
            <a:spLocks noGrp="1"/>
          </p:cNvSpPr>
          <p:nvPr>
            <p:ph type="sldNum" sz="quarter" idx="12"/>
          </p:nvPr>
        </p:nvSpPr>
        <p:spPr/>
        <p:txBody>
          <a:bodyPr/>
          <a:lstStyle/>
          <a:p>
            <a:pPr defTabSz="685800"/>
            <a:fld id="{36B5EA5A-BC32-A742-B11B-8E7414D5B535}" type="slidenum">
              <a:rPr lang="en-US">
                <a:solidFill>
                  <a:srgbClr val="FFFFFF"/>
                </a:solidFill>
                <a:latin typeface="Arial"/>
              </a:rPr>
              <a:pPr defTabSz="685800"/>
              <a:t>9</a:t>
            </a:fld>
            <a:endParaRPr lang="en-US" dirty="0">
              <a:solidFill>
                <a:srgbClr val="FFFFFF"/>
              </a:solidFill>
              <a:latin typeface="Arial"/>
            </a:endParaRPr>
          </a:p>
        </p:txBody>
      </p:sp>
      <p:sp>
        <p:nvSpPr>
          <p:cNvPr id="2" name="Date Placeholder 1">
            <a:extLst>
              <a:ext uri="{FF2B5EF4-FFF2-40B4-BE49-F238E27FC236}">
                <a16:creationId xmlns:a16="http://schemas.microsoft.com/office/drawing/2014/main" id="{122FEE36-A0B0-49A8-BDBF-CE718981CBB5}"/>
              </a:ext>
            </a:extLst>
          </p:cNvPr>
          <p:cNvSpPr>
            <a:spLocks noGrp="1"/>
          </p:cNvSpPr>
          <p:nvPr>
            <p:ph type="dt" sz="half" idx="10"/>
          </p:nvPr>
        </p:nvSpPr>
        <p:spPr/>
        <p:txBody>
          <a:bodyPr/>
          <a:lstStyle/>
          <a:p>
            <a:pPr defTabSz="685800"/>
            <a:r>
              <a:rPr lang="en-US">
                <a:solidFill>
                  <a:srgbClr val="FFFFFF"/>
                </a:solidFill>
                <a:latin typeface="Arial"/>
              </a:rPr>
              <a:t>29/03/2021</a:t>
            </a:r>
            <a:endParaRPr lang="en-US" dirty="0">
              <a:solidFill>
                <a:srgbClr val="FFFFFF"/>
              </a:solidFill>
              <a:latin typeface="Arial"/>
            </a:endParaRPr>
          </a:p>
        </p:txBody>
      </p:sp>
      <p:sp>
        <p:nvSpPr>
          <p:cNvPr id="4" name="TextBox 3">
            <a:extLst>
              <a:ext uri="{FF2B5EF4-FFF2-40B4-BE49-F238E27FC236}">
                <a16:creationId xmlns:a16="http://schemas.microsoft.com/office/drawing/2014/main" id="{F4968188-3E40-B095-4572-715914FF4501}"/>
              </a:ext>
            </a:extLst>
          </p:cNvPr>
          <p:cNvSpPr txBox="1"/>
          <p:nvPr/>
        </p:nvSpPr>
        <p:spPr>
          <a:xfrm>
            <a:off x="284219" y="4963754"/>
            <a:ext cx="8575561" cy="1569660"/>
          </a:xfrm>
          <a:prstGeom prst="rect">
            <a:avLst/>
          </a:prstGeom>
          <a:solidFill>
            <a:schemeClr val="bg1"/>
          </a:solidFill>
        </p:spPr>
        <p:txBody>
          <a:bodyPr wrap="square">
            <a:spAutoFit/>
          </a:bodyPr>
          <a:lstStyle/>
          <a:p>
            <a:pPr marL="285750" indent="-285750" defTabSz="685800">
              <a:buFontTx/>
              <a:buChar char="-"/>
            </a:pPr>
            <a:endParaRPr lang="en-GB" sz="1600" dirty="0">
              <a:solidFill>
                <a:srgbClr val="0033A0"/>
              </a:solidFill>
              <a:latin typeface="Arial"/>
            </a:endParaRPr>
          </a:p>
          <a:p>
            <a:pPr marL="285750" indent="-285750" defTabSz="685800">
              <a:buFontTx/>
              <a:buChar char="-"/>
            </a:pPr>
            <a:r>
              <a:rPr lang="en-GB" sz="1600" dirty="0">
                <a:solidFill>
                  <a:srgbClr val="0033A0"/>
                </a:solidFill>
                <a:latin typeface="Arial"/>
              </a:rPr>
              <a:t>The North Area dates from the 70s, and many systems need urgent consolidation -&gt; North Area Consolidation</a:t>
            </a:r>
          </a:p>
          <a:p>
            <a:pPr defTabSz="685800"/>
            <a:endParaRPr lang="en-GB" sz="1600" dirty="0">
              <a:solidFill>
                <a:srgbClr val="0033A0"/>
              </a:solidFill>
              <a:latin typeface="Arial"/>
            </a:endParaRPr>
          </a:p>
          <a:p>
            <a:pPr marL="285750" indent="-285750" defTabSz="685800">
              <a:buFontTx/>
              <a:buChar char="-"/>
            </a:pPr>
            <a:r>
              <a:rPr lang="en-GB" sz="1600" dirty="0">
                <a:solidFill>
                  <a:srgbClr val="0033A0"/>
                </a:solidFill>
                <a:latin typeface="Arial"/>
              </a:rPr>
              <a:t>Large consolidation program spanned over two phases (phase 1 – 2022-208, phase 2 – 2029-2034), also covering beam instrumentation</a:t>
            </a:r>
          </a:p>
        </p:txBody>
      </p:sp>
      <p:sp>
        <p:nvSpPr>
          <p:cNvPr id="5" name="TextBox 4">
            <a:extLst>
              <a:ext uri="{FF2B5EF4-FFF2-40B4-BE49-F238E27FC236}">
                <a16:creationId xmlns:a16="http://schemas.microsoft.com/office/drawing/2014/main" id="{A7F79220-E865-1CE5-7952-418E2CE1DD1B}"/>
              </a:ext>
            </a:extLst>
          </p:cNvPr>
          <p:cNvSpPr txBox="1"/>
          <p:nvPr/>
        </p:nvSpPr>
        <p:spPr>
          <a:xfrm>
            <a:off x="4755764" y="3259125"/>
            <a:ext cx="2246822" cy="338554"/>
          </a:xfrm>
          <a:prstGeom prst="rect">
            <a:avLst/>
          </a:prstGeom>
          <a:solidFill>
            <a:schemeClr val="bg1"/>
          </a:solidFill>
        </p:spPr>
        <p:txBody>
          <a:bodyPr wrap="square">
            <a:spAutoFit/>
          </a:bodyPr>
          <a:lstStyle/>
          <a:p>
            <a:pPr defTabSz="685800"/>
            <a:r>
              <a:rPr lang="en-US" sz="1600" dirty="0">
                <a:solidFill>
                  <a:srgbClr val="0033A0"/>
                </a:solidFill>
                <a:latin typeface="Arial"/>
              </a:rPr>
              <a:t>And highly demanded!</a:t>
            </a:r>
            <a:endParaRPr lang="en-GB" sz="1600" dirty="0">
              <a:solidFill>
                <a:srgbClr val="0033A0"/>
              </a:solidFill>
              <a:latin typeface="Arial"/>
            </a:endParaRPr>
          </a:p>
        </p:txBody>
      </p:sp>
    </p:spTree>
    <p:extLst>
      <p:ext uri="{BB962C8B-B14F-4D97-AF65-F5344CB8AC3E}">
        <p14:creationId xmlns:p14="http://schemas.microsoft.com/office/powerpoint/2010/main" val="238441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animBg="1"/>
      <p:bldP spid="5"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5296</TotalTime>
  <Words>1836</Words>
  <Application>Microsoft Office PowerPoint</Application>
  <PresentationFormat>On-screen Show (4:3)</PresentationFormat>
  <Paragraphs>203</Paragraphs>
  <Slides>15</Slides>
  <Notes>7</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15</vt:i4>
      </vt:variant>
    </vt:vector>
  </HeadingPairs>
  <TitlesOfParts>
    <vt:vector size="22" baseType="lpstr">
      <vt:lpstr>Arial</vt:lpstr>
      <vt:lpstr>Arial Narrow</vt:lpstr>
      <vt:lpstr>Calibri</vt:lpstr>
      <vt:lpstr>Calibri Light</vt:lpstr>
      <vt:lpstr>Office Theme</vt:lpstr>
      <vt:lpstr>1_Office Theme</vt:lpstr>
      <vt:lpstr>Designer Drawing</vt:lpstr>
      <vt:lpstr> CERN Beam Instrumentation Group --Experimental Areas-- </vt:lpstr>
      <vt:lpstr>PowerPoint Presentation</vt:lpstr>
      <vt:lpstr>The East Area</vt:lpstr>
      <vt:lpstr>The North Area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Inaki Ortega Ruiz</dc:creator>
  <cp:lastModifiedBy>Inaki Ortega Ruiz</cp:lastModifiedBy>
  <cp:revision>146</cp:revision>
  <dcterms:created xsi:type="dcterms:W3CDTF">2023-06-29T14:03:42Z</dcterms:created>
  <dcterms:modified xsi:type="dcterms:W3CDTF">2023-07-03T06:42:42Z</dcterms:modified>
</cp:coreProperties>
</file>