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sldIdLst>
    <p:sldId id="256" r:id="rId2"/>
    <p:sldId id="257" r:id="rId3"/>
    <p:sldId id="274" r:id="rId4"/>
    <p:sldId id="275" r:id="rId5"/>
    <p:sldId id="258" r:id="rId6"/>
    <p:sldId id="295" r:id="rId7"/>
    <p:sldId id="259" r:id="rId8"/>
    <p:sldId id="260" r:id="rId9"/>
    <p:sldId id="276" r:id="rId10"/>
    <p:sldId id="269" r:id="rId11"/>
    <p:sldId id="293" r:id="rId12"/>
    <p:sldId id="261" r:id="rId13"/>
    <p:sldId id="305" r:id="rId14"/>
    <p:sldId id="306" r:id="rId15"/>
    <p:sldId id="284" r:id="rId16"/>
    <p:sldId id="297" r:id="rId17"/>
    <p:sldId id="262" r:id="rId18"/>
    <p:sldId id="298" r:id="rId19"/>
    <p:sldId id="317" r:id="rId20"/>
    <p:sldId id="299" r:id="rId21"/>
    <p:sldId id="300" r:id="rId22"/>
    <p:sldId id="304" r:id="rId23"/>
    <p:sldId id="310" r:id="rId24"/>
    <p:sldId id="313" r:id="rId25"/>
    <p:sldId id="307" r:id="rId26"/>
    <p:sldId id="264" r:id="rId27"/>
    <p:sldId id="286" r:id="rId28"/>
    <p:sldId id="288" r:id="rId29"/>
    <p:sldId id="314" r:id="rId30"/>
    <p:sldId id="308" r:id="rId31"/>
    <p:sldId id="318" r:id="rId32"/>
    <p:sldId id="285" r:id="rId33"/>
    <p:sldId id="319" r:id="rId34"/>
    <p:sldId id="289" r:id="rId35"/>
    <p:sldId id="315" r:id="rId36"/>
    <p:sldId id="309" r:id="rId37"/>
    <p:sldId id="266" r:id="rId38"/>
    <p:sldId id="320" r:id="rId39"/>
    <p:sldId id="267" r:id="rId40"/>
    <p:sldId id="270" r:id="rId41"/>
    <p:sldId id="290" r:id="rId42"/>
    <p:sldId id="291" r:id="rId43"/>
    <p:sldId id="292" r:id="rId44"/>
    <p:sldId id="268" r:id="rId45"/>
    <p:sldId id="312" r:id="rId46"/>
    <p:sldId id="316" r:id="rId47"/>
    <p:sldId id="282" r:id="rId48"/>
    <p:sldId id="283"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E0D2CA-E6F5-CB18-7F2E-C29978743722}" name="ABDELMOTTELEB, AHMED (PGR)" initials="AA(" userId="S::u2058721@live.warwick.ac.uk::c5ba1125-0d86-4240-bf7b-64949352804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969696"/>
    <a:srgbClr val="CC00CC"/>
    <a:srgbClr val="0082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5822" autoAdjust="0"/>
  </p:normalViewPr>
  <p:slideViewPr>
    <p:cSldViewPr snapToGrid="0">
      <p:cViewPr varScale="1">
        <p:scale>
          <a:sx n="92" d="100"/>
          <a:sy n="92" d="100"/>
        </p:scale>
        <p:origin x="612" y="7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38369-3C17-4850-90E2-0BBCB1A3692E}" type="datetimeFigureOut">
              <a:rPr lang="en-GB" smtClean="0"/>
              <a:t>24/07/2023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1BE830-F6DD-4819-B161-1A55AD1090CC}" type="slidenum">
              <a:rPr lang="en-GB" smtClean="0"/>
              <a:t>‹#›</a:t>
            </a:fld>
            <a:endParaRPr lang="en-GB"/>
          </a:p>
        </p:txBody>
      </p:sp>
    </p:spTree>
    <p:extLst>
      <p:ext uri="{BB962C8B-B14F-4D97-AF65-F5344CB8AC3E}">
        <p14:creationId xmlns:p14="http://schemas.microsoft.com/office/powerpoint/2010/main" val="73875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8</a:t>
            </a:fld>
            <a:endParaRPr lang="en-GB"/>
          </a:p>
        </p:txBody>
      </p:sp>
    </p:spTree>
    <p:extLst>
      <p:ext uri="{BB962C8B-B14F-4D97-AF65-F5344CB8AC3E}">
        <p14:creationId xmlns:p14="http://schemas.microsoft.com/office/powerpoint/2010/main" val="199996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21</a:t>
            </a:fld>
            <a:endParaRPr lang="en-GB"/>
          </a:p>
        </p:txBody>
      </p:sp>
    </p:spTree>
    <p:extLst>
      <p:ext uri="{BB962C8B-B14F-4D97-AF65-F5344CB8AC3E}">
        <p14:creationId xmlns:p14="http://schemas.microsoft.com/office/powerpoint/2010/main" val="779936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22</a:t>
            </a:fld>
            <a:endParaRPr lang="en-GB"/>
          </a:p>
        </p:txBody>
      </p:sp>
    </p:spTree>
    <p:extLst>
      <p:ext uri="{BB962C8B-B14F-4D97-AF65-F5344CB8AC3E}">
        <p14:creationId xmlns:p14="http://schemas.microsoft.com/office/powerpoint/2010/main" val="1825634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274B7-0964-8717-DC0C-B3DD420B75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67E003-5EA3-D34D-2F23-3C55296E8E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D049B35-F9A1-2939-E17C-9086805A1B3A}"/>
              </a:ext>
            </a:extLst>
          </p:cNvPr>
          <p:cNvSpPr>
            <a:spLocks noGrp="1"/>
          </p:cNvSpPr>
          <p:nvPr>
            <p:ph type="dt" sz="half" idx="10"/>
          </p:nvPr>
        </p:nvSpPr>
        <p:spPr/>
        <p:txBody>
          <a:bodyPr/>
          <a:lstStyle/>
          <a:p>
            <a:r>
              <a:rPr lang="en-US"/>
              <a:t>25 July 2023</a:t>
            </a:r>
            <a:endParaRPr lang="en-GB"/>
          </a:p>
        </p:txBody>
      </p:sp>
      <p:sp>
        <p:nvSpPr>
          <p:cNvPr id="5" name="Footer Placeholder 4">
            <a:extLst>
              <a:ext uri="{FF2B5EF4-FFF2-40B4-BE49-F238E27FC236}">
                <a16:creationId xmlns:a16="http://schemas.microsoft.com/office/drawing/2014/main" id="{8F0E2FE2-723E-868C-AEC5-A509FA0F6D9D}"/>
              </a:ext>
            </a:extLst>
          </p:cNvPr>
          <p:cNvSpPr>
            <a:spLocks noGrp="1"/>
          </p:cNvSpPr>
          <p:nvPr>
            <p:ph type="ftr" sz="quarter" idx="11"/>
          </p:nvPr>
        </p:nvSpPr>
        <p:spPr/>
        <p:txBody>
          <a:bodyPr/>
          <a:lstStyle/>
          <a:p>
            <a:r>
              <a:rPr lang="en-GB"/>
              <a:t>A. Abdelmotteleb | Quantum Computing | CERN openlab</a:t>
            </a:r>
          </a:p>
        </p:txBody>
      </p:sp>
      <p:sp>
        <p:nvSpPr>
          <p:cNvPr id="6" name="Slide Number Placeholder 5">
            <a:extLst>
              <a:ext uri="{FF2B5EF4-FFF2-40B4-BE49-F238E27FC236}">
                <a16:creationId xmlns:a16="http://schemas.microsoft.com/office/drawing/2014/main" id="{0D8C7EE0-CB26-8C0A-0C15-6C8BE8FDA046}"/>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58324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A75-F992-65B9-4066-E799E19CED5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4E8A59-C2B7-5934-320B-47F4267FAF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57CB85-9B0B-6289-C736-55080CEC2854}"/>
              </a:ext>
            </a:extLst>
          </p:cNvPr>
          <p:cNvSpPr>
            <a:spLocks noGrp="1"/>
          </p:cNvSpPr>
          <p:nvPr>
            <p:ph type="dt" sz="half" idx="10"/>
          </p:nvPr>
        </p:nvSpPr>
        <p:spPr/>
        <p:txBody>
          <a:bodyPr/>
          <a:lstStyle/>
          <a:p>
            <a:r>
              <a:rPr lang="en-US"/>
              <a:t>25 July 2023</a:t>
            </a:r>
            <a:endParaRPr lang="en-GB"/>
          </a:p>
        </p:txBody>
      </p:sp>
      <p:sp>
        <p:nvSpPr>
          <p:cNvPr id="5" name="Footer Placeholder 4">
            <a:extLst>
              <a:ext uri="{FF2B5EF4-FFF2-40B4-BE49-F238E27FC236}">
                <a16:creationId xmlns:a16="http://schemas.microsoft.com/office/drawing/2014/main" id="{77597461-4DC5-D24B-DCC5-A553A79C7448}"/>
              </a:ext>
            </a:extLst>
          </p:cNvPr>
          <p:cNvSpPr>
            <a:spLocks noGrp="1"/>
          </p:cNvSpPr>
          <p:nvPr>
            <p:ph type="ftr" sz="quarter" idx="11"/>
          </p:nvPr>
        </p:nvSpPr>
        <p:spPr/>
        <p:txBody>
          <a:bodyPr/>
          <a:lstStyle/>
          <a:p>
            <a:r>
              <a:rPr lang="en-GB"/>
              <a:t>A. Abdelmotteleb | Quantum Computing | CERN openlab</a:t>
            </a:r>
          </a:p>
        </p:txBody>
      </p:sp>
      <p:sp>
        <p:nvSpPr>
          <p:cNvPr id="6" name="Slide Number Placeholder 5">
            <a:extLst>
              <a:ext uri="{FF2B5EF4-FFF2-40B4-BE49-F238E27FC236}">
                <a16:creationId xmlns:a16="http://schemas.microsoft.com/office/drawing/2014/main" id="{42EDCC9F-389E-FB98-D109-4FFFC5DCBD15}"/>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479244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2EACB9-C931-8B79-CEBF-30B55A68B7B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151254-BE16-CFDB-E39C-2F4A515FBF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39D04A-F72D-31E3-D26F-C8D9FF51D1D8}"/>
              </a:ext>
            </a:extLst>
          </p:cNvPr>
          <p:cNvSpPr>
            <a:spLocks noGrp="1"/>
          </p:cNvSpPr>
          <p:nvPr>
            <p:ph type="dt" sz="half" idx="10"/>
          </p:nvPr>
        </p:nvSpPr>
        <p:spPr/>
        <p:txBody>
          <a:bodyPr/>
          <a:lstStyle/>
          <a:p>
            <a:r>
              <a:rPr lang="en-US"/>
              <a:t>25 July 2023</a:t>
            </a:r>
            <a:endParaRPr lang="en-GB"/>
          </a:p>
        </p:txBody>
      </p:sp>
      <p:sp>
        <p:nvSpPr>
          <p:cNvPr id="5" name="Footer Placeholder 4">
            <a:extLst>
              <a:ext uri="{FF2B5EF4-FFF2-40B4-BE49-F238E27FC236}">
                <a16:creationId xmlns:a16="http://schemas.microsoft.com/office/drawing/2014/main" id="{BBFCF3FD-A4F9-0F6F-DC50-13F0EAF7B4DC}"/>
              </a:ext>
            </a:extLst>
          </p:cNvPr>
          <p:cNvSpPr>
            <a:spLocks noGrp="1"/>
          </p:cNvSpPr>
          <p:nvPr>
            <p:ph type="ftr" sz="quarter" idx="11"/>
          </p:nvPr>
        </p:nvSpPr>
        <p:spPr/>
        <p:txBody>
          <a:bodyPr/>
          <a:lstStyle/>
          <a:p>
            <a:r>
              <a:rPr lang="en-GB"/>
              <a:t>A. Abdelmotteleb | Quantum Computing | CERN openlab</a:t>
            </a:r>
          </a:p>
        </p:txBody>
      </p:sp>
      <p:sp>
        <p:nvSpPr>
          <p:cNvPr id="6" name="Slide Number Placeholder 5">
            <a:extLst>
              <a:ext uri="{FF2B5EF4-FFF2-40B4-BE49-F238E27FC236}">
                <a16:creationId xmlns:a16="http://schemas.microsoft.com/office/drawing/2014/main" id="{BDF95922-F5E4-06D0-6D83-3E64F6050EC0}"/>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630311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678AB-B0AC-20F7-ACF8-B0EC49B6A7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85429-2218-9371-4366-4F2B9452BE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1C2B27-B271-4286-EE66-41B23B014162}"/>
              </a:ext>
            </a:extLst>
          </p:cNvPr>
          <p:cNvSpPr>
            <a:spLocks noGrp="1"/>
          </p:cNvSpPr>
          <p:nvPr>
            <p:ph type="dt" sz="half" idx="10"/>
          </p:nvPr>
        </p:nvSpPr>
        <p:spPr/>
        <p:txBody>
          <a:bodyPr/>
          <a:lstStyle/>
          <a:p>
            <a:r>
              <a:rPr lang="en-US"/>
              <a:t>25 July 2023</a:t>
            </a:r>
            <a:endParaRPr lang="en-GB"/>
          </a:p>
        </p:txBody>
      </p:sp>
      <p:sp>
        <p:nvSpPr>
          <p:cNvPr id="5" name="Footer Placeholder 4">
            <a:extLst>
              <a:ext uri="{FF2B5EF4-FFF2-40B4-BE49-F238E27FC236}">
                <a16:creationId xmlns:a16="http://schemas.microsoft.com/office/drawing/2014/main" id="{BCC030F8-4429-0BBF-0F0D-E935454864EB}"/>
              </a:ext>
            </a:extLst>
          </p:cNvPr>
          <p:cNvSpPr>
            <a:spLocks noGrp="1"/>
          </p:cNvSpPr>
          <p:nvPr>
            <p:ph type="ftr" sz="quarter" idx="11"/>
          </p:nvPr>
        </p:nvSpPr>
        <p:spPr/>
        <p:txBody>
          <a:bodyPr/>
          <a:lstStyle/>
          <a:p>
            <a:r>
              <a:rPr lang="en-GB"/>
              <a:t>A. Abdelmotteleb | Quantum Computing | CERN openlab</a:t>
            </a:r>
          </a:p>
        </p:txBody>
      </p:sp>
      <p:sp>
        <p:nvSpPr>
          <p:cNvPr id="6" name="Slide Number Placeholder 5">
            <a:extLst>
              <a:ext uri="{FF2B5EF4-FFF2-40B4-BE49-F238E27FC236}">
                <a16:creationId xmlns:a16="http://schemas.microsoft.com/office/drawing/2014/main" id="{7888FF0A-40C5-CBC4-C376-25B57B6D4703}"/>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986241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B4B98-28D0-B47D-3C5F-97AFC89599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A73FBE7-6E53-F1AA-2F15-4E147C6BC2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66D32D-BFCE-3369-73F0-A3E4D2646E10}"/>
              </a:ext>
            </a:extLst>
          </p:cNvPr>
          <p:cNvSpPr>
            <a:spLocks noGrp="1"/>
          </p:cNvSpPr>
          <p:nvPr>
            <p:ph type="dt" sz="half" idx="10"/>
          </p:nvPr>
        </p:nvSpPr>
        <p:spPr/>
        <p:txBody>
          <a:bodyPr/>
          <a:lstStyle/>
          <a:p>
            <a:r>
              <a:rPr lang="en-US"/>
              <a:t>25 July 2023</a:t>
            </a:r>
            <a:endParaRPr lang="en-GB"/>
          </a:p>
        </p:txBody>
      </p:sp>
      <p:sp>
        <p:nvSpPr>
          <p:cNvPr id="5" name="Footer Placeholder 4">
            <a:extLst>
              <a:ext uri="{FF2B5EF4-FFF2-40B4-BE49-F238E27FC236}">
                <a16:creationId xmlns:a16="http://schemas.microsoft.com/office/drawing/2014/main" id="{A301950E-2F53-363A-CF00-C82F7D483409}"/>
              </a:ext>
            </a:extLst>
          </p:cNvPr>
          <p:cNvSpPr>
            <a:spLocks noGrp="1"/>
          </p:cNvSpPr>
          <p:nvPr>
            <p:ph type="ftr" sz="quarter" idx="11"/>
          </p:nvPr>
        </p:nvSpPr>
        <p:spPr/>
        <p:txBody>
          <a:bodyPr/>
          <a:lstStyle/>
          <a:p>
            <a:r>
              <a:rPr lang="en-GB"/>
              <a:t>A. Abdelmotteleb | Quantum Computing | CERN openlab</a:t>
            </a:r>
          </a:p>
        </p:txBody>
      </p:sp>
      <p:sp>
        <p:nvSpPr>
          <p:cNvPr id="6" name="Slide Number Placeholder 5">
            <a:extLst>
              <a:ext uri="{FF2B5EF4-FFF2-40B4-BE49-F238E27FC236}">
                <a16:creationId xmlns:a16="http://schemas.microsoft.com/office/drawing/2014/main" id="{947B6E9C-AE32-0D41-6E40-E1DD44814A00}"/>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2926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697BA-3104-954F-72DB-046CE666E0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259503-D1B8-64F7-5C67-5612FBCB29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C42BF8-CF5B-661B-6CFA-856EBE0488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4801F1-4492-D1E2-4690-3656E8E29D3E}"/>
              </a:ext>
            </a:extLst>
          </p:cNvPr>
          <p:cNvSpPr>
            <a:spLocks noGrp="1"/>
          </p:cNvSpPr>
          <p:nvPr>
            <p:ph type="dt" sz="half" idx="10"/>
          </p:nvPr>
        </p:nvSpPr>
        <p:spPr/>
        <p:txBody>
          <a:bodyPr/>
          <a:lstStyle/>
          <a:p>
            <a:r>
              <a:rPr lang="en-US"/>
              <a:t>25 July 2023</a:t>
            </a:r>
            <a:endParaRPr lang="en-GB"/>
          </a:p>
        </p:txBody>
      </p:sp>
      <p:sp>
        <p:nvSpPr>
          <p:cNvPr id="6" name="Footer Placeholder 5">
            <a:extLst>
              <a:ext uri="{FF2B5EF4-FFF2-40B4-BE49-F238E27FC236}">
                <a16:creationId xmlns:a16="http://schemas.microsoft.com/office/drawing/2014/main" id="{860392E5-7915-C808-A2F1-4EB426D8E70B}"/>
              </a:ext>
            </a:extLst>
          </p:cNvPr>
          <p:cNvSpPr>
            <a:spLocks noGrp="1"/>
          </p:cNvSpPr>
          <p:nvPr>
            <p:ph type="ftr" sz="quarter" idx="11"/>
          </p:nvPr>
        </p:nvSpPr>
        <p:spPr/>
        <p:txBody>
          <a:bodyPr/>
          <a:lstStyle/>
          <a:p>
            <a:r>
              <a:rPr lang="en-GB"/>
              <a:t>A. Abdelmotteleb | Quantum Computing | CERN openlab</a:t>
            </a:r>
          </a:p>
        </p:txBody>
      </p:sp>
      <p:sp>
        <p:nvSpPr>
          <p:cNvPr id="7" name="Slide Number Placeholder 6">
            <a:extLst>
              <a:ext uri="{FF2B5EF4-FFF2-40B4-BE49-F238E27FC236}">
                <a16:creationId xmlns:a16="http://schemas.microsoft.com/office/drawing/2014/main" id="{557B3D0A-24D6-78B6-140C-F35671DEE6FA}"/>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84653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5F2D-0880-03F7-C26E-E30B2045E59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B6F05F-F71E-D14E-7558-601AD0A1C2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5BC672-EC4C-7D30-F4D9-D484F000FE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D1FE690-1219-8F3E-ECDD-176C12303A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465CF7-8AAF-29A7-0476-C4603AFA2B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C5013F3-62BD-CAF6-3B73-BB2F41E73CCE}"/>
              </a:ext>
            </a:extLst>
          </p:cNvPr>
          <p:cNvSpPr>
            <a:spLocks noGrp="1"/>
          </p:cNvSpPr>
          <p:nvPr>
            <p:ph type="dt" sz="half" idx="10"/>
          </p:nvPr>
        </p:nvSpPr>
        <p:spPr/>
        <p:txBody>
          <a:bodyPr/>
          <a:lstStyle/>
          <a:p>
            <a:r>
              <a:rPr lang="en-US"/>
              <a:t>25 July 2023</a:t>
            </a:r>
            <a:endParaRPr lang="en-GB"/>
          </a:p>
        </p:txBody>
      </p:sp>
      <p:sp>
        <p:nvSpPr>
          <p:cNvPr id="8" name="Footer Placeholder 7">
            <a:extLst>
              <a:ext uri="{FF2B5EF4-FFF2-40B4-BE49-F238E27FC236}">
                <a16:creationId xmlns:a16="http://schemas.microsoft.com/office/drawing/2014/main" id="{F549E0FE-3CFB-AD03-C9BD-2FF3569CCD17}"/>
              </a:ext>
            </a:extLst>
          </p:cNvPr>
          <p:cNvSpPr>
            <a:spLocks noGrp="1"/>
          </p:cNvSpPr>
          <p:nvPr>
            <p:ph type="ftr" sz="quarter" idx="11"/>
          </p:nvPr>
        </p:nvSpPr>
        <p:spPr/>
        <p:txBody>
          <a:bodyPr/>
          <a:lstStyle/>
          <a:p>
            <a:r>
              <a:rPr lang="en-GB"/>
              <a:t>A. Abdelmotteleb | Quantum Computing | CERN openlab</a:t>
            </a:r>
          </a:p>
        </p:txBody>
      </p:sp>
      <p:sp>
        <p:nvSpPr>
          <p:cNvPr id="9" name="Slide Number Placeholder 8">
            <a:extLst>
              <a:ext uri="{FF2B5EF4-FFF2-40B4-BE49-F238E27FC236}">
                <a16:creationId xmlns:a16="http://schemas.microsoft.com/office/drawing/2014/main" id="{D5EDC3C9-F0D6-4839-50FF-BEB564EC28DE}"/>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414661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1B14174-19EC-0AAD-90F2-76EB207DD106}"/>
              </a:ext>
            </a:extLst>
          </p:cNvPr>
          <p:cNvSpPr>
            <a:spLocks noGrp="1"/>
          </p:cNvSpPr>
          <p:nvPr>
            <p:ph type="dt" sz="half" idx="10"/>
          </p:nvPr>
        </p:nvSpPr>
        <p:spPr/>
        <p:txBody>
          <a:bodyPr/>
          <a:lstStyle>
            <a:lvl1pPr>
              <a:defRPr sz="1600"/>
            </a:lvl1pPr>
          </a:lstStyle>
          <a:p>
            <a:r>
              <a:rPr lang="en-US"/>
              <a:t>25 July 2023</a:t>
            </a:r>
            <a:endParaRPr lang="en-GB" dirty="0"/>
          </a:p>
        </p:txBody>
      </p:sp>
      <p:sp>
        <p:nvSpPr>
          <p:cNvPr id="4" name="Footer Placeholder 3">
            <a:extLst>
              <a:ext uri="{FF2B5EF4-FFF2-40B4-BE49-F238E27FC236}">
                <a16:creationId xmlns:a16="http://schemas.microsoft.com/office/drawing/2014/main" id="{666D2422-D622-A1B4-408E-459A7044FB25}"/>
              </a:ext>
            </a:extLst>
          </p:cNvPr>
          <p:cNvSpPr>
            <a:spLocks noGrp="1"/>
          </p:cNvSpPr>
          <p:nvPr>
            <p:ph type="ftr" sz="quarter" idx="11"/>
          </p:nvPr>
        </p:nvSpPr>
        <p:spPr>
          <a:xfrm>
            <a:off x="3581400" y="6356350"/>
            <a:ext cx="5135003" cy="365125"/>
          </a:xfrm>
        </p:spPr>
        <p:txBody>
          <a:bodyPr/>
          <a:lstStyle>
            <a:lvl1pPr>
              <a:defRPr sz="1600"/>
            </a:lvl1pPr>
          </a:lstStyle>
          <a:p>
            <a:r>
              <a:rPr lang="en-GB"/>
              <a:t>A. Abdelmotteleb | Quantum Computing | CERN openlab</a:t>
            </a:r>
            <a:endParaRPr lang="en-GB" dirty="0"/>
          </a:p>
        </p:txBody>
      </p:sp>
      <p:sp>
        <p:nvSpPr>
          <p:cNvPr id="5" name="Slide Number Placeholder 4">
            <a:extLst>
              <a:ext uri="{FF2B5EF4-FFF2-40B4-BE49-F238E27FC236}">
                <a16:creationId xmlns:a16="http://schemas.microsoft.com/office/drawing/2014/main" id="{DE0179B7-2691-FFE1-1CBF-3E363A8A7DB7}"/>
              </a:ext>
            </a:extLst>
          </p:cNvPr>
          <p:cNvSpPr>
            <a:spLocks noGrp="1"/>
          </p:cNvSpPr>
          <p:nvPr>
            <p:ph type="sldNum" sz="quarter" idx="12"/>
          </p:nvPr>
        </p:nvSpPr>
        <p:spPr/>
        <p:txBody>
          <a:bodyPr/>
          <a:lstStyle>
            <a:lvl1pPr>
              <a:defRPr sz="1600"/>
            </a:lvl1pPr>
          </a:lstStyle>
          <a:p>
            <a:fld id="{97D63191-F394-46E6-9F57-66EF97066736}" type="slidenum">
              <a:rPr lang="en-GB" smtClean="0"/>
              <a:pPr/>
              <a:t>‹#›</a:t>
            </a:fld>
            <a:endParaRPr lang="en-GB" dirty="0"/>
          </a:p>
        </p:txBody>
      </p:sp>
      <p:cxnSp>
        <p:nvCxnSpPr>
          <p:cNvPr id="7" name="Straight Connector 6">
            <a:extLst>
              <a:ext uri="{FF2B5EF4-FFF2-40B4-BE49-F238E27FC236}">
                <a16:creationId xmlns:a16="http://schemas.microsoft.com/office/drawing/2014/main" id="{D6363AE2-9B99-8A7B-CB36-1EA71CA2B11D}"/>
              </a:ext>
            </a:extLst>
          </p:cNvPr>
          <p:cNvCxnSpPr>
            <a:cxnSpLocks/>
          </p:cNvCxnSpPr>
          <p:nvPr userDrawn="1"/>
        </p:nvCxnSpPr>
        <p:spPr>
          <a:xfrm>
            <a:off x="526273" y="6216650"/>
            <a:ext cx="1115699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6B86006A-80AD-92A5-293D-5BF2F3F24376}"/>
              </a:ext>
            </a:extLst>
          </p:cNvPr>
          <p:cNvCxnSpPr>
            <a:cxnSpLocks/>
          </p:cNvCxnSpPr>
          <p:nvPr userDrawn="1"/>
        </p:nvCxnSpPr>
        <p:spPr>
          <a:xfrm>
            <a:off x="517502" y="907879"/>
            <a:ext cx="1115699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13BC5E64-EBFF-1DB6-2244-D3802322D620}"/>
              </a:ext>
            </a:extLst>
          </p:cNvPr>
          <p:cNvSpPr>
            <a:spLocks noGrp="1"/>
          </p:cNvSpPr>
          <p:nvPr>
            <p:ph type="title"/>
          </p:nvPr>
        </p:nvSpPr>
        <p:spPr>
          <a:xfrm>
            <a:off x="634269" y="-82207"/>
            <a:ext cx="10515600" cy="1325563"/>
          </a:xfrm>
        </p:spPr>
        <p:txBody>
          <a:bodyPr/>
          <a:lstStyle/>
          <a:p>
            <a:r>
              <a:rPr lang="en-US"/>
              <a:t>Click to edit Master title style</a:t>
            </a:r>
            <a:endParaRPr lang="en-GB"/>
          </a:p>
        </p:txBody>
      </p:sp>
    </p:spTree>
    <p:extLst>
      <p:ext uri="{BB962C8B-B14F-4D97-AF65-F5344CB8AC3E}">
        <p14:creationId xmlns:p14="http://schemas.microsoft.com/office/powerpoint/2010/main" val="942885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4846D5-E51D-E285-0FD7-79F5B971B123}"/>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5344655-E47A-EE17-4147-4962CA9E83AD}"/>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86474DEC-3405-4705-F413-3B615AD208B9}"/>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2505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343BD-C33B-DA20-F745-073F34246E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D6E803-99A9-4D7F-BCF4-891655F0B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95040B0-FCAE-6063-D44C-86C6CF0F26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6CB360-F2D8-47BA-E6B3-338E4C1BC2B6}"/>
              </a:ext>
            </a:extLst>
          </p:cNvPr>
          <p:cNvSpPr>
            <a:spLocks noGrp="1"/>
          </p:cNvSpPr>
          <p:nvPr>
            <p:ph type="dt" sz="half" idx="10"/>
          </p:nvPr>
        </p:nvSpPr>
        <p:spPr/>
        <p:txBody>
          <a:bodyPr/>
          <a:lstStyle/>
          <a:p>
            <a:r>
              <a:rPr lang="en-US"/>
              <a:t>25 July 2023</a:t>
            </a:r>
            <a:endParaRPr lang="en-GB"/>
          </a:p>
        </p:txBody>
      </p:sp>
      <p:sp>
        <p:nvSpPr>
          <p:cNvPr id="6" name="Footer Placeholder 5">
            <a:extLst>
              <a:ext uri="{FF2B5EF4-FFF2-40B4-BE49-F238E27FC236}">
                <a16:creationId xmlns:a16="http://schemas.microsoft.com/office/drawing/2014/main" id="{96792AD5-2C4E-1F3C-E99E-0E8B9D2A9ABC}"/>
              </a:ext>
            </a:extLst>
          </p:cNvPr>
          <p:cNvSpPr>
            <a:spLocks noGrp="1"/>
          </p:cNvSpPr>
          <p:nvPr>
            <p:ph type="ftr" sz="quarter" idx="11"/>
          </p:nvPr>
        </p:nvSpPr>
        <p:spPr/>
        <p:txBody>
          <a:bodyPr/>
          <a:lstStyle/>
          <a:p>
            <a:r>
              <a:rPr lang="en-GB"/>
              <a:t>A. Abdelmotteleb | Quantum Computing | CERN openlab</a:t>
            </a:r>
          </a:p>
        </p:txBody>
      </p:sp>
      <p:sp>
        <p:nvSpPr>
          <p:cNvPr id="7" name="Slide Number Placeholder 6">
            <a:extLst>
              <a:ext uri="{FF2B5EF4-FFF2-40B4-BE49-F238E27FC236}">
                <a16:creationId xmlns:a16="http://schemas.microsoft.com/office/drawing/2014/main" id="{73D27674-D87A-D796-DB99-C31D0EA458FB}"/>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060149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78D53-F09D-C174-FCEB-D1BB7C2655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475193E-7682-CB45-E113-5902C9BEC3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DB8341D-E102-7CF2-E9F4-55E755F34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9FBA86-46B2-E5DC-A665-865285205A74}"/>
              </a:ext>
            </a:extLst>
          </p:cNvPr>
          <p:cNvSpPr>
            <a:spLocks noGrp="1"/>
          </p:cNvSpPr>
          <p:nvPr>
            <p:ph type="dt" sz="half" idx="10"/>
          </p:nvPr>
        </p:nvSpPr>
        <p:spPr/>
        <p:txBody>
          <a:bodyPr/>
          <a:lstStyle/>
          <a:p>
            <a:r>
              <a:rPr lang="en-US"/>
              <a:t>25 July 2023</a:t>
            </a:r>
            <a:endParaRPr lang="en-GB"/>
          </a:p>
        </p:txBody>
      </p:sp>
      <p:sp>
        <p:nvSpPr>
          <p:cNvPr id="6" name="Footer Placeholder 5">
            <a:extLst>
              <a:ext uri="{FF2B5EF4-FFF2-40B4-BE49-F238E27FC236}">
                <a16:creationId xmlns:a16="http://schemas.microsoft.com/office/drawing/2014/main" id="{020492CB-DA90-66F7-EB1A-89B4EF18AE4F}"/>
              </a:ext>
            </a:extLst>
          </p:cNvPr>
          <p:cNvSpPr>
            <a:spLocks noGrp="1"/>
          </p:cNvSpPr>
          <p:nvPr>
            <p:ph type="ftr" sz="quarter" idx="11"/>
          </p:nvPr>
        </p:nvSpPr>
        <p:spPr/>
        <p:txBody>
          <a:bodyPr/>
          <a:lstStyle/>
          <a:p>
            <a:r>
              <a:rPr lang="en-GB"/>
              <a:t>A. Abdelmotteleb | Quantum Computing | CERN openlab</a:t>
            </a:r>
          </a:p>
        </p:txBody>
      </p:sp>
      <p:sp>
        <p:nvSpPr>
          <p:cNvPr id="7" name="Slide Number Placeholder 6">
            <a:extLst>
              <a:ext uri="{FF2B5EF4-FFF2-40B4-BE49-F238E27FC236}">
                <a16:creationId xmlns:a16="http://schemas.microsoft.com/office/drawing/2014/main" id="{46282909-ADC0-2F61-74F4-C3F9FFB4116E}"/>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35317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A69787-4554-613D-4E56-C7994B5CDF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9353838-0AC0-CF07-24FB-971B6B6360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81AC47-B65B-ED90-122E-646AE85DEA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25 July 2023</a:t>
            </a:r>
            <a:endParaRPr lang="en-GB"/>
          </a:p>
        </p:txBody>
      </p:sp>
      <p:sp>
        <p:nvSpPr>
          <p:cNvPr id="5" name="Footer Placeholder 4">
            <a:extLst>
              <a:ext uri="{FF2B5EF4-FFF2-40B4-BE49-F238E27FC236}">
                <a16:creationId xmlns:a16="http://schemas.microsoft.com/office/drawing/2014/main" id="{6FC6EFE1-1DDC-0CE3-87F2-9FA9DD9359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 Abdelmotteleb | Quantum Computing | CERN openlab</a:t>
            </a:r>
          </a:p>
        </p:txBody>
      </p:sp>
      <p:sp>
        <p:nvSpPr>
          <p:cNvPr id="6" name="Slide Number Placeholder 5">
            <a:extLst>
              <a:ext uri="{FF2B5EF4-FFF2-40B4-BE49-F238E27FC236}">
                <a16:creationId xmlns:a16="http://schemas.microsoft.com/office/drawing/2014/main" id="{26FCACB6-9AFD-1C2A-6BFE-E6B748D5C3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63191-F394-46E6-9F57-66EF97066736}" type="slidenum">
              <a:rPr lang="en-GB" smtClean="0"/>
              <a:t>‹#›</a:t>
            </a:fld>
            <a:endParaRPr lang="en-GB"/>
          </a:p>
        </p:txBody>
      </p:sp>
    </p:spTree>
    <p:extLst>
      <p:ext uri="{BB962C8B-B14F-4D97-AF65-F5344CB8AC3E}">
        <p14:creationId xmlns:p14="http://schemas.microsoft.com/office/powerpoint/2010/main" val="1336398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17.xml"/><Relationship Id="rId1" Type="http://schemas.openxmlformats.org/officeDocument/2006/relationships/slideLayout" Target="../slideLayouts/slideLayout6.xml"/><Relationship Id="rId5" Type="http://schemas.openxmlformats.org/officeDocument/2006/relationships/slide" Target="slide37.xml"/><Relationship Id="rId4" Type="http://schemas.openxmlformats.org/officeDocument/2006/relationships/slide" Target="slide32.xml"/></Relationships>
</file>

<file path=ppt/slides/_rels/slide1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17.xml"/><Relationship Id="rId1" Type="http://schemas.openxmlformats.org/officeDocument/2006/relationships/slideLayout" Target="../slideLayouts/slideLayout6.xml"/><Relationship Id="rId5" Type="http://schemas.openxmlformats.org/officeDocument/2006/relationships/slide" Target="slide37.xml"/><Relationship Id="rId4" Type="http://schemas.openxmlformats.org/officeDocument/2006/relationships/slide" Target="slide3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12.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gif"/></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hyperlink" Target="https://javafxpert.github.io/grok-bloch/" TargetMode="External"/><Relationship Id="rId2" Type="http://schemas.openxmlformats.org/officeDocument/2006/relationships/image" Target="../media/image32.gi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17.xml"/><Relationship Id="rId1" Type="http://schemas.openxmlformats.org/officeDocument/2006/relationships/slideLayout" Target="../slideLayouts/slideLayout6.xml"/><Relationship Id="rId5" Type="http://schemas.openxmlformats.org/officeDocument/2006/relationships/slide" Target="slide37.xml"/><Relationship Id="rId4" Type="http://schemas.openxmlformats.org/officeDocument/2006/relationships/slide" Target="slide3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www.jpl.nasa.gov/news/space-station-to-host-self-healing-quantum-communications-tech-demo" TargetMode="External"/><Relationship Id="rId2" Type="http://schemas.openxmlformats.org/officeDocument/2006/relationships/hyperlink" Target="https://www.nobelprize.org/prizes/physics/2022/summary/" TargetMode="External"/><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ourworldindata.org/uploads/2020/11/Transistor-Count-over-time.png"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17.xml"/><Relationship Id="rId1" Type="http://schemas.openxmlformats.org/officeDocument/2006/relationships/slideLayout" Target="../slideLayouts/slideLayout6.xml"/><Relationship Id="rId5" Type="http://schemas.openxmlformats.org/officeDocument/2006/relationships/slide" Target="slide37.xml"/><Relationship Id="rId4" Type="http://schemas.openxmlformats.org/officeDocument/2006/relationships/slide" Target="slide32.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17.xml"/><Relationship Id="rId1" Type="http://schemas.openxmlformats.org/officeDocument/2006/relationships/slideLayout" Target="../slideLayouts/slideLayout6.xml"/><Relationship Id="rId5" Type="http://schemas.openxmlformats.org/officeDocument/2006/relationships/slide" Target="slide37.xml"/><Relationship Id="rId4" Type="http://schemas.openxmlformats.org/officeDocument/2006/relationships/slide" Target="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s://www.ibm.com/blogs/research/2019/10/on-quantum-supremacy/" TargetMode="External"/><Relationship Id="rId2" Type="http://schemas.openxmlformats.org/officeDocument/2006/relationships/hyperlink" Target="https://www.nature.com/articles/s41586-019-1666-5"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research.ibm.com/interactive/system-one/" TargetMode="External"/><Relationship Id="rId2" Type="http://schemas.openxmlformats.org/officeDocument/2006/relationships/image" Target="../media/image44.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s://www.xanadu.ai/products/borealis/" TargetMode="External"/><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s://ionq.com/quantum-systems/harmony" TargetMode="External"/><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en.wikipedia.org/wiki/Quantum_algorithm" TargetMode="External"/><Relationship Id="rId1" Type="http://schemas.openxmlformats.org/officeDocument/2006/relationships/slideLayout" Target="../slideLayouts/slideLayout6.xml"/><Relationship Id="rId4" Type="http://schemas.openxmlformats.org/officeDocument/2006/relationships/image" Target="../media/image48.gi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5861AC-404B-1297-D1CE-229B39DFC762}"/>
              </a:ext>
            </a:extLst>
          </p:cNvPr>
          <p:cNvSpPr txBox="1"/>
          <p:nvPr/>
        </p:nvSpPr>
        <p:spPr>
          <a:xfrm>
            <a:off x="1608669" y="728818"/>
            <a:ext cx="3821794" cy="558314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5400" b="0" i="0" u="none" strike="noStrike" kern="1200" baseline="0" dirty="0">
                <a:latin typeface="Lora" pitchFamily="2" charset="0"/>
                <a:ea typeface="+mj-ea"/>
                <a:cs typeface="+mj-cs"/>
              </a:rPr>
              <a:t>Quantum Computing</a:t>
            </a:r>
          </a:p>
          <a:p>
            <a:pPr>
              <a:lnSpc>
                <a:spcPct val="90000"/>
              </a:lnSpc>
              <a:spcBef>
                <a:spcPct val="0"/>
              </a:spcBef>
              <a:spcAft>
                <a:spcPts val="600"/>
              </a:spcAft>
            </a:pPr>
            <a:endParaRPr lang="en-US" sz="5400" b="0" i="0" u="none" strike="noStrike" kern="1200" baseline="0" dirty="0">
              <a:latin typeface="Lora" pitchFamily="2" charset="0"/>
              <a:ea typeface="+mj-ea"/>
              <a:cs typeface="+mj-cs"/>
            </a:endParaRPr>
          </a:p>
          <a:p>
            <a:pPr algn="ctr">
              <a:lnSpc>
                <a:spcPct val="90000"/>
              </a:lnSpc>
              <a:spcBef>
                <a:spcPct val="0"/>
              </a:spcBef>
              <a:spcAft>
                <a:spcPts val="600"/>
              </a:spcAft>
            </a:pPr>
            <a:r>
              <a:rPr lang="en-US" sz="5400" kern="1200" dirty="0">
                <a:latin typeface="Lora" pitchFamily="2" charset="0"/>
                <a:ea typeface="+mj-ea"/>
                <a:cs typeface="+mj-cs"/>
              </a:rPr>
              <a:t>Lecture 1</a:t>
            </a:r>
          </a:p>
        </p:txBody>
      </p:sp>
      <p:sp>
        <p:nvSpPr>
          <p:cNvPr id="4" name="TextBox 3">
            <a:extLst>
              <a:ext uri="{FF2B5EF4-FFF2-40B4-BE49-F238E27FC236}">
                <a16:creationId xmlns:a16="http://schemas.microsoft.com/office/drawing/2014/main" id="{48179721-DF13-7BEF-61ED-D9A792857BCF}"/>
              </a:ext>
            </a:extLst>
          </p:cNvPr>
          <p:cNvSpPr txBox="1"/>
          <p:nvPr/>
        </p:nvSpPr>
        <p:spPr>
          <a:xfrm>
            <a:off x="6804068" y="3520392"/>
            <a:ext cx="4134118" cy="2862322"/>
          </a:xfrm>
          <a:prstGeom prst="rect">
            <a:avLst/>
          </a:prstGeom>
          <a:noFill/>
        </p:spPr>
        <p:txBody>
          <a:bodyPr wrap="square" rtlCol="0">
            <a:spAutoFit/>
          </a:bodyPr>
          <a:lstStyle/>
          <a:p>
            <a:pPr algn="ctr"/>
            <a:r>
              <a:rPr lang="en-US" sz="2000" u="sng" dirty="0">
                <a:latin typeface="Lora" pitchFamily="2" charset="0"/>
              </a:rPr>
              <a:t>Ahmed Abdelmotteleb</a:t>
            </a:r>
          </a:p>
          <a:p>
            <a:pPr algn="ctr"/>
            <a:endParaRPr lang="en-US" sz="2000" dirty="0">
              <a:latin typeface="Lora" pitchFamily="2" charset="0"/>
            </a:endParaRPr>
          </a:p>
          <a:p>
            <a:pPr algn="ctr"/>
            <a:r>
              <a:rPr lang="en-US" sz="2000" dirty="0">
                <a:latin typeface="Lora" pitchFamily="2" charset="0"/>
              </a:rPr>
              <a:t>University of Warwick</a:t>
            </a:r>
          </a:p>
          <a:p>
            <a:pPr algn="ctr"/>
            <a:endParaRPr lang="en-US" sz="2000" dirty="0">
              <a:latin typeface="Lora" pitchFamily="2" charset="0"/>
            </a:endParaRPr>
          </a:p>
          <a:p>
            <a:pPr algn="ctr"/>
            <a:r>
              <a:rPr lang="en-US" sz="2000" dirty="0">
                <a:latin typeface="Lora" pitchFamily="2" charset="0"/>
              </a:rPr>
              <a:t>ahmed.abdelmotteleb@cern.ch</a:t>
            </a:r>
          </a:p>
          <a:p>
            <a:pPr algn="ctr"/>
            <a:endParaRPr lang="en-US" sz="2000" dirty="0">
              <a:latin typeface="Lora" pitchFamily="2" charset="0"/>
            </a:endParaRPr>
          </a:p>
          <a:p>
            <a:pPr algn="ctr"/>
            <a:r>
              <a:rPr lang="en-US" sz="2000" dirty="0">
                <a:latin typeface="Lora" pitchFamily="2" charset="0"/>
              </a:rPr>
              <a:t>CERN </a:t>
            </a:r>
            <a:r>
              <a:rPr lang="en-US" sz="2000" dirty="0" err="1">
                <a:latin typeface="Lora" pitchFamily="2" charset="0"/>
              </a:rPr>
              <a:t>openlab</a:t>
            </a:r>
            <a:r>
              <a:rPr lang="en-US" sz="2000" dirty="0">
                <a:latin typeface="Lora" pitchFamily="2" charset="0"/>
              </a:rPr>
              <a:t> Summer Lectures </a:t>
            </a:r>
          </a:p>
          <a:p>
            <a:pPr algn="ctr"/>
            <a:endParaRPr lang="en-US" sz="2000" dirty="0">
              <a:latin typeface="Lora" pitchFamily="2" charset="0"/>
            </a:endParaRPr>
          </a:p>
          <a:p>
            <a:pPr algn="ctr"/>
            <a:r>
              <a:rPr lang="en-US" sz="2000" dirty="0">
                <a:latin typeface="Lora" pitchFamily="2" charset="0"/>
              </a:rPr>
              <a:t>25</a:t>
            </a:r>
            <a:r>
              <a:rPr lang="en-US" sz="2000" baseline="30000" dirty="0">
                <a:latin typeface="Lora" pitchFamily="2" charset="0"/>
              </a:rPr>
              <a:t>th</a:t>
            </a:r>
            <a:r>
              <a:rPr lang="en-US" sz="2000" dirty="0">
                <a:latin typeface="Lora" pitchFamily="2" charset="0"/>
              </a:rPr>
              <a:t> of July 2023</a:t>
            </a:r>
            <a:endParaRPr lang="en-GB" sz="2000" dirty="0">
              <a:latin typeface="Lora" pitchFamily="2" charset="0"/>
            </a:endParaRPr>
          </a:p>
        </p:txBody>
      </p:sp>
      <p:cxnSp>
        <p:nvCxnSpPr>
          <p:cNvPr id="5" name="Straight Connector 4">
            <a:extLst>
              <a:ext uri="{FF2B5EF4-FFF2-40B4-BE49-F238E27FC236}">
                <a16:creationId xmlns:a16="http://schemas.microsoft.com/office/drawing/2014/main" id="{0E947E04-E5C4-8B92-E96E-CE5DCBC59E9F}"/>
              </a:ext>
            </a:extLst>
          </p:cNvPr>
          <p:cNvCxnSpPr/>
          <p:nvPr/>
        </p:nvCxnSpPr>
        <p:spPr>
          <a:xfrm>
            <a:off x="6117265" y="815163"/>
            <a:ext cx="0" cy="4784652"/>
          </a:xfrm>
          <a:prstGeom prst="line">
            <a:avLst/>
          </a:prstGeom>
          <a:ln w="28575"/>
        </p:spPr>
        <p:style>
          <a:lnRef idx="1">
            <a:schemeClr val="dk1"/>
          </a:lnRef>
          <a:fillRef idx="0">
            <a:schemeClr val="dk1"/>
          </a:fillRef>
          <a:effectRef idx="0">
            <a:schemeClr val="dk1"/>
          </a:effectRef>
          <a:fontRef idx="minor">
            <a:schemeClr val="tx1"/>
          </a:fontRef>
        </p:style>
      </p:cxnSp>
      <p:pic>
        <p:nvPicPr>
          <p:cNvPr id="1026" name="Picture 2" descr="Welcome to CERN openlab | CERN openlab">
            <a:extLst>
              <a:ext uri="{FF2B5EF4-FFF2-40B4-BE49-F238E27FC236}">
                <a16:creationId xmlns:a16="http://schemas.microsoft.com/office/drawing/2014/main" id="{9BD9D9BA-3507-3861-2321-6C7990216A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6711" y="1208088"/>
            <a:ext cx="4762562" cy="1555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212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Video 6">
            <a:extLst>
              <a:ext uri="{FF2B5EF4-FFF2-40B4-BE49-F238E27FC236}">
                <a16:creationId xmlns:a16="http://schemas.microsoft.com/office/drawing/2014/main" id="{067B29C6-5A02-9D3B-A5FD-BDDDE666444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3047"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srgbClr val="FFFFFF"/>
                </a:solidFill>
                <a:latin typeface="Calibri" panose="020F0502020204030204"/>
              </a:rPr>
              <a:t>25 July 2023</a:t>
            </a:r>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a:xfrm>
            <a:off x="4038600" y="6356350"/>
            <a:ext cx="4114800" cy="365125"/>
          </a:xfrm>
        </p:spPr>
        <p:txBody>
          <a:bodyPr vert="horz" lIns="91440" tIns="45720" rIns="91440" bIns="45720" rtlCol="0" anchor="ctr">
            <a:normAutofit fontScale="77500" lnSpcReduction="20000"/>
          </a:bodyPr>
          <a:lstStyle/>
          <a:p>
            <a:pPr>
              <a:spcAft>
                <a:spcPts val="600"/>
              </a:spcAft>
              <a:defRPr/>
            </a:pPr>
            <a:r>
              <a:rPr lang="en-US" kern="1200">
                <a:solidFill>
                  <a:srgbClr val="FFFFFF"/>
                </a:solidFill>
                <a:latin typeface="Calibri" panose="020F0502020204030204"/>
                <a:ea typeface="+mn-ea"/>
                <a:cs typeface="+mn-cs"/>
              </a:rPr>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97D63191-F394-46E6-9F57-66EF97066736}" type="slidenum">
              <a:rPr lang="en-US">
                <a:solidFill>
                  <a:srgbClr val="FFFFFF"/>
                </a:solidFill>
                <a:latin typeface="Calibri" panose="020F0502020204030204"/>
              </a:rPr>
              <a:pPr>
                <a:spcAft>
                  <a:spcPts val="600"/>
                </a:spcAft>
                <a:defRPr/>
              </a:pPr>
              <a:t>10</a:t>
            </a:fld>
            <a:endParaRPr lang="en-US">
              <a:solidFill>
                <a:srgbClr val="FFFFFF"/>
              </a:solidFill>
              <a:latin typeface="Calibri" panose="020F0502020204030204"/>
            </a:endParaRPr>
          </a:p>
        </p:txBody>
      </p:sp>
    </p:spTree>
    <p:extLst>
      <p:ext uri="{BB962C8B-B14F-4D97-AF65-F5344CB8AC3E}">
        <p14:creationId xmlns:p14="http://schemas.microsoft.com/office/powerpoint/2010/main" val="7303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mute="1">
                <p:cTn id="12" repeatCount="indefinite" fill="hold" display="0">
                  <p:stCondLst>
                    <p:cond delay="indefinite"/>
                  </p:stCondLst>
                </p:cTn>
                <p:tgtEl>
                  <p:spTgt spid="7"/>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27" name="Picture 26">
            <a:extLst>
              <a:ext uri="{FF2B5EF4-FFF2-40B4-BE49-F238E27FC236}">
                <a16:creationId xmlns:a16="http://schemas.microsoft.com/office/drawing/2014/main" id="{50F41E29-541F-C601-B554-4FBD8259F754}"/>
              </a:ext>
            </a:extLst>
          </p:cNvPr>
          <p:cNvPicPr>
            <a:picLocks noChangeAspect="1"/>
          </p:cNvPicPr>
          <p:nvPr/>
        </p:nvPicPr>
        <p:blipFill rotWithShape="1">
          <a:blip r:embed="rId2">
            <a:alphaModFix amt="60000"/>
          </a:blip>
          <a:srcRect/>
          <a:stretch/>
        </p:blipFill>
        <p:spPr>
          <a:xfrm>
            <a:off x="-1" y="10"/>
            <a:ext cx="12192001" cy="6857990"/>
          </a:xfrm>
          <a:prstGeom prst="rect">
            <a:avLst/>
          </a:prstGeom>
        </p:spPr>
      </p:pic>
      <p:sp>
        <p:nvSpPr>
          <p:cNvPr id="6" name="TextBox 5">
            <a:extLst>
              <a:ext uri="{FF2B5EF4-FFF2-40B4-BE49-F238E27FC236}">
                <a16:creationId xmlns:a16="http://schemas.microsoft.com/office/drawing/2014/main" id="{C9598D57-D72A-6664-756D-9DCED95C8E26}"/>
              </a:ext>
            </a:extLst>
          </p:cNvPr>
          <p:cNvSpPr txBox="1"/>
          <p:nvPr/>
        </p:nvSpPr>
        <p:spPr>
          <a:xfrm>
            <a:off x="1324076" y="2255424"/>
            <a:ext cx="9795637" cy="2220775"/>
          </a:xfrm>
          <a:prstGeom prst="rect">
            <a:avLst/>
          </a:prstGeom>
        </p:spPr>
        <p:txBody>
          <a:bodyPr vert="horz" lIns="91440" tIns="45720" rIns="91440" bIns="45720" rtlCol="0" anchor="b">
            <a:normAutofit lnSpcReduction="10000"/>
          </a:bodyPr>
          <a:lstStyle/>
          <a:p>
            <a:pPr algn="ctr">
              <a:lnSpc>
                <a:spcPct val="90000"/>
              </a:lnSpc>
              <a:spcBef>
                <a:spcPct val="0"/>
              </a:spcBef>
              <a:spcAft>
                <a:spcPts val="600"/>
              </a:spcAft>
            </a:pPr>
            <a:r>
              <a:rPr lang="en-US" sz="5400" dirty="0">
                <a:solidFill>
                  <a:srgbClr val="FFFFFF"/>
                </a:solidFill>
                <a:latin typeface="Lora" pitchFamily="2" charset="0"/>
                <a:ea typeface="+mj-ea"/>
                <a:cs typeface="+mj-cs"/>
              </a:rPr>
              <a:t>Understanding quantum computing is not scary, it’s just linear algebra</a:t>
            </a:r>
          </a:p>
        </p:txBody>
      </p:sp>
      <p:sp>
        <p:nvSpPr>
          <p:cNvPr id="2" name="Date Placeholder 1">
            <a:extLst>
              <a:ext uri="{FF2B5EF4-FFF2-40B4-BE49-F238E27FC236}">
                <a16:creationId xmlns:a16="http://schemas.microsoft.com/office/drawing/2014/main" id="{E4B85116-B8D0-352D-E0A6-D44FD63CDE91}"/>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srgbClr val="FFFFFF"/>
                </a:solidFill>
                <a:latin typeface="Calibri" panose="020F0502020204030204"/>
              </a:rPr>
              <a:t>25 July 2023</a:t>
            </a:r>
          </a:p>
        </p:txBody>
      </p:sp>
      <p:sp>
        <p:nvSpPr>
          <p:cNvPr id="3" name="Footer Placeholder 2">
            <a:extLst>
              <a:ext uri="{FF2B5EF4-FFF2-40B4-BE49-F238E27FC236}">
                <a16:creationId xmlns:a16="http://schemas.microsoft.com/office/drawing/2014/main" id="{92F8797B-2872-53DC-1724-F77E44F59F4C}"/>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defRPr/>
            </a:pPr>
            <a:r>
              <a:rPr lang="en-US" kern="1200">
                <a:solidFill>
                  <a:srgbClr val="FFFFFF"/>
                </a:solidFill>
                <a:latin typeface="Calibri" panose="020F0502020204030204"/>
                <a:ea typeface="+mn-ea"/>
                <a:cs typeface="+mn-cs"/>
              </a:rPr>
              <a:t>A. Abdelmotteleb | Quantum Computing | CERN openlab</a:t>
            </a:r>
          </a:p>
        </p:txBody>
      </p:sp>
      <p:sp>
        <p:nvSpPr>
          <p:cNvPr id="4" name="Slide Number Placeholder 3">
            <a:extLst>
              <a:ext uri="{FF2B5EF4-FFF2-40B4-BE49-F238E27FC236}">
                <a16:creationId xmlns:a16="http://schemas.microsoft.com/office/drawing/2014/main" id="{90C66EB4-A9B3-90F9-9B95-C38BBB8B540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97D63191-F394-46E6-9F57-66EF97066736}" type="slidenum">
              <a:rPr lang="en-US">
                <a:solidFill>
                  <a:srgbClr val="FFFFFF"/>
                </a:solidFill>
                <a:latin typeface="Calibri" panose="020F0502020204030204"/>
              </a:rPr>
              <a:pPr>
                <a:spcAft>
                  <a:spcPts val="600"/>
                </a:spcAft>
                <a:defRPr/>
              </a:pPr>
              <a:t>11</a:t>
            </a:fld>
            <a:endParaRPr lang="en-US">
              <a:solidFill>
                <a:srgbClr val="FFFFFF"/>
              </a:solidFill>
              <a:latin typeface="Calibri" panose="020F0502020204030204"/>
            </a:endParaRPr>
          </a:p>
        </p:txBody>
      </p:sp>
    </p:spTree>
    <p:extLst>
      <p:ext uri="{BB962C8B-B14F-4D97-AF65-F5344CB8AC3E}">
        <p14:creationId xmlns:p14="http://schemas.microsoft.com/office/powerpoint/2010/main" val="243822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12</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DCCBE02-A6EC-42EA-E07D-5F9318276126}"/>
                  </a:ext>
                </a:extLst>
              </p:cNvPr>
              <p:cNvSpPr txBox="1"/>
              <p:nvPr/>
            </p:nvSpPr>
            <p:spPr>
              <a:xfrm>
                <a:off x="1212574" y="2374216"/>
                <a:ext cx="4572000" cy="707886"/>
              </a:xfrm>
              <a:prstGeom prst="rect">
                <a:avLst/>
              </a:prstGeom>
              <a:noFill/>
            </p:spPr>
            <p:txBody>
              <a:bodyPr wrap="square" rtlCol="0">
                <a:spAutoFit/>
              </a:bodyPr>
              <a:lstStyle/>
              <a:p>
                <a:r>
                  <a:rPr lang="en-US" sz="2000" dirty="0">
                    <a:latin typeface="Lora" pitchFamily="2" charset="0"/>
                  </a:rPr>
                  <a:t>Assuming you know what a vector is</a:t>
                </a:r>
              </a:p>
              <a:p>
                <a:r>
                  <a:rPr lang="en-US" sz="2000" dirty="0">
                    <a:latin typeface="Lora" pitchFamily="2" charset="0"/>
                  </a:rPr>
                  <a:t>Let </a:t>
                </a:r>
                <a14:m>
                  <m:oMath xmlns:m="http://schemas.openxmlformats.org/officeDocument/2006/math">
                    <m:r>
                      <m:rPr>
                        <m:sty m:val="p"/>
                      </m:rPr>
                      <a:rPr lang="en-US" sz="2000" b="0" i="0" smtClean="0">
                        <a:latin typeface="Cambria Math" panose="02040503050406030204" pitchFamily="18" charset="0"/>
                      </a:rPr>
                      <m:t>d</m:t>
                    </m:r>
                    <m:r>
                      <a:rPr lang="en-US" sz="2000" b="0" i="0" smtClean="0">
                        <a:latin typeface="Cambria Math" panose="02040503050406030204" pitchFamily="18" charset="0"/>
                      </a:rPr>
                      <m:t>,</m:t>
                    </m:r>
                    <m:r>
                      <a:rPr lang="en-US" sz="2000" b="0" i="1" smtClean="0">
                        <a:latin typeface="Cambria Math" panose="02040503050406030204" pitchFamily="18" charset="0"/>
                      </a:rPr>
                      <m:t> </m:t>
                    </m:r>
                    <m:r>
                      <a:rPr lang="en-US" sz="2000" b="0" i="1" smtClean="0">
                        <a:latin typeface="Cambria Math" panose="02040503050406030204" pitchFamily="18" charset="0"/>
                      </a:rPr>
                      <m:t>𝑒</m:t>
                    </m:r>
                    <m:r>
                      <a:rPr lang="en-US" sz="2000" b="0" i="1" smtClean="0">
                        <a:latin typeface="Cambria Math" panose="02040503050406030204" pitchFamily="18" charset="0"/>
                      </a:rPr>
                      <m:t> ∈</m:t>
                    </m:r>
                    <m:sSup>
                      <m:sSupPr>
                        <m:ctrlPr>
                          <a:rPr lang="en-US" sz="2000" b="0" i="1" smtClean="0">
                            <a:latin typeface="Cambria Math" panose="02040503050406030204" pitchFamily="18" charset="0"/>
                            <a:ea typeface="Cambria Math" panose="02040503050406030204" pitchFamily="18" charset="0"/>
                          </a:rPr>
                        </m:ctrlPr>
                      </m:sSupPr>
                      <m:e>
                        <m:r>
                          <m:rPr>
                            <m:nor/>
                          </m:rPr>
                          <a:rPr lang="en-GB" sz="2000"/>
                          <m:t>ℂ</m:t>
                        </m:r>
                      </m:e>
                      <m:sup>
                        <m:r>
                          <a:rPr lang="en-US" sz="2000" b="0" i="1" smtClean="0">
                            <a:latin typeface="Cambria Math" panose="02040503050406030204" pitchFamily="18" charset="0"/>
                            <a:ea typeface="Cambria Math" panose="02040503050406030204" pitchFamily="18" charset="0"/>
                          </a:rPr>
                          <m:t>2</m:t>
                        </m:r>
                      </m:sup>
                    </m:sSup>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3DCCBE02-A6EC-42EA-E07D-5F9318276126}"/>
                  </a:ext>
                </a:extLst>
              </p:cNvPr>
              <p:cNvSpPr txBox="1">
                <a:spLocks noRot="1" noChangeAspect="1" noMove="1" noResize="1" noEditPoints="1" noAdjustHandles="1" noChangeArrowheads="1" noChangeShapeType="1" noTextEdit="1"/>
              </p:cNvSpPr>
              <p:nvPr/>
            </p:nvSpPr>
            <p:spPr>
              <a:xfrm>
                <a:off x="1212574" y="2374216"/>
                <a:ext cx="4572000" cy="707886"/>
              </a:xfrm>
              <a:prstGeom prst="rect">
                <a:avLst/>
              </a:prstGeom>
              <a:blipFill>
                <a:blip r:embed="rId2"/>
                <a:stretch>
                  <a:fillRect l="-1467" t="-4274" b="-145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6E817FD-E034-C0FB-4CBA-3D993BA3DA2D}"/>
                  </a:ext>
                </a:extLst>
              </p:cNvPr>
              <p:cNvSpPr txBox="1"/>
              <p:nvPr/>
            </p:nvSpPr>
            <p:spPr>
              <a:xfrm>
                <a:off x="1983211" y="3620506"/>
                <a:ext cx="1286763" cy="6915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𝑑</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den>
                          </m:f>
                        </m:e>
                      </m:d>
                    </m:oMath>
                  </m:oMathPara>
                </a14:m>
                <a:endParaRPr lang="en-GB" sz="2000" dirty="0"/>
              </a:p>
            </p:txBody>
          </p:sp>
        </mc:Choice>
        <mc:Fallback xmlns="">
          <p:sp>
            <p:nvSpPr>
              <p:cNvPr id="8" name="TextBox 7">
                <a:extLst>
                  <a:ext uri="{FF2B5EF4-FFF2-40B4-BE49-F238E27FC236}">
                    <a16:creationId xmlns:a16="http://schemas.microsoft.com/office/drawing/2014/main" id="{96E817FD-E034-C0FB-4CBA-3D993BA3DA2D}"/>
                  </a:ext>
                </a:extLst>
              </p:cNvPr>
              <p:cNvSpPr txBox="1">
                <a:spLocks noRot="1" noChangeAspect="1" noMove="1" noResize="1" noEditPoints="1" noAdjustHandles="1" noChangeArrowheads="1" noChangeShapeType="1" noTextEdit="1"/>
              </p:cNvSpPr>
              <p:nvPr/>
            </p:nvSpPr>
            <p:spPr>
              <a:xfrm>
                <a:off x="1983211" y="3620506"/>
                <a:ext cx="1286763" cy="691536"/>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7A8BACD7-46EE-14AF-73EA-28A1681CB438}"/>
              </a:ext>
            </a:extLst>
          </p:cNvPr>
          <p:cNvSpPr txBox="1"/>
          <p:nvPr/>
        </p:nvSpPr>
        <p:spPr>
          <a:xfrm>
            <a:off x="1212574" y="3166954"/>
            <a:ext cx="3115212" cy="400110"/>
          </a:xfrm>
          <a:prstGeom prst="rect">
            <a:avLst/>
          </a:prstGeom>
          <a:noFill/>
        </p:spPr>
        <p:txBody>
          <a:bodyPr wrap="square" rtlCol="0">
            <a:spAutoFit/>
          </a:bodyPr>
          <a:lstStyle/>
          <a:p>
            <a:r>
              <a:rPr lang="en-US" sz="2000" b="1" dirty="0" err="1">
                <a:latin typeface="Lora" pitchFamily="2" charset="0"/>
              </a:rPr>
              <a:t>ket</a:t>
            </a:r>
            <a:r>
              <a:rPr lang="en-US" sz="2000" b="1" dirty="0">
                <a:latin typeface="Lora" pitchFamily="2" charset="0"/>
              </a:rPr>
              <a:t> </a:t>
            </a:r>
            <a:r>
              <a:rPr lang="en-US" sz="2000" dirty="0">
                <a:latin typeface="Lora" pitchFamily="2" charset="0"/>
              </a:rPr>
              <a:t>is a column vector:</a:t>
            </a:r>
            <a:endParaRPr lang="en-GB" sz="2000" b="1" dirty="0">
              <a:latin typeface="Lora" pitchFamily="2"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22432CB-0D0D-A4D1-0806-9FB5933F996B}"/>
                  </a:ext>
                </a:extLst>
              </p:cNvPr>
              <p:cNvSpPr txBox="1"/>
              <p:nvPr/>
            </p:nvSpPr>
            <p:spPr>
              <a:xfrm>
                <a:off x="7794195" y="3502910"/>
                <a:ext cx="3492687" cy="8091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𝑒</m:t>
                          </m:r>
                          <m:r>
                            <a:rPr lang="en-US" sz="2000" b="0" i="1" smtClean="0">
                              <a:latin typeface="Cambria Math" panose="02040503050406030204" pitchFamily="18" charset="0"/>
                            </a:rPr>
                            <m:t>|</m:t>
                          </m:r>
                        </m:e>
                      </m:d>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𝑒</m:t>
                              </m:r>
                            </m:e>
                          </m:d>
                        </m:e>
                        <m:sup>
                          <m:r>
                            <m:rPr>
                              <m:nor/>
                            </m:rPr>
                            <a:rPr lang="en-GB" sz="2000"/>
                            <m:t>†</m:t>
                          </m:r>
                        </m:sup>
                      </m:sSup>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b="0" i="1" smtClean="0">
                                          <a:latin typeface="Cambria Math" panose="02040503050406030204" pitchFamily="18" charset="0"/>
                                        </a:rPr>
                                        <m:t>𝑒</m:t>
                                      </m:r>
                                    </m:e>
                                    <m:sub>
                                      <m:r>
                                        <a:rPr lang="en-US" sz="2000" i="1">
                                          <a:latin typeface="Cambria Math" panose="02040503050406030204" pitchFamily="18" charset="0"/>
                                        </a:rPr>
                                        <m:t>2</m:t>
                                      </m:r>
                                    </m:sub>
                                  </m:sSub>
                                </m:den>
                              </m:f>
                            </m:e>
                          </m:d>
                        </m:e>
                        <m:sup>
                          <m:r>
                            <m:rPr>
                              <m:nor/>
                            </m:rPr>
                            <a:rPr lang="en-GB" sz="2000"/>
                            <m:t>†</m:t>
                          </m:r>
                        </m:sup>
                      </m:sSup>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e>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e>
                            </m:mr>
                          </m:m>
                        </m:e>
                      </m:d>
                    </m:oMath>
                  </m:oMathPara>
                </a14:m>
                <a:endParaRPr lang="en-GB" sz="2000" dirty="0"/>
              </a:p>
            </p:txBody>
          </p:sp>
        </mc:Choice>
        <mc:Fallback xmlns="">
          <p:sp>
            <p:nvSpPr>
              <p:cNvPr id="10" name="TextBox 9">
                <a:extLst>
                  <a:ext uri="{FF2B5EF4-FFF2-40B4-BE49-F238E27FC236}">
                    <a16:creationId xmlns:a16="http://schemas.microsoft.com/office/drawing/2014/main" id="{122432CB-0D0D-A4D1-0806-9FB5933F996B}"/>
                  </a:ext>
                </a:extLst>
              </p:cNvPr>
              <p:cNvSpPr txBox="1">
                <a:spLocks noRot="1" noChangeAspect="1" noMove="1" noResize="1" noEditPoints="1" noAdjustHandles="1" noChangeArrowheads="1" noChangeShapeType="1" noTextEdit="1"/>
              </p:cNvSpPr>
              <p:nvPr/>
            </p:nvSpPr>
            <p:spPr>
              <a:xfrm>
                <a:off x="7794195" y="3502910"/>
                <a:ext cx="3492687" cy="809132"/>
              </a:xfrm>
              <a:prstGeom prst="rect">
                <a:avLst/>
              </a:prstGeom>
              <a:blipFill>
                <a:blip r:embed="rId4"/>
                <a:stretch>
                  <a:fillRect/>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138BA1B0-54C2-A179-D2E2-96C8EDDC11F5}"/>
              </a:ext>
            </a:extLst>
          </p:cNvPr>
          <p:cNvSpPr txBox="1"/>
          <p:nvPr/>
        </p:nvSpPr>
        <p:spPr>
          <a:xfrm>
            <a:off x="7213317" y="3168947"/>
            <a:ext cx="2464904" cy="400110"/>
          </a:xfrm>
          <a:prstGeom prst="rect">
            <a:avLst/>
          </a:prstGeom>
          <a:noFill/>
        </p:spPr>
        <p:txBody>
          <a:bodyPr wrap="square" rtlCol="0">
            <a:spAutoFit/>
          </a:bodyPr>
          <a:lstStyle/>
          <a:p>
            <a:r>
              <a:rPr lang="en-US" sz="2000" b="1" dirty="0">
                <a:latin typeface="Lora" pitchFamily="2" charset="0"/>
              </a:rPr>
              <a:t>bra </a:t>
            </a:r>
            <a:r>
              <a:rPr lang="en-US" sz="2000" dirty="0">
                <a:latin typeface="Lora" pitchFamily="2" charset="0"/>
              </a:rPr>
              <a:t>is a row vector:</a:t>
            </a:r>
            <a:endParaRPr lang="en-GB" sz="2000" b="1" dirty="0">
              <a:latin typeface="Lora" pitchFamily="2"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489E4B5-1A09-F08D-29C4-C2B60E53CF12}"/>
                  </a:ext>
                </a:extLst>
              </p:cNvPr>
              <p:cNvSpPr txBox="1"/>
              <p:nvPr/>
            </p:nvSpPr>
            <p:spPr>
              <a:xfrm>
                <a:off x="4548808" y="1163482"/>
                <a:ext cx="3094383" cy="1015663"/>
              </a:xfrm>
              <a:prstGeom prst="rect">
                <a:avLst/>
              </a:prstGeom>
              <a:noFill/>
              <a:ln w="19050">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 </m:t>
                      </m:r>
                      <m:r>
                        <a:rPr lang="en-US" sz="2000" b="0" i="1" smtClean="0">
                          <a:latin typeface="Cambria Math" panose="02040503050406030204" pitchFamily="18" charset="0"/>
                        </a:rPr>
                        <m:t>𝑐</m:t>
                      </m:r>
                      <m:r>
                        <a:rPr lang="en-US" sz="2000" b="0" i="1" smtClean="0">
                          <a:latin typeface="Cambria Math" panose="02040503050406030204" pitchFamily="18" charset="0"/>
                        </a:rPr>
                        <m:t> =</m:t>
                      </m:r>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𝑖𝑏</m:t>
                      </m:r>
                      <m:r>
                        <a:rPr lang="en-US" sz="2000" b="0" i="1" smtClean="0">
                          <a:latin typeface="Cambria Math" panose="02040503050406030204" pitchFamily="18" charset="0"/>
                        </a:rPr>
                        <m:t>,</m:t>
                      </m:r>
                    </m:oMath>
                  </m:oMathPara>
                </a14:m>
                <a:endParaRPr lang="en-GB" sz="2000" dirty="0"/>
              </a:p>
              <a:p>
                <a:pPr algn="ctr"/>
                <a14:m>
                  <m:oMathPara xmlns:m="http://schemas.openxmlformats.org/officeDocument/2006/math">
                    <m:oMathParaPr>
                      <m:jc m:val="centerGroup"/>
                    </m:oMathParaPr>
                    <m:oMath xmlns:m="http://schemas.openxmlformats.org/officeDocument/2006/math">
                      <m:sSup>
                        <m:sSupPr>
                          <m:ctrlPr>
                            <a:rPr lang="en-GB" sz="2000" i="1" smtClean="0">
                              <a:latin typeface="Cambria Math" panose="02040503050406030204" pitchFamily="18" charset="0"/>
                            </a:rPr>
                          </m:ctrlPr>
                        </m:sSupPr>
                        <m:e>
                          <m:r>
                            <a:rPr lang="en-US" sz="2000" b="0" i="1" smtClean="0">
                              <a:latin typeface="Cambria Math" panose="02040503050406030204" pitchFamily="18" charset="0"/>
                            </a:rPr>
                            <m:t> </m:t>
                          </m:r>
                          <m:r>
                            <a:rPr lang="en-US" sz="2000" b="0" i="1" smtClean="0">
                              <a:latin typeface="Cambria Math" panose="02040503050406030204" pitchFamily="18" charset="0"/>
                            </a:rPr>
                            <m:t>𝑐</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𝑖𝑏</m:t>
                      </m:r>
                      <m:r>
                        <a:rPr lang="en-US" sz="2000" b="0" i="1" smtClean="0">
                          <a:latin typeface="Cambria Math" panose="02040503050406030204" pitchFamily="18" charset="0"/>
                        </a:rPr>
                        <m:t>,</m:t>
                      </m:r>
                    </m:oMath>
                  </m:oMathPara>
                </a14:m>
                <a:endParaRPr lang="en-GB" sz="2000" dirty="0"/>
              </a:p>
              <a:p>
                <a:pPr algn="ct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 </m:t>
                      </m:r>
                      <m:r>
                        <a:rPr lang="en-US" sz="2000" b="0" i="1" smtClean="0">
                          <a:latin typeface="Cambria Math" panose="02040503050406030204" pitchFamily="18" charset="0"/>
                        </a:rPr>
                        <m:t>𝑏</m:t>
                      </m:r>
                      <m:r>
                        <a:rPr lang="en-US" sz="2000" b="0" i="1" smtClean="0">
                          <a:latin typeface="Cambria Math" panose="02040503050406030204" pitchFamily="18" charset="0"/>
                        </a:rPr>
                        <m:t> ∈</m:t>
                      </m:r>
                      <m:r>
                        <m:rPr>
                          <m:nor/>
                        </m:rPr>
                        <a:rPr lang="en-GB" sz="2000" smtClean="0"/>
                        <m:t>ℝ</m:t>
                      </m:r>
                    </m:oMath>
                  </m:oMathPara>
                </a14:m>
                <a:endParaRPr lang="en-GB" sz="2000" dirty="0"/>
              </a:p>
            </p:txBody>
          </p:sp>
        </mc:Choice>
        <mc:Fallback xmlns="">
          <p:sp>
            <p:nvSpPr>
              <p:cNvPr id="12" name="TextBox 11">
                <a:extLst>
                  <a:ext uri="{FF2B5EF4-FFF2-40B4-BE49-F238E27FC236}">
                    <a16:creationId xmlns:a16="http://schemas.microsoft.com/office/drawing/2014/main" id="{D489E4B5-1A09-F08D-29C4-C2B60E53CF12}"/>
                  </a:ext>
                </a:extLst>
              </p:cNvPr>
              <p:cNvSpPr txBox="1">
                <a:spLocks noRot="1" noChangeAspect="1" noMove="1" noResize="1" noEditPoints="1" noAdjustHandles="1" noChangeArrowheads="1" noChangeShapeType="1" noTextEdit="1"/>
              </p:cNvSpPr>
              <p:nvPr/>
            </p:nvSpPr>
            <p:spPr>
              <a:xfrm>
                <a:off x="4548808" y="1163482"/>
                <a:ext cx="3094383" cy="1015663"/>
              </a:xfrm>
              <a:prstGeom prst="rect">
                <a:avLst/>
              </a:prstGeom>
              <a:blipFill>
                <a:blip r:embed="rId5"/>
                <a:stretch>
                  <a:fillRect/>
                </a:stretch>
              </a:blipFill>
              <a:ln w="19050">
                <a:solidFill>
                  <a:srgbClr val="FF0000"/>
                </a:solidFill>
              </a:ln>
            </p:spPr>
            <p:txBody>
              <a:bodyPr/>
              <a:lstStyle/>
              <a:p>
                <a:r>
                  <a:rPr lang="en-GB">
                    <a:noFill/>
                  </a:rPr>
                  <a:t> </a:t>
                </a:r>
              </a:p>
            </p:txBody>
          </p:sp>
        </mc:Fallback>
      </mc:AlternateContent>
      <p:sp>
        <p:nvSpPr>
          <p:cNvPr id="13" name="TextBox 12">
            <a:extLst>
              <a:ext uri="{FF2B5EF4-FFF2-40B4-BE49-F238E27FC236}">
                <a16:creationId xmlns:a16="http://schemas.microsoft.com/office/drawing/2014/main" id="{E86C2A7A-985D-B5F6-A8CD-2272EA181A05}"/>
              </a:ext>
            </a:extLst>
          </p:cNvPr>
          <p:cNvSpPr txBox="1"/>
          <p:nvPr/>
        </p:nvSpPr>
        <p:spPr>
          <a:xfrm>
            <a:off x="7226157" y="4358804"/>
            <a:ext cx="4314678" cy="400110"/>
          </a:xfrm>
          <a:prstGeom prst="rect">
            <a:avLst/>
          </a:prstGeom>
          <a:noFill/>
        </p:spPr>
        <p:txBody>
          <a:bodyPr wrap="square" rtlCol="0">
            <a:spAutoFit/>
          </a:bodyPr>
          <a:lstStyle/>
          <a:p>
            <a:r>
              <a:rPr lang="en-US" sz="2000" b="1" dirty="0" err="1">
                <a:latin typeface="Lora" pitchFamily="2" charset="0"/>
              </a:rPr>
              <a:t>ket</a:t>
            </a:r>
            <a:r>
              <a:rPr lang="en-US" sz="2000" b="1" dirty="0">
                <a:latin typeface="Lora" pitchFamily="2" charset="0"/>
              </a:rPr>
              <a:t>-bra</a:t>
            </a:r>
            <a:r>
              <a:rPr lang="en-US" sz="2000" dirty="0">
                <a:latin typeface="Lora" pitchFamily="2" charset="0"/>
              </a:rPr>
              <a:t> is a matrix multiplication: </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112CFE8-1406-7623-DD03-EB0A714CC7BF}"/>
                  </a:ext>
                </a:extLst>
              </p:cNvPr>
              <p:cNvSpPr txBox="1"/>
              <p:nvPr/>
            </p:nvSpPr>
            <p:spPr>
              <a:xfrm>
                <a:off x="838200" y="4865046"/>
                <a:ext cx="4714462" cy="10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𝑒</m:t>
                          </m:r>
                        </m:e>
                        <m:e>
                          <m:r>
                            <a:rPr lang="en-US" sz="2000" b="0" i="1" smtClean="0">
                              <a:latin typeface="Cambria Math" panose="02040503050406030204" pitchFamily="18" charset="0"/>
                            </a:rPr>
                            <m:t>𝑑</m:t>
                          </m:r>
                        </m:e>
                      </m:d>
                      <m:r>
                        <a:rPr lang="en-US" sz="2000" b="0" i="1" smtClean="0">
                          <a:latin typeface="Cambria Math" panose="02040503050406030204" pitchFamily="18" charset="0"/>
                        </a:rPr>
                        <m:t>=</m:t>
                      </m:r>
                      <m:d>
                        <m:dPr>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den>
                          </m:f>
                        </m:e>
                      </m:d>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𝑑</m:t>
                              </m:r>
                            </m:e>
                            <m:e>
                              <m:r>
                                <a:rPr lang="en-US" sz="2000" b="0" i="1" smtClean="0">
                                  <a:latin typeface="Cambria Math" panose="02040503050406030204" pitchFamily="18" charset="0"/>
                                </a:rPr>
                                <m:t>𝑒</m:t>
                              </m:r>
                            </m:e>
                          </m:d>
                        </m:e>
                        <m:sup>
                          <m:r>
                            <a:rPr lang="en-US" sz="2000" b="0" i="1" smtClean="0">
                              <a:latin typeface="Cambria Math" panose="02040503050406030204" pitchFamily="18" charset="0"/>
                            </a:rPr>
                            <m:t>∗</m:t>
                          </m:r>
                        </m:sup>
                      </m:sSup>
                    </m:oMath>
                  </m:oMathPara>
                </a14:m>
                <a:endParaRPr lang="en-GB" sz="2000" dirty="0"/>
              </a:p>
            </p:txBody>
          </p:sp>
        </mc:Choice>
        <mc:Fallback xmlns="">
          <p:sp>
            <p:nvSpPr>
              <p:cNvPr id="14" name="TextBox 13">
                <a:extLst>
                  <a:ext uri="{FF2B5EF4-FFF2-40B4-BE49-F238E27FC236}">
                    <a16:creationId xmlns:a16="http://schemas.microsoft.com/office/drawing/2014/main" id="{8112CFE8-1406-7623-DD03-EB0A714CC7BF}"/>
                  </a:ext>
                </a:extLst>
              </p:cNvPr>
              <p:cNvSpPr txBox="1">
                <a:spLocks noRot="1" noChangeAspect="1" noMove="1" noResize="1" noEditPoints="1" noAdjustHandles="1" noChangeArrowheads="1" noChangeShapeType="1" noTextEdit="1"/>
              </p:cNvSpPr>
              <p:nvPr/>
            </p:nvSpPr>
            <p:spPr>
              <a:xfrm>
                <a:off x="838200" y="4865046"/>
                <a:ext cx="4714462" cy="1091646"/>
              </a:xfrm>
              <a:prstGeom prst="rect">
                <a:avLst/>
              </a:prstGeom>
              <a:blipFill>
                <a:blip r:embed="rId6"/>
                <a:stretch>
                  <a:fillRect/>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932C4EA9-85A4-5D33-0563-E47B14580FD9}"/>
              </a:ext>
            </a:extLst>
          </p:cNvPr>
          <p:cNvSpPr txBox="1"/>
          <p:nvPr/>
        </p:nvSpPr>
        <p:spPr>
          <a:xfrm>
            <a:off x="1212574" y="4358804"/>
            <a:ext cx="4114800" cy="400110"/>
          </a:xfrm>
          <a:prstGeom prst="rect">
            <a:avLst/>
          </a:prstGeom>
          <a:noFill/>
        </p:spPr>
        <p:txBody>
          <a:bodyPr wrap="square" rtlCol="0">
            <a:spAutoFit/>
          </a:bodyPr>
          <a:lstStyle/>
          <a:p>
            <a:r>
              <a:rPr lang="en-US" sz="2000" b="1" dirty="0">
                <a:latin typeface="Lora" pitchFamily="2" charset="0"/>
              </a:rPr>
              <a:t>bra-</a:t>
            </a:r>
            <a:r>
              <a:rPr lang="en-US" sz="2000" b="1" dirty="0" err="1">
                <a:latin typeface="Lora" pitchFamily="2" charset="0"/>
              </a:rPr>
              <a:t>ket</a:t>
            </a:r>
            <a:r>
              <a:rPr lang="en-US" sz="2000" dirty="0">
                <a:latin typeface="Lora" pitchFamily="2" charset="0"/>
              </a:rPr>
              <a:t> is an inner product: </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10E2CDB-DE03-B34F-88DC-B40ECEB67F4D}"/>
                  </a:ext>
                </a:extLst>
              </p:cNvPr>
              <p:cNvSpPr txBox="1"/>
              <p:nvPr/>
            </p:nvSpPr>
            <p:spPr>
              <a:xfrm>
                <a:off x="7084987" y="4741780"/>
                <a:ext cx="4597017" cy="14754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𝑑</m:t>
                          </m:r>
                        </m:e>
                      </m:d>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𝑒</m:t>
                          </m:r>
                          <m:r>
                            <a:rPr lang="en-US" sz="2000" b="0" i="1" smtClean="0">
                              <a:latin typeface="Cambria Math" panose="02040503050406030204" pitchFamily="18" charset="0"/>
                            </a:rPr>
                            <m:t>|=  </m:t>
                          </m:r>
                        </m:e>
                      </m:d>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den>
                          </m:f>
                        </m:e>
                      </m:d>
                      <m:d>
                        <m:dPr>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r>
                        <a:rPr lang="en-US" sz="2000" b="0" i="1" smtClean="0">
                          <a:latin typeface="Cambria Math" panose="02040503050406030204" pitchFamily="18" charset="0"/>
                        </a:rPr>
                        <m:t>=</m:t>
                      </m:r>
                      <m:d>
                        <m:dPr>
                          <m:ctrlPr>
                            <a:rPr lang="en-GB" sz="2000" i="1" smtClean="0">
                              <a:latin typeface="Cambria Math" panose="02040503050406030204" pitchFamily="18" charset="0"/>
                            </a:rPr>
                          </m:ctrlPr>
                        </m:dPr>
                        <m:e>
                          <m:m>
                            <m:mPr>
                              <m:mcs>
                                <m:mc>
                                  <m:mcPr>
                                    <m:count m:val="2"/>
                                    <m:mcJc m:val="center"/>
                                  </m:mcPr>
                                </m:mc>
                              </m:mcs>
                              <m:ctrlPr>
                                <a:rPr lang="en-GB" sz="2000" i="1" smtClean="0">
                                  <a:latin typeface="Cambria Math" panose="02040503050406030204" pitchFamily="18" charset="0"/>
                                </a:rPr>
                              </m:ctrlPr>
                            </m:mPr>
                            <m:mr>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b="0" i="1" smtClean="0">
                                        <a:latin typeface="Cambria Math" panose="02040503050406030204" pitchFamily="18" charset="0"/>
                                      </a:rPr>
                                      <m:t>2</m:t>
                                    </m:r>
                                  </m:sub>
                                  <m:sup>
                                    <m:r>
                                      <a:rPr lang="en-US" sz="2000" i="1">
                                        <a:latin typeface="Cambria Math" panose="02040503050406030204" pitchFamily="18" charset="0"/>
                                      </a:rPr>
                                      <m:t>∗</m:t>
                                    </m:r>
                                  </m:sup>
                                </m:sSubSup>
                              </m:e>
                            </m:mr>
                            <m:mr>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b="0" i="1" smtClean="0">
                                        <a:latin typeface="Cambria Math" panose="02040503050406030204" pitchFamily="18" charset="0"/>
                                      </a:rPr>
                                      <m:t>2</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oMath>
                  </m:oMathPara>
                </a14:m>
                <a:endParaRPr lang="en-GB" sz="2000" dirty="0"/>
              </a:p>
            </p:txBody>
          </p:sp>
        </mc:Choice>
        <mc:Fallback xmlns="">
          <p:sp>
            <p:nvSpPr>
              <p:cNvPr id="16" name="TextBox 15">
                <a:extLst>
                  <a:ext uri="{FF2B5EF4-FFF2-40B4-BE49-F238E27FC236}">
                    <a16:creationId xmlns:a16="http://schemas.microsoft.com/office/drawing/2014/main" id="{210E2CDB-DE03-B34F-88DC-B40ECEB67F4D}"/>
                  </a:ext>
                </a:extLst>
              </p:cNvPr>
              <p:cNvSpPr txBox="1">
                <a:spLocks noRot="1" noChangeAspect="1" noMove="1" noResize="1" noEditPoints="1" noAdjustHandles="1" noChangeArrowheads="1" noChangeShapeType="1" noTextEdit="1"/>
              </p:cNvSpPr>
              <p:nvPr/>
            </p:nvSpPr>
            <p:spPr>
              <a:xfrm>
                <a:off x="7084987" y="4741780"/>
                <a:ext cx="4597017" cy="1475404"/>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9ABA11B-86C0-B8B0-5387-111D3504C4E9}"/>
                  </a:ext>
                </a:extLst>
              </p:cNvPr>
              <p:cNvSpPr txBox="1"/>
              <p:nvPr/>
            </p:nvSpPr>
            <p:spPr>
              <a:xfrm>
                <a:off x="9018104" y="1363364"/>
                <a:ext cx="2796988" cy="1328825"/>
              </a:xfrm>
              <a:prstGeom prst="rect">
                <a:avLst/>
              </a:prstGeom>
              <a:noFill/>
            </p:spPr>
            <p:txBody>
              <a:bodyPr wrap="square" rtlCol="0">
                <a:spAutoFit/>
              </a:bodyPr>
              <a:lstStyle/>
              <a:p>
                <a:r>
                  <a:rPr lang="en-US" sz="2000" dirty="0">
                    <a:latin typeface="Lora" pitchFamily="2" charset="0"/>
                  </a:rPr>
                  <a:t>* = Complex conjugate</a:t>
                </a:r>
              </a:p>
              <a:p>
                <a14:m>
                  <m:oMath xmlns:m="http://schemas.openxmlformats.org/officeDocument/2006/math">
                    <m:r>
                      <m:rPr>
                        <m:nor/>
                      </m:rPr>
                      <a:rPr lang="en-GB" sz="2000" smtClean="0">
                        <a:latin typeface="Lora" pitchFamily="2" charset="0"/>
                      </a:rPr>
                      <m:t>†</m:t>
                    </m:r>
                  </m:oMath>
                </a14:m>
                <a:r>
                  <a:rPr lang="en-GB" sz="2000" dirty="0">
                    <a:latin typeface="Lora" pitchFamily="2" charset="0"/>
                  </a:rPr>
                  <a:t> = Hermitian conjugate</a:t>
                </a:r>
              </a:p>
            </p:txBody>
          </p:sp>
        </mc:Choice>
        <mc:Fallback xmlns="">
          <p:sp>
            <p:nvSpPr>
              <p:cNvPr id="7" name="TextBox 6">
                <a:extLst>
                  <a:ext uri="{FF2B5EF4-FFF2-40B4-BE49-F238E27FC236}">
                    <a16:creationId xmlns:a16="http://schemas.microsoft.com/office/drawing/2014/main" id="{29ABA11B-86C0-B8B0-5387-111D3504C4E9}"/>
                  </a:ext>
                </a:extLst>
              </p:cNvPr>
              <p:cNvSpPr txBox="1">
                <a:spLocks noRot="1" noChangeAspect="1" noMove="1" noResize="1" noEditPoints="1" noAdjustHandles="1" noChangeArrowheads="1" noChangeShapeType="1" noTextEdit="1"/>
              </p:cNvSpPr>
              <p:nvPr/>
            </p:nvSpPr>
            <p:spPr>
              <a:xfrm>
                <a:off x="9018104" y="1363364"/>
                <a:ext cx="2796988" cy="1328825"/>
              </a:xfrm>
              <a:prstGeom prst="rect">
                <a:avLst/>
              </a:prstGeom>
              <a:blipFill>
                <a:blip r:embed="rId8"/>
                <a:stretch>
                  <a:fillRect l="-2179" t="-2752" b="-7339"/>
                </a:stretch>
              </a:blipFill>
            </p:spPr>
            <p:txBody>
              <a:bodyPr/>
              <a:lstStyle/>
              <a:p>
                <a:r>
                  <a:rPr lang="en-GB">
                    <a:noFill/>
                  </a:rPr>
                  <a:t> </a:t>
                </a:r>
              </a:p>
            </p:txBody>
          </p:sp>
        </mc:Fallback>
      </mc:AlternateContent>
      <p:sp>
        <p:nvSpPr>
          <p:cNvPr id="17" name="Title 16">
            <a:extLst>
              <a:ext uri="{FF2B5EF4-FFF2-40B4-BE49-F238E27FC236}">
                <a16:creationId xmlns:a16="http://schemas.microsoft.com/office/drawing/2014/main" id="{9321B380-7752-77F5-A0EB-434E61B437A7}"/>
              </a:ext>
            </a:extLst>
          </p:cNvPr>
          <p:cNvSpPr>
            <a:spLocks noGrp="1"/>
          </p:cNvSpPr>
          <p:nvPr>
            <p:ph type="title"/>
          </p:nvPr>
        </p:nvSpPr>
        <p:spPr/>
        <p:txBody>
          <a:bodyPr/>
          <a:lstStyle/>
          <a:p>
            <a:pPr rtl="0" eaLnBrk="1" latinLnBrk="0" hangingPunct="1"/>
            <a:r>
              <a:rPr lang="en-US" sz="2800" kern="1200" dirty="0">
                <a:solidFill>
                  <a:srgbClr val="2F5597"/>
                </a:solidFill>
                <a:effectLst/>
                <a:latin typeface="Lora" pitchFamily="2" charset="0"/>
                <a:ea typeface="+mn-ea"/>
                <a:cs typeface="+mn-cs"/>
              </a:rPr>
              <a:t>Mathematical aside 1 – Complex numbers and Dirac notation</a:t>
            </a:r>
            <a:endParaRPr lang="en-GB" dirty="0">
              <a:effectLst/>
            </a:endParaRPr>
          </a:p>
        </p:txBody>
      </p:sp>
    </p:spTree>
    <p:extLst>
      <p:ext uri="{BB962C8B-B14F-4D97-AF65-F5344CB8AC3E}">
        <p14:creationId xmlns:p14="http://schemas.microsoft.com/office/powerpoint/2010/main" val="103964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animBg="1"/>
      <p:bldP spid="13" grpId="0"/>
      <p:bldP spid="14" grpId="0"/>
      <p:bldP spid="15" grpId="0"/>
      <p:bldP spid="1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13</a:t>
            </a:fld>
            <a:endParaRPr lang="en-GB"/>
          </a:p>
        </p:txBody>
      </p:sp>
      <p:sp>
        <p:nvSpPr>
          <p:cNvPr id="7" name="TextBox 6">
            <a:extLst>
              <a:ext uri="{FF2B5EF4-FFF2-40B4-BE49-F238E27FC236}">
                <a16:creationId xmlns:a16="http://schemas.microsoft.com/office/drawing/2014/main" id="{0E2A5DA9-FD77-4BE0-B742-200D24C7815E}"/>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Tree>
    <p:extLst>
      <p:ext uri="{BB962C8B-B14F-4D97-AF65-F5344CB8AC3E}">
        <p14:creationId xmlns:p14="http://schemas.microsoft.com/office/powerpoint/2010/main" val="248658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14</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1708340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15</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5EAF1F9-AA6E-6D3B-5FBE-E0E0B8B05FE8}"/>
                  </a:ext>
                </a:extLst>
              </p:cNvPr>
              <p:cNvSpPr txBox="1"/>
              <p:nvPr/>
            </p:nvSpPr>
            <p:spPr>
              <a:xfrm>
                <a:off x="894522" y="1384852"/>
                <a:ext cx="3823252" cy="78386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0</m:t>
                              </m:r>
                            </m:den>
                          </m:f>
                        </m:e>
                      </m:d>
                    </m:oMath>
                  </m:oMathPara>
                </a14:m>
                <a:endParaRPr lang="en-GB" sz="2000" dirty="0"/>
              </a:p>
            </p:txBody>
          </p:sp>
        </mc:Choice>
        <mc:Fallback xmlns="">
          <p:sp>
            <p:nvSpPr>
              <p:cNvPr id="6" name="TextBox 5">
                <a:extLst>
                  <a:ext uri="{FF2B5EF4-FFF2-40B4-BE49-F238E27FC236}">
                    <a16:creationId xmlns:a16="http://schemas.microsoft.com/office/drawing/2014/main" id="{45EAF1F9-AA6E-6D3B-5FBE-E0E0B8B05FE8}"/>
                  </a:ext>
                </a:extLst>
              </p:cNvPr>
              <p:cNvSpPr txBox="1">
                <a:spLocks noRot="1" noChangeAspect="1" noMove="1" noResize="1" noEditPoints="1" noAdjustHandles="1" noChangeArrowheads="1" noChangeShapeType="1" noTextEdit="1"/>
              </p:cNvSpPr>
              <p:nvPr/>
            </p:nvSpPr>
            <p:spPr>
              <a:xfrm>
                <a:off x="894522" y="1384852"/>
                <a:ext cx="3823252" cy="78386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451150C-86C3-8A14-568D-DF4AE71F9281}"/>
                  </a:ext>
                </a:extLst>
              </p:cNvPr>
              <p:cNvSpPr txBox="1"/>
              <p:nvPr/>
            </p:nvSpPr>
            <p:spPr>
              <a:xfrm>
                <a:off x="4492487" y="1384851"/>
                <a:ext cx="6096000" cy="78386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r>
                                <a:rPr lang="en-US" sz="2000" b="0" i="1" smtClean="0">
                                  <a:latin typeface="Cambria Math" panose="02040503050406030204" pitchFamily="18" charset="0"/>
                                </a:rPr>
                                <m:t>0</m:t>
                              </m:r>
                            </m:num>
                            <m:den>
                              <m:r>
                                <a:rPr lang="en-US" sz="2000" b="0" i="1" smtClean="0">
                                  <a:latin typeface="Cambria Math" panose="02040503050406030204" pitchFamily="18" charset="0"/>
                                </a:rPr>
                                <m:t>1</m:t>
                              </m:r>
                            </m:den>
                          </m:f>
                        </m:e>
                      </m:d>
                    </m:oMath>
                  </m:oMathPara>
                </a14:m>
                <a:endParaRPr lang="en-GB" sz="2000" dirty="0"/>
              </a:p>
            </p:txBody>
          </p:sp>
        </mc:Choice>
        <mc:Fallback xmlns="">
          <p:sp>
            <p:nvSpPr>
              <p:cNvPr id="9" name="TextBox 8">
                <a:extLst>
                  <a:ext uri="{FF2B5EF4-FFF2-40B4-BE49-F238E27FC236}">
                    <a16:creationId xmlns:a16="http://schemas.microsoft.com/office/drawing/2014/main" id="{9451150C-86C3-8A14-568D-DF4AE71F9281}"/>
                  </a:ext>
                </a:extLst>
              </p:cNvPr>
              <p:cNvSpPr txBox="1">
                <a:spLocks noRot="1" noChangeAspect="1" noMove="1" noResize="1" noEditPoints="1" noAdjustHandles="1" noChangeArrowheads="1" noChangeShapeType="1" noTextEdit="1"/>
              </p:cNvSpPr>
              <p:nvPr/>
            </p:nvSpPr>
            <p:spPr>
              <a:xfrm>
                <a:off x="4492487" y="1384851"/>
                <a:ext cx="6096000" cy="78386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DB67A20-64C2-58DE-2CD6-372DAC840986}"/>
                  </a:ext>
                </a:extLst>
              </p:cNvPr>
              <p:cNvSpPr txBox="1"/>
              <p:nvPr/>
            </p:nvSpPr>
            <p:spPr>
              <a:xfrm>
                <a:off x="993912" y="2479887"/>
                <a:ext cx="10197549" cy="1323439"/>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Lora" pitchFamily="2" charset="0"/>
                  </a:rPr>
                  <a:t>Orthogonal</a:t>
                </a:r>
                <a:r>
                  <a:rPr lang="en-US" sz="2000" dirty="0">
                    <a:latin typeface="Lora" pitchFamily="2" charset="0"/>
                  </a:rPr>
                  <a:t> states, i.e.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1</m:t>
                        </m:r>
                      </m:e>
                    </m:d>
                    <m:r>
                      <a:rPr lang="en-US" sz="2000" b="0" i="1" smtClean="0">
                        <a:latin typeface="Cambria Math" panose="02040503050406030204" pitchFamily="18" charset="0"/>
                      </a:rPr>
                      <m:t>=1.0+0.1=0</m:t>
                    </m:r>
                  </m:oMath>
                </a14:m>
                <a:r>
                  <a:rPr lang="en-US" sz="2000" b="0" dirty="0">
                    <a:latin typeface="Lora" pitchFamily="2" charset="0"/>
                  </a:rPr>
                  <a:t>  and </a:t>
                </a:r>
                <a14:m>
                  <m:oMath xmlns:m="http://schemas.openxmlformats.org/officeDocument/2006/math">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b="0" i="1" smtClean="0">
                            <a:latin typeface="Cambria Math" panose="02040503050406030204" pitchFamily="18" charset="0"/>
                          </a:rPr>
                          <m:t>0</m:t>
                        </m:r>
                      </m:e>
                    </m:d>
                    <m:r>
                      <a:rPr lang="en-US" sz="2000" b="0" i="1" smtClean="0">
                        <a:latin typeface="Cambria Math" panose="02040503050406030204" pitchFamily="18" charset="0"/>
                      </a:rPr>
                      <m:t>=0</m:t>
                    </m:r>
                  </m:oMath>
                </a14:m>
                <a:r>
                  <a:rPr lang="en-US" sz="2000" b="0" dirty="0">
                    <a:latin typeface="Lora" pitchFamily="2" charset="0"/>
                  </a:rPr>
                  <a:t>    </a:t>
                </a:r>
                <a:r>
                  <a:rPr lang="en-US" sz="2000" b="0" dirty="0">
                    <a:latin typeface="Lora" pitchFamily="2" charset="0"/>
                    <a:sym typeface="Wingdings" panose="05000000000000000000" pitchFamily="2" charset="2"/>
                  </a:rPr>
                  <a:t></a:t>
                </a:r>
                <a:r>
                  <a:rPr lang="en-US" sz="2000" b="0" dirty="0">
                    <a:latin typeface="Lora" pitchFamily="2" charset="0"/>
                  </a:rPr>
                  <a:t>   </a:t>
                </a:r>
                <a14:m>
                  <m:oMath xmlns:m="http://schemas.openxmlformats.org/officeDocument/2006/math">
                    <m:d>
                      <m:dPr>
                        <m:begChr m:val="⟨"/>
                        <m:endChr m:val="⟩"/>
                        <m:ctrlPr>
                          <a:rPr lang="en-US" sz="2000" i="1">
                            <a:latin typeface="Cambria Math" panose="02040503050406030204" pitchFamily="18" charset="0"/>
                          </a:rPr>
                        </m:ctrlPr>
                      </m:dPr>
                      <m:e>
                        <m:r>
                          <m:rPr>
                            <m:sty m:val="p"/>
                          </m:rPr>
                          <a:rPr lang="en-US" sz="2000" i="1">
                            <a:latin typeface="Cambria Math" panose="02040503050406030204" pitchFamily="18" charset="0"/>
                          </a:rPr>
                          <m:t>ψ</m:t>
                        </m:r>
                      </m:e>
                      <m:e>
                        <m:r>
                          <m:rPr>
                            <m:sty m:val="p"/>
                          </m:rPr>
                          <a:rPr lang="en-US" sz="2000" i="1">
                            <a:latin typeface="Cambria Math" panose="02040503050406030204" pitchFamily="18" charset="0"/>
                          </a:rPr>
                          <m:t>ψ</m:t>
                        </m:r>
                        <m:r>
                          <a:rPr lang="en-US" sz="2000" b="0" i="1" smtClean="0">
                            <a:latin typeface="Cambria Math" panose="02040503050406030204" pitchFamily="18" charset="0"/>
                          </a:rPr>
                          <m:t>′</m:t>
                        </m:r>
                      </m:e>
                    </m:d>
                  </m:oMath>
                </a14:m>
                <a:r>
                  <a:rPr lang="en-GB" sz="2000" dirty="0">
                    <a:latin typeface="Lora" pitchFamily="2" charset="0"/>
                  </a:rPr>
                  <a:t> = 0</a:t>
                </a:r>
                <a:endParaRPr lang="en-US" sz="2000" b="0" dirty="0">
                  <a:latin typeface="Lora" pitchFamily="2" charset="0"/>
                </a:endParaRPr>
              </a:p>
              <a:p>
                <a:pPr marL="285750" indent="-285750">
                  <a:buFont typeface="Arial" panose="020B0604020202020204" pitchFamily="34" charset="0"/>
                  <a:buChar char="•"/>
                </a:pPr>
                <a:r>
                  <a:rPr lang="en-US" sz="2000" b="1" dirty="0">
                    <a:latin typeface="Lora" pitchFamily="2" charset="0"/>
                  </a:rPr>
                  <a:t>Normalized</a:t>
                </a:r>
                <a:r>
                  <a:rPr lang="en-US" sz="2000" dirty="0">
                    <a:latin typeface="Lora" pitchFamily="2" charset="0"/>
                  </a:rPr>
                  <a:t> states, i.e.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oMath>
                </a14:m>
                <a:r>
                  <a:rPr lang="en-GB" sz="2000" dirty="0">
                    <a:latin typeface="Lora" pitchFamily="2" charset="0"/>
                  </a:rPr>
                  <a:t> = 1 and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e>
                        <m:r>
                          <a:rPr lang="en-US" sz="2000" i="1">
                            <a:latin typeface="Cambria Math" panose="02040503050406030204" pitchFamily="18" charset="0"/>
                          </a:rPr>
                          <m:t>1</m:t>
                        </m:r>
                      </m:e>
                    </m:d>
                  </m:oMath>
                </a14:m>
                <a:r>
                  <a:rPr lang="en-GB" sz="2000" dirty="0">
                    <a:latin typeface="Lora" pitchFamily="2" charset="0"/>
                  </a:rPr>
                  <a:t> = 1   </a:t>
                </a:r>
                <a:r>
                  <a:rPr lang="en-GB" sz="2000" dirty="0">
                    <a:latin typeface="Lora" pitchFamily="2" charset="0"/>
                    <a:sym typeface="Wingdings" panose="05000000000000000000" pitchFamily="2" charset="2"/>
                  </a:rPr>
                  <a:t></a:t>
                </a:r>
                <a:r>
                  <a:rPr lang="en-GB" sz="2000" dirty="0">
                    <a:latin typeface="Lora" pitchFamily="2" charset="0"/>
                  </a:rPr>
                  <a:t>  </a:t>
                </a:r>
                <a14:m>
                  <m:oMath xmlns:m="http://schemas.openxmlformats.org/officeDocument/2006/math">
                    <m:d>
                      <m:dPr>
                        <m:begChr m:val="⟨"/>
                        <m:endChr m:val="⟩"/>
                        <m:ctrlPr>
                          <a:rPr lang="en-US" sz="2000" i="1">
                            <a:latin typeface="Cambria Math" panose="02040503050406030204" pitchFamily="18" charset="0"/>
                          </a:rPr>
                        </m:ctrlPr>
                      </m:dPr>
                      <m:e>
                        <m:r>
                          <m:rPr>
                            <m:sty m:val="p"/>
                          </m:rPr>
                          <a:rPr lang="en-US" sz="2000" i="1" smtClean="0">
                            <a:latin typeface="Cambria Math" panose="02040503050406030204" pitchFamily="18" charset="0"/>
                          </a:rPr>
                          <m:t>ψ</m:t>
                        </m:r>
                      </m:e>
                      <m:e>
                        <m:r>
                          <m:rPr>
                            <m:sty m:val="p"/>
                          </m:rPr>
                          <a:rPr lang="en-US" sz="2000" i="1">
                            <a:latin typeface="Cambria Math" panose="02040503050406030204" pitchFamily="18" charset="0"/>
                          </a:rPr>
                          <m:t>ψ</m:t>
                        </m:r>
                      </m:e>
                    </m:d>
                  </m:oMath>
                </a14:m>
                <a:r>
                  <a:rPr lang="en-GB" sz="2000" dirty="0">
                    <a:latin typeface="Lora" pitchFamily="2" charset="0"/>
                  </a:rPr>
                  <a:t> = 1</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mc:Choice>
        <mc:Fallback xmlns="">
          <p:sp>
            <p:nvSpPr>
              <p:cNvPr id="10" name="TextBox 9">
                <a:extLst>
                  <a:ext uri="{FF2B5EF4-FFF2-40B4-BE49-F238E27FC236}">
                    <a16:creationId xmlns:a16="http://schemas.microsoft.com/office/drawing/2014/main" id="{FDB67A20-64C2-58DE-2CD6-372DAC840986}"/>
                  </a:ext>
                </a:extLst>
              </p:cNvPr>
              <p:cNvSpPr txBox="1">
                <a:spLocks noRot="1" noChangeAspect="1" noMove="1" noResize="1" noEditPoints="1" noAdjustHandles="1" noChangeArrowheads="1" noChangeShapeType="1" noTextEdit="1"/>
              </p:cNvSpPr>
              <p:nvPr/>
            </p:nvSpPr>
            <p:spPr>
              <a:xfrm>
                <a:off x="993912" y="2479887"/>
                <a:ext cx="10197549" cy="1323439"/>
              </a:xfrm>
              <a:prstGeom prst="rect">
                <a:avLst/>
              </a:prstGeom>
              <a:blipFill>
                <a:blip r:embed="rId4"/>
                <a:stretch>
                  <a:fillRect l="-538" t="-27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7375067-0432-3218-A251-9A89DFE58EAB}"/>
                  </a:ext>
                </a:extLst>
              </p:cNvPr>
              <p:cNvSpPr txBox="1"/>
              <p:nvPr/>
            </p:nvSpPr>
            <p:spPr>
              <a:xfrm>
                <a:off x="1371600" y="3652921"/>
                <a:ext cx="7848600" cy="2862322"/>
              </a:xfrm>
              <a:prstGeom prst="rect">
                <a:avLst/>
              </a:prstGeom>
              <a:noFill/>
            </p:spPr>
            <p:txBody>
              <a:bodyPr wrap="square" rtlCol="0">
                <a:spAutoFit/>
              </a:bodyPr>
              <a:lstStyle/>
              <a:p>
                <a:r>
                  <a:rPr lang="en-US" sz="2000" u="sng" dirty="0">
                    <a:latin typeface="Lora" pitchFamily="2" charset="0"/>
                  </a:rPr>
                  <a:t>Example (1 qubit):</a:t>
                </a:r>
              </a:p>
              <a:p>
                <a:pP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b="0" i="1" smtClean="0">
                          <a:latin typeface="Cambria Math" panose="02040503050406030204" pitchFamily="18" charset="0"/>
                        </a:rPr>
                        <m:t>=</m:t>
                      </m:r>
                      <m:r>
                        <a:rPr lang="en-US" sz="2000" b="0" i="1" smtClean="0">
                          <a:latin typeface="Cambria Math" panose="02040503050406030204" pitchFamily="18" charset="0"/>
                        </a:rPr>
                        <m:t>𝑎</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𝑏</m:t>
                          </m:r>
                          <m:r>
                            <a:rPr lang="en-US" sz="2000" i="1">
                              <a:latin typeface="Cambria Math" panose="02040503050406030204" pitchFamily="18" charset="0"/>
                            </a:rPr>
                            <m:t>|</m:t>
                          </m:r>
                          <m:r>
                            <a:rPr lang="en-US" sz="2000" b="0" i="1" smtClean="0">
                              <a:latin typeface="Cambria Math" panose="02040503050406030204" pitchFamily="18" charset="0"/>
                            </a:rPr>
                            <m:t>1</m:t>
                          </m:r>
                        </m:e>
                      </m:d>
                      <m:r>
                        <a:rPr lang="en-US" sz="2000" b="0" i="1" smtClean="0">
                          <a:latin typeface="Cambria Math" panose="02040503050406030204" pitchFamily="18" charset="0"/>
                        </a:rPr>
                        <m:t>,</m:t>
                      </m:r>
                    </m:oMath>
                  </m:oMathPara>
                </a14:m>
                <a:endParaRPr lang="en-US" sz="2000" dirty="0">
                  <a:latin typeface="Lora" pitchFamily="2" charset="0"/>
                </a:endParaRPr>
              </a:p>
              <a:p>
                <a:endParaRPr lang="en-US" sz="2000" dirty="0">
                  <a:latin typeface="Lora" pitchFamily="2" charset="0"/>
                </a:endParaRPr>
              </a:p>
              <a:p>
                <a:r>
                  <a:rPr lang="en-US" sz="2000" dirty="0">
                    <a:latin typeface="Lora" pitchFamily="2" charset="0"/>
                  </a:rPr>
                  <a:t>where </a:t>
                </a:r>
                <a14:m>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𝑏</m:t>
                    </m:r>
                  </m:oMath>
                </a14:m>
                <a:r>
                  <a:rPr lang="en-US" sz="2000" dirty="0">
                    <a:latin typeface="Lora" pitchFamily="2" charset="0"/>
                  </a:rPr>
                  <a:t> are </a:t>
                </a:r>
                <a:r>
                  <a:rPr lang="en-US" sz="2000" b="1" dirty="0">
                    <a:latin typeface="Lora" pitchFamily="2" charset="0"/>
                  </a:rPr>
                  <a:t>amplitudes</a:t>
                </a:r>
                <a:r>
                  <a:rPr lang="en-US" sz="2000" dirty="0">
                    <a:latin typeface="Lora" pitchFamily="2" charset="0"/>
                  </a:rPr>
                  <a:t> (corresponding to probabilities)</a:t>
                </a:r>
              </a:p>
              <a:p>
                <a:endParaRPr lang="en-US" sz="2000" dirty="0">
                  <a:latin typeface="Lora" pitchFamily="2" charset="0"/>
                </a:endParaRPr>
              </a:p>
              <a:p>
                <a:pPr/>
                <a14:m>
                  <m:oMathPara xmlns:m="http://schemas.openxmlformats.org/officeDocument/2006/math">
                    <m:oMathParaPr>
                      <m:jc m:val="centerGroup"/>
                    </m:oMathParaPr>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𝑏</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=1,</m:t>
                      </m:r>
                    </m:oMath>
                  </m:oMathPara>
                </a14:m>
                <a:endParaRPr lang="en-US" sz="2000" dirty="0">
                  <a:latin typeface="Lora" pitchFamily="2" charset="0"/>
                </a:endParaRPr>
              </a:p>
              <a:p>
                <a14:m>
                  <m:oMath xmlns:m="http://schemas.openxmlformats.org/officeDocument/2006/math">
                    <m:r>
                      <m:rPr>
                        <m:sty m:val="p"/>
                      </m:rPr>
                      <a:rPr lang="el-GR" sz="2000" i="1" smtClean="0">
                        <a:latin typeface="Cambria Math" panose="02040503050406030204" pitchFamily="18" charset="0"/>
                      </a:rPr>
                      <m:t>ψ</m:t>
                    </m:r>
                  </m:oMath>
                </a14:m>
                <a:r>
                  <a:rPr lang="en-US" sz="2000" dirty="0">
                    <a:latin typeface="Lora" pitchFamily="2" charset="0"/>
                  </a:rPr>
                  <a:t> is called a </a:t>
                </a:r>
                <a:r>
                  <a:rPr lang="en-US" sz="2000" b="1" dirty="0" err="1">
                    <a:latin typeface="Lora" pitchFamily="2" charset="0"/>
                  </a:rPr>
                  <a:t>statevector</a:t>
                </a:r>
                <a:r>
                  <a:rPr lang="en-US" sz="2000" b="1" dirty="0">
                    <a:latin typeface="Lora" pitchFamily="2" charset="0"/>
                  </a:rPr>
                  <a:t>.</a:t>
                </a:r>
              </a:p>
              <a:p>
                <a:endParaRPr lang="en-US" sz="2000" dirty="0">
                  <a:latin typeface="Lora" pitchFamily="2" charset="0"/>
                </a:endParaRPr>
              </a:p>
              <a:p>
                <a:endParaRPr lang="en-GB" sz="2000" dirty="0">
                  <a:latin typeface="Lora" pitchFamily="2" charset="0"/>
                </a:endParaRPr>
              </a:p>
            </p:txBody>
          </p:sp>
        </mc:Choice>
        <mc:Fallback xmlns="">
          <p:sp>
            <p:nvSpPr>
              <p:cNvPr id="12" name="TextBox 11">
                <a:extLst>
                  <a:ext uri="{FF2B5EF4-FFF2-40B4-BE49-F238E27FC236}">
                    <a16:creationId xmlns:a16="http://schemas.microsoft.com/office/drawing/2014/main" id="{17375067-0432-3218-A251-9A89DFE58EAB}"/>
                  </a:ext>
                </a:extLst>
              </p:cNvPr>
              <p:cNvSpPr txBox="1">
                <a:spLocks noRot="1" noChangeAspect="1" noMove="1" noResize="1" noEditPoints="1" noAdjustHandles="1" noChangeArrowheads="1" noChangeShapeType="1" noTextEdit="1"/>
              </p:cNvSpPr>
              <p:nvPr/>
            </p:nvSpPr>
            <p:spPr>
              <a:xfrm>
                <a:off x="1371600" y="3652921"/>
                <a:ext cx="7848600" cy="2862322"/>
              </a:xfrm>
              <a:prstGeom prst="rect">
                <a:avLst/>
              </a:prstGeom>
              <a:blipFill>
                <a:blip r:embed="rId5"/>
                <a:stretch>
                  <a:fillRect l="-776" t="-6596"/>
                </a:stretch>
              </a:blipFill>
            </p:spPr>
            <p:txBody>
              <a:bodyPr/>
              <a:lstStyle/>
              <a:p>
                <a:r>
                  <a:rPr lang="en-GB">
                    <a:noFill/>
                  </a:rPr>
                  <a:t> </a:t>
                </a:r>
              </a:p>
            </p:txBody>
          </p:sp>
        </mc:Fallback>
      </mc:AlternateContent>
      <p:sp>
        <p:nvSpPr>
          <p:cNvPr id="7" name="Rectangle 6">
            <a:extLst>
              <a:ext uri="{FF2B5EF4-FFF2-40B4-BE49-F238E27FC236}">
                <a16:creationId xmlns:a16="http://schemas.microsoft.com/office/drawing/2014/main" id="{D4F9F513-5D88-839F-AB3A-A89F0C3C896E}"/>
              </a:ext>
            </a:extLst>
          </p:cNvPr>
          <p:cNvSpPr/>
          <p:nvPr/>
        </p:nvSpPr>
        <p:spPr>
          <a:xfrm>
            <a:off x="4216901" y="3971737"/>
            <a:ext cx="2086917" cy="41294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0">
            <a:extLst>
              <a:ext uri="{FF2B5EF4-FFF2-40B4-BE49-F238E27FC236}">
                <a16:creationId xmlns:a16="http://schemas.microsoft.com/office/drawing/2014/main" id="{6B901B5F-7E3A-249A-7B44-8956434FEED4}"/>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Quantum basis states</a:t>
            </a:r>
            <a:endParaRPr lang="en-GB" sz="4000" dirty="0">
              <a:effectLst/>
            </a:endParaRPr>
          </a:p>
        </p:txBody>
      </p:sp>
      <p:sp>
        <p:nvSpPr>
          <p:cNvPr id="5" name="TextBox 4">
            <a:extLst>
              <a:ext uri="{FF2B5EF4-FFF2-40B4-BE49-F238E27FC236}">
                <a16:creationId xmlns:a16="http://schemas.microsoft.com/office/drawing/2014/main" id="{25535F0E-58CB-65CE-BEB8-303E7F13F2C0}"/>
              </a:ext>
            </a:extLst>
          </p:cNvPr>
          <p:cNvSpPr txBox="1"/>
          <p:nvPr/>
        </p:nvSpPr>
        <p:spPr>
          <a:xfrm>
            <a:off x="9012177" y="1208116"/>
            <a:ext cx="2285301" cy="1015663"/>
          </a:xfrm>
          <a:prstGeom prst="rect">
            <a:avLst/>
          </a:prstGeom>
          <a:noFill/>
          <a:ln w="19050">
            <a:solidFill>
              <a:srgbClr val="FF0000"/>
            </a:solidFill>
          </a:ln>
        </p:spPr>
        <p:txBody>
          <a:bodyPr wrap="square" rtlCol="0">
            <a:spAutoFit/>
          </a:bodyPr>
          <a:lstStyle/>
          <a:p>
            <a:pPr algn="ctr"/>
            <a:r>
              <a:rPr lang="en-US" sz="2000" b="0" dirty="0">
                <a:latin typeface="Lora" pitchFamily="2" charset="0"/>
              </a:rPr>
              <a:t>“.” notation is used to represent multiplying</a:t>
            </a:r>
          </a:p>
        </p:txBody>
      </p:sp>
    </p:spTree>
    <p:extLst>
      <p:ext uri="{BB962C8B-B14F-4D97-AF65-F5344CB8AC3E}">
        <p14:creationId xmlns:p14="http://schemas.microsoft.com/office/powerpoint/2010/main" val="366967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2" grpId="0"/>
      <p:bldP spid="7"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16</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5EAF1F9-AA6E-6D3B-5FBE-E0E0B8B05FE8}"/>
                  </a:ext>
                </a:extLst>
              </p:cNvPr>
              <p:cNvSpPr txBox="1"/>
              <p:nvPr/>
            </p:nvSpPr>
            <p:spPr>
              <a:xfrm>
                <a:off x="914400" y="1316107"/>
                <a:ext cx="3823252"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b="0" i="1" smtClean="0">
                              <a:latin typeface="Cambria Math" panose="02040503050406030204" pitchFamily="18" charset="0"/>
                            </a:rPr>
                          </m:ctrlPr>
                        </m:dPr>
                        <m:e>
                          <m:r>
                            <a:rPr lang="en-US" sz="1900" b="0" i="1" smtClean="0">
                              <a:latin typeface="Cambria Math" panose="02040503050406030204" pitchFamily="18" charset="0"/>
                            </a:rPr>
                            <m:t>|0</m:t>
                          </m:r>
                        </m:e>
                      </m:d>
                      <m:r>
                        <a:rPr lang="en-US" sz="1900" b="0" i="1" smtClean="0">
                          <a:latin typeface="Cambria Math" panose="02040503050406030204" pitchFamily="18" charset="0"/>
                        </a:rPr>
                        <m:t>=</m:t>
                      </m:r>
                      <m:d>
                        <m:dPr>
                          <m:ctrlPr>
                            <a:rPr lang="en-US" sz="1900" b="0" i="1" smtClean="0">
                              <a:latin typeface="Cambria Math" panose="02040503050406030204" pitchFamily="18" charset="0"/>
                            </a:rPr>
                          </m:ctrlPr>
                        </m:dPr>
                        <m:e>
                          <m:f>
                            <m:fPr>
                              <m:type m:val="noBa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
                                <a:rPr lang="en-US" sz="1900" b="0" i="1" smtClean="0">
                                  <a:latin typeface="Cambria Math" panose="02040503050406030204" pitchFamily="18" charset="0"/>
                                </a:rPr>
                                <m:t>0</m:t>
                              </m:r>
                            </m:den>
                          </m:f>
                        </m:e>
                      </m:d>
                    </m:oMath>
                  </m:oMathPara>
                </a14:m>
                <a:endParaRPr lang="en-GB" sz="1900" dirty="0"/>
              </a:p>
            </p:txBody>
          </p:sp>
        </mc:Choice>
        <mc:Fallback xmlns="">
          <p:sp>
            <p:nvSpPr>
              <p:cNvPr id="6" name="TextBox 5">
                <a:extLst>
                  <a:ext uri="{FF2B5EF4-FFF2-40B4-BE49-F238E27FC236}">
                    <a16:creationId xmlns:a16="http://schemas.microsoft.com/office/drawing/2014/main" id="{45EAF1F9-AA6E-6D3B-5FBE-E0E0B8B05FE8}"/>
                  </a:ext>
                </a:extLst>
              </p:cNvPr>
              <p:cNvSpPr txBox="1">
                <a:spLocks noRot="1" noChangeAspect="1" noMove="1" noResize="1" noEditPoints="1" noAdjustHandles="1" noChangeArrowheads="1" noChangeShapeType="1" noTextEdit="1"/>
              </p:cNvSpPr>
              <p:nvPr/>
            </p:nvSpPr>
            <p:spPr>
              <a:xfrm>
                <a:off x="914400" y="1316107"/>
                <a:ext cx="3823252" cy="749308"/>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451150C-86C3-8A14-568D-DF4AE71F9281}"/>
                  </a:ext>
                </a:extLst>
              </p:cNvPr>
              <p:cNvSpPr txBox="1"/>
              <p:nvPr/>
            </p:nvSpPr>
            <p:spPr>
              <a:xfrm>
                <a:off x="3790122" y="1311437"/>
                <a:ext cx="6096000" cy="7493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b="0" i="1" smtClean="0">
                              <a:latin typeface="Cambria Math" panose="02040503050406030204" pitchFamily="18" charset="0"/>
                            </a:rPr>
                          </m:ctrlPr>
                        </m:dPr>
                        <m:e>
                          <m:r>
                            <a:rPr lang="en-US" sz="1900" b="0" i="1" smtClean="0">
                              <a:latin typeface="Cambria Math" panose="02040503050406030204" pitchFamily="18" charset="0"/>
                            </a:rPr>
                            <m:t>|1</m:t>
                          </m:r>
                        </m:e>
                      </m:d>
                      <m:r>
                        <a:rPr lang="en-US" sz="1900" b="0" i="1" smtClean="0">
                          <a:latin typeface="Cambria Math" panose="02040503050406030204" pitchFamily="18" charset="0"/>
                        </a:rPr>
                        <m:t>=</m:t>
                      </m:r>
                      <m:d>
                        <m:dPr>
                          <m:ctrlPr>
                            <a:rPr lang="en-US" sz="1900" b="0" i="1" smtClean="0">
                              <a:latin typeface="Cambria Math" panose="02040503050406030204" pitchFamily="18" charset="0"/>
                            </a:rPr>
                          </m:ctrlPr>
                        </m:dPr>
                        <m:e>
                          <m:f>
                            <m:fPr>
                              <m:type m:val="noBar"/>
                              <m:ctrlPr>
                                <a:rPr lang="en-US" sz="1900" b="0" i="1" smtClean="0">
                                  <a:latin typeface="Cambria Math" panose="02040503050406030204" pitchFamily="18" charset="0"/>
                                </a:rPr>
                              </m:ctrlPr>
                            </m:fPr>
                            <m:num>
                              <m:r>
                                <a:rPr lang="en-US" sz="1900" b="0" i="1" smtClean="0">
                                  <a:latin typeface="Cambria Math" panose="02040503050406030204" pitchFamily="18" charset="0"/>
                                </a:rPr>
                                <m:t>0</m:t>
                              </m:r>
                            </m:num>
                            <m:den>
                              <m:r>
                                <a:rPr lang="en-US" sz="1900" b="0" i="1" smtClean="0">
                                  <a:latin typeface="Cambria Math" panose="02040503050406030204" pitchFamily="18" charset="0"/>
                                </a:rPr>
                                <m:t>1</m:t>
                              </m:r>
                            </m:den>
                          </m:f>
                        </m:e>
                      </m:d>
                    </m:oMath>
                  </m:oMathPara>
                </a14:m>
                <a:endParaRPr lang="en-GB" sz="1900" dirty="0"/>
              </a:p>
            </p:txBody>
          </p:sp>
        </mc:Choice>
        <mc:Fallback xmlns="">
          <p:sp>
            <p:nvSpPr>
              <p:cNvPr id="9" name="TextBox 8">
                <a:extLst>
                  <a:ext uri="{FF2B5EF4-FFF2-40B4-BE49-F238E27FC236}">
                    <a16:creationId xmlns:a16="http://schemas.microsoft.com/office/drawing/2014/main" id="{9451150C-86C3-8A14-568D-DF4AE71F9281}"/>
                  </a:ext>
                </a:extLst>
              </p:cNvPr>
              <p:cNvSpPr txBox="1">
                <a:spLocks noRot="1" noChangeAspect="1" noMove="1" noResize="1" noEditPoints="1" noAdjustHandles="1" noChangeArrowheads="1" noChangeShapeType="1" noTextEdit="1"/>
              </p:cNvSpPr>
              <p:nvPr/>
            </p:nvSpPr>
            <p:spPr>
              <a:xfrm>
                <a:off x="3790122" y="1311437"/>
                <a:ext cx="6096000" cy="74930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0C6EBA6-9867-09DC-CCCD-6EFEEA2A7575}"/>
                  </a:ext>
                </a:extLst>
              </p:cNvPr>
              <p:cNvSpPr txBox="1"/>
              <p:nvPr/>
            </p:nvSpPr>
            <p:spPr>
              <a:xfrm>
                <a:off x="73793" y="2334776"/>
                <a:ext cx="8839200"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e>
                      </m:d>
                      <m:r>
                        <a:rPr lang="en-US" sz="1900" b="0" i="1" smtClean="0">
                          <a:latin typeface="Cambria Math" panose="02040503050406030204" pitchFamily="18" charset="0"/>
                        </a:rPr>
                        <m:t>= </m:t>
                      </m:r>
                      <m:f>
                        <m:fP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ad>
                            <m:radPr>
                              <m:degHide m:val="on"/>
                              <m:ctrlPr>
                                <a:rPr lang="en-US" sz="1900" b="0" i="1" smtClean="0">
                                  <a:latin typeface="Cambria Math" panose="02040503050406030204" pitchFamily="18" charset="0"/>
                                </a:rPr>
                              </m:ctrlPr>
                            </m:radPr>
                            <m:deg/>
                            <m:e>
                              <m:r>
                                <a:rPr lang="en-US" sz="1900" b="0" i="1" smtClean="0">
                                  <a:latin typeface="Cambria Math" panose="02040503050406030204" pitchFamily="18" charset="0"/>
                                </a:rPr>
                                <m:t>2</m:t>
                              </m:r>
                            </m:e>
                          </m:rad>
                        </m:den>
                      </m:f>
                      <m:d>
                        <m:dPr>
                          <m:ctrlPr>
                            <a:rPr lang="en-US" sz="1900" b="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1</m:t>
                              </m:r>
                            </m:den>
                          </m:f>
                        </m:e>
                      </m:d>
                      <m:r>
                        <a:rPr lang="en-US" sz="1900" b="0" i="1" smtClean="0">
                          <a:latin typeface="Cambria Math" panose="02040503050406030204" pitchFamily="18" charset="0"/>
                        </a:rPr>
                        <m:t>,           </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m:t>
                              </m:r>
                              <m:r>
                                <a:rPr lang="en-US" sz="1900" i="1">
                                  <a:latin typeface="Cambria Math" panose="02040503050406030204" pitchFamily="18" charset="0"/>
                                </a:rPr>
                                <m:t>1</m:t>
                              </m:r>
                            </m:den>
                          </m:f>
                        </m:e>
                      </m:d>
                    </m:oMath>
                  </m:oMathPara>
                </a14:m>
                <a:endParaRPr lang="en-GB" sz="1900" dirty="0"/>
              </a:p>
            </p:txBody>
          </p:sp>
        </mc:Choice>
        <mc:Fallback xmlns="">
          <p:sp>
            <p:nvSpPr>
              <p:cNvPr id="11" name="TextBox 10">
                <a:extLst>
                  <a:ext uri="{FF2B5EF4-FFF2-40B4-BE49-F238E27FC236}">
                    <a16:creationId xmlns:a16="http://schemas.microsoft.com/office/drawing/2014/main" id="{F0C6EBA6-9867-09DC-CCCD-6EFEEA2A7575}"/>
                  </a:ext>
                </a:extLst>
              </p:cNvPr>
              <p:cNvSpPr txBox="1">
                <a:spLocks noRot="1" noChangeAspect="1" noMove="1" noResize="1" noEditPoints="1" noAdjustHandles="1" noChangeArrowheads="1" noChangeShapeType="1" noTextEdit="1"/>
              </p:cNvSpPr>
              <p:nvPr/>
            </p:nvSpPr>
            <p:spPr>
              <a:xfrm>
                <a:off x="73793" y="2334776"/>
                <a:ext cx="8839200" cy="74930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2CBC891-1D00-E2B4-6438-2E9CAA2CEA9F}"/>
                  </a:ext>
                </a:extLst>
              </p:cNvPr>
              <p:cNvSpPr txBox="1"/>
              <p:nvPr/>
            </p:nvSpPr>
            <p:spPr>
              <a:xfrm>
                <a:off x="96684" y="3398208"/>
                <a:ext cx="8839200"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r>
                        <a:rPr lang="en-US" sz="1900" b="0" i="1" smtClean="0">
                          <a:latin typeface="Cambria Math" panose="02040503050406030204" pitchFamily="18" charset="0"/>
                        </a:rPr>
                        <m:t>= </m:t>
                      </m:r>
                      <m:f>
                        <m:fP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ad>
                            <m:radPr>
                              <m:degHide m:val="on"/>
                              <m:ctrlPr>
                                <a:rPr lang="en-US" sz="1900" b="0" i="1" smtClean="0">
                                  <a:latin typeface="Cambria Math" panose="02040503050406030204" pitchFamily="18" charset="0"/>
                                </a:rPr>
                              </m:ctrlPr>
                            </m:radPr>
                            <m:deg/>
                            <m:e>
                              <m:r>
                                <a:rPr lang="en-US" sz="1900" b="0" i="1" smtClean="0">
                                  <a:latin typeface="Cambria Math" panose="02040503050406030204" pitchFamily="18" charset="0"/>
                                </a:rPr>
                                <m:t>2</m:t>
                              </m:r>
                            </m:e>
                          </m:rad>
                        </m:den>
                      </m:f>
                      <m:d>
                        <m:dPr>
                          <m:ctrlPr>
                            <a:rPr lang="en-US" sz="1900" b="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𝑖</m:t>
                              </m:r>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𝑖</m:t>
                              </m:r>
                            </m:den>
                          </m:f>
                        </m:e>
                      </m:d>
                      <m:r>
                        <a:rPr lang="en-US" sz="1900" b="0" i="1" smtClean="0">
                          <a:latin typeface="Cambria Math" panose="02040503050406030204" pitchFamily="18" charset="0"/>
                        </a:rPr>
                        <m:t>,        </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𝑖</m:t>
                              </m:r>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m:t>
                              </m:r>
                              <m:r>
                                <a:rPr lang="en-US" sz="1900" b="0" i="1" smtClean="0">
                                  <a:latin typeface="Cambria Math" panose="02040503050406030204" pitchFamily="18" charset="0"/>
                                </a:rPr>
                                <m:t>𝑖</m:t>
                              </m:r>
                            </m:den>
                          </m:f>
                        </m:e>
                      </m:d>
                    </m:oMath>
                  </m:oMathPara>
                </a14:m>
                <a:endParaRPr lang="en-GB" sz="1900" dirty="0"/>
              </a:p>
            </p:txBody>
          </p:sp>
        </mc:Choice>
        <mc:Fallback xmlns="">
          <p:sp>
            <p:nvSpPr>
              <p:cNvPr id="13" name="TextBox 12">
                <a:extLst>
                  <a:ext uri="{FF2B5EF4-FFF2-40B4-BE49-F238E27FC236}">
                    <a16:creationId xmlns:a16="http://schemas.microsoft.com/office/drawing/2014/main" id="{52CBC891-1D00-E2B4-6438-2E9CAA2CEA9F}"/>
                  </a:ext>
                </a:extLst>
              </p:cNvPr>
              <p:cNvSpPr txBox="1">
                <a:spLocks noRot="1" noChangeAspect="1" noMove="1" noResize="1" noEditPoints="1" noAdjustHandles="1" noChangeArrowheads="1" noChangeShapeType="1" noTextEdit="1"/>
              </p:cNvSpPr>
              <p:nvPr/>
            </p:nvSpPr>
            <p:spPr>
              <a:xfrm>
                <a:off x="96684" y="3398208"/>
                <a:ext cx="8839200" cy="749308"/>
              </a:xfrm>
              <a:prstGeom prst="rect">
                <a:avLst/>
              </a:prstGeom>
              <a:blipFill>
                <a:blip r:embed="rId5"/>
                <a:stretch>
                  <a:fillRect/>
                </a:stretch>
              </a:blipFill>
            </p:spPr>
            <p:txBody>
              <a:bodyPr/>
              <a:lstStyle/>
              <a:p>
                <a:r>
                  <a:rPr lang="en-GB">
                    <a:noFill/>
                  </a:rPr>
                  <a:t> </a:t>
                </a:r>
              </a:p>
            </p:txBody>
          </p:sp>
        </mc:Fallback>
      </mc:AlternateContent>
      <p:sp>
        <p:nvSpPr>
          <p:cNvPr id="14" name="Arrow: Right 13">
            <a:extLst>
              <a:ext uri="{FF2B5EF4-FFF2-40B4-BE49-F238E27FC236}">
                <a16:creationId xmlns:a16="http://schemas.microsoft.com/office/drawing/2014/main" id="{10639A4B-E295-B26F-F738-1F0CBDED1C4B}"/>
              </a:ext>
            </a:extLst>
          </p:cNvPr>
          <p:cNvSpPr/>
          <p:nvPr/>
        </p:nvSpPr>
        <p:spPr>
          <a:xfrm>
            <a:off x="8612407" y="1414522"/>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C53C9515-4FD9-5559-5E90-BB4D3272612F}"/>
              </a:ext>
            </a:extLst>
          </p:cNvPr>
          <p:cNvSpPr txBox="1"/>
          <p:nvPr/>
        </p:nvSpPr>
        <p:spPr>
          <a:xfrm>
            <a:off x="9607825" y="1427056"/>
            <a:ext cx="1905301" cy="384721"/>
          </a:xfrm>
          <a:prstGeom prst="rect">
            <a:avLst/>
          </a:prstGeom>
          <a:noFill/>
        </p:spPr>
        <p:txBody>
          <a:bodyPr wrap="square">
            <a:spAutoFit/>
          </a:bodyPr>
          <a:lstStyle/>
          <a:p>
            <a:r>
              <a:rPr lang="en-GB" sz="1900" b="0" i="0" dirty="0">
                <a:solidFill>
                  <a:srgbClr val="1A2532"/>
                </a:solidFill>
                <a:effectLst/>
                <a:latin typeface="Lora" pitchFamily="2" charset="0"/>
              </a:rPr>
              <a:t>z-basis states</a:t>
            </a:r>
            <a:endParaRPr lang="en-GB" sz="1900" dirty="0">
              <a:latin typeface="Lora" pitchFamily="2" charset="0"/>
            </a:endParaRPr>
          </a:p>
        </p:txBody>
      </p:sp>
      <p:sp>
        <p:nvSpPr>
          <p:cNvPr id="17" name="Arrow: Right 16">
            <a:extLst>
              <a:ext uri="{FF2B5EF4-FFF2-40B4-BE49-F238E27FC236}">
                <a16:creationId xmlns:a16="http://schemas.microsoft.com/office/drawing/2014/main" id="{2208575C-DD65-2DBE-7E64-E48035B0D77F}"/>
              </a:ext>
            </a:extLst>
          </p:cNvPr>
          <p:cNvSpPr/>
          <p:nvPr/>
        </p:nvSpPr>
        <p:spPr>
          <a:xfrm>
            <a:off x="8612408" y="2463842"/>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43B6FE94-791F-8753-9CC4-386CF100A1DE}"/>
              </a:ext>
            </a:extLst>
          </p:cNvPr>
          <p:cNvSpPr txBox="1"/>
          <p:nvPr/>
        </p:nvSpPr>
        <p:spPr>
          <a:xfrm>
            <a:off x="9607826" y="2479802"/>
            <a:ext cx="1905300" cy="384721"/>
          </a:xfrm>
          <a:prstGeom prst="rect">
            <a:avLst/>
          </a:prstGeom>
          <a:noFill/>
        </p:spPr>
        <p:txBody>
          <a:bodyPr wrap="square">
            <a:spAutoFit/>
          </a:bodyPr>
          <a:lstStyle/>
          <a:p>
            <a:r>
              <a:rPr lang="en-GB" sz="1900" dirty="0">
                <a:solidFill>
                  <a:srgbClr val="1A2532"/>
                </a:solidFill>
                <a:latin typeface="Lora" pitchFamily="2" charset="0"/>
              </a:rPr>
              <a:t>x</a:t>
            </a:r>
            <a:r>
              <a:rPr lang="en-GB" sz="1900" b="0" i="0" dirty="0">
                <a:solidFill>
                  <a:srgbClr val="1A2532"/>
                </a:solidFill>
                <a:effectLst/>
                <a:latin typeface="Lora" pitchFamily="2" charset="0"/>
              </a:rPr>
              <a:t>-basis states</a:t>
            </a:r>
            <a:endParaRPr lang="en-GB" sz="1900" dirty="0">
              <a:latin typeface="Lora" pitchFamily="2" charset="0"/>
            </a:endParaRPr>
          </a:p>
        </p:txBody>
      </p:sp>
      <p:sp>
        <p:nvSpPr>
          <p:cNvPr id="19" name="Arrow: Right 18">
            <a:extLst>
              <a:ext uri="{FF2B5EF4-FFF2-40B4-BE49-F238E27FC236}">
                <a16:creationId xmlns:a16="http://schemas.microsoft.com/office/drawing/2014/main" id="{13CFD5D3-ABF7-D694-2C52-EAA2CC110128}"/>
              </a:ext>
            </a:extLst>
          </p:cNvPr>
          <p:cNvSpPr/>
          <p:nvPr/>
        </p:nvSpPr>
        <p:spPr>
          <a:xfrm>
            <a:off x="8612407" y="3513664"/>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4A94C88-A7ED-3CA6-697F-2C48908B8A35}"/>
              </a:ext>
            </a:extLst>
          </p:cNvPr>
          <p:cNvSpPr txBox="1"/>
          <p:nvPr/>
        </p:nvSpPr>
        <p:spPr>
          <a:xfrm>
            <a:off x="9607826" y="3520729"/>
            <a:ext cx="1995356" cy="384721"/>
          </a:xfrm>
          <a:prstGeom prst="rect">
            <a:avLst/>
          </a:prstGeom>
          <a:noFill/>
        </p:spPr>
        <p:txBody>
          <a:bodyPr wrap="square">
            <a:spAutoFit/>
          </a:bodyPr>
          <a:lstStyle/>
          <a:p>
            <a:r>
              <a:rPr lang="en-GB" sz="1900" dirty="0">
                <a:solidFill>
                  <a:srgbClr val="1A2532"/>
                </a:solidFill>
                <a:latin typeface="Lora" pitchFamily="2" charset="0"/>
              </a:rPr>
              <a:t>y</a:t>
            </a:r>
            <a:r>
              <a:rPr lang="en-GB" sz="1900" b="0" i="0" dirty="0">
                <a:solidFill>
                  <a:srgbClr val="1A2532"/>
                </a:solidFill>
                <a:effectLst/>
                <a:latin typeface="Lora" pitchFamily="2" charset="0"/>
              </a:rPr>
              <a:t>-basis states</a:t>
            </a:r>
            <a:endParaRPr lang="en-GB" sz="1900" dirty="0">
              <a:latin typeface="Lora" pitchFamily="2" charset="0"/>
            </a:endParaRPr>
          </a:p>
        </p:txBody>
      </p:sp>
      <p:sp>
        <p:nvSpPr>
          <p:cNvPr id="21" name="TextBox 20">
            <a:extLst>
              <a:ext uri="{FF2B5EF4-FFF2-40B4-BE49-F238E27FC236}">
                <a16:creationId xmlns:a16="http://schemas.microsoft.com/office/drawing/2014/main" id="{C74A1397-731F-2225-91C9-79F086D49FEC}"/>
              </a:ext>
            </a:extLst>
          </p:cNvPr>
          <p:cNvSpPr txBox="1"/>
          <p:nvPr/>
        </p:nvSpPr>
        <p:spPr>
          <a:xfrm>
            <a:off x="2580860" y="5638269"/>
            <a:ext cx="7131176" cy="384721"/>
          </a:xfrm>
          <a:prstGeom prst="rect">
            <a:avLst/>
          </a:prstGeom>
          <a:noFill/>
          <a:ln w="28575">
            <a:solidFill>
              <a:srgbClr val="FF0000"/>
            </a:solidFill>
          </a:ln>
        </p:spPr>
        <p:txBody>
          <a:bodyPr wrap="square" rtlCol="0">
            <a:spAutoFit/>
          </a:bodyPr>
          <a:lstStyle/>
          <a:p>
            <a:r>
              <a:rPr lang="en-US" sz="1900" dirty="0">
                <a:latin typeface="Lora" pitchFamily="2" charset="0"/>
              </a:rPr>
              <a:t>Will come back to these again when we discuss Bloch spheres</a:t>
            </a:r>
            <a:endParaRPr lang="en-GB" sz="1900" dirty="0">
              <a:latin typeface="Lora" pitchFamily="2" charset="0"/>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89E700B-D144-73B8-321F-6E188EFD6FF0}"/>
                  </a:ext>
                </a:extLst>
              </p:cNvPr>
              <p:cNvSpPr txBox="1"/>
              <p:nvPr/>
            </p:nvSpPr>
            <p:spPr>
              <a:xfrm>
                <a:off x="2556011" y="4632744"/>
                <a:ext cx="7564733" cy="384721"/>
              </a:xfrm>
              <a:prstGeom prst="rect">
                <a:avLst/>
              </a:prstGeom>
              <a:noFill/>
            </p:spPr>
            <p:txBody>
              <a:bodyPr wrap="square" rtlCol="0">
                <a:spAutoFit/>
              </a:bodyPr>
              <a:lstStyle/>
              <a:p>
                <a:r>
                  <a:rPr lang="en-US" sz="1900" u="sng" dirty="0">
                    <a:latin typeface="Lora" pitchFamily="2" charset="0"/>
                  </a:rPr>
                  <a:t>N.B. </a:t>
                </a:r>
                <a14:m>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oMath>
                </a14:m>
                <a:r>
                  <a:rPr lang="en-US" sz="1900" dirty="0">
                    <a:latin typeface="Lora" pitchFamily="2" charset="0"/>
                  </a:rPr>
                  <a:t> and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i="1">
                            <a:latin typeface="Cambria Math" panose="02040503050406030204" pitchFamily="18" charset="0"/>
                          </a:rPr>
                          <m:t>𝑖</m:t>
                        </m:r>
                      </m:e>
                    </m:d>
                  </m:oMath>
                </a14:m>
                <a:r>
                  <a:rPr lang="en-US" sz="1900" dirty="0">
                    <a:latin typeface="Lora" pitchFamily="2" charset="0"/>
                  </a:rPr>
                  <a:t> are sometimes called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𝑅</m:t>
                        </m:r>
                      </m:e>
                    </m:d>
                  </m:oMath>
                </a14:m>
                <a:r>
                  <a:rPr lang="en-US" sz="1900" dirty="0">
                    <a:latin typeface="Lora" pitchFamily="2" charset="0"/>
                  </a:rPr>
                  <a:t> and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𝐿</m:t>
                        </m:r>
                      </m:e>
                    </m:d>
                  </m:oMath>
                </a14:m>
                <a:r>
                  <a:rPr lang="en-US" sz="1900" dirty="0">
                    <a:latin typeface="Lora" pitchFamily="2" charset="0"/>
                  </a:rPr>
                  <a:t> respectively  </a:t>
                </a:r>
                <a:endParaRPr lang="en-GB" sz="1900" dirty="0">
                  <a:latin typeface="Lora" pitchFamily="2" charset="0"/>
                </a:endParaRPr>
              </a:p>
            </p:txBody>
          </p:sp>
        </mc:Choice>
        <mc:Fallback xmlns="">
          <p:sp>
            <p:nvSpPr>
              <p:cNvPr id="22" name="TextBox 21">
                <a:extLst>
                  <a:ext uri="{FF2B5EF4-FFF2-40B4-BE49-F238E27FC236}">
                    <a16:creationId xmlns:a16="http://schemas.microsoft.com/office/drawing/2014/main" id="{E89E700B-D144-73B8-321F-6E188EFD6FF0}"/>
                  </a:ext>
                </a:extLst>
              </p:cNvPr>
              <p:cNvSpPr txBox="1">
                <a:spLocks noRot="1" noChangeAspect="1" noMove="1" noResize="1" noEditPoints="1" noAdjustHandles="1" noChangeArrowheads="1" noChangeShapeType="1" noTextEdit="1"/>
              </p:cNvSpPr>
              <p:nvPr/>
            </p:nvSpPr>
            <p:spPr>
              <a:xfrm>
                <a:off x="2556011" y="4632744"/>
                <a:ext cx="7564733" cy="384721"/>
              </a:xfrm>
              <a:prstGeom prst="rect">
                <a:avLst/>
              </a:prstGeom>
              <a:blipFill>
                <a:blip r:embed="rId6"/>
                <a:stretch>
                  <a:fillRect l="-725" t="-119048" r="-161" b="-182540"/>
                </a:stretch>
              </a:blipFill>
            </p:spPr>
            <p:txBody>
              <a:bodyPr/>
              <a:lstStyle/>
              <a:p>
                <a:r>
                  <a:rPr lang="en-GB">
                    <a:noFill/>
                  </a:rPr>
                  <a:t> </a:t>
                </a:r>
              </a:p>
            </p:txBody>
          </p:sp>
        </mc:Fallback>
      </mc:AlternateContent>
      <p:sp>
        <p:nvSpPr>
          <p:cNvPr id="8" name="Title 7">
            <a:extLst>
              <a:ext uri="{FF2B5EF4-FFF2-40B4-BE49-F238E27FC236}">
                <a16:creationId xmlns:a16="http://schemas.microsoft.com/office/drawing/2014/main" id="{C227E0E7-0904-AE12-640A-8BC297E6519D}"/>
              </a:ext>
            </a:extLst>
          </p:cNvPr>
          <p:cNvSpPr>
            <a:spLocks noGrp="1"/>
          </p:cNvSpPr>
          <p:nvPr>
            <p:ph type="title"/>
          </p:nvPr>
        </p:nvSpPr>
        <p:spPr/>
        <p:txBody>
          <a:bodyPr/>
          <a:lstStyle/>
          <a:p>
            <a:r>
              <a:rPr lang="en-US" sz="4000" kern="1200" dirty="0">
                <a:solidFill>
                  <a:srgbClr val="2F5597"/>
                </a:solidFill>
                <a:effectLst/>
                <a:latin typeface="Lora" pitchFamily="2" charset="0"/>
                <a:ea typeface="+mj-ea"/>
                <a:cs typeface="+mj-cs"/>
              </a:rPr>
              <a:t>Quantum basis states - continued</a:t>
            </a:r>
            <a:endParaRPr lang="en-GB" dirty="0"/>
          </a:p>
        </p:txBody>
      </p:sp>
    </p:spTree>
    <p:extLst>
      <p:ext uri="{BB962C8B-B14F-4D97-AF65-F5344CB8AC3E}">
        <p14:creationId xmlns:p14="http://schemas.microsoft.com/office/powerpoint/2010/main" val="334113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3" grpId="0"/>
      <p:bldP spid="14" grpId="0" animBg="1"/>
      <p:bldP spid="16" grpId="0"/>
      <p:bldP spid="17" grpId="0" animBg="1"/>
      <p:bldP spid="18" grpId="0"/>
      <p:bldP spid="19" grpId="0" animBg="1"/>
      <p:bldP spid="20" grpId="0"/>
      <p:bldP spid="21"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a:xfrm>
            <a:off x="3581400" y="6356350"/>
            <a:ext cx="5479473" cy="365125"/>
          </a:xfrm>
        </p:spPr>
        <p:txBody>
          <a:bodyPr/>
          <a:lstStyle/>
          <a:p>
            <a:r>
              <a:rPr lang="en-GB"/>
              <a:t>A. Abdelmotteleb | Quantum Computing | CERN openlab</a:t>
            </a:r>
            <a:endParaRPr lang="en-GB" dirty="0"/>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17</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52F83BD-E071-BDC2-D57C-DC55E4C8DC10}"/>
                  </a:ext>
                </a:extLst>
              </p:cNvPr>
              <p:cNvSpPr txBox="1"/>
              <p:nvPr/>
            </p:nvSpPr>
            <p:spPr>
              <a:xfrm>
                <a:off x="5188225" y="1148215"/>
                <a:ext cx="2189319" cy="384721"/>
              </a:xfrm>
              <a:prstGeom prst="rect">
                <a:avLst/>
              </a:prstGeom>
              <a:noFill/>
              <a:ln w="28575">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m:rPr>
                              <m:sty m:val="p"/>
                            </m:rPr>
                            <a:rPr lang="el-GR" sz="1900" i="1">
                              <a:latin typeface="Cambria Math" panose="02040503050406030204" pitchFamily="18" charset="0"/>
                            </a:rPr>
                            <m:t>ψ</m:t>
                          </m:r>
                        </m:e>
                      </m:d>
                      <m:r>
                        <a:rPr lang="en-US" sz="1900" b="0" i="1" smtClean="0">
                          <a:latin typeface="Cambria Math" panose="02040503050406030204" pitchFamily="18" charset="0"/>
                        </a:rPr>
                        <m:t>=</m:t>
                      </m:r>
                      <m:r>
                        <a:rPr lang="en-US" sz="1900" b="0" i="1" smtClean="0">
                          <a:latin typeface="Cambria Math" panose="02040503050406030204" pitchFamily="18" charset="0"/>
                        </a:rPr>
                        <m:t>𝑎</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𝑏</m:t>
                          </m:r>
                          <m:r>
                            <a:rPr lang="en-US" sz="1900" i="1">
                              <a:latin typeface="Cambria Math" panose="02040503050406030204" pitchFamily="18" charset="0"/>
                            </a:rPr>
                            <m:t>|</m:t>
                          </m:r>
                          <m:r>
                            <a:rPr lang="en-US" sz="1900" b="0" i="1" smtClean="0">
                              <a:latin typeface="Cambria Math" panose="02040503050406030204" pitchFamily="18" charset="0"/>
                            </a:rPr>
                            <m:t>1</m:t>
                          </m:r>
                        </m:e>
                      </m:d>
                      <m:r>
                        <a:rPr lang="en-US" sz="1900" b="0" i="1" smtClean="0">
                          <a:latin typeface="Cambria Math" panose="02040503050406030204" pitchFamily="18" charset="0"/>
                        </a:rPr>
                        <m:t>,</m:t>
                      </m:r>
                    </m:oMath>
                  </m:oMathPara>
                </a14:m>
                <a:endParaRPr lang="en-US" sz="1900" dirty="0">
                  <a:latin typeface="Lora" pitchFamily="2" charset="0"/>
                </a:endParaRPr>
              </a:p>
            </p:txBody>
          </p:sp>
        </mc:Choice>
        <mc:Fallback xmlns="">
          <p:sp>
            <p:nvSpPr>
              <p:cNvPr id="7" name="TextBox 6">
                <a:extLst>
                  <a:ext uri="{FF2B5EF4-FFF2-40B4-BE49-F238E27FC236}">
                    <a16:creationId xmlns:a16="http://schemas.microsoft.com/office/drawing/2014/main" id="{552F83BD-E071-BDC2-D57C-DC55E4C8DC10}"/>
                  </a:ext>
                </a:extLst>
              </p:cNvPr>
              <p:cNvSpPr txBox="1">
                <a:spLocks noRot="1" noChangeAspect="1" noMove="1" noResize="1" noEditPoints="1" noAdjustHandles="1" noChangeArrowheads="1" noChangeShapeType="1" noTextEdit="1"/>
              </p:cNvSpPr>
              <p:nvPr/>
            </p:nvSpPr>
            <p:spPr>
              <a:xfrm>
                <a:off x="5188225" y="1148215"/>
                <a:ext cx="2189319" cy="384721"/>
              </a:xfrm>
              <a:prstGeom prst="rect">
                <a:avLst/>
              </a:prstGeom>
              <a:blipFill>
                <a:blip r:embed="rId2"/>
                <a:stretch>
                  <a:fillRect l="-275" t="-107353" r="-16758" b="-164706"/>
                </a:stretch>
              </a:blipFill>
              <a:ln w="28575">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1C7777C-DA4B-721D-BB26-E389825A7EFB}"/>
                  </a:ext>
                </a:extLst>
              </p:cNvPr>
              <p:cNvSpPr txBox="1"/>
              <p:nvPr/>
            </p:nvSpPr>
            <p:spPr>
              <a:xfrm>
                <a:off x="788504" y="1643162"/>
                <a:ext cx="6864626" cy="5355312"/>
              </a:xfrm>
              <a:prstGeom prst="rect">
                <a:avLst/>
              </a:prstGeom>
              <a:noFill/>
            </p:spPr>
            <p:txBody>
              <a:bodyPr wrap="square" rtlCol="0">
                <a:spAutoFit/>
              </a:bodyPr>
              <a:lstStyle/>
              <a:p>
                <a:pPr marL="285750" indent="-285750">
                  <a:buFont typeface="Arial" panose="020B0604020202020204" pitchFamily="34" charset="0"/>
                  <a:buChar char="•"/>
                </a:pPr>
                <a:r>
                  <a:rPr lang="en-US" sz="1900" dirty="0" err="1">
                    <a:latin typeface="Lora" pitchFamily="2" charset="0"/>
                  </a:rPr>
                  <a:t>Statevector</a:t>
                </a:r>
                <a:r>
                  <a:rPr lang="en-US" sz="1900" dirty="0">
                    <a:latin typeface="Lora" pitchFamily="2" charset="0"/>
                  </a:rPr>
                  <a:t> </a:t>
                </a:r>
                <a:r>
                  <a:rPr lang="en-GB" sz="1900" dirty="0">
                    <a:latin typeface="Lora" pitchFamily="2" charset="0"/>
                  </a:rPr>
                  <a:t>(1 qubit) is not entirely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oMath>
                </a14:m>
                <a:r>
                  <a:rPr lang="en-GB" sz="1900" dirty="0">
                    <a:latin typeface="Lora" pitchFamily="2" charset="0"/>
                  </a:rPr>
                  <a:t> or entirely</a:t>
                </a:r>
                <a:r>
                  <a:rPr lang="en-US"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oMath>
                </a14:m>
                <a:endParaRPr lang="en-US" sz="1900" dirty="0">
                  <a:latin typeface="Lora" pitchFamily="2" charset="0"/>
                </a:endParaRP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Linear combination of the two. Simultaneously both.</a:t>
                </a:r>
              </a:p>
              <a:p>
                <a:endParaRPr lang="en-US" sz="1900" dirty="0">
                  <a:latin typeface="Lora" pitchFamily="2" charset="0"/>
                </a:endParaRPr>
              </a:p>
              <a:p>
                <a:pPr marL="285750" indent="-285750">
                  <a:buFont typeface="Arial" panose="020B0604020202020204" pitchFamily="34" charset="0"/>
                  <a:buChar char="•"/>
                </a:pPr>
                <a:r>
                  <a:rPr lang="en-GB" sz="1900" dirty="0">
                    <a:latin typeface="Lora" pitchFamily="2" charset="0"/>
                  </a:rPr>
                  <a:t>Like flipping a coin and the coin is always rotating in the air</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Only when you do a </a:t>
                </a:r>
                <a:r>
                  <a:rPr lang="en-GB" sz="1900" b="1" dirty="0">
                    <a:latin typeface="Lora" pitchFamily="2" charset="0"/>
                  </a:rPr>
                  <a:t>measurement</a:t>
                </a:r>
                <a:r>
                  <a:rPr lang="en-GB" sz="1900" dirty="0">
                    <a:latin typeface="Lora" pitchFamily="2" charset="0"/>
                  </a:rPr>
                  <a:t>, you settle on </a:t>
                </a:r>
                <a:r>
                  <a:rPr lang="en-GB" sz="1900" b="1" dirty="0">
                    <a:solidFill>
                      <a:srgbClr val="FF0000"/>
                    </a:solidFill>
                    <a:latin typeface="Lora" pitchFamily="2" charset="0"/>
                  </a:rPr>
                  <a:t>one</a:t>
                </a:r>
                <a:r>
                  <a:rPr lang="en-GB" sz="1900" dirty="0">
                    <a:latin typeface="Lora" pitchFamily="2" charset="0"/>
                  </a:rPr>
                  <a:t> of the possible states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b="1" dirty="0">
                    <a:latin typeface="Lora" pitchFamily="2" charset="0"/>
                  </a:rPr>
                  <a:t>Probability </a:t>
                </a:r>
                <a:r>
                  <a:rPr lang="en-US" sz="1900" dirty="0">
                    <a:latin typeface="Lora" pitchFamily="2" charset="0"/>
                  </a:rPr>
                  <a:t>of measuring state </a:t>
                </a:r>
                <a14:m>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|0</m:t>
                        </m:r>
                      </m:e>
                    </m:d>
                  </m:oMath>
                </a14:m>
                <a:r>
                  <a:rPr lang="en-US" sz="1900" dirty="0">
                    <a:latin typeface="Lora" pitchFamily="2" charset="0"/>
                  </a:rPr>
                  <a:t> is </a:t>
                </a:r>
                <a14:m>
                  <m:oMath xmlns:m="http://schemas.openxmlformats.org/officeDocument/2006/math">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𝑎</m:t>
                        </m:r>
                      </m:e>
                      <m:sup>
                        <m:r>
                          <a:rPr lang="en-US" sz="1900" b="0" i="1" smtClean="0">
                            <a:latin typeface="Cambria Math" panose="02040503050406030204" pitchFamily="18" charset="0"/>
                          </a:rPr>
                          <m:t>2</m:t>
                        </m:r>
                      </m:sup>
                    </m:sSup>
                  </m:oMath>
                </a14:m>
                <a:r>
                  <a:rPr lang="en-US" sz="1900" dirty="0">
                    <a:latin typeface="Lora" pitchFamily="2" charset="0"/>
                  </a:rPr>
                  <a:t>, and for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1</m:t>
                        </m:r>
                      </m:e>
                    </m:d>
                  </m:oMath>
                </a14:m>
                <a:r>
                  <a:rPr lang="en-US" sz="1900" dirty="0">
                    <a:latin typeface="Lora" pitchFamily="2" charset="0"/>
                  </a:rPr>
                  <a:t> it’s </a:t>
                </a:r>
                <a14:m>
                  <m:oMath xmlns:m="http://schemas.openxmlformats.org/officeDocument/2006/math">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𝑏</m:t>
                        </m:r>
                      </m:e>
                      <m:sup>
                        <m:r>
                          <a:rPr lang="en-US" sz="1900" b="0" i="1" smtClean="0">
                            <a:latin typeface="Cambria Math" panose="02040503050406030204" pitchFamily="18" charset="0"/>
                          </a:rPr>
                          <m:t>2</m:t>
                        </m:r>
                      </m:sup>
                    </m:sSup>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dirty="0">
                    <a:latin typeface="Lora" pitchFamily="2" charset="0"/>
                  </a:rPr>
                  <a:t>A qubit packs more information than a classical bit</a:t>
                </a: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Possibilities scale as </a:t>
                </a:r>
                <a14:m>
                  <m:oMath xmlns:m="http://schemas.openxmlformats.org/officeDocument/2006/math">
                    <m:sSup>
                      <m:sSupPr>
                        <m:ctrlPr>
                          <a:rPr lang="en-US" sz="1900" b="1" i="1" smtClean="0">
                            <a:latin typeface="Cambria Math" panose="02040503050406030204" pitchFamily="18" charset="0"/>
                          </a:rPr>
                        </m:ctrlPr>
                      </m:sSupPr>
                      <m:e>
                        <m:r>
                          <a:rPr lang="en-US" sz="1900" b="1" i="1" smtClean="0">
                            <a:latin typeface="Cambria Math" panose="02040503050406030204" pitchFamily="18" charset="0"/>
                          </a:rPr>
                          <m:t>𝟐</m:t>
                        </m:r>
                      </m:e>
                      <m:sup>
                        <m:r>
                          <a:rPr lang="en-US" sz="1900" b="1" i="1" smtClean="0">
                            <a:latin typeface="Cambria Math" panose="02040503050406030204" pitchFamily="18" charset="0"/>
                          </a:rPr>
                          <m:t>𝒏</m:t>
                        </m:r>
                      </m:sup>
                    </m:sSup>
                  </m:oMath>
                </a14:m>
                <a:r>
                  <a:rPr lang="en-GB" sz="1900" dirty="0">
                    <a:latin typeface="Lora" pitchFamily="2" charset="0"/>
                  </a:rPr>
                  <a:t>, where </a:t>
                </a:r>
                <a14:m>
                  <m:oMath xmlns:m="http://schemas.openxmlformats.org/officeDocument/2006/math">
                    <m:r>
                      <a:rPr lang="en-US" sz="1900" b="0" i="1" smtClean="0">
                        <a:latin typeface="Cambria Math" panose="02040503050406030204" pitchFamily="18" charset="0"/>
                      </a:rPr>
                      <m:t>𝑛</m:t>
                    </m:r>
                  </m:oMath>
                </a14:m>
                <a:r>
                  <a:rPr lang="en-GB" sz="1900" dirty="0">
                    <a:latin typeface="Lora" pitchFamily="2" charset="0"/>
                  </a:rPr>
                  <a:t> is the number of qubits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p:txBody>
          </p:sp>
        </mc:Choice>
        <mc:Fallback xmlns="">
          <p:sp>
            <p:nvSpPr>
              <p:cNvPr id="8" name="TextBox 7">
                <a:extLst>
                  <a:ext uri="{FF2B5EF4-FFF2-40B4-BE49-F238E27FC236}">
                    <a16:creationId xmlns:a16="http://schemas.microsoft.com/office/drawing/2014/main" id="{61C7777C-DA4B-721D-BB26-E389825A7EFB}"/>
                  </a:ext>
                </a:extLst>
              </p:cNvPr>
              <p:cNvSpPr txBox="1">
                <a:spLocks noRot="1" noChangeAspect="1" noMove="1" noResize="1" noEditPoints="1" noAdjustHandles="1" noChangeArrowheads="1" noChangeShapeType="1" noTextEdit="1"/>
              </p:cNvSpPr>
              <p:nvPr/>
            </p:nvSpPr>
            <p:spPr>
              <a:xfrm>
                <a:off x="788504" y="1643162"/>
                <a:ext cx="6864626" cy="5355312"/>
              </a:xfrm>
              <a:prstGeom prst="rect">
                <a:avLst/>
              </a:prstGeom>
              <a:blipFill>
                <a:blip r:embed="rId3"/>
                <a:stretch>
                  <a:fillRect l="-622" t="-8542" r="-533"/>
                </a:stretch>
              </a:blipFill>
            </p:spPr>
            <p:txBody>
              <a:bodyPr/>
              <a:lstStyle/>
              <a:p>
                <a:r>
                  <a:rPr lang="en-GB">
                    <a:noFill/>
                  </a:rPr>
                  <a:t> </a:t>
                </a:r>
              </a:p>
            </p:txBody>
          </p:sp>
        </mc:Fallback>
      </mc:AlternateContent>
      <p:pic>
        <p:nvPicPr>
          <p:cNvPr id="9" name="Picture 8" descr="A picture containing text&#10;&#10;Description automatically generated">
            <a:extLst>
              <a:ext uri="{FF2B5EF4-FFF2-40B4-BE49-F238E27FC236}">
                <a16:creationId xmlns:a16="http://schemas.microsoft.com/office/drawing/2014/main" id="{65546FDA-ABB8-30F7-C4E8-7CD50CEBA1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8527" y="1026362"/>
            <a:ext cx="1877291" cy="1407967"/>
          </a:xfrm>
          <a:prstGeom prst="rect">
            <a:avLst/>
          </a:prstGeom>
        </p:spPr>
      </p:pic>
      <p:pic>
        <p:nvPicPr>
          <p:cNvPr id="15" name="Picture 14" descr="A picture containing text, hand&#10;&#10;Description automatically generated">
            <a:extLst>
              <a:ext uri="{FF2B5EF4-FFF2-40B4-BE49-F238E27FC236}">
                <a16:creationId xmlns:a16="http://schemas.microsoft.com/office/drawing/2014/main" id="{77444250-FB28-2589-1F76-5B9E14DB50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0600" y="2518661"/>
            <a:ext cx="2801110" cy="3537698"/>
          </a:xfrm>
          <a:prstGeom prst="rect">
            <a:avLst/>
          </a:prstGeom>
        </p:spPr>
      </p:pic>
      <p:sp>
        <p:nvSpPr>
          <p:cNvPr id="10" name="Title 9">
            <a:extLst>
              <a:ext uri="{FF2B5EF4-FFF2-40B4-BE49-F238E27FC236}">
                <a16:creationId xmlns:a16="http://schemas.microsoft.com/office/drawing/2014/main" id="{18AC786D-BC0C-C800-1D31-EB53DEA12A6F}"/>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Superposition</a:t>
            </a:r>
            <a:endParaRPr lang="en-GB" dirty="0">
              <a:effectLst/>
            </a:endParaRPr>
          </a:p>
        </p:txBody>
      </p:sp>
    </p:spTree>
    <p:extLst>
      <p:ext uri="{BB962C8B-B14F-4D97-AF65-F5344CB8AC3E}">
        <p14:creationId xmlns:p14="http://schemas.microsoft.com/office/powerpoint/2010/main" val="86671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25 July 2023</a:t>
            </a:r>
            <a:endParaRPr lang="en-GB" dirty="0"/>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18</a:t>
            </a:fld>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F1163C-F02B-4394-7B66-7ADC4E2A9613}"/>
                  </a:ext>
                </a:extLst>
              </p:cNvPr>
              <p:cNvSpPr txBox="1"/>
              <p:nvPr/>
            </p:nvSpPr>
            <p:spPr>
              <a:xfrm>
                <a:off x="1117398" y="1450212"/>
                <a:ext cx="8282911" cy="4155240"/>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Lora" pitchFamily="2" charset="0"/>
                  </a:rPr>
                  <a:t>P</a:t>
                </a:r>
                <a:r>
                  <a:rPr lang="en-US" sz="2200" b="0" i="0" dirty="0">
                    <a:effectLst/>
                    <a:latin typeface="Lora" pitchFamily="2" charset="0"/>
                  </a:rPr>
                  <a:t>ostulate of </a:t>
                </a:r>
                <a:r>
                  <a:rPr lang="en-US" sz="2200" b="0" i="0" u="none" strike="noStrike" dirty="0">
                    <a:effectLst/>
                    <a:latin typeface="Lora" pitchFamily="2" charset="0"/>
                  </a:rPr>
                  <a:t>quantum mechanics</a:t>
                </a:r>
                <a:r>
                  <a:rPr lang="en-US" sz="2200" b="0" i="0" dirty="0">
                    <a:effectLst/>
                    <a:latin typeface="Lora" pitchFamily="2" charset="0"/>
                  </a:rPr>
                  <a:t> </a:t>
                </a:r>
                <a:r>
                  <a:rPr lang="en-US" sz="2200" b="0" i="0" dirty="0">
                    <a:effectLst/>
                    <a:latin typeface="Lora" pitchFamily="2" charset="0"/>
                    <a:sym typeface="Wingdings" panose="05000000000000000000" pitchFamily="2" charset="2"/>
                  </a:rPr>
                  <a:t> </a:t>
                </a:r>
                <a:r>
                  <a:rPr lang="en-US" sz="2200" b="0" i="0" u="none" strike="noStrike" dirty="0">
                    <a:effectLst/>
                    <a:latin typeface="Lora" pitchFamily="2" charset="0"/>
                  </a:rPr>
                  <a:t>probability</a:t>
                </a:r>
                <a:r>
                  <a:rPr lang="en-US" sz="2200" b="0" i="0" dirty="0">
                    <a:effectLst/>
                    <a:latin typeface="Lora" pitchFamily="2" charset="0"/>
                  </a:rPr>
                  <a:t> that a </a:t>
                </a:r>
                <a:r>
                  <a:rPr lang="en-US" sz="2200" b="0" i="0" u="none" strike="noStrike" dirty="0">
                    <a:effectLst/>
                    <a:latin typeface="Lora" pitchFamily="2" charset="0"/>
                  </a:rPr>
                  <a:t>measurement of a quantum system</a:t>
                </a:r>
                <a:r>
                  <a:rPr lang="en-US" sz="2200" b="0" i="0" dirty="0">
                    <a:effectLst/>
                    <a:latin typeface="Lora" pitchFamily="2" charset="0"/>
                  </a:rPr>
                  <a:t> will yield a given result</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Suppose you have a state </a:t>
                </a:r>
                <a14:m>
                  <m:oMath xmlns:m="http://schemas.openxmlformats.org/officeDocument/2006/math">
                    <m:d>
                      <m:dPr>
                        <m:begChr m:val=""/>
                        <m:endChr m:val="⟩"/>
                        <m:ctrlPr>
                          <a:rPr lang="en-US" sz="2200" i="1" smtClean="0">
                            <a:latin typeface="Cambria Math" panose="02040503050406030204" pitchFamily="18" charset="0"/>
                          </a:rPr>
                        </m:ctrlPr>
                      </m:dPr>
                      <m:e>
                        <m:r>
                          <a:rPr lang="en-US" sz="2200" i="1">
                            <a:latin typeface="Cambria Math" panose="02040503050406030204" pitchFamily="18" charset="0"/>
                          </a:rPr>
                          <m:t>|</m:t>
                        </m:r>
                        <m:r>
                          <m:rPr>
                            <m:sty m:val="p"/>
                          </m:rPr>
                          <a:rPr lang="en-US" sz="2200" i="1">
                            <a:latin typeface="Cambria Math" panose="02040503050406030204" pitchFamily="18" charset="0"/>
                          </a:rPr>
                          <m:t>ψ</m:t>
                        </m:r>
                      </m:e>
                    </m:d>
                  </m:oMath>
                </a14:m>
                <a:endParaRPr lang="en-GB" sz="2200" dirty="0">
                  <a:latin typeface="Lora" pitchFamily="2" charset="0"/>
                </a:endParaRP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r>
                  <a:rPr lang="en-US" sz="2200" dirty="0">
                    <a:latin typeface="Lora" pitchFamily="2" charset="0"/>
                  </a:rPr>
                  <a:t>A measurement is performed in the orthonormal basis </a:t>
                </a:r>
                <a14:m>
                  <m:oMath xmlns:m="http://schemas.openxmlformats.org/officeDocument/2006/math">
                    <m:r>
                      <a:rPr lang="en-US" sz="2200">
                        <a:latin typeface="Cambria Math" panose="02040503050406030204" pitchFamily="18" charset="0"/>
                      </a:rPr>
                      <m:t>(</m:t>
                    </m:r>
                    <m:d>
                      <m:dPr>
                        <m:begChr m:val=""/>
                        <m:endChr m:val="⟩"/>
                        <m:ctrlPr>
                          <a:rPr lang="en-US" sz="2200" i="1">
                            <a:latin typeface="Cambria Math" panose="02040503050406030204" pitchFamily="18" charset="0"/>
                          </a:rPr>
                        </m:ctrlPr>
                      </m:dPr>
                      <m:e>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𝑥</m:t>
                            </m:r>
                          </m:e>
                          <m:sub>
                            <m:r>
                              <a:rPr lang="en-US" sz="2200" b="0" i="1" smtClean="0">
                                <a:latin typeface="Cambria Math" panose="02040503050406030204" pitchFamily="18" charset="0"/>
                              </a:rPr>
                              <m:t>1</m:t>
                            </m:r>
                          </m:sub>
                        </m:sSub>
                      </m:e>
                    </m:d>
                    <m:r>
                      <a:rPr lang="en-US" sz="2200">
                        <a:latin typeface="Cambria Math" panose="02040503050406030204" pitchFamily="18" charset="0"/>
                      </a:rPr>
                      <m:t>,</m:t>
                    </m:r>
                    <m:d>
                      <m:dPr>
                        <m:begChr m:val=""/>
                        <m:endChr m:val="⟩"/>
                        <m:ctrlPr>
                          <a:rPr lang="en-US" sz="2200" i="1">
                            <a:latin typeface="Cambria Math" panose="02040503050406030204" pitchFamily="18" charset="0"/>
                          </a:rPr>
                        </m:ctrlPr>
                      </m:dPr>
                      <m:e>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𝑥</m:t>
                            </m:r>
                          </m:e>
                          <m:sub>
                            <m:r>
                              <a:rPr lang="en-US" sz="2200" b="0" i="1" smtClean="0">
                                <a:latin typeface="Cambria Math" panose="02040503050406030204" pitchFamily="18" charset="0"/>
                              </a:rPr>
                              <m:t>2</m:t>
                            </m:r>
                          </m:sub>
                        </m:sSub>
                      </m:e>
                    </m:d>
                  </m:oMath>
                </a14:m>
                <a:r>
                  <a:rPr lang="en-GB" sz="2200" dirty="0">
                    <a:latin typeface="Lora" pitchFamily="2" charset="0"/>
                  </a:rPr>
                  <a:t>)</a:t>
                </a: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14:m>
                  <m:oMath xmlns:m="http://schemas.openxmlformats.org/officeDocument/2006/math">
                    <m:r>
                      <a:rPr lang="en-US" sz="2200" b="0" i="1" smtClean="0">
                        <a:latin typeface="Cambria Math" panose="02040503050406030204" pitchFamily="18" charset="0"/>
                      </a:rPr>
                      <m:t>𝑃</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1</m:t>
                            </m:r>
                          </m:sub>
                        </m:sSub>
                      </m:e>
                    </m:d>
                    <m:r>
                      <a:rPr lang="en-US" sz="2200" b="0" i="1" smtClean="0">
                        <a:latin typeface="Cambria Math" panose="02040503050406030204" pitchFamily="18" charset="0"/>
                      </a:rPr>
                      <m:t>= </m:t>
                    </m:r>
                    <m:sSup>
                      <m:sSupPr>
                        <m:ctrlPr>
                          <a:rPr lang="en-US" sz="2200" b="0" i="1" smtClean="0">
                            <a:latin typeface="Cambria Math" panose="02040503050406030204" pitchFamily="18" charset="0"/>
                          </a:rPr>
                        </m:ctrlPr>
                      </m:sSupPr>
                      <m:e>
                        <m:d>
                          <m:dPr>
                            <m:begChr m:val="|"/>
                            <m:endChr m:val="|"/>
                            <m:ctrlPr>
                              <a:rPr lang="en-US" sz="2200" b="0" i="1" smtClean="0">
                                <a:latin typeface="Cambria Math" panose="02040503050406030204" pitchFamily="18" charset="0"/>
                              </a:rPr>
                            </m:ctrlPr>
                          </m:dPr>
                          <m:e>
                            <m:d>
                              <m:dPr>
                                <m:begChr m:val="⟨"/>
                                <m:endChr m:val="⟩"/>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1</m:t>
                                    </m:r>
                                  </m:sub>
                                </m:sSub>
                              </m:e>
                              <m:e>
                                <m:r>
                                  <m:rPr>
                                    <m:sty m:val="p"/>
                                  </m:rPr>
                                  <a:rPr lang="el-GR" sz="2200" b="0" i="1" smtClean="0">
                                    <a:latin typeface="Cambria Math" panose="02040503050406030204" pitchFamily="18" charset="0"/>
                                  </a:rPr>
                                  <m:t>ψ</m:t>
                                </m:r>
                              </m:e>
                            </m:d>
                          </m:e>
                        </m:d>
                      </m:e>
                      <m:sup>
                        <m:r>
                          <a:rPr lang="en-US" sz="2200" b="0" i="1" smtClean="0">
                            <a:latin typeface="Cambria Math" panose="02040503050406030204" pitchFamily="18" charset="0"/>
                          </a:rPr>
                          <m:t>2</m:t>
                        </m:r>
                      </m:sup>
                    </m:sSup>
                    <m:r>
                      <a:rPr lang="en-US" sz="2200" b="0" i="1" smtClean="0">
                        <a:latin typeface="Cambria Math" panose="02040503050406030204" pitchFamily="18" charset="0"/>
                      </a:rPr>
                      <m:t>,   </m:t>
                    </m:r>
                    <m:r>
                      <a:rPr lang="en-US" sz="2200" b="0" i="1" smtClean="0">
                        <a:latin typeface="Cambria Math" panose="02040503050406030204" pitchFamily="18" charset="0"/>
                      </a:rPr>
                      <m:t>𝑃</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2</m:t>
                            </m:r>
                          </m:sub>
                        </m:sSub>
                      </m:e>
                    </m:d>
                    <m:r>
                      <a:rPr lang="en-US" sz="2200" b="0" i="1" smtClean="0">
                        <a:latin typeface="Cambria Math" panose="02040503050406030204" pitchFamily="18" charset="0"/>
                      </a:rPr>
                      <m:t>=</m:t>
                    </m:r>
                    <m:sSup>
                      <m:sSupPr>
                        <m:ctrlPr>
                          <a:rPr lang="en-US" sz="2200" i="1">
                            <a:latin typeface="Cambria Math" panose="02040503050406030204" pitchFamily="18" charset="0"/>
                          </a:rPr>
                        </m:ctrlPr>
                      </m:sSupPr>
                      <m:e>
                        <m:d>
                          <m:dPr>
                            <m:begChr m:val="|"/>
                            <m:endChr m:val="|"/>
                            <m:ctrlPr>
                              <a:rPr lang="en-US" sz="2200" i="1">
                                <a:latin typeface="Cambria Math" panose="02040503050406030204" pitchFamily="18" charset="0"/>
                              </a:rPr>
                            </m:ctrlPr>
                          </m:dPr>
                          <m:e>
                            <m:d>
                              <m:dPr>
                                <m:begChr m:val="⟨"/>
                                <m:endChr m:val="⟩"/>
                                <m:ctrlPr>
                                  <a:rPr lang="en-US" sz="2200" i="1">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2</m:t>
                                    </m:r>
                                  </m:sub>
                                </m:sSub>
                              </m:e>
                              <m:e>
                                <m:r>
                                  <m:rPr>
                                    <m:sty m:val="p"/>
                                  </m:rPr>
                                  <a:rPr lang="el-GR" sz="2200" i="1">
                                    <a:latin typeface="Cambria Math" panose="02040503050406030204" pitchFamily="18" charset="0"/>
                                  </a:rPr>
                                  <m:t>ψ</m:t>
                                </m:r>
                              </m:e>
                            </m:d>
                          </m:e>
                        </m:d>
                      </m:e>
                      <m:sup>
                        <m:r>
                          <a:rPr lang="en-US" sz="2200" i="1">
                            <a:latin typeface="Cambria Math" panose="02040503050406030204" pitchFamily="18" charset="0"/>
                          </a:rPr>
                          <m:t>2</m:t>
                        </m:r>
                      </m:sup>
                    </m:sSup>
                  </m:oMath>
                </a14:m>
                <a:endParaRPr lang="en-GB" sz="2200" dirty="0">
                  <a:latin typeface="Lora" pitchFamily="2" charset="0"/>
                </a:endParaRP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14:m>
                  <m:oMath xmlns:m="http://schemas.openxmlformats.org/officeDocument/2006/math">
                    <m:nary>
                      <m:naryPr>
                        <m:chr m:val="∑"/>
                        <m:supHide m:val="on"/>
                        <m:ctrlPr>
                          <a:rPr lang="en-GB" sz="2200" i="1" smtClean="0">
                            <a:latin typeface="Cambria Math" panose="02040503050406030204" pitchFamily="18" charset="0"/>
                          </a:rPr>
                        </m:ctrlPr>
                      </m:naryPr>
                      <m:sub>
                        <m:r>
                          <m:rPr>
                            <m:brk m:alnAt="7"/>
                          </m:rPr>
                          <a:rPr lang="en-US" sz="2200" b="0" i="1" smtClean="0">
                            <a:latin typeface="Cambria Math" panose="02040503050406030204" pitchFamily="18" charset="0"/>
                          </a:rPr>
                          <m:t>𝑖</m:t>
                        </m:r>
                      </m:sub>
                      <m:sup/>
                      <m:e>
                        <m:r>
                          <a:rPr lang="en-US" sz="2200" b="0" i="1" smtClean="0">
                            <a:latin typeface="Cambria Math" panose="02040503050406030204" pitchFamily="18" charset="0"/>
                          </a:rPr>
                          <m:t>𝑃</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𝑖</m:t>
                            </m:r>
                          </m:sub>
                        </m:sSub>
                        <m:r>
                          <a:rPr lang="en-US" sz="2200" b="0" i="1" smtClean="0">
                            <a:latin typeface="Cambria Math" panose="02040503050406030204" pitchFamily="18" charset="0"/>
                          </a:rPr>
                          <m:t>)</m:t>
                        </m:r>
                      </m:e>
                    </m:nary>
                    <m:r>
                      <a:rPr lang="en-US" sz="2200" b="0" i="1" smtClean="0">
                        <a:latin typeface="Cambria Math" panose="02040503050406030204" pitchFamily="18" charset="0"/>
                      </a:rPr>
                      <m:t>=1</m:t>
                    </m:r>
                  </m:oMath>
                </a14:m>
                <a:r>
                  <a:rPr lang="en-GB" sz="2200" dirty="0">
                    <a:latin typeface="Lora" pitchFamily="2" charset="0"/>
                  </a:rPr>
                  <a:t> </a:t>
                </a:r>
              </a:p>
              <a:p>
                <a:pPr marL="285750" indent="-285750">
                  <a:buFont typeface="Arial" panose="020B0604020202020204" pitchFamily="34" charset="0"/>
                  <a:buChar char="•"/>
                </a:pPr>
                <a:endParaRPr lang="en-GB" sz="2200" dirty="0">
                  <a:latin typeface="Lora" pitchFamily="2" charset="0"/>
                </a:endParaRPr>
              </a:p>
            </p:txBody>
          </p:sp>
        </mc:Choice>
        <mc:Fallback xmlns="">
          <p:sp>
            <p:nvSpPr>
              <p:cNvPr id="6" name="TextBox 5">
                <a:extLst>
                  <a:ext uri="{FF2B5EF4-FFF2-40B4-BE49-F238E27FC236}">
                    <a16:creationId xmlns:a16="http://schemas.microsoft.com/office/drawing/2014/main" id="{85F1163C-F02B-4394-7B66-7ADC4E2A9613}"/>
                  </a:ext>
                </a:extLst>
              </p:cNvPr>
              <p:cNvSpPr txBox="1">
                <a:spLocks noRot="1" noChangeAspect="1" noMove="1" noResize="1" noEditPoints="1" noAdjustHandles="1" noChangeArrowheads="1" noChangeShapeType="1" noTextEdit="1"/>
              </p:cNvSpPr>
              <p:nvPr/>
            </p:nvSpPr>
            <p:spPr>
              <a:xfrm>
                <a:off x="1117398" y="1450212"/>
                <a:ext cx="8282911" cy="4155240"/>
              </a:xfrm>
              <a:prstGeom prst="rect">
                <a:avLst/>
              </a:prstGeom>
              <a:blipFill>
                <a:blip r:embed="rId2"/>
                <a:stretch>
                  <a:fillRect l="-1619" t="-1026" r="-883" b="-10704"/>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CC3C2CBA-23B3-ED5B-1A25-6D4008E4A275}"/>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Born rule</a:t>
            </a:r>
            <a:endParaRPr lang="en-GB" sz="4000" dirty="0">
              <a:effectLst/>
            </a:endParaRPr>
          </a:p>
        </p:txBody>
      </p:sp>
    </p:spTree>
    <p:extLst>
      <p:ext uri="{BB962C8B-B14F-4D97-AF65-F5344CB8AC3E}">
        <p14:creationId xmlns:p14="http://schemas.microsoft.com/office/powerpoint/2010/main" val="271012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25 July 2023</a:t>
            </a:r>
            <a:endParaRPr lang="en-GB" dirty="0"/>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19</a:t>
            </a:fld>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F1163C-F02B-4394-7B66-7ADC4E2A9613}"/>
                  </a:ext>
                </a:extLst>
              </p:cNvPr>
              <p:cNvSpPr txBox="1"/>
              <p:nvPr/>
            </p:nvSpPr>
            <p:spPr>
              <a:xfrm>
                <a:off x="452379" y="979159"/>
                <a:ext cx="11511021" cy="4977645"/>
              </a:xfrm>
              <a:prstGeom prst="rect">
                <a:avLst/>
              </a:prstGeom>
              <a:noFill/>
            </p:spPr>
            <p:txBody>
              <a:bodyPr wrap="square" rtlCol="0">
                <a:spAutoFit/>
              </a:bodyPr>
              <a:lstStyle/>
              <a:p>
                <a:pPr marL="342900" indent="-342900">
                  <a:buFont typeface="Arial" panose="020B0604020202020204" pitchFamily="34" charset="0"/>
                  <a:buChar char="•"/>
                </a:pPr>
                <a:endParaRPr lang="en-US" sz="2000" b="0" i="1" dirty="0">
                  <a:latin typeface="Cambria Math" panose="02040503050406030204" pitchFamily="18" charset="0"/>
                </a:endParaRPr>
              </a:p>
              <a:p>
                <a:pPr marL="342900" indent="-34290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1</m:t>
                            </m:r>
                          </m:sub>
                        </m:sSub>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1</m:t>
                                    </m:r>
                                  </m:sub>
                                </m:sSub>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   </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2</m:t>
                            </m:r>
                          </m:sub>
                        </m:sSub>
                      </m:e>
                    </m:d>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2</m:t>
                                    </m:r>
                                  </m:sub>
                                </m:sSub>
                              </m:e>
                              <m:e>
                                <m:r>
                                  <m:rPr>
                                    <m:sty m:val="p"/>
                                  </m:rPr>
                                  <a:rPr lang="el-GR" sz="2000" i="1">
                                    <a:latin typeface="Cambria Math" panose="02040503050406030204" pitchFamily="18" charset="0"/>
                                  </a:rPr>
                                  <m:t>ψ</m:t>
                                </m:r>
                              </m:e>
                            </m:d>
                          </m:e>
                        </m:d>
                      </m:e>
                      <m:sup>
                        <m:r>
                          <a:rPr lang="en-US" sz="2000" i="1">
                            <a:latin typeface="Cambria Math" panose="02040503050406030204" pitchFamily="18" charset="0"/>
                          </a:rPr>
                          <m:t>2</m:t>
                        </m:r>
                      </m:sup>
                    </m:sSup>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nary>
                      <m:naryPr>
                        <m:chr m:val="∑"/>
                        <m:supHide m:val="on"/>
                        <m:ctrlPr>
                          <a:rPr lang="en-GB" sz="2000" i="1" smtClean="0">
                            <a:latin typeface="Cambria Math" panose="02040503050406030204" pitchFamily="18" charset="0"/>
                          </a:rPr>
                        </m:ctrlPr>
                      </m:naryPr>
                      <m:sub>
                        <m:r>
                          <m:rPr>
                            <m:brk m:alnAt="7"/>
                          </m:rPr>
                          <a:rPr lang="en-US" sz="2000" b="0" i="1" smtClean="0">
                            <a:latin typeface="Cambria Math" panose="02040503050406030204" pitchFamily="18" charset="0"/>
                          </a:rPr>
                          <m:t>𝑖</m:t>
                        </m:r>
                      </m:sub>
                      <m:sup/>
                      <m:e>
                        <m:r>
                          <a:rPr lang="en-US" sz="2000" b="0" i="1" smtClean="0">
                            <a:latin typeface="Cambria Math" panose="02040503050406030204" pitchFamily="18" charset="0"/>
                          </a:rPr>
                          <m:t>𝑃</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m:t>
                        </m:r>
                      </m:e>
                    </m:nary>
                    <m:r>
                      <a:rPr lang="en-US" sz="2000" b="0" i="1" smtClean="0">
                        <a:latin typeface="Cambria Math" panose="02040503050406030204" pitchFamily="18" charset="0"/>
                      </a:rPr>
                      <m:t>=1</m:t>
                    </m:r>
                  </m:oMath>
                </a14:m>
                <a:r>
                  <a:rPr lang="en-GB" sz="2000" dirty="0">
                    <a:latin typeface="Lora" pitchFamily="2" charset="0"/>
                  </a:rPr>
                  <a:t> </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u="sng" dirty="0">
                    <a:latin typeface="Lora" pitchFamily="2" charset="0"/>
                  </a:rPr>
                  <a:t>Example 1:</a:t>
                </a:r>
                <a:r>
                  <a:rPr lang="en-GB" sz="2000" dirty="0">
                    <a:latin typeface="Lora" pitchFamily="2" charset="0"/>
                  </a:rPr>
                  <a:t> </a:t>
                </a:r>
                <a:r>
                  <a:rPr lang="en-US" sz="2000" dirty="0">
                    <a:latin typeface="Lora" pitchFamily="2" charset="0"/>
                  </a:rPr>
                  <a:t>state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oMath>
                </a14:m>
                <a:r>
                  <a:rPr lang="en-GB" sz="2000" dirty="0">
                    <a:latin typeface="Lora" pitchFamily="2" charset="0"/>
                  </a:rPr>
                  <a:t> is measured in the orthonormal basis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oMath>
                </a14:m>
                <a:r>
                  <a:rPr lang="en-GB" sz="2000" dirty="0">
                    <a:latin typeface="Lora" pitchFamily="2" charset="0"/>
                  </a:rPr>
                  <a:t>) [z-basis]</a:t>
                </a:r>
              </a:p>
              <a:p>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oMath>
                </a14:m>
                <a:r>
                  <a:rPr lang="en-US" sz="2000" dirty="0"/>
                  <a:t> </a:t>
                </a:r>
                <a14:m>
                  <m:oMath xmlns:m="http://schemas.openxmlformats.org/officeDocument/2006/math">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e>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3</m:t>
                                        </m:r>
                                      </m:e>
                                    </m:rad>
                                  </m:den>
                                </m:f>
                                <m:r>
                                  <a:rPr lang="en-US" sz="2000" i="1">
                                    <a:latin typeface="Cambria Math" panose="02040503050406030204" pitchFamily="18" charset="0"/>
                                  </a:rPr>
                                  <m:t> </m:t>
                                </m:r>
                                <m:d>
                                  <m:dPr>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e>
                            </m:d>
                          </m:e>
                        </m:d>
                      </m:e>
                      <m:sup>
                        <m:r>
                          <a:rPr lang="en-US" sz="2000" i="1">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1</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3</m:t>
                        </m:r>
                      </m:den>
                    </m:f>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Try to prove that </a:t>
                </a: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r>
                          <a:rPr lang="en-US" sz="2000" b="0" i="1" smtClean="0">
                            <a:latin typeface="Cambria Math" panose="02040503050406030204" pitchFamily="18" charset="0"/>
                          </a:rPr>
                          <m:t>3</m:t>
                        </m:r>
                      </m:den>
                    </m:f>
                  </m:oMath>
                </a14:m>
                <a:r>
                  <a:rPr lang="en-GB" sz="2000" dirty="0">
                    <a:latin typeface="Lora" pitchFamily="2" charset="0"/>
                  </a:rPr>
                  <a:t>  [</a:t>
                </a:r>
                <a14:m>
                  <m:oMath xmlns:m="http://schemas.openxmlformats.org/officeDocument/2006/math">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0</m:t>
                        </m:r>
                      </m:e>
                    </m:d>
                    <m:r>
                      <a:rPr lang="en-US" sz="2000" b="0" i="1" dirty="0" smtClean="0">
                        <a:latin typeface="Cambria Math" panose="02040503050406030204" pitchFamily="18" charset="0"/>
                      </a:rPr>
                      <m:t>+</m:t>
                    </m:r>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1</m:t>
                        </m:r>
                      </m:e>
                    </m:d>
                    <m:r>
                      <a:rPr lang="en-US" sz="2000" b="0" i="1" dirty="0" smtClean="0">
                        <a:latin typeface="Cambria Math" panose="02040503050406030204" pitchFamily="18" charset="0"/>
                      </a:rPr>
                      <m:t>=1</m:t>
                    </m:r>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85F1163C-F02B-4394-7B66-7ADC4E2A9613}"/>
                  </a:ext>
                </a:extLst>
              </p:cNvPr>
              <p:cNvSpPr txBox="1">
                <a:spLocks noRot="1" noChangeAspect="1" noMove="1" noResize="1" noEditPoints="1" noAdjustHandles="1" noChangeArrowheads="1" noChangeShapeType="1" noTextEdit="1"/>
              </p:cNvSpPr>
              <p:nvPr/>
            </p:nvSpPr>
            <p:spPr>
              <a:xfrm>
                <a:off x="452379" y="979159"/>
                <a:ext cx="11511021" cy="4977645"/>
              </a:xfrm>
              <a:prstGeom prst="rect">
                <a:avLst/>
              </a:prstGeom>
              <a:blipFill>
                <a:blip r:embed="rId2"/>
                <a:stretch>
                  <a:fillRect l="-741"/>
                </a:stretch>
              </a:blipFill>
            </p:spPr>
            <p:txBody>
              <a:bodyPr/>
              <a:lstStyle/>
              <a:p>
                <a:r>
                  <a:rPr lang="en-GB">
                    <a:noFill/>
                  </a:rPr>
                  <a:t> </a:t>
                </a:r>
              </a:p>
            </p:txBody>
          </p:sp>
        </mc:Fallback>
      </mc:AlternateContent>
      <p:cxnSp>
        <p:nvCxnSpPr>
          <p:cNvPr id="8" name="Straight Arrow Connector 7">
            <a:extLst>
              <a:ext uri="{FF2B5EF4-FFF2-40B4-BE49-F238E27FC236}">
                <a16:creationId xmlns:a16="http://schemas.microsoft.com/office/drawing/2014/main" id="{8DB3062A-77CB-57C8-F0CE-07EB890862F5}"/>
              </a:ext>
            </a:extLst>
          </p:cNvPr>
          <p:cNvCxnSpPr/>
          <p:nvPr/>
        </p:nvCxnSpPr>
        <p:spPr>
          <a:xfrm flipV="1">
            <a:off x="7163403" y="4497598"/>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26FFC607-43A2-1879-DCA5-4AD9077D32B5}"/>
              </a:ext>
            </a:extLst>
          </p:cNvPr>
          <p:cNvSpPr txBox="1"/>
          <p:nvPr/>
        </p:nvSpPr>
        <p:spPr>
          <a:xfrm>
            <a:off x="7881730" y="4128266"/>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0" name="Right Brace 9">
            <a:extLst>
              <a:ext uri="{FF2B5EF4-FFF2-40B4-BE49-F238E27FC236}">
                <a16:creationId xmlns:a16="http://schemas.microsoft.com/office/drawing/2014/main" id="{885D2AF3-007A-7AD0-8703-0C0551C2A9C8}"/>
              </a:ext>
            </a:extLst>
          </p:cNvPr>
          <p:cNvSpPr/>
          <p:nvPr/>
        </p:nvSpPr>
        <p:spPr>
          <a:xfrm rot="16200000">
            <a:off x="6241212" y="4362100"/>
            <a:ext cx="284842" cy="51373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88FEC555-E7D6-0606-038A-2734AED28EE9}"/>
              </a:ext>
            </a:extLst>
          </p:cNvPr>
          <p:cNvSpPr txBox="1"/>
          <p:nvPr/>
        </p:nvSpPr>
        <p:spPr>
          <a:xfrm>
            <a:off x="6247798" y="4113602"/>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pic>
        <p:nvPicPr>
          <p:cNvPr id="13" name="Picture 12" descr="A group of people&#10;&#10;Description automatically generated with low confidence">
            <a:extLst>
              <a:ext uri="{FF2B5EF4-FFF2-40B4-BE49-F238E27FC236}">
                <a16:creationId xmlns:a16="http://schemas.microsoft.com/office/drawing/2014/main" id="{A3909782-39CC-D50F-ED0C-AC2F482A20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4951" y="1089996"/>
            <a:ext cx="3746579" cy="2624097"/>
          </a:xfrm>
          <a:prstGeom prst="rect">
            <a:avLst/>
          </a:prstGeom>
        </p:spPr>
      </p:pic>
      <p:sp>
        <p:nvSpPr>
          <p:cNvPr id="7" name="Title 6">
            <a:extLst>
              <a:ext uri="{FF2B5EF4-FFF2-40B4-BE49-F238E27FC236}">
                <a16:creationId xmlns:a16="http://schemas.microsoft.com/office/drawing/2014/main" id="{CC3C2CBA-23B3-ED5B-1A25-6D4008E4A275}"/>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Born rule - continued</a:t>
            </a:r>
            <a:endParaRPr lang="en-GB" sz="4000" dirty="0">
              <a:effectLst/>
            </a:endParaRPr>
          </a:p>
        </p:txBody>
      </p:sp>
    </p:spTree>
    <p:extLst>
      <p:ext uri="{BB962C8B-B14F-4D97-AF65-F5344CB8AC3E}">
        <p14:creationId xmlns:p14="http://schemas.microsoft.com/office/powerpoint/2010/main" val="16752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EBBBC74-8BDF-813B-2CCF-A5E9A234C9D7}"/>
              </a:ext>
            </a:extLst>
          </p:cNvPr>
          <p:cNvSpPr>
            <a:spLocks noGrp="1"/>
          </p:cNvSpPr>
          <p:nvPr>
            <p:ph type="dt" sz="half" idx="10"/>
          </p:nvPr>
        </p:nvSpPr>
        <p:spPr/>
        <p:txBody>
          <a:bodyPr/>
          <a:lstStyle/>
          <a:p>
            <a:r>
              <a:rPr lang="en-US"/>
              <a:t>25 July 2023</a:t>
            </a:r>
            <a:endParaRPr lang="en-GB"/>
          </a:p>
        </p:txBody>
      </p:sp>
      <p:sp>
        <p:nvSpPr>
          <p:cNvPr id="4" name="Footer Placeholder 3">
            <a:extLst>
              <a:ext uri="{FF2B5EF4-FFF2-40B4-BE49-F238E27FC236}">
                <a16:creationId xmlns:a16="http://schemas.microsoft.com/office/drawing/2014/main" id="{EE350C7A-A5B6-4DED-6556-4DF3B225EC45}"/>
              </a:ext>
            </a:extLst>
          </p:cNvPr>
          <p:cNvSpPr>
            <a:spLocks noGrp="1"/>
          </p:cNvSpPr>
          <p:nvPr>
            <p:ph type="ftr" sz="quarter" idx="11"/>
          </p:nvPr>
        </p:nvSpPr>
        <p:spPr/>
        <p:txBody>
          <a:bodyPr/>
          <a:lstStyle/>
          <a:p>
            <a:r>
              <a:rPr lang="en-GB"/>
              <a:t>A. Abdelmotteleb | Quantum Computing | CERN openlab</a:t>
            </a:r>
          </a:p>
        </p:txBody>
      </p:sp>
      <p:sp>
        <p:nvSpPr>
          <p:cNvPr id="5" name="Slide Number Placeholder 4">
            <a:extLst>
              <a:ext uri="{FF2B5EF4-FFF2-40B4-BE49-F238E27FC236}">
                <a16:creationId xmlns:a16="http://schemas.microsoft.com/office/drawing/2014/main" id="{13832B72-82B0-FC33-CAC2-61EEF46B41FA}"/>
              </a:ext>
            </a:extLst>
          </p:cNvPr>
          <p:cNvSpPr>
            <a:spLocks noGrp="1"/>
          </p:cNvSpPr>
          <p:nvPr>
            <p:ph type="sldNum" sz="quarter" idx="12"/>
          </p:nvPr>
        </p:nvSpPr>
        <p:spPr/>
        <p:txBody>
          <a:bodyPr/>
          <a:lstStyle/>
          <a:p>
            <a:fld id="{97D63191-F394-46E6-9F57-66EF97066736}" type="slidenum">
              <a:rPr lang="en-GB" smtClean="0"/>
              <a:t>2</a:t>
            </a:fld>
            <a:endParaRPr lang="en-GB"/>
          </a:p>
        </p:txBody>
      </p:sp>
      <p:sp>
        <p:nvSpPr>
          <p:cNvPr id="2" name="Title 1">
            <a:extLst>
              <a:ext uri="{FF2B5EF4-FFF2-40B4-BE49-F238E27FC236}">
                <a16:creationId xmlns:a16="http://schemas.microsoft.com/office/drawing/2014/main" id="{D355411D-BD3E-9782-27E9-B4B31201FDDD}"/>
              </a:ext>
            </a:extLst>
          </p:cNvPr>
          <p:cNvSpPr>
            <a:spLocks noGrp="1"/>
          </p:cNvSpPr>
          <p:nvPr>
            <p:ph type="title"/>
          </p:nvPr>
        </p:nvSpPr>
        <p:spPr>
          <a:xfrm>
            <a:off x="357808" y="-57081"/>
            <a:ext cx="10515600" cy="1325563"/>
          </a:xfrm>
        </p:spPr>
        <p:txBody>
          <a:bodyPr>
            <a:normAutofit/>
          </a:bodyPr>
          <a:lstStyle/>
          <a:p>
            <a:r>
              <a:rPr lang="en-US" sz="4000" dirty="0">
                <a:solidFill>
                  <a:schemeClr val="accent1">
                    <a:lumMod val="75000"/>
                  </a:schemeClr>
                </a:solidFill>
                <a:latin typeface="Lora" pitchFamily="2" charset="0"/>
              </a:rPr>
              <a:t>On the origins of chess</a:t>
            </a:r>
            <a:endParaRPr lang="en-GB" sz="4000" dirty="0">
              <a:solidFill>
                <a:schemeClr val="accent1">
                  <a:lumMod val="75000"/>
                </a:schemeClr>
              </a:solidFill>
              <a:latin typeface="Lora" pitchFamily="2" charset="0"/>
            </a:endParaRPr>
          </a:p>
        </p:txBody>
      </p:sp>
      <p:pic>
        <p:nvPicPr>
          <p:cNvPr id="1026" name="Picture 2">
            <a:extLst>
              <a:ext uri="{FF2B5EF4-FFF2-40B4-BE49-F238E27FC236}">
                <a16:creationId xmlns:a16="http://schemas.microsoft.com/office/drawing/2014/main" id="{83129841-F6DF-DDC0-A3BE-A5A5631724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0312" y="1533035"/>
            <a:ext cx="4841428" cy="35979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977F69C-4F71-519D-2E08-2942A0E0A29C}"/>
              </a:ext>
            </a:extLst>
          </p:cNvPr>
          <p:cNvSpPr txBox="1"/>
          <p:nvPr/>
        </p:nvSpPr>
        <p:spPr>
          <a:xfrm>
            <a:off x="560352" y="1464364"/>
            <a:ext cx="6096000" cy="2554545"/>
          </a:xfrm>
          <a:prstGeom prst="rect">
            <a:avLst/>
          </a:prstGeom>
          <a:noFill/>
        </p:spPr>
        <p:txBody>
          <a:bodyPr wrap="square">
            <a:spAutoFit/>
          </a:bodyPr>
          <a:lstStyle/>
          <a:p>
            <a:r>
              <a:rPr lang="en-US" sz="2000" dirty="0">
                <a:solidFill>
                  <a:srgbClr val="1B1B1F"/>
                </a:solidFill>
                <a:latin typeface="Lora" pitchFamily="2" charset="0"/>
              </a:rPr>
              <a:t>“</a:t>
            </a:r>
            <a:r>
              <a:rPr lang="en-US" sz="2000" b="0" i="0" dirty="0">
                <a:solidFill>
                  <a:srgbClr val="1B1B1F"/>
                </a:solidFill>
                <a:effectLst/>
                <a:latin typeface="Lora" pitchFamily="2" charset="0"/>
              </a:rPr>
              <a:t>Just one grain of wheat on the first square of a chessboard. Then put two on the second square, four on the next, then eight, and continue, doubling the number of grains on each successive square, until every square on the chessboard is reached.”</a:t>
            </a:r>
          </a:p>
          <a:p>
            <a:endParaRPr lang="en-US" sz="2000" dirty="0">
              <a:solidFill>
                <a:srgbClr val="1B1B1F"/>
              </a:solidFill>
              <a:latin typeface="Lora" pitchFamily="2" charset="0"/>
            </a:endParaRPr>
          </a:p>
          <a:p>
            <a:r>
              <a:rPr lang="en-US" sz="2000" dirty="0">
                <a:solidFill>
                  <a:srgbClr val="1B1B1F"/>
                </a:solidFill>
                <a:latin typeface="Lora" pitchFamily="2" charset="0"/>
              </a:rPr>
              <a:t>“Sure thing fam.” – famous last words</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1ACDFC8-7CF9-A962-6D05-F4B2A0D6C19B}"/>
                  </a:ext>
                </a:extLst>
              </p:cNvPr>
              <p:cNvSpPr txBox="1"/>
              <p:nvPr/>
            </p:nvSpPr>
            <p:spPr>
              <a:xfrm>
                <a:off x="1345998" y="4256817"/>
                <a:ext cx="4841428" cy="400110"/>
              </a:xfrm>
              <a:prstGeom prst="rect">
                <a:avLst/>
              </a:prstGeom>
              <a:noFill/>
              <a:ln w="28575">
                <a:solidFill>
                  <a:srgbClr val="FF0000"/>
                </a:solidFill>
              </a:ln>
            </p:spPr>
            <p:txBody>
              <a:bodyPr wrap="square">
                <a:spAutoFit/>
              </a:bodyPr>
              <a:lstStyle/>
              <a:p>
                <a:r>
                  <a:rPr lang="en-GB" sz="2000" b="0" i="0" dirty="0">
                    <a:solidFill>
                      <a:srgbClr val="202122"/>
                    </a:solidFill>
                    <a:effectLst/>
                    <a:latin typeface="Lora" pitchFamily="2" charset="0"/>
                  </a:rPr>
                  <a:t> 18,446,744,073,709,551,615 </a:t>
                </a:r>
                <a:r>
                  <a:rPr lang="en-GB" sz="2000" b="0" i="0" dirty="0">
                    <a:solidFill>
                      <a:srgbClr val="1B1B1F"/>
                    </a:solidFill>
                    <a:effectLst/>
                    <a:latin typeface="Lora" pitchFamily="2" charset="0"/>
                  </a:rPr>
                  <a:t> grains</a:t>
                </a:r>
                <a:r>
                  <a:rPr lang="en-GB" sz="2000" dirty="0">
                    <a:solidFill>
                      <a:srgbClr val="1B1B1F"/>
                    </a:solidFill>
                    <a:latin typeface="Lora" pitchFamily="2" charset="0"/>
                  </a:rPr>
                  <a:t> (</a:t>
                </a:r>
                <a14:m>
                  <m:oMath xmlns:m="http://schemas.openxmlformats.org/officeDocument/2006/math">
                    <m:sSup>
                      <m:sSupPr>
                        <m:ctrlPr>
                          <a:rPr lang="en-US" sz="2000" b="0" i="1" smtClean="0">
                            <a:solidFill>
                              <a:srgbClr val="1B1B1F"/>
                            </a:solidFill>
                            <a:latin typeface="Cambria Math" panose="02040503050406030204" pitchFamily="18" charset="0"/>
                          </a:rPr>
                        </m:ctrlPr>
                      </m:sSupPr>
                      <m:e>
                        <m:r>
                          <a:rPr lang="en-US" sz="2000" b="0" i="1" smtClean="0">
                            <a:solidFill>
                              <a:srgbClr val="1B1B1F"/>
                            </a:solidFill>
                            <a:latin typeface="Cambria Math" panose="02040503050406030204" pitchFamily="18" charset="0"/>
                          </a:rPr>
                          <m:t>2</m:t>
                        </m:r>
                      </m:e>
                      <m:sup>
                        <m:r>
                          <a:rPr lang="en-US" sz="2000" b="0" i="1" smtClean="0">
                            <a:solidFill>
                              <a:srgbClr val="1B1B1F"/>
                            </a:solidFill>
                            <a:latin typeface="Cambria Math" panose="02040503050406030204" pitchFamily="18" charset="0"/>
                          </a:rPr>
                          <m:t>64</m:t>
                        </m:r>
                      </m:sup>
                    </m:sSup>
                  </m:oMath>
                </a14:m>
                <a:r>
                  <a:rPr lang="en-GB" sz="2000" b="0" i="0" dirty="0">
                    <a:solidFill>
                      <a:srgbClr val="1B1B1F"/>
                    </a:solidFill>
                    <a:effectLst/>
                    <a:latin typeface="Lora" pitchFamily="2" charset="0"/>
                  </a:rPr>
                  <a:t>)</a:t>
                </a:r>
              </a:p>
            </p:txBody>
          </p:sp>
        </mc:Choice>
        <mc:Fallback xmlns="">
          <p:sp>
            <p:nvSpPr>
              <p:cNvPr id="13" name="TextBox 12">
                <a:extLst>
                  <a:ext uri="{FF2B5EF4-FFF2-40B4-BE49-F238E27FC236}">
                    <a16:creationId xmlns:a16="http://schemas.microsoft.com/office/drawing/2014/main" id="{11ACDFC8-7CF9-A962-6D05-F4B2A0D6C19B}"/>
                  </a:ext>
                </a:extLst>
              </p:cNvPr>
              <p:cNvSpPr txBox="1">
                <a:spLocks noRot="1" noChangeAspect="1" noMove="1" noResize="1" noEditPoints="1" noAdjustHandles="1" noChangeArrowheads="1" noChangeShapeType="1" noTextEdit="1"/>
              </p:cNvSpPr>
              <p:nvPr/>
            </p:nvSpPr>
            <p:spPr>
              <a:xfrm>
                <a:off x="1345998" y="4256817"/>
                <a:ext cx="4841428" cy="400110"/>
              </a:xfrm>
              <a:prstGeom prst="rect">
                <a:avLst/>
              </a:prstGeom>
              <a:blipFill>
                <a:blip r:embed="rId3"/>
                <a:stretch>
                  <a:fillRect t="-2817" b="-21127"/>
                </a:stretch>
              </a:blipFill>
              <a:ln w="28575">
                <a:solidFill>
                  <a:srgbClr val="FF0000"/>
                </a:solidFill>
              </a:ln>
            </p:spPr>
            <p:txBody>
              <a:bodyPr/>
              <a:lstStyle/>
              <a:p>
                <a:r>
                  <a:rPr lang="en-GB">
                    <a:noFill/>
                  </a:rPr>
                  <a:t> </a:t>
                </a:r>
              </a:p>
            </p:txBody>
          </p:sp>
        </mc:Fallback>
      </mc:AlternateContent>
      <p:sp>
        <p:nvSpPr>
          <p:cNvPr id="14" name="TextBox 13">
            <a:extLst>
              <a:ext uri="{FF2B5EF4-FFF2-40B4-BE49-F238E27FC236}">
                <a16:creationId xmlns:a16="http://schemas.microsoft.com/office/drawing/2014/main" id="{30706EDB-9D6C-2492-40B8-9C371DA084C4}"/>
              </a:ext>
            </a:extLst>
          </p:cNvPr>
          <p:cNvSpPr txBox="1"/>
          <p:nvPr/>
        </p:nvSpPr>
        <p:spPr>
          <a:xfrm>
            <a:off x="597242" y="5039693"/>
            <a:ext cx="5930348" cy="707886"/>
          </a:xfrm>
          <a:prstGeom prst="rect">
            <a:avLst/>
          </a:prstGeom>
          <a:noFill/>
        </p:spPr>
        <p:txBody>
          <a:bodyPr wrap="square" rtlCol="0">
            <a:spAutoFit/>
          </a:bodyPr>
          <a:lstStyle/>
          <a:p>
            <a:r>
              <a:rPr lang="en-US" sz="2000" b="0" i="0" dirty="0">
                <a:solidFill>
                  <a:srgbClr val="202122"/>
                </a:solidFill>
                <a:effectLst/>
                <a:latin typeface="Lora" pitchFamily="2" charset="0"/>
              </a:rPr>
              <a:t>Over 2,000 times the annual world production of wheat!</a:t>
            </a:r>
            <a:endParaRPr lang="en-GB" sz="2000" dirty="0">
              <a:latin typeface="Lora" pitchFamily="2" charset="0"/>
            </a:endParaRPr>
          </a:p>
        </p:txBody>
      </p:sp>
    </p:spTree>
    <p:extLst>
      <p:ext uri="{BB962C8B-B14F-4D97-AF65-F5344CB8AC3E}">
        <p14:creationId xmlns:p14="http://schemas.microsoft.com/office/powerpoint/2010/main" val="264936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20</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F706330-350D-C4AA-C3E3-8C53DC7E8F02}"/>
                  </a:ext>
                </a:extLst>
              </p:cNvPr>
              <p:cNvSpPr txBox="1"/>
              <p:nvPr/>
            </p:nvSpPr>
            <p:spPr>
              <a:xfrm>
                <a:off x="921026" y="1364974"/>
                <a:ext cx="10426148" cy="4752070"/>
              </a:xfrm>
              <a:prstGeom prst="rect">
                <a:avLst/>
              </a:prstGeom>
              <a:noFill/>
            </p:spPr>
            <p:txBody>
              <a:bodyPr wrap="square" rtlCol="0">
                <a:spAutoFit/>
              </a:bodyPr>
              <a:lstStyle/>
              <a:p>
                <a:pPr marL="285750" indent="-285750">
                  <a:buFont typeface="Arial" panose="020B0604020202020204" pitchFamily="34" charset="0"/>
                  <a:buChar char="•"/>
                </a:pPr>
                <a:r>
                  <a:rPr lang="en-GB" sz="2000" u="sng" dirty="0">
                    <a:latin typeface="Lora" pitchFamily="2" charset="0"/>
                  </a:rPr>
                  <a:t>Example 2:</a:t>
                </a:r>
                <a:r>
                  <a:rPr lang="en-GB" sz="2000" dirty="0">
                    <a:latin typeface="Lora" pitchFamily="2" charset="0"/>
                  </a:rPr>
                  <a:t> </a:t>
                </a:r>
                <a:r>
                  <a:rPr lang="en-US" sz="2000" dirty="0">
                    <a:latin typeface="Lora" pitchFamily="2" charset="0"/>
                  </a:rPr>
                  <a:t>state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oMath>
                </a14:m>
                <a:r>
                  <a:rPr lang="en-GB" sz="2000" dirty="0">
                    <a:latin typeface="Lora" pitchFamily="2" charset="0"/>
                  </a:rPr>
                  <a:t> is measured in the orthonormal basis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oMath>
                </a14:m>
                <a:r>
                  <a:rPr lang="en-GB" sz="2000" dirty="0">
                    <a:latin typeface="Lora" pitchFamily="2" charset="0"/>
                  </a:rPr>
                  <a:t>) [x-basis]</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r>
                      <a:rPr lang="en-US" sz="2000" b="0" i="1" smtClean="0">
                        <a:latin typeface="Cambria Math" panose="02040503050406030204" pitchFamily="18" charset="0"/>
                      </a:rPr>
                      <m:t>,                        </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r>
                      <a:rPr lang="en-US" sz="2000" i="1">
                        <a:latin typeface="Cambria Math" panose="02040503050406030204" pitchFamily="18" charset="0"/>
                      </a:rPr>
                      <m:t>)</m:t>
                    </m:r>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d>
                              <m:dPr>
                                <m:ctrlPr>
                                  <a:rPr lang="en-US" sz="2000" b="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e>
                                    </m:d>
                                  </m:e>
                                </m:d>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r>
                              <a:rPr lang="en-US" sz="2000" i="1">
                                <a:latin typeface="Cambria Math" panose="02040503050406030204" pitchFamily="18" charset="0"/>
                              </a:rPr>
                              <m:t> </m:t>
                            </m:r>
                            <m:d>
                              <m:dPr>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4</m:t>
                        </m:r>
                      </m:den>
                    </m:f>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e>
                                <m:r>
                                  <a:rPr lang="en-US" sz="2000" b="0" i="1" smtClean="0">
                                    <a:latin typeface="Cambria Math" panose="02040503050406030204" pitchFamily="18" charset="0"/>
                                  </a:rPr>
                                  <m:t>1</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b="0" i="1" smtClean="0">
                                    <a:latin typeface="Cambria Math" panose="02040503050406030204" pitchFamily="18" charset="0"/>
                                  </a:rPr>
                                  <m:t>1</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=0</m:t>
                    </m:r>
                  </m:oMath>
                </a14:m>
                <a:endParaRPr lang="en-US" sz="2000" b="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0" dirty="0">
                    <a:latin typeface="Lora" pitchFamily="2" charset="0"/>
                  </a:rPr>
                  <a:t>This is to be exp</a:t>
                </a:r>
                <a:r>
                  <a:rPr lang="en-US" sz="2000" dirty="0">
                    <a:latin typeface="Lora" pitchFamily="2" charset="0"/>
                  </a:rPr>
                  <a:t>ected because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e>
                    </m:d>
                  </m:oMath>
                </a14:m>
                <a:endParaRPr lang="en-US" sz="2000" b="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14:m>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a:rPr lang="en-US" sz="2000" b="0" i="1" smtClean="0">
                            <a:latin typeface="Cambria Math" panose="02040503050406030204" pitchFamily="18" charset="0"/>
                          </a:rPr>
                          <m:t>−</m:t>
                        </m:r>
                      </m:e>
                    </m:d>
                    <m:r>
                      <a:rPr lang="en-US" sz="2000" b="0" i="1" smtClean="0">
                        <a:latin typeface="Cambria Math" panose="02040503050406030204" pitchFamily="18" charset="0"/>
                      </a:rPr>
                      <m:t>=0</m:t>
                    </m:r>
                    <m:r>
                      <a:rPr lang="en-US" sz="2000" b="0" i="0" smtClean="0">
                        <a:latin typeface="Cambria Math" panose="02040503050406030204" pitchFamily="18" charset="0"/>
                      </a:rPr>
                      <m:t>,    </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a:rPr lang="en-US" sz="2000" b="0" i="1" smtClean="0">
                            <a:latin typeface="Cambria Math" panose="02040503050406030204" pitchFamily="18" charset="0"/>
                          </a:rPr>
                          <m:t>−</m:t>
                        </m:r>
                      </m:e>
                    </m:d>
                    <m:r>
                      <a:rPr lang="en-US" sz="2000" b="0" i="1" smtClean="0">
                        <a:latin typeface="Cambria Math" panose="02040503050406030204" pitchFamily="18" charset="0"/>
                      </a:rPr>
                      <m:t>=1</m:t>
                    </m:r>
                  </m:oMath>
                </a14:m>
                <a:r>
                  <a:rPr lang="en-US" sz="2000" b="0" dirty="0">
                    <a:latin typeface="Lora" pitchFamily="2" charset="0"/>
                  </a:rPr>
                  <a: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GB" sz="2000" dirty="0">
                    <a:latin typeface="Lora" pitchFamily="2" charset="0"/>
                  </a:rPr>
                  <a:t>Try to prove that </a:t>
                </a: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d>
                    <m:r>
                      <a:rPr lang="en-US" sz="2000" b="0" i="1" smtClean="0">
                        <a:latin typeface="Cambria Math" panose="02040503050406030204" pitchFamily="18" charset="0"/>
                      </a:rPr>
                      <m:t>=1</m:t>
                    </m:r>
                  </m:oMath>
                </a14:m>
                <a:r>
                  <a:rPr lang="en-GB" sz="2000" dirty="0">
                    <a:latin typeface="Lora" pitchFamily="2" charset="0"/>
                  </a:rPr>
                  <a:t>  [</a:t>
                </a:r>
                <a14:m>
                  <m:oMath xmlns:m="http://schemas.openxmlformats.org/officeDocument/2006/math">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m:t>
                        </m:r>
                      </m:e>
                    </m:d>
                    <m:r>
                      <a:rPr lang="en-US" sz="2000" b="0" i="1" dirty="0" smtClean="0">
                        <a:latin typeface="Cambria Math" panose="02040503050406030204" pitchFamily="18" charset="0"/>
                      </a:rPr>
                      <m:t>+</m:t>
                    </m:r>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m:t>
                        </m:r>
                      </m:e>
                    </m:d>
                    <m:r>
                      <a:rPr lang="en-US" sz="2000" b="0" i="1" dirty="0" smtClean="0">
                        <a:latin typeface="Cambria Math" panose="02040503050406030204" pitchFamily="18" charset="0"/>
                      </a:rPr>
                      <m:t>=1</m:t>
                    </m:r>
                    <m:r>
                      <a:rPr lang="en-US" sz="2000" b="0" i="0" dirty="0" smtClean="0">
                        <a:latin typeface="Cambria Math" panose="02040503050406030204" pitchFamily="18" charset="0"/>
                      </a:rPr>
                      <m:t>]</m:t>
                    </m:r>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5F706330-350D-C4AA-C3E3-8C53DC7E8F02}"/>
                  </a:ext>
                </a:extLst>
              </p:cNvPr>
              <p:cNvSpPr txBox="1">
                <a:spLocks noRot="1" noChangeAspect="1" noMove="1" noResize="1" noEditPoints="1" noAdjustHandles="1" noChangeArrowheads="1" noChangeShapeType="1" noTextEdit="1"/>
              </p:cNvSpPr>
              <p:nvPr/>
            </p:nvSpPr>
            <p:spPr>
              <a:xfrm>
                <a:off x="921026" y="1364974"/>
                <a:ext cx="10426148" cy="4752070"/>
              </a:xfrm>
              <a:prstGeom prst="rect">
                <a:avLst/>
              </a:prstGeom>
              <a:blipFill>
                <a:blip r:embed="rId2"/>
                <a:stretch>
                  <a:fillRect l="-526" t="-8986" r="-2573" b="-1412"/>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911CE663-1929-3FB2-54A5-8D72D6448847}"/>
              </a:ext>
            </a:extLst>
          </p:cNvPr>
          <p:cNvCxnSpPr/>
          <p:nvPr/>
        </p:nvCxnSpPr>
        <p:spPr>
          <a:xfrm flipV="1">
            <a:off x="8750963" y="3525846"/>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37E943C1-AA39-F506-C84E-D61326AA894A}"/>
              </a:ext>
            </a:extLst>
          </p:cNvPr>
          <p:cNvCxnSpPr/>
          <p:nvPr/>
        </p:nvCxnSpPr>
        <p:spPr>
          <a:xfrm flipV="1">
            <a:off x="7921047" y="3525846"/>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Right Brace 11">
            <a:extLst>
              <a:ext uri="{FF2B5EF4-FFF2-40B4-BE49-F238E27FC236}">
                <a16:creationId xmlns:a16="http://schemas.microsoft.com/office/drawing/2014/main" id="{EB28ACEC-D0BD-5315-65EA-7945FF8F4B44}"/>
              </a:ext>
            </a:extLst>
          </p:cNvPr>
          <p:cNvSpPr/>
          <p:nvPr/>
        </p:nvSpPr>
        <p:spPr>
          <a:xfrm rot="16200000">
            <a:off x="7383972" y="3343597"/>
            <a:ext cx="284842" cy="455648"/>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3" name="Right Brace 12">
            <a:extLst>
              <a:ext uri="{FF2B5EF4-FFF2-40B4-BE49-F238E27FC236}">
                <a16:creationId xmlns:a16="http://schemas.microsoft.com/office/drawing/2014/main" id="{440F8B3A-277A-44BD-DE4B-489039872EFA}"/>
              </a:ext>
            </a:extLst>
          </p:cNvPr>
          <p:cNvSpPr/>
          <p:nvPr/>
        </p:nvSpPr>
        <p:spPr>
          <a:xfrm rot="16200000">
            <a:off x="9931490" y="3358997"/>
            <a:ext cx="284842" cy="455648"/>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4" name="TextBox 13">
            <a:extLst>
              <a:ext uri="{FF2B5EF4-FFF2-40B4-BE49-F238E27FC236}">
                <a16:creationId xmlns:a16="http://schemas.microsoft.com/office/drawing/2014/main" id="{C61BA599-CCD3-2B46-D2CE-A156FD500F36}"/>
              </a:ext>
            </a:extLst>
          </p:cNvPr>
          <p:cNvSpPr txBox="1"/>
          <p:nvPr/>
        </p:nvSpPr>
        <p:spPr>
          <a:xfrm>
            <a:off x="8640083" y="3131638"/>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6" name="TextBox 15">
            <a:extLst>
              <a:ext uri="{FF2B5EF4-FFF2-40B4-BE49-F238E27FC236}">
                <a16:creationId xmlns:a16="http://schemas.microsoft.com/office/drawing/2014/main" id="{6A537E69-C9B4-1A3F-68EF-44D3D24F961D}"/>
              </a:ext>
            </a:extLst>
          </p:cNvPr>
          <p:cNvSpPr txBox="1"/>
          <p:nvPr/>
        </p:nvSpPr>
        <p:spPr>
          <a:xfrm>
            <a:off x="9487959" y="3131638"/>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7" name="TextBox 16">
            <a:extLst>
              <a:ext uri="{FF2B5EF4-FFF2-40B4-BE49-F238E27FC236}">
                <a16:creationId xmlns:a16="http://schemas.microsoft.com/office/drawing/2014/main" id="{7A20D2D0-9F7F-15D6-1ECB-BF0CEA6ADC05}"/>
              </a:ext>
            </a:extLst>
          </p:cNvPr>
          <p:cNvSpPr txBox="1"/>
          <p:nvPr/>
        </p:nvSpPr>
        <p:spPr>
          <a:xfrm>
            <a:off x="9938076" y="3059667"/>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sp>
        <p:nvSpPr>
          <p:cNvPr id="18" name="TextBox 17">
            <a:extLst>
              <a:ext uri="{FF2B5EF4-FFF2-40B4-BE49-F238E27FC236}">
                <a16:creationId xmlns:a16="http://schemas.microsoft.com/office/drawing/2014/main" id="{06D44664-31F0-583D-C64F-C99028DBDCD9}"/>
              </a:ext>
            </a:extLst>
          </p:cNvPr>
          <p:cNvSpPr txBox="1"/>
          <p:nvPr/>
        </p:nvSpPr>
        <p:spPr>
          <a:xfrm>
            <a:off x="7412270" y="3075068"/>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sp>
        <p:nvSpPr>
          <p:cNvPr id="8" name="Title 7">
            <a:extLst>
              <a:ext uri="{FF2B5EF4-FFF2-40B4-BE49-F238E27FC236}">
                <a16:creationId xmlns:a16="http://schemas.microsoft.com/office/drawing/2014/main" id="{413C6C77-5BC7-3CC2-7A6C-A43C17FE646D}"/>
              </a:ext>
            </a:extLst>
          </p:cNvPr>
          <p:cNvSpPr>
            <a:spLocks noGrp="1"/>
          </p:cNvSpPr>
          <p:nvPr>
            <p:ph type="title"/>
          </p:nvPr>
        </p:nvSpPr>
        <p:spPr/>
        <p:txBody>
          <a:bodyPr/>
          <a:lstStyle/>
          <a:p>
            <a:r>
              <a:rPr lang="en-GB" sz="4000" dirty="0">
                <a:solidFill>
                  <a:srgbClr val="2F5597"/>
                </a:solidFill>
                <a:latin typeface="Lora" pitchFamily="2" charset="0"/>
              </a:rPr>
              <a:t>Born rule - continued</a:t>
            </a:r>
          </a:p>
        </p:txBody>
      </p:sp>
    </p:spTree>
    <p:extLst>
      <p:ext uri="{BB962C8B-B14F-4D97-AF65-F5344CB8AC3E}">
        <p14:creationId xmlns:p14="http://schemas.microsoft.com/office/powerpoint/2010/main" val="76418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21</a:t>
            </a:fld>
            <a:endParaRPr lang="en-GB"/>
          </a:p>
        </p:txBody>
      </p:sp>
      <p:pic>
        <p:nvPicPr>
          <p:cNvPr id="1026" name="Picture 2">
            <a:extLst>
              <a:ext uri="{FF2B5EF4-FFF2-40B4-BE49-F238E27FC236}">
                <a16:creationId xmlns:a16="http://schemas.microsoft.com/office/drawing/2014/main" id="{0570DAB4-EC28-A3EC-DA55-1FB8076F2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3909" y="1258502"/>
            <a:ext cx="4233063" cy="385609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EF3EFEEA-63E5-754E-EC61-CD70400E7AA9}"/>
                  </a:ext>
                </a:extLst>
              </p:cNvPr>
              <p:cNvSpPr txBox="1"/>
              <p:nvPr/>
            </p:nvSpPr>
            <p:spPr>
              <a:xfrm>
                <a:off x="612183" y="931543"/>
                <a:ext cx="7998417" cy="551253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Can express any normalized state as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m:t>
                        </m:r>
                        <m:r>
                          <m:rPr>
                            <m:sty m:val="p"/>
                          </m:rPr>
                          <a:rPr lang="el-GR" sz="2000" i="1" smtClean="0">
                            <a:latin typeface="Cambria Math" panose="02040503050406030204" pitchFamily="18" charset="0"/>
                          </a:rPr>
                          <m:t>ψ</m:t>
                        </m:r>
                      </m:e>
                    </m:d>
                    <m:r>
                      <a:rPr lang="en-US" sz="2000" b="0" i="1" smtClean="0">
                        <a:latin typeface="Cambria Math" panose="02040503050406030204" pitchFamily="18" charset="0"/>
                      </a:rPr>
                      <m:t>=</m:t>
                    </m:r>
                    <m:r>
                      <a:rPr lang="en-US" sz="2000" b="0" i="1" smtClean="0">
                        <a:latin typeface="Cambria Math" panose="02040503050406030204" pitchFamily="18" charset="0"/>
                      </a:rPr>
                      <m:t>𝑐𝑜𝑠</m:t>
                    </m:r>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𝜃</m:t>
                        </m:r>
                      </m:num>
                      <m:den>
                        <m:r>
                          <a:rPr lang="en-US" sz="2000" b="0" i="1" smtClean="0">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𝜑</m:t>
                        </m:r>
                      </m:sup>
                    </m:sSup>
                    <m:r>
                      <a:rPr lang="en-US" sz="2000" b="0" i="1" smtClean="0">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GB" sz="2000" i="1" smtClean="0">
                        <a:latin typeface="Cambria Math" panose="02040503050406030204" pitchFamily="18" charset="0"/>
                        <a:ea typeface="Cambria Math" panose="02040503050406030204" pitchFamily="18" charset="0"/>
                      </a:rPr>
                      <m:t>𝜑</m:t>
                    </m:r>
                    <m:r>
                      <a:rPr lang="en-GB" sz="2000" i="1" smtClean="0">
                        <a:latin typeface="Cambria Math" panose="02040503050406030204" pitchFamily="18" charset="0"/>
                        <a:ea typeface="Cambria Math" panose="02040503050406030204" pitchFamily="18" charset="0"/>
                      </a:rPr>
                      <m:t>∈</m:t>
                    </m:r>
                    <m:d>
                      <m:dPr>
                        <m:begChr m:val="["/>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0, 2</m:t>
                        </m:r>
                        <m:r>
                          <a:rPr lang="en-US" sz="2000" b="0" i="1" smtClean="0">
                            <a:latin typeface="Cambria Math" panose="02040503050406030204" pitchFamily="18" charset="0"/>
                            <a:ea typeface="Cambria Math" panose="02040503050406030204" pitchFamily="18" charset="0"/>
                          </a:rPr>
                          <m:t>𝜋</m:t>
                        </m:r>
                      </m:e>
                    </m:d>
                  </m:oMath>
                </a14:m>
                <a:r>
                  <a:rPr lang="en-GB" sz="2000" dirty="0">
                    <a:latin typeface="Lora" pitchFamily="2" charset="0"/>
                  </a:rPr>
                  <a:t> describes the relative phase (phase between different states – what interference relies on)</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GB" sz="2000" i="1" smtClean="0">
                        <a:latin typeface="Cambria Math" panose="02040503050406030204" pitchFamily="18" charset="0"/>
                        <a:ea typeface="Cambria Math" panose="02040503050406030204" pitchFamily="18" charset="0"/>
                      </a:rPr>
                      <m:t>𝜃</m:t>
                    </m:r>
                    <m:r>
                      <a:rPr lang="en-GB" sz="200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0,</m:t>
                        </m:r>
                        <m:r>
                          <a:rPr lang="en-US" sz="2000" b="0" i="1" smtClean="0">
                            <a:latin typeface="Cambria Math" panose="02040503050406030204" pitchFamily="18" charset="0"/>
                            <a:ea typeface="Cambria Math" panose="02040503050406030204" pitchFamily="18" charset="0"/>
                          </a:rPr>
                          <m:t>𝜋</m:t>
                        </m:r>
                      </m:e>
                    </m:d>
                  </m:oMath>
                </a14:m>
                <a:r>
                  <a:rPr lang="en-GB" sz="2000" dirty="0">
                    <a:latin typeface="Lora" pitchFamily="2" charset="0"/>
                  </a:rPr>
                  <a:t> determines the probability to measure the state</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func>
                      <m:funcPr>
                        <m:ctrlPr>
                          <a:rPr lang="en-US" sz="2000" b="0" i="1" smtClean="0">
                            <a:latin typeface="Cambria Math" panose="02040503050406030204" pitchFamily="18" charset="0"/>
                          </a:rPr>
                        </m:ctrlPr>
                      </m:funcPr>
                      <m:fName>
                        <m:sSup>
                          <m:sSupPr>
                            <m:ctrlPr>
                              <a:rPr lang="en-US" sz="2000" b="0" i="1" smtClean="0">
                                <a:latin typeface="Cambria Math" panose="02040503050406030204" pitchFamily="18" charset="0"/>
                              </a:rPr>
                            </m:ctrlPr>
                          </m:sSupPr>
                          <m:e>
                            <m:r>
                              <m:rPr>
                                <m:sty m:val="p"/>
                              </m:rPr>
                              <a:rPr lang="en-US" sz="2000" i="0">
                                <a:latin typeface="Cambria Math" panose="02040503050406030204" pitchFamily="18" charset="0"/>
                              </a:rPr>
                              <m:t>cos</m:t>
                            </m:r>
                          </m:e>
                          <m:sup>
                            <m:r>
                              <a:rPr lang="en-US" sz="2000" b="0" i="1" smtClean="0">
                                <a:latin typeface="Cambria Math" panose="02040503050406030204" pitchFamily="18" charset="0"/>
                              </a:rPr>
                              <m:t>2</m:t>
                            </m:r>
                          </m:sup>
                        </m:sSup>
                      </m:fName>
                      <m:e>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e>
                    </m:func>
                    <m:r>
                      <a:rPr lang="en-US" sz="2000" b="0" i="1" smtClean="0">
                        <a:latin typeface="Cambria Math" panose="02040503050406030204" pitchFamily="18" charset="0"/>
                      </a:rPr>
                      <m:t>,   </m:t>
                    </m:r>
                    <m:r>
                      <a:rPr lang="en-US" sz="2000" i="1">
                        <a:latin typeface="Cambria Math" panose="02040503050406030204" pitchFamily="18" charset="0"/>
                      </a:rPr>
                      <m:t>𝑃</m:t>
                    </m:r>
                    <m:d>
                      <m:dPr>
                        <m:ctrlPr>
                          <a:rPr lang="en-US" sz="2000" i="1">
                            <a:latin typeface="Cambria Math" panose="02040503050406030204" pitchFamily="18" charset="0"/>
                          </a:rPr>
                        </m:ctrlPr>
                      </m:dPr>
                      <m:e>
                        <m:r>
                          <a:rPr lang="en-US" sz="2000" b="0" i="1" smtClean="0">
                            <a:latin typeface="Cambria Math" panose="02040503050406030204" pitchFamily="18" charset="0"/>
                          </a:rPr>
                          <m:t>1</m:t>
                        </m:r>
                      </m:e>
                    </m:d>
                    <m:r>
                      <a:rPr lang="en-US" sz="2000" i="1">
                        <a:latin typeface="Cambria Math" panose="02040503050406030204" pitchFamily="18" charset="0"/>
                      </a:rPr>
                      <m:t>=</m:t>
                    </m:r>
                    <m:func>
                      <m:funcPr>
                        <m:ctrlPr>
                          <a:rPr lang="en-US" sz="2000" i="1">
                            <a:latin typeface="Cambria Math" panose="02040503050406030204" pitchFamily="18" charset="0"/>
                          </a:rPr>
                        </m:ctrlPr>
                      </m:funcPr>
                      <m:fName>
                        <m:sSup>
                          <m:sSupPr>
                            <m:ctrlPr>
                              <a:rPr lang="en-US" sz="2000" i="1">
                                <a:latin typeface="Cambria Math" panose="02040503050406030204" pitchFamily="18" charset="0"/>
                              </a:rPr>
                            </m:ctrlPr>
                          </m:sSupPr>
                          <m:e>
                            <m:r>
                              <m:rPr>
                                <m:sty m:val="p"/>
                              </m:rPr>
                              <a:rPr lang="en-US" sz="2000" b="0" i="0" smtClean="0">
                                <a:latin typeface="Cambria Math" panose="02040503050406030204" pitchFamily="18" charset="0"/>
                              </a:rPr>
                              <m:t>sin</m:t>
                            </m:r>
                          </m:e>
                          <m:sup>
                            <m:r>
                              <a:rPr lang="en-US" sz="2000" i="1">
                                <a:latin typeface="Cambria Math" panose="02040503050406030204" pitchFamily="18" charset="0"/>
                              </a:rPr>
                              <m:t>2</m:t>
                            </m:r>
                          </m:sup>
                        </m:sSup>
                      </m:fName>
                      <m:e>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e>
                    </m:func>
                    <m:r>
                      <a:rPr lang="en-US" sz="2000" b="0" i="1" smtClean="0">
                        <a:latin typeface="Cambria Math" panose="02040503050406030204" pitchFamily="18" charset="0"/>
                      </a:rPr>
                      <m:t>,    </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=1</m:t>
                    </m:r>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A state can be illustrated on the Bloch sphere</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The coordinates of a state are determined by the Bloch vector:</a:t>
                </a:r>
              </a:p>
              <a:p>
                <a:endParaRPr lang="en-GB"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bar>
                        <m:barPr>
                          <m:pos m:val="top"/>
                          <m:ctrlPr>
                            <a:rPr lang="en-GB" sz="2000" i="1" smtClean="0">
                              <a:latin typeface="Cambria Math" panose="02040503050406030204" pitchFamily="18" charset="0"/>
                            </a:rPr>
                          </m:ctrlPr>
                        </m:barPr>
                        <m:e>
                          <m:r>
                            <a:rPr lang="en-US" sz="2000" b="0" i="1" smtClean="0">
                              <a:latin typeface="Cambria Math" panose="02040503050406030204" pitchFamily="18" charset="0"/>
                            </a:rPr>
                            <m:t>𝑟</m:t>
                          </m:r>
                        </m:e>
                      </m:bar>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𝑠</m:t>
                                </m:r>
                                <m:r>
                                  <a:rPr lang="en-US" sz="2000" b="0" i="1" smtClean="0">
                                    <a:latin typeface="Cambria Math" panose="02040503050406030204" pitchFamily="18" charset="0"/>
                                  </a:rPr>
                                  <m:t>𝑖𝑛</m:t>
                                </m:r>
                                <m:r>
                                  <a:rPr lang="en-US" sz="2000" b="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𝜃</m:t>
                                </m:r>
                              </m:e>
                            </m:mr>
                            <m:mr>
                              <m:e>
                                <m:r>
                                  <a:rPr lang="en-US" sz="2000" b="0" i="1" smtClean="0">
                                    <a:latin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𝜑</m:t>
                                </m:r>
                              </m:e>
                            </m:mr>
                            <m:mr>
                              <m:e>
                                <m:r>
                                  <a:rPr lang="en-US" sz="2000" b="0" i="1" smtClean="0">
                                    <a:latin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𝜃</m:t>
                                </m:r>
                              </m:e>
                            </m:mr>
                          </m:m>
                        </m:e>
                      </m:d>
                    </m:oMath>
                  </m:oMathPara>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mc:Choice>
        <mc:Fallback>
          <p:sp>
            <p:nvSpPr>
              <p:cNvPr id="7" name="TextBox 6">
                <a:extLst>
                  <a:ext uri="{FF2B5EF4-FFF2-40B4-BE49-F238E27FC236}">
                    <a16:creationId xmlns:a16="http://schemas.microsoft.com/office/drawing/2014/main" id="{EF3EFEEA-63E5-754E-EC61-CD70400E7AA9}"/>
                  </a:ext>
                </a:extLst>
              </p:cNvPr>
              <p:cNvSpPr txBox="1">
                <a:spLocks noRot="1" noChangeAspect="1" noMove="1" noResize="1" noEditPoints="1" noAdjustHandles="1" noChangeArrowheads="1" noChangeShapeType="1" noTextEdit="1"/>
              </p:cNvSpPr>
              <p:nvPr/>
            </p:nvSpPr>
            <p:spPr>
              <a:xfrm>
                <a:off x="612183" y="931543"/>
                <a:ext cx="7998417" cy="5512535"/>
              </a:xfrm>
              <a:prstGeom prst="rect">
                <a:avLst/>
              </a:prstGeom>
              <a:blipFill>
                <a:blip r:embed="rId4"/>
                <a:stretch>
                  <a:fillRect l="-685"/>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97A93266-60D7-5F42-E98F-1802C1ADB2B2}"/>
              </a:ext>
            </a:extLst>
          </p:cNvPr>
          <p:cNvSpPr/>
          <p:nvPr/>
        </p:nvSpPr>
        <p:spPr>
          <a:xfrm>
            <a:off x="5317560" y="967005"/>
            <a:ext cx="3279186" cy="56626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5">
            <a:extLst>
              <a:ext uri="{FF2B5EF4-FFF2-40B4-BE49-F238E27FC236}">
                <a16:creationId xmlns:a16="http://schemas.microsoft.com/office/drawing/2014/main" id="{A811D337-8B8D-2129-B5B7-25A9379FE41C}"/>
              </a:ext>
            </a:extLst>
          </p:cNvPr>
          <p:cNvSpPr>
            <a:spLocks noGrp="1"/>
          </p:cNvSpPr>
          <p:nvPr>
            <p:ph type="title"/>
          </p:nvPr>
        </p:nvSpPr>
        <p:spPr/>
        <p:txBody>
          <a:bodyPr/>
          <a:lstStyle/>
          <a:p>
            <a:r>
              <a:rPr lang="en-US" sz="4000" dirty="0">
                <a:solidFill>
                  <a:srgbClr val="2F5597"/>
                </a:solidFill>
                <a:latin typeface="Lora" pitchFamily="2" charset="0"/>
              </a:rPr>
              <a:t>Bloch Sphere</a:t>
            </a:r>
            <a:endParaRPr lang="en-GB" sz="4000" dirty="0">
              <a:solidFill>
                <a:srgbClr val="2F5597"/>
              </a:solidFill>
              <a:latin typeface="Lora" pitchFamily="2" charset="0"/>
            </a:endParaRPr>
          </a:p>
        </p:txBody>
      </p:sp>
    </p:spTree>
    <p:extLst>
      <p:ext uri="{BB962C8B-B14F-4D97-AF65-F5344CB8AC3E}">
        <p14:creationId xmlns:p14="http://schemas.microsoft.com/office/powerpoint/2010/main" val="3204934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22</a:t>
            </a:fld>
            <a:endParaRPr lang="en-GB"/>
          </a:p>
        </p:txBody>
      </p:sp>
      <p:pic>
        <p:nvPicPr>
          <p:cNvPr id="1026" name="Picture 2">
            <a:extLst>
              <a:ext uri="{FF2B5EF4-FFF2-40B4-BE49-F238E27FC236}">
                <a16:creationId xmlns:a16="http://schemas.microsoft.com/office/drawing/2014/main" id="{0570DAB4-EC28-A3EC-DA55-1FB8076F2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3273" y="1195803"/>
            <a:ext cx="4344481" cy="385609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EF3EFEEA-63E5-754E-EC61-CD70400E7AA9}"/>
                  </a:ext>
                </a:extLst>
              </p:cNvPr>
              <p:cNvSpPr txBox="1"/>
              <p:nvPr/>
            </p:nvSpPr>
            <p:spPr>
              <a:xfrm>
                <a:off x="509916" y="904546"/>
                <a:ext cx="7809737" cy="5759269"/>
              </a:xfrm>
              <a:prstGeom prst="rect">
                <a:avLst/>
              </a:prstGeom>
              <a:noFill/>
            </p:spPr>
            <p:txBody>
              <a:bodyPr wrap="square" rtlCol="0">
                <a:spAutoFit/>
              </a:bodyPr>
              <a:lstStyle/>
              <a:p>
                <a:r>
                  <a:rPr lang="en-US" sz="1900" dirty="0"/>
                  <a:t>                                                                       </a:t>
                </a:r>
                <a14:m>
                  <m:oMath xmlns:m="http://schemas.openxmlformats.org/officeDocument/2006/math">
                    <m:d>
                      <m:dPr>
                        <m:begChr m:val=""/>
                        <m:endChr m:val="⟩"/>
                        <m:ctrlPr>
                          <a:rPr lang="en-US" sz="1900" i="1" smtClean="0">
                            <a:latin typeface="Cambria Math" panose="02040503050406030204" pitchFamily="18" charset="0"/>
                          </a:rPr>
                        </m:ctrlPr>
                      </m:dPr>
                      <m:e>
                        <m:r>
                          <a:rPr lang="en-US" sz="1900" b="0" i="1" smtClean="0">
                            <a:latin typeface="Cambria Math" panose="02040503050406030204" pitchFamily="18" charset="0"/>
                          </a:rPr>
                          <m:t>|</m:t>
                        </m:r>
                        <m:r>
                          <m:rPr>
                            <m:sty m:val="p"/>
                          </m:rPr>
                          <a:rPr lang="el-GR" sz="1900" i="1" smtClean="0">
                            <a:latin typeface="Cambria Math" panose="02040503050406030204" pitchFamily="18" charset="0"/>
                          </a:rPr>
                          <m:t>ψ</m:t>
                        </m:r>
                      </m:e>
                    </m:d>
                    <m:r>
                      <a:rPr lang="en-US" sz="1900" b="0" i="1" smtClean="0">
                        <a:latin typeface="Cambria Math" panose="02040503050406030204" pitchFamily="18" charset="0"/>
                      </a:rPr>
                      <m:t>=</m:t>
                    </m:r>
                    <m:r>
                      <a:rPr lang="en-US" sz="1900" b="0" i="1" smtClean="0">
                        <a:latin typeface="Cambria Math" panose="02040503050406030204" pitchFamily="18" charset="0"/>
                      </a:rPr>
                      <m:t>𝑐𝑜𝑠</m:t>
                    </m:r>
                    <m:f>
                      <m:fPr>
                        <m:ctrlPr>
                          <a:rPr lang="en-US" sz="1900" b="0" i="1" smtClean="0">
                            <a:latin typeface="Cambria Math" panose="02040503050406030204" pitchFamily="18" charset="0"/>
                          </a:rPr>
                        </m:ctrlPr>
                      </m:fPr>
                      <m:num>
                        <m:r>
                          <a:rPr lang="en-US" sz="1900" b="0" i="1" smtClean="0">
                            <a:latin typeface="Cambria Math" panose="02040503050406030204" pitchFamily="18" charset="0"/>
                            <a:ea typeface="Cambria Math" panose="02040503050406030204" pitchFamily="18" charset="0"/>
                          </a:rPr>
                          <m:t>𝜃</m:t>
                        </m:r>
                      </m:num>
                      <m:den>
                        <m:r>
                          <a:rPr lang="en-US" sz="1900" b="0" i="1" smtClean="0">
                            <a:latin typeface="Cambria Math" panose="02040503050406030204" pitchFamily="18" charset="0"/>
                          </a:rPr>
                          <m:t>2</m:t>
                        </m:r>
                      </m:den>
                    </m:f>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𝑒</m:t>
                        </m:r>
                      </m:e>
                      <m:sup>
                        <m:r>
                          <a:rPr lang="en-US" sz="1900" b="0" i="1" smtClean="0">
                            <a:latin typeface="Cambria Math" panose="02040503050406030204" pitchFamily="18" charset="0"/>
                          </a:rPr>
                          <m:t>𝑖</m:t>
                        </m:r>
                        <m:r>
                          <a:rPr lang="en-US" sz="1900" b="0" i="1" smtClean="0">
                            <a:latin typeface="Cambria Math" panose="02040503050406030204" pitchFamily="18" charset="0"/>
                            <a:ea typeface="Cambria Math" panose="02040503050406030204" pitchFamily="18" charset="0"/>
                          </a:rPr>
                          <m:t>𝜑</m:t>
                        </m:r>
                      </m:sup>
                    </m:sSup>
                    <m:r>
                      <a:rPr lang="en-US" sz="1900" b="0" i="1" smtClean="0">
                        <a:latin typeface="Cambria Math" panose="02040503050406030204" pitchFamily="18" charset="0"/>
                      </a:rPr>
                      <m:t>𝑠𝑖𝑛</m:t>
                    </m:r>
                    <m:f>
                      <m:fPr>
                        <m:ctrlPr>
                          <a:rPr lang="en-US" sz="1900" i="1">
                            <a:latin typeface="Cambria Math" panose="02040503050406030204" pitchFamily="18" charset="0"/>
                          </a:rPr>
                        </m:ctrlPr>
                      </m:fPr>
                      <m:num>
                        <m:r>
                          <a:rPr lang="en-US" sz="1900" i="1">
                            <a:latin typeface="Cambria Math" panose="02040503050406030204" pitchFamily="18" charset="0"/>
                            <a:ea typeface="Cambria Math" panose="02040503050406030204" pitchFamily="18" charset="0"/>
                          </a:rPr>
                          <m:t>𝜃</m:t>
                        </m:r>
                      </m:num>
                      <m:den>
                        <m:r>
                          <a:rPr lang="en-US" sz="1900" i="1">
                            <a:latin typeface="Cambria Math" panose="02040503050406030204" pitchFamily="18" charset="0"/>
                          </a:rPr>
                          <m:t>2</m:t>
                        </m:r>
                      </m:den>
                    </m:f>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1</m:t>
                        </m:r>
                      </m:e>
                    </m:d>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u="sng" dirty="0">
                    <a:latin typeface="Lora" pitchFamily="2" charset="0"/>
                  </a:rPr>
                  <a:t>Example 1:</a:t>
                </a:r>
                <a:r>
                  <a:rPr lang="en-GB" sz="1900" dirty="0">
                    <a:latin typeface="Lora" pitchFamily="2" charset="0"/>
                  </a:rPr>
                  <a:t> </a:t>
                </a:r>
                <a14:m>
                  <m:oMath xmlns:m="http://schemas.openxmlformats.org/officeDocument/2006/math">
                    <m:d>
                      <m:dPr>
                        <m:begChr m:val=""/>
                        <m:endChr m:val="⟩"/>
                        <m:ctrlPr>
                          <a:rPr lang="en-US" sz="190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1</m:t>
                                </m:r>
                              </m:sub>
                            </m:sSub>
                          </m:e>
                        </m:d>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𝜃</m:t>
                    </m:r>
                    <m:r>
                      <a:rPr lang="en-US" sz="1900" b="0" i="1" smtClean="0">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1</m:t>
                              </m:r>
                            </m:e>
                          </m:mr>
                        </m:m>
                      </m:e>
                    </m:d>
                  </m:oMath>
                </a14:m>
                <a:r>
                  <a:rPr lang="en-GB" sz="1900" dirty="0">
                    <a:latin typeface="Lora" pitchFamily="2" charset="0"/>
                  </a:rPr>
                  <a:t>              </a:t>
                </a:r>
                <a14:m>
                  <m:oMath xmlns:m="http://schemas.openxmlformats.org/officeDocument/2006/math">
                    <m:bar>
                      <m:barPr>
                        <m:pos m:val="top"/>
                        <m:ctrlPr>
                          <a:rPr lang="en-GB" i="1">
                            <a:latin typeface="Cambria Math" panose="02040503050406030204" pitchFamily="18" charset="0"/>
                          </a:rPr>
                        </m:ctrlPr>
                      </m:barPr>
                      <m:e>
                        <m:r>
                          <a:rPr lang="en-US" i="1">
                            <a:latin typeface="Cambria Math" panose="02040503050406030204" pitchFamily="18" charset="0"/>
                          </a:rPr>
                          <m:t>𝑟</m:t>
                        </m:r>
                      </m:e>
                    </m:bar>
                    <m:r>
                      <a:rPr lang="en-US" i="1">
                        <a:latin typeface="Cambria Math" panose="02040503050406030204" pitchFamily="18" charset="0"/>
                      </a:rPr>
                      <m:t>=</m:t>
                    </m:r>
                    <m:d>
                      <m:dPr>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𝑠</m:t>
                              </m:r>
                              <m:r>
                                <a:rPr lang="en-US" i="1">
                                  <a:latin typeface="Cambria Math" panose="02040503050406030204" pitchFamily="18" charset="0"/>
                                </a:rPr>
                                <m:t>𝑖𝑛</m:t>
                              </m:r>
                              <m:r>
                                <a:rPr lang="en-US" i="1">
                                  <a:latin typeface="Cambria Math" panose="02040503050406030204" pitchFamily="18" charset="0"/>
                                  <a:ea typeface="Cambria Math" panose="02040503050406030204" pitchFamily="18" charset="0"/>
                                </a:rPr>
                                <m:t>𝜃</m:t>
                              </m:r>
                              <m:r>
                                <a:rPr lang="en-US" i="1">
                                  <a:latin typeface="Cambria Math" panose="02040503050406030204" pitchFamily="18" charset="0"/>
                                  <a:ea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e>
                          </m:mr>
                          <m:mr>
                            <m:e>
                              <m:r>
                                <a:rPr lang="en-US" i="1">
                                  <a:latin typeface="Cambria Math" panose="02040503050406030204" pitchFamily="18" charset="0"/>
                                </a:rPr>
                                <m:t>𝑠𝑖𝑛</m:t>
                              </m:r>
                              <m:r>
                                <a:rPr lang="en-US" i="1">
                                  <a:latin typeface="Cambria Math" panose="02040503050406030204" pitchFamily="18" charset="0"/>
                                  <a:ea typeface="Cambria Math" panose="02040503050406030204" pitchFamily="18" charset="0"/>
                                </a:rPr>
                                <m:t>𝜃</m:t>
                              </m:r>
                              <m:r>
                                <a:rPr lang="en-US" i="1">
                                  <a:latin typeface="Cambria Math" panose="02040503050406030204" pitchFamily="18" charset="0"/>
                                  <a:ea typeface="Cambria Math" panose="02040503050406030204" pitchFamily="18" charset="0"/>
                                </a:rPr>
                                <m:t>𝑠𝑖𝑛</m:t>
                              </m:r>
                              <m:r>
                                <a:rPr lang="en-US" i="1">
                                  <a:latin typeface="Cambria Math" panose="02040503050406030204" pitchFamily="18" charset="0"/>
                                  <a:ea typeface="Cambria Math" panose="02040503050406030204" pitchFamily="18" charset="0"/>
                                </a:rPr>
                                <m:t>𝜑</m:t>
                              </m:r>
                            </m:e>
                          </m:mr>
                          <m:mr>
                            <m:e>
                              <m:r>
                                <a:rPr lang="en-US" i="1">
                                  <a:latin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e>
                          </m:mr>
                        </m:m>
                      </m:e>
                    </m:d>
                  </m:oMath>
                </a14:m>
                <a:endParaRPr lang="en-GB" sz="1900" b="1" u="sng" dirty="0">
                  <a:latin typeface="Lora" pitchFamily="2" charset="0"/>
                </a:endParaRPr>
              </a:p>
              <a:p>
                <a:pPr marL="285750" indent="-285750">
                  <a:buFont typeface="Arial" panose="020B0604020202020204" pitchFamily="34" charset="0"/>
                  <a:buChar char="•"/>
                </a:pPr>
                <a:r>
                  <a:rPr lang="en-GB" sz="1900" u="sng" dirty="0">
                    <a:latin typeface="Lora" pitchFamily="2" charset="0"/>
                  </a:rPr>
                  <a:t>Example 2:</a:t>
                </a:r>
                <a:r>
                  <a:rPr lang="en-GB"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2</m:t>
                            </m:r>
                          </m:sub>
                        </m:sSub>
                      </m:e>
                    </m:d>
                    <m:r>
                      <a:rPr lang="en-US" sz="1900" i="1">
                        <a:latin typeface="Cambria Math" panose="02040503050406030204" pitchFamily="18" charset="0"/>
                      </a:rPr>
                      <m:t>= </m:t>
                    </m:r>
                    <m:d>
                      <m:dPr>
                        <m:begChr m:val=""/>
                        <m:endChr m:val="⟩"/>
                        <m:ctrlPr>
                          <a:rPr lang="en-US" sz="1900" i="1" smtClean="0">
                            <a:latin typeface="Cambria Math" panose="02040503050406030204" pitchFamily="18" charset="0"/>
                          </a:rPr>
                        </m:ctrlPr>
                      </m:dPr>
                      <m:e>
                        <m:r>
                          <a:rPr lang="en-US" sz="1900" b="0" i="1" smtClean="0">
                            <a:latin typeface="Cambria Math" panose="02040503050406030204" pitchFamily="18" charset="0"/>
                          </a:rPr>
                          <m:t>|1</m:t>
                        </m:r>
                      </m:e>
                    </m:d>
                    <m:r>
                      <a:rPr lang="en-US" sz="1900" b="0" i="1" smtClean="0">
                        <a:latin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𝜃</m:t>
                    </m:r>
                    <m:r>
                      <a:rPr lang="en-US" sz="1900" b="0" i="1" smtClean="0">
                        <a:latin typeface="Cambria Math" panose="02040503050406030204" pitchFamily="18" charset="0"/>
                        <a:ea typeface="Cambria Math" panose="02040503050406030204" pitchFamily="18" charset="0"/>
                      </a:rPr>
                      <m:t>=</m:t>
                    </m:r>
                    <m:r>
                      <a:rPr lang="en-US" sz="1900" b="0" i="1" smtClean="0">
                        <a:latin typeface="Cambria Math" panose="02040503050406030204" pitchFamily="18" charset="0"/>
                        <a:ea typeface="Cambria Math" panose="02040503050406030204" pitchFamily="18" charset="0"/>
                      </a:rPr>
                      <m:t>𝜋</m:t>
                    </m:r>
                  </m:oMath>
                </a14:m>
                <a:r>
                  <a:rPr lang="en-GB" sz="1900" dirty="0">
                    <a:latin typeface="Lora" pitchFamily="2" charset="0"/>
                  </a:rPr>
                  <a:t> (180</a:t>
                </a:r>
                <a:r>
                  <a:rPr lang="en-GB" sz="1900" dirty="0"/>
                  <a:t>°)</a:t>
                </a:r>
                <a14:m>
                  <m:oMath xmlns:m="http://schemas.openxmlformats.org/officeDocument/2006/math">
                    <m:r>
                      <a:rPr lang="en-US" sz="1900" i="1">
                        <a:latin typeface="Cambria Math" panose="02040503050406030204" pitchFamily="18" charset="0"/>
                        <a:ea typeface="Cambria Math" panose="02040503050406030204" pitchFamily="18" charset="0"/>
                      </a:rPr>
                      <m:t>,  </m:t>
                    </m:r>
                    <m:r>
                      <a:rPr lang="en-US" sz="1900" i="1">
                        <a:latin typeface="Cambria Math" panose="02040503050406030204" pitchFamily="18" charset="0"/>
                        <a:ea typeface="Cambria Math" panose="02040503050406030204" pitchFamily="18" charset="0"/>
                      </a:rPr>
                      <m:t>𝜑</m:t>
                    </m:r>
                    <m:r>
                      <a:rPr lang="en-US" sz="1900" i="1">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0</m:t>
                              </m:r>
                            </m:e>
                          </m:mr>
                          <m:mr>
                            <m:e>
                              <m:r>
                                <a:rPr lang="en-US" sz="1900" b="0" i="1" smtClean="0">
                                  <a:latin typeface="Cambria Math" panose="02040503050406030204" pitchFamily="18" charset="0"/>
                                  <a:ea typeface="Cambria Math" panose="02040503050406030204" pitchFamily="18" charset="0"/>
                                </a:rPr>
                                <m:t>−</m:t>
                              </m:r>
                              <m:r>
                                <a:rPr lang="en-US" sz="1900" b="0" i="1" smtClean="0">
                                  <a:latin typeface="Cambria Math" panose="02040503050406030204" pitchFamily="18" charset="0"/>
                                </a:rPr>
                                <m:t>1</m:t>
                              </m:r>
                            </m:e>
                          </m:mr>
                        </m:m>
                      </m:e>
                    </m:d>
                  </m:oMath>
                </a14:m>
                <a:r>
                  <a:rPr lang="en-GB" sz="1900" dirty="0">
                    <a:latin typeface="Lora" pitchFamily="2" charset="0"/>
                  </a:rPr>
                  <a:t> </a:t>
                </a:r>
              </a:p>
              <a:p>
                <a:pPr marL="285750" indent="-285750">
                  <a:buFont typeface="Arial" panose="020B0604020202020204" pitchFamily="34" charset="0"/>
                  <a:buChar char="•"/>
                </a:pPr>
                <a:r>
                  <a:rPr lang="en-GB" sz="1900" u="sng" dirty="0">
                    <a:latin typeface="Lora" pitchFamily="2" charset="0"/>
                  </a:rPr>
                  <a:t>Example 3:</a:t>
                </a:r>
                <a:r>
                  <a:rPr lang="en-US" sz="1900" dirty="0"/>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3</m:t>
                            </m:r>
                          </m:sub>
                        </m:sSub>
                      </m:e>
                    </m:d>
                    <m:r>
                      <a:rPr lang="en-US" sz="1900" i="1">
                        <a:latin typeface="Cambria Math" panose="02040503050406030204" pitchFamily="18" charset="0"/>
                      </a:rPr>
                      <m:t>=</m:t>
                    </m:r>
                  </m:oMath>
                </a14:m>
                <a:r>
                  <a:rPr lang="en-GB"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m:t>
                        </m:r>
                      </m:e>
                    </m:d>
                    <m:r>
                      <a:rPr lang="en-US" sz="1900" b="0" i="0" smtClean="0">
                        <a:latin typeface="Cambria Math" panose="02040503050406030204" pitchFamily="18" charset="0"/>
                      </a:rPr>
                      <m:t>:  </m:t>
                    </m:r>
                    <m:r>
                      <m:rPr>
                        <m:sty m:val="p"/>
                      </m:rPr>
                      <a:rPr lang="el-GR" sz="1900" b="0" i="1" smtClean="0">
                        <a:latin typeface="Cambria Math" panose="02040503050406030204" pitchFamily="18" charset="0"/>
                        <a:ea typeface="Cambria Math" panose="02040503050406030204" pitchFamily="18" charset="0"/>
                      </a:rPr>
                      <m:t>θ</m:t>
                    </m:r>
                    <m:r>
                      <a:rPr lang="en-US" sz="1900" b="0" i="1" smtClean="0">
                        <a:latin typeface="Cambria Math" panose="02040503050406030204" pitchFamily="18" charset="0"/>
                        <a:ea typeface="Cambria Math" panose="02040503050406030204" pitchFamily="18" charset="0"/>
                      </a:rPr>
                      <m:t>=</m:t>
                    </m:r>
                    <m:f>
                      <m:fPr>
                        <m:ctrlPr>
                          <a:rPr lang="en-US" sz="1900" b="0" i="1" smtClean="0">
                            <a:latin typeface="Cambria Math" panose="02040503050406030204" pitchFamily="18" charset="0"/>
                            <a:ea typeface="Cambria Math" panose="02040503050406030204" pitchFamily="18" charset="0"/>
                          </a:rPr>
                        </m:ctrlPr>
                      </m:fPr>
                      <m:num>
                        <m:r>
                          <a:rPr lang="en-US" sz="1900" b="0" i="1" smtClean="0">
                            <a:latin typeface="Cambria Math" panose="02040503050406030204" pitchFamily="18" charset="0"/>
                            <a:ea typeface="Cambria Math" panose="02040503050406030204" pitchFamily="18" charset="0"/>
                          </a:rPr>
                          <m:t>𝜋</m:t>
                        </m:r>
                      </m:num>
                      <m:den>
                        <m:r>
                          <a:rPr lang="en-US" sz="1900" b="0" i="1" smtClean="0">
                            <a:latin typeface="Cambria Math" panose="02040503050406030204" pitchFamily="18" charset="0"/>
                            <a:ea typeface="Cambria Math" panose="02040503050406030204" pitchFamily="18" charset="0"/>
                          </a:rPr>
                          <m:t>2</m:t>
                        </m:r>
                      </m:den>
                    </m:f>
                    <m:r>
                      <a:rPr lang="en-US" sz="1900" b="0" i="1" smtClean="0">
                        <a:latin typeface="Cambria Math" panose="02040503050406030204" pitchFamily="18" charset="0"/>
                        <a:ea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𝜑</m:t>
                    </m:r>
                    <m:r>
                      <a:rPr lang="en-US" sz="1900" b="0" i="1" smtClean="0">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r>
                      <a:rPr lang="en-US" sz="1900" b="0" i="0" smtClean="0">
                        <a:latin typeface="Cambria Math" panose="02040503050406030204" pitchFamily="18" charset="0"/>
                      </a:rPr>
                      <m:t>  </m:t>
                    </m:r>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m:rPr>
                                  <m:brk m:alnAt="7"/>
                                </m:rPr>
                                <a:rPr lang="en-US" sz="1900" b="0" i="1" smtClean="0">
                                  <a:latin typeface="Cambria Math" panose="02040503050406030204" pitchFamily="18" charset="0"/>
                                </a:rPr>
                                <m:t>1</m:t>
                              </m:r>
                            </m:e>
                          </m:mr>
                          <m:mr>
                            <m:e>
                              <m:r>
                                <a:rPr lang="en-US" sz="1900" i="1">
                                  <a:latin typeface="Cambria Math" panose="02040503050406030204" pitchFamily="18" charset="0"/>
                                </a:rPr>
                                <m:t>0</m:t>
                              </m:r>
                            </m:e>
                          </m:mr>
                          <m:mr>
                            <m:e>
                              <m:r>
                                <a:rPr lang="en-US" sz="1900" b="0" i="1" smtClean="0">
                                  <a:latin typeface="Cambria Math" panose="02040503050406030204" pitchFamily="18" charset="0"/>
                                </a:rPr>
                                <m:t>0</m:t>
                              </m:r>
                            </m:e>
                          </m:mr>
                        </m:m>
                      </m:e>
                    </m:d>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Note that angles on Bloch sphere are double what you get in your normal (Hilbert) space</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r>
                  <a:rPr lang="en-GB" sz="1900" dirty="0">
                    <a:latin typeface="Lora" pitchFamily="2" charset="0"/>
                  </a:rPr>
                  <a:t>Z-measurement corresponds to a projection onto the z-axis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Similarly for x and y-measurements</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endParaRPr lang="en-GB" sz="1900" dirty="0"/>
              </a:p>
            </p:txBody>
          </p:sp>
        </mc:Choice>
        <mc:Fallback>
          <p:sp>
            <p:nvSpPr>
              <p:cNvPr id="7" name="TextBox 6">
                <a:extLst>
                  <a:ext uri="{FF2B5EF4-FFF2-40B4-BE49-F238E27FC236}">
                    <a16:creationId xmlns:a16="http://schemas.microsoft.com/office/drawing/2014/main" id="{EF3EFEEA-63E5-754E-EC61-CD70400E7AA9}"/>
                  </a:ext>
                </a:extLst>
              </p:cNvPr>
              <p:cNvSpPr txBox="1">
                <a:spLocks noRot="1" noChangeAspect="1" noMove="1" noResize="1" noEditPoints="1" noAdjustHandles="1" noChangeArrowheads="1" noChangeShapeType="1" noTextEdit="1"/>
              </p:cNvSpPr>
              <p:nvPr/>
            </p:nvSpPr>
            <p:spPr>
              <a:xfrm>
                <a:off x="509916" y="904546"/>
                <a:ext cx="7809737" cy="5759269"/>
              </a:xfrm>
              <a:prstGeom prst="rect">
                <a:avLst/>
              </a:prstGeom>
              <a:blipFill>
                <a:blip r:embed="rId4"/>
                <a:stretch>
                  <a:fillRect l="-625" t="-6561" r="-1561"/>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97A93266-60D7-5F42-E98F-1802C1ADB2B2}"/>
              </a:ext>
            </a:extLst>
          </p:cNvPr>
          <p:cNvSpPr/>
          <p:nvPr/>
        </p:nvSpPr>
        <p:spPr>
          <a:xfrm>
            <a:off x="4375103" y="948296"/>
            <a:ext cx="3126553" cy="49699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8">
            <a:extLst>
              <a:ext uri="{FF2B5EF4-FFF2-40B4-BE49-F238E27FC236}">
                <a16:creationId xmlns:a16="http://schemas.microsoft.com/office/drawing/2014/main" id="{4D6E2ABD-A657-EC45-BAFE-6ED45C3C09B6}"/>
              </a:ext>
            </a:extLst>
          </p:cNvPr>
          <p:cNvSpPr>
            <a:spLocks noGrp="1"/>
          </p:cNvSpPr>
          <p:nvPr>
            <p:ph type="title"/>
          </p:nvPr>
        </p:nvSpPr>
        <p:spPr/>
        <p:txBody>
          <a:bodyPr/>
          <a:lstStyle/>
          <a:p>
            <a:r>
              <a:rPr lang="en-GB" sz="4000" dirty="0">
                <a:solidFill>
                  <a:srgbClr val="2F5597"/>
                </a:solidFill>
                <a:latin typeface="Lora" pitchFamily="2" charset="0"/>
              </a:rPr>
              <a:t>Bloch Sphere - continued</a:t>
            </a:r>
          </a:p>
        </p:txBody>
      </p:sp>
    </p:spTree>
    <p:extLst>
      <p:ext uri="{BB962C8B-B14F-4D97-AF65-F5344CB8AC3E}">
        <p14:creationId xmlns:p14="http://schemas.microsoft.com/office/powerpoint/2010/main" val="54289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A287B-FD46-A1F9-3D5A-CE6806F65C82}"/>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3525C1AC-6D83-0DDF-8448-8198DAE0741E}"/>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30E3DE62-32E5-84C0-643C-1CCFC83D56C7}"/>
              </a:ext>
            </a:extLst>
          </p:cNvPr>
          <p:cNvSpPr>
            <a:spLocks noGrp="1"/>
          </p:cNvSpPr>
          <p:nvPr>
            <p:ph type="sldNum" sz="quarter" idx="12"/>
          </p:nvPr>
        </p:nvSpPr>
        <p:spPr/>
        <p:txBody>
          <a:bodyPr/>
          <a:lstStyle/>
          <a:p>
            <a:fld id="{97D63191-F394-46E6-9F57-66EF97066736}" type="slidenum">
              <a:rPr lang="en-GB" smtClean="0"/>
              <a:t>23</a:t>
            </a:fld>
            <a:endParaRPr lang="en-GB"/>
          </a:p>
        </p:txBody>
      </p:sp>
      <p:sp>
        <p:nvSpPr>
          <p:cNvPr id="5" name="Title 4">
            <a:extLst>
              <a:ext uri="{FF2B5EF4-FFF2-40B4-BE49-F238E27FC236}">
                <a16:creationId xmlns:a16="http://schemas.microsoft.com/office/drawing/2014/main" id="{EA6B1F75-9F5F-3CBD-12A6-11140DB9B5C0}"/>
              </a:ext>
            </a:extLst>
          </p:cNvPr>
          <p:cNvSpPr>
            <a:spLocks noGrp="1"/>
          </p:cNvSpPr>
          <p:nvPr>
            <p:ph type="title"/>
          </p:nvPr>
        </p:nvSpPr>
        <p:spPr/>
        <p:txBody>
          <a:bodyPr/>
          <a:lstStyle/>
          <a:p>
            <a:r>
              <a:rPr lang="en-US" sz="4000" dirty="0">
                <a:solidFill>
                  <a:srgbClr val="2F5597"/>
                </a:solidFill>
                <a:latin typeface="Lora" pitchFamily="2" charset="0"/>
              </a:rPr>
              <a:t>Bloch Sphere - continued</a:t>
            </a:r>
            <a:endParaRPr lang="en-GB" sz="4000" dirty="0">
              <a:solidFill>
                <a:srgbClr val="2F5597"/>
              </a:solidFill>
              <a:latin typeface="Lora" pitchFamily="2" charset="0"/>
            </a:endParaRPr>
          </a:p>
        </p:txBody>
      </p:sp>
      <p:pic>
        <p:nvPicPr>
          <p:cNvPr id="7" name="Picture 6" descr="A picture containing building, dome&#10;&#10;Description automatically generated">
            <a:extLst>
              <a:ext uri="{FF2B5EF4-FFF2-40B4-BE49-F238E27FC236}">
                <a16:creationId xmlns:a16="http://schemas.microsoft.com/office/drawing/2014/main" id="{4132F712-9CA6-FB5A-AF02-FF88957F5B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750" y="1047750"/>
            <a:ext cx="4762500" cy="4762500"/>
          </a:xfrm>
          <a:prstGeom prst="rect">
            <a:avLst/>
          </a:prstGeom>
        </p:spPr>
      </p:pic>
      <p:sp>
        <p:nvSpPr>
          <p:cNvPr id="8" name="TextBox 7">
            <a:hlinkClick r:id="rId3"/>
            <a:extLst>
              <a:ext uri="{FF2B5EF4-FFF2-40B4-BE49-F238E27FC236}">
                <a16:creationId xmlns:a16="http://schemas.microsoft.com/office/drawing/2014/main" id="{4F085C59-685A-AFDE-D237-C29F774D1B0C}"/>
              </a:ext>
            </a:extLst>
          </p:cNvPr>
          <p:cNvSpPr txBox="1"/>
          <p:nvPr/>
        </p:nvSpPr>
        <p:spPr>
          <a:xfrm>
            <a:off x="4031673" y="5632511"/>
            <a:ext cx="3893127" cy="369332"/>
          </a:xfrm>
          <a:prstGeom prst="rect">
            <a:avLst/>
          </a:prstGeom>
          <a:noFill/>
        </p:spPr>
        <p:txBody>
          <a:bodyPr wrap="square">
            <a:spAutoFit/>
          </a:bodyPr>
          <a:lstStyle/>
          <a:p>
            <a:r>
              <a:rPr lang="en-GB" dirty="0"/>
              <a:t>https://javafxpert.github.io/grok-bloch/</a:t>
            </a:r>
          </a:p>
        </p:txBody>
      </p:sp>
    </p:spTree>
    <p:extLst>
      <p:ext uri="{BB962C8B-B14F-4D97-AF65-F5344CB8AC3E}">
        <p14:creationId xmlns:p14="http://schemas.microsoft.com/office/powerpoint/2010/main" val="3306047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24</a:t>
            </a:fld>
            <a:endParaRPr lang="en-GB"/>
          </a:p>
        </p:txBody>
      </p:sp>
      <p:sp>
        <p:nvSpPr>
          <p:cNvPr id="8" name="TextBox 7">
            <a:extLst>
              <a:ext uri="{FF2B5EF4-FFF2-40B4-BE49-F238E27FC236}">
                <a16:creationId xmlns:a16="http://schemas.microsoft.com/office/drawing/2014/main" id="{61C7777C-DA4B-721D-BB26-E389825A7EFB}"/>
              </a:ext>
            </a:extLst>
          </p:cNvPr>
          <p:cNvSpPr txBox="1"/>
          <p:nvPr/>
        </p:nvSpPr>
        <p:spPr>
          <a:xfrm>
            <a:off x="740013" y="1225689"/>
            <a:ext cx="7822096" cy="563231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classical bit can only be in the state corresponding to 0 or the state corresponding to 1</a:t>
            </a:r>
            <a:endParaRPr lang="en-GB"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Superposition is an ambiguous state in which a particle can be both a 0 and a 1</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t> </a:t>
            </a:r>
            <a:r>
              <a:rPr lang="en-US" sz="2000" dirty="0">
                <a:latin typeface="Lora" pitchFamily="2" charset="0"/>
              </a:rPr>
              <a:t>The probability of measuring 0 or 1 for a qubit is in general neither 0% nor 100%</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The </a:t>
            </a:r>
            <a:r>
              <a:rPr lang="en-US" sz="2000" dirty="0" err="1">
                <a:latin typeface="Lora" pitchFamily="2" charset="0"/>
              </a:rPr>
              <a:t>statevector</a:t>
            </a:r>
            <a:r>
              <a:rPr lang="en-US" sz="2000" dirty="0">
                <a:latin typeface="Lora" pitchFamily="2" charset="0"/>
              </a:rPr>
              <a:t> collapses into </a:t>
            </a:r>
            <a:r>
              <a:rPr lang="en-US" sz="2000" dirty="0">
                <a:solidFill>
                  <a:srgbClr val="FF0000"/>
                </a:solidFill>
                <a:latin typeface="Lora" pitchFamily="2" charset="0"/>
              </a:rPr>
              <a:t>one</a:t>
            </a:r>
            <a:r>
              <a:rPr lang="en-US" sz="2000" dirty="0">
                <a:latin typeface="Lora" pitchFamily="2" charset="0"/>
              </a:rPr>
              <a:t> of the states when observed/an interaction with the environment occurs (like stopping a coin from flipping in the air)</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Bloch sphere can be used to illustrate a quantum state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sp>
        <p:nvSpPr>
          <p:cNvPr id="10" name="Title 9">
            <a:extLst>
              <a:ext uri="{FF2B5EF4-FFF2-40B4-BE49-F238E27FC236}">
                <a16:creationId xmlns:a16="http://schemas.microsoft.com/office/drawing/2014/main" id="{18AC786D-BC0C-C800-1D31-EB53DEA12A6F}"/>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Superposition – takeaway points</a:t>
            </a:r>
            <a:endParaRPr lang="en-GB" dirty="0">
              <a:effectLst/>
            </a:endParaRPr>
          </a:p>
        </p:txBody>
      </p:sp>
      <p:pic>
        <p:nvPicPr>
          <p:cNvPr id="6" name="Picture 5" descr="A picture containing text&#10;&#10;Description automatically generated">
            <a:extLst>
              <a:ext uri="{FF2B5EF4-FFF2-40B4-BE49-F238E27FC236}">
                <a16:creationId xmlns:a16="http://schemas.microsoft.com/office/drawing/2014/main" id="{616D5E39-276F-4ADD-9402-A118AD86D8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9511" y="3624248"/>
            <a:ext cx="2806827" cy="2435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Text, letter&#10;&#10;Description automatically generated">
            <a:extLst>
              <a:ext uri="{FF2B5EF4-FFF2-40B4-BE49-F238E27FC236}">
                <a16:creationId xmlns:a16="http://schemas.microsoft.com/office/drawing/2014/main" id="{D56022C3-1A11-09C6-73A5-B9D85730E8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9581" y="1166529"/>
            <a:ext cx="3186685" cy="2186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199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25</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3576843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26</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540628" y="1096060"/>
            <a:ext cx="11110744" cy="5940088"/>
          </a:xfrm>
          <a:prstGeom prst="rect">
            <a:avLst/>
          </a:prstGeom>
          <a:noFill/>
        </p:spPr>
        <p:txBody>
          <a:bodyPr wrap="square" rtlCol="0">
            <a:spAutoFit/>
          </a:bodyPr>
          <a:lstStyle/>
          <a:p>
            <a:pPr marL="285750" indent="-285750">
              <a:buFont typeface="Arial" panose="020B0604020202020204" pitchFamily="34" charset="0"/>
              <a:buChar char="•"/>
            </a:pPr>
            <a:r>
              <a:rPr lang="en-US" sz="2000" b="0" i="0" dirty="0">
                <a:solidFill>
                  <a:srgbClr val="202122"/>
                </a:solidFill>
                <a:effectLst/>
                <a:latin typeface="Lora" pitchFamily="2" charset="0"/>
              </a:rPr>
              <a:t>A f</a:t>
            </a:r>
            <a:r>
              <a:rPr lang="en-US" sz="2000" dirty="0">
                <a:latin typeface="Lora" pitchFamily="2" charset="0"/>
              </a:rPr>
              <a:t>eature of quantum mechanics that is not present in classical mechanics (i.e. confusing)</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Describes correlations between particles (on a quantum level)</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group of particles are generated, interact, or share spatial proximity in a certain way</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Grouped particles are so intertwined that one constituent </a:t>
            </a:r>
            <a:r>
              <a:rPr lang="en-US" sz="2000" dirty="0">
                <a:solidFill>
                  <a:srgbClr val="FF0000"/>
                </a:solidFill>
                <a:latin typeface="Lora" pitchFamily="2" charset="0"/>
              </a:rPr>
              <a:t>cannot be fully described without considering the other(s)</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Quantum state of each particle of the group cannot be described independently of the state of the others, even if separated by huge distances</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Described by Einstein as “spooky action at a distance”</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Root of very deep and very fundamental disagreements on how we define quantum mechanics and how we interpret it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Entanglement</a:t>
            </a:r>
          </a:p>
        </p:txBody>
      </p:sp>
    </p:spTree>
    <p:extLst>
      <p:ext uri="{BB962C8B-B14F-4D97-AF65-F5344CB8AC3E}">
        <p14:creationId xmlns:p14="http://schemas.microsoft.com/office/powerpoint/2010/main" val="190974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27</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685801" y="986699"/>
            <a:ext cx="7897091"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Subject of the </a:t>
            </a:r>
            <a:r>
              <a:rPr lang="en-US" sz="2000" dirty="0">
                <a:latin typeface="Lora" pitchFamily="2" charset="0"/>
                <a:hlinkClick r:id="rId2"/>
              </a:rPr>
              <a:t>2022 Nobel Prize in Physics</a:t>
            </a: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In March 2022, </a:t>
            </a:r>
            <a:r>
              <a:rPr lang="en-US" sz="2000" dirty="0">
                <a:latin typeface="Lora" pitchFamily="2" charset="0"/>
                <a:hlinkClick r:id="rId3"/>
              </a:rPr>
              <a:t>NASA announced </a:t>
            </a:r>
            <a:r>
              <a:rPr lang="en-US" sz="2000" dirty="0">
                <a:latin typeface="Lora" pitchFamily="2" charset="0"/>
              </a:rPr>
              <a:t>it would be sending a quantum entanglement experiment to space</a:t>
            </a:r>
          </a:p>
          <a:p>
            <a:pPr marL="285750" indent="-285750">
              <a:buFont typeface="Arial" panose="020B0604020202020204" pitchFamily="34" charset="0"/>
              <a:buChar char="•"/>
            </a:pPr>
            <a:endParaRPr lang="en-US" sz="2000" dirty="0">
              <a:latin typeface="Lora" pitchFamily="2" charset="0"/>
            </a:endParaRPr>
          </a:p>
          <a:p>
            <a:r>
              <a:rPr lang="en-US" sz="2000" u="sng" dirty="0">
                <a:latin typeface="Lora" pitchFamily="2" charset="0"/>
              </a:rPr>
              <a:t>Example 1:</a:t>
            </a:r>
          </a:p>
          <a:p>
            <a:pPr marL="285750" indent="-285750">
              <a:buFont typeface="Wingdings" panose="05000000000000000000" pitchFamily="2" charset="2"/>
              <a:buChar char="Ø"/>
            </a:pPr>
            <a:r>
              <a:rPr lang="en-US" sz="2000" dirty="0">
                <a:latin typeface="Lora" pitchFamily="2" charset="0"/>
              </a:rPr>
              <a:t>You are hungry, so you order a burger and a hotdog from a local restaurant</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You receive your order in 2 identical, unlabeled boxes </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If you open one box, and discover it contains a burger, then, by definition, the other box contains a hotdog (assuming the restaurant didn’t mess up your order)</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This is also true even if you travel with one of the boxes and leave the other one behind </a:t>
            </a:r>
          </a:p>
        </p:txBody>
      </p:sp>
      <p:pic>
        <p:nvPicPr>
          <p:cNvPr id="1026" name="Picture 2" descr="Bloomberg thinks hot-dog contests are fun, but soda and burgers are  shameful.">
            <a:extLst>
              <a:ext uri="{FF2B5EF4-FFF2-40B4-BE49-F238E27FC236}">
                <a16:creationId xmlns:a16="http://schemas.microsoft.com/office/drawing/2014/main" id="{05107E7F-2A68-F979-2558-653A755A7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0600" y="2346973"/>
            <a:ext cx="3336659" cy="2032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9E9C3C2E-7B4E-23C2-A6F8-17971D6DE5F5}"/>
              </a:ext>
            </a:extLst>
          </p:cNvPr>
          <p:cNvSpPr>
            <a:spLocks noGrp="1"/>
          </p:cNvSpPr>
          <p:nvPr>
            <p:ph type="title"/>
          </p:nvPr>
        </p:nvSpPr>
        <p:spPr/>
        <p:txBody>
          <a:bodyPr>
            <a:normAutofit/>
          </a:bodyPr>
          <a:lstStyle/>
          <a:p>
            <a:r>
              <a:rPr lang="en-GB" sz="4000" dirty="0">
                <a:solidFill>
                  <a:srgbClr val="2F5597"/>
                </a:solidFill>
                <a:latin typeface="Lora" pitchFamily="2" charset="0"/>
              </a:rPr>
              <a:t>Entanglement - continued</a:t>
            </a:r>
          </a:p>
        </p:txBody>
      </p:sp>
    </p:spTree>
    <p:extLst>
      <p:ext uri="{BB962C8B-B14F-4D97-AF65-F5344CB8AC3E}">
        <p14:creationId xmlns:p14="http://schemas.microsoft.com/office/powerpoint/2010/main" val="170709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28</a:t>
            </a:fld>
            <a:endParaRPr lang="en-GB" dirty="0"/>
          </a:p>
        </p:txBody>
      </p:sp>
      <p:sp>
        <p:nvSpPr>
          <p:cNvPr id="6" name="TextBox 5">
            <a:extLst>
              <a:ext uri="{FF2B5EF4-FFF2-40B4-BE49-F238E27FC236}">
                <a16:creationId xmlns:a16="http://schemas.microsoft.com/office/drawing/2014/main" id="{EFEE274A-9FF7-B8B0-C583-3250D8FABF94}"/>
              </a:ext>
            </a:extLst>
          </p:cNvPr>
          <p:cNvSpPr txBox="1"/>
          <p:nvPr/>
        </p:nvSpPr>
        <p:spPr>
          <a:xfrm>
            <a:off x="247916" y="1001038"/>
            <a:ext cx="8459665" cy="5062924"/>
          </a:xfrm>
          <a:prstGeom prst="rect">
            <a:avLst/>
          </a:prstGeom>
          <a:noFill/>
        </p:spPr>
        <p:txBody>
          <a:bodyPr wrap="square" rtlCol="0">
            <a:spAutoFit/>
          </a:bodyPr>
          <a:lstStyle/>
          <a:p>
            <a:pPr marL="285750" indent="-285750">
              <a:buFont typeface="Arial" panose="020B0604020202020204" pitchFamily="34" charset="0"/>
              <a:buChar char="•"/>
            </a:pPr>
            <a:r>
              <a:rPr lang="en-US" sz="1900" dirty="0">
                <a:latin typeface="Lora" pitchFamily="2" charset="0"/>
              </a:rPr>
              <a:t>Measurements of physical properties such as position, momentum, spin, and polarization performed on entangled particles can, in some cases, be found to be perfectly correlated</a:t>
            </a:r>
          </a:p>
          <a:p>
            <a:pPr marL="285750" indent="-285750">
              <a:buFont typeface="Arial" panose="020B0604020202020204" pitchFamily="34" charset="0"/>
              <a:buChar char="•"/>
            </a:pPr>
            <a:endParaRPr lang="en-US" sz="1900" dirty="0">
              <a:latin typeface="Lora" pitchFamily="2" charset="0"/>
            </a:endParaRPr>
          </a:p>
          <a:p>
            <a:r>
              <a:rPr lang="en-US" sz="1900" u="sng" dirty="0">
                <a:latin typeface="Lora" pitchFamily="2" charset="0"/>
              </a:rPr>
              <a:t>Example 2:</a:t>
            </a:r>
          </a:p>
          <a:p>
            <a:pPr marL="285750" indent="-285750">
              <a:buFont typeface="Wingdings" panose="05000000000000000000" pitchFamily="2" charset="2"/>
              <a:buChar char="Ø"/>
            </a:pPr>
            <a:r>
              <a:rPr lang="en-US" sz="1900" dirty="0">
                <a:latin typeface="Lora" pitchFamily="2" charset="0"/>
              </a:rPr>
              <a:t>Have 2 entangled electrons such that their total spin is known to be zero (but both are in a state of superposition)</a:t>
            </a:r>
          </a:p>
          <a:p>
            <a:pPr marL="285750" indent="-285750">
              <a:buFont typeface="Arial" panose="020B0604020202020204" pitchFamily="34" charset="0"/>
              <a:buChar char="•"/>
            </a:pPr>
            <a:endParaRPr lang="en-US" sz="1900" dirty="0">
              <a:latin typeface="Lora" pitchFamily="2" charset="0"/>
            </a:endParaRPr>
          </a:p>
          <a:p>
            <a:pPr marL="285750" indent="-285750">
              <a:buFont typeface="Wingdings" panose="05000000000000000000" pitchFamily="2" charset="2"/>
              <a:buChar char="Ø"/>
            </a:pPr>
            <a:r>
              <a:rPr lang="en-US" sz="1900" dirty="0">
                <a:latin typeface="Lora" pitchFamily="2" charset="0"/>
              </a:rPr>
              <a:t>If you measure one of them to be spin-up, then, by definition, the other one will have to be spin-down</a:t>
            </a:r>
          </a:p>
          <a:p>
            <a:endParaRPr lang="en-US" sz="1900" u="sng" dirty="0">
              <a:latin typeface="Lora" pitchFamily="2" charset="0"/>
            </a:endParaRPr>
          </a:p>
          <a:p>
            <a:r>
              <a:rPr lang="en-US" sz="1900" u="sng" dirty="0">
                <a:latin typeface="Lora" pitchFamily="2" charset="0"/>
              </a:rPr>
              <a:t>Example 3:</a:t>
            </a:r>
          </a:p>
          <a:p>
            <a:pPr marL="285750" indent="-285750">
              <a:buFont typeface="Wingdings" panose="05000000000000000000" pitchFamily="2" charset="2"/>
              <a:buChar char="Ø"/>
            </a:pPr>
            <a:r>
              <a:rPr lang="en-US" sz="1900" dirty="0">
                <a:latin typeface="Lora" pitchFamily="2" charset="0"/>
              </a:rPr>
              <a:t>Have 2 entangled photons such that their total polarization is known to be zero (again, both are in a state of superposition)</a:t>
            </a:r>
          </a:p>
          <a:p>
            <a:pPr marL="285750" indent="-285750">
              <a:buFont typeface="Arial" panose="020B0604020202020204" pitchFamily="34" charset="0"/>
              <a:buChar char="•"/>
            </a:pPr>
            <a:endParaRPr lang="en-US" sz="1900" dirty="0">
              <a:latin typeface="Lora" pitchFamily="2" charset="0"/>
            </a:endParaRPr>
          </a:p>
          <a:p>
            <a:pPr marL="285750" indent="-285750">
              <a:buFont typeface="Wingdings" panose="05000000000000000000" pitchFamily="2" charset="2"/>
              <a:buChar char="Ø"/>
            </a:pPr>
            <a:r>
              <a:rPr lang="en-US" sz="1900" dirty="0">
                <a:latin typeface="Lora" pitchFamily="2" charset="0"/>
              </a:rPr>
              <a:t>If you measure one of them to be </a:t>
            </a:r>
            <a:r>
              <a:rPr lang="en-US" sz="1900" dirty="0" err="1">
                <a:latin typeface="Lora" pitchFamily="2" charset="0"/>
              </a:rPr>
              <a:t>polarised</a:t>
            </a:r>
            <a:r>
              <a:rPr lang="en-US" sz="1900" dirty="0">
                <a:latin typeface="Lora" pitchFamily="2" charset="0"/>
              </a:rPr>
              <a:t> 90 degrees clockwise, then, by definition, the other one will have to be 90 degrees anticlockwise</a:t>
            </a:r>
          </a:p>
        </p:txBody>
      </p:sp>
      <p:pic>
        <p:nvPicPr>
          <p:cNvPr id="9" name="Picture 8" descr="Graphical user interface, text&#10;&#10;Description automatically generated">
            <a:extLst>
              <a:ext uri="{FF2B5EF4-FFF2-40B4-BE49-F238E27FC236}">
                <a16:creationId xmlns:a16="http://schemas.microsoft.com/office/drawing/2014/main" id="{644E83AD-A7D7-60E2-7D66-AD542A9A5E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926" y="1477823"/>
            <a:ext cx="3193093" cy="3902354"/>
          </a:xfrm>
          <a:prstGeom prst="rect">
            <a:avLst/>
          </a:prstGeom>
        </p:spPr>
      </p:pic>
      <p:sp>
        <p:nvSpPr>
          <p:cNvPr id="7" name="Title 6">
            <a:extLst>
              <a:ext uri="{FF2B5EF4-FFF2-40B4-BE49-F238E27FC236}">
                <a16:creationId xmlns:a16="http://schemas.microsoft.com/office/drawing/2014/main" id="{7AC76353-0C16-7AC2-0DB8-C3260F105AAF}"/>
              </a:ext>
            </a:extLst>
          </p:cNvPr>
          <p:cNvSpPr>
            <a:spLocks noGrp="1"/>
          </p:cNvSpPr>
          <p:nvPr>
            <p:ph type="title"/>
          </p:nvPr>
        </p:nvSpPr>
        <p:spPr/>
        <p:txBody>
          <a:bodyPr/>
          <a:lstStyle/>
          <a:p>
            <a:r>
              <a:rPr lang="en-US" sz="4000" dirty="0">
                <a:solidFill>
                  <a:srgbClr val="2F5597"/>
                </a:solidFill>
                <a:latin typeface="Lora" pitchFamily="2" charset="0"/>
              </a:rPr>
              <a:t>Entanglement - continued</a:t>
            </a:r>
            <a:endParaRPr lang="en-GB" sz="4000" dirty="0">
              <a:solidFill>
                <a:srgbClr val="2F5597"/>
              </a:solidFill>
              <a:latin typeface="Lora" pitchFamily="2" charset="0"/>
            </a:endParaRPr>
          </a:p>
        </p:txBody>
      </p:sp>
    </p:spTree>
    <p:extLst>
      <p:ext uri="{BB962C8B-B14F-4D97-AF65-F5344CB8AC3E}">
        <p14:creationId xmlns:p14="http://schemas.microsoft.com/office/powerpoint/2010/main" val="115328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29</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1067402" y="1421642"/>
            <a:ext cx="7694618"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Lora" pitchFamily="2" charset="0"/>
              </a:rPr>
              <a:t>A special connection between two qubits</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b="0" i="0" dirty="0">
                <a:solidFill>
                  <a:srgbClr val="202122"/>
                </a:solidFill>
                <a:effectLst/>
                <a:latin typeface="Lora" pitchFamily="2" charset="0"/>
              </a:rPr>
              <a:t>A f</a:t>
            </a:r>
            <a:r>
              <a:rPr lang="en-US" sz="2200" dirty="0">
                <a:latin typeface="Lora" pitchFamily="2" charset="0"/>
              </a:rPr>
              <a:t>eature of quantum mechanics is that some particles are connected and correlated to each other</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Once you know a property of one of them, you can deduce the property of the other</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Each particle cannot be described independently</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This property does not change with distance</a:t>
            </a:r>
          </a:p>
          <a:p>
            <a:endParaRPr lang="en-US" sz="2200" dirty="0">
              <a:latin typeface="Lora" pitchFamily="2" charset="0"/>
            </a:endParaRPr>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Entanglement – takeaway points</a:t>
            </a:r>
          </a:p>
        </p:txBody>
      </p:sp>
    </p:spTree>
    <p:extLst>
      <p:ext uri="{BB962C8B-B14F-4D97-AF65-F5344CB8AC3E}">
        <p14:creationId xmlns:p14="http://schemas.microsoft.com/office/powerpoint/2010/main" val="50893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EBBBC74-8BDF-813B-2CCF-A5E9A234C9D7}"/>
              </a:ext>
            </a:extLst>
          </p:cNvPr>
          <p:cNvSpPr>
            <a:spLocks noGrp="1"/>
          </p:cNvSpPr>
          <p:nvPr>
            <p:ph type="dt" sz="half" idx="10"/>
          </p:nvPr>
        </p:nvSpPr>
        <p:spPr/>
        <p:txBody>
          <a:bodyPr/>
          <a:lstStyle/>
          <a:p>
            <a:r>
              <a:rPr lang="en-US"/>
              <a:t>25 July 2023</a:t>
            </a:r>
            <a:endParaRPr lang="en-GB"/>
          </a:p>
        </p:txBody>
      </p:sp>
      <p:sp>
        <p:nvSpPr>
          <p:cNvPr id="4" name="Footer Placeholder 3">
            <a:extLst>
              <a:ext uri="{FF2B5EF4-FFF2-40B4-BE49-F238E27FC236}">
                <a16:creationId xmlns:a16="http://schemas.microsoft.com/office/drawing/2014/main" id="{EE350C7A-A5B6-4DED-6556-4DF3B225EC45}"/>
              </a:ext>
            </a:extLst>
          </p:cNvPr>
          <p:cNvSpPr>
            <a:spLocks noGrp="1"/>
          </p:cNvSpPr>
          <p:nvPr>
            <p:ph type="ftr" sz="quarter" idx="11"/>
          </p:nvPr>
        </p:nvSpPr>
        <p:spPr/>
        <p:txBody>
          <a:bodyPr/>
          <a:lstStyle/>
          <a:p>
            <a:r>
              <a:rPr lang="en-GB"/>
              <a:t>A. Abdelmotteleb | Quantum Computing | CERN openlab</a:t>
            </a:r>
            <a:endParaRPr lang="en-GB" dirty="0"/>
          </a:p>
        </p:txBody>
      </p:sp>
      <p:sp>
        <p:nvSpPr>
          <p:cNvPr id="5" name="Slide Number Placeholder 4">
            <a:extLst>
              <a:ext uri="{FF2B5EF4-FFF2-40B4-BE49-F238E27FC236}">
                <a16:creationId xmlns:a16="http://schemas.microsoft.com/office/drawing/2014/main" id="{13832B72-82B0-FC33-CAC2-61EEF46B41FA}"/>
              </a:ext>
            </a:extLst>
          </p:cNvPr>
          <p:cNvSpPr>
            <a:spLocks noGrp="1"/>
          </p:cNvSpPr>
          <p:nvPr>
            <p:ph type="sldNum" sz="quarter" idx="12"/>
          </p:nvPr>
        </p:nvSpPr>
        <p:spPr/>
        <p:txBody>
          <a:bodyPr/>
          <a:lstStyle/>
          <a:p>
            <a:fld id="{97D63191-F394-46E6-9F57-66EF97066736}" type="slidenum">
              <a:rPr lang="en-GB" smtClean="0"/>
              <a:t>3</a:t>
            </a:fld>
            <a:endParaRPr lang="en-GB"/>
          </a:p>
        </p:txBody>
      </p:sp>
      <p:sp>
        <p:nvSpPr>
          <p:cNvPr id="2" name="Title 1">
            <a:extLst>
              <a:ext uri="{FF2B5EF4-FFF2-40B4-BE49-F238E27FC236}">
                <a16:creationId xmlns:a16="http://schemas.microsoft.com/office/drawing/2014/main" id="{D355411D-BD3E-9782-27E9-B4B31201FDDD}"/>
              </a:ext>
            </a:extLst>
          </p:cNvPr>
          <p:cNvSpPr>
            <a:spLocks noGrp="1"/>
          </p:cNvSpPr>
          <p:nvPr>
            <p:ph type="title"/>
          </p:nvPr>
        </p:nvSpPr>
        <p:spPr>
          <a:xfrm>
            <a:off x="417444" y="-48976"/>
            <a:ext cx="10515600" cy="1325563"/>
          </a:xfrm>
        </p:spPr>
        <p:txBody>
          <a:bodyPr>
            <a:normAutofit/>
          </a:bodyPr>
          <a:lstStyle/>
          <a:p>
            <a:r>
              <a:rPr lang="en-US" sz="4000" dirty="0">
                <a:solidFill>
                  <a:schemeClr val="accent1">
                    <a:lumMod val="75000"/>
                  </a:schemeClr>
                </a:solidFill>
                <a:latin typeface="Lora" pitchFamily="2" charset="0"/>
              </a:rPr>
              <a:t>Moore’s “Law”</a:t>
            </a:r>
            <a:endParaRPr lang="en-GB" sz="4000" dirty="0">
              <a:solidFill>
                <a:schemeClr val="accent1">
                  <a:lumMod val="75000"/>
                </a:schemeClr>
              </a:solidFill>
              <a:latin typeface="Lora" pitchFamily="2" charset="0"/>
            </a:endParaRPr>
          </a:p>
        </p:txBody>
      </p:sp>
      <p:sp>
        <p:nvSpPr>
          <p:cNvPr id="9" name="TextBox 8">
            <a:extLst>
              <a:ext uri="{FF2B5EF4-FFF2-40B4-BE49-F238E27FC236}">
                <a16:creationId xmlns:a16="http://schemas.microsoft.com/office/drawing/2014/main" id="{E403F19F-3430-E742-9744-82AA7603EDE9}"/>
              </a:ext>
            </a:extLst>
          </p:cNvPr>
          <p:cNvSpPr txBox="1"/>
          <p:nvPr/>
        </p:nvSpPr>
        <p:spPr>
          <a:xfrm>
            <a:off x="245617" y="996341"/>
            <a:ext cx="6671566" cy="5193729"/>
          </a:xfrm>
          <a:prstGeom prst="rect">
            <a:avLst/>
          </a:prstGeom>
          <a:noFill/>
        </p:spPr>
        <p:txBody>
          <a:bodyPr wrap="square" rtlCol="0">
            <a:spAutoFit/>
          </a:bodyPr>
          <a:lstStyle/>
          <a:p>
            <a:pPr marL="285750" indent="-285750">
              <a:buFont typeface="Arial" panose="020B0604020202020204" pitchFamily="34" charset="0"/>
              <a:buChar char="•"/>
            </a:pPr>
            <a:r>
              <a:rPr lang="en-US" sz="1950" dirty="0">
                <a:latin typeface="Lora" pitchFamily="2" charset="0"/>
              </a:rPr>
              <a:t>More of an observation by Gordon Moore of Intel</a:t>
            </a:r>
          </a:p>
          <a:p>
            <a:r>
              <a:rPr lang="en-US" sz="1950" dirty="0">
                <a:latin typeface="Lora" pitchFamily="2" charset="0"/>
              </a:rPr>
              <a:t>     (in 1965)</a:t>
            </a:r>
          </a:p>
          <a:p>
            <a:pPr marL="285750" indent="-285750">
              <a:buFont typeface="Arial" panose="020B0604020202020204" pitchFamily="34" charset="0"/>
              <a:buChar char="•"/>
            </a:pPr>
            <a:endParaRPr lang="en-US" sz="1950" dirty="0">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P</a:t>
            </a:r>
            <a:r>
              <a:rPr lang="en-US" sz="1950" b="0" i="0" u="none" strike="noStrike" baseline="0" dirty="0">
                <a:solidFill>
                  <a:srgbClr val="000000"/>
                </a:solidFill>
                <a:latin typeface="Lora" pitchFamily="2" charset="0"/>
              </a:rPr>
              <a:t>rocessing powers of (classical) computers</a:t>
            </a:r>
            <a:r>
              <a:rPr lang="en-US" sz="1950" b="0" i="0" u="none" strike="noStrike" dirty="0">
                <a:solidFill>
                  <a:srgbClr val="000000"/>
                </a:solidFill>
                <a:latin typeface="Lora" pitchFamily="2" charset="0"/>
              </a:rPr>
              <a:t> </a:t>
            </a:r>
            <a:r>
              <a:rPr lang="en-US" sz="1950" b="0" i="0" u="none" strike="noStrike" baseline="0" dirty="0">
                <a:solidFill>
                  <a:srgbClr val="000000"/>
                </a:solidFill>
                <a:latin typeface="Lora" pitchFamily="2" charset="0"/>
              </a:rPr>
              <a:t>double every 2 years</a:t>
            </a:r>
          </a:p>
          <a:p>
            <a:pPr marL="285750" indent="-285750">
              <a:buFont typeface="Arial" panose="020B0604020202020204" pitchFamily="34" charset="0"/>
              <a:buChar char="•"/>
            </a:pPr>
            <a:endParaRPr lang="en-US" sz="195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P</a:t>
            </a:r>
            <a:r>
              <a:rPr lang="en-US" sz="1950" b="0" i="0" u="none" strike="noStrike" baseline="0" dirty="0">
                <a:solidFill>
                  <a:srgbClr val="000000"/>
                </a:solidFill>
                <a:latin typeface="Lora" pitchFamily="2" charset="0"/>
              </a:rPr>
              <a:t>roduction cost correspondingly halve  </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N</a:t>
            </a:r>
            <a:r>
              <a:rPr lang="en-US" sz="1950" b="0" i="0" u="none" strike="noStrike" baseline="0" dirty="0">
                <a:solidFill>
                  <a:srgbClr val="000000"/>
                </a:solidFill>
                <a:latin typeface="Lora" pitchFamily="2" charset="0"/>
              </a:rPr>
              <a:t>umber of transistors on a CPU chip double every two years (18 months) </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Moore’s Law estimated to end sometime in the 2020s. Many experts agree that Moore’s Law is no longer true</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Transistors can’t go any smaller without adverse temperature and quantum effects</a:t>
            </a:r>
          </a:p>
        </p:txBody>
      </p:sp>
      <p:pic>
        <p:nvPicPr>
          <p:cNvPr id="1026" name="Picture 2">
            <a:extLst>
              <a:ext uri="{FF2B5EF4-FFF2-40B4-BE49-F238E27FC236}">
                <a16:creationId xmlns:a16="http://schemas.microsoft.com/office/drawing/2014/main" id="{1CD1C5AC-CB07-BC98-3FFE-0195D1E9D9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183" y="1990020"/>
            <a:ext cx="4981657" cy="36856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286B5E8A-9EDF-8A83-1A61-040EE36E0F41}"/>
              </a:ext>
            </a:extLst>
          </p:cNvPr>
          <p:cNvSpPr txBox="1"/>
          <p:nvPr/>
        </p:nvSpPr>
        <p:spPr>
          <a:xfrm>
            <a:off x="8426302" y="1549166"/>
            <a:ext cx="3111796" cy="400110"/>
          </a:xfrm>
          <a:prstGeom prst="rect">
            <a:avLst/>
          </a:prstGeom>
          <a:noFill/>
        </p:spPr>
        <p:txBody>
          <a:bodyPr wrap="square" rtlCol="0">
            <a:spAutoFit/>
          </a:bodyPr>
          <a:lstStyle/>
          <a:p>
            <a:r>
              <a:rPr lang="en-GB" sz="2000" dirty="0">
                <a:hlinkClick r:id="rId3"/>
              </a:rPr>
              <a:t>ourworldindata.org</a:t>
            </a:r>
            <a:endParaRPr lang="en-GB" sz="2000" dirty="0"/>
          </a:p>
        </p:txBody>
      </p:sp>
    </p:spTree>
    <p:extLst>
      <p:ext uri="{BB962C8B-B14F-4D97-AF65-F5344CB8AC3E}">
        <p14:creationId xmlns:p14="http://schemas.microsoft.com/office/powerpoint/2010/main" val="152726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30</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1065041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31</a:t>
            </a:fld>
            <a:endParaRPr lang="en-GB"/>
          </a:p>
        </p:txBody>
      </p:sp>
      <p:sp>
        <p:nvSpPr>
          <p:cNvPr id="6" name="TextBox 5">
            <a:extLst>
              <a:ext uri="{FF2B5EF4-FFF2-40B4-BE49-F238E27FC236}">
                <a16:creationId xmlns:a16="http://schemas.microsoft.com/office/drawing/2014/main" id="{1306536B-FB1C-E8BB-33F7-0F0DF6289434}"/>
              </a:ext>
            </a:extLst>
          </p:cNvPr>
          <p:cNvSpPr txBox="1"/>
          <p:nvPr/>
        </p:nvSpPr>
        <p:spPr>
          <a:xfrm>
            <a:off x="689112" y="1239803"/>
            <a:ext cx="4485562" cy="4401205"/>
          </a:xfrm>
          <a:prstGeom prst="rect">
            <a:avLst/>
          </a:prstGeom>
          <a:noFill/>
        </p:spPr>
        <p:txBody>
          <a:bodyPr wrap="square" rtlCol="0">
            <a:spAutoFit/>
          </a:bodyPr>
          <a:lstStyle/>
          <a:p>
            <a:pPr marL="285750" indent="-285750">
              <a:buFont typeface="Arial" panose="020B0604020202020204" pitchFamily="34" charset="0"/>
              <a:buChar char="•"/>
            </a:pPr>
            <a:r>
              <a:rPr lang="en-GB" sz="2000" dirty="0">
                <a:latin typeface="Lora" pitchFamily="2" charset="0"/>
              </a:rPr>
              <a:t>Due to </a:t>
            </a:r>
            <a:r>
              <a:rPr lang="en-US" sz="2000" dirty="0">
                <a:latin typeface="Lora" pitchFamily="2" charset="0"/>
              </a:rPr>
              <a:t>“</a:t>
            </a:r>
            <a:r>
              <a:rPr lang="en-GB" sz="2000" b="1" dirty="0">
                <a:latin typeface="Lora" pitchFamily="2" charset="0"/>
              </a:rPr>
              <a:t>wave-particle duality</a:t>
            </a:r>
            <a:r>
              <a:rPr lang="en-GB" sz="2000" dirty="0">
                <a:latin typeface="Lora" pitchFamily="2" charset="0"/>
              </a:rPr>
              <a:t>”, at the subatomic (quantum) level, particles have wavelike properties</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This is why electron orbitals are depicted as clouds of probability instead of as orbits like planets around the sun</a:t>
            </a: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In quantum computing, </a:t>
            </a:r>
            <a:r>
              <a:rPr lang="en-US" sz="2000" b="1" dirty="0">
                <a:latin typeface="Lora" pitchFamily="2" charset="0"/>
              </a:rPr>
              <a:t>interference</a:t>
            </a:r>
            <a:r>
              <a:rPr lang="en-US" sz="2000" dirty="0">
                <a:latin typeface="Lora" pitchFamily="2" charset="0"/>
              </a:rPr>
              <a:t> is used to affect probability amplitudes.</a:t>
            </a: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sp>
        <p:nvSpPr>
          <p:cNvPr id="7" name="Title 6">
            <a:extLst>
              <a:ext uri="{FF2B5EF4-FFF2-40B4-BE49-F238E27FC236}">
                <a16:creationId xmlns:a16="http://schemas.microsoft.com/office/drawing/2014/main" id="{4CBBB052-02E0-7AEB-D838-1985E90C46B4}"/>
              </a:ext>
            </a:extLst>
          </p:cNvPr>
          <p:cNvSpPr>
            <a:spLocks noGrp="1"/>
          </p:cNvSpPr>
          <p:nvPr>
            <p:ph type="title"/>
          </p:nvPr>
        </p:nvSpPr>
        <p:spPr/>
        <p:txBody>
          <a:bodyPr>
            <a:normAutofit/>
          </a:bodyPr>
          <a:lstStyle/>
          <a:p>
            <a:r>
              <a:rPr lang="en-GB" sz="4000" dirty="0">
                <a:solidFill>
                  <a:srgbClr val="2F5597"/>
                </a:solidFill>
                <a:latin typeface="Lora" pitchFamily="2" charset="0"/>
              </a:rPr>
              <a:t>Interference</a:t>
            </a:r>
          </a:p>
        </p:txBody>
      </p:sp>
      <p:pic>
        <p:nvPicPr>
          <p:cNvPr id="2050" name="Picture 2" descr="what's an orbital : r/chemistrymemes">
            <a:extLst>
              <a:ext uri="{FF2B5EF4-FFF2-40B4-BE49-F238E27FC236}">
                <a16:creationId xmlns:a16="http://schemas.microsoft.com/office/drawing/2014/main" id="{C891DACD-F270-CDF1-546B-5FF5CAEF5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5799" y="1533553"/>
            <a:ext cx="5541208" cy="38172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33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32</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306536B-FB1C-E8BB-33F7-0F0DF6289434}"/>
                  </a:ext>
                </a:extLst>
              </p:cNvPr>
              <p:cNvSpPr txBox="1"/>
              <p:nvPr/>
            </p:nvSpPr>
            <p:spPr>
              <a:xfrm>
                <a:off x="689112" y="1239803"/>
                <a:ext cx="8027292" cy="3927614"/>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Lora" pitchFamily="2" charset="0"/>
                  </a:rPr>
                  <a:t>Each qubit corresponds to a “wave” (described by a wave function) e.g.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i="1">
                        <a:latin typeface="Cambria Math" panose="02040503050406030204" pitchFamily="18" charset="0"/>
                      </a:rPr>
                      <m:t>=</m:t>
                    </m:r>
                    <m:r>
                      <a:rPr lang="en-US" sz="2000" i="1">
                        <a:latin typeface="Cambria Math" panose="02040503050406030204" pitchFamily="18" charset="0"/>
                      </a:rPr>
                      <m:t>𝑐𝑜𝑠</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r>
                          <a:rPr lang="en-US" sz="2000" i="1">
                            <a:latin typeface="Cambria Math" panose="02040503050406030204" pitchFamily="18" charset="0"/>
                            <a:ea typeface="Cambria Math" panose="02040503050406030204" pitchFamily="18" charset="0"/>
                          </a:rPr>
                          <m:t>𝜑</m:t>
                        </m:r>
                      </m:sup>
                    </m:sSup>
                    <m:r>
                      <a:rPr lang="en-US" sz="2000" i="1">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Each of the waves correspond to a specific path to solving a problem. There are correct paths to solving the problem and wrong paths as well</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All paths are available at the same time due to the principle of superposition which allows the qubits to “have” all the possible states simultaneously </a:t>
                </a:r>
                <a:endParaRPr lang="en-GB" sz="2000" dirty="0">
                  <a:latin typeface="Lora" pitchFamily="2" charset="0"/>
                </a:endParaRPr>
              </a:p>
            </p:txBody>
          </p:sp>
        </mc:Choice>
        <mc:Fallback xmlns="">
          <p:sp>
            <p:nvSpPr>
              <p:cNvPr id="6" name="TextBox 5">
                <a:extLst>
                  <a:ext uri="{FF2B5EF4-FFF2-40B4-BE49-F238E27FC236}">
                    <a16:creationId xmlns:a16="http://schemas.microsoft.com/office/drawing/2014/main" id="{1306536B-FB1C-E8BB-33F7-0F0DF6289434}"/>
                  </a:ext>
                </a:extLst>
              </p:cNvPr>
              <p:cNvSpPr txBox="1">
                <a:spLocks noRot="1" noChangeAspect="1" noMove="1" noResize="1" noEditPoints="1" noAdjustHandles="1" noChangeArrowheads="1" noChangeShapeType="1" noTextEdit="1"/>
              </p:cNvSpPr>
              <p:nvPr/>
            </p:nvSpPr>
            <p:spPr>
              <a:xfrm>
                <a:off x="689112" y="1239803"/>
                <a:ext cx="8027292" cy="3927614"/>
              </a:xfrm>
              <a:prstGeom prst="rect">
                <a:avLst/>
              </a:prstGeom>
              <a:blipFill>
                <a:blip r:embed="rId2"/>
                <a:stretch>
                  <a:fillRect l="-683" t="-775" b="-1705"/>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4CBBB052-02E0-7AEB-D838-1985E90C46B4}"/>
              </a:ext>
            </a:extLst>
          </p:cNvPr>
          <p:cNvSpPr>
            <a:spLocks noGrp="1"/>
          </p:cNvSpPr>
          <p:nvPr>
            <p:ph type="title"/>
          </p:nvPr>
        </p:nvSpPr>
        <p:spPr/>
        <p:txBody>
          <a:bodyPr>
            <a:normAutofit/>
          </a:bodyPr>
          <a:lstStyle/>
          <a:p>
            <a:r>
              <a:rPr lang="en-GB" sz="4000" dirty="0">
                <a:solidFill>
                  <a:srgbClr val="2F5597"/>
                </a:solidFill>
                <a:latin typeface="Lora" pitchFamily="2" charset="0"/>
              </a:rPr>
              <a:t>Interference - continued</a:t>
            </a:r>
          </a:p>
        </p:txBody>
      </p:sp>
    </p:spTree>
    <p:extLst>
      <p:ext uri="{BB962C8B-B14F-4D97-AF65-F5344CB8AC3E}">
        <p14:creationId xmlns:p14="http://schemas.microsoft.com/office/powerpoint/2010/main" val="211006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33</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306536B-FB1C-E8BB-33F7-0F0DF6289434}"/>
                  </a:ext>
                </a:extLst>
              </p:cNvPr>
              <p:cNvSpPr txBox="1"/>
              <p:nvPr/>
            </p:nvSpPr>
            <p:spPr>
              <a:xfrm>
                <a:off x="712785" y="988969"/>
                <a:ext cx="6348416" cy="49800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i="1">
                          <a:latin typeface="Cambria Math" panose="02040503050406030204" pitchFamily="18" charset="0"/>
                        </a:rPr>
                        <m:t>=</m:t>
                      </m:r>
                      <m:r>
                        <a:rPr lang="en-US" sz="2000" i="1">
                          <a:latin typeface="Cambria Math" panose="02040503050406030204" pitchFamily="18" charset="0"/>
                        </a:rPr>
                        <m:t>𝑐𝑜𝑠</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r>
                            <a:rPr lang="en-US" sz="2000" i="1" smtClean="0">
                              <a:solidFill>
                                <a:srgbClr val="FF0000"/>
                              </a:solidFill>
                              <a:latin typeface="Cambria Math" panose="02040503050406030204" pitchFamily="18" charset="0"/>
                              <a:ea typeface="Cambria Math" panose="02040503050406030204" pitchFamily="18" charset="0"/>
                            </a:rPr>
                            <m:t>𝜑</m:t>
                          </m:r>
                        </m:sup>
                      </m:sSup>
                      <m:r>
                        <a:rPr lang="en-US" sz="2000" i="1">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oMath>
                  </m:oMathPara>
                </a14:m>
                <a:endParaRPr lang="en-US" sz="2000" b="0" i="0" u="none" strike="noStrike" baseline="0" dirty="0">
                  <a:solidFill>
                    <a:srgbClr val="000000"/>
                  </a:solidFill>
                  <a:latin typeface="Lora" pitchFamily="2" charset="0"/>
                </a:endParaRPr>
              </a:p>
              <a:p>
                <a:endParaRPr lang="en-US" sz="200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2000" b="0" i="0" u="none" strike="noStrike" baseline="0" dirty="0">
                    <a:solidFill>
                      <a:srgbClr val="000000"/>
                    </a:solidFill>
                    <a:latin typeface="Lora" pitchFamily="2" charset="0"/>
                  </a:rPr>
                  <a:t>One codes a “phase” onto each of the states of the qubits or “waves”. </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Q</a:t>
                </a:r>
                <a:r>
                  <a:rPr lang="en-US" sz="2000" b="0" i="0" u="none" strike="noStrike" baseline="0" dirty="0">
                    <a:solidFill>
                      <a:srgbClr val="000000"/>
                    </a:solidFill>
                    <a:latin typeface="Lora" pitchFamily="2" charset="0"/>
                  </a:rPr>
                  <a:t>ubits could then interact together and exhibit constructive and destructive interference. </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b="0" i="0" u="none" strike="noStrike" baseline="0" dirty="0">
                    <a:solidFill>
                      <a:srgbClr val="000000"/>
                    </a:solidFill>
                    <a:latin typeface="Lora" pitchFamily="2" charset="0"/>
                  </a:rPr>
                  <a:t>By applying certain quantum algorithms and “phases” to try to solve the problem, we should get a constructive interference at the best path to our solution (i.e. the correct solution) </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W</a:t>
                </a:r>
                <a:r>
                  <a:rPr lang="en-US" sz="2000" b="0" i="0" u="none" strike="noStrike" baseline="0" dirty="0">
                    <a:solidFill>
                      <a:srgbClr val="000000"/>
                    </a:solidFill>
                    <a:latin typeface="Lora" pitchFamily="2" charset="0"/>
                  </a:rPr>
                  <a:t>e should get a destructive interference for the other paths that we do not require</a:t>
                </a:r>
              </a:p>
            </p:txBody>
          </p:sp>
        </mc:Choice>
        <mc:Fallback xmlns="">
          <p:sp>
            <p:nvSpPr>
              <p:cNvPr id="6" name="TextBox 5">
                <a:extLst>
                  <a:ext uri="{FF2B5EF4-FFF2-40B4-BE49-F238E27FC236}">
                    <a16:creationId xmlns:a16="http://schemas.microsoft.com/office/drawing/2014/main" id="{1306536B-FB1C-E8BB-33F7-0F0DF6289434}"/>
                  </a:ext>
                </a:extLst>
              </p:cNvPr>
              <p:cNvSpPr txBox="1">
                <a:spLocks noRot="1" noChangeAspect="1" noMove="1" noResize="1" noEditPoints="1" noAdjustHandles="1" noChangeArrowheads="1" noChangeShapeType="1" noTextEdit="1"/>
              </p:cNvSpPr>
              <p:nvPr/>
            </p:nvSpPr>
            <p:spPr>
              <a:xfrm>
                <a:off x="712785" y="988969"/>
                <a:ext cx="6348416" cy="4980018"/>
              </a:xfrm>
              <a:prstGeom prst="rect">
                <a:avLst/>
              </a:prstGeom>
              <a:blipFill>
                <a:blip r:embed="rId2"/>
                <a:stretch>
                  <a:fillRect l="-865" b="-1224"/>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458C3A3B-2572-1BFF-E0B6-AB5F5221B63C}"/>
              </a:ext>
            </a:extLst>
          </p:cNvPr>
          <p:cNvSpPr>
            <a:spLocks noGrp="1"/>
          </p:cNvSpPr>
          <p:nvPr>
            <p:ph type="title"/>
          </p:nvPr>
        </p:nvSpPr>
        <p:spPr/>
        <p:txBody>
          <a:bodyPr/>
          <a:lstStyle/>
          <a:p>
            <a:r>
              <a:rPr lang="en-GB" sz="4000" dirty="0">
                <a:solidFill>
                  <a:srgbClr val="2F5597"/>
                </a:solidFill>
                <a:latin typeface="Lora" pitchFamily="2" charset="0"/>
              </a:rPr>
              <a:t>Interference - continued</a:t>
            </a:r>
          </a:p>
        </p:txBody>
      </p:sp>
      <p:pic>
        <p:nvPicPr>
          <p:cNvPr id="3074" name="Picture 2" descr="Physics - Interference - University of Birmingham">
            <a:extLst>
              <a:ext uri="{FF2B5EF4-FFF2-40B4-BE49-F238E27FC236}">
                <a16:creationId xmlns:a16="http://schemas.microsoft.com/office/drawing/2014/main" id="{66234400-AB13-6335-946E-1D247F2FFC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7746" y="1591949"/>
            <a:ext cx="4305300" cy="3248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840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34</a:t>
            </a:fld>
            <a:endParaRPr lang="en-GB"/>
          </a:p>
        </p:txBody>
      </p:sp>
      <p:sp>
        <p:nvSpPr>
          <p:cNvPr id="6" name="TextBox 5">
            <a:extLst>
              <a:ext uri="{FF2B5EF4-FFF2-40B4-BE49-F238E27FC236}">
                <a16:creationId xmlns:a16="http://schemas.microsoft.com/office/drawing/2014/main" id="{1306536B-FB1C-E8BB-33F7-0F0DF6289434}"/>
              </a:ext>
            </a:extLst>
          </p:cNvPr>
          <p:cNvSpPr txBox="1"/>
          <p:nvPr/>
        </p:nvSpPr>
        <p:spPr>
          <a:xfrm>
            <a:off x="698270" y="1169248"/>
            <a:ext cx="6644639" cy="2554545"/>
          </a:xfrm>
          <a:prstGeom prst="rect">
            <a:avLst/>
          </a:prstGeom>
          <a:noFill/>
        </p:spPr>
        <p:txBody>
          <a:bodyPr wrap="square" rtlCol="0">
            <a:spAutoFit/>
          </a:bodyPr>
          <a:lstStyle/>
          <a:p>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Interference</a:t>
            </a:r>
            <a:r>
              <a:rPr lang="en-US" sz="2000" b="0" i="0" u="none" strike="noStrike" baseline="0" dirty="0">
                <a:solidFill>
                  <a:srgbClr val="000000"/>
                </a:solidFill>
                <a:latin typeface="Lora" pitchFamily="2" charset="0"/>
              </a:rPr>
              <a:t> is how most </a:t>
            </a:r>
            <a:r>
              <a:rPr lang="en-US" sz="2000" b="1" i="0" u="none" strike="noStrike" baseline="0" dirty="0">
                <a:solidFill>
                  <a:srgbClr val="000000"/>
                </a:solidFill>
                <a:latin typeface="Lora" pitchFamily="2" charset="0"/>
              </a:rPr>
              <a:t>optimization</a:t>
            </a:r>
            <a:r>
              <a:rPr lang="en-US" sz="2000" b="0" i="0" u="none" strike="noStrike" baseline="0" dirty="0">
                <a:solidFill>
                  <a:srgbClr val="000000"/>
                </a:solidFill>
                <a:latin typeface="Lora" pitchFamily="2" charset="0"/>
              </a:rPr>
              <a:t> problems work with Quantum Computing </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We will get a more concrete example of an optimization problem and a potential solution with </a:t>
            </a:r>
            <a:r>
              <a:rPr lang="en-US" sz="2000" b="1" dirty="0">
                <a:solidFill>
                  <a:srgbClr val="000000"/>
                </a:solidFill>
                <a:latin typeface="Lora" pitchFamily="2" charset="0"/>
              </a:rPr>
              <a:t>Grover’s algorithm </a:t>
            </a:r>
            <a:r>
              <a:rPr lang="en-US" sz="2000" dirty="0">
                <a:solidFill>
                  <a:srgbClr val="000000"/>
                </a:solidFill>
                <a:latin typeface="Lora" pitchFamily="2" charset="0"/>
              </a:rPr>
              <a:t>(tomorrow’s lecture)</a:t>
            </a:r>
            <a:endParaRPr lang="en-GB" sz="2000" b="1" dirty="0">
              <a:latin typeface="Lora" pitchFamily="2" charset="0"/>
            </a:endParaRPr>
          </a:p>
        </p:txBody>
      </p:sp>
      <p:sp>
        <p:nvSpPr>
          <p:cNvPr id="7" name="Title 6">
            <a:extLst>
              <a:ext uri="{FF2B5EF4-FFF2-40B4-BE49-F238E27FC236}">
                <a16:creationId xmlns:a16="http://schemas.microsoft.com/office/drawing/2014/main" id="{458C3A3B-2572-1BFF-E0B6-AB5F5221B63C}"/>
              </a:ext>
            </a:extLst>
          </p:cNvPr>
          <p:cNvSpPr>
            <a:spLocks noGrp="1"/>
          </p:cNvSpPr>
          <p:nvPr>
            <p:ph type="title"/>
          </p:nvPr>
        </p:nvSpPr>
        <p:spPr/>
        <p:txBody>
          <a:bodyPr/>
          <a:lstStyle/>
          <a:p>
            <a:r>
              <a:rPr lang="en-GB" sz="4000" dirty="0">
                <a:solidFill>
                  <a:srgbClr val="2F5597"/>
                </a:solidFill>
                <a:latin typeface="Lora" pitchFamily="2" charset="0"/>
              </a:rPr>
              <a:t>Interference - continued</a:t>
            </a:r>
          </a:p>
        </p:txBody>
      </p:sp>
    </p:spTree>
    <p:extLst>
      <p:ext uri="{BB962C8B-B14F-4D97-AF65-F5344CB8AC3E}">
        <p14:creationId xmlns:p14="http://schemas.microsoft.com/office/powerpoint/2010/main" val="235960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35</a:t>
            </a:fld>
            <a:endParaRPr lang="en-GB"/>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Interference – takeaway points</a:t>
            </a:r>
          </a:p>
        </p:txBody>
      </p:sp>
      <p:sp>
        <p:nvSpPr>
          <p:cNvPr id="5" name="TextBox 4">
            <a:extLst>
              <a:ext uri="{FF2B5EF4-FFF2-40B4-BE49-F238E27FC236}">
                <a16:creationId xmlns:a16="http://schemas.microsoft.com/office/drawing/2014/main" id="{CD632581-8B1D-D444-26D2-F0F24C3BD771}"/>
              </a:ext>
            </a:extLst>
          </p:cNvPr>
          <p:cNvSpPr txBox="1"/>
          <p:nvPr/>
        </p:nvSpPr>
        <p:spPr>
          <a:xfrm>
            <a:off x="634269" y="1312522"/>
            <a:ext cx="6535274" cy="4493538"/>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rgbClr val="202122"/>
                </a:solidFill>
                <a:latin typeface="Lora" pitchFamily="2" charset="0"/>
              </a:rPr>
              <a:t>Quantum systems can behave as waves</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Waves can interfere constructively or destructively</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We use constructive interference to increase the probability of finding the best solution</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We use destructive interference to decrease the probability of finding the wrong solution</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To do that, we code a phase onto our wavefunctions</a:t>
            </a:r>
          </a:p>
        </p:txBody>
      </p:sp>
      <p:pic>
        <p:nvPicPr>
          <p:cNvPr id="9" name="Picture 8" descr="A picture containing chart&#10;&#10;Description automatically generated">
            <a:extLst>
              <a:ext uri="{FF2B5EF4-FFF2-40B4-BE49-F238E27FC236}">
                <a16:creationId xmlns:a16="http://schemas.microsoft.com/office/drawing/2014/main" id="{67FA8B1E-D4E6-FA82-AC2C-48BF33512F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2050" y="1878111"/>
            <a:ext cx="4050350" cy="24977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7558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36</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9878341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37</a:t>
            </a:fld>
            <a:endParaRPr lang="en-GB"/>
          </a:p>
        </p:txBody>
      </p:sp>
      <p:sp>
        <p:nvSpPr>
          <p:cNvPr id="6" name="TextBox 5">
            <a:extLst>
              <a:ext uri="{FF2B5EF4-FFF2-40B4-BE49-F238E27FC236}">
                <a16:creationId xmlns:a16="http://schemas.microsoft.com/office/drawing/2014/main" id="{586F71DC-198E-B667-8768-5E6FCC68155B}"/>
              </a:ext>
            </a:extLst>
          </p:cNvPr>
          <p:cNvSpPr txBox="1"/>
          <p:nvPr/>
        </p:nvSpPr>
        <p:spPr>
          <a:xfrm>
            <a:off x="838200" y="1243356"/>
            <a:ext cx="9539868"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Quantum states are very sensitive and vulnerable to errors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These errors arise from </a:t>
            </a:r>
            <a:r>
              <a:rPr lang="en-US" sz="2000" b="1" dirty="0">
                <a:latin typeface="Lora" pitchFamily="2" charset="0"/>
              </a:rPr>
              <a:t>decoherence</a:t>
            </a:r>
            <a:r>
              <a:rPr lang="en-US" sz="2000" dirty="0">
                <a:latin typeface="Lora" pitchFamily="2" charset="0"/>
              </a:rPr>
              <a:t>, </a:t>
            </a:r>
            <a:r>
              <a:rPr lang="en-US" sz="2000" b="0" i="0" dirty="0">
                <a:solidFill>
                  <a:srgbClr val="323232"/>
                </a:solidFill>
                <a:effectLst/>
                <a:latin typeface="Lora" pitchFamily="2" charset="0"/>
              </a:rPr>
              <a:t>a process in which the </a:t>
            </a:r>
            <a:r>
              <a:rPr lang="en-US" sz="2000" b="1" i="0" dirty="0">
                <a:solidFill>
                  <a:srgbClr val="323232"/>
                </a:solidFill>
                <a:effectLst/>
                <a:latin typeface="Lora" pitchFamily="2" charset="0"/>
              </a:rPr>
              <a:t>environment</a:t>
            </a:r>
            <a:r>
              <a:rPr lang="en-US" sz="2000" b="0" i="0" dirty="0">
                <a:solidFill>
                  <a:srgbClr val="323232"/>
                </a:solidFill>
                <a:effectLst/>
                <a:latin typeface="Lora" pitchFamily="2" charset="0"/>
              </a:rPr>
              <a:t> interacts with the qubits, uncontrollably changing their quantum states and causing information stored by the quantum computer to be lost</a:t>
            </a:r>
          </a:p>
          <a:p>
            <a:pPr marL="285750" indent="-285750">
              <a:buFont typeface="Arial" panose="020B0604020202020204" pitchFamily="34" charset="0"/>
              <a:buChar char="•"/>
            </a:pPr>
            <a:endParaRPr lang="en-US" sz="2000" dirty="0">
              <a:solidFill>
                <a:srgbClr val="323232"/>
              </a:solidFill>
              <a:latin typeface="Lora" pitchFamily="2" charset="0"/>
            </a:endParaRPr>
          </a:p>
          <a:p>
            <a:pPr marL="285750" indent="-285750">
              <a:buFont typeface="Arial" panose="020B0604020202020204" pitchFamily="34" charset="0"/>
              <a:buChar char="•"/>
            </a:pPr>
            <a:r>
              <a:rPr lang="en-US" sz="2000" b="0" i="0" dirty="0">
                <a:solidFill>
                  <a:srgbClr val="323232"/>
                </a:solidFill>
                <a:effectLst/>
                <a:latin typeface="Georgia" panose="02040502050405020303" pitchFamily="18" charset="0"/>
              </a:rPr>
              <a:t>Decoherence could come from many aspects of the environment:</a:t>
            </a:r>
          </a:p>
          <a:p>
            <a:pPr marL="742950" lvl="1" indent="-285750">
              <a:buFont typeface="Wingdings" panose="05000000000000000000" pitchFamily="2" charset="2"/>
              <a:buChar char="Ø"/>
            </a:pPr>
            <a:r>
              <a:rPr lang="en-US" sz="2000" b="0" i="0" dirty="0">
                <a:solidFill>
                  <a:srgbClr val="323232"/>
                </a:solidFill>
                <a:effectLst/>
                <a:latin typeface="Lora" pitchFamily="2" charset="0"/>
              </a:rPr>
              <a:t>changing magnetic and electric fields</a:t>
            </a:r>
          </a:p>
          <a:p>
            <a:pPr marL="742950" lvl="1" indent="-285750">
              <a:buFont typeface="Wingdings" panose="05000000000000000000" pitchFamily="2" charset="2"/>
              <a:buChar char="Ø"/>
            </a:pPr>
            <a:r>
              <a:rPr lang="en-US" sz="2000" b="0" i="0" dirty="0">
                <a:solidFill>
                  <a:srgbClr val="323232"/>
                </a:solidFill>
                <a:effectLst/>
                <a:latin typeface="Lora" pitchFamily="2" charset="0"/>
              </a:rPr>
              <a:t>radiation from warm objects nearby	</a:t>
            </a:r>
          </a:p>
          <a:p>
            <a:pPr marL="742950" lvl="1" indent="-285750">
              <a:buFont typeface="Wingdings" panose="05000000000000000000" pitchFamily="2" charset="2"/>
              <a:buChar char="Ø"/>
            </a:pPr>
            <a:r>
              <a:rPr lang="en-US" sz="2000" b="0" i="0" dirty="0">
                <a:solidFill>
                  <a:srgbClr val="323232"/>
                </a:solidFill>
                <a:effectLst/>
                <a:latin typeface="Lora" pitchFamily="2" charset="0"/>
              </a:rPr>
              <a:t>cross talk between qubits</a:t>
            </a:r>
          </a:p>
          <a:p>
            <a:pPr marL="742950" lvl="1" indent="-285750">
              <a:buFont typeface="Wingdings" panose="05000000000000000000" pitchFamily="2" charset="2"/>
              <a:buChar char="Ø"/>
            </a:pPr>
            <a:endParaRPr lang="en-US" sz="2000" dirty="0">
              <a:solidFill>
                <a:srgbClr val="323232"/>
              </a:solidFill>
              <a:latin typeface="Georgia" panose="02040502050405020303" pitchFamily="18" charset="0"/>
            </a:endParaRPr>
          </a:p>
          <a:p>
            <a:pPr marL="285750" indent="-285750">
              <a:buFont typeface="Arial" panose="020B0604020202020204" pitchFamily="34" charset="0"/>
              <a:buChar char="•"/>
            </a:pPr>
            <a:r>
              <a:rPr lang="en-US" sz="2000" dirty="0">
                <a:solidFill>
                  <a:srgbClr val="323232"/>
                </a:solidFill>
                <a:latin typeface="Lora" pitchFamily="2" charset="0"/>
              </a:rPr>
              <a:t>This causes “noise” and uncertainty when it comes to measurements coming out of a quantum computer</a:t>
            </a:r>
          </a:p>
          <a:p>
            <a:pPr marL="285750" indent="-285750">
              <a:buFont typeface="Arial" panose="020B0604020202020204" pitchFamily="34" charset="0"/>
              <a:buChar char="•"/>
            </a:pPr>
            <a:endParaRPr lang="en-US" sz="2000" dirty="0">
              <a:solidFill>
                <a:srgbClr val="323232"/>
              </a:solidFill>
              <a:latin typeface="Lora" pitchFamily="2" charset="0"/>
            </a:endParaRPr>
          </a:p>
          <a:p>
            <a:pPr marL="285750" indent="-285750">
              <a:buFont typeface="Arial" panose="020B0604020202020204" pitchFamily="34" charset="0"/>
              <a:buChar char="•"/>
            </a:pPr>
            <a:r>
              <a:rPr lang="en-US" sz="2000" dirty="0">
                <a:solidFill>
                  <a:srgbClr val="323232"/>
                </a:solidFill>
                <a:latin typeface="Lora" pitchFamily="2" charset="0"/>
              </a:rPr>
              <a:t>This “noise” needs to be mitigated</a:t>
            </a:r>
            <a:endParaRPr lang="en-US" sz="2000" dirty="0">
              <a:latin typeface="Lora" pitchFamily="2" charset="0"/>
            </a:endParaRPr>
          </a:p>
        </p:txBody>
      </p:sp>
      <p:sp>
        <p:nvSpPr>
          <p:cNvPr id="7" name="Title 6">
            <a:extLst>
              <a:ext uri="{FF2B5EF4-FFF2-40B4-BE49-F238E27FC236}">
                <a16:creationId xmlns:a16="http://schemas.microsoft.com/office/drawing/2014/main" id="{AF479416-EDBA-9161-14FB-CDC2A3E0B5D5}"/>
              </a:ext>
            </a:extLst>
          </p:cNvPr>
          <p:cNvSpPr>
            <a:spLocks noGrp="1"/>
          </p:cNvSpPr>
          <p:nvPr>
            <p:ph type="title"/>
          </p:nvPr>
        </p:nvSpPr>
        <p:spPr/>
        <p:txBody>
          <a:bodyPr>
            <a:normAutofit/>
          </a:bodyPr>
          <a:lstStyle/>
          <a:p>
            <a:r>
              <a:rPr lang="en-GB" sz="4000" dirty="0">
                <a:solidFill>
                  <a:srgbClr val="2F5597"/>
                </a:solidFill>
                <a:latin typeface="Lora" pitchFamily="2" charset="0"/>
              </a:rPr>
              <a:t>Decoherence and noise</a:t>
            </a:r>
          </a:p>
        </p:txBody>
      </p:sp>
    </p:spTree>
    <p:extLst>
      <p:ext uri="{BB962C8B-B14F-4D97-AF65-F5344CB8AC3E}">
        <p14:creationId xmlns:p14="http://schemas.microsoft.com/office/powerpoint/2010/main" val="416881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38</a:t>
            </a:fld>
            <a:endParaRPr lang="en-GB"/>
          </a:p>
        </p:txBody>
      </p:sp>
      <p:sp>
        <p:nvSpPr>
          <p:cNvPr id="6" name="TextBox 5">
            <a:extLst>
              <a:ext uri="{FF2B5EF4-FFF2-40B4-BE49-F238E27FC236}">
                <a16:creationId xmlns:a16="http://schemas.microsoft.com/office/drawing/2014/main" id="{586F71DC-198E-B667-8768-5E6FCC68155B}"/>
              </a:ext>
            </a:extLst>
          </p:cNvPr>
          <p:cNvSpPr txBox="1"/>
          <p:nvPr/>
        </p:nvSpPr>
        <p:spPr>
          <a:xfrm>
            <a:off x="838200" y="1243356"/>
            <a:ext cx="10404764" cy="4708981"/>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Lora" pitchFamily="2" charset="0"/>
              </a:rPr>
              <a:t>Physical isolation: </a:t>
            </a:r>
            <a:r>
              <a:rPr lang="en-US" sz="2000" dirty="0">
                <a:latin typeface="Lora" pitchFamily="2" charset="0"/>
              </a:rPr>
              <a:t>isolating the quantum computer from the environment as much as possible (cryogenic cooling, shielding the computer from EM radiation)</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Algorithmic improvements: </a:t>
            </a:r>
            <a:r>
              <a:rPr lang="en-US" sz="2000" dirty="0">
                <a:latin typeface="Lora" pitchFamily="2" charset="0"/>
              </a:rPr>
              <a:t>developing algorithms that are less sensitive to noise (more robust to errors, can tolerate a certain amount of noise)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Hardware improvements: </a:t>
            </a:r>
            <a:r>
              <a:rPr lang="en-US" sz="2000" dirty="0">
                <a:latin typeface="Lora" pitchFamily="2" charset="0"/>
              </a:rPr>
              <a:t>developing new hardware that is less susceptible to noise (new materials, new manufacturing techniques, or new designs for quantum computers)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Quantum error correction: </a:t>
            </a:r>
            <a:r>
              <a:rPr lang="en-US" sz="2000" dirty="0">
                <a:latin typeface="Lora" pitchFamily="2" charset="0"/>
              </a:rPr>
              <a:t>a technique that uses redundancy to correct for errors caused by noise. It works by encoding the information in a quantum state into multiple qubits, and then using a set of rules to correct for errors when they occur -&gt; by encoding info across multiple physical qubits you form a “logical qubit”</a:t>
            </a:r>
          </a:p>
          <a:p>
            <a:endParaRPr lang="en-US" sz="2000" dirty="0">
              <a:latin typeface="Lora" pitchFamily="2" charset="0"/>
            </a:endParaRPr>
          </a:p>
        </p:txBody>
      </p:sp>
      <p:sp>
        <p:nvSpPr>
          <p:cNvPr id="7" name="Title 6">
            <a:extLst>
              <a:ext uri="{FF2B5EF4-FFF2-40B4-BE49-F238E27FC236}">
                <a16:creationId xmlns:a16="http://schemas.microsoft.com/office/drawing/2014/main" id="{AF479416-EDBA-9161-14FB-CDC2A3E0B5D5}"/>
              </a:ext>
            </a:extLst>
          </p:cNvPr>
          <p:cNvSpPr>
            <a:spLocks noGrp="1"/>
          </p:cNvSpPr>
          <p:nvPr>
            <p:ph type="title"/>
          </p:nvPr>
        </p:nvSpPr>
        <p:spPr/>
        <p:txBody>
          <a:bodyPr>
            <a:normAutofit/>
          </a:bodyPr>
          <a:lstStyle/>
          <a:p>
            <a:r>
              <a:rPr lang="en-GB" sz="4000" dirty="0">
                <a:solidFill>
                  <a:srgbClr val="2F5597"/>
                </a:solidFill>
                <a:latin typeface="Lora" pitchFamily="2" charset="0"/>
              </a:rPr>
              <a:t>Decoherence and noise - continued</a:t>
            </a:r>
          </a:p>
        </p:txBody>
      </p:sp>
    </p:spTree>
    <p:extLst>
      <p:ext uri="{BB962C8B-B14F-4D97-AF65-F5344CB8AC3E}">
        <p14:creationId xmlns:p14="http://schemas.microsoft.com/office/powerpoint/2010/main" val="1773721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39</a:t>
            </a:fld>
            <a:endParaRPr lang="en-GB"/>
          </a:p>
        </p:txBody>
      </p:sp>
      <p:sp>
        <p:nvSpPr>
          <p:cNvPr id="6" name="TextBox 5">
            <a:extLst>
              <a:ext uri="{FF2B5EF4-FFF2-40B4-BE49-F238E27FC236}">
                <a16:creationId xmlns:a16="http://schemas.microsoft.com/office/drawing/2014/main" id="{21E2620E-8F31-2992-BFE2-FDB22F68CAB7}"/>
              </a:ext>
            </a:extLst>
          </p:cNvPr>
          <p:cNvSpPr txBox="1"/>
          <p:nvPr/>
        </p:nvSpPr>
        <p:spPr>
          <a:xfrm>
            <a:off x="838200" y="1243356"/>
            <a:ext cx="10515600" cy="440120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“Quantum advantage” is the demonstrated and measured ability of a quantum computer to solve a </a:t>
            </a:r>
            <a:r>
              <a:rPr lang="en-US" sz="2000" b="1" dirty="0">
                <a:latin typeface="Lora" pitchFamily="2" charset="0"/>
              </a:rPr>
              <a:t>real-world problem </a:t>
            </a:r>
            <a:r>
              <a:rPr lang="en-US" sz="2000" dirty="0">
                <a:latin typeface="Lora" pitchFamily="2" charset="0"/>
              </a:rPr>
              <a:t>faster than any classical computer.</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Some people say that “quantum supremacy” means the same thing and both terms can be used interchangeably</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 Some other people say “quantum supremacy” means that no classical computer can do the work of the quantum computer at all within a set of reasonable parameters</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The term “quantum advantage” is now the more preferred term </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Google claimed they achieved a “quantum advantage” back in 2019 with a </a:t>
            </a:r>
            <a:r>
              <a:rPr lang="en-US" sz="2000" dirty="0">
                <a:latin typeface="Lora" pitchFamily="2" charset="0"/>
                <a:cs typeface="Lao UI" panose="020B0604020202020204" pitchFamily="34" charset="0"/>
                <a:hlinkClick r:id="rId2"/>
              </a:rPr>
              <a:t>paper in Nature</a:t>
            </a:r>
            <a:r>
              <a:rPr lang="en-US" sz="2000" dirty="0">
                <a:latin typeface="Lora" pitchFamily="2" charset="0"/>
                <a:cs typeface="Lao UI" panose="020B0604020202020204" pitchFamily="34" charset="0"/>
              </a:rPr>
              <a:t> using a quantum computer with 54 qubits, with IBM presenting </a:t>
            </a:r>
            <a:r>
              <a:rPr lang="en-US" sz="2000" dirty="0">
                <a:latin typeface="Lora" pitchFamily="2" charset="0"/>
                <a:cs typeface="Lao UI" panose="020B0604020202020204" pitchFamily="34" charset="0"/>
                <a:hlinkClick r:id="rId3"/>
              </a:rPr>
              <a:t>arguments against</a:t>
            </a:r>
            <a:r>
              <a:rPr lang="en-US" sz="2000" dirty="0">
                <a:latin typeface="Lora" pitchFamily="2" charset="0"/>
                <a:cs typeface="Lao UI" panose="020B0604020202020204" pitchFamily="34" charset="0"/>
              </a:rPr>
              <a:t> this before the paper even released</a:t>
            </a:r>
            <a:endParaRPr lang="en-GB" sz="2000" dirty="0">
              <a:latin typeface="Lora" pitchFamily="2" charset="0"/>
              <a:cs typeface="Lao UI" panose="020B0604020202020204" pitchFamily="34" charset="0"/>
            </a:endParaRPr>
          </a:p>
        </p:txBody>
      </p:sp>
      <p:sp>
        <p:nvSpPr>
          <p:cNvPr id="7" name="Title 6">
            <a:extLst>
              <a:ext uri="{FF2B5EF4-FFF2-40B4-BE49-F238E27FC236}">
                <a16:creationId xmlns:a16="http://schemas.microsoft.com/office/drawing/2014/main" id="{9F99A654-2ACB-FA74-760F-425B7AB7240E}"/>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Quantum advantage (“supremacy”)</a:t>
            </a:r>
            <a:endParaRPr lang="en-GB" dirty="0">
              <a:effectLst/>
            </a:endParaRPr>
          </a:p>
        </p:txBody>
      </p:sp>
    </p:spTree>
    <p:extLst>
      <p:ext uri="{BB962C8B-B14F-4D97-AF65-F5344CB8AC3E}">
        <p14:creationId xmlns:p14="http://schemas.microsoft.com/office/powerpoint/2010/main" val="370109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55D3D7-4D0B-E68A-ABC7-6D7E88563853}"/>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C2724D11-D614-882C-BDFE-31E3ACFDB40A}"/>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EF747E2-8176-152C-E2BF-A34601D19F2A}"/>
              </a:ext>
            </a:extLst>
          </p:cNvPr>
          <p:cNvSpPr>
            <a:spLocks noGrp="1"/>
          </p:cNvSpPr>
          <p:nvPr>
            <p:ph type="sldNum" sz="quarter" idx="12"/>
          </p:nvPr>
        </p:nvSpPr>
        <p:spPr/>
        <p:txBody>
          <a:bodyPr/>
          <a:lstStyle/>
          <a:p>
            <a:fld id="{97D63191-F394-46E6-9F57-66EF97066736}" type="slidenum">
              <a:rPr lang="en-GB" smtClean="0"/>
              <a:t>4</a:t>
            </a:fld>
            <a:endParaRPr lang="en-GB" dirty="0"/>
          </a:p>
        </p:txBody>
      </p:sp>
      <p:sp>
        <p:nvSpPr>
          <p:cNvPr id="6" name="TextBox 5">
            <a:extLst>
              <a:ext uri="{FF2B5EF4-FFF2-40B4-BE49-F238E27FC236}">
                <a16:creationId xmlns:a16="http://schemas.microsoft.com/office/drawing/2014/main" id="{7D287EAA-AC31-ADBD-FD45-4AB512A824EC}"/>
              </a:ext>
            </a:extLst>
          </p:cNvPr>
          <p:cNvSpPr txBox="1"/>
          <p:nvPr/>
        </p:nvSpPr>
        <p:spPr>
          <a:xfrm>
            <a:off x="716219" y="1328405"/>
            <a:ext cx="6824869"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classical computer utilizes processing chips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chip utilizes transistors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transistor is like a light switch (on or off)</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First computer by Intel had around </a:t>
            </a:r>
            <a:r>
              <a:rPr lang="en-US" sz="2000" b="1" dirty="0">
                <a:latin typeface="Lora" pitchFamily="2" charset="0"/>
              </a:rPr>
              <a:t>2300 transistors</a:t>
            </a:r>
            <a:r>
              <a:rPr lang="en-US" sz="2000" dirty="0">
                <a:latin typeface="Lora" pitchFamily="2" charset="0"/>
              </a:rPr>
              <a:t> (1971)</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Apple’s M1 Max chip in the latest </a:t>
            </a:r>
            <a:r>
              <a:rPr lang="en-US" sz="2000" dirty="0" err="1">
                <a:latin typeface="Lora" pitchFamily="2" charset="0"/>
              </a:rPr>
              <a:t>Macbook</a:t>
            </a:r>
            <a:r>
              <a:rPr lang="en-US" sz="2000" dirty="0">
                <a:latin typeface="Lora" pitchFamily="2" charset="0"/>
              </a:rPr>
              <a:t> pro has </a:t>
            </a:r>
            <a:r>
              <a:rPr lang="en-GB" sz="2000" b="1" i="0" dirty="0">
                <a:solidFill>
                  <a:srgbClr val="282829"/>
                </a:solidFill>
                <a:effectLst/>
                <a:latin typeface="Lora" pitchFamily="2" charset="0"/>
              </a:rPr>
              <a:t>57 billion transistors</a:t>
            </a:r>
            <a:r>
              <a:rPr lang="en-US" sz="2000" dirty="0">
                <a:latin typeface="Lora" pitchFamily="2" charset="0"/>
              </a:rPr>
              <a: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err="1">
                <a:latin typeface="Lora" pitchFamily="2" charset="0"/>
              </a:rPr>
              <a:t>Cerebras</a:t>
            </a:r>
            <a:r>
              <a:rPr lang="en-US" sz="2000" dirty="0">
                <a:latin typeface="Lora" pitchFamily="2" charset="0"/>
              </a:rPr>
              <a:t> supercomputing processor has </a:t>
            </a:r>
            <a:r>
              <a:rPr lang="en-GB" sz="2000" b="1" i="0" dirty="0">
                <a:solidFill>
                  <a:srgbClr val="1A202C"/>
                </a:solidFill>
                <a:effectLst/>
                <a:latin typeface="Lora" pitchFamily="2" charset="0"/>
              </a:rPr>
              <a:t>2.6 trillion transistors</a:t>
            </a:r>
            <a:endParaRPr lang="en-US" sz="2000" b="1" dirty="0">
              <a:latin typeface="Lora" pitchFamily="2" charset="0"/>
            </a:endParaRPr>
          </a:p>
          <a:p>
            <a:pPr marL="285750" indent="-285750">
              <a:buFont typeface="Arial" panose="020B0604020202020204" pitchFamily="34" charset="0"/>
              <a:buChar char="•"/>
            </a:pPr>
            <a:endParaRPr lang="en-US" sz="2000" dirty="0">
              <a:latin typeface="Lora" pitchFamily="2" charset="0"/>
            </a:endParaRPr>
          </a:p>
        </p:txBody>
      </p:sp>
      <p:pic>
        <p:nvPicPr>
          <p:cNvPr id="7" name="Picture 6" descr="A picture containing text, yellow&#10;&#10;Description automatically generated">
            <a:extLst>
              <a:ext uri="{FF2B5EF4-FFF2-40B4-BE49-F238E27FC236}">
                <a16:creationId xmlns:a16="http://schemas.microsoft.com/office/drawing/2014/main" id="{EBED7CB5-AD1E-4877-EA7B-EEAF7F2E3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9869" y="1735965"/>
            <a:ext cx="3423931" cy="2610748"/>
          </a:xfrm>
          <a:prstGeom prst="rect">
            <a:avLst/>
          </a:prstGeom>
        </p:spPr>
      </p:pic>
      <p:sp>
        <p:nvSpPr>
          <p:cNvPr id="11" name="Title 10">
            <a:extLst>
              <a:ext uri="{FF2B5EF4-FFF2-40B4-BE49-F238E27FC236}">
                <a16:creationId xmlns:a16="http://schemas.microsoft.com/office/drawing/2014/main" id="{730F39E9-EFE8-EFD0-0D4A-827A39CAA168}"/>
              </a:ext>
            </a:extLst>
          </p:cNvPr>
          <p:cNvSpPr>
            <a:spLocks noGrp="1"/>
          </p:cNvSpPr>
          <p:nvPr>
            <p:ph type="title"/>
          </p:nvPr>
        </p:nvSpPr>
        <p:spPr/>
        <p:txBody>
          <a:bodyPr>
            <a:normAutofit/>
          </a:bodyPr>
          <a:lstStyle/>
          <a:p>
            <a:r>
              <a:rPr lang="en-US" sz="4000" dirty="0">
                <a:solidFill>
                  <a:schemeClr val="accent1">
                    <a:lumMod val="75000"/>
                  </a:schemeClr>
                </a:solidFill>
                <a:latin typeface="Lora" pitchFamily="2" charset="0"/>
              </a:rPr>
              <a:t>What is a classical computer?</a:t>
            </a:r>
            <a:endParaRPr lang="en-GB" sz="4000" dirty="0">
              <a:solidFill>
                <a:schemeClr val="accent1">
                  <a:lumMod val="75000"/>
                </a:schemeClr>
              </a:solidFill>
              <a:latin typeface="Lora" pitchFamily="2" charset="0"/>
            </a:endParaRPr>
          </a:p>
        </p:txBody>
      </p:sp>
    </p:spTree>
    <p:extLst>
      <p:ext uri="{BB962C8B-B14F-4D97-AF65-F5344CB8AC3E}">
        <p14:creationId xmlns:p14="http://schemas.microsoft.com/office/powerpoint/2010/main" val="57675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40</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636298" y="1122821"/>
            <a:ext cx="6863723" cy="4770537"/>
          </a:xfrm>
          <a:prstGeom prst="rect">
            <a:avLst/>
          </a:prstGeom>
          <a:noFill/>
        </p:spPr>
        <p:txBody>
          <a:bodyPr wrap="square" rtlCol="0">
            <a:spAutoFit/>
          </a:bodyPr>
          <a:lstStyle/>
          <a:p>
            <a:r>
              <a:rPr lang="en-US" sz="1900" dirty="0">
                <a:latin typeface="Lora" pitchFamily="2" charset="0"/>
              </a:rPr>
              <a:t>1. </a:t>
            </a:r>
            <a:r>
              <a:rPr lang="en-US" sz="1900" u="sng" dirty="0">
                <a:latin typeface="Lora" pitchFamily="2" charset="0"/>
              </a:rPr>
              <a:t>Superconducting quantum computers</a:t>
            </a:r>
          </a:p>
          <a:p>
            <a:endParaRPr lang="en-US" sz="1900" dirty="0">
              <a:latin typeface="Lora" pitchFamily="2" charset="0"/>
            </a:endParaRPr>
          </a:p>
          <a:p>
            <a:pPr marL="285750" indent="-285750">
              <a:buFont typeface="Arial" panose="020B0604020202020204" pitchFamily="34" charset="0"/>
              <a:buChar char="•"/>
            </a:pPr>
            <a:r>
              <a:rPr lang="en-GB" sz="1900" dirty="0">
                <a:latin typeface="Lora" pitchFamily="2" charset="0"/>
              </a:rPr>
              <a:t>S</a:t>
            </a:r>
            <a:r>
              <a:rPr lang="en-GB" sz="1900" b="0" i="0" dirty="0">
                <a:effectLst/>
                <a:latin typeface="Lora" pitchFamily="2" charset="0"/>
              </a:rPr>
              <a:t>uperconducting electrical circuits</a:t>
            </a:r>
            <a:endParaRPr lang="en-US" sz="1900" b="0" i="0" dirty="0">
              <a:effectLst/>
              <a:latin typeface="Lora" pitchFamily="2" charset="0"/>
            </a:endParaRPr>
          </a:p>
          <a:p>
            <a:pPr marL="285750" indent="-285750">
              <a:buFont typeface="Arial" panose="020B0604020202020204" pitchFamily="34" charset="0"/>
              <a:buChar char="•"/>
            </a:pPr>
            <a:r>
              <a:rPr lang="en-US" sz="1900" dirty="0">
                <a:latin typeface="Lora" pitchFamily="2" charset="0"/>
              </a:rPr>
              <a:t>N</a:t>
            </a:r>
            <a:r>
              <a:rPr lang="en-US" sz="1900" b="0" i="0" dirty="0">
                <a:effectLst/>
                <a:latin typeface="Lora" pitchFamily="2" charset="0"/>
              </a:rPr>
              <a:t>o resistance to the flow of direct electrical current</a:t>
            </a:r>
          </a:p>
          <a:p>
            <a:pPr marL="285750" indent="-285750">
              <a:buFont typeface="Arial" panose="020B0604020202020204" pitchFamily="34" charset="0"/>
              <a:buChar char="•"/>
            </a:pPr>
            <a:r>
              <a:rPr lang="en-US" sz="1900" dirty="0">
                <a:latin typeface="Lora" pitchFamily="2" charset="0"/>
              </a:rPr>
              <a:t>Used by IBM, Google, Intel, Amazon</a:t>
            </a:r>
            <a:endParaRPr lang="en-US" sz="1900" b="0" i="0" dirty="0">
              <a:effectLst/>
              <a:latin typeface="Lora" pitchFamily="2" charset="0"/>
            </a:endParaRPr>
          </a:p>
          <a:p>
            <a:pPr marL="285750" indent="-285750">
              <a:buFont typeface="Arial" panose="020B0604020202020204" pitchFamily="34" charset="0"/>
              <a:buChar char="•"/>
            </a:pPr>
            <a:r>
              <a:rPr lang="en-US" sz="1900" dirty="0">
                <a:solidFill>
                  <a:srgbClr val="00823B"/>
                </a:solidFill>
                <a:latin typeface="Lora" pitchFamily="2" charset="0"/>
              </a:rPr>
              <a:t>Computations can be performed faster than on other qubits</a:t>
            </a:r>
          </a:p>
          <a:p>
            <a:pPr marL="285750" indent="-285750">
              <a:buFont typeface="Arial" panose="020B0604020202020204" pitchFamily="34" charset="0"/>
              <a:buChar char="•"/>
            </a:pPr>
            <a:r>
              <a:rPr lang="en-US" sz="1900" dirty="0">
                <a:solidFill>
                  <a:srgbClr val="00823B"/>
                </a:solidFill>
                <a:latin typeface="Lora" pitchFamily="2" charset="0"/>
              </a:rPr>
              <a:t>Take advantage of existing printable circuit processes that are efficient and available</a:t>
            </a:r>
          </a:p>
          <a:p>
            <a:pPr marL="285750" indent="-285750">
              <a:buFont typeface="Arial" panose="020B0604020202020204" pitchFamily="34" charset="0"/>
              <a:buChar char="•"/>
            </a:pPr>
            <a:r>
              <a:rPr lang="en-US" sz="1900" dirty="0">
                <a:solidFill>
                  <a:srgbClr val="00823B"/>
                </a:solidFill>
                <a:latin typeface="Lora" pitchFamily="2" charset="0"/>
              </a:rPr>
              <a:t>Most straightforward approach to creating a quantum computer</a:t>
            </a:r>
          </a:p>
          <a:p>
            <a:pPr marL="285750" indent="-285750">
              <a:buFont typeface="Arial" panose="020B0604020202020204" pitchFamily="34" charset="0"/>
              <a:buChar char="•"/>
            </a:pPr>
            <a:r>
              <a:rPr lang="en-GB" sz="1900" dirty="0">
                <a:solidFill>
                  <a:srgbClr val="FF0000"/>
                </a:solidFill>
                <a:latin typeface="Lora" pitchFamily="2" charset="0"/>
              </a:rPr>
              <a:t>Quickly experience decoherence</a:t>
            </a:r>
            <a:endParaRPr lang="en-US" sz="1900" dirty="0">
              <a:solidFill>
                <a:srgbClr val="FF0000"/>
              </a:solidFill>
              <a:latin typeface="Lora" pitchFamily="2" charset="0"/>
            </a:endParaRPr>
          </a:p>
          <a:p>
            <a:pPr marL="285750" indent="-285750">
              <a:buFont typeface="Arial" panose="020B0604020202020204" pitchFamily="34" charset="0"/>
              <a:buChar char="•"/>
            </a:pPr>
            <a:r>
              <a:rPr lang="en-GB" sz="1900" dirty="0">
                <a:solidFill>
                  <a:srgbClr val="FF0000"/>
                </a:solidFill>
                <a:latin typeface="Lora" pitchFamily="2" charset="0"/>
              </a:rPr>
              <a:t>Demand error correction techniques</a:t>
            </a:r>
            <a:endParaRPr lang="en-US" sz="1900" dirty="0">
              <a:solidFill>
                <a:srgbClr val="FF0000"/>
              </a:solidFill>
              <a:latin typeface="Lora" pitchFamily="2" charset="0"/>
            </a:endParaRPr>
          </a:p>
          <a:p>
            <a:pPr marL="285750" indent="-285750">
              <a:buFont typeface="Arial" panose="020B0604020202020204" pitchFamily="34" charset="0"/>
              <a:buChar char="•"/>
            </a:pPr>
            <a:r>
              <a:rPr lang="en-US" sz="1900" dirty="0">
                <a:solidFill>
                  <a:srgbClr val="FF0000"/>
                </a:solidFill>
                <a:latin typeface="Lora" pitchFamily="2" charset="0"/>
              </a:rPr>
              <a:t>Only operate in very cold environments (below 100mK)</a:t>
            </a:r>
          </a:p>
          <a:p>
            <a:pPr marL="285750" indent="-285750">
              <a:buFont typeface="Arial" panose="020B0604020202020204" pitchFamily="34" charset="0"/>
              <a:buChar char="•"/>
            </a:pPr>
            <a:r>
              <a:rPr lang="en-US" sz="1900" dirty="0">
                <a:solidFill>
                  <a:srgbClr val="FF0000"/>
                </a:solidFill>
                <a:latin typeface="Lora" pitchFamily="2" charset="0"/>
              </a:rPr>
              <a:t>Each superconducting qubit is different from others and therefore requires continuous calibration for operations</a:t>
            </a:r>
          </a:p>
        </p:txBody>
      </p:sp>
      <p:pic>
        <p:nvPicPr>
          <p:cNvPr id="12" name="Picture 11" descr="A picture containing text&#10;&#10;Description automatically generated">
            <a:extLst>
              <a:ext uri="{FF2B5EF4-FFF2-40B4-BE49-F238E27FC236}">
                <a16:creationId xmlns:a16="http://schemas.microsoft.com/office/drawing/2014/main" id="{EA83F253-47D1-5F15-42B7-466FEEB2A9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0263" y="1259303"/>
            <a:ext cx="4341542" cy="3362325"/>
          </a:xfrm>
          <a:prstGeom prst="rect">
            <a:avLst/>
          </a:prstGeom>
        </p:spPr>
      </p:pic>
      <p:sp>
        <p:nvSpPr>
          <p:cNvPr id="13" name="TextBox 12">
            <a:extLst>
              <a:ext uri="{FF2B5EF4-FFF2-40B4-BE49-F238E27FC236}">
                <a16:creationId xmlns:a16="http://schemas.microsoft.com/office/drawing/2014/main" id="{0E282D96-66BB-837D-15EE-97420DC8B86A}"/>
              </a:ext>
            </a:extLst>
          </p:cNvPr>
          <p:cNvSpPr txBox="1"/>
          <p:nvPr/>
        </p:nvSpPr>
        <p:spPr>
          <a:xfrm>
            <a:off x="8415453" y="4747672"/>
            <a:ext cx="2691161" cy="307777"/>
          </a:xfrm>
          <a:prstGeom prst="rect">
            <a:avLst/>
          </a:prstGeom>
          <a:noFill/>
        </p:spPr>
        <p:txBody>
          <a:bodyPr wrap="square" rtlCol="0">
            <a:spAutoFit/>
          </a:bodyPr>
          <a:lstStyle/>
          <a:p>
            <a:pPr algn="ctr"/>
            <a:r>
              <a:rPr lang="en-US" sz="1400" dirty="0">
                <a:latin typeface="Lora" pitchFamily="2" charset="0"/>
              </a:rPr>
              <a:t>Figure: </a:t>
            </a:r>
            <a:r>
              <a:rPr lang="en-US" sz="1400" dirty="0">
                <a:latin typeface="Lora" pitchFamily="2" charset="0"/>
                <a:hlinkClick r:id="rId3"/>
              </a:rPr>
              <a:t>IBM Q System One</a:t>
            </a:r>
            <a:endParaRPr lang="en-GB" sz="1400" dirty="0">
              <a:latin typeface="Lora" pitchFamily="2" charset="0"/>
            </a:endParaRPr>
          </a:p>
        </p:txBody>
      </p:sp>
      <p:sp>
        <p:nvSpPr>
          <p:cNvPr id="6" name="Title 5">
            <a:extLst>
              <a:ext uri="{FF2B5EF4-FFF2-40B4-BE49-F238E27FC236}">
                <a16:creationId xmlns:a16="http://schemas.microsoft.com/office/drawing/2014/main" id="{3284D915-6707-8B0B-7972-E2FB095FA4CA}"/>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Types of quantum computing qubits</a:t>
            </a:r>
            <a:endParaRPr lang="en-GB" dirty="0">
              <a:effectLst/>
            </a:endParaRPr>
          </a:p>
        </p:txBody>
      </p:sp>
    </p:spTree>
    <p:extLst>
      <p:ext uri="{BB962C8B-B14F-4D97-AF65-F5344CB8AC3E}">
        <p14:creationId xmlns:p14="http://schemas.microsoft.com/office/powerpoint/2010/main" val="331269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41</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562314" y="1183600"/>
            <a:ext cx="6639340" cy="5062924"/>
          </a:xfrm>
          <a:prstGeom prst="rect">
            <a:avLst/>
          </a:prstGeom>
          <a:noFill/>
        </p:spPr>
        <p:txBody>
          <a:bodyPr wrap="square" rtlCol="0">
            <a:spAutoFit/>
          </a:bodyPr>
          <a:lstStyle/>
          <a:p>
            <a:r>
              <a:rPr lang="en-US" sz="1900" dirty="0">
                <a:latin typeface="Lora" pitchFamily="2" charset="0"/>
              </a:rPr>
              <a:t>2. </a:t>
            </a:r>
            <a:r>
              <a:rPr lang="en-US" sz="1900" u="sng" dirty="0">
                <a:latin typeface="Lora" pitchFamily="2" charset="0"/>
              </a:rPr>
              <a:t>Optical quantum computers</a:t>
            </a:r>
          </a:p>
          <a:p>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Use particles of light to carry and process information</a:t>
            </a:r>
          </a:p>
          <a:p>
            <a:pPr marL="285750" indent="-285750">
              <a:buFont typeface="Arial" panose="020B0604020202020204" pitchFamily="34" charset="0"/>
              <a:buChar char="•"/>
            </a:pPr>
            <a:r>
              <a:rPr lang="en-US" sz="1900" dirty="0">
                <a:latin typeface="Lora" pitchFamily="2" charset="0"/>
              </a:rPr>
              <a:t>Photons are manipulated with mirrors, beam splitters, and phase shifters</a:t>
            </a:r>
          </a:p>
          <a:p>
            <a:pPr marL="285750" indent="-285750">
              <a:buFont typeface="Arial" panose="020B0604020202020204" pitchFamily="34" charset="0"/>
              <a:buChar char="•"/>
            </a:pPr>
            <a:r>
              <a:rPr lang="en-US" sz="1900" dirty="0">
                <a:latin typeface="Lora" pitchFamily="2" charset="0"/>
              </a:rPr>
              <a:t>Used by Xanadu, </a:t>
            </a:r>
            <a:r>
              <a:rPr lang="en-US" sz="1900" dirty="0" err="1">
                <a:latin typeface="Lora" pitchFamily="2" charset="0"/>
              </a:rPr>
              <a:t>PsiQuantum</a:t>
            </a:r>
            <a:r>
              <a:rPr lang="en-US" sz="1900" dirty="0">
                <a:latin typeface="Lora" pitchFamily="2" charset="0"/>
              </a:rPr>
              <a:t>, UST of China</a:t>
            </a:r>
          </a:p>
          <a:p>
            <a:pPr marL="285750" indent="-285750">
              <a:buFont typeface="Arial" panose="020B0604020202020204" pitchFamily="34" charset="0"/>
              <a:buChar char="•"/>
            </a:pPr>
            <a:r>
              <a:rPr lang="en-US" sz="1900" dirty="0">
                <a:solidFill>
                  <a:srgbClr val="00823B"/>
                </a:solidFill>
                <a:latin typeface="Lora" pitchFamily="2" charset="0"/>
              </a:rPr>
              <a:t>Photonic qubits can operate at room temperature</a:t>
            </a:r>
          </a:p>
          <a:p>
            <a:pPr marL="285750" indent="-285750">
              <a:buFont typeface="Arial" panose="020B0604020202020204" pitchFamily="34" charset="0"/>
              <a:buChar char="•"/>
            </a:pPr>
            <a:r>
              <a:rPr lang="en-US" sz="1900" dirty="0">
                <a:solidFill>
                  <a:srgbClr val="00823B"/>
                </a:solidFill>
                <a:latin typeface="Lora" pitchFamily="2" charset="0"/>
              </a:rPr>
              <a:t>Photons have long coherence time </a:t>
            </a:r>
          </a:p>
          <a:p>
            <a:pPr marL="285750" indent="-285750">
              <a:buFont typeface="Arial" panose="020B0604020202020204" pitchFamily="34" charset="0"/>
              <a:buChar char="•"/>
            </a:pPr>
            <a:r>
              <a:rPr lang="en-US" sz="1900" dirty="0">
                <a:solidFill>
                  <a:srgbClr val="00823B"/>
                </a:solidFill>
                <a:latin typeface="Lora" pitchFamily="2" charset="0"/>
              </a:rPr>
              <a:t>Photons are not highly affected by the environment</a:t>
            </a:r>
          </a:p>
          <a:p>
            <a:pPr marL="285750" indent="-285750">
              <a:buFont typeface="Arial" panose="020B0604020202020204" pitchFamily="34" charset="0"/>
              <a:buChar char="•"/>
            </a:pPr>
            <a:r>
              <a:rPr lang="en-US" sz="1900" dirty="0">
                <a:solidFill>
                  <a:srgbClr val="00823B"/>
                </a:solidFill>
                <a:latin typeface="Lora" pitchFamily="2" charset="0"/>
              </a:rPr>
              <a:t>Can be easily integrated into existing optical–based infrastructures</a:t>
            </a:r>
          </a:p>
          <a:p>
            <a:pPr marL="285750" indent="-285750">
              <a:buFont typeface="Arial" panose="020B0604020202020204" pitchFamily="34" charset="0"/>
              <a:buChar char="•"/>
            </a:pPr>
            <a:r>
              <a:rPr lang="en-US" sz="1900" dirty="0">
                <a:solidFill>
                  <a:srgbClr val="FF0000"/>
                </a:solidFill>
                <a:latin typeface="Lora" pitchFamily="2" charset="0"/>
              </a:rPr>
              <a:t>Novel emerging technology (not mature)</a:t>
            </a:r>
          </a:p>
          <a:p>
            <a:pPr marL="285750" indent="-285750">
              <a:buFont typeface="Arial" panose="020B0604020202020204" pitchFamily="34" charset="0"/>
              <a:buChar char="•"/>
            </a:pPr>
            <a:r>
              <a:rPr lang="en-US" sz="1900" dirty="0">
                <a:solidFill>
                  <a:srgbClr val="FF0000"/>
                </a:solidFill>
                <a:latin typeface="Lora" pitchFamily="2" charset="0"/>
              </a:rPr>
              <a:t>Bulky in size</a:t>
            </a:r>
          </a:p>
          <a:p>
            <a:pPr marL="285750" indent="-285750">
              <a:buFont typeface="Arial" panose="020B0604020202020204" pitchFamily="34" charset="0"/>
              <a:buChar char="•"/>
            </a:pPr>
            <a:r>
              <a:rPr lang="en-US" sz="1900" dirty="0">
                <a:solidFill>
                  <a:srgbClr val="FF0000"/>
                </a:solidFill>
                <a:latin typeface="Lora" pitchFamily="2" charset="0"/>
              </a:rPr>
              <a:t>Due to the interaction of several signals, computation is a complex process</a:t>
            </a:r>
          </a:p>
          <a:p>
            <a:pPr marL="285750" indent="-285750">
              <a:buFont typeface="Arial" panose="020B0604020202020204" pitchFamily="34" charset="0"/>
              <a:buChar char="•"/>
            </a:pPr>
            <a:endParaRPr lang="en-US" sz="1900" b="0" i="0" dirty="0">
              <a:effectLst/>
              <a:latin typeface="Lora" pitchFamily="2" charset="0"/>
            </a:endParaRPr>
          </a:p>
          <a:p>
            <a:pPr marL="285750" indent="-285750">
              <a:buFont typeface="Arial" panose="020B0604020202020204" pitchFamily="34" charset="0"/>
              <a:buChar char="•"/>
            </a:pPr>
            <a:endParaRPr lang="en-US" sz="1900" dirty="0">
              <a:solidFill>
                <a:srgbClr val="FF0000"/>
              </a:solidFill>
              <a:latin typeface="Lora" pitchFamily="2" charset="0"/>
            </a:endParaRPr>
          </a:p>
        </p:txBody>
      </p:sp>
      <p:pic>
        <p:nvPicPr>
          <p:cNvPr id="11" name="Picture 10" descr="Graphical user interface&#10;&#10;Description automatically generated">
            <a:extLst>
              <a:ext uri="{FF2B5EF4-FFF2-40B4-BE49-F238E27FC236}">
                <a16:creationId xmlns:a16="http://schemas.microsoft.com/office/drawing/2014/main" id="{C08CDECA-736C-C41A-A4C2-59E414B92A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7766" y="1917409"/>
            <a:ext cx="4564565" cy="1939940"/>
          </a:xfrm>
          <a:prstGeom prst="rect">
            <a:avLst/>
          </a:prstGeom>
        </p:spPr>
      </p:pic>
      <p:sp>
        <p:nvSpPr>
          <p:cNvPr id="12" name="TextBox 11">
            <a:extLst>
              <a:ext uri="{FF2B5EF4-FFF2-40B4-BE49-F238E27FC236}">
                <a16:creationId xmlns:a16="http://schemas.microsoft.com/office/drawing/2014/main" id="{8EBC6FD6-02AE-3529-0EB7-347DA083C3A4}"/>
              </a:ext>
            </a:extLst>
          </p:cNvPr>
          <p:cNvSpPr txBox="1"/>
          <p:nvPr/>
        </p:nvSpPr>
        <p:spPr>
          <a:xfrm>
            <a:off x="8238570" y="4056296"/>
            <a:ext cx="2691161" cy="307777"/>
          </a:xfrm>
          <a:prstGeom prst="rect">
            <a:avLst/>
          </a:prstGeom>
          <a:noFill/>
        </p:spPr>
        <p:txBody>
          <a:bodyPr wrap="square" rtlCol="0">
            <a:spAutoFit/>
          </a:bodyPr>
          <a:lstStyle/>
          <a:p>
            <a:pPr algn="ctr"/>
            <a:r>
              <a:rPr lang="en-US" sz="1400" dirty="0">
                <a:latin typeface="Lora" pitchFamily="2" charset="0"/>
              </a:rPr>
              <a:t>Figure: </a:t>
            </a:r>
            <a:r>
              <a:rPr lang="en-US" sz="1400" dirty="0">
                <a:latin typeface="Lora" pitchFamily="2" charset="0"/>
                <a:hlinkClick r:id="rId3"/>
              </a:rPr>
              <a:t>Xanadu Borealis</a:t>
            </a:r>
            <a:endParaRPr lang="en-GB" sz="1400" dirty="0">
              <a:latin typeface="Lora" pitchFamily="2" charset="0"/>
            </a:endParaRPr>
          </a:p>
        </p:txBody>
      </p:sp>
      <p:sp>
        <p:nvSpPr>
          <p:cNvPr id="6" name="Title 5">
            <a:extLst>
              <a:ext uri="{FF2B5EF4-FFF2-40B4-BE49-F238E27FC236}">
                <a16:creationId xmlns:a16="http://schemas.microsoft.com/office/drawing/2014/main" id="{E7219578-D64C-49AD-5DE5-4CACC8D234F3}"/>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340012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9" end="9"/>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
                                            <p:txEl>
                                              <p:pRg st="10" end="10"/>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42</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634269" y="1122197"/>
            <a:ext cx="6937514" cy="5355312"/>
          </a:xfrm>
          <a:prstGeom prst="rect">
            <a:avLst/>
          </a:prstGeom>
          <a:noFill/>
        </p:spPr>
        <p:txBody>
          <a:bodyPr wrap="square" rtlCol="0">
            <a:spAutoFit/>
          </a:bodyPr>
          <a:lstStyle/>
          <a:p>
            <a:r>
              <a:rPr lang="en-US" sz="1900" dirty="0">
                <a:latin typeface="Lora" pitchFamily="2" charset="0"/>
              </a:rPr>
              <a:t>3. </a:t>
            </a:r>
            <a:r>
              <a:rPr lang="en-US" sz="1900" u="sng" dirty="0">
                <a:latin typeface="Lora" pitchFamily="2" charset="0"/>
              </a:rPr>
              <a:t>Trapped ion quantum computers</a:t>
            </a:r>
          </a:p>
          <a:p>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Charged atoms (ions) trapped in place by lasers and </a:t>
            </a:r>
            <a:r>
              <a:rPr lang="en-GB" sz="1900" dirty="0">
                <a:latin typeface="Lora" pitchFamily="2" charset="0"/>
              </a:rPr>
              <a:t>magnetic fields</a:t>
            </a:r>
          </a:p>
          <a:p>
            <a:pPr marL="285750" indent="-285750">
              <a:buFont typeface="Arial" panose="020B0604020202020204" pitchFamily="34" charset="0"/>
              <a:buChar char="•"/>
            </a:pPr>
            <a:r>
              <a:rPr lang="en-US" sz="1900" dirty="0">
                <a:latin typeface="Lora" pitchFamily="2" charset="0"/>
              </a:rPr>
              <a:t>Outermost particle, an electron, orbiting the nucleus demonstrates superposition and can be used as a qubit</a:t>
            </a:r>
          </a:p>
          <a:p>
            <a:pPr marL="285750" indent="-285750">
              <a:buFont typeface="Arial" panose="020B0604020202020204" pitchFamily="34" charset="0"/>
              <a:buChar char="•"/>
            </a:pPr>
            <a:r>
              <a:rPr lang="en-US" sz="1900" dirty="0">
                <a:latin typeface="Lora" pitchFamily="2" charset="0"/>
              </a:rPr>
              <a:t>Quantum information is encoded in the electronic energy levels of ions as they are suspended in vacuum</a:t>
            </a:r>
          </a:p>
          <a:p>
            <a:pPr marL="285750" indent="-285750">
              <a:buFont typeface="Arial" panose="020B0604020202020204" pitchFamily="34" charset="0"/>
              <a:buChar char="•"/>
            </a:pPr>
            <a:r>
              <a:rPr lang="en-US" sz="1900" dirty="0">
                <a:latin typeface="Lora" pitchFamily="2" charset="0"/>
              </a:rPr>
              <a:t>Used by </a:t>
            </a:r>
            <a:r>
              <a:rPr lang="en-US" sz="1900" dirty="0" err="1">
                <a:latin typeface="Lora" pitchFamily="2" charset="0"/>
              </a:rPr>
              <a:t>IonQ</a:t>
            </a:r>
            <a:r>
              <a:rPr lang="en-US" sz="1900" dirty="0">
                <a:latin typeface="Lora" pitchFamily="2" charset="0"/>
              </a:rPr>
              <a:t>, </a:t>
            </a:r>
            <a:r>
              <a:rPr lang="en-US" sz="1900" dirty="0" err="1">
                <a:latin typeface="Lora" pitchFamily="2" charset="0"/>
              </a:rPr>
              <a:t>Quantinuum</a:t>
            </a:r>
            <a:r>
              <a:rPr lang="en-US" sz="1900" dirty="0">
                <a:latin typeface="Lora" pitchFamily="2" charset="0"/>
              </a:rPr>
              <a:t>, Oxford Ionics</a:t>
            </a:r>
          </a:p>
          <a:p>
            <a:pPr marL="285750" indent="-285750">
              <a:buFont typeface="Arial" panose="020B0604020202020204" pitchFamily="34" charset="0"/>
              <a:buChar char="•"/>
            </a:pPr>
            <a:r>
              <a:rPr lang="en-US" sz="1900" dirty="0">
                <a:solidFill>
                  <a:srgbClr val="00823B"/>
                </a:solidFill>
                <a:latin typeface="Lora" pitchFamily="2" charset="0"/>
              </a:rPr>
              <a:t>Significantly longer time to decoherence</a:t>
            </a:r>
          </a:p>
          <a:p>
            <a:pPr marL="285750" indent="-285750">
              <a:buFont typeface="Arial" panose="020B0604020202020204" pitchFamily="34" charset="0"/>
              <a:buChar char="•"/>
            </a:pPr>
            <a:r>
              <a:rPr lang="en-US" sz="1900" dirty="0">
                <a:solidFill>
                  <a:srgbClr val="00823B"/>
                </a:solidFill>
                <a:latin typeface="Lora" pitchFamily="2" charset="0"/>
              </a:rPr>
              <a:t>An ion trap can operate at room temperature</a:t>
            </a:r>
          </a:p>
          <a:p>
            <a:pPr marL="285750" indent="-285750">
              <a:buFont typeface="Arial" panose="020B0604020202020204" pitchFamily="34" charset="0"/>
              <a:buChar char="•"/>
            </a:pPr>
            <a:r>
              <a:rPr lang="en-US" sz="1900" dirty="0">
                <a:solidFill>
                  <a:srgbClr val="00823B"/>
                </a:solidFill>
                <a:latin typeface="Lora" pitchFamily="2" charset="0"/>
              </a:rPr>
              <a:t>Better performance if the ions are cooled to somewhere around 4K</a:t>
            </a:r>
          </a:p>
          <a:p>
            <a:pPr marL="285750" indent="-285750">
              <a:buFont typeface="Arial" panose="020B0604020202020204" pitchFamily="34" charset="0"/>
              <a:buChar char="•"/>
            </a:pPr>
            <a:r>
              <a:rPr lang="en-GB" sz="1900" dirty="0">
                <a:solidFill>
                  <a:srgbClr val="FF0000"/>
                </a:solidFill>
                <a:latin typeface="Lora" pitchFamily="2" charset="0"/>
              </a:rPr>
              <a:t>Currently slower than their superconducting qubits</a:t>
            </a:r>
          </a:p>
          <a:p>
            <a:pPr marL="285750" indent="-285750">
              <a:buFont typeface="Arial" panose="020B0604020202020204" pitchFamily="34" charset="0"/>
              <a:buChar char="•"/>
            </a:pPr>
            <a:r>
              <a:rPr lang="en-US" sz="1900" dirty="0">
                <a:solidFill>
                  <a:srgbClr val="FF0000"/>
                </a:solidFill>
                <a:latin typeface="Lora" pitchFamily="2" charset="0"/>
              </a:rPr>
              <a:t>Vacuum required to hold, or trap, the ions</a:t>
            </a:r>
          </a:p>
          <a:p>
            <a:pPr marL="285750" indent="-285750">
              <a:buFont typeface="Arial" panose="020B0604020202020204" pitchFamily="34" charset="0"/>
              <a:buChar char="•"/>
            </a:pPr>
            <a:r>
              <a:rPr lang="en-US" sz="1900" dirty="0">
                <a:solidFill>
                  <a:srgbClr val="FF0000"/>
                </a:solidFill>
                <a:latin typeface="Lora" pitchFamily="2" charset="0"/>
              </a:rPr>
              <a:t>Novel emerging technology (not mature)</a:t>
            </a:r>
            <a:endParaRPr lang="en-GB" sz="1900" dirty="0">
              <a:solidFill>
                <a:srgbClr val="FF0000"/>
              </a:solidFill>
              <a:latin typeface="Lora" pitchFamily="2" charset="0"/>
            </a:endParaRPr>
          </a:p>
          <a:p>
            <a:pPr marL="285750" indent="-285750">
              <a:buFont typeface="Arial" panose="020B0604020202020204" pitchFamily="34" charset="0"/>
              <a:buChar char="•"/>
            </a:pPr>
            <a:endParaRPr lang="en-US" sz="1900" b="0" i="0" dirty="0">
              <a:effectLst/>
              <a:latin typeface="Lora" pitchFamily="2" charset="0"/>
            </a:endParaRPr>
          </a:p>
          <a:p>
            <a:pPr marL="285750" indent="-285750">
              <a:buFont typeface="Arial" panose="020B0604020202020204" pitchFamily="34" charset="0"/>
              <a:buChar char="•"/>
            </a:pPr>
            <a:endParaRPr lang="en-US" sz="1900" dirty="0">
              <a:solidFill>
                <a:srgbClr val="FF0000"/>
              </a:solidFill>
              <a:latin typeface="Lora" pitchFamily="2" charset="0"/>
            </a:endParaRPr>
          </a:p>
        </p:txBody>
      </p:sp>
      <p:pic>
        <p:nvPicPr>
          <p:cNvPr id="11" name="Picture 10">
            <a:extLst>
              <a:ext uri="{FF2B5EF4-FFF2-40B4-BE49-F238E27FC236}">
                <a16:creationId xmlns:a16="http://schemas.microsoft.com/office/drawing/2014/main" id="{61FD7476-DCB5-0223-36F0-7F5FCFF31E22}"/>
              </a:ext>
            </a:extLst>
          </p:cNvPr>
          <p:cNvPicPr>
            <a:picLocks noChangeAspect="1"/>
          </p:cNvPicPr>
          <p:nvPr/>
        </p:nvPicPr>
        <p:blipFill>
          <a:blip r:embed="rId2"/>
          <a:stretch>
            <a:fillRect/>
          </a:stretch>
        </p:blipFill>
        <p:spPr>
          <a:xfrm>
            <a:off x="7687693" y="1182029"/>
            <a:ext cx="3950963" cy="3494049"/>
          </a:xfrm>
          <a:prstGeom prst="rect">
            <a:avLst/>
          </a:prstGeom>
        </p:spPr>
      </p:pic>
      <p:sp>
        <p:nvSpPr>
          <p:cNvPr id="12" name="TextBox 11">
            <a:extLst>
              <a:ext uri="{FF2B5EF4-FFF2-40B4-BE49-F238E27FC236}">
                <a16:creationId xmlns:a16="http://schemas.microsoft.com/office/drawing/2014/main" id="{BF7AE256-CB82-1DBC-461E-7BBCDB4AB320}"/>
              </a:ext>
            </a:extLst>
          </p:cNvPr>
          <p:cNvSpPr txBox="1"/>
          <p:nvPr/>
        </p:nvSpPr>
        <p:spPr>
          <a:xfrm>
            <a:off x="8327456" y="4777409"/>
            <a:ext cx="2691161" cy="307777"/>
          </a:xfrm>
          <a:prstGeom prst="rect">
            <a:avLst/>
          </a:prstGeom>
          <a:noFill/>
        </p:spPr>
        <p:txBody>
          <a:bodyPr wrap="square" rtlCol="0">
            <a:spAutoFit/>
          </a:bodyPr>
          <a:lstStyle/>
          <a:p>
            <a:pPr algn="ctr"/>
            <a:r>
              <a:rPr lang="en-US" sz="1400" dirty="0">
                <a:latin typeface="Lora" pitchFamily="2" charset="0"/>
              </a:rPr>
              <a:t>Figure: </a:t>
            </a:r>
            <a:r>
              <a:rPr lang="en-US" sz="1400" dirty="0" err="1">
                <a:latin typeface="Lora" pitchFamily="2" charset="0"/>
                <a:hlinkClick r:id="rId3"/>
              </a:rPr>
              <a:t>IonQ</a:t>
            </a:r>
            <a:r>
              <a:rPr lang="en-US" sz="1400" dirty="0">
                <a:latin typeface="Lora" pitchFamily="2" charset="0"/>
                <a:hlinkClick r:id="rId3"/>
              </a:rPr>
              <a:t> Harmony</a:t>
            </a:r>
            <a:endParaRPr lang="en-GB" sz="1400" dirty="0">
              <a:latin typeface="Lora" pitchFamily="2" charset="0"/>
            </a:endParaRPr>
          </a:p>
        </p:txBody>
      </p:sp>
      <p:sp>
        <p:nvSpPr>
          <p:cNvPr id="6" name="Title 5">
            <a:extLst>
              <a:ext uri="{FF2B5EF4-FFF2-40B4-BE49-F238E27FC236}">
                <a16:creationId xmlns:a16="http://schemas.microsoft.com/office/drawing/2014/main" id="{DF741C93-4D08-7D31-4B06-EFC7B935C87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379963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87D13B-0D45-5C6B-0AF0-99F85570164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AD6DDBE0-DF05-A161-07BE-C7A9720A15EA}"/>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FBCB14A1-9D0B-ACF7-79CA-1703D5F12F76}"/>
              </a:ext>
            </a:extLst>
          </p:cNvPr>
          <p:cNvSpPr>
            <a:spLocks noGrp="1"/>
          </p:cNvSpPr>
          <p:nvPr>
            <p:ph type="sldNum" sz="quarter" idx="12"/>
          </p:nvPr>
        </p:nvSpPr>
        <p:spPr/>
        <p:txBody>
          <a:bodyPr/>
          <a:lstStyle/>
          <a:p>
            <a:fld id="{97D63191-F394-46E6-9F57-66EF97066736}" type="slidenum">
              <a:rPr lang="en-GB" smtClean="0"/>
              <a:t>43</a:t>
            </a:fld>
            <a:endParaRPr lang="en-GB"/>
          </a:p>
        </p:txBody>
      </p:sp>
      <p:sp>
        <p:nvSpPr>
          <p:cNvPr id="6" name="TextBox 5">
            <a:extLst>
              <a:ext uri="{FF2B5EF4-FFF2-40B4-BE49-F238E27FC236}">
                <a16:creationId xmlns:a16="http://schemas.microsoft.com/office/drawing/2014/main" id="{E0487894-94C9-1DA6-3A4A-9F15B357ADD7}"/>
              </a:ext>
            </a:extLst>
          </p:cNvPr>
          <p:cNvSpPr txBox="1"/>
          <p:nvPr/>
        </p:nvSpPr>
        <p:spPr>
          <a:xfrm>
            <a:off x="1186371" y="1444788"/>
            <a:ext cx="6761922" cy="4154984"/>
          </a:xfrm>
          <a:prstGeom prst="rect">
            <a:avLst/>
          </a:prstGeom>
          <a:noFill/>
        </p:spPr>
        <p:txBody>
          <a:bodyPr wrap="square" rtlCol="0">
            <a:spAutoFit/>
          </a:bodyPr>
          <a:lstStyle/>
          <a:p>
            <a:r>
              <a:rPr lang="en-US" sz="2400" dirty="0">
                <a:latin typeface="Lora" pitchFamily="2" charset="0"/>
              </a:rPr>
              <a:t>Other types of qubits include:</a:t>
            </a:r>
          </a:p>
          <a:p>
            <a:pPr marL="285750" indent="-285750">
              <a:buFont typeface="Arial" panose="020B0604020202020204" pitchFamily="34" charset="0"/>
              <a:buChar char="•"/>
            </a:pPr>
            <a:r>
              <a:rPr lang="en-US" sz="2400" dirty="0">
                <a:latin typeface="Lora" pitchFamily="2" charset="0"/>
              </a:rPr>
              <a:t>Annealing</a:t>
            </a:r>
          </a:p>
          <a:p>
            <a:pPr marL="285750" indent="-285750">
              <a:buFont typeface="Arial" panose="020B0604020202020204" pitchFamily="34" charset="0"/>
              <a:buChar char="•"/>
            </a:pPr>
            <a:r>
              <a:rPr lang="en-US" sz="2400" dirty="0">
                <a:latin typeface="Lora" pitchFamily="2" charset="0"/>
              </a:rPr>
              <a:t>Quantum dot</a:t>
            </a:r>
          </a:p>
          <a:p>
            <a:pPr marL="285750" indent="-285750">
              <a:buFont typeface="Arial" panose="020B0604020202020204" pitchFamily="34" charset="0"/>
              <a:buChar char="•"/>
            </a:pPr>
            <a:r>
              <a:rPr lang="en-US" sz="2400" dirty="0">
                <a:latin typeface="Lora" pitchFamily="2" charset="0"/>
              </a:rPr>
              <a:t>Color center</a:t>
            </a:r>
          </a:p>
          <a:p>
            <a:pPr marL="285750" indent="-285750">
              <a:buFont typeface="Arial" panose="020B0604020202020204" pitchFamily="34" charset="0"/>
              <a:buChar char="•"/>
            </a:pPr>
            <a:r>
              <a:rPr lang="en-US" sz="2400" dirty="0">
                <a:latin typeface="Lora" pitchFamily="2" charset="0"/>
              </a:rPr>
              <a:t>Neutral atoms in optical tweezer array</a:t>
            </a:r>
          </a:p>
          <a:p>
            <a:pPr marL="285750" indent="-285750">
              <a:buFont typeface="Arial" panose="020B0604020202020204" pitchFamily="34" charset="0"/>
              <a:buChar char="•"/>
            </a:pPr>
            <a:r>
              <a:rPr lang="en-US" sz="2400" dirty="0">
                <a:latin typeface="Lora" pitchFamily="2" charset="0"/>
              </a:rPr>
              <a:t>Topological quantum computers (Majorana zero mode)</a:t>
            </a:r>
          </a:p>
          <a:p>
            <a:pPr marL="285750" indent="-285750">
              <a:buFont typeface="Arial" panose="020B0604020202020204" pitchFamily="34" charset="0"/>
              <a:buChar char="•"/>
            </a:pPr>
            <a:r>
              <a:rPr lang="en-US" sz="2400" dirty="0">
                <a:latin typeface="Lora" pitchFamily="2" charset="0"/>
              </a:rPr>
              <a:t>Electron-on-helium </a:t>
            </a:r>
          </a:p>
          <a:p>
            <a:pPr marL="285750" indent="-285750">
              <a:buFont typeface="Arial" panose="020B0604020202020204" pitchFamily="34" charset="0"/>
              <a:buChar char="•"/>
            </a:pPr>
            <a:r>
              <a:rPr lang="en-US" sz="2400" dirty="0">
                <a:latin typeface="Lora" pitchFamily="2" charset="0"/>
              </a:rPr>
              <a:t>Cold atom</a:t>
            </a:r>
          </a:p>
          <a:p>
            <a:pPr marL="285750" indent="-285750">
              <a:buFont typeface="Arial" panose="020B0604020202020204" pitchFamily="34" charset="0"/>
              <a:buChar char="•"/>
            </a:pPr>
            <a:r>
              <a:rPr lang="en-US" sz="2400" dirty="0">
                <a:latin typeface="Lora" pitchFamily="2" charset="0"/>
              </a:rPr>
              <a:t>Defect based</a:t>
            </a:r>
          </a:p>
          <a:p>
            <a:pPr marL="285750" indent="-285750">
              <a:buFont typeface="Arial" panose="020B0604020202020204" pitchFamily="34" charset="0"/>
              <a:buChar char="•"/>
            </a:pPr>
            <a:r>
              <a:rPr lang="en-GB" sz="2400" dirty="0">
                <a:latin typeface="Lora" pitchFamily="2" charset="0"/>
              </a:rPr>
              <a:t>Nuclear magnetic resonance </a:t>
            </a:r>
          </a:p>
        </p:txBody>
      </p:sp>
      <p:sp>
        <p:nvSpPr>
          <p:cNvPr id="7" name="Title 6">
            <a:extLst>
              <a:ext uri="{FF2B5EF4-FFF2-40B4-BE49-F238E27FC236}">
                <a16:creationId xmlns:a16="http://schemas.microsoft.com/office/drawing/2014/main" id="{A4F5E4BD-3C43-4BF1-4022-7F4D3354F16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15600700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44</a:t>
            </a:fld>
            <a:endParaRPr lang="en-GB"/>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DF345F95-566C-7A5F-1270-044C62F19008}"/>
                  </a:ext>
                </a:extLst>
              </p:cNvPr>
              <p:cNvSpPr txBox="1"/>
              <p:nvPr/>
            </p:nvSpPr>
            <p:spPr>
              <a:xfrm>
                <a:off x="788503" y="1067147"/>
                <a:ext cx="7648915" cy="5062924"/>
              </a:xfrm>
              <a:prstGeom prst="rect">
                <a:avLst/>
              </a:prstGeom>
              <a:noFill/>
            </p:spPr>
            <p:txBody>
              <a:bodyPr wrap="square" rtlCol="0">
                <a:spAutoFit/>
              </a:bodyPr>
              <a:lstStyle/>
              <a:p>
                <a:pPr marL="285750" indent="-285750">
                  <a:buFont typeface="Arial" panose="020B0604020202020204" pitchFamily="34" charset="0"/>
                  <a:buChar char="•"/>
                </a:pPr>
                <a:r>
                  <a:rPr lang="en-GB" sz="1900" dirty="0">
                    <a:latin typeface="Lora" pitchFamily="2" charset="0"/>
                  </a:rPr>
                  <a:t>Qubits are very small and very sensitive </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dirty="0">
                    <a:latin typeface="Lora" pitchFamily="2" charset="0"/>
                  </a:rPr>
                  <a:t>Quantum computers are difficult to engineer and program. It becomes challenging to find skilled individuals to operate and maintain the necessary machinery</a:t>
                </a: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Quantum computing works, but </a:t>
                </a:r>
                <a:r>
                  <a:rPr lang="en-GB" sz="1900" b="1" dirty="0">
                    <a:latin typeface="Lora" pitchFamily="2" charset="0"/>
                  </a:rPr>
                  <a:t>will it scale</a:t>
                </a:r>
                <a:r>
                  <a:rPr lang="en-GB" sz="1900" dirty="0">
                    <a:latin typeface="Lora" pitchFamily="2" charset="0"/>
                  </a:rPr>
                  <a:t>?</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Decoherence and noise</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Need something in the realm of </a:t>
                </a:r>
                <a:r>
                  <a:rPr lang="en-GB" sz="1900" b="1" u="sng" dirty="0">
                    <a:latin typeface="Lora" pitchFamily="2" charset="0"/>
                  </a:rPr>
                  <a:t>1,000,000 stable qubits</a:t>
                </a:r>
                <a:r>
                  <a:rPr lang="en-GB" sz="1900" b="1" dirty="0">
                    <a:latin typeface="Lora" pitchFamily="2" charset="0"/>
                  </a:rPr>
                  <a:t> </a:t>
                </a:r>
                <a:r>
                  <a:rPr lang="en-GB" sz="1900" dirty="0">
                    <a:latin typeface="Lora" pitchFamily="2" charset="0"/>
                  </a:rPr>
                  <a:t>to be able to face any kind of useful real-life problem</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We only have a few (</a:t>
                </a:r>
                <a14:m>
                  <m:oMath xmlns:m="http://schemas.openxmlformats.org/officeDocument/2006/math">
                    <m:r>
                      <a:rPr lang="en-US" sz="1900" b="0" i="1" smtClean="0">
                        <a:latin typeface="Cambria Math" panose="02040503050406030204" pitchFamily="18" charset="0"/>
                      </a:rPr>
                      <m:t>𝑂</m:t>
                    </m:r>
                    <m:r>
                      <a:rPr lang="en-US" sz="1900" b="0" i="1" smtClean="0">
                        <a:latin typeface="Cambria Math" panose="02040503050406030204" pitchFamily="18" charset="0"/>
                      </a:rPr>
                      <m:t>(10)</m:t>
                    </m:r>
                  </m:oMath>
                </a14:m>
                <a:r>
                  <a:rPr lang="en-GB" sz="1900" dirty="0">
                    <a:latin typeface="Lora" pitchFamily="2" charset="0"/>
                  </a:rPr>
                  <a:t>) useful </a:t>
                </a:r>
                <a:r>
                  <a:rPr lang="en-GB" sz="1900" dirty="0">
                    <a:latin typeface="Lora" pitchFamily="2" charset="0"/>
                    <a:hlinkClick r:id="rId2"/>
                  </a:rPr>
                  <a:t>quantum algorithms</a:t>
                </a:r>
                <a:r>
                  <a:rPr lang="en-GB" sz="1900" dirty="0">
                    <a:latin typeface="Lora" pitchFamily="2" charset="0"/>
                  </a:rPr>
                  <a:t> so far</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Many quantum computers need extremely low temperatures and/or complete isolation from external factors to operate well</a:t>
                </a:r>
                <a:endParaRPr lang="en-GB" sz="1900" dirty="0"/>
              </a:p>
            </p:txBody>
          </p:sp>
        </mc:Choice>
        <mc:Fallback>
          <p:sp>
            <p:nvSpPr>
              <p:cNvPr id="7" name="TextBox 6">
                <a:extLst>
                  <a:ext uri="{FF2B5EF4-FFF2-40B4-BE49-F238E27FC236}">
                    <a16:creationId xmlns:a16="http://schemas.microsoft.com/office/drawing/2014/main" id="{DF345F95-566C-7A5F-1270-044C62F19008}"/>
                  </a:ext>
                </a:extLst>
              </p:cNvPr>
              <p:cNvSpPr txBox="1">
                <a:spLocks noRot="1" noChangeAspect="1" noMove="1" noResize="1" noEditPoints="1" noAdjustHandles="1" noChangeArrowheads="1" noChangeShapeType="1" noTextEdit="1"/>
              </p:cNvSpPr>
              <p:nvPr/>
            </p:nvSpPr>
            <p:spPr>
              <a:xfrm>
                <a:off x="788503" y="1067147"/>
                <a:ext cx="7648915" cy="5062924"/>
              </a:xfrm>
              <a:prstGeom prst="rect">
                <a:avLst/>
              </a:prstGeom>
              <a:blipFill>
                <a:blip r:embed="rId3"/>
                <a:stretch>
                  <a:fillRect l="-558" t="-722" r="-478" b="-963"/>
                </a:stretch>
              </a:blipFill>
            </p:spPr>
            <p:txBody>
              <a:bodyPr/>
              <a:lstStyle/>
              <a:p>
                <a:r>
                  <a:rPr lang="en-GB">
                    <a:noFill/>
                  </a:rPr>
                  <a:t> </a:t>
                </a:r>
              </a:p>
            </p:txBody>
          </p:sp>
        </mc:Fallback>
      </mc:AlternateContent>
      <p:pic>
        <p:nvPicPr>
          <p:cNvPr id="9" name="Picture 8" descr="A cat wearing a garment&#10;&#10;Description automatically generated with medium confidence">
            <a:extLst>
              <a:ext uri="{FF2B5EF4-FFF2-40B4-BE49-F238E27FC236}">
                <a16:creationId xmlns:a16="http://schemas.microsoft.com/office/drawing/2014/main" id="{6416CE66-FF9A-2632-1E35-DA9E9F3939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0600" y="2191378"/>
            <a:ext cx="2601450" cy="2601450"/>
          </a:xfrm>
          <a:prstGeom prst="rect">
            <a:avLst/>
          </a:prstGeom>
        </p:spPr>
      </p:pic>
      <p:sp>
        <p:nvSpPr>
          <p:cNvPr id="6" name="Title 5">
            <a:extLst>
              <a:ext uri="{FF2B5EF4-FFF2-40B4-BE49-F238E27FC236}">
                <a16:creationId xmlns:a16="http://schemas.microsoft.com/office/drawing/2014/main" id="{6A459BA5-AD0B-4B3F-7B8B-E8BD179EE7B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Shortcomings and difficulties (uncertain future)</a:t>
            </a:r>
            <a:endParaRPr lang="en-GB" dirty="0">
              <a:effectLst/>
            </a:endParaRPr>
          </a:p>
        </p:txBody>
      </p:sp>
    </p:spTree>
    <p:extLst>
      <p:ext uri="{BB962C8B-B14F-4D97-AF65-F5344CB8AC3E}">
        <p14:creationId xmlns:p14="http://schemas.microsoft.com/office/powerpoint/2010/main" val="36899558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45</a:t>
            </a:fld>
            <a:endParaRPr lang="en-GB"/>
          </a:p>
        </p:txBody>
      </p:sp>
      <p:sp>
        <p:nvSpPr>
          <p:cNvPr id="7" name="TextBox 6">
            <a:extLst>
              <a:ext uri="{FF2B5EF4-FFF2-40B4-BE49-F238E27FC236}">
                <a16:creationId xmlns:a16="http://schemas.microsoft.com/office/drawing/2014/main" id="{DF345F95-566C-7A5F-1270-044C62F19008}"/>
              </a:ext>
            </a:extLst>
          </p:cNvPr>
          <p:cNvSpPr txBox="1"/>
          <p:nvPr/>
        </p:nvSpPr>
        <p:spPr>
          <a:xfrm>
            <a:off x="838200" y="1367594"/>
            <a:ext cx="9228333" cy="4370427"/>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Quantum computers are an exciting prospect based on several quantum properties including superposition, entanglement, interference, and decoherence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Understanding quantum computing is not scary, it’s just linear algebra</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Quantum supremacy means a quantum computer doing one specific thing better than a classical computer</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There are many types of quantum computers, all with advantages and disadvantages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It is still early days for quantum computing. The future is still uncertain</a:t>
            </a:r>
          </a:p>
          <a:p>
            <a:pPr marL="285750" indent="-285750">
              <a:buFont typeface="Arial" panose="020B0604020202020204" pitchFamily="34" charset="0"/>
              <a:buChar char="•"/>
            </a:pPr>
            <a:endParaRPr lang="en-US" sz="2000" dirty="0">
              <a:latin typeface="Lora" pitchFamily="2" charset="0"/>
            </a:endParaRPr>
          </a:p>
        </p:txBody>
      </p:sp>
      <p:sp>
        <p:nvSpPr>
          <p:cNvPr id="6" name="Title 5">
            <a:extLst>
              <a:ext uri="{FF2B5EF4-FFF2-40B4-BE49-F238E27FC236}">
                <a16:creationId xmlns:a16="http://schemas.microsoft.com/office/drawing/2014/main" id="{6A459BA5-AD0B-4B3F-7B8B-E8BD179EE7B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Summary</a:t>
            </a:r>
            <a:endParaRPr lang="en-GB" dirty="0">
              <a:effectLst/>
            </a:endParaRPr>
          </a:p>
        </p:txBody>
      </p:sp>
    </p:spTree>
    <p:extLst>
      <p:ext uri="{BB962C8B-B14F-4D97-AF65-F5344CB8AC3E}">
        <p14:creationId xmlns:p14="http://schemas.microsoft.com/office/powerpoint/2010/main" val="185617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CF5954-263E-A343-AF7A-6545EFB74B61}"/>
              </a:ext>
            </a:extLst>
          </p:cNvPr>
          <p:cNvSpPr>
            <a:spLocks noGrp="1"/>
          </p:cNvSpPr>
          <p:nvPr>
            <p:ph type="dt" sz="half" idx="10"/>
          </p:nvPr>
        </p:nvSpPr>
        <p:spPr/>
        <p:txBody>
          <a:bodyPr/>
          <a:lstStyle/>
          <a:p>
            <a:r>
              <a:rPr lang="en-US" sz="1600"/>
              <a:t>25 July 2023</a:t>
            </a:r>
            <a:endParaRPr lang="en-GB" sz="1600" dirty="0"/>
          </a:p>
        </p:txBody>
      </p:sp>
      <p:sp>
        <p:nvSpPr>
          <p:cNvPr id="3" name="Footer Placeholder 2">
            <a:extLst>
              <a:ext uri="{FF2B5EF4-FFF2-40B4-BE49-F238E27FC236}">
                <a16:creationId xmlns:a16="http://schemas.microsoft.com/office/drawing/2014/main" id="{074ABF0C-7972-CAEF-A018-1ABD446AC3EC}"/>
              </a:ext>
            </a:extLst>
          </p:cNvPr>
          <p:cNvSpPr>
            <a:spLocks noGrp="1"/>
          </p:cNvSpPr>
          <p:nvPr>
            <p:ph type="ftr" sz="quarter" idx="11"/>
          </p:nvPr>
        </p:nvSpPr>
        <p:spPr>
          <a:xfrm>
            <a:off x="4038600" y="6356350"/>
            <a:ext cx="5008418" cy="365125"/>
          </a:xfrm>
        </p:spPr>
        <p:txBody>
          <a:bodyPr/>
          <a:lstStyle/>
          <a:p>
            <a:r>
              <a:rPr lang="en-GB" sz="1600"/>
              <a:t>A. Abdelmotteleb | Quantum Computing | CERN openlab</a:t>
            </a:r>
          </a:p>
        </p:txBody>
      </p:sp>
      <p:sp>
        <p:nvSpPr>
          <p:cNvPr id="4" name="Slide Number Placeholder 3">
            <a:extLst>
              <a:ext uri="{FF2B5EF4-FFF2-40B4-BE49-F238E27FC236}">
                <a16:creationId xmlns:a16="http://schemas.microsoft.com/office/drawing/2014/main" id="{9DBD9522-0CD6-9C71-D8FD-1DE686FC47E2}"/>
              </a:ext>
            </a:extLst>
          </p:cNvPr>
          <p:cNvSpPr>
            <a:spLocks noGrp="1"/>
          </p:cNvSpPr>
          <p:nvPr>
            <p:ph type="sldNum" sz="quarter" idx="12"/>
          </p:nvPr>
        </p:nvSpPr>
        <p:spPr/>
        <p:txBody>
          <a:bodyPr/>
          <a:lstStyle/>
          <a:p>
            <a:fld id="{97D63191-F394-46E6-9F57-66EF97066736}" type="slidenum">
              <a:rPr lang="en-GB" sz="1600" smtClean="0"/>
              <a:t>46</a:t>
            </a:fld>
            <a:endParaRPr lang="en-GB" sz="1600"/>
          </a:p>
        </p:txBody>
      </p:sp>
      <p:sp>
        <p:nvSpPr>
          <p:cNvPr id="5" name="TextBox 4">
            <a:extLst>
              <a:ext uri="{FF2B5EF4-FFF2-40B4-BE49-F238E27FC236}">
                <a16:creationId xmlns:a16="http://schemas.microsoft.com/office/drawing/2014/main" id="{0E2AB25E-EB66-782D-C38E-8216DFF0895E}"/>
              </a:ext>
            </a:extLst>
          </p:cNvPr>
          <p:cNvSpPr txBox="1"/>
          <p:nvPr/>
        </p:nvSpPr>
        <p:spPr>
          <a:xfrm>
            <a:off x="2540900" y="2151727"/>
            <a:ext cx="6959150" cy="2554545"/>
          </a:xfrm>
          <a:prstGeom prst="rect">
            <a:avLst/>
          </a:prstGeom>
          <a:noFill/>
        </p:spPr>
        <p:txBody>
          <a:bodyPr wrap="square" rtlCol="0">
            <a:spAutoFit/>
          </a:bodyPr>
          <a:lstStyle/>
          <a:p>
            <a:pPr algn="ctr"/>
            <a:r>
              <a:rPr lang="en-US" sz="4000" dirty="0">
                <a:latin typeface="Lora" pitchFamily="2" charset="0"/>
              </a:rPr>
              <a:t>Congratulations, you are now familiar with the basics of quantum computing!</a:t>
            </a:r>
            <a:r>
              <a:rPr lang="en-GB" sz="4000" b="0" i="0" dirty="0">
                <a:solidFill>
                  <a:srgbClr val="000000"/>
                </a:solidFill>
                <a:effectLst/>
                <a:latin typeface="Lora" pitchFamily="2" charset="0"/>
              </a:rPr>
              <a:t> 🥳</a:t>
            </a:r>
            <a:endParaRPr lang="en-GB" sz="4000" b="1" i="0" dirty="0">
              <a:solidFill>
                <a:srgbClr val="000000"/>
              </a:solidFill>
              <a:effectLst/>
              <a:latin typeface="Lora" pitchFamily="2" charset="0"/>
            </a:endParaRPr>
          </a:p>
          <a:p>
            <a:pPr algn="ctr"/>
            <a:r>
              <a:rPr lang="en-US" sz="4000" dirty="0">
                <a:latin typeface="Lora" pitchFamily="2" charset="0"/>
              </a:rPr>
              <a:t>	</a:t>
            </a:r>
            <a:endParaRPr lang="en-GB" sz="4000" dirty="0">
              <a:latin typeface="Lora" pitchFamily="2" charset="0"/>
            </a:endParaRPr>
          </a:p>
        </p:txBody>
      </p:sp>
    </p:spTree>
    <p:extLst>
      <p:ext uri="{BB962C8B-B14F-4D97-AF65-F5344CB8AC3E}">
        <p14:creationId xmlns:p14="http://schemas.microsoft.com/office/powerpoint/2010/main" val="16304075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47</a:t>
            </a:fld>
            <a:endParaRPr lang="en-GB"/>
          </a:p>
        </p:txBody>
      </p:sp>
      <p:sp>
        <p:nvSpPr>
          <p:cNvPr id="6" name="TextBox 5">
            <a:extLst>
              <a:ext uri="{FF2B5EF4-FFF2-40B4-BE49-F238E27FC236}">
                <a16:creationId xmlns:a16="http://schemas.microsoft.com/office/drawing/2014/main" id="{988B1105-6F64-7FDD-B3C2-6BCC7D533DD7}"/>
              </a:ext>
            </a:extLst>
          </p:cNvPr>
          <p:cNvSpPr txBox="1"/>
          <p:nvPr/>
        </p:nvSpPr>
        <p:spPr>
          <a:xfrm>
            <a:off x="4217914" y="5059134"/>
            <a:ext cx="4226430" cy="523220"/>
          </a:xfrm>
          <a:prstGeom prst="rect">
            <a:avLst/>
          </a:prstGeom>
          <a:noFill/>
        </p:spPr>
        <p:txBody>
          <a:bodyPr wrap="square" rtlCol="0">
            <a:spAutoFit/>
          </a:bodyPr>
          <a:lstStyle/>
          <a:p>
            <a:r>
              <a:rPr lang="en-GB" sz="2800" dirty="0"/>
              <a:t>https://play.blooket.com</a:t>
            </a:r>
          </a:p>
        </p:txBody>
      </p:sp>
      <p:sp>
        <p:nvSpPr>
          <p:cNvPr id="7" name="Title 6">
            <a:extLst>
              <a:ext uri="{FF2B5EF4-FFF2-40B4-BE49-F238E27FC236}">
                <a16:creationId xmlns:a16="http://schemas.microsoft.com/office/drawing/2014/main" id="{3432EBDC-4746-CF3B-933D-161F3285852E}"/>
              </a:ext>
            </a:extLst>
          </p:cNvPr>
          <p:cNvSpPr>
            <a:spLocks noGrp="1"/>
          </p:cNvSpPr>
          <p:nvPr>
            <p:ph type="title"/>
          </p:nvPr>
        </p:nvSpPr>
        <p:spPr/>
        <p:txBody>
          <a:bodyPr/>
          <a:lstStyle/>
          <a:p>
            <a:pPr rtl="0" eaLnBrk="1" latinLnBrk="0" hangingPunct="1"/>
            <a:r>
              <a:rPr lang="en-GB" sz="4000" kern="1200" dirty="0" err="1">
                <a:solidFill>
                  <a:srgbClr val="2F5597"/>
                </a:solidFill>
                <a:effectLst/>
                <a:latin typeface="Lora" pitchFamily="2" charset="0"/>
                <a:ea typeface="+mn-ea"/>
                <a:cs typeface="+mn-cs"/>
              </a:rPr>
              <a:t>Blooket</a:t>
            </a:r>
            <a:endParaRPr lang="en-GB" dirty="0">
              <a:effectLst/>
            </a:endParaRPr>
          </a:p>
        </p:txBody>
      </p:sp>
      <p:pic>
        <p:nvPicPr>
          <p:cNvPr id="8" name="Picture 7" descr="Qr code&#10;&#10;Description automatically generated">
            <a:extLst>
              <a:ext uri="{FF2B5EF4-FFF2-40B4-BE49-F238E27FC236}">
                <a16:creationId xmlns:a16="http://schemas.microsoft.com/office/drawing/2014/main" id="{6B72F3D5-180B-E9A8-FF7B-AB0D6A2906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1010842"/>
            <a:ext cx="4048292" cy="4048292"/>
          </a:xfrm>
          <a:prstGeom prst="rect">
            <a:avLst/>
          </a:prstGeom>
        </p:spPr>
      </p:pic>
    </p:spTree>
    <p:extLst>
      <p:ext uri="{BB962C8B-B14F-4D97-AF65-F5344CB8AC3E}">
        <p14:creationId xmlns:p14="http://schemas.microsoft.com/office/powerpoint/2010/main" val="13187568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C618CC-B680-4075-5693-8FA30EF9B6C2}"/>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540D46FB-094A-B318-0E86-F9C974CD8BA3}"/>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466727AF-1D12-C4C1-475C-E66AA04DED3D}"/>
              </a:ext>
            </a:extLst>
          </p:cNvPr>
          <p:cNvSpPr>
            <a:spLocks noGrp="1"/>
          </p:cNvSpPr>
          <p:nvPr>
            <p:ph type="sldNum" sz="quarter" idx="12"/>
          </p:nvPr>
        </p:nvSpPr>
        <p:spPr/>
        <p:txBody>
          <a:bodyPr/>
          <a:lstStyle/>
          <a:p>
            <a:fld id="{97D63191-F394-46E6-9F57-66EF97066736}" type="slidenum">
              <a:rPr lang="en-GB" smtClean="0"/>
              <a:t>48</a:t>
            </a:fld>
            <a:endParaRPr lang="en-GB"/>
          </a:p>
        </p:txBody>
      </p:sp>
      <p:sp>
        <p:nvSpPr>
          <p:cNvPr id="5" name="Title 1">
            <a:extLst>
              <a:ext uri="{FF2B5EF4-FFF2-40B4-BE49-F238E27FC236}">
                <a16:creationId xmlns:a16="http://schemas.microsoft.com/office/drawing/2014/main" id="{B9F62ACE-2DAB-A090-99F6-F9322C4ADD77}"/>
              </a:ext>
            </a:extLst>
          </p:cNvPr>
          <p:cNvSpPr txBox="1">
            <a:spLocks/>
          </p:cNvSpPr>
          <p:nvPr/>
        </p:nvSpPr>
        <p:spPr>
          <a:xfrm>
            <a:off x="414131" y="-6626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accent1">
                    <a:lumMod val="75000"/>
                  </a:schemeClr>
                </a:solidFill>
                <a:latin typeface="Lora" pitchFamily="2" charset="0"/>
              </a:rPr>
              <a:t>Thank you for your attention!</a:t>
            </a:r>
            <a:endParaRPr lang="en-US" sz="4000" dirty="0">
              <a:solidFill>
                <a:schemeClr val="accent1">
                  <a:lumMod val="75000"/>
                </a:schemeClr>
              </a:solidFill>
              <a:latin typeface="Lora" pitchFamily="2" charset="0"/>
            </a:endParaRPr>
          </a:p>
        </p:txBody>
      </p:sp>
      <p:sp>
        <p:nvSpPr>
          <p:cNvPr id="10" name="TextBox 9">
            <a:extLst>
              <a:ext uri="{FF2B5EF4-FFF2-40B4-BE49-F238E27FC236}">
                <a16:creationId xmlns:a16="http://schemas.microsoft.com/office/drawing/2014/main" id="{1DE7830E-28A4-8222-D5B2-B31F71448198}"/>
              </a:ext>
            </a:extLst>
          </p:cNvPr>
          <p:cNvSpPr txBox="1"/>
          <p:nvPr/>
        </p:nvSpPr>
        <p:spPr>
          <a:xfrm>
            <a:off x="3149316" y="5140736"/>
            <a:ext cx="5999169" cy="523220"/>
          </a:xfrm>
          <a:prstGeom prst="rect">
            <a:avLst/>
          </a:prstGeom>
          <a:noFill/>
        </p:spPr>
        <p:txBody>
          <a:bodyPr wrap="square">
            <a:spAutoFit/>
          </a:bodyPr>
          <a:lstStyle/>
          <a:p>
            <a:r>
              <a:rPr lang="en-GB" sz="2800" dirty="0"/>
              <a:t>https://forms.gle/FpNHWfaVoySeoaVy6</a:t>
            </a:r>
          </a:p>
        </p:txBody>
      </p:sp>
      <p:pic>
        <p:nvPicPr>
          <p:cNvPr id="7" name="Picture 6" descr="A qr code with black squares&#10;&#10;Description automatically generated">
            <a:extLst>
              <a:ext uri="{FF2B5EF4-FFF2-40B4-BE49-F238E27FC236}">
                <a16:creationId xmlns:a16="http://schemas.microsoft.com/office/drawing/2014/main" id="{667B1184-A6AC-6D6F-0CE3-23F449F6FC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3315" y="1101437"/>
            <a:ext cx="3656301" cy="3656301"/>
          </a:xfrm>
          <a:prstGeom prst="rect">
            <a:avLst/>
          </a:prstGeom>
        </p:spPr>
      </p:pic>
    </p:spTree>
    <p:extLst>
      <p:ext uri="{BB962C8B-B14F-4D97-AF65-F5344CB8AC3E}">
        <p14:creationId xmlns:p14="http://schemas.microsoft.com/office/powerpoint/2010/main" val="2958790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5</a:t>
            </a:fld>
            <a:endParaRPr lang="en-GB"/>
          </a:p>
        </p:txBody>
      </p:sp>
      <p:sp>
        <p:nvSpPr>
          <p:cNvPr id="6" name="TextBox 5">
            <a:extLst>
              <a:ext uri="{FF2B5EF4-FFF2-40B4-BE49-F238E27FC236}">
                <a16:creationId xmlns:a16="http://schemas.microsoft.com/office/drawing/2014/main" id="{00DCD25C-90FD-2324-DA3B-BA04C54F9459}"/>
              </a:ext>
            </a:extLst>
          </p:cNvPr>
          <p:cNvSpPr txBox="1"/>
          <p:nvPr/>
        </p:nvSpPr>
        <p:spPr>
          <a:xfrm>
            <a:off x="768625" y="1318591"/>
            <a:ext cx="8059227" cy="3785652"/>
          </a:xfrm>
          <a:prstGeom prst="rect">
            <a:avLst/>
          </a:prstGeom>
          <a:noFill/>
        </p:spPr>
        <p:txBody>
          <a:bodyPr wrap="square" rtlCol="0">
            <a:spAutoFit/>
          </a:bodyPr>
          <a:lstStyle/>
          <a:p>
            <a:r>
              <a:rPr lang="en-US" sz="2400" dirty="0">
                <a:latin typeface="Lora" pitchFamily="2" charset="0"/>
              </a:rPr>
              <a:t>Let’s discuss what it is not first:</a:t>
            </a:r>
          </a:p>
          <a:p>
            <a:pPr marL="285750" indent="-285750">
              <a:buFont typeface="Arial" panose="020B0604020202020204" pitchFamily="34" charset="0"/>
              <a:buChar char="•"/>
            </a:pPr>
            <a:r>
              <a:rPr lang="en-US" sz="2400" dirty="0">
                <a:latin typeface="Lora" pitchFamily="2" charset="0"/>
              </a:rPr>
              <a:t>It is not the end of classical, silicon-based computers</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is not the savior of Moore’s law</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is not the destroyer of the world of finance, cryptography and world order as we know it</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cannot work without classical computers</a:t>
            </a:r>
          </a:p>
          <a:p>
            <a:pPr marL="285750" indent="-285750">
              <a:buFont typeface="Arial" panose="020B0604020202020204" pitchFamily="34" charset="0"/>
              <a:buChar char="•"/>
            </a:pPr>
            <a:endParaRPr lang="en-US" sz="2400" dirty="0">
              <a:latin typeface="Lora" pitchFamily="2" charset="0"/>
            </a:endParaRPr>
          </a:p>
        </p:txBody>
      </p:sp>
      <p:sp>
        <p:nvSpPr>
          <p:cNvPr id="7" name="TextBox 6">
            <a:extLst>
              <a:ext uri="{FF2B5EF4-FFF2-40B4-BE49-F238E27FC236}">
                <a16:creationId xmlns:a16="http://schemas.microsoft.com/office/drawing/2014/main" id="{7335E9AA-0D09-DCA7-F108-025FD400BE0C}"/>
              </a:ext>
            </a:extLst>
          </p:cNvPr>
          <p:cNvSpPr txBox="1"/>
          <p:nvPr/>
        </p:nvSpPr>
        <p:spPr>
          <a:xfrm>
            <a:off x="1974574" y="5201475"/>
            <a:ext cx="7904922" cy="400110"/>
          </a:xfrm>
          <a:prstGeom prst="rect">
            <a:avLst/>
          </a:prstGeom>
          <a:noFill/>
          <a:ln w="19050">
            <a:solidFill>
              <a:srgbClr val="FF0000"/>
            </a:solidFill>
          </a:ln>
        </p:spPr>
        <p:txBody>
          <a:bodyPr wrap="square" rtlCol="0">
            <a:spAutoFit/>
          </a:bodyPr>
          <a:lstStyle/>
          <a:p>
            <a:pPr algn="ctr"/>
            <a:r>
              <a:rPr lang="en-US" sz="2000" dirty="0">
                <a:latin typeface="Lora" pitchFamily="2" charset="0"/>
              </a:rPr>
              <a:t>We’ll address some more misconceptions in detail as we go along</a:t>
            </a:r>
            <a:endParaRPr lang="en-GB" sz="2000" dirty="0">
              <a:latin typeface="Lora" pitchFamily="2" charset="0"/>
            </a:endParaRPr>
          </a:p>
        </p:txBody>
      </p:sp>
      <p:pic>
        <p:nvPicPr>
          <p:cNvPr id="9" name="Picture 8" descr="A picture containing text, indoor, toy&#10;&#10;Description automatically generated">
            <a:extLst>
              <a:ext uri="{FF2B5EF4-FFF2-40B4-BE49-F238E27FC236}">
                <a16:creationId xmlns:a16="http://schemas.microsoft.com/office/drawing/2014/main" id="{69E60AF8-4C5B-3C0B-F68E-1CDBDFD58D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7854" y="2131239"/>
            <a:ext cx="2595521" cy="2595521"/>
          </a:xfrm>
          <a:prstGeom prst="rect">
            <a:avLst/>
          </a:prstGeom>
        </p:spPr>
      </p:pic>
      <p:sp>
        <p:nvSpPr>
          <p:cNvPr id="10" name="TextBox 9">
            <a:extLst>
              <a:ext uri="{FF2B5EF4-FFF2-40B4-BE49-F238E27FC236}">
                <a16:creationId xmlns:a16="http://schemas.microsoft.com/office/drawing/2014/main" id="{F95CA348-D270-3321-E731-9C0E6761F8DF}"/>
              </a:ext>
            </a:extLst>
          </p:cNvPr>
          <p:cNvSpPr txBox="1"/>
          <p:nvPr/>
        </p:nvSpPr>
        <p:spPr>
          <a:xfrm>
            <a:off x="8967705" y="4236929"/>
            <a:ext cx="2315817" cy="461665"/>
          </a:xfrm>
          <a:prstGeom prst="rect">
            <a:avLst/>
          </a:prstGeom>
          <a:solidFill>
            <a:schemeClr val="bg1"/>
          </a:solidFill>
        </p:spPr>
        <p:txBody>
          <a:bodyPr wrap="square" rtlCol="0">
            <a:spAutoFit/>
          </a:bodyPr>
          <a:lstStyle/>
          <a:p>
            <a:pPr algn="ctr"/>
            <a:r>
              <a:rPr lang="en-US" sz="1200" dirty="0"/>
              <a:t>Quantum computers will change the world! </a:t>
            </a:r>
            <a:endParaRPr lang="en-GB" sz="1200" dirty="0"/>
          </a:p>
        </p:txBody>
      </p:sp>
      <p:sp>
        <p:nvSpPr>
          <p:cNvPr id="8" name="Title 7">
            <a:extLst>
              <a:ext uri="{FF2B5EF4-FFF2-40B4-BE49-F238E27FC236}">
                <a16:creationId xmlns:a16="http://schemas.microsoft.com/office/drawing/2014/main" id="{3DFEA19D-C3B3-4D00-EFBE-9594F9E03197}"/>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What is a quantum computer?</a:t>
            </a:r>
            <a:endParaRPr lang="en-GB" dirty="0">
              <a:effectLst/>
            </a:endParaRPr>
          </a:p>
        </p:txBody>
      </p:sp>
    </p:spTree>
    <p:extLst>
      <p:ext uri="{BB962C8B-B14F-4D97-AF65-F5344CB8AC3E}">
        <p14:creationId xmlns:p14="http://schemas.microsoft.com/office/powerpoint/2010/main" val="33084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6560117-B33F-9B41-8A8C-ADE1DB4936C4}"/>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2200" dirty="0">
                <a:latin typeface="Lora" pitchFamily="2" charset="0"/>
              </a:rPr>
              <a:t>“Let the computer itself be built of quantum mechanical elements which obey quantum mechanical laws.”</a:t>
            </a:r>
          </a:p>
          <a:p>
            <a:pPr indent="-228600">
              <a:lnSpc>
                <a:spcPct val="90000"/>
              </a:lnSpc>
              <a:spcAft>
                <a:spcPts val="600"/>
              </a:spcAft>
              <a:buFont typeface="Arial" panose="020B0604020202020204" pitchFamily="34" charset="0"/>
              <a:buChar char="•"/>
            </a:pPr>
            <a:endParaRPr lang="en-US" sz="2200" dirty="0">
              <a:latin typeface="Lora" pitchFamily="2" charset="0"/>
            </a:endParaRPr>
          </a:p>
          <a:p>
            <a:pPr marL="228600" lvl="1">
              <a:lnSpc>
                <a:spcPct val="90000"/>
              </a:lnSpc>
              <a:spcAft>
                <a:spcPts val="600"/>
              </a:spcAft>
            </a:pPr>
            <a:r>
              <a:rPr lang="en-US" sz="2200" dirty="0">
                <a:latin typeface="Lora" pitchFamily="2" charset="0"/>
              </a:rPr>
              <a:t>-Richard Feynman</a:t>
            </a:r>
          </a:p>
        </p:txBody>
      </p:sp>
      <p:sp>
        <p:nvSpPr>
          <p:cNvPr id="2" name="Date Placeholder 1">
            <a:extLst>
              <a:ext uri="{FF2B5EF4-FFF2-40B4-BE49-F238E27FC236}">
                <a16:creationId xmlns:a16="http://schemas.microsoft.com/office/drawing/2014/main" id="{6D1C4A72-D79F-EEBA-5BEC-B86BEFDC40B0}"/>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prstClr val="black">
                    <a:tint val="75000"/>
                  </a:prstClr>
                </a:solidFill>
                <a:latin typeface="Calibri" panose="020F0502020204030204"/>
              </a:rPr>
              <a:t>25 July 2023</a:t>
            </a:r>
          </a:p>
        </p:txBody>
      </p:sp>
      <p:pic>
        <p:nvPicPr>
          <p:cNvPr id="1026" name="Picture 2">
            <a:extLst>
              <a:ext uri="{FF2B5EF4-FFF2-40B4-BE49-F238E27FC236}">
                <a16:creationId xmlns:a16="http://schemas.microsoft.com/office/drawing/2014/main" id="{43492F28-5A51-1D9A-F4E8-A5294CF206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999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D6EE8B94-7CBD-EE26-9DD6-2F5D8CFD9DFD}"/>
              </a:ext>
            </a:extLst>
          </p:cNvPr>
          <p:cNvSpPr>
            <a:spLocks noGrp="1"/>
          </p:cNvSpPr>
          <p:nvPr>
            <p:ph type="ftr" sz="quarter" idx="11"/>
          </p:nvPr>
        </p:nvSpPr>
        <p:spPr>
          <a:xfrm>
            <a:off x="6248400" y="6356350"/>
            <a:ext cx="4114800" cy="365125"/>
          </a:xfrm>
        </p:spPr>
        <p:txBody>
          <a:bodyPr vert="horz" lIns="91440" tIns="45720" rIns="91440" bIns="45720" rtlCol="0" anchor="ctr">
            <a:normAutofit/>
          </a:bodyPr>
          <a:lstStyle/>
          <a:p>
            <a:pPr algn="l">
              <a:spcAft>
                <a:spcPts val="600"/>
              </a:spcAft>
              <a:defRPr/>
            </a:pPr>
            <a:r>
              <a:rPr lang="en-US" kern="1200">
                <a:solidFill>
                  <a:srgbClr val="FFFFFF"/>
                </a:solidFill>
                <a:latin typeface="Calibri" panose="020F0502020204030204"/>
                <a:ea typeface="+mn-ea"/>
                <a:cs typeface="+mn-cs"/>
              </a:rPr>
              <a:t>A. Abdelmotteleb | Quantum Computing | CERN openlab</a:t>
            </a:r>
          </a:p>
        </p:txBody>
      </p:sp>
      <p:sp>
        <p:nvSpPr>
          <p:cNvPr id="4" name="Slide Number Placeholder 3">
            <a:extLst>
              <a:ext uri="{FF2B5EF4-FFF2-40B4-BE49-F238E27FC236}">
                <a16:creationId xmlns:a16="http://schemas.microsoft.com/office/drawing/2014/main" id="{22780E11-A3B2-9545-46A0-A152078C392E}"/>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97D63191-F394-46E6-9F57-66EF97066736}" type="slidenum">
              <a:rPr lang="en-US">
                <a:solidFill>
                  <a:srgbClr val="FFFFFF"/>
                </a:solidFill>
                <a:latin typeface="Calibri" panose="020F0502020204030204"/>
              </a:rPr>
              <a:pPr>
                <a:spcAft>
                  <a:spcPts val="600"/>
                </a:spcAft>
                <a:defRPr/>
              </a:pPr>
              <a:t>6</a:t>
            </a:fld>
            <a:endParaRPr lang="en-US">
              <a:solidFill>
                <a:srgbClr val="FFFFFF"/>
              </a:solidFill>
              <a:latin typeface="Calibri" panose="020F0502020204030204"/>
            </a:endParaRPr>
          </a:p>
        </p:txBody>
      </p:sp>
    </p:spTree>
    <p:extLst>
      <p:ext uri="{BB962C8B-B14F-4D97-AF65-F5344CB8AC3E}">
        <p14:creationId xmlns:p14="http://schemas.microsoft.com/office/powerpoint/2010/main" val="581851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7</a:t>
            </a:fld>
            <a:endParaRPr lang="en-GB"/>
          </a:p>
        </p:txBody>
      </p:sp>
      <p:sp>
        <p:nvSpPr>
          <p:cNvPr id="7" name="TextBox 6">
            <a:extLst>
              <a:ext uri="{FF2B5EF4-FFF2-40B4-BE49-F238E27FC236}">
                <a16:creationId xmlns:a16="http://schemas.microsoft.com/office/drawing/2014/main" id="{0E2A5DA9-FD77-4BE0-B742-200D24C7815E}"/>
              </a:ext>
            </a:extLst>
          </p:cNvPr>
          <p:cNvSpPr txBox="1"/>
          <p:nvPr/>
        </p:nvSpPr>
        <p:spPr>
          <a:xfrm>
            <a:off x="748747" y="1172817"/>
            <a:ext cx="10025269"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system that utilizes atomic or subatomic particles and quantum mechanics to do computations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In contrast to classical computing bits, which can be either 0 or 1, quantum bits or “qubits” can take an arbitrary combination of 0 and 1 (more on that in a “bit”)</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Many types of qubits utilized, including superconducting (IBM, Google), photonics (Xanadu, </a:t>
            </a:r>
            <a:r>
              <a:rPr lang="en-US" sz="2000" dirty="0" err="1">
                <a:latin typeface="Lora" pitchFamily="2" charset="0"/>
              </a:rPr>
              <a:t>PsiQuantum</a:t>
            </a:r>
            <a:r>
              <a:rPr lang="en-US" sz="2000" dirty="0">
                <a:latin typeface="Lora" pitchFamily="2" charset="0"/>
              </a:rPr>
              <a:t>), trapped ions (Honeywell, IONQ), annealing (D-Wave), and many more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err="1">
                <a:latin typeface="Lora" pitchFamily="2" charset="0"/>
              </a:rPr>
              <a:t>Utilises</a:t>
            </a:r>
            <a:r>
              <a:rPr lang="en-US" sz="2000" dirty="0">
                <a:latin typeface="Lora" pitchFamily="2" charset="0"/>
              </a:rPr>
              <a:t> 3 main principles of quantum mechanics: </a:t>
            </a:r>
            <a:r>
              <a:rPr lang="en-US" sz="2000" b="1" dirty="0">
                <a:latin typeface="Lora" pitchFamily="2" charset="0"/>
              </a:rPr>
              <a:t>superposition</a:t>
            </a:r>
            <a:r>
              <a:rPr lang="en-US" sz="2000" dirty="0">
                <a:latin typeface="Lora" pitchFamily="2" charset="0"/>
              </a:rPr>
              <a:t>, </a:t>
            </a:r>
            <a:r>
              <a:rPr lang="en-US" sz="2000" b="1" dirty="0">
                <a:latin typeface="Lora" pitchFamily="2" charset="0"/>
              </a:rPr>
              <a:t>entanglement </a:t>
            </a:r>
            <a:r>
              <a:rPr lang="en-US" sz="2000" dirty="0">
                <a:latin typeface="Lora" pitchFamily="2" charset="0"/>
              </a:rPr>
              <a:t>and </a:t>
            </a:r>
            <a:r>
              <a:rPr lang="en-US" sz="2000" b="1" dirty="0">
                <a:latin typeface="Lora" pitchFamily="2" charset="0"/>
              </a:rPr>
              <a:t>interference</a:t>
            </a:r>
            <a:endParaRPr lang="en-US" sz="2000" dirty="0">
              <a:latin typeface="Lora" pitchFamily="2" charset="0"/>
            </a:endParaRPr>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What is a quantum computer? - continued</a:t>
            </a:r>
            <a:endParaRPr lang="en-GB" dirty="0">
              <a:effectLst/>
            </a:endParaRPr>
          </a:p>
        </p:txBody>
      </p:sp>
    </p:spTree>
    <p:extLst>
      <p:ext uri="{BB962C8B-B14F-4D97-AF65-F5344CB8AC3E}">
        <p14:creationId xmlns:p14="http://schemas.microsoft.com/office/powerpoint/2010/main" val="356818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8</a:t>
            </a:fld>
            <a:endParaRPr lang="en-GB"/>
          </a:p>
        </p:txBody>
      </p:sp>
      <p:sp>
        <p:nvSpPr>
          <p:cNvPr id="14" name="TextBox 13">
            <a:extLst>
              <a:ext uri="{FF2B5EF4-FFF2-40B4-BE49-F238E27FC236}">
                <a16:creationId xmlns:a16="http://schemas.microsoft.com/office/drawing/2014/main" id="{75D9E7DB-E4EA-7F1F-D48C-F36692C042C2}"/>
              </a:ext>
            </a:extLst>
          </p:cNvPr>
          <p:cNvSpPr txBox="1"/>
          <p:nvPr/>
        </p:nvSpPr>
        <p:spPr>
          <a:xfrm>
            <a:off x="502651" y="1113534"/>
            <a:ext cx="9746974" cy="655564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Classical computers operate using strings of zeros and ones, such as </a:t>
            </a:r>
            <a:r>
              <a:rPr lang="en-GB" sz="2000" b="0" i="0" u="none" strike="noStrike" baseline="0" dirty="0">
                <a:solidFill>
                  <a:srgbClr val="000000"/>
                </a:solidFill>
                <a:latin typeface="Lora" pitchFamily="2" charset="0"/>
              </a:rPr>
              <a:t>01100111 01101111 01110100 01100011 01101000 01100001</a:t>
            </a: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GB" sz="2000" b="0" i="0" u="none" strike="noStrike" baseline="0" dirty="0">
                <a:solidFill>
                  <a:srgbClr val="000000"/>
                </a:solidFill>
                <a:latin typeface="Lora" pitchFamily="2" charset="0"/>
              </a:rPr>
              <a:t>Each option (0 or 1) is distinguishable and represents a physical state (e.g. light switch on or off, magnet up or down)</a:t>
            </a: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Command issued by a certain string of “bits” that corresponds to specific physical states </a:t>
            </a:r>
          </a:p>
          <a:p>
            <a:pPr lvl="2"/>
            <a:r>
              <a:rPr lang="en-US" sz="2000" dirty="0">
                <a:solidFill>
                  <a:srgbClr val="000000"/>
                </a:solidFill>
                <a:latin typeface="Lora" pitchFamily="2" charset="0"/>
                <a:sym typeface="Wingdings" panose="05000000000000000000" pitchFamily="2" charset="2"/>
              </a:rPr>
              <a:t>    </a:t>
            </a:r>
            <a:r>
              <a:rPr lang="en-US" sz="2000" dirty="0">
                <a:solidFill>
                  <a:srgbClr val="000000"/>
                </a:solidFill>
                <a:latin typeface="Lora" pitchFamily="2" charset="0"/>
              </a:rPr>
              <a:t>leads to the triggering of the command </a:t>
            </a: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GB" sz="2000" dirty="0">
                <a:solidFill>
                  <a:srgbClr val="000000"/>
                </a:solidFill>
                <a:latin typeface="Lora" pitchFamily="2" charset="0"/>
              </a:rPr>
              <a:t>A quantum bit (qubit) can </a:t>
            </a:r>
            <a:r>
              <a:rPr lang="en-US" sz="2000" dirty="0">
                <a:solidFill>
                  <a:srgbClr val="000000"/>
                </a:solidFill>
                <a:latin typeface="Lora" pitchFamily="2" charset="0"/>
              </a:rPr>
              <a:t>exist in either one of the two discrete</a:t>
            </a:r>
          </a:p>
          <a:p>
            <a:r>
              <a:rPr lang="en-US" sz="2000" dirty="0">
                <a:solidFill>
                  <a:srgbClr val="000000"/>
                </a:solidFill>
                <a:latin typeface="Lora" pitchFamily="2" charset="0"/>
              </a:rPr>
              <a:t>     states (0 or 1), or it can exist in both states simultaneously </a:t>
            </a:r>
          </a:p>
          <a:p>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Thanks to the principles of </a:t>
            </a:r>
            <a:r>
              <a:rPr lang="en-US" sz="2000" b="1" dirty="0">
                <a:solidFill>
                  <a:srgbClr val="000000"/>
                </a:solidFill>
                <a:latin typeface="Lora" pitchFamily="2" charset="0"/>
              </a:rPr>
              <a:t>superposition </a:t>
            </a:r>
            <a:r>
              <a:rPr lang="en-US" sz="2000" dirty="0">
                <a:solidFill>
                  <a:srgbClr val="000000"/>
                </a:solidFill>
                <a:latin typeface="Lora" pitchFamily="2" charset="0"/>
              </a:rPr>
              <a:t>and</a:t>
            </a:r>
            <a:r>
              <a:rPr lang="en-US" sz="2000" b="1" dirty="0">
                <a:solidFill>
                  <a:srgbClr val="000000"/>
                </a:solidFill>
                <a:latin typeface="Lora" pitchFamily="2" charset="0"/>
              </a:rPr>
              <a:t> entanglement</a:t>
            </a:r>
            <a:r>
              <a:rPr lang="en-US" sz="2000" dirty="0">
                <a:solidFill>
                  <a:srgbClr val="000000"/>
                </a:solidFill>
                <a:latin typeface="Lora" pitchFamily="2" charset="0"/>
              </a:rPr>
              <a:t>, </a:t>
            </a:r>
          </a:p>
          <a:p>
            <a:r>
              <a:rPr lang="en-US" sz="2000" dirty="0">
                <a:solidFill>
                  <a:srgbClr val="000000"/>
                </a:solidFill>
                <a:latin typeface="Lora" pitchFamily="2" charset="0"/>
              </a:rPr>
              <a:t>     we can have parallel processing (carrying out many processes</a:t>
            </a:r>
          </a:p>
          <a:p>
            <a:r>
              <a:rPr lang="en-US" sz="2000" dirty="0">
                <a:solidFill>
                  <a:srgbClr val="000000"/>
                </a:solidFill>
                <a:latin typeface="Lora" pitchFamily="2" charset="0"/>
              </a:rPr>
              <a:t>     simultaneously) – more on that shortly</a:t>
            </a: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b="0" i="0" u="none" strike="noStrike" baseline="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pic>
        <p:nvPicPr>
          <p:cNvPr id="16" name="Picture 15">
            <a:extLst>
              <a:ext uri="{FF2B5EF4-FFF2-40B4-BE49-F238E27FC236}">
                <a16:creationId xmlns:a16="http://schemas.microsoft.com/office/drawing/2014/main" id="{D4BE808C-1C79-405E-F54E-D3F56616F212}"/>
              </a:ext>
            </a:extLst>
          </p:cNvPr>
          <p:cNvPicPr>
            <a:picLocks noChangeAspect="1"/>
          </p:cNvPicPr>
          <p:nvPr/>
        </p:nvPicPr>
        <p:blipFill>
          <a:blip r:embed="rId3"/>
          <a:stretch>
            <a:fillRect/>
          </a:stretch>
        </p:blipFill>
        <p:spPr>
          <a:xfrm>
            <a:off x="8560557" y="3632101"/>
            <a:ext cx="3239589" cy="17765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itle 5">
            <a:extLst>
              <a:ext uri="{FF2B5EF4-FFF2-40B4-BE49-F238E27FC236}">
                <a16:creationId xmlns:a16="http://schemas.microsoft.com/office/drawing/2014/main" id="{290F1F82-AF69-499A-117C-C6C5E092E713}"/>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Classical bit vs quantum bit</a:t>
            </a:r>
            <a:endParaRPr lang="en-GB" dirty="0">
              <a:effectLst/>
            </a:endParaRPr>
          </a:p>
        </p:txBody>
      </p:sp>
    </p:spTree>
    <p:extLst>
      <p:ext uri="{BB962C8B-B14F-4D97-AF65-F5344CB8AC3E}">
        <p14:creationId xmlns:p14="http://schemas.microsoft.com/office/powerpoint/2010/main" val="220160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EDC261-E127-56EA-621D-57EE11F72967}"/>
              </a:ext>
            </a:extLst>
          </p:cNvPr>
          <p:cNvSpPr>
            <a:spLocks noGrp="1"/>
          </p:cNvSpPr>
          <p:nvPr>
            <p:ph type="dt" sz="half" idx="10"/>
          </p:nvPr>
        </p:nvSpPr>
        <p:spPr/>
        <p:txBody>
          <a:bodyPr/>
          <a:lstStyle/>
          <a:p>
            <a:r>
              <a:rPr lang="en-US"/>
              <a:t>25 July 2023</a:t>
            </a:r>
            <a:endParaRPr lang="en-GB"/>
          </a:p>
        </p:txBody>
      </p:sp>
      <p:sp>
        <p:nvSpPr>
          <p:cNvPr id="3" name="Footer Placeholder 2">
            <a:extLst>
              <a:ext uri="{FF2B5EF4-FFF2-40B4-BE49-F238E27FC236}">
                <a16:creationId xmlns:a16="http://schemas.microsoft.com/office/drawing/2014/main" id="{30CC9766-3A88-0D6E-0170-8C7BB44A21D8}"/>
              </a:ext>
            </a:extLst>
          </p:cNvPr>
          <p:cNvSpPr>
            <a:spLocks noGrp="1"/>
          </p:cNvSpPr>
          <p:nvPr>
            <p:ph type="ftr" sz="quarter" idx="11"/>
          </p:nvPr>
        </p:nvSpPr>
        <p:spPr/>
        <p:txBody>
          <a:bodyPr/>
          <a:lstStyle/>
          <a:p>
            <a:r>
              <a:rPr lang="en-GB"/>
              <a:t>A. Abdelmotteleb | Quantum Computing | CERN openlab</a:t>
            </a:r>
          </a:p>
        </p:txBody>
      </p:sp>
      <p:sp>
        <p:nvSpPr>
          <p:cNvPr id="4" name="Slide Number Placeholder 3">
            <a:extLst>
              <a:ext uri="{FF2B5EF4-FFF2-40B4-BE49-F238E27FC236}">
                <a16:creationId xmlns:a16="http://schemas.microsoft.com/office/drawing/2014/main" id="{FE0B2DCF-8F95-93C2-A0B5-8FCE569C795A}"/>
              </a:ext>
            </a:extLst>
          </p:cNvPr>
          <p:cNvSpPr>
            <a:spLocks noGrp="1"/>
          </p:cNvSpPr>
          <p:nvPr>
            <p:ph type="sldNum" sz="quarter" idx="12"/>
          </p:nvPr>
        </p:nvSpPr>
        <p:spPr/>
        <p:txBody>
          <a:bodyPr/>
          <a:lstStyle/>
          <a:p>
            <a:fld id="{97D63191-F394-46E6-9F57-66EF97066736}" type="slidenum">
              <a:rPr lang="en-GB" smtClean="0"/>
              <a:t>9</a:t>
            </a:fld>
            <a:endParaRPr lang="en-GB"/>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B5010B0E-DDE5-2E60-E391-E2C297CDB61E}"/>
                  </a:ext>
                </a:extLst>
              </p:cNvPr>
              <p:cNvSpPr txBox="1"/>
              <p:nvPr/>
            </p:nvSpPr>
            <p:spPr>
              <a:xfrm>
                <a:off x="555989" y="908851"/>
                <a:ext cx="7209484" cy="5355312"/>
              </a:xfrm>
              <a:prstGeom prst="rect">
                <a:avLst/>
              </a:prstGeom>
              <a:noFill/>
            </p:spPr>
            <p:txBody>
              <a:bodyPr wrap="square" rtlCol="0">
                <a:spAutoFit/>
              </a:bodyPr>
              <a:lstStyle/>
              <a:p>
                <a:pPr marL="285750" indent="-285750">
                  <a:buFont typeface="Arial" panose="020B0604020202020204" pitchFamily="34" charset="0"/>
                  <a:buChar char="•"/>
                </a:pPr>
                <a:r>
                  <a:rPr lang="en-US" sz="1900" dirty="0">
                    <a:latin typeface="Lora" pitchFamily="2" charset="0"/>
                  </a:rPr>
                  <a:t>Coming back to exponentials, </a:t>
                </a:r>
                <a:r>
                  <a:rPr lang="en-US" sz="1900" dirty="0">
                    <a:solidFill>
                      <a:srgbClr val="000000"/>
                    </a:solidFill>
                    <a:latin typeface="Lora" pitchFamily="2" charset="0"/>
                  </a:rPr>
                  <a:t>a</a:t>
                </a:r>
                <a:r>
                  <a:rPr lang="en-US" sz="1900" b="0" i="0" u="none" strike="noStrike" baseline="0" dirty="0">
                    <a:solidFill>
                      <a:srgbClr val="000000"/>
                    </a:solidFill>
                    <a:latin typeface="Lora" pitchFamily="2" charset="0"/>
                  </a:rPr>
                  <a:t> classical computer’s computational power increases as </a:t>
                </a:r>
                <a:r>
                  <a:rPr lang="en-US" sz="1900" b="1" i="0" u="none" strike="noStrike" baseline="0" dirty="0">
                    <a:solidFill>
                      <a:srgbClr val="000000"/>
                    </a:solidFill>
                    <a:latin typeface="Lora" pitchFamily="2" charset="0"/>
                  </a:rPr>
                  <a:t>2𝑛</a:t>
                </a:r>
                <a:r>
                  <a:rPr lang="en-US" sz="1900" b="0" i="0" u="none" strike="noStrike" baseline="0" dirty="0">
                    <a:solidFill>
                      <a:srgbClr val="000000"/>
                    </a:solidFill>
                    <a:latin typeface="Lora" pitchFamily="2" charset="0"/>
                  </a:rPr>
                  <a:t>, where 𝑛 is the number of bits (linear)</a:t>
                </a:r>
              </a:p>
              <a:p>
                <a:endParaRPr lang="en-US" sz="190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1900" b="0" i="0" u="none" strike="noStrike" baseline="0" dirty="0">
                    <a:solidFill>
                      <a:srgbClr val="000000"/>
                    </a:solidFill>
                    <a:latin typeface="Lora" pitchFamily="2" charset="0"/>
                  </a:rPr>
                  <a:t>However, a quantum computer’s computational power increases as </a:t>
                </a:r>
                <a14:m>
                  <m:oMath xmlns:m="http://schemas.openxmlformats.org/officeDocument/2006/math">
                    <m:sSup>
                      <m:sSupPr>
                        <m:ctrlPr>
                          <a:rPr lang="en-US" sz="1900" b="1" i="1" u="none" strike="noStrike" baseline="0" smtClean="0">
                            <a:solidFill>
                              <a:srgbClr val="000000"/>
                            </a:solidFill>
                            <a:latin typeface="Cambria Math" panose="02040503050406030204" pitchFamily="18" charset="0"/>
                          </a:rPr>
                        </m:ctrlPr>
                      </m:sSupPr>
                      <m:e>
                        <m:r>
                          <a:rPr lang="en-US" sz="1900" b="1" i="1" u="none" strike="noStrike" baseline="0" smtClean="0">
                            <a:solidFill>
                              <a:srgbClr val="000000"/>
                            </a:solidFill>
                            <a:latin typeface="Cambria Math" panose="02040503050406030204" pitchFamily="18" charset="0"/>
                          </a:rPr>
                          <m:t>𝟐</m:t>
                        </m:r>
                      </m:e>
                      <m:sup>
                        <m:r>
                          <a:rPr lang="en-US" sz="1900" b="1" i="1" u="none" strike="noStrike" baseline="0" smtClean="0">
                            <a:solidFill>
                              <a:srgbClr val="000000"/>
                            </a:solidFill>
                            <a:latin typeface="Cambria Math" panose="02040503050406030204" pitchFamily="18" charset="0"/>
                          </a:rPr>
                          <m:t>𝒏</m:t>
                        </m:r>
                      </m:sup>
                    </m:sSup>
                  </m:oMath>
                </a14:m>
                <a:r>
                  <a:rPr lang="en-US" sz="1900" b="0" i="0" u="none" strike="noStrike" baseline="0" dirty="0">
                    <a:solidFill>
                      <a:srgbClr val="000000"/>
                    </a:solidFill>
                    <a:latin typeface="Lora" pitchFamily="2" charset="0"/>
                  </a:rPr>
                  <a:t> due to superposition, entanglement and the existence of many different outcomes for each combination of qubits (exponential)</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Therefore, if you have a classical chip with 1 million transistors, you can theoretically substitute it for a perfect quantum chip with just 21 qubits*</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A classical chip with 1 billion transistors = perfect quantum chip with just 31 qubits*</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A classical chip with 1 trillion transistors = perfect quantum chip with just 41 qubits*</a:t>
                </a:r>
              </a:p>
            </p:txBody>
          </p:sp>
        </mc:Choice>
        <mc:Fallback>
          <p:sp>
            <p:nvSpPr>
              <p:cNvPr id="6" name="TextBox 5">
                <a:extLst>
                  <a:ext uri="{FF2B5EF4-FFF2-40B4-BE49-F238E27FC236}">
                    <a16:creationId xmlns:a16="http://schemas.microsoft.com/office/drawing/2014/main" id="{B5010B0E-DDE5-2E60-E391-E2C297CDB61E}"/>
                  </a:ext>
                </a:extLst>
              </p:cNvPr>
              <p:cNvSpPr txBox="1">
                <a:spLocks noRot="1" noChangeAspect="1" noMove="1" noResize="1" noEditPoints="1" noAdjustHandles="1" noChangeArrowheads="1" noChangeShapeType="1" noTextEdit="1"/>
              </p:cNvSpPr>
              <p:nvPr/>
            </p:nvSpPr>
            <p:spPr>
              <a:xfrm>
                <a:off x="555989" y="908851"/>
                <a:ext cx="7209484" cy="5355312"/>
              </a:xfrm>
              <a:prstGeom prst="rect">
                <a:avLst/>
              </a:prstGeom>
              <a:blipFill>
                <a:blip r:embed="rId2"/>
                <a:stretch>
                  <a:fillRect l="-592" t="-683" r="-1099" b="-910"/>
                </a:stretch>
              </a:blipFill>
            </p:spPr>
            <p:txBody>
              <a:bodyPr/>
              <a:lstStyle/>
              <a:p>
                <a:r>
                  <a:rPr lang="en-GB">
                    <a:noFill/>
                  </a:rPr>
                  <a:t> </a:t>
                </a:r>
              </a:p>
            </p:txBody>
          </p:sp>
        </mc:Fallback>
      </mc:AlternateContent>
      <p:pic>
        <p:nvPicPr>
          <p:cNvPr id="8" name="Picture 7" descr="A person with his hands on his face&#10;&#10;Description automatically generated with low confidence">
            <a:extLst>
              <a:ext uri="{FF2B5EF4-FFF2-40B4-BE49-F238E27FC236}">
                <a16:creationId xmlns:a16="http://schemas.microsoft.com/office/drawing/2014/main" id="{E056919C-BFE3-4CDA-9D19-9BA3BEE6BA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247" y="1986169"/>
            <a:ext cx="3333750" cy="2209800"/>
          </a:xfrm>
          <a:prstGeom prst="rect">
            <a:avLst/>
          </a:prstGeom>
        </p:spPr>
      </p:pic>
      <p:sp>
        <p:nvSpPr>
          <p:cNvPr id="7" name="TextBox 6">
            <a:extLst>
              <a:ext uri="{FF2B5EF4-FFF2-40B4-BE49-F238E27FC236}">
                <a16:creationId xmlns:a16="http://schemas.microsoft.com/office/drawing/2014/main" id="{FA727581-F1D9-19B1-96D7-DBADF3A300C0}"/>
              </a:ext>
            </a:extLst>
          </p:cNvPr>
          <p:cNvSpPr txBox="1"/>
          <p:nvPr/>
        </p:nvSpPr>
        <p:spPr>
          <a:xfrm>
            <a:off x="9100930" y="4738155"/>
            <a:ext cx="1762539" cy="1261884"/>
          </a:xfrm>
          <a:prstGeom prst="rect">
            <a:avLst/>
          </a:prstGeom>
          <a:noFill/>
          <a:ln w="19050">
            <a:solidFill>
              <a:srgbClr val="FF0000"/>
            </a:solidFill>
          </a:ln>
        </p:spPr>
        <p:txBody>
          <a:bodyPr wrap="square" rtlCol="0">
            <a:spAutoFit/>
          </a:bodyPr>
          <a:lstStyle/>
          <a:p>
            <a:r>
              <a:rPr lang="en-US" sz="1900" dirty="0">
                <a:latin typeface="Lora" pitchFamily="2" charset="0"/>
                <a:cs typeface="Lao UI" panose="020B0502040204020203" pitchFamily="34" charset="0"/>
              </a:rPr>
              <a:t>*in real life, we should also consider noise effects</a:t>
            </a:r>
            <a:endParaRPr lang="en-GB" sz="1900" dirty="0">
              <a:latin typeface="Lora" pitchFamily="2" charset="0"/>
              <a:cs typeface="Lao UI" panose="020B0502040204020203" pitchFamily="34" charset="0"/>
            </a:endParaRPr>
          </a:p>
        </p:txBody>
      </p:sp>
      <p:sp>
        <p:nvSpPr>
          <p:cNvPr id="9" name="Title 8">
            <a:extLst>
              <a:ext uri="{FF2B5EF4-FFF2-40B4-BE49-F238E27FC236}">
                <a16:creationId xmlns:a16="http://schemas.microsoft.com/office/drawing/2014/main" id="{2FEC6994-D2CA-904A-94FD-8D456132A953}"/>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Classical bit vs quantum bit - continued</a:t>
            </a:r>
            <a:endParaRPr lang="en-GB" dirty="0">
              <a:effectLst/>
            </a:endParaRPr>
          </a:p>
        </p:txBody>
      </p:sp>
    </p:spTree>
    <p:extLst>
      <p:ext uri="{BB962C8B-B14F-4D97-AF65-F5344CB8AC3E}">
        <p14:creationId xmlns:p14="http://schemas.microsoft.com/office/powerpoint/2010/main" val="56844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2197</TotalTime>
  <Words>3937</Words>
  <Application>Microsoft Office PowerPoint</Application>
  <PresentationFormat>Widescreen</PresentationFormat>
  <Paragraphs>640</Paragraphs>
  <Slides>48</Slides>
  <Notes>3</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Calibri Light</vt:lpstr>
      <vt:lpstr>Cambria Math</vt:lpstr>
      <vt:lpstr>Georgia</vt:lpstr>
      <vt:lpstr>Lora</vt:lpstr>
      <vt:lpstr>Wingdings</vt:lpstr>
      <vt:lpstr>Office Theme</vt:lpstr>
      <vt:lpstr>PowerPoint Presentation</vt:lpstr>
      <vt:lpstr>On the origins of chess</vt:lpstr>
      <vt:lpstr>Moore’s “Law”</vt:lpstr>
      <vt:lpstr>What is a classical computer?</vt:lpstr>
      <vt:lpstr>What is a quantum computer?</vt:lpstr>
      <vt:lpstr>PowerPoint Presentation</vt:lpstr>
      <vt:lpstr>What is a quantum computer? - continued</vt:lpstr>
      <vt:lpstr>Classical bit vs quantum bit</vt:lpstr>
      <vt:lpstr>Classical bit vs quantum bit - continued</vt:lpstr>
      <vt:lpstr>PowerPoint Presentation</vt:lpstr>
      <vt:lpstr>PowerPoint Presentation</vt:lpstr>
      <vt:lpstr>Mathematical aside 1 – Complex numbers and Dirac notation</vt:lpstr>
      <vt:lpstr>Properties of Quantum Systems</vt:lpstr>
      <vt:lpstr>Properties of Quantum Systems</vt:lpstr>
      <vt:lpstr>Quantum basis states</vt:lpstr>
      <vt:lpstr>Quantum basis states - continued</vt:lpstr>
      <vt:lpstr>Superposition</vt:lpstr>
      <vt:lpstr>Born rule</vt:lpstr>
      <vt:lpstr>Born rule - continued</vt:lpstr>
      <vt:lpstr>Born rule - continued</vt:lpstr>
      <vt:lpstr>Bloch Sphere</vt:lpstr>
      <vt:lpstr>Bloch Sphere - continued</vt:lpstr>
      <vt:lpstr>Bloch Sphere - continued</vt:lpstr>
      <vt:lpstr>Superposition – takeaway points</vt:lpstr>
      <vt:lpstr>Properties of Quantum Systems</vt:lpstr>
      <vt:lpstr>Entanglement</vt:lpstr>
      <vt:lpstr>Entanglement - continued</vt:lpstr>
      <vt:lpstr>Entanglement - continued</vt:lpstr>
      <vt:lpstr>Entanglement – takeaway points</vt:lpstr>
      <vt:lpstr>Properties of Quantum Systems</vt:lpstr>
      <vt:lpstr>Interference</vt:lpstr>
      <vt:lpstr>Interference - continued</vt:lpstr>
      <vt:lpstr>Interference - continued</vt:lpstr>
      <vt:lpstr>Interference - continued</vt:lpstr>
      <vt:lpstr>Interference – takeaway points</vt:lpstr>
      <vt:lpstr>Properties of Quantum Systems</vt:lpstr>
      <vt:lpstr>Decoherence and noise</vt:lpstr>
      <vt:lpstr>Decoherence and noise - continued</vt:lpstr>
      <vt:lpstr>Quantum advantage (“supremacy”)</vt:lpstr>
      <vt:lpstr>Types of quantum computing qubits</vt:lpstr>
      <vt:lpstr>Types of quantum computing qubits - continued</vt:lpstr>
      <vt:lpstr>Types of quantum computing qubits - continued</vt:lpstr>
      <vt:lpstr>Types of quantum computing qubits - continued</vt:lpstr>
      <vt:lpstr>Shortcomings and difficulties (uncertain future)</vt:lpstr>
      <vt:lpstr>Summary</vt:lpstr>
      <vt:lpstr>PowerPoint Presentation</vt:lpstr>
      <vt:lpstr>Blooket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ABDELMOTTELEB, AHMED (PGR)</dc:creator>
  <cp:lastModifiedBy>ABDELMOTTELEB, AHMED (PGR)</cp:lastModifiedBy>
  <cp:revision>363</cp:revision>
  <dcterms:created xsi:type="dcterms:W3CDTF">2023-01-07T08:59:05Z</dcterms:created>
  <dcterms:modified xsi:type="dcterms:W3CDTF">2023-07-24T21:35:55Z</dcterms:modified>
</cp:coreProperties>
</file>