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9"/>
  </p:notesMasterIdLst>
  <p:sldIdLst>
    <p:sldId id="292" r:id="rId2"/>
    <p:sldId id="326" r:id="rId3"/>
    <p:sldId id="271" r:id="rId4"/>
    <p:sldId id="317" r:id="rId5"/>
    <p:sldId id="319" r:id="rId6"/>
    <p:sldId id="269" r:id="rId7"/>
    <p:sldId id="305" r:id="rId8"/>
    <p:sldId id="306" r:id="rId9"/>
    <p:sldId id="307" r:id="rId10"/>
    <p:sldId id="335" r:id="rId11"/>
    <p:sldId id="308" r:id="rId12"/>
    <p:sldId id="295" r:id="rId13"/>
    <p:sldId id="286" r:id="rId14"/>
    <p:sldId id="330" r:id="rId15"/>
    <p:sldId id="334" r:id="rId16"/>
    <p:sldId id="322" r:id="rId17"/>
    <p:sldId id="323" r:id="rId18"/>
    <p:sldId id="321" r:id="rId19"/>
    <p:sldId id="275" r:id="rId20"/>
    <p:sldId id="298" r:id="rId21"/>
    <p:sldId id="299" r:id="rId22"/>
    <p:sldId id="325" r:id="rId23"/>
    <p:sldId id="300" r:id="rId24"/>
    <p:sldId id="301" r:id="rId25"/>
    <p:sldId id="316" r:id="rId26"/>
    <p:sldId id="274" r:id="rId27"/>
    <p:sldId id="309" r:id="rId28"/>
    <p:sldId id="278" r:id="rId29"/>
    <p:sldId id="310" r:id="rId30"/>
    <p:sldId id="311" r:id="rId31"/>
    <p:sldId id="277" r:id="rId32"/>
    <p:sldId id="314" r:id="rId33"/>
    <p:sldId id="294" r:id="rId34"/>
    <p:sldId id="315" r:id="rId35"/>
    <p:sldId id="279" r:id="rId36"/>
    <p:sldId id="287" r:id="rId37"/>
    <p:sldId id="327" r:id="rId38"/>
    <p:sldId id="280" r:id="rId39"/>
    <p:sldId id="281" r:id="rId40"/>
    <p:sldId id="288" r:id="rId41"/>
    <p:sldId id="297" r:id="rId42"/>
    <p:sldId id="283" r:id="rId43"/>
    <p:sldId id="290" r:id="rId44"/>
    <p:sldId id="291" r:id="rId45"/>
    <p:sldId id="303" r:id="rId46"/>
    <p:sldId id="289" r:id="rId47"/>
    <p:sldId id="302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CE0D2CA-E6F5-CB18-7F2E-C29978743722}" name="ABDELMOTTELEB, AHMED (PGR)" initials="AA(" userId="S::u2058721@live.warwick.ac.uk::c5ba1125-0d86-4240-bf7b-64949352804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0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85831" autoAdjust="0"/>
  </p:normalViewPr>
  <p:slideViewPr>
    <p:cSldViewPr snapToGrid="0">
      <p:cViewPr varScale="1">
        <p:scale>
          <a:sx n="82" d="100"/>
          <a:sy n="82" d="100"/>
        </p:scale>
        <p:origin x="1076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927E6B-D93B-4842-BF91-DB2802582D54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35A37DD8-2DDF-4035-9408-2A979F70B308}">
      <dgm:prSet phldrT="[Text]"/>
      <dgm:spPr/>
      <dgm:t>
        <a:bodyPr/>
        <a:lstStyle/>
        <a:p>
          <a:r>
            <a:rPr lang="en-US" dirty="0">
              <a:latin typeface="Lora" pitchFamily="2" charset="0"/>
            </a:rPr>
            <a:t>Quantum Computing</a:t>
          </a:r>
          <a:endParaRPr lang="en-GB" dirty="0">
            <a:latin typeface="Lora" pitchFamily="2" charset="0"/>
          </a:endParaRPr>
        </a:p>
      </dgm:t>
    </dgm:pt>
    <dgm:pt modelId="{F991C0E6-3AB3-47E3-9FAC-14A286F6AA39}" type="parTrans" cxnId="{78758E3C-5C82-40B7-A8F4-B99F632D1485}">
      <dgm:prSet/>
      <dgm:spPr/>
      <dgm:t>
        <a:bodyPr/>
        <a:lstStyle/>
        <a:p>
          <a:endParaRPr lang="en-GB"/>
        </a:p>
      </dgm:t>
    </dgm:pt>
    <dgm:pt modelId="{7DEDD7B8-A53D-4EAA-BCF6-A4EB24129893}" type="sibTrans" cxnId="{78758E3C-5C82-40B7-A8F4-B99F632D1485}">
      <dgm:prSet/>
      <dgm:spPr/>
      <dgm:t>
        <a:bodyPr/>
        <a:lstStyle/>
        <a:p>
          <a:endParaRPr lang="en-GB"/>
        </a:p>
      </dgm:t>
    </dgm:pt>
    <dgm:pt modelId="{580F2511-0B7B-4190-97A3-5B01E0190C85}">
      <dgm:prSet phldrT="[Text]"/>
      <dgm:spPr>
        <a:solidFill>
          <a:srgbClr val="92D050">
            <a:alpha val="50000"/>
          </a:srgbClr>
        </a:solidFill>
      </dgm:spPr>
      <dgm:t>
        <a:bodyPr/>
        <a:lstStyle/>
        <a:p>
          <a:r>
            <a:rPr lang="en-US" dirty="0">
              <a:latin typeface="Lora" pitchFamily="2" charset="0"/>
            </a:rPr>
            <a:t>Machine Learning</a:t>
          </a:r>
          <a:endParaRPr lang="en-GB" dirty="0">
            <a:latin typeface="Lora" pitchFamily="2" charset="0"/>
          </a:endParaRPr>
        </a:p>
      </dgm:t>
    </dgm:pt>
    <dgm:pt modelId="{27D39F48-2766-40E1-8BBA-4C35CB3287DB}" type="parTrans" cxnId="{D775BB34-D23A-411C-88CF-D4A6DD561DE4}">
      <dgm:prSet/>
      <dgm:spPr/>
      <dgm:t>
        <a:bodyPr/>
        <a:lstStyle/>
        <a:p>
          <a:endParaRPr lang="en-GB"/>
        </a:p>
      </dgm:t>
    </dgm:pt>
    <dgm:pt modelId="{F13D5DC6-A02D-446C-8081-3E811B7A8B72}" type="sibTrans" cxnId="{D775BB34-D23A-411C-88CF-D4A6DD561DE4}">
      <dgm:prSet/>
      <dgm:spPr/>
      <dgm:t>
        <a:bodyPr/>
        <a:lstStyle/>
        <a:p>
          <a:endParaRPr lang="en-GB"/>
        </a:p>
      </dgm:t>
    </dgm:pt>
    <dgm:pt modelId="{18186916-D995-4E01-A3A8-8E4EA862E355}" type="pres">
      <dgm:prSet presAssocID="{6C927E6B-D93B-4842-BF91-DB2802582D54}" presName="compositeShape" presStyleCnt="0">
        <dgm:presLayoutVars>
          <dgm:chMax val="7"/>
          <dgm:dir/>
          <dgm:resizeHandles val="exact"/>
        </dgm:presLayoutVars>
      </dgm:prSet>
      <dgm:spPr/>
    </dgm:pt>
    <dgm:pt modelId="{F910E9FC-1D22-41BE-974F-1146985FB9DE}" type="pres">
      <dgm:prSet presAssocID="{35A37DD8-2DDF-4035-9408-2A979F70B308}" presName="circ1" presStyleLbl="vennNode1" presStyleIdx="0" presStyleCnt="2"/>
      <dgm:spPr/>
    </dgm:pt>
    <dgm:pt modelId="{29D80C49-BC51-4532-85BB-E41D7A22264A}" type="pres">
      <dgm:prSet presAssocID="{35A37DD8-2DDF-4035-9408-2A979F70B30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7C0FA78-709D-4E9D-8ACE-D604565ECEBC}" type="pres">
      <dgm:prSet presAssocID="{580F2511-0B7B-4190-97A3-5B01E0190C85}" presName="circ2" presStyleLbl="vennNode1" presStyleIdx="1" presStyleCnt="2"/>
      <dgm:spPr/>
    </dgm:pt>
    <dgm:pt modelId="{FE611430-288E-4622-8A2C-51731385A69B}" type="pres">
      <dgm:prSet presAssocID="{580F2511-0B7B-4190-97A3-5B01E0190C8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44271A0E-053C-4045-B43A-AD814A085BA2}" type="presOf" srcId="{580F2511-0B7B-4190-97A3-5B01E0190C85}" destId="{47C0FA78-709D-4E9D-8ACE-D604565ECEBC}" srcOrd="0" destOrd="0" presId="urn:microsoft.com/office/officeart/2005/8/layout/venn1"/>
    <dgm:cxn modelId="{6CC27910-01C7-489B-80A1-44C87B5D286F}" type="presOf" srcId="{580F2511-0B7B-4190-97A3-5B01E0190C85}" destId="{FE611430-288E-4622-8A2C-51731385A69B}" srcOrd="1" destOrd="0" presId="urn:microsoft.com/office/officeart/2005/8/layout/venn1"/>
    <dgm:cxn modelId="{F3281C30-8179-46B9-819E-52C0234961CF}" type="presOf" srcId="{6C927E6B-D93B-4842-BF91-DB2802582D54}" destId="{18186916-D995-4E01-A3A8-8E4EA862E355}" srcOrd="0" destOrd="0" presId="urn:microsoft.com/office/officeart/2005/8/layout/venn1"/>
    <dgm:cxn modelId="{D775BB34-D23A-411C-88CF-D4A6DD561DE4}" srcId="{6C927E6B-D93B-4842-BF91-DB2802582D54}" destId="{580F2511-0B7B-4190-97A3-5B01E0190C85}" srcOrd="1" destOrd="0" parTransId="{27D39F48-2766-40E1-8BBA-4C35CB3287DB}" sibTransId="{F13D5DC6-A02D-446C-8081-3E811B7A8B72}"/>
    <dgm:cxn modelId="{78758E3C-5C82-40B7-A8F4-B99F632D1485}" srcId="{6C927E6B-D93B-4842-BF91-DB2802582D54}" destId="{35A37DD8-2DDF-4035-9408-2A979F70B308}" srcOrd="0" destOrd="0" parTransId="{F991C0E6-3AB3-47E3-9FAC-14A286F6AA39}" sibTransId="{7DEDD7B8-A53D-4EAA-BCF6-A4EB24129893}"/>
    <dgm:cxn modelId="{FDD38B80-FFDA-4A69-B129-48A042D8C73D}" type="presOf" srcId="{35A37DD8-2DDF-4035-9408-2A979F70B308}" destId="{29D80C49-BC51-4532-85BB-E41D7A22264A}" srcOrd="1" destOrd="0" presId="urn:microsoft.com/office/officeart/2005/8/layout/venn1"/>
    <dgm:cxn modelId="{5D00F7D5-E847-4569-A9CF-98B0DA73F9B0}" type="presOf" srcId="{35A37DD8-2DDF-4035-9408-2A979F70B308}" destId="{F910E9FC-1D22-41BE-974F-1146985FB9DE}" srcOrd="0" destOrd="0" presId="urn:microsoft.com/office/officeart/2005/8/layout/venn1"/>
    <dgm:cxn modelId="{6F704F2F-5B17-4A39-A8BD-9A041767D6E7}" type="presParOf" srcId="{18186916-D995-4E01-A3A8-8E4EA862E355}" destId="{F910E9FC-1D22-41BE-974F-1146985FB9DE}" srcOrd="0" destOrd="0" presId="urn:microsoft.com/office/officeart/2005/8/layout/venn1"/>
    <dgm:cxn modelId="{C2888A37-DF0E-4C0B-B3E2-75975B657282}" type="presParOf" srcId="{18186916-D995-4E01-A3A8-8E4EA862E355}" destId="{29D80C49-BC51-4532-85BB-E41D7A22264A}" srcOrd="1" destOrd="0" presId="urn:microsoft.com/office/officeart/2005/8/layout/venn1"/>
    <dgm:cxn modelId="{546D4F9C-7276-4923-BF3E-ABC883810918}" type="presParOf" srcId="{18186916-D995-4E01-A3A8-8E4EA862E355}" destId="{47C0FA78-709D-4E9D-8ACE-D604565ECEBC}" srcOrd="2" destOrd="0" presId="urn:microsoft.com/office/officeart/2005/8/layout/venn1"/>
    <dgm:cxn modelId="{A8CA9C5C-11AD-4A50-A0ED-403E0B57759D}" type="presParOf" srcId="{18186916-D995-4E01-A3A8-8E4EA862E355}" destId="{FE611430-288E-4622-8A2C-51731385A69B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10E9FC-1D22-41BE-974F-1146985FB9DE}">
      <dsp:nvSpPr>
        <dsp:cNvPr id="0" name=""/>
        <dsp:cNvSpPr/>
      </dsp:nvSpPr>
      <dsp:spPr>
        <a:xfrm>
          <a:off x="182879" y="453813"/>
          <a:ext cx="4511040" cy="451103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>
              <a:latin typeface="Lora" pitchFamily="2" charset="0"/>
            </a:rPr>
            <a:t>Quantum Computing</a:t>
          </a:r>
          <a:endParaRPr lang="en-GB" sz="3900" kern="1200" dirty="0">
            <a:latin typeface="Lora" pitchFamily="2" charset="0"/>
          </a:endParaRPr>
        </a:p>
      </dsp:txBody>
      <dsp:txXfrm>
        <a:off x="812799" y="985762"/>
        <a:ext cx="2600960" cy="3447142"/>
      </dsp:txXfrm>
    </dsp:sp>
    <dsp:sp modelId="{47C0FA78-709D-4E9D-8ACE-D604565ECEBC}">
      <dsp:nvSpPr>
        <dsp:cNvPr id="0" name=""/>
        <dsp:cNvSpPr/>
      </dsp:nvSpPr>
      <dsp:spPr>
        <a:xfrm>
          <a:off x="3434080" y="453813"/>
          <a:ext cx="4511040" cy="4511039"/>
        </a:xfrm>
        <a:prstGeom prst="ellipse">
          <a:avLst/>
        </a:prstGeom>
        <a:solidFill>
          <a:srgbClr val="92D05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>
              <a:latin typeface="Lora" pitchFamily="2" charset="0"/>
            </a:rPr>
            <a:t>Machine Learning</a:t>
          </a:r>
          <a:endParaRPr lang="en-GB" sz="3900" kern="1200" dirty="0">
            <a:latin typeface="Lora" pitchFamily="2" charset="0"/>
          </a:endParaRPr>
        </a:p>
      </dsp:txBody>
      <dsp:txXfrm>
        <a:off x="4714240" y="985762"/>
        <a:ext cx="2600960" cy="3447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38369-3C17-4850-90E2-0BBCB1A3692E}" type="datetimeFigureOut">
              <a:rPr lang="en-GB" smtClean="0"/>
              <a:t>24/07/2023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1BE830-F6DD-4819-B161-1A55AD1090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751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637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1171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80932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6491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2110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0574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5037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0306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676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1609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359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1266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6986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0" i="0" dirty="0">
                <a:solidFill>
                  <a:srgbClr val="454545"/>
                </a:solidFill>
                <a:effectLst/>
                <a:latin typeface="Montserrat" panose="00000500000000000000" pitchFamily="2" charset="0"/>
              </a:rPr>
              <a:t>Manufacturing: </a:t>
            </a:r>
          </a:p>
          <a:p>
            <a:pPr algn="l"/>
            <a:r>
              <a:rPr lang="en-US" b="0" i="0" dirty="0">
                <a:solidFill>
                  <a:srgbClr val="454545"/>
                </a:solidFill>
                <a:effectLst/>
                <a:latin typeface="Montserrat" panose="00000500000000000000" pitchFamily="2" charset="0"/>
              </a:rPr>
              <a:t>Designers often need several drafts when manufacturing a high-speed jet. This process ensures that they have the most efficient wing design for high speeds. It also applies to other key parts of the machine.</a:t>
            </a:r>
          </a:p>
          <a:p>
            <a:pPr algn="l"/>
            <a:r>
              <a:rPr lang="en-US" b="0" i="0" dirty="0">
                <a:solidFill>
                  <a:srgbClr val="454545"/>
                </a:solidFill>
                <a:effectLst/>
                <a:latin typeface="Montserrat" panose="00000500000000000000" pitchFamily="2" charset="0"/>
              </a:rPr>
              <a:t>Quantum computing can help designers fish through the different possibilities faster.</a:t>
            </a:r>
          </a:p>
          <a:p>
            <a:endParaRPr lang="en-GB" dirty="0"/>
          </a:p>
          <a:p>
            <a:r>
              <a:rPr lang="en-GB" dirty="0"/>
              <a:t>Logistics:</a:t>
            </a:r>
          </a:p>
          <a:p>
            <a:r>
              <a:rPr lang="en-GB" dirty="0"/>
              <a:t>Optimizing paths, best routes for every shipment (travelling salesman problem)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333333"/>
                </a:solidFill>
                <a:effectLst/>
                <a:latin typeface="Montserrat" panose="00000500000000000000" pitchFamily="2" charset="0"/>
              </a:rPr>
              <a:t>Finance: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454545"/>
                </a:solidFill>
                <a:effectLst/>
                <a:latin typeface="Montserrat" panose="00000500000000000000" pitchFamily="2" charset="0"/>
              </a:rPr>
              <a:t>Quantum </a:t>
            </a:r>
            <a:r>
              <a:rPr lang="en-US" b="0" i="0" dirty="0" err="1">
                <a:solidFill>
                  <a:srgbClr val="454545"/>
                </a:solidFill>
                <a:effectLst/>
                <a:latin typeface="Montserrat" panose="00000500000000000000" pitchFamily="2" charset="0"/>
              </a:rPr>
              <a:t>cothat</a:t>
            </a:r>
            <a:r>
              <a:rPr lang="en-US" b="0" i="0" dirty="0">
                <a:solidFill>
                  <a:srgbClr val="454545"/>
                </a:solidFill>
                <a:effectLst/>
                <a:latin typeface="Montserrat" panose="00000500000000000000" pitchFamily="2" charset="0"/>
              </a:rPr>
              <a:t> classic computers struggle to do.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 err="1">
                <a:solidFill>
                  <a:srgbClr val="454545"/>
                </a:solidFill>
                <a:effectLst/>
                <a:latin typeface="Montserrat" panose="00000500000000000000" pitchFamily="2" charset="0"/>
              </a:rPr>
              <a:t>mputing</a:t>
            </a:r>
            <a:r>
              <a:rPr lang="en-US" b="0" i="0" dirty="0">
                <a:solidFill>
                  <a:srgbClr val="454545"/>
                </a:solidFill>
                <a:effectLst/>
                <a:latin typeface="Montserrat" panose="00000500000000000000" pitchFamily="2" charset="0"/>
              </a:rPr>
              <a:t> can help make more accurate simulations and predictions of market activity. They are also a lot better at Monte Carlo simulations than traditional methods.</a:t>
            </a:r>
            <a:r>
              <a:rPr lang="en-GB" b="0" i="0" dirty="0">
                <a:solidFill>
                  <a:srgbClr val="333333"/>
                </a:solidFill>
                <a:effectLst/>
                <a:latin typeface="Montserrat" panose="00000500000000000000" pitchFamily="2" charset="0"/>
              </a:rPr>
              <a:t> </a:t>
            </a:r>
            <a:r>
              <a:rPr lang="en-US" b="0" i="0" dirty="0">
                <a:solidFill>
                  <a:srgbClr val="454545"/>
                </a:solidFill>
                <a:effectLst/>
                <a:latin typeface="Montserrat" panose="00000500000000000000" pitchFamily="2" charset="0"/>
              </a:rPr>
              <a:t>Major events can require fast-paced responses</a:t>
            </a:r>
          </a:p>
          <a:p>
            <a:pPr algn="l"/>
            <a:r>
              <a:rPr lang="en-US" b="0" i="0" dirty="0">
                <a:solidFill>
                  <a:srgbClr val="454545"/>
                </a:solidFill>
                <a:effectLst/>
                <a:latin typeface="Montserrat" panose="00000500000000000000" pitchFamily="2" charset="0"/>
              </a:rPr>
              <a:t>Chemical Engineering:</a:t>
            </a:r>
          </a:p>
          <a:p>
            <a:pPr algn="l"/>
            <a:r>
              <a:rPr lang="en-US" b="0" i="0" dirty="0">
                <a:solidFill>
                  <a:srgbClr val="454545"/>
                </a:solidFill>
                <a:effectLst/>
                <a:latin typeface="Montserrat" panose="00000500000000000000" pitchFamily="2" charset="0"/>
              </a:rPr>
              <a:t>With such a wide variety of chemical configurations available, it can take time to find the right one. Quantum computing can help speed up these processes.</a:t>
            </a:r>
          </a:p>
          <a:p>
            <a:pPr algn="l"/>
            <a:r>
              <a:rPr lang="en-US" b="0" i="0" dirty="0">
                <a:solidFill>
                  <a:srgbClr val="454545"/>
                </a:solidFill>
                <a:effectLst/>
                <a:latin typeface="Montserrat" panose="00000500000000000000" pitchFamily="2" charset="0"/>
              </a:rPr>
              <a:t>This application is beneficial in pharmaceuticals and vaccine development. Our experience with the COVID-19 pandemic has emphasized the need for urgent solutions</a:t>
            </a:r>
          </a:p>
          <a:p>
            <a:pPr algn="l"/>
            <a:endParaRPr lang="en-US" b="0" i="0" dirty="0">
              <a:solidFill>
                <a:srgbClr val="454545"/>
              </a:solidFill>
              <a:effectLst/>
              <a:latin typeface="Montserrat" panose="00000500000000000000" pitchFamily="2" charset="0"/>
            </a:endParaRPr>
          </a:p>
          <a:p>
            <a:pPr algn="l"/>
            <a:r>
              <a:rPr lang="en-US" b="0" i="0" dirty="0">
                <a:solidFill>
                  <a:srgbClr val="454545"/>
                </a:solidFill>
                <a:effectLst/>
                <a:latin typeface="Montserrat" panose="00000500000000000000" pitchFamily="2" charset="0"/>
              </a:rPr>
              <a:t>AI: QML. Faster processing can lead to better AI performance</a:t>
            </a:r>
          </a:p>
          <a:p>
            <a:pPr algn="l"/>
            <a:endParaRPr lang="en-US" b="0" i="0" dirty="0">
              <a:solidFill>
                <a:srgbClr val="454545"/>
              </a:solidFill>
              <a:effectLst/>
              <a:latin typeface="Montserrat" panose="00000500000000000000" pitchFamily="2" charset="0"/>
            </a:endParaRPr>
          </a:p>
          <a:p>
            <a:pPr algn="l"/>
            <a:endParaRPr lang="en-US" b="0" i="0" dirty="0">
              <a:solidFill>
                <a:srgbClr val="454545"/>
              </a:solidFill>
              <a:effectLst/>
              <a:latin typeface="Montserrat" panose="00000500000000000000" pitchFamily="2" charset="0"/>
            </a:endParaRPr>
          </a:p>
          <a:p>
            <a:pPr algn="l"/>
            <a:endParaRPr lang="en-US" b="0" i="0" dirty="0">
              <a:solidFill>
                <a:srgbClr val="454545"/>
              </a:solidFill>
              <a:effectLst/>
              <a:latin typeface="Montserrat" panose="00000500000000000000" pitchFamily="2" charset="0"/>
            </a:endParaRPr>
          </a:p>
          <a:p>
            <a:pPr algn="l"/>
            <a:endParaRPr lang="en-US" b="0" i="0" dirty="0">
              <a:solidFill>
                <a:srgbClr val="454545"/>
              </a:solidFill>
              <a:effectLst/>
              <a:latin typeface="Montserrat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i="0" dirty="0">
              <a:solidFill>
                <a:srgbClr val="333333"/>
              </a:solidFill>
              <a:effectLst/>
              <a:latin typeface="Montserrat" panose="00000500000000000000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382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7069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8011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166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91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844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0935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9620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476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2765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013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274B7-0964-8717-DC0C-B3DD420B75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67E003-5EA3-D34D-2F23-3C55296E8E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49B35-F9A1-2939-E17C-9086805A1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0E2FE2-723E-868C-AEC5-A509FA0F6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8C7EE0-CB26-8C0A-0C15-6C8BE8FDA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49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3DA75-F992-65B9-4066-E799E19CE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4E8A59-C2B7-5934-320B-47F4267FAF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7CB85-9B0B-6289-C736-55080CEC2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97461-4DC5-D24B-DCC5-A553A79C7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DCC9F-389E-FB98-D109-4FFFC5DCB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244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2EACB9-C931-8B79-CEBF-30B55A68B7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151254-BE16-CFDB-E39C-2F4A515FBF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39D04A-F72D-31E3-D26F-C8D9FF51D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FCF3FD-A4F9-0F6F-DC50-13F0EAF7B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F95922-F5E4-06D0-6D83-3E64F6050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311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678AB-B0AC-20F7-ACF8-B0EC49B6A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85429-2218-9371-4366-4F2B9452BE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1C2B27-B271-4286-EE66-41B23B014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030F8-4429-0BBF-0F0D-E93545486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8FF0A-40C5-CBC4-C376-25B57B6D4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241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B4B98-28D0-B47D-3C5F-97AFC8959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3FBE7-6E53-F1AA-2F15-4E147C6BC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66D32D-BFCE-3369-73F0-A3E4D2646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1950E-2F53-363A-CF00-C82F7D48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7B6E9C-AE32-0D41-6E40-E1DD44814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266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697BA-3104-954F-72DB-046CE666E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59503-D1B8-64F7-5C67-5612FBCB2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C42BF8-CF5B-661B-6CFA-856EBE0488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4801F1-4492-D1E2-4690-3656E8E29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0392E5-7915-C808-A2F1-4EB426D8E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7B3D0A-24D6-78B6-140C-F35671DE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653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E5F2D-0880-03F7-C26E-E30B2045E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B6F05F-F71E-D14E-7558-601AD0A1C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5BC672-EC4C-7D30-F4D9-D484F000FE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1FE690-1219-8F3E-ECDD-176C12303A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465CF7-8AAF-29A7-0476-C4603AFA2B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5013F3-62BD-CAF6-3B73-BB2F41E73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49E0FE-3CFB-AD03-C9BD-2FF3569CC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EDC3C9-F0D6-4839-50FF-BEB564EC2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61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B14174-19EC-0AAD-90F2-76EB207DD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600"/>
            </a:lvl1pPr>
          </a:lstStyle>
          <a:p>
            <a:r>
              <a:rPr lang="en-US"/>
              <a:t>26 July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6D2422-D622-A1B4-408E-459A7044F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1400" y="6356350"/>
            <a:ext cx="5029200" cy="365125"/>
          </a:xfrm>
        </p:spPr>
        <p:txBody>
          <a:bodyPr/>
          <a:lstStyle>
            <a:lvl1pPr>
              <a:defRPr sz="1600"/>
            </a:lvl1pPr>
          </a:lstStyle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0179B7-2691-FFE1-1CBF-3E363A8A7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97D63191-F394-46E6-9F57-66EF97066736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6363AE2-9B99-8A7B-CB36-1EA71CA2B11D}"/>
              </a:ext>
            </a:extLst>
          </p:cNvPr>
          <p:cNvCxnSpPr>
            <a:cxnSpLocks/>
          </p:cNvCxnSpPr>
          <p:nvPr userDrawn="1"/>
        </p:nvCxnSpPr>
        <p:spPr>
          <a:xfrm>
            <a:off x="526273" y="6216650"/>
            <a:ext cx="1115699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B86006A-80AD-92A5-293D-5BF2F3F24376}"/>
              </a:ext>
            </a:extLst>
          </p:cNvPr>
          <p:cNvCxnSpPr>
            <a:cxnSpLocks/>
          </p:cNvCxnSpPr>
          <p:nvPr userDrawn="1"/>
        </p:nvCxnSpPr>
        <p:spPr>
          <a:xfrm>
            <a:off x="517502" y="907879"/>
            <a:ext cx="1115699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2885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4846D5-E51D-E285-0FD7-79F5B971B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600"/>
            </a:lvl1pPr>
          </a:lstStyle>
          <a:p>
            <a:r>
              <a:rPr lang="en-US"/>
              <a:t>26 July 2023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344655-E47A-EE17-4147-4962CA9E8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1400" y="6356350"/>
            <a:ext cx="5029200" cy="365125"/>
          </a:xfrm>
        </p:spPr>
        <p:txBody>
          <a:bodyPr/>
          <a:lstStyle>
            <a:lvl1pPr>
              <a:defRPr sz="1600"/>
            </a:lvl1pPr>
          </a:lstStyle>
          <a:p>
            <a:r>
              <a:rPr lang="en-GB"/>
              <a:t>A. Abdelmotteleb | Quantum Computing | CERN openlab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474DEC-3405-4705-F413-3B615AD20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97D63191-F394-46E6-9F57-66EF970667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574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343BD-C33B-DA20-F745-073F34246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D6E803-99A9-4D7F-BCF4-891655F0B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040B0-FCAE-6063-D44C-86C6CF0F2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6CB360-F2D8-47BA-E6B3-338E4C1BC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792AD5-2C4E-1F3C-E99E-0E8B9D2A9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D27674-D87A-D796-DB99-C31D0EA45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149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78D53-F09D-C174-FCEB-D1BB7C265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75193E-7682-CB45-E113-5902C9BEC3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B8341D-E102-7CF2-E9F4-55E755F347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9FBA86-46B2-E5DC-A665-865285205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0492CB-DA90-66F7-EB1A-89B4EF18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282909-ADC0-2F61-74F4-C3F9FFB41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317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A69787-4554-613D-4E56-C7994B5CD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353838-0AC0-CF07-24FB-971B6B6360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1AC47-B65B-ED90-122E-646AE85DEA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26 July 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6EFE1-1DDC-0CE3-87F2-9FA9DD9359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A. Abdelmotteleb | Quantum Computing | CERN openlab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FCACB6-9AFD-1C2A-6BFE-E6B748D5C3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63191-F394-46E6-9F57-66EF97066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398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220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0.png"/><Relationship Id="rId5" Type="http://schemas.openxmlformats.org/officeDocument/2006/relationships/image" Target="../media/image240.png"/><Relationship Id="rId4" Type="http://schemas.openxmlformats.org/officeDocument/2006/relationships/image" Target="../media/image230.png"/><Relationship Id="rId9" Type="http://schemas.openxmlformats.org/officeDocument/2006/relationships/image" Target="../media/image28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qiskit.org/documentation/tutorials/algorithms/06_grover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pq-crystals.org/kyber/index.shtml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nist.gov/news-events/news/2022/07/nist-announces-first-four-quantum-resistant-cryptographic-algorithms" TargetMode="External"/><Relationship Id="rId4" Type="http://schemas.openxmlformats.org/officeDocument/2006/relationships/hyperlink" Target="https://pq-crystals.org/dilithium/index.shtml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qiskit.org/documentation/stable/0.24/tutorials/machine_learning/01_qsvm_classification.html#:~:text=Quantum%2Denhanced%20Support%20Vector%20Machine%20(QSVM)%C2%B6&amp;text=A%20key%20concept%20in%20classification,transformation%20function%20to%20the%20data.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s://arxiv.org/abs/2203.12497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202.13943" TargetMode="Externa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19844/" TargetMode="External"/><Relationship Id="rId7" Type="http://schemas.openxmlformats.org/officeDocument/2006/relationships/hyperlink" Target="https://quantum.cern/" TargetMode="Externa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ndico.cern.ch/category/14058/" TargetMode="External"/><Relationship Id="rId5" Type="http://schemas.openxmlformats.org/officeDocument/2006/relationships/hyperlink" Target="https://www.ibm.com/quantum-computing/network" TargetMode="External"/><Relationship Id="rId4" Type="http://schemas.openxmlformats.org/officeDocument/2006/relationships/hyperlink" Target="https://indico.cern.ch/event/1190278/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https://www.ibm.com/training/certification/C0010300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US7fEkBsy4A&amp;t=1s" TargetMode="External"/><Relationship Id="rId3" Type="http://schemas.openxmlformats.org/officeDocument/2006/relationships/hyperlink" Target="https://qiskit.org/textbook/preface.html" TargetMode="External"/><Relationship Id="rId7" Type="http://schemas.openxmlformats.org/officeDocument/2006/relationships/hyperlink" Target="https://www.youtube.com/playlist?list=PLOFEBzvs-VvpOCmJ9BonUhf7NYB4d1p0e" TargetMode="External"/><Relationship Id="rId2" Type="http://schemas.openxmlformats.org/officeDocument/2006/relationships/hyperlink" Target="https://www.youtube.com/playlist?list=PLOFEBzvs-VvrXTMy5Y2IqmSaUjfnhvBHR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github.com/MonitSharma/Learn-Quantum-Machine-Learning" TargetMode="External"/><Relationship Id="rId5" Type="http://schemas.openxmlformats.org/officeDocument/2006/relationships/hyperlink" Target="https://pennylane.ai/qml/demonstrations.html" TargetMode="External"/><Relationship Id="rId4" Type="http://schemas.openxmlformats.org/officeDocument/2006/relationships/hyperlink" Target="https://codebook.xanadu.ai/" TargetMode="External"/><Relationship Id="rId9" Type="http://schemas.openxmlformats.org/officeDocument/2006/relationships/hyperlink" Target="https://www.youtube.com/watch?v=1lTA2n142Mk" TargetMode="Externa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newsroom.ibm.com/2022-11-09-IBM-Unveils-400-Qubit-Plus-Quantum-Processor-and-Next-Generation-IBM-Quantum-System-Two" TargetMode="External"/><Relationship Id="rId2" Type="http://schemas.openxmlformats.org/officeDocument/2006/relationships/hyperlink" Target="https://arxiv.org/abs/2212.12372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0.png"/><Relationship Id="rId5" Type="http://schemas.openxmlformats.org/officeDocument/2006/relationships/image" Target="../media/image7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hyperlink" Target="https://javafxpert.github.io/grok-bloch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45861AC-404B-1297-D1CE-229B39DFC762}"/>
              </a:ext>
            </a:extLst>
          </p:cNvPr>
          <p:cNvSpPr txBox="1"/>
          <p:nvPr/>
        </p:nvSpPr>
        <p:spPr>
          <a:xfrm>
            <a:off x="1608669" y="728818"/>
            <a:ext cx="3821794" cy="5583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0" i="0" u="none" strike="noStrike" kern="1200" baseline="0" dirty="0">
                <a:latin typeface="Lora" pitchFamily="2" charset="0"/>
                <a:ea typeface="+mj-ea"/>
                <a:cs typeface="+mj-cs"/>
              </a:rPr>
              <a:t>Quantum Computing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5400" b="0" i="0" u="none" strike="noStrike" kern="1200" baseline="0" dirty="0">
              <a:latin typeface="Lora" pitchFamily="2" charset="0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kern="1200" dirty="0">
                <a:latin typeface="Lora" pitchFamily="2" charset="0"/>
                <a:ea typeface="+mj-ea"/>
                <a:cs typeface="+mj-cs"/>
              </a:rPr>
              <a:t>Lecture 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179721-DF13-7BEF-61ED-D9A792857BCF}"/>
              </a:ext>
            </a:extLst>
          </p:cNvPr>
          <p:cNvSpPr txBox="1"/>
          <p:nvPr/>
        </p:nvSpPr>
        <p:spPr>
          <a:xfrm>
            <a:off x="6804068" y="3520392"/>
            <a:ext cx="41341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>
                <a:latin typeface="Lora" pitchFamily="2" charset="0"/>
              </a:rPr>
              <a:t>Ahmed Abdelmotteleb</a:t>
            </a:r>
          </a:p>
          <a:p>
            <a:pPr algn="ctr"/>
            <a:endParaRPr lang="en-US" sz="2000" dirty="0">
              <a:latin typeface="Lora" pitchFamily="2" charset="0"/>
            </a:endParaRPr>
          </a:p>
          <a:p>
            <a:pPr algn="ctr"/>
            <a:r>
              <a:rPr lang="en-US" sz="2000" dirty="0">
                <a:latin typeface="Lora" pitchFamily="2" charset="0"/>
              </a:rPr>
              <a:t>University of Warwick</a:t>
            </a:r>
          </a:p>
          <a:p>
            <a:pPr algn="ctr"/>
            <a:endParaRPr lang="en-US" sz="2000" dirty="0">
              <a:latin typeface="Lora" pitchFamily="2" charset="0"/>
            </a:endParaRPr>
          </a:p>
          <a:p>
            <a:pPr algn="ctr"/>
            <a:r>
              <a:rPr lang="en-US" sz="2000" dirty="0">
                <a:latin typeface="Lora" pitchFamily="2" charset="0"/>
              </a:rPr>
              <a:t>ahmed.abdelmotteleb@cern.ch</a:t>
            </a:r>
          </a:p>
          <a:p>
            <a:pPr algn="ctr"/>
            <a:endParaRPr lang="en-US" sz="2000" dirty="0">
              <a:latin typeface="Lora" pitchFamily="2" charset="0"/>
            </a:endParaRPr>
          </a:p>
          <a:p>
            <a:pPr algn="ctr"/>
            <a:r>
              <a:rPr lang="en-US" sz="2000" dirty="0">
                <a:latin typeface="Lora" pitchFamily="2" charset="0"/>
              </a:rPr>
              <a:t>CERN </a:t>
            </a:r>
            <a:r>
              <a:rPr lang="en-US" sz="2000" dirty="0" err="1">
                <a:latin typeface="Lora" pitchFamily="2" charset="0"/>
              </a:rPr>
              <a:t>openlab</a:t>
            </a:r>
            <a:r>
              <a:rPr lang="en-US" sz="2000" dirty="0">
                <a:latin typeface="Lora" pitchFamily="2" charset="0"/>
              </a:rPr>
              <a:t> Summer Lectures </a:t>
            </a:r>
          </a:p>
          <a:p>
            <a:pPr algn="ctr"/>
            <a:endParaRPr lang="en-US" sz="2000" dirty="0">
              <a:latin typeface="Lora" pitchFamily="2" charset="0"/>
            </a:endParaRPr>
          </a:p>
          <a:p>
            <a:pPr algn="ctr"/>
            <a:r>
              <a:rPr lang="en-US" sz="2000" dirty="0">
                <a:latin typeface="Lora" pitchFamily="2" charset="0"/>
              </a:rPr>
              <a:t>26</a:t>
            </a:r>
            <a:r>
              <a:rPr lang="en-US" sz="2000" baseline="30000" dirty="0">
                <a:latin typeface="Lora" pitchFamily="2" charset="0"/>
              </a:rPr>
              <a:t>th</a:t>
            </a:r>
            <a:r>
              <a:rPr lang="en-US" sz="2000" dirty="0">
                <a:latin typeface="Lora" pitchFamily="2" charset="0"/>
              </a:rPr>
              <a:t> of July 2023</a:t>
            </a:r>
            <a:endParaRPr lang="en-GB" sz="2000" dirty="0">
              <a:latin typeface="Lora" pitchFamily="2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E947E04-E5C4-8B92-E96E-CE5DCBC59E9F}"/>
              </a:ext>
            </a:extLst>
          </p:cNvPr>
          <p:cNvCxnSpPr/>
          <p:nvPr/>
        </p:nvCxnSpPr>
        <p:spPr>
          <a:xfrm>
            <a:off x="6117265" y="815163"/>
            <a:ext cx="0" cy="478465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Picture 2" descr="Welcome to CERN openlab | CERN openlab">
            <a:extLst>
              <a:ext uri="{FF2B5EF4-FFF2-40B4-BE49-F238E27FC236}">
                <a16:creationId xmlns:a16="http://schemas.microsoft.com/office/drawing/2014/main" id="{29CC7258-B80A-A2E5-CB06-E461B2D63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711" y="1208088"/>
            <a:ext cx="4762562" cy="1555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19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2979479-13E8-A581-526D-5B80E42EB5D7}"/>
              </a:ext>
            </a:extLst>
          </p:cNvPr>
          <p:cNvSpPr txBox="1">
            <a:spLocks/>
          </p:cNvSpPr>
          <p:nvPr/>
        </p:nvSpPr>
        <p:spPr>
          <a:xfrm>
            <a:off x="414131" y="-6626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Two</a:t>
            </a:r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 qubits and tensor products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773B879-E335-27B5-5228-AEC43AB9FE2E}"/>
                  </a:ext>
                </a:extLst>
              </p:cNvPr>
              <p:cNvSpPr txBox="1"/>
              <p:nvPr/>
            </p:nvSpPr>
            <p:spPr>
              <a:xfrm>
                <a:off x="818630" y="1197309"/>
                <a:ext cx="1862577" cy="11269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773B879-E335-27B5-5228-AEC43AB9FE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630" y="1197309"/>
                <a:ext cx="1862577" cy="11269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5420F53-D230-9372-66E7-EBE6E6537266}"/>
                  </a:ext>
                </a:extLst>
              </p:cNvPr>
              <p:cNvSpPr txBox="1"/>
              <p:nvPr/>
            </p:nvSpPr>
            <p:spPr>
              <a:xfrm>
                <a:off x="3497254" y="1197308"/>
                <a:ext cx="1862577" cy="11269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01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5420F53-D230-9372-66E7-EBE6E6537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7254" y="1197308"/>
                <a:ext cx="1862577" cy="11269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7CDD291-9652-237B-EF1E-DFDC41AC502C}"/>
                  </a:ext>
                </a:extLst>
              </p:cNvPr>
              <p:cNvSpPr txBox="1"/>
              <p:nvPr/>
            </p:nvSpPr>
            <p:spPr>
              <a:xfrm>
                <a:off x="6175878" y="1197307"/>
                <a:ext cx="1862577" cy="11269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7CDD291-9652-237B-EF1E-DFDC41AC50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5878" y="1197307"/>
                <a:ext cx="1862577" cy="11269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AB2C47F-3957-ADF9-F1AB-D4CF39CEDD8D}"/>
                  </a:ext>
                </a:extLst>
              </p:cNvPr>
              <p:cNvSpPr txBox="1"/>
              <p:nvPr/>
            </p:nvSpPr>
            <p:spPr>
              <a:xfrm>
                <a:off x="8777010" y="1197306"/>
                <a:ext cx="1862577" cy="11269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AB2C47F-3957-ADF9-F1AB-D4CF39CEDD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7010" y="1197306"/>
                <a:ext cx="1862577" cy="11269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1E68D94-F0E9-D8B7-9EAB-473E3DA5330E}"/>
                  </a:ext>
                </a:extLst>
              </p:cNvPr>
              <p:cNvSpPr txBox="1"/>
              <p:nvPr/>
            </p:nvSpPr>
            <p:spPr>
              <a:xfrm>
                <a:off x="1472340" y="3022169"/>
                <a:ext cx="6346555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𝑒𝑑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000" dirty="0">
                    <a:latin typeface="Lora" pitchFamily="2" charset="0"/>
                  </a:rPr>
                  <a:t>  inner product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|=  </m:t>
                        </m:r>
                      </m:e>
                    </m:d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𝑑𝑒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−</m:t>
                    </m:r>
                  </m:oMath>
                </a14:m>
                <a:r>
                  <a:rPr lang="en-GB" sz="2000" dirty="0">
                    <a:latin typeface="Lora" pitchFamily="2" charset="0"/>
                  </a:rPr>
                  <a:t>  outer product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d>
                        <m:r>
                          <m:rPr>
                            <m:nor/>
                          </m:rPr>
                          <a:rPr lang="en-GB" sz="2000">
                            <a:latin typeface="Lora" pitchFamily="2" charset="0"/>
                          </a:rPr>
                          <m:t>⊗</m:t>
                        </m:r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=|</m:t>
                    </m:r>
                    <m:d>
                      <m:dPr>
                        <m:begChr m:val=""/>
                        <m:endChr m:val="⟩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𝑑𝑒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000" dirty="0">
                    <a:latin typeface="Lora" pitchFamily="2" charset="0"/>
                  </a:rPr>
                  <a:t> tensor product</a:t>
                </a:r>
              </a:p>
              <a:p>
                <a:endParaRPr lang="en-GB" sz="2000" dirty="0">
                  <a:latin typeface="Lora" pitchFamily="2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1E68D94-F0E9-D8B7-9EAB-473E3DA533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2340" y="3022169"/>
                <a:ext cx="6346555" cy="1323439"/>
              </a:xfrm>
              <a:prstGeom prst="rect">
                <a:avLst/>
              </a:prstGeom>
              <a:blipFill>
                <a:blip r:embed="rId7"/>
                <a:stretch>
                  <a:fillRect l="-865" t="-14286" b="-31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12E57-2C12-96E3-0E09-AFB798FC72A1}"/>
                  </a:ext>
                </a:extLst>
              </p:cNvPr>
              <p:cNvSpPr txBox="1"/>
              <p:nvPr/>
            </p:nvSpPr>
            <p:spPr>
              <a:xfrm>
                <a:off x="697424" y="4990454"/>
                <a:ext cx="36111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e.g.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GB" sz="1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|0</m:t>
                            </m:r>
                          </m:e>
                        </m:d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d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GB" sz="1800">
                            <a:latin typeface="Lora" pitchFamily="2" charset="0"/>
                          </a:rPr>
                          <m:t>⊗</m:t>
                        </m:r>
                      </m:e>
                    </m:d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=|</m:t>
                    </m:r>
                    <m:d>
                      <m:dPr>
                        <m:begChr m:val=""/>
                        <m:endChr m:val="⟩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12E57-2C12-96E3-0E09-AFB798FC72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424" y="4990454"/>
                <a:ext cx="3611105" cy="369332"/>
              </a:xfrm>
              <a:prstGeom prst="rect">
                <a:avLst/>
              </a:prstGeom>
              <a:blipFill>
                <a:blip r:embed="rId8"/>
                <a:stretch>
                  <a:fillRect l="-1349" t="-121667" r="-12479" b="-18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4C4E33-2AC3-EC9E-E629-50CE859F1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82C707-C6C1-7E5E-7E27-9D2077CEF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F00CB-A3B2-91D1-DCD0-15A67B031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556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A55E41E-B344-B394-6C13-B64D5DE77B9E}"/>
              </a:ext>
            </a:extLst>
          </p:cNvPr>
          <p:cNvSpPr txBox="1">
            <a:spLocks/>
          </p:cNvSpPr>
          <p:nvPr/>
        </p:nvSpPr>
        <p:spPr>
          <a:xfrm>
            <a:off x="414131" y="-6626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Two</a:t>
            </a:r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 qubit gates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45423D-92D9-5A91-D272-9CED1138F3DA}"/>
              </a:ext>
            </a:extLst>
          </p:cNvPr>
          <p:cNvSpPr txBox="1"/>
          <p:nvPr/>
        </p:nvSpPr>
        <p:spPr>
          <a:xfrm>
            <a:off x="838199" y="1259303"/>
            <a:ext cx="105840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latin typeface="Lora" pitchFamily="2" charset="0"/>
              </a:rPr>
              <a:t>CNOT gate (CX):</a:t>
            </a:r>
            <a:endParaRPr lang="en-GB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sz="2000" dirty="0"/>
          </a:p>
        </p:txBody>
      </p:sp>
      <p:graphicFrame>
        <p:nvGraphicFramePr>
          <p:cNvPr id="7" name="Table 16">
            <a:extLst>
              <a:ext uri="{FF2B5EF4-FFF2-40B4-BE49-F238E27FC236}">
                <a16:creationId xmlns:a16="http://schemas.microsoft.com/office/drawing/2014/main" id="{45FCD0FB-02CC-0C7F-C2F7-B0F81B8A40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750427"/>
              </p:ext>
            </p:extLst>
          </p:nvPr>
        </p:nvGraphicFramePr>
        <p:xfrm>
          <a:off x="4613920" y="1720968"/>
          <a:ext cx="3369608" cy="246648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42402">
                  <a:extLst>
                    <a:ext uri="{9D8B030D-6E8A-4147-A177-3AD203B41FA5}">
                      <a16:colId xmlns:a16="http://schemas.microsoft.com/office/drawing/2014/main" val="3556442974"/>
                    </a:ext>
                  </a:extLst>
                </a:gridCol>
                <a:gridCol w="842402">
                  <a:extLst>
                    <a:ext uri="{9D8B030D-6E8A-4147-A177-3AD203B41FA5}">
                      <a16:colId xmlns:a16="http://schemas.microsoft.com/office/drawing/2014/main" val="2378815252"/>
                    </a:ext>
                  </a:extLst>
                </a:gridCol>
                <a:gridCol w="842402">
                  <a:extLst>
                    <a:ext uri="{9D8B030D-6E8A-4147-A177-3AD203B41FA5}">
                      <a16:colId xmlns:a16="http://schemas.microsoft.com/office/drawing/2014/main" val="64499576"/>
                    </a:ext>
                  </a:extLst>
                </a:gridCol>
                <a:gridCol w="842402">
                  <a:extLst>
                    <a:ext uri="{9D8B030D-6E8A-4147-A177-3AD203B41FA5}">
                      <a16:colId xmlns:a16="http://schemas.microsoft.com/office/drawing/2014/main" val="3668873484"/>
                    </a:ext>
                  </a:extLst>
                </a:gridCol>
              </a:tblGrid>
              <a:tr h="411081">
                <a:tc gridSpan="2"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Input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Output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633411"/>
                  </a:ext>
                </a:extLst>
              </a:tr>
              <a:tr h="411081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x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y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x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x</a:t>
                      </a:r>
                      <a:r>
                        <a:rPr lang="en-GB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⊕</a:t>
                      </a:r>
                      <a:r>
                        <a:rPr lang="en-US" sz="2000" dirty="0">
                          <a:latin typeface="Lora" pitchFamily="2" charset="0"/>
                        </a:rPr>
                        <a:t>y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3984682"/>
                  </a:ext>
                </a:extLst>
              </a:tr>
              <a:tr h="411081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0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0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0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0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13769570"/>
                  </a:ext>
                </a:extLst>
              </a:tr>
              <a:tr h="411081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0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1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0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1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03038"/>
                  </a:ext>
                </a:extLst>
              </a:tr>
              <a:tr h="411081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1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0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1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1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827293"/>
                  </a:ext>
                </a:extLst>
              </a:tr>
              <a:tr h="411081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1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1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1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Lora" pitchFamily="2" charset="0"/>
                        </a:rPr>
                        <a:t>0</a:t>
                      </a:r>
                      <a:endParaRPr lang="en-GB" sz="2000" dirty="0">
                        <a:latin typeface="Lor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8260330"/>
                  </a:ext>
                </a:extLst>
              </a:tr>
            </a:tbl>
          </a:graphicData>
        </a:graphic>
      </p:graphicFrame>
      <p:pic>
        <p:nvPicPr>
          <p:cNvPr id="2050" name="Picture 2" descr="Definition of XOR Gate | Analog Devices">
            <a:extLst>
              <a:ext uri="{FF2B5EF4-FFF2-40B4-BE49-F238E27FC236}">
                <a16:creationId xmlns:a16="http://schemas.microsoft.com/office/drawing/2014/main" id="{9547E190-C643-0D99-3869-B104FD726B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28" y="1778710"/>
            <a:ext cx="3811899" cy="24087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F274D6A-97F5-7009-A3A5-436A1709673B}"/>
              </a:ext>
            </a:extLst>
          </p:cNvPr>
          <p:cNvSpPr txBox="1"/>
          <p:nvPr/>
        </p:nvSpPr>
        <p:spPr>
          <a:xfrm>
            <a:off x="745209" y="4502470"/>
            <a:ext cx="1046006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Note that a classical XOR gate is non-reversible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However, since all quantum gates are unitary, they are, in fact, </a:t>
            </a:r>
            <a:r>
              <a:rPr lang="en-US" sz="2000" b="1" dirty="0">
                <a:latin typeface="Lora" pitchFamily="2" charset="0"/>
              </a:rPr>
              <a:t>reversible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CNOT stands for Controlled-NOT. The qubit in control does not change by the gate</a:t>
            </a:r>
            <a:r>
              <a:rPr lang="en-US" sz="2000" b="1" dirty="0">
                <a:latin typeface="Lora" pitchFamily="2" charset="0"/>
              </a:rPr>
              <a:t> </a:t>
            </a:r>
            <a:endParaRPr lang="en-GB" sz="2000" b="1" dirty="0">
              <a:latin typeface="Lora" pitchFamily="2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1700571-8311-1294-A5E2-A896835D1D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2102" y="1741587"/>
            <a:ext cx="3221270" cy="25338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FDAA423-53F2-E70C-1998-D431FEEE077A}"/>
              </a:ext>
            </a:extLst>
          </p:cNvPr>
          <p:cNvCxnSpPr>
            <a:cxnSpLocks/>
          </p:cNvCxnSpPr>
          <p:nvPr/>
        </p:nvCxnSpPr>
        <p:spPr>
          <a:xfrm flipH="1">
            <a:off x="10861567" y="1552307"/>
            <a:ext cx="136328" cy="58419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9BB02D0-39CE-58E9-F1EA-8D3D01CADEE9}"/>
              </a:ext>
            </a:extLst>
          </p:cNvPr>
          <p:cNvSpPr txBox="1"/>
          <p:nvPr/>
        </p:nvSpPr>
        <p:spPr>
          <a:xfrm>
            <a:off x="9775070" y="1100334"/>
            <a:ext cx="181159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Lora" pitchFamily="2" charset="0"/>
              </a:rPr>
              <a:t>Control qubit</a:t>
            </a:r>
            <a:endParaRPr lang="en-GB" sz="2000" dirty="0">
              <a:solidFill>
                <a:srgbClr val="FF0000"/>
              </a:solidFill>
              <a:latin typeface="Lora" pitchFamily="2" charset="0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C5AE4627-3AFE-DF0B-655B-CB11F3275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DDA23B0-40F3-D695-7F50-F56C719C5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248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A55E41E-B344-B394-6C13-B64D5DE77B9E}"/>
              </a:ext>
            </a:extLst>
          </p:cNvPr>
          <p:cNvSpPr txBox="1">
            <a:spLocks/>
          </p:cNvSpPr>
          <p:nvPr/>
        </p:nvSpPr>
        <p:spPr>
          <a:xfrm>
            <a:off x="414131" y="-6626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Two</a:t>
            </a:r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 qubit gates - continued 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945423D-92D9-5A91-D272-9CED1138F3DA}"/>
                  </a:ext>
                </a:extLst>
              </p:cNvPr>
              <p:cNvSpPr txBox="1"/>
              <p:nvPr/>
            </p:nvSpPr>
            <p:spPr>
              <a:xfrm>
                <a:off x="745211" y="1119291"/>
                <a:ext cx="10584051" cy="51616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u="sng" dirty="0">
                    <a:latin typeface="Lora" pitchFamily="2" charset="0"/>
                  </a:rPr>
                  <a:t>CNOT gate:</a:t>
                </a:r>
                <a:endParaRPr lang="en-GB" sz="20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𝐶𝑁𝑂𝑇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  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|0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</m:oMath>
                </a14:m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𝐶𝑁𝑂𝑇</m:t>
                    </m:r>
                    <m:d>
                      <m:dPr>
                        <m:begChr m:val=""/>
                        <m:endChr m:val="⟩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|00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|00</m:t>
                        </m:r>
                      </m:e>
                    </m:d>
                  </m:oMath>
                </a14:m>
                <a:endParaRPr lang="en-US" sz="2000" dirty="0"/>
              </a:p>
              <a:p>
                <a:pPr lvl="1"/>
                <a:endParaRPr lang="en-US" sz="20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𝐶𝑁𝑂𝑇</m:t>
                    </m:r>
                    <m:d>
                      <m:dPr>
                        <m:begChr m:val=""/>
                        <m:endChr m:val="⟩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|10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|00</m:t>
                            </m:r>
                          </m:e>
                        </m:d>
                        <m:d>
                          <m:dPr>
                            <m:begChr m:val="⟨"/>
                            <m:endChr m:val="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00|+</m:t>
                            </m:r>
                          </m:e>
                        </m:d>
                        <m:d>
                          <m:dPr>
                            <m:begChr m:val=""/>
                            <m:endChr m:val="⟩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|01</m:t>
                            </m:r>
                          </m:e>
                        </m:d>
                        <m:d>
                          <m:dPr>
                            <m:begChr m:val="⟨"/>
                            <m:endChr m:val="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01|</m:t>
                            </m:r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|10</m:t>
                            </m:r>
                          </m:e>
                        </m:d>
                        <m:d>
                          <m:dPr>
                            <m:begChr m:val="⟨"/>
                            <m:endChr m:val="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11|</m:t>
                            </m:r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|11</m:t>
                            </m:r>
                          </m:e>
                        </m:d>
                        <m:d>
                          <m:dPr>
                            <m:begChr m:val="⟨"/>
                            <m:endChr m:val="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10|</m:t>
                            </m:r>
                          </m:e>
                        </m:d>
                      </m:e>
                    </m:d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begChr m:val=""/>
                        <m:endChr m:val="⟩"/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|10</m:t>
                        </m:r>
                      </m:e>
                    </m:d>
                  </m:oMath>
                </a14:m>
                <a:endParaRPr lang="en-US" sz="200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lvl="1"/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</m:d>
                      <m:d>
                        <m:dPr>
                          <m:begChr m:val="⟨"/>
                          <m:endChr m:val="⟩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01</m:t>
                          </m:r>
                        </m:e>
                      </m:d>
                      <m:d>
                        <m:dPr>
                          <m:begChr m:val="⟨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01</m:t>
                          </m:r>
                        </m:e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d>
                      <m:d>
                        <m:dPr>
                          <m:begChr m:val="⟨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e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e>
                      </m:d>
                      <m:d>
                        <m:dPr>
                          <m:begChr m:val="⟨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d>
                    </m:oMath>
                  </m:oMathPara>
                </a14:m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US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945423D-92D9-5A91-D272-9CED1138F3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211" y="1119291"/>
                <a:ext cx="10584051" cy="5161669"/>
              </a:xfrm>
              <a:prstGeom prst="rect">
                <a:avLst/>
              </a:prstGeom>
              <a:blipFill>
                <a:blip r:embed="rId3"/>
                <a:stretch>
                  <a:fillRect l="-576" t="-709" b="-75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48367B2-EA3C-C215-861F-349F73EB8DCD}"/>
              </a:ext>
            </a:extLst>
          </p:cNvPr>
          <p:cNvSpPr txBox="1"/>
          <p:nvPr/>
        </p:nvSpPr>
        <p:spPr>
          <a:xfrm>
            <a:off x="2380280" y="1528101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Lora" pitchFamily="2" charset="0"/>
              </a:rPr>
              <a:t>00</a:t>
            </a:r>
            <a:endParaRPr lang="en-GB" sz="1400" dirty="0">
              <a:latin typeface="Lora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7C422F-EC06-B4D3-1E10-B8C2F241C2BE}"/>
              </a:ext>
            </a:extLst>
          </p:cNvPr>
          <p:cNvSpPr txBox="1"/>
          <p:nvPr/>
        </p:nvSpPr>
        <p:spPr>
          <a:xfrm>
            <a:off x="2751832" y="1528101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Lora" pitchFamily="2" charset="0"/>
              </a:rPr>
              <a:t>01</a:t>
            </a:r>
            <a:endParaRPr lang="en-GB" sz="1400" dirty="0">
              <a:latin typeface="Lora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046CBB-7618-B7D6-D70B-92C0315AB179}"/>
              </a:ext>
            </a:extLst>
          </p:cNvPr>
          <p:cNvSpPr txBox="1"/>
          <p:nvPr/>
        </p:nvSpPr>
        <p:spPr>
          <a:xfrm>
            <a:off x="3150469" y="1522397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Lora" pitchFamily="2" charset="0"/>
              </a:rPr>
              <a:t>10</a:t>
            </a:r>
            <a:endParaRPr lang="en-GB" sz="1400" dirty="0">
              <a:latin typeface="Lora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68176E-38CC-6939-D342-8E5FBADE4CAC}"/>
              </a:ext>
            </a:extLst>
          </p:cNvPr>
          <p:cNvSpPr txBox="1"/>
          <p:nvPr/>
        </p:nvSpPr>
        <p:spPr>
          <a:xfrm>
            <a:off x="3549106" y="1528101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Lora" pitchFamily="2" charset="0"/>
              </a:rPr>
              <a:t>11</a:t>
            </a:r>
            <a:endParaRPr lang="en-GB" sz="1400" dirty="0">
              <a:latin typeface="Lora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40902A-843B-827C-06EE-0B6D22BF06F0}"/>
              </a:ext>
            </a:extLst>
          </p:cNvPr>
          <p:cNvSpPr txBox="1"/>
          <p:nvPr/>
        </p:nvSpPr>
        <p:spPr>
          <a:xfrm>
            <a:off x="2008728" y="1798963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Lora" pitchFamily="2" charset="0"/>
              </a:rPr>
              <a:t>00</a:t>
            </a:r>
            <a:endParaRPr lang="en-GB" sz="1400" dirty="0">
              <a:latin typeface="Lora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614469-9599-CD38-BA97-01F724C561EE}"/>
              </a:ext>
            </a:extLst>
          </p:cNvPr>
          <p:cNvSpPr txBox="1"/>
          <p:nvPr/>
        </p:nvSpPr>
        <p:spPr>
          <a:xfrm>
            <a:off x="2008728" y="2067761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Lora" pitchFamily="2" charset="0"/>
              </a:rPr>
              <a:t>01</a:t>
            </a:r>
            <a:endParaRPr lang="en-GB" sz="1200" dirty="0">
              <a:latin typeface="Lora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B4F5DA-D6A1-4A02-974F-76608EF6E54E}"/>
              </a:ext>
            </a:extLst>
          </p:cNvPr>
          <p:cNvSpPr txBox="1"/>
          <p:nvPr/>
        </p:nvSpPr>
        <p:spPr>
          <a:xfrm>
            <a:off x="2008728" y="2387064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ora" pitchFamily="2" charset="0"/>
              </a:rPr>
              <a:t>10</a:t>
            </a:r>
            <a:endParaRPr lang="en-GB" sz="1200" dirty="0">
              <a:latin typeface="Lora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F24211-5B8B-56CE-C3EF-900085469124}"/>
              </a:ext>
            </a:extLst>
          </p:cNvPr>
          <p:cNvSpPr txBox="1"/>
          <p:nvPr/>
        </p:nvSpPr>
        <p:spPr>
          <a:xfrm>
            <a:off x="2008728" y="2664063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Lora" pitchFamily="2" charset="0"/>
              </a:rPr>
              <a:t>11</a:t>
            </a:r>
            <a:endParaRPr lang="en-GB" sz="1200" dirty="0">
              <a:latin typeface="Lora" pitchFamily="2" charset="0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6176FF9-F7DD-4B1A-D715-168EF1E2B52A}"/>
              </a:ext>
            </a:extLst>
          </p:cNvPr>
          <p:cNvCxnSpPr/>
          <p:nvPr/>
        </p:nvCxnSpPr>
        <p:spPr>
          <a:xfrm flipV="1">
            <a:off x="3257558" y="5063009"/>
            <a:ext cx="748748" cy="6757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F6F5597-C9F7-D04F-5AFB-BF24B0328B9A}"/>
              </a:ext>
            </a:extLst>
          </p:cNvPr>
          <p:cNvCxnSpPr/>
          <p:nvPr/>
        </p:nvCxnSpPr>
        <p:spPr>
          <a:xfrm flipV="1">
            <a:off x="4853074" y="5063009"/>
            <a:ext cx="748748" cy="6757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2226568-15F3-8AEA-D4AF-9AA9A2BBC259}"/>
              </a:ext>
            </a:extLst>
          </p:cNvPr>
          <p:cNvCxnSpPr/>
          <p:nvPr/>
        </p:nvCxnSpPr>
        <p:spPr>
          <a:xfrm flipV="1">
            <a:off x="6448590" y="5063009"/>
            <a:ext cx="748748" cy="6757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91F921-926F-A1CB-ECBC-2DAD4DEFD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74B8CB4-5BED-BCBB-85E6-E5E296ABD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621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Bell states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9D42992-F30A-2B5A-AF9D-547DFFBB6890}"/>
                  </a:ext>
                </a:extLst>
              </p:cNvPr>
              <p:cNvSpPr txBox="1"/>
              <p:nvPr/>
            </p:nvSpPr>
            <p:spPr>
              <a:xfrm>
                <a:off x="736169" y="986675"/>
                <a:ext cx="10193562" cy="40767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Lora" pitchFamily="2" charset="0"/>
                  </a:rPr>
                  <a:t>4 states (2 qubits) that are </a:t>
                </a:r>
                <a:r>
                  <a:rPr lang="en-US" sz="2000" b="1" dirty="0">
                    <a:latin typeface="Lora" pitchFamily="2" charset="0"/>
                  </a:rPr>
                  <a:t>maximally-entangled</a:t>
                </a:r>
                <a:r>
                  <a:rPr lang="en-US" sz="2000" dirty="0">
                    <a:latin typeface="Lora" pitchFamily="2" charset="0"/>
                  </a:rPr>
                  <a:t> and build an </a:t>
                </a:r>
                <a:r>
                  <a:rPr lang="en-US" sz="2000" b="1" dirty="0">
                    <a:latin typeface="Lora" pitchFamily="2" charset="0"/>
                  </a:rPr>
                  <a:t>orthonormal basis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b="1" dirty="0">
                  <a:latin typeface="Lora" pitchFamily="2" charset="0"/>
                </a:endParaRPr>
              </a:p>
              <a:p>
                <a:r>
                  <a:rPr lang="en-GB" sz="2000" dirty="0"/>
                  <a:t>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2000" b="0" i="1" smtClean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00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|00</m:t>
                            </m:r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11</m:t>
                            </m:r>
                          </m:e>
                        </m:d>
                      </m:e>
                    </m:d>
                  </m:oMath>
                </a14:m>
                <a:r>
                  <a:rPr lang="en-GB" sz="2000" dirty="0">
                    <a:latin typeface="Lora" pitchFamily="2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                                                           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|0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|1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</m:e>
                    </m:d>
                  </m:oMath>
                </a14:m>
                <a:endParaRPr lang="en-US" sz="2000" dirty="0">
                  <a:latin typeface="Lora" pitchFamily="2" charset="0"/>
                </a:endParaRPr>
              </a:p>
              <a:p>
                <a:endParaRPr lang="en-US" sz="20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 </m:t>
                      </m:r>
                    </m:oMath>
                  </m:oMathPara>
                </a14:m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endParaRPr lang="en-US" sz="2000" i="1" dirty="0">
                  <a:latin typeface="Cambria Math" panose="02040503050406030204" pitchFamily="18" charset="0"/>
                </a:endParaRPr>
              </a:p>
              <a:p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"/>
                        <m:endChr m:val="⟩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2000" b="0" i="1" smtClean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|00</m:t>
                            </m:r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11</m:t>
                            </m:r>
                          </m:e>
                        </m:d>
                      </m:e>
                    </m:d>
                  </m:oMath>
                </a14:m>
                <a:r>
                  <a:rPr lang="en-GB" sz="2000" dirty="0">
                    <a:latin typeface="Lora" pitchFamily="2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                                                           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11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|0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|1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</m:e>
                    </m:d>
                  </m:oMath>
                </a14:m>
                <a:endParaRPr lang="en-US" sz="2000" dirty="0">
                  <a:latin typeface="Lora" pitchFamily="2" charset="0"/>
                </a:endParaRPr>
              </a:p>
              <a:p>
                <a:r>
                  <a:rPr lang="en-GB" sz="2000" dirty="0">
                    <a:latin typeface="Lora" pitchFamily="2" charset="0"/>
                  </a:rPr>
                  <a:t>	 </a:t>
                </a:r>
              </a:p>
              <a:p>
                <a:endParaRPr lang="en-GB" sz="2000" dirty="0">
                  <a:latin typeface="Lora" pitchFamily="2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9D42992-F30A-2B5A-AF9D-547DFFBB68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169" y="986675"/>
                <a:ext cx="10193562" cy="4076757"/>
              </a:xfrm>
              <a:prstGeom prst="rect">
                <a:avLst/>
              </a:prstGeom>
              <a:blipFill>
                <a:blip r:embed="rId3"/>
                <a:stretch>
                  <a:fillRect l="-538" t="-897" b="-1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6" name="Picture 4">
            <a:extLst>
              <a:ext uri="{FF2B5EF4-FFF2-40B4-BE49-F238E27FC236}">
                <a16:creationId xmlns:a16="http://schemas.microsoft.com/office/drawing/2014/main" id="{8AD51123-B055-DF6C-6EBE-1AE76EA109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320" y="2186853"/>
            <a:ext cx="25146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C25100B4-F909-27F7-32B1-7EBB1B9819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975" y="4465183"/>
            <a:ext cx="299085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9A339417-DF5E-A290-B718-08D4BB457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320" y="4465183"/>
            <a:ext cx="299085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F50BDFC-6758-E287-FA4D-81A840DD7D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225" y="2142324"/>
            <a:ext cx="2676202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058E113-31D1-B936-43A7-A4B6690C0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CF1B36-3320-A65C-032C-ADF5AA630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859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271463" algn="l"/>
              </a:tabLst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More entanglement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2020099-4FBE-2C9F-A5ED-9051E996EEB4}"/>
                  </a:ext>
                </a:extLst>
              </p:cNvPr>
              <p:cNvSpPr txBox="1"/>
              <p:nvPr/>
            </p:nvSpPr>
            <p:spPr>
              <a:xfrm>
                <a:off x="3851328" y="1028845"/>
                <a:ext cx="3376497" cy="728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|00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2020099-4FBE-2C9F-A5ED-9051E996EE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328" y="1028845"/>
                <a:ext cx="3376497" cy="72808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FD19C05-1AD5-28FA-D2E8-EF822B11C8A6}"/>
                  </a:ext>
                </a:extLst>
              </p:cNvPr>
              <p:cNvSpPr txBox="1"/>
              <p:nvPr/>
            </p:nvSpPr>
            <p:spPr>
              <a:xfrm>
                <a:off x="1193369" y="1892217"/>
                <a:ext cx="283619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000" b="0" i="1" smtClean="0">
                                  <a:latin typeface="Cambria Math" panose="02040503050406030204" pitchFamily="18" charset="0"/>
                                </a:rPr>
                                <m:t>ψ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FD19C05-1AD5-28FA-D2E8-EF822B11C8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369" y="1892217"/>
                <a:ext cx="2836190" cy="400110"/>
              </a:xfrm>
              <a:prstGeom prst="rect">
                <a:avLst/>
              </a:prstGeom>
              <a:blipFill>
                <a:blip r:embed="rId4"/>
                <a:stretch>
                  <a:fillRect l="-1075" t="-122727" r="-6022" b="-181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6CA70A5-D5A4-BD32-D61C-FC121F6B7E71}"/>
                  </a:ext>
                </a:extLst>
              </p:cNvPr>
              <p:cNvSpPr txBox="1"/>
              <p:nvPr/>
            </p:nvSpPr>
            <p:spPr>
              <a:xfrm>
                <a:off x="1609240" y="3260536"/>
                <a:ext cx="85034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GB"/>
                          <m:t>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000" b="0" i="1" smtClean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e>
                    </m:d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6CA70A5-D5A4-BD32-D61C-FC121F6B7E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9240" y="3260536"/>
                <a:ext cx="8503404" cy="400110"/>
              </a:xfrm>
              <a:prstGeom prst="rect">
                <a:avLst/>
              </a:prstGeom>
              <a:blipFill>
                <a:blip r:embed="rId5"/>
                <a:stretch>
                  <a:fillRect l="-358" t="-124615" b="-1861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34C89B9-2F37-DA17-5423-7107EFBC2AE6}"/>
                  </a:ext>
                </a:extLst>
              </p:cNvPr>
              <p:cNvSpPr txBox="1"/>
              <p:nvPr/>
            </p:nvSpPr>
            <p:spPr>
              <a:xfrm>
                <a:off x="7787898" y="1892217"/>
                <a:ext cx="283619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000" b="0" i="1" smtClean="0">
                                  <a:latin typeface="Cambria Math" panose="02040503050406030204" pitchFamily="18" charset="0"/>
                                </a:rPr>
                                <m:t>ψ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34C89B9-2F37-DA17-5423-7107EFBC2A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7898" y="1892217"/>
                <a:ext cx="2836190" cy="400110"/>
              </a:xfrm>
              <a:prstGeom prst="rect">
                <a:avLst/>
              </a:prstGeom>
              <a:blipFill>
                <a:blip r:embed="rId6"/>
                <a:stretch>
                  <a:fillRect l="-1075" t="-122727" r="-6667" b="-181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850578C4-DB41-5565-81B4-8DD152A9E58A}"/>
              </a:ext>
            </a:extLst>
          </p:cNvPr>
          <p:cNvSpPr txBox="1"/>
          <p:nvPr/>
        </p:nvSpPr>
        <p:spPr>
          <a:xfrm>
            <a:off x="8469824" y="1215595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ora" pitchFamily="2" charset="0"/>
              </a:rPr>
              <a:t>Global state</a:t>
            </a:r>
            <a:endParaRPr lang="en-GB" sz="2000" dirty="0">
              <a:latin typeface="Lora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D3822A-4A93-74F8-7E8E-368C987BB27E}"/>
              </a:ext>
            </a:extLst>
          </p:cNvPr>
          <p:cNvSpPr txBox="1"/>
          <p:nvPr/>
        </p:nvSpPr>
        <p:spPr>
          <a:xfrm>
            <a:off x="4300331" y="1900914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Lora" pitchFamily="2" charset="0"/>
              </a:rPr>
              <a:t>local state</a:t>
            </a:r>
            <a:endParaRPr lang="en-GB" sz="2000" dirty="0">
              <a:latin typeface="Lora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4844EA-C2D9-E1D6-6214-54EC1382E87C}"/>
              </a:ext>
            </a:extLst>
          </p:cNvPr>
          <p:cNvSpPr txBox="1"/>
          <p:nvPr/>
        </p:nvSpPr>
        <p:spPr>
          <a:xfrm>
            <a:off x="759417" y="2709830"/>
            <a:ext cx="70284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Lora" pitchFamily="2" charset="0"/>
              </a:rPr>
              <a:t>Given the global state, what are the local states?</a:t>
            </a:r>
            <a:endParaRPr lang="en-GB" sz="2000" b="1" dirty="0">
              <a:latin typeface="Lora" pitchFamily="2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92EEAD6-FB63-C30B-6FE9-B801408DEFDF}"/>
              </a:ext>
            </a:extLst>
          </p:cNvPr>
          <p:cNvCxnSpPr/>
          <p:nvPr/>
        </p:nvCxnSpPr>
        <p:spPr>
          <a:xfrm>
            <a:off x="7133095" y="1414118"/>
            <a:ext cx="120067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E60926A-5489-BBDC-92D7-9191D277E2AF}"/>
              </a:ext>
            </a:extLst>
          </p:cNvPr>
          <p:cNvCxnSpPr/>
          <p:nvPr/>
        </p:nvCxnSpPr>
        <p:spPr>
          <a:xfrm>
            <a:off x="6386594" y="2118150"/>
            <a:ext cx="120067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B599E64-7D68-1FC8-16E3-95C9A1E77DBC}"/>
              </a:ext>
            </a:extLst>
          </p:cNvPr>
          <p:cNvCxnSpPr>
            <a:cxnSpLocks/>
          </p:cNvCxnSpPr>
          <p:nvPr/>
        </p:nvCxnSpPr>
        <p:spPr>
          <a:xfrm flipH="1">
            <a:off x="3851328" y="2118150"/>
            <a:ext cx="1078424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321F41F1-17E1-5D45-5625-6FC1846B340C}"/>
              </a:ext>
            </a:extLst>
          </p:cNvPr>
          <p:cNvSpPr/>
          <p:nvPr/>
        </p:nvSpPr>
        <p:spPr>
          <a:xfrm>
            <a:off x="4114800" y="1028845"/>
            <a:ext cx="2735002" cy="72808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19CE959-E324-59EB-A6BF-46354D43BA8E}"/>
              </a:ext>
            </a:extLst>
          </p:cNvPr>
          <p:cNvSpPr/>
          <p:nvPr/>
        </p:nvSpPr>
        <p:spPr>
          <a:xfrm>
            <a:off x="4251927" y="3109940"/>
            <a:ext cx="1063992" cy="72808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4D80E9F-548A-C739-C983-C4AC0352273D}"/>
              </a:ext>
            </a:extLst>
          </p:cNvPr>
          <p:cNvSpPr/>
          <p:nvPr/>
        </p:nvSpPr>
        <p:spPr>
          <a:xfrm>
            <a:off x="8142001" y="3082089"/>
            <a:ext cx="1063992" cy="72808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731606B-2F7B-A19E-D7F9-FEAD54D673AB}"/>
                  </a:ext>
                </a:extLst>
              </p:cNvPr>
              <p:cNvSpPr txBox="1"/>
              <p:nvPr/>
            </p:nvSpPr>
            <p:spPr>
              <a:xfrm>
                <a:off x="929898" y="4145797"/>
                <a:ext cx="4277533" cy="1776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Lora" pitchFamily="2" charset="0"/>
                  </a:rPr>
                  <a:t>Therefore, require:</a:t>
                </a:r>
              </a:p>
              <a:p>
                <a:endParaRPr lang="en-GB" sz="20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2000" dirty="0">
                    <a:latin typeface="Lora" pitchFamily="2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2000" dirty="0">
                    <a:latin typeface="Lora" pitchFamily="2" charset="0"/>
                  </a:rPr>
                  <a:t> = 0</a:t>
                </a:r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2000" dirty="0">
                    <a:latin typeface="Lora" pitchFamily="2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2000" dirty="0">
                    <a:latin typeface="Lora" pitchFamily="2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endParaRPr lang="en-GB" sz="2000" dirty="0">
                  <a:latin typeface="Lora" pitchFamily="2" charset="0"/>
                </a:endParaRPr>
              </a:p>
              <a:p>
                <a:endParaRPr lang="en-GB" sz="2000" dirty="0">
                  <a:latin typeface="Lora" pitchFamily="2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731606B-2F7B-A19E-D7F9-FEAD54D673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898" y="4145797"/>
                <a:ext cx="4277533" cy="1776768"/>
              </a:xfrm>
              <a:prstGeom prst="rect">
                <a:avLst/>
              </a:prstGeom>
              <a:blipFill>
                <a:blip r:embed="rId7"/>
                <a:stretch>
                  <a:fillRect l="-1569" t="-17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>
            <a:extLst>
              <a:ext uri="{FF2B5EF4-FFF2-40B4-BE49-F238E27FC236}">
                <a16:creationId xmlns:a16="http://schemas.microsoft.com/office/drawing/2014/main" id="{C5ADC5A2-A42B-6035-2F22-249D022ACF1C}"/>
              </a:ext>
            </a:extLst>
          </p:cNvPr>
          <p:cNvSpPr/>
          <p:nvPr/>
        </p:nvSpPr>
        <p:spPr>
          <a:xfrm>
            <a:off x="5539576" y="3109940"/>
            <a:ext cx="2380058" cy="7280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4EE55CF2-1AE4-F46E-0080-C6C07384BE3D}"/>
              </a:ext>
            </a:extLst>
          </p:cNvPr>
          <p:cNvSpPr/>
          <p:nvPr/>
        </p:nvSpPr>
        <p:spPr>
          <a:xfrm>
            <a:off x="3851328" y="4959457"/>
            <a:ext cx="1170122" cy="5889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DD50078-5B0D-EF2F-C873-3B007C1146C4}"/>
                  </a:ext>
                </a:extLst>
              </p:cNvPr>
              <p:cNvSpPr txBox="1"/>
              <p:nvPr/>
            </p:nvSpPr>
            <p:spPr>
              <a:xfrm>
                <a:off x="5539576" y="5013702"/>
                <a:ext cx="1884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DD50078-5B0D-EF2F-C873-3B007C1146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9576" y="5013702"/>
                <a:ext cx="1884112" cy="369332"/>
              </a:xfrm>
              <a:prstGeom prst="rect">
                <a:avLst/>
              </a:prstGeom>
              <a:blipFill>
                <a:blip r:embed="rId8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29983ACF-B330-C306-5843-691B78658254}"/>
              </a:ext>
            </a:extLst>
          </p:cNvPr>
          <p:cNvSpPr txBox="1"/>
          <p:nvPr/>
        </p:nvSpPr>
        <p:spPr>
          <a:xfrm>
            <a:off x="7684801" y="4988014"/>
            <a:ext cx="24278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Lora" pitchFamily="2" charset="0"/>
              </a:rPr>
              <a:t>Contradiction!</a:t>
            </a:r>
            <a:endParaRPr lang="en-GB" sz="2000" dirty="0">
              <a:solidFill>
                <a:srgbClr val="FF0000"/>
              </a:solidFill>
              <a:latin typeface="Lora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EF62FAB-BAFD-867A-9321-9ACAF03C72CA}"/>
                  </a:ext>
                </a:extLst>
              </p:cNvPr>
              <p:cNvSpPr txBox="1"/>
              <p:nvPr/>
            </p:nvSpPr>
            <p:spPr>
              <a:xfrm>
                <a:off x="9060695" y="4204574"/>
                <a:ext cx="2547535" cy="4013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000" smtClean="0">
                          <a:latin typeface="Lora" pitchFamily="2" charset="0"/>
                        </a:rPr>
                        <m:t>⊗</m:t>
                      </m:r>
                      <m:r>
                        <m:rPr>
                          <m:nor/>
                        </m:rPr>
                        <a:rPr lang="en-US" sz="2000" b="0" i="0" smtClean="0">
                          <a:latin typeface="Lora" pitchFamily="2" charset="0"/>
                        </a:rPr>
                        <m:t> − </m:t>
                      </m:r>
                      <m:r>
                        <m:rPr>
                          <m:nor/>
                        </m:rPr>
                        <a:rPr lang="en-US" sz="2000" b="0" i="0" smtClean="0">
                          <a:latin typeface="Lora" pitchFamily="2" charset="0"/>
                        </a:rPr>
                        <m:t>tensor</m:t>
                      </m:r>
                      <m:r>
                        <m:rPr>
                          <m:nor/>
                        </m:rPr>
                        <a:rPr lang="en-US" sz="2000" b="0" i="0" smtClean="0">
                          <a:latin typeface="Lora" pitchFamily="2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b="0" i="0" smtClean="0">
                          <a:latin typeface="Lora" pitchFamily="2" charset="0"/>
                        </a:rPr>
                        <m:t>product</m:t>
                      </m:r>
                    </m:oMath>
                  </m:oMathPara>
                </a14:m>
                <a:endParaRPr lang="en-GB" sz="2000" dirty="0">
                  <a:latin typeface="Lora" pitchFamily="2" charset="0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EF62FAB-BAFD-867A-9321-9ACAF03C72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0695" y="4204574"/>
                <a:ext cx="2547535" cy="401392"/>
              </a:xfrm>
              <a:prstGeom prst="rect">
                <a:avLst/>
              </a:prstGeom>
              <a:blipFill>
                <a:blip r:embed="rId9"/>
                <a:stretch>
                  <a:fillRect r="-478" b="-2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F086D45-70CE-2985-1DAA-4223D709D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9C0C31E-5DAE-EC1C-2135-8B15107EB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530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0"/>
      <p:bldP spid="24" grpId="0" animBg="1"/>
      <p:bldP spid="25" grpId="0" animBg="1"/>
      <p:bldP spid="26" grpId="0" animBg="1"/>
      <p:bldP spid="29" grpId="0" animBg="1"/>
      <p:bldP spid="30" grpId="0" animBg="1"/>
      <p:bldP spid="31" grpId="0"/>
      <p:bldP spid="32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B5A3EEA-B8E6-8620-9F02-48BD8250F656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271463" algn="l"/>
              </a:tabLst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More entanglement - continued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0CEB5A0-4B5E-E319-07CC-2569C846A035}"/>
                  </a:ext>
                </a:extLst>
              </p:cNvPr>
              <p:cNvSpPr txBox="1"/>
              <p:nvPr/>
            </p:nvSpPr>
            <p:spPr>
              <a:xfrm>
                <a:off x="2224005" y="1546190"/>
                <a:ext cx="8066869" cy="728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|00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</m:d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|0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GB" sz="2000"/>
                            <m:t>⊗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|0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GB" sz="2000"/>
                            <m:t>⊗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|0</m:t>
                              </m:r>
                            </m:e>
                          </m:d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|0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|1</m:t>
                              </m:r>
                            </m:e>
                          </m:d>
                        </m:e>
                      </m:d>
                      <m:r>
                        <m:rPr>
                          <m:nor/>
                        </m:rPr>
                        <a:rPr lang="en-GB" sz="2000"/>
                        <m:t>⊗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|0</m:t>
                          </m:r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0CEB5A0-4B5E-E319-07CC-2569C846A0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4005" y="1546190"/>
                <a:ext cx="8066869" cy="72808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EE2F519-CB6D-7CA0-6DCB-BC40289F8915}"/>
                  </a:ext>
                </a:extLst>
              </p:cNvPr>
              <p:cNvSpPr txBox="1"/>
              <p:nvPr/>
            </p:nvSpPr>
            <p:spPr>
              <a:xfrm>
                <a:off x="1751308" y="2526392"/>
                <a:ext cx="7183465" cy="728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|10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01</m:t>
                              </m:r>
                            </m:e>
                          </m:d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GB" sz="2000"/>
                            <m:t>⊗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|0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GB" sz="2000"/>
                            <m:t>⊗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</m:d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EE2F519-CB6D-7CA0-6DCB-BC40289F89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1308" y="2526392"/>
                <a:ext cx="7183465" cy="7280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Arrow: Right 10">
            <a:extLst>
              <a:ext uri="{FF2B5EF4-FFF2-40B4-BE49-F238E27FC236}">
                <a16:creationId xmlns:a16="http://schemas.microsoft.com/office/drawing/2014/main" id="{47A40D5D-9D0B-1517-9F28-A3613D352215}"/>
              </a:ext>
            </a:extLst>
          </p:cNvPr>
          <p:cNvSpPr/>
          <p:nvPr/>
        </p:nvSpPr>
        <p:spPr>
          <a:xfrm>
            <a:off x="6533287" y="4040021"/>
            <a:ext cx="1170122" cy="5889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060F44-D0CE-844D-4561-AC34DFC937A8}"/>
              </a:ext>
            </a:extLst>
          </p:cNvPr>
          <p:cNvSpPr txBox="1"/>
          <p:nvPr/>
        </p:nvSpPr>
        <p:spPr>
          <a:xfrm>
            <a:off x="834325" y="3967566"/>
            <a:ext cx="5261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ora" pitchFamily="2" charset="0"/>
              </a:rPr>
              <a:t>We have full knowledge of the global state, but no knowledge of the local states. </a:t>
            </a:r>
            <a:endParaRPr lang="en-GB" sz="2000" dirty="0">
              <a:latin typeface="Lora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2D3CAA-9019-73E5-369A-9401442C3D4E}"/>
              </a:ext>
            </a:extLst>
          </p:cNvPr>
          <p:cNvSpPr txBox="1"/>
          <p:nvPr/>
        </p:nvSpPr>
        <p:spPr>
          <a:xfrm>
            <a:off x="8140696" y="4040021"/>
            <a:ext cx="2789034" cy="52322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Lora" pitchFamily="2" charset="0"/>
              </a:rPr>
              <a:t>Entanglement!</a:t>
            </a:r>
            <a:endParaRPr lang="en-GB" sz="2800" b="1" dirty="0">
              <a:latin typeface="Lora" pitchFamily="2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BF5510-939D-27FB-E5BC-DBCED5E34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10456C-5B7A-6449-9A60-F3B6BF7FD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D5E487-2A9B-E22E-AD24-9526B7BAA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965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 animBg="1"/>
      <p:bldP spid="17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4FA9F70C-AED1-8A62-4C24-CD3ADD9967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955" y="643466"/>
            <a:ext cx="7428090" cy="5571067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BAE8DC-6175-63B4-0734-DFBAC2ACF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</a:pPr>
            <a:r>
              <a:rPr lang="en-GB"/>
              <a:t>A. Abdelmotteleb | Quantum Computing | CERN openlab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651EA4-8065-9FED-DE0C-638B7D3FD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030F5B-1675-CDDC-45B6-4D9AE255A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717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Gates summary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E8A1EB-75A7-40BA-386E-C784E7D10A54}"/>
              </a:ext>
            </a:extLst>
          </p:cNvPr>
          <p:cNvSpPr txBox="1"/>
          <p:nvPr/>
        </p:nvSpPr>
        <p:spPr>
          <a:xfrm>
            <a:off x="488541" y="1171137"/>
            <a:ext cx="618571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Lora" pitchFamily="2" charset="0"/>
              </a:rPr>
              <a:t>Pauli (spin) matrices (gates) cause spins around </a:t>
            </a:r>
            <a:r>
              <a:rPr lang="en-GB" sz="2000" dirty="0" err="1">
                <a:latin typeface="Lora" pitchFamily="2" charset="0"/>
              </a:rPr>
              <a:t>x,y</a:t>
            </a:r>
            <a:r>
              <a:rPr lang="en-GB" sz="2000" dirty="0">
                <a:latin typeface="Lora" pitchFamily="2" charset="0"/>
              </a:rPr>
              <a:t>, or z axes of a Bloch sphere (bit or phase flip)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Lora" pitchFamily="2" charset="0"/>
              </a:rPr>
              <a:t>Hadamard gates create and destroy superposition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Lora" pitchFamily="2" charset="0"/>
              </a:rPr>
              <a:t>S gate(also in combination with H gate) switches between bases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Lora" pitchFamily="2" charset="0"/>
              </a:rPr>
              <a:t>CNOT gates (2 qubit gate) help us achieve entanglement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Lora" pitchFamily="2" charset="0"/>
              </a:rPr>
              <a:t>Bell states (4 of them – 2 qubits) are </a:t>
            </a:r>
            <a:r>
              <a:rPr lang="en-US" sz="2000" dirty="0">
                <a:latin typeface="Lora" pitchFamily="2" charset="0"/>
              </a:rPr>
              <a:t>maximally-entangled and build an orthonormal bases </a:t>
            </a:r>
          </a:p>
          <a:p>
            <a:r>
              <a:rPr lang="en-US" sz="2000" dirty="0">
                <a:latin typeface="Lora" pitchFamily="2" charset="0"/>
                <a:sym typeface="Wingdings" panose="05000000000000000000" pitchFamily="2" charset="2"/>
              </a:rPr>
              <a:t>      help you get a Nobel prize</a:t>
            </a:r>
            <a:endParaRPr lang="en-GB" sz="2000" dirty="0">
              <a:latin typeface="Lora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8C66FB-A0F6-5DB6-0F52-07F9052B6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7737" y="1569927"/>
            <a:ext cx="5087435" cy="37181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1F45325-F73B-FBC4-8857-A80700293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B6A131-EB57-2BC1-68D9-56F361DAF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3851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6F828D28-8E09-41CC-8229-3070B5467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CPU with binary numbers and blueprint">
            <a:extLst>
              <a:ext uri="{FF2B5EF4-FFF2-40B4-BE49-F238E27FC236}">
                <a16:creationId xmlns:a16="http://schemas.microsoft.com/office/drawing/2014/main" id="{F469E222-F672-FE2F-6CD6-B4E32C1B8B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/>
          <a:stretch/>
        </p:blipFill>
        <p:spPr>
          <a:xfrm>
            <a:off x="20" y="-22"/>
            <a:ext cx="12191977" cy="685802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F5D79E-DAB6-782F-B084-342EEAD56284}"/>
              </a:ext>
            </a:extLst>
          </p:cNvPr>
          <p:cNvSpPr txBox="1"/>
          <p:nvPr/>
        </p:nvSpPr>
        <p:spPr>
          <a:xfrm>
            <a:off x="643466" y="643467"/>
            <a:ext cx="5452529" cy="35692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Algorithms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BF8F2B-189A-70FE-215A-F7860C19D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A. Abdelmotteleb | Quantum Computing | CERN openlab </a:t>
            </a:r>
          </a:p>
        </p:txBody>
      </p:sp>
      <p:sp>
        <p:nvSpPr>
          <p:cNvPr id="30" name="Rectangle 23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7BF97E-1463-FC07-AABE-0E899B821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C9341A-34F3-B490-C1C3-838180DB5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9533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Grover’s Algorithm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E04DF5-890E-0B28-75E2-6AC1E7462FAD}"/>
              </a:ext>
            </a:extLst>
          </p:cNvPr>
          <p:cNvSpPr txBox="1"/>
          <p:nvPr/>
        </p:nvSpPr>
        <p:spPr>
          <a:xfrm>
            <a:off x="667841" y="1096571"/>
            <a:ext cx="10685959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Lora" pitchFamily="2" charset="0"/>
              </a:rPr>
              <a:t>An (quantum) algorithm</a:t>
            </a:r>
            <a:r>
              <a:rPr lang="en-US" sz="1900" b="1" dirty="0">
                <a:latin typeface="Lora" pitchFamily="2" charset="0"/>
              </a:rPr>
              <a:t> </a:t>
            </a:r>
            <a:r>
              <a:rPr lang="en-US" sz="1900" dirty="0">
                <a:latin typeface="Lora" pitchFamily="2" charset="0"/>
              </a:rPr>
              <a:t>used to search and locate a specific element in an unordered list/</a:t>
            </a:r>
            <a:r>
              <a:rPr lang="en-GB" sz="1900" dirty="0">
                <a:latin typeface="Lora" pitchFamily="2" charset="0"/>
              </a:rPr>
              <a:t>unsorted database</a:t>
            </a:r>
            <a:r>
              <a:rPr lang="en-US" sz="1900" dirty="0">
                <a:latin typeface="Lor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Lora" pitchFamily="2" charset="0"/>
              </a:rPr>
              <a:t>Imagine you have a list of 2 columns: </a:t>
            </a:r>
            <a:r>
              <a:rPr lang="en-US" sz="1900" dirty="0">
                <a:solidFill>
                  <a:srgbClr val="FF0000"/>
                </a:solidFill>
                <a:latin typeface="Lora" pitchFamily="2" charset="0"/>
              </a:rPr>
              <a:t>name</a:t>
            </a:r>
            <a:r>
              <a:rPr lang="en-US" sz="1900" dirty="0">
                <a:latin typeface="Lora" pitchFamily="2" charset="0"/>
              </a:rPr>
              <a:t> and </a:t>
            </a:r>
            <a:r>
              <a:rPr lang="en-US" sz="1900" dirty="0">
                <a:solidFill>
                  <a:srgbClr val="000099"/>
                </a:solidFill>
                <a:latin typeface="Lora" pitchFamily="2" charset="0"/>
              </a:rPr>
              <a:t>phone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Lora" pitchFamily="2" charset="0"/>
              </a:rPr>
              <a:t>You have a </a:t>
            </a:r>
            <a:r>
              <a:rPr lang="en-US" sz="1900" dirty="0">
                <a:solidFill>
                  <a:srgbClr val="000099"/>
                </a:solidFill>
                <a:latin typeface="Lora" pitchFamily="2" charset="0"/>
              </a:rPr>
              <a:t>phone number</a:t>
            </a:r>
            <a:r>
              <a:rPr lang="en-US" sz="1900" dirty="0">
                <a:latin typeface="Lora" pitchFamily="2" charset="0"/>
              </a:rPr>
              <a:t>, and you want to find the corresponding </a:t>
            </a:r>
            <a:r>
              <a:rPr lang="en-US" sz="1900" dirty="0">
                <a:solidFill>
                  <a:srgbClr val="FF0000"/>
                </a:solidFill>
                <a:latin typeface="Lora" pitchFamily="2" charset="0"/>
              </a:rPr>
              <a:t>name</a:t>
            </a:r>
            <a:r>
              <a:rPr lang="en-US" sz="1900" dirty="0">
                <a:latin typeface="Lora" pitchFamily="2" charset="0"/>
              </a:rPr>
              <a:t> using this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Lora" pitchFamily="2" charset="0"/>
              </a:rPr>
              <a:t>Using a classical computer, you would need to use brute-forcing or some other method (not highly efficient)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Lora" pitchFamily="2" charset="0"/>
              </a:rPr>
              <a:t>With Grover’s algorithm and the superposition principle, one can exponentially decrease the time needed to find the phone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Lora" pitchFamily="2" charset="0"/>
              </a:rPr>
              <a:t>This process happens with the help of two sub-functions called the </a:t>
            </a:r>
            <a:r>
              <a:rPr lang="en-US" sz="1900" b="1" dirty="0">
                <a:latin typeface="Lora" pitchFamily="2" charset="0"/>
              </a:rPr>
              <a:t>oracle function</a:t>
            </a:r>
            <a:r>
              <a:rPr lang="en-US" sz="1900" dirty="0">
                <a:latin typeface="Lora" pitchFamily="2" charset="0"/>
              </a:rPr>
              <a:t> and the </a:t>
            </a:r>
            <a:r>
              <a:rPr lang="en-US" sz="1900" b="1" dirty="0">
                <a:latin typeface="Lora" pitchFamily="2" charset="0"/>
              </a:rPr>
              <a:t>amplification function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b="1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Lora" pitchFamily="2" charset="0"/>
              </a:rPr>
              <a:t>Other fun examples is solving a </a:t>
            </a:r>
            <a:r>
              <a:rPr lang="en-US" sz="1900" b="1" dirty="0">
                <a:latin typeface="Lora" pitchFamily="2" charset="0"/>
              </a:rPr>
              <a:t>sudoku puzzle </a:t>
            </a:r>
            <a:r>
              <a:rPr lang="en-US" sz="1900" dirty="0">
                <a:latin typeface="Lora" pitchFamily="2" charset="0"/>
              </a:rPr>
              <a:t>or </a:t>
            </a:r>
            <a:r>
              <a:rPr lang="en-GB" sz="1900" b="1" dirty="0">
                <a:latin typeface="Lora" pitchFamily="2" charset="0"/>
              </a:rPr>
              <a:t>polynomial root </a:t>
            </a:r>
            <a:r>
              <a:rPr lang="en-GB" sz="1900" dirty="0">
                <a:latin typeface="Lora" pitchFamily="2" charset="0"/>
              </a:rPr>
              <a:t>finding problems</a:t>
            </a:r>
            <a:endParaRPr lang="en-US" sz="1900" dirty="0">
              <a:latin typeface="Lora" pitchFamily="2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01CAFC-579E-BE6A-CB2E-9AAB4196A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AF6C990-0D5A-F01D-AA93-5F7F0486F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08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2" name="Rectangle 2054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0792CB-2ADA-CF77-ADEB-D8D8CCC19D4F}"/>
              </a:ext>
            </a:extLst>
          </p:cNvPr>
          <p:cNvSpPr txBox="1"/>
          <p:nvPr/>
        </p:nvSpPr>
        <p:spPr>
          <a:xfrm>
            <a:off x="640080" y="2872899"/>
            <a:ext cx="4243589" cy="3320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b="1" i="0" dirty="0">
                <a:effectLst/>
                <a:latin typeface="Lora" pitchFamily="2" charset="0"/>
              </a:rPr>
              <a:t>“The history of the universe is, in effect, a huge and ongoing quantum computation. The universe is a quantum computer.”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200" b="1" dirty="0">
              <a:latin typeface="Lora" pitchFamily="2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b="1" dirty="0">
                <a:latin typeface="Lora" pitchFamily="2" charset="0"/>
              </a:rPr>
              <a:t>-Seth Lloyd</a:t>
            </a:r>
            <a:endParaRPr lang="en-US" sz="2200" dirty="0">
              <a:latin typeface="Lora" pitchFamily="2" charset="0"/>
            </a:endParaRPr>
          </a:p>
        </p:txBody>
      </p:sp>
      <p:pic>
        <p:nvPicPr>
          <p:cNvPr id="2050" name="Picture 2" descr="Seth Lloyd — Wikipédia">
            <a:extLst>
              <a:ext uri="{FF2B5EF4-FFF2-40B4-BE49-F238E27FC236}">
                <a16:creationId xmlns:a16="http://schemas.microsoft.com/office/drawing/2014/main" id="{D752316C-475C-841A-3933-8B2651F1DD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2024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ED8E14-0981-D8DC-3B2B-EACA11EAD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48400" y="6356350"/>
            <a:ext cx="4114800" cy="365125"/>
          </a:xfr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l">
              <a:spcAft>
                <a:spcPts val="600"/>
              </a:spcAft>
              <a:defRPr/>
            </a:pPr>
            <a:r>
              <a:rPr lang="en-US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A. Abdelmotteleb | Quantum Computing | CERN openlab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4A3491-DD78-02D4-9AA4-8D5BD41F0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0B680-610C-B20D-2DE0-06EB548E9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440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Grover’s Algorithm - continued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E04DF5-890E-0B28-75E2-6AC1E7462FAD}"/>
                  </a:ext>
                </a:extLst>
              </p:cNvPr>
              <p:cNvSpPr txBox="1"/>
              <p:nvPr/>
            </p:nvSpPr>
            <p:spPr>
              <a:xfrm>
                <a:off x="653934" y="1259303"/>
                <a:ext cx="10884132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Lora" pitchFamily="2" charset="0"/>
                  </a:rPr>
                  <a:t>Suppose you have 2 qubits, corresponding to 4 possibilities: 00, 01, 10, and 11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Lora" pitchFamily="2" charset="0"/>
                  </a:rPr>
                  <a:t>All possible states can be described using this equation: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begChr m:val="|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00</m:t>
                            </m:r>
                          </m:e>
                        </m:d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endParaRPr lang="en-US" sz="2400" dirty="0">
                  <a:latin typeface="Lora" pitchFamily="2" charset="0"/>
                </a:endParaRPr>
              </a:p>
              <a:p>
                <a:r>
                  <a:rPr lang="en-US" sz="2400" dirty="0">
                    <a:latin typeface="Lora" pitchFamily="2" charset="0"/>
                  </a:rPr>
                  <a:t>    where a, b, c, and d correspond to the amplitudes of the states (remember, probability of the state is the amplitude-squared)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Lora" pitchFamily="2" charset="0"/>
                  </a:rPr>
                  <a:t>Assume for example that our phone number is associated with the state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e>
                    </m:d>
                  </m:oMath>
                </a14:m>
                <a:endParaRPr lang="en-US" sz="24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Lora" pitchFamily="2" charset="0"/>
                  </a:rPr>
                  <a:t>This means the associated amplitude of interest is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endParaRPr lang="en-US" sz="24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Lora" pitchFamily="2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E04DF5-890E-0B28-75E2-6AC1E7462F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934" y="1259303"/>
                <a:ext cx="10884132" cy="4893647"/>
              </a:xfrm>
              <a:prstGeom prst="rect">
                <a:avLst/>
              </a:prstGeom>
              <a:blipFill>
                <a:blip r:embed="rId2"/>
                <a:stretch>
                  <a:fillRect l="-840" t="-9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4C9358-0FAD-7C25-12B1-6D4A016EA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1D5B70D-72A7-098E-8904-47B89ECCF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59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Grover’s Algorithm - continued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E04DF5-890E-0B28-75E2-6AC1E7462FAD}"/>
                  </a:ext>
                </a:extLst>
              </p:cNvPr>
              <p:cNvSpPr txBox="1"/>
              <p:nvPr/>
            </p:nvSpPr>
            <p:spPr>
              <a:xfrm>
                <a:off x="838200" y="3341803"/>
                <a:ext cx="9546957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0000"/>
                    </a:solidFill>
                    <a:latin typeface="Lora" pitchFamily="2" charset="0"/>
                  </a:rPr>
                  <a:t>T</a:t>
                </a:r>
                <a:r>
                  <a:rPr lang="en-US" sz="2000" b="0" i="0" u="none" strike="noStrike" baseline="0" dirty="0">
                    <a:solidFill>
                      <a:srgbClr val="000000"/>
                    </a:solidFill>
                    <a:latin typeface="Lora" pitchFamily="2" charset="0"/>
                  </a:rPr>
                  <a:t>he oracle function </a:t>
                </a:r>
                <a:r>
                  <a:rPr lang="en-US" sz="2000" b="1" i="0" u="none" strike="noStrike" baseline="0" dirty="0">
                    <a:solidFill>
                      <a:srgbClr val="000000"/>
                    </a:solidFill>
                    <a:latin typeface="Lora" pitchFamily="2" charset="0"/>
                  </a:rPr>
                  <a:t>flips</a:t>
                </a:r>
                <a:r>
                  <a:rPr lang="en-US" sz="2000" b="0" i="0" u="none" strike="noStrike" baseline="0" dirty="0">
                    <a:solidFill>
                      <a:srgbClr val="000000"/>
                    </a:solidFill>
                    <a:latin typeface="Lora" pitchFamily="2" charset="0"/>
                  </a:rPr>
                  <a:t> the corresponding amplitude </a:t>
                </a:r>
                <a14:m>
                  <m:oMath xmlns:m="http://schemas.openxmlformats.org/officeDocument/2006/math">
                    <m:r>
                      <a:rPr lang="en-US" sz="2000" b="0" i="1" u="none" strike="noStrike" baseline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"</m:t>
                    </m:r>
                    <m:r>
                      <a:rPr lang="en-US" sz="2000" b="0" i="1" u="none" strike="noStrike" baseline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000" b="0" i="1" u="none" strike="noStrike" baseline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“</m:t>
                    </m:r>
                  </m:oMath>
                </a14:m>
                <a:r>
                  <a:rPr lang="en-US" sz="2000" b="0" i="0" u="none" strike="noStrike" baseline="0" dirty="0">
                    <a:solidFill>
                      <a:srgbClr val="000000"/>
                    </a:solidFill>
                    <a:latin typeface="Lora" pitchFamily="2" charset="0"/>
                  </a:rPr>
                  <a:t>  so that it becomes </a:t>
                </a:r>
                <a14:m>
                  <m:oMath xmlns:m="http://schemas.openxmlformats.org/officeDocument/2006/math">
                    <m:r>
                      <a:rPr lang="en-US" sz="2000" b="0" i="1" u="none" strike="noStrike" baseline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"−</m:t>
                    </m:r>
                    <m:r>
                      <a:rPr lang="en-US" sz="2000" b="0" i="1" u="none" strike="noStrike" baseline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000" b="0" i="1" u="none" strike="noStrike" baseline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“</m:t>
                    </m:r>
                  </m:oMath>
                </a14:m>
                <a:r>
                  <a:rPr lang="en-US" sz="2000" b="0" i="0" u="none" strike="noStrike" baseline="0" dirty="0">
                    <a:solidFill>
                      <a:srgbClr val="000000"/>
                    </a:solidFill>
                    <a:latin typeface="Lora" pitchFamily="2" charset="0"/>
                  </a:rPr>
                  <a:t> ; a </a:t>
                </a:r>
                <a:r>
                  <a:rPr lang="en-US" sz="2000" b="1" i="0" u="none" strike="noStrike" baseline="0" dirty="0">
                    <a:solidFill>
                      <a:srgbClr val="000000"/>
                    </a:solidFill>
                    <a:latin typeface="Lora" pitchFamily="2" charset="0"/>
                  </a:rPr>
                  <a:t>unique amplitude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000000"/>
                  </a:solidFill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0000"/>
                    </a:solidFill>
                    <a:latin typeface="Lora" pitchFamily="2" charset="0"/>
                  </a:rPr>
                  <a:t>T</a:t>
                </a:r>
                <a:r>
                  <a:rPr lang="en-US" sz="2000" b="0" i="0" u="none" strike="noStrike" baseline="0" dirty="0">
                    <a:solidFill>
                      <a:srgbClr val="000000"/>
                    </a:solidFill>
                    <a:latin typeface="Lora" pitchFamily="2" charset="0"/>
                  </a:rPr>
                  <a:t>he amplification function </a:t>
                </a:r>
                <a:r>
                  <a:rPr lang="en-US" sz="2000" b="1" i="0" u="none" strike="noStrike" baseline="0" dirty="0">
                    <a:solidFill>
                      <a:srgbClr val="000000"/>
                    </a:solidFill>
                    <a:latin typeface="Lora" pitchFamily="2" charset="0"/>
                  </a:rPr>
                  <a:t>amplifies</a:t>
                </a:r>
                <a:r>
                  <a:rPr lang="en-US" sz="2000" b="0" i="0" u="none" strike="noStrike" baseline="0" dirty="0">
                    <a:solidFill>
                      <a:srgbClr val="000000"/>
                    </a:solidFill>
                    <a:latin typeface="Lora" pitchFamily="2" charset="0"/>
                  </a:rPr>
                  <a:t> the difference between the amplitude corresponding to the number we’re looking and the other amplitudes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000000"/>
                  </a:solidFill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0000"/>
                    </a:solidFill>
                    <a:latin typeface="Lora" pitchFamily="2" charset="0"/>
                  </a:rPr>
                  <a:t>This </a:t>
                </a:r>
                <a:r>
                  <a:rPr lang="en-US" sz="2000" b="0" i="0" u="none" strike="noStrike" baseline="0" dirty="0">
                    <a:solidFill>
                      <a:srgbClr val="000000"/>
                    </a:solidFill>
                    <a:latin typeface="Lora" pitchFamily="2" charset="0"/>
                  </a:rPr>
                  <a:t>makes the probability of locating the number much higher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000000"/>
                  </a:solidFill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i="0" u="none" strike="noStrike" baseline="0" dirty="0">
                    <a:solidFill>
                      <a:srgbClr val="000000"/>
                    </a:solidFill>
                    <a:latin typeface="Lora" pitchFamily="2" charset="0"/>
                  </a:rPr>
                  <a:t>Repeat</a:t>
                </a:r>
                <a:r>
                  <a:rPr lang="en-US" sz="2000" b="0" i="0" u="none" strike="noStrike" dirty="0">
                    <a:solidFill>
                      <a:srgbClr val="000000"/>
                    </a:solidFill>
                    <a:latin typeface="Lora" pitchFamily="2" charset="0"/>
                  </a:rPr>
                  <a:t> </a:t>
                </a:r>
                <a:r>
                  <a:rPr lang="en-US" sz="2000" b="0" i="0" u="none" strike="noStrike" baseline="0" dirty="0">
                    <a:solidFill>
                      <a:srgbClr val="000000"/>
                    </a:solidFill>
                    <a:latin typeface="Lora" pitchFamily="2" charset="0"/>
                  </a:rPr>
                  <a:t>as many times as one pleases to further increase the probability </a:t>
                </a:r>
                <a:endParaRPr lang="en-US" sz="2000" dirty="0">
                  <a:latin typeface="Lora" pitchFamily="2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E04DF5-890E-0B28-75E2-6AC1E7462F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341803"/>
                <a:ext cx="9546957" cy="2862322"/>
              </a:xfrm>
              <a:prstGeom prst="rect">
                <a:avLst/>
              </a:prstGeom>
              <a:blipFill>
                <a:blip r:embed="rId3"/>
                <a:stretch>
                  <a:fillRect l="-575" t="-1064" b="-27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7F630E69-12A0-F94C-3465-0506741414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3165" y="1020968"/>
            <a:ext cx="6355560" cy="2392311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08AF6B-CF76-D408-64B0-8E7B3A228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8F1BAC-937C-8B54-C214-2C7079622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27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Grover’s Algorithm - demo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BF20DC-DC8C-6FD5-C0F4-B3DA71633EEC}"/>
              </a:ext>
            </a:extLst>
          </p:cNvPr>
          <p:cNvSpPr txBox="1"/>
          <p:nvPr/>
        </p:nvSpPr>
        <p:spPr>
          <a:xfrm>
            <a:off x="1478151" y="2813347"/>
            <a:ext cx="9235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Lora" pitchFamily="2" charset="0"/>
              </a:rPr>
              <a:t>More details/explanations can be found </a:t>
            </a:r>
            <a:r>
              <a:rPr lang="en-US" sz="2400" dirty="0">
                <a:latin typeface="Lora" pitchFamily="2" charset="0"/>
                <a:hlinkClick r:id="rId2"/>
              </a:rPr>
              <a:t>here</a:t>
            </a:r>
            <a:r>
              <a:rPr lang="en-US" sz="2400" dirty="0">
                <a:latin typeface="Lora" pitchFamily="2" charset="0"/>
              </a:rPr>
              <a:t> (</a:t>
            </a:r>
            <a:r>
              <a:rPr lang="en-US" sz="2400" dirty="0" err="1">
                <a:latin typeface="Lora" pitchFamily="2" charset="0"/>
              </a:rPr>
              <a:t>Qiskit</a:t>
            </a:r>
            <a:r>
              <a:rPr lang="en-US" sz="2400" dirty="0">
                <a:latin typeface="Lora" pitchFamily="2" charset="0"/>
              </a:rPr>
              <a:t> Textbook)</a:t>
            </a:r>
            <a:endParaRPr lang="en-GB" sz="2400" dirty="0">
              <a:latin typeface="Lora" pitchFamily="2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536FE4E-2031-4551-F881-CDEC2257D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555BE7E-91A6-C2C4-737B-356BFB641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9667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Cryptography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9C177B9-C69D-12C1-C663-707D1E6584E8}"/>
                  </a:ext>
                </a:extLst>
              </p:cNvPr>
              <p:cNvSpPr txBox="1"/>
              <p:nvPr/>
            </p:nvSpPr>
            <p:spPr>
              <a:xfrm>
                <a:off x="534691" y="1193369"/>
                <a:ext cx="10190135" cy="4708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i="0" dirty="0">
                    <a:solidFill>
                      <a:srgbClr val="202124"/>
                    </a:solidFill>
                    <a:effectLst/>
                    <a:latin typeface="Lora" pitchFamily="2" charset="0"/>
                  </a:rPr>
                  <a:t>Protecting information and communications using codes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202124"/>
                  </a:solidFill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202124"/>
                    </a:solidFill>
                    <a:latin typeface="Lora" pitchFamily="2" charset="0"/>
                  </a:rPr>
                  <a:t>RSA cryptography utilizes </a:t>
                </a:r>
                <a:r>
                  <a:rPr lang="en-US" sz="2000" b="1" dirty="0">
                    <a:solidFill>
                      <a:srgbClr val="202124"/>
                    </a:solidFill>
                    <a:latin typeface="Lora" pitchFamily="2" charset="0"/>
                  </a:rPr>
                  <a:t>prime numbers </a:t>
                </a:r>
                <a:r>
                  <a:rPr lang="en-US" sz="2000" dirty="0">
                    <a:solidFill>
                      <a:srgbClr val="202124"/>
                    </a:solidFill>
                    <a:latin typeface="Lora" pitchFamily="2" charset="0"/>
                  </a:rPr>
                  <a:t>to securely encrypt data. It is fundamental for the operation of internet protocols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202124"/>
                  </a:solidFill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202124"/>
                    </a:solidFill>
                    <a:latin typeface="Lora" pitchFamily="2" charset="0"/>
                  </a:rPr>
                  <a:t>Need to have the factors of a number to be able to decrypt data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202124"/>
                  </a:solidFill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202124"/>
                    </a:solidFill>
                    <a:latin typeface="Lora" pitchFamily="2" charset="0"/>
                  </a:rPr>
                  <a:t>E.g. given the number a number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202124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i="1">
                        <a:solidFill>
                          <a:srgbClr val="202124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solidFill>
                          <a:srgbClr val="202124"/>
                        </a:solidFill>
                        <a:latin typeface="Cambria Math" panose="02040503050406030204" pitchFamily="18" charset="0"/>
                      </a:rPr>
                      <m:t>𝑝𝑞</m:t>
                    </m:r>
                    <m:r>
                      <a:rPr lang="en-US" sz="2000" i="1">
                        <a:solidFill>
                          <a:srgbClr val="202124"/>
                        </a:solidFill>
                        <a:latin typeface="Cambria Math" panose="02040503050406030204" pitchFamily="18" charset="0"/>
                      </a:rPr>
                      <m:t>=226,579</m:t>
                    </m:r>
                  </m:oMath>
                </a14:m>
                <a:r>
                  <a:rPr lang="en-US" sz="2000" dirty="0">
                    <a:solidFill>
                      <a:srgbClr val="202124"/>
                    </a:solidFill>
                    <a:latin typeface="Lora" pitchFamily="2" charset="0"/>
                  </a:rPr>
                  <a:t>, try to find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202124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000" b="0" i="1" smtClean="0">
                        <a:solidFill>
                          <a:srgbClr val="202124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solidFill>
                          <a:srgbClr val="202124"/>
                        </a:solidFill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2000" dirty="0">
                    <a:solidFill>
                      <a:srgbClr val="202124"/>
                    </a:solidFill>
                    <a:latin typeface="Lora" pitchFamily="2" charset="0"/>
                  </a:rPr>
                  <a:t>, given that they are prime numbers (answer: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202124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000" b="0" i="1" smtClean="0">
                        <a:solidFill>
                          <a:srgbClr val="202124"/>
                        </a:solidFill>
                        <a:latin typeface="Cambria Math" panose="02040503050406030204" pitchFamily="18" charset="0"/>
                      </a:rPr>
                      <m:t>=419 , </m:t>
                    </m:r>
                    <m:r>
                      <a:rPr lang="en-US" sz="2000" b="0" i="1" smtClean="0">
                        <a:solidFill>
                          <a:srgbClr val="202124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b="0" i="1" smtClean="0">
                        <a:solidFill>
                          <a:srgbClr val="202124"/>
                        </a:solidFill>
                        <a:latin typeface="Cambria Math" panose="02040503050406030204" pitchFamily="18" charset="0"/>
                      </a:rPr>
                      <m:t>=541</m:t>
                    </m:r>
                  </m:oMath>
                </a14:m>
                <a:r>
                  <a:rPr lang="en-US" sz="2000" dirty="0">
                    <a:solidFill>
                      <a:srgbClr val="202124"/>
                    </a:solidFill>
                    <a:latin typeface="Lora" pitchFamily="2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202124"/>
                  </a:solidFill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202124"/>
                    </a:solidFill>
                    <a:latin typeface="Lora" pitchFamily="2" charset="0"/>
                  </a:rPr>
                  <a:t>Nowadays, we use </a:t>
                </a:r>
                <a:r>
                  <a:rPr lang="en-US" sz="2000" b="1" dirty="0">
                    <a:solidFill>
                      <a:srgbClr val="202124"/>
                    </a:solidFill>
                    <a:latin typeface="Lora" pitchFamily="2" charset="0"/>
                  </a:rPr>
                  <a:t>RSA-2048</a:t>
                </a:r>
                <a:r>
                  <a:rPr lang="en-US" sz="2000" dirty="0">
                    <a:solidFill>
                      <a:srgbClr val="202124"/>
                    </a:solidFill>
                    <a:latin typeface="Lora" pitchFamily="2" charset="0"/>
                  </a:rPr>
                  <a:t> which utilized a 2048 bit key (an integer on the order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srgbClr val="20212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202124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202124"/>
                            </a:solidFill>
                            <a:latin typeface="Cambria Math" panose="02040503050406030204" pitchFamily="18" charset="0"/>
                          </a:rPr>
                          <m:t>2048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202124"/>
                    </a:solidFill>
                    <a:latin typeface="Lora" pitchFamily="2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202124"/>
                  </a:solidFill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202124"/>
                    </a:solidFill>
                    <a:latin typeface="Lora" pitchFamily="2" charset="0"/>
                  </a:rPr>
                  <a:t>Estimated it would take a classical computer around </a:t>
                </a:r>
                <a:r>
                  <a:rPr lang="en-US" sz="2000" b="1" dirty="0">
                    <a:solidFill>
                      <a:srgbClr val="202124"/>
                    </a:solidFill>
                    <a:latin typeface="Lora" pitchFamily="2" charset="0"/>
                  </a:rPr>
                  <a:t>300 trillion years </a:t>
                </a:r>
                <a:r>
                  <a:rPr lang="en-US" sz="2000" dirty="0">
                    <a:solidFill>
                      <a:srgbClr val="202124"/>
                    </a:solidFill>
                    <a:latin typeface="Lora" pitchFamily="2" charset="0"/>
                  </a:rPr>
                  <a:t>to break an RSA-2048-bit encryption key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9C177B9-C69D-12C1-C663-707D1E6584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691" y="1193369"/>
                <a:ext cx="10190135" cy="4708981"/>
              </a:xfrm>
              <a:prstGeom prst="rect">
                <a:avLst/>
              </a:prstGeom>
              <a:blipFill>
                <a:blip r:embed="rId2"/>
                <a:stretch>
                  <a:fillRect l="-539" t="-777" b="-14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82C1BB-D879-0E00-2475-5AC928D4E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7803FC2-F12E-BB09-9BC3-7F9B21938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05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Example of an RSA-2048 integer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C177B9-C69D-12C1-C663-707D1E6584E8}"/>
              </a:ext>
            </a:extLst>
          </p:cNvPr>
          <p:cNvSpPr txBox="1"/>
          <p:nvPr/>
        </p:nvSpPr>
        <p:spPr>
          <a:xfrm>
            <a:off x="534691" y="1193369"/>
            <a:ext cx="10190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02124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02124"/>
              </a:solidFill>
              <a:latin typeface="Lora" pitchFamily="2" charset="0"/>
            </a:endParaRPr>
          </a:p>
          <a:p>
            <a:endParaRPr lang="en-US" dirty="0">
              <a:solidFill>
                <a:srgbClr val="202124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Lora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9BC064-8313-27EE-D876-5A6F63BC3A37}"/>
              </a:ext>
            </a:extLst>
          </p:cNvPr>
          <p:cNvSpPr txBox="1"/>
          <p:nvPr/>
        </p:nvSpPr>
        <p:spPr>
          <a:xfrm>
            <a:off x="608308" y="1812947"/>
            <a:ext cx="109753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Lora" pitchFamily="2" charset="0"/>
              </a:rPr>
              <a:t>2519590847565789349402718324004839857142928212620403202777713783604366202070       7595556264018525880784406918290641249515082189298559149176184502808489120072        8449926873928072877767359714183472702618963750149718246911650776133798590957       0009733045974880842840179742910064245869181719511874612151517265463228221686         9987549182422433637259085141865462043576798423387184774447920739934236584823         8242811981638150106748104516603773060562016196762561338441436038339044149526</a:t>
            </a:r>
          </a:p>
          <a:p>
            <a:pPr algn="ctr"/>
            <a:r>
              <a:rPr lang="en-US" sz="2000" dirty="0">
                <a:latin typeface="Lora" pitchFamily="2" charset="0"/>
              </a:rPr>
              <a:t>3443219011465754445417842402092461651572335077870774981712577246796292638635           6373289912154831438167899885040445364023527381951378636564391212010397122822</a:t>
            </a:r>
          </a:p>
          <a:p>
            <a:pPr algn="ctr"/>
            <a:r>
              <a:rPr lang="en-US" sz="2000" dirty="0">
                <a:latin typeface="Lora" pitchFamily="2" charset="0"/>
              </a:rPr>
              <a:t>120720357</a:t>
            </a:r>
            <a:endParaRPr lang="en-GB" sz="2000" dirty="0">
              <a:latin typeface="Lora" pitchFamily="2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571FF1-68F1-BA1C-945F-9FFBDA5CC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D3D02F-3CC6-B95C-6472-9CD8D04B8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788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972F78-592E-1D57-4326-C9505CDCB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74A729C9-74A3-F090-F7A9-4F69BF160B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581078"/>
            <a:ext cx="9906000" cy="5305425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0F365B-7F80-18F5-F00D-A1694DC04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D5D422-EAB7-3E51-D4C1-9950F3627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7714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0" y="-66260"/>
            <a:ext cx="1086863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(very basic) </a:t>
            </a:r>
            <a:r>
              <a:rPr lang="en-US" sz="4000" dirty="0" err="1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i</a:t>
            </a:r>
            <a:r>
              <a:rPr lang="en-GB" sz="4000" dirty="0" err="1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ntroduction</a:t>
            </a:r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 to Shor’s Algorithm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C177B9-C69D-12C1-C663-707D1E6584E8}"/>
              </a:ext>
            </a:extLst>
          </p:cNvPr>
          <p:cNvSpPr txBox="1"/>
          <p:nvPr/>
        </p:nvSpPr>
        <p:spPr>
          <a:xfrm>
            <a:off x="534691" y="1193369"/>
            <a:ext cx="10190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02124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Lora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44BCF95-1B2D-5AE6-BD81-09120488B7E9}"/>
                  </a:ext>
                </a:extLst>
              </p:cNvPr>
              <p:cNvSpPr txBox="1"/>
              <p:nvPr/>
            </p:nvSpPr>
            <p:spPr>
              <a:xfrm>
                <a:off x="582927" y="1081157"/>
                <a:ext cx="11161363" cy="50629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Lora" pitchFamily="2" charset="0"/>
                  </a:rPr>
                  <a:t>By no means a proper explanation to how Shor’s Algorithm works – actual explanation could take more than one lecture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Lora" pitchFamily="2" charset="0"/>
                  </a:rPr>
                  <a:t>Using a perfect quantum computer, finding the factors of an RSA-2048-bit integer could take mere </a:t>
                </a:r>
                <a:r>
                  <a:rPr lang="en-US" sz="1900" b="1" dirty="0">
                    <a:latin typeface="Lora" pitchFamily="2" charset="0"/>
                  </a:rPr>
                  <a:t>seconds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900" b="1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Lora" pitchFamily="2" charset="0"/>
                  </a:rPr>
                  <a:t>The basic premise is that you setup a </a:t>
                </a:r>
                <a:r>
                  <a:rPr lang="en-US" sz="1900" b="1" dirty="0">
                    <a:latin typeface="Lora" pitchFamily="2" charset="0"/>
                  </a:rPr>
                  <a:t>special periodic function </a:t>
                </a:r>
                <a:r>
                  <a:rPr lang="en-US" sz="1900" dirty="0">
                    <a:latin typeface="Lora" pitchFamily="2" charset="0"/>
                  </a:rPr>
                  <a:t>(modulo function), with a period “</a:t>
                </a:r>
                <a14:m>
                  <m:oMath xmlns:m="http://schemas.openxmlformats.org/officeDocument/2006/math"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1900" dirty="0">
                    <a:latin typeface="Lora" pitchFamily="2" charset="0"/>
                  </a:rPr>
                  <a:t>”, which you try to obtain. This then leads you to obtaining the factors of the big number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Lora" pitchFamily="2" charset="0"/>
                  </a:rPr>
                  <a:t>With </a:t>
                </a:r>
                <a:r>
                  <a:rPr lang="en-US" sz="1900" b="1" dirty="0">
                    <a:latin typeface="Lora" pitchFamily="2" charset="0"/>
                  </a:rPr>
                  <a:t>superposition</a:t>
                </a:r>
                <a:r>
                  <a:rPr lang="en-US" sz="1900" dirty="0">
                    <a:latin typeface="Lora" pitchFamily="2" charset="0"/>
                  </a:rPr>
                  <a:t>, you can test many values for the period simultaneously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Lora" pitchFamily="2" charset="0"/>
                  </a:rPr>
                  <a:t>You use </a:t>
                </a:r>
                <a:r>
                  <a:rPr lang="en-US" sz="1900" b="1" dirty="0">
                    <a:latin typeface="Lora" pitchFamily="2" charset="0"/>
                  </a:rPr>
                  <a:t>interference</a:t>
                </a:r>
                <a:r>
                  <a:rPr lang="en-US" sz="1900" dirty="0">
                    <a:latin typeface="Lora" pitchFamily="2" charset="0"/>
                  </a:rPr>
                  <a:t> to zero-in on the correct value of the period (constructive interference) and reduce the probability of landing on the incorrect value (destructive interference)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Lora" pitchFamily="2" charset="0"/>
                  </a:rPr>
                  <a:t>To find the period of this modulo function, you use </a:t>
                </a:r>
                <a:r>
                  <a:rPr lang="en-US" sz="1900" b="1" dirty="0">
                    <a:latin typeface="Lora" pitchFamily="2" charset="0"/>
                  </a:rPr>
                  <a:t>“Quantum Fourier Transform” </a:t>
                </a:r>
                <a:r>
                  <a:rPr lang="en-US" sz="1900" dirty="0">
                    <a:latin typeface="Lora" pitchFamily="2" charset="0"/>
                  </a:rPr>
                  <a:t>– a very useful tool in quantum computing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44BCF95-1B2D-5AE6-BD81-09120488B7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927" y="1081157"/>
                <a:ext cx="11161363" cy="5062924"/>
              </a:xfrm>
              <a:prstGeom prst="rect">
                <a:avLst/>
              </a:prstGeom>
              <a:blipFill>
                <a:blip r:embed="rId3"/>
                <a:stretch>
                  <a:fillRect l="-437" t="-722" b="-9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0C2277E-7E0C-4BC3-1FBF-7E719326F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F13F94-7B5A-D83C-20FD-DF5E2EC98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59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0" y="-66260"/>
            <a:ext cx="1086863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Quantum-safe cryptography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4BCF95-1B2D-5AE6-BD81-09120488B7E9}"/>
              </a:ext>
            </a:extLst>
          </p:cNvPr>
          <p:cNvSpPr txBox="1"/>
          <p:nvPr/>
        </p:nvSpPr>
        <p:spPr>
          <a:xfrm>
            <a:off x="414130" y="1108237"/>
            <a:ext cx="1134480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RSA encryption 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Lora" pitchFamily="2" charset="0"/>
              </a:rPr>
              <a:t>is the basis of a lot of encryption schemes used to protect many assets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u="none" strike="noStrike" baseline="0" dirty="0">
                <a:solidFill>
                  <a:srgbClr val="000000"/>
                </a:solidFill>
                <a:latin typeface="Lora" pitchFamily="2" charset="0"/>
              </a:rPr>
              <a:t>Shor’s algorithm poses a </a:t>
            </a:r>
            <a:r>
              <a:rPr lang="en-US" sz="2000" i="0" u="none" strike="noStrike" baseline="0" dirty="0">
                <a:solidFill>
                  <a:srgbClr val="000000"/>
                </a:solidFill>
                <a:latin typeface="Lora" pitchFamily="2" charset="0"/>
              </a:rPr>
              <a:t>threat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Lora" pitchFamily="2" charset="0"/>
              </a:rPr>
              <a:t> to these kind of commonly used encryption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Lora" pitchFamily="2" charset="0"/>
              </a:rPr>
              <a:t>Need 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Lora" pitchFamily="2" charset="0"/>
              </a:rPr>
              <a:t>to have a quantum computer with </a:t>
            </a:r>
            <a:r>
              <a:rPr lang="en-US" sz="2000" b="1" i="0" u="none" strike="noStrike" baseline="0" dirty="0">
                <a:solidFill>
                  <a:srgbClr val="000000"/>
                </a:solidFill>
                <a:latin typeface="Lora" pitchFamily="2" charset="0"/>
              </a:rPr>
              <a:t>millions 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Lora" pitchFamily="2" charset="0"/>
              </a:rPr>
              <a:t>of physical qubits to be able to do that (due to decoherence and noise)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Lora" pitchFamily="2" charset="0"/>
              </a:rPr>
              <a:t>Q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Lora" pitchFamily="2" charset="0"/>
              </a:rPr>
              <a:t>uantum-safe algorithms which typically rely on mathematical problems that can’t be solved easily by both classical and quantum computers already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Lora" pitchFamily="2" charset="0"/>
              </a:rPr>
              <a:t>A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Lora" pitchFamily="2" charset="0"/>
              </a:rPr>
              <a:t>lgorithms that rely on geometric problems based on lattices such as 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Lora" pitchFamily="2" charset="0"/>
              </a:rPr>
              <a:t> </a:t>
            </a:r>
            <a:r>
              <a:rPr lang="en-GB" sz="2000" b="0" i="0" u="sng" dirty="0">
                <a:solidFill>
                  <a:srgbClr val="1A4480"/>
                </a:solidFill>
                <a:effectLst/>
                <a:latin typeface="Lora" pitchFamily="2" charset="0"/>
                <a:hlinkClick r:id="rId3"/>
              </a:rPr>
              <a:t>CRYSTALS-</a:t>
            </a:r>
            <a:r>
              <a:rPr lang="en-GB" sz="2000" b="0" i="0" u="sng" dirty="0" err="1">
                <a:solidFill>
                  <a:srgbClr val="1A4480"/>
                </a:solidFill>
                <a:effectLst/>
                <a:latin typeface="Lora" pitchFamily="2" charset="0"/>
                <a:hlinkClick r:id="rId3"/>
              </a:rPr>
              <a:t>Kyber</a:t>
            </a:r>
            <a:r>
              <a:rPr lang="en-GB" sz="2000" b="0" i="0" u="sng" dirty="0">
                <a:effectLst/>
                <a:latin typeface="Lora" pitchFamily="2" charset="0"/>
              </a:rPr>
              <a:t> </a:t>
            </a:r>
            <a:r>
              <a:rPr lang="en-GB" sz="2000" i="0" dirty="0">
                <a:effectLst/>
                <a:latin typeface="Lora" pitchFamily="2" charset="0"/>
              </a:rPr>
              <a:t>and </a:t>
            </a:r>
            <a:r>
              <a:rPr lang="en-GB" sz="2000" b="0" i="0" u="sng" dirty="0">
                <a:solidFill>
                  <a:srgbClr val="1A4480"/>
                </a:solidFill>
                <a:effectLst/>
                <a:latin typeface="Lora" pitchFamily="2" charset="0"/>
                <a:hlinkClick r:id="rId4"/>
              </a:rPr>
              <a:t>CRYSTALS-</a:t>
            </a:r>
            <a:r>
              <a:rPr lang="en-GB" sz="2000" b="0" i="0" u="sng" dirty="0" err="1">
                <a:solidFill>
                  <a:srgbClr val="1A4480"/>
                </a:solidFill>
                <a:effectLst/>
                <a:latin typeface="Lora" pitchFamily="2" charset="0"/>
                <a:hlinkClick r:id="rId4"/>
              </a:rPr>
              <a:t>Dilithium</a:t>
            </a:r>
            <a:r>
              <a:rPr lang="en-GB" sz="2000" b="0" i="0" u="sng" dirty="0">
                <a:solidFill>
                  <a:srgbClr val="1A4480"/>
                </a:solidFill>
                <a:effectLst/>
                <a:latin typeface="Lora" pitchFamily="2" charset="0"/>
              </a:rPr>
              <a:t> </a:t>
            </a:r>
            <a:r>
              <a:rPr lang="en-GB" sz="2000" dirty="0">
                <a:latin typeface="Lora" pitchFamily="2" charset="0"/>
              </a:rPr>
              <a:t>are now recommended by </a:t>
            </a:r>
            <a:r>
              <a:rPr lang="en-GB" sz="2000" dirty="0">
                <a:latin typeface="Lora" pitchFamily="2" charset="0"/>
                <a:hlinkClick r:id="rId5"/>
              </a:rPr>
              <a:t>NIST</a:t>
            </a:r>
            <a:r>
              <a:rPr lang="en-GB" sz="2000" dirty="0">
                <a:latin typeface="Lor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1A4480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Lora" pitchFamily="2" charset="0"/>
              </a:rPr>
              <a:t>Expected that industries will transition over to quantum-safe cryptographic algorithms as soon as </a:t>
            </a:r>
            <a:r>
              <a:rPr lang="en-GB" sz="2000" b="1" dirty="0">
                <a:latin typeface="Lora" pitchFamily="2" charset="0"/>
              </a:rPr>
              <a:t>2024</a:t>
            </a:r>
            <a:r>
              <a:rPr lang="en-GB" sz="2000" dirty="0">
                <a:latin typeface="Lora" pitchFamily="2" charset="0"/>
              </a:rPr>
              <a:t>. Therefore, </a:t>
            </a:r>
            <a:r>
              <a:rPr lang="en-US" sz="2000" dirty="0">
                <a:solidFill>
                  <a:srgbClr val="000000"/>
                </a:solidFill>
                <a:latin typeface="Lora" pitchFamily="2" charset="0"/>
              </a:rPr>
              <a:t>there is (almost) no reason to worry about quantum computers destroying the world</a:t>
            </a:r>
            <a:endParaRPr lang="en-US" sz="2000" b="0" i="0" u="none" strike="noStrike" baseline="0" dirty="0">
              <a:solidFill>
                <a:srgbClr val="000000"/>
              </a:solidFill>
              <a:latin typeface="Lora" pitchFamily="2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30A107A-76C1-E81E-7A0A-AF42A48EC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E65888A-47B9-574A-BD8B-27E895A41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87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Video 6">
            <a:extLst>
              <a:ext uri="{FF2B5EF4-FFF2-40B4-BE49-F238E27FC236}">
                <a16:creationId xmlns:a16="http://schemas.microsoft.com/office/drawing/2014/main" id="{C53DCA19-506E-6CEC-AA08-A6685201A34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284" r="1" b="1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1097280" y="325550"/>
            <a:ext cx="10058400" cy="35747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sz="5200" dirty="0">
                <a:solidFill>
                  <a:srgbClr val="FFFFFF"/>
                </a:solidFill>
              </a:rPr>
              <a:t>Current applications of quantum computing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A. Abdelmotteleb | Quantum Computing | CERN openlab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94281F8-222E-9D00-FC67-A1089F12E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4BA3DF-13A6-2F40-C4F3-EDA2686A9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882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4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Quantum Machine Learning (QML)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84978A37-881A-EC86-1C56-D9BC698857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686709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0092BC5-99A9-7402-C719-B9C98EE90808}"/>
              </a:ext>
            </a:extLst>
          </p:cNvPr>
          <p:cNvSpPr txBox="1"/>
          <p:nvPr/>
        </p:nvSpPr>
        <p:spPr>
          <a:xfrm>
            <a:off x="5419886" y="3006320"/>
            <a:ext cx="135222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900" dirty="0">
                <a:latin typeface="Lora" pitchFamily="2" charset="0"/>
              </a:rPr>
              <a:t>QML</a:t>
            </a:r>
            <a:endParaRPr lang="en-GB" sz="3900" dirty="0">
              <a:latin typeface="Lora" pitchFamily="2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51F34B-4B35-8FA6-0771-9F1860367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969363-B5C1-E280-A149-4E2F90F56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636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Mathematical aside 2 – Matrix Operations</a:t>
            </a:r>
            <a:endParaRPr lang="en-GB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85563D7-29E8-D369-945B-5AE1D6F41DD2}"/>
                  </a:ext>
                </a:extLst>
              </p:cNvPr>
              <p:cNvSpPr txBox="1"/>
              <p:nvPr/>
            </p:nvSpPr>
            <p:spPr>
              <a:xfrm>
                <a:off x="387460" y="1069697"/>
                <a:ext cx="9903418" cy="6061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Lora" pitchFamily="2" charset="0"/>
                  </a:rPr>
                  <a:t>Quantum theory is </a:t>
                </a:r>
                <a:r>
                  <a:rPr lang="en-US" sz="2000" b="1" dirty="0">
                    <a:latin typeface="Lora" pitchFamily="2" charset="0"/>
                  </a:rPr>
                  <a:t>unitary</a:t>
                </a:r>
                <a:r>
                  <a:rPr lang="en-US" sz="2000" dirty="0">
                    <a:latin typeface="Lora" pitchFamily="2" charset="0"/>
                  </a:rPr>
                  <a:t>, a unitary matrix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GB" sz="2000" b="1" dirty="0">
                    <a:latin typeface="Lora" pitchFamily="2" charset="0"/>
                  </a:rPr>
                  <a:t> </a:t>
                </a:r>
                <a:r>
                  <a:rPr lang="en-GB" sz="2000" dirty="0">
                    <a:latin typeface="Lora" pitchFamily="2" charset="0"/>
                  </a:rPr>
                  <a:t>is such that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m:rPr>
                            <m:nor/>
                          </m:rPr>
                          <a:rPr lang="en-GB" sz="2000">
                            <a:latin typeface="Lora" pitchFamily="2" charset="0"/>
                          </a:rPr>
                          <m:t>†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2000" b="1" dirty="0">
                    <a:latin typeface="Lora" pitchFamily="2" charset="0"/>
                  </a:rPr>
                  <a:t> </a:t>
                </a:r>
                <a:r>
                  <a:rPr lang="en-GB" sz="2000" dirty="0">
                    <a:latin typeface="Lora" pitchFamily="2" charset="0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sz="2000" dirty="0">
                    <a:latin typeface="Lora" pitchFamily="2" charset="0"/>
                  </a:rPr>
                  <a:t> is the identity matrix and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sz="2000" b="1" dirty="0">
                    <a:latin typeface="Lora" pitchFamily="2" charset="0"/>
                  </a:rPr>
                  <a:t> </a:t>
                </a:r>
                <a:r>
                  <a:rPr lang="en-GB" sz="2000" dirty="0">
                    <a:latin typeface="Lora" pitchFamily="2" charset="0"/>
                  </a:rPr>
                  <a:t>represents the dimension of the square matrix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endParaRPr lang="en-GB" sz="2000" b="1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b="1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m:rPr>
                            <m:nor/>
                          </m:rPr>
                          <a:rPr lang="en-GB" sz="2000">
                            <a:latin typeface="Lora" pitchFamily="2" charset="0"/>
                          </a:rPr>
                          <m:t>†</m:t>
                        </m:r>
                      </m:sup>
                    </m:sSup>
                  </m:oMath>
                </a14:m>
                <a:r>
                  <a:rPr lang="en-GB" sz="2000" b="1" dirty="0">
                    <a:latin typeface="Lora" pitchFamily="2" charset="0"/>
                  </a:rPr>
                  <a:t> </a:t>
                </a:r>
                <a:r>
                  <a:rPr lang="en-GB" sz="2000" dirty="0">
                    <a:latin typeface="Lora" pitchFamily="2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GB" sz="2000" dirty="0">
                    <a:latin typeface="Lora" pitchFamily="2" charset="0"/>
                  </a:rPr>
                  <a:t>-dagger) is the transposed, complex-conjugated version of the matrix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endParaRPr lang="en-GB" sz="2000" b="1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b="1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Lora" pitchFamily="2" charset="0"/>
                  </a:rPr>
                  <a:t>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00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GB" sz="2000" dirty="0">
                    <a:latin typeface="Lora" pitchFamily="2" charset="0"/>
                  </a:rPr>
                  <a:t>,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m:rPr>
                            <m:nor/>
                          </m:rPr>
                          <a:rPr lang="en-GB" sz="2000">
                            <a:latin typeface="Lora" pitchFamily="2" charset="0"/>
                          </a:rPr>
                          <m:t>†</m:t>
                        </m:r>
                      </m:sup>
                    </m:sSup>
                  </m:oMath>
                </a14:m>
                <a:r>
                  <a:rPr lang="en-GB" sz="2000" b="1" dirty="0">
                    <a:latin typeface="Lora" pitchFamily="2" charset="0"/>
                  </a:rPr>
                  <a:t>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00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  <m:e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01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  <m:e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r>
                  <a:rPr lang="en-GB" sz="2000" dirty="0">
                    <a:latin typeface="Lora" pitchFamily="2" charset="0"/>
                  </a:rPr>
                  <a:t>   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=2−3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 →  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=2+3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20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Lora" pitchFamily="2" charset="0"/>
                  </a:rPr>
                  <a:t>Can express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GB" sz="2000" dirty="0">
                    <a:latin typeface="Lora" pitchFamily="2" charset="0"/>
                  </a:rPr>
                  <a:t> in Dirac notation as follows: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latin typeface="Lora" pitchFamily="2" charset="0"/>
                </a:endParaRPr>
              </a:p>
              <a:p>
                <a:pPr algn="ctr"/>
                <a:r>
                  <a:rPr lang="en-GB" sz="2000" dirty="0">
                    <a:latin typeface="Lora" pitchFamily="2" charset="0"/>
                  </a:rPr>
                  <a:t>               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00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01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00</m:t>
                        </m:r>
                      </m:sub>
                    </m:sSub>
                    <m:d>
                      <m:dPr>
                        <m:begChr m:val=""/>
                        <m:endChr m:val="⟩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0|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0|+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11</m:t>
                            </m:r>
                          </m:sub>
                        </m:sSub>
                        <m:d>
                          <m:dPr>
                            <m:begChr m:val=""/>
                            <m:endChr m:val="⟩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|1</m:t>
                            </m:r>
                          </m:e>
                        </m:d>
                        <m:d>
                          <m:dPr>
                            <m:begChr m:val="⟨"/>
                            <m:endChr m:val="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1|</m:t>
                            </m:r>
                          </m:e>
                        </m:d>
                      </m:e>
                    </m:d>
                  </m:oMath>
                </a14:m>
                <a:endParaRPr lang="en-GB" sz="2000" dirty="0">
                  <a:latin typeface="Lora" pitchFamily="2" charset="0"/>
                </a:endParaRPr>
              </a:p>
              <a:p>
                <a:pPr algn="ctr"/>
                <a:endParaRPr lang="en-GB" sz="2000" dirty="0">
                  <a:latin typeface="Lora" pitchFamily="2" charset="0"/>
                </a:endParaRPr>
              </a:p>
              <a:p>
                <a:pPr algn="ctr"/>
                <a:r>
                  <a:rPr lang="en-US" sz="2000" dirty="0"/>
                  <a:t>              e.g.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e>
                          </m:mr>
                        </m:m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5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0|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6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7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0|+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|1</m:t>
                            </m:r>
                          </m:e>
                        </m:d>
                        <m:d>
                          <m:dPr>
                            <m:begChr m:val="⟨"/>
                            <m:endChr m:val="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1|</m:t>
                            </m:r>
                          </m:e>
                        </m:d>
                      </m:e>
                    </m:d>
                  </m:oMath>
                </a14:m>
                <a:endParaRPr lang="en-GB" sz="2000" dirty="0">
                  <a:latin typeface="Lora" pitchFamily="2" charset="0"/>
                </a:endParaRPr>
              </a:p>
              <a:p>
                <a:pPr algn="ctr"/>
                <a:endParaRPr lang="en-GB" sz="2000" dirty="0">
                  <a:latin typeface="Lora" pitchFamily="2" charset="0"/>
                </a:endParaRPr>
              </a:p>
              <a:p>
                <a:pPr algn="ctr"/>
                <a:endParaRPr lang="en-GB" sz="2000" dirty="0">
                  <a:latin typeface="Lora" pitchFamily="2" charset="0"/>
                </a:endParaRPr>
              </a:p>
              <a:p>
                <a:pPr algn="ctr"/>
                <a:endParaRPr lang="en-GB" sz="2000" dirty="0">
                  <a:latin typeface="Lora" pitchFamily="2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85563D7-29E8-D369-945B-5AE1D6F41D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460" y="1069697"/>
                <a:ext cx="9903418" cy="6061275"/>
              </a:xfrm>
              <a:prstGeom prst="rect">
                <a:avLst/>
              </a:prstGeom>
              <a:blipFill>
                <a:blip r:embed="rId2"/>
                <a:stretch>
                  <a:fillRect l="-554" r="-9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A16F6700-FEFF-3CE3-B27E-ACC5FDCD1C12}"/>
              </a:ext>
            </a:extLst>
          </p:cNvPr>
          <p:cNvSpPr/>
          <p:nvPr/>
        </p:nvSpPr>
        <p:spPr>
          <a:xfrm>
            <a:off x="7702659" y="1131509"/>
            <a:ext cx="1131377" cy="43776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F131DB1-8029-FCE6-E547-90E6FB1A4BC2}"/>
                  </a:ext>
                </a:extLst>
              </p:cNvPr>
              <p:cNvSpPr txBox="1"/>
              <p:nvPr/>
            </p:nvSpPr>
            <p:spPr>
              <a:xfrm>
                <a:off x="9876941" y="1797459"/>
                <a:ext cx="2045777" cy="60555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.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F131DB1-8029-FCE6-E547-90E6FB1A4B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6941" y="1797459"/>
                <a:ext cx="2045777" cy="6055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3C58D9D-BEE8-0E80-F8A2-F3E12F7D837E}"/>
                  </a:ext>
                </a:extLst>
              </p:cNvPr>
              <p:cNvSpPr txBox="1"/>
              <p:nvPr/>
            </p:nvSpPr>
            <p:spPr>
              <a:xfrm>
                <a:off x="10318196" y="1031326"/>
                <a:ext cx="1914040" cy="713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000" smtClean="0">
                        <a:latin typeface="Lora" pitchFamily="2" charset="0"/>
                      </a:rPr>
                      <m:t>†</m:t>
                    </m:r>
                  </m:oMath>
                </a14:m>
                <a:r>
                  <a:rPr lang="en-GB" sz="2000" dirty="0">
                    <a:latin typeface="Lora" pitchFamily="2" charset="0"/>
                  </a:rPr>
                  <a:t> = Hermitian conjugate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3C58D9D-BEE8-0E80-F8A2-F3E12F7D83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8196" y="1031326"/>
                <a:ext cx="1914040" cy="713272"/>
              </a:xfrm>
              <a:prstGeom prst="rect">
                <a:avLst/>
              </a:prstGeom>
              <a:blipFill>
                <a:blip r:embed="rId4"/>
                <a:stretch>
                  <a:fillRect l="-3503" t="-3419" b="-145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2098A6FD-8DED-DBCC-71E2-7AC132B09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A9909EC-6A03-1DA2-3EA0-02B595E1A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81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142657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Quantum Machine Learning (QML) - continued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7533D2-FEA3-5CD1-ACD8-17A5DB2D7CE9}"/>
              </a:ext>
            </a:extLst>
          </p:cNvPr>
          <p:cNvSpPr txBox="1"/>
          <p:nvPr/>
        </p:nvSpPr>
        <p:spPr>
          <a:xfrm>
            <a:off x="838200" y="1259303"/>
            <a:ext cx="1018786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Machine Learning is linear algebra, and quantum computing heavily relies on linear algebra </a:t>
            </a:r>
            <a:r>
              <a:rPr lang="en-US" sz="2000" dirty="0">
                <a:latin typeface="Lora" pitchFamily="2" charset="0"/>
                <a:sym typeface="Wingdings" panose="05000000000000000000" pitchFamily="2" charset="2"/>
              </a:rPr>
              <a:t> </a:t>
            </a:r>
            <a:r>
              <a:rPr lang="en-US" sz="2000" dirty="0">
                <a:latin typeface="Lora" pitchFamily="2" charset="0"/>
              </a:rPr>
              <a:t>excellent match 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QML can be used to solve </a:t>
            </a:r>
            <a:r>
              <a:rPr lang="en-US" sz="2000" i="0" dirty="0">
                <a:solidFill>
                  <a:srgbClr val="333333"/>
                </a:solidFill>
                <a:effectLst/>
                <a:latin typeface="Lora" pitchFamily="2" charset="0"/>
              </a:rPr>
              <a:t>Fourier Transformation, finding eigenvectors and eigenvalues, and solving linear sets of equations with an </a:t>
            </a:r>
            <a:r>
              <a:rPr lang="en-US" sz="2000" b="1" i="0" dirty="0">
                <a:solidFill>
                  <a:srgbClr val="333333"/>
                </a:solidFill>
                <a:effectLst/>
                <a:latin typeface="Lora" pitchFamily="2" charset="0"/>
              </a:rPr>
              <a:t>exponential speedup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33333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i="0" dirty="0">
                <a:effectLst/>
                <a:latin typeface="Lora" pitchFamily="2" charset="0"/>
              </a:rPr>
              <a:t>Quantum Support Vector Machines</a:t>
            </a:r>
            <a:r>
              <a:rPr lang="en-GB" sz="2000" i="0" dirty="0">
                <a:effectLst/>
                <a:latin typeface="Lora" pitchFamily="2" charset="0"/>
              </a:rPr>
              <a:t> (</a:t>
            </a:r>
            <a:r>
              <a:rPr lang="en-GB" sz="2000" i="0" dirty="0">
                <a:effectLst/>
                <a:latin typeface="Lora" pitchFamily="2" charset="0"/>
                <a:hlinkClick r:id="rId3"/>
              </a:rPr>
              <a:t>QSVM</a:t>
            </a:r>
            <a:r>
              <a:rPr lang="en-GB" sz="2000" i="0" dirty="0">
                <a:effectLst/>
                <a:latin typeface="Lora" pitchFamily="2" charset="0"/>
              </a:rPr>
              <a:t>) are also one of the more popular QML techniques.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000" i="0" dirty="0">
                <a:effectLst/>
                <a:latin typeface="Lora" pitchFamily="2" charset="0"/>
              </a:rPr>
              <a:t>Classical SVMs </a:t>
            </a:r>
            <a:r>
              <a:rPr lang="en-US" sz="2000" i="0" dirty="0">
                <a:solidFill>
                  <a:srgbClr val="333333"/>
                </a:solidFill>
                <a:effectLst/>
                <a:latin typeface="Lora" pitchFamily="2" charset="0"/>
              </a:rPr>
              <a:t>can be performed only up to a certain number of dimensions while QSVMs do not suffer from these restrictions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33333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latin typeface="Lora" pitchFamily="2" charset="0"/>
              </a:rPr>
              <a:t>Quantum Optimization: </a:t>
            </a:r>
            <a:r>
              <a:rPr lang="en-GB" sz="2000" dirty="0">
                <a:latin typeface="Lora" pitchFamily="2" charset="0"/>
              </a:rPr>
              <a:t>try to produce best </a:t>
            </a:r>
            <a:r>
              <a:rPr lang="en-US" sz="2000" dirty="0">
                <a:latin typeface="Lora" pitchFamily="2" charset="0"/>
              </a:rPr>
              <a:t>possible output by using the least possible resources.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>
                <a:latin typeface="Lora" pitchFamily="2" charset="0"/>
              </a:rPr>
              <a:t>Superposition, entanglement and interference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Lora" pitchFamily="2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F9E9552-7304-8566-22D7-E8D9747DE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661FE1E-34B1-494C-0D24-8A692F488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465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Current applications of quantum computing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A556D5-E133-A07A-88BD-728722183BAF}"/>
              </a:ext>
            </a:extLst>
          </p:cNvPr>
          <p:cNvSpPr txBox="1"/>
          <p:nvPr/>
        </p:nvSpPr>
        <p:spPr>
          <a:xfrm>
            <a:off x="523105" y="1263243"/>
            <a:ext cx="1114579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121619"/>
                </a:solidFill>
                <a:effectLst/>
                <a:latin typeface="Lora" pitchFamily="2" charset="0"/>
              </a:rPr>
              <a:t>Condensed matter physics </a:t>
            </a:r>
            <a:r>
              <a:rPr lang="en-US" sz="2000" b="0" i="0" dirty="0">
                <a:solidFill>
                  <a:srgbClr val="121619"/>
                </a:solidFill>
                <a:effectLst/>
                <a:latin typeface="Lora" pitchFamily="2" charset="0"/>
              </a:rPr>
              <a:t>has important implications for our understanding of nature and the development of new te</a:t>
            </a:r>
            <a:r>
              <a:rPr lang="en-US" sz="2000" dirty="0">
                <a:solidFill>
                  <a:srgbClr val="121619"/>
                </a:solidFill>
                <a:latin typeface="Lora" pitchFamily="2" charset="0"/>
              </a:rPr>
              <a:t>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121619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21619"/>
                </a:solidFill>
                <a:latin typeface="Lora" pitchFamily="2" charset="0"/>
              </a:rPr>
              <a:t>It is also one of the main building blocks behind building computers, both classical and quantum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121619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21619"/>
                </a:solidFill>
                <a:latin typeface="Lora" pitchFamily="2" charset="0"/>
              </a:rPr>
              <a:t>One of the most popular models of ferromagnetism in statistical mechanics is called the “</a:t>
            </a:r>
            <a:r>
              <a:rPr lang="en-US" sz="2000" b="1" dirty="0" err="1">
                <a:solidFill>
                  <a:srgbClr val="121619"/>
                </a:solidFill>
                <a:latin typeface="Lora" pitchFamily="2" charset="0"/>
              </a:rPr>
              <a:t>Ising</a:t>
            </a:r>
            <a:r>
              <a:rPr lang="en-US" sz="2000" b="1" dirty="0">
                <a:solidFill>
                  <a:srgbClr val="121619"/>
                </a:solidFill>
                <a:latin typeface="Lora" pitchFamily="2" charset="0"/>
              </a:rPr>
              <a:t> model</a:t>
            </a:r>
            <a:r>
              <a:rPr lang="en-US" sz="2000" dirty="0">
                <a:solidFill>
                  <a:srgbClr val="121619"/>
                </a:solidFill>
                <a:latin typeface="Lora" pitchFamily="2" charset="0"/>
              </a:rPr>
              <a:t>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121619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21619"/>
                </a:solidFill>
                <a:latin typeface="Lora" pitchFamily="2" charset="0"/>
              </a:rPr>
              <a:t>Utilizes spins as its variables, and its coefficients comprise couplings and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121619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21619"/>
                </a:solidFill>
                <a:latin typeface="Lora" pitchFamily="2" charset="0"/>
              </a:rPr>
              <a:t>Each spin configuration is assigned an energy and a corresponding Boltzmann probability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121619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21619"/>
                </a:solidFill>
                <a:latin typeface="Lora" pitchFamily="2" charset="0"/>
              </a:rPr>
              <a:t>The connectivity of qubits allows researchers to simulate the dynamics of spin lattices</a:t>
            </a:r>
            <a:endParaRPr lang="en-GB" sz="2000" dirty="0">
              <a:solidFill>
                <a:srgbClr val="121619"/>
              </a:solidFill>
              <a:latin typeface="Lora" pitchFamily="2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292439-CA4D-5DB4-740D-BDF825EA1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E58B4A1-5C07-8D5F-5F49-659A36F9F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95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14464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Current applications of quantum computing - continued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A556D5-E133-A07A-88BD-728722183BAF}"/>
              </a:ext>
            </a:extLst>
          </p:cNvPr>
          <p:cNvSpPr txBox="1"/>
          <p:nvPr/>
        </p:nvSpPr>
        <p:spPr>
          <a:xfrm>
            <a:off x="406381" y="979055"/>
            <a:ext cx="718003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121619"/>
                </a:solidFill>
                <a:effectLst/>
                <a:latin typeface="Lora" pitchFamily="2" charset="0"/>
              </a:rPr>
              <a:t>One of many research papers on this subject include this one from </a:t>
            </a:r>
            <a:r>
              <a:rPr lang="en-US" sz="2000" b="0" i="0" dirty="0">
                <a:solidFill>
                  <a:srgbClr val="121619"/>
                </a:solidFill>
                <a:effectLst/>
                <a:latin typeface="Lora" pitchFamily="2" charset="0"/>
                <a:hlinkClick r:id="rId2"/>
              </a:rPr>
              <a:t>IBM Quantum</a:t>
            </a:r>
            <a:endParaRPr lang="en-US" sz="2000" b="0" i="0" dirty="0">
              <a:solidFill>
                <a:srgbClr val="121619"/>
              </a:solidFill>
              <a:effectLst/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121619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21619"/>
                </a:solidFill>
                <a:latin typeface="Lora" pitchFamily="2" charset="0"/>
              </a:rPr>
              <a:t>They perform Markov chain Monte Carlo (MCMC), a popular iterative sampling technique, to sample from the Boltzmann distribution of classical </a:t>
            </a:r>
            <a:r>
              <a:rPr lang="en-US" sz="2000" dirty="0" err="1">
                <a:solidFill>
                  <a:srgbClr val="121619"/>
                </a:solidFill>
                <a:latin typeface="Lora" pitchFamily="2" charset="0"/>
              </a:rPr>
              <a:t>Ising</a:t>
            </a:r>
            <a:r>
              <a:rPr lang="en-US" sz="2000" dirty="0">
                <a:solidFill>
                  <a:srgbClr val="121619"/>
                </a:solidFill>
                <a:latin typeface="Lora" pitchFamily="2" charset="0"/>
              </a:rPr>
              <a:t>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121619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21619"/>
                </a:solidFill>
                <a:latin typeface="Lora" pitchFamily="2" charset="0"/>
              </a:rPr>
              <a:t>A new quantum algorithm that with many current applications including ones in machine learning (Boltzmann Machines) and statistical physics (thermal averages)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121619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21619"/>
                </a:solidFill>
                <a:latin typeface="Lora" pitchFamily="2" charset="0"/>
              </a:rPr>
              <a:t>Uses relatively simple quantum circuits using current hardware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121619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21619"/>
                </a:solidFill>
                <a:latin typeface="Lora" pitchFamily="2" charset="0"/>
              </a:rPr>
              <a:t>Many similar efforts trying to create solutions for optimization, statistical, and machine learning problems</a:t>
            </a:r>
            <a:endParaRPr lang="en-GB" sz="2000" dirty="0">
              <a:latin typeface="Lora" pitchFamily="2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8C2000E-43AB-D750-360E-8BF33871FA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898" y="1683807"/>
            <a:ext cx="4247972" cy="33504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CBCBBD9-A83C-9092-0A91-E6A5B8B209C2}"/>
              </a:ext>
            </a:extLst>
          </p:cNvPr>
          <p:cNvSpPr txBox="1"/>
          <p:nvPr/>
        </p:nvSpPr>
        <p:spPr>
          <a:xfrm>
            <a:off x="8692856" y="5227727"/>
            <a:ext cx="2101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Lora" pitchFamily="2" charset="0"/>
              </a:rPr>
              <a:t>[arXiv:2203.12497]</a:t>
            </a:r>
            <a:endParaRPr lang="en-GB" dirty="0">
              <a:latin typeface="Lora" pitchFamily="2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C261148-4589-DE29-2EF5-44F72ED93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BB1B10-28FA-568E-E5DD-2F6AA5541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097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141343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Lora" pitchFamily="2" charset="0"/>
              </a:rPr>
              <a:t>Current applications of quantum computing - HEP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B3A7A0-E893-F980-D1FC-2B61E8403360}"/>
              </a:ext>
            </a:extLst>
          </p:cNvPr>
          <p:cNvSpPr txBox="1"/>
          <p:nvPr/>
        </p:nvSpPr>
        <p:spPr>
          <a:xfrm>
            <a:off x="939800" y="1363133"/>
            <a:ext cx="1030334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Many applications in HEP, focusing on things like track reconstruction, Lattice Electrodynamics, signal versus background separation, and finding rare processes with QML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The field of quantum computing in HEP is super recent </a:t>
            </a:r>
            <a:r>
              <a:rPr lang="en-US" sz="2000" dirty="0">
                <a:latin typeface="Lora" pitchFamily="2" charset="0"/>
                <a:sym typeface="Wingdings" panose="05000000000000000000" pitchFamily="2" charset="2"/>
              </a:rPr>
              <a:t> </a:t>
            </a:r>
            <a:r>
              <a:rPr lang="en-US" sz="2000" dirty="0">
                <a:latin typeface="Lora" pitchFamily="2" charset="0"/>
              </a:rPr>
              <a:t>lots of opportunities to explore!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I am going to be biased and focus on one </a:t>
            </a:r>
            <a:r>
              <a:rPr lang="en-US" sz="2000" dirty="0">
                <a:latin typeface="Lora" pitchFamily="2" charset="0"/>
                <a:hlinkClick r:id="rId2"/>
              </a:rPr>
              <a:t>recent paper</a:t>
            </a:r>
            <a:r>
              <a:rPr lang="en-US" sz="2000" dirty="0">
                <a:latin typeface="Lora" pitchFamily="2" charset="0"/>
              </a:rPr>
              <a:t> published by my current experiment, </a:t>
            </a:r>
            <a:r>
              <a:rPr lang="en-US" sz="2000" dirty="0" err="1">
                <a:latin typeface="Lora" pitchFamily="2" charset="0"/>
              </a:rPr>
              <a:t>LHCb</a:t>
            </a: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Main premise is utilizing QML to identify the </a:t>
            </a:r>
            <a:r>
              <a:rPr lang="en-US" sz="2000" b="1" dirty="0">
                <a:latin typeface="Lora" pitchFamily="2" charset="0"/>
              </a:rPr>
              <a:t>charge of the b hadron-jets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Proponents utilize a Variational Quantum Classifier (VQC) on </a:t>
            </a:r>
            <a:r>
              <a:rPr lang="en-US" sz="2000" dirty="0" err="1">
                <a:latin typeface="Lora" pitchFamily="2" charset="0"/>
              </a:rPr>
              <a:t>LHCb</a:t>
            </a:r>
            <a:r>
              <a:rPr lang="en-US" sz="2000" dirty="0">
                <a:latin typeface="Lora" pitchFamily="2" charset="0"/>
              </a:rPr>
              <a:t> data and compare it against a Deep Neural Network (DNN)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Lora" pitchFamily="2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A6572F-05A3-93ED-251C-915CB2518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3D156A6-E11F-0D61-2285-9205C4CB8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26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141343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Lora" pitchFamily="2" charset="0"/>
              </a:rPr>
              <a:t>Current applications of quantum computing – HEP – continued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B3A7A0-E893-F980-D1FC-2B61E8403360}"/>
              </a:ext>
            </a:extLst>
          </p:cNvPr>
          <p:cNvSpPr txBox="1"/>
          <p:nvPr/>
        </p:nvSpPr>
        <p:spPr>
          <a:xfrm>
            <a:off x="939800" y="1363133"/>
            <a:ext cx="9135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Lora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8BFA07-F348-D113-DCD0-9D3D26E210A1}"/>
              </a:ext>
            </a:extLst>
          </p:cNvPr>
          <p:cNvSpPr txBox="1"/>
          <p:nvPr/>
        </p:nvSpPr>
        <p:spPr>
          <a:xfrm>
            <a:off x="676110" y="946595"/>
            <a:ext cx="518224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Measurements mapped to probabilities for different labels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Probabilities used to estimate a cost function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Cost function optimized using a classical optimizer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QML algorithms achieve performance consistent with classical methods like the DNN with low-complexity circuits and a smaller number of training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Room for improvement, especially when using a larger number of features and utilizing better hardware</a:t>
            </a:r>
            <a:endParaRPr lang="en-GB" sz="2000" dirty="0">
              <a:latin typeface="Lora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AC9E12C-3CCE-83A6-5371-FF91AC2764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1628" y="1759809"/>
            <a:ext cx="5500158" cy="33383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3A33D4-0AAF-FE4E-CED4-C2383DB06505}"/>
              </a:ext>
            </a:extLst>
          </p:cNvPr>
          <p:cNvSpPr txBox="1"/>
          <p:nvPr/>
        </p:nvSpPr>
        <p:spPr>
          <a:xfrm>
            <a:off x="7803396" y="5357938"/>
            <a:ext cx="2403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Lora" pitchFamily="2" charset="0"/>
              </a:rPr>
              <a:t>[arXiv:2202.13943]</a:t>
            </a:r>
            <a:endParaRPr lang="en-GB" dirty="0">
              <a:latin typeface="Lora" pitchFamily="2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57907942-600D-059A-31B9-BF9CC272B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C214ABD-ABAC-DD75-F2F9-3CE0013FC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68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Prospects and future applications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973FCB-FB6F-E9B4-4745-1049902F93B4}"/>
              </a:ext>
            </a:extLst>
          </p:cNvPr>
          <p:cNvSpPr txBox="1"/>
          <p:nvPr/>
        </p:nvSpPr>
        <p:spPr>
          <a:xfrm>
            <a:off x="838200" y="1435544"/>
            <a:ext cx="547645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i="0" dirty="0">
                <a:solidFill>
                  <a:srgbClr val="282828"/>
                </a:solidFill>
                <a:effectLst/>
                <a:latin typeface="Lora" pitchFamily="2" charset="0"/>
              </a:rPr>
              <a:t>Hig</a:t>
            </a:r>
            <a:r>
              <a:rPr lang="en-GB" sz="2200" dirty="0">
                <a:solidFill>
                  <a:srgbClr val="282828"/>
                </a:solidFill>
                <a:latin typeface="Lora" pitchFamily="2" charset="0"/>
              </a:rPr>
              <a:t>h Energy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i="0" dirty="0">
                <a:solidFill>
                  <a:srgbClr val="282828"/>
                </a:solidFill>
                <a:effectLst/>
                <a:latin typeface="Lora" pitchFamily="2" charset="0"/>
              </a:rPr>
              <a:t>Complex</a:t>
            </a:r>
            <a:r>
              <a:rPr lang="en-GB" sz="2200" b="1" i="0" dirty="0">
                <a:solidFill>
                  <a:srgbClr val="282828"/>
                </a:solidFill>
                <a:effectLst/>
                <a:latin typeface="Lora" pitchFamily="2" charset="0"/>
              </a:rPr>
              <a:t> </a:t>
            </a:r>
            <a:r>
              <a:rPr lang="en-GB" sz="2200" b="0" i="0" dirty="0">
                <a:solidFill>
                  <a:srgbClr val="333333"/>
                </a:solidFill>
                <a:effectLst/>
                <a:latin typeface="Lora" pitchFamily="2" charset="0"/>
              </a:rPr>
              <a:t>Manufacturing and Industrial Design</a:t>
            </a:r>
            <a:endParaRPr lang="en-GB" sz="22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0" i="0" dirty="0">
                <a:solidFill>
                  <a:srgbClr val="333333"/>
                </a:solidFill>
                <a:effectLst/>
                <a:latin typeface="Lora" pitchFamily="2" charset="0"/>
              </a:rPr>
              <a:t>Logistics</a:t>
            </a:r>
            <a:endParaRPr lang="en-GB" sz="22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0" i="0" dirty="0">
                <a:solidFill>
                  <a:srgbClr val="333333"/>
                </a:solidFill>
                <a:effectLst/>
                <a:latin typeface="Lora" pitchFamily="2" charset="0"/>
              </a:rPr>
              <a:t>Finance and financial modelling</a:t>
            </a:r>
            <a:endParaRPr lang="en-GB" sz="2200" dirty="0">
              <a:solidFill>
                <a:srgbClr val="333333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0" i="0" dirty="0">
                <a:solidFill>
                  <a:srgbClr val="333333"/>
                </a:solidFill>
                <a:effectLst/>
                <a:latin typeface="Lora" pitchFamily="2" charset="0"/>
              </a:rPr>
              <a:t>Chemical and biological Engineering </a:t>
            </a:r>
            <a:endParaRPr lang="en-GB" sz="2200" dirty="0">
              <a:solidFill>
                <a:srgbClr val="333333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333333"/>
                </a:solidFill>
                <a:latin typeface="Lora" pitchFamily="2" charset="0"/>
              </a:rPr>
              <a:t>P</a:t>
            </a:r>
            <a:r>
              <a:rPr lang="en-GB" sz="2200" b="0" i="0" dirty="0">
                <a:solidFill>
                  <a:srgbClr val="333333"/>
                </a:solidFill>
                <a:effectLst/>
                <a:latin typeface="Lora" pitchFamily="2" charset="0"/>
              </a:rPr>
              <a:t>harmacy and dru</a:t>
            </a:r>
            <a:r>
              <a:rPr lang="en-GB" sz="2200" dirty="0">
                <a:solidFill>
                  <a:srgbClr val="333333"/>
                </a:solidFill>
                <a:latin typeface="Lora" pitchFamily="2" charset="0"/>
              </a:rPr>
              <a:t>g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0" i="0" dirty="0">
                <a:solidFill>
                  <a:srgbClr val="333333"/>
                </a:solidFill>
                <a:effectLst/>
                <a:latin typeface="Lora" pitchFamily="2" charset="0"/>
              </a:rPr>
              <a:t>Artificial Intelligence</a:t>
            </a:r>
            <a:endParaRPr lang="en-GB" sz="2200" dirty="0">
              <a:solidFill>
                <a:srgbClr val="333333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0" i="0" dirty="0">
                <a:solidFill>
                  <a:srgbClr val="3A3B41"/>
                </a:solidFill>
                <a:effectLst/>
                <a:latin typeface="Lora" pitchFamily="2" charset="0"/>
              </a:rPr>
              <a:t>Cybersecurity</a:t>
            </a:r>
            <a:endParaRPr lang="en-GB" sz="2200" dirty="0">
              <a:solidFill>
                <a:srgbClr val="333333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0" i="0" dirty="0">
                <a:solidFill>
                  <a:srgbClr val="333333"/>
                </a:solidFill>
                <a:effectLst/>
                <a:latin typeface="Lora" pitchFamily="2" charset="0"/>
              </a:rPr>
              <a:t>Material Science</a:t>
            </a:r>
            <a:endParaRPr lang="en-GB" sz="2200" dirty="0">
              <a:solidFill>
                <a:srgbClr val="333333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333333"/>
                </a:solidFill>
                <a:latin typeface="Lora" pitchFamily="2" charset="0"/>
              </a:rPr>
              <a:t>… and many more!</a:t>
            </a:r>
            <a:r>
              <a:rPr lang="en-GB" sz="2200" b="0" i="0" dirty="0">
                <a:solidFill>
                  <a:srgbClr val="333333"/>
                </a:solidFill>
                <a:effectLst/>
                <a:latin typeface="Lora" pitchFamily="2" charset="0"/>
              </a:rPr>
              <a:t> </a:t>
            </a:r>
            <a:endParaRPr lang="en-GB" sz="2200" dirty="0">
              <a:latin typeface="Lora" pitchFamily="2" charset="0"/>
            </a:endParaRPr>
          </a:p>
        </p:txBody>
      </p:sp>
      <p:pic>
        <p:nvPicPr>
          <p:cNvPr id="5124" name="Picture 4" descr="Upgrades, People, Upgrades | Know Your Meme">
            <a:extLst>
              <a:ext uri="{FF2B5EF4-FFF2-40B4-BE49-F238E27FC236}">
                <a16:creationId xmlns:a16="http://schemas.microsoft.com/office/drawing/2014/main" id="{192036B6-D503-9A53-89E7-2B6748752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941" y="1981487"/>
            <a:ext cx="5196049" cy="289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8C534E-21AB-F98C-ED8D-217A20987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36B2A8D-B73D-68E1-F939-701D07DBB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046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Future Predictions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61742C-A0FC-B20A-719D-336A041B7A23}"/>
              </a:ext>
            </a:extLst>
          </p:cNvPr>
          <p:cNvSpPr txBox="1"/>
          <p:nvPr/>
        </p:nvSpPr>
        <p:spPr>
          <a:xfrm>
            <a:off x="552127" y="1083008"/>
            <a:ext cx="605854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IBM currently have 433 qubits – expect to reach 1,000,000 qubits in </a:t>
            </a:r>
            <a:r>
              <a:rPr lang="en-US" sz="2000" b="1" dirty="0">
                <a:latin typeface="Lora" pitchFamily="2" charset="0"/>
              </a:rPr>
              <a:t>2027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Google has 53 qubits – expect to reach 1,000,000 qubits in </a:t>
            </a:r>
            <a:r>
              <a:rPr lang="en-US" sz="2000" b="1" dirty="0">
                <a:latin typeface="Lora" pitchFamily="2" charset="0"/>
              </a:rPr>
              <a:t>2029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Google announced their first error correcting, logical qubit in February 2023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Many others are joining “the race”</a:t>
            </a:r>
          </a:p>
          <a:p>
            <a:endParaRPr lang="en-US" sz="2000" dirty="0">
              <a:latin typeface="Lora" pitchFamily="2" charset="0"/>
            </a:endParaRPr>
          </a:p>
          <a:p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When do you think quantum computers will become “useful”?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Lora" pitchFamily="2" charset="0"/>
              </a:rPr>
              <a:t> Do you think it would happen at all?</a:t>
            </a:r>
            <a:endParaRPr lang="en-GB" sz="2000" b="1" dirty="0">
              <a:latin typeface="Lora" pitchFamily="2" charset="0"/>
            </a:endParaRPr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A7C0448B-63AF-4D58-8A5A-12A1ABDCD7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819" y="1259303"/>
            <a:ext cx="5512876" cy="432781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6567407-EA2C-5942-EFD9-C198DC47C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C0671A-C1E2-D36B-4E80-F909841E6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9294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17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One in a crowd">
            <a:extLst>
              <a:ext uri="{FF2B5EF4-FFF2-40B4-BE49-F238E27FC236}">
                <a16:creationId xmlns:a16="http://schemas.microsoft.com/office/drawing/2014/main" id="{2FCCE6A7-7DA6-FD6C-F94A-2F5312E16B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t="9773" r="-1" b="15208"/>
          <a:stretch/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B52D9E-3278-9AC0-FE64-B124A80170DF}"/>
              </a:ext>
            </a:extLst>
          </p:cNvPr>
          <p:cNvSpPr txBox="1"/>
          <p:nvPr/>
        </p:nvSpPr>
        <p:spPr>
          <a:xfrm>
            <a:off x="1524000" y="1122363"/>
            <a:ext cx="9144000" cy="30632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How can I participate?</a:t>
            </a:r>
          </a:p>
        </p:txBody>
      </p:sp>
      <p:sp>
        <p:nvSpPr>
          <p:cNvPr id="30" name="sketchy line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350275-A2C6-FE55-FCF6-82039D655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A. Abdelmotteleb | Quantum Computing | CERN openlab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5CAF87B-8A53-9BCF-D24E-9E45ECE55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6A5644C-D120-E877-BB8A-860CBD803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0114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CERN Quantum Technology Initiative</a:t>
            </a:r>
          </a:p>
        </p:txBody>
      </p:sp>
      <p:pic>
        <p:nvPicPr>
          <p:cNvPr id="2050" name="Picture 2" descr="CERN Quantum Technology Initiative | LinkedIn">
            <a:extLst>
              <a:ext uri="{FF2B5EF4-FFF2-40B4-BE49-F238E27FC236}">
                <a16:creationId xmlns:a16="http://schemas.microsoft.com/office/drawing/2014/main" id="{12693985-1B42-2634-5C91-39C5ED2EC7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054" y="1727354"/>
            <a:ext cx="3051592" cy="2767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6F9B4D-9C18-7301-71A7-B00071C04D18}"/>
              </a:ext>
            </a:extLst>
          </p:cNvPr>
          <p:cNvSpPr txBox="1"/>
          <p:nvPr/>
        </p:nvSpPr>
        <p:spPr>
          <a:xfrm>
            <a:off x="606942" y="1089164"/>
            <a:ext cx="9920599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Lora" pitchFamily="2" charset="0"/>
              </a:rPr>
              <a:t>First </a:t>
            </a:r>
            <a:r>
              <a:rPr lang="en-US" sz="1900" b="0" i="0" u="sng" dirty="0">
                <a:solidFill>
                  <a:srgbClr val="2574B9"/>
                </a:solidFill>
                <a:effectLst/>
                <a:latin typeface="Lora" pitchFamily="2" charset="0"/>
                <a:hlinkClick r:id="rId3"/>
              </a:rPr>
              <a:t>workshop</a:t>
            </a:r>
            <a:r>
              <a:rPr lang="en-US" sz="1900" b="0" i="0" dirty="0">
                <a:solidFill>
                  <a:srgbClr val="292929"/>
                </a:solidFill>
                <a:effectLst/>
                <a:latin typeface="Lora" pitchFamily="2" charset="0"/>
              </a:rPr>
              <a:t> on Quantum Computing in HEP at CERN in 2018</a:t>
            </a:r>
            <a:r>
              <a:rPr lang="en-US" sz="1900" dirty="0">
                <a:latin typeface="Lor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Lora" pitchFamily="2" charset="0"/>
                <a:hlinkClick r:id="rId4"/>
              </a:rPr>
              <a:t>Conference</a:t>
            </a:r>
            <a:r>
              <a:rPr lang="en-US" sz="1900" dirty="0">
                <a:latin typeface="Lora" pitchFamily="2" charset="0"/>
              </a:rPr>
              <a:t> on Quantum Technologies in HEP last </a:t>
            </a:r>
            <a:r>
              <a:rPr lang="en-US" sz="1900" dirty="0" err="1">
                <a:latin typeface="Lora" pitchFamily="2" charset="0"/>
              </a:rPr>
              <a:t>Novemeber</a:t>
            </a:r>
            <a:endParaRPr lang="en-US" sz="19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b="0" i="0" dirty="0">
                <a:solidFill>
                  <a:srgbClr val="292929"/>
                </a:solidFill>
                <a:effectLst/>
                <a:latin typeface="Lora" pitchFamily="2" charset="0"/>
              </a:rPr>
              <a:t>Established a comprehensive R&amp;D, academic and knowledge-sharing initiative for quantum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>
              <a:solidFill>
                <a:srgbClr val="292929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292929"/>
                </a:solidFill>
                <a:latin typeface="Lora" pitchFamily="2" charset="0"/>
              </a:rPr>
              <a:t>Currently focusing on: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>
                <a:solidFill>
                  <a:srgbClr val="292929"/>
                </a:solidFill>
                <a:latin typeface="Lora" pitchFamily="2" charset="0"/>
              </a:rPr>
              <a:t>Quantum computing and algorithms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>
                <a:solidFill>
                  <a:srgbClr val="292929"/>
                </a:solidFill>
                <a:latin typeface="Lora" pitchFamily="2" charset="0"/>
              </a:rPr>
              <a:t>Quantum theory and simulation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>
                <a:solidFill>
                  <a:srgbClr val="292929"/>
                </a:solidFill>
                <a:latin typeface="Lora" pitchFamily="2" charset="0"/>
              </a:rPr>
              <a:t>Quantum sensing, metrology and materials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>
                <a:solidFill>
                  <a:srgbClr val="292929"/>
                </a:solidFill>
                <a:latin typeface="Lora" pitchFamily="2" charset="0"/>
              </a:rPr>
              <a:t>Quantum communications and networks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>
              <a:solidFill>
                <a:srgbClr val="292929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292929"/>
                </a:solidFill>
                <a:latin typeface="Lora" pitchFamily="2" charset="0"/>
              </a:rPr>
              <a:t>Collaborating with universities and institutions all over the world with a lot of them being in Europe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292929"/>
                </a:solidFill>
                <a:latin typeface="Lora" pitchFamily="2" charset="0"/>
              </a:rPr>
              <a:t>In 2021, CERN became</a:t>
            </a:r>
            <a:r>
              <a:rPr lang="en-US" sz="1900" b="0" i="0" dirty="0">
                <a:solidFill>
                  <a:srgbClr val="292929"/>
                </a:solidFill>
                <a:effectLst/>
                <a:latin typeface="Lora" pitchFamily="2" charset="0"/>
              </a:rPr>
              <a:t> a quantum hub in partnership with the</a:t>
            </a:r>
            <a:r>
              <a:rPr lang="en-US" sz="1900" b="0" i="0" u="sng" dirty="0">
                <a:solidFill>
                  <a:srgbClr val="2574B9"/>
                </a:solidFill>
                <a:effectLst/>
                <a:latin typeface="Lora" pitchFamily="2" charset="0"/>
                <a:hlinkClick r:id="rId5"/>
              </a:rPr>
              <a:t> IBM Q-Network</a:t>
            </a:r>
            <a:r>
              <a:rPr lang="en-US" sz="1900" b="0" i="0" dirty="0">
                <a:solidFill>
                  <a:srgbClr val="292929"/>
                </a:solidFill>
                <a:effectLst/>
                <a:latin typeface="Lora" pitchFamily="2" charset="0"/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292929"/>
                </a:solidFill>
                <a:latin typeface="Lora" pitchFamily="2" charset="0"/>
              </a:rPr>
              <a:t>Quantum Technology Initiative Journal Club – </a:t>
            </a:r>
            <a:r>
              <a:rPr lang="en-US" sz="1900" dirty="0">
                <a:solidFill>
                  <a:srgbClr val="292929"/>
                </a:solidFill>
                <a:latin typeface="Lora" pitchFamily="2" charset="0"/>
                <a:hlinkClick r:id="rId6"/>
              </a:rPr>
              <a:t>meeting</a:t>
            </a:r>
            <a:r>
              <a:rPr lang="en-US" sz="1900" dirty="0">
                <a:solidFill>
                  <a:srgbClr val="292929"/>
                </a:solidFill>
                <a:latin typeface="Lora" pitchFamily="2" charset="0"/>
              </a:rPr>
              <a:t> on Thursdays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292929"/>
                </a:solidFill>
                <a:latin typeface="Lora" pitchFamily="2" charset="0"/>
                <a:hlinkClick r:id="rId7"/>
              </a:rPr>
              <a:t>https://quantum.cern/</a:t>
            </a:r>
            <a:endParaRPr lang="en-US" sz="1900" dirty="0">
              <a:solidFill>
                <a:srgbClr val="292929"/>
              </a:solidFill>
              <a:latin typeface="Lora" pitchFamily="2" charset="0"/>
            </a:endParaRPr>
          </a:p>
          <a:p>
            <a:pPr lvl="1"/>
            <a:endParaRPr lang="en-US" sz="1900" dirty="0">
              <a:solidFill>
                <a:srgbClr val="292929"/>
              </a:solidFill>
              <a:latin typeface="Lora" pitchFamily="2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100746C-534E-D839-F58C-5DBC435C9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91044A-1438-5C30-83EF-E55BFF3C7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3385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15902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1800" b="0" i="0" u="none" strike="noStrike" baseline="0" dirty="0">
              <a:solidFill>
                <a:srgbClr val="000000"/>
              </a:solidFill>
            </a:endParaRPr>
          </a:p>
          <a:p>
            <a:r>
              <a:rPr lang="en-GB" sz="4000" dirty="0" err="1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Qiskit</a:t>
            </a:r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 Quantum Developer Certificate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7DA3E6-DF9A-920C-1439-8637FC5E8B10}"/>
              </a:ext>
            </a:extLst>
          </p:cNvPr>
          <p:cNvSpPr txBox="1"/>
          <p:nvPr/>
        </p:nvSpPr>
        <p:spPr>
          <a:xfrm>
            <a:off x="414131" y="1083789"/>
            <a:ext cx="773926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Lora" pitchFamily="2" charset="0"/>
              </a:rPr>
              <a:t>Certification awarded for learning quantum computation using </a:t>
            </a:r>
            <a:r>
              <a:rPr lang="en-US" sz="1900" dirty="0" err="1">
                <a:latin typeface="Lora" pitchFamily="2" charset="0"/>
              </a:rPr>
              <a:t>Qiskit</a:t>
            </a:r>
            <a:endParaRPr lang="en-US" sz="19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393939"/>
                </a:solidFill>
                <a:latin typeface="Lora" pitchFamily="2" charset="0"/>
              </a:rPr>
              <a:t>D</a:t>
            </a:r>
            <a:r>
              <a:rPr lang="en-US" sz="1900" b="0" i="0" dirty="0">
                <a:solidFill>
                  <a:srgbClr val="393939"/>
                </a:solidFill>
                <a:effectLst/>
                <a:latin typeface="Lora" pitchFamily="2" charset="0"/>
              </a:rPr>
              <a:t>emonstrates you having fundamental knowledge of quantum computing concepts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>
              <a:solidFill>
                <a:srgbClr val="393939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393939"/>
                </a:solidFill>
                <a:latin typeface="Lora" pitchFamily="2" charset="0"/>
              </a:rPr>
              <a:t>Demonstrates you being able to </a:t>
            </a:r>
            <a:r>
              <a:rPr lang="en-US" sz="1900" b="0" i="0" dirty="0">
                <a:solidFill>
                  <a:srgbClr val="393939"/>
                </a:solidFill>
                <a:effectLst/>
                <a:latin typeface="Lora" pitchFamily="2" charset="0"/>
              </a:rPr>
              <a:t>create and execute quantum computing programs on IBM Quantum computers and simulators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>
              <a:solidFill>
                <a:srgbClr val="393939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b="0" i="0" dirty="0">
                <a:solidFill>
                  <a:srgbClr val="393939"/>
                </a:solidFill>
                <a:effectLst/>
                <a:latin typeface="Lora" pitchFamily="2" charset="0"/>
              </a:rPr>
              <a:t>Defining, executing, and visualizing results of quantum circuits with different gates,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>
              <a:solidFill>
                <a:srgbClr val="393939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393939"/>
                </a:solidFill>
                <a:latin typeface="Lora" pitchFamily="2" charset="0"/>
              </a:rPr>
              <a:t>Useful if you want to demonstrate your ability in quantum computing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>
              <a:solidFill>
                <a:srgbClr val="393939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>
                <a:latin typeface="Lora" pitchFamily="2" charset="0"/>
                <a:hlinkClick r:id="rId2"/>
              </a:rPr>
              <a:t>https://www.ibm.com/training/certification/C0010300</a:t>
            </a:r>
            <a:endParaRPr lang="en-US" sz="1900" dirty="0">
              <a:solidFill>
                <a:srgbClr val="393939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dirty="0">
              <a:latin typeface="Lora" pitchFamily="2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47200A6-EAD2-A65D-FC39-7E9E80186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958" y="1481758"/>
            <a:ext cx="3894483" cy="389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2C5EF6-EDBB-A11D-88F7-8105B709C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F528C78-1A11-DEA1-16F8-C1A3F8282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210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Matrix Operations - continued</a:t>
            </a:r>
            <a:endParaRPr lang="en-GB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85563D7-29E8-D369-945B-5AE1D6F41DD2}"/>
                  </a:ext>
                </a:extLst>
              </p:cNvPr>
              <p:cNvSpPr txBox="1"/>
              <p:nvPr/>
            </p:nvSpPr>
            <p:spPr>
              <a:xfrm>
                <a:off x="968643" y="1259303"/>
                <a:ext cx="10647337" cy="4883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Lora" pitchFamily="2" charset="0"/>
                  </a:rPr>
                  <a:t>Recap on how to multiply two 2x2 matrix with a 2x1 matrix (2D-vector):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Lora" pitchFamily="2" charset="0"/>
                  </a:rPr>
                  <a:t>A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GB" sz="2400" dirty="0">
                    <a:latin typeface="Lora" pitchFamily="2" charset="0"/>
                  </a:rPr>
                  <a:t>                    B=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GB" sz="24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4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Lora" pitchFamily="2" charset="0"/>
                  </a:rPr>
                  <a:t>AB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mr>
                          <m:m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GB" sz="2400" dirty="0">
                  <a:latin typeface="Lora" pitchFamily="2" charset="0"/>
                </a:endParaRPr>
              </a:p>
              <a:p>
                <a:pPr lvl="1"/>
                <a:endParaRPr lang="en-GB" sz="2400" dirty="0">
                  <a:latin typeface="Lora" pitchFamily="2" charset="0"/>
                </a:endParaRPr>
              </a:p>
              <a:p>
                <a:pPr lvl="1"/>
                <a:r>
                  <a:rPr lang="en-GB" sz="2400" dirty="0">
                    <a:latin typeface="Lora" pitchFamily="2" charset="0"/>
                  </a:rPr>
                  <a:t>  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.5+2.6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3.5+4.6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GB" sz="2400" dirty="0">
                  <a:latin typeface="Lora" pitchFamily="2" charset="0"/>
                </a:endParaRPr>
              </a:p>
              <a:p>
                <a:pPr lvl="1"/>
                <a:endParaRPr lang="en-GB" sz="2400" dirty="0">
                  <a:latin typeface="Lora" pitchFamily="2" charset="0"/>
                </a:endParaRPr>
              </a:p>
              <a:p>
                <a:pPr lvl="1"/>
                <a:r>
                  <a:rPr lang="en-GB" sz="2400" dirty="0">
                    <a:latin typeface="Lora" pitchFamily="2" charset="0"/>
                  </a:rPr>
                  <a:t>  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39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400" dirty="0">
                  <a:latin typeface="Lora" pitchFamily="2" charset="0"/>
                </a:endParaRPr>
              </a:p>
              <a:p>
                <a:pPr lvl="1"/>
                <a:endParaRPr lang="en-US" sz="2400" dirty="0">
                  <a:latin typeface="Lora" pitchFamily="2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85563D7-29E8-D369-945B-5AE1D6F41D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643" y="1259303"/>
                <a:ext cx="10647337" cy="4883516"/>
              </a:xfrm>
              <a:prstGeom prst="rect">
                <a:avLst/>
              </a:prstGeom>
              <a:blipFill>
                <a:blip r:embed="rId2"/>
                <a:stretch>
                  <a:fillRect l="-801" t="-9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7CAF79-C4F0-533C-CF3E-210C4E37F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330D3F8-4FE1-849B-B20C-CEF4BF40E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61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4D7720-1D95-E8EC-2144-3F8D3548A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CF36FB1-D57E-58CA-16EA-92FC2ED35D1C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Takeaways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E67EC8-402E-2EFA-2609-4660C3C06665}"/>
              </a:ext>
            </a:extLst>
          </p:cNvPr>
          <p:cNvSpPr txBox="1"/>
          <p:nvPr/>
        </p:nvSpPr>
        <p:spPr>
          <a:xfrm>
            <a:off x="553474" y="1086058"/>
            <a:ext cx="1097656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50" dirty="0">
                <a:latin typeface="Lora" pitchFamily="2" charset="0"/>
              </a:rPr>
              <a:t>Quantum computing is an emerging field that’s still far away from being useful in solving real life problems at an exponential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5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50" dirty="0">
                <a:latin typeface="Lora" pitchFamily="2" charset="0"/>
              </a:rPr>
              <a:t>Quantum computing is basically linear algebra and complex variables (unless you’re working on developing the hardware)</a:t>
            </a:r>
            <a:endParaRPr lang="en-US" sz="195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5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50" dirty="0">
                <a:latin typeface="Lora" pitchFamily="2" charset="0"/>
              </a:rPr>
              <a:t>Current main problems revolve around error correction and increasing number of useful qubits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5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50" dirty="0">
                <a:latin typeface="Lora" pitchFamily="2" charset="0"/>
              </a:rPr>
              <a:t>When people first created the classical computer, they did not imagine how it would evolve. They probably never imagined the Internet and the horrors you can now find there</a:t>
            </a:r>
          </a:p>
          <a:p>
            <a:endParaRPr lang="en-GB" sz="195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50" dirty="0">
                <a:latin typeface="Lora" pitchFamily="2" charset="0"/>
              </a:rPr>
              <a:t>Prospects are looking </a:t>
            </a:r>
            <a:r>
              <a:rPr lang="en-GB" sz="1950" b="1" dirty="0">
                <a:latin typeface="Lora" pitchFamily="2" charset="0"/>
              </a:rPr>
              <a:t>okay</a:t>
            </a:r>
            <a:r>
              <a:rPr lang="en-GB" sz="1950" dirty="0">
                <a:latin typeface="Lora" pitchFamily="2" charset="0"/>
              </a:rPr>
              <a:t> for the time being – just need to be cautiously optimistic and not blindly follow the hype train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5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50" dirty="0">
                <a:latin typeface="Lora" pitchFamily="2" charset="0"/>
              </a:rPr>
              <a:t>There are many ways you can get involved in quantum computing today!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00021F-5C83-60E0-6B7D-CC736B00A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89D402F-B180-112D-3DCE-679C62A2D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3783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8" name="Rectangle 3080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3CB220DC-A38A-CFA5-EA31-88919A64DF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1709"/>
          <a:stretch/>
        </p:blipFill>
        <p:spPr bwMode="auto"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3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560117-B33F-9B41-8A8C-ADE1DB4936C4}"/>
              </a:ext>
            </a:extLst>
          </p:cNvPr>
          <p:cNvSpPr txBox="1"/>
          <p:nvPr/>
        </p:nvSpPr>
        <p:spPr>
          <a:xfrm>
            <a:off x="5297762" y="2706624"/>
            <a:ext cx="6251110" cy="3483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dirty="0">
                <a:latin typeface="Lora" pitchFamily="2" charset="0"/>
              </a:rPr>
              <a:t>“Nature isn't classical, dammit, and if you want to make a simulation of nature, you'd better make it quantum mechanical, and by golly it's a wonderful problem, because it doesn't look so easy.”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Lora" pitchFamily="2" charset="0"/>
            </a:endParaRPr>
          </a:p>
          <a:p>
            <a:pPr marL="0" lvl="1">
              <a:lnSpc>
                <a:spcPct val="90000"/>
              </a:lnSpc>
              <a:spcAft>
                <a:spcPts val="600"/>
              </a:spcAft>
            </a:pPr>
            <a:r>
              <a:rPr lang="en-US" sz="2200" dirty="0">
                <a:latin typeface="Lora" pitchFamily="2" charset="0"/>
              </a:rPr>
              <a:t>-Richard Feynman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EE8B94-7CBD-EE26-9DD6-2F5D8CFD9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97762" y="6356350"/>
            <a:ext cx="4114800" cy="365125"/>
          </a:xfr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l">
              <a:spcAft>
                <a:spcPts val="600"/>
              </a:spcAft>
              <a:defRPr/>
            </a:pPr>
            <a:r>
              <a:rPr lang="en-US" kern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A. Abdelmotteleb | Quantum Computing | CERN openlab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97C4B4-EE91-F048-314D-AFAFBA1AC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47560D-1FCD-F85F-7C34-F8F05B56D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8518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err="1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Blooket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p:pic>
        <p:nvPicPr>
          <p:cNvPr id="7" name="Picture 6" descr="Qr code&#10;&#10;Description automatically generated">
            <a:extLst>
              <a:ext uri="{FF2B5EF4-FFF2-40B4-BE49-F238E27FC236}">
                <a16:creationId xmlns:a16="http://schemas.microsoft.com/office/drawing/2014/main" id="{F17B796A-D4B8-4B88-930E-B2A4FACD12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010842"/>
            <a:ext cx="4048292" cy="40482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53C1B47-FD4E-9276-15BF-6754DF9ECB82}"/>
              </a:ext>
            </a:extLst>
          </p:cNvPr>
          <p:cNvSpPr txBox="1"/>
          <p:nvPr/>
        </p:nvSpPr>
        <p:spPr>
          <a:xfrm>
            <a:off x="4236112" y="5059134"/>
            <a:ext cx="4597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https://play.blooket.com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87E6C7F-9BBA-CA01-F8C5-9F08D51CE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433A5B-A0F0-3346-D67B-9F03DE302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4260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4D7720-1D95-E8EC-2144-3F8D3548A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CF36FB1-D57E-58CA-16EA-92FC2ED35D1C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More resources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36828C-5870-F9A5-49CF-C1EAE043FF75}"/>
              </a:ext>
            </a:extLst>
          </p:cNvPr>
          <p:cNvSpPr txBox="1"/>
          <p:nvPr/>
        </p:nvSpPr>
        <p:spPr>
          <a:xfrm>
            <a:off x="662608" y="1089164"/>
            <a:ext cx="1103086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i="0" dirty="0">
                <a:solidFill>
                  <a:srgbClr val="0F0F0F"/>
                </a:solidFill>
                <a:effectLst/>
                <a:latin typeface="Lora" pitchFamily="2" charset="0"/>
                <a:hlinkClick r:id="rId2"/>
              </a:rPr>
              <a:t>Introduction to Quantum Computing and Quantum Hardware (</a:t>
            </a:r>
            <a:r>
              <a:rPr lang="en-US" sz="2000" i="0" dirty="0" err="1">
                <a:solidFill>
                  <a:srgbClr val="0F0F0F"/>
                </a:solidFill>
                <a:effectLst/>
                <a:latin typeface="Lora" pitchFamily="2" charset="0"/>
                <a:hlinkClick r:id="rId2"/>
              </a:rPr>
              <a:t>Qiskit</a:t>
            </a:r>
            <a:r>
              <a:rPr lang="en-US" sz="2000" i="0" dirty="0">
                <a:solidFill>
                  <a:srgbClr val="0F0F0F"/>
                </a:solidFill>
                <a:effectLst/>
                <a:latin typeface="Lora" pitchFamily="2" charset="0"/>
                <a:hlinkClick r:id="rId2"/>
              </a:rPr>
              <a:t> on YouTube)</a:t>
            </a:r>
            <a:endParaRPr lang="en-US" sz="2000" i="0" dirty="0">
              <a:solidFill>
                <a:srgbClr val="0F0F0F"/>
              </a:solidFill>
              <a:effectLst/>
              <a:latin typeface="Lora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F0F0F"/>
              </a:solidFill>
              <a:latin typeface="Lora" pitchFamily="2" charset="0"/>
              <a:hlinkClick r:id="rId3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F0F0F"/>
                </a:solidFill>
                <a:latin typeface="Lora" pitchFamily="2" charset="0"/>
                <a:hlinkClick r:id="rId3"/>
              </a:rPr>
              <a:t>Qiskit</a:t>
            </a:r>
            <a:r>
              <a:rPr lang="en-US" sz="2000" dirty="0">
                <a:solidFill>
                  <a:srgbClr val="0F0F0F"/>
                </a:solidFill>
                <a:latin typeface="Lora" pitchFamily="2" charset="0"/>
                <a:hlinkClick r:id="rId3"/>
              </a:rPr>
              <a:t> textbook</a:t>
            </a:r>
            <a:endParaRPr lang="en-US" sz="2000" dirty="0">
              <a:solidFill>
                <a:srgbClr val="0F0F0F"/>
              </a:solidFill>
              <a:latin typeface="Lora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F0F0F"/>
              </a:solidFill>
              <a:latin typeface="Lora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F0F0F"/>
                </a:solidFill>
                <a:latin typeface="Lora" pitchFamily="2" charset="0"/>
                <a:hlinkClick r:id="rId4"/>
              </a:rPr>
              <a:t>Xanadu textbook</a:t>
            </a:r>
            <a:endParaRPr lang="en-US" sz="2000" dirty="0">
              <a:solidFill>
                <a:srgbClr val="0F0F0F"/>
              </a:solidFill>
              <a:latin typeface="Lora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F0F0F"/>
              </a:solidFill>
              <a:latin typeface="Lora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F0F0F"/>
                </a:solidFill>
                <a:latin typeface="Lora" pitchFamily="2" charset="0"/>
                <a:hlinkClick r:id="rId5"/>
              </a:rPr>
              <a:t>Quantum Machine Learning demonstrations (</a:t>
            </a:r>
            <a:r>
              <a:rPr lang="en-US" sz="2000" dirty="0" err="1">
                <a:solidFill>
                  <a:srgbClr val="0F0F0F"/>
                </a:solidFill>
                <a:latin typeface="Lora" pitchFamily="2" charset="0"/>
                <a:hlinkClick r:id="rId5"/>
              </a:rPr>
              <a:t>Pennylane</a:t>
            </a:r>
            <a:r>
              <a:rPr lang="en-US" sz="2000" dirty="0">
                <a:solidFill>
                  <a:srgbClr val="0F0F0F"/>
                </a:solidFill>
                <a:latin typeface="Lora" pitchFamily="2" charset="0"/>
                <a:hlinkClick r:id="rId5"/>
              </a:rPr>
              <a:t>)</a:t>
            </a:r>
            <a:endParaRPr lang="en-US" sz="2000" dirty="0">
              <a:solidFill>
                <a:srgbClr val="0F0F0F"/>
              </a:solidFill>
              <a:latin typeface="Lora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F0F0F"/>
              </a:solidFill>
              <a:latin typeface="Lora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F0F0F"/>
                </a:solidFill>
                <a:latin typeface="Lora" pitchFamily="2" charset="0"/>
                <a:hlinkClick r:id="rId6"/>
              </a:rPr>
              <a:t>A course on Quantum Machine Learning (</a:t>
            </a:r>
            <a:r>
              <a:rPr lang="en-US" sz="2000" dirty="0" err="1">
                <a:solidFill>
                  <a:srgbClr val="0F0F0F"/>
                </a:solidFill>
                <a:latin typeface="Lora" pitchFamily="2" charset="0"/>
                <a:hlinkClick r:id="rId6"/>
              </a:rPr>
              <a:t>Github</a:t>
            </a:r>
            <a:r>
              <a:rPr lang="en-US" sz="2000" dirty="0">
                <a:solidFill>
                  <a:srgbClr val="0F0F0F"/>
                </a:solidFill>
                <a:latin typeface="Lora" pitchFamily="2" charset="0"/>
                <a:hlinkClick r:id="rId6"/>
              </a:rPr>
              <a:t> – </a:t>
            </a:r>
            <a:r>
              <a:rPr lang="en-US" sz="2000" dirty="0" err="1">
                <a:solidFill>
                  <a:srgbClr val="0F0F0F"/>
                </a:solidFill>
                <a:latin typeface="Lora" pitchFamily="2" charset="0"/>
                <a:hlinkClick r:id="rId6"/>
              </a:rPr>
              <a:t>Pennylane</a:t>
            </a:r>
            <a:r>
              <a:rPr lang="en-US" sz="2000" dirty="0">
                <a:solidFill>
                  <a:srgbClr val="0F0F0F"/>
                </a:solidFill>
                <a:latin typeface="Lora" pitchFamily="2" charset="0"/>
                <a:hlinkClick r:id="rId6"/>
              </a:rPr>
              <a:t>)</a:t>
            </a:r>
            <a:endParaRPr lang="en-US" sz="2000" dirty="0">
              <a:solidFill>
                <a:srgbClr val="0F0F0F"/>
              </a:solidFill>
              <a:latin typeface="Lora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F0F0F"/>
              </a:solidFill>
              <a:latin typeface="Lora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F0F0F"/>
                </a:solidFill>
                <a:latin typeface="Lora" pitchFamily="2" charset="0"/>
                <a:hlinkClick r:id="rId7"/>
              </a:rPr>
              <a:t>1 Minute </a:t>
            </a:r>
            <a:r>
              <a:rPr lang="en-US" sz="2000" dirty="0" err="1">
                <a:solidFill>
                  <a:srgbClr val="0F0F0F"/>
                </a:solidFill>
                <a:latin typeface="Lora" pitchFamily="2" charset="0"/>
                <a:hlinkClick r:id="rId7"/>
              </a:rPr>
              <a:t>Qiskit</a:t>
            </a:r>
            <a:r>
              <a:rPr lang="en-US" sz="2000" dirty="0">
                <a:solidFill>
                  <a:srgbClr val="0F0F0F"/>
                </a:solidFill>
                <a:latin typeface="Lora" pitchFamily="2" charset="0"/>
                <a:hlinkClick r:id="rId7"/>
              </a:rPr>
              <a:t> (</a:t>
            </a:r>
            <a:r>
              <a:rPr lang="en-US" sz="2000" dirty="0" err="1">
                <a:solidFill>
                  <a:srgbClr val="0F0F0F"/>
                </a:solidFill>
                <a:latin typeface="Lora" pitchFamily="2" charset="0"/>
                <a:hlinkClick r:id="rId7"/>
              </a:rPr>
              <a:t>Qiskit</a:t>
            </a:r>
            <a:r>
              <a:rPr lang="en-US" sz="2000" dirty="0">
                <a:solidFill>
                  <a:srgbClr val="0F0F0F"/>
                </a:solidFill>
                <a:latin typeface="Lora" pitchFamily="2" charset="0"/>
                <a:hlinkClick r:id="rId7"/>
              </a:rPr>
              <a:t> on YouTube)</a:t>
            </a:r>
            <a:endParaRPr lang="en-US" sz="2000" dirty="0">
              <a:solidFill>
                <a:srgbClr val="0F0F0F"/>
              </a:solidFill>
              <a:latin typeface="Lora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F0F0F"/>
              </a:solidFill>
              <a:latin typeface="Lora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i="0" dirty="0">
                <a:solidFill>
                  <a:srgbClr val="0F0F0F"/>
                </a:solidFill>
                <a:effectLst/>
                <a:latin typeface="Lora" pitchFamily="2" charset="0"/>
                <a:hlinkClick r:id="rId8"/>
              </a:rPr>
              <a:t>Why Did Quantum Entanglement Win the Nobel Prize in Physics? (PBS Spacetime on YouTube)</a:t>
            </a:r>
            <a:endParaRPr lang="en-US" sz="2000" i="0" dirty="0">
              <a:solidFill>
                <a:srgbClr val="0F0F0F"/>
              </a:solidFill>
              <a:effectLst/>
              <a:latin typeface="Lora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F0F0F"/>
              </a:solidFill>
              <a:latin typeface="Lora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F0F0F"/>
                </a:solidFill>
                <a:latin typeface="Lora" pitchFamily="2" charset="0"/>
                <a:hlinkClick r:id="rId9"/>
              </a:rPr>
              <a:t>What is Quantum Safe (IBM Technology on YouTube)</a:t>
            </a:r>
            <a:endParaRPr lang="en-US" sz="2000" i="0" dirty="0">
              <a:solidFill>
                <a:srgbClr val="0F0F0F"/>
              </a:solidFill>
              <a:effectLst/>
              <a:latin typeface="Lora" pitchFamily="2" charset="0"/>
            </a:endParaRPr>
          </a:p>
          <a:p>
            <a:br>
              <a:rPr lang="en-US" sz="2000" dirty="0"/>
            </a:br>
            <a:endParaRPr lang="en-GB" sz="20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4616DF-9615-DF2D-12A7-C91D8CAC8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A0F81F4-CBAA-32F6-0BC3-39616070F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2523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T</a:t>
            </a:r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hank you for your attention!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357FB5-B1C5-929C-E2E4-A384E5F7E958}"/>
              </a:ext>
            </a:extLst>
          </p:cNvPr>
          <p:cNvSpPr txBox="1"/>
          <p:nvPr/>
        </p:nvSpPr>
        <p:spPr>
          <a:xfrm>
            <a:off x="2802160" y="5048581"/>
            <a:ext cx="633408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https://forms.gle/5NoXyLmBANAWA88d9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E952CA7-EEEC-10EC-AFD8-42DB33B01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ED4FDA-E11A-4B69-AF43-EDD4F70DE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44</a:t>
            </a:fld>
            <a:endParaRPr lang="en-GB"/>
          </a:p>
        </p:txBody>
      </p:sp>
      <p:pic>
        <p:nvPicPr>
          <p:cNvPr id="4" name="Picture 3" descr="A qr code with black squares&#10;&#10;Description automatically generated">
            <a:extLst>
              <a:ext uri="{FF2B5EF4-FFF2-40B4-BE49-F238E27FC236}">
                <a16:creationId xmlns:a16="http://schemas.microsoft.com/office/drawing/2014/main" id="{28317111-3AF4-917D-4629-8F23AA7D92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510" y="1044411"/>
            <a:ext cx="3742841" cy="3742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7285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764108-9A4C-ABF5-C984-609F6C208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B0B22C-9472-66CC-C266-051FC9960A30}"/>
              </a:ext>
            </a:extLst>
          </p:cNvPr>
          <p:cNvSpPr txBox="1"/>
          <p:nvPr/>
        </p:nvSpPr>
        <p:spPr>
          <a:xfrm>
            <a:off x="4007603" y="2921168"/>
            <a:ext cx="41767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latin typeface="Lora" pitchFamily="2" charset="0"/>
              </a:rPr>
              <a:t>Bonus!</a:t>
            </a:r>
            <a:endParaRPr lang="en-GB" sz="6000" dirty="0">
              <a:latin typeface="Lora" pitchFamily="2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BEC3287-066E-1B48-C05B-E95754E20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628ED0-3EA0-E032-2205-9F2FFD9FA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81900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4D7720-1D95-E8EC-2144-3F8D3548A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CF36FB1-D57E-58CA-16EA-92FC2ED35D1C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Quantum lingo cheat sheet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ED6376-0DAB-7B38-B1C4-B80213D6C6AA}"/>
              </a:ext>
            </a:extLst>
          </p:cNvPr>
          <p:cNvSpPr txBox="1"/>
          <p:nvPr/>
        </p:nvSpPr>
        <p:spPr>
          <a:xfrm>
            <a:off x="647559" y="957086"/>
            <a:ext cx="10419522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dirty="0">
                <a:latin typeface="Lora" pitchFamily="2" charset="0"/>
              </a:rPr>
              <a:t>N</a:t>
            </a:r>
            <a:r>
              <a:rPr lang="it-IT" sz="2000" b="1" i="0" u="none" strike="noStrike" dirty="0">
                <a:effectLst/>
                <a:latin typeface="Lora" pitchFamily="2" charset="0"/>
              </a:rPr>
              <a:t>oisy </a:t>
            </a:r>
            <a:r>
              <a:rPr lang="it-IT" sz="2000" b="1" dirty="0">
                <a:latin typeface="Lora" pitchFamily="2" charset="0"/>
              </a:rPr>
              <a:t>I</a:t>
            </a:r>
            <a:r>
              <a:rPr lang="it-IT" sz="2000" b="1" i="0" u="none" strike="noStrike" dirty="0">
                <a:effectLst/>
                <a:latin typeface="Lora" pitchFamily="2" charset="0"/>
              </a:rPr>
              <a:t>ntermediate-Scale </a:t>
            </a:r>
            <a:r>
              <a:rPr lang="it-IT" sz="2000" b="1" dirty="0">
                <a:latin typeface="Lora" pitchFamily="2" charset="0"/>
              </a:rPr>
              <a:t>Q</a:t>
            </a:r>
            <a:r>
              <a:rPr lang="it-IT" sz="2000" b="1" i="0" u="none" strike="noStrike" dirty="0">
                <a:effectLst/>
                <a:latin typeface="Lora" pitchFamily="2" charset="0"/>
              </a:rPr>
              <a:t>uantum (NISQ) era: </a:t>
            </a:r>
            <a:r>
              <a:rPr lang="it-IT" sz="2000" b="0" i="0" u="none" strike="noStrike" dirty="0">
                <a:effectLst/>
                <a:latin typeface="Lora" pitchFamily="2" charset="0"/>
              </a:rPr>
              <a:t>era with intermediate number of qubits (~100) that still have problems with noise/decoherence – era we are currently 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b="0" i="0" u="none" strike="noStrike" dirty="0">
              <a:effectLst/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dirty="0">
                <a:latin typeface="Lora" pitchFamily="2" charset="0"/>
              </a:rPr>
              <a:t>Fault tolerant computer: </a:t>
            </a:r>
            <a:r>
              <a:rPr lang="it-IT" sz="2000" dirty="0">
                <a:latin typeface="Lora" pitchFamily="2" charset="0"/>
              </a:rPr>
              <a:t>Less affected by noise/decoherence</a:t>
            </a:r>
            <a:endParaRPr lang="it-IT" sz="2000" b="1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b="0" i="0" u="none" strike="noStrike" dirty="0">
              <a:effectLst/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dirty="0">
                <a:latin typeface="Lora" pitchFamily="2" charset="0"/>
              </a:rPr>
              <a:t>Fidelity: </a:t>
            </a:r>
            <a:r>
              <a:rPr lang="en-US" sz="2000" dirty="0">
                <a:latin typeface="Lora" pitchFamily="2" charset="0"/>
              </a:rPr>
              <a:t>a measure of how close the final quantum state of the real-life qubits is to the ideal case. The threshold for fault-tolerant quantum computing is over 99%</a:t>
            </a:r>
            <a:endParaRPr lang="en-US" sz="2000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b="1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dirty="0">
                <a:latin typeface="Lora" pitchFamily="2" charset="0"/>
              </a:rPr>
              <a:t>Quantum volume: </a:t>
            </a:r>
            <a:r>
              <a:rPr lang="en-US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sz="2000" dirty="0">
                <a:latin typeface="Lora" pitchFamily="2" charset="0"/>
              </a:rPr>
              <a:t>a metric that measures the capabilities and error rates of a quantum computer based on the size of the successfully running circuits. It was invented by IBM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Lora" pitchFamily="2" charset="0"/>
              </a:rPr>
              <a:t>Coherence time:</a:t>
            </a:r>
            <a:r>
              <a:rPr lang="en-US" sz="2000" dirty="0">
                <a:latin typeface="Lora" pitchFamily="2" charset="0"/>
              </a:rPr>
              <a:t> the length of time a quantum superposition state can survive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 err="1">
                <a:latin typeface="Lora" pitchFamily="2" charset="0"/>
              </a:rPr>
              <a:t>Transmon</a:t>
            </a:r>
            <a:r>
              <a:rPr lang="en-GB" sz="2000" b="1" dirty="0">
                <a:latin typeface="Lora" pitchFamily="2" charset="0"/>
              </a:rPr>
              <a:t>:</a:t>
            </a:r>
            <a:r>
              <a:rPr lang="en-GB" sz="2000" dirty="0">
                <a:solidFill>
                  <a:srgbClr val="7A7A7A"/>
                </a:solidFill>
                <a:latin typeface="Roboto" panose="02000000000000000000" pitchFamily="2" charset="0"/>
              </a:rPr>
              <a:t> </a:t>
            </a:r>
            <a:r>
              <a:rPr lang="en-US" sz="2000" dirty="0">
                <a:latin typeface="Lora" pitchFamily="2" charset="0"/>
              </a:rPr>
              <a:t>a superconducting loop-shaped qubit that can be created at extremely low temperatures </a:t>
            </a:r>
            <a:endParaRPr lang="en-GB" sz="2000" dirty="0">
              <a:latin typeface="Lora" pitchFamily="2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81959F7-2547-B30D-DA13-9D3E6D265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76FF72F-5659-4C62-A867-117874406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7616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Cracking RSA encryption with a quantum computer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FB7E5C-057E-84CC-94E3-A039DD36AE25}"/>
              </a:ext>
            </a:extLst>
          </p:cNvPr>
          <p:cNvSpPr txBox="1"/>
          <p:nvPr/>
        </p:nvSpPr>
        <p:spPr>
          <a:xfrm>
            <a:off x="782663" y="1145559"/>
            <a:ext cx="994216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Chinese scientists released a </a:t>
            </a:r>
            <a:r>
              <a:rPr lang="en-US" sz="2000" dirty="0">
                <a:latin typeface="Lora" pitchFamily="2" charset="0"/>
                <a:hlinkClick r:id="rId2"/>
              </a:rPr>
              <a:t>paper</a:t>
            </a:r>
            <a:r>
              <a:rPr lang="en-US" sz="2000" dirty="0">
                <a:latin typeface="Lora" pitchFamily="2" charset="0"/>
              </a:rPr>
              <a:t> in Dec 2022 claiming </a:t>
            </a:r>
            <a:r>
              <a:rPr lang="en-US" sz="2000" b="0" i="0" dirty="0">
                <a:solidFill>
                  <a:srgbClr val="464646"/>
                </a:solidFill>
                <a:effectLst/>
                <a:latin typeface="Lora" pitchFamily="2" charset="0"/>
              </a:rPr>
              <a:t>to have cracked low-level RSA encryption using a </a:t>
            </a:r>
            <a:r>
              <a:rPr lang="en-US" sz="2000" dirty="0">
                <a:latin typeface="Lora" pitchFamily="2" charset="0"/>
              </a:rPr>
              <a:t>hybrid of a quantum and classical computer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464646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222222"/>
                </a:solidFill>
                <a:effectLst/>
                <a:latin typeface="Lora" pitchFamily="2" charset="0"/>
              </a:rPr>
              <a:t>48-bit numbers using a 10-qubit quantum computer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22222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22222"/>
                </a:solidFill>
                <a:latin typeface="Lora" pitchFamily="2" charset="0"/>
              </a:rPr>
              <a:t>They </a:t>
            </a:r>
            <a:r>
              <a:rPr lang="en-US" sz="2000" b="0" i="0" dirty="0">
                <a:solidFill>
                  <a:srgbClr val="222222"/>
                </a:solidFill>
                <a:effectLst/>
                <a:latin typeface="Lora" pitchFamily="2" charset="0"/>
              </a:rPr>
              <a:t>combine classical lattice reduction factoring techniques (</a:t>
            </a:r>
            <a:r>
              <a:rPr lang="en-US" sz="2000" b="0" i="0" dirty="0" err="1">
                <a:solidFill>
                  <a:srgbClr val="222222"/>
                </a:solidFill>
                <a:effectLst/>
                <a:latin typeface="Lora" pitchFamily="2" charset="0"/>
              </a:rPr>
              <a:t>Schnorr’s</a:t>
            </a:r>
            <a:r>
              <a:rPr lang="en-US" sz="2000" b="0" i="0" dirty="0">
                <a:solidFill>
                  <a:srgbClr val="222222"/>
                </a:solidFill>
                <a:effectLst/>
                <a:latin typeface="Lora" pitchFamily="2" charset="0"/>
              </a:rPr>
              <a:t> algorithm – not be confused with Shor’s algorithm) with a quantum approximate optimization algorithm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22222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T</a:t>
            </a:r>
            <a:r>
              <a:rPr lang="en-US" sz="2000" b="0" i="0" dirty="0">
                <a:effectLst/>
                <a:latin typeface="Lora" pitchFamily="2" charset="0"/>
              </a:rPr>
              <a:t>hey calculated that it’s possible to scale their algorithm for use with 2048-bit keys using a quantum computer with only </a:t>
            </a:r>
            <a:r>
              <a:rPr lang="en-US" sz="2000" b="1" i="0" dirty="0">
                <a:effectLst/>
                <a:latin typeface="Lora" pitchFamily="2" charset="0"/>
              </a:rPr>
              <a:t>372 qubits</a:t>
            </a:r>
            <a:r>
              <a:rPr lang="en-US" sz="2000" b="0" i="0" dirty="0">
                <a:effectLst/>
                <a:latin typeface="Lora" pitchFamily="2" charset="0"/>
              </a:rPr>
              <a:t>!</a:t>
            </a:r>
            <a:r>
              <a:rPr lang="en-US" sz="2000" b="0" i="0" dirty="0">
                <a:solidFill>
                  <a:srgbClr val="222222"/>
                </a:solidFill>
                <a:effectLst/>
                <a:latin typeface="Lora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22222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22222"/>
                </a:solidFill>
                <a:latin typeface="Lora" pitchFamily="2" charset="0"/>
              </a:rPr>
              <a:t>IBM already has a </a:t>
            </a:r>
            <a:r>
              <a:rPr lang="en-GB" sz="2000" b="0" i="0" dirty="0">
                <a:solidFill>
                  <a:srgbClr val="222222"/>
                </a:solidFill>
                <a:effectLst/>
                <a:latin typeface="Lora" pitchFamily="2" charset="0"/>
                <a:hlinkClick r:id="rId3"/>
              </a:rPr>
              <a:t>433-qubit quantum computer</a:t>
            </a:r>
            <a:r>
              <a:rPr lang="en-GB" sz="2000" b="0" i="0" dirty="0">
                <a:solidFill>
                  <a:srgbClr val="222222"/>
                </a:solidFill>
                <a:effectLst/>
                <a:latin typeface="Lora" pitchFamily="2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222222"/>
              </a:solidFill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rgbClr val="222222"/>
                </a:solidFill>
                <a:effectLst/>
                <a:latin typeface="Lora" pitchFamily="2" charset="0"/>
              </a:rPr>
              <a:t>Experts are saying these claims don’t add up and shouldn’t be scalable to higher qubit computer. Expect IBM to do some tests soon</a:t>
            </a:r>
            <a:endParaRPr lang="en-US" sz="2000" dirty="0">
              <a:solidFill>
                <a:srgbClr val="464646"/>
              </a:solidFill>
              <a:latin typeface="Lora" pitchFamily="2" charset="0"/>
            </a:endParaRPr>
          </a:p>
          <a:p>
            <a:endParaRPr lang="en-GB" sz="2000" dirty="0">
              <a:latin typeface="Lora" pitchFamily="2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B2FA321-827D-2FAC-947A-3F252B7A5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934EAF9-E27F-A8A5-C3CC-28A294DF3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977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9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15" descr="An open white door">
            <a:extLst>
              <a:ext uri="{FF2B5EF4-FFF2-40B4-BE49-F238E27FC236}">
                <a16:creationId xmlns:a16="http://schemas.microsoft.com/office/drawing/2014/main" id="{568474CF-BB43-BFDB-07B0-B811FD8DC5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743" b="1693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F5D79E-DAB6-782F-B084-342EEAD56284}"/>
              </a:ext>
            </a:extLst>
          </p:cNvPr>
          <p:cNvSpPr txBox="1"/>
          <p:nvPr/>
        </p:nvSpPr>
        <p:spPr>
          <a:xfrm>
            <a:off x="7935402" y="743447"/>
            <a:ext cx="3445765" cy="3692028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 dirty="0">
                <a:latin typeface="+mj-lt"/>
                <a:ea typeface="+mj-ea"/>
                <a:cs typeface="+mj-cs"/>
              </a:rPr>
              <a:t>Gates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BF8F2B-189A-70FE-215A-F7860C19D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87673" y="6356350"/>
            <a:ext cx="361586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  <a:defRPr/>
            </a:pPr>
            <a:r>
              <a:rPr lang="en-US" sz="1100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A. Abdelmotteleb | Quantum Computing | CERN openlab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D9B4A-B73B-1B07-67F1-FF141E65D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1EBBF-AE12-54BC-8DAC-A15FE6360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565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Quantum Logic Gates (qubit gates)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1B8B9D3-89EF-439A-B8AE-770353A5CE45}"/>
                  </a:ext>
                </a:extLst>
              </p:cNvPr>
              <p:cNvSpPr txBox="1"/>
              <p:nvPr/>
            </p:nvSpPr>
            <p:spPr>
              <a:xfrm>
                <a:off x="414131" y="1150135"/>
                <a:ext cx="11684432" cy="4613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Lora" pitchFamily="2" charset="0"/>
                  </a:rPr>
                  <a:t>Quantum computing relies on </a:t>
                </a:r>
                <a:r>
                  <a:rPr lang="en-US" sz="2000" b="1" dirty="0">
                    <a:latin typeface="Lora" pitchFamily="2" charset="0"/>
                  </a:rPr>
                  <a:t>quantum circuits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Lora" pitchFamily="2" charset="0"/>
                  </a:rPr>
                  <a:t>A quantum circuit is a sequence of blocks or gates that carry out computations (input-output)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Lora" pitchFamily="2" charset="0"/>
                  </a:rPr>
                  <a:t>A quantum gate is represented by unitary matrices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m:rPr>
                            <m:nor/>
                          </m:rPr>
                          <a:rPr lang="en-GB" sz="2000">
                            <a:latin typeface="Lora" pitchFamily="2" charset="0"/>
                          </a:rPr>
                          <m:t>†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sz="2000" dirty="0">
                    <a:latin typeface="Lora" pitchFamily="2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b="1" dirty="0">
                    <a:latin typeface="Lora" pitchFamily="2" charset="0"/>
                  </a:rPr>
                  <a:t>Pauli (spin) matrices (gates):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z</m:t>
                        </m:r>
                      </m:sub>
                    </m:sSub>
                  </m:oMath>
                </a14:m>
                <a:endParaRPr lang="en-GB" sz="20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1|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"/>
                        <m:endChr m:val="⟩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0|</m:t>
                        </m:r>
                      </m:e>
                    </m:d>
                  </m:oMath>
                </a14:m>
                <a:r>
                  <a:rPr lang="en-GB" sz="2000" dirty="0">
                    <a:latin typeface="Lora" pitchFamily="2" charset="0"/>
                  </a:rPr>
                  <a:t>  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latin typeface="Lora" pitchFamily="2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d>
                      <m:dPr>
                        <m:begChr m:val=""/>
                        <m:endChr m:val="⟩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en-GB" sz="2000" dirty="0">
                    <a:latin typeface="Lora" pitchFamily="2" charset="0"/>
                  </a:rPr>
                  <a:t>  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GB" sz="2000" i="1" dirty="0">
                  <a:latin typeface="Lora" pitchFamily="2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|0</m:t>
                            </m:r>
                          </m:e>
                        </m:d>
                        <m:d>
                          <m:dPr>
                            <m:begChr m:val="⟨"/>
                            <m:endChr m:val="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|1</m:t>
                            </m:r>
                          </m:e>
                        </m:d>
                        <m:d>
                          <m:dPr>
                            <m:begChr m:val="⟨"/>
                            <m:endChr m:val="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0|</m:t>
                            </m:r>
                          </m:e>
                        </m:d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  <m:d>
                      <m:dPr>
                        <m:begChr m:val="⟨"/>
                        <m:endChr m:val="⟩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d>
                      <m:dPr>
                        <m:begChr m:val="⟨"/>
                        <m:endChr m:val="⟩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</m:oMath>
                </a14:m>
                <a:endParaRPr lang="en-GB" sz="2000" dirty="0">
                  <a:latin typeface="Lora" pitchFamily="2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GB" sz="2000" dirty="0">
                  <a:latin typeface="Lora" pitchFamily="2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1B8B9D3-89EF-439A-B8AE-770353A5CE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131" y="1150135"/>
                <a:ext cx="11684432" cy="4613699"/>
              </a:xfrm>
              <a:prstGeom prst="rect">
                <a:avLst/>
              </a:prstGeom>
              <a:blipFill>
                <a:blip r:embed="rId3"/>
                <a:stretch>
                  <a:fillRect l="-469" t="-793" b="-84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Brace 6">
            <a:extLst>
              <a:ext uri="{FF2B5EF4-FFF2-40B4-BE49-F238E27FC236}">
                <a16:creationId xmlns:a16="http://schemas.microsoft.com/office/drawing/2014/main" id="{2F43A30E-1B13-CE9E-66F2-5B11F4DD70E1}"/>
              </a:ext>
            </a:extLst>
          </p:cNvPr>
          <p:cNvSpPr/>
          <p:nvPr/>
        </p:nvSpPr>
        <p:spPr>
          <a:xfrm rot="16200000">
            <a:off x="5066301" y="4692555"/>
            <a:ext cx="284842" cy="455648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F857034-31C7-40E3-8BB2-2C23DA518FAE}"/>
              </a:ext>
            </a:extLst>
          </p:cNvPr>
          <p:cNvCxnSpPr/>
          <p:nvPr/>
        </p:nvCxnSpPr>
        <p:spPr>
          <a:xfrm flipV="1">
            <a:off x="5790722" y="4915414"/>
            <a:ext cx="748748" cy="6757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DC7451-A76A-C71B-7418-B7A63215F418}"/>
              </a:ext>
            </a:extLst>
          </p:cNvPr>
          <p:cNvSpPr txBox="1"/>
          <p:nvPr/>
        </p:nvSpPr>
        <p:spPr>
          <a:xfrm>
            <a:off x="5072887" y="4442448"/>
            <a:ext cx="2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Lora" pitchFamily="2" charset="0"/>
              </a:rPr>
              <a:t>1</a:t>
            </a:r>
            <a:endParaRPr lang="en-GB" dirty="0">
              <a:solidFill>
                <a:srgbClr val="FF0000"/>
              </a:solidFill>
              <a:latin typeface="Lora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EEC1F2-B17E-5005-9B1D-BBACD8638B33}"/>
              </a:ext>
            </a:extLst>
          </p:cNvPr>
          <p:cNvSpPr txBox="1"/>
          <p:nvPr/>
        </p:nvSpPr>
        <p:spPr>
          <a:xfrm>
            <a:off x="6477309" y="4486855"/>
            <a:ext cx="2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Lora" pitchFamily="2" charset="0"/>
              </a:rPr>
              <a:t>0</a:t>
            </a:r>
            <a:endParaRPr lang="en-GB" dirty="0">
              <a:solidFill>
                <a:srgbClr val="FF0000"/>
              </a:solidFill>
              <a:latin typeface="Lora" pitchFamily="2" charset="0"/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08E451D-5461-D764-D7AD-6C76B31AB477}"/>
              </a:ext>
            </a:extLst>
          </p:cNvPr>
          <p:cNvSpPr/>
          <p:nvPr/>
        </p:nvSpPr>
        <p:spPr>
          <a:xfrm>
            <a:off x="1561791" y="5683967"/>
            <a:ext cx="748748" cy="369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F5FF49B-7659-98BA-0C84-92B94E54A85D}"/>
                  </a:ext>
                </a:extLst>
              </p:cNvPr>
              <p:cNvSpPr txBox="1"/>
              <p:nvPr/>
            </p:nvSpPr>
            <p:spPr>
              <a:xfrm>
                <a:off x="2522014" y="5650341"/>
                <a:ext cx="82894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latin typeface="Lora" pitchFamily="2" charset="0"/>
                  </a:rPr>
                  <a:t>Bit flip (rotation about x-axis by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</m:oMath>
                </a14:m>
                <a:r>
                  <a:rPr lang="en-GB" sz="2000" b="1" dirty="0">
                    <a:latin typeface="Lora" pitchFamily="2" charset="0"/>
                  </a:rPr>
                  <a:t>) (analogous to classic NOT gate)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F5FF49B-7659-98BA-0C84-92B94E54A8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2014" y="5650341"/>
                <a:ext cx="8289449" cy="400110"/>
              </a:xfrm>
              <a:prstGeom prst="rect">
                <a:avLst/>
              </a:prstGeom>
              <a:blipFill>
                <a:blip r:embed="rId4"/>
                <a:stretch>
                  <a:fillRect l="-809" t="-9091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DB8C9FA8-95CF-4DD3-90AB-5C85C79F48D5}"/>
              </a:ext>
            </a:extLst>
          </p:cNvPr>
          <p:cNvSpPr/>
          <p:nvPr/>
        </p:nvSpPr>
        <p:spPr>
          <a:xfrm>
            <a:off x="712922" y="3429000"/>
            <a:ext cx="3504867" cy="58103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CFD10AB-C585-A669-AF1A-E06F574E05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25118" y="601988"/>
            <a:ext cx="1666875" cy="1133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Arrow: U-Turn 19">
            <a:extLst>
              <a:ext uri="{FF2B5EF4-FFF2-40B4-BE49-F238E27FC236}">
                <a16:creationId xmlns:a16="http://schemas.microsoft.com/office/drawing/2014/main" id="{D5AEC81C-AA83-88E9-79D1-982EFB5AA358}"/>
              </a:ext>
            </a:extLst>
          </p:cNvPr>
          <p:cNvSpPr/>
          <p:nvPr/>
        </p:nvSpPr>
        <p:spPr>
          <a:xfrm>
            <a:off x="3418477" y="4881654"/>
            <a:ext cx="620123" cy="212663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50000"/>
              <a:gd name="adj5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" name="Arrow: U-Turn 22">
            <a:extLst>
              <a:ext uri="{FF2B5EF4-FFF2-40B4-BE49-F238E27FC236}">
                <a16:creationId xmlns:a16="http://schemas.microsoft.com/office/drawing/2014/main" id="{9156314B-3783-C74E-F03F-6050B3E72FB5}"/>
              </a:ext>
            </a:extLst>
          </p:cNvPr>
          <p:cNvSpPr/>
          <p:nvPr/>
        </p:nvSpPr>
        <p:spPr>
          <a:xfrm rot="10800000" flipH="1">
            <a:off x="2634853" y="5365782"/>
            <a:ext cx="1403747" cy="212662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203A727B-60F0-1F42-12E5-C3BF41B26A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1" y="2467072"/>
            <a:ext cx="3430582" cy="30449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4E5F73C5-940C-C7CF-9B50-B1C938F29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14D774D7-FE4A-93F7-C86B-BE42789C6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33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1" grpId="0"/>
      <p:bldP spid="13" grpId="0" animBg="1"/>
      <p:bldP spid="14" grpId="0"/>
      <p:bldP spid="15" grpId="0" animBg="1"/>
      <p:bldP spid="20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7555E-61A5-CEC3-3A4B-1F0A78EB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897254-79D2-82A8-5DE1-665705C4F544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146532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Quantum Logic Gates (qubit gates) - continued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1B8B9D3-89EF-439A-B8AE-770353A5CE45}"/>
                  </a:ext>
                </a:extLst>
              </p:cNvPr>
              <p:cNvSpPr txBox="1"/>
              <p:nvPr/>
            </p:nvSpPr>
            <p:spPr>
              <a:xfrm>
                <a:off x="581917" y="1065574"/>
                <a:ext cx="10653794" cy="51206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9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9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9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z</m:t>
                        </m:r>
                      </m:sub>
                    </m:sSub>
                    <m:r>
                      <a:rPr lang="en-US" sz="1900" b="0" i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9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0|</m:t>
                        </m:r>
                      </m:e>
                    </m:d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begChr m:val=""/>
                        <m:endChr m:val="⟩"/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1|</m:t>
                        </m:r>
                      </m:e>
                    </m:d>
                  </m:oMath>
                </a14:m>
                <a:endParaRPr lang="en-GB" sz="19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9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9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9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9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z</m:t>
                        </m:r>
                      </m:sub>
                    </m:sSub>
                    <m:d>
                      <m:dPr>
                        <m:begChr m:val=""/>
                        <m:endChr m:val="⟩"/>
                        <m:ctrlPr>
                          <a:rPr lang="en-US" sz="19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|+</m:t>
                        </m:r>
                      </m:e>
                    </m:d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GB" sz="19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19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  <m:f>
                      <m:f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9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9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GB" sz="19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9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GB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9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e>
                    </m:d>
                  </m:oMath>
                </a14:m>
                <a:r>
                  <a:rPr lang="en-GB" sz="1900" dirty="0"/>
                  <a:t>   (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|+</m:t>
                        </m:r>
                      </m:e>
                    </m:d>
                    <m:r>
                      <a:rPr lang="en-US" sz="19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|0</m:t>
                            </m:r>
                          </m:e>
                        </m:d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|1</m:t>
                            </m:r>
                          </m:e>
                        </m:d>
                      </m:e>
                    </m:d>
                  </m:oMath>
                </a14:m>
                <a:r>
                  <a:rPr lang="en-GB" sz="1900" dirty="0"/>
                  <a:t>)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GB" sz="19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GB" sz="19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9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9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z</m:t>
                        </m:r>
                      </m:sub>
                    </m:sSub>
                    <m:d>
                      <m:dPr>
                        <m:begChr m:val=""/>
                        <m:endChr m:val="⟩"/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e>
                    </m:d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|0</m:t>
                            </m:r>
                          </m:e>
                        </m:d>
                        <m:d>
                          <m:dPr>
                            <m:begChr m:val="⟨"/>
                            <m:endChr m:val=""/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0|</m:t>
                            </m:r>
                          </m:e>
                        </m:d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|1</m:t>
                            </m:r>
                          </m:e>
                        </m:d>
                        <m:d>
                          <m:dPr>
                            <m:begChr m:val="⟨"/>
                            <m:endChr m:val=""/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1|</m:t>
                            </m:r>
                          </m:e>
                        </m:d>
                      </m:e>
                    </m:d>
                    <m:r>
                      <a:rPr lang="en-US" sz="1900" b="0" i="0" smtClean="0"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9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d>
                          <m:dPr>
                            <m:begChr m:val=""/>
                            <m:endChr m:val="⟩"/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|0</m:t>
                            </m:r>
                          </m:e>
                        </m:d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US" sz="19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</m:d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begChr m:val=""/>
                        <m:endChr m:val="⟩"/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"/>
                        <m:endChr m:val="⟩"/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e>
                    </m:d>
                  </m:oMath>
                </a14:m>
                <a:endParaRPr lang="en-US" sz="1900" b="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GB" sz="19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GB" sz="19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GB" sz="19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GB" sz="19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9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9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9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mr>
                          <m:mr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𝑖</m:t>
                    </m:r>
                    <m:d>
                      <m:dPr>
                        <m:begChr m:val=""/>
                        <m:endChr m:val="⟩"/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𝑖</m:t>
                    </m:r>
                    <m:sSub>
                      <m:sSubPr>
                        <m:ctrlPr>
                          <a:rPr lang="en-GB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1900" dirty="0"/>
                  <a:t>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GB" sz="19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9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9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9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9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9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GB" sz="1900" dirty="0"/>
                  <a:t>, </a:t>
                </a:r>
                <a:r>
                  <a:rPr lang="en-GB" sz="1900" dirty="0">
                    <a:latin typeface="Lora" pitchFamily="2" charset="0"/>
                  </a:rPr>
                  <a:t>i.e. applying the same Pauli gate twice does nothing to a state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1B8B9D3-89EF-439A-B8AE-770353A5CE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917" y="1065574"/>
                <a:ext cx="10653794" cy="512069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6EAA1369-4D20-2454-E964-1AE74E94D2FC}"/>
              </a:ext>
            </a:extLst>
          </p:cNvPr>
          <p:cNvSpPr/>
          <p:nvPr/>
        </p:nvSpPr>
        <p:spPr>
          <a:xfrm>
            <a:off x="885984" y="1065575"/>
            <a:ext cx="3433385" cy="6032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08E451D-5461-D764-D7AD-6C76B31AB477}"/>
              </a:ext>
            </a:extLst>
          </p:cNvPr>
          <p:cNvSpPr/>
          <p:nvPr/>
        </p:nvSpPr>
        <p:spPr>
          <a:xfrm>
            <a:off x="1391309" y="3563639"/>
            <a:ext cx="748748" cy="369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F5FF49B-7659-98BA-0C84-92B94E54A85D}"/>
                  </a:ext>
                </a:extLst>
              </p:cNvPr>
              <p:cNvSpPr txBox="1"/>
              <p:nvPr/>
            </p:nvSpPr>
            <p:spPr>
              <a:xfrm>
                <a:off x="2376238" y="3563638"/>
                <a:ext cx="43140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latin typeface="Lora" pitchFamily="2" charset="0"/>
                  </a:rPr>
                  <a:t>Phase flip (rotation about z-axis by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</m:oMath>
                </a14:m>
                <a:r>
                  <a:rPr lang="en-GB" b="1" dirty="0">
                    <a:latin typeface="Lora" pitchFamily="2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F5FF49B-7659-98BA-0C84-92B94E54A8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6238" y="3563638"/>
                <a:ext cx="4314001" cy="369332"/>
              </a:xfrm>
              <a:prstGeom prst="rect">
                <a:avLst/>
              </a:prstGeom>
              <a:blipFill>
                <a:blip r:embed="rId5"/>
                <a:stretch>
                  <a:fillRect l="-1273" t="-10000" r="-283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rrow: Right 9">
            <a:extLst>
              <a:ext uri="{FF2B5EF4-FFF2-40B4-BE49-F238E27FC236}">
                <a16:creationId xmlns:a16="http://schemas.microsoft.com/office/drawing/2014/main" id="{BC346394-E4B2-92C5-4E63-D7A5E044BC33}"/>
              </a:ext>
            </a:extLst>
          </p:cNvPr>
          <p:cNvSpPr/>
          <p:nvPr/>
        </p:nvSpPr>
        <p:spPr>
          <a:xfrm>
            <a:off x="1391309" y="4942745"/>
            <a:ext cx="748748" cy="369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DC8B398-E72B-A012-4C6C-2F87917D7DBA}"/>
                  </a:ext>
                </a:extLst>
              </p:cNvPr>
              <p:cNvSpPr txBox="1"/>
              <p:nvPr/>
            </p:nvSpPr>
            <p:spPr>
              <a:xfrm>
                <a:off x="2376238" y="4942744"/>
                <a:ext cx="52854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latin typeface="Lora" pitchFamily="2" charset="0"/>
                  </a:rPr>
                  <a:t>Bit and phase flip (rotation about y-axis by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</m:oMath>
                </a14:m>
                <a:r>
                  <a:rPr lang="en-US" b="1" dirty="0">
                    <a:latin typeface="Lora" pitchFamily="2" charset="0"/>
                  </a:rPr>
                  <a:t>)  </a:t>
                </a:r>
                <a:endParaRPr lang="en-GB" b="1" dirty="0">
                  <a:latin typeface="Lora" pitchFamily="2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DC8B398-E72B-A012-4C6C-2F87917D7D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6238" y="4942744"/>
                <a:ext cx="5285421" cy="369332"/>
              </a:xfrm>
              <a:prstGeom prst="rect">
                <a:avLst/>
              </a:prstGeom>
              <a:blipFill>
                <a:blip r:embed="rId6"/>
                <a:stretch>
                  <a:fillRect l="-1038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37DDAB86-BEBB-BCB8-8A3B-F6933432DFC7}"/>
              </a:ext>
            </a:extLst>
          </p:cNvPr>
          <p:cNvSpPr/>
          <p:nvPr/>
        </p:nvSpPr>
        <p:spPr>
          <a:xfrm>
            <a:off x="885984" y="4224521"/>
            <a:ext cx="4832891" cy="6032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48E2569-2FC2-6C63-A773-0F6E949325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51145" y="1352641"/>
            <a:ext cx="3433386" cy="14604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A853C06A-CDC2-96A3-925B-A3D0A9D95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3004038"/>
            <a:ext cx="2923283" cy="25946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1C3BDAE-69B8-8E27-5267-4732595D1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76B31F0-DAE8-A4B7-7721-3990474C6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58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0" grpId="0" animBg="1"/>
      <p:bldP spid="16" grpId="0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29E8CB-0ED7-8491-6165-2FBC95E8A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E2874E5-046C-5FC6-7275-4E49E78F6346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146532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Quantum Logic Gates (qubit gates) - continued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1113A3A-A63C-74FA-E61B-1E4AE701CB5A}"/>
                  </a:ext>
                </a:extLst>
              </p:cNvPr>
              <p:cNvSpPr txBox="1"/>
              <p:nvPr/>
            </p:nvSpPr>
            <p:spPr>
              <a:xfrm>
                <a:off x="388749" y="1259303"/>
                <a:ext cx="10584051" cy="40322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u="sng" dirty="0">
                    <a:latin typeface="Lora" pitchFamily="2" charset="0"/>
                  </a:rPr>
                  <a:t>Hadamard gate: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Can be found in (almost) every quantum circuit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0|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e>
                    </m:d>
                  </m:oMath>
                </a14:m>
                <a:endParaRPr lang="en-US" sz="20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0|+</m:t>
                        </m:r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1|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0|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1|)</m:t>
                        </m:r>
                      </m:e>
                    </m:d>
                  </m:oMath>
                </a14:m>
                <a:r>
                  <a:rPr lang="en-GB" sz="2000" dirty="0"/>
                  <a:t>.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|1</m:t>
                            </m:r>
                          </m:e>
                        </m:d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e>
                    </m:d>
                  </m:oMath>
                </a14:m>
                <a:endParaRPr lang="en-GB" sz="20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GB" sz="20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                                           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1113A3A-A63C-74FA-E61B-1E4AE701CB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749" y="1259303"/>
                <a:ext cx="10584051" cy="4032258"/>
              </a:xfrm>
              <a:prstGeom prst="rect">
                <a:avLst/>
              </a:prstGeom>
              <a:blipFill>
                <a:blip r:embed="rId2"/>
                <a:stretch>
                  <a:fillRect l="-634" t="-908" b="-173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4D31BC9B-85F8-7F78-2329-7C9E4D90CFC2}"/>
              </a:ext>
            </a:extLst>
          </p:cNvPr>
          <p:cNvSpPr/>
          <p:nvPr/>
        </p:nvSpPr>
        <p:spPr>
          <a:xfrm>
            <a:off x="667051" y="2091838"/>
            <a:ext cx="6167702" cy="7753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0F82A3BF-4061-0451-C6C3-8C8A0F339BE3}"/>
              </a:ext>
            </a:extLst>
          </p:cNvPr>
          <p:cNvSpPr/>
          <p:nvPr/>
        </p:nvSpPr>
        <p:spPr>
          <a:xfrm>
            <a:off x="1547022" y="5473155"/>
            <a:ext cx="748748" cy="369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2033E1-ACF0-D75B-27F9-00CBC1DE08C4}"/>
              </a:ext>
            </a:extLst>
          </p:cNvPr>
          <p:cNvSpPr txBox="1"/>
          <p:nvPr/>
        </p:nvSpPr>
        <p:spPr>
          <a:xfrm>
            <a:off x="2428478" y="5442376"/>
            <a:ext cx="83407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Lora" pitchFamily="2" charset="0"/>
              </a:rPr>
              <a:t>C</a:t>
            </a:r>
            <a:r>
              <a:rPr lang="en-GB" sz="2000" b="1" dirty="0" err="1">
                <a:latin typeface="Lora" pitchFamily="2" charset="0"/>
              </a:rPr>
              <a:t>reates</a:t>
            </a:r>
            <a:r>
              <a:rPr lang="en-GB" sz="2000" b="1" dirty="0">
                <a:latin typeface="Lora" pitchFamily="2" charset="0"/>
              </a:rPr>
              <a:t> and destroys superposition (switch between z and x bases)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57CF79D-ACFB-0FA3-D636-8487C29F37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116" y="999583"/>
            <a:ext cx="1346383" cy="13255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C6E85B5A-CB7B-9235-1F01-F67197DC12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4678" y="2847717"/>
            <a:ext cx="2684773" cy="23829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8995D09-C77E-B5A6-3FAD-F0C2AF297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46E4DB7-4FBE-BD92-EACF-10092A7C2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225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29E8CB-0ED7-8491-6165-2FBC95E8A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Abdelmotteleb | Quantum Computing | CERN openlab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E2874E5-046C-5FC6-7275-4E49E78F6346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146532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Quantum Logic Gates (qubit gates) - continued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1113A3A-A63C-74FA-E61B-1E4AE701CB5A}"/>
                  </a:ext>
                </a:extLst>
              </p:cNvPr>
              <p:cNvSpPr txBox="1"/>
              <p:nvPr/>
            </p:nvSpPr>
            <p:spPr>
              <a:xfrm>
                <a:off x="838199" y="1259303"/>
                <a:ext cx="10584051" cy="36832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u="sng" dirty="0">
                    <a:latin typeface="Lora" pitchFamily="2" charset="0"/>
                  </a:rPr>
                  <a:t>S gate:</a:t>
                </a:r>
                <a:endParaRPr lang="en-GB" sz="20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 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𝑖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d>
                      <m:dPr>
                        <m:begChr m:val="⟨"/>
                        <m:endChr m:val="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</m:oMath>
                </a14:m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</m:t>
                    </m:r>
                    <m:d>
                      <m:dPr>
                        <m:begChr m:val=""/>
                        <m:endChr m:val="⟩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                                                                   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𝑆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</m:oMath>
                </a14:m>
                <a:endParaRPr lang="en-US" sz="20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US" sz="20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US" sz="20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US" sz="2000" dirty="0">
                  <a:latin typeface="Lor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b="1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en-US" sz="2000" b="1" dirty="0">
                    <a:latin typeface="Lora" pitchFamily="2" charset="0"/>
                  </a:rPr>
                  <a:t> </a:t>
                </a:r>
                <a:r>
                  <a:rPr lang="en-US" sz="2000" dirty="0">
                    <a:latin typeface="Lora" pitchFamily="2" charset="0"/>
                  </a:rPr>
                  <a:t>allows us to </a:t>
                </a:r>
                <a:r>
                  <a:rPr lang="en-US" sz="2000" b="1" dirty="0">
                    <a:latin typeface="Lora" pitchFamily="2" charset="0"/>
                  </a:rPr>
                  <a:t>switch between z and y bases</a:t>
                </a:r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1113A3A-A63C-74FA-E61B-1E4AE701CB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259303"/>
                <a:ext cx="10584051" cy="3683252"/>
              </a:xfrm>
              <a:prstGeom prst="rect">
                <a:avLst/>
              </a:prstGeom>
              <a:blipFill>
                <a:blip r:embed="rId3"/>
                <a:stretch>
                  <a:fillRect l="-576" t="-9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4D31BC9B-85F8-7F78-2329-7C9E4D90CFC2}"/>
              </a:ext>
            </a:extLst>
          </p:cNvPr>
          <p:cNvSpPr/>
          <p:nvPr/>
        </p:nvSpPr>
        <p:spPr>
          <a:xfrm>
            <a:off x="1131999" y="1844837"/>
            <a:ext cx="3540740" cy="66588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0F82A3BF-4061-0451-C6C3-8C8A0F339BE3}"/>
              </a:ext>
            </a:extLst>
          </p:cNvPr>
          <p:cNvSpPr/>
          <p:nvPr/>
        </p:nvSpPr>
        <p:spPr>
          <a:xfrm>
            <a:off x="1069799" y="3357308"/>
            <a:ext cx="748748" cy="369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72033E1-ACF0-D75B-27F9-00CBC1DE08C4}"/>
                  </a:ext>
                </a:extLst>
              </p:cNvPr>
              <p:cNvSpPr txBox="1"/>
              <p:nvPr/>
            </p:nvSpPr>
            <p:spPr>
              <a:xfrm>
                <a:off x="1862558" y="3336408"/>
                <a:ext cx="7223452" cy="4998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latin typeface="Lora" pitchFamily="2" charset="0"/>
                  </a:rPr>
                  <a:t>Adds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1" dirty="0">
                    <a:latin typeface="Lora" pitchFamily="2" charset="0"/>
                  </a:rPr>
                  <a:t>(90</a:t>
                </a:r>
                <a:r>
                  <a:rPr lang="en-GB" sz="2000" b="1" i="0" dirty="0">
                    <a:solidFill>
                      <a:srgbClr val="202124"/>
                    </a:solidFill>
                    <a:effectLst/>
                    <a:latin typeface="Lora" pitchFamily="2" charset="0"/>
                  </a:rPr>
                  <a:t>°) to the phase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solidFill>
                          <a:srgbClr val="202124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𝝋</m:t>
                    </m:r>
                    <m:r>
                      <a:rPr lang="en-US" sz="2000" b="1" i="1" smtClean="0">
                        <a:solidFill>
                          <a:srgbClr val="202124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b="1" dirty="0">
                    <a:latin typeface="Lora" pitchFamily="2" charset="0"/>
                  </a:rPr>
                  <a:t>(switch between x and y bases)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72033E1-ACF0-D75B-27F9-00CBC1DE08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2558" y="3336408"/>
                <a:ext cx="7223452" cy="499880"/>
              </a:xfrm>
              <a:prstGeom prst="rect">
                <a:avLst/>
              </a:prstGeom>
              <a:blipFill>
                <a:blip r:embed="rId4"/>
                <a:stretch>
                  <a:fillRect l="-929" b="-85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8843D0AF-15FD-5AD3-E3D3-B3B64BB3CC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36501" y="1269982"/>
            <a:ext cx="1570990" cy="16146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93510C51-16C6-03BD-26DE-04F0F87B3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022" y="3588566"/>
            <a:ext cx="2684773" cy="23829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hlinkClick r:id="rId7"/>
            <a:extLst>
              <a:ext uri="{FF2B5EF4-FFF2-40B4-BE49-F238E27FC236}">
                <a16:creationId xmlns:a16="http://schemas.microsoft.com/office/drawing/2014/main" id="{9882F4F9-D4BE-06F3-97DE-5C09DB383EE4}"/>
              </a:ext>
            </a:extLst>
          </p:cNvPr>
          <p:cNvSpPr txBox="1"/>
          <p:nvPr/>
        </p:nvSpPr>
        <p:spPr>
          <a:xfrm>
            <a:off x="2209800" y="5473066"/>
            <a:ext cx="3886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7"/>
              </a:rPr>
              <a:t>https://javafxpert.github.io/grok-bloch/</a:t>
            </a:r>
            <a:endParaRPr lang="en-GB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EC670B03-ECA8-0E99-27BA-35BE76D13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July 2023</a:t>
            </a:r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A31CEB0-05F9-B775-9712-BFD53614F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487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2327</TotalTime>
  <Words>3841</Words>
  <Application>Microsoft Office PowerPoint</Application>
  <PresentationFormat>Widescreen</PresentationFormat>
  <Paragraphs>632</Paragraphs>
  <Slides>47</Slides>
  <Notes>24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7" baseType="lpstr">
      <vt:lpstr>Arial</vt:lpstr>
      <vt:lpstr>Calibri</vt:lpstr>
      <vt:lpstr>Calibri Light</vt:lpstr>
      <vt:lpstr>Cambria Math</vt:lpstr>
      <vt:lpstr>Lora</vt:lpstr>
      <vt:lpstr>Lora-Regular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ABDELMOTTELEB, AHMED (PGR)</dc:creator>
  <cp:lastModifiedBy>ABDELMOTTELEB, AHMED (PGR)</cp:lastModifiedBy>
  <cp:revision>404</cp:revision>
  <dcterms:created xsi:type="dcterms:W3CDTF">2023-01-07T08:59:05Z</dcterms:created>
  <dcterms:modified xsi:type="dcterms:W3CDTF">2023-07-24T14:44:01Z</dcterms:modified>
</cp:coreProperties>
</file>