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18"/>
  </p:notesMasterIdLst>
  <p:sldIdLst>
    <p:sldId id="374" r:id="rId2"/>
    <p:sldId id="371" r:id="rId3"/>
    <p:sldId id="372" r:id="rId4"/>
    <p:sldId id="375" r:id="rId5"/>
    <p:sldId id="358" r:id="rId6"/>
    <p:sldId id="354" r:id="rId7"/>
    <p:sldId id="352" r:id="rId8"/>
    <p:sldId id="355" r:id="rId9"/>
    <p:sldId id="376" r:id="rId10"/>
    <p:sldId id="377" r:id="rId11"/>
    <p:sldId id="365" r:id="rId12"/>
    <p:sldId id="369" r:id="rId13"/>
    <p:sldId id="360" r:id="rId14"/>
    <p:sldId id="361" r:id="rId15"/>
    <p:sldId id="362" r:id="rId16"/>
    <p:sldId id="363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las Herff" initials="NH" lastIdx="1" clrIdx="0">
    <p:extLst>
      <p:ext uri="{19B8F6BF-5375-455C-9EA6-DF929625EA0E}">
        <p15:presenceInfo xmlns:p15="http://schemas.microsoft.com/office/powerpoint/2012/main" userId="Niklas Herff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9CB"/>
    <a:srgbClr val="F6F5E7"/>
    <a:srgbClr val="013476"/>
    <a:srgbClr val="FFFFFF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59" autoAdjust="0"/>
    <p:restoredTop sz="87617" autoAdjust="0"/>
  </p:normalViewPr>
  <p:slideViewPr>
    <p:cSldViewPr snapToGrid="0">
      <p:cViewPr varScale="1">
        <p:scale>
          <a:sx n="55" d="100"/>
          <a:sy n="55" d="100"/>
        </p:scale>
        <p:origin x="800" y="48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04.09.2023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8744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95F906-4752-CA48-AC03-BB84E4448D34}" type="slidenum">
              <a:rPr kumimoji="0" lang="de-DE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238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Niklas Herff, CERN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‹#›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Niklas Herff,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‹#›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Niklas Herff,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>
                <a:solidFill>
                  <a:prstClr val="black">
                    <a:tint val="75000"/>
                  </a:prstClr>
                </a:solidFill>
              </a:rPr>
              <a:t>Niklas Herff, CERN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69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18.11.2022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>
                <a:solidFill>
                  <a:prstClr val="black">
                    <a:tint val="75000"/>
                  </a:prstClr>
                </a:solidFill>
              </a:rPr>
              <a:t>Uta Bilow + 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60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Niklas Herff,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76" r:id="rId6"/>
    <p:sldLayoutId id="2147483777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cern@teilchenwelt.d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eilchenwelt.de/wp-content/uploads/2022/06/list_Schuelerforschungsarbeiten_20220610.pdf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esy.de/schule/schuelerlabore/standort_zeuthen/kosmische_teilchen/cosmicweb/index_ger.html" TargetMode="External"/><Relationship Id="rId5" Type="http://schemas.openxmlformats.org/officeDocument/2006/relationships/image" Target="../media/image10.jpeg"/><Relationship Id="rId10" Type="http://schemas.openxmlformats.org/officeDocument/2006/relationships/image" Target="../media/image13.jpeg"/><Relationship Id="rId4" Type="http://schemas.openxmlformats.org/officeDocument/2006/relationships/image" Target="../media/image9.jpeg"/><Relationship Id="rId9" Type="http://schemas.openxmlformats.org/officeDocument/2006/relationships/image" Target="../media/image1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1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D62FC-32A7-49DC-9379-B8A560EBB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8190" y="4232162"/>
            <a:ext cx="5393828" cy="1880065"/>
          </a:xfrm>
        </p:spPr>
        <p:txBody>
          <a:bodyPr>
            <a:noAutofit/>
          </a:bodyPr>
          <a:lstStyle/>
          <a:p>
            <a:pPr algn="ctr"/>
            <a:r>
              <a:rPr lang="de-DE" dirty="0"/>
              <a:t>Netzwerk Teilchenwelt</a:t>
            </a:r>
            <a:br>
              <a:rPr lang="de-DE" dirty="0"/>
            </a:br>
            <a:br>
              <a:rPr lang="de-DE" dirty="0"/>
            </a:br>
            <a:r>
              <a:rPr lang="de-DE" dirty="0"/>
              <a:t>CERN Programme</a:t>
            </a:r>
            <a:br>
              <a:rPr lang="de-DE" sz="4400" dirty="0"/>
            </a:br>
            <a:br>
              <a:rPr lang="de-DE" sz="4400" dirty="0"/>
            </a:br>
            <a:br>
              <a:rPr lang="de-DE" sz="2000" b="0" dirty="0"/>
            </a:br>
            <a:br>
              <a:rPr lang="de-DE" sz="2400" dirty="0"/>
            </a:br>
            <a:endParaRPr lang="de-DE" sz="2600" b="0" dirty="0"/>
          </a:p>
        </p:txBody>
      </p:sp>
    </p:spTree>
    <p:extLst>
      <p:ext uri="{BB962C8B-B14F-4D97-AF65-F5344CB8AC3E}">
        <p14:creationId xmlns:p14="http://schemas.microsoft.com/office/powerpoint/2010/main" val="1293615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925354" y="527820"/>
            <a:ext cx="11066018" cy="1601919"/>
          </a:xfrm>
        </p:spPr>
        <p:txBody>
          <a:bodyPr>
            <a:normAutofit/>
          </a:bodyPr>
          <a:lstStyle/>
          <a:p>
            <a:r>
              <a:rPr lang="de-DE" sz="3600" dirty="0"/>
              <a:t>CERN@home</a:t>
            </a:r>
            <a:br>
              <a:rPr lang="de-DE" sz="3600" dirty="0"/>
            </a:br>
            <a:r>
              <a:rPr lang="de-DE" sz="3000" dirty="0"/>
              <a:t>(für 14-17 Jährige)</a:t>
            </a:r>
            <a:endParaRPr lang="de-DE" sz="3000" b="0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D6F040DD-F5CF-A67C-7743-8DAAC300EE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20" y="2986266"/>
            <a:ext cx="2055169" cy="3653633"/>
          </a:xfrm>
          <a:prstGeom prst="rect">
            <a:avLst/>
          </a:prstGeom>
        </p:spPr>
      </p:pic>
      <p:pic>
        <p:nvPicPr>
          <p:cNvPr id="10" name="Grafik 8">
            <a:extLst>
              <a:ext uri="{FF2B5EF4-FFF2-40B4-BE49-F238E27FC236}">
                <a16:creationId xmlns:a16="http://schemas.microsoft.com/office/drawing/2014/main" id="{E4AC200F-7D3F-FB3C-9D7F-F9A31142AD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311" y="2986265"/>
            <a:ext cx="2055169" cy="3653634"/>
          </a:xfrm>
          <a:prstGeom prst="rect">
            <a:avLst/>
          </a:prstGeom>
        </p:spPr>
      </p:pic>
      <p:pic>
        <p:nvPicPr>
          <p:cNvPr id="12" name="Picture 11" descr="A screenshot of a video call&#10;&#10;Description automatically generated">
            <a:extLst>
              <a:ext uri="{FF2B5EF4-FFF2-40B4-BE49-F238E27FC236}">
                <a16:creationId xmlns:a16="http://schemas.microsoft.com/office/drawing/2014/main" id="{2ABAB45E-905A-2574-DF70-9B00F4D84B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524" y="72751"/>
            <a:ext cx="4470157" cy="3085650"/>
          </a:xfrm>
          <a:prstGeom prst="rect">
            <a:avLst/>
          </a:prstGeom>
        </p:spPr>
      </p:pic>
      <p:pic>
        <p:nvPicPr>
          <p:cNvPr id="15" name="Picture 14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80E289A1-8A24-405C-60F3-480EA74A60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792" y="3262156"/>
            <a:ext cx="5935163" cy="341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257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8000" b="1" dirty="0"/>
              <a:t>Anhang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7494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B06C03-E846-7021-114C-CA0744401D1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6" name="„Der Einfluss der quartischen Higgs Selbstkopplung auf  Di-Higgs Prozesse am LHC“…">
            <a:extLst>
              <a:ext uri="{FF2B5EF4-FFF2-40B4-BE49-F238E27FC236}">
                <a16:creationId xmlns:a16="http://schemas.microsoft.com/office/drawing/2014/main" id="{DDBF80C7-A85F-89FD-CD58-F81F1E9F8405}"/>
              </a:ext>
            </a:extLst>
          </p:cNvPr>
          <p:cNvSpPr txBox="1">
            <a:spLocks/>
          </p:cNvSpPr>
          <p:nvPr/>
        </p:nvSpPr>
        <p:spPr>
          <a:xfrm>
            <a:off x="1079501" y="1658470"/>
            <a:ext cx="5275858" cy="354106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  <a:defRPr lang="de-DE" sz="2400" kern="1200" baseline="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0416" indent="-280416" defTabSz="1121636">
              <a:spcBef>
                <a:spcPts val="2050"/>
              </a:spcBef>
              <a:defRPr sz="4416"/>
            </a:pPr>
            <a:r>
              <a:rPr lang="en-GB" sz="4416"/>
              <a:t>„Der Einfluss der quartischen Higgs Selbstkopplung auf </a:t>
            </a:r>
            <a:br>
              <a:rPr lang="en-GB" sz="4416"/>
            </a:br>
            <a:r>
              <a:rPr lang="en-GB" sz="4416"/>
              <a:t>Di-Higgs Prozesse am LHC“</a:t>
            </a:r>
          </a:p>
          <a:p>
            <a:pPr marL="280416" indent="-280416" defTabSz="1121636">
              <a:spcBef>
                <a:spcPts val="2050"/>
              </a:spcBef>
              <a:defRPr sz="4416"/>
            </a:pPr>
            <a:r>
              <a:rPr lang="en-GB" sz="4416"/>
              <a:t>bei ATLAS in der Di-Higgs-Group</a:t>
            </a:r>
          </a:p>
          <a:p>
            <a:pPr marL="280416" indent="-280416" defTabSz="1121636">
              <a:spcBef>
                <a:spcPts val="2050"/>
              </a:spcBef>
              <a:defRPr sz="4416"/>
            </a:pPr>
            <a:r>
              <a:rPr lang="en-GB" sz="4416"/>
              <a:t>Daten mit Monte-Carlo-Generator generiert</a:t>
            </a:r>
          </a:p>
          <a:p>
            <a:pPr marL="280416" indent="-280416" defTabSz="1121636">
              <a:spcBef>
                <a:spcPts val="2050"/>
              </a:spcBef>
              <a:defRPr sz="4416"/>
            </a:pPr>
            <a:r>
              <a:rPr lang="en-GB" sz="4416"/>
              <a:t>Auswertung dieser Daten</a:t>
            </a:r>
          </a:p>
          <a:p>
            <a:pPr marL="280416" indent="-280416" defTabSz="1121636">
              <a:spcBef>
                <a:spcPts val="2050"/>
              </a:spcBef>
              <a:defRPr sz="4416"/>
            </a:pPr>
            <a:r>
              <a:rPr lang="en-GB" sz="4416"/>
              <a:t>Vortrag in ATLAS-Di-Higgs-Meeting</a:t>
            </a:r>
          </a:p>
        </p:txBody>
      </p:sp>
      <p:sp>
        <p:nvSpPr>
          <p:cNvPr id="7" name="Mein Projekt">
            <a:extLst>
              <a:ext uri="{FF2B5EF4-FFF2-40B4-BE49-F238E27FC236}">
                <a16:creationId xmlns:a16="http://schemas.microsoft.com/office/drawing/2014/main" id="{9D1C7129-13E3-74C9-59B4-C9DECCD96A6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59758" y="713293"/>
            <a:ext cx="4889500" cy="71755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4000" dirty="0" err="1"/>
              <a:t>Projekt</a:t>
            </a:r>
            <a:r>
              <a:rPr lang="de-DE" sz="4000" dirty="0"/>
              <a:t>beispiel</a:t>
            </a:r>
            <a:endParaRPr sz="4000" dirty="0"/>
          </a:p>
        </p:txBody>
      </p:sp>
      <p:pic>
        <p:nvPicPr>
          <p:cNvPr id="8" name="IMG_0962.jpeg" descr="IMG_0962.jpeg">
            <a:extLst>
              <a:ext uri="{FF2B5EF4-FFF2-40B4-BE49-F238E27FC236}">
                <a16:creationId xmlns:a16="http://schemas.microsoft.com/office/drawing/2014/main" id="{37A171B8-4242-CE35-375E-874DEE255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359" y="463004"/>
            <a:ext cx="4970555" cy="2793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Bildschirmfoto 2022-11-03 um 11.15.02.png" descr="Bildschirmfoto 2022-11-03 um 11.15.02.png">
            <a:extLst>
              <a:ext uri="{FF2B5EF4-FFF2-40B4-BE49-F238E27FC236}">
                <a16:creationId xmlns:a16="http://schemas.microsoft.com/office/drawing/2014/main" id="{0689B467-C7E8-9E63-C2E5-CE0DE13AC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691" y="4838367"/>
            <a:ext cx="3110326" cy="1558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G_0579.jpeg" descr="IMG_0579.jpeg">
            <a:extLst>
              <a:ext uri="{FF2B5EF4-FFF2-40B4-BE49-F238E27FC236}">
                <a16:creationId xmlns:a16="http://schemas.microsoft.com/office/drawing/2014/main" id="{B59DCD2A-242E-DDC8-9664-C3D036814E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359" t="10056" r="6359" b="10056"/>
          <a:stretch>
            <a:fillRect/>
          </a:stretch>
        </p:blipFill>
        <p:spPr>
          <a:xfrm>
            <a:off x="6699251" y="3581219"/>
            <a:ext cx="4282641" cy="293987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31041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Projektwochen - Aufgaben der lokalen Standorte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de-DE" dirty="0"/>
              <a:t>Unterstützung bei der Themen- und Projektauswahl</a:t>
            </a:r>
          </a:p>
          <a:p>
            <a:pPr lvl="0"/>
            <a:r>
              <a:rPr lang="de-DE" dirty="0"/>
              <a:t>Themenkatalog bereit halten für </a:t>
            </a:r>
            <a:r>
              <a:rPr lang="de-DE" dirty="0" err="1"/>
              <a:t>Interessent:innen</a:t>
            </a:r>
            <a:endParaRPr lang="de-DE" dirty="0"/>
          </a:p>
          <a:p>
            <a:pPr lvl="0"/>
            <a:r>
              <a:rPr lang="de-DE" dirty="0"/>
              <a:t>Unterstützung der </a:t>
            </a:r>
            <a:r>
              <a:rPr lang="de-DE" dirty="0" err="1"/>
              <a:t>Teilnehmer:innen</a:t>
            </a:r>
            <a:r>
              <a:rPr lang="de-DE" dirty="0"/>
              <a:t> bei der Suche nach einer CERN-Betreuung </a:t>
            </a:r>
          </a:p>
          <a:p>
            <a:pPr lvl="1"/>
            <a:r>
              <a:rPr lang="de-DE" dirty="0"/>
              <a:t>in eigener Arbeitsgruppe am CERN</a:t>
            </a:r>
          </a:p>
          <a:p>
            <a:pPr lvl="1"/>
            <a:r>
              <a:rPr lang="de-DE" dirty="0"/>
              <a:t>in der </a:t>
            </a:r>
            <a:r>
              <a:rPr lang="de-DE" dirty="0" err="1"/>
              <a:t>Physics</a:t>
            </a:r>
            <a:r>
              <a:rPr lang="de-DE" dirty="0"/>
              <a:t> Group (Anfrage bei </a:t>
            </a:r>
            <a:r>
              <a:rPr lang="de-DE" dirty="0" err="1"/>
              <a:t>Convener</a:t>
            </a:r>
            <a:r>
              <a:rPr lang="de-DE" dirty="0"/>
              <a:t> oder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Coordinator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Bei anderen Experimenten, die am CERN sind und vom Heimatinstitut betreut werden (PS, SPS Gruppen, Strahlzeiten, Detektorentwicklung, …). Oft freuen sich gerade kleine Experimente über extra </a:t>
            </a:r>
            <a:r>
              <a:rPr lang="de-DE" dirty="0" err="1"/>
              <a:t>Personpower</a:t>
            </a:r>
            <a:r>
              <a:rPr lang="de-DE" dirty="0"/>
              <a:t>. </a:t>
            </a:r>
          </a:p>
          <a:p>
            <a:pPr lvl="0"/>
            <a:r>
              <a:rPr lang="de-DE" dirty="0"/>
              <a:t>Unterstützung bei der Vor- und Nachbereitung der Projektwochen zusammen mit der CERN-Betreuung und der Lehrkraft</a:t>
            </a:r>
          </a:p>
          <a:p>
            <a:pPr lvl="1"/>
            <a:r>
              <a:rPr lang="de-DE" dirty="0"/>
              <a:t>Absprache, wie oft der/die Jugendliche zur Vorbereitung das lokale Institut besuchen kann</a:t>
            </a:r>
          </a:p>
          <a:p>
            <a:pPr lvl="1"/>
            <a:r>
              <a:rPr lang="de-DE" dirty="0"/>
              <a:t>Ggf. Absprache mit Schule, </a:t>
            </a:r>
            <a:r>
              <a:rPr lang="de-DE" dirty="0" err="1"/>
              <a:t>Formalia</a:t>
            </a:r>
            <a:r>
              <a:rPr lang="de-DE" dirty="0"/>
              <a:t> abklären/bestätigen  </a:t>
            </a:r>
          </a:p>
          <a:p>
            <a:pPr lvl="1"/>
            <a:r>
              <a:rPr lang="de-DE" dirty="0"/>
              <a:t>Ggf. Besuch des/der Jugendlichen im Gruppenmeeting</a:t>
            </a:r>
          </a:p>
          <a:p>
            <a:pPr lvl="0"/>
            <a:r>
              <a:rPr lang="de-DE" dirty="0"/>
              <a:t>Sicherstellen, dass Arbeit auch fertig gestellt wird.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543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Projektwochen - Aufgaben der Jugendlichen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de-DE" b="1" dirty="0"/>
              <a:t>Bewerbung</a:t>
            </a:r>
            <a:r>
              <a:rPr lang="de-DE" dirty="0"/>
              <a:t>: </a:t>
            </a:r>
          </a:p>
          <a:p>
            <a:pPr lvl="0"/>
            <a:r>
              <a:rPr lang="de-DE" dirty="0"/>
              <a:t>Bewerbung einreichen über </a:t>
            </a:r>
            <a:r>
              <a:rPr lang="de-DE" dirty="0" err="1"/>
              <a:t>Indico</a:t>
            </a:r>
            <a:r>
              <a:rPr lang="de-DE" dirty="0"/>
              <a:t>-Seite Projektwochen</a:t>
            </a:r>
          </a:p>
          <a:p>
            <a:pPr lvl="0"/>
            <a:r>
              <a:rPr lang="de-DE" dirty="0"/>
              <a:t>Empfehlungen/ Bestätigungen per Mail einreichen bei cern@teilchenwelt.de</a:t>
            </a:r>
          </a:p>
          <a:p>
            <a:pPr lvl="0"/>
            <a:r>
              <a:rPr lang="de-DE" dirty="0"/>
              <a:t>Bestätigung zu Existenz und Art der Forschungsarbeit durch den Standort (E-Mail </a:t>
            </a:r>
            <a:r>
              <a:rPr lang="de-DE" b="1" dirty="0"/>
              <a:t>bis spätestens vier Wochen nach Bewerbungsende des Programmes an </a:t>
            </a:r>
            <a:r>
              <a:rPr lang="de-DE" u="sng" dirty="0">
                <a:hlinkClick r:id="rId2"/>
              </a:rPr>
              <a:t>cern@teilchenwelt.de</a:t>
            </a:r>
            <a:r>
              <a:rPr lang="de-DE" dirty="0"/>
              <a:t>).</a:t>
            </a:r>
          </a:p>
          <a:p>
            <a:pPr lvl="0"/>
            <a:r>
              <a:rPr lang="de-DE" dirty="0"/>
              <a:t>Vorschlag eines Themengebietes bzw. einer groben Forschungsfrage basierend auf:</a:t>
            </a:r>
          </a:p>
          <a:p>
            <a:pPr lvl="1"/>
            <a:r>
              <a:rPr lang="de-DE" dirty="0"/>
              <a:t>Hardware oder Software</a:t>
            </a:r>
          </a:p>
          <a:p>
            <a:pPr lvl="1"/>
            <a:r>
              <a:rPr lang="de-DE" dirty="0"/>
              <a:t>Physik-Themengebiet: Teilchenphysik, Kernphysik, Antimaterie, Astrophysik, etc.</a:t>
            </a:r>
          </a:p>
          <a:p>
            <a:pPr lvl="1"/>
            <a:r>
              <a:rPr lang="de-DE" dirty="0"/>
              <a:t>Vorhandene Kenntnisse: Programmiersprachen, Hardware- und Elektronikentwicklung, Englischkenntnisse, etc.</a:t>
            </a:r>
          </a:p>
          <a:p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Vorkenntnisse und Interessen werden bei der Bewerbung auch abgefragt</a:t>
            </a:r>
          </a:p>
          <a:p>
            <a:pPr lvl="0"/>
            <a:r>
              <a:rPr lang="de-DE" dirty="0"/>
              <a:t>Finden eines/r </a:t>
            </a:r>
            <a:r>
              <a:rPr lang="de-DE" b="1" dirty="0"/>
              <a:t>lokalen Betreuers/in</a:t>
            </a:r>
            <a:r>
              <a:rPr lang="de-DE" dirty="0"/>
              <a:t> am lokalen Standort</a:t>
            </a:r>
          </a:p>
          <a:p>
            <a:r>
              <a:rPr lang="de-DE" b="1" dirty="0"/>
              <a:t>Forschungsarbeit</a:t>
            </a:r>
            <a:r>
              <a:rPr lang="de-DE" dirty="0"/>
              <a:t>: </a:t>
            </a:r>
          </a:p>
          <a:p>
            <a:pPr lvl="0"/>
            <a:r>
              <a:rPr lang="de-DE" dirty="0"/>
              <a:t>Erarbeitung des genauen Themas der Forschungsarbeit zusammen mit dem/der lokalen Betreuer/in und dem/der CERN-Betreuerin</a:t>
            </a:r>
          </a:p>
          <a:p>
            <a:pPr lvl="0"/>
            <a:r>
              <a:rPr lang="de-DE" dirty="0"/>
              <a:t>Vorbereitung des Themas mit der Hilfe und nach den Vorgaben des/der lokalen &amp; CERN-Betreuers/in</a:t>
            </a:r>
          </a:p>
          <a:p>
            <a:pPr lvl="1"/>
            <a:r>
              <a:rPr lang="de-DE" dirty="0"/>
              <a:t>Aneignen von Fachkenntnissen im Forschungsthema</a:t>
            </a:r>
          </a:p>
          <a:p>
            <a:pPr lvl="1"/>
            <a:r>
              <a:rPr lang="de-DE" dirty="0"/>
              <a:t>Erlernen von Tools: Programmiersprachen, Nutzung von Lötkolben, etc.</a:t>
            </a:r>
          </a:p>
          <a:p>
            <a:pPr lvl="0"/>
            <a:r>
              <a:rPr lang="de-DE" dirty="0"/>
              <a:t>Durchführung des Projekts am CERN, Präsentation zum Abschluss der Projektwochen</a:t>
            </a:r>
          </a:p>
          <a:p>
            <a:pPr lvl="0"/>
            <a:r>
              <a:rPr lang="de-DE" dirty="0"/>
              <a:t>Im Anschluss: Ggf. Fertigstellung; ggf. in Schule präsentieren und bei Wettbewerben einreichen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0099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Projektwochen - Aufgaben der CERN-Betreuung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de-DE" dirty="0"/>
              <a:t>Erarbeitung der Forschungsfrage mit dem/der Jugendlichen und lokalen Betreuer/in</a:t>
            </a:r>
          </a:p>
          <a:p>
            <a:pPr lvl="1"/>
            <a:r>
              <a:rPr lang="de-DE" dirty="0"/>
              <a:t>Das Projekt sollte einen Bezug zur Arbeit des/der CERN-Betreuers/in haben, also diesen in seiner Forschung unterstützen. </a:t>
            </a:r>
          </a:p>
          <a:p>
            <a:pPr lvl="1"/>
            <a:r>
              <a:rPr lang="de-DE" dirty="0"/>
              <a:t>Ideen können sein:</a:t>
            </a:r>
          </a:p>
          <a:p>
            <a:pPr lvl="2"/>
            <a:r>
              <a:rPr lang="de-DE" dirty="0"/>
              <a:t>Kalibration von Detektoren</a:t>
            </a:r>
          </a:p>
          <a:p>
            <a:pPr lvl="2"/>
            <a:r>
              <a:rPr lang="de-DE" dirty="0"/>
              <a:t>Kleine Datenanalysen (Systematik)</a:t>
            </a:r>
          </a:p>
          <a:p>
            <a:pPr lvl="2"/>
            <a:r>
              <a:rPr lang="de-DE" dirty="0"/>
              <a:t>Weitere Inspiration im Anhang des Dokuments </a:t>
            </a:r>
          </a:p>
          <a:p>
            <a:pPr lvl="1"/>
            <a:r>
              <a:rPr lang="de-DE" dirty="0"/>
              <a:t>Bereitstellung von vorbereitenden Aufgaben &amp; Literatur an die/den Jugendliche/n: </a:t>
            </a:r>
          </a:p>
          <a:p>
            <a:pPr lvl="2"/>
            <a:r>
              <a:rPr lang="de-DE" dirty="0"/>
              <a:t>Aneignung von Fachkenntnissen im Forschungsthema</a:t>
            </a:r>
          </a:p>
          <a:p>
            <a:pPr lvl="2"/>
            <a:r>
              <a:rPr lang="de-DE" dirty="0"/>
              <a:t>Erlernen von Tools: Programmiersprachen, Nutzung von Lötkolben, etc.</a:t>
            </a:r>
          </a:p>
          <a:p>
            <a:pPr lvl="0"/>
            <a:r>
              <a:rPr lang="de-DE" dirty="0"/>
              <a:t>Betreuende Unterstützung bei der Erarbeitung der Forschungsarbeit durch den/die Teilnehmer/in während des zweiwöchigen Aufenthalts am CERN.</a:t>
            </a:r>
          </a:p>
          <a:p>
            <a:pPr lvl="1"/>
            <a:r>
              <a:rPr lang="de-DE" dirty="0"/>
              <a:t>Der PJAS kümmert sich um </a:t>
            </a:r>
            <a:r>
              <a:rPr lang="de-DE" b="1" dirty="0"/>
              <a:t>Registrierung, Essen, Übernachtung, Dosimeter</a:t>
            </a:r>
            <a:r>
              <a:rPr lang="de-DE" dirty="0"/>
              <a:t> etc. für die Jugendlichen; dies muss </a:t>
            </a:r>
            <a:r>
              <a:rPr lang="de-DE" b="1" dirty="0"/>
              <a:t>nicht</a:t>
            </a:r>
            <a:r>
              <a:rPr lang="de-DE" dirty="0"/>
              <a:t> von dem/der CERN-Betreuer/in gemacht werden.</a:t>
            </a:r>
          </a:p>
          <a:p>
            <a:pPr lvl="1"/>
            <a:r>
              <a:rPr lang="de-DE" dirty="0"/>
              <a:t>Benötigte SIR-Kurse und Zugangsrechte &amp; Schlüssel an PJAS melden.</a:t>
            </a:r>
          </a:p>
          <a:p>
            <a:pPr lvl="1"/>
            <a:r>
              <a:rPr lang="de-DE" dirty="0"/>
              <a:t>Die Betreuungszeit ist werktags von etwa 9 bis 17 Uhr, kann aber individuell angepasst werden.   </a:t>
            </a:r>
          </a:p>
          <a:p>
            <a:pPr lvl="0"/>
            <a:r>
              <a:rPr lang="de-DE" dirty="0"/>
              <a:t>Eingliederung des/der Teilnehmer/in </a:t>
            </a:r>
            <a:r>
              <a:rPr lang="de-DE" dirty="0" err="1"/>
              <a:t>in</a:t>
            </a:r>
            <a:r>
              <a:rPr lang="de-DE" dirty="0"/>
              <a:t> die Arbeitsgruppe am CERN, z.B. durch Mitnahme ins Seminar o.ä. </a:t>
            </a:r>
          </a:p>
          <a:p>
            <a:pPr lvl="0"/>
            <a:r>
              <a:rPr lang="de-DE" dirty="0"/>
              <a:t>Gegebenenfalls Besuch der Forschungslabors/ Experiments mit allen TN der Projektwochen, nach Absprache mit dem PJAS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3341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Projektwochen - Aufgaben des PJAS am CERN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de-DE" dirty="0"/>
              <a:t>Gegebenenfalls Unterstützung des/der Teilnehmer/in bei der Suche nach CERN-Betreuer/in</a:t>
            </a:r>
          </a:p>
          <a:p>
            <a:pPr lvl="0"/>
            <a:r>
              <a:rPr lang="de-DE" dirty="0"/>
              <a:t>Registrierung des/der Jugendlichen am CERN, sowie Sicherstellung des Dosimeters und der SIR-Kurse </a:t>
            </a:r>
          </a:p>
          <a:p>
            <a:pPr lvl="0"/>
            <a:r>
              <a:rPr lang="de-DE" dirty="0"/>
              <a:t>Organisation der Betreuung am CERN, also Verpflegung und Übernachtung, außerhalb der Arbeitszeit sowie an den Wochenenden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840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32182" y="655707"/>
            <a:ext cx="10035547" cy="972000"/>
          </a:xfrm>
        </p:spPr>
        <p:txBody>
          <a:bodyPr anchor="ctr">
            <a:normAutofit/>
          </a:bodyPr>
          <a:lstStyle/>
          <a:p>
            <a:r>
              <a:rPr lang="de-DE" sz="4000" dirty="0">
                <a:solidFill>
                  <a:srgbClr val="013476"/>
                </a:solidFill>
              </a:rPr>
              <a:t>Netzwerk Teilchenwelt CERN Programme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6998788" cy="4535487"/>
          </a:xfrm>
        </p:spPr>
        <p:txBody>
          <a:bodyPr>
            <a:noAutofit/>
          </a:bodyPr>
          <a:lstStyle/>
          <a:p>
            <a:r>
              <a:rPr lang="de-DE" dirty="0"/>
              <a:t>2x im Jahr Workshop (4 Tage)</a:t>
            </a:r>
          </a:p>
          <a:p>
            <a:endParaRPr lang="de-DE" dirty="0"/>
          </a:p>
          <a:p>
            <a:r>
              <a:rPr lang="de-DE" dirty="0"/>
              <a:t>1x im Jahr Projektwochen (zwei Wochen)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u="sng" dirty="0"/>
              <a:t>Zusätzlich: </a:t>
            </a:r>
          </a:p>
          <a:p>
            <a:r>
              <a:rPr lang="de-DE" dirty="0"/>
              <a:t>1x im Jahr Summer School für Lehrkäfte (über die Hans-Riegel-Stiftung) </a:t>
            </a:r>
          </a:p>
          <a:p>
            <a:endParaRPr lang="de-DE" dirty="0"/>
          </a:p>
          <a:p>
            <a:r>
              <a:rPr lang="de-DE" dirty="0"/>
              <a:t>1-2 mal CERN@home für 14-17 Jährige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dirty="0"/>
          </a:p>
        </p:txBody>
      </p:sp>
      <p:sp>
        <p:nvSpPr>
          <p:cNvPr id="12" name="Inhaltsplatzhalter 2"/>
          <p:cNvSpPr txBox="1">
            <a:spLocks/>
          </p:cNvSpPr>
          <p:nvPr/>
        </p:nvSpPr>
        <p:spPr>
          <a:xfrm>
            <a:off x="7164302" y="5506535"/>
            <a:ext cx="5489766" cy="1481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>
              <a:lnSpc>
                <a:spcPct val="100000"/>
              </a:lnSpc>
              <a:spcBef>
                <a:spcPts val="600"/>
              </a:spcBef>
            </a:pPr>
            <a:endParaRPr lang="de-DE" sz="2200" dirty="0">
              <a:solidFill>
                <a:srgbClr val="013476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58607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3245" y="1841403"/>
            <a:ext cx="1188132" cy="144016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48F7BD7-800D-F049-B97A-8B937A9E73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0"/>
          <a:stretch/>
        </p:blipFill>
        <p:spPr>
          <a:xfrm>
            <a:off x="1907827" y="4922010"/>
            <a:ext cx="1224000" cy="143933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E0FA28E-0BEB-994A-95BA-45D0F58143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74"/>
          <a:stretch/>
        </p:blipFill>
        <p:spPr>
          <a:xfrm>
            <a:off x="1907827" y="3389575"/>
            <a:ext cx="1203550" cy="145865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22D6F7F6-29D6-4F48-A0A8-04512AE619B0}"/>
              </a:ext>
            </a:extLst>
          </p:cNvPr>
          <p:cNvSpPr txBox="1">
            <a:spLocks/>
          </p:cNvSpPr>
          <p:nvPr/>
        </p:nvSpPr>
        <p:spPr bwMode="auto">
          <a:xfrm>
            <a:off x="1810816" y="759893"/>
            <a:ext cx="7734898" cy="634123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5000"/>
              </a:lnSpc>
              <a:spcBef>
                <a:spcPts val="0"/>
              </a:spcBef>
              <a:buNone/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0F0F0F"/>
              </a:solidFill>
              <a:effectLst/>
              <a:uLnTx/>
              <a:uFillTx/>
              <a:latin typeface="Tiempos Headline Light"/>
              <a:cs typeface="Arial"/>
            </a:endParaRPr>
          </a:p>
        </p:txBody>
      </p: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DD29A973-92D7-A840-A96A-05744C10F53E}"/>
              </a:ext>
            </a:extLst>
          </p:cNvPr>
          <p:cNvSpPr txBox="1">
            <a:spLocks/>
          </p:cNvSpPr>
          <p:nvPr/>
        </p:nvSpPr>
        <p:spPr>
          <a:xfrm>
            <a:off x="3245281" y="4936649"/>
            <a:ext cx="6997096" cy="14235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kumimoji="0" lang="de-D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Int‘l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kumimoji="0" lang="de-D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Masterclasses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in Schulen, an Lernorten oder online</a:t>
            </a:r>
          </a:p>
          <a:p>
            <a:pPr marL="174625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de-DE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Teilchenphysik (LHC, Belle II)</a:t>
            </a:r>
          </a:p>
          <a:p>
            <a:pPr marL="174625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de-DE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Astroteilchenphysik (</a:t>
            </a:r>
            <a:r>
              <a:rPr lang="de-DE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IceCube</a:t>
            </a:r>
            <a:r>
              <a:rPr lang="de-DE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</a:t>
            </a:r>
            <a:r>
              <a:rPr lang="de-DE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Auger</a:t>
            </a:r>
            <a:r>
              <a:rPr lang="de-DE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</a:p>
          <a:p>
            <a:pPr marL="174625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de-DE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Kern- und Hadronenphysik (ALICE, </a:t>
            </a:r>
            <a:r>
              <a:rPr lang="de-DE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Hadronentherapie</a:t>
            </a:r>
            <a:r>
              <a:rPr lang="de-DE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C6F640EC-E4E5-9148-904F-806183E3C10C}"/>
              </a:ext>
            </a:extLst>
          </p:cNvPr>
          <p:cNvSpPr txBox="1">
            <a:spLocks/>
          </p:cNvSpPr>
          <p:nvPr/>
        </p:nvSpPr>
        <p:spPr>
          <a:xfrm>
            <a:off x="3245281" y="3419491"/>
            <a:ext cx="6702163" cy="1407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Eigenes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Engagement</a:t>
            </a:r>
          </a:p>
          <a:p>
            <a:pPr marL="174625" marR="0" lvl="0" indent="-174625" fontAlgn="auto">
              <a:spcBef>
                <a:spcPts val="0"/>
              </a:spcBef>
              <a:spcAft>
                <a:spcPts val="0"/>
              </a:spcAft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Detektor-Projekte</a:t>
            </a:r>
            <a:endParaRPr lang="en-US" sz="2000" dirty="0">
              <a:solidFill>
                <a:srgbClr val="01347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4625" marR="0" lvl="0" indent="-174625" fontAlgn="auto">
              <a:spcBef>
                <a:spcPts val="0"/>
              </a:spcBef>
              <a:spcAft>
                <a:spcPts val="0"/>
              </a:spcAft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Arbeiten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mit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Cosmic@Web</a:t>
            </a:r>
            <a:endParaRPr lang="en-US" sz="2000" dirty="0">
              <a:solidFill>
                <a:srgbClr val="01347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4625" indent="-174625">
              <a:spcBef>
                <a:spcPts val="0"/>
              </a:spcBef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Tutor:in 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bei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Masterclasses</a:t>
            </a:r>
          </a:p>
          <a:p>
            <a:pPr marL="174625" marR="0" lvl="0" indent="-174625" fontAlgn="auto">
              <a:spcBef>
                <a:spcPts val="0"/>
              </a:spcBef>
              <a:spcAft>
                <a:spcPts val="0"/>
              </a:spcAft>
              <a:buClr>
                <a:srgbClr val="01347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Weitergabe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der 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Faszination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 (Astro-)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Teilchenphysik</a:t>
            </a:r>
            <a:endParaRPr lang="en-US" sz="2000" dirty="0">
              <a:solidFill>
                <a:srgbClr val="01347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864BACBD-65E4-6543-AC2C-88D8FF0D9988}"/>
              </a:ext>
            </a:extLst>
          </p:cNvPr>
          <p:cNvSpPr txBox="1">
            <a:spLocks/>
          </p:cNvSpPr>
          <p:nvPr/>
        </p:nvSpPr>
        <p:spPr>
          <a:xfrm>
            <a:off x="3245281" y="1899433"/>
            <a:ext cx="4908119" cy="8897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CERN-Workshop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(4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Tage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Teilchenphysik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-Akademie Mainz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(10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Tage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C7C4901D-9C99-8A49-B1ED-C568C1B73DFA}"/>
              </a:ext>
            </a:extLst>
          </p:cNvPr>
          <p:cNvSpPr txBox="1">
            <a:spLocks/>
          </p:cNvSpPr>
          <p:nvPr/>
        </p:nvSpPr>
        <p:spPr>
          <a:xfrm>
            <a:off x="3245281" y="416856"/>
            <a:ext cx="5938558" cy="1387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b="1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CERN-</a:t>
            </a:r>
            <a:r>
              <a:rPr lang="en-US" sz="2000" b="1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Projektwochen</a:t>
            </a:r>
            <a:r>
              <a:rPr lang="en-US" sz="2000" b="1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 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Wochen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Forschungsprojekte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in den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Instituten</a:t>
            </a:r>
            <a:endParaRPr lang="en-US" sz="2000" b="1" noProof="0" dirty="0">
              <a:solidFill>
                <a:srgbClr val="01347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BeLL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5. 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Prüfungskomponente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Jugend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forscht</a:t>
            </a:r>
            <a:r>
              <a:rPr lang="en-US" sz="2000" dirty="0">
                <a:solidFill>
                  <a:srgbClr val="01347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el 20"/>
          <p:cNvSpPr>
            <a:spLocks noGrp="1"/>
          </p:cNvSpPr>
          <p:nvPr>
            <p:ph type="title"/>
          </p:nvPr>
        </p:nvSpPr>
        <p:spPr>
          <a:xfrm rot="16200000">
            <a:off x="-1975176" y="2769456"/>
            <a:ext cx="6472773" cy="945175"/>
          </a:xfrm>
        </p:spPr>
        <p:txBody>
          <a:bodyPr/>
          <a:lstStyle/>
          <a:p>
            <a:r>
              <a:rPr lang="de-DE" sz="3600" dirty="0"/>
              <a:t>Stufenprogramm für </a:t>
            </a:r>
            <a:r>
              <a:rPr lang="de-DE" dirty="0"/>
              <a:t>Jugendliche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5760" y="314319"/>
            <a:ext cx="1188133" cy="1440160"/>
          </a:xfrm>
          <a:prstGeom prst="rect">
            <a:avLst/>
          </a:prstGeom>
        </p:spPr>
      </p:pic>
      <p:sp>
        <p:nvSpPr>
          <p:cNvPr id="26" name="Textfeld 25"/>
          <p:cNvSpPr txBox="1"/>
          <p:nvPr/>
        </p:nvSpPr>
        <p:spPr>
          <a:xfrm>
            <a:off x="8328249" y="759893"/>
            <a:ext cx="1559504" cy="9328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13476"/>
                </a:solidFill>
                <a:hlinkClick r:id="rId8"/>
              </a:rPr>
              <a:t>Liste</a:t>
            </a:r>
            <a:r>
              <a:rPr lang="de-DE" dirty="0">
                <a:solidFill>
                  <a:srgbClr val="013476"/>
                </a:solidFill>
              </a:rPr>
              <a:t> von 131 Arbeiten, inkl. 37 Preise</a:t>
            </a:r>
          </a:p>
        </p:txBody>
      </p:sp>
      <p:sp>
        <p:nvSpPr>
          <p:cNvPr id="2" name="Rechteck 1"/>
          <p:cNvSpPr/>
          <p:nvPr/>
        </p:nvSpPr>
        <p:spPr>
          <a:xfrm>
            <a:off x="1856248" y="4922010"/>
            <a:ext cx="8091196" cy="1439330"/>
          </a:xfrm>
          <a:prstGeom prst="rect">
            <a:avLst/>
          </a:prstGeom>
          <a:noFill/>
          <a:ln>
            <a:solidFill>
              <a:srgbClr val="0134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1856248" y="311960"/>
            <a:ext cx="8091196" cy="1439330"/>
          </a:xfrm>
          <a:prstGeom prst="rect">
            <a:avLst/>
          </a:prstGeom>
          <a:noFill/>
          <a:ln>
            <a:solidFill>
              <a:srgbClr val="0134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1859759" y="1842198"/>
            <a:ext cx="8091196" cy="1439330"/>
          </a:xfrm>
          <a:prstGeom prst="rect">
            <a:avLst/>
          </a:prstGeom>
          <a:noFill/>
          <a:ln>
            <a:solidFill>
              <a:srgbClr val="0134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1856248" y="3387841"/>
            <a:ext cx="8091196" cy="1439330"/>
          </a:xfrm>
          <a:prstGeom prst="rect">
            <a:avLst/>
          </a:prstGeom>
          <a:noFill/>
          <a:ln>
            <a:solidFill>
              <a:srgbClr val="0134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Gleichschenkliges Dreieck 4"/>
          <p:cNvSpPr/>
          <p:nvPr/>
        </p:nvSpPr>
        <p:spPr>
          <a:xfrm>
            <a:off x="10034611" y="0"/>
            <a:ext cx="2000593" cy="6364761"/>
          </a:xfrm>
          <a:prstGeom prst="triangl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10668508" y="5427611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13476"/>
                </a:solidFill>
              </a:rPr>
              <a:t>3500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0668508" y="3922786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13476"/>
                </a:solidFill>
              </a:rPr>
              <a:t>250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10668508" y="2362992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13476"/>
                </a:solidFill>
              </a:rPr>
              <a:t>60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0668508" y="904654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13476"/>
                </a:solidFill>
              </a:rPr>
              <a:t>10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9950955" y="6309153"/>
            <a:ext cx="2280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13476"/>
                </a:solidFill>
              </a:rPr>
              <a:t>Anzahl Jugendliche / Jahr</a:t>
            </a: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8280" y="168502"/>
            <a:ext cx="1093036" cy="344174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52B4845-8DD1-F214-904B-09BC5EEC27A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3839" y="2622842"/>
            <a:ext cx="1238401" cy="1238401"/>
          </a:xfrm>
          <a:prstGeom prst="rect">
            <a:avLst/>
          </a:prstGeom>
          <a:ln>
            <a:solidFill>
              <a:srgbClr val="013476"/>
            </a:solidFill>
          </a:ln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F60E458-FBDE-228D-7BB7-EC99E2E3D682}"/>
              </a:ext>
            </a:extLst>
          </p:cNvPr>
          <p:cNvSpPr/>
          <p:nvPr/>
        </p:nvSpPr>
        <p:spPr>
          <a:xfrm>
            <a:off x="3166552" y="3376266"/>
            <a:ext cx="6290893" cy="2793040"/>
          </a:xfrm>
          <a:prstGeom prst="roundRect">
            <a:avLst/>
          </a:prstGeom>
          <a:solidFill>
            <a:schemeClr val="accent1">
              <a:alpha val="17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695FE8E-B633-57EA-DEDC-A7532FBB1337}"/>
              </a:ext>
            </a:extLst>
          </p:cNvPr>
          <p:cNvSpPr/>
          <p:nvPr/>
        </p:nvSpPr>
        <p:spPr>
          <a:xfrm>
            <a:off x="3169252" y="1907752"/>
            <a:ext cx="6276617" cy="1322780"/>
          </a:xfrm>
          <a:prstGeom prst="roundRect">
            <a:avLst/>
          </a:prstGeom>
          <a:solidFill>
            <a:srgbClr val="00B050">
              <a:alpha val="17000"/>
            </a:srgb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809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925354" y="400497"/>
            <a:ext cx="10035547" cy="1486173"/>
          </a:xfrm>
        </p:spPr>
        <p:txBody>
          <a:bodyPr>
            <a:normAutofit/>
          </a:bodyPr>
          <a:lstStyle/>
          <a:p>
            <a:r>
              <a:rPr lang="de-DE" sz="3600" dirty="0"/>
              <a:t>2x Workshop am CERN</a:t>
            </a:r>
            <a:br>
              <a:rPr lang="de-DE" sz="3600" dirty="0"/>
            </a:br>
            <a:r>
              <a:rPr lang="de-DE" sz="3000" dirty="0"/>
              <a:t>(November + März/Mai)</a:t>
            </a:r>
            <a:endParaRPr lang="de-DE" sz="3000" b="0" dirty="0"/>
          </a:p>
        </p:txBody>
      </p:sp>
      <p:pic>
        <p:nvPicPr>
          <p:cNvPr id="2" name="Picture 1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1DDC1627-DC91-DBD5-8079-4DE90C44E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42" y="2907339"/>
            <a:ext cx="5054274" cy="37907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03740B-FB36-3111-60CF-B37620F7B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980" y="228225"/>
            <a:ext cx="6517678" cy="602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8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507" y="3008986"/>
            <a:ext cx="4346582" cy="325993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224" y="1713047"/>
            <a:ext cx="4675915" cy="26325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461" y="4761291"/>
            <a:ext cx="1491037" cy="1988049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997" y="264767"/>
            <a:ext cx="1454023" cy="193869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41" y="4564751"/>
            <a:ext cx="2496760" cy="166502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871" y="256122"/>
            <a:ext cx="1632107" cy="217614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74" y="4633035"/>
            <a:ext cx="2547991" cy="1910993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315" y="2496210"/>
            <a:ext cx="1303023" cy="1737363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985" y="560358"/>
            <a:ext cx="1645921" cy="2194561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925354" y="504670"/>
            <a:ext cx="10035547" cy="1277827"/>
          </a:xfrm>
        </p:spPr>
        <p:txBody>
          <a:bodyPr>
            <a:normAutofit/>
          </a:bodyPr>
          <a:lstStyle/>
          <a:p>
            <a:r>
              <a:rPr lang="de-DE" sz="3600" dirty="0"/>
              <a:t>1x Projektwochen am CERN</a:t>
            </a:r>
            <a:br>
              <a:rPr lang="de-DE" sz="3600" dirty="0"/>
            </a:br>
            <a:r>
              <a:rPr lang="de-DE" sz="3000" dirty="0"/>
              <a:t>(Oktober/November)</a:t>
            </a:r>
            <a:endParaRPr lang="de-DE" sz="3000" b="0" dirty="0"/>
          </a:p>
        </p:txBody>
      </p:sp>
    </p:spTree>
    <p:extLst>
      <p:ext uri="{BB962C8B-B14F-4D97-AF65-F5344CB8AC3E}">
        <p14:creationId xmlns:p14="http://schemas.microsoft.com/office/powerpoint/2010/main" val="3570156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507" y="3008986"/>
            <a:ext cx="4346582" cy="325993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98" y="1715866"/>
            <a:ext cx="4675915" cy="263254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997" y="264767"/>
            <a:ext cx="1454023" cy="1938698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871" y="256122"/>
            <a:ext cx="1632107" cy="217614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315" y="2496210"/>
            <a:ext cx="1303023" cy="1737363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985" y="560358"/>
            <a:ext cx="1645921" cy="2194561"/>
          </a:xfrm>
          <a:prstGeom prst="rect">
            <a:avLst/>
          </a:prstGeom>
        </p:spPr>
      </p:pic>
      <p:sp>
        <p:nvSpPr>
          <p:cNvPr id="19" name="Inhaltsplatzhalter 2"/>
          <p:cNvSpPr>
            <a:spLocks noGrp="1"/>
          </p:cNvSpPr>
          <p:nvPr>
            <p:ph sz="quarter" idx="13"/>
          </p:nvPr>
        </p:nvSpPr>
        <p:spPr>
          <a:xfrm>
            <a:off x="1165098" y="4584206"/>
            <a:ext cx="5034899" cy="16847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b="1" u="sng" dirty="0"/>
              <a:t>Grundidee</a:t>
            </a:r>
          </a:p>
          <a:p>
            <a:pPr marL="0" lvl="0" indent="0">
              <a:buNone/>
            </a:pPr>
            <a:r>
              <a:rPr lang="de-DE" dirty="0"/>
              <a:t>Jugendliche tauchen in die Forschung ein und entwickeln selbstständig eine Forschungsarbeit </a:t>
            </a:r>
          </a:p>
          <a:p>
            <a:pPr marL="0" lvl="0" indent="0">
              <a:buNone/>
            </a:pPr>
            <a:r>
              <a:rPr lang="en-US" dirty="0">
                <a:cs typeface="Calibri" panose="020F0502020204030204" pitchFamily="34" charset="0"/>
              </a:rPr>
              <a:t>(</a:t>
            </a:r>
            <a:r>
              <a:rPr lang="en-US" dirty="0" err="1">
                <a:cs typeface="Calibri" panose="020F0502020204030204" pitchFamily="34" charset="0"/>
              </a:rPr>
              <a:t>BeLL</a:t>
            </a:r>
            <a:r>
              <a:rPr lang="en-US" dirty="0">
                <a:cs typeface="Calibri" panose="020F0502020204030204" pitchFamily="34" charset="0"/>
              </a:rPr>
              <a:t>, 5. </a:t>
            </a:r>
            <a:r>
              <a:rPr lang="en-US" dirty="0" err="1">
                <a:cs typeface="Calibri" panose="020F0502020204030204" pitchFamily="34" charset="0"/>
              </a:rPr>
              <a:t>Prüfungskomponente</a:t>
            </a:r>
            <a:r>
              <a:rPr lang="en-US" dirty="0">
                <a:cs typeface="Calibri" panose="020F0502020204030204" pitchFamily="34" charset="0"/>
              </a:rPr>
              <a:t>, </a:t>
            </a:r>
            <a:r>
              <a:rPr lang="en-US" dirty="0" err="1">
                <a:cs typeface="Calibri" panose="020F0502020204030204" pitchFamily="34" charset="0"/>
              </a:rPr>
              <a:t>Jugend</a:t>
            </a:r>
            <a:r>
              <a:rPr lang="en-US" dirty="0">
                <a:cs typeface="Calibri" panose="020F0502020204030204" pitchFamily="34" charset="0"/>
              </a:rPr>
              <a:t> </a:t>
            </a:r>
            <a:r>
              <a:rPr lang="en-US" dirty="0" err="1">
                <a:cs typeface="Calibri" panose="020F0502020204030204" pitchFamily="34" charset="0"/>
              </a:rPr>
              <a:t>forscht</a:t>
            </a:r>
            <a:r>
              <a:rPr lang="en-US" dirty="0">
                <a:cs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58FF7B5D-90C7-0EC7-F921-EEC17CF92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354" y="504670"/>
            <a:ext cx="10035547" cy="1277827"/>
          </a:xfrm>
        </p:spPr>
        <p:txBody>
          <a:bodyPr>
            <a:normAutofit/>
          </a:bodyPr>
          <a:lstStyle/>
          <a:p>
            <a:r>
              <a:rPr lang="de-DE" sz="3600" dirty="0"/>
              <a:t>1x Projektwochen am CERN</a:t>
            </a:r>
            <a:br>
              <a:rPr lang="de-DE" sz="3600" dirty="0"/>
            </a:br>
            <a:r>
              <a:rPr lang="de-DE" sz="3000" dirty="0"/>
              <a:t>(Oktober/November)</a:t>
            </a:r>
            <a:endParaRPr lang="de-DE" sz="3000" b="0" dirty="0"/>
          </a:p>
        </p:txBody>
      </p:sp>
    </p:spTree>
    <p:extLst>
      <p:ext uri="{BB962C8B-B14F-4D97-AF65-F5344CB8AC3E}">
        <p14:creationId xmlns:p14="http://schemas.microsoft.com/office/powerpoint/2010/main" val="200027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507" y="3008986"/>
            <a:ext cx="4346582" cy="325993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98" y="1699027"/>
            <a:ext cx="4675915" cy="2632540"/>
          </a:xfrm>
          <a:prstGeom prst="rect">
            <a:avLst/>
          </a:prstGeom>
        </p:spPr>
      </p:pic>
      <p:sp>
        <p:nvSpPr>
          <p:cNvPr id="19" name="Inhaltsplatzhalter 2"/>
          <p:cNvSpPr>
            <a:spLocks noGrp="1"/>
          </p:cNvSpPr>
          <p:nvPr>
            <p:ph sz="quarter" idx="13"/>
          </p:nvPr>
        </p:nvSpPr>
        <p:spPr>
          <a:xfrm>
            <a:off x="6886604" y="1528363"/>
            <a:ext cx="4444410" cy="6210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800" dirty="0"/>
              <a:t>Wie verläuft der Weg dorthin…?</a:t>
            </a:r>
          </a:p>
        </p:txBody>
      </p:sp>
      <p:sp>
        <p:nvSpPr>
          <p:cNvPr id="11" name="Inhaltsplatzhalter 2"/>
          <p:cNvSpPr txBox="1">
            <a:spLocks/>
          </p:cNvSpPr>
          <p:nvPr/>
        </p:nvSpPr>
        <p:spPr>
          <a:xfrm>
            <a:off x="1165098" y="4584206"/>
            <a:ext cx="5034899" cy="16847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 Narrow" panose="020B0606020202030204" pitchFamily="34" charset="0"/>
              <a:buNone/>
            </a:pPr>
            <a:r>
              <a:rPr lang="de-DE" b="1" u="sng"/>
              <a:t>Grundidee</a:t>
            </a:r>
          </a:p>
          <a:p>
            <a:pPr marL="0" indent="0">
              <a:buFont typeface="Arial Narrow" panose="020B0606020202030204" pitchFamily="34" charset="0"/>
              <a:buNone/>
            </a:pPr>
            <a:r>
              <a:rPr lang="de-DE"/>
              <a:t>Jugendliche tauchen in die Forschung ein und entwickeln selbstständig eine Forschungsarbeit </a:t>
            </a:r>
          </a:p>
          <a:p>
            <a:pPr marL="0" indent="0">
              <a:buFont typeface="Arial Narrow" panose="020B0606020202030204" pitchFamily="34" charset="0"/>
              <a:buNone/>
            </a:pPr>
            <a:r>
              <a:rPr lang="de-DE">
                <a:cs typeface="Calibri" panose="020F0502020204030204" pitchFamily="34" charset="0"/>
              </a:rPr>
              <a:t>(BeLL, 5. Prüfungskomponente, Jugend forscht)</a:t>
            </a:r>
          </a:p>
          <a:p>
            <a:pPr marL="0" indent="0">
              <a:buFont typeface="Arial Narrow" panose="020B0606020202030204" pitchFamily="34" charset="0"/>
              <a:buNone/>
            </a:pP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1BEE5B-F8BC-9DB3-DA09-C3E77029A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354" y="504670"/>
            <a:ext cx="10035547" cy="1277827"/>
          </a:xfrm>
        </p:spPr>
        <p:txBody>
          <a:bodyPr>
            <a:normAutofit/>
          </a:bodyPr>
          <a:lstStyle/>
          <a:p>
            <a:r>
              <a:rPr lang="de-DE" sz="3600" dirty="0"/>
              <a:t>1x Projektwochen am CERN</a:t>
            </a:r>
            <a:br>
              <a:rPr lang="de-DE" sz="3600" dirty="0"/>
            </a:br>
            <a:r>
              <a:rPr lang="de-DE" sz="3000" dirty="0"/>
              <a:t>(Oktober/November)</a:t>
            </a:r>
            <a:endParaRPr lang="de-DE" sz="3000" b="0" dirty="0"/>
          </a:p>
        </p:txBody>
      </p:sp>
    </p:spTree>
    <p:extLst>
      <p:ext uri="{BB962C8B-B14F-4D97-AF65-F5344CB8AC3E}">
        <p14:creationId xmlns:p14="http://schemas.microsoft.com/office/powerpoint/2010/main" val="1709991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72818"/>
            <a:ext cx="9667059" cy="4594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Zeitstrahl „Idee“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Pfeil nach rechts 2"/>
          <p:cNvSpPr/>
          <p:nvPr/>
        </p:nvSpPr>
        <p:spPr>
          <a:xfrm>
            <a:off x="765544" y="3905964"/>
            <a:ext cx="10866475" cy="6369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Frühjahr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912128" y="4056773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April – Mai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753143" y="404699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Juni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991181" y="4029860"/>
            <a:ext cx="1330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Juli - August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851596" y="4036479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September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448729" y="403647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Oktober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8917319" y="4036479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November - Januar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12861" y="4801459"/>
            <a:ext cx="2375457" cy="120032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Jugendliche kommen auf Standort zu , fragen nach Betreuung + Themenfindung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822131" y="2443171"/>
            <a:ext cx="2433013" cy="120032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Jugendliche bewerben sich (idealerweise bereits mit CERN Betreuung)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844056" y="4801459"/>
            <a:ext cx="2787388" cy="120032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Auswahlphase der Bewerbungen, Absprache mit Standorten, CERN Betreuung bis Ende August!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635530" y="2447138"/>
            <a:ext cx="2439576" cy="120032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Intensive Vorbereitung des Projektes, Unterstützung durch Standort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790493" y="5078457"/>
            <a:ext cx="1667424" cy="6463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Projektwochen am CERN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9457917" y="2447139"/>
            <a:ext cx="1562502" cy="120032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Schreiben der Projektarbeit, Unterstützung durch Standort</a:t>
            </a:r>
          </a:p>
        </p:txBody>
      </p:sp>
      <p:cxnSp>
        <p:nvCxnSpPr>
          <p:cNvPr id="20" name="Gerader Verbinder 19"/>
          <p:cNvCxnSpPr>
            <a:endCxn id="13" idx="0"/>
          </p:cNvCxnSpPr>
          <p:nvPr/>
        </p:nvCxnSpPr>
        <p:spPr>
          <a:xfrm flipH="1">
            <a:off x="1500590" y="4381501"/>
            <a:ext cx="1" cy="419958"/>
          </a:xfrm>
          <a:prstGeom prst="line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3009152" y="3643500"/>
            <a:ext cx="1" cy="419958"/>
          </a:xfrm>
          <a:prstGeom prst="line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 flipH="1">
            <a:off x="4491022" y="4390752"/>
            <a:ext cx="1" cy="419958"/>
          </a:xfrm>
          <a:prstGeom prst="line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/>
          <p:nvPr/>
        </p:nvCxnSpPr>
        <p:spPr>
          <a:xfrm flipH="1">
            <a:off x="6449605" y="3636601"/>
            <a:ext cx="1" cy="419958"/>
          </a:xfrm>
          <a:prstGeom prst="line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/>
          <p:cNvCxnSpPr/>
          <p:nvPr/>
        </p:nvCxnSpPr>
        <p:spPr>
          <a:xfrm>
            <a:off x="8110296" y="4381501"/>
            <a:ext cx="0" cy="682285"/>
          </a:xfrm>
          <a:prstGeom prst="line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/>
          <p:cNvCxnSpPr/>
          <p:nvPr/>
        </p:nvCxnSpPr>
        <p:spPr>
          <a:xfrm flipH="1">
            <a:off x="10055161" y="3649516"/>
            <a:ext cx="1" cy="419958"/>
          </a:xfrm>
          <a:prstGeom prst="line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itel 1"/>
          <p:cNvSpPr>
            <a:spLocks noGrp="1"/>
          </p:cNvSpPr>
          <p:nvPr>
            <p:ph type="title"/>
          </p:nvPr>
        </p:nvSpPr>
        <p:spPr>
          <a:xfrm>
            <a:off x="912128" y="597960"/>
            <a:ext cx="11279871" cy="972000"/>
          </a:xfrm>
        </p:spPr>
        <p:txBody>
          <a:bodyPr>
            <a:noAutofit/>
          </a:bodyPr>
          <a:lstStyle/>
          <a:p>
            <a:r>
              <a:rPr lang="de-DE" sz="4000" dirty="0"/>
              <a:t>Ablaufplan: Vor- und Nachbereitung der Projektwochen</a:t>
            </a:r>
            <a:endParaRPr lang="de-DE" sz="4000" b="0" dirty="0"/>
          </a:p>
        </p:txBody>
      </p:sp>
    </p:spTree>
    <p:extLst>
      <p:ext uri="{BB962C8B-B14F-4D97-AF65-F5344CB8AC3E}">
        <p14:creationId xmlns:p14="http://schemas.microsoft.com/office/powerpoint/2010/main" val="40331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983229" y="1106626"/>
            <a:ext cx="11066018" cy="1428298"/>
          </a:xfrm>
        </p:spPr>
        <p:txBody>
          <a:bodyPr>
            <a:normAutofit fontScale="90000"/>
          </a:bodyPr>
          <a:lstStyle/>
          <a:p>
            <a:r>
              <a:rPr lang="de-DE" sz="4000" dirty="0"/>
              <a:t>1x Summer School für Lehrkräfte (Hans-Riegel-Stiftung)</a:t>
            </a:r>
            <a:br>
              <a:rPr lang="de-DE" sz="3600" dirty="0"/>
            </a:br>
            <a:r>
              <a:rPr lang="de-DE" sz="3300" dirty="0"/>
              <a:t>(Juli/August)</a:t>
            </a:r>
            <a:br>
              <a:rPr lang="de-DE" sz="3000" dirty="0"/>
            </a:br>
            <a:br>
              <a:rPr lang="de-DE" sz="3000" dirty="0"/>
            </a:br>
            <a:r>
              <a:rPr lang="de-DE" sz="3000" dirty="0"/>
              <a:t>   Fortbildungen </a:t>
            </a:r>
            <a:br>
              <a:rPr lang="de-DE" sz="3000" dirty="0"/>
            </a:br>
            <a:r>
              <a:rPr lang="de-DE" sz="3000" dirty="0"/>
              <a:t>   als Voraussetzungen</a:t>
            </a:r>
            <a:endParaRPr lang="de-DE" sz="3000" b="0" dirty="0"/>
          </a:p>
        </p:txBody>
      </p:sp>
      <p:pic>
        <p:nvPicPr>
          <p:cNvPr id="3" name="Picture 2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087248BE-1F09-D25C-A417-B5221DFB2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869" y="1956121"/>
            <a:ext cx="6200378" cy="4140044"/>
          </a:xfrm>
          <a:prstGeom prst="rect">
            <a:avLst/>
          </a:prstGeom>
        </p:spPr>
      </p:pic>
      <p:pic>
        <p:nvPicPr>
          <p:cNvPr id="6" name="Picture 5" descr="A group of people working in a factory&#10;&#10;Description automatically generated">
            <a:extLst>
              <a:ext uri="{FF2B5EF4-FFF2-40B4-BE49-F238E27FC236}">
                <a16:creationId xmlns:a16="http://schemas.microsoft.com/office/drawing/2014/main" id="{A57226D0-5802-C2B4-135C-FBEC819EAE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53" y="3329096"/>
            <a:ext cx="5536557" cy="311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29360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1005</Words>
  <Application>Microsoft Office PowerPoint</Application>
  <PresentationFormat>Widescreen</PresentationFormat>
  <Paragraphs>133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 Narrow</vt:lpstr>
      <vt:lpstr>Calibri</vt:lpstr>
      <vt:lpstr>MetaOT-Book</vt:lpstr>
      <vt:lpstr>Symbol</vt:lpstr>
      <vt:lpstr>Tiempos Headline Light</vt:lpstr>
      <vt:lpstr>Wingdings</vt:lpstr>
      <vt:lpstr>NTW</vt:lpstr>
      <vt:lpstr>Netzwerk Teilchenwelt  CERN Programme    </vt:lpstr>
      <vt:lpstr>Netzwerk Teilchenwelt CERN Programme</vt:lpstr>
      <vt:lpstr>Stufenprogramm für Jugendliche</vt:lpstr>
      <vt:lpstr>2x Workshop am CERN (November + März/Mai)</vt:lpstr>
      <vt:lpstr>1x Projektwochen am CERN (Oktober/November)</vt:lpstr>
      <vt:lpstr>1x Projektwochen am CERN (Oktober/November)</vt:lpstr>
      <vt:lpstr>1x Projektwochen am CERN (Oktober/November)</vt:lpstr>
      <vt:lpstr>Ablaufplan: Vor- und Nachbereitung der Projektwochen</vt:lpstr>
      <vt:lpstr>1x Summer School für Lehrkräfte (Hans-Riegel-Stiftung) (Juli/August)     Fortbildungen     als Voraussetzungen</vt:lpstr>
      <vt:lpstr>CERN@home (für 14-17 Jährige)</vt:lpstr>
      <vt:lpstr>PowerPoint Presentation</vt:lpstr>
      <vt:lpstr>Projektbeispiel</vt:lpstr>
      <vt:lpstr>Projektwochen - Aufgaben der lokalen Standorte</vt:lpstr>
      <vt:lpstr>Projektwochen - Aufgaben der Jugendlichen</vt:lpstr>
      <vt:lpstr>Projektwochen - Aufgaben der CERN-Betreuung</vt:lpstr>
      <vt:lpstr>Projektwochen - Aufgaben des PJAS am CERN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Niklas Herff</cp:lastModifiedBy>
  <cp:revision>431</cp:revision>
  <dcterms:created xsi:type="dcterms:W3CDTF">2018-11-01T09:16:39Z</dcterms:created>
  <dcterms:modified xsi:type="dcterms:W3CDTF">2023-09-05T07:03:12Z</dcterms:modified>
</cp:coreProperties>
</file>