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57" r:id="rId3"/>
    <p:sldId id="258" r:id="rId4"/>
    <p:sldId id="263" r:id="rId5"/>
    <p:sldId id="262" r:id="rId6"/>
    <p:sldId id="265" r:id="rId7"/>
    <p:sldId id="264" r:id="rId8"/>
    <p:sldId id="259" r:id="rId9"/>
    <p:sldId id="260" r:id="rId10"/>
    <p:sldId id="266" r:id="rId11"/>
    <p:sldId id="261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3476"/>
    <a:srgbClr val="CDC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1F502D-F893-49CB-BC49-A0CE5D164C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18224B2-6782-4D95-828F-E4B9B51EA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13F56E-C1F8-46DF-AA2B-719A2A46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41F763-E396-4926-B727-24659A00B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478E3E-0B2B-41A7-B72E-4D15279A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0523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25AFCB-029F-4776-828D-4BC410F5B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0718D2F-7996-4287-9AF1-60D9D8B38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49A657-5503-4C56-952E-64783CA63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CA6AB5-D269-4A15-84FB-CBD296C7A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ADCC16-6945-47C3-9EC5-BB35134F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477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478EB36-9694-4728-A08A-F2F38437D5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7BDC406-125A-4E32-A27D-248A423731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CA1F2D-B454-45D7-9E94-9384A7531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231889-D174-4997-99D2-81E761594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F6B3A8-C9B8-43A5-BF2C-5A343B278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31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64A9B8-7754-4C0B-AF49-32A1E9F8A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8A0E2D-BC88-4D3E-ADEF-DAACE1186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CA71BD-FBD6-490A-B4B3-7C80BF168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4683E3-A3C4-4BC3-B13A-C0885B2A5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F954C5-6927-4A95-BEFD-438689626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926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990E2A-B7C3-4424-8D4F-8EB9A621B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BB784B-95F8-46FC-B59E-0E08D0786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4594D3-807B-4DE7-91AF-DE3FDCBCB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19C52C-C396-47D0-ABF6-EE605F81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9EEF33-D0BA-41E5-910E-6FB84CD81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59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7EA6A5-A69C-44F9-831A-026C99FDE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0BD1D3-652B-4F57-B29A-BE1F26977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0FC0686-203F-45A5-A377-D08E3176C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F5466F-AB3C-4575-AE58-FF8D2FC1E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1AEF60-D710-4210-A836-7E81C59EF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16CC3F-C10C-4565-B275-62CC9B027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85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CF4C90-E751-4AD6-A3CF-68B5881E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675F81-C59A-4302-BB8F-819E3914F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EA156BF-913A-40C7-B888-8D3770576C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60D9CB0-B998-42AD-AC96-C4A2D3B2F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F249485-EBA7-4393-AC15-880A143F92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4A1A313-4A59-4ADE-BB12-EE34A19CB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BF08468-C654-470F-A66E-6542A3E38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337994A-22A3-45BA-BDA4-81922789B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375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1755C4-0F76-4B67-BE66-B381934AD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388069-C4E4-4F6A-BB30-2688A113B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3FE81C-1360-4368-B385-429D72142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C66F66-732C-4498-8654-16476EC4D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47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FA990A-0E30-4D6D-8662-43352BD61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051E027-140E-4C5D-9E83-8E3A77FBA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289E36-4B9B-40E3-A544-CD53645F6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42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74A5E7-9F42-4597-BD89-965712B8D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D8255D-A217-4AA9-AE88-62C9AE36F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FDA254B-6E2E-401E-8E1A-28F62C3FD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FD77D1-B850-4D1E-B54B-61E34D6E8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C74BA5-E6E8-45FC-90DA-AD647DEDE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557577-B1A5-4FCB-AA5A-B23F6E986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751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606AEF-8EBA-42AB-A7DA-0E4996883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B7DE88-1780-4B56-BB02-F7BDF81FEA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54FD34-C9B5-4E0F-833F-1121D66AAC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98F5D9-362B-4D8A-AED3-101579BA5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DEC08C3-784C-4C0B-8F38-BB213E448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024530-029B-4C54-9C88-9F207D0EA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150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61ABEC3-958E-4A78-B2A1-1A22FBDA5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EE9BC3-E447-461E-934C-59C4C17A0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B831B2-DFE3-481D-BF29-A2354D29E2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8FE3B-9B60-4352-8761-F8434A712A35}" type="datetimeFigureOut">
              <a:rPr lang="de-DE" smtClean="0"/>
              <a:t>05.09.2023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672791-78E8-4AC7-AF59-DC8837FF1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0C0F04-52ED-4CFF-9694-248D2C02E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2DB3A-F117-4AE2-8761-F8D1FDD857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553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34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FA65FD-A69A-41A4-868F-8E0A38494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5760" y="660401"/>
            <a:ext cx="9877814" cy="2387600"/>
          </a:xfrm>
        </p:spPr>
        <p:txBody>
          <a:bodyPr>
            <a:normAutofit/>
          </a:bodyPr>
          <a:lstStyle/>
          <a:p>
            <a:pPr algn="r"/>
            <a:r>
              <a:rPr lang="de-DE" sz="6600" b="1" dirty="0">
                <a:ln w="19050">
                  <a:solidFill>
                    <a:schemeClr val="bg1"/>
                  </a:solidFill>
                </a:ln>
                <a:solidFill>
                  <a:srgbClr val="CDC301"/>
                </a:solidFill>
                <a:latin typeface="Meta Pro Black" panose="02000A03050000020004" pitchFamily="2" charset="0"/>
              </a:rPr>
              <a:t>Woche der Teilchenwelt</a:t>
            </a:r>
            <a:br>
              <a:rPr lang="de-DE" b="1" dirty="0">
                <a:solidFill>
                  <a:srgbClr val="CDC301"/>
                </a:solidFill>
                <a:latin typeface="Meta Pro Black" panose="02000A03050000020004" pitchFamily="2" charset="0"/>
              </a:rPr>
            </a:br>
            <a:r>
              <a:rPr lang="de-DE" sz="54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Meta Pro Black" panose="02000A03050000020004" pitchFamily="2" charset="0"/>
              </a:rPr>
              <a:t>6.11-12.11.2023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993596D-342B-4461-9978-79AD0927E0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12" y="4518930"/>
            <a:ext cx="5990908" cy="1881870"/>
          </a:xfrm>
          <a:prstGeom prst="rect">
            <a:avLst/>
          </a:prstGeom>
          <a:effectLst>
            <a:outerShdw blurRad="50800" dir="540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2898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34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5202C-AA33-4A3A-886D-4CA8CD83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110" y="-88235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dirty="0">
                <a:solidFill>
                  <a:srgbClr val="CDC301"/>
                </a:solidFill>
                <a:latin typeface="Meta Pro Black" panose="02000A03050000020004" pitchFamily="2" charset="0"/>
              </a:rPr>
              <a:t>Presse- und Öffentlichkeitsarbeit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F7CB28-397C-4EDA-AC14-94E7AAC8B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277" y="985520"/>
            <a:ext cx="11538483" cy="5872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>
                <a:solidFill>
                  <a:schemeClr val="bg1"/>
                </a:solidFill>
                <a:latin typeface="Meta Pro Black" panose="02000A03050000020004" pitchFamily="2" charset="0"/>
              </a:rPr>
              <a:t>Dresden: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 Webseite mit Veranstaltungskalender (www.wochederteilchenwelt.de)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 Social Media (Facebook, Instagram, ggf. YouTube für Streams) – vor, während und nach der WdT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 Gestaltung der allgemeinen Infomaterialien (z. B. Poster, Broschüre mit Programm)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 Pressemitteilung für bundesweite Pressekontakte</a:t>
            </a:r>
          </a:p>
          <a:p>
            <a:pPr marL="0" indent="0">
              <a:buNone/>
            </a:pPr>
            <a:endParaRPr lang="de-DE" sz="2000" dirty="0">
              <a:solidFill>
                <a:schemeClr val="bg1"/>
              </a:solidFill>
              <a:latin typeface="Meta Pro" panose="02000503040000020004" pitchFamily="2" charset="0"/>
            </a:endParaRPr>
          </a:p>
          <a:p>
            <a:pPr marL="0" indent="0">
              <a:buNone/>
            </a:pPr>
            <a:r>
              <a:rPr lang="de-DE" sz="2000" dirty="0">
                <a:solidFill>
                  <a:schemeClr val="bg1"/>
                </a:solidFill>
                <a:latin typeface="Meta Pro Black" panose="02000A03050000020004" pitchFamily="2" charset="0"/>
              </a:rPr>
              <a:t>Standorte: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 Information zur WdT auf eigenen Webseiten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 Social Media, wenn Profil vorhanden, und/oder Weiterleitung vom Content ans Team Dresden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 Anpassung und Verbreitung der Pressemitteilung an lokale Pressekontakte</a:t>
            </a:r>
            <a:b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</a:br>
            <a:endParaRPr lang="de-DE" sz="2000" dirty="0">
              <a:solidFill>
                <a:schemeClr val="bg1"/>
              </a:solidFill>
              <a:latin typeface="Meta Pro" panose="02000503040000020004" pitchFamily="2" charset="0"/>
            </a:endParaRPr>
          </a:p>
          <a:p>
            <a:pPr marL="0" indent="0">
              <a:buNone/>
            </a:pPr>
            <a:r>
              <a:rPr lang="de-DE" sz="2000" b="1" dirty="0">
                <a:solidFill>
                  <a:schemeClr val="bg1"/>
                </a:solidFill>
                <a:latin typeface="Meta Pro" panose="02000503040000020004" pitchFamily="2" charset="0"/>
              </a:rPr>
              <a:t>Ansprechpartnerin: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Svitlana Semerenko</a:t>
            </a:r>
            <a:b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</a:b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+49 (0)351 463 33792 </a:t>
            </a:r>
            <a:b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</a:b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</a:rPr>
              <a:t>svitlana.semerenko@tu-dresden.de </a:t>
            </a:r>
          </a:p>
        </p:txBody>
      </p:sp>
    </p:spTree>
    <p:extLst>
      <p:ext uri="{BB962C8B-B14F-4D97-AF65-F5344CB8AC3E}">
        <p14:creationId xmlns:p14="http://schemas.microsoft.com/office/powerpoint/2010/main" val="1273025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34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F0B187D-29D6-47D7-99B1-F48977D76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27100"/>
            <a:ext cx="12191999" cy="871220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39218B-F46D-4846-817D-0A4488922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7967" y="2415559"/>
            <a:ext cx="9957619" cy="14091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7200" dirty="0">
                <a:ln w="31750">
                  <a:solidFill>
                    <a:schemeClr val="bg1"/>
                  </a:solidFill>
                </a:ln>
                <a:solidFill>
                  <a:srgbClr val="CDC3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ta Pro Black" panose="02000A03050000020004" pitchFamily="2" charset="0"/>
              </a:rPr>
              <a:t>Fragen? Vorschläge? </a:t>
            </a:r>
          </a:p>
        </p:txBody>
      </p:sp>
    </p:spTree>
    <p:extLst>
      <p:ext uri="{BB962C8B-B14F-4D97-AF65-F5344CB8AC3E}">
        <p14:creationId xmlns:p14="http://schemas.microsoft.com/office/powerpoint/2010/main" val="3413139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C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643AF3E-B76B-4BC9-B91B-ED70BDF772BF}"/>
              </a:ext>
            </a:extLst>
          </p:cNvPr>
          <p:cNvSpPr/>
          <p:nvPr/>
        </p:nvSpPr>
        <p:spPr>
          <a:xfrm>
            <a:off x="8373764" y="2015613"/>
            <a:ext cx="3523268" cy="374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6FE312-5101-4F61-83D9-F5E69E987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03" y="709254"/>
            <a:ext cx="5513439" cy="925195"/>
          </a:xfrm>
        </p:spPr>
        <p:txBody>
          <a:bodyPr>
            <a:noAutofit/>
          </a:bodyPr>
          <a:lstStyle/>
          <a:p>
            <a:r>
              <a:rPr lang="de-DE" sz="5400" dirty="0">
                <a:solidFill>
                  <a:schemeClr val="bg1"/>
                </a:solidFill>
                <a:latin typeface="Meta Pro Black" panose="02000A03050000020004" pitchFamily="2" charset="0"/>
              </a:rPr>
              <a:t>Hintergrund</a:t>
            </a:r>
          </a:p>
        </p:txBody>
      </p:sp>
      <p:pic>
        <p:nvPicPr>
          <p:cNvPr id="6" name="Inhaltsplatzhalter 4">
            <a:extLst>
              <a:ext uri="{FF2B5EF4-FFF2-40B4-BE49-F238E27FC236}">
                <a16:creationId xmlns:a16="http://schemas.microsoft.com/office/drawing/2014/main" id="{64698D3C-6B17-4DD1-BE2C-4B8F76C52B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03" y="2015613"/>
            <a:ext cx="7869861" cy="3746089"/>
          </a:xfr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4C27ABF-E4AE-4ABA-84C1-B2335598E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8250" y="2840682"/>
            <a:ext cx="2964189" cy="963205"/>
          </a:xfrm>
          <a:prstGeom prst="rect">
            <a:avLst/>
          </a:prstGeom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F87F461-CC44-4EFE-8CEA-132833FB1C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69278" y="4196386"/>
            <a:ext cx="3318819" cy="92158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D25E94F-B642-46EA-AD2A-EB62848E089F}"/>
              </a:ext>
            </a:extLst>
          </p:cNvPr>
          <p:cNvSpPr txBox="1"/>
          <p:nvPr/>
        </p:nvSpPr>
        <p:spPr>
          <a:xfrm>
            <a:off x="8520910" y="5940440"/>
            <a:ext cx="3228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Meta Pro Medium" panose="02000603040000020004" pitchFamily="2" charset="0"/>
              </a:rPr>
              <a:t>(aus dem Bericht über die Woche der Teilchenwelt 2020)</a:t>
            </a:r>
          </a:p>
        </p:txBody>
      </p:sp>
    </p:spTree>
    <p:extLst>
      <p:ext uri="{BB962C8B-B14F-4D97-AF65-F5344CB8AC3E}">
        <p14:creationId xmlns:p14="http://schemas.microsoft.com/office/powerpoint/2010/main" val="1550360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34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1FDA9DD8-236D-4936-BD96-EBAE935F42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5" y="506982"/>
            <a:ext cx="5149401" cy="3891989"/>
          </a:xfrm>
          <a:effectLst>
            <a:outerShdw blurRad="5969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EF7F917-E073-4269-AEC1-ED96A7F9D9E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" t="8333" r="18539" b="2338"/>
          <a:stretch>
            <a:fillRect/>
          </a:stretch>
        </p:blipFill>
        <p:spPr bwMode="auto">
          <a:xfrm>
            <a:off x="6095999" y="506982"/>
            <a:ext cx="5618480" cy="389198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627AD503-8B6F-4AF5-8B52-A291AD49C41E}"/>
              </a:ext>
            </a:extLst>
          </p:cNvPr>
          <p:cNvSpPr txBox="1"/>
          <p:nvPr/>
        </p:nvSpPr>
        <p:spPr>
          <a:xfrm>
            <a:off x="462116" y="4803895"/>
            <a:ext cx="11267767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effectLst/>
                <a:latin typeface="Meta Pro" panose="02000503040000020004" pitchFamily="2" charset="0"/>
                <a:ea typeface="Times New Roman" panose="02020603050405020304" pitchFamily="18" charset="0"/>
              </a:rPr>
              <a:t>Rund 30 coronakonforme Veranstaltungen in Präsenz und digital ursprünglich geplant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  <a:ea typeface="Times New Roman" panose="02020603050405020304" pitchFamily="18" charset="0"/>
              </a:rPr>
              <a:t>R</a:t>
            </a:r>
            <a:r>
              <a:rPr lang="de-DE" sz="2000" dirty="0">
                <a:solidFill>
                  <a:schemeClr val="bg1"/>
                </a:solidFill>
                <a:effectLst/>
                <a:latin typeface="Meta Pro" panose="02000503040000020004" pitchFamily="2" charset="0"/>
                <a:ea typeface="Times New Roman" panose="02020603050405020304" pitchFamily="18" charset="0"/>
              </a:rPr>
              <a:t>und 20 digitale Veranstaltungen von 13 Standorten in Deutschland und dem CERN durchgeführt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  <a:ea typeface="Times New Roman" panose="02020603050405020304" pitchFamily="18" charset="0"/>
              </a:rPr>
              <a:t>Ca. </a:t>
            </a:r>
            <a:r>
              <a:rPr lang="de-DE" sz="2000" dirty="0">
                <a:solidFill>
                  <a:schemeClr val="bg1"/>
                </a:solidFill>
                <a:effectLst/>
                <a:latin typeface="Meta Pro" panose="02000503040000020004" pitchFamily="2" charset="0"/>
                <a:ea typeface="Times New Roman" panose="02020603050405020304" pitchFamily="18" charset="0"/>
              </a:rPr>
              <a:t>1500 </a:t>
            </a:r>
            <a:r>
              <a:rPr lang="de-DE" sz="2000" dirty="0" err="1">
                <a:solidFill>
                  <a:schemeClr val="bg1"/>
                </a:solidFill>
                <a:effectLst/>
                <a:latin typeface="Meta Pro" panose="02000503040000020004" pitchFamily="2" charset="0"/>
                <a:ea typeface="Times New Roman" panose="02020603050405020304" pitchFamily="18" charset="0"/>
              </a:rPr>
              <a:t>Teilnehmer:innen</a:t>
            </a:r>
            <a:r>
              <a:rPr lang="de-DE" sz="2000" dirty="0">
                <a:solidFill>
                  <a:schemeClr val="bg1"/>
                </a:solidFill>
                <a:latin typeface="Meta Pro" panose="02000503040000020004" pitchFamily="2" charset="0"/>
                <a:ea typeface="Times New Roman" panose="02020603050405020304" pitchFamily="18" charset="0"/>
              </a:rPr>
              <a:t> </a:t>
            </a:r>
            <a:r>
              <a:rPr lang="de-DE" sz="2000" dirty="0">
                <a:solidFill>
                  <a:schemeClr val="bg1"/>
                </a:solidFill>
                <a:effectLst/>
                <a:latin typeface="Meta Pro" panose="02000503040000020004" pitchFamily="2" charset="0"/>
                <a:ea typeface="Times New Roman" panose="02020603050405020304" pitchFamily="18" charset="0"/>
              </a:rPr>
              <a:t>und insgesamt 21,5 Stunden Streaming-Aktivität</a:t>
            </a:r>
          </a:p>
          <a:p>
            <a:pPr algn="ctr">
              <a:lnSpc>
                <a:spcPct val="150000"/>
              </a:lnSpc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63683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C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9825D90-4E23-4C5C-B2E6-A538E402171E}"/>
              </a:ext>
            </a:extLst>
          </p:cNvPr>
          <p:cNvPicPr/>
          <p:nvPr/>
        </p:nvPicPr>
        <p:blipFill rotWithShape="1">
          <a:blip r:embed="rId2"/>
          <a:srcRect r="28087"/>
          <a:stretch/>
        </p:blipFill>
        <p:spPr>
          <a:xfrm>
            <a:off x="1338416" y="1248697"/>
            <a:ext cx="9790471" cy="5193593"/>
          </a:xfrm>
          <a:prstGeom prst="rect">
            <a:avLst/>
          </a:prstGeom>
        </p:spPr>
      </p:pic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BD890EC8-9A63-492E-A83D-4D96BB472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00764" y="409780"/>
            <a:ext cx="9790471" cy="83891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de-DE" sz="3600" dirty="0">
                <a:solidFill>
                  <a:srgbClr val="013476"/>
                </a:solidFill>
                <a:latin typeface="Meta Pro Black" panose="02000A03050000020004" pitchFamily="2" charset="0"/>
              </a:rPr>
              <a:t>Programm der Woche der Teilchenwelt 2020</a:t>
            </a:r>
          </a:p>
        </p:txBody>
      </p:sp>
    </p:spTree>
    <p:extLst>
      <p:ext uri="{BB962C8B-B14F-4D97-AF65-F5344CB8AC3E}">
        <p14:creationId xmlns:p14="http://schemas.microsoft.com/office/powerpoint/2010/main" val="139859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C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35B41016-7279-4623-9267-12C17C2F0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2609"/>
            <a:ext cx="5916561" cy="922901"/>
          </a:xfrm>
        </p:spPr>
        <p:txBody>
          <a:bodyPr>
            <a:normAutofit/>
          </a:bodyPr>
          <a:lstStyle/>
          <a:p>
            <a:r>
              <a:rPr lang="de-DE" sz="5400" dirty="0">
                <a:solidFill>
                  <a:schemeClr val="bg1">
                    <a:lumMod val="95000"/>
                  </a:schemeClr>
                </a:solidFill>
                <a:latin typeface="Meta Pro Black" panose="02000A03050000020004" pitchFamily="2" charset="0"/>
              </a:rPr>
              <a:t>Und dieses Jahr?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A8AF9932-D631-435A-9FB5-57846B0FE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0142"/>
            <a:ext cx="10515600" cy="4574305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Vielfältige Veranstaltungen in Präsenz und online möglich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Kein Rahmenprogramm, die Standorte können ihre Events frei  planen und umsetzen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Keine parallelen Online-Veranstaltungen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Als „offizielle“ Eröffnung der WdT wird Michael Kobel die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Besu-cher:innen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begrüßen; das Video wird auf der Webseite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ver-öffentlicht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und ggf. an den Standorten übertragen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Jeder Standort bereitet mind. eine Veranstaltung vor </a:t>
            </a:r>
          </a:p>
        </p:txBody>
      </p:sp>
    </p:spTree>
    <p:extLst>
      <p:ext uri="{BB962C8B-B14F-4D97-AF65-F5344CB8AC3E}">
        <p14:creationId xmlns:p14="http://schemas.microsoft.com/office/powerpoint/2010/main" val="1360211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C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35B41016-7279-4623-9267-12C17C2F0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2609"/>
            <a:ext cx="8905568" cy="922901"/>
          </a:xfrm>
        </p:spPr>
        <p:txBody>
          <a:bodyPr>
            <a:normAutofit/>
          </a:bodyPr>
          <a:lstStyle/>
          <a:p>
            <a:r>
              <a:rPr lang="de-DE" sz="5400" dirty="0">
                <a:solidFill>
                  <a:schemeClr val="bg1">
                    <a:lumMod val="95000"/>
                  </a:schemeClr>
                </a:solidFill>
                <a:latin typeface="Meta Pro Black" panose="02000A03050000020004" pitchFamily="2" charset="0"/>
              </a:rPr>
              <a:t>Was wollen wir erreichen?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A8AF9932-D631-435A-9FB5-57846B0FE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0142"/>
            <a:ext cx="10370574" cy="457430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Die breite Öffentlichkeit auf die Teilchenphysik aufmerksam machen und den Mehrwert von Wissenschaft und Grundlagen-forschung für die Gesellschaft unterstreichen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Das Interesse der Schüler:innen und Jugendlichen erwecken und fördern – wissenschaftlichen Nachwuchs unterstützen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Das Netzwerk Teilchenwelt promoten und unsere Projekte für verschiedene Zielgruppen herausstellen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Zusammenarbeit und Netzwerkaufbau auf lokaler und bundes-weiter Ebenen stärken, engagierte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Forscher:innen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für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Vermitt-lungsarbeit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 gewinnen</a:t>
            </a:r>
          </a:p>
        </p:txBody>
      </p:sp>
    </p:spTree>
    <p:extLst>
      <p:ext uri="{BB962C8B-B14F-4D97-AF65-F5344CB8AC3E}">
        <p14:creationId xmlns:p14="http://schemas.microsoft.com/office/powerpoint/2010/main" val="4245906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34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50ACF7-DCCF-444F-8DB0-80FEA47C3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742" y="374957"/>
            <a:ext cx="10515600" cy="1325563"/>
          </a:xfrm>
        </p:spPr>
        <p:txBody>
          <a:bodyPr/>
          <a:lstStyle/>
          <a:p>
            <a:r>
              <a:rPr lang="de-DE" dirty="0">
                <a:solidFill>
                  <a:srgbClr val="CDC301"/>
                </a:solidFill>
                <a:latin typeface="Meta Pro Black" panose="02000A03050000020004" pitchFamily="2" charset="0"/>
              </a:rPr>
              <a:t>Was kann man machen?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42B8C9-9B7C-42F6-95F7-394246C491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742" y="1731067"/>
            <a:ext cx="5900298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Masterclasses</a:t>
            </a:r>
            <a:r>
              <a:rPr lang="de-DE" sz="2400" dirty="0">
                <a:solidFill>
                  <a:schemeClr val="bg1"/>
                </a:solidFill>
              </a:rPr>
              <a:t>, Workshops, Experimente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400" dirty="0">
                <a:solidFill>
                  <a:schemeClr val="bg1"/>
                </a:solidFill>
              </a:rPr>
              <a:t> Besichtigungen der Teilchenphysik-Infrastruktur am Standort oder in der Nähe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400" dirty="0">
                <a:solidFill>
                  <a:schemeClr val="bg1"/>
                </a:solidFill>
              </a:rPr>
              <a:t>  Vorträge und Ringvorlesungen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Meet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the</a:t>
            </a:r>
            <a:r>
              <a:rPr lang="de-DE" sz="2400" dirty="0">
                <a:solidFill>
                  <a:schemeClr val="bg1"/>
                </a:solidFill>
              </a:rPr>
              <a:t> Scientist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400" dirty="0">
                <a:solidFill>
                  <a:schemeClr val="bg1"/>
                </a:solidFill>
              </a:rPr>
              <a:t> Physik- oder Planetarium-Shows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400" dirty="0">
                <a:solidFill>
                  <a:schemeClr val="bg1"/>
                </a:solidFill>
              </a:rPr>
              <a:t> Filmvorführungen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400" dirty="0">
                <a:solidFill>
                  <a:schemeClr val="bg1"/>
                </a:solidFill>
              </a:rPr>
              <a:t> Virtual Visits am CERN (wird von uns zentral organisiert)</a:t>
            </a:r>
          </a:p>
          <a:p>
            <a:pPr marL="0" indent="0">
              <a:lnSpc>
                <a:spcPct val="100000"/>
              </a:lnSpc>
              <a:buNone/>
            </a:pPr>
            <a:endParaRPr lang="de-DE" sz="24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de-DE" sz="24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08FDBA5-0889-4354-9452-CD80D5EBCF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68"/>
          <a:stretch/>
        </p:blipFill>
        <p:spPr>
          <a:xfrm>
            <a:off x="6868159" y="1868085"/>
            <a:ext cx="4595761" cy="3532590"/>
          </a:xfrm>
          <a:ln w="25400">
            <a:solidFill>
              <a:schemeClr val="bg1"/>
            </a:solidFill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E63D0C8-C85E-451C-85CE-82707090831F}"/>
              </a:ext>
            </a:extLst>
          </p:cNvPr>
          <p:cNvSpPr txBox="1"/>
          <p:nvPr/>
        </p:nvSpPr>
        <p:spPr>
          <a:xfrm>
            <a:off x="8050753" y="5568240"/>
            <a:ext cx="2231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Meta Pro" panose="02000503040000020004" pitchFamily="2" charset="0"/>
              </a:rPr>
              <a:t>Physikshow in Bonn</a:t>
            </a:r>
          </a:p>
        </p:txBody>
      </p:sp>
    </p:spTree>
    <p:extLst>
      <p:ext uri="{BB962C8B-B14F-4D97-AF65-F5344CB8AC3E}">
        <p14:creationId xmlns:p14="http://schemas.microsoft.com/office/powerpoint/2010/main" val="2237275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C3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C0F1CB50-5EFB-47CA-AA50-15B533C304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73"/>
          <a:stretch/>
        </p:blipFill>
        <p:spPr>
          <a:xfrm>
            <a:off x="914399" y="478607"/>
            <a:ext cx="7301144" cy="5912668"/>
          </a:xfrm>
          <a:ln w="38100">
            <a:solidFill>
              <a:schemeClr val="bg1"/>
            </a:solidFill>
          </a:ln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4800369A-877D-4EEC-B519-6076EB8946B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87"/>
          <a:stretch>
            <a:fillRect/>
          </a:stretch>
        </p:blipFill>
        <p:spPr bwMode="auto">
          <a:xfrm>
            <a:off x="7335519" y="1130710"/>
            <a:ext cx="3586481" cy="237196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dist="50800" sx="1000" sy="1000" algn="ctr" rotWithShape="0">
              <a:schemeClr val="bg1"/>
            </a:outerShdw>
          </a:effectLst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B5565A17-75D9-4F30-89C8-3FAF796C386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160" y="3427003"/>
            <a:ext cx="5776222" cy="2963638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dist="50800" sx="1000" sy="1000" algn="ctr" rotWithShape="0">
              <a:schemeClr val="bg1"/>
            </a:outerShdw>
          </a:effectLst>
        </p:spPr>
      </p:pic>
    </p:spTree>
    <p:extLst>
      <p:ext uri="{BB962C8B-B14F-4D97-AF65-F5344CB8AC3E}">
        <p14:creationId xmlns:p14="http://schemas.microsoft.com/office/powerpoint/2010/main" val="133475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34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14">
            <a:extLst>
              <a:ext uri="{FF2B5EF4-FFF2-40B4-BE49-F238E27FC236}">
                <a16:creationId xmlns:a16="http://schemas.microsoft.com/office/drawing/2014/main" id="{1CE78CE8-FA45-4CD3-91A4-26A85B14C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579563"/>
            <a:ext cx="11328401" cy="5698873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dist="50800" dir="5400000" sx="1000" sy="1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17861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365</Words>
  <Application>Microsoft Office PowerPoint</Application>
  <PresentationFormat>Breitbild</PresentationFormat>
  <Paragraphs>42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Meta Pro</vt:lpstr>
      <vt:lpstr>Meta Pro Black</vt:lpstr>
      <vt:lpstr>Meta Pro Medium</vt:lpstr>
      <vt:lpstr>Wingdings</vt:lpstr>
      <vt:lpstr>Office</vt:lpstr>
      <vt:lpstr>Woche der Teilchenwelt 6.11-12.11.2023</vt:lpstr>
      <vt:lpstr>Hintergrund</vt:lpstr>
      <vt:lpstr>PowerPoint-Präsentation</vt:lpstr>
      <vt:lpstr>PowerPoint-Präsentation</vt:lpstr>
      <vt:lpstr>Und dieses Jahr?</vt:lpstr>
      <vt:lpstr>Was wollen wir erreichen?</vt:lpstr>
      <vt:lpstr>Was kann man machen?</vt:lpstr>
      <vt:lpstr>PowerPoint-Präsentation</vt:lpstr>
      <vt:lpstr>PowerPoint-Präsentation</vt:lpstr>
      <vt:lpstr>Presse- und Öffentlichkeitsarbeit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Svitlana Semerenko</dc:creator>
  <cp:lastModifiedBy>Svitlana Semerenko</cp:lastModifiedBy>
  <cp:revision>43</cp:revision>
  <dcterms:created xsi:type="dcterms:W3CDTF">2023-09-01T10:28:35Z</dcterms:created>
  <dcterms:modified xsi:type="dcterms:W3CDTF">2023-09-05T08:18:35Z</dcterms:modified>
</cp:coreProperties>
</file>