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Default Extension="tiff" ContentType="image/tiff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50" r:id="rId5"/>
    <p:sldMasterId id="2147483658" r:id="rId6"/>
  </p:sldMasterIdLst>
  <p:notesMasterIdLst>
    <p:notesMasterId r:id="rId34"/>
  </p:notesMasterIdLst>
  <p:sldIdLst>
    <p:sldId id="261" r:id="rId7"/>
    <p:sldId id="280" r:id="rId8"/>
    <p:sldId id="263" r:id="rId9"/>
    <p:sldId id="271" r:id="rId10"/>
    <p:sldId id="295" r:id="rId11"/>
    <p:sldId id="296" r:id="rId12"/>
    <p:sldId id="301" r:id="rId13"/>
    <p:sldId id="302" r:id="rId14"/>
    <p:sldId id="286" r:id="rId15"/>
    <p:sldId id="279" r:id="rId16"/>
    <p:sldId id="283" r:id="rId17"/>
    <p:sldId id="281" r:id="rId18"/>
    <p:sldId id="269" r:id="rId19"/>
    <p:sldId id="300" r:id="rId20"/>
    <p:sldId id="304" r:id="rId21"/>
    <p:sldId id="305" r:id="rId22"/>
    <p:sldId id="273" r:id="rId23"/>
    <p:sldId id="284" r:id="rId24"/>
    <p:sldId id="287" r:id="rId25"/>
    <p:sldId id="285" r:id="rId26"/>
    <p:sldId id="291" r:id="rId27"/>
    <p:sldId id="292" r:id="rId28"/>
    <p:sldId id="294" r:id="rId29"/>
    <p:sldId id="306" r:id="rId30"/>
    <p:sldId id="293" r:id="rId31"/>
    <p:sldId id="288" r:id="rId32"/>
    <p:sldId id="265" r:id="rId33"/>
  </p:sldIdLst>
  <p:sldSz cx="9144000" cy="6858000" type="screen4x3"/>
  <p:notesSz cx="6797675" cy="9926638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nne Gück" initials="AG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2C420"/>
    <a:srgbClr val="B5BE1B"/>
    <a:srgbClr val="AFC41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82" d="100"/>
          <a:sy n="82" d="100"/>
        </p:scale>
        <p:origin x="-1128" y="-96"/>
      </p:cViewPr>
      <p:guideLst>
        <p:guide orient="horz" pos="384"/>
        <p:guide pos="120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-Arbeitsblat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de-DE"/>
  <c:chart>
    <c:autoTitleDeleted val="1"/>
    <c:view3D>
      <c:hPercent val="57"/>
      <c:depthPercent val="10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12700">
          <a:solidFill>
            <a:schemeClr val="tx1"/>
          </a:solidFill>
          <a:prstDash val="solid"/>
        </a:ln>
      </c:spPr>
    </c:sideWall>
    <c:backWall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9.5541401273885371E-2"/>
          <c:y val="2.8985507246376812E-2"/>
          <c:w val="0.88853503184713378"/>
          <c:h val="0.71739130434782605"/>
        </c:manualLayout>
      </c:layout>
      <c:bar3DChart>
        <c:barDir val="col"/>
        <c:grouping val="stacked"/>
        <c:ser>
          <c:idx val="2"/>
          <c:order val="0"/>
          <c:tx>
            <c:strRef>
              <c:f>Sheet1!$A$4</c:f>
              <c:strCache>
                <c:ptCount val="1"/>
                <c:pt idx="0">
                  <c:v>Institutes</c:v>
                </c:pt>
              </c:strCache>
            </c:strRef>
          </c:tx>
          <c:spPr>
            <a:solidFill>
              <a:schemeClr val="hlink"/>
            </a:solidFill>
            <a:ln w="8291">
              <a:solidFill>
                <a:schemeClr val="tx1"/>
              </a:solidFill>
              <a:prstDash val="solid"/>
            </a:ln>
          </c:spPr>
          <c:cat>
            <c:numRef>
              <c:f>Sheet1!$B$1:$H$1</c:f>
              <c:numCache>
                <c:formatCode>General</c:formatCode>
                <c:ptCount val="7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</c:numCache>
            </c:numRef>
          </c:cat>
          <c:val>
            <c:numRef>
              <c:f>Sheet1!$B$4:$H$4</c:f>
              <c:numCache>
                <c:formatCode>General</c:formatCode>
                <c:ptCount val="7"/>
                <c:pt idx="0">
                  <c:v>58</c:v>
                </c:pt>
                <c:pt idx="1">
                  <c:v>59</c:v>
                </c:pt>
                <c:pt idx="2">
                  <c:v>64</c:v>
                </c:pt>
                <c:pt idx="3">
                  <c:v>74</c:v>
                </c:pt>
                <c:pt idx="4">
                  <c:v>79</c:v>
                </c:pt>
                <c:pt idx="5">
                  <c:v>84</c:v>
                </c:pt>
                <c:pt idx="6">
                  <c:v>99</c:v>
                </c:pt>
              </c:numCache>
            </c:numRef>
          </c:val>
        </c:ser>
        <c:ser>
          <c:idx val="3"/>
          <c:order val="1"/>
          <c:tx>
            <c:strRef>
              <c:f>Sheet1!$A$5</c:f>
              <c:strCache>
                <c:ptCount val="1"/>
                <c:pt idx="0">
                  <c:v>US program</c:v>
                </c:pt>
              </c:strCache>
            </c:strRef>
          </c:tx>
          <c:spPr>
            <a:solidFill>
              <a:schemeClr val="folHlink"/>
            </a:solidFill>
            <a:ln w="8291">
              <a:solidFill>
                <a:schemeClr val="tx1"/>
              </a:solidFill>
              <a:prstDash val="solid"/>
            </a:ln>
          </c:spPr>
          <c:cat>
            <c:numRef>
              <c:f>Sheet1!$B$1:$H$1</c:f>
              <c:numCache>
                <c:formatCode>General</c:formatCode>
                <c:ptCount val="7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</c:numCache>
            </c:numRef>
          </c:cat>
          <c:val>
            <c:numRef>
              <c:f>Sheet1!$B$5:$H$5</c:f>
              <c:numCache>
                <c:formatCode>General</c:formatCode>
                <c:ptCount val="7"/>
                <c:pt idx="2">
                  <c:v>10</c:v>
                </c:pt>
                <c:pt idx="3">
                  <c:v>13</c:v>
                </c:pt>
                <c:pt idx="4">
                  <c:v>23</c:v>
                </c:pt>
                <c:pt idx="5">
                  <c:v>25</c:v>
                </c:pt>
                <c:pt idx="6">
                  <c:v>30</c:v>
                </c:pt>
              </c:numCache>
            </c:numRef>
          </c:val>
        </c:ser>
        <c:gapDepth val="0"/>
        <c:shape val="box"/>
        <c:axId val="44590592"/>
        <c:axId val="44592128"/>
        <c:axId val="0"/>
      </c:bar3DChart>
      <c:catAx>
        <c:axId val="44590592"/>
        <c:scaling>
          <c:orientation val="minMax"/>
        </c:scaling>
        <c:axPos val="b"/>
        <c:numFmt formatCode="General" sourceLinked="1"/>
        <c:tickLblPos val="low"/>
        <c:spPr>
          <a:ln w="2073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159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de-DE"/>
          </a:p>
        </c:txPr>
        <c:crossAx val="44592128"/>
        <c:crosses val="autoZero"/>
        <c:auto val="1"/>
        <c:lblAlgn val="ctr"/>
        <c:lblOffset val="100"/>
        <c:tickLblSkip val="1"/>
        <c:tickMarkSkip val="1"/>
      </c:catAx>
      <c:valAx>
        <c:axId val="44592128"/>
        <c:scaling>
          <c:orientation val="minMax"/>
        </c:scaling>
        <c:axPos val="l"/>
        <c:majorGridlines>
          <c:spPr>
            <a:ln w="2073">
              <a:solidFill>
                <a:schemeClr val="tx1"/>
              </a:solidFill>
              <a:prstDash val="solid"/>
            </a:ln>
          </c:spPr>
        </c:majorGridlines>
        <c:numFmt formatCode="General" sourceLinked="1"/>
        <c:tickLblPos val="nextTo"/>
        <c:spPr>
          <a:ln w="2073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159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de-DE"/>
          </a:p>
        </c:txPr>
        <c:crossAx val="44590592"/>
        <c:crosses val="autoZero"/>
        <c:crossBetween val="between"/>
      </c:valAx>
      <c:spPr>
        <a:noFill/>
        <a:ln w="16582">
          <a:noFill/>
        </a:ln>
      </c:spPr>
    </c:plotArea>
    <c:legend>
      <c:legendPos val="b"/>
      <c:layout>
        <c:manualLayout>
          <c:xMode val="edge"/>
          <c:yMode val="edge"/>
          <c:x val="0.19904458598726124"/>
          <c:y val="0.88647342995169087"/>
          <c:w val="0.60031847133757965"/>
          <c:h val="0.106280193236715"/>
        </c:manualLayout>
      </c:layout>
      <c:spPr>
        <a:noFill/>
        <a:ln w="2073">
          <a:solidFill>
            <a:schemeClr val="tx1"/>
          </a:solidFill>
          <a:prstDash val="solid"/>
        </a:ln>
      </c:spPr>
      <c:txPr>
        <a:bodyPr/>
        <a:lstStyle/>
        <a:p>
          <a:pPr>
            <a:defRPr sz="1319" b="1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de-DE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159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de-DE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9D7936-4776-417F-A093-7B0B3DD7DF72}" type="datetimeFigureOut">
              <a:rPr lang="de-DE" smtClean="0"/>
              <a:pPr/>
              <a:t>16.10.2011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8334F4-BBE0-466D-8A8D-8869AE82A8CE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1905000" y="609600"/>
            <a:ext cx="6553200" cy="914400"/>
          </a:xfrm>
        </p:spPr>
        <p:txBody>
          <a:bodyPr/>
          <a:lstStyle>
            <a:lvl1pPr>
              <a:tabLst/>
              <a:defRPr/>
            </a:lvl1pPr>
          </a:lstStyle>
          <a:p>
            <a:r>
              <a:rPr lang="de-DE" dirty="0" smtClean="0"/>
              <a:t>Titelmasterformat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905000" y="1729442"/>
            <a:ext cx="5867400" cy="1271865"/>
          </a:xfrm>
        </p:spPr>
        <p:txBody>
          <a:bodyPr/>
          <a:lstStyle>
            <a:lvl1pPr marL="0" indent="0" algn="l">
              <a:buNone/>
              <a:defRPr sz="26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Master-Untertitelformat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3EEE9-719E-4AFE-8923-3F0A12584E7E}" type="datetime1">
              <a:rPr lang="de-DE" smtClean="0"/>
              <a:pPr/>
              <a:t>16.10.2011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Präsentationstitel, Autor</a:t>
            </a:r>
            <a:endParaRPr lang="de-DE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5000" y="609600"/>
            <a:ext cx="6781800" cy="1235224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F7BC4-9272-4E91-A839-B9559FB3F9D1}" type="datetime1">
              <a:rPr lang="de-DE" smtClean="0"/>
              <a:pPr/>
              <a:t>16.10.2011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Präsentationstitel, Autor</a:t>
            </a:r>
            <a:endParaRPr lang="de-DE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905000" y="609599"/>
            <a:ext cx="6781800" cy="659161"/>
          </a:xfrm>
        </p:spPr>
        <p:txBody>
          <a:bodyPr/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4" name="Inhaltsplatzhalter 2"/>
          <p:cNvSpPr>
            <a:spLocks noGrp="1"/>
          </p:cNvSpPr>
          <p:nvPr>
            <p:ph idx="10"/>
          </p:nvPr>
        </p:nvSpPr>
        <p:spPr>
          <a:xfrm>
            <a:off x="1905000" y="1412776"/>
            <a:ext cx="6781800" cy="4813995"/>
          </a:xfrm>
        </p:spPr>
        <p:txBody>
          <a:bodyPr/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5000" y="609600"/>
            <a:ext cx="6781800" cy="731168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3008313" cy="825500"/>
          </a:xfrm>
        </p:spPr>
        <p:txBody>
          <a:bodyPr anchor="b"/>
          <a:lstStyle>
            <a:lvl1pPr algn="r">
              <a:defRPr sz="1500" b="1">
                <a:solidFill>
                  <a:srgbClr val="C2C420"/>
                </a:solidFill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609600"/>
            <a:ext cx="5111750" cy="5516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 algn="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Mastertextformat bearbeiten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5000" y="4800600"/>
            <a:ext cx="5373688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905000" y="612775"/>
            <a:ext cx="6411416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905000" y="5367338"/>
            <a:ext cx="5486400" cy="101399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5000" y="620688"/>
            <a:ext cx="6781800" cy="720080"/>
          </a:xfrm>
        </p:spPr>
        <p:txBody>
          <a:bodyPr/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905000" y="533400"/>
            <a:ext cx="6553200" cy="2990850"/>
          </a:xfrm>
        </p:spPr>
        <p:txBody>
          <a:bodyPr anchor="t" anchorCtr="0">
            <a:normAutofit/>
          </a:bodyPr>
          <a:lstStyle>
            <a:lvl1pPr>
              <a:defRPr sz="3500"/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10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4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C2C420"/>
                </a:solidFill>
                <a:latin typeface="Arial Narrow"/>
              </a:defRPr>
            </a:lvl1pPr>
          </a:lstStyle>
          <a:p>
            <a:r>
              <a:rPr lang="de-DE" dirty="0" smtClean="0"/>
              <a:t>15.09.2010	</a:t>
            </a:r>
            <a:endParaRPr lang="de-DE" dirty="0"/>
          </a:p>
        </p:txBody>
      </p:sp>
      <p:sp>
        <p:nvSpPr>
          <p:cNvPr id="11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905000" y="6356350"/>
            <a:ext cx="2971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C2C420"/>
                </a:solidFill>
                <a:latin typeface="Arial Narrow"/>
              </a:defRPr>
            </a:lvl1pPr>
          </a:lstStyle>
          <a:p>
            <a:r>
              <a:rPr lang="de-DE" dirty="0" smtClean="0"/>
              <a:t>Netzwerk Teilchenwelt – </a:t>
            </a:r>
            <a:r>
              <a:rPr lang="de-DE" dirty="0" err="1" smtClean="0"/>
              <a:t>gdcp</a:t>
            </a:r>
            <a:r>
              <a:rPr lang="de-DE" dirty="0" smtClean="0"/>
              <a:t>, Jahrestagung 2010</a:t>
            </a:r>
          </a:p>
          <a:p>
            <a:r>
              <a:rPr lang="de-DE" dirty="0" smtClean="0"/>
              <a:t>Konrad Jende, Anne Glück</a:t>
            </a:r>
            <a:endParaRPr lang="de-DE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5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905000" y="609600"/>
            <a:ext cx="6781800" cy="80803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905000" y="1600201"/>
            <a:ext cx="6781800" cy="4349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4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C2C420"/>
                </a:solidFill>
                <a:latin typeface="Arial Narrow"/>
              </a:defRPr>
            </a:lvl1pPr>
          </a:lstStyle>
          <a:p>
            <a:r>
              <a:rPr lang="de-DE" dirty="0" smtClean="0"/>
              <a:t>12.10.2010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905000" y="6356350"/>
            <a:ext cx="2971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C2C420"/>
                </a:solidFill>
                <a:latin typeface="Arial Narrow"/>
              </a:defRPr>
            </a:lvl1pPr>
          </a:lstStyle>
          <a:p>
            <a:r>
              <a:rPr lang="de-DE" dirty="0" smtClean="0"/>
              <a:t>Lehrkräfte-Workshop CERN, Anne Glück</a:t>
            </a:r>
            <a:endParaRPr lang="de-DE" dirty="0"/>
          </a:p>
        </p:txBody>
      </p:sp>
      <p:pic>
        <p:nvPicPr>
          <p:cNvPr id="10" name="Grafik 9" descr="logo_TU_blau_2126x624.jpg"/>
          <p:cNvPicPr>
            <a:picLocks noChangeAspect="1"/>
          </p:cNvPicPr>
          <p:nvPr userDrawn="1"/>
        </p:nvPicPr>
        <p:blipFill>
          <a:blip r:embed="rId5" cstate="screen"/>
          <a:stretch>
            <a:fillRect/>
          </a:stretch>
        </p:blipFill>
        <p:spPr>
          <a:xfrm>
            <a:off x="5148064" y="6235369"/>
            <a:ext cx="1656184" cy="48610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</p:sldLayoutIdLst>
  <p:transition spd="med"/>
  <p:timing>
    <p:tnLst>
      <p:par>
        <p:cTn id="1" dur="indefinite" restart="never" nodeType="tmRoot"/>
      </p:par>
    </p:tnLst>
  </p:timing>
  <p:hf sldNum="0" hdr="0"/>
  <p:txStyles>
    <p:titleStyle>
      <a:lvl1pPr algn="l" defTabSz="457200" rtl="0" eaLnBrk="1" latinLnBrk="0" hangingPunct="1">
        <a:spcBef>
          <a:spcPct val="0"/>
        </a:spcBef>
        <a:buNone/>
        <a:defRPr sz="3500" kern="1200">
          <a:solidFill>
            <a:schemeClr val="tx2"/>
          </a:solidFill>
          <a:latin typeface="Arial Narrow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2"/>
          </a:solidFill>
          <a:latin typeface="Arial Narrow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Wingdings" charset="2"/>
        <a:buChar char="§"/>
        <a:defRPr sz="2800" kern="1200">
          <a:solidFill>
            <a:schemeClr val="tx2"/>
          </a:solidFill>
          <a:latin typeface="Arial Narrow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2"/>
          </a:solidFill>
          <a:latin typeface="Arial Narrow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 baseline="0">
          <a:solidFill>
            <a:schemeClr val="accent1">
              <a:lumMod val="75000"/>
            </a:schemeClr>
          </a:solidFill>
          <a:latin typeface="Arial Narrow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 baseline="0">
          <a:solidFill>
            <a:schemeClr val="accent1">
              <a:lumMod val="75000"/>
            </a:schemeClr>
          </a:solidFill>
          <a:latin typeface="Arial Narrow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8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905000" y="609600"/>
            <a:ext cx="6781800" cy="67511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905000" y="1484784"/>
            <a:ext cx="6781800" cy="46413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4" r:id="rId2"/>
    <p:sldLayoutId id="2147483655" r:id="rId3"/>
    <p:sldLayoutId id="2147483656" r:id="rId4"/>
    <p:sldLayoutId id="2147483657" r:id="rId5"/>
    <p:sldLayoutId id="2147483652" r:id="rId6"/>
  </p:sldLayoutIdLst>
  <p:transition spd="med"/>
  <p:timing>
    <p:tnLst>
      <p:par>
        <p:cTn id="1" dur="indefinite" restart="never" nodeType="tmRoot"/>
      </p:par>
    </p:tnLst>
  </p:timing>
  <p:hf sldNum="0" hdr="0"/>
  <p:txStyles>
    <p:titleStyle>
      <a:lvl1pPr algn="l" defTabSz="457200" rtl="0" eaLnBrk="1" latinLnBrk="0" hangingPunct="1">
        <a:spcBef>
          <a:spcPct val="0"/>
        </a:spcBef>
        <a:buNone/>
        <a:defRPr lang="de-DE" sz="3500" kern="1200" smtClean="0">
          <a:solidFill>
            <a:schemeClr val="tx2"/>
          </a:solidFill>
          <a:latin typeface="Arial Narrow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lang="de-DE" sz="3200" kern="1200" dirty="0" smtClean="0">
          <a:solidFill>
            <a:schemeClr val="tx2"/>
          </a:solidFill>
          <a:latin typeface="Arial Narrow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•"/>
        <a:defRPr lang="de-DE" sz="2800" kern="1200" dirty="0" smtClean="0">
          <a:solidFill>
            <a:schemeClr val="tx2"/>
          </a:solidFill>
          <a:latin typeface="Arial Narrow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lang="de-DE" sz="2000" kern="1200" baseline="0" smtClean="0">
          <a:solidFill>
            <a:schemeClr val="accent1">
              <a:lumMod val="75000"/>
            </a:schemeClr>
          </a:solidFill>
          <a:latin typeface="Arial Narrow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•"/>
        <a:defRPr lang="de-DE" sz="2000" kern="1200" baseline="0" dirty="0" smtClean="0">
          <a:solidFill>
            <a:schemeClr val="accent1">
              <a:lumMod val="75000"/>
            </a:schemeClr>
          </a:solidFill>
          <a:latin typeface="Arial Narrow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 baseline="0">
          <a:solidFill>
            <a:schemeClr val="accent1">
              <a:lumMod val="75000"/>
            </a:schemeClr>
          </a:solidFill>
          <a:latin typeface="Arial Narrow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3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905000" y="274638"/>
            <a:ext cx="6781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905000" y="1600201"/>
            <a:ext cx="6781800" cy="4349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0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4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C2C420"/>
                </a:solidFill>
                <a:latin typeface="Arial Narrow"/>
              </a:defRPr>
            </a:lvl1pPr>
          </a:lstStyle>
          <a:p>
            <a:r>
              <a:rPr lang="de-DE" dirty="0" smtClean="0"/>
              <a:t>12.10.2010</a:t>
            </a:r>
            <a:endParaRPr lang="de-DE" dirty="0"/>
          </a:p>
        </p:txBody>
      </p:sp>
      <p:sp>
        <p:nvSpPr>
          <p:cNvPr id="11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905000" y="6356350"/>
            <a:ext cx="2971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C2C420"/>
                </a:solidFill>
                <a:latin typeface="Arial Narrow"/>
              </a:defRPr>
            </a:lvl1pPr>
          </a:lstStyle>
          <a:p>
            <a:r>
              <a:rPr lang="de-DE" dirty="0" smtClean="0"/>
              <a:t>Lehrkräfte-Workshop CERN, Anne Glück</a:t>
            </a:r>
            <a:endParaRPr lang="de-DE" dirty="0"/>
          </a:p>
        </p:txBody>
      </p:sp>
      <p:pic>
        <p:nvPicPr>
          <p:cNvPr id="8" name="Grafik 7" descr="logo_TU_blau_2126x624.jpg"/>
          <p:cNvPicPr>
            <a:picLocks noChangeAspect="1"/>
          </p:cNvPicPr>
          <p:nvPr userDrawn="1"/>
        </p:nvPicPr>
        <p:blipFill>
          <a:blip r:embed="rId4" cstate="screen"/>
          <a:stretch>
            <a:fillRect/>
          </a:stretch>
        </p:blipFill>
        <p:spPr>
          <a:xfrm>
            <a:off x="5148064" y="6235369"/>
            <a:ext cx="1656184" cy="48610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</p:sldLayoutIdLst>
  <p:transition spd="med"/>
  <p:timing>
    <p:tnLst>
      <p:par>
        <p:cTn id="1" dur="indefinite" restart="never" nodeType="tmRoot"/>
      </p:par>
    </p:tnLst>
  </p:timing>
  <p:hf sldNum="0" hdr="0"/>
  <p:txStyles>
    <p:titleStyle>
      <a:lvl1pPr algn="l" defTabSz="457200" rtl="0" eaLnBrk="1" latinLnBrk="0" hangingPunct="1">
        <a:spcBef>
          <a:spcPct val="0"/>
        </a:spcBef>
        <a:buNone/>
        <a:defRPr sz="3500" kern="1200">
          <a:solidFill>
            <a:schemeClr val="tx2"/>
          </a:solidFill>
          <a:latin typeface="Arial Narrow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2"/>
          </a:solidFill>
          <a:latin typeface="Arial Narrow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2"/>
          </a:solidFill>
          <a:latin typeface="Arial Narrow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2"/>
          </a:solidFill>
          <a:latin typeface="Arial Narrow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2"/>
          </a:solidFill>
          <a:latin typeface="Arial Narrow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2"/>
          </a:solidFill>
          <a:latin typeface="Arial Narrow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tiff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tiff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tif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hysicsmasterclasses.org/" TargetMode="Externa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KWAdSDsdOD4" TargetMode="Externa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www.hep.man.ac.uk/pus/masterc97.html" TargetMode="Externa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physicsmasterclasses.org/" TargetMode="Externa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Netzwerk Teilchenwelt	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905000" y="1729442"/>
            <a:ext cx="5619328" cy="1271865"/>
          </a:xfrm>
        </p:spPr>
        <p:txBody>
          <a:bodyPr/>
          <a:lstStyle/>
          <a:p>
            <a:r>
              <a:rPr lang="de-DE" dirty="0" smtClean="0"/>
              <a:t>(Astro-)Teilchenphysik… </a:t>
            </a:r>
          </a:p>
          <a:p>
            <a:r>
              <a:rPr lang="de-DE" dirty="0" smtClean="0"/>
              <a:t>  ...erleben, vermitteln,  erforschen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12.10.2010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Lehrkräfte-Workshop CERN, Anne Glück</a:t>
            </a:r>
            <a:endParaRPr lang="de-DE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2. Projektstruktur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0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de-DE" b="1" dirty="0" smtClean="0"/>
              <a:t>Organisationsstruktur</a:t>
            </a:r>
          </a:p>
          <a:p>
            <a:r>
              <a:rPr lang="de-DE" sz="2800" dirty="0" smtClean="0"/>
              <a:t>Projektleitung</a:t>
            </a:r>
            <a:r>
              <a:rPr lang="de-DE" sz="2800" dirty="0"/>
              <a:t>/-</a:t>
            </a:r>
            <a:r>
              <a:rPr lang="de-DE" sz="2800" dirty="0" err="1"/>
              <a:t>koordination</a:t>
            </a:r>
            <a:r>
              <a:rPr lang="de-DE" sz="2800" dirty="0"/>
              <a:t>: TU Dresden</a:t>
            </a:r>
          </a:p>
          <a:p>
            <a:r>
              <a:rPr lang="de-DE" sz="2800" dirty="0" smtClean="0"/>
              <a:t>Workshops: CERN</a:t>
            </a:r>
          </a:p>
          <a:p>
            <a:r>
              <a:rPr lang="de-DE" sz="2800" dirty="0" smtClean="0"/>
              <a:t>Leitung Cosmic-Projekt: DESY in Zeuthen</a:t>
            </a:r>
            <a:endParaRPr lang="de-DE" sz="2800" dirty="0"/>
          </a:p>
          <a:p>
            <a:r>
              <a:rPr lang="de-DE" sz="2800" dirty="0"/>
              <a:t>Entwicklung von Begleit- und Kontextmaterialien: Uni Würzburg</a:t>
            </a:r>
          </a:p>
          <a:p>
            <a:r>
              <a:rPr lang="de-DE" sz="2800" dirty="0"/>
              <a:t>Wissenschaftliche Evaluation</a:t>
            </a:r>
            <a:r>
              <a:rPr lang="de-DE" sz="2800" dirty="0" smtClean="0"/>
              <a:t>: </a:t>
            </a:r>
            <a:r>
              <a:rPr lang="de-DE" sz="2800" dirty="0"/>
              <a:t>TU </a:t>
            </a:r>
            <a:r>
              <a:rPr lang="de-DE" sz="2800" dirty="0" smtClean="0"/>
              <a:t>Dresden</a:t>
            </a:r>
          </a:p>
          <a:p>
            <a:r>
              <a:rPr lang="de-DE" sz="2800" dirty="0"/>
              <a:t>Finanzierung: BMBF </a:t>
            </a:r>
          </a:p>
          <a:p>
            <a:r>
              <a:rPr lang="de-DE" sz="2800" dirty="0" smtClean="0"/>
              <a:t>Partner: www.weltderphysik.de</a:t>
            </a:r>
          </a:p>
          <a:p>
            <a:r>
              <a:rPr lang="de-DE" sz="2800" dirty="0" smtClean="0"/>
              <a:t>Schirmherrschaft: DPG</a:t>
            </a:r>
          </a:p>
          <a:p>
            <a:endParaRPr lang="de-DE" sz="2800" dirty="0"/>
          </a:p>
          <a:p>
            <a:endParaRPr lang="de-DE" sz="2700" dirty="0"/>
          </a:p>
        </p:txBody>
      </p:sp>
      <p:pic>
        <p:nvPicPr>
          <p:cNvPr id="5" name="Grafik 4" descr="BMBF Gef M.tif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732240" y="4869160"/>
            <a:ext cx="1575816" cy="1097280"/>
          </a:xfrm>
          <a:prstGeom prst="rect">
            <a:avLst/>
          </a:prstGeom>
        </p:spPr>
      </p:pic>
      <p:pic>
        <p:nvPicPr>
          <p:cNvPr id="6" name="Grafik 5" descr="365 Orte_2011_Logo Ausgewählter Ort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915816" y="2276872"/>
            <a:ext cx="3168352" cy="3182147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764704"/>
            <a:ext cx="3008313" cy="5361459"/>
          </a:xfrm>
        </p:spPr>
        <p:txBody>
          <a:bodyPr>
            <a:normAutofit fontScale="85000" lnSpcReduction="10000"/>
          </a:bodyPr>
          <a:lstStyle/>
          <a:p>
            <a:r>
              <a:rPr lang="de-DE" sz="3900" b="1" dirty="0" smtClean="0"/>
              <a:t>Bundesweite Struktur</a:t>
            </a:r>
          </a:p>
          <a:p>
            <a:endParaRPr lang="de-DE" sz="2400" dirty="0" smtClean="0"/>
          </a:p>
          <a:p>
            <a:r>
              <a:rPr lang="de-DE" sz="2400" dirty="0" smtClean="0"/>
              <a:t>22 Institute</a:t>
            </a:r>
          </a:p>
          <a:p>
            <a:endParaRPr lang="de-DE" sz="2400" dirty="0" smtClean="0"/>
          </a:p>
          <a:p>
            <a:r>
              <a:rPr lang="de-DE" sz="2400" dirty="0" smtClean="0"/>
              <a:t>19 Institute </a:t>
            </a:r>
          </a:p>
          <a:p>
            <a:r>
              <a:rPr lang="de-DE" sz="2400" dirty="0" smtClean="0"/>
              <a:t>„International </a:t>
            </a:r>
            <a:r>
              <a:rPr lang="de-DE" sz="2400" dirty="0" err="1" smtClean="0"/>
              <a:t>Masterclasses</a:t>
            </a:r>
            <a:r>
              <a:rPr lang="de-DE" sz="2400" dirty="0" smtClean="0"/>
              <a:t>“</a:t>
            </a:r>
          </a:p>
          <a:p>
            <a:endParaRPr lang="de-DE" sz="2400" dirty="0" smtClean="0"/>
          </a:p>
          <a:p>
            <a:r>
              <a:rPr lang="de-DE" sz="2400" dirty="0" smtClean="0"/>
              <a:t>7 Standorte Lehrertage</a:t>
            </a:r>
          </a:p>
          <a:p>
            <a:endParaRPr lang="de-DE" sz="2400" dirty="0" smtClean="0"/>
          </a:p>
          <a:p>
            <a:r>
              <a:rPr lang="de-DE" sz="2400" b="1" dirty="0" smtClean="0"/>
              <a:t>Neu! </a:t>
            </a:r>
            <a:r>
              <a:rPr lang="de-DE" sz="2400" dirty="0" smtClean="0"/>
              <a:t>15 Standorte kosmische Strahlung</a:t>
            </a:r>
          </a:p>
          <a:p>
            <a:endParaRPr lang="de-DE" sz="2400" dirty="0" smtClean="0"/>
          </a:p>
          <a:p>
            <a:r>
              <a:rPr lang="de-DE" sz="2400" dirty="0" smtClean="0"/>
              <a:t>Kontakt: stadtxy@teilchenwelt.de</a:t>
            </a:r>
          </a:p>
          <a:p>
            <a:endParaRPr lang="de-DE" dirty="0"/>
          </a:p>
        </p:txBody>
      </p:sp>
      <p:pic>
        <p:nvPicPr>
          <p:cNvPr id="7" name="Inhaltsplatzhalter 6" descr="KarteNetzwerkTeilchenwelt-11031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181782" y="404664"/>
            <a:ext cx="4494673" cy="6360529"/>
          </a:xfr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3. Programm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pPr>
              <a:buNone/>
            </a:pPr>
            <a:r>
              <a:rPr lang="de-DE" sz="2700" dirty="0" smtClean="0"/>
              <a:t>	</a:t>
            </a:r>
            <a:r>
              <a:rPr lang="de-DE" b="1" dirty="0" smtClean="0"/>
              <a:t>Mehrstufiges Angebot</a:t>
            </a:r>
          </a:p>
          <a:p>
            <a:pPr>
              <a:buNone/>
            </a:pPr>
            <a:endParaRPr lang="de-DE" sz="2700" dirty="0"/>
          </a:p>
          <a:p>
            <a:pPr lvl="1"/>
            <a:r>
              <a:rPr lang="de-DE" sz="3200" dirty="0"/>
              <a:t>Basisprogramm</a:t>
            </a:r>
          </a:p>
          <a:p>
            <a:pPr lvl="1"/>
            <a:r>
              <a:rPr lang="de-DE" sz="3200" dirty="0"/>
              <a:t>Qualifizierungsprogramm</a:t>
            </a:r>
          </a:p>
          <a:p>
            <a:pPr lvl="1"/>
            <a:r>
              <a:rPr lang="de-DE" sz="3200" dirty="0"/>
              <a:t>Vertiefungsprogramm</a:t>
            </a:r>
          </a:p>
          <a:p>
            <a:pPr lvl="1"/>
            <a:r>
              <a:rPr lang="de-DE" sz="3200" dirty="0"/>
              <a:t>Forschungsmitarbeit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Angebot für Jugendliche</a:t>
            </a: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1905000" y="1916832"/>
            <a:ext cx="705948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/>
              <a:buChar char="à"/>
            </a:pPr>
            <a:r>
              <a:rPr lang="de-DE" dirty="0" smtClean="0">
                <a:solidFill>
                  <a:schemeClr val="tx2"/>
                </a:solidFill>
                <a:latin typeface="Arial Narrow" pitchFamily="34" charset="0"/>
                <a:sym typeface="Wingdings" pitchFamily="2" charset="2"/>
              </a:rPr>
              <a:t> Basisprogramm: ca. 4000 Jugendliche im Jahr</a:t>
            </a:r>
          </a:p>
          <a:p>
            <a:pPr>
              <a:buFont typeface="Wingdings"/>
              <a:buChar char="à"/>
            </a:pPr>
            <a:r>
              <a:rPr lang="de-DE" dirty="0" smtClean="0">
                <a:solidFill>
                  <a:schemeClr val="tx2"/>
                </a:solidFill>
                <a:latin typeface="Arial Narrow" pitchFamily="34" charset="0"/>
                <a:sym typeface="Wingdings" pitchFamily="2" charset="2"/>
              </a:rPr>
              <a:t> Qualifizierungsprogramm: ca.200 Jugendliche im Jahr</a:t>
            </a:r>
          </a:p>
          <a:p>
            <a:pPr>
              <a:buFont typeface="Wingdings"/>
              <a:buChar char="à"/>
            </a:pPr>
            <a:r>
              <a:rPr lang="de-DE" dirty="0" smtClean="0">
                <a:solidFill>
                  <a:schemeClr val="tx2"/>
                </a:solidFill>
                <a:latin typeface="Arial Narrow" pitchFamily="34" charset="0"/>
                <a:sym typeface="Wingdings" pitchFamily="2" charset="2"/>
              </a:rPr>
              <a:t> Vertiefungsprogramm: ca. 50 Jugendliche im Jahr</a:t>
            </a:r>
          </a:p>
          <a:p>
            <a:pPr>
              <a:buFont typeface="Wingdings"/>
              <a:buChar char="à"/>
            </a:pPr>
            <a:r>
              <a:rPr lang="de-DE" dirty="0" smtClean="0">
                <a:solidFill>
                  <a:schemeClr val="tx2"/>
                </a:solidFill>
                <a:latin typeface="Arial Narrow" pitchFamily="34" charset="0"/>
                <a:sym typeface="Wingdings" pitchFamily="2" charset="2"/>
              </a:rPr>
              <a:t> Forschungsmitarbeit: ca. 10 Jugendliche im Jahr</a:t>
            </a:r>
          </a:p>
          <a:p>
            <a:pPr>
              <a:buFont typeface="Wingdings"/>
              <a:buChar char="à"/>
            </a:pPr>
            <a:endParaRPr lang="de-DE" dirty="0" smtClean="0">
              <a:solidFill>
                <a:schemeClr val="tx2"/>
              </a:solidFill>
              <a:latin typeface="Arial Narrow" pitchFamily="34" charset="0"/>
              <a:sym typeface="Wingdings" pitchFamily="2" charset="2"/>
            </a:endParaRPr>
          </a:p>
          <a:p>
            <a:pPr>
              <a:buFont typeface="Wingdings"/>
              <a:buChar char="à"/>
            </a:pPr>
            <a:endParaRPr lang="de-DE" dirty="0" smtClean="0">
              <a:solidFill>
                <a:schemeClr val="tx2"/>
              </a:solidFill>
              <a:latin typeface="Arial Narrow" pitchFamily="34" charset="0"/>
              <a:sym typeface="Wingdings" pitchFamily="2" charset="2"/>
            </a:endParaRPr>
          </a:p>
          <a:p>
            <a:pPr>
              <a:buFont typeface="Wingdings"/>
              <a:buChar char="à"/>
            </a:pPr>
            <a:endParaRPr lang="de-DE" dirty="0" smtClean="0">
              <a:solidFill>
                <a:schemeClr val="tx2"/>
              </a:solidFill>
              <a:latin typeface="Arial Narrow" pitchFamily="34" charset="0"/>
              <a:sym typeface="Wingdings" pitchFamily="2" charset="2"/>
            </a:endParaRPr>
          </a:p>
          <a:p>
            <a:pPr>
              <a:buFont typeface="Wingdings"/>
              <a:buChar char="à"/>
            </a:pPr>
            <a:endParaRPr lang="de-DE" dirty="0" smtClean="0">
              <a:solidFill>
                <a:schemeClr val="tx2"/>
              </a:solidFill>
              <a:latin typeface="Arial Narrow" pitchFamily="34" charset="0"/>
              <a:sym typeface="Wingdings" pitchFamily="2" charset="2"/>
            </a:endParaRPr>
          </a:p>
          <a:p>
            <a:pPr>
              <a:buFont typeface="Wingdings"/>
              <a:buChar char="à"/>
            </a:pPr>
            <a:endParaRPr lang="de-DE" dirty="0" smtClean="0">
              <a:solidFill>
                <a:schemeClr val="tx2"/>
              </a:solidFill>
              <a:latin typeface="Arial Narrow" pitchFamily="34" charset="0"/>
              <a:sym typeface="Wingdings" pitchFamily="2" charset="2"/>
            </a:endParaRPr>
          </a:p>
          <a:p>
            <a:pPr>
              <a:buFont typeface="Wingdings"/>
              <a:buChar char="à"/>
            </a:pPr>
            <a:endParaRPr lang="de-DE" dirty="0" smtClean="0">
              <a:solidFill>
                <a:schemeClr val="tx2"/>
              </a:solidFill>
              <a:latin typeface="Arial Narrow" pitchFamily="34" charset="0"/>
              <a:sym typeface="Wingdings" pitchFamily="2" charset="2"/>
            </a:endParaRPr>
          </a:p>
          <a:p>
            <a:pPr>
              <a:buFont typeface="Wingdings"/>
              <a:buChar char="à"/>
            </a:pPr>
            <a:endParaRPr lang="de-DE" dirty="0" smtClean="0">
              <a:solidFill>
                <a:schemeClr val="tx2"/>
              </a:solidFill>
              <a:latin typeface="Arial Narrow" pitchFamily="34" charset="0"/>
              <a:sym typeface="Wingdings" pitchFamily="2" charset="2"/>
            </a:endParaRPr>
          </a:p>
          <a:p>
            <a:pPr>
              <a:buFont typeface="Wingdings"/>
              <a:buChar char="à"/>
            </a:pPr>
            <a:endParaRPr lang="de-DE" dirty="0" smtClean="0">
              <a:solidFill>
                <a:schemeClr val="tx2"/>
              </a:solidFill>
              <a:latin typeface="Arial Narrow" pitchFamily="34" charset="0"/>
              <a:sym typeface="Wingdings" pitchFamily="2" charset="2"/>
            </a:endParaRPr>
          </a:p>
          <a:p>
            <a:pPr>
              <a:buFont typeface="Wingdings"/>
              <a:buChar char="à"/>
            </a:pPr>
            <a:endParaRPr lang="de-DE" dirty="0" smtClean="0">
              <a:solidFill>
                <a:schemeClr val="tx2"/>
              </a:solidFill>
              <a:latin typeface="Arial Narrow" pitchFamily="34" charset="0"/>
              <a:sym typeface="Wingdings" pitchFamily="2" charset="2"/>
            </a:endParaRPr>
          </a:p>
          <a:p>
            <a:pPr>
              <a:buFont typeface="Wingdings"/>
              <a:buChar char="à"/>
            </a:pPr>
            <a:r>
              <a:rPr lang="de-DE" dirty="0" smtClean="0">
                <a:solidFill>
                  <a:schemeClr val="tx2"/>
                </a:solidFill>
                <a:latin typeface="Arial Narrow" pitchFamily="34" charset="0"/>
                <a:sym typeface="Wingdings" pitchFamily="2" charset="2"/>
              </a:rPr>
              <a:t> Unmittelbarer Kontakt zu Grundlagenforschung</a:t>
            </a:r>
          </a:p>
          <a:p>
            <a:pPr>
              <a:buFont typeface="Wingdings"/>
              <a:buChar char="à"/>
            </a:pPr>
            <a:r>
              <a:rPr lang="de-DE" dirty="0" smtClean="0">
                <a:solidFill>
                  <a:schemeClr val="tx2"/>
                </a:solidFill>
                <a:latin typeface="Arial Narrow" pitchFamily="34" charset="0"/>
                <a:sym typeface="Wingdings" pitchFamily="2" charset="2"/>
              </a:rPr>
              <a:t> Persönlicher Kontakt zu jungen </a:t>
            </a:r>
            <a:r>
              <a:rPr lang="de-DE" dirty="0" err="1" smtClean="0">
                <a:solidFill>
                  <a:schemeClr val="tx2"/>
                </a:solidFill>
                <a:latin typeface="Arial Narrow" pitchFamily="34" charset="0"/>
                <a:sym typeface="Wingdings" pitchFamily="2" charset="2"/>
              </a:rPr>
              <a:t>WissenschaftlerInnen</a:t>
            </a:r>
            <a:endParaRPr lang="de-DE" dirty="0" smtClean="0">
              <a:solidFill>
                <a:schemeClr val="tx2"/>
              </a:solidFill>
              <a:latin typeface="Arial Narrow" pitchFamily="34" charset="0"/>
              <a:sym typeface="Wingdings" pitchFamily="2" charset="2"/>
            </a:endParaRPr>
          </a:p>
        </p:txBody>
      </p:sp>
      <p:pic>
        <p:nvPicPr>
          <p:cNvPr id="7" name="Inhaltsplatzhalter 6" descr="Grafik-Jugendliche-horizontal-110207.tif"/>
          <p:cNvPicPr>
            <a:picLocks noGrp="1" noChangeAspect="1"/>
          </p:cNvPicPr>
          <p:nvPr>
            <p:ph idx="10"/>
          </p:nvPr>
        </p:nvPicPr>
        <p:blipFill>
          <a:blip r:embed="rId2" cstate="screen"/>
          <a:stretch>
            <a:fillRect/>
          </a:stretch>
        </p:blipFill>
        <p:spPr>
          <a:xfrm>
            <a:off x="228225" y="3212976"/>
            <a:ext cx="8736263" cy="2376264"/>
          </a:xfr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5000" y="5022502"/>
            <a:ext cx="6411416" cy="566738"/>
          </a:xfrm>
        </p:spPr>
        <p:txBody>
          <a:bodyPr>
            <a:normAutofit/>
          </a:bodyPr>
          <a:lstStyle/>
          <a:p>
            <a:r>
              <a:rPr lang="de-DE" dirty="0" smtClean="0"/>
              <a:t>Impressionen: Jugendliche testen neue LHC-ATLAS-Daten</a:t>
            </a:r>
            <a:endParaRPr lang="de-DE" dirty="0"/>
          </a:p>
        </p:txBody>
      </p:sp>
      <p:pic>
        <p:nvPicPr>
          <p:cNvPr id="5" name="Bildplatzhalter 4" descr="pic-schueler-workshop-cernraetseln.jpg"/>
          <p:cNvPicPr>
            <a:picLocks noGrp="1" noChangeAspect="1"/>
          </p:cNvPicPr>
          <p:nvPr>
            <p:ph type="pic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905000" y="826368"/>
            <a:ext cx="6411416" cy="4114800"/>
          </a:xfrm>
        </p:spPr>
      </p:pic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905000" y="5583362"/>
            <a:ext cx="5486400" cy="1013990"/>
          </a:xfrm>
        </p:spPr>
        <p:txBody>
          <a:bodyPr/>
          <a:lstStyle/>
          <a:p>
            <a:r>
              <a:rPr lang="de-DE" dirty="0" smtClean="0"/>
              <a:t>… beim ersten Teilchenwelt-Workshop am CERN im November 2011</a:t>
            </a:r>
          </a:p>
          <a:p>
            <a:endParaRPr lang="de-DE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905000" y="5445224"/>
            <a:ext cx="5486400" cy="101399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de-DE" dirty="0" smtClean="0"/>
              <a:t> „Belohnung“ für Engagement im Netzwerk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 Projektwochen: Einzelförderung besonders interessierter Jugendlichen, die in 	Deutschland an Forschungsarbeiten in (Astro-)Teilchenphysik schreiben</a:t>
            </a:r>
            <a:endParaRPr lang="de-DE" dirty="0"/>
          </a:p>
        </p:txBody>
      </p:sp>
      <p:pic>
        <p:nvPicPr>
          <p:cNvPr id="7" name="Bildplatzhalter 6" descr="pic-gruppe-atlas-mural.JPG"/>
          <p:cNvPicPr>
            <a:picLocks noGrp="1" noChangeAspect="1"/>
          </p:cNvPicPr>
          <p:nvPr>
            <p:ph type="pic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905000" y="610344"/>
            <a:ext cx="6411416" cy="4114800"/>
          </a:xfrm>
        </p:spPr>
      </p:pic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Vertiefungsprogramm CERN</a:t>
            </a:r>
            <a:endParaRPr lang="de-DE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Forschungsmitarbeit</a:t>
            </a:r>
            <a:endParaRPr lang="de-DE" dirty="0"/>
          </a:p>
        </p:txBody>
      </p:sp>
      <p:pic>
        <p:nvPicPr>
          <p:cNvPr id="5" name="Bildplatzhalter 4" descr="jugend_forscht_mai_2011_rgb.tif"/>
          <p:cNvPicPr>
            <a:picLocks noGrp="1" noChangeAspect="1"/>
          </p:cNvPicPr>
          <p:nvPr>
            <p:ph type="pic" idx="1"/>
          </p:nvPr>
        </p:nvPicPr>
        <p:blipFill>
          <a:blip r:embed="rId2" cstate="screen"/>
          <a:srcRect/>
          <a:stretch>
            <a:fillRect/>
          </a:stretch>
        </p:blipFill>
        <p:spPr/>
      </p:pic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/>
          </a:bodyPr>
          <a:lstStyle/>
          <a:p>
            <a:pPr>
              <a:buFont typeface="Arial" pitchFamily="34" charset="0"/>
              <a:buChar char="•"/>
            </a:pPr>
            <a:r>
              <a:rPr lang="de-DE" dirty="0" smtClean="0"/>
              <a:t>  Belegarbeiten, BELLs, 5. Prüfungskomponente etc.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 Jugend-Forscht-Arbeiten </a:t>
            </a:r>
          </a:p>
          <a:p>
            <a:r>
              <a:rPr lang="de-DE" dirty="0" smtClean="0"/>
              <a:t> </a:t>
            </a:r>
            <a:r>
              <a:rPr lang="de-DE" dirty="0" smtClean="0">
                <a:sym typeface="Wingdings" pitchFamily="2" charset="2"/>
              </a:rPr>
              <a:t> </a:t>
            </a:r>
            <a:r>
              <a:rPr lang="de-DE" u="sng" dirty="0" smtClean="0">
                <a:sym typeface="Wingdings" pitchFamily="2" charset="2"/>
              </a:rPr>
              <a:t>Hier</a:t>
            </a:r>
            <a:r>
              <a:rPr lang="de-DE" dirty="0" smtClean="0">
                <a:sym typeface="Wingdings" pitchFamily="2" charset="2"/>
              </a:rPr>
              <a:t>: </a:t>
            </a:r>
            <a:r>
              <a:rPr lang="de-DE" dirty="0" smtClean="0"/>
              <a:t>Sophie </a:t>
            </a:r>
            <a:r>
              <a:rPr lang="de-DE" dirty="0" err="1" smtClean="0"/>
              <a:t>Kossagk</a:t>
            </a:r>
            <a:r>
              <a:rPr lang="de-DE" dirty="0" smtClean="0"/>
              <a:t> und Alexander Enyedi  mit ihrem Thema "Mission Polarstern" - Messung kosmischer Strahlung beim Bundesfinale von Jugend forscht in Kiel 2011.</a:t>
            </a:r>
          </a:p>
          <a:p>
            <a:pPr>
              <a:buFont typeface="Arial" pitchFamily="34" charset="0"/>
              <a:buChar char="•"/>
            </a:pPr>
            <a:endParaRPr lang="de-DE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4. Angebot für Lehrkräfte</a:t>
            </a: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1977008" y="1580599"/>
            <a:ext cx="705948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de-DE" dirty="0" smtClean="0">
                <a:solidFill>
                  <a:schemeClr val="tx2"/>
                </a:solidFill>
                <a:latin typeface="Arial Narrow" pitchFamily="34" charset="0"/>
                <a:sym typeface="Wingdings" pitchFamily="2" charset="2"/>
              </a:rPr>
              <a:t> Basisprogramm : ca. 400 Lehrkräfte im Jahr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>
                <a:solidFill>
                  <a:schemeClr val="tx2"/>
                </a:solidFill>
                <a:latin typeface="Arial Narrow" pitchFamily="34" charset="0"/>
                <a:sym typeface="Wingdings" pitchFamily="2" charset="2"/>
              </a:rPr>
              <a:t> Qualifizierungsprogramm: ca.100 Lehrkräfte im Jahr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>
                <a:solidFill>
                  <a:schemeClr val="tx2"/>
                </a:solidFill>
                <a:latin typeface="Arial Narrow" pitchFamily="34" charset="0"/>
                <a:sym typeface="Wingdings" pitchFamily="2" charset="2"/>
              </a:rPr>
              <a:t> Vertiefungsprogramm: 50 Lehrkräfte im Jahr 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>
                <a:solidFill>
                  <a:schemeClr val="tx2"/>
                </a:solidFill>
                <a:latin typeface="Arial Narrow" pitchFamily="34" charset="0"/>
                <a:sym typeface="Wingdings" pitchFamily="2" charset="2"/>
              </a:rPr>
              <a:t> Forschungsmitarbeit: ca. 5 Lehrkräfte im Jahr</a:t>
            </a:r>
          </a:p>
          <a:p>
            <a:pPr>
              <a:buFont typeface="Arial" pitchFamily="34" charset="0"/>
              <a:buChar char="•"/>
            </a:pPr>
            <a:endParaRPr lang="de-DE" dirty="0" smtClean="0">
              <a:solidFill>
                <a:schemeClr val="tx2"/>
              </a:solidFill>
              <a:latin typeface="Arial Narrow" pitchFamily="34" charset="0"/>
              <a:sym typeface="Wingdings" pitchFamily="2" charset="2"/>
            </a:endParaRPr>
          </a:p>
          <a:p>
            <a:pPr>
              <a:buFont typeface="Arial" pitchFamily="34" charset="0"/>
              <a:buChar char="•"/>
            </a:pPr>
            <a:endParaRPr lang="de-DE" dirty="0" smtClean="0">
              <a:solidFill>
                <a:schemeClr val="tx2"/>
              </a:solidFill>
              <a:latin typeface="Arial Narrow" pitchFamily="34" charset="0"/>
              <a:sym typeface="Wingdings" pitchFamily="2" charset="2"/>
            </a:endParaRPr>
          </a:p>
          <a:p>
            <a:pPr>
              <a:buFont typeface="Arial" pitchFamily="34" charset="0"/>
              <a:buChar char="•"/>
            </a:pPr>
            <a:endParaRPr lang="de-DE" dirty="0" smtClean="0">
              <a:solidFill>
                <a:schemeClr val="tx2"/>
              </a:solidFill>
              <a:latin typeface="Arial Narrow" pitchFamily="34" charset="0"/>
              <a:sym typeface="Wingdings" pitchFamily="2" charset="2"/>
            </a:endParaRPr>
          </a:p>
          <a:p>
            <a:pPr>
              <a:buFont typeface="Arial" pitchFamily="34" charset="0"/>
              <a:buChar char="•"/>
            </a:pPr>
            <a:endParaRPr lang="de-DE" dirty="0" smtClean="0">
              <a:solidFill>
                <a:schemeClr val="tx2"/>
              </a:solidFill>
              <a:latin typeface="Arial Narrow" pitchFamily="34" charset="0"/>
              <a:sym typeface="Wingdings" pitchFamily="2" charset="2"/>
            </a:endParaRPr>
          </a:p>
          <a:p>
            <a:pPr>
              <a:buFont typeface="Arial" pitchFamily="34" charset="0"/>
              <a:buChar char="•"/>
            </a:pPr>
            <a:endParaRPr lang="de-DE" dirty="0" smtClean="0">
              <a:solidFill>
                <a:schemeClr val="tx2"/>
              </a:solidFill>
              <a:latin typeface="Arial Narrow" pitchFamily="34" charset="0"/>
              <a:sym typeface="Wingdings" pitchFamily="2" charset="2"/>
            </a:endParaRPr>
          </a:p>
          <a:p>
            <a:pPr>
              <a:buFont typeface="Arial" pitchFamily="34" charset="0"/>
              <a:buChar char="•"/>
            </a:pPr>
            <a:endParaRPr lang="de-DE" dirty="0" smtClean="0">
              <a:solidFill>
                <a:schemeClr val="tx2"/>
              </a:solidFill>
              <a:latin typeface="Arial Narrow" pitchFamily="34" charset="0"/>
              <a:sym typeface="Wingdings" pitchFamily="2" charset="2"/>
            </a:endParaRPr>
          </a:p>
          <a:p>
            <a:pPr>
              <a:buFont typeface="Arial" pitchFamily="34" charset="0"/>
              <a:buChar char="•"/>
            </a:pPr>
            <a:endParaRPr lang="de-DE" dirty="0" smtClean="0">
              <a:solidFill>
                <a:schemeClr val="tx2"/>
              </a:solidFill>
              <a:latin typeface="Arial Narrow" pitchFamily="34" charset="0"/>
              <a:sym typeface="Wingdings" pitchFamily="2" charset="2"/>
            </a:endParaRPr>
          </a:p>
          <a:p>
            <a:pPr>
              <a:buFont typeface="Arial" pitchFamily="34" charset="0"/>
              <a:buChar char="•"/>
            </a:pPr>
            <a:endParaRPr lang="de-DE" dirty="0" smtClean="0">
              <a:solidFill>
                <a:schemeClr val="tx2"/>
              </a:solidFill>
              <a:latin typeface="Arial Narrow" pitchFamily="34" charset="0"/>
              <a:sym typeface="Wingdings" pitchFamily="2" charset="2"/>
            </a:endParaRPr>
          </a:p>
          <a:p>
            <a:pPr>
              <a:buFont typeface="Arial" pitchFamily="34" charset="0"/>
              <a:buChar char="•"/>
            </a:pPr>
            <a:endParaRPr lang="de-DE" dirty="0" smtClean="0">
              <a:solidFill>
                <a:schemeClr val="tx2"/>
              </a:solidFill>
              <a:latin typeface="Arial Narrow" pitchFamily="34" charset="0"/>
              <a:sym typeface="Wingdings" pitchFamily="2" charset="2"/>
            </a:endParaRPr>
          </a:p>
          <a:p>
            <a:pPr>
              <a:buFont typeface="Arial" pitchFamily="34" charset="0"/>
              <a:buChar char="•"/>
            </a:pPr>
            <a:endParaRPr lang="de-DE" dirty="0" smtClean="0">
              <a:solidFill>
                <a:schemeClr val="tx2"/>
              </a:solidFill>
              <a:latin typeface="Arial Narrow" pitchFamily="34" charset="0"/>
              <a:sym typeface="Wingdings" pitchFamily="2" charset="2"/>
            </a:endParaRPr>
          </a:p>
          <a:p>
            <a:pPr>
              <a:buFont typeface="Wingdings"/>
              <a:buChar char="à"/>
            </a:pPr>
            <a:r>
              <a:rPr lang="de-DE" dirty="0" smtClean="0">
                <a:solidFill>
                  <a:schemeClr val="tx2"/>
                </a:solidFill>
                <a:latin typeface="Arial Narrow" pitchFamily="34" charset="0"/>
                <a:sym typeface="Wingdings" pitchFamily="2" charset="2"/>
              </a:rPr>
              <a:t>Einführung in Teilchenphysik</a:t>
            </a:r>
          </a:p>
          <a:p>
            <a:pPr>
              <a:buFont typeface="Wingdings"/>
              <a:buChar char="à"/>
            </a:pPr>
            <a:r>
              <a:rPr lang="de-DE" dirty="0" smtClean="0">
                <a:solidFill>
                  <a:schemeClr val="tx2"/>
                </a:solidFill>
                <a:latin typeface="Arial Narrow" pitchFamily="34" charset="0"/>
                <a:sym typeface="Wingdings" pitchFamily="2" charset="2"/>
              </a:rPr>
              <a:t>Forschung im Klassenzimmer</a:t>
            </a:r>
          </a:p>
          <a:p>
            <a:pPr>
              <a:buFont typeface="Wingdings"/>
              <a:buChar char="à"/>
            </a:pPr>
            <a:r>
              <a:rPr lang="de-DE" dirty="0" smtClean="0">
                <a:solidFill>
                  <a:schemeClr val="tx2"/>
                </a:solidFill>
                <a:latin typeface="Arial Narrow" pitchFamily="34" charset="0"/>
                <a:sym typeface="Wingdings" pitchFamily="2" charset="2"/>
              </a:rPr>
              <a:t>Kontakt zu Originalschauplätzen der Großgeräteforschung</a:t>
            </a:r>
          </a:p>
          <a:p>
            <a:pPr>
              <a:buFont typeface="Arial" pitchFamily="34" charset="0"/>
              <a:buChar char="•"/>
            </a:pPr>
            <a:endParaRPr lang="de-DE" dirty="0" smtClean="0">
              <a:solidFill>
                <a:schemeClr val="tx2"/>
              </a:solidFill>
              <a:latin typeface="Arial Narrow" pitchFamily="34" charset="0"/>
              <a:sym typeface="Wingdings" pitchFamily="2" charset="2"/>
            </a:endParaRPr>
          </a:p>
        </p:txBody>
      </p:sp>
      <p:pic>
        <p:nvPicPr>
          <p:cNvPr id="7" name="Inhaltsplatzhalter 6" descr="grafik-lehrkraefte-horizontal-101118.jpg"/>
          <p:cNvPicPr>
            <a:picLocks noGrp="1" noChangeAspect="1"/>
          </p:cNvPicPr>
          <p:nvPr>
            <p:ph idx="10"/>
          </p:nvPr>
        </p:nvPicPr>
        <p:blipFill>
          <a:blip r:embed="rId2" cstate="screen"/>
          <a:stretch>
            <a:fillRect/>
          </a:stretch>
        </p:blipFill>
        <p:spPr>
          <a:xfrm>
            <a:off x="228225" y="2996952"/>
            <a:ext cx="8736263" cy="2376264"/>
          </a:xfr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5. Ihre Möglichkeiten als Teilchenwelt-</a:t>
            </a:r>
            <a:r>
              <a:rPr lang="de-DE" dirty="0" err="1" smtClean="0"/>
              <a:t>MultiplikatorIn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0"/>
          </p:nvPr>
        </p:nvSpPr>
        <p:spPr>
          <a:xfrm>
            <a:off x="1905000" y="1700808"/>
            <a:ext cx="6781800" cy="4525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de-DE" sz="3000" dirty="0" smtClean="0"/>
              <a:t>… und die Ihrer Kolleg/innen!</a:t>
            </a:r>
          </a:p>
          <a:p>
            <a:r>
              <a:rPr lang="de-DE" sz="2600" dirty="0" smtClean="0"/>
              <a:t>Teilnahme an Lehrertagen der</a:t>
            </a:r>
          </a:p>
          <a:p>
            <a:pPr>
              <a:buNone/>
            </a:pPr>
            <a:r>
              <a:rPr lang="de-DE" sz="2600" dirty="0" smtClean="0"/>
              <a:t>	„International </a:t>
            </a:r>
            <a:r>
              <a:rPr lang="de-DE" sz="2600" dirty="0" err="1" smtClean="0"/>
              <a:t>Masterclasses</a:t>
            </a:r>
            <a:r>
              <a:rPr lang="de-DE" sz="2600" dirty="0" smtClean="0"/>
              <a:t>“ im März</a:t>
            </a:r>
          </a:p>
          <a:p>
            <a:r>
              <a:rPr lang="de-DE" sz="2600" dirty="0"/>
              <a:t>Teilnahme </a:t>
            </a:r>
            <a:r>
              <a:rPr lang="de-DE" sz="2600" dirty="0" smtClean="0"/>
              <a:t>einzelner </a:t>
            </a:r>
            <a:r>
              <a:rPr lang="de-DE" sz="2600" dirty="0" err="1" smtClean="0"/>
              <a:t>SchülerInnen</a:t>
            </a:r>
            <a:r>
              <a:rPr lang="de-DE" sz="2600" dirty="0" smtClean="0"/>
              <a:t> </a:t>
            </a:r>
            <a:r>
              <a:rPr lang="de-DE" sz="2600" dirty="0"/>
              <a:t>an den 			„International </a:t>
            </a:r>
            <a:r>
              <a:rPr lang="de-DE" sz="2600" dirty="0" err="1"/>
              <a:t>Masterclasses</a:t>
            </a:r>
            <a:r>
              <a:rPr lang="de-DE" sz="2600" dirty="0"/>
              <a:t>“ im März (</a:t>
            </a:r>
            <a:r>
              <a:rPr lang="de-DE" sz="2600" dirty="0">
                <a:hlinkClick r:id="rId2"/>
              </a:rPr>
              <a:t>www.physicsmasterclasses.org</a:t>
            </a:r>
            <a:r>
              <a:rPr lang="de-DE" sz="2600" dirty="0" smtClean="0"/>
              <a:t>)</a:t>
            </a:r>
          </a:p>
          <a:p>
            <a:r>
              <a:rPr lang="de-DE" sz="2600" dirty="0" smtClean="0"/>
              <a:t>Eigene Teilchenwelt-</a:t>
            </a:r>
            <a:r>
              <a:rPr lang="de-DE" sz="2600" dirty="0" err="1" smtClean="0"/>
              <a:t>Masterclasses</a:t>
            </a:r>
            <a:r>
              <a:rPr lang="de-DE" sz="2600" dirty="0" smtClean="0"/>
              <a:t> an ihrer Einrichtung organisieren für größere Gruppen</a:t>
            </a:r>
          </a:p>
          <a:p>
            <a:r>
              <a:rPr lang="de-DE" sz="2600" dirty="0" smtClean="0"/>
              <a:t>Vermittlung/Betreuung von Forschungsprojekten und Qualifizierungsmöglichkeiten für </a:t>
            </a:r>
            <a:r>
              <a:rPr lang="de-DE" sz="2600" dirty="0" err="1" smtClean="0"/>
              <a:t>SchülerInnen</a:t>
            </a:r>
            <a:endParaRPr lang="de-DE" sz="2600" dirty="0" smtClean="0"/>
          </a:p>
          <a:p>
            <a:pPr>
              <a:buNone/>
            </a:pPr>
            <a:r>
              <a:rPr lang="de-DE" dirty="0" smtClean="0"/>
              <a:t>… Ihrer Kreativität sind keine Grenzen gesetzt!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5. Aktiv als Teilchenwelt-</a:t>
            </a:r>
            <a:r>
              <a:rPr lang="de-DE" dirty="0" err="1" smtClean="0"/>
              <a:t>MultiplikatorIn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0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de-DE" b="1" dirty="0" smtClean="0"/>
              <a:t>Beispiel: Teilchenwelt-</a:t>
            </a:r>
            <a:r>
              <a:rPr lang="de-DE" b="1" dirty="0" err="1" smtClean="0"/>
              <a:t>Masterclasses</a:t>
            </a:r>
            <a:endParaRPr lang="de-DE" b="1" dirty="0"/>
          </a:p>
          <a:p>
            <a:r>
              <a:rPr lang="de-DE" sz="2800" dirty="0"/>
              <a:t>Termin vereinbaren mit lokalem </a:t>
            </a:r>
            <a:r>
              <a:rPr lang="de-DE" sz="2800" dirty="0" smtClean="0"/>
              <a:t>Institut</a:t>
            </a:r>
          </a:p>
          <a:p>
            <a:r>
              <a:rPr lang="de-DE" sz="2800" dirty="0" smtClean="0"/>
              <a:t>Gruppenstärke </a:t>
            </a:r>
            <a:r>
              <a:rPr lang="de-DE" sz="2800" dirty="0"/>
              <a:t>ca. 20 </a:t>
            </a:r>
            <a:r>
              <a:rPr lang="de-DE" sz="2800" dirty="0" err="1"/>
              <a:t>SchülerInnen</a:t>
            </a:r>
            <a:endParaRPr lang="de-DE" sz="2800" dirty="0"/>
          </a:p>
          <a:p>
            <a:r>
              <a:rPr lang="de-DE" sz="2800" dirty="0"/>
              <a:t>Alter: 15-19 Jahre</a:t>
            </a:r>
          </a:p>
          <a:p>
            <a:r>
              <a:rPr lang="de-DE" sz="2800" dirty="0"/>
              <a:t>Keine Vorkenntnisse notwendig</a:t>
            </a:r>
          </a:p>
          <a:p>
            <a:r>
              <a:rPr lang="de-DE" sz="2800" dirty="0"/>
              <a:t>PC-Raum mit 1 PC pro 2 Schüler</a:t>
            </a:r>
          </a:p>
          <a:p>
            <a:r>
              <a:rPr lang="de-DE" sz="2800" dirty="0" err="1"/>
              <a:t>Beamer</a:t>
            </a:r>
            <a:endParaRPr lang="de-DE" sz="2800" dirty="0"/>
          </a:p>
          <a:p>
            <a:r>
              <a:rPr lang="de-DE" sz="2800" dirty="0" smtClean="0"/>
              <a:t>Zeitumfang: 4-6 Stunden</a:t>
            </a:r>
          </a:p>
          <a:p>
            <a:r>
              <a:rPr lang="de-DE" sz="2800" dirty="0" smtClean="0"/>
              <a:t>Keine Kosten</a:t>
            </a:r>
          </a:p>
          <a:p>
            <a:r>
              <a:rPr lang="de-DE" sz="2800" dirty="0" smtClean="0"/>
              <a:t>Vor- und Nachbereitungsmaterialien in Arbeit</a:t>
            </a:r>
            <a:endParaRPr lang="de-DE" sz="2800" dirty="0"/>
          </a:p>
          <a:p>
            <a:endParaRPr lang="de-DE" dirty="0"/>
          </a:p>
          <a:p>
            <a:endParaRPr lang="de-DE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059832" y="2708920"/>
            <a:ext cx="496855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smtClean="0">
                <a:solidFill>
                  <a:schemeClr val="tx2"/>
                </a:solidFill>
                <a:latin typeface="Arial Narrow" pitchFamily="34" charset="0"/>
              </a:rPr>
              <a:t>Zur Einstimmung…</a:t>
            </a:r>
            <a:endParaRPr lang="de-DE" sz="2400" b="1" dirty="0" smtClean="0">
              <a:solidFill>
                <a:schemeClr val="tx2"/>
              </a:solidFill>
              <a:latin typeface="Arial Narrow" pitchFamily="34" charset="0"/>
              <a:hlinkClick r:id="rId2"/>
            </a:endParaRPr>
          </a:p>
          <a:p>
            <a:r>
              <a:rPr lang="de-DE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hlinkClick r:id="rId2"/>
              </a:rPr>
              <a:t>http://www.youtube.com/watch?v=KWAdSDsdOD4</a:t>
            </a:r>
            <a:endParaRPr lang="de-DE" dirty="0">
              <a:solidFill>
                <a:schemeClr val="tx2">
                  <a:lumMod val="75000"/>
                </a:schemeClr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6. </a:t>
            </a:r>
            <a:r>
              <a:rPr lang="de-DE" b="1" dirty="0" smtClean="0"/>
              <a:t>Inter</a:t>
            </a:r>
            <a:r>
              <a:rPr lang="de-DE" dirty="0" smtClean="0"/>
              <a:t>aktiv als Teilchenwelt </a:t>
            </a:r>
            <a:r>
              <a:rPr lang="de-DE" dirty="0" err="1" smtClean="0"/>
              <a:t>MultiplikatorIn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Im Netzwerk Teilchenwelt:</a:t>
            </a:r>
          </a:p>
          <a:p>
            <a:r>
              <a:rPr lang="de-DE" sz="2400" b="1" dirty="0" smtClean="0"/>
              <a:t>Forum</a:t>
            </a:r>
            <a:r>
              <a:rPr lang="de-DE" sz="2400" dirty="0" smtClean="0"/>
              <a:t>: </a:t>
            </a:r>
            <a:r>
              <a:rPr lang="de-DE" sz="2400" dirty="0"/>
              <a:t>www.forum.teilchenwelt.de</a:t>
            </a:r>
          </a:p>
          <a:p>
            <a:r>
              <a:rPr lang="de-DE" sz="2400" b="1" dirty="0" smtClean="0"/>
              <a:t>E-Newsletter</a:t>
            </a:r>
            <a:r>
              <a:rPr lang="de-DE" sz="2400" dirty="0" smtClean="0"/>
              <a:t>: </a:t>
            </a:r>
            <a:r>
              <a:rPr lang="de-DE" sz="2400" dirty="0"/>
              <a:t>www.teilchenwelt.de/newsletter</a:t>
            </a:r>
          </a:p>
          <a:p>
            <a:r>
              <a:rPr lang="de-DE" sz="2400" b="1" dirty="0" err="1" smtClean="0"/>
              <a:t>Facebook</a:t>
            </a:r>
            <a:endParaRPr lang="de-DE" sz="2400" b="1" dirty="0"/>
          </a:p>
        </p:txBody>
      </p:sp>
      <p:pic>
        <p:nvPicPr>
          <p:cNvPr id="6" name="Grafik 5" descr="pic-screen-facebook.pn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5220072" y="3672408"/>
            <a:ext cx="3261209" cy="2132856"/>
          </a:xfrm>
          <a:prstGeom prst="rect">
            <a:avLst/>
          </a:prstGeom>
        </p:spPr>
      </p:pic>
      <p:pic>
        <p:nvPicPr>
          <p:cNvPr id="7" name="Grafik 6" descr="pic-screenshot-newsletter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882219" y="3674051"/>
            <a:ext cx="3689781" cy="2203221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www.weltmaschine.de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905000" y="5367338"/>
            <a:ext cx="6123384" cy="1013990"/>
          </a:xfrm>
        </p:spPr>
        <p:txBody>
          <a:bodyPr>
            <a:normAutofit fontScale="92500"/>
          </a:bodyPr>
          <a:lstStyle/>
          <a:p>
            <a:pPr>
              <a:buFont typeface="Arial" pitchFamily="34" charset="0"/>
              <a:buChar char="•"/>
            </a:pPr>
            <a:r>
              <a:rPr lang="de-DE" dirty="0" smtClean="0"/>
              <a:t> Offizielle Seite der deutschen LHC-Kommunikation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 Viele Hintergrundinformationen, Neuigkeiten vom LHC (</a:t>
            </a:r>
            <a:r>
              <a:rPr lang="de-DE" dirty="0" err="1" smtClean="0"/>
              <a:t>rss</a:t>
            </a:r>
            <a:r>
              <a:rPr lang="de-DE" dirty="0" smtClean="0"/>
              <a:t>!), Materialien, Poster, Grafiken etc.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 Mobile Ausstellung „Weltmaschine“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 </a:t>
            </a:r>
            <a:r>
              <a:rPr lang="de-DE" b="1" dirty="0" smtClean="0"/>
              <a:t>Vormerken: Tag der Weltmaschine am 23. November 2011 !!</a:t>
            </a:r>
            <a:endParaRPr lang="de-DE" b="1" dirty="0"/>
          </a:p>
        </p:txBody>
      </p:sp>
      <p:pic>
        <p:nvPicPr>
          <p:cNvPr id="9" name="Grafik 8" descr="pic-weltmaschine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905000" y="609600"/>
            <a:ext cx="5547320" cy="4255174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5000" y="4941168"/>
            <a:ext cx="5373688" cy="5667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http://cern.ch/physicsteaching/german/ </a:t>
            </a:r>
            <a:br>
              <a:rPr lang="en-US" dirty="0" smtClean="0"/>
            </a:b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905000" y="5367338"/>
            <a:ext cx="5763344" cy="1158006"/>
          </a:xfrm>
        </p:spPr>
        <p:txBody>
          <a:bodyPr>
            <a:normAutofit/>
          </a:bodyPr>
          <a:lstStyle/>
          <a:p>
            <a:pPr marL="0" lvl="1">
              <a:buSzPct val="47000"/>
              <a:buFont typeface="Arial" pitchFamily="34" charset="0"/>
              <a:buChar char="•"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600" dirty="0" smtClean="0"/>
              <a:t> </a:t>
            </a:r>
            <a:r>
              <a:rPr lang="en-US" sz="1600" dirty="0" err="1" smtClean="0"/>
              <a:t>Unterrichtsmaterialien</a:t>
            </a:r>
            <a:r>
              <a:rPr lang="en-US" sz="1600" dirty="0" smtClean="0"/>
              <a:t> auf Deutsch</a:t>
            </a:r>
          </a:p>
          <a:p>
            <a:pPr marL="0" lvl="1">
              <a:buSzPct val="47000"/>
              <a:buFont typeface="Arial" pitchFamily="34" charset="0"/>
              <a:buChar char="•"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600" dirty="0" smtClean="0"/>
              <a:t> Multimedia: </a:t>
            </a:r>
            <a:r>
              <a:rPr lang="en-US" sz="1600" dirty="0" err="1" smtClean="0"/>
              <a:t>Virtueller</a:t>
            </a:r>
            <a:r>
              <a:rPr lang="en-US" sz="1600" dirty="0" smtClean="0"/>
              <a:t> CERN-</a:t>
            </a:r>
            <a:r>
              <a:rPr lang="en-US" sz="1600" dirty="0" err="1" smtClean="0"/>
              <a:t>Rundgang</a:t>
            </a:r>
            <a:r>
              <a:rPr lang="en-US" sz="1600" dirty="0" smtClean="0"/>
              <a:t>, </a:t>
            </a:r>
            <a:r>
              <a:rPr lang="en-US" sz="1600" dirty="0" err="1" smtClean="0"/>
              <a:t>Filme</a:t>
            </a:r>
            <a:r>
              <a:rPr lang="en-US" sz="1600" dirty="0" smtClean="0"/>
              <a:t>, </a:t>
            </a:r>
            <a:r>
              <a:rPr lang="en-US" sz="1600" dirty="0" err="1" smtClean="0"/>
              <a:t>Vorlesungen</a:t>
            </a:r>
            <a:endParaRPr lang="en-US" sz="1600" dirty="0" smtClean="0"/>
          </a:p>
          <a:p>
            <a:pPr marL="0" lvl="1">
              <a:buSzPct val="47000"/>
              <a:buFont typeface="Arial" pitchFamily="34" charset="0"/>
              <a:buChar char="•"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600" dirty="0" smtClean="0"/>
              <a:t> </a:t>
            </a:r>
            <a:r>
              <a:rPr lang="en-US" sz="1600" dirty="0" err="1" smtClean="0"/>
              <a:t>Experimente</a:t>
            </a:r>
            <a:r>
              <a:rPr lang="en-US" sz="1600" dirty="0" smtClean="0"/>
              <a:t> (</a:t>
            </a:r>
            <a:r>
              <a:rPr lang="en-US" sz="1600" dirty="0" err="1" smtClean="0"/>
              <a:t>Beschreibungen</a:t>
            </a:r>
            <a:r>
              <a:rPr lang="en-US" sz="1600" dirty="0" smtClean="0"/>
              <a:t>), </a:t>
            </a:r>
            <a:r>
              <a:rPr lang="en-US" sz="1600" dirty="0" err="1" smtClean="0"/>
              <a:t>Unterrichtsstunden</a:t>
            </a:r>
            <a:r>
              <a:rPr lang="en-US" sz="1600" dirty="0" smtClean="0"/>
              <a:t>, </a:t>
            </a:r>
            <a:r>
              <a:rPr lang="en-US" sz="1600" dirty="0" err="1" smtClean="0"/>
              <a:t>Broschüren</a:t>
            </a:r>
            <a:r>
              <a:rPr lang="en-US" sz="1600" dirty="0" smtClean="0"/>
              <a:t>, Poster</a:t>
            </a:r>
            <a:endParaRPr lang="de-DE" sz="1600" dirty="0" smtClean="0"/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05000" y="622919"/>
            <a:ext cx="4755232" cy="4219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Experiment-Seiten – Beispiel http://atlas.ch/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de-DE" dirty="0" smtClean="0"/>
              <a:t> Live-Events, Hintergrundinformationen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 Jede Menge Features: Videos, Interviews, Multimedia, Fotos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  …sogar Musik von ATLAS-</a:t>
            </a:r>
            <a:r>
              <a:rPr lang="de-DE" dirty="0" err="1" smtClean="0"/>
              <a:t>WissenschaftlerInnen</a:t>
            </a:r>
            <a:endParaRPr lang="de-DE" dirty="0"/>
          </a:p>
        </p:txBody>
      </p:sp>
      <p:pic>
        <p:nvPicPr>
          <p:cNvPr id="7" name="Grafik 6" descr="pic-screen-atlas-public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905000" y="609599"/>
            <a:ext cx="5373688" cy="4227667"/>
          </a:xfrm>
          <a:prstGeom prst="rect">
            <a:avLst/>
          </a:prstGeom>
        </p:spPr>
      </p:pic>
      <p:pic>
        <p:nvPicPr>
          <p:cNvPr id="8" name="Grafik 7" descr="pic-screen-cms-website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491880" y="301527"/>
            <a:ext cx="5184576" cy="4535739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Oder einfach … www.teilchenwelt.de/material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905000" y="5367338"/>
            <a:ext cx="6771456" cy="101399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de-DE" dirty="0" smtClean="0"/>
              <a:t> „Best-</a:t>
            </a:r>
            <a:r>
              <a:rPr lang="de-DE" dirty="0" err="1" smtClean="0"/>
              <a:t>Of</a:t>
            </a:r>
            <a:r>
              <a:rPr lang="de-DE" dirty="0" smtClean="0"/>
              <a:t>-Materialliste“ kommentiert und ausgewählt durch Netzwerk Teilchenwelt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 Nach Materialart, Zielgruppen und Einsatzmöglichkeiten sortiert</a:t>
            </a: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07704" y="620688"/>
            <a:ext cx="6963929" cy="3528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In Vorbereitung durch das Netzwerk…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de-DE" dirty="0" smtClean="0"/>
              <a:t>Einführende Materialien für die Schule</a:t>
            </a:r>
          </a:p>
          <a:p>
            <a:r>
              <a:rPr lang="de-DE" dirty="0" smtClean="0"/>
              <a:t>Fact Sheet für Schüler </a:t>
            </a:r>
          </a:p>
          <a:p>
            <a:r>
              <a:rPr lang="de-DE" dirty="0" smtClean="0"/>
              <a:t>Experiment-Sammlung für Projektwochen</a:t>
            </a:r>
          </a:p>
          <a:p>
            <a:r>
              <a:rPr lang="de-DE" b="1" dirty="0" smtClean="0"/>
              <a:t>Anfang 2012</a:t>
            </a:r>
            <a:r>
              <a:rPr lang="de-DE" dirty="0" smtClean="0"/>
              <a:t>: Beginn des Cosmic-Projektes in ganz Deutschland…</a:t>
            </a:r>
            <a:endParaRPr lang="de-DE" dirty="0"/>
          </a:p>
        </p:txBody>
      </p:sp>
      <p:pic>
        <p:nvPicPr>
          <p:cNvPr id="4" name="Picture 2" descr="C:\Users\Caro\Desktop\Arbeit\Prototyp SzZähler\IMG_318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652120" y="4365104"/>
            <a:ext cx="2775402" cy="2132856"/>
          </a:xfrm>
          <a:prstGeom prst="rect">
            <a:avLst/>
          </a:prstGeom>
          <a:noFill/>
        </p:spPr>
      </p:pic>
      <p:pic>
        <p:nvPicPr>
          <p:cNvPr id="5" name="Grafik 4" descr="pic-lehrer-cosmic-vermitteln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051720" y="4373471"/>
            <a:ext cx="3173620" cy="2124489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7</a:t>
            </a:r>
            <a:r>
              <a:rPr lang="de-DE" dirty="0" smtClean="0"/>
              <a:t>. Zum Schluss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0"/>
          </p:nvPr>
        </p:nvSpPr>
        <p:spPr>
          <a:xfrm>
            <a:off x="1905000" y="3789040"/>
            <a:ext cx="6781800" cy="4813995"/>
          </a:xfrm>
        </p:spPr>
        <p:txBody>
          <a:bodyPr/>
          <a:lstStyle/>
          <a:p>
            <a:endParaRPr lang="de-DE" dirty="0"/>
          </a:p>
          <a:p>
            <a:r>
              <a:rPr lang="de-DE" dirty="0" smtClean="0"/>
              <a:t>Vermittlung von Teilchenphysik				  ist unser Anliegen</a:t>
            </a:r>
          </a:p>
          <a:p>
            <a:r>
              <a:rPr lang="de-DE" dirty="0" smtClean="0"/>
              <a:t>Sie sind unsere wichtigsten Multiplikatoren!</a:t>
            </a:r>
          </a:p>
          <a:p>
            <a:pPr>
              <a:buNone/>
            </a:pPr>
            <a:endParaRPr lang="de-DE" dirty="0"/>
          </a:p>
        </p:txBody>
      </p:sp>
      <p:pic>
        <p:nvPicPr>
          <p:cNvPr id="7" name="Grafik 6" descr="pic-schueler-mcdd-vermitteln-klein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905000" y="1268760"/>
            <a:ext cx="4402832" cy="294735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sz="2800" dirty="0" smtClean="0"/>
              <a:t>Viel Spaß beim Workshop!</a:t>
            </a:r>
            <a:br>
              <a:rPr lang="de-DE" sz="2800" dirty="0" smtClean="0"/>
            </a:br>
            <a:r>
              <a:rPr lang="de-DE" sz="2800" dirty="0" smtClean="0"/>
              <a:t/>
            </a:r>
            <a:br>
              <a:rPr lang="de-DE" sz="2800" dirty="0" smtClean="0"/>
            </a:br>
            <a:r>
              <a:rPr lang="de-DE" sz="2800" dirty="0" smtClean="0"/>
              <a:t>Mehr Informationen unter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/>
              <a:t>www.teilchenwelt.de</a:t>
            </a:r>
            <a:endParaRPr lang="de-DE" b="1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dirty="0" smtClean="0"/>
              <a:t>12.10.2010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dirty="0" smtClean="0"/>
              <a:t>Lehrkräfte-Workshop CERN, Anne Glück</a:t>
            </a:r>
            <a:endParaRPr lang="de-DE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Ein Netzwerk…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905000" y="1484784"/>
            <a:ext cx="6781800" cy="482453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de-DE" sz="2600" dirty="0"/>
              <a:t>z</a:t>
            </a:r>
            <a:r>
              <a:rPr lang="de-DE" sz="2600" dirty="0" smtClean="0"/>
              <a:t>wischen</a:t>
            </a:r>
          </a:p>
          <a:p>
            <a:pPr lvl="1"/>
            <a:r>
              <a:rPr lang="de-DE" sz="3000" dirty="0" err="1" smtClean="0"/>
              <a:t>WissenschaftlerInnen</a:t>
            </a:r>
            <a:endParaRPr lang="de-DE" sz="3000" dirty="0" smtClean="0"/>
          </a:p>
          <a:p>
            <a:pPr lvl="1"/>
            <a:r>
              <a:rPr lang="de-DE" sz="3000" dirty="0"/>
              <a:t>Jugendlichen</a:t>
            </a:r>
            <a:r>
              <a:rPr lang="de-DE" sz="3000" dirty="0" smtClean="0"/>
              <a:t> </a:t>
            </a:r>
          </a:p>
          <a:p>
            <a:pPr lvl="2"/>
            <a:r>
              <a:rPr lang="de-DE" dirty="0" smtClean="0"/>
              <a:t>15-19 Jahre</a:t>
            </a:r>
          </a:p>
          <a:p>
            <a:pPr lvl="1"/>
            <a:r>
              <a:rPr lang="de-DE" sz="3000" dirty="0"/>
              <a:t>Lehrkräften</a:t>
            </a:r>
          </a:p>
          <a:p>
            <a:pPr lvl="2"/>
            <a:r>
              <a:rPr lang="de-DE" dirty="0"/>
              <a:t>a</a:t>
            </a:r>
            <a:r>
              <a:rPr lang="de-DE" dirty="0" smtClean="0"/>
              <a:t>n Schulen, Schülerlaboren, </a:t>
            </a:r>
          </a:p>
          <a:p>
            <a:pPr lvl="2">
              <a:buNone/>
            </a:pPr>
            <a:r>
              <a:rPr lang="de-DE" dirty="0" smtClean="0"/>
              <a:t>	Schülerforschungszentren,</a:t>
            </a:r>
          </a:p>
          <a:p>
            <a:pPr lvl="2">
              <a:buNone/>
            </a:pPr>
            <a:r>
              <a:rPr lang="de-DE" dirty="0" smtClean="0"/>
              <a:t>	Museen etc.</a:t>
            </a:r>
          </a:p>
          <a:p>
            <a:pPr lvl="2"/>
            <a:endParaRPr lang="de-DE" dirty="0" smtClean="0"/>
          </a:p>
          <a:p>
            <a:pPr>
              <a:buFont typeface="Wingdings" pitchFamily="2" charset="2"/>
              <a:buChar char="à"/>
            </a:pPr>
            <a:r>
              <a:rPr lang="de-DE" sz="2600" dirty="0"/>
              <a:t>i</a:t>
            </a:r>
            <a:r>
              <a:rPr lang="de-DE" sz="2600" dirty="0" smtClean="0"/>
              <a:t>n direktem </a:t>
            </a:r>
            <a:r>
              <a:rPr lang="de-DE" sz="2600" dirty="0"/>
              <a:t>Kontakt zum </a:t>
            </a:r>
            <a:r>
              <a:rPr lang="de-DE" sz="2600" dirty="0" smtClean="0"/>
              <a:t>CERN</a:t>
            </a:r>
          </a:p>
          <a:p>
            <a:pPr>
              <a:buNone/>
            </a:pPr>
            <a:r>
              <a:rPr lang="de-DE" sz="2600" dirty="0" smtClean="0"/>
              <a:t> </a:t>
            </a:r>
          </a:p>
          <a:p>
            <a:endParaRPr lang="de-DE" dirty="0">
              <a:solidFill>
                <a:srgbClr val="C2C420"/>
              </a:solidFill>
            </a:endParaRPr>
          </a:p>
        </p:txBody>
      </p:sp>
      <p:pic>
        <p:nvPicPr>
          <p:cNvPr id="5" name="Grafik 4" descr="0710027_LHC-Tunnel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275040" y="3573016"/>
            <a:ext cx="2411760" cy="1571004"/>
          </a:xfrm>
          <a:prstGeom prst="rect">
            <a:avLst/>
          </a:prstGeom>
        </p:spPr>
      </p:pic>
      <p:pic>
        <p:nvPicPr>
          <p:cNvPr id="6" name="Grafik 5" descr="pic-schueler-mcdd-vermitteln-klein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275040" y="1580596"/>
            <a:ext cx="2411760" cy="1614484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1. Projektziele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0"/>
          </p:nvPr>
        </p:nvSpPr>
        <p:spPr/>
        <p:txBody>
          <a:bodyPr>
            <a:noAutofit/>
          </a:bodyPr>
          <a:lstStyle/>
          <a:p>
            <a:r>
              <a:rPr lang="de-DE" sz="2600" dirty="0"/>
              <a:t>Wecken von Faszination für grundlegende Fragen über unser Universum</a:t>
            </a:r>
          </a:p>
          <a:p>
            <a:r>
              <a:rPr lang="de-DE" sz="2600" dirty="0"/>
              <a:t>Authentische Erfahrungen mit </a:t>
            </a:r>
            <a:endParaRPr lang="de-DE" sz="2600" dirty="0" smtClean="0"/>
          </a:p>
          <a:p>
            <a:pPr>
              <a:buNone/>
            </a:pPr>
            <a:r>
              <a:rPr lang="de-DE" sz="2600" dirty="0"/>
              <a:t>	</a:t>
            </a:r>
            <a:r>
              <a:rPr lang="de-DE" sz="2600" dirty="0" smtClean="0"/>
              <a:t>eigenen Messungen </a:t>
            </a:r>
            <a:r>
              <a:rPr lang="de-DE" sz="2600" dirty="0"/>
              <a:t>an </a:t>
            </a:r>
            <a:endParaRPr lang="de-DE" sz="2600" dirty="0" smtClean="0"/>
          </a:p>
          <a:p>
            <a:pPr>
              <a:buNone/>
            </a:pPr>
            <a:r>
              <a:rPr lang="de-DE" sz="2600" dirty="0"/>
              <a:t>	</a:t>
            </a:r>
            <a:r>
              <a:rPr lang="de-DE" sz="2600" dirty="0" smtClean="0"/>
              <a:t>Originaldaten ermöglichen</a:t>
            </a:r>
            <a:endParaRPr lang="de-DE" sz="2600" dirty="0"/>
          </a:p>
          <a:p>
            <a:r>
              <a:rPr lang="de-DE" sz="2600" dirty="0"/>
              <a:t>Erlebnis </a:t>
            </a:r>
            <a:r>
              <a:rPr lang="de-DE" sz="2600" dirty="0" smtClean="0"/>
              <a:t>Forschung vermitteln</a:t>
            </a:r>
            <a:endParaRPr lang="de-DE" sz="2600" dirty="0"/>
          </a:p>
          <a:p>
            <a:r>
              <a:rPr lang="de-DE" sz="2600" dirty="0"/>
              <a:t>Vermittlung von </a:t>
            </a:r>
            <a:r>
              <a:rPr lang="de-DE" sz="2600" dirty="0" smtClean="0"/>
              <a:t>Grundlagen-</a:t>
            </a:r>
          </a:p>
          <a:p>
            <a:pPr>
              <a:buNone/>
            </a:pPr>
            <a:r>
              <a:rPr lang="de-DE" sz="2600" dirty="0"/>
              <a:t>	</a:t>
            </a:r>
            <a:r>
              <a:rPr lang="de-DE" sz="2600" dirty="0" err="1" smtClean="0"/>
              <a:t>forschung</a:t>
            </a:r>
            <a:r>
              <a:rPr lang="de-DE" sz="2600" dirty="0" smtClean="0"/>
              <a:t> als Kulturgut</a:t>
            </a:r>
            <a:endParaRPr lang="de-DE" sz="2600" dirty="0"/>
          </a:p>
          <a:p>
            <a:pPr>
              <a:buNone/>
            </a:pPr>
            <a:r>
              <a:rPr lang="de-DE" sz="2600" dirty="0" smtClean="0"/>
              <a:t>Darüber hinaus:</a:t>
            </a:r>
          </a:p>
          <a:p>
            <a:r>
              <a:rPr lang="de-DE" sz="2000" dirty="0" smtClean="0"/>
              <a:t>Ausbildung junger </a:t>
            </a:r>
            <a:r>
              <a:rPr lang="de-DE" sz="2000" dirty="0" err="1" smtClean="0"/>
              <a:t>WissenschaftlerInnen</a:t>
            </a:r>
            <a:r>
              <a:rPr lang="de-DE" sz="2000" dirty="0" smtClean="0"/>
              <a:t> in Kommunikation</a:t>
            </a:r>
          </a:p>
          <a:p>
            <a:r>
              <a:rPr lang="de-DE" sz="2000" dirty="0" smtClean="0"/>
              <a:t>Angebot für Studien- und Berufswahl Jugendlicher</a:t>
            </a:r>
          </a:p>
        </p:txBody>
      </p:sp>
      <p:pic>
        <p:nvPicPr>
          <p:cNvPr id="6" name="Grafik 5" descr="pic-timeprojectionchamber-alice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552203" y="2060848"/>
            <a:ext cx="1986573" cy="252028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rId2"/>
          </p:cNvPr>
          <p:cNvSpPr/>
          <p:nvPr/>
        </p:nvSpPr>
        <p:spPr>
          <a:xfrm>
            <a:off x="5220072" y="1428736"/>
            <a:ext cx="1872208" cy="704120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/>
              <a:t>Particle</a:t>
            </a:r>
            <a:r>
              <a:rPr lang="de-DE" dirty="0" smtClean="0"/>
              <a:t> Physics</a:t>
            </a:r>
            <a:endParaRPr lang="de-DE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sz="3200" dirty="0" smtClean="0"/>
              <a:t>Blick zurück – das „Schwesterprogramm“: </a:t>
            </a:r>
            <a:r>
              <a:rPr lang="de-DE" sz="3200" dirty="0"/>
              <a:t/>
            </a:r>
            <a:br>
              <a:rPr lang="de-DE" sz="3200" dirty="0"/>
            </a:br>
            <a:r>
              <a:rPr lang="de-DE" sz="3200" dirty="0"/>
              <a:t>Hands on </a:t>
            </a:r>
            <a:r>
              <a:rPr lang="de-DE" sz="3200" dirty="0" err="1"/>
              <a:t>Particle</a:t>
            </a:r>
            <a:r>
              <a:rPr lang="de-DE" sz="3200" dirty="0"/>
              <a:t> </a:t>
            </a:r>
            <a:r>
              <a:rPr lang="de-DE" sz="3200" dirty="0" err="1"/>
              <a:t>Physics</a:t>
            </a:r>
            <a:r>
              <a:rPr lang="de-DE" sz="3200" dirty="0"/>
              <a:t> </a:t>
            </a:r>
            <a:r>
              <a:rPr lang="de-DE" sz="3200" dirty="0" err="1"/>
              <a:t>Masterclasses</a:t>
            </a:r>
            <a:endParaRPr lang="de-DE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1928794" y="1628800"/>
            <a:ext cx="692948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itchFamily="2" charset="2"/>
              <a:buChar char="§"/>
            </a:pPr>
            <a:r>
              <a:rPr lang="de-DE" sz="2400" dirty="0" smtClean="0">
                <a:solidFill>
                  <a:schemeClr val="tx2"/>
                </a:solidFill>
                <a:latin typeface="Arial Narrow" pitchFamily="34" charset="0"/>
              </a:rPr>
              <a:t>1997: Beginn der </a:t>
            </a:r>
            <a:r>
              <a:rPr lang="de-DE" sz="2400" dirty="0" err="1" smtClean="0">
                <a:solidFill>
                  <a:schemeClr val="tx2"/>
                </a:solidFill>
                <a:latin typeface="Arial Narrow" pitchFamily="34" charset="0"/>
              </a:rPr>
              <a:t>Particle</a:t>
            </a:r>
            <a:r>
              <a:rPr lang="de-DE" sz="2400" dirty="0" smtClean="0">
                <a:solidFill>
                  <a:schemeClr val="tx2"/>
                </a:solidFill>
                <a:latin typeface="Arial Narrow" pitchFamily="34" charset="0"/>
              </a:rPr>
              <a:t> Physics MC in GB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§"/>
            </a:pPr>
            <a:r>
              <a:rPr lang="de-DE" sz="2400" dirty="0" smtClean="0">
                <a:solidFill>
                  <a:schemeClr val="tx2"/>
                </a:solidFill>
                <a:latin typeface="Arial Narrow" pitchFamily="34" charset="0"/>
              </a:rPr>
              <a:t>2005: European </a:t>
            </a:r>
            <a:r>
              <a:rPr lang="de-DE" sz="2400" dirty="0" err="1" smtClean="0">
                <a:solidFill>
                  <a:schemeClr val="tx2"/>
                </a:solidFill>
                <a:latin typeface="Arial Narrow" pitchFamily="34" charset="0"/>
              </a:rPr>
              <a:t>Particle</a:t>
            </a:r>
            <a:r>
              <a:rPr lang="de-DE" sz="2400" dirty="0" smtClean="0">
                <a:solidFill>
                  <a:schemeClr val="tx2"/>
                </a:solidFill>
                <a:latin typeface="Arial Narrow" pitchFamily="34" charset="0"/>
              </a:rPr>
              <a:t> Physics </a:t>
            </a:r>
            <a:r>
              <a:rPr lang="de-DE" sz="2400" dirty="0" err="1" smtClean="0">
                <a:solidFill>
                  <a:schemeClr val="tx2"/>
                </a:solidFill>
                <a:latin typeface="Arial Narrow" pitchFamily="34" charset="0"/>
              </a:rPr>
              <a:t>Outreach</a:t>
            </a:r>
            <a:r>
              <a:rPr lang="de-DE" sz="2400" dirty="0" smtClean="0">
                <a:solidFill>
                  <a:schemeClr val="tx2"/>
                </a:solidFill>
                <a:latin typeface="Arial Narrow" pitchFamily="34" charset="0"/>
              </a:rPr>
              <a:t> Group (EPPOG) organisiert </a:t>
            </a:r>
            <a:r>
              <a:rPr lang="de-DE" sz="2400" dirty="0" err="1" smtClean="0">
                <a:solidFill>
                  <a:schemeClr val="tx2"/>
                </a:solidFill>
                <a:latin typeface="Arial Narrow" pitchFamily="34" charset="0"/>
              </a:rPr>
              <a:t>Masterclasses</a:t>
            </a:r>
            <a:r>
              <a:rPr lang="de-DE" sz="2400" dirty="0" smtClean="0">
                <a:solidFill>
                  <a:schemeClr val="tx2"/>
                </a:solidFill>
                <a:latin typeface="Arial Narrow" pitchFamily="34" charset="0"/>
              </a:rPr>
              <a:t> (2011: 24 Länder)</a:t>
            </a:r>
          </a:p>
        </p:txBody>
      </p:sp>
      <p:grpSp>
        <p:nvGrpSpPr>
          <p:cNvPr id="5" name="Group 33"/>
          <p:cNvGrpSpPr/>
          <p:nvPr/>
        </p:nvGrpSpPr>
        <p:grpSpPr>
          <a:xfrm>
            <a:off x="201718" y="3453598"/>
            <a:ext cx="4495589" cy="3774696"/>
            <a:chOff x="1230313" y="1177925"/>
            <a:chExt cx="7461250" cy="6189779"/>
          </a:xfrm>
        </p:grpSpPr>
        <p:pic>
          <p:nvPicPr>
            <p:cNvPr id="35" name="Picture 3" descr="landkarte_europa_2"/>
            <p:cNvPicPr>
              <a:picLocks noChangeAspect="1" noChangeArrowheads="1"/>
            </p:cNvPicPr>
            <p:nvPr/>
          </p:nvPicPr>
          <p:blipFill>
            <a:blip r:embed="rId3" cstate="screen">
              <a:lum bright="-28000" contrast="43000"/>
            </a:blip>
            <a:srcRect/>
            <a:stretch>
              <a:fillRect/>
            </a:stretch>
          </p:blipFill>
          <p:spPr bwMode="auto">
            <a:xfrm>
              <a:off x="2592388" y="1177925"/>
              <a:ext cx="6099175" cy="4965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6" name="Line 5"/>
            <p:cNvSpPr>
              <a:spLocks noChangeShapeType="1"/>
            </p:cNvSpPr>
            <p:nvPr/>
          </p:nvSpPr>
          <p:spPr bwMode="auto">
            <a:xfrm>
              <a:off x="5562600" y="1843088"/>
              <a:ext cx="273050" cy="327025"/>
            </a:xfrm>
            <a:prstGeom prst="line">
              <a:avLst/>
            </a:prstGeom>
            <a:noFill/>
            <a:ln w="38100">
              <a:solidFill>
                <a:srgbClr val="BB0C0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37" name="Line 6"/>
            <p:cNvSpPr>
              <a:spLocks noChangeShapeType="1"/>
            </p:cNvSpPr>
            <p:nvPr/>
          </p:nvSpPr>
          <p:spPr bwMode="auto">
            <a:xfrm>
              <a:off x="4735513" y="1887538"/>
              <a:ext cx="273050" cy="327025"/>
            </a:xfrm>
            <a:prstGeom prst="line">
              <a:avLst/>
            </a:prstGeom>
            <a:noFill/>
            <a:ln w="38100">
              <a:solidFill>
                <a:srgbClr val="BB0C0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38" name="Line 7"/>
            <p:cNvSpPr>
              <a:spLocks noChangeShapeType="1"/>
            </p:cNvSpPr>
            <p:nvPr/>
          </p:nvSpPr>
          <p:spPr bwMode="auto">
            <a:xfrm>
              <a:off x="3582988" y="3043238"/>
              <a:ext cx="273050" cy="327025"/>
            </a:xfrm>
            <a:prstGeom prst="line">
              <a:avLst/>
            </a:prstGeom>
            <a:noFill/>
            <a:ln w="38100">
              <a:solidFill>
                <a:srgbClr val="BB0C0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39" name="Line 8"/>
            <p:cNvSpPr>
              <a:spLocks noChangeShapeType="1"/>
            </p:cNvSpPr>
            <p:nvPr/>
          </p:nvSpPr>
          <p:spPr bwMode="auto">
            <a:xfrm>
              <a:off x="3779838" y="4056063"/>
              <a:ext cx="273050" cy="327025"/>
            </a:xfrm>
            <a:prstGeom prst="line">
              <a:avLst/>
            </a:prstGeom>
            <a:noFill/>
            <a:ln w="38100">
              <a:solidFill>
                <a:srgbClr val="BB0C0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40" name="Line 9"/>
            <p:cNvSpPr>
              <a:spLocks noChangeShapeType="1"/>
            </p:cNvSpPr>
            <p:nvPr/>
          </p:nvSpPr>
          <p:spPr bwMode="auto">
            <a:xfrm>
              <a:off x="3194050" y="4884738"/>
              <a:ext cx="273050" cy="327025"/>
            </a:xfrm>
            <a:prstGeom prst="line">
              <a:avLst/>
            </a:prstGeom>
            <a:noFill/>
            <a:ln w="38100">
              <a:solidFill>
                <a:srgbClr val="BB0C0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41" name="Line 10"/>
            <p:cNvSpPr>
              <a:spLocks noChangeShapeType="1"/>
            </p:cNvSpPr>
            <p:nvPr/>
          </p:nvSpPr>
          <p:spPr bwMode="auto">
            <a:xfrm>
              <a:off x="2671763" y="4765675"/>
              <a:ext cx="273050" cy="327025"/>
            </a:xfrm>
            <a:prstGeom prst="line">
              <a:avLst/>
            </a:prstGeom>
            <a:noFill/>
            <a:ln w="38100">
              <a:solidFill>
                <a:srgbClr val="BB0C0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42" name="Line 11"/>
            <p:cNvSpPr>
              <a:spLocks noChangeShapeType="1"/>
            </p:cNvSpPr>
            <p:nvPr/>
          </p:nvSpPr>
          <p:spPr bwMode="auto">
            <a:xfrm>
              <a:off x="4843463" y="3803650"/>
              <a:ext cx="273050" cy="327025"/>
            </a:xfrm>
            <a:prstGeom prst="line">
              <a:avLst/>
            </a:prstGeom>
            <a:noFill/>
            <a:ln w="38100">
              <a:solidFill>
                <a:srgbClr val="BB0C0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43" name="Line 12"/>
            <p:cNvSpPr>
              <a:spLocks noChangeShapeType="1"/>
            </p:cNvSpPr>
            <p:nvPr/>
          </p:nvSpPr>
          <p:spPr bwMode="auto">
            <a:xfrm>
              <a:off x="4910138" y="2443163"/>
              <a:ext cx="273050" cy="327025"/>
            </a:xfrm>
            <a:prstGeom prst="line">
              <a:avLst/>
            </a:prstGeom>
            <a:noFill/>
            <a:ln w="38100">
              <a:solidFill>
                <a:srgbClr val="BB0C0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44" name="Line 13"/>
            <p:cNvSpPr>
              <a:spLocks noChangeShapeType="1"/>
            </p:cNvSpPr>
            <p:nvPr/>
          </p:nvSpPr>
          <p:spPr bwMode="auto">
            <a:xfrm>
              <a:off x="4497388" y="3011488"/>
              <a:ext cx="273050" cy="327025"/>
            </a:xfrm>
            <a:prstGeom prst="line">
              <a:avLst/>
            </a:prstGeom>
            <a:noFill/>
            <a:ln w="38100">
              <a:solidFill>
                <a:srgbClr val="BB0C0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45" name="Line 14"/>
            <p:cNvSpPr>
              <a:spLocks noChangeShapeType="1"/>
            </p:cNvSpPr>
            <p:nvPr/>
          </p:nvSpPr>
          <p:spPr bwMode="auto">
            <a:xfrm>
              <a:off x="4510088" y="3513138"/>
              <a:ext cx="273050" cy="327025"/>
            </a:xfrm>
            <a:prstGeom prst="line">
              <a:avLst/>
            </a:prstGeom>
            <a:noFill/>
            <a:ln w="38100">
              <a:solidFill>
                <a:srgbClr val="BB0C0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46" name="Line 15"/>
            <p:cNvSpPr>
              <a:spLocks noChangeShapeType="1"/>
            </p:cNvSpPr>
            <p:nvPr/>
          </p:nvSpPr>
          <p:spPr bwMode="auto">
            <a:xfrm>
              <a:off x="4249738" y="3459163"/>
              <a:ext cx="273050" cy="327025"/>
            </a:xfrm>
            <a:prstGeom prst="line">
              <a:avLst/>
            </a:prstGeom>
            <a:noFill/>
            <a:ln w="38100">
              <a:solidFill>
                <a:srgbClr val="BB0C0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47" name="Line 16"/>
            <p:cNvSpPr>
              <a:spLocks noChangeShapeType="1"/>
            </p:cNvSpPr>
            <p:nvPr/>
          </p:nvSpPr>
          <p:spPr bwMode="auto">
            <a:xfrm>
              <a:off x="4603750" y="4543425"/>
              <a:ext cx="273050" cy="327025"/>
            </a:xfrm>
            <a:prstGeom prst="line">
              <a:avLst/>
            </a:prstGeom>
            <a:noFill/>
            <a:ln w="38100">
              <a:solidFill>
                <a:srgbClr val="BB0C0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48" name="Line 17"/>
            <p:cNvSpPr>
              <a:spLocks noChangeShapeType="1"/>
            </p:cNvSpPr>
            <p:nvPr/>
          </p:nvSpPr>
          <p:spPr bwMode="auto">
            <a:xfrm>
              <a:off x="4867275" y="4130675"/>
              <a:ext cx="273050" cy="327025"/>
            </a:xfrm>
            <a:prstGeom prst="line">
              <a:avLst/>
            </a:prstGeom>
            <a:noFill/>
            <a:ln w="38100">
              <a:solidFill>
                <a:srgbClr val="BB0C0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49" name="Line 18"/>
            <p:cNvSpPr>
              <a:spLocks noChangeShapeType="1"/>
            </p:cNvSpPr>
            <p:nvPr/>
          </p:nvSpPr>
          <p:spPr bwMode="auto">
            <a:xfrm>
              <a:off x="4279900" y="4152900"/>
              <a:ext cx="273050" cy="327025"/>
            </a:xfrm>
            <a:prstGeom prst="line">
              <a:avLst/>
            </a:prstGeom>
            <a:noFill/>
            <a:ln w="38100">
              <a:solidFill>
                <a:srgbClr val="BB0C0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50" name="Line 19"/>
            <p:cNvSpPr>
              <a:spLocks noChangeShapeType="1"/>
            </p:cNvSpPr>
            <p:nvPr/>
          </p:nvSpPr>
          <p:spPr bwMode="auto">
            <a:xfrm>
              <a:off x="5205413" y="3479800"/>
              <a:ext cx="273050" cy="327025"/>
            </a:xfrm>
            <a:prstGeom prst="line">
              <a:avLst/>
            </a:prstGeom>
            <a:noFill/>
            <a:ln w="38100">
              <a:solidFill>
                <a:srgbClr val="BB0C0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51" name="Line 20"/>
            <p:cNvSpPr>
              <a:spLocks noChangeShapeType="1"/>
            </p:cNvSpPr>
            <p:nvPr/>
          </p:nvSpPr>
          <p:spPr bwMode="auto">
            <a:xfrm>
              <a:off x="5454650" y="4483100"/>
              <a:ext cx="273050" cy="327025"/>
            </a:xfrm>
            <a:prstGeom prst="line">
              <a:avLst/>
            </a:prstGeom>
            <a:noFill/>
            <a:ln w="38100">
              <a:solidFill>
                <a:srgbClr val="BB0C0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52" name="Line 21"/>
            <p:cNvSpPr>
              <a:spLocks noChangeShapeType="1"/>
            </p:cNvSpPr>
            <p:nvPr/>
          </p:nvSpPr>
          <p:spPr bwMode="auto">
            <a:xfrm>
              <a:off x="5300663" y="3933825"/>
              <a:ext cx="273050" cy="327025"/>
            </a:xfrm>
            <a:prstGeom prst="line">
              <a:avLst/>
            </a:prstGeom>
            <a:noFill/>
            <a:ln w="38100">
              <a:solidFill>
                <a:srgbClr val="BB0C0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53" name="Line 22"/>
            <p:cNvSpPr>
              <a:spLocks noChangeShapeType="1"/>
            </p:cNvSpPr>
            <p:nvPr/>
          </p:nvSpPr>
          <p:spPr bwMode="auto">
            <a:xfrm>
              <a:off x="5607050" y="5208588"/>
              <a:ext cx="273050" cy="327025"/>
            </a:xfrm>
            <a:prstGeom prst="line">
              <a:avLst/>
            </a:prstGeom>
            <a:noFill/>
            <a:ln w="38100">
              <a:solidFill>
                <a:srgbClr val="BB0C0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54" name="Text Box 23"/>
            <p:cNvSpPr txBox="1">
              <a:spLocks noChangeArrowheads="1"/>
            </p:cNvSpPr>
            <p:nvPr/>
          </p:nvSpPr>
          <p:spPr bwMode="auto">
            <a:xfrm>
              <a:off x="1295400" y="2552700"/>
              <a:ext cx="11811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sz="1400"/>
                <a:t>USA</a:t>
              </a:r>
            </a:p>
          </p:txBody>
        </p:sp>
        <p:sp>
          <p:nvSpPr>
            <p:cNvPr id="55" name="Line 24"/>
            <p:cNvSpPr>
              <a:spLocks noChangeShapeType="1"/>
            </p:cNvSpPr>
            <p:nvPr/>
          </p:nvSpPr>
          <p:spPr bwMode="auto">
            <a:xfrm>
              <a:off x="1230313" y="4683125"/>
              <a:ext cx="273050" cy="327025"/>
            </a:xfrm>
            <a:prstGeom prst="line">
              <a:avLst/>
            </a:prstGeom>
            <a:noFill/>
            <a:ln w="38100">
              <a:solidFill>
                <a:srgbClr val="BB0C0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56" name="Line 25"/>
            <p:cNvSpPr>
              <a:spLocks noChangeShapeType="1"/>
            </p:cNvSpPr>
            <p:nvPr/>
          </p:nvSpPr>
          <p:spPr bwMode="auto">
            <a:xfrm>
              <a:off x="4743450" y="6072188"/>
              <a:ext cx="273050" cy="327025"/>
            </a:xfrm>
            <a:prstGeom prst="line">
              <a:avLst/>
            </a:prstGeom>
            <a:noFill/>
            <a:ln w="38100">
              <a:solidFill>
                <a:srgbClr val="BB0C0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57" name="Line 26"/>
            <p:cNvSpPr>
              <a:spLocks noChangeShapeType="1"/>
            </p:cNvSpPr>
            <p:nvPr/>
          </p:nvSpPr>
          <p:spPr bwMode="auto">
            <a:xfrm>
              <a:off x="1236663" y="2251075"/>
              <a:ext cx="273050" cy="327025"/>
            </a:xfrm>
            <a:prstGeom prst="line">
              <a:avLst/>
            </a:prstGeom>
            <a:noFill/>
            <a:ln w="38100">
              <a:solidFill>
                <a:srgbClr val="BB0C0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58" name="Line 27"/>
            <p:cNvSpPr>
              <a:spLocks noChangeShapeType="1"/>
            </p:cNvSpPr>
            <p:nvPr/>
          </p:nvSpPr>
          <p:spPr bwMode="auto">
            <a:xfrm>
              <a:off x="4106863" y="3625850"/>
              <a:ext cx="273050" cy="327025"/>
            </a:xfrm>
            <a:prstGeom prst="line">
              <a:avLst/>
            </a:prstGeom>
            <a:noFill/>
            <a:ln w="38100">
              <a:solidFill>
                <a:srgbClr val="BB0C0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59" name="Line 28"/>
            <p:cNvSpPr>
              <a:spLocks noChangeShapeType="1"/>
            </p:cNvSpPr>
            <p:nvPr/>
          </p:nvSpPr>
          <p:spPr bwMode="auto">
            <a:xfrm>
              <a:off x="5259388" y="4130675"/>
              <a:ext cx="273050" cy="327025"/>
            </a:xfrm>
            <a:prstGeom prst="line">
              <a:avLst/>
            </a:prstGeom>
            <a:noFill/>
            <a:ln w="38100">
              <a:solidFill>
                <a:srgbClr val="BB0C0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60" name="Text Box 29"/>
            <p:cNvSpPr txBox="1">
              <a:spLocks noChangeArrowheads="1"/>
            </p:cNvSpPr>
            <p:nvPr/>
          </p:nvSpPr>
          <p:spPr bwMode="auto">
            <a:xfrm>
              <a:off x="4760912" y="6333080"/>
              <a:ext cx="2169046" cy="1034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sz="1400" dirty="0"/>
                <a:t>South </a:t>
              </a:r>
              <a:r>
                <a:rPr lang="de-DE" sz="1400" dirty="0" err="1"/>
                <a:t>Africa</a:t>
              </a:r>
              <a:endParaRPr lang="de-DE" sz="1400" dirty="0"/>
            </a:p>
            <a:p>
              <a:pPr>
                <a:spcBef>
                  <a:spcPct val="50000"/>
                </a:spcBef>
              </a:pPr>
              <a:endParaRPr lang="de-DE" sz="1400" dirty="0"/>
            </a:p>
          </p:txBody>
        </p:sp>
        <p:sp>
          <p:nvSpPr>
            <p:cNvPr id="61" name="Text Box 30"/>
            <p:cNvSpPr txBox="1">
              <a:spLocks noChangeArrowheads="1"/>
            </p:cNvSpPr>
            <p:nvPr/>
          </p:nvSpPr>
          <p:spPr bwMode="auto">
            <a:xfrm>
              <a:off x="1273175" y="5016500"/>
              <a:ext cx="11811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sz="1400"/>
                <a:t>Brazil</a:t>
              </a:r>
            </a:p>
          </p:txBody>
        </p:sp>
      </p:grpSp>
      <p:graphicFrame>
        <p:nvGraphicFramePr>
          <p:cNvPr id="34" name="Object 2"/>
          <p:cNvGraphicFramePr>
            <a:graphicFrameLocks noChangeAspect="1"/>
          </p:cNvGraphicFramePr>
          <p:nvPr/>
        </p:nvGraphicFramePr>
        <p:xfrm>
          <a:off x="4982840" y="3522966"/>
          <a:ext cx="3866074" cy="25372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4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„International </a:t>
            </a:r>
            <a:r>
              <a:rPr lang="de-DE" dirty="0" err="1" smtClean="0"/>
              <a:t>Masterclasses</a:t>
            </a:r>
            <a:r>
              <a:rPr lang="de-DE" dirty="0" smtClean="0"/>
              <a:t>“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0"/>
          </p:nvPr>
        </p:nvSpPr>
        <p:spPr>
          <a:xfrm>
            <a:off x="1877510" y="1484784"/>
            <a:ext cx="6781800" cy="4813995"/>
          </a:xfrm>
        </p:spPr>
        <p:txBody>
          <a:bodyPr>
            <a:normAutofit/>
          </a:bodyPr>
          <a:lstStyle/>
          <a:p>
            <a:r>
              <a:rPr lang="de-DE" dirty="0" smtClean="0"/>
              <a:t>Einzelner Forschungstag an Universitäten/Forschungseinrichtungen</a:t>
            </a:r>
          </a:p>
          <a:p>
            <a:r>
              <a:rPr lang="de-DE" dirty="0" smtClean="0"/>
              <a:t>19 Institute in Deutschland</a:t>
            </a:r>
          </a:p>
          <a:p>
            <a:r>
              <a:rPr lang="de-DE" dirty="0" smtClean="0"/>
              <a:t>Ablauf</a:t>
            </a:r>
            <a:r>
              <a:rPr lang="de-DE" dirty="0"/>
              <a:t>: </a:t>
            </a:r>
            <a:r>
              <a:rPr lang="de-DE" dirty="0" smtClean="0"/>
              <a:t>Einführung, eigene </a:t>
            </a:r>
          </a:p>
          <a:p>
            <a:pPr>
              <a:buNone/>
            </a:pPr>
            <a:r>
              <a:rPr lang="de-DE" dirty="0"/>
              <a:t>	</a:t>
            </a:r>
            <a:r>
              <a:rPr lang="de-DE" dirty="0" smtClean="0"/>
              <a:t>Messungen, Datenauswertung, , Videokonferenz, Quiz</a:t>
            </a:r>
            <a:endParaRPr lang="de-DE" dirty="0"/>
          </a:p>
          <a:p>
            <a:pPr lvl="1"/>
            <a:endParaRPr lang="de-DE" sz="1400" dirty="0"/>
          </a:p>
          <a:p>
            <a:r>
              <a:rPr lang="de-DE" dirty="0"/>
              <a:t>Materialien zentral über </a:t>
            </a:r>
            <a:r>
              <a:rPr lang="de-DE" dirty="0">
                <a:hlinkClick r:id="rId2"/>
              </a:rPr>
              <a:t>www.physicsmasterclasses.org</a:t>
            </a:r>
            <a:r>
              <a:rPr lang="de-DE" dirty="0"/>
              <a:t> </a:t>
            </a:r>
          </a:p>
          <a:p>
            <a:pPr lvl="1"/>
            <a:endParaRPr lang="de-DE" dirty="0" smtClean="0"/>
          </a:p>
          <a:p>
            <a:endParaRPr lang="de-DE" dirty="0" smtClean="0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948810" y="2494830"/>
            <a:ext cx="1871662" cy="183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7645722" y="3086968"/>
            <a:ext cx="482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400">
                <a:solidFill>
                  <a:schemeClr val="bg1"/>
                </a:solidFill>
              </a:rPr>
              <a:t>Z</a:t>
            </a:r>
            <a:r>
              <a:rPr lang="en-US" sz="2400" baseline="3000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 rot="-3102590">
            <a:off x="6924998" y="3825155"/>
            <a:ext cx="6985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000" dirty="0" err="1">
                <a:solidFill>
                  <a:schemeClr val="bg1"/>
                </a:solidFill>
              </a:rPr>
              <a:t>e+e</a:t>
            </a:r>
            <a:r>
              <a:rPr lang="en-US" sz="200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 rot="-3102590">
            <a:off x="7229797" y="3837855"/>
            <a:ext cx="7080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000" dirty="0" err="1">
                <a:solidFill>
                  <a:schemeClr val="bg1"/>
                </a:solidFill>
                <a:latin typeface="Symbol" pitchFamily="18" charset="2"/>
              </a:rPr>
              <a:t>m</a:t>
            </a:r>
            <a:r>
              <a:rPr lang="en-US" sz="2000" dirty="0" err="1">
                <a:solidFill>
                  <a:schemeClr val="bg1"/>
                </a:solidFill>
              </a:rPr>
              <a:t>+</a:t>
            </a:r>
            <a:r>
              <a:rPr lang="en-US" sz="2000" dirty="0" err="1">
                <a:solidFill>
                  <a:schemeClr val="bg1"/>
                </a:solidFill>
                <a:latin typeface="Symbol" pitchFamily="18" charset="2"/>
              </a:rPr>
              <a:t>m</a:t>
            </a:r>
            <a:r>
              <a:rPr lang="en-US" sz="200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 rot="-3102590">
            <a:off x="7521897" y="3826743"/>
            <a:ext cx="6381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000">
                <a:solidFill>
                  <a:schemeClr val="bg1"/>
                </a:solidFill>
                <a:latin typeface="Symbol" pitchFamily="18" charset="2"/>
              </a:rPr>
              <a:t>t</a:t>
            </a:r>
            <a:r>
              <a:rPr lang="en-US" sz="2000">
                <a:solidFill>
                  <a:schemeClr val="bg1"/>
                </a:solidFill>
              </a:rPr>
              <a:t>+</a:t>
            </a:r>
            <a:r>
              <a:rPr lang="en-US" sz="2000">
                <a:solidFill>
                  <a:schemeClr val="bg1"/>
                </a:solidFill>
                <a:latin typeface="Symbol" pitchFamily="18" charset="2"/>
              </a:rPr>
              <a:t>t</a:t>
            </a:r>
            <a:r>
              <a:rPr lang="en-US" sz="20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 rot="-3102590">
            <a:off x="7860035" y="3706093"/>
            <a:ext cx="466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000">
                <a:solidFill>
                  <a:schemeClr val="bg1"/>
                </a:solidFill>
              </a:rPr>
              <a:t>qq</a:t>
            </a:r>
          </a:p>
        </p:txBody>
      </p:sp>
      <p:sp>
        <p:nvSpPr>
          <p:cNvPr id="11" name="Text Box 11"/>
          <p:cNvSpPr txBox="1">
            <a:spLocks noChangeArrowheads="1"/>
          </p:cNvSpPr>
          <p:nvPr/>
        </p:nvSpPr>
        <p:spPr bwMode="auto">
          <a:xfrm rot="-3102590">
            <a:off x="8141022" y="3555280"/>
            <a:ext cx="4476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000">
                <a:solidFill>
                  <a:schemeClr val="bg1"/>
                </a:solidFill>
                <a:latin typeface="Symbol" pitchFamily="18" charset="2"/>
              </a:rPr>
              <a:t>nn</a:t>
            </a:r>
            <a:endParaRPr lang="en-US" sz="2000">
              <a:solidFill>
                <a:schemeClr val="bg1"/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6948810" y="4437112"/>
            <a:ext cx="18716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tx2"/>
                </a:solidFill>
                <a:latin typeface="Arial Narrow" pitchFamily="34" charset="0"/>
              </a:rPr>
              <a:t>Bis 2010: Daten von LEP</a:t>
            </a:r>
            <a:endParaRPr lang="de-DE" dirty="0">
              <a:solidFill>
                <a:schemeClr val="tx2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5000" y="5022502"/>
            <a:ext cx="5691336" cy="566738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Seit 2011: Ereignisbild einer Proton-Proton-Kollision </a:t>
            </a:r>
            <a:br>
              <a:rPr lang="de-DE" dirty="0" smtClean="0"/>
            </a:br>
            <a:r>
              <a:rPr lang="de-DE" dirty="0" smtClean="0"/>
              <a:t>am ATLAS-Experiment im MINERVA</a:t>
            </a:r>
            <a:r>
              <a:rPr lang="de-DE" baseline="30000" dirty="0" smtClean="0"/>
              <a:t>*</a:t>
            </a:r>
            <a:r>
              <a:rPr lang="de-DE" dirty="0" smtClean="0"/>
              <a:t> Event Display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905000" y="5661248"/>
            <a:ext cx="6195392" cy="720080"/>
          </a:xfrm>
        </p:spPr>
        <p:txBody>
          <a:bodyPr>
            <a:normAutofit fontScale="92500" lnSpcReduction="20000"/>
          </a:bodyPr>
          <a:lstStyle/>
          <a:p>
            <a:r>
              <a:rPr lang="de-DE" sz="1800" dirty="0" smtClean="0"/>
              <a:t>Wenige Monate alte Daten vom LHC, mit denen die </a:t>
            </a:r>
            <a:r>
              <a:rPr lang="de-DE" sz="1800" dirty="0" err="1" smtClean="0"/>
              <a:t>TeilnehmerInnen</a:t>
            </a:r>
            <a:r>
              <a:rPr lang="de-DE" sz="1800" dirty="0" smtClean="0"/>
              <a:t> arbeiten</a:t>
            </a:r>
            <a:br>
              <a:rPr lang="de-DE" sz="1800" dirty="0" smtClean="0"/>
            </a:br>
            <a:endParaRPr lang="de-DE" sz="18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90527" y="590026"/>
            <a:ext cx="4044201" cy="4279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034728" y="592897"/>
            <a:ext cx="3001768" cy="42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099236" y="6309320"/>
            <a:ext cx="39346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tx2"/>
                </a:solidFill>
                <a:latin typeface="Arial Narrow" pitchFamily="34" charset="0"/>
              </a:rPr>
              <a:t>*</a:t>
            </a:r>
            <a:r>
              <a:rPr lang="de-DE" sz="1200" dirty="0" err="1" smtClean="0">
                <a:solidFill>
                  <a:schemeClr val="tx2"/>
                </a:solidFill>
                <a:latin typeface="Arial Narrow" pitchFamily="34" charset="0"/>
              </a:rPr>
              <a:t>Masterclass</a:t>
            </a:r>
            <a:r>
              <a:rPr lang="de-DE" sz="1200" dirty="0" smtClean="0">
                <a:solidFill>
                  <a:schemeClr val="tx2"/>
                </a:solidFill>
                <a:latin typeface="Arial Narrow" pitchFamily="34" charset="0"/>
              </a:rPr>
              <a:t> </a:t>
            </a:r>
            <a:r>
              <a:rPr lang="de-DE" sz="1200" dirty="0" err="1" smtClean="0">
                <a:solidFill>
                  <a:schemeClr val="tx2"/>
                </a:solidFill>
                <a:latin typeface="Arial Narrow" pitchFamily="34" charset="0"/>
              </a:rPr>
              <a:t>Involving</a:t>
            </a:r>
            <a:r>
              <a:rPr lang="de-DE" sz="1200" dirty="0" smtClean="0">
                <a:solidFill>
                  <a:schemeClr val="tx2"/>
                </a:solidFill>
                <a:latin typeface="Arial Narrow" pitchFamily="34" charset="0"/>
              </a:rPr>
              <a:t> Event Recognition </a:t>
            </a:r>
            <a:r>
              <a:rPr lang="de-DE" sz="1200" dirty="0" err="1" smtClean="0">
                <a:solidFill>
                  <a:schemeClr val="tx2"/>
                </a:solidFill>
                <a:latin typeface="Arial Narrow" pitchFamily="34" charset="0"/>
              </a:rPr>
              <a:t>Visualized</a:t>
            </a:r>
            <a:r>
              <a:rPr lang="de-DE" sz="1200" dirty="0" smtClean="0">
                <a:solidFill>
                  <a:schemeClr val="tx2"/>
                </a:solidFill>
                <a:latin typeface="Arial Narrow" pitchFamily="34" charset="0"/>
              </a:rPr>
              <a:t> </a:t>
            </a:r>
            <a:r>
              <a:rPr lang="de-DE" sz="1200" dirty="0" err="1" smtClean="0">
                <a:solidFill>
                  <a:schemeClr val="tx2"/>
                </a:solidFill>
                <a:latin typeface="Arial Narrow" pitchFamily="34" charset="0"/>
              </a:rPr>
              <a:t>with</a:t>
            </a:r>
            <a:r>
              <a:rPr lang="de-DE" sz="1200" dirty="0" smtClean="0">
                <a:solidFill>
                  <a:schemeClr val="tx2"/>
                </a:solidFill>
                <a:latin typeface="Arial Narrow" pitchFamily="34" charset="0"/>
              </a:rPr>
              <a:t> A</a:t>
            </a:r>
            <a:r>
              <a:rPr lang="de-DE" sz="1000" dirty="0" smtClean="0">
                <a:solidFill>
                  <a:schemeClr val="tx2"/>
                </a:solidFill>
                <a:latin typeface="Arial Narrow" pitchFamily="34" charset="0"/>
              </a:rPr>
              <a:t>TLANTIS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5000" y="4800600"/>
            <a:ext cx="6483424" cy="566738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Diskussion der Ergebnisse in einer englischsprachigen Videokonferenz moderiert von Wissenschaftler/innen am  CERN</a:t>
            </a:r>
            <a:endParaRPr lang="de-DE" dirty="0"/>
          </a:p>
        </p:txBody>
      </p:sp>
      <p:pic>
        <p:nvPicPr>
          <p:cNvPr id="5" name="Bildplatzhalter 4" descr="pic-videokonferenz-nantes-hochformat.jpg"/>
          <p:cNvPicPr>
            <a:picLocks noGrp="1" noChangeAspect="1"/>
          </p:cNvPicPr>
          <p:nvPr>
            <p:ph type="pic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4860032" y="1124744"/>
            <a:ext cx="3860931" cy="3312368"/>
          </a:xfrm>
        </p:spPr>
      </p:pic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de-DE" sz="1600" dirty="0" smtClean="0"/>
              <a:t>Diskutieren und Auswertung der </a:t>
            </a:r>
            <a:r>
              <a:rPr lang="de-DE" sz="1600" dirty="0" err="1" smtClean="0"/>
              <a:t>Messergebnisse</a:t>
            </a:r>
            <a:r>
              <a:rPr lang="de-DE" sz="1600" dirty="0" smtClean="0"/>
              <a:t> von allen Instituten, die an diesem Tag teilgenommen haben</a:t>
            </a:r>
          </a:p>
          <a:p>
            <a:endParaRPr lang="de-DE" dirty="0"/>
          </a:p>
        </p:txBody>
      </p:sp>
      <p:pic>
        <p:nvPicPr>
          <p:cNvPr id="6" name="Grafik 5" descr="pic-videokonferenz-screen-hochformat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1354193" y="1124744"/>
            <a:ext cx="3361823" cy="3312368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2. Projektstruktur Netzwerk Teilchenwelt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pPr>
              <a:lnSpc>
                <a:spcPct val="90000"/>
              </a:lnSpc>
              <a:spcBef>
                <a:spcPct val="40000"/>
              </a:spcBef>
              <a:buClr>
                <a:schemeClr val="tx2"/>
              </a:buClr>
              <a:buNone/>
            </a:pPr>
            <a:r>
              <a:rPr lang="de-DE" sz="3600" b="1" dirty="0" smtClean="0"/>
              <a:t>Seit 2010: Vier Zentrale </a:t>
            </a:r>
            <a:r>
              <a:rPr lang="de-DE" sz="3600" b="1" dirty="0"/>
              <a:t>Elemente</a:t>
            </a:r>
            <a:endParaRPr lang="de-DE" sz="3600" b="1" dirty="0" smtClean="0"/>
          </a:p>
          <a:p>
            <a:pPr lvl="1">
              <a:lnSpc>
                <a:spcPct val="90000"/>
              </a:lnSpc>
              <a:spcBef>
                <a:spcPct val="4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de-DE" sz="3200" dirty="0" smtClean="0"/>
              <a:t>Flächendeckende </a:t>
            </a:r>
            <a:r>
              <a:rPr lang="de-DE" sz="3200" b="1" dirty="0"/>
              <a:t>lokale </a:t>
            </a:r>
            <a:r>
              <a:rPr lang="de-DE" sz="3200" dirty="0"/>
              <a:t>Projekte </a:t>
            </a:r>
            <a:br>
              <a:rPr lang="de-DE" sz="3200" dirty="0"/>
            </a:br>
            <a:r>
              <a:rPr lang="de-DE" sz="3200" dirty="0" smtClean="0"/>
              <a:t>(Teilchenwelt-</a:t>
            </a:r>
            <a:r>
              <a:rPr lang="de-DE" sz="3200" dirty="0" err="1" smtClean="0"/>
              <a:t>Masterclasses</a:t>
            </a:r>
            <a:r>
              <a:rPr lang="de-DE" sz="3200" dirty="0" smtClean="0"/>
              <a:t> </a:t>
            </a:r>
            <a:r>
              <a:rPr lang="de-DE" sz="3200" dirty="0"/>
              <a:t>und kosmische Strahlung) </a:t>
            </a:r>
            <a:endParaRPr lang="de-DE" sz="3200" dirty="0" smtClean="0"/>
          </a:p>
          <a:p>
            <a:pPr lvl="1">
              <a:lnSpc>
                <a:spcPct val="90000"/>
              </a:lnSpc>
              <a:spcBef>
                <a:spcPct val="40000"/>
              </a:spcBef>
              <a:buClr>
                <a:schemeClr val="tx2"/>
              </a:buClr>
              <a:buNone/>
            </a:pPr>
            <a:r>
              <a:rPr lang="de-DE" sz="3200" dirty="0" smtClean="0">
                <a:sym typeface="Wingdings" pitchFamily="2" charset="2"/>
              </a:rPr>
              <a:t> ganzjährig und mobil</a:t>
            </a:r>
            <a:endParaRPr lang="de-DE" sz="3200" dirty="0"/>
          </a:p>
          <a:p>
            <a:pPr lvl="1">
              <a:lnSpc>
                <a:spcPct val="90000"/>
              </a:lnSpc>
              <a:spcBef>
                <a:spcPct val="4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de-DE" sz="3200" b="1" dirty="0"/>
              <a:t>Vor-Ort Erfahrung</a:t>
            </a:r>
            <a:r>
              <a:rPr lang="de-DE" sz="3200" dirty="0"/>
              <a:t> am CERN </a:t>
            </a:r>
          </a:p>
          <a:p>
            <a:pPr lvl="1">
              <a:lnSpc>
                <a:spcPct val="90000"/>
              </a:lnSpc>
              <a:spcBef>
                <a:spcPct val="4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de-DE" sz="3200" dirty="0"/>
              <a:t>Entwicklung von </a:t>
            </a:r>
            <a:r>
              <a:rPr lang="de-DE" sz="3200" b="1" dirty="0"/>
              <a:t>Kontextmaterialien</a:t>
            </a:r>
          </a:p>
          <a:p>
            <a:pPr lvl="1">
              <a:lnSpc>
                <a:spcPct val="90000"/>
              </a:lnSpc>
              <a:spcBef>
                <a:spcPct val="4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de-DE" sz="3200" dirty="0"/>
              <a:t>Wissenschaftliche </a:t>
            </a:r>
            <a:r>
              <a:rPr lang="de-DE" sz="3200" b="1" dirty="0"/>
              <a:t>Zielkontrolle</a:t>
            </a:r>
          </a:p>
          <a:p>
            <a:endParaRPr lang="de-DE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58160BCD542D84193EC0ABC092C3563" ma:contentTypeVersion="0" ma:contentTypeDescription="Create a new document." ma:contentTypeScope="" ma:versionID="4a94c9bf46d5df634de18d327b39376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6510D742-5BFD-4CD6-B577-08069E9D713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E6D0B958-6090-4900-B5C6-FC3A8F7C135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307D24E-15A3-49D1-AC91-7DC52806B895}">
  <ds:schemaRefs>
    <ds:schemaRef ds:uri="http://schemas.microsoft.com/office/2006/documentManagement/types"/>
    <ds:schemaRef ds:uri="http://purl.org/dc/elements/1.1/"/>
    <ds:schemaRef ds:uri="http://purl.org/dc/terms/"/>
    <ds:schemaRef ds:uri="http://purl.org/dc/dcmitype/"/>
    <ds:schemaRef ds:uri="http://www.w3.org/XML/1998/namespace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674</Words>
  <Application>Microsoft Office PowerPoint</Application>
  <PresentationFormat>Bildschirmpräsentation (4:3)</PresentationFormat>
  <Paragraphs>188</Paragraphs>
  <Slides>27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3</vt:i4>
      </vt:variant>
      <vt:variant>
        <vt:lpstr>Folientitel</vt:lpstr>
      </vt:variant>
      <vt:variant>
        <vt:i4>27</vt:i4>
      </vt:variant>
    </vt:vector>
  </HeadingPairs>
  <TitlesOfParts>
    <vt:vector size="30" baseType="lpstr">
      <vt:lpstr>Office-Design</vt:lpstr>
      <vt:lpstr>Office-Design</vt:lpstr>
      <vt:lpstr>Office-Design</vt:lpstr>
      <vt:lpstr>Netzwerk Teilchenwelt </vt:lpstr>
      <vt:lpstr>Folie 2</vt:lpstr>
      <vt:lpstr>Ein Netzwerk…</vt:lpstr>
      <vt:lpstr>1. Projektziele </vt:lpstr>
      <vt:lpstr>Blick zurück – das „Schwesterprogramm“:  Hands on Particle Physics Masterclasses</vt:lpstr>
      <vt:lpstr>„International Masterclasses“</vt:lpstr>
      <vt:lpstr>Seit 2011: Ereignisbild einer Proton-Proton-Kollision  am ATLAS-Experiment im MINERVA* Event Display</vt:lpstr>
      <vt:lpstr>Diskussion der Ergebnisse in einer englischsprachigen Videokonferenz moderiert von Wissenschaftler/innen am  CERN</vt:lpstr>
      <vt:lpstr>2. Projektstruktur Netzwerk Teilchenwelt</vt:lpstr>
      <vt:lpstr>2. Projektstruktur</vt:lpstr>
      <vt:lpstr> </vt:lpstr>
      <vt:lpstr>3. Programm</vt:lpstr>
      <vt:lpstr>Angebot für Jugendliche</vt:lpstr>
      <vt:lpstr>Impressionen: Jugendliche testen neue LHC-ATLAS-Daten</vt:lpstr>
      <vt:lpstr>Vertiefungsprogramm CERN</vt:lpstr>
      <vt:lpstr>Forschungsmitarbeit</vt:lpstr>
      <vt:lpstr>4. Angebot für Lehrkräfte</vt:lpstr>
      <vt:lpstr>5. Ihre Möglichkeiten als Teilchenwelt-MultiplikatorIn</vt:lpstr>
      <vt:lpstr>5. Aktiv als Teilchenwelt-MultiplikatorIn</vt:lpstr>
      <vt:lpstr>6. Interaktiv als Teilchenwelt MultiplikatorIn</vt:lpstr>
      <vt:lpstr>www.weltmaschine.de</vt:lpstr>
      <vt:lpstr>http://cern.ch/physicsteaching/german/  </vt:lpstr>
      <vt:lpstr>Experiment-Seiten – Beispiel http://atlas.ch/</vt:lpstr>
      <vt:lpstr>Oder einfach … www.teilchenwelt.de/material</vt:lpstr>
      <vt:lpstr>In Vorbereitung durch das Netzwerk…</vt:lpstr>
      <vt:lpstr>7. Zum Schluss</vt:lpstr>
      <vt:lpstr>Viel Spaß beim Workshop!  Mehr Informationen unter www.teilchenwelt.de</vt:lpstr>
    </vt:vector>
  </TitlesOfParts>
  <Company>Entenhausen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klaas klever</dc:creator>
  <cp:lastModifiedBy>Anne Gück</cp:lastModifiedBy>
  <cp:revision>139</cp:revision>
  <dcterms:created xsi:type="dcterms:W3CDTF">2010-06-16T07:18:22Z</dcterms:created>
  <dcterms:modified xsi:type="dcterms:W3CDTF">2011-10-16T20:49:36Z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0x010100A58160BCD542D84193EC0ABC092C3563</vt:lpwstr>
  </property>
</Properties>
</file>