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5.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97" r:id="rId2"/>
    <p:sldMasterId id="2147483828" r:id="rId3"/>
    <p:sldMasterId id="2147483865" r:id="rId4"/>
    <p:sldMasterId id="2147483900" r:id="rId5"/>
    <p:sldMasterId id="2147483936" r:id="rId6"/>
    <p:sldMasterId id="2147483966" r:id="rId7"/>
    <p:sldMasterId id="2147484002" r:id="rId8"/>
    <p:sldMasterId id="2147484014" r:id="rId9"/>
  </p:sldMasterIdLst>
  <p:notesMasterIdLst>
    <p:notesMasterId r:id="rId33"/>
  </p:notesMasterIdLst>
  <p:sldIdLst>
    <p:sldId id="2919" r:id="rId10"/>
    <p:sldId id="2798" r:id="rId11"/>
    <p:sldId id="4593" r:id="rId12"/>
    <p:sldId id="4567" r:id="rId13"/>
    <p:sldId id="4504" r:id="rId14"/>
    <p:sldId id="4581" r:id="rId15"/>
    <p:sldId id="2893" r:id="rId16"/>
    <p:sldId id="4544" r:id="rId17"/>
    <p:sldId id="4585" r:id="rId18"/>
    <p:sldId id="2935" r:id="rId19"/>
    <p:sldId id="4546" r:id="rId20"/>
    <p:sldId id="4576" r:id="rId21"/>
    <p:sldId id="4515" r:id="rId22"/>
    <p:sldId id="4533" r:id="rId23"/>
    <p:sldId id="4519" r:id="rId24"/>
    <p:sldId id="4548" r:id="rId25"/>
    <p:sldId id="4472" r:id="rId26"/>
    <p:sldId id="4539" r:id="rId27"/>
    <p:sldId id="4554" r:id="rId28"/>
    <p:sldId id="4580" r:id="rId29"/>
    <p:sldId id="4592" r:id="rId30"/>
    <p:sldId id="4555" r:id="rId31"/>
    <p:sldId id="4557" r:id="rId32"/>
  </p:sldIdLst>
  <p:sldSz cx="12192000" cy="6858000"/>
  <p:notesSz cx="9928225" cy="14357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C377B"/>
    <a:srgbClr val="CFD5EA"/>
    <a:srgbClr val="A1A4AF"/>
    <a:srgbClr val="DDDDD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44" autoAdjust="0"/>
    <p:restoredTop sz="94660"/>
  </p:normalViewPr>
  <p:slideViewPr>
    <p:cSldViewPr snapToGrid="0" showGuides="1">
      <p:cViewPr varScale="1">
        <p:scale>
          <a:sx n="77" d="100"/>
          <a:sy n="77" d="100"/>
        </p:scale>
        <p:origin x="360" y="72"/>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21" Type="http://schemas.openxmlformats.org/officeDocument/2006/relationships/slide" Target="slides/slide12.xml"/><Relationship Id="rId34"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viewProps" Target="viewProps.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0" cy="720361"/>
          </a:xfrm>
          <a:prstGeom prst="rect">
            <a:avLst/>
          </a:prstGeom>
        </p:spPr>
        <p:txBody>
          <a:bodyPr vert="horz" lIns="135383" tIns="67692" rIns="135383" bIns="67692" rtlCol="0"/>
          <a:lstStyle>
            <a:lvl1pPr algn="l">
              <a:defRPr sz="1800"/>
            </a:lvl1pPr>
          </a:lstStyle>
          <a:p>
            <a:endParaRPr lang="en-GB"/>
          </a:p>
        </p:txBody>
      </p:sp>
      <p:sp>
        <p:nvSpPr>
          <p:cNvPr id="3" name="Date Placeholder 2"/>
          <p:cNvSpPr>
            <a:spLocks noGrp="1"/>
          </p:cNvSpPr>
          <p:nvPr>
            <p:ph type="dt" idx="1"/>
          </p:nvPr>
        </p:nvSpPr>
        <p:spPr>
          <a:xfrm>
            <a:off x="5623698" y="0"/>
            <a:ext cx="4302230" cy="720361"/>
          </a:xfrm>
          <a:prstGeom prst="rect">
            <a:avLst/>
          </a:prstGeom>
        </p:spPr>
        <p:txBody>
          <a:bodyPr vert="horz" lIns="135383" tIns="67692" rIns="135383" bIns="67692" rtlCol="0"/>
          <a:lstStyle>
            <a:lvl1pPr algn="r">
              <a:defRPr sz="1800"/>
            </a:lvl1pPr>
          </a:lstStyle>
          <a:p>
            <a:fld id="{E374726B-3D21-49D0-9176-2C240B866C98}" type="datetimeFigureOut">
              <a:rPr lang="en-GB" smtClean="0"/>
              <a:t>30/10/2023</a:t>
            </a:fld>
            <a:endParaRPr lang="en-GB"/>
          </a:p>
        </p:txBody>
      </p:sp>
      <p:sp>
        <p:nvSpPr>
          <p:cNvPr id="4" name="Slide Image Placeholder 3"/>
          <p:cNvSpPr>
            <a:spLocks noGrp="1" noRot="1" noChangeAspect="1"/>
          </p:cNvSpPr>
          <p:nvPr>
            <p:ph type="sldImg" idx="2"/>
          </p:nvPr>
        </p:nvSpPr>
        <p:spPr>
          <a:xfrm>
            <a:off x="658813" y="1795463"/>
            <a:ext cx="8610600" cy="4845050"/>
          </a:xfrm>
          <a:prstGeom prst="rect">
            <a:avLst/>
          </a:prstGeom>
          <a:noFill/>
          <a:ln w="12700">
            <a:solidFill>
              <a:prstClr val="black"/>
            </a:solidFill>
          </a:ln>
        </p:spPr>
        <p:txBody>
          <a:bodyPr vert="horz" lIns="135383" tIns="67692" rIns="135383" bIns="67692" rtlCol="0" anchor="ctr"/>
          <a:lstStyle/>
          <a:p>
            <a:endParaRPr lang="en-GB"/>
          </a:p>
        </p:txBody>
      </p:sp>
      <p:sp>
        <p:nvSpPr>
          <p:cNvPr id="5" name="Notes Placeholder 4"/>
          <p:cNvSpPr>
            <a:spLocks noGrp="1"/>
          </p:cNvSpPr>
          <p:nvPr>
            <p:ph type="body" sz="quarter" idx="3"/>
          </p:nvPr>
        </p:nvSpPr>
        <p:spPr>
          <a:xfrm>
            <a:off x="992824" y="6909476"/>
            <a:ext cx="7942579" cy="5653207"/>
          </a:xfrm>
          <a:prstGeom prst="rect">
            <a:avLst/>
          </a:prstGeom>
        </p:spPr>
        <p:txBody>
          <a:bodyPr vert="horz" lIns="135383" tIns="67692" rIns="135383" bIns="6769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13636991"/>
            <a:ext cx="4302230" cy="720359"/>
          </a:xfrm>
          <a:prstGeom prst="rect">
            <a:avLst/>
          </a:prstGeom>
        </p:spPr>
        <p:txBody>
          <a:bodyPr vert="horz" lIns="135383" tIns="67692" rIns="135383" bIns="67692" rtlCol="0" anchor="b"/>
          <a:lstStyle>
            <a:lvl1pPr algn="l">
              <a:defRPr sz="1800"/>
            </a:lvl1pPr>
          </a:lstStyle>
          <a:p>
            <a:endParaRPr lang="en-GB"/>
          </a:p>
        </p:txBody>
      </p:sp>
      <p:sp>
        <p:nvSpPr>
          <p:cNvPr id="7" name="Slide Number Placeholder 6"/>
          <p:cNvSpPr>
            <a:spLocks noGrp="1"/>
          </p:cNvSpPr>
          <p:nvPr>
            <p:ph type="sldNum" sz="quarter" idx="5"/>
          </p:nvPr>
        </p:nvSpPr>
        <p:spPr>
          <a:xfrm>
            <a:off x="5623698" y="13636991"/>
            <a:ext cx="4302230" cy="720359"/>
          </a:xfrm>
          <a:prstGeom prst="rect">
            <a:avLst/>
          </a:prstGeom>
        </p:spPr>
        <p:txBody>
          <a:bodyPr vert="horz" lIns="135383" tIns="67692" rIns="135383" bIns="67692" rtlCol="0" anchor="b"/>
          <a:lstStyle>
            <a:lvl1pPr algn="r">
              <a:defRPr sz="1800"/>
            </a:lvl1pPr>
          </a:lstStyle>
          <a:p>
            <a:fld id="{4C5D6558-31F6-4E13-8AD0-A2680585A939}" type="slidenum">
              <a:rPr lang="en-GB" smtClean="0"/>
              <a:t>‹#›</a:t>
            </a:fld>
            <a:endParaRPr lang="en-GB"/>
          </a:p>
        </p:txBody>
      </p:sp>
    </p:spTree>
    <p:extLst>
      <p:ext uri="{BB962C8B-B14F-4D97-AF65-F5344CB8AC3E}">
        <p14:creationId xmlns:p14="http://schemas.microsoft.com/office/powerpoint/2010/main" val="31725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676918">
              <a:defRPr/>
            </a:pPr>
            <a:fld id="{8B957210-7F66-4993-86DA-C4808AC66EF9}" type="slidenum">
              <a:rPr lang="en-GB">
                <a:solidFill>
                  <a:prstClr val="black"/>
                </a:solidFill>
                <a:latin typeface="Calibri" panose="020F0502020204030204"/>
              </a:rPr>
              <a:pPr defTabSz="676918">
                <a:defRPr/>
              </a:pPr>
              <a:t>1</a:t>
            </a:fld>
            <a:endParaRPr lang="en-GB">
              <a:solidFill>
                <a:prstClr val="black"/>
              </a:solidFill>
              <a:latin typeface="Calibri" panose="020F0502020204030204"/>
            </a:endParaRPr>
          </a:p>
        </p:txBody>
      </p:sp>
    </p:spTree>
    <p:extLst>
      <p:ext uri="{BB962C8B-B14F-4D97-AF65-F5344CB8AC3E}">
        <p14:creationId xmlns:p14="http://schemas.microsoft.com/office/powerpoint/2010/main" val="636334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5pPr>
            <a:lvl6pPr marL="3723053"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6pPr>
            <a:lvl7pPr marL="4399971"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7pPr>
            <a:lvl8pPr marL="5076889"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8pPr>
            <a:lvl9pPr marL="5753808"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9pPr>
          </a:lstStyle>
          <a:p>
            <a:pPr defTabSz="1353837">
              <a:spcBef>
                <a:spcPct val="0"/>
              </a:spcBef>
              <a:buClrTx/>
              <a:defRPr/>
            </a:pPr>
            <a:fld id="{66D6A5A0-806E-4E21-A59A-4D6E0AB8A473}" type="slidenum">
              <a:rPr lang="en-US" altLang="en-US">
                <a:latin typeface="Arial" panose="020B0604020202020204" pitchFamily="34" charset="0"/>
                <a:ea typeface="DejaVu Sans"/>
                <a:cs typeface="DejaVu Sans"/>
              </a:rPr>
              <a:pPr defTabSz="1353837">
                <a:spcBef>
                  <a:spcPct val="0"/>
                </a:spcBef>
                <a:buClrTx/>
                <a:defRPr/>
              </a:pPr>
              <a:t>2</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361950" y="1198563"/>
            <a:ext cx="10528300" cy="5922962"/>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1126118" y="7500222"/>
            <a:ext cx="9002050" cy="71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35383" tIns="67692" rIns="135383" bIns="67692" anchor="ctr"/>
          <a:lstStyle/>
          <a:p>
            <a:pPr defTabSz="1353837">
              <a:lnSpc>
                <a:spcPct val="93000"/>
              </a:lnSpc>
              <a:buClr>
                <a:srgbClr val="000000"/>
              </a:buClr>
              <a:buSzPct val="100000"/>
              <a:defRPr/>
            </a:pPr>
            <a:endParaRPr lang="en-US" altLang="en-US" sz="2700">
              <a:solidFill>
                <a:srgbClr val="FFFFFF"/>
              </a:solidFill>
              <a:latin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10">
            <a:extLst>
              <a:ext uri="{FF2B5EF4-FFF2-40B4-BE49-F238E27FC236}">
                <a16:creationId xmlns:a16="http://schemas.microsoft.com/office/drawing/2014/main" id="{A582808F-1B55-4C8C-B67D-F80A35D284E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A3518953-E347-4627-8DB3-12FB50EACE8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68611" name="Rectangle 1">
            <a:extLst>
              <a:ext uri="{FF2B5EF4-FFF2-40B4-BE49-F238E27FC236}">
                <a16:creationId xmlns:a16="http://schemas.microsoft.com/office/drawing/2014/main" id="{C7B0C01B-24EA-4180-9283-C92EDC04C4F2}"/>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2" name="Text Box 2">
            <a:extLst>
              <a:ext uri="{FF2B5EF4-FFF2-40B4-BE49-F238E27FC236}">
                <a16:creationId xmlns:a16="http://schemas.microsoft.com/office/drawing/2014/main" id="{957D2B46-F92D-430A-9CA1-5338D568E772}"/>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89780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5pPr>
            <a:lvl6pPr marL="3723053"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6pPr>
            <a:lvl7pPr marL="4399971"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7pPr>
            <a:lvl8pPr marL="5076889"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8pPr>
            <a:lvl9pPr marL="5753808"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9pPr>
          </a:lstStyle>
          <a:p>
            <a:pPr defTabSz="1353837">
              <a:spcBef>
                <a:spcPct val="0"/>
              </a:spcBef>
              <a:buClrTx/>
              <a:defRPr/>
            </a:pPr>
            <a:fld id="{66D6A5A0-806E-4E21-A59A-4D6E0AB8A473}" type="slidenum">
              <a:rPr lang="en-US" altLang="en-US">
                <a:latin typeface="Arial" panose="020B0604020202020204" pitchFamily="34" charset="0"/>
                <a:ea typeface="DejaVu Sans"/>
                <a:cs typeface="DejaVu Sans"/>
              </a:rPr>
              <a:pPr defTabSz="1353837">
                <a:spcBef>
                  <a:spcPct val="0"/>
                </a:spcBef>
                <a:buClrTx/>
                <a:defRPr/>
              </a:pPr>
              <a:t>4</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361950" y="1198563"/>
            <a:ext cx="10528300" cy="5922962"/>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1126118" y="7500222"/>
            <a:ext cx="9002050" cy="71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35383" tIns="67692" rIns="135383" bIns="67692" anchor="ctr"/>
          <a:lstStyle/>
          <a:p>
            <a:pPr defTabSz="1353837">
              <a:lnSpc>
                <a:spcPct val="93000"/>
              </a:lnSpc>
              <a:buClr>
                <a:srgbClr val="000000"/>
              </a:buClr>
              <a:buSzPct val="100000"/>
              <a:defRPr/>
            </a:pPr>
            <a:endParaRPr lang="en-US" altLang="en-US" sz="2700">
              <a:solidFill>
                <a:srgbClr val="FFFFFF"/>
              </a:solidFill>
              <a:latin typeface="Calibri"/>
            </a:endParaRPr>
          </a:p>
        </p:txBody>
      </p:sp>
    </p:spTree>
    <p:extLst>
      <p:ext uri="{BB962C8B-B14F-4D97-AF65-F5344CB8AC3E}">
        <p14:creationId xmlns:p14="http://schemas.microsoft.com/office/powerpoint/2010/main" val="4170978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5pPr>
            <a:lvl6pPr marL="3723053"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6pPr>
            <a:lvl7pPr marL="4399971"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7pPr>
            <a:lvl8pPr marL="5076889"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8pPr>
            <a:lvl9pPr marL="5753808"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9pPr>
          </a:lstStyle>
          <a:p>
            <a:pPr defTabSz="1353837">
              <a:spcBef>
                <a:spcPct val="0"/>
              </a:spcBef>
              <a:buClrTx/>
              <a:defRPr/>
            </a:pPr>
            <a:fld id="{66D6A5A0-806E-4E21-A59A-4D6E0AB8A473}" type="slidenum">
              <a:rPr lang="en-US" altLang="en-US">
                <a:latin typeface="Arial" panose="020B0604020202020204" pitchFamily="34" charset="0"/>
                <a:ea typeface="DejaVu Sans"/>
                <a:cs typeface="DejaVu Sans"/>
              </a:rPr>
              <a:pPr defTabSz="1353837">
                <a:spcBef>
                  <a:spcPct val="0"/>
                </a:spcBef>
                <a:buClrTx/>
                <a:defRPr/>
              </a:pPr>
              <a:t>5</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361950" y="1198563"/>
            <a:ext cx="10528300" cy="5922962"/>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1126118" y="7500222"/>
            <a:ext cx="9002050" cy="71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35383" tIns="67692" rIns="135383" bIns="67692" anchor="ctr"/>
          <a:lstStyle/>
          <a:p>
            <a:pPr defTabSz="1353837">
              <a:lnSpc>
                <a:spcPct val="93000"/>
              </a:lnSpc>
              <a:buClr>
                <a:srgbClr val="000000"/>
              </a:buClr>
              <a:buSzPct val="100000"/>
              <a:defRPr/>
            </a:pPr>
            <a:endParaRPr lang="en-US" altLang="en-US" sz="2700">
              <a:solidFill>
                <a:srgbClr val="FFFFFF"/>
              </a:solidFill>
              <a:latin typeface="Calibri"/>
            </a:endParaRPr>
          </a:p>
        </p:txBody>
      </p:sp>
    </p:spTree>
    <p:extLst>
      <p:ext uri="{BB962C8B-B14F-4D97-AF65-F5344CB8AC3E}">
        <p14:creationId xmlns:p14="http://schemas.microsoft.com/office/powerpoint/2010/main" val="34785544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5pPr>
            <a:lvl6pPr marL="3723053"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6pPr>
            <a:lvl7pPr marL="4399971"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7pPr>
            <a:lvl8pPr marL="5076889"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8pPr>
            <a:lvl9pPr marL="5753808"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9pPr>
          </a:lstStyle>
          <a:p>
            <a:pPr defTabSz="1353837">
              <a:spcBef>
                <a:spcPct val="0"/>
              </a:spcBef>
              <a:buClrTx/>
              <a:defRPr/>
            </a:pPr>
            <a:fld id="{66D6A5A0-806E-4E21-A59A-4D6E0AB8A473}" type="slidenum">
              <a:rPr lang="en-US" altLang="en-US">
                <a:latin typeface="Arial" panose="020B0604020202020204" pitchFamily="34" charset="0"/>
                <a:ea typeface="DejaVu Sans"/>
                <a:cs typeface="DejaVu Sans"/>
              </a:rPr>
              <a:pPr defTabSz="1353837">
                <a:spcBef>
                  <a:spcPct val="0"/>
                </a:spcBef>
                <a:buClrTx/>
                <a:defRPr/>
              </a:pPr>
              <a:t>9</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361950" y="1198563"/>
            <a:ext cx="10528300" cy="5922962"/>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1126118" y="7500222"/>
            <a:ext cx="9002050" cy="71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35383" tIns="67692" rIns="135383" bIns="67692" anchor="ctr"/>
          <a:lstStyle/>
          <a:p>
            <a:pPr defTabSz="1353837">
              <a:lnSpc>
                <a:spcPct val="93000"/>
              </a:lnSpc>
              <a:buClr>
                <a:srgbClr val="000000"/>
              </a:buClr>
              <a:buSzPct val="100000"/>
              <a:defRPr/>
            </a:pPr>
            <a:endParaRPr lang="en-US" altLang="en-US" sz="2700">
              <a:solidFill>
                <a:srgbClr val="FFFFFF"/>
              </a:solidFill>
              <a:latin typeface="Calibri"/>
            </a:endParaRPr>
          </a:p>
        </p:txBody>
      </p:sp>
    </p:spTree>
    <p:extLst>
      <p:ext uri="{BB962C8B-B14F-4D97-AF65-F5344CB8AC3E}">
        <p14:creationId xmlns:p14="http://schemas.microsoft.com/office/powerpoint/2010/main" val="3433195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640354" algn="l"/>
                <a:tab pos="1280709" algn="l"/>
                <a:tab pos="1921063" algn="l"/>
                <a:tab pos="2561417" algn="l"/>
                <a:tab pos="3201772" algn="l"/>
                <a:tab pos="3842126" algn="l"/>
              </a:tabLst>
              <a:defRPr sz="17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640354" algn="l"/>
                <a:tab pos="1280709" algn="l"/>
                <a:tab pos="1921063" algn="l"/>
                <a:tab pos="2561417" algn="l"/>
                <a:tab pos="3201772" algn="l"/>
                <a:tab pos="3842126" algn="l"/>
              </a:tabLst>
              <a:defRPr sz="17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640354" algn="l"/>
                <a:tab pos="1280709" algn="l"/>
                <a:tab pos="1921063" algn="l"/>
                <a:tab pos="2561417" algn="l"/>
                <a:tab pos="3201772" algn="l"/>
                <a:tab pos="3842126" algn="l"/>
              </a:tabLst>
              <a:defRPr sz="17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640354" algn="l"/>
                <a:tab pos="1280709" algn="l"/>
                <a:tab pos="1921063" algn="l"/>
                <a:tab pos="2561417" algn="l"/>
                <a:tab pos="3201772" algn="l"/>
                <a:tab pos="3842126" algn="l"/>
              </a:tabLst>
              <a:defRPr sz="17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640354" algn="l"/>
                <a:tab pos="1280709" algn="l"/>
                <a:tab pos="1921063" algn="l"/>
                <a:tab pos="2561417" algn="l"/>
                <a:tab pos="3201772" algn="l"/>
                <a:tab pos="3842126" algn="l"/>
              </a:tabLst>
              <a:defRPr sz="1700">
                <a:solidFill>
                  <a:srgbClr val="000000"/>
                </a:solidFill>
                <a:latin typeface="Times New Roman" panose="02020603050405020304" pitchFamily="18" charset="0"/>
              </a:defRPr>
            </a:lvl5pPr>
            <a:lvl6pPr marL="3521949" indent="-320177" defTabSz="640354" eaLnBrk="0" fontAlgn="base" hangingPunct="0">
              <a:spcBef>
                <a:spcPct val="30000"/>
              </a:spcBef>
              <a:spcAft>
                <a:spcPct val="0"/>
              </a:spcAft>
              <a:buClr>
                <a:srgbClr val="000000"/>
              </a:buClr>
              <a:buSzPct val="100000"/>
              <a:buFont typeface="Times New Roman" panose="02020603050405020304" pitchFamily="18" charset="0"/>
              <a:tabLst>
                <a:tab pos="640354" algn="l"/>
                <a:tab pos="1280709" algn="l"/>
                <a:tab pos="1921063" algn="l"/>
                <a:tab pos="2561417" algn="l"/>
                <a:tab pos="3201772" algn="l"/>
                <a:tab pos="3842126" algn="l"/>
              </a:tabLst>
              <a:defRPr sz="1700">
                <a:solidFill>
                  <a:srgbClr val="000000"/>
                </a:solidFill>
                <a:latin typeface="Times New Roman" panose="02020603050405020304" pitchFamily="18" charset="0"/>
              </a:defRPr>
            </a:lvl6pPr>
            <a:lvl7pPr marL="4162303" indent="-320177" defTabSz="640354" eaLnBrk="0" fontAlgn="base" hangingPunct="0">
              <a:spcBef>
                <a:spcPct val="30000"/>
              </a:spcBef>
              <a:spcAft>
                <a:spcPct val="0"/>
              </a:spcAft>
              <a:buClr>
                <a:srgbClr val="000000"/>
              </a:buClr>
              <a:buSzPct val="100000"/>
              <a:buFont typeface="Times New Roman" panose="02020603050405020304" pitchFamily="18" charset="0"/>
              <a:tabLst>
                <a:tab pos="640354" algn="l"/>
                <a:tab pos="1280709" algn="l"/>
                <a:tab pos="1921063" algn="l"/>
                <a:tab pos="2561417" algn="l"/>
                <a:tab pos="3201772" algn="l"/>
                <a:tab pos="3842126" algn="l"/>
              </a:tabLst>
              <a:defRPr sz="1700">
                <a:solidFill>
                  <a:srgbClr val="000000"/>
                </a:solidFill>
                <a:latin typeface="Times New Roman" panose="02020603050405020304" pitchFamily="18" charset="0"/>
              </a:defRPr>
            </a:lvl7pPr>
            <a:lvl8pPr marL="4802657" indent="-320177" defTabSz="640354" eaLnBrk="0" fontAlgn="base" hangingPunct="0">
              <a:spcBef>
                <a:spcPct val="30000"/>
              </a:spcBef>
              <a:spcAft>
                <a:spcPct val="0"/>
              </a:spcAft>
              <a:buClr>
                <a:srgbClr val="000000"/>
              </a:buClr>
              <a:buSzPct val="100000"/>
              <a:buFont typeface="Times New Roman" panose="02020603050405020304" pitchFamily="18" charset="0"/>
              <a:tabLst>
                <a:tab pos="640354" algn="l"/>
                <a:tab pos="1280709" algn="l"/>
                <a:tab pos="1921063" algn="l"/>
                <a:tab pos="2561417" algn="l"/>
                <a:tab pos="3201772" algn="l"/>
                <a:tab pos="3842126" algn="l"/>
              </a:tabLst>
              <a:defRPr sz="1700">
                <a:solidFill>
                  <a:srgbClr val="000000"/>
                </a:solidFill>
                <a:latin typeface="Times New Roman" panose="02020603050405020304" pitchFamily="18" charset="0"/>
              </a:defRPr>
            </a:lvl8pPr>
            <a:lvl9pPr marL="5443012" indent="-320177" defTabSz="640354" eaLnBrk="0" fontAlgn="base" hangingPunct="0">
              <a:spcBef>
                <a:spcPct val="30000"/>
              </a:spcBef>
              <a:spcAft>
                <a:spcPct val="0"/>
              </a:spcAft>
              <a:buClr>
                <a:srgbClr val="000000"/>
              </a:buClr>
              <a:buSzPct val="100000"/>
              <a:buFont typeface="Times New Roman" panose="02020603050405020304" pitchFamily="18" charset="0"/>
              <a:tabLst>
                <a:tab pos="640354" algn="l"/>
                <a:tab pos="1280709" algn="l"/>
                <a:tab pos="1921063" algn="l"/>
                <a:tab pos="2561417" algn="l"/>
                <a:tab pos="3201772" algn="l"/>
                <a:tab pos="3842126" algn="l"/>
              </a:tabLst>
              <a:defRPr sz="1700">
                <a:solidFill>
                  <a:srgbClr val="000000"/>
                </a:solidFill>
                <a:latin typeface="Times New Roman" panose="02020603050405020304" pitchFamily="18" charset="0"/>
              </a:defRPr>
            </a:lvl9pPr>
          </a:lstStyle>
          <a:p>
            <a:pPr defTabSz="1280709">
              <a:spcBef>
                <a:spcPct val="0"/>
              </a:spcBef>
              <a:buClrTx/>
              <a:defRPr/>
            </a:pPr>
            <a:fld id="{66D6A5A0-806E-4E21-A59A-4D6E0AB8A473}" type="slidenum">
              <a:rPr lang="en-US" altLang="en-US">
                <a:latin typeface="Arial" panose="020B0604020202020204" pitchFamily="34" charset="0"/>
                <a:ea typeface="DejaVu Sans"/>
                <a:cs typeface="DejaVu Sans"/>
              </a:rPr>
              <a:pPr defTabSz="1280709">
                <a:spcBef>
                  <a:spcPct val="0"/>
                </a:spcBef>
                <a:buClrTx/>
                <a:defRPr/>
              </a:pPr>
              <a:t>10</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1181100" y="1004888"/>
            <a:ext cx="8824913" cy="4964112"/>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1119423" y="6286269"/>
            <a:ext cx="8948527" cy="595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071" tIns="64035" rIns="128071" bIns="64035" anchor="ctr"/>
          <a:lstStyle/>
          <a:p>
            <a:pPr defTabSz="1280709">
              <a:lnSpc>
                <a:spcPct val="93000"/>
              </a:lnSpc>
              <a:buClr>
                <a:srgbClr val="000000"/>
              </a:buClr>
              <a:buSzPct val="100000"/>
              <a:defRPr/>
            </a:pPr>
            <a:endParaRPr lang="en-US" altLang="en-US" sz="2500">
              <a:solidFill>
                <a:srgbClr val="FFFFFF"/>
              </a:solidFill>
              <a:latin typeface="Calibri"/>
            </a:endParaRPr>
          </a:p>
        </p:txBody>
      </p:sp>
    </p:spTree>
    <p:extLst>
      <p:ext uri="{BB962C8B-B14F-4D97-AF65-F5344CB8AC3E}">
        <p14:creationId xmlns:p14="http://schemas.microsoft.com/office/powerpoint/2010/main" val="684714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5pPr>
            <a:lvl6pPr marL="3723053"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6pPr>
            <a:lvl7pPr marL="4399971"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7pPr>
            <a:lvl8pPr marL="5076889"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8pPr>
            <a:lvl9pPr marL="5753808" indent="-338459" defTabSz="676918" eaLnBrk="0" fontAlgn="base" hangingPunct="0">
              <a:spcBef>
                <a:spcPct val="30000"/>
              </a:spcBef>
              <a:spcAft>
                <a:spcPct val="0"/>
              </a:spcAft>
              <a:buClr>
                <a:srgbClr val="000000"/>
              </a:buClr>
              <a:buSzPct val="100000"/>
              <a:buFont typeface="Times New Roman" panose="02020603050405020304" pitchFamily="18" charset="0"/>
              <a:tabLst>
                <a:tab pos="676918" algn="l"/>
                <a:tab pos="1353837" algn="l"/>
                <a:tab pos="2030755" algn="l"/>
                <a:tab pos="2707674" algn="l"/>
                <a:tab pos="3384593" algn="l"/>
                <a:tab pos="4061512" algn="l"/>
              </a:tabLst>
              <a:defRPr sz="1800">
                <a:solidFill>
                  <a:srgbClr val="000000"/>
                </a:solidFill>
                <a:latin typeface="Times New Roman" panose="02020603050405020304" pitchFamily="18" charset="0"/>
              </a:defRPr>
            </a:lvl9pPr>
          </a:lstStyle>
          <a:p>
            <a:pPr defTabSz="1353837">
              <a:spcBef>
                <a:spcPct val="0"/>
              </a:spcBef>
              <a:buClrTx/>
              <a:defRPr/>
            </a:pPr>
            <a:fld id="{66D6A5A0-806E-4E21-A59A-4D6E0AB8A473}" type="slidenum">
              <a:rPr lang="en-US" altLang="en-US">
                <a:latin typeface="Arial" panose="020B0604020202020204" pitchFamily="34" charset="0"/>
                <a:ea typeface="DejaVu Sans"/>
                <a:cs typeface="DejaVu Sans"/>
              </a:rPr>
              <a:pPr defTabSz="1353837">
                <a:spcBef>
                  <a:spcPct val="0"/>
                </a:spcBef>
                <a:buClrTx/>
                <a:defRPr/>
              </a:pPr>
              <a:t>21</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361950" y="1198563"/>
            <a:ext cx="10528300" cy="5922962"/>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1126118" y="7500222"/>
            <a:ext cx="9002050" cy="71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35383" tIns="67692" rIns="135383" bIns="67692" anchor="ctr"/>
          <a:lstStyle/>
          <a:p>
            <a:pPr defTabSz="1353837">
              <a:lnSpc>
                <a:spcPct val="93000"/>
              </a:lnSpc>
              <a:buClr>
                <a:srgbClr val="000000"/>
              </a:buClr>
              <a:buSzPct val="100000"/>
              <a:defRPr/>
            </a:pPr>
            <a:endParaRPr lang="en-US" altLang="en-US" sz="2700">
              <a:solidFill>
                <a:srgbClr val="FFFFFF"/>
              </a:solidFill>
              <a:latin typeface="Calibri"/>
            </a:endParaRPr>
          </a:p>
        </p:txBody>
      </p:sp>
    </p:spTree>
    <p:extLst>
      <p:ext uri="{BB962C8B-B14F-4D97-AF65-F5344CB8AC3E}">
        <p14:creationId xmlns:p14="http://schemas.microsoft.com/office/powerpoint/2010/main" val="2774064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6.xml"/><Relationship Id="rId4" Type="http://schemas.openxmlformats.org/officeDocument/2006/relationships/image" Target="../media/image1.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30/10/2023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1106440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30/10/2023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831522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12/15/21</a:t>
            </a:r>
          </a:p>
        </p:txBody>
      </p:sp>
      <p:sp>
        <p:nvSpPr>
          <p:cNvPr id="4" name="Footer Placeholder 3"/>
          <p:cNvSpPr>
            <a:spLocks noGrp="1"/>
          </p:cNvSpPr>
          <p:nvPr>
            <p:ph type="ftr" sz="quarter" idx="11"/>
          </p:nvPr>
        </p:nvSpPr>
        <p:spPr/>
        <p:txBody>
          <a:bodyPr/>
          <a:lstStyle/>
          <a:p>
            <a:r>
              <a:rPr lang="en-US"/>
              <a:t>Snowmass Agora: Linear Colliders</a:t>
            </a:r>
            <a:endParaRPr lang="en-US" dirty="0"/>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74945619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Chart Placeholder 2"/>
          <p:cNvSpPr>
            <a:spLocks noGrp="1"/>
          </p:cNvSpPr>
          <p:nvPr>
            <p:ph type="chart" idx="1"/>
          </p:nvPr>
        </p:nvSpPr>
        <p:spPr>
          <a:xfrm>
            <a:off x="609600" y="1600201"/>
            <a:ext cx="10972800" cy="4525963"/>
          </a:xfrm>
        </p:spPr>
        <p:txBody>
          <a:bodyPr/>
          <a:lstStyle/>
          <a:p>
            <a:endParaRPr lang="en-US"/>
          </a:p>
        </p:txBody>
      </p:sp>
      <p:sp>
        <p:nvSpPr>
          <p:cNvPr id="4" name="Date Placeholder 3"/>
          <p:cNvSpPr>
            <a:spLocks noGrp="1"/>
          </p:cNvSpPr>
          <p:nvPr>
            <p:ph type="dt" sz="half" idx="10"/>
          </p:nvPr>
        </p:nvSpPr>
        <p:spPr>
          <a:xfrm>
            <a:off x="609600" y="6245225"/>
            <a:ext cx="2844800" cy="476250"/>
          </a:xfrm>
        </p:spPr>
        <p:txBody>
          <a:bodyPr/>
          <a:lstStyle>
            <a:lvl1pPr>
              <a:defRPr/>
            </a:lvl1pPr>
          </a:lstStyle>
          <a:p>
            <a:r>
              <a:rPr lang="en-US"/>
              <a:t>12/15/21</a:t>
            </a:r>
          </a:p>
        </p:txBody>
      </p:sp>
      <p:sp>
        <p:nvSpPr>
          <p:cNvPr id="5" name="Footer Placeholder 4"/>
          <p:cNvSpPr>
            <a:spLocks noGrp="1"/>
          </p:cNvSpPr>
          <p:nvPr>
            <p:ph type="ftr" sz="quarter" idx="11"/>
          </p:nvPr>
        </p:nvSpPr>
        <p:spPr>
          <a:xfrm>
            <a:off x="4165600" y="6245225"/>
            <a:ext cx="3860800" cy="476250"/>
          </a:xfrm>
        </p:spPr>
        <p:txBody>
          <a:bodyPr/>
          <a:lstStyle>
            <a:lvl1pPr>
              <a:defRPr/>
            </a:lvl1pPr>
          </a:lstStyle>
          <a:p>
            <a:r>
              <a:rPr lang="en-US"/>
              <a:t>Snowmass Agora: Linear Colliders</a:t>
            </a:r>
          </a:p>
        </p:txBody>
      </p:sp>
      <p:sp>
        <p:nvSpPr>
          <p:cNvPr id="6" name="Slide Number Placeholder 5"/>
          <p:cNvSpPr>
            <a:spLocks noGrp="1"/>
          </p:cNvSpPr>
          <p:nvPr>
            <p:ph type="sldNum" sz="quarter" idx="12"/>
          </p:nvPr>
        </p:nvSpPr>
        <p:spPr>
          <a:xfrm>
            <a:off x="8737600" y="6245225"/>
            <a:ext cx="2844800" cy="476250"/>
          </a:xfrm>
        </p:spPr>
        <p:txBody>
          <a:bodyPr/>
          <a:lstStyle>
            <a:lvl1pPr>
              <a:defRPr/>
            </a:lvl1pPr>
          </a:lstStyle>
          <a:p>
            <a:fld id="{8A7BBD36-3257-8E4A-8984-B9E452B60DAC}" type="slidenum">
              <a:rPr lang="en-US"/>
              <a:pPr/>
              <a:t>‹#›</a:t>
            </a:fld>
            <a:endParaRPr lang="en-US"/>
          </a:p>
        </p:txBody>
      </p:sp>
    </p:spTree>
    <p:extLst>
      <p:ext uri="{BB962C8B-B14F-4D97-AF65-F5344CB8AC3E}">
        <p14:creationId xmlns:p14="http://schemas.microsoft.com/office/powerpoint/2010/main" val="75474956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855662"/>
          </a:xfrm>
        </p:spPr>
        <p:txBody>
          <a:bodyPr/>
          <a:lstStyle/>
          <a:p>
            <a:r>
              <a:rPr lang="en-US"/>
              <a:t>Click to edit Master title style</a:t>
            </a:r>
          </a:p>
        </p:txBody>
      </p:sp>
      <p:sp>
        <p:nvSpPr>
          <p:cNvPr id="3" name="Text Placeholder 2"/>
          <p:cNvSpPr>
            <a:spLocks noGrp="1"/>
          </p:cNvSpPr>
          <p:nvPr>
            <p:ph type="body" sz="half" idx="1"/>
          </p:nvPr>
        </p:nvSpPr>
        <p:spPr>
          <a:xfrm>
            <a:off x="609600" y="1312863"/>
            <a:ext cx="5384800" cy="4813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312863"/>
            <a:ext cx="5384800" cy="4813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12/15/21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Snowmass Agora: Linear Colliders</a:t>
            </a:r>
          </a:p>
        </p:txBody>
      </p:sp>
      <p:sp>
        <p:nvSpPr>
          <p:cNvPr id="7" name="Rectangle 6"/>
          <p:cNvSpPr>
            <a:spLocks noGrp="1" noChangeArrowheads="1"/>
          </p:cNvSpPr>
          <p:nvPr>
            <p:ph type="sldNum" sz="quarter" idx="12"/>
          </p:nvPr>
        </p:nvSpPr>
        <p:spPr>
          <a:ln/>
        </p:spPr>
        <p:txBody>
          <a:bodyPr/>
          <a:lstStyle>
            <a:lvl1pPr>
              <a:defRPr/>
            </a:lvl1pPr>
          </a:lstStyle>
          <a:p>
            <a:fld id="{C1E73930-EDB2-5B4C-99D8-72732A3B2E2F}" type="slidenum">
              <a:rPr lang="en-US"/>
              <a:pPr/>
              <a:t>‹#›</a:t>
            </a:fld>
            <a:endParaRPr lang="en-US"/>
          </a:p>
        </p:txBody>
      </p:sp>
    </p:spTree>
    <p:extLst>
      <p:ext uri="{BB962C8B-B14F-4D97-AF65-F5344CB8AC3E}">
        <p14:creationId xmlns:p14="http://schemas.microsoft.com/office/powerpoint/2010/main" val="13213455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163276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30/10/2023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0158121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20742733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171960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677452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8133151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51091321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8167294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245232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8156849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30/10/2023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5459636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7998202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4549267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45249133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10/30/2023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4597360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894251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5249091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105636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80157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66659398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7428292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30/10/2023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0005218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26567393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10/30/2023</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7446158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2" y="3886200"/>
            <a:ext cx="8534400" cy="1752600"/>
          </a:xfrm>
        </p:spPr>
        <p:txBody>
          <a:bodyPr/>
          <a:lstStyle>
            <a:lvl1pPr marL="0" indent="0" algn="ctr">
              <a:buNone/>
              <a:defRPr>
                <a:solidFill>
                  <a:schemeClr val="tx1">
                    <a:tint val="75000"/>
                  </a:schemeClr>
                </a:solidFill>
              </a:defRPr>
            </a:lvl1pPr>
            <a:lvl2pPr marL="609228" indent="0" algn="ctr">
              <a:buNone/>
              <a:defRPr>
                <a:solidFill>
                  <a:schemeClr val="tx1">
                    <a:tint val="75000"/>
                  </a:schemeClr>
                </a:solidFill>
              </a:defRPr>
            </a:lvl2pPr>
            <a:lvl3pPr marL="1218456" indent="0" algn="ctr">
              <a:buNone/>
              <a:defRPr>
                <a:solidFill>
                  <a:schemeClr val="tx1">
                    <a:tint val="75000"/>
                  </a:schemeClr>
                </a:solidFill>
              </a:defRPr>
            </a:lvl3pPr>
            <a:lvl4pPr marL="1827686" indent="0" algn="ctr">
              <a:buNone/>
              <a:defRPr>
                <a:solidFill>
                  <a:schemeClr val="tx1">
                    <a:tint val="75000"/>
                  </a:schemeClr>
                </a:solidFill>
              </a:defRPr>
            </a:lvl4pPr>
            <a:lvl5pPr marL="2436914" indent="0" algn="ctr">
              <a:buNone/>
              <a:defRPr>
                <a:solidFill>
                  <a:schemeClr val="tx1">
                    <a:tint val="75000"/>
                  </a:schemeClr>
                </a:solidFill>
              </a:defRPr>
            </a:lvl5pPr>
            <a:lvl6pPr marL="3046142" indent="0" algn="ctr">
              <a:buNone/>
              <a:defRPr>
                <a:solidFill>
                  <a:schemeClr val="tx1">
                    <a:tint val="75000"/>
                  </a:schemeClr>
                </a:solidFill>
              </a:defRPr>
            </a:lvl6pPr>
            <a:lvl7pPr marL="3655371" indent="0" algn="ctr">
              <a:buNone/>
              <a:defRPr>
                <a:solidFill>
                  <a:schemeClr val="tx1">
                    <a:tint val="75000"/>
                  </a:schemeClr>
                </a:solidFill>
              </a:defRPr>
            </a:lvl7pPr>
            <a:lvl8pPr marL="4264600" indent="0" algn="ctr">
              <a:buNone/>
              <a:defRPr>
                <a:solidFill>
                  <a:schemeClr val="tx1">
                    <a:tint val="75000"/>
                  </a:schemeClr>
                </a:solidFill>
              </a:defRPr>
            </a:lvl8pPr>
            <a:lvl9pPr marL="487382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3C542E28-4944-4174-8658-B31C7AE78AFE}" type="slidenum">
              <a:rPr lang="en-US"/>
              <a:pPr>
                <a:defRPr/>
              </a:pPr>
              <a:t>‹#›</a:t>
            </a:fld>
            <a:endParaRPr lang="en-US"/>
          </a:p>
        </p:txBody>
      </p:sp>
    </p:spTree>
    <p:extLst>
      <p:ext uri="{BB962C8B-B14F-4D97-AF65-F5344CB8AC3E}">
        <p14:creationId xmlns:p14="http://schemas.microsoft.com/office/powerpoint/2010/main" val="30520097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6AB4BAE3-E7A4-40F8-A96A-61A1EF93CFED}" type="slidenum">
              <a:rPr lang="en-US"/>
              <a:pPr>
                <a:defRPr/>
              </a:pPr>
              <a:t>‹#›</a:t>
            </a:fld>
            <a:endParaRPr lang="en-US"/>
          </a:p>
        </p:txBody>
      </p:sp>
    </p:spTree>
    <p:extLst>
      <p:ext uri="{BB962C8B-B14F-4D97-AF65-F5344CB8AC3E}">
        <p14:creationId xmlns:p14="http://schemas.microsoft.com/office/powerpoint/2010/main" val="34069111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4"/>
          </a:xfrm>
        </p:spPr>
        <p:txBody>
          <a:bodyPr anchor="t"/>
          <a:lstStyle>
            <a:lvl1pPr algn="l">
              <a:defRPr sz="5357" b="1" cap="all"/>
            </a:lvl1pPr>
          </a:lstStyle>
          <a:p>
            <a:r>
              <a:rPr lang="en-US"/>
              <a:t>Click to edit Master title style</a:t>
            </a:r>
          </a:p>
        </p:txBody>
      </p:sp>
      <p:sp>
        <p:nvSpPr>
          <p:cNvPr id="3" name="Text Placeholder 2"/>
          <p:cNvSpPr>
            <a:spLocks noGrp="1"/>
          </p:cNvSpPr>
          <p:nvPr>
            <p:ph type="body" idx="1"/>
          </p:nvPr>
        </p:nvSpPr>
        <p:spPr>
          <a:xfrm>
            <a:off x="963084" y="2906714"/>
            <a:ext cx="10363200" cy="1500187"/>
          </a:xfrm>
        </p:spPr>
        <p:txBody>
          <a:bodyPr anchor="b"/>
          <a:lstStyle>
            <a:lvl1pPr marL="0" indent="0">
              <a:buNone/>
              <a:defRPr sz="2622">
                <a:solidFill>
                  <a:schemeClr val="tx1">
                    <a:tint val="75000"/>
                  </a:schemeClr>
                </a:solidFill>
              </a:defRPr>
            </a:lvl1pPr>
            <a:lvl2pPr marL="609228" indent="0">
              <a:buNone/>
              <a:defRPr sz="2394">
                <a:solidFill>
                  <a:schemeClr val="tx1">
                    <a:tint val="75000"/>
                  </a:schemeClr>
                </a:solidFill>
              </a:defRPr>
            </a:lvl2pPr>
            <a:lvl3pPr marL="1218456" indent="0">
              <a:buNone/>
              <a:defRPr sz="2166">
                <a:solidFill>
                  <a:schemeClr val="tx1">
                    <a:tint val="75000"/>
                  </a:schemeClr>
                </a:solidFill>
              </a:defRPr>
            </a:lvl3pPr>
            <a:lvl4pPr marL="1827686" indent="0">
              <a:buNone/>
              <a:defRPr sz="1824">
                <a:solidFill>
                  <a:schemeClr val="tx1">
                    <a:tint val="75000"/>
                  </a:schemeClr>
                </a:solidFill>
              </a:defRPr>
            </a:lvl4pPr>
            <a:lvl5pPr marL="2436914" indent="0">
              <a:buNone/>
              <a:defRPr sz="1824">
                <a:solidFill>
                  <a:schemeClr val="tx1">
                    <a:tint val="75000"/>
                  </a:schemeClr>
                </a:solidFill>
              </a:defRPr>
            </a:lvl5pPr>
            <a:lvl6pPr marL="3046142" indent="0">
              <a:buNone/>
              <a:defRPr sz="1824">
                <a:solidFill>
                  <a:schemeClr val="tx1">
                    <a:tint val="75000"/>
                  </a:schemeClr>
                </a:solidFill>
              </a:defRPr>
            </a:lvl6pPr>
            <a:lvl7pPr marL="3655371" indent="0">
              <a:buNone/>
              <a:defRPr sz="1824">
                <a:solidFill>
                  <a:schemeClr val="tx1">
                    <a:tint val="75000"/>
                  </a:schemeClr>
                </a:solidFill>
              </a:defRPr>
            </a:lvl7pPr>
            <a:lvl8pPr marL="4264600" indent="0">
              <a:buNone/>
              <a:defRPr sz="1824">
                <a:solidFill>
                  <a:schemeClr val="tx1">
                    <a:tint val="75000"/>
                  </a:schemeClr>
                </a:solidFill>
              </a:defRPr>
            </a:lvl8pPr>
            <a:lvl9pPr marL="4873828" indent="0">
              <a:buNone/>
              <a:defRPr sz="182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25330E46-5F80-43ED-933E-4B0D73B4708D}" type="slidenum">
              <a:rPr lang="en-US"/>
              <a:pPr>
                <a:defRPr/>
              </a:pPr>
              <a:t>‹#›</a:t>
            </a:fld>
            <a:endParaRPr lang="en-US"/>
          </a:p>
        </p:txBody>
      </p:sp>
    </p:spTree>
    <p:extLst>
      <p:ext uri="{BB962C8B-B14F-4D97-AF65-F5344CB8AC3E}">
        <p14:creationId xmlns:p14="http://schemas.microsoft.com/office/powerpoint/2010/main" val="358417817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40BEC0D5-32D3-4FDC-A467-C048AEDAEF43}" type="slidenum">
              <a:rPr lang="en-US"/>
              <a:pPr>
                <a:defRPr/>
              </a:pPr>
              <a:t>‹#›</a:t>
            </a:fld>
            <a:endParaRPr lang="en-US"/>
          </a:p>
        </p:txBody>
      </p:sp>
    </p:spTree>
    <p:extLst>
      <p:ext uri="{BB962C8B-B14F-4D97-AF65-F5344CB8AC3E}">
        <p14:creationId xmlns:p14="http://schemas.microsoft.com/office/powerpoint/2010/main" val="131000464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6"/>
            <a:ext cx="5386917"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6"/>
            <a:ext cx="5389033"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8"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9" name="Slide Number Placeholder 5"/>
          <p:cNvSpPr>
            <a:spLocks noGrp="1"/>
          </p:cNvSpPr>
          <p:nvPr>
            <p:ph type="sldNum" sz="quarter" idx="12"/>
          </p:nvPr>
        </p:nvSpPr>
        <p:spPr/>
        <p:txBody>
          <a:bodyPr/>
          <a:lstStyle>
            <a:lvl1pPr>
              <a:defRPr/>
            </a:lvl1pPr>
          </a:lstStyle>
          <a:p>
            <a:pPr>
              <a:defRPr/>
            </a:pPr>
            <a:fld id="{9CA5194B-0B1E-4425-BD4E-B47A6E31B4AC}" type="slidenum">
              <a:rPr lang="en-US"/>
              <a:pPr>
                <a:defRPr/>
              </a:pPr>
              <a:t>‹#›</a:t>
            </a:fld>
            <a:endParaRPr lang="en-US"/>
          </a:p>
        </p:txBody>
      </p:sp>
    </p:spTree>
    <p:extLst>
      <p:ext uri="{BB962C8B-B14F-4D97-AF65-F5344CB8AC3E}">
        <p14:creationId xmlns:p14="http://schemas.microsoft.com/office/powerpoint/2010/main" val="117091885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4"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5" name="Slide Number Placeholder 5"/>
          <p:cNvSpPr>
            <a:spLocks noGrp="1"/>
          </p:cNvSpPr>
          <p:nvPr>
            <p:ph type="sldNum" sz="quarter" idx="12"/>
          </p:nvPr>
        </p:nvSpPr>
        <p:spPr/>
        <p:txBody>
          <a:bodyPr/>
          <a:lstStyle>
            <a:lvl1pPr>
              <a:defRPr/>
            </a:lvl1pPr>
          </a:lstStyle>
          <a:p>
            <a:pPr>
              <a:defRPr/>
            </a:pPr>
            <a:fld id="{8BC99217-547C-48C4-BBA2-0AD26965BCEA}" type="slidenum">
              <a:rPr lang="en-US"/>
              <a:pPr>
                <a:defRPr/>
              </a:pPr>
              <a:t>‹#›</a:t>
            </a:fld>
            <a:endParaRPr lang="en-US"/>
          </a:p>
        </p:txBody>
      </p:sp>
    </p:spTree>
    <p:extLst>
      <p:ext uri="{BB962C8B-B14F-4D97-AF65-F5344CB8AC3E}">
        <p14:creationId xmlns:p14="http://schemas.microsoft.com/office/powerpoint/2010/main" val="57282848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3"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4" name="Slide Number Placeholder 5"/>
          <p:cNvSpPr>
            <a:spLocks noGrp="1"/>
          </p:cNvSpPr>
          <p:nvPr>
            <p:ph type="sldNum" sz="quarter" idx="12"/>
          </p:nvPr>
        </p:nvSpPr>
        <p:spPr/>
        <p:txBody>
          <a:bodyPr/>
          <a:lstStyle>
            <a:lvl1pPr>
              <a:defRPr/>
            </a:lvl1pPr>
          </a:lstStyle>
          <a:p>
            <a:pPr>
              <a:defRPr/>
            </a:pPr>
            <a:fld id="{88F19282-61B7-4575-B1E9-BE84A679125B}" type="slidenum">
              <a:rPr lang="en-US"/>
              <a:pPr>
                <a:defRPr/>
              </a:pPr>
              <a:t>‹#›</a:t>
            </a:fld>
            <a:endParaRPr lang="en-US"/>
          </a:p>
        </p:txBody>
      </p:sp>
    </p:spTree>
    <p:extLst>
      <p:ext uri="{BB962C8B-B14F-4D97-AF65-F5344CB8AC3E}">
        <p14:creationId xmlns:p14="http://schemas.microsoft.com/office/powerpoint/2010/main" val="302341529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0"/>
          </a:xfrm>
        </p:spPr>
        <p:txBody>
          <a:bodyPr anchor="b"/>
          <a:lstStyle>
            <a:lvl1pPr algn="l">
              <a:defRPr sz="2622"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217"/>
            </a:lvl1pPr>
            <a:lvl2pPr>
              <a:defRPr sz="3761"/>
            </a:lvl2pPr>
            <a:lvl3pPr>
              <a:defRPr sz="3191"/>
            </a:lvl3pPr>
            <a:lvl4pPr>
              <a:defRPr sz="2622"/>
            </a:lvl4pPr>
            <a:lvl5pPr>
              <a:defRPr sz="2622"/>
            </a:lvl5pPr>
            <a:lvl6pPr>
              <a:defRPr sz="2622"/>
            </a:lvl6pPr>
            <a:lvl7pPr>
              <a:defRPr sz="2622"/>
            </a:lvl7pPr>
            <a:lvl8pPr>
              <a:defRPr sz="2622"/>
            </a:lvl8pPr>
            <a:lvl9pPr>
              <a:defRPr sz="2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BA6546DA-D9A6-41B9-910D-8E4398FAB76A}" type="slidenum">
              <a:rPr lang="en-US"/>
              <a:pPr>
                <a:defRPr/>
              </a:pPr>
              <a:t>‹#›</a:t>
            </a:fld>
            <a:endParaRPr lang="en-US"/>
          </a:p>
        </p:txBody>
      </p:sp>
    </p:spTree>
    <p:extLst>
      <p:ext uri="{BB962C8B-B14F-4D97-AF65-F5344CB8AC3E}">
        <p14:creationId xmlns:p14="http://schemas.microsoft.com/office/powerpoint/2010/main" val="137544546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30/10/2023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76833031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9" y="4800601"/>
            <a:ext cx="7315200" cy="566738"/>
          </a:xfrm>
        </p:spPr>
        <p:txBody>
          <a:bodyPr anchor="b"/>
          <a:lstStyle>
            <a:lvl1pPr algn="l">
              <a:defRPr sz="2622" b="1"/>
            </a:lvl1pPr>
          </a:lstStyle>
          <a:p>
            <a:r>
              <a:rPr lang="en-US"/>
              <a:t>Click to edit Master title style</a:t>
            </a:r>
          </a:p>
        </p:txBody>
      </p:sp>
      <p:sp>
        <p:nvSpPr>
          <p:cNvPr id="3" name="Picture Placeholder 2"/>
          <p:cNvSpPr>
            <a:spLocks noGrp="1"/>
          </p:cNvSpPr>
          <p:nvPr>
            <p:ph type="pic" idx="1"/>
          </p:nvPr>
        </p:nvSpPr>
        <p:spPr>
          <a:xfrm>
            <a:off x="2389719" y="612775"/>
            <a:ext cx="7315200" cy="4114800"/>
          </a:xfrm>
        </p:spPr>
        <p:txBody>
          <a:bodyPr rtlCol="0">
            <a:normAutofit/>
          </a:bodyPr>
          <a:lstStyle>
            <a:lvl1pPr marL="0" indent="0">
              <a:buNone/>
              <a:defRPr sz="4217"/>
            </a:lvl1pPr>
            <a:lvl2pPr marL="609228" indent="0">
              <a:buNone/>
              <a:defRPr sz="3761"/>
            </a:lvl2pPr>
            <a:lvl3pPr marL="1218456" indent="0">
              <a:buNone/>
              <a:defRPr sz="3191"/>
            </a:lvl3pPr>
            <a:lvl4pPr marL="1827686" indent="0">
              <a:buNone/>
              <a:defRPr sz="2622"/>
            </a:lvl4pPr>
            <a:lvl5pPr marL="2436914" indent="0">
              <a:buNone/>
              <a:defRPr sz="2622"/>
            </a:lvl5pPr>
            <a:lvl6pPr marL="3046142" indent="0">
              <a:buNone/>
              <a:defRPr sz="2622"/>
            </a:lvl6pPr>
            <a:lvl7pPr marL="3655371" indent="0">
              <a:buNone/>
              <a:defRPr sz="2622"/>
            </a:lvl7pPr>
            <a:lvl8pPr marL="4264600" indent="0">
              <a:buNone/>
              <a:defRPr sz="2622"/>
            </a:lvl8pPr>
            <a:lvl9pPr marL="4873828" indent="0">
              <a:buNone/>
              <a:defRPr sz="2622"/>
            </a:lvl9pPr>
          </a:lstStyle>
          <a:p>
            <a:pPr lvl="0"/>
            <a:endParaRPr lang="en-US" noProof="0"/>
          </a:p>
        </p:txBody>
      </p:sp>
      <p:sp>
        <p:nvSpPr>
          <p:cNvPr id="4" name="Text Placeholder 3"/>
          <p:cNvSpPr>
            <a:spLocks noGrp="1"/>
          </p:cNvSpPr>
          <p:nvPr>
            <p:ph type="body" sz="half" idx="2"/>
          </p:nvPr>
        </p:nvSpPr>
        <p:spPr>
          <a:xfrm>
            <a:off x="2389719" y="5367338"/>
            <a:ext cx="7315200" cy="8048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641E8F01-185D-4CC0-813D-17E8E4274769}" type="slidenum">
              <a:rPr lang="en-US"/>
              <a:pPr>
                <a:defRPr/>
              </a:pPr>
              <a:t>‹#›</a:t>
            </a:fld>
            <a:endParaRPr lang="en-US"/>
          </a:p>
        </p:txBody>
      </p:sp>
    </p:spTree>
    <p:extLst>
      <p:ext uri="{BB962C8B-B14F-4D97-AF65-F5344CB8AC3E}">
        <p14:creationId xmlns:p14="http://schemas.microsoft.com/office/powerpoint/2010/main" val="160705631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B60296EE-E859-4D61-BFD7-B9A60B622705}" type="slidenum">
              <a:rPr lang="en-US"/>
              <a:pPr>
                <a:defRPr/>
              </a:pPr>
              <a:t>‹#›</a:t>
            </a:fld>
            <a:endParaRPr lang="en-US"/>
          </a:p>
        </p:txBody>
      </p:sp>
    </p:spTree>
    <p:extLst>
      <p:ext uri="{BB962C8B-B14F-4D97-AF65-F5344CB8AC3E}">
        <p14:creationId xmlns:p14="http://schemas.microsoft.com/office/powerpoint/2010/main" val="39676915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199" y="274639"/>
            <a:ext cx="2743201"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2"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43E00F92-7421-4D98-B9DC-6F6B9626168C}" type="slidenum">
              <a:rPr lang="en-US"/>
              <a:pPr>
                <a:defRPr/>
              </a:pPr>
              <a:t>‹#›</a:t>
            </a:fld>
            <a:endParaRPr lang="en-US"/>
          </a:p>
        </p:txBody>
      </p:sp>
    </p:spTree>
    <p:extLst>
      <p:ext uri="{BB962C8B-B14F-4D97-AF65-F5344CB8AC3E}">
        <p14:creationId xmlns:p14="http://schemas.microsoft.com/office/powerpoint/2010/main" val="322347048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19533850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77511785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3389106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769250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08786237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42387079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0290033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30/10/2023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840477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538130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0904115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51393565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00657307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10/30/2023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9419399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le 3"/>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178199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67309287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7855368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96601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98196977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30/10/2023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61794379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4348308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
        <p:nvSpPr>
          <p:cNvPr id="2" name="Title 1"/>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193733303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155154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239103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9517288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06246111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40656721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34D04B-1D88-478D-A8FB-6FFD72984813}" type="datetimeFigureOut">
              <a:rPr lang="en-GB" smtClean="0"/>
              <a:t>30/10/2023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0EBF8C-532C-411B-885C-938D5AF787CD}" type="slidenum">
              <a:rPr lang="en-GB" smtClean="0"/>
              <a:t>‹#›</a:t>
            </a:fld>
            <a:endParaRPr lang="en-GB"/>
          </a:p>
        </p:txBody>
      </p:sp>
    </p:spTree>
    <p:extLst>
      <p:ext uri="{BB962C8B-B14F-4D97-AF65-F5344CB8AC3E}">
        <p14:creationId xmlns:p14="http://schemas.microsoft.com/office/powerpoint/2010/main" val="234333848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388008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9018458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30/10/2023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8774182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1352879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315785463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04253486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99473743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20677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883947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532715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21408456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84489794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006629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30/10/2023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4869991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31980239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1530078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16137470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29401219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9846107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90286005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11683837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cstate="screen">
              <a:extLst>
                <a:ext uri="{28A0092B-C50C-407E-A947-70E740481C1C}">
                  <a14:useLocalDpi xmlns:a14="http://schemas.microsoft.com/office/drawing/2010/main"/>
                </a:ext>
              </a:extLst>
            </a:blip>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62028071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85873438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387369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30/10/2023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70250724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endParaRPr lang="en-US" dirty="0"/>
          </a:p>
        </p:txBody>
      </p:sp>
      <p:sp>
        <p:nvSpPr>
          <p:cNvPr id="5" name="Footer Placeholder 4"/>
          <p:cNvSpPr>
            <a:spLocks noGrp="1"/>
          </p:cNvSpPr>
          <p:nvPr>
            <p:ph type="ftr" sz="quarter" idx="11"/>
          </p:nvPr>
        </p:nvSpPr>
        <p:spPr/>
        <p:txBody>
          <a:bodyPr/>
          <a:lstStyle/>
          <a:p>
            <a:r>
              <a:rPr lang="en-US"/>
              <a:t>Snowmass Agora: Linear Colliders</a:t>
            </a:r>
            <a:endParaRPr lang="en-US" dirty="0"/>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37759517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7671665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91523669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12/15/21</a:t>
            </a:r>
          </a:p>
        </p:txBody>
      </p:sp>
      <p:sp>
        <p:nvSpPr>
          <p:cNvPr id="8" name="Footer Placeholder 7"/>
          <p:cNvSpPr>
            <a:spLocks noGrp="1"/>
          </p:cNvSpPr>
          <p:nvPr>
            <p:ph type="ftr" sz="quarter" idx="11"/>
          </p:nvPr>
        </p:nvSpPr>
        <p:spPr/>
        <p:txBody>
          <a:bodyPr/>
          <a:lstStyle/>
          <a:p>
            <a:r>
              <a:rPr lang="en-US"/>
              <a:t>Snowmass Agora: Linear Colliders</a:t>
            </a:r>
          </a:p>
        </p:txBody>
      </p:sp>
      <p:sp>
        <p:nvSpPr>
          <p:cNvPr id="9" name="Slide Number Placeholder 8"/>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52827969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12/15/21</a:t>
            </a:r>
          </a:p>
        </p:txBody>
      </p:sp>
      <p:sp>
        <p:nvSpPr>
          <p:cNvPr id="4" name="Footer Placeholder 3"/>
          <p:cNvSpPr>
            <a:spLocks noGrp="1"/>
          </p:cNvSpPr>
          <p:nvPr>
            <p:ph type="ftr" sz="quarter" idx="11"/>
          </p:nvPr>
        </p:nvSpPr>
        <p:spPr/>
        <p:txBody>
          <a:bodyPr/>
          <a:lstStyle/>
          <a:p>
            <a:r>
              <a:rPr lang="en-US"/>
              <a:t>Snowmass Agora: Linear Colliders</a:t>
            </a:r>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75765295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12/15/21</a:t>
            </a:r>
          </a:p>
        </p:txBody>
      </p:sp>
      <p:sp>
        <p:nvSpPr>
          <p:cNvPr id="3" name="Footer Placeholder 2"/>
          <p:cNvSpPr>
            <a:spLocks noGrp="1"/>
          </p:cNvSpPr>
          <p:nvPr>
            <p:ph type="ftr" sz="quarter" idx="11"/>
          </p:nvPr>
        </p:nvSpPr>
        <p:spPr/>
        <p:txBody>
          <a:bodyPr/>
          <a:lstStyle/>
          <a:p>
            <a:r>
              <a:rPr lang="en-US"/>
              <a:t>Snowmass Agora: Linear Colliders</a:t>
            </a:r>
          </a:p>
        </p:txBody>
      </p:sp>
      <p:sp>
        <p:nvSpPr>
          <p:cNvPr id="4" name="Slide Number Placeholder 3"/>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12960949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428041819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14752380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07037187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4055054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image" Target="../media/image3.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theme" Target="../theme/theme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image" Target="../media/image1.png"/><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8.pn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image" Target="../media/image7.png"/><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theme" Target="../theme/theme7.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0.pn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slideLayout" Target="../slideLayouts/slideLayout101.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slideLayout" Target="../slideLayouts/slideLayout100.xml"/><Relationship Id="rId2" Type="http://schemas.openxmlformats.org/officeDocument/2006/relationships/slideLayout" Target="../slideLayouts/slideLayout90.xml"/><Relationship Id="rId16" Type="http://schemas.openxmlformats.org/officeDocument/2006/relationships/theme" Target="../theme/theme9.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slideLayout" Target="../slideLayouts/slideLayout10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slideLayout" Target="../slideLayouts/slideLayout10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30/10/2023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48424954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2023-10-30</a:t>
            </a:r>
          </a:p>
        </p:txBody>
      </p:sp>
    </p:spTree>
    <p:extLst>
      <p:ext uri="{BB962C8B-B14F-4D97-AF65-F5344CB8AC3E}">
        <p14:creationId xmlns:p14="http://schemas.microsoft.com/office/powerpoint/2010/main" val="253070898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879"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2" name="TextBox 1">
            <a:extLst>
              <a:ext uri="{FF2B5EF4-FFF2-40B4-BE49-F238E27FC236}">
                <a16:creationId xmlns:a16="http://schemas.microsoft.com/office/drawing/2014/main" id="{38982D18-6859-33BC-9A0A-346DFAC9B023}"/>
              </a:ext>
            </a:extLst>
          </p:cNvPr>
          <p:cNvSpPr txBox="1"/>
          <p:nvPr userDrawn="1"/>
        </p:nvSpPr>
        <p:spPr>
          <a:xfrm>
            <a:off x="683324" y="6249504"/>
            <a:ext cx="2576711" cy="553998"/>
          </a:xfrm>
          <a:prstGeom prst="rect">
            <a:avLst/>
          </a:prstGeom>
          <a:noFill/>
        </p:spPr>
        <p:txBody>
          <a:bodyPr wrap="square" rtlCol="0">
            <a:spAutoFit/>
          </a:bodyPr>
          <a:lstStyle/>
          <a:p>
            <a:r>
              <a:rPr lang="en-GB" sz="1000" b="1" dirty="0">
                <a:solidFill>
                  <a:schemeClr val="bg1"/>
                </a:solidFill>
              </a:rPr>
              <a:t>FCC Feasibility Study Status</a:t>
            </a:r>
          </a:p>
          <a:p>
            <a:r>
              <a:rPr lang="en-GB" sz="1000" b="1" dirty="0">
                <a:solidFill>
                  <a:schemeClr val="bg1"/>
                </a:solidFill>
              </a:rPr>
              <a:t>Michael Benedikt, Frank Zimmermann</a:t>
            </a:r>
            <a:endParaRPr lang="en-US" sz="1000" b="0" dirty="0">
              <a:solidFill>
                <a:schemeClr val="bg1"/>
              </a:solidFill>
            </a:endParaRPr>
          </a:p>
          <a:p>
            <a:r>
              <a:rPr lang="en-GB" sz="1000" b="0" baseline="0" dirty="0">
                <a:solidFill>
                  <a:schemeClr val="bg1"/>
                </a:solidFill>
              </a:rPr>
              <a:t>HFM meeting, 30 October 2023</a:t>
            </a:r>
            <a:endParaRPr lang="en-GB" sz="1000" b="0" dirty="0">
              <a:solidFill>
                <a:schemeClr val="bg1"/>
              </a:solidFill>
            </a:endParaRPr>
          </a:p>
        </p:txBody>
      </p:sp>
    </p:spTree>
    <p:extLst>
      <p:ext uri="{BB962C8B-B14F-4D97-AF65-F5344CB8AC3E}">
        <p14:creationId xmlns:p14="http://schemas.microsoft.com/office/powerpoint/2010/main" val="154066951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9"/>
            <a:ext cx="10972800" cy="1143000"/>
          </a:xfrm>
          <a:prstGeom prst="rect">
            <a:avLst/>
          </a:prstGeom>
          <a:noFill/>
          <a:ln w="9525">
            <a:noFill/>
            <a:miter lim="800000"/>
            <a:headEnd/>
            <a:tailEnd/>
          </a:ln>
        </p:spPr>
        <p:txBody>
          <a:bodyPr vert="horz" wrap="square" lIns="106901" tIns="53451" rIns="106901" bIns="53451"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106901" tIns="53451" rIns="106901" bIns="53451"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165602" y="6356351"/>
            <a:ext cx="3860800" cy="365125"/>
          </a:xfrm>
          <a:prstGeom prst="rect">
            <a:avLst/>
          </a:prstGeom>
        </p:spPr>
        <p:txBody>
          <a:bodyPr vert="horz" lIns="106901" tIns="53451" rIns="106901" bIns="53451" rtlCol="0" anchor="ctr"/>
          <a:lstStyle>
            <a:lvl1pPr algn="ctr">
              <a:defRPr sz="1596">
                <a:solidFill>
                  <a:schemeClr val="tx1">
                    <a:tint val="75000"/>
                  </a:schemeClr>
                </a:solidFill>
              </a:defRPr>
            </a:lvl1pPr>
          </a:lstStyle>
          <a:p>
            <a:pPr>
              <a:defRPr/>
            </a:pPr>
            <a:r>
              <a:rPr lang="en-US"/>
              <a:t>FCC Physics and Experiments General meeting</a:t>
            </a:r>
            <a:endParaRPr lang="en-US" dirty="0"/>
          </a:p>
        </p:txBody>
      </p:sp>
      <p:sp>
        <p:nvSpPr>
          <p:cNvPr id="6" name="Slide Number Placeholder 5"/>
          <p:cNvSpPr>
            <a:spLocks noGrp="1"/>
          </p:cNvSpPr>
          <p:nvPr>
            <p:ph type="sldNum" sz="quarter" idx="4"/>
          </p:nvPr>
        </p:nvSpPr>
        <p:spPr>
          <a:xfrm>
            <a:off x="8737599" y="6356351"/>
            <a:ext cx="2844801" cy="365125"/>
          </a:xfrm>
          <a:prstGeom prst="rect">
            <a:avLst/>
          </a:prstGeom>
        </p:spPr>
        <p:txBody>
          <a:bodyPr vert="horz" lIns="106901" tIns="53451" rIns="106901" bIns="53451" rtlCol="0" anchor="ctr"/>
          <a:lstStyle>
            <a:lvl1pPr algn="r">
              <a:defRPr sz="1596">
                <a:solidFill>
                  <a:schemeClr val="tx1">
                    <a:tint val="75000"/>
                  </a:schemeClr>
                </a:solidFill>
              </a:defRPr>
            </a:lvl1pPr>
          </a:lstStyle>
          <a:p>
            <a:pPr>
              <a:defRPr/>
            </a:pPr>
            <a:fld id="{89859654-63A5-4139-9191-C0AD9E6D3551}" type="slidenum">
              <a:rPr lang="en-US"/>
              <a:pPr>
                <a:defRPr/>
              </a:pPr>
              <a:t>‹#›</a:t>
            </a:fld>
            <a:endParaRPr lang="en-US"/>
          </a:p>
        </p:txBody>
      </p:sp>
      <p:sp>
        <p:nvSpPr>
          <p:cNvPr id="4" name="Date Placeholder 3"/>
          <p:cNvSpPr>
            <a:spLocks noGrp="1"/>
          </p:cNvSpPr>
          <p:nvPr>
            <p:ph type="dt" sz="half" idx="2"/>
          </p:nvPr>
        </p:nvSpPr>
        <p:spPr>
          <a:xfrm>
            <a:off x="609600" y="6356351"/>
            <a:ext cx="2844801" cy="365125"/>
          </a:xfrm>
          <a:prstGeom prst="rect">
            <a:avLst/>
          </a:prstGeom>
        </p:spPr>
        <p:txBody>
          <a:bodyPr vert="horz" lIns="106901" tIns="53451" rIns="106901" bIns="53451" rtlCol="0" anchor="ctr"/>
          <a:lstStyle>
            <a:lvl1pPr algn="l">
              <a:defRPr sz="1596">
                <a:solidFill>
                  <a:schemeClr val="tx1">
                    <a:tint val="75000"/>
                  </a:schemeClr>
                </a:solidFill>
              </a:defRPr>
            </a:lvl1pPr>
          </a:lstStyle>
          <a:p>
            <a:pPr>
              <a:defRPr/>
            </a:pPr>
            <a:r>
              <a:rPr lang="fr-FR"/>
              <a:t>28 Sep 2020</a:t>
            </a:r>
            <a:endParaRPr lang="en-US" dirty="0"/>
          </a:p>
        </p:txBody>
      </p:sp>
    </p:spTree>
    <p:extLst>
      <p:ext uri="{BB962C8B-B14F-4D97-AF65-F5344CB8AC3E}">
        <p14:creationId xmlns:p14="http://schemas.microsoft.com/office/powerpoint/2010/main" val="1921028619"/>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p:txStyles>
    <p:titleStyle>
      <a:lvl1pPr algn="ctr" rtl="0" eaLnBrk="0" fontAlgn="base" hangingPunct="0">
        <a:spcBef>
          <a:spcPct val="0"/>
        </a:spcBef>
        <a:spcAft>
          <a:spcPct val="0"/>
        </a:spcAft>
        <a:defRPr sz="5813" kern="1200">
          <a:solidFill>
            <a:schemeClr val="tx1"/>
          </a:solidFill>
          <a:latin typeface="+mj-lt"/>
          <a:ea typeface="+mj-ea"/>
          <a:cs typeface="+mj-cs"/>
        </a:defRPr>
      </a:lvl1pPr>
      <a:lvl2pPr algn="ctr" rtl="0" eaLnBrk="0" fontAlgn="base" hangingPunct="0">
        <a:spcBef>
          <a:spcPct val="0"/>
        </a:spcBef>
        <a:spcAft>
          <a:spcPct val="0"/>
        </a:spcAft>
        <a:defRPr sz="5813">
          <a:solidFill>
            <a:schemeClr val="tx1"/>
          </a:solidFill>
          <a:latin typeface="Calibri" pitchFamily="34" charset="0"/>
        </a:defRPr>
      </a:lvl2pPr>
      <a:lvl3pPr algn="ctr" rtl="0" eaLnBrk="0" fontAlgn="base" hangingPunct="0">
        <a:spcBef>
          <a:spcPct val="0"/>
        </a:spcBef>
        <a:spcAft>
          <a:spcPct val="0"/>
        </a:spcAft>
        <a:defRPr sz="5813">
          <a:solidFill>
            <a:schemeClr val="tx1"/>
          </a:solidFill>
          <a:latin typeface="Calibri" pitchFamily="34" charset="0"/>
        </a:defRPr>
      </a:lvl3pPr>
      <a:lvl4pPr algn="ctr" rtl="0" eaLnBrk="0" fontAlgn="base" hangingPunct="0">
        <a:spcBef>
          <a:spcPct val="0"/>
        </a:spcBef>
        <a:spcAft>
          <a:spcPct val="0"/>
        </a:spcAft>
        <a:defRPr sz="5813">
          <a:solidFill>
            <a:schemeClr val="tx1"/>
          </a:solidFill>
          <a:latin typeface="Calibri" pitchFamily="34" charset="0"/>
        </a:defRPr>
      </a:lvl4pPr>
      <a:lvl5pPr algn="ctr" rtl="0" eaLnBrk="0" fontAlgn="base" hangingPunct="0">
        <a:spcBef>
          <a:spcPct val="0"/>
        </a:spcBef>
        <a:spcAft>
          <a:spcPct val="0"/>
        </a:spcAft>
        <a:defRPr sz="5813">
          <a:solidFill>
            <a:schemeClr val="tx1"/>
          </a:solidFill>
          <a:latin typeface="Calibri" pitchFamily="34" charset="0"/>
        </a:defRPr>
      </a:lvl5pPr>
      <a:lvl6pPr marL="609228" algn="ctr" rtl="0" fontAlgn="base">
        <a:spcBef>
          <a:spcPct val="0"/>
        </a:spcBef>
        <a:spcAft>
          <a:spcPct val="0"/>
        </a:spcAft>
        <a:defRPr sz="5813">
          <a:solidFill>
            <a:schemeClr val="tx1"/>
          </a:solidFill>
          <a:latin typeface="Calibri" pitchFamily="34" charset="0"/>
        </a:defRPr>
      </a:lvl6pPr>
      <a:lvl7pPr marL="1218456" algn="ctr" rtl="0" fontAlgn="base">
        <a:spcBef>
          <a:spcPct val="0"/>
        </a:spcBef>
        <a:spcAft>
          <a:spcPct val="0"/>
        </a:spcAft>
        <a:defRPr sz="5813">
          <a:solidFill>
            <a:schemeClr val="tx1"/>
          </a:solidFill>
          <a:latin typeface="Calibri" pitchFamily="34" charset="0"/>
        </a:defRPr>
      </a:lvl7pPr>
      <a:lvl8pPr marL="1827686" algn="ctr" rtl="0" fontAlgn="base">
        <a:spcBef>
          <a:spcPct val="0"/>
        </a:spcBef>
        <a:spcAft>
          <a:spcPct val="0"/>
        </a:spcAft>
        <a:defRPr sz="5813">
          <a:solidFill>
            <a:schemeClr val="tx1"/>
          </a:solidFill>
          <a:latin typeface="Calibri" pitchFamily="34" charset="0"/>
        </a:defRPr>
      </a:lvl8pPr>
      <a:lvl9pPr marL="2436914" algn="ctr" rtl="0" fontAlgn="base">
        <a:spcBef>
          <a:spcPct val="0"/>
        </a:spcBef>
        <a:spcAft>
          <a:spcPct val="0"/>
        </a:spcAft>
        <a:defRPr sz="5813">
          <a:solidFill>
            <a:schemeClr val="tx1"/>
          </a:solidFill>
          <a:latin typeface="Calibri" pitchFamily="34" charset="0"/>
        </a:defRPr>
      </a:lvl9pPr>
    </p:titleStyle>
    <p:bodyStyle>
      <a:lvl1pPr marL="456922" indent="-456922" algn="l" rtl="0" eaLnBrk="0" fontAlgn="base" hangingPunct="0">
        <a:spcBef>
          <a:spcPct val="20000"/>
        </a:spcBef>
        <a:spcAft>
          <a:spcPct val="0"/>
        </a:spcAft>
        <a:buFont typeface="Arial" charset="0"/>
        <a:buChar char="•"/>
        <a:defRPr sz="4217" kern="1200">
          <a:solidFill>
            <a:schemeClr val="tx1"/>
          </a:solidFill>
          <a:latin typeface="+mn-lt"/>
          <a:ea typeface="+mn-ea"/>
          <a:cs typeface="+mn-cs"/>
        </a:defRPr>
      </a:lvl1pPr>
      <a:lvl2pPr marL="989995" indent="-380767" algn="l" rtl="0" eaLnBrk="0" fontAlgn="base" hangingPunct="0">
        <a:spcBef>
          <a:spcPct val="20000"/>
        </a:spcBef>
        <a:spcAft>
          <a:spcPct val="0"/>
        </a:spcAft>
        <a:buFont typeface="Arial" charset="0"/>
        <a:buChar char="–"/>
        <a:defRPr sz="3761" kern="1200">
          <a:solidFill>
            <a:schemeClr val="tx1"/>
          </a:solidFill>
          <a:latin typeface="+mn-lt"/>
          <a:ea typeface="+mn-ea"/>
          <a:cs typeface="+mn-cs"/>
        </a:defRPr>
      </a:lvl2pPr>
      <a:lvl3pPr marL="1523071" indent="-304614" algn="l" rtl="0" eaLnBrk="0" fontAlgn="base" hangingPunct="0">
        <a:spcBef>
          <a:spcPct val="20000"/>
        </a:spcBef>
        <a:spcAft>
          <a:spcPct val="0"/>
        </a:spcAft>
        <a:buFont typeface="Arial" charset="0"/>
        <a:buChar char="•"/>
        <a:defRPr sz="3191" kern="1200">
          <a:solidFill>
            <a:schemeClr val="tx1"/>
          </a:solidFill>
          <a:latin typeface="+mn-lt"/>
          <a:ea typeface="+mn-ea"/>
          <a:cs typeface="+mn-cs"/>
        </a:defRPr>
      </a:lvl3pPr>
      <a:lvl4pPr marL="2132300"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4pPr>
      <a:lvl5pPr marL="2741528"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5pPr>
      <a:lvl6pPr marL="3350757"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6pPr>
      <a:lvl7pPr marL="3959985"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7pPr>
      <a:lvl8pPr marL="4569214"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8pPr>
      <a:lvl9pPr marL="5178442"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9pPr>
    </p:bodyStyle>
    <p:otherStyle>
      <a:defPPr>
        <a:defRPr lang="en-US"/>
      </a:defPPr>
      <a:lvl1pPr marL="0" algn="l" defTabSz="1218456" rtl="0" eaLnBrk="1" latinLnBrk="0" hangingPunct="1">
        <a:defRPr sz="2394" kern="1200">
          <a:solidFill>
            <a:schemeClr val="tx1"/>
          </a:solidFill>
          <a:latin typeface="+mn-lt"/>
          <a:ea typeface="+mn-ea"/>
          <a:cs typeface="+mn-cs"/>
        </a:defRPr>
      </a:lvl1pPr>
      <a:lvl2pPr marL="609228" algn="l" defTabSz="1218456" rtl="0" eaLnBrk="1" latinLnBrk="0" hangingPunct="1">
        <a:defRPr sz="2394" kern="1200">
          <a:solidFill>
            <a:schemeClr val="tx1"/>
          </a:solidFill>
          <a:latin typeface="+mn-lt"/>
          <a:ea typeface="+mn-ea"/>
          <a:cs typeface="+mn-cs"/>
        </a:defRPr>
      </a:lvl2pPr>
      <a:lvl3pPr marL="1218456" algn="l" defTabSz="1218456" rtl="0" eaLnBrk="1" latinLnBrk="0" hangingPunct="1">
        <a:defRPr sz="2394" kern="1200">
          <a:solidFill>
            <a:schemeClr val="tx1"/>
          </a:solidFill>
          <a:latin typeface="+mn-lt"/>
          <a:ea typeface="+mn-ea"/>
          <a:cs typeface="+mn-cs"/>
        </a:defRPr>
      </a:lvl3pPr>
      <a:lvl4pPr marL="1827686" algn="l" defTabSz="1218456" rtl="0" eaLnBrk="1" latinLnBrk="0" hangingPunct="1">
        <a:defRPr sz="2394" kern="1200">
          <a:solidFill>
            <a:schemeClr val="tx1"/>
          </a:solidFill>
          <a:latin typeface="+mn-lt"/>
          <a:ea typeface="+mn-ea"/>
          <a:cs typeface="+mn-cs"/>
        </a:defRPr>
      </a:lvl4pPr>
      <a:lvl5pPr marL="2436914" algn="l" defTabSz="1218456" rtl="0" eaLnBrk="1" latinLnBrk="0" hangingPunct="1">
        <a:defRPr sz="2394" kern="1200">
          <a:solidFill>
            <a:schemeClr val="tx1"/>
          </a:solidFill>
          <a:latin typeface="+mn-lt"/>
          <a:ea typeface="+mn-ea"/>
          <a:cs typeface="+mn-cs"/>
        </a:defRPr>
      </a:lvl5pPr>
      <a:lvl6pPr marL="3046142" algn="l" defTabSz="1218456" rtl="0" eaLnBrk="1" latinLnBrk="0" hangingPunct="1">
        <a:defRPr sz="2394" kern="1200">
          <a:solidFill>
            <a:schemeClr val="tx1"/>
          </a:solidFill>
          <a:latin typeface="+mn-lt"/>
          <a:ea typeface="+mn-ea"/>
          <a:cs typeface="+mn-cs"/>
        </a:defRPr>
      </a:lvl6pPr>
      <a:lvl7pPr marL="3655371" algn="l" defTabSz="1218456" rtl="0" eaLnBrk="1" latinLnBrk="0" hangingPunct="1">
        <a:defRPr sz="2394" kern="1200">
          <a:solidFill>
            <a:schemeClr val="tx1"/>
          </a:solidFill>
          <a:latin typeface="+mn-lt"/>
          <a:ea typeface="+mn-ea"/>
          <a:cs typeface="+mn-cs"/>
        </a:defRPr>
      </a:lvl7pPr>
      <a:lvl8pPr marL="4264600" algn="l" defTabSz="1218456" rtl="0" eaLnBrk="1" latinLnBrk="0" hangingPunct="1">
        <a:defRPr sz="2394" kern="1200">
          <a:solidFill>
            <a:schemeClr val="tx1"/>
          </a:solidFill>
          <a:latin typeface="+mn-lt"/>
          <a:ea typeface="+mn-ea"/>
          <a:cs typeface="+mn-cs"/>
        </a:defRPr>
      </a:lvl8pPr>
      <a:lvl9pPr marL="4873828" algn="l" defTabSz="1218456" rtl="0" eaLnBrk="1" latinLnBrk="0" hangingPunct="1">
        <a:defRPr sz="239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2023-10-30</a:t>
            </a:r>
          </a:p>
        </p:txBody>
      </p:sp>
    </p:spTree>
    <p:extLst>
      <p:ext uri="{BB962C8B-B14F-4D97-AF65-F5344CB8AC3E}">
        <p14:creationId xmlns:p14="http://schemas.microsoft.com/office/powerpoint/2010/main" val="488012207"/>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 id="2147483912" r:id="rId12"/>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4806734"/>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 id="2147483948" r:id="rId12"/>
    <p:sldLayoutId id="2147483949"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55595321"/>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screen">
            <a:extLst>
              <a:ext uri="{28A0092B-C50C-407E-A947-70E740481C1C}">
                <a14:useLocalDpi xmlns:a14="http://schemas.microsoft.com/office/drawing/2010/main"/>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3191575206"/>
      </p:ext>
    </p:extLst>
  </p:cSld>
  <p:clrMap bg1="lt1" tx1="dk1" bg2="lt2" tx2="dk2" accent1="accent1" accent2="accent2" accent3="accent3" accent4="accent4" accent5="accent5" accent6="accent6" hlink="hlink" folHlink="folHlink"/>
  <p:sldLayoutIdLst>
    <p:sldLayoutId id="2147484003" r:id="rId1"/>
    <p:sldLayoutId id="2147484004" r:id="rId2"/>
    <p:sldLayoutId id="2147484005" r:id="rId3"/>
    <p:sldLayoutId id="2147484006" r:id="rId4"/>
    <p:sldLayoutId id="2147484007" r:id="rId5"/>
    <p:sldLayoutId id="2147484008" r:id="rId6"/>
    <p:sldLayoutId id="2147484009" r:id="rId7"/>
    <p:sldLayoutId id="2147484010" r:id="rId8"/>
    <p:sldLayoutId id="2147484011" r:id="rId9"/>
    <p:sldLayoutId id="2147484012" r:id="rId10"/>
    <p:sldLayoutId id="2147484013"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68792"/>
            <a:ext cx="12192000" cy="83207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181958"/>
            <a:ext cx="10972800" cy="517439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01/19/22</a:t>
            </a: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Snowmass Agora 2: FCC-</a:t>
            </a:r>
            <a:r>
              <a:rPr lang="en-US" dirty="0" err="1"/>
              <a:t>ee</a:t>
            </a: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881E7D-5A17-EB4A-B013-04381A7C357D}" type="slidenum">
              <a:rPr lang="en-US" smtClean="0"/>
              <a:t>‹#›</a:t>
            </a:fld>
            <a:endParaRPr lang="en-US"/>
          </a:p>
        </p:txBody>
      </p:sp>
    </p:spTree>
    <p:extLst>
      <p:ext uri="{BB962C8B-B14F-4D97-AF65-F5344CB8AC3E}">
        <p14:creationId xmlns:p14="http://schemas.microsoft.com/office/powerpoint/2010/main" val="2386046939"/>
      </p:ext>
    </p:extLst>
  </p:cSld>
  <p:clrMap bg1="lt1" tx1="dk1" bg2="lt2" tx2="dk2" accent1="accent1" accent2="accent2" accent3="accent3" accent4="accent4" accent5="accent5" accent6="accent6" hlink="hlink" folHlink="folHlink"/>
  <p:sldLayoutIdLst>
    <p:sldLayoutId id="2147484015" r:id="rId1"/>
    <p:sldLayoutId id="2147484016" r:id="rId2"/>
    <p:sldLayoutId id="2147484017" r:id="rId3"/>
    <p:sldLayoutId id="2147484018" r:id="rId4"/>
    <p:sldLayoutId id="2147484019" r:id="rId5"/>
    <p:sldLayoutId id="2147484020" r:id="rId6"/>
    <p:sldLayoutId id="2147484021" r:id="rId7"/>
    <p:sldLayoutId id="2147484022" r:id="rId8"/>
    <p:sldLayoutId id="2147484023" r:id="rId9"/>
    <p:sldLayoutId id="2147484024" r:id="rId10"/>
    <p:sldLayoutId id="2147484025" r:id="rId11"/>
    <p:sldLayoutId id="2147484026" r:id="rId12"/>
    <p:sldLayoutId id="2147484027" r:id="rId13"/>
    <p:sldLayoutId id="2147484028" r:id="rId14"/>
    <p:sldLayoutId id="2147484029" r:id="rId15"/>
  </p:sldLayoutIdLst>
  <p:hf hdr="0"/>
  <p:txStyles>
    <p:titleStyle>
      <a:lvl1pPr algn="ctr" defTabSz="457200" rtl="0" eaLnBrk="1" latinLnBrk="0" hangingPunct="1">
        <a:spcBef>
          <a:spcPct val="0"/>
        </a:spcBef>
        <a:buNone/>
        <a:defRPr sz="3400" kern="1200">
          <a:solidFill>
            <a:schemeClr val="bg2">
              <a:lumMod val="50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0.png"/><Relationship Id="rId3" Type="http://schemas.openxmlformats.org/officeDocument/2006/relationships/image" Target="../media/image11.jpeg"/><Relationship Id="rId7" Type="http://schemas.openxmlformats.org/officeDocument/2006/relationships/image" Target="../media/image15.png"/><Relationship Id="rId12"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4.jpeg"/><Relationship Id="rId11" Type="http://schemas.openxmlformats.org/officeDocument/2006/relationships/hyperlink" Target="http://cern.ch/fcc" TargetMode="External"/><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1.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1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14.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23.pn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17.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63.png"/><Relationship Id="rId5" Type="http://schemas.openxmlformats.org/officeDocument/2006/relationships/image" Target="../media/image62.png"/><Relationship Id="rId10" Type="http://schemas.openxmlformats.org/officeDocument/2006/relationships/image" Target="../media/image67.png"/><Relationship Id="rId4" Type="http://schemas.openxmlformats.org/officeDocument/2006/relationships/image" Target="../media/image61.png"/><Relationship Id="rId9" Type="http://schemas.openxmlformats.org/officeDocument/2006/relationships/image" Target="../media/image66.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68.JPG"/><Relationship Id="rId1" Type="http://schemas.openxmlformats.org/officeDocument/2006/relationships/slideLayout" Target="../slideLayouts/slideLayout7.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JPG"/></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50.png"/><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image" Target="../media/image77.tiff"/><Relationship Id="rId2" Type="http://schemas.openxmlformats.org/officeDocument/2006/relationships/image" Target="../media/image76.tiff"/><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95.xml"/><Relationship Id="rId5" Type="http://schemas.openxmlformats.org/officeDocument/2006/relationships/image" Target="../media/image27.png"/><Relationship Id="rId4" Type="http://schemas.openxmlformats.org/officeDocument/2006/relationships/image" Target="../media/image26.png"/></Relationships>
</file>

<file path=ppt/slides/_rels/slide4.xml.rels><?xml version="1.0" encoding="UTF-8" standalone="yes"?>
<Relationships xmlns="http://schemas.openxmlformats.org/package/2006/relationships"><Relationship Id="rId8" Type="http://schemas.openxmlformats.org/officeDocument/2006/relationships/hyperlink" Target="https://link.springer.com/article/10.1140/epjc/s10052-019-6904-3" TargetMode="External"/><Relationship Id="rId3" Type="http://schemas.openxmlformats.org/officeDocument/2006/relationships/image" Target="../media/image28.png"/><Relationship Id="rId7"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6.xml"/><Relationship Id="rId6" Type="http://schemas.openxmlformats.org/officeDocument/2006/relationships/image" Target="../media/image31.png"/><Relationship Id="rId11" Type="http://schemas.openxmlformats.org/officeDocument/2006/relationships/hyperlink" Target="https://link.springer.com/article/10.1140/epjst/e2019-900088-6" TargetMode="External"/><Relationship Id="rId5" Type="http://schemas.openxmlformats.org/officeDocument/2006/relationships/image" Target="../media/image30.tiff"/><Relationship Id="rId10" Type="http://schemas.openxmlformats.org/officeDocument/2006/relationships/hyperlink" Target="https://link.springer.com/article/10.1140/epjst/e2019-900087-0" TargetMode="External"/><Relationship Id="rId4" Type="http://schemas.openxmlformats.org/officeDocument/2006/relationships/image" Target="../media/image29.png"/><Relationship Id="rId9" Type="http://schemas.openxmlformats.org/officeDocument/2006/relationships/hyperlink" Target="https://link.springer.com/article/10.1140/epjst/e2019-900045-4"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23.png"/><Relationship Id="rId7" Type="http://schemas.openxmlformats.org/officeDocument/2006/relationships/image" Target="../media/image34.png"/><Relationship Id="rId12" Type="http://schemas.openxmlformats.org/officeDocument/2006/relationships/image" Target="../media/image38.svg"/><Relationship Id="rId2" Type="http://schemas.openxmlformats.org/officeDocument/2006/relationships/notesSlide" Target="../notesSlides/notesSlide5.xml"/><Relationship Id="rId1" Type="http://schemas.openxmlformats.org/officeDocument/2006/relationships/slideLayout" Target="../slideLayouts/slideLayout26.xml"/><Relationship Id="rId6" Type="http://schemas.openxmlformats.org/officeDocument/2006/relationships/image" Target="../media/image33.emf"/><Relationship Id="rId11" Type="http://schemas.openxmlformats.org/officeDocument/2006/relationships/image" Target="../media/image37.png"/><Relationship Id="rId5" Type="http://schemas.microsoft.com/office/2007/relationships/hdphoto" Target="../media/hdphoto1.wdp"/><Relationship Id="rId10" Type="http://schemas.openxmlformats.org/officeDocument/2006/relationships/image" Target="../media/image36.png"/><Relationship Id="rId4" Type="http://schemas.openxmlformats.org/officeDocument/2006/relationships/image" Target="../media/image32.png"/><Relationship Id="rId9"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3.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6.xml"/><Relationship Id="rId4"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n aerial view of a city&#10;&#10;Description automatically generated with low confidence">
            <a:extLst>
              <a:ext uri="{FF2B5EF4-FFF2-40B4-BE49-F238E27FC236}">
                <a16:creationId xmlns:a16="http://schemas.microsoft.com/office/drawing/2014/main" id="{1709EEA6-81EE-9786-3856-718E77CEFDF7}"/>
              </a:ext>
            </a:extLst>
          </p:cNvPr>
          <p:cNvPicPr>
            <a:picLocks noChangeAspect="1"/>
          </p:cNvPicPr>
          <p:nvPr/>
        </p:nvPicPr>
        <p:blipFill rotWithShape="1">
          <a:blip r:embed="rId3">
            <a:extLst>
              <a:ext uri="{28A0092B-C50C-407E-A947-70E740481C1C}">
                <a14:useLocalDpi xmlns:a14="http://schemas.microsoft.com/office/drawing/2010/main" val="0"/>
              </a:ext>
            </a:extLst>
          </a:blip>
          <a:srcRect b="19348"/>
          <a:stretch/>
        </p:blipFill>
        <p:spPr>
          <a:xfrm>
            <a:off x="0" y="-17463"/>
            <a:ext cx="12192000" cy="6875463"/>
          </a:xfrm>
          <a:prstGeom prst="rect">
            <a:avLst/>
          </a:prstGeom>
        </p:spPr>
      </p:pic>
      <p:sp>
        <p:nvSpPr>
          <p:cNvPr id="35" name="TextBox 34"/>
          <p:cNvSpPr txBox="1"/>
          <p:nvPr/>
        </p:nvSpPr>
        <p:spPr>
          <a:xfrm>
            <a:off x="1031269" y="896176"/>
            <a:ext cx="10303990" cy="175432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600" b="1" dirty="0">
                <a:solidFill>
                  <a:prstClr val="white"/>
                </a:solidFill>
                <a:latin typeface="Calibri" panose="020F0502020204030204"/>
              </a:rPr>
              <a:t>HFM annual meeting 2023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3600" b="1" dirty="0">
                <a:solidFill>
                  <a:prstClr val="white"/>
                </a:solidFill>
                <a:latin typeface="Calibri" panose="020F0502020204030204"/>
              </a:rPr>
              <a:t>CERN, 30 October 2023 </a:t>
            </a:r>
            <a:endParaRPr kumimoji="0" lang="en-GB" sz="36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600" b="0" i="1" u="none" strike="noStrike" kern="1200" cap="none" spc="0" normalizeH="0" baseline="0" noProof="0" dirty="0">
              <a:ln>
                <a:noFill/>
              </a:ln>
              <a:solidFill>
                <a:prstClr val="white">
                  <a:lumMod val="85000"/>
                </a:prstClr>
              </a:solidFill>
              <a:effectLst/>
              <a:uLnTx/>
              <a:uFillTx/>
              <a:latin typeface="Calibri" panose="020F0502020204030204" pitchFamily="34" charset="0"/>
              <a:ea typeface="+mn-ea"/>
              <a:cs typeface="+mn-cs"/>
            </a:endParaRPr>
          </a:p>
        </p:txBody>
      </p:sp>
      <p:sp>
        <p:nvSpPr>
          <p:cNvPr id="36" name="TextBox 35"/>
          <p:cNvSpPr txBox="1"/>
          <p:nvPr/>
        </p:nvSpPr>
        <p:spPr>
          <a:xfrm>
            <a:off x="1828800" y="1511296"/>
            <a:ext cx="10121960" cy="317009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srgbClr val="A5A5A5">
                  <a:lumMod val="20000"/>
                  <a:lumOff val="80000"/>
                </a:srgbClr>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FF00"/>
                </a:solidFill>
                <a:effectLst/>
                <a:uLnTx/>
                <a:uFillTx/>
                <a:latin typeface="Calibri" panose="020F0502020204030204" pitchFamily="34" charset="0"/>
                <a:ea typeface="+mn-ea"/>
                <a:cs typeface="+mn-cs"/>
              </a:rPr>
              <a:t>Michael Benedikt, Frank Zimmermann, CERN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FFFF00"/>
                </a:solidFill>
                <a:effectLst/>
                <a:uLnTx/>
                <a:uFillTx/>
                <a:latin typeface="Calibri" panose="020F0502020204030204" pitchFamily="34" charset="0"/>
                <a:ea typeface="+mn-ea"/>
                <a:cs typeface="Arial" panose="020B0604020202020204" pitchFamily="34" charset="0"/>
              </a:rPr>
              <a:t>on behalf of FCC collaboration </a:t>
            </a:r>
            <a:r>
              <a:rPr lang="en-GB" sz="2400" dirty="0">
                <a:solidFill>
                  <a:srgbClr val="FFFF00"/>
                </a:solidFill>
                <a:latin typeface="Calibri" panose="020F0502020204030204" pitchFamily="34" charset="0"/>
                <a:cs typeface="Arial" panose="020B0604020202020204" pitchFamily="34" charset="0"/>
              </a:rPr>
              <a:t>&amp;</a:t>
            </a:r>
            <a:r>
              <a:rPr kumimoji="0" lang="en-GB" sz="2400" b="0" i="0" u="none" strike="noStrike" kern="1200" cap="none" spc="0" normalizeH="0" baseline="0" noProof="0" dirty="0">
                <a:ln>
                  <a:noFill/>
                </a:ln>
                <a:solidFill>
                  <a:srgbClr val="FFFF00"/>
                </a:solidFill>
                <a:effectLst/>
                <a:uLnTx/>
                <a:uFillTx/>
                <a:latin typeface="Calibri" panose="020F0502020204030204" pitchFamily="34" charset="0"/>
                <a:ea typeface="+mn-ea"/>
                <a:cs typeface="Arial" panose="020B0604020202020204" pitchFamily="34" charset="0"/>
              </a:rPr>
              <a:t> FCCIS DS team</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dirty="0">
              <a:solidFill>
                <a:srgbClr val="FFFF00"/>
              </a:solidFill>
              <a:latin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dirty="0">
              <a:solidFill>
                <a:srgbClr val="FFFF00"/>
              </a:solidFill>
              <a:latin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dirty="0">
              <a:solidFill>
                <a:srgbClr val="FFFF00"/>
              </a:solidFill>
              <a:latin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dirty="0">
              <a:solidFill>
                <a:srgbClr val="FFFF00"/>
              </a:solidFill>
              <a:latin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dirty="0">
              <a:solidFill>
                <a:srgbClr val="FFFF00"/>
              </a:solidFill>
              <a:latin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400" dirty="0">
              <a:solidFill>
                <a:srgbClr val="FFFF00"/>
              </a:solidFill>
              <a:latin typeface="Calibri" panose="020F0502020204030204" pitchFamily="34" charset="0"/>
              <a:cs typeface="Arial" panose="020B0604020202020204" pitchFamily="34" charset="0"/>
            </a:endParaRPr>
          </a:p>
        </p:txBody>
      </p:sp>
      <p:sp>
        <p:nvSpPr>
          <p:cNvPr id="28" name="TextBox 27"/>
          <p:cNvSpPr txBox="1"/>
          <p:nvPr/>
        </p:nvSpPr>
        <p:spPr>
          <a:xfrm>
            <a:off x="220581" y="42384"/>
            <a:ext cx="11925367"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rPr>
              <a:t>FCC </a:t>
            </a:r>
            <a:r>
              <a:rPr kumimoji="0" lang="en-GB" sz="5400" b="1" i="0" u="none" strike="noStrike" kern="1200" cap="none" spc="0" normalizeH="0" noProof="0" dirty="0">
                <a:ln>
                  <a:noFill/>
                </a:ln>
                <a:solidFill>
                  <a:srgbClr val="FFFF00"/>
                </a:solidFill>
                <a:effectLst/>
                <a:uLnTx/>
                <a:uFillTx/>
                <a:latin typeface="Calibri" panose="020F0502020204030204"/>
                <a:ea typeface="+mn-ea"/>
                <a:cs typeface="+mn-cs"/>
              </a:rPr>
              <a:t>Feasibility Study </a:t>
            </a:r>
            <a:r>
              <a:rPr lang="en-GB" sz="5400" b="1" noProof="0" dirty="0">
                <a:solidFill>
                  <a:srgbClr val="FFFF00"/>
                </a:solidFill>
                <a:latin typeface="Calibri" panose="020F0502020204030204"/>
              </a:rPr>
              <a:t>Status</a:t>
            </a:r>
            <a:endPar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sp>
        <p:nvSpPr>
          <p:cNvPr id="27" name="TextBox 2">
            <a:extLst>
              <a:ext uri="{FF2B5EF4-FFF2-40B4-BE49-F238E27FC236}">
                <a16:creationId xmlns:a16="http://schemas.microsoft.com/office/drawing/2014/main" id="{885E0B1D-EE02-4D08-B4B7-6B086A825C46}"/>
              </a:ext>
            </a:extLst>
          </p:cNvPr>
          <p:cNvSpPr txBox="1"/>
          <p:nvPr/>
        </p:nvSpPr>
        <p:spPr>
          <a:xfrm>
            <a:off x="8904312" y="6597352"/>
            <a:ext cx="1656031"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photo: J. Wenninger</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4" name="Rectangle 43">
            <a:extLst>
              <a:ext uri="{FF2B5EF4-FFF2-40B4-BE49-F238E27FC236}">
                <a16:creationId xmlns:a16="http://schemas.microsoft.com/office/drawing/2014/main" id="{254A8740-16D4-4760-ABC1-0CB85366A0F7}"/>
              </a:ext>
            </a:extLst>
          </p:cNvPr>
          <p:cNvSpPr/>
          <p:nvPr/>
        </p:nvSpPr>
        <p:spPr>
          <a:xfrm>
            <a:off x="336376" y="6259620"/>
            <a:ext cx="8807624" cy="64633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Work supported by the </a:t>
            </a:r>
            <a:r>
              <a:rPr kumimoji="0" lang="en-US" sz="1200" b="1"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European Commission </a:t>
            </a:r>
            <a:r>
              <a:rPr kumimoji="0" lang="en-US"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under </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the </a:t>
            </a:r>
            <a:r>
              <a:rPr kumimoji="0" lang="en-GB" sz="1200" b="1"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HORIZON 2020 projects </a:t>
            </a:r>
            <a:r>
              <a:rPr kumimoji="0" lang="en-GB" sz="1200" b="1" i="1" u="none" strike="noStrike" kern="0" cap="none" spc="0" normalizeH="0" baseline="0" noProof="0" dirty="0" err="1">
                <a:ln>
                  <a:noFill/>
                </a:ln>
                <a:solidFill>
                  <a:schemeClr val="accent4">
                    <a:lumMod val="40000"/>
                    <a:lumOff val="60000"/>
                  </a:schemeClr>
                </a:solidFill>
                <a:effectLst/>
                <a:uLnTx/>
                <a:uFillTx/>
                <a:latin typeface="Calibri" panose="020F0502020204030204"/>
                <a:ea typeface="+mn-ea"/>
                <a:cs typeface="+mn-cs"/>
              </a:rPr>
              <a:t>EuroCirCol</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 grant agreement 654305; </a:t>
            </a:r>
            <a:r>
              <a:rPr kumimoji="0" lang="en-GB" sz="1200" b="1" i="1" u="none" strike="noStrike" kern="0" cap="none" spc="0" normalizeH="0" baseline="0" noProof="0" dirty="0" err="1">
                <a:ln>
                  <a:noFill/>
                </a:ln>
                <a:solidFill>
                  <a:schemeClr val="accent4">
                    <a:lumMod val="40000"/>
                    <a:lumOff val="60000"/>
                  </a:schemeClr>
                </a:solidFill>
                <a:effectLst/>
                <a:uLnTx/>
                <a:uFillTx/>
                <a:latin typeface="Calibri" panose="020F0502020204030204"/>
                <a:ea typeface="+mn-ea"/>
                <a:cs typeface="+mn-cs"/>
              </a:rPr>
              <a:t>EASITrain</a:t>
            </a:r>
            <a:r>
              <a:rPr kumimoji="0" lang="en-GB" sz="1200" b="1"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 </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grant agreement no. 764879; </a:t>
            </a:r>
            <a:r>
              <a:rPr kumimoji="0" lang="en-GB" sz="1200" b="1" i="1" u="none" strike="noStrike" kern="0" cap="none" spc="0" normalizeH="0" baseline="0" noProof="0" dirty="0" err="1">
                <a:ln>
                  <a:noFill/>
                </a:ln>
                <a:solidFill>
                  <a:schemeClr val="accent4">
                    <a:lumMod val="40000"/>
                    <a:lumOff val="60000"/>
                  </a:schemeClr>
                </a:solidFill>
                <a:effectLst/>
                <a:uLnTx/>
                <a:uFillTx/>
                <a:latin typeface="Calibri" panose="020F0502020204030204"/>
                <a:ea typeface="+mn-ea"/>
                <a:cs typeface="+mn-cs"/>
              </a:rPr>
              <a:t>iFAST</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 grant agreement 101004730, </a:t>
            </a:r>
            <a:r>
              <a:rPr kumimoji="0" lang="en-GB" sz="1200" b="1"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FCCIS</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 grant agreement 951754</a:t>
            </a:r>
            <a:r>
              <a:rPr lang="en-GB" sz="1200" i="1" kern="0" dirty="0">
                <a:solidFill>
                  <a:schemeClr val="accent4">
                    <a:lumMod val="40000"/>
                    <a:lumOff val="60000"/>
                  </a:schemeClr>
                </a:solidFill>
                <a:latin typeface="Calibri" panose="020F0502020204030204"/>
              </a:rPr>
              <a:t>;</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 </a:t>
            </a:r>
            <a:r>
              <a:rPr kumimoji="0" lang="en-GB" sz="1200" b="1"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E-JADE,</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 contract no. 645479; </a:t>
            </a:r>
            <a:r>
              <a:rPr kumimoji="0" lang="en-GB" sz="1200" b="1"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EAJADE</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  contract number 101086276; and by the Swiss </a:t>
            </a:r>
            <a:r>
              <a:rPr kumimoji="0" lang="en-GB" sz="1200" b="1"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CHART </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program</a:t>
            </a:r>
          </a:p>
        </p:txBody>
      </p:sp>
      <p:pic>
        <p:nvPicPr>
          <p:cNvPr id="45" name="Picture 44">
            <a:extLst>
              <a:ext uri="{FF2B5EF4-FFF2-40B4-BE49-F238E27FC236}">
                <a16:creationId xmlns:a16="http://schemas.microsoft.com/office/drawing/2014/main" id="{1D1F60EA-2701-4D84-AA78-272DEA2FD04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77968" y="6312008"/>
            <a:ext cx="2814032" cy="4392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6" name="TextBox 11">
            <a:extLst>
              <a:ext uri="{FF2B5EF4-FFF2-40B4-BE49-F238E27FC236}">
                <a16:creationId xmlns:a16="http://schemas.microsoft.com/office/drawing/2014/main" id="{35D5C610-92BF-4ACA-BD6F-9E763AC912C3}"/>
              </a:ext>
            </a:extLst>
          </p:cNvPr>
          <p:cNvSpPr txBox="1"/>
          <p:nvPr/>
        </p:nvSpPr>
        <p:spPr>
          <a:xfrm>
            <a:off x="174531" y="5516664"/>
            <a:ext cx="12017469" cy="726216"/>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47" name="Picture 46">
            <a:extLst>
              <a:ext uri="{FF2B5EF4-FFF2-40B4-BE49-F238E27FC236}">
                <a16:creationId xmlns:a16="http://schemas.microsoft.com/office/drawing/2014/main" id="{A6F9B256-6972-4B30-AD3F-FDD6C64A23E5}"/>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47364" y="5626473"/>
            <a:ext cx="1175441" cy="491584"/>
          </a:xfrm>
          <a:prstGeom prst="rect">
            <a:avLst/>
          </a:prstGeom>
          <a:solidFill>
            <a:schemeClr val="bg1"/>
          </a:solidFill>
        </p:spPr>
      </p:pic>
      <p:pic>
        <p:nvPicPr>
          <p:cNvPr id="48" name="Picture 47">
            <a:extLst>
              <a:ext uri="{FF2B5EF4-FFF2-40B4-BE49-F238E27FC236}">
                <a16:creationId xmlns:a16="http://schemas.microsoft.com/office/drawing/2014/main" id="{F5B25BE4-E4C9-446B-843A-99590BFBDAE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78133" y="5558774"/>
            <a:ext cx="1302192" cy="626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48">
            <a:extLst>
              <a:ext uri="{FF2B5EF4-FFF2-40B4-BE49-F238E27FC236}">
                <a16:creationId xmlns:a16="http://schemas.microsoft.com/office/drawing/2014/main" id="{9A162FAA-1BA1-4CAD-90C8-EA624DFEF9A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99606" y="5559732"/>
            <a:ext cx="983594" cy="640080"/>
          </a:xfrm>
          <a:prstGeom prst="rect">
            <a:avLst/>
          </a:prstGeom>
        </p:spPr>
      </p:pic>
      <p:pic>
        <p:nvPicPr>
          <p:cNvPr id="51" name="Picture 50">
            <a:extLst>
              <a:ext uri="{FF2B5EF4-FFF2-40B4-BE49-F238E27FC236}">
                <a16:creationId xmlns:a16="http://schemas.microsoft.com/office/drawing/2014/main" id="{7245894D-936D-47D6-A2B6-50F540F97240}"/>
              </a:ext>
            </a:extLst>
          </p:cNvPr>
          <p:cNvPicPr>
            <a:picLocks noChangeAspect="1"/>
          </p:cNvPicPr>
          <p:nvPr/>
        </p:nvPicPr>
        <p:blipFill rotWithShape="1">
          <a:blip r:embed="rId8">
            <a:extLst>
              <a:ext uri="{28A0092B-C50C-407E-A947-70E740481C1C}">
                <a14:useLocalDpi xmlns:a14="http://schemas.microsoft.com/office/drawing/2010/main" val="0"/>
              </a:ext>
            </a:extLst>
          </a:blip>
          <a:srcRect l="23997" t="16876" r="24262" b="24372"/>
          <a:stretch/>
        </p:blipFill>
        <p:spPr>
          <a:xfrm>
            <a:off x="6834634" y="5527326"/>
            <a:ext cx="424542" cy="640080"/>
          </a:xfrm>
          <a:prstGeom prst="rect">
            <a:avLst/>
          </a:prstGeom>
        </p:spPr>
      </p:pic>
      <p:pic>
        <p:nvPicPr>
          <p:cNvPr id="52" name="Picture 51">
            <a:extLst>
              <a:ext uri="{FF2B5EF4-FFF2-40B4-BE49-F238E27FC236}">
                <a16:creationId xmlns:a16="http://schemas.microsoft.com/office/drawing/2014/main" id="{5786B6B1-4A82-437B-8B0F-4445B9D4CDE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169469" y="5576810"/>
            <a:ext cx="1619272" cy="573294"/>
          </a:xfrm>
          <a:prstGeom prst="rect">
            <a:avLst/>
          </a:prstGeom>
        </p:spPr>
      </p:pic>
      <p:pic>
        <p:nvPicPr>
          <p:cNvPr id="53" name="Picture 52">
            <a:extLst>
              <a:ext uri="{FF2B5EF4-FFF2-40B4-BE49-F238E27FC236}">
                <a16:creationId xmlns:a16="http://schemas.microsoft.com/office/drawing/2014/main" id="{681B5742-71F9-4313-A343-B42421E146DC}"/>
              </a:ext>
            </a:extLst>
          </p:cNvPr>
          <p:cNvPicPr>
            <a:picLocks noChangeAspect="1"/>
          </p:cNvPicPr>
          <p:nvPr/>
        </p:nvPicPr>
        <p:blipFill>
          <a:blip r:embed="rId10"/>
          <a:stretch>
            <a:fillRect/>
          </a:stretch>
        </p:blipFill>
        <p:spPr>
          <a:xfrm>
            <a:off x="11471695" y="5603048"/>
            <a:ext cx="601024" cy="640080"/>
          </a:xfrm>
          <a:prstGeom prst="rect">
            <a:avLst/>
          </a:prstGeom>
          <a:solidFill>
            <a:schemeClr val="bg1"/>
          </a:solidFill>
        </p:spPr>
      </p:pic>
      <p:sp>
        <p:nvSpPr>
          <p:cNvPr id="54" name="Rectangle 53">
            <a:extLst>
              <a:ext uri="{FF2B5EF4-FFF2-40B4-BE49-F238E27FC236}">
                <a16:creationId xmlns:a16="http://schemas.microsoft.com/office/drawing/2014/main" id="{233FF6E1-7024-4633-94D1-8097A4DFBEE6}"/>
              </a:ext>
            </a:extLst>
          </p:cNvPr>
          <p:cNvSpPr/>
          <p:nvPr/>
        </p:nvSpPr>
        <p:spPr>
          <a:xfrm>
            <a:off x="9501784" y="5755599"/>
            <a:ext cx="1858009" cy="369332"/>
          </a:xfrm>
          <a:prstGeom prst="rect">
            <a:avLst/>
          </a:prstGeom>
          <a:solidFill>
            <a:schemeClr val="bg1"/>
          </a:solid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sng" strike="noStrike" kern="1200" cap="none" spc="0" normalizeH="0" baseline="0" noProof="0" dirty="0">
                <a:ln>
                  <a:noFill/>
                </a:ln>
                <a:solidFill>
                  <a:prstClr val="white"/>
                </a:solidFill>
                <a:effectLst/>
                <a:uLnTx/>
                <a:uFillTx/>
                <a:latin typeface="Calibri" panose="020F0502020204030204"/>
                <a:ea typeface="Calibri"/>
                <a:cs typeface="Times New Roman"/>
                <a:hlinkClick r:id="rId11"/>
              </a:rPr>
              <a:t>http://cern.ch/fcc</a:t>
            </a:r>
            <a:endParaRPr kumimoji="0" lang="en-GB" b="0" i="0" u="none" strike="noStrike" kern="1200" cap="none" spc="0" normalizeH="0" baseline="0" noProof="0" dirty="0">
              <a:ln>
                <a:noFill/>
              </a:ln>
              <a:solidFill>
                <a:prstClr val="white"/>
              </a:solidFill>
              <a:effectLst/>
              <a:uLnTx/>
              <a:uFillTx/>
              <a:latin typeface="Arial"/>
              <a:ea typeface="+mn-ea"/>
              <a:cs typeface="+mn-cs"/>
            </a:endParaRPr>
          </a:p>
        </p:txBody>
      </p:sp>
      <p:pic>
        <p:nvPicPr>
          <p:cNvPr id="5" name="Picture 4">
            <a:extLst>
              <a:ext uri="{FF2B5EF4-FFF2-40B4-BE49-F238E27FC236}">
                <a16:creationId xmlns:a16="http://schemas.microsoft.com/office/drawing/2014/main" id="{4C81B4A5-E51C-77AE-7753-FD65C0B1042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083201" y="5516648"/>
            <a:ext cx="1086268" cy="669108"/>
          </a:xfrm>
          <a:prstGeom prst="rect">
            <a:avLst/>
          </a:prstGeom>
        </p:spPr>
      </p:pic>
      <p:pic>
        <p:nvPicPr>
          <p:cNvPr id="2" name="Picture 1">
            <a:extLst>
              <a:ext uri="{FF2B5EF4-FFF2-40B4-BE49-F238E27FC236}">
                <a16:creationId xmlns:a16="http://schemas.microsoft.com/office/drawing/2014/main" id="{528DC0F1-84C9-8FCC-31F3-E39949EFE3B3}"/>
              </a:ext>
            </a:extLst>
          </p:cNvPr>
          <p:cNvPicPr>
            <a:picLocks noChangeAspect="1"/>
          </p:cNvPicPr>
          <p:nvPr/>
        </p:nvPicPr>
        <p:blipFill>
          <a:blip r:embed="rId13"/>
          <a:stretch>
            <a:fillRect/>
          </a:stretch>
        </p:blipFill>
        <p:spPr>
          <a:xfrm>
            <a:off x="7737481" y="5559096"/>
            <a:ext cx="1745939" cy="600603"/>
          </a:xfrm>
          <a:prstGeom prst="rect">
            <a:avLst/>
          </a:prstGeom>
        </p:spPr>
      </p:pic>
      <p:pic>
        <p:nvPicPr>
          <p:cNvPr id="1026" name="Picture 2">
            <a:extLst>
              <a:ext uri="{FF2B5EF4-FFF2-40B4-BE49-F238E27FC236}">
                <a16:creationId xmlns:a16="http://schemas.microsoft.com/office/drawing/2014/main" id="{1B61DB9A-2F37-39C0-7A2A-DA68E24E885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59340" y="5589462"/>
            <a:ext cx="453717" cy="58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5158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Status site investigations</a:t>
            </a:r>
            <a:endParaRPr kumimoji="0" lang="en-GB" altLang="en-GB" sz="3200" b="1" i="0" u="none" strike="noStrike" kern="1200" cap="none" spc="0" normalizeH="0" baseline="0" noProof="0" dirty="0">
              <a:ln>
                <a:noFill/>
              </a:ln>
              <a:solidFill>
                <a:srgbClr val="FFFF00"/>
              </a:solidFill>
              <a:effectLst/>
              <a:uLnTx/>
              <a:uFillTx/>
              <a:latin typeface="Arial"/>
              <a:ea typeface="+mj-ea"/>
              <a:cs typeface="+mj-cs"/>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extBox 4">
            <a:extLst>
              <a:ext uri="{FF2B5EF4-FFF2-40B4-BE49-F238E27FC236}">
                <a16:creationId xmlns:a16="http://schemas.microsoft.com/office/drawing/2014/main" id="{D064F697-AE59-151A-414F-6282A5DC9A03}"/>
              </a:ext>
            </a:extLst>
          </p:cNvPr>
          <p:cNvSpPr txBox="1"/>
          <p:nvPr/>
        </p:nvSpPr>
        <p:spPr>
          <a:xfrm>
            <a:off x="6483927" y="802126"/>
            <a:ext cx="5717038" cy="5478423"/>
          </a:xfrm>
          <a:prstGeom prst="rect">
            <a:avLst/>
          </a:prstGeom>
          <a:noFill/>
        </p:spPr>
        <p:txBody>
          <a:bodyPr wrap="square" rtlCol="0">
            <a:spAutoFit/>
          </a:bodyPr>
          <a:lstStyle/>
          <a:p>
            <a:pPr marL="342900" marR="0" lvl="0" indent="-342900" algn="l" defTabSz="457200" rtl="0" eaLnBrk="1" fontAlgn="auto" latinLnBrk="0" hangingPunct="1">
              <a:spcBef>
                <a:spcPts val="0"/>
              </a:spcBef>
              <a:spcAft>
                <a:spcPts val="60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Site investigations in areas with less well known geological conditions:</a:t>
            </a:r>
          </a:p>
          <a:p>
            <a:pPr marL="800100" lvl="1" indent="-342900">
              <a:buFont typeface="Arial" panose="020B0604020202020204" pitchFamily="34" charset="0"/>
              <a:buChar char="•"/>
            </a:pPr>
            <a:r>
              <a:rPr lang="fr-FR" b="0" dirty="0">
                <a:solidFill>
                  <a:srgbClr val="0C377B"/>
                </a:solidFill>
              </a:rPr>
              <a:t>Optimisation of localisation of </a:t>
            </a:r>
            <a:r>
              <a:rPr lang="fr-FR" b="0" dirty="0" err="1">
                <a:solidFill>
                  <a:srgbClr val="0C377B"/>
                </a:solidFill>
              </a:rPr>
              <a:t>drilling</a:t>
            </a:r>
            <a:r>
              <a:rPr lang="fr-FR" b="0" dirty="0">
                <a:solidFill>
                  <a:srgbClr val="0C377B"/>
                </a:solidFill>
              </a:rPr>
              <a:t> locations </a:t>
            </a:r>
            <a:r>
              <a:rPr lang="fr-FR" b="0" dirty="0" err="1">
                <a:solidFill>
                  <a:srgbClr val="0C377B"/>
                </a:solidFill>
              </a:rPr>
              <a:t>ongoing</a:t>
            </a:r>
            <a:r>
              <a:rPr lang="fr-FR" b="0" dirty="0">
                <a:solidFill>
                  <a:srgbClr val="0C377B"/>
                </a:solidFill>
              </a:rPr>
              <a:t> </a:t>
            </a:r>
            <a:r>
              <a:rPr lang="fr-FR" b="0" dirty="0" err="1">
                <a:solidFill>
                  <a:srgbClr val="0C377B"/>
                </a:solidFill>
              </a:rPr>
              <a:t>with</a:t>
            </a:r>
            <a:r>
              <a:rPr lang="fr-FR" b="0" dirty="0">
                <a:solidFill>
                  <a:srgbClr val="0C377B"/>
                </a:solidFill>
              </a:rPr>
              <a:t> site </a:t>
            </a:r>
            <a:r>
              <a:rPr lang="fr-FR" b="0" dirty="0" err="1">
                <a:solidFill>
                  <a:srgbClr val="0C377B"/>
                </a:solidFill>
              </a:rPr>
              <a:t>visits</a:t>
            </a:r>
            <a:r>
              <a:rPr lang="fr-FR" b="0" dirty="0">
                <a:solidFill>
                  <a:srgbClr val="0C377B"/>
                </a:solidFill>
              </a:rPr>
              <a:t> </a:t>
            </a:r>
            <a:r>
              <a:rPr lang="fr-FR" b="0" dirty="0" err="1">
                <a:solidFill>
                  <a:srgbClr val="0C377B"/>
                </a:solidFill>
              </a:rPr>
              <a:t>since</a:t>
            </a:r>
            <a:r>
              <a:rPr lang="fr-FR" b="0" dirty="0">
                <a:solidFill>
                  <a:srgbClr val="0C377B"/>
                </a:solidFill>
              </a:rPr>
              <a:t> end 2022. </a:t>
            </a:r>
          </a:p>
          <a:p>
            <a:pPr marL="800100" lvl="1" indent="-342900">
              <a:buFont typeface="Arial" panose="020B0604020202020204" pitchFamily="34" charset="0"/>
              <a:buChar char="•"/>
            </a:pPr>
            <a:r>
              <a:rPr lang="fr-FR" b="1" dirty="0" err="1">
                <a:solidFill>
                  <a:srgbClr val="0C377B"/>
                </a:solidFill>
              </a:rPr>
              <a:t>Alignment</a:t>
            </a:r>
            <a:r>
              <a:rPr lang="fr-FR" b="1" dirty="0">
                <a:solidFill>
                  <a:srgbClr val="0C377B"/>
                </a:solidFill>
              </a:rPr>
              <a:t> </a:t>
            </a:r>
            <a:r>
              <a:rPr lang="fr-FR" b="1" dirty="0" err="1">
                <a:solidFill>
                  <a:srgbClr val="0C377B"/>
                </a:solidFill>
              </a:rPr>
              <a:t>with</a:t>
            </a:r>
            <a:r>
              <a:rPr lang="fr-FR" b="1" dirty="0">
                <a:solidFill>
                  <a:srgbClr val="0C377B"/>
                </a:solidFill>
              </a:rPr>
              <a:t> FR and CH on the process for </a:t>
            </a:r>
            <a:r>
              <a:rPr lang="fr-FR" b="1" dirty="0" err="1">
                <a:solidFill>
                  <a:srgbClr val="0C377B"/>
                </a:solidFill>
              </a:rPr>
              <a:t>obtaining</a:t>
            </a:r>
            <a:r>
              <a:rPr lang="fr-FR" b="1" dirty="0">
                <a:solidFill>
                  <a:srgbClr val="0C377B"/>
                </a:solidFill>
              </a:rPr>
              <a:t> autorisation </a:t>
            </a:r>
            <a:r>
              <a:rPr lang="fr-FR" b="1" dirty="0" err="1">
                <a:solidFill>
                  <a:srgbClr val="0C377B"/>
                </a:solidFill>
              </a:rPr>
              <a:t>procedures</a:t>
            </a:r>
            <a:r>
              <a:rPr lang="fr-FR" b="1" dirty="0">
                <a:solidFill>
                  <a:srgbClr val="0C377B"/>
                </a:solidFill>
              </a:rPr>
              <a:t>. </a:t>
            </a:r>
            <a:r>
              <a:rPr lang="fr-FR" b="1" dirty="0" err="1">
                <a:solidFill>
                  <a:srgbClr val="0C377B"/>
                </a:solidFill>
              </a:rPr>
              <a:t>Ongoing</a:t>
            </a:r>
            <a:r>
              <a:rPr lang="fr-FR" b="1" dirty="0">
                <a:solidFill>
                  <a:srgbClr val="0C377B"/>
                </a:solidFill>
              </a:rPr>
              <a:t> </a:t>
            </a:r>
            <a:r>
              <a:rPr lang="fr-FR" b="1" dirty="0">
                <a:solidFill>
                  <a:srgbClr val="0C377B"/>
                </a:solidFill>
                <a:sym typeface="Wingdings" panose="05000000000000000000" pitchFamily="2" charset="2"/>
              </a:rPr>
              <a:t>for start of </a:t>
            </a:r>
            <a:r>
              <a:rPr lang="fr-FR" b="1" dirty="0" err="1">
                <a:solidFill>
                  <a:srgbClr val="0C377B"/>
                </a:solidFill>
                <a:sym typeface="Wingdings" panose="05000000000000000000" pitchFamily="2" charset="2"/>
              </a:rPr>
              <a:t>drillings</a:t>
            </a:r>
            <a:r>
              <a:rPr lang="fr-FR" b="1" dirty="0">
                <a:solidFill>
                  <a:srgbClr val="0C377B"/>
                </a:solidFill>
                <a:sym typeface="Wingdings" panose="05000000000000000000" pitchFamily="2" charset="2"/>
              </a:rPr>
              <a:t> in 03/2024</a:t>
            </a:r>
            <a:r>
              <a:rPr lang="fr-FR" b="1" dirty="0">
                <a:solidFill>
                  <a:srgbClr val="0C377B"/>
                </a:solidFill>
              </a:rPr>
              <a:t>. </a:t>
            </a:r>
          </a:p>
          <a:p>
            <a:pPr marL="285750" indent="-285750">
              <a:buFont typeface="Arial" panose="020B0604020202020204" pitchFamily="34" charset="0"/>
              <a:buChar char="•"/>
            </a:pPr>
            <a:endParaRPr lang="en-US" dirty="0"/>
          </a:p>
          <a:p>
            <a:pPr marL="342900" indent="-342900" defTabSz="457200">
              <a:spcAft>
                <a:spcPts val="600"/>
              </a:spcAft>
              <a:buFont typeface="Arial" panose="020B0604020202020204" pitchFamily="34" charset="0"/>
              <a:buChar char="•"/>
              <a:defRPr/>
            </a:pPr>
            <a:r>
              <a:rPr lang="en-US" sz="2000" b="1" dirty="0">
                <a:solidFill>
                  <a:srgbClr val="0C377B"/>
                </a:solidFill>
                <a:latin typeface="Arial"/>
              </a:rPr>
              <a:t>Contracts Status:</a:t>
            </a:r>
          </a:p>
          <a:p>
            <a:pPr marL="800100" lvl="1" indent="-342900">
              <a:buFont typeface="Arial" panose="020B0604020202020204" pitchFamily="34" charset="0"/>
              <a:buChar char="•"/>
            </a:pPr>
            <a:r>
              <a:rPr lang="en-US" dirty="0">
                <a:solidFill>
                  <a:srgbClr val="0C377B"/>
                </a:solidFill>
              </a:rPr>
              <a:t>Contract for engineering services and role of Engineer during works, active since July 2022</a:t>
            </a:r>
          </a:p>
          <a:p>
            <a:pPr marL="800100" lvl="1" indent="-342900">
              <a:buFont typeface="Arial" panose="020B0604020202020204" pitchFamily="34" charset="0"/>
              <a:buChar char="•"/>
            </a:pPr>
            <a:r>
              <a:rPr lang="en-US" dirty="0">
                <a:solidFill>
                  <a:srgbClr val="0C377B"/>
                </a:solidFill>
              </a:rPr>
              <a:t>Site investigations tendering ongoing towards contract placement in December 2023 and mobilization from January 2024.</a:t>
            </a:r>
          </a:p>
          <a:p>
            <a:pPr lvl="1"/>
            <a:endParaRPr lang="fr-FR" b="0" dirty="0">
              <a:solidFill>
                <a:srgbClr val="0C377B"/>
              </a:solidFill>
            </a:endParaRPr>
          </a:p>
          <a:p>
            <a:pPr marL="285750" marR="0" lvl="0" indent="-285750" algn="l" defTabSz="457200" rtl="0" eaLnBrk="1" fontAlgn="auto" latinLnBrk="0" hangingPunct="1">
              <a:spcBef>
                <a:spcPts val="0"/>
              </a:spcBef>
              <a:spcAft>
                <a:spcPts val="600"/>
              </a:spcAft>
              <a:buClrTx/>
              <a:buSzTx/>
              <a:buFont typeface="Arial" panose="020B0604020202020204" pitchFamily="34" charset="0"/>
              <a:buChar char="•"/>
              <a:tabLst/>
              <a:defRPr/>
            </a:pPr>
            <a:endPar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endParaRPr>
          </a:p>
          <a:p>
            <a:pPr marL="0" marR="0" lvl="0" indent="0" algn="l" defTabSz="457200" rtl="0" eaLnBrk="1" fontAlgn="auto" latinLnBrk="0" hangingPunct="1">
              <a:spcBef>
                <a:spcPts val="0"/>
              </a:spcBef>
              <a:spcAft>
                <a:spcPts val="600"/>
              </a:spcAft>
              <a:buClrTx/>
              <a:buSzTx/>
              <a:buFontTx/>
              <a:buNone/>
              <a:tabLst/>
              <a:defRPr/>
            </a:pPr>
            <a:endPar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endParaRPr>
          </a:p>
          <a:p>
            <a:pPr marL="0" marR="0" lvl="0" indent="0" algn="l" defTabSz="457200" rtl="0" eaLnBrk="1" fontAlgn="auto" latinLnBrk="0" hangingPunct="1">
              <a:spcBef>
                <a:spcPts val="0"/>
              </a:spcBef>
              <a:spcAft>
                <a:spcPts val="600"/>
              </a:spcAft>
              <a:buClrTx/>
              <a:buSzTx/>
              <a:buFontTx/>
              <a:buNone/>
              <a:tabLst/>
              <a:defRPr/>
            </a:pP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11" name="TextBox 10">
            <a:extLst>
              <a:ext uri="{FF2B5EF4-FFF2-40B4-BE49-F238E27FC236}">
                <a16:creationId xmlns:a16="http://schemas.microsoft.com/office/drawing/2014/main" id="{6F233621-C536-2FAE-E685-3EE87670C604}"/>
              </a:ext>
            </a:extLst>
          </p:cNvPr>
          <p:cNvSpPr txBox="1"/>
          <p:nvPr/>
        </p:nvSpPr>
        <p:spPr>
          <a:xfrm>
            <a:off x="9908772" y="6397721"/>
            <a:ext cx="1786467" cy="471539"/>
          </a:xfrm>
          <a:prstGeom prst="rect">
            <a:avLst/>
          </a:prstGeom>
          <a:noFill/>
        </p:spPr>
        <p:txBody>
          <a:bodyPr wrap="square" rtlCol="0">
            <a:spAutoFit/>
          </a:bodyPr>
          <a:lstStyle/>
          <a:p>
            <a:pPr algn="l">
              <a:lnSpc>
                <a:spcPts val="3700"/>
              </a:lnSpc>
            </a:pPr>
            <a:r>
              <a:rPr lang="en-US" sz="800" dirty="0">
                <a:solidFill>
                  <a:srgbClr val="0C377B"/>
                </a:solidFill>
              </a:rPr>
              <a:t>Drilling works on the lake</a:t>
            </a:r>
            <a:endParaRPr lang="en-GB" sz="800" dirty="0">
              <a:solidFill>
                <a:srgbClr val="0C377B"/>
              </a:solidFill>
            </a:endParaRPr>
          </a:p>
        </p:txBody>
      </p:sp>
      <p:pic>
        <p:nvPicPr>
          <p:cNvPr id="2" name="Picture 1">
            <a:extLst>
              <a:ext uri="{FF2B5EF4-FFF2-40B4-BE49-F238E27FC236}">
                <a16:creationId xmlns:a16="http://schemas.microsoft.com/office/drawing/2014/main" id="{D471372F-F4F8-E03F-F6CA-8C320DB6C55E}"/>
              </a:ext>
            </a:extLst>
          </p:cNvPr>
          <p:cNvPicPr>
            <a:picLocks noChangeAspect="1"/>
          </p:cNvPicPr>
          <p:nvPr/>
        </p:nvPicPr>
        <p:blipFill>
          <a:blip r:embed="rId4"/>
          <a:stretch>
            <a:fillRect/>
          </a:stretch>
        </p:blipFill>
        <p:spPr>
          <a:xfrm>
            <a:off x="10391" y="790801"/>
            <a:ext cx="6477000" cy="6057900"/>
          </a:xfrm>
          <a:prstGeom prst="rect">
            <a:avLst/>
          </a:prstGeom>
        </p:spPr>
      </p:pic>
      <p:pic>
        <p:nvPicPr>
          <p:cNvPr id="4" name="Image 3">
            <a:extLst>
              <a:ext uri="{FF2B5EF4-FFF2-40B4-BE49-F238E27FC236}">
                <a16:creationId xmlns:a16="http://schemas.microsoft.com/office/drawing/2014/main" id="{8808ACC3-4CFE-A6C4-45CF-91C33926CD05}"/>
              </a:ext>
            </a:extLst>
          </p:cNvPr>
          <p:cNvPicPr>
            <a:picLocks noChangeAspect="1"/>
          </p:cNvPicPr>
          <p:nvPr/>
        </p:nvPicPr>
        <p:blipFill>
          <a:blip r:embed="rId5"/>
          <a:stretch>
            <a:fillRect/>
          </a:stretch>
        </p:blipFill>
        <p:spPr>
          <a:xfrm>
            <a:off x="7024255" y="4976343"/>
            <a:ext cx="2344189" cy="1881657"/>
          </a:xfrm>
          <a:prstGeom prst="rect">
            <a:avLst/>
          </a:prstGeom>
        </p:spPr>
      </p:pic>
      <p:pic>
        <p:nvPicPr>
          <p:cNvPr id="6" name="Picture 5">
            <a:extLst>
              <a:ext uri="{FF2B5EF4-FFF2-40B4-BE49-F238E27FC236}">
                <a16:creationId xmlns:a16="http://schemas.microsoft.com/office/drawing/2014/main" id="{95B5D264-B01D-BC76-45CB-D64A1529D509}"/>
              </a:ext>
            </a:extLst>
          </p:cNvPr>
          <p:cNvPicPr>
            <a:picLocks noChangeAspect="1"/>
          </p:cNvPicPr>
          <p:nvPr/>
        </p:nvPicPr>
        <p:blipFill>
          <a:blip r:embed="rId6"/>
          <a:stretch>
            <a:fillRect/>
          </a:stretch>
        </p:blipFill>
        <p:spPr>
          <a:xfrm>
            <a:off x="9677399" y="4968030"/>
            <a:ext cx="2080721" cy="1717253"/>
          </a:xfrm>
          <a:prstGeom prst="rect">
            <a:avLst/>
          </a:prstGeom>
        </p:spPr>
      </p:pic>
    </p:spTree>
    <p:extLst>
      <p:ext uri="{BB962C8B-B14F-4D97-AF65-F5344CB8AC3E}">
        <p14:creationId xmlns:p14="http://schemas.microsoft.com/office/powerpoint/2010/main" val="75129292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Connections to </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mj-cs"/>
              </a:rPr>
              <a:t>electrical grid infrastructure</a:t>
            </a:r>
            <a:endParaRPr lang="en-US"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5" name="Text Placeholder 2">
            <a:extLst>
              <a:ext uri="{FF2B5EF4-FFF2-40B4-BE49-F238E27FC236}">
                <a16:creationId xmlns:a16="http://schemas.microsoft.com/office/drawing/2014/main" id="{7B367E7F-FD0C-ECE2-CE28-D711CFF29B44}"/>
              </a:ext>
            </a:extLst>
          </p:cNvPr>
          <p:cNvSpPr txBox="1">
            <a:spLocks/>
          </p:cNvSpPr>
          <p:nvPr/>
        </p:nvSpPr>
        <p:spPr>
          <a:xfrm>
            <a:off x="433225" y="2623098"/>
            <a:ext cx="6768583"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GB" sz="1800" dirty="0">
                <a:solidFill>
                  <a:srgbClr val="0C377B"/>
                </a:solidFill>
                <a:latin typeface="Arial"/>
              </a:rPr>
              <a:t>Powering concept and max power load by sub-stations:</a:t>
            </a:r>
          </a:p>
        </p:txBody>
      </p:sp>
      <p:sp>
        <p:nvSpPr>
          <p:cNvPr id="26" name="Text Placeholder 3">
            <a:extLst>
              <a:ext uri="{FF2B5EF4-FFF2-40B4-BE49-F238E27FC236}">
                <a16:creationId xmlns:a16="http://schemas.microsoft.com/office/drawing/2014/main" id="{80DF172B-A3E8-9552-7535-C1F48768F313}"/>
              </a:ext>
            </a:extLst>
          </p:cNvPr>
          <p:cNvSpPr txBox="1">
            <a:spLocks/>
          </p:cNvSpPr>
          <p:nvPr/>
        </p:nvSpPr>
        <p:spPr>
          <a:xfrm>
            <a:off x="433225" y="3241225"/>
            <a:ext cx="6425684" cy="1845218"/>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pPr>
            <a:r>
              <a:rPr lang="en-US" sz="1800" dirty="0">
                <a:solidFill>
                  <a:srgbClr val="0C377B"/>
                </a:solidFill>
                <a:latin typeface="Arial"/>
              </a:rPr>
              <a:t>The loads could be charged on three sub-stations (optimally  connected to existing regional HV grid):</a:t>
            </a:r>
          </a:p>
          <a:p>
            <a:pPr marL="457200" indent="-457200">
              <a:lnSpc>
                <a:spcPct val="120000"/>
              </a:lnSpc>
              <a:buFont typeface="Arial" panose="020B0604020202020204" pitchFamily="34" charset="0"/>
              <a:buChar char="•"/>
            </a:pPr>
            <a:r>
              <a:rPr lang="en-US" sz="1600" b="1" dirty="0">
                <a:solidFill>
                  <a:srgbClr val="0C377B"/>
                </a:solidFill>
                <a:latin typeface="Arial"/>
              </a:rPr>
              <a:t>Point D with a new sub-station </a:t>
            </a:r>
            <a:r>
              <a:rPr lang="en-US" sz="1600" dirty="0">
                <a:solidFill>
                  <a:srgbClr val="0C377B"/>
                </a:solidFill>
                <a:latin typeface="Arial"/>
              </a:rPr>
              <a:t>covering PB – PD – PF – PG</a:t>
            </a:r>
          </a:p>
          <a:p>
            <a:pPr marL="457200" indent="-457200">
              <a:lnSpc>
                <a:spcPct val="120000"/>
              </a:lnSpc>
              <a:buFont typeface="Arial" panose="020B0604020202020204" pitchFamily="34" charset="0"/>
              <a:buChar char="•"/>
            </a:pPr>
            <a:r>
              <a:rPr lang="en-US" sz="1600" b="1" dirty="0">
                <a:solidFill>
                  <a:srgbClr val="0C377B"/>
                </a:solidFill>
                <a:latin typeface="Arial"/>
              </a:rPr>
              <a:t>Point H with a new dedicated sub-station </a:t>
            </a:r>
            <a:r>
              <a:rPr lang="en-US" sz="1600" dirty="0">
                <a:solidFill>
                  <a:srgbClr val="0C377B"/>
                </a:solidFill>
                <a:latin typeface="Arial"/>
              </a:rPr>
              <a:t>for collider RF</a:t>
            </a:r>
          </a:p>
          <a:p>
            <a:pPr marL="457200" indent="-457200">
              <a:lnSpc>
                <a:spcPct val="120000"/>
              </a:lnSpc>
              <a:buFont typeface="Arial" panose="020B0604020202020204" pitchFamily="34" charset="0"/>
              <a:buChar char="•"/>
            </a:pPr>
            <a:r>
              <a:rPr lang="en-US" sz="1600" b="1" dirty="0">
                <a:solidFill>
                  <a:srgbClr val="0C377B"/>
                </a:solidFill>
                <a:latin typeface="Arial"/>
                <a:sym typeface="Wingdings" panose="05000000000000000000" pitchFamily="2" charset="2"/>
              </a:rPr>
              <a:t>Point A with existing CERN station </a:t>
            </a:r>
            <a:r>
              <a:rPr lang="en-US" sz="1600" dirty="0">
                <a:solidFill>
                  <a:srgbClr val="0C377B"/>
                </a:solidFill>
                <a:latin typeface="Arial"/>
                <a:sym typeface="Wingdings" panose="05000000000000000000" pitchFamily="2" charset="2"/>
              </a:rPr>
              <a:t>covering PB – PL – PJ</a:t>
            </a:r>
            <a:endParaRPr lang="en-US" sz="1600" dirty="0">
              <a:solidFill>
                <a:srgbClr val="0C377B"/>
              </a:solidFill>
              <a:latin typeface="Arial"/>
            </a:endParaRPr>
          </a:p>
          <a:p>
            <a:r>
              <a:rPr lang="en-US" sz="1800" dirty="0">
                <a:solidFill>
                  <a:srgbClr val="0C377B"/>
                </a:solidFill>
                <a:latin typeface="Arial"/>
              </a:rPr>
              <a:t> </a:t>
            </a:r>
          </a:p>
          <a:p>
            <a:endParaRPr lang="en-US" sz="1800" dirty="0">
              <a:solidFill>
                <a:srgbClr val="0C377B"/>
              </a:solidFill>
              <a:latin typeface="Arial"/>
            </a:endParaRPr>
          </a:p>
          <a:p>
            <a:endParaRPr lang="en-US" sz="1800" dirty="0">
              <a:solidFill>
                <a:srgbClr val="0C377B"/>
              </a:solidFill>
              <a:latin typeface="Arial"/>
            </a:endParaRPr>
          </a:p>
        </p:txBody>
      </p:sp>
      <p:sp>
        <p:nvSpPr>
          <p:cNvPr id="31" name="Text Placeholder 2">
            <a:extLst>
              <a:ext uri="{FF2B5EF4-FFF2-40B4-BE49-F238E27FC236}">
                <a16:creationId xmlns:a16="http://schemas.microsoft.com/office/drawing/2014/main" id="{29D33955-FD09-2423-0989-189B1890D2E6}"/>
              </a:ext>
            </a:extLst>
          </p:cNvPr>
          <p:cNvSpPr txBox="1">
            <a:spLocks/>
          </p:cNvSpPr>
          <p:nvPr/>
        </p:nvSpPr>
        <p:spPr>
          <a:xfrm>
            <a:off x="425062" y="5026612"/>
            <a:ext cx="6250058"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285750" indent="-285750">
              <a:lnSpc>
                <a:spcPct val="100000"/>
              </a:lnSpc>
              <a:spcAft>
                <a:spcPts val="600"/>
              </a:spcAft>
              <a:buFont typeface="Arial" panose="020B0604020202020204" pitchFamily="34" charset="0"/>
              <a:buChar char="•"/>
            </a:pPr>
            <a:r>
              <a:rPr lang="en-GB" sz="1800" dirty="0">
                <a:solidFill>
                  <a:srgbClr val="0C377B"/>
                </a:solidFill>
                <a:latin typeface="Arial"/>
              </a:rPr>
              <a:t>Connection concept was studied and confirmed by RTE (French electrical grid operator)</a:t>
            </a:r>
          </a:p>
          <a:p>
            <a:pPr marL="285750" indent="-285750">
              <a:lnSpc>
                <a:spcPct val="100000"/>
              </a:lnSpc>
              <a:spcAft>
                <a:spcPts val="600"/>
              </a:spcAft>
              <a:buFont typeface="Arial" panose="020B0604020202020204" pitchFamily="34" charset="0"/>
              <a:buChar char="•"/>
            </a:pPr>
            <a:r>
              <a:rPr lang="en-GB" sz="1800" dirty="0">
                <a:solidFill>
                  <a:srgbClr val="0C377B"/>
                </a:solidFill>
                <a:latin typeface="Arial"/>
              </a:rPr>
              <a:t>Requested loads have no significant impact on grid</a:t>
            </a:r>
          </a:p>
          <a:p>
            <a:pPr marL="285750" indent="-285750">
              <a:lnSpc>
                <a:spcPct val="100000"/>
              </a:lnSpc>
              <a:spcAft>
                <a:spcPts val="600"/>
              </a:spcAft>
              <a:buFont typeface="Arial" panose="020B0604020202020204" pitchFamily="34" charset="0"/>
              <a:buChar char="•"/>
            </a:pPr>
            <a:r>
              <a:rPr lang="en-GB" sz="1800" dirty="0">
                <a:solidFill>
                  <a:srgbClr val="0C377B"/>
                </a:solidFill>
                <a:latin typeface="Arial"/>
              </a:rPr>
              <a:t>Powering concept and power rating of the              three sub-stations compatible with FCC-hh</a:t>
            </a:r>
          </a:p>
        </p:txBody>
      </p:sp>
      <p:pic>
        <p:nvPicPr>
          <p:cNvPr id="32" name="Picture 31">
            <a:extLst>
              <a:ext uri="{FF2B5EF4-FFF2-40B4-BE49-F238E27FC236}">
                <a16:creationId xmlns:a16="http://schemas.microsoft.com/office/drawing/2014/main" id="{DAC79EB3-5F57-79FF-190C-E16A294D0792}"/>
              </a:ext>
            </a:extLst>
          </p:cNvPr>
          <p:cNvPicPr>
            <a:picLocks noChangeAspect="1"/>
          </p:cNvPicPr>
          <p:nvPr/>
        </p:nvPicPr>
        <p:blipFill>
          <a:blip r:embed="rId4"/>
          <a:stretch>
            <a:fillRect/>
          </a:stretch>
        </p:blipFill>
        <p:spPr>
          <a:xfrm>
            <a:off x="228864" y="866239"/>
            <a:ext cx="7602384" cy="1612527"/>
          </a:xfrm>
          <a:prstGeom prst="rect">
            <a:avLst/>
          </a:prstGeom>
        </p:spPr>
      </p:pic>
      <p:pic>
        <p:nvPicPr>
          <p:cNvPr id="43" name="Picture 42">
            <a:extLst>
              <a:ext uri="{FF2B5EF4-FFF2-40B4-BE49-F238E27FC236}">
                <a16:creationId xmlns:a16="http://schemas.microsoft.com/office/drawing/2014/main" id="{DE81C88B-24CA-2F7A-3267-90C03477F17D}"/>
              </a:ext>
            </a:extLst>
          </p:cNvPr>
          <p:cNvPicPr>
            <a:picLocks noChangeAspect="1"/>
          </p:cNvPicPr>
          <p:nvPr/>
        </p:nvPicPr>
        <p:blipFill rotWithShape="1">
          <a:blip r:embed="rId5"/>
          <a:srcRect r="2589" b="2676"/>
          <a:stretch/>
        </p:blipFill>
        <p:spPr>
          <a:xfrm>
            <a:off x="6964741" y="2804020"/>
            <a:ext cx="4431392" cy="4032426"/>
          </a:xfrm>
          <a:prstGeom prst="rect">
            <a:avLst/>
          </a:prstGeom>
        </p:spPr>
      </p:pic>
      <p:pic>
        <p:nvPicPr>
          <p:cNvPr id="44" name="Picture 43">
            <a:extLst>
              <a:ext uri="{FF2B5EF4-FFF2-40B4-BE49-F238E27FC236}">
                <a16:creationId xmlns:a16="http://schemas.microsoft.com/office/drawing/2014/main" id="{0AB4E782-01BE-70A3-0E86-DFFABD06783E}"/>
              </a:ext>
            </a:extLst>
          </p:cNvPr>
          <p:cNvPicPr>
            <a:picLocks noChangeAspect="1"/>
          </p:cNvPicPr>
          <p:nvPr/>
        </p:nvPicPr>
        <p:blipFill rotWithShape="1">
          <a:blip r:embed="rId6"/>
          <a:srcRect l="27300" t="9025" r="6272" b="2459"/>
          <a:stretch/>
        </p:blipFill>
        <p:spPr>
          <a:xfrm>
            <a:off x="8551332" y="770698"/>
            <a:ext cx="3640667" cy="2079286"/>
          </a:xfrm>
          <a:prstGeom prst="rect">
            <a:avLst/>
          </a:prstGeom>
        </p:spPr>
      </p:pic>
    </p:spTree>
    <p:extLst>
      <p:ext uri="{BB962C8B-B14F-4D97-AF65-F5344CB8AC3E}">
        <p14:creationId xmlns:p14="http://schemas.microsoft.com/office/powerpoint/2010/main" val="21958533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en-US" dirty="0"/>
              <a:t>Cooling Water</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359F63A6-D00E-56F7-CD00-7237265DA229}"/>
              </a:ext>
            </a:extLst>
          </p:cNvPr>
          <p:cNvSpPr txBox="1"/>
          <p:nvPr/>
        </p:nvSpPr>
        <p:spPr>
          <a:xfrm>
            <a:off x="2440" y="4973458"/>
            <a:ext cx="11652004" cy="1785104"/>
          </a:xfrm>
          <a:prstGeom prst="rect">
            <a:avLst/>
          </a:prstGeom>
          <a:noFill/>
        </p:spPr>
        <p:txBody>
          <a:bodyPr wrap="square" rtlCol="0">
            <a:spAutoFit/>
          </a:bodyPr>
          <a:lstStyle/>
          <a:p>
            <a:pPr marL="380990" indent="-380990" defTabSz="1219170">
              <a:spcAft>
                <a:spcPts val="1200"/>
              </a:spcAft>
              <a:buFont typeface="Arial" panose="020B0604020202020204" pitchFamily="34" charset="0"/>
              <a:buChar char="•"/>
              <a:defRPr/>
            </a:pPr>
            <a:r>
              <a:rPr lang="en-US" sz="2000" b="1" dirty="0">
                <a:solidFill>
                  <a:srgbClr val="0C377B"/>
                </a:solidFill>
                <a:latin typeface="Arial"/>
              </a:rPr>
              <a:t>Potential sources of cooling water Geneva lake (PA), Rhone (PJ) and </a:t>
            </a:r>
            <a:r>
              <a:rPr lang="en-US" sz="2000" b="1" dirty="0" err="1">
                <a:solidFill>
                  <a:srgbClr val="0C377B"/>
                </a:solidFill>
                <a:latin typeface="Arial"/>
              </a:rPr>
              <a:t>Arve</a:t>
            </a:r>
            <a:r>
              <a:rPr lang="en-US" sz="2000" b="1" dirty="0">
                <a:solidFill>
                  <a:srgbClr val="0C377B"/>
                </a:solidFill>
                <a:latin typeface="Arial"/>
              </a:rPr>
              <a:t> (PD).</a:t>
            </a:r>
          </a:p>
          <a:p>
            <a:pPr marL="380990" indent="-380990" defTabSz="1219170">
              <a:spcAft>
                <a:spcPts val="1200"/>
              </a:spcAft>
              <a:buFont typeface="Arial" panose="020B0604020202020204" pitchFamily="34" charset="0"/>
              <a:buChar char="•"/>
              <a:defRPr/>
            </a:pPr>
            <a:r>
              <a:rPr lang="en-US" sz="2000" b="1" dirty="0">
                <a:solidFill>
                  <a:srgbClr val="0C377B"/>
                </a:solidFill>
                <a:latin typeface="Arial"/>
              </a:rPr>
              <a:t>Existing line with lake water provided by SIG to CERN LHC P8 (</a:t>
            </a:r>
            <a:r>
              <a:rPr lang="en-US" sz="2000" b="1" dirty="0" err="1">
                <a:solidFill>
                  <a:srgbClr val="0C377B"/>
                </a:solidFill>
                <a:latin typeface="Arial"/>
              </a:rPr>
              <a:t>LHCb</a:t>
            </a:r>
            <a:r>
              <a:rPr lang="en-US" sz="2000" b="1" dirty="0">
                <a:solidFill>
                  <a:srgbClr val="0C377B"/>
                </a:solidFill>
                <a:latin typeface="Arial"/>
              </a:rPr>
              <a:t>) sufficient for FCC-</a:t>
            </a:r>
            <a:r>
              <a:rPr lang="en-US" sz="2000" b="1" dirty="0" err="1">
                <a:solidFill>
                  <a:srgbClr val="0C377B"/>
                </a:solidFill>
                <a:latin typeface="Arial"/>
              </a:rPr>
              <a:t>ee</a:t>
            </a:r>
            <a:r>
              <a:rPr lang="en-US" sz="2000" b="1" dirty="0">
                <a:solidFill>
                  <a:srgbClr val="0C377B"/>
                </a:solidFill>
                <a:latin typeface="Arial"/>
              </a:rPr>
              <a:t>.</a:t>
            </a:r>
          </a:p>
          <a:p>
            <a:pPr marL="380990" indent="-380990" defTabSz="1219170">
              <a:spcAft>
                <a:spcPts val="1200"/>
              </a:spcAft>
              <a:buFont typeface="Arial" panose="020B0604020202020204" pitchFamily="34" charset="0"/>
              <a:buChar char="•"/>
              <a:defRPr/>
            </a:pPr>
            <a:r>
              <a:rPr lang="en-US" sz="2000" b="1" dirty="0">
                <a:solidFill>
                  <a:srgbClr val="0C377B"/>
                </a:solidFill>
                <a:latin typeface="Arial"/>
              </a:rPr>
              <a:t>Pipework in the tunnel will connect the remaining points to points PA, PD and PJ.</a:t>
            </a:r>
          </a:p>
          <a:p>
            <a:pPr marL="380990" indent="-380990" defTabSz="1219170">
              <a:spcAft>
                <a:spcPts val="1200"/>
              </a:spcAft>
              <a:buFont typeface="Arial" panose="020B0604020202020204" pitchFamily="34" charset="0"/>
              <a:buChar char="•"/>
              <a:defRPr/>
            </a:pPr>
            <a:r>
              <a:rPr lang="en-US" sz="2000" b="1" dirty="0">
                <a:solidFill>
                  <a:srgbClr val="0C377B"/>
                </a:solidFill>
                <a:latin typeface="Arial"/>
              </a:rPr>
              <a:t>Main cooling towers placed at experiment points, and RF points (PL, PH). </a:t>
            </a:r>
            <a:endParaRPr lang="en-GB" sz="2400" dirty="0">
              <a:solidFill>
                <a:prstClr val="black"/>
              </a:solidFill>
              <a:latin typeface="Arial"/>
            </a:endParaRPr>
          </a:p>
        </p:txBody>
      </p:sp>
      <p:pic>
        <p:nvPicPr>
          <p:cNvPr id="6" name="Picture 5">
            <a:extLst>
              <a:ext uri="{FF2B5EF4-FFF2-40B4-BE49-F238E27FC236}">
                <a16:creationId xmlns:a16="http://schemas.microsoft.com/office/drawing/2014/main" id="{91035A29-235F-EE37-4DB7-3D44A6B116F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8036" y="890371"/>
            <a:ext cx="4489848" cy="4007421"/>
          </a:xfrm>
          <a:prstGeom prst="rect">
            <a:avLst/>
          </a:prstGeom>
        </p:spPr>
      </p:pic>
      <p:pic>
        <p:nvPicPr>
          <p:cNvPr id="8" name="Picture 7">
            <a:extLst>
              <a:ext uri="{FF2B5EF4-FFF2-40B4-BE49-F238E27FC236}">
                <a16:creationId xmlns:a16="http://schemas.microsoft.com/office/drawing/2014/main" id="{C0738B2B-8607-3B21-7CAB-111D40C8C01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80848" y="1041746"/>
            <a:ext cx="4893076" cy="3856046"/>
          </a:xfrm>
          <a:prstGeom prst="rect">
            <a:avLst/>
          </a:prstGeom>
        </p:spPr>
      </p:pic>
    </p:spTree>
    <p:extLst>
      <p:ext uri="{BB962C8B-B14F-4D97-AF65-F5344CB8AC3E}">
        <p14:creationId xmlns:p14="http://schemas.microsoft.com/office/powerpoint/2010/main" val="37874369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dirty="0"/>
              <a:t>FCC-</a:t>
            </a:r>
            <a:r>
              <a:rPr lang="en-US" dirty="0" err="1"/>
              <a:t>ee</a:t>
            </a:r>
            <a:r>
              <a:rPr lang="en-US" dirty="0"/>
              <a:t> injector layout &amp; implementation</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a:extLst>
              <a:ext uri="{FF2B5EF4-FFF2-40B4-BE49-F238E27FC236}">
                <a16:creationId xmlns:a16="http://schemas.microsoft.com/office/drawing/2014/main" id="{20E63416-1AE4-700E-BC5F-29DFD6F32E84}"/>
              </a:ext>
            </a:extLst>
          </p:cNvPr>
          <p:cNvPicPr>
            <a:picLocks noChangeAspect="1"/>
          </p:cNvPicPr>
          <p:nvPr/>
        </p:nvPicPr>
        <p:blipFill rotWithShape="1">
          <a:blip r:embed="rId3"/>
          <a:srcRect l="90" t="3566" r="-90" b="-731"/>
          <a:stretch/>
        </p:blipFill>
        <p:spPr>
          <a:xfrm>
            <a:off x="421823" y="801326"/>
            <a:ext cx="10852810" cy="2610956"/>
          </a:xfrm>
          <a:prstGeom prst="rect">
            <a:avLst/>
          </a:prstGeom>
        </p:spPr>
      </p:pic>
      <p:sp>
        <p:nvSpPr>
          <p:cNvPr id="3" name="TextBox 2">
            <a:extLst>
              <a:ext uri="{FF2B5EF4-FFF2-40B4-BE49-F238E27FC236}">
                <a16:creationId xmlns:a16="http://schemas.microsoft.com/office/drawing/2014/main" id="{A2FFB867-32DF-A86A-9FEE-41789EFA4D67}"/>
              </a:ext>
            </a:extLst>
          </p:cNvPr>
          <p:cNvSpPr txBox="1"/>
          <p:nvPr/>
        </p:nvSpPr>
        <p:spPr>
          <a:xfrm>
            <a:off x="8417782" y="1073732"/>
            <a:ext cx="3651192" cy="276999"/>
          </a:xfrm>
          <a:prstGeom prst="rect">
            <a:avLst/>
          </a:prstGeom>
          <a:solidFill>
            <a:schemeClr val="accent5">
              <a:lumMod val="20000"/>
              <a:lumOff val="80000"/>
            </a:schemeClr>
          </a:solidFill>
        </p:spPr>
        <p:txBody>
          <a:bodyPr wrap="none" rtlCol="0">
            <a:spAutoFit/>
          </a:bodyPr>
          <a:lstStyle/>
          <a:p>
            <a:r>
              <a:rPr kumimoji="0" lang="en-US" sz="12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P. Craievich, I. Chaikovska, A. Grudiev,  C. Milardi, et al</a:t>
            </a:r>
            <a:endParaRPr lang="en-GB" sz="1200" dirty="0"/>
          </a:p>
        </p:txBody>
      </p:sp>
      <p:pic>
        <p:nvPicPr>
          <p:cNvPr id="4" name="Picture 3">
            <a:extLst>
              <a:ext uri="{FF2B5EF4-FFF2-40B4-BE49-F238E27FC236}">
                <a16:creationId xmlns:a16="http://schemas.microsoft.com/office/drawing/2014/main" id="{2C878C1B-5284-EBF7-B134-CC8C4392DA46}"/>
              </a:ext>
            </a:extLst>
          </p:cNvPr>
          <p:cNvPicPr>
            <a:picLocks noChangeAspect="1"/>
          </p:cNvPicPr>
          <p:nvPr/>
        </p:nvPicPr>
        <p:blipFill>
          <a:blip r:embed="rId4"/>
          <a:stretch>
            <a:fillRect/>
          </a:stretch>
        </p:blipFill>
        <p:spPr>
          <a:xfrm>
            <a:off x="8923022" y="3956798"/>
            <a:ext cx="3252890" cy="2874556"/>
          </a:xfrm>
          <a:prstGeom prst="rect">
            <a:avLst/>
          </a:prstGeom>
        </p:spPr>
      </p:pic>
      <p:pic>
        <p:nvPicPr>
          <p:cNvPr id="6" name="Picture 5" descr="Diagram&#10;&#10;Description automatically generated">
            <a:extLst>
              <a:ext uri="{FF2B5EF4-FFF2-40B4-BE49-F238E27FC236}">
                <a16:creationId xmlns:a16="http://schemas.microsoft.com/office/drawing/2014/main" id="{B92897A7-4CE3-2BFF-B274-E4F1AAD68B1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87308" y="4186071"/>
            <a:ext cx="4471535" cy="2326749"/>
          </a:xfrm>
          <a:prstGeom prst="rect">
            <a:avLst/>
          </a:prstGeom>
        </p:spPr>
      </p:pic>
      <p:sp>
        <p:nvSpPr>
          <p:cNvPr id="17" name="TextBox 16">
            <a:extLst>
              <a:ext uri="{FF2B5EF4-FFF2-40B4-BE49-F238E27FC236}">
                <a16:creationId xmlns:a16="http://schemas.microsoft.com/office/drawing/2014/main" id="{7CA70C3B-A1D9-8840-2CFC-31850982FE75}"/>
              </a:ext>
            </a:extLst>
          </p:cNvPr>
          <p:cNvSpPr txBox="1"/>
          <p:nvPr/>
        </p:nvSpPr>
        <p:spPr>
          <a:xfrm>
            <a:off x="6149317" y="6228175"/>
            <a:ext cx="3890310" cy="400110"/>
          </a:xfrm>
          <a:prstGeom prst="rect">
            <a:avLst/>
          </a:prstGeom>
          <a:noFill/>
        </p:spPr>
        <p:txBody>
          <a:bodyPr wrap="square">
            <a:spAutoFit/>
          </a:bodyPr>
          <a:lstStyle/>
          <a:p>
            <a:r>
              <a:rPr lang="en-US" dirty="0"/>
              <a:t>HTS NI target solenoid</a:t>
            </a:r>
            <a:r>
              <a:rPr lang="en-US" sz="2000" dirty="0"/>
              <a:t> </a:t>
            </a:r>
            <a:endParaRPr lang="en-GB" sz="2000" dirty="0"/>
          </a:p>
        </p:txBody>
      </p:sp>
      <p:sp>
        <p:nvSpPr>
          <p:cNvPr id="18" name="TextBox 17">
            <a:extLst>
              <a:ext uri="{FF2B5EF4-FFF2-40B4-BE49-F238E27FC236}">
                <a16:creationId xmlns:a16="http://schemas.microsoft.com/office/drawing/2014/main" id="{F1FB9274-9D3C-9BD4-2940-F9882724C781}"/>
              </a:ext>
            </a:extLst>
          </p:cNvPr>
          <p:cNvSpPr txBox="1"/>
          <p:nvPr/>
        </p:nvSpPr>
        <p:spPr>
          <a:xfrm>
            <a:off x="5947423" y="6549019"/>
            <a:ext cx="2525563" cy="276999"/>
          </a:xfrm>
          <a:prstGeom prst="rect">
            <a:avLst/>
          </a:prstGeom>
          <a:solidFill>
            <a:schemeClr val="accent5">
              <a:lumMod val="20000"/>
              <a:lumOff val="80000"/>
            </a:schemeClr>
          </a:solidFill>
        </p:spPr>
        <p:txBody>
          <a:bodyPr wrap="none" rtlCol="0">
            <a:spAutoFit/>
          </a:bodyPr>
          <a:lstStyle/>
          <a:p>
            <a:r>
              <a:rPr lang="en-CH" sz="1200" kern="1000" spc="30" dirty="0">
                <a:cs typeface="Franklin Gothic Book"/>
              </a:rPr>
              <a:t>J. Kosse, T. Michlmayr, H. Rodrigues</a:t>
            </a:r>
          </a:p>
        </p:txBody>
      </p:sp>
      <p:sp>
        <p:nvSpPr>
          <p:cNvPr id="19" name="TextBox 18">
            <a:extLst>
              <a:ext uri="{FF2B5EF4-FFF2-40B4-BE49-F238E27FC236}">
                <a16:creationId xmlns:a16="http://schemas.microsoft.com/office/drawing/2014/main" id="{D239B02E-1EB8-BB03-9DDB-EE28D47CAE1D}"/>
              </a:ext>
            </a:extLst>
          </p:cNvPr>
          <p:cNvSpPr txBox="1"/>
          <p:nvPr/>
        </p:nvSpPr>
        <p:spPr>
          <a:xfrm>
            <a:off x="5880845" y="3452969"/>
            <a:ext cx="6097554" cy="646331"/>
          </a:xfrm>
          <a:prstGeom prst="rect">
            <a:avLst/>
          </a:prstGeom>
          <a:noFill/>
        </p:spPr>
        <p:txBody>
          <a:bodyPr wrap="square">
            <a:spAutoFit/>
          </a:bodyPr>
          <a:lstStyle/>
          <a:p>
            <a:r>
              <a:rPr lang="en-GB" b="1" dirty="0"/>
              <a:t>“Positron production experiment” at PSI’s </a:t>
            </a:r>
            <a:r>
              <a:rPr lang="en-GB" b="1" dirty="0" err="1"/>
              <a:t>SwissFEL</a:t>
            </a:r>
            <a:r>
              <a:rPr lang="en-GB" b="1" dirty="0"/>
              <a:t>,  </a:t>
            </a:r>
          </a:p>
          <a:p>
            <a:r>
              <a:rPr lang="en-GB" b="1" dirty="0"/>
              <a:t>beam tests from 2025/26</a:t>
            </a:r>
          </a:p>
        </p:txBody>
      </p:sp>
      <p:pic>
        <p:nvPicPr>
          <p:cNvPr id="20" name="Picture 19">
            <a:extLst>
              <a:ext uri="{FF2B5EF4-FFF2-40B4-BE49-F238E27FC236}">
                <a16:creationId xmlns:a16="http://schemas.microsoft.com/office/drawing/2014/main" id="{348438CD-D87E-10C1-8FB9-C13DDAE818C6}"/>
              </a:ext>
            </a:extLst>
          </p:cNvPr>
          <p:cNvPicPr>
            <a:picLocks noChangeAspect="1"/>
          </p:cNvPicPr>
          <p:nvPr/>
        </p:nvPicPr>
        <p:blipFill>
          <a:blip r:embed="rId6"/>
          <a:stretch>
            <a:fillRect/>
          </a:stretch>
        </p:blipFill>
        <p:spPr>
          <a:xfrm>
            <a:off x="27462" y="3237849"/>
            <a:ext cx="5059042" cy="3626095"/>
          </a:xfrm>
          <a:prstGeom prst="rect">
            <a:avLst/>
          </a:prstGeom>
        </p:spPr>
      </p:pic>
      <p:sp>
        <p:nvSpPr>
          <p:cNvPr id="21" name="TextBox 20">
            <a:extLst>
              <a:ext uri="{FF2B5EF4-FFF2-40B4-BE49-F238E27FC236}">
                <a16:creationId xmlns:a16="http://schemas.microsoft.com/office/drawing/2014/main" id="{C8C99AC9-2C45-7F73-5F94-537F0C9EBA42}"/>
              </a:ext>
            </a:extLst>
          </p:cNvPr>
          <p:cNvSpPr txBox="1"/>
          <p:nvPr/>
        </p:nvSpPr>
        <p:spPr>
          <a:xfrm>
            <a:off x="138497" y="3049032"/>
            <a:ext cx="4514313" cy="369332"/>
          </a:xfrm>
          <a:prstGeom prst="rect">
            <a:avLst/>
          </a:prstGeom>
          <a:noFill/>
        </p:spPr>
        <p:txBody>
          <a:bodyPr wrap="none" rtlCol="0">
            <a:spAutoFit/>
          </a:bodyPr>
          <a:lstStyle/>
          <a:p>
            <a:r>
              <a:rPr lang="en-US" b="1" dirty="0"/>
              <a:t>implementation study on CERN </a:t>
            </a:r>
            <a:r>
              <a:rPr lang="en-US" b="1" dirty="0" err="1"/>
              <a:t>Prevessin</a:t>
            </a:r>
            <a:r>
              <a:rPr lang="en-US" b="1" dirty="0"/>
              <a:t> site</a:t>
            </a:r>
            <a:endParaRPr lang="en-GB" b="1" dirty="0"/>
          </a:p>
        </p:txBody>
      </p:sp>
      <p:sp>
        <p:nvSpPr>
          <p:cNvPr id="22" name="TextBox 21">
            <a:extLst>
              <a:ext uri="{FF2B5EF4-FFF2-40B4-BE49-F238E27FC236}">
                <a16:creationId xmlns:a16="http://schemas.microsoft.com/office/drawing/2014/main" id="{58AF40CF-31FC-D3AA-78D6-51D034C0E0D2}"/>
              </a:ext>
            </a:extLst>
          </p:cNvPr>
          <p:cNvSpPr txBox="1"/>
          <p:nvPr/>
        </p:nvSpPr>
        <p:spPr>
          <a:xfrm>
            <a:off x="3948974" y="6003438"/>
            <a:ext cx="1013419" cy="276999"/>
          </a:xfrm>
          <a:prstGeom prst="rect">
            <a:avLst/>
          </a:prstGeom>
          <a:solidFill>
            <a:schemeClr val="accent5">
              <a:lumMod val="20000"/>
              <a:lumOff val="80000"/>
            </a:schemeClr>
          </a:solidFill>
        </p:spPr>
        <p:txBody>
          <a:bodyPr wrap="none" rtlCol="0">
            <a:spAutoFit/>
          </a:bodyPr>
          <a:lstStyle/>
          <a:p>
            <a:r>
              <a:rPr lang="en-US" sz="1200" dirty="0">
                <a:solidFill>
                  <a:prstClr val="black"/>
                </a:solidFill>
                <a:latin typeface="Calibri" panose="020F0502020204030204" pitchFamily="34" charset="0"/>
                <a:cs typeface="Calibri" panose="020F0502020204030204" pitchFamily="34" charset="0"/>
              </a:rPr>
              <a:t>W. Bartmann</a:t>
            </a:r>
            <a:endParaRPr lang="en-GB" sz="1200" dirty="0"/>
          </a:p>
        </p:txBody>
      </p:sp>
      <p:sp>
        <p:nvSpPr>
          <p:cNvPr id="23" name="TextBox 22">
            <a:extLst>
              <a:ext uri="{FF2B5EF4-FFF2-40B4-BE49-F238E27FC236}">
                <a16:creationId xmlns:a16="http://schemas.microsoft.com/office/drawing/2014/main" id="{43D1689B-2F30-9950-CCF4-03965A340B48}"/>
              </a:ext>
            </a:extLst>
          </p:cNvPr>
          <p:cNvSpPr txBox="1"/>
          <p:nvPr/>
        </p:nvSpPr>
        <p:spPr>
          <a:xfrm>
            <a:off x="3113621" y="3870410"/>
            <a:ext cx="1023284" cy="246221"/>
          </a:xfrm>
          <a:prstGeom prst="rect">
            <a:avLst/>
          </a:prstGeom>
          <a:solidFill>
            <a:schemeClr val="bg1">
              <a:alpha val="70000"/>
            </a:schemeClr>
          </a:solidFill>
        </p:spPr>
        <p:txBody>
          <a:bodyPr wrap="none" lIns="36000" tIns="0" rIns="36000" bIns="0" rtlCol="0">
            <a:spAutoFit/>
          </a:bodyPr>
          <a:lstStyle/>
          <a:p>
            <a:r>
              <a:rPr lang="en-US" sz="1600" b="1" dirty="0">
                <a:solidFill>
                  <a:srgbClr val="00B050"/>
                </a:solidFill>
              </a:rPr>
              <a:t>6 GeV </a:t>
            </a:r>
            <a:r>
              <a:rPr lang="en-US" sz="1600" b="1" dirty="0" err="1">
                <a:solidFill>
                  <a:srgbClr val="00B050"/>
                </a:solidFill>
              </a:rPr>
              <a:t>linac</a:t>
            </a:r>
            <a:endParaRPr lang="en-GB" sz="1600" b="1" dirty="0">
              <a:solidFill>
                <a:srgbClr val="00B050"/>
              </a:solidFill>
            </a:endParaRPr>
          </a:p>
        </p:txBody>
      </p:sp>
      <p:sp>
        <p:nvSpPr>
          <p:cNvPr id="24" name="TextBox 23">
            <a:extLst>
              <a:ext uri="{FF2B5EF4-FFF2-40B4-BE49-F238E27FC236}">
                <a16:creationId xmlns:a16="http://schemas.microsoft.com/office/drawing/2014/main" id="{047DD7BA-BBD2-9EBE-A968-71CD8B8EFEA4}"/>
              </a:ext>
            </a:extLst>
          </p:cNvPr>
          <p:cNvSpPr txBox="1"/>
          <p:nvPr/>
        </p:nvSpPr>
        <p:spPr>
          <a:xfrm>
            <a:off x="2649423" y="4361299"/>
            <a:ext cx="1127479" cy="246221"/>
          </a:xfrm>
          <a:prstGeom prst="rect">
            <a:avLst/>
          </a:prstGeom>
          <a:solidFill>
            <a:schemeClr val="bg1">
              <a:alpha val="70000"/>
            </a:schemeClr>
          </a:solidFill>
        </p:spPr>
        <p:txBody>
          <a:bodyPr wrap="none" lIns="36000" tIns="0" rIns="36000" bIns="0" rtlCol="0">
            <a:spAutoFit/>
          </a:bodyPr>
          <a:lstStyle/>
          <a:p>
            <a:r>
              <a:rPr lang="en-US" sz="1600" b="1" dirty="0">
                <a:solidFill>
                  <a:schemeClr val="accent5">
                    <a:lumMod val="75000"/>
                  </a:schemeClr>
                </a:solidFill>
              </a:rPr>
              <a:t>20 GeV </a:t>
            </a:r>
            <a:r>
              <a:rPr lang="en-US" sz="1600" b="1" dirty="0" err="1">
                <a:solidFill>
                  <a:schemeClr val="accent5">
                    <a:lumMod val="75000"/>
                  </a:schemeClr>
                </a:solidFill>
              </a:rPr>
              <a:t>linac</a:t>
            </a:r>
            <a:endParaRPr lang="en-GB" sz="1600" b="1" dirty="0">
              <a:solidFill>
                <a:schemeClr val="accent5">
                  <a:lumMod val="75000"/>
                </a:schemeClr>
              </a:solidFill>
            </a:endParaRPr>
          </a:p>
        </p:txBody>
      </p:sp>
    </p:spTree>
    <p:extLst>
      <p:ext uri="{BB962C8B-B14F-4D97-AF65-F5344CB8AC3E}">
        <p14:creationId xmlns:p14="http://schemas.microsoft.com/office/powerpoint/2010/main" val="1432240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en-US" dirty="0"/>
              <a:t>Transfer line FCC-</a:t>
            </a:r>
            <a:r>
              <a:rPr lang="en-US" dirty="0" err="1"/>
              <a:t>ee</a:t>
            </a:r>
            <a:r>
              <a:rPr lang="en-US" dirty="0"/>
              <a:t> (option with SPS for FCC-</a:t>
            </a:r>
            <a:r>
              <a:rPr lang="en-US" dirty="0" err="1"/>
              <a:t>hh</a:t>
            </a:r>
            <a:r>
              <a:rPr lang="en-US" dirty="0"/>
              <a:t>)</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a:extLst>
              <a:ext uri="{FF2B5EF4-FFF2-40B4-BE49-F238E27FC236}">
                <a16:creationId xmlns:a16="http://schemas.microsoft.com/office/drawing/2014/main" id="{3D4EDDD4-F6EB-FBC9-2EA2-EAAD60FEA0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4401" y="846151"/>
            <a:ext cx="8516194" cy="5976522"/>
          </a:xfrm>
          <a:prstGeom prst="rect">
            <a:avLst/>
          </a:prstGeom>
        </p:spPr>
      </p:pic>
      <p:sp>
        <p:nvSpPr>
          <p:cNvPr id="3" name="Titel 1">
            <a:extLst>
              <a:ext uri="{FF2B5EF4-FFF2-40B4-BE49-F238E27FC236}">
                <a16:creationId xmlns:a16="http://schemas.microsoft.com/office/drawing/2014/main" id="{29AEB959-974F-3BE5-E855-4E006E13A951}"/>
              </a:ext>
            </a:extLst>
          </p:cNvPr>
          <p:cNvSpPr txBox="1">
            <a:spLocks/>
          </p:cNvSpPr>
          <p:nvPr/>
        </p:nvSpPr>
        <p:spPr>
          <a:xfrm>
            <a:off x="316723" y="1006360"/>
            <a:ext cx="4546222" cy="48345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t>LINAC and Injection Tunnels</a:t>
            </a:r>
          </a:p>
        </p:txBody>
      </p:sp>
      <p:sp>
        <p:nvSpPr>
          <p:cNvPr id="4" name="TextBox 3">
            <a:extLst>
              <a:ext uri="{FF2B5EF4-FFF2-40B4-BE49-F238E27FC236}">
                <a16:creationId xmlns:a16="http://schemas.microsoft.com/office/drawing/2014/main" id="{6E12BF93-256B-D28C-1C2E-05D5BAE77A06}"/>
              </a:ext>
            </a:extLst>
          </p:cNvPr>
          <p:cNvSpPr txBox="1"/>
          <p:nvPr/>
        </p:nvSpPr>
        <p:spPr>
          <a:xfrm>
            <a:off x="83966" y="1547256"/>
            <a:ext cx="3914455" cy="830997"/>
          </a:xfrm>
          <a:prstGeom prst="rect">
            <a:avLst/>
          </a:prstGeom>
          <a:noFill/>
        </p:spPr>
        <p:txBody>
          <a:bodyPr wrap="square" rtlCol="0">
            <a:spAutoFit/>
          </a:bodyPr>
          <a:lstStyle/>
          <a:p>
            <a:pPr marL="171450" indent="-171450">
              <a:buFont typeface="Arial" panose="020B0604020202020204" pitchFamily="34" charset="0"/>
              <a:buChar char="•"/>
            </a:pPr>
            <a:r>
              <a:rPr lang="en-US" sz="1600" b="1" dirty="0"/>
              <a:t>Designed to enable injection either from the HE </a:t>
            </a:r>
            <a:r>
              <a:rPr lang="en-US" sz="1600" b="1" dirty="0" err="1"/>
              <a:t>Linac</a:t>
            </a:r>
            <a:r>
              <a:rPr lang="en-US" sz="1600" b="1" dirty="0"/>
              <a:t> sited at </a:t>
            </a:r>
            <a:r>
              <a:rPr lang="en-US" sz="1600" b="1" dirty="0" err="1"/>
              <a:t>Prevessin</a:t>
            </a:r>
            <a:r>
              <a:rPr lang="en-US" sz="1600" b="1" dirty="0"/>
              <a:t> of from the SPS as pre-booster</a:t>
            </a:r>
            <a:endParaRPr lang="en-GB" sz="1600" b="1" dirty="0"/>
          </a:p>
        </p:txBody>
      </p:sp>
      <p:sp>
        <p:nvSpPr>
          <p:cNvPr id="6" name="TextBox 5">
            <a:extLst>
              <a:ext uri="{FF2B5EF4-FFF2-40B4-BE49-F238E27FC236}">
                <a16:creationId xmlns:a16="http://schemas.microsoft.com/office/drawing/2014/main" id="{B15567C2-8A39-9477-D20C-6C8C25895EE6}"/>
              </a:ext>
            </a:extLst>
          </p:cNvPr>
          <p:cNvSpPr txBox="1"/>
          <p:nvPr/>
        </p:nvSpPr>
        <p:spPr>
          <a:xfrm>
            <a:off x="83967" y="2938775"/>
            <a:ext cx="3577938" cy="584775"/>
          </a:xfrm>
          <a:prstGeom prst="rect">
            <a:avLst/>
          </a:prstGeom>
          <a:noFill/>
        </p:spPr>
        <p:txBody>
          <a:bodyPr wrap="square" rtlCol="0">
            <a:spAutoFit/>
          </a:bodyPr>
          <a:lstStyle/>
          <a:p>
            <a:pPr marL="171450" indent="-171450" algn="l">
              <a:buFont typeface="Arial" panose="020B0604020202020204" pitchFamily="34" charset="0"/>
              <a:buChar char="•"/>
            </a:pPr>
            <a:r>
              <a:rPr lang="en-US" sz="1600" b="1" dirty="0"/>
              <a:t>Single tunnel with spur to enable anti-clockwise injection</a:t>
            </a:r>
            <a:endParaRPr lang="en-GB" sz="1600" b="1" dirty="0"/>
          </a:p>
        </p:txBody>
      </p:sp>
      <p:sp>
        <p:nvSpPr>
          <p:cNvPr id="16" name="TextBox 15">
            <a:extLst>
              <a:ext uri="{FF2B5EF4-FFF2-40B4-BE49-F238E27FC236}">
                <a16:creationId xmlns:a16="http://schemas.microsoft.com/office/drawing/2014/main" id="{596BF6D0-2648-FC5A-F4C1-696A51ECC1F5}"/>
              </a:ext>
            </a:extLst>
          </p:cNvPr>
          <p:cNvSpPr txBox="1"/>
          <p:nvPr/>
        </p:nvSpPr>
        <p:spPr>
          <a:xfrm>
            <a:off x="83966" y="3643654"/>
            <a:ext cx="4124240" cy="1815882"/>
          </a:xfrm>
          <a:prstGeom prst="rect">
            <a:avLst/>
          </a:prstGeom>
          <a:noFill/>
        </p:spPr>
        <p:txBody>
          <a:bodyPr wrap="square" rtlCol="0">
            <a:spAutoFit/>
          </a:bodyPr>
          <a:lstStyle/>
          <a:p>
            <a:pPr algn="l"/>
            <a:endParaRPr lang="en-US" sz="1600" b="1" dirty="0"/>
          </a:p>
          <a:p>
            <a:pPr marL="171450" indent="-171450">
              <a:buFont typeface="Arial" panose="020B0604020202020204" pitchFamily="34" charset="0"/>
              <a:buChar char="•"/>
            </a:pPr>
            <a:endParaRPr lang="en-US" sz="1600" b="1" dirty="0"/>
          </a:p>
          <a:p>
            <a:pPr marL="171450" indent="-171450">
              <a:buFont typeface="Arial" panose="020B0604020202020204" pitchFamily="34" charset="0"/>
              <a:buChar char="•"/>
            </a:pPr>
            <a:r>
              <a:rPr lang="en-US" sz="1600" b="1" dirty="0"/>
              <a:t>Design allows re-use for FCC-</a:t>
            </a:r>
            <a:r>
              <a:rPr lang="en-US" sz="1600" b="1" dirty="0" err="1"/>
              <a:t>hh</a:t>
            </a:r>
            <a:r>
              <a:rPr lang="en-US" sz="1600" b="1" dirty="0"/>
              <a:t> if injector in the SPS tunnel (SC-SPS option)</a:t>
            </a:r>
          </a:p>
          <a:p>
            <a:pPr marL="628650" lvl="1" indent="-171450">
              <a:buFont typeface="Arial" panose="020B0604020202020204" pitchFamily="34" charset="0"/>
              <a:buChar char="•"/>
            </a:pPr>
            <a:r>
              <a:rPr lang="en-US" sz="1600" b="1" dirty="0"/>
              <a:t>SPS Point 4 to FCC (clockwise)</a:t>
            </a:r>
          </a:p>
          <a:p>
            <a:pPr marL="628650" lvl="1" indent="-171450">
              <a:buFont typeface="Arial" panose="020B0604020202020204" pitchFamily="34" charset="0"/>
              <a:buChar char="•"/>
            </a:pPr>
            <a:r>
              <a:rPr lang="en-US" sz="1600" b="1" dirty="0"/>
              <a:t>SPS Point 6 to FCC (counter-</a:t>
            </a:r>
            <a:r>
              <a:rPr lang="en-US" sz="1600" b="1" dirty="0" err="1"/>
              <a:t>c.w.</a:t>
            </a:r>
            <a:r>
              <a:rPr lang="en-US" sz="1600" b="1" dirty="0"/>
              <a:t>)</a:t>
            </a:r>
            <a:endParaRPr lang="en-GB" sz="1600" b="1" dirty="0"/>
          </a:p>
        </p:txBody>
      </p:sp>
    </p:spTree>
    <p:extLst>
      <p:ext uri="{BB962C8B-B14F-4D97-AF65-F5344CB8AC3E}">
        <p14:creationId xmlns:p14="http://schemas.microsoft.com/office/powerpoint/2010/main" val="25505808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en-US" dirty="0"/>
              <a:t>FCC-</a:t>
            </a:r>
            <a:r>
              <a:rPr lang="en-US" dirty="0" err="1"/>
              <a:t>ee</a:t>
            </a:r>
            <a:r>
              <a:rPr lang="en-US" dirty="0"/>
              <a:t>: main machine parameters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pSp>
        <p:nvGrpSpPr>
          <p:cNvPr id="20" name="Group 19">
            <a:extLst>
              <a:ext uri="{FF2B5EF4-FFF2-40B4-BE49-F238E27FC236}">
                <a16:creationId xmlns:a16="http://schemas.microsoft.com/office/drawing/2014/main" id="{1C059DA9-6852-5F46-4BD1-A8C0F4DFAF4A}"/>
              </a:ext>
            </a:extLst>
          </p:cNvPr>
          <p:cNvGrpSpPr/>
          <p:nvPr/>
        </p:nvGrpSpPr>
        <p:grpSpPr>
          <a:xfrm>
            <a:off x="4306747" y="5088414"/>
            <a:ext cx="5438760" cy="636965"/>
            <a:chOff x="4522771" y="5032864"/>
            <a:chExt cx="5438760" cy="648856"/>
          </a:xfrm>
        </p:grpSpPr>
        <p:sp>
          <p:nvSpPr>
            <p:cNvPr id="22" name="TextBox 21">
              <a:extLst>
                <a:ext uri="{FF2B5EF4-FFF2-40B4-BE49-F238E27FC236}">
                  <a16:creationId xmlns:a16="http://schemas.microsoft.com/office/drawing/2014/main" id="{38FF2026-FC83-262E-6CF6-F2800838C0C7}"/>
                </a:ext>
              </a:extLst>
            </p:cNvPr>
            <p:cNvSpPr txBox="1"/>
            <p:nvPr/>
          </p:nvSpPr>
          <p:spPr>
            <a:xfrm>
              <a:off x="7358820" y="5032864"/>
              <a:ext cx="883255" cy="430887"/>
            </a:xfrm>
            <a:prstGeom prst="rect">
              <a:avLst/>
            </a:prstGeom>
            <a:solidFill>
              <a:srgbClr val="C00000"/>
            </a:solidFill>
          </p:spPr>
          <p:txBody>
            <a:bodyPr wrap="none" lIns="0" tIns="0" rIns="0" bIns="0" rtlCol="0">
              <a:spAutoFit/>
            </a:bodyPr>
            <a:lstStyle/>
            <a:p>
              <a:pPr algn="l"/>
              <a:r>
                <a:rPr lang="en-CH" sz="1400" dirty="0">
                  <a:solidFill>
                    <a:srgbClr val="0432FF"/>
                  </a:solidFill>
                </a:rPr>
                <a:t>  </a:t>
              </a:r>
              <a:r>
                <a:rPr lang="en-CH" sz="1400" dirty="0">
                  <a:solidFill>
                    <a:schemeClr val="bg1"/>
                  </a:solidFill>
                </a:rPr>
                <a:t>3 years </a:t>
              </a:r>
            </a:p>
            <a:p>
              <a:pPr algn="l"/>
              <a:r>
                <a:rPr lang="en-CH" sz="1400" dirty="0">
                  <a:solidFill>
                    <a:schemeClr val="bg1"/>
                  </a:solidFill>
                </a:rPr>
                <a:t>  2 x 10</a:t>
              </a:r>
              <a:r>
                <a:rPr lang="en-CH" sz="1400" baseline="30000" dirty="0">
                  <a:solidFill>
                    <a:schemeClr val="bg1"/>
                  </a:solidFill>
                </a:rPr>
                <a:t>6</a:t>
              </a:r>
              <a:r>
                <a:rPr lang="en-CH" sz="1400" dirty="0">
                  <a:solidFill>
                    <a:schemeClr val="bg1"/>
                  </a:solidFill>
                </a:rPr>
                <a:t> H </a:t>
              </a:r>
            </a:p>
          </p:txBody>
        </p:sp>
        <p:sp>
          <p:nvSpPr>
            <p:cNvPr id="23" name="TextBox 22">
              <a:extLst>
                <a:ext uri="{FF2B5EF4-FFF2-40B4-BE49-F238E27FC236}">
                  <a16:creationId xmlns:a16="http://schemas.microsoft.com/office/drawing/2014/main" id="{42CB4B26-7E2C-95EC-94B1-D34619C64AD6}"/>
                </a:ext>
              </a:extLst>
            </p:cNvPr>
            <p:cNvSpPr txBox="1"/>
            <p:nvPr/>
          </p:nvSpPr>
          <p:spPr>
            <a:xfrm>
              <a:off x="8720807" y="5032864"/>
              <a:ext cx="1240724" cy="430887"/>
            </a:xfrm>
            <a:prstGeom prst="rect">
              <a:avLst/>
            </a:prstGeom>
            <a:solidFill>
              <a:srgbClr val="C00000"/>
            </a:solidFill>
          </p:spPr>
          <p:txBody>
            <a:bodyPr wrap="none" lIns="0" tIns="0" rIns="0" bIns="0" rtlCol="0">
              <a:spAutoFit/>
            </a:bodyPr>
            <a:lstStyle/>
            <a:p>
              <a:pPr algn="l"/>
              <a:r>
                <a:rPr lang="en-CH" sz="1400" dirty="0">
                  <a:solidFill>
                    <a:srgbClr val="0432FF"/>
                  </a:solidFill>
                </a:rPr>
                <a:t>  </a:t>
              </a:r>
              <a:r>
                <a:rPr lang="en-CH" sz="1400" dirty="0">
                  <a:solidFill>
                    <a:schemeClr val="bg1"/>
                  </a:solidFill>
                </a:rPr>
                <a:t>5 years</a:t>
              </a:r>
            </a:p>
            <a:p>
              <a:pPr algn="l"/>
              <a:r>
                <a:rPr lang="en-CH" sz="1400" dirty="0">
                  <a:solidFill>
                    <a:schemeClr val="bg1"/>
                  </a:solidFill>
                </a:rPr>
                <a:t> 2 x 10</a:t>
              </a:r>
              <a:r>
                <a:rPr lang="en-CH" sz="1400" baseline="30000" dirty="0">
                  <a:solidFill>
                    <a:schemeClr val="bg1"/>
                  </a:solidFill>
                </a:rPr>
                <a:t>6</a:t>
              </a:r>
              <a:r>
                <a:rPr lang="en-CH" sz="1400" dirty="0">
                  <a:solidFill>
                    <a:schemeClr val="bg1"/>
                  </a:solidFill>
                </a:rPr>
                <a:t> tt pairs </a:t>
              </a:r>
            </a:p>
          </p:txBody>
        </p:sp>
        <p:sp>
          <p:nvSpPr>
            <p:cNvPr id="24" name="TextBox 23">
              <a:extLst>
                <a:ext uri="{FF2B5EF4-FFF2-40B4-BE49-F238E27FC236}">
                  <a16:creationId xmlns:a16="http://schemas.microsoft.com/office/drawing/2014/main" id="{EE652B48-2136-B6F2-9091-ECBDA3B79FF7}"/>
                </a:ext>
              </a:extLst>
            </p:cNvPr>
            <p:cNvSpPr txBox="1"/>
            <p:nvPr/>
          </p:nvSpPr>
          <p:spPr>
            <a:xfrm>
              <a:off x="5971185" y="5032864"/>
              <a:ext cx="908903" cy="646331"/>
            </a:xfrm>
            <a:prstGeom prst="rect">
              <a:avLst/>
            </a:prstGeom>
            <a:solidFill>
              <a:srgbClr val="C00000"/>
            </a:solidFill>
          </p:spPr>
          <p:txBody>
            <a:bodyPr wrap="none" lIns="0" tIns="0" rIns="0" bIns="0" rtlCol="0">
              <a:spAutoFit/>
            </a:bodyPr>
            <a:lstStyle/>
            <a:p>
              <a:pPr algn="l"/>
              <a:r>
                <a:rPr lang="en-CH" sz="1400" dirty="0">
                  <a:solidFill>
                    <a:srgbClr val="0432FF"/>
                  </a:solidFill>
                </a:rPr>
                <a:t>  </a:t>
              </a:r>
              <a:r>
                <a:rPr lang="en-CH" sz="1400" dirty="0">
                  <a:solidFill>
                    <a:schemeClr val="bg1"/>
                  </a:solidFill>
                </a:rPr>
                <a:t>2 years</a:t>
              </a:r>
            </a:p>
            <a:p>
              <a:pPr algn="l"/>
              <a:r>
                <a:rPr lang="en-CH" sz="1400" dirty="0">
                  <a:solidFill>
                    <a:schemeClr val="bg1"/>
                  </a:solidFill>
                </a:rPr>
                <a:t> &gt; 10</a:t>
              </a:r>
              <a:r>
                <a:rPr lang="en-CH" sz="1400" baseline="30000" dirty="0">
                  <a:solidFill>
                    <a:schemeClr val="bg1"/>
                  </a:solidFill>
                </a:rPr>
                <a:t>8</a:t>
              </a:r>
              <a:r>
                <a:rPr lang="en-CH" sz="1400" dirty="0">
                  <a:solidFill>
                    <a:schemeClr val="bg1"/>
                  </a:solidFill>
                </a:rPr>
                <a:t> WW </a:t>
              </a:r>
            </a:p>
            <a:p>
              <a:pPr algn="l"/>
              <a:r>
                <a:rPr lang="en-CH" sz="1400" dirty="0">
                  <a:solidFill>
                    <a:schemeClr val="bg1"/>
                  </a:solidFill>
                </a:rPr>
                <a:t> LEP x 10</a:t>
              </a:r>
              <a:r>
                <a:rPr lang="en-CH" sz="1400" baseline="30000" dirty="0">
                  <a:solidFill>
                    <a:schemeClr val="bg1"/>
                  </a:solidFill>
                </a:rPr>
                <a:t>4</a:t>
              </a:r>
            </a:p>
          </p:txBody>
        </p:sp>
        <p:sp>
          <p:nvSpPr>
            <p:cNvPr id="32" name="TextBox 31">
              <a:extLst>
                <a:ext uri="{FF2B5EF4-FFF2-40B4-BE49-F238E27FC236}">
                  <a16:creationId xmlns:a16="http://schemas.microsoft.com/office/drawing/2014/main" id="{F0A360B2-03B4-AC99-C17D-AFDEF8267013}"/>
                </a:ext>
              </a:extLst>
            </p:cNvPr>
            <p:cNvSpPr txBox="1"/>
            <p:nvPr/>
          </p:nvSpPr>
          <p:spPr>
            <a:xfrm>
              <a:off x="4522771" y="5035389"/>
              <a:ext cx="880049" cy="646331"/>
            </a:xfrm>
            <a:prstGeom prst="rect">
              <a:avLst/>
            </a:prstGeom>
            <a:solidFill>
              <a:srgbClr val="C00000"/>
            </a:solidFill>
          </p:spPr>
          <p:txBody>
            <a:bodyPr wrap="none" lIns="0" tIns="0" rIns="0" bIns="0" rtlCol="0">
              <a:spAutoFit/>
            </a:bodyPr>
            <a:lstStyle/>
            <a:p>
              <a:pPr algn="l"/>
              <a:r>
                <a:rPr lang="en-CH" sz="1400" dirty="0">
                  <a:solidFill>
                    <a:srgbClr val="0432FF"/>
                  </a:solidFill>
                </a:rPr>
                <a:t> </a:t>
              </a:r>
              <a:r>
                <a:rPr lang="en-CH" sz="1400" dirty="0">
                  <a:solidFill>
                    <a:schemeClr val="bg1"/>
                  </a:solidFill>
                </a:rPr>
                <a:t>4 years</a:t>
              </a:r>
            </a:p>
            <a:p>
              <a:pPr algn="l"/>
              <a:r>
                <a:rPr lang="en-CH" sz="1400" dirty="0">
                  <a:solidFill>
                    <a:schemeClr val="bg1"/>
                  </a:solidFill>
                </a:rPr>
                <a:t> 5 x 10</a:t>
              </a:r>
              <a:r>
                <a:rPr lang="en-CH" sz="1400" baseline="30000" dirty="0">
                  <a:solidFill>
                    <a:schemeClr val="bg1"/>
                  </a:solidFill>
                </a:rPr>
                <a:t>12</a:t>
              </a:r>
              <a:r>
                <a:rPr lang="en-CH" sz="1400" dirty="0">
                  <a:solidFill>
                    <a:schemeClr val="bg1"/>
                  </a:solidFill>
                </a:rPr>
                <a:t> Z </a:t>
              </a:r>
            </a:p>
            <a:p>
              <a:pPr algn="l"/>
              <a:r>
                <a:rPr lang="en-CH" sz="1400" dirty="0">
                  <a:solidFill>
                    <a:schemeClr val="bg1"/>
                  </a:solidFill>
                </a:rPr>
                <a:t> LEP x 10</a:t>
              </a:r>
              <a:r>
                <a:rPr lang="en-CH" sz="1400" baseline="30000" dirty="0">
                  <a:solidFill>
                    <a:schemeClr val="bg1"/>
                  </a:solidFill>
                </a:rPr>
                <a:t>5</a:t>
              </a:r>
            </a:p>
          </p:txBody>
        </p:sp>
      </p:grpSp>
      <p:sp>
        <p:nvSpPr>
          <p:cNvPr id="33" name="TextBox 32">
            <a:extLst>
              <a:ext uri="{FF2B5EF4-FFF2-40B4-BE49-F238E27FC236}">
                <a16:creationId xmlns:a16="http://schemas.microsoft.com/office/drawing/2014/main" id="{8F8E2F0E-1D84-8E22-6C48-D9EA6111E4A6}"/>
              </a:ext>
            </a:extLst>
          </p:cNvPr>
          <p:cNvSpPr txBox="1"/>
          <p:nvPr/>
        </p:nvSpPr>
        <p:spPr>
          <a:xfrm>
            <a:off x="176265" y="5659214"/>
            <a:ext cx="7647927" cy="1154162"/>
          </a:xfrm>
          <a:prstGeom prst="rect">
            <a:avLst/>
          </a:prstGeom>
          <a:noFill/>
        </p:spPr>
        <p:txBody>
          <a:bodyPr wrap="none" lIns="0" tIns="0" rIns="0" bIns="0" rtlCol="0">
            <a:spAutoFit/>
          </a:bodyPr>
          <a:lstStyle/>
          <a:p>
            <a:pPr marL="285750" indent="-285750">
              <a:buClr>
                <a:schemeClr val="tx2"/>
              </a:buClr>
              <a:buFont typeface="Wingdings" pitchFamily="2" charset="2"/>
              <a:buChar char="q"/>
            </a:pPr>
            <a:r>
              <a:rPr lang="en-GB" sz="1500" dirty="0">
                <a:solidFill>
                  <a:srgbClr val="0432FF"/>
                </a:solidFill>
              </a:rPr>
              <a:t>x</a:t>
            </a:r>
            <a:r>
              <a:rPr lang="en-CH" sz="1500" dirty="0">
                <a:solidFill>
                  <a:srgbClr val="0432FF"/>
                </a:solidFill>
              </a:rPr>
              <a:t> 10-50 improvements on all EW observables</a:t>
            </a:r>
            <a:endParaRPr lang="en-CH" sz="1500" dirty="0"/>
          </a:p>
          <a:p>
            <a:pPr marL="285750" indent="-285750">
              <a:buClr>
                <a:schemeClr val="tx2"/>
              </a:buClr>
              <a:buFont typeface="Wingdings" pitchFamily="2" charset="2"/>
              <a:buChar char="q"/>
            </a:pPr>
            <a:r>
              <a:rPr lang="en-CH" sz="1500" dirty="0">
                <a:solidFill>
                  <a:srgbClr val="0432FF"/>
                </a:solidFill>
              </a:rPr>
              <a:t>up to x 10 improvement on Higgs coupling </a:t>
            </a:r>
            <a:r>
              <a:rPr lang="en-CH" sz="1400" dirty="0">
                <a:solidFill>
                  <a:schemeClr val="tx2"/>
                </a:solidFill>
              </a:rPr>
              <a:t>(model-indep.) </a:t>
            </a:r>
            <a:r>
              <a:rPr lang="en-CH" sz="1500" dirty="0">
                <a:solidFill>
                  <a:srgbClr val="0432FF"/>
                </a:solidFill>
              </a:rPr>
              <a:t>measurements over HL-LHC</a:t>
            </a:r>
            <a:r>
              <a:rPr lang="en-CH" sz="1500" dirty="0"/>
              <a:t> </a:t>
            </a:r>
            <a:endParaRPr lang="en-US" sz="1500" dirty="0"/>
          </a:p>
          <a:p>
            <a:pPr marL="285750" indent="-285750">
              <a:buClr>
                <a:schemeClr val="tx2"/>
              </a:buClr>
              <a:buFont typeface="Wingdings" pitchFamily="2" charset="2"/>
              <a:buChar char="q"/>
            </a:pPr>
            <a:r>
              <a:rPr lang="en-CH" sz="1500" dirty="0">
                <a:solidFill>
                  <a:srgbClr val="0432FF"/>
                </a:solidFill>
              </a:rPr>
              <a:t>x10 Belle II statistics for b, c, τ </a:t>
            </a:r>
            <a:endParaRPr lang="en-CH" sz="1500" dirty="0"/>
          </a:p>
          <a:p>
            <a:pPr marL="285750" indent="-285750">
              <a:buClr>
                <a:schemeClr val="tx2"/>
              </a:buClr>
              <a:buFont typeface="Wingdings" pitchFamily="2" charset="2"/>
              <a:buChar char="q"/>
            </a:pPr>
            <a:r>
              <a:rPr lang="en-CH" sz="1500" dirty="0">
                <a:solidFill>
                  <a:srgbClr val="0432FF"/>
                </a:solidFill>
              </a:rPr>
              <a:t>indirect discovery potential up to ~ 70 TeV</a:t>
            </a:r>
            <a:endParaRPr lang="en-CH" sz="1500" dirty="0"/>
          </a:p>
          <a:p>
            <a:pPr marL="285750" indent="-285750">
              <a:buClr>
                <a:schemeClr val="tx2"/>
              </a:buClr>
              <a:buFont typeface="Wingdings" pitchFamily="2" charset="2"/>
              <a:buChar char="q"/>
            </a:pPr>
            <a:r>
              <a:rPr lang="en-CH" sz="1500" dirty="0">
                <a:solidFill>
                  <a:srgbClr val="0432FF"/>
                </a:solidFill>
              </a:rPr>
              <a:t>direct discovery potential for feebly-interacting particles over 5-100 GeV mass range</a:t>
            </a:r>
            <a:endParaRPr lang="en-CH" sz="1500" dirty="0"/>
          </a:p>
        </p:txBody>
      </p:sp>
      <p:sp>
        <p:nvSpPr>
          <p:cNvPr id="34" name="TextBox 33">
            <a:extLst>
              <a:ext uri="{FF2B5EF4-FFF2-40B4-BE49-F238E27FC236}">
                <a16:creationId xmlns:a16="http://schemas.microsoft.com/office/drawing/2014/main" id="{A3CEFC28-1CAA-5C5B-85FE-E180D49CE279}"/>
              </a:ext>
            </a:extLst>
          </p:cNvPr>
          <p:cNvSpPr txBox="1"/>
          <p:nvPr/>
        </p:nvSpPr>
        <p:spPr>
          <a:xfrm>
            <a:off x="8112224" y="5688831"/>
            <a:ext cx="3746218" cy="692497"/>
          </a:xfrm>
          <a:prstGeom prst="rect">
            <a:avLst/>
          </a:prstGeom>
          <a:noFill/>
        </p:spPr>
        <p:txBody>
          <a:bodyPr wrap="none" lIns="0" tIns="0" rIns="0" bIns="0" rtlCol="0">
            <a:spAutoFit/>
          </a:bodyPr>
          <a:lstStyle/>
          <a:p>
            <a:pPr algn="l"/>
            <a:r>
              <a:rPr lang="en-CH" sz="1500" dirty="0">
                <a:solidFill>
                  <a:srgbClr val="009051"/>
                </a:solidFill>
              </a:rPr>
              <a:t>Up to 4 interaction points </a:t>
            </a:r>
            <a:r>
              <a:rPr lang="en-CH" sz="1500" dirty="0">
                <a:solidFill>
                  <a:schemeClr val="tx2"/>
                </a:solidFill>
                <a:sym typeface="Wingdings" pitchFamily="2" charset="2"/>
              </a:rPr>
              <a:t></a:t>
            </a:r>
            <a:r>
              <a:rPr lang="en-CH" sz="1500" dirty="0">
                <a:solidFill>
                  <a:srgbClr val="009051"/>
                </a:solidFill>
                <a:sym typeface="Wingdings" pitchFamily="2" charset="2"/>
              </a:rPr>
              <a:t> robustness, </a:t>
            </a:r>
          </a:p>
          <a:p>
            <a:pPr algn="l"/>
            <a:r>
              <a:rPr lang="en-CH" sz="1500" dirty="0">
                <a:solidFill>
                  <a:srgbClr val="009051"/>
                </a:solidFill>
                <a:sym typeface="Wingdings" pitchFamily="2" charset="2"/>
              </a:rPr>
              <a:t>statistics, </a:t>
            </a:r>
            <a:r>
              <a:rPr lang="en-GB" sz="1500" dirty="0">
                <a:solidFill>
                  <a:srgbClr val="009051"/>
                </a:solidFill>
                <a:sym typeface="Wingdings" pitchFamily="2" charset="2"/>
              </a:rPr>
              <a:t>p</a:t>
            </a:r>
            <a:r>
              <a:rPr lang="en-CH" sz="1500" dirty="0">
                <a:solidFill>
                  <a:srgbClr val="009051"/>
                </a:solidFill>
                <a:sym typeface="Wingdings" pitchFamily="2" charset="2"/>
              </a:rPr>
              <a:t>ossibility </a:t>
            </a:r>
            <a:r>
              <a:rPr lang="en-GB" sz="1500" dirty="0">
                <a:solidFill>
                  <a:srgbClr val="009051"/>
                </a:solidFill>
                <a:sym typeface="Wingdings" pitchFamily="2" charset="2"/>
              </a:rPr>
              <a:t>o</a:t>
            </a:r>
            <a:r>
              <a:rPr lang="en-CH" sz="1500" dirty="0">
                <a:solidFill>
                  <a:srgbClr val="009051"/>
                </a:solidFill>
                <a:sym typeface="Wingdings" pitchFamily="2" charset="2"/>
              </a:rPr>
              <a:t>f specialised detectors</a:t>
            </a:r>
          </a:p>
          <a:p>
            <a:pPr algn="l"/>
            <a:r>
              <a:rPr lang="en-GB" sz="1500" dirty="0">
                <a:solidFill>
                  <a:srgbClr val="009051"/>
                </a:solidFill>
                <a:sym typeface="Wingdings" pitchFamily="2" charset="2"/>
              </a:rPr>
              <a:t>to</a:t>
            </a:r>
            <a:r>
              <a:rPr lang="en-CH" sz="1500" dirty="0">
                <a:solidFill>
                  <a:srgbClr val="009051"/>
                </a:solidFill>
                <a:sym typeface="Wingdings" pitchFamily="2" charset="2"/>
              </a:rPr>
              <a:t> maximise physics output</a:t>
            </a:r>
            <a:endParaRPr lang="en-CH" sz="1500" dirty="0">
              <a:solidFill>
                <a:srgbClr val="009051"/>
              </a:solidFill>
            </a:endParaRPr>
          </a:p>
        </p:txBody>
      </p:sp>
      <p:sp>
        <p:nvSpPr>
          <p:cNvPr id="35" name="TextBox 34">
            <a:extLst>
              <a:ext uri="{FF2B5EF4-FFF2-40B4-BE49-F238E27FC236}">
                <a16:creationId xmlns:a16="http://schemas.microsoft.com/office/drawing/2014/main" id="{B2C0840C-CD5D-50B6-15EA-FBB03CEF32E4}"/>
              </a:ext>
            </a:extLst>
          </p:cNvPr>
          <p:cNvSpPr txBox="1"/>
          <p:nvPr/>
        </p:nvSpPr>
        <p:spPr>
          <a:xfrm>
            <a:off x="9931052" y="2202830"/>
            <a:ext cx="2196114" cy="923330"/>
          </a:xfrm>
          <a:prstGeom prst="rect">
            <a:avLst/>
          </a:prstGeom>
          <a:noFill/>
        </p:spPr>
        <p:txBody>
          <a:bodyPr wrap="none" lIns="0" tIns="0" rIns="0" bIns="0" rtlCol="0">
            <a:spAutoFit/>
          </a:bodyPr>
          <a:lstStyle/>
          <a:p>
            <a:pPr algn="l"/>
            <a:r>
              <a:rPr lang="en-CH" sz="1500" dirty="0">
                <a:solidFill>
                  <a:schemeClr val="tx2"/>
                </a:solidFill>
              </a:rPr>
              <a:t>technical feasibility </a:t>
            </a:r>
          </a:p>
          <a:p>
            <a:pPr algn="l"/>
            <a:r>
              <a:rPr lang="en-CH" sz="1500" dirty="0">
                <a:solidFill>
                  <a:schemeClr val="tx2"/>
                </a:solidFill>
              </a:rPr>
              <a:t>of changing operation </a:t>
            </a:r>
          </a:p>
          <a:p>
            <a:pPr algn="l"/>
            <a:r>
              <a:rPr lang="en-GB" sz="1500" dirty="0">
                <a:solidFill>
                  <a:schemeClr val="tx2"/>
                </a:solidFill>
              </a:rPr>
              <a:t>s</a:t>
            </a:r>
            <a:r>
              <a:rPr lang="en-CH" sz="1500" dirty="0" err="1">
                <a:solidFill>
                  <a:schemeClr val="tx2"/>
                </a:solidFill>
              </a:rPr>
              <a:t>equence</a:t>
            </a:r>
            <a:r>
              <a:rPr lang="en-US" sz="1500" dirty="0">
                <a:solidFill>
                  <a:schemeClr val="tx2"/>
                </a:solidFill>
              </a:rPr>
              <a:t>s was assessed</a:t>
            </a:r>
            <a:endParaRPr lang="en-CH" sz="1500" dirty="0">
              <a:solidFill>
                <a:schemeClr val="tx2"/>
              </a:solidFill>
            </a:endParaRPr>
          </a:p>
          <a:p>
            <a:pPr algn="l"/>
            <a:r>
              <a:rPr lang="en-CH" sz="1400" dirty="0">
                <a:solidFill>
                  <a:schemeClr val="tx2"/>
                </a:solidFill>
              </a:rPr>
              <a:t>(e.g. starting at ZH energy</a:t>
            </a:r>
            <a:r>
              <a:rPr lang="en-CH" sz="1500" dirty="0">
                <a:solidFill>
                  <a:schemeClr val="tx2"/>
                </a:solidFill>
              </a:rPr>
              <a:t>)</a:t>
            </a:r>
          </a:p>
        </p:txBody>
      </p:sp>
      <p:graphicFrame>
        <p:nvGraphicFramePr>
          <p:cNvPr id="2" name="Table 1">
            <a:extLst>
              <a:ext uri="{FF2B5EF4-FFF2-40B4-BE49-F238E27FC236}">
                <a16:creationId xmlns:a16="http://schemas.microsoft.com/office/drawing/2014/main" id="{49A7F6A9-2F45-6EDC-9088-C302A44C5EB2}"/>
              </a:ext>
            </a:extLst>
          </p:cNvPr>
          <p:cNvGraphicFramePr>
            <a:graphicFrameLocks noGrp="1"/>
          </p:cNvGraphicFramePr>
          <p:nvPr/>
        </p:nvGraphicFramePr>
        <p:xfrm>
          <a:off x="11929" y="712495"/>
          <a:ext cx="9872936" cy="4386354"/>
        </p:xfrm>
        <a:graphic>
          <a:graphicData uri="http://schemas.openxmlformats.org/drawingml/2006/table">
            <a:tbl>
              <a:tblPr firstRow="1" bandRow="1"/>
              <a:tblGrid>
                <a:gridCol w="4143539">
                  <a:extLst>
                    <a:ext uri="{9D8B030D-6E8A-4147-A177-3AD203B41FA5}">
                      <a16:colId xmlns:a16="http://schemas.microsoft.com/office/drawing/2014/main" val="20000"/>
                    </a:ext>
                  </a:extLst>
                </a:gridCol>
                <a:gridCol w="1320340">
                  <a:extLst>
                    <a:ext uri="{9D8B030D-6E8A-4147-A177-3AD203B41FA5}">
                      <a16:colId xmlns:a16="http://schemas.microsoft.com/office/drawing/2014/main" val="20001"/>
                    </a:ext>
                  </a:extLst>
                </a:gridCol>
                <a:gridCol w="1399497">
                  <a:extLst>
                    <a:ext uri="{9D8B030D-6E8A-4147-A177-3AD203B41FA5}">
                      <a16:colId xmlns:a16="http://schemas.microsoft.com/office/drawing/2014/main" val="20004"/>
                    </a:ext>
                  </a:extLst>
                </a:gridCol>
                <a:gridCol w="1531045">
                  <a:extLst>
                    <a:ext uri="{9D8B030D-6E8A-4147-A177-3AD203B41FA5}">
                      <a16:colId xmlns:a16="http://schemas.microsoft.com/office/drawing/2014/main" val="20005"/>
                    </a:ext>
                  </a:extLst>
                </a:gridCol>
                <a:gridCol w="1478515">
                  <a:extLst>
                    <a:ext uri="{9D8B030D-6E8A-4147-A177-3AD203B41FA5}">
                      <a16:colId xmlns:a16="http://schemas.microsoft.com/office/drawing/2014/main" val="818795718"/>
                    </a:ext>
                  </a:extLst>
                </a:gridCol>
              </a:tblGrid>
              <a:tr h="271554">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050" b="1" dirty="0">
                          <a:solidFill>
                            <a:schemeClr val="bg1"/>
                          </a:solidFill>
                        </a:rPr>
                        <a:t>Parameter</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05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05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H</a:t>
                      </a:r>
                      <a:r>
                        <a:rPr lang="de-AT" sz="1050" b="1" baseline="0" dirty="0">
                          <a:solidFill>
                            <a:schemeClr val="bg1"/>
                          </a:solidFill>
                        </a:rPr>
                        <a:t> (ZH)</a:t>
                      </a:r>
                      <a:endParaRPr lang="de-AT" sz="105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050" b="1" kern="1200" dirty="0">
                          <a:solidFill>
                            <a:srgbClr val="FF0000"/>
                          </a:solidFill>
                          <a:latin typeface="Arial"/>
                          <a:ea typeface="+mn-ea"/>
                          <a:cs typeface="+mn-cs"/>
                        </a:rPr>
                        <a:t>45.6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80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120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182.5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1270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050" b="1" kern="1200" dirty="0">
                          <a:solidFill>
                            <a:srgbClr val="FF0000"/>
                          </a:solidFill>
                          <a:latin typeface="Arial"/>
                          <a:ea typeface="+mn-ea"/>
                          <a:cs typeface="+mn-cs"/>
                        </a:rPr>
                        <a:t>137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26.7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4.9</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number bunches/beam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11200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1780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440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60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bunch intensity  [10</a:t>
                      </a:r>
                      <a:r>
                        <a:rPr kumimoji="0" lang="en-GB" sz="1000" b="1" kern="1200" baseline="30000" dirty="0">
                          <a:solidFill>
                            <a:schemeClr val="tx1"/>
                          </a:solidFill>
                          <a:latin typeface="Arial"/>
                          <a:ea typeface="+mn-ea"/>
                          <a:cs typeface="+mn-cs"/>
                        </a:rPr>
                        <a:t>11</a:t>
                      </a:r>
                      <a:r>
                        <a:rPr kumimoji="0" lang="en-GB" sz="10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050" b="1" kern="1200" dirty="0">
                          <a:solidFill>
                            <a:schemeClr val="tx1"/>
                          </a:solidFill>
                          <a:latin typeface="Arial"/>
                          <a:ea typeface="+mn-ea"/>
                          <a:cs typeface="+mn-cs"/>
                        </a:rPr>
                        <a:t>2.14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1.45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SR</a:t>
                      </a:r>
                      <a:r>
                        <a:rPr kumimoji="0" lang="en-GB" sz="1000" b="1" kern="1200" baseline="0" dirty="0">
                          <a:solidFill>
                            <a:schemeClr val="tx1"/>
                          </a:solidFill>
                          <a:latin typeface="Arial"/>
                          <a:ea typeface="+mn-ea"/>
                          <a:cs typeface="+mn-cs"/>
                        </a:rPr>
                        <a:t> e</a:t>
                      </a:r>
                      <a:r>
                        <a:rPr kumimoji="0" lang="en-GB" sz="10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0.0394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0.374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10.4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total RF voltage 400/800 MHz [GV]</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0.120/0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2.1/9.4</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panose="020B0604020202020204" pitchFamily="34" charset="0"/>
                          <a:ea typeface="+mn-ea"/>
                          <a:cs typeface="Arial" panose="020B0604020202020204" pitchFamily="34" charset="0"/>
                        </a:rPr>
                        <a:t>long.</a:t>
                      </a:r>
                      <a:r>
                        <a:rPr kumimoji="0" lang="en-GB" sz="1000" b="1" kern="1200" baseline="0" dirty="0">
                          <a:solidFill>
                            <a:schemeClr val="tx1"/>
                          </a:solidFill>
                          <a:latin typeface="Arial" panose="020B0604020202020204" pitchFamily="34" charset="0"/>
                          <a:ea typeface="+mn-ea"/>
                          <a:cs typeface="Arial" panose="020B0604020202020204" pitchFamily="34" charset="0"/>
                        </a:rPr>
                        <a:t> </a:t>
                      </a:r>
                      <a:r>
                        <a:rPr kumimoji="0" lang="en-GB" sz="10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215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64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000" b="1" kern="1200" dirty="0">
                          <a:solidFill>
                            <a:schemeClr val="tx1"/>
                          </a:solidFill>
                          <a:latin typeface="Arial"/>
                          <a:ea typeface="+mn-ea"/>
                          <a:cs typeface="+mn-cs"/>
                        </a:rPr>
                        <a:t>horizontal beta*</a:t>
                      </a:r>
                      <a:r>
                        <a:rPr kumimoji="0" lang="de-AT" sz="1000" b="1" kern="1200" baseline="0" dirty="0">
                          <a:solidFill>
                            <a:schemeClr val="tx1"/>
                          </a:solidFill>
                          <a:latin typeface="Arial"/>
                          <a:ea typeface="+mn-ea"/>
                          <a:cs typeface="+mn-cs"/>
                        </a:rPr>
                        <a:t> </a:t>
                      </a:r>
                      <a:r>
                        <a:rPr kumimoji="0" lang="en-GB" sz="1000" b="1" kern="1200" dirty="0">
                          <a:solidFill>
                            <a:schemeClr val="tx1"/>
                          </a:solidFill>
                          <a:latin typeface="+mn-lt"/>
                          <a:ea typeface="+mn-ea"/>
                          <a:cs typeface="+mn-cs"/>
                        </a:rPr>
                        <a:t>[m]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0.11</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0.2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050" b="1" kern="1200" dirty="0">
                          <a:solidFill>
                            <a:srgbClr val="FF0000"/>
                          </a:solidFill>
                          <a:latin typeface="Arial"/>
                          <a:ea typeface="+mn-ea"/>
                          <a:cs typeface="+mn-cs"/>
                        </a:rPr>
                        <a:t>0.24</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a:t>
                      </a:r>
                      <a:r>
                        <a:rPr kumimoji="0" lang="en-US" sz="1000" b="1" kern="1200" baseline="0" dirty="0">
                          <a:solidFill>
                            <a:schemeClr val="tx1"/>
                          </a:solidFill>
                          <a:latin typeface="Arial"/>
                          <a:ea typeface="+mn-ea"/>
                          <a:cs typeface="+mn-cs"/>
                        </a:rPr>
                        <a:t> beta* [mm]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1.0</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1.0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horizontal geometric emittance</a:t>
                      </a:r>
                      <a:r>
                        <a:rPr kumimoji="0" lang="en-US" sz="1000" b="1" kern="1200" baseline="0" dirty="0">
                          <a:solidFill>
                            <a:schemeClr val="tx1"/>
                          </a:solidFill>
                          <a:latin typeface="Arial"/>
                          <a:ea typeface="+mn-ea"/>
                          <a:cs typeface="+mn-cs"/>
                        </a:rPr>
                        <a:t> [nm]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2.17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 geom. emittance [pm]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horizontal rms IP spot size [</a:t>
                      </a:r>
                      <a:r>
                        <a:rPr kumimoji="0" lang="en-US" sz="1000" b="1" kern="1200" dirty="0">
                          <a:solidFill>
                            <a:schemeClr val="tx1"/>
                          </a:solidFill>
                          <a:latin typeface="Symbol" panose="05050102010706020507" pitchFamily="18" charset="2"/>
                          <a:ea typeface="+mn-ea"/>
                          <a:cs typeface="+mn-cs"/>
                        </a:rPr>
                        <a:t>m</a:t>
                      </a:r>
                      <a:r>
                        <a:rPr kumimoji="0" lang="en-US" sz="1000" b="1" kern="1200" dirty="0">
                          <a:solidFill>
                            <a:schemeClr val="tx1"/>
                          </a:solidFill>
                          <a:latin typeface="Arial"/>
                          <a:ea typeface="+mn-ea"/>
                          <a:cs typeface="+mn-cs"/>
                        </a:rPr>
                        <a:t>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21</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13</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40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967911388"/>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vertical rms IP spot size [nm]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36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51</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beam-beam parameter </a:t>
                      </a:r>
                      <a:r>
                        <a:rPr kumimoji="0" lang="en-US" sz="1000" b="1" kern="1200" dirty="0">
                          <a:solidFill>
                            <a:schemeClr val="tx1"/>
                          </a:solidFill>
                          <a:latin typeface="Symbol" panose="05050102010706020507" pitchFamily="18" charset="2"/>
                          <a:ea typeface="+mn-ea"/>
                          <a:cs typeface="+mn-cs"/>
                        </a:rPr>
                        <a:t>x</a:t>
                      </a:r>
                      <a:r>
                        <a:rPr kumimoji="0" lang="en-US" sz="1000" b="1" kern="1200" baseline="-25000" dirty="0">
                          <a:solidFill>
                            <a:schemeClr val="tx1"/>
                          </a:solidFill>
                          <a:latin typeface="Arial"/>
                          <a:ea typeface="+mn-ea"/>
                          <a:cs typeface="+mn-cs"/>
                        </a:rPr>
                        <a:t>x</a:t>
                      </a:r>
                      <a:r>
                        <a:rPr kumimoji="0" lang="en-US" sz="1000" b="1" kern="1200" dirty="0">
                          <a:solidFill>
                            <a:schemeClr val="tx1"/>
                          </a:solidFill>
                          <a:latin typeface="Arial"/>
                          <a:ea typeface="+mn-ea"/>
                          <a:cs typeface="+mn-cs"/>
                        </a:rPr>
                        <a:t> / </a:t>
                      </a:r>
                      <a:r>
                        <a:rPr kumimoji="0" lang="en-US" sz="1000" b="1" kern="1200" dirty="0" err="1">
                          <a:solidFill>
                            <a:schemeClr val="tx1"/>
                          </a:solidFill>
                          <a:latin typeface="Symbol" panose="05050102010706020507" pitchFamily="18" charset="2"/>
                          <a:ea typeface="+mn-ea"/>
                          <a:cs typeface="+mn-cs"/>
                        </a:rPr>
                        <a:t>x</a:t>
                      </a:r>
                      <a:r>
                        <a:rPr kumimoji="0" lang="en-US" sz="1000" b="1" kern="1200" baseline="-25000" dirty="0" err="1">
                          <a:solidFill>
                            <a:schemeClr val="tx1"/>
                          </a:solidFill>
                          <a:latin typeface="Arial"/>
                          <a:ea typeface="+mn-ea"/>
                          <a:cs typeface="+mn-cs"/>
                        </a:rPr>
                        <a:t>y</a:t>
                      </a:r>
                      <a:endParaRPr kumimoji="0" lang="en-GB" sz="10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0.002/0.0973</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0.013/0.128</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0.010/0.088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0.073/0.134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rms bunch length </a:t>
                      </a:r>
                      <a:r>
                        <a:rPr kumimoji="0" lang="en-US" sz="1000" b="1" kern="1200" dirty="0">
                          <a:solidFill>
                            <a:schemeClr val="tx1"/>
                          </a:solidFill>
                          <a:latin typeface="Arial"/>
                          <a:ea typeface="+mn-ea"/>
                          <a:cs typeface="+mn-cs"/>
                        </a:rPr>
                        <a:t>with SR / </a:t>
                      </a:r>
                      <a:r>
                        <a:rPr kumimoji="0" lang="en-US" sz="1000" b="1" kern="1200" dirty="0">
                          <a:solidFill>
                            <a:srgbClr val="FF0000"/>
                          </a:solidFill>
                          <a:latin typeface="Arial"/>
                          <a:ea typeface="+mn-ea"/>
                          <a:cs typeface="+mn-cs"/>
                        </a:rPr>
                        <a:t>BS [mm]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5.6 / </a:t>
                      </a:r>
                      <a:r>
                        <a:rPr kumimoji="0" lang="en-US" sz="1050" b="1" kern="1200" dirty="0">
                          <a:solidFill>
                            <a:srgbClr val="FF0000"/>
                          </a:solidFill>
                          <a:latin typeface="Arial"/>
                          <a:ea typeface="+mn-ea"/>
                          <a:cs typeface="+mn-cs"/>
                        </a:rPr>
                        <a:t>15.5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3.5 / </a:t>
                      </a:r>
                      <a:r>
                        <a:rPr kumimoji="0" lang="de-AT" sz="1050" b="1" kern="1200" dirty="0">
                          <a:solidFill>
                            <a:srgbClr val="FF0000"/>
                          </a:solidFill>
                          <a:latin typeface="Arial"/>
                          <a:ea typeface="+mn-ea"/>
                          <a:cs typeface="+mn-cs"/>
                        </a:rPr>
                        <a:t>5.4</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3.4 / </a:t>
                      </a:r>
                      <a:r>
                        <a:rPr kumimoji="0" lang="en-US" sz="1050" b="1" kern="1200" dirty="0">
                          <a:solidFill>
                            <a:srgbClr val="FF0000"/>
                          </a:solidFill>
                          <a:latin typeface="Arial"/>
                          <a:ea typeface="+mn-ea"/>
                          <a:cs typeface="+mn-cs"/>
                        </a:rPr>
                        <a:t>4.7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 / </a:t>
                      </a:r>
                      <a:r>
                        <a:rPr kumimoji="0" lang="en-US" sz="1050" b="1" kern="1200" dirty="0">
                          <a:solidFill>
                            <a:srgbClr val="FF0000"/>
                          </a:solidFill>
                          <a:latin typeface="Arial"/>
                          <a:ea typeface="+mn-ea"/>
                          <a:cs typeface="+mn-cs"/>
                        </a:rPr>
                        <a:t>2.</a:t>
                      </a:r>
                      <a:r>
                        <a:rPr kumimoji="0" lang="en-GB" sz="1050" b="1" kern="1200" dirty="0">
                          <a:solidFill>
                            <a:srgbClr val="FF0000"/>
                          </a:solidFill>
                          <a:latin typeface="Arial"/>
                          <a:ea typeface="+mn-ea"/>
                          <a:cs typeface="+mn-cs"/>
                        </a:rPr>
                        <a:t>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luminosity per IP [10</a:t>
                      </a:r>
                      <a:r>
                        <a:rPr kumimoji="0" lang="en-US" sz="1000" b="1" kern="1200" baseline="30000" dirty="0">
                          <a:solidFill>
                            <a:srgbClr val="FF0000"/>
                          </a:solidFill>
                          <a:latin typeface="Arial"/>
                          <a:ea typeface="+mn-ea"/>
                          <a:cs typeface="+mn-cs"/>
                        </a:rPr>
                        <a:t>34</a:t>
                      </a:r>
                      <a:r>
                        <a:rPr kumimoji="0" lang="en-US" sz="1000" b="1" kern="1200" dirty="0">
                          <a:solidFill>
                            <a:srgbClr val="FF0000"/>
                          </a:solidFill>
                          <a:latin typeface="Arial"/>
                          <a:ea typeface="+mn-ea"/>
                          <a:cs typeface="+mn-cs"/>
                        </a:rPr>
                        <a:t> cm</a:t>
                      </a:r>
                      <a:r>
                        <a:rPr kumimoji="0" lang="en-US" sz="1000" b="1" kern="1200" baseline="30000" dirty="0">
                          <a:solidFill>
                            <a:srgbClr val="FF0000"/>
                          </a:solidFill>
                          <a:latin typeface="Arial"/>
                          <a:ea typeface="+mn-ea"/>
                          <a:cs typeface="+mn-cs"/>
                        </a:rPr>
                        <a:t>-2</a:t>
                      </a:r>
                      <a:r>
                        <a:rPr kumimoji="0" lang="en-US" sz="1000" b="1" kern="1200" dirty="0">
                          <a:solidFill>
                            <a:srgbClr val="FF0000"/>
                          </a:solidFill>
                          <a:latin typeface="Arial"/>
                          <a:ea typeface="+mn-ea"/>
                          <a:cs typeface="+mn-cs"/>
                        </a:rPr>
                        <a:t>s</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20</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total integrated luminosity / IP / year [ab</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r>
                        <a:rPr kumimoji="0" lang="en-US" sz="1000" b="1" kern="1200" dirty="0" err="1">
                          <a:solidFill>
                            <a:srgbClr val="FF0000"/>
                          </a:solidFill>
                          <a:latin typeface="Arial"/>
                          <a:ea typeface="+mn-ea"/>
                          <a:cs typeface="+mn-cs"/>
                        </a:rPr>
                        <a:t>yr</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2.4</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beam lifetime rad Bhabha + BS [min]</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
        <p:nvSpPr>
          <p:cNvPr id="3" name="TextBox 2">
            <a:extLst>
              <a:ext uri="{FF2B5EF4-FFF2-40B4-BE49-F238E27FC236}">
                <a16:creationId xmlns:a16="http://schemas.microsoft.com/office/drawing/2014/main" id="{ED5B23F8-89FA-2E45-88F6-1032200D6954}"/>
              </a:ext>
            </a:extLst>
          </p:cNvPr>
          <p:cNvSpPr txBox="1"/>
          <p:nvPr/>
        </p:nvSpPr>
        <p:spPr>
          <a:xfrm>
            <a:off x="11165367" y="6406180"/>
            <a:ext cx="926600" cy="307777"/>
          </a:xfrm>
          <a:prstGeom prst="rect">
            <a:avLst/>
          </a:prstGeom>
          <a:solidFill>
            <a:srgbClr val="FFFF00"/>
          </a:solidFill>
        </p:spPr>
        <p:txBody>
          <a:bodyPr wrap="none" rtlCol="0">
            <a:spAutoFit/>
          </a:bodyPr>
          <a:lstStyle/>
          <a:p>
            <a:r>
              <a:rPr lang="en-US" sz="1400" dirty="0"/>
              <a:t>F. Gianotti</a:t>
            </a:r>
            <a:endParaRPr lang="en-GB" sz="1400" dirty="0"/>
          </a:p>
        </p:txBody>
      </p:sp>
    </p:spTree>
    <p:extLst>
      <p:ext uri="{BB962C8B-B14F-4D97-AF65-F5344CB8AC3E}">
        <p14:creationId xmlns:p14="http://schemas.microsoft.com/office/powerpoint/2010/main" val="283142052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dirty="0"/>
              <a:t>FCC-</a:t>
            </a:r>
            <a:r>
              <a:rPr lang="en-US" dirty="0" err="1"/>
              <a:t>ee</a:t>
            </a:r>
            <a:r>
              <a:rPr lang="en-US" dirty="0"/>
              <a:t> RF layout</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8" name="Picture 7">
            <a:extLst>
              <a:ext uri="{FF2B5EF4-FFF2-40B4-BE49-F238E27FC236}">
                <a16:creationId xmlns:a16="http://schemas.microsoft.com/office/drawing/2014/main" id="{3D59C801-4F10-69BD-94C3-707D2A7DA7E9}"/>
              </a:ext>
            </a:extLst>
          </p:cNvPr>
          <p:cNvPicPr>
            <a:picLocks noChangeAspect="1"/>
          </p:cNvPicPr>
          <p:nvPr/>
        </p:nvPicPr>
        <p:blipFill>
          <a:blip r:embed="rId3"/>
          <a:stretch>
            <a:fillRect/>
          </a:stretch>
        </p:blipFill>
        <p:spPr>
          <a:xfrm>
            <a:off x="193441" y="3460113"/>
            <a:ext cx="5181981" cy="3357612"/>
          </a:xfrm>
          <a:prstGeom prst="rect">
            <a:avLst/>
          </a:prstGeom>
        </p:spPr>
      </p:pic>
      <p:sp>
        <p:nvSpPr>
          <p:cNvPr id="9" name="TextBox 8">
            <a:extLst>
              <a:ext uri="{FF2B5EF4-FFF2-40B4-BE49-F238E27FC236}">
                <a16:creationId xmlns:a16="http://schemas.microsoft.com/office/drawing/2014/main" id="{D62663E4-0AEE-D8FC-4F83-C6DA4DA4C766}"/>
              </a:ext>
            </a:extLst>
          </p:cNvPr>
          <p:cNvSpPr txBox="1"/>
          <p:nvPr/>
        </p:nvSpPr>
        <p:spPr>
          <a:xfrm>
            <a:off x="163609" y="6485200"/>
            <a:ext cx="876202"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J.-P. Burnet</a:t>
            </a: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10" name="TextBox 9">
            <a:extLst>
              <a:ext uri="{FF2B5EF4-FFF2-40B4-BE49-F238E27FC236}">
                <a16:creationId xmlns:a16="http://schemas.microsoft.com/office/drawing/2014/main" id="{20BC5326-E90D-FD6A-D3BA-78053DF98838}"/>
              </a:ext>
            </a:extLst>
          </p:cNvPr>
          <p:cNvSpPr txBox="1"/>
          <p:nvPr/>
        </p:nvSpPr>
        <p:spPr>
          <a:xfrm>
            <a:off x="10493126" y="6472936"/>
            <a:ext cx="1646220"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F. </a:t>
            </a:r>
            <a:r>
              <a:rPr kumimoji="0" lang="en-US" sz="1200" b="0" i="0" u="none" strike="noStrike" kern="1200" cap="none" spc="0" normalizeH="0" baseline="0" noProof="0" dirty="0" err="1">
                <a:ln>
                  <a:noFill/>
                </a:ln>
                <a:solidFill>
                  <a:prstClr val="black"/>
                </a:solidFill>
                <a:effectLst/>
                <a:uLnTx/>
                <a:uFillTx/>
                <a:latin typeface="Calibri"/>
                <a:ea typeface="+mn-ea"/>
                <a:cs typeface="+mn-cs"/>
              </a:rPr>
              <a:t>Valchkova</a:t>
            </a:r>
            <a:r>
              <a:rPr kumimoji="0" lang="en-US" sz="1200" b="0" i="0" u="none" strike="noStrike" kern="1200" cap="none" spc="0" normalizeH="0" baseline="0" noProof="0" dirty="0">
                <a:ln>
                  <a:noFill/>
                </a:ln>
                <a:solidFill>
                  <a:prstClr val="black"/>
                </a:solidFill>
                <a:effectLst/>
                <a:uLnTx/>
                <a:uFillTx/>
                <a:latin typeface="Calibri"/>
                <a:ea typeface="+mn-ea"/>
                <a:cs typeface="+mn-cs"/>
              </a:rPr>
              <a:t>,</a:t>
            </a:r>
            <a:r>
              <a:rPr lang="en-US" sz="1200" dirty="0"/>
              <a:t> F. Peauger</a:t>
            </a: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27FFF8A1-2062-B3A5-7AED-642A9662ED24}"/>
              </a:ext>
            </a:extLst>
          </p:cNvPr>
          <p:cNvSpPr txBox="1"/>
          <p:nvPr/>
        </p:nvSpPr>
        <p:spPr>
          <a:xfrm>
            <a:off x="5796437" y="872450"/>
            <a:ext cx="6097554" cy="369332"/>
          </a:xfrm>
          <a:prstGeom prst="rect">
            <a:avLst/>
          </a:prstGeom>
          <a:noFill/>
        </p:spPr>
        <p:txBody>
          <a:bodyPr wrap="square">
            <a:spAutoFit/>
          </a:bodyPr>
          <a:lstStyle/>
          <a:p>
            <a:pPr marL="0" marR="0" lvl="0" indent="0" algn="l" defTabSz="342900" rtl="0" eaLnBrk="1" fontAlgn="auto" latinLnBrk="0" hangingPunct="1">
              <a:lnSpc>
                <a:spcPct val="100000"/>
              </a:lnSpc>
              <a:spcBef>
                <a:spcPts val="300"/>
              </a:spcBef>
              <a:spcAft>
                <a:spcPts val="0"/>
              </a:spcAft>
              <a:buClrTx/>
              <a:buSzTx/>
              <a:buFontTx/>
              <a:buNone/>
              <a:tabLst/>
              <a:defRPr/>
            </a:pPr>
            <a:r>
              <a:rPr kumimoji="0" lang="en-US" sz="1800" b="1" i="0" u="none" strike="noStrike" kern="1200" cap="none" spc="0" normalizeH="0" baseline="0" noProof="0" dirty="0">
                <a:ln>
                  <a:noFill/>
                </a:ln>
                <a:solidFill>
                  <a:srgbClr val="115CA9"/>
                </a:solidFill>
                <a:effectLst/>
                <a:uLnTx/>
                <a:uFillTx/>
                <a:latin typeface="Verdana" panose="020B0604030504040204" pitchFamily="34" charset="0"/>
                <a:ea typeface="Verdana" panose="020B0604030504040204" pitchFamily="34" charset="0"/>
                <a:cs typeface="+mn-cs"/>
                <a:sym typeface="Wingdings" panose="05000000000000000000" pitchFamily="2" charset="2"/>
              </a:rPr>
              <a:t>Collider RF - Point H (400 and 800 MHz)</a:t>
            </a:r>
          </a:p>
        </p:txBody>
      </p:sp>
      <p:sp>
        <p:nvSpPr>
          <p:cNvPr id="12" name="TextBox 11">
            <a:extLst>
              <a:ext uri="{FF2B5EF4-FFF2-40B4-BE49-F238E27FC236}">
                <a16:creationId xmlns:a16="http://schemas.microsoft.com/office/drawing/2014/main" id="{A0AFF0F1-3C22-4C70-D863-0FC885820E32}"/>
              </a:ext>
            </a:extLst>
          </p:cNvPr>
          <p:cNvSpPr txBox="1"/>
          <p:nvPr/>
        </p:nvSpPr>
        <p:spPr>
          <a:xfrm>
            <a:off x="8918377" y="4238772"/>
            <a:ext cx="288146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115CA9"/>
                </a:solidFill>
                <a:effectLst/>
                <a:uLnTx/>
                <a:uFillTx/>
                <a:latin typeface="Verdana" panose="020B0604030504040204" pitchFamily="34" charset="0"/>
                <a:ea typeface="Verdana" panose="020B0604030504040204" pitchFamily="34" charset="0"/>
                <a:cs typeface="+mn-cs"/>
                <a:sym typeface="Wingdings" panose="05000000000000000000" pitchFamily="2" charset="2"/>
              </a:rPr>
              <a:t>Booster RF - Point 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115CA9"/>
                </a:solidFill>
                <a:latin typeface="Verdana" panose="020B0604030504040204" pitchFamily="34" charset="0"/>
                <a:ea typeface="Verdana" panose="020B0604030504040204" pitchFamily="34" charset="0"/>
                <a:sym typeface="Wingdings" panose="05000000000000000000" pitchFamily="2" charset="2"/>
              </a:rPr>
              <a:t>(800 MHz only)</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3" name="Picture 12">
            <a:extLst>
              <a:ext uri="{FF2B5EF4-FFF2-40B4-BE49-F238E27FC236}">
                <a16:creationId xmlns:a16="http://schemas.microsoft.com/office/drawing/2014/main" id="{89C8F2CD-15EF-4571-1305-61B59866D0BD}"/>
              </a:ext>
            </a:extLst>
          </p:cNvPr>
          <p:cNvPicPr>
            <a:picLocks noChangeAspect="1"/>
          </p:cNvPicPr>
          <p:nvPr/>
        </p:nvPicPr>
        <p:blipFill>
          <a:blip r:embed="rId4"/>
          <a:stretch>
            <a:fillRect/>
          </a:stretch>
        </p:blipFill>
        <p:spPr>
          <a:xfrm>
            <a:off x="5074470" y="1139228"/>
            <a:ext cx="3660331" cy="2659089"/>
          </a:xfrm>
          <a:prstGeom prst="rect">
            <a:avLst/>
          </a:prstGeom>
        </p:spPr>
      </p:pic>
      <p:pic>
        <p:nvPicPr>
          <p:cNvPr id="14" name="Picture 13">
            <a:extLst>
              <a:ext uri="{FF2B5EF4-FFF2-40B4-BE49-F238E27FC236}">
                <a16:creationId xmlns:a16="http://schemas.microsoft.com/office/drawing/2014/main" id="{28902849-FC6C-0FCD-DE42-A07B14B4B58A}"/>
              </a:ext>
            </a:extLst>
          </p:cNvPr>
          <p:cNvPicPr>
            <a:picLocks noChangeAspect="1"/>
          </p:cNvPicPr>
          <p:nvPr/>
        </p:nvPicPr>
        <p:blipFill>
          <a:blip r:embed="rId5"/>
          <a:stretch>
            <a:fillRect/>
          </a:stretch>
        </p:blipFill>
        <p:spPr>
          <a:xfrm>
            <a:off x="6828501" y="4106538"/>
            <a:ext cx="3753445" cy="2786649"/>
          </a:xfrm>
          <a:prstGeom prst="rect">
            <a:avLst/>
          </a:prstGeom>
        </p:spPr>
      </p:pic>
      <p:pic>
        <p:nvPicPr>
          <p:cNvPr id="15" name="Picture 14">
            <a:extLst>
              <a:ext uri="{FF2B5EF4-FFF2-40B4-BE49-F238E27FC236}">
                <a16:creationId xmlns:a16="http://schemas.microsoft.com/office/drawing/2014/main" id="{E43D8BEF-4E53-B8CD-0100-C13C59791614}"/>
              </a:ext>
            </a:extLst>
          </p:cNvPr>
          <p:cNvPicPr>
            <a:picLocks noChangeAspect="1"/>
          </p:cNvPicPr>
          <p:nvPr/>
        </p:nvPicPr>
        <p:blipFill>
          <a:blip r:embed="rId6"/>
          <a:stretch>
            <a:fillRect/>
          </a:stretch>
        </p:blipFill>
        <p:spPr>
          <a:xfrm>
            <a:off x="8528945" y="1176326"/>
            <a:ext cx="3660330" cy="2637324"/>
          </a:xfrm>
          <a:prstGeom prst="rect">
            <a:avLst/>
          </a:prstGeom>
        </p:spPr>
      </p:pic>
      <p:sp>
        <p:nvSpPr>
          <p:cNvPr id="16" name="TextBox 15">
            <a:extLst>
              <a:ext uri="{FF2B5EF4-FFF2-40B4-BE49-F238E27FC236}">
                <a16:creationId xmlns:a16="http://schemas.microsoft.com/office/drawing/2014/main" id="{B8A6316E-8535-2DF3-DB46-D6CE38222268}"/>
              </a:ext>
            </a:extLst>
          </p:cNvPr>
          <p:cNvSpPr txBox="1"/>
          <p:nvPr/>
        </p:nvSpPr>
        <p:spPr>
          <a:xfrm>
            <a:off x="189011" y="895493"/>
            <a:ext cx="4543858" cy="2554545"/>
          </a:xfrm>
          <a:prstGeom prst="rect">
            <a:avLst/>
          </a:prstGeom>
          <a:noFill/>
        </p:spPr>
        <p:txBody>
          <a:bodyPr wrap="square">
            <a:spAutoFit/>
          </a:bodyPr>
          <a:lstStyle/>
          <a:p>
            <a:pPr marL="285750" indent="-285750">
              <a:buFont typeface="Arial" panose="020B0604020202020204" pitchFamily="34" charset="0"/>
              <a:buChar char="•"/>
            </a:pPr>
            <a:r>
              <a:rPr lang="en-GB" sz="2000" dirty="0"/>
              <a:t>RF for collider and booster in separate straight sections H and L.</a:t>
            </a:r>
          </a:p>
          <a:p>
            <a:pPr marL="285750" indent="-285750">
              <a:buFont typeface="Arial" panose="020B0604020202020204" pitchFamily="34" charset="0"/>
              <a:buChar char="•"/>
            </a:pPr>
            <a:r>
              <a:rPr lang="en-GB" sz="2000" dirty="0"/>
              <a:t>fully separated technical infrastructure systems (cryogenics)</a:t>
            </a:r>
          </a:p>
          <a:p>
            <a:pPr marL="285750" indent="-285750">
              <a:buFont typeface="Arial" panose="020B0604020202020204" pitchFamily="34" charset="0"/>
              <a:buChar char="•"/>
            </a:pPr>
            <a:r>
              <a:rPr lang="en-GB" sz="2000" dirty="0"/>
              <a:t>collider RF (highest power demand) in point H with optimum connection to existing 400 kV grid line and better suited surface site</a:t>
            </a:r>
          </a:p>
        </p:txBody>
      </p:sp>
    </p:spTree>
    <p:extLst>
      <p:ext uri="{BB962C8B-B14F-4D97-AF65-F5344CB8AC3E}">
        <p14:creationId xmlns:p14="http://schemas.microsoft.com/office/powerpoint/2010/main" val="50606424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35FF2A5-6EF5-D756-8A5A-BC4578DD66D2}"/>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FCC-</a:t>
            </a:r>
            <a:r>
              <a:rPr kumimoji="0" lang="en-US" sz="3600" b="1" i="0" u="none" strike="noStrike" kern="0" cap="none" spc="0" normalizeH="0" baseline="0" noProof="0" dirty="0" err="1">
                <a:ln>
                  <a:noFill/>
                </a:ln>
                <a:solidFill>
                  <a:srgbClr val="FFFF00"/>
                </a:solidFill>
                <a:effectLst/>
                <a:uLnTx/>
                <a:uFillTx/>
                <a:latin typeface="Arial"/>
                <a:ea typeface="+mj-ea"/>
                <a:cs typeface="+mj-cs"/>
              </a:rPr>
              <a:t>ee</a:t>
            </a:r>
            <a:r>
              <a:rPr kumimoji="0" lang="en-US" sz="3600" b="1" i="0" u="none" strike="noStrike" kern="0" cap="none" spc="0" normalizeH="0" baseline="0" noProof="0" dirty="0">
                <a:ln>
                  <a:noFill/>
                </a:ln>
                <a:solidFill>
                  <a:srgbClr val="FFFF00"/>
                </a:solidFill>
                <a:effectLst/>
                <a:uLnTx/>
                <a:uFillTx/>
                <a:latin typeface="Arial"/>
                <a:ea typeface="+mj-ea"/>
                <a:cs typeface="+mj-cs"/>
              </a:rPr>
              <a:t> SRF Technology</a:t>
            </a:r>
            <a:endParaRPr kumimoji="0" lang="en-GB" sz="1800" b="0" i="0" u="none" strike="noStrike" kern="1200" cap="none" spc="0" normalizeH="0" baseline="0" noProof="0" dirty="0">
              <a:ln>
                <a:noFill/>
              </a:ln>
              <a:solidFill>
                <a:srgbClr val="0F124A"/>
              </a:solidFill>
              <a:effectLst/>
              <a:uLnTx/>
              <a:uFillTx/>
              <a:latin typeface="Arial"/>
              <a:ea typeface="+mj-ea"/>
              <a:cs typeface="+mj-cs"/>
            </a:endParaRPr>
          </a:p>
        </p:txBody>
      </p:sp>
      <p:pic>
        <p:nvPicPr>
          <p:cNvPr id="6" name="Picture 5" descr="A picture containing icon&#10;&#10;Description automatically generated">
            <a:extLst>
              <a:ext uri="{FF2B5EF4-FFF2-40B4-BE49-F238E27FC236}">
                <a16:creationId xmlns:a16="http://schemas.microsoft.com/office/drawing/2014/main" id="{0B4E2044-234E-A131-7DCA-4C9ADF7962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7" name="Rectangle 6">
            <a:extLst>
              <a:ext uri="{FF2B5EF4-FFF2-40B4-BE49-F238E27FC236}">
                <a16:creationId xmlns:a16="http://schemas.microsoft.com/office/drawing/2014/main" id="{3E0D80CB-89AE-6A40-68F5-B4F0E1EE7CE8}"/>
              </a:ext>
            </a:extLst>
          </p:cNvPr>
          <p:cNvSpPr/>
          <p:nvPr/>
        </p:nvSpPr>
        <p:spPr>
          <a:xfrm>
            <a:off x="89302" y="1223274"/>
            <a:ext cx="504056" cy="338554"/>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42900">
              <a:defRPr/>
            </a:pPr>
            <a:r>
              <a:rPr lang="fr-CH" sz="1600" b="1" dirty="0">
                <a:solidFill>
                  <a:srgbClr val="FFFFFF"/>
                </a:solidFill>
                <a:latin typeface="Verdana" panose="020B0604030504040204" pitchFamily="34" charset="0"/>
                <a:ea typeface="Verdana" panose="020B0604030504040204" pitchFamily="34" charset="0"/>
                <a:cs typeface="Arial" panose="020B0604020202020204" pitchFamily="34" charset="0"/>
              </a:rPr>
              <a:t>Z</a:t>
            </a:r>
            <a:endParaRPr lang="en-GB" sz="1600" b="1" dirty="0">
              <a:solidFill>
                <a:srgbClr val="FFFFFF"/>
              </a:solidFill>
              <a:latin typeface="Verdana" panose="020B0604030504040204" pitchFamily="34" charset="0"/>
              <a:ea typeface="Verdana" panose="020B060403050404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2FC4257A-BDE0-BDE8-5E4D-FAADC03D165B}"/>
              </a:ext>
            </a:extLst>
          </p:cNvPr>
          <p:cNvSpPr/>
          <p:nvPr/>
        </p:nvSpPr>
        <p:spPr>
          <a:xfrm>
            <a:off x="74492" y="3047524"/>
            <a:ext cx="936104" cy="338554"/>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42900">
              <a:defRPr/>
            </a:pPr>
            <a:r>
              <a:rPr lang="fr-CH" sz="1600" b="1" dirty="0">
                <a:solidFill>
                  <a:srgbClr val="FFFFFF"/>
                </a:solidFill>
                <a:latin typeface="Verdana" panose="020B0604030504040204" pitchFamily="34" charset="0"/>
                <a:ea typeface="Verdana" panose="020B0604030504040204" pitchFamily="34" charset="0"/>
                <a:cs typeface="Arial" panose="020B0604020202020204" pitchFamily="34" charset="0"/>
              </a:rPr>
              <a:t>W, H</a:t>
            </a:r>
            <a:endParaRPr lang="en-GB" sz="1600" b="1" dirty="0">
              <a:solidFill>
                <a:srgbClr val="FFFFFF"/>
              </a:solidFill>
              <a:latin typeface="Verdana" panose="020B0604030504040204" pitchFamily="34" charset="0"/>
              <a:ea typeface="Verdana" panose="020B060403050404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ECCEFD7-6AB1-5C20-4354-D3D8C2908B81}"/>
              </a:ext>
            </a:extLst>
          </p:cNvPr>
          <p:cNvSpPr/>
          <p:nvPr/>
        </p:nvSpPr>
        <p:spPr>
          <a:xfrm>
            <a:off x="-12298" y="5134757"/>
            <a:ext cx="1157798" cy="584775"/>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42900">
              <a:defRPr/>
            </a:pPr>
            <a:r>
              <a:rPr lang="fr-CH" sz="1600" b="1" dirty="0" err="1">
                <a:solidFill>
                  <a:srgbClr val="FFFFFF"/>
                </a:solidFill>
                <a:latin typeface="Verdana" panose="020B0604030504040204" pitchFamily="34" charset="0"/>
                <a:ea typeface="Verdana" panose="020B0604030504040204" pitchFamily="34" charset="0"/>
                <a:cs typeface="Arial" panose="020B0604020202020204" pitchFamily="34" charset="0"/>
              </a:rPr>
              <a:t>ttbar</a:t>
            </a:r>
            <a:r>
              <a:rPr lang="fr-CH" sz="1600" b="1" dirty="0">
                <a:solidFill>
                  <a:srgbClr val="FFFFFF"/>
                </a:solidFill>
                <a:latin typeface="Verdana" panose="020B0604030504040204" pitchFamily="34" charset="0"/>
                <a:ea typeface="Verdana" panose="020B0604030504040204" pitchFamily="34" charset="0"/>
                <a:cs typeface="Arial" panose="020B0604020202020204" pitchFamily="34" charset="0"/>
              </a:rPr>
              <a:t>, </a:t>
            </a:r>
          </a:p>
          <a:p>
            <a:pPr algn="ctr" defTabSz="342900">
              <a:defRPr/>
            </a:pPr>
            <a:r>
              <a:rPr lang="fr-CH" sz="1600" b="1" dirty="0">
                <a:solidFill>
                  <a:srgbClr val="FFFFFF"/>
                </a:solidFill>
                <a:latin typeface="Verdana" panose="020B0604030504040204" pitchFamily="34" charset="0"/>
                <a:ea typeface="Verdana" panose="020B0604030504040204" pitchFamily="34" charset="0"/>
                <a:cs typeface="Arial" panose="020B0604020202020204" pitchFamily="34" charset="0"/>
              </a:rPr>
              <a:t>booster</a:t>
            </a:r>
            <a:endParaRPr lang="en-GB" sz="1600" b="1" dirty="0">
              <a:solidFill>
                <a:srgbClr val="FFFFFF"/>
              </a:solidFill>
              <a:latin typeface="Verdana" panose="020B0604030504040204" pitchFamily="34" charset="0"/>
              <a:ea typeface="Verdana" panose="020B060403050404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18C44D1A-169E-7B40-AA20-A809BEE13973}"/>
              </a:ext>
            </a:extLst>
          </p:cNvPr>
          <p:cNvSpPr/>
          <p:nvPr/>
        </p:nvSpPr>
        <p:spPr>
          <a:xfrm>
            <a:off x="2888754" y="1226648"/>
            <a:ext cx="3075166" cy="1122936"/>
          </a:xfrm>
          <a:prstGeom prst="rect">
            <a:avLst/>
          </a:prstGeom>
          <a:solidFill>
            <a:schemeClr val="bg2">
              <a:lumMod val="95000"/>
            </a:schemeClr>
          </a:solidFill>
        </p:spPr>
        <p:txBody>
          <a:bodyPr wrap="square">
            <a:spAutoFit/>
          </a:bodyPr>
          <a:lstStyle/>
          <a:p>
            <a:pPr>
              <a:lnSpc>
                <a:spcPct val="107000"/>
              </a:lnSpc>
              <a:spcAft>
                <a:spcPts val="800"/>
              </a:spcAft>
            </a:pPr>
            <a:r>
              <a:rPr lang="en-GB" sz="1600" dirty="0">
                <a:latin typeface="Verdana" panose="020B0604030504040204" pitchFamily="34" charset="0"/>
                <a:ea typeface="Verdana" panose="020B0604030504040204" pitchFamily="34" charset="0"/>
                <a:cs typeface="Times New Roman" panose="02020603050405020304" pitchFamily="18" charset="0"/>
              </a:rPr>
              <a:t>low R/Q, HOM damping, powered by 1 MW RF coupler and high efficiency klystron</a:t>
            </a:r>
          </a:p>
        </p:txBody>
      </p:sp>
      <p:sp>
        <p:nvSpPr>
          <p:cNvPr id="11" name="Rectangle 10">
            <a:extLst>
              <a:ext uri="{FF2B5EF4-FFF2-40B4-BE49-F238E27FC236}">
                <a16:creationId xmlns:a16="http://schemas.microsoft.com/office/drawing/2014/main" id="{0807F688-55DD-878D-234D-78A4804288BC}"/>
              </a:ext>
            </a:extLst>
          </p:cNvPr>
          <p:cNvSpPr/>
          <p:nvPr/>
        </p:nvSpPr>
        <p:spPr>
          <a:xfrm>
            <a:off x="2888754" y="3025136"/>
            <a:ext cx="3075165" cy="1649875"/>
          </a:xfrm>
          <a:prstGeom prst="rect">
            <a:avLst/>
          </a:prstGeom>
          <a:solidFill>
            <a:schemeClr val="bg2">
              <a:lumMod val="95000"/>
            </a:schemeClr>
          </a:solidFill>
        </p:spPr>
        <p:txBody>
          <a:bodyPr wrap="square">
            <a:spAutoFit/>
          </a:bodyPr>
          <a:lstStyle/>
          <a:p>
            <a:pPr>
              <a:lnSpc>
                <a:spcPct val="107000"/>
              </a:lnSpc>
              <a:spcAft>
                <a:spcPts val="800"/>
              </a:spcAft>
            </a:pPr>
            <a:r>
              <a:rPr lang="en-GB" sz="1600" dirty="0">
                <a:latin typeface="Verdana" panose="020B0604030504040204" pitchFamily="34" charset="0"/>
                <a:ea typeface="Verdana" panose="020B0604030504040204" pitchFamily="34" charset="0"/>
                <a:cs typeface="Times New Roman" panose="02020603050405020304" pitchFamily="18" charset="0"/>
              </a:rPr>
              <a:t>moderate gradient and HOM damping requirements; 500 kW / cavity, allowing reuse of klystrons already installed for Z</a:t>
            </a:r>
          </a:p>
        </p:txBody>
      </p:sp>
      <p:sp>
        <p:nvSpPr>
          <p:cNvPr id="12" name="Rectangle 11">
            <a:extLst>
              <a:ext uri="{FF2B5EF4-FFF2-40B4-BE49-F238E27FC236}">
                <a16:creationId xmlns:a16="http://schemas.microsoft.com/office/drawing/2014/main" id="{64A3CC18-3465-C640-BB4B-CAFD3DE49B59}"/>
              </a:ext>
            </a:extLst>
          </p:cNvPr>
          <p:cNvSpPr/>
          <p:nvPr/>
        </p:nvSpPr>
        <p:spPr>
          <a:xfrm>
            <a:off x="2878769" y="5225691"/>
            <a:ext cx="3085150" cy="1386405"/>
          </a:xfrm>
          <a:prstGeom prst="rect">
            <a:avLst/>
          </a:prstGeom>
          <a:solidFill>
            <a:schemeClr val="bg2">
              <a:lumMod val="95000"/>
            </a:schemeClr>
          </a:solidFill>
        </p:spPr>
        <p:txBody>
          <a:bodyPr wrap="square">
            <a:spAutoFit/>
          </a:bodyPr>
          <a:lstStyle/>
          <a:p>
            <a:pPr>
              <a:lnSpc>
                <a:spcPct val="107000"/>
              </a:lnSpc>
              <a:spcAft>
                <a:spcPts val="800"/>
              </a:spcAft>
            </a:pPr>
            <a:r>
              <a:rPr lang="en-GB" sz="1600" dirty="0">
                <a:latin typeface="Verdana" panose="020B0604030504040204" pitchFamily="34" charset="0"/>
                <a:ea typeface="Verdana" panose="020B0604030504040204" pitchFamily="34" charset="0"/>
                <a:cs typeface="Times New Roman" panose="02020603050405020304" pitchFamily="18" charset="0"/>
              </a:rPr>
              <a:t>high RF voltage and limited footprint thanks to  multicell cavities and </a:t>
            </a:r>
            <a:r>
              <a:rPr lang="fr-CH" sz="1600" dirty="0" err="1">
                <a:latin typeface="Verdana" panose="020B0604030504040204" pitchFamily="34" charset="0"/>
                <a:ea typeface="Verdana" panose="020B0604030504040204" pitchFamily="34" charset="0"/>
                <a:cs typeface="Times New Roman" panose="02020603050405020304" pitchFamily="18" charset="0"/>
              </a:rPr>
              <a:t>higher</a:t>
            </a:r>
            <a:r>
              <a:rPr lang="fr-CH" sz="1600" dirty="0">
                <a:latin typeface="Verdana" panose="020B0604030504040204" pitchFamily="34" charset="0"/>
                <a:ea typeface="Verdana" panose="020B0604030504040204" pitchFamily="34" charset="0"/>
                <a:cs typeface="Times New Roman" panose="02020603050405020304" pitchFamily="18" charset="0"/>
              </a:rPr>
              <a:t> RF </a:t>
            </a:r>
            <a:r>
              <a:rPr lang="fr-CH" sz="1600" dirty="0" err="1">
                <a:latin typeface="Verdana" panose="020B0604030504040204" pitchFamily="34" charset="0"/>
                <a:ea typeface="Verdana" panose="020B0604030504040204" pitchFamily="34" charset="0"/>
                <a:cs typeface="Times New Roman" panose="02020603050405020304" pitchFamily="18" charset="0"/>
              </a:rPr>
              <a:t>frequency</a:t>
            </a:r>
            <a:r>
              <a:rPr lang="fr-CH" sz="1600" dirty="0">
                <a:latin typeface="Verdana" panose="020B0604030504040204" pitchFamily="34" charset="0"/>
                <a:ea typeface="Verdana" panose="020B0604030504040204" pitchFamily="34" charset="0"/>
                <a:cs typeface="Times New Roman" panose="02020603050405020304" pitchFamily="18" charset="0"/>
              </a:rPr>
              <a:t>; 200 kW/ </a:t>
            </a:r>
            <a:r>
              <a:rPr lang="fr-CH" sz="1600" dirty="0" err="1">
                <a:latin typeface="Verdana" panose="020B0604030504040204" pitchFamily="34" charset="0"/>
                <a:ea typeface="Verdana" panose="020B0604030504040204" pitchFamily="34" charset="0"/>
                <a:cs typeface="Times New Roman" panose="02020603050405020304" pitchFamily="18" charset="0"/>
              </a:rPr>
              <a:t>cavity</a:t>
            </a:r>
            <a:endParaRPr lang="en-GB" sz="1600" dirty="0">
              <a:latin typeface="Verdana" panose="020B0604030504040204" pitchFamily="34" charset="0"/>
              <a:ea typeface="Verdana" panose="020B0604030504040204" pitchFamily="34" charset="0"/>
              <a:cs typeface="Times New Roman" panose="02020603050405020304" pitchFamily="18" charset="0"/>
            </a:endParaRPr>
          </a:p>
        </p:txBody>
      </p:sp>
      <p:pic>
        <p:nvPicPr>
          <p:cNvPr id="13" name="Picture 12">
            <a:extLst>
              <a:ext uri="{FF2B5EF4-FFF2-40B4-BE49-F238E27FC236}">
                <a16:creationId xmlns:a16="http://schemas.microsoft.com/office/drawing/2014/main" id="{814DF433-C508-A2C8-BF05-70FBAB9758BC}"/>
              </a:ext>
            </a:extLst>
          </p:cNvPr>
          <p:cNvPicPr>
            <a:picLocks noChangeAspect="1"/>
          </p:cNvPicPr>
          <p:nvPr/>
        </p:nvPicPr>
        <p:blipFill>
          <a:blip r:embed="rId3"/>
          <a:stretch>
            <a:fillRect/>
          </a:stretch>
        </p:blipFill>
        <p:spPr>
          <a:xfrm>
            <a:off x="1263171" y="1134515"/>
            <a:ext cx="1323914" cy="964220"/>
          </a:xfrm>
          <a:prstGeom prst="rect">
            <a:avLst/>
          </a:prstGeom>
        </p:spPr>
      </p:pic>
      <p:sp>
        <p:nvSpPr>
          <p:cNvPr id="14" name="Rectangle 13">
            <a:extLst>
              <a:ext uri="{FF2B5EF4-FFF2-40B4-BE49-F238E27FC236}">
                <a16:creationId xmlns:a16="http://schemas.microsoft.com/office/drawing/2014/main" id="{4690FC1E-448F-B389-76DF-633308544257}"/>
              </a:ext>
            </a:extLst>
          </p:cNvPr>
          <p:cNvSpPr/>
          <p:nvPr/>
        </p:nvSpPr>
        <p:spPr>
          <a:xfrm>
            <a:off x="-404663" y="1311087"/>
            <a:ext cx="1996040" cy="1077218"/>
          </a:xfrm>
          <a:prstGeom prst="rect">
            <a:avLst/>
          </a:prstGeom>
        </p:spPr>
        <p:txBody>
          <a:bodyPr wrap="square">
            <a:spAutoFit/>
          </a:bodyPr>
          <a:lstStyle/>
          <a:p>
            <a:pPr marL="742950" lvl="1" indent="-285750">
              <a:buFont typeface="Arial" panose="020B0604020202020204" pitchFamily="34" charset="0"/>
              <a:buChar char="•"/>
            </a:pPr>
            <a:endParaRPr lang="en-US" sz="1600" b="1" dirty="0">
              <a:solidFill>
                <a:schemeClr val="bg1">
                  <a:lumMod val="50000"/>
                </a:schemeClr>
              </a:solidFill>
              <a:latin typeface="Verdana" panose="020B0604030504040204" pitchFamily="34" charset="0"/>
              <a:ea typeface="Verdana" panose="020B0604030504040204" pitchFamily="34" charset="0"/>
            </a:endParaRPr>
          </a:p>
          <a:p>
            <a:pPr marL="457200" lvl="1"/>
            <a:r>
              <a:rPr lang="en-US" sz="1600" b="1" dirty="0">
                <a:solidFill>
                  <a:schemeClr val="bg1">
                    <a:lumMod val="50000"/>
                  </a:schemeClr>
                </a:solidFill>
                <a:latin typeface="Verdana" panose="020B0604030504040204" pitchFamily="34" charset="0"/>
                <a:ea typeface="Verdana" panose="020B0604030504040204" pitchFamily="34" charset="0"/>
              </a:rPr>
              <a:t>1-cell </a:t>
            </a:r>
          </a:p>
          <a:p>
            <a:pPr marL="457200" lvl="1"/>
            <a:r>
              <a:rPr lang="en-US" sz="1600" b="1" dirty="0">
                <a:solidFill>
                  <a:schemeClr val="bg1">
                    <a:lumMod val="50000"/>
                  </a:schemeClr>
                </a:solidFill>
                <a:latin typeface="Verdana" panose="020B0604030504040204" pitchFamily="34" charset="0"/>
                <a:ea typeface="Verdana" panose="020B0604030504040204" pitchFamily="34" charset="0"/>
              </a:rPr>
              <a:t>400 MHz,</a:t>
            </a:r>
          </a:p>
          <a:p>
            <a:pPr marL="457200" lvl="1"/>
            <a:r>
              <a:rPr lang="en-US" sz="1600" b="1" dirty="0">
                <a:solidFill>
                  <a:schemeClr val="bg1">
                    <a:lumMod val="50000"/>
                  </a:schemeClr>
                </a:solidFill>
                <a:latin typeface="Verdana" panose="020B0604030504040204" pitchFamily="34" charset="0"/>
                <a:ea typeface="Verdana" panose="020B0604030504040204" pitchFamily="34" charset="0"/>
              </a:rPr>
              <a:t>Nb/Cu</a:t>
            </a:r>
          </a:p>
        </p:txBody>
      </p:sp>
      <p:pic>
        <p:nvPicPr>
          <p:cNvPr id="15" name="Picture 14">
            <a:extLst>
              <a:ext uri="{FF2B5EF4-FFF2-40B4-BE49-F238E27FC236}">
                <a16:creationId xmlns:a16="http://schemas.microsoft.com/office/drawing/2014/main" id="{156473E2-F576-BE29-4E80-7BB59626AE65}"/>
              </a:ext>
            </a:extLst>
          </p:cNvPr>
          <p:cNvPicPr>
            <a:picLocks noChangeAspect="1"/>
          </p:cNvPicPr>
          <p:nvPr/>
        </p:nvPicPr>
        <p:blipFill>
          <a:blip r:embed="rId4"/>
          <a:stretch>
            <a:fillRect/>
          </a:stretch>
        </p:blipFill>
        <p:spPr>
          <a:xfrm>
            <a:off x="1381389" y="2837890"/>
            <a:ext cx="1373209" cy="1187184"/>
          </a:xfrm>
          <a:prstGeom prst="rect">
            <a:avLst/>
          </a:prstGeom>
        </p:spPr>
      </p:pic>
      <p:sp>
        <p:nvSpPr>
          <p:cNvPr id="16" name="Rectangle 15">
            <a:extLst>
              <a:ext uri="{FF2B5EF4-FFF2-40B4-BE49-F238E27FC236}">
                <a16:creationId xmlns:a16="http://schemas.microsoft.com/office/drawing/2014/main" id="{AD82BD07-6099-A610-B567-7AF9B09CAEAC}"/>
              </a:ext>
            </a:extLst>
          </p:cNvPr>
          <p:cNvSpPr/>
          <p:nvPr/>
        </p:nvSpPr>
        <p:spPr>
          <a:xfrm>
            <a:off x="-391594" y="3102401"/>
            <a:ext cx="2027571" cy="1077218"/>
          </a:xfrm>
          <a:prstGeom prst="rect">
            <a:avLst/>
          </a:prstGeom>
        </p:spPr>
        <p:txBody>
          <a:bodyPr wrap="square">
            <a:spAutoFit/>
          </a:bodyPr>
          <a:lstStyle/>
          <a:p>
            <a:pPr marL="742950" lvl="1" indent="-285750">
              <a:buFont typeface="Arial" panose="020B0604020202020204" pitchFamily="34" charset="0"/>
              <a:buChar char="•"/>
            </a:pPr>
            <a:endParaRPr lang="en-US" sz="1600" b="1" dirty="0">
              <a:solidFill>
                <a:schemeClr val="bg1">
                  <a:lumMod val="50000"/>
                </a:schemeClr>
              </a:solidFill>
              <a:latin typeface="Verdana" panose="020B0604030504040204" pitchFamily="34" charset="0"/>
              <a:ea typeface="Verdana" panose="020B0604030504040204" pitchFamily="34" charset="0"/>
            </a:endParaRPr>
          </a:p>
          <a:p>
            <a:pPr marL="457200" lvl="1"/>
            <a:r>
              <a:rPr lang="en-US" sz="1600" b="1" dirty="0">
                <a:solidFill>
                  <a:schemeClr val="bg1">
                    <a:lumMod val="50000"/>
                  </a:schemeClr>
                </a:solidFill>
                <a:latin typeface="Verdana" panose="020B0604030504040204" pitchFamily="34" charset="0"/>
                <a:ea typeface="Verdana" panose="020B0604030504040204" pitchFamily="34" charset="0"/>
              </a:rPr>
              <a:t>2-cell </a:t>
            </a:r>
          </a:p>
          <a:p>
            <a:pPr marL="457200" lvl="1"/>
            <a:r>
              <a:rPr lang="en-US" sz="1600" b="1" dirty="0">
                <a:solidFill>
                  <a:schemeClr val="bg1">
                    <a:lumMod val="50000"/>
                  </a:schemeClr>
                </a:solidFill>
                <a:latin typeface="Verdana" panose="020B0604030504040204" pitchFamily="34" charset="0"/>
                <a:ea typeface="Verdana" panose="020B0604030504040204" pitchFamily="34" charset="0"/>
              </a:rPr>
              <a:t>400 MHz,</a:t>
            </a:r>
          </a:p>
          <a:p>
            <a:pPr marL="457200" lvl="1"/>
            <a:r>
              <a:rPr lang="en-US" sz="1600" b="1" dirty="0">
                <a:solidFill>
                  <a:schemeClr val="bg1">
                    <a:lumMod val="50000"/>
                  </a:schemeClr>
                </a:solidFill>
                <a:latin typeface="Verdana" panose="020B0604030504040204" pitchFamily="34" charset="0"/>
                <a:ea typeface="Verdana" panose="020B0604030504040204" pitchFamily="34" charset="0"/>
              </a:rPr>
              <a:t>Nb/Cu</a:t>
            </a:r>
          </a:p>
        </p:txBody>
      </p:sp>
      <p:pic>
        <p:nvPicPr>
          <p:cNvPr id="17" name="Picture 16">
            <a:extLst>
              <a:ext uri="{FF2B5EF4-FFF2-40B4-BE49-F238E27FC236}">
                <a16:creationId xmlns:a16="http://schemas.microsoft.com/office/drawing/2014/main" id="{3A6A650F-AF5C-EF85-0FC6-FDCE7B63917F}"/>
              </a:ext>
            </a:extLst>
          </p:cNvPr>
          <p:cNvPicPr>
            <a:picLocks noChangeAspect="1"/>
          </p:cNvPicPr>
          <p:nvPr/>
        </p:nvPicPr>
        <p:blipFill rotWithShape="1">
          <a:blip r:embed="rId5"/>
          <a:srcRect t="7750" b="-1"/>
          <a:stretch/>
        </p:blipFill>
        <p:spPr>
          <a:xfrm>
            <a:off x="1121368" y="5165167"/>
            <a:ext cx="1709120" cy="1180328"/>
          </a:xfrm>
          <a:prstGeom prst="rect">
            <a:avLst/>
          </a:prstGeom>
        </p:spPr>
      </p:pic>
      <p:sp>
        <p:nvSpPr>
          <p:cNvPr id="18" name="Rectangle 17">
            <a:extLst>
              <a:ext uri="{FF2B5EF4-FFF2-40B4-BE49-F238E27FC236}">
                <a16:creationId xmlns:a16="http://schemas.microsoft.com/office/drawing/2014/main" id="{2333A2C9-AF90-32E4-664B-2F03558DDBE9}"/>
              </a:ext>
            </a:extLst>
          </p:cNvPr>
          <p:cNvSpPr/>
          <p:nvPr/>
        </p:nvSpPr>
        <p:spPr>
          <a:xfrm>
            <a:off x="-429231" y="5414820"/>
            <a:ext cx="2020189" cy="1077218"/>
          </a:xfrm>
          <a:prstGeom prst="rect">
            <a:avLst/>
          </a:prstGeom>
        </p:spPr>
        <p:txBody>
          <a:bodyPr wrap="square">
            <a:spAutoFit/>
          </a:bodyPr>
          <a:lstStyle/>
          <a:p>
            <a:pPr marL="742950" lvl="1" indent="-285750">
              <a:buFont typeface="Arial" panose="020B0604020202020204" pitchFamily="34" charset="0"/>
              <a:buChar char="•"/>
            </a:pPr>
            <a:endParaRPr lang="en-US" sz="1600" b="1" dirty="0">
              <a:solidFill>
                <a:schemeClr val="bg1">
                  <a:lumMod val="50000"/>
                </a:schemeClr>
              </a:solidFill>
              <a:latin typeface="Verdana" panose="020B0604030504040204" pitchFamily="34" charset="0"/>
              <a:ea typeface="Verdana" panose="020B0604030504040204" pitchFamily="34" charset="0"/>
            </a:endParaRPr>
          </a:p>
          <a:p>
            <a:pPr marL="457200" lvl="1"/>
            <a:r>
              <a:rPr lang="en-US" sz="1600" b="1" dirty="0">
                <a:solidFill>
                  <a:schemeClr val="bg1">
                    <a:lumMod val="50000"/>
                  </a:schemeClr>
                </a:solidFill>
                <a:latin typeface="Verdana" panose="020B0604030504040204" pitchFamily="34" charset="0"/>
                <a:ea typeface="Verdana" panose="020B0604030504040204" pitchFamily="34" charset="0"/>
              </a:rPr>
              <a:t>5-cell </a:t>
            </a:r>
          </a:p>
          <a:p>
            <a:pPr marL="457200" lvl="1"/>
            <a:r>
              <a:rPr lang="en-US" sz="1600" b="1" dirty="0">
                <a:solidFill>
                  <a:schemeClr val="bg1">
                    <a:lumMod val="50000"/>
                  </a:schemeClr>
                </a:solidFill>
                <a:latin typeface="Verdana" panose="020B0604030504040204" pitchFamily="34" charset="0"/>
                <a:ea typeface="Verdana" panose="020B0604030504040204" pitchFamily="34" charset="0"/>
              </a:rPr>
              <a:t>800 MHz,</a:t>
            </a:r>
          </a:p>
          <a:p>
            <a:pPr marL="457200" lvl="1"/>
            <a:r>
              <a:rPr lang="en-US" sz="1600" b="1" dirty="0">
                <a:solidFill>
                  <a:schemeClr val="bg1">
                    <a:lumMod val="50000"/>
                  </a:schemeClr>
                </a:solidFill>
                <a:latin typeface="Verdana" panose="020B0604030504040204" pitchFamily="34" charset="0"/>
                <a:ea typeface="Verdana" panose="020B0604030504040204" pitchFamily="34" charset="0"/>
              </a:rPr>
              <a:t>bulk Nb</a:t>
            </a:r>
          </a:p>
        </p:txBody>
      </p:sp>
      <p:pic>
        <p:nvPicPr>
          <p:cNvPr id="51" name="Picture 50">
            <a:extLst>
              <a:ext uri="{FF2B5EF4-FFF2-40B4-BE49-F238E27FC236}">
                <a16:creationId xmlns:a16="http://schemas.microsoft.com/office/drawing/2014/main" id="{DAEC316A-2FD4-5412-2F79-B93CB90C6BB4}"/>
              </a:ext>
            </a:extLst>
          </p:cNvPr>
          <p:cNvPicPr>
            <a:picLocks noChangeAspect="1"/>
          </p:cNvPicPr>
          <p:nvPr/>
        </p:nvPicPr>
        <p:blipFill>
          <a:blip r:embed="rId6"/>
          <a:stretch>
            <a:fillRect/>
          </a:stretch>
        </p:blipFill>
        <p:spPr>
          <a:xfrm>
            <a:off x="6320267" y="1585406"/>
            <a:ext cx="5896771" cy="3870514"/>
          </a:xfrm>
          <a:prstGeom prst="rect">
            <a:avLst/>
          </a:prstGeom>
        </p:spPr>
      </p:pic>
      <p:pic>
        <p:nvPicPr>
          <p:cNvPr id="53" name="Picture 52" descr="A picture containing text&#10;&#10;Description automatically generated">
            <a:extLst>
              <a:ext uri="{FF2B5EF4-FFF2-40B4-BE49-F238E27FC236}">
                <a16:creationId xmlns:a16="http://schemas.microsoft.com/office/drawing/2014/main" id="{6C2036A9-8DA0-6E84-724A-15D753D7DC8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27108" y="8405"/>
            <a:ext cx="1400176" cy="301487"/>
          </a:xfrm>
          <a:prstGeom prst="rect">
            <a:avLst/>
          </a:prstGeom>
        </p:spPr>
      </p:pic>
      <p:pic>
        <p:nvPicPr>
          <p:cNvPr id="2050" name="Picture 2" descr="Home">
            <a:extLst>
              <a:ext uri="{FF2B5EF4-FFF2-40B4-BE49-F238E27FC236}">
                <a16:creationId xmlns:a16="http://schemas.microsoft.com/office/drawing/2014/main" id="{D90FB593-493F-D7B3-74CB-2A5873C75D7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742585" y="8405"/>
            <a:ext cx="1400175" cy="352425"/>
          </a:xfrm>
          <a:prstGeom prst="rect">
            <a:avLst/>
          </a:prstGeom>
          <a:solidFill>
            <a:schemeClr val="bg1"/>
          </a:solidFill>
        </p:spPr>
      </p:pic>
      <p:pic>
        <p:nvPicPr>
          <p:cNvPr id="2052" name="Picture 4" descr="Legnaro Group">
            <a:extLst>
              <a:ext uri="{FF2B5EF4-FFF2-40B4-BE49-F238E27FC236}">
                <a16:creationId xmlns:a16="http://schemas.microsoft.com/office/drawing/2014/main" id="{B8734BEB-44E1-F211-C290-6793E667766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701902" y="8405"/>
            <a:ext cx="1066064" cy="687783"/>
          </a:xfrm>
          <a:prstGeom prst="rect">
            <a:avLst/>
          </a:prstGeom>
          <a:noFill/>
          <a:extLst>
            <a:ext uri="{909E8E84-426E-40DD-AFC4-6F175D3DCCD1}">
              <a14:hiddenFill xmlns:a14="http://schemas.microsoft.com/office/drawing/2010/main">
                <a:solidFill>
                  <a:srgbClr val="FFFFFF"/>
                </a:solidFill>
              </a14:hiddenFill>
            </a:ext>
          </a:extLst>
        </p:spPr>
      </p:pic>
      <p:sp>
        <p:nvSpPr>
          <p:cNvPr id="57" name="TextBox 56">
            <a:extLst>
              <a:ext uri="{FF2B5EF4-FFF2-40B4-BE49-F238E27FC236}">
                <a16:creationId xmlns:a16="http://schemas.microsoft.com/office/drawing/2014/main" id="{E8425CAD-CB7E-D745-202A-48495E80A0DB}"/>
              </a:ext>
            </a:extLst>
          </p:cNvPr>
          <p:cNvSpPr txBox="1"/>
          <p:nvPr/>
        </p:nvSpPr>
        <p:spPr>
          <a:xfrm>
            <a:off x="7085584" y="5592620"/>
            <a:ext cx="4100576" cy="646331"/>
          </a:xfrm>
          <a:prstGeom prst="rect">
            <a:avLst/>
          </a:prstGeom>
          <a:solidFill>
            <a:schemeClr val="accent5">
              <a:lumMod val="20000"/>
              <a:lumOff val="80000"/>
            </a:schemeClr>
          </a:solidFill>
        </p:spPr>
        <p:txBody>
          <a:bodyPr wrap="square">
            <a:spAutoFit/>
          </a:bodyPr>
          <a:lstStyle/>
          <a:p>
            <a:r>
              <a:rPr lang="fr-CH" dirty="0">
                <a:latin typeface="Verdana" panose="020B0604030504040204" pitchFamily="34" charset="0"/>
                <a:ea typeface="Verdana" panose="020B0604030504040204" pitchFamily="34" charset="0"/>
              </a:rPr>
              <a:t>First </a:t>
            </a:r>
            <a:r>
              <a:rPr lang="fr-CH" dirty="0" err="1">
                <a:latin typeface="Verdana" panose="020B0604030504040204" pitchFamily="34" charset="0"/>
                <a:ea typeface="Verdana" panose="020B0604030504040204" pitchFamily="34" charset="0"/>
              </a:rPr>
              <a:t>attempt</a:t>
            </a:r>
            <a:r>
              <a:rPr lang="fr-CH" dirty="0">
                <a:latin typeface="Verdana" panose="020B0604030504040204" pitchFamily="34" charset="0"/>
                <a:ea typeface="Verdana" panose="020B0604030504040204" pitchFamily="34" charset="0"/>
              </a:rPr>
              <a:t> of </a:t>
            </a:r>
            <a:r>
              <a:rPr lang="fr-CH" dirty="0" err="1">
                <a:latin typeface="Verdana" panose="020B0604030504040204" pitchFamily="34" charset="0"/>
                <a:ea typeface="Verdana" panose="020B0604030504040204" pitchFamily="34" charset="0"/>
              </a:rPr>
              <a:t>HiPIMS</a:t>
            </a:r>
            <a:r>
              <a:rPr lang="fr-CH" dirty="0">
                <a:latin typeface="Verdana" panose="020B0604030504040204" pitchFamily="34" charset="0"/>
                <a:ea typeface="Verdana" panose="020B0604030504040204" pitchFamily="34" charset="0"/>
              </a:rPr>
              <a:t>* niobium </a:t>
            </a:r>
            <a:r>
              <a:rPr lang="fr-CH" dirty="0" err="1">
                <a:latin typeface="Verdana" panose="020B0604030504040204" pitchFamily="34" charset="0"/>
                <a:ea typeface="Verdana" panose="020B0604030504040204" pitchFamily="34" charset="0"/>
              </a:rPr>
              <a:t>coating</a:t>
            </a:r>
            <a:r>
              <a:rPr lang="fr-CH" dirty="0">
                <a:latin typeface="Verdana" panose="020B0604030504040204" pitchFamily="34" charset="0"/>
                <a:ea typeface="Verdana" panose="020B0604030504040204" pitchFamily="34" charset="0"/>
              </a:rPr>
              <a:t> on a 400 MHz Cu </a:t>
            </a:r>
            <a:r>
              <a:rPr lang="fr-CH" dirty="0" err="1">
                <a:latin typeface="Verdana" panose="020B0604030504040204" pitchFamily="34" charset="0"/>
                <a:ea typeface="Verdana" panose="020B0604030504040204" pitchFamily="34" charset="0"/>
              </a:rPr>
              <a:t>cavity</a:t>
            </a:r>
            <a:endParaRPr lang="en-GB" dirty="0"/>
          </a:p>
        </p:txBody>
      </p:sp>
      <p:pic>
        <p:nvPicPr>
          <p:cNvPr id="2054" name="Picture 6" descr="Fermilab | Graphics Standards at Fermilab | Logo and usage">
            <a:extLst>
              <a:ext uri="{FF2B5EF4-FFF2-40B4-BE49-F238E27FC236}">
                <a16:creationId xmlns:a16="http://schemas.microsoft.com/office/drawing/2014/main" id="{286904C3-21EA-F3F5-60F0-B82A5454779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737092" y="378696"/>
            <a:ext cx="1400176" cy="299626"/>
          </a:xfrm>
          <a:prstGeom prst="rect">
            <a:avLst/>
          </a:prstGeom>
          <a:noFill/>
          <a:extLst>
            <a:ext uri="{909E8E84-426E-40DD-AFC4-6F175D3DCCD1}">
              <a14:hiddenFill xmlns:a14="http://schemas.microsoft.com/office/drawing/2010/main">
                <a:solidFill>
                  <a:srgbClr val="FFFFFF"/>
                </a:solidFill>
              </a14:hiddenFill>
            </a:ext>
          </a:extLst>
        </p:spPr>
      </p:pic>
      <p:sp>
        <p:nvSpPr>
          <p:cNvPr id="55" name="TextBox 54">
            <a:extLst>
              <a:ext uri="{FF2B5EF4-FFF2-40B4-BE49-F238E27FC236}">
                <a16:creationId xmlns:a16="http://schemas.microsoft.com/office/drawing/2014/main" id="{E353E32A-9B7C-F257-907B-AF08EC6D06AE}"/>
              </a:ext>
            </a:extLst>
          </p:cNvPr>
          <p:cNvSpPr txBox="1"/>
          <p:nvPr/>
        </p:nvSpPr>
        <p:spPr>
          <a:xfrm>
            <a:off x="9926320" y="6396304"/>
            <a:ext cx="2290718" cy="369332"/>
          </a:xfrm>
          <a:prstGeom prst="rect">
            <a:avLst/>
          </a:prstGeom>
          <a:solidFill>
            <a:srgbClr val="FFC0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04C82"/>
                </a:solidFill>
                <a:effectLst/>
                <a:uLnTx/>
                <a:uFillTx/>
                <a:latin typeface="Calibri"/>
                <a:ea typeface="+mn-ea"/>
                <a:cs typeface="+mn-cs"/>
              </a:rPr>
              <a:t>F. Peauger, </a:t>
            </a:r>
            <a:r>
              <a:rPr lang="en-US" dirty="0">
                <a:solidFill>
                  <a:srgbClr val="204C82"/>
                </a:solidFill>
                <a:latin typeface="Calibri"/>
              </a:rPr>
              <a:t>O. Brunner</a:t>
            </a:r>
            <a:endParaRPr kumimoji="0" lang="fr-FR" sz="1800" b="0" i="0" u="none" strike="noStrike" kern="1200" cap="none" spc="0" normalizeH="0" baseline="0" noProof="0" dirty="0">
              <a:ln>
                <a:noFill/>
              </a:ln>
              <a:solidFill>
                <a:srgbClr val="204C82"/>
              </a:solidFill>
              <a:effectLst/>
              <a:uLnTx/>
              <a:uFillTx/>
              <a:latin typeface="Calibri"/>
              <a:ea typeface="+mn-ea"/>
              <a:cs typeface="+mn-cs"/>
            </a:endParaRPr>
          </a:p>
        </p:txBody>
      </p:sp>
      <p:sp>
        <p:nvSpPr>
          <p:cNvPr id="2051" name="TextBox 2050">
            <a:extLst>
              <a:ext uri="{FF2B5EF4-FFF2-40B4-BE49-F238E27FC236}">
                <a16:creationId xmlns:a16="http://schemas.microsoft.com/office/drawing/2014/main" id="{49F4BAE4-26AB-8CA1-D7DB-A066933415FB}"/>
              </a:ext>
            </a:extLst>
          </p:cNvPr>
          <p:cNvSpPr txBox="1"/>
          <p:nvPr/>
        </p:nvSpPr>
        <p:spPr>
          <a:xfrm>
            <a:off x="7595588" y="6328768"/>
            <a:ext cx="1907184" cy="523220"/>
          </a:xfrm>
          <a:prstGeom prst="rect">
            <a:avLst/>
          </a:prstGeom>
          <a:noFill/>
        </p:spPr>
        <p:txBody>
          <a:bodyPr wrap="square">
            <a:spAutoFit/>
          </a:bodyPr>
          <a:lstStyle/>
          <a:p>
            <a:r>
              <a:rPr lang="en-GB" sz="1400" dirty="0"/>
              <a:t>*High-power impulse magnetron sputtering</a:t>
            </a:r>
          </a:p>
        </p:txBody>
      </p:sp>
      <p:sp>
        <p:nvSpPr>
          <p:cNvPr id="2" name="Google Shape;175;p26">
            <a:extLst>
              <a:ext uri="{FF2B5EF4-FFF2-40B4-BE49-F238E27FC236}">
                <a16:creationId xmlns:a16="http://schemas.microsoft.com/office/drawing/2014/main" id="{CFF95062-F760-C209-4729-1D9B68C4E25C}"/>
              </a:ext>
            </a:extLst>
          </p:cNvPr>
          <p:cNvSpPr txBox="1"/>
          <p:nvPr/>
        </p:nvSpPr>
        <p:spPr>
          <a:xfrm>
            <a:off x="6299399" y="815022"/>
            <a:ext cx="5837869" cy="5351623"/>
          </a:xfrm>
          <a:prstGeom prst="rect">
            <a:avLst/>
          </a:prstGeom>
          <a:noFill/>
          <a:ln>
            <a:noFill/>
          </a:ln>
        </p:spPr>
        <p:txBody>
          <a:bodyPr spcFirstLastPara="1" wrap="square" lIns="121900" tIns="60933" rIns="121900" bIns="60933" anchor="t" anchorCtr="0">
            <a:noAutofit/>
          </a:bodyPr>
          <a:lstStyle/>
          <a:p>
            <a:pPr marL="36575">
              <a:buClr>
                <a:srgbClr val="0C377B"/>
              </a:buClr>
              <a:buSzPts val="1320"/>
            </a:pPr>
            <a:r>
              <a:rPr lang="en-US" sz="2400" b="1" dirty="0">
                <a:solidFill>
                  <a:srgbClr val="115CA9"/>
                </a:solidFill>
                <a:latin typeface="Arial"/>
                <a:cs typeface="Arial"/>
                <a:sym typeface="Arial"/>
              </a:rPr>
              <a:t>Broad R&amp;D collaborations on SRF</a:t>
            </a:r>
            <a:endParaRPr lang="en-US" sz="2400" b="1" dirty="0">
              <a:solidFill>
                <a:srgbClr val="115CA9"/>
              </a:solidFill>
              <a:latin typeface="Arial"/>
              <a:cs typeface="Arial"/>
              <a:sym typeface="Wingdings" panose="05000000000000000000" pitchFamily="2" charset="2"/>
            </a:endParaRPr>
          </a:p>
          <a:p>
            <a:pPr marL="36575">
              <a:buClr>
                <a:srgbClr val="0C377B"/>
              </a:buClr>
              <a:buSzPts val="1320"/>
            </a:pPr>
            <a:br>
              <a:rPr lang="en-US" sz="2400" b="1" dirty="0">
                <a:solidFill>
                  <a:srgbClr val="115CA9"/>
                </a:solidFill>
                <a:latin typeface="Arial"/>
                <a:cs typeface="Arial"/>
                <a:sym typeface="Wingdings" panose="05000000000000000000" pitchFamily="2" charset="2"/>
              </a:rPr>
            </a:br>
            <a:endParaRPr lang="en-US" sz="2400" b="1" dirty="0">
              <a:solidFill>
                <a:srgbClr val="115CA9"/>
              </a:solidFill>
              <a:latin typeface="Arial"/>
              <a:cs typeface="Arial"/>
              <a:sym typeface="Wingdings" panose="05000000000000000000" pitchFamily="2" charset="2"/>
            </a:endParaRPr>
          </a:p>
          <a:p>
            <a:pPr marL="36575">
              <a:buClr>
                <a:srgbClr val="0C377B"/>
              </a:buClr>
              <a:buSzPts val="1320"/>
            </a:pPr>
            <a:endParaRPr lang="en-US" sz="2400" b="1" dirty="0">
              <a:solidFill>
                <a:srgbClr val="115CA9"/>
              </a:solidFill>
              <a:latin typeface="Arial"/>
              <a:cs typeface="Arial"/>
              <a:sym typeface="Wingdings" panose="05000000000000000000" pitchFamily="2" charset="2"/>
            </a:endParaRPr>
          </a:p>
          <a:p>
            <a:pPr marL="36575">
              <a:buClr>
                <a:srgbClr val="0C377B"/>
              </a:buClr>
              <a:buSzPts val="1320"/>
            </a:pPr>
            <a:endParaRPr lang="en-US" sz="2400" b="1" dirty="0">
              <a:solidFill>
                <a:srgbClr val="115CA9"/>
              </a:solidFill>
              <a:latin typeface="Arial"/>
              <a:cs typeface="Arial"/>
              <a:sym typeface="Arial"/>
            </a:endParaRPr>
          </a:p>
          <a:p>
            <a:pPr marL="36575">
              <a:buClr>
                <a:srgbClr val="0C377B"/>
              </a:buClr>
              <a:buSzPts val="1320"/>
            </a:pPr>
            <a:endParaRPr lang="en-US" sz="2400" b="1" dirty="0">
              <a:solidFill>
                <a:srgbClr val="115CA9"/>
              </a:solidFill>
              <a:latin typeface="Arial"/>
              <a:cs typeface="Arial"/>
              <a:sym typeface="Arial"/>
            </a:endParaRPr>
          </a:p>
        </p:txBody>
      </p:sp>
    </p:spTree>
    <p:extLst>
      <p:ext uri="{BB962C8B-B14F-4D97-AF65-F5344CB8AC3E}">
        <p14:creationId xmlns:p14="http://schemas.microsoft.com/office/powerpoint/2010/main" val="106497582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iagram of a train&#10;&#10;Description automatically generated">
            <a:extLst>
              <a:ext uri="{FF2B5EF4-FFF2-40B4-BE49-F238E27FC236}">
                <a16:creationId xmlns:a16="http://schemas.microsoft.com/office/drawing/2014/main" id="{C7683430-8D24-4682-A177-A223D8D845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288" y="960786"/>
            <a:ext cx="6020577" cy="2936686"/>
          </a:xfrm>
          <a:prstGeom prst="rect">
            <a:avLst/>
          </a:prstGeom>
        </p:spPr>
      </p:pic>
      <p:sp>
        <p:nvSpPr>
          <p:cNvPr id="2" name="Title 1">
            <a:extLst>
              <a:ext uri="{FF2B5EF4-FFF2-40B4-BE49-F238E27FC236}">
                <a16:creationId xmlns:a16="http://schemas.microsoft.com/office/drawing/2014/main" id="{B654915E-36A5-8665-D959-37BE5D53FF20}"/>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en-US" dirty="0"/>
              <a:t>Operation sequences for FCC-</a:t>
            </a:r>
            <a:r>
              <a:rPr lang="en-US" dirty="0" err="1"/>
              <a:t>ee</a:t>
            </a:r>
            <a:endParaRPr lang="en-US" dirty="0"/>
          </a:p>
        </p:txBody>
      </p:sp>
      <p:pic>
        <p:nvPicPr>
          <p:cNvPr id="3" name="Picture 2" descr="A picture containing icon&#10;&#10;Description automatically generated">
            <a:extLst>
              <a:ext uri="{FF2B5EF4-FFF2-40B4-BE49-F238E27FC236}">
                <a16:creationId xmlns:a16="http://schemas.microsoft.com/office/drawing/2014/main" id="{BAEF9352-9DC8-1539-9762-4490A13576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5" name="Picture 4" descr="A diagram of a graph&#10;&#10;Description automatically generated with medium confidence">
            <a:extLst>
              <a:ext uri="{FF2B5EF4-FFF2-40B4-BE49-F238E27FC236}">
                <a16:creationId xmlns:a16="http://schemas.microsoft.com/office/drawing/2014/main" id="{30F0A44D-B02F-C25B-0C6D-F5910B7D3366}"/>
              </a:ext>
            </a:extLst>
          </p:cNvPr>
          <p:cNvPicPr>
            <a:picLocks noChangeAspect="1"/>
          </p:cNvPicPr>
          <p:nvPr/>
        </p:nvPicPr>
        <p:blipFill rotWithShape="1">
          <a:blip r:embed="rId4">
            <a:extLst>
              <a:ext uri="{28A0092B-C50C-407E-A947-70E740481C1C}">
                <a14:useLocalDpi xmlns:a14="http://schemas.microsoft.com/office/drawing/2010/main" val="0"/>
              </a:ext>
            </a:extLst>
          </a:blip>
          <a:srcRect l="1431" t="5980" r="1586"/>
          <a:stretch/>
        </p:blipFill>
        <p:spPr>
          <a:xfrm>
            <a:off x="1061" y="1105112"/>
            <a:ext cx="6249405" cy="2936686"/>
          </a:xfrm>
          <a:prstGeom prst="rect">
            <a:avLst/>
          </a:prstGeom>
        </p:spPr>
      </p:pic>
      <p:pic>
        <p:nvPicPr>
          <p:cNvPr id="6" name="Picture 5" descr="A picture containing text, line, plot, diagram&#10;&#10;Description automatically generated">
            <a:extLst>
              <a:ext uri="{FF2B5EF4-FFF2-40B4-BE49-F238E27FC236}">
                <a16:creationId xmlns:a16="http://schemas.microsoft.com/office/drawing/2014/main" id="{6F763ACA-80A8-EFE1-ACD0-F67B36120F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8410" y="4210875"/>
            <a:ext cx="5723859" cy="2575355"/>
          </a:xfrm>
          <a:prstGeom prst="rect">
            <a:avLst/>
          </a:prstGeom>
        </p:spPr>
      </p:pic>
      <p:sp>
        <p:nvSpPr>
          <p:cNvPr id="7" name="TextBox 6">
            <a:extLst>
              <a:ext uri="{FF2B5EF4-FFF2-40B4-BE49-F238E27FC236}">
                <a16:creationId xmlns:a16="http://schemas.microsoft.com/office/drawing/2014/main" id="{7BAEF75A-B78F-5A0E-D43A-28341082B10B}"/>
              </a:ext>
            </a:extLst>
          </p:cNvPr>
          <p:cNvSpPr txBox="1"/>
          <p:nvPr/>
        </p:nvSpPr>
        <p:spPr>
          <a:xfrm>
            <a:off x="5313894" y="770698"/>
            <a:ext cx="1564211"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black"/>
                </a:solidFill>
                <a:latin typeface="Calibri"/>
              </a:rPr>
              <a:t>O. Brunner</a:t>
            </a:r>
            <a:r>
              <a:rPr kumimoji="0" lang="en-US" sz="1200" b="0" i="0" u="none" strike="noStrike" kern="1200" cap="none" spc="0" normalizeH="0" baseline="0" noProof="0" dirty="0">
                <a:ln>
                  <a:noFill/>
                </a:ln>
                <a:solidFill>
                  <a:prstClr val="black"/>
                </a:solidFill>
                <a:effectLst/>
                <a:uLnTx/>
                <a:uFillTx/>
                <a:latin typeface="Calibri"/>
                <a:ea typeface="+mn-ea"/>
                <a:cs typeface="+mn-cs"/>
              </a:rPr>
              <a:t>,</a:t>
            </a:r>
            <a:r>
              <a:rPr lang="en-US" sz="1200" dirty="0"/>
              <a:t> F. Peauger</a:t>
            </a: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8" name="TextBox 7">
            <a:extLst>
              <a:ext uri="{FF2B5EF4-FFF2-40B4-BE49-F238E27FC236}">
                <a16:creationId xmlns:a16="http://schemas.microsoft.com/office/drawing/2014/main" id="{E317DA2A-41F1-A100-AC54-D4CC9D9782C5}"/>
              </a:ext>
            </a:extLst>
          </p:cNvPr>
          <p:cNvSpPr txBox="1"/>
          <p:nvPr/>
        </p:nvSpPr>
        <p:spPr>
          <a:xfrm>
            <a:off x="6178288" y="6581001"/>
            <a:ext cx="65556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black"/>
                </a:solidFill>
                <a:latin typeface="Calibri"/>
              </a:rPr>
              <a:t>P. </a:t>
            </a:r>
            <a:r>
              <a:rPr lang="en-US" sz="1200" dirty="0" err="1">
                <a:solidFill>
                  <a:prstClr val="black"/>
                </a:solidFill>
                <a:latin typeface="Calibri"/>
              </a:rPr>
              <a:t>Janot</a:t>
            </a: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9" name="Picture 8">
            <a:extLst>
              <a:ext uri="{FF2B5EF4-FFF2-40B4-BE49-F238E27FC236}">
                <a16:creationId xmlns:a16="http://schemas.microsoft.com/office/drawing/2014/main" id="{DBCEDDB7-C997-29A9-31BC-015ED42A8F40}"/>
              </a:ext>
            </a:extLst>
          </p:cNvPr>
          <p:cNvPicPr>
            <a:picLocks noChangeAspect="1"/>
          </p:cNvPicPr>
          <p:nvPr/>
        </p:nvPicPr>
        <p:blipFill>
          <a:blip r:embed="rId6"/>
          <a:stretch>
            <a:fillRect/>
          </a:stretch>
        </p:blipFill>
        <p:spPr>
          <a:xfrm>
            <a:off x="6250466" y="4202894"/>
            <a:ext cx="5900234" cy="2655105"/>
          </a:xfrm>
          <a:prstGeom prst="rect">
            <a:avLst/>
          </a:prstGeom>
        </p:spPr>
      </p:pic>
    </p:spTree>
    <p:extLst>
      <p:ext uri="{BB962C8B-B14F-4D97-AF65-F5344CB8AC3E}">
        <p14:creationId xmlns:p14="http://schemas.microsoft.com/office/powerpoint/2010/main" val="132250745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en-US" dirty="0"/>
              <a:t>FCC-</a:t>
            </a:r>
            <a:r>
              <a:rPr lang="en-US" dirty="0" err="1"/>
              <a:t>hh</a:t>
            </a:r>
            <a:r>
              <a:rPr lang="en-US" dirty="0"/>
              <a:t> parameters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8" name="TextBox 7">
            <a:extLst>
              <a:ext uri="{FF2B5EF4-FFF2-40B4-BE49-F238E27FC236}">
                <a16:creationId xmlns:a16="http://schemas.microsoft.com/office/drawing/2014/main" id="{E04B29C0-DB83-B742-875F-7DFA6FFF8ED1}"/>
              </a:ext>
            </a:extLst>
          </p:cNvPr>
          <p:cNvSpPr txBox="1"/>
          <p:nvPr/>
        </p:nvSpPr>
        <p:spPr>
          <a:xfrm>
            <a:off x="11165367" y="6406180"/>
            <a:ext cx="926600" cy="307777"/>
          </a:xfrm>
          <a:prstGeom prst="rect">
            <a:avLst/>
          </a:prstGeom>
          <a:solidFill>
            <a:srgbClr val="FFFF00"/>
          </a:solidFill>
        </p:spPr>
        <p:txBody>
          <a:bodyPr wrap="none" rtlCol="0">
            <a:spAutoFit/>
          </a:bodyPr>
          <a:lstStyle/>
          <a:p>
            <a:r>
              <a:rPr lang="en-US" sz="1400" dirty="0"/>
              <a:t>F. Gianotti</a:t>
            </a:r>
            <a:endParaRPr lang="en-GB" sz="1400" dirty="0"/>
          </a:p>
        </p:txBody>
      </p:sp>
      <p:sp>
        <p:nvSpPr>
          <p:cNvPr id="9" name="TextBox 15">
            <a:extLst>
              <a:ext uri="{FF2B5EF4-FFF2-40B4-BE49-F238E27FC236}">
                <a16:creationId xmlns:a16="http://schemas.microsoft.com/office/drawing/2014/main" id="{797B9D5F-88F5-F32F-73CB-3D4547E7AC6E}"/>
              </a:ext>
            </a:extLst>
          </p:cNvPr>
          <p:cNvSpPr txBox="1">
            <a:spLocks noChangeArrowheads="1"/>
          </p:cNvSpPr>
          <p:nvPr/>
        </p:nvSpPr>
        <p:spPr bwMode="auto">
          <a:xfrm>
            <a:off x="119336" y="5264040"/>
            <a:ext cx="6869188" cy="14773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500" dirty="0">
                <a:solidFill>
                  <a:schemeClr val="tx2"/>
                </a:solidFill>
              </a:rPr>
              <a:t>Formidable challenges: </a:t>
            </a:r>
          </a:p>
          <a:p>
            <a:pPr>
              <a:buClr>
                <a:schemeClr val="tx2"/>
              </a:buClr>
              <a:buFont typeface="Wingdings" pitchFamily="2" charset="2"/>
              <a:buChar char="q"/>
            </a:pPr>
            <a:r>
              <a:rPr lang="en-US" altLang="en-US" sz="1500" dirty="0">
                <a:solidFill>
                  <a:srgbClr val="007742"/>
                </a:solidFill>
              </a:rPr>
              <a:t> </a:t>
            </a:r>
            <a:r>
              <a:rPr lang="en-US" altLang="en-US" sz="1500" dirty="0">
                <a:solidFill>
                  <a:srgbClr val="C00000"/>
                </a:solidFill>
              </a:rPr>
              <a:t>high-field superconducting magnets</a:t>
            </a:r>
            <a:r>
              <a:rPr lang="en-US" altLang="en-US" sz="1500" dirty="0">
                <a:solidFill>
                  <a:schemeClr val="tx2"/>
                </a:solidFill>
              </a:rPr>
              <a:t>:</a:t>
            </a:r>
            <a:r>
              <a:rPr lang="en-US" altLang="en-US" sz="1500" dirty="0"/>
              <a:t> </a:t>
            </a:r>
            <a:r>
              <a:rPr lang="en-US" altLang="en-US" sz="1500" dirty="0">
                <a:solidFill>
                  <a:srgbClr val="C00000"/>
                </a:solidFill>
              </a:rPr>
              <a:t>14 - 20 T</a:t>
            </a:r>
          </a:p>
          <a:p>
            <a:pPr>
              <a:buClr>
                <a:schemeClr val="tx2"/>
              </a:buClr>
              <a:buFont typeface="Wingdings" pitchFamily="2" charset="2"/>
              <a:buChar char="q"/>
            </a:pPr>
            <a:r>
              <a:rPr lang="en-US" altLang="en-US" sz="1500" dirty="0">
                <a:solidFill>
                  <a:srgbClr val="C00000"/>
                </a:solidFill>
              </a:rPr>
              <a:t> power load </a:t>
            </a:r>
            <a:r>
              <a:rPr lang="en-US" altLang="en-US" sz="1500" dirty="0">
                <a:solidFill>
                  <a:schemeClr val="tx2"/>
                </a:solidFill>
              </a:rPr>
              <a:t>in arcs from </a:t>
            </a:r>
            <a:r>
              <a:rPr lang="en-US" altLang="en-US" sz="1500" dirty="0">
                <a:solidFill>
                  <a:srgbClr val="C00000"/>
                </a:solidFill>
              </a:rPr>
              <a:t>synchrotron radiation</a:t>
            </a:r>
            <a:r>
              <a:rPr lang="en-US" altLang="en-US" sz="1500" dirty="0">
                <a:solidFill>
                  <a:schemeClr val="tx1"/>
                </a:solidFill>
              </a:rPr>
              <a:t>:</a:t>
            </a:r>
            <a:r>
              <a:rPr lang="en-US" altLang="en-US" sz="1500" dirty="0">
                <a:solidFill>
                  <a:srgbClr val="C00000"/>
                </a:solidFill>
              </a:rPr>
              <a:t> 4 MW </a:t>
            </a:r>
            <a:r>
              <a:rPr lang="en-US" altLang="en-US" sz="1500" dirty="0">
                <a:solidFill>
                  <a:schemeClr val="tx2"/>
                </a:solidFill>
                <a:sym typeface="Wingdings" pitchFamily="2" charset="2"/>
              </a:rPr>
              <a:t> cryogenics,</a:t>
            </a:r>
            <a:r>
              <a:rPr lang="en-US" altLang="en-US" sz="1500" dirty="0">
                <a:solidFill>
                  <a:schemeClr val="tx2"/>
                </a:solidFill>
              </a:rPr>
              <a:t> vacuum</a:t>
            </a:r>
          </a:p>
          <a:p>
            <a:pPr>
              <a:buClr>
                <a:schemeClr val="tx2"/>
              </a:buClr>
              <a:buFont typeface="Wingdings" pitchFamily="2" charset="2"/>
              <a:buChar char="q"/>
            </a:pPr>
            <a:r>
              <a:rPr lang="en-US" altLang="en-US" sz="1500" dirty="0"/>
              <a:t> </a:t>
            </a:r>
            <a:r>
              <a:rPr lang="en-US" altLang="en-US" sz="1500" dirty="0">
                <a:solidFill>
                  <a:srgbClr val="C00000"/>
                </a:solidFill>
              </a:rPr>
              <a:t>stored beam energy</a:t>
            </a:r>
            <a:r>
              <a:rPr lang="en-US" altLang="en-US" sz="1500" dirty="0">
                <a:solidFill>
                  <a:schemeClr val="tx1"/>
                </a:solidFill>
              </a:rPr>
              <a:t>:</a:t>
            </a:r>
            <a:r>
              <a:rPr lang="en-US" altLang="en-US" sz="1500" dirty="0">
                <a:solidFill>
                  <a:srgbClr val="C00000"/>
                </a:solidFill>
              </a:rPr>
              <a:t> ~ 9 GJ </a:t>
            </a:r>
            <a:r>
              <a:rPr lang="en-US" altLang="en-US" sz="1500" dirty="0">
                <a:solidFill>
                  <a:schemeClr val="tx2"/>
                </a:solidFill>
                <a:sym typeface="Wingdings" pitchFamily="2" charset="2"/>
              </a:rPr>
              <a:t> machine protection</a:t>
            </a:r>
          </a:p>
          <a:p>
            <a:pPr>
              <a:buClr>
                <a:schemeClr val="tx2"/>
              </a:buClr>
              <a:buFont typeface="Wingdings" pitchFamily="2" charset="2"/>
              <a:buChar char="q"/>
            </a:pPr>
            <a:r>
              <a:rPr lang="en-US" altLang="en-US" sz="1500" dirty="0">
                <a:solidFill>
                  <a:srgbClr val="C00000"/>
                </a:solidFill>
                <a:sym typeface="Wingdings" pitchFamily="2" charset="2"/>
              </a:rPr>
              <a:t> </a:t>
            </a:r>
            <a:r>
              <a:rPr lang="en-US" altLang="en-US" sz="1500" dirty="0">
                <a:solidFill>
                  <a:srgbClr val="C00000"/>
                </a:solidFill>
              </a:rPr>
              <a:t>pile-up</a:t>
            </a:r>
            <a:r>
              <a:rPr lang="en-US" altLang="en-US" sz="1500" dirty="0">
                <a:solidFill>
                  <a:schemeClr val="tx1"/>
                </a:solidFill>
              </a:rPr>
              <a:t> </a:t>
            </a:r>
            <a:r>
              <a:rPr lang="en-US" altLang="en-US" sz="1500" dirty="0">
                <a:solidFill>
                  <a:schemeClr val="tx2"/>
                </a:solidFill>
              </a:rPr>
              <a:t>in the detectors: ~</a:t>
            </a:r>
            <a:r>
              <a:rPr lang="en-US" altLang="en-US" sz="1500" dirty="0">
                <a:solidFill>
                  <a:srgbClr val="C00000"/>
                </a:solidFill>
              </a:rPr>
              <a:t>1000 events</a:t>
            </a:r>
            <a:r>
              <a:rPr lang="en-US" altLang="en-US" sz="1500" dirty="0">
                <a:solidFill>
                  <a:schemeClr val="tx2"/>
                </a:solidFill>
              </a:rPr>
              <a:t>/</a:t>
            </a:r>
            <a:r>
              <a:rPr lang="en-US" altLang="en-US" sz="1500" dirty="0" err="1">
                <a:solidFill>
                  <a:schemeClr val="tx2"/>
                </a:solidFill>
              </a:rPr>
              <a:t>xing</a:t>
            </a:r>
            <a:endParaRPr lang="en-US" altLang="en-US" sz="1500" dirty="0">
              <a:solidFill>
                <a:schemeClr val="tx2"/>
              </a:solidFill>
            </a:endParaRPr>
          </a:p>
          <a:p>
            <a:pPr>
              <a:buClr>
                <a:schemeClr val="tx2"/>
              </a:buClr>
              <a:buFont typeface="Wingdings" pitchFamily="2" charset="2"/>
              <a:buChar char="q"/>
            </a:pPr>
            <a:r>
              <a:rPr lang="en-US" altLang="en-US" sz="1500" dirty="0">
                <a:solidFill>
                  <a:srgbClr val="C00000"/>
                </a:solidFill>
              </a:rPr>
              <a:t> energy consumption</a:t>
            </a:r>
            <a:r>
              <a:rPr lang="en-US" altLang="en-US" sz="1500" dirty="0">
                <a:solidFill>
                  <a:schemeClr val="tx1"/>
                </a:solidFill>
              </a:rPr>
              <a:t>: </a:t>
            </a:r>
            <a:r>
              <a:rPr lang="en-US" altLang="en-US" sz="1500" dirty="0">
                <a:solidFill>
                  <a:srgbClr val="C00000"/>
                </a:solidFill>
              </a:rPr>
              <a:t>4 </a:t>
            </a:r>
            <a:r>
              <a:rPr lang="en-US" altLang="en-US" sz="1500" dirty="0" err="1">
                <a:solidFill>
                  <a:srgbClr val="C00000"/>
                </a:solidFill>
              </a:rPr>
              <a:t>TWh</a:t>
            </a:r>
            <a:r>
              <a:rPr lang="en-US" altLang="en-US" sz="1500" dirty="0">
                <a:solidFill>
                  <a:srgbClr val="C00000"/>
                </a:solidFill>
              </a:rPr>
              <a:t>/year </a:t>
            </a:r>
            <a:r>
              <a:rPr lang="en-US" altLang="en-US" sz="1500" dirty="0">
                <a:solidFill>
                  <a:schemeClr val="tx2"/>
                </a:solidFill>
                <a:sym typeface="Wingdings" pitchFamily="2" charset="2"/>
              </a:rPr>
              <a:t> R&amp;D </a:t>
            </a:r>
            <a:r>
              <a:rPr lang="en-US" altLang="en-US" sz="1400" dirty="0">
                <a:solidFill>
                  <a:schemeClr val="tx2"/>
                </a:solidFill>
                <a:sym typeface="Wingdings" pitchFamily="2" charset="2"/>
              </a:rPr>
              <a:t>on </a:t>
            </a:r>
            <a:r>
              <a:rPr lang="en-US" altLang="en-US" sz="1400" dirty="0" err="1">
                <a:solidFill>
                  <a:schemeClr val="tx2"/>
                </a:solidFill>
                <a:sym typeface="Wingdings" pitchFamily="2" charset="2"/>
              </a:rPr>
              <a:t>cryo</a:t>
            </a:r>
            <a:r>
              <a:rPr lang="en-US" altLang="en-US" sz="1400" dirty="0">
                <a:solidFill>
                  <a:schemeClr val="tx2"/>
                </a:solidFill>
                <a:sym typeface="Wingdings" pitchFamily="2" charset="2"/>
              </a:rPr>
              <a:t>, HTS, beam current, … </a:t>
            </a:r>
            <a:endParaRPr lang="en-US" altLang="en-US" sz="1400" dirty="0">
              <a:solidFill>
                <a:schemeClr val="tx2"/>
              </a:solidFill>
            </a:endParaRPr>
          </a:p>
        </p:txBody>
      </p:sp>
      <p:sp>
        <p:nvSpPr>
          <p:cNvPr id="10" name="TextBox 9">
            <a:extLst>
              <a:ext uri="{FF2B5EF4-FFF2-40B4-BE49-F238E27FC236}">
                <a16:creationId xmlns:a16="http://schemas.microsoft.com/office/drawing/2014/main" id="{398F3B35-F1E9-2FAB-1F4F-FCD233A46240}"/>
              </a:ext>
            </a:extLst>
          </p:cNvPr>
          <p:cNvSpPr txBox="1"/>
          <p:nvPr/>
        </p:nvSpPr>
        <p:spPr>
          <a:xfrm>
            <a:off x="6657925" y="5356373"/>
            <a:ext cx="4667945" cy="1384995"/>
          </a:xfrm>
          <a:prstGeom prst="rect">
            <a:avLst/>
          </a:prstGeom>
          <a:noFill/>
        </p:spPr>
        <p:txBody>
          <a:bodyPr wrap="none" lIns="0" tIns="0" rIns="0" bIns="0" rtlCol="0">
            <a:spAutoFit/>
          </a:bodyPr>
          <a:lstStyle/>
          <a:p>
            <a:pPr algn="l">
              <a:buClr>
                <a:schemeClr val="tx2"/>
              </a:buClr>
            </a:pPr>
            <a:r>
              <a:rPr lang="en-CH" sz="1500" dirty="0">
                <a:solidFill>
                  <a:schemeClr val="tx2"/>
                </a:solidFill>
              </a:rPr>
              <a:t>Formidable physics reach, including:</a:t>
            </a:r>
          </a:p>
          <a:p>
            <a:pPr marL="285750" indent="-285750" algn="l">
              <a:buClr>
                <a:schemeClr val="tx2"/>
              </a:buClr>
              <a:buFont typeface="Wingdings" pitchFamily="2" charset="2"/>
              <a:buChar char="q"/>
            </a:pPr>
            <a:r>
              <a:rPr lang="en-CH" sz="1500" dirty="0">
                <a:solidFill>
                  <a:srgbClr val="0432FF"/>
                </a:solidFill>
              </a:rPr>
              <a:t>Direct discovery potential up to ~ 40 TeV</a:t>
            </a:r>
          </a:p>
          <a:p>
            <a:pPr marL="285750" indent="-285750" algn="l">
              <a:buClr>
                <a:schemeClr val="tx2"/>
              </a:buClr>
              <a:buFont typeface="Wingdings" pitchFamily="2" charset="2"/>
              <a:buChar char="q"/>
            </a:pPr>
            <a:r>
              <a:rPr lang="en-CH" sz="1500" dirty="0">
                <a:solidFill>
                  <a:schemeClr val="tx2"/>
                </a:solidFill>
              </a:rPr>
              <a:t>Measurement of Higgs self to ~ 5% and ttH to ~ 1%</a:t>
            </a:r>
          </a:p>
          <a:p>
            <a:pPr marL="285750" indent="-285750">
              <a:buClr>
                <a:schemeClr val="tx2"/>
              </a:buClr>
              <a:buFont typeface="Wingdings" pitchFamily="2" charset="2"/>
              <a:buChar char="q"/>
            </a:pPr>
            <a:r>
              <a:rPr lang="en-CH" sz="1500" dirty="0">
                <a:solidFill>
                  <a:srgbClr val="0432FF"/>
                </a:solidFill>
              </a:rPr>
              <a:t>High-precision and model-indep </a:t>
            </a:r>
            <a:r>
              <a:rPr lang="en-CH" sz="1400" dirty="0">
                <a:solidFill>
                  <a:schemeClr val="tx2"/>
                </a:solidFill>
              </a:rPr>
              <a:t>(with FCC-ee input) </a:t>
            </a:r>
          </a:p>
          <a:p>
            <a:r>
              <a:rPr lang="en-GB" sz="1500" dirty="0">
                <a:solidFill>
                  <a:srgbClr val="0432FF"/>
                </a:solidFill>
              </a:rPr>
              <a:t>     m</a:t>
            </a:r>
            <a:r>
              <a:rPr lang="en-CH" sz="1500" dirty="0">
                <a:solidFill>
                  <a:srgbClr val="0432FF"/>
                </a:solidFill>
              </a:rPr>
              <a:t>easurements of  rare Higgs decays </a:t>
            </a:r>
            <a:r>
              <a:rPr lang="en-CH" sz="1500" dirty="0">
                <a:solidFill>
                  <a:schemeClr val="tx2"/>
                </a:solidFill>
              </a:rPr>
              <a:t>(𝛄𝛄, Z𝛄, µµ) </a:t>
            </a:r>
          </a:p>
          <a:p>
            <a:pPr marL="285750" indent="-285750">
              <a:buClr>
                <a:schemeClr val="tx2"/>
              </a:buClr>
              <a:buFont typeface="Wingdings" pitchFamily="2" charset="2"/>
              <a:buChar char="q"/>
            </a:pPr>
            <a:r>
              <a:rPr lang="en-CH" sz="1500" dirty="0">
                <a:solidFill>
                  <a:srgbClr val="0432FF"/>
                </a:solidFill>
              </a:rPr>
              <a:t>Final word about WIMP dark matter</a:t>
            </a:r>
          </a:p>
        </p:txBody>
      </p:sp>
      <p:sp>
        <p:nvSpPr>
          <p:cNvPr id="11" name="TextBox 10">
            <a:extLst>
              <a:ext uri="{FF2B5EF4-FFF2-40B4-BE49-F238E27FC236}">
                <a16:creationId xmlns:a16="http://schemas.microsoft.com/office/drawing/2014/main" id="{BEF41FFD-F6E6-CF0D-41DF-BF902876A5A8}"/>
              </a:ext>
            </a:extLst>
          </p:cNvPr>
          <p:cNvSpPr txBox="1"/>
          <p:nvPr/>
        </p:nvSpPr>
        <p:spPr>
          <a:xfrm>
            <a:off x="9855200" y="2016423"/>
            <a:ext cx="2057163" cy="1384995"/>
          </a:xfrm>
          <a:prstGeom prst="rect">
            <a:avLst/>
          </a:prstGeom>
          <a:noFill/>
        </p:spPr>
        <p:txBody>
          <a:bodyPr wrap="square" lIns="0" tIns="0" rIns="0" bIns="0" rtlCol="0">
            <a:spAutoFit/>
          </a:bodyPr>
          <a:lstStyle/>
          <a:p>
            <a:pPr algn="l"/>
            <a:r>
              <a:rPr lang="en-US" sz="1500" dirty="0">
                <a:solidFill>
                  <a:schemeClr val="tx2"/>
                </a:solidFill>
              </a:rPr>
              <a:t>With</a:t>
            </a:r>
            <a:r>
              <a:rPr lang="en-CH" sz="1500" dirty="0">
                <a:solidFill>
                  <a:schemeClr val="tx2"/>
                </a:solidFill>
              </a:rPr>
              <a:t> FCC-hh after FCC-ee: significantly</a:t>
            </a:r>
          </a:p>
          <a:p>
            <a:pPr algn="l"/>
            <a:r>
              <a:rPr lang="en-GB" sz="1500" dirty="0">
                <a:solidFill>
                  <a:schemeClr val="tx2"/>
                </a:solidFill>
              </a:rPr>
              <a:t>more t</a:t>
            </a:r>
            <a:r>
              <a:rPr lang="en-CH" sz="1500" dirty="0">
                <a:solidFill>
                  <a:schemeClr val="tx2"/>
                </a:solidFill>
              </a:rPr>
              <a:t>ime for </a:t>
            </a:r>
            <a:r>
              <a:rPr lang="en-GB" sz="1500" dirty="0">
                <a:solidFill>
                  <a:schemeClr val="tx2"/>
                </a:solidFill>
              </a:rPr>
              <a:t>h</a:t>
            </a:r>
            <a:r>
              <a:rPr lang="en-CH" sz="1500" dirty="0">
                <a:solidFill>
                  <a:schemeClr val="tx2"/>
                </a:solidFill>
              </a:rPr>
              <a:t>igh-field magnet R&amp;D </a:t>
            </a:r>
          </a:p>
          <a:p>
            <a:pPr algn="l"/>
            <a:r>
              <a:rPr lang="en-GB" sz="1500" dirty="0">
                <a:solidFill>
                  <a:schemeClr val="tx2"/>
                </a:solidFill>
              </a:rPr>
              <a:t>a</a:t>
            </a:r>
            <a:r>
              <a:rPr lang="en-CH" sz="1500" dirty="0">
                <a:solidFill>
                  <a:schemeClr val="tx2"/>
                </a:solidFill>
              </a:rPr>
              <a:t>iming at highest possible energies</a:t>
            </a:r>
          </a:p>
        </p:txBody>
      </p:sp>
      <p:graphicFrame>
        <p:nvGraphicFramePr>
          <p:cNvPr id="12" name="Table 11">
            <a:extLst>
              <a:ext uri="{FF2B5EF4-FFF2-40B4-BE49-F238E27FC236}">
                <a16:creationId xmlns:a16="http://schemas.microsoft.com/office/drawing/2014/main" id="{4A1CD239-242E-5EC8-A00F-EE0CCA875DFC}"/>
              </a:ext>
            </a:extLst>
          </p:cNvPr>
          <p:cNvGraphicFramePr>
            <a:graphicFrameLocks noGrp="1"/>
          </p:cNvGraphicFramePr>
          <p:nvPr/>
        </p:nvGraphicFramePr>
        <p:xfrm>
          <a:off x="11929" y="770698"/>
          <a:ext cx="9519998" cy="4307877"/>
        </p:xfrm>
        <a:graphic>
          <a:graphicData uri="http://schemas.openxmlformats.org/drawingml/2006/table">
            <a:tbl>
              <a:tblPr firstRow="1" bandRow="1"/>
              <a:tblGrid>
                <a:gridCol w="2914335">
                  <a:extLst>
                    <a:ext uri="{9D8B030D-6E8A-4147-A177-3AD203B41FA5}">
                      <a16:colId xmlns:a16="http://schemas.microsoft.com/office/drawing/2014/main" val="20000"/>
                    </a:ext>
                  </a:extLst>
                </a:gridCol>
                <a:gridCol w="2514534">
                  <a:extLst>
                    <a:ext uri="{9D8B030D-6E8A-4147-A177-3AD203B41FA5}">
                      <a16:colId xmlns:a16="http://schemas.microsoft.com/office/drawing/2014/main" val="20001"/>
                    </a:ext>
                  </a:extLst>
                </a:gridCol>
                <a:gridCol w="2083171">
                  <a:extLst>
                    <a:ext uri="{9D8B030D-6E8A-4147-A177-3AD203B41FA5}">
                      <a16:colId xmlns:a16="http://schemas.microsoft.com/office/drawing/2014/main" val="20002"/>
                    </a:ext>
                  </a:extLst>
                </a:gridCol>
                <a:gridCol w="2007958">
                  <a:extLst>
                    <a:ext uri="{9D8B030D-6E8A-4147-A177-3AD203B41FA5}">
                      <a16:colId xmlns:a16="http://schemas.microsoft.com/office/drawing/2014/main" val="20003"/>
                    </a:ext>
                  </a:extLst>
                </a:gridCol>
              </a:tblGrid>
              <a:tr h="345321">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600" b="1" dirty="0">
                          <a:solidFill>
                            <a:schemeClr val="bg1"/>
                          </a:solidFill>
                        </a:rPr>
                        <a:t>parameter</a:t>
                      </a:r>
                    </a:p>
                  </a:txBody>
                  <a:tcPr marL="91439" marR="91439" marT="45726" marB="45726"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600" b="1" dirty="0">
                          <a:solidFill>
                            <a:schemeClr val="bg1"/>
                          </a:solidFill>
                        </a:rPr>
                        <a:t>FCC-</a:t>
                      </a:r>
                      <a:r>
                        <a:rPr lang="en-GB" sz="1600" b="1" dirty="0" err="1">
                          <a:solidFill>
                            <a:schemeClr val="bg1"/>
                          </a:solidFill>
                        </a:rPr>
                        <a:t>hh</a:t>
                      </a:r>
                      <a:endParaRPr lang="en-GB" sz="1600" b="1" dirty="0">
                        <a:solidFill>
                          <a:schemeClr val="bg1"/>
                        </a:solidFill>
                      </a:endParaRPr>
                    </a:p>
                  </a:txBody>
                  <a:tcPr marL="91439" marR="91439" marT="45726" marB="45726" anchor="ctr">
                    <a:lnL>
                      <a:noFill/>
                    </a:lnL>
                    <a:lnR w="12700" cmpd="sng">
                      <a:solidFill>
                        <a:prstClr val="black"/>
                      </a:solidFill>
                      <a:prstDash val="soli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1600" b="1" dirty="0">
                          <a:solidFill>
                            <a:schemeClr val="bg1"/>
                          </a:solidFill>
                        </a:rPr>
                        <a:t>HL-LHC</a:t>
                      </a:r>
                    </a:p>
                  </a:txBody>
                  <a:tcPr marL="91439" marR="91439" marT="45726" marB="45726" anchor="ctr">
                    <a:lnL w="12700" cmpd="sng">
                      <a:solidFill>
                        <a:prstClr val="black"/>
                      </a:solidFill>
                      <a:prstDash val="soli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1600" b="1" dirty="0">
                          <a:solidFill>
                            <a:schemeClr val="bg1"/>
                          </a:solidFill>
                        </a:rPr>
                        <a:t>LHC</a:t>
                      </a:r>
                    </a:p>
                  </a:txBody>
                  <a:tcPr marL="91439" marR="91439" marT="45726" marB="45726"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7051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collision energy </a:t>
                      </a:r>
                      <a:r>
                        <a:rPr kumimoji="0" lang="en-GB" sz="1400" b="1" kern="1200" dirty="0" err="1">
                          <a:solidFill>
                            <a:schemeClr val="dk1"/>
                          </a:solidFill>
                          <a:latin typeface="Arial"/>
                          <a:ea typeface="+mn-ea"/>
                          <a:cs typeface="+mn-cs"/>
                        </a:rPr>
                        <a:t>cms</a:t>
                      </a:r>
                      <a:r>
                        <a:rPr kumimoji="0" lang="en-GB" sz="1400" b="1" kern="1200" dirty="0">
                          <a:solidFill>
                            <a:schemeClr val="dk1"/>
                          </a:solidFill>
                          <a:latin typeface="Arial"/>
                          <a:ea typeface="+mn-ea"/>
                          <a:cs typeface="+mn-cs"/>
                        </a:rPr>
                        <a:t> [</a:t>
                      </a:r>
                      <a:r>
                        <a:rPr kumimoji="0" lang="en-GB" sz="1400" b="1" kern="1200" dirty="0" err="1">
                          <a:solidFill>
                            <a:schemeClr val="dk1"/>
                          </a:solidFill>
                          <a:latin typeface="Arial"/>
                          <a:ea typeface="+mn-ea"/>
                          <a:cs typeface="+mn-cs"/>
                        </a:rPr>
                        <a:t>TeV</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400" b="1" kern="1200" dirty="0">
                          <a:solidFill>
                            <a:srgbClr val="FF0000"/>
                          </a:solidFill>
                          <a:latin typeface="Arial"/>
                          <a:ea typeface="+mn-ea"/>
                          <a:cs typeface="+mn-cs"/>
                        </a:rPr>
                        <a:t>81 - 115</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14</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14</a:t>
                      </a:r>
                    </a:p>
                  </a:txBody>
                  <a:tcPr>
                    <a:lnL w="12700" cap="flat" cmpd="sng" algn="ctr">
                      <a:solidFill>
                        <a:srgbClr val="A26B2D"/>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2829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dipole field [T]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14 - 20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8.33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8.33</a:t>
                      </a:r>
                    </a:p>
                  </a:txBody>
                  <a:tcPr>
                    <a:lnL w="12700" cap="flat" cmpd="sng" algn="ctr">
                      <a:solidFill>
                        <a:srgbClr val="A26B2D"/>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2"/>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dk1"/>
                          </a:solidFill>
                          <a:latin typeface="Arial" panose="020B0604020202020204" pitchFamily="34" charset="0"/>
                          <a:ea typeface="+mn-ea"/>
                          <a:cs typeface="Arial" panose="020B0604020202020204" pitchFamily="34" charset="0"/>
                        </a:rPr>
                        <a:t>circumference</a:t>
                      </a:r>
                      <a:r>
                        <a:rPr kumimoji="0" lang="de-AT" sz="1400" b="1" kern="1200" baseline="0" dirty="0">
                          <a:solidFill>
                            <a:schemeClr val="dk1"/>
                          </a:solidFill>
                          <a:latin typeface="Arial" panose="020B0604020202020204" pitchFamily="34" charset="0"/>
                          <a:ea typeface="+mn-ea"/>
                          <a:cs typeface="Arial" panose="020B0604020202020204" pitchFamily="34" charset="0"/>
                        </a:rPr>
                        <a:t> </a:t>
                      </a:r>
                      <a:r>
                        <a:rPr kumimoji="0" lang="en-GB" sz="1400" b="1" kern="1200" dirty="0">
                          <a:solidFill>
                            <a:schemeClr val="dk1"/>
                          </a:solidFill>
                          <a:latin typeface="Arial" panose="020B0604020202020204" pitchFamily="34" charset="0"/>
                          <a:ea typeface="+mn-ea"/>
                          <a:cs typeface="Arial" panose="020B0604020202020204" pitchFamily="34" charset="0"/>
                        </a:rPr>
                        <a:t>[km]</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rgbClr val="FF0000"/>
                          </a:solidFill>
                          <a:latin typeface="Arial"/>
                          <a:ea typeface="+mn-ea"/>
                          <a:cs typeface="+mn-cs"/>
                        </a:rPr>
                        <a:t>90.7</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26.7</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26.7</a:t>
                      </a:r>
                    </a:p>
                  </a:txBody>
                  <a:tcPr>
                    <a:lnL w="12700" cap="flat" cmpd="sng" algn="ctr">
                      <a:solidFill>
                        <a:srgbClr val="A26B2D"/>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3"/>
                  </a:ext>
                </a:extLst>
              </a:tr>
              <a:tr h="2728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dk1"/>
                          </a:solidFill>
                          <a:latin typeface="Arial"/>
                          <a:ea typeface="+mn-ea"/>
                          <a:cs typeface="+mn-cs"/>
                        </a:rPr>
                        <a:t>arc length [km]</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400" b="1" kern="1200" dirty="0">
                          <a:solidFill>
                            <a:srgbClr val="FF0000"/>
                          </a:solidFill>
                          <a:latin typeface="Arial"/>
                          <a:ea typeface="+mn-ea"/>
                          <a:cs typeface="+mn-cs"/>
                        </a:rPr>
                        <a:t>76.9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400" b="1" kern="1200" dirty="0">
                          <a:solidFill>
                            <a:schemeClr val="tx1"/>
                          </a:solidFill>
                          <a:latin typeface="Arial"/>
                          <a:ea typeface="+mn-ea"/>
                          <a:cs typeface="+mn-cs"/>
                        </a:rPr>
                        <a:t>22.5</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pPr algn="ctr"/>
                      <a:endParaRPr kumimoji="0" lang="de-AT" sz="1800" b="1" kern="1200" dirty="0">
                        <a:solidFill>
                          <a:schemeClr val="tx1"/>
                        </a:solidFill>
                        <a:latin typeface="Arial"/>
                        <a:ea typeface="+mn-ea"/>
                        <a:cs typeface="+mn-cs"/>
                      </a:endParaRPr>
                    </a:p>
                  </a:txBody>
                  <a:tcPr>
                    <a:lnL w="12700" cap="flat" cmpd="sng" algn="ctr">
                      <a:solidFill>
                        <a:srgbClr val="A26B2D"/>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4"/>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beam current [A]</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0.5</a:t>
                      </a: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1.1</a:t>
                      </a:r>
                    </a:p>
                  </a:txBody>
                  <a:tcPr marL="91439" marR="91439" marT="45726" marB="45726">
                    <a:lnL w="12700" cmpd="sng">
                      <a:solidFill>
                        <a:prstClr val="black"/>
                      </a:solidFill>
                      <a:prstDash val="soli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a:solidFill>
                            <a:schemeClr val="tx1"/>
                          </a:solidFill>
                          <a:latin typeface="Arial"/>
                          <a:ea typeface="+mn-ea"/>
                          <a:cs typeface="+mn-cs"/>
                        </a:rPr>
                        <a:t>0.58</a:t>
                      </a:r>
                      <a:endParaRPr kumimoji="0" lang="de-AT"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intensity  [10</a:t>
                      </a:r>
                      <a:r>
                        <a:rPr kumimoji="0" lang="en-GB" sz="1400" b="1" kern="1200" baseline="30000" dirty="0">
                          <a:solidFill>
                            <a:schemeClr val="dk1"/>
                          </a:solidFill>
                          <a:latin typeface="Arial"/>
                          <a:ea typeface="+mn-ea"/>
                          <a:cs typeface="+mn-cs"/>
                        </a:rPr>
                        <a:t>11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rgbClr val="FF0000"/>
                          </a:solidFill>
                          <a:latin typeface="Arial"/>
                          <a:ea typeface="+mn-ea"/>
                          <a:cs typeface="+mn-cs"/>
                        </a:rPr>
                        <a:t>1</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1.15</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spacing  [ns]</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25</a:t>
                      </a:r>
                      <a:endParaRPr kumimoji="0" lang="en-GB" sz="1800" b="1" kern="1200" dirty="0">
                        <a:solidFill>
                          <a:schemeClr val="tx1"/>
                        </a:solidFill>
                        <a:latin typeface="Arial"/>
                        <a:ea typeface="+mn-ea"/>
                        <a:cs typeface="+mn-cs"/>
                      </a:endParaRPr>
                    </a:p>
                  </a:txBody>
                  <a:tcPr>
                    <a:lnL w="12700" cap="flat" cmpd="sng" algn="ctr">
                      <a:solidFill>
                        <a:srgbClr val="A26B2D"/>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err="1">
                          <a:solidFill>
                            <a:schemeClr val="dk1"/>
                          </a:solidFill>
                          <a:latin typeface="Arial"/>
                          <a:ea typeface="+mn-ea"/>
                          <a:cs typeface="+mn-cs"/>
                        </a:rPr>
                        <a:t>synchr</a:t>
                      </a:r>
                      <a:r>
                        <a:rPr kumimoji="0" lang="en-GB" sz="1400" b="1" kern="1200" dirty="0">
                          <a:solidFill>
                            <a:schemeClr val="dk1"/>
                          </a:solidFill>
                          <a:latin typeface="Arial"/>
                          <a:ea typeface="+mn-ea"/>
                          <a:cs typeface="+mn-cs"/>
                        </a:rPr>
                        <a:t>. rad. power / ring [kW]</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400" b="1" kern="1200" dirty="0">
                          <a:solidFill>
                            <a:srgbClr val="FF0000"/>
                          </a:solidFill>
                          <a:latin typeface="Arial"/>
                          <a:ea typeface="+mn-ea"/>
                          <a:cs typeface="+mn-cs"/>
                        </a:rPr>
                        <a:t>1</a:t>
                      </a:r>
                      <a:r>
                        <a:rPr kumimoji="0" lang="en-GB" sz="1400" b="1" kern="1200" dirty="0">
                          <a:solidFill>
                            <a:srgbClr val="FF0000"/>
                          </a:solidFill>
                          <a:latin typeface="Arial"/>
                          <a:ea typeface="+mn-ea"/>
                          <a:cs typeface="+mn-cs"/>
                        </a:rPr>
                        <a:t>020 - 4250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7.3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a:solidFill>
                            <a:schemeClr val="tx1"/>
                          </a:solidFill>
                          <a:latin typeface="Arial"/>
                          <a:ea typeface="+mn-ea"/>
                          <a:cs typeface="+mn-cs"/>
                        </a:rPr>
                        <a:t>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8"/>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SR</a:t>
                      </a:r>
                      <a:r>
                        <a:rPr kumimoji="0" lang="en-GB" sz="1400" b="1" kern="1200" baseline="0" dirty="0">
                          <a:solidFill>
                            <a:schemeClr val="dk1"/>
                          </a:solidFill>
                          <a:latin typeface="Arial"/>
                          <a:ea typeface="+mn-ea"/>
                          <a:cs typeface="+mn-cs"/>
                        </a:rPr>
                        <a:t> power / length [W/m/ap.]</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13 - 54</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0.33</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0.17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panose="020B0604020202020204" pitchFamily="34" charset="0"/>
                          <a:ea typeface="+mn-ea"/>
                          <a:cs typeface="Arial" panose="020B0604020202020204" pitchFamily="34" charset="0"/>
                        </a:rPr>
                        <a:t>long. emit. damping time [h]</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0.77 – 0.26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baseline="0" dirty="0">
                          <a:solidFill>
                            <a:schemeClr val="tx1"/>
                          </a:solidFill>
                          <a:latin typeface="Arial"/>
                          <a:ea typeface="+mn-ea"/>
                          <a:cs typeface="+mn-cs"/>
                        </a:rPr>
                        <a:t> 12.9</a:t>
                      </a:r>
                    </a:p>
                  </a:txBody>
                  <a:tcPr marL="91439" marR="91439" marT="45726" marB="45726">
                    <a:lnL w="12700" cap="flat" cmpd="sng" algn="ctr">
                      <a:solidFill>
                        <a:prstClr val="black"/>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12.9</a:t>
                      </a:r>
                      <a:endParaRPr kumimoji="0" lang="en-GB" sz="1800" b="1" kern="1200" dirty="0">
                        <a:solidFill>
                          <a:schemeClr val="tx1"/>
                        </a:solidFill>
                        <a:latin typeface="Arial"/>
                        <a:ea typeface="+mn-ea"/>
                        <a:cs typeface="+mn-cs"/>
                      </a:endParaRPr>
                    </a:p>
                  </a:txBody>
                  <a:tcPr>
                    <a:lnL w="12700" cap="flat" cmpd="sng" algn="ctr">
                      <a:solidFill>
                        <a:srgbClr val="A26B2D"/>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0"/>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US" sz="1400" b="1" kern="1200" dirty="0">
                          <a:solidFill>
                            <a:schemeClr val="dk1"/>
                          </a:solidFill>
                          <a:latin typeface="Arial"/>
                          <a:ea typeface="+mn-ea"/>
                          <a:cs typeface="+mn-cs"/>
                        </a:rPr>
                        <a:t>peak luminosity [10</a:t>
                      </a:r>
                      <a:r>
                        <a:rPr kumimoji="0" lang="en-US" sz="1400" b="1" kern="1200" baseline="30000" dirty="0">
                          <a:solidFill>
                            <a:schemeClr val="dk1"/>
                          </a:solidFill>
                          <a:latin typeface="Arial"/>
                          <a:ea typeface="+mn-ea"/>
                          <a:cs typeface="+mn-cs"/>
                        </a:rPr>
                        <a:t>34</a:t>
                      </a:r>
                      <a:r>
                        <a:rPr kumimoji="0" lang="en-US" sz="1400" b="1" kern="1200" dirty="0">
                          <a:solidFill>
                            <a:schemeClr val="dk1"/>
                          </a:solidFill>
                          <a:latin typeface="Arial"/>
                          <a:ea typeface="+mn-ea"/>
                          <a:cs typeface="+mn-cs"/>
                        </a:rPr>
                        <a:t> cm</a:t>
                      </a:r>
                      <a:r>
                        <a:rPr kumimoji="0" lang="en-US" sz="1400" b="1" kern="1200" baseline="30000" dirty="0">
                          <a:solidFill>
                            <a:schemeClr val="dk1"/>
                          </a:solidFill>
                          <a:latin typeface="Arial"/>
                          <a:ea typeface="+mn-ea"/>
                          <a:cs typeface="+mn-cs"/>
                        </a:rPr>
                        <a:t>-2</a:t>
                      </a:r>
                      <a:r>
                        <a:rPr kumimoji="0" lang="en-US" sz="1400" b="1" kern="1200" dirty="0">
                          <a:solidFill>
                            <a:schemeClr val="dk1"/>
                          </a:solidFill>
                          <a:latin typeface="Arial"/>
                          <a:ea typeface="+mn-ea"/>
                          <a:cs typeface="+mn-cs"/>
                        </a:rPr>
                        <a:t>s</a:t>
                      </a:r>
                      <a:r>
                        <a:rPr kumimoji="0" lang="en-US" sz="1400" b="1" kern="1200" baseline="30000" dirty="0">
                          <a:solidFill>
                            <a:schemeClr val="dk1"/>
                          </a:solidFill>
                          <a:latin typeface="Arial"/>
                          <a:ea typeface="+mn-ea"/>
                          <a:cs typeface="+mn-cs"/>
                        </a:rPr>
                        <a:t>-1</a:t>
                      </a:r>
                      <a:r>
                        <a:rPr kumimoji="0" lang="en-US" sz="1400" b="1" kern="1200" dirty="0">
                          <a:solidFill>
                            <a:schemeClr val="dk1"/>
                          </a:solidFill>
                          <a:latin typeface="Arial"/>
                          <a:ea typeface="+mn-ea"/>
                          <a:cs typeface="+mn-cs"/>
                        </a:rPr>
                        <a:t>]</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a:t>
                      </a:r>
                      <a:r>
                        <a:rPr lang="en-US" sz="1400" b="1" dirty="0">
                          <a:solidFill>
                            <a:srgbClr val="FF0000"/>
                          </a:solidFill>
                        </a:rPr>
                        <a:t>30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a:solidFill>
                            <a:schemeClr val="tx1"/>
                          </a:solidFill>
                          <a:latin typeface="Arial"/>
                          <a:ea typeface="+mn-ea"/>
                          <a:cs typeface="+mn-cs"/>
                        </a:rPr>
                        <a:t>5 (lev.)</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a:solidFill>
                            <a:schemeClr val="tx1"/>
                          </a:solidFill>
                          <a:latin typeface="Arial"/>
                          <a:ea typeface="+mn-ea"/>
                          <a:cs typeface="+mn-cs"/>
                        </a:rPr>
                        <a:t>1</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1"/>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events/bunch crossing</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~1000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132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a:solidFill>
                            <a:schemeClr val="tx1"/>
                          </a:solidFill>
                          <a:latin typeface="Arial"/>
                          <a:ea typeface="+mn-ea"/>
                          <a:cs typeface="+mn-cs"/>
                        </a:rPr>
                        <a:t>27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2"/>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stored energy/beam [GJ]</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6.1 - 8.9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0.7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211088976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46E44AE2-2C8D-43F8-0D9A-B5A93961C1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7910" y="2670257"/>
            <a:ext cx="3703090" cy="318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 FCC integrated program</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3" name="Picture 2" descr="Diagram&#10;&#10;Description automatically generated">
            <a:extLst>
              <a:ext uri="{FF2B5EF4-FFF2-40B4-BE49-F238E27FC236}">
                <a16:creationId xmlns:a16="http://schemas.microsoft.com/office/drawing/2014/main" id="{7662580A-51D2-D0A2-946B-E55AE11612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3392" y="2636912"/>
            <a:ext cx="2823067" cy="3144813"/>
          </a:xfrm>
          <a:prstGeom prst="rect">
            <a:avLst/>
          </a:prstGeom>
        </p:spPr>
      </p:pic>
      <p:sp>
        <p:nvSpPr>
          <p:cNvPr id="4" name="Content Placeholder 2">
            <a:extLst>
              <a:ext uri="{FF2B5EF4-FFF2-40B4-BE49-F238E27FC236}">
                <a16:creationId xmlns:a16="http://schemas.microsoft.com/office/drawing/2014/main" id="{B92DB9E4-D680-6FA1-A8A4-473DF0931125}"/>
              </a:ext>
            </a:extLst>
          </p:cNvPr>
          <p:cNvSpPr txBox="1">
            <a:spLocks/>
          </p:cNvSpPr>
          <p:nvPr/>
        </p:nvSpPr>
        <p:spPr>
          <a:xfrm>
            <a:off x="5514712" y="3544770"/>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sp>
        <p:nvSpPr>
          <p:cNvPr id="5" name="Rectangle 4">
            <a:extLst>
              <a:ext uri="{FF2B5EF4-FFF2-40B4-BE49-F238E27FC236}">
                <a16:creationId xmlns:a16="http://schemas.microsoft.com/office/drawing/2014/main" id="{D6B5AEE2-A6AF-54F9-F52E-2672F1EFBE3A}"/>
              </a:ext>
            </a:extLst>
          </p:cNvPr>
          <p:cNvSpPr/>
          <p:nvPr/>
        </p:nvSpPr>
        <p:spPr>
          <a:xfrm>
            <a:off x="335360" y="5871057"/>
            <a:ext cx="4320480"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6" name="Rectangle 5">
            <a:extLst>
              <a:ext uri="{FF2B5EF4-FFF2-40B4-BE49-F238E27FC236}">
                <a16:creationId xmlns:a16="http://schemas.microsoft.com/office/drawing/2014/main" id="{C8E855E4-8C06-8179-2B8D-E0C22B3F9795}"/>
              </a:ext>
            </a:extLst>
          </p:cNvPr>
          <p:cNvSpPr/>
          <p:nvPr/>
        </p:nvSpPr>
        <p:spPr>
          <a:xfrm>
            <a:off x="4655840" y="5871057"/>
            <a:ext cx="2784309"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7" name="Rectangle 6">
            <a:extLst>
              <a:ext uri="{FF2B5EF4-FFF2-40B4-BE49-F238E27FC236}">
                <a16:creationId xmlns:a16="http://schemas.microsoft.com/office/drawing/2014/main" id="{94EA2CCD-5CED-34BC-F294-67B69938070E}"/>
              </a:ext>
            </a:extLst>
          </p:cNvPr>
          <p:cNvSpPr/>
          <p:nvPr/>
        </p:nvSpPr>
        <p:spPr>
          <a:xfrm>
            <a:off x="7440149" y="5871057"/>
            <a:ext cx="4320480"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53DBC0A7-29FA-9BCE-CB6A-BF537F9F1164}"/>
              </a:ext>
            </a:extLst>
          </p:cNvPr>
          <p:cNvSpPr txBox="1"/>
          <p:nvPr/>
        </p:nvSpPr>
        <p:spPr>
          <a:xfrm>
            <a:off x="1679509" y="5785648"/>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2020 - 2040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CCF91467-89AD-4117-FA80-A16269773AED}"/>
              </a:ext>
            </a:extLst>
          </p:cNvPr>
          <p:cNvSpPr txBox="1"/>
          <p:nvPr/>
        </p:nvSpPr>
        <p:spPr>
          <a:xfrm>
            <a:off x="5377213" y="5785648"/>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2045 - 2063</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10" name="TextBox 9">
            <a:extLst>
              <a:ext uri="{FF2B5EF4-FFF2-40B4-BE49-F238E27FC236}">
                <a16:creationId xmlns:a16="http://schemas.microsoft.com/office/drawing/2014/main" id="{5BFE9794-A28D-9916-65CA-648C937A2357}"/>
              </a:ext>
            </a:extLst>
          </p:cNvPr>
          <p:cNvSpPr txBox="1"/>
          <p:nvPr/>
        </p:nvSpPr>
        <p:spPr>
          <a:xfrm>
            <a:off x="9168341" y="5775047"/>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2070 - 2095</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pic>
        <p:nvPicPr>
          <p:cNvPr id="12" name="Picture 11" descr="Diagram, radar chart&#10;&#10;Description automatically generated">
            <a:extLst>
              <a:ext uri="{FF2B5EF4-FFF2-40B4-BE49-F238E27FC236}">
                <a16:creationId xmlns:a16="http://schemas.microsoft.com/office/drawing/2014/main" id="{CAB6820D-7F89-AA9E-627F-2F076BC02F45}"/>
              </a:ext>
            </a:extLst>
          </p:cNvPr>
          <p:cNvPicPr>
            <a:picLocks noChangeAspect="1"/>
          </p:cNvPicPr>
          <p:nvPr/>
        </p:nvPicPr>
        <p:blipFill>
          <a:blip r:embed="rId6"/>
          <a:stretch>
            <a:fillRect/>
          </a:stretch>
        </p:blipFill>
        <p:spPr>
          <a:xfrm>
            <a:off x="8133460" y="2763683"/>
            <a:ext cx="3795188" cy="3077180"/>
          </a:xfrm>
          <a:prstGeom prst="rect">
            <a:avLst/>
          </a:prstGeom>
        </p:spPr>
      </p:pic>
      <p:sp>
        <p:nvSpPr>
          <p:cNvPr id="15" name="Content Placeholder 2">
            <a:extLst>
              <a:ext uri="{FF2B5EF4-FFF2-40B4-BE49-F238E27FC236}">
                <a16:creationId xmlns:a16="http://schemas.microsoft.com/office/drawing/2014/main" id="{66B11ACC-554C-4750-AE7A-6884C42941D0}"/>
              </a:ext>
            </a:extLst>
          </p:cNvPr>
          <p:cNvSpPr txBox="1">
            <a:spLocks/>
          </p:cNvSpPr>
          <p:nvPr/>
        </p:nvSpPr>
        <p:spPr>
          <a:xfrm>
            <a:off x="9462860" y="3616198"/>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D1DBE66-3CAD-E03B-4CCB-92EA9454A64C}"/>
                  </a:ext>
                </a:extLst>
              </p:cNvPr>
              <p:cNvSpPr txBox="1"/>
              <p:nvPr/>
            </p:nvSpPr>
            <p:spPr>
              <a:xfrm>
                <a:off x="0" y="673752"/>
                <a:ext cx="12192000" cy="20005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a:t>
                </a:r>
                <a:r>
                  <a:rPr kumimoji="0" lang="en-GB" sz="20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000" b="1" i="0" u="none" strike="noStrike" kern="1200" cap="none" spc="0" normalizeH="0" baseline="0" noProof="0" dirty="0">
                    <a:ln>
                      <a:noFill/>
                    </a:ln>
                    <a:solidFill>
                      <a:srgbClr val="0C377B"/>
                    </a:solidFill>
                    <a:effectLst/>
                    <a:uLnTx/>
                    <a:uFillTx/>
                    <a:latin typeface="Arial"/>
                    <a:ea typeface="+mn-ea"/>
                    <a:cs typeface="+mn-cs"/>
                  </a:rPr>
                  <a:t> long-term program maximizing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1: FCC-ee (Z, W, H, </a:t>
                </a:r>
                <a14:m>
                  <m:oMath xmlns:m="http://schemas.openxmlformats.org/officeDocument/2006/math">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8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8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2: FCC-hh (~100 </a:t>
                </a:r>
                <a:r>
                  <a:rPr kumimoji="0" lang="en-GB" sz="18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8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pp &amp; AA collisions; e-</a:t>
                </a:r>
                <a:r>
                  <a:rPr lang="en-GB" b="1" dirty="0">
                    <a:solidFill>
                      <a:srgbClr val="3333FF"/>
                    </a:solidFill>
                    <a:latin typeface="Arial"/>
                  </a:rPr>
                  <a:t>h </a:t>
                </a:r>
                <a:r>
                  <a:rPr kumimoji="0" lang="en-GB" sz="1800" b="1" i="0" u="none" strike="noStrike" kern="1200" cap="none" spc="0" normalizeH="0" baseline="0" noProof="0" dirty="0">
                    <a:ln>
                      <a:noFill/>
                    </a:ln>
                    <a:solidFill>
                      <a:srgbClr val="3333FF"/>
                    </a:solidFill>
                    <a:effectLst/>
                    <a:uLnTx/>
                    <a:uFillTx/>
                    <a:latin typeface="Arial"/>
                    <a:ea typeface="+mn-ea"/>
                    <a:cs typeface="+mn-cs"/>
                  </a:rPr>
                  <a:t>option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highly synergetic and complementary programme boosting the physics reach of both colliders </a:t>
                </a:r>
                <a:r>
                  <a:rPr kumimoji="0" lang="en-GB" sz="1400" b="0" i="0" u="none" strike="noStrike" kern="1200" cap="none" spc="0" normalizeH="0" baseline="0" noProof="0" dirty="0">
                    <a:ln>
                      <a:noFill/>
                    </a:ln>
                    <a:solidFill>
                      <a:srgbClr val="0C377B"/>
                    </a:solidFill>
                    <a:effectLst/>
                    <a:uLnTx/>
                    <a:uFillTx/>
                    <a:ea typeface="+mn-ea"/>
                    <a:cs typeface="+mn-cs"/>
                  </a:rPr>
                  <a:t>(e.g. </a:t>
                </a:r>
                <a:r>
                  <a:rPr lang="en-US" sz="1400" dirty="0">
                    <a:effectLst/>
                    <a:ea typeface="Times New Roman" panose="02020603050405020304" pitchFamily="18" charset="0"/>
                  </a:rPr>
                  <a:t>model-independent measurements of the Higgs couplings at FCC-hh thanks to input from FCC-ee; and FCC-hh as “energy upgrade” of FCC-ee)</a:t>
                </a:r>
                <a:endParaRPr kumimoji="0" lang="en-GB" sz="1400" b="0" i="0" u="none" strike="noStrike" kern="1200" cap="none" spc="0" normalizeH="0" baseline="0" noProof="0" dirty="0">
                  <a:ln>
                    <a:noFill/>
                  </a:ln>
                  <a:solidFill>
                    <a:srgbClr val="0C377B"/>
                  </a:solidFill>
                  <a:effectLst/>
                  <a:uLnTx/>
                  <a:uFillTx/>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common civil engineering and technical infrastructures, </a:t>
                </a:r>
                <a:r>
                  <a:rPr kumimoji="0" lang="en-US" sz="1800" b="0" i="0" u="none" strike="noStrike" kern="1200" cap="none" spc="0" normalizeH="0" baseline="0" noProof="0" dirty="0">
                    <a:ln>
                      <a:noFill/>
                    </a:ln>
                    <a:solidFill>
                      <a:srgbClr val="0C377B"/>
                    </a:solidFill>
                    <a:effectLst/>
                    <a:uLnTx/>
                    <a:uFillTx/>
                    <a:latin typeface="Arial"/>
                    <a:ea typeface="+mn-ea"/>
                    <a:cs typeface="+mn-cs"/>
                  </a:rPr>
                  <a:t>building on and 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0C377B"/>
                    </a:solidFill>
                    <a:effectLst/>
                    <a:uLnTx/>
                    <a:uFillTx/>
                    <a:latin typeface="Arial"/>
                    <a:ea typeface="+mn-ea"/>
                    <a:cs typeface="+mn-cs"/>
                  </a:rPr>
                  <a:t>FCC integrated project </a:t>
                </a:r>
                <a:r>
                  <a:rPr kumimoji="0" lang="en-GB" sz="1800" b="0" i="0" u="none" strike="noStrike" kern="0" cap="none" spc="0" normalizeH="0" baseline="0" noProof="0" dirty="0">
                    <a:ln>
                      <a:noFill/>
                    </a:ln>
                    <a:solidFill>
                      <a:srgbClr val="0C377B"/>
                    </a:solidFill>
                    <a:effectLst/>
                    <a:uLnTx/>
                    <a:uFillTx/>
                    <a:latin typeface="Arial"/>
                    <a:ea typeface="+mn-ea"/>
                    <a:cs typeface="+mn-cs"/>
                  </a:rPr>
                  <a:t>allows the start of a new, major facility at CERN within a few years of the end of HL-LHC</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17" name="TextBox 16">
                <a:extLst>
                  <a:ext uri="{FF2B5EF4-FFF2-40B4-BE49-F238E27FC236}">
                    <a16:creationId xmlns:a16="http://schemas.microsoft.com/office/drawing/2014/main" id="{7D1DBE66-3CAD-E03B-4CCB-92EA9454A64C}"/>
                  </a:ext>
                </a:extLst>
              </p:cNvPr>
              <p:cNvSpPr txBox="1">
                <a:spLocks noRot="1" noChangeAspect="1" noMove="1" noResize="1" noEditPoints="1" noAdjustHandles="1" noChangeArrowheads="1" noChangeShapeType="1" noTextEdit="1"/>
              </p:cNvSpPr>
              <p:nvPr/>
            </p:nvSpPr>
            <p:spPr>
              <a:xfrm>
                <a:off x="0" y="673752"/>
                <a:ext cx="12192000" cy="2000548"/>
              </a:xfrm>
              <a:prstGeom prst="rect">
                <a:avLst/>
              </a:prstGeom>
              <a:blipFill>
                <a:blip r:embed="rId7"/>
                <a:stretch>
                  <a:fillRect l="-500" t="-1524" b="-3963"/>
                </a:stretch>
              </a:blipFill>
            </p:spPr>
            <p:txBody>
              <a:bodyPr/>
              <a:lstStyle/>
              <a:p>
                <a:r>
                  <a:rPr lang="en-CH">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en-US" dirty="0"/>
              <a:t>FCC-</a:t>
            </a:r>
            <a:r>
              <a:rPr lang="en-US" dirty="0" err="1"/>
              <a:t>hh</a:t>
            </a:r>
            <a:r>
              <a:rPr lang="en-US" dirty="0"/>
              <a:t> layout, optics work, geom. integration </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descr="Diagram, venn diagram&#10;&#10;Description automatically generated">
            <a:extLst>
              <a:ext uri="{FF2B5EF4-FFF2-40B4-BE49-F238E27FC236}">
                <a16:creationId xmlns:a16="http://schemas.microsoft.com/office/drawing/2014/main" id="{F5352727-8545-3208-1B13-E8C37FD1DE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12" y="913228"/>
            <a:ext cx="4432985" cy="4176000"/>
          </a:xfrm>
          <a:prstGeom prst="rect">
            <a:avLst/>
          </a:prstGeom>
        </p:spPr>
      </p:pic>
      <p:sp>
        <p:nvSpPr>
          <p:cNvPr id="3" name="TextBox 2">
            <a:extLst>
              <a:ext uri="{FF2B5EF4-FFF2-40B4-BE49-F238E27FC236}">
                <a16:creationId xmlns:a16="http://schemas.microsoft.com/office/drawing/2014/main" id="{4510CC6F-0446-5ACE-015D-14CB17582957}"/>
              </a:ext>
            </a:extLst>
          </p:cNvPr>
          <p:cNvSpPr txBox="1"/>
          <p:nvPr/>
        </p:nvSpPr>
        <p:spPr>
          <a:xfrm>
            <a:off x="4662166" y="865988"/>
            <a:ext cx="3226909" cy="400110"/>
          </a:xfrm>
          <a:prstGeom prst="rect">
            <a:avLst/>
          </a:prstGeom>
          <a:noFill/>
        </p:spPr>
        <p:txBody>
          <a:bodyPr wrap="none" rtlCol="0">
            <a:spAutoFit/>
          </a:bodyPr>
          <a:lstStyle/>
          <a:p>
            <a:r>
              <a:rPr lang="en-US" sz="2000" b="1" dirty="0" err="1">
                <a:solidFill>
                  <a:srgbClr val="0C377B"/>
                </a:solidFill>
              </a:rPr>
              <a:t>betatron</a:t>
            </a:r>
            <a:r>
              <a:rPr lang="en-US" sz="2000" b="1" dirty="0">
                <a:solidFill>
                  <a:srgbClr val="0C377B"/>
                </a:solidFill>
              </a:rPr>
              <a:t> collimation straight</a:t>
            </a:r>
            <a:endParaRPr lang="en-GB" sz="2000" b="1" dirty="0">
              <a:solidFill>
                <a:srgbClr val="0C377B"/>
              </a:solidFill>
            </a:endParaRPr>
          </a:p>
        </p:txBody>
      </p:sp>
      <p:pic>
        <p:nvPicPr>
          <p:cNvPr id="4" name="Picture 3" descr="Chart, line chart&#10;&#10;Description automatically generated">
            <a:extLst>
              <a:ext uri="{FF2B5EF4-FFF2-40B4-BE49-F238E27FC236}">
                <a16:creationId xmlns:a16="http://schemas.microsoft.com/office/drawing/2014/main" id="{28CCD451-DBA8-7A5E-F810-16B941890313}"/>
              </a:ext>
            </a:extLst>
          </p:cNvPr>
          <p:cNvPicPr>
            <a:picLocks noChangeAspect="1"/>
          </p:cNvPicPr>
          <p:nvPr/>
        </p:nvPicPr>
        <p:blipFill rotWithShape="1">
          <a:blip r:embed="rId4">
            <a:extLst>
              <a:ext uri="{28A0092B-C50C-407E-A947-70E740481C1C}">
                <a14:useLocalDpi xmlns:a14="http://schemas.microsoft.com/office/drawing/2010/main" val="0"/>
              </a:ext>
            </a:extLst>
          </a:blip>
          <a:srcRect b="26453"/>
          <a:stretch/>
        </p:blipFill>
        <p:spPr>
          <a:xfrm>
            <a:off x="4530935" y="1249816"/>
            <a:ext cx="3172408" cy="2333202"/>
          </a:xfrm>
          <a:prstGeom prst="rect">
            <a:avLst/>
          </a:prstGeom>
        </p:spPr>
      </p:pic>
      <p:pic>
        <p:nvPicPr>
          <p:cNvPr id="6" name="Picture 5" descr="Chart, line chart&#10;&#10;Description automatically generated">
            <a:extLst>
              <a:ext uri="{FF2B5EF4-FFF2-40B4-BE49-F238E27FC236}">
                <a16:creationId xmlns:a16="http://schemas.microsoft.com/office/drawing/2014/main" id="{78A96911-AD1A-9861-F07F-C6255A28FAAE}"/>
              </a:ext>
            </a:extLst>
          </p:cNvPr>
          <p:cNvPicPr>
            <a:picLocks noChangeAspect="1"/>
          </p:cNvPicPr>
          <p:nvPr/>
        </p:nvPicPr>
        <p:blipFill rotWithShape="1">
          <a:blip r:embed="rId5">
            <a:extLst>
              <a:ext uri="{28A0092B-C50C-407E-A947-70E740481C1C}">
                <a14:useLocalDpi xmlns:a14="http://schemas.microsoft.com/office/drawing/2010/main" val="0"/>
              </a:ext>
            </a:extLst>
          </a:blip>
          <a:srcRect b="26453"/>
          <a:stretch/>
        </p:blipFill>
        <p:spPr>
          <a:xfrm>
            <a:off x="4509796" y="4277825"/>
            <a:ext cx="3172408" cy="2333202"/>
          </a:xfrm>
          <a:prstGeom prst="rect">
            <a:avLst/>
          </a:prstGeom>
        </p:spPr>
      </p:pic>
      <p:sp>
        <p:nvSpPr>
          <p:cNvPr id="15" name="TextBox 14">
            <a:extLst>
              <a:ext uri="{FF2B5EF4-FFF2-40B4-BE49-F238E27FC236}">
                <a16:creationId xmlns:a16="http://schemas.microsoft.com/office/drawing/2014/main" id="{94CF28EC-64DE-283A-17E0-74A24CFBFBC3}"/>
              </a:ext>
            </a:extLst>
          </p:cNvPr>
          <p:cNvSpPr txBox="1"/>
          <p:nvPr/>
        </p:nvSpPr>
        <p:spPr>
          <a:xfrm>
            <a:off x="4903471" y="3809126"/>
            <a:ext cx="2465162" cy="400110"/>
          </a:xfrm>
          <a:prstGeom prst="rect">
            <a:avLst/>
          </a:prstGeom>
          <a:noFill/>
        </p:spPr>
        <p:txBody>
          <a:bodyPr wrap="none" rtlCol="0">
            <a:spAutoFit/>
          </a:bodyPr>
          <a:lstStyle/>
          <a:p>
            <a:r>
              <a:rPr lang="en-US" sz="2000" b="1" dirty="0">
                <a:solidFill>
                  <a:srgbClr val="0C377B"/>
                </a:solidFill>
              </a:rPr>
              <a:t>experimental straight</a:t>
            </a:r>
            <a:endParaRPr lang="en-GB" sz="2000" b="1" dirty="0">
              <a:solidFill>
                <a:srgbClr val="0C377B"/>
              </a:solidFill>
            </a:endParaRPr>
          </a:p>
        </p:txBody>
      </p:sp>
      <p:sp>
        <p:nvSpPr>
          <p:cNvPr id="16" name="TextBox 15">
            <a:extLst>
              <a:ext uri="{FF2B5EF4-FFF2-40B4-BE49-F238E27FC236}">
                <a16:creationId xmlns:a16="http://schemas.microsoft.com/office/drawing/2014/main" id="{79591BEA-9A5D-2741-0D33-8A5F0013D81A}"/>
              </a:ext>
            </a:extLst>
          </p:cNvPr>
          <p:cNvSpPr txBox="1"/>
          <p:nvPr/>
        </p:nvSpPr>
        <p:spPr>
          <a:xfrm>
            <a:off x="53570" y="5128388"/>
            <a:ext cx="4543828" cy="1732141"/>
          </a:xfrm>
          <a:prstGeom prst="rect">
            <a:avLst/>
          </a:prstGeom>
          <a:noFill/>
        </p:spPr>
        <p:txBody>
          <a:bodyPr wrap="square" rtlCol="0">
            <a:spAutoFit/>
          </a:bodyPr>
          <a:lstStyle/>
          <a:p>
            <a:pPr marL="285750" indent="-285750">
              <a:lnSpc>
                <a:spcPct val="120000"/>
              </a:lnSpc>
              <a:buFont typeface="Arial" panose="020B0604020202020204" pitchFamily="34" charset="0"/>
              <a:buChar char="•"/>
            </a:pPr>
            <a:r>
              <a:rPr lang="en-US" b="1" dirty="0">
                <a:solidFill>
                  <a:srgbClr val="0C377B"/>
                </a:solidFill>
              </a:rPr>
              <a:t>adaptation to new layout and geometry</a:t>
            </a:r>
          </a:p>
          <a:p>
            <a:pPr marL="285750" indent="-285750">
              <a:lnSpc>
                <a:spcPct val="120000"/>
              </a:lnSpc>
              <a:buFont typeface="Arial" panose="020B0604020202020204" pitchFamily="34" charset="0"/>
              <a:buChar char="•"/>
            </a:pPr>
            <a:r>
              <a:rPr lang="en-GB" b="1" dirty="0">
                <a:solidFill>
                  <a:srgbClr val="0C377B"/>
                </a:solidFill>
              </a:rPr>
              <a:t>shrink </a:t>
            </a:r>
            <a:r>
              <a:rPr lang="en-GB" b="1" dirty="0">
                <a:solidFill>
                  <a:srgbClr val="0C377B"/>
                </a:solidFill>
                <a:latin typeface="Symbol" panose="05050102010706020507" pitchFamily="18" charset="2"/>
              </a:rPr>
              <a:t>b</a:t>
            </a:r>
            <a:r>
              <a:rPr lang="en-GB" b="1" dirty="0">
                <a:solidFill>
                  <a:srgbClr val="0C377B"/>
                </a:solidFill>
              </a:rPr>
              <a:t> collimation &amp; extraction by ~30% </a:t>
            </a:r>
          </a:p>
          <a:p>
            <a:pPr marL="285750" indent="-285750">
              <a:lnSpc>
                <a:spcPct val="120000"/>
              </a:lnSpc>
              <a:buFont typeface="Arial" panose="020B0604020202020204" pitchFamily="34" charset="0"/>
              <a:buChar char="•"/>
            </a:pPr>
            <a:r>
              <a:rPr lang="en-GB" b="1" dirty="0">
                <a:solidFill>
                  <a:srgbClr val="0C377B"/>
                </a:solidFill>
              </a:rPr>
              <a:t>optics optimisation (filling factor etc.)</a:t>
            </a:r>
          </a:p>
          <a:p>
            <a:pPr marL="285750" indent="-285750">
              <a:lnSpc>
                <a:spcPct val="120000"/>
              </a:lnSpc>
              <a:buFont typeface="Arial" panose="020B0604020202020204" pitchFamily="34" charset="0"/>
              <a:buChar char="•"/>
            </a:pPr>
            <a:r>
              <a:rPr lang="en-GB" b="1" dirty="0">
                <a:solidFill>
                  <a:srgbClr val="0C377B"/>
                </a:solidFill>
              </a:rPr>
              <a:t>move hh IPs on top of </a:t>
            </a:r>
            <a:r>
              <a:rPr lang="en-GB" b="1" dirty="0" err="1">
                <a:solidFill>
                  <a:srgbClr val="0C377B"/>
                </a:solidFill>
              </a:rPr>
              <a:t>ee</a:t>
            </a:r>
            <a:r>
              <a:rPr lang="en-GB" b="1" dirty="0">
                <a:solidFill>
                  <a:srgbClr val="0C377B"/>
                </a:solidFill>
              </a:rPr>
              <a:t> IP to optimise tunnel and cavern widths.</a:t>
            </a:r>
          </a:p>
        </p:txBody>
      </p:sp>
      <p:pic>
        <p:nvPicPr>
          <p:cNvPr id="17" name="Picture 16" descr="A picture containing plot, text, line, diagram&#10;&#10;Description automatically generated">
            <a:extLst>
              <a:ext uri="{FF2B5EF4-FFF2-40B4-BE49-F238E27FC236}">
                <a16:creationId xmlns:a16="http://schemas.microsoft.com/office/drawing/2014/main" id="{89A0D25D-FF93-E736-C31A-1F659DA1F68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88448" y="1767651"/>
            <a:ext cx="4467815" cy="4391025"/>
          </a:xfrm>
          <a:prstGeom prst="rect">
            <a:avLst/>
          </a:prstGeom>
        </p:spPr>
      </p:pic>
      <p:sp>
        <p:nvSpPr>
          <p:cNvPr id="18" name="TextBox 17">
            <a:extLst>
              <a:ext uri="{FF2B5EF4-FFF2-40B4-BE49-F238E27FC236}">
                <a16:creationId xmlns:a16="http://schemas.microsoft.com/office/drawing/2014/main" id="{ED66D4D9-ECD2-5AE4-5CD1-898711139CE0}"/>
              </a:ext>
            </a:extLst>
          </p:cNvPr>
          <p:cNvSpPr txBox="1"/>
          <p:nvPr/>
        </p:nvSpPr>
        <p:spPr>
          <a:xfrm>
            <a:off x="9748474" y="1825382"/>
            <a:ext cx="1346844" cy="646331"/>
          </a:xfrm>
          <a:prstGeom prst="rect">
            <a:avLst/>
          </a:prstGeom>
          <a:noFill/>
        </p:spPr>
        <p:txBody>
          <a:bodyPr wrap="none" rtlCol="0">
            <a:spAutoFit/>
          </a:bodyPr>
          <a:lstStyle/>
          <a:p>
            <a:r>
              <a:rPr lang="en-US" b="1" dirty="0" err="1">
                <a:solidFill>
                  <a:srgbClr val="00B050"/>
                </a:solidFill>
              </a:rPr>
              <a:t>ee</a:t>
            </a:r>
            <a:r>
              <a:rPr lang="en-US" b="1" dirty="0">
                <a:solidFill>
                  <a:srgbClr val="00B050"/>
                </a:solidFill>
              </a:rPr>
              <a:t> – beam 1</a:t>
            </a:r>
          </a:p>
          <a:p>
            <a:r>
              <a:rPr lang="en-US" b="1" dirty="0">
                <a:solidFill>
                  <a:srgbClr val="00B050"/>
                </a:solidFill>
              </a:rPr>
              <a:t>from IP</a:t>
            </a:r>
            <a:endParaRPr lang="en-GB" b="1" dirty="0">
              <a:solidFill>
                <a:srgbClr val="00B050"/>
              </a:solidFill>
            </a:endParaRPr>
          </a:p>
        </p:txBody>
      </p:sp>
      <p:sp>
        <p:nvSpPr>
          <p:cNvPr id="19" name="TextBox 18">
            <a:extLst>
              <a:ext uri="{FF2B5EF4-FFF2-40B4-BE49-F238E27FC236}">
                <a16:creationId xmlns:a16="http://schemas.microsoft.com/office/drawing/2014/main" id="{3AFC666F-99A3-A26B-88FB-DD79591CCA97}"/>
              </a:ext>
            </a:extLst>
          </p:cNvPr>
          <p:cNvSpPr txBox="1"/>
          <p:nvPr/>
        </p:nvSpPr>
        <p:spPr>
          <a:xfrm>
            <a:off x="8928183" y="3528147"/>
            <a:ext cx="1346844" cy="646331"/>
          </a:xfrm>
          <a:prstGeom prst="rect">
            <a:avLst/>
          </a:prstGeom>
          <a:noFill/>
        </p:spPr>
        <p:txBody>
          <a:bodyPr wrap="none" rtlCol="0">
            <a:spAutoFit/>
          </a:bodyPr>
          <a:lstStyle/>
          <a:p>
            <a:r>
              <a:rPr lang="en-US" b="1" dirty="0" err="1">
                <a:solidFill>
                  <a:srgbClr val="C00000"/>
                </a:solidFill>
              </a:rPr>
              <a:t>ee</a:t>
            </a:r>
            <a:r>
              <a:rPr lang="en-US" b="1" dirty="0">
                <a:solidFill>
                  <a:srgbClr val="C00000"/>
                </a:solidFill>
              </a:rPr>
              <a:t> – beam 2</a:t>
            </a:r>
          </a:p>
          <a:p>
            <a:r>
              <a:rPr lang="en-US" b="1" dirty="0">
                <a:solidFill>
                  <a:srgbClr val="C00000"/>
                </a:solidFill>
              </a:rPr>
              <a:t>towards IP</a:t>
            </a:r>
            <a:endParaRPr lang="en-GB" b="1" dirty="0">
              <a:solidFill>
                <a:srgbClr val="C00000"/>
              </a:solidFill>
            </a:endParaRPr>
          </a:p>
        </p:txBody>
      </p:sp>
      <p:sp>
        <p:nvSpPr>
          <p:cNvPr id="20" name="TextBox 19">
            <a:extLst>
              <a:ext uri="{FF2B5EF4-FFF2-40B4-BE49-F238E27FC236}">
                <a16:creationId xmlns:a16="http://schemas.microsoft.com/office/drawing/2014/main" id="{3621D463-695D-98CC-A5D8-9B81B12DDBDB}"/>
              </a:ext>
            </a:extLst>
          </p:cNvPr>
          <p:cNvSpPr txBox="1"/>
          <p:nvPr/>
        </p:nvSpPr>
        <p:spPr>
          <a:xfrm>
            <a:off x="9714606" y="2642198"/>
            <a:ext cx="593881" cy="646331"/>
          </a:xfrm>
          <a:prstGeom prst="rect">
            <a:avLst/>
          </a:prstGeom>
          <a:noFill/>
        </p:spPr>
        <p:txBody>
          <a:bodyPr wrap="none" rtlCol="0">
            <a:spAutoFit/>
          </a:bodyPr>
          <a:lstStyle/>
          <a:p>
            <a:r>
              <a:rPr lang="en-US" b="1" dirty="0">
                <a:solidFill>
                  <a:schemeClr val="accent1">
                    <a:lumMod val="75000"/>
                  </a:schemeClr>
                </a:solidFill>
              </a:rPr>
              <a:t>hh</a:t>
            </a:r>
          </a:p>
          <a:p>
            <a:r>
              <a:rPr lang="en-US" b="1" dirty="0">
                <a:solidFill>
                  <a:schemeClr val="accent1">
                    <a:lumMod val="75000"/>
                  </a:schemeClr>
                </a:solidFill>
              </a:rPr>
              <a:t>new</a:t>
            </a:r>
            <a:endParaRPr lang="en-GB" b="1" dirty="0">
              <a:solidFill>
                <a:schemeClr val="accent1">
                  <a:lumMod val="75000"/>
                </a:schemeClr>
              </a:solidFill>
            </a:endParaRPr>
          </a:p>
        </p:txBody>
      </p:sp>
      <p:sp>
        <p:nvSpPr>
          <p:cNvPr id="21" name="TextBox 20">
            <a:extLst>
              <a:ext uri="{FF2B5EF4-FFF2-40B4-BE49-F238E27FC236}">
                <a16:creationId xmlns:a16="http://schemas.microsoft.com/office/drawing/2014/main" id="{357D88CB-B5B5-17C0-DAF8-EED872F05B7B}"/>
              </a:ext>
            </a:extLst>
          </p:cNvPr>
          <p:cNvSpPr txBox="1"/>
          <p:nvPr/>
        </p:nvSpPr>
        <p:spPr>
          <a:xfrm>
            <a:off x="10778068" y="2706484"/>
            <a:ext cx="1278365" cy="646331"/>
          </a:xfrm>
          <a:prstGeom prst="rect">
            <a:avLst/>
          </a:prstGeom>
          <a:noFill/>
        </p:spPr>
        <p:txBody>
          <a:bodyPr wrap="square" rtlCol="0">
            <a:spAutoFit/>
          </a:bodyPr>
          <a:lstStyle/>
          <a:p>
            <a:r>
              <a:rPr lang="en-US" dirty="0" err="1">
                <a:solidFill>
                  <a:schemeClr val="accent6">
                    <a:lumMod val="75000"/>
                  </a:schemeClr>
                </a:solidFill>
              </a:rPr>
              <a:t>hh</a:t>
            </a:r>
            <a:r>
              <a:rPr lang="en-US" dirty="0">
                <a:solidFill>
                  <a:schemeClr val="accent6">
                    <a:lumMod val="75000"/>
                  </a:schemeClr>
                </a:solidFill>
              </a:rPr>
              <a:t> – earlier</a:t>
            </a:r>
          </a:p>
          <a:p>
            <a:r>
              <a:rPr lang="en-US" dirty="0">
                <a:solidFill>
                  <a:schemeClr val="accent6">
                    <a:lumMod val="75000"/>
                  </a:schemeClr>
                </a:solidFill>
              </a:rPr>
              <a:t>reference</a:t>
            </a:r>
            <a:endParaRPr lang="en-GB" dirty="0">
              <a:solidFill>
                <a:schemeClr val="accent6">
                  <a:lumMod val="75000"/>
                </a:schemeClr>
              </a:solidFill>
            </a:endParaRPr>
          </a:p>
        </p:txBody>
      </p:sp>
      <p:sp>
        <p:nvSpPr>
          <p:cNvPr id="22" name="TextBox 21">
            <a:extLst>
              <a:ext uri="{FF2B5EF4-FFF2-40B4-BE49-F238E27FC236}">
                <a16:creationId xmlns:a16="http://schemas.microsoft.com/office/drawing/2014/main" id="{829BD576-6B1C-9CA9-DBEE-F9ACD122A241}"/>
              </a:ext>
            </a:extLst>
          </p:cNvPr>
          <p:cNvSpPr txBox="1"/>
          <p:nvPr/>
        </p:nvSpPr>
        <p:spPr>
          <a:xfrm>
            <a:off x="8813799" y="892997"/>
            <a:ext cx="2338929" cy="707886"/>
          </a:xfrm>
          <a:prstGeom prst="rect">
            <a:avLst/>
          </a:prstGeom>
          <a:noFill/>
        </p:spPr>
        <p:txBody>
          <a:bodyPr wrap="square" rtlCol="0">
            <a:spAutoFit/>
          </a:bodyPr>
          <a:lstStyle/>
          <a:p>
            <a:r>
              <a:rPr lang="en-US" sz="2000" b="1" dirty="0">
                <a:solidFill>
                  <a:srgbClr val="0C377B"/>
                </a:solidFill>
              </a:rPr>
              <a:t>3 - beam footprint </a:t>
            </a:r>
          </a:p>
          <a:p>
            <a:r>
              <a:rPr lang="en-US" sz="2000" b="1" dirty="0">
                <a:solidFill>
                  <a:srgbClr val="0C377B"/>
                </a:solidFill>
              </a:rPr>
              <a:t>at interaction point</a:t>
            </a:r>
            <a:endParaRPr lang="en-GB" sz="2000" b="1" dirty="0">
              <a:solidFill>
                <a:srgbClr val="0C377B"/>
              </a:solidFill>
            </a:endParaRPr>
          </a:p>
        </p:txBody>
      </p:sp>
      <p:sp>
        <p:nvSpPr>
          <p:cNvPr id="23" name="TextBox 22">
            <a:extLst>
              <a:ext uri="{FF2B5EF4-FFF2-40B4-BE49-F238E27FC236}">
                <a16:creationId xmlns:a16="http://schemas.microsoft.com/office/drawing/2014/main" id="{FF82E7AC-FA5A-B5CB-5696-ED1A1F518556}"/>
              </a:ext>
            </a:extLst>
          </p:cNvPr>
          <p:cNvSpPr txBox="1"/>
          <p:nvPr/>
        </p:nvSpPr>
        <p:spPr>
          <a:xfrm>
            <a:off x="7889075" y="2481958"/>
            <a:ext cx="2279378" cy="369332"/>
          </a:xfrm>
          <a:prstGeom prst="rect">
            <a:avLst/>
          </a:prstGeom>
          <a:noFill/>
        </p:spPr>
        <p:txBody>
          <a:bodyPr wrap="square">
            <a:spAutoFit/>
          </a:bodyPr>
          <a:lstStyle/>
          <a:p>
            <a:r>
              <a:rPr lang="en-US" sz="1800" b="1" dirty="0"/>
              <a:t>IP</a:t>
            </a:r>
            <a:endParaRPr lang="en-GB" b="1" dirty="0"/>
          </a:p>
        </p:txBody>
      </p:sp>
      <p:sp>
        <p:nvSpPr>
          <p:cNvPr id="24" name="TextBox 23">
            <a:extLst>
              <a:ext uri="{FF2B5EF4-FFF2-40B4-BE49-F238E27FC236}">
                <a16:creationId xmlns:a16="http://schemas.microsoft.com/office/drawing/2014/main" id="{152E19ED-807D-6860-0F1F-D585740492CB}"/>
              </a:ext>
            </a:extLst>
          </p:cNvPr>
          <p:cNvSpPr txBox="1"/>
          <p:nvPr/>
        </p:nvSpPr>
        <p:spPr>
          <a:xfrm>
            <a:off x="7865161" y="6472527"/>
            <a:ext cx="4349268" cy="276999"/>
          </a:xfrm>
          <a:prstGeom prst="rect">
            <a:avLst/>
          </a:prstGeom>
          <a:solidFill>
            <a:schemeClr val="accent5">
              <a:lumMod val="20000"/>
              <a:lumOff val="80000"/>
            </a:schemeClr>
          </a:solidFill>
        </p:spPr>
        <p:txBody>
          <a:bodyPr wrap="none" rtlCol="0">
            <a:spAutoFit/>
          </a:bodyPr>
          <a:lstStyle/>
          <a:p>
            <a:r>
              <a:rPr lang="en-US" sz="1200" dirty="0"/>
              <a:t>M. </a:t>
            </a:r>
            <a:r>
              <a:rPr lang="en-US" sz="1200" dirty="0" err="1"/>
              <a:t>Giovannozzi</a:t>
            </a:r>
            <a:r>
              <a:rPr lang="en-US" sz="1200" dirty="0"/>
              <a:t>, T. Risselada, G. Perez Segurana, M. Hofer, K. Oide</a:t>
            </a:r>
            <a:endParaRPr lang="en-GB" sz="1200" dirty="0"/>
          </a:p>
        </p:txBody>
      </p:sp>
    </p:spTree>
    <p:extLst>
      <p:ext uri="{BB962C8B-B14F-4D97-AF65-F5344CB8AC3E}">
        <p14:creationId xmlns:p14="http://schemas.microsoft.com/office/powerpoint/2010/main" val="303510328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H</a:t>
            </a:r>
            <a:r>
              <a:rPr lang="en-US" sz="3200" dirty="0" err="1">
                <a:latin typeface="Calibri" panose="020F0502020204030204" pitchFamily="34" charset="0"/>
                <a:cs typeface="Calibri" panose="020F0502020204030204" pitchFamily="34" charset="0"/>
              </a:rPr>
              <a:t>igh</a:t>
            </a:r>
            <a:r>
              <a:rPr lang="en-US" sz="3200" dirty="0">
                <a:latin typeface="Calibri" panose="020F0502020204030204" pitchFamily="34" charset="0"/>
                <a:cs typeface="Calibri" panose="020F0502020204030204" pitchFamily="34" charset="0"/>
              </a:rPr>
              <a:t>-field magnets for FCC-</a:t>
            </a:r>
            <a:r>
              <a:rPr lang="en-US" sz="3200" dirty="0" err="1">
                <a:latin typeface="Calibri" panose="020F0502020204030204" pitchFamily="34" charset="0"/>
                <a:cs typeface="Calibri" panose="020F0502020204030204" pitchFamily="34" charset="0"/>
              </a:rPr>
              <a:t>hh</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4" name="Text Placeholder 3">
            <a:extLst>
              <a:ext uri="{FF2B5EF4-FFF2-40B4-BE49-F238E27FC236}">
                <a16:creationId xmlns:a16="http://schemas.microsoft.com/office/drawing/2014/main" id="{A49D5F8F-15F2-2A18-4FC4-0DD08171EE1E}"/>
              </a:ext>
            </a:extLst>
          </p:cNvPr>
          <p:cNvSpPr txBox="1">
            <a:spLocks/>
          </p:cNvSpPr>
          <p:nvPr/>
        </p:nvSpPr>
        <p:spPr>
          <a:xfrm>
            <a:off x="291141" y="928624"/>
            <a:ext cx="11504619" cy="5438925"/>
          </a:xfrm>
          <a:prstGeom prst="rect">
            <a:avLst/>
          </a:prstGeom>
        </p:spPr>
        <p:txBody>
          <a:bodyPr vert="horz" lIns="121920" tIns="60960" rIns="121920" bIns="60960" rtlCol="0" anchor="t">
            <a:noAutofit/>
          </a:bodyPr>
          <a:lstStyle>
            <a:lvl1pPr marL="0" indent="0" algn="l" defTabSz="914377" rtl="0" eaLnBrk="1" latinLnBrk="0" hangingPunct="1">
              <a:lnSpc>
                <a:spcPts val="2600"/>
              </a:lnSpc>
              <a:spcBef>
                <a:spcPts val="0"/>
              </a:spcBef>
              <a:buFont typeface="Arial" panose="020B0604020202020204" pitchFamily="34" charset="0"/>
              <a:buNone/>
              <a:defRPr sz="2133" kern="1200">
                <a:solidFill>
                  <a:schemeClr val="tx1"/>
                </a:solidFill>
                <a:latin typeface="+mn-lt"/>
                <a:ea typeface="+mn-ea"/>
                <a:cs typeface="+mn-cs"/>
              </a:defRPr>
            </a:lvl1pPr>
            <a:lvl2pPr marL="453589" indent="-453589" algn="l" defTabSz="914377" rtl="0" eaLnBrk="1" latinLnBrk="0" hangingPunct="1">
              <a:lnSpc>
                <a:spcPts val="2600"/>
              </a:lnSpc>
              <a:spcBef>
                <a:spcPts val="0"/>
              </a:spcBef>
              <a:buFont typeface="Arial" panose="020B0604020202020204" pitchFamily="34" charset="0"/>
              <a:buChar char="•"/>
              <a:defRPr sz="2133" kern="1200">
                <a:solidFill>
                  <a:schemeClr val="tx1"/>
                </a:solidFill>
                <a:latin typeface="+mn-lt"/>
                <a:ea typeface="+mn-ea"/>
                <a:cs typeface="+mn-cs"/>
              </a:defRPr>
            </a:lvl2pPr>
            <a:lvl3pPr marL="907177" indent="-453589" algn="l" defTabSz="914377" rtl="0" eaLnBrk="1" latinLnBrk="0" hangingPunct="1">
              <a:lnSpc>
                <a:spcPts val="2600"/>
              </a:lnSpc>
              <a:spcBef>
                <a:spcPts val="0"/>
              </a:spcBef>
              <a:buSzPct val="100000"/>
              <a:buFont typeface="Arial" panose="020B0604020202020204" pitchFamily="34" charset="0"/>
              <a:buChar char="•"/>
              <a:defRPr sz="2133" kern="1200">
                <a:solidFill>
                  <a:schemeClr val="tx1"/>
                </a:solidFill>
                <a:latin typeface="+mn-lt"/>
                <a:ea typeface="+mn-ea"/>
                <a:cs typeface="+mn-cs"/>
              </a:defRPr>
            </a:lvl3pPr>
            <a:lvl4pPr marL="1360766" indent="-453589" algn="l" defTabSz="914377" rtl="0" eaLnBrk="1" latinLnBrk="0" hangingPunct="1">
              <a:lnSpc>
                <a:spcPts val="2600"/>
              </a:lnSpc>
              <a:spcBef>
                <a:spcPts val="0"/>
              </a:spcBef>
              <a:buSzPct val="100000"/>
              <a:buFont typeface="Arial" panose="020B0604020202020204" pitchFamily="34" charset="0"/>
              <a:buChar char="•"/>
              <a:defRPr sz="2133" kern="1200">
                <a:solidFill>
                  <a:schemeClr val="tx1"/>
                </a:solidFill>
                <a:latin typeface="+mn-lt"/>
                <a:ea typeface="+mn-ea"/>
                <a:cs typeface="+mn-cs"/>
              </a:defRPr>
            </a:lvl4pPr>
            <a:lvl5pPr marL="1814355" indent="-453589" algn="l" defTabSz="914377" rtl="0" eaLnBrk="1" latinLnBrk="0" hangingPunct="1">
              <a:lnSpc>
                <a:spcPts val="2600"/>
              </a:lnSpc>
              <a:spcBef>
                <a:spcPts val="0"/>
              </a:spcBef>
              <a:buSzPct val="100000"/>
              <a:buFont typeface="Arial" panose="020B0604020202020204" pitchFamily="34" charset="0"/>
              <a:buChar char="•"/>
              <a:defRPr sz="2133"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80990" marR="0" lvl="0" indent="-380990" algn="l" defTabSz="914377" rtl="0" eaLnBrk="1" fontAlgn="auto" latinLnBrk="0" hangingPunct="1">
              <a:lnSpc>
                <a:spcPct val="100000"/>
              </a:lnSpc>
              <a:spcBef>
                <a:spcPts val="1200"/>
              </a:spcBef>
              <a:spcAft>
                <a:spcPts val="0"/>
              </a:spcAft>
              <a:buClrTx/>
              <a:buSzTx/>
              <a:buFont typeface="Arial,Sans-Serif" panose="020B0604020202020204" pitchFamily="34" charset="0"/>
              <a:buChar char="•"/>
              <a:tabLst/>
              <a:defRPr/>
            </a:pPr>
            <a:r>
              <a:rPr kumimoji="0" lang="en-CH" sz="2000" b="0" i="0" u="none" strike="noStrike" kern="1200" cap="none" spc="0" normalizeH="0" baseline="0" noProof="0" dirty="0">
                <a:ln>
                  <a:noFill/>
                </a:ln>
                <a:solidFill>
                  <a:srgbClr val="0F124A"/>
                </a:solidFill>
                <a:effectLst/>
                <a:uLnTx/>
                <a:uFillTx/>
                <a:latin typeface="Arial"/>
                <a:ea typeface="+mn-ea"/>
              </a:rPr>
              <a:t>A </a:t>
            </a:r>
            <a:r>
              <a:rPr kumimoji="0" lang="en-CH" sz="2000" b="0" i="0" u="none" strike="noStrike" kern="1200" cap="none" spc="0" normalizeH="0" baseline="0" noProof="0" dirty="0">
                <a:ln>
                  <a:noFill/>
                </a:ln>
                <a:solidFill>
                  <a:srgbClr val="0000FF">
                    <a:lumMod val="60000"/>
                    <a:lumOff val="40000"/>
                  </a:srgbClr>
                </a:solidFill>
                <a:effectLst/>
                <a:uLnTx/>
                <a:uFillTx/>
                <a:latin typeface="Arial"/>
                <a:ea typeface="+mn-ea"/>
              </a:rPr>
              <a:t>power-saving, cost-effective </a:t>
            </a:r>
            <a:r>
              <a:rPr kumimoji="0" lang="en-US" sz="2000" b="0" i="0" u="none" strike="noStrike" kern="1200" cap="none" spc="0" normalizeH="0" baseline="0" noProof="0" dirty="0">
                <a:ln>
                  <a:noFill/>
                </a:ln>
                <a:solidFill>
                  <a:srgbClr val="0000FF">
                    <a:lumMod val="60000"/>
                    <a:lumOff val="40000"/>
                  </a:srgbClr>
                </a:solidFill>
                <a:effectLst/>
                <a:uLnTx/>
                <a:uFillTx/>
                <a:latin typeface="Arial"/>
                <a:ea typeface="+mn-ea"/>
              </a:rPr>
              <a:t>High-Field Magnet technology </a:t>
            </a:r>
            <a:r>
              <a:rPr kumimoji="0" lang="en-CH" sz="2000" b="0" i="0" u="none" strike="noStrike" kern="1200" cap="none" spc="0" normalizeH="0" baseline="0" noProof="0" dirty="0">
                <a:ln>
                  <a:noFill/>
                </a:ln>
                <a:solidFill>
                  <a:srgbClr val="0000FF">
                    <a:lumMod val="60000"/>
                    <a:lumOff val="40000"/>
                  </a:srgbClr>
                </a:solidFill>
                <a:effectLst/>
                <a:uLnTx/>
                <a:uFillTx/>
                <a:latin typeface="Arial"/>
                <a:ea typeface="+mn-ea"/>
              </a:rPr>
              <a:t>with minimum cryogen inventory </a:t>
            </a:r>
            <a:br>
              <a:rPr kumimoji="0" lang="en-CH" sz="2000" b="0" i="0" u="none" strike="noStrike" kern="1200" cap="none" spc="0" normalizeH="0" baseline="0" noProof="0" dirty="0">
                <a:ln>
                  <a:noFill/>
                </a:ln>
                <a:solidFill>
                  <a:srgbClr val="0F124A"/>
                </a:solidFill>
                <a:effectLst/>
                <a:uLnTx/>
                <a:uFillTx/>
                <a:latin typeface="Arial"/>
                <a:ea typeface="+mn-ea"/>
              </a:rPr>
            </a:br>
            <a:r>
              <a:rPr kumimoji="0" lang="en-CH" sz="2000" b="0" i="0" u="none" strike="noStrike" kern="1200" cap="none" spc="0" normalizeH="0" baseline="0" noProof="0" dirty="0">
                <a:ln>
                  <a:noFill/>
                </a:ln>
                <a:solidFill>
                  <a:srgbClr val="0F124A"/>
                </a:solidFill>
                <a:effectLst/>
                <a:uLnTx/>
                <a:uFillTx/>
                <a:latin typeface="Arial"/>
                <a:ea typeface="+mn-ea"/>
              </a:rPr>
              <a:t>is </a:t>
            </a:r>
            <a:r>
              <a:rPr kumimoji="0" lang="en-US" sz="2000" b="0" i="0" u="none" strike="noStrike" kern="1200" cap="none" spc="0" normalizeH="0" baseline="0" noProof="0" dirty="0">
                <a:ln>
                  <a:noFill/>
                </a:ln>
                <a:solidFill>
                  <a:srgbClr val="0F124A"/>
                </a:solidFill>
                <a:effectLst/>
                <a:uLnTx/>
                <a:uFillTx/>
                <a:latin typeface="Arial"/>
                <a:ea typeface="+mn-ea"/>
              </a:rPr>
              <a:t>the ambitious</a:t>
            </a:r>
            <a:r>
              <a:rPr kumimoji="0" lang="en-CH" sz="2000" b="0" i="0" u="none" strike="noStrike" kern="1200" cap="none" spc="0" normalizeH="0" baseline="0" noProof="0" dirty="0">
                <a:ln>
                  <a:noFill/>
                </a:ln>
                <a:solidFill>
                  <a:srgbClr val="0000FF">
                    <a:lumMod val="60000"/>
                    <a:lumOff val="40000"/>
                  </a:srgbClr>
                </a:solidFill>
                <a:effectLst/>
                <a:uLnTx/>
                <a:uFillTx/>
                <a:latin typeface="Arial"/>
                <a:ea typeface="+mn-ea"/>
              </a:rPr>
              <a:t> goal</a:t>
            </a:r>
            <a:r>
              <a:rPr kumimoji="0" lang="en-US" sz="2000" b="0" i="0" u="none" strike="noStrike" kern="1200" cap="none" spc="0" normalizeH="0" baseline="0" noProof="0" dirty="0">
                <a:ln>
                  <a:noFill/>
                </a:ln>
                <a:solidFill>
                  <a:srgbClr val="0F124A"/>
                </a:solidFill>
                <a:effectLst/>
                <a:uLnTx/>
                <a:uFillTx/>
                <a:latin typeface="Arial"/>
                <a:ea typeface="+mn-ea"/>
              </a:rPr>
              <a:t> for FCC-</a:t>
            </a:r>
            <a:r>
              <a:rPr kumimoji="0" lang="en-US" sz="2000" b="0" i="0" u="none" strike="noStrike" kern="1200" cap="none" spc="0" normalizeH="0" baseline="0" noProof="0" dirty="0" err="1">
                <a:ln>
                  <a:noFill/>
                </a:ln>
                <a:solidFill>
                  <a:srgbClr val="0F124A"/>
                </a:solidFill>
                <a:effectLst/>
                <a:uLnTx/>
                <a:uFillTx/>
                <a:latin typeface="Arial"/>
                <a:ea typeface="+mn-ea"/>
              </a:rPr>
              <a:t>hh</a:t>
            </a:r>
            <a:r>
              <a:rPr kumimoji="0" lang="en-US" sz="2000" b="0" i="0" u="none" strike="noStrike" kern="1200" cap="none" spc="0" normalizeH="0" baseline="0" noProof="0" dirty="0">
                <a:ln>
                  <a:noFill/>
                </a:ln>
                <a:solidFill>
                  <a:srgbClr val="0F124A"/>
                </a:solidFill>
                <a:effectLst/>
                <a:uLnTx/>
                <a:uFillTx/>
                <a:latin typeface="Arial"/>
                <a:ea typeface="+mn-ea"/>
              </a:rPr>
              <a:t> HFM R&amp;D.</a:t>
            </a:r>
            <a:endParaRPr kumimoji="0" lang="en-US" sz="2000" b="0" i="0" u="none" strike="noStrike" kern="1200" cap="none" spc="0" normalizeH="0" baseline="0" noProof="0" dirty="0">
              <a:ln>
                <a:noFill/>
              </a:ln>
              <a:solidFill>
                <a:srgbClr val="0F124A"/>
              </a:solidFill>
              <a:effectLst/>
              <a:uLnTx/>
              <a:uFillTx/>
              <a:latin typeface="Arial"/>
              <a:ea typeface="+mn-ea"/>
              <a:cs typeface="Arial"/>
            </a:endParaRPr>
          </a:p>
          <a:p>
            <a:pPr marL="380990" marR="0" lvl="0" indent="-380990" algn="l" defTabSz="914377" rtl="0" eaLnBrk="1" fontAlgn="auto" latinLnBrk="0" hangingPunct="1">
              <a:lnSpc>
                <a:spcPct val="100000"/>
              </a:lnSpc>
              <a:spcBef>
                <a:spcPts val="1200"/>
              </a:spcBef>
              <a:spcAft>
                <a:spcPts val="0"/>
              </a:spcAft>
              <a:buClrTx/>
              <a:buSzTx/>
              <a:buFont typeface="Arial,Sans-Serif"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Arial"/>
                <a:ea typeface="+mn-ea"/>
                <a:cs typeface="Arial"/>
              </a:rPr>
              <a:t>FCC-</a:t>
            </a:r>
            <a:r>
              <a:rPr kumimoji="0" lang="en-US" sz="2000" b="0" i="0" u="none" strike="noStrike" kern="1200" cap="none" spc="0" normalizeH="0" baseline="0" noProof="0" dirty="0" err="1">
                <a:ln>
                  <a:noFill/>
                </a:ln>
                <a:solidFill>
                  <a:srgbClr val="0F124A"/>
                </a:solidFill>
                <a:effectLst/>
                <a:uLnTx/>
                <a:uFillTx/>
                <a:latin typeface="Arial"/>
                <a:ea typeface="+mn-ea"/>
                <a:cs typeface="Arial"/>
              </a:rPr>
              <a:t>hh</a:t>
            </a:r>
            <a:r>
              <a:rPr kumimoji="0" lang="en-US" sz="2000" b="0" i="0" u="none" strike="noStrike" kern="1200" cap="none" spc="0" normalizeH="0" baseline="0" noProof="0" dirty="0">
                <a:ln>
                  <a:noFill/>
                </a:ln>
                <a:solidFill>
                  <a:srgbClr val="0F124A"/>
                </a:solidFill>
                <a:effectLst/>
                <a:uLnTx/>
                <a:uFillTx/>
                <a:latin typeface="Arial"/>
                <a:ea typeface="+mn-ea"/>
                <a:cs typeface="Arial"/>
              </a:rPr>
              <a:t> magnet R&amp;D requires a </a:t>
            </a:r>
            <a:r>
              <a:rPr kumimoji="0" lang="en-US" sz="2000" b="0" i="0" u="none" strike="noStrike" kern="1200" cap="none" spc="0" normalizeH="0" baseline="0" noProof="0" dirty="0">
                <a:ln>
                  <a:noFill/>
                </a:ln>
                <a:solidFill>
                  <a:srgbClr val="0000FF">
                    <a:lumMod val="60000"/>
                    <a:lumOff val="40000"/>
                  </a:srgbClr>
                </a:solidFill>
                <a:effectLst/>
                <a:uLnTx/>
                <a:uFillTx/>
                <a:latin typeface="Arial"/>
                <a:ea typeface="+mn-ea"/>
                <a:cs typeface="Arial"/>
              </a:rPr>
              <a:t>sustained and globally </a:t>
            </a:r>
            <a:r>
              <a:rPr kumimoji="0" lang="en-US" sz="2000" b="0" i="0" u="none" strike="noStrike" kern="1200" cap="none" spc="0" normalizeH="0" baseline="0" noProof="0" dirty="0">
                <a:ln>
                  <a:noFill/>
                </a:ln>
                <a:solidFill>
                  <a:srgbClr val="0000FF">
                    <a:lumMod val="60000"/>
                    <a:lumOff val="40000"/>
                  </a:srgbClr>
                </a:solidFill>
                <a:effectLst/>
                <a:uLnTx/>
                <a:uFillTx/>
                <a:latin typeface="Arial"/>
                <a:ea typeface="+mn-ea"/>
              </a:rPr>
              <a:t>coordinated efforts by international magnet R&amp;D programs </a:t>
            </a:r>
            <a:r>
              <a:rPr kumimoji="0" lang="en-US" sz="2000" b="0" i="0" u="none" strike="noStrike" kern="1200" cap="none" spc="0" normalizeH="0" baseline="0" noProof="0" dirty="0">
                <a:ln>
                  <a:noFill/>
                </a:ln>
                <a:solidFill>
                  <a:srgbClr val="0F124A"/>
                </a:solidFill>
                <a:effectLst/>
                <a:uLnTx/>
                <a:uFillTx/>
                <a:latin typeface="Arial"/>
                <a:ea typeface="+mn-ea"/>
              </a:rPr>
              <a:t>(HFM </a:t>
            </a:r>
            <a:r>
              <a:rPr kumimoji="0" lang="en-US" sz="2000" b="0" i="0" u="none" strike="noStrike" kern="1200" cap="none" spc="0" normalizeH="0" baseline="0" noProof="0" dirty="0" err="1">
                <a:ln>
                  <a:noFill/>
                </a:ln>
                <a:solidFill>
                  <a:srgbClr val="0F124A"/>
                </a:solidFill>
                <a:effectLst/>
                <a:uLnTx/>
                <a:uFillTx/>
                <a:latin typeface="Arial"/>
                <a:ea typeface="+mn-ea"/>
              </a:rPr>
              <a:t>Programme</a:t>
            </a:r>
            <a:r>
              <a:rPr kumimoji="0" lang="en-US" sz="2000" b="0" i="0" u="none" strike="noStrike" kern="1200" cap="none" spc="0" normalizeH="0" baseline="0" noProof="0" dirty="0">
                <a:ln>
                  <a:noFill/>
                </a:ln>
                <a:solidFill>
                  <a:srgbClr val="0F124A"/>
                </a:solidFill>
                <a:effectLst/>
                <a:uLnTx/>
                <a:uFillTx/>
                <a:latin typeface="Arial"/>
                <a:ea typeface="+mn-ea"/>
              </a:rPr>
              <a:t>, US-MDP, </a:t>
            </a:r>
            <a:r>
              <a:rPr kumimoji="0" lang="en-US" sz="2000" b="0" i="0" u="none" strike="noStrike" kern="1200" cap="none" spc="0" normalizeH="0" baseline="0" noProof="0" dirty="0" err="1">
                <a:ln>
                  <a:noFill/>
                </a:ln>
                <a:solidFill>
                  <a:srgbClr val="0F124A"/>
                </a:solidFill>
                <a:effectLst/>
                <a:uLnTx/>
                <a:uFillTx/>
                <a:latin typeface="Arial"/>
                <a:ea typeface="+mn-ea"/>
              </a:rPr>
              <a:t>nat'l</a:t>
            </a:r>
            <a:r>
              <a:rPr kumimoji="0" lang="en-US" sz="2000" b="0" i="0" u="none" strike="noStrike" kern="1200" cap="none" spc="0" normalizeH="0" baseline="0" noProof="0" dirty="0">
                <a:ln>
                  <a:noFill/>
                </a:ln>
                <a:solidFill>
                  <a:srgbClr val="0F124A"/>
                </a:solidFill>
                <a:effectLst/>
                <a:uLnTx/>
                <a:uFillTx/>
                <a:latin typeface="Arial"/>
                <a:ea typeface="+mn-ea"/>
              </a:rPr>
              <a:t> programs, etc.).</a:t>
            </a:r>
          </a:p>
          <a:p>
            <a:pPr marL="380990" marR="0" lvl="0" indent="-380990"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CH" sz="2000" b="0" i="0" u="none" strike="noStrike" kern="1200" cap="none" spc="0" normalizeH="0" baseline="0" noProof="0" dirty="0">
                <a:ln>
                  <a:noFill/>
                </a:ln>
                <a:solidFill>
                  <a:srgbClr val="0F124A"/>
                </a:solidFill>
                <a:effectLst/>
                <a:uLnTx/>
                <a:uFillTx/>
                <a:latin typeface="Arial"/>
                <a:ea typeface="+mn-ea"/>
                <a:cs typeface="Arial"/>
              </a:rPr>
              <a:t>Good </a:t>
            </a:r>
            <a:r>
              <a:rPr kumimoji="0" lang="en-CH" sz="2000" b="0" i="0" u="none" strike="noStrike" kern="1200" cap="none" spc="0" normalizeH="0" baseline="0" noProof="0" dirty="0">
                <a:ln>
                  <a:noFill/>
                </a:ln>
                <a:solidFill>
                  <a:srgbClr val="0000FF">
                    <a:lumMod val="60000"/>
                    <a:lumOff val="40000"/>
                  </a:srgbClr>
                </a:solidFill>
                <a:effectLst/>
                <a:uLnTx/>
                <a:uFillTx/>
                <a:latin typeface="Arial"/>
                <a:ea typeface="+mn-ea"/>
                <a:cs typeface="Arial"/>
              </a:rPr>
              <a:t>coordination and communication among the FCC integrated program and magnet R&amp;D programs is indispensable</a:t>
            </a:r>
            <a:r>
              <a:rPr kumimoji="0" lang="en-CH" sz="2000" b="0" i="0" u="none" strike="noStrike" kern="1200" cap="none" spc="0" normalizeH="0" baseline="0" noProof="0" dirty="0">
                <a:ln>
                  <a:noFill/>
                </a:ln>
                <a:solidFill>
                  <a:srgbClr val="0F124A"/>
                </a:solidFill>
                <a:effectLst/>
                <a:uLnTx/>
                <a:uFillTx/>
                <a:latin typeface="Arial"/>
                <a:ea typeface="+mn-ea"/>
                <a:cs typeface="Arial"/>
              </a:rPr>
              <a:t>.</a:t>
            </a:r>
          </a:p>
          <a:p>
            <a:pPr marL="380990" marR="0" lvl="0" indent="-380990" algn="l" defTabSz="91437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CH" sz="2000" b="0" i="0" u="none" strike="noStrike" kern="1200" cap="none" spc="0" normalizeH="0" baseline="0" noProof="0" dirty="0">
                <a:ln>
                  <a:noFill/>
                </a:ln>
                <a:solidFill>
                  <a:srgbClr val="0F124A"/>
                </a:solidFill>
                <a:effectLst/>
                <a:uLnTx/>
                <a:uFillTx/>
                <a:latin typeface="Arial"/>
                <a:ea typeface="+mn-ea"/>
                <a:cs typeface="Arial"/>
              </a:rPr>
              <a:t>Many technologies and target parameters compete for optimum value:</a:t>
            </a:r>
          </a:p>
          <a:p>
            <a:pPr marL="834579" marR="0" lvl="1" indent="-380990" algn="l" defTabSz="91437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CH" sz="2000" b="0" i="0" u="none" strike="noStrike" kern="1200" cap="none" spc="0" normalizeH="0" baseline="0" noProof="0" dirty="0">
                <a:ln>
                  <a:noFill/>
                </a:ln>
                <a:solidFill>
                  <a:srgbClr val="0F124A"/>
                </a:solidFill>
                <a:effectLst/>
                <a:uLnTx/>
                <a:uFillTx/>
                <a:latin typeface="Arial"/>
                <a:ea typeface="+mn-ea"/>
                <a:cs typeface="Arial"/>
              </a:rPr>
              <a:t>LTS today is seen as a cost-effective, rel. low risk, and potentially fast-tracked option.</a:t>
            </a:r>
            <a:endParaRPr kumimoji="0" lang="en-CH" sz="2000" b="0" i="0" u="none" strike="noStrike" kern="1200" cap="none" spc="0" normalizeH="0" baseline="0" noProof="0" dirty="0">
              <a:ln>
                <a:noFill/>
              </a:ln>
              <a:solidFill>
                <a:srgbClr val="0F124A"/>
              </a:solidFill>
              <a:effectLst/>
              <a:uLnTx/>
              <a:uFillTx/>
              <a:latin typeface="Arial"/>
              <a:ea typeface="+mn-ea"/>
            </a:endParaRPr>
          </a:p>
          <a:p>
            <a:pPr marL="834579" marR="0" lvl="1" indent="-380990" algn="l" defTabSz="91437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CH" sz="2000" b="0" i="0" u="none" strike="noStrike" kern="1200" cap="none" spc="0" normalizeH="0" baseline="0" noProof="0" dirty="0">
                <a:ln>
                  <a:noFill/>
                </a:ln>
                <a:solidFill>
                  <a:srgbClr val="0000FF">
                    <a:lumMod val="60000"/>
                    <a:lumOff val="40000"/>
                  </a:srgbClr>
                </a:solidFill>
                <a:effectLst/>
                <a:uLnTx/>
                <a:uFillTx/>
                <a:latin typeface="Arial"/>
                <a:ea typeface="+mn-ea"/>
                <a:cs typeface="Arial"/>
              </a:rPr>
              <a:t>HTS </a:t>
            </a:r>
            <a:r>
              <a:rPr kumimoji="0" lang="en-US" sz="2000" b="0" i="0" u="none" strike="noStrike" kern="1200" cap="none" spc="0" normalizeH="0" baseline="0" noProof="0" dirty="0">
                <a:ln>
                  <a:noFill/>
                </a:ln>
                <a:solidFill>
                  <a:srgbClr val="0000FF">
                    <a:lumMod val="60000"/>
                    <a:lumOff val="40000"/>
                  </a:srgbClr>
                </a:solidFill>
                <a:effectLst/>
                <a:uLnTx/>
                <a:uFillTx/>
                <a:latin typeface="Arial"/>
                <a:ea typeface="+mn-ea"/>
                <a:cs typeface="Arial"/>
              </a:rPr>
              <a:t>as </a:t>
            </a:r>
            <a:r>
              <a:rPr kumimoji="0" lang="en-CH" sz="2000" b="0" i="0" u="none" strike="noStrike" kern="1200" cap="none" spc="0" normalizeH="0" baseline="0" noProof="0" dirty="0">
                <a:ln>
                  <a:noFill/>
                </a:ln>
                <a:solidFill>
                  <a:srgbClr val="0000FF">
                    <a:lumMod val="60000"/>
                    <a:lumOff val="40000"/>
                  </a:srgbClr>
                </a:solidFill>
                <a:effectLst/>
                <a:uLnTx/>
                <a:uFillTx/>
                <a:latin typeface="Arial"/>
                <a:ea typeface="+mn-ea"/>
                <a:cs typeface="Arial"/>
              </a:rPr>
              <a:t>path towards FCC-</a:t>
            </a:r>
            <a:r>
              <a:rPr kumimoji="0" lang="en-CH" sz="2000" b="0" i="0" u="none" strike="noStrike" kern="1200" cap="none" spc="0" normalizeH="0" baseline="0" noProof="0" dirty="0" err="1">
                <a:ln>
                  <a:noFill/>
                </a:ln>
                <a:solidFill>
                  <a:srgbClr val="0000FF">
                    <a:lumMod val="60000"/>
                    <a:lumOff val="40000"/>
                  </a:srgbClr>
                </a:solidFill>
                <a:effectLst/>
                <a:uLnTx/>
                <a:uFillTx/>
                <a:latin typeface="Arial"/>
                <a:ea typeface="+mn-ea"/>
                <a:cs typeface="Arial"/>
              </a:rPr>
              <a:t>hh</a:t>
            </a:r>
            <a:r>
              <a:rPr kumimoji="0" lang="en-CH" sz="2000" b="0" i="0" u="none" strike="noStrike" kern="1200" cap="none" spc="0" normalizeH="0" baseline="0" noProof="0" dirty="0">
                <a:ln>
                  <a:noFill/>
                </a:ln>
                <a:solidFill>
                  <a:srgbClr val="0000FF">
                    <a:lumMod val="60000"/>
                    <a:lumOff val="40000"/>
                  </a:srgbClr>
                </a:solidFill>
                <a:effectLst/>
                <a:uLnTx/>
                <a:uFillTx/>
                <a:latin typeface="Arial"/>
                <a:ea typeface="+mn-ea"/>
                <a:cs typeface="Arial"/>
              </a:rPr>
              <a:t> aspirational goals </a:t>
            </a:r>
            <a:r>
              <a:rPr kumimoji="0" lang="en-CH" sz="2000" b="0" i="0" u="none" strike="noStrike" kern="1200" cap="none" spc="0" normalizeH="0" baseline="0" noProof="0" dirty="0">
                <a:ln>
                  <a:noFill/>
                </a:ln>
                <a:solidFill>
                  <a:srgbClr val="0F124A"/>
                </a:solidFill>
                <a:effectLst/>
                <a:uLnTx/>
                <a:uFillTx/>
                <a:latin typeface="Arial"/>
                <a:ea typeface="+mn-ea"/>
                <a:cs typeface="Arial"/>
              </a:rPr>
              <a:t>(</a:t>
            </a:r>
            <a:r>
              <a:rPr kumimoji="0" lang="en-CH" sz="2000" b="0" i="0" u="none" strike="noStrike" kern="1200" cap="none" spc="0" normalizeH="0" baseline="0" noProof="0" dirty="0" err="1">
                <a:ln>
                  <a:noFill/>
                </a:ln>
                <a:solidFill>
                  <a:srgbClr val="0F124A"/>
                </a:solidFill>
                <a:effectLst/>
                <a:uLnTx/>
                <a:uFillTx/>
                <a:latin typeface="Arial"/>
                <a:ea typeface="+mn-ea"/>
                <a:cs typeface="Arial"/>
              </a:rPr>
              <a:t>c.o.m</a:t>
            </a:r>
            <a:r>
              <a:rPr kumimoji="0" lang="en-CH" sz="2000" b="0" i="0" u="none" strike="noStrike" kern="1200" cap="none" spc="0" normalizeH="0" baseline="0" noProof="0" dirty="0">
                <a:ln>
                  <a:noFill/>
                </a:ln>
                <a:solidFill>
                  <a:srgbClr val="0F124A"/>
                </a:solidFill>
                <a:effectLst/>
                <a:uLnTx/>
                <a:uFillTx/>
                <a:latin typeface="Arial"/>
                <a:ea typeface="+mn-ea"/>
                <a:cs typeface="Arial"/>
              </a:rPr>
              <a:t> energy,</a:t>
            </a:r>
            <a:r>
              <a:rPr kumimoji="0" lang="en-US" sz="2000" b="0" i="0" u="none" strike="noStrike" kern="1200" cap="none" spc="0" normalizeH="0" baseline="0" noProof="0" dirty="0">
                <a:ln>
                  <a:noFill/>
                </a:ln>
                <a:solidFill>
                  <a:srgbClr val="0F124A"/>
                </a:solidFill>
                <a:effectLst/>
                <a:uLnTx/>
                <a:uFillTx/>
                <a:latin typeface="Arial"/>
                <a:ea typeface="+mn-ea"/>
                <a:cs typeface="Arial"/>
              </a:rPr>
              <a:t> </a:t>
            </a:r>
            <a:r>
              <a:rPr kumimoji="0" lang="en-CH" sz="2000" b="0" i="0" u="none" strike="noStrike" kern="1200" cap="none" spc="0" normalizeH="0" baseline="0" noProof="0" dirty="0">
                <a:ln>
                  <a:noFill/>
                </a:ln>
                <a:solidFill>
                  <a:srgbClr val="0F124A"/>
                </a:solidFill>
                <a:effectLst/>
                <a:uLnTx/>
                <a:uFillTx/>
                <a:latin typeface="Arial"/>
                <a:ea typeface="+mn-ea"/>
                <a:cs typeface="Arial"/>
              </a:rPr>
              <a:t>societal impact, etc., while remaining affordable).</a:t>
            </a:r>
            <a:endParaRPr kumimoji="0" lang="en-US" sz="2000" b="0" i="0" u="none" strike="noStrike" kern="1200" cap="none" spc="0" normalizeH="0" baseline="0" noProof="0" dirty="0">
              <a:ln>
                <a:noFill/>
              </a:ln>
              <a:solidFill>
                <a:srgbClr val="0F124A"/>
              </a:solidFill>
              <a:effectLst/>
              <a:uLnTx/>
              <a:uFillTx/>
              <a:latin typeface="Arial"/>
              <a:ea typeface="+mn-ea"/>
              <a:cs typeface="Arial"/>
            </a:endParaRPr>
          </a:p>
          <a:p>
            <a:pPr marL="834579" marR="0" lvl="1" indent="-380990" algn="l" defTabSz="91437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CH" sz="2000" b="0" i="0" u="none" strike="noStrike" kern="1200" cap="none" spc="0" normalizeH="0" baseline="0" noProof="0" dirty="0">
                <a:ln>
                  <a:noFill/>
                </a:ln>
                <a:solidFill>
                  <a:srgbClr val="0000FF">
                    <a:lumMod val="60000"/>
                    <a:lumOff val="40000"/>
                  </a:srgbClr>
                </a:solidFill>
                <a:effectLst/>
                <a:uLnTx/>
                <a:uFillTx/>
                <a:latin typeface="Arial"/>
                <a:ea typeface="+mn-ea"/>
                <a:cs typeface="Arial"/>
              </a:rPr>
              <a:t>Technical readiness of HTS lags behind that of LTS </a:t>
            </a:r>
            <a:r>
              <a:rPr kumimoji="0" lang="en-CH" sz="2000" b="0" i="0" u="none" strike="noStrike" kern="1200" cap="none" spc="0" normalizeH="0" baseline="0" noProof="0" dirty="0">
                <a:ln>
                  <a:noFill/>
                </a:ln>
                <a:solidFill>
                  <a:srgbClr val="0F124A"/>
                </a:solidFill>
                <a:effectLst/>
                <a:uLnTx/>
                <a:uFillTx/>
                <a:latin typeface="Arial"/>
                <a:ea typeface="+mn-ea"/>
                <a:cs typeface="Arial"/>
              </a:rPr>
              <a:t>by many years.</a:t>
            </a:r>
          </a:p>
          <a:p>
            <a:pPr marL="380990" marR="0" lvl="0" indent="-380990"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00FF">
                    <a:lumMod val="60000"/>
                    <a:lumOff val="40000"/>
                  </a:srgbClr>
                </a:solidFill>
                <a:effectLst/>
                <a:uLnTx/>
                <a:uFillTx/>
                <a:latin typeface="Arial"/>
                <a:ea typeface="+mn-ea"/>
                <a:cs typeface="Arial"/>
              </a:rPr>
              <a:t>Need to exploit s</a:t>
            </a:r>
            <a:r>
              <a:rPr kumimoji="0" lang="en-CH" sz="2000" b="0" i="0" u="none" strike="noStrike" kern="1200" cap="none" spc="0" normalizeH="0" baseline="0" noProof="0" dirty="0" err="1">
                <a:ln>
                  <a:noFill/>
                </a:ln>
                <a:solidFill>
                  <a:srgbClr val="0000FF">
                    <a:lumMod val="60000"/>
                    <a:lumOff val="40000"/>
                  </a:srgbClr>
                </a:solidFill>
                <a:effectLst/>
                <a:uLnTx/>
                <a:uFillTx/>
                <a:latin typeface="Arial"/>
                <a:ea typeface="+mn-ea"/>
                <a:cs typeface="Arial"/>
              </a:rPr>
              <a:t>ynergies</a:t>
            </a:r>
            <a:r>
              <a:rPr kumimoji="0" lang="en-CH" sz="2000" b="0" i="0" u="none" strike="noStrike" kern="1200" cap="none" spc="0" normalizeH="0" baseline="0" noProof="0" dirty="0">
                <a:ln>
                  <a:noFill/>
                </a:ln>
                <a:solidFill>
                  <a:srgbClr val="0F124A"/>
                </a:solidFill>
                <a:effectLst/>
                <a:uLnTx/>
                <a:uFillTx/>
                <a:latin typeface="Arial"/>
                <a:ea typeface="+mn-ea"/>
                <a:cs typeface="Arial"/>
              </a:rPr>
              <a:t> with other fields and applications</a:t>
            </a:r>
            <a:r>
              <a:rPr kumimoji="0" lang="en-US" sz="2000" b="0" i="0" u="none" strike="noStrike" kern="1200" cap="none" spc="0" normalizeH="0" baseline="0" noProof="0" dirty="0">
                <a:ln>
                  <a:noFill/>
                </a:ln>
                <a:solidFill>
                  <a:srgbClr val="0F124A"/>
                </a:solidFill>
                <a:effectLst/>
                <a:uLnTx/>
                <a:uFillTx/>
                <a:latin typeface="Arial"/>
                <a:ea typeface="+mn-ea"/>
                <a:cs typeface="Arial"/>
              </a:rPr>
              <a:t> to</a:t>
            </a:r>
            <a:r>
              <a:rPr kumimoji="0" lang="en-CH" sz="2000" b="0" i="0" u="none" strike="noStrike" kern="1200" cap="none" spc="0" normalizeH="0" baseline="0" noProof="0" dirty="0">
                <a:ln>
                  <a:noFill/>
                </a:ln>
                <a:solidFill>
                  <a:srgbClr val="0F124A"/>
                </a:solidFill>
                <a:effectLst/>
                <a:uLnTx/>
                <a:uFillTx/>
                <a:latin typeface="Arial"/>
                <a:ea typeface="+mn-ea"/>
                <a:cs typeface="Arial"/>
              </a:rPr>
              <a:t> </a:t>
            </a:r>
            <a:r>
              <a:rPr kumimoji="0" lang="en-CH" sz="2000" b="0" i="0" u="none" strike="noStrike" kern="1200" cap="none" spc="0" normalizeH="0" baseline="0" noProof="0" dirty="0">
                <a:ln>
                  <a:noFill/>
                </a:ln>
                <a:solidFill>
                  <a:srgbClr val="0000FF">
                    <a:lumMod val="60000"/>
                    <a:lumOff val="40000"/>
                  </a:srgbClr>
                </a:solidFill>
                <a:effectLst/>
                <a:uLnTx/>
                <a:uFillTx/>
                <a:latin typeface="Arial"/>
                <a:ea typeface="+mn-ea"/>
                <a:cs typeface="Arial"/>
              </a:rPr>
              <a:t>help to sustain the long-term effort</a:t>
            </a:r>
            <a:r>
              <a:rPr kumimoji="0" lang="en-CH" sz="2000" b="0" i="0" u="none" strike="noStrike" kern="1200" cap="none" spc="0" normalizeH="0" baseline="0" noProof="0" dirty="0">
                <a:ln>
                  <a:noFill/>
                </a:ln>
                <a:solidFill>
                  <a:srgbClr val="0F124A"/>
                </a:solidFill>
                <a:effectLst/>
                <a:uLnTx/>
                <a:uFillTx/>
                <a:latin typeface="Arial"/>
                <a:ea typeface="+mn-ea"/>
                <a:cs typeface="Arial"/>
              </a:rPr>
              <a:t>.</a:t>
            </a:r>
          </a:p>
        </p:txBody>
      </p:sp>
    </p:spTree>
    <p:extLst>
      <p:ext uri="{BB962C8B-B14F-4D97-AF65-F5344CB8AC3E}">
        <p14:creationId xmlns:p14="http://schemas.microsoft.com/office/powerpoint/2010/main" val="121644451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Content Placeholder 6">
            <a:extLst>
              <a:ext uri="{FF2B5EF4-FFF2-40B4-BE49-F238E27FC236}">
                <a16:creationId xmlns:a16="http://schemas.microsoft.com/office/drawing/2014/main" id="{EEE120BE-3B1A-CE8B-5427-7506B2B4213F}"/>
              </a:ext>
            </a:extLst>
          </p:cNvPr>
          <p:cNvPicPr>
            <a:picLocks noChangeAspect="1"/>
          </p:cNvPicPr>
          <p:nvPr/>
        </p:nvPicPr>
        <p:blipFill rotWithShape="1">
          <a:blip r:embed="rId2"/>
          <a:srcRect t="7782" b="26122"/>
          <a:stretch/>
        </p:blipFill>
        <p:spPr>
          <a:xfrm>
            <a:off x="11929" y="537837"/>
            <a:ext cx="12201097" cy="6320163"/>
          </a:xfrm>
          <a:prstGeom prst="rect">
            <a:avLst/>
          </a:prstGeom>
          <a:ln>
            <a:solidFill>
              <a:srgbClr val="FF0000"/>
            </a:solidFill>
          </a:ln>
        </p:spPr>
      </p:pic>
      <p:sp>
        <p:nvSpPr>
          <p:cNvPr id="36" name="Rounded Rectangle 8">
            <a:extLst>
              <a:ext uri="{FF2B5EF4-FFF2-40B4-BE49-F238E27FC236}">
                <a16:creationId xmlns:a16="http://schemas.microsoft.com/office/drawing/2014/main" id="{88A86CD9-9F81-584C-9AFB-9824F18CCAB3}"/>
              </a:ext>
            </a:extLst>
          </p:cNvPr>
          <p:cNvSpPr/>
          <p:nvPr/>
        </p:nvSpPr>
        <p:spPr>
          <a:xfrm>
            <a:off x="1856074" y="4051920"/>
            <a:ext cx="1440000" cy="1440000"/>
          </a:xfrm>
          <a:prstGeom prst="roundRect">
            <a:avLst>
              <a:gd name="adj" fmla="val 4512"/>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32</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Companies</a:t>
            </a:r>
          </a:p>
        </p:txBody>
      </p:sp>
      <p:sp>
        <p:nvSpPr>
          <p:cNvPr id="37" name="Rounded Rectangle 9">
            <a:extLst>
              <a:ext uri="{FF2B5EF4-FFF2-40B4-BE49-F238E27FC236}">
                <a16:creationId xmlns:a16="http://schemas.microsoft.com/office/drawing/2014/main" id="{A17CA0EB-1B64-5273-861F-7DFF2B3D69DC}"/>
              </a:ext>
            </a:extLst>
          </p:cNvPr>
          <p:cNvSpPr/>
          <p:nvPr/>
        </p:nvSpPr>
        <p:spPr>
          <a:xfrm>
            <a:off x="5024347" y="4051920"/>
            <a:ext cx="1440000" cy="1440000"/>
          </a:xfrm>
          <a:prstGeom prst="roundRect">
            <a:avLst>
              <a:gd name="adj" fmla="val 4512"/>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34</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Countries</a:t>
            </a:r>
          </a:p>
        </p:txBody>
      </p:sp>
      <p:sp>
        <p:nvSpPr>
          <p:cNvPr id="38" name="Rounded Rectangle 10">
            <a:extLst>
              <a:ext uri="{FF2B5EF4-FFF2-40B4-BE49-F238E27FC236}">
                <a16:creationId xmlns:a16="http://schemas.microsoft.com/office/drawing/2014/main" id="{04EDC67D-5544-87EE-D830-584D572D109F}"/>
              </a:ext>
            </a:extLst>
          </p:cNvPr>
          <p:cNvSpPr/>
          <p:nvPr/>
        </p:nvSpPr>
        <p:spPr>
          <a:xfrm>
            <a:off x="190247" y="4051920"/>
            <a:ext cx="1495977" cy="1440000"/>
          </a:xfrm>
          <a:prstGeom prst="roundRect">
            <a:avLst>
              <a:gd name="adj" fmla="val 4512"/>
            </a:avLst>
          </a:prstGeom>
          <a:solidFill>
            <a:srgbClr val="FF85FF"/>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150</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Institutes</a:t>
            </a:r>
          </a:p>
        </p:txBody>
      </p:sp>
      <p:grpSp>
        <p:nvGrpSpPr>
          <p:cNvPr id="39" name="Group 38">
            <a:extLst>
              <a:ext uri="{FF2B5EF4-FFF2-40B4-BE49-F238E27FC236}">
                <a16:creationId xmlns:a16="http://schemas.microsoft.com/office/drawing/2014/main" id="{971185BF-1292-E158-6A00-13E479E847F8}"/>
              </a:ext>
            </a:extLst>
          </p:cNvPr>
          <p:cNvGrpSpPr/>
          <p:nvPr/>
        </p:nvGrpSpPr>
        <p:grpSpPr>
          <a:xfrm>
            <a:off x="7594201" y="4079453"/>
            <a:ext cx="1446586" cy="1441608"/>
            <a:chOff x="5729374" y="5011728"/>
            <a:chExt cx="1446586" cy="1441608"/>
          </a:xfrm>
        </p:grpSpPr>
        <p:pic>
          <p:nvPicPr>
            <p:cNvPr id="40" name="Picture 39">
              <a:extLst>
                <a:ext uri="{FF2B5EF4-FFF2-40B4-BE49-F238E27FC236}">
                  <a16:creationId xmlns:a16="http://schemas.microsoft.com/office/drawing/2014/main" id="{3FC0304F-8746-276C-40AC-55938E40CC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29374" y="5027801"/>
              <a:ext cx="1440001" cy="1425535"/>
            </a:xfrm>
            <a:prstGeom prst="roundRect">
              <a:avLst>
                <a:gd name="adj" fmla="val 3715"/>
              </a:avLst>
            </a:prstGeom>
          </p:spPr>
        </p:pic>
        <p:sp>
          <p:nvSpPr>
            <p:cNvPr id="41" name="Rounded Rectangle 12">
              <a:extLst>
                <a:ext uri="{FF2B5EF4-FFF2-40B4-BE49-F238E27FC236}">
                  <a16:creationId xmlns:a16="http://schemas.microsoft.com/office/drawing/2014/main" id="{89226594-A513-51BE-31A1-271EC40FE562}"/>
                </a:ext>
              </a:extLst>
            </p:cNvPr>
            <p:cNvSpPr/>
            <p:nvPr/>
          </p:nvSpPr>
          <p:spPr>
            <a:xfrm>
              <a:off x="5735960" y="5011728"/>
              <a:ext cx="1440000" cy="1440000"/>
            </a:xfrm>
            <a:prstGeom prst="roundRect">
              <a:avLst>
                <a:gd name="adj" fmla="val 4512"/>
              </a:avLst>
            </a:prstGeom>
            <a:no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FFFF"/>
                  </a:solidFill>
                  <a:effectLst/>
                  <a:uLnTx/>
                  <a:uFillTx/>
                  <a:latin typeface="Arial"/>
                  <a:ea typeface="+mn-ea"/>
                  <a:cs typeface="+mn-cs"/>
                </a:rPr>
                <a:t>EC</a:t>
              </a:r>
              <a:r>
                <a:rPr kumimoji="0" lang="en-US" sz="6000" b="0" i="0" u="none" strike="noStrike" kern="1200" cap="none" spc="0" normalizeH="0" baseline="0" noProof="0" dirty="0">
                  <a:ln>
                    <a:noFill/>
                  </a:ln>
                  <a:solidFill>
                    <a:srgbClr val="FFFFFF"/>
                  </a:solidFill>
                  <a:effectLst/>
                  <a:uLnTx/>
                  <a:uFillTx/>
                  <a:latin typeface="Arial"/>
                  <a:ea typeface="+mn-ea"/>
                  <a:cs typeface="+mn-cs"/>
                </a:rPr>
                <a:t>  </a:t>
              </a: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H2020</a:t>
              </a:r>
            </a:p>
          </p:txBody>
        </p:sp>
      </p:grpSp>
      <p:sp>
        <p:nvSpPr>
          <p:cNvPr id="42" name="Oval 41">
            <a:extLst>
              <a:ext uri="{FF2B5EF4-FFF2-40B4-BE49-F238E27FC236}">
                <a16:creationId xmlns:a16="http://schemas.microsoft.com/office/drawing/2014/main" id="{9F0E0788-254F-E96B-49F3-7859FA68AE20}"/>
              </a:ext>
            </a:extLst>
          </p:cNvPr>
          <p:cNvSpPr/>
          <p:nvPr/>
        </p:nvSpPr>
        <p:spPr>
          <a:xfrm>
            <a:off x="10944371" y="572911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3" name="Oval 42">
            <a:extLst>
              <a:ext uri="{FF2B5EF4-FFF2-40B4-BE49-F238E27FC236}">
                <a16:creationId xmlns:a16="http://schemas.microsoft.com/office/drawing/2014/main" id="{6B7301E6-AB7D-2B0D-A31C-BC412E68D69E}"/>
              </a:ext>
            </a:extLst>
          </p:cNvPr>
          <p:cNvSpPr/>
          <p:nvPr/>
        </p:nvSpPr>
        <p:spPr>
          <a:xfrm>
            <a:off x="2648083" y="282778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Oval 43">
            <a:extLst>
              <a:ext uri="{FF2B5EF4-FFF2-40B4-BE49-F238E27FC236}">
                <a16:creationId xmlns:a16="http://schemas.microsoft.com/office/drawing/2014/main" id="{BFC60EEB-104B-BAC7-D86C-50CC410E2CC5}"/>
              </a:ext>
            </a:extLst>
          </p:cNvPr>
          <p:cNvSpPr/>
          <p:nvPr/>
        </p:nvSpPr>
        <p:spPr>
          <a:xfrm>
            <a:off x="3080131" y="3784898"/>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5" name="Oval 44">
            <a:extLst>
              <a:ext uri="{FF2B5EF4-FFF2-40B4-BE49-F238E27FC236}">
                <a16:creationId xmlns:a16="http://schemas.microsoft.com/office/drawing/2014/main" id="{DD02F381-BB8B-7D2D-3B62-E8D59979A536}"/>
              </a:ext>
            </a:extLst>
          </p:cNvPr>
          <p:cNvSpPr/>
          <p:nvPr/>
        </p:nvSpPr>
        <p:spPr>
          <a:xfrm>
            <a:off x="8500826" y="3389586"/>
            <a:ext cx="105103" cy="105104"/>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6" name="Oval 45">
            <a:extLst>
              <a:ext uri="{FF2B5EF4-FFF2-40B4-BE49-F238E27FC236}">
                <a16:creationId xmlns:a16="http://schemas.microsoft.com/office/drawing/2014/main" id="{4A9AE4D3-BB95-1CAF-8428-DB153C3A48F7}"/>
              </a:ext>
            </a:extLst>
          </p:cNvPr>
          <p:cNvSpPr/>
          <p:nvPr/>
        </p:nvSpPr>
        <p:spPr>
          <a:xfrm rot="4287791">
            <a:off x="9517523" y="4013833"/>
            <a:ext cx="105103" cy="105104"/>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6" name="Rectangle 15">
            <a:extLst>
              <a:ext uri="{FF2B5EF4-FFF2-40B4-BE49-F238E27FC236}">
                <a16:creationId xmlns:a16="http://schemas.microsoft.com/office/drawing/2014/main" id="{C0965F5C-4C44-D473-381F-DF96F4227C76}"/>
              </a:ext>
            </a:extLst>
          </p:cNvPr>
          <p:cNvSpPr/>
          <p:nvPr/>
        </p:nvSpPr>
        <p:spPr>
          <a:xfrm>
            <a:off x="449175" y="870580"/>
            <a:ext cx="11188643" cy="867930"/>
          </a:xfrm>
          <a:prstGeom prst="rect">
            <a:avLst/>
          </a:prstGeom>
        </p:spPr>
        <p:txBody>
          <a:bodyPr wrap="square">
            <a:spAutoFit/>
          </a:bodyPr>
          <a:lstStyle/>
          <a:p>
            <a:pPr defTabSz="822960">
              <a:defRPr/>
            </a:pPr>
            <a:r>
              <a:rPr lang="en-GB" sz="2520" b="1" dirty="0">
                <a:solidFill>
                  <a:srgbClr val="FFFFFF"/>
                </a:solidFill>
                <a:latin typeface="Arial"/>
              </a:rPr>
              <a:t>increasing international collaboration as a prerequisite for success</a:t>
            </a:r>
            <a:br>
              <a:rPr lang="en-GB" sz="2520" b="1" dirty="0">
                <a:solidFill>
                  <a:srgbClr val="FFFFFF"/>
                </a:solidFill>
                <a:latin typeface="Arial"/>
              </a:rPr>
            </a:br>
            <a:endParaRPr lang="en-US" sz="2520" dirty="0">
              <a:solidFill>
                <a:srgbClr val="FFFFFF"/>
              </a:solidFill>
              <a:latin typeface="Arial"/>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en-US" dirty="0"/>
              <a:t>Status of FCC global collaboration</a:t>
            </a:r>
            <a:endParaRPr lang="en-CH" sz="3200" dirty="0">
              <a:latin typeface="Calibri"/>
            </a:endParaRPr>
          </a:p>
        </p:txBody>
      </p:sp>
      <p:pic>
        <p:nvPicPr>
          <p:cNvPr id="8" name="Picture 7" descr="A picture containing icon&#10;&#10;Description automatically generated">
            <a:extLst>
              <a:ext uri="{FF2B5EF4-FFF2-40B4-BE49-F238E27FC236}">
                <a16:creationId xmlns:a16="http://schemas.microsoft.com/office/drawing/2014/main" id="{4C03B7B9-05B5-F52F-AFB7-92459497889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321" y="58203"/>
            <a:ext cx="1935386" cy="654292"/>
          </a:xfrm>
          <a:prstGeom prst="rect">
            <a:avLst/>
          </a:prstGeom>
        </p:spPr>
      </p:pic>
    </p:spTree>
    <p:extLst>
      <p:ext uri="{BB962C8B-B14F-4D97-AF65-F5344CB8AC3E}">
        <p14:creationId xmlns:p14="http://schemas.microsoft.com/office/powerpoint/2010/main" val="321430018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91CCAB6-9251-4ACD-8301-567945ECFFD7}"/>
              </a:ext>
            </a:extLst>
          </p:cNvPr>
          <p:cNvSpPr txBox="1"/>
          <p:nvPr/>
        </p:nvSpPr>
        <p:spPr>
          <a:xfrm>
            <a:off x="572192" y="936966"/>
            <a:ext cx="11047615" cy="5740033"/>
          </a:xfrm>
          <a:prstGeom prst="rect">
            <a:avLst/>
          </a:prstGeom>
          <a:noFill/>
        </p:spPr>
        <p:txBody>
          <a:bodyPr wrap="square">
            <a:spAutoFit/>
          </a:bodyPr>
          <a:lstStyle/>
          <a:p>
            <a:pPr algn="just" defTabSz="914303"/>
            <a:r>
              <a:rPr lang="en-US" sz="2400" b="1" dirty="0">
                <a:solidFill>
                  <a:srgbClr val="0F124A"/>
                </a:solidFill>
                <a:latin typeface="Calibri" panose="020F0502020204030204" pitchFamily="34" charset="0"/>
                <a:ea typeface="MS Mincho" panose="02020609040205080304" pitchFamily="49" charset="-128"/>
                <a:cs typeface="Calibri" panose="020F0502020204030204" pitchFamily="34" charset="0"/>
              </a:rPr>
              <a:t>The first half of the FCC FS will soon be completed with the</a:t>
            </a:r>
            <a:r>
              <a:rPr lang="en-US" sz="2400" dirty="0">
                <a:solidFill>
                  <a:srgbClr val="0F124A"/>
                </a:solidFill>
                <a:latin typeface="Calibri" panose="020F0502020204030204" pitchFamily="34" charset="0"/>
                <a:ea typeface="MS Mincho" panose="02020609040205080304" pitchFamily="49" charset="-128"/>
                <a:cs typeface="Calibri" panose="020F0502020204030204" pitchFamily="34" charset="0"/>
              </a:rPr>
              <a:t> </a:t>
            </a:r>
            <a:r>
              <a:rPr lang="en-US" sz="2400" b="1" dirty="0">
                <a:solidFill>
                  <a:srgbClr val="0F124A"/>
                </a:solidFill>
                <a:latin typeface="Calibri" panose="020F0502020204030204" pitchFamily="34" charset="0"/>
                <a:ea typeface="MS Mincho" panose="02020609040205080304" pitchFamily="49" charset="-128"/>
                <a:cs typeface="Calibri" panose="020F0502020204030204" pitchFamily="34" charset="0"/>
              </a:rPr>
              <a:t>mid-term review</a:t>
            </a:r>
          </a:p>
          <a:p>
            <a:pPr marL="342900" indent="-342900" algn="just" defTabSz="914303">
              <a:buFont typeface="Arial" panose="020B0604020202020204" pitchFamily="34" charset="0"/>
              <a:buChar char="•"/>
            </a:pPr>
            <a:r>
              <a:rPr lang="en-GB" sz="2000" dirty="0">
                <a:solidFill>
                  <a:srgbClr val="0F124A"/>
                </a:solidFill>
                <a:latin typeface="Calibri" panose="020F0502020204030204" pitchFamily="34" charset="0"/>
                <a:ea typeface="MS Mincho" panose="02020609040205080304" pitchFamily="49" charset="-128"/>
                <a:cs typeface="Calibri" panose="020F0502020204030204" pitchFamily="34" charset="0"/>
              </a:rPr>
              <a:t>End October 2023: Review committee reports available to Scientific Policy Committee and Finance Committee</a:t>
            </a:r>
          </a:p>
          <a:p>
            <a:pPr marL="342900" indent="-342900" algn="just" defTabSz="914303">
              <a:buFont typeface="Arial" panose="020B0604020202020204" pitchFamily="34" charset="0"/>
              <a:buChar char="•"/>
            </a:pPr>
            <a:r>
              <a:rPr lang="en-GB" sz="2000" dirty="0">
                <a:solidFill>
                  <a:srgbClr val="0F124A"/>
                </a:solidFill>
                <a:latin typeface="Calibri" panose="020F0502020204030204" pitchFamily="34" charset="0"/>
                <a:ea typeface="MS Mincho" panose="02020609040205080304" pitchFamily="49" charset="-128"/>
                <a:cs typeface="Calibri" panose="020F0502020204030204" pitchFamily="34" charset="0"/>
              </a:rPr>
              <a:t>20 – 22 November 2023: SPC and FC review meetings on mid-term review</a:t>
            </a:r>
          </a:p>
          <a:p>
            <a:pPr marL="342900" indent="-342900" algn="just" defTabSz="914303">
              <a:buFont typeface="Arial" panose="020B0604020202020204" pitchFamily="34" charset="0"/>
              <a:buChar char="•"/>
            </a:pPr>
            <a:r>
              <a:rPr lang="en-GB" sz="2000" dirty="0">
                <a:solidFill>
                  <a:srgbClr val="0F124A"/>
                </a:solidFill>
                <a:latin typeface="Calibri" panose="020F0502020204030204" pitchFamily="34" charset="0"/>
                <a:ea typeface="MS Mincho" panose="02020609040205080304" pitchFamily="49" charset="-128"/>
                <a:cs typeface="Calibri" panose="020F0502020204030204" pitchFamily="34" charset="0"/>
              </a:rPr>
              <a:t>2 February 2024: CERN Council meeting on mid-term review</a:t>
            </a:r>
            <a:endParaRPr lang="en-US" sz="2800" dirty="0">
              <a:solidFill>
                <a:srgbClr val="0F124A"/>
              </a:solidFill>
              <a:latin typeface="Calibri" panose="020F0502020204030204" pitchFamily="34" charset="0"/>
              <a:ea typeface="MS Mincho" panose="02020609040205080304" pitchFamily="49" charset="-128"/>
              <a:cs typeface="Calibri" panose="020F0502020204030204" pitchFamily="34" charset="0"/>
            </a:endParaRPr>
          </a:p>
          <a:p>
            <a:pPr algn="just" defTabSz="914303"/>
            <a:r>
              <a:rPr lang="en-US" sz="800" dirty="0">
                <a:solidFill>
                  <a:srgbClr val="0F124A"/>
                </a:solidFill>
                <a:latin typeface="Calibri" panose="020F0502020204030204" pitchFamily="34" charset="0"/>
                <a:ea typeface="MS Mincho" panose="02020609040205080304" pitchFamily="49" charset="-128"/>
                <a:cs typeface="Calibri" panose="020F0502020204030204" pitchFamily="34" charset="0"/>
              </a:rPr>
              <a:t>  </a:t>
            </a:r>
            <a:endParaRPr lang="en-US" sz="2000" b="1" dirty="0">
              <a:solidFill>
                <a:srgbClr val="0F124A"/>
              </a:solidFill>
              <a:latin typeface="Calibri" panose="020F0502020204030204" pitchFamily="34" charset="0"/>
              <a:ea typeface="MS Mincho" panose="02020609040205080304" pitchFamily="49" charset="-128"/>
              <a:cs typeface="Calibri" panose="020F0502020204030204" pitchFamily="34" charset="0"/>
            </a:endParaRPr>
          </a:p>
          <a:p>
            <a:pPr algn="just" defTabSz="914303"/>
            <a:r>
              <a:rPr lang="en-US" sz="2400" b="1" dirty="0">
                <a:solidFill>
                  <a:srgbClr val="0F124A"/>
                </a:solidFill>
                <a:latin typeface="Calibri" panose="020F0502020204030204" pitchFamily="34" charset="0"/>
                <a:ea typeface="MS Mincho" panose="02020609040205080304" pitchFamily="49" charset="-128"/>
                <a:cs typeface="Calibri" panose="020F0502020204030204" pitchFamily="34" charset="0"/>
              </a:rPr>
              <a:t>Focus</a:t>
            </a:r>
            <a:r>
              <a:rPr lang="en-US" sz="2400" dirty="0">
                <a:solidFill>
                  <a:srgbClr val="0F124A"/>
                </a:solidFill>
                <a:latin typeface="Calibri" panose="020F0502020204030204" pitchFamily="34" charset="0"/>
                <a:ea typeface="MS Mincho" panose="02020609040205080304" pitchFamily="49" charset="-128"/>
                <a:cs typeface="Calibri" panose="020F0502020204030204" pitchFamily="34" charset="0"/>
              </a:rPr>
              <a:t> so far: identifying best placement &amp; layout and adapting entire project to new placement </a:t>
            </a:r>
          </a:p>
          <a:p>
            <a:pPr lvl="1" algn="just" defTabSz="914303"/>
            <a:r>
              <a:rPr lang="en-GB" sz="800" dirty="0">
                <a:solidFill>
                  <a:srgbClr val="0F124A"/>
                </a:solidFill>
                <a:latin typeface="Calibri" panose="020F0502020204030204" pitchFamily="34" charset="0"/>
                <a:ea typeface="MS Mincho" panose="02020609040205080304" pitchFamily="49" charset="-128"/>
                <a:cs typeface="Calibri" panose="020F0502020204030204" pitchFamily="34" charset="0"/>
              </a:rPr>
              <a:t>  </a:t>
            </a:r>
            <a:endParaRPr lang="en-US" sz="1600" b="1" dirty="0">
              <a:solidFill>
                <a:srgbClr val="0F124A"/>
              </a:solidFill>
              <a:latin typeface="Calibri" panose="020F0502020204030204" pitchFamily="34" charset="0"/>
              <a:ea typeface="MS Mincho" panose="02020609040205080304" pitchFamily="49" charset="-128"/>
              <a:cs typeface="Calibri" panose="020F0502020204030204" pitchFamily="34" charset="0"/>
            </a:endParaRPr>
          </a:p>
          <a:p>
            <a:pPr algn="just" defTabSz="914303"/>
            <a:r>
              <a:rPr lang="en-US" sz="2400" b="1" dirty="0">
                <a:solidFill>
                  <a:srgbClr val="0F124A"/>
                </a:solidFill>
                <a:latin typeface="Calibri" panose="020F0502020204030204" pitchFamily="34" charset="0"/>
                <a:ea typeface="MS Mincho" panose="02020609040205080304" pitchFamily="49" charset="-128"/>
                <a:cs typeface="Calibri" panose="020F0502020204030204" pitchFamily="34" charset="0"/>
              </a:rPr>
              <a:t>Focus</a:t>
            </a:r>
            <a:r>
              <a:rPr lang="en-US" sz="2400" dirty="0">
                <a:solidFill>
                  <a:srgbClr val="0F124A"/>
                </a:solidFill>
                <a:latin typeface="Calibri" panose="020F0502020204030204" pitchFamily="34" charset="0"/>
                <a:ea typeface="MS Mincho" panose="02020609040205080304" pitchFamily="49" charset="-128"/>
                <a:cs typeface="Calibri" panose="020F0502020204030204" pitchFamily="34" charset="0"/>
              </a:rPr>
              <a:t> until end 2025: performance-risk-cost optimization considering project/operation phases and preparations for project preparatory phase</a:t>
            </a:r>
          </a:p>
          <a:p>
            <a:pPr marL="800100" lvl="1" indent="-342900" algn="just" defTabSz="914303">
              <a:buFont typeface="Arial" panose="020B0604020202020204" pitchFamily="34" charset="0"/>
              <a:buChar char="•"/>
            </a:pPr>
            <a:r>
              <a:rPr lang="en-US" sz="2000" dirty="0">
                <a:solidFill>
                  <a:srgbClr val="0F124A"/>
                </a:solidFill>
                <a:latin typeface="Calibri" panose="020F0502020204030204" pitchFamily="34" charset="0"/>
                <a:ea typeface="MS Mincho" panose="02020609040205080304" pitchFamily="49" charset="-128"/>
                <a:cs typeface="Calibri" panose="020F0502020204030204" pitchFamily="34" charset="0"/>
              </a:rPr>
              <a:t>Performance-risk-cost optimization considering construction &amp; operation phases at system and global level</a:t>
            </a:r>
            <a:endParaRPr lang="en-GB" sz="2000" dirty="0">
              <a:solidFill>
                <a:srgbClr val="0F124A"/>
              </a:solidFill>
              <a:latin typeface="Calibri" panose="020F0502020204030204" pitchFamily="34" charset="0"/>
              <a:ea typeface="MS Mincho" panose="02020609040205080304" pitchFamily="49" charset="-128"/>
              <a:cs typeface="Calibri" panose="020F0502020204030204" pitchFamily="34" charset="0"/>
            </a:endParaRPr>
          </a:p>
          <a:p>
            <a:pPr marL="800100" lvl="1" indent="-342900" algn="just" defTabSz="914303">
              <a:buFont typeface="Arial" panose="020B0604020202020204" pitchFamily="34" charset="0"/>
              <a:buChar char="•"/>
            </a:pPr>
            <a:r>
              <a:rPr lang="en-GB" sz="2000" dirty="0">
                <a:solidFill>
                  <a:srgbClr val="0F124A"/>
                </a:solidFill>
                <a:latin typeface="Calibri" panose="020F0502020204030204" pitchFamily="34" charset="0"/>
                <a:ea typeface="MS Mincho" panose="02020609040205080304" pitchFamily="49" charset="-128"/>
                <a:cs typeface="Calibri" panose="020F0502020204030204" pitchFamily="34" charset="0"/>
              </a:rPr>
              <a:t>Site investigation, surface site implementation with host states, environmental initial state, administrative processes</a:t>
            </a:r>
          </a:p>
          <a:p>
            <a:pPr marL="800100" lvl="1" indent="-342900" algn="just" defTabSz="914303">
              <a:buFont typeface="Arial" panose="020B0604020202020204" pitchFamily="34" charset="0"/>
              <a:buChar char="•"/>
            </a:pPr>
            <a:r>
              <a:rPr lang="en-GB" sz="2000" dirty="0">
                <a:solidFill>
                  <a:srgbClr val="0F124A"/>
                </a:solidFill>
                <a:latin typeface="Calibri" panose="020F0502020204030204" pitchFamily="34" charset="0"/>
                <a:ea typeface="MS Mincho" panose="02020609040205080304" pitchFamily="49" charset="-128"/>
                <a:cs typeface="Calibri" panose="020F0502020204030204" pitchFamily="34" charset="0"/>
              </a:rPr>
              <a:t>Setting up for project preparatory phase: structure and resources, agreements with host states</a:t>
            </a:r>
          </a:p>
          <a:p>
            <a:pPr marL="800100" lvl="1" indent="-342900" algn="just" defTabSz="914303">
              <a:buFont typeface="Arial" panose="020B0604020202020204" pitchFamily="34" charset="0"/>
              <a:buChar char="•"/>
            </a:pPr>
            <a:r>
              <a:rPr lang="en-GB" sz="2000" dirty="0">
                <a:solidFill>
                  <a:srgbClr val="0F124A"/>
                </a:solidFill>
                <a:latin typeface="Calibri" panose="020F0502020204030204" pitchFamily="34" charset="0"/>
                <a:ea typeface="MS Mincho" panose="02020609040205080304" pitchFamily="49" charset="-128"/>
                <a:cs typeface="Calibri" panose="020F0502020204030204" pitchFamily="34" charset="0"/>
              </a:rPr>
              <a:t>Setting up and strengthening R&amp;D collaborations to advance towards technical design</a:t>
            </a:r>
          </a:p>
          <a:p>
            <a:pPr lvl="1" algn="just" defTabSz="914303"/>
            <a:endParaRPr lang="en-US" sz="1100" b="1" dirty="0">
              <a:solidFill>
                <a:srgbClr val="0F124A"/>
              </a:solidFill>
              <a:latin typeface="Calibri" panose="020F0502020204030204" pitchFamily="34" charset="0"/>
              <a:ea typeface="MS Mincho" panose="02020609040205080304" pitchFamily="49" charset="-128"/>
              <a:cs typeface="Calibri" panose="020F0502020204030204" pitchFamily="34" charset="0"/>
            </a:endParaRPr>
          </a:p>
          <a:p>
            <a:pPr marL="800100" lvl="1" indent="-342900" algn="just" defTabSz="914303">
              <a:buFont typeface="Arial" panose="020B0604020202020204" pitchFamily="34" charset="0"/>
              <a:buChar char="•"/>
            </a:pPr>
            <a:endParaRPr lang="en-GB" sz="2000" dirty="0">
              <a:solidFill>
                <a:srgbClr val="0F124A"/>
              </a:solidFill>
              <a:latin typeface="Calibri" panose="020F0502020204030204" pitchFamily="34" charset="0"/>
              <a:ea typeface="MS Mincho" panose="02020609040205080304" pitchFamily="49" charset="-128"/>
              <a:cs typeface="Calibri" panose="020F0502020204030204" pitchFamily="34" charset="0"/>
            </a:endParaRPr>
          </a:p>
        </p:txBody>
      </p:sp>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fr-CH" dirty="0">
                <a:latin typeface="+mn-lt"/>
              </a:rPr>
              <a:t>Conclusions</a:t>
            </a:r>
            <a:endParaRPr lang="en-US" dirty="0"/>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Tree>
    <p:extLst>
      <p:ext uri="{BB962C8B-B14F-4D97-AF65-F5344CB8AC3E}">
        <p14:creationId xmlns:p14="http://schemas.microsoft.com/office/powerpoint/2010/main" val="250728101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45E17BD-A76D-5E7C-C8EC-C469BDCFE26A}"/>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altLang="en-GB" sz="3000" b="1" i="0" u="none" strike="noStrike" kern="1200" cap="none" spc="0" normalizeH="0" baseline="0" noProof="0" dirty="0">
                <a:ln>
                  <a:noFill/>
                </a:ln>
                <a:solidFill>
                  <a:srgbClr val="FFFF00"/>
                </a:solidFill>
                <a:effectLst/>
                <a:uLnTx/>
                <a:uFillTx/>
                <a:latin typeface="Arial"/>
                <a:ea typeface="+mj-ea"/>
                <a:cs typeface="+mj-cs"/>
              </a:rPr>
              <a:t>FCC timeline</a:t>
            </a:r>
          </a:p>
        </p:txBody>
      </p:sp>
      <p:pic>
        <p:nvPicPr>
          <p:cNvPr id="4" name="Picture 3" descr="A picture containing icon&#10;&#10;Description automatically generated">
            <a:extLst>
              <a:ext uri="{FF2B5EF4-FFF2-40B4-BE49-F238E27FC236}">
                <a16:creationId xmlns:a16="http://schemas.microsoft.com/office/drawing/2014/main" id="{EFB04E3C-08A1-16AD-BAC8-3A3E5E55D0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7" name="Picture 16" descr="Timeline&#10;&#10;Description automatically generated">
            <a:extLst>
              <a:ext uri="{FF2B5EF4-FFF2-40B4-BE49-F238E27FC236}">
                <a16:creationId xmlns:a16="http://schemas.microsoft.com/office/drawing/2014/main" id="{0814408A-ED5C-4CD9-FD27-B8A1A0C041B4}"/>
              </a:ext>
            </a:extLst>
          </p:cNvPr>
          <p:cNvPicPr preferRelativeResize="0">
            <a:picLocks noChangeAspect="1"/>
          </p:cNvPicPr>
          <p:nvPr/>
        </p:nvPicPr>
        <p:blipFill>
          <a:blip r:embed="rId4"/>
          <a:stretch>
            <a:fillRect/>
          </a:stretch>
        </p:blipFill>
        <p:spPr>
          <a:xfrm>
            <a:off x="74678" y="4056709"/>
            <a:ext cx="7173450" cy="2725911"/>
          </a:xfrm>
          <a:prstGeom prst="rect">
            <a:avLst/>
          </a:prstGeom>
          <a:ln>
            <a:solidFill>
              <a:srgbClr val="2F2F2F"/>
            </a:solidFill>
          </a:ln>
        </p:spPr>
      </p:pic>
      <p:pic>
        <p:nvPicPr>
          <p:cNvPr id="18" name="Picture 5" descr="Diagram, timeline&#10;&#10;Description automatically generated">
            <a:extLst>
              <a:ext uri="{FF2B5EF4-FFF2-40B4-BE49-F238E27FC236}">
                <a16:creationId xmlns:a16="http://schemas.microsoft.com/office/drawing/2014/main" id="{F42F742E-58B1-ED46-936C-63B428931EA7}"/>
              </a:ext>
            </a:extLst>
          </p:cNvPr>
          <p:cNvPicPr preferRelativeResize="0">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7145" y="864501"/>
            <a:ext cx="8606670" cy="3192207"/>
          </a:xfrm>
          <a:prstGeom prst="rect">
            <a:avLst/>
          </a:prstGeom>
          <a:noFill/>
          <a:ln w="9525">
            <a:solidFill>
              <a:srgbClr val="2F2F2F"/>
            </a:solidFill>
            <a:miter lim="800000"/>
            <a:headEnd/>
            <a:tailEnd/>
          </a:ln>
          <a:extLst>
            <a:ext uri="{909E8E84-426E-40DD-AFC4-6F175D3DCCD1}">
              <a14:hiddenFill xmlns:a14="http://schemas.microsoft.com/office/drawing/2010/main">
                <a:solidFill>
                  <a:srgbClr val="FFFFFF"/>
                </a:solidFill>
              </a14:hiddenFill>
            </a:ext>
          </a:extLst>
        </p:spPr>
      </p:pic>
      <p:sp>
        <p:nvSpPr>
          <p:cNvPr id="20" name="TextBox 6">
            <a:extLst>
              <a:ext uri="{FF2B5EF4-FFF2-40B4-BE49-F238E27FC236}">
                <a16:creationId xmlns:a16="http://schemas.microsoft.com/office/drawing/2014/main" id="{936B80B2-D5A1-D85C-02A5-7FFECA194E2F}"/>
              </a:ext>
            </a:extLst>
          </p:cNvPr>
          <p:cNvSpPr txBox="1">
            <a:spLocks noChangeArrowheads="1"/>
          </p:cNvSpPr>
          <p:nvPr/>
        </p:nvSpPr>
        <p:spPr bwMode="auto">
          <a:xfrm>
            <a:off x="9232793" y="1443114"/>
            <a:ext cx="2260555" cy="569387"/>
          </a:xfrm>
          <a:prstGeom prst="rect">
            <a:avLst/>
          </a:prstGeom>
          <a:solidFill>
            <a:srgbClr val="1C446A">
              <a:lumMod val="20000"/>
              <a:lumOff val="80000"/>
            </a:srgbClr>
          </a:solidFill>
          <a:ln>
            <a:noFill/>
          </a:ln>
        </p:spPr>
        <p:txBody>
          <a:bodyPr wrap="non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CH" altLang="en-CH" sz="1600" b="1" i="0" u="none" strike="noStrike" kern="0" cap="none" spc="0" normalizeH="0" baseline="0" noProof="0" dirty="0">
                <a:ln>
                  <a:noFill/>
                </a:ln>
                <a:solidFill>
                  <a:srgbClr val="2F2F2F"/>
                </a:solidFill>
                <a:effectLst/>
                <a:uLnTx/>
                <a:uFillTx/>
                <a:latin typeface="Arial" panose="020B0604020202020204" pitchFamily="34" charset="0"/>
                <a:ea typeface="+mn-ea"/>
                <a:cs typeface="+mn-cs"/>
              </a:rPr>
              <a:t>Technical </a:t>
            </a:r>
            <a:r>
              <a:rPr kumimoji="0" lang="en-US" altLang="en-CH" sz="1600" b="1" i="0" u="none" strike="noStrike" kern="0" cap="none" spc="0" normalizeH="0" baseline="0" noProof="0" dirty="0">
                <a:ln>
                  <a:noFill/>
                </a:ln>
                <a:solidFill>
                  <a:srgbClr val="2F2F2F"/>
                </a:solidFill>
                <a:effectLst/>
                <a:uLnTx/>
                <a:uFillTx/>
                <a:latin typeface="Arial" panose="020B0604020202020204" pitchFamily="34" charset="0"/>
                <a:ea typeface="+mn-ea"/>
                <a:cs typeface="+mn-cs"/>
              </a:rPr>
              <a:t> </a:t>
            </a:r>
            <a:r>
              <a:rPr kumimoji="0" lang="en-CH" altLang="en-CH" sz="1600" b="1" i="0" u="none" strike="noStrike" kern="0" cap="none" spc="0" normalizeH="0" baseline="0" noProof="0" dirty="0">
                <a:ln>
                  <a:noFill/>
                </a:ln>
                <a:solidFill>
                  <a:srgbClr val="2F2F2F"/>
                </a:solidFill>
                <a:effectLst/>
                <a:uLnTx/>
                <a:uFillTx/>
                <a:latin typeface="Arial" panose="020B0604020202020204" pitchFamily="34" charset="0"/>
                <a:ea typeface="+mn-ea"/>
                <a:cs typeface="+mn-cs"/>
              </a:rPr>
              <a:t>schedule: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rPr>
              <a:t>FCC integrated project</a:t>
            </a:r>
            <a:endParaRPr kumimoji="0" lang="en-CH" altLang="en-CH" sz="1500" b="1" i="0" u="none" strike="noStrike" kern="0" cap="none" spc="0" normalizeH="0" baseline="0" noProof="0" dirty="0">
              <a:ln>
                <a:noFill/>
              </a:ln>
              <a:solidFill>
                <a:srgbClr val="2F2F2F"/>
              </a:solidFill>
              <a:effectLst/>
              <a:uLnTx/>
              <a:uFillTx/>
              <a:latin typeface="Arial" panose="020B0604020202020204" pitchFamily="34" charset="0"/>
              <a:ea typeface="+mn-ea"/>
              <a:cs typeface="+mn-cs"/>
            </a:endParaRPr>
          </a:p>
        </p:txBody>
      </p:sp>
      <p:cxnSp>
        <p:nvCxnSpPr>
          <p:cNvPr id="21" name="Straight Arrow Connector 20">
            <a:extLst>
              <a:ext uri="{FF2B5EF4-FFF2-40B4-BE49-F238E27FC236}">
                <a16:creationId xmlns:a16="http://schemas.microsoft.com/office/drawing/2014/main" id="{FAD39D76-2AF3-7CD7-B5FB-3ACFD8134F83}"/>
              </a:ext>
            </a:extLst>
          </p:cNvPr>
          <p:cNvCxnSpPr/>
          <p:nvPr/>
        </p:nvCxnSpPr>
        <p:spPr>
          <a:xfrm flipH="1">
            <a:off x="7248128" y="4653136"/>
            <a:ext cx="1152128" cy="0"/>
          </a:xfrm>
          <a:prstGeom prst="straightConnector1">
            <a:avLst/>
          </a:prstGeom>
          <a:noFill/>
          <a:ln w="38100" cap="flat" cmpd="sng" algn="ctr">
            <a:solidFill>
              <a:srgbClr val="2F2F2F"/>
            </a:solidFill>
            <a:prstDash val="solid"/>
            <a:miter lim="800000"/>
            <a:tailEnd type="triangle"/>
          </a:ln>
          <a:effectLst/>
        </p:spPr>
      </p:cxnSp>
      <p:sp>
        <p:nvSpPr>
          <p:cNvPr id="22" name="TextBox 6">
            <a:extLst>
              <a:ext uri="{FF2B5EF4-FFF2-40B4-BE49-F238E27FC236}">
                <a16:creationId xmlns:a16="http://schemas.microsoft.com/office/drawing/2014/main" id="{D98CAFA7-230D-5277-DC88-832CB5F81E95}"/>
              </a:ext>
            </a:extLst>
          </p:cNvPr>
          <p:cNvSpPr txBox="1">
            <a:spLocks noChangeArrowheads="1"/>
          </p:cNvSpPr>
          <p:nvPr/>
        </p:nvSpPr>
        <p:spPr bwMode="auto">
          <a:xfrm>
            <a:off x="7741029" y="4340272"/>
            <a:ext cx="4413388" cy="1954381"/>
          </a:xfrm>
          <a:prstGeom prst="rect">
            <a:avLst/>
          </a:prstGeom>
          <a:solidFill>
            <a:srgbClr val="1C446A">
              <a:lumMod val="20000"/>
              <a:lumOff val="80000"/>
            </a:srgbClr>
          </a:solidFill>
          <a:ln>
            <a:noFill/>
          </a:ln>
        </p:spPr>
        <p:txBody>
          <a:bodyPr wrap="non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altLang="en-CH" sz="1600" b="1" i="0" u="none" strike="noStrike" kern="0" cap="none" spc="0" normalizeH="0" baseline="0" noProof="0" dirty="0">
                <a:ln>
                  <a:noFill/>
                </a:ln>
                <a:solidFill>
                  <a:srgbClr val="2F2F2F"/>
                </a:solidFill>
                <a:effectLst/>
                <a:uLnTx/>
                <a:uFillTx/>
                <a:latin typeface="Arial" panose="020B0604020202020204" pitchFamily="34" charset="0"/>
                <a:ea typeface="+mn-ea"/>
                <a:cs typeface="+mn-cs"/>
              </a:rPr>
              <a:t>S</a:t>
            </a:r>
            <a:r>
              <a:rPr kumimoji="0" lang="en-CH" altLang="en-CH" sz="1600" b="1" i="0" u="none" strike="noStrike" kern="0" cap="none" spc="0" normalizeH="0" baseline="0" noProof="0" dirty="0" err="1">
                <a:ln>
                  <a:noFill/>
                </a:ln>
                <a:solidFill>
                  <a:srgbClr val="2F2F2F"/>
                </a:solidFill>
                <a:effectLst/>
                <a:uLnTx/>
                <a:uFillTx/>
                <a:latin typeface="Arial" panose="020B0604020202020204" pitchFamily="34" charset="0"/>
                <a:ea typeface="+mn-ea"/>
                <a:cs typeface="+mn-cs"/>
              </a:rPr>
              <a:t>chedule</a:t>
            </a:r>
            <a:r>
              <a:rPr kumimoji="0" lang="en-CH" altLang="en-CH" sz="1600" b="1" i="0" u="none" strike="noStrike" kern="0" cap="none" spc="0" normalizeH="0" baseline="0" noProof="0" dirty="0">
                <a:ln>
                  <a:noFill/>
                </a:ln>
                <a:solidFill>
                  <a:srgbClr val="2F2F2F"/>
                </a:solidFill>
                <a:effectLst/>
                <a:uLnTx/>
                <a:uFillTx/>
                <a:latin typeface="Arial" panose="020B0604020202020204" pitchFamily="34" charset="0"/>
                <a:ea typeface="+mn-ea"/>
                <a:cs typeface="+mn-cs"/>
              </a:rPr>
              <a:t> </a:t>
            </a:r>
            <a:r>
              <a:rPr kumimoji="0" lang="en-CH" altLang="en-CH" sz="1600" b="0" i="0" u="none" strike="noStrike" kern="0" cap="none" spc="0" normalizeH="0" baseline="0" noProof="0" dirty="0">
                <a:ln>
                  <a:noFill/>
                </a:ln>
                <a:solidFill>
                  <a:srgbClr val="2F2F2F"/>
                </a:solidFill>
                <a:effectLst/>
                <a:uLnTx/>
                <a:uFillTx/>
                <a:latin typeface="Arial" panose="020B0604020202020204" pitchFamily="34" charset="0"/>
                <a:ea typeface="+mn-ea"/>
                <a:cs typeface="+mn-cs"/>
              </a:rPr>
              <a:t>takes into account:</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CH"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rPr>
              <a:t>CERN Council approval timeline </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GB"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rPr>
              <a:t>p</a:t>
            </a:r>
            <a:r>
              <a:rPr kumimoji="0" lang="en-CH"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rPr>
              <a:t>ast experience in building colliders at CERN</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GB"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rPr>
              <a:t>t</a:t>
            </a:r>
            <a:r>
              <a:rPr kumimoji="0" lang="en-CH"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rPr>
              <a:t>hat HL-LHC will run until ~ 2041 </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à"/>
              <a:tabLst/>
              <a:defRPr/>
            </a:pPr>
            <a:r>
              <a:rPr kumimoji="0" lang="en-CH" altLang="en-CH" sz="1500" b="1" i="0" u="none" strike="noStrike" kern="0" cap="none" spc="0" normalizeH="0" baseline="0" noProof="0" dirty="0">
                <a:ln>
                  <a:noFill/>
                </a:ln>
                <a:solidFill>
                  <a:srgbClr val="2F2F2F"/>
                </a:solidFill>
                <a:effectLst/>
                <a:uLnTx/>
                <a:uFillTx/>
                <a:latin typeface="Arial" panose="020B0604020202020204" pitchFamily="34" charset="0"/>
                <a:ea typeface="+mn-ea"/>
                <a:cs typeface="+mn-cs"/>
                <a:sym typeface="Wingdings" pitchFamily="2" charset="2"/>
              </a:rPr>
              <a:t>ANY</a:t>
            </a:r>
            <a:r>
              <a:rPr kumimoji="0" lang="en-CH"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sym typeface="Wingdings" pitchFamily="2" charset="2"/>
              </a:rPr>
              <a:t> </a:t>
            </a:r>
            <a:r>
              <a:rPr kumimoji="0" lang="en-CH" altLang="en-CH" sz="1500" b="1" i="0" u="none" strike="noStrike" kern="0" cap="none" spc="0" normalizeH="0" baseline="0" noProof="0" dirty="0">
                <a:ln>
                  <a:noFill/>
                </a:ln>
                <a:solidFill>
                  <a:srgbClr val="2F2F2F"/>
                </a:solidFill>
                <a:effectLst/>
                <a:uLnTx/>
                <a:uFillTx/>
                <a:latin typeface="Arial" panose="020B0604020202020204" pitchFamily="34" charset="0"/>
                <a:ea typeface="+mn-ea"/>
                <a:cs typeface="+mn-cs"/>
                <a:sym typeface="Wingdings" pitchFamily="2" charset="2"/>
              </a:rPr>
              <a:t>future </a:t>
            </a:r>
            <a:r>
              <a:rPr kumimoji="0" lang="en-GB" altLang="en-CH" sz="1500" b="1" i="0" u="none" strike="noStrike" kern="0" cap="none" spc="0" normalizeH="0" baseline="0" noProof="0" dirty="0">
                <a:ln>
                  <a:noFill/>
                </a:ln>
                <a:solidFill>
                  <a:srgbClr val="2F2F2F"/>
                </a:solidFill>
                <a:effectLst/>
                <a:uLnTx/>
                <a:uFillTx/>
                <a:latin typeface="Arial" panose="020B0604020202020204" pitchFamily="34" charset="0"/>
                <a:ea typeface="+mn-ea"/>
                <a:cs typeface="+mn-cs"/>
                <a:sym typeface="Wingdings" pitchFamily="2" charset="2"/>
              </a:rPr>
              <a:t>c</a:t>
            </a:r>
            <a:r>
              <a:rPr kumimoji="0" lang="en-CH" altLang="en-CH" sz="1500" b="1" i="0" u="none" strike="noStrike" kern="0" cap="none" spc="0" normalizeH="0" baseline="0" noProof="0" dirty="0">
                <a:ln>
                  <a:noFill/>
                </a:ln>
                <a:solidFill>
                  <a:srgbClr val="2F2F2F"/>
                </a:solidFill>
                <a:effectLst/>
                <a:uLnTx/>
                <a:uFillTx/>
                <a:latin typeface="Arial" panose="020B0604020202020204" pitchFamily="34" charset="0"/>
                <a:ea typeface="+mn-ea"/>
                <a:cs typeface="+mn-cs"/>
                <a:sym typeface="Wingdings" pitchFamily="2" charset="2"/>
              </a:rPr>
              <a:t>ollider at CERN cannot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CH" altLang="en-CH" sz="1500" b="1" i="0" u="none" strike="noStrike" kern="0" cap="none" spc="0" normalizeH="0" baseline="0" noProof="0" dirty="0">
                <a:ln>
                  <a:noFill/>
                </a:ln>
                <a:solidFill>
                  <a:srgbClr val="2F2F2F"/>
                </a:solidFill>
                <a:effectLst/>
                <a:uLnTx/>
                <a:uFillTx/>
                <a:latin typeface="Arial" panose="020B0604020202020204" pitchFamily="34" charset="0"/>
                <a:ea typeface="+mn-ea"/>
                <a:cs typeface="+mn-cs"/>
                <a:sym typeface="Wingdings" pitchFamily="2" charset="2"/>
              </a:rPr>
              <a:t>     start physics operation before 2045-2048</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CH"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sym typeface="Wingdings" pitchFamily="2" charset="2"/>
              </a:rPr>
              <a:t>     (but construction will proceed in parallel to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CH"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sym typeface="Wingdings" pitchFamily="2" charset="2"/>
              </a:rPr>
              <a:t>      HL-LHC operation)</a:t>
            </a:r>
          </a:p>
        </p:txBody>
      </p:sp>
      <p:sp>
        <p:nvSpPr>
          <p:cNvPr id="24" name="TextBox 23">
            <a:extLst>
              <a:ext uri="{FF2B5EF4-FFF2-40B4-BE49-F238E27FC236}">
                <a16:creationId xmlns:a16="http://schemas.microsoft.com/office/drawing/2014/main" id="{D2DA36BB-30BA-121B-1B33-B3817B5386FE}"/>
              </a:ext>
            </a:extLst>
          </p:cNvPr>
          <p:cNvSpPr txBox="1"/>
          <p:nvPr/>
        </p:nvSpPr>
        <p:spPr>
          <a:xfrm>
            <a:off x="10745202" y="6402233"/>
            <a:ext cx="1038811" cy="276999"/>
          </a:xfrm>
          <a:prstGeom prst="rect">
            <a:avLst/>
          </a:prstGeom>
          <a:solidFill>
            <a:srgbClr val="FFFF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33A0"/>
                </a:solidFill>
                <a:effectLst/>
                <a:uLnTx/>
                <a:uFillTx/>
                <a:latin typeface="Arial"/>
                <a:ea typeface="+mn-ea"/>
                <a:cs typeface="+mn-cs"/>
              </a:rPr>
              <a:t>F. Gianotti</a:t>
            </a: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spTree>
    <p:extLst>
      <p:ext uri="{BB962C8B-B14F-4D97-AF65-F5344CB8AC3E}">
        <p14:creationId xmlns:p14="http://schemas.microsoft.com/office/powerpoint/2010/main" val="363699062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BD0D6F9-7A03-8047-E236-C7B74B3B2575}"/>
              </a:ext>
            </a:extLst>
          </p:cNvPr>
          <p:cNvPicPr>
            <a:picLocks noChangeAspect="1"/>
          </p:cNvPicPr>
          <p:nvPr/>
        </p:nvPicPr>
        <p:blipFill>
          <a:blip r:embed="rId3"/>
          <a:stretch>
            <a:fillRect/>
          </a:stretch>
        </p:blipFill>
        <p:spPr>
          <a:xfrm>
            <a:off x="3431950" y="2354308"/>
            <a:ext cx="1452393" cy="2130859"/>
          </a:xfrm>
          <a:prstGeom prst="rect">
            <a:avLst/>
          </a:prstGeom>
        </p:spPr>
      </p:pic>
      <p:pic>
        <p:nvPicPr>
          <p:cNvPr id="8" name="Picture 7">
            <a:extLst>
              <a:ext uri="{FF2B5EF4-FFF2-40B4-BE49-F238E27FC236}">
                <a16:creationId xmlns:a16="http://schemas.microsoft.com/office/drawing/2014/main" id="{C4D07060-40A0-C933-55A1-C61393AA5E17}"/>
              </a:ext>
            </a:extLst>
          </p:cNvPr>
          <p:cNvPicPr>
            <a:picLocks noChangeAspect="1"/>
          </p:cNvPicPr>
          <p:nvPr/>
        </p:nvPicPr>
        <p:blipFill>
          <a:blip r:embed="rId4"/>
          <a:stretch>
            <a:fillRect/>
          </a:stretch>
        </p:blipFill>
        <p:spPr>
          <a:xfrm>
            <a:off x="4923540" y="2357337"/>
            <a:ext cx="1424164" cy="2127829"/>
          </a:xfrm>
          <a:prstGeom prst="rect">
            <a:avLst/>
          </a:prstGeom>
        </p:spPr>
      </p:pic>
      <p:pic>
        <p:nvPicPr>
          <p:cNvPr id="9" name="Picture 8">
            <a:extLst>
              <a:ext uri="{FF2B5EF4-FFF2-40B4-BE49-F238E27FC236}">
                <a16:creationId xmlns:a16="http://schemas.microsoft.com/office/drawing/2014/main" id="{DDE0310D-50C7-A78F-9C95-4695C1B5766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926"/>
          <a:stretch/>
        </p:blipFill>
        <p:spPr>
          <a:xfrm>
            <a:off x="1947315" y="2422020"/>
            <a:ext cx="1445438" cy="2063147"/>
          </a:xfrm>
          <a:prstGeom prst="rect">
            <a:avLst/>
          </a:prstGeom>
        </p:spPr>
      </p:pic>
      <p:pic>
        <p:nvPicPr>
          <p:cNvPr id="10" name="Picture 9">
            <a:extLst>
              <a:ext uri="{FF2B5EF4-FFF2-40B4-BE49-F238E27FC236}">
                <a16:creationId xmlns:a16="http://schemas.microsoft.com/office/drawing/2014/main" id="{B2AFB0FC-CA2B-5731-05D9-DA9D9645C094}"/>
              </a:ext>
            </a:extLst>
          </p:cNvPr>
          <p:cNvPicPr>
            <a:picLocks noChangeAspect="1"/>
          </p:cNvPicPr>
          <p:nvPr/>
        </p:nvPicPr>
        <p:blipFill>
          <a:blip r:embed="rId6"/>
          <a:stretch>
            <a:fillRect/>
          </a:stretch>
        </p:blipFill>
        <p:spPr>
          <a:xfrm>
            <a:off x="302088" y="2342229"/>
            <a:ext cx="1606030" cy="2142937"/>
          </a:xfrm>
          <a:prstGeom prst="rect">
            <a:avLst/>
          </a:prstGeom>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 European Strategy for Particle Physics</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Content Placeholder 2">
            <a:extLst>
              <a:ext uri="{FF2B5EF4-FFF2-40B4-BE49-F238E27FC236}">
                <a16:creationId xmlns:a16="http://schemas.microsoft.com/office/drawing/2014/main" id="{803B8D37-04EF-1F20-6D9F-224376C898BB}"/>
              </a:ext>
            </a:extLst>
          </p:cNvPr>
          <p:cNvSpPr txBox="1">
            <a:spLocks/>
          </p:cNvSpPr>
          <p:nvPr/>
        </p:nvSpPr>
        <p:spPr>
          <a:xfrm>
            <a:off x="269740" y="908981"/>
            <a:ext cx="11652519" cy="471351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lang="en-GB" altLang="en-GB" sz="2400" dirty="0">
                <a:solidFill>
                  <a:srgbClr val="0033A0"/>
                </a:solidFill>
                <a:latin typeface="Arial"/>
              </a:rPr>
              <a:t>2013 </a:t>
            </a:r>
            <a:r>
              <a:rPr kumimoji="0" lang="en-GB" altLang="en-GB" sz="2400" b="1" i="0" u="none" strike="noStrike" kern="1200" cap="none" spc="0" normalizeH="0" baseline="0" noProof="0" dirty="0">
                <a:ln>
                  <a:noFill/>
                </a:ln>
                <a:solidFill>
                  <a:srgbClr val="0033A0"/>
                </a:solidFill>
                <a:effectLst/>
                <a:uLnTx/>
                <a:uFillTx/>
                <a:latin typeface="Arial"/>
                <a:ea typeface="+mn-ea"/>
                <a:cs typeface="+mn-cs"/>
              </a:rPr>
              <a:t>Update of European Strategy for Particle Physics:</a:t>
            </a:r>
          </a:p>
          <a:p>
            <a:pPr marL="0" marR="0" lvl="0" indent="0" algn="l" defTabSz="914400" rtl="0" eaLnBrk="1" fontAlgn="auto" latinLnBrk="0" hangingPunct="1">
              <a:lnSpc>
                <a:spcPct val="90000"/>
              </a:lnSpc>
              <a:spcBef>
                <a:spcPts val="600"/>
              </a:spcBef>
              <a:spcAft>
                <a:spcPts val="400"/>
              </a:spcAft>
              <a:buClrTx/>
              <a:buSzTx/>
              <a:buFont typeface="Arial"/>
              <a:buNone/>
              <a:tabLst/>
              <a:defRPr/>
            </a:pPr>
            <a:r>
              <a:rPr lang="en-GB" altLang="en-GB" sz="2000" dirty="0">
                <a:solidFill>
                  <a:srgbClr val="0033A0"/>
                </a:solidFill>
                <a:latin typeface="Arial"/>
              </a:rPr>
              <a:t>“</a:t>
            </a:r>
            <a:r>
              <a:rPr lang="en-GB" altLang="en-GB" sz="2000" i="1" dirty="0">
                <a:solidFill>
                  <a:srgbClr val="0033A0"/>
                </a:solidFill>
                <a:latin typeface="Arial"/>
              </a:rPr>
              <a:t>CERN should undertake design studies for accelerator projects in a global context, with emphasis on proton-proton and electron-positron high-energy frontier machines</a:t>
            </a:r>
            <a:r>
              <a:rPr lang="en-GB" altLang="en-GB" sz="2000" dirty="0">
                <a:solidFill>
                  <a:srgbClr val="0033A0"/>
                </a:solidFill>
                <a:latin typeface="Arial"/>
              </a:rPr>
              <a:t>.”</a:t>
            </a:r>
          </a:p>
          <a:p>
            <a:pPr marL="0" marR="0" lvl="0" indent="0" algn="l" defTabSz="914400" rtl="0" eaLnBrk="1" fontAlgn="auto" latinLnBrk="0" hangingPunct="1">
              <a:lnSpc>
                <a:spcPct val="90000"/>
              </a:lnSpc>
              <a:spcBef>
                <a:spcPts val="600"/>
              </a:spcBef>
              <a:spcAft>
                <a:spcPts val="400"/>
              </a:spcAft>
              <a:buClrTx/>
              <a:buSzTx/>
              <a:buFont typeface="Arial"/>
              <a:buNone/>
              <a:tabLst/>
              <a:defRPr/>
            </a:pPr>
            <a:r>
              <a:rPr lang="en-GB" altLang="en-GB" sz="2000" dirty="0">
                <a:solidFill>
                  <a:srgbClr val="0033A0"/>
                </a:solidFill>
                <a:latin typeface="Calibri" panose="020F0502020204030204" pitchFamily="34" charset="0"/>
                <a:cs typeface="Calibri" panose="020F0502020204030204" pitchFamily="34" charset="0"/>
              </a:rPr>
              <a:t>→</a:t>
            </a:r>
            <a:r>
              <a:rPr lang="en-GB" altLang="en-GB" sz="2000" dirty="0">
                <a:solidFill>
                  <a:srgbClr val="0033A0"/>
                </a:solidFill>
                <a:latin typeface="Arial"/>
              </a:rPr>
              <a:t> FCC Conceptual Design Reports (2018/19)</a:t>
            </a:r>
          </a:p>
          <a:p>
            <a:pPr marL="0" marR="0" lvl="0" indent="0" algn="l" defTabSz="914400" rtl="0" eaLnBrk="1" fontAlgn="auto" latinLnBrk="0" hangingPunct="1">
              <a:lnSpc>
                <a:spcPct val="90000"/>
              </a:lnSpc>
              <a:spcBef>
                <a:spcPts val="1800"/>
              </a:spcBef>
              <a:spcAft>
                <a:spcPts val="400"/>
              </a:spcAft>
              <a:buClrTx/>
              <a:buSzTx/>
              <a:buFont typeface="Arial"/>
              <a:buNone/>
              <a:tabLst/>
              <a:defRPr/>
            </a:pPr>
            <a:endParaRPr lang="en-GB" altLang="en-GB" sz="2400" dirty="0">
              <a:solidFill>
                <a:srgbClr val="0033A0"/>
              </a:solidFill>
              <a:latin typeface="Arial"/>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endParaRPr lang="en-GB" altLang="en-GB" sz="2400" dirty="0">
              <a:solidFill>
                <a:srgbClr val="0033A0"/>
              </a:solidFill>
              <a:latin typeface="Arial"/>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endParaRPr lang="en-GB" altLang="en-GB" sz="2400" dirty="0">
              <a:solidFill>
                <a:srgbClr val="0033A0"/>
              </a:solidFill>
              <a:latin typeface="Arial"/>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altLang="en-GB" sz="1100" b="1" i="0" u="none" strike="noStrike" kern="1200" cap="none" spc="0" normalizeH="0" baseline="0" noProof="0" dirty="0">
                <a:ln>
                  <a:noFill/>
                </a:ln>
                <a:solidFill>
                  <a:srgbClr val="0033A0"/>
                </a:solidFill>
                <a:effectLst/>
                <a:uLnTx/>
                <a:uFillTx/>
                <a:latin typeface="Arial"/>
                <a:ea typeface="+mn-ea"/>
                <a:cs typeface="+mn-cs"/>
              </a:rPr>
              <a:t> </a:t>
            </a:r>
            <a:endParaRPr kumimoji="0" lang="en-GB" altLang="en-GB" sz="4400" b="1"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90000"/>
              </a:lnSpc>
              <a:spcBef>
                <a:spcPts val="600"/>
              </a:spcBef>
              <a:spcAft>
                <a:spcPts val="400"/>
              </a:spcAft>
              <a:buClrTx/>
              <a:buSzTx/>
              <a:buFont typeface="Arial"/>
              <a:buNone/>
              <a:tabLst/>
              <a:defRPr/>
            </a:pPr>
            <a:r>
              <a:rPr kumimoji="0" lang="en-GB" altLang="en-GB" sz="2400" b="1" i="0" u="none" strike="noStrike" kern="1200" cap="none" spc="0" normalizeH="0" baseline="0" noProof="0" dirty="0">
                <a:ln>
                  <a:noFill/>
                </a:ln>
                <a:solidFill>
                  <a:srgbClr val="0033A0"/>
                </a:solidFill>
                <a:effectLst/>
                <a:uLnTx/>
                <a:uFillTx/>
                <a:latin typeface="Arial"/>
                <a:ea typeface="+mn-ea"/>
                <a:cs typeface="+mn-cs"/>
              </a:rPr>
              <a:t>2020 Update of European Strategy for Particle Physics:</a:t>
            </a:r>
            <a:endParaRPr kumimoji="0" lang="en-GB" sz="2400" b="0" i="0" u="none" strike="noStrike" kern="1200" cap="none" spc="0" normalizeH="0" baseline="0" noProof="0" dirty="0">
              <a:ln>
                <a:noFill/>
              </a:ln>
              <a:solidFill>
                <a:srgbClr val="0033A0"/>
              </a:solidFill>
              <a:effectLst/>
              <a:uLnTx/>
              <a:uFillTx/>
              <a:latin typeface="Arial"/>
              <a:ea typeface="+mn-ea"/>
              <a:cs typeface="+mn-cs"/>
            </a:endParaRPr>
          </a:p>
          <a:p>
            <a:pPr marR="0" lvl="0" algn="l" defTabSz="914400" rtl="0" eaLnBrk="1" fontAlgn="auto" latinLnBrk="0" hangingPunct="1">
              <a:lnSpc>
                <a:spcPct val="90000"/>
              </a:lnSpc>
              <a:spcBef>
                <a:spcPts val="600"/>
              </a:spcBef>
              <a:spcAft>
                <a:spcPts val="400"/>
              </a:spcAft>
              <a:buClrTx/>
              <a:buSzTx/>
              <a:tabLst/>
              <a:defRPr/>
            </a:pPr>
            <a:r>
              <a:rPr kumimoji="0" lang="en-US" sz="2000" b="1" i="0" u="none" strike="noStrike" kern="1200" cap="none" spc="0" normalizeH="0" baseline="0" noProof="0" dirty="0">
                <a:ln>
                  <a:noFill/>
                </a:ln>
                <a:solidFill>
                  <a:srgbClr val="0033A0"/>
                </a:solidFill>
                <a:effectLst/>
                <a:uLnTx/>
                <a:uFillTx/>
                <a:latin typeface="Arial"/>
                <a:ea typeface="+mn-ea"/>
                <a:cs typeface="+mn-cs"/>
              </a:rPr>
              <a:t>“</a:t>
            </a:r>
            <a:r>
              <a:rPr kumimoji="0" lang="en-GB" sz="2000" i="1" u="none" strike="noStrike" kern="1200" cap="none" spc="0" normalizeH="0" baseline="0" noProof="0" dirty="0">
                <a:ln>
                  <a:noFill/>
                </a:ln>
                <a:solidFill>
                  <a:srgbClr val="0033A0"/>
                </a:solidFill>
                <a:effectLst/>
                <a:uLnTx/>
                <a:uFillTx/>
                <a:latin typeface="Arial"/>
                <a:ea typeface="+mn-ea"/>
                <a:cs typeface="+mn-cs"/>
              </a:rPr>
              <a:t>Europe, together with its international partners, should investigate </a:t>
            </a:r>
            <a:r>
              <a:rPr kumimoji="0" lang="en-GB" sz="2000" b="1" i="1" u="none" strike="noStrike" kern="1200" cap="none" spc="0" normalizeH="0" baseline="0" noProof="0" dirty="0">
                <a:ln>
                  <a:noFill/>
                </a:ln>
                <a:solidFill>
                  <a:srgbClr val="0033A0"/>
                </a:solidFill>
                <a:effectLst/>
                <a:uLnTx/>
                <a:uFillTx/>
                <a:latin typeface="Arial"/>
                <a:ea typeface="+mn-ea"/>
                <a:cs typeface="+mn-cs"/>
              </a:rPr>
              <a:t>technical and financial feasibility of a future hadron collider at CERN with a centre-of-mass energy of at least 100 </a:t>
            </a:r>
            <a:r>
              <a:rPr kumimoji="0" lang="en-GB" sz="2000" b="1" i="1" u="none" strike="noStrike" kern="1200" cap="none" spc="0" normalizeH="0" baseline="0" noProof="0" dirty="0" err="1">
                <a:ln>
                  <a:noFill/>
                </a:ln>
                <a:solidFill>
                  <a:srgbClr val="0033A0"/>
                </a:solidFill>
                <a:effectLst/>
                <a:uLnTx/>
                <a:uFillTx/>
                <a:latin typeface="Arial"/>
                <a:ea typeface="+mn-ea"/>
                <a:cs typeface="+mn-cs"/>
              </a:rPr>
              <a:t>TeV</a:t>
            </a:r>
            <a:r>
              <a:rPr kumimoji="0" lang="en-GB" sz="2000" b="1" i="1" u="none" strike="noStrike" kern="1200" cap="none" spc="0" normalizeH="0" baseline="0" noProof="0" dirty="0">
                <a:ln>
                  <a:noFill/>
                </a:ln>
                <a:solidFill>
                  <a:srgbClr val="0033A0"/>
                </a:solidFill>
                <a:effectLst/>
                <a:uLnTx/>
                <a:uFillTx/>
                <a:latin typeface="Arial"/>
                <a:ea typeface="+mn-ea"/>
                <a:cs typeface="+mn-cs"/>
              </a:rPr>
              <a:t> and with an electron-positron Higgs and electroweak factory as a possible first stage</a:t>
            </a:r>
            <a:r>
              <a:rPr kumimoji="0" lang="en-GB" sz="2000" b="1" i="0" u="none" strike="noStrike" kern="1200" cap="none" spc="0" normalizeH="0" baseline="0" noProof="0" dirty="0">
                <a:ln>
                  <a:noFill/>
                </a:ln>
                <a:solidFill>
                  <a:srgbClr val="0033A0"/>
                </a:solidFill>
                <a:effectLst/>
                <a:uLnTx/>
                <a:uFillTx/>
                <a:latin typeface="Arial"/>
                <a:ea typeface="+mn-ea"/>
                <a:cs typeface="+mn-cs"/>
              </a:rPr>
              <a:t>.”</a:t>
            </a:r>
            <a:endParaRPr kumimoji="0" lang="en-GB" sz="2000" b="0" i="0" u="none" strike="noStrike" kern="1200" cap="none" spc="0" normalizeH="0" baseline="0" noProof="0" dirty="0">
              <a:ln>
                <a:noFill/>
              </a:ln>
              <a:solidFill>
                <a:srgbClr val="0033A0"/>
              </a:solidFill>
              <a:effectLst/>
              <a:uLnTx/>
              <a:uFillTx/>
              <a:latin typeface="Arial"/>
              <a:ea typeface="+mn-ea"/>
              <a:cs typeface="+mn-cs"/>
            </a:endParaRPr>
          </a:p>
        </p:txBody>
      </p:sp>
      <p:sp>
        <p:nvSpPr>
          <p:cNvPr id="12" name="TextBox 11">
            <a:extLst>
              <a:ext uri="{FF2B5EF4-FFF2-40B4-BE49-F238E27FC236}">
                <a16:creationId xmlns:a16="http://schemas.microsoft.com/office/drawing/2014/main" id="{43BD98A6-2562-81C2-3906-4AF050936BE8}"/>
              </a:ext>
            </a:extLst>
          </p:cNvPr>
          <p:cNvSpPr txBox="1"/>
          <p:nvPr/>
        </p:nvSpPr>
        <p:spPr>
          <a:xfrm>
            <a:off x="5929842" y="2595431"/>
            <a:ext cx="6103662" cy="1569660"/>
          </a:xfrm>
          <a:prstGeom prst="rect">
            <a:avLst/>
          </a:prstGeom>
          <a:noFill/>
        </p:spPr>
        <p:txBody>
          <a:bodyPr wrap="square">
            <a:spAutoFit/>
          </a:bodyPr>
          <a:lstStyle/>
          <a:p>
            <a:pPr marL="448056" marR="0" lvl="1" algn="l" defTabSz="914400" rtl="0" eaLnBrk="1" fontAlgn="auto" latinLnBrk="0" hangingPunct="1">
              <a:lnSpc>
                <a:spcPct val="100000"/>
              </a:lnSpc>
              <a:spcBef>
                <a:spcPts val="1200"/>
              </a:spcBef>
              <a:spcAft>
                <a:spcPts val="0"/>
              </a:spcAft>
              <a:buClr>
                <a:srgbClr val="0C377B"/>
              </a:buClr>
              <a:buSzPct val="90000"/>
              <a:tabLst/>
              <a:defRPr/>
            </a:pPr>
            <a:r>
              <a:rPr kumimoji="0" lang="en-US" sz="1600" b="1" i="0" u="none" strike="noStrike" kern="1200" cap="none" spc="0" normalizeH="0" baseline="0" noProof="0" dirty="0">
                <a:ln>
                  <a:noFill/>
                </a:ln>
                <a:solidFill>
                  <a:srgbClr val="0C377B"/>
                </a:solidFill>
                <a:effectLst/>
                <a:uLnTx/>
                <a:uFillTx/>
                <a:latin typeface="Arial"/>
                <a:ea typeface="+mn-ea"/>
                <a:cs typeface="+mn-cs"/>
              </a:rPr>
              <a:t>Vol 1 Physics, Vol 2 FCC-ee, Vol 3 FCC-hh, Vol 4 HE-LHC</a:t>
            </a:r>
          </a:p>
          <a:p>
            <a:pPr marL="448056" marR="0" lvl="1" algn="l" defTabSz="914400" rtl="0" eaLnBrk="1" fontAlgn="auto" latinLnBrk="0" hangingPunct="1">
              <a:lnSpc>
                <a:spcPct val="100000"/>
              </a:lnSpc>
              <a:spcBef>
                <a:spcPts val="1200"/>
              </a:spcBef>
              <a:spcAft>
                <a:spcPts val="0"/>
              </a:spcAft>
              <a:buClr>
                <a:srgbClr val="0C377B"/>
              </a:buClr>
              <a:buSzPct val="90000"/>
              <a:tabLst/>
              <a:defRPr/>
            </a:pPr>
            <a:r>
              <a:rPr kumimoji="0" lang="en-US" sz="1600" b="0" i="0" u="none" strike="noStrike" kern="1200" cap="none" spc="0" normalizeH="0" baseline="0" noProof="0" dirty="0">
                <a:ln>
                  <a:noFill/>
                </a:ln>
                <a:solidFill>
                  <a:srgbClr val="0C377B"/>
                </a:solidFill>
                <a:effectLst/>
                <a:uLnTx/>
                <a:uFillTx/>
                <a:latin typeface="Arial"/>
                <a:ea typeface="+mn-ea"/>
                <a:cs typeface="+mn-cs"/>
              </a:rPr>
              <a:t>CDRs published in </a:t>
            </a:r>
            <a:r>
              <a:rPr kumimoji="0" lang="fr-FR" sz="1600" b="1" i="0" u="none" strike="noStrike" kern="1200" cap="none" spc="-1" normalizeH="0" baseline="0" noProof="0" dirty="0">
                <a:ln>
                  <a:noFill/>
                </a:ln>
                <a:solidFill>
                  <a:srgbClr val="0C377B"/>
                </a:solidFill>
                <a:effectLst/>
                <a:uLnTx/>
                <a:uFill>
                  <a:solidFill>
                    <a:srgbClr val="FFFFFF"/>
                  </a:solidFill>
                </a:uFill>
                <a:latin typeface="Tahoma"/>
                <a:ea typeface="+mn-ea"/>
                <a:cs typeface="+mn-cs"/>
              </a:rPr>
              <a:t>European Physical Journal C (Vol 1) and ST (Vol 2 – 4) </a:t>
            </a:r>
          </a:p>
          <a:p>
            <a:pPr marL="448056" marR="0" lvl="1" algn="l" defTabSz="914400" rtl="0" eaLnBrk="1" fontAlgn="auto" latinLnBrk="0" hangingPunct="1">
              <a:lnSpc>
                <a:spcPct val="100000"/>
              </a:lnSpc>
              <a:spcBef>
                <a:spcPts val="1200"/>
              </a:spcBef>
              <a:spcAft>
                <a:spcPts val="0"/>
              </a:spcAft>
              <a:buClr>
                <a:srgbClr val="0C377B"/>
              </a:buClr>
              <a:buSzPct val="90000"/>
              <a:tabLst/>
              <a:defRPr/>
            </a:pP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8"/>
              </a:rPr>
              <a:t>EPJ C 79, 6 (2019) 474</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9"/>
              </a:rPr>
              <a:t>EPJ ST 228, 2 (2019) 261-623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10"/>
              </a:rPr>
              <a:t>EPJ ST 228, 4 (2019) 755-1107</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11"/>
              </a:rPr>
              <a:t>EPJ ST 228, 5 (2019) 1109-1382</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a:t>
            </a:r>
          </a:p>
        </p:txBody>
      </p:sp>
    </p:spTree>
    <p:extLst>
      <p:ext uri="{BB962C8B-B14F-4D97-AF65-F5344CB8AC3E}">
        <p14:creationId xmlns:p14="http://schemas.microsoft.com/office/powerpoint/2010/main" val="255499848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                   Feasibility Study timeline and main activities/milestones</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aphicFrame>
        <p:nvGraphicFramePr>
          <p:cNvPr id="2" name="Content Placeholder 5">
            <a:extLst>
              <a:ext uri="{FF2B5EF4-FFF2-40B4-BE49-F238E27FC236}">
                <a16:creationId xmlns:a16="http://schemas.microsoft.com/office/drawing/2014/main" id="{5EDAD3AE-58AA-3B8F-A02E-B7A73392422B}"/>
              </a:ext>
            </a:extLst>
          </p:cNvPr>
          <p:cNvGraphicFramePr>
            <a:graphicFrameLocks/>
          </p:cNvGraphicFramePr>
          <p:nvPr>
            <p:extLst>
              <p:ext uri="{D42A27DB-BD31-4B8C-83A1-F6EECF244321}">
                <p14:modId xmlns:p14="http://schemas.microsoft.com/office/powerpoint/2010/main" val="980656636"/>
              </p:ext>
            </p:extLst>
          </p:nvPr>
        </p:nvGraphicFramePr>
        <p:xfrm>
          <a:off x="305194" y="819008"/>
          <a:ext cx="11318414" cy="5282534"/>
        </p:xfrm>
        <a:graphic>
          <a:graphicData uri="http://schemas.openxmlformats.org/drawingml/2006/table">
            <a:tbl>
              <a:tblPr firstRow="1" bandRow="1">
                <a:tableStyleId>{5C22544A-7EE6-4342-B048-85BDC9FD1C3A}</a:tableStyleId>
              </a:tblPr>
              <a:tblGrid>
                <a:gridCol w="595706">
                  <a:extLst>
                    <a:ext uri="{9D8B030D-6E8A-4147-A177-3AD203B41FA5}">
                      <a16:colId xmlns:a16="http://schemas.microsoft.com/office/drawing/2014/main" val="20001"/>
                    </a:ext>
                  </a:extLst>
                </a:gridCol>
                <a:gridCol w="595706">
                  <a:extLst>
                    <a:ext uri="{9D8B030D-6E8A-4147-A177-3AD203B41FA5}">
                      <a16:colId xmlns:a16="http://schemas.microsoft.com/office/drawing/2014/main" val="20002"/>
                    </a:ext>
                  </a:extLst>
                </a:gridCol>
                <a:gridCol w="595706">
                  <a:extLst>
                    <a:ext uri="{9D8B030D-6E8A-4147-A177-3AD203B41FA5}">
                      <a16:colId xmlns:a16="http://schemas.microsoft.com/office/drawing/2014/main" val="20003"/>
                    </a:ext>
                  </a:extLst>
                </a:gridCol>
                <a:gridCol w="595706">
                  <a:extLst>
                    <a:ext uri="{9D8B030D-6E8A-4147-A177-3AD203B41FA5}">
                      <a16:colId xmlns:a16="http://schemas.microsoft.com/office/drawing/2014/main" val="20004"/>
                    </a:ext>
                  </a:extLst>
                </a:gridCol>
                <a:gridCol w="595706">
                  <a:extLst>
                    <a:ext uri="{9D8B030D-6E8A-4147-A177-3AD203B41FA5}">
                      <a16:colId xmlns:a16="http://schemas.microsoft.com/office/drawing/2014/main" val="20005"/>
                    </a:ext>
                  </a:extLst>
                </a:gridCol>
                <a:gridCol w="595706">
                  <a:extLst>
                    <a:ext uri="{9D8B030D-6E8A-4147-A177-3AD203B41FA5}">
                      <a16:colId xmlns:a16="http://schemas.microsoft.com/office/drawing/2014/main" val="20006"/>
                    </a:ext>
                  </a:extLst>
                </a:gridCol>
                <a:gridCol w="595706">
                  <a:extLst>
                    <a:ext uri="{9D8B030D-6E8A-4147-A177-3AD203B41FA5}">
                      <a16:colId xmlns:a16="http://schemas.microsoft.com/office/drawing/2014/main" val="20007"/>
                    </a:ext>
                  </a:extLst>
                </a:gridCol>
                <a:gridCol w="595706">
                  <a:extLst>
                    <a:ext uri="{9D8B030D-6E8A-4147-A177-3AD203B41FA5}">
                      <a16:colId xmlns:a16="http://schemas.microsoft.com/office/drawing/2014/main" val="20008"/>
                    </a:ext>
                  </a:extLst>
                </a:gridCol>
                <a:gridCol w="595706">
                  <a:extLst>
                    <a:ext uri="{9D8B030D-6E8A-4147-A177-3AD203B41FA5}">
                      <a16:colId xmlns:a16="http://schemas.microsoft.com/office/drawing/2014/main" val="20009"/>
                    </a:ext>
                  </a:extLst>
                </a:gridCol>
                <a:gridCol w="595706">
                  <a:extLst>
                    <a:ext uri="{9D8B030D-6E8A-4147-A177-3AD203B41FA5}">
                      <a16:colId xmlns:a16="http://schemas.microsoft.com/office/drawing/2014/main" val="20010"/>
                    </a:ext>
                  </a:extLst>
                </a:gridCol>
                <a:gridCol w="595706">
                  <a:extLst>
                    <a:ext uri="{9D8B030D-6E8A-4147-A177-3AD203B41FA5}">
                      <a16:colId xmlns:a16="http://schemas.microsoft.com/office/drawing/2014/main" val="20011"/>
                    </a:ext>
                  </a:extLst>
                </a:gridCol>
                <a:gridCol w="595706">
                  <a:extLst>
                    <a:ext uri="{9D8B030D-6E8A-4147-A177-3AD203B41FA5}">
                      <a16:colId xmlns:a16="http://schemas.microsoft.com/office/drawing/2014/main" val="20012"/>
                    </a:ext>
                  </a:extLst>
                </a:gridCol>
                <a:gridCol w="595706">
                  <a:extLst>
                    <a:ext uri="{9D8B030D-6E8A-4147-A177-3AD203B41FA5}">
                      <a16:colId xmlns:a16="http://schemas.microsoft.com/office/drawing/2014/main" val="20013"/>
                    </a:ext>
                  </a:extLst>
                </a:gridCol>
                <a:gridCol w="595706">
                  <a:extLst>
                    <a:ext uri="{9D8B030D-6E8A-4147-A177-3AD203B41FA5}">
                      <a16:colId xmlns:a16="http://schemas.microsoft.com/office/drawing/2014/main" val="20014"/>
                    </a:ext>
                  </a:extLst>
                </a:gridCol>
                <a:gridCol w="595706">
                  <a:extLst>
                    <a:ext uri="{9D8B030D-6E8A-4147-A177-3AD203B41FA5}">
                      <a16:colId xmlns:a16="http://schemas.microsoft.com/office/drawing/2014/main" val="20015"/>
                    </a:ext>
                  </a:extLst>
                </a:gridCol>
                <a:gridCol w="595706">
                  <a:extLst>
                    <a:ext uri="{9D8B030D-6E8A-4147-A177-3AD203B41FA5}">
                      <a16:colId xmlns:a16="http://schemas.microsoft.com/office/drawing/2014/main" val="20016"/>
                    </a:ext>
                  </a:extLst>
                </a:gridCol>
                <a:gridCol w="595706">
                  <a:extLst>
                    <a:ext uri="{9D8B030D-6E8A-4147-A177-3AD203B41FA5}">
                      <a16:colId xmlns:a16="http://schemas.microsoft.com/office/drawing/2014/main" val="20017"/>
                    </a:ext>
                  </a:extLst>
                </a:gridCol>
                <a:gridCol w="595706">
                  <a:extLst>
                    <a:ext uri="{9D8B030D-6E8A-4147-A177-3AD203B41FA5}">
                      <a16:colId xmlns:a16="http://schemas.microsoft.com/office/drawing/2014/main" val="20018"/>
                    </a:ext>
                  </a:extLst>
                </a:gridCol>
                <a:gridCol w="595706">
                  <a:extLst>
                    <a:ext uri="{9D8B030D-6E8A-4147-A177-3AD203B41FA5}">
                      <a16:colId xmlns:a16="http://schemas.microsoft.com/office/drawing/2014/main" val="20019"/>
                    </a:ext>
                  </a:extLst>
                </a:gridCol>
              </a:tblGrid>
              <a:tr h="469262">
                <a:tc gridSpan="3">
                  <a:txBody>
                    <a:bodyPr/>
                    <a:lstStyle/>
                    <a:p>
                      <a:pPr algn="ctr"/>
                      <a:r>
                        <a:rPr lang="en-GB" b="0" dirty="0">
                          <a:solidFill>
                            <a:schemeClr val="tx2"/>
                          </a:solidFill>
                          <a:latin typeface="Century Gothic" panose="020B0502020202020204" pitchFamily="34" charset="0"/>
                        </a:rPr>
                        <a:t>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r>
                        <a:rPr lang="en-GB" b="0" dirty="0">
                          <a:solidFill>
                            <a:schemeClr val="tx2"/>
                          </a:solidFill>
                          <a:latin typeface="Century Gothic" panose="020B0502020202020204" pitchFamily="34" charset="0"/>
                        </a:rPr>
                        <a:t>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p>
                      <a:pPr algn="ctr"/>
                      <a:r>
                        <a:rPr lang="en-GB" b="0" dirty="0">
                          <a:solidFill>
                            <a:schemeClr val="tx2"/>
                          </a:solidFill>
                          <a:latin typeface="Century Gothic" panose="020B0502020202020204" pitchFamily="34" charset="0"/>
                        </a:rPr>
                        <a:t>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p>
                      <a:pPr algn="ctr"/>
                      <a:r>
                        <a:rPr lang="en-GB" b="0" dirty="0">
                          <a:solidFill>
                            <a:schemeClr val="tx2"/>
                          </a:solidFill>
                          <a:latin typeface="Century Gothic" panose="020B0502020202020204" pitchFamily="34" charset="0"/>
                        </a:rPr>
                        <a:t>2023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p>
                      <a:pPr algn="ctr"/>
                      <a:r>
                        <a:rPr lang="en-GB" b="0" dirty="0">
                          <a:solidFill>
                            <a:schemeClr val="tx2"/>
                          </a:solidFill>
                          <a:latin typeface="Century Gothic" panose="020B0502020202020204" pitchFamily="34" charset="0"/>
                        </a:rPr>
                        <a:t>2024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p>
                      <a:pPr algn="ctr"/>
                      <a:r>
                        <a:rPr lang="en-GB" b="0" dirty="0">
                          <a:solidFill>
                            <a:schemeClr val="tx2"/>
                          </a:solidFill>
                          <a:latin typeface="Century Gothic" panose="020B0502020202020204" pitchFamily="34" charset="0"/>
                        </a:rPr>
                        <a:t>2025</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50573">
                <a:tc>
                  <a:txBody>
                    <a:bodyPr/>
                    <a:lstStyle/>
                    <a:p>
                      <a:pPr algn="ctr"/>
                      <a:r>
                        <a:rPr lang="en-GB" sz="1200" dirty="0">
                          <a:latin typeface="Century Gothic" panose="020B0502020202020204" pitchFamily="34" charset="0"/>
                        </a:rPr>
                        <a:t>Q2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Q4</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462699">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2"/>
                  </a:ext>
                </a:extLst>
              </a:tr>
            </a:tbl>
          </a:graphicData>
        </a:graphic>
      </p:graphicFrame>
      <p:sp>
        <p:nvSpPr>
          <p:cNvPr id="16" name="Rounded Rectangle 9">
            <a:extLst>
              <a:ext uri="{FF2B5EF4-FFF2-40B4-BE49-F238E27FC236}">
                <a16:creationId xmlns:a16="http://schemas.microsoft.com/office/drawing/2014/main" id="{67D9C759-91F5-2C4E-CE10-0130131C460B}"/>
              </a:ext>
            </a:extLst>
          </p:cNvPr>
          <p:cNvSpPr/>
          <p:nvPr/>
        </p:nvSpPr>
        <p:spPr>
          <a:xfrm>
            <a:off x="10092025" y="5176436"/>
            <a:ext cx="1239164" cy="376404"/>
          </a:xfrm>
          <a:prstGeom prst="roundRect">
            <a:avLst/>
          </a:prstGeom>
          <a:solidFill>
            <a:srgbClr val="FFCCFF"/>
          </a:solidFill>
          <a:ln>
            <a:solidFill>
              <a:srgbClr val="CC0099"/>
            </a:solidFill>
          </a:ln>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CC0099"/>
                </a:solidFill>
                <a:effectLst/>
                <a:uLnTx/>
                <a:uFillTx/>
                <a:latin typeface="Century Gothic" panose="020B0502020202020204" pitchFamily="34" charset="0"/>
                <a:ea typeface="+mn-ea"/>
                <a:cs typeface="+mn-cs"/>
              </a:rPr>
              <a:t> FS Report</a:t>
            </a:r>
          </a:p>
        </p:txBody>
      </p:sp>
      <p:sp>
        <p:nvSpPr>
          <p:cNvPr id="18" name="Rounded Rectangle 12">
            <a:extLst>
              <a:ext uri="{FF2B5EF4-FFF2-40B4-BE49-F238E27FC236}">
                <a16:creationId xmlns:a16="http://schemas.microsoft.com/office/drawing/2014/main" id="{F9D6E1C4-A60D-A0C2-5747-D2ECF544B000}"/>
              </a:ext>
            </a:extLst>
          </p:cNvPr>
          <p:cNvSpPr/>
          <p:nvPr/>
        </p:nvSpPr>
        <p:spPr>
          <a:xfrm>
            <a:off x="4799424" y="4917928"/>
            <a:ext cx="2985466" cy="579821"/>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FCC Week:  technical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and cost optimisation </a:t>
            </a:r>
          </a:p>
        </p:txBody>
      </p:sp>
      <p:sp>
        <p:nvSpPr>
          <p:cNvPr id="19" name="Rounded Rectangle 13">
            <a:extLst>
              <a:ext uri="{FF2B5EF4-FFF2-40B4-BE49-F238E27FC236}">
                <a16:creationId xmlns:a16="http://schemas.microsoft.com/office/drawing/2014/main" id="{13C77472-F5D7-4030-11A7-0FE050724D00}"/>
              </a:ext>
            </a:extLst>
          </p:cNvPr>
          <p:cNvSpPr/>
          <p:nvPr/>
        </p:nvSpPr>
        <p:spPr>
          <a:xfrm>
            <a:off x="9179742" y="5697377"/>
            <a:ext cx="2151449" cy="376404"/>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Release FSR</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Project review</a:t>
            </a:r>
          </a:p>
        </p:txBody>
      </p:sp>
      <p:sp>
        <p:nvSpPr>
          <p:cNvPr id="20" name="Rounded Rectangle 17">
            <a:extLst>
              <a:ext uri="{FF2B5EF4-FFF2-40B4-BE49-F238E27FC236}">
                <a16:creationId xmlns:a16="http://schemas.microsoft.com/office/drawing/2014/main" id="{535CCC93-F851-7016-7940-2532FCA33D0D}"/>
              </a:ext>
            </a:extLst>
          </p:cNvPr>
          <p:cNvSpPr/>
          <p:nvPr/>
        </p:nvSpPr>
        <p:spPr>
          <a:xfrm>
            <a:off x="3176204" y="2212646"/>
            <a:ext cx="4881055" cy="418085"/>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FCC Week &amp; Review </a:t>
            </a:r>
            <a:r>
              <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 </a:t>
            </a: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implementation, baseline design, organisation, communication</a:t>
            </a:r>
          </a:p>
        </p:txBody>
      </p:sp>
      <p:grpSp>
        <p:nvGrpSpPr>
          <p:cNvPr id="21" name="Group 20">
            <a:extLst>
              <a:ext uri="{FF2B5EF4-FFF2-40B4-BE49-F238E27FC236}">
                <a16:creationId xmlns:a16="http://schemas.microsoft.com/office/drawing/2014/main" id="{A8791DC8-0230-51C1-7694-D13F61DEE1C1}"/>
              </a:ext>
            </a:extLst>
          </p:cNvPr>
          <p:cNvGrpSpPr/>
          <p:nvPr/>
        </p:nvGrpSpPr>
        <p:grpSpPr>
          <a:xfrm>
            <a:off x="2689070" y="2187943"/>
            <a:ext cx="615661" cy="576741"/>
            <a:chOff x="-1219048" y="3333377"/>
            <a:chExt cx="540000" cy="540000"/>
          </a:xfrm>
        </p:grpSpPr>
        <p:pic>
          <p:nvPicPr>
            <p:cNvPr id="22" name="Picture 21">
              <a:extLst>
                <a:ext uri="{FF2B5EF4-FFF2-40B4-BE49-F238E27FC236}">
                  <a16:creationId xmlns:a16="http://schemas.microsoft.com/office/drawing/2014/main" id="{08398FE4-D676-649B-882A-29626BB3138E}"/>
                </a:ext>
              </a:extLst>
            </p:cNvPr>
            <p:cNvPicPr>
              <a:picLocks noChangeAspect="1"/>
            </p:cNvPicPr>
            <p:nvPr/>
          </p:nvPicPr>
          <p:blipFill>
            <a:blip r:embed="rId4" cstate="email">
              <a:extLst>
                <a:ext uri="{BEBA8EAE-BF5A-486C-A8C5-ECC9F3942E4B}">
                  <a14:imgProps xmlns:a14="http://schemas.microsoft.com/office/drawing/2010/main">
                    <a14:imgLayer r:embed="rId5">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23" name="Picture 22">
              <a:extLst>
                <a:ext uri="{FF2B5EF4-FFF2-40B4-BE49-F238E27FC236}">
                  <a16:creationId xmlns:a16="http://schemas.microsoft.com/office/drawing/2014/main" id="{30F438EC-DFB5-E57E-6F8C-ACB015FF80EE}"/>
                </a:ext>
              </a:extLst>
            </p:cNvPr>
            <p:cNvPicPr>
              <a:picLocks noChangeAspect="1"/>
            </p:cNvPicPr>
            <p:nvPr/>
          </p:nvPicPr>
          <p:blipFill>
            <a:blip r:embed="rId6">
              <a:clrChange>
                <a:clrFrom>
                  <a:srgbClr val="FEFEFE"/>
                </a:clrFrom>
                <a:clrTo>
                  <a:srgbClr val="FEFEFE">
                    <a:alpha val="0"/>
                  </a:srgbClr>
                </a:clrTo>
              </a:clrChange>
            </a:blip>
            <a:stretch>
              <a:fillRect/>
            </a:stretch>
          </p:blipFill>
          <p:spPr>
            <a:xfrm>
              <a:off x="-1068453" y="3477510"/>
              <a:ext cx="238810" cy="239203"/>
            </a:xfrm>
            <a:prstGeom prst="rect">
              <a:avLst/>
            </a:prstGeom>
          </p:spPr>
        </p:pic>
      </p:grpSp>
      <p:grpSp>
        <p:nvGrpSpPr>
          <p:cNvPr id="27" name="Group 26">
            <a:extLst>
              <a:ext uri="{FF2B5EF4-FFF2-40B4-BE49-F238E27FC236}">
                <a16:creationId xmlns:a16="http://schemas.microsoft.com/office/drawing/2014/main" id="{375DD380-B027-3703-6FE4-03825F4A526F}"/>
              </a:ext>
            </a:extLst>
          </p:cNvPr>
          <p:cNvGrpSpPr/>
          <p:nvPr/>
        </p:nvGrpSpPr>
        <p:grpSpPr>
          <a:xfrm>
            <a:off x="11139993" y="5622070"/>
            <a:ext cx="615661" cy="576741"/>
            <a:chOff x="6234726" y="2760924"/>
            <a:chExt cx="540000" cy="540000"/>
          </a:xfrm>
        </p:grpSpPr>
        <p:pic>
          <p:nvPicPr>
            <p:cNvPr id="28" name="Picture 27">
              <a:extLst>
                <a:ext uri="{FF2B5EF4-FFF2-40B4-BE49-F238E27FC236}">
                  <a16:creationId xmlns:a16="http://schemas.microsoft.com/office/drawing/2014/main" id="{EC400F3A-54B3-70EE-9438-E35BC60B61A5}"/>
                </a:ext>
              </a:extLst>
            </p:cNvPr>
            <p:cNvPicPr>
              <a:picLocks noChangeAspect="1"/>
            </p:cNvPicPr>
            <p:nvPr/>
          </p:nvPicPr>
          <p:blipFill>
            <a:blip r:embed="rId4" cstate="email">
              <a:extLst>
                <a:ext uri="{BEBA8EAE-BF5A-486C-A8C5-ECC9F3942E4B}">
                  <a14:imgProps xmlns:a14="http://schemas.microsoft.com/office/drawing/2010/main">
                    <a14:imgLayer r:embed="rId5">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29" name="Picture 28">
              <a:extLst>
                <a:ext uri="{FF2B5EF4-FFF2-40B4-BE49-F238E27FC236}">
                  <a16:creationId xmlns:a16="http://schemas.microsoft.com/office/drawing/2014/main" id="{224364F7-92B6-813B-DC08-C43047DDADEC}"/>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30" name="Rounded Rectangle 31">
            <a:extLst>
              <a:ext uri="{FF2B5EF4-FFF2-40B4-BE49-F238E27FC236}">
                <a16:creationId xmlns:a16="http://schemas.microsoft.com/office/drawing/2014/main" id="{1112464B-F5D9-FFF7-2364-76042B61768F}"/>
              </a:ext>
            </a:extLst>
          </p:cNvPr>
          <p:cNvSpPr/>
          <p:nvPr/>
        </p:nvSpPr>
        <p:spPr>
          <a:xfrm>
            <a:off x="5097061" y="2806164"/>
            <a:ext cx="5965546" cy="542222"/>
          </a:xfrm>
          <a:prstGeom prst="roundRect">
            <a:avLst/>
          </a:prstGeom>
          <a:solidFill>
            <a:schemeClr val="tx1">
              <a:lumMod val="20000"/>
              <a:lumOff val="80000"/>
            </a:schemeClr>
          </a:solidFill>
        </p:spPr>
        <p:style>
          <a:lnRef idx="1">
            <a:schemeClr val="dk1"/>
          </a:lnRef>
          <a:fillRef idx="2">
            <a:schemeClr val="dk1"/>
          </a:fillRef>
          <a:effectRef idx="1">
            <a:schemeClr val="dk1"/>
          </a:effectRef>
          <a:fontRef idx="minor">
            <a:schemeClr val="dk1"/>
          </a:fontRef>
        </p:style>
        <p:txBody>
          <a:bodyPr lIns="36000" rIns="36000" rtlCol="0" anchor="ctr"/>
          <a:lstStyle/>
          <a:p>
            <a:pPr lvl="0" algn="ctr">
              <a:defRPr/>
            </a:pPr>
            <a:r>
              <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environmental studies, site investigation authorisation with host </a:t>
            </a:r>
            <a:r>
              <a:rPr lang="en-GB" sz="1600" dirty="0">
                <a:solidFill>
                  <a:srgbClr val="0C377B"/>
                </a:solidFill>
                <a:latin typeface="Century Gothic" panose="020B0502020202020204" pitchFamily="34" charset="0"/>
              </a:rPr>
              <a:t>states, site investigations: drillings and </a:t>
            </a:r>
            <a:r>
              <a:rPr lang="en-GB" sz="1600" dirty="0" err="1">
                <a:solidFill>
                  <a:srgbClr val="0C377B"/>
                </a:solidFill>
                <a:latin typeface="Century Gothic" panose="020B0502020202020204" pitchFamily="34" charset="0"/>
              </a:rPr>
              <a:t>seismics</a:t>
            </a:r>
            <a:endPar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31" name="Rounded Rectangle 32">
            <a:extLst>
              <a:ext uri="{FF2B5EF4-FFF2-40B4-BE49-F238E27FC236}">
                <a16:creationId xmlns:a16="http://schemas.microsoft.com/office/drawing/2014/main" id="{8B0ECA25-5E5B-56E9-FBC2-83FEA1BF188D}"/>
              </a:ext>
            </a:extLst>
          </p:cNvPr>
          <p:cNvSpPr/>
          <p:nvPr/>
        </p:nvSpPr>
        <p:spPr>
          <a:xfrm>
            <a:off x="5617871" y="3494784"/>
            <a:ext cx="2803177" cy="537728"/>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highlight>
                  <a:srgbClr val="FFFF00"/>
                </a:highlight>
                <a:uLnTx/>
                <a:uFillTx/>
                <a:latin typeface="Century Gothic" panose="020B0502020202020204" pitchFamily="34" charset="0"/>
                <a:ea typeface="+mn-ea"/>
                <a:cs typeface="+mn-cs"/>
              </a:rPr>
              <a:t>FCCW &amp; mid-term review: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a:solidFill>
                  <a:srgbClr val="0C377B"/>
                </a:solidFill>
                <a:latin typeface="Century Gothic" panose="020B0502020202020204" pitchFamily="34" charset="0"/>
              </a:rPr>
              <a:t>study progress &amp;</a:t>
            </a: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             CDR cost update</a:t>
            </a:r>
            <a:endPar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32" name="Rounded Rectangle 33">
            <a:extLst>
              <a:ext uri="{FF2B5EF4-FFF2-40B4-BE49-F238E27FC236}">
                <a16:creationId xmlns:a16="http://schemas.microsoft.com/office/drawing/2014/main" id="{7A902755-9DA1-1079-A571-51F1FB1EFD9D}"/>
              </a:ext>
            </a:extLst>
          </p:cNvPr>
          <p:cNvSpPr/>
          <p:nvPr/>
        </p:nvSpPr>
        <p:spPr>
          <a:xfrm>
            <a:off x="5719010" y="4179353"/>
            <a:ext cx="5794629" cy="713812"/>
          </a:xfrm>
          <a:prstGeom prst="roundRect">
            <a:avLst/>
          </a:prstGeom>
          <a:solidFill>
            <a:schemeClr val="tx1">
              <a:lumMod val="20000"/>
              <a:lumOff val="80000"/>
            </a:schemeClr>
          </a:solidFill>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detailed design towards FSR: refine surface sites layout,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 technical and cost optimisation of entire project taking into account c</a:t>
            </a:r>
            <a:r>
              <a:rPr lang="en-GB" sz="1600" dirty="0" err="1">
                <a:solidFill>
                  <a:srgbClr val="0C377B"/>
                </a:solidFill>
                <a:latin typeface="Century Gothic" panose="020B0502020202020204" pitchFamily="34" charset="0"/>
              </a:rPr>
              <a:t>onstruction</a:t>
            </a:r>
            <a:r>
              <a:rPr lang="en-GB" sz="1600" dirty="0">
                <a:solidFill>
                  <a:srgbClr val="0C377B"/>
                </a:solidFill>
                <a:latin typeface="Century Gothic" panose="020B0502020202020204" pitchFamily="34" charset="0"/>
              </a:rPr>
              <a:t> and operation phases</a:t>
            </a:r>
            <a:endPar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33" name="Rounded Rectangle 6">
            <a:extLst>
              <a:ext uri="{FF2B5EF4-FFF2-40B4-BE49-F238E27FC236}">
                <a16:creationId xmlns:a16="http://schemas.microsoft.com/office/drawing/2014/main" id="{42F62BF3-0991-D07E-A59F-29FC64D5DA0F}"/>
              </a:ext>
            </a:extLst>
          </p:cNvPr>
          <p:cNvSpPr/>
          <p:nvPr/>
        </p:nvSpPr>
        <p:spPr>
          <a:xfrm>
            <a:off x="831916" y="1598362"/>
            <a:ext cx="4633055" cy="566941"/>
          </a:xfrm>
          <a:prstGeom prst="roundRect">
            <a:avLst/>
          </a:prstGeom>
          <a:solidFill>
            <a:schemeClr val="tx1">
              <a:lumMod val="20000"/>
              <a:lumOff val="80000"/>
            </a:schemeClr>
          </a:solidFill>
        </p:spPr>
        <p:style>
          <a:lnRef idx="1">
            <a:schemeClr val="dk1"/>
          </a:lnRef>
          <a:fillRef idx="2">
            <a:schemeClr val="dk1"/>
          </a:fillRef>
          <a:effectRef idx="1">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CDR baseline design adaptations for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n</a:t>
            </a:r>
            <a:r>
              <a:rPr kumimoji="0" lang="en-US" sz="1600" b="0" i="0" u="none" strike="noStrike" kern="1200" cap="none" spc="0" normalizeH="0" baseline="0" noProof="0" dirty="0" err="1">
                <a:ln>
                  <a:noFill/>
                </a:ln>
                <a:solidFill>
                  <a:srgbClr val="0C377B"/>
                </a:solidFill>
                <a:effectLst/>
                <a:uLnTx/>
                <a:uFillTx/>
                <a:latin typeface="Century Gothic" panose="020B0502020202020204" pitchFamily="34" charset="0"/>
                <a:ea typeface="+mn-ea"/>
                <a:cs typeface="+mn-cs"/>
              </a:rPr>
              <a:t>ew</a:t>
            </a:r>
            <a:r>
              <a:rPr kumimoji="0" lang="en-US"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 implementation scenario</a:t>
            </a:r>
            <a:endPar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34" name="Group 33">
            <a:extLst>
              <a:ext uri="{FF2B5EF4-FFF2-40B4-BE49-F238E27FC236}">
                <a16:creationId xmlns:a16="http://schemas.microsoft.com/office/drawing/2014/main" id="{559D8C59-533E-3A99-7518-8FB89CDBE7BF}"/>
              </a:ext>
            </a:extLst>
          </p:cNvPr>
          <p:cNvGrpSpPr/>
          <p:nvPr/>
        </p:nvGrpSpPr>
        <p:grpSpPr>
          <a:xfrm>
            <a:off x="5198149" y="3480534"/>
            <a:ext cx="615661" cy="576741"/>
            <a:chOff x="-1219048" y="3333377"/>
            <a:chExt cx="540000" cy="540000"/>
          </a:xfrm>
        </p:grpSpPr>
        <p:pic>
          <p:nvPicPr>
            <p:cNvPr id="35" name="Picture 34">
              <a:extLst>
                <a:ext uri="{FF2B5EF4-FFF2-40B4-BE49-F238E27FC236}">
                  <a16:creationId xmlns:a16="http://schemas.microsoft.com/office/drawing/2014/main" id="{5B53AC28-DAD7-A20F-2B10-D8CF1FFEB489}"/>
                </a:ext>
              </a:extLst>
            </p:cNvPr>
            <p:cNvPicPr>
              <a:picLocks noChangeAspect="1"/>
            </p:cNvPicPr>
            <p:nvPr/>
          </p:nvPicPr>
          <p:blipFill>
            <a:blip r:embed="rId4" cstate="email">
              <a:extLst>
                <a:ext uri="{BEBA8EAE-BF5A-486C-A8C5-ECC9F3942E4B}">
                  <a14:imgProps xmlns:a14="http://schemas.microsoft.com/office/drawing/2010/main">
                    <a14:imgLayer r:embed="rId5">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36" name="Picture 35">
              <a:extLst>
                <a:ext uri="{FF2B5EF4-FFF2-40B4-BE49-F238E27FC236}">
                  <a16:creationId xmlns:a16="http://schemas.microsoft.com/office/drawing/2014/main" id="{D4442C0B-08E7-53B1-F8C2-EBD81580BED9}"/>
                </a:ext>
              </a:extLst>
            </p:cNvPr>
            <p:cNvPicPr>
              <a:picLocks noChangeAspect="1"/>
            </p:cNvPicPr>
            <p:nvPr/>
          </p:nvPicPr>
          <p:blipFill>
            <a:blip r:embed="rId6">
              <a:clrChange>
                <a:clrFrom>
                  <a:srgbClr val="FEFEFE"/>
                </a:clrFrom>
                <a:clrTo>
                  <a:srgbClr val="FEFEFE">
                    <a:alpha val="0"/>
                  </a:srgbClr>
                </a:clrTo>
              </a:clrChange>
            </a:blip>
            <a:stretch>
              <a:fillRect/>
            </a:stretch>
          </p:blipFill>
          <p:spPr>
            <a:xfrm>
              <a:off x="-1068453" y="3477510"/>
              <a:ext cx="238810" cy="239203"/>
            </a:xfrm>
            <a:prstGeom prst="rect">
              <a:avLst/>
            </a:prstGeom>
          </p:spPr>
        </p:pic>
      </p:grpSp>
      <p:sp>
        <p:nvSpPr>
          <p:cNvPr id="37" name="Rounded Rectangle 10">
            <a:extLst>
              <a:ext uri="{FF2B5EF4-FFF2-40B4-BE49-F238E27FC236}">
                <a16:creationId xmlns:a16="http://schemas.microsoft.com/office/drawing/2014/main" id="{A82B4AE5-AFD6-CEF7-055A-48BA5D6C702F}"/>
              </a:ext>
            </a:extLst>
          </p:cNvPr>
          <p:cNvSpPr/>
          <p:nvPr/>
        </p:nvSpPr>
        <p:spPr>
          <a:xfrm>
            <a:off x="353900" y="2224657"/>
            <a:ext cx="1698986" cy="360218"/>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FCC Week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study planning</a:t>
            </a:r>
            <a:endPar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38" name="Group 37">
            <a:extLst>
              <a:ext uri="{FF2B5EF4-FFF2-40B4-BE49-F238E27FC236}">
                <a16:creationId xmlns:a16="http://schemas.microsoft.com/office/drawing/2014/main" id="{B021A3A6-5D88-012C-0210-A554EA325E15}"/>
              </a:ext>
            </a:extLst>
          </p:cNvPr>
          <p:cNvGrpSpPr>
            <a:grpSpLocks noChangeAspect="1"/>
          </p:cNvGrpSpPr>
          <p:nvPr/>
        </p:nvGrpSpPr>
        <p:grpSpPr>
          <a:xfrm>
            <a:off x="512420" y="1572632"/>
            <a:ext cx="615661" cy="581317"/>
            <a:chOff x="4333017" y="2114253"/>
            <a:chExt cx="1219048" cy="1219048"/>
          </a:xfrm>
        </p:grpSpPr>
        <p:pic>
          <p:nvPicPr>
            <p:cNvPr id="39" name="Picture 38">
              <a:extLst>
                <a:ext uri="{FF2B5EF4-FFF2-40B4-BE49-F238E27FC236}">
                  <a16:creationId xmlns:a16="http://schemas.microsoft.com/office/drawing/2014/main" id="{9AEC6CED-723D-295D-3FEA-BA31B6E8720A}"/>
                </a:ext>
              </a:extLst>
            </p:cNvPr>
            <p:cNvPicPr>
              <a:picLocks noChangeAspect="1"/>
            </p:cNvPicPr>
            <p:nvPr/>
          </p:nvPicPr>
          <p:blipFill>
            <a:blip r:embed="rId8" cstate="email">
              <a:extLst>
                <a:ext uri="{BEBA8EAE-BF5A-486C-A8C5-ECC9F3942E4B}">
                  <a14:imgProps xmlns:a14="http://schemas.microsoft.com/office/drawing/2010/main">
                    <a14:imgLayer r:embed="rId9">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40" name="Picture 39">
              <a:extLst>
                <a:ext uri="{FF2B5EF4-FFF2-40B4-BE49-F238E27FC236}">
                  <a16:creationId xmlns:a16="http://schemas.microsoft.com/office/drawing/2014/main" id="{17C76E1E-6F4D-908C-61BF-425383E09B2C}"/>
                </a:ext>
              </a:extLst>
            </p:cNvPr>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pic>
        <p:nvPicPr>
          <p:cNvPr id="41" name="Graphic 40" descr="Pin">
            <a:extLst>
              <a:ext uri="{FF2B5EF4-FFF2-40B4-BE49-F238E27FC236}">
                <a16:creationId xmlns:a16="http://schemas.microsoft.com/office/drawing/2014/main" id="{4731B6DF-4914-95BF-5615-0C1B8E8B8F8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369844" y="3377617"/>
            <a:ext cx="747783" cy="747783"/>
          </a:xfrm>
          <a:prstGeom prst="rect">
            <a:avLst/>
          </a:prstGeom>
        </p:spPr>
      </p:pic>
      <p:sp>
        <p:nvSpPr>
          <p:cNvPr id="42" name="Rounded Rectangle 12">
            <a:extLst>
              <a:ext uri="{FF2B5EF4-FFF2-40B4-BE49-F238E27FC236}">
                <a16:creationId xmlns:a16="http://schemas.microsoft.com/office/drawing/2014/main" id="{EB1D291D-379A-CB67-C410-248F044A9508}"/>
              </a:ext>
            </a:extLst>
          </p:cNvPr>
          <p:cNvSpPr/>
          <p:nvPr/>
        </p:nvSpPr>
        <p:spPr>
          <a:xfrm>
            <a:off x="8054061" y="5288595"/>
            <a:ext cx="1501889" cy="406872"/>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FCC Week</a:t>
            </a:r>
          </a:p>
          <a:p>
            <a:pPr marL="0" marR="0" lvl="0" indent="0" algn="r" defTabSz="914400" rtl="0" eaLnBrk="1" fontAlgn="auto" latinLnBrk="0" hangingPunct="1">
              <a:lnSpc>
                <a:spcPct val="100000"/>
              </a:lnSpc>
              <a:spcBef>
                <a:spcPts val="0"/>
              </a:spcBef>
              <a:spcAft>
                <a:spcPts val="0"/>
              </a:spcAft>
              <a:buClrTx/>
              <a:buSzTx/>
              <a:buFontTx/>
              <a:buNone/>
              <a:tabLst/>
              <a:defRPr/>
            </a:pPr>
            <a:r>
              <a:rPr lang="en-GB" sz="1600" b="1" dirty="0">
                <a:solidFill>
                  <a:srgbClr val="0C377B"/>
                </a:solidFill>
                <a:latin typeface="Century Gothic" panose="020B0502020202020204" pitchFamily="34" charset="0"/>
              </a:rPr>
              <a:t>FSR progress</a:t>
            </a:r>
            <a:endPar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46" name="Group 45">
            <a:extLst>
              <a:ext uri="{FF2B5EF4-FFF2-40B4-BE49-F238E27FC236}">
                <a16:creationId xmlns:a16="http://schemas.microsoft.com/office/drawing/2014/main" id="{87799932-AB5A-1140-DA05-DF4E95094771}"/>
              </a:ext>
            </a:extLst>
          </p:cNvPr>
          <p:cNvGrpSpPr/>
          <p:nvPr/>
        </p:nvGrpSpPr>
        <p:grpSpPr>
          <a:xfrm>
            <a:off x="7615289" y="4955095"/>
            <a:ext cx="615661" cy="576741"/>
            <a:chOff x="-1219048" y="3333377"/>
            <a:chExt cx="540000" cy="540000"/>
          </a:xfrm>
        </p:grpSpPr>
        <p:pic>
          <p:nvPicPr>
            <p:cNvPr id="47" name="Picture 46">
              <a:extLst>
                <a:ext uri="{FF2B5EF4-FFF2-40B4-BE49-F238E27FC236}">
                  <a16:creationId xmlns:a16="http://schemas.microsoft.com/office/drawing/2014/main" id="{276FF87E-ABDE-D7C8-0909-8EDB2DB5F978}"/>
                </a:ext>
              </a:extLst>
            </p:cNvPr>
            <p:cNvPicPr>
              <a:picLocks noChangeAspect="1"/>
            </p:cNvPicPr>
            <p:nvPr/>
          </p:nvPicPr>
          <p:blipFill>
            <a:blip r:embed="rId4" cstate="email">
              <a:extLst>
                <a:ext uri="{BEBA8EAE-BF5A-486C-A8C5-ECC9F3942E4B}">
                  <a14:imgProps xmlns:a14="http://schemas.microsoft.com/office/drawing/2010/main">
                    <a14:imgLayer r:embed="rId5">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48" name="Picture 47">
              <a:extLst>
                <a:ext uri="{FF2B5EF4-FFF2-40B4-BE49-F238E27FC236}">
                  <a16:creationId xmlns:a16="http://schemas.microsoft.com/office/drawing/2014/main" id="{B2D15D07-BA40-B97B-ECC2-62A27C7B8F14}"/>
                </a:ext>
              </a:extLst>
            </p:cNvPr>
            <p:cNvPicPr>
              <a:picLocks noChangeAspect="1"/>
            </p:cNvPicPr>
            <p:nvPr/>
          </p:nvPicPr>
          <p:blipFill>
            <a:blip r:embed="rId6">
              <a:clrChange>
                <a:clrFrom>
                  <a:srgbClr val="FEFEFE"/>
                </a:clrFrom>
                <a:clrTo>
                  <a:srgbClr val="FEFEFE">
                    <a:alpha val="0"/>
                  </a:srgbClr>
                </a:clrTo>
              </a:clrChange>
            </a:blip>
            <a:stretch>
              <a:fillRect/>
            </a:stretch>
          </p:blipFill>
          <p:spPr>
            <a:xfrm>
              <a:off x="-1068453" y="3477510"/>
              <a:ext cx="238810" cy="239203"/>
            </a:xfrm>
            <a:prstGeom prst="rect">
              <a:avLst/>
            </a:prstGeom>
          </p:spPr>
        </p:pic>
      </p:grpSp>
      <p:grpSp>
        <p:nvGrpSpPr>
          <p:cNvPr id="49" name="Group 48">
            <a:extLst>
              <a:ext uri="{FF2B5EF4-FFF2-40B4-BE49-F238E27FC236}">
                <a16:creationId xmlns:a16="http://schemas.microsoft.com/office/drawing/2014/main" id="{DD1CB17A-A559-6259-C797-802E0CF4DD8A}"/>
              </a:ext>
            </a:extLst>
          </p:cNvPr>
          <p:cNvGrpSpPr/>
          <p:nvPr/>
        </p:nvGrpSpPr>
        <p:grpSpPr>
          <a:xfrm>
            <a:off x="9469473" y="5235940"/>
            <a:ext cx="615661" cy="576741"/>
            <a:chOff x="-1219048" y="3333377"/>
            <a:chExt cx="540000" cy="540000"/>
          </a:xfrm>
        </p:grpSpPr>
        <p:pic>
          <p:nvPicPr>
            <p:cNvPr id="50" name="Picture 49">
              <a:extLst>
                <a:ext uri="{FF2B5EF4-FFF2-40B4-BE49-F238E27FC236}">
                  <a16:creationId xmlns:a16="http://schemas.microsoft.com/office/drawing/2014/main" id="{710A51E8-EC4D-24FC-9B75-5988369551AE}"/>
                </a:ext>
              </a:extLst>
            </p:cNvPr>
            <p:cNvPicPr>
              <a:picLocks noChangeAspect="1"/>
            </p:cNvPicPr>
            <p:nvPr/>
          </p:nvPicPr>
          <p:blipFill>
            <a:blip r:embed="rId4" cstate="email">
              <a:extLst>
                <a:ext uri="{BEBA8EAE-BF5A-486C-A8C5-ECC9F3942E4B}">
                  <a14:imgProps xmlns:a14="http://schemas.microsoft.com/office/drawing/2010/main">
                    <a14:imgLayer r:embed="rId5">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51" name="Picture 50">
              <a:extLst>
                <a:ext uri="{FF2B5EF4-FFF2-40B4-BE49-F238E27FC236}">
                  <a16:creationId xmlns:a16="http://schemas.microsoft.com/office/drawing/2014/main" id="{9C12416B-D2EE-B4BE-0DEC-30AC5EFDE7F2}"/>
                </a:ext>
              </a:extLst>
            </p:cNvPr>
            <p:cNvPicPr>
              <a:picLocks noChangeAspect="1"/>
            </p:cNvPicPr>
            <p:nvPr/>
          </p:nvPicPr>
          <p:blipFill>
            <a:blip r:embed="rId6">
              <a:clrChange>
                <a:clrFrom>
                  <a:srgbClr val="FEFEFE"/>
                </a:clrFrom>
                <a:clrTo>
                  <a:srgbClr val="FEFEFE">
                    <a:alpha val="0"/>
                  </a:srgbClr>
                </a:clrTo>
              </a:clrChange>
            </a:blip>
            <a:stretch>
              <a:fillRect/>
            </a:stretch>
          </p:blipFill>
          <p:spPr>
            <a:xfrm>
              <a:off x="-1068453" y="3477510"/>
              <a:ext cx="238810" cy="239203"/>
            </a:xfrm>
            <a:prstGeom prst="rect">
              <a:avLst/>
            </a:prstGeom>
          </p:spPr>
        </p:pic>
      </p:grpSp>
    </p:spTree>
    <p:extLst>
      <p:ext uri="{BB962C8B-B14F-4D97-AF65-F5344CB8AC3E}">
        <p14:creationId xmlns:p14="http://schemas.microsoft.com/office/powerpoint/2010/main" val="155733433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FCC FS m</a:t>
            </a:r>
            <a:r>
              <a:rPr lang="en-US" dirty="0"/>
              <a:t>id-term review</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4" name="TextBox 13">
            <a:extLst>
              <a:ext uri="{FF2B5EF4-FFF2-40B4-BE49-F238E27FC236}">
                <a16:creationId xmlns:a16="http://schemas.microsoft.com/office/drawing/2014/main" id="{AF024B8A-96FD-865D-967D-59D99119879D}"/>
              </a:ext>
            </a:extLst>
          </p:cNvPr>
          <p:cNvSpPr txBox="1"/>
          <p:nvPr/>
        </p:nvSpPr>
        <p:spPr>
          <a:xfrm>
            <a:off x="437434" y="1366582"/>
            <a:ext cx="8315867" cy="1708160"/>
          </a:xfrm>
          <a:prstGeom prst="rect">
            <a:avLst/>
          </a:prstGeom>
          <a:noFill/>
        </p:spPr>
        <p:txBody>
          <a:bodyPr wrap="square">
            <a:spAutoFit/>
          </a:bodyPr>
          <a:lstStyle/>
          <a:p>
            <a:pPr marL="285750" indent="-285750">
              <a:spcAft>
                <a:spcPts val="600"/>
              </a:spcAft>
              <a:buFontTx/>
              <a:buChar char="−"/>
            </a:pPr>
            <a:r>
              <a:rPr lang="en-US" sz="2000" i="1" dirty="0">
                <a:solidFill>
                  <a:srgbClr val="0C377B"/>
                </a:solidFill>
                <a:effectLst/>
                <a:latin typeface="Calibri" panose="020F0502020204030204" pitchFamily="34" charset="0"/>
                <a:ea typeface="Calibri" panose="020F0502020204030204" pitchFamily="34" charset="0"/>
              </a:rPr>
              <a:t>the scientific and technical results be reviewed by the FCC FS Scientific Advisory Committee, augmented by additional experts as needed;</a:t>
            </a:r>
          </a:p>
          <a:p>
            <a:pPr marL="285750" indent="-285750">
              <a:spcAft>
                <a:spcPts val="600"/>
              </a:spcAft>
              <a:buFontTx/>
              <a:buChar char="−"/>
            </a:pPr>
            <a:r>
              <a:rPr lang="en-US" sz="2000" i="1" dirty="0">
                <a:solidFill>
                  <a:srgbClr val="0C377B"/>
                </a:solidFill>
                <a:effectLst/>
                <a:latin typeface="Calibri" panose="020F0502020204030204" pitchFamily="34" charset="0"/>
                <a:ea typeface="Calibri" panose="020F0502020204030204" pitchFamily="34" charset="0"/>
              </a:rPr>
              <a:t>the cost and financial feasibility, which will focus on the first-stage project (tunnel, technical infrastructure, FCC-</a:t>
            </a:r>
            <a:r>
              <a:rPr lang="en-US" sz="2000" i="1" dirty="0" err="1">
                <a:solidFill>
                  <a:srgbClr val="0C377B"/>
                </a:solidFill>
                <a:effectLst/>
                <a:latin typeface="Calibri" panose="020F0502020204030204" pitchFamily="34" charset="0"/>
                <a:ea typeface="Calibri" panose="020F0502020204030204" pitchFamily="34" charset="0"/>
              </a:rPr>
              <a:t>ee</a:t>
            </a:r>
            <a:r>
              <a:rPr lang="en-US" sz="2000" i="1" dirty="0">
                <a:solidFill>
                  <a:srgbClr val="0C377B"/>
                </a:solidFill>
                <a:effectLst/>
                <a:latin typeface="Calibri" panose="020F0502020204030204" pitchFamily="34" charset="0"/>
                <a:ea typeface="Calibri" panose="020F0502020204030204" pitchFamily="34" charset="0"/>
              </a:rPr>
              <a:t> machine and injectors), be reviewed by a committee including external experts, as proposed in CERN/3588;</a:t>
            </a:r>
          </a:p>
        </p:txBody>
      </p:sp>
      <p:sp>
        <p:nvSpPr>
          <p:cNvPr id="16" name="TextBox 15">
            <a:extLst>
              <a:ext uri="{FF2B5EF4-FFF2-40B4-BE49-F238E27FC236}">
                <a16:creationId xmlns:a16="http://schemas.microsoft.com/office/drawing/2014/main" id="{98090C89-275F-564E-E68C-2D062C1CAA49}"/>
              </a:ext>
            </a:extLst>
          </p:cNvPr>
          <p:cNvSpPr txBox="1"/>
          <p:nvPr/>
        </p:nvSpPr>
        <p:spPr>
          <a:xfrm>
            <a:off x="328667" y="882778"/>
            <a:ext cx="10291156" cy="400110"/>
          </a:xfrm>
          <a:prstGeom prst="rect">
            <a:avLst/>
          </a:prstGeom>
          <a:noFill/>
        </p:spPr>
        <p:txBody>
          <a:bodyPr wrap="square">
            <a:spAutoFit/>
          </a:bodyPr>
          <a:lstStyle>
            <a:defPPr>
              <a:defRPr lang="en-US"/>
            </a:defPPr>
            <a:lvl1pPr defTabSz="914303">
              <a:defRPr sz="2000" b="1">
                <a:solidFill>
                  <a:srgbClr val="0F124A"/>
                </a:solidFill>
                <a:latin typeface="Calibri" panose="020F0502020204030204" pitchFamily="34" charset="0"/>
                <a:ea typeface="Calibri" panose="020F0502020204030204" pitchFamily="34" charset="0"/>
              </a:defRPr>
            </a:lvl1pPr>
          </a:lstStyle>
          <a:p>
            <a:pPr marL="0" marR="0" lvl="0" indent="0" defTabSz="914303" eaLnBrk="1" fontAlgn="auto" latinLnBrk="0" hangingPunct="1">
              <a:lnSpc>
                <a:spcPct val="100000"/>
              </a:lnSpc>
              <a:spcBef>
                <a:spcPts val="0"/>
              </a:spcBef>
              <a:spcAft>
                <a:spcPts val="600"/>
              </a:spcAft>
              <a:buClrTx/>
              <a:buSzTx/>
              <a:buFontTx/>
              <a:buNone/>
              <a:tabLst/>
              <a:defRPr/>
            </a:pPr>
            <a:r>
              <a:rPr kumimoji="0" lang="en-US" b="1" i="0" u="none" strike="noStrike" kern="0" cap="none" spc="0" normalizeH="0" baseline="0" noProof="0" dirty="0">
                <a:ln>
                  <a:noFill/>
                </a:ln>
                <a:solidFill>
                  <a:srgbClr val="0C377B"/>
                </a:solidFill>
                <a:effectLst/>
                <a:uLnTx/>
                <a:uFillTx/>
                <a:latin typeface="Calibri" panose="020F0502020204030204" pitchFamily="34" charset="0"/>
              </a:rPr>
              <a:t>Mid-term review setup and deliverables are defined in  CERN/SPC/1183/Rev.2:</a:t>
            </a:r>
          </a:p>
        </p:txBody>
      </p:sp>
      <p:pic>
        <p:nvPicPr>
          <p:cNvPr id="8" name="Picture 7">
            <a:extLst>
              <a:ext uri="{FF2B5EF4-FFF2-40B4-BE49-F238E27FC236}">
                <a16:creationId xmlns:a16="http://schemas.microsoft.com/office/drawing/2014/main" id="{1CC70521-2E2F-41F0-6D78-E4C79F8758A5}"/>
              </a:ext>
            </a:extLst>
          </p:cNvPr>
          <p:cNvPicPr>
            <a:picLocks noChangeAspect="1"/>
          </p:cNvPicPr>
          <p:nvPr/>
        </p:nvPicPr>
        <p:blipFill>
          <a:blip r:embed="rId3"/>
          <a:stretch>
            <a:fillRect/>
          </a:stretch>
        </p:blipFill>
        <p:spPr>
          <a:xfrm>
            <a:off x="10108276" y="879791"/>
            <a:ext cx="1908088" cy="2586647"/>
          </a:xfrm>
          <a:prstGeom prst="rect">
            <a:avLst/>
          </a:prstGeom>
          <a:ln w="12700">
            <a:solidFill>
              <a:schemeClr val="tx1"/>
            </a:solidFill>
          </a:ln>
        </p:spPr>
      </p:pic>
      <p:sp>
        <p:nvSpPr>
          <p:cNvPr id="9" name="TextBox 8">
            <a:extLst>
              <a:ext uri="{FF2B5EF4-FFF2-40B4-BE49-F238E27FC236}">
                <a16:creationId xmlns:a16="http://schemas.microsoft.com/office/drawing/2014/main" id="{2E1C8F9B-8417-B4C5-047C-A50D48FCACCD}"/>
              </a:ext>
            </a:extLst>
          </p:cNvPr>
          <p:cNvSpPr txBox="1"/>
          <p:nvPr/>
        </p:nvSpPr>
        <p:spPr>
          <a:xfrm>
            <a:off x="70974" y="3183835"/>
            <a:ext cx="5637101" cy="3200876"/>
          </a:xfrm>
          <a:prstGeom prst="rect">
            <a:avLst/>
          </a:prstGeom>
          <a:noFill/>
        </p:spPr>
        <p:txBody>
          <a:bodyPr wrap="square" rtlCol="0">
            <a:spAutoFit/>
          </a:bodyPr>
          <a:lstStyle/>
          <a:p>
            <a:pPr marL="122873" marR="0" fontAlgn="auto">
              <a:lnSpc>
                <a:spcPct val="100000"/>
              </a:lnSpc>
              <a:buClrTx/>
              <a:buSzPct val="100000"/>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SAC: review of deliverables 1, 2, 3, 4, 5, 6, 8</a:t>
            </a:r>
          </a:p>
          <a:p>
            <a:pPr marL="122873" marR="0" fontAlgn="auto">
              <a:lnSpc>
                <a:spcPct val="100000"/>
              </a:lnSpc>
              <a:buClrTx/>
              <a:buSzPct val="100000"/>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 </a:t>
            </a:r>
          </a:p>
          <a:p>
            <a:pPr marL="408623" marR="0" indent="-285750" fontAlgn="auto">
              <a:lnSpc>
                <a:spcPct val="100000"/>
              </a:lnSpc>
              <a:buClrTx/>
              <a:buSzPct val="100000"/>
              <a:buFont typeface="Arial" panose="020B0604020202020204" pitchFamily="34" charset="0"/>
              <a:buChar char="•"/>
              <a:tabLst/>
              <a:defRPr/>
            </a:pPr>
            <a:r>
              <a:rPr lang="en-GB" sz="1600" dirty="0"/>
              <a:t>D1: Definition of the baseline scenario</a:t>
            </a:r>
          </a:p>
          <a:p>
            <a:pPr marL="408623" marR="0" indent="-285750" fontAlgn="auto">
              <a:lnSpc>
                <a:spcPct val="100000"/>
              </a:lnSpc>
              <a:buClrTx/>
              <a:buSzPct val="100000"/>
              <a:buFont typeface="Arial" panose="020B0604020202020204" pitchFamily="34" charset="0"/>
              <a:buChar char="•"/>
              <a:tabLst/>
              <a:defRPr/>
            </a:pPr>
            <a:r>
              <a:rPr lang="en-GB" sz="1600" dirty="0"/>
              <a:t>D2: Civil engineering</a:t>
            </a:r>
          </a:p>
          <a:p>
            <a:pPr marL="408623" marR="0" indent="-285750" fontAlgn="auto">
              <a:lnSpc>
                <a:spcPct val="100000"/>
              </a:lnSpc>
              <a:buClrTx/>
              <a:buSzPct val="100000"/>
              <a:buFont typeface="Arial" panose="020B0604020202020204" pitchFamily="34" charset="0"/>
              <a:buChar char="•"/>
              <a:tabLst/>
              <a:defRPr/>
            </a:pPr>
            <a:r>
              <a:rPr lang="en-GB" sz="1600" dirty="0"/>
              <a:t>D3: Processes and implementation studies with the Host States</a:t>
            </a:r>
          </a:p>
          <a:p>
            <a:pPr marL="408623" marR="0" indent="-285750" fontAlgn="auto">
              <a:lnSpc>
                <a:spcPct val="100000"/>
              </a:lnSpc>
              <a:buClrTx/>
              <a:buSzPct val="100000"/>
              <a:buFont typeface="Arial" panose="020B0604020202020204" pitchFamily="34" charset="0"/>
              <a:buChar char="•"/>
              <a:tabLst/>
              <a:defRPr/>
            </a:pPr>
            <a:r>
              <a:rPr lang="en-GB" sz="1600" dirty="0"/>
              <a:t>D 4: Technical infrastructure</a:t>
            </a:r>
          </a:p>
          <a:p>
            <a:pPr marL="408623" marR="0" indent="-285750" fontAlgn="auto">
              <a:lnSpc>
                <a:spcPct val="100000"/>
              </a:lnSpc>
              <a:buClrTx/>
              <a:buSzPct val="100000"/>
              <a:buFont typeface="Arial" panose="020B0604020202020204" pitchFamily="34" charset="0"/>
              <a:buChar char="•"/>
              <a:tabLst/>
              <a:defRPr/>
            </a:pPr>
            <a:r>
              <a:rPr lang="en-GB" sz="1600" dirty="0"/>
              <a:t>D5: FCC-</a:t>
            </a:r>
            <a:r>
              <a:rPr lang="en-GB" sz="1600" dirty="0" err="1"/>
              <a:t>ee</a:t>
            </a:r>
            <a:r>
              <a:rPr lang="en-GB" sz="1600" dirty="0"/>
              <a:t> accelerator</a:t>
            </a:r>
          </a:p>
          <a:p>
            <a:pPr marL="408623" marR="0" indent="-285750" fontAlgn="auto">
              <a:lnSpc>
                <a:spcPct val="100000"/>
              </a:lnSpc>
              <a:buClrTx/>
              <a:buSzPct val="100000"/>
              <a:buFont typeface="Arial" panose="020B0604020202020204" pitchFamily="34" charset="0"/>
              <a:buChar char="•"/>
              <a:tabLst/>
              <a:defRPr/>
            </a:pPr>
            <a:r>
              <a:rPr lang="en-GB" sz="1600" dirty="0"/>
              <a:t>D6: FCC-</a:t>
            </a:r>
            <a:r>
              <a:rPr lang="en-GB" sz="1600" dirty="0" err="1"/>
              <a:t>hh</a:t>
            </a:r>
            <a:r>
              <a:rPr lang="en-GB" sz="1600" dirty="0"/>
              <a:t> accelerator</a:t>
            </a:r>
          </a:p>
          <a:p>
            <a:pPr marL="408623" marR="0" indent="-285750" fontAlgn="auto">
              <a:lnSpc>
                <a:spcPct val="100000"/>
              </a:lnSpc>
              <a:buClrTx/>
              <a:buSzPct val="100000"/>
              <a:buFont typeface="Arial" panose="020B0604020202020204" pitchFamily="34" charset="0"/>
              <a:buChar char="•"/>
              <a:tabLst/>
              <a:defRPr/>
            </a:pPr>
            <a:r>
              <a:rPr lang="en-GB" sz="1600" dirty="0">
                <a:solidFill>
                  <a:schemeClr val="tx1">
                    <a:lumMod val="50000"/>
                    <a:lumOff val="50000"/>
                  </a:schemeClr>
                </a:solidFill>
              </a:rPr>
              <a:t>D7: Project cost and financial feasibility</a:t>
            </a:r>
          </a:p>
          <a:p>
            <a:pPr marL="408623" marR="0" indent="-285750" fontAlgn="auto">
              <a:lnSpc>
                <a:spcPct val="100000"/>
              </a:lnSpc>
              <a:buClrTx/>
              <a:buSzPct val="100000"/>
              <a:buFont typeface="Arial" panose="020B0604020202020204" pitchFamily="34" charset="0"/>
              <a:buChar char="•"/>
              <a:tabLst/>
              <a:defRPr/>
            </a:pPr>
            <a:r>
              <a:rPr lang="en-GB" sz="1600" dirty="0"/>
              <a:t>D8: Physics, experiments and detectors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0" i="1" u="none" strike="noStrike" kern="1200" cap="none" spc="0" normalizeH="0" baseline="0" noProof="0" dirty="0">
              <a:ln>
                <a:noFill/>
              </a:ln>
              <a:solidFill>
                <a:srgbClr val="2F2F2F"/>
              </a:solidFill>
              <a:effectLst/>
              <a:uLnTx/>
              <a:uFillTx/>
              <a:latin typeface="Arial"/>
              <a:ea typeface="+mn-ea"/>
              <a:cs typeface="+mn-cs"/>
            </a:endParaRPr>
          </a:p>
        </p:txBody>
      </p:sp>
      <p:sp>
        <p:nvSpPr>
          <p:cNvPr id="2" name="TextBox 1">
            <a:extLst>
              <a:ext uri="{FF2B5EF4-FFF2-40B4-BE49-F238E27FC236}">
                <a16:creationId xmlns:a16="http://schemas.microsoft.com/office/drawing/2014/main" id="{EF107B5D-3246-069B-0A80-2990B9676E23}"/>
              </a:ext>
            </a:extLst>
          </p:cNvPr>
          <p:cNvSpPr txBox="1"/>
          <p:nvPr/>
        </p:nvSpPr>
        <p:spPr>
          <a:xfrm>
            <a:off x="6084919" y="3183835"/>
            <a:ext cx="5893724" cy="36625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Cost Review Panel Mandate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srgbClr val="0C377B"/>
              </a:solidFill>
              <a:effectLst/>
              <a:uLnTx/>
              <a:uFillTx/>
              <a:latin typeface="Arial"/>
              <a:ea typeface="+mn-ea"/>
              <a:cs typeface="+mn-cs"/>
            </a:endParaRPr>
          </a:p>
          <a:p>
            <a:pPr marL="457200" lvl="0" indent="-334327" algn="l" rtl="0">
              <a:spcBef>
                <a:spcPts val="0"/>
              </a:spcBef>
              <a:spcAft>
                <a:spcPts val="0"/>
              </a:spcAft>
              <a:buSzPct val="100000"/>
              <a:buFont typeface="Arial" panose="020B0604020202020204" pitchFamily="34" charset="0"/>
              <a:buChar char="•"/>
            </a:pPr>
            <a:r>
              <a:rPr lang="en-US" sz="1600" dirty="0"/>
              <a:t>Review the methodology and assumptions used in producing the cost estimates</a:t>
            </a:r>
          </a:p>
          <a:p>
            <a:pPr marL="457200" lvl="0" indent="-334327" algn="l" rtl="0">
              <a:spcBef>
                <a:spcPts val="0"/>
              </a:spcBef>
              <a:spcAft>
                <a:spcPts val="0"/>
              </a:spcAft>
              <a:buSzPct val="100000"/>
              <a:buFont typeface="Arial" panose="020B0604020202020204" pitchFamily="34" charset="0"/>
              <a:buChar char="•"/>
            </a:pPr>
            <a:r>
              <a:rPr lang="en-US" sz="1600" dirty="0"/>
              <a:t>Identify inaccurate or missing cost information</a:t>
            </a:r>
          </a:p>
          <a:p>
            <a:pPr marL="457200" lvl="0" indent="-334327" algn="l" rtl="0">
              <a:spcBef>
                <a:spcPts val="0"/>
              </a:spcBef>
              <a:spcAft>
                <a:spcPts val="0"/>
              </a:spcAft>
              <a:buSzPct val="100000"/>
              <a:buFont typeface="Arial" panose="020B0604020202020204" pitchFamily="34" charset="0"/>
              <a:buChar char="•"/>
            </a:pPr>
            <a:r>
              <a:rPr lang="en-US" sz="1600" dirty="0"/>
              <a:t>Check the consistency of the cost estimates with respect to applicable reference work, e.g., recent large-scale infrastructure and accelerator projects</a:t>
            </a:r>
          </a:p>
          <a:p>
            <a:pPr marL="457200" lvl="0" indent="-334327" algn="l" rtl="0">
              <a:spcBef>
                <a:spcPts val="0"/>
              </a:spcBef>
              <a:spcAft>
                <a:spcPts val="0"/>
              </a:spcAft>
              <a:buSzPct val="100000"/>
              <a:buFont typeface="Arial" panose="020B0604020202020204" pitchFamily="34" charset="0"/>
              <a:buChar char="•"/>
            </a:pPr>
            <a:r>
              <a:rPr lang="en-US" sz="1600" dirty="0"/>
              <a:t>Review the uncertainty estimates</a:t>
            </a:r>
          </a:p>
          <a:p>
            <a:pPr marL="457200" lvl="0" indent="-334327" algn="l" rtl="0">
              <a:spcBef>
                <a:spcPts val="0"/>
              </a:spcBef>
              <a:spcAft>
                <a:spcPts val="0"/>
              </a:spcAft>
              <a:buSzPct val="100000"/>
              <a:buFont typeface="Arial" panose="020B0604020202020204" pitchFamily="34" charset="0"/>
              <a:buChar char="•"/>
            </a:pPr>
            <a:r>
              <a:rPr lang="en-US" sz="1600" dirty="0"/>
              <a:t>Identify potential areas of savings and cost mitigation for future work </a:t>
            </a:r>
          </a:p>
          <a:p>
            <a:pPr marL="457200" lvl="0" indent="-334327" algn="l" rtl="0">
              <a:spcBef>
                <a:spcPts val="0"/>
              </a:spcBef>
              <a:spcAft>
                <a:spcPts val="0"/>
              </a:spcAft>
              <a:buSzPct val="100000"/>
              <a:buFont typeface="Arial" panose="020B0604020202020204" pitchFamily="34" charset="0"/>
              <a:buChar char="•"/>
            </a:pPr>
            <a:r>
              <a:rPr lang="en-US" sz="1600" dirty="0"/>
              <a:t>Advise the FCC study team on matters of cost estimation in view of preparation of the final Feasibility Study Report for end 2025</a:t>
            </a:r>
          </a:p>
        </p:txBody>
      </p:sp>
    </p:spTree>
    <p:extLst>
      <p:ext uri="{BB962C8B-B14F-4D97-AF65-F5344CB8AC3E}">
        <p14:creationId xmlns:p14="http://schemas.microsoft.com/office/powerpoint/2010/main" val="188727882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3778690-9B7C-CF5B-1603-623EC6FD8F75}"/>
              </a:ext>
            </a:extLst>
          </p:cNvPr>
          <p:cNvGrpSpPr>
            <a:grpSpLocks noChangeAspect="1"/>
          </p:cNvGrpSpPr>
          <p:nvPr/>
        </p:nvGrpSpPr>
        <p:grpSpPr>
          <a:xfrm>
            <a:off x="6118063" y="739717"/>
            <a:ext cx="6098617" cy="6116087"/>
            <a:chOff x="4943872" y="426891"/>
            <a:chExt cx="6368243" cy="6386485"/>
          </a:xfrm>
        </p:grpSpPr>
        <p:sp>
          <p:nvSpPr>
            <p:cNvPr id="6" name="Slide Number Placeholder 1">
              <a:extLst>
                <a:ext uri="{FF2B5EF4-FFF2-40B4-BE49-F238E27FC236}">
                  <a16:creationId xmlns:a16="http://schemas.microsoft.com/office/drawing/2014/main" id="{32B507C4-FE40-38C4-A592-160F15BB287E}"/>
                </a:ext>
              </a:extLst>
            </p:cNvPr>
            <p:cNvSpPr txBox="1">
              <a:spLocks/>
            </p:cNvSpPr>
            <p:nvPr/>
          </p:nvSpPr>
          <p:spPr>
            <a:xfrm>
              <a:off x="7706627" y="6284342"/>
              <a:ext cx="274320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7</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9" name="Picture 8" descr="Map&#10;&#10;Description automatically generated">
              <a:extLst>
                <a:ext uri="{FF2B5EF4-FFF2-40B4-BE49-F238E27FC236}">
                  <a16:creationId xmlns:a16="http://schemas.microsoft.com/office/drawing/2014/main" id="{BCBA99D0-3DBF-6212-44AE-C5E817B583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3872" y="426891"/>
              <a:ext cx="6344156" cy="6386485"/>
            </a:xfrm>
            <a:prstGeom prst="rect">
              <a:avLst/>
            </a:prstGeom>
          </p:spPr>
        </p:pic>
        <p:sp>
          <p:nvSpPr>
            <p:cNvPr id="10" name="TextBox 9">
              <a:extLst>
                <a:ext uri="{FF2B5EF4-FFF2-40B4-BE49-F238E27FC236}">
                  <a16:creationId xmlns:a16="http://schemas.microsoft.com/office/drawing/2014/main" id="{6C003D95-F40D-A64C-832D-F6ECCC9EDFFA}"/>
                </a:ext>
              </a:extLst>
            </p:cNvPr>
            <p:cNvSpPr txBox="1"/>
            <p:nvPr/>
          </p:nvSpPr>
          <p:spPr>
            <a:xfrm>
              <a:off x="6453009" y="732505"/>
              <a:ext cx="150771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PA: Experiment</a:t>
              </a:r>
            </a:p>
          </p:txBody>
        </p:sp>
        <p:sp>
          <p:nvSpPr>
            <p:cNvPr id="11" name="TextBox 10">
              <a:extLst>
                <a:ext uri="{FF2B5EF4-FFF2-40B4-BE49-F238E27FC236}">
                  <a16:creationId xmlns:a16="http://schemas.microsoft.com/office/drawing/2014/main" id="{AA91DA8E-9F50-EDAC-EDE1-AB2C7A12E392}"/>
                </a:ext>
              </a:extLst>
            </p:cNvPr>
            <p:cNvSpPr txBox="1"/>
            <p:nvPr/>
          </p:nvSpPr>
          <p:spPr>
            <a:xfrm>
              <a:off x="9653758" y="1193313"/>
              <a:ext cx="131038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PB: technical</a:t>
              </a:r>
            </a:p>
          </p:txBody>
        </p:sp>
        <p:sp>
          <p:nvSpPr>
            <p:cNvPr id="12" name="TextBox 11">
              <a:extLst>
                <a:ext uri="{FF2B5EF4-FFF2-40B4-BE49-F238E27FC236}">
                  <a16:creationId xmlns:a16="http://schemas.microsoft.com/office/drawing/2014/main" id="{B09A09EB-3683-AED0-63E4-5CEA40855296}"/>
                </a:ext>
              </a:extLst>
            </p:cNvPr>
            <p:cNvSpPr txBox="1"/>
            <p:nvPr/>
          </p:nvSpPr>
          <p:spPr>
            <a:xfrm>
              <a:off x="9802150" y="3018438"/>
              <a:ext cx="150996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PD: experiment</a:t>
              </a:r>
            </a:p>
          </p:txBody>
        </p:sp>
        <p:sp>
          <p:nvSpPr>
            <p:cNvPr id="13" name="TextBox 12">
              <a:extLst>
                <a:ext uri="{FF2B5EF4-FFF2-40B4-BE49-F238E27FC236}">
                  <a16:creationId xmlns:a16="http://schemas.microsoft.com/office/drawing/2014/main" id="{70BCB069-FAA9-B593-C223-1E851E167C52}"/>
                </a:ext>
              </a:extLst>
            </p:cNvPr>
            <p:cNvSpPr txBox="1"/>
            <p:nvPr/>
          </p:nvSpPr>
          <p:spPr>
            <a:xfrm>
              <a:off x="9529142" y="5139854"/>
              <a:ext cx="129844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PF: technical</a:t>
              </a:r>
            </a:p>
          </p:txBody>
        </p:sp>
        <p:sp>
          <p:nvSpPr>
            <p:cNvPr id="26" name="TextBox 25">
              <a:extLst>
                <a:ext uri="{FF2B5EF4-FFF2-40B4-BE49-F238E27FC236}">
                  <a16:creationId xmlns:a16="http://schemas.microsoft.com/office/drawing/2014/main" id="{1C36C721-7248-AD42-A839-E8FDD1D8C66D}"/>
                </a:ext>
              </a:extLst>
            </p:cNvPr>
            <p:cNvSpPr txBox="1"/>
            <p:nvPr/>
          </p:nvSpPr>
          <p:spPr>
            <a:xfrm>
              <a:off x="8677198" y="6435701"/>
              <a:ext cx="1520200"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PG: experiment</a:t>
              </a:r>
            </a:p>
          </p:txBody>
        </p:sp>
        <p:sp>
          <p:nvSpPr>
            <p:cNvPr id="27" name="TextBox 26">
              <a:extLst>
                <a:ext uri="{FF2B5EF4-FFF2-40B4-BE49-F238E27FC236}">
                  <a16:creationId xmlns:a16="http://schemas.microsoft.com/office/drawing/2014/main" id="{4A18E6B2-2F43-4DF9-4C6B-116AA454C6D3}"/>
                </a:ext>
              </a:extLst>
            </p:cNvPr>
            <p:cNvSpPr txBox="1"/>
            <p:nvPr/>
          </p:nvSpPr>
          <p:spPr>
            <a:xfrm>
              <a:off x="6453009" y="5975924"/>
              <a:ext cx="132062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PH: technical</a:t>
              </a:r>
            </a:p>
          </p:txBody>
        </p:sp>
        <p:sp>
          <p:nvSpPr>
            <p:cNvPr id="28" name="TextBox 27">
              <a:extLst>
                <a:ext uri="{FF2B5EF4-FFF2-40B4-BE49-F238E27FC236}">
                  <a16:creationId xmlns:a16="http://schemas.microsoft.com/office/drawing/2014/main" id="{981DF8D1-B2B9-921B-09B6-3980AA1768C1}"/>
                </a:ext>
              </a:extLst>
            </p:cNvPr>
            <p:cNvSpPr txBox="1"/>
            <p:nvPr/>
          </p:nvSpPr>
          <p:spPr>
            <a:xfrm>
              <a:off x="5323611" y="4073012"/>
              <a:ext cx="1467322"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PJ: experiment</a:t>
              </a:r>
            </a:p>
          </p:txBody>
        </p:sp>
        <p:sp>
          <p:nvSpPr>
            <p:cNvPr id="29" name="TextBox 28">
              <a:extLst>
                <a:ext uri="{FF2B5EF4-FFF2-40B4-BE49-F238E27FC236}">
                  <a16:creationId xmlns:a16="http://schemas.microsoft.com/office/drawing/2014/main" id="{5A00A708-0F98-3301-8744-9198B2CCAE39}"/>
                </a:ext>
              </a:extLst>
            </p:cNvPr>
            <p:cNvSpPr txBox="1"/>
            <p:nvPr/>
          </p:nvSpPr>
          <p:spPr>
            <a:xfrm>
              <a:off x="5754954" y="1919718"/>
              <a:ext cx="128821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PL: technical</a:t>
              </a:r>
            </a:p>
          </p:txBody>
        </p:sp>
      </p:grpSp>
      <p:sp>
        <p:nvSpPr>
          <p:cNvPr id="30" name="TextBox 29">
            <a:extLst>
              <a:ext uri="{FF2B5EF4-FFF2-40B4-BE49-F238E27FC236}">
                <a16:creationId xmlns:a16="http://schemas.microsoft.com/office/drawing/2014/main" id="{95DA98CD-BAEE-0C4C-18E3-19391715CE6B}"/>
              </a:ext>
            </a:extLst>
          </p:cNvPr>
          <p:cNvSpPr txBox="1"/>
          <p:nvPr/>
        </p:nvSpPr>
        <p:spPr>
          <a:xfrm>
            <a:off x="130517" y="872772"/>
            <a:ext cx="5879585" cy="1369606"/>
          </a:xfrm>
          <a:prstGeom prst="rect">
            <a:avLst/>
          </a:prstGeom>
          <a:noFill/>
        </p:spPr>
        <p:txBody>
          <a:bodyPr wrap="square" lIns="0" tIns="0" rIns="0" bIns="0"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Layout chosen out of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en-US" altLang="root" sz="1500" b="0" i="0" u="none" strike="noStrike" kern="1200" cap="none" spc="0" normalizeH="0" baseline="0" noProof="0" dirty="0">
                <a:ln>
                  <a:noFill/>
                </a:ln>
                <a:solidFill>
                  <a:prstClr val="black"/>
                </a:solidFill>
                <a:effectLst/>
                <a:uLnTx/>
                <a:uFillTx/>
                <a:latin typeface="Arial"/>
                <a:ea typeface="+mn-ea"/>
                <a:cs typeface="+mn-cs"/>
              </a:rPr>
              <a:t>10</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0 initial variants, based on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geology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and </a:t>
            </a:r>
            <a:endParaRPr kumimoji="0" lang="en-US" altLang="root" sz="15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surface constraints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(land availability, access to roads, etc.), </a:t>
            </a: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nvironment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(protected zones),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infrastructure</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(water, electricity, transport), </a:t>
            </a:r>
            <a:r>
              <a:rPr lang="en-US" altLang="root" sz="1500" b="1" dirty="0">
                <a:solidFill>
                  <a:prstClr val="black"/>
                </a:solidFill>
                <a:latin typeface="Arial"/>
              </a:rPr>
              <a:t>machine performance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etc.</a:t>
            </a:r>
            <a:endParaRPr kumimoji="0" lang="en-US" altLang="root"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root" sz="1500" b="0" i="0" u="none" strike="noStrike" kern="1200" cap="none" spc="0" normalizeH="0" baseline="0" noProof="0" dirty="0">
                <a:ln>
                  <a:noFill/>
                </a:ln>
                <a:solidFill>
                  <a:prstClr val="black"/>
                </a:solidFill>
                <a:effectLst/>
                <a:uLnTx/>
                <a:uFillTx/>
                <a:latin typeface="Arial"/>
                <a:ea typeface="+mn-ea"/>
                <a:cs typeface="+mn-cs"/>
              </a:rPr>
              <a:t>“</a:t>
            </a:r>
            <a:r>
              <a:rPr kumimoji="0" lang="en-US" altLang="root" sz="1500" b="0" i="0" u="none" strike="noStrike" kern="1200" cap="none" spc="0" normalizeH="0" baseline="0" noProof="0" dirty="0">
                <a:ln>
                  <a:noFill/>
                </a:ln>
                <a:solidFill>
                  <a:prstClr val="black"/>
                </a:solidFill>
                <a:effectLst/>
                <a:uLnTx/>
                <a:uFillTx/>
                <a:latin typeface="Arial"/>
                <a:ea typeface="+mn-ea"/>
                <a:cs typeface="+mn-cs"/>
              </a:rPr>
              <a:t>Avoid</a:t>
            </a:r>
            <a:r>
              <a:rPr lang="en-US" altLang="root" sz="1500" dirty="0">
                <a:solidFill>
                  <a:prstClr val="black"/>
                </a:solidFill>
                <a:latin typeface="Arial"/>
              </a:rPr>
              <a:t>-</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red</a:t>
            </a:r>
            <a:r>
              <a:rPr kumimoji="0" lang="en-US" altLang="root" sz="1500" b="0" i="0" u="none" strike="noStrike" kern="1200" cap="none" spc="0" normalizeH="0" baseline="0" noProof="0" dirty="0" err="1">
                <a:ln>
                  <a:noFill/>
                </a:ln>
                <a:solidFill>
                  <a:prstClr val="black"/>
                </a:solidFill>
                <a:effectLst/>
                <a:uLnTx/>
                <a:uFillTx/>
                <a:latin typeface="Arial"/>
                <a:ea typeface="+mn-ea"/>
                <a:cs typeface="+mn-cs"/>
              </a:rPr>
              <a:t>uce</a:t>
            </a:r>
            <a:r>
              <a:rPr lang="en-US" altLang="root" sz="1500" dirty="0">
                <a:solidFill>
                  <a:prstClr val="black"/>
                </a:solidFill>
                <a:latin typeface="Arial"/>
              </a:rPr>
              <a:t>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compens</a:t>
            </a:r>
            <a:r>
              <a:rPr kumimoji="0" lang="en-US" altLang="root" sz="1500" b="0" i="0" u="none" strike="noStrike" kern="1200" cap="none" spc="0" normalizeH="0" baseline="0" noProof="0" dirty="0">
                <a:ln>
                  <a:noFill/>
                </a:ln>
                <a:solidFill>
                  <a:prstClr val="black"/>
                </a:solidFill>
                <a:effectLst/>
                <a:uLnTx/>
                <a:uFillTx/>
                <a:latin typeface="Arial"/>
                <a:ea typeface="+mn-ea"/>
                <a:cs typeface="+mn-cs"/>
              </a:rPr>
              <a:t>ate</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principle of EU and French regulations</a:t>
            </a:r>
          </a:p>
        </p:txBody>
      </p:sp>
      <p:sp>
        <p:nvSpPr>
          <p:cNvPr id="31" name="TextBox 30">
            <a:extLst>
              <a:ext uri="{FF2B5EF4-FFF2-40B4-BE49-F238E27FC236}">
                <a16:creationId xmlns:a16="http://schemas.microsoft.com/office/drawing/2014/main" id="{775E66E2-14A5-8198-5273-277F34E124CD}"/>
              </a:ext>
            </a:extLst>
          </p:cNvPr>
          <p:cNvSpPr txBox="1"/>
          <p:nvPr/>
        </p:nvSpPr>
        <p:spPr>
          <a:xfrm>
            <a:off x="141006" y="2441732"/>
            <a:ext cx="5869096" cy="70788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008F00"/>
                </a:solidFill>
                <a:latin typeface="Arial"/>
              </a:rPr>
              <a:t>Overall l</a:t>
            </a:r>
            <a:r>
              <a:rPr kumimoji="0" lang="en-US" sz="1600" b="1" i="0" u="none" strike="noStrike" kern="1200" cap="none" spc="0" normalizeH="0" baseline="0" noProof="0" dirty="0" err="1">
                <a:ln>
                  <a:noFill/>
                </a:ln>
                <a:solidFill>
                  <a:srgbClr val="008F00"/>
                </a:solidFill>
                <a:effectLst/>
                <a:uLnTx/>
                <a:uFillTx/>
                <a:latin typeface="Arial"/>
                <a:ea typeface="+mn-ea"/>
                <a:cs typeface="+mn-cs"/>
              </a:rPr>
              <a:t>owest</a:t>
            </a:r>
            <a:r>
              <a:rPr kumimoji="0" lang="en-US" sz="1600" b="1" i="0" u="none" strike="noStrike" kern="1200" cap="none" spc="0" normalizeH="0" baseline="0" noProof="0" dirty="0">
                <a:ln>
                  <a:noFill/>
                </a:ln>
                <a:solidFill>
                  <a:srgbClr val="008F00"/>
                </a:solidFill>
                <a:effectLst/>
                <a:uLnTx/>
                <a:uFillTx/>
                <a:latin typeface="Arial"/>
                <a:ea typeface="+mn-ea"/>
                <a:cs typeface="+mn-cs"/>
              </a:rPr>
              <a:t>-risk baseline: 90.7 km ring, 8 surface points,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Whole project now adapted to this placement</a:t>
            </a:r>
            <a:endParaRPr kumimoji="0" lang="root" altLang="root" sz="14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endParaRPr kumimoji="0" lang="en-US" sz="1500" b="0" i="0" u="none" strike="noStrike" kern="1200" cap="none" spc="0" normalizeH="0" baseline="0" noProof="0" dirty="0">
              <a:ln>
                <a:noFill/>
              </a:ln>
              <a:solidFill>
                <a:srgbClr val="2F2F2F"/>
              </a:solidFill>
              <a:effectLst/>
              <a:uLnTx/>
              <a:uFillTx/>
              <a:latin typeface="Arial"/>
              <a:ea typeface="+mn-ea"/>
              <a:cs typeface="+mn-cs"/>
            </a:endParaRPr>
          </a:p>
        </p:txBody>
      </p:sp>
      <p:graphicFrame>
        <p:nvGraphicFramePr>
          <p:cNvPr id="35" name="Table 7">
            <a:extLst>
              <a:ext uri="{FF2B5EF4-FFF2-40B4-BE49-F238E27FC236}">
                <a16:creationId xmlns:a16="http://schemas.microsoft.com/office/drawing/2014/main" id="{A0126627-3D2F-1468-82D9-B847F45BFE4A}"/>
              </a:ext>
            </a:extLst>
          </p:cNvPr>
          <p:cNvGraphicFramePr>
            <a:graphicFrameLocks noGrp="1"/>
          </p:cNvGraphicFramePr>
          <p:nvPr>
            <p:extLst>
              <p:ext uri="{D42A27DB-BD31-4B8C-83A1-F6EECF244321}">
                <p14:modId xmlns:p14="http://schemas.microsoft.com/office/powerpoint/2010/main" val="1298862549"/>
              </p:ext>
            </p:extLst>
          </p:nvPr>
        </p:nvGraphicFramePr>
        <p:xfrm>
          <a:off x="7901220" y="2869937"/>
          <a:ext cx="2873846" cy="1997520"/>
        </p:xfrm>
        <a:graphic>
          <a:graphicData uri="http://schemas.openxmlformats.org/drawingml/2006/table">
            <a:tbl>
              <a:tblPr bandRow="1"/>
              <a:tblGrid>
                <a:gridCol w="2112473">
                  <a:extLst>
                    <a:ext uri="{9D8B030D-6E8A-4147-A177-3AD203B41FA5}">
                      <a16:colId xmlns:a16="http://schemas.microsoft.com/office/drawing/2014/main" val="3540313235"/>
                    </a:ext>
                  </a:extLst>
                </a:gridCol>
                <a:gridCol w="761373">
                  <a:extLst>
                    <a:ext uri="{9D8B030D-6E8A-4147-A177-3AD203B41FA5}">
                      <a16:colId xmlns:a16="http://schemas.microsoft.com/office/drawing/2014/main" val="1716970435"/>
                    </a:ext>
                  </a:extLst>
                </a:gridCol>
              </a:tblGrid>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Number of surface sites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8</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359806506"/>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Surface requirements</a:t>
                      </a:r>
                      <a:endParaRPr lang="en-CH" sz="1400" b="0"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dirty="0"/>
                        <a:t>~40 ha</a:t>
                      </a:r>
                      <a:endParaRPr lang="en-CH" sz="1400"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433831990"/>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LSS@IP </a:t>
                      </a:r>
                      <a:r>
                        <a:rPr lang="en-CH" sz="1400" b="0" dirty="0"/>
                        <a:t>(PA, PD, PG, PJ)</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1400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1478057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LSS@TECH </a:t>
                      </a:r>
                      <a:r>
                        <a:rPr lang="en-CH" sz="1400" b="0" dirty="0"/>
                        <a:t>(PB, PF, PH, PL)</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2</a:t>
                      </a:r>
                      <a:r>
                        <a:rPr lang="en-US" sz="1400" dirty="0"/>
                        <a:t>032</a:t>
                      </a:r>
                      <a:r>
                        <a:rPr lang="en-CH" sz="1400" dirty="0"/>
                        <a:t>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16886502"/>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Arc length</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9.6 km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5580955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Sum of arc lengths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76.9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650398293"/>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Total length</a:t>
                      </a:r>
                      <a:endParaRPr lang="en-CH" sz="1400" b="1"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b="1" dirty="0"/>
                        <a:t>90.7 km</a:t>
                      </a:r>
                      <a:endParaRPr lang="en-CH" sz="1400" b="1"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extLst>
                  <a:ext uri="{0D108BD9-81ED-4DB2-BD59-A6C34878D82A}">
                    <a16:rowId xmlns:a16="http://schemas.microsoft.com/office/drawing/2014/main" val="1402040572"/>
                  </a:ext>
                </a:extLst>
              </a:tr>
            </a:tbl>
          </a:graphicData>
        </a:graphic>
      </p:graphicFrame>
      <p:sp>
        <p:nvSpPr>
          <p:cNvPr id="3" name="TextBox 2">
            <a:extLst>
              <a:ext uri="{FF2B5EF4-FFF2-40B4-BE49-F238E27FC236}">
                <a16:creationId xmlns:a16="http://schemas.microsoft.com/office/drawing/2014/main" id="{B71FBA9D-F57A-A02E-2374-A060F8F7AEC7}"/>
              </a:ext>
            </a:extLst>
          </p:cNvPr>
          <p:cNvSpPr txBox="1"/>
          <p:nvPr/>
        </p:nvSpPr>
        <p:spPr>
          <a:xfrm>
            <a:off x="10770646" y="704633"/>
            <a:ext cx="1112797" cy="507831"/>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V. Mertens,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350" kern="0" dirty="0">
                <a:solidFill>
                  <a:prstClr val="black"/>
                </a:solidFill>
                <a:latin typeface="Calibri" panose="020F0502020204030204"/>
              </a:rPr>
              <a:t>J. Gutleber</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fr-CH" dirty="0" err="1"/>
              <a:t>Optimized</a:t>
            </a:r>
            <a:r>
              <a:rPr lang="fr-CH" dirty="0"/>
              <a:t> placement and </a:t>
            </a:r>
            <a:r>
              <a:rPr lang="fr-CH" dirty="0" err="1"/>
              <a:t>layout</a:t>
            </a:r>
            <a:r>
              <a:rPr lang="fr-CH" dirty="0"/>
              <a:t> for </a:t>
            </a:r>
            <a:r>
              <a:rPr lang="fr-CH" dirty="0" err="1"/>
              <a:t>feasibility</a:t>
            </a:r>
            <a:r>
              <a:rPr lang="fr-CH" dirty="0"/>
              <a:t> </a:t>
            </a:r>
            <a:r>
              <a:rPr lang="fr-CH" dirty="0" err="1"/>
              <a:t>study</a:t>
            </a:r>
            <a:endParaRPr lang="en-US"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026" name="Picture 2">
            <a:extLst>
              <a:ext uri="{FF2B5EF4-FFF2-40B4-BE49-F238E27FC236}">
                <a16:creationId xmlns:a16="http://schemas.microsoft.com/office/drawing/2014/main" id="{84E45300-1AA7-B8E5-10AB-4DF2AD4E86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515" y="3057067"/>
            <a:ext cx="4351221" cy="374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24577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map of the north pole&#10;&#10;Description automatically generated">
            <a:extLst>
              <a:ext uri="{FF2B5EF4-FFF2-40B4-BE49-F238E27FC236}">
                <a16:creationId xmlns:a16="http://schemas.microsoft.com/office/drawing/2014/main" id="{29B3675F-5EB8-07A9-2E2A-A37ED5EF81BA}"/>
              </a:ext>
            </a:extLst>
          </p:cNvPr>
          <p:cNvPicPr>
            <a:picLocks noChangeAspect="1"/>
          </p:cNvPicPr>
          <p:nvPr/>
        </p:nvPicPr>
        <p:blipFill rotWithShape="1">
          <a:blip r:embed="rId2">
            <a:extLst>
              <a:ext uri="{28A0092B-C50C-407E-A947-70E740481C1C}">
                <a14:useLocalDpi xmlns:a14="http://schemas.microsoft.com/office/drawing/2010/main" val="0"/>
              </a:ext>
            </a:extLst>
          </a:blip>
          <a:srcRect l="16316" t="6981" r="18005" b="4060"/>
          <a:stretch/>
        </p:blipFill>
        <p:spPr>
          <a:xfrm>
            <a:off x="5792350" y="726868"/>
            <a:ext cx="6399649" cy="6131132"/>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fr-CH" dirty="0" err="1"/>
              <a:t>progress</a:t>
            </a:r>
            <a:r>
              <a:rPr lang="fr-CH" dirty="0"/>
              <a:t> </a:t>
            </a:r>
            <a:r>
              <a:rPr lang="fr-CH" dirty="0" err="1"/>
              <a:t>with</a:t>
            </a:r>
            <a:r>
              <a:rPr lang="fr-CH" dirty="0"/>
              <a:t> </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mj-cs"/>
              </a:rPr>
              <a:t>implementation baseline PA31   90.7 km</a:t>
            </a:r>
            <a:endParaRPr lang="en-US"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721E208A-A8FD-5F98-1767-654FE6250614}"/>
              </a:ext>
            </a:extLst>
          </p:cNvPr>
          <p:cNvSpPr txBox="1"/>
          <p:nvPr/>
        </p:nvSpPr>
        <p:spPr>
          <a:xfrm>
            <a:off x="106857" y="754916"/>
            <a:ext cx="6094638"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400" b="1" dirty="0">
                <a:solidFill>
                  <a:srgbClr val="0C377B"/>
                </a:solidFill>
                <a:latin typeface="Calibri" panose="020F0502020204030204"/>
              </a:rPr>
              <a:t>M</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eetings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with</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lang="fr-FR" sz="2400" b="1" dirty="0" err="1">
                <a:solidFill>
                  <a:srgbClr val="0C377B"/>
                </a:solidFill>
                <a:latin typeface="Calibri" panose="020F0502020204030204"/>
              </a:rPr>
              <a:t>municipalities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concerned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in France (31) and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Switzerland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(10)</a:t>
            </a:r>
            <a:endParaRPr kumimoji="0" lang="en-CH" sz="24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
        <p:nvSpPr>
          <p:cNvPr id="16" name="Rounded Rectangle 8">
            <a:extLst>
              <a:ext uri="{FF2B5EF4-FFF2-40B4-BE49-F238E27FC236}">
                <a16:creationId xmlns:a16="http://schemas.microsoft.com/office/drawing/2014/main" id="{A91206BD-A85F-99B5-398B-A608E1CAFDCD}"/>
              </a:ext>
            </a:extLst>
          </p:cNvPr>
          <p:cNvSpPr/>
          <p:nvPr/>
        </p:nvSpPr>
        <p:spPr>
          <a:xfrm>
            <a:off x="288973" y="5120967"/>
            <a:ext cx="2839130" cy="299321"/>
          </a:xfrm>
          <a:prstGeom prst="roundRect">
            <a:avLst/>
          </a:prstGeom>
          <a:solidFill>
            <a:srgbClr val="40C245"/>
          </a:solidFill>
          <a:ln w="12700" cap="flat" cmpd="sng" algn="ctr">
            <a:solidFill>
              <a:srgbClr val="0000FF">
                <a:shade val="50000"/>
              </a:srgbClr>
            </a:solidFill>
            <a:prstDash val="solid"/>
            <a:miter lim="800000"/>
          </a:ln>
          <a:effectLst/>
        </p:spPr>
        <p:txBody>
          <a:bodyPr rtlCol="0" anchor="ctr"/>
          <a:lstStyle/>
          <a:p>
            <a:pPr algn="ctr" defTabSz="1485760" hangingPunct="1">
              <a:defRPr/>
            </a:pPr>
            <a:r>
              <a:rPr lang="fr-FR" sz="1300" dirty="0" err="1">
                <a:solidFill>
                  <a:srgbClr val="FFFFFF"/>
                </a:solidFill>
                <a:latin typeface="Arial"/>
                <a:ea typeface="+mn-ea"/>
                <a:cs typeface="+mn-cs"/>
              </a:rPr>
              <a:t>Individual</a:t>
            </a:r>
            <a:r>
              <a:rPr lang="fr-FR" sz="1300" dirty="0">
                <a:solidFill>
                  <a:srgbClr val="FFFFFF"/>
                </a:solidFill>
                <a:latin typeface="Arial"/>
                <a:ea typeface="+mn-ea"/>
                <a:cs typeface="+mn-cs"/>
              </a:rPr>
              <a:t> meeting</a:t>
            </a:r>
          </a:p>
        </p:txBody>
      </p:sp>
      <p:sp>
        <p:nvSpPr>
          <p:cNvPr id="17" name="Rounded Rectangle 9">
            <a:extLst>
              <a:ext uri="{FF2B5EF4-FFF2-40B4-BE49-F238E27FC236}">
                <a16:creationId xmlns:a16="http://schemas.microsoft.com/office/drawing/2014/main" id="{FBEC09E1-26A9-3AC3-2B57-DDF3C2079CDD}"/>
              </a:ext>
            </a:extLst>
          </p:cNvPr>
          <p:cNvSpPr/>
          <p:nvPr/>
        </p:nvSpPr>
        <p:spPr>
          <a:xfrm>
            <a:off x="288973" y="5828746"/>
            <a:ext cx="2839130" cy="301522"/>
          </a:xfrm>
          <a:prstGeom prst="roundRect">
            <a:avLst/>
          </a:prstGeom>
          <a:solidFill>
            <a:srgbClr val="FFFF00"/>
          </a:solidFill>
          <a:ln w="12700" cap="flat" cmpd="sng" algn="ctr">
            <a:solidFill>
              <a:srgbClr val="0000FF">
                <a:shade val="50000"/>
              </a:srgbClr>
            </a:solidFill>
            <a:prstDash val="solid"/>
            <a:miter lim="800000"/>
          </a:ln>
          <a:effectLst/>
        </p:spPr>
        <p:txBody>
          <a:bodyPr rtlCol="0" anchor="ctr"/>
          <a:lstStyle/>
          <a:p>
            <a:pPr algn="ctr" defTabSz="1485760" hangingPunct="1">
              <a:defRPr/>
            </a:pPr>
            <a:r>
              <a:rPr lang="fr-FR" sz="1300" dirty="0">
                <a:solidFill>
                  <a:schemeClr val="tx1"/>
                </a:solidFill>
                <a:highlight>
                  <a:srgbClr val="FFFF00"/>
                </a:highlight>
                <a:latin typeface="Arial"/>
                <a:ea typeface="+mn-ea"/>
                <a:cs typeface="+mn-cs"/>
              </a:rPr>
              <a:t>Collective meeting</a:t>
            </a:r>
          </a:p>
        </p:txBody>
      </p:sp>
      <p:sp>
        <p:nvSpPr>
          <p:cNvPr id="18" name="Rounded Rectangle 8">
            <a:extLst>
              <a:ext uri="{FF2B5EF4-FFF2-40B4-BE49-F238E27FC236}">
                <a16:creationId xmlns:a16="http://schemas.microsoft.com/office/drawing/2014/main" id="{A5A9D20A-3BDB-8773-842E-2BCBDC559302}"/>
              </a:ext>
            </a:extLst>
          </p:cNvPr>
          <p:cNvSpPr/>
          <p:nvPr/>
        </p:nvSpPr>
        <p:spPr>
          <a:xfrm>
            <a:off x="288970" y="5481000"/>
            <a:ext cx="2839130" cy="299321"/>
          </a:xfrm>
          <a:prstGeom prst="roundRect">
            <a:avLst/>
          </a:prstGeom>
          <a:solidFill>
            <a:srgbClr val="CCFF99"/>
          </a:solidFill>
          <a:ln w="12700" cap="flat" cmpd="sng" algn="ctr">
            <a:solidFill>
              <a:srgbClr val="0000FF">
                <a:shade val="50000"/>
              </a:srgbClr>
            </a:solidFill>
            <a:prstDash val="solid"/>
            <a:miter lim="800000"/>
          </a:ln>
          <a:effectLst/>
        </p:spPr>
        <p:txBody>
          <a:bodyPr rtlCol="0" anchor="ctr"/>
          <a:lstStyle/>
          <a:p>
            <a:pPr algn="ctr" defTabSz="1485760" hangingPunct="1">
              <a:defRPr/>
            </a:pPr>
            <a:r>
              <a:rPr lang="fr-FR" sz="1300" dirty="0" err="1">
                <a:solidFill>
                  <a:sysClr val="windowText" lastClr="000000"/>
                </a:solidFill>
                <a:latin typeface="Arial"/>
                <a:ea typeface="+mn-ea"/>
                <a:cs typeface="+mn-cs"/>
              </a:rPr>
              <a:t>Individual</a:t>
            </a:r>
            <a:r>
              <a:rPr lang="fr-FR" sz="1300" dirty="0">
                <a:solidFill>
                  <a:sysClr val="windowText" lastClr="000000"/>
                </a:solidFill>
                <a:latin typeface="Arial"/>
                <a:ea typeface="+mn-ea"/>
                <a:cs typeface="+mn-cs"/>
              </a:rPr>
              <a:t> meeting </a:t>
            </a:r>
            <a:r>
              <a:rPr lang="fr-FR" sz="1300" dirty="0" err="1">
                <a:solidFill>
                  <a:sysClr val="windowText" lastClr="000000"/>
                </a:solidFill>
                <a:latin typeface="Arial"/>
                <a:ea typeface="+mn-ea"/>
                <a:cs typeface="+mn-cs"/>
              </a:rPr>
              <a:t>planned</a:t>
            </a:r>
            <a:endParaRPr lang="fr-FR" sz="1300" dirty="0">
              <a:solidFill>
                <a:sysClr val="windowText" lastClr="000000"/>
              </a:solidFill>
              <a:latin typeface="Arial"/>
              <a:ea typeface="+mn-ea"/>
              <a:cs typeface="+mn-cs"/>
            </a:endParaRPr>
          </a:p>
        </p:txBody>
      </p:sp>
      <p:sp>
        <p:nvSpPr>
          <p:cNvPr id="2" name="Text Placeholder 8">
            <a:extLst>
              <a:ext uri="{FF2B5EF4-FFF2-40B4-BE49-F238E27FC236}">
                <a16:creationId xmlns:a16="http://schemas.microsoft.com/office/drawing/2014/main" id="{45B6DD4D-7C97-3940-65DA-B801C243DAD8}"/>
              </a:ext>
            </a:extLst>
          </p:cNvPr>
          <p:cNvSpPr txBox="1">
            <a:spLocks/>
          </p:cNvSpPr>
          <p:nvPr/>
        </p:nvSpPr>
        <p:spPr>
          <a:xfrm>
            <a:off x="206195" y="1548585"/>
            <a:ext cx="5702994" cy="2545830"/>
          </a:xfrm>
          <a:prstGeom prst="rect">
            <a:avLst/>
          </a:prstGeom>
        </p:spPr>
        <p:txBody>
          <a:bodyPr vert="horz" lIns="74295" tIns="37148" rIns="74295" bIns="37148"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42931">
              <a:lnSpc>
                <a:spcPct val="100000"/>
              </a:lnSpc>
              <a:spcBef>
                <a:spcPts val="975"/>
              </a:spcBef>
              <a:defRPr/>
            </a:pPr>
            <a:r>
              <a:rPr lang="en-CH" sz="2000" dirty="0">
                <a:solidFill>
                  <a:prstClr val="black"/>
                </a:solidFill>
                <a:highlight>
                  <a:srgbClr val="40C245"/>
                </a:highlight>
                <a:cs typeface="Calibri"/>
                <a:sym typeface="Helvetica"/>
              </a:rPr>
              <a:t>PA – </a:t>
            </a:r>
            <a:r>
              <a:rPr lang="en-CH" sz="2000" dirty="0" err="1">
                <a:solidFill>
                  <a:prstClr val="black"/>
                </a:solidFill>
                <a:highlight>
                  <a:srgbClr val="40C245"/>
                </a:highlight>
                <a:cs typeface="Calibri"/>
                <a:sym typeface="Helvetica"/>
              </a:rPr>
              <a:t>Ferney</a:t>
            </a:r>
            <a:r>
              <a:rPr lang="en-CH" sz="2000" dirty="0">
                <a:solidFill>
                  <a:prstClr val="black"/>
                </a:solidFill>
                <a:highlight>
                  <a:srgbClr val="40C245"/>
                </a:highlight>
                <a:cs typeface="Calibri"/>
                <a:sym typeface="Helvetica"/>
              </a:rPr>
              <a:t> Voltaire </a:t>
            </a:r>
            <a:r>
              <a:rPr lang="en-CH" sz="2000" b="0" dirty="0">
                <a:solidFill>
                  <a:prstClr val="black"/>
                </a:solidFill>
                <a:highlight>
                  <a:srgbClr val="40C245"/>
                </a:highlight>
                <a:cs typeface="Calibri"/>
                <a:sym typeface="Helvetica"/>
              </a:rPr>
              <a:t>(FR) – </a:t>
            </a:r>
            <a:r>
              <a:rPr lang="en-US" sz="2000" b="0" dirty="0">
                <a:solidFill>
                  <a:prstClr val="black"/>
                </a:solidFill>
                <a:highlight>
                  <a:srgbClr val="40C245"/>
                </a:highlight>
                <a:cs typeface="Calibri"/>
                <a:sym typeface="Helvetica"/>
              </a:rPr>
              <a:t>site experimental</a:t>
            </a:r>
            <a:endParaRPr lang="en-CH" sz="2000" b="0" dirty="0">
              <a:solidFill>
                <a:prstClr val="black"/>
              </a:solidFill>
              <a:highlight>
                <a:srgbClr val="40C245"/>
              </a:highlight>
              <a:cs typeface="Calibri"/>
              <a:sym typeface="Helvetica"/>
            </a:endParaRPr>
          </a:p>
          <a:p>
            <a:pPr defTabSz="742931">
              <a:lnSpc>
                <a:spcPct val="100000"/>
              </a:lnSpc>
              <a:spcBef>
                <a:spcPts val="975"/>
              </a:spcBef>
              <a:defRPr/>
            </a:pPr>
            <a:r>
              <a:rPr lang="en-CH" sz="2000" dirty="0">
                <a:solidFill>
                  <a:prstClr val="black"/>
                </a:solidFill>
                <a:highlight>
                  <a:srgbClr val="40C245"/>
                </a:highlight>
                <a:cs typeface="Calibri"/>
                <a:sym typeface="Helvetica"/>
              </a:rPr>
              <a:t>PB – </a:t>
            </a:r>
            <a:r>
              <a:rPr lang="en-CH" sz="2000" dirty="0" err="1">
                <a:solidFill>
                  <a:prstClr val="black"/>
                </a:solidFill>
                <a:highlight>
                  <a:srgbClr val="40C245"/>
                </a:highlight>
                <a:cs typeface="Calibri"/>
                <a:sym typeface="Helvetica"/>
              </a:rPr>
              <a:t>Présinge</a:t>
            </a:r>
            <a:r>
              <a:rPr lang="en-CH" sz="2000" dirty="0">
                <a:solidFill>
                  <a:prstClr val="black"/>
                </a:solidFill>
                <a:highlight>
                  <a:srgbClr val="40C245"/>
                </a:highlight>
                <a:cs typeface="Calibri"/>
                <a:sym typeface="Helvetica"/>
              </a:rPr>
              <a:t>/</a:t>
            </a:r>
            <a:r>
              <a:rPr lang="en-CH" sz="2000" dirty="0" err="1">
                <a:solidFill>
                  <a:prstClr val="black"/>
                </a:solidFill>
                <a:highlight>
                  <a:srgbClr val="40C245"/>
                </a:highlight>
                <a:cs typeface="Calibri"/>
                <a:sym typeface="Helvetica"/>
              </a:rPr>
              <a:t>Choulex</a:t>
            </a:r>
            <a:r>
              <a:rPr lang="en-CH" sz="2000" dirty="0">
                <a:solidFill>
                  <a:prstClr val="black"/>
                </a:solidFill>
                <a:highlight>
                  <a:srgbClr val="40C245"/>
                </a:highlight>
                <a:cs typeface="Calibri"/>
                <a:sym typeface="Helvetica"/>
              </a:rPr>
              <a:t> </a:t>
            </a:r>
            <a:r>
              <a:rPr lang="en-CH" sz="2000" b="0" dirty="0">
                <a:solidFill>
                  <a:prstClr val="black"/>
                </a:solidFill>
                <a:highlight>
                  <a:srgbClr val="40C245"/>
                </a:highlight>
                <a:cs typeface="Calibri"/>
                <a:sym typeface="Helvetica"/>
              </a:rPr>
              <a:t>(CH) – </a:t>
            </a:r>
            <a:r>
              <a:rPr lang="en-US" sz="2000" b="0" dirty="0">
                <a:solidFill>
                  <a:prstClr val="black"/>
                </a:solidFill>
                <a:highlight>
                  <a:srgbClr val="40C245"/>
                </a:highlight>
                <a:cs typeface="Calibri"/>
                <a:sym typeface="Helvetica"/>
              </a:rPr>
              <a:t>site technique </a:t>
            </a:r>
            <a:endParaRPr lang="en-CH" sz="2000" b="0" dirty="0">
              <a:solidFill>
                <a:prstClr val="black"/>
              </a:solidFill>
              <a:highlight>
                <a:srgbClr val="40C245"/>
              </a:highlight>
              <a:cs typeface="Calibri"/>
              <a:sym typeface="Helvetica"/>
            </a:endParaRPr>
          </a:p>
          <a:p>
            <a:pPr defTabSz="742931">
              <a:lnSpc>
                <a:spcPct val="100000"/>
              </a:lnSpc>
              <a:spcBef>
                <a:spcPts val="975"/>
              </a:spcBef>
              <a:defRPr/>
            </a:pPr>
            <a:r>
              <a:rPr lang="en-CH" sz="2000" dirty="0">
                <a:solidFill>
                  <a:prstClr val="black"/>
                </a:solidFill>
                <a:highlight>
                  <a:srgbClr val="40C245"/>
                </a:highlight>
                <a:cs typeface="Calibri"/>
                <a:sym typeface="Helvetica"/>
              </a:rPr>
              <a:t>PD – </a:t>
            </a:r>
            <a:r>
              <a:rPr lang="en-CH" sz="2000" dirty="0" err="1">
                <a:solidFill>
                  <a:prstClr val="black"/>
                </a:solidFill>
                <a:highlight>
                  <a:srgbClr val="40C245"/>
                </a:highlight>
                <a:cs typeface="Calibri"/>
                <a:sym typeface="Helvetica"/>
              </a:rPr>
              <a:t>Nangy</a:t>
            </a:r>
            <a:r>
              <a:rPr lang="en-CH" sz="2000" dirty="0">
                <a:solidFill>
                  <a:prstClr val="black"/>
                </a:solidFill>
                <a:highlight>
                  <a:srgbClr val="40C245"/>
                </a:highlight>
                <a:cs typeface="Calibri"/>
                <a:sym typeface="Helvetica"/>
              </a:rPr>
              <a:t> (FR) </a:t>
            </a:r>
            <a:r>
              <a:rPr lang="en-CH" sz="2000" b="0" dirty="0">
                <a:solidFill>
                  <a:prstClr val="black"/>
                </a:solidFill>
                <a:highlight>
                  <a:srgbClr val="40C245"/>
                </a:highlight>
                <a:cs typeface="Calibri"/>
                <a:sym typeface="Helvetica"/>
              </a:rPr>
              <a:t>– </a:t>
            </a:r>
            <a:r>
              <a:rPr lang="en-US" sz="2000" b="0" dirty="0">
                <a:solidFill>
                  <a:prstClr val="black"/>
                </a:solidFill>
                <a:highlight>
                  <a:srgbClr val="40C245"/>
                </a:highlight>
                <a:cs typeface="Calibri"/>
                <a:sym typeface="Helvetica"/>
              </a:rPr>
              <a:t>site experimental</a:t>
            </a:r>
            <a:endParaRPr lang="en-CH" sz="2000" b="0" dirty="0">
              <a:solidFill>
                <a:prstClr val="black"/>
              </a:solidFill>
              <a:highlight>
                <a:srgbClr val="40C245"/>
              </a:highlight>
              <a:cs typeface="Calibri"/>
              <a:sym typeface="Helvetica"/>
            </a:endParaRPr>
          </a:p>
          <a:p>
            <a:pPr defTabSz="742931">
              <a:lnSpc>
                <a:spcPct val="100000"/>
              </a:lnSpc>
              <a:spcBef>
                <a:spcPts val="975"/>
              </a:spcBef>
              <a:defRPr/>
            </a:pPr>
            <a:r>
              <a:rPr lang="en-CH" sz="2000" dirty="0">
                <a:solidFill>
                  <a:prstClr val="black"/>
                </a:solidFill>
                <a:highlight>
                  <a:srgbClr val="40C245"/>
                </a:highlight>
                <a:cs typeface="Calibri"/>
                <a:sym typeface="Helvetica"/>
              </a:rPr>
              <a:t>PF – </a:t>
            </a:r>
            <a:r>
              <a:rPr lang="en-US" sz="2000" dirty="0">
                <a:solidFill>
                  <a:prstClr val="black"/>
                </a:solidFill>
                <a:highlight>
                  <a:srgbClr val="40C245"/>
                </a:highlight>
                <a:cs typeface="Calibri"/>
                <a:sym typeface="Helvetica"/>
              </a:rPr>
              <a:t>Roche sur </a:t>
            </a:r>
            <a:r>
              <a:rPr lang="en-US" sz="2000" dirty="0" err="1">
                <a:solidFill>
                  <a:prstClr val="black"/>
                </a:solidFill>
                <a:highlight>
                  <a:srgbClr val="40C245"/>
                </a:highlight>
                <a:cs typeface="Calibri"/>
                <a:sym typeface="Helvetica"/>
              </a:rPr>
              <a:t>Foron</a:t>
            </a:r>
            <a:r>
              <a:rPr lang="en-US" sz="2000" dirty="0">
                <a:solidFill>
                  <a:prstClr val="black"/>
                </a:solidFill>
                <a:highlight>
                  <a:srgbClr val="40C245"/>
                </a:highlight>
                <a:cs typeface="Calibri"/>
                <a:sym typeface="Helvetica"/>
              </a:rPr>
              <a:t>/</a:t>
            </a:r>
            <a:r>
              <a:rPr lang="en-CH" sz="2000" dirty="0" err="1">
                <a:solidFill>
                  <a:prstClr val="black"/>
                </a:solidFill>
                <a:highlight>
                  <a:srgbClr val="40C245"/>
                </a:highlight>
                <a:cs typeface="Calibri"/>
                <a:sym typeface="Helvetica"/>
              </a:rPr>
              <a:t>Etaux</a:t>
            </a:r>
            <a:r>
              <a:rPr lang="en-CH" sz="2000" dirty="0">
                <a:solidFill>
                  <a:prstClr val="black"/>
                </a:solidFill>
                <a:highlight>
                  <a:srgbClr val="40C245"/>
                </a:highlight>
                <a:cs typeface="Calibri"/>
                <a:sym typeface="Helvetica"/>
              </a:rPr>
              <a:t> </a:t>
            </a:r>
            <a:r>
              <a:rPr lang="en-CH" sz="2000" b="0" dirty="0">
                <a:solidFill>
                  <a:prstClr val="black"/>
                </a:solidFill>
                <a:highlight>
                  <a:srgbClr val="40C245"/>
                </a:highlight>
                <a:cs typeface="Calibri"/>
                <a:sym typeface="Helvetica"/>
              </a:rPr>
              <a:t>(FR) </a:t>
            </a:r>
            <a:r>
              <a:rPr lang="en-US" sz="2000" b="0" dirty="0">
                <a:solidFill>
                  <a:prstClr val="black"/>
                </a:solidFill>
                <a:highlight>
                  <a:srgbClr val="40C245"/>
                </a:highlight>
                <a:cs typeface="Calibri"/>
                <a:sym typeface="Helvetica"/>
              </a:rPr>
              <a:t>– site technique </a:t>
            </a:r>
            <a:endParaRPr lang="en-CH" sz="2000" b="0" dirty="0">
              <a:solidFill>
                <a:prstClr val="black"/>
              </a:solidFill>
              <a:highlight>
                <a:srgbClr val="40C245"/>
              </a:highlight>
              <a:cs typeface="Calibri"/>
              <a:sym typeface="Helvetica"/>
            </a:endParaRPr>
          </a:p>
          <a:p>
            <a:pPr defTabSz="742931">
              <a:lnSpc>
                <a:spcPct val="100000"/>
              </a:lnSpc>
              <a:spcBef>
                <a:spcPts val="975"/>
              </a:spcBef>
              <a:defRPr/>
            </a:pPr>
            <a:r>
              <a:rPr lang="en-CH" sz="2000" dirty="0">
                <a:solidFill>
                  <a:prstClr val="black"/>
                </a:solidFill>
                <a:highlight>
                  <a:srgbClr val="40C245"/>
                </a:highlight>
                <a:cs typeface="Calibri"/>
                <a:sym typeface="Helvetica"/>
              </a:rPr>
              <a:t>PG – </a:t>
            </a:r>
            <a:r>
              <a:rPr lang="en-CH" sz="2000" dirty="0" err="1">
                <a:solidFill>
                  <a:prstClr val="black"/>
                </a:solidFill>
                <a:highlight>
                  <a:srgbClr val="40C245"/>
                </a:highlight>
                <a:cs typeface="Calibri"/>
                <a:sym typeface="Helvetica"/>
              </a:rPr>
              <a:t>Charvonnex</a:t>
            </a:r>
            <a:r>
              <a:rPr lang="en-CH" sz="2000" dirty="0">
                <a:solidFill>
                  <a:prstClr val="black"/>
                </a:solidFill>
                <a:highlight>
                  <a:srgbClr val="40C245"/>
                </a:highlight>
                <a:cs typeface="Calibri"/>
                <a:sym typeface="Helvetica"/>
              </a:rPr>
              <a:t>/</a:t>
            </a:r>
            <a:r>
              <a:rPr lang="en-CH" sz="2000" dirty="0" err="1">
                <a:solidFill>
                  <a:prstClr val="black"/>
                </a:solidFill>
                <a:highlight>
                  <a:srgbClr val="40C245"/>
                </a:highlight>
                <a:cs typeface="Calibri"/>
                <a:sym typeface="Helvetica"/>
              </a:rPr>
              <a:t>Groisy</a:t>
            </a:r>
            <a:r>
              <a:rPr lang="en-CH" sz="2000" dirty="0">
                <a:solidFill>
                  <a:prstClr val="black"/>
                </a:solidFill>
                <a:highlight>
                  <a:srgbClr val="40C245"/>
                </a:highlight>
                <a:cs typeface="Calibri"/>
                <a:sym typeface="Helvetica"/>
              </a:rPr>
              <a:t> </a:t>
            </a:r>
            <a:r>
              <a:rPr lang="en-CH" sz="2000" b="0" dirty="0">
                <a:solidFill>
                  <a:prstClr val="black"/>
                </a:solidFill>
                <a:highlight>
                  <a:srgbClr val="40C245"/>
                </a:highlight>
                <a:cs typeface="Calibri"/>
                <a:sym typeface="Helvetica"/>
              </a:rPr>
              <a:t>(FR) </a:t>
            </a:r>
            <a:r>
              <a:rPr lang="en-US" sz="2000" b="0" dirty="0">
                <a:solidFill>
                  <a:prstClr val="black"/>
                </a:solidFill>
                <a:highlight>
                  <a:srgbClr val="40C245"/>
                </a:highlight>
                <a:cs typeface="Calibri"/>
                <a:sym typeface="Helvetica"/>
              </a:rPr>
              <a:t>– site experimental</a:t>
            </a:r>
            <a:endParaRPr lang="en-CH" sz="2000" b="0" dirty="0">
              <a:solidFill>
                <a:prstClr val="black"/>
              </a:solidFill>
              <a:highlight>
                <a:srgbClr val="40C245"/>
              </a:highlight>
              <a:cs typeface="Calibri"/>
              <a:sym typeface="Helvetica"/>
            </a:endParaRPr>
          </a:p>
          <a:p>
            <a:pPr defTabSz="742931">
              <a:lnSpc>
                <a:spcPct val="100000"/>
              </a:lnSpc>
              <a:spcBef>
                <a:spcPts val="975"/>
              </a:spcBef>
              <a:defRPr/>
            </a:pPr>
            <a:r>
              <a:rPr lang="en-CH" sz="2000" dirty="0">
                <a:solidFill>
                  <a:prstClr val="black"/>
                </a:solidFill>
                <a:highlight>
                  <a:srgbClr val="40C245"/>
                </a:highlight>
                <a:cs typeface="Calibri"/>
                <a:sym typeface="Helvetica"/>
              </a:rPr>
              <a:t>PH – </a:t>
            </a:r>
            <a:r>
              <a:rPr lang="en-CH" sz="2000" dirty="0" err="1">
                <a:solidFill>
                  <a:prstClr val="black"/>
                </a:solidFill>
                <a:highlight>
                  <a:srgbClr val="40C245"/>
                </a:highlight>
                <a:cs typeface="Calibri"/>
                <a:sym typeface="Helvetica"/>
              </a:rPr>
              <a:t>Cercier</a:t>
            </a:r>
            <a:r>
              <a:rPr lang="en-CH" sz="2000" dirty="0">
                <a:solidFill>
                  <a:prstClr val="black"/>
                </a:solidFill>
                <a:highlight>
                  <a:srgbClr val="40C245"/>
                </a:highlight>
                <a:cs typeface="Calibri"/>
                <a:sym typeface="Helvetica"/>
              </a:rPr>
              <a:t> </a:t>
            </a:r>
            <a:r>
              <a:rPr lang="en-CH" sz="2000" b="0" dirty="0">
                <a:solidFill>
                  <a:prstClr val="black"/>
                </a:solidFill>
                <a:highlight>
                  <a:srgbClr val="40C245"/>
                </a:highlight>
                <a:cs typeface="Calibri"/>
                <a:sym typeface="Helvetica"/>
              </a:rPr>
              <a:t>(FR) </a:t>
            </a:r>
            <a:r>
              <a:rPr lang="en-US" sz="2000" b="0" dirty="0">
                <a:solidFill>
                  <a:prstClr val="black"/>
                </a:solidFill>
                <a:highlight>
                  <a:srgbClr val="40C245"/>
                </a:highlight>
                <a:cs typeface="Calibri"/>
                <a:sym typeface="Helvetica"/>
              </a:rPr>
              <a:t>– site technique </a:t>
            </a:r>
            <a:endParaRPr lang="en-CH" sz="2000" b="0" dirty="0">
              <a:solidFill>
                <a:prstClr val="black"/>
              </a:solidFill>
              <a:highlight>
                <a:srgbClr val="40C245"/>
              </a:highlight>
              <a:cs typeface="Calibri"/>
              <a:sym typeface="Helvetica"/>
            </a:endParaRPr>
          </a:p>
          <a:p>
            <a:pPr defTabSz="742931">
              <a:lnSpc>
                <a:spcPct val="100000"/>
              </a:lnSpc>
              <a:spcBef>
                <a:spcPts val="975"/>
              </a:spcBef>
              <a:defRPr/>
            </a:pPr>
            <a:r>
              <a:rPr lang="en-CH" sz="2000" dirty="0">
                <a:solidFill>
                  <a:prstClr val="black"/>
                </a:solidFill>
                <a:highlight>
                  <a:srgbClr val="40C245"/>
                </a:highlight>
                <a:cs typeface="Calibri"/>
                <a:sym typeface="Helvetica"/>
              </a:rPr>
              <a:t>PJ – </a:t>
            </a:r>
            <a:r>
              <a:rPr lang="en-CH" sz="2000" dirty="0" err="1">
                <a:solidFill>
                  <a:prstClr val="black"/>
                </a:solidFill>
                <a:highlight>
                  <a:srgbClr val="40C245"/>
                </a:highlight>
                <a:cs typeface="Calibri"/>
                <a:sym typeface="Helvetica"/>
              </a:rPr>
              <a:t>Vulbens</a:t>
            </a:r>
            <a:r>
              <a:rPr lang="en-CH" sz="2000" dirty="0">
                <a:solidFill>
                  <a:prstClr val="black"/>
                </a:solidFill>
                <a:highlight>
                  <a:srgbClr val="40C245"/>
                </a:highlight>
                <a:cs typeface="Calibri"/>
                <a:sym typeface="Helvetica"/>
              </a:rPr>
              <a:t>/Dingy </a:t>
            </a:r>
            <a:r>
              <a:rPr lang="en-CH" sz="2000" dirty="0" err="1">
                <a:solidFill>
                  <a:prstClr val="black"/>
                </a:solidFill>
                <a:highlight>
                  <a:srgbClr val="40C245"/>
                </a:highlight>
                <a:cs typeface="Calibri"/>
                <a:sym typeface="Helvetica"/>
              </a:rPr>
              <a:t>en</a:t>
            </a:r>
            <a:r>
              <a:rPr lang="en-CH" sz="2000" dirty="0">
                <a:solidFill>
                  <a:prstClr val="black"/>
                </a:solidFill>
                <a:highlight>
                  <a:srgbClr val="40C245"/>
                </a:highlight>
                <a:cs typeface="Calibri"/>
                <a:sym typeface="Helvetica"/>
              </a:rPr>
              <a:t> </a:t>
            </a:r>
            <a:r>
              <a:rPr lang="en-CH" sz="2000" dirty="0" err="1">
                <a:solidFill>
                  <a:prstClr val="black"/>
                </a:solidFill>
                <a:highlight>
                  <a:srgbClr val="40C245"/>
                </a:highlight>
                <a:cs typeface="Calibri"/>
                <a:sym typeface="Helvetica"/>
              </a:rPr>
              <a:t>Vuache</a:t>
            </a:r>
            <a:r>
              <a:rPr lang="en-CH" sz="2000" dirty="0">
                <a:solidFill>
                  <a:prstClr val="black"/>
                </a:solidFill>
                <a:highlight>
                  <a:srgbClr val="40C245"/>
                </a:highlight>
                <a:cs typeface="Calibri"/>
                <a:sym typeface="Helvetica"/>
              </a:rPr>
              <a:t> </a:t>
            </a:r>
            <a:r>
              <a:rPr lang="en-CH" sz="2000" b="0" dirty="0">
                <a:solidFill>
                  <a:prstClr val="black"/>
                </a:solidFill>
                <a:highlight>
                  <a:srgbClr val="40C245"/>
                </a:highlight>
                <a:cs typeface="Calibri"/>
                <a:sym typeface="Helvetica"/>
              </a:rPr>
              <a:t>(FR)</a:t>
            </a:r>
            <a:r>
              <a:rPr lang="fr-CH" sz="2000" b="0" dirty="0">
                <a:solidFill>
                  <a:prstClr val="black"/>
                </a:solidFill>
                <a:highlight>
                  <a:srgbClr val="40C245"/>
                </a:highlight>
                <a:cs typeface="Calibri"/>
                <a:sym typeface="Helvetica"/>
              </a:rPr>
              <a:t> </a:t>
            </a:r>
            <a:r>
              <a:rPr lang="en-US" sz="2000" b="0" dirty="0">
                <a:solidFill>
                  <a:prstClr val="black"/>
                </a:solidFill>
                <a:highlight>
                  <a:srgbClr val="40C245"/>
                </a:highlight>
                <a:cs typeface="Calibri"/>
                <a:sym typeface="Helvetica"/>
              </a:rPr>
              <a:t>site experimental </a:t>
            </a:r>
          </a:p>
          <a:p>
            <a:pPr defTabSz="742931">
              <a:lnSpc>
                <a:spcPct val="100000"/>
              </a:lnSpc>
              <a:spcBef>
                <a:spcPts val="975"/>
              </a:spcBef>
              <a:defRPr/>
            </a:pPr>
            <a:r>
              <a:rPr lang="en-CH" sz="2000" dirty="0">
                <a:solidFill>
                  <a:prstClr val="black"/>
                </a:solidFill>
                <a:highlight>
                  <a:srgbClr val="40C245"/>
                </a:highlight>
                <a:cs typeface="Calibri"/>
                <a:sym typeface="Helvetica"/>
              </a:rPr>
              <a:t>PL – </a:t>
            </a:r>
            <a:r>
              <a:rPr lang="en-CH" sz="2000" dirty="0" err="1">
                <a:solidFill>
                  <a:prstClr val="black"/>
                </a:solidFill>
                <a:highlight>
                  <a:srgbClr val="40C245"/>
                </a:highlight>
                <a:cs typeface="Calibri"/>
                <a:sym typeface="Helvetica"/>
              </a:rPr>
              <a:t>Challex</a:t>
            </a:r>
            <a:r>
              <a:rPr lang="en-CH" sz="2000" dirty="0">
                <a:solidFill>
                  <a:prstClr val="black"/>
                </a:solidFill>
                <a:highlight>
                  <a:srgbClr val="40C245"/>
                </a:highlight>
                <a:cs typeface="Calibri"/>
                <a:sym typeface="Helvetica"/>
              </a:rPr>
              <a:t> (FR) </a:t>
            </a:r>
            <a:r>
              <a:rPr lang="en-US" sz="2000" b="0" dirty="0">
                <a:solidFill>
                  <a:prstClr val="black"/>
                </a:solidFill>
                <a:highlight>
                  <a:srgbClr val="40C245"/>
                </a:highlight>
                <a:cs typeface="Calibri"/>
                <a:sym typeface="Helvetica"/>
              </a:rPr>
              <a:t>– site technique </a:t>
            </a:r>
            <a:endParaRPr lang="en-CH" sz="2000" b="0" dirty="0">
              <a:solidFill>
                <a:prstClr val="black"/>
              </a:solidFill>
              <a:highlight>
                <a:srgbClr val="40C245"/>
              </a:highlight>
              <a:cs typeface="Calibri"/>
              <a:sym typeface="Helvetica"/>
            </a:endParaRPr>
          </a:p>
          <a:p>
            <a:pPr defTabSz="742931">
              <a:lnSpc>
                <a:spcPct val="100000"/>
              </a:lnSpc>
              <a:spcBef>
                <a:spcPts val="975"/>
              </a:spcBef>
              <a:defRPr/>
            </a:pPr>
            <a:endParaRPr lang="en-CH" sz="2000" dirty="0">
              <a:solidFill>
                <a:prstClr val="black"/>
              </a:solidFill>
              <a:cs typeface="Calibri"/>
              <a:sym typeface="Helvetica"/>
            </a:endParaRPr>
          </a:p>
          <a:p>
            <a:pPr defTabSz="742931">
              <a:lnSpc>
                <a:spcPct val="100000"/>
              </a:lnSpc>
              <a:spcBef>
                <a:spcPts val="975"/>
              </a:spcBef>
              <a:defRPr/>
            </a:pPr>
            <a:endParaRPr lang="en-CH" sz="2000" dirty="0">
              <a:solidFill>
                <a:prstClr val="black"/>
              </a:solidFill>
              <a:cs typeface="Calibri"/>
              <a:sym typeface="Helvetica"/>
            </a:endParaRPr>
          </a:p>
        </p:txBody>
      </p:sp>
      <p:sp>
        <p:nvSpPr>
          <p:cNvPr id="4" name="TextBox 3">
            <a:extLst>
              <a:ext uri="{FF2B5EF4-FFF2-40B4-BE49-F238E27FC236}">
                <a16:creationId xmlns:a16="http://schemas.microsoft.com/office/drawing/2014/main" id="{C89428EA-DB9B-D07E-6FDC-19EEA90D2D7A}"/>
              </a:ext>
            </a:extLst>
          </p:cNvPr>
          <p:cNvSpPr txBox="1"/>
          <p:nvPr/>
        </p:nvSpPr>
        <p:spPr>
          <a:xfrm>
            <a:off x="7709066" y="2782167"/>
            <a:ext cx="2836482" cy="369332"/>
          </a:xfrm>
          <a:prstGeom prst="rect">
            <a:avLst/>
          </a:prstGeom>
          <a:noFill/>
        </p:spPr>
        <p:txBody>
          <a:bodyPr wrap="none" rtlCol="0">
            <a:spAutoFit/>
          </a:bodyPr>
          <a:lstStyle/>
          <a:p>
            <a:r>
              <a:rPr lang="en-US" b="1" dirty="0"/>
              <a:t>status as of 1 October 2023</a:t>
            </a:r>
            <a:endParaRPr lang="en-GB" b="1" dirty="0"/>
          </a:p>
        </p:txBody>
      </p:sp>
      <p:sp>
        <p:nvSpPr>
          <p:cNvPr id="10" name="TextBox 9">
            <a:extLst>
              <a:ext uri="{FF2B5EF4-FFF2-40B4-BE49-F238E27FC236}">
                <a16:creationId xmlns:a16="http://schemas.microsoft.com/office/drawing/2014/main" id="{86037B59-2F73-86EF-D2B7-E138B4E87A38}"/>
              </a:ext>
            </a:extLst>
          </p:cNvPr>
          <p:cNvSpPr txBox="1"/>
          <p:nvPr/>
        </p:nvSpPr>
        <p:spPr>
          <a:xfrm>
            <a:off x="77357" y="6160866"/>
            <a:ext cx="6094638"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The </a:t>
            </a:r>
            <a:r>
              <a:rPr lang="fr-FR" sz="2000" b="1" dirty="0" err="1">
                <a:solidFill>
                  <a:srgbClr val="0C377B"/>
                </a:solidFill>
                <a:latin typeface="Calibri" panose="020F0502020204030204"/>
              </a:rPr>
              <a:t>outstanding</a:t>
            </a:r>
            <a:r>
              <a:rPr lang="fr-FR" sz="2000" b="1" dirty="0">
                <a:solidFill>
                  <a:srgbClr val="0C377B"/>
                </a:solidFill>
                <a:latin typeface="Calibri" panose="020F0502020204030204"/>
              </a:rPr>
              <a:t> support of the host states </a:t>
            </a:r>
            <a:r>
              <a:rPr lang="fr-FR" sz="2000" b="1" dirty="0" err="1">
                <a:solidFill>
                  <a:srgbClr val="0C377B"/>
                </a:solidFill>
                <a:latin typeface="Calibri" panose="020F0502020204030204"/>
              </a:rPr>
              <a:t>is</a:t>
            </a:r>
            <a:r>
              <a:rPr lang="fr-FR" sz="2000" b="1" dirty="0">
                <a:solidFill>
                  <a:srgbClr val="0C377B"/>
                </a:solidFill>
                <a:latin typeface="Calibri" panose="020F0502020204030204"/>
              </a:rPr>
              <a:t> </a:t>
            </a:r>
            <a:r>
              <a:rPr lang="fr-FR" sz="2000" b="1" dirty="0" err="1">
                <a:solidFill>
                  <a:srgbClr val="0C377B"/>
                </a:solidFill>
                <a:latin typeface="Calibri" panose="020F0502020204030204"/>
              </a:rPr>
              <a:t>greatly</a:t>
            </a:r>
            <a:r>
              <a:rPr lang="fr-FR" sz="2000" b="1" dirty="0">
                <a:solidFill>
                  <a:srgbClr val="0C377B"/>
                </a:solidFill>
                <a:latin typeface="Calibri" panose="020F0502020204030204"/>
              </a:rPr>
              <a:t> </a:t>
            </a:r>
            <a:r>
              <a:rPr lang="fr-FR" sz="2000" b="1" dirty="0" err="1">
                <a:solidFill>
                  <a:srgbClr val="0C377B"/>
                </a:solidFill>
                <a:latin typeface="Calibri" panose="020F0502020204030204"/>
              </a:rPr>
              <a:t>appreciated</a:t>
            </a:r>
            <a:r>
              <a:rPr lang="fr-FR" sz="2000" b="1" dirty="0">
                <a:solidFill>
                  <a:srgbClr val="0C377B"/>
                </a:solidFill>
                <a:latin typeface="Calibri" panose="020F0502020204030204"/>
              </a:rPr>
              <a:t> and essential for the </a:t>
            </a:r>
            <a:r>
              <a:rPr lang="fr-FR" sz="2000" b="1" dirty="0" err="1">
                <a:solidFill>
                  <a:srgbClr val="0C377B"/>
                </a:solidFill>
                <a:latin typeface="Calibri" panose="020F0502020204030204"/>
              </a:rPr>
              <a:t>study</a:t>
            </a:r>
            <a:r>
              <a:rPr lang="fr-FR" sz="2000" b="1" dirty="0">
                <a:solidFill>
                  <a:srgbClr val="0C377B"/>
                </a:solidFill>
                <a:latin typeface="Calibri" panose="020F0502020204030204"/>
              </a:rPr>
              <a:t> </a:t>
            </a:r>
            <a:r>
              <a:rPr lang="fr-FR" sz="2000" b="1" dirty="0" err="1">
                <a:solidFill>
                  <a:srgbClr val="0C377B"/>
                </a:solidFill>
                <a:latin typeface="Calibri" panose="020F0502020204030204"/>
              </a:rPr>
              <a:t>progress</a:t>
            </a:r>
            <a:r>
              <a:rPr lang="fr-FR" sz="2000" b="1" dirty="0">
                <a:solidFill>
                  <a:srgbClr val="0C377B"/>
                </a:solidFill>
                <a:latin typeface="Calibri" panose="020F0502020204030204"/>
              </a:rPr>
              <a:t>!</a:t>
            </a:r>
            <a:endParaRPr kumimoji="0" lang="en-CH" sz="20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503497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 </a:t>
            </a:r>
            <a:r>
              <a:rPr kumimoji="0" lang="en-US" sz="3200" b="1" i="0" u="none" strike="noStrike" kern="0" cap="none" spc="0" normalizeH="0" baseline="0" noProof="0" dirty="0">
                <a:ln>
                  <a:noFill/>
                </a:ln>
                <a:solidFill>
                  <a:srgbClr val="FFFF00"/>
                </a:solidFill>
                <a:effectLst/>
                <a:uLnTx/>
                <a:uFillTx/>
                <a:latin typeface="Arial"/>
                <a:ea typeface="+mj-ea"/>
                <a:cs typeface="+mj-cs"/>
              </a:rPr>
              <a:t>FCC tunnel implementation</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3" name="Picture 2">
            <a:extLst>
              <a:ext uri="{FF2B5EF4-FFF2-40B4-BE49-F238E27FC236}">
                <a16:creationId xmlns:a16="http://schemas.microsoft.com/office/drawing/2014/main" id="{109A2073-7050-E2CD-FB09-C7FC0AC20534}"/>
              </a:ext>
            </a:extLst>
          </p:cNvPr>
          <p:cNvPicPr>
            <a:picLocks noChangeAspect="1"/>
          </p:cNvPicPr>
          <p:nvPr/>
        </p:nvPicPr>
        <p:blipFill>
          <a:blip r:embed="rId4"/>
          <a:stretch>
            <a:fillRect/>
          </a:stretch>
        </p:blipFill>
        <p:spPr>
          <a:xfrm>
            <a:off x="110882" y="793895"/>
            <a:ext cx="11988289" cy="3561975"/>
          </a:xfrm>
          <a:prstGeom prst="rect">
            <a:avLst/>
          </a:prstGeom>
        </p:spPr>
      </p:pic>
      <p:sp>
        <p:nvSpPr>
          <p:cNvPr id="4" name="TextBox 3">
            <a:extLst>
              <a:ext uri="{FF2B5EF4-FFF2-40B4-BE49-F238E27FC236}">
                <a16:creationId xmlns:a16="http://schemas.microsoft.com/office/drawing/2014/main" id="{2C76BC5D-DA86-3D99-308C-306237D48F3D}"/>
              </a:ext>
            </a:extLst>
          </p:cNvPr>
          <p:cNvSpPr txBox="1"/>
          <p:nvPr/>
        </p:nvSpPr>
        <p:spPr>
          <a:xfrm>
            <a:off x="217851" y="4618322"/>
            <a:ext cx="11881320" cy="153888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Tunnel implementation summary</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C377B"/>
              </a:solidFill>
              <a:effectLst/>
              <a:uLnTx/>
              <a:uFillTx/>
              <a:latin typeface="Arial"/>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91 km circumference</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95% in molasse geology for minimising tunnel construction risks</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8 surface sites with ~5 ha area each</a:t>
            </a:r>
            <a:r>
              <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266982878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3.xml><?xml version="1.0" encoding="utf-8"?>
<a:theme xmlns:a="http://schemas.openxmlformats.org/drawingml/2006/main" name="6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6.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28575">
          <a:solidFill>
            <a:schemeClr val="accent5">
              <a:lumMod val="75000"/>
            </a:schemeClr>
          </a:solidFill>
          <a:prstDash val="soli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flat" cmpd="sng" algn="ctr">
          <a:solidFill>
            <a:schemeClr val="dk1"/>
          </a:solidFill>
          <a:prstDash val="dash"/>
          <a:round/>
          <a:headEnd type="none" w="med" len="med"/>
          <a:tailEnd type="none" w="med" len="med"/>
        </a:ln>
      </a:spPr>
      <a:bodyPr/>
      <a:lstStyle/>
      <a:style>
        <a:lnRef idx="0">
          <a:scrgbClr r="0" g="0" b="0"/>
        </a:lnRef>
        <a:fillRef idx="0">
          <a:scrgbClr r="0" g="0" b="0"/>
        </a:fillRef>
        <a:effectRef idx="0">
          <a:scrgbClr r="0" g="0" b="0"/>
        </a:effectRef>
        <a:fontRef idx="minor">
          <a:schemeClr val="tx1"/>
        </a:fontRef>
      </a:style>
    </a:lnDef>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7.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8.xml><?xml version="1.0" encoding="utf-8"?>
<a:theme xmlns:a="http://schemas.openxmlformats.org/drawingml/2006/main" name="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9.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41386</TotalTime>
  <Words>2889</Words>
  <Application>Microsoft Office PowerPoint</Application>
  <PresentationFormat>Widescreen</PresentationFormat>
  <Paragraphs>496</Paragraphs>
  <Slides>23</Slides>
  <Notes>8</Notes>
  <HiddenSlides>0</HiddenSlides>
  <MMClips>0</MMClips>
  <ScaleCrop>false</ScaleCrop>
  <HeadingPairs>
    <vt:vector size="6" baseType="variant">
      <vt:variant>
        <vt:lpstr>Fonts Used</vt:lpstr>
      </vt:variant>
      <vt:variant>
        <vt:i4>11</vt:i4>
      </vt:variant>
      <vt:variant>
        <vt:lpstr>Theme</vt:lpstr>
      </vt:variant>
      <vt:variant>
        <vt:i4>9</vt:i4>
      </vt:variant>
      <vt:variant>
        <vt:lpstr>Slide Titles</vt:lpstr>
      </vt:variant>
      <vt:variant>
        <vt:i4>23</vt:i4>
      </vt:variant>
    </vt:vector>
  </HeadingPairs>
  <TitlesOfParts>
    <vt:vector size="43" baseType="lpstr">
      <vt:lpstr>Arial</vt:lpstr>
      <vt:lpstr>Arial,Sans-Serif</vt:lpstr>
      <vt:lpstr>Calibri</vt:lpstr>
      <vt:lpstr>Calibri Light</vt:lpstr>
      <vt:lpstr>Cambria Math</vt:lpstr>
      <vt:lpstr>Century Gothic</vt:lpstr>
      <vt:lpstr>Symbol</vt:lpstr>
      <vt:lpstr>Tahoma</vt:lpstr>
      <vt:lpstr>Times New Roman</vt:lpstr>
      <vt:lpstr>Verdana</vt:lpstr>
      <vt:lpstr>Wingdings</vt:lpstr>
      <vt:lpstr>3_Office Theme</vt:lpstr>
      <vt:lpstr>Content Slides - Deep Blue</vt:lpstr>
      <vt:lpstr>6_FC5643-CERN3027 - Scale of contributions</vt:lpstr>
      <vt:lpstr>Custom Design</vt:lpstr>
      <vt:lpstr>1_Content Slides - Deep Blue</vt:lpstr>
      <vt:lpstr>2_Content Slides - Deep Blue</vt:lpstr>
      <vt:lpstr>3_Content Slides - Deep Blue</vt:lpstr>
      <vt:lpstr>4_Content Slides - Deep Blue</vt:lpstr>
      <vt:lpstr>11_Office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Michael Benedikt</cp:lastModifiedBy>
  <cp:revision>240</cp:revision>
  <cp:lastPrinted>2023-10-26T13:32:00Z</cp:lastPrinted>
  <dcterms:created xsi:type="dcterms:W3CDTF">2022-11-04T23:51:03Z</dcterms:created>
  <dcterms:modified xsi:type="dcterms:W3CDTF">2023-10-30T10:41:18Z</dcterms:modified>
</cp:coreProperties>
</file>