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1" r:id="rId3"/>
    <p:sldMasterId id="2147483682" r:id="rId4"/>
    <p:sldMasterId id="2147483695" r:id="rId5"/>
    <p:sldMasterId id="2147483707" r:id="rId6"/>
  </p:sldMasterIdLst>
  <p:notesMasterIdLst>
    <p:notesMasterId r:id="rId39"/>
  </p:notesMasterIdLst>
  <p:sldIdLst>
    <p:sldId id="257" r:id="rId7"/>
    <p:sldId id="638" r:id="rId8"/>
    <p:sldId id="639" r:id="rId9"/>
    <p:sldId id="280" r:id="rId10"/>
    <p:sldId id="641" r:id="rId11"/>
    <p:sldId id="624" r:id="rId12"/>
    <p:sldId id="623" r:id="rId13"/>
    <p:sldId id="628" r:id="rId14"/>
    <p:sldId id="629" r:id="rId15"/>
    <p:sldId id="616" r:id="rId16"/>
    <p:sldId id="275" r:id="rId17"/>
    <p:sldId id="276" r:id="rId18"/>
    <p:sldId id="273" r:id="rId19"/>
    <p:sldId id="274" r:id="rId20"/>
    <p:sldId id="271" r:id="rId21"/>
    <p:sldId id="642" r:id="rId22"/>
    <p:sldId id="643" r:id="rId23"/>
    <p:sldId id="644" r:id="rId24"/>
    <p:sldId id="277" r:id="rId25"/>
    <p:sldId id="278" r:id="rId26"/>
    <p:sldId id="279" r:id="rId27"/>
    <p:sldId id="645" r:id="rId28"/>
    <p:sldId id="281" r:id="rId29"/>
    <p:sldId id="284" r:id="rId30"/>
    <p:sldId id="282" r:id="rId31"/>
    <p:sldId id="283" r:id="rId32"/>
    <p:sldId id="285" r:id="rId33"/>
    <p:sldId id="646" r:id="rId34"/>
    <p:sldId id="265" r:id="rId35"/>
    <p:sldId id="647" r:id="rId36"/>
    <p:sldId id="267" r:id="rId37"/>
    <p:sldId id="650" r:id="rId3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/>
    <p:restoredTop sz="96197"/>
  </p:normalViewPr>
  <p:slideViewPr>
    <p:cSldViewPr snapToGrid="0">
      <p:cViewPr>
        <p:scale>
          <a:sx n="123" d="100"/>
          <a:sy n="123" d="100"/>
        </p:scale>
        <p:origin x="1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9236F-076E-4A42-AEE8-E1B242C15C79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251E6-0323-484E-B67C-BA901E4B95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704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9FF45E-4FE7-374E-AEBC-6EACBA3F12E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2544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A9CBAD-B112-BE4C-939A-438B1226594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" panose="020F0502020204030204"/>
                <a:ea typeface="Yu Gothic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" panose="020F0502020204030204"/>
              <a:ea typeface="Yu Gothic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8006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9FF45E-4FE7-374E-AEBC-6EACBA3F12E6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9471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0723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6DEEED-E219-4C3F-BE93-019C7F590160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36754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F1596D-141E-C14B-8326-69C2729698D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6420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F1596D-141E-C14B-8326-69C2729698D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6172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9FF45E-4FE7-374E-AEBC-6EACBA3F12E6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431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9FF45E-4FE7-374E-AEBC-6EACBA3F12E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270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9FF45E-4FE7-374E-AEBC-6EACBA3F12E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9301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9FF45E-4FE7-374E-AEBC-6EACBA3F12E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2232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9FF45E-4FE7-374E-AEBC-6EACBA3F12E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5354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9FF45E-4FE7-374E-AEBC-6EACBA3F12E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9209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9FF45E-4FE7-374E-AEBC-6EACBA3F12E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0961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3884465" y="9447402"/>
            <a:ext cx="2972004" cy="496744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DCCF1F-912F-48EF-8F10-6392419E215B}" type="slidenum">
              <a:rPr kumimoji="0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5064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9FF45E-4FE7-374E-AEBC-6EACBA3F12E6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369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E7E5E7-55BA-35CB-2B6D-C64333EAA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57C7AFF-72BC-C5BC-DC0D-B18022A57A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22F450-7E6F-ED43-43FF-398B61076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72C4-9461-CD4A-9873-9CC185417E8C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779B82-87BA-1FEE-BF85-31E0136C8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1C21FA-4FAB-C2AF-BC07-87C2BAAC7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FDD7-C6EB-FB48-BF97-107348DC5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46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A84EF5-4BB4-F399-B185-D22286550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4161C97-1ED6-487E-9F6C-4CEA3C1D57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5D5B44-E1F6-0456-940A-AF80300E2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72C4-9461-CD4A-9873-9CC185417E8C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5D1FCE-FEB8-4273-EF75-BC571909D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FD76C6-6111-E9D0-F8E2-85661BF80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FDD7-C6EB-FB48-BF97-107348DC5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750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7B11A2D-1E77-D25D-BD69-3E0E2BA413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1449D8D-AD25-7AFF-E617-B706D5D9A7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622BE5-8F26-7151-8C12-77B5D63E6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72C4-9461-CD4A-9873-9CC185417E8C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C1C07E-BBC9-327A-5930-6854D0BD4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312B08-9A1D-774A-CEA2-AB01E717D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FDD7-C6EB-FB48-BF97-107348DC5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627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31"/>
          <p:cNvSpPr>
            <a:spLocks noChangeArrowheads="1"/>
          </p:cNvSpPr>
          <p:nvPr userDrawn="1"/>
        </p:nvSpPr>
        <p:spPr bwMode="auto">
          <a:xfrm>
            <a:off x="0" y="0"/>
            <a:ext cx="12192000" cy="1066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latin typeface="Arial" pitchFamily="-109" charset="0"/>
              <a:ea typeface="ＭＳ Ｐゴシック" pitchFamily="-109" charset="-128"/>
            </a:endParaRPr>
          </a:p>
        </p:txBody>
      </p:sp>
      <p:pic>
        <p:nvPicPr>
          <p:cNvPr id="7" name="Picture 7" descr="LBNL_Banner.psd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8509"/>
            <a:ext cx="937260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0571" y="2130426"/>
            <a:ext cx="9427028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9443961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1031"/>
          <p:cNvSpPr>
            <a:spLocks noChangeArrowheads="1"/>
          </p:cNvSpPr>
          <p:nvPr userDrawn="1"/>
        </p:nvSpPr>
        <p:spPr bwMode="auto">
          <a:xfrm>
            <a:off x="0" y="5791200"/>
            <a:ext cx="12192000" cy="1066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latin typeface="Arial" pitchFamily="-109" charset="0"/>
              <a:ea typeface="ＭＳ Ｐゴシック" pitchFamily="-10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7008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0167" y="1573213"/>
            <a:ext cx="10375900" cy="4368800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>
                <a:solidFill>
                  <a:schemeClr val="tx1"/>
                </a:solidFill>
              </a:defRPr>
            </a:lvl1pPr>
            <a:lvl2pPr>
              <a:spcBef>
                <a:spcPts val="900"/>
              </a:spcBef>
              <a:buFont typeface="Arial"/>
              <a:buChar char="•"/>
              <a:defRPr>
                <a:solidFill>
                  <a:schemeClr val="tx1"/>
                </a:solidFill>
              </a:defRPr>
            </a:lvl2pPr>
            <a:lvl3pPr marL="458788" indent="-177800">
              <a:spcBef>
                <a:spcPts val="500"/>
              </a:spcBef>
              <a:defRPr>
                <a:solidFill>
                  <a:schemeClr val="tx1"/>
                </a:solidFill>
              </a:defRPr>
            </a:lvl3pPr>
            <a:lvl4pPr marL="687388" indent="-177800">
              <a:spcBef>
                <a:spcPts val="400"/>
              </a:spcBef>
              <a:buSzPct val="50000"/>
              <a:buFont typeface="Arial"/>
              <a:buChar char="•"/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B23ED6-7456-B14B-B205-A40CE3E5954F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6" name="Picture 7" descr="LBNL_small_logo.psd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29434" y="6242051"/>
            <a:ext cx="75776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782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6631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98613"/>
            <a:ext cx="5384800" cy="452596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98613"/>
            <a:ext cx="5384800" cy="452596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BE0E1E-EE8E-DD4F-9526-0189722879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3619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A6D820-CE85-824E-9CDA-97E0BF8E65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10824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89517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63DEE5-7B2F-FF4C-BD4E-580A8BF44B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651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242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89517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A8B4EB-1B6A-254E-B65D-2895E72584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0686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E6863-C79D-1622-7A5A-177693D79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24DE48-8726-2264-7608-98970E8C6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23799C-5C7F-94F1-149D-1395175F8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72C4-9461-CD4A-9873-9CC185417E8C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9A636F-3F57-C8A2-931E-E9C340EB1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580B74-7F79-6CDB-29FE-5B26E7952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FDD7-C6EB-FB48-BF97-107348DC5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563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89517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D79901-D25A-2C47-A953-8A94AEAC4F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5153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267013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31"/>
          <p:cNvSpPr>
            <a:spLocks noChangeArrowheads="1"/>
          </p:cNvSpPr>
          <p:nvPr userDrawn="1"/>
        </p:nvSpPr>
        <p:spPr bwMode="auto">
          <a:xfrm>
            <a:off x="0" y="0"/>
            <a:ext cx="12192000" cy="1066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latin typeface="Arial" pitchFamily="-109" charset="0"/>
              <a:ea typeface="ＭＳ Ｐゴシック" pitchFamily="-109" charset="-128"/>
            </a:endParaRPr>
          </a:p>
        </p:txBody>
      </p:sp>
      <p:pic>
        <p:nvPicPr>
          <p:cNvPr id="7" name="Picture 7" descr="LBNL_Banner.psd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8509"/>
            <a:ext cx="937260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0571" y="2130426"/>
            <a:ext cx="9427028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9443961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1031"/>
          <p:cNvSpPr>
            <a:spLocks noChangeArrowheads="1"/>
          </p:cNvSpPr>
          <p:nvPr userDrawn="1"/>
        </p:nvSpPr>
        <p:spPr bwMode="auto">
          <a:xfrm>
            <a:off x="0" y="5791200"/>
            <a:ext cx="12192000" cy="1066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1800">
              <a:latin typeface="Arial" pitchFamily="-109" charset="0"/>
              <a:ea typeface="ＭＳ Ｐゴシック" pitchFamily="-10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22860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0167" y="1573213"/>
            <a:ext cx="10375900" cy="4368800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>
                <a:solidFill>
                  <a:schemeClr val="tx1"/>
                </a:solidFill>
              </a:defRPr>
            </a:lvl1pPr>
            <a:lvl2pPr>
              <a:spcBef>
                <a:spcPts val="900"/>
              </a:spcBef>
              <a:buFont typeface="Arial"/>
              <a:buChar char="•"/>
              <a:defRPr>
                <a:solidFill>
                  <a:schemeClr val="tx1"/>
                </a:solidFill>
              </a:defRPr>
            </a:lvl2pPr>
            <a:lvl3pPr marL="458788" indent="-177800">
              <a:spcBef>
                <a:spcPts val="500"/>
              </a:spcBef>
              <a:defRPr>
                <a:solidFill>
                  <a:schemeClr val="tx1"/>
                </a:solidFill>
              </a:defRPr>
            </a:lvl3pPr>
            <a:lvl4pPr marL="687388" indent="-177800">
              <a:spcBef>
                <a:spcPts val="400"/>
              </a:spcBef>
              <a:buSzPct val="50000"/>
              <a:buFont typeface="Arial"/>
              <a:buChar char="•"/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B23ED6-7456-B14B-B205-A40CE3E5954F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6" name="Picture 7" descr="LBNL_small_logo.ps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29434" y="6242051"/>
            <a:ext cx="75776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2260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35798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98613"/>
            <a:ext cx="5384800" cy="452596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98613"/>
            <a:ext cx="5384800" cy="452596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BE0E1E-EE8E-DD4F-9526-0189722879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57196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A6D820-CE85-824E-9CDA-97E0BF8E65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78950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89517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63DEE5-7B2F-FF4C-BD4E-580A8BF44B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93578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28880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89517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A8B4EB-1B6A-254E-B65D-2895E72584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0893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5896B6-8348-5A77-8CE6-110FF2215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A3C3F6D-89C4-2661-B583-ED2C5ED24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ED9DEE-637B-58C2-F768-7154F97E5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72C4-9461-CD4A-9873-9CC185417E8C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7DA792-0DC3-DB25-C205-954802B0F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7ADF8F-AC33-7F04-5F54-1E477D467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FDD7-C6EB-FB48-BF97-107348DC5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1336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89517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D79901-D25A-2C47-A953-8A94AEAC4F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468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067315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（白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29FEDB-A400-4F7B-A94E-D61C17C883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15886"/>
            <a:ext cx="9144000" cy="1191714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kumimoji="1" lang="en-US" altLang="ja-JP" dirty="0"/>
              <a:t>Title of talk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60872A3-18EB-4F33-ABC0-939277D161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8002800" cy="1655762"/>
          </a:xfrm>
        </p:spPr>
        <p:txBody>
          <a:bodyPr>
            <a:norm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A. Author1, B. Author2 (Affiliation1)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ABEE78-1257-414A-9674-0F3FA124F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Month DD, 20YY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2AEE8D-C41F-470E-85BF-8423BA33B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N. Amemiya, Abb. Conf. Name 20YY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A1B630-2E3F-41AD-BBDE-8F6CD54B1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FE6FA-DB86-4218-9BE9-AAF62C542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DC3E387-08EB-49AD-8AE7-513426673646}"/>
              </a:ext>
            </a:extLst>
          </p:cNvPr>
          <p:cNvSpPr/>
          <p:nvPr userDrawn="1"/>
        </p:nvSpPr>
        <p:spPr>
          <a:xfrm>
            <a:off x="79022" y="6254044"/>
            <a:ext cx="3016459" cy="6039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14F3177A-3464-4ECE-A919-7AE855ADBB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6801" y="3769200"/>
            <a:ext cx="808699" cy="2329823"/>
          </a:xfrm>
          <a:prstGeom prst="rect">
            <a:avLst/>
          </a:prstGeom>
        </p:spPr>
      </p:pic>
      <p:pic>
        <p:nvPicPr>
          <p:cNvPr id="10" name="グラフィックス 9">
            <a:extLst>
              <a:ext uri="{FF2B5EF4-FFF2-40B4-BE49-F238E27FC236}">
                <a16:creationId xmlns:a16="http://schemas.microsoft.com/office/drawing/2014/main" id="{C6C9F53B-8E63-41F9-A583-2A49D51C6D5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31358" y="5626800"/>
            <a:ext cx="2565400" cy="190500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0A7AB10-2F09-43AD-A53E-653A4D19D1C5}"/>
              </a:ext>
            </a:extLst>
          </p:cNvPr>
          <p:cNvSpPr/>
          <p:nvPr userDrawn="1"/>
        </p:nvSpPr>
        <p:spPr>
          <a:xfrm>
            <a:off x="11808178" y="5257800"/>
            <a:ext cx="304800" cy="996244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4459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（濃青）">
    <p:bg>
      <p:bgPr>
        <a:solidFill>
          <a:srgbClr val="0020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29FEDB-A400-4F7B-A94E-D61C17C883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820090"/>
            <a:ext cx="9144000" cy="1287509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Title of talk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60872A3-18EB-4F33-ABC0-939277D161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8002800" cy="1655762"/>
          </a:xfrm>
        </p:spPr>
        <p:txBody>
          <a:bodyPr>
            <a:norm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A. Author1, B. Author2 (Affiliation1)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ABEE78-1257-414A-9674-0F3FA124F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Month DD, 20YY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2AEE8D-C41F-470E-85BF-8423BA33B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N. Amemiya, Abb. Conf. Name 20YY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A1B630-2E3F-41AD-BBDE-8F6CD54B1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FE6FA-DB86-4218-9BE9-AAF62C542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18D97C1-1434-48EE-958B-EE17E2EEB611}"/>
              </a:ext>
            </a:extLst>
          </p:cNvPr>
          <p:cNvSpPr/>
          <p:nvPr userDrawn="1"/>
        </p:nvSpPr>
        <p:spPr>
          <a:xfrm>
            <a:off x="79022" y="6254044"/>
            <a:ext cx="3016459" cy="603956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03672EBC-88C4-4DA6-99C2-DE5134D417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8573" y="3768556"/>
            <a:ext cx="805156" cy="2329200"/>
          </a:xfrm>
          <a:prstGeom prst="rect">
            <a:avLst/>
          </a:prstGeom>
        </p:spPr>
      </p:pic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1D1727DC-C0C8-423C-BA93-2F646EDB2C9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9587" y="5626111"/>
            <a:ext cx="2571750" cy="190500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1757849-E684-4817-96FD-41A5D5C4A64F}"/>
              </a:ext>
            </a:extLst>
          </p:cNvPr>
          <p:cNvSpPr/>
          <p:nvPr userDrawn="1"/>
        </p:nvSpPr>
        <p:spPr>
          <a:xfrm>
            <a:off x="11808178" y="5257800"/>
            <a:ext cx="304800" cy="996244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6539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F0387F-B600-417E-A4F3-2EA1D6F70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A9D17F-ACF2-40BB-B136-CB24E0D7D3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D268FA-815A-401C-A67F-D7CD8E599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Month DD, 20YY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AA8781-991D-42F3-A0E4-64EF8BF67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N. Amemiya, Abb. Conf. Name 20YY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EF2971-8F35-48DF-8621-9F2FE66BB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FE6FA-DB86-4218-9BE9-AAF62C542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4181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51EADF-6C44-46A0-AFA5-2ADC9236F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CB0822-7119-401B-A0BD-3CA679C3D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5C84E9-B8C1-47A9-A9E0-C9BF531A3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Month DD, 20YY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4C680C-B25A-403B-94B6-180BF0922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N. Amemiya, Abb. Conf. Name 20YY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A7B360-6E1D-4308-9877-BCC20CA97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FE6FA-DB86-4218-9BE9-AAF62C542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0150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4CD279-88C6-4D91-85F9-166F0D6F5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FCF439-AE44-4AF8-9611-9D2C4BAC3E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ACCCB2-FC92-4F0E-AC42-B72CA8004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CD5953-36ED-49D3-9932-8FFDEE594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Month DD, 20YY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4A06C5-620E-4704-91CD-CD3207E44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N. Amemiya, Abb. Conf. Name 20YY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D9A6B43-3E47-4E51-B11E-10CD8F71E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FE6FA-DB86-4218-9BE9-AAF62C542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7547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4E6649-AD73-4884-A10C-5C02DA46D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C6A0E6E-569D-4008-8A3C-B562BF3ED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F021F53-5147-4A3B-8D97-E0D11955E6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172B51D-DEB3-4BBD-A5EF-9CAC2BE84C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3C724FC-F882-4B0F-AE7F-2A8DFD6216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52983DE-C945-4F5D-B84C-342EE4D29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Month DD, 20YY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CB7D892-1830-472B-893E-2DF4F8FD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N. Amemiya, Abb. Conf. Name 20YY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468B246-716E-4EB4-823F-3EAF68F05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FE6FA-DB86-4218-9BE9-AAF62C542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2235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D119C1-763D-4DC9-901E-3B722AE5F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152A2D9-9397-490C-BB6E-4FEF30416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Month DD, 20YY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C49F688-DE65-4CA2-B0CC-627FA27E5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N. Amemiya, Abb. Conf. Name 20YY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123DE7-8777-4C75-BE02-C931CA619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FE6FA-DB86-4218-9BE9-AAF62C542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2248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1FA8DDD-B815-4973-BE73-3864235C9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Month DD, 20YY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776612C-1947-4962-8BBC-D1A24E92D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N. Amemiya, Abb. Conf. Name 20YY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5A66F9-D857-4C79-9DB4-A8D31EDDE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FE6FA-DB86-4218-9BE9-AAF62C542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39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A14E90-A259-B836-EBB1-769DCF676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EC31DC-C483-5F75-2229-40410167C3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734E3-1592-69E1-4193-2F21F4421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324987A-D47E-832C-20C9-3A92AE5BF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72C4-9461-CD4A-9873-9CC185417E8C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741A06-59C0-CBBC-43BB-8EF2C718E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E3BA297-7894-DFD3-5C65-63EE21D2D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FDD7-C6EB-FB48-BF97-107348DC5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5748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FC0F8C-A85F-463A-A834-FAFDC5EF4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CEEE70A-F6F6-4084-94CD-932D55DD5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A2EECB0-DF54-4E11-B1EF-D11C6932F0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44AADE-4795-4DEA-8983-F17282BA4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Month DD, 20YY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91A563E-95E5-4B1C-98F1-9F87E4832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N. Amemiya, Abb. Conf. Name 20YY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C0670F-594D-48FA-9134-66372789B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FE6FA-DB86-4218-9BE9-AAF62C542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1484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73B7C8-AE5F-477C-8F71-D30DE076D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AF68677-80E2-4648-B14D-848C0405EC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1EF3639-56D6-4F4A-92F2-2BA6C1A884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561D398-81F0-41E1-BC0B-6181C7AC4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Month DD, 20YY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C11FAD3-3CF7-4086-8397-67454B389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N. Amemiya, Abb. Conf. Name 20YY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CC5A23-AE15-4C2D-9E78-D1E61E338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FE6FA-DB86-4218-9BE9-AAF62C542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2991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F7E0F-111C-46D2-B16C-595E4917F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74F3C5-0B93-460B-9EAF-72B25E5BDC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9FFC72-BA98-4A16-996C-835D8FF10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Month DD, 20YY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D43577-F669-4DD7-865A-0F6FE13C6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N. Amemiya, Abb. Conf. Name 20YY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F69B3B-0CB5-41E2-815C-024034707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FE6FA-DB86-4218-9BE9-AAF62C542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4386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CDDB6A1-03F9-4859-B5FA-E2D6503A0F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F852076-C997-4533-9DF9-B202972EAA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4B4AE-424A-4DC4-8862-635396DB9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Month DD, 20YY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6F32FE-DF27-43B5-9F27-CEFB84180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N. Amemiya, Abb. Conf. Name 20YY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0095D3-EB9B-4734-BF21-46E6FE050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FE6FA-DB86-4218-9BE9-AAF62C542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8899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403D-A744-2646-BB24-472FAC151D37}" type="datetime1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874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AF42-B8AE-4247-BA1E-62AEDE66A7A6}" type="datetime1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469999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B664-1F19-1F45-8B4B-7F7F8AFB69B1}" type="datetime1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4368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E323-18A0-A24D-AEF7-31E2B74B0AAA}" type="datetime1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9662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6E035-0685-E446-AD3F-C443E4815CD9}" type="datetime1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47170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916C8-8FDC-A24F-9B0C-BCF54D98A749}" type="datetime1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72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02D47C-1C44-7058-1438-795300D79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9C46AC-7010-F141-0E99-CDE7E953D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BAB8D4B-562E-54D7-109C-3DAF65050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494D205-562E-ABE1-2821-EFFB8734FB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0BF9812-80CF-A81B-D286-C3F74E63F8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AA70AEE-67AA-2C58-EF8E-63921BF1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72C4-9461-CD4A-9873-9CC185417E8C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A597702-71C7-A89A-8428-A66CA2303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CB68D3E-1622-F790-1BE7-3A004A781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FDD7-C6EB-FB48-BF97-107348DC5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76253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0C19-E92D-8148-A6BC-5166722025B5}" type="datetime1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4112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DAF8-D4DA-1549-B1CB-FE3584040F3E}" type="datetime1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338864"/>
      </p:ext>
    </p:extLst>
  </p:cSld>
  <p:clrMapOvr>
    <a:masterClrMapping/>
  </p:clrMapOvr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A520-4873-B84E-B079-80019E4954D5}" type="datetime1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1556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DDAF8-D4DA-1549-B1CB-FE3584040F3E}" type="datetime1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698315"/>
      </p:ext>
    </p:extLst>
  </p:cSld>
  <p:clrMapOvr>
    <a:masterClrMapping/>
  </p:clrMapOvr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2AF6-E7D3-7144-9C35-DB4AEE82A4C7}" type="datetime1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5910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6177-12D5-4A42-B510-552562FCEF78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4014-6B86-1540-961F-52C109470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0753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6177-12D5-4A42-B510-552562FCEF78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4014-6B86-1540-961F-52C109470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9168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6177-12D5-4A42-B510-552562FCEF78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4014-6B86-1540-961F-52C109470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1010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6177-12D5-4A42-B510-552562FCEF78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4014-6B86-1540-961F-52C109470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9425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6177-12D5-4A42-B510-552562FCEF78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4014-6B86-1540-961F-52C109470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4956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86F780-07C0-8A9E-4DEF-6AB0B6C3B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1747382-584E-9F75-9379-CAA1AD513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72C4-9461-CD4A-9873-9CC185417E8C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27EC423-9DAB-CD4A-DE4D-494E92B8D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A5A6F32-5732-9DD5-EB57-964C9841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FDD7-C6EB-FB48-BF97-107348DC5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27926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6177-12D5-4A42-B510-552562FCEF78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4014-6B86-1540-961F-52C109470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20281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6177-12D5-4A42-B510-552562FCEF78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4014-6B86-1540-961F-52C109470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00766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6177-12D5-4A42-B510-552562FCEF78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4014-6B86-1540-961F-52C109470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0303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6177-12D5-4A42-B510-552562FCEF78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4014-6B86-1540-961F-52C109470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240381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6177-12D5-4A42-B510-552562FCEF78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4014-6B86-1540-961F-52C109470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17678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6177-12D5-4A42-B510-552562FCEF78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4014-6B86-1540-961F-52C109470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661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043E7D8-E5AD-A9FB-D200-EC2A7712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72C4-9461-CD4A-9873-9CC185417E8C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CD63475-84FB-BE8E-D3A8-9BA7D4B1D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092D177-CD0B-7253-F564-6DD48B7B7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FDD7-C6EB-FB48-BF97-107348DC5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8349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A91B9A-FE95-86D0-28BD-303EE2D71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C745D0-3546-E6C5-9C7A-7B4E00D0B4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193AC71-AA76-0461-9BFA-172E024DBF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B43AEF-16B6-C171-436B-D80695154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72C4-9461-CD4A-9873-9CC185417E8C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1DD0A73-B3ED-35E6-935F-06A4AD14E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CC91381-CF77-2B87-738A-8AD9497E1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FDD7-C6EB-FB48-BF97-107348DC5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6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B180B9-45AD-612E-04F1-BDAABD83F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B2C7BBC-10DB-65EC-ED73-5368D75391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32188F4-DF61-C9D1-7131-6B1464D298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C36C86-7DB7-5AAE-CB87-276EA44CC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72C4-9461-CD4A-9873-9CC185417E8C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2B4A40-AA69-9AEE-7386-E51C14FBB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3C38A56-2D36-0F7C-0BD9-FCA6199DD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FDD7-C6EB-FB48-BF97-107348DC5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736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image" Target="../media/image8.svg"/><Relationship Id="rId2" Type="http://schemas.openxmlformats.org/officeDocument/2006/relationships/slideLayout" Target="../slideLayouts/slideLayout3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image" Target="../media/image6.svg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790CE42-B956-C96C-CF5E-6E6F026E5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56A4E-A217-C390-8F6C-884C60BBD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4804C3-DE15-DCD6-DD8D-D2EAB98D9D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672C4-9461-CD4A-9873-9CC185417E8C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0A566C-4C97-7103-56AE-863F006ADD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D0814A-A2BF-64C3-8924-7E51D71CD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9FDD7-C6EB-FB48-BF97-107348DC5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158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0167" y="260350"/>
            <a:ext cx="103759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3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600">
                <a:solidFill>
                  <a:srgbClr val="898989"/>
                </a:solidFill>
              </a:defRPr>
            </a:lvl1pPr>
          </a:lstStyle>
          <a:p>
            <a:fld id="{A2D754E5-8827-E54C-89AA-3A8510A421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8615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ts val="900"/>
        </a:spcBef>
        <a:spcAft>
          <a:spcPct val="0"/>
        </a:spcAft>
        <a:defRPr sz="2400">
          <a:solidFill>
            <a:srgbClr val="003366"/>
          </a:solidFill>
          <a:latin typeface="+mn-lt"/>
          <a:ea typeface="+mn-ea"/>
          <a:cs typeface="+mn-cs"/>
        </a:defRPr>
      </a:lvl1pPr>
      <a:lvl2pPr marL="288925" indent="-227013" algn="l" rtl="0" eaLnBrk="1" fontAlgn="base" hangingPunct="1">
        <a:spcBef>
          <a:spcPts val="500"/>
        </a:spcBef>
        <a:spcAft>
          <a:spcPct val="0"/>
        </a:spcAft>
        <a:buSzPct val="85000"/>
        <a:buChar char="–"/>
        <a:defRPr sz="2400">
          <a:solidFill>
            <a:srgbClr val="003366"/>
          </a:solidFill>
          <a:latin typeface="+mn-lt"/>
          <a:ea typeface="+mn-ea"/>
        </a:defRPr>
      </a:lvl2pPr>
      <a:lvl3pPr marL="573088" indent="-117475" algn="l" rtl="0" eaLnBrk="1" fontAlgn="base" hangingPunct="1">
        <a:spcBef>
          <a:spcPts val="400"/>
        </a:spcBef>
        <a:spcAft>
          <a:spcPct val="0"/>
        </a:spcAft>
        <a:buSzPct val="75000"/>
        <a:buFont typeface="Lucida Grande" charset="0"/>
        <a:buChar char="–"/>
        <a:defRPr sz="2400">
          <a:solidFill>
            <a:srgbClr val="003366"/>
          </a:solidFill>
          <a:latin typeface="+mn-lt"/>
          <a:ea typeface="+mn-ea"/>
        </a:defRPr>
      </a:lvl3pPr>
      <a:lvl4pPr marL="909638" indent="-227013" algn="l" rtl="0" eaLnBrk="1" fontAlgn="base" hangingPunct="1">
        <a:spcBef>
          <a:spcPct val="20000"/>
        </a:spcBef>
        <a:spcAft>
          <a:spcPct val="0"/>
        </a:spcAft>
        <a:buSzPct val="75000"/>
        <a:buFont typeface="Lucida Grande" charset="0"/>
        <a:buChar char="–"/>
        <a:defRPr sz="2400">
          <a:solidFill>
            <a:srgbClr val="003366"/>
          </a:solidFill>
          <a:latin typeface="+mn-lt"/>
          <a:ea typeface="+mn-ea"/>
        </a:defRPr>
      </a:lvl4pPr>
      <a:lvl5pPr marL="1146175" indent="-236538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003366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0167" y="260350"/>
            <a:ext cx="103759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3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600">
                <a:solidFill>
                  <a:srgbClr val="898989"/>
                </a:solidFill>
              </a:defRPr>
            </a:lvl1pPr>
          </a:lstStyle>
          <a:p>
            <a:fld id="{A2D754E5-8827-E54C-89AA-3A8510A421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8019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ts val="900"/>
        </a:spcBef>
        <a:spcAft>
          <a:spcPct val="0"/>
        </a:spcAft>
        <a:defRPr sz="2400">
          <a:solidFill>
            <a:srgbClr val="003366"/>
          </a:solidFill>
          <a:latin typeface="+mn-lt"/>
          <a:ea typeface="+mn-ea"/>
          <a:cs typeface="+mn-cs"/>
        </a:defRPr>
      </a:lvl1pPr>
      <a:lvl2pPr marL="288925" indent="-227013" algn="l" rtl="0" eaLnBrk="1" fontAlgn="base" hangingPunct="1">
        <a:spcBef>
          <a:spcPts val="500"/>
        </a:spcBef>
        <a:spcAft>
          <a:spcPct val="0"/>
        </a:spcAft>
        <a:buSzPct val="85000"/>
        <a:buChar char="–"/>
        <a:defRPr sz="2400">
          <a:solidFill>
            <a:srgbClr val="003366"/>
          </a:solidFill>
          <a:latin typeface="+mn-lt"/>
          <a:ea typeface="+mn-ea"/>
        </a:defRPr>
      </a:lvl2pPr>
      <a:lvl3pPr marL="573088" indent="-117475" algn="l" rtl="0" eaLnBrk="1" fontAlgn="base" hangingPunct="1">
        <a:spcBef>
          <a:spcPts val="400"/>
        </a:spcBef>
        <a:spcAft>
          <a:spcPct val="0"/>
        </a:spcAft>
        <a:buSzPct val="75000"/>
        <a:buFont typeface="Lucida Grande" charset="0"/>
        <a:buChar char="–"/>
        <a:defRPr sz="2400">
          <a:solidFill>
            <a:srgbClr val="003366"/>
          </a:solidFill>
          <a:latin typeface="+mn-lt"/>
          <a:ea typeface="+mn-ea"/>
        </a:defRPr>
      </a:lvl3pPr>
      <a:lvl4pPr marL="909638" indent="-227013" algn="l" rtl="0" eaLnBrk="1" fontAlgn="base" hangingPunct="1">
        <a:spcBef>
          <a:spcPct val="20000"/>
        </a:spcBef>
        <a:spcAft>
          <a:spcPct val="0"/>
        </a:spcAft>
        <a:buSzPct val="75000"/>
        <a:buFont typeface="Lucida Grande" charset="0"/>
        <a:buChar char="–"/>
        <a:defRPr sz="2400">
          <a:solidFill>
            <a:srgbClr val="003366"/>
          </a:solidFill>
          <a:latin typeface="+mn-lt"/>
          <a:ea typeface="+mn-ea"/>
        </a:defRPr>
      </a:lvl4pPr>
      <a:lvl5pPr marL="1146175" indent="-236538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003366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0A322B-3C6E-4234-8F1D-1589EC8C1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3962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E386C64-7320-43AB-AC1F-F4EFE484C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81539"/>
            <a:ext cx="10515600" cy="4795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481C07-01F6-4A9E-8312-A05D89E2A8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28235" y="6356350"/>
            <a:ext cx="14992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altLang="ja-JP"/>
              <a:t>Month DD, 20YY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57B028-C5F4-46F9-9B27-87DD879CB2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95482" y="6356350"/>
            <a:ext cx="6001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altLang="ja-JP"/>
              <a:t>N. Amemiya, Abb. Conf. Name 20YY</a:t>
            </a:r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9137C1-E808-4FA6-A456-5FF95A5509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51152" y="6356350"/>
            <a:ext cx="70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6FEFE6FA-DB86-4218-9BE9-AAF62C5421B3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E67D6A0-AF2E-41AB-BFC0-B2EC9860BD79}"/>
              </a:ext>
            </a:extLst>
          </p:cNvPr>
          <p:cNvSpPr/>
          <p:nvPr userDrawn="1"/>
        </p:nvSpPr>
        <p:spPr>
          <a:xfrm>
            <a:off x="11716512" y="0"/>
            <a:ext cx="475488" cy="6858000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00818F8D-FBAE-49E4-8501-46A8BE5A440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841773" y="5327363"/>
            <a:ext cx="222515" cy="849600"/>
          </a:xfrm>
          <a:prstGeom prst="rect">
            <a:avLst/>
          </a:prstGeom>
        </p:spPr>
      </p:pic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238388ED-5391-4F41-B64E-D74FF36438F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72193" y="6468345"/>
            <a:ext cx="1756708" cy="130449"/>
          </a:xfrm>
          <a:prstGeom prst="rect">
            <a:avLst/>
          </a:prstGeom>
        </p:spPr>
      </p:pic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80C9811-0338-47B5-8289-9188EDC2593B}"/>
              </a:ext>
            </a:extLst>
          </p:cNvPr>
          <p:cNvCxnSpPr>
            <a:cxnSpLocks/>
          </p:cNvCxnSpPr>
          <p:nvPr userDrawn="1"/>
        </p:nvCxnSpPr>
        <p:spPr>
          <a:xfrm>
            <a:off x="1219200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B44A486-E039-4A68-AA28-39D286A01724}"/>
              </a:ext>
            </a:extLst>
          </p:cNvPr>
          <p:cNvCxnSpPr>
            <a:cxnSpLocks/>
          </p:cNvCxnSpPr>
          <p:nvPr userDrawn="1"/>
        </p:nvCxnSpPr>
        <p:spPr>
          <a:xfrm>
            <a:off x="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9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kern="1200" baseline="0">
          <a:solidFill>
            <a:srgbClr val="00205B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kumimoji="1"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2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20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DDAF8-D4DA-1549-B1CB-FE3584040F3E}" type="datetime1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1E668-B54C-D341-856B-7513C812DE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111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66177-12D5-4A42-B510-552562FCEF78}" type="datetimeFigureOut">
              <a:rPr kumimoji="1" lang="ja-JP" altLang="en-US" smtClean="0"/>
              <a:t>2023/10/28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D4014-6B86-1540-961F-52C109470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36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tif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24.tiff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openxmlformats.org/officeDocument/2006/relationships/image" Target="../media/image17.emf"/><Relationship Id="rId9" Type="http://schemas.openxmlformats.org/officeDocument/2006/relationships/image" Target="../media/image2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49.emf"/><Relationship Id="rId5" Type="http://schemas.openxmlformats.org/officeDocument/2006/relationships/image" Target="../media/image48.tif"/><Relationship Id="rId4" Type="http://schemas.openxmlformats.org/officeDocument/2006/relationships/image" Target="../media/image47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58.wmf"/><Relationship Id="rId11" Type="http://schemas.openxmlformats.org/officeDocument/2006/relationships/image" Target="../media/image61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0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0.png"/><Relationship Id="rId5" Type="http://schemas.openxmlformats.org/officeDocument/2006/relationships/image" Target="../media/image22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tiff"/><Relationship Id="rId3" Type="http://schemas.openxmlformats.org/officeDocument/2006/relationships/image" Target="../media/image15.gif"/><Relationship Id="rId7" Type="http://schemas.openxmlformats.org/officeDocument/2006/relationships/image" Target="../media/image19.png"/><Relationship Id="rId12" Type="http://schemas.openxmlformats.org/officeDocument/2006/relationships/image" Target="../media/image24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17.emf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4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79.jpg"/><Relationship Id="rId4" Type="http://schemas.openxmlformats.org/officeDocument/2006/relationships/image" Target="../media/image7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tiff"/><Relationship Id="rId3" Type="http://schemas.openxmlformats.org/officeDocument/2006/relationships/image" Target="../media/image15.gif"/><Relationship Id="rId7" Type="http://schemas.openxmlformats.org/officeDocument/2006/relationships/image" Target="../media/image19.png"/><Relationship Id="rId12" Type="http://schemas.openxmlformats.org/officeDocument/2006/relationships/image" Target="../media/image2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17.emf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8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87.tiff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image" Target="../media/image89.JPG"/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9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tiff"/><Relationship Id="rId3" Type="http://schemas.openxmlformats.org/officeDocument/2006/relationships/image" Target="../media/image15.gif"/><Relationship Id="rId7" Type="http://schemas.openxmlformats.org/officeDocument/2006/relationships/image" Target="../media/image19.png"/><Relationship Id="rId12" Type="http://schemas.openxmlformats.org/officeDocument/2006/relationships/image" Target="../media/image24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17.emf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emf"/><Relationship Id="rId3" Type="http://schemas.openxmlformats.org/officeDocument/2006/relationships/image" Target="../media/image96.jpeg"/><Relationship Id="rId7" Type="http://schemas.openxmlformats.org/officeDocument/2006/relationships/image" Target="../media/image100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99.emf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tiff"/><Relationship Id="rId3" Type="http://schemas.openxmlformats.org/officeDocument/2006/relationships/image" Target="../media/image15.gif"/><Relationship Id="rId7" Type="http://schemas.openxmlformats.org/officeDocument/2006/relationships/image" Target="../media/image19.png"/><Relationship Id="rId12" Type="http://schemas.openxmlformats.org/officeDocument/2006/relationships/image" Target="../media/image2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17.emf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105.JPG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jpeg"/><Relationship Id="rId13" Type="http://schemas.openxmlformats.org/officeDocument/2006/relationships/image" Target="../media/image99.emf"/><Relationship Id="rId3" Type="http://schemas.openxmlformats.org/officeDocument/2006/relationships/image" Target="../media/image106.jpeg"/><Relationship Id="rId7" Type="http://schemas.openxmlformats.org/officeDocument/2006/relationships/image" Target="../media/image109.tiff"/><Relationship Id="rId12" Type="http://schemas.openxmlformats.org/officeDocument/2006/relationships/image" Target="../media/image100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1.xml"/><Relationship Id="rId6" Type="http://schemas.microsoft.com/office/2007/relationships/hdphoto" Target="../media/hdphoto1.wdp"/><Relationship Id="rId11" Type="http://schemas.openxmlformats.org/officeDocument/2006/relationships/image" Target="../media/image98.jpeg"/><Relationship Id="rId5" Type="http://schemas.openxmlformats.org/officeDocument/2006/relationships/image" Target="../media/image108.png"/><Relationship Id="rId15" Type="http://schemas.openxmlformats.org/officeDocument/2006/relationships/image" Target="../media/image114.png"/><Relationship Id="rId10" Type="http://schemas.openxmlformats.org/officeDocument/2006/relationships/image" Target="../media/image112.jpeg"/><Relationship Id="rId4" Type="http://schemas.openxmlformats.org/officeDocument/2006/relationships/image" Target="../media/image107.jpeg"/><Relationship Id="rId9" Type="http://schemas.openxmlformats.org/officeDocument/2006/relationships/image" Target="../media/image111.jpeg"/><Relationship Id="rId14" Type="http://schemas.openxmlformats.org/officeDocument/2006/relationships/image" Target="../media/image113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tiff"/><Relationship Id="rId3" Type="http://schemas.openxmlformats.org/officeDocument/2006/relationships/image" Target="../media/image15.gif"/><Relationship Id="rId7" Type="http://schemas.openxmlformats.org/officeDocument/2006/relationships/image" Target="../media/image19.png"/><Relationship Id="rId12" Type="http://schemas.openxmlformats.org/officeDocument/2006/relationships/image" Target="../media/image24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17.emf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4.tiff"/><Relationship Id="rId4" Type="http://schemas.openxmlformats.org/officeDocument/2006/relationships/image" Target="../media/image2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0.png"/><Relationship Id="rId5" Type="http://schemas.openxmlformats.org/officeDocument/2006/relationships/image" Target="../media/image22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7.gif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2.png"/><Relationship Id="rId11" Type="http://schemas.openxmlformats.org/officeDocument/2006/relationships/image" Target="../media/image37.jpeg"/><Relationship Id="rId5" Type="http://schemas.openxmlformats.org/officeDocument/2006/relationships/image" Target="../media/image31.png"/><Relationship Id="rId10" Type="http://schemas.openxmlformats.org/officeDocument/2006/relationships/image" Target="../media/image36.jpg"/><Relationship Id="rId4" Type="http://schemas.openxmlformats.org/officeDocument/2006/relationships/image" Target="../media/image24.tiff"/><Relationship Id="rId9" Type="http://schemas.openxmlformats.org/officeDocument/2006/relationships/image" Target="../media/image3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1.gi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2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image" Target="../media/image41.gif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5.jpg"/><Relationship Id="rId5" Type="http://schemas.openxmlformats.org/officeDocument/2006/relationships/image" Target="../media/image44.jpeg"/><Relationship Id="rId4" Type="http://schemas.openxmlformats.org/officeDocument/2006/relationships/image" Target="../media/image4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Shape 725"/>
          <p:cNvSpPr>
            <a:spLocks noGrp="1"/>
          </p:cNvSpPr>
          <p:nvPr>
            <p:ph type="ctrTitle"/>
          </p:nvPr>
        </p:nvSpPr>
        <p:spPr>
          <a:xfrm>
            <a:off x="2047459" y="1708056"/>
            <a:ext cx="8421257" cy="1480458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>
              <a:defRPr sz="5400"/>
            </a:pPr>
            <a:r>
              <a:rPr lang="en-US" altLang="ja-JP" sz="3600" dirty="0"/>
              <a:t>The Japanese High Field Magnet programs for accelerators</a:t>
            </a:r>
            <a:endParaRPr sz="3600" b="1" dirty="0"/>
          </a:p>
        </p:txBody>
      </p:sp>
      <p:sp>
        <p:nvSpPr>
          <p:cNvPr id="726" name="Shape 726"/>
          <p:cNvSpPr>
            <a:spLocks noGrp="1"/>
          </p:cNvSpPr>
          <p:nvPr>
            <p:ph type="subTitle" sz="half" idx="1"/>
          </p:nvPr>
        </p:nvSpPr>
        <p:spPr>
          <a:xfrm>
            <a:off x="1757658" y="3106100"/>
            <a:ext cx="8735096" cy="225848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defRPr sz="1800"/>
            </a:pPr>
            <a:r>
              <a:rPr sz="1600" dirty="0"/>
              <a:t>T. Ogitsu, </a:t>
            </a:r>
            <a:r>
              <a:rPr lang="en-US" altLang="ja-JP" sz="1600" dirty="0"/>
              <a:t>M. Sugano, </a:t>
            </a:r>
            <a:r>
              <a:rPr sz="1600" dirty="0"/>
              <a:t>T. Nakamoto, </a:t>
            </a:r>
            <a:r>
              <a:rPr lang="en-US" altLang="ja-JP" sz="1600" dirty="0"/>
              <a:t>K. Suzuki, M. </a:t>
            </a:r>
            <a:r>
              <a:rPr lang="en-US" altLang="ja-JP" sz="1600" dirty="0" err="1"/>
              <a:t>Iio</a:t>
            </a:r>
            <a:r>
              <a:rPr lang="en-US" altLang="ja-JP" sz="1600" dirty="0"/>
              <a:t>, M. </a:t>
            </a:r>
            <a:r>
              <a:rPr lang="en-US" altLang="ja-JP" sz="1600" dirty="0" err="1"/>
              <a:t>Dhakarwal</a:t>
            </a:r>
            <a:r>
              <a:rPr lang="en-US" altLang="ja-JP" sz="1600" dirty="0"/>
              <a:t>;</a:t>
            </a:r>
            <a:r>
              <a:rPr sz="1600" dirty="0"/>
              <a:t> KEK,</a:t>
            </a:r>
            <a:r>
              <a:rPr lang="en-US" sz="1600" dirty="0"/>
              <a:t> </a:t>
            </a:r>
          </a:p>
          <a:p>
            <a:pPr>
              <a:defRPr sz="1800"/>
            </a:pPr>
            <a:r>
              <a:rPr sz="1600" dirty="0"/>
              <a:t>S. Awaji</a:t>
            </a:r>
            <a:r>
              <a:rPr lang="en-US" altLang="ja-JP" sz="1600" dirty="0"/>
              <a:t>;</a:t>
            </a:r>
            <a:r>
              <a:rPr sz="1600" dirty="0"/>
              <a:t> Tohoku Univ., H. </a:t>
            </a:r>
            <a:r>
              <a:rPr sz="1600" dirty="0" err="1"/>
              <a:t>Oguro</a:t>
            </a:r>
            <a:r>
              <a:rPr lang="en-US" altLang="ja-JP" sz="1600" dirty="0"/>
              <a:t>;</a:t>
            </a:r>
            <a:r>
              <a:rPr sz="1600" dirty="0"/>
              <a:t> Tokai Univ.,</a:t>
            </a:r>
            <a:r>
              <a:rPr lang="en-US" sz="1600" dirty="0"/>
              <a:t> N. </a:t>
            </a:r>
            <a:r>
              <a:rPr lang="en-US" sz="1600" dirty="0" err="1"/>
              <a:t>Banno</a:t>
            </a:r>
            <a:r>
              <a:rPr lang="en-US" sz="1600" dirty="0"/>
              <a:t>; NIMS</a:t>
            </a:r>
          </a:p>
          <a:p>
            <a:pPr>
              <a:defRPr sz="1800"/>
            </a:pPr>
            <a:r>
              <a:rPr lang="en-US" sz="1600" dirty="0"/>
              <a:t>A. B</a:t>
            </a:r>
            <a:r>
              <a:rPr sz="1600" dirty="0"/>
              <a:t>allarino, </a:t>
            </a:r>
            <a:r>
              <a:rPr lang="en-US" sz="1600" dirty="0"/>
              <a:t>A. </a:t>
            </a:r>
            <a:r>
              <a:rPr lang="en-US" sz="1600" dirty="0" err="1"/>
              <a:t>Devred</a:t>
            </a:r>
            <a:r>
              <a:rPr lang="en-US" sz="1600" dirty="0"/>
              <a:t>, T. </a:t>
            </a:r>
            <a:r>
              <a:rPr lang="en-US" sz="1600" dirty="0" err="1"/>
              <a:t>Bothboul</a:t>
            </a:r>
            <a:r>
              <a:rPr lang="en-US" sz="1600" dirty="0"/>
              <a:t>, S. Hopkins;</a:t>
            </a:r>
            <a:r>
              <a:rPr sz="1600" dirty="0"/>
              <a:t> CERN,</a:t>
            </a:r>
            <a:r>
              <a:rPr lang="en-US" sz="1600" dirty="0"/>
              <a:t> </a:t>
            </a:r>
            <a:endParaRPr sz="1600" dirty="0"/>
          </a:p>
          <a:p>
            <a:pPr>
              <a:defRPr sz="1800"/>
            </a:pPr>
            <a:r>
              <a:rPr sz="1600" dirty="0"/>
              <a:t>S. Kawashima, </a:t>
            </a:r>
            <a:r>
              <a:rPr lang="en-US" sz="1600" dirty="0"/>
              <a:t>T. </a:t>
            </a:r>
            <a:r>
              <a:rPr lang="en-US" sz="1600" dirty="0" err="1"/>
              <a:t>Kawarada</a:t>
            </a:r>
            <a:r>
              <a:rPr lang="en-US" sz="1600" dirty="0"/>
              <a:t>, Y. Murakami, </a:t>
            </a:r>
            <a:r>
              <a:rPr lang="en-US" altLang="ja-JP" sz="1600" dirty="0"/>
              <a:t>K. Saito;</a:t>
            </a:r>
            <a:r>
              <a:rPr sz="1600" dirty="0"/>
              <a:t> Kobe Steel and JASTEC</a:t>
            </a:r>
          </a:p>
          <a:p>
            <a:pPr marL="342900" indent="-342900">
              <a:buAutoNum type="alphaUcPeriod" startAt="4"/>
              <a:defRPr sz="1800"/>
            </a:pPr>
            <a:r>
              <a:rPr lang="en-US" altLang="ja-JP" sz="1600" dirty="0" err="1"/>
              <a:t>Asami</a:t>
            </a:r>
            <a:r>
              <a:rPr sz="1600" dirty="0"/>
              <a:t>, </a:t>
            </a:r>
            <a:r>
              <a:rPr lang="en-US" sz="1600" dirty="0"/>
              <a:t>H. Ii, H. Sakamoto</a:t>
            </a:r>
            <a:r>
              <a:rPr sz="1600" dirty="0"/>
              <a:t>, </a:t>
            </a:r>
            <a:r>
              <a:rPr lang="en-US" altLang="ja-JP" sz="1600" dirty="0"/>
              <a:t>T. Kato;</a:t>
            </a:r>
            <a:r>
              <a:rPr sz="1600" dirty="0"/>
              <a:t> Furukawa Electric</a:t>
            </a:r>
            <a:endParaRPr lang="en-US" sz="1600" dirty="0"/>
          </a:p>
          <a:p>
            <a:pPr>
              <a:defRPr sz="1800"/>
            </a:pPr>
            <a:r>
              <a:rPr lang="en-US" sz="1600" dirty="0"/>
              <a:t>N. </a:t>
            </a:r>
            <a:r>
              <a:rPr lang="en-US" sz="1600" dirty="0" err="1"/>
              <a:t>Amemiya</a:t>
            </a:r>
            <a:r>
              <a:rPr lang="en-US" sz="1600" dirty="0"/>
              <a:t>, Y. </a:t>
            </a:r>
            <a:r>
              <a:rPr lang="en-US" sz="1600" dirty="0" err="1"/>
              <a:t>Sogabe</a:t>
            </a:r>
            <a:r>
              <a:rPr lang="en-US" sz="1600" dirty="0"/>
              <a:t>, X. Luo; Kyoto U. </a:t>
            </a:r>
          </a:p>
          <a:p>
            <a:pPr>
              <a:defRPr sz="1800"/>
            </a:pPr>
            <a:r>
              <a:rPr lang="en-US" sz="1600" dirty="0"/>
              <a:t>T. Shen, X. Wang, L.G. Fajardo, C. Myers; LBNL, C. Reis; UC Berkeley,</a:t>
            </a:r>
            <a:r>
              <a:rPr lang="en-US" altLang="ja-JP" sz="1600" dirty="0"/>
              <a:t> </a:t>
            </a:r>
          </a:p>
          <a:p>
            <a:pPr>
              <a:defRPr sz="1800"/>
            </a:pPr>
            <a:r>
              <a:rPr lang="en-US" altLang="ja-JP" sz="1600" dirty="0"/>
              <a:t>R. Gupta, P. Joshi, J. </a:t>
            </a:r>
            <a:r>
              <a:rPr lang="en-US" altLang="ja-JP" sz="1600" dirty="0" err="1"/>
              <a:t>Schmalzle</a:t>
            </a:r>
            <a:r>
              <a:rPr lang="en-US" altLang="ja-JP" sz="1600" dirty="0"/>
              <a:t>, G. Jochen, S. Joshi; BNL</a:t>
            </a:r>
            <a:endParaRPr sz="1600" dirty="0"/>
          </a:p>
        </p:txBody>
      </p:sp>
      <p:pic>
        <p:nvPicPr>
          <p:cNvPr id="4" name="Picture 2" descr="C:\Public\other\logo\KEK\keklogo-c.gif">
            <a:extLst>
              <a:ext uri="{FF2B5EF4-FFF2-40B4-BE49-F238E27FC236}">
                <a16:creationId xmlns:a16="http://schemas.microsoft.com/office/drawing/2014/main" id="{8AAEBB5C-ADA2-B242-991B-5B9526A4D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63" y="148956"/>
            <a:ext cx="1425769" cy="81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3F9DF35-4834-944C-8B06-F2C513F113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0851" y="97724"/>
            <a:ext cx="1128247" cy="113005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4FDA6E5-233A-344A-B8BE-25B9375AFE2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7115" y="501174"/>
            <a:ext cx="1634673" cy="43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3" descr="A_color">
            <a:extLst>
              <a:ext uri="{FF2B5EF4-FFF2-40B4-BE49-F238E27FC236}">
                <a16:creationId xmlns:a16="http://schemas.microsoft.com/office/drawing/2014/main" id="{E1678A6E-DFD6-6E42-A925-0549F4911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2862" y="518886"/>
            <a:ext cx="1461759" cy="41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AA1E043\Desktop\logo_e_n.bmp">
            <a:extLst>
              <a:ext uri="{FF2B5EF4-FFF2-40B4-BE49-F238E27FC236}">
                <a16:creationId xmlns:a16="http://schemas.microsoft.com/office/drawing/2014/main" id="{096E9384-FB36-D442-BEDD-AB84BAFF8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256" y="97724"/>
            <a:ext cx="927333" cy="92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AA1E043\Desktop\index_il01.bmp">
            <a:extLst>
              <a:ext uri="{FF2B5EF4-FFF2-40B4-BE49-F238E27FC236}">
                <a16:creationId xmlns:a16="http://schemas.microsoft.com/office/drawing/2014/main" id="{5B3926D0-80D5-1241-994B-632FAAFE1E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5885" r="4246" b="5881"/>
          <a:stretch/>
        </p:blipFill>
        <p:spPr bwMode="auto">
          <a:xfrm>
            <a:off x="4195603" y="545621"/>
            <a:ext cx="2858956" cy="696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\\A00-flsrv-tk\3bb15-koh-tk\23-グループブランド「ＫＯＢＥＬＣＯ」\コベルコロゴ\KOBELCO.jpg">
            <a:extLst>
              <a:ext uri="{FF2B5EF4-FFF2-40B4-BE49-F238E27FC236}">
                <a16:creationId xmlns:a16="http://schemas.microsoft.com/office/drawing/2014/main" id="{21915DA7-1655-C049-B782-877893105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261" y="188556"/>
            <a:ext cx="1461759" cy="31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132D414F-DF18-074F-AC6F-1038204D28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755" y="5793440"/>
            <a:ext cx="1064560" cy="106456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7B90B0A-7C40-3A44-BB11-A4B045A0D2C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02246" y="5857823"/>
            <a:ext cx="811621" cy="81162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59EEDD9-8FA1-C04D-9DC6-A960AC8186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3899" y="5941483"/>
            <a:ext cx="1759376" cy="644303"/>
          </a:xfrm>
          <a:prstGeom prst="rect">
            <a:avLst/>
          </a:prstGeom>
        </p:spPr>
      </p:pic>
      <p:pic>
        <p:nvPicPr>
          <p:cNvPr id="15" name="Picture 2" descr="C:\Public\other\logo\KEK\keklogo-c.gif">
            <a:extLst>
              <a:ext uri="{FF2B5EF4-FFF2-40B4-BE49-F238E27FC236}">
                <a16:creationId xmlns:a16="http://schemas.microsoft.com/office/drawing/2014/main" id="{2CA442C2-8192-344E-99C2-2002BB032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7658" y="5994981"/>
            <a:ext cx="1425769" cy="81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D38B5FB7-F7DA-A740-BF81-67673413174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29671" y="5930669"/>
            <a:ext cx="1018702" cy="769951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AF45DBD2-741D-D283-1AB9-662E7B515C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21083" y="90207"/>
            <a:ext cx="1155700" cy="85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6270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18B8A80-C35C-9F7C-E3B8-744108C2F50C}"/>
              </a:ext>
            </a:extLst>
          </p:cNvPr>
          <p:cNvSpPr/>
          <p:nvPr/>
        </p:nvSpPr>
        <p:spPr bwMode="auto">
          <a:xfrm>
            <a:off x="1641658" y="4881887"/>
            <a:ext cx="7981392" cy="19029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8210364" y="6493031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6BB8925-2B8E-4DD5-A41C-AF9351F4B5ED}" type="slidenum">
              <a:rPr kumimoji="0" lang="ja-JP" altLang="en-US" sz="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/>
                <a:ea typeface="ＭＳ Ｐゴシック" charset="-128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ja-JP" altLang="en-US" sz="6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06014" y="0"/>
            <a:ext cx="9074621" cy="584820"/>
          </a:xfrm>
        </p:spPr>
        <p:txBody>
          <a:bodyPr>
            <a:normAutofit/>
          </a:bodyPr>
          <a:lstStyle/>
          <a:p>
            <a:r>
              <a:rPr lang="en-US" altLang="ja-JP" dirty="0"/>
              <a:t>Current status of neutron irradiation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49F548C-3BA8-4049-8D8A-795638DE06C6}"/>
              </a:ext>
            </a:extLst>
          </p:cNvPr>
          <p:cNvSpPr txBox="1"/>
          <p:nvPr/>
        </p:nvSpPr>
        <p:spPr>
          <a:xfrm>
            <a:off x="136635" y="47886"/>
            <a:ext cx="914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Task 1 Neutron irradiation to HTS conductors</a:t>
            </a: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pic>
        <p:nvPicPr>
          <p:cNvPr id="19" name="コンテンツ プレースホルダー 7">
            <a:extLst>
              <a:ext uri="{FF2B5EF4-FFF2-40B4-BE49-F238E27FC236}">
                <a16:creationId xmlns:a16="http://schemas.microsoft.com/office/drawing/2014/main" id="{45251E41-499A-B446-8B1A-07652D0911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183" y="6268222"/>
            <a:ext cx="754255" cy="432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2FDB9AA-E36D-4573-B3D8-EC753B7D567B}"/>
              </a:ext>
            </a:extLst>
          </p:cNvPr>
          <p:cNvSpPr txBox="1"/>
          <p:nvPr/>
        </p:nvSpPr>
        <p:spPr>
          <a:xfrm>
            <a:off x="496707" y="5384889"/>
            <a:ext cx="77389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ja-JP" sz="2000" b="1" i="0" u="none" strike="noStrike" kern="1200" cap="none" spc="0" normalizeH="0" baseline="0" noProof="0" dirty="0">
                <a:ln w="3175"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Target fluences: </a:t>
            </a:r>
            <a:r>
              <a:rPr kumimoji="0" lang="en-US" altLang="ja-JP" sz="2000" b="1" i="0" u="none" strike="noStrike" kern="1200" cap="none" spc="0" normalizeH="0" baseline="0" noProof="0" dirty="0">
                <a:ln w="3175">
                  <a:solidFill>
                    <a:srgbClr val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1.0</a:t>
            </a:r>
            <a:r>
              <a:rPr kumimoji="0" lang="en-US" altLang="ja-JP" sz="20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x 10</a:t>
            </a:r>
            <a:r>
              <a:rPr kumimoji="0" lang="ja-JP" altLang="en-US" sz="2000" b="1" i="0" u="none" strike="noStrike" kern="1200" cap="none" spc="0" normalizeH="0" baseline="30000" noProof="0" dirty="0">
                <a:ln>
                  <a:solidFill>
                    <a:srgbClr val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21 </a:t>
            </a:r>
            <a:r>
              <a:rPr kumimoji="0" lang="en-US" altLang="ja-JP" sz="20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[</a:t>
            </a:r>
            <a:r>
              <a:rPr kumimoji="0" lang="ja-JP" altLang="en-US" sz="20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n/m</a:t>
            </a:r>
            <a:r>
              <a:rPr kumimoji="0" lang="ja-JP" altLang="en-US" sz="2000" b="1" i="0" u="none" strike="noStrike" kern="1200" cap="none" spc="0" normalizeH="0" baseline="30000" noProof="0" dirty="0">
                <a:ln>
                  <a:solidFill>
                    <a:srgbClr val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2</a:t>
            </a:r>
            <a:r>
              <a:rPr kumimoji="0" lang="en-US" altLang="ja-JP" sz="20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]</a:t>
            </a:r>
            <a:endParaRPr kumimoji="0" lang="en-US" altLang="ja-JP" sz="2000" b="1" i="0" u="none" strike="noStrike" kern="1200" cap="none" spc="0" normalizeH="0" baseline="0" noProof="0" dirty="0">
              <a:ln w="3175">
                <a:solidFill>
                  <a:srgbClr val="000000"/>
                </a:solidFill>
              </a:ln>
              <a:solidFill>
                <a:srgbClr val="00B05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ja-JP" sz="2000" b="1" i="0" u="none" strike="noStrike" kern="1200" cap="none" spc="0" normalizeH="0" baseline="0" noProof="0" dirty="0">
                <a:ln w="3175"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Conductor type: </a:t>
            </a:r>
            <a:r>
              <a:rPr kumimoji="0" lang="en-US" altLang="ja-JP" sz="2000" b="1" i="0" u="none" strike="noStrike" kern="1200" cap="none" spc="0" normalizeH="0" baseline="0" noProof="0" dirty="0" err="1">
                <a:ln w="3175">
                  <a:solidFill>
                    <a:srgbClr val="000000"/>
                  </a:solidFill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Arial"/>
                <a:ea typeface="ＭＳ Ｐゴシック" charset="-128"/>
              </a:rPr>
              <a:t>GdBCO</a:t>
            </a:r>
            <a:r>
              <a:rPr kumimoji="0" lang="en-US" altLang="ja-JP" sz="2000" b="1" i="0" u="none" strike="noStrike" kern="1200" cap="none" spc="0" normalizeH="0" baseline="0" noProof="0" dirty="0">
                <a:ln w="3175"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,</a:t>
            </a:r>
            <a:r>
              <a:rPr kumimoji="0" lang="en-US" altLang="ja-JP" sz="2000" b="1" i="0" u="none" strike="noStrike" kern="1200" cap="none" spc="0" normalizeH="0" baseline="0" noProof="0" dirty="0">
                <a:ln w="3175">
                  <a:solidFill>
                    <a:srgbClr val="0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</a:t>
            </a:r>
            <a:r>
              <a:rPr kumimoji="0" lang="en-US" altLang="ja-JP" sz="2000" b="1" i="0" u="none" strike="noStrike" kern="1200" cap="none" spc="0" normalizeH="0" baseline="0" noProof="0" dirty="0">
                <a:ln w="3175">
                  <a:solidFill>
                    <a:srgbClr val="000000"/>
                  </a:solidFill>
                </a:ln>
                <a:solidFill>
                  <a:srgbClr val="FFCC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YBCO</a:t>
            </a:r>
            <a:r>
              <a:rPr kumimoji="0" lang="en-US" altLang="ja-JP" sz="2000" b="1" i="0" u="none" strike="noStrike" kern="1200" cap="none" spc="0" normalizeH="0" baseline="0" noProof="0" dirty="0">
                <a:ln w="3175"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,</a:t>
            </a:r>
            <a:r>
              <a:rPr kumimoji="0" lang="en-US" altLang="ja-JP" sz="2000" b="1" i="0" u="none" strike="noStrike" kern="1200" cap="none" spc="0" normalizeH="0" baseline="0" noProof="0" dirty="0">
                <a:ln w="3175">
                  <a:solidFill>
                    <a:srgbClr val="0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</a:t>
            </a:r>
            <a:r>
              <a:rPr kumimoji="0" lang="en-US" altLang="ja-JP" sz="2000" b="1" i="0" u="none" strike="noStrike" kern="1200" cap="none" spc="0" normalizeH="0" baseline="0" noProof="0" dirty="0" err="1">
                <a:ln w="3175">
                  <a:solidFill>
                    <a:srgbClr val="000000"/>
                  </a:solidFill>
                </a:ln>
                <a:solidFill>
                  <a:srgbClr val="CC66FF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EuBCO</a:t>
            </a:r>
            <a:endParaRPr kumimoji="0" lang="en-US" altLang="ja-JP" sz="300" b="1" i="0" u="none" strike="noStrike" kern="1200" cap="none" spc="0" normalizeH="0" baseline="0" noProof="0" dirty="0">
              <a:ln w="3175">
                <a:solidFill>
                  <a:srgbClr val="000000"/>
                </a:solidFill>
              </a:ln>
              <a:solidFill>
                <a:srgbClr val="CC66FF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ja-JP" sz="2000" b="1" i="0" u="none" strike="noStrike" kern="1200" cap="none" spc="0" normalizeH="0" baseline="0" noProof="0" dirty="0">
                <a:ln w="3175"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Artificial pining: </a:t>
            </a:r>
            <a:r>
              <a:rPr kumimoji="0" lang="en-US" altLang="ja-JP" sz="2000" b="1" i="0" u="none" strike="noStrike" kern="1200" cap="none" spc="0" normalizeH="0" baseline="0" noProof="0" dirty="0">
                <a:ln w="3175">
                  <a:solidFill>
                    <a:srgbClr val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With or Without</a:t>
            </a:r>
            <a:endParaRPr kumimoji="0" lang="en-US" altLang="ja-JP" sz="300" b="1" i="0" u="none" strike="noStrike" kern="1200" cap="none" spc="0" normalizeH="0" baseline="0" noProof="0" dirty="0">
              <a:ln w="3175">
                <a:solidFill>
                  <a:srgbClr val="000000"/>
                </a:solidFill>
              </a:ln>
              <a:solidFill>
                <a:srgbClr val="00B05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ja-JP" sz="2000" b="1" i="0" u="none" strike="noStrike" kern="1200" cap="none" spc="0" normalizeH="0" baseline="0" noProof="0" dirty="0">
                <a:ln w="3175"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Low-energy neutron suppression shield: </a:t>
            </a:r>
            <a:r>
              <a:rPr kumimoji="0" lang="en-US" altLang="ja-JP" sz="2000" b="1" i="0" u="none" strike="noStrike" kern="1200" cap="none" spc="0" normalizeH="0" baseline="0" noProof="0" dirty="0">
                <a:ln w="3175">
                  <a:solidFill>
                    <a:srgbClr val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With or Without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6B03FAE-4B14-8EF5-8103-13D97D8645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1867" y="1456859"/>
            <a:ext cx="2539727" cy="243150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2E548AB-39FE-39F2-3BA9-B0F84EC76E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6212" y="1347556"/>
            <a:ext cx="3680573" cy="2664167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172997-AAAE-0A07-7A88-57113396E5F5}"/>
              </a:ext>
            </a:extLst>
          </p:cNvPr>
          <p:cNvSpPr txBox="1"/>
          <p:nvPr/>
        </p:nvSpPr>
        <p:spPr>
          <a:xfrm>
            <a:off x="136636" y="505263"/>
            <a:ext cx="92133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Publication of a paper on neutron irradiation 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of </a:t>
            </a:r>
            <a:r>
              <a:rPr kumimoji="0" lang="en-US" altLang="ja-JP" sz="2400" b="1" i="0" u="none" strike="noStrike" kern="1200" cap="none" spc="0" normalizeH="0" baseline="0" noProof="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ReBCO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</a:t>
            </a:r>
            <a:endParaRPr kumimoji="0" lang="ja-JP" altLang="en-US" sz="2400" b="1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E75C1E0-50D3-05C7-B702-B8B56DE575B7}"/>
              </a:ext>
            </a:extLst>
          </p:cNvPr>
          <p:cNvSpPr txBox="1"/>
          <p:nvPr/>
        </p:nvSpPr>
        <p:spPr>
          <a:xfrm>
            <a:off x="136636" y="941913"/>
            <a:ext cx="91439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-Roman"/>
                <a:ea typeface="ＭＳ Ｐゴシック" charset="-128"/>
              </a:rPr>
              <a:t>M. Iio </a:t>
            </a:r>
            <a:r>
              <a:rPr kumimoji="0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-Roman"/>
                <a:ea typeface="ＭＳ Ｐゴシック" charset="-128"/>
              </a:rPr>
              <a:t>et al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-Roman"/>
                <a:ea typeface="ＭＳ Ｐゴシック" charset="-128"/>
              </a:rPr>
              <a:t>., </a:t>
            </a:r>
            <a:r>
              <a:rPr kumimoji="0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-Italic"/>
                <a:ea typeface="ＭＳ Ｐゴシック" charset="-128"/>
              </a:rPr>
              <a:t>IEEE Trans. Appl. </a:t>
            </a:r>
            <a:r>
              <a:rPr kumimoji="0" lang="en-US" altLang="ja-JP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-Italic"/>
                <a:ea typeface="ＭＳ Ｐゴシック" charset="-128"/>
              </a:rPr>
              <a:t>Supercond</a:t>
            </a:r>
            <a:r>
              <a:rPr kumimoji="0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-Italic"/>
                <a:ea typeface="ＭＳ Ｐゴシック" charset="-128"/>
              </a:rPr>
              <a:t>.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-Roman"/>
                <a:ea typeface="ＭＳ Ｐゴシック" charset="-128"/>
              </a:rPr>
              <a:t>, vol. 30, no. 4, (2020) 4600505.</a:t>
            </a:r>
            <a:endParaRPr kumimoji="0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2FB3687-1B51-3C98-ECB2-B59C2589E31C}"/>
              </a:ext>
            </a:extLst>
          </p:cNvPr>
          <p:cNvSpPr txBox="1"/>
          <p:nvPr/>
        </p:nvSpPr>
        <p:spPr>
          <a:xfrm>
            <a:off x="818663" y="3884166"/>
            <a:ext cx="83796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GdBCO conductors degrade at neutron fluences higher than 8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.23 x 10</a:t>
            </a:r>
            <a:r>
              <a:rPr kumimoji="0" lang="ja-JP" altLang="en-US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21 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[</a:t>
            </a: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n/m</a:t>
            </a:r>
            <a:r>
              <a:rPr kumimoji="0" lang="ja-JP" altLang="en-US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2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]</a:t>
            </a:r>
            <a:endParaRPr kumimoji="0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B3D2C97-32D3-B545-7B43-C0431D29ACF3}"/>
              </a:ext>
            </a:extLst>
          </p:cNvPr>
          <p:cNvSpPr txBox="1"/>
          <p:nvPr/>
        </p:nvSpPr>
        <p:spPr>
          <a:xfrm>
            <a:off x="239354" y="4929773"/>
            <a:ext cx="87505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Irradiation of new samples is now underway at JRR3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EB94CD0-73D3-7073-27CB-E11E3583F194}"/>
              </a:ext>
            </a:extLst>
          </p:cNvPr>
          <p:cNvSpPr txBox="1"/>
          <p:nvPr/>
        </p:nvSpPr>
        <p:spPr>
          <a:xfrm>
            <a:off x="8631294" y="1350423"/>
            <a:ext cx="356070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明朝" panose="02020609040205080304" pitchFamily="49" charset="-128"/>
                <a:cs typeface="Times New Roman" panose="02020603050405020304" pitchFamily="18" charset="0"/>
              </a:rPr>
              <a:t>Activity in LBNL and UC Berkeley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明朝" panose="02020609040205080304" pitchFamily="49" charset="-128"/>
                <a:cs typeface="Times New Roman" panose="02020603050405020304" pitchFamily="18" charset="0"/>
              </a:rPr>
              <a:t>Irradiated sample shipment to Berkeley: under preparation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明朝" panose="02020609040205080304" pitchFamily="49" charset="-128"/>
                <a:cs typeface="Times New Roman" panose="02020603050405020304" pitchFamily="18" charset="0"/>
              </a:rPr>
              <a:t>FIB-SEM procedures for TEM lamella preparation developed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明朝" panose="02020609040205080304" pitchFamily="49" charset="-128"/>
                <a:cs typeface="Times New Roman" panose="02020603050405020304" pitchFamily="18" charset="0"/>
              </a:rPr>
              <a:t>TEM access approved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明朝" panose="02020609040205080304" pitchFamily="49" charset="-128"/>
                <a:cs typeface="Times New Roman" panose="02020603050405020304" pitchFamily="18" charset="0"/>
              </a:rPr>
              <a:t>NERSC Supercomputing resource access proposal underway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26" name="Picture 3">
            <a:extLst>
              <a:ext uri="{FF2B5EF4-FFF2-40B4-BE49-F238E27FC236}">
                <a16:creationId xmlns:a16="http://schemas.microsoft.com/office/drawing/2014/main" id="{B696D319-BC21-2CC7-4751-E199DDDFC8D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3136" y="4174870"/>
            <a:ext cx="3628864" cy="1210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4C9B909C-F69A-06F1-F96A-69789F376E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19641" y="6219966"/>
            <a:ext cx="793311" cy="60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50957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DB5399-DFC4-FD35-B73A-6136ED076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t>Month DD, 20YY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F290CB-C2E6-9F9F-A585-68B09B4CB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t>N. Amemiya, Abb. Conf. Name 20YY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7349FD-0919-4AA5-16D1-EF8771712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EFE6FA-DB86-4218-9BE9-AAF62C5421B3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C2E7A5C2-6F2D-B20B-1853-93BD3A1B7F0B}"/>
              </a:ext>
            </a:extLst>
          </p:cNvPr>
          <p:cNvSpPr txBox="1">
            <a:spLocks/>
          </p:cNvSpPr>
          <p:nvPr/>
        </p:nvSpPr>
        <p:spPr>
          <a:xfrm>
            <a:off x="0" y="-14335"/>
            <a:ext cx="12192000" cy="1095010"/>
          </a:xfrm>
          <a:prstGeom prst="rect">
            <a:avLst/>
          </a:prstGeom>
          <a:solidFill>
            <a:srgbClr val="1C37DB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j-cs"/>
              </a:rPr>
              <a:t>Task 2 (2022FY): Effect of metal core on quench protection of spiral coated conductors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+mj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C565752-7DC6-FCF1-8C79-6F39CFF853F3}"/>
              </a:ext>
            </a:extLst>
          </p:cNvPr>
          <p:cNvSpPr/>
          <p:nvPr/>
        </p:nvSpPr>
        <p:spPr>
          <a:xfrm>
            <a:off x="336174" y="1284929"/>
            <a:ext cx="73107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When quench occurs in 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</a:t>
            </a: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spiral coated conductor, the current sharing by the metal core 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is expected to reduce J</a:t>
            </a: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oule heating to prevent the 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coated</a:t>
            </a: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conductor</a:t>
            </a: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from burning out.</a:t>
            </a:r>
          </a:p>
        </p:txBody>
      </p:sp>
      <p:pic>
        <p:nvPicPr>
          <p:cNvPr id="10" name="Picture 2" descr="Current sharing-terminal">
            <a:extLst>
              <a:ext uri="{FF2B5EF4-FFF2-40B4-BE49-F238E27FC236}">
                <a16:creationId xmlns:a16="http://schemas.microsoft.com/office/drawing/2014/main" id="{B4FA1897-E7E9-FF79-6F4B-0EB969B0F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89" y="1051179"/>
            <a:ext cx="3114758" cy="144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CD8757B-243C-881D-BCB1-00A7A5FEF9DC}"/>
              </a:ext>
            </a:extLst>
          </p:cNvPr>
          <p:cNvCxnSpPr/>
          <p:nvPr/>
        </p:nvCxnSpPr>
        <p:spPr>
          <a:xfrm flipH="1">
            <a:off x="0" y="2556955"/>
            <a:ext cx="11734026" cy="0"/>
          </a:xfrm>
          <a:prstGeom prst="line">
            <a:avLst/>
          </a:prstGeom>
          <a:ln w="12700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図 11">
            <a:extLst>
              <a:ext uri="{FF2B5EF4-FFF2-40B4-BE49-F238E27FC236}">
                <a16:creationId xmlns:a16="http://schemas.microsoft.com/office/drawing/2014/main" id="{AA82BFDA-5199-19AF-4D09-80232C8B0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9403" y="2644581"/>
            <a:ext cx="1595040" cy="364335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A87A551-1F8B-5B4B-77BB-1264407E9C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1454" y="2601385"/>
            <a:ext cx="1816218" cy="20696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D6424BF4-048A-6F37-BC98-5E39D7EA3CC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118" y="4708916"/>
            <a:ext cx="2107502" cy="1580007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88D2EFB-B179-871C-9F90-F83B21E16963}"/>
              </a:ext>
            </a:extLst>
          </p:cNvPr>
          <p:cNvSpPr/>
          <p:nvPr/>
        </p:nvSpPr>
        <p:spPr>
          <a:xfrm>
            <a:off x="465400" y="5509691"/>
            <a:ext cx="5856493" cy="830997"/>
          </a:xfrm>
          <a:prstGeom prst="rect">
            <a:avLst/>
          </a:prstGeom>
          <a:ln w="19050">
            <a:solidFill>
              <a:srgbClr val="1C37DB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1C37DB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normal zone was generated by a small heater, and, then, the coated-conductor and core voltages were measured when the sample current was 160 A at 55 K </a:t>
            </a:r>
            <a:r>
              <a:rPr kumimoji="0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1C37DB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/ 0.5 T (</a:t>
            </a:r>
            <a:r>
              <a:rPr kumimoji="0" lang="en-GB" altLang="ja-JP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1C37DB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</a:t>
            </a:r>
            <a:r>
              <a:rPr kumimoji="0" lang="en-GB" altLang="ja-JP" sz="1600" b="0" i="0" u="none" strike="noStrike" kern="1200" cap="none" spc="0" normalizeH="0" baseline="-25000" noProof="0" dirty="0" err="1">
                <a:ln>
                  <a:noFill/>
                </a:ln>
                <a:solidFill>
                  <a:srgbClr val="1C37DB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  <a:r>
              <a:rPr kumimoji="0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1C37DB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~ 170 A).</a:t>
            </a: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1C37DB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1C37DB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pic>
        <p:nvPicPr>
          <p:cNvPr id="16" name="Picture 3" descr="V">
            <a:extLst>
              <a:ext uri="{FF2B5EF4-FFF2-40B4-BE49-F238E27FC236}">
                <a16:creationId xmlns:a16="http://schemas.microsoft.com/office/drawing/2014/main" id="{8294723A-87B5-1498-9D8B-CA822CC44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979" y="3709330"/>
            <a:ext cx="4364393" cy="1776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AED027F9-4339-EEBE-715A-9FE95F83F9F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715" y="2638069"/>
            <a:ext cx="4184303" cy="96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268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34351A-15F5-F8A0-7BA5-3E2254DC8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t>Month DD, 20YY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08D32E-13C8-B087-A0F7-1E02DF6FE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t>N. Amemiya, Abb. Conf. Name 20YY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B38F8C-AB4F-34D2-7BCA-735B594F8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EFE6FA-DB86-4218-9BE9-AAF62C5421B3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D639C1CA-1F8B-EBF4-2C78-85864F88F6AB}"/>
              </a:ext>
            </a:extLst>
          </p:cNvPr>
          <p:cNvSpPr txBox="1">
            <a:spLocks/>
          </p:cNvSpPr>
          <p:nvPr/>
        </p:nvSpPr>
        <p:spPr>
          <a:xfrm>
            <a:off x="0" y="-14335"/>
            <a:ext cx="12192000" cy="1095010"/>
          </a:xfrm>
          <a:prstGeom prst="rect">
            <a:avLst/>
          </a:prstGeom>
          <a:solidFill>
            <a:srgbClr val="1C37DB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j-cs"/>
              </a:rPr>
              <a:t>Task 2 (2022FY): Effect of metal core on quench protection of spiral coated conductors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+mj-cs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BE7EAE2-3A79-A9BF-DB79-00D9C28FE1B0}"/>
              </a:ext>
            </a:extLst>
          </p:cNvPr>
          <p:cNvCxnSpPr/>
          <p:nvPr/>
        </p:nvCxnSpPr>
        <p:spPr>
          <a:xfrm flipH="1">
            <a:off x="0" y="2799289"/>
            <a:ext cx="11734026" cy="0"/>
          </a:xfrm>
          <a:prstGeom prst="line">
            <a:avLst/>
          </a:prstGeom>
          <a:ln w="12700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EE83E57-BD83-C5F5-C6CE-CF1A9253EC06}"/>
              </a:ext>
            </a:extLst>
          </p:cNvPr>
          <p:cNvSpPr/>
          <p:nvPr/>
        </p:nvSpPr>
        <p:spPr>
          <a:xfrm>
            <a:off x="560711" y="1158850"/>
            <a:ext cx="4206237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hot spot temperature and the currents in the coated conductor and the core</a:t>
            </a:r>
            <a:r>
              <a:rPr kumimoji="0" lang="en-GB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were calculated by using experimental voltage data. </a:t>
            </a:r>
            <a:endParaRPr kumimoji="0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pic>
        <p:nvPicPr>
          <p:cNvPr id="10" name="Picture 117">
            <a:extLst>
              <a:ext uri="{FF2B5EF4-FFF2-40B4-BE49-F238E27FC236}">
                <a16:creationId xmlns:a16="http://schemas.microsoft.com/office/drawing/2014/main" id="{195C48F3-D680-1B55-04A9-E73E28410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637" y="1111865"/>
            <a:ext cx="3172974" cy="164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オブジェクト 10">
            <a:extLst>
              <a:ext uri="{FF2B5EF4-FFF2-40B4-BE49-F238E27FC236}">
                <a16:creationId xmlns:a16="http://schemas.microsoft.com/office/drawing/2014/main" id="{0D052FF0-1518-0C7B-8283-558F7CC610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99511" y="1208963"/>
          <a:ext cx="1351207" cy="4858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117115" imgH="393529" progId="Equation.DSMT4">
                  <p:embed/>
                </p:oleObj>
              </mc:Choice>
              <mc:Fallback>
                <p:oleObj r:id="rId3" imgW="1117115" imgH="393529" progId="Equation.DSMT4">
                  <p:embed/>
                  <p:pic>
                    <p:nvPicPr>
                      <p:cNvPr id="11" name="オブジェクト 10">
                        <a:extLst>
                          <a:ext uri="{FF2B5EF4-FFF2-40B4-BE49-F238E27FC236}">
                            <a16:creationId xmlns:a16="http://schemas.microsoft.com/office/drawing/2014/main" id="{0D052FF0-1518-0C7B-8283-558F7CC610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9511" y="1208963"/>
                        <a:ext cx="1351207" cy="4858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オブジェクト 11">
            <a:extLst>
              <a:ext uri="{FF2B5EF4-FFF2-40B4-BE49-F238E27FC236}">
                <a16:creationId xmlns:a16="http://schemas.microsoft.com/office/drawing/2014/main" id="{71CA22A2-363F-786D-7073-F346EA3D350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99511" y="1562445"/>
          <a:ext cx="926108" cy="45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787400" imgH="381000" progId="Equation.DSMT4">
                  <p:embed/>
                </p:oleObj>
              </mc:Choice>
              <mc:Fallback>
                <p:oleObj r:id="rId5" imgW="787400" imgH="381000" progId="Equation.DSMT4">
                  <p:embed/>
                  <p:pic>
                    <p:nvPicPr>
                      <p:cNvPr id="12" name="オブジェクト 11">
                        <a:extLst>
                          <a:ext uri="{FF2B5EF4-FFF2-40B4-BE49-F238E27FC236}">
                            <a16:creationId xmlns:a16="http://schemas.microsoft.com/office/drawing/2014/main" id="{71CA22A2-363F-786D-7073-F346EA3D35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9511" y="1562445"/>
                        <a:ext cx="926108" cy="455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オブジェクト 12">
            <a:extLst>
              <a:ext uri="{FF2B5EF4-FFF2-40B4-BE49-F238E27FC236}">
                <a16:creationId xmlns:a16="http://schemas.microsoft.com/office/drawing/2014/main" id="{C2AFB452-6045-3D8F-28A3-E1BF945BF06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411570" y="1968844"/>
          <a:ext cx="964064" cy="258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812447" imgH="203112" progId="Equation.DSMT4">
                  <p:embed/>
                </p:oleObj>
              </mc:Choice>
              <mc:Fallback>
                <p:oleObj r:id="rId7" imgW="812447" imgH="203112" progId="Equation.DSMT4">
                  <p:embed/>
                  <p:pic>
                    <p:nvPicPr>
                      <p:cNvPr id="13" name="オブジェクト 12">
                        <a:extLst>
                          <a:ext uri="{FF2B5EF4-FFF2-40B4-BE49-F238E27FC236}">
                            <a16:creationId xmlns:a16="http://schemas.microsoft.com/office/drawing/2014/main" id="{C2AFB452-6045-3D8F-28A3-E1BF945BF0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11570" y="1968844"/>
                        <a:ext cx="964064" cy="2580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1E53758-97AE-AD83-A0C7-6FF130BEDB95}"/>
              </a:ext>
            </a:extLst>
          </p:cNvPr>
          <p:cNvSpPr txBox="1"/>
          <p:nvPr/>
        </p:nvSpPr>
        <p:spPr>
          <a:xfrm>
            <a:off x="9220114" y="1171363"/>
            <a:ext cx="1710000" cy="1530000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aphicFrame>
        <p:nvGraphicFramePr>
          <p:cNvPr id="15" name="オブジェクト 14">
            <a:extLst>
              <a:ext uri="{FF2B5EF4-FFF2-40B4-BE49-F238E27FC236}">
                <a16:creationId xmlns:a16="http://schemas.microsoft.com/office/drawing/2014/main" id="{E2FFE4F2-9E5B-0802-A5B0-B43DEA28AEE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411570" y="2186357"/>
          <a:ext cx="865380" cy="432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723586" imgH="368140" progId="Equation.DSMT4">
                  <p:embed/>
                </p:oleObj>
              </mc:Choice>
              <mc:Fallback>
                <p:oleObj r:id="rId9" imgW="723586" imgH="368140" progId="Equation.DSMT4">
                  <p:embed/>
                  <p:pic>
                    <p:nvPicPr>
                      <p:cNvPr id="15" name="オブジェクト 14">
                        <a:extLst>
                          <a:ext uri="{FF2B5EF4-FFF2-40B4-BE49-F238E27FC236}">
                            <a16:creationId xmlns:a16="http://schemas.microsoft.com/office/drawing/2014/main" id="{E2FFE4F2-9E5B-0802-A5B0-B43DEA28AEE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11570" y="2186357"/>
                        <a:ext cx="865380" cy="4326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22175B0-97BA-7430-2726-813935BC597A}"/>
              </a:ext>
            </a:extLst>
          </p:cNvPr>
          <p:cNvSpPr txBox="1"/>
          <p:nvPr/>
        </p:nvSpPr>
        <p:spPr>
          <a:xfrm>
            <a:off x="264982" y="5176070"/>
            <a:ext cx="5550973" cy="1200329"/>
          </a:xfrm>
          <a:prstGeom prst="rect">
            <a:avLst/>
          </a:prstGeom>
          <a:solidFill>
            <a:srgbClr val="1C37DB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sharing between the tape and the core through the contact resistance was experimentally examined.</a:t>
            </a:r>
          </a:p>
        </p:txBody>
      </p:sp>
      <p:pic>
        <p:nvPicPr>
          <p:cNvPr id="17" name="Picture 125" descr="vs rv3">
            <a:extLst>
              <a:ext uri="{FF2B5EF4-FFF2-40B4-BE49-F238E27FC236}">
                <a16:creationId xmlns:a16="http://schemas.microsoft.com/office/drawing/2014/main" id="{EFCA4215-60E7-1FC9-35AD-B79CD3060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565" y="3051877"/>
            <a:ext cx="3745390" cy="203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D8E6482F-1EB5-02CD-B11C-1545F9A5117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459" y="3192279"/>
            <a:ext cx="3763678" cy="18032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7FF3298-1083-A247-D555-2EA050D9234F}"/>
              </a:ext>
            </a:extLst>
          </p:cNvPr>
          <p:cNvSpPr txBox="1"/>
          <p:nvPr/>
        </p:nvSpPr>
        <p:spPr>
          <a:xfrm>
            <a:off x="6455610" y="5176070"/>
            <a:ext cx="4758080" cy="830997"/>
          </a:xfrm>
          <a:prstGeom prst="rect">
            <a:avLst/>
          </a:prstGeom>
          <a:solidFill>
            <a:srgbClr val="1C37DB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sharing was suppressing the hot-spot temperature.</a:t>
            </a:r>
          </a:p>
        </p:txBody>
      </p:sp>
      <p:sp>
        <p:nvSpPr>
          <p:cNvPr id="20" name="角丸四角形吹き出し 35">
            <a:extLst>
              <a:ext uri="{FF2B5EF4-FFF2-40B4-BE49-F238E27FC236}">
                <a16:creationId xmlns:a16="http://schemas.microsoft.com/office/drawing/2014/main" id="{83B817DF-1249-E360-8597-79159CEF750F}"/>
              </a:ext>
            </a:extLst>
          </p:cNvPr>
          <p:cNvSpPr/>
          <p:nvPr/>
        </p:nvSpPr>
        <p:spPr bwMode="auto">
          <a:xfrm>
            <a:off x="170927" y="3192279"/>
            <a:ext cx="1731842" cy="1254268"/>
          </a:xfrm>
          <a:prstGeom prst="wedgeRoundRectCallout">
            <a:avLst>
              <a:gd name="adj1" fmla="val 45198"/>
              <a:gd name="adj2" fmla="val 66382"/>
              <a:gd name="adj3" fmla="val 16667"/>
            </a:avLst>
          </a:prstGeom>
          <a:solidFill>
            <a:schemeClr val="bg1"/>
          </a:solidFill>
          <a:ln w="28575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Comparison of current sharing and temperature in each sections</a:t>
            </a:r>
          </a:p>
        </p:txBody>
      </p:sp>
      <p:sp>
        <p:nvSpPr>
          <p:cNvPr id="21" name="角丸四角形吹き出し 36">
            <a:extLst>
              <a:ext uri="{FF2B5EF4-FFF2-40B4-BE49-F238E27FC236}">
                <a16:creationId xmlns:a16="http://schemas.microsoft.com/office/drawing/2014/main" id="{E9EEF783-8B36-403A-59D6-AAB546238371}"/>
              </a:ext>
            </a:extLst>
          </p:cNvPr>
          <p:cNvSpPr/>
          <p:nvPr/>
        </p:nvSpPr>
        <p:spPr bwMode="auto">
          <a:xfrm>
            <a:off x="5983751" y="3234628"/>
            <a:ext cx="1735968" cy="1251628"/>
          </a:xfrm>
          <a:prstGeom prst="wedgeRoundRectCallout">
            <a:avLst>
              <a:gd name="adj1" fmla="val 46004"/>
              <a:gd name="adj2" fmla="val 65265"/>
              <a:gd name="adj3" fmla="val 16667"/>
            </a:avLst>
          </a:prstGeom>
          <a:solidFill>
            <a:schemeClr val="bg1"/>
          </a:solidFill>
          <a:ln w="28575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Comparison of hot-spot temperature and tape current between sample A and sample B</a:t>
            </a:r>
          </a:p>
        </p:txBody>
      </p:sp>
    </p:spTree>
    <p:extLst>
      <p:ext uri="{BB962C8B-B14F-4D97-AF65-F5344CB8AC3E}">
        <p14:creationId xmlns:p14="http://schemas.microsoft.com/office/powerpoint/2010/main" val="1987010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777760-AFBC-3EB3-0363-9A627A01B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t>Month DD, 20YY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560154-3003-7771-C7FD-201C12AC7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t>N. Amemiya, Abb. Conf. Name 20YY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9481AF-69E1-F045-DCE0-B00F4B040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EFE6FA-DB86-4218-9BE9-AAF62C5421B3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021C91D2-ACB8-07B8-C913-FE52343E6195}"/>
              </a:ext>
            </a:extLst>
          </p:cNvPr>
          <p:cNvSpPr txBox="1">
            <a:spLocks/>
          </p:cNvSpPr>
          <p:nvPr/>
        </p:nvSpPr>
        <p:spPr>
          <a:xfrm>
            <a:off x="0" y="-14335"/>
            <a:ext cx="12192000" cy="1095010"/>
          </a:xfrm>
          <a:prstGeom prst="rect">
            <a:avLst/>
          </a:prstGeom>
          <a:solidFill>
            <a:srgbClr val="1C37DB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j-cs"/>
              </a:rPr>
              <a:t>Task 3 (2022FY): SCSC cables: spiral coated conductor cable using multifilament coated conductors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+mj-cs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04BFCB8-C51D-29D6-6701-C113BFEBD02E}"/>
              </a:ext>
            </a:extLst>
          </p:cNvPr>
          <p:cNvGrpSpPr/>
          <p:nvPr/>
        </p:nvGrpSpPr>
        <p:grpSpPr>
          <a:xfrm>
            <a:off x="671611" y="1798511"/>
            <a:ext cx="3515759" cy="1789766"/>
            <a:chOff x="895891" y="1853870"/>
            <a:chExt cx="3515759" cy="1789766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68F2F983-64D8-F65C-C54A-E16AEF422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0930" y="1853870"/>
              <a:ext cx="2805681" cy="1172151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A618A37-1623-415A-B0C2-01653BA0D8B4}"/>
                </a:ext>
              </a:extLst>
            </p:cNvPr>
            <p:cNvSpPr/>
            <p:nvPr/>
          </p:nvSpPr>
          <p:spPr>
            <a:xfrm>
              <a:off x="895891" y="3201601"/>
              <a:ext cx="3515759" cy="442035"/>
            </a:xfrm>
            <a:prstGeom prst="rect">
              <a:avLst/>
            </a:prstGeom>
            <a:ln w="28575">
              <a:noFill/>
            </a:ln>
          </p:spPr>
          <p:txBody>
            <a:bodyPr wrap="square" lIns="36000" tIns="36000" rIns="36000" bIns="36000" anchor="t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 Medium"/>
                  <a:cs typeface="+mn-cs"/>
                </a:rPr>
                <a:t>Twisting round LTS wire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9AD1AFC-BAA9-0490-38AD-B2D677DB44DA}"/>
              </a:ext>
            </a:extLst>
          </p:cNvPr>
          <p:cNvGrpSpPr/>
          <p:nvPr/>
        </p:nvGrpSpPr>
        <p:grpSpPr>
          <a:xfrm>
            <a:off x="722349" y="4024604"/>
            <a:ext cx="3305694" cy="1774693"/>
            <a:chOff x="978337" y="4151366"/>
            <a:chExt cx="3305694" cy="1774693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2D6E130C-ACC6-9E13-C932-A57E1BA3AC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98" r="48235" b="-114"/>
            <a:stretch/>
          </p:blipFill>
          <p:spPr>
            <a:xfrm>
              <a:off x="1316528" y="4151366"/>
              <a:ext cx="2629312" cy="1332658"/>
            </a:xfrm>
            <a:prstGeom prst="rect">
              <a:avLst/>
            </a:prstGeom>
          </p:spPr>
        </p:pic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D71DE541-483F-DB99-EA26-F7795BBEE176}"/>
                </a:ext>
              </a:extLst>
            </p:cNvPr>
            <p:cNvSpPr/>
            <p:nvPr/>
          </p:nvSpPr>
          <p:spPr>
            <a:xfrm>
              <a:off x="978337" y="5484024"/>
              <a:ext cx="3305694" cy="442035"/>
            </a:xfrm>
            <a:prstGeom prst="rect">
              <a:avLst/>
            </a:prstGeom>
            <a:ln w="28575">
              <a:noFill/>
            </a:ln>
          </p:spPr>
          <p:txBody>
            <a:bodyPr wrap="square" lIns="36000" tIns="36000" rIns="36000" bIns="36000" anchor="t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 Medium"/>
                  <a:cs typeface="+mn-cs"/>
                </a:rPr>
                <a:t>Twisting flat HTS tape</a:t>
              </a:r>
            </a:p>
          </p:txBody>
        </p:sp>
      </p:grpSp>
      <p:pic>
        <p:nvPicPr>
          <p:cNvPr id="14" name="図 13">
            <a:extLst>
              <a:ext uri="{FF2B5EF4-FFF2-40B4-BE49-F238E27FC236}">
                <a16:creationId xmlns:a16="http://schemas.microsoft.com/office/drawing/2014/main" id="{B68B586D-7189-F8F6-2719-6B977D26FF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561" y="1789167"/>
            <a:ext cx="4655352" cy="2029442"/>
          </a:xfrm>
          <a:prstGeom prst="rect">
            <a:avLst/>
          </a:prstGeom>
        </p:spPr>
      </p:pic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854F435-197E-A635-8D2A-3900B8351633}"/>
              </a:ext>
            </a:extLst>
          </p:cNvPr>
          <p:cNvGrpSpPr/>
          <p:nvPr/>
        </p:nvGrpSpPr>
        <p:grpSpPr>
          <a:xfrm>
            <a:off x="9345428" y="1967122"/>
            <a:ext cx="2239762" cy="863896"/>
            <a:chOff x="6975765" y="3697631"/>
            <a:chExt cx="2239762" cy="863896"/>
          </a:xfrm>
        </p:grpSpPr>
        <p:sp>
          <p:nvSpPr>
            <p:cNvPr id="16" name="四角形吹き出し 14">
              <a:extLst>
                <a:ext uri="{FF2B5EF4-FFF2-40B4-BE49-F238E27FC236}">
                  <a16:creationId xmlns:a16="http://schemas.microsoft.com/office/drawing/2014/main" id="{7E1D3DE7-80E9-90D5-E9F6-07379A43CF0F}"/>
                </a:ext>
              </a:extLst>
            </p:cNvPr>
            <p:cNvSpPr/>
            <p:nvPr/>
          </p:nvSpPr>
          <p:spPr bwMode="auto">
            <a:xfrm>
              <a:off x="6975765" y="3697631"/>
              <a:ext cx="2239762" cy="863896"/>
            </a:xfrm>
            <a:prstGeom prst="wedgeRectCallout">
              <a:avLst>
                <a:gd name="adj1" fmla="val -81632"/>
                <a:gd name="adj2" fmla="val 68021"/>
              </a:avLst>
            </a:prstGeom>
            <a:solidFill>
              <a:srgbClr val="FFFFFF"/>
            </a:solidFill>
            <a:ln w="19050" cap="flat" cmpd="sng" algn="ctr">
              <a:solidFill>
                <a:srgbClr val="00006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n-cs"/>
              </a:endParaRPr>
            </a:p>
          </p:txBody>
        </p:sp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4745C768-1355-A88A-0F11-F90B94205FE1}"/>
                </a:ext>
              </a:extLst>
            </p:cNvPr>
            <p:cNvPicPr/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2914" y="3788366"/>
              <a:ext cx="2009842" cy="711168"/>
            </a:xfrm>
            <a:prstGeom prst="rect">
              <a:avLst/>
            </a:prstGeom>
          </p:spPr>
        </p:pic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93D56C9-1E24-1316-4317-EE4A090B6FF0}"/>
              </a:ext>
            </a:extLst>
          </p:cNvPr>
          <p:cNvSpPr/>
          <p:nvPr/>
        </p:nvSpPr>
        <p:spPr>
          <a:xfrm>
            <a:off x="4615501" y="4800526"/>
            <a:ext cx="67823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SCSC cable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(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double “SC” cable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, standing for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S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piral </a:t>
            </a:r>
            <a:r>
              <a:rPr kumimoji="1" lang="en-US" altLang="ja-JP" sz="24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C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opper-plated </a:t>
            </a:r>
            <a:r>
              <a:rPr kumimoji="1" lang="en-US" altLang="ja-JP" sz="24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S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triated </a:t>
            </a:r>
            <a:r>
              <a:rPr kumimoji="1" lang="en-US" altLang="ja-JP" sz="24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C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oated-conductor cable), with which shielding-current induced field can be reduced effectively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A4A65BAB-9F46-17DE-D5AE-5948478E7F53}"/>
              </a:ext>
            </a:extLst>
          </p:cNvPr>
          <p:cNvSpPr/>
          <p:nvPr/>
        </p:nvSpPr>
        <p:spPr>
          <a:xfrm>
            <a:off x="4628711" y="3957391"/>
            <a:ext cx="6105594" cy="811367"/>
          </a:xfrm>
          <a:prstGeom prst="rect">
            <a:avLst/>
          </a:prstGeom>
          <a:solidFill>
            <a:srgbClr val="0000FF"/>
          </a:solidFill>
          <a:ln w="38100">
            <a:solidFill>
              <a:srgbClr val="0000FF"/>
            </a:solidFill>
          </a:ln>
        </p:spPr>
        <p:txBody>
          <a:bodyPr wrap="square" lIns="72000" tIns="36000" rIns="72000" bIns="360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n-cs"/>
              </a:rPr>
              <a:t>Winding copper-plated multifilament coated conductors spirally on a round core</a:t>
            </a:r>
          </a:p>
        </p:txBody>
      </p:sp>
    </p:spTree>
    <p:extLst>
      <p:ext uri="{BB962C8B-B14F-4D97-AF65-F5344CB8AC3E}">
        <p14:creationId xmlns:p14="http://schemas.microsoft.com/office/powerpoint/2010/main" val="47256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80DDC1-0F84-49AE-D695-7E1E9C8A7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t>Month DD, 20YY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6BE62-315A-9952-E6DF-E1F1268C1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t>N. Amemiya, Abb. Conf. Name 20YY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413BE9-4B62-3753-3CE0-E8CC0C790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EFE6FA-DB86-4218-9BE9-AAF62C5421B3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519FF91F-40C7-A8B8-7435-BC7629F9B4F0}"/>
              </a:ext>
            </a:extLst>
          </p:cNvPr>
          <p:cNvSpPr txBox="1">
            <a:spLocks/>
          </p:cNvSpPr>
          <p:nvPr/>
        </p:nvSpPr>
        <p:spPr>
          <a:xfrm>
            <a:off x="0" y="-14335"/>
            <a:ext cx="12192000" cy="1095010"/>
          </a:xfrm>
          <a:prstGeom prst="rect">
            <a:avLst/>
          </a:prstGeom>
          <a:solidFill>
            <a:srgbClr val="1C37DB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j-cs"/>
              </a:rPr>
              <a:t>Task 3 (2022FY): Technology of fabricating terminals was transferred from LBL to KU through this Japan-US cooperation program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7D3B09E6-2CAF-74B7-6B55-C2BAB0BFE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880" y="1544717"/>
            <a:ext cx="2020379" cy="2692950"/>
          </a:xfrm>
          <a:prstGeom prst="rect">
            <a:avLst/>
          </a:prstGeom>
        </p:spPr>
      </p:pic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656B2098-BC9F-2099-3994-6D0AC13BA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219" y="1568538"/>
            <a:ext cx="3340395" cy="250591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E8950DB-0A11-0BE2-F921-DFF5FFFC17E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09" y="5171510"/>
            <a:ext cx="10058400" cy="1112836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9296511-ECA5-C3F8-69D3-57B2DBBAA665}"/>
              </a:ext>
            </a:extLst>
          </p:cNvPr>
          <p:cNvSpPr/>
          <p:nvPr/>
        </p:nvSpPr>
        <p:spPr>
          <a:xfrm>
            <a:off x="1124686" y="3724753"/>
            <a:ext cx="2753899" cy="34970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36000" tIns="36000" rIns="36000" bIns="3600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n-cs"/>
              </a:rPr>
              <a:t>Hugh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n-cs"/>
              </a:rPr>
              <a:t>Higley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n-cs"/>
              </a:rPr>
              <a:t> of LBL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+mn-cs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635F516C-61B1-2912-5DE8-C206B04E7D6E}"/>
              </a:ext>
            </a:extLst>
          </p:cNvPr>
          <p:cNvSpPr/>
          <p:nvPr/>
        </p:nvSpPr>
        <p:spPr>
          <a:xfrm>
            <a:off x="4747011" y="3687281"/>
            <a:ext cx="2540002" cy="34970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36000" tIns="36000" rIns="36000" bIns="3600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n-cs"/>
              </a:rPr>
              <a:t>Naoyuki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n-cs"/>
              </a:rPr>
              <a:t> Amemiya of KU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+mn-cs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75E2479-ADF3-DC2B-C51C-3975DDC0B9F2}"/>
              </a:ext>
            </a:extLst>
          </p:cNvPr>
          <p:cNvSpPr/>
          <p:nvPr/>
        </p:nvSpPr>
        <p:spPr>
          <a:xfrm>
            <a:off x="1040219" y="4452587"/>
            <a:ext cx="6151952" cy="688256"/>
          </a:xfrm>
          <a:prstGeom prst="rect">
            <a:avLst/>
          </a:prstGeom>
        </p:spPr>
        <p:txBody>
          <a:bodyPr wrap="square" lIns="36000" tIns="36000" rIns="36000" bIns="3600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n-cs"/>
              </a:rPr>
              <a:t>A sample cables with terminals, which were fabricated by 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n-cs"/>
              </a:rPr>
              <a:t>Naoyuki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n-cs"/>
              </a:rPr>
              <a:t> Amemiya of KU at LBL. 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+mn-cs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4F5D7857-A159-CE83-1ED2-55EC479F978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6" r="21260" b="9194"/>
          <a:stretch/>
        </p:blipFill>
        <p:spPr>
          <a:xfrm>
            <a:off x="7798627" y="1467603"/>
            <a:ext cx="2943598" cy="2758872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29FC828-601F-E4D3-A14E-0E8D306F17F2}"/>
              </a:ext>
            </a:extLst>
          </p:cNvPr>
          <p:cNvSpPr/>
          <p:nvPr/>
        </p:nvSpPr>
        <p:spPr>
          <a:xfrm>
            <a:off x="7594437" y="4231375"/>
            <a:ext cx="3808488" cy="688256"/>
          </a:xfrm>
          <a:prstGeom prst="rect">
            <a:avLst/>
          </a:prstGeom>
        </p:spPr>
        <p:txBody>
          <a:bodyPr wrap="square" lIns="36000" tIns="36000" rIns="36000" bIns="3600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+mn-cs"/>
              </a:rPr>
              <a:t>The sample cable successfully transported current.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396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189FA2-80B6-A41C-1609-DAD1A5E91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335"/>
            <a:ext cx="12192000" cy="1095010"/>
          </a:xfrm>
          <a:solidFill>
            <a:srgbClr val="1C37DB"/>
          </a:solidFill>
        </p:spPr>
        <p:txBody>
          <a:bodyPr>
            <a:norm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</a:rPr>
              <a:t>Task 3 (2022FY): Electromagnetic field analysis of spiral coated conductor cables in magnet environment</a:t>
            </a:r>
            <a:endParaRPr kumimoji="1" lang="ja-JP" altLang="en-US" sz="3600" dirty="0">
              <a:solidFill>
                <a:schemeClr val="bg1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EC67FA-7E32-BC9D-F750-5FF10EF09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t>Jan. 13, 2023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B7EB65-059D-15B5-4560-321D68A34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EFE6FA-DB86-4218-9BE9-AAF62C5421B3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游ゴシック Medium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游ゴシック Medium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409AE2-1B55-DFC3-7C21-279020BFD7FF}"/>
              </a:ext>
            </a:extLst>
          </p:cNvPr>
          <p:cNvSpPr txBox="1"/>
          <p:nvPr/>
        </p:nvSpPr>
        <p:spPr>
          <a:xfrm>
            <a:off x="838200" y="1133222"/>
            <a:ext cx="583525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Analyses of Spiral Copper-plated Striated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Coated-conductor (SCSC) cables 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carrying transport current </a:t>
            </a: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I</a:t>
            </a:r>
            <a:r>
              <a:rPr kumimoji="1" lang="en-US" altLang="ja-JP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t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 under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external magnetic field </a:t>
            </a:r>
            <a:r>
              <a:rPr kumimoji="1" lang="en-US" altLang="ja-JP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B</a:t>
            </a:r>
            <a:r>
              <a:rPr kumimoji="1" lang="en-US" altLang="ja-JP" sz="2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ext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 is necessary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for magnet application.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Arial" panose="020B0604020202020204" pitchFamily="34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2ADDBF38-494E-F9A3-F3E2-63998B8E4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964" y="1104150"/>
            <a:ext cx="3991364" cy="1737363"/>
          </a:xfrm>
          <a:prstGeom prst="rect">
            <a:avLst/>
          </a:prstGeom>
        </p:spPr>
      </p:pic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6565DB01-CFBD-D896-5979-A73DD1039304}"/>
              </a:ext>
            </a:extLst>
          </p:cNvPr>
          <p:cNvCxnSpPr/>
          <p:nvPr/>
        </p:nvCxnSpPr>
        <p:spPr>
          <a:xfrm>
            <a:off x="838200" y="3191069"/>
            <a:ext cx="1082189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C9C0EF-9AF6-8EA8-67DE-E8C28C845A2F}"/>
              </a:ext>
            </a:extLst>
          </p:cNvPr>
          <p:cNvSpPr txBox="1"/>
          <p:nvPr/>
        </p:nvSpPr>
        <p:spPr>
          <a:xfrm>
            <a:off x="8988490" y="2841513"/>
            <a:ext cx="15840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SCSC cable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F990B45-B481-36A2-F736-BE6F9040556E}"/>
              </a:ext>
            </a:extLst>
          </p:cNvPr>
          <p:cNvSpPr txBox="1"/>
          <p:nvPr/>
        </p:nvSpPr>
        <p:spPr>
          <a:xfrm>
            <a:off x="838200" y="3214545"/>
            <a:ext cx="8114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Considering non-uniform current distribution among layers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Arial" panose="020B0604020202020204" pitchFamily="34" charset="0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7AA725FC-9B3B-AEDF-4AC9-8289BA7B69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767" y="4401254"/>
            <a:ext cx="1981204" cy="1699264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716E14C-1DCA-65DD-01DD-7E579B020A47}"/>
              </a:ext>
            </a:extLst>
          </p:cNvPr>
          <p:cNvSpPr txBox="1"/>
          <p:nvPr/>
        </p:nvSpPr>
        <p:spPr>
          <a:xfrm>
            <a:off x="919066" y="5174950"/>
            <a:ext cx="34725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Combination of circuit model for current distribution calculation and electromagnetic field analysis model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Arial" panose="020B0604020202020204" pitchFamily="34" charset="0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CA1BCFE1-EFEB-7977-1B3B-942638592A8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132" y="3697622"/>
            <a:ext cx="2221387" cy="2409144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40B7E64-F5FB-93FF-BE46-6E969EB7293A}"/>
              </a:ext>
            </a:extLst>
          </p:cNvPr>
          <p:cNvSpPr txBox="1"/>
          <p:nvPr/>
        </p:nvSpPr>
        <p:spPr>
          <a:xfrm>
            <a:off x="919066" y="3662590"/>
            <a:ext cx="31470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The impedance imbalance of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each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layer results in different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time variation of the current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in each layer (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non-uniform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current distribution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E445FA9-54C2-4517-A3E7-ABB07646DBF7}"/>
              </a:ext>
            </a:extLst>
          </p:cNvPr>
          <p:cNvSpPr txBox="1"/>
          <p:nvPr/>
        </p:nvSpPr>
        <p:spPr>
          <a:xfrm>
            <a:off x="4887020" y="6100518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Circuit model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B42687F-BD8C-F0D4-4C96-153AC727A0C3}"/>
              </a:ext>
            </a:extLst>
          </p:cNvPr>
          <p:cNvSpPr txBox="1"/>
          <p:nvPr/>
        </p:nvSpPr>
        <p:spPr>
          <a:xfrm>
            <a:off x="6775535" y="6033184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Both"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cable current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Both"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current in each layer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Arial" panose="020B0604020202020204" pitchFamily="34" charset="0"/>
            </a:endParaRP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56944738-0E3B-72BA-5185-91D165D6F30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680" y="4610652"/>
            <a:ext cx="2126289" cy="1489866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913FC3F-2A4F-04FE-7B49-C3F21D21D693}"/>
              </a:ext>
            </a:extLst>
          </p:cNvPr>
          <p:cNvSpPr txBox="1"/>
          <p:nvPr/>
        </p:nvSpPr>
        <p:spPr>
          <a:xfrm>
            <a:off x="9433022" y="6045977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Calculated ac loss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F11368D0-7143-CC88-DD26-742F6D796289}"/>
              </a:ext>
            </a:extLst>
          </p:cNvPr>
          <p:cNvSpPr txBox="1"/>
          <p:nvPr/>
        </p:nvSpPr>
        <p:spPr>
          <a:xfrm>
            <a:off x="8449175" y="3784354"/>
            <a:ext cx="3456395" cy="707886"/>
          </a:xfrm>
          <a:prstGeom prst="rect">
            <a:avLst/>
          </a:prstGeom>
          <a:solidFill>
            <a:srgbClr val="1C37DB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Influence of transport current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 Medium"/>
                <a:cs typeface="Arial" panose="020B0604020202020204" pitchFamily="34" charset="0"/>
              </a:rPr>
              <a:t>on ac loss is negligible.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 Medium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606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5038" y="15875"/>
            <a:ext cx="7781925" cy="1143000"/>
          </a:xfrm>
        </p:spPr>
        <p:txBody>
          <a:bodyPr/>
          <a:lstStyle/>
          <a:p>
            <a:r>
              <a:rPr lang="ja-JP" altLang="ja-JP" sz="2400" dirty="0"/>
              <a:t>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662" y="960817"/>
            <a:ext cx="11277600" cy="5009059"/>
          </a:xfrm>
        </p:spPr>
        <p:txBody>
          <a:bodyPr>
            <a:normAutofit/>
          </a:bodyPr>
          <a:lstStyle/>
          <a:p>
            <a:pPr eaLnBrk="0" hangingPunct="0">
              <a:spcBef>
                <a:spcPts val="0"/>
              </a:spcBef>
            </a:pPr>
            <a:r>
              <a:rPr lang="en-US" altLang="ja-JP" sz="1600" b="1" dirty="0"/>
              <a:t>Task1: HTS magnet technologies for high-radiation environment</a:t>
            </a:r>
            <a:endParaRPr lang="en-US" altLang="ja-JP" sz="1400" dirty="0">
              <a:solidFill>
                <a:srgbClr val="1C37DB"/>
              </a:solidFill>
            </a:endParaRPr>
          </a:p>
          <a:p>
            <a:pPr eaLnBrk="0" hangingPunct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ja-JP" sz="1400" dirty="0"/>
              <a:t>Continue Irradiation tests of superconductors:</a:t>
            </a:r>
            <a:endParaRPr lang="en-US" altLang="ja-JP" sz="1400" dirty="0">
              <a:solidFill>
                <a:srgbClr val="1C37DB"/>
              </a:solidFill>
            </a:endParaRPr>
          </a:p>
          <a:p>
            <a:pPr marL="0" lvl="1" indent="0" eaLnBrk="0" hangingPunct="0">
              <a:spcBef>
                <a:spcPts val="0"/>
              </a:spcBef>
              <a:buNone/>
            </a:pPr>
            <a:endParaRPr lang="en-US" altLang="ja-JP" sz="1400" dirty="0"/>
          </a:p>
          <a:p>
            <a:pPr eaLnBrk="0" hangingPunct="0">
              <a:spcBef>
                <a:spcPts val="0"/>
              </a:spcBef>
            </a:pPr>
            <a:r>
              <a:rPr lang="en-US" altLang="ja-JP" sz="1600" b="1" dirty="0"/>
              <a:t>Task 2: Stability, quench protection, and magnet safety 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altLang="ja-JP" sz="1400" dirty="0"/>
              <a:t>Advanced Quench Detection?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  <a:defRPr/>
            </a:pPr>
            <a:endParaRPr lang="ja-JP" altLang="ja-JP" sz="1400">
              <a:solidFill>
                <a:srgbClr val="1C37DB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altLang="ja-JP" sz="1600" b="1" dirty="0"/>
              <a:t>Task 3: Measuring and modeling AC loss and field quality of HTS accelerator magnets</a:t>
            </a:r>
            <a:endParaRPr lang="en-US" altLang="ja-JP" sz="1400" dirty="0">
              <a:solidFill>
                <a:srgbClr val="1C37DB"/>
              </a:solidFill>
              <a:highlight>
                <a:srgbClr val="FFFF00"/>
              </a:highlight>
              <a:cs typeface="Arial" panose="020B0604020202020204" pitchFamily="34" charset="0"/>
            </a:endParaRP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400" dirty="0"/>
              <a:t>Continue including SCSC Cable?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endParaRPr lang="ja-JP" altLang="ja-JP" sz="1600">
              <a:solidFill>
                <a:srgbClr val="1C37DB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altLang="ja-JP" sz="1600" b="1" dirty="0"/>
              <a:t>Task 4: HTS/LTS high field hybrid accelerator dipole technology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400" dirty="0"/>
              <a:t>Test coil based on SCSC and/or CORC Cable?</a:t>
            </a:r>
            <a:endParaRPr lang="en-US" sz="1600" dirty="0">
              <a:solidFill>
                <a:srgbClr val="1C37DB"/>
              </a:solidFill>
            </a:endParaRPr>
          </a:p>
        </p:txBody>
      </p:sp>
      <p:pic>
        <p:nvPicPr>
          <p:cNvPr id="6" name="コンテンツ プレースホルダー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6422" y="6295706"/>
            <a:ext cx="786811" cy="45064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46656" y="277917"/>
            <a:ext cx="5237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Future Plan under discussion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6A8CBE6-DC6A-CA4E-B57A-9908D768C6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0546" y="6281954"/>
            <a:ext cx="1305676" cy="47815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805C7B6-3D91-8C4A-9EA4-CCD1CADA479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2779" y="6233901"/>
            <a:ext cx="574256" cy="57425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072" y="6129556"/>
            <a:ext cx="762000" cy="762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BC36DDE-692F-D1E5-856C-460A2105AF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23901" y="6201101"/>
            <a:ext cx="793311" cy="60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69319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D2E2AE-A767-E049-9EBF-54599ED9C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116" y="272054"/>
            <a:ext cx="11014842" cy="1325563"/>
          </a:xfrm>
        </p:spPr>
        <p:txBody>
          <a:bodyPr/>
          <a:lstStyle/>
          <a:p>
            <a:r>
              <a:rPr kumimoji="1" lang="en-US" altLang="ja-JP" dirty="0"/>
              <a:t>R&amp;D </a:t>
            </a:r>
            <a:r>
              <a:rPr lang="en-US" altLang="ja-JP" dirty="0"/>
              <a:t>programs of</a:t>
            </a:r>
            <a:r>
              <a:rPr kumimoji="1" lang="en-US" altLang="ja-JP" dirty="0"/>
              <a:t> High Field Magnet for Accelerator in Japan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7981CB-754A-3A42-8696-194877A8C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738" y="2101491"/>
            <a:ext cx="10088674" cy="4368800"/>
          </a:xfrm>
        </p:spPr>
        <p:txBody>
          <a:bodyPr/>
          <a:lstStyle/>
          <a:p>
            <a:pPr marL="0" indent="0"/>
            <a:r>
              <a:rPr kumimoji="1" lang="en-US" altLang="ja-JP" dirty="0"/>
              <a:t>On going (based on international collaborations)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dirty="0"/>
              <a:t>HTS: US-Japan collaboration framework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dirty="0"/>
              <a:t>KEK, Kyoto U., LBNL, BNL, UC Berkeley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rgbClr val="FF0000"/>
                </a:solidFill>
              </a:rPr>
              <a:t>Nb3Sn: CERN-KEK collaboration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rgbClr val="FF0000"/>
                </a:solidFill>
              </a:rPr>
              <a:t>KEK, Tohoku U., Tokai U., NIMS, JASTEC, Furukawa, CERN</a:t>
            </a:r>
          </a:p>
          <a:p>
            <a:r>
              <a:rPr lang="en-US" altLang="ja-JP" dirty="0"/>
              <a:t>Submitted Proposal</a:t>
            </a:r>
          </a:p>
          <a:p>
            <a:pPr lvl="1"/>
            <a:r>
              <a:rPr lang="en-US" altLang="ja-JP" dirty="0"/>
              <a:t>R&amp;D program of High Field Magnet for Accelerator</a:t>
            </a:r>
          </a:p>
          <a:p>
            <a:pPr lvl="2"/>
            <a:r>
              <a:rPr lang="en-US" altLang="ja-JP" dirty="0"/>
              <a:t>To Science Council of Japan (Future Science Promotion 2023)</a:t>
            </a:r>
          </a:p>
          <a:p>
            <a:pPr lvl="1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5F2D63-738B-6A4D-AF8F-445E9E71F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en-US"/>
          </a:p>
        </p:txBody>
      </p:sp>
      <p:pic>
        <p:nvPicPr>
          <p:cNvPr id="5" name="Picture 2" descr="C:\Public\other\logo\KEK\keklogo-c.gif">
            <a:extLst>
              <a:ext uri="{FF2B5EF4-FFF2-40B4-BE49-F238E27FC236}">
                <a16:creationId xmlns:a16="http://schemas.microsoft.com/office/drawing/2014/main" id="{877931BB-899D-0F48-A36E-FBA104910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34" y="6117965"/>
            <a:ext cx="1126168" cy="64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633AEF3-4435-A64D-B43B-F93344D72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7412" y="6020206"/>
            <a:ext cx="716845" cy="71799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4CD68F3-AA89-2D45-9154-7AE24FAF6A7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0237" y="6083941"/>
            <a:ext cx="1267064" cy="38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3" descr="A_color">
            <a:extLst>
              <a:ext uri="{FF2B5EF4-FFF2-40B4-BE49-F238E27FC236}">
                <a16:creationId xmlns:a16="http://schemas.microsoft.com/office/drawing/2014/main" id="{CAB5413C-1A71-8242-85C5-AB68D8443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9466" y="6413457"/>
            <a:ext cx="1267064" cy="35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A1E043\Desktop\logo_e_n.bmp">
            <a:extLst>
              <a:ext uri="{FF2B5EF4-FFF2-40B4-BE49-F238E27FC236}">
                <a16:creationId xmlns:a16="http://schemas.microsoft.com/office/drawing/2014/main" id="{ADD527E8-B09D-B246-A093-1738A16F1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247" y="6008065"/>
            <a:ext cx="810588" cy="81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AA1E043\Desktop\index_il01.bmp">
            <a:extLst>
              <a:ext uri="{FF2B5EF4-FFF2-40B4-BE49-F238E27FC236}">
                <a16:creationId xmlns:a16="http://schemas.microsoft.com/office/drawing/2014/main" id="{17289FC2-ACC9-C74E-A9C0-4D28F30F2A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5885" r="4246" b="5881"/>
          <a:stretch/>
        </p:blipFill>
        <p:spPr bwMode="auto">
          <a:xfrm>
            <a:off x="7058440" y="6352314"/>
            <a:ext cx="1975336" cy="48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A00-flsrv-tk\3bb15-koh-tk\23-グループブランド「ＫＯＢＥＬＣＯ」\コベルコロゴ\KOBELCO.jpg">
            <a:extLst>
              <a:ext uri="{FF2B5EF4-FFF2-40B4-BE49-F238E27FC236}">
                <a16:creationId xmlns:a16="http://schemas.microsoft.com/office/drawing/2014/main" id="{61FF1275-F07D-3B49-97F6-3478361F7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865" y="6069653"/>
            <a:ext cx="1267064" cy="27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A835B40-3C68-9D4C-961B-4BFB362AE2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991" y="5914590"/>
            <a:ext cx="1064560" cy="106456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2B47E0A-A89B-9B4B-8332-0243803D4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37717" y="5973392"/>
            <a:ext cx="811621" cy="81162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6618EC7-A4E0-4E49-9245-CCAC65B632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46162" y="6282861"/>
            <a:ext cx="1536669" cy="56274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90E7192-761B-F84F-82C0-4BD48DF3F3F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17304" y="6126742"/>
            <a:ext cx="847107" cy="6402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0F78D05B-F3F4-79AC-CABB-FF91BB851F8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74740" y="6217677"/>
            <a:ext cx="724245" cy="53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4499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71FB84-3E0C-334F-8A6E-F77AFA5EB608}"/>
              </a:ext>
            </a:extLst>
          </p:cNvPr>
          <p:cNvSpPr txBox="1"/>
          <p:nvPr/>
        </p:nvSpPr>
        <p:spPr>
          <a:xfrm>
            <a:off x="1674472" y="1"/>
            <a:ext cx="6006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Nb</a:t>
            </a:r>
            <a:r>
              <a:rPr lang="en-US" altLang="ja-JP" sz="2400" b="1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Sn conductor development program</a:t>
            </a:r>
            <a:endParaRPr lang="ja-JP" altLang="en-US" sz="2400" b="1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B4C04A8-E170-9B43-9601-025F2AE550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51" b="3675"/>
          <a:stretch/>
        </p:blipFill>
        <p:spPr>
          <a:xfrm>
            <a:off x="2278753" y="1772757"/>
            <a:ext cx="7558268" cy="499264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47B943E-D1E9-F947-B092-49FD5E03030C}"/>
              </a:ext>
            </a:extLst>
          </p:cNvPr>
          <p:cNvSpPr txBox="1"/>
          <p:nvPr/>
        </p:nvSpPr>
        <p:spPr>
          <a:xfrm>
            <a:off x="1618023" y="517047"/>
            <a:ext cx="89938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The first phase of Nb</a:t>
            </a:r>
            <a:r>
              <a:rPr lang="en-US" altLang="ja-JP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Sn conductor development program for FCC within the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CERN-KEK collaboration was conducted in 2016–2022.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Two Japanese wire manufacturers (JASTEC, Furukawa) participated in this program.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J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improvement was the first priority.</a:t>
            </a:r>
          </a:p>
        </p:txBody>
      </p:sp>
    </p:spTree>
    <p:extLst>
      <p:ext uri="{BB962C8B-B14F-4D97-AF65-F5344CB8AC3E}">
        <p14:creationId xmlns:p14="http://schemas.microsoft.com/office/powerpoint/2010/main" val="3576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128E7EC-6026-F64A-B504-F0CBB868A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lang="ja-JP" altLang="en-US">
                <a:solidFill>
                  <a:prstClr val="black">
                    <a:tint val="75000"/>
                  </a:prstClr>
                </a:solidFill>
                <a:latin typeface="Arial" panose="020B0604020202020204"/>
                <a:ea typeface="ＭＳ Ｐゴシック" panose="020B0600070205080204" pitchFamily="34" charset="-128"/>
              </a:rPr>
              <a:pPr/>
              <a:t>19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DCCC226-D78F-2940-BB1B-E2541F5401EE}"/>
              </a:ext>
            </a:extLst>
          </p:cNvPr>
          <p:cNvSpPr txBox="1"/>
          <p:nvPr/>
        </p:nvSpPr>
        <p:spPr>
          <a:xfrm>
            <a:off x="1674471" y="-33062"/>
            <a:ext cx="8783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Achievement in the first phase of conductor R&amp;D program </a:t>
            </a:r>
            <a:endParaRPr lang="ja-JP" altLang="en-US" sz="2400" b="1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F3018F3-3D2E-7A4F-97AE-7D41BEFDE9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436" y="737751"/>
            <a:ext cx="6049200" cy="353197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1A58009-06EA-8248-A2E2-0FA863A52238}"/>
              </a:ext>
            </a:extLst>
          </p:cNvPr>
          <p:cNvSpPr txBox="1"/>
          <p:nvPr/>
        </p:nvSpPr>
        <p:spPr>
          <a:xfrm>
            <a:off x="3272610" y="4165273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Magnetic field (T)</a:t>
            </a:r>
            <a:endParaRPr lang="ja-JP" altLang="en-US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532D2BA-57BD-BD42-8EDF-29BBD665A812}"/>
              </a:ext>
            </a:extLst>
          </p:cNvPr>
          <p:cNvSpPr txBox="1"/>
          <p:nvPr/>
        </p:nvSpPr>
        <p:spPr>
          <a:xfrm rot="16200000">
            <a:off x="734908" y="2207147"/>
            <a:ext cx="195726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Non-Cu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J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(A/mm</a:t>
            </a:r>
            <a:r>
              <a:rPr lang="en-US" altLang="ja-JP" baseline="30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2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)</a:t>
            </a:r>
            <a:endParaRPr lang="ja-JP" altLang="en-US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BD020AA-125C-8245-B1BF-244F96BF8C98}"/>
              </a:ext>
            </a:extLst>
          </p:cNvPr>
          <p:cNvSpPr txBox="1"/>
          <p:nvPr/>
        </p:nvSpPr>
        <p:spPr>
          <a:xfrm>
            <a:off x="2164144" y="3987557"/>
            <a:ext cx="4089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14</a:t>
            </a:r>
            <a:endParaRPr lang="ja-JP" altLang="en-US" sz="14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D776197-0E66-3042-B168-5CD873B7E2D8}"/>
              </a:ext>
            </a:extLst>
          </p:cNvPr>
          <p:cNvSpPr txBox="1"/>
          <p:nvPr/>
        </p:nvSpPr>
        <p:spPr>
          <a:xfrm>
            <a:off x="2894302" y="3987557"/>
            <a:ext cx="4089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15</a:t>
            </a:r>
            <a:endParaRPr lang="ja-JP" altLang="en-US" sz="14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F57CBF7-6649-FC40-8012-A619D336B353}"/>
              </a:ext>
            </a:extLst>
          </p:cNvPr>
          <p:cNvSpPr txBox="1"/>
          <p:nvPr/>
        </p:nvSpPr>
        <p:spPr>
          <a:xfrm>
            <a:off x="3624462" y="3987557"/>
            <a:ext cx="4089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16</a:t>
            </a:r>
            <a:endParaRPr lang="ja-JP" altLang="en-US" sz="14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AD48CD2-8ABA-9249-9C18-41F5881F25A9}"/>
              </a:ext>
            </a:extLst>
          </p:cNvPr>
          <p:cNvSpPr txBox="1"/>
          <p:nvPr/>
        </p:nvSpPr>
        <p:spPr>
          <a:xfrm>
            <a:off x="4335588" y="3987557"/>
            <a:ext cx="4089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17</a:t>
            </a:r>
            <a:endParaRPr lang="ja-JP" altLang="en-US" sz="14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B0FBE76-2FB8-A343-B83C-07740694D03B}"/>
              </a:ext>
            </a:extLst>
          </p:cNvPr>
          <p:cNvSpPr txBox="1"/>
          <p:nvPr/>
        </p:nvSpPr>
        <p:spPr>
          <a:xfrm>
            <a:off x="5096034" y="3987557"/>
            <a:ext cx="4089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18</a:t>
            </a:r>
            <a:endParaRPr lang="ja-JP" altLang="en-US" sz="14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E8B9848-A099-9F43-8D6B-AC953C72A862}"/>
              </a:ext>
            </a:extLst>
          </p:cNvPr>
          <p:cNvSpPr txBox="1"/>
          <p:nvPr/>
        </p:nvSpPr>
        <p:spPr>
          <a:xfrm>
            <a:off x="5856480" y="3987557"/>
            <a:ext cx="4089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19</a:t>
            </a:r>
            <a:endParaRPr lang="ja-JP" altLang="en-US" sz="14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6" name="フリーフォーム 15">
            <a:extLst>
              <a:ext uri="{FF2B5EF4-FFF2-40B4-BE49-F238E27FC236}">
                <a16:creationId xmlns:a16="http://schemas.microsoft.com/office/drawing/2014/main" id="{EB5AB7A3-4C67-DB49-BBA7-CBEC1EDFD960}"/>
              </a:ext>
            </a:extLst>
          </p:cNvPr>
          <p:cNvSpPr/>
          <p:nvPr/>
        </p:nvSpPr>
        <p:spPr>
          <a:xfrm>
            <a:off x="3472768" y="2198081"/>
            <a:ext cx="300681" cy="525707"/>
          </a:xfrm>
          <a:custGeom>
            <a:avLst/>
            <a:gdLst>
              <a:gd name="connsiteX0" fmla="*/ 324390 w 324390"/>
              <a:gd name="connsiteY0" fmla="*/ 567160 h 567160"/>
              <a:gd name="connsiteX1" fmla="*/ 299 w 324390"/>
              <a:gd name="connsiteY1" fmla="*/ 277793 h 567160"/>
              <a:gd name="connsiteX2" fmla="*/ 278091 w 324390"/>
              <a:gd name="connsiteY2" fmla="*/ 0 h 56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4390" h="567160">
                <a:moveTo>
                  <a:pt x="324390" y="567160"/>
                </a:moveTo>
                <a:cubicBezTo>
                  <a:pt x="166202" y="469740"/>
                  <a:pt x="8015" y="372320"/>
                  <a:pt x="299" y="277793"/>
                </a:cubicBezTo>
                <a:cubicBezTo>
                  <a:pt x="-7417" y="183266"/>
                  <a:pt x="135337" y="91633"/>
                  <a:pt x="278091" y="0"/>
                </a:cubicBezTo>
              </a:path>
            </a:pathLst>
          </a:custGeom>
          <a:noFill/>
          <a:ln w="28575">
            <a:solidFill>
              <a:srgbClr val="00FA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F9E2319-9993-854B-A56F-7E2D480C9832}"/>
              </a:ext>
            </a:extLst>
          </p:cNvPr>
          <p:cNvSpPr txBox="1"/>
          <p:nvPr/>
        </p:nvSpPr>
        <p:spPr>
          <a:xfrm>
            <a:off x="1524000" y="5085732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Non-Cu </a:t>
            </a:r>
            <a:r>
              <a:rPr lang="en-US" altLang="ja-JP" sz="1600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J</a:t>
            </a:r>
            <a:r>
              <a:rPr lang="en-US" altLang="ja-JP" sz="1600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sz="1600" i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of distributed-Sn wires fabricated by JASTEC was improved by 40% by the </a:t>
            </a:r>
          </a:p>
          <a:p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reduction in Sn diffusion distance and controlling </a:t>
            </a:r>
            <a:r>
              <a:rPr lang="en-US" altLang="ja-JP" sz="16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Ti</a:t>
            </a:r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ratio. </a:t>
            </a:r>
            <a:r>
              <a:rPr lang="en-US" altLang="ja-JP" sz="16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The </a:t>
            </a:r>
            <a:r>
              <a:rPr lang="en-US" altLang="ja-JP" sz="1600" i="1" dirty="0" err="1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J</a:t>
            </a:r>
            <a:r>
              <a:rPr lang="en-US" altLang="ja-JP" sz="1600" i="1" baseline="-25000" dirty="0" err="1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sz="16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 of 1100 A/mm</a:t>
            </a:r>
            <a:r>
              <a:rPr lang="en-US" altLang="ja-JP" sz="1600" baseline="300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2</a:t>
            </a:r>
            <a:r>
              <a:rPr lang="en-US" altLang="ja-JP" sz="16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 at 16 T and 4.2 K </a:t>
            </a:r>
          </a:p>
          <a:p>
            <a:r>
              <a:rPr lang="en-US" altLang="ja-JP" sz="16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  was achieved.</a:t>
            </a:r>
          </a:p>
          <a:p>
            <a:pPr algn="just"/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Around 3 km of DT wires with a diameter of 1.1 mm and 1.2 mm were delivered to CERN for the </a:t>
            </a:r>
          </a:p>
          <a:p>
            <a:pPr algn="just"/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cabling test.</a:t>
            </a:r>
          </a:p>
          <a:p>
            <a:pPr algn="just"/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</a:t>
            </a:r>
            <a:r>
              <a:rPr lang="en-US" altLang="ja-JP" sz="1600" dirty="0">
                <a:solidFill>
                  <a:srgbClr val="0432FF"/>
                </a:solidFill>
                <a:latin typeface="Arial" panose="020B0604020202020204"/>
                <a:ea typeface="ＭＳ Ｐゴシック" panose="020B0600070205080204" pitchFamily="34" charset="-128"/>
              </a:rPr>
              <a:t>Drawability should be improved for longer-length production. </a:t>
            </a:r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The extracted wires from the cable </a:t>
            </a:r>
          </a:p>
          <a:p>
            <a:pPr algn="just"/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showed a stability issue.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22EB268-6B64-1644-8C55-FFB054A88CCB}"/>
              </a:ext>
            </a:extLst>
          </p:cNvPr>
          <p:cNvSpPr txBox="1"/>
          <p:nvPr/>
        </p:nvSpPr>
        <p:spPr>
          <a:xfrm>
            <a:off x="3015696" y="2107957"/>
            <a:ext cx="46166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dirty="0">
                <a:solidFill>
                  <a:srgbClr val="00FA00"/>
                </a:solidFill>
                <a:latin typeface="Arial" panose="020B0604020202020204"/>
                <a:ea typeface="ＭＳ Ｐゴシック" panose="020B0600070205080204" pitchFamily="34" charset="-128"/>
              </a:rPr>
              <a:t>40%</a:t>
            </a:r>
            <a:endParaRPr lang="ja-JP" altLang="en-US">
              <a:solidFill>
                <a:srgbClr val="00FA00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24501CC0-D602-A047-8C4E-36D9C7D9E5B9}"/>
              </a:ext>
            </a:extLst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5022" y="591193"/>
            <a:ext cx="1391399" cy="1376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A6899BD4-C81F-D74A-85C4-7EA4CA0DB6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18694" y="2072259"/>
            <a:ext cx="2442807" cy="167082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6B13FCD-6989-C241-8CA4-81F3F8D18A6E}"/>
              </a:ext>
            </a:extLst>
          </p:cNvPr>
          <p:cNvSpPr/>
          <p:nvPr/>
        </p:nvSpPr>
        <p:spPr>
          <a:xfrm>
            <a:off x="8745003" y="1343042"/>
            <a:ext cx="276341" cy="2347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Arial"/>
              <a:ea typeface="ＭＳ Ｐゴシック"/>
            </a:endParaRPr>
          </a:p>
        </p:txBody>
      </p:sp>
      <p:sp>
        <p:nvSpPr>
          <p:cNvPr id="21" name="Line 20">
            <a:extLst>
              <a:ext uri="{FF2B5EF4-FFF2-40B4-BE49-F238E27FC236}">
                <a16:creationId xmlns:a16="http://schemas.microsoft.com/office/drawing/2014/main" id="{A6F4AC28-63D0-D542-B06F-A18DD7D72770}"/>
              </a:ext>
            </a:extLst>
          </p:cNvPr>
          <p:cNvSpPr>
            <a:spLocks noChangeShapeType="1"/>
          </p:cNvSpPr>
          <p:nvPr/>
        </p:nvSpPr>
        <p:spPr bwMode="auto">
          <a:xfrm>
            <a:off x="9021344" y="1577786"/>
            <a:ext cx="1040157" cy="500211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sp>
        <p:nvSpPr>
          <p:cNvPr id="22" name="Line 20">
            <a:extLst>
              <a:ext uri="{FF2B5EF4-FFF2-40B4-BE49-F238E27FC236}">
                <a16:creationId xmlns:a16="http://schemas.microsoft.com/office/drawing/2014/main" id="{1FA31A49-90E3-9B4C-BAA4-C063D818907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34522" y="1577786"/>
            <a:ext cx="1110481" cy="482819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04C7FB7-B75D-B942-91DA-6790BB8CA7D8}"/>
              </a:ext>
            </a:extLst>
          </p:cNvPr>
          <p:cNvSpPr txBox="1"/>
          <p:nvPr/>
        </p:nvSpPr>
        <p:spPr>
          <a:xfrm>
            <a:off x="8075183" y="311789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>
                <a:solidFill>
                  <a:prstClr val="black"/>
                </a:solidFill>
                <a:latin typeface="Arial"/>
                <a:ea typeface="ＭＳ Ｐゴシック"/>
              </a:rPr>
              <a:t>Nb</a:t>
            </a:r>
            <a:endParaRPr lang="ja-JP" altLang="en-US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C5FF1A8-65A8-5147-B3D9-0964745CA20E}"/>
              </a:ext>
            </a:extLst>
          </p:cNvPr>
          <p:cNvSpPr txBox="1"/>
          <p:nvPr/>
        </p:nvSpPr>
        <p:spPr>
          <a:xfrm>
            <a:off x="8827387" y="213269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dirty="0" err="1">
                <a:solidFill>
                  <a:prstClr val="black"/>
                </a:solidFill>
                <a:latin typeface="Arial"/>
                <a:ea typeface="ＭＳ Ｐゴシック"/>
              </a:rPr>
              <a:t>Nb</a:t>
            </a:r>
            <a:endParaRPr lang="ja-JP" altLang="en-US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8E57AB7-1E69-A841-95E2-5AF59B8663E5}"/>
              </a:ext>
            </a:extLst>
          </p:cNvPr>
          <p:cNvSpPr txBox="1"/>
          <p:nvPr/>
        </p:nvSpPr>
        <p:spPr>
          <a:xfrm>
            <a:off x="9441996" y="294764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prstClr val="black"/>
                </a:solidFill>
                <a:latin typeface="Arial"/>
                <a:ea typeface="ＭＳ Ｐゴシック"/>
              </a:rPr>
              <a:t>Sn</a:t>
            </a:r>
            <a:endParaRPr lang="ja-JP" altLang="en-US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1439601-C9D9-C54D-9E93-D9183EE316FD}"/>
              </a:ext>
            </a:extLst>
          </p:cNvPr>
          <p:cNvSpPr txBox="1"/>
          <p:nvPr/>
        </p:nvSpPr>
        <p:spPr>
          <a:xfrm>
            <a:off x="7634521" y="207799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prstClr val="black"/>
                </a:solidFill>
                <a:latin typeface="Arial"/>
                <a:ea typeface="ＭＳ Ｐゴシック"/>
              </a:rPr>
              <a:t>Sn</a:t>
            </a:r>
            <a:endParaRPr lang="ja-JP" altLang="en-US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3ACF9BB5-5F50-5444-902A-6BB005AC988C}"/>
              </a:ext>
            </a:extLst>
          </p:cNvPr>
          <p:cNvCxnSpPr>
            <a:cxnSpLocks/>
          </p:cNvCxnSpPr>
          <p:nvPr/>
        </p:nvCxnSpPr>
        <p:spPr>
          <a:xfrm>
            <a:off x="8233153" y="592491"/>
            <a:ext cx="1247505" cy="0"/>
          </a:xfrm>
          <a:prstGeom prst="straightConnector1">
            <a:avLst/>
          </a:prstGeom>
          <a:ln w="28575">
            <a:solidFill>
              <a:srgbClr val="FFC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8C387F4-8EF6-4046-90FE-92E1CEB3220F}"/>
              </a:ext>
            </a:extLst>
          </p:cNvPr>
          <p:cNvSpPr txBox="1"/>
          <p:nvPr/>
        </p:nvSpPr>
        <p:spPr>
          <a:xfrm>
            <a:off x="8389480" y="277968"/>
            <a:ext cx="1003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FFC000"/>
                </a:solidFill>
                <a:latin typeface="Symbol" pitchFamily="2" charset="2"/>
                <a:ea typeface="ＭＳ Ｐゴシック" panose="020B0600070205080204" pitchFamily="34" charset="-128"/>
              </a:rPr>
              <a:t>f</a:t>
            </a:r>
            <a:r>
              <a:rPr lang="en-US" altLang="ja-JP" sz="1600" b="1" dirty="0">
                <a:solidFill>
                  <a:srgbClr val="FFC000"/>
                </a:solidFill>
                <a:latin typeface="Arial" panose="020B0604020202020204"/>
                <a:ea typeface="ＭＳ Ｐゴシック" panose="020B0600070205080204" pitchFamily="34" charset="-128"/>
              </a:rPr>
              <a:t>1.0 mm</a:t>
            </a:r>
            <a:endParaRPr lang="ja-JP" altLang="en-US" sz="1600" b="1" dirty="0">
              <a:solidFill>
                <a:srgbClr val="FFC000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43C4895-EE8B-DF49-9E50-0D629F63BB29}"/>
              </a:ext>
            </a:extLst>
          </p:cNvPr>
          <p:cNvSpPr txBox="1"/>
          <p:nvPr/>
        </p:nvSpPr>
        <p:spPr>
          <a:xfrm>
            <a:off x="7227132" y="3750321"/>
            <a:ext cx="3169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Cross-section of DT wire by JASTEC </a:t>
            </a:r>
            <a:endParaRPr lang="ja-JP" altLang="en-US" sz="14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pic>
        <p:nvPicPr>
          <p:cNvPr id="32" name="Picture 8" descr="A group of round objects&#10;&#10;Description automatically generated">
            <a:extLst>
              <a:ext uri="{FF2B5EF4-FFF2-40B4-BE49-F238E27FC236}">
                <a16:creationId xmlns:a16="http://schemas.microsoft.com/office/drawing/2014/main" id="{79190889-B33A-1A47-97D6-949F21F627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6735" y="4124362"/>
            <a:ext cx="3210188" cy="504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169A80F-6B26-C649-BB80-65DD88F35A35}"/>
              </a:ext>
            </a:extLst>
          </p:cNvPr>
          <p:cNvSpPr txBox="1"/>
          <p:nvPr/>
        </p:nvSpPr>
        <p:spPr>
          <a:xfrm>
            <a:off x="7299237" y="4555482"/>
            <a:ext cx="3025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Cross-section of Rutherford cable</a:t>
            </a:r>
          </a:p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made up of </a:t>
            </a:r>
            <a:r>
              <a:rPr lang="en-US" altLang="ja-JP" sz="1400" dirty="0">
                <a:solidFill>
                  <a:prstClr val="black"/>
                </a:solidFill>
                <a:latin typeface="Symbol" pitchFamily="2" charset="2"/>
                <a:ea typeface="ＭＳ Ｐゴシック" panose="020B0600070205080204" pitchFamily="34" charset="-128"/>
              </a:rPr>
              <a:t>f</a:t>
            </a:r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1.1 mm JASTEC wires</a:t>
            </a:r>
            <a:endParaRPr lang="ja-JP" altLang="en-US" sz="14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2152D8B-2010-AE4A-A2F0-1731C493A778}"/>
              </a:ext>
            </a:extLst>
          </p:cNvPr>
          <p:cNvSpPr txBox="1"/>
          <p:nvPr/>
        </p:nvSpPr>
        <p:spPr>
          <a:xfrm>
            <a:off x="2616232" y="4512831"/>
            <a:ext cx="3042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J</a:t>
            </a:r>
            <a:r>
              <a:rPr lang="en-US" altLang="ja-JP" sz="1400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-</a:t>
            </a:r>
            <a:r>
              <a:rPr lang="en-US" altLang="ja-JP" sz="1400" i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B</a:t>
            </a:r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curve of the JASTEC trial wires</a:t>
            </a:r>
            <a:endParaRPr lang="ja-JP" altLang="en-US" sz="14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4924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D2E2AE-A767-E049-9EBF-54599ED9C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116" y="272054"/>
            <a:ext cx="11014842" cy="1325563"/>
          </a:xfrm>
        </p:spPr>
        <p:txBody>
          <a:bodyPr/>
          <a:lstStyle/>
          <a:p>
            <a:r>
              <a:rPr kumimoji="1" lang="en-US" altLang="ja-JP" dirty="0"/>
              <a:t>R&amp;D </a:t>
            </a:r>
            <a:r>
              <a:rPr lang="en-US" altLang="ja-JP" dirty="0"/>
              <a:t>programs of</a:t>
            </a:r>
            <a:r>
              <a:rPr kumimoji="1" lang="en-US" altLang="ja-JP" dirty="0"/>
              <a:t> High Field Magnet for Accelerator in Japan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7981CB-754A-3A42-8696-194877A8C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738" y="2101491"/>
            <a:ext cx="10088674" cy="4368800"/>
          </a:xfrm>
        </p:spPr>
        <p:txBody>
          <a:bodyPr/>
          <a:lstStyle/>
          <a:p>
            <a:pPr marL="0" indent="0"/>
            <a:r>
              <a:rPr kumimoji="1" lang="en-US" altLang="ja-JP" dirty="0"/>
              <a:t>On going (based on international collaborations)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dirty="0"/>
              <a:t>HTS: US-Japan collaboration framework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dirty="0"/>
              <a:t>KEK, Kyoto U., LBNL, BNL, UC Berkeley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dirty="0"/>
              <a:t>Nb3Sn: CERN-KEK collaboration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dirty="0"/>
              <a:t>KEK, Tohoku U., Tokai U., NIMS, JASTEC, Furukawa, CERN</a:t>
            </a:r>
          </a:p>
          <a:p>
            <a:r>
              <a:rPr lang="en-US" altLang="ja-JP" dirty="0"/>
              <a:t>Submitted Proposal</a:t>
            </a:r>
          </a:p>
          <a:p>
            <a:pPr lvl="1"/>
            <a:r>
              <a:rPr lang="en-US" altLang="ja-JP" dirty="0"/>
              <a:t>R&amp;D program of High Field Magnet for Accelerator</a:t>
            </a:r>
          </a:p>
          <a:p>
            <a:pPr lvl="2"/>
            <a:r>
              <a:rPr lang="en-US" altLang="ja-JP" dirty="0"/>
              <a:t>To Science Council of Japan (Future Science Promotion 2023)</a:t>
            </a:r>
          </a:p>
          <a:p>
            <a:pPr lvl="1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5F2D63-738B-6A4D-AF8F-445E9E71F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5" name="Picture 2" descr="C:\Public\other\logo\KEK\keklogo-c.gif">
            <a:extLst>
              <a:ext uri="{FF2B5EF4-FFF2-40B4-BE49-F238E27FC236}">
                <a16:creationId xmlns:a16="http://schemas.microsoft.com/office/drawing/2014/main" id="{877931BB-899D-0F48-A36E-FBA104910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34" y="6117965"/>
            <a:ext cx="1126168" cy="64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633AEF3-4435-A64D-B43B-F93344D72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7412" y="6020206"/>
            <a:ext cx="716845" cy="71799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4CD68F3-AA89-2D45-9154-7AE24FAF6A7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0237" y="6083941"/>
            <a:ext cx="1267064" cy="38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3" descr="A_color">
            <a:extLst>
              <a:ext uri="{FF2B5EF4-FFF2-40B4-BE49-F238E27FC236}">
                <a16:creationId xmlns:a16="http://schemas.microsoft.com/office/drawing/2014/main" id="{CAB5413C-1A71-8242-85C5-AB68D8443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9466" y="6413457"/>
            <a:ext cx="1267064" cy="35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A1E043\Desktop\logo_e_n.bmp">
            <a:extLst>
              <a:ext uri="{FF2B5EF4-FFF2-40B4-BE49-F238E27FC236}">
                <a16:creationId xmlns:a16="http://schemas.microsoft.com/office/drawing/2014/main" id="{ADD527E8-B09D-B246-A093-1738A16F1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247" y="6008065"/>
            <a:ext cx="810588" cy="81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AA1E043\Desktop\index_il01.bmp">
            <a:extLst>
              <a:ext uri="{FF2B5EF4-FFF2-40B4-BE49-F238E27FC236}">
                <a16:creationId xmlns:a16="http://schemas.microsoft.com/office/drawing/2014/main" id="{17289FC2-ACC9-C74E-A9C0-4D28F30F2A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5885" r="4246" b="5881"/>
          <a:stretch/>
        </p:blipFill>
        <p:spPr bwMode="auto">
          <a:xfrm>
            <a:off x="7058440" y="6352314"/>
            <a:ext cx="1975336" cy="48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A00-flsrv-tk\3bb15-koh-tk\23-グループブランド「ＫＯＢＥＬＣＯ」\コベルコロゴ\KOBELCO.jpg">
            <a:extLst>
              <a:ext uri="{FF2B5EF4-FFF2-40B4-BE49-F238E27FC236}">
                <a16:creationId xmlns:a16="http://schemas.microsoft.com/office/drawing/2014/main" id="{61FF1275-F07D-3B49-97F6-3478361F7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865" y="6069653"/>
            <a:ext cx="1267064" cy="27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A835B40-3C68-9D4C-961B-4BFB362AE2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991" y="5914590"/>
            <a:ext cx="1064560" cy="106456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2B47E0A-A89B-9B4B-8332-0243803D4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37717" y="5973392"/>
            <a:ext cx="811621" cy="81162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6618EC7-A4E0-4E49-9245-CCAC65B632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46162" y="6282861"/>
            <a:ext cx="1536669" cy="56274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90E7192-761B-F84F-82C0-4BD48DF3F3F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17304" y="6126742"/>
            <a:ext cx="847107" cy="6402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0F78D05B-F3F4-79AC-CABB-FF91BB851F8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74740" y="6217677"/>
            <a:ext cx="724245" cy="53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85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6C83C63-5BB0-0941-9D64-6CA215915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lang="ja-JP" altLang="en-US">
                <a:solidFill>
                  <a:prstClr val="black">
                    <a:tint val="75000"/>
                  </a:prstClr>
                </a:solidFill>
                <a:latin typeface="Arial" panose="020B0604020202020204"/>
                <a:ea typeface="ＭＳ Ｐゴシック" panose="020B0600070205080204" pitchFamily="34" charset="-128"/>
              </a:rPr>
              <a:pPr/>
              <a:t>20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B19BC4-2EB3-AF4B-B61F-1B06AF618698}"/>
              </a:ext>
            </a:extLst>
          </p:cNvPr>
          <p:cNvSpPr txBox="1"/>
          <p:nvPr/>
        </p:nvSpPr>
        <p:spPr>
          <a:xfrm>
            <a:off x="1674472" y="64809"/>
            <a:ext cx="828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Next step for further improvement of JASTEC DT wires</a:t>
            </a:r>
            <a:endParaRPr lang="ja-JP" altLang="en-US" sz="2400" b="1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A76BBC-D55A-3A40-99CD-5E164EAFD47F}"/>
              </a:ext>
            </a:extLst>
          </p:cNvPr>
          <p:cNvSpPr txBox="1"/>
          <p:nvPr/>
        </p:nvSpPr>
        <p:spPr>
          <a:xfrm>
            <a:off x="1674471" y="491164"/>
            <a:ext cx="8962454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Targets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1.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The industrialization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of the process by focusing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on improved workability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to achieve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 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longer piece length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while maintaining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non-Cu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i="1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J</a:t>
            </a:r>
            <a:r>
              <a:rPr lang="en-US" altLang="ja-JP" i="1" baseline="-250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~1000 A/mm</a:t>
            </a:r>
            <a:r>
              <a:rPr lang="en-US" altLang="ja-JP" baseline="300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2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at 16 T and 4.2 K and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  stability at 0.85 mm in diameter.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2. Continue R&amp;D to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further enhance performance (</a:t>
            </a:r>
            <a:r>
              <a:rPr lang="en-US" altLang="ja-JP" i="1" dirty="0" err="1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J</a:t>
            </a:r>
            <a:r>
              <a:rPr lang="en-US" altLang="ja-JP" i="1" baseline="-25000" dirty="0" err="1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i="1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and mechanical property)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  towards requirements for HFM</a:t>
            </a:r>
          </a:p>
          <a:p>
            <a:endParaRPr lang="en-US" altLang="ja-JP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  <a:p>
            <a:r>
              <a:rPr lang="en-US" altLang="ja-JP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Strategies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Improvement of drawability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Optimization of annealing condition of Nb</a:t>
            </a:r>
          </a:p>
          <a:p>
            <a:endParaRPr lang="en-US" altLang="ja-JP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Improvement of non-Cu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J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i="1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in collaboration with NIMS</a:t>
            </a:r>
            <a:endParaRPr lang="en-US" altLang="ja-JP" i="1" baseline="-25000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Zn addition to Cu matrix to promote Sn diffusion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Doping of </a:t>
            </a:r>
            <a:r>
              <a:rPr lang="en-US" altLang="ja-JP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Ti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to Nb instead of using Sn-</a:t>
            </a:r>
            <a:r>
              <a:rPr lang="en-US" altLang="ja-JP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Ti</a:t>
            </a:r>
            <a:endParaRPr lang="en-US" altLang="ja-JP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Basic R&amp;D to understand the effectiveness of Hf doping to Nb on higher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J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i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</a:p>
          <a:p>
            <a:endParaRPr lang="en-US" altLang="ja-JP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Enhancement of tolerance of transverse compression stress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Zn addition to Cu matrix</a:t>
            </a:r>
            <a:endParaRPr lang="ja-JP" altLang="en-US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grpSp>
        <p:nvGrpSpPr>
          <p:cNvPr id="13" name="Group 8">
            <a:extLst>
              <a:ext uri="{FF2B5EF4-FFF2-40B4-BE49-F238E27FC236}">
                <a16:creationId xmlns:a16="http://schemas.microsoft.com/office/drawing/2014/main" id="{BB3998CD-8FAD-DA49-9376-DDBC8980E58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03570" y="5219760"/>
            <a:ext cx="3238614" cy="1638240"/>
            <a:chOff x="-19" y="572"/>
            <a:chExt cx="5816" cy="2942"/>
          </a:xfrm>
        </p:grpSpPr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17399236-4286-AD41-9A42-D74E29A1D2A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35" y="823"/>
              <a:ext cx="5290" cy="2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  <p:pic>
          <p:nvPicPr>
            <p:cNvPr id="16" name="Picture 9">
              <a:extLst>
                <a:ext uri="{FF2B5EF4-FFF2-40B4-BE49-F238E27FC236}">
                  <a16:creationId xmlns:a16="http://schemas.microsoft.com/office/drawing/2014/main" id="{3E57D72F-1A43-D044-8D8C-7FAB7C17CB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9" y="572"/>
              <a:ext cx="5816" cy="2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E76F9BC-4A2E-144E-BF5F-B2BA0C8F253C}"/>
              </a:ext>
            </a:extLst>
          </p:cNvPr>
          <p:cNvSpPr txBox="1"/>
          <p:nvPr/>
        </p:nvSpPr>
        <p:spPr>
          <a:xfrm>
            <a:off x="7981951" y="6366838"/>
            <a:ext cx="2596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Banno et al, IEEE Trans. Appl. </a:t>
            </a:r>
            <a:r>
              <a:rPr lang="en-US" altLang="ja-JP" sz="12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Supercond</a:t>
            </a:r>
            <a:r>
              <a:rPr lang="en-US" altLang="ja-JP" sz="12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., 30 (2020) 6000705.</a:t>
            </a:r>
            <a:endParaRPr lang="ja-JP" altLang="en-US" sz="1200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7852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0A79B68-42C5-C944-912C-721082BD7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lang="ja-JP" altLang="en-US">
                <a:solidFill>
                  <a:prstClr val="black">
                    <a:tint val="75000"/>
                  </a:prstClr>
                </a:solidFill>
                <a:latin typeface="Arial" panose="020B0604020202020204"/>
                <a:ea typeface="ＭＳ Ｐゴシック" panose="020B0600070205080204" pitchFamily="34" charset="-128"/>
              </a:rPr>
              <a:pPr/>
              <a:t>21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056FC51-989D-D247-B747-1739E816F8BF}"/>
              </a:ext>
            </a:extLst>
          </p:cNvPr>
          <p:cNvSpPr txBox="1"/>
          <p:nvPr/>
        </p:nvSpPr>
        <p:spPr>
          <a:xfrm>
            <a:off x="1674471" y="136525"/>
            <a:ext cx="87158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Characterization of mechanical properties of Nb</a:t>
            </a:r>
            <a:r>
              <a:rPr lang="en-US" altLang="ja-JP" sz="2400" b="1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Sn wires</a:t>
            </a:r>
          </a:p>
          <a:p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by KEK</a:t>
            </a:r>
            <a:endParaRPr lang="ja-JP" altLang="en-US" sz="2400" b="1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F1F1F2-07A1-0A41-A072-B5CC8C95D256}"/>
              </a:ext>
            </a:extLst>
          </p:cNvPr>
          <p:cNvSpPr txBox="1"/>
          <p:nvPr/>
        </p:nvSpPr>
        <p:spPr>
          <a:xfrm>
            <a:off x="1674472" y="1100215"/>
            <a:ext cx="882331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KEK is addressing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improvement in the tolerance of transverse compression stress</a:t>
            </a:r>
          </a:p>
          <a:p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  of Nb</a:t>
            </a:r>
            <a:r>
              <a:rPr lang="en-US" altLang="ja-JP" baseline="-250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Sn conductors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. As a first step, we started the characterization of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-transverse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compressive stress and internal strain measurement by using neutron diffraction.</a:t>
            </a:r>
          </a:p>
          <a:p>
            <a:endParaRPr lang="en-US" altLang="ja-JP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Fracture behavior of DT wires from JASTEC under transverse compression</a:t>
            </a:r>
          </a:p>
          <a:p>
            <a:endParaRPr lang="en-US" altLang="ja-JP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Verification of the strengthening effect of Cu-Nb reinforcement against transverse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 compression in bronze wires from Furukawa</a:t>
            </a:r>
            <a:endParaRPr lang="ja-JP" altLang="en-US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87429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71D40B3-52BB-734C-ACEB-578DC9FC7874}"/>
              </a:ext>
            </a:extLst>
          </p:cNvPr>
          <p:cNvGrpSpPr/>
          <p:nvPr/>
        </p:nvGrpSpPr>
        <p:grpSpPr>
          <a:xfrm>
            <a:off x="1539790" y="2860277"/>
            <a:ext cx="4696625" cy="3978146"/>
            <a:chOff x="21285683" y="16002494"/>
            <a:chExt cx="10888861" cy="9223109"/>
          </a:xfrm>
        </p:grpSpPr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EF0370FD-DAF9-A042-90AE-FB2C2E05EB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85683" y="16002494"/>
              <a:ext cx="10888861" cy="9223109"/>
            </a:xfrm>
            <a:prstGeom prst="rect">
              <a:avLst/>
            </a:prstGeom>
          </p:spPr>
        </p:pic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27876F10-1411-7149-AD7E-4891583328CD}"/>
                </a:ext>
              </a:extLst>
            </p:cNvPr>
            <p:cNvCxnSpPr>
              <a:cxnSpLocks/>
            </p:cNvCxnSpPr>
            <p:nvPr/>
          </p:nvCxnSpPr>
          <p:spPr>
            <a:xfrm>
              <a:off x="25367556" y="19320948"/>
              <a:ext cx="100811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9A6FC9F-E0F1-9242-9E3F-D2DEA09B1F2D}"/>
                </a:ext>
              </a:extLst>
            </p:cNvPr>
            <p:cNvCxnSpPr/>
            <p:nvPr/>
          </p:nvCxnSpPr>
          <p:spPr>
            <a:xfrm>
              <a:off x="25367556" y="18744964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4045585E-028D-BF4B-9EDD-1C592F82E959}"/>
                </a:ext>
              </a:extLst>
            </p:cNvPr>
            <p:cNvCxnSpPr/>
            <p:nvPr/>
          </p:nvCxnSpPr>
          <p:spPr>
            <a:xfrm>
              <a:off x="26375668" y="18816972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EB162861-3BB4-C647-B769-306BDC1EE34A}"/>
                </a:ext>
              </a:extLst>
            </p:cNvPr>
            <p:cNvCxnSpPr/>
            <p:nvPr/>
          </p:nvCxnSpPr>
          <p:spPr>
            <a:xfrm>
              <a:off x="26519684" y="19608980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AB482FF8-99C9-9D4C-B1D2-5442D3EAB149}"/>
                </a:ext>
              </a:extLst>
            </p:cNvPr>
            <p:cNvCxnSpPr/>
            <p:nvPr/>
          </p:nvCxnSpPr>
          <p:spPr>
            <a:xfrm>
              <a:off x="27239764" y="19536972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A2623C8D-E2B1-434E-9702-025CEABDE9CF}"/>
                </a:ext>
              </a:extLst>
            </p:cNvPr>
            <p:cNvCxnSpPr>
              <a:cxnSpLocks/>
            </p:cNvCxnSpPr>
            <p:nvPr/>
          </p:nvCxnSpPr>
          <p:spPr>
            <a:xfrm>
              <a:off x="26519684" y="20185044"/>
              <a:ext cx="72008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512ECA7C-2338-6C4C-9F0E-147434A59C03}"/>
                </a:ext>
              </a:extLst>
            </p:cNvPr>
            <p:cNvCxnSpPr/>
            <p:nvPr/>
          </p:nvCxnSpPr>
          <p:spPr>
            <a:xfrm>
              <a:off x="25367556" y="18024884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E29BE0CB-F372-6143-A825-54AB72718A07}"/>
                </a:ext>
              </a:extLst>
            </p:cNvPr>
            <p:cNvCxnSpPr/>
            <p:nvPr/>
          </p:nvCxnSpPr>
          <p:spPr>
            <a:xfrm>
              <a:off x="24215428" y="18024884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5B77FD20-B761-7A49-9D37-73418E342F02}"/>
                </a:ext>
              </a:extLst>
            </p:cNvPr>
            <p:cNvCxnSpPr>
              <a:cxnSpLocks/>
            </p:cNvCxnSpPr>
            <p:nvPr/>
          </p:nvCxnSpPr>
          <p:spPr>
            <a:xfrm>
              <a:off x="24215484" y="18554480"/>
              <a:ext cx="115207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E3F9179E-DA78-2C4E-A98D-6668BD09721F}"/>
                </a:ext>
              </a:extLst>
            </p:cNvPr>
            <p:cNvCxnSpPr/>
            <p:nvPr/>
          </p:nvCxnSpPr>
          <p:spPr>
            <a:xfrm>
              <a:off x="23423340" y="17088780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80C458C9-2F75-7647-8F93-F3515F868C02}"/>
                </a:ext>
              </a:extLst>
            </p:cNvPr>
            <p:cNvCxnSpPr/>
            <p:nvPr/>
          </p:nvCxnSpPr>
          <p:spPr>
            <a:xfrm>
              <a:off x="24719484" y="17088780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C303D6F4-948E-914A-801C-889B1D6A5F4C}"/>
                </a:ext>
              </a:extLst>
            </p:cNvPr>
            <p:cNvCxnSpPr>
              <a:cxnSpLocks/>
            </p:cNvCxnSpPr>
            <p:nvPr/>
          </p:nvCxnSpPr>
          <p:spPr>
            <a:xfrm>
              <a:off x="23423340" y="17232716"/>
              <a:ext cx="129614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F0EEE82B-C1F3-F642-929F-00C942C6E09D}"/>
                </a:ext>
              </a:extLst>
            </p:cNvPr>
            <p:cNvSpPr txBox="1"/>
            <p:nvPr/>
          </p:nvSpPr>
          <p:spPr>
            <a:xfrm>
              <a:off x="23169727" y="16471566"/>
              <a:ext cx="1735147" cy="713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prstClr val="black"/>
                  </a:solidFill>
                  <a:latin typeface="Arial" panose="020B0604020202020204"/>
                  <a:ea typeface="ＭＳ Ｐゴシック" panose="020B0600070205080204" pitchFamily="34" charset="-128"/>
                </a:rPr>
                <a:t>36±11</a:t>
              </a:r>
              <a:endParaRPr lang="ja-JP" altLang="en-US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921E5208-C6E4-C047-8E4F-05CA25E701EF}"/>
                </a:ext>
              </a:extLst>
            </p:cNvPr>
            <p:cNvSpPr txBox="1"/>
            <p:nvPr/>
          </p:nvSpPr>
          <p:spPr>
            <a:xfrm>
              <a:off x="23457858" y="18600946"/>
              <a:ext cx="1766068" cy="713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prstClr val="black"/>
                  </a:solidFill>
                  <a:latin typeface="Arial" panose="020B0604020202020204"/>
                  <a:ea typeface="ＭＳ Ｐゴシック" panose="020B0600070205080204" pitchFamily="34" charset="-128"/>
                </a:rPr>
                <a:t>52±10</a:t>
              </a:r>
              <a:endParaRPr lang="ja-JP" altLang="en-US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267EAEB6-A0F1-3046-BDEE-4F3DD30EA0F4}"/>
                </a:ext>
              </a:extLst>
            </p:cNvPr>
            <p:cNvSpPr txBox="1"/>
            <p:nvPr/>
          </p:nvSpPr>
          <p:spPr>
            <a:xfrm>
              <a:off x="24648848" y="19349163"/>
              <a:ext cx="1535647" cy="713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prstClr val="black"/>
                  </a:solidFill>
                  <a:latin typeface="Arial" panose="020B0604020202020204"/>
                  <a:ea typeface="ＭＳ Ｐゴシック" panose="020B0600070205080204" pitchFamily="34" charset="-128"/>
                </a:rPr>
                <a:t>73±9</a:t>
              </a:r>
              <a:endParaRPr lang="ja-JP" altLang="en-US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BEAF6F6C-7EF0-E043-8A97-3A6FE9E2E9AE}"/>
                </a:ext>
              </a:extLst>
            </p:cNvPr>
            <p:cNvSpPr txBox="1"/>
            <p:nvPr/>
          </p:nvSpPr>
          <p:spPr>
            <a:xfrm>
              <a:off x="26234183" y="20319101"/>
              <a:ext cx="1535647" cy="713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prstClr val="black"/>
                  </a:solidFill>
                  <a:latin typeface="Arial" panose="020B0604020202020204"/>
                  <a:ea typeface="ＭＳ Ｐゴシック" panose="020B0600070205080204" pitchFamily="34" charset="-128"/>
                </a:rPr>
                <a:t>99±6</a:t>
              </a:r>
              <a:endParaRPr lang="ja-JP" altLang="en-US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D5AAF3F-1117-CF4D-A7AD-0729C79D6EE2}"/>
              </a:ext>
            </a:extLst>
          </p:cNvPr>
          <p:cNvSpPr/>
          <p:nvPr/>
        </p:nvSpPr>
        <p:spPr>
          <a:xfrm>
            <a:off x="4937107" y="3447120"/>
            <a:ext cx="307705" cy="72533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>
              <a:solidFill>
                <a:prstClr val="white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64BBE3F-CE72-CB4E-883D-B8FBCA270B3A}"/>
              </a:ext>
            </a:extLst>
          </p:cNvPr>
          <p:cNvSpPr txBox="1"/>
          <p:nvPr/>
        </p:nvSpPr>
        <p:spPr>
          <a:xfrm>
            <a:off x="4601455" y="2860277"/>
            <a:ext cx="1554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Discontinuous degradation</a:t>
            </a:r>
            <a:endParaRPr lang="ja-JP" altLang="en-US" sz="1400" dirty="0">
              <a:solidFill>
                <a:srgbClr val="FF0000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C54562-3A16-CB45-A67C-62CE30B7A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lang="ja-JP" altLang="en-US">
                <a:solidFill>
                  <a:prstClr val="black">
                    <a:tint val="75000"/>
                  </a:prstClr>
                </a:solidFill>
                <a:latin typeface="Arial" panose="020B0604020202020204"/>
                <a:ea typeface="ＭＳ Ｐゴシック" panose="020B0600070205080204" pitchFamily="34" charset="-128"/>
              </a:rPr>
              <a:pPr/>
              <a:t>22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70AA50C-0E75-294D-A3ED-FB44B43D90F1}"/>
              </a:ext>
            </a:extLst>
          </p:cNvPr>
          <p:cNvSpPr txBox="1"/>
          <p:nvPr/>
        </p:nvSpPr>
        <p:spPr>
          <a:xfrm>
            <a:off x="1674471" y="136525"/>
            <a:ext cx="794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sz="2400" b="1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</a:t>
            </a:r>
            <a:r>
              <a:rPr lang="en-US" altLang="ja-JP" sz="2400" b="1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-transverse compressive stress in JASTEC DT wire</a:t>
            </a:r>
            <a:endParaRPr lang="ja-JP" altLang="en-US" sz="2400" b="1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8C5B533-40F0-6A4D-B08D-0EFBB8B5B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3723" y="818326"/>
            <a:ext cx="2620690" cy="1712347"/>
          </a:xfrm>
          <a:prstGeom prst="rect">
            <a:avLst/>
          </a:prstGeom>
        </p:spPr>
      </p:pic>
      <p:sp>
        <p:nvSpPr>
          <p:cNvPr id="9" name="下矢印 8">
            <a:extLst>
              <a:ext uri="{FF2B5EF4-FFF2-40B4-BE49-F238E27FC236}">
                <a16:creationId xmlns:a16="http://schemas.microsoft.com/office/drawing/2014/main" id="{80A09205-B3D9-BD4D-8846-98A7B831E630}"/>
              </a:ext>
            </a:extLst>
          </p:cNvPr>
          <p:cNvSpPr/>
          <p:nvPr/>
        </p:nvSpPr>
        <p:spPr>
          <a:xfrm>
            <a:off x="2994069" y="1339693"/>
            <a:ext cx="257175" cy="257175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4EB110A-733D-8344-9B71-94D07BA9CCCE}"/>
              </a:ext>
            </a:extLst>
          </p:cNvPr>
          <p:cNvSpPr txBox="1"/>
          <p:nvPr/>
        </p:nvSpPr>
        <p:spPr>
          <a:xfrm>
            <a:off x="2357061" y="755844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Compressive</a:t>
            </a:r>
          </a:p>
          <a:p>
            <a:pPr algn="ctr"/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stress</a:t>
            </a:r>
            <a:endParaRPr lang="ja-JP" altLang="en-US">
              <a:solidFill>
                <a:srgbClr val="FF0000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D258D79-5889-7140-B438-8673CDF70389}"/>
              </a:ext>
            </a:extLst>
          </p:cNvPr>
          <p:cNvSpPr txBox="1"/>
          <p:nvPr/>
        </p:nvSpPr>
        <p:spPr>
          <a:xfrm>
            <a:off x="1506595" y="2566391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Nb</a:t>
            </a:r>
            <a:r>
              <a:rPr lang="en-US" altLang="ja-JP" baseline="-250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Sn wire</a:t>
            </a:r>
            <a:endParaRPr lang="ja-JP" altLang="en-US">
              <a:solidFill>
                <a:srgbClr val="FF0000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2C711CB4-8413-CD45-9D9C-E0573673621B}"/>
              </a:ext>
            </a:extLst>
          </p:cNvPr>
          <p:cNvCxnSpPr>
            <a:cxnSpLocks/>
          </p:cNvCxnSpPr>
          <p:nvPr/>
        </p:nvCxnSpPr>
        <p:spPr>
          <a:xfrm flipV="1">
            <a:off x="2656287" y="1954055"/>
            <a:ext cx="0" cy="721519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08">
            <a:extLst>
              <a:ext uri="{FF2B5EF4-FFF2-40B4-BE49-F238E27FC236}">
                <a16:creationId xmlns:a16="http://schemas.microsoft.com/office/drawing/2014/main" id="{C844E326-0C4D-7B45-AB69-A7245BB7384E}"/>
              </a:ext>
            </a:extLst>
          </p:cNvPr>
          <p:cNvSpPr txBox="1"/>
          <p:nvPr/>
        </p:nvSpPr>
        <p:spPr>
          <a:xfrm>
            <a:off x="4220474" y="1504943"/>
            <a:ext cx="6532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prstClr val="black"/>
                </a:solidFill>
                <a:latin typeface="Arial" panose="020B0604020202020204"/>
              </a:rPr>
              <a:t>• Lever-cam type probe in Tohoku University</a:t>
            </a:r>
          </a:p>
          <a:p>
            <a:pPr algn="just"/>
            <a:r>
              <a:rPr lang="en-US" dirty="0">
                <a:solidFill>
                  <a:prstClr val="black"/>
                </a:solidFill>
                <a:latin typeface="Arial" panose="020B0604020202020204"/>
              </a:rPr>
              <a:t>• A transverse load was applied with a 3 mm-wide G10 anvil.</a:t>
            </a:r>
          </a:p>
          <a:p>
            <a:pPr algn="just"/>
            <a:r>
              <a:rPr lang="en-US" dirty="0">
                <a:solidFill>
                  <a:prstClr val="black"/>
                </a:solidFill>
                <a:latin typeface="Arial" panose="020B0604020202020204"/>
              </a:rPr>
              <a:t>• Reversibility of </a:t>
            </a:r>
            <a:r>
              <a:rPr lang="en-US" i="1" dirty="0" err="1">
                <a:solidFill>
                  <a:prstClr val="black"/>
                </a:solidFill>
                <a:latin typeface="Arial" panose="020B0604020202020204"/>
              </a:rPr>
              <a:t>I</a:t>
            </a:r>
            <a:r>
              <a:rPr lang="en-US" i="1" baseline="-25000" dirty="0" err="1">
                <a:solidFill>
                  <a:prstClr val="black"/>
                </a:solidFill>
                <a:latin typeface="Arial" panose="020B0604020202020204"/>
              </a:rPr>
              <a:t>c</a:t>
            </a:r>
            <a:r>
              <a:rPr lang="en-US" i="1" dirty="0">
                <a:solidFill>
                  <a:prstClr val="black"/>
                </a:solidFill>
                <a:latin typeface="Arial" panose="020B0604020202020204"/>
              </a:rPr>
              <a:t> </a:t>
            </a:r>
            <a:r>
              <a:rPr lang="en-US" dirty="0">
                <a:solidFill>
                  <a:prstClr val="black"/>
                </a:solidFill>
                <a:latin typeface="Arial" panose="020B0604020202020204"/>
              </a:rPr>
              <a:t>change was checked by loading/unloading.</a:t>
            </a:r>
          </a:p>
          <a:p>
            <a:pPr algn="just"/>
            <a:r>
              <a:rPr lang="en-US" dirty="0">
                <a:solidFill>
                  <a:prstClr val="black"/>
                </a:solidFill>
                <a:latin typeface="Arial" panose="020B0604020202020204"/>
              </a:rPr>
              <a:t>• </a:t>
            </a:r>
            <a:r>
              <a:rPr lang="en-US" i="1" dirty="0" err="1">
                <a:solidFill>
                  <a:prstClr val="black"/>
                </a:solidFill>
                <a:latin typeface="Arial" panose="020B0604020202020204"/>
              </a:rPr>
              <a:t>I</a:t>
            </a:r>
            <a:r>
              <a:rPr lang="en-US" i="1" baseline="-25000" dirty="0" err="1">
                <a:solidFill>
                  <a:prstClr val="black"/>
                </a:solidFill>
                <a:latin typeface="Arial" panose="020B0604020202020204"/>
              </a:rPr>
              <a:t>c</a:t>
            </a:r>
            <a:r>
              <a:rPr lang="en-US" dirty="0">
                <a:solidFill>
                  <a:prstClr val="black"/>
                </a:solidFill>
                <a:latin typeface="Arial" panose="020B0604020202020204"/>
              </a:rPr>
              <a:t> was evaluated on the 10 </a:t>
            </a:r>
            <a:r>
              <a:rPr lang="en-US" dirty="0">
                <a:solidFill>
                  <a:prstClr val="black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prstClr val="black"/>
                </a:solidFill>
                <a:latin typeface="Arial" panose="020B0604020202020204"/>
              </a:rPr>
              <a:t>V/cm criterion at 18 T and 4.2 K.</a:t>
            </a:r>
          </a:p>
        </p:txBody>
      </p:sp>
      <p:sp>
        <p:nvSpPr>
          <p:cNvPr id="38" name="TextBox 108">
            <a:extLst>
              <a:ext uri="{FF2B5EF4-FFF2-40B4-BE49-F238E27FC236}">
                <a16:creationId xmlns:a16="http://schemas.microsoft.com/office/drawing/2014/main" id="{836CF335-A973-574D-ADD7-759910C21080}"/>
              </a:ext>
            </a:extLst>
          </p:cNvPr>
          <p:cNvSpPr txBox="1"/>
          <p:nvPr/>
        </p:nvSpPr>
        <p:spPr>
          <a:xfrm>
            <a:off x="6054115" y="3028221"/>
            <a:ext cx="46572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Good reproducibility among 4 samples</a:t>
            </a:r>
          </a:p>
          <a:p>
            <a:pPr algn="just"/>
            <a:endParaRPr lang="en-US" altLang="ja-JP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  <a:p>
            <a:pPr algn="just"/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Change of</a:t>
            </a:r>
            <a:r>
              <a:rPr lang="en-US" altLang="ja-JP" i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i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after unloading</a:t>
            </a:r>
          </a:p>
          <a:p>
            <a:pPr algn="just"/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At low stress, the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recovers to the initial</a:t>
            </a:r>
          </a:p>
          <a:p>
            <a:pPr algn="just"/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value. 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At medium stress, the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after unloading 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gradually decreases with </a:t>
            </a:r>
            <a:r>
              <a:rPr lang="en-US" altLang="ja-JP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Δ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i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/I</a:t>
            </a:r>
            <a:r>
              <a:rPr lang="en-US" altLang="ja-JP" i="1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c0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&lt; 6%. </a:t>
            </a:r>
          </a:p>
          <a:p>
            <a:pPr algn="just"/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At high stress, discontinuous degradation</a:t>
            </a:r>
          </a:p>
          <a:p>
            <a:pPr algn="just"/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of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occurs.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E841FC7-E02C-C642-BEC3-FB5F4D329E79}"/>
              </a:ext>
            </a:extLst>
          </p:cNvPr>
          <p:cNvSpPr txBox="1"/>
          <p:nvPr/>
        </p:nvSpPr>
        <p:spPr>
          <a:xfrm>
            <a:off x="4830910" y="4772406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With loading</a:t>
            </a:r>
            <a:endParaRPr lang="ja-JP" altLang="en-US" sz="16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44" name="フリーフォーム 43">
            <a:extLst>
              <a:ext uri="{FF2B5EF4-FFF2-40B4-BE49-F238E27FC236}">
                <a16:creationId xmlns:a16="http://schemas.microsoft.com/office/drawing/2014/main" id="{BD1FA34C-EF33-9F47-8543-B01464E3F127}"/>
              </a:ext>
            </a:extLst>
          </p:cNvPr>
          <p:cNvSpPr/>
          <p:nvPr/>
        </p:nvSpPr>
        <p:spPr>
          <a:xfrm>
            <a:off x="4521200" y="4631092"/>
            <a:ext cx="419100" cy="194908"/>
          </a:xfrm>
          <a:custGeom>
            <a:avLst/>
            <a:gdLst>
              <a:gd name="connsiteX0" fmla="*/ 419100 w 419100"/>
              <a:gd name="connsiteY0" fmla="*/ 194908 h 194908"/>
              <a:gd name="connsiteX1" fmla="*/ 241300 w 419100"/>
              <a:gd name="connsiteY1" fmla="*/ 17108 h 194908"/>
              <a:gd name="connsiteX2" fmla="*/ 0 w 419100"/>
              <a:gd name="connsiteY2" fmla="*/ 17108 h 19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9100" h="194908">
                <a:moveTo>
                  <a:pt x="419100" y="194908"/>
                </a:moveTo>
                <a:cubicBezTo>
                  <a:pt x="365125" y="120824"/>
                  <a:pt x="311150" y="46741"/>
                  <a:pt x="241300" y="17108"/>
                </a:cubicBezTo>
                <a:cubicBezTo>
                  <a:pt x="171450" y="-12525"/>
                  <a:pt x="85725" y="2291"/>
                  <a:pt x="0" y="17108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6771869-D6AB-9C40-B944-EEBAA88E01AE}"/>
              </a:ext>
            </a:extLst>
          </p:cNvPr>
          <p:cNvSpPr txBox="1"/>
          <p:nvPr/>
        </p:nvSpPr>
        <p:spPr>
          <a:xfrm>
            <a:off x="3149930" y="3136513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After unloading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687A6E-89DD-D54D-97DD-BA940F5E1450}"/>
              </a:ext>
            </a:extLst>
          </p:cNvPr>
          <p:cNvSpPr txBox="1"/>
          <p:nvPr/>
        </p:nvSpPr>
        <p:spPr>
          <a:xfrm>
            <a:off x="4220474" y="657234"/>
            <a:ext cx="616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Tolerance of transverse compressive stress was evaluated</a:t>
            </a:r>
          </a:p>
          <a:p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for JASTEC DT wires with </a:t>
            </a:r>
            <a:r>
              <a:rPr lang="en-US" altLang="ja-JP" i="1" dirty="0" err="1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J</a:t>
            </a:r>
            <a:r>
              <a:rPr lang="en-US" altLang="ja-JP" i="1" baseline="-25000" dirty="0" err="1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i="1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of 1100 A/mm</a:t>
            </a:r>
            <a:r>
              <a:rPr lang="en-US" altLang="ja-JP" baseline="300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2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 at 16 T, 4.2 K .</a:t>
            </a:r>
            <a:endParaRPr lang="ja-JP" altLang="en-US">
              <a:solidFill>
                <a:srgbClr val="FF0000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38745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F79E106-CEA9-2647-9AE4-1C176DFAD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lang="ja-JP" altLang="en-US">
                <a:solidFill>
                  <a:prstClr val="black">
                    <a:tint val="75000"/>
                  </a:prstClr>
                </a:solidFill>
                <a:latin typeface="Arial" panose="020B0604020202020204"/>
                <a:ea typeface="ＭＳ Ｐゴシック" panose="020B0600070205080204" pitchFamily="34" charset="-128"/>
              </a:rPr>
              <a:pPr/>
              <a:t>23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D84BB70-B111-984B-B2BA-F190623F9700}"/>
              </a:ext>
            </a:extLst>
          </p:cNvPr>
          <p:cNvSpPr txBox="1"/>
          <p:nvPr/>
        </p:nvSpPr>
        <p:spPr>
          <a:xfrm>
            <a:off x="1644544" y="-16185"/>
            <a:ext cx="7835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Fracture behavior by transverse compressive stress</a:t>
            </a:r>
          </a:p>
          <a:p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in JASTEC DT wire</a:t>
            </a:r>
            <a:endParaRPr lang="ja-JP" altLang="en-US" sz="2400" b="1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30401F9-A1ED-B941-A732-9792567DA3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477" t="3810" r="4498" b="4748"/>
          <a:stretch/>
        </p:blipFill>
        <p:spPr>
          <a:xfrm>
            <a:off x="8556896" y="929789"/>
            <a:ext cx="1238580" cy="2363281"/>
          </a:xfrm>
          <a:prstGeom prst="rect">
            <a:avLst/>
          </a:prstGeom>
          <a:ln w="28575">
            <a:solidFill>
              <a:srgbClr val="0070C0"/>
            </a:solidFill>
            <a:prstDash val="sysDash"/>
          </a:ln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0989892-E15C-7F45-8ABA-B597EA6E9A23}"/>
              </a:ext>
            </a:extLst>
          </p:cNvPr>
          <p:cNvGrpSpPr/>
          <p:nvPr/>
        </p:nvGrpSpPr>
        <p:grpSpPr>
          <a:xfrm>
            <a:off x="7035731" y="741981"/>
            <a:ext cx="1415130" cy="2185101"/>
            <a:chOff x="33300000" y="18634097"/>
            <a:chExt cx="3664650" cy="5658583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EC259FBC-F968-AE4D-ABC2-52A037511248}"/>
                </a:ext>
              </a:extLst>
            </p:cNvPr>
            <p:cNvGrpSpPr/>
            <p:nvPr/>
          </p:nvGrpSpPr>
          <p:grpSpPr>
            <a:xfrm>
              <a:off x="33300000" y="19277835"/>
              <a:ext cx="3664650" cy="5014845"/>
              <a:chOff x="33300000" y="19277835"/>
              <a:chExt cx="3664650" cy="5014845"/>
            </a:xfrm>
          </p:grpSpPr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D19A9AB3-7804-8B4C-90E2-40F4FC9892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300000" y="19980000"/>
                <a:ext cx="3664650" cy="3600000"/>
              </a:xfrm>
              <a:prstGeom prst="rect">
                <a:avLst/>
              </a:prstGeom>
              <a:solidFill>
                <a:srgbClr val="32211A"/>
              </a:solidFill>
            </p:spPr>
          </p:pic>
          <p:sp>
            <p:nvSpPr>
              <p:cNvPr id="48" name="矢印: 下 42">
                <a:extLst>
                  <a:ext uri="{FF2B5EF4-FFF2-40B4-BE49-F238E27FC236}">
                    <a16:creationId xmlns:a16="http://schemas.microsoft.com/office/drawing/2014/main" id="{804A097A-845A-B84E-9277-C3556582F80E}"/>
                  </a:ext>
                </a:extLst>
              </p:cNvPr>
              <p:cNvSpPr/>
              <p:nvPr/>
            </p:nvSpPr>
            <p:spPr>
              <a:xfrm>
                <a:off x="34829241" y="19277835"/>
                <a:ext cx="606165" cy="585328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400">
                  <a:solidFill>
                    <a:prstClr val="white"/>
                  </a:solidFill>
                  <a:latin typeface="Arial" panose="020B0604020202020204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49" name="矢印: 下 44">
                <a:extLst>
                  <a:ext uri="{FF2B5EF4-FFF2-40B4-BE49-F238E27FC236}">
                    <a16:creationId xmlns:a16="http://schemas.microsoft.com/office/drawing/2014/main" id="{1A715411-F89B-F440-92F4-8548473E370E}"/>
                  </a:ext>
                </a:extLst>
              </p:cNvPr>
              <p:cNvSpPr/>
              <p:nvPr/>
            </p:nvSpPr>
            <p:spPr>
              <a:xfrm rot="10800000">
                <a:off x="34829241" y="23707352"/>
                <a:ext cx="606165" cy="585328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400">
                  <a:solidFill>
                    <a:prstClr val="white"/>
                  </a:solidFill>
                  <a:latin typeface="Arial" panose="020B0604020202020204"/>
                  <a:ea typeface="ＭＳ Ｐゴシック" panose="020B0600070205080204" pitchFamily="34" charset="-128"/>
                </a:endParaRPr>
              </a:p>
            </p:txBody>
          </p:sp>
        </p:grp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B3229874-3B29-EC43-BB4D-C5EE1AB90DEC}"/>
                </a:ext>
              </a:extLst>
            </p:cNvPr>
            <p:cNvSpPr txBox="1"/>
            <p:nvPr/>
          </p:nvSpPr>
          <p:spPr>
            <a:xfrm>
              <a:off x="33499269" y="18634097"/>
              <a:ext cx="3209685" cy="7970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prstClr val="black"/>
                  </a:solidFill>
                  <a:latin typeface="Arial" panose="020B0604020202020204"/>
                  <a:ea typeface="ＭＳ Ｐゴシック" panose="020B0600070205080204" pitchFamily="34" charset="-128"/>
                </a:rPr>
                <a:t>Compression</a:t>
              </a:r>
              <a:endParaRPr lang="ja-JP" altLang="en-US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D4E5917-1198-744B-A356-BBAB0046BF6D}"/>
              </a:ext>
            </a:extLst>
          </p:cNvPr>
          <p:cNvGrpSpPr/>
          <p:nvPr/>
        </p:nvGrpSpPr>
        <p:grpSpPr>
          <a:xfrm>
            <a:off x="2681243" y="778095"/>
            <a:ext cx="1387951" cy="2206984"/>
            <a:chOff x="40803023" y="18577957"/>
            <a:chExt cx="3594265" cy="5715252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3A463BB9-00D5-6E45-B23F-82F8ADB6D3B4}"/>
                </a:ext>
              </a:extLst>
            </p:cNvPr>
            <p:cNvGrpSpPr/>
            <p:nvPr/>
          </p:nvGrpSpPr>
          <p:grpSpPr>
            <a:xfrm>
              <a:off x="40803023" y="19277835"/>
              <a:ext cx="3594265" cy="5015374"/>
              <a:chOff x="40803023" y="19277835"/>
              <a:chExt cx="3594265" cy="5015374"/>
            </a:xfrm>
          </p:grpSpPr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A702AEC2-47D6-CD41-BF24-FF65E8A79A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803023" y="19980000"/>
                <a:ext cx="3594265" cy="3600000"/>
              </a:xfrm>
              <a:prstGeom prst="rect">
                <a:avLst/>
              </a:prstGeom>
            </p:spPr>
          </p:pic>
          <p:sp>
            <p:nvSpPr>
              <p:cNvPr id="43" name="矢印: 下 63">
                <a:extLst>
                  <a:ext uri="{FF2B5EF4-FFF2-40B4-BE49-F238E27FC236}">
                    <a16:creationId xmlns:a16="http://schemas.microsoft.com/office/drawing/2014/main" id="{280B6CB1-A12E-7443-B28F-5F611E444987}"/>
                  </a:ext>
                </a:extLst>
              </p:cNvPr>
              <p:cNvSpPr/>
              <p:nvPr/>
            </p:nvSpPr>
            <p:spPr>
              <a:xfrm>
                <a:off x="42334965" y="19277835"/>
                <a:ext cx="606165" cy="585328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400">
                  <a:solidFill>
                    <a:prstClr val="white"/>
                  </a:solidFill>
                  <a:latin typeface="Arial" panose="020B0604020202020204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44" name="矢印: 下 65">
                <a:extLst>
                  <a:ext uri="{FF2B5EF4-FFF2-40B4-BE49-F238E27FC236}">
                    <a16:creationId xmlns:a16="http://schemas.microsoft.com/office/drawing/2014/main" id="{3F715C4B-CA4D-F948-B73F-4ED0FA389CD0}"/>
                  </a:ext>
                </a:extLst>
              </p:cNvPr>
              <p:cNvSpPr/>
              <p:nvPr/>
            </p:nvSpPr>
            <p:spPr>
              <a:xfrm rot="10800000">
                <a:off x="42334965" y="23707881"/>
                <a:ext cx="606165" cy="585328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400">
                  <a:solidFill>
                    <a:prstClr val="white"/>
                  </a:solidFill>
                  <a:latin typeface="Arial" panose="020B0604020202020204"/>
                  <a:ea typeface="ＭＳ Ｐゴシック" panose="020B0600070205080204" pitchFamily="34" charset="-128"/>
                </a:endParaRPr>
              </a:p>
            </p:txBody>
          </p:sp>
        </p:grp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4078BE31-E0F7-8F4E-8FFE-F2F28DD5C1C9}"/>
                </a:ext>
              </a:extLst>
            </p:cNvPr>
            <p:cNvSpPr txBox="1"/>
            <p:nvPr/>
          </p:nvSpPr>
          <p:spPr>
            <a:xfrm>
              <a:off x="41006953" y="18577957"/>
              <a:ext cx="3209683" cy="7970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prstClr val="black"/>
                  </a:solidFill>
                  <a:latin typeface="Arial" panose="020B0604020202020204"/>
                  <a:ea typeface="ＭＳ Ｐゴシック" panose="020B0600070205080204" pitchFamily="34" charset="-128"/>
                </a:rPr>
                <a:t>Compression</a:t>
              </a:r>
              <a:endParaRPr lang="ja-JP" altLang="en-US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36DDF7CC-596D-9843-8A04-4A3C0100E72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378" t="8253" r="1" b="78"/>
          <a:stretch/>
        </p:blipFill>
        <p:spPr>
          <a:xfrm>
            <a:off x="4161493" y="974340"/>
            <a:ext cx="1257193" cy="2363281"/>
          </a:xfrm>
          <a:prstGeom prst="rect">
            <a:avLst/>
          </a:prstGeom>
          <a:solidFill>
            <a:srgbClr val="EFB465"/>
          </a:solidFill>
          <a:ln w="28575">
            <a:solidFill>
              <a:srgbClr val="0070C0"/>
            </a:solidFill>
            <a:prstDash val="sysDash"/>
          </a:ln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2CB40DC-DE54-FF48-ABE9-D67D1DBF7DCF}"/>
              </a:ext>
            </a:extLst>
          </p:cNvPr>
          <p:cNvSpPr txBox="1"/>
          <p:nvPr/>
        </p:nvSpPr>
        <p:spPr>
          <a:xfrm>
            <a:off x="9382859" y="1426746"/>
            <a:ext cx="923387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Cracks through modules</a:t>
            </a:r>
            <a:endParaRPr lang="ja-JP" altLang="en-US" sz="1400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4BFE7CB0-BCFB-F245-8A29-9D5E7D4627B7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9149426" y="1535568"/>
            <a:ext cx="233432" cy="26051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E6B385F3-8BD6-AA4E-9147-876270E77102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9051260" y="1796078"/>
            <a:ext cx="331598" cy="12706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四角形: 角を丸くする 92">
            <a:extLst>
              <a:ext uri="{FF2B5EF4-FFF2-40B4-BE49-F238E27FC236}">
                <a16:creationId xmlns:a16="http://schemas.microsoft.com/office/drawing/2014/main" id="{30D4AD30-514C-014A-A8C5-2DB43DE2EBA2}"/>
              </a:ext>
            </a:extLst>
          </p:cNvPr>
          <p:cNvSpPr/>
          <p:nvPr/>
        </p:nvSpPr>
        <p:spPr>
          <a:xfrm>
            <a:off x="7538279" y="1466367"/>
            <a:ext cx="455885" cy="872861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>
              <a:solidFill>
                <a:prstClr val="white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A2A7C37E-DAC5-DF4A-AD68-4808D61C2954}"/>
              </a:ext>
            </a:extLst>
          </p:cNvPr>
          <p:cNvCxnSpPr>
            <a:cxnSpLocks/>
          </p:cNvCxnSpPr>
          <p:nvPr/>
        </p:nvCxnSpPr>
        <p:spPr>
          <a:xfrm flipV="1">
            <a:off x="7550735" y="929789"/>
            <a:ext cx="1006162" cy="559681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34CA93B6-92E8-6B4C-952C-445EF8ED6AF9}"/>
              </a:ext>
            </a:extLst>
          </p:cNvPr>
          <p:cNvCxnSpPr>
            <a:cxnSpLocks/>
          </p:cNvCxnSpPr>
          <p:nvPr/>
        </p:nvCxnSpPr>
        <p:spPr>
          <a:xfrm>
            <a:off x="7538277" y="2302275"/>
            <a:ext cx="1018618" cy="99079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四角形: 角を丸くする 101">
            <a:extLst>
              <a:ext uri="{FF2B5EF4-FFF2-40B4-BE49-F238E27FC236}">
                <a16:creationId xmlns:a16="http://schemas.microsoft.com/office/drawing/2014/main" id="{006CE606-C47B-9549-A2DA-2C78A4EC6916}"/>
              </a:ext>
            </a:extLst>
          </p:cNvPr>
          <p:cNvSpPr/>
          <p:nvPr/>
        </p:nvSpPr>
        <p:spPr>
          <a:xfrm>
            <a:off x="3417750" y="1610249"/>
            <a:ext cx="369397" cy="718184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>
              <a:solidFill>
                <a:prstClr val="white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D2BA1F2-D3EA-9347-A6FA-F3ADA0612871}"/>
              </a:ext>
            </a:extLst>
          </p:cNvPr>
          <p:cNvCxnSpPr>
            <a:cxnSpLocks/>
          </p:cNvCxnSpPr>
          <p:nvPr/>
        </p:nvCxnSpPr>
        <p:spPr>
          <a:xfrm flipV="1">
            <a:off x="3428288" y="965611"/>
            <a:ext cx="733204" cy="66191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258DBB57-C747-F44D-9CC4-415068C93B1D}"/>
              </a:ext>
            </a:extLst>
          </p:cNvPr>
          <p:cNvCxnSpPr>
            <a:cxnSpLocks/>
          </p:cNvCxnSpPr>
          <p:nvPr/>
        </p:nvCxnSpPr>
        <p:spPr>
          <a:xfrm>
            <a:off x="3436175" y="2308884"/>
            <a:ext cx="725316" cy="102897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E1A874B-03CE-6143-8E29-3EEA14840D6B}"/>
              </a:ext>
            </a:extLst>
          </p:cNvPr>
          <p:cNvSpPr txBox="1"/>
          <p:nvPr/>
        </p:nvSpPr>
        <p:spPr>
          <a:xfrm>
            <a:off x="9422717" y="2260567"/>
            <a:ext cx="914563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Widened inter-module gaps</a:t>
            </a:r>
            <a:endParaRPr lang="ja-JP" altLang="en-US" sz="1400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A888ABE2-123D-EF45-9EED-5E16275120C0}"/>
              </a:ext>
            </a:extLst>
          </p:cNvPr>
          <p:cNvCxnSpPr>
            <a:cxnSpLocks/>
          </p:cNvCxnSpPr>
          <p:nvPr/>
        </p:nvCxnSpPr>
        <p:spPr>
          <a:xfrm flipH="1">
            <a:off x="9249497" y="2518667"/>
            <a:ext cx="207526" cy="93497"/>
          </a:xfrm>
          <a:prstGeom prst="straightConnector1">
            <a:avLst/>
          </a:prstGeom>
          <a:ln w="127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7639C404-C83F-FD42-9581-2FD4B7C0C83D}"/>
              </a:ext>
            </a:extLst>
          </p:cNvPr>
          <p:cNvCxnSpPr>
            <a:cxnSpLocks/>
          </p:cNvCxnSpPr>
          <p:nvPr/>
        </p:nvCxnSpPr>
        <p:spPr>
          <a:xfrm flipH="1">
            <a:off x="9339777" y="2549490"/>
            <a:ext cx="70516" cy="282066"/>
          </a:xfrm>
          <a:prstGeom prst="straightConnector1">
            <a:avLst/>
          </a:prstGeom>
          <a:ln w="127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6E08806D-86E6-8E4D-B489-3BAF572A9E37}"/>
              </a:ext>
            </a:extLst>
          </p:cNvPr>
          <p:cNvCxnSpPr>
            <a:cxnSpLocks/>
          </p:cNvCxnSpPr>
          <p:nvPr/>
        </p:nvCxnSpPr>
        <p:spPr>
          <a:xfrm flipH="1" flipV="1">
            <a:off x="9266143" y="1978025"/>
            <a:ext cx="150432" cy="559476"/>
          </a:xfrm>
          <a:prstGeom prst="straightConnector1">
            <a:avLst/>
          </a:prstGeom>
          <a:ln w="127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3F1F734-D998-3D45-B443-E2967661E079}"/>
              </a:ext>
            </a:extLst>
          </p:cNvPr>
          <p:cNvSpPr txBox="1"/>
          <p:nvPr/>
        </p:nvSpPr>
        <p:spPr>
          <a:xfrm>
            <a:off x="5488217" y="2031897"/>
            <a:ext cx="1257193" cy="160043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Widened inter-module gaps</a:t>
            </a:r>
          </a:p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(plastic deformation</a:t>
            </a:r>
          </a:p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of metal component)</a:t>
            </a:r>
            <a:endParaRPr lang="ja-JP" altLang="en-US" sz="1400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A2559E50-1A1B-1849-88D3-A21FC0E13211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5245860" y="2140718"/>
            <a:ext cx="242356" cy="691399"/>
          </a:xfrm>
          <a:prstGeom prst="straightConnector1">
            <a:avLst/>
          </a:prstGeom>
          <a:ln w="127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24EB0267-5EC2-5D42-A9AF-C519EDB59758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5069682" y="2223852"/>
            <a:ext cx="418534" cy="608265"/>
          </a:xfrm>
          <a:prstGeom prst="straightConnector1">
            <a:avLst/>
          </a:prstGeom>
          <a:ln w="127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49115F02-CEE1-F343-839E-6EA5D92B3DE2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5205590" y="2624164"/>
            <a:ext cx="282626" cy="207953"/>
          </a:xfrm>
          <a:prstGeom prst="straightConnector1">
            <a:avLst/>
          </a:prstGeom>
          <a:ln w="127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0" name="図 99">
            <a:extLst>
              <a:ext uri="{FF2B5EF4-FFF2-40B4-BE49-F238E27FC236}">
                <a16:creationId xmlns:a16="http://schemas.microsoft.com/office/drawing/2014/main" id="{3AC8DF03-9913-DA4A-93A6-ACB8EEFDB1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8823" y="3947348"/>
            <a:ext cx="4405506" cy="2910652"/>
          </a:xfrm>
          <a:prstGeom prst="rect">
            <a:avLst/>
          </a:prstGeom>
        </p:spPr>
      </p:pic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57829E1A-D0FC-AB4D-A3C3-47567155AD1A}"/>
              </a:ext>
            </a:extLst>
          </p:cNvPr>
          <p:cNvSpPr txBox="1"/>
          <p:nvPr/>
        </p:nvSpPr>
        <p:spPr>
          <a:xfrm>
            <a:off x="2892634" y="3446103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Sample No.3 in Mode II</a:t>
            </a:r>
            <a:endParaRPr lang="ja-JP" altLang="en-US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93310114-BD58-2447-89BB-C64C291BEA2A}"/>
              </a:ext>
            </a:extLst>
          </p:cNvPr>
          <p:cNvSpPr txBox="1"/>
          <p:nvPr/>
        </p:nvSpPr>
        <p:spPr>
          <a:xfrm>
            <a:off x="7227044" y="342900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Sample No.1 in Mode III</a:t>
            </a:r>
            <a:endParaRPr lang="ja-JP" altLang="en-US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24458C73-F57C-C04D-B9C4-3AC2A6876657}"/>
              </a:ext>
            </a:extLst>
          </p:cNvPr>
          <p:cNvSpPr txBox="1"/>
          <p:nvPr/>
        </p:nvSpPr>
        <p:spPr>
          <a:xfrm>
            <a:off x="6206497" y="3910662"/>
            <a:ext cx="448872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432FF"/>
                </a:solidFill>
                <a:latin typeface="Arial" panose="020B0604020202020204"/>
                <a:ea typeface="ＭＳ Ｐゴシック" panose="020B0600070205080204" pitchFamily="34" charset="-128"/>
              </a:rPr>
              <a:t>Mode I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: Reversible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i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change caused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by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elastic deformation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of Nb</a:t>
            </a:r>
            <a:r>
              <a:rPr lang="en-US" altLang="ja-JP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Sn and metal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components</a:t>
            </a:r>
          </a:p>
          <a:p>
            <a:endParaRPr lang="en-US" altLang="ja-JP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  <a:p>
            <a:r>
              <a:rPr lang="en-US" altLang="ja-JP" dirty="0">
                <a:solidFill>
                  <a:srgbClr val="0432FF"/>
                </a:solidFill>
                <a:latin typeface="Arial" panose="020B0604020202020204"/>
                <a:ea typeface="ＭＳ Ｐゴシック" panose="020B0600070205080204" pitchFamily="34" charset="-128"/>
              </a:rPr>
              <a:t>Mode II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: Gradual</a:t>
            </a:r>
            <a:r>
              <a:rPr lang="en-US" altLang="ja-JP" i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i="1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degradation caused by</a:t>
            </a:r>
          </a:p>
          <a:p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plastic deformation of metal component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without cracking of Nb</a:t>
            </a:r>
            <a:r>
              <a:rPr lang="en-US" altLang="ja-JP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Sn modules</a:t>
            </a:r>
          </a:p>
          <a:p>
            <a:endParaRPr lang="en-US" altLang="ja-JP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  <a:p>
            <a:r>
              <a:rPr lang="en-US" altLang="ja-JP" dirty="0">
                <a:solidFill>
                  <a:srgbClr val="0432FF"/>
                </a:solidFill>
                <a:latin typeface="Arial" panose="020B0604020202020204"/>
                <a:ea typeface="ＭＳ Ｐゴシック" panose="020B0600070205080204" pitchFamily="34" charset="-128"/>
              </a:rPr>
              <a:t>Mode III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: Discontinuous</a:t>
            </a:r>
            <a:r>
              <a:rPr lang="en-US" altLang="ja-JP" i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i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degradation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caused by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fracture of Nb</a:t>
            </a:r>
            <a:r>
              <a:rPr lang="en-US" altLang="ja-JP" baseline="-250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Sn modules</a:t>
            </a:r>
          </a:p>
        </p:txBody>
      </p:sp>
    </p:spTree>
    <p:extLst>
      <p:ext uri="{BB962C8B-B14F-4D97-AF65-F5344CB8AC3E}">
        <p14:creationId xmlns:p14="http://schemas.microsoft.com/office/powerpoint/2010/main" val="4097028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4F75D8-D74E-A74E-B524-DB709F9E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lang="ja-JP" altLang="en-US">
                <a:solidFill>
                  <a:prstClr val="black">
                    <a:tint val="75000"/>
                  </a:prstClr>
                </a:solidFill>
                <a:latin typeface="Arial" panose="020B0604020202020204"/>
                <a:ea typeface="ＭＳ Ｐゴシック" panose="020B0600070205080204" pitchFamily="34" charset="-128"/>
              </a:rPr>
              <a:pPr/>
              <a:t>24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5D85152-1E17-9A49-A50B-43BE82BA14AC}"/>
              </a:ext>
            </a:extLst>
          </p:cNvPr>
          <p:cNvSpPr txBox="1"/>
          <p:nvPr/>
        </p:nvSpPr>
        <p:spPr>
          <a:xfrm>
            <a:off x="1605811" y="49015"/>
            <a:ext cx="4629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Cu-Nb reinforced Nb</a:t>
            </a:r>
            <a:r>
              <a:rPr lang="en-US" altLang="ja-JP" sz="2400" b="1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Sn wires</a:t>
            </a:r>
            <a:endParaRPr lang="ja-JP" altLang="en-US" sz="2400" b="1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12F7E5F-5E9D-AD44-B65A-02093E279C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56" b="17879"/>
          <a:stretch/>
        </p:blipFill>
        <p:spPr>
          <a:xfrm>
            <a:off x="2558496" y="584657"/>
            <a:ext cx="5894697" cy="294976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BC056B7-E4AB-004A-A6A5-61A80D80F3F0}"/>
              </a:ext>
            </a:extLst>
          </p:cNvPr>
          <p:cNvSpPr txBox="1"/>
          <p:nvPr/>
        </p:nvSpPr>
        <p:spPr>
          <a:xfrm>
            <a:off x="5323497" y="3423229"/>
            <a:ext cx="912109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Nb barrier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8381FEB-796B-7340-B819-48B499F078CB}"/>
              </a:ext>
            </a:extLst>
          </p:cNvPr>
          <p:cNvSpPr txBox="1"/>
          <p:nvPr/>
        </p:nvSpPr>
        <p:spPr>
          <a:xfrm>
            <a:off x="6401834" y="3392450"/>
            <a:ext cx="1885131" cy="55399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LK199</a:t>
            </a:r>
          </a:p>
          <a:p>
            <a:pPr algn="ctr"/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with reinforcement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DB9955F-C2F6-0748-AC4A-F63B3E192367}"/>
              </a:ext>
            </a:extLst>
          </p:cNvPr>
          <p:cNvSpPr txBox="1"/>
          <p:nvPr/>
        </p:nvSpPr>
        <p:spPr>
          <a:xfrm>
            <a:off x="3010157" y="3392450"/>
            <a:ext cx="2205733" cy="55399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LK206</a:t>
            </a:r>
          </a:p>
          <a:p>
            <a:pPr algn="ctr"/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without reinforcement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0DECE7-1484-0A42-AE6A-BAABF28B1987}"/>
              </a:ext>
            </a:extLst>
          </p:cNvPr>
          <p:cNvSpPr txBox="1"/>
          <p:nvPr/>
        </p:nvSpPr>
        <p:spPr>
          <a:xfrm>
            <a:off x="5134980" y="584658"/>
            <a:ext cx="1250342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Stabilizing Cu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3617B2C-52D7-C64B-ACBB-12A5BE062A0C}"/>
              </a:ext>
            </a:extLst>
          </p:cNvPr>
          <p:cNvSpPr txBox="1"/>
          <p:nvPr/>
        </p:nvSpPr>
        <p:spPr>
          <a:xfrm>
            <a:off x="7023637" y="483580"/>
            <a:ext cx="2113326" cy="3189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Cu-Nb reinforcement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2EB060D-B5B6-9345-A08F-8F18A5E4FC59}"/>
              </a:ext>
            </a:extLst>
          </p:cNvPr>
          <p:cNvSpPr txBox="1"/>
          <p:nvPr/>
        </p:nvSpPr>
        <p:spPr>
          <a:xfrm>
            <a:off x="2655520" y="1729633"/>
            <a:ext cx="392736" cy="49244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Symbol" pitchFamily="2" charset="2"/>
                <a:ea typeface="ＭＳ Ｐゴシック" panose="020B0600070205080204" pitchFamily="34" charset="-128"/>
              </a:rPr>
              <a:t>f</a:t>
            </a:r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0.8</a:t>
            </a:r>
          </a:p>
          <a:p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mm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8FB8210-9F38-C14E-9A37-9A3EB84FD5F6}"/>
              </a:ext>
            </a:extLst>
          </p:cNvPr>
          <p:cNvSpPr txBox="1"/>
          <p:nvPr/>
        </p:nvSpPr>
        <p:spPr>
          <a:xfrm>
            <a:off x="1605812" y="4135737"/>
            <a:ext cx="910922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High strength bronze-routed wires were originally developed for high field solenoid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magnets by Tohoku University and Furukawa Electric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Stabilizing Cu is partially replaced by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Nb-fiber-reinforced Cu (Cu-Nb).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High axial stress tolerance has been validated, while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the reinforcement effect against</a:t>
            </a:r>
          </a:p>
          <a:p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  transverse compressive stress has not been fully understood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.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Neutron diffraction measurements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were conducted to compare the internal strain state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of Nb</a:t>
            </a:r>
            <a:r>
              <a:rPr lang="en-US" altLang="ja-JP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Sn filaments under transverse compression for the wires with or without Cu-Nb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reinforcement.</a:t>
            </a:r>
          </a:p>
        </p:txBody>
      </p:sp>
    </p:spTree>
    <p:extLst>
      <p:ext uri="{BB962C8B-B14F-4D97-AF65-F5344CB8AC3E}">
        <p14:creationId xmlns:p14="http://schemas.microsoft.com/office/powerpoint/2010/main" val="21778053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0268B15-052E-584C-B527-8B0D651AA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lang="ja-JP" altLang="en-US">
                <a:solidFill>
                  <a:prstClr val="black">
                    <a:tint val="75000"/>
                  </a:prstClr>
                </a:solidFill>
                <a:latin typeface="Arial" panose="020B0604020202020204"/>
                <a:ea typeface="ＭＳ Ｐゴシック" panose="020B0600070205080204" pitchFamily="34" charset="-128"/>
              </a:rPr>
              <a:pPr/>
              <a:t>25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980D24D-22D5-6740-8261-B394C0D15F6E}"/>
              </a:ext>
            </a:extLst>
          </p:cNvPr>
          <p:cNvSpPr txBox="1"/>
          <p:nvPr/>
        </p:nvSpPr>
        <p:spPr>
          <a:xfrm>
            <a:off x="1644544" y="-3485"/>
            <a:ext cx="8619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Neutron diffraction measurement under transverse stress</a:t>
            </a:r>
            <a:endParaRPr lang="ja-JP" altLang="en-US" sz="2400" b="1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BB453403-BF20-D545-A91B-0D083C550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282" y="420935"/>
            <a:ext cx="4451457" cy="3338593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1C7F594-1EC0-0A4D-92BF-E0665EA2EC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82" b="23965"/>
          <a:stretch/>
        </p:blipFill>
        <p:spPr>
          <a:xfrm>
            <a:off x="6283216" y="399509"/>
            <a:ext cx="4000044" cy="2005620"/>
          </a:xfrm>
          <a:prstGeom prst="rect">
            <a:avLst/>
          </a:prstGeom>
        </p:spPr>
      </p:pic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2CA9E3AB-FF60-8441-8789-8B50C494C69B}"/>
              </a:ext>
            </a:extLst>
          </p:cNvPr>
          <p:cNvSpPr txBox="1"/>
          <p:nvPr/>
        </p:nvSpPr>
        <p:spPr>
          <a:xfrm>
            <a:off x="4598139" y="1836315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Arial" panose="020B0604020202020204"/>
                <a:ea typeface="ＭＳ Ｐゴシック" panose="020B0600070205080204" pitchFamily="34" charset="-128"/>
              </a:rPr>
              <a:t>South detector</a:t>
            </a:r>
          </a:p>
          <a:p>
            <a:r>
              <a:rPr lang="en-US" altLang="ja-JP" dirty="0">
                <a:solidFill>
                  <a:prstClr val="white"/>
                </a:solidFill>
                <a:latin typeface="Arial" panose="020B0604020202020204"/>
                <a:ea typeface="ＭＳ Ｐゴシック" panose="020B0600070205080204" pitchFamily="34" charset="-128"/>
              </a:rPr>
              <a:t>bank</a:t>
            </a:r>
            <a:endParaRPr lang="ja-JP" altLang="en-US">
              <a:solidFill>
                <a:prstClr val="white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DBC8DBCF-BB6F-5442-B275-DB8A74CAD783}"/>
              </a:ext>
            </a:extLst>
          </p:cNvPr>
          <p:cNvSpPr txBox="1"/>
          <p:nvPr/>
        </p:nvSpPr>
        <p:spPr>
          <a:xfrm>
            <a:off x="1772282" y="1836315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white"/>
                </a:solidFill>
                <a:latin typeface="Arial" panose="020B0604020202020204"/>
                <a:ea typeface="ＭＳ Ｐゴシック" panose="020B0600070205080204" pitchFamily="34" charset="-128"/>
              </a:rPr>
              <a:t>North detector</a:t>
            </a:r>
          </a:p>
          <a:p>
            <a:r>
              <a:rPr lang="en-US" altLang="ja-JP" dirty="0">
                <a:solidFill>
                  <a:prstClr val="white"/>
                </a:solidFill>
                <a:latin typeface="Arial" panose="020B0604020202020204"/>
                <a:ea typeface="ＭＳ Ｐゴシック" panose="020B0600070205080204" pitchFamily="34" charset="-128"/>
              </a:rPr>
              <a:t> bank</a:t>
            </a:r>
            <a:endParaRPr lang="ja-JP" altLang="en-US">
              <a:solidFill>
                <a:prstClr val="white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7CA80273-89BB-9549-AF03-98A63C1963C4}"/>
              </a:ext>
            </a:extLst>
          </p:cNvPr>
          <p:cNvSpPr txBox="1"/>
          <p:nvPr/>
        </p:nvSpPr>
        <p:spPr>
          <a:xfrm>
            <a:off x="6857207" y="2405129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50 </a:t>
            </a:r>
            <a:r>
              <a:rPr lang="en-US" altLang="ja-JP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kN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tensile loading frame</a:t>
            </a:r>
            <a:endParaRPr lang="ja-JP" altLang="en-US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106A3649-16DA-164C-B067-A58A225B2ABF}"/>
              </a:ext>
            </a:extLst>
          </p:cNvPr>
          <p:cNvSpPr txBox="1"/>
          <p:nvPr/>
        </p:nvSpPr>
        <p:spPr>
          <a:xfrm>
            <a:off x="1524001" y="3743177"/>
            <a:ext cx="9093199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Neutron diffraction measurement was conducted to evaluate the internal strain of 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Nb</a:t>
            </a:r>
            <a:r>
              <a:rPr lang="en-US" altLang="ja-JP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Sn in a composite wire under transverse compression.</a:t>
            </a:r>
          </a:p>
          <a:p>
            <a:endParaRPr lang="en-US" altLang="ja-JP" dirty="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J-PARC/MLF BL19 (TAKUMI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, Engineering materials diffractometer)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White neutron beams at 25 Hz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</a:t>
            </a:r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1 MW class-high-intensity neutron beams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can shorten the measurement time to  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 obtain sufficient statistics.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Time-of-flight (TOF) neutron diffractometer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A loading machine with maximum load of 50 </a:t>
            </a:r>
            <a:r>
              <a:rPr lang="en-US" altLang="ja-JP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kN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is installed on the goniometer.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– Diffraction patterns were taken at room temperature. Measurement at low temperature 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 is also possible by using a cryogenic loading frame.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F4A136E-186F-E841-B153-71748EC52A4E}"/>
              </a:ext>
            </a:extLst>
          </p:cNvPr>
          <p:cNvSpPr txBox="1"/>
          <p:nvPr/>
        </p:nvSpPr>
        <p:spPr>
          <a:xfrm>
            <a:off x="1749180" y="410453"/>
            <a:ext cx="3309757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J-PARC/MLF BL19 (TAKUMI) </a:t>
            </a:r>
            <a:endParaRPr lang="ja-JP" altLang="en-US" b="1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09341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F01C56-5E99-2645-8054-FC7B4C388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lang="ja-JP" altLang="en-US">
                <a:solidFill>
                  <a:prstClr val="black">
                    <a:tint val="75000"/>
                  </a:prstClr>
                </a:solidFill>
                <a:latin typeface="Arial" panose="020B0604020202020204"/>
                <a:ea typeface="ＭＳ Ｐゴシック" panose="020B0600070205080204" pitchFamily="34" charset="-128"/>
              </a:rPr>
              <a:pPr/>
              <a:t>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38DEEFD-3894-714F-B519-D46848C346A3}"/>
              </a:ext>
            </a:extLst>
          </p:cNvPr>
          <p:cNvSpPr txBox="1"/>
          <p:nvPr/>
        </p:nvSpPr>
        <p:spPr>
          <a:xfrm>
            <a:off x="1644544" y="21916"/>
            <a:ext cx="5674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Geometry of diffraction measurement</a:t>
            </a:r>
            <a:endParaRPr lang="ja-JP" altLang="en-US" sz="2400" b="1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DA9D533-948B-2746-A92E-25FA9BDE4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043" y="421589"/>
            <a:ext cx="3362192" cy="252164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6CDA56A-B13F-8A48-927E-7869E6829B82}"/>
              </a:ext>
            </a:extLst>
          </p:cNvPr>
          <p:cNvSpPr txBox="1"/>
          <p:nvPr/>
        </p:nvSpPr>
        <p:spPr>
          <a:xfrm>
            <a:off x="3128703" y="2905636"/>
            <a:ext cx="2477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Vertical configuration</a:t>
            </a:r>
            <a:endParaRPr lang="ja-JP" altLang="en-US" sz="16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97CAFC5-86F5-AB4D-A84A-57E09BA8FF46}"/>
              </a:ext>
            </a:extLst>
          </p:cNvPr>
          <p:cNvGrpSpPr/>
          <p:nvPr/>
        </p:nvGrpSpPr>
        <p:grpSpPr>
          <a:xfrm>
            <a:off x="3563949" y="1626722"/>
            <a:ext cx="1225742" cy="361445"/>
            <a:chOff x="6045984" y="4045907"/>
            <a:chExt cx="1593827" cy="469985"/>
          </a:xfrm>
        </p:grpSpPr>
        <p:sp>
          <p:nvSpPr>
            <p:cNvPr id="9" name="下矢印 8">
              <a:extLst>
                <a:ext uri="{FF2B5EF4-FFF2-40B4-BE49-F238E27FC236}">
                  <a16:creationId xmlns:a16="http://schemas.microsoft.com/office/drawing/2014/main" id="{48760033-09B7-B145-8608-6F63752DD5AB}"/>
                </a:ext>
              </a:extLst>
            </p:cNvPr>
            <p:cNvSpPr/>
            <p:nvPr/>
          </p:nvSpPr>
          <p:spPr>
            <a:xfrm rot="5400000">
              <a:off x="7182568" y="4058650"/>
              <a:ext cx="469985" cy="4445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  <p:sp>
          <p:nvSpPr>
            <p:cNvPr id="10" name="下矢印 9">
              <a:extLst>
                <a:ext uri="{FF2B5EF4-FFF2-40B4-BE49-F238E27FC236}">
                  <a16:creationId xmlns:a16="http://schemas.microsoft.com/office/drawing/2014/main" id="{10C4A3B4-4A4A-254A-8BB7-92356CF71430}"/>
                </a:ext>
              </a:extLst>
            </p:cNvPr>
            <p:cNvSpPr/>
            <p:nvPr/>
          </p:nvSpPr>
          <p:spPr>
            <a:xfrm rot="16200000" flipH="1">
              <a:off x="6033241" y="4058650"/>
              <a:ext cx="469985" cy="4445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9A4FB80-82CC-E046-AFCB-D4604D1CB074}"/>
              </a:ext>
            </a:extLst>
          </p:cNvPr>
          <p:cNvSpPr txBox="1"/>
          <p:nvPr/>
        </p:nvSpPr>
        <p:spPr>
          <a:xfrm>
            <a:off x="4789690" y="1507955"/>
            <a:ext cx="137324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5B9BD5"/>
                </a:solidFill>
                <a:latin typeface="Arial" panose="020B0604020202020204"/>
                <a:ea typeface="ＭＳ Ｐゴシック" panose="020B0600070205080204" pitchFamily="34" charset="-128"/>
              </a:rPr>
              <a:t>Compressive</a:t>
            </a:r>
          </a:p>
          <a:p>
            <a:r>
              <a:rPr lang="en-US" altLang="ja-JP" sz="1600" dirty="0">
                <a:solidFill>
                  <a:srgbClr val="5B9BD5"/>
                </a:solidFill>
                <a:latin typeface="Arial" panose="020B0604020202020204"/>
                <a:ea typeface="ＭＳ Ｐゴシック" panose="020B0600070205080204" pitchFamily="34" charset="-128"/>
              </a:rPr>
              <a:t>stress</a:t>
            </a:r>
            <a:endParaRPr lang="ja-JP" altLang="en-US" sz="1600">
              <a:solidFill>
                <a:srgbClr val="5B9BD5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3421A7F-EE06-A44A-8D7C-FB97C42318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099" y="3244595"/>
            <a:ext cx="3390136" cy="2542602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E4D027A-5DB2-1E4F-B527-A7FF3CD0218F}"/>
              </a:ext>
            </a:extLst>
          </p:cNvPr>
          <p:cNvSpPr txBox="1"/>
          <p:nvPr/>
        </p:nvSpPr>
        <p:spPr>
          <a:xfrm>
            <a:off x="3198461" y="5763973"/>
            <a:ext cx="2337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Horizontal configuration</a:t>
            </a:r>
            <a:endParaRPr lang="ja-JP" altLang="en-US" sz="16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6F42BE1-027E-A44E-BC89-2D480655565B}"/>
              </a:ext>
            </a:extLst>
          </p:cNvPr>
          <p:cNvGrpSpPr/>
          <p:nvPr/>
        </p:nvGrpSpPr>
        <p:grpSpPr>
          <a:xfrm rot="553649">
            <a:off x="3669341" y="4294482"/>
            <a:ext cx="1697377" cy="430215"/>
            <a:chOff x="6045984" y="4045907"/>
            <a:chExt cx="2159984" cy="547467"/>
          </a:xfrm>
        </p:grpSpPr>
        <p:sp>
          <p:nvSpPr>
            <p:cNvPr id="16" name="下矢印 15">
              <a:extLst>
                <a:ext uri="{FF2B5EF4-FFF2-40B4-BE49-F238E27FC236}">
                  <a16:creationId xmlns:a16="http://schemas.microsoft.com/office/drawing/2014/main" id="{800DD37D-BC83-DD48-A98E-B2203C17D572}"/>
                </a:ext>
              </a:extLst>
            </p:cNvPr>
            <p:cNvSpPr/>
            <p:nvPr/>
          </p:nvSpPr>
          <p:spPr>
            <a:xfrm rot="5400000">
              <a:off x="7748725" y="4136132"/>
              <a:ext cx="469985" cy="4445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  <p:sp>
          <p:nvSpPr>
            <p:cNvPr id="17" name="下矢印 16">
              <a:extLst>
                <a:ext uri="{FF2B5EF4-FFF2-40B4-BE49-F238E27FC236}">
                  <a16:creationId xmlns:a16="http://schemas.microsoft.com/office/drawing/2014/main" id="{8B01CB26-2DB6-4A44-8D95-56BEAD5D89BC}"/>
                </a:ext>
              </a:extLst>
            </p:cNvPr>
            <p:cNvSpPr/>
            <p:nvPr/>
          </p:nvSpPr>
          <p:spPr>
            <a:xfrm rot="16200000" flipH="1">
              <a:off x="6033241" y="4058650"/>
              <a:ext cx="469985" cy="4445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15C3B6E-2380-BF47-A7B5-CBBEDBCA101C}"/>
              </a:ext>
            </a:extLst>
          </p:cNvPr>
          <p:cNvSpPr txBox="1"/>
          <p:nvPr/>
        </p:nvSpPr>
        <p:spPr>
          <a:xfrm rot="634287">
            <a:off x="2434261" y="4401503"/>
            <a:ext cx="1336690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600" dirty="0">
                <a:solidFill>
                  <a:srgbClr val="5B9BD5"/>
                </a:solidFill>
                <a:latin typeface="Arial" panose="020B0604020202020204"/>
                <a:ea typeface="ＭＳ Ｐゴシック" panose="020B0600070205080204" pitchFamily="34" charset="-128"/>
              </a:rPr>
              <a:t>Compressive</a:t>
            </a:r>
          </a:p>
          <a:p>
            <a:pPr algn="ctr"/>
            <a:r>
              <a:rPr lang="en-US" altLang="ja-JP" sz="1600" dirty="0">
                <a:solidFill>
                  <a:srgbClr val="5B9BD5"/>
                </a:solidFill>
                <a:latin typeface="Arial" panose="020B0604020202020204"/>
                <a:ea typeface="ＭＳ Ｐゴシック" panose="020B0600070205080204" pitchFamily="34" charset="-128"/>
              </a:rPr>
              <a:t>stress</a:t>
            </a:r>
            <a:endParaRPr lang="ja-JP" altLang="en-US" sz="1600">
              <a:solidFill>
                <a:srgbClr val="5B9BD5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76364C5-AAEE-A849-8DAE-7DBB4FDB42CF}"/>
              </a:ext>
            </a:extLst>
          </p:cNvPr>
          <p:cNvGrpSpPr/>
          <p:nvPr/>
        </p:nvGrpSpPr>
        <p:grpSpPr>
          <a:xfrm>
            <a:off x="6096001" y="3359592"/>
            <a:ext cx="3544835" cy="2169415"/>
            <a:chOff x="814675" y="3717046"/>
            <a:chExt cx="3544835" cy="2169415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BB5C724F-7576-1549-8240-AA23713A6AA1}"/>
                </a:ext>
              </a:extLst>
            </p:cNvPr>
            <p:cNvGrpSpPr/>
            <p:nvPr/>
          </p:nvGrpSpPr>
          <p:grpSpPr>
            <a:xfrm>
              <a:off x="814675" y="3994730"/>
              <a:ext cx="3544835" cy="1891731"/>
              <a:chOff x="7948067" y="2887920"/>
              <a:chExt cx="3544835" cy="1891731"/>
            </a:xfrm>
          </p:grpSpPr>
          <p:sp>
            <p:nvSpPr>
              <p:cNvPr id="30" name="円柱 29">
                <a:extLst>
                  <a:ext uri="{FF2B5EF4-FFF2-40B4-BE49-F238E27FC236}">
                    <a16:creationId xmlns:a16="http://schemas.microsoft.com/office/drawing/2014/main" id="{79AE6434-5065-764A-A8E6-DBBD4F3EFDE5}"/>
                  </a:ext>
                </a:extLst>
              </p:cNvPr>
              <p:cNvSpPr/>
              <p:nvPr/>
            </p:nvSpPr>
            <p:spPr>
              <a:xfrm rot="-8100000">
                <a:off x="9629569" y="3012929"/>
                <a:ext cx="178393" cy="1378426"/>
              </a:xfrm>
              <a:prstGeom prst="can">
                <a:avLst/>
              </a:prstGeom>
              <a:solidFill>
                <a:srgbClr val="FFC000"/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600">
                  <a:solidFill>
                    <a:prstClr val="white"/>
                  </a:solidFill>
                  <a:latin typeface="Arial" panose="020B0604020202020204"/>
                  <a:ea typeface="ＭＳ Ｐゴシック" panose="020B0600070205080204" pitchFamily="34" charset="-128"/>
                </a:endParaRPr>
              </a:p>
            </p:txBody>
          </p:sp>
          <p:cxnSp>
            <p:nvCxnSpPr>
              <p:cNvPr id="31" name="直線矢印コネクタ 30">
                <a:extLst>
                  <a:ext uri="{FF2B5EF4-FFF2-40B4-BE49-F238E27FC236}">
                    <a16:creationId xmlns:a16="http://schemas.microsoft.com/office/drawing/2014/main" id="{9EBCC6DF-6F88-3F49-AE76-C27C62B17D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24275" y="2990499"/>
                <a:ext cx="0" cy="32018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矢印コネクタ 31">
                <a:extLst>
                  <a:ext uri="{FF2B5EF4-FFF2-40B4-BE49-F238E27FC236}">
                    <a16:creationId xmlns:a16="http://schemas.microsoft.com/office/drawing/2014/main" id="{EE61B9D9-A5F1-0D4A-AE05-9F60933EA6B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48830" y="3702142"/>
                <a:ext cx="339010" cy="1947"/>
              </a:xfrm>
              <a:prstGeom prst="straightConnector1">
                <a:avLst/>
              </a:prstGeom>
              <a:ln w="57150">
                <a:solidFill>
                  <a:srgbClr val="0432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矢印コネクタ 32">
                <a:extLst>
                  <a:ext uri="{FF2B5EF4-FFF2-40B4-BE49-F238E27FC236}">
                    <a16:creationId xmlns:a16="http://schemas.microsoft.com/office/drawing/2014/main" id="{7F7AA856-99C0-B842-B68D-52050609AC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50347" y="3678858"/>
                <a:ext cx="344282" cy="5422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4CB8585C-0681-D24A-A5AB-913682F22C20}"/>
                  </a:ext>
                </a:extLst>
              </p:cNvPr>
              <p:cNvSpPr txBox="1"/>
              <p:nvPr/>
            </p:nvSpPr>
            <p:spPr>
              <a:xfrm>
                <a:off x="9648988" y="2887920"/>
                <a:ext cx="14734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600" dirty="0">
                    <a:solidFill>
                      <a:srgbClr val="FF0000"/>
                    </a:solidFill>
                    <a:latin typeface="Arial" panose="020B0604020202020204"/>
                    <a:ea typeface="ＭＳ Ｐゴシック" panose="020B0600070205080204" pitchFamily="34" charset="-128"/>
                  </a:rPr>
                  <a:t>Incident beam</a:t>
                </a:r>
                <a:endParaRPr lang="ja-JP" altLang="en-US" sz="1600" dirty="0">
                  <a:solidFill>
                    <a:srgbClr val="FF0000"/>
                  </a:solidFill>
                  <a:latin typeface="Arial" panose="020B0604020202020204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73136E10-D5B5-0D4E-B176-EB3B31847361}"/>
                  </a:ext>
                </a:extLst>
              </p:cNvPr>
              <p:cNvSpPr txBox="1"/>
              <p:nvPr/>
            </p:nvSpPr>
            <p:spPr>
              <a:xfrm>
                <a:off x="7948067" y="3702433"/>
                <a:ext cx="154637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u="sng" dirty="0">
                    <a:solidFill>
                      <a:prstClr val="black"/>
                    </a:solidFill>
                    <a:latin typeface="Arial" panose="020B0604020202020204"/>
                    <a:ea typeface="ＭＳ Ｐゴシック" panose="020B0600070205080204" pitchFamily="34" charset="-128"/>
                  </a:rPr>
                  <a:t>North</a:t>
                </a:r>
              </a:p>
              <a:p>
                <a:pPr algn="ctr"/>
                <a:r>
                  <a:rPr lang="en-US" altLang="ja-JP" sz="1600" dirty="0">
                    <a:solidFill>
                      <a:prstClr val="black"/>
                    </a:solidFill>
                    <a:latin typeface="Arial" panose="020B0604020202020204"/>
                    <a:ea typeface="ＭＳ Ｐゴシック" panose="020B0600070205080204" pitchFamily="34" charset="-128"/>
                  </a:rPr>
                  <a:t>Radial </a:t>
                </a:r>
              </a:p>
              <a:p>
                <a:pPr algn="ctr"/>
                <a:r>
                  <a:rPr lang="en-US" altLang="ja-JP" sz="1600" dirty="0">
                    <a:solidFill>
                      <a:prstClr val="black"/>
                    </a:solidFill>
                    <a:latin typeface="Arial" panose="020B0604020202020204"/>
                    <a:ea typeface="ＭＳ Ｐゴシック" panose="020B0600070205080204" pitchFamily="34" charset="-128"/>
                  </a:rPr>
                  <a:t>Compressive</a:t>
                </a:r>
              </a:p>
              <a:p>
                <a:pPr algn="ctr"/>
                <a:r>
                  <a:rPr lang="en-US" altLang="ja-JP" sz="1600" dirty="0">
                    <a:solidFill>
                      <a:prstClr val="black"/>
                    </a:solidFill>
                    <a:latin typeface="Arial" panose="020B0604020202020204"/>
                    <a:ea typeface="ＭＳ Ｐゴシック" panose="020B0600070205080204" pitchFamily="34" charset="-128"/>
                  </a:rPr>
                  <a:t>(RC)</a:t>
                </a:r>
                <a:endParaRPr lang="ja-JP" altLang="en-US" sz="1600" dirty="0">
                  <a:solidFill>
                    <a:prstClr val="black"/>
                  </a:solidFill>
                  <a:latin typeface="Arial" panose="020B0604020202020204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E9BFD4C9-D471-F84C-88DF-39F4803D34D1}"/>
                  </a:ext>
                </a:extLst>
              </p:cNvPr>
              <p:cNvSpPr txBox="1"/>
              <p:nvPr/>
            </p:nvSpPr>
            <p:spPr>
              <a:xfrm>
                <a:off x="10214043" y="3438890"/>
                <a:ext cx="72007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600" u="sng" dirty="0">
                    <a:solidFill>
                      <a:prstClr val="black"/>
                    </a:solidFill>
                    <a:latin typeface="Arial" panose="020B0604020202020204"/>
                    <a:ea typeface="ＭＳ Ｐゴシック" panose="020B0600070205080204" pitchFamily="34" charset="-128"/>
                  </a:rPr>
                  <a:t>South</a:t>
                </a:r>
              </a:p>
              <a:p>
                <a:pPr algn="ctr"/>
                <a:r>
                  <a:rPr lang="en-US" altLang="ja-JP" sz="1600" dirty="0">
                    <a:solidFill>
                      <a:prstClr val="black"/>
                    </a:solidFill>
                    <a:latin typeface="Arial" panose="020B0604020202020204"/>
                    <a:ea typeface="ＭＳ Ｐゴシック" panose="020B0600070205080204" pitchFamily="34" charset="-128"/>
                  </a:rPr>
                  <a:t>Axial</a:t>
                </a:r>
                <a:endParaRPr lang="ja-JP" altLang="en-US" sz="1600" dirty="0">
                  <a:solidFill>
                    <a:prstClr val="black"/>
                  </a:solidFill>
                  <a:latin typeface="Arial" panose="020B0604020202020204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37" name="矢印: 下 13">
                <a:extLst>
                  <a:ext uri="{FF2B5EF4-FFF2-40B4-BE49-F238E27FC236}">
                    <a16:creationId xmlns:a16="http://schemas.microsoft.com/office/drawing/2014/main" id="{1FFE080B-DC65-504B-BE0C-B9FC1EB61B51}"/>
                  </a:ext>
                </a:extLst>
              </p:cNvPr>
              <p:cNvSpPr/>
              <p:nvPr/>
            </p:nvSpPr>
            <p:spPr>
              <a:xfrm rot="18900000">
                <a:off x="9234463" y="3247246"/>
                <a:ext cx="389443" cy="420284"/>
              </a:xfrm>
              <a:prstGeom prst="down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1"/>
              </a:fontRef>
            </p:style>
            <p:txBody>
              <a:bodyPr rtlCol="0" anchor="ctr"/>
              <a:lstStyle/>
              <a:p>
                <a:pPr algn="ctr"/>
                <a:endParaRPr lang="ja-JP" altLang="en-US" sz="1600">
                  <a:solidFill>
                    <a:srgbClr val="5B9BD5"/>
                  </a:solidFill>
                  <a:latin typeface="Arial" panose="020B0604020202020204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38" name="矢印: 下 14">
                <a:extLst>
                  <a:ext uri="{FF2B5EF4-FFF2-40B4-BE49-F238E27FC236}">
                    <a16:creationId xmlns:a16="http://schemas.microsoft.com/office/drawing/2014/main" id="{32DCBF2A-945D-0643-94A0-A2F007C450FB}"/>
                  </a:ext>
                </a:extLst>
              </p:cNvPr>
              <p:cNvSpPr/>
              <p:nvPr/>
            </p:nvSpPr>
            <p:spPr>
              <a:xfrm rot="8100000">
                <a:off x="9764829" y="3819810"/>
                <a:ext cx="389443" cy="420284"/>
              </a:xfrm>
              <a:prstGeom prst="down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1"/>
              </a:fontRef>
            </p:style>
            <p:txBody>
              <a:bodyPr rtlCol="0" anchor="ctr"/>
              <a:lstStyle/>
              <a:p>
                <a:pPr algn="ctr"/>
                <a:endParaRPr lang="ja-JP" altLang="en-US" sz="1600">
                  <a:solidFill>
                    <a:srgbClr val="5B9BD5"/>
                  </a:solidFill>
                  <a:latin typeface="Arial" panose="020B0604020202020204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25EFC428-B501-BD49-8581-B6EA19C16515}"/>
                  </a:ext>
                </a:extLst>
              </p:cNvPr>
              <p:cNvSpPr txBox="1"/>
              <p:nvPr/>
            </p:nvSpPr>
            <p:spPr>
              <a:xfrm>
                <a:off x="10101174" y="3976006"/>
                <a:ext cx="13917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600" dirty="0">
                    <a:solidFill>
                      <a:srgbClr val="5B9BD5"/>
                    </a:solidFill>
                    <a:latin typeface="Arial" panose="020B0604020202020204"/>
                    <a:ea typeface="ＭＳ Ｐゴシック" panose="020B0600070205080204" pitchFamily="34" charset="-128"/>
                  </a:rPr>
                  <a:t>Compression</a:t>
                </a:r>
                <a:endParaRPr lang="ja-JP" altLang="en-US" sz="1600" dirty="0">
                  <a:solidFill>
                    <a:srgbClr val="5B9BD5"/>
                  </a:solidFill>
                  <a:latin typeface="Arial" panose="020B0604020202020204"/>
                  <a:ea typeface="ＭＳ Ｐゴシック" panose="020B0600070205080204" pitchFamily="34" charset="-128"/>
                </a:endParaRPr>
              </a:p>
            </p:txBody>
          </p:sp>
        </p:grp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B94B20BF-CCC2-A24E-8FE4-EEABD24AAF3B}"/>
                </a:ext>
              </a:extLst>
            </p:cNvPr>
            <p:cNvCxnSpPr/>
            <p:nvPr/>
          </p:nvCxnSpPr>
          <p:spPr>
            <a:xfrm>
              <a:off x="2506945" y="4692538"/>
              <a:ext cx="226875" cy="2026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BDF3F1F1-148D-E447-8D80-0A5C4548B088}"/>
                </a:ext>
              </a:extLst>
            </p:cNvPr>
            <p:cNvCxnSpPr/>
            <p:nvPr/>
          </p:nvCxnSpPr>
          <p:spPr>
            <a:xfrm>
              <a:off x="2475834" y="4711572"/>
              <a:ext cx="226875" cy="2026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2CC4CA8F-8A93-484B-BB66-E8BE58D2FE47}"/>
                </a:ext>
              </a:extLst>
            </p:cNvPr>
            <p:cNvCxnSpPr/>
            <p:nvPr/>
          </p:nvCxnSpPr>
          <p:spPr>
            <a:xfrm>
              <a:off x="2535860" y="4675474"/>
              <a:ext cx="226875" cy="2026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353AEBBB-F2DD-6042-AEA5-713BBF6CB6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60571" y="4755558"/>
              <a:ext cx="184595" cy="17767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C815CFF9-99A7-7C4E-8C2A-88E0754175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79025" y="4781291"/>
              <a:ext cx="184595" cy="17767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8913DF74-A817-5C44-9778-4AE68B492E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09156" y="4804334"/>
              <a:ext cx="184595" cy="17767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6BD67B89-209B-2444-B0D2-518C9B3E9F32}"/>
                </a:ext>
              </a:extLst>
            </p:cNvPr>
            <p:cNvSpPr txBox="1"/>
            <p:nvPr/>
          </p:nvSpPr>
          <p:spPr>
            <a:xfrm>
              <a:off x="2218079" y="3717046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u="sng" dirty="0">
                  <a:solidFill>
                    <a:prstClr val="black"/>
                  </a:solidFill>
                  <a:latin typeface="Arial" panose="020B0604020202020204"/>
                  <a:ea typeface="ＭＳ Ｐゴシック" panose="020B0600070205080204" pitchFamily="34" charset="-128"/>
                </a:rPr>
                <a:t>East</a:t>
              </a:r>
              <a:endParaRPr lang="ja-JP" altLang="en-US" sz="16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0B99D31-1E7F-3F41-960D-2CDDF8DC1F0C}"/>
              </a:ext>
            </a:extLst>
          </p:cNvPr>
          <p:cNvSpPr txBox="1"/>
          <p:nvPr/>
        </p:nvSpPr>
        <p:spPr>
          <a:xfrm>
            <a:off x="6266198" y="3935874"/>
            <a:ext cx="1161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>
                <a:solidFill>
                  <a:srgbClr val="0432FF"/>
                </a:solidFill>
                <a:latin typeface="Arial" panose="020B0604020202020204"/>
                <a:ea typeface="ＭＳ Ｐゴシック" panose="020B0600070205080204" pitchFamily="34" charset="-128"/>
              </a:rPr>
              <a:t>Diffraction </a:t>
            </a:r>
          </a:p>
          <a:p>
            <a:pPr algn="ctr"/>
            <a:r>
              <a:rPr lang="en-US" altLang="ja-JP" sz="1600" dirty="0">
                <a:solidFill>
                  <a:srgbClr val="0432FF"/>
                </a:solidFill>
                <a:latin typeface="Arial" panose="020B0604020202020204"/>
                <a:ea typeface="ＭＳ Ｐゴシック" panose="020B0600070205080204" pitchFamily="34" charset="-128"/>
              </a:rPr>
              <a:t>beam</a:t>
            </a:r>
            <a:endParaRPr lang="ja-JP" altLang="en-US" sz="1600" dirty="0">
              <a:solidFill>
                <a:srgbClr val="0432FF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2561C314-6D32-DF40-A8CE-E8DAFDB6CFD3}"/>
              </a:ext>
            </a:extLst>
          </p:cNvPr>
          <p:cNvGrpSpPr/>
          <p:nvPr/>
        </p:nvGrpSpPr>
        <p:grpSpPr>
          <a:xfrm>
            <a:off x="6110172" y="789208"/>
            <a:ext cx="3742017" cy="2342807"/>
            <a:chOff x="4717249" y="3876136"/>
            <a:chExt cx="3742017" cy="2342807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14F83C2-59B2-014A-8AE0-366DE3E74219}"/>
                </a:ext>
              </a:extLst>
            </p:cNvPr>
            <p:cNvGrpSpPr/>
            <p:nvPr/>
          </p:nvGrpSpPr>
          <p:grpSpPr>
            <a:xfrm>
              <a:off x="4717249" y="3876136"/>
              <a:ext cx="3742017" cy="2342807"/>
              <a:chOff x="4855561" y="4343705"/>
              <a:chExt cx="3742017" cy="2342807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76FC52DD-116C-7348-906D-6ABCBEC93792}"/>
                  </a:ext>
                </a:extLst>
              </p:cNvPr>
              <p:cNvGrpSpPr/>
              <p:nvPr/>
            </p:nvGrpSpPr>
            <p:grpSpPr>
              <a:xfrm>
                <a:off x="4855561" y="4343705"/>
                <a:ext cx="3742017" cy="2342807"/>
                <a:chOff x="7903561" y="2763048"/>
                <a:chExt cx="3742017" cy="2342807"/>
              </a:xfrm>
            </p:grpSpPr>
            <p:cxnSp>
              <p:nvCxnSpPr>
                <p:cNvPr id="53" name="直線矢印コネクタ 52">
                  <a:extLst>
                    <a:ext uri="{FF2B5EF4-FFF2-40B4-BE49-F238E27FC236}">
                      <a16:creationId xmlns:a16="http://schemas.microsoft.com/office/drawing/2014/main" id="{C5D73FD7-E45E-4943-B07C-D6EB26963F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690532" y="3115309"/>
                  <a:ext cx="3024" cy="328627"/>
                </a:xfrm>
                <a:prstGeom prst="straightConnector1">
                  <a:avLst/>
                </a:prstGeom>
                <a:ln w="571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線矢印コネクタ 53">
                  <a:extLst>
                    <a:ext uri="{FF2B5EF4-FFF2-40B4-BE49-F238E27FC236}">
                      <a16:creationId xmlns:a16="http://schemas.microsoft.com/office/drawing/2014/main" id="{3F76A673-2BED-674F-8602-CE1A7C2410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9093965" y="3721402"/>
                  <a:ext cx="352338" cy="5819"/>
                </a:xfrm>
                <a:prstGeom prst="straightConnector1">
                  <a:avLst/>
                </a:prstGeom>
                <a:ln w="57150">
                  <a:solidFill>
                    <a:srgbClr val="0432F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直線矢印コネクタ 54">
                  <a:extLst>
                    <a:ext uri="{FF2B5EF4-FFF2-40B4-BE49-F238E27FC236}">
                      <a16:creationId xmlns:a16="http://schemas.microsoft.com/office/drawing/2014/main" id="{AB6EC663-3180-4741-8B81-D4AD5933BF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886003" y="3746454"/>
                  <a:ext cx="375955" cy="0"/>
                </a:xfrm>
                <a:prstGeom prst="straightConnector1">
                  <a:avLst/>
                </a:prstGeom>
                <a:ln w="57150">
                  <a:solidFill>
                    <a:srgbClr val="00B050"/>
                  </a:solidFill>
                  <a:tailEnd type="triangle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56" name="テキスト ボックス 55">
                  <a:extLst>
                    <a:ext uri="{FF2B5EF4-FFF2-40B4-BE49-F238E27FC236}">
                      <a16:creationId xmlns:a16="http://schemas.microsoft.com/office/drawing/2014/main" id="{A03B2347-F3A8-6C47-9B4D-8A732705E5F5}"/>
                    </a:ext>
                  </a:extLst>
                </p:cNvPr>
                <p:cNvSpPr txBox="1"/>
                <p:nvPr/>
              </p:nvSpPr>
              <p:spPr>
                <a:xfrm>
                  <a:off x="9417949" y="2763048"/>
                  <a:ext cx="59503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sz="1600" u="sng" dirty="0">
                      <a:solidFill>
                        <a:prstClr val="black"/>
                      </a:solidFill>
                      <a:latin typeface="Arial" panose="020B0604020202020204"/>
                      <a:ea typeface="ＭＳ Ｐゴシック" panose="020B0600070205080204" pitchFamily="34" charset="-128"/>
                    </a:rPr>
                    <a:t>East</a:t>
                  </a:r>
                  <a:endParaRPr lang="ja-JP" altLang="en-US" sz="1600" dirty="0">
                    <a:solidFill>
                      <a:prstClr val="black"/>
                    </a:solidFill>
                    <a:latin typeface="Arial" panose="020B0604020202020204"/>
                    <a:ea typeface="ＭＳ Ｐゴシック" panose="020B0600070205080204" pitchFamily="34" charset="-128"/>
                  </a:endParaRPr>
                </a:p>
              </p:txBody>
            </p:sp>
            <p:sp>
              <p:nvSpPr>
                <p:cNvPr id="57" name="テキスト ボックス 56">
                  <a:extLst>
                    <a:ext uri="{FF2B5EF4-FFF2-40B4-BE49-F238E27FC236}">
                      <a16:creationId xmlns:a16="http://schemas.microsoft.com/office/drawing/2014/main" id="{E7535BE2-DD8E-A14E-BCD2-5F97BEB4963E}"/>
                    </a:ext>
                  </a:extLst>
                </p:cNvPr>
                <p:cNvSpPr txBox="1"/>
                <p:nvPr/>
              </p:nvSpPr>
              <p:spPr>
                <a:xfrm>
                  <a:off x="7903561" y="4028637"/>
                  <a:ext cx="1380506" cy="10772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sz="1600" u="sng" dirty="0">
                      <a:solidFill>
                        <a:prstClr val="black"/>
                      </a:solidFill>
                      <a:latin typeface="Arial" panose="020B0604020202020204"/>
                      <a:ea typeface="ＭＳ Ｐゴシック" panose="020B0600070205080204" pitchFamily="34" charset="-128"/>
                    </a:rPr>
                    <a:t>North</a:t>
                  </a:r>
                </a:p>
                <a:p>
                  <a:pPr algn="ctr"/>
                  <a:r>
                    <a:rPr lang="en-US" altLang="ja-JP" sz="1600" dirty="0">
                      <a:solidFill>
                        <a:prstClr val="black"/>
                      </a:solidFill>
                      <a:latin typeface="Arial" panose="020B0604020202020204"/>
                      <a:ea typeface="ＭＳ Ｐゴシック" panose="020B0600070205080204" pitchFamily="34" charset="-128"/>
                    </a:rPr>
                    <a:t>Radial </a:t>
                  </a:r>
                </a:p>
                <a:p>
                  <a:pPr algn="ctr"/>
                  <a:r>
                    <a:rPr lang="en-US" altLang="ja-JP" sz="1600" dirty="0">
                      <a:solidFill>
                        <a:prstClr val="black"/>
                      </a:solidFill>
                      <a:latin typeface="Arial" panose="020B0604020202020204"/>
                      <a:ea typeface="ＭＳ Ｐゴシック" panose="020B0600070205080204" pitchFamily="34" charset="-128"/>
                    </a:rPr>
                    <a:t>Compressive</a:t>
                  </a:r>
                </a:p>
                <a:p>
                  <a:pPr algn="ctr"/>
                  <a:r>
                    <a:rPr lang="en-US" altLang="ja-JP" sz="1600" dirty="0">
                      <a:solidFill>
                        <a:prstClr val="black"/>
                      </a:solidFill>
                      <a:latin typeface="Arial" panose="020B0604020202020204"/>
                      <a:ea typeface="ＭＳ Ｐゴシック" panose="020B0600070205080204" pitchFamily="34" charset="-128"/>
                    </a:rPr>
                    <a:t>(RC)</a:t>
                  </a:r>
                  <a:endParaRPr lang="ja-JP" altLang="en-US" sz="1600" dirty="0">
                    <a:solidFill>
                      <a:prstClr val="black"/>
                    </a:solidFill>
                    <a:latin typeface="Arial" panose="020B0604020202020204"/>
                    <a:ea typeface="ＭＳ Ｐゴシック" panose="020B0600070205080204" pitchFamily="34" charset="-128"/>
                  </a:endParaRPr>
                </a:p>
              </p:txBody>
            </p:sp>
            <p:sp>
              <p:nvSpPr>
                <p:cNvPr id="58" name="テキスト ボックス 57">
                  <a:extLst>
                    <a:ext uri="{FF2B5EF4-FFF2-40B4-BE49-F238E27FC236}">
                      <a16:creationId xmlns:a16="http://schemas.microsoft.com/office/drawing/2014/main" id="{6C7CA36D-8F1D-9543-9FD4-61EFFCD1650B}"/>
                    </a:ext>
                  </a:extLst>
                </p:cNvPr>
                <p:cNvSpPr txBox="1"/>
                <p:nvPr/>
              </p:nvSpPr>
              <p:spPr>
                <a:xfrm>
                  <a:off x="10021042" y="3457388"/>
                  <a:ext cx="1624536" cy="11079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600" u="sng" dirty="0">
                      <a:solidFill>
                        <a:prstClr val="black"/>
                      </a:solidFill>
                      <a:latin typeface="Arial" panose="020B0604020202020204"/>
                      <a:ea typeface="ＭＳ Ｐゴシック" panose="020B0600070205080204" pitchFamily="34" charset="-128"/>
                    </a:rPr>
                    <a:t>South</a:t>
                  </a:r>
                </a:p>
                <a:p>
                  <a:pPr algn="ctr"/>
                  <a:r>
                    <a:rPr lang="en-US" altLang="ja-JP" sz="1600" dirty="0">
                      <a:solidFill>
                        <a:prstClr val="black"/>
                      </a:solidFill>
                      <a:latin typeface="Arial" panose="020B0604020202020204"/>
                      <a:ea typeface="ＭＳ Ｐゴシック" panose="020B0600070205080204" pitchFamily="34" charset="-128"/>
                    </a:rPr>
                    <a:t>Radial</a:t>
                  </a:r>
                  <a:r>
                    <a:rPr lang="ja-JP" altLang="en-US" sz="1600" dirty="0">
                      <a:solidFill>
                        <a:prstClr val="black"/>
                      </a:solidFill>
                      <a:latin typeface="Arial" panose="020B0604020202020204"/>
                      <a:ea typeface="ＭＳ Ｐゴシック" panose="020B0600070205080204" pitchFamily="34" charset="-128"/>
                    </a:rPr>
                    <a:t> </a:t>
                  </a:r>
                  <a:r>
                    <a:rPr lang="en-US" altLang="ja-JP" sz="1600" dirty="0">
                      <a:solidFill>
                        <a:prstClr val="black"/>
                      </a:solidFill>
                      <a:latin typeface="Arial" panose="020B0604020202020204"/>
                      <a:ea typeface="ＭＳ Ｐゴシック" panose="020B0600070205080204" pitchFamily="34" charset="-128"/>
                    </a:rPr>
                    <a:t>Perpendicular</a:t>
                  </a:r>
                </a:p>
                <a:p>
                  <a:pPr algn="ctr"/>
                  <a:r>
                    <a:rPr lang="en-US" altLang="ja-JP" sz="1600" dirty="0">
                      <a:solidFill>
                        <a:prstClr val="black"/>
                      </a:solidFill>
                      <a:latin typeface="Arial" panose="020B0604020202020204"/>
                      <a:ea typeface="ＭＳ Ｐゴシック" panose="020B0600070205080204" pitchFamily="34" charset="-128"/>
                    </a:rPr>
                    <a:t>(RP)</a:t>
                  </a:r>
                </a:p>
              </p:txBody>
            </p:sp>
            <p:sp>
              <p:nvSpPr>
                <p:cNvPr id="59" name="矢印: 下 25">
                  <a:extLst>
                    <a:ext uri="{FF2B5EF4-FFF2-40B4-BE49-F238E27FC236}">
                      <a16:creationId xmlns:a16="http://schemas.microsoft.com/office/drawing/2014/main" id="{DA6951A4-7B99-544D-A6B1-D5E91287EB06}"/>
                    </a:ext>
                  </a:extLst>
                </p:cNvPr>
                <p:cNvSpPr/>
                <p:nvPr/>
              </p:nvSpPr>
              <p:spPr>
                <a:xfrm rot="18900000">
                  <a:off x="9234463" y="3247246"/>
                  <a:ext cx="389443" cy="420284"/>
                </a:xfrm>
                <a:prstGeom prst="downArrow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600">
                    <a:solidFill>
                      <a:srgbClr val="5B9BD5"/>
                    </a:solidFill>
                    <a:latin typeface="Arial" panose="020B0604020202020204"/>
                    <a:ea typeface="ＭＳ Ｐゴシック" panose="020B0600070205080204" pitchFamily="34" charset="-128"/>
                  </a:endParaRPr>
                </a:p>
              </p:txBody>
            </p:sp>
            <p:sp>
              <p:nvSpPr>
                <p:cNvPr id="60" name="矢印: 下 26">
                  <a:extLst>
                    <a:ext uri="{FF2B5EF4-FFF2-40B4-BE49-F238E27FC236}">
                      <a16:creationId xmlns:a16="http://schemas.microsoft.com/office/drawing/2014/main" id="{04FD5BF5-7504-BF44-A647-8C229B7F1680}"/>
                    </a:ext>
                  </a:extLst>
                </p:cNvPr>
                <p:cNvSpPr/>
                <p:nvPr/>
              </p:nvSpPr>
              <p:spPr>
                <a:xfrm rot="8100000">
                  <a:off x="9764829" y="3819810"/>
                  <a:ext cx="389443" cy="420284"/>
                </a:xfrm>
                <a:prstGeom prst="downArrow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600">
                    <a:solidFill>
                      <a:srgbClr val="5B9BD5"/>
                    </a:solidFill>
                    <a:latin typeface="Arial" panose="020B0604020202020204"/>
                    <a:ea typeface="ＭＳ Ｐゴシック" panose="020B0600070205080204" pitchFamily="34" charset="-128"/>
                  </a:endParaRPr>
                </a:p>
              </p:txBody>
            </p:sp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72B0147C-2428-6F40-820C-E8E3CA072A33}"/>
                    </a:ext>
                  </a:extLst>
                </p:cNvPr>
                <p:cNvSpPr txBox="1"/>
                <p:nvPr/>
              </p:nvSpPr>
              <p:spPr>
                <a:xfrm>
                  <a:off x="8253779" y="2984478"/>
                  <a:ext cx="13917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sz="1600" dirty="0">
                      <a:solidFill>
                        <a:prstClr val="black"/>
                      </a:solidFill>
                      <a:latin typeface="Arial" panose="020B0604020202020204"/>
                      <a:ea typeface="ＭＳ Ｐゴシック" panose="020B0600070205080204" pitchFamily="34" charset="-128"/>
                    </a:rPr>
                    <a:t>Compression</a:t>
                  </a:r>
                  <a:endParaRPr lang="ja-JP" altLang="en-US" sz="1600" dirty="0">
                    <a:solidFill>
                      <a:prstClr val="black"/>
                    </a:solidFill>
                    <a:latin typeface="Arial" panose="020B0604020202020204"/>
                    <a:ea typeface="ＭＳ Ｐゴシック" panose="020B0600070205080204" pitchFamily="34" charset="-128"/>
                  </a:endParaRPr>
                </a:p>
              </p:txBody>
            </p:sp>
          </p:grpSp>
          <p:sp>
            <p:nvSpPr>
              <p:cNvPr id="52" name="楕円 18">
                <a:extLst>
                  <a:ext uri="{FF2B5EF4-FFF2-40B4-BE49-F238E27FC236}">
                    <a16:creationId xmlns:a16="http://schemas.microsoft.com/office/drawing/2014/main" id="{EA0AEEA0-1031-F847-BFD3-EBAD870D5AF2}"/>
                  </a:ext>
                </a:extLst>
              </p:cNvPr>
              <p:cNvSpPr/>
              <p:nvPr/>
            </p:nvSpPr>
            <p:spPr>
              <a:xfrm>
                <a:off x="6516532" y="5192676"/>
                <a:ext cx="252000" cy="252000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600">
                  <a:solidFill>
                    <a:prstClr val="white"/>
                  </a:solidFill>
                  <a:latin typeface="Arial" panose="020B0604020202020204"/>
                  <a:ea typeface="ＭＳ Ｐゴシック" panose="020B0600070205080204" pitchFamily="34" charset="-128"/>
                </a:endParaRPr>
              </a:p>
            </p:txBody>
          </p:sp>
        </p:grp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90A151A1-CEB5-CB4F-BE3A-AACC185FA93C}"/>
                </a:ext>
              </a:extLst>
            </p:cNvPr>
            <p:cNvCxnSpPr/>
            <p:nvPr/>
          </p:nvCxnSpPr>
          <p:spPr>
            <a:xfrm>
              <a:off x="6428846" y="4696156"/>
              <a:ext cx="226875" cy="2026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A74EB39C-E022-EF4B-9BBC-440E22E8E079}"/>
                </a:ext>
              </a:extLst>
            </p:cNvPr>
            <p:cNvCxnSpPr/>
            <p:nvPr/>
          </p:nvCxnSpPr>
          <p:spPr>
            <a:xfrm>
              <a:off x="6397735" y="4715190"/>
              <a:ext cx="226875" cy="2026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D3306543-9257-584E-87F6-77472C4EA1DC}"/>
                </a:ext>
              </a:extLst>
            </p:cNvPr>
            <p:cNvCxnSpPr/>
            <p:nvPr/>
          </p:nvCxnSpPr>
          <p:spPr>
            <a:xfrm>
              <a:off x="6457761" y="4679092"/>
              <a:ext cx="226875" cy="2026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6D35D2A2-1230-FD41-8B95-6B4A7E0CFB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27086" y="4783678"/>
              <a:ext cx="184595" cy="17767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FE6CE08C-F6C8-5741-BC56-0F2E84E74F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5540" y="4809411"/>
              <a:ext cx="184595" cy="17767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37391605-508E-274B-B405-41E1AD4D44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75671" y="4832454"/>
              <a:ext cx="184595" cy="17767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877F209B-B7B9-A149-966A-9D2DE0E0043C}"/>
                </a:ext>
              </a:extLst>
            </p:cNvPr>
            <p:cNvSpPr txBox="1"/>
            <p:nvPr/>
          </p:nvSpPr>
          <p:spPr>
            <a:xfrm>
              <a:off x="6523749" y="4136575"/>
              <a:ext cx="14734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dirty="0">
                  <a:solidFill>
                    <a:srgbClr val="FF0000"/>
                  </a:solidFill>
                  <a:latin typeface="Arial" panose="020B0604020202020204"/>
                  <a:ea typeface="ＭＳ Ｐゴシック" panose="020B0600070205080204" pitchFamily="34" charset="-128"/>
                </a:rPr>
                <a:t>Incident beam</a:t>
              </a:r>
              <a:endParaRPr lang="ja-JP" altLang="en-US" sz="16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5B01E09-4E94-F24D-BC0A-8C04EB191EE5}"/>
              </a:ext>
            </a:extLst>
          </p:cNvPr>
          <p:cNvSpPr txBox="1"/>
          <p:nvPr/>
        </p:nvSpPr>
        <p:spPr>
          <a:xfrm>
            <a:off x="6252449" y="1483548"/>
            <a:ext cx="1161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>
                <a:solidFill>
                  <a:srgbClr val="0432FF"/>
                </a:solidFill>
                <a:latin typeface="Arial" panose="020B0604020202020204"/>
                <a:ea typeface="ＭＳ Ｐゴシック" panose="020B0600070205080204" pitchFamily="34" charset="-128"/>
              </a:rPr>
              <a:t>Diffraction </a:t>
            </a:r>
          </a:p>
          <a:p>
            <a:pPr algn="ctr"/>
            <a:r>
              <a:rPr lang="en-US" altLang="ja-JP" sz="1600" dirty="0">
                <a:solidFill>
                  <a:srgbClr val="0432FF"/>
                </a:solidFill>
                <a:latin typeface="Arial" panose="020B0604020202020204"/>
                <a:ea typeface="ＭＳ Ｐゴシック" panose="020B0600070205080204" pitchFamily="34" charset="-128"/>
              </a:rPr>
              <a:t>beam</a:t>
            </a:r>
            <a:endParaRPr lang="ja-JP" altLang="en-US" sz="1600" dirty="0">
              <a:solidFill>
                <a:srgbClr val="0432FF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B7D2F08-167E-CF4B-93B2-F5FA40395F14}"/>
              </a:ext>
            </a:extLst>
          </p:cNvPr>
          <p:cNvSpPr txBox="1"/>
          <p:nvPr/>
        </p:nvSpPr>
        <p:spPr>
          <a:xfrm>
            <a:off x="7316279" y="2247525"/>
            <a:ext cx="1391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>
                <a:solidFill>
                  <a:srgbClr val="5B9BD5"/>
                </a:solidFill>
                <a:latin typeface="Arial" panose="020B0604020202020204"/>
                <a:ea typeface="ＭＳ Ｐゴシック" panose="020B0600070205080204" pitchFamily="34" charset="-128"/>
              </a:rPr>
              <a:t>Compression</a:t>
            </a:r>
            <a:endParaRPr lang="ja-JP" altLang="en-US" sz="1600" dirty="0">
              <a:solidFill>
                <a:srgbClr val="5B9BD5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629346C7-6A86-0445-9F79-CBD3972E2CF8}"/>
              </a:ext>
            </a:extLst>
          </p:cNvPr>
          <p:cNvSpPr txBox="1"/>
          <p:nvPr/>
        </p:nvSpPr>
        <p:spPr>
          <a:xfrm>
            <a:off x="1606559" y="5983105"/>
            <a:ext cx="90701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</a:t>
            </a:r>
            <a:r>
              <a:rPr lang="en-US" altLang="ja-JP" i="1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</a:t>
            </a:r>
            <a:r>
              <a:rPr lang="en-US" altLang="ja-JP" i="1" baseline="-25000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</a:t>
            </a:r>
            <a:r>
              <a:rPr lang="en-US" altLang="ja-JP" i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of Nb</a:t>
            </a:r>
            <a:r>
              <a:rPr lang="en-US" altLang="ja-JP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Sn wires are influenced by 3-dimensional strain states.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Combining two configurations, strain states along three orthogonal directions of Nb</a:t>
            </a:r>
            <a:r>
              <a:rPr lang="en-US" altLang="ja-JP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Sn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was evaluated.</a:t>
            </a:r>
            <a:endParaRPr lang="ja-JP" altLang="en-US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51372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2906E4-4673-AA41-AFE1-84AB82492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1E668-B54C-D341-856B-7513C812DEC9}" type="slidenum">
              <a:rPr lang="ja-JP" altLang="en-US">
                <a:solidFill>
                  <a:prstClr val="black">
                    <a:tint val="75000"/>
                  </a:prstClr>
                </a:solidFill>
                <a:latin typeface="Arial" panose="020B0604020202020204"/>
                <a:ea typeface="ＭＳ Ｐゴシック" panose="020B0600070205080204" pitchFamily="34" charset="-128"/>
              </a:rPr>
              <a:pPr/>
              <a:t>27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6356E2-E77F-5E4C-9919-E62DA9CDA81C}"/>
              </a:ext>
            </a:extLst>
          </p:cNvPr>
          <p:cNvSpPr txBox="1"/>
          <p:nvPr/>
        </p:nvSpPr>
        <p:spPr>
          <a:xfrm>
            <a:off x="1644544" y="21916"/>
            <a:ext cx="82381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Internal strain of Nb</a:t>
            </a:r>
            <a:r>
              <a:rPr lang="en-US" altLang="ja-JP" sz="2400" b="1" baseline="-250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3</a:t>
            </a:r>
            <a:r>
              <a:rPr lang="en-US" altLang="ja-JP" sz="2400" b="1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Sn under transverse compression</a:t>
            </a:r>
            <a:endParaRPr lang="ja-JP" altLang="en-US" sz="2400" b="1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BEC689C-BD45-AB4F-95D6-6BA2D3343E8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544" y="656470"/>
            <a:ext cx="5238267" cy="3919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E346611-FA58-F448-88C7-121FDC1A6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4566" y="631660"/>
            <a:ext cx="2549773" cy="163950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51FDB1B-3FD1-8649-8C83-D39F5BECE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7020" y="2446553"/>
            <a:ext cx="2732513" cy="163950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FD74DEE-25A5-2E43-933E-B30EBD96780D}"/>
              </a:ext>
            </a:extLst>
          </p:cNvPr>
          <p:cNvSpPr txBox="1"/>
          <p:nvPr/>
        </p:nvSpPr>
        <p:spPr>
          <a:xfrm>
            <a:off x="5519416" y="1877534"/>
            <a:ext cx="24625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LK199</a:t>
            </a:r>
          </a:p>
          <a:p>
            <a:r>
              <a:rPr lang="en-US" altLang="ja-JP" sz="1400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with Cu-Nb reinforcement</a:t>
            </a:r>
          </a:p>
          <a:p>
            <a:r>
              <a:rPr lang="en-US" altLang="ja-JP" sz="1400" dirty="0">
                <a:solidFill>
                  <a:srgbClr val="0432FF"/>
                </a:solidFill>
                <a:latin typeface="Arial" panose="020B0604020202020204"/>
                <a:ea typeface="ＭＳ Ｐゴシック" panose="020B0600070205080204" pitchFamily="34" charset="-128"/>
              </a:rPr>
              <a:t>LK206 without reinforcement</a:t>
            </a:r>
            <a:endParaRPr lang="ja-JP" altLang="en-US" sz="1400">
              <a:solidFill>
                <a:srgbClr val="0432FF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8FD16CC-A076-8F47-9326-32258556BC59}"/>
              </a:ext>
            </a:extLst>
          </p:cNvPr>
          <p:cNvSpPr txBox="1"/>
          <p:nvPr/>
        </p:nvSpPr>
        <p:spPr>
          <a:xfrm>
            <a:off x="2865660" y="3271894"/>
            <a:ext cx="1568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Along</a:t>
            </a:r>
          </a:p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compression axis</a:t>
            </a:r>
            <a:endParaRPr lang="ja-JP" altLang="en-US" sz="14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854227A-D470-4647-9C8E-06EE727A04A6}"/>
              </a:ext>
            </a:extLst>
          </p:cNvPr>
          <p:cNvSpPr txBox="1"/>
          <p:nvPr/>
        </p:nvSpPr>
        <p:spPr>
          <a:xfrm>
            <a:off x="3901666" y="732488"/>
            <a:ext cx="1617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Perpendicular to</a:t>
            </a:r>
          </a:p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compression axis</a:t>
            </a:r>
            <a:endParaRPr lang="ja-JP" altLang="en-US" sz="14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B21A8EB-25B7-8C46-B169-0FEA5F68E63B}"/>
              </a:ext>
            </a:extLst>
          </p:cNvPr>
          <p:cNvSpPr txBox="1"/>
          <p:nvPr/>
        </p:nvSpPr>
        <p:spPr>
          <a:xfrm>
            <a:off x="3812748" y="2437117"/>
            <a:ext cx="15584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Along wire length</a:t>
            </a:r>
            <a:endParaRPr lang="ja-JP" altLang="en-US" sz="1400">
              <a:solidFill>
                <a:prstClr val="black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DB8BE14-8267-4044-BA9B-C3E55BD01FB8}"/>
              </a:ext>
            </a:extLst>
          </p:cNvPr>
          <p:cNvSpPr txBox="1"/>
          <p:nvPr/>
        </p:nvSpPr>
        <p:spPr>
          <a:xfrm>
            <a:off x="1524001" y="4646807"/>
            <a:ext cx="92332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No significant difference was found between the wire with or without Cu-Nb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reinforcement.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• Stress analysis considering anisotropy of mechanical property of </a:t>
            </a:r>
            <a:r>
              <a:rPr lang="en-US" altLang="ja-JP" dirty="0" err="1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uni</a:t>
            </a:r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-directional</a:t>
            </a:r>
          </a:p>
          <a:p>
            <a:r>
              <a:rPr lang="en-US" altLang="ja-JP" dirty="0">
                <a:solidFill>
                  <a:prstClr val="black"/>
                </a:solidFill>
                <a:latin typeface="Arial" panose="020B0604020202020204"/>
                <a:ea typeface="ＭＳ Ｐゴシック" panose="020B0600070205080204" pitchFamily="34" charset="-128"/>
              </a:rPr>
              <a:t>  Nb-fiber-reinforced Cu is necessary.</a:t>
            </a:r>
          </a:p>
          <a:p>
            <a:pPr algn="just"/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• The usefulness of neutron diffraction measurement to study reinforcement mechanisms</a:t>
            </a:r>
          </a:p>
          <a:p>
            <a:r>
              <a:rPr lang="en-US" altLang="ja-JP" dirty="0">
                <a:solidFill>
                  <a:srgbClr val="FF0000"/>
                </a:solidFill>
                <a:latin typeface="Arial" panose="020B0604020202020204"/>
                <a:ea typeface="ＭＳ Ｐゴシック" panose="020B0600070205080204" pitchFamily="34" charset="-128"/>
              </a:rPr>
              <a:t>  against transverse compressive stress was verified.  </a:t>
            </a:r>
            <a:endParaRPr lang="ja-JP" altLang="en-US">
              <a:solidFill>
                <a:srgbClr val="FF0000"/>
              </a:solidFill>
              <a:latin typeface="Arial" panose="020B0604020202020204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11390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D2E2AE-A767-E049-9EBF-54599ED9C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116" y="272054"/>
            <a:ext cx="11014842" cy="1325563"/>
          </a:xfrm>
        </p:spPr>
        <p:txBody>
          <a:bodyPr/>
          <a:lstStyle/>
          <a:p>
            <a:r>
              <a:rPr kumimoji="1" lang="en-US" altLang="ja-JP" dirty="0"/>
              <a:t>R&amp;D </a:t>
            </a:r>
            <a:r>
              <a:rPr lang="en-US" altLang="ja-JP" dirty="0"/>
              <a:t>programs of</a:t>
            </a:r>
            <a:r>
              <a:rPr kumimoji="1" lang="en-US" altLang="ja-JP" dirty="0"/>
              <a:t> High Field Magnet for Accelerator in Japan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7981CB-754A-3A42-8696-194877A8C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738" y="2101491"/>
            <a:ext cx="10088674" cy="4368800"/>
          </a:xfrm>
        </p:spPr>
        <p:txBody>
          <a:bodyPr/>
          <a:lstStyle/>
          <a:p>
            <a:pPr marL="0" indent="0"/>
            <a:r>
              <a:rPr kumimoji="1" lang="en-US" altLang="ja-JP" dirty="0"/>
              <a:t>On going (based on international collaborations)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dirty="0"/>
              <a:t>HTS: US-Japan collaboration framework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dirty="0"/>
              <a:t>KEK, Kyoto U., LBNL, BNL, UC Berkeley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dirty="0"/>
              <a:t>Nb3Sn: CERN-KEK collaboration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dirty="0"/>
              <a:t>KEK, Tohoku U., Tokai U., NIMS, JASTEC, Furukawa, CERN</a:t>
            </a:r>
          </a:p>
          <a:p>
            <a:r>
              <a:rPr lang="en-US" altLang="ja-JP" dirty="0"/>
              <a:t>Submitted Proposal</a:t>
            </a:r>
          </a:p>
          <a:p>
            <a:pPr lvl="1"/>
            <a:r>
              <a:rPr lang="en-US" altLang="ja-JP" b="1" dirty="0">
                <a:solidFill>
                  <a:srgbClr val="FF0000"/>
                </a:solidFill>
              </a:rPr>
              <a:t>R&amp;D program of High Field Magnet for Accelerator</a:t>
            </a:r>
          </a:p>
          <a:p>
            <a:pPr lvl="2"/>
            <a:r>
              <a:rPr lang="en-US" altLang="ja-JP" b="1" dirty="0">
                <a:solidFill>
                  <a:srgbClr val="FF0000"/>
                </a:solidFill>
              </a:rPr>
              <a:t>To Science Council of Japan (Future Science Promotion 2023)</a:t>
            </a:r>
          </a:p>
          <a:p>
            <a:pPr lvl="1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5F2D63-738B-6A4D-AF8F-445E9E71F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28</a:t>
            </a:fld>
            <a:endParaRPr lang="en-US" altLang="en-US"/>
          </a:p>
        </p:txBody>
      </p:sp>
      <p:pic>
        <p:nvPicPr>
          <p:cNvPr id="5" name="Picture 2" descr="C:\Public\other\logo\KEK\keklogo-c.gif">
            <a:extLst>
              <a:ext uri="{FF2B5EF4-FFF2-40B4-BE49-F238E27FC236}">
                <a16:creationId xmlns:a16="http://schemas.microsoft.com/office/drawing/2014/main" id="{877931BB-899D-0F48-A36E-FBA104910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34" y="6117965"/>
            <a:ext cx="1126168" cy="64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633AEF3-4435-A64D-B43B-F93344D72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7412" y="6020206"/>
            <a:ext cx="716845" cy="71799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4CD68F3-AA89-2D45-9154-7AE24FAF6A7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0237" y="6083941"/>
            <a:ext cx="1267064" cy="38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3" descr="A_color">
            <a:extLst>
              <a:ext uri="{FF2B5EF4-FFF2-40B4-BE49-F238E27FC236}">
                <a16:creationId xmlns:a16="http://schemas.microsoft.com/office/drawing/2014/main" id="{CAB5413C-1A71-8242-85C5-AB68D8443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9466" y="6413457"/>
            <a:ext cx="1267064" cy="35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A1E043\Desktop\logo_e_n.bmp">
            <a:extLst>
              <a:ext uri="{FF2B5EF4-FFF2-40B4-BE49-F238E27FC236}">
                <a16:creationId xmlns:a16="http://schemas.microsoft.com/office/drawing/2014/main" id="{ADD527E8-B09D-B246-A093-1738A16F1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247" y="6008065"/>
            <a:ext cx="810588" cy="81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AA1E043\Desktop\index_il01.bmp">
            <a:extLst>
              <a:ext uri="{FF2B5EF4-FFF2-40B4-BE49-F238E27FC236}">
                <a16:creationId xmlns:a16="http://schemas.microsoft.com/office/drawing/2014/main" id="{17289FC2-ACC9-C74E-A9C0-4D28F30F2A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5885" r="4246" b="5881"/>
          <a:stretch/>
        </p:blipFill>
        <p:spPr bwMode="auto">
          <a:xfrm>
            <a:off x="7058440" y="6352314"/>
            <a:ext cx="1975336" cy="48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A00-flsrv-tk\3bb15-koh-tk\23-グループブランド「ＫＯＢＥＬＣＯ」\コベルコロゴ\KOBELCO.jpg">
            <a:extLst>
              <a:ext uri="{FF2B5EF4-FFF2-40B4-BE49-F238E27FC236}">
                <a16:creationId xmlns:a16="http://schemas.microsoft.com/office/drawing/2014/main" id="{61FF1275-F07D-3B49-97F6-3478361F7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865" y="6069653"/>
            <a:ext cx="1267064" cy="27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A835B40-3C68-9D4C-961B-4BFB362AE2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991" y="5914590"/>
            <a:ext cx="1064560" cy="106456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2B47E0A-A89B-9B4B-8332-0243803D4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37717" y="5973392"/>
            <a:ext cx="811621" cy="81162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6618EC7-A4E0-4E49-9245-CCAC65B632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46162" y="6282861"/>
            <a:ext cx="1536669" cy="56274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90E7192-761B-F84F-82C0-4BD48DF3F3F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17304" y="6126742"/>
            <a:ext cx="847107" cy="6402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0F78D05B-F3F4-79AC-CABB-FF91BB851F8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74740" y="6217677"/>
            <a:ext cx="724245" cy="53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695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BEBD509-2FC7-5E4F-AE89-5399A18AA7B8}"/>
              </a:ext>
            </a:extLst>
          </p:cNvPr>
          <p:cNvSpPr/>
          <p:nvPr/>
        </p:nvSpPr>
        <p:spPr>
          <a:xfrm>
            <a:off x="1697435" y="172357"/>
            <a:ext cx="89033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altLang="ja-JP" sz="2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High Field </a:t>
            </a:r>
            <a:r>
              <a:rPr lang="en-US" altLang="ja-JP" sz="2400" dirty="0" err="1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Manget</a:t>
            </a:r>
            <a:r>
              <a:rPr lang="en-US" altLang="ja-JP" sz="2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 Development Plan</a:t>
            </a:r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DAC4D2EA-88DE-BE47-9298-06C12D8968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8020" y="866706"/>
            <a:ext cx="2573019" cy="168824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1033A69-598E-CD41-9003-94CDD541B333}"/>
              </a:ext>
            </a:extLst>
          </p:cNvPr>
          <p:cNvSpPr txBox="1"/>
          <p:nvPr/>
        </p:nvSpPr>
        <p:spPr>
          <a:xfrm>
            <a:off x="1784906" y="611817"/>
            <a:ext cx="2572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Magnet Manufacturing Technology</a:t>
            </a:r>
            <a:endParaRPr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5C8B3AB5-0DB4-FF4E-8BCC-710ACDBE2AA3}"/>
              </a:ext>
            </a:extLst>
          </p:cNvPr>
          <p:cNvSpPr txBox="1"/>
          <p:nvPr/>
        </p:nvSpPr>
        <p:spPr>
          <a:xfrm>
            <a:off x="1836499" y="2355611"/>
            <a:ext cx="1084193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90" tIns="34290" rIns="34290" bIns="34290" numCol="1" spcCol="38100" rtlCol="0" anchor="t">
            <a:spAutoFit/>
          </a:bodyPr>
          <a:lstStyle/>
          <a:p>
            <a:pPr defTabSz="457200" hangingPunct="0"/>
            <a:r>
              <a:rPr lang="en-US" altLang="ja-JP" sz="750" dirty="0">
                <a:solidFill>
                  <a:prstClr val="black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HL-LHC D1 Model</a:t>
            </a:r>
            <a:endParaRPr lang="ja-JP" altLang="en-US" sz="750">
              <a:solidFill>
                <a:prstClr val="black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49861AB9-9BC7-9F46-8B98-D1E6B17FEC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7481" y="2820094"/>
            <a:ext cx="2382276" cy="1873066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208DAEDE-B760-A84B-8914-E4286C2852B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864" y="931046"/>
            <a:ext cx="2412591" cy="1773057"/>
          </a:xfrm>
          <a:prstGeom prst="rect">
            <a:avLst/>
          </a:prstGeom>
        </p:spPr>
      </p:pic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6C6184D-6300-4845-BA94-94109837D0FA}"/>
              </a:ext>
            </a:extLst>
          </p:cNvPr>
          <p:cNvSpPr txBox="1"/>
          <p:nvPr/>
        </p:nvSpPr>
        <p:spPr>
          <a:xfrm>
            <a:off x="5171171" y="706584"/>
            <a:ext cx="219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High Field Magnet Development</a:t>
            </a:r>
            <a:endParaRPr lang="ja-JP" altLang="en-US" sz="120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CC49C36-4486-2646-8793-3A7E9492AC50}"/>
              </a:ext>
            </a:extLst>
          </p:cNvPr>
          <p:cNvSpPr txBox="1"/>
          <p:nvPr/>
        </p:nvSpPr>
        <p:spPr>
          <a:xfrm>
            <a:off x="1752941" y="2629836"/>
            <a:ext cx="2658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Advanced Conductor Development</a:t>
            </a:r>
            <a:endParaRPr lang="ja-JP" altLang="en-US" sz="120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9" name="右矢印 8">
            <a:extLst>
              <a:ext uri="{FF2B5EF4-FFF2-40B4-BE49-F238E27FC236}">
                <a16:creationId xmlns:a16="http://schemas.microsoft.com/office/drawing/2014/main" id="{7DE95C3A-3B11-054E-9F18-43562003D6B4}"/>
              </a:ext>
            </a:extLst>
          </p:cNvPr>
          <p:cNvSpPr/>
          <p:nvPr/>
        </p:nvSpPr>
        <p:spPr>
          <a:xfrm>
            <a:off x="4575482" y="1991575"/>
            <a:ext cx="390827" cy="1425054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9"/>
            <a:endParaRPr lang="ja-JP" altLang="en-US" sz="900" b="1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pic>
        <p:nvPicPr>
          <p:cNvPr id="56" name="Picture 3">
            <a:extLst>
              <a:ext uri="{FF2B5EF4-FFF2-40B4-BE49-F238E27FC236}">
                <a16:creationId xmlns:a16="http://schemas.microsoft.com/office/drawing/2014/main" id="{C0CE7DA8-5ADA-5344-AF71-956CBEDBDE5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0311" y="951691"/>
            <a:ext cx="3030448" cy="2247634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333E465-EF6E-8F47-9587-9E8D484FB154}"/>
              </a:ext>
            </a:extLst>
          </p:cNvPr>
          <p:cNvSpPr txBox="1"/>
          <p:nvPr/>
        </p:nvSpPr>
        <p:spPr>
          <a:xfrm>
            <a:off x="8046549" y="1000116"/>
            <a:ext cx="1302320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90" tIns="34290" rIns="34290" bIns="34290" numCol="1" spcCol="38100" rtlCol="0" anchor="t">
            <a:spAutoFit/>
          </a:bodyPr>
          <a:lstStyle/>
          <a:p>
            <a:pPr defTabSz="457200" hangingPunct="0"/>
            <a:r>
              <a:rPr lang="en-US" altLang="ja-JP" sz="750" dirty="0">
                <a:solidFill>
                  <a:prstClr val="black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FCC D1 </a:t>
            </a:r>
            <a:r>
              <a:rPr lang="en-US" altLang="ja-JP" sz="750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  <a:ea typeface="游ゴシック" panose="020B0400000000000000" pitchFamily="34" charset="-128"/>
              </a:rPr>
              <a:t>Design study</a:t>
            </a:r>
            <a:endParaRPr lang="ja-JP" altLang="en-US" sz="750">
              <a:solidFill>
                <a:prstClr val="black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右矢印 58">
            <a:extLst>
              <a:ext uri="{FF2B5EF4-FFF2-40B4-BE49-F238E27FC236}">
                <a16:creationId xmlns:a16="http://schemas.microsoft.com/office/drawing/2014/main" id="{8E363BA9-56A5-5549-937C-217B40239E7E}"/>
              </a:ext>
            </a:extLst>
          </p:cNvPr>
          <p:cNvSpPr/>
          <p:nvPr/>
        </p:nvSpPr>
        <p:spPr>
          <a:xfrm rot="5400000">
            <a:off x="8945288" y="3095026"/>
            <a:ext cx="429971" cy="765578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9"/>
            <a:endParaRPr lang="ja-JP" altLang="en-US" sz="900" b="1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BD4E436-64BC-2647-8602-C4CFF2376354}"/>
              </a:ext>
            </a:extLst>
          </p:cNvPr>
          <p:cNvSpPr txBox="1"/>
          <p:nvPr/>
        </p:nvSpPr>
        <p:spPr>
          <a:xfrm>
            <a:off x="8248038" y="3742064"/>
            <a:ext cx="1824469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en-US" altLang="ja-JP" sz="16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12T </a:t>
            </a:r>
            <a:r>
              <a:rPr lang="en-US" altLang="ja-JP" sz="1600" dirty="0" err="1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Manget</a:t>
            </a:r>
            <a:endParaRPr lang="ja-JP" altLang="en-US" sz="160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FF6790DC-65F8-7249-92BF-08209A5CB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2" y="907784"/>
            <a:ext cx="1760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457200"/>
            <a:endParaRPr lang="ja-JP" altLang="en-US" sz="135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66" name="右矢印 65">
            <a:extLst>
              <a:ext uri="{FF2B5EF4-FFF2-40B4-BE49-F238E27FC236}">
                <a16:creationId xmlns:a16="http://schemas.microsoft.com/office/drawing/2014/main" id="{86B23FEB-68C2-8749-A130-2A53FB100D91}"/>
              </a:ext>
            </a:extLst>
          </p:cNvPr>
          <p:cNvSpPr/>
          <p:nvPr/>
        </p:nvSpPr>
        <p:spPr>
          <a:xfrm rot="5400000">
            <a:off x="6144062" y="4525357"/>
            <a:ext cx="429971" cy="765578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9"/>
            <a:endParaRPr lang="ja-JP" altLang="en-US" sz="900" b="1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2E05115A-CF8B-C442-BF2B-CBFC619F7B9F}"/>
              </a:ext>
            </a:extLst>
          </p:cNvPr>
          <p:cNvSpPr txBox="1"/>
          <p:nvPr/>
        </p:nvSpPr>
        <p:spPr>
          <a:xfrm>
            <a:off x="5389435" y="5134933"/>
            <a:ext cx="2023609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en-US" altLang="ja-JP" sz="16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4-8T</a:t>
            </a:r>
          </a:p>
          <a:p>
            <a:pPr algn="ctr" defTabSz="457200"/>
            <a:r>
              <a:rPr lang="en-US" altLang="ja-JP" sz="16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Insert Coil</a:t>
            </a:r>
            <a:endParaRPr lang="ja-JP" altLang="en-US" sz="160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2AA2C980-59F2-9644-A969-A96498C87921}"/>
              </a:ext>
            </a:extLst>
          </p:cNvPr>
          <p:cNvSpPr txBox="1"/>
          <p:nvPr/>
        </p:nvSpPr>
        <p:spPr>
          <a:xfrm>
            <a:off x="8120413" y="4859050"/>
            <a:ext cx="2079717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en-US" altLang="ja-JP" sz="16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16-20T</a:t>
            </a:r>
            <a:endParaRPr lang="ja-JP" altLang="en-US" sz="160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7E9C28E2-B55C-B04C-A764-86F3CA3E8238}"/>
              </a:ext>
            </a:extLst>
          </p:cNvPr>
          <p:cNvSpPr txBox="1"/>
          <p:nvPr/>
        </p:nvSpPr>
        <p:spPr>
          <a:xfrm>
            <a:off x="1768000" y="3527731"/>
            <a:ext cx="1712002" cy="1962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90" tIns="34290" rIns="34290" bIns="34290" numCol="1" spcCol="38100" rtlCol="0" anchor="t">
            <a:spAutoFit/>
          </a:bodyPr>
          <a:lstStyle/>
          <a:p>
            <a:pPr defTabSz="457200" hangingPunct="0"/>
            <a:r>
              <a:rPr lang="ja-JP" altLang="en-US" sz="825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超高精度超伝導電磁石技術</a:t>
            </a:r>
          </a:p>
        </p:txBody>
      </p:sp>
      <p:sp>
        <p:nvSpPr>
          <p:cNvPr id="75" name="右矢印 74">
            <a:extLst>
              <a:ext uri="{FF2B5EF4-FFF2-40B4-BE49-F238E27FC236}">
                <a16:creationId xmlns:a16="http://schemas.microsoft.com/office/drawing/2014/main" id="{9329E79D-275B-0843-8979-F7F7BA31A875}"/>
              </a:ext>
            </a:extLst>
          </p:cNvPr>
          <p:cNvSpPr/>
          <p:nvPr/>
        </p:nvSpPr>
        <p:spPr>
          <a:xfrm rot="5400000">
            <a:off x="8894700" y="5185543"/>
            <a:ext cx="579108" cy="765578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9"/>
            <a:endParaRPr lang="ja-JP" altLang="en-US" sz="900" b="1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23FE87E-F384-3046-B6F7-A2F84E54344F}"/>
              </a:ext>
            </a:extLst>
          </p:cNvPr>
          <p:cNvSpPr txBox="1"/>
          <p:nvPr/>
        </p:nvSpPr>
        <p:spPr>
          <a:xfrm>
            <a:off x="5474319" y="6023594"/>
            <a:ext cx="4811941" cy="461665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altLang="ja-JP" sz="2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20T High Field Magnet</a:t>
            </a:r>
            <a:endParaRPr lang="ja-JP" altLang="en-US" sz="240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77" name="右矢印 76">
            <a:extLst>
              <a:ext uri="{FF2B5EF4-FFF2-40B4-BE49-F238E27FC236}">
                <a16:creationId xmlns:a16="http://schemas.microsoft.com/office/drawing/2014/main" id="{21037AD7-10CB-1F49-9731-CD7F5D1C6EA2}"/>
              </a:ext>
            </a:extLst>
          </p:cNvPr>
          <p:cNvSpPr/>
          <p:nvPr/>
        </p:nvSpPr>
        <p:spPr>
          <a:xfrm>
            <a:off x="7570312" y="3637104"/>
            <a:ext cx="619957" cy="776663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9"/>
            <a:endParaRPr lang="ja-JP" altLang="en-US" sz="900" b="1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pic>
        <p:nvPicPr>
          <p:cNvPr id="36" name="コンテンツ プレースホルダー 8" descr="ダイアグラム&#10;&#10;自動的に生成された説明">
            <a:extLst>
              <a:ext uri="{FF2B5EF4-FFF2-40B4-BE49-F238E27FC236}">
                <a16:creationId xmlns:a16="http://schemas.microsoft.com/office/drawing/2014/main" id="{D3B36F8A-6C57-C35D-AD05-4C2C20CB4A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622" y="5309944"/>
            <a:ext cx="3265656" cy="1447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517C1423-0FBB-6BD1-3C2F-A2EA6D4EF7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21328" y="2893815"/>
            <a:ext cx="2605081" cy="19538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FB2EFE0-C010-1F4A-8023-519C8292B27B}"/>
              </a:ext>
            </a:extLst>
          </p:cNvPr>
          <p:cNvSpPr txBox="1"/>
          <p:nvPr/>
        </p:nvSpPr>
        <p:spPr>
          <a:xfrm>
            <a:off x="3820822" y="2921477"/>
            <a:ext cx="681942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90" tIns="34290" rIns="34290" bIns="34290" numCol="1" spcCol="38100" rtlCol="0" anchor="t">
            <a:spAutoFit/>
          </a:bodyPr>
          <a:lstStyle/>
          <a:p>
            <a:pPr defTabSz="457200" hangingPunct="0"/>
            <a:r>
              <a:rPr lang="en-US" altLang="ja-JP" sz="750" dirty="0">
                <a:solidFill>
                  <a:prstClr val="black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Nb</a:t>
            </a:r>
            <a:r>
              <a:rPr lang="en-US" altLang="ja-JP" sz="750" baseline="-25000" dirty="0">
                <a:solidFill>
                  <a:prstClr val="black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altLang="ja-JP" sz="750" dirty="0">
                <a:solidFill>
                  <a:prstClr val="black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Sn R&amp;D</a:t>
            </a:r>
            <a:endParaRPr lang="ja-JP" altLang="en-US" sz="750">
              <a:solidFill>
                <a:prstClr val="black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118015D-CFE5-CC42-E2C9-41626F911BF7}"/>
              </a:ext>
            </a:extLst>
          </p:cNvPr>
          <p:cNvSpPr txBox="1"/>
          <p:nvPr/>
        </p:nvSpPr>
        <p:spPr>
          <a:xfrm>
            <a:off x="1623616" y="5286254"/>
            <a:ext cx="2282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34" charset="-128"/>
              </a:rPr>
              <a:t>High Field Magnet Design</a:t>
            </a:r>
            <a:endParaRPr lang="ja-JP" altLang="en-US" sz="120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39" name="右矢印 38">
            <a:extLst>
              <a:ext uri="{FF2B5EF4-FFF2-40B4-BE49-F238E27FC236}">
                <a16:creationId xmlns:a16="http://schemas.microsoft.com/office/drawing/2014/main" id="{A717D9F5-1BE2-1F1B-596A-0C117B8364D3}"/>
              </a:ext>
            </a:extLst>
          </p:cNvPr>
          <p:cNvSpPr/>
          <p:nvPr/>
        </p:nvSpPr>
        <p:spPr>
          <a:xfrm rot="20006305">
            <a:off x="4728834" y="5180750"/>
            <a:ext cx="609727" cy="461665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9"/>
            <a:endParaRPr lang="ja-JP" altLang="en-US" sz="900" b="1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40" name="右矢印 39">
            <a:extLst>
              <a:ext uri="{FF2B5EF4-FFF2-40B4-BE49-F238E27FC236}">
                <a16:creationId xmlns:a16="http://schemas.microsoft.com/office/drawing/2014/main" id="{70F20F5D-6710-30D2-671E-9E2B475FB033}"/>
              </a:ext>
            </a:extLst>
          </p:cNvPr>
          <p:cNvSpPr/>
          <p:nvPr/>
        </p:nvSpPr>
        <p:spPr>
          <a:xfrm rot="20006305">
            <a:off x="7484086" y="4921113"/>
            <a:ext cx="609727" cy="461665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9"/>
            <a:endParaRPr lang="ja-JP" altLang="en-US" sz="900" b="1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41" name="右矢印 40">
            <a:extLst>
              <a:ext uri="{FF2B5EF4-FFF2-40B4-BE49-F238E27FC236}">
                <a16:creationId xmlns:a16="http://schemas.microsoft.com/office/drawing/2014/main" id="{FF0A0875-CA82-544F-9145-B4DBBF115894}"/>
              </a:ext>
            </a:extLst>
          </p:cNvPr>
          <p:cNvSpPr/>
          <p:nvPr/>
        </p:nvSpPr>
        <p:spPr>
          <a:xfrm rot="5400000">
            <a:off x="8945288" y="4201013"/>
            <a:ext cx="429971" cy="765578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9"/>
            <a:endParaRPr lang="ja-JP" altLang="en-US" sz="900" b="1" dirty="0">
              <a:solidFill>
                <a:prstClr val="black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2753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D2E2AE-A767-E049-9EBF-54599ED9C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116" y="272054"/>
            <a:ext cx="11014842" cy="1325563"/>
          </a:xfrm>
        </p:spPr>
        <p:txBody>
          <a:bodyPr/>
          <a:lstStyle/>
          <a:p>
            <a:r>
              <a:rPr kumimoji="1" lang="en-US" altLang="ja-JP" dirty="0"/>
              <a:t>R&amp;D </a:t>
            </a:r>
            <a:r>
              <a:rPr lang="en-US" altLang="ja-JP" dirty="0"/>
              <a:t>programs of</a:t>
            </a:r>
            <a:r>
              <a:rPr kumimoji="1" lang="en-US" altLang="ja-JP" dirty="0"/>
              <a:t> High Field Magnet for Accelerator in Japan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7981CB-754A-3A42-8696-194877A8C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738" y="2101491"/>
            <a:ext cx="10088674" cy="4368800"/>
          </a:xfrm>
        </p:spPr>
        <p:txBody>
          <a:bodyPr/>
          <a:lstStyle/>
          <a:p>
            <a:pPr marL="0" indent="0"/>
            <a:r>
              <a:rPr kumimoji="1" lang="en-US" altLang="ja-JP" dirty="0"/>
              <a:t>On going (based on international collaborations)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rgbClr val="FF0000"/>
                </a:solidFill>
              </a:rPr>
              <a:t>HTS: US-Japan collaboration framework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rgbClr val="FF0000"/>
                </a:solidFill>
              </a:rPr>
              <a:t>KEK, Kyoto U., LBNL, BNL, UC Berkeley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dirty="0"/>
              <a:t>Nb3Sn: CERN-KEK collaboration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dirty="0"/>
              <a:t>KEK, Tohoku U., Tokai U., NIMS, JASTEC, Furukawa, CERN</a:t>
            </a:r>
          </a:p>
          <a:p>
            <a:r>
              <a:rPr lang="en-US" altLang="ja-JP" dirty="0"/>
              <a:t>Submitted Proposal</a:t>
            </a:r>
          </a:p>
          <a:p>
            <a:pPr lvl="1"/>
            <a:r>
              <a:rPr lang="en-US" altLang="ja-JP" dirty="0"/>
              <a:t>R&amp;D program of High Field Magnet for Accelerator</a:t>
            </a:r>
          </a:p>
          <a:p>
            <a:pPr lvl="2"/>
            <a:r>
              <a:rPr lang="en-US" altLang="ja-JP" dirty="0"/>
              <a:t>To Science Council of Japan (Future Science Promotion 2023)</a:t>
            </a:r>
          </a:p>
          <a:p>
            <a:pPr lvl="1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5F2D63-738B-6A4D-AF8F-445E9E71F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5" name="Picture 2" descr="C:\Public\other\logo\KEK\keklogo-c.gif">
            <a:extLst>
              <a:ext uri="{FF2B5EF4-FFF2-40B4-BE49-F238E27FC236}">
                <a16:creationId xmlns:a16="http://schemas.microsoft.com/office/drawing/2014/main" id="{877931BB-899D-0F48-A36E-FBA104910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34" y="6117965"/>
            <a:ext cx="1126168" cy="64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633AEF3-4435-A64D-B43B-F93344D72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7412" y="6020206"/>
            <a:ext cx="716845" cy="71799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4CD68F3-AA89-2D45-9154-7AE24FAF6A7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0237" y="6083941"/>
            <a:ext cx="1267064" cy="38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3" descr="A_color">
            <a:extLst>
              <a:ext uri="{FF2B5EF4-FFF2-40B4-BE49-F238E27FC236}">
                <a16:creationId xmlns:a16="http://schemas.microsoft.com/office/drawing/2014/main" id="{CAB5413C-1A71-8242-85C5-AB68D8443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9466" y="6413457"/>
            <a:ext cx="1267064" cy="35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A1E043\Desktop\logo_e_n.bmp">
            <a:extLst>
              <a:ext uri="{FF2B5EF4-FFF2-40B4-BE49-F238E27FC236}">
                <a16:creationId xmlns:a16="http://schemas.microsoft.com/office/drawing/2014/main" id="{ADD527E8-B09D-B246-A093-1738A16F1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247" y="6008065"/>
            <a:ext cx="810588" cy="81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AA1E043\Desktop\index_il01.bmp">
            <a:extLst>
              <a:ext uri="{FF2B5EF4-FFF2-40B4-BE49-F238E27FC236}">
                <a16:creationId xmlns:a16="http://schemas.microsoft.com/office/drawing/2014/main" id="{17289FC2-ACC9-C74E-A9C0-4D28F30F2A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5885" r="4246" b="5881"/>
          <a:stretch/>
        </p:blipFill>
        <p:spPr bwMode="auto">
          <a:xfrm>
            <a:off x="7058440" y="6352314"/>
            <a:ext cx="1975336" cy="48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A00-flsrv-tk\3bb15-koh-tk\23-グループブランド「ＫＯＢＥＬＣＯ」\コベルコロゴ\KOBELCO.jpg">
            <a:extLst>
              <a:ext uri="{FF2B5EF4-FFF2-40B4-BE49-F238E27FC236}">
                <a16:creationId xmlns:a16="http://schemas.microsoft.com/office/drawing/2014/main" id="{61FF1275-F07D-3B49-97F6-3478361F7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865" y="6069653"/>
            <a:ext cx="1267064" cy="27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A835B40-3C68-9D4C-961B-4BFB362AE2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991" y="5914590"/>
            <a:ext cx="1064560" cy="106456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2B47E0A-A89B-9B4B-8332-0243803D4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37717" y="5973392"/>
            <a:ext cx="811621" cy="81162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6618EC7-A4E0-4E49-9245-CCAC65B632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46162" y="6282861"/>
            <a:ext cx="1536669" cy="56274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90E7192-761B-F84F-82C0-4BD48DF3F3F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17304" y="6126742"/>
            <a:ext cx="847107" cy="6402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0F78D05B-F3F4-79AC-CABB-FF91BB851F8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74740" y="6217677"/>
            <a:ext cx="724245" cy="53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5766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t="5711" b="14635"/>
          <a:stretch/>
        </p:blipFill>
        <p:spPr bwMode="auto">
          <a:xfrm>
            <a:off x="1263712" y="1548363"/>
            <a:ext cx="9236122" cy="520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 rot="5400000">
            <a:off x="9093563" y="3136703"/>
            <a:ext cx="733890" cy="11126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 dirty="0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997977" y="3560254"/>
            <a:ext cx="1018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altLang="ja-JP" sz="9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Large Magnet Test stand</a:t>
            </a:r>
            <a:endParaRPr lang="ja-JP" altLang="en-US" sz="900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243768" y="4600191"/>
            <a:ext cx="83772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altLang="ja-JP" sz="9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Magnet Development</a:t>
            </a:r>
            <a:endParaRPr lang="ja-JP" altLang="en-US" sz="900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405675" y="5076706"/>
            <a:ext cx="907354" cy="5078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en-US" altLang="ja-JP" sz="9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High Field Short sample Test stand</a:t>
            </a:r>
            <a:endParaRPr lang="ja-JP" altLang="en-US" sz="900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CD1D07F-7A47-F045-A12B-DE12101B7DE4}"/>
              </a:ext>
            </a:extLst>
          </p:cNvPr>
          <p:cNvSpPr txBox="1"/>
          <p:nvPr/>
        </p:nvSpPr>
        <p:spPr>
          <a:xfrm>
            <a:off x="2140527" y="4747174"/>
            <a:ext cx="464124" cy="5078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457200"/>
            <a:r>
              <a:rPr lang="en-US" altLang="ja-JP" sz="9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Small experiment</a:t>
            </a:r>
            <a:endParaRPr lang="ja-JP" altLang="en-US" sz="900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17" name="タイトル 1">
            <a:extLst>
              <a:ext uri="{FF2B5EF4-FFF2-40B4-BE49-F238E27FC236}">
                <a16:creationId xmlns:a16="http://schemas.microsoft.com/office/drawing/2014/main" id="{8C9C42BD-BFF9-024B-A9DB-95546F865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7828" y="123344"/>
            <a:ext cx="8822006" cy="1055687"/>
          </a:xfrm>
          <a:ln>
            <a:solidFill>
              <a:srgbClr val="7030A0"/>
            </a:solidFill>
          </a:ln>
        </p:spPr>
        <p:txBody>
          <a:bodyPr>
            <a:noAutofit/>
          </a:bodyPr>
          <a:lstStyle/>
          <a:p>
            <a:pPr algn="l"/>
            <a:r>
              <a:rPr lang="en-US" altLang="ja-JP" sz="3200" dirty="0"/>
              <a:t>Renovate KEK Cryogenics Science Center</a:t>
            </a:r>
            <a:endParaRPr lang="ja-JP" altLang="en-US" sz="3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16DD31F-74F9-D849-9BF3-BAD156E9AB22}"/>
              </a:ext>
            </a:extLst>
          </p:cNvPr>
          <p:cNvSpPr txBox="1"/>
          <p:nvPr/>
        </p:nvSpPr>
        <p:spPr>
          <a:xfrm>
            <a:off x="2567573" y="42624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ja-JP" altLang="en-US">
                <a:solidFill>
                  <a:prstClr val="white"/>
                </a:solidFill>
                <a:latin typeface="Calibri"/>
                <a:ea typeface="ＭＳ Ｐゴシック" panose="020B0600070205080204" pitchFamily="34" charset="-128"/>
              </a:rPr>
              <a:t>熱処理炉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34A839F4-A945-794F-B350-E9221A9A64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4315" y="5462667"/>
            <a:ext cx="1094814" cy="1471524"/>
          </a:xfrm>
          <a:prstGeom prst="rect">
            <a:avLst/>
          </a:prstGeom>
        </p:spPr>
      </p:pic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85E9F604-9594-B84B-BC21-24522266EDAC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7159144" y="5584537"/>
            <a:ext cx="700208" cy="2406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図 27">
            <a:extLst>
              <a:ext uri="{FF2B5EF4-FFF2-40B4-BE49-F238E27FC236}">
                <a16:creationId xmlns:a16="http://schemas.microsoft.com/office/drawing/2014/main" id="{DD62E53C-82E4-6545-8DC0-D156CD9F25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50" t="57084" r="56079" b="3164"/>
          <a:stretch/>
        </p:blipFill>
        <p:spPr>
          <a:xfrm>
            <a:off x="4475626" y="3437300"/>
            <a:ext cx="1315688" cy="103446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59D336D3-BFD6-F443-832D-FC7BF21322A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767" t="9790" r="1" b="43990"/>
          <a:stretch/>
        </p:blipFill>
        <p:spPr>
          <a:xfrm>
            <a:off x="4493998" y="2462078"/>
            <a:ext cx="1315688" cy="966922"/>
          </a:xfrm>
          <a:prstGeom prst="rect">
            <a:avLst/>
          </a:prstGeom>
        </p:spPr>
      </p:pic>
      <p:sp>
        <p:nvSpPr>
          <p:cNvPr id="30" name="下矢印 29">
            <a:extLst>
              <a:ext uri="{FF2B5EF4-FFF2-40B4-BE49-F238E27FC236}">
                <a16:creationId xmlns:a16="http://schemas.microsoft.com/office/drawing/2014/main" id="{62DB8C85-01AD-3E46-92FA-2A30BD05CB9A}"/>
              </a:ext>
            </a:extLst>
          </p:cNvPr>
          <p:cNvSpPr/>
          <p:nvPr/>
        </p:nvSpPr>
        <p:spPr>
          <a:xfrm>
            <a:off x="4784945" y="4426739"/>
            <a:ext cx="180641" cy="18466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pic>
        <p:nvPicPr>
          <p:cNvPr id="34" name="図 33" descr="屋内, テーブル, 座る, 大きい が含まれている画像&#10;&#10;自動的に生成された説明">
            <a:extLst>
              <a:ext uri="{FF2B5EF4-FFF2-40B4-BE49-F238E27FC236}">
                <a16:creationId xmlns:a16="http://schemas.microsoft.com/office/drawing/2014/main" id="{259EEF26-1D91-F544-8572-A68807B80B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353085" y="5785107"/>
            <a:ext cx="1102192" cy="826644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E6C53D-B634-7C4E-9A8C-E53D2B8E8CD4}"/>
              </a:ext>
            </a:extLst>
          </p:cNvPr>
          <p:cNvSpPr txBox="1"/>
          <p:nvPr/>
        </p:nvSpPr>
        <p:spPr>
          <a:xfrm>
            <a:off x="7752205" y="6270198"/>
            <a:ext cx="738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US" altLang="ja-JP" sz="12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New Cryostat</a:t>
            </a:r>
            <a:endParaRPr lang="ja-JP" altLang="en-US" sz="120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0D9C7009-8979-1044-8B02-404B7C494396}"/>
              </a:ext>
            </a:extLst>
          </p:cNvPr>
          <p:cNvCxnSpPr>
            <a:cxnSpLocks/>
            <a:stCxn id="34" idx="1"/>
          </p:cNvCxnSpPr>
          <p:nvPr/>
        </p:nvCxnSpPr>
        <p:spPr>
          <a:xfrm flipV="1">
            <a:off x="8904181" y="4807284"/>
            <a:ext cx="338209" cy="8400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65605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D594012-DD02-32F3-674D-4F93A341362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7829" y="197301"/>
            <a:ext cx="1295088" cy="18197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図 4" descr="Fig1.tiff">
            <a:extLst>
              <a:ext uri="{FF2B5EF4-FFF2-40B4-BE49-F238E27FC236}">
                <a16:creationId xmlns:a16="http://schemas.microsoft.com/office/drawing/2014/main" id="{165C63EE-2307-DBEB-9CE3-073060D5BC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0135" y="121290"/>
            <a:ext cx="1440695" cy="1800869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CF578CA-1B7C-AEF6-AB5C-521499CDAE4B}"/>
              </a:ext>
            </a:extLst>
          </p:cNvPr>
          <p:cNvSpPr txBox="1"/>
          <p:nvPr/>
        </p:nvSpPr>
        <p:spPr>
          <a:xfrm>
            <a:off x="5018339" y="151584"/>
            <a:ext cx="158363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High Field </a:t>
            </a:r>
          </a:p>
          <a:p>
            <a:pPr algn="ctr" defTabSz="457200"/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Radiation Hard</a:t>
            </a:r>
          </a:p>
          <a:p>
            <a:pPr algn="ctr" defTabSz="457200"/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SC Magnets</a:t>
            </a:r>
          </a:p>
          <a:p>
            <a:pPr algn="ctr" defTabSz="457200"/>
            <a:r>
              <a:rPr lang="ja-JP" altLang="en-US" sz="120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←</a:t>
            </a:r>
            <a:r>
              <a:rPr lang="en-US" altLang="ja-JP" sz="1200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  <a:ea typeface="ＭＳ Ｐゴシック" panose="020B0600070205080204" pitchFamily="34" charset="-128"/>
              </a:rPr>
              <a:t>COMET(5T, 10MGy)</a:t>
            </a:r>
          </a:p>
          <a:p>
            <a:pPr algn="ctr" defTabSz="457200"/>
            <a:r>
              <a:rPr lang="en-US" altLang="ja-JP" sz="1200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  <a:ea typeface="ＭＳ Ｐゴシック" panose="020B0600070205080204" pitchFamily="34" charset="-128"/>
              </a:rPr>
              <a:t>LHC(8T, 10MGy)</a:t>
            </a:r>
            <a:r>
              <a:rPr lang="ja-JP" altLang="en-US" sz="120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→</a:t>
            </a:r>
            <a:endParaRPr lang="ja-JP" altLang="en-US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7" name="下矢印 6">
            <a:extLst>
              <a:ext uri="{FF2B5EF4-FFF2-40B4-BE49-F238E27FC236}">
                <a16:creationId xmlns:a16="http://schemas.microsoft.com/office/drawing/2014/main" id="{2A109F13-5932-9BCC-AAF1-3B115BD5E934}"/>
              </a:ext>
            </a:extLst>
          </p:cNvPr>
          <p:cNvSpPr/>
          <p:nvPr/>
        </p:nvSpPr>
        <p:spPr>
          <a:xfrm>
            <a:off x="5662925" y="1721245"/>
            <a:ext cx="367862" cy="30769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9E4DBE5-CBF7-C19D-9D3B-9501A737AE4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6739" y="2362167"/>
            <a:ext cx="681155" cy="651642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6D9D8B6-7B7B-E372-7AFD-3088DE7B7BE8}"/>
              </a:ext>
            </a:extLst>
          </p:cNvPr>
          <p:cNvSpPr txBox="1"/>
          <p:nvPr/>
        </p:nvSpPr>
        <p:spPr>
          <a:xfrm>
            <a:off x="6601978" y="3054671"/>
            <a:ext cx="2084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altLang="ja-JP" sz="14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High Field Conductor R&amp;D</a:t>
            </a:r>
            <a:endParaRPr lang="ja-JP" altLang="en-US" sz="140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pic>
        <p:nvPicPr>
          <p:cNvPr id="11" name="コンテンツ プレースホルダー 8" descr="ダイアグラム&#10;&#10;自動的に生成された説明">
            <a:extLst>
              <a:ext uri="{FF2B5EF4-FFF2-40B4-BE49-F238E27FC236}">
                <a16:creationId xmlns:a16="http://schemas.microsoft.com/office/drawing/2014/main" id="{96E59B1D-8203-6F48-0A5C-364EB44BE87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422" b="10966"/>
          <a:stretch/>
        </p:blipFill>
        <p:spPr bwMode="auto">
          <a:xfrm>
            <a:off x="7548238" y="2298676"/>
            <a:ext cx="895860" cy="8405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EAE5CC6-F15B-9B94-5152-FE5282475D62}"/>
              </a:ext>
            </a:extLst>
          </p:cNvPr>
          <p:cNvGrpSpPr>
            <a:grpSpLocks noChangeAspect="1"/>
          </p:cNvGrpSpPr>
          <p:nvPr/>
        </p:nvGrpSpPr>
        <p:grpSpPr>
          <a:xfrm>
            <a:off x="3276071" y="2426314"/>
            <a:ext cx="1802985" cy="679734"/>
            <a:chOff x="1549363" y="993724"/>
            <a:chExt cx="7345023" cy="2769105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4FD7899-A174-66EA-17CD-725C4D1AD74C}"/>
                </a:ext>
              </a:extLst>
            </p:cNvPr>
            <p:cNvGrpSpPr/>
            <p:nvPr/>
          </p:nvGrpSpPr>
          <p:grpSpPr>
            <a:xfrm>
              <a:off x="2717756" y="993724"/>
              <a:ext cx="6176630" cy="2745169"/>
              <a:chOff x="2777986" y="683830"/>
              <a:chExt cx="6176630" cy="2745169"/>
            </a:xfrm>
          </p:grpSpPr>
          <p:pic>
            <p:nvPicPr>
              <p:cNvPr id="17" name="図 16">
                <a:extLst>
                  <a:ext uri="{FF2B5EF4-FFF2-40B4-BE49-F238E27FC236}">
                    <a16:creationId xmlns:a16="http://schemas.microsoft.com/office/drawing/2014/main" id="{72C4AE6E-A888-A8F1-ECD8-68A56AFBB4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777986" y="683830"/>
                <a:ext cx="6176630" cy="2745169"/>
              </a:xfrm>
              <a:prstGeom prst="rect">
                <a:avLst/>
              </a:prstGeom>
            </p:spPr>
          </p:pic>
          <p:sp>
            <p:nvSpPr>
              <p:cNvPr id="18" name="楕円 18">
                <a:extLst>
                  <a:ext uri="{FF2B5EF4-FFF2-40B4-BE49-F238E27FC236}">
                    <a16:creationId xmlns:a16="http://schemas.microsoft.com/office/drawing/2014/main" id="{E08D88A8-5F00-48E4-1AC3-99D6A3EBBEFF}"/>
                  </a:ext>
                </a:extLst>
              </p:cNvPr>
              <p:cNvSpPr/>
              <p:nvPr/>
            </p:nvSpPr>
            <p:spPr>
              <a:xfrm>
                <a:off x="2889746" y="1462016"/>
                <a:ext cx="170086" cy="283523"/>
              </a:xfrm>
              <a:prstGeom prst="ellipse">
                <a:avLst/>
              </a:prstGeom>
              <a:noFill/>
              <a:ln w="25400" cap="rnd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2400">
                  <a:solidFill>
                    <a:srgbClr val="FFFFFF"/>
                  </a:solidFill>
                  <a:latin typeface="Arial"/>
                  <a:ea typeface="ＭＳ Ｐゴシック"/>
                </a:endParaRPr>
              </a:p>
            </p:txBody>
          </p: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FA98B9E7-ABC4-F5D2-9531-3C16992312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9471" y="1700809"/>
                <a:ext cx="1236297" cy="27872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D433B0B6-D4A6-54AA-4077-A0F901B05E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79495" y="1739873"/>
                <a:ext cx="224405" cy="6054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B521319B-55C3-602C-52C8-CD94CA3C8E06}"/>
                  </a:ext>
                </a:extLst>
              </p:cNvPr>
              <p:cNvCxnSpPr>
                <a:cxnSpLocks/>
              </p:cNvCxnSpPr>
              <p:nvPr/>
            </p:nvCxnSpPr>
            <p:spPr>
              <a:xfrm rot="21420000">
                <a:off x="3203848" y="1735253"/>
                <a:ext cx="173450" cy="0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43DD6360-FBF1-7666-645C-A5712ABA2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25768" y="1700808"/>
                <a:ext cx="1358442" cy="51397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09C93775-1DF8-2453-BD7B-22A9DA792FB5}"/>
                  </a:ext>
                </a:extLst>
              </p:cNvPr>
              <p:cNvCxnSpPr>
                <a:cxnSpLocks/>
              </p:cNvCxnSpPr>
              <p:nvPr/>
            </p:nvCxnSpPr>
            <p:spPr>
              <a:xfrm rot="-60000" flipV="1">
                <a:off x="5993634" y="1745402"/>
                <a:ext cx="0" cy="1080000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0DBD063C-242F-8737-6AD9-570BC685C0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34865" y="2618475"/>
                <a:ext cx="1268194" cy="206845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B763C699-277E-74D4-8C6C-15AC44EC0DE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22239" y="1158694"/>
                <a:ext cx="112626" cy="1459782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E40F6EC3-84AF-0348-F601-12B3EA400F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25766" y="1130822"/>
                <a:ext cx="1358441" cy="27872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44081104-1A47-0D34-C4B2-D72C45CE5B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84207" y="1130822"/>
                <a:ext cx="112629" cy="1650107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7F0E6F4B-1C23-0129-E6AD-B80554989E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78721" y="2566866"/>
                <a:ext cx="1306726" cy="212716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1CFC4A8C-B93A-407C-318E-6044D4B7CAB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69624" y="1108861"/>
                <a:ext cx="109098" cy="1445956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21B5F4F7-4E0C-EB2F-3EE3-490BFEDBD2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9624" y="1085057"/>
                <a:ext cx="1324010" cy="23804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DC5FE48F-4394-8084-D3BE-3A82849A20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58875" y="1118299"/>
                <a:ext cx="1537461" cy="983124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>
                <a:extLst>
                  <a:ext uri="{FF2B5EF4-FFF2-40B4-BE49-F238E27FC236}">
                    <a16:creationId xmlns:a16="http://schemas.microsoft.com/office/drawing/2014/main" id="{BAA01019-4BD9-A55F-D378-5A46DB903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6427" y="1085007"/>
                <a:ext cx="62448" cy="36377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楕円 33">
                <a:extLst>
                  <a:ext uri="{FF2B5EF4-FFF2-40B4-BE49-F238E27FC236}">
                    <a16:creationId xmlns:a16="http://schemas.microsoft.com/office/drawing/2014/main" id="{B54DEC5A-DAE1-47C6-DD51-6D984946F1E4}"/>
                  </a:ext>
                </a:extLst>
              </p:cNvPr>
              <p:cNvSpPr/>
              <p:nvPr/>
            </p:nvSpPr>
            <p:spPr>
              <a:xfrm>
                <a:off x="7890382" y="2006992"/>
                <a:ext cx="396000" cy="360000"/>
              </a:xfrm>
              <a:prstGeom prst="ellipse">
                <a:avLst/>
              </a:prstGeom>
              <a:noFill/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2400">
                  <a:solidFill>
                    <a:srgbClr val="FFFFFF"/>
                  </a:solidFill>
                  <a:latin typeface="Arial"/>
                  <a:ea typeface="ＭＳ Ｐゴシック"/>
                </a:endParaRPr>
              </a:p>
            </p:txBody>
          </p: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234C6371-39A4-3FF8-6C80-93298A525BE7}"/>
                  </a:ext>
                </a:extLst>
              </p:cNvPr>
              <p:cNvCxnSpPr>
                <a:cxnSpLocks/>
                <a:endCxn id="33" idx="3"/>
              </p:cNvCxnSpPr>
              <p:nvPr/>
            </p:nvCxnSpPr>
            <p:spPr>
              <a:xfrm>
                <a:off x="7596336" y="2101423"/>
                <a:ext cx="352039" cy="212848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5CA56030-0CEC-0652-D9F8-BF283CDACC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49363" y="1017660"/>
              <a:ext cx="1012515" cy="2745169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D89F2B21-F2A6-2848-F355-B90ECFCB7FBA}"/>
                </a:ext>
              </a:extLst>
            </p:cNvPr>
            <p:cNvSpPr/>
            <p:nvPr/>
          </p:nvSpPr>
          <p:spPr>
            <a:xfrm>
              <a:off x="3273424" y="1527839"/>
              <a:ext cx="263781" cy="624162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2400">
                <a:solidFill>
                  <a:srgbClr val="FFFFFF"/>
                </a:solidFill>
                <a:latin typeface="Arial"/>
                <a:ea typeface="ＭＳ Ｐゴシック"/>
              </a:endParaRPr>
            </a:p>
          </p:txBody>
        </p:sp>
      </p:grpSp>
      <p:pic>
        <p:nvPicPr>
          <p:cNvPr id="12" name="図 11">
            <a:extLst>
              <a:ext uri="{FF2B5EF4-FFF2-40B4-BE49-F238E27FC236}">
                <a16:creationId xmlns:a16="http://schemas.microsoft.com/office/drawing/2014/main" id="{4EEA4F65-9AA3-2590-09FD-71DDAFA1674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8835" y="2340782"/>
            <a:ext cx="848528" cy="86959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0F803DF-F5AF-7E72-A35D-E6E92C9DCFE2}"/>
              </a:ext>
            </a:extLst>
          </p:cNvPr>
          <p:cNvSpPr txBox="1"/>
          <p:nvPr/>
        </p:nvSpPr>
        <p:spPr>
          <a:xfrm>
            <a:off x="2727188" y="3120574"/>
            <a:ext cx="25767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altLang="ja-JP" sz="14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HTS Radiation Hard Magnet R&amp;D</a:t>
            </a:r>
            <a:endParaRPr lang="ja-JP" altLang="en-US" sz="140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36" name="下矢印 35">
            <a:extLst>
              <a:ext uri="{FF2B5EF4-FFF2-40B4-BE49-F238E27FC236}">
                <a16:creationId xmlns:a16="http://schemas.microsoft.com/office/drawing/2014/main" id="{EF3055EB-04F2-181C-7D04-E284BB122614}"/>
              </a:ext>
            </a:extLst>
          </p:cNvPr>
          <p:cNvSpPr/>
          <p:nvPr/>
        </p:nvSpPr>
        <p:spPr>
          <a:xfrm>
            <a:off x="5697199" y="3406890"/>
            <a:ext cx="367862" cy="2258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4853F49-607D-CF71-9230-084B21DA610B}"/>
              </a:ext>
            </a:extLst>
          </p:cNvPr>
          <p:cNvSpPr txBox="1"/>
          <p:nvPr/>
        </p:nvSpPr>
        <p:spPr>
          <a:xfrm>
            <a:off x="5433723" y="3661678"/>
            <a:ext cx="909095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altLang="ja-JP" sz="16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Proposal</a:t>
            </a:r>
            <a:endParaRPr lang="ja-JP" altLang="en-US" sz="160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82A666ED-6A33-5E18-A573-BCDBCF5902C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9113" y="4002159"/>
            <a:ext cx="1336761" cy="982410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EEDB8E6-F03E-376D-A08A-0C0DC4E2E583}"/>
              </a:ext>
            </a:extLst>
          </p:cNvPr>
          <p:cNvSpPr txBox="1"/>
          <p:nvPr/>
        </p:nvSpPr>
        <p:spPr>
          <a:xfrm>
            <a:off x="5141273" y="4244584"/>
            <a:ext cx="16527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sz="11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Construct </a:t>
            </a:r>
            <a:r>
              <a:rPr lang="en-US" altLang="ja-JP" sz="1100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  <a:ea typeface="ＭＳ Ｐゴシック" panose="020B0600070205080204" pitchFamily="34" charset="-128"/>
              </a:rPr>
              <a:t>12T magnet</a:t>
            </a:r>
            <a:endParaRPr lang="en-US" altLang="ja-JP" sz="1100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  <a:p>
            <a:pPr defTabSz="457200"/>
            <a:r>
              <a:rPr lang="en-US" altLang="ja-JP" sz="1100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  <a:ea typeface="ＭＳ Ｐゴシック" panose="020B0600070205080204" pitchFamily="34" charset="-128"/>
              </a:rPr>
              <a:t>With R&amp;D insert coil aim for 16-20 T magnet</a:t>
            </a:r>
            <a:endParaRPr lang="ja-JP" altLang="en-US" sz="110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5AAE81F-2C70-9FCA-3BB8-1C66C871676E}"/>
              </a:ext>
            </a:extLst>
          </p:cNvPr>
          <p:cNvSpPr txBox="1"/>
          <p:nvPr/>
        </p:nvSpPr>
        <p:spPr>
          <a:xfrm>
            <a:off x="7286666" y="4701746"/>
            <a:ext cx="92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altLang="ja-JP" sz="12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12T magnet</a:t>
            </a:r>
            <a:endParaRPr lang="ja-JP" altLang="en-US" sz="120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pic>
        <p:nvPicPr>
          <p:cNvPr id="48" name="コンテンツ プレースホルダー 8" descr="ダイアグラム&#10;&#10;自動的に生成された説明">
            <a:extLst>
              <a:ext uri="{FF2B5EF4-FFF2-40B4-BE49-F238E27FC236}">
                <a16:creationId xmlns:a16="http://schemas.microsoft.com/office/drawing/2014/main" id="{1F07BD66-DB21-B68A-55C2-AB82C8D700D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28" r="36803"/>
          <a:stretch/>
        </p:blipFill>
        <p:spPr bwMode="auto">
          <a:xfrm>
            <a:off x="7313231" y="4051772"/>
            <a:ext cx="757107" cy="44318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E9587EB3-55E0-2867-CBD5-23B17FF0C33E}"/>
              </a:ext>
            </a:extLst>
          </p:cNvPr>
          <p:cNvGrpSpPr>
            <a:grpSpLocks noChangeAspect="1"/>
          </p:cNvGrpSpPr>
          <p:nvPr/>
        </p:nvGrpSpPr>
        <p:grpSpPr>
          <a:xfrm>
            <a:off x="7007584" y="3644265"/>
            <a:ext cx="1374790" cy="1172932"/>
            <a:chOff x="5011447" y="3944773"/>
            <a:chExt cx="1864555" cy="1590786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A342576F-6BE4-E013-687D-F4F7D9EE8B18}"/>
                </a:ext>
              </a:extLst>
            </p:cNvPr>
            <p:cNvGrpSpPr/>
            <p:nvPr/>
          </p:nvGrpSpPr>
          <p:grpSpPr>
            <a:xfrm>
              <a:off x="6011080" y="3944773"/>
              <a:ext cx="864922" cy="1590786"/>
              <a:chOff x="6011080" y="3944773"/>
              <a:chExt cx="864922" cy="1590786"/>
            </a:xfrm>
          </p:grpSpPr>
          <p:pic>
            <p:nvPicPr>
              <p:cNvPr id="40" name="Picture 3">
                <a:extLst>
                  <a:ext uri="{FF2B5EF4-FFF2-40B4-BE49-F238E27FC236}">
                    <a16:creationId xmlns:a16="http://schemas.microsoft.com/office/drawing/2014/main" id="{B112CF24-F820-A37D-BE9C-D6C4D08417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8413" b="10306"/>
              <a:stretch/>
            </p:blipFill>
            <p:spPr>
              <a:xfrm>
                <a:off x="6011080" y="3944773"/>
                <a:ext cx="855921" cy="795393"/>
              </a:xfrm>
              <a:prstGeom prst="rect">
                <a:avLst/>
              </a:prstGeom>
            </p:spPr>
          </p:pic>
          <p:pic>
            <p:nvPicPr>
              <p:cNvPr id="41" name="Picture 3">
                <a:extLst>
                  <a:ext uri="{FF2B5EF4-FFF2-40B4-BE49-F238E27FC236}">
                    <a16:creationId xmlns:a16="http://schemas.microsoft.com/office/drawing/2014/main" id="{B9194E60-C209-579F-54B8-F7FE86585A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8413" b="10306"/>
              <a:stretch/>
            </p:blipFill>
            <p:spPr>
              <a:xfrm flipV="1">
                <a:off x="6020081" y="4740166"/>
                <a:ext cx="855921" cy="795393"/>
              </a:xfrm>
              <a:prstGeom prst="rect">
                <a:avLst/>
              </a:prstGeom>
            </p:spPr>
          </p:pic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245913B-2619-7389-55C6-ABCB364A3928}"/>
                </a:ext>
              </a:extLst>
            </p:cNvPr>
            <p:cNvGrpSpPr/>
            <p:nvPr/>
          </p:nvGrpSpPr>
          <p:grpSpPr>
            <a:xfrm flipH="1">
              <a:off x="5011447" y="3944773"/>
              <a:ext cx="864922" cy="1590786"/>
              <a:chOff x="6011080" y="3944773"/>
              <a:chExt cx="864922" cy="1590786"/>
            </a:xfrm>
          </p:grpSpPr>
          <p:pic>
            <p:nvPicPr>
              <p:cNvPr id="44" name="Picture 3">
                <a:extLst>
                  <a:ext uri="{FF2B5EF4-FFF2-40B4-BE49-F238E27FC236}">
                    <a16:creationId xmlns:a16="http://schemas.microsoft.com/office/drawing/2014/main" id="{9CA8366F-FC72-5935-261F-0E76F2E2E82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8413" b="10306"/>
              <a:stretch/>
            </p:blipFill>
            <p:spPr>
              <a:xfrm>
                <a:off x="6011080" y="3944773"/>
                <a:ext cx="855921" cy="795393"/>
              </a:xfrm>
              <a:prstGeom prst="rect">
                <a:avLst/>
              </a:prstGeom>
            </p:spPr>
          </p:pic>
          <p:pic>
            <p:nvPicPr>
              <p:cNvPr id="45" name="Picture 3">
                <a:extLst>
                  <a:ext uri="{FF2B5EF4-FFF2-40B4-BE49-F238E27FC236}">
                    <a16:creationId xmlns:a16="http://schemas.microsoft.com/office/drawing/2014/main" id="{96D9356F-5A16-940A-2599-86BB06812E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8413" b="10306"/>
              <a:stretch/>
            </p:blipFill>
            <p:spPr>
              <a:xfrm flipV="1">
                <a:off x="6020081" y="4740166"/>
                <a:ext cx="855921" cy="795393"/>
              </a:xfrm>
              <a:prstGeom prst="rect">
                <a:avLst/>
              </a:prstGeom>
            </p:spPr>
          </p:pic>
        </p:grp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0F52D00-010F-F8CC-DE06-31F25F904A11}"/>
              </a:ext>
            </a:extLst>
          </p:cNvPr>
          <p:cNvSpPr txBox="1"/>
          <p:nvPr/>
        </p:nvSpPr>
        <p:spPr>
          <a:xfrm>
            <a:off x="3579507" y="4923868"/>
            <a:ext cx="11590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sz="105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Magnet R&amp;D assets</a:t>
            </a:r>
            <a:endParaRPr lang="ja-JP" altLang="en-US" sz="105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50" name="下矢印 49">
            <a:extLst>
              <a:ext uri="{FF2B5EF4-FFF2-40B4-BE49-F238E27FC236}">
                <a16:creationId xmlns:a16="http://schemas.microsoft.com/office/drawing/2014/main" id="{4E705C0C-A4F0-B100-9113-875C346A8DB3}"/>
              </a:ext>
            </a:extLst>
          </p:cNvPr>
          <p:cNvSpPr/>
          <p:nvPr/>
        </p:nvSpPr>
        <p:spPr>
          <a:xfrm>
            <a:off x="5631395" y="5073790"/>
            <a:ext cx="512962" cy="29077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A7FFF2A-658C-1DAC-D1A7-2680DAAF9731}"/>
              </a:ext>
            </a:extLst>
          </p:cNvPr>
          <p:cNvSpPr txBox="1"/>
          <p:nvPr/>
        </p:nvSpPr>
        <p:spPr>
          <a:xfrm>
            <a:off x="5497778" y="5530786"/>
            <a:ext cx="780983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altLang="ja-JP" sz="16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Output</a:t>
            </a:r>
            <a:endParaRPr lang="ja-JP" altLang="en-US" sz="160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pic>
        <p:nvPicPr>
          <p:cNvPr id="52" name="図 51">
            <a:extLst>
              <a:ext uri="{FF2B5EF4-FFF2-40B4-BE49-F238E27FC236}">
                <a16:creationId xmlns:a16="http://schemas.microsoft.com/office/drawing/2014/main" id="{31E7A72C-FEB2-81EF-20DC-201D0577BC67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3348" y="5869340"/>
            <a:ext cx="1469724" cy="811124"/>
          </a:xfrm>
          <a:prstGeom prst="rect">
            <a:avLst/>
          </a:prstGeom>
        </p:spPr>
      </p:pic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B17965D-28CA-ECC2-B004-B5306D7A2598}"/>
              </a:ext>
            </a:extLst>
          </p:cNvPr>
          <p:cNvSpPr txBox="1"/>
          <p:nvPr/>
        </p:nvSpPr>
        <p:spPr>
          <a:xfrm>
            <a:off x="7014728" y="5699310"/>
            <a:ext cx="16145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altLang="ja-JP" sz="9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Industrial/Medical Accelerator</a:t>
            </a:r>
            <a:endParaRPr lang="ja-JP" altLang="en-US" sz="90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14055A8-0453-B035-5149-0269FD8AC2A0}"/>
              </a:ext>
            </a:extLst>
          </p:cNvPr>
          <p:cNvSpPr txBox="1"/>
          <p:nvPr/>
        </p:nvSpPr>
        <p:spPr>
          <a:xfrm>
            <a:off x="3373733" y="5745604"/>
            <a:ext cx="1329515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altLang="ja-JP" sz="9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Compact Muon Source</a:t>
            </a:r>
          </a:p>
        </p:txBody>
      </p:sp>
      <p:pic>
        <p:nvPicPr>
          <p:cNvPr id="56" name="図 55">
            <a:extLst>
              <a:ext uri="{FF2B5EF4-FFF2-40B4-BE49-F238E27FC236}">
                <a16:creationId xmlns:a16="http://schemas.microsoft.com/office/drawing/2014/main" id="{E7423A3F-3D6A-292E-13AB-2815B1011667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830" y="5942905"/>
            <a:ext cx="1010121" cy="717794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69C76CE-044F-F8EC-E31A-8F6250D2829B}"/>
              </a:ext>
            </a:extLst>
          </p:cNvPr>
          <p:cNvSpPr txBox="1"/>
          <p:nvPr/>
        </p:nvSpPr>
        <p:spPr>
          <a:xfrm>
            <a:off x="3184810" y="6611779"/>
            <a:ext cx="16193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altLang="ja-JP" sz="10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Muon Industrial application</a:t>
            </a:r>
            <a:endParaRPr lang="ja-JP" altLang="en-US" sz="100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9A97F41C-ACC7-4B83-0309-EAA122414B99}"/>
              </a:ext>
            </a:extLst>
          </p:cNvPr>
          <p:cNvSpPr txBox="1"/>
          <p:nvPr/>
        </p:nvSpPr>
        <p:spPr>
          <a:xfrm>
            <a:off x="4863474" y="5991462"/>
            <a:ext cx="2010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sz="11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Science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altLang="ja-JP" sz="1100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  <a:ea typeface="ＭＳ Ｐゴシック" panose="020B0600070205080204" pitchFamily="34" charset="-128"/>
              </a:rPr>
              <a:t>Future Collider such as FCC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altLang="ja-JP" sz="1100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  <a:ea typeface="ＭＳ Ｐゴシック" panose="020B0600070205080204" pitchFamily="34" charset="-128"/>
              </a:rPr>
              <a:t>Upgrade of J-PARC</a:t>
            </a:r>
          </a:p>
          <a:p>
            <a:pPr defTabSz="457200"/>
            <a:r>
              <a:rPr lang="en-US" altLang="ja-JP" sz="1100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  <a:ea typeface="ＭＳ Ｐゴシック" panose="020B0600070205080204" pitchFamily="34" charset="-128"/>
              </a:rPr>
              <a:t>Industrial/Medical Applications</a:t>
            </a:r>
            <a:endParaRPr lang="ja-JP" altLang="en-US" sz="1100">
              <a:solidFill>
                <a:prstClr val="black"/>
              </a:solidFill>
              <a:highlight>
                <a:srgbClr val="FFFF00"/>
              </a:highlight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FDB7550-4B80-2BC8-DC99-F29FDD8FBB8C}"/>
              </a:ext>
            </a:extLst>
          </p:cNvPr>
          <p:cNvSpPr txBox="1"/>
          <p:nvPr/>
        </p:nvSpPr>
        <p:spPr>
          <a:xfrm>
            <a:off x="5521759" y="2523416"/>
            <a:ext cx="821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highlight>
                  <a:srgbClr val="FFFF00"/>
                </a:highlight>
              </a:rPr>
              <a:t>Basic R&amp;D</a:t>
            </a:r>
            <a:endParaRPr kumimoji="1" lang="ja-JP" altLang="en-US" sz="120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69468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D2E2AE-A767-E049-9EBF-54599ED9C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543" y="119800"/>
            <a:ext cx="11014842" cy="132556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7981CB-754A-3A42-8696-194877A8C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8627" y="1602520"/>
            <a:ext cx="10088674" cy="4368800"/>
          </a:xfrm>
        </p:spPr>
        <p:txBody>
          <a:bodyPr/>
          <a:lstStyle/>
          <a:p>
            <a:pPr marL="0" indent="0"/>
            <a:r>
              <a:rPr kumimoji="1" lang="en-US" altLang="ja-JP" dirty="0"/>
              <a:t>On going (based on international collaborations)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dirty="0"/>
              <a:t>HTS: US-Japan collaboration framework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dirty="0"/>
              <a:t>High Field Radiation hard HTS magnet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dirty="0"/>
              <a:t>Nb3Sn: CERN-KEK collaboration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dirty="0"/>
              <a:t>High performance Nb3Sn conductor R&amp;D (DT)</a:t>
            </a:r>
          </a:p>
          <a:p>
            <a:r>
              <a:rPr lang="en-US" altLang="ja-JP" dirty="0"/>
              <a:t>Submitted Proposal</a:t>
            </a:r>
          </a:p>
          <a:p>
            <a:pPr lvl="1"/>
            <a:r>
              <a:rPr lang="en-US" altLang="ja-JP" dirty="0"/>
              <a:t>R&amp;D program of High Field Magnet for Accelerator</a:t>
            </a:r>
          </a:p>
          <a:p>
            <a:pPr lvl="2"/>
            <a:r>
              <a:rPr lang="en-US" altLang="ja-JP" dirty="0"/>
              <a:t>Continue Efforts to get real money</a:t>
            </a:r>
          </a:p>
          <a:p>
            <a:pPr lvl="1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5F2D63-738B-6A4D-AF8F-445E9E71F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32</a:t>
            </a:fld>
            <a:endParaRPr lang="en-US" altLang="en-US"/>
          </a:p>
        </p:txBody>
      </p:sp>
      <p:pic>
        <p:nvPicPr>
          <p:cNvPr id="5" name="Picture 2" descr="C:\Public\other\logo\KEK\keklogo-c.gif">
            <a:extLst>
              <a:ext uri="{FF2B5EF4-FFF2-40B4-BE49-F238E27FC236}">
                <a16:creationId xmlns:a16="http://schemas.microsoft.com/office/drawing/2014/main" id="{877931BB-899D-0F48-A36E-FBA104910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34" y="6117965"/>
            <a:ext cx="1126168" cy="64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633AEF3-4435-A64D-B43B-F93344D72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7412" y="6020206"/>
            <a:ext cx="716845" cy="71799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4CD68F3-AA89-2D45-9154-7AE24FAF6A7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0237" y="6083941"/>
            <a:ext cx="1267064" cy="38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3" descr="A_color">
            <a:extLst>
              <a:ext uri="{FF2B5EF4-FFF2-40B4-BE49-F238E27FC236}">
                <a16:creationId xmlns:a16="http://schemas.microsoft.com/office/drawing/2014/main" id="{CAB5413C-1A71-8242-85C5-AB68D8443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9466" y="6413457"/>
            <a:ext cx="1267064" cy="35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A1E043\Desktop\logo_e_n.bmp">
            <a:extLst>
              <a:ext uri="{FF2B5EF4-FFF2-40B4-BE49-F238E27FC236}">
                <a16:creationId xmlns:a16="http://schemas.microsoft.com/office/drawing/2014/main" id="{ADD527E8-B09D-B246-A093-1738A16F1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247" y="6008065"/>
            <a:ext cx="810588" cy="81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AA1E043\Desktop\index_il01.bmp">
            <a:extLst>
              <a:ext uri="{FF2B5EF4-FFF2-40B4-BE49-F238E27FC236}">
                <a16:creationId xmlns:a16="http://schemas.microsoft.com/office/drawing/2014/main" id="{17289FC2-ACC9-C74E-A9C0-4D28F30F2A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5885" r="4246" b="5881"/>
          <a:stretch/>
        </p:blipFill>
        <p:spPr bwMode="auto">
          <a:xfrm>
            <a:off x="7058440" y="6352314"/>
            <a:ext cx="1975336" cy="48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A00-flsrv-tk\3bb15-koh-tk\23-グループブランド「ＫＯＢＥＬＣＯ」\コベルコロゴ\KOBELCO.jpg">
            <a:extLst>
              <a:ext uri="{FF2B5EF4-FFF2-40B4-BE49-F238E27FC236}">
                <a16:creationId xmlns:a16="http://schemas.microsoft.com/office/drawing/2014/main" id="{61FF1275-F07D-3B49-97F6-3478361F7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865" y="6069653"/>
            <a:ext cx="1267064" cy="27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A835B40-3C68-9D4C-961B-4BFB362AE2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991" y="5914590"/>
            <a:ext cx="1064560" cy="106456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2B47E0A-A89B-9B4B-8332-0243803D4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37717" y="5973392"/>
            <a:ext cx="811621" cy="81162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6618EC7-A4E0-4E49-9245-CCAC65B632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46162" y="6282861"/>
            <a:ext cx="1536669" cy="56274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90E7192-761B-F84F-82C0-4BD48DF3F3F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17304" y="6126742"/>
            <a:ext cx="847107" cy="6402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0F78D05B-F3F4-79AC-CABB-FF91BB851F8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74740" y="6217677"/>
            <a:ext cx="724245" cy="53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42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円/楕円 21">
            <a:extLst>
              <a:ext uri="{FF2B5EF4-FFF2-40B4-BE49-F238E27FC236}">
                <a16:creationId xmlns:a16="http://schemas.microsoft.com/office/drawing/2014/main" id="{C1A57C9D-8CCA-7542-B612-083343794DA8}"/>
              </a:ext>
            </a:extLst>
          </p:cNvPr>
          <p:cNvSpPr/>
          <p:nvPr/>
        </p:nvSpPr>
        <p:spPr bwMode="auto">
          <a:xfrm>
            <a:off x="6206959" y="-34653"/>
            <a:ext cx="3714411" cy="284872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UC Berkeley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Dept of Nuclear Engineering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Experimental material science for nuclear applications</a:t>
            </a: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円/楕円 18"/>
          <p:cNvSpPr/>
          <p:nvPr/>
        </p:nvSpPr>
        <p:spPr bwMode="auto">
          <a:xfrm>
            <a:off x="1854199" y="-134318"/>
            <a:ext cx="4136065" cy="333523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Kyoto Univ.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Graduate School of Engineering Department of Electrical Engineering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Advanced Technologies 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AC-Loss and Field Quality Analysis on HTS magnets</a:t>
            </a: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円/楕円 16"/>
          <p:cNvSpPr/>
          <p:nvPr/>
        </p:nvSpPr>
        <p:spPr bwMode="auto">
          <a:xfrm>
            <a:off x="1182720" y="2805678"/>
            <a:ext cx="4136065" cy="287749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LBNL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Member of US-MDP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Developing 20 T HTS Accelerator Magnets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Advanced Technologies for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High Field Accelerator Magnet</a:t>
            </a: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円/楕円 14">
            <a:extLst>
              <a:ext uri="{FF2B5EF4-FFF2-40B4-BE49-F238E27FC236}">
                <a16:creationId xmlns:a16="http://schemas.microsoft.com/office/drawing/2014/main" id="{01A92547-FF43-5D4A-9686-7BCB1B7FF10F}"/>
              </a:ext>
            </a:extLst>
          </p:cNvPr>
          <p:cNvSpPr/>
          <p:nvPr/>
        </p:nvSpPr>
        <p:spPr bwMode="auto">
          <a:xfrm>
            <a:off x="7392685" y="2415459"/>
            <a:ext cx="3552250" cy="287749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BNL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Member of US-MDP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Developing Various HTS Magnets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Advanced Technologies for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HTS Magnet</a:t>
            </a: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91435BA-B9CA-254A-BAB2-C24569116624}"/>
              </a:ext>
            </a:extLst>
          </p:cNvPr>
          <p:cNvSpPr/>
          <p:nvPr/>
        </p:nvSpPr>
        <p:spPr bwMode="auto">
          <a:xfrm>
            <a:off x="9580562" y="5879806"/>
            <a:ext cx="1087439" cy="9781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円/楕円 17"/>
          <p:cNvSpPr/>
          <p:nvPr/>
        </p:nvSpPr>
        <p:spPr bwMode="auto">
          <a:xfrm>
            <a:off x="3898314" y="4627345"/>
            <a:ext cx="5156791" cy="260511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KEK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Developing HTS Magnets for High Radiation Environments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Advanced Technologies for HTS Magnet with Radiation Hardness</a:t>
            </a: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278" y="5347188"/>
            <a:ext cx="786811" cy="450647"/>
          </a:xfrm>
          <a:solidFill>
            <a:schemeClr val="bg1"/>
          </a:solidFill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8993" y="2925358"/>
            <a:ext cx="712264" cy="538340"/>
          </a:xfrm>
          <a:prstGeom prst="rect">
            <a:avLst/>
          </a:prstGeom>
        </p:spPr>
      </p:pic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1B23ED6-7456-B14B-B205-A40CE3E5954F}" type="slidenum">
              <a:rPr kumimoji="0" lang="en-US" altLang="en-US" sz="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A31CBB8B-2735-E141-8DAB-4F5BF53DC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3337" y="2697352"/>
            <a:ext cx="1076958" cy="394394"/>
          </a:xfrm>
          <a:prstGeom prst="rect">
            <a:avLst/>
          </a:prstGeom>
        </p:spPr>
      </p:pic>
      <p:sp>
        <p:nvSpPr>
          <p:cNvPr id="3" name="五角形 2">
            <a:extLst>
              <a:ext uri="{FF2B5EF4-FFF2-40B4-BE49-F238E27FC236}">
                <a16:creationId xmlns:a16="http://schemas.microsoft.com/office/drawing/2014/main" id="{4133C6DD-B053-2B40-A619-F7C0D38ED5B3}"/>
              </a:ext>
            </a:extLst>
          </p:cNvPr>
          <p:cNvSpPr/>
          <p:nvPr/>
        </p:nvSpPr>
        <p:spPr bwMode="auto">
          <a:xfrm>
            <a:off x="4423593" y="1603378"/>
            <a:ext cx="3553623" cy="3360914"/>
          </a:xfrm>
          <a:prstGeom prst="pentagon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Advanced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HTS Magnet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Technologies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for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Future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Accelerator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Sciences</a:t>
            </a:r>
            <a:endParaRPr kumimoji="0" lang="ja-JP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9BF3CA5-4861-0A45-83A9-30D57BD96C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0088" y="313005"/>
            <a:ext cx="807746" cy="807746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E922D599-4A3B-4241-BF2A-4A8EF1E99F7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5" t="12119" r="12274" b="12205"/>
          <a:stretch/>
        </p:blipFill>
        <p:spPr>
          <a:xfrm>
            <a:off x="4604982" y="211321"/>
            <a:ext cx="713802" cy="718882"/>
          </a:xfrm>
          <a:prstGeom prst="ellipse">
            <a:avLst/>
          </a:prstGeom>
          <a:solidFill>
            <a:schemeClr val="bg1"/>
          </a:solidFill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B6D3978-A516-2446-A551-97A9E1EC3C7A}"/>
              </a:ext>
            </a:extLst>
          </p:cNvPr>
          <p:cNvSpPr/>
          <p:nvPr/>
        </p:nvSpPr>
        <p:spPr bwMode="auto">
          <a:xfrm>
            <a:off x="10944935" y="6022428"/>
            <a:ext cx="1036858" cy="699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7197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5038" y="15875"/>
            <a:ext cx="7781925" cy="1143000"/>
          </a:xfrm>
        </p:spPr>
        <p:txBody>
          <a:bodyPr/>
          <a:lstStyle/>
          <a:p>
            <a:r>
              <a:rPr lang="ja-JP" altLang="ja-JP" sz="2400" dirty="0"/>
              <a:t>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662" y="960817"/>
            <a:ext cx="11277600" cy="5009059"/>
          </a:xfrm>
        </p:spPr>
        <p:txBody>
          <a:bodyPr>
            <a:normAutofit/>
          </a:bodyPr>
          <a:lstStyle/>
          <a:p>
            <a:pPr eaLnBrk="0" hangingPunct="0">
              <a:spcBef>
                <a:spcPts val="0"/>
              </a:spcBef>
            </a:pPr>
            <a:r>
              <a:rPr lang="en-US" altLang="ja-JP" sz="1600" b="1" dirty="0"/>
              <a:t>Task1: HTS magnet technologies for high-radiation environment</a:t>
            </a:r>
          </a:p>
          <a:p>
            <a:pPr eaLnBrk="0" hangingPunct="0">
              <a:spcBef>
                <a:spcPts val="0"/>
              </a:spcBef>
            </a:pPr>
            <a:r>
              <a:rPr lang="en-US" altLang="ja-JP" sz="1400" dirty="0"/>
              <a:t>Irradiation tests of organic resins</a:t>
            </a:r>
          </a:p>
          <a:p>
            <a:pPr eaLnBrk="0" hangingPunct="0">
              <a:spcBef>
                <a:spcPts val="0"/>
              </a:spcBef>
            </a:pPr>
            <a:r>
              <a:rPr lang="en-US" altLang="ja-JP" sz="1400" dirty="0"/>
              <a:t>      KEK, LBNL;</a:t>
            </a:r>
            <a:r>
              <a:rPr lang="en-US" altLang="ja-JP" sz="1400" dirty="0">
                <a:solidFill>
                  <a:srgbClr val="1C37DB"/>
                </a:solidFill>
              </a:rPr>
              <a:t> Mechanical tests of irradiated samples</a:t>
            </a:r>
          </a:p>
          <a:p>
            <a:pPr eaLnBrk="0" hangingPunct="0">
              <a:spcBef>
                <a:spcPts val="0"/>
              </a:spcBef>
            </a:pPr>
            <a:r>
              <a:rPr lang="en-US" altLang="ja-JP" sz="1400" dirty="0"/>
              <a:t>Irradiation tests of superconductors:</a:t>
            </a:r>
            <a:endParaRPr lang="en-US" altLang="ja-JP" sz="1400" dirty="0">
              <a:solidFill>
                <a:srgbClr val="1C37DB"/>
              </a:solidFill>
            </a:endParaRPr>
          </a:p>
          <a:p>
            <a:pPr marL="403225" lvl="1" indent="-457200" eaLnBrk="0" hangingPunct="0">
              <a:spcBef>
                <a:spcPts val="0"/>
              </a:spcBef>
            </a:pPr>
            <a:r>
              <a:rPr lang="en-US" altLang="ja-JP" sz="1400" dirty="0"/>
              <a:t>KEK, LBNL and UC Berkeley; </a:t>
            </a:r>
            <a:r>
              <a:rPr lang="en-US" altLang="ja-JP" sz="1400" dirty="0">
                <a:solidFill>
                  <a:srgbClr val="1C37DB"/>
                </a:solidFill>
              </a:rPr>
              <a:t>Neutron irradiation at the IMR </a:t>
            </a:r>
            <a:r>
              <a:rPr lang="en-US" altLang="ja-JP" sz="1400" dirty="0" err="1">
                <a:solidFill>
                  <a:srgbClr val="1C37DB"/>
                </a:solidFill>
              </a:rPr>
              <a:t>Oarai</a:t>
            </a:r>
            <a:r>
              <a:rPr lang="en-US" altLang="ja-JP" sz="1400" dirty="0">
                <a:solidFill>
                  <a:srgbClr val="1C37DB"/>
                </a:solidFill>
              </a:rPr>
              <a:t> and preform </a:t>
            </a:r>
            <a:r>
              <a:rPr lang="en-US" altLang="ja-JP" sz="1400" dirty="0" err="1">
                <a:solidFill>
                  <a:srgbClr val="1C37DB"/>
                </a:solidFill>
              </a:rPr>
              <a:t>Ic</a:t>
            </a:r>
            <a:r>
              <a:rPr lang="en-US" altLang="ja-JP" sz="1400" dirty="0">
                <a:solidFill>
                  <a:srgbClr val="1C37DB"/>
                </a:solidFill>
              </a:rPr>
              <a:t> test.</a:t>
            </a:r>
          </a:p>
          <a:p>
            <a:pPr marL="403225" lvl="1" indent="-457200" eaLnBrk="0" hangingPunct="0">
              <a:spcBef>
                <a:spcPts val="0"/>
              </a:spcBef>
            </a:pPr>
            <a:r>
              <a:rPr lang="en-US" altLang="ja-JP" sz="1400" dirty="0"/>
              <a:t>LBNL and UC Berkeley; </a:t>
            </a:r>
            <a:r>
              <a:rPr lang="en-US" altLang="ja-JP" sz="1400" dirty="0">
                <a:solidFill>
                  <a:srgbClr val="1C37DB"/>
                </a:solidFill>
              </a:rPr>
              <a:t>Microscopic analysis of irradiation damage.</a:t>
            </a:r>
            <a:r>
              <a:rPr lang="en-US" altLang="ja-JP" sz="1400" dirty="0"/>
              <a:t> </a:t>
            </a:r>
          </a:p>
          <a:p>
            <a:pPr eaLnBrk="0" hangingPunct="0">
              <a:spcBef>
                <a:spcPts val="0"/>
              </a:spcBef>
            </a:pPr>
            <a:r>
              <a:rPr lang="en-US" altLang="ja-JP" sz="1600" b="1" dirty="0"/>
              <a:t>Task 2: Stability, quench protection, and magnet safety 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altLang="ja-JP" sz="1400" dirty="0"/>
              <a:t>LBNL and Kyoto U.: </a:t>
            </a:r>
            <a:r>
              <a:rPr lang="en-US" altLang="ja-JP" sz="1400" dirty="0">
                <a:solidFill>
                  <a:srgbClr val="1C37DB"/>
                </a:solidFill>
              </a:rPr>
              <a:t>Quench experiments of various spiral conductors: current sharing among coated conductors, impact of conductor length etc.).</a:t>
            </a:r>
            <a:endParaRPr lang="ja-JP" altLang="ja-JP" sz="1400" dirty="0">
              <a:solidFill>
                <a:srgbClr val="1C37DB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altLang="ja-JP" sz="1600" b="1" dirty="0"/>
              <a:t>Task 3: Measuring and modeling AC loss and field quality of HTS accelerator magnets</a:t>
            </a:r>
            <a:endParaRPr lang="en-US" altLang="ja-JP" sz="1400" dirty="0">
              <a:solidFill>
                <a:srgbClr val="1C37DB"/>
              </a:solidFill>
              <a:highlight>
                <a:srgbClr val="FFFF00"/>
              </a:highlight>
              <a:cs typeface="Arial" panose="020B0604020202020204" pitchFamily="34" charset="0"/>
            </a:endParaRP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400" dirty="0"/>
              <a:t>Kyoto U.: </a:t>
            </a:r>
            <a:r>
              <a:rPr lang="en-US" altLang="ja-JP" sz="1400" dirty="0">
                <a:solidFill>
                  <a:srgbClr val="1C37DB"/>
                </a:solidFill>
                <a:cs typeface="Arial" panose="020B0604020202020204" pitchFamily="34" charset="0"/>
              </a:rPr>
              <a:t>Advanced analyses of </a:t>
            </a:r>
            <a:r>
              <a:rPr kumimoji="1" lang="en-US" altLang="ja-JP" sz="1400" kern="1200" dirty="0">
                <a:solidFill>
                  <a:srgbClr val="1C37DB"/>
                </a:solidFill>
                <a:ea typeface="ＭＳ Ｐゴシック" pitchFamily="50" charset="-128"/>
                <a:cs typeface="Arial" panose="020B0604020202020204" pitchFamily="34" charset="0"/>
              </a:rPr>
              <a:t>magnets wound with CORC wires</a:t>
            </a:r>
            <a:r>
              <a:rPr lang="en-US" altLang="ja-JP" sz="1400" dirty="0">
                <a:solidFill>
                  <a:srgbClr val="1C37DB"/>
                </a:solidFill>
                <a:cs typeface="Arial" panose="020B0604020202020204" pitchFamily="34" charset="0"/>
              </a:rPr>
              <a:t>. Fundamental study on applications of multifilament coated conductors.</a:t>
            </a:r>
            <a:endParaRPr lang="en-US" altLang="ja-JP" sz="1400" dirty="0"/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400" dirty="0"/>
              <a:t>KEK: </a:t>
            </a:r>
            <a:r>
              <a:rPr lang="en-US" altLang="ja-JP" sz="1400" dirty="0">
                <a:solidFill>
                  <a:srgbClr val="1C37DB"/>
                </a:solidFill>
              </a:rPr>
              <a:t>Prepare field measurement of CT1.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400" dirty="0"/>
              <a:t>LBNL:</a:t>
            </a:r>
            <a:r>
              <a:rPr lang="ja-JP" altLang="en-US" sz="1400" dirty="0"/>
              <a:t> </a:t>
            </a:r>
            <a:r>
              <a:rPr lang="en-US" altLang="ja-JP" sz="1400" dirty="0">
                <a:solidFill>
                  <a:srgbClr val="1C37DB"/>
                </a:solidFill>
              </a:rPr>
              <a:t>Field</a:t>
            </a:r>
            <a:r>
              <a:rPr lang="ja-JP" altLang="en-US" sz="1400" dirty="0">
                <a:solidFill>
                  <a:srgbClr val="1C37DB"/>
                </a:solidFill>
              </a:rPr>
              <a:t> </a:t>
            </a:r>
            <a:r>
              <a:rPr lang="en-US" altLang="ja-JP" sz="1400" dirty="0">
                <a:solidFill>
                  <a:srgbClr val="1C37DB"/>
                </a:solidFill>
              </a:rPr>
              <a:t>measurement</a:t>
            </a:r>
            <a:r>
              <a:rPr lang="ja-JP" altLang="en-US" sz="1400" dirty="0">
                <a:solidFill>
                  <a:srgbClr val="1C37DB"/>
                </a:solidFill>
              </a:rPr>
              <a:t> </a:t>
            </a:r>
            <a:r>
              <a:rPr lang="en-US" altLang="ja-JP" sz="1400" dirty="0">
                <a:solidFill>
                  <a:srgbClr val="1C37DB"/>
                </a:solidFill>
              </a:rPr>
              <a:t>of</a:t>
            </a:r>
            <a:r>
              <a:rPr lang="ja-JP" altLang="en-US" sz="1400" dirty="0">
                <a:solidFill>
                  <a:srgbClr val="1C37DB"/>
                </a:solidFill>
              </a:rPr>
              <a:t> </a:t>
            </a:r>
            <a:r>
              <a:rPr lang="en-US" altLang="ja-JP" sz="1400" dirty="0">
                <a:solidFill>
                  <a:srgbClr val="1C37DB"/>
                </a:solidFill>
              </a:rPr>
              <a:t>C3. Develop FEM model of C1 and C2.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400" dirty="0"/>
              <a:t>BNL: </a:t>
            </a:r>
            <a:r>
              <a:rPr lang="en-US" altLang="ja-JP" sz="1400" dirty="0">
                <a:solidFill>
                  <a:srgbClr val="1C37DB"/>
                </a:solidFill>
              </a:rPr>
              <a:t>Participate in the discussion.</a:t>
            </a:r>
            <a:endParaRPr lang="ja-JP" altLang="ja-JP" sz="1600" dirty="0">
              <a:solidFill>
                <a:srgbClr val="1C37DB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altLang="ja-JP" sz="1600" b="1" dirty="0"/>
              <a:t>Task 4: HTS/LTS high field hybrid accelerator dipole technology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400" dirty="0"/>
              <a:t>KEK and LBNL: </a:t>
            </a:r>
            <a:r>
              <a:rPr lang="en-US" altLang="ja-JP" sz="1400" dirty="0">
                <a:solidFill>
                  <a:srgbClr val="1C37DB"/>
                </a:solidFill>
              </a:rPr>
              <a:t>Non-organic insulation technology R&amp;D for HTS and Nb</a:t>
            </a:r>
            <a:r>
              <a:rPr lang="en-US" altLang="ja-JP" sz="1400" baseline="-25000" dirty="0">
                <a:solidFill>
                  <a:srgbClr val="1C37DB"/>
                </a:solidFill>
              </a:rPr>
              <a:t>3</a:t>
            </a:r>
            <a:r>
              <a:rPr lang="en-US" altLang="ja-JP" sz="1400" dirty="0">
                <a:solidFill>
                  <a:srgbClr val="1C37DB"/>
                </a:solidFill>
              </a:rPr>
              <a:t>Sn conductor.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400" dirty="0"/>
              <a:t>KEK and BNL: </a:t>
            </a:r>
            <a:r>
              <a:rPr lang="en-US" altLang="ja-JP" sz="1400" dirty="0">
                <a:solidFill>
                  <a:srgbClr val="1C37DB"/>
                </a:solidFill>
              </a:rPr>
              <a:t>Develop rad-hard racetrack coils that can be tested at BNL 10T test stand.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400" dirty="0"/>
              <a:t>BNL: </a:t>
            </a:r>
            <a:r>
              <a:rPr lang="en-US" altLang="ja-JP" sz="1400" dirty="0">
                <a:solidFill>
                  <a:srgbClr val="1C37DB"/>
                </a:solidFill>
              </a:rPr>
              <a:t>Prepare test stand, debag quench protection system. Device a detailed test program including magnetization measurement.</a:t>
            </a:r>
            <a:endParaRPr lang="en-US" sz="1600" dirty="0">
              <a:solidFill>
                <a:srgbClr val="1C37DB"/>
              </a:solidFill>
            </a:endParaRPr>
          </a:p>
        </p:txBody>
      </p:sp>
      <p:pic>
        <p:nvPicPr>
          <p:cNvPr id="6" name="コンテンツ プレースホルダー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6422" y="6295706"/>
            <a:ext cx="786811" cy="45064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46656" y="277917"/>
            <a:ext cx="1179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Tasks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6A8CBE6-DC6A-CA4E-B57A-9908D768C6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0546" y="6281954"/>
            <a:ext cx="1305676" cy="47815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805C7B6-3D91-8C4A-9EA4-CCD1CADA479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2779" y="6233901"/>
            <a:ext cx="574256" cy="57425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072" y="6129556"/>
            <a:ext cx="762000" cy="762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533C9F5-A3A2-F1A6-0E10-116F902C59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69733" y="6201101"/>
            <a:ext cx="793311" cy="60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49296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B886CA1-0854-55E1-4DFF-89A1A339F423}"/>
              </a:ext>
            </a:extLst>
          </p:cNvPr>
          <p:cNvSpPr/>
          <p:nvPr/>
        </p:nvSpPr>
        <p:spPr bwMode="auto">
          <a:xfrm>
            <a:off x="1582687" y="4911387"/>
            <a:ext cx="5773559" cy="18762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1C3072D-C06B-4CFB-B05B-B5533E5198C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210364" y="6493031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6BB8925-2B8E-4DD5-A41C-AF9351F4B5ED}" type="slidenum">
              <a:rPr kumimoji="0" lang="ja-JP" altLang="en-US" sz="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ja-JP" altLang="en-US" sz="6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EEE62E6-CA7C-4164-A6F0-478D8D7E5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-49481"/>
            <a:ext cx="9144000" cy="551903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altLang="ja-JP" sz="2000" dirty="0">
                <a:solidFill>
                  <a:schemeClr val="bg1"/>
                </a:solidFill>
              </a:rPr>
              <a:t>Task 4. High Field Test with Common Coil Configuration @BNL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pic>
        <p:nvPicPr>
          <p:cNvPr id="30" name="コンテンツ プレースホルダー 7">
            <a:extLst>
              <a:ext uri="{FF2B5EF4-FFF2-40B4-BE49-F238E27FC236}">
                <a16:creationId xmlns:a16="http://schemas.microsoft.com/office/drawing/2014/main" id="{FBFB806B-86EE-6F4B-9DA1-F53D295397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3576" y="6422502"/>
            <a:ext cx="637493" cy="365125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4EEED7EC-FC5F-A040-9C03-F5F639684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3551" y="6379211"/>
            <a:ext cx="1151606" cy="421731"/>
          </a:xfrm>
          <a:prstGeom prst="rect">
            <a:avLst/>
          </a:prstGeom>
        </p:spPr>
      </p:pic>
      <p:sp>
        <p:nvSpPr>
          <p:cNvPr id="77" name="Title 1">
            <a:extLst>
              <a:ext uri="{FF2B5EF4-FFF2-40B4-BE49-F238E27FC236}">
                <a16:creationId xmlns:a16="http://schemas.microsoft.com/office/drawing/2014/main" id="{6B5D921D-2D6D-48B1-8510-1CD775A0DACF}"/>
              </a:ext>
            </a:extLst>
          </p:cNvPr>
          <p:cNvSpPr txBox="1">
            <a:spLocks/>
          </p:cNvSpPr>
          <p:nvPr/>
        </p:nvSpPr>
        <p:spPr bwMode="auto">
          <a:xfrm>
            <a:off x="1644255" y="496186"/>
            <a:ext cx="7197725" cy="45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66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66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66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66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C599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C599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C599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C599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ＭＳ Ｐゴシック"/>
              </a:rPr>
              <a:t>Preparations for the test are in progress</a:t>
            </a:r>
          </a:p>
        </p:txBody>
      </p:sp>
      <p:pic>
        <p:nvPicPr>
          <p:cNvPr id="81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0C6305FA-070F-4E47-9861-F6C4502A01E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9065" r="29505" b="2033"/>
          <a:stretch/>
        </p:blipFill>
        <p:spPr>
          <a:xfrm>
            <a:off x="8009984" y="4913416"/>
            <a:ext cx="2521368" cy="1428763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926E5FB-19F7-1279-AB68-9F2475585E4D}"/>
              </a:ext>
            </a:extLst>
          </p:cNvPr>
          <p:cNvGrpSpPr>
            <a:grpSpLocks noChangeAspect="1"/>
          </p:cNvGrpSpPr>
          <p:nvPr/>
        </p:nvGrpSpPr>
        <p:grpSpPr>
          <a:xfrm>
            <a:off x="7779846" y="527929"/>
            <a:ext cx="2878254" cy="1941028"/>
            <a:chOff x="5754016" y="1699947"/>
            <a:chExt cx="3366633" cy="2270380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D022D3B5-AFE1-403F-BC07-152602C87E9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64542" y="2023328"/>
              <a:ext cx="2256107" cy="1934547"/>
              <a:chOff x="6785430" y="1961169"/>
              <a:chExt cx="1980275" cy="1698029"/>
            </a:xfrm>
          </p:grpSpPr>
          <p:pic>
            <p:nvPicPr>
              <p:cNvPr id="50" name="Picture 1028" descr="fig1">
                <a:extLst>
                  <a:ext uri="{FF2B5EF4-FFF2-40B4-BE49-F238E27FC236}">
                    <a16:creationId xmlns:a16="http://schemas.microsoft.com/office/drawing/2014/main" id="{868F8799-94B8-41AC-A7CC-9179CF0751F1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85430" y="2257969"/>
                <a:ext cx="1670340" cy="14012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51" name="Straight Connector 2">
                <a:extLst>
                  <a:ext uri="{FF2B5EF4-FFF2-40B4-BE49-F238E27FC236}">
                    <a16:creationId xmlns:a16="http://schemas.microsoft.com/office/drawing/2014/main" id="{258772F4-F492-4F65-BBBA-CF7284642B21}"/>
                  </a:ext>
                </a:extLst>
              </p:cNvPr>
              <p:cNvCxnSpPr/>
              <p:nvPr/>
            </p:nvCxnSpPr>
            <p:spPr bwMode="auto">
              <a:xfrm flipV="1">
                <a:off x="7588007" y="2166579"/>
                <a:ext cx="0" cy="387949"/>
              </a:xfrm>
              <a:prstGeom prst="line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Straight Connector 7">
                <a:extLst>
                  <a:ext uri="{FF2B5EF4-FFF2-40B4-BE49-F238E27FC236}">
                    <a16:creationId xmlns:a16="http://schemas.microsoft.com/office/drawing/2014/main" id="{6BCAA2D5-D240-4020-9C3F-B41045A0834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680727" y="2166579"/>
                <a:ext cx="0" cy="387949"/>
              </a:xfrm>
              <a:prstGeom prst="line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" name="Straight Connector 9">
                <a:extLst>
                  <a:ext uri="{FF2B5EF4-FFF2-40B4-BE49-F238E27FC236}">
                    <a16:creationId xmlns:a16="http://schemas.microsoft.com/office/drawing/2014/main" id="{81542989-642C-427D-B486-50523B5E690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8152610" y="2088043"/>
                <a:ext cx="0" cy="945626"/>
              </a:xfrm>
              <a:prstGeom prst="line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Straight Connector 10">
                <a:extLst>
                  <a:ext uri="{FF2B5EF4-FFF2-40B4-BE49-F238E27FC236}">
                    <a16:creationId xmlns:a16="http://schemas.microsoft.com/office/drawing/2014/main" id="{260BA335-63F7-4DA3-B7EF-8B4EF3DA840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8152599" y="2809630"/>
                <a:ext cx="0" cy="945626"/>
              </a:xfrm>
              <a:prstGeom prst="line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" name="Straight Connector 13">
                <a:extLst>
                  <a:ext uri="{FF2B5EF4-FFF2-40B4-BE49-F238E27FC236}">
                    <a16:creationId xmlns:a16="http://schemas.microsoft.com/office/drawing/2014/main" id="{C59CB5C2-45FF-4C4F-928B-86AB6BFFCF26}"/>
                  </a:ext>
                </a:extLst>
              </p:cNvPr>
              <p:cNvCxnSpPr/>
              <p:nvPr/>
            </p:nvCxnSpPr>
            <p:spPr bwMode="auto">
              <a:xfrm flipV="1">
                <a:off x="8517855" y="2560857"/>
                <a:ext cx="0" cy="267255"/>
              </a:xfrm>
              <a:prstGeom prst="line">
                <a:avLst/>
              </a:prstGeom>
              <a:solidFill>
                <a:schemeClr val="bg1"/>
              </a:solidFill>
              <a:ln w="9525" cap="flat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arrow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" name="Straight Connector 15">
                <a:extLst>
                  <a:ext uri="{FF2B5EF4-FFF2-40B4-BE49-F238E27FC236}">
                    <a16:creationId xmlns:a16="http://schemas.microsoft.com/office/drawing/2014/main" id="{598145AC-4394-493A-9140-F8FD7C337EA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8517855" y="3019644"/>
                <a:ext cx="0" cy="267255"/>
              </a:xfrm>
              <a:prstGeom prst="line">
                <a:avLst/>
              </a:prstGeom>
              <a:solidFill>
                <a:schemeClr val="bg1"/>
              </a:solidFill>
              <a:ln w="9525" cap="flat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arrow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7" name="TextBox 6">
                <a:extLst>
                  <a:ext uri="{FF2B5EF4-FFF2-40B4-BE49-F238E27FC236}">
                    <a16:creationId xmlns:a16="http://schemas.microsoft.com/office/drawing/2014/main" id="{436D1C5D-2E24-4A46-AFCE-5C43A4AD32AD}"/>
                  </a:ext>
                </a:extLst>
              </p:cNvPr>
              <p:cNvSpPr txBox="1"/>
              <p:nvPr/>
            </p:nvSpPr>
            <p:spPr>
              <a:xfrm>
                <a:off x="8270002" y="2764569"/>
                <a:ext cx="495703" cy="3159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FF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335</a:t>
                </a:r>
              </a:p>
            </p:txBody>
          </p:sp>
          <p:sp>
            <p:nvSpPr>
              <p:cNvPr id="58" name="TextBox 17">
                <a:extLst>
                  <a:ext uri="{FF2B5EF4-FFF2-40B4-BE49-F238E27FC236}">
                    <a16:creationId xmlns:a16="http://schemas.microsoft.com/office/drawing/2014/main" id="{84FB20C2-9346-4353-8C1F-B6E8FE0AB2B8}"/>
                  </a:ext>
                </a:extLst>
              </p:cNvPr>
              <p:cNvSpPr txBox="1"/>
              <p:nvPr/>
            </p:nvSpPr>
            <p:spPr>
              <a:xfrm>
                <a:off x="7210309" y="1961169"/>
                <a:ext cx="393666" cy="3159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FF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31</a:t>
                </a:r>
              </a:p>
            </p:txBody>
          </p:sp>
          <p:cxnSp>
            <p:nvCxnSpPr>
              <p:cNvPr id="59" name="Straight Arrow Connector 11">
                <a:extLst>
                  <a:ext uri="{FF2B5EF4-FFF2-40B4-BE49-F238E27FC236}">
                    <a16:creationId xmlns:a16="http://schemas.microsoft.com/office/drawing/2014/main" id="{52358EB1-BBEF-450B-ADF1-9766EB7BF6C7}"/>
                  </a:ext>
                </a:extLst>
              </p:cNvPr>
              <p:cNvCxnSpPr/>
              <p:nvPr/>
            </p:nvCxnSpPr>
            <p:spPr bwMode="auto">
              <a:xfrm flipH="1">
                <a:off x="7680748" y="2252726"/>
                <a:ext cx="193975" cy="0"/>
              </a:xfrm>
              <a:prstGeom prst="straightConnector1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none" w="sm" len="sm"/>
                <a:tailEnd type="arrow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Straight Arrow Connector 11">
                <a:extLst>
                  <a:ext uri="{FF2B5EF4-FFF2-40B4-BE49-F238E27FC236}">
                    <a16:creationId xmlns:a16="http://schemas.microsoft.com/office/drawing/2014/main" id="{F68F58C7-08F5-4196-993D-5C9936F14480}"/>
                  </a:ext>
                </a:extLst>
              </p:cNvPr>
              <p:cNvCxnSpPr/>
              <p:nvPr/>
            </p:nvCxnSpPr>
            <p:spPr bwMode="auto">
              <a:xfrm flipV="1">
                <a:off x="7272798" y="2252726"/>
                <a:ext cx="315209" cy="0"/>
              </a:xfrm>
              <a:prstGeom prst="straightConnector1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none" w="sm" len="sm"/>
                <a:tailEnd type="arrow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Straight Arrow Connector 11">
                <a:extLst>
                  <a:ext uri="{FF2B5EF4-FFF2-40B4-BE49-F238E27FC236}">
                    <a16:creationId xmlns:a16="http://schemas.microsoft.com/office/drawing/2014/main" id="{730BF2AE-ED0B-483F-B14C-C35CB1683418}"/>
                  </a:ext>
                </a:extLst>
              </p:cNvPr>
              <p:cNvCxnSpPr/>
              <p:nvPr/>
            </p:nvCxnSpPr>
            <p:spPr bwMode="auto">
              <a:xfrm flipH="1">
                <a:off x="7588007" y="2252726"/>
                <a:ext cx="92720" cy="0"/>
              </a:xfrm>
              <a:prstGeom prst="straightConnector1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3DCF4D63-1A52-448F-BAD1-46ABBAAC76CD}"/>
                  </a:ext>
                </a:extLst>
              </p:cNvPr>
              <p:cNvSpPr/>
              <p:nvPr/>
            </p:nvSpPr>
            <p:spPr>
              <a:xfrm>
                <a:off x="7587883" y="2614915"/>
                <a:ext cx="92838" cy="10599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8E91EE57-2408-40B4-B68A-2710A8F3B064}"/>
                  </a:ext>
                </a:extLst>
              </p:cNvPr>
              <p:cNvSpPr/>
              <p:nvPr/>
            </p:nvSpPr>
            <p:spPr>
              <a:xfrm>
                <a:off x="7582162" y="3127660"/>
                <a:ext cx="92838" cy="10599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3333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B66B052F-01B9-4175-8D06-67EAA6D7D6FD}"/>
                </a:ext>
              </a:extLst>
            </p:cNvPr>
            <p:cNvGrpSpPr/>
            <p:nvPr/>
          </p:nvGrpSpPr>
          <p:grpSpPr>
            <a:xfrm>
              <a:off x="5754016" y="1699947"/>
              <a:ext cx="1537771" cy="2270380"/>
              <a:chOff x="5438195" y="1333962"/>
              <a:chExt cx="1537771" cy="2270380"/>
            </a:xfrm>
          </p:grpSpPr>
          <p:sp>
            <p:nvSpPr>
              <p:cNvPr id="67" name="矢印: 下 66">
                <a:extLst>
                  <a:ext uri="{FF2B5EF4-FFF2-40B4-BE49-F238E27FC236}">
                    <a16:creationId xmlns:a16="http://schemas.microsoft.com/office/drawing/2014/main" id="{D01E0372-FD96-4054-8730-DE9C986478BB}"/>
                  </a:ext>
                </a:extLst>
              </p:cNvPr>
              <p:cNvSpPr/>
              <p:nvPr/>
            </p:nvSpPr>
            <p:spPr>
              <a:xfrm>
                <a:off x="6074792" y="3225919"/>
                <a:ext cx="146565" cy="190370"/>
              </a:xfrm>
              <a:prstGeom prst="downArrow">
                <a:avLst/>
              </a:prstGeom>
              <a:solidFill>
                <a:srgbClr val="FFFF00"/>
              </a:solidFill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68" name="矢印: 下 67">
                <a:extLst>
                  <a:ext uri="{FF2B5EF4-FFF2-40B4-BE49-F238E27FC236}">
                    <a16:creationId xmlns:a16="http://schemas.microsoft.com/office/drawing/2014/main" id="{736BE2E1-6676-4485-A349-38DAC32A7DD2}"/>
                  </a:ext>
                </a:extLst>
              </p:cNvPr>
              <p:cNvSpPr/>
              <p:nvPr/>
            </p:nvSpPr>
            <p:spPr>
              <a:xfrm flipV="1">
                <a:off x="6078564" y="1928143"/>
                <a:ext cx="146565" cy="190370"/>
              </a:xfrm>
              <a:prstGeom prst="downArrow">
                <a:avLst/>
              </a:prstGeom>
              <a:solidFill>
                <a:srgbClr val="FFFF00"/>
              </a:solidFill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FCFF9274-63A6-4344-B050-4D8EDC3955BA}"/>
                  </a:ext>
                </a:extLst>
              </p:cNvPr>
              <p:cNvSpPr txBox="1"/>
              <p:nvPr/>
            </p:nvSpPr>
            <p:spPr>
              <a:xfrm>
                <a:off x="5633526" y="2334529"/>
                <a:ext cx="1342440" cy="54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200" b="1" i="0" u="none" strike="noStrike" kern="1200" cap="none" spc="0" normalizeH="0" baseline="0" noProof="0" dirty="0">
                    <a:ln w="3175">
                      <a:solidFill>
                        <a:sysClr val="windowText" lastClr="000000"/>
                      </a:solidFill>
                    </a:ln>
                    <a:solidFill>
                      <a:srgbClr val="66FF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Background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200" b="1" i="0" u="none" strike="noStrike" kern="1200" cap="none" spc="0" normalizeH="0" baseline="0" noProof="0" dirty="0">
                    <a:ln w="3175">
                      <a:solidFill>
                        <a:sysClr val="windowText" lastClr="000000"/>
                      </a:solidFill>
                    </a:ln>
                    <a:solidFill>
                      <a:srgbClr val="66FF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field :~10 T</a:t>
                </a:r>
              </a:p>
            </p:txBody>
          </p:sp>
          <p:cxnSp>
            <p:nvCxnSpPr>
              <p:cNvPr id="70" name="直線矢印コネクタ 69">
                <a:extLst>
                  <a:ext uri="{FF2B5EF4-FFF2-40B4-BE49-F238E27FC236}">
                    <a16:creationId xmlns:a16="http://schemas.microsoft.com/office/drawing/2014/main" id="{37B4205E-B4CA-42F4-B1BF-8F075341AB43}"/>
                  </a:ext>
                </a:extLst>
              </p:cNvPr>
              <p:cNvCxnSpPr>
                <a:cxnSpLocks/>
                <a:endCxn id="68" idx="0"/>
              </p:cNvCxnSpPr>
              <p:nvPr/>
            </p:nvCxnSpPr>
            <p:spPr>
              <a:xfrm flipH="1" flipV="1">
                <a:off x="6151847" y="2118513"/>
                <a:ext cx="146565" cy="282304"/>
              </a:xfrm>
              <a:prstGeom prst="straightConnector1">
                <a:avLst/>
              </a:prstGeom>
              <a:ln cap="rnd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矢印コネクタ 70">
                <a:extLst>
                  <a:ext uri="{FF2B5EF4-FFF2-40B4-BE49-F238E27FC236}">
                    <a16:creationId xmlns:a16="http://schemas.microsoft.com/office/drawing/2014/main" id="{BBD88F0B-43B8-4A3B-A53E-811AB5E8E6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48075" y="2736738"/>
                <a:ext cx="166075" cy="456136"/>
              </a:xfrm>
              <a:prstGeom prst="straightConnector1">
                <a:avLst/>
              </a:prstGeom>
              <a:ln cap="rnd">
                <a:solidFill>
                  <a:srgbClr val="00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7ECB61D8-73FB-473E-A5B1-C0C78EA2525C}"/>
                  </a:ext>
                </a:extLst>
              </p:cNvPr>
              <p:cNvGrpSpPr/>
              <p:nvPr/>
            </p:nvGrpSpPr>
            <p:grpSpPr>
              <a:xfrm>
                <a:off x="5859951" y="1736572"/>
                <a:ext cx="580935" cy="581378"/>
                <a:chOff x="5029638" y="1559878"/>
                <a:chExt cx="580935" cy="581378"/>
              </a:xfrm>
            </p:grpSpPr>
            <p:sp>
              <p:nvSpPr>
                <p:cNvPr id="84" name="正方形/長方形 83">
                  <a:extLst>
                    <a:ext uri="{FF2B5EF4-FFF2-40B4-BE49-F238E27FC236}">
                      <a16:creationId xmlns:a16="http://schemas.microsoft.com/office/drawing/2014/main" id="{9E08940E-43DA-4680-ADC1-2C8F72E7D293}"/>
                    </a:ext>
                  </a:extLst>
                </p:cNvPr>
                <p:cNvSpPr/>
                <p:nvPr/>
              </p:nvSpPr>
              <p:spPr bwMode="auto">
                <a:xfrm>
                  <a:off x="5029638" y="1559878"/>
                  <a:ext cx="171374" cy="58137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sp>
              <p:nvSpPr>
                <p:cNvPr id="85" name="正方形/長方形 84">
                  <a:extLst>
                    <a:ext uri="{FF2B5EF4-FFF2-40B4-BE49-F238E27FC236}">
                      <a16:creationId xmlns:a16="http://schemas.microsoft.com/office/drawing/2014/main" id="{B75A059D-D85B-404F-A4E5-17E9ECDD8A5F}"/>
                    </a:ext>
                  </a:extLst>
                </p:cNvPr>
                <p:cNvSpPr/>
                <p:nvPr/>
              </p:nvSpPr>
              <p:spPr bwMode="auto">
                <a:xfrm>
                  <a:off x="5439199" y="1559878"/>
                  <a:ext cx="171374" cy="58137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sp>
              <p:nvSpPr>
                <p:cNvPr id="86" name="正方形/長方形 85">
                  <a:extLst>
                    <a:ext uri="{FF2B5EF4-FFF2-40B4-BE49-F238E27FC236}">
                      <a16:creationId xmlns:a16="http://schemas.microsoft.com/office/drawing/2014/main" id="{A4B28B97-C9F7-436D-9F37-9FAE82BE9140}"/>
                    </a:ext>
                  </a:extLst>
                </p:cNvPr>
                <p:cNvSpPr/>
                <p:nvPr/>
              </p:nvSpPr>
              <p:spPr bwMode="auto">
                <a:xfrm>
                  <a:off x="5203494" y="1560716"/>
                  <a:ext cx="232951" cy="64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sp>
              <p:nvSpPr>
                <p:cNvPr id="87" name="正方形/長方形 86">
                  <a:extLst>
                    <a:ext uri="{FF2B5EF4-FFF2-40B4-BE49-F238E27FC236}">
                      <a16:creationId xmlns:a16="http://schemas.microsoft.com/office/drawing/2014/main" id="{764786F1-36B3-4DBC-8D57-3D8356B4F28E}"/>
                    </a:ext>
                  </a:extLst>
                </p:cNvPr>
                <p:cNvSpPr/>
                <p:nvPr/>
              </p:nvSpPr>
              <p:spPr bwMode="auto">
                <a:xfrm>
                  <a:off x="5203494" y="2075017"/>
                  <a:ext cx="232951" cy="64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CDEDCBA2-28DF-4403-BC91-21A691975C68}"/>
                    </a:ext>
                  </a:extLst>
                </p:cNvPr>
                <p:cNvGrpSpPr/>
                <p:nvPr/>
              </p:nvGrpSpPr>
              <p:grpSpPr>
                <a:xfrm>
                  <a:off x="5228537" y="1627703"/>
                  <a:ext cx="81285" cy="118065"/>
                  <a:chOff x="6066790" y="1810077"/>
                  <a:chExt cx="81285" cy="118065"/>
                </a:xfrm>
                <a:solidFill>
                  <a:srgbClr val="FFFF00"/>
                </a:solidFill>
              </p:grpSpPr>
              <p:sp>
                <p:nvSpPr>
                  <p:cNvPr id="88" name="正方形/長方形 87">
                    <a:extLst>
                      <a:ext uri="{FF2B5EF4-FFF2-40B4-BE49-F238E27FC236}">
                        <a16:creationId xmlns:a16="http://schemas.microsoft.com/office/drawing/2014/main" id="{4EF6DCEE-9217-4688-8478-FABF042681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9438" y="1810077"/>
                    <a:ext cx="78637" cy="118065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  <p:cxnSp>
                <p:nvCxnSpPr>
                  <p:cNvPr id="90" name="直線コネクタ 89">
                    <a:extLst>
                      <a:ext uri="{FF2B5EF4-FFF2-40B4-BE49-F238E27FC236}">
                        <a16:creationId xmlns:a16="http://schemas.microsoft.com/office/drawing/2014/main" id="{9CD6A045-653B-4CA2-87CF-1CBE3DCC85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6069438" y="1819003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3" name="直線コネクタ 92">
                    <a:extLst>
                      <a:ext uri="{FF2B5EF4-FFF2-40B4-BE49-F238E27FC236}">
                        <a16:creationId xmlns:a16="http://schemas.microsoft.com/office/drawing/2014/main" id="{739B4AB1-1EF3-486B-8109-0422C6C9F0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6066790" y="1816754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3183BEDC-456A-43B0-85AE-8D0F1AD8436E}"/>
                    </a:ext>
                  </a:extLst>
                </p:cNvPr>
                <p:cNvGrpSpPr/>
                <p:nvPr/>
              </p:nvGrpSpPr>
              <p:grpSpPr>
                <a:xfrm>
                  <a:off x="5337072" y="1628676"/>
                  <a:ext cx="81285" cy="118065"/>
                  <a:chOff x="6066790" y="1810077"/>
                  <a:chExt cx="81285" cy="118065"/>
                </a:xfrm>
                <a:solidFill>
                  <a:srgbClr val="FFFF00"/>
                </a:solidFill>
              </p:grpSpPr>
              <p:sp>
                <p:nvSpPr>
                  <p:cNvPr id="96" name="正方形/長方形 95">
                    <a:extLst>
                      <a:ext uri="{FF2B5EF4-FFF2-40B4-BE49-F238E27FC236}">
                        <a16:creationId xmlns:a16="http://schemas.microsoft.com/office/drawing/2014/main" id="{0D4CC2C7-6DFF-426E-A38B-811E892ED8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9438" y="1810077"/>
                    <a:ext cx="78637" cy="118065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  <p:cxnSp>
                <p:nvCxnSpPr>
                  <p:cNvPr id="97" name="直線コネクタ 96">
                    <a:extLst>
                      <a:ext uri="{FF2B5EF4-FFF2-40B4-BE49-F238E27FC236}">
                        <a16:creationId xmlns:a16="http://schemas.microsoft.com/office/drawing/2014/main" id="{FE4F3426-E84E-49AB-A967-8E7FFF8D91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6069438" y="1819003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8" name="直線コネクタ 97">
                    <a:extLst>
                      <a:ext uri="{FF2B5EF4-FFF2-40B4-BE49-F238E27FC236}">
                        <a16:creationId xmlns:a16="http://schemas.microsoft.com/office/drawing/2014/main" id="{247392F7-AAA6-40F9-B740-D9B47CCEF0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6066790" y="1816754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3C2BC2D9-88BE-48D7-AFC5-29260CD52AA2}"/>
                    </a:ext>
                  </a:extLst>
                </p:cNvPr>
                <p:cNvGrpSpPr/>
                <p:nvPr/>
              </p:nvGrpSpPr>
              <p:grpSpPr>
                <a:xfrm>
                  <a:off x="5227763" y="1953730"/>
                  <a:ext cx="81285" cy="118065"/>
                  <a:chOff x="6066790" y="1810077"/>
                  <a:chExt cx="81285" cy="118065"/>
                </a:xfrm>
                <a:solidFill>
                  <a:srgbClr val="FFFF00"/>
                </a:solidFill>
              </p:grpSpPr>
              <p:sp>
                <p:nvSpPr>
                  <p:cNvPr id="100" name="正方形/長方形 99">
                    <a:extLst>
                      <a:ext uri="{FF2B5EF4-FFF2-40B4-BE49-F238E27FC236}">
                        <a16:creationId xmlns:a16="http://schemas.microsoft.com/office/drawing/2014/main" id="{5E99D694-9548-47A5-9C37-B698E3A75F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9438" y="1810077"/>
                    <a:ext cx="78637" cy="118065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  <p:cxnSp>
                <p:nvCxnSpPr>
                  <p:cNvPr id="101" name="直線コネクタ 100">
                    <a:extLst>
                      <a:ext uri="{FF2B5EF4-FFF2-40B4-BE49-F238E27FC236}">
                        <a16:creationId xmlns:a16="http://schemas.microsoft.com/office/drawing/2014/main" id="{4E5AA4FB-9538-4E36-AC5A-E9C493F2EA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6069438" y="1819003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02" name="直線コネクタ 101">
                    <a:extLst>
                      <a:ext uri="{FF2B5EF4-FFF2-40B4-BE49-F238E27FC236}">
                        <a16:creationId xmlns:a16="http://schemas.microsoft.com/office/drawing/2014/main" id="{AFBBFD0F-3817-4CF6-B3F8-DBB26405A0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6066790" y="1816754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CD54F7F3-B7D6-4BE8-A042-8E8C5DBFE693}"/>
                    </a:ext>
                  </a:extLst>
                </p:cNvPr>
                <p:cNvGrpSpPr/>
                <p:nvPr/>
              </p:nvGrpSpPr>
              <p:grpSpPr>
                <a:xfrm>
                  <a:off x="5336545" y="1952040"/>
                  <a:ext cx="81285" cy="118065"/>
                  <a:chOff x="6066790" y="1810077"/>
                  <a:chExt cx="81285" cy="118065"/>
                </a:xfrm>
                <a:solidFill>
                  <a:srgbClr val="FFFF00"/>
                </a:solidFill>
              </p:grpSpPr>
              <p:sp>
                <p:nvSpPr>
                  <p:cNvPr id="104" name="正方形/長方形 103">
                    <a:extLst>
                      <a:ext uri="{FF2B5EF4-FFF2-40B4-BE49-F238E27FC236}">
                        <a16:creationId xmlns:a16="http://schemas.microsoft.com/office/drawing/2014/main" id="{D2470B53-F2E0-4EB5-B389-BD53AF1E5E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9438" y="1810077"/>
                    <a:ext cx="78637" cy="118065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  <p:cxnSp>
                <p:nvCxnSpPr>
                  <p:cNvPr id="105" name="直線コネクタ 104">
                    <a:extLst>
                      <a:ext uri="{FF2B5EF4-FFF2-40B4-BE49-F238E27FC236}">
                        <a16:creationId xmlns:a16="http://schemas.microsoft.com/office/drawing/2014/main" id="{1D0E3D78-EA1E-4B1D-B47F-32A32EC0EA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6069438" y="1819003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06" name="直線コネクタ 105">
                    <a:extLst>
                      <a:ext uri="{FF2B5EF4-FFF2-40B4-BE49-F238E27FC236}">
                        <a16:creationId xmlns:a16="http://schemas.microsoft.com/office/drawing/2014/main" id="{D6BE5155-DEE0-4EB6-A3AB-63C69AD80B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6066790" y="1816754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3D34EF65-E84E-47AC-8DBB-24FAD3A36CB8}"/>
                    </a:ext>
                  </a:extLst>
                </p:cNvPr>
                <p:cNvSpPr/>
                <p:nvPr/>
              </p:nvSpPr>
              <p:spPr bwMode="auto">
                <a:xfrm>
                  <a:off x="5203494" y="1751215"/>
                  <a:ext cx="232951" cy="200266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676565D7-B7BB-49DE-B423-587E5AAAFF7C}"/>
                  </a:ext>
                </a:extLst>
              </p:cNvPr>
              <p:cNvGrpSpPr/>
              <p:nvPr/>
            </p:nvGrpSpPr>
            <p:grpSpPr>
              <a:xfrm rot="5400000">
                <a:off x="5875177" y="3023186"/>
                <a:ext cx="580935" cy="581378"/>
                <a:chOff x="5029638" y="1559878"/>
                <a:chExt cx="580935" cy="581378"/>
              </a:xfrm>
            </p:grpSpPr>
            <p:sp>
              <p:nvSpPr>
                <p:cNvPr id="111" name="正方形/長方形 110">
                  <a:extLst>
                    <a:ext uri="{FF2B5EF4-FFF2-40B4-BE49-F238E27FC236}">
                      <a16:creationId xmlns:a16="http://schemas.microsoft.com/office/drawing/2014/main" id="{A59DCDE0-6C8D-4F48-98CE-9A1555B10B81}"/>
                    </a:ext>
                  </a:extLst>
                </p:cNvPr>
                <p:cNvSpPr/>
                <p:nvPr/>
              </p:nvSpPr>
              <p:spPr bwMode="auto">
                <a:xfrm>
                  <a:off x="5029638" y="1559878"/>
                  <a:ext cx="171374" cy="58137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sp>
              <p:nvSpPr>
                <p:cNvPr id="112" name="正方形/長方形 111">
                  <a:extLst>
                    <a:ext uri="{FF2B5EF4-FFF2-40B4-BE49-F238E27FC236}">
                      <a16:creationId xmlns:a16="http://schemas.microsoft.com/office/drawing/2014/main" id="{C69659B7-A5D5-40AC-A834-D55DE9DC26BB}"/>
                    </a:ext>
                  </a:extLst>
                </p:cNvPr>
                <p:cNvSpPr/>
                <p:nvPr/>
              </p:nvSpPr>
              <p:spPr bwMode="auto">
                <a:xfrm>
                  <a:off x="5439199" y="1559878"/>
                  <a:ext cx="171374" cy="58137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sp>
              <p:nvSpPr>
                <p:cNvPr id="113" name="正方形/長方形 112">
                  <a:extLst>
                    <a:ext uri="{FF2B5EF4-FFF2-40B4-BE49-F238E27FC236}">
                      <a16:creationId xmlns:a16="http://schemas.microsoft.com/office/drawing/2014/main" id="{7D17C0AB-C719-4229-9DF9-BA6C2574C9C4}"/>
                    </a:ext>
                  </a:extLst>
                </p:cNvPr>
                <p:cNvSpPr/>
                <p:nvPr/>
              </p:nvSpPr>
              <p:spPr bwMode="auto">
                <a:xfrm>
                  <a:off x="5203494" y="1560716"/>
                  <a:ext cx="232951" cy="64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sp>
              <p:nvSpPr>
                <p:cNvPr id="114" name="正方形/長方形 113">
                  <a:extLst>
                    <a:ext uri="{FF2B5EF4-FFF2-40B4-BE49-F238E27FC236}">
                      <a16:creationId xmlns:a16="http://schemas.microsoft.com/office/drawing/2014/main" id="{16838D33-7654-403E-A198-2AD65F9CD66C}"/>
                    </a:ext>
                  </a:extLst>
                </p:cNvPr>
                <p:cNvSpPr/>
                <p:nvPr/>
              </p:nvSpPr>
              <p:spPr bwMode="auto">
                <a:xfrm>
                  <a:off x="5203494" y="2075017"/>
                  <a:ext cx="232951" cy="64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7423AFF1-D845-49B0-8166-863870025F45}"/>
                    </a:ext>
                  </a:extLst>
                </p:cNvPr>
                <p:cNvGrpSpPr/>
                <p:nvPr/>
              </p:nvGrpSpPr>
              <p:grpSpPr>
                <a:xfrm>
                  <a:off x="5228537" y="1627703"/>
                  <a:ext cx="81285" cy="118065"/>
                  <a:chOff x="6066790" y="1810077"/>
                  <a:chExt cx="81285" cy="118065"/>
                </a:xfrm>
                <a:solidFill>
                  <a:srgbClr val="FFFF00"/>
                </a:solidFill>
              </p:grpSpPr>
              <p:sp>
                <p:nvSpPr>
                  <p:cNvPr id="129" name="正方形/長方形 128">
                    <a:extLst>
                      <a:ext uri="{FF2B5EF4-FFF2-40B4-BE49-F238E27FC236}">
                        <a16:creationId xmlns:a16="http://schemas.microsoft.com/office/drawing/2014/main" id="{1701E987-2A38-44B6-ACF6-620D299F8D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9438" y="1810077"/>
                    <a:ext cx="78637" cy="118065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  <p:cxnSp>
                <p:nvCxnSpPr>
                  <p:cNvPr id="130" name="直線コネクタ 129">
                    <a:extLst>
                      <a:ext uri="{FF2B5EF4-FFF2-40B4-BE49-F238E27FC236}">
                        <a16:creationId xmlns:a16="http://schemas.microsoft.com/office/drawing/2014/main" id="{4C1C45DC-C0F7-488C-B354-7C5210D4BA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6069438" y="1819003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1" name="直線コネクタ 130">
                    <a:extLst>
                      <a:ext uri="{FF2B5EF4-FFF2-40B4-BE49-F238E27FC236}">
                        <a16:creationId xmlns:a16="http://schemas.microsoft.com/office/drawing/2014/main" id="{7BCCF09C-932A-49B4-A80A-15B470C297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6066790" y="1816754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AF2A1997-F760-4610-BACD-E82DC509B179}"/>
                    </a:ext>
                  </a:extLst>
                </p:cNvPr>
                <p:cNvGrpSpPr/>
                <p:nvPr/>
              </p:nvGrpSpPr>
              <p:grpSpPr>
                <a:xfrm>
                  <a:off x="5337072" y="1628676"/>
                  <a:ext cx="81285" cy="118065"/>
                  <a:chOff x="6066790" y="1810077"/>
                  <a:chExt cx="81285" cy="118065"/>
                </a:xfrm>
                <a:solidFill>
                  <a:srgbClr val="FFFF00"/>
                </a:solidFill>
              </p:grpSpPr>
              <p:sp>
                <p:nvSpPr>
                  <p:cNvPr id="126" name="正方形/長方形 125">
                    <a:extLst>
                      <a:ext uri="{FF2B5EF4-FFF2-40B4-BE49-F238E27FC236}">
                        <a16:creationId xmlns:a16="http://schemas.microsoft.com/office/drawing/2014/main" id="{7211F85A-3D05-4844-AA5F-237C474E54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9438" y="1810077"/>
                    <a:ext cx="78637" cy="118065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  <p:cxnSp>
                <p:nvCxnSpPr>
                  <p:cNvPr id="127" name="直線コネクタ 126">
                    <a:extLst>
                      <a:ext uri="{FF2B5EF4-FFF2-40B4-BE49-F238E27FC236}">
                        <a16:creationId xmlns:a16="http://schemas.microsoft.com/office/drawing/2014/main" id="{63F19361-8307-4FEF-B063-48A2F95765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6069438" y="1819003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28" name="直線コネクタ 127">
                    <a:extLst>
                      <a:ext uri="{FF2B5EF4-FFF2-40B4-BE49-F238E27FC236}">
                        <a16:creationId xmlns:a16="http://schemas.microsoft.com/office/drawing/2014/main" id="{1150B1C9-FC1E-4592-ADDD-84889D3B38D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6066790" y="1816754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3707AA5A-47C2-4D09-B33D-18C13F02452D}"/>
                    </a:ext>
                  </a:extLst>
                </p:cNvPr>
                <p:cNvGrpSpPr/>
                <p:nvPr/>
              </p:nvGrpSpPr>
              <p:grpSpPr>
                <a:xfrm>
                  <a:off x="5227763" y="1953730"/>
                  <a:ext cx="81285" cy="118065"/>
                  <a:chOff x="6066790" y="1810077"/>
                  <a:chExt cx="81285" cy="118065"/>
                </a:xfrm>
                <a:solidFill>
                  <a:srgbClr val="FFFF00"/>
                </a:solidFill>
              </p:grpSpPr>
              <p:sp>
                <p:nvSpPr>
                  <p:cNvPr id="123" name="正方形/長方形 122">
                    <a:extLst>
                      <a:ext uri="{FF2B5EF4-FFF2-40B4-BE49-F238E27FC236}">
                        <a16:creationId xmlns:a16="http://schemas.microsoft.com/office/drawing/2014/main" id="{53EC0F0F-7C88-4506-B471-B15F8D09C9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9438" y="1810077"/>
                    <a:ext cx="78637" cy="118065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  <p:cxnSp>
                <p:nvCxnSpPr>
                  <p:cNvPr id="124" name="直線コネクタ 123">
                    <a:extLst>
                      <a:ext uri="{FF2B5EF4-FFF2-40B4-BE49-F238E27FC236}">
                        <a16:creationId xmlns:a16="http://schemas.microsoft.com/office/drawing/2014/main" id="{D95A1490-EF99-4851-8532-048964BCDA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6069438" y="1819003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25" name="直線コネクタ 124">
                    <a:extLst>
                      <a:ext uri="{FF2B5EF4-FFF2-40B4-BE49-F238E27FC236}">
                        <a16:creationId xmlns:a16="http://schemas.microsoft.com/office/drawing/2014/main" id="{777916A1-99D9-4FD7-BD78-4F1762CE0E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6066790" y="1816754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754BE76E-0712-43D6-9E08-03479966A93A}"/>
                    </a:ext>
                  </a:extLst>
                </p:cNvPr>
                <p:cNvGrpSpPr/>
                <p:nvPr/>
              </p:nvGrpSpPr>
              <p:grpSpPr>
                <a:xfrm>
                  <a:off x="5336545" y="1952040"/>
                  <a:ext cx="81285" cy="118065"/>
                  <a:chOff x="6066790" y="1810077"/>
                  <a:chExt cx="81285" cy="118065"/>
                </a:xfrm>
                <a:solidFill>
                  <a:srgbClr val="FFFF00"/>
                </a:solidFill>
              </p:grpSpPr>
              <p:sp>
                <p:nvSpPr>
                  <p:cNvPr id="120" name="正方形/長方形 119">
                    <a:extLst>
                      <a:ext uri="{FF2B5EF4-FFF2-40B4-BE49-F238E27FC236}">
                        <a16:creationId xmlns:a16="http://schemas.microsoft.com/office/drawing/2014/main" id="{CCF2CCA5-F8CE-4EC6-B164-6266670D1F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9438" y="1810077"/>
                    <a:ext cx="78637" cy="118065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  <p:cxnSp>
                <p:nvCxnSpPr>
                  <p:cNvPr id="121" name="直線コネクタ 120">
                    <a:extLst>
                      <a:ext uri="{FF2B5EF4-FFF2-40B4-BE49-F238E27FC236}">
                        <a16:creationId xmlns:a16="http://schemas.microsoft.com/office/drawing/2014/main" id="{439F0027-12D0-40AA-AB76-4387406481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6069438" y="1819003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22" name="直線コネクタ 121">
                    <a:extLst>
                      <a:ext uri="{FF2B5EF4-FFF2-40B4-BE49-F238E27FC236}">
                        <a16:creationId xmlns:a16="http://schemas.microsoft.com/office/drawing/2014/main" id="{0599D7E4-3DDD-401A-98DF-05B0DA8D3C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6066790" y="1816754"/>
                    <a:ext cx="78637" cy="109139"/>
                  </a:xfrm>
                  <a:prstGeom prst="line">
                    <a:avLst/>
                  </a:prstGeom>
                  <a:grpFill/>
                  <a:ln w="9525" cap="flat" cmpd="sng" algn="ctr">
                    <a:solidFill>
                      <a:srgbClr val="7030A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sp>
              <p:nvSpPr>
                <p:cNvPr id="119" name="正方形/長方形 118">
                  <a:extLst>
                    <a:ext uri="{FF2B5EF4-FFF2-40B4-BE49-F238E27FC236}">
                      <a16:creationId xmlns:a16="http://schemas.microsoft.com/office/drawing/2014/main" id="{05E051BA-0DBE-4C32-803E-227EFE1B117B}"/>
                    </a:ext>
                  </a:extLst>
                </p:cNvPr>
                <p:cNvSpPr/>
                <p:nvPr/>
              </p:nvSpPr>
              <p:spPr bwMode="auto">
                <a:xfrm>
                  <a:off x="5203494" y="1751215"/>
                  <a:ext cx="232951" cy="200266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</p:grp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7D395586-1B84-4721-B414-5E117BBD0304}"/>
                  </a:ext>
                </a:extLst>
              </p:cNvPr>
              <p:cNvSpPr/>
              <p:nvPr/>
            </p:nvSpPr>
            <p:spPr>
              <a:xfrm>
                <a:off x="5869527" y="1748204"/>
                <a:ext cx="573946" cy="574693"/>
              </a:xfrm>
              <a:prstGeom prst="rect">
                <a:avLst/>
              </a:prstGeom>
              <a:solidFill>
                <a:srgbClr val="FFFFCC">
                  <a:alpha val="20000"/>
                </a:srgbClr>
              </a:solidFill>
              <a:ln w="222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3F86D8-4A55-4411-991E-1FE742CD7C47}"/>
                  </a:ext>
                </a:extLst>
              </p:cNvPr>
              <p:cNvSpPr/>
              <p:nvPr/>
            </p:nvSpPr>
            <p:spPr>
              <a:xfrm>
                <a:off x="5868482" y="3027172"/>
                <a:ext cx="573946" cy="574693"/>
              </a:xfrm>
              <a:prstGeom prst="rect">
                <a:avLst/>
              </a:prstGeom>
              <a:solidFill>
                <a:srgbClr val="FFFFCC">
                  <a:alpha val="20000"/>
                </a:srgbClr>
              </a:solidFill>
              <a:ln w="22225">
                <a:solidFill>
                  <a:srgbClr val="3333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07A239EC-FEC9-4707-B60E-E7FAA1DD83D5}"/>
                  </a:ext>
                </a:extLst>
              </p:cNvPr>
              <p:cNvGrpSpPr/>
              <p:nvPr/>
            </p:nvGrpSpPr>
            <p:grpSpPr>
              <a:xfrm>
                <a:off x="5852301" y="1333962"/>
                <a:ext cx="595434" cy="371845"/>
                <a:chOff x="5852301" y="1333962"/>
                <a:chExt cx="595434" cy="371845"/>
              </a:xfrm>
            </p:grpSpPr>
            <p:cxnSp>
              <p:nvCxnSpPr>
                <p:cNvPr id="132" name="Straight Connector 2">
                  <a:extLst>
                    <a:ext uri="{FF2B5EF4-FFF2-40B4-BE49-F238E27FC236}">
                      <a16:creationId xmlns:a16="http://schemas.microsoft.com/office/drawing/2014/main" id="{AFC89FEA-5D63-4C63-B3E0-E252C2B9E1DA}"/>
                    </a:ext>
                  </a:extLst>
                </p:cNvPr>
                <p:cNvCxnSpPr/>
                <p:nvPr/>
              </p:nvCxnSpPr>
              <p:spPr bwMode="auto">
                <a:xfrm flipV="1">
                  <a:off x="6447735" y="1525807"/>
                  <a:ext cx="0" cy="180000"/>
                </a:xfrm>
                <a:prstGeom prst="line">
                  <a:avLst/>
                </a:prstGeom>
                <a:solidFill>
                  <a:schemeClr val="bg1"/>
                </a:solidFill>
                <a:ln w="9525" cap="rnd" cmpd="sng" algn="ctr">
                  <a:solidFill>
                    <a:srgbClr val="FF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33" name="TextBox 17">
                  <a:extLst>
                    <a:ext uri="{FF2B5EF4-FFF2-40B4-BE49-F238E27FC236}">
                      <a16:creationId xmlns:a16="http://schemas.microsoft.com/office/drawing/2014/main" id="{FFE7D883-7435-43BD-AF29-1A07490DC122}"/>
                    </a:ext>
                  </a:extLst>
                </p:cNvPr>
                <p:cNvSpPr txBox="1"/>
                <p:nvPr/>
              </p:nvSpPr>
              <p:spPr>
                <a:xfrm>
                  <a:off x="5931205" y="1333962"/>
                  <a:ext cx="448500" cy="3600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FF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rPr>
                    <a:t>30</a:t>
                  </a:r>
                </a:p>
              </p:txBody>
            </p:sp>
            <p:cxnSp>
              <p:nvCxnSpPr>
                <p:cNvPr id="134" name="Straight Arrow Connector 11">
                  <a:extLst>
                    <a:ext uri="{FF2B5EF4-FFF2-40B4-BE49-F238E27FC236}">
                      <a16:creationId xmlns:a16="http://schemas.microsoft.com/office/drawing/2014/main" id="{EFB36705-2779-4F67-BBC0-7F79FC6FE769}"/>
                    </a:ext>
                  </a:extLst>
                </p:cNvPr>
                <p:cNvCxnSpPr/>
                <p:nvPr/>
              </p:nvCxnSpPr>
              <p:spPr bwMode="auto">
                <a:xfrm>
                  <a:off x="5859951" y="1611954"/>
                  <a:ext cx="587784" cy="0"/>
                </a:xfrm>
                <a:prstGeom prst="straightConnector1">
                  <a:avLst/>
                </a:prstGeom>
                <a:solidFill>
                  <a:schemeClr val="bg1"/>
                </a:solidFill>
                <a:ln w="9525" cap="rnd" cmpd="sng" algn="ctr">
                  <a:solidFill>
                    <a:srgbClr val="FF00FF"/>
                  </a:solidFill>
                  <a:prstDash val="solid"/>
                  <a:round/>
                  <a:headEnd type="arrow" w="sm" len="sm"/>
                  <a:tailEnd type="arrow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6" name="Straight Connector 2">
                  <a:extLst>
                    <a:ext uri="{FF2B5EF4-FFF2-40B4-BE49-F238E27FC236}">
                      <a16:creationId xmlns:a16="http://schemas.microsoft.com/office/drawing/2014/main" id="{6BE96A3D-7343-4F6D-9C90-55A3C8C8DB45}"/>
                    </a:ext>
                  </a:extLst>
                </p:cNvPr>
                <p:cNvCxnSpPr/>
                <p:nvPr/>
              </p:nvCxnSpPr>
              <p:spPr bwMode="auto">
                <a:xfrm flipV="1">
                  <a:off x="5852301" y="1525807"/>
                  <a:ext cx="0" cy="180000"/>
                </a:xfrm>
                <a:prstGeom prst="line">
                  <a:avLst/>
                </a:prstGeom>
                <a:solidFill>
                  <a:schemeClr val="bg1"/>
                </a:solidFill>
                <a:ln w="9525" cap="rnd" cmpd="sng" algn="ctr">
                  <a:solidFill>
                    <a:srgbClr val="FF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B9B96E9B-2EAA-4E63-A31B-76FFF50DB557}"/>
                  </a:ext>
                </a:extLst>
              </p:cNvPr>
              <p:cNvGrpSpPr/>
              <p:nvPr/>
            </p:nvGrpSpPr>
            <p:grpSpPr>
              <a:xfrm rot="16200000">
                <a:off x="5331762" y="1839712"/>
                <a:ext cx="595434" cy="382568"/>
                <a:chOff x="5001460" y="1834961"/>
                <a:chExt cx="595434" cy="382568"/>
              </a:xfrm>
            </p:grpSpPr>
            <p:cxnSp>
              <p:nvCxnSpPr>
                <p:cNvPr id="139" name="Straight Connector 2">
                  <a:extLst>
                    <a:ext uri="{FF2B5EF4-FFF2-40B4-BE49-F238E27FC236}">
                      <a16:creationId xmlns:a16="http://schemas.microsoft.com/office/drawing/2014/main" id="{DD6CA2B5-6871-4157-B108-621E33070C0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5596894" y="2037529"/>
                  <a:ext cx="0" cy="180000"/>
                </a:xfrm>
                <a:prstGeom prst="line">
                  <a:avLst/>
                </a:prstGeom>
                <a:solidFill>
                  <a:schemeClr val="bg1"/>
                </a:solidFill>
                <a:ln w="9525" cap="rnd" cmpd="sng" algn="ctr">
                  <a:solidFill>
                    <a:srgbClr val="FF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40" name="TextBox 17">
                  <a:extLst>
                    <a:ext uri="{FF2B5EF4-FFF2-40B4-BE49-F238E27FC236}">
                      <a16:creationId xmlns:a16="http://schemas.microsoft.com/office/drawing/2014/main" id="{982006F3-DD38-4309-887A-9722390191EC}"/>
                    </a:ext>
                  </a:extLst>
                </p:cNvPr>
                <p:cNvSpPr txBox="1"/>
                <p:nvPr/>
              </p:nvSpPr>
              <p:spPr>
                <a:xfrm>
                  <a:off x="5080364" y="1834961"/>
                  <a:ext cx="448500" cy="3600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FF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rPr>
                    <a:t>30</a:t>
                  </a:r>
                </a:p>
              </p:txBody>
            </p:sp>
            <p:cxnSp>
              <p:nvCxnSpPr>
                <p:cNvPr id="141" name="Straight Arrow Connector 11">
                  <a:extLst>
                    <a:ext uri="{FF2B5EF4-FFF2-40B4-BE49-F238E27FC236}">
                      <a16:creationId xmlns:a16="http://schemas.microsoft.com/office/drawing/2014/main" id="{51A5875E-A6E1-4CD4-AD73-9DDD6C0E374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5009110" y="2123676"/>
                  <a:ext cx="587784" cy="0"/>
                </a:xfrm>
                <a:prstGeom prst="straightConnector1">
                  <a:avLst/>
                </a:prstGeom>
                <a:solidFill>
                  <a:schemeClr val="bg1"/>
                </a:solidFill>
                <a:ln w="9525" cap="rnd" cmpd="sng" algn="ctr">
                  <a:solidFill>
                    <a:srgbClr val="FF00FF"/>
                  </a:solidFill>
                  <a:prstDash val="solid"/>
                  <a:round/>
                  <a:headEnd type="arrow" w="sm" len="sm"/>
                  <a:tailEnd type="arrow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2" name="Straight Connector 2">
                  <a:extLst>
                    <a:ext uri="{FF2B5EF4-FFF2-40B4-BE49-F238E27FC236}">
                      <a16:creationId xmlns:a16="http://schemas.microsoft.com/office/drawing/2014/main" id="{BF7D7FA9-9A9F-4875-A9AD-F62191ADF1B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5001460" y="2037529"/>
                  <a:ext cx="0" cy="180000"/>
                </a:xfrm>
                <a:prstGeom prst="line">
                  <a:avLst/>
                </a:prstGeom>
                <a:solidFill>
                  <a:schemeClr val="bg1"/>
                </a:solidFill>
                <a:ln w="9525" cap="rnd" cmpd="sng" algn="ctr">
                  <a:solidFill>
                    <a:srgbClr val="FF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cxnSp>
          <p:nvCxnSpPr>
            <p:cNvPr id="151" name="直線矢印コネクタ 150">
              <a:extLst>
                <a:ext uri="{FF2B5EF4-FFF2-40B4-BE49-F238E27FC236}">
                  <a16:creationId xmlns:a16="http://schemas.microsoft.com/office/drawing/2014/main" id="{FE4C23BB-983A-49B3-A177-A014C3CFE858}"/>
                </a:ext>
              </a:extLst>
            </p:cNvPr>
            <p:cNvCxnSpPr>
              <a:stCxn id="65" idx="3"/>
              <a:endCxn id="62" idx="1"/>
            </p:cNvCxnSpPr>
            <p:nvPr/>
          </p:nvCxnSpPr>
          <p:spPr bwMode="auto">
            <a:xfrm>
              <a:off x="6759294" y="2401536"/>
              <a:ext cx="1019472" cy="42697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3" name="直線矢印コネクタ 152">
              <a:extLst>
                <a:ext uri="{FF2B5EF4-FFF2-40B4-BE49-F238E27FC236}">
                  <a16:creationId xmlns:a16="http://schemas.microsoft.com/office/drawing/2014/main" id="{9C5968A4-E40D-4544-A485-D39F7721B57E}"/>
                </a:ext>
              </a:extLst>
            </p:cNvPr>
            <p:cNvCxnSpPr>
              <a:stCxn id="66" idx="3"/>
              <a:endCxn id="63" idx="1"/>
            </p:cNvCxnSpPr>
            <p:nvPr/>
          </p:nvCxnSpPr>
          <p:spPr bwMode="auto">
            <a:xfrm flipV="1">
              <a:off x="6758249" y="3412679"/>
              <a:ext cx="1013999" cy="26782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1C37DB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30D4D48-2DB8-2734-50F7-8C1012B0DAAE}"/>
              </a:ext>
            </a:extLst>
          </p:cNvPr>
          <p:cNvSpPr txBox="1"/>
          <p:nvPr/>
        </p:nvSpPr>
        <p:spPr>
          <a:xfrm>
            <a:off x="1718972" y="921702"/>
            <a:ext cx="610058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KEK and BNL members discussed the details of the test plan and preparation items on site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819AA59-FBF9-DEB8-64E6-D6AA65A2BA2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1274" b="9064"/>
          <a:stretch/>
        </p:blipFill>
        <p:spPr>
          <a:xfrm>
            <a:off x="1660899" y="1865436"/>
            <a:ext cx="1864553" cy="287165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87A8DE2-7A9E-E00C-1182-58A12880BF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30307" y="1876967"/>
            <a:ext cx="3425938" cy="131716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68B8FC9-CF3A-E0D1-5B21-5F5DEE33505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2663" r="9772" b="10818"/>
          <a:stretch/>
        </p:blipFill>
        <p:spPr>
          <a:xfrm>
            <a:off x="3702321" y="3240767"/>
            <a:ext cx="1766568" cy="147546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30BAE90-8195-8EF8-1B38-4F541B667D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87032" y="3229427"/>
            <a:ext cx="1980085" cy="148506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A08EC25-6580-DE6A-83A1-047443131E2B}"/>
              </a:ext>
            </a:extLst>
          </p:cNvPr>
          <p:cNvSpPr txBox="1"/>
          <p:nvPr/>
        </p:nvSpPr>
        <p:spPr>
          <a:xfrm>
            <a:off x="1831466" y="5352153"/>
            <a:ext cx="55778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22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TC measurement during cooling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22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Excitation test (</a:t>
            </a:r>
            <a:r>
              <a:rPr kumimoji="1" lang="en-US" altLang="ja-JP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B</a:t>
            </a:r>
            <a:r>
              <a:rPr kumimoji="1" lang="en-US" altLang="ja-JP" sz="22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Backup</a:t>
            </a:r>
            <a:r>
              <a:rPr kumimoji="1" lang="en-US" altLang="ja-JP" sz="22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=0, 1, 5, 10 [T])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22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Coil magnetization measurement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22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Quench test (</a:t>
            </a:r>
            <a:r>
              <a:rPr kumimoji="1" lang="en-US" altLang="ja-JP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B</a:t>
            </a:r>
            <a:r>
              <a:rPr kumimoji="1" lang="en-US" altLang="ja-JP" sz="22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Backup</a:t>
            </a:r>
            <a:r>
              <a:rPr kumimoji="1" lang="en-US" altLang="ja-JP" sz="22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=10, 7, 5, 3, 1 [T])</a:t>
            </a:r>
            <a:endParaRPr kumimoji="1" lang="ja-JP" altLang="en-US" sz="22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897735E-704E-8D63-C36C-F7AF8BF6A7CE}"/>
              </a:ext>
            </a:extLst>
          </p:cNvPr>
          <p:cNvSpPr txBox="1"/>
          <p:nvPr/>
        </p:nvSpPr>
        <p:spPr>
          <a:xfrm>
            <a:off x="1582686" y="4922919"/>
            <a:ext cx="61118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Test plan on common coil test stand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165C36A3-1049-99E7-67C4-0B4E5A8509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24987" y="2668338"/>
            <a:ext cx="2676264" cy="200719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12116541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9DDE55E-3A87-E1EB-5BB5-980A109D31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842" y="5758496"/>
            <a:ext cx="2062790" cy="1016374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6D56EA0E-E708-29C5-C979-898ACB2A3EB8}"/>
              </a:ext>
            </a:extLst>
          </p:cNvPr>
          <p:cNvGrpSpPr>
            <a:grpSpLocks noChangeAspect="1"/>
          </p:cNvGrpSpPr>
          <p:nvPr/>
        </p:nvGrpSpPr>
        <p:grpSpPr>
          <a:xfrm>
            <a:off x="7336536" y="1400684"/>
            <a:ext cx="3331464" cy="4364923"/>
            <a:chOff x="8112224" y="2061247"/>
            <a:chExt cx="3626993" cy="4752129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817B0540-5135-C2CC-3231-6CEAD4FB9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90623" y="4597045"/>
              <a:ext cx="3448594" cy="2216331"/>
            </a:xfrm>
            <a:prstGeom prst="rect">
              <a:avLst/>
            </a:prstGeom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D1B39642-97C7-5A96-6985-063F56CDE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12224" y="2061247"/>
              <a:ext cx="3605350" cy="2495007"/>
            </a:xfrm>
            <a:prstGeom prst="rect">
              <a:avLst/>
            </a:prstGeom>
          </p:spPr>
        </p:pic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714DA418-5D4E-E1B6-AADE-DA88A00C52C0}"/>
                </a:ext>
              </a:extLst>
            </p:cNvPr>
            <p:cNvSpPr/>
            <p:nvPr/>
          </p:nvSpPr>
          <p:spPr>
            <a:xfrm>
              <a:off x="8717151" y="3898060"/>
              <a:ext cx="288032" cy="288032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endParaRP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76EA0EDA-8321-D06A-5A0F-85F3FE4083BD}"/>
                </a:ext>
              </a:extLst>
            </p:cNvPr>
            <p:cNvSpPr/>
            <p:nvPr/>
          </p:nvSpPr>
          <p:spPr>
            <a:xfrm>
              <a:off x="8739453" y="5047978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6E3B1D17-002E-3EB5-068C-F995F2FBCBD7}"/>
                </a:ext>
              </a:extLst>
            </p:cNvPr>
            <p:cNvSpPr txBox="1"/>
            <p:nvPr/>
          </p:nvSpPr>
          <p:spPr>
            <a:xfrm>
              <a:off x="8856832" y="5387167"/>
              <a:ext cx="1627142" cy="4020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EuBCO</a:t>
              </a:r>
              <a:endPara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7EBADC7E-62AF-82E4-EF8A-C164591505D9}"/>
                </a:ext>
              </a:extLst>
            </p:cNvPr>
            <p:cNvSpPr txBox="1"/>
            <p:nvPr/>
          </p:nvSpPr>
          <p:spPr>
            <a:xfrm>
              <a:off x="9005183" y="3326849"/>
              <a:ext cx="1627142" cy="4020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GdBCO</a:t>
              </a: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5B17034-5483-B1B7-01E0-34385FBE64D4}"/>
              </a:ext>
            </a:extLst>
          </p:cNvPr>
          <p:cNvSpPr/>
          <p:nvPr/>
        </p:nvSpPr>
        <p:spPr bwMode="auto">
          <a:xfrm>
            <a:off x="1641659" y="3771833"/>
            <a:ext cx="5880355" cy="29719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7290E412-4224-3340-8A5D-CB2AF02C6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0"/>
            <a:ext cx="9143999" cy="898526"/>
          </a:xfrm>
          <a:solidFill>
            <a:srgbClr val="0070C0"/>
          </a:solidFill>
        </p:spPr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Task 1 Inorganic Insulation HTS coil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A445E9A-3B28-CDAA-CAD5-C640A4599177}"/>
              </a:ext>
            </a:extLst>
          </p:cNvPr>
          <p:cNvGrpSpPr/>
          <p:nvPr/>
        </p:nvGrpSpPr>
        <p:grpSpPr>
          <a:xfrm>
            <a:off x="11128329" y="6233084"/>
            <a:ext cx="757646" cy="496433"/>
            <a:chOff x="6217919" y="5242561"/>
            <a:chExt cx="757646" cy="433943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D0F477E-893C-6336-48F5-78C60D008829}"/>
                </a:ext>
              </a:extLst>
            </p:cNvPr>
            <p:cNvSpPr/>
            <p:nvPr/>
          </p:nvSpPr>
          <p:spPr bwMode="auto">
            <a:xfrm>
              <a:off x="6217919" y="5242561"/>
              <a:ext cx="756000" cy="432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23E79127-7B89-D16E-A484-9C57CA15A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17919" y="5242561"/>
              <a:ext cx="757646" cy="433943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A4D154B-B4D2-3ED0-2D96-6EEC941934C3}"/>
              </a:ext>
            </a:extLst>
          </p:cNvPr>
          <p:cNvSpPr txBox="1"/>
          <p:nvPr/>
        </p:nvSpPr>
        <p:spPr>
          <a:xfrm>
            <a:off x="1524000" y="922228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Insert coil design for the test equipment at BNL</a:t>
            </a:r>
            <a:endParaRPr kumimoji="0" lang="ja-JP" altLang="en-US" sz="2800" b="1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F60B0A5-652C-D887-46B0-45B0267D6D9D}"/>
              </a:ext>
            </a:extLst>
          </p:cNvPr>
          <p:cNvSpPr txBox="1"/>
          <p:nvPr/>
        </p:nvSpPr>
        <p:spPr>
          <a:xfrm>
            <a:off x="1711488" y="1681763"/>
            <a:ext cx="588035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Concerns about I</a:t>
            </a:r>
            <a:r>
              <a:rPr kumimoji="0" lang="ja-JP" alt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degradation due to small bend radius</a:t>
            </a:r>
            <a:endParaRPr kumimoji="0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    </a:t>
            </a: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anose="05000000000000000000" pitchFamily="2" charset="2"/>
              </a:rPr>
              <a:t></a:t>
            </a:r>
            <a:r>
              <a:rPr kumimoji="0" lang="en-US" altLang="ja-JP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anose="05000000000000000000" pitchFamily="2" charset="2"/>
              </a:rPr>
              <a:t>EuBCO</a:t>
            </a: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anose="05000000000000000000" pitchFamily="2" charset="2"/>
              </a:rPr>
              <a:t> tapes (Fujikura FESC-SCH)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anose="05000000000000000000" pitchFamily="2" charset="2"/>
              </a:rPr>
              <a:t>         has good bending radius tolerance</a:t>
            </a:r>
            <a:endParaRPr kumimoji="0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EA77782-C6B1-3C20-6B08-7224748AE36F}"/>
              </a:ext>
            </a:extLst>
          </p:cNvPr>
          <p:cNvSpPr txBox="1"/>
          <p:nvPr/>
        </p:nvSpPr>
        <p:spPr>
          <a:xfrm>
            <a:off x="1771055" y="4189261"/>
            <a:ext cx="58128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Type: </a:t>
            </a:r>
            <a:r>
              <a:rPr kumimoji="0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EuBCO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, I</a:t>
            </a:r>
            <a:r>
              <a:rPr kumimoji="0" lang="en-US" altLang="ja-JP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 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(77K, S.F.)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: </a:t>
            </a:r>
            <a:r>
              <a:rPr kumimoji="0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201 A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Thick. of Hastelloy: 50 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charset="-128"/>
              </a:rPr>
              <a:t>m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m,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Thick. of Cu: 40 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charset="-128"/>
              </a:rPr>
              <a:t>m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m (one side)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Coil w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idth 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(Avg. of meas.)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: 4.08 mm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Coil T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hick.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(Avg. of meas.)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: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0.16 mm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Thick. of coating: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0.026 mm (one side)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hick. per turn: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0.31 mm 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(</a:t>
            </a:r>
            <a:r>
              <a:rPr kumimoji="1" lang="en-US" altLang="ja-JP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Tape+Coating+Adhesive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)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Number of turns per layer: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20 turns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4028328C-69B6-D524-CDDF-39051136B643}"/>
              </a:ext>
            </a:extLst>
          </p:cNvPr>
          <p:cNvSpPr txBox="1"/>
          <p:nvPr/>
        </p:nvSpPr>
        <p:spPr>
          <a:xfrm>
            <a:off x="1635695" y="3790800"/>
            <a:ext cx="61118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Coil design parameters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A37EA67-F750-9702-6C24-8EFD0C511E31}"/>
              </a:ext>
            </a:extLst>
          </p:cNvPr>
          <p:cNvSpPr txBox="1"/>
          <p:nvPr/>
        </p:nvSpPr>
        <p:spPr>
          <a:xfrm>
            <a:off x="7912658" y="6531971"/>
            <a:ext cx="20627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BNL Insert Coil</a:t>
            </a:r>
            <a:endParaRPr kumimoji="0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6442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0E412-4224-3340-8A5D-CB2AF02C6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0"/>
            <a:ext cx="9143999" cy="898526"/>
          </a:xfrm>
          <a:solidFill>
            <a:srgbClr val="0070C0"/>
          </a:solidFill>
        </p:spPr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Task 1 Inorganic Insulation HTS coil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A445E9A-3B28-CDAA-CAD5-C640A4599177}"/>
              </a:ext>
            </a:extLst>
          </p:cNvPr>
          <p:cNvGrpSpPr/>
          <p:nvPr/>
        </p:nvGrpSpPr>
        <p:grpSpPr>
          <a:xfrm>
            <a:off x="11114040" y="6244047"/>
            <a:ext cx="787447" cy="485366"/>
            <a:chOff x="6217919" y="5242561"/>
            <a:chExt cx="757646" cy="433943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D0F477E-893C-6336-48F5-78C60D008829}"/>
                </a:ext>
              </a:extLst>
            </p:cNvPr>
            <p:cNvSpPr/>
            <p:nvPr/>
          </p:nvSpPr>
          <p:spPr bwMode="auto">
            <a:xfrm>
              <a:off x="6217919" y="5242561"/>
              <a:ext cx="756000" cy="432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23E79127-7B89-D16E-A484-9C57CA15A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17919" y="5242561"/>
              <a:ext cx="757646" cy="433943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8879892-641D-24E0-CDF4-3F6A4FD8197B}"/>
              </a:ext>
            </a:extLst>
          </p:cNvPr>
          <p:cNvGrpSpPr>
            <a:grpSpLocks noChangeAspect="1"/>
          </p:cNvGrpSpPr>
          <p:nvPr/>
        </p:nvGrpSpPr>
        <p:grpSpPr>
          <a:xfrm>
            <a:off x="1621925" y="1672898"/>
            <a:ext cx="8865149" cy="4468641"/>
            <a:chOff x="601798" y="711502"/>
            <a:chExt cx="11495905" cy="5794721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D1B8B563-A9CF-49EB-5EAD-05B0CFF7D1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16" y="756865"/>
              <a:ext cx="11115080" cy="5749358"/>
            </a:xfrm>
            <a:prstGeom prst="rect">
              <a:avLst/>
            </a:prstGeom>
          </p:spPr>
        </p:pic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3B156D66-AE8E-3CC2-5C1A-DBE20864D0C3}"/>
                </a:ext>
              </a:extLst>
            </p:cNvPr>
            <p:cNvSpPr txBox="1"/>
            <p:nvPr/>
          </p:nvSpPr>
          <p:spPr>
            <a:xfrm>
              <a:off x="870711" y="711502"/>
              <a:ext cx="2904580" cy="9578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Electrodes </a:t>
              </a:r>
              <a:r>
                <a:rPr kumimoji="0" lang="en-US" altLang="ja-JP" sz="18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(Cu)</a:t>
              </a:r>
              <a:endParaRPr kumimoji="0" lang="ja-JP" altLang="en-US" sz="24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5C6889B5-D1A9-F161-ADB1-7FBEC2839A41}"/>
                </a:ext>
              </a:extLst>
            </p:cNvPr>
            <p:cNvCxnSpPr>
              <a:cxnSpLocks/>
            </p:cNvCxnSpPr>
            <p:nvPr/>
          </p:nvCxnSpPr>
          <p:spPr>
            <a:xfrm>
              <a:off x="2207568" y="1196752"/>
              <a:ext cx="244608" cy="208185"/>
            </a:xfrm>
            <a:prstGeom prst="straightConnector1">
              <a:avLst/>
            </a:prstGeom>
            <a:ln w="28575" cap="rnd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61900D3B-A411-3C31-9851-1BC238893C29}"/>
                </a:ext>
              </a:extLst>
            </p:cNvPr>
            <p:cNvCxnSpPr>
              <a:cxnSpLocks/>
            </p:cNvCxnSpPr>
            <p:nvPr/>
          </p:nvCxnSpPr>
          <p:spPr>
            <a:xfrm>
              <a:off x="2207568" y="1196752"/>
              <a:ext cx="0" cy="332523"/>
            </a:xfrm>
            <a:prstGeom prst="straightConnector1">
              <a:avLst/>
            </a:prstGeom>
            <a:ln w="28575" cap="rnd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CFAB279C-F84C-3956-3B56-3BBCAC8A1985}"/>
                </a:ext>
              </a:extLst>
            </p:cNvPr>
            <p:cNvSpPr txBox="1"/>
            <p:nvPr/>
          </p:nvSpPr>
          <p:spPr>
            <a:xfrm>
              <a:off x="7975570" y="2355650"/>
              <a:ext cx="3960441" cy="917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Island</a:t>
              </a:r>
              <a:r>
                <a:rPr kumimoji="0" lang="ja-JP" altLang="en-US" sz="24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 </a:t>
              </a:r>
              <a:endParaRPr kumimoji="0" lang="en-US" altLang="ja-JP" sz="24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(Partially ceramic coated SS)</a:t>
              </a:r>
              <a:endParaRPr kumimoji="0" lang="ja-JP" altLang="en-US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9DB2356-E23D-870E-E105-B752DB97B4C8}"/>
                </a:ext>
              </a:extLst>
            </p:cNvPr>
            <p:cNvSpPr txBox="1"/>
            <p:nvPr/>
          </p:nvSpPr>
          <p:spPr>
            <a:xfrm>
              <a:off x="7984031" y="3429000"/>
              <a:ext cx="3960441" cy="917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Horseshoe</a:t>
              </a:r>
              <a:r>
                <a:rPr kumimoji="0" lang="ja-JP" altLang="en-US" sz="20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 </a:t>
              </a:r>
              <a:endParaRPr kumimoji="0" lang="en-US" altLang="ja-JP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(Partially ceramic coated SS)</a:t>
              </a:r>
              <a:endParaRPr kumimoji="0" lang="ja-JP" altLang="en-US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F3873BD7-E267-5FAD-B0FA-5C2E354776D2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>
              <a:off x="6539246" y="2814627"/>
              <a:ext cx="1436324" cy="1118428"/>
            </a:xfrm>
            <a:prstGeom prst="straightConnector1">
              <a:avLst/>
            </a:prstGeom>
            <a:ln w="28575" cap="rnd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3EDABE9C-1806-DF5A-485C-163A598AF9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6582" y="4383107"/>
              <a:ext cx="543754" cy="543248"/>
            </a:xfrm>
            <a:prstGeom prst="straightConnector1">
              <a:avLst/>
            </a:prstGeom>
            <a:ln w="28575" cap="rnd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B77E170E-C61C-B377-E015-396F67455982}"/>
                </a:ext>
              </a:extLst>
            </p:cNvPr>
            <p:cNvSpPr txBox="1"/>
            <p:nvPr/>
          </p:nvSpPr>
          <p:spPr>
            <a:xfrm>
              <a:off x="5716814" y="766042"/>
              <a:ext cx="3096346" cy="917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1" i="0" u="none" strike="noStrike" kern="1200" cap="none" spc="0" normalizeH="0" baseline="0" noProof="0" dirty="0" err="1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Endshoe</a:t>
              </a:r>
              <a:r>
                <a:rPr kumimoji="0" lang="ja-JP" altLang="en-US" sz="24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 </a:t>
              </a:r>
              <a:endParaRPr kumimoji="0" lang="en-US" altLang="ja-JP" sz="24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(Ceramic coated SS)</a:t>
              </a:r>
              <a:endParaRPr kumimoji="0" lang="ja-JP" altLang="en-US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91E749A7-EC24-6190-87EB-D73A5F660C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15680" y="1070826"/>
              <a:ext cx="2542721" cy="1015001"/>
            </a:xfrm>
            <a:prstGeom prst="straightConnector1">
              <a:avLst/>
            </a:prstGeom>
            <a:ln w="28575" cap="rnd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1B3806C5-5EE1-DB8A-1FF3-DF210B659521}"/>
                </a:ext>
              </a:extLst>
            </p:cNvPr>
            <p:cNvSpPr txBox="1"/>
            <p:nvPr/>
          </p:nvSpPr>
          <p:spPr>
            <a:xfrm>
              <a:off x="601798" y="2277261"/>
              <a:ext cx="1656184" cy="13170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0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Lead  Fixtures</a:t>
              </a: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 </a:t>
              </a:r>
              <a:r>
                <a:rPr kumimoji="0" lang="en-US" altLang="ja-JP" sz="16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(Cu)</a:t>
              </a:r>
              <a:endParaRPr kumimoji="0" lang="ja-JP" altLang="en-US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5888B119-1B49-E830-4E27-2FC24FF35B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22408" y="2470830"/>
              <a:ext cx="993272" cy="132925"/>
            </a:xfrm>
            <a:prstGeom prst="straightConnector1">
              <a:avLst/>
            </a:prstGeom>
            <a:ln w="28575" cap="rnd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ED4DA069-428A-E6D1-1160-E60D48562F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22408" y="2087900"/>
              <a:ext cx="1552882" cy="505244"/>
            </a:xfrm>
            <a:prstGeom prst="straightConnector1">
              <a:avLst/>
            </a:prstGeom>
            <a:ln w="28575" cap="rnd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944A2EEF-3337-7B6C-1DAC-BDCC93DDC811}"/>
                </a:ext>
              </a:extLst>
            </p:cNvPr>
            <p:cNvSpPr txBox="1"/>
            <p:nvPr/>
          </p:nvSpPr>
          <p:spPr>
            <a:xfrm>
              <a:off x="931624" y="4547808"/>
              <a:ext cx="3041104" cy="8381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 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Spacers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(Ceramic coated Al)</a:t>
              </a:r>
              <a:endParaRPr kumimoji="0" lang="ja-JP" altLang="en-US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91BC25AB-07CC-8652-48F7-1F7307A406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95600" y="3631544"/>
              <a:ext cx="2016224" cy="1201574"/>
            </a:xfrm>
            <a:prstGeom prst="straightConnector1">
              <a:avLst/>
            </a:prstGeom>
            <a:ln w="28575" cap="rnd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36539DAA-8EA3-6417-4DE3-34C4F2658E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18522" y="2436462"/>
              <a:ext cx="2707387" cy="2396656"/>
            </a:xfrm>
            <a:prstGeom prst="straightConnector1">
              <a:avLst/>
            </a:prstGeom>
            <a:ln w="28575" cap="rnd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B9C603F4-2399-C10C-A985-DD369C9D667C}"/>
                </a:ext>
              </a:extLst>
            </p:cNvPr>
            <p:cNvSpPr txBox="1"/>
            <p:nvPr/>
          </p:nvSpPr>
          <p:spPr>
            <a:xfrm>
              <a:off x="4946489" y="5448501"/>
              <a:ext cx="3960441" cy="8381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0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Supports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(Partially ceramic coated SS)</a:t>
              </a:r>
              <a:endParaRPr kumimoji="0" lang="ja-JP" altLang="en-US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4D52453E-6C33-D612-7DAA-7367C440A26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03028" y="4679933"/>
              <a:ext cx="546084" cy="837299"/>
            </a:xfrm>
            <a:prstGeom prst="straightConnector1">
              <a:avLst/>
            </a:prstGeom>
            <a:ln w="28575" cap="rnd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0EE5DBEF-35AD-32E1-1CEB-C374E71439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49112" y="1972941"/>
              <a:ext cx="218578" cy="3544291"/>
            </a:xfrm>
            <a:prstGeom prst="straightConnector1">
              <a:avLst/>
            </a:prstGeom>
            <a:ln w="28575" cap="rnd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51B20B7A-E6A7-0ADD-C878-61FEB0EBD789}"/>
                </a:ext>
              </a:extLst>
            </p:cNvPr>
            <p:cNvSpPr txBox="1"/>
            <p:nvPr/>
          </p:nvSpPr>
          <p:spPr>
            <a:xfrm>
              <a:off x="9001357" y="858294"/>
              <a:ext cx="3096346" cy="598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REBCO coil</a:t>
              </a:r>
              <a:r>
                <a:rPr kumimoji="0" lang="ja-JP" altLang="en-US" sz="2400" b="1" i="0" u="none" strike="noStrike" kern="1200" cap="none" spc="0" normalizeH="0" baseline="0" noProof="0" dirty="0">
                  <a:ln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 </a:t>
              </a:r>
              <a:endParaRPr kumimoji="0" lang="en-US" altLang="ja-JP" sz="24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31" name="直線矢印コネクタ 30">
              <a:extLst>
                <a:ext uri="{FF2B5EF4-FFF2-40B4-BE49-F238E27FC236}">
                  <a16:creationId xmlns:a16="http://schemas.microsoft.com/office/drawing/2014/main" id="{3FEF74F7-A4E8-A4C4-248C-8D2B7234CE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75800" y="1345862"/>
              <a:ext cx="3019538" cy="2200145"/>
            </a:xfrm>
            <a:prstGeom prst="straightConnector1">
              <a:avLst/>
            </a:prstGeom>
            <a:ln w="28575" cap="rnd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8BADFB98-3567-6807-D1E8-A1C16DDA6451}"/>
              </a:ext>
            </a:extLst>
          </p:cNvPr>
          <p:cNvCxnSpPr>
            <a:cxnSpLocks/>
          </p:cNvCxnSpPr>
          <p:nvPr/>
        </p:nvCxnSpPr>
        <p:spPr>
          <a:xfrm flipH="1" flipV="1">
            <a:off x="6462927" y="4355821"/>
            <a:ext cx="368463" cy="1087741"/>
          </a:xfrm>
          <a:prstGeom prst="straightConnector1">
            <a:avLst/>
          </a:prstGeom>
          <a:ln cap="rnd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76DCE68-AB05-F808-F059-D6BE73F496E6}"/>
              </a:ext>
            </a:extLst>
          </p:cNvPr>
          <p:cNvSpPr txBox="1"/>
          <p:nvPr/>
        </p:nvSpPr>
        <p:spPr>
          <a:xfrm>
            <a:off x="6766738" y="5152750"/>
            <a:ext cx="722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R5.5</a:t>
            </a:r>
            <a:endParaRPr kumimoji="1" lang="ja-JP" altLang="en-US" sz="1800" b="1" i="0" u="none" strike="noStrike" kern="1200" cap="none" spc="0" normalizeH="0" baseline="0" noProof="0" dirty="0">
              <a:ln w="3175">
                <a:solidFill>
                  <a:sysClr val="windowText" lastClr="000000"/>
                </a:solidFill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414CB04B-A500-1ED5-A69F-5CC83A56873A}"/>
              </a:ext>
            </a:extLst>
          </p:cNvPr>
          <p:cNvCxnSpPr>
            <a:cxnSpLocks/>
          </p:cNvCxnSpPr>
          <p:nvPr/>
        </p:nvCxnSpPr>
        <p:spPr>
          <a:xfrm flipH="1" flipV="1">
            <a:off x="6834111" y="5446538"/>
            <a:ext cx="584504" cy="3326"/>
          </a:xfrm>
          <a:prstGeom prst="straightConnector1">
            <a:avLst/>
          </a:prstGeom>
          <a:ln cap="rnd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769701F5-C065-6136-81E5-6E223DC7A326}"/>
              </a:ext>
            </a:extLst>
          </p:cNvPr>
          <p:cNvGrpSpPr/>
          <p:nvPr/>
        </p:nvGrpSpPr>
        <p:grpSpPr>
          <a:xfrm>
            <a:off x="3780397" y="2998629"/>
            <a:ext cx="2664728" cy="1638157"/>
            <a:chOff x="2256397" y="2865624"/>
            <a:chExt cx="2664728" cy="1638157"/>
          </a:xfrm>
        </p:grpSpPr>
        <p:cxnSp>
          <p:nvCxnSpPr>
            <p:cNvPr id="37" name="直線矢印コネクタ 36">
              <a:extLst>
                <a:ext uri="{FF2B5EF4-FFF2-40B4-BE49-F238E27FC236}">
                  <a16:creationId xmlns:a16="http://schemas.microsoft.com/office/drawing/2014/main" id="{DB6DD254-CD16-DCA8-D8D7-C0AE095BCE1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02147" y="3022803"/>
              <a:ext cx="2483544" cy="142408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7D3F399-F3A8-495B-0387-BB794026031B}"/>
                </a:ext>
              </a:extLst>
            </p:cNvPr>
            <p:cNvSpPr txBox="1"/>
            <p:nvPr/>
          </p:nvSpPr>
          <p:spPr>
            <a:xfrm rot="1767402" flipH="1">
              <a:off x="2802558" y="3861988"/>
              <a:ext cx="19652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312.4 </a:t>
              </a:r>
              <a:r>
                <a:rPr kumimoji="1" lang="en-US" altLang="ja-JP" sz="1400" b="1" i="0" u="none" strike="noStrike" kern="1200" cap="none" spc="0" normalizeH="0" baseline="0" noProof="0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(6.2+300+6.2)</a:t>
              </a:r>
              <a:endParaRPr kumimoji="1" lang="ja-JP" altLang="en-US" sz="2400" b="1" i="0" u="none" strike="noStrike" kern="1200" cap="none" spc="0" normalizeH="0" baseline="0" noProof="0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1099683-6354-0E81-BB2A-F1032ABD50CB}"/>
                </a:ext>
              </a:extLst>
            </p:cNvPr>
            <p:cNvCxnSpPr>
              <a:cxnSpLocks/>
            </p:cNvCxnSpPr>
            <p:nvPr/>
          </p:nvCxnSpPr>
          <p:spPr>
            <a:xfrm rot="480000" flipV="1">
              <a:off x="2256397" y="2865624"/>
              <a:ext cx="171648" cy="193662"/>
            </a:xfrm>
            <a:prstGeom prst="line">
              <a:avLst/>
            </a:prstGeom>
            <a:ln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5E445CAC-27A0-560B-F2F0-7863C99F64DF}"/>
                </a:ext>
              </a:extLst>
            </p:cNvPr>
            <p:cNvCxnSpPr>
              <a:cxnSpLocks/>
            </p:cNvCxnSpPr>
            <p:nvPr/>
          </p:nvCxnSpPr>
          <p:spPr>
            <a:xfrm rot="480000" flipV="1">
              <a:off x="4749477" y="4310119"/>
              <a:ext cx="171648" cy="193662"/>
            </a:xfrm>
            <a:prstGeom prst="line">
              <a:avLst/>
            </a:prstGeom>
            <a:ln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1446A416-6941-D4CB-958E-EB70B0D75B6F}"/>
              </a:ext>
            </a:extLst>
          </p:cNvPr>
          <p:cNvGrpSpPr/>
          <p:nvPr/>
        </p:nvGrpSpPr>
        <p:grpSpPr>
          <a:xfrm rot="14836966">
            <a:off x="6624517" y="4111777"/>
            <a:ext cx="504156" cy="686134"/>
            <a:chOff x="4416969" y="4206337"/>
            <a:chExt cx="504156" cy="686134"/>
          </a:xfrm>
        </p:grpSpPr>
        <p:cxnSp>
          <p:nvCxnSpPr>
            <p:cNvPr id="55" name="直線矢印コネクタ 54">
              <a:extLst>
                <a:ext uri="{FF2B5EF4-FFF2-40B4-BE49-F238E27FC236}">
                  <a16:creationId xmlns:a16="http://schemas.microsoft.com/office/drawing/2014/main" id="{EB24CA65-8A2B-BE39-F37A-941E09EDFF29}"/>
                </a:ext>
              </a:extLst>
            </p:cNvPr>
            <p:cNvCxnSpPr>
              <a:cxnSpLocks/>
            </p:cNvCxnSpPr>
            <p:nvPr/>
          </p:nvCxnSpPr>
          <p:spPr>
            <a:xfrm rot="6763034" flipH="1">
              <a:off x="4713922" y="4246364"/>
              <a:ext cx="0" cy="25200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B5B75B17-D5C4-D096-E988-68F513D07CAD}"/>
                </a:ext>
              </a:extLst>
            </p:cNvPr>
            <p:cNvSpPr txBox="1"/>
            <p:nvPr/>
          </p:nvSpPr>
          <p:spPr>
            <a:xfrm rot="6763034" flipH="1">
              <a:off x="4309142" y="4446091"/>
              <a:ext cx="5542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10</a:t>
              </a:r>
              <a:endParaRPr kumimoji="1" lang="ja-JP" altLang="en-US" sz="2400" b="1" i="0" u="none" strike="noStrike" kern="1200" cap="none" spc="0" normalizeH="0" baseline="0" noProof="0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39C34B6C-C414-1898-71D9-C07A353D5577}"/>
                </a:ext>
              </a:extLst>
            </p:cNvPr>
            <p:cNvCxnSpPr>
              <a:cxnSpLocks/>
            </p:cNvCxnSpPr>
            <p:nvPr/>
          </p:nvCxnSpPr>
          <p:spPr>
            <a:xfrm rot="480000" flipV="1">
              <a:off x="4545105" y="4206337"/>
              <a:ext cx="171648" cy="193662"/>
            </a:xfrm>
            <a:prstGeom prst="line">
              <a:avLst/>
            </a:prstGeom>
            <a:ln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E41B844E-B775-FA2E-A066-1A4489FD78CD}"/>
                </a:ext>
              </a:extLst>
            </p:cNvPr>
            <p:cNvCxnSpPr>
              <a:cxnSpLocks/>
            </p:cNvCxnSpPr>
            <p:nvPr/>
          </p:nvCxnSpPr>
          <p:spPr>
            <a:xfrm rot="480000" flipV="1">
              <a:off x="4749477" y="4310119"/>
              <a:ext cx="171648" cy="193662"/>
            </a:xfrm>
            <a:prstGeom prst="line">
              <a:avLst/>
            </a:prstGeom>
            <a:ln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44A5E1AD-3DB3-3548-75B5-AB341BD287B6}"/>
              </a:ext>
            </a:extLst>
          </p:cNvPr>
          <p:cNvSpPr txBox="1"/>
          <p:nvPr/>
        </p:nvSpPr>
        <p:spPr>
          <a:xfrm>
            <a:off x="1524000" y="1005355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Insert coil design for the test equipment at BNL</a:t>
            </a:r>
            <a:endParaRPr kumimoji="0" lang="ja-JP" altLang="en-US" sz="2800" b="1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2019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0E412-4224-3340-8A5D-CB2AF02C6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0"/>
            <a:ext cx="9143999" cy="898526"/>
          </a:xfrm>
          <a:solidFill>
            <a:srgbClr val="0070C0"/>
          </a:solidFill>
        </p:spPr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Task 1 Inorganic Insulation HTS coil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A445E9A-3B28-CDAA-CAD5-C640A4599177}"/>
              </a:ext>
            </a:extLst>
          </p:cNvPr>
          <p:cNvGrpSpPr/>
          <p:nvPr/>
        </p:nvGrpSpPr>
        <p:grpSpPr>
          <a:xfrm>
            <a:off x="9771016" y="6244047"/>
            <a:ext cx="757646" cy="433943"/>
            <a:chOff x="6217919" y="5242561"/>
            <a:chExt cx="757646" cy="433943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D0F477E-893C-6336-48F5-78C60D008829}"/>
                </a:ext>
              </a:extLst>
            </p:cNvPr>
            <p:cNvSpPr/>
            <p:nvPr/>
          </p:nvSpPr>
          <p:spPr bwMode="auto">
            <a:xfrm>
              <a:off x="6217919" y="5242561"/>
              <a:ext cx="756000" cy="432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23E79127-7B89-D16E-A484-9C57CA15A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17919" y="5242561"/>
              <a:ext cx="757646" cy="433943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44A5E1AD-3DB3-3548-75B5-AB341BD287B6}"/>
              </a:ext>
            </a:extLst>
          </p:cNvPr>
          <p:cNvSpPr txBox="1"/>
          <p:nvPr/>
        </p:nvSpPr>
        <p:spPr>
          <a:xfrm>
            <a:off x="1524000" y="922228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Trial winding of the insert coils with Cu tapes</a:t>
            </a:r>
            <a:endParaRPr kumimoji="0" lang="ja-JP" altLang="en-US" sz="2800" b="1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E1B939-58EA-B904-446D-6BD73AD0D033}"/>
              </a:ext>
            </a:extLst>
          </p:cNvPr>
          <p:cNvSpPr txBox="1"/>
          <p:nvPr/>
        </p:nvSpPr>
        <p:spPr>
          <a:xfrm>
            <a:off x="1524000" y="1555643"/>
            <a:ext cx="5733288" cy="1668286"/>
          </a:xfrm>
          <a:prstGeom prst="snip2DiagRect">
            <a:avLst>
              <a:gd name="adj1" fmla="val 17538"/>
              <a:gd name="adj2" fmla="val 0"/>
            </a:avLst>
          </a:prstGeom>
          <a:solidFill>
            <a:srgbClr val="FFFAEB"/>
          </a:solidFill>
          <a:ln w="28575">
            <a:solidFill>
              <a:srgbClr val="006600"/>
            </a:solidFill>
          </a:ln>
        </p:spPr>
        <p:txBody>
          <a:bodyPr wrap="square" anchor="ctr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sng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Purpose</a:t>
            </a:r>
            <a:endParaRPr kumimoji="0" lang="en-US" altLang="ja-JP" sz="2400" b="1" i="0" u="sng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00B0F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300" b="1" i="0" u="sng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00B0F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Establishment of winding technology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ja-JP" sz="400" b="0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Improvement of coil parts and winding jigs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ja-JP" sz="400" b="0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Feedback to the actual coil design</a:t>
            </a:r>
            <a:endParaRPr kumimoji="0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C11B33B0-F02F-197E-4C51-7439546D20FB}"/>
              </a:ext>
            </a:extLst>
          </p:cNvPr>
          <p:cNvGraphicFramePr>
            <a:graphicFrameLocks noGrp="1"/>
          </p:cNvGraphicFramePr>
          <p:nvPr/>
        </p:nvGraphicFramePr>
        <p:xfrm>
          <a:off x="6854954" y="1386506"/>
          <a:ext cx="3749039" cy="1737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54479">
                  <a:extLst>
                    <a:ext uri="{9D8B030D-6E8A-4147-A177-3AD203B41FA5}">
                      <a16:colId xmlns:a16="http://schemas.microsoft.com/office/drawing/2014/main" val="818801939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3927802873"/>
                    </a:ext>
                  </a:extLst>
                </a:gridCol>
              </a:tblGrid>
              <a:tr h="220171">
                <a:tc gridSpan="2">
                  <a:txBody>
                    <a:bodyPr/>
                    <a:lstStyle/>
                    <a:p>
                      <a:r>
                        <a:rPr kumimoji="1" lang="en-US" altLang="ja-JP" sz="1400" dirty="0"/>
                        <a:t>Aron Ceramic Type C</a:t>
                      </a:r>
                      <a:r>
                        <a:rPr kumimoji="1" lang="ja-JP" altLang="en-US" sz="1400" dirty="0"/>
                        <a:t> </a:t>
                      </a:r>
                      <a:r>
                        <a:rPr kumimoji="1" lang="en-US" altLang="ja-JP" sz="1200" dirty="0"/>
                        <a:t>(</a:t>
                      </a:r>
                      <a:r>
                        <a:rPr kumimoji="1" lang="en-US" altLang="ja-JP" sz="1200" b="1" kern="1200" dirty="0">
                          <a:solidFill>
                            <a:schemeClr val="lt1"/>
                          </a:solidFill>
                          <a:effectLst/>
                        </a:rPr>
                        <a:t>Toagosei Co., Ltd</a:t>
                      </a:r>
                      <a:r>
                        <a:rPr kumimoji="1" lang="en-US" altLang="ja-JP" sz="1200" dirty="0"/>
                        <a:t>) </a:t>
                      </a:r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310682"/>
                  </a:ext>
                </a:extLst>
              </a:tr>
              <a:tr h="2201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Main Ingredients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Silica (SiO</a:t>
                      </a:r>
                      <a:r>
                        <a:rPr kumimoji="1" lang="en-US" altLang="ja-JP" sz="1400" baseline="-25000" dirty="0"/>
                        <a:t>2</a:t>
                      </a:r>
                      <a:r>
                        <a:rPr kumimoji="1" lang="en-US" altLang="ja-JP" sz="1400" baseline="0" dirty="0"/>
                        <a:t>)</a:t>
                      </a:r>
                      <a:endParaRPr kumimoji="1" lang="ja-JP" altLang="en-US" sz="14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931172"/>
                  </a:ext>
                </a:extLst>
              </a:tr>
              <a:tr h="2201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Viscosity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70,000 mPa</a:t>
                      </a:r>
                      <a:r>
                        <a:rPr kumimoji="1" lang="ja-JP" altLang="en-US" sz="1400" dirty="0"/>
                        <a:t>･</a:t>
                      </a:r>
                      <a:r>
                        <a:rPr kumimoji="1" lang="en-US" altLang="ja-JP" sz="1400" dirty="0"/>
                        <a:t>s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596962"/>
                  </a:ext>
                </a:extLst>
              </a:tr>
              <a:tr h="2201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CTE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13x10</a:t>
                      </a:r>
                      <a:r>
                        <a:rPr kumimoji="1" lang="en-US" altLang="ja-JP" sz="1400" baseline="30000" dirty="0"/>
                        <a:t>-6</a:t>
                      </a:r>
                      <a:r>
                        <a:rPr kumimoji="1" lang="en-US" altLang="ja-JP" sz="1400" dirty="0"/>
                        <a:t> </a:t>
                      </a:r>
                      <a:r>
                        <a:rPr kumimoji="1" lang="en-US" altLang="ja-JP" sz="1200" dirty="0"/>
                        <a:t>(0-600</a:t>
                      </a:r>
                      <a:r>
                        <a:rPr kumimoji="1" lang="ja-JP" altLang="en-US" sz="1200" dirty="0"/>
                        <a:t>℃</a:t>
                      </a:r>
                      <a:r>
                        <a:rPr kumimoji="1" lang="en-US" altLang="ja-JP" sz="1200" dirty="0"/>
                        <a:t>)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106546"/>
                  </a:ext>
                </a:extLst>
              </a:tr>
              <a:tr h="4578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Heat Treatment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</a:rPr>
                        <a:t>16h at R.T. 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</a:rPr>
                        <a:t>1h at 90 </a:t>
                      </a:r>
                      <a:r>
                        <a:rPr kumimoji="1" lang="ja-JP" alt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℃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effectLst/>
                      </a:endParaRPr>
                    </a:p>
                    <a:p>
                      <a:pPr algn="r"/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sym typeface="Wingdings" panose="05000000000000000000" pitchFamily="2" charset="2"/>
                        </a:rPr>
                        <a:t>      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</a:rPr>
                        <a:t>1h at 150 </a:t>
                      </a:r>
                      <a:r>
                        <a:rPr kumimoji="1" lang="ja-JP" alt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℃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796873"/>
                  </a:ext>
                </a:extLst>
              </a:tr>
            </a:tbl>
          </a:graphicData>
        </a:graphic>
      </p:graphicFrame>
      <p:pic>
        <p:nvPicPr>
          <p:cNvPr id="14" name="図 13">
            <a:extLst>
              <a:ext uri="{FF2B5EF4-FFF2-40B4-BE49-F238E27FC236}">
                <a16:creationId xmlns:a16="http://schemas.microsoft.com/office/drawing/2014/main" id="{2A8DC926-ABB5-971A-844E-3A6153AA05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186" y="3521172"/>
            <a:ext cx="3045636" cy="216771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BB72227-ABC6-13EE-4B85-0C175795F9D8}"/>
              </a:ext>
            </a:extLst>
          </p:cNvPr>
          <p:cNvSpPr txBox="1"/>
          <p:nvPr/>
        </p:nvSpPr>
        <p:spPr>
          <a:xfrm>
            <a:off x="1499532" y="3173701"/>
            <a:ext cx="3136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 w="3175"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Island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1" i="0" u="none" strike="noStrike" kern="1200" cap="none" spc="0" normalizeH="0" baseline="0" noProof="0" dirty="0">
                <a:ln w="3175"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(c</a:t>
            </a:r>
            <a:r>
              <a:rPr kumimoji="1" lang="en-US" altLang="ja-JP" sz="2000" b="1" i="0" u="none" strike="noStrike" kern="1200" cap="none" spc="0" normalizeH="0" baseline="0" noProof="0" dirty="0">
                <a:ln w="3175"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eramic coated SS)</a:t>
            </a:r>
            <a:endParaRPr kumimoji="1" lang="ja-JP" altLang="en-US" sz="2000" b="1" i="0" u="none" strike="noStrike" kern="1200" cap="none" spc="0" normalizeH="0" baseline="0" noProof="0" dirty="0">
              <a:ln w="3175">
                <a:solidFill>
                  <a:sysClr val="windowText" lastClr="000000"/>
                </a:solidFill>
              </a:ln>
              <a:solidFill>
                <a:srgbClr val="33CCCC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FBF4A660-5F29-D682-12C2-9716D197F5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80"/>
          <a:stretch/>
        </p:blipFill>
        <p:spPr>
          <a:xfrm>
            <a:off x="4726477" y="3521172"/>
            <a:ext cx="2759412" cy="216771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1123BFE3-F8F8-7A2B-30C9-C005D8865C2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301" t="41199" r="4799" b="36539"/>
          <a:stretch/>
        </p:blipFill>
        <p:spPr>
          <a:xfrm>
            <a:off x="4578401" y="5746512"/>
            <a:ext cx="5996286" cy="111360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16C67280-59F0-CBDA-7C74-2D1C2256592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545" y="3519052"/>
            <a:ext cx="2971387" cy="222854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0" name="矢印: 右 39">
            <a:extLst>
              <a:ext uri="{FF2B5EF4-FFF2-40B4-BE49-F238E27FC236}">
                <a16:creationId xmlns:a16="http://schemas.microsoft.com/office/drawing/2014/main" id="{4B720BA3-C19D-BE69-53FC-1ECB27766B36}"/>
              </a:ext>
            </a:extLst>
          </p:cNvPr>
          <p:cNvSpPr/>
          <p:nvPr/>
        </p:nvSpPr>
        <p:spPr bwMode="auto">
          <a:xfrm>
            <a:off x="4484314" y="4367284"/>
            <a:ext cx="484327" cy="4754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1" name="矢印: 右 40">
            <a:extLst>
              <a:ext uri="{FF2B5EF4-FFF2-40B4-BE49-F238E27FC236}">
                <a16:creationId xmlns:a16="http://schemas.microsoft.com/office/drawing/2014/main" id="{0AE9646F-E8AA-5115-B688-3BFA9628133A}"/>
              </a:ext>
            </a:extLst>
          </p:cNvPr>
          <p:cNvSpPr/>
          <p:nvPr/>
        </p:nvSpPr>
        <p:spPr bwMode="auto">
          <a:xfrm>
            <a:off x="7334381" y="4395578"/>
            <a:ext cx="484327" cy="4754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2" name="矢印: 右 41">
            <a:extLst>
              <a:ext uri="{FF2B5EF4-FFF2-40B4-BE49-F238E27FC236}">
                <a16:creationId xmlns:a16="http://schemas.microsoft.com/office/drawing/2014/main" id="{9D452B34-89D2-A033-C9C8-DB8987EC84BE}"/>
              </a:ext>
            </a:extLst>
          </p:cNvPr>
          <p:cNvSpPr/>
          <p:nvPr/>
        </p:nvSpPr>
        <p:spPr bwMode="auto">
          <a:xfrm rot="7615267">
            <a:off x="7857220" y="5551091"/>
            <a:ext cx="484327" cy="4754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40AC3247-440D-DB3E-7C6C-68B7D5095C1F}"/>
              </a:ext>
            </a:extLst>
          </p:cNvPr>
          <p:cNvSpPr txBox="1"/>
          <p:nvPr/>
        </p:nvSpPr>
        <p:spPr>
          <a:xfrm>
            <a:off x="4578402" y="3183568"/>
            <a:ext cx="3136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 w="3175"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Wet winding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 w="3175"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(ceramic adhesive)</a:t>
            </a:r>
            <a:endParaRPr kumimoji="1" lang="ja-JP" altLang="en-US" sz="1600" b="1" i="0" u="none" strike="noStrike" kern="1200" cap="none" spc="0" normalizeH="0" baseline="0" noProof="0" dirty="0">
              <a:ln w="3175">
                <a:solidFill>
                  <a:sysClr val="windowText" lastClr="000000"/>
                </a:solidFill>
              </a:ln>
              <a:solidFill>
                <a:srgbClr val="33CCCC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E7FA103-0CF7-C534-6D62-CF1E35B13ECE}"/>
              </a:ext>
            </a:extLst>
          </p:cNvPr>
          <p:cNvSpPr txBox="1"/>
          <p:nvPr/>
        </p:nvSpPr>
        <p:spPr>
          <a:xfrm>
            <a:off x="7624038" y="3302901"/>
            <a:ext cx="301454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Seamless </a:t>
            </a:r>
            <a:r>
              <a:rPr kumimoji="0" lang="en-US" altLang="ja-JP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d</a:t>
            </a:r>
            <a:r>
              <a:rPr kumimoji="0" lang="ja-JP" altLang="en-US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ouble </a:t>
            </a:r>
            <a:r>
              <a:rPr kumimoji="0" lang="en-US" altLang="ja-JP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</a:t>
            </a:r>
            <a:r>
              <a:rPr kumimoji="0" lang="ja-JP" altLang="en-US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ancake </a:t>
            </a:r>
            <a:r>
              <a:rPr kumimoji="0" lang="en-US" altLang="ja-JP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racetrack c</a:t>
            </a:r>
            <a:r>
              <a:rPr kumimoji="0" lang="ja-JP" altLang="en-US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oil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DA190DD-465B-236D-DEF0-92B6BA53C601}"/>
              </a:ext>
            </a:extLst>
          </p:cNvPr>
          <p:cNvSpPr txBox="1"/>
          <p:nvPr/>
        </p:nvSpPr>
        <p:spPr>
          <a:xfrm>
            <a:off x="4771606" y="6506549"/>
            <a:ext cx="58506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33CCCC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Assembly of coil block with ceramic adhesive</a:t>
            </a:r>
            <a:endParaRPr kumimoji="0" lang="ja-JP" altLang="en-US" sz="2000" b="1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33CCCC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B2D25BE-A979-A49A-261A-3B51DDCFEEC7}"/>
              </a:ext>
            </a:extLst>
          </p:cNvPr>
          <p:cNvSpPr txBox="1"/>
          <p:nvPr/>
        </p:nvSpPr>
        <p:spPr>
          <a:xfrm>
            <a:off x="1687487" y="5772040"/>
            <a:ext cx="2902481" cy="1015663"/>
          </a:xfrm>
          <a:prstGeom prst="rect">
            <a:avLst/>
          </a:prstGeom>
          <a:solidFill>
            <a:srgbClr val="003E6C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Winding of actual coils winding will be performed soon.</a:t>
            </a:r>
            <a:endParaRPr kumimoji="0" lang="ja-JP" altLang="en-US" sz="2000" b="1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pic>
        <p:nvPicPr>
          <p:cNvPr id="6" name="コンテンツ プレースホルダー 7">
            <a:extLst>
              <a:ext uri="{FF2B5EF4-FFF2-40B4-BE49-F238E27FC236}">
                <a16:creationId xmlns:a16="http://schemas.microsoft.com/office/drawing/2014/main" id="{77E1C826-F36C-19C5-D0AD-89A167D41AF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8185" y="6217930"/>
            <a:ext cx="861878" cy="49364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04239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LBNL_Template_032411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BNL_Template_032411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游ゴシック">
      <a:majorFont>
        <a:latin typeface="游ゴシック Medium"/>
        <a:ea typeface="游ゴシック Medium"/>
        <a:cs typeface=""/>
      </a:majorFont>
      <a:minorFont>
        <a:latin typeface="游ゴシック Medium"/>
        <a:ea typeface="游ゴシック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471C87D7-3DCE-43D5-ABC0-5423AD5028BD}" vid="{9F4C0008-FC12-4EEA-982B-3A9C364CBF37}"/>
    </a:ext>
  </a:extLst>
</a:theme>
</file>

<file path=ppt/theme/theme5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B4D343D5-52A4-D141-9796-E8BA231E5D7B}" vid="{D68736F8-2271-6140-B499-1C555B174738}"/>
    </a:ext>
  </a:extLst>
</a:theme>
</file>

<file path=ppt/theme/theme6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3685</TotalTime>
  <Words>3180</Words>
  <Application>Microsoft Macintosh PowerPoint</Application>
  <PresentationFormat>ワイド画面</PresentationFormat>
  <Paragraphs>520</Paragraphs>
  <Slides>32</Slides>
  <Notes>15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6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51" baseType="lpstr">
      <vt:lpstr>Times-Italic</vt:lpstr>
      <vt:lpstr>Times-Roman</vt:lpstr>
      <vt:lpstr>Yu Gothic</vt:lpstr>
      <vt:lpstr>Yu Gothic</vt:lpstr>
      <vt:lpstr>游ゴシック Light</vt:lpstr>
      <vt:lpstr>游ゴシック Medium</vt:lpstr>
      <vt:lpstr>Arial</vt:lpstr>
      <vt:lpstr>Arial Narrow</vt:lpstr>
      <vt:lpstr>Calibri</vt:lpstr>
      <vt:lpstr>Lucida Grande</vt:lpstr>
      <vt:lpstr>Symbol</vt:lpstr>
      <vt:lpstr>Wingdings</vt:lpstr>
      <vt:lpstr>Office テーマ</vt:lpstr>
      <vt:lpstr>1_LBNL_Template_032411</vt:lpstr>
      <vt:lpstr>LBNL_Template_032411</vt:lpstr>
      <vt:lpstr>1_Office テーマ</vt:lpstr>
      <vt:lpstr>ホワイト</vt:lpstr>
      <vt:lpstr>1_ホワイト</vt:lpstr>
      <vt:lpstr>Equation.DSMT4</vt:lpstr>
      <vt:lpstr>The Japanese High Field Magnet programs for accelerators</vt:lpstr>
      <vt:lpstr>R&amp;D programs of High Field Magnet for Accelerator in Japan</vt:lpstr>
      <vt:lpstr>R&amp;D programs of High Field Magnet for Accelerator in Japan</vt:lpstr>
      <vt:lpstr>PowerPoint プレゼンテーション</vt:lpstr>
      <vt:lpstr> </vt:lpstr>
      <vt:lpstr>Task 4. High Field Test with Common Coil Configuration @BNL</vt:lpstr>
      <vt:lpstr>Task 1 Inorganic Insulation HTS coil</vt:lpstr>
      <vt:lpstr>Task 1 Inorganic Insulation HTS coil</vt:lpstr>
      <vt:lpstr>Task 1 Inorganic Insulation HTS coil</vt:lpstr>
      <vt:lpstr>Current status of neutron irradiation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Task 3 (2022FY): Electromagnetic field analysis of spiral coated conductor cables in magnet environment</vt:lpstr>
      <vt:lpstr> </vt:lpstr>
      <vt:lpstr>R&amp;D programs of High Field Magnet for Accelerator in Japan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R&amp;D programs of High Field Magnet for Accelerator in Japan</vt:lpstr>
      <vt:lpstr>PowerPoint プレゼンテーション</vt:lpstr>
      <vt:lpstr>Renovate KEK Cryogenics Science Center</vt:lpstr>
      <vt:lpstr>PowerPoint プレゼンテーション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Japanese High Field Magnet programs for accelerators</dc:title>
  <dc:creator>OGITSU Toru</dc:creator>
  <cp:lastModifiedBy>OGITSU Toru</cp:lastModifiedBy>
  <cp:revision>8</cp:revision>
  <dcterms:created xsi:type="dcterms:W3CDTF">2023-10-26T02:32:14Z</dcterms:created>
  <dcterms:modified xsi:type="dcterms:W3CDTF">2023-10-30T13:22:31Z</dcterms:modified>
</cp:coreProperties>
</file>