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938" r:id="rId5"/>
    <p:sldId id="939" r:id="rId6"/>
    <p:sldId id="937" r:id="rId7"/>
    <p:sldId id="948" r:id="rId8"/>
    <p:sldId id="952" r:id="rId9"/>
    <p:sldId id="954" r:id="rId10"/>
    <p:sldId id="955" r:id="rId11"/>
    <p:sldId id="962" r:id="rId12"/>
    <p:sldId id="963" r:id="rId13"/>
    <p:sldId id="964" r:id="rId14"/>
    <p:sldId id="957" r:id="rId15"/>
    <p:sldId id="965" r:id="rId16"/>
    <p:sldId id="959" r:id="rId17"/>
    <p:sldId id="961" r:id="rId18"/>
    <p:sldId id="960" r:id="rId19"/>
    <p:sldId id="966" r:id="rId20"/>
    <p:sldId id="967" r:id="rId21"/>
    <p:sldId id="968" r:id="rId22"/>
    <p:sldId id="956" r:id="rId2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8E04FF"/>
    <a:srgbClr val="006DD0"/>
    <a:srgbClr val="67B4FE"/>
    <a:srgbClr val="6647AD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7156" autoAdjust="0"/>
  </p:normalViewPr>
  <p:slideViewPr>
    <p:cSldViewPr snapToGrid="0" snapToObjects="1">
      <p:cViewPr varScale="1">
        <p:scale>
          <a:sx n="86" d="100"/>
          <a:sy n="86" d="100"/>
        </p:scale>
        <p:origin x="68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11/1/2023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emf"/><Relationship Id="rId4" Type="http://schemas.openxmlformats.org/officeDocument/2006/relationships/image" Target="../media/image35.png"/><Relationship Id="rId9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Block vs. common coil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733079" y="1217034"/>
            <a:ext cx="5361090" cy="16113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Isolines for the dipole field contribution of a current line depending on its location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In this particular case, the far cables of the block configuration are not efficient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DFD1843-58E3-40B1-9936-334B2EEAD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14" t="5273" r="26980" b="7526"/>
          <a:stretch/>
        </p:blipFill>
        <p:spPr>
          <a:xfrm>
            <a:off x="9471154" y="1511779"/>
            <a:ext cx="2302475" cy="2288401"/>
          </a:xfrm>
          <a:prstGeom prst="rect">
            <a:avLst/>
          </a:prstGeom>
        </p:spPr>
      </p:pic>
      <p:grpSp>
        <p:nvGrpSpPr>
          <p:cNvPr id="62" name="Grupo 61">
            <a:extLst>
              <a:ext uri="{FF2B5EF4-FFF2-40B4-BE49-F238E27FC236}">
                <a16:creationId xmlns:a16="http://schemas.microsoft.com/office/drawing/2014/main" id="{8F37FE88-CC6E-4DB9-BC36-A970D1C18DD7}"/>
              </a:ext>
            </a:extLst>
          </p:cNvPr>
          <p:cNvGrpSpPr/>
          <p:nvPr/>
        </p:nvGrpSpPr>
        <p:grpSpPr>
          <a:xfrm>
            <a:off x="4693433" y="3051696"/>
            <a:ext cx="3633973" cy="2641324"/>
            <a:chOff x="25630125" y="27224803"/>
            <a:chExt cx="6083139" cy="4490472"/>
          </a:xfrm>
        </p:grpSpPr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D3B5240B-0B66-4E5E-87D9-F0793F1D4F85}"/>
                </a:ext>
              </a:extLst>
            </p:cNvPr>
            <p:cNvPicPr/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630125" y="27224803"/>
              <a:ext cx="1757523" cy="4490472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A85114B0-5D12-461F-8B8A-D28A823EC1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623"/>
            <a:stretch/>
          </p:blipFill>
          <p:spPr>
            <a:xfrm>
              <a:off x="26544525" y="28013272"/>
              <a:ext cx="5168739" cy="3540771"/>
            </a:xfrm>
            <a:prstGeom prst="rect">
              <a:avLst/>
            </a:prstGeom>
          </p:spPr>
        </p:pic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6457C732-F3C2-4CF1-A3AE-13C9CFF4DBDB}"/>
              </a:ext>
            </a:extLst>
          </p:cNvPr>
          <p:cNvGrpSpPr/>
          <p:nvPr/>
        </p:nvGrpSpPr>
        <p:grpSpPr>
          <a:xfrm>
            <a:off x="947930" y="2985756"/>
            <a:ext cx="3399066" cy="2767520"/>
            <a:chOff x="31448087" y="18873097"/>
            <a:chExt cx="4804063" cy="4598992"/>
          </a:xfrm>
        </p:grpSpPr>
        <p:pic>
          <p:nvPicPr>
            <p:cNvPr id="66" name="Imagen 65">
              <a:extLst>
                <a:ext uri="{FF2B5EF4-FFF2-40B4-BE49-F238E27FC236}">
                  <a16:creationId xmlns:a16="http://schemas.microsoft.com/office/drawing/2014/main" id="{74C51D5E-A07C-498C-A469-BEF5182CBB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7335" b="16041"/>
            <a:stretch/>
          </p:blipFill>
          <p:spPr>
            <a:xfrm>
              <a:off x="31448087" y="18873097"/>
              <a:ext cx="4804063" cy="4598992"/>
            </a:xfrm>
            <a:prstGeom prst="rect">
              <a:avLst/>
            </a:prstGeom>
          </p:spPr>
        </p:pic>
        <p:pic>
          <p:nvPicPr>
            <p:cNvPr id="67" name="Imagen 66">
              <a:extLst>
                <a:ext uri="{FF2B5EF4-FFF2-40B4-BE49-F238E27FC236}">
                  <a16:creationId xmlns:a16="http://schemas.microsoft.com/office/drawing/2014/main" id="{EC0A05F5-7278-496C-9E6F-DA9C353A11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48087" y="20328000"/>
              <a:ext cx="4804063" cy="890461"/>
            </a:xfrm>
            <a:prstGeom prst="rect">
              <a:avLst/>
            </a:prstGeom>
          </p:spPr>
        </p:pic>
      </p:grpSp>
      <p:pic>
        <p:nvPicPr>
          <p:cNvPr id="6" name="Imagen 5">
            <a:extLst>
              <a:ext uri="{FF2B5EF4-FFF2-40B4-BE49-F238E27FC236}">
                <a16:creationId xmlns:a16="http://schemas.microsoft.com/office/drawing/2014/main" id="{BD85AC78-53B5-4367-9A32-CBC63299279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996" y="542851"/>
            <a:ext cx="2884820" cy="1898236"/>
          </a:xfrm>
          <a:prstGeom prst="rect">
            <a:avLst/>
          </a:prstGeom>
        </p:spPr>
      </p:pic>
      <p:sp>
        <p:nvSpPr>
          <p:cNvPr id="71" name="Date Placeholder 2">
            <a:extLst>
              <a:ext uri="{FF2B5EF4-FFF2-40B4-BE49-F238E27FC236}">
                <a16:creationId xmlns:a16="http://schemas.microsoft.com/office/drawing/2014/main" id="{D8667211-5332-4480-9C72-B4689541EB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72" name="Footer Placeholder 3">
            <a:extLst>
              <a:ext uri="{FF2B5EF4-FFF2-40B4-BE49-F238E27FC236}">
                <a16:creationId xmlns:a16="http://schemas.microsoft.com/office/drawing/2014/main" id="{F766BC30-DE62-4AD5-8FE4-7DF6411B57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079913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Magnetic design: field quality vs coil position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88799"/>
            <a:ext cx="10800000" cy="22669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ISAAC magnet aperture: 34 mm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 horizontal displacement of 0.5 mm: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rial"/>
              </a:rPr>
              <a:t>decreases field about 1% 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rial"/>
              </a:rPr>
              <a:t>multipoles variation below 0.5 units unless a2 (1.5 units)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FA9A7AC-789B-4006-B731-DCF4EBE30F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103533"/>
              </p:ext>
            </p:extLst>
          </p:nvPr>
        </p:nvGraphicFramePr>
        <p:xfrm>
          <a:off x="934382" y="3174943"/>
          <a:ext cx="9979457" cy="1835244"/>
        </p:xfrm>
        <a:graphic>
          <a:graphicData uri="http://schemas.openxmlformats.org/drawingml/2006/table">
            <a:tbl>
              <a:tblPr firstRow="1" firstCol="1" bandRow="1"/>
              <a:tblGrid>
                <a:gridCol w="883138">
                  <a:extLst>
                    <a:ext uri="{9D8B030D-6E8A-4147-A177-3AD203B41FA5}">
                      <a16:colId xmlns:a16="http://schemas.microsoft.com/office/drawing/2014/main" val="2631819607"/>
                    </a:ext>
                  </a:extLst>
                </a:gridCol>
                <a:gridCol w="1148077">
                  <a:extLst>
                    <a:ext uri="{9D8B030D-6E8A-4147-A177-3AD203B41FA5}">
                      <a16:colId xmlns:a16="http://schemas.microsoft.com/office/drawing/2014/main" val="1420721844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3376771205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2269131510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1076549995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2783657518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1710116389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3981649225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533772257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3031864014"/>
                    </a:ext>
                  </a:extLst>
                </a:gridCol>
                <a:gridCol w="883138">
                  <a:extLst>
                    <a:ext uri="{9D8B030D-6E8A-4147-A177-3AD203B41FA5}">
                      <a16:colId xmlns:a16="http://schemas.microsoft.com/office/drawing/2014/main" val="2849661856"/>
                    </a:ext>
                  </a:extLst>
                </a:gridCol>
              </a:tblGrid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mm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350293"/>
                  </a:ext>
                </a:extLst>
              </a:tr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Displ</a:t>
                      </a:r>
                      <a:r>
                        <a:rPr lang="es-ES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 X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Aperture field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a4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 B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93966"/>
                  </a:ext>
                </a:extLst>
              </a:tr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13.99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297.1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-25.7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59413"/>
                  </a:ext>
                </a:extLst>
              </a:tr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13.86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297.0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-25.9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-0.97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413579"/>
                  </a:ext>
                </a:extLst>
              </a:tr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13.73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296.8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-26.2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-1.92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704097"/>
                  </a:ext>
                </a:extLst>
              </a:tr>
              <a:tr h="305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13.60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296.5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1.8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-26.5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-2.87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17096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C2999A22-F94F-409B-BA6B-355F79E78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288" y="3092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4E9B0628-867C-426F-A370-0B600B24AF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32A4ADAF-2CA1-4C69-AD63-1039F2F8D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513120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High field magnet program at CIEMAT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ISAAC Common Coil:</a:t>
            </a:r>
          </a:p>
          <a:p>
            <a:pPr lvl="1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Magnetic design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994F13F-A4B0-4BA2-9005-8C029E712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EDF72F1-045F-4729-AFDA-CCB40C69A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939321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layout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3 Marcador de contenido">
            <a:extLst>
              <a:ext uri="{FF2B5EF4-FFF2-40B4-BE49-F238E27FC236}">
                <a16:creationId xmlns:a16="http://schemas.microsoft.com/office/drawing/2014/main" id="{F8B6041E-0E4F-47E4-807B-137BF4313149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4392706" cy="21643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Main features: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Parts in contact (without prestress) at room temperature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Stainless steel vertical pad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Cooling (from 295.15K to 1.9K)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Electromagnetic Forces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8974EA62-D5D7-4655-835B-1A12928E6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513" y="948325"/>
            <a:ext cx="5327226" cy="4757831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5D975AA-495E-4946-A803-86D89AD71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0A207A6-B465-410C-A61E-609E000B15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681375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goals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6022019" cy="51387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 err="1">
                <a:solidFill>
                  <a:sysClr val="windowText" lastClr="000000"/>
                </a:solidFill>
              </a:rPr>
              <a:t>Aluminium</a:t>
            </a:r>
            <a:r>
              <a:rPr lang="en-US" sz="2000" dirty="0">
                <a:solidFill>
                  <a:sysClr val="windowText" lastClr="000000"/>
                </a:solidFill>
              </a:rPr>
              <a:t> Shell similar to SMC CERN block configuration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Outer yoke radius: 250 mm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Shell thickness: 29 mm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Goal: </a:t>
            </a:r>
            <a:r>
              <a:rPr lang="en-US" sz="2000" b="1" dirty="0">
                <a:solidFill>
                  <a:srgbClr val="FF0000"/>
                </a:solidFill>
              </a:rPr>
              <a:t>Coil displacement below 1mm </a:t>
            </a:r>
            <a:r>
              <a:rPr lang="en-US" sz="2000" dirty="0">
                <a:solidFill>
                  <a:schemeClr val="accent6"/>
                </a:solidFill>
              </a:rPr>
              <a:t>(after cooling)</a:t>
            </a: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chemeClr val="accent6"/>
                </a:solidFill>
              </a:rPr>
              <a:t>in order to:</a:t>
            </a:r>
          </a:p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Reduce the possibility of sudden coil movements</a:t>
            </a:r>
          </a:p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Aperture field over 13.7T</a:t>
            </a:r>
          </a:p>
          <a:p>
            <a:pPr marL="4000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First simulation shows a horizontal displacement of coil close to </a:t>
            </a:r>
            <a:r>
              <a:rPr lang="en-US" sz="2000" b="1" dirty="0">
                <a:solidFill>
                  <a:srgbClr val="FF0000"/>
                </a:solidFill>
              </a:rPr>
              <a:t>2 mm</a:t>
            </a:r>
            <a:r>
              <a:rPr lang="en-US" sz="2000" dirty="0">
                <a:solidFill>
                  <a:sysClr val="windowText" lastClr="000000"/>
                </a:solidFill>
              </a:rPr>
              <a:t>!!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B65ABA2-B831-4D79-A248-F450C1CA4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913" y="2194794"/>
            <a:ext cx="4838851" cy="3240000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FEC81A6-2CA2-49E5-A80C-6E711644F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4F3C53F-0C88-4749-99CF-EA7413834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856272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first iterations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10800000" cy="51387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 err="1">
                <a:solidFill>
                  <a:sysClr val="windowText" lastClr="000000"/>
                </a:solidFill>
              </a:rPr>
              <a:t>Aluminium</a:t>
            </a:r>
            <a:r>
              <a:rPr lang="en-US" sz="2000" dirty="0">
                <a:solidFill>
                  <a:sysClr val="windowText" lastClr="000000"/>
                </a:solidFill>
              </a:rPr>
              <a:t> shell inner radius from 250mm to 230mm: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Very similar magnetic field (14T =&gt; 13.98T)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Coil displacement reduced (1,95mm =&gt; 1,72mm)</a:t>
            </a:r>
            <a:endParaRPr lang="en-US" sz="12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C8B788D-EAEF-41D2-98B5-33D3F8169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48" y="3252788"/>
            <a:ext cx="4055541" cy="278489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F795475-A536-4F1C-9F58-024A91C3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189" y="2096907"/>
            <a:ext cx="4012943" cy="8805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5820739-4AE6-44FD-A9C2-6DD56A1C2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514" y="3244529"/>
            <a:ext cx="3337849" cy="284250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DB6E7A4C-35A2-4DE7-8F5D-64A616594611}"/>
              </a:ext>
            </a:extLst>
          </p:cNvPr>
          <p:cNvGrpSpPr>
            <a:grpSpLocks noChangeAspect="1"/>
          </p:cNvGrpSpPr>
          <p:nvPr/>
        </p:nvGrpSpPr>
        <p:grpSpPr>
          <a:xfrm>
            <a:off x="8624432" y="318434"/>
            <a:ext cx="3410629" cy="2791437"/>
            <a:chOff x="7033045" y="2828173"/>
            <a:chExt cx="3488831" cy="285544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61A303D-9685-4B7C-A211-C28415BF2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3045" y="2828173"/>
              <a:ext cx="3488831" cy="2855442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E335ECB3-E443-40A8-80AD-3523B33DD0DD}"/>
                </a:ext>
              </a:extLst>
            </p:cNvPr>
            <p:cNvSpPr/>
            <p:nvPr/>
          </p:nvSpPr>
          <p:spPr>
            <a:xfrm>
              <a:off x="8016060" y="319329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Final RMC_CC</a:t>
              </a:r>
              <a:endParaRPr lang="es-ES" b="1" dirty="0"/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00F94378-471F-48DC-9A65-3DE9613C7514}"/>
              </a:ext>
            </a:extLst>
          </p:cNvPr>
          <p:cNvSpPr txBox="1"/>
          <p:nvPr/>
        </p:nvSpPr>
        <p:spPr>
          <a:xfrm>
            <a:off x="8904303" y="3726018"/>
            <a:ext cx="28959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Increasing</a:t>
            </a:r>
            <a:r>
              <a:rPr lang="es-ES" dirty="0"/>
              <a:t> the </a:t>
            </a:r>
            <a:r>
              <a:rPr lang="es-ES" dirty="0" err="1"/>
              <a:t>thickness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a </a:t>
            </a:r>
            <a:r>
              <a:rPr lang="es-ES" dirty="0" err="1"/>
              <a:t>stainless</a:t>
            </a:r>
            <a:r>
              <a:rPr lang="es-ES" dirty="0"/>
              <a:t> </a:t>
            </a:r>
            <a:r>
              <a:rPr lang="es-ES" dirty="0" err="1"/>
              <a:t>steel</a:t>
            </a:r>
            <a:r>
              <a:rPr lang="es-ES" dirty="0"/>
              <a:t> </a:t>
            </a:r>
            <a:r>
              <a:rPr lang="es-ES" dirty="0" err="1"/>
              <a:t>shell</a:t>
            </a:r>
            <a:r>
              <a:rPr lang="es-ES" dirty="0"/>
              <a:t> </a:t>
            </a:r>
            <a:r>
              <a:rPr lang="es-ES" dirty="0" err="1"/>
              <a:t>complicate</a:t>
            </a:r>
            <a:r>
              <a:rPr lang="es-ES" dirty="0"/>
              <a:t> </a:t>
            </a:r>
            <a:r>
              <a:rPr lang="es-ES" dirty="0" err="1"/>
              <a:t>considerably</a:t>
            </a:r>
            <a:r>
              <a:rPr lang="es-ES" dirty="0"/>
              <a:t> the </a:t>
            </a:r>
            <a:r>
              <a:rPr lang="es-ES" dirty="0" err="1"/>
              <a:t>magnet</a:t>
            </a:r>
            <a:r>
              <a:rPr lang="es-ES" dirty="0"/>
              <a:t> </a:t>
            </a:r>
            <a:r>
              <a:rPr lang="es-ES" dirty="0" err="1"/>
              <a:t>fabrication</a:t>
            </a:r>
            <a:r>
              <a:rPr lang="es-ES" dirty="0"/>
              <a:t> </a:t>
            </a:r>
            <a:r>
              <a:rPr lang="es-ES" dirty="0" err="1"/>
              <a:t>without</a:t>
            </a:r>
            <a:r>
              <a:rPr lang="es-ES" dirty="0"/>
              <a:t> a </a:t>
            </a:r>
            <a:r>
              <a:rPr lang="es-ES" dirty="0" err="1"/>
              <a:t>significant</a:t>
            </a:r>
            <a:r>
              <a:rPr lang="es-ES" dirty="0"/>
              <a:t> </a:t>
            </a:r>
            <a:r>
              <a:rPr lang="es-ES" dirty="0" err="1"/>
              <a:t>reduction</a:t>
            </a:r>
            <a:r>
              <a:rPr lang="es-ES" dirty="0"/>
              <a:t> of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movement</a:t>
            </a:r>
            <a:endParaRPr lang="es-ES" dirty="0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D7A734D6-2E96-47B5-AABD-F5EB68C86A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91DCE6F5-D028-49B8-A9DB-641D49A6C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78299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stiff support structure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296139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Let’s explore the use of yoke as </a:t>
            </a:r>
            <a:r>
              <a:rPr lang="en-US" sz="2000" b="1" dirty="0">
                <a:solidFill>
                  <a:srgbClr val="FF0000"/>
                </a:solidFill>
              </a:rPr>
              <a:t>support structure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Upper part is made in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stainless steel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: it may help to contain the large Lorentz horizontal force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b="1" dirty="0" err="1">
                <a:solidFill>
                  <a:srgbClr val="FF0000"/>
                </a:solidFill>
                <a:latin typeface="Arial"/>
              </a:rPr>
              <a:t>Aluminium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 shell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also contributes to hold the forces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The coil would lose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contact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with this part during cooling down: it could move horizontally without friction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bladder and keys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is not modeled yet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Slight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just to keep contact between parts</a:t>
            </a:r>
            <a:endParaRPr lang="en-US" sz="12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F5D24B1-4A57-40AB-88EE-CA07F6E36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093" y="1410344"/>
            <a:ext cx="4131307" cy="4057698"/>
          </a:xfrm>
          <a:prstGeom prst="rect">
            <a:avLst/>
          </a:prstGeom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C7113C6C-7DF0-4154-98F2-6B731DBCF4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0B478E6A-917D-4DEF-B24E-A609ADB5E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31024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coil displacement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856605" y="986517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Horizontal coil displacement below </a:t>
            </a:r>
            <a:r>
              <a:rPr lang="en-US" sz="2000" b="1" dirty="0">
                <a:solidFill>
                  <a:srgbClr val="FF0000"/>
                </a:solidFill>
              </a:rPr>
              <a:t>0.5 mm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EE815D1-D209-428E-95C5-1ACFB4F145F3}"/>
              </a:ext>
            </a:extLst>
          </p:cNvPr>
          <p:cNvSpPr txBox="1"/>
          <p:nvPr/>
        </p:nvSpPr>
        <p:spPr>
          <a:xfrm>
            <a:off x="1294006" y="3466634"/>
            <a:ext cx="161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displacement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046DA88-09ED-46B4-90E4-FA507542D20B}"/>
              </a:ext>
            </a:extLst>
          </p:cNvPr>
          <p:cNvSpPr txBox="1"/>
          <p:nvPr/>
        </p:nvSpPr>
        <p:spPr>
          <a:xfrm>
            <a:off x="4222722" y="3466634"/>
            <a:ext cx="16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displacement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F4D4CB6-D0D1-4226-BA63-53CF4807219A}"/>
              </a:ext>
            </a:extLst>
          </p:cNvPr>
          <p:cNvSpPr/>
          <p:nvPr/>
        </p:nvSpPr>
        <p:spPr>
          <a:xfrm>
            <a:off x="9545718" y="2249538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5305560-C260-4F71-BEEA-D2BD6491F68E}"/>
              </a:ext>
            </a:extLst>
          </p:cNvPr>
          <p:cNvSpPr/>
          <p:nvPr/>
        </p:nvSpPr>
        <p:spPr>
          <a:xfrm>
            <a:off x="9250596" y="4905575"/>
            <a:ext cx="1974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0A9FE7E-EAED-4A09-8C34-AE4787DFD271}"/>
              </a:ext>
            </a:extLst>
          </p:cNvPr>
          <p:cNvSpPr txBox="1"/>
          <p:nvPr/>
        </p:nvSpPr>
        <p:spPr>
          <a:xfrm>
            <a:off x="6920850" y="3488628"/>
            <a:ext cx="194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displacement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057EA1A-D569-4D6A-9D39-09D7C6E27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007" y="1524721"/>
            <a:ext cx="1789728" cy="185322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EEA6C3D-37D4-4826-8446-EF938313B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422" y="1510043"/>
            <a:ext cx="1768372" cy="183942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02A1042-EB7C-4C3F-AC67-04A3F7FDA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5001" y="1486755"/>
            <a:ext cx="1789729" cy="189118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409689C-253C-4DD1-8525-46908E377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70" y="4096781"/>
            <a:ext cx="2014137" cy="200552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7E6AFE1-78CC-42F2-80FC-D59C192B6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301" y="4117085"/>
            <a:ext cx="1923259" cy="193585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2196A36-18ED-480A-B310-182EC4EBA8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5592" y="4110365"/>
            <a:ext cx="1923259" cy="199194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8AD5447-0F6D-4B18-B042-C115986DA3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4248" y="1682859"/>
            <a:ext cx="1524000" cy="5588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6E8863A-0CC5-4AEE-B69B-F3E4CAEA96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98323" y="5274907"/>
            <a:ext cx="1524000" cy="5588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A4ADC8F-DAAA-48A3-9E3C-4DC3FF19F8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63808" y="3237991"/>
            <a:ext cx="1974475" cy="723974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748CB92E-C473-41AE-855B-1F2EEF5865B9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10076248" y="2618870"/>
            <a:ext cx="374798" cy="619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B80FA576-2D8D-434E-A064-FE54A8A5510B}"/>
              </a:ext>
            </a:extLst>
          </p:cNvPr>
          <p:cNvCxnSpPr>
            <a:cxnSpLocks/>
            <a:stCxn id="11" idx="0"/>
            <a:endCxn id="23" idx="2"/>
          </p:cNvCxnSpPr>
          <p:nvPr/>
        </p:nvCxnSpPr>
        <p:spPr>
          <a:xfrm flipV="1">
            <a:off x="10237833" y="3961965"/>
            <a:ext cx="213213" cy="943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E499F712-6759-480A-AC8E-28188930B4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DFE6002B-CC34-4D6E-AFA3-1EEC41D60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245763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stress distribution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856605" y="986517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Coil stress </a:t>
            </a:r>
            <a:r>
              <a:rPr lang="en-US" sz="2000" b="1" dirty="0">
                <a:solidFill>
                  <a:srgbClr val="FF0000"/>
                </a:solidFill>
              </a:rPr>
              <a:t>below 95 MPa</a:t>
            </a:r>
            <a:r>
              <a:rPr lang="en-US" sz="2000" dirty="0">
                <a:solidFill>
                  <a:sysClr val="windowText" lastClr="000000"/>
                </a:solidFill>
              </a:rPr>
              <a:t>!!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No significant problems for the structural parts.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Detailed design is ongoing.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73660D5-9EE1-462E-8D52-AB7B2F9C0A72}"/>
              </a:ext>
            </a:extLst>
          </p:cNvPr>
          <p:cNvSpPr/>
          <p:nvPr/>
        </p:nvSpPr>
        <p:spPr>
          <a:xfrm>
            <a:off x="1221774" y="5574723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963B16E8-8725-48E8-933B-4A3A5EF1F1E2}"/>
              </a:ext>
            </a:extLst>
          </p:cNvPr>
          <p:cNvSpPr/>
          <p:nvPr/>
        </p:nvSpPr>
        <p:spPr>
          <a:xfrm>
            <a:off x="4016577" y="5574723"/>
            <a:ext cx="2595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126D770-7D35-4083-BE96-6516C333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19" y="2468718"/>
            <a:ext cx="2870348" cy="2959252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5B1FED-36E3-4180-B9B2-001F336AB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970" y="2468718"/>
            <a:ext cx="2857647" cy="300370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807B6D8B-F191-49A4-BFD2-4BAB8592A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091" y="948325"/>
            <a:ext cx="2955973" cy="1690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42B83C3-9862-4A4A-998A-98B8E7370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1092" y="4728894"/>
            <a:ext cx="3012111" cy="198849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D29A4CD-F528-4BA5-B439-BC27DEB4FA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0064" y="2768787"/>
            <a:ext cx="3022832" cy="1829845"/>
          </a:xfrm>
          <a:prstGeom prst="rect">
            <a:avLst/>
          </a:prstGeom>
        </p:spPr>
      </p:pic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F905FA61-EFB0-4CA9-8964-D88B8BD7A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34" name="Footer Placeholder 3">
            <a:extLst>
              <a:ext uri="{FF2B5EF4-FFF2-40B4-BE49-F238E27FC236}">
                <a16:creationId xmlns:a16="http://schemas.microsoft.com/office/drawing/2014/main" id="{B83775ED-88CB-4034-9DB3-BC297C2C9E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371701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Conclusions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48329"/>
            <a:ext cx="10800000" cy="4715624"/>
          </a:xfrm>
        </p:spPr>
        <p:txBody>
          <a:bodyPr>
            <a:normAutofit fontScale="92500"/>
          </a:bodyPr>
          <a:lstStyle/>
          <a:p>
            <a:r>
              <a:rPr lang="es-ES" dirty="0"/>
              <a:t>The </a:t>
            </a:r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stage</a:t>
            </a:r>
            <a:r>
              <a:rPr lang="es-ES" dirty="0"/>
              <a:t> of CIEMAT HFM </a:t>
            </a:r>
            <a:r>
              <a:rPr lang="es-ES" dirty="0" err="1"/>
              <a:t>program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the </a:t>
            </a:r>
            <a:r>
              <a:rPr lang="es-ES" dirty="0" err="1"/>
              <a:t>study</a:t>
            </a:r>
            <a:r>
              <a:rPr lang="es-ES" dirty="0"/>
              <a:t> of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mechanics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b="1" dirty="0" err="1">
                <a:solidFill>
                  <a:srgbClr val="FF0000"/>
                </a:solidFill>
              </a:rPr>
              <a:t>existing</a:t>
            </a:r>
            <a:r>
              <a:rPr lang="es-ES" b="1" dirty="0">
                <a:solidFill>
                  <a:srgbClr val="FF0000"/>
                </a:solidFill>
              </a:rPr>
              <a:t> RMC </a:t>
            </a:r>
            <a:r>
              <a:rPr lang="es-ES" b="1" dirty="0" err="1">
                <a:solidFill>
                  <a:srgbClr val="FF0000"/>
                </a:solidFill>
              </a:rPr>
              <a:t>coils</a:t>
            </a:r>
            <a:endParaRPr lang="es-ES" b="1" dirty="0">
              <a:solidFill>
                <a:srgbClr val="FF0000"/>
              </a:solidFill>
            </a:endParaRPr>
          </a:p>
          <a:p>
            <a:r>
              <a:rPr lang="es-ES" dirty="0"/>
              <a:t>The </a:t>
            </a:r>
            <a:r>
              <a:rPr lang="es-ES" dirty="0" err="1"/>
              <a:t>strategy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let</a:t>
            </a:r>
            <a:r>
              <a:rPr lang="es-ES" dirty="0"/>
              <a:t> the </a:t>
            </a:r>
            <a:r>
              <a:rPr lang="es-ES" dirty="0" err="1"/>
              <a:t>coils</a:t>
            </a:r>
            <a:r>
              <a:rPr lang="es-ES" dirty="0"/>
              <a:t> </a:t>
            </a:r>
            <a:r>
              <a:rPr lang="es-ES" b="1" dirty="0" err="1">
                <a:solidFill>
                  <a:srgbClr val="FF0000"/>
                </a:solidFill>
              </a:rPr>
              <a:t>moving</a:t>
            </a:r>
            <a:r>
              <a:rPr lang="es-ES" b="1" dirty="0">
                <a:solidFill>
                  <a:srgbClr val="FF0000"/>
                </a:solidFill>
              </a:rPr>
              <a:t> </a:t>
            </a:r>
            <a:r>
              <a:rPr lang="es-ES" b="1" dirty="0" err="1">
                <a:solidFill>
                  <a:srgbClr val="FF0000"/>
                </a:solidFill>
              </a:rPr>
              <a:t>horizontally</a:t>
            </a:r>
            <a:r>
              <a:rPr lang="es-ES" dirty="0"/>
              <a:t>,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the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impact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quality</a:t>
            </a:r>
            <a:r>
              <a:rPr lang="es-ES" dirty="0"/>
              <a:t>: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stresses</a:t>
            </a:r>
            <a:r>
              <a:rPr lang="es-ES" dirty="0"/>
              <a:t> at </a:t>
            </a:r>
            <a:r>
              <a:rPr lang="es-ES" dirty="0" err="1"/>
              <a:t>any</a:t>
            </a:r>
            <a:r>
              <a:rPr lang="es-ES" dirty="0"/>
              <a:t> load </a:t>
            </a:r>
            <a:r>
              <a:rPr lang="es-ES" dirty="0" err="1"/>
              <a:t>condition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promising</a:t>
            </a:r>
            <a:r>
              <a:rPr lang="es-ES" dirty="0"/>
              <a:t> design </a:t>
            </a:r>
            <a:r>
              <a:rPr lang="es-ES" dirty="0" err="1"/>
              <a:t>based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the use of </a:t>
            </a:r>
            <a:r>
              <a:rPr lang="es-ES" dirty="0" err="1"/>
              <a:t>yoke</a:t>
            </a:r>
            <a:r>
              <a:rPr lang="es-ES" dirty="0"/>
              <a:t> as </a:t>
            </a:r>
            <a:r>
              <a:rPr lang="es-ES" dirty="0" err="1"/>
              <a:t>support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analysed</a:t>
            </a:r>
            <a:r>
              <a:rPr lang="es-ES" dirty="0"/>
              <a:t> in </a:t>
            </a:r>
            <a:r>
              <a:rPr lang="es-ES" dirty="0" err="1"/>
              <a:t>detail</a:t>
            </a:r>
            <a:endParaRPr lang="es-ES" dirty="0"/>
          </a:p>
          <a:p>
            <a:r>
              <a:rPr lang="es-ES" b="1" dirty="0">
                <a:solidFill>
                  <a:srgbClr val="FF0000"/>
                </a:solidFill>
              </a:rPr>
              <a:t>Next step </a:t>
            </a:r>
            <a:r>
              <a:rPr lang="es-ES" dirty="0" err="1"/>
              <a:t>is</a:t>
            </a:r>
            <a:r>
              <a:rPr lang="es-ES" dirty="0"/>
              <a:t> the </a:t>
            </a:r>
            <a:r>
              <a:rPr lang="es-ES" dirty="0" err="1"/>
              <a:t>engineering</a:t>
            </a:r>
            <a:r>
              <a:rPr lang="es-ES" dirty="0"/>
              <a:t> design: </a:t>
            </a:r>
            <a:r>
              <a:rPr lang="es-ES" dirty="0" err="1"/>
              <a:t>drawings</a:t>
            </a:r>
            <a:r>
              <a:rPr lang="es-ES" dirty="0"/>
              <a:t> and </a:t>
            </a:r>
            <a:r>
              <a:rPr lang="es-ES" dirty="0" err="1"/>
              <a:t>fabrication</a:t>
            </a:r>
            <a:r>
              <a:rPr lang="es-ES" dirty="0"/>
              <a:t> of </a:t>
            </a:r>
            <a:r>
              <a:rPr lang="es-ES" dirty="0" err="1"/>
              <a:t>parts</a:t>
            </a:r>
            <a:endParaRPr lang="es-ES" dirty="0"/>
          </a:p>
          <a:p>
            <a:r>
              <a:rPr lang="es-ES" dirty="0"/>
              <a:t>In </a:t>
            </a:r>
            <a:r>
              <a:rPr lang="es-ES" dirty="0" err="1"/>
              <a:t>parallel</a:t>
            </a:r>
            <a:r>
              <a:rPr lang="es-ES" dirty="0"/>
              <a:t>, the </a:t>
            </a:r>
            <a:r>
              <a:rPr lang="es-ES" dirty="0" err="1"/>
              <a:t>electromagnetic</a:t>
            </a:r>
            <a:r>
              <a:rPr lang="es-ES" dirty="0"/>
              <a:t> design of a 14 T </a:t>
            </a:r>
            <a:r>
              <a:rPr lang="es-ES" dirty="0" err="1"/>
              <a:t>demonstrator</a:t>
            </a:r>
            <a:r>
              <a:rPr lang="es-ES" dirty="0"/>
              <a:t> </a:t>
            </a:r>
            <a:r>
              <a:rPr lang="es-ES" dirty="0" err="1"/>
              <a:t>magnet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50 mm </a:t>
            </a:r>
            <a:r>
              <a:rPr lang="es-ES" dirty="0" err="1"/>
              <a:t>aperture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done, </a:t>
            </a:r>
            <a:r>
              <a:rPr lang="es-ES" dirty="0" err="1"/>
              <a:t>based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b="1" dirty="0" err="1">
                <a:solidFill>
                  <a:srgbClr val="FF0000"/>
                </a:solidFill>
              </a:rPr>
              <a:t>existing</a:t>
            </a:r>
            <a:r>
              <a:rPr lang="es-ES" b="1" dirty="0">
                <a:solidFill>
                  <a:srgbClr val="FF0000"/>
                </a:solidFill>
              </a:rPr>
              <a:t> </a:t>
            </a:r>
            <a:r>
              <a:rPr lang="es-ES" b="1" dirty="0" err="1">
                <a:solidFill>
                  <a:srgbClr val="FF0000"/>
                </a:solidFill>
              </a:rPr>
              <a:t>strands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247F0D-B3D4-41A2-BACE-75A931533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2FB6E4F-6068-400B-9B5C-D7BDBBA96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227767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140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it-IT" b="1" dirty="0"/>
              <a:t>WP3.7 - Nb3Sn ultimate performance common coil dipole demonstrator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 dirty="0"/>
              <a:t>HFM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2836986" y="4641956"/>
            <a:ext cx="485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García-Matos, C. Martins, </a:t>
            </a:r>
            <a:r>
              <a:rPr lang="es-ES" u="sng" dirty="0"/>
              <a:t>F. Toral</a:t>
            </a:r>
            <a:r>
              <a:rPr lang="es-ES" dirty="0"/>
              <a:t>, CIEMAT</a:t>
            </a:r>
          </a:p>
          <a:p>
            <a:r>
              <a:rPr lang="es-ES" dirty="0"/>
              <a:t>J. C. Pérez, CERN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field magnet program at CIEMAT</a:t>
            </a:r>
          </a:p>
          <a:p>
            <a:r>
              <a:rPr lang="en-GB" dirty="0"/>
              <a:t>ISAAC Common Coil:</a:t>
            </a:r>
          </a:p>
          <a:p>
            <a:pPr lvl="1"/>
            <a:r>
              <a:rPr lang="en-GB" dirty="0"/>
              <a:t>Magnetic design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95CB4F3-2B4B-45F6-BD10-A4FA2ECE9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9A2468B-480E-434A-BB65-BAA4391B6A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/>
              <a:t>High field magnet program at CIEMAT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8"/>
            <a:ext cx="1080000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Initial constraints for the research on high field magnets at CIEMAT: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Some delay in starting the activity due to the workload driven by MCBXF magnets.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The new laboratory will not be fully operational till Summer 2024: see Carla’s talk tomorrow.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Our strategy is based on the following steps: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Model magnet using RMC coils in common coil configuration (</a:t>
            </a:r>
            <a:r>
              <a:rPr lang="en-US" sz="1600" dirty="0">
                <a:solidFill>
                  <a:sysClr val="windowText" lastClr="000000"/>
                </a:solidFill>
              </a:rPr>
              <a:t>ISAAC: Investigating Superconducting Assembly to Address Common coil mechanics).</a:t>
            </a: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Research on fabrication techniques: detachable poles, react-and-wind coils.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Prototype of a high field magnet in common coil configuration.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FC55634-8FE7-4C12-9440-390C3EC478A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0628" y="3889313"/>
            <a:ext cx="8064455" cy="206548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6084D52C-27E7-42BB-A6EC-28973E9F9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A3B9E37-69FF-46C0-8388-7F8823773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03569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ISAAC magnetic design: goals &amp; constraints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26129"/>
            <a:ext cx="1080000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Main g</a:t>
            </a:r>
            <a:r>
              <a:rPr lang="en-US" sz="2000" dirty="0">
                <a:solidFill>
                  <a:sysClr val="windowText" lastClr="000000"/>
                </a:solidFill>
              </a:rPr>
              <a:t>oal: learn for the 14 T model with </a:t>
            </a:r>
            <a:r>
              <a:rPr lang="en-US" sz="2000" b="1" dirty="0">
                <a:solidFill>
                  <a:srgbClr val="FF0000"/>
                </a:solidFill>
              </a:rPr>
              <a:t>existing coils</a:t>
            </a:r>
            <a:r>
              <a:rPr lang="en-US" sz="2000" dirty="0">
                <a:solidFill>
                  <a:sysClr val="windowText" lastClr="000000"/>
                </a:solidFill>
              </a:rPr>
              <a:t>, mostly on </a:t>
            </a:r>
            <a:r>
              <a:rPr lang="en-US" sz="2000" b="1" dirty="0">
                <a:solidFill>
                  <a:srgbClr val="FF0000"/>
                </a:solidFill>
              </a:rPr>
              <a:t>mechanics</a:t>
            </a:r>
            <a:endParaRPr lang="en-US" sz="1600" b="1" dirty="0">
              <a:solidFill>
                <a:srgbClr val="FF0000"/>
              </a:solidFill>
              <a:latin typeface="Arial"/>
            </a:endParaRP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Provide 14 T in the aperture (100% load required)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Decrease vertical Lorentz force </a:t>
            </a:r>
            <a:r>
              <a:rPr lang="en-US" sz="1600" dirty="0" err="1">
                <a:solidFill>
                  <a:sysClr val="windowText" lastClr="000000"/>
                </a:solidFill>
                <a:latin typeface="Arial"/>
              </a:rPr>
              <a:t>F</a:t>
            </a:r>
            <a:r>
              <a:rPr lang="en-US" sz="1600" baseline="-25000" dirty="0" err="1">
                <a:solidFill>
                  <a:sysClr val="windowText" lastClr="000000"/>
                </a:solidFill>
                <a:latin typeface="Arial"/>
              </a:rPr>
              <a:t>y</a:t>
            </a: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: low vertical preload (free horizontal movement, without friction)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Mechanics &amp; assembly as easy as possible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2096FF-4C67-45A6-A556-9141C24B5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766" y="2353053"/>
            <a:ext cx="4914735" cy="37724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901FD5A-902B-4D4F-847F-555582086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806"/>
          <a:stretch/>
        </p:blipFill>
        <p:spPr>
          <a:xfrm>
            <a:off x="7382272" y="2307277"/>
            <a:ext cx="3069336" cy="386397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9D1AF8D-42EF-4598-B293-24252B39942C}"/>
              </a:ext>
            </a:extLst>
          </p:cNvPr>
          <p:cNvSpPr/>
          <p:nvPr/>
        </p:nvSpPr>
        <p:spPr>
          <a:xfrm>
            <a:off x="8154557" y="1982028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Initial base case</a:t>
            </a:r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CF9F482-4135-42BC-87EE-56E04E96B552}"/>
              </a:ext>
            </a:extLst>
          </p:cNvPr>
          <p:cNvSpPr/>
          <p:nvPr/>
        </p:nvSpPr>
        <p:spPr>
          <a:xfrm>
            <a:off x="7981025" y="5486400"/>
            <a:ext cx="2470583" cy="47349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D1F57270-8FE1-43AB-99CA-8D826AD8F3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909CA9BF-FC21-49FE-AA13-0E2FB0A07D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760290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9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ISAAC magnetic design: decreasing </a:t>
            </a:r>
            <a:r>
              <a:rPr lang="en-GB" dirty="0" err="1"/>
              <a:t>F</a:t>
            </a:r>
            <a:r>
              <a:rPr lang="en-GB" baseline="-25000" dirty="0" err="1"/>
              <a:t>y</a:t>
            </a:r>
            <a:endParaRPr lang="it-IT" baseline="-25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37282"/>
            <a:ext cx="10800000" cy="138803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Vertical Lorentz forces inside the coil need to be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balanced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: return conductors vs. iron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is used to pull the field lines in the desired direction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is truncated above the coil to provide good side support to coil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Middle yoke helps to decrease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F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Arial"/>
              </a:rPr>
              <a:t>y</a:t>
            </a:r>
            <a:r>
              <a:rPr lang="en-US" sz="2000" baseline="-25000" dirty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significantly and enhances bore field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AD735F8A-BC66-472D-B8E3-6C3CE521A36D}"/>
              </a:ext>
            </a:extLst>
          </p:cNvPr>
          <p:cNvGrpSpPr/>
          <p:nvPr/>
        </p:nvGrpSpPr>
        <p:grpSpPr>
          <a:xfrm>
            <a:off x="2857161" y="2594682"/>
            <a:ext cx="7004871" cy="2092400"/>
            <a:chOff x="2857161" y="2426007"/>
            <a:chExt cx="7004871" cy="209240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9D1AF8D-42EF-4598-B293-24252B39942C}"/>
                </a:ext>
              </a:extLst>
            </p:cNvPr>
            <p:cNvSpPr/>
            <p:nvPr/>
          </p:nvSpPr>
          <p:spPr>
            <a:xfrm>
              <a:off x="4909218" y="2804783"/>
              <a:ext cx="17662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Truncated yoke</a:t>
              </a:r>
              <a:endParaRPr lang="es-ES" dirty="0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AC8B758-2464-44D9-8B06-CB37401C0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7161" y="2620109"/>
              <a:ext cx="2052056" cy="1898298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F8794C9-DAE0-488B-87ED-DDE85DD5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0609" y="3419611"/>
              <a:ext cx="2052057" cy="1098796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F4E32CD5-5F76-47DA-851C-1BBD171C75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07646" y="2916069"/>
              <a:ext cx="1054386" cy="1602338"/>
            </a:xfrm>
            <a:prstGeom prst="rect">
              <a:avLst/>
            </a:prstGeom>
          </p:spPr>
        </p:pic>
        <p:sp>
          <p:nvSpPr>
            <p:cNvPr id="16" name="Flecha: a la derecha 15">
              <a:extLst>
                <a:ext uri="{FF2B5EF4-FFF2-40B4-BE49-F238E27FC236}">
                  <a16:creationId xmlns:a16="http://schemas.microsoft.com/office/drawing/2014/main" id="{12BA06E6-ECE8-4E5A-ABD4-916F94BAFA9F}"/>
                </a:ext>
              </a:extLst>
            </p:cNvPr>
            <p:cNvSpPr/>
            <p:nvPr/>
          </p:nvSpPr>
          <p:spPr>
            <a:xfrm>
              <a:off x="5131800" y="3252103"/>
              <a:ext cx="757382" cy="7481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Flecha: curvada hacia la derecha 16">
              <a:extLst>
                <a:ext uri="{FF2B5EF4-FFF2-40B4-BE49-F238E27FC236}">
                  <a16:creationId xmlns:a16="http://schemas.microsoft.com/office/drawing/2014/main" id="{AAE3C4B6-0AE7-4DA1-9193-A11032A6A5DA}"/>
                </a:ext>
              </a:extLst>
            </p:cNvPr>
            <p:cNvSpPr/>
            <p:nvPr/>
          </p:nvSpPr>
          <p:spPr>
            <a:xfrm rot="15333513" flipH="1">
              <a:off x="7450019" y="1570716"/>
              <a:ext cx="703676" cy="2414257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4E03B73-B47E-4457-95ED-1DF326D63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55B96C78-E59C-4AD3-A7D5-8A09AB7A4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030DF11-E1E0-4338-9423-84CE7FDC0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928" y="4812258"/>
            <a:ext cx="10356366" cy="128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51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ISAAC magnetic design to provide 14T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34613"/>
            <a:ext cx="10800000" cy="161136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Aperture decreased from 50 to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34 mm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very close to the coil (only 1.2 mm distance)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Intra-beam distance tuned to decrease </a:t>
            </a:r>
            <a:r>
              <a:rPr lang="en-US" sz="2000" i="1" dirty="0">
                <a:solidFill>
                  <a:sysClr val="windowText" lastClr="000000"/>
                </a:solidFill>
                <a:latin typeface="Arial"/>
              </a:rPr>
              <a:t>a2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Middle yoke has a strong influence despite its assembly could be not straightforward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Protection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is possible using a dump resistor according to first simulations: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R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Arial"/>
              </a:rPr>
              <a:t>dump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= 45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mΩ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yields a hotspot temperature of 286K and 900V voltage (adiabatic simulation)</a:t>
            </a: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18020086-33CC-4628-9956-03100C253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299173"/>
              </p:ext>
            </p:extLst>
          </p:nvPr>
        </p:nvGraphicFramePr>
        <p:xfrm>
          <a:off x="6021015" y="2607948"/>
          <a:ext cx="5123279" cy="334228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46106">
                  <a:extLst>
                    <a:ext uri="{9D8B030D-6E8A-4147-A177-3AD203B41FA5}">
                      <a16:colId xmlns:a16="http://schemas.microsoft.com/office/drawing/2014/main" val="1286198708"/>
                    </a:ext>
                  </a:extLst>
                </a:gridCol>
                <a:gridCol w="550731">
                  <a:extLst>
                    <a:ext uri="{9D8B030D-6E8A-4147-A177-3AD203B41FA5}">
                      <a16:colId xmlns:a16="http://schemas.microsoft.com/office/drawing/2014/main" val="1649077368"/>
                    </a:ext>
                  </a:extLst>
                </a:gridCol>
                <a:gridCol w="1290505">
                  <a:extLst>
                    <a:ext uri="{9D8B030D-6E8A-4147-A177-3AD203B41FA5}">
                      <a16:colId xmlns:a16="http://schemas.microsoft.com/office/drawing/2014/main" val="524594544"/>
                    </a:ext>
                  </a:extLst>
                </a:gridCol>
                <a:gridCol w="524746">
                  <a:extLst>
                    <a:ext uri="{9D8B030D-6E8A-4147-A177-3AD203B41FA5}">
                      <a16:colId xmlns:a16="http://schemas.microsoft.com/office/drawing/2014/main" val="1680757846"/>
                    </a:ext>
                  </a:extLst>
                </a:gridCol>
                <a:gridCol w="599943">
                  <a:extLst>
                    <a:ext uri="{9D8B030D-6E8A-4147-A177-3AD203B41FA5}">
                      <a16:colId xmlns:a16="http://schemas.microsoft.com/office/drawing/2014/main" val="3455630754"/>
                    </a:ext>
                  </a:extLst>
                </a:gridCol>
                <a:gridCol w="511248">
                  <a:extLst>
                    <a:ext uri="{9D8B030D-6E8A-4147-A177-3AD203B41FA5}">
                      <a16:colId xmlns:a16="http://schemas.microsoft.com/office/drawing/2014/main" val="1665466482"/>
                    </a:ext>
                  </a:extLst>
                </a:gridCol>
              </a:tblGrid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Design ID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Block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Final RMC_CC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CC*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Units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18170591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Aperture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27247746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Intra-beam dist.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3792839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I_nom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14486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19083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21353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20460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37151639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Yoke outer </a:t>
                      </a:r>
                      <a:r>
                        <a:rPr lang="es-ES" sz="1400" u="none" strike="noStrike" dirty="0" err="1">
                          <a:effectLst/>
                        </a:rPr>
                        <a:t>radius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472503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B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11.96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10781742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Peak field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16.16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14.27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14.51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10754915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Peak Field/B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1.154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1.0571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1.263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1.213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-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57459300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Load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99.99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100.36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2923259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Stored energy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1701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1733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kJ/m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23359793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Static Self Induct.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7.46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8.28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mH/m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0362346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L*I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HA/m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8777415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Stray field (20 mm)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1.188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0.65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1.56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3210950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Fx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6.636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5.79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6.53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2767381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Fy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-4.3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3.02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0.73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90085806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5301BE25-0F38-4762-B280-72CE22B4DA37}"/>
              </a:ext>
            </a:extLst>
          </p:cNvPr>
          <p:cNvGrpSpPr/>
          <p:nvPr/>
        </p:nvGrpSpPr>
        <p:grpSpPr>
          <a:xfrm>
            <a:off x="1047706" y="2869231"/>
            <a:ext cx="4049863" cy="3054156"/>
            <a:chOff x="7033045" y="2828173"/>
            <a:chExt cx="3488831" cy="2855442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3889D8C4-8425-46C9-9BED-E2EC20B74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3045" y="2828173"/>
              <a:ext cx="3488831" cy="2855442"/>
            </a:xfrm>
            <a:prstGeom prst="rect">
              <a:avLst/>
            </a:prstGeom>
          </p:spPr>
        </p:pic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F28C3CE7-5230-4CC9-9D26-908FAAD9C633}"/>
                </a:ext>
              </a:extLst>
            </p:cNvPr>
            <p:cNvSpPr/>
            <p:nvPr/>
          </p:nvSpPr>
          <p:spPr>
            <a:xfrm>
              <a:off x="8016060" y="319329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Final RMC_CC</a:t>
              </a:r>
              <a:endParaRPr lang="es-ES" b="1" dirty="0"/>
            </a:p>
          </p:txBody>
        </p:sp>
      </p:grp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AAE2141C-B261-4A27-AB6A-C9C470B1CD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89BBAA0D-DB59-45FA-8D3A-7329E4A9B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852399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Block vs. common coil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34613"/>
            <a:ext cx="7247138" cy="21104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Same aperture, 100% load line, same yoke outer radius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Same energy but half inductance in CC: easier to protect.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Slightly larger horizontal forces but large repulsive vertical forces.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More current required in CC: less field but  two apertures.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72C11B1-8ECC-4C1C-ABC2-1E88AEBE4390}"/>
              </a:ext>
            </a:extLst>
          </p:cNvPr>
          <p:cNvGrpSpPr>
            <a:grpSpLocks noChangeAspect="1"/>
          </p:cNvGrpSpPr>
          <p:nvPr/>
        </p:nvGrpSpPr>
        <p:grpSpPr>
          <a:xfrm>
            <a:off x="740079" y="3133821"/>
            <a:ext cx="2637166" cy="2716843"/>
            <a:chOff x="6147186" y="1293339"/>
            <a:chExt cx="2270166" cy="2192169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DE2A5AE-E4DD-41C8-A8FE-015969F155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303" b="16339"/>
            <a:stretch/>
          </p:blipFill>
          <p:spPr>
            <a:xfrm>
              <a:off x="6147186" y="1293339"/>
              <a:ext cx="2270166" cy="2192169"/>
            </a:xfrm>
            <a:prstGeom prst="rect">
              <a:avLst/>
            </a:prstGeom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6AAB21D-AE97-42A9-A3E6-A1A8232C11E8}"/>
                </a:ext>
              </a:extLst>
            </p:cNvPr>
            <p:cNvSpPr/>
            <p:nvPr/>
          </p:nvSpPr>
          <p:spPr>
            <a:xfrm>
              <a:off x="7791523" y="1293803"/>
              <a:ext cx="615814" cy="31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s-ES" sz="2400" dirty="0">
                  <a:solidFill>
                    <a:schemeClr val="bg1"/>
                  </a:solidFill>
                </a:rPr>
                <a:t>Block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0A045422-3AF7-46F7-A6BF-81C335473FC1}"/>
              </a:ext>
            </a:extLst>
          </p:cNvPr>
          <p:cNvGrpSpPr>
            <a:grpSpLocks noChangeAspect="1"/>
          </p:cNvGrpSpPr>
          <p:nvPr/>
        </p:nvGrpSpPr>
        <p:grpSpPr>
          <a:xfrm>
            <a:off x="3959113" y="3123541"/>
            <a:ext cx="2731332" cy="2709088"/>
            <a:chOff x="21988334" y="9131966"/>
            <a:chExt cx="3266604" cy="324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8D5B77AB-3D3C-4CED-9550-5E641C9858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988334" y="9131966"/>
              <a:ext cx="3266604" cy="3240000"/>
            </a:xfrm>
            <a:prstGeom prst="rect">
              <a:avLst/>
            </a:prstGeom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63C66F0E-A342-4C5C-9A79-B64389B9CE4A}"/>
                </a:ext>
              </a:extLst>
            </p:cNvPr>
            <p:cNvSpPr/>
            <p:nvPr/>
          </p:nvSpPr>
          <p:spPr>
            <a:xfrm>
              <a:off x="23420593" y="9139531"/>
              <a:ext cx="182357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s-ES" sz="2400" dirty="0" err="1">
                  <a:solidFill>
                    <a:schemeClr val="bg1"/>
                  </a:solidFill>
                </a:rPr>
                <a:t>Common</a:t>
              </a:r>
              <a:r>
                <a:rPr lang="es-ES" sz="2400" dirty="0">
                  <a:solidFill>
                    <a:schemeClr val="bg1"/>
                  </a:solidFill>
                </a:rPr>
                <a:t> </a:t>
              </a:r>
              <a:r>
                <a:rPr lang="es-ES" sz="2400" dirty="0" err="1">
                  <a:solidFill>
                    <a:schemeClr val="bg1"/>
                  </a:solidFill>
                </a:rPr>
                <a:t>coil</a:t>
              </a:r>
              <a:endParaRPr lang="es-ES" sz="2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1B372B0B-3CF1-4254-9579-440D7B63E30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450" y="2234099"/>
            <a:ext cx="3826838" cy="3694425"/>
          </a:xfrm>
          <a:prstGeom prst="rect">
            <a:avLst/>
          </a:prstGeom>
        </p:spPr>
      </p:pic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4A4B635E-E427-4490-872E-10651158F8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DE7F657F-FC8F-4AD5-BC9B-B755BA332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632564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Block vs. common coil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871723"/>
            <a:ext cx="5361090" cy="16113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Using the same coils and aperture, common coil field is about half the block coil field</a:t>
            </a: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DD9D957A-D953-4D1F-ABB8-544FFA216B2A}"/>
              </a:ext>
            </a:extLst>
          </p:cNvPr>
          <p:cNvGrpSpPr/>
          <p:nvPr/>
        </p:nvGrpSpPr>
        <p:grpSpPr>
          <a:xfrm>
            <a:off x="6398545" y="604593"/>
            <a:ext cx="5061600" cy="2020827"/>
            <a:chOff x="35434708" y="15082970"/>
            <a:chExt cx="5061600" cy="2020827"/>
          </a:xfrm>
        </p:grpSpPr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D02E30BD-C0A1-4A91-88F4-20A7CB120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434708" y="15082970"/>
              <a:ext cx="5061600" cy="2020827"/>
            </a:xfrm>
            <a:prstGeom prst="rect">
              <a:avLst/>
            </a:prstGeom>
          </p:spPr>
        </p:pic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9AC809C9-7A4B-477F-9129-95F8383A6609}"/>
                </a:ext>
              </a:extLst>
            </p:cNvPr>
            <p:cNvSpPr txBox="1"/>
            <p:nvPr/>
          </p:nvSpPr>
          <p:spPr>
            <a:xfrm>
              <a:off x="37741249" y="15739188"/>
              <a:ext cx="448517" cy="70788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4000" b="1" dirty="0">
                  <a:cs typeface="Courier New" panose="02070309020205020404" pitchFamily="49" charset="0"/>
                </a:rPr>
                <a:t>φ</a:t>
              </a:r>
              <a:endParaRPr lang="es-ES" sz="4000" b="1" dirty="0">
                <a:cs typeface="Courier New" panose="02070309020205020404" pitchFamily="49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1C86B8DD-BCAE-4518-A900-A89C813C059F}"/>
                  </a:ext>
                </a:extLst>
              </p:cNvPr>
              <p:cNvSpPr/>
              <p:nvPr/>
            </p:nvSpPr>
            <p:spPr>
              <a:xfrm>
                <a:off x="4356305" y="4951903"/>
                <a:ext cx="3226396" cy="97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𝐶𝐶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rgbClr val="005F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280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s-ES" sz="2800" b="0" i="1" smtClean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𝐶𝐶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𝑝𝑒𝑟𝑡𝑢𝑟𝑒</m:t>
                          </m:r>
                        </m:den>
                      </m:f>
                    </m:oMath>
                  </m:oMathPara>
                </a14:m>
                <a:endParaRPr lang="es-ES" sz="2800" dirty="0">
                  <a:solidFill>
                    <a:srgbClr val="005F8C"/>
                  </a:solidFill>
                </a:endParaRPr>
              </a:p>
            </p:txBody>
          </p:sp>
        </mc:Choice>
        <mc:Fallback xmlns=""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1C86B8DD-BCAE-4518-A900-A89C813C05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305" y="4951903"/>
                <a:ext cx="3226396" cy="9714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7D86DAA0-3F3B-4E38-BF07-30B8BCAD96FD}"/>
                  </a:ext>
                </a:extLst>
              </p:cNvPr>
              <p:cNvSpPr/>
              <p:nvPr/>
            </p:nvSpPr>
            <p:spPr>
              <a:xfrm>
                <a:off x="8017389" y="4951903"/>
                <a:ext cx="3600922" cy="9743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𝑏𝑙𝑜𝑐𝑘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rgbClr val="005F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800" b="0" i="1" smtClean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sz="2800" b="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2800" b="0" i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sz="2800" b="0" i="1" smtClean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800" b="0" i="1" smtClean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s-ES" sz="2800" b="0" i="1" smtClean="0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𝑏𝑙𝑜𝑐𝑘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𝑎𝑝𝑒𝑟𝑡𝑢𝑟𝑒</m:t>
                          </m:r>
                        </m:den>
                      </m:f>
                    </m:oMath>
                  </m:oMathPara>
                </a14:m>
                <a:endParaRPr lang="es-ES" sz="2800" dirty="0">
                  <a:solidFill>
                    <a:srgbClr val="005F8C"/>
                  </a:solidFill>
                </a:endParaRPr>
              </a:p>
            </p:txBody>
          </p:sp>
        </mc:Choice>
        <mc:Fallback xmlns=""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7D86DAA0-3F3B-4E38-BF07-30B8BCAD96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7389" y="4951903"/>
                <a:ext cx="3600922" cy="9743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6489837C-B6B3-4EE4-AD0A-C059D3179795}"/>
                  </a:ext>
                </a:extLst>
              </p:cNvPr>
              <p:cNvSpPr/>
              <p:nvPr/>
            </p:nvSpPr>
            <p:spPr>
              <a:xfrm>
                <a:off x="5482119" y="3804113"/>
                <a:ext cx="2232213" cy="8961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𝐶𝐶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rgbClr val="005F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sz="2800" i="1">
                                  <a:solidFill>
                                    <a:srgbClr val="005F8C"/>
                                  </a:solidFill>
                                  <a:latin typeface="Cambria Math" panose="02040503050406030204" pitchFamily="18" charset="0"/>
                                </a:rPr>
                                <m:t>𝑏𝑙𝑜𝑐𝑘</m:t>
                              </m:r>
                            </m:sub>
                          </m:sSub>
                        </m:num>
                        <m:den>
                          <m:r>
                            <a:rPr lang="es-ES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ES" sz="2800" dirty="0">
                  <a:solidFill>
                    <a:srgbClr val="005F8C"/>
                  </a:solidFill>
                </a:endParaRPr>
              </a:p>
            </p:txBody>
          </p:sp>
        </mc:Choice>
        <mc:Fallback xmlns=""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6489837C-B6B3-4EE4-AD0A-C059D31797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119" y="3804113"/>
                <a:ext cx="2232213" cy="8961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0E1C5092-D970-45D2-8943-97E94B20557F}"/>
                  </a:ext>
                </a:extLst>
              </p:cNvPr>
              <p:cNvSpPr/>
              <p:nvPr/>
            </p:nvSpPr>
            <p:spPr>
              <a:xfrm>
                <a:off x="5970690" y="2871267"/>
                <a:ext cx="202613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80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𝐶𝐶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rgbClr val="005F8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ES" sz="2800" i="1">
                              <a:solidFill>
                                <a:srgbClr val="005F8C"/>
                              </a:solidFill>
                              <a:latin typeface="Cambria Math" panose="02040503050406030204" pitchFamily="18" charset="0"/>
                            </a:rPr>
                            <m:t>𝑏𝑙𝑜𝑐𝑘</m:t>
                          </m:r>
                        </m:sub>
                      </m:sSub>
                    </m:oMath>
                  </m:oMathPara>
                </a14:m>
                <a:endParaRPr lang="es-ES" sz="2800" dirty="0">
                  <a:solidFill>
                    <a:srgbClr val="005F8C"/>
                  </a:solidFill>
                </a:endParaRPr>
              </a:p>
            </p:txBody>
          </p:sp>
        </mc:Choice>
        <mc:Fallback xmlns=""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0E1C5092-D970-45D2-8943-97E94B2055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690" y="2871267"/>
                <a:ext cx="2026132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ángulo 30">
            <a:extLst>
              <a:ext uri="{FF2B5EF4-FFF2-40B4-BE49-F238E27FC236}">
                <a16:creationId xmlns:a16="http://schemas.microsoft.com/office/drawing/2014/main" id="{5D88B95A-A573-4325-800F-2EFEB094D305}"/>
              </a:ext>
            </a:extLst>
          </p:cNvPr>
          <p:cNvSpPr/>
          <p:nvPr/>
        </p:nvSpPr>
        <p:spPr>
          <a:xfrm>
            <a:off x="5191763" y="2893922"/>
            <a:ext cx="666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5F8C"/>
                </a:solidFill>
              </a:rPr>
              <a:t>For</a:t>
            </a:r>
            <a:endParaRPr lang="es-ES" sz="2800" dirty="0">
              <a:solidFill>
                <a:srgbClr val="005F8C"/>
              </a:solidFill>
            </a:endParaRPr>
          </a:p>
        </p:txBody>
      </p:sp>
      <p:sp>
        <p:nvSpPr>
          <p:cNvPr id="32" name="Flecha abajo 313">
            <a:extLst>
              <a:ext uri="{FF2B5EF4-FFF2-40B4-BE49-F238E27FC236}">
                <a16:creationId xmlns:a16="http://schemas.microsoft.com/office/drawing/2014/main" id="{60EFE3C2-2E6E-4DA1-A006-F99B5327ABA6}"/>
              </a:ext>
            </a:extLst>
          </p:cNvPr>
          <p:cNvSpPr>
            <a:spLocks noChangeAspect="1"/>
          </p:cNvSpPr>
          <p:nvPr/>
        </p:nvSpPr>
        <p:spPr>
          <a:xfrm>
            <a:off x="6182862" y="3591279"/>
            <a:ext cx="474819" cy="296447"/>
          </a:xfrm>
          <a:prstGeom prst="downArrow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F0243F1-53A9-4B75-943D-DFD24F213DA1}"/>
              </a:ext>
            </a:extLst>
          </p:cNvPr>
          <p:cNvGrpSpPr/>
          <p:nvPr/>
        </p:nvGrpSpPr>
        <p:grpSpPr>
          <a:xfrm>
            <a:off x="811374" y="1645920"/>
            <a:ext cx="3432020" cy="4542691"/>
            <a:chOff x="811374" y="1425446"/>
            <a:chExt cx="3548238" cy="4763165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2B7C9C2A-9206-4D8D-A1B6-DA240CF09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5111" y="1425446"/>
              <a:ext cx="3143689" cy="4763165"/>
            </a:xfrm>
            <a:prstGeom prst="rect">
              <a:avLst/>
            </a:prstGeom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71CD479-9B55-42A4-8972-1EE56CBDA316}"/>
                </a:ext>
              </a:extLst>
            </p:cNvPr>
            <p:cNvSpPr txBox="1"/>
            <p:nvPr/>
          </p:nvSpPr>
          <p:spPr>
            <a:xfrm>
              <a:off x="3182047" y="3394487"/>
              <a:ext cx="1177565" cy="70788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4000" b="1" dirty="0">
                  <a:cs typeface="Courier New" panose="02070309020205020404" pitchFamily="49" charset="0"/>
                </a:rPr>
                <a:t>φ</a:t>
              </a:r>
              <a:r>
                <a:rPr lang="es-ES" sz="4000" b="1" dirty="0">
                  <a:cs typeface="Courier New" panose="02070309020205020404" pitchFamily="49" charset="0"/>
                </a:rPr>
                <a:t>/2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AC5414E6-935C-4F20-B8D6-5C9A2690BB61}"/>
                </a:ext>
              </a:extLst>
            </p:cNvPr>
            <p:cNvSpPr txBox="1"/>
            <p:nvPr/>
          </p:nvSpPr>
          <p:spPr>
            <a:xfrm>
              <a:off x="811374" y="3414838"/>
              <a:ext cx="1177565" cy="70788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4000" b="1" dirty="0">
                  <a:cs typeface="Courier New" panose="02070309020205020404" pitchFamily="49" charset="0"/>
                </a:rPr>
                <a:t>φ</a:t>
              </a:r>
              <a:r>
                <a:rPr lang="es-ES" sz="4000" b="1" dirty="0">
                  <a:cs typeface="Courier New" panose="02070309020205020404" pitchFamily="49" charset="0"/>
                </a:rPr>
                <a:t>/2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D873DFCB-6899-434B-82DB-4630998D5D34}"/>
                </a:ext>
              </a:extLst>
            </p:cNvPr>
            <p:cNvSpPr txBox="1"/>
            <p:nvPr/>
          </p:nvSpPr>
          <p:spPr>
            <a:xfrm>
              <a:off x="1988939" y="1807404"/>
              <a:ext cx="1177565" cy="70788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4000" b="1" dirty="0">
                  <a:cs typeface="Courier New" panose="02070309020205020404" pitchFamily="49" charset="0"/>
                </a:rPr>
                <a:t>φ</a:t>
              </a:r>
              <a:r>
                <a:rPr lang="es-ES" sz="4000" b="1" dirty="0">
                  <a:cs typeface="Courier New" panose="02070309020205020404" pitchFamily="49" charset="0"/>
                </a:rPr>
                <a:t>/2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8614D1F5-0EE3-4EBC-8ACB-C9EDA85A5E8E}"/>
                </a:ext>
              </a:extLst>
            </p:cNvPr>
            <p:cNvSpPr txBox="1"/>
            <p:nvPr/>
          </p:nvSpPr>
          <p:spPr>
            <a:xfrm>
              <a:off x="1988938" y="5085113"/>
              <a:ext cx="1177565" cy="70788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4000" b="1" dirty="0">
                  <a:cs typeface="Courier New" panose="02070309020205020404" pitchFamily="49" charset="0"/>
                </a:rPr>
                <a:t>φ</a:t>
              </a:r>
              <a:r>
                <a:rPr lang="es-ES" sz="4000" b="1" dirty="0">
                  <a:cs typeface="Courier New" panose="02070309020205020404" pitchFamily="49" charset="0"/>
                </a:rPr>
                <a:t>/2</a:t>
              </a:r>
            </a:p>
          </p:txBody>
        </p:sp>
      </p:grpSp>
      <p:sp>
        <p:nvSpPr>
          <p:cNvPr id="35" name="Date Placeholder 2">
            <a:extLst>
              <a:ext uri="{FF2B5EF4-FFF2-40B4-BE49-F238E27FC236}">
                <a16:creationId xmlns:a16="http://schemas.microsoft.com/office/drawing/2014/main" id="{EB87BE0D-0195-4D32-8BF5-C09057FF1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sz="1200" dirty="0"/>
              <a:t>November 1</a:t>
            </a:r>
            <a:r>
              <a:rPr lang="en-US" sz="1200" baseline="30000" dirty="0"/>
              <a:t>st</a:t>
            </a:r>
            <a:r>
              <a:rPr lang="en-US" sz="1200" dirty="0"/>
              <a:t> 2023</a:t>
            </a:r>
          </a:p>
        </p:txBody>
      </p:sp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AE52339F-4824-4190-9022-809470E28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26323404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a6163950-ed7b-45ff-a88b-85d0d03db3bc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59128</TotalTime>
  <Words>1254</Words>
  <Application>Microsoft Office PowerPoint</Application>
  <PresentationFormat>Panorámica</PresentationFormat>
  <Paragraphs>351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Times New Roman</vt:lpstr>
      <vt:lpstr>Wingdings</vt:lpstr>
      <vt:lpstr>HFM(4-3)</vt:lpstr>
      <vt:lpstr>Presentación de PowerPoint</vt:lpstr>
      <vt:lpstr>WP3.7 - Nb3Sn ultimate performance common coil dipole demonstrator </vt:lpstr>
      <vt:lpstr>Table of contents </vt:lpstr>
      <vt:lpstr>High field magnet program at CIEMAT</vt:lpstr>
      <vt:lpstr>ISAAC magnetic design: goals &amp; constraints</vt:lpstr>
      <vt:lpstr>ISAAC magnetic design: decreasing Fy</vt:lpstr>
      <vt:lpstr>ISAAC magnetic design to provide 14T</vt:lpstr>
      <vt:lpstr>Block vs. common coil</vt:lpstr>
      <vt:lpstr>Block vs. common coil</vt:lpstr>
      <vt:lpstr>Block vs. common coil</vt:lpstr>
      <vt:lpstr>Magnetic design: field quality vs coil position</vt:lpstr>
      <vt:lpstr>Table of contents </vt:lpstr>
      <vt:lpstr>Mechanical design: layout</vt:lpstr>
      <vt:lpstr>Mechanical design: goals</vt:lpstr>
      <vt:lpstr>Mechanical design: first iterations</vt:lpstr>
      <vt:lpstr>Mechanical design: stiff support structure</vt:lpstr>
      <vt:lpstr>Mechanical design: coil displacement</vt:lpstr>
      <vt:lpstr>Mechanical design: stress distribution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Administrator</cp:lastModifiedBy>
  <cp:revision>925</cp:revision>
  <cp:lastPrinted>2022-04-29T08:24:36Z</cp:lastPrinted>
  <dcterms:created xsi:type="dcterms:W3CDTF">2012-11-30T11:04:26Z</dcterms:created>
  <dcterms:modified xsi:type="dcterms:W3CDTF">2023-11-01T08:12:35Z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