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9"/>
  </p:notesMasterIdLst>
  <p:sldIdLst>
    <p:sldId id="260" r:id="rId5"/>
    <p:sldId id="925" r:id="rId6"/>
    <p:sldId id="917" r:id="rId7"/>
    <p:sldId id="261" r:id="rId8"/>
    <p:sldId id="262" r:id="rId9"/>
    <p:sldId id="921" r:id="rId10"/>
    <p:sldId id="265" r:id="rId11"/>
    <p:sldId id="918" r:id="rId12"/>
    <p:sldId id="919" r:id="rId13"/>
    <p:sldId id="267" r:id="rId14"/>
    <p:sldId id="915" r:id="rId15"/>
    <p:sldId id="922" r:id="rId16"/>
    <p:sldId id="924" r:id="rId17"/>
    <p:sldId id="275" r:id="rId18"/>
    <p:sldId id="268" r:id="rId19"/>
    <p:sldId id="269" r:id="rId20"/>
    <p:sldId id="270" r:id="rId21"/>
    <p:sldId id="271" r:id="rId22"/>
    <p:sldId id="272" r:id="rId23"/>
    <p:sldId id="266" r:id="rId24"/>
    <p:sldId id="913" r:id="rId25"/>
    <p:sldId id="273" r:id="rId26"/>
    <p:sldId id="923" r:id="rId27"/>
    <p:sldId id="258" r:id="rId28"/>
  </p:sldIdLst>
  <p:sldSz cx="9144000" cy="5715000" type="screen16x10"/>
  <p:notesSz cx="6797675" cy="9872663"/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B8CCE4"/>
    <a:srgbClr val="B9DEFF"/>
    <a:srgbClr val="F09E18"/>
    <a:srgbClr val="0016A0"/>
    <a:srgbClr val="8E04FF"/>
    <a:srgbClr val="006DD0"/>
    <a:srgbClr val="67B4FE"/>
    <a:srgbClr val="6647AD"/>
    <a:srgbClr val="676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02" autoAdjust="0"/>
    <p:restoredTop sz="97156" autoAdjust="0"/>
  </p:normalViewPr>
  <p:slideViewPr>
    <p:cSldViewPr snapToGrid="0" snapToObjects="1">
      <p:cViewPr varScale="1">
        <p:scale>
          <a:sx n="196" d="100"/>
          <a:sy n="196" d="100"/>
        </p:scale>
        <p:origin x="416" y="96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739775"/>
            <a:ext cx="59245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356616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03BAC581-F1FB-39CB-49FC-16B79E710E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t="12680" r="2888" b="865"/>
          <a:stretch/>
        </p:blipFill>
        <p:spPr>
          <a:xfrm>
            <a:off x="0" y="0"/>
            <a:ext cx="9144000" cy="5715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01/11/2023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HFM WP4.5 – Mariusz Wozniak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5296960"/>
            <a:ext cx="50142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Espace réservé du titre 8">
            <a:extLst>
              <a:ext uri="{FF2B5EF4-FFF2-40B4-BE49-F238E27FC236}">
                <a16:creationId xmlns:a16="http://schemas.microsoft.com/office/drawing/2014/main" id="{7CF48E8C-E2DA-6333-2DA2-B39C80FEB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772" y="75397"/>
            <a:ext cx="8771976" cy="53640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64278C8-04F7-5A81-8A65-CA4710CE181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02772" y="685170"/>
            <a:ext cx="8771976" cy="44693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075CF2-CACA-654D-1ECD-4E3E7A7A5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A904BD-1848-989B-E287-56ADDA6D3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EF6723-D640-49B5-011B-AC6F4B527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84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8806" y="1869723"/>
            <a:ext cx="8219661" cy="1326444"/>
          </a:xfrm>
        </p:spPr>
        <p:txBody>
          <a:bodyPr anchor="ctr"/>
          <a:lstStyle>
            <a:lvl1pPr algn="l">
              <a:defRPr sz="3450"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01/11/2023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HFM WP4.5 – Mariusz Wozniak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5296960"/>
            <a:ext cx="50142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5211279"/>
            <a:ext cx="9144000" cy="497238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02772" y="75397"/>
            <a:ext cx="8771976" cy="53640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02772" y="661915"/>
            <a:ext cx="8771976" cy="44762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5301982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01/11/2023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HFM WP4.5 – Mariusz Wozniak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5296960"/>
            <a:ext cx="50142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F2D05B-B02A-E0A4-7909-C552FEA366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b="36557"/>
          <a:stretch/>
        </p:blipFill>
        <p:spPr bwMode="auto">
          <a:xfrm>
            <a:off x="-38112" y="5245470"/>
            <a:ext cx="557939" cy="452061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952228-2CF1-0252-AF01-FFEB857C01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t="62024"/>
          <a:stretch/>
        </p:blipFill>
        <p:spPr bwMode="auto">
          <a:xfrm>
            <a:off x="542653" y="5331150"/>
            <a:ext cx="557939" cy="270594"/>
          </a:xfrm>
          <a:prstGeom prst="rect">
            <a:avLst/>
          </a:prstGeom>
          <a:noFill/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5F93947-D45D-EBC8-E00E-9F2E30ED6E49}"/>
              </a:ext>
            </a:extLst>
          </p:cNvPr>
          <p:cNvCxnSpPr/>
          <p:nvPr userDrawn="1"/>
        </p:nvCxnSpPr>
        <p:spPr>
          <a:xfrm>
            <a:off x="508262" y="5184419"/>
            <a:ext cx="0" cy="497238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6" r:id="rId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78942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19531" indent="-25717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38987" indent="-25717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37869" indent="-257175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emf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7" Type="http://schemas.microsoft.com/office/2007/relationships/hdphoto" Target="../media/hdphoto1.wdp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gif"/><Relationship Id="rId4" Type="http://schemas.openxmlformats.org/officeDocument/2006/relationships/image" Target="../media/image4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7" Type="http://schemas.microsoft.com/office/2007/relationships/hdphoto" Target="../media/hdphoto1.wdp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50.png"/><Relationship Id="rId4" Type="http://schemas.openxmlformats.org/officeDocument/2006/relationships/image" Target="../media/image4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video" Target="../media/media5.mp4"/><Relationship Id="rId13" Type="http://schemas.openxmlformats.org/officeDocument/2006/relationships/slideLayout" Target="../slideLayouts/slideLayout2.xml"/><Relationship Id="rId18" Type="http://schemas.openxmlformats.org/officeDocument/2006/relationships/image" Target="../media/image64.png"/><Relationship Id="rId3" Type="http://schemas.microsoft.com/office/2007/relationships/media" Target="../media/media3.mp4"/><Relationship Id="rId21" Type="http://schemas.openxmlformats.org/officeDocument/2006/relationships/image" Target="../media/image67.emf"/><Relationship Id="rId7" Type="http://schemas.microsoft.com/office/2007/relationships/media" Target="../media/media5.mp4"/><Relationship Id="rId12" Type="http://schemas.openxmlformats.org/officeDocument/2006/relationships/video" Target="../media/media7.mp4"/><Relationship Id="rId17" Type="http://schemas.openxmlformats.org/officeDocument/2006/relationships/image" Target="../media/image63.png"/><Relationship Id="rId2" Type="http://schemas.openxmlformats.org/officeDocument/2006/relationships/video" Target="../media/media2.mp4"/><Relationship Id="rId16" Type="http://schemas.openxmlformats.org/officeDocument/2006/relationships/image" Target="../media/image62.png"/><Relationship Id="rId20" Type="http://schemas.openxmlformats.org/officeDocument/2006/relationships/image" Target="../media/image66.emf"/><Relationship Id="rId1" Type="http://schemas.microsoft.com/office/2007/relationships/media" Target="../media/media2.mp4"/><Relationship Id="rId6" Type="http://schemas.openxmlformats.org/officeDocument/2006/relationships/video" Target="../media/media4.mp4"/><Relationship Id="rId11" Type="http://schemas.microsoft.com/office/2007/relationships/media" Target="../media/media7.mp4"/><Relationship Id="rId5" Type="http://schemas.microsoft.com/office/2007/relationships/media" Target="../media/media4.mp4"/><Relationship Id="rId15" Type="http://schemas.openxmlformats.org/officeDocument/2006/relationships/image" Target="../media/image61.png"/><Relationship Id="rId10" Type="http://schemas.openxmlformats.org/officeDocument/2006/relationships/video" Target="../media/media6.mp4"/><Relationship Id="rId19" Type="http://schemas.openxmlformats.org/officeDocument/2006/relationships/image" Target="../media/image65.emf"/><Relationship Id="rId4" Type="http://schemas.openxmlformats.org/officeDocument/2006/relationships/video" Target="../media/media3.mp4"/><Relationship Id="rId9" Type="http://schemas.microsoft.com/office/2007/relationships/media" Target="../media/media6.mp4"/><Relationship Id="rId14" Type="http://schemas.openxmlformats.org/officeDocument/2006/relationships/image" Target="../media/image60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pypi.org/project/STEAM-materials/" TargetMode="External"/><Relationship Id="rId13" Type="http://schemas.openxmlformats.org/officeDocument/2006/relationships/hyperlink" Target="https://steam-material-library.docs.cern.ch/" TargetMode="External"/><Relationship Id="rId3" Type="http://schemas.openxmlformats.org/officeDocument/2006/relationships/image" Target="../media/image68.png"/><Relationship Id="rId7" Type="http://schemas.openxmlformats.org/officeDocument/2006/relationships/image" Target="../media/image38.svg"/><Relationship Id="rId12" Type="http://schemas.openxmlformats.org/officeDocument/2006/relationships/hyperlink" Target="https://gitlab.cern.ch/steam/steam-material-library" TargetMode="External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71.png"/><Relationship Id="rId5" Type="http://schemas.openxmlformats.org/officeDocument/2006/relationships/image" Target="../media/image70.png"/><Relationship Id="rId10" Type="http://schemas.openxmlformats.org/officeDocument/2006/relationships/hyperlink" Target="https://gitlab.cern.ch/steam/cerngetdp" TargetMode="External"/><Relationship Id="rId4" Type="http://schemas.openxmlformats.org/officeDocument/2006/relationships/image" Target="../media/image69.png"/><Relationship Id="rId9" Type="http://schemas.openxmlformats.org/officeDocument/2006/relationships/hyperlink" Target="https://gitlab.cern.ch/steam/steam-material-library/-/tree/master/compile_STEAM_MatPro?ref_type=heads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x.doi.org/10.1088/1361-6668/ab951f" TargetMode="External"/><Relationship Id="rId5" Type="http://schemas.openxmlformats.org/officeDocument/2006/relationships/image" Target="../media/image20.emf"/><Relationship Id="rId4" Type="http://schemas.openxmlformats.org/officeDocument/2006/relationships/image" Target="../media/image19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hyperlink" Target="https://indico.cern.ch/event/1321217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F5EA6F-A32C-9F71-8C90-E89988DEF36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8D98DF-6F7B-910B-6047-AE17E2FC48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E498B4-68E2-360B-F6EC-210232D5C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31CBEE3-BC2C-08FC-8152-98C938D66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010" y="267056"/>
            <a:ext cx="8219661" cy="2280949"/>
          </a:xfrm>
        </p:spPr>
        <p:txBody>
          <a:bodyPr>
            <a:normAutofit/>
          </a:bodyPr>
          <a:lstStyle/>
          <a:p>
            <a:pPr algn="ctr"/>
            <a:r>
              <a:rPr lang="en-GB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WP4.5</a:t>
            </a:r>
            <a:r>
              <a:rPr lang="en-GB" b="0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 - Quench detection, protection and diagnostic methods for Nb</a:t>
            </a:r>
            <a:r>
              <a:rPr lang="en-GB" b="0" i="0" baseline="-2500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3</a:t>
            </a:r>
            <a:r>
              <a:rPr lang="en-GB" b="0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Sn and HTS high-field magnets - CERN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C1832E-5622-4653-1F17-CBFDC1C0D897}"/>
              </a:ext>
            </a:extLst>
          </p:cNvPr>
          <p:cNvSpPr txBox="1"/>
          <p:nvPr/>
        </p:nvSpPr>
        <p:spPr>
          <a:xfrm>
            <a:off x="5913988" y="3793370"/>
            <a:ext cx="1699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</a:t>
            </a:r>
            <a:r>
              <a:rPr lang="en-GB" sz="1400" baseline="30000" dirty="0"/>
              <a:t>st</a:t>
            </a:r>
            <a:r>
              <a:rPr lang="en-GB" sz="1400" dirty="0"/>
              <a:t> November 2023</a:t>
            </a:r>
            <a:endParaRPr lang="en-FR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B95262-3161-D9C9-9A15-42F5C199A15E}"/>
              </a:ext>
            </a:extLst>
          </p:cNvPr>
          <p:cNvSpPr txBox="1"/>
          <p:nvPr/>
        </p:nvSpPr>
        <p:spPr>
          <a:xfrm>
            <a:off x="5913988" y="3277171"/>
            <a:ext cx="2132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Mariusz Wozniak</a:t>
            </a:r>
            <a:endParaRPr lang="en-FR" sz="2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4F86A26-05A2-292B-F128-7588159E7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35" y="2857500"/>
            <a:ext cx="4563682" cy="192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7000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A0EE14-7A7C-115F-4DB7-7735A7B5D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93DBC5-06B3-3D0E-963D-F1893588A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10B1B1-DD0C-0084-04FC-4FE4C4F55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EE84C3B-237D-8A4F-20A1-D06F5FECA2A2}"/>
              </a:ext>
            </a:extLst>
          </p:cNvPr>
          <p:cNvSpPr>
            <a:spLocks noGrp="1"/>
          </p:cNvSpPr>
          <p:nvPr/>
        </p:nvSpPr>
        <p:spPr>
          <a:xfrm>
            <a:off x="440266" y="53000"/>
            <a:ext cx="8703733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200" dirty="0"/>
              <a:t>Capacitor Discharge Quench Protection </a:t>
            </a:r>
            <a:br>
              <a:rPr lang="en-US" sz="3200" dirty="0"/>
            </a:br>
            <a:endParaRPr lang="en-GB" sz="3200" dirty="0"/>
          </a:p>
        </p:txBody>
      </p:sp>
      <p:pic>
        <p:nvPicPr>
          <p:cNvPr id="5" name="Content Placeholder 8" descr="A screen shot of a black background&#10;&#10;Description automatically generated">
            <a:extLst>
              <a:ext uri="{FF2B5EF4-FFF2-40B4-BE49-F238E27FC236}">
                <a16:creationId xmlns:a16="http://schemas.microsoft.com/office/drawing/2014/main" id="{BC938216-363C-4ADE-516A-AB929BAFA242}"/>
              </a:ext>
            </a:extLst>
          </p:cNvPr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089" y="668729"/>
            <a:ext cx="3250545" cy="1324923"/>
          </a:xfrm>
          <a:prstGeom prst="rect">
            <a:avLst/>
          </a:prstGeom>
        </p:spPr>
      </p:pic>
      <p:sp>
        <p:nvSpPr>
          <p:cNvPr id="10" name="TextBox 12">
            <a:extLst>
              <a:ext uri="{FF2B5EF4-FFF2-40B4-BE49-F238E27FC236}">
                <a16:creationId xmlns:a16="http://schemas.microsoft.com/office/drawing/2014/main" id="{658706A0-6350-725B-008F-33F57ECE5EBC}"/>
              </a:ext>
            </a:extLst>
          </p:cNvPr>
          <p:cNvSpPr txBox="1"/>
          <p:nvPr/>
        </p:nvSpPr>
        <p:spPr>
          <a:xfrm>
            <a:off x="232905" y="844400"/>
            <a:ext cx="5226828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800"/>
              </a:spcBef>
              <a:buNone/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Quench Protection Concept:</a:t>
            </a:r>
          </a:p>
          <a:p>
            <a:pPr marL="322326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Upon quench detection, a charged capacitor bank is </a:t>
            </a:r>
            <a:r>
              <a:rPr lang="en-US" sz="1400" dirty="0">
                <a:solidFill>
                  <a:schemeClr val="tx2"/>
                </a:solidFill>
              </a:rPr>
              <a:t>discharged</a:t>
            </a:r>
            <a:r>
              <a:rPr lang="en-US" sz="1600" dirty="0">
                <a:solidFill>
                  <a:schemeClr val="tx2"/>
                </a:solidFill>
              </a:rPr>
              <a:t> into the NI coils.</a:t>
            </a:r>
          </a:p>
          <a:p>
            <a:pPr marL="322326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High current pulse generates heat in the turn-to-turn resistive connections.</a:t>
            </a:r>
          </a:p>
          <a:p>
            <a:pPr marL="322326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Fast, potentially very effective, no additional internal components required.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11" name="Arrow: Curved Right 10">
            <a:extLst>
              <a:ext uri="{FF2B5EF4-FFF2-40B4-BE49-F238E27FC236}">
                <a16:creationId xmlns:a16="http://schemas.microsoft.com/office/drawing/2014/main" id="{84B96148-4B96-151E-BDD3-B70E7471A853}"/>
              </a:ext>
            </a:extLst>
          </p:cNvPr>
          <p:cNvSpPr/>
          <p:nvPr/>
        </p:nvSpPr>
        <p:spPr>
          <a:xfrm rot="16200000">
            <a:off x="6623257" y="1278450"/>
            <a:ext cx="325196" cy="933608"/>
          </a:xfrm>
          <a:prstGeom prst="curvedRightArrow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Arrow: Curved Right 11">
            <a:extLst>
              <a:ext uri="{FF2B5EF4-FFF2-40B4-BE49-F238E27FC236}">
                <a16:creationId xmlns:a16="http://schemas.microsoft.com/office/drawing/2014/main" id="{564BC7F9-E0FF-64A3-2F0A-A11BC19DB51B}"/>
              </a:ext>
            </a:extLst>
          </p:cNvPr>
          <p:cNvSpPr/>
          <p:nvPr/>
        </p:nvSpPr>
        <p:spPr>
          <a:xfrm rot="5400000">
            <a:off x="6599549" y="506877"/>
            <a:ext cx="325197" cy="912432"/>
          </a:xfrm>
          <a:prstGeom prst="curvedRightArrow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D0AD62B-F9D8-FE39-597E-E7FB151178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0939" y="1862667"/>
            <a:ext cx="3556792" cy="11652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6673157-1FB2-FAAF-7732-821C6D07EA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1761" y="2916777"/>
            <a:ext cx="3263616" cy="22750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B1B4A32-ECCD-E345-E67B-FA348AD988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910" y="2878767"/>
            <a:ext cx="3417495" cy="2323650"/>
          </a:xfrm>
          <a:prstGeom prst="rect">
            <a:avLst/>
          </a:prstGeom>
        </p:spPr>
      </p:pic>
      <p:sp>
        <p:nvSpPr>
          <p:cNvPr id="16" name="Arrow: Down 15">
            <a:extLst>
              <a:ext uri="{FF2B5EF4-FFF2-40B4-BE49-F238E27FC236}">
                <a16:creationId xmlns:a16="http://schemas.microsoft.com/office/drawing/2014/main" id="{5320BCA8-5F72-41E9-89F5-11B3E4AC289F}"/>
              </a:ext>
            </a:extLst>
          </p:cNvPr>
          <p:cNvSpPr/>
          <p:nvPr/>
        </p:nvSpPr>
        <p:spPr>
          <a:xfrm>
            <a:off x="3641420" y="3344876"/>
            <a:ext cx="89273" cy="618842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7" name="TextBox 82">
            <a:extLst>
              <a:ext uri="{FF2B5EF4-FFF2-40B4-BE49-F238E27FC236}">
                <a16:creationId xmlns:a16="http://schemas.microsoft.com/office/drawing/2014/main" id="{6E5F6520-0325-E018-FCBE-6E8334EB1C70}"/>
              </a:ext>
            </a:extLst>
          </p:cNvPr>
          <p:cNvSpPr txBox="1"/>
          <p:nvPr/>
        </p:nvSpPr>
        <p:spPr>
          <a:xfrm>
            <a:off x="3852698" y="3354215"/>
            <a:ext cx="101961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>
                <a:solidFill>
                  <a:schemeClr val="tx1">
                    <a:lumMod val="50000"/>
                  </a:schemeClr>
                </a:solidFill>
              </a:rPr>
              <a:t>Reduction in hot-spot temperature</a:t>
            </a:r>
            <a:endParaRPr lang="en-GB" sz="1100" i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ECC0E45F-09A9-EE31-840C-23868DBF56AB}"/>
              </a:ext>
            </a:extLst>
          </p:cNvPr>
          <p:cNvSpPr/>
          <p:nvPr/>
        </p:nvSpPr>
        <p:spPr>
          <a:xfrm>
            <a:off x="7111177" y="3764962"/>
            <a:ext cx="89273" cy="849507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9" name="TextBox 84">
            <a:extLst>
              <a:ext uri="{FF2B5EF4-FFF2-40B4-BE49-F238E27FC236}">
                <a16:creationId xmlns:a16="http://schemas.microsoft.com/office/drawing/2014/main" id="{310AA153-AFC2-D06C-5B01-6E61EA9DE82D}"/>
              </a:ext>
            </a:extLst>
          </p:cNvPr>
          <p:cNvSpPr txBox="1"/>
          <p:nvPr/>
        </p:nvSpPr>
        <p:spPr>
          <a:xfrm>
            <a:off x="8078356" y="3748737"/>
            <a:ext cx="101961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>
                <a:solidFill>
                  <a:schemeClr val="tx1">
                    <a:lumMod val="50000"/>
                  </a:schemeClr>
                </a:solidFill>
              </a:rPr>
              <a:t>Reduction in peak radial force density</a:t>
            </a:r>
            <a:endParaRPr lang="en-GB" sz="1100" i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0" name="TextBox 85">
            <a:extLst>
              <a:ext uri="{FF2B5EF4-FFF2-40B4-BE49-F238E27FC236}">
                <a16:creationId xmlns:a16="http://schemas.microsoft.com/office/drawing/2014/main" id="{EE90B8C5-8D08-9971-3C6C-2C6108ECE089}"/>
              </a:ext>
            </a:extLst>
          </p:cNvPr>
          <p:cNvSpPr txBox="1"/>
          <p:nvPr/>
        </p:nvSpPr>
        <p:spPr>
          <a:xfrm>
            <a:off x="2511221" y="4669631"/>
            <a:ext cx="101961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>
                <a:solidFill>
                  <a:schemeClr val="tx1">
                    <a:lumMod val="50000"/>
                  </a:schemeClr>
                </a:solidFill>
              </a:rPr>
              <a:t>Quench</a:t>
            </a:r>
            <a:endParaRPr lang="en-GB" sz="1100" i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9D1DB1-47F9-AA9D-E9A7-381820B953DF}"/>
              </a:ext>
            </a:extLst>
          </p:cNvPr>
          <p:cNvSpPr txBox="1"/>
          <p:nvPr/>
        </p:nvSpPr>
        <p:spPr>
          <a:xfrm>
            <a:off x="440266" y="482045"/>
            <a:ext cx="4648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for Stacks of HTS NI Pancake Coils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13D70DD-C0D2-6F6A-4608-C9BDA2513CB8}"/>
              </a:ext>
            </a:extLst>
          </p:cNvPr>
          <p:cNvSpPr txBox="1">
            <a:spLocks/>
          </p:cNvSpPr>
          <p:nvPr/>
        </p:nvSpPr>
        <p:spPr>
          <a:xfrm>
            <a:off x="3996217" y="5332792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900" dirty="0">
                <a:solidFill>
                  <a:schemeClr val="bg1"/>
                </a:solidFill>
              </a:rPr>
              <a:t>Courtesy of Tim Mulder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EB471D-CA9D-FD13-161F-43F0CBCD8428}"/>
              </a:ext>
            </a:extLst>
          </p:cNvPr>
          <p:cNvSpPr txBox="1"/>
          <p:nvPr/>
        </p:nvSpPr>
        <p:spPr>
          <a:xfrm>
            <a:off x="1506741" y="5318290"/>
            <a:ext cx="13173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WP4.5-T</a:t>
            </a:r>
            <a:r>
              <a:rPr lang="en-GB" sz="900" dirty="0">
                <a:solidFill>
                  <a:schemeClr val="bg1"/>
                </a:solidFill>
                <a:latin typeface="Calibri" panose="020F0502020204030204" pitchFamily="34" charset="0"/>
              </a:rPr>
              <a:t>5</a:t>
            </a:r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-D6</a:t>
            </a:r>
            <a:endParaRPr lang="en-GB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2721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71E710-5372-277D-9956-EE6DCD89BE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77D437-209E-790B-0D1F-3D268769F5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B6CEB-1F45-A3AA-DC04-FF53D8B33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F467D8E-9D7A-7228-5BBE-AF07AF3BE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Energy extraction (EE) with energy recuperation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881E8A4-0EC9-FE63-13DC-BD90251FA973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rcRect/>
          <a:stretch/>
        </p:blipFill>
        <p:spPr>
          <a:xfrm>
            <a:off x="4385724" y="2689237"/>
            <a:ext cx="4477375" cy="1819529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C0B48B7-7BAF-46E1-DF46-8BE94BAB44AB}"/>
              </a:ext>
            </a:extLst>
          </p:cNvPr>
          <p:cNvSpPr txBox="1">
            <a:spLocks/>
          </p:cNvSpPr>
          <p:nvPr/>
        </p:nvSpPr>
        <p:spPr>
          <a:xfrm>
            <a:off x="3996217" y="5332792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900" dirty="0">
                <a:solidFill>
                  <a:schemeClr val="bg1"/>
                </a:solidFill>
              </a:rPr>
              <a:t>Courtesy of Bozhidar Panev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F8C71A-9834-7C01-1F54-EB5014D627C2}"/>
              </a:ext>
            </a:extLst>
          </p:cNvPr>
          <p:cNvSpPr txBox="1"/>
          <p:nvPr/>
        </p:nvSpPr>
        <p:spPr>
          <a:xfrm>
            <a:off x="277586" y="759279"/>
            <a:ext cx="8550032" cy="524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new idea from the recent years proposed an implementation of energy recuperation function in energy extraction (EE) systems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174889-0F57-1176-0604-150F601F9095}"/>
              </a:ext>
            </a:extLst>
          </p:cNvPr>
          <p:cNvSpPr txBox="1"/>
          <p:nvPr/>
        </p:nvSpPr>
        <p:spPr>
          <a:xfrm>
            <a:off x="316382" y="1387228"/>
            <a:ext cx="8550032" cy="1172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Principle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step: In case of quench or trip, the magnetic stored energy from SC circuit is saved in the storage unit (battery/capacitor) instead of being dumped as thermal losses in a resistor</a:t>
            </a:r>
          </a:p>
          <a:p>
            <a:pPr lvl="1"/>
            <a:endParaRPr lang="en-US" dirty="0"/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step: The energy from the storage unit is injected in the network grid or used as a DC source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125909-C61E-F3DD-523A-E84DF882B0AD}"/>
              </a:ext>
            </a:extLst>
          </p:cNvPr>
          <p:cNvSpPr txBox="1"/>
          <p:nvPr/>
        </p:nvSpPr>
        <p:spPr>
          <a:xfrm>
            <a:off x="162273" y="4586412"/>
            <a:ext cx="7316212" cy="524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the light of future and bigger accelerators construction involving huge amount of stored energy, such recuperation function becomes a must.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8FFD8E-3272-CB10-090E-058BF64D4395}"/>
              </a:ext>
            </a:extLst>
          </p:cNvPr>
          <p:cNvSpPr txBox="1"/>
          <p:nvPr/>
        </p:nvSpPr>
        <p:spPr>
          <a:xfrm>
            <a:off x="316382" y="2788218"/>
            <a:ext cx="3888225" cy="1821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study on the following aspects is foreseen in the coming years: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US" dirty="0"/>
              <a:t>Profitability of such functionality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US" dirty="0"/>
              <a:t>Intermediate storage and technology selection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US" dirty="0"/>
              <a:t>Reliability and circuit protection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US" dirty="0"/>
              <a:t>Design and mock-up manufacturing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8CFB3D-CBC5-466B-0F65-966609660AF4}"/>
              </a:ext>
            </a:extLst>
          </p:cNvPr>
          <p:cNvSpPr txBox="1"/>
          <p:nvPr/>
        </p:nvSpPr>
        <p:spPr>
          <a:xfrm>
            <a:off x="1506741" y="5318290"/>
            <a:ext cx="13173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WP4.5-T4-D8</a:t>
            </a:r>
          </a:p>
        </p:txBody>
      </p:sp>
    </p:spTree>
    <p:extLst>
      <p:ext uri="{BB962C8B-B14F-4D97-AF65-F5344CB8AC3E}">
        <p14:creationId xmlns:p14="http://schemas.microsoft.com/office/powerpoint/2010/main" val="2496378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71E710-5372-277D-9956-EE6DCD89BE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77D437-209E-790B-0D1F-3D268769F5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B6CEB-1F45-A3AA-DC04-FF53D8B33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521B962-0F84-7F5A-4861-3136A13D8195}"/>
              </a:ext>
            </a:extLst>
          </p:cNvPr>
          <p:cNvSpPr txBox="1">
            <a:spLocks/>
          </p:cNvSpPr>
          <p:nvPr/>
        </p:nvSpPr>
        <p:spPr>
          <a:xfrm>
            <a:off x="457200" y="1955"/>
            <a:ext cx="8226854" cy="636206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914400"/>
            <a:r>
              <a:rPr lang="en-GB" dirty="0"/>
              <a:t>Outline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061F62-BFB8-A1FE-9F3B-5A4532A7CA1A}"/>
              </a:ext>
            </a:extLst>
          </p:cNvPr>
          <p:cNvSpPr txBox="1"/>
          <p:nvPr/>
        </p:nvSpPr>
        <p:spPr>
          <a:xfrm>
            <a:off x="1785004" y="1186643"/>
            <a:ext cx="2612516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b="1" dirty="0">
                <a:solidFill>
                  <a:schemeClr val="accent2"/>
                </a:solidFill>
              </a:rPr>
              <a:t>Detection</a:t>
            </a:r>
            <a:r>
              <a:rPr lang="en-GB" dirty="0">
                <a:solidFill>
                  <a:schemeClr val="accent2"/>
                </a:solidFill>
              </a:rPr>
              <a:t> Technology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C1F67E6-D109-84B9-4E6E-98BDC96A8B6C}"/>
              </a:ext>
            </a:extLst>
          </p:cNvPr>
          <p:cNvSpPr txBox="1"/>
          <p:nvPr/>
        </p:nvSpPr>
        <p:spPr>
          <a:xfrm>
            <a:off x="2132795" y="2162884"/>
            <a:ext cx="2261403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b="1" dirty="0">
                <a:solidFill>
                  <a:schemeClr val="accent2"/>
                </a:solidFill>
              </a:rPr>
              <a:t>Protection</a:t>
            </a:r>
            <a:r>
              <a:rPr lang="en-GB" dirty="0">
                <a:solidFill>
                  <a:schemeClr val="accent2"/>
                </a:solidFill>
              </a:rPr>
              <a:t> Technology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E71B66C-E664-B04C-2787-111F32DEB7B9}"/>
              </a:ext>
            </a:extLst>
          </p:cNvPr>
          <p:cNvSpPr txBox="1"/>
          <p:nvPr/>
        </p:nvSpPr>
        <p:spPr>
          <a:xfrm>
            <a:off x="2435156" y="3929452"/>
            <a:ext cx="1994199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Transient</a:t>
            </a:r>
            <a:r>
              <a:rPr lang="en-GB" b="1" dirty="0"/>
              <a:t> Simulations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C77DC3-9163-9ADE-1178-6DF03A5A1679}"/>
              </a:ext>
            </a:extLst>
          </p:cNvPr>
          <p:cNvSpPr txBox="1"/>
          <p:nvPr/>
        </p:nvSpPr>
        <p:spPr>
          <a:xfrm>
            <a:off x="4761116" y="1178869"/>
            <a:ext cx="4519915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/>
                </a:solidFill>
              </a:rPr>
              <a:t>Quench Detection Through Electrical Stimuli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AE26CE-D3E4-2E98-5476-FD9993C17444}"/>
              </a:ext>
            </a:extLst>
          </p:cNvPr>
          <p:cNvSpPr txBox="1"/>
          <p:nvPr/>
        </p:nvSpPr>
        <p:spPr>
          <a:xfrm>
            <a:off x="4761116" y="1750026"/>
            <a:ext cx="4519915" cy="1172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E-CLIQ (External CLIQ) Development Progress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S-CLIQ (Secondary CLIQ) Simulations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ESC (Energy Shift with Coupling) Concept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CD (Capacitive Discharge) Protection for HTS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/>
                </a:solidFill>
              </a:rPr>
              <a:t>EE (Energy Extraction) with energy recuperation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B73DFF-F90F-CF8E-00D8-8E6A093C1FD0}"/>
              </a:ext>
            </a:extLst>
          </p:cNvPr>
          <p:cNvSpPr txBox="1"/>
          <p:nvPr/>
        </p:nvSpPr>
        <p:spPr>
          <a:xfrm>
            <a:off x="4772182" y="3065114"/>
            <a:ext cx="4569938" cy="2037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12T VE Quench Simulation study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New tool for 2D FE quench simulations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AC loss LTS – 3D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AC loss LTS – 2D reduced order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3D FE Simulations of HTS pancakes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3D FE Simulations - High Performance Computing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2D FD Simulations of HTS pancakes stacks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3D CCT Quench Co-simulations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Material properties in Simulations </a:t>
            </a:r>
            <a:endParaRPr lang="en-GB" dirty="0"/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CE45817A-3EAD-999C-29FC-A560422C3ADF}"/>
              </a:ext>
            </a:extLst>
          </p:cNvPr>
          <p:cNvSpPr/>
          <p:nvPr/>
        </p:nvSpPr>
        <p:spPr>
          <a:xfrm>
            <a:off x="4477339" y="3148866"/>
            <a:ext cx="203956" cy="186959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Left Brace 28">
            <a:extLst>
              <a:ext uri="{FF2B5EF4-FFF2-40B4-BE49-F238E27FC236}">
                <a16:creationId xmlns:a16="http://schemas.microsoft.com/office/drawing/2014/main" id="{E8F80E5E-6DFE-3024-24E2-BB36639EFB32}"/>
              </a:ext>
            </a:extLst>
          </p:cNvPr>
          <p:cNvSpPr/>
          <p:nvPr/>
        </p:nvSpPr>
        <p:spPr>
          <a:xfrm>
            <a:off x="4477339" y="1842696"/>
            <a:ext cx="191997" cy="103262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Left Brace 29">
            <a:extLst>
              <a:ext uri="{FF2B5EF4-FFF2-40B4-BE49-F238E27FC236}">
                <a16:creationId xmlns:a16="http://schemas.microsoft.com/office/drawing/2014/main" id="{1F8A5C3A-9093-071C-9323-381A9A1BF81B}"/>
              </a:ext>
            </a:extLst>
          </p:cNvPr>
          <p:cNvSpPr/>
          <p:nvPr/>
        </p:nvSpPr>
        <p:spPr>
          <a:xfrm>
            <a:off x="4489299" y="1186643"/>
            <a:ext cx="180038" cy="34163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1429905C-C317-06BA-309C-B71CBC223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529" y="3623721"/>
            <a:ext cx="1235627" cy="9198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DF5806C-8683-93EB-A727-C377A3A23E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286" y="1898657"/>
            <a:ext cx="977435" cy="83687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86F918A-E8E4-C6F7-61A6-FF999B22A1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1804" y="1010465"/>
            <a:ext cx="1054622" cy="676292"/>
          </a:xfrm>
          <a:prstGeom prst="rect">
            <a:avLst/>
          </a:prstGeom>
        </p:spPr>
      </p:pic>
      <p:pic>
        <p:nvPicPr>
          <p:cNvPr id="35" name="Picture 2">
            <a:extLst>
              <a:ext uri="{FF2B5EF4-FFF2-40B4-BE49-F238E27FC236}">
                <a16:creationId xmlns:a16="http://schemas.microsoft.com/office/drawing/2014/main" id="{7C621782-9930-3F1F-F8B4-F5921686D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14" y="3882522"/>
            <a:ext cx="1012768" cy="355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9828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F7BAC7-806E-994E-1AE8-C3250003102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F86F8A-0A85-755B-19E9-8FD3B5285E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1CE02A-9BCE-43A8-1BD1-2F67D4D1BD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49F6A0B-99D4-8788-E5A7-C81F00302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12T VE Quench Protection studies – initial review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991F0EB-A130-0560-F37C-9C0A707B18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06" y="578107"/>
            <a:ext cx="5937240" cy="2569148"/>
          </a:xfrm>
          <a:prstGeom prst="rect">
            <a:avLst/>
          </a:prstGeom>
        </p:spPr>
      </p:pic>
      <p:pic>
        <p:nvPicPr>
          <p:cNvPr id="30" name="Picture 29" descr="Chart, sunburst chart&#10;&#10;Description automatically generated">
            <a:extLst>
              <a:ext uri="{FF2B5EF4-FFF2-40B4-BE49-F238E27FC236}">
                <a16:creationId xmlns:a16="http://schemas.microsoft.com/office/drawing/2014/main" id="{3A1A82B1-763D-57D3-E917-7E3E01934DF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5189" y="3210629"/>
            <a:ext cx="2014360" cy="2014360"/>
          </a:xfrm>
          <a:prstGeom prst="rect">
            <a:avLst/>
          </a:prstGeom>
          <a:ln>
            <a:solidFill>
              <a:schemeClr val="tx1"/>
            </a:solidFill>
            <a:prstDash val="sysDot"/>
          </a:ln>
        </p:spPr>
      </p:pic>
      <p:pic>
        <p:nvPicPr>
          <p:cNvPr id="31" name="Picture 30" descr="Chart, sunburst chart&#10;&#10;Description automatically generated">
            <a:extLst>
              <a:ext uri="{FF2B5EF4-FFF2-40B4-BE49-F238E27FC236}">
                <a16:creationId xmlns:a16="http://schemas.microsoft.com/office/drawing/2014/main" id="{82148A06-B4EC-93BE-3DFC-2B7EF26AEE5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151" y="3221334"/>
            <a:ext cx="2014360" cy="2014360"/>
          </a:xfrm>
          <a:prstGeom prst="rect">
            <a:avLst/>
          </a:prstGeom>
        </p:spPr>
      </p:pic>
      <p:pic>
        <p:nvPicPr>
          <p:cNvPr id="32" name="Content Placeholder 15" descr="Chart, sunburst chart&#10;&#10;Description automatically generated">
            <a:extLst>
              <a:ext uri="{FF2B5EF4-FFF2-40B4-BE49-F238E27FC236}">
                <a16:creationId xmlns:a16="http://schemas.microsoft.com/office/drawing/2014/main" id="{45D4C718-FDF2-5555-F5CB-D6ADCC96B6E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227" y="3210629"/>
            <a:ext cx="2014360" cy="201436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6D878184-CDEF-5A2D-ED26-37284C79BCCC}"/>
              </a:ext>
            </a:extLst>
          </p:cNvPr>
          <p:cNvSpPr txBox="1"/>
          <p:nvPr/>
        </p:nvSpPr>
        <p:spPr>
          <a:xfrm>
            <a:off x="391169" y="3203499"/>
            <a:ext cx="1875372" cy="3084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50 mm, 5 blocks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1DE99ED-A313-7951-EA32-5C858C7E63A2}"/>
              </a:ext>
            </a:extLst>
          </p:cNvPr>
          <p:cNvSpPr txBox="1"/>
          <p:nvPr/>
        </p:nvSpPr>
        <p:spPr>
          <a:xfrm>
            <a:off x="2929203" y="3203499"/>
            <a:ext cx="1875372" cy="3084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50 mm, 6 blocks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0641E20-210B-750D-8910-9E3EDA0B8B9C}"/>
              </a:ext>
            </a:extLst>
          </p:cNvPr>
          <p:cNvSpPr txBox="1"/>
          <p:nvPr/>
        </p:nvSpPr>
        <p:spPr>
          <a:xfrm>
            <a:off x="5467237" y="3203499"/>
            <a:ext cx="1875372" cy="3084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56 mm, 6 blocks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0BCAA0-4DB1-E2E4-53A1-515D032F07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67722" y="75397"/>
            <a:ext cx="1736734" cy="7058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EFF74C-3332-3EE6-9114-6A597C41D685}"/>
              </a:ext>
            </a:extLst>
          </p:cNvPr>
          <p:cNvSpPr txBox="1"/>
          <p:nvPr/>
        </p:nvSpPr>
        <p:spPr>
          <a:xfrm>
            <a:off x="6591471" y="978176"/>
            <a:ext cx="2383277" cy="956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have parametric quench protection software. Looking at many options is relatively low effort for us.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FC392C-312E-08ED-F3CB-AD6DEB1FCCA9}"/>
              </a:ext>
            </a:extLst>
          </p:cNvPr>
          <p:cNvSpPr txBox="1"/>
          <p:nvPr/>
        </p:nvSpPr>
        <p:spPr>
          <a:xfrm>
            <a:off x="1506741" y="5318290"/>
            <a:ext cx="13173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WP4.5-T5-D1</a:t>
            </a:r>
          </a:p>
          <a:p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WP4.5-T5-D1</a:t>
            </a:r>
            <a:r>
              <a:rPr lang="en-GB" sz="900" dirty="0">
                <a:solidFill>
                  <a:schemeClr val="bg1"/>
                </a:solidFill>
                <a:latin typeface="Calibri" panose="020F0502020204030204" pitchFamily="34" charset="0"/>
              </a:rPr>
              <a:t>0</a:t>
            </a:r>
            <a:r>
              <a:rPr lang="en-GB" sz="9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296ACB-F2C5-F030-C201-491266F7B605}"/>
              </a:ext>
            </a:extLst>
          </p:cNvPr>
          <p:cNvSpPr txBox="1"/>
          <p:nvPr/>
        </p:nvSpPr>
        <p:spPr>
          <a:xfrm>
            <a:off x="7525312" y="4022006"/>
            <a:ext cx="1449436" cy="7405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Magnet designs</a:t>
            </a:r>
          </a:p>
          <a:p>
            <a:r>
              <a:rPr lang="en-GB" dirty="0"/>
              <a:t>Courtesy of</a:t>
            </a:r>
          </a:p>
          <a:p>
            <a:r>
              <a:rPr lang="en-GB" b="1" dirty="0"/>
              <a:t>L. Fiscarelli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B7D22-C5F9-87E9-BD99-65624816E109}"/>
              </a:ext>
            </a:extLst>
          </p:cNvPr>
          <p:cNvSpPr txBox="1"/>
          <p:nvPr/>
        </p:nvSpPr>
        <p:spPr>
          <a:xfrm>
            <a:off x="7058391" y="2248591"/>
            <a:ext cx="2085609" cy="740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Thanks</a:t>
            </a:r>
            <a:r>
              <a:rPr lang="en-GB" dirty="0"/>
              <a:t> for great collaboration to the 12 T </a:t>
            </a:r>
            <a:r>
              <a:rPr lang="en-GB" b="1" dirty="0"/>
              <a:t>VE magnet </a:t>
            </a:r>
            <a:r>
              <a:rPr lang="en-GB" dirty="0"/>
              <a:t>team.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176122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71E710-5372-277D-9956-EE6DCD89BE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77D437-209E-790B-0D1F-3D268769F5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B6CEB-1F45-A3AA-DC04-FF53D8B33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F467D8E-9D7A-7228-5BBE-AF07AF3BE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FiQuS Multipole magnets magnetic and thermal simulations</a:t>
            </a:r>
            <a:endParaRPr lang="en-GB" dirty="0"/>
          </a:p>
        </p:txBody>
      </p:sp>
      <p:pic>
        <p:nvPicPr>
          <p:cNvPr id="6" name="per_step">
            <a:hlinkClick r:id="" action="ppaction://media"/>
            <a:extLst>
              <a:ext uri="{FF2B5EF4-FFF2-40B4-BE49-F238E27FC236}">
                <a16:creationId xmlns:a16="http://schemas.microsoft.com/office/drawing/2014/main" id="{808410E7-0EA2-9374-92AA-F9CF1F4E255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92284" y="2857500"/>
            <a:ext cx="3686072" cy="22960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864419E-3A38-BEF6-2DF0-CB50AC9D50D3}"/>
              </a:ext>
            </a:extLst>
          </p:cNvPr>
          <p:cNvSpPr txBox="1"/>
          <p:nvPr/>
        </p:nvSpPr>
        <p:spPr>
          <a:xfrm>
            <a:off x="3156871" y="3657991"/>
            <a:ext cx="96280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77’380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DoFs</a:t>
            </a: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CF270D-3E6A-E59D-6C03-910196C86975}"/>
              </a:ext>
            </a:extLst>
          </p:cNvPr>
          <p:cNvSpPr txBox="1"/>
          <p:nvPr/>
        </p:nvSpPr>
        <p:spPr>
          <a:xfrm>
            <a:off x="8078356" y="3144911"/>
            <a:ext cx="10057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13’143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DoFs</a:t>
            </a: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6092F3-DC87-C6A8-CB9B-ED492EEF89BC}"/>
              </a:ext>
            </a:extLst>
          </p:cNvPr>
          <p:cNvSpPr txBox="1"/>
          <p:nvPr/>
        </p:nvSpPr>
        <p:spPr>
          <a:xfrm>
            <a:off x="7985127" y="3854171"/>
            <a:ext cx="1328642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10 times shorter solution time!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794FA9-82C0-6804-75F3-226883B8EA66}"/>
              </a:ext>
            </a:extLst>
          </p:cNvPr>
          <p:cNvSpPr txBox="1"/>
          <p:nvPr/>
        </p:nvSpPr>
        <p:spPr>
          <a:xfrm>
            <a:off x="3048291" y="4376641"/>
            <a:ext cx="133192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MQXA:</a:t>
            </a:r>
          </a:p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Nb-Ti / Cu cables</a:t>
            </a:r>
          </a:p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Cu wedges</a:t>
            </a:r>
          </a:p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Kapton insulations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74B1830-B304-90E7-5AC7-E7CAECD0ABFA}"/>
              </a:ext>
            </a:extLst>
          </p:cNvPr>
          <p:cNvSpPr txBox="1">
            <a:spLocks/>
          </p:cNvSpPr>
          <p:nvPr/>
        </p:nvSpPr>
        <p:spPr>
          <a:xfrm>
            <a:off x="3825954" y="5332792"/>
            <a:ext cx="2002247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900" dirty="0">
                <a:solidFill>
                  <a:schemeClr val="bg1"/>
                </a:solidFill>
              </a:rPr>
              <a:t>Courtesy </a:t>
            </a:r>
            <a:r>
              <a:rPr lang="en-GB" sz="900">
                <a:solidFill>
                  <a:schemeClr val="bg1"/>
                </a:solidFill>
              </a:rPr>
              <a:t>of E.</a:t>
            </a:r>
            <a:r>
              <a:rPr lang="de-DE" sz="900">
                <a:solidFill>
                  <a:schemeClr val="bg1"/>
                </a:solidFill>
              </a:rPr>
              <a:t> Schnaubelt &amp; A. Vitrano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7FB3B64C-F4A3-5B49-0C81-181F807E03BF}"/>
              </a:ext>
            </a:extLst>
          </p:cNvPr>
          <p:cNvSpPr txBox="1">
            <a:spLocks/>
          </p:cNvSpPr>
          <p:nvPr/>
        </p:nvSpPr>
        <p:spPr>
          <a:xfrm>
            <a:off x="6425287" y="685406"/>
            <a:ext cx="660427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MQY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33C9AC70-F277-598B-1441-924D2584EA1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888451" y="685406"/>
            <a:ext cx="1195616" cy="536402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D2693D45-BAE5-9070-24AD-5071898DE40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05" t="1629" r="2350" b="1369"/>
          <a:stretch/>
        </p:blipFill>
        <p:spPr>
          <a:xfrm>
            <a:off x="546877" y="3129889"/>
            <a:ext cx="1755828" cy="2023699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DAC6AA6-5B04-413D-F42A-0A9A70A72E25}"/>
              </a:ext>
            </a:extLst>
          </p:cNvPr>
          <p:cNvSpPr txBox="1">
            <a:spLocks/>
          </p:cNvSpPr>
          <p:nvPr/>
        </p:nvSpPr>
        <p:spPr>
          <a:xfrm>
            <a:off x="59933" y="3129889"/>
            <a:ext cx="660427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MQXA</a:t>
            </a:r>
          </a:p>
        </p:txBody>
      </p:sp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599F9D3A-3B62-82B1-95B9-67CE909F312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87" t="1148" r="2022" b="1199"/>
          <a:stretch/>
        </p:blipFill>
        <p:spPr>
          <a:xfrm>
            <a:off x="4737973" y="641038"/>
            <a:ext cx="1769154" cy="2023700"/>
          </a:xfrm>
          <a:prstGeom prst="rect">
            <a:avLst/>
          </a:prstGeom>
        </p:spPr>
      </p:pic>
      <p:pic>
        <p:nvPicPr>
          <p:cNvPr id="21" name="Picture 20" descr="A purple circle with a white circle in the middle&#10;&#10;Description automatically generated">
            <a:extLst>
              <a:ext uri="{FF2B5EF4-FFF2-40B4-BE49-F238E27FC236}">
                <a16:creationId xmlns:a16="http://schemas.microsoft.com/office/drawing/2014/main" id="{C8E82D8B-047D-E203-BF38-106DB695C64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5131" y="776149"/>
            <a:ext cx="1949121" cy="2137342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257A717-52C9-1A51-27A9-F31204C39ABF}"/>
              </a:ext>
            </a:extLst>
          </p:cNvPr>
          <p:cNvSpPr txBox="1">
            <a:spLocks/>
          </p:cNvSpPr>
          <p:nvPr/>
        </p:nvSpPr>
        <p:spPr>
          <a:xfrm>
            <a:off x="59933" y="729135"/>
            <a:ext cx="272971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Robust 12 T VE</a:t>
            </a:r>
          </a:p>
          <a:p>
            <a:pPr marL="27432" indent="0">
              <a:buNone/>
            </a:pP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(MQXF cable with 6 blocks)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2FB877-2B55-1CF4-5277-EC91EE7D63D5}"/>
              </a:ext>
            </a:extLst>
          </p:cNvPr>
          <p:cNvSpPr txBox="1"/>
          <p:nvPr/>
        </p:nvSpPr>
        <p:spPr>
          <a:xfrm>
            <a:off x="1506741" y="5318290"/>
            <a:ext cx="13173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WP4.5-T5-D9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BF3A06-79E1-7BE1-97DA-37C325B5B3C9}"/>
              </a:ext>
            </a:extLst>
          </p:cNvPr>
          <p:cNvSpPr txBox="1"/>
          <p:nvPr/>
        </p:nvSpPr>
        <p:spPr>
          <a:xfrm>
            <a:off x="316992" y="1165398"/>
            <a:ext cx="1189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Magnet design</a:t>
            </a:r>
          </a:p>
          <a:p>
            <a:r>
              <a:rPr lang="en-GB" sz="1200" dirty="0"/>
              <a:t>Courtesy of</a:t>
            </a:r>
          </a:p>
          <a:p>
            <a:r>
              <a:rPr lang="en-GB" sz="1200" b="1" dirty="0"/>
              <a:t>L. Fiscarelli</a:t>
            </a:r>
          </a:p>
        </p:txBody>
      </p:sp>
    </p:spTree>
    <p:extLst>
      <p:ext uri="{BB962C8B-B14F-4D97-AF65-F5344CB8AC3E}">
        <p14:creationId xmlns:p14="http://schemas.microsoft.com/office/powerpoint/2010/main" val="54922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71E710-5372-277D-9956-EE6DCD89BE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77D437-209E-790B-0D1F-3D268769F5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B6CEB-1F45-A3AA-DC04-FF53D8B33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F467D8E-9D7A-7228-5BBE-AF07AF3BE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5397"/>
            <a:ext cx="9144000" cy="72835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A 3D FEM thermo-electro-magnetic model to simulate twisted composite superconductors in transient regimes </a:t>
            </a:r>
            <a:endParaRPr lang="en-GB" sz="28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C0B48B7-7BAF-46E1-DF46-8BE94BAB44AB}"/>
              </a:ext>
            </a:extLst>
          </p:cNvPr>
          <p:cNvSpPr txBox="1">
            <a:spLocks/>
          </p:cNvSpPr>
          <p:nvPr/>
        </p:nvSpPr>
        <p:spPr>
          <a:xfrm>
            <a:off x="3996217" y="5332792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900" dirty="0">
                <a:solidFill>
                  <a:schemeClr val="bg1"/>
                </a:solidFill>
              </a:rPr>
              <a:t>Courtesy of Bernardo </a:t>
            </a:r>
            <a:r>
              <a:rPr lang="en-GB" sz="900" dirty="0" err="1">
                <a:solidFill>
                  <a:schemeClr val="bg1"/>
                </a:solidFill>
              </a:rPr>
              <a:t>Bordini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2A7804E2-C8AA-2698-8024-36D8E01208E4}"/>
              </a:ext>
            </a:extLst>
          </p:cNvPr>
          <p:cNvSpPr txBox="1">
            <a:spLocks/>
          </p:cNvSpPr>
          <p:nvPr/>
        </p:nvSpPr>
        <p:spPr>
          <a:xfrm>
            <a:off x="11497724" y="647208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713232" rtl="0" eaLnBrk="1" latinLnBrk="0" hangingPunct="1">
              <a:defRPr sz="675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8BB08F4-060F-E077-87E1-EDD0DC3942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7"/>
          <a:stretch/>
        </p:blipFill>
        <p:spPr>
          <a:xfrm>
            <a:off x="5369630" y="2678117"/>
            <a:ext cx="3748803" cy="251999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5270FFF-118E-05EF-2E5A-6DC7E6A3825C}"/>
              </a:ext>
            </a:extLst>
          </p:cNvPr>
          <p:cNvSpPr txBox="1"/>
          <p:nvPr/>
        </p:nvSpPr>
        <p:spPr>
          <a:xfrm>
            <a:off x="6775750" y="4579270"/>
            <a:ext cx="18143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200" dirty="0"/>
              <a:t>Animation of the of the currents in the whole wire, 5000 T/min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18AAFCC-DE85-59A5-90F2-24CECBBE2B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6" t="3583" b="6320"/>
          <a:stretch/>
        </p:blipFill>
        <p:spPr>
          <a:xfrm>
            <a:off x="3743341" y="868276"/>
            <a:ext cx="3706897" cy="2520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74D5717-97FD-1AEF-9CBD-BE5204DB0C6E}"/>
              </a:ext>
            </a:extLst>
          </p:cNvPr>
          <p:cNvSpPr txBox="1"/>
          <p:nvPr/>
        </p:nvSpPr>
        <p:spPr>
          <a:xfrm>
            <a:off x="3378485" y="983743"/>
            <a:ext cx="22183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200" dirty="0"/>
              <a:t>Animation of the of the currents in the whole wire 5 T/min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02CCA35-4981-77C3-B4FA-11F6AF41686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7" y="914653"/>
            <a:ext cx="3086100" cy="2057400"/>
          </a:xfrm>
          <a:prstGeom prst="rect">
            <a:avLst/>
          </a:prstGeom>
        </p:spPr>
      </p:pic>
      <p:pic>
        <p:nvPicPr>
          <p:cNvPr id="22" name="Picture 21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C3E0B824-168D-DC87-CAA2-30208A551AE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" y="3130915"/>
            <a:ext cx="3086100" cy="205740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447B32B-9F1A-179A-50CB-C99657A58B97}"/>
              </a:ext>
            </a:extLst>
          </p:cNvPr>
          <p:cNvSpPr txBox="1"/>
          <p:nvPr/>
        </p:nvSpPr>
        <p:spPr>
          <a:xfrm>
            <a:off x="2214060" y="2334642"/>
            <a:ext cx="9616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dirty="0"/>
              <a:t>5 T/min</a:t>
            </a:r>
          </a:p>
        </p:txBody>
      </p:sp>
      <p:pic>
        <p:nvPicPr>
          <p:cNvPr id="27" name="Picture 21" descr="C:\Documents and Settings\bbordini\Local Settings\Temporary Internet Files\Content.Word\001.jpg">
            <a:extLst>
              <a:ext uri="{FF2B5EF4-FFF2-40B4-BE49-F238E27FC236}">
                <a16:creationId xmlns:a16="http://schemas.microsoft.com/office/drawing/2014/main" id="{F4BF3715-157E-8399-E0E1-04087E059D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10959" r="89315"/>
                    </a14:imgEffect>
                  </a14:imgLayer>
                </a14:imgProps>
              </a:ext>
            </a:extLst>
          </a:blip>
          <a:srcRect l="13051" r="13051"/>
          <a:stretch>
            <a:fillRect/>
          </a:stretch>
        </p:blipFill>
        <p:spPr>
          <a:xfrm rot="413849">
            <a:off x="7707614" y="1128737"/>
            <a:ext cx="1116821" cy="113665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D093FC0-588A-FBA9-F6FE-F6E6E5C587CC}"/>
              </a:ext>
            </a:extLst>
          </p:cNvPr>
          <p:cNvSpPr txBox="1"/>
          <p:nvPr/>
        </p:nvSpPr>
        <p:spPr>
          <a:xfrm>
            <a:off x="3214530" y="3286776"/>
            <a:ext cx="238225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600" b="1" dirty="0">
                <a:solidFill>
                  <a:srgbClr val="FF0000"/>
                </a:solidFill>
              </a:rPr>
              <a:t>An example</a:t>
            </a:r>
            <a:r>
              <a:rPr lang="en-CH" sz="1600" dirty="0"/>
              <a:t>: </a:t>
            </a:r>
          </a:p>
          <a:p>
            <a:pPr algn="ctr"/>
            <a:r>
              <a:rPr lang="en-CH" sz="1600" b="1" dirty="0"/>
              <a:t>Current distribution </a:t>
            </a:r>
            <a:r>
              <a:rPr lang="en-CH" sz="1600" dirty="0"/>
              <a:t>and </a:t>
            </a:r>
            <a:r>
              <a:rPr lang="en-CH" sz="1600" b="1" dirty="0"/>
              <a:t>Magnetization </a:t>
            </a:r>
            <a:endParaRPr lang="en-CH" sz="1600" dirty="0"/>
          </a:p>
          <a:p>
            <a:pPr algn="ctr"/>
            <a:r>
              <a:rPr lang="en-CH" sz="1600" dirty="0"/>
              <a:t> in a MQXF Nb</a:t>
            </a:r>
            <a:r>
              <a:rPr lang="en-CH" sz="1600" baseline="-25000" dirty="0"/>
              <a:t>3</a:t>
            </a:r>
            <a:r>
              <a:rPr lang="en-CH" sz="1600" dirty="0"/>
              <a:t>Sn wire exposed to an increasing background field at 1.9 K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B2D3D4-5B95-3115-E928-262CD5261933}"/>
              </a:ext>
            </a:extLst>
          </p:cNvPr>
          <p:cNvSpPr txBox="1"/>
          <p:nvPr/>
        </p:nvSpPr>
        <p:spPr>
          <a:xfrm>
            <a:off x="2035969" y="4548018"/>
            <a:ext cx="1070291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dirty="0"/>
              <a:t>5000 T/min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076958-A3A6-7639-0AD0-03FECAE93C6E}"/>
              </a:ext>
            </a:extLst>
          </p:cNvPr>
          <p:cNvSpPr txBox="1"/>
          <p:nvPr/>
        </p:nvSpPr>
        <p:spPr>
          <a:xfrm>
            <a:off x="1506741" y="5318290"/>
            <a:ext cx="13173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WP4.5-T5-D4</a:t>
            </a:r>
            <a:endParaRPr lang="en-GB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3741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71E710-5372-277D-9956-EE6DCD89BE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77D437-209E-790B-0D1F-3D268769F5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B6CEB-1F45-A3AA-DC04-FF53D8B33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C0B48B7-7BAF-46E1-DF46-8BE94BAB44AB}"/>
              </a:ext>
            </a:extLst>
          </p:cNvPr>
          <p:cNvSpPr txBox="1">
            <a:spLocks/>
          </p:cNvSpPr>
          <p:nvPr/>
        </p:nvSpPr>
        <p:spPr>
          <a:xfrm>
            <a:off x="3996217" y="5332792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900" dirty="0">
                <a:solidFill>
                  <a:schemeClr val="bg1"/>
                </a:solidFill>
              </a:rPr>
              <a:t>Courtesy of  Bernardo </a:t>
            </a:r>
            <a:r>
              <a:rPr lang="en-GB" sz="900" dirty="0" err="1">
                <a:solidFill>
                  <a:schemeClr val="bg1"/>
                </a:solidFill>
              </a:rPr>
              <a:t>Bordini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2A7804E2-C8AA-2698-8024-36D8E01208E4}"/>
              </a:ext>
            </a:extLst>
          </p:cNvPr>
          <p:cNvSpPr txBox="1">
            <a:spLocks/>
          </p:cNvSpPr>
          <p:nvPr/>
        </p:nvSpPr>
        <p:spPr>
          <a:xfrm>
            <a:off x="11497724" y="647208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713232" rtl="0" eaLnBrk="1" latinLnBrk="0" hangingPunct="1">
              <a:defRPr sz="675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6" name="Picture 5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6CCACCCF-322D-3584-EC56-E62B01815F5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3" y="891623"/>
            <a:ext cx="4185678" cy="209283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EAED390-7BD8-F53D-BD98-3E7731CCE8D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8" r="1"/>
          <a:stretch/>
        </p:blipFill>
        <p:spPr>
          <a:xfrm>
            <a:off x="5964725" y="748078"/>
            <a:ext cx="3124872" cy="23622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2057224-9BCC-9F9C-3E12-2B0628BEB2F7}"/>
              </a:ext>
            </a:extLst>
          </p:cNvPr>
          <p:cNvSpPr txBox="1"/>
          <p:nvPr/>
        </p:nvSpPr>
        <p:spPr>
          <a:xfrm>
            <a:off x="2077307" y="942626"/>
            <a:ext cx="9616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dirty="0"/>
              <a:t>5 T/min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D802AF-96CE-F205-DD63-4C0940757ACD}"/>
              </a:ext>
            </a:extLst>
          </p:cNvPr>
          <p:cNvSpPr txBox="1"/>
          <p:nvPr/>
        </p:nvSpPr>
        <p:spPr>
          <a:xfrm>
            <a:off x="1943427" y="3080297"/>
            <a:ext cx="1070291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dirty="0"/>
              <a:t>5000 T/min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EBE563-CE8F-C2BE-EED9-8F49D83F4BB4}"/>
              </a:ext>
            </a:extLst>
          </p:cNvPr>
          <p:cNvSpPr txBox="1"/>
          <p:nvPr/>
        </p:nvSpPr>
        <p:spPr>
          <a:xfrm>
            <a:off x="7124923" y="2211466"/>
            <a:ext cx="1928024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dirty="0"/>
              <a:t>5 T/min</a:t>
            </a:r>
          </a:p>
        </p:txBody>
      </p:sp>
      <p:sp>
        <p:nvSpPr>
          <p:cNvPr id="37" name="Title 4">
            <a:extLst>
              <a:ext uri="{FF2B5EF4-FFF2-40B4-BE49-F238E27FC236}">
                <a16:creationId xmlns:a16="http://schemas.microsoft.com/office/drawing/2014/main" id="{4CEDAF72-6A73-F548-FE1B-FFD92EF81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5397"/>
            <a:ext cx="9144000" cy="72835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A 3D FEM thermo-electro-magnetic model to simulate twisted composite superconductors in transient regimes </a:t>
            </a:r>
            <a:endParaRPr lang="en-GB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A0589E-E25F-E930-0988-0D59FF7E030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9" b="6217"/>
          <a:stretch/>
        </p:blipFill>
        <p:spPr>
          <a:xfrm>
            <a:off x="5918511" y="2968895"/>
            <a:ext cx="3221616" cy="221534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A010E5C-974F-6B2E-30D6-7AFF78935234}"/>
              </a:ext>
            </a:extLst>
          </p:cNvPr>
          <p:cNvSpPr txBox="1"/>
          <p:nvPr/>
        </p:nvSpPr>
        <p:spPr>
          <a:xfrm>
            <a:off x="7671840" y="4612281"/>
            <a:ext cx="1070291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dirty="0"/>
              <a:t>5000 T/min</a:t>
            </a:r>
          </a:p>
        </p:txBody>
      </p:sp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18BC2528-9CA8-3ADB-ED73-ACE95E8FF93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" y="3069686"/>
            <a:ext cx="4229100" cy="2114550"/>
          </a:xfrm>
          <a:prstGeom prst="rect">
            <a:avLst/>
          </a:prstGeom>
        </p:spPr>
      </p:pic>
      <p:pic>
        <p:nvPicPr>
          <p:cNvPr id="27" name="Picture 21" descr="C:\Documents and Settings\bbordini\Local Settings\Temporary Internet Files\Content.Word\001.jpg">
            <a:extLst>
              <a:ext uri="{FF2B5EF4-FFF2-40B4-BE49-F238E27FC236}">
                <a16:creationId xmlns:a16="http://schemas.microsoft.com/office/drawing/2014/main" id="{F4BF3715-157E-8399-E0E1-04087E059D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10959" r="89315"/>
                    </a14:imgEffect>
                  </a14:imgLayer>
                </a14:imgProps>
              </a:ext>
            </a:extLst>
          </a:blip>
          <a:srcRect l="13051" r="13051"/>
          <a:stretch>
            <a:fillRect/>
          </a:stretch>
        </p:blipFill>
        <p:spPr>
          <a:xfrm rot="413849">
            <a:off x="4573503" y="4070847"/>
            <a:ext cx="1116821" cy="113665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9B9DE23-7F66-FECF-BF06-45C09ACDA5C9}"/>
              </a:ext>
            </a:extLst>
          </p:cNvPr>
          <p:cNvSpPr txBox="1"/>
          <p:nvPr/>
        </p:nvSpPr>
        <p:spPr>
          <a:xfrm>
            <a:off x="4199438" y="1044740"/>
            <a:ext cx="186495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600" b="1" dirty="0">
                <a:solidFill>
                  <a:srgbClr val="FF0000"/>
                </a:solidFill>
              </a:rPr>
              <a:t>An example</a:t>
            </a:r>
            <a:r>
              <a:rPr lang="en-CH" sz="1600" dirty="0"/>
              <a:t>: </a:t>
            </a:r>
          </a:p>
          <a:p>
            <a:pPr algn="ctr"/>
            <a:r>
              <a:rPr lang="en-CH" sz="1600" b="1" dirty="0"/>
              <a:t>Copper Current distribution </a:t>
            </a:r>
            <a:r>
              <a:rPr lang="en-CH" sz="1600" dirty="0"/>
              <a:t>(animations on the right) and </a:t>
            </a:r>
            <a:r>
              <a:rPr lang="en-CH" sz="1600" b="1" dirty="0"/>
              <a:t>Overall Losses </a:t>
            </a:r>
            <a:r>
              <a:rPr lang="en-CH" sz="1600" dirty="0"/>
              <a:t>(plots on the left)  in a MQXF Nb</a:t>
            </a:r>
            <a:r>
              <a:rPr lang="en-CH" sz="1600" baseline="-25000" dirty="0"/>
              <a:t>3</a:t>
            </a:r>
            <a:r>
              <a:rPr lang="en-CH" sz="1600" dirty="0"/>
              <a:t>Sn wire exposed to an increasing   background field         at 1.9 K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C115B98-BBAD-450C-06DA-70440A9EB76D}"/>
              </a:ext>
            </a:extLst>
          </p:cNvPr>
          <p:cNvSpPr txBox="1"/>
          <p:nvPr/>
        </p:nvSpPr>
        <p:spPr>
          <a:xfrm>
            <a:off x="1955768" y="4459650"/>
            <a:ext cx="16210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dirty="0"/>
              <a:t>5000 T/min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CADAA8-3C44-76BD-9D9B-732E192D3F6E}"/>
              </a:ext>
            </a:extLst>
          </p:cNvPr>
          <p:cNvSpPr txBox="1"/>
          <p:nvPr/>
        </p:nvSpPr>
        <p:spPr>
          <a:xfrm>
            <a:off x="1506741" y="5318290"/>
            <a:ext cx="13173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WP4.5-T5-D4</a:t>
            </a:r>
            <a:endParaRPr lang="en-GB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069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FE5E17AC-801D-966C-8583-9EDD7E02C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7680" y="2657566"/>
            <a:ext cx="2925659" cy="255168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71E710-5372-277D-9956-EE6DCD89BE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77D437-209E-790B-0D1F-3D268769F5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B6CEB-1F45-A3AA-DC04-FF53D8B33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F467D8E-9D7A-7228-5BBE-AF07AF3BE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Reduced Order Modelling of Composite Wires and Cables</a:t>
            </a:r>
          </a:p>
        </p:txBody>
      </p:sp>
      <p:pic>
        <p:nvPicPr>
          <p:cNvPr id="9" name="Espace réservé du contenu 8" descr="Une image contenant cercle, motif, orange, capture d’écran&#10;&#10;Description générée automatiquement">
            <a:extLst>
              <a:ext uri="{FF2B5EF4-FFF2-40B4-BE49-F238E27FC236}">
                <a16:creationId xmlns:a16="http://schemas.microsoft.com/office/drawing/2014/main" id="{81C67CEE-4BE7-08B3-C469-458091BFBEE3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879" y="524341"/>
            <a:ext cx="2287222" cy="2206217"/>
          </a:xfr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C0B48B7-7BAF-46E1-DF46-8BE94BAB44AB}"/>
              </a:ext>
            </a:extLst>
          </p:cNvPr>
          <p:cNvSpPr txBox="1">
            <a:spLocks/>
          </p:cNvSpPr>
          <p:nvPr/>
        </p:nvSpPr>
        <p:spPr>
          <a:xfrm>
            <a:off x="3996217" y="5332792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900" dirty="0">
                <a:solidFill>
                  <a:schemeClr val="bg1"/>
                </a:solidFill>
              </a:rPr>
              <a:t>Courtesy of J. Dular, F. Magnus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DEDCA05-9025-4892-5504-92456CFA0716}"/>
              </a:ext>
            </a:extLst>
          </p:cNvPr>
          <p:cNvSpPr txBox="1"/>
          <p:nvPr/>
        </p:nvSpPr>
        <p:spPr>
          <a:xfrm>
            <a:off x="273110" y="642609"/>
            <a:ext cx="562253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Objective</a:t>
            </a:r>
            <a:r>
              <a:rPr lang="en-US" sz="1800" dirty="0"/>
              <a:t>: describe the response of composite superconductors in view of their homogenization,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AC loss, magnetization, inductance.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We propose a 2D model: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One problem with in-plane currents,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One problem with out-of-plane currents,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Coupling via circuit equations.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Example - AC loss w.r.t. field and frequency:</a:t>
            </a:r>
          </a:p>
          <a:p>
            <a:pPr marL="642366" lvl="1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1EDDD5D-F048-ADC9-EE7F-0D0CC8548F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6440" y="2716823"/>
            <a:ext cx="2525790" cy="15113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FD320B-1D29-9D1E-87ED-3C693D1129D9}"/>
              </a:ext>
            </a:extLst>
          </p:cNvPr>
          <p:cNvSpPr txBox="1"/>
          <p:nvPr/>
        </p:nvSpPr>
        <p:spPr>
          <a:xfrm>
            <a:off x="1506741" y="5318290"/>
            <a:ext cx="13173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WP4.5-T5-D4</a:t>
            </a:r>
            <a:endParaRPr lang="en-GB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2097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71E710-5372-277D-9956-EE6DCD89BE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77D437-209E-790B-0D1F-3D268769F5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B6CEB-1F45-A3AA-DC04-FF53D8B33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F467D8E-9D7A-7228-5BBE-AF07AF3BE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DE" dirty="0"/>
              <a:t>3D FE Simulations of HTS No-Insulation Pancake Coils 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057EC2-64FB-E93A-1CC0-049656F0EA7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02772" y="685169"/>
            <a:ext cx="3961939" cy="4025356"/>
          </a:xfrm>
        </p:spPr>
        <p:txBody>
          <a:bodyPr>
            <a:normAutofit/>
          </a:bodyPr>
          <a:lstStyle/>
          <a:p>
            <a:r>
              <a:rPr lang="en-DE" sz="2100" dirty="0"/>
              <a:t>Coupled 3D magneto-thermal models resolving all turns</a:t>
            </a:r>
          </a:p>
          <a:p>
            <a:pPr lvl="1"/>
            <a:r>
              <a:rPr lang="en-DE" sz="1800" dirty="0"/>
              <a:t>Using specialized thin shell approximations</a:t>
            </a:r>
          </a:p>
          <a:p>
            <a:endParaRPr lang="en-DE" sz="2100" dirty="0"/>
          </a:p>
          <a:p>
            <a:pPr marL="27432" indent="0">
              <a:buNone/>
            </a:pPr>
            <a:endParaRPr lang="en-DE" dirty="0"/>
          </a:p>
          <a:p>
            <a:pPr marL="27432" indent="0">
              <a:buNone/>
            </a:pPr>
            <a:endParaRPr lang="en-DE" dirty="0"/>
          </a:p>
          <a:p>
            <a:pPr marL="27432" indent="0" algn="l">
              <a:lnSpc>
                <a:spcPct val="110000"/>
              </a:lnSpc>
              <a:buNone/>
            </a:pPr>
            <a:endParaRPr lang="en-DE" sz="1100" b="0" i="0" u="none" strike="noStrike" baseline="0" dirty="0">
              <a:latin typeface="XCharter-Roman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C0B48B7-7BAF-46E1-DF46-8BE94BAB44AB}"/>
              </a:ext>
            </a:extLst>
          </p:cNvPr>
          <p:cNvSpPr txBox="1">
            <a:spLocks/>
          </p:cNvSpPr>
          <p:nvPr/>
        </p:nvSpPr>
        <p:spPr>
          <a:xfrm>
            <a:off x="3996217" y="5332792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900" dirty="0">
                <a:solidFill>
                  <a:schemeClr val="bg1"/>
                </a:solidFill>
              </a:rPr>
              <a:t>Courtesy of</a:t>
            </a:r>
            <a:r>
              <a:rPr lang="en-DE" sz="900" dirty="0">
                <a:solidFill>
                  <a:schemeClr val="bg1"/>
                </a:solidFill>
              </a:rPr>
              <a:t> Sina Atalay</a:t>
            </a:r>
            <a:endParaRPr lang="en-GB" sz="9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grey and black circular object&#10;&#10;Description automatically generated with medium confidence">
            <a:extLst>
              <a:ext uri="{FF2B5EF4-FFF2-40B4-BE49-F238E27FC236}">
                <a16:creationId xmlns:a16="http://schemas.microsoft.com/office/drawing/2014/main" id="{188F7059-CB73-B6D7-81B0-4C64393A48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5" r="8295"/>
          <a:stretch/>
        </p:blipFill>
        <p:spPr>
          <a:xfrm>
            <a:off x="4164711" y="641563"/>
            <a:ext cx="4979289" cy="41125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23C25A8-B3FF-44F6-071B-1BAD6CA28785}"/>
              </a:ext>
            </a:extLst>
          </p:cNvPr>
          <p:cNvSpPr txBox="1"/>
          <p:nvPr/>
        </p:nvSpPr>
        <p:spPr>
          <a:xfrm>
            <a:off x="202772" y="4934459"/>
            <a:ext cx="87719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E. Schnaubelt</a:t>
            </a:r>
            <a:r>
              <a:rPr lang="en-DE" sz="11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et al</a:t>
            </a:r>
            <a:r>
              <a:rPr lang="en-GB" sz="11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DE" sz="11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GB" sz="11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“Magneto-Thermal Thin Shell Approximation for 3D Finite Element Analysis of No-Insulation Coils”</a:t>
            </a:r>
            <a:r>
              <a:rPr lang="en-DE" sz="1100" dirty="0">
                <a:latin typeface="Calibri" panose="020F0502020204030204" pitchFamily="34" charset="0"/>
                <a:cs typeface="Calibri" panose="020F0502020204030204" pitchFamily="34" charset="0"/>
              </a:rPr>
              <a:t>. In: arXiv:2310.03138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698E4A-FC68-FF21-0C09-F76131AE229A}"/>
              </a:ext>
            </a:extLst>
          </p:cNvPr>
          <p:cNvSpPr txBox="1"/>
          <p:nvPr/>
        </p:nvSpPr>
        <p:spPr>
          <a:xfrm>
            <a:off x="2527524" y="2639235"/>
            <a:ext cx="21717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100" dirty="0"/>
              <a:t>40 turns double pancake</a:t>
            </a:r>
          </a:p>
          <a:p>
            <a:r>
              <a:rPr lang="en-DE" sz="1100" dirty="0"/>
              <a:t>with linear current ramp</a:t>
            </a:r>
            <a:endParaRPr lang="en-US" sz="11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8DFD49-9FBA-DBDD-C099-9F8A594AA89C}"/>
              </a:ext>
            </a:extLst>
          </p:cNvPr>
          <p:cNvSpPr txBox="1"/>
          <p:nvPr/>
        </p:nvSpPr>
        <p:spPr>
          <a:xfrm>
            <a:off x="202772" y="3948352"/>
            <a:ext cx="21717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100" dirty="0"/>
              <a:t>Fully non-linear and anisotropic material relations</a:t>
            </a:r>
            <a:endParaRPr lang="en-US" sz="11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BF2046-9148-A0D4-83E6-165FA4B1194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66" y="2122234"/>
            <a:ext cx="2477805" cy="1510642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8C3FFA-169E-40CD-A831-3BE2EFAA57B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7524" y="3272197"/>
            <a:ext cx="2477805" cy="15066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F1F3279-D460-6890-51BE-CD32C78DF5B5}"/>
              </a:ext>
            </a:extLst>
          </p:cNvPr>
          <p:cNvSpPr txBox="1"/>
          <p:nvPr/>
        </p:nvSpPr>
        <p:spPr>
          <a:xfrm>
            <a:off x="1506741" y="5318290"/>
            <a:ext cx="13173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WP4.5-T5-D6</a:t>
            </a:r>
            <a:endParaRPr lang="en-GB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8102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71E710-5372-277D-9956-EE6DCD89BE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01/11/2023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77D437-209E-790B-0D1F-3D268769F5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B6CEB-1F45-A3AA-DC04-FF53D8B33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F467D8E-9D7A-7228-5BBE-AF07AF3BE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HPC Methods for Parallel FE Simulations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C0B48B7-7BAF-46E1-DF46-8BE94BAB44AB}"/>
              </a:ext>
            </a:extLst>
          </p:cNvPr>
          <p:cNvSpPr txBox="1">
            <a:spLocks/>
          </p:cNvSpPr>
          <p:nvPr/>
        </p:nvSpPr>
        <p:spPr>
          <a:xfrm>
            <a:off x="3996217" y="5332792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900" dirty="0">
                <a:solidFill>
                  <a:schemeClr val="bg1"/>
                </a:solidFill>
              </a:rPr>
              <a:t>Courtesy of </a:t>
            </a:r>
            <a:r>
              <a:rPr lang="en-DE" sz="900" dirty="0">
                <a:solidFill>
                  <a:schemeClr val="bg1"/>
                </a:solidFill>
              </a:rPr>
              <a:t>Erik Schnaubelt</a:t>
            </a:r>
            <a:endParaRPr lang="en-GB" sz="900" dirty="0">
              <a:solidFill>
                <a:schemeClr val="bg1"/>
              </a:solidFill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E27CCC33-F89B-6786-2448-9D0C98CCDC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335" y="1228973"/>
            <a:ext cx="5448413" cy="355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67352D-D5D6-A91B-8A00-192C094FE6C3}"/>
              </a:ext>
            </a:extLst>
          </p:cNvPr>
          <p:cNvSpPr txBox="1"/>
          <p:nvPr/>
        </p:nvSpPr>
        <p:spPr>
          <a:xfrm>
            <a:off x="202772" y="4779713"/>
            <a:ext cx="8771976" cy="646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E. Schnaubelt</a:t>
            </a:r>
            <a:r>
              <a:rPr lang="en-DE" sz="11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et al</a:t>
            </a:r>
            <a:r>
              <a:rPr lang="en-GB" sz="11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DE" sz="11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GB" sz="11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“Parallel-in-Time Integration of Transients</a:t>
            </a:r>
            <a:r>
              <a:rPr lang="en-DE" sz="11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1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in Superconducting Accelerator Magnets”. In: </a:t>
            </a:r>
            <a:r>
              <a:rPr lang="en-GB" sz="1100" b="0" i="1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93rd Annual Meeting of the International Association of</a:t>
            </a:r>
            <a:r>
              <a:rPr lang="en-DE" sz="1100" b="0" i="1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100" b="0" i="1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Applied Mathematics and Mechanics (GAMM 202</a:t>
            </a:r>
            <a:r>
              <a:rPr lang="en-DE" sz="1100" b="0" i="1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1100" b="0" i="1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GB" sz="11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. Dresden, May 30, 2023</a:t>
            </a:r>
            <a:r>
              <a:rPr lang="en-US" sz="1100" b="0" i="0" u="none" strike="noStrike" baseline="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5269A0-5DD6-DA6F-E72C-302EBC86EB48}"/>
              </a:ext>
            </a:extLst>
          </p:cNvPr>
          <p:cNvSpPr txBox="1"/>
          <p:nvPr/>
        </p:nvSpPr>
        <p:spPr>
          <a:xfrm>
            <a:off x="202772" y="2542678"/>
            <a:ext cx="3169078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7432" indent="0">
              <a:buNone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Parallel-in-time integration of central field of no-insulation HTS pancake coil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057EC2-64FB-E93A-1CC0-049656F0EA7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02772" y="685169"/>
            <a:ext cx="7607728" cy="646972"/>
          </a:xfrm>
        </p:spPr>
        <p:txBody>
          <a:bodyPr>
            <a:normAutofit fontScale="62500" lnSpcReduction="20000"/>
          </a:bodyPr>
          <a:lstStyle/>
          <a:p>
            <a:r>
              <a:rPr lang="en-US" sz="3300" dirty="0"/>
              <a:t>Parallelization in Time</a:t>
            </a:r>
          </a:p>
          <a:p>
            <a:pPr lvl="1"/>
            <a:r>
              <a:rPr lang="en-US" sz="2900" dirty="0"/>
              <a:t>Parallelization in Space in progress</a:t>
            </a:r>
          </a:p>
          <a:p>
            <a:pPr marL="27432" indent="0">
              <a:buNone/>
            </a:pPr>
            <a:endParaRPr lang="en-US" dirty="0"/>
          </a:p>
          <a:p>
            <a:pPr marL="27432" indent="0">
              <a:buNone/>
            </a:pPr>
            <a:endParaRPr lang="en-US" dirty="0"/>
          </a:p>
          <a:p>
            <a:pPr marL="27432" indent="0">
              <a:buNone/>
            </a:pPr>
            <a:endParaRPr lang="en-US" dirty="0"/>
          </a:p>
          <a:p>
            <a:pPr marL="27432" indent="0" algn="l">
              <a:lnSpc>
                <a:spcPct val="110000"/>
              </a:lnSpc>
              <a:buNone/>
            </a:pPr>
            <a:endParaRPr lang="en-US" sz="1100" b="0" i="0" u="none" strike="noStrike" baseline="0" dirty="0">
              <a:latin typeface="XCharter-Roman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EC20A4-C1AF-4547-63E3-959E27B09067}"/>
              </a:ext>
            </a:extLst>
          </p:cNvPr>
          <p:cNvSpPr txBox="1"/>
          <p:nvPr/>
        </p:nvSpPr>
        <p:spPr>
          <a:xfrm>
            <a:off x="1506741" y="5318290"/>
            <a:ext cx="13173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WP4.5-T5-D6</a:t>
            </a:r>
            <a:endParaRPr lang="en-GB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292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19EF1E-C3BD-21A8-8451-40F31FA491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D2F839-8B27-9932-89D6-C8740E7967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5A760B-28F2-E0AE-4344-690BC652A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9457FA5-84F5-26AA-0134-D6568DE65358}"/>
              </a:ext>
            </a:extLst>
          </p:cNvPr>
          <p:cNvSpPr txBox="1">
            <a:spLocks/>
          </p:cNvSpPr>
          <p:nvPr/>
        </p:nvSpPr>
        <p:spPr>
          <a:xfrm>
            <a:off x="609601" y="82014"/>
            <a:ext cx="10969139" cy="532463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defTabSz="914400"/>
            <a:r>
              <a:rPr lang="en-GB" dirty="0"/>
              <a:t>Quench Protection – Goals and increasing complexity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A4385D-D84E-6E65-2C94-D4324DBA63E2}"/>
              </a:ext>
            </a:extLst>
          </p:cNvPr>
          <p:cNvSpPr txBox="1"/>
          <p:nvPr/>
        </p:nvSpPr>
        <p:spPr>
          <a:xfrm>
            <a:off x="409575" y="821538"/>
            <a:ext cx="8324849" cy="524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Quench protection: </a:t>
            </a:r>
            <a:r>
              <a:rPr lang="en-GB" b="1" dirty="0">
                <a:solidFill>
                  <a:srgbClr val="FF9900"/>
                </a:solidFill>
              </a:rPr>
              <a:t>managing the release of the stored magnetic energy</a:t>
            </a:r>
            <a:r>
              <a:rPr lang="en-GB" dirty="0">
                <a:solidFill>
                  <a:srgbClr val="FF9900"/>
                </a:solidFill>
              </a:rPr>
              <a:t> </a:t>
            </a:r>
            <a:r>
              <a:rPr lang="en-GB" dirty="0"/>
              <a:t>in a way that prevents/mitigates </a:t>
            </a:r>
            <a:r>
              <a:rPr lang="en-GB" dirty="0">
                <a:solidFill>
                  <a:srgbClr val="00B050"/>
                </a:solidFill>
              </a:rPr>
              <a:t>any potential damage </a:t>
            </a:r>
            <a:r>
              <a:rPr lang="en-GB" dirty="0"/>
              <a:t>to the magnet, its circuitry, and surrounding components.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02FA27-67D6-DB48-C06F-81CA47D21C34}"/>
              </a:ext>
            </a:extLst>
          </p:cNvPr>
          <p:cNvSpPr txBox="1"/>
          <p:nvPr/>
        </p:nvSpPr>
        <p:spPr>
          <a:xfrm>
            <a:off x="409575" y="1659656"/>
            <a:ext cx="777874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With increasing magnetic field, quench protection becomes more important and more complex: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Nb-Ti -&gt; voltages</a:t>
            </a:r>
            <a:r>
              <a:rPr lang="en-GB" sz="1400" dirty="0"/>
              <a:t> and </a:t>
            </a:r>
            <a:r>
              <a:rPr lang="en-GB" sz="1400" b="1" dirty="0"/>
              <a:t>temperature </a:t>
            </a:r>
            <a:r>
              <a:rPr lang="en-GB" sz="1400" dirty="0"/>
              <a:t>(in most cases)</a:t>
            </a:r>
            <a:endParaRPr lang="en-GB" sz="1400" b="1" dirty="0"/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Nb</a:t>
            </a:r>
            <a:r>
              <a:rPr lang="en-GB" sz="1400" b="1" baseline="-25000" dirty="0"/>
              <a:t>3</a:t>
            </a:r>
            <a:r>
              <a:rPr lang="en-GB" sz="1400" b="1" dirty="0"/>
              <a:t>Sn -&gt; voltages</a:t>
            </a:r>
            <a:r>
              <a:rPr lang="en-GB" sz="1400" dirty="0"/>
              <a:t>, </a:t>
            </a:r>
            <a:r>
              <a:rPr lang="en-GB" sz="1400" b="1" dirty="0"/>
              <a:t>temperatures,</a:t>
            </a:r>
            <a:r>
              <a:rPr lang="en-GB" sz="1400" dirty="0"/>
              <a:t> and </a:t>
            </a:r>
            <a:r>
              <a:rPr lang="en-GB" sz="1400" b="1" dirty="0"/>
              <a:t>conductor level stresses</a:t>
            </a:r>
            <a:endParaRPr lang="en-GB" sz="1400" b="1" i="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1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latin typeface="+mj-lt"/>
              </a:rPr>
              <a:t>HTS -&gt; voltages</a:t>
            </a:r>
            <a:r>
              <a:rPr lang="en-GB" sz="1400" dirty="0">
                <a:latin typeface="+mj-lt"/>
              </a:rPr>
              <a:t>, </a:t>
            </a:r>
            <a:r>
              <a:rPr lang="en-GB" sz="1400" b="1" dirty="0">
                <a:latin typeface="+mj-lt"/>
              </a:rPr>
              <a:t>temperatures</a:t>
            </a:r>
            <a:r>
              <a:rPr lang="en-GB" sz="1400" dirty="0">
                <a:latin typeface="+mj-lt"/>
              </a:rPr>
              <a:t>, </a:t>
            </a:r>
            <a:r>
              <a:rPr lang="en-GB" sz="1400" b="1" dirty="0">
                <a:latin typeface="+mj-lt"/>
              </a:rPr>
              <a:t>conductor level stress</a:t>
            </a:r>
            <a:r>
              <a:rPr lang="en-GB" sz="1400" dirty="0">
                <a:latin typeface="+mj-lt"/>
              </a:rPr>
              <a:t> and often </a:t>
            </a:r>
            <a:r>
              <a:rPr lang="en-GB" sz="1400" b="1" dirty="0">
                <a:solidFill>
                  <a:schemeClr val="accent1">
                    <a:lumMod val="10000"/>
                  </a:schemeClr>
                </a:solidFill>
                <a:latin typeface="+mj-lt"/>
              </a:rPr>
              <a:t>superconductor level stress</a:t>
            </a:r>
            <a:r>
              <a:rPr lang="en-GB" sz="1400" dirty="0">
                <a:latin typeface="+mj-lt"/>
              </a:rPr>
              <a:t> and for </a:t>
            </a:r>
            <a:r>
              <a:rPr lang="en-GB" sz="1400" b="1" dirty="0">
                <a:latin typeface="+mj-lt"/>
              </a:rPr>
              <a:t>NI coils, </a:t>
            </a:r>
            <a:r>
              <a:rPr lang="en-GB" sz="1400" dirty="0">
                <a:latin typeface="+mj-lt"/>
              </a:rPr>
              <a:t>a potential for a </a:t>
            </a:r>
            <a:r>
              <a:rPr lang="en-GB" sz="1400" b="1" dirty="0">
                <a:latin typeface="+mj-lt"/>
              </a:rPr>
              <a:t>force density redistribution </a:t>
            </a:r>
            <a:endParaRPr lang="en-GB" sz="1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45C8D5-9349-DDA7-6A9B-C24E78E5CC05}"/>
              </a:ext>
            </a:extLst>
          </p:cNvPr>
          <p:cNvSpPr txBox="1"/>
          <p:nvPr/>
        </p:nvSpPr>
        <p:spPr>
          <a:xfrm>
            <a:off x="409575" y="3789921"/>
            <a:ext cx="8324849" cy="1033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dirty="0"/>
              <a:t>Quench protection should be an integral part of the design of a superconducting magnet, affecting the design of the conductor (e.g. Cu/SC ratio, insulation) and coil, the choice of operating current, etc. </a:t>
            </a:r>
          </a:p>
          <a:p>
            <a:pPr>
              <a:spcBef>
                <a:spcPts val="600"/>
              </a:spcBef>
            </a:pPr>
            <a:r>
              <a:rPr lang="en-GB" dirty="0"/>
              <a:t>Proper quench protection analysis of high-field magnets requires advanced computer tools, and is a multidisciplinary team effort!</a:t>
            </a:r>
          </a:p>
        </p:txBody>
      </p:sp>
    </p:spTree>
    <p:extLst>
      <p:ext uri="{BB962C8B-B14F-4D97-AF65-F5344CB8AC3E}">
        <p14:creationId xmlns:p14="http://schemas.microsoft.com/office/powerpoint/2010/main" val="36464728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4BD8DA-4771-A3FC-7D06-6169C40E3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861695-C025-1A08-54FA-B85421470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D013BD-6B4A-70C1-57B9-3D3BE0917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 descr="A diagram of a number of letters&#10;&#10;Description automatically generated">
            <a:extLst>
              <a:ext uri="{FF2B5EF4-FFF2-40B4-BE49-F238E27FC236}">
                <a16:creationId xmlns:a16="http://schemas.microsoft.com/office/drawing/2014/main" id="{CEEECBE3-D222-F716-410B-F9F6402612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6859" y="328717"/>
            <a:ext cx="3867142" cy="2900356"/>
          </a:xfrm>
          <a:prstGeom prst="rect">
            <a:avLst/>
          </a:prstGeom>
        </p:spPr>
      </p:pic>
      <p:sp>
        <p:nvSpPr>
          <p:cNvPr id="6" name="TextBox 10">
            <a:extLst>
              <a:ext uri="{FF2B5EF4-FFF2-40B4-BE49-F238E27FC236}">
                <a16:creationId xmlns:a16="http://schemas.microsoft.com/office/drawing/2014/main" id="{9494FFDF-9685-3D99-61F9-C53C2CD0E57F}"/>
              </a:ext>
            </a:extLst>
          </p:cNvPr>
          <p:cNvSpPr txBox="1"/>
          <p:nvPr/>
        </p:nvSpPr>
        <p:spPr>
          <a:xfrm>
            <a:off x="147574" y="1809206"/>
            <a:ext cx="5226828" cy="331372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800"/>
              </a:spcBef>
              <a:buNone/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New developments:</a:t>
            </a:r>
          </a:p>
          <a:p>
            <a:pPr marL="322326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Accepts multiple pancake geometries using different conductor layouts on different circuits in one simulation. </a:t>
            </a:r>
          </a:p>
          <a:p>
            <a:pPr marL="322326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Quench back in surround rings is possible.</a:t>
            </a:r>
          </a:p>
          <a:p>
            <a:pPr marL="322326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Screening currents and its corresponding AC loss are fully included.</a:t>
            </a:r>
          </a:p>
          <a:p>
            <a:pPr marL="322326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Force density can be exported for analysis in COMSOL / other software.</a:t>
            </a:r>
          </a:p>
          <a:p>
            <a:pPr marL="322326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Used to test various quench protection strategies for stacks of NI pancake coils.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100E72C-9F5C-74EE-A736-1162CF699303}"/>
              </a:ext>
            </a:extLst>
          </p:cNvPr>
          <p:cNvSpPr>
            <a:spLocks noGrp="1"/>
          </p:cNvSpPr>
          <p:nvPr/>
        </p:nvSpPr>
        <p:spPr>
          <a:xfrm>
            <a:off x="-95470" y="254000"/>
            <a:ext cx="9144000" cy="59578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3200" dirty="0"/>
              <a:t>NICQS : No-Insulation HTS Coil Quench Simulator</a:t>
            </a:r>
            <a:br>
              <a:rPr lang="en-US" sz="3200" dirty="0"/>
            </a:br>
            <a:endParaRPr lang="en-GB" sz="3200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54902781-F119-58CE-655B-7E67BEAAC13A}"/>
              </a:ext>
            </a:extLst>
          </p:cNvPr>
          <p:cNvSpPr>
            <a:spLocks noGrp="1"/>
          </p:cNvSpPr>
          <p:nvPr/>
        </p:nvSpPr>
        <p:spPr>
          <a:xfrm>
            <a:off x="2969335" y="57311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16E1E0D-5F41-F600-7B12-D4EC7FA9B597}"/>
              </a:ext>
            </a:extLst>
          </p:cNvPr>
          <p:cNvSpPr>
            <a:spLocks noGrp="1"/>
          </p:cNvSpPr>
          <p:nvPr/>
        </p:nvSpPr>
        <p:spPr>
          <a:xfrm>
            <a:off x="5182756" y="572513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5AD1791-534D-A7C4-15D7-93B1192CB340}"/>
              </a:ext>
            </a:extLst>
          </p:cNvPr>
          <p:cNvSpPr>
            <a:spLocks noGrp="1"/>
          </p:cNvSpPr>
          <p:nvPr/>
        </p:nvSpPr>
        <p:spPr>
          <a:xfrm>
            <a:off x="8185376" y="572513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1" name="Picture 10" descr="A blue and red tube&#10;&#10;Description automatically generated">
            <a:extLst>
              <a:ext uri="{FF2B5EF4-FFF2-40B4-BE49-F238E27FC236}">
                <a16:creationId xmlns:a16="http://schemas.microsoft.com/office/drawing/2014/main" id="{0F5530CF-4718-05DE-6DCA-65831E5949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5036" y="3229073"/>
            <a:ext cx="3031390" cy="1943987"/>
          </a:xfrm>
          <a:prstGeom prst="rect">
            <a:avLst/>
          </a:prstGeom>
        </p:spPr>
      </p:pic>
      <p:sp>
        <p:nvSpPr>
          <p:cNvPr id="12" name="TextBox 17">
            <a:extLst>
              <a:ext uri="{FF2B5EF4-FFF2-40B4-BE49-F238E27FC236}">
                <a16:creationId xmlns:a16="http://schemas.microsoft.com/office/drawing/2014/main" id="{F8BDBB4F-D98D-BFE2-946F-E9C63E6A2A05}"/>
              </a:ext>
            </a:extLst>
          </p:cNvPr>
          <p:cNvSpPr txBox="1"/>
          <p:nvPr/>
        </p:nvSpPr>
        <p:spPr>
          <a:xfrm>
            <a:off x="534064" y="1151439"/>
            <a:ext cx="46486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2"/>
                </a:solidFill>
              </a:rPr>
              <a:t>Designed for the </a:t>
            </a:r>
            <a:r>
              <a:rPr lang="en-US" dirty="0">
                <a:solidFill>
                  <a:srgbClr val="FF0000"/>
                </a:solidFill>
              </a:rPr>
              <a:t>thermo</a:t>
            </a:r>
            <a:r>
              <a:rPr lang="en-US" dirty="0">
                <a:solidFill>
                  <a:schemeClr val="tx2"/>
                </a:solidFill>
              </a:rPr>
              <a:t>-</a:t>
            </a:r>
            <a:r>
              <a:rPr lang="en-US" dirty="0">
                <a:solidFill>
                  <a:srgbClr val="FFC000"/>
                </a:solidFill>
              </a:rPr>
              <a:t>electro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magnetic</a:t>
            </a:r>
            <a:r>
              <a:rPr lang="en-US" dirty="0">
                <a:solidFill>
                  <a:schemeClr val="tx2"/>
                </a:solidFill>
              </a:rPr>
              <a:t> simulation of stacks of NI pancake coils.</a:t>
            </a:r>
            <a:endParaRPr lang="en-GB" dirty="0"/>
          </a:p>
        </p:txBody>
      </p:sp>
      <p:sp>
        <p:nvSpPr>
          <p:cNvPr id="13" name="TextBox 19">
            <a:extLst>
              <a:ext uri="{FF2B5EF4-FFF2-40B4-BE49-F238E27FC236}">
                <a16:creationId xmlns:a16="http://schemas.microsoft.com/office/drawing/2014/main" id="{EAEAAEC4-F416-AA6D-7946-BCD7BA0D1F86}"/>
              </a:ext>
            </a:extLst>
          </p:cNvPr>
          <p:cNvSpPr txBox="1"/>
          <p:nvPr/>
        </p:nvSpPr>
        <p:spPr>
          <a:xfrm>
            <a:off x="5655411" y="3192110"/>
            <a:ext cx="33931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i="1" dirty="0">
                <a:solidFill>
                  <a:schemeClr val="accent6"/>
                </a:solidFill>
              </a:rPr>
              <a:t>40 T NI HTS Solenoid</a:t>
            </a:r>
            <a:endParaRPr lang="en-GB" sz="1400" i="1" dirty="0">
              <a:solidFill>
                <a:schemeClr val="accent6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0E1038-0DB4-F36F-6DD6-5300244F9004}"/>
              </a:ext>
            </a:extLst>
          </p:cNvPr>
          <p:cNvSpPr txBox="1"/>
          <p:nvPr/>
        </p:nvSpPr>
        <p:spPr>
          <a:xfrm>
            <a:off x="352263" y="517840"/>
            <a:ext cx="46587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2D-Simulation of NI-Pancake coils</a:t>
            </a:r>
            <a:endParaRPr lang="en-GB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73865B9-A718-FE1A-13EE-DD3E55FD3F26}"/>
              </a:ext>
            </a:extLst>
          </p:cNvPr>
          <p:cNvSpPr txBox="1">
            <a:spLocks/>
          </p:cNvSpPr>
          <p:nvPr/>
        </p:nvSpPr>
        <p:spPr>
          <a:xfrm>
            <a:off x="3996217" y="5332792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900" dirty="0">
                <a:solidFill>
                  <a:schemeClr val="bg1"/>
                </a:solidFill>
              </a:rPr>
              <a:t>Courtesy of Tim Mulder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388ED5-24E7-3BCC-26C0-C1CC6B43F292}"/>
              </a:ext>
            </a:extLst>
          </p:cNvPr>
          <p:cNvSpPr txBox="1"/>
          <p:nvPr/>
        </p:nvSpPr>
        <p:spPr>
          <a:xfrm>
            <a:off x="1506741" y="5318290"/>
            <a:ext cx="13173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WP4.5-T5-D6</a:t>
            </a:r>
            <a:endParaRPr lang="en-GB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5634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 descr="A graph of a sphere&#10;&#10;Description automatically generated">
            <a:extLst>
              <a:ext uri="{FF2B5EF4-FFF2-40B4-BE49-F238E27FC236}">
                <a16:creationId xmlns:a16="http://schemas.microsoft.com/office/drawing/2014/main" id="{08C2F51D-081E-BAA2-2EE8-FCC788A1219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21929" y="3583914"/>
            <a:ext cx="2057975" cy="154348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44AA4B-F645-AA94-FCA8-5EA315A45B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C3744B-94B3-AAFC-6207-2E984AEC47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87DAAD-1CE9-5889-7CC6-91A79E658B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149FB2-B31D-FD2E-1127-FB1629E5B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CCT magnets quench simulation in 3D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A525F0-8527-A9AD-ECAC-3D46191BF357}"/>
              </a:ext>
            </a:extLst>
          </p:cNvPr>
          <p:cNvSpPr txBox="1"/>
          <p:nvPr/>
        </p:nvSpPr>
        <p:spPr>
          <a:xfrm>
            <a:off x="467872" y="2197672"/>
            <a:ext cx="2401936" cy="524503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/>
            <a:r>
              <a:rPr lang="en-GB" b="1" dirty="0">
                <a:sym typeface="Wingdings" panose="05000000000000000000" pitchFamily="2" charset="2"/>
              </a:rPr>
              <a:t>Eddy currents</a:t>
            </a:r>
          </a:p>
          <a:p>
            <a:pPr algn="ctr"/>
            <a:r>
              <a:rPr lang="en-GB" b="1" dirty="0">
                <a:sym typeface="Wingdings" panose="05000000000000000000" pitchFamily="2" charset="2"/>
              </a:rPr>
              <a:t>Formers and Shell</a:t>
            </a:r>
            <a:endParaRPr lang="en-GB" dirty="0">
              <a:sym typeface="Wingdings" panose="05000000000000000000" pitchFamily="2" charset="2"/>
            </a:endParaRPr>
          </a:p>
        </p:txBody>
      </p:sp>
      <p:pic>
        <p:nvPicPr>
          <p:cNvPr id="11" name="Inner former 1">
            <a:hlinkClick r:id="" action="ppaction://media"/>
            <a:extLst>
              <a:ext uri="{FF2B5EF4-FFF2-40B4-BE49-F238E27FC236}">
                <a16:creationId xmlns:a16="http://schemas.microsoft.com/office/drawing/2014/main" id="{FE623BC9-0E0C-ECE1-C24D-892344F03D4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0" y="2708413"/>
            <a:ext cx="1798363" cy="1118385"/>
          </a:xfrm>
          <a:prstGeom prst="rect">
            <a:avLst/>
          </a:prstGeom>
        </p:spPr>
      </p:pic>
      <p:pic>
        <p:nvPicPr>
          <p:cNvPr id="12" name="outer former 1">
            <a:hlinkClick r:id="" action="ppaction://media"/>
            <a:extLst>
              <a:ext uri="{FF2B5EF4-FFF2-40B4-BE49-F238E27FC236}">
                <a16:creationId xmlns:a16="http://schemas.microsoft.com/office/drawing/2014/main" id="{9C83B834-B6A6-4709-CF53-4F3D0E782027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1856687" y="2708413"/>
            <a:ext cx="1798363" cy="1118385"/>
          </a:xfrm>
          <a:prstGeom prst="rect">
            <a:avLst/>
          </a:prstGeom>
        </p:spPr>
      </p:pic>
      <p:pic>
        <p:nvPicPr>
          <p:cNvPr id="13" name="shell -1">
            <a:hlinkClick r:id="" action="ppaction://media"/>
            <a:extLst>
              <a:ext uri="{FF2B5EF4-FFF2-40B4-BE49-F238E27FC236}">
                <a16:creationId xmlns:a16="http://schemas.microsoft.com/office/drawing/2014/main" id="{AEFEE9AE-7723-AB9D-2D93-545BB4271880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1854411" y="4009011"/>
            <a:ext cx="1798363" cy="1118385"/>
          </a:xfrm>
          <a:prstGeom prst="rect">
            <a:avLst/>
          </a:prstGeom>
        </p:spPr>
      </p:pic>
      <p:pic>
        <p:nvPicPr>
          <p:cNvPr id="19" name="Inner former 1 - temperature">
            <a:hlinkClick r:id="" action="ppaction://media"/>
            <a:extLst>
              <a:ext uri="{FF2B5EF4-FFF2-40B4-BE49-F238E27FC236}">
                <a16:creationId xmlns:a16="http://schemas.microsoft.com/office/drawing/2014/main" id="{502E003F-32F1-882F-25DB-2C1808BA1EA5}"/>
              </a:ext>
            </a:extLst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3666866" y="2711106"/>
            <a:ext cx="1798363" cy="1118385"/>
          </a:xfrm>
          <a:prstGeom prst="rect">
            <a:avLst/>
          </a:prstGeom>
        </p:spPr>
      </p:pic>
      <p:pic>
        <p:nvPicPr>
          <p:cNvPr id="20" name="outer former 1  temperature">
            <a:hlinkClick r:id="" action="ppaction://media"/>
            <a:extLst>
              <a:ext uri="{FF2B5EF4-FFF2-40B4-BE49-F238E27FC236}">
                <a16:creationId xmlns:a16="http://schemas.microsoft.com/office/drawing/2014/main" id="{D3B9ACA6-C0DB-9E99-CBE2-0AD1E425BCB6}"/>
              </a:ext>
            </a:extLst>
          </p:cNvPr>
          <p:cNvPicPr>
            <a:picLocks noChangeAspect="1"/>
          </p:cNvPicPr>
          <p:nvPr>
            <a:vide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5380935" y="2711878"/>
            <a:ext cx="1798363" cy="1118385"/>
          </a:xfrm>
          <a:prstGeom prst="rect">
            <a:avLst/>
          </a:prstGeom>
        </p:spPr>
      </p:pic>
      <p:pic>
        <p:nvPicPr>
          <p:cNvPr id="21" name="shell - 1 - temperature">
            <a:hlinkClick r:id="" action="ppaction://media"/>
            <a:extLst>
              <a:ext uri="{FF2B5EF4-FFF2-40B4-BE49-F238E27FC236}">
                <a16:creationId xmlns:a16="http://schemas.microsoft.com/office/drawing/2014/main" id="{73546680-B3C6-580A-B99C-A8FFFAF4B867}"/>
              </a:ext>
            </a:extLst>
          </p:cNvPr>
          <p:cNvPicPr>
            <a:picLocks noChangeAspect="1"/>
          </p:cNvPicPr>
          <p:nvPr>
            <a:vide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5407930" y="4010464"/>
            <a:ext cx="1798363" cy="1118385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6D67151-E2D4-0BCA-ADB4-EA8B2324C1E6}"/>
              </a:ext>
            </a:extLst>
          </p:cNvPr>
          <p:cNvCxnSpPr>
            <a:cxnSpLocks/>
          </p:cNvCxnSpPr>
          <p:nvPr/>
        </p:nvCxnSpPr>
        <p:spPr>
          <a:xfrm flipV="1">
            <a:off x="3953999" y="3773584"/>
            <a:ext cx="60787" cy="314358"/>
          </a:xfrm>
          <a:prstGeom prst="straightConnector1">
            <a:avLst/>
          </a:prstGeom>
          <a:ln w="19050">
            <a:solidFill>
              <a:srgbClr val="FF0000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BEB5C5B-8C01-C423-55D7-2C86EC1D8ACB}"/>
              </a:ext>
            </a:extLst>
          </p:cNvPr>
          <p:cNvSpPr txBox="1"/>
          <p:nvPr/>
        </p:nvSpPr>
        <p:spPr>
          <a:xfrm>
            <a:off x="3719194" y="4147331"/>
            <a:ext cx="9163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ea typeface="Times New Roman" panose="02020603050405020304" pitchFamily="18" charset="0"/>
              </a:rPr>
              <a:t>Inner former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3D416D6-4771-E1B0-2EF3-445A25137747}"/>
              </a:ext>
            </a:extLst>
          </p:cNvPr>
          <p:cNvSpPr txBox="1"/>
          <p:nvPr/>
        </p:nvSpPr>
        <p:spPr>
          <a:xfrm>
            <a:off x="4566047" y="3992337"/>
            <a:ext cx="69692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ea typeface="Times New Roman" panose="02020603050405020304" pitchFamily="18" charset="0"/>
              </a:rPr>
              <a:t>Outer former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1B1D8C7-9C5F-B76D-198D-342F8EF8AC5B}"/>
              </a:ext>
            </a:extLst>
          </p:cNvPr>
          <p:cNvSpPr txBox="1"/>
          <p:nvPr/>
        </p:nvSpPr>
        <p:spPr>
          <a:xfrm>
            <a:off x="4566047" y="4861949"/>
            <a:ext cx="11387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ea typeface="Times New Roman" panose="02020603050405020304" pitchFamily="18" charset="0"/>
              </a:rPr>
              <a:t>Shell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04B1E42-23B4-4206-512E-D510715ACCDE}"/>
              </a:ext>
            </a:extLst>
          </p:cNvPr>
          <p:cNvCxnSpPr>
            <a:cxnSpLocks/>
          </p:cNvCxnSpPr>
          <p:nvPr/>
        </p:nvCxnSpPr>
        <p:spPr>
          <a:xfrm flipV="1">
            <a:off x="5168635" y="4906499"/>
            <a:ext cx="277045" cy="96616"/>
          </a:xfrm>
          <a:prstGeom prst="straightConnector1">
            <a:avLst/>
          </a:prstGeom>
          <a:ln w="19050">
            <a:solidFill>
              <a:srgbClr val="FF0000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53890B9-D986-3303-4DF5-66B75DB5A5A1}"/>
              </a:ext>
            </a:extLst>
          </p:cNvPr>
          <p:cNvCxnSpPr>
            <a:cxnSpLocks/>
          </p:cNvCxnSpPr>
          <p:nvPr/>
        </p:nvCxnSpPr>
        <p:spPr>
          <a:xfrm flipV="1">
            <a:off x="5215533" y="3792293"/>
            <a:ext cx="384794" cy="246051"/>
          </a:xfrm>
          <a:prstGeom prst="straightConnector1">
            <a:avLst/>
          </a:prstGeom>
          <a:ln w="19050">
            <a:solidFill>
              <a:srgbClr val="FF0000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F8B20E1-9FD3-DB43-8BFA-7B44E69237C7}"/>
              </a:ext>
            </a:extLst>
          </p:cNvPr>
          <p:cNvCxnSpPr>
            <a:cxnSpLocks/>
          </p:cNvCxnSpPr>
          <p:nvPr/>
        </p:nvCxnSpPr>
        <p:spPr>
          <a:xfrm flipV="1">
            <a:off x="243814" y="3827684"/>
            <a:ext cx="60787" cy="314358"/>
          </a:xfrm>
          <a:prstGeom prst="straightConnector1">
            <a:avLst/>
          </a:prstGeom>
          <a:ln w="19050">
            <a:solidFill>
              <a:srgbClr val="FF0000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D8EFC9CC-FD76-E944-DC82-DA58C0106066}"/>
              </a:ext>
            </a:extLst>
          </p:cNvPr>
          <p:cNvSpPr txBox="1"/>
          <p:nvPr/>
        </p:nvSpPr>
        <p:spPr>
          <a:xfrm>
            <a:off x="9009" y="4201431"/>
            <a:ext cx="9163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ea typeface="Times New Roman" panose="02020603050405020304" pitchFamily="18" charset="0"/>
              </a:rPr>
              <a:t>Inner former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A47CDD8-8D26-BD89-E235-D22BE7829A6A}"/>
              </a:ext>
            </a:extLst>
          </p:cNvPr>
          <p:cNvSpPr txBox="1"/>
          <p:nvPr/>
        </p:nvSpPr>
        <p:spPr>
          <a:xfrm>
            <a:off x="855862" y="4046437"/>
            <a:ext cx="69692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ea typeface="Times New Roman" panose="02020603050405020304" pitchFamily="18" charset="0"/>
              </a:rPr>
              <a:t>Outer former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7F109D8-44CE-46CA-892B-F48D90F73A67}"/>
              </a:ext>
            </a:extLst>
          </p:cNvPr>
          <p:cNvSpPr txBox="1"/>
          <p:nvPr/>
        </p:nvSpPr>
        <p:spPr>
          <a:xfrm>
            <a:off x="855862" y="4916049"/>
            <a:ext cx="11387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ea typeface="Times New Roman" panose="02020603050405020304" pitchFamily="18" charset="0"/>
              </a:rPr>
              <a:t>Shell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1FA761C-B0DA-476A-D183-2DAB37EBEC93}"/>
              </a:ext>
            </a:extLst>
          </p:cNvPr>
          <p:cNvCxnSpPr>
            <a:cxnSpLocks/>
          </p:cNvCxnSpPr>
          <p:nvPr/>
        </p:nvCxnSpPr>
        <p:spPr>
          <a:xfrm flipV="1">
            <a:off x="1458450" y="4960599"/>
            <a:ext cx="277045" cy="96616"/>
          </a:xfrm>
          <a:prstGeom prst="straightConnector1">
            <a:avLst/>
          </a:prstGeom>
          <a:ln w="19050">
            <a:solidFill>
              <a:srgbClr val="FF0000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9F44163-E67D-67A8-8B38-14602332CA78}"/>
              </a:ext>
            </a:extLst>
          </p:cNvPr>
          <p:cNvCxnSpPr>
            <a:cxnSpLocks/>
          </p:cNvCxnSpPr>
          <p:nvPr/>
        </p:nvCxnSpPr>
        <p:spPr>
          <a:xfrm flipV="1">
            <a:off x="1505348" y="3846393"/>
            <a:ext cx="384794" cy="246051"/>
          </a:xfrm>
          <a:prstGeom prst="straightConnector1">
            <a:avLst/>
          </a:prstGeom>
          <a:ln w="19050">
            <a:solidFill>
              <a:srgbClr val="FF0000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6">
            <a:extLst>
              <a:ext uri="{FF2B5EF4-FFF2-40B4-BE49-F238E27FC236}">
                <a16:creationId xmlns:a16="http://schemas.microsoft.com/office/drawing/2014/main" id="{DCA0966F-CA5F-E581-CB17-E2549328C10C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468587" y="142726"/>
            <a:ext cx="2472641" cy="1910858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693E5770-D466-D9EE-210D-0BA620C9BB9F}"/>
              </a:ext>
            </a:extLst>
          </p:cNvPr>
          <p:cNvSpPr txBox="1"/>
          <p:nvPr/>
        </p:nvSpPr>
        <p:spPr>
          <a:xfrm>
            <a:off x="4106189" y="2159902"/>
            <a:ext cx="2401936" cy="524503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/>
            <a:r>
              <a:rPr lang="en-GB" b="1" dirty="0">
                <a:sym typeface="Wingdings" panose="05000000000000000000" pitchFamily="2" charset="2"/>
              </a:rPr>
              <a:t>Temperature</a:t>
            </a:r>
          </a:p>
          <a:p>
            <a:pPr algn="ctr"/>
            <a:r>
              <a:rPr lang="en-GB" b="1" dirty="0">
                <a:sym typeface="Wingdings" panose="05000000000000000000" pitchFamily="2" charset="2"/>
              </a:rPr>
              <a:t>Formers and Shell</a:t>
            </a:r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83104E4-EE0C-4897-1A68-2B39C102C399}"/>
              </a:ext>
            </a:extLst>
          </p:cNvPr>
          <p:cNvSpPr txBox="1"/>
          <p:nvPr/>
        </p:nvSpPr>
        <p:spPr>
          <a:xfrm>
            <a:off x="7383954" y="2154822"/>
            <a:ext cx="1689048" cy="524503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ctr" anchorCtr="0">
            <a:spAutoFit/>
          </a:bodyPr>
          <a:lstStyle/>
          <a:p>
            <a:pPr algn="ctr"/>
            <a:r>
              <a:rPr lang="en-GB" b="1" dirty="0">
                <a:sym typeface="Wingdings" panose="05000000000000000000" pitchFamily="2" charset="2"/>
              </a:rPr>
              <a:t>Temperature</a:t>
            </a:r>
          </a:p>
          <a:p>
            <a:pPr algn="ctr"/>
            <a:r>
              <a:rPr lang="en-GB" b="1" dirty="0">
                <a:sym typeface="Wingdings" panose="05000000000000000000" pitchFamily="2" charset="2"/>
              </a:rPr>
              <a:t>Windings</a:t>
            </a:r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7C88AAE-1897-9F3F-525A-A1435E15C16A}"/>
              </a:ext>
            </a:extLst>
          </p:cNvPr>
          <p:cNvSpPr txBox="1"/>
          <p:nvPr/>
        </p:nvSpPr>
        <p:spPr>
          <a:xfrm>
            <a:off x="3287307" y="1776594"/>
            <a:ext cx="1338828" cy="369332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ctr" anchorCtr="0">
            <a:spAutoFit/>
          </a:bodyPr>
          <a:lstStyle/>
          <a:p>
            <a:pPr algn="l"/>
            <a:r>
              <a:rPr lang="en-GB" dirty="0">
                <a:sym typeface="Wingdings" panose="05000000000000000000" pitchFamily="2" charset="2"/>
              </a:rPr>
              <a:t>Iteration #1</a:t>
            </a: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AA670A79-D653-DA10-6465-25699DEF33DD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009" y="1195906"/>
            <a:ext cx="3240024" cy="551688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58564F13-2F1B-4FC8-4A90-90E44B7B1D94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453670" y="975225"/>
            <a:ext cx="885444" cy="902208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46FDE738-CB19-760B-22E5-CC117DA6582A}"/>
              </a:ext>
            </a:extLst>
          </p:cNvPr>
          <p:cNvSpPr txBox="1"/>
          <p:nvPr/>
        </p:nvSpPr>
        <p:spPr>
          <a:xfrm>
            <a:off x="4742597" y="1807051"/>
            <a:ext cx="1109599" cy="308418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ctr" anchorCtr="0">
            <a:spAutoFit/>
          </a:bodyPr>
          <a:lstStyle/>
          <a:p>
            <a:pPr algn="l"/>
            <a:r>
              <a:rPr lang="en-GB" dirty="0">
                <a:sym typeface="Wingdings" panose="05000000000000000000" pitchFamily="2" charset="2"/>
              </a:rPr>
              <a:t>Iteration #N</a:t>
            </a: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563D00BF-4A62-0961-C539-C70B8171A54D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733967" y="980082"/>
            <a:ext cx="885444" cy="902208"/>
          </a:xfrm>
          <a:prstGeom prst="rect">
            <a:avLst/>
          </a:prstGeom>
        </p:spPr>
      </p:pic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0AE79A3-91E3-1E72-17B8-5D0860D13A82}"/>
              </a:ext>
            </a:extLst>
          </p:cNvPr>
          <p:cNvCxnSpPr/>
          <p:nvPr/>
        </p:nvCxnSpPr>
        <p:spPr>
          <a:xfrm>
            <a:off x="4414520" y="1426329"/>
            <a:ext cx="220993" cy="0"/>
          </a:xfrm>
          <a:prstGeom prst="straightConnector1">
            <a:avLst/>
          </a:prstGeom>
          <a:ln>
            <a:solidFill>
              <a:srgbClr val="10428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F331280F-42BC-6E33-4EC4-3D90B6974322}"/>
              </a:ext>
            </a:extLst>
          </p:cNvPr>
          <p:cNvSpPr txBox="1"/>
          <p:nvPr/>
        </p:nvSpPr>
        <p:spPr>
          <a:xfrm>
            <a:off x="100022" y="689380"/>
            <a:ext cx="376844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Co-simulation approach used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E69A012-5C62-FB89-FFA6-30D3CEF7EB6C}"/>
              </a:ext>
            </a:extLst>
          </p:cNvPr>
          <p:cNvCxnSpPr>
            <a:cxnSpLocks/>
          </p:cNvCxnSpPr>
          <p:nvPr/>
        </p:nvCxnSpPr>
        <p:spPr>
          <a:xfrm>
            <a:off x="0" y="211546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701DEAAB-6089-D23D-5D4D-452FF86AE323}"/>
              </a:ext>
            </a:extLst>
          </p:cNvPr>
          <p:cNvCxnSpPr>
            <a:cxnSpLocks/>
          </p:cNvCxnSpPr>
          <p:nvPr/>
        </p:nvCxnSpPr>
        <p:spPr>
          <a:xfrm>
            <a:off x="6212840" y="15554"/>
            <a:ext cx="0" cy="20999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6A10518-B2B8-9EC5-2DA3-36079F51F73E}"/>
              </a:ext>
            </a:extLst>
          </p:cNvPr>
          <p:cNvSpPr txBox="1"/>
          <p:nvPr/>
        </p:nvSpPr>
        <p:spPr>
          <a:xfrm>
            <a:off x="1506741" y="5318290"/>
            <a:ext cx="13173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WP4.5-T5-D13</a:t>
            </a:r>
            <a:endParaRPr lang="en-GB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053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0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866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46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934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00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4134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7" repeatCount="indefinite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video>
              <p:cMediaNode vol="80000">
                <p:cTn id="18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video>
              <p:cMediaNode vol="80000"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video>
              <p:cMediaNode vol="80000">
                <p:cTn id="20" repeatCount="indefinite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  <p:video>
              <p:cMediaNode vol="80000">
                <p:cTn id="21" repeatCount="indefinite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  <p:video>
              <p:cMediaNode vol="80000">
                <p:cTn id="22" repeatCount="indefinite" fill="hold" display="0">
                  <p:stCondLst>
                    <p:cond delay="indefinite"/>
                  </p:stCondLst>
                </p:cTn>
                <p:tgtEl>
                  <p:spTgt spid="21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71E710-5372-277D-9956-EE6DCD89BE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77D437-209E-790B-0D1F-3D268769F5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B6CEB-1F45-A3AA-DC04-FF53D8B33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F467D8E-9D7A-7228-5BBE-AF07AF3BE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996" y="47880"/>
            <a:ext cx="3562983" cy="53640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2400" dirty="0"/>
              <a:t>STEAM-material-library</a:t>
            </a:r>
            <a:endParaRPr lang="en-GB" sz="24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C0B48B7-7BAF-46E1-DF46-8BE94BAB44AB}"/>
              </a:ext>
            </a:extLst>
          </p:cNvPr>
          <p:cNvSpPr txBox="1">
            <a:spLocks/>
          </p:cNvSpPr>
          <p:nvPr/>
        </p:nvSpPr>
        <p:spPr>
          <a:xfrm>
            <a:off x="3996217" y="5332792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900" dirty="0">
                <a:solidFill>
                  <a:schemeClr val="bg1"/>
                </a:solidFill>
              </a:rPr>
              <a:t>Courtesy of Georgia Zachou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A3524C8C-7834-8EC4-C8D1-0CDB873EE1EE}"/>
              </a:ext>
            </a:extLst>
          </p:cNvPr>
          <p:cNvSpPr/>
          <p:nvPr/>
        </p:nvSpPr>
        <p:spPr>
          <a:xfrm rot="16200000">
            <a:off x="1125865" y="3156007"/>
            <a:ext cx="1376610" cy="2602348"/>
          </a:xfrm>
          <a:custGeom>
            <a:avLst/>
            <a:gdLst>
              <a:gd name="connsiteX0" fmla="*/ 0 w 2602347"/>
              <a:gd name="connsiteY0" fmla="*/ 79951 h 1599023"/>
              <a:gd name="connsiteX1" fmla="*/ 79951 w 2602347"/>
              <a:gd name="connsiteY1" fmla="*/ 0 h 1599023"/>
              <a:gd name="connsiteX2" fmla="*/ 2522396 w 2602347"/>
              <a:gd name="connsiteY2" fmla="*/ 0 h 1599023"/>
              <a:gd name="connsiteX3" fmla="*/ 2602347 w 2602347"/>
              <a:gd name="connsiteY3" fmla="*/ 79951 h 1599023"/>
              <a:gd name="connsiteX4" fmla="*/ 2602347 w 2602347"/>
              <a:gd name="connsiteY4" fmla="*/ 1519072 h 1599023"/>
              <a:gd name="connsiteX5" fmla="*/ 2522396 w 2602347"/>
              <a:gd name="connsiteY5" fmla="*/ 1599023 h 1599023"/>
              <a:gd name="connsiteX6" fmla="*/ 79951 w 2602347"/>
              <a:gd name="connsiteY6" fmla="*/ 1599023 h 1599023"/>
              <a:gd name="connsiteX7" fmla="*/ 0 w 2602347"/>
              <a:gd name="connsiteY7" fmla="*/ 1519072 h 1599023"/>
              <a:gd name="connsiteX8" fmla="*/ 0 w 2602347"/>
              <a:gd name="connsiteY8" fmla="*/ 79951 h 1599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2347" h="1599023">
                <a:moveTo>
                  <a:pt x="2472229" y="0"/>
                </a:moveTo>
                <a:cubicBezTo>
                  <a:pt x="2544091" y="0"/>
                  <a:pt x="2602346" y="21995"/>
                  <a:pt x="2602346" y="49127"/>
                </a:cubicBezTo>
                <a:lnTo>
                  <a:pt x="2602346" y="1549896"/>
                </a:lnTo>
                <a:cubicBezTo>
                  <a:pt x="2602346" y="1577028"/>
                  <a:pt x="2544091" y="1599023"/>
                  <a:pt x="2472229" y="1599023"/>
                </a:cubicBezTo>
                <a:lnTo>
                  <a:pt x="130118" y="1599023"/>
                </a:lnTo>
                <a:cubicBezTo>
                  <a:pt x="58256" y="1599023"/>
                  <a:pt x="1" y="1577028"/>
                  <a:pt x="1" y="1549896"/>
                </a:cubicBezTo>
                <a:lnTo>
                  <a:pt x="1" y="49127"/>
                </a:lnTo>
                <a:cubicBezTo>
                  <a:pt x="1" y="21995"/>
                  <a:pt x="58256" y="0"/>
                  <a:pt x="130118" y="0"/>
                </a:cubicBezTo>
                <a:lnTo>
                  <a:pt x="2472229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7824" tIns="41150" rIns="53341" bIns="2081877" numCol="1" spcCol="1270" anchor="t" anchorCtr="0">
            <a:noAutofit/>
          </a:bodyPr>
          <a:lstStyle/>
          <a:p>
            <a:pPr marL="0" lvl="0" indent="0" algn="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200" kern="1200" dirty="0"/>
              <a:t>Supported Materials</a:t>
            </a:r>
            <a:endParaRPr lang="en-GB" sz="1200" kern="1200" dirty="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A43DEBC0-87D7-EA9D-23DD-DDFFB59AD07E}"/>
              </a:ext>
            </a:extLst>
          </p:cNvPr>
          <p:cNvSpPr/>
          <p:nvPr/>
        </p:nvSpPr>
        <p:spPr>
          <a:xfrm>
            <a:off x="1172798" y="3652541"/>
            <a:ext cx="1938749" cy="1599023"/>
          </a:xfrm>
          <a:custGeom>
            <a:avLst/>
            <a:gdLst>
              <a:gd name="connsiteX0" fmla="*/ 0 w 1938749"/>
              <a:gd name="connsiteY0" fmla="*/ 0 h 1599023"/>
              <a:gd name="connsiteX1" fmla="*/ 1938749 w 1938749"/>
              <a:gd name="connsiteY1" fmla="*/ 0 h 1599023"/>
              <a:gd name="connsiteX2" fmla="*/ 1938749 w 1938749"/>
              <a:gd name="connsiteY2" fmla="*/ 1599023 h 1599023"/>
              <a:gd name="connsiteX3" fmla="*/ 0 w 1938749"/>
              <a:gd name="connsiteY3" fmla="*/ 1599023 h 1599023"/>
              <a:gd name="connsiteX4" fmla="*/ 0 w 1938749"/>
              <a:gd name="connsiteY4" fmla="*/ 0 h 1599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8749" h="1599023">
                <a:moveTo>
                  <a:pt x="0" y="0"/>
                </a:moveTo>
                <a:lnTo>
                  <a:pt x="1938749" y="0"/>
                </a:lnTo>
                <a:lnTo>
                  <a:pt x="1938749" y="1599023"/>
                </a:lnTo>
                <a:lnTo>
                  <a:pt x="0" y="159902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0" vert="horz" wrap="square" lIns="91440" tIns="0" rIns="0" bIns="0" numCol="1" spcCol="1270" anchor="ctr" anchorCtr="0">
            <a:noAutofit/>
          </a:bodyPr>
          <a:lstStyle/>
          <a:p>
            <a:pPr marL="0" lvl="0" indent="0" algn="l" defTabSz="4000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US" sz="900" kern="1200" dirty="0">
                <a:solidFill>
                  <a:schemeClr val="bg1"/>
                </a:solidFill>
              </a:rPr>
              <a:t>Ag</a:t>
            </a:r>
            <a:endParaRPr lang="en-GB" sz="900" kern="1200" dirty="0">
              <a:solidFill>
                <a:schemeClr val="bg1"/>
              </a:solidFill>
            </a:endParaRPr>
          </a:p>
          <a:p>
            <a:pPr marL="0" lvl="0" indent="0" algn="l" defTabSz="4000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US" sz="900" kern="1200" dirty="0">
                <a:solidFill>
                  <a:schemeClr val="bg1"/>
                </a:solidFill>
              </a:rPr>
              <a:t>AgMg</a:t>
            </a:r>
            <a:endParaRPr lang="en-GB" sz="900" kern="1200" dirty="0">
              <a:solidFill>
                <a:schemeClr val="bg1"/>
              </a:solidFill>
            </a:endParaRPr>
          </a:p>
          <a:p>
            <a:pPr marL="0" lvl="0" indent="0" algn="l" defTabSz="4000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US" sz="900" kern="1200" dirty="0">
                <a:solidFill>
                  <a:schemeClr val="bg1"/>
                </a:solidFill>
              </a:rPr>
              <a:t>Al  </a:t>
            </a:r>
            <a:endParaRPr lang="en-GB" sz="900" kern="1200" dirty="0">
              <a:solidFill>
                <a:schemeClr val="bg1"/>
              </a:solidFill>
            </a:endParaRPr>
          </a:p>
          <a:p>
            <a:pPr marL="0" lvl="0" indent="0" algn="l" defTabSz="4000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US" sz="900" kern="1200" dirty="0">
                <a:solidFill>
                  <a:schemeClr val="bg1"/>
                </a:solidFill>
              </a:rPr>
              <a:t>BeCu</a:t>
            </a:r>
            <a:endParaRPr lang="en-GB" sz="900" kern="1200" dirty="0">
              <a:solidFill>
                <a:schemeClr val="bg1"/>
              </a:solidFill>
            </a:endParaRPr>
          </a:p>
          <a:p>
            <a:pPr marL="0" lvl="0" indent="0" algn="l" defTabSz="4000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US" sz="900" kern="1200" dirty="0">
                <a:solidFill>
                  <a:schemeClr val="bg1"/>
                </a:solidFill>
              </a:rPr>
              <a:t>Brass</a:t>
            </a:r>
            <a:endParaRPr lang="en-GB" sz="900" kern="1200" dirty="0">
              <a:solidFill>
                <a:schemeClr val="bg1"/>
              </a:solidFill>
            </a:endParaRPr>
          </a:p>
          <a:p>
            <a:pPr marL="0" lvl="0" indent="0" algn="l" defTabSz="4000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US" sz="900" kern="1200" dirty="0">
                <a:solidFill>
                  <a:schemeClr val="bg1"/>
                </a:solidFill>
              </a:rPr>
              <a:t>BSCCO</a:t>
            </a:r>
            <a:endParaRPr lang="en-GB" sz="900" kern="1200" dirty="0">
              <a:solidFill>
                <a:schemeClr val="bg1"/>
              </a:solidFill>
            </a:endParaRPr>
          </a:p>
          <a:p>
            <a:pPr marL="0" lvl="0" indent="0" algn="l" defTabSz="4000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US" sz="900" kern="1200" dirty="0">
                <a:solidFill>
                  <a:schemeClr val="bg1"/>
                </a:solidFill>
              </a:rPr>
              <a:t>Cu</a:t>
            </a:r>
            <a:endParaRPr lang="en-GB" sz="900" kern="1200" dirty="0">
              <a:solidFill>
                <a:schemeClr val="bg1"/>
              </a:solidFill>
            </a:endParaRPr>
          </a:p>
          <a:p>
            <a:pPr marL="0" lvl="0" indent="0" algn="just" defTabSz="4000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US" sz="900" kern="1200" dirty="0">
                <a:solidFill>
                  <a:schemeClr val="bg1"/>
                </a:solidFill>
              </a:rPr>
              <a:t>G10</a:t>
            </a:r>
          </a:p>
          <a:p>
            <a:pPr marL="0" lvl="0" indent="0" algn="just" defTabSz="4000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US" sz="900" kern="1200" dirty="0">
                <a:solidFill>
                  <a:schemeClr val="bg1"/>
                </a:solidFill>
              </a:rPr>
              <a:t>Hastelloy</a:t>
            </a:r>
            <a:endParaRPr lang="en-GB" sz="900" kern="1200" dirty="0">
              <a:solidFill>
                <a:schemeClr val="bg1"/>
              </a:solidFill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A4DAA84-88FD-D4FA-9A21-17A34C5760DE}"/>
              </a:ext>
            </a:extLst>
          </p:cNvPr>
          <p:cNvSpPr/>
          <p:nvPr/>
        </p:nvSpPr>
        <p:spPr>
          <a:xfrm rot="16200000">
            <a:off x="3433594" y="3565250"/>
            <a:ext cx="1319081" cy="1828828"/>
          </a:xfrm>
          <a:custGeom>
            <a:avLst/>
            <a:gdLst>
              <a:gd name="connsiteX0" fmla="*/ 0 w 1828827"/>
              <a:gd name="connsiteY0" fmla="*/ 65954 h 1319081"/>
              <a:gd name="connsiteX1" fmla="*/ 65954 w 1828827"/>
              <a:gd name="connsiteY1" fmla="*/ 0 h 1319081"/>
              <a:gd name="connsiteX2" fmla="*/ 1762873 w 1828827"/>
              <a:gd name="connsiteY2" fmla="*/ 0 h 1319081"/>
              <a:gd name="connsiteX3" fmla="*/ 1828827 w 1828827"/>
              <a:gd name="connsiteY3" fmla="*/ 65954 h 1319081"/>
              <a:gd name="connsiteX4" fmla="*/ 1828827 w 1828827"/>
              <a:gd name="connsiteY4" fmla="*/ 1253127 h 1319081"/>
              <a:gd name="connsiteX5" fmla="*/ 1762873 w 1828827"/>
              <a:gd name="connsiteY5" fmla="*/ 1319081 h 1319081"/>
              <a:gd name="connsiteX6" fmla="*/ 65954 w 1828827"/>
              <a:gd name="connsiteY6" fmla="*/ 1319081 h 1319081"/>
              <a:gd name="connsiteX7" fmla="*/ 0 w 1828827"/>
              <a:gd name="connsiteY7" fmla="*/ 1253127 h 1319081"/>
              <a:gd name="connsiteX8" fmla="*/ 0 w 1828827"/>
              <a:gd name="connsiteY8" fmla="*/ 65954 h 1319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8827" h="1319081">
                <a:moveTo>
                  <a:pt x="1737385" y="0"/>
                </a:moveTo>
                <a:cubicBezTo>
                  <a:pt x="1787886" y="0"/>
                  <a:pt x="1828826" y="21299"/>
                  <a:pt x="1828826" y="47571"/>
                </a:cubicBezTo>
                <a:lnTo>
                  <a:pt x="1828826" y="1271510"/>
                </a:lnTo>
                <a:cubicBezTo>
                  <a:pt x="1828826" y="1297782"/>
                  <a:pt x="1787886" y="1319081"/>
                  <a:pt x="1737385" y="1319081"/>
                </a:cubicBezTo>
                <a:lnTo>
                  <a:pt x="91442" y="1319081"/>
                </a:lnTo>
                <a:cubicBezTo>
                  <a:pt x="40941" y="1319081"/>
                  <a:pt x="1" y="1297782"/>
                  <a:pt x="1" y="1271510"/>
                </a:cubicBezTo>
                <a:lnTo>
                  <a:pt x="1" y="47571"/>
                </a:lnTo>
                <a:cubicBezTo>
                  <a:pt x="1" y="21299"/>
                  <a:pt x="40941" y="0"/>
                  <a:pt x="91442" y="0"/>
                </a:cubicBezTo>
                <a:lnTo>
                  <a:pt x="1737385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7433" tIns="41148" rIns="53341" bIns="1463062" numCol="1" spcCol="1270" anchor="t" anchorCtr="0">
            <a:noAutofit/>
          </a:bodyPr>
          <a:lstStyle/>
          <a:p>
            <a:pPr marL="0" lvl="0" indent="0" algn="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200" kern="1200" dirty="0"/>
              <a:t>Properties</a:t>
            </a:r>
            <a:endParaRPr lang="en-GB" sz="1800" kern="1200" dirty="0"/>
          </a:p>
        </p:txBody>
      </p:sp>
      <p:sp>
        <p:nvSpPr>
          <p:cNvPr id="51" name="Flowchart: Extract 50">
            <a:extLst>
              <a:ext uri="{FF2B5EF4-FFF2-40B4-BE49-F238E27FC236}">
                <a16:creationId xmlns:a16="http://schemas.microsoft.com/office/drawing/2014/main" id="{24A33D33-E45D-9EB4-D46C-0814C9ED581F}"/>
              </a:ext>
            </a:extLst>
          </p:cNvPr>
          <p:cNvSpPr/>
          <p:nvPr/>
        </p:nvSpPr>
        <p:spPr>
          <a:xfrm rot="5400000">
            <a:off x="2974760" y="4771541"/>
            <a:ext cx="322603" cy="262755"/>
          </a:xfrm>
          <a:prstGeom prst="flowChartExtra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AD0F879E-1CCD-6A88-4908-A45EE66B93CB}"/>
                  </a:ext>
                </a:extLst>
              </p:cNvPr>
              <p:cNvSpPr/>
              <p:nvPr/>
            </p:nvSpPr>
            <p:spPr>
              <a:xfrm>
                <a:off x="3502247" y="3962487"/>
                <a:ext cx="1458846" cy="1115130"/>
              </a:xfrm>
              <a:custGeom>
                <a:avLst/>
                <a:gdLst>
                  <a:gd name="connsiteX0" fmla="*/ 0 w 1362476"/>
                  <a:gd name="connsiteY0" fmla="*/ 0 h 1319081"/>
                  <a:gd name="connsiteX1" fmla="*/ 1362476 w 1362476"/>
                  <a:gd name="connsiteY1" fmla="*/ 0 h 1319081"/>
                  <a:gd name="connsiteX2" fmla="*/ 1362476 w 1362476"/>
                  <a:gd name="connsiteY2" fmla="*/ 1319081 h 1319081"/>
                  <a:gd name="connsiteX3" fmla="*/ 0 w 1362476"/>
                  <a:gd name="connsiteY3" fmla="*/ 1319081 h 1319081"/>
                  <a:gd name="connsiteX4" fmla="*/ 0 w 1362476"/>
                  <a:gd name="connsiteY4" fmla="*/ 0 h 1319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2476" h="1319081">
                    <a:moveTo>
                      <a:pt x="0" y="0"/>
                    </a:moveTo>
                    <a:lnTo>
                      <a:pt x="1362476" y="0"/>
                    </a:lnTo>
                    <a:lnTo>
                      <a:pt x="1362476" y="1319081"/>
                    </a:lnTo>
                    <a:lnTo>
                      <a:pt x="0" y="131908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sp3d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spcFirstLastPara="0" vert="horz" wrap="square" lIns="0" tIns="30861" rIns="0" bIns="0" numCol="1" spcCol="1270" anchor="t" anchorCtr="0">
                <a:noAutofit/>
              </a:bodyPr>
              <a:lstStyle/>
              <a:p>
                <a:pPr marL="0" lvl="0" indent="0" algn="l" defTabSz="400050">
                  <a:lnSpc>
                    <a:spcPct val="90000"/>
                  </a:lnSpc>
                  <a:spcBef>
                    <a:spcPct val="0"/>
                  </a:spcBef>
                  <a:buNone/>
                </a:pPr>
                <a:r>
                  <a:rPr lang="en-US" sz="900" kern="1200" dirty="0">
                    <a:solidFill>
                      <a:schemeClr val="bg1"/>
                    </a:solidFill>
                  </a:rPr>
                  <a:t>Volumetric heat capacity</a:t>
                </a:r>
              </a:p>
              <a:p>
                <a:pPr marL="0" lvl="0" indent="0" algn="l" defTabSz="400050">
                  <a:lnSpc>
                    <a:spcPct val="90000"/>
                  </a:lnSpc>
                  <a:spcBef>
                    <a:spcPct val="0"/>
                  </a:spcBef>
                  <a:buNone/>
                </a:pPr>
                <a:endParaRPr lang="en-GB" sz="900" i="0" kern="1200" dirty="0">
                  <a:solidFill>
                    <a:schemeClr val="bg1"/>
                  </a:solidFill>
                </a:endParaRPr>
              </a:p>
              <a:p>
                <a:pPr marL="0" lvl="0" indent="0" algn="l" defTabSz="400050">
                  <a:lnSpc>
                    <a:spcPct val="90000"/>
                  </a:lnSpc>
                  <a:spcBef>
                    <a:spcPct val="0"/>
                  </a:spcBef>
                  <a:buNone/>
                </a:pPr>
                <a:r>
                  <a:rPr lang="en-US" sz="900" i="0" kern="1200" dirty="0">
                    <a:solidFill>
                      <a:schemeClr val="bg1"/>
                    </a:solidFill>
                  </a:rPr>
                  <a:t>thermal conductivity</a:t>
                </a:r>
              </a:p>
              <a:p>
                <a:pPr marL="0" lvl="0" indent="0" algn="l" defTabSz="400050">
                  <a:lnSpc>
                    <a:spcPct val="90000"/>
                  </a:lnSpc>
                  <a:spcBef>
                    <a:spcPct val="0"/>
                  </a:spcBef>
                  <a:buNone/>
                </a:pPr>
                <a:endParaRPr lang="en-GB" sz="900" i="0" kern="1200" dirty="0">
                  <a:solidFill>
                    <a:schemeClr val="bg1"/>
                  </a:solidFill>
                </a:endParaRPr>
              </a:p>
              <a:p>
                <a:pPr marL="0" lvl="0" indent="0" algn="l" defTabSz="400050">
                  <a:lnSpc>
                    <a:spcPct val="90000"/>
                  </a:lnSpc>
                  <a:spcBef>
                    <a:spcPct val="0"/>
                  </a:spcBef>
                  <a:buNone/>
                </a:pPr>
                <a:r>
                  <a:rPr lang="en-US" sz="900" i="0" kern="1200" dirty="0">
                    <a:solidFill>
                      <a:schemeClr val="bg1"/>
                    </a:solidFill>
                  </a:rPr>
                  <a:t>Resistivity</a:t>
                </a:r>
              </a:p>
              <a:p>
                <a:pPr marL="0" lvl="0" indent="0" algn="l" defTabSz="400050">
                  <a:lnSpc>
                    <a:spcPct val="90000"/>
                  </a:lnSpc>
                  <a:spcBef>
                    <a:spcPct val="0"/>
                  </a:spcBef>
                  <a:buNone/>
                </a:pPr>
                <a:endParaRPr lang="en-GB" sz="900" i="0" kern="1200" dirty="0">
                  <a:solidFill>
                    <a:schemeClr val="bg1"/>
                  </a:solidFill>
                </a:endParaRPr>
              </a:p>
              <a:p>
                <a:pPr marL="0" lvl="0" indent="0" algn="l" defTabSz="400050">
                  <a:lnSpc>
                    <a:spcPct val="90000"/>
                  </a:lnSpc>
                  <a:spcBef>
                    <a:spcPct val="0"/>
                  </a:spcBef>
                  <a:buNone/>
                </a:pPr>
                <a:r>
                  <a:rPr lang="en-US" sz="900" i="0" kern="1200" dirty="0">
                    <a:solidFill>
                      <a:schemeClr val="bg1"/>
                    </a:solidFill>
                  </a:rPr>
                  <a:t>Jc: Critical Current density </a:t>
                </a:r>
                <a14:m>
                  <m:oMath xmlns:m="http://schemas.openxmlformats.org/officeDocument/2006/math">
                    <m:r>
                      <a:rPr lang="en-US" sz="900" b="0" i="0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900" b="0" i="0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LTS</m:t>
                    </m:r>
                    <m:r>
                      <a:rPr lang="en-US" sz="900" b="0" i="0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&amp; </m:t>
                    </m:r>
                    <m:r>
                      <m:rPr>
                        <m:sty m:val="p"/>
                      </m:rPr>
                      <a:rPr lang="en-US" sz="900" b="0" i="0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HTS</m:t>
                    </m:r>
                    <m:r>
                      <a:rPr lang="en-US" sz="900" b="0" i="0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900" i="0" kern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AD0F879E-1CCD-6A88-4908-A45EE66B93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2247" y="3962487"/>
                <a:ext cx="1458846" cy="1115130"/>
              </a:xfrm>
              <a:custGeom>
                <a:avLst/>
                <a:gdLst>
                  <a:gd name="connsiteX0" fmla="*/ 0 w 1362476"/>
                  <a:gd name="connsiteY0" fmla="*/ 0 h 1319081"/>
                  <a:gd name="connsiteX1" fmla="*/ 1362476 w 1362476"/>
                  <a:gd name="connsiteY1" fmla="*/ 0 h 1319081"/>
                  <a:gd name="connsiteX2" fmla="*/ 1362476 w 1362476"/>
                  <a:gd name="connsiteY2" fmla="*/ 1319081 h 1319081"/>
                  <a:gd name="connsiteX3" fmla="*/ 0 w 1362476"/>
                  <a:gd name="connsiteY3" fmla="*/ 1319081 h 1319081"/>
                  <a:gd name="connsiteX4" fmla="*/ 0 w 1362476"/>
                  <a:gd name="connsiteY4" fmla="*/ 0 h 1319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2476" h="1319081">
                    <a:moveTo>
                      <a:pt x="0" y="0"/>
                    </a:moveTo>
                    <a:lnTo>
                      <a:pt x="1362476" y="0"/>
                    </a:lnTo>
                    <a:lnTo>
                      <a:pt x="1362476" y="1319081"/>
                    </a:lnTo>
                    <a:lnTo>
                      <a:pt x="0" y="1319081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2"/>
                <a:stretch>
                  <a:fillRect l="-38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blue text on a white background&#10;&#10;Description automatically generated">
            <a:extLst>
              <a:ext uri="{FF2B5EF4-FFF2-40B4-BE49-F238E27FC236}">
                <a16:creationId xmlns:a16="http://schemas.microsoft.com/office/drawing/2014/main" id="{C188B5EB-1BA1-EC86-AFED-883FDFEB511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927" y="314634"/>
            <a:ext cx="1163813" cy="646563"/>
          </a:xfrm>
          <a:prstGeom prst="rect">
            <a:avLst/>
          </a:prstGeom>
          <a:ln>
            <a:noFill/>
          </a:ln>
        </p:spPr>
      </p:pic>
      <p:pic>
        <p:nvPicPr>
          <p:cNvPr id="15" name="Picture 14" descr="A red and yellow flag&#10;&#10;Description automatically generated">
            <a:extLst>
              <a:ext uri="{FF2B5EF4-FFF2-40B4-BE49-F238E27FC236}">
                <a16:creationId xmlns:a16="http://schemas.microsoft.com/office/drawing/2014/main" id="{DBFEF6CC-27EF-D56E-5F1C-6C8DEB08BEE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312" y="1574210"/>
            <a:ext cx="1118882" cy="546257"/>
          </a:xfrm>
          <a:prstGeom prst="rect">
            <a:avLst/>
          </a:prstGeom>
          <a:ln>
            <a:noFill/>
          </a:ln>
        </p:spPr>
      </p:pic>
      <p:pic>
        <p:nvPicPr>
          <p:cNvPr id="17" name="Picture 16" descr="A blue hexagon with a white letter c&#10;&#10;Description automatically generated">
            <a:extLst>
              <a:ext uri="{FF2B5EF4-FFF2-40B4-BE49-F238E27FC236}">
                <a16:creationId xmlns:a16="http://schemas.microsoft.com/office/drawing/2014/main" id="{800A4FF7-ACF6-336F-2680-178D9266D42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194" y="1126285"/>
            <a:ext cx="561316" cy="63148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73DBFCF-C21B-EF5A-C9CD-7EB984ED4279}"/>
              </a:ext>
            </a:extLst>
          </p:cNvPr>
          <p:cNvSpPr txBox="1"/>
          <p:nvPr/>
        </p:nvSpPr>
        <p:spPr>
          <a:xfrm>
            <a:off x="5700686" y="975244"/>
            <a:ext cx="2929238" cy="60016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GB" sz="1100" dirty="0"/>
              <a:t>STEAM-materials python package</a:t>
            </a:r>
            <a:r>
              <a:rPr lang="en-GB" sz="1100" baseline="30000" dirty="0"/>
              <a:t>1</a:t>
            </a:r>
            <a:r>
              <a:rPr lang="en-GB" sz="1100" dirty="0"/>
              <a:t> used in:</a:t>
            </a:r>
            <a:endParaRPr lang="en-GB" sz="1100" baseline="30000" dirty="0"/>
          </a:p>
          <a:p>
            <a:pPr lvl="0"/>
            <a:r>
              <a:rPr lang="en-GB" sz="1100" dirty="0"/>
              <a:t>PyBBQ</a:t>
            </a:r>
          </a:p>
          <a:p>
            <a:pPr lvl="0"/>
            <a:r>
              <a:rPr lang="en-GB" sz="1100" dirty="0"/>
              <a:t>NICQS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607DF31-13F9-0D77-B0F2-4AD2758C461C}"/>
              </a:ext>
            </a:extLst>
          </p:cNvPr>
          <p:cNvSpPr txBox="1"/>
          <p:nvPr/>
        </p:nvSpPr>
        <p:spPr>
          <a:xfrm>
            <a:off x="5705177" y="429526"/>
            <a:ext cx="760627" cy="43088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GB" sz="1100" dirty="0"/>
              <a:t>BBQ</a:t>
            </a:r>
          </a:p>
          <a:p>
            <a:pPr lvl="0"/>
            <a:r>
              <a:rPr lang="en-GB" sz="1100" dirty="0"/>
              <a:t>SIGMA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811A4C-E364-BC0B-880B-05E4EAA0251E}"/>
              </a:ext>
            </a:extLst>
          </p:cNvPr>
          <p:cNvSpPr txBox="1"/>
          <p:nvPr/>
        </p:nvSpPr>
        <p:spPr>
          <a:xfrm>
            <a:off x="5705177" y="1647014"/>
            <a:ext cx="2994141" cy="43088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GB" sz="1100" dirty="0"/>
              <a:t>STEAM_MatPro MatLab-mex class</a:t>
            </a:r>
            <a:r>
              <a:rPr lang="en-GB" sz="1100" baseline="30000" dirty="0"/>
              <a:t>2</a:t>
            </a:r>
            <a:r>
              <a:rPr lang="en-GB" sz="1100" dirty="0"/>
              <a:t> used in:</a:t>
            </a:r>
          </a:p>
          <a:p>
            <a:pPr lvl="0"/>
            <a:r>
              <a:rPr lang="en-GB" sz="1100" dirty="0"/>
              <a:t>LEDET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F1294B4-2FAE-178D-C46F-0B3C662F8ABE}"/>
              </a:ext>
            </a:extLst>
          </p:cNvPr>
          <p:cNvSpPr txBox="1"/>
          <p:nvPr/>
        </p:nvSpPr>
        <p:spPr>
          <a:xfrm>
            <a:off x="2266852" y="476970"/>
            <a:ext cx="56131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1100" dirty="0"/>
              <a:t>to .dll</a:t>
            </a:r>
            <a:endParaRPr lang="en-GB" sz="11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EDA688A-C9BD-6C47-73A8-C43B7CB5C502}"/>
              </a:ext>
            </a:extLst>
          </p:cNvPr>
          <p:cNvSpPr txBox="1"/>
          <p:nvPr/>
        </p:nvSpPr>
        <p:spPr>
          <a:xfrm>
            <a:off x="1622235" y="3787767"/>
            <a:ext cx="128542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lvl="0" algn="just"/>
            <a:r>
              <a:rPr lang="en-US" sz="900" dirty="0">
                <a:solidFill>
                  <a:schemeClr val="bg1"/>
                </a:solidFill>
              </a:rPr>
              <a:t>He</a:t>
            </a:r>
            <a:endParaRPr lang="en-GB" sz="900" dirty="0">
              <a:solidFill>
                <a:schemeClr val="bg1"/>
              </a:solidFill>
            </a:endParaRPr>
          </a:p>
          <a:p>
            <a:pPr marL="91440" lvl="0" algn="just"/>
            <a:r>
              <a:rPr lang="en-US" sz="900" dirty="0">
                <a:solidFill>
                  <a:schemeClr val="bg1"/>
                </a:solidFill>
              </a:rPr>
              <a:t>Iron (BH)</a:t>
            </a:r>
            <a:endParaRPr lang="en-GB" sz="900" dirty="0">
              <a:solidFill>
                <a:schemeClr val="bg1"/>
              </a:solidFill>
            </a:endParaRPr>
          </a:p>
          <a:p>
            <a:pPr marL="91440" lvl="0" algn="just"/>
            <a:r>
              <a:rPr lang="en-US" sz="900" dirty="0">
                <a:solidFill>
                  <a:schemeClr val="bg1"/>
                </a:solidFill>
              </a:rPr>
              <a:t>Kapton</a:t>
            </a:r>
            <a:endParaRPr lang="en-GB" sz="900" dirty="0">
              <a:solidFill>
                <a:schemeClr val="bg1"/>
              </a:solidFill>
            </a:endParaRPr>
          </a:p>
          <a:p>
            <a:pPr marL="91440" lvl="0" algn="just"/>
            <a:r>
              <a:rPr lang="en-US" sz="900" dirty="0">
                <a:solidFill>
                  <a:schemeClr val="bg1"/>
                </a:solidFill>
              </a:rPr>
              <a:t>Nb</a:t>
            </a:r>
            <a:r>
              <a:rPr lang="en-US" sz="900" baseline="-25000" dirty="0">
                <a:solidFill>
                  <a:schemeClr val="bg1"/>
                </a:solidFill>
              </a:rPr>
              <a:t>3</a:t>
            </a:r>
            <a:r>
              <a:rPr lang="en-US" sz="900" dirty="0">
                <a:solidFill>
                  <a:schemeClr val="bg1"/>
                </a:solidFill>
              </a:rPr>
              <a:t>Sn</a:t>
            </a:r>
            <a:endParaRPr lang="en-GB" sz="900" dirty="0">
              <a:solidFill>
                <a:schemeClr val="bg1"/>
              </a:solidFill>
            </a:endParaRPr>
          </a:p>
          <a:p>
            <a:pPr marL="91440" lvl="0" algn="just"/>
            <a:r>
              <a:rPr lang="en-US" sz="900" dirty="0">
                <a:solidFill>
                  <a:schemeClr val="bg1"/>
                </a:solidFill>
              </a:rPr>
              <a:t>NbTi</a:t>
            </a:r>
            <a:endParaRPr lang="en-GB" sz="900" dirty="0">
              <a:solidFill>
                <a:schemeClr val="bg1"/>
              </a:solidFill>
            </a:endParaRPr>
          </a:p>
          <a:p>
            <a:pPr marL="91440" lvl="0" algn="just"/>
            <a:r>
              <a:rPr lang="en-US" sz="900" dirty="0">
                <a:solidFill>
                  <a:schemeClr val="bg1"/>
                </a:solidFill>
              </a:rPr>
              <a:t>Steel(Stainless Steel)</a:t>
            </a:r>
            <a:endParaRPr lang="en-GB" sz="900" dirty="0">
              <a:solidFill>
                <a:schemeClr val="bg1"/>
              </a:solidFill>
            </a:endParaRPr>
          </a:p>
          <a:p>
            <a:pPr marL="91440" lvl="0" algn="just"/>
            <a:r>
              <a:rPr lang="en-US" sz="900" dirty="0">
                <a:solidFill>
                  <a:schemeClr val="bg1"/>
                </a:solidFill>
              </a:rPr>
              <a:t>Stycast</a:t>
            </a:r>
            <a:endParaRPr lang="en-GB" sz="900" dirty="0">
              <a:solidFill>
                <a:schemeClr val="bg1"/>
              </a:solidFill>
            </a:endParaRPr>
          </a:p>
          <a:p>
            <a:pPr marL="91440" lvl="0" algn="just"/>
            <a:r>
              <a:rPr lang="en-US" sz="900" dirty="0">
                <a:solidFill>
                  <a:schemeClr val="bg1"/>
                </a:solidFill>
              </a:rPr>
              <a:t>More to come…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38" name="Arrow: Notched Right 37">
            <a:extLst>
              <a:ext uri="{FF2B5EF4-FFF2-40B4-BE49-F238E27FC236}">
                <a16:creationId xmlns:a16="http://schemas.microsoft.com/office/drawing/2014/main" id="{D225AF2A-FACE-A2D5-374F-BB10109FA46A}"/>
              </a:ext>
            </a:extLst>
          </p:cNvPr>
          <p:cNvSpPr/>
          <p:nvPr/>
        </p:nvSpPr>
        <p:spPr>
          <a:xfrm>
            <a:off x="2011146" y="637916"/>
            <a:ext cx="2325388" cy="222712"/>
          </a:xfrm>
          <a:prstGeom prst="notchedRightArrow">
            <a:avLst>
              <a:gd name="adj1" fmla="val 45449"/>
              <a:gd name="adj2" fmla="val 7503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5B63745-8CC9-D3AB-1FE7-5FDD2D57F1A2}"/>
              </a:ext>
            </a:extLst>
          </p:cNvPr>
          <p:cNvSpPr txBox="1"/>
          <p:nvPr/>
        </p:nvSpPr>
        <p:spPr>
          <a:xfrm>
            <a:off x="2834390" y="1528232"/>
            <a:ext cx="66785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1100" dirty="0"/>
              <a:t>to .mex</a:t>
            </a:r>
            <a:endParaRPr lang="en-GB" sz="1100" dirty="0"/>
          </a:p>
        </p:txBody>
      </p:sp>
      <p:sp>
        <p:nvSpPr>
          <p:cNvPr id="45" name="Arrow: Notched Right 44">
            <a:extLst>
              <a:ext uri="{FF2B5EF4-FFF2-40B4-BE49-F238E27FC236}">
                <a16:creationId xmlns:a16="http://schemas.microsoft.com/office/drawing/2014/main" id="{F5225EB2-D1C2-EAE5-4327-65215D9CDAF1}"/>
              </a:ext>
            </a:extLst>
          </p:cNvPr>
          <p:cNvSpPr/>
          <p:nvPr/>
        </p:nvSpPr>
        <p:spPr>
          <a:xfrm>
            <a:off x="2011146" y="1688673"/>
            <a:ext cx="2325388" cy="222712"/>
          </a:xfrm>
          <a:prstGeom prst="notchedRightArrow">
            <a:avLst>
              <a:gd name="adj1" fmla="val 45449"/>
              <a:gd name="adj2" fmla="val 7503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Arrow: Notched Right 46">
            <a:extLst>
              <a:ext uri="{FF2B5EF4-FFF2-40B4-BE49-F238E27FC236}">
                <a16:creationId xmlns:a16="http://schemas.microsoft.com/office/drawing/2014/main" id="{7ED4D2E7-7C69-8D3C-EC49-12E6E982C25F}"/>
              </a:ext>
            </a:extLst>
          </p:cNvPr>
          <p:cNvSpPr/>
          <p:nvPr/>
        </p:nvSpPr>
        <p:spPr>
          <a:xfrm>
            <a:off x="2031924" y="2168176"/>
            <a:ext cx="2325388" cy="222711"/>
          </a:xfrm>
          <a:prstGeom prst="notchedRightArrow">
            <a:avLst>
              <a:gd name="adj1" fmla="val 45449"/>
              <a:gd name="adj2" fmla="val 7503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98C3018-5AD2-6BC3-7213-A88256595172}"/>
              </a:ext>
            </a:extLst>
          </p:cNvPr>
          <p:cNvSpPr txBox="1"/>
          <p:nvPr/>
        </p:nvSpPr>
        <p:spPr>
          <a:xfrm>
            <a:off x="512996" y="1782433"/>
            <a:ext cx="143971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One single C source</a:t>
            </a:r>
          </a:p>
        </p:txBody>
      </p:sp>
      <p:pic>
        <p:nvPicPr>
          <p:cNvPr id="50" name="Graphic 49">
            <a:extLst>
              <a:ext uri="{FF2B5EF4-FFF2-40B4-BE49-F238E27FC236}">
                <a16:creationId xmlns:a16="http://schemas.microsoft.com/office/drawing/2014/main" id="{8F143AAF-86AD-3C75-A3A7-0D5409F4910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13927" y="2199353"/>
            <a:ext cx="904062" cy="4055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D98681-1334-F835-EB96-065DBD3D5227}"/>
              </a:ext>
            </a:extLst>
          </p:cNvPr>
          <p:cNvSpPr txBox="1"/>
          <p:nvPr/>
        </p:nvSpPr>
        <p:spPr>
          <a:xfrm>
            <a:off x="5182756" y="4596941"/>
            <a:ext cx="31521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baseline="30000" dirty="0">
                <a:solidFill>
                  <a:schemeClr val="accent1">
                    <a:lumMod val="10000"/>
                  </a:schemeClr>
                </a:solidFill>
              </a:rPr>
              <a:t>1</a:t>
            </a:r>
            <a:r>
              <a:rPr lang="en-GB" sz="800" i="1" dirty="0">
                <a:solidFill>
                  <a:schemeClr val="accent1">
                    <a:lumMod val="10000"/>
                  </a:schemeClr>
                </a:solidFill>
              </a:rPr>
              <a:t>Pypi </a:t>
            </a:r>
            <a:r>
              <a:rPr lang="en-GB" sz="800" i="1" dirty="0">
                <a:solidFill>
                  <a:schemeClr val="accent1">
                    <a:lumMod val="10000"/>
                  </a:schemeClr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steam-material-library</a:t>
            </a:r>
            <a:endParaRPr lang="en-GB" sz="800" i="1" dirty="0">
              <a:solidFill>
                <a:schemeClr val="accent1">
                  <a:lumMod val="10000"/>
                </a:schemeClr>
              </a:solidFill>
            </a:endParaRPr>
          </a:p>
          <a:p>
            <a:r>
              <a:rPr lang="en-GB" sz="800" i="1" baseline="30000" dirty="0">
                <a:solidFill>
                  <a:schemeClr val="accent1">
                    <a:lumMod val="10000"/>
                  </a:schemeClr>
                </a:solidFill>
              </a:rPr>
              <a:t>3</a:t>
            </a:r>
            <a:r>
              <a:rPr lang="en-GB" sz="800" i="1" dirty="0">
                <a:solidFill>
                  <a:schemeClr val="accent1">
                    <a:lumMod val="10000"/>
                  </a:schemeClr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STEAM_MatPro </a:t>
            </a:r>
            <a:r>
              <a:rPr lang="en-GB" sz="800" i="1" dirty="0">
                <a:solidFill>
                  <a:schemeClr val="accent1">
                    <a:lumMod val="10000"/>
                  </a:schemeClr>
                </a:solidFill>
              </a:rPr>
              <a:t>MatLab class</a:t>
            </a:r>
          </a:p>
          <a:p>
            <a:r>
              <a:rPr lang="en-GB" sz="800" i="1" baseline="30000" dirty="0">
                <a:solidFill>
                  <a:schemeClr val="accent1">
                    <a:lumMod val="10000"/>
                  </a:schemeClr>
                </a:solidFill>
              </a:rPr>
              <a:t>3</a:t>
            </a:r>
            <a:r>
              <a:rPr lang="en-GB" sz="800" i="1" dirty="0">
                <a:solidFill>
                  <a:schemeClr val="accent1">
                    <a:lumMod val="10000"/>
                  </a:schemeClr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CERNGetDP</a:t>
            </a:r>
            <a:r>
              <a:rPr lang="en-GB" sz="800" i="1" dirty="0">
                <a:solidFill>
                  <a:schemeClr val="accent1">
                    <a:lumMod val="10000"/>
                  </a:schemeClr>
                </a:solidFill>
              </a:rPr>
              <a:t> </a:t>
            </a:r>
            <a:r>
              <a:rPr lang="en-US" sz="800" i="1" dirty="0">
                <a:solidFill>
                  <a:schemeClr val="accent1">
                    <a:lumMod val="10000"/>
                  </a:schemeClr>
                </a:solidFill>
              </a:rPr>
              <a:t>interface</a:t>
            </a:r>
            <a:endParaRPr lang="en-GB" sz="800" i="1" dirty="0">
              <a:solidFill>
                <a:schemeClr val="accent1">
                  <a:lumMod val="10000"/>
                </a:schemeClr>
              </a:solidFill>
            </a:endParaRPr>
          </a:p>
          <a:p>
            <a:endParaRPr lang="en-GB" sz="900" i="1" baseline="300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6D37B9-7171-7E55-668F-397D4CF9ECDD}"/>
              </a:ext>
            </a:extLst>
          </p:cNvPr>
          <p:cNvSpPr txBox="1"/>
          <p:nvPr/>
        </p:nvSpPr>
        <p:spPr>
          <a:xfrm>
            <a:off x="5705177" y="2127574"/>
            <a:ext cx="2416434" cy="43088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100" dirty="0"/>
              <a:t>Material functions used in FiQuS through CERNGetDP</a:t>
            </a:r>
            <a:r>
              <a:rPr lang="en-GB" sz="1100" baseline="30000" dirty="0"/>
              <a:t>3</a:t>
            </a:r>
            <a:endParaRPr lang="en-GB" sz="11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C9975E-197E-2A32-8E4E-AE35D3CEAA77}"/>
              </a:ext>
            </a:extLst>
          </p:cNvPr>
          <p:cNvSpPr txBox="1"/>
          <p:nvPr/>
        </p:nvSpPr>
        <p:spPr>
          <a:xfrm>
            <a:off x="2674647" y="2003630"/>
            <a:ext cx="104544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1100" dirty="0"/>
              <a:t>CERNGetDP</a:t>
            </a:r>
            <a:endParaRPr lang="en-GB" sz="1100" dirty="0"/>
          </a:p>
        </p:txBody>
      </p:sp>
      <p:pic>
        <p:nvPicPr>
          <p:cNvPr id="19" name="Picture 18" descr="A close-up of a logo&#10;&#10;Description automatically generated">
            <a:extLst>
              <a:ext uri="{FF2B5EF4-FFF2-40B4-BE49-F238E27FC236}">
                <a16:creationId xmlns:a16="http://schemas.microsoft.com/office/drawing/2014/main" id="{C67D41E8-8C39-E660-699E-607E1B4C6F92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534" y="1083224"/>
            <a:ext cx="1118882" cy="37649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E4A9570-3A68-86F4-6E9E-E51C0EFEFD85}"/>
              </a:ext>
            </a:extLst>
          </p:cNvPr>
          <p:cNvSpPr txBox="1"/>
          <p:nvPr/>
        </p:nvSpPr>
        <p:spPr>
          <a:xfrm>
            <a:off x="3380528" y="964166"/>
            <a:ext cx="77054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1100" dirty="0"/>
              <a:t>wrapper</a:t>
            </a:r>
            <a:endParaRPr lang="en-GB" sz="1100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2DCBAFA2-AD57-F3EE-41CE-F44CF900E835}"/>
              </a:ext>
            </a:extLst>
          </p:cNvPr>
          <p:cNvSpPr/>
          <p:nvPr/>
        </p:nvSpPr>
        <p:spPr>
          <a:xfrm>
            <a:off x="2994608" y="789686"/>
            <a:ext cx="1385198" cy="452448"/>
          </a:xfrm>
          <a:custGeom>
            <a:avLst/>
            <a:gdLst>
              <a:gd name="connsiteX0" fmla="*/ 0 w 228600"/>
              <a:gd name="connsiteY0" fmla="*/ 0 h 599303"/>
              <a:gd name="connsiteX1" fmla="*/ 228600 w 228600"/>
              <a:gd name="connsiteY1" fmla="*/ 599303 h 599303"/>
              <a:gd name="connsiteX0" fmla="*/ 0 w 586946"/>
              <a:gd name="connsiteY0" fmla="*/ 0 h 432486"/>
              <a:gd name="connsiteX1" fmla="*/ 586946 w 586946"/>
              <a:gd name="connsiteY1" fmla="*/ 432486 h 432486"/>
              <a:gd name="connsiteX0" fmla="*/ 0 w 586946"/>
              <a:gd name="connsiteY0" fmla="*/ 0 h 432486"/>
              <a:gd name="connsiteX1" fmla="*/ 586946 w 586946"/>
              <a:gd name="connsiteY1" fmla="*/ 432486 h 432486"/>
              <a:gd name="connsiteX0" fmla="*/ 0 w 586946"/>
              <a:gd name="connsiteY0" fmla="*/ 0 h 543697"/>
              <a:gd name="connsiteX1" fmla="*/ 586946 w 586946"/>
              <a:gd name="connsiteY1" fmla="*/ 543697 h 543697"/>
              <a:gd name="connsiteX0" fmla="*/ 0 w 568411"/>
              <a:gd name="connsiteY0" fmla="*/ 0 h 593124"/>
              <a:gd name="connsiteX1" fmla="*/ 568411 w 568411"/>
              <a:gd name="connsiteY1" fmla="*/ 593124 h 593124"/>
              <a:gd name="connsiteX0" fmla="*/ 212 w 568623"/>
              <a:gd name="connsiteY0" fmla="*/ 0 h 593124"/>
              <a:gd name="connsiteX1" fmla="*/ 568623 w 568623"/>
              <a:gd name="connsiteY1" fmla="*/ 593124 h 593124"/>
              <a:gd name="connsiteX0" fmla="*/ 73 w 1292970"/>
              <a:gd name="connsiteY0" fmla="*/ 0 h 614226"/>
              <a:gd name="connsiteX1" fmla="*/ 1292970 w 1292970"/>
              <a:gd name="connsiteY1" fmla="*/ 614226 h 614226"/>
              <a:gd name="connsiteX0" fmla="*/ 80 w 1292977"/>
              <a:gd name="connsiteY0" fmla="*/ 0 h 614317"/>
              <a:gd name="connsiteX1" fmla="*/ 1292977 w 1292977"/>
              <a:gd name="connsiteY1" fmla="*/ 614226 h 614317"/>
              <a:gd name="connsiteX0" fmla="*/ 199 w 1293096"/>
              <a:gd name="connsiteY0" fmla="*/ 0 h 614226"/>
              <a:gd name="connsiteX1" fmla="*/ 1293096 w 1293096"/>
              <a:gd name="connsiteY1" fmla="*/ 614226 h 614226"/>
              <a:gd name="connsiteX0" fmla="*/ 223 w 1250917"/>
              <a:gd name="connsiteY0" fmla="*/ 0 h 621260"/>
              <a:gd name="connsiteX1" fmla="*/ 1250917 w 1250917"/>
              <a:gd name="connsiteY1" fmla="*/ 621260 h 621260"/>
              <a:gd name="connsiteX0" fmla="*/ 1154 w 1251848"/>
              <a:gd name="connsiteY0" fmla="*/ 0 h 621260"/>
              <a:gd name="connsiteX1" fmla="*/ 1251848 w 1251848"/>
              <a:gd name="connsiteY1" fmla="*/ 621260 h 621260"/>
              <a:gd name="connsiteX0" fmla="*/ 1011 w 1307976"/>
              <a:gd name="connsiteY0" fmla="*/ 0 h 508718"/>
              <a:gd name="connsiteX1" fmla="*/ 1307976 w 1307976"/>
              <a:gd name="connsiteY1" fmla="*/ 508718 h 508718"/>
              <a:gd name="connsiteX0" fmla="*/ 839 w 1399244"/>
              <a:gd name="connsiteY0" fmla="*/ 0 h 459481"/>
              <a:gd name="connsiteX1" fmla="*/ 1399244 w 1399244"/>
              <a:gd name="connsiteY1" fmla="*/ 459481 h 459481"/>
              <a:gd name="connsiteX0" fmla="*/ 861 w 1385198"/>
              <a:gd name="connsiteY0" fmla="*/ 0 h 452448"/>
              <a:gd name="connsiteX1" fmla="*/ 1385198 w 1385198"/>
              <a:gd name="connsiteY1" fmla="*/ 452448 h 45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85198" h="452448">
                <a:moveTo>
                  <a:pt x="861" y="0"/>
                </a:moveTo>
                <a:cubicBezTo>
                  <a:pt x="-23504" y="507736"/>
                  <a:pt x="469690" y="438031"/>
                  <a:pt x="1385198" y="452448"/>
                </a:cubicBezTo>
              </a:path>
            </a:pathLst>
          </a:custGeom>
          <a:noFill/>
          <a:ln w="44450">
            <a:tailEnd type="triangle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D66C531-742D-823A-6058-A9A3DCF2F6FE}"/>
              </a:ext>
            </a:extLst>
          </p:cNvPr>
          <p:cNvSpPr txBox="1"/>
          <p:nvPr/>
        </p:nvSpPr>
        <p:spPr>
          <a:xfrm>
            <a:off x="449619" y="2593128"/>
            <a:ext cx="824476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 rtl="0">
              <a:buFont typeface="Wingdings" panose="05000000000000000000" pitchFamily="2" charset="2"/>
              <a:buChar char="ü"/>
            </a:pPr>
            <a:r>
              <a:rPr lang="en-GB" sz="1400" b="0" i="0" dirty="0">
                <a:effectLst/>
                <a:latin typeface="Open Sans" panose="020B0606030504020204" pitchFamily="34" charset="0"/>
              </a:rPr>
              <a:t>One single source assures that the material property functions are always the same in all simulation tools.</a:t>
            </a:r>
          </a:p>
          <a:p>
            <a:pPr marL="171450" indent="-171450" algn="just" rtl="0">
              <a:buFont typeface="Wingdings" panose="05000000000000000000" pitchFamily="2" charset="2"/>
              <a:buChar char="ü"/>
            </a:pPr>
            <a:r>
              <a:rPr lang="en-GB" sz="1400" b="0" i="0" dirty="0">
                <a:effectLst/>
                <a:latin typeface="Open Sans" panose="020B0606030504020204" pitchFamily="34" charset="0"/>
              </a:rPr>
              <a:t>Most common materials for superconducting magnet design are already included.</a:t>
            </a:r>
          </a:p>
          <a:p>
            <a:pPr marL="171450" indent="-171450" algn="just" rtl="0">
              <a:buFont typeface="Wingdings" panose="05000000000000000000" pitchFamily="2" charset="2"/>
              <a:buChar char="ü"/>
            </a:pPr>
            <a:r>
              <a:rPr lang="en-GB" sz="1400" b="0" i="0" dirty="0">
                <a:effectLst/>
                <a:latin typeface="Open Sans" panose="020B0606030504020204" pitchFamily="34" charset="0"/>
              </a:rPr>
              <a:t>Analytical derivatives of selected material functions available.</a:t>
            </a:r>
          </a:p>
          <a:p>
            <a:pPr marL="171450" indent="-171450" algn="just" rtl="0">
              <a:buFont typeface="Wingdings" panose="05000000000000000000" pitchFamily="2" charset="2"/>
              <a:buChar char="ü"/>
            </a:pPr>
            <a:r>
              <a:rPr lang="en-GB" sz="1400" b="0" i="0" dirty="0">
                <a:effectLst/>
                <a:latin typeface="Open Sans" panose="020B0606030504020204" pitchFamily="34" charset="0"/>
              </a:rPr>
              <a:t>Properties are available to everybody via the </a:t>
            </a:r>
            <a:r>
              <a:rPr lang="en-GB" sz="1400" b="0" i="0" dirty="0">
                <a:effectLst/>
                <a:latin typeface="Open Sans" panose="020B0606030504020204" pitchFamily="34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steam git repository</a:t>
            </a:r>
            <a:r>
              <a:rPr lang="en-GB" sz="1400" b="0" i="0" dirty="0">
                <a:effectLst/>
                <a:latin typeface="Open Sans" panose="020B0606030504020204" pitchFamily="34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6A5D4E-059E-C25A-AE21-A6B8E0C42DFE}"/>
              </a:ext>
            </a:extLst>
          </p:cNvPr>
          <p:cNvSpPr txBox="1"/>
          <p:nvPr/>
        </p:nvSpPr>
        <p:spPr>
          <a:xfrm>
            <a:off x="5455416" y="4069703"/>
            <a:ext cx="3556504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13"/>
              </a:rPr>
              <a:t>https://steam-material-library.docs.cern.ch/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8C6935-1934-A4A2-27CB-E3226D638D0E}"/>
              </a:ext>
            </a:extLst>
          </p:cNvPr>
          <p:cNvSpPr txBox="1"/>
          <p:nvPr/>
        </p:nvSpPr>
        <p:spPr>
          <a:xfrm>
            <a:off x="1506741" y="5318290"/>
            <a:ext cx="13173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WP4.5-T5-D9</a:t>
            </a:r>
          </a:p>
          <a:p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WP4.5-T5-D11</a:t>
            </a:r>
            <a:endParaRPr lang="en-GB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3172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21AEC-7EF0-FBB0-63AC-54E3A777405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A0B345-752A-2844-F0E6-B070DAD023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DC6547-2EA7-AB7E-8561-2CEE81FE6A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011B4A-FB03-4E3C-7ABC-3B2A7F350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024" y="126186"/>
            <a:ext cx="8771976" cy="536402"/>
          </a:xfrm>
        </p:spPr>
        <p:txBody>
          <a:bodyPr>
            <a:normAutofit fontScale="90000"/>
          </a:bodyPr>
          <a:lstStyle/>
          <a:p>
            <a:r>
              <a:rPr lang="en-GB" dirty="0"/>
              <a:t>Summary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090E13-525A-2979-ACA1-F1ADEBD5417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86012" y="832662"/>
            <a:ext cx="8771976" cy="3899358"/>
          </a:xfrm>
        </p:spPr>
        <p:txBody>
          <a:bodyPr>
            <a:normAutofit/>
          </a:bodyPr>
          <a:lstStyle/>
          <a:p>
            <a:r>
              <a:rPr lang="en-GB" sz="2000" dirty="0"/>
              <a:t>WP4.5 focuses on quench protection, and should work together with magnet designers, builders and testers.</a:t>
            </a:r>
          </a:p>
          <a:p>
            <a:r>
              <a:rPr lang="en-GB" sz="2000" dirty="0"/>
              <a:t>We already have several excellent collaborations in place between WP4.5 and other HFM work packages and other projects, like the Muon collider study.</a:t>
            </a:r>
          </a:p>
          <a:p>
            <a:r>
              <a:rPr lang="en-GB" sz="2000" dirty="0"/>
              <a:t>We are ready and motivated to join up with more magnet teams/groups by:</a:t>
            </a:r>
          </a:p>
          <a:p>
            <a:pPr lvl="1"/>
            <a:r>
              <a:rPr lang="en-GB" sz="1800" dirty="0"/>
              <a:t>helping you to choose among the various quench protection technologies</a:t>
            </a:r>
          </a:p>
          <a:p>
            <a:pPr lvl="1"/>
            <a:r>
              <a:rPr lang="en-GB" sz="1800" dirty="0"/>
              <a:t>providing simulations and assessing the results (advantages and disadvantages)</a:t>
            </a:r>
          </a:p>
          <a:p>
            <a:pPr lvl="1"/>
            <a:r>
              <a:rPr lang="en-GB" sz="1800" dirty="0"/>
              <a:t>(co-)analysing the protection-related test results, to validate and further improve our models.</a:t>
            </a:r>
          </a:p>
          <a:p>
            <a:r>
              <a:rPr lang="en-GB" sz="2000" dirty="0"/>
              <a:t>Let’s try to work together on an integrated conductor–magnet–quench protection design. How hard can it be?</a:t>
            </a:r>
          </a:p>
        </p:txBody>
      </p:sp>
    </p:spTree>
    <p:extLst>
      <p:ext uri="{BB962C8B-B14F-4D97-AF65-F5344CB8AC3E}">
        <p14:creationId xmlns:p14="http://schemas.microsoft.com/office/powerpoint/2010/main" val="10578395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7128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71E710-5372-277D-9956-EE6DCD89BE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77D437-209E-790B-0D1F-3D268769F5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B6CEB-1F45-A3AA-DC04-FF53D8B33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521B962-0F84-7F5A-4861-3136A13D8195}"/>
              </a:ext>
            </a:extLst>
          </p:cNvPr>
          <p:cNvSpPr txBox="1">
            <a:spLocks/>
          </p:cNvSpPr>
          <p:nvPr/>
        </p:nvSpPr>
        <p:spPr>
          <a:xfrm>
            <a:off x="457200" y="1955"/>
            <a:ext cx="8226854" cy="636206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914400"/>
            <a:r>
              <a:rPr lang="en-GB" dirty="0"/>
              <a:t>Outline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061F62-BFB8-A1FE-9F3B-5A4532A7CA1A}"/>
              </a:ext>
            </a:extLst>
          </p:cNvPr>
          <p:cNvSpPr txBox="1"/>
          <p:nvPr/>
        </p:nvSpPr>
        <p:spPr>
          <a:xfrm>
            <a:off x="1785004" y="1186643"/>
            <a:ext cx="2612516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b="1" dirty="0"/>
              <a:t>Detection</a:t>
            </a:r>
            <a:r>
              <a:rPr lang="en-GB" dirty="0"/>
              <a:t> Technology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C1F67E6-D109-84B9-4E6E-98BDC96A8B6C}"/>
              </a:ext>
            </a:extLst>
          </p:cNvPr>
          <p:cNvSpPr txBox="1"/>
          <p:nvPr/>
        </p:nvSpPr>
        <p:spPr>
          <a:xfrm>
            <a:off x="2132795" y="2162884"/>
            <a:ext cx="2261403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b="1" dirty="0">
                <a:solidFill>
                  <a:schemeClr val="accent2"/>
                </a:solidFill>
              </a:rPr>
              <a:t>Protection</a:t>
            </a:r>
            <a:r>
              <a:rPr lang="en-GB" dirty="0">
                <a:solidFill>
                  <a:schemeClr val="accent2"/>
                </a:solidFill>
              </a:rPr>
              <a:t> Technology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E71B66C-E664-B04C-2787-111F32DEB7B9}"/>
              </a:ext>
            </a:extLst>
          </p:cNvPr>
          <p:cNvSpPr txBox="1"/>
          <p:nvPr/>
        </p:nvSpPr>
        <p:spPr>
          <a:xfrm>
            <a:off x="2435156" y="3929452"/>
            <a:ext cx="1994199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accent2"/>
                </a:solidFill>
              </a:rPr>
              <a:t>Transient</a:t>
            </a:r>
            <a:r>
              <a:rPr lang="en-GB" b="1" dirty="0">
                <a:solidFill>
                  <a:schemeClr val="accent2"/>
                </a:solidFill>
              </a:rPr>
              <a:t> Simulations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C77DC3-9163-9ADE-1178-6DF03A5A1679}"/>
              </a:ext>
            </a:extLst>
          </p:cNvPr>
          <p:cNvSpPr txBox="1"/>
          <p:nvPr/>
        </p:nvSpPr>
        <p:spPr>
          <a:xfrm>
            <a:off x="4761116" y="1178869"/>
            <a:ext cx="4519915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Quench Detection Through Electrical Stimuli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AE26CE-D3E4-2E98-5476-FD9993C17444}"/>
              </a:ext>
            </a:extLst>
          </p:cNvPr>
          <p:cNvSpPr txBox="1"/>
          <p:nvPr/>
        </p:nvSpPr>
        <p:spPr>
          <a:xfrm>
            <a:off x="4761116" y="1750026"/>
            <a:ext cx="4519915" cy="1172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E-CLIQ (External CLIQ) Development Progress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S-CLIQ (Secondary CLIQ) Simulations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ESC (Energy Shift with Coupling) Concept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CD (Capacitive Discharge) Protection for HTS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/>
                </a:solidFill>
              </a:rPr>
              <a:t>EE (Energy Extraction) with energy recuperation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B73DFF-F90F-CF8E-00D8-8E6A093C1FD0}"/>
              </a:ext>
            </a:extLst>
          </p:cNvPr>
          <p:cNvSpPr txBox="1"/>
          <p:nvPr/>
        </p:nvSpPr>
        <p:spPr>
          <a:xfrm>
            <a:off x="4772182" y="3065114"/>
            <a:ext cx="4569938" cy="2037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12T VE Quench Simulation study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New tool for 2D FE quench simulations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AC loss LTS – 3D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AC loss LTS – 2D reduced order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3D FE Simulations of HTS pancakes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3D FE Simulations - High Performance Computing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2D FD Simulations of HTS pancakes stacks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3D CCT Quench Co-simulations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/>
                </a:solidFill>
              </a:rPr>
              <a:t>Material properties in Simulations 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CE45817A-3EAD-999C-29FC-A560422C3ADF}"/>
              </a:ext>
            </a:extLst>
          </p:cNvPr>
          <p:cNvSpPr/>
          <p:nvPr/>
        </p:nvSpPr>
        <p:spPr>
          <a:xfrm>
            <a:off x="4477339" y="3148866"/>
            <a:ext cx="203956" cy="186959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2"/>
              </a:solidFill>
            </a:endParaRPr>
          </a:p>
        </p:txBody>
      </p:sp>
      <p:sp>
        <p:nvSpPr>
          <p:cNvPr id="29" name="Left Brace 28">
            <a:extLst>
              <a:ext uri="{FF2B5EF4-FFF2-40B4-BE49-F238E27FC236}">
                <a16:creationId xmlns:a16="http://schemas.microsoft.com/office/drawing/2014/main" id="{E8F80E5E-6DFE-3024-24E2-BB36639EFB32}"/>
              </a:ext>
            </a:extLst>
          </p:cNvPr>
          <p:cNvSpPr/>
          <p:nvPr/>
        </p:nvSpPr>
        <p:spPr>
          <a:xfrm>
            <a:off x="4477339" y="1842696"/>
            <a:ext cx="191997" cy="103262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2"/>
              </a:solidFill>
            </a:endParaRPr>
          </a:p>
        </p:txBody>
      </p:sp>
      <p:sp>
        <p:nvSpPr>
          <p:cNvPr id="30" name="Left Brace 29">
            <a:extLst>
              <a:ext uri="{FF2B5EF4-FFF2-40B4-BE49-F238E27FC236}">
                <a16:creationId xmlns:a16="http://schemas.microsoft.com/office/drawing/2014/main" id="{1F8A5C3A-9093-071C-9323-381A9A1BF81B}"/>
              </a:ext>
            </a:extLst>
          </p:cNvPr>
          <p:cNvSpPr/>
          <p:nvPr/>
        </p:nvSpPr>
        <p:spPr>
          <a:xfrm>
            <a:off x="4489299" y="1186643"/>
            <a:ext cx="180038" cy="34163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1429905C-C317-06BA-309C-B71CBC223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529" y="3623721"/>
            <a:ext cx="1235627" cy="9198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DF5806C-8683-93EB-A727-C377A3A23E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286" y="1898657"/>
            <a:ext cx="977435" cy="83687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86F918A-E8E4-C6F7-61A6-FF999B22A1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1804" y="1010465"/>
            <a:ext cx="1054622" cy="676292"/>
          </a:xfrm>
          <a:prstGeom prst="rect">
            <a:avLst/>
          </a:prstGeom>
        </p:spPr>
      </p:pic>
      <p:pic>
        <p:nvPicPr>
          <p:cNvPr id="35" name="Picture 2">
            <a:extLst>
              <a:ext uri="{FF2B5EF4-FFF2-40B4-BE49-F238E27FC236}">
                <a16:creationId xmlns:a16="http://schemas.microsoft.com/office/drawing/2014/main" id="{7C621782-9930-3F1F-F8B4-F5921686D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14" y="3882522"/>
            <a:ext cx="1012768" cy="355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935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77EBDD0-BC19-7226-1795-47CC8DE084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64" t="3946" r="2763" b="2213"/>
          <a:stretch/>
        </p:blipFill>
        <p:spPr>
          <a:xfrm>
            <a:off x="6220909" y="3229897"/>
            <a:ext cx="2880577" cy="19267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1338B5B-83A8-AE72-4B4D-48F903E045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850" y="51609"/>
            <a:ext cx="2982110" cy="296269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71E710-5372-277D-9956-EE6DCD89BE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77D437-209E-790B-0D1F-3D268769F5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B6CEB-1F45-A3AA-DC04-FF53D8B33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F467D8E-9D7A-7228-5BBE-AF07AF3BE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Quench Detection Through Electrical Stimuli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057EC2-64FB-E93A-1CC0-049656F0EA7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02771" y="685170"/>
            <a:ext cx="6173447" cy="4469320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en-US" sz="3000" dirty="0"/>
              <a:t>Concept: </a:t>
            </a:r>
          </a:p>
          <a:p>
            <a:r>
              <a:rPr lang="en-US" sz="2400" dirty="0"/>
              <a:t>QD and electrical quality assurance based on magnet’s response to electrical stimuli signal.</a:t>
            </a:r>
          </a:p>
          <a:p>
            <a:pPr marL="36576" indent="0">
              <a:buNone/>
            </a:pPr>
            <a:r>
              <a:rPr lang="en-US" sz="2800" dirty="0"/>
              <a:t>Current Status:</a:t>
            </a:r>
          </a:p>
          <a:p>
            <a:r>
              <a:rPr lang="en-US" sz="2400" dirty="0"/>
              <a:t>Successfully measured impedance of powered superconducting magnet circuit.</a:t>
            </a:r>
          </a:p>
          <a:p>
            <a:r>
              <a:rPr lang="en-US" sz="2400" dirty="0"/>
              <a:t>Measured 5 Quenching magnet (SMC).</a:t>
            </a:r>
          </a:p>
          <a:p>
            <a:pPr marL="27432" indent="0">
              <a:buNone/>
            </a:pPr>
            <a:r>
              <a:rPr lang="en-US" sz="3000" dirty="0"/>
              <a:t>Upcoming Tasks</a:t>
            </a:r>
          </a:p>
          <a:p>
            <a:r>
              <a:rPr lang="en-US" sz="2400" dirty="0"/>
              <a:t>Analyze quench data and look for Quench precursors/indicators.</a:t>
            </a:r>
          </a:p>
          <a:p>
            <a:r>
              <a:rPr lang="en-US" sz="2400" dirty="0"/>
              <a:t>Upgrade measurement hardware for better low noise performance.</a:t>
            </a:r>
          </a:p>
          <a:p>
            <a:r>
              <a:rPr lang="en-US" sz="2400" dirty="0"/>
              <a:t>Perform more quench measurements – possibly on different magnets.</a:t>
            </a:r>
          </a:p>
          <a:p>
            <a:endParaRPr lang="en-US" sz="2800" dirty="0"/>
          </a:p>
          <a:p>
            <a:pPr marL="27432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C0B48B7-7BAF-46E1-DF46-8BE94BAB44AB}"/>
              </a:ext>
            </a:extLst>
          </p:cNvPr>
          <p:cNvSpPr txBox="1">
            <a:spLocks/>
          </p:cNvSpPr>
          <p:nvPr/>
        </p:nvSpPr>
        <p:spPr>
          <a:xfrm>
            <a:off x="3996217" y="5332792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900" dirty="0">
                <a:solidFill>
                  <a:schemeClr val="bg1"/>
                </a:solidFill>
              </a:rPr>
              <a:t>Courtesy of Magnus Christensen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AC57E8-AFDF-E26E-7150-BF78BDD92179}"/>
              </a:ext>
            </a:extLst>
          </p:cNvPr>
          <p:cNvSpPr txBox="1"/>
          <p:nvPr/>
        </p:nvSpPr>
        <p:spPr>
          <a:xfrm>
            <a:off x="1506741" y="5318290"/>
            <a:ext cx="13173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WP4.5-T1-D5</a:t>
            </a:r>
            <a:r>
              <a:rPr lang="en-GB" sz="9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63222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5D16C345-7B43-3040-7369-02FC121058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0067" y="212995"/>
            <a:ext cx="4333933" cy="150202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AD3B84-E9D1-0AD3-6F0C-931047872E4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664440-A1A6-0BAD-4B2A-D1432BF09B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18D09B-823B-B417-3652-B40E6EBB77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32242C-5E17-E806-2BE6-A47C4E853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772" y="75396"/>
            <a:ext cx="8771976" cy="839003"/>
          </a:xfrm>
        </p:spPr>
        <p:txBody>
          <a:bodyPr>
            <a:normAutofit fontScale="90000"/>
          </a:bodyPr>
          <a:lstStyle/>
          <a:p>
            <a:r>
              <a:rPr lang="en-US" dirty="0"/>
              <a:t>Quench Detection Through</a:t>
            </a:r>
            <a:br>
              <a:rPr lang="en-US" dirty="0"/>
            </a:br>
            <a:r>
              <a:rPr lang="en-US" dirty="0"/>
              <a:t>Electrical Stimuli</a:t>
            </a:r>
            <a:endParaRPr lang="en-GB" dirty="0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5BABCD8B-D3E2-4F69-CCFD-38C571942393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/>
          <a:stretch>
            <a:fillRect/>
          </a:stretch>
        </p:blipFill>
        <p:spPr>
          <a:xfrm>
            <a:off x="5005682" y="1715023"/>
            <a:ext cx="3850742" cy="3295832"/>
          </a:xfr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71D14F2-1E49-8D13-5A76-CB0368D1F8E2}"/>
              </a:ext>
            </a:extLst>
          </p:cNvPr>
          <p:cNvCxnSpPr>
            <a:cxnSpLocks/>
          </p:cNvCxnSpPr>
          <p:nvPr/>
        </p:nvCxnSpPr>
        <p:spPr>
          <a:xfrm>
            <a:off x="4902941" y="755416"/>
            <a:ext cx="0" cy="4399074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906669C1-C41F-23D2-4409-7466BD4CDCC6}"/>
              </a:ext>
            </a:extLst>
          </p:cNvPr>
          <p:cNvSpPr txBox="1">
            <a:spLocks/>
          </p:cNvSpPr>
          <p:nvPr/>
        </p:nvSpPr>
        <p:spPr>
          <a:xfrm>
            <a:off x="202771" y="959570"/>
            <a:ext cx="4802911" cy="429724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25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95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 defTabSz="914400">
              <a:buNone/>
            </a:pPr>
            <a:r>
              <a:rPr lang="en-US" dirty="0"/>
              <a:t>Key Results:</a:t>
            </a:r>
          </a:p>
          <a:p>
            <a:pPr marL="27432" indent="0" defTabSz="914400">
              <a:buNone/>
            </a:pPr>
            <a:r>
              <a:rPr lang="en-GB" dirty="0"/>
              <a:t>We tested the system on a D2 prototype magnet</a:t>
            </a:r>
            <a:endParaRPr lang="en-US" dirty="0"/>
          </a:p>
          <a:p>
            <a:pPr defTabSz="914400"/>
            <a:r>
              <a:rPr lang="en-GB" dirty="0"/>
              <a:t>The magnet was measured when unpowered and powered (50 A)</a:t>
            </a:r>
          </a:p>
          <a:p>
            <a:pPr defTabSz="914400"/>
            <a:r>
              <a:rPr lang="en-GB" dirty="0"/>
              <a:t>Impedance estimate based on 1.28 S (2</a:t>
            </a:r>
            <a:r>
              <a:rPr lang="en-GB" baseline="30000" dirty="0"/>
              <a:t>19</a:t>
            </a:r>
            <a:r>
              <a:rPr lang="en-GB" dirty="0"/>
              <a:t> samples) of data acquisition.</a:t>
            </a:r>
          </a:p>
          <a:p>
            <a:pPr defTabSz="914400"/>
            <a:r>
              <a:rPr lang="en-GB" dirty="0"/>
              <a:t>Results show good correspondence between the powered, unpowered, and reference measurements.</a:t>
            </a:r>
          </a:p>
          <a:p>
            <a:pPr defTabSz="914400"/>
            <a:r>
              <a:rPr lang="en-US" dirty="0"/>
              <a:t>Impedance estimates based on shorter measurement windows need additional work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9C311879-89C8-33D8-56CF-5F781351B97D}"/>
              </a:ext>
            </a:extLst>
          </p:cNvPr>
          <p:cNvSpPr txBox="1">
            <a:spLocks/>
          </p:cNvSpPr>
          <p:nvPr/>
        </p:nvSpPr>
        <p:spPr>
          <a:xfrm>
            <a:off x="3996217" y="5332792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900" dirty="0">
                <a:solidFill>
                  <a:schemeClr val="bg1"/>
                </a:solidFill>
              </a:rPr>
              <a:t>Courtesy of Magnus Christensen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7BAAFE-637E-7FF7-7594-E75AC3E73582}"/>
              </a:ext>
            </a:extLst>
          </p:cNvPr>
          <p:cNvSpPr txBox="1"/>
          <p:nvPr/>
        </p:nvSpPr>
        <p:spPr>
          <a:xfrm>
            <a:off x="5381625" y="4994286"/>
            <a:ext cx="35596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432" indent="0" defTabSz="914400">
              <a:buNone/>
            </a:pPr>
            <a:r>
              <a:rPr lang="en-US" sz="1200" dirty="0"/>
              <a:t>Publication in proceedings of MT28 under review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6D536F-825A-0911-8976-8EF2B54D00C1}"/>
              </a:ext>
            </a:extLst>
          </p:cNvPr>
          <p:cNvSpPr txBox="1"/>
          <p:nvPr/>
        </p:nvSpPr>
        <p:spPr>
          <a:xfrm>
            <a:off x="1506741" y="5318290"/>
            <a:ext cx="13173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WP4.5-T1-D5</a:t>
            </a:r>
            <a:r>
              <a:rPr lang="en-GB" sz="9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6442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71E710-5372-277D-9956-EE6DCD89BE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77D437-209E-790B-0D1F-3D268769F5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B6CEB-1F45-A3AA-DC04-FF53D8B33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521B962-0F84-7F5A-4861-3136A13D8195}"/>
              </a:ext>
            </a:extLst>
          </p:cNvPr>
          <p:cNvSpPr txBox="1">
            <a:spLocks/>
          </p:cNvSpPr>
          <p:nvPr/>
        </p:nvSpPr>
        <p:spPr>
          <a:xfrm>
            <a:off x="457200" y="1955"/>
            <a:ext cx="8226854" cy="636206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914400"/>
            <a:r>
              <a:rPr lang="en-GB" dirty="0"/>
              <a:t>Outline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061F62-BFB8-A1FE-9F3B-5A4532A7CA1A}"/>
              </a:ext>
            </a:extLst>
          </p:cNvPr>
          <p:cNvSpPr txBox="1"/>
          <p:nvPr/>
        </p:nvSpPr>
        <p:spPr>
          <a:xfrm>
            <a:off x="1785004" y="1186643"/>
            <a:ext cx="2612516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b="1" dirty="0">
                <a:solidFill>
                  <a:schemeClr val="accent2"/>
                </a:solidFill>
              </a:rPr>
              <a:t>Detection</a:t>
            </a:r>
            <a:r>
              <a:rPr lang="en-GB" dirty="0">
                <a:solidFill>
                  <a:schemeClr val="accent2"/>
                </a:solidFill>
              </a:rPr>
              <a:t> Technology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C1F67E6-D109-84B9-4E6E-98BDC96A8B6C}"/>
              </a:ext>
            </a:extLst>
          </p:cNvPr>
          <p:cNvSpPr txBox="1"/>
          <p:nvPr/>
        </p:nvSpPr>
        <p:spPr>
          <a:xfrm>
            <a:off x="2132795" y="2162884"/>
            <a:ext cx="2261403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b="1" dirty="0"/>
              <a:t>Protection</a:t>
            </a:r>
            <a:r>
              <a:rPr lang="en-GB" dirty="0"/>
              <a:t> Technology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E71B66C-E664-B04C-2787-111F32DEB7B9}"/>
              </a:ext>
            </a:extLst>
          </p:cNvPr>
          <p:cNvSpPr txBox="1"/>
          <p:nvPr/>
        </p:nvSpPr>
        <p:spPr>
          <a:xfrm>
            <a:off x="2435156" y="3929452"/>
            <a:ext cx="1994199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accent2"/>
                </a:solidFill>
              </a:rPr>
              <a:t>Transient</a:t>
            </a:r>
            <a:r>
              <a:rPr lang="en-GB" b="1" dirty="0">
                <a:solidFill>
                  <a:schemeClr val="accent2"/>
                </a:solidFill>
              </a:rPr>
              <a:t> Simulations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C77DC3-9163-9ADE-1178-6DF03A5A1679}"/>
              </a:ext>
            </a:extLst>
          </p:cNvPr>
          <p:cNvSpPr txBox="1"/>
          <p:nvPr/>
        </p:nvSpPr>
        <p:spPr>
          <a:xfrm>
            <a:off x="4761116" y="1178869"/>
            <a:ext cx="4519915" cy="308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/>
                </a:solidFill>
              </a:rPr>
              <a:t>Quench Detection Through Electrical Stimuli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AE26CE-D3E4-2E98-5476-FD9993C17444}"/>
              </a:ext>
            </a:extLst>
          </p:cNvPr>
          <p:cNvSpPr txBox="1"/>
          <p:nvPr/>
        </p:nvSpPr>
        <p:spPr>
          <a:xfrm>
            <a:off x="4761116" y="1750026"/>
            <a:ext cx="4519915" cy="1172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E-CLIQ (External CLIQ) Development Progress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S-CLIQ (Secondary CLIQ) Simulations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ESC (Energy Shift with Coupling) Concept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CD (Capacitive Discharge) Protection for HTS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EE (Energy Extraction) with energy recuperation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B73DFF-F90F-CF8E-00D8-8E6A093C1FD0}"/>
              </a:ext>
            </a:extLst>
          </p:cNvPr>
          <p:cNvSpPr txBox="1"/>
          <p:nvPr/>
        </p:nvSpPr>
        <p:spPr>
          <a:xfrm>
            <a:off x="4772182" y="3065114"/>
            <a:ext cx="4569938" cy="2037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12T VE Quench Simulation study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New tool for 2D FE quench simulations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AC loss LTS – 3D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AC loss LTS – 2D reduced order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3D FE Simulations of HTS pancakes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3D FE Simulations - High Performance Computing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2D FD Simulations of HTS pancakes stacks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2"/>
                </a:solidFill>
              </a:rPr>
              <a:t>3D CCT Quench Co-simulations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/>
                </a:solidFill>
              </a:rPr>
              <a:t>Material properties in Simulations 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CE45817A-3EAD-999C-29FC-A560422C3ADF}"/>
              </a:ext>
            </a:extLst>
          </p:cNvPr>
          <p:cNvSpPr/>
          <p:nvPr/>
        </p:nvSpPr>
        <p:spPr>
          <a:xfrm>
            <a:off x="4477339" y="3148866"/>
            <a:ext cx="203956" cy="186959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Left Brace 28">
            <a:extLst>
              <a:ext uri="{FF2B5EF4-FFF2-40B4-BE49-F238E27FC236}">
                <a16:creationId xmlns:a16="http://schemas.microsoft.com/office/drawing/2014/main" id="{E8F80E5E-6DFE-3024-24E2-BB36639EFB32}"/>
              </a:ext>
            </a:extLst>
          </p:cNvPr>
          <p:cNvSpPr/>
          <p:nvPr/>
        </p:nvSpPr>
        <p:spPr>
          <a:xfrm>
            <a:off x="4477339" y="1842696"/>
            <a:ext cx="191997" cy="103262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Left Brace 29">
            <a:extLst>
              <a:ext uri="{FF2B5EF4-FFF2-40B4-BE49-F238E27FC236}">
                <a16:creationId xmlns:a16="http://schemas.microsoft.com/office/drawing/2014/main" id="{1F8A5C3A-9093-071C-9323-381A9A1BF81B}"/>
              </a:ext>
            </a:extLst>
          </p:cNvPr>
          <p:cNvSpPr/>
          <p:nvPr/>
        </p:nvSpPr>
        <p:spPr>
          <a:xfrm>
            <a:off x="4489299" y="1186643"/>
            <a:ext cx="180038" cy="34163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2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1429905C-C317-06BA-309C-B71CBC223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529" y="3623721"/>
            <a:ext cx="1235627" cy="9198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DF5806C-8683-93EB-A727-C377A3A23E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286" y="1898657"/>
            <a:ext cx="977435" cy="83687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86F918A-E8E4-C6F7-61A6-FF999B22A1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1804" y="1010465"/>
            <a:ext cx="1054622" cy="676292"/>
          </a:xfrm>
          <a:prstGeom prst="rect">
            <a:avLst/>
          </a:prstGeom>
        </p:spPr>
      </p:pic>
      <p:pic>
        <p:nvPicPr>
          <p:cNvPr id="35" name="Picture 2">
            <a:extLst>
              <a:ext uri="{FF2B5EF4-FFF2-40B4-BE49-F238E27FC236}">
                <a16:creationId xmlns:a16="http://schemas.microsoft.com/office/drawing/2014/main" id="{7C621782-9930-3F1F-F8B4-F5921686D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14" y="3882522"/>
            <a:ext cx="1012768" cy="355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371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309520-791F-0A3E-9D57-0A0E99B83E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01/11/2023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25500C-2E89-A6EF-98B8-F8AC427B35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49A091-36BE-8FCC-6A45-09B903A746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BBFE95B-696E-36E4-D870-8DD8DAD3B95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69355" y="1676687"/>
            <a:ext cx="2417446" cy="1813085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B100E72C-9F5C-74EE-A736-1162CF699303}"/>
              </a:ext>
            </a:extLst>
          </p:cNvPr>
          <p:cNvSpPr>
            <a:spLocks noGrp="1"/>
          </p:cNvSpPr>
          <p:nvPr/>
        </p:nvSpPr>
        <p:spPr>
          <a:xfrm>
            <a:off x="345439" y="-117176"/>
            <a:ext cx="5770807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000" dirty="0">
                <a:solidFill>
                  <a:srgbClr val="0055A0"/>
                </a:solidFill>
              </a:rPr>
              <a:t>External CLIQ (E-CLIQ)</a:t>
            </a:r>
          </a:p>
        </p:txBody>
      </p:sp>
      <p:pic>
        <p:nvPicPr>
          <p:cNvPr id="19" name="Picture 18" descr="A person holding a small chip&#10;&#10;Description automatically generated">
            <a:extLst>
              <a:ext uri="{FF2B5EF4-FFF2-40B4-BE49-F238E27FC236}">
                <a16:creationId xmlns:a16="http://schemas.microsoft.com/office/drawing/2014/main" id="{CDD0A437-DAC5-2CE6-E766-02B52B37B7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4099" y="3150502"/>
            <a:ext cx="2101498" cy="2064477"/>
          </a:xfrm>
          <a:prstGeom prst="rect">
            <a:avLst/>
          </a:prstGeom>
        </p:spPr>
      </p:pic>
      <p:pic>
        <p:nvPicPr>
          <p:cNvPr id="20" name="Picture 19" descr="Several small computer chips&#10;&#10;Description automatically generated with medium confidence">
            <a:extLst>
              <a:ext uri="{FF2B5EF4-FFF2-40B4-BE49-F238E27FC236}">
                <a16:creationId xmlns:a16="http://schemas.microsoft.com/office/drawing/2014/main" id="{65BD690C-C4DA-2170-6D49-E76CF2D952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363" y="3455702"/>
            <a:ext cx="2652149" cy="169773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A54D12E-00A2-627E-D6AD-34684F1299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45" y="3173453"/>
            <a:ext cx="4165727" cy="1976766"/>
          </a:xfrm>
          <a:prstGeom prst="rect">
            <a:avLst/>
          </a:prstGeom>
        </p:spPr>
      </p:pic>
      <p:sp>
        <p:nvSpPr>
          <p:cNvPr id="22" name="TextBox 16">
            <a:extLst>
              <a:ext uri="{FF2B5EF4-FFF2-40B4-BE49-F238E27FC236}">
                <a16:creationId xmlns:a16="http://schemas.microsoft.com/office/drawing/2014/main" id="{6965BB61-6E20-CA19-FC25-C787A954F0D4}"/>
              </a:ext>
            </a:extLst>
          </p:cNvPr>
          <p:cNvSpPr txBox="1"/>
          <p:nvPr/>
        </p:nvSpPr>
        <p:spPr>
          <a:xfrm>
            <a:off x="160140" y="688258"/>
            <a:ext cx="5618390" cy="244169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800"/>
              </a:spcBef>
              <a:buNone/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New developments:</a:t>
            </a:r>
          </a:p>
          <a:p>
            <a:pPr marL="322326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Further matured modeling tools to design and predict the behavior of the E-CLIQ coils and the expected loss in the conductor.</a:t>
            </a:r>
          </a:p>
          <a:p>
            <a:pPr marL="322326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E-CLIQ demonstration test on a Nb</a:t>
            </a:r>
            <a:r>
              <a:rPr lang="en-US" sz="1400" baseline="-25000" dirty="0">
                <a:solidFill>
                  <a:schemeClr val="tx2"/>
                </a:solidFill>
              </a:rPr>
              <a:t>3</a:t>
            </a:r>
            <a:r>
              <a:rPr lang="en-US" sz="1400" dirty="0">
                <a:solidFill>
                  <a:schemeClr val="tx2"/>
                </a:solidFill>
              </a:rPr>
              <a:t>Sn cable sample preparation.</a:t>
            </a:r>
          </a:p>
          <a:p>
            <a:pPr marL="322326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Test will be performed in </a:t>
            </a:r>
            <a:r>
              <a:rPr lang="en-US" sz="1400" dirty="0" err="1">
                <a:solidFill>
                  <a:schemeClr val="tx2"/>
                </a:solidFill>
              </a:rPr>
              <a:t>GHe</a:t>
            </a:r>
            <a:r>
              <a:rPr lang="en-US" sz="1400" dirty="0">
                <a:solidFill>
                  <a:schemeClr val="tx2"/>
                </a:solidFill>
              </a:rPr>
              <a:t> in </a:t>
            </a:r>
            <a:r>
              <a:rPr lang="en-US" sz="1400" dirty="0" err="1">
                <a:solidFill>
                  <a:schemeClr val="tx2"/>
                </a:solidFill>
              </a:rPr>
              <a:t>cryolab</a:t>
            </a:r>
            <a:r>
              <a:rPr lang="en-US" sz="1400" dirty="0">
                <a:solidFill>
                  <a:schemeClr val="tx2"/>
                </a:solidFill>
              </a:rPr>
              <a:t>.</a:t>
            </a:r>
          </a:p>
          <a:p>
            <a:pPr marL="322326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New E-CLIQ coils designed and produced for test in combination with a SMC. Integration discussions in progress.</a:t>
            </a:r>
          </a:p>
        </p:txBody>
      </p:sp>
      <p:sp>
        <p:nvSpPr>
          <p:cNvPr id="23" name="TextBox 18">
            <a:extLst>
              <a:ext uri="{FF2B5EF4-FFF2-40B4-BE49-F238E27FC236}">
                <a16:creationId xmlns:a16="http://schemas.microsoft.com/office/drawing/2014/main" id="{6DF7593D-F06F-6535-2D91-947DF4E5E518}"/>
              </a:ext>
            </a:extLst>
          </p:cNvPr>
          <p:cNvSpPr txBox="1"/>
          <p:nvPr/>
        </p:nvSpPr>
        <p:spPr>
          <a:xfrm>
            <a:off x="1369753" y="4953370"/>
            <a:ext cx="210149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>
                <a:solidFill>
                  <a:schemeClr val="accent6"/>
                </a:solidFill>
              </a:rPr>
              <a:t>Setup for test in </a:t>
            </a:r>
            <a:r>
              <a:rPr lang="en-US" sz="1100" i="1" dirty="0" err="1">
                <a:solidFill>
                  <a:schemeClr val="accent6"/>
                </a:solidFill>
              </a:rPr>
              <a:t>cryolab</a:t>
            </a:r>
            <a:r>
              <a:rPr lang="en-US" sz="1100" i="1" dirty="0">
                <a:solidFill>
                  <a:schemeClr val="accent6"/>
                </a:solidFill>
              </a:rPr>
              <a:t>.</a:t>
            </a:r>
            <a:endParaRPr lang="en-GB" sz="1100" i="1" dirty="0">
              <a:solidFill>
                <a:schemeClr val="accent6"/>
              </a:solidFill>
            </a:endParaRPr>
          </a:p>
        </p:txBody>
      </p:sp>
      <p:sp>
        <p:nvSpPr>
          <p:cNvPr id="24" name="TextBox 20">
            <a:extLst>
              <a:ext uri="{FF2B5EF4-FFF2-40B4-BE49-F238E27FC236}">
                <a16:creationId xmlns:a16="http://schemas.microsoft.com/office/drawing/2014/main" id="{8D61D930-8641-C1F5-B3BA-9B4B4F25E567}"/>
              </a:ext>
            </a:extLst>
          </p:cNvPr>
          <p:cNvSpPr txBox="1"/>
          <p:nvPr/>
        </p:nvSpPr>
        <p:spPr>
          <a:xfrm>
            <a:off x="4525666" y="3185156"/>
            <a:ext cx="210149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>
                <a:solidFill>
                  <a:schemeClr val="accent6"/>
                </a:solidFill>
              </a:rPr>
              <a:t>New E-CLIQ coils</a:t>
            </a:r>
            <a:endParaRPr lang="en-GB" sz="1100" i="1" dirty="0">
              <a:solidFill>
                <a:schemeClr val="accent6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40D5622-56E6-EC93-441C-F78AC2C36CF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3329" y="0"/>
            <a:ext cx="2386215" cy="1789662"/>
          </a:xfrm>
          <a:prstGeom prst="rect">
            <a:avLst/>
          </a:prstGeom>
        </p:spPr>
      </p:pic>
      <p:sp>
        <p:nvSpPr>
          <p:cNvPr id="26" name="TextBox 23">
            <a:extLst>
              <a:ext uri="{FF2B5EF4-FFF2-40B4-BE49-F238E27FC236}">
                <a16:creationId xmlns:a16="http://schemas.microsoft.com/office/drawing/2014/main" id="{24FC76F8-F928-B25E-9CE0-BDD4C12BC03D}"/>
              </a:ext>
            </a:extLst>
          </p:cNvPr>
          <p:cNvSpPr txBox="1"/>
          <p:nvPr/>
        </p:nvSpPr>
        <p:spPr>
          <a:xfrm>
            <a:off x="7706938" y="2253077"/>
            <a:ext cx="1283652" cy="738664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i="1" dirty="0">
                <a:solidFill>
                  <a:schemeClr val="accent6"/>
                </a:solidFill>
              </a:rPr>
              <a:t>Expected temperature increase using the calculated loss.</a:t>
            </a:r>
            <a:endParaRPr lang="en-GB" sz="1050" i="1" dirty="0">
              <a:solidFill>
                <a:schemeClr val="accent6"/>
              </a:solidFill>
            </a:endParaRP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DC1B2A2-708D-BD04-EDEE-221A7CBF85BA}"/>
              </a:ext>
            </a:extLst>
          </p:cNvPr>
          <p:cNvSpPr txBox="1">
            <a:spLocks/>
          </p:cNvSpPr>
          <p:nvPr/>
        </p:nvSpPr>
        <p:spPr>
          <a:xfrm>
            <a:off x="3996217" y="5332792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900" dirty="0">
                <a:solidFill>
                  <a:schemeClr val="bg1"/>
                </a:solidFill>
              </a:rPr>
              <a:t>Courtesy of Tim Mulder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32BE48-93C5-08CE-270F-6871B3F255FF}"/>
              </a:ext>
            </a:extLst>
          </p:cNvPr>
          <p:cNvSpPr txBox="1"/>
          <p:nvPr/>
        </p:nvSpPr>
        <p:spPr>
          <a:xfrm>
            <a:off x="1506741" y="5318290"/>
            <a:ext cx="13173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WP4.5-T4-D2</a:t>
            </a:r>
          </a:p>
          <a:p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WP4.5-T5-D5</a:t>
            </a:r>
            <a:r>
              <a:rPr lang="en-GB" sz="9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9677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078427-00FC-97FE-AE28-D8AC839DD7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2F17E5-0C07-B8F6-E720-84CBF02A3E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– Mariusz Wozniak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B840F7-573C-3F9C-C1B3-98F1368B20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F09F8FD-D7DB-B9FB-9B6D-03062EE7B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Secondary CLIQ (S-CLIQ)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A549EB-3541-E46A-5DC4-8484879758CD}"/>
              </a:ext>
            </a:extLst>
          </p:cNvPr>
          <p:cNvSpPr txBox="1"/>
          <p:nvPr/>
        </p:nvSpPr>
        <p:spPr>
          <a:xfrm>
            <a:off x="528929" y="824098"/>
            <a:ext cx="3545850" cy="740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ü"/>
            </a:pPr>
            <a:r>
              <a:rPr lang="en-US" sz="1053" dirty="0"/>
              <a:t>As fast as CLIQ or faster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en-US" sz="1053" dirty="0"/>
              <a:t>Extracts part of the magnet energy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en-US" sz="1053" dirty="0"/>
              <a:t>Electrically insulated from coil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en-US" sz="1053" dirty="0"/>
              <a:t>Easier redundancy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2CB64A3-F148-A1E1-54C2-A517A38D055D}"/>
              </a:ext>
            </a:extLst>
          </p:cNvPr>
          <p:cNvGrpSpPr/>
          <p:nvPr/>
        </p:nvGrpSpPr>
        <p:grpSpPr>
          <a:xfrm>
            <a:off x="212424" y="2108774"/>
            <a:ext cx="4101258" cy="2754573"/>
            <a:chOff x="178165" y="4783137"/>
            <a:chExt cx="12142941" cy="749485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5A13FC3-C290-6CE9-470F-AB12CCF472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78165" y="5773738"/>
              <a:ext cx="11636050" cy="5534696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6BEAD64-C5E4-A7FC-8E42-762464959571}"/>
                </a:ext>
              </a:extLst>
            </p:cNvPr>
            <p:cNvSpPr txBox="1"/>
            <p:nvPr/>
          </p:nvSpPr>
          <p:spPr>
            <a:xfrm>
              <a:off x="692148" y="4783137"/>
              <a:ext cx="7239000" cy="690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rgbClr val="C00000"/>
                  </a:solidFill>
                </a:rPr>
                <a:t>auxiliary coil 1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6A9834C-A7EA-EB0B-EB38-25E7ED6EC1F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40550" y="5621337"/>
              <a:ext cx="914400" cy="762000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19BF33B5-AE2F-F196-13C7-F6FE3AE991F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597150" y="5891133"/>
              <a:ext cx="685800" cy="2325421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12510B6-B818-56A0-8A26-1DDDBDAF1E7F}"/>
                </a:ext>
              </a:extLst>
            </p:cNvPr>
            <p:cNvSpPr txBox="1"/>
            <p:nvPr/>
          </p:nvSpPr>
          <p:spPr>
            <a:xfrm>
              <a:off x="8616948" y="9849121"/>
              <a:ext cx="3704158" cy="1130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rgbClr val="00B050"/>
                  </a:solidFill>
                </a:rPr>
                <a:t>magnet</a:t>
              </a:r>
            </a:p>
            <a:p>
              <a:pPr algn="ctr"/>
              <a:r>
                <a:rPr lang="en-US" sz="1050" dirty="0">
                  <a:solidFill>
                    <a:srgbClr val="00B050"/>
                  </a:solidFill>
                </a:rPr>
                <a:t>coils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3E38DCD1-16F4-C20D-9414-E5AE7F40578A}"/>
                </a:ext>
              </a:extLst>
            </p:cNvPr>
            <p:cNvCxnSpPr>
              <a:cxnSpLocks/>
              <a:stCxn id="13" idx="0"/>
            </p:cNvCxnSpPr>
            <p:nvPr/>
          </p:nvCxnSpPr>
          <p:spPr bwMode="auto">
            <a:xfrm flipH="1" flipV="1">
              <a:off x="9564388" y="7983539"/>
              <a:ext cx="904641" cy="1865582"/>
            </a:xfrm>
            <a:prstGeom prst="straightConnector1">
              <a:avLst/>
            </a:prstGeom>
            <a:noFill/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4FE8A9D-4CB8-2537-F0E9-F0DEBA52080A}"/>
                </a:ext>
              </a:extLst>
            </p:cNvPr>
            <p:cNvSpPr txBox="1"/>
            <p:nvPr/>
          </p:nvSpPr>
          <p:spPr>
            <a:xfrm>
              <a:off x="2216150" y="11587113"/>
              <a:ext cx="7239000" cy="690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rgbClr val="C00000"/>
                  </a:solidFill>
                </a:rPr>
                <a:t>auxiliary coil 2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C45D9542-AED1-152A-6997-4F066E47BD5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518983" y="8541086"/>
              <a:ext cx="2497652" cy="3129846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8652D971-ECDD-AC30-998D-60AB4955944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311650" y="10826848"/>
              <a:ext cx="571500" cy="844643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</p:grpSp>
      <p:pic>
        <p:nvPicPr>
          <p:cNvPr id="18" name="Picture 14">
            <a:extLst>
              <a:ext uri="{FF2B5EF4-FFF2-40B4-BE49-F238E27FC236}">
                <a16:creationId xmlns:a16="http://schemas.microsoft.com/office/drawing/2014/main" id="{F30250D1-2432-33DC-8FD7-B596196DE6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971706" y="2472848"/>
            <a:ext cx="3202471" cy="2401853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D66BA763-72E2-C6B0-E8B5-BEDC0E2D25F1}"/>
              </a:ext>
            </a:extLst>
          </p:cNvPr>
          <p:cNvGrpSpPr/>
          <p:nvPr/>
        </p:nvGrpSpPr>
        <p:grpSpPr>
          <a:xfrm>
            <a:off x="5820514" y="298987"/>
            <a:ext cx="3043193" cy="2217008"/>
            <a:chOff x="7982183" y="15360257"/>
            <a:chExt cx="9972000" cy="7472490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4F38A16-3303-F41F-B40E-934BFA72F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82183" y="15360257"/>
              <a:ext cx="9972000" cy="7472490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99F704A-F67E-5454-955F-8D3551E6EDBE}"/>
                </a:ext>
              </a:extLst>
            </p:cNvPr>
            <p:cNvSpPr/>
            <p:nvPr/>
          </p:nvSpPr>
          <p:spPr bwMode="auto">
            <a:xfrm>
              <a:off x="9759950" y="15835142"/>
              <a:ext cx="5943600" cy="36182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2964656" fontAlgn="base">
                <a:spcBef>
                  <a:spcPct val="0"/>
                </a:spcBef>
                <a:spcAft>
                  <a:spcPct val="0"/>
                </a:spcAft>
              </a:pPr>
              <a:endParaRPr lang="en-US" sz="5850">
                <a:latin typeface="Arial" pitchFamily="34" charset="0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332B9032-34DD-B69D-2845-D3F68B98E902}"/>
              </a:ext>
            </a:extLst>
          </p:cNvPr>
          <p:cNvSpPr txBox="1"/>
          <p:nvPr/>
        </p:nvSpPr>
        <p:spPr>
          <a:xfrm>
            <a:off x="528929" y="1863319"/>
            <a:ext cx="3211673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350" dirty="0">
                <a:latin typeface="NimbusRomNo9L-Regu"/>
                <a:hlinkClick r:id="rId6"/>
              </a:rPr>
              <a:t>[1] M. Mentink and E. Ravaioli, </a:t>
            </a:r>
            <a:r>
              <a:rPr lang="en-GB" sz="1350" dirty="0" err="1">
                <a:latin typeface="NimbusRomNo9L-ReguItal"/>
                <a:hlinkClick r:id="rId6"/>
              </a:rPr>
              <a:t>SuST</a:t>
            </a:r>
            <a:r>
              <a:rPr lang="en-GB" sz="1350" dirty="0">
                <a:latin typeface="NimbusRomNo9L-Regu"/>
                <a:hlinkClick r:id="rId6"/>
              </a:rPr>
              <a:t>, </a:t>
            </a:r>
            <a:r>
              <a:rPr lang="fr-FR" sz="1350" dirty="0">
                <a:latin typeface="NimbusRomNo9L-Regu"/>
                <a:hlinkClick r:id="rId6"/>
              </a:rPr>
              <a:t>2020</a:t>
            </a:r>
            <a:endParaRPr lang="en-US" sz="1053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CB8B4497-87C8-B3D8-FEB0-2D9DE1246E28}"/>
              </a:ext>
            </a:extLst>
          </p:cNvPr>
          <p:cNvSpPr txBox="1">
            <a:spLocks/>
          </p:cNvSpPr>
          <p:nvPr/>
        </p:nvSpPr>
        <p:spPr>
          <a:xfrm>
            <a:off x="3996217" y="5332792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900" dirty="0">
                <a:solidFill>
                  <a:schemeClr val="bg1"/>
                </a:solidFill>
              </a:rPr>
              <a:t>Courtesy of Emmanuele Ravaioli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12D6563-6E5B-D91B-B7C6-7431B0F5E8D4}"/>
              </a:ext>
            </a:extLst>
          </p:cNvPr>
          <p:cNvSpPr txBox="1"/>
          <p:nvPr/>
        </p:nvSpPr>
        <p:spPr>
          <a:xfrm>
            <a:off x="1506741" y="5318290"/>
            <a:ext cx="13173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WP4.5-T4-D</a:t>
            </a:r>
            <a:r>
              <a:rPr lang="en-GB" sz="900" dirty="0">
                <a:solidFill>
                  <a:schemeClr val="bg1"/>
                </a:solidFill>
                <a:latin typeface="Calibri" panose="020F0502020204030204" pitchFamily="34" charset="0"/>
              </a:rPr>
              <a:t>3</a:t>
            </a:r>
            <a:endParaRPr lang="en-GB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715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3E3CB7-72E3-9707-AE2E-65DC61527C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01/11/2023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BBA8C1-8A97-1368-EF0E-F77C7788FF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1E2D13-EBEE-BAAB-B3D9-E0E4B74C2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C7953CC-161B-EE53-978E-BF82F2E64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ESC (Energy Shift with Coupling)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925EC5-62F0-1D6A-DEA8-228A3F7534D7}"/>
              </a:ext>
            </a:extLst>
          </p:cNvPr>
          <p:cNvSpPr txBox="1"/>
          <p:nvPr/>
        </p:nvSpPr>
        <p:spPr>
          <a:xfrm>
            <a:off x="518674" y="758513"/>
            <a:ext cx="3545850" cy="902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ü"/>
            </a:pPr>
            <a:r>
              <a:rPr lang="en-US" sz="1053" dirty="0"/>
              <a:t>As fast as CLIQ or faster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en-US" sz="1053" dirty="0"/>
              <a:t>Extracts part of the magnet energy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en-US" sz="1053" dirty="0"/>
              <a:t>Sudden current drop </a:t>
            </a:r>
            <a:r>
              <a:rPr lang="en-US" sz="1053" dirty="0">
                <a:sym typeface="Wingdings" panose="05000000000000000000" pitchFamily="2" charset="2"/>
              </a:rPr>
              <a:t> lower ohmic loss</a:t>
            </a:r>
            <a:endParaRPr lang="en-US" sz="1053" dirty="0"/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en-US" sz="1053" dirty="0"/>
              <a:t>Electrically insulated from coil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en-US" sz="1053" dirty="0"/>
              <a:t>Easier redundancy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55CEDFF-D620-A64D-E2FF-9E0568F627D4}"/>
              </a:ext>
            </a:extLst>
          </p:cNvPr>
          <p:cNvGrpSpPr/>
          <p:nvPr/>
        </p:nvGrpSpPr>
        <p:grpSpPr>
          <a:xfrm>
            <a:off x="163752" y="2371651"/>
            <a:ext cx="3765882" cy="2446474"/>
            <a:chOff x="178165" y="4783137"/>
            <a:chExt cx="12142941" cy="759193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2E01004-3E12-8453-9A4B-31BF1881B9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78165" y="5789911"/>
              <a:ext cx="11636050" cy="5502347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1A4D37-8C50-6E74-A84F-C47D722E0ED0}"/>
                </a:ext>
              </a:extLst>
            </p:cNvPr>
            <p:cNvSpPr txBox="1"/>
            <p:nvPr/>
          </p:nvSpPr>
          <p:spPr>
            <a:xfrm>
              <a:off x="692151" y="4783137"/>
              <a:ext cx="7239000" cy="787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rgbClr val="C00000"/>
                  </a:solidFill>
                </a:rPr>
                <a:t>auxiliary coil 1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5349C2E4-53FA-8246-E776-014DB62F8DF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597150" y="5891133"/>
              <a:ext cx="685800" cy="2325421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7FABD97-16E9-D3BD-776E-014AF43418CE}"/>
                </a:ext>
              </a:extLst>
            </p:cNvPr>
            <p:cNvSpPr txBox="1"/>
            <p:nvPr/>
          </p:nvSpPr>
          <p:spPr>
            <a:xfrm>
              <a:off x="8616951" y="9849122"/>
              <a:ext cx="3704155" cy="1289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rgbClr val="00B050"/>
                  </a:solidFill>
                </a:rPr>
                <a:t>magnet</a:t>
              </a:r>
            </a:p>
            <a:p>
              <a:pPr algn="ctr"/>
              <a:r>
                <a:rPr lang="en-US" sz="1050" dirty="0">
                  <a:solidFill>
                    <a:srgbClr val="00B050"/>
                  </a:solidFill>
                </a:rPr>
                <a:t>coils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2311D31-5F7B-F50A-C985-8A5136844D14}"/>
                </a:ext>
              </a:extLst>
            </p:cNvPr>
            <p:cNvCxnSpPr>
              <a:cxnSpLocks/>
              <a:stCxn id="12" idx="0"/>
            </p:cNvCxnSpPr>
            <p:nvPr/>
          </p:nvCxnSpPr>
          <p:spPr bwMode="auto">
            <a:xfrm flipH="1" flipV="1">
              <a:off x="9564388" y="7983538"/>
              <a:ext cx="904642" cy="1865584"/>
            </a:xfrm>
            <a:prstGeom prst="straightConnector1">
              <a:avLst/>
            </a:prstGeom>
            <a:noFill/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70C0B8A-DBEF-D566-C5FD-4CA47B083900}"/>
                </a:ext>
              </a:extLst>
            </p:cNvPr>
            <p:cNvSpPr txBox="1"/>
            <p:nvPr/>
          </p:nvSpPr>
          <p:spPr>
            <a:xfrm>
              <a:off x="2216150" y="11587114"/>
              <a:ext cx="7239000" cy="787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rgbClr val="C00000"/>
                  </a:solidFill>
                </a:rPr>
                <a:t>auxiliary coil 2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B8A861A-B9D3-AD0A-F3AB-AA33B6F07275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5996189" y="10016103"/>
              <a:ext cx="522794" cy="1654829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1ADB0323-55BB-87AA-34AE-A95420DFD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9985" y="1348106"/>
            <a:ext cx="2276476" cy="1706634"/>
          </a:xfrm>
          <a:prstGeom prst="rect">
            <a:avLst/>
          </a:prstGeom>
        </p:spPr>
      </p:pic>
      <p:pic>
        <p:nvPicPr>
          <p:cNvPr id="17" name="Picture 16" descr="A rainbow colored circle with numbers and a chart&#10;&#10;Description automatically generated with medium confidence">
            <a:extLst>
              <a:ext uri="{FF2B5EF4-FFF2-40B4-BE49-F238E27FC236}">
                <a16:creationId xmlns:a16="http://schemas.microsoft.com/office/drawing/2014/main" id="{90940976-6C62-00C5-E7B2-356A1D92E6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5112" y="1254888"/>
            <a:ext cx="2049974" cy="153682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DFF8FD1-BE89-3640-5356-44106E02589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969456" y="436455"/>
            <a:ext cx="3002218" cy="74769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B80A857-F9E7-14DE-5EF7-8CB0A452085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650"/>
          <a:stretch/>
        </p:blipFill>
        <p:spPr>
          <a:xfrm>
            <a:off x="4362056" y="2971203"/>
            <a:ext cx="2920700" cy="206588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1DC590F-BA2B-2B39-923E-329A24A955A5}"/>
              </a:ext>
            </a:extLst>
          </p:cNvPr>
          <p:cNvSpPr txBox="1"/>
          <p:nvPr/>
        </p:nvSpPr>
        <p:spPr>
          <a:xfrm>
            <a:off x="518674" y="1865308"/>
            <a:ext cx="4632008" cy="254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3" dirty="0">
                <a:hlinkClick r:id="rId7"/>
              </a:rPr>
              <a:t>https://indico.cern.ch/event/1321217/</a:t>
            </a:r>
            <a:r>
              <a:rPr lang="en-US" sz="1053" dirty="0"/>
              <a:t> 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0E0339A7-0A55-A175-468B-B9316D283B42}"/>
              </a:ext>
            </a:extLst>
          </p:cNvPr>
          <p:cNvSpPr txBox="1">
            <a:spLocks/>
          </p:cNvSpPr>
          <p:nvPr/>
        </p:nvSpPr>
        <p:spPr>
          <a:xfrm>
            <a:off x="3996217" y="5332792"/>
            <a:ext cx="1824926" cy="2346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r>
              <a:rPr lang="en-GB" sz="900" dirty="0">
                <a:solidFill>
                  <a:schemeClr val="bg1"/>
                </a:solidFill>
              </a:rPr>
              <a:t>Courtesy of Emmanuele Ravaioli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99CCEF-EB61-2F6B-7BB4-C658297DD86C}"/>
              </a:ext>
            </a:extLst>
          </p:cNvPr>
          <p:cNvSpPr txBox="1"/>
          <p:nvPr/>
        </p:nvSpPr>
        <p:spPr>
          <a:xfrm>
            <a:off x="1506741" y="5318290"/>
            <a:ext cx="13173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WP4.5-T4-D9</a:t>
            </a:r>
            <a:endParaRPr lang="en-GB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635607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9F46D0-D22B-4A79-B6E1-793E4DA2581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64739</TotalTime>
  <Words>2119</Words>
  <Application>Microsoft Office PowerPoint</Application>
  <PresentationFormat>On-screen Show (16:10)</PresentationFormat>
  <Paragraphs>401</Paragraphs>
  <Slides>24</Slides>
  <Notes>0</Notes>
  <HiddenSlides>0</HiddenSlides>
  <MMClips>7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Arial</vt:lpstr>
      <vt:lpstr>Calibri</vt:lpstr>
      <vt:lpstr>Cambria Math</vt:lpstr>
      <vt:lpstr>NimbusRomNo9L-Regu</vt:lpstr>
      <vt:lpstr>NimbusRomNo9L-ReguItal</vt:lpstr>
      <vt:lpstr>Open Sans</vt:lpstr>
      <vt:lpstr>Roboto</vt:lpstr>
      <vt:lpstr>Wingdings</vt:lpstr>
      <vt:lpstr>XCharter-Roman</vt:lpstr>
      <vt:lpstr>HFM(4-3)</vt:lpstr>
      <vt:lpstr>WP4.5 - Quench detection, protection and diagnostic methods for Nb3Sn and HTS high-field magnets - CERN</vt:lpstr>
      <vt:lpstr>PowerPoint Presentation</vt:lpstr>
      <vt:lpstr>PowerPoint Presentation</vt:lpstr>
      <vt:lpstr>Quench Detection Through Electrical Stimuli</vt:lpstr>
      <vt:lpstr>Quench Detection Through Electrical Stimuli</vt:lpstr>
      <vt:lpstr>PowerPoint Presentation</vt:lpstr>
      <vt:lpstr>PowerPoint Presentation</vt:lpstr>
      <vt:lpstr>Secondary CLIQ (S-CLIQ)</vt:lpstr>
      <vt:lpstr>ESC (Energy Shift with Coupling)</vt:lpstr>
      <vt:lpstr>PowerPoint Presentation</vt:lpstr>
      <vt:lpstr>Energy extraction (EE) with energy recuperation</vt:lpstr>
      <vt:lpstr>PowerPoint Presentation</vt:lpstr>
      <vt:lpstr>12T VE Quench Protection studies – initial review</vt:lpstr>
      <vt:lpstr>FiQuS Multipole magnets magnetic and thermal simulations</vt:lpstr>
      <vt:lpstr>A 3D FEM thermo-electro-magnetic model to simulate twisted composite superconductors in transient regimes </vt:lpstr>
      <vt:lpstr>A 3D FEM thermo-electro-magnetic model to simulate twisted composite superconductors in transient regimes </vt:lpstr>
      <vt:lpstr>Reduced Order Modelling of Composite Wires and Cables</vt:lpstr>
      <vt:lpstr>3D FE Simulations of HTS No-Insulation Pancake Coils </vt:lpstr>
      <vt:lpstr>HPC Methods for Parallel FE Simulations</vt:lpstr>
      <vt:lpstr>PowerPoint Presentation</vt:lpstr>
      <vt:lpstr>CCT magnets quench simulation in 3D</vt:lpstr>
      <vt:lpstr>STEAM-material-library</vt:lpstr>
      <vt:lpstr>Summary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Mariusz Wozniak</cp:lastModifiedBy>
  <cp:revision>937</cp:revision>
  <cp:lastPrinted>2022-04-29T08:24:36Z</cp:lastPrinted>
  <dcterms:created xsi:type="dcterms:W3CDTF">2012-11-30T11:04:26Z</dcterms:created>
  <dcterms:modified xsi:type="dcterms:W3CDTF">2023-11-01T09:52:08Z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