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938" r:id="rId2"/>
    <p:sldId id="939" r:id="rId3"/>
    <p:sldId id="953" r:id="rId4"/>
    <p:sldId id="955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744E"/>
    <a:srgbClr val="0016A0"/>
    <a:srgbClr val="00ADFF"/>
    <a:srgbClr val="F09E18"/>
    <a:srgbClr val="8E04FF"/>
    <a:srgbClr val="006DD0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83"/>
    <p:restoredTop sz="97156" autoAdjust="0"/>
  </p:normalViewPr>
  <p:slideViewPr>
    <p:cSldViewPr snapToGrid="0" snapToObjects="1">
      <p:cViewPr varScale="1">
        <p:scale>
          <a:sx n="63" d="100"/>
          <a:sy n="63" d="100"/>
        </p:scale>
        <p:origin x="142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10/30/2023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A2B72-61D3-4DD5-8514-A6095F7E9C14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42023-2AFA-43C8-AEC4-A3156F77A3DB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6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35999"/>
            <a:ext cx="4068000" cy="51901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936001"/>
            <a:ext cx="4068000" cy="51901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7A68CD-A36D-445C-A70C-9B1A61DFC4F7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10549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18056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8" y="-1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07D55-AE5C-4A54-B913-632126E8553C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454A6-A51C-454D-8957-B55DF8AB894B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37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8F79E-FBDA-48F7-81CB-C46BD64DE615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36557"/>
          <a:stretch/>
        </p:blipFill>
        <p:spPr bwMode="auto">
          <a:xfrm>
            <a:off x="779762" y="6253534"/>
            <a:ext cx="743918" cy="542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62024"/>
          <a:stretch/>
        </p:blipFill>
        <p:spPr bwMode="auto">
          <a:xfrm>
            <a:off x="1481725" y="6356349"/>
            <a:ext cx="743918" cy="32471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38" y="4188816"/>
            <a:ext cx="8219661" cy="2669184"/>
          </a:xfrm>
        </p:spPr>
        <p:txBody>
          <a:bodyPr>
            <a:normAutofit/>
          </a:bodyPr>
          <a:lstStyle/>
          <a:p>
            <a:pPr algn="ctr"/>
            <a:r>
              <a:rPr lang="en-GB" sz="2800" dirty="0"/>
              <a:t>HFM Annual Meeting 2023</a:t>
            </a:r>
            <a:br>
              <a:rPr lang="en-GB" dirty="0"/>
            </a:b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7801B6-C20C-5974-A03C-8FD090B702F9}"/>
              </a:ext>
            </a:extLst>
          </p:cNvPr>
          <p:cNvSpPr txBox="1"/>
          <p:nvPr/>
        </p:nvSpPr>
        <p:spPr>
          <a:xfrm>
            <a:off x="1463039" y="5438164"/>
            <a:ext cx="63908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30 Oct – 2 Nov 2023</a:t>
            </a:r>
            <a:br>
              <a:rPr lang="en-GB" dirty="0"/>
            </a:br>
            <a:r>
              <a:rPr lang="en-GB" dirty="0"/>
              <a:t>CERN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FC044-74E5-D4BF-ECA0-7C9A628E1401}"/>
              </a:ext>
            </a:extLst>
          </p:cNvPr>
          <p:cNvSpPr txBox="1"/>
          <p:nvPr/>
        </p:nvSpPr>
        <p:spPr>
          <a:xfrm>
            <a:off x="467357" y="1465220"/>
            <a:ext cx="8001000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800" i="0" dirty="0">
                <a:solidFill>
                  <a:srgbClr val="1A63A0"/>
                </a:solidFill>
                <a:effectLst/>
                <a:latin typeface="+mj-lt"/>
              </a:rPr>
              <a:t>RD2 Introduction</a:t>
            </a:r>
            <a:endParaRPr lang="en-GB" sz="38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18FFED-B046-7888-CCAA-351DB255B3EB}"/>
              </a:ext>
            </a:extLst>
          </p:cNvPr>
          <p:cNvSpPr txBox="1"/>
          <p:nvPr/>
        </p:nvSpPr>
        <p:spPr>
          <a:xfrm>
            <a:off x="2397558" y="2392185"/>
            <a:ext cx="43488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A. Ballarino and A. Kario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FBD6-62B6-E762-61A5-A0D480257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76" y="-91440"/>
            <a:ext cx="8219661" cy="936000"/>
          </a:xfrm>
        </p:spPr>
        <p:txBody>
          <a:bodyPr/>
          <a:lstStyle/>
          <a:p>
            <a:pPr algn="ctr"/>
            <a:r>
              <a:rPr lang="en-US" dirty="0"/>
              <a:t>RD2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179DA-EA04-4B9F-725A-4C1D40D5AE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707D55-AE5C-4A54-B913-632126E8553C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603F84-42DB-08F9-833A-7B838ABEDE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8EE9A-2966-1FB4-650C-E6DBC7EF3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190546-06CD-7862-9A5B-25C570527165}"/>
              </a:ext>
            </a:extLst>
          </p:cNvPr>
          <p:cNvSpPr txBox="1"/>
          <p:nvPr/>
        </p:nvSpPr>
        <p:spPr>
          <a:xfrm>
            <a:off x="0" y="497088"/>
            <a:ext cx="8979243" cy="795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457200" indent="-4572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Development of </a:t>
            </a:r>
            <a:r>
              <a:rPr lang="en-US" sz="2800" b="1" dirty="0"/>
              <a:t>HTS conductor, HTS</a:t>
            </a:r>
            <a:r>
              <a:rPr lang="en-US" sz="2800" dirty="0"/>
              <a:t> </a:t>
            </a:r>
            <a:r>
              <a:rPr lang="en-US" sz="2800" b="1" dirty="0"/>
              <a:t>magnets</a:t>
            </a:r>
            <a:r>
              <a:rPr lang="en-US" sz="2800" dirty="0"/>
              <a:t> and </a:t>
            </a:r>
            <a:r>
              <a:rPr lang="en-US" sz="2800" b="1" dirty="0"/>
              <a:t>associated technology </a:t>
            </a:r>
            <a:r>
              <a:rPr lang="en-US" sz="2800" dirty="0"/>
              <a:t>for future accelerators</a:t>
            </a:r>
          </a:p>
          <a:p>
            <a:pPr marL="457200" indent="-4572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LDG Report: produce fields in the range of </a:t>
            </a:r>
            <a:r>
              <a:rPr lang="en-US" sz="2800" b="1" dirty="0"/>
              <a:t>20 T and beyond </a:t>
            </a:r>
            <a:r>
              <a:rPr lang="en-US" sz="2800" dirty="0"/>
              <a:t>(HTS as enabling technology) </a:t>
            </a:r>
          </a:p>
          <a:p>
            <a:pPr marL="457200" indent="-4572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Focus on </a:t>
            </a:r>
            <a:r>
              <a:rPr lang="en-US" sz="2800" b="1" dirty="0"/>
              <a:t>REBCO conductor</a:t>
            </a:r>
            <a:r>
              <a:rPr lang="en-US" sz="2800" dirty="0"/>
              <a:t>, with </a:t>
            </a:r>
            <a:r>
              <a:rPr lang="en-US" sz="2800" b="1" dirty="0"/>
              <a:t>R&amp;D on iron based superconducting wire</a:t>
            </a:r>
            <a:r>
              <a:rPr lang="en-US" sz="2800" dirty="0"/>
              <a:t>. </a:t>
            </a:r>
            <a:r>
              <a:rPr lang="en-US" sz="2800" b="1" dirty="0"/>
              <a:t>REBCO tape </a:t>
            </a:r>
            <a:r>
              <a:rPr lang="en-US" sz="2800" dirty="0"/>
              <a:t>is a challenge, and </a:t>
            </a:r>
            <a:r>
              <a:rPr lang="en-US" sz="2800" b="1" dirty="0"/>
              <a:t>cables still have to be</a:t>
            </a:r>
            <a:r>
              <a:rPr lang="en-US" sz="2800" dirty="0"/>
              <a:t> </a:t>
            </a:r>
            <a:r>
              <a:rPr lang="en-US" sz="2800" b="1" dirty="0"/>
              <a:t>developed</a:t>
            </a:r>
          </a:p>
          <a:p>
            <a:pPr marL="457200" indent="-45720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b="1" dirty="0"/>
              <a:t>Magnets</a:t>
            </a:r>
            <a:r>
              <a:rPr lang="en-US" sz="2800" dirty="0"/>
              <a:t>: hybrids, full HTS, 4.5 K and higher temperatures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/>
              <a:t>Sustainability </a:t>
            </a:r>
            <a:r>
              <a:rPr lang="en-US" sz="2800" dirty="0"/>
              <a:t>and synergy with </a:t>
            </a:r>
            <a:r>
              <a:rPr lang="en-US" sz="2800" b="1" dirty="0"/>
              <a:t>societal applications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10218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41EEFF-E3F6-E627-0C12-27E93A2AE41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F2454A6-A51C-454D-8957-B55DF8AB894B}" type="datetime1">
              <a:rPr lang="en-US" smtClean="0"/>
              <a:t>10/30/2023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4B21E9-49A6-F0E5-65AB-9B0E11FA0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46A1B-18DF-FA3B-FC54-E6505BF6C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9686F98-3439-1984-7BA1-BA3E6E54F108}"/>
              </a:ext>
            </a:extLst>
          </p:cNvPr>
          <p:cNvSpPr txBox="1">
            <a:spLocks/>
          </p:cNvSpPr>
          <p:nvPr/>
        </p:nvSpPr>
        <p:spPr>
          <a:xfrm>
            <a:off x="462169" y="-99270"/>
            <a:ext cx="8219661" cy="936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/>
              <a:t>Laboratories and Activities</a:t>
            </a:r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A2E3669-4213-637F-C299-E602F27BFAA0}"/>
              </a:ext>
            </a:extLst>
          </p:cNvPr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2707D55-AE5C-4A54-B913-632126E8553C}" type="datetime1">
              <a:rPr lang="en-US" smtClean="0"/>
              <a:pPr/>
              <a:t>10/30/2023</a:t>
            </a:fld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57AC81E-2E32-CCD6-5FFF-733939F969FE}"/>
              </a:ext>
            </a:extLst>
          </p:cNvPr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23CA9B-5B6C-DC73-C631-C0D5D33F7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98" r="19796"/>
          <a:stretch/>
        </p:blipFill>
        <p:spPr>
          <a:xfrm>
            <a:off x="5047890" y="1489595"/>
            <a:ext cx="1026160" cy="93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0AD376-6E43-442F-B777-584393E7C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349" y="1565819"/>
            <a:ext cx="1537101" cy="7361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515C03-EF3A-E553-AB97-167C436BB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7413" y="1464132"/>
            <a:ext cx="1990979" cy="9395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50819F-39B3-6BFE-7E6A-EEAC68ACA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3402" y="2642514"/>
            <a:ext cx="2574962" cy="10229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6902B2-FC8B-44FC-37B6-98020CB355C5}"/>
              </a:ext>
            </a:extLst>
          </p:cNvPr>
          <p:cNvSpPr txBox="1"/>
          <p:nvPr/>
        </p:nvSpPr>
        <p:spPr>
          <a:xfrm>
            <a:off x="2077017" y="1655678"/>
            <a:ext cx="2596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R&amp;D and Production of REBCO Tape</a:t>
            </a:r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E9ECCFA-29A3-A257-9BF2-90D0321D8ADC}"/>
              </a:ext>
            </a:extLst>
          </p:cNvPr>
          <p:cNvGrpSpPr/>
          <p:nvPr/>
        </p:nvGrpSpPr>
        <p:grpSpPr>
          <a:xfrm>
            <a:off x="273566" y="3288752"/>
            <a:ext cx="6143138" cy="1123349"/>
            <a:chOff x="293944" y="3584176"/>
            <a:chExt cx="6143138" cy="1123349"/>
          </a:xfrm>
        </p:grpSpPr>
        <p:pic>
          <p:nvPicPr>
            <p:cNvPr id="14" name="Picture 2">
              <a:extLst>
                <a:ext uri="{FF2B5EF4-FFF2-40B4-BE49-F238E27FC236}">
                  <a16:creationId xmlns:a16="http://schemas.microsoft.com/office/drawing/2014/main" id="{F7220DAB-CDC3-0022-3DCE-C1D380143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944" y="3584176"/>
              <a:ext cx="1693534" cy="11233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822EBB-E354-58CE-BA10-BAF08CFDFF81}"/>
                </a:ext>
              </a:extLst>
            </p:cNvPr>
            <p:cNvSpPr txBox="1"/>
            <p:nvPr/>
          </p:nvSpPr>
          <p:spPr>
            <a:xfrm>
              <a:off x="2103677" y="3859182"/>
              <a:ext cx="43334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R&amp;D and Production of Iron Based Superconductors </a:t>
              </a:r>
              <a:endParaRPr lang="en-GB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55A6D21-421E-205C-864B-B9FFB6374523}"/>
              </a:ext>
            </a:extLst>
          </p:cNvPr>
          <p:cNvGrpSpPr/>
          <p:nvPr/>
        </p:nvGrpSpPr>
        <p:grpSpPr>
          <a:xfrm>
            <a:off x="98085" y="4469891"/>
            <a:ext cx="6318619" cy="1143110"/>
            <a:chOff x="8752" y="4739133"/>
            <a:chExt cx="6553980" cy="13071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3756D4C-442B-35AC-413C-31ECD79B3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52" y="4739133"/>
              <a:ext cx="2262540" cy="10299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C5DE4F3-FE4E-32B2-74E5-274FDBA699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7613"/>
            <a:stretch/>
          </p:blipFill>
          <p:spPr>
            <a:xfrm>
              <a:off x="2280044" y="4806299"/>
              <a:ext cx="1323338" cy="123999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F0EC6C6-D59A-DD3D-3A47-9F1D4B42DE5B}"/>
                </a:ext>
              </a:extLst>
            </p:cNvPr>
            <p:cNvSpPr txBox="1"/>
            <p:nvPr/>
          </p:nvSpPr>
          <p:spPr>
            <a:xfrm>
              <a:off x="3501155" y="4827681"/>
              <a:ext cx="3061577" cy="739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Superconducting material studies and qualification 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962BE53-EE78-612D-D852-672B60210D8B}"/>
              </a:ext>
            </a:extLst>
          </p:cNvPr>
          <p:cNvGrpSpPr/>
          <p:nvPr/>
        </p:nvGrpSpPr>
        <p:grpSpPr>
          <a:xfrm>
            <a:off x="172208" y="2621443"/>
            <a:ext cx="6303384" cy="646331"/>
            <a:chOff x="-97395" y="2918890"/>
            <a:chExt cx="6303384" cy="64633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E0C826-39DF-EF0B-1307-13A96ECB6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97395" y="3044797"/>
              <a:ext cx="3328947" cy="36842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88DAA05-8D56-430C-70A3-591B1E26298D}"/>
                </a:ext>
              </a:extLst>
            </p:cNvPr>
            <p:cNvSpPr txBox="1"/>
            <p:nvPr/>
          </p:nvSpPr>
          <p:spPr>
            <a:xfrm>
              <a:off x="3298911" y="2918890"/>
              <a:ext cx="29070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Superconducting material studies and qualification</a:t>
              </a:r>
              <a:endParaRPr lang="en-GB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A42A356-1EF1-4E74-2FC9-CC555249E888}"/>
              </a:ext>
            </a:extLst>
          </p:cNvPr>
          <p:cNvSpPr txBox="1"/>
          <p:nvPr/>
        </p:nvSpPr>
        <p:spPr>
          <a:xfrm>
            <a:off x="946951" y="788442"/>
            <a:ext cx="4235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Superconducting material studies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43357B7-4D33-6009-64DA-E7152A9D3C17}"/>
              </a:ext>
            </a:extLst>
          </p:cNvPr>
          <p:cNvSpPr txBox="1"/>
          <p:nvPr/>
        </p:nvSpPr>
        <p:spPr>
          <a:xfrm>
            <a:off x="6222436" y="788442"/>
            <a:ext cx="246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Magnet technology</a:t>
            </a:r>
            <a:endParaRPr lang="en-GB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F543A-5842-BD99-9C2F-D3A226B9E0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87413" y="4900328"/>
            <a:ext cx="2003730" cy="1112738"/>
          </a:xfrm>
          <a:prstGeom prst="rect">
            <a:avLst/>
          </a:prstGeom>
        </p:spPr>
      </p:pic>
      <p:pic>
        <p:nvPicPr>
          <p:cNvPr id="25" name="Picture 2" descr="University of Southampton logo banner transparent PNG - StickPNG">
            <a:extLst>
              <a:ext uri="{FF2B5EF4-FFF2-40B4-BE49-F238E27FC236}">
                <a16:creationId xmlns:a16="http://schemas.microsoft.com/office/drawing/2014/main" id="{A8054F93-AFAF-96B6-A81B-607E820D8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985" y="5178394"/>
            <a:ext cx="1734352" cy="123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2EB03D6-B988-8F0B-F198-7D97CCCFF7D7}"/>
              </a:ext>
            </a:extLst>
          </p:cNvPr>
          <p:cNvSpPr txBox="1"/>
          <p:nvPr/>
        </p:nvSpPr>
        <p:spPr>
          <a:xfrm>
            <a:off x="6787413" y="458668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Coming soon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D084C3-6976-171A-7BAB-31902E46DF5E}"/>
              </a:ext>
            </a:extLst>
          </p:cNvPr>
          <p:cNvSpPr txBox="1"/>
          <p:nvPr/>
        </p:nvSpPr>
        <p:spPr>
          <a:xfrm>
            <a:off x="2931466" y="5665199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Coming soon</a:t>
            </a:r>
            <a:endParaRPr lang="en-GB" b="1" dirty="0"/>
          </a:p>
        </p:txBody>
      </p: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4329137A-0A67-85AA-7DE4-04905833241B}"/>
              </a:ext>
            </a:extLst>
          </p:cNvPr>
          <p:cNvSpPr/>
          <p:nvPr/>
        </p:nvSpPr>
        <p:spPr>
          <a:xfrm>
            <a:off x="5024900" y="700771"/>
            <a:ext cx="1034710" cy="54090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24FD28A-77CC-F530-D2DE-9FF6295101B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613"/>
          <a:stretch/>
        </p:blipFill>
        <p:spPr>
          <a:xfrm>
            <a:off x="8094450" y="3563758"/>
            <a:ext cx="1049550" cy="89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00537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58615</TotalTime>
  <Words>147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HFM(4-3)</vt:lpstr>
      <vt:lpstr>PowerPoint Presentation</vt:lpstr>
      <vt:lpstr>HFM Annual Meeting 2023 </vt:lpstr>
      <vt:lpstr>RD2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Amalia Ballarino</cp:lastModifiedBy>
  <cp:revision>867</cp:revision>
  <cp:lastPrinted>2022-04-29T08:24:36Z</cp:lastPrinted>
  <dcterms:created xsi:type="dcterms:W3CDTF">2012-11-30T11:04:26Z</dcterms:created>
  <dcterms:modified xsi:type="dcterms:W3CDTF">2023-10-30T21:41:47Z</dcterms:modified>
  <cp:category/>
</cp:coreProperties>
</file>