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381" r:id="rId4"/>
    <p:sldId id="383" r:id="rId5"/>
    <p:sldId id="382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9CA0-B141-4F5C-82F0-69DBE103C856}" type="datetimeFigureOut">
              <a:rPr lang="it-IT" smtClean="0"/>
              <a:t>20/07/2023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19DC-4E5A-4802-A054-64184CE6B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7061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9CA0-B141-4F5C-82F0-69DBE103C856}" type="datetimeFigureOut">
              <a:rPr lang="it-IT" smtClean="0"/>
              <a:t>20/07/2023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19DC-4E5A-4802-A054-64184CE6B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010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9CA0-B141-4F5C-82F0-69DBE103C856}" type="datetimeFigureOut">
              <a:rPr lang="it-IT" smtClean="0"/>
              <a:t>20/07/2023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19DC-4E5A-4802-A054-64184CE6B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2815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9CA0-B141-4F5C-82F0-69DBE103C856}" type="datetimeFigureOut">
              <a:rPr lang="it-IT" smtClean="0"/>
              <a:t>20/07/2023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19DC-4E5A-4802-A054-64184CE6B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291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9CA0-B141-4F5C-82F0-69DBE103C856}" type="datetimeFigureOut">
              <a:rPr lang="it-IT" smtClean="0"/>
              <a:t>20/07/2023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19DC-4E5A-4802-A054-64184CE6B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0265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9CA0-B141-4F5C-82F0-69DBE103C856}" type="datetimeFigureOut">
              <a:rPr lang="it-IT" smtClean="0"/>
              <a:t>20/07/2023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19DC-4E5A-4802-A054-64184CE6B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824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9CA0-B141-4F5C-82F0-69DBE103C856}" type="datetimeFigureOut">
              <a:rPr lang="it-IT" smtClean="0"/>
              <a:t>20/07/2023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19DC-4E5A-4802-A054-64184CE6B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7866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9CA0-B141-4F5C-82F0-69DBE103C856}" type="datetimeFigureOut">
              <a:rPr lang="it-IT" smtClean="0"/>
              <a:t>20/07/2023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19DC-4E5A-4802-A054-64184CE6B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5061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9CA0-B141-4F5C-82F0-69DBE103C856}" type="datetimeFigureOut">
              <a:rPr lang="it-IT" smtClean="0"/>
              <a:t>20/07/2023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19DC-4E5A-4802-A054-64184CE6B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1838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9CA0-B141-4F5C-82F0-69DBE103C856}" type="datetimeFigureOut">
              <a:rPr lang="it-IT" smtClean="0"/>
              <a:t>20/07/2023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19DC-4E5A-4802-A054-64184CE6B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8281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9CA0-B141-4F5C-82F0-69DBE103C856}" type="datetimeFigureOut">
              <a:rPr lang="it-IT" smtClean="0"/>
              <a:t>20/07/2023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19DC-4E5A-4802-A054-64184CE6B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511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D9CA0-B141-4F5C-82F0-69DBE103C856}" type="datetimeFigureOut">
              <a:rPr lang="it-IT" smtClean="0"/>
              <a:t>20/07/2023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B19DC-4E5A-4802-A054-64184CE6B0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382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fast-project.eu/wp8-innovative-superconducting-magnets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A4C93-3764-443E-8320-459E9F728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410" y="2402379"/>
            <a:ext cx="10979524" cy="1373269"/>
          </a:xfrm>
        </p:spPr>
        <p:txBody>
          <a:bodyPr anchor="b">
            <a:noAutofit/>
          </a:bodyPr>
          <a:lstStyle/>
          <a:p>
            <a:r>
              <a:rPr lang="it-IT" sz="4000" dirty="0"/>
              <a:t>IFAST WP8 meeting #19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3CCB37-E31E-4521-93D6-B3152C62D5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3320" y="4218829"/>
            <a:ext cx="11585359" cy="1312657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July</a:t>
            </a:r>
            <a:r>
              <a:rPr lang="it-IT" dirty="0"/>
              <a:t> 2023</a:t>
            </a:r>
          </a:p>
          <a:p>
            <a:r>
              <a:rPr lang="it-IT" dirty="0"/>
              <a:t>Ernesto De Matteis &amp; Co</a:t>
            </a:r>
          </a:p>
        </p:txBody>
      </p:sp>
      <p:pic>
        <p:nvPicPr>
          <p:cNvPr id="1026" name="Picture 2" descr="Istituto Nazionale di Fisica Nucleare - INFN - Sezione di Milano Bicocca">
            <a:extLst>
              <a:ext uri="{FF2B5EF4-FFF2-40B4-BE49-F238E27FC236}">
                <a16:creationId xmlns:a16="http://schemas.microsoft.com/office/drawing/2014/main" id="{7E9E9AD4-0249-46E9-BA3E-07AFE122F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680" y="202017"/>
            <a:ext cx="3944944" cy="2307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09" y="514734"/>
            <a:ext cx="2767985" cy="157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41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A96D2904-81C5-49A0-AA2C-C36EC1FA5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784" y="2507529"/>
            <a:ext cx="10846279" cy="159902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1FF7C0E-9EF3-421C-A9D9-9195FD5F67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712" y="3072518"/>
            <a:ext cx="481965" cy="1034034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9097" y="70920"/>
            <a:ext cx="11166014" cy="1325563"/>
          </a:xfrm>
        </p:spPr>
        <p:txBody>
          <a:bodyPr/>
          <a:lstStyle/>
          <a:p>
            <a:r>
              <a:rPr lang="it-IT" dirty="0"/>
              <a:t>IFAST WP8 </a:t>
            </a:r>
            <a:r>
              <a:rPr lang="it-IT" dirty="0" err="1"/>
              <a:t>Gantt</a:t>
            </a:r>
            <a:r>
              <a:rPr lang="it-IT" dirty="0"/>
              <a:t> &amp; </a:t>
            </a:r>
            <a:r>
              <a:rPr lang="it-IT" dirty="0" err="1"/>
              <a:t>Deliverables</a:t>
            </a:r>
            <a:r>
              <a:rPr lang="it-IT" dirty="0"/>
              <a:t> and </a:t>
            </a:r>
            <a:r>
              <a:rPr lang="it-IT" dirty="0" err="1"/>
              <a:t>Milestones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10323" y="4158163"/>
            <a:ext cx="10924788" cy="2119178"/>
          </a:xfrm>
        </p:spPr>
        <p:txBody>
          <a:bodyPr>
            <a:normAutofit fontScale="92500" lnSpcReduction="20000"/>
          </a:bodyPr>
          <a:lstStyle/>
          <a:p>
            <a:r>
              <a:rPr lang="it-IT" sz="2400" dirty="0" err="1"/>
              <a:t>Milestones</a:t>
            </a:r>
            <a:r>
              <a:rPr lang="it-IT" sz="2400" dirty="0"/>
              <a:t>: </a:t>
            </a:r>
          </a:p>
          <a:p>
            <a:pPr lvl="1"/>
            <a:r>
              <a:rPr lang="it-IT" sz="2000" dirty="0"/>
              <a:t>M31 (</a:t>
            </a:r>
            <a:r>
              <a:rPr lang="it-IT" sz="2000" dirty="0">
                <a:solidFill>
                  <a:srgbClr val="FF0000"/>
                </a:solidFill>
              </a:rPr>
              <a:t>09/2023</a:t>
            </a:r>
            <a:r>
              <a:rPr lang="it-IT" sz="2000" dirty="0"/>
              <a:t>): </a:t>
            </a:r>
            <a:r>
              <a:rPr lang="en-US" sz="2000" dirty="0"/>
              <a:t>Construction readiness of combined CCT demonstrator</a:t>
            </a:r>
            <a:endParaRPr lang="it-IT" sz="2000" dirty="0"/>
          </a:p>
          <a:p>
            <a:pPr lvl="1"/>
            <a:r>
              <a:rPr lang="it-IT" sz="2000" dirty="0"/>
              <a:t>M34 (12/2023): </a:t>
            </a:r>
            <a:r>
              <a:rPr lang="en-US" sz="2000" dirty="0"/>
              <a:t>Construction of the formers for combined CCT winding</a:t>
            </a:r>
            <a:endParaRPr lang="it-IT" sz="2000" dirty="0"/>
          </a:p>
          <a:p>
            <a:pPr lvl="1"/>
            <a:r>
              <a:rPr lang="en-US" sz="2000" dirty="0"/>
              <a:t>M35 (06/2024): Test of mock-up coils with dummy cable - (Report on test and assessment of CI</a:t>
            </a:r>
            <a:r>
              <a:rPr lang="it-IT" sz="2000" dirty="0"/>
              <a:t>)</a:t>
            </a:r>
            <a:endParaRPr lang="en-US" sz="2000" dirty="0"/>
          </a:p>
          <a:p>
            <a:r>
              <a:rPr lang="it-IT" sz="2400" dirty="0"/>
              <a:t>Deliverables: </a:t>
            </a:r>
          </a:p>
          <a:p>
            <a:pPr lvl="1"/>
            <a:r>
              <a:rPr lang="it-IT" sz="2000" dirty="0"/>
              <a:t>D8.4 (06/2024): </a:t>
            </a:r>
            <a:r>
              <a:rPr lang="en-US" sz="2000" dirty="0"/>
              <a:t>Construction of combined CCT demonstrator</a:t>
            </a:r>
            <a:endParaRPr lang="it-IT" sz="2000" dirty="0"/>
          </a:p>
          <a:p>
            <a:pPr lvl="1"/>
            <a:r>
              <a:rPr lang="en-US" sz="2000" dirty="0"/>
              <a:t>D8.5 (10/2024): Construction of HTS CCT demonstrator</a:t>
            </a:r>
            <a:endParaRPr lang="en-US" sz="1800" dirty="0"/>
          </a:p>
        </p:txBody>
      </p:sp>
      <p:sp>
        <p:nvSpPr>
          <p:cNvPr id="10" name="Rettangolo 9"/>
          <p:cNvSpPr/>
          <p:nvPr/>
        </p:nvSpPr>
        <p:spPr>
          <a:xfrm>
            <a:off x="9428673" y="3726610"/>
            <a:ext cx="1242204" cy="198408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7C1DCCC-80A5-435A-96A1-DCB2AF77B1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161" y="1031816"/>
            <a:ext cx="5600700" cy="1352550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21B68D36-1542-415D-A20E-32039A8ABC28}"/>
              </a:ext>
            </a:extLst>
          </p:cNvPr>
          <p:cNvSpPr/>
          <p:nvPr/>
        </p:nvSpPr>
        <p:spPr>
          <a:xfrm>
            <a:off x="683688" y="1983301"/>
            <a:ext cx="5572229" cy="178574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831725D6-6793-4DAB-BC17-E9B2DEC73E90}"/>
              </a:ext>
            </a:extLst>
          </p:cNvPr>
          <p:cNvSpPr/>
          <p:nvPr/>
        </p:nvSpPr>
        <p:spPr>
          <a:xfrm>
            <a:off x="6493924" y="1357338"/>
            <a:ext cx="56605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>
                <a:hlinkClick r:id="rId5"/>
              </a:rPr>
              <a:t>https://ifast-project.eu/wp8-innovative-superconducting-magnets</a:t>
            </a:r>
            <a:endParaRPr lang="it-IT" sz="1600" dirty="0"/>
          </a:p>
          <a:p>
            <a:endParaRPr lang="it-IT" sz="1600" dirty="0"/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id="{B75BC145-7400-4219-8692-703F5B5510FD}"/>
              </a:ext>
            </a:extLst>
          </p:cNvPr>
          <p:cNvSpPr txBox="1"/>
          <p:nvPr/>
        </p:nvSpPr>
        <p:spPr>
          <a:xfrm>
            <a:off x="909250" y="6334742"/>
            <a:ext cx="10745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IFAST WP8 meeting #19 - 20</a:t>
            </a:r>
            <a:r>
              <a:rPr lang="it-IT" sz="1400" baseline="30000" dirty="0"/>
              <a:t>th</a:t>
            </a:r>
            <a:r>
              <a:rPr lang="it-IT" sz="1400" dirty="0"/>
              <a:t> </a:t>
            </a:r>
            <a:r>
              <a:rPr lang="en-US" sz="1400" dirty="0"/>
              <a:t>July</a:t>
            </a:r>
            <a:r>
              <a:rPr lang="it-IT" sz="1400" dirty="0"/>
              <a:t> 2023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AD0F2B5D-E898-48CF-B5F9-CC74156A6346}"/>
              </a:ext>
            </a:extLst>
          </p:cNvPr>
          <p:cNvSpPr/>
          <p:nvPr/>
        </p:nvSpPr>
        <p:spPr>
          <a:xfrm>
            <a:off x="8286002" y="3547290"/>
            <a:ext cx="1470473" cy="198408"/>
          </a:xfrm>
          <a:prstGeom prst="rect">
            <a:avLst/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F3F05469-68C3-4BF5-88D0-2018E2EF21BA}"/>
              </a:ext>
            </a:extLst>
          </p:cNvPr>
          <p:cNvSpPr/>
          <p:nvPr/>
        </p:nvSpPr>
        <p:spPr>
          <a:xfrm>
            <a:off x="690271" y="1796500"/>
            <a:ext cx="5572229" cy="178574"/>
          </a:xfrm>
          <a:prstGeom prst="rect">
            <a:avLst/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B050"/>
              </a:solidFill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56BA6C7F-E6B2-4CCF-BD35-70EAF7E2935F}"/>
              </a:ext>
            </a:extLst>
          </p:cNvPr>
          <p:cNvSpPr/>
          <p:nvPr/>
        </p:nvSpPr>
        <p:spPr>
          <a:xfrm>
            <a:off x="7552471" y="3056333"/>
            <a:ext cx="263061" cy="196251"/>
          </a:xfrm>
          <a:prstGeom prst="rect">
            <a:avLst/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3560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795401-479E-4E55-9617-C5DA673C0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425" y="209356"/>
            <a:ext cx="11100758" cy="819509"/>
          </a:xfrm>
        </p:spPr>
        <p:txBody>
          <a:bodyPr>
            <a:normAutofit/>
          </a:bodyPr>
          <a:lstStyle/>
          <a:p>
            <a:r>
              <a:rPr lang="it-IT" sz="3200" dirty="0"/>
              <a:t>Task 8.4 - </a:t>
            </a:r>
            <a:r>
              <a:rPr lang="en-US" sz="3200" dirty="0"/>
              <a:t>Construction of combined CCT magnet demonstrator</a:t>
            </a:r>
            <a:endParaRPr lang="it-IT" sz="3200" dirty="0"/>
          </a:p>
        </p:txBody>
      </p:sp>
      <p:pic>
        <p:nvPicPr>
          <p:cNvPr id="2050" name="Picture 2" descr="Nuclear Innovation Unit">
            <a:extLst>
              <a:ext uri="{FF2B5EF4-FFF2-40B4-BE49-F238E27FC236}">
                <a16:creationId xmlns:a16="http://schemas.microsoft.com/office/drawing/2014/main" id="{C8F90A3B-9248-49F9-B540-85ABA5F93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3464" y="779545"/>
            <a:ext cx="3217654" cy="56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DA0C2F81-688B-41AC-BCD5-A35E4F565308}"/>
              </a:ext>
            </a:extLst>
          </p:cNvPr>
          <p:cNvSpPr txBox="1"/>
          <p:nvPr/>
        </p:nvSpPr>
        <p:spPr>
          <a:xfrm>
            <a:off x="454339" y="852587"/>
            <a:ext cx="68279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Conductor</a:t>
            </a:r>
            <a:r>
              <a:rPr lang="it-IT" sz="2000" dirty="0"/>
              <a:t> – </a:t>
            </a:r>
            <a:r>
              <a:rPr lang="it-IT" sz="2000" dirty="0" err="1"/>
              <a:t>NbTi</a:t>
            </a:r>
            <a:r>
              <a:rPr lang="it-IT" sz="2000" dirty="0"/>
              <a:t> </a:t>
            </a:r>
            <a:r>
              <a:rPr lang="it-IT" sz="2000" dirty="0" err="1"/>
              <a:t>Rope</a:t>
            </a:r>
            <a:r>
              <a:rPr lang="it-IT" sz="2000" dirty="0"/>
              <a:t> (6+1):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000" dirty="0"/>
              <a:t>The </a:t>
            </a:r>
            <a:r>
              <a:rPr lang="it-IT" sz="2000" dirty="0" err="1"/>
              <a:t>insulation</a:t>
            </a:r>
            <a:r>
              <a:rPr lang="it-IT" sz="2000" dirty="0"/>
              <a:t> (dry) test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 err="1"/>
              <a:t>Wigner</a:t>
            </a:r>
            <a:r>
              <a:rPr lang="it-IT" sz="2000" dirty="0"/>
              <a:t> </a:t>
            </a:r>
            <a:r>
              <a:rPr lang="it-IT" sz="2000" dirty="0">
                <a:sym typeface="Wingdings" panose="05000000000000000000" pitchFamily="2" charset="2"/>
              </a:rPr>
              <a:t> </a:t>
            </a:r>
            <a:r>
              <a:rPr lang="it-IT" sz="2000" dirty="0"/>
              <a:t> ok </a:t>
            </a:r>
            <a:r>
              <a:rPr lang="it-IT" sz="2000" dirty="0" err="1"/>
              <a:t>at</a:t>
            </a:r>
            <a:r>
              <a:rPr lang="it-IT" sz="2000" dirty="0"/>
              <a:t> 1 </a:t>
            </a:r>
            <a:r>
              <a:rPr lang="it-IT" sz="2000" dirty="0" err="1"/>
              <a:t>kV</a:t>
            </a:r>
            <a:r>
              <a:rPr lang="it-IT" sz="2000" dirty="0"/>
              <a:t> </a:t>
            </a:r>
          </a:p>
        </p:txBody>
      </p:sp>
      <p:pic>
        <p:nvPicPr>
          <p:cNvPr id="2052" name="Picture 4" descr="https://wigner.hu/~barna/tools/pms/attachments/send.php?id=5668&amp;attachment_access_code=uYd92ZB58K0BjoMiLA6bjfbJRX2W0TqTEo1swThU">
            <a:extLst>
              <a:ext uri="{FF2B5EF4-FFF2-40B4-BE49-F238E27FC236}">
                <a16:creationId xmlns:a16="http://schemas.microsoft.com/office/drawing/2014/main" id="{98BEC2F2-F9FC-41E7-82C9-88FF20763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804" y="1599054"/>
            <a:ext cx="3024685" cy="226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wigner.hu/~barna/tools/pms/attachments/send.php?id=5663&amp;attachment_access_code=ixCamk8QMnkVn3Eq5vDFbQNWSuymf3i2nhDgKwRx">
            <a:extLst>
              <a:ext uri="{FF2B5EF4-FFF2-40B4-BE49-F238E27FC236}">
                <a16:creationId xmlns:a16="http://schemas.microsoft.com/office/drawing/2014/main" id="{0E2F9237-4876-4567-929D-3E80F5CC6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548" y="1560473"/>
            <a:ext cx="3116699" cy="233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117FFA49-E3D2-4B75-AC34-F56BEB0C69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9650" y="1915803"/>
            <a:ext cx="4334696" cy="1719073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A1021AD2-C234-4027-A7D0-E30AD9EDF922}"/>
              </a:ext>
            </a:extLst>
          </p:cNvPr>
          <p:cNvSpPr txBox="1"/>
          <p:nvPr/>
        </p:nvSpPr>
        <p:spPr>
          <a:xfrm>
            <a:off x="444074" y="3866630"/>
            <a:ext cx="62144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Final</a:t>
            </a:r>
            <a:r>
              <a:rPr lang="it-IT" sz="2000" dirty="0"/>
              <a:t> </a:t>
            </a:r>
            <a:r>
              <a:rPr lang="it-IT" sz="2000" dirty="0" err="1"/>
              <a:t>rope</a:t>
            </a:r>
            <a:r>
              <a:rPr lang="it-IT" sz="2000" dirty="0"/>
              <a:t> production with double </a:t>
            </a:r>
            <a:r>
              <a:rPr lang="it-IT" sz="2000" dirty="0" err="1"/>
              <a:t>polyester</a:t>
            </a:r>
            <a:r>
              <a:rPr lang="it-IT" sz="2000" dirty="0"/>
              <a:t> </a:t>
            </a:r>
            <a:r>
              <a:rPr lang="it-IT" sz="2000" dirty="0" err="1"/>
              <a:t>braid</a:t>
            </a:r>
            <a:r>
              <a:rPr lang="it-IT" sz="2000" dirty="0"/>
              <a:t> (99% coverage factor) </a:t>
            </a:r>
            <a:r>
              <a:rPr lang="it-IT" sz="2000" dirty="0">
                <a:sym typeface="Wingdings" panose="05000000000000000000" pitchFamily="2" charset="2"/>
              </a:rPr>
              <a:t> Texcavi in </a:t>
            </a:r>
            <a:r>
              <a:rPr lang="it-IT" sz="2000" dirty="0" err="1">
                <a:sym typeface="Wingdings" panose="05000000000000000000" pitchFamily="2" charset="2"/>
              </a:rPr>
              <a:t>September</a:t>
            </a:r>
            <a:r>
              <a:rPr lang="it-IT" sz="2000" dirty="0">
                <a:sym typeface="Wingdings" panose="05000000000000000000" pitchFamily="2" charset="2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>
                <a:sym typeface="Wingdings" panose="05000000000000000000" pitchFamily="2" charset="2"/>
              </a:rPr>
              <a:t>Splice</a:t>
            </a:r>
            <a:r>
              <a:rPr lang="it-IT" sz="2000" dirty="0">
                <a:sym typeface="Wingdings" panose="05000000000000000000" pitchFamily="2" charset="2"/>
              </a:rPr>
              <a:t> test </a:t>
            </a:r>
            <a:r>
              <a:rPr lang="it-IT" sz="2000" dirty="0" err="1">
                <a:sym typeface="Wingdings" panose="05000000000000000000" pitchFamily="2" charset="2"/>
              </a:rPr>
              <a:t>at</a:t>
            </a:r>
            <a:r>
              <a:rPr lang="it-IT" sz="2000" dirty="0">
                <a:sym typeface="Wingdings" panose="05000000000000000000" pitchFamily="2" charset="2"/>
              </a:rPr>
              <a:t> LASA (</a:t>
            </a:r>
            <a:r>
              <a:rPr lang="it-IT" sz="2000" dirty="0" err="1">
                <a:sym typeface="Wingdings" panose="05000000000000000000" pitchFamily="2" charset="2"/>
              </a:rPr>
              <a:t>done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yesterday</a:t>
            </a:r>
            <a:r>
              <a:rPr lang="it-IT" sz="2000" dirty="0">
                <a:sym typeface="Wingdings" panose="05000000000000000000" pitchFamily="2" charset="2"/>
              </a:rPr>
              <a:t>) in </a:t>
            </a:r>
            <a:r>
              <a:rPr lang="it-IT" sz="2000" dirty="0" err="1">
                <a:sym typeface="Wingdings" panose="05000000000000000000" pitchFamily="2" charset="2"/>
              </a:rPr>
              <a:t>LHe</a:t>
            </a:r>
            <a:r>
              <a:rPr lang="it-IT" sz="2000" dirty="0">
                <a:sym typeface="Wingdings" panose="05000000000000000000" pitchFamily="2" charset="2"/>
              </a:rPr>
              <a:t>: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000" dirty="0" err="1">
                <a:sym typeface="Wingdings" panose="05000000000000000000" pitchFamily="2" charset="2"/>
              </a:rPr>
              <a:t>Praying</a:t>
            </a:r>
            <a:r>
              <a:rPr lang="it-IT" sz="2000" dirty="0">
                <a:sym typeface="Wingdings" panose="05000000000000000000" pitchFamily="2" charset="2"/>
              </a:rPr>
              <a:t> (#4) and </a:t>
            </a:r>
            <a:r>
              <a:rPr lang="it-IT" sz="2000" dirty="0" err="1">
                <a:sym typeface="Wingdings" panose="05000000000000000000" pitchFamily="2" charset="2"/>
              </a:rPr>
              <a:t>shaking</a:t>
            </a:r>
            <a:r>
              <a:rPr lang="it-IT" sz="2000" dirty="0">
                <a:sym typeface="Wingdings" panose="05000000000000000000" pitchFamily="2" charset="2"/>
              </a:rPr>
              <a:t> (#2) hands </a:t>
            </a:r>
            <a:r>
              <a:rPr lang="it-IT" sz="2000" dirty="0" err="1">
                <a:sym typeface="Wingdings" panose="05000000000000000000" pitchFamily="2" charset="2"/>
              </a:rPr>
              <a:t>configurations</a:t>
            </a:r>
            <a:r>
              <a:rPr lang="it-IT" sz="2000" dirty="0">
                <a:sym typeface="Wingdings" panose="05000000000000000000" pitchFamily="2" charset="2"/>
              </a:rPr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000" dirty="0" err="1">
                <a:sym typeface="Wingdings" panose="05000000000000000000" pitchFamily="2" charset="2"/>
              </a:rPr>
              <a:t>Current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limited</a:t>
            </a:r>
            <a:r>
              <a:rPr lang="it-IT" sz="2000" dirty="0">
                <a:sym typeface="Wingdings" panose="05000000000000000000" pitchFamily="2" charset="2"/>
              </a:rPr>
              <a:t> to </a:t>
            </a:r>
            <a:r>
              <a:rPr lang="it-IT" sz="2000" dirty="0" err="1">
                <a:sym typeface="Wingdings" panose="05000000000000000000" pitchFamily="2" charset="2"/>
              </a:rPr>
              <a:t>max</a:t>
            </a:r>
            <a:r>
              <a:rPr lang="it-IT" sz="2000" dirty="0">
                <a:sym typeface="Wingdings" panose="05000000000000000000" pitchFamily="2" charset="2"/>
              </a:rPr>
              <a:t> 350 A (</a:t>
            </a:r>
            <a:r>
              <a:rPr lang="it-IT" sz="2000" dirty="0" err="1">
                <a:sym typeface="Wingdings" panose="05000000000000000000" pitchFamily="2" charset="2"/>
              </a:rPr>
              <a:t>busbar</a:t>
            </a:r>
            <a:r>
              <a:rPr lang="it-IT" sz="2000" dirty="0">
                <a:sym typeface="Wingdings" panose="05000000000000000000" pitchFamily="2" charset="2"/>
              </a:rPr>
              <a:t> and PS </a:t>
            </a:r>
            <a:r>
              <a:rPr lang="it-IT" sz="2000" dirty="0" err="1">
                <a:sym typeface="Wingdings" panose="05000000000000000000" pitchFamily="2" charset="2"/>
              </a:rPr>
              <a:t>limits</a:t>
            </a:r>
            <a:r>
              <a:rPr lang="it-IT" sz="2000" dirty="0">
                <a:sym typeface="Wingdings" panose="05000000000000000000" pitchFamily="2" charset="2"/>
              </a:rPr>
              <a:t>);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000" dirty="0">
                <a:sym typeface="Wingdings" panose="05000000000000000000" pitchFamily="2" charset="2"/>
              </a:rPr>
              <a:t>One </a:t>
            </a:r>
            <a:r>
              <a:rPr lang="it-IT" sz="2000" dirty="0" err="1">
                <a:sym typeface="Wingdings" panose="05000000000000000000" pitchFamily="2" charset="2"/>
              </a:rPr>
              <a:t>praying</a:t>
            </a:r>
            <a:r>
              <a:rPr lang="it-IT" sz="2000" dirty="0">
                <a:sym typeface="Wingdings" panose="05000000000000000000" pitchFamily="2" charset="2"/>
              </a:rPr>
              <a:t> hand </a:t>
            </a:r>
            <a:r>
              <a:rPr lang="it-IT" sz="2000" dirty="0" err="1">
                <a:sym typeface="Wingdings" panose="05000000000000000000" pitchFamily="2" charset="2"/>
              </a:rPr>
              <a:t>without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soldering</a:t>
            </a:r>
            <a:r>
              <a:rPr lang="it-IT" sz="2000" dirty="0">
                <a:sym typeface="Wingdings" panose="05000000000000000000" pitchFamily="2" charset="2"/>
              </a:rPr>
              <a:t>  400 n</a:t>
            </a:r>
            <a:r>
              <a:rPr lang="el-GR" sz="2000" dirty="0">
                <a:sym typeface="Wingdings" panose="05000000000000000000" pitchFamily="2" charset="2"/>
              </a:rPr>
              <a:t>Ω</a:t>
            </a:r>
            <a:endParaRPr lang="it-IT" sz="2000" dirty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000" dirty="0" err="1">
                <a:sym typeface="Wingdings" panose="05000000000000000000" pitchFamily="2" charset="2"/>
              </a:rPr>
              <a:t>All</a:t>
            </a:r>
            <a:r>
              <a:rPr lang="it-IT" sz="2000" dirty="0">
                <a:sym typeface="Wingdings" panose="05000000000000000000" pitchFamily="2" charset="2"/>
              </a:rPr>
              <a:t> the </a:t>
            </a:r>
            <a:r>
              <a:rPr lang="it-IT" sz="2000" dirty="0" err="1">
                <a:sym typeface="Wingdings" panose="05000000000000000000" pitchFamily="2" charset="2"/>
              </a:rPr>
              <a:t>rest</a:t>
            </a:r>
            <a:r>
              <a:rPr lang="it-IT" sz="2000" dirty="0">
                <a:sym typeface="Wingdings" panose="05000000000000000000" pitchFamily="2" charset="2"/>
              </a:rPr>
              <a:t> are </a:t>
            </a:r>
            <a:r>
              <a:rPr lang="it-IT" sz="2000" dirty="0" err="1">
                <a:sym typeface="Wingdings" panose="05000000000000000000" pitchFamily="2" charset="2"/>
              </a:rPr>
              <a:t>well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below</a:t>
            </a:r>
            <a:r>
              <a:rPr lang="it-IT" sz="2000" dirty="0">
                <a:sym typeface="Wingdings" panose="05000000000000000000" pitchFamily="2" charset="2"/>
              </a:rPr>
              <a:t> 10 </a:t>
            </a:r>
            <a:r>
              <a:rPr lang="it-IT" sz="2000" dirty="0" err="1">
                <a:sym typeface="Wingdings" panose="05000000000000000000" pitchFamily="2" charset="2"/>
              </a:rPr>
              <a:t>nΩ</a:t>
            </a:r>
            <a:r>
              <a:rPr lang="it-IT" sz="2000" dirty="0">
                <a:sym typeface="Wingdings" panose="05000000000000000000" pitchFamily="2" charset="2"/>
              </a:rPr>
              <a:t>;</a:t>
            </a:r>
            <a:endParaRPr lang="it-IT" sz="20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9BBAE08-A86D-4990-8411-DE9138BD837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838" y="3975726"/>
            <a:ext cx="3831252" cy="2630481"/>
          </a:xfrm>
          <a:prstGeom prst="rect">
            <a:avLst/>
          </a:prstGeom>
        </p:spPr>
      </p:pic>
      <p:sp>
        <p:nvSpPr>
          <p:cNvPr id="8" name="Freccia in giù 7">
            <a:extLst>
              <a:ext uri="{FF2B5EF4-FFF2-40B4-BE49-F238E27FC236}">
                <a16:creationId xmlns:a16="http://schemas.microsoft.com/office/drawing/2014/main" id="{CFE16F9F-3DD5-44C3-B69A-A01858CEEFE3}"/>
              </a:ext>
            </a:extLst>
          </p:cNvPr>
          <p:cNvSpPr/>
          <p:nvPr/>
        </p:nvSpPr>
        <p:spPr>
          <a:xfrm>
            <a:off x="2562045" y="1599054"/>
            <a:ext cx="267419" cy="28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279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795401-479E-4E55-9617-C5DA673C0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425" y="209356"/>
            <a:ext cx="11100758" cy="819509"/>
          </a:xfrm>
        </p:spPr>
        <p:txBody>
          <a:bodyPr>
            <a:normAutofit/>
          </a:bodyPr>
          <a:lstStyle/>
          <a:p>
            <a:r>
              <a:rPr lang="it-IT" sz="3200" dirty="0"/>
              <a:t>Task 8.4 - </a:t>
            </a:r>
            <a:r>
              <a:rPr lang="en-US" sz="3200" dirty="0"/>
              <a:t>Construction of combined CCT magnet demonstrator</a:t>
            </a:r>
            <a:endParaRPr lang="it-IT" sz="3200" dirty="0"/>
          </a:p>
        </p:txBody>
      </p:sp>
      <p:pic>
        <p:nvPicPr>
          <p:cNvPr id="2050" name="Picture 2" descr="Nuclear Innovation Unit">
            <a:extLst>
              <a:ext uri="{FF2B5EF4-FFF2-40B4-BE49-F238E27FC236}">
                <a16:creationId xmlns:a16="http://schemas.microsoft.com/office/drawing/2014/main" id="{C8F90A3B-9248-49F9-B540-85ABA5F93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3464" y="779545"/>
            <a:ext cx="3217654" cy="56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DA0C2F81-688B-41AC-BCD5-A35E4F565308}"/>
              </a:ext>
            </a:extLst>
          </p:cNvPr>
          <p:cNvSpPr txBox="1"/>
          <p:nvPr/>
        </p:nvSpPr>
        <p:spPr>
          <a:xfrm>
            <a:off x="745998" y="1342785"/>
            <a:ext cx="1110075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Definition of the </a:t>
            </a:r>
            <a:r>
              <a:rPr lang="it-IT" sz="2000" dirty="0" err="1"/>
              <a:t>final</a:t>
            </a:r>
            <a:r>
              <a:rPr lang="it-IT" sz="2000" dirty="0"/>
              <a:t> model of the </a:t>
            </a:r>
            <a:r>
              <a:rPr lang="it-IT" sz="2000" dirty="0" err="1"/>
              <a:t>demonstrator</a:t>
            </a:r>
            <a:r>
              <a:rPr lang="it-IT" sz="2000" dirty="0"/>
              <a:t> (</a:t>
            </a:r>
            <a:r>
              <a:rPr lang="it-IT" sz="2000" dirty="0" err="1"/>
              <a:t>dedicated</a:t>
            </a:r>
            <a:r>
              <a:rPr lang="it-IT" sz="2000" dirty="0"/>
              <a:t> </a:t>
            </a:r>
            <a:r>
              <a:rPr lang="it-IT" sz="2000" dirty="0" err="1"/>
              <a:t>meetings</a:t>
            </a:r>
            <a:r>
              <a:rPr lang="it-IT" sz="2000" dirty="0"/>
              <a:t> in the </a:t>
            </a:r>
            <a:r>
              <a:rPr lang="it-IT" sz="2000" dirty="0" err="1"/>
              <a:t>previous</a:t>
            </a:r>
            <a:r>
              <a:rPr lang="it-IT" sz="2000" dirty="0"/>
              <a:t> </a:t>
            </a:r>
            <a:r>
              <a:rPr lang="it-IT" sz="2000" dirty="0" err="1"/>
              <a:t>days</a:t>
            </a:r>
            <a:r>
              <a:rPr lang="it-IT" sz="2000" dirty="0"/>
              <a:t>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CAD design by Daniel Barna (</a:t>
            </a:r>
            <a:r>
              <a:rPr lang="it-IT" sz="2000" dirty="0" err="1"/>
              <a:t>Wigner</a:t>
            </a:r>
            <a:r>
              <a:rPr lang="it-IT" sz="2000" dirty="0"/>
              <a:t> RCP);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Groove aspect ratio: 6.5 mm (wide) and 22.2 mm (high);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Design </a:t>
            </a:r>
            <a:r>
              <a:rPr lang="it-IT" sz="2000" dirty="0" err="1"/>
              <a:t>adapted</a:t>
            </a:r>
            <a:r>
              <a:rPr lang="it-IT" sz="2000" dirty="0"/>
              <a:t> to the </a:t>
            </a:r>
            <a:r>
              <a:rPr lang="it-IT" sz="2000" dirty="0" err="1"/>
              <a:t>raw</a:t>
            </a:r>
            <a:r>
              <a:rPr lang="it-IT" sz="2000" dirty="0"/>
              <a:t> Al-Br </a:t>
            </a:r>
            <a:r>
              <a:rPr lang="it-IT" sz="2000" dirty="0" err="1"/>
              <a:t>tubes</a:t>
            </a:r>
            <a:r>
              <a:rPr lang="it-IT" sz="2000" dirty="0"/>
              <a:t>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/>
              <a:t>First </a:t>
            </a:r>
            <a:r>
              <a:rPr lang="it-IT" sz="2000" dirty="0" err="1"/>
              <a:t>layer</a:t>
            </a:r>
            <a:r>
              <a:rPr lang="it-IT" sz="2000" dirty="0"/>
              <a:t> tube – ID: 78 mm, OD: 132 mm, and L: 2000 mm;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/>
              <a:t>Second </a:t>
            </a:r>
            <a:r>
              <a:rPr lang="it-IT" sz="2000" dirty="0" err="1"/>
              <a:t>layer</a:t>
            </a:r>
            <a:r>
              <a:rPr lang="it-IT" sz="2000" dirty="0"/>
              <a:t> tube – ID: 127 mm, OD: 183 mm, and L: 2000 mm;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External tube </a:t>
            </a:r>
            <a:r>
              <a:rPr lang="it-IT" sz="2000" dirty="0" err="1"/>
              <a:t>thickness</a:t>
            </a:r>
            <a:r>
              <a:rPr lang="it-IT" sz="2000" dirty="0"/>
              <a:t> to be </a:t>
            </a:r>
            <a:r>
              <a:rPr lang="it-IT" sz="2000" dirty="0" err="1"/>
              <a:t>verified</a:t>
            </a:r>
            <a:r>
              <a:rPr lang="it-IT" sz="2000" dirty="0"/>
              <a:t> (</a:t>
            </a:r>
            <a:r>
              <a:rPr lang="it-IT" sz="2000" dirty="0" err="1"/>
              <a:t>mechanical</a:t>
            </a:r>
            <a:r>
              <a:rPr lang="it-IT" sz="2000" dirty="0"/>
              <a:t> </a:t>
            </a:r>
            <a:r>
              <a:rPr lang="it-IT" sz="2000" dirty="0" err="1"/>
              <a:t>simulation</a:t>
            </a:r>
            <a:r>
              <a:rPr lang="it-IT" sz="2000" dirty="0"/>
              <a:t> by INFN);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Definition of the </a:t>
            </a:r>
            <a:r>
              <a:rPr lang="it-IT" sz="2000" dirty="0" err="1"/>
              <a:t>Impregnation</a:t>
            </a:r>
            <a:r>
              <a:rPr lang="it-IT" sz="2000" dirty="0"/>
              <a:t> </a:t>
            </a:r>
            <a:r>
              <a:rPr lang="it-IT" sz="2000" dirty="0" err="1"/>
              <a:t>tooling</a:t>
            </a:r>
            <a:r>
              <a:rPr lang="it-IT" sz="2000" dirty="0"/>
              <a:t>: </a:t>
            </a:r>
            <a:r>
              <a:rPr lang="it-IT" sz="2000" dirty="0" err="1"/>
              <a:t>spice</a:t>
            </a:r>
            <a:r>
              <a:rPr lang="it-IT" sz="2000" dirty="0"/>
              <a:t> box </a:t>
            </a:r>
            <a:r>
              <a:rPr lang="it-IT" sz="2000" dirty="0" err="1"/>
              <a:t>impregnated</a:t>
            </a:r>
            <a:r>
              <a:rPr lang="it-IT" sz="2000" dirty="0"/>
              <a:t> with the </a:t>
            </a:r>
            <a:r>
              <a:rPr lang="it-IT" sz="2000" dirty="0" err="1"/>
              <a:t>magnet</a:t>
            </a:r>
            <a:r>
              <a:rPr lang="it-IT" sz="2000" dirty="0"/>
              <a:t>;</a:t>
            </a:r>
          </a:p>
          <a:p>
            <a:endParaRPr lang="it-IT" sz="2000" dirty="0"/>
          </a:p>
          <a:p>
            <a:r>
              <a:rPr lang="it-IT" sz="2000" dirty="0" err="1"/>
              <a:t>Winding</a:t>
            </a:r>
            <a:r>
              <a:rPr lang="it-IT" sz="2000" dirty="0"/>
              <a:t> and </a:t>
            </a:r>
            <a:r>
              <a:rPr lang="it-IT" sz="2000" dirty="0" err="1"/>
              <a:t>impregnation</a:t>
            </a:r>
            <a:r>
              <a:rPr lang="it-IT" sz="2000" dirty="0"/>
              <a:t> setup (CIEMAT):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/>
              <a:t>Updates</a:t>
            </a:r>
            <a:r>
              <a:rPr lang="it-IT" sz="2000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000" dirty="0"/>
          </a:p>
          <a:p>
            <a:r>
              <a:rPr lang="it-IT" sz="2000" dirty="0"/>
              <a:t>Test of the </a:t>
            </a:r>
            <a:r>
              <a:rPr lang="it-IT" sz="2000" dirty="0" err="1"/>
              <a:t>final</a:t>
            </a:r>
            <a:r>
              <a:rPr lang="it-IT" sz="2000" dirty="0"/>
              <a:t> </a:t>
            </a:r>
            <a:r>
              <a:rPr lang="it-IT" sz="2000" dirty="0" err="1"/>
              <a:t>magnet</a:t>
            </a:r>
            <a:r>
              <a:rPr lang="it-IT" sz="2000" dirty="0"/>
              <a:t> (Uppsala):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Integration of the external support of the </a:t>
            </a:r>
            <a:r>
              <a:rPr lang="it-IT" sz="2000" dirty="0" err="1"/>
              <a:t>magnet</a:t>
            </a:r>
            <a:r>
              <a:rPr lang="it-IT" sz="2000" dirty="0"/>
              <a:t> with the test </a:t>
            </a:r>
            <a:r>
              <a:rPr lang="it-IT" sz="2000" dirty="0" err="1"/>
              <a:t>bench</a:t>
            </a:r>
            <a:r>
              <a:rPr lang="it-IT" sz="2000" dirty="0"/>
              <a:t> </a:t>
            </a:r>
            <a:r>
              <a:rPr lang="it-IT" sz="2000" dirty="0" err="1"/>
              <a:t>insert</a:t>
            </a:r>
            <a:r>
              <a:rPr lang="it-IT" sz="2000" dirty="0"/>
              <a:t> (to be </a:t>
            </a:r>
            <a:r>
              <a:rPr lang="it-IT" sz="2000" dirty="0" err="1"/>
              <a:t>discussed</a:t>
            </a:r>
            <a:r>
              <a:rPr lang="it-IT" sz="2000" dirty="0"/>
              <a:t>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000" dirty="0"/>
          </a:p>
          <a:p>
            <a:r>
              <a:rPr lang="it-IT" sz="2000" b="1" u="sng" dirty="0"/>
              <a:t>M31 milestone </a:t>
            </a:r>
            <a:r>
              <a:rPr lang="it-IT" sz="2000" dirty="0" err="1"/>
              <a:t>about</a:t>
            </a:r>
            <a:r>
              <a:rPr lang="it-IT" sz="2000" dirty="0"/>
              <a:t> the construction </a:t>
            </a:r>
            <a:r>
              <a:rPr lang="it-IT" sz="2000" dirty="0" err="1"/>
              <a:t>readiness</a:t>
            </a:r>
            <a:r>
              <a:rPr lang="it-IT" sz="2000" dirty="0"/>
              <a:t> of the </a:t>
            </a:r>
            <a:r>
              <a:rPr lang="it-IT" sz="2000" dirty="0" err="1"/>
              <a:t>demonstrator</a:t>
            </a:r>
            <a:r>
              <a:rPr lang="it-IT" sz="2000" dirty="0"/>
              <a:t> (</a:t>
            </a:r>
            <a:r>
              <a:rPr lang="it-IT" sz="2000" b="1" u="sng" dirty="0" err="1"/>
              <a:t>September</a:t>
            </a:r>
            <a:r>
              <a:rPr lang="it-IT" sz="2000" b="1" u="sng" dirty="0"/>
              <a:t> 2023</a:t>
            </a:r>
            <a:r>
              <a:rPr lang="it-IT" sz="2000" dirty="0"/>
              <a:t>)</a:t>
            </a:r>
            <a:r>
              <a:rPr lang="it-IT" sz="2000" dirty="0">
                <a:sym typeface="Wingdings" panose="05000000000000000000" pitchFamily="2" charset="2"/>
              </a:rPr>
              <a:t> open points?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861084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795401-479E-4E55-9617-C5DA673C0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252" y="175343"/>
            <a:ext cx="10721197" cy="782189"/>
          </a:xfrm>
        </p:spPr>
        <p:txBody>
          <a:bodyPr>
            <a:normAutofit/>
          </a:bodyPr>
          <a:lstStyle/>
          <a:p>
            <a:r>
              <a:rPr lang="it-IT" sz="3200" dirty="0"/>
              <a:t>Task 8.5 - </a:t>
            </a:r>
            <a:r>
              <a:rPr lang="en-US" sz="3200" dirty="0"/>
              <a:t>Construction of the HTS CCT magnet demonstrator </a:t>
            </a:r>
            <a:endParaRPr lang="it-IT" sz="3200" dirty="0"/>
          </a:p>
        </p:txBody>
      </p:sp>
      <p:pic>
        <p:nvPicPr>
          <p:cNvPr id="1026" name="Picture 2" descr="Elytt Energy">
            <a:extLst>
              <a:ext uri="{FF2B5EF4-FFF2-40B4-BE49-F238E27FC236}">
                <a16:creationId xmlns:a16="http://schemas.microsoft.com/office/drawing/2014/main" id="{88479309-88A1-4F09-A50C-03B94A89E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7119" y="803424"/>
            <a:ext cx="2139980" cy="58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7C3A9DC-73CD-4CB5-AE69-712F943F640E}"/>
              </a:ext>
            </a:extLst>
          </p:cNvPr>
          <p:cNvSpPr txBox="1"/>
          <p:nvPr/>
        </p:nvSpPr>
        <p:spPr>
          <a:xfrm>
            <a:off x="776946" y="1225689"/>
            <a:ext cx="1063810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Conductor</a:t>
            </a:r>
            <a:r>
              <a:rPr lang="it-IT" sz="2000" dirty="0"/>
              <a:t> – HTS tape: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Good</a:t>
            </a:r>
            <a:r>
              <a:rPr lang="it-IT" sz="2000" dirty="0"/>
              <a:t> news from CERN procurement (3 </a:t>
            </a:r>
            <a:r>
              <a:rPr lang="it-IT" sz="2000" dirty="0" err="1"/>
              <a:t>offers</a:t>
            </a:r>
            <a:r>
              <a:rPr lang="it-IT" sz="2000" dirty="0"/>
              <a:t> </a:t>
            </a:r>
            <a:r>
              <a:rPr lang="it-IT" sz="2000" dirty="0" err="1"/>
              <a:t>received</a:t>
            </a:r>
            <a:r>
              <a:rPr lang="it-IT" sz="2000" dirty="0"/>
              <a:t>);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000" dirty="0"/>
              <a:t>Faraday </a:t>
            </a:r>
            <a:r>
              <a:rPr lang="it-IT" sz="2000" dirty="0" err="1"/>
              <a:t>Factory</a:t>
            </a:r>
            <a:r>
              <a:rPr lang="it-IT" sz="2000" dirty="0"/>
              <a:t> selected </a:t>
            </a:r>
            <a:r>
              <a:rPr lang="it-IT" sz="2000" dirty="0" err="1"/>
              <a:t>as</a:t>
            </a:r>
            <a:r>
              <a:rPr lang="it-IT" sz="2000" dirty="0"/>
              <a:t> a </a:t>
            </a:r>
            <a:r>
              <a:rPr lang="it-IT" sz="2000" dirty="0" err="1"/>
              <a:t>tradeoff</a:t>
            </a:r>
            <a:r>
              <a:rPr lang="it-IT" sz="2000" dirty="0"/>
              <a:t> </a:t>
            </a:r>
            <a:r>
              <a:rPr lang="it-IT" sz="2000" dirty="0" err="1"/>
              <a:t>between</a:t>
            </a:r>
            <a:r>
              <a:rPr lang="it-IT" sz="2000" dirty="0"/>
              <a:t> tape performance and price (41 CHF/m);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000" dirty="0"/>
              <a:t>For the moment the </a:t>
            </a:r>
            <a:r>
              <a:rPr lang="it-IT" sz="2000" dirty="0" err="1"/>
              <a:t>order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2.5 km of tape (</a:t>
            </a:r>
            <a:r>
              <a:rPr lang="it-IT" sz="2000" dirty="0" err="1"/>
              <a:t>within</a:t>
            </a:r>
            <a:r>
              <a:rPr lang="it-IT" sz="2000" dirty="0"/>
              <a:t> </a:t>
            </a:r>
            <a:r>
              <a:rPr lang="it-IT" sz="2000" dirty="0" err="1"/>
              <a:t>October</a:t>
            </a:r>
            <a:r>
              <a:rPr lang="it-IT" sz="2000" dirty="0"/>
              <a:t>/November 2023), 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hope</a:t>
            </a:r>
            <a:r>
              <a:rPr lang="it-IT" sz="2000" dirty="0"/>
              <a:t> to integrate </a:t>
            </a:r>
            <a:r>
              <a:rPr lang="it-IT" sz="2000" dirty="0" err="1"/>
              <a:t>it</a:t>
            </a:r>
            <a:r>
              <a:rPr lang="it-IT" sz="2000" dirty="0"/>
              <a:t> with other 0.5/1 km;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2000" dirty="0"/>
          </a:p>
          <a:p>
            <a:r>
              <a:rPr lang="it-IT" sz="2000" dirty="0"/>
              <a:t>R&amp;D </a:t>
            </a:r>
            <a:r>
              <a:rPr lang="it-IT" sz="2000" dirty="0" err="1"/>
              <a:t>activities</a:t>
            </a:r>
            <a:r>
              <a:rPr lang="it-IT" sz="2000" dirty="0"/>
              <a:t> for the </a:t>
            </a:r>
            <a:r>
              <a:rPr lang="it-IT" sz="2000" dirty="0" err="1"/>
              <a:t>former</a:t>
            </a:r>
            <a:r>
              <a:rPr lang="it-IT" sz="2000" dirty="0"/>
              <a:t> and </a:t>
            </a:r>
            <a:r>
              <a:rPr lang="it-IT" sz="2000" dirty="0" err="1"/>
              <a:t>cabling</a:t>
            </a:r>
            <a:r>
              <a:rPr lang="it-IT" sz="2000" dirty="0"/>
              <a:t> definition: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Julio and Daniel </a:t>
            </a:r>
            <a:r>
              <a:rPr lang="it-IT" sz="2000" dirty="0" err="1"/>
              <a:t>updates</a:t>
            </a:r>
            <a:r>
              <a:rPr lang="it-IT" sz="2000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Company survey for the </a:t>
            </a:r>
            <a:r>
              <a:rPr lang="it-IT" sz="2000" dirty="0" err="1"/>
              <a:t>former</a:t>
            </a:r>
            <a:r>
              <a:rPr lang="it-IT" sz="2000" dirty="0"/>
              <a:t> test;</a:t>
            </a:r>
          </a:p>
          <a:p>
            <a:endParaRPr lang="it-IT" sz="2000" dirty="0"/>
          </a:p>
          <a:p>
            <a:r>
              <a:rPr lang="it-IT" sz="2000" dirty="0"/>
              <a:t>Test facilities for the </a:t>
            </a:r>
            <a:r>
              <a:rPr lang="it-IT" sz="2000" dirty="0" err="1"/>
              <a:t>demonstrator</a:t>
            </a:r>
            <a:r>
              <a:rPr lang="it-IT" sz="2000" dirty="0"/>
              <a:t> (INFN-LASA):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LASA started to </a:t>
            </a:r>
            <a:r>
              <a:rPr lang="it-IT" sz="2000" dirty="0" err="1"/>
              <a:t>define</a:t>
            </a:r>
            <a:r>
              <a:rPr lang="it-IT" sz="2000" dirty="0"/>
              <a:t> the </a:t>
            </a:r>
            <a:r>
              <a:rPr lang="it-IT" sz="2000" dirty="0" err="1"/>
              <a:t>updates</a:t>
            </a:r>
            <a:r>
              <a:rPr lang="it-IT" sz="2000" dirty="0"/>
              <a:t> of the </a:t>
            </a:r>
            <a:r>
              <a:rPr lang="it-IT" sz="2000" dirty="0" err="1"/>
              <a:t>actual</a:t>
            </a:r>
            <a:r>
              <a:rPr lang="it-IT" sz="2000" dirty="0"/>
              <a:t> test facilities (4.2 K </a:t>
            </a:r>
            <a:r>
              <a:rPr lang="it-IT" sz="2000" dirty="0">
                <a:sym typeface="Wingdings" panose="05000000000000000000" pitchFamily="2" charset="2"/>
              </a:rPr>
              <a:t> 10 – 50 K</a:t>
            </a:r>
            <a:r>
              <a:rPr lang="it-IT" sz="2000" dirty="0"/>
              <a:t>)</a:t>
            </a:r>
            <a:r>
              <a:rPr lang="it-IT" sz="2000" dirty="0">
                <a:sym typeface="Wingdings" panose="05000000000000000000" pitchFamily="2" charset="2"/>
              </a:rPr>
              <a:t> </a:t>
            </a:r>
            <a:r>
              <a:rPr lang="it-IT" sz="2000" dirty="0" err="1">
                <a:sym typeface="Wingdings" panose="05000000000000000000" pitchFamily="2" charset="2"/>
              </a:rPr>
              <a:t>magnet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will</a:t>
            </a:r>
            <a:r>
              <a:rPr lang="it-IT" sz="2000" dirty="0">
                <a:sym typeface="Wingdings" panose="05000000000000000000" pitchFamily="2" charset="2"/>
              </a:rPr>
              <a:t> be </a:t>
            </a:r>
            <a:r>
              <a:rPr lang="it-IT" sz="2000" dirty="0" err="1">
                <a:sym typeface="Wingdings" panose="05000000000000000000" pitchFamily="2" charset="2"/>
              </a:rPr>
              <a:t>tested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at</a:t>
            </a:r>
            <a:r>
              <a:rPr lang="it-IT" sz="2000" dirty="0">
                <a:sym typeface="Wingdings" panose="05000000000000000000" pitchFamily="2" charset="2"/>
              </a:rPr>
              <a:t> 20 K (</a:t>
            </a:r>
            <a:r>
              <a:rPr lang="it-IT" sz="2000" dirty="0" err="1">
                <a:sym typeface="Wingdings" panose="05000000000000000000" pitchFamily="2" charset="2"/>
              </a:rPr>
              <a:t>as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preliminary</a:t>
            </a:r>
            <a:r>
              <a:rPr lang="it-IT" sz="2000" dirty="0">
                <a:sym typeface="Wingdings" panose="05000000000000000000" pitchFamily="2" charset="2"/>
              </a:rPr>
              <a:t> engineering design);</a:t>
            </a:r>
            <a:endParaRPr lang="it-IT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/>
              <a:t>Magnet</a:t>
            </a:r>
            <a:r>
              <a:rPr lang="it-IT" sz="2000" dirty="0"/>
              <a:t> </a:t>
            </a:r>
            <a:r>
              <a:rPr lang="it-IT" sz="2000" dirty="0" err="1"/>
              <a:t>will</a:t>
            </a:r>
            <a:r>
              <a:rPr lang="it-IT" sz="2000" dirty="0"/>
              <a:t> be </a:t>
            </a:r>
            <a:r>
              <a:rPr lang="it-IT" sz="2000" dirty="0" err="1"/>
              <a:t>tested</a:t>
            </a:r>
            <a:r>
              <a:rPr lang="it-IT" sz="2000" dirty="0"/>
              <a:t> in </a:t>
            </a:r>
            <a:r>
              <a:rPr lang="it-IT" sz="2000" dirty="0" err="1"/>
              <a:t>conduction</a:t>
            </a:r>
            <a:r>
              <a:rPr lang="it-IT" sz="2000" dirty="0"/>
              <a:t> cooling mode (</a:t>
            </a:r>
            <a:r>
              <a:rPr lang="it-IT" sz="2000" dirty="0" err="1"/>
              <a:t>refrigerator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 err="1"/>
              <a:t>GHe</a:t>
            </a:r>
            <a:r>
              <a:rPr lang="it-IT" sz="2000" dirty="0"/>
              <a:t>, 20 K)</a:t>
            </a:r>
            <a:r>
              <a:rPr lang="it-IT" sz="2000" dirty="0">
                <a:sym typeface="Wingdings" panose="05000000000000000000" pitchFamily="2" charset="2"/>
              </a:rPr>
              <a:t> </a:t>
            </a:r>
            <a:r>
              <a:rPr lang="it-IT" sz="2000" dirty="0" err="1">
                <a:sym typeface="Wingdings" panose="05000000000000000000" pitchFamily="2" charset="2"/>
              </a:rPr>
              <a:t>customization</a:t>
            </a:r>
            <a:r>
              <a:rPr lang="it-IT" sz="2000" dirty="0">
                <a:sym typeface="Wingdings" panose="05000000000000000000" pitchFamily="2" charset="2"/>
              </a:rPr>
              <a:t> of the cooling </a:t>
            </a:r>
            <a:r>
              <a:rPr lang="it-IT" sz="2000" dirty="0" err="1">
                <a:sym typeface="Wingdings" panose="05000000000000000000" pitchFamily="2" charset="2"/>
              </a:rPr>
              <a:t>contact</a:t>
            </a:r>
            <a:r>
              <a:rPr lang="it-IT" sz="2000" dirty="0">
                <a:sym typeface="Wingdings" panose="05000000000000000000" pitchFamily="2" charset="2"/>
              </a:rPr>
              <a:t> with the </a:t>
            </a:r>
            <a:r>
              <a:rPr lang="it-IT" sz="2000" dirty="0" err="1">
                <a:sym typeface="Wingdings" panose="05000000000000000000" pitchFamily="2" charset="2"/>
              </a:rPr>
              <a:t>magnet</a:t>
            </a:r>
            <a:r>
              <a:rPr lang="it-IT" sz="2000" dirty="0">
                <a:sym typeface="Wingdings" panose="05000000000000000000" pitchFamily="2" charset="2"/>
              </a:rPr>
              <a:t>;</a:t>
            </a:r>
          </a:p>
          <a:p>
            <a:endParaRPr lang="it-IT" sz="2000" i="1" dirty="0"/>
          </a:p>
          <a:p>
            <a:r>
              <a:rPr lang="it-IT" sz="2000" dirty="0"/>
              <a:t>Open points: </a:t>
            </a:r>
            <a:r>
              <a:rPr lang="it-IT" sz="2000" dirty="0" err="1"/>
              <a:t>splice</a:t>
            </a:r>
            <a:r>
              <a:rPr lang="it-IT" sz="2000" dirty="0"/>
              <a:t> definition and test </a:t>
            </a:r>
            <a:r>
              <a:rPr lang="it-IT" sz="2000" dirty="0">
                <a:sym typeface="Wingdings" panose="05000000000000000000" pitchFamily="2" charset="2"/>
              </a:rPr>
              <a:t> INFN (LASA) </a:t>
            </a:r>
            <a:r>
              <a:rPr lang="it-IT" sz="2000" dirty="0" err="1">
                <a:sym typeface="Wingdings" panose="05000000000000000000" pitchFamily="2" charset="2"/>
              </a:rPr>
              <a:t>is</a:t>
            </a:r>
            <a:r>
              <a:rPr lang="it-IT" sz="2000" dirty="0">
                <a:sym typeface="Wingdings" panose="05000000000000000000" pitchFamily="2" charset="2"/>
              </a:rPr>
              <a:t> available for </a:t>
            </a:r>
            <a:r>
              <a:rPr lang="it-IT" sz="2000" dirty="0" err="1">
                <a:sym typeface="Wingdings" panose="05000000000000000000" pitchFamily="2" charset="2"/>
              </a:rPr>
              <a:t>organizing</a:t>
            </a:r>
            <a:r>
              <a:rPr lang="it-IT" sz="2000" dirty="0">
                <a:sym typeface="Wingdings" panose="05000000000000000000" pitchFamily="2" charset="2"/>
              </a:rPr>
              <a:t> the test;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7348578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14790</TotalTime>
  <Words>554</Words>
  <Application>Microsoft Office PowerPoint</Application>
  <PresentationFormat>Widescreen</PresentationFormat>
  <Paragraphs>54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Tema di Office</vt:lpstr>
      <vt:lpstr>IFAST WP8 meeting #19</vt:lpstr>
      <vt:lpstr>IFAST WP8 Gantt &amp; Deliverables and Milestones</vt:lpstr>
      <vt:lpstr>Task 8.4 - Construction of combined CCT magnet demonstrator</vt:lpstr>
      <vt:lpstr>Task 8.4 - Construction of combined CCT magnet demonstrator</vt:lpstr>
      <vt:lpstr>Task 8.5 - Construction of the HTS CCT magnet demonstrator 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parameters tables – Deliverable (D2) Scheme Report</dc:title>
  <dc:creator>Ernesto De Matteis</dc:creator>
  <cp:lastModifiedBy>Ernesto De Matteis</cp:lastModifiedBy>
  <cp:revision>97</cp:revision>
  <dcterms:created xsi:type="dcterms:W3CDTF">2022-01-19T08:36:30Z</dcterms:created>
  <dcterms:modified xsi:type="dcterms:W3CDTF">2023-07-20T12:26:53Z</dcterms:modified>
</cp:coreProperties>
</file>