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sldIdLst>
    <p:sldId id="257" r:id="rId2"/>
    <p:sldId id="258" r:id="rId3"/>
    <p:sldId id="262" r:id="rId4"/>
    <p:sldId id="263" r:id="rId5"/>
    <p:sldId id="259" r:id="rId6"/>
    <p:sldId id="260" r:id="rId7"/>
    <p:sldId id="267" r:id="rId8"/>
    <p:sldId id="268" r:id="rId9"/>
    <p:sldId id="264" r:id="rId10"/>
    <p:sldId id="269" r:id="rId11"/>
    <p:sldId id="279" r:id="rId12"/>
    <p:sldId id="270" r:id="rId13"/>
    <p:sldId id="272" r:id="rId14"/>
    <p:sldId id="282" r:id="rId15"/>
    <p:sldId id="265" r:id="rId16"/>
    <p:sldId id="266" r:id="rId17"/>
    <p:sldId id="275" r:id="rId18"/>
    <p:sldId id="416" r:id="rId19"/>
    <p:sldId id="414" r:id="rId20"/>
    <p:sldId id="277" r:id="rId21"/>
    <p:sldId id="415" r:id="rId22"/>
    <p:sldId id="280" r:id="rId23"/>
    <p:sldId id="281" r:id="rId24"/>
    <p:sldId id="417" r:id="rId25"/>
    <p:sldId id="418" r:id="rId26"/>
    <p:sldId id="420" r:id="rId27"/>
    <p:sldId id="422" r:id="rId28"/>
    <p:sldId id="421" r:id="rId2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50"/>
    <a:srgbClr val="FF0032"/>
    <a:srgbClr val="FF0014"/>
    <a:srgbClr val="0000FF"/>
    <a:srgbClr val="FF0000"/>
    <a:srgbClr val="FF00FF"/>
    <a:srgbClr val="646400"/>
    <a:srgbClr val="3200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60" d="100"/>
          <a:sy n="60" d="100"/>
        </p:scale>
        <p:origin x="316" y="6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E5054BF-95D6-4BEB-AE6B-DAB9F27A492D}" type="datetimeFigureOut">
              <a:rPr lang="en-US" smtClean="0"/>
              <a:t>10/1/2023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ADDA31-6160-4784-99F3-BAB624B1AB3C}" type="slidenum">
              <a:rPr lang="en-US" smtClean="0"/>
              <a:t>‹#›</a:t>
            </a:fld>
            <a:endParaRPr lang="en-US"/>
          </a:p>
        </p:txBody>
      </p:sp>
    </p:spTree>
    <p:extLst>
      <p:ext uri="{BB962C8B-B14F-4D97-AF65-F5344CB8AC3E}">
        <p14:creationId xmlns:p14="http://schemas.microsoft.com/office/powerpoint/2010/main" val="1512240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a:t>In order to extract the energy-dependent cross section, it is important to validate the modeling of the neutrino energy, which is of course crucial in any neutrino oscillation measurements. Given the separated lepton and hadronic energy measurements in LArTPC, MicroBooNE invented a new method to validate the modeling of the undetected missing hadronic energy. </a:t>
            </a:r>
          </a:p>
          <a:p>
            <a:r>
              <a:rPr lang="en-US" b="0" dirty="0"/>
              <a:t>This validation procedure compares the measurement of visible hadronic energy with the prediction constrained by </a:t>
            </a:r>
            <a:r>
              <a:rPr lang="en-US" b="0" dirty="0" err="1"/>
              <a:t>apriori</a:t>
            </a:r>
            <a:r>
              <a:rPr lang="en-US" b="0" dirty="0"/>
              <a:t> neutrino flux modeling and the actual measurement of muon kinematics. Given the energy conservation, this comparison allow us to examine the modeling of the missing hadronic energy, which in turn validate the modeling of neutrino energy. </a:t>
            </a:r>
          </a:p>
          <a:p>
            <a:endParaRPr lang="en-US" b="0" dirty="0"/>
          </a:p>
          <a:p>
            <a:r>
              <a:rPr lang="en-US" b="0" dirty="0"/>
              <a:t>Before applying the constraint of muon kinematics measurement, the data show an excess at low hadronic energy, which may suggest a mismodeling of the missing hadronic energy. </a:t>
            </a:r>
          </a:p>
          <a:p>
            <a:endParaRPr lang="en-US" b="0" dirty="0"/>
          </a:p>
          <a:p>
            <a:r>
              <a:rPr lang="en-US" b="0" dirty="0"/>
              <a:t>After applying the constraints, excellent data/MC agreement is observed. There is also a significant reduction in the overall systematic uncertainties from 20% to 5%. </a:t>
            </a:r>
          </a:p>
          <a:p>
            <a:r>
              <a:rPr lang="en-US" b="0" dirty="0"/>
              <a:t>This exercise, supported by the fake data studies, demonstrates the modeling of missing hadronic energy in MicroBooNE simulation is sufficient in describing data. This indirect validation procedure can be used together with the direct validation procedure of DUNE-PRISM to achieve maximal power in measuring and validating the neutrino energy modeling in DUNE. </a:t>
            </a:r>
          </a:p>
        </p:txBody>
      </p:sp>
      <p:sp>
        <p:nvSpPr>
          <p:cNvPr id="4" name="Slide Number Placeholder 3"/>
          <p:cNvSpPr>
            <a:spLocks noGrp="1"/>
          </p:cNvSpPr>
          <p:nvPr>
            <p:ph type="sldNum" sz="quarter" idx="5"/>
          </p:nvPr>
        </p:nvSpPr>
        <p:spPr/>
        <p:txBody>
          <a:bodyPr/>
          <a:lstStyle/>
          <a:p>
            <a:fld id="{6D78F0E2-8CFB-46E0-8FCC-72A0FE03CB65}" type="slidenum">
              <a:rPr lang="en-US" smtClean="0"/>
              <a:t>19</a:t>
            </a:fld>
            <a:endParaRPr lang="en-US"/>
          </a:p>
        </p:txBody>
      </p:sp>
    </p:spTree>
    <p:extLst>
      <p:ext uri="{BB962C8B-B14F-4D97-AF65-F5344CB8AC3E}">
        <p14:creationId xmlns:p14="http://schemas.microsoft.com/office/powerpoint/2010/main" val="20239732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285b731271a_0_4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285b731271a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8AE3FAD5-2E2B-4466-94C7-2CBCBFB84B35}" type="datetime1">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38415309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9D3B917-4777-417A-807F-9167AFBB5455}" type="datetime1">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31361971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41"/>
            <a:ext cx="27432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600" y="274641"/>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46C331C-8C4E-498F-8126-7604C4452136}" type="datetime1">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30833136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664C8B8A-3CEF-4077-8AC3-5FC46E293847}" type="slidenum">
              <a:rPr lang="en-US" smtClean="0"/>
              <a:t>‹#›</a:t>
            </a:fld>
            <a:endParaRPr lang="en-US"/>
          </a:p>
        </p:txBody>
      </p:sp>
      <p:sp>
        <p:nvSpPr>
          <p:cNvPr id="4" name="Footer Placeholder 3"/>
          <p:cNvSpPr>
            <a:spLocks noGrp="1"/>
          </p:cNvSpPr>
          <p:nvPr>
            <p:ph type="ftr" sz="quarter" idx="11"/>
          </p:nvPr>
        </p:nvSpPr>
        <p:spPr>
          <a:xfrm>
            <a:off x="4165600" y="6490820"/>
            <a:ext cx="3860800" cy="365125"/>
          </a:xfrm>
          <a:prstGeom prst="rect">
            <a:avLst/>
          </a:prstGeom>
        </p:spPr>
        <p:txBody>
          <a:bodyPr/>
          <a:lstStyle/>
          <a:p>
            <a:endParaRPr lang="en-US"/>
          </a:p>
        </p:txBody>
      </p:sp>
      <p:sp>
        <p:nvSpPr>
          <p:cNvPr id="6" name="Content Placeholder 5"/>
          <p:cNvSpPr>
            <a:spLocks noGrp="1"/>
          </p:cNvSpPr>
          <p:nvPr>
            <p:ph sz="quarter" idx="12"/>
          </p:nvPr>
        </p:nvSpPr>
        <p:spPr>
          <a:xfrm>
            <a:off x="330200" y="1393825"/>
            <a:ext cx="11482917" cy="45227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618211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6EEAEF3-DA81-463F-83EE-5A160DD1BCEF}" type="datetime1">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29896658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4E48EC-E91F-4C0D-8F59-1FDDB27977D4}" type="datetime1">
              <a:rPr lang="en-US" smtClean="0"/>
              <a:t>10/1/2023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13366619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600203"/>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37AAA6B3-1204-4B0B-A294-3ADF0B47284A}" type="datetime1">
              <a:rPr lang="en-US" smtClean="0"/>
              <a:t>10/1/2023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1076982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9C252A5-4FA9-43F5-B7F9-46ACF426BA8E}" type="datetime1">
              <a:rPr lang="en-US" smtClean="0"/>
              <a:t>10/1/2023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40137912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2045D52-8107-4BAC-9702-55051825F9F1}" type="datetime1">
              <a:rPr lang="en-US" smtClean="0"/>
              <a:t>10/1/2023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25584288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9CB42A-BF50-42E6-8FF6-F09B75C9A587}" type="datetime1">
              <a:rPr lang="en-US" smtClean="0"/>
              <a:t>10/1/2023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4044286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2"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3"/>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2"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2B7DFC4-222D-4983-B2EC-DB707EAFE797}" type="datetime1">
              <a:rPr lang="en-US" smtClean="0"/>
              <a:t>10/1/2023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1524245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67BFC94B-BD49-4029-BC37-0C2D3F95B41D}" type="datetime1">
              <a:rPr lang="en-US" smtClean="0"/>
              <a:t>10/1/2023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4C8B8A-3CEF-4077-8AC3-5FC46E293847}" type="slidenum">
              <a:rPr lang="en-US" smtClean="0"/>
              <a:t>‹#›</a:t>
            </a:fld>
            <a:endParaRPr lang="en-US"/>
          </a:p>
        </p:txBody>
      </p:sp>
    </p:spTree>
    <p:extLst>
      <p:ext uri="{BB962C8B-B14F-4D97-AF65-F5344CB8AC3E}">
        <p14:creationId xmlns:p14="http://schemas.microsoft.com/office/powerpoint/2010/main" val="16753804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09600" y="1600203"/>
            <a:ext cx="109728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600" y="6356353"/>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BF3BF3-6558-4AA4-9DF9-F2DEBAF07E71}" type="datetime1">
              <a:rPr lang="en-US" smtClean="0"/>
              <a:t>10/1/2023</a:t>
            </a:fld>
            <a:endParaRPr lang="en-US"/>
          </a:p>
        </p:txBody>
      </p:sp>
      <p:sp>
        <p:nvSpPr>
          <p:cNvPr id="5" name="Footer Placeholder 4"/>
          <p:cNvSpPr>
            <a:spLocks noGrp="1"/>
          </p:cNvSpPr>
          <p:nvPr>
            <p:ph type="ftr" sz="quarter" idx="3"/>
          </p:nvPr>
        </p:nvSpPr>
        <p:spPr>
          <a:xfrm>
            <a:off x="4165600" y="6356353"/>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737600" y="6356353"/>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4C8B8A-3CEF-4077-8AC3-5FC46E293847}" type="slidenum">
              <a:rPr lang="en-US" smtClean="0"/>
              <a:t>‹#›</a:t>
            </a:fld>
            <a:endParaRPr lang="en-US"/>
          </a:p>
        </p:txBody>
      </p:sp>
    </p:spTree>
    <p:extLst>
      <p:ext uri="{BB962C8B-B14F-4D97-AF65-F5344CB8AC3E}">
        <p14:creationId xmlns:p14="http://schemas.microsoft.com/office/powerpoint/2010/main" val="245026028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arxiv.org/abs/1705.03568" TargetMode="External"/><Relationship Id="rId2" Type="http://schemas.openxmlformats.org/officeDocument/2006/relationships/hyperlink" Target="https://iopscience.iop.org/article/10.1088/1748-0221/12/10/P10002" TargetMode="External"/><Relationship Id="rId1" Type="http://schemas.openxmlformats.org/officeDocument/2006/relationships/slideLayout" Target="../slideLayouts/slideLayout1.xml"/><Relationship Id="rId5" Type="http://schemas.openxmlformats.org/officeDocument/2006/relationships/hyperlink" Target="https://github.com/BNLIF/Wiener-SVD-Unfolding" TargetMode="Externa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3.bin"/><Relationship Id="rId7" Type="http://schemas.openxmlformats.org/officeDocument/2006/relationships/image" Target="../media/image44.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3.wmf"/></Relationships>
</file>

<file path=ppt/slides/_rels/slide1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42.png"/></Relationships>
</file>

<file path=ppt/slides/_rels/slide1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oleObject" Target="../embeddings/oleObject7.bin"/><Relationship Id="rId1" Type="http://schemas.openxmlformats.org/officeDocument/2006/relationships/slideLayout" Target="../slideLayouts/slideLayout2.xml"/><Relationship Id="rId5" Type="http://schemas.openxmlformats.org/officeDocument/2006/relationships/image" Target="../media/image45.wmf"/><Relationship Id="rId4" Type="http://schemas.openxmlformats.org/officeDocument/2006/relationships/oleObject" Target="../embeddings/oleObject8.bin"/></Relationships>
</file>

<file path=ppt/slides/_rels/slide15.xml.rels><?xml version="1.0" encoding="UTF-8" standalone="yes"?>
<Relationships xmlns="http://schemas.openxmlformats.org/package/2006/relationships"><Relationship Id="rId8" Type="http://schemas.openxmlformats.org/officeDocument/2006/relationships/hyperlink" Target="https://journals.aps.org/prd/abstract/10.1103/PhysRevD.102.113012" TargetMode="External"/><Relationship Id="rId3" Type="http://schemas.openxmlformats.org/officeDocument/2006/relationships/image" Target="../media/image46.wmf"/><Relationship Id="rId7" Type="http://schemas.openxmlformats.org/officeDocument/2006/relationships/image" Target="../media/image48.wmf"/><Relationship Id="rId12" Type="http://schemas.openxmlformats.org/officeDocument/2006/relationships/image" Target="../media/image50.wmf"/><Relationship Id="rId2" Type="http://schemas.openxmlformats.org/officeDocument/2006/relationships/oleObject" Target="../embeddings/oleObject9.bin"/><Relationship Id="rId1" Type="http://schemas.openxmlformats.org/officeDocument/2006/relationships/slideLayout" Target="../slideLayouts/slideLayout2.xml"/><Relationship Id="rId6" Type="http://schemas.openxmlformats.org/officeDocument/2006/relationships/oleObject" Target="../embeddings/oleObject11.bin"/><Relationship Id="rId11" Type="http://schemas.openxmlformats.org/officeDocument/2006/relationships/oleObject" Target="../embeddings/oleObject13.bin"/><Relationship Id="rId5" Type="http://schemas.openxmlformats.org/officeDocument/2006/relationships/image" Target="../media/image47.wmf"/><Relationship Id="rId10" Type="http://schemas.openxmlformats.org/officeDocument/2006/relationships/image" Target="../media/image49.wmf"/><Relationship Id="rId4" Type="http://schemas.openxmlformats.org/officeDocument/2006/relationships/oleObject" Target="../embeddings/oleObject10.bin"/><Relationship Id="rId9" Type="http://schemas.openxmlformats.org/officeDocument/2006/relationships/oleObject" Target="../embeddings/oleObject12.bin"/></Relationships>
</file>

<file path=ppt/slides/_rels/slide16.xml.rels><?xml version="1.0" encoding="UTF-8" standalone="yes"?>
<Relationships xmlns="http://schemas.openxmlformats.org/package/2006/relationships"><Relationship Id="rId3" Type="http://schemas.openxmlformats.org/officeDocument/2006/relationships/image" Target="../media/image51.wmf"/><Relationship Id="rId2" Type="http://schemas.openxmlformats.org/officeDocument/2006/relationships/oleObject" Target="../embeddings/oleObject14.bin"/><Relationship Id="rId1" Type="http://schemas.openxmlformats.org/officeDocument/2006/relationships/slideLayout" Target="../slideLayouts/slideLayout2.xml"/><Relationship Id="rId5" Type="http://schemas.openxmlformats.org/officeDocument/2006/relationships/image" Target="../media/image52.wmf"/><Relationship Id="rId4"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7" Type="http://schemas.openxmlformats.org/officeDocument/2006/relationships/image" Target="../media/image550.png"/><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185.png"/><Relationship Id="rId4" Type="http://schemas.openxmlformats.org/officeDocument/2006/relationships/image" Target="../media/image184.png"/></Relationships>
</file>

<file path=ppt/slides/_rels/slide19.xml.rels><?xml version="1.0" encoding="UTF-8" standalone="yes"?>
<Relationships xmlns="http://schemas.openxmlformats.org/package/2006/relationships"><Relationship Id="rId3" Type="http://schemas.openxmlformats.org/officeDocument/2006/relationships/image" Target="../media/image500.png"/><Relationship Id="rId7" Type="http://schemas.openxmlformats.org/officeDocument/2006/relationships/image" Target="../media/image58.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780.png"/><Relationship Id="rId4" Type="http://schemas.openxmlformats.org/officeDocument/2006/relationships/image" Target="../media/image56.png"/></Relationships>
</file>

<file path=ppt/slides/_rels/slide2.xml.rels><?xml version="1.0" encoding="UTF-8" standalone="yes"?>
<Relationships xmlns="http://schemas.openxmlformats.org/package/2006/relationships"><Relationship Id="rId8" Type="http://schemas.openxmlformats.org/officeDocument/2006/relationships/hyperlink" Target="https://arxiv.org/abs/2110.14023" TargetMode="External"/><Relationship Id="rId13" Type="http://schemas.openxmlformats.org/officeDocument/2006/relationships/image" Target="../media/image7.png"/><Relationship Id="rId18" Type="http://schemas.openxmlformats.org/officeDocument/2006/relationships/hyperlink" Target="https://arxiv.org/abs/2307.06413" TargetMode="External"/><Relationship Id="rId3" Type="http://schemas.openxmlformats.org/officeDocument/2006/relationships/image" Target="../media/image3.png"/><Relationship Id="rId21" Type="http://schemas.openxmlformats.org/officeDocument/2006/relationships/hyperlink" Target="https://doi.org/10.1103/PhysRevD.105.L051102" TargetMode="External"/><Relationship Id="rId7" Type="http://schemas.openxmlformats.org/officeDocument/2006/relationships/hyperlink" Target="https://journals.aps.org/prl/abstract/10.1103/PhysRevLett.128.151801" TargetMode="External"/><Relationship Id="rId12" Type="http://schemas.openxmlformats.org/officeDocument/2006/relationships/hyperlink" Target="https://arxiv.org/abs/2106.12251" TargetMode="External"/><Relationship Id="rId17" Type="http://schemas.openxmlformats.org/officeDocument/2006/relationships/image" Target="../media/image9.png"/><Relationship Id="rId2" Type="http://schemas.openxmlformats.org/officeDocument/2006/relationships/image" Target="../media/image2.png"/><Relationship Id="rId16" Type="http://schemas.openxmlformats.org/officeDocument/2006/relationships/hyperlink" Target="https://arxiv.org/abs/2107.03371" TargetMode="External"/><Relationship Id="rId20" Type="http://schemas.openxmlformats.org/officeDocument/2006/relationships/image" Target="../media/image11.jpg"/><Relationship Id="rId1" Type="http://schemas.openxmlformats.org/officeDocument/2006/relationships/slideLayout" Target="../slideLayouts/slideLayout2.xml"/><Relationship Id="rId6" Type="http://schemas.openxmlformats.org/officeDocument/2006/relationships/image" Target="../media/image4.png"/><Relationship Id="rId11" Type="http://schemas.openxmlformats.org/officeDocument/2006/relationships/hyperlink" Target="https://doi.org/10.1103/PhysRevLett.128.081801" TargetMode="External"/><Relationship Id="rId5" Type="http://schemas.openxmlformats.org/officeDocument/2006/relationships/hyperlink" Target="https://arxiv.org/abs/2102.04614" TargetMode="External"/><Relationship Id="rId15" Type="http://schemas.openxmlformats.org/officeDocument/2006/relationships/hyperlink" Target="https://doi.org/10.1103/PhysRevLett.128.081802" TargetMode="External"/><Relationship Id="rId10" Type="http://schemas.openxmlformats.org/officeDocument/2006/relationships/image" Target="../media/image6.png"/><Relationship Id="rId19" Type="http://schemas.openxmlformats.org/officeDocument/2006/relationships/image" Target="../media/image10.png"/><Relationship Id="rId4" Type="http://schemas.openxmlformats.org/officeDocument/2006/relationships/hyperlink" Target="https://iopscience.iop.org/article/10.1088/1674-1137/abfc38" TargetMode="External"/><Relationship Id="rId9" Type="http://schemas.openxmlformats.org/officeDocument/2006/relationships/image" Target="../media/image5.png"/><Relationship Id="rId14" Type="http://schemas.openxmlformats.org/officeDocument/2006/relationships/image" Target="../media/image8.png"/><Relationship Id="rId22" Type="http://schemas.openxmlformats.org/officeDocument/2006/relationships/hyperlink" Target="https://arxiv.org/abs/2109.06832"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60.wmf"/><Relationship Id="rId2" Type="http://schemas.openxmlformats.org/officeDocument/2006/relationships/oleObject" Target="../embeddings/oleObject16.bin"/><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7.xml"/><Relationship Id="rId4" Type="http://schemas.openxmlformats.org/officeDocument/2006/relationships/hyperlink" Target="https://arxiv.org/abs/2212.11107" TargetMode="External"/></Relationships>
</file>

<file path=ppt/slides/_rels/slide2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https://www.cambridge.org/core/journals/proceedings-of-the-royal-society-of-edinburgh/article/ivon-least-squares-and-linear-combination-of-observations/7106C26F19F2EBF75BCEE7FA285780B9" TargetMode="External"/><Relationship Id="rId3" Type="http://schemas.openxmlformats.org/officeDocument/2006/relationships/image" Target="../media/image15.png"/><Relationship Id="rId7" Type="http://schemas.openxmlformats.org/officeDocument/2006/relationships/image" Target="../media/image13.wmf"/><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oleObject" Target="../embeddings/oleObject2.bin"/><Relationship Id="rId5" Type="http://schemas.openxmlformats.org/officeDocument/2006/relationships/image" Target="../media/image12.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hyperlink" Target="https://iopscience.iop.org/article/10.1088/1748-0221/12/07/P07010" TargetMode="Externa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7.png"/><Relationship Id="rId4" Type="http://schemas.openxmlformats.org/officeDocument/2006/relationships/image" Target="../media/image21.png"/></Relationships>
</file>

<file path=ppt/slides/_rels/slide7.xml.rels><?xml version="1.0" encoding="UTF-8" standalone="yes"?>
<Relationships xmlns="http://schemas.openxmlformats.org/package/2006/relationships"><Relationship Id="rId8" Type="http://schemas.openxmlformats.org/officeDocument/2006/relationships/image" Target="../media/image26.wmf"/><Relationship Id="rId3" Type="http://schemas.openxmlformats.org/officeDocument/2006/relationships/image" Target="../media/image23.wmf"/><Relationship Id="rId7" Type="http://schemas.openxmlformats.org/officeDocument/2006/relationships/oleObject" Target="../embeddings/oleObject4.bin"/><Relationship Id="rId2" Type="http://schemas.openxmlformats.org/officeDocument/2006/relationships/oleObject" Target="../embeddings/oleObject3.bin"/><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6.png"/></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5.bin"/><Relationship Id="rId7" Type="http://schemas.openxmlformats.org/officeDocument/2006/relationships/image" Target="../media/image29.png"/><Relationship Id="rId2" Type="http://schemas.openxmlformats.org/officeDocument/2006/relationships/image" Target="../media/image27.png"/><Relationship Id="rId1" Type="http://schemas.openxmlformats.org/officeDocument/2006/relationships/slideLayout" Target="../slideLayouts/slideLayout2.xml"/><Relationship Id="rId6" Type="http://schemas.openxmlformats.org/officeDocument/2006/relationships/image" Target="../media/image32.png"/><Relationship Id="rId4" Type="http://schemas.openxmlformats.org/officeDocument/2006/relationships/image" Target="../media/image27.wmf"/></Relationships>
</file>

<file path=ppt/slides/_rels/slide9.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28.wmf"/><Relationship Id="rId7" Type="http://schemas.openxmlformats.org/officeDocument/2006/relationships/image" Target="../media/image37.png"/><Relationship Id="rId2" Type="http://schemas.openxmlformats.org/officeDocument/2006/relationships/oleObject" Target="../embeddings/oleObject6.bin"/><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 Id="rId9"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07FA91B-D065-54B0-BE91-F0A114E3CE2D}"/>
              </a:ext>
            </a:extLst>
          </p:cNvPr>
          <p:cNvSpPr>
            <a:spLocks noGrp="1"/>
          </p:cNvSpPr>
          <p:nvPr>
            <p:ph type="ctrTitle"/>
          </p:nvPr>
        </p:nvSpPr>
        <p:spPr/>
        <p:txBody>
          <a:bodyPr/>
          <a:lstStyle/>
          <a:p>
            <a:endParaRPr lang="en-US"/>
          </a:p>
        </p:txBody>
      </p:sp>
      <p:sp>
        <p:nvSpPr>
          <p:cNvPr id="7" name="Subtitle 6">
            <a:extLst>
              <a:ext uri="{FF2B5EF4-FFF2-40B4-BE49-F238E27FC236}">
                <a16:creationId xmlns:a16="http://schemas.microsoft.com/office/drawing/2014/main" id="{C438E086-4E41-AB08-0532-794826D7DA50}"/>
              </a:ext>
            </a:extLst>
          </p:cNvPr>
          <p:cNvSpPr>
            <a:spLocks noGrp="1"/>
          </p:cNvSpPr>
          <p:nvPr>
            <p:ph type="subTitle" idx="1"/>
          </p:nvPr>
        </p:nvSpPr>
        <p:spPr>
          <a:xfrm>
            <a:off x="1625600" y="5695975"/>
            <a:ext cx="8534400" cy="1212272"/>
          </a:xfrm>
        </p:spPr>
        <p:txBody>
          <a:bodyPr/>
          <a:lstStyle/>
          <a:p>
            <a:r>
              <a:rPr lang="en-US" dirty="0">
                <a:solidFill>
                  <a:schemeClr val="tx1"/>
                </a:solidFill>
                <a:hlinkClick r:id="rId2"/>
              </a:rPr>
              <a:t>JINST 12 P10002</a:t>
            </a:r>
            <a:r>
              <a:rPr lang="en-US" dirty="0">
                <a:solidFill>
                  <a:schemeClr val="tx1"/>
                </a:solidFill>
              </a:rPr>
              <a:t>, </a:t>
            </a:r>
            <a:r>
              <a:rPr lang="en-US" dirty="0">
                <a:solidFill>
                  <a:schemeClr val="tx1"/>
                </a:solidFill>
                <a:hlinkClick r:id="rId3"/>
              </a:rPr>
              <a:t>arXiv:1705.03568</a:t>
            </a:r>
            <a:endParaRPr lang="en-US" dirty="0">
              <a:solidFill>
                <a:schemeClr val="tx1"/>
              </a:solidFill>
            </a:endParaRPr>
          </a:p>
        </p:txBody>
      </p:sp>
      <p:pic>
        <p:nvPicPr>
          <p:cNvPr id="9" name="Picture 8">
            <a:extLst>
              <a:ext uri="{FF2B5EF4-FFF2-40B4-BE49-F238E27FC236}">
                <a16:creationId xmlns:a16="http://schemas.microsoft.com/office/drawing/2014/main" id="{EC838C80-EBAF-D6D2-BBF8-27C20C1B5F3C}"/>
              </a:ext>
            </a:extLst>
          </p:cNvPr>
          <p:cNvPicPr>
            <a:picLocks noChangeAspect="1"/>
          </p:cNvPicPr>
          <p:nvPr/>
        </p:nvPicPr>
        <p:blipFill>
          <a:blip r:embed="rId4"/>
          <a:stretch>
            <a:fillRect/>
          </a:stretch>
        </p:blipFill>
        <p:spPr>
          <a:xfrm>
            <a:off x="0" y="416106"/>
            <a:ext cx="12192000" cy="4960843"/>
          </a:xfrm>
          <a:prstGeom prst="rect">
            <a:avLst/>
          </a:prstGeom>
        </p:spPr>
      </p:pic>
      <p:sp>
        <p:nvSpPr>
          <p:cNvPr id="10" name="Slide Number Placeholder 9">
            <a:extLst>
              <a:ext uri="{FF2B5EF4-FFF2-40B4-BE49-F238E27FC236}">
                <a16:creationId xmlns:a16="http://schemas.microsoft.com/office/drawing/2014/main" id="{69198D18-251A-47F0-07BD-8A338314BEC9}"/>
              </a:ext>
            </a:extLst>
          </p:cNvPr>
          <p:cNvSpPr>
            <a:spLocks noGrp="1"/>
          </p:cNvSpPr>
          <p:nvPr>
            <p:ph type="sldNum" sz="quarter" idx="12"/>
          </p:nvPr>
        </p:nvSpPr>
        <p:spPr/>
        <p:txBody>
          <a:bodyPr/>
          <a:lstStyle/>
          <a:p>
            <a:fld id="{664C8B8A-3CEF-4077-8AC3-5FC46E293847}" type="slidenum">
              <a:rPr lang="en-US" smtClean="0"/>
              <a:t>1</a:t>
            </a:fld>
            <a:endParaRPr lang="en-US"/>
          </a:p>
        </p:txBody>
      </p:sp>
      <p:sp>
        <p:nvSpPr>
          <p:cNvPr id="3" name="TextBox 2">
            <a:extLst>
              <a:ext uri="{FF2B5EF4-FFF2-40B4-BE49-F238E27FC236}">
                <a16:creationId xmlns:a16="http://schemas.microsoft.com/office/drawing/2014/main" id="{1042812C-82BC-A4B5-C73B-23F30DE02581}"/>
              </a:ext>
            </a:extLst>
          </p:cNvPr>
          <p:cNvSpPr txBox="1"/>
          <p:nvPr/>
        </p:nvSpPr>
        <p:spPr>
          <a:xfrm>
            <a:off x="3164032" y="6356353"/>
            <a:ext cx="6095306" cy="369332"/>
          </a:xfrm>
          <a:prstGeom prst="rect">
            <a:avLst/>
          </a:prstGeom>
          <a:noFill/>
        </p:spPr>
        <p:txBody>
          <a:bodyPr wrap="square">
            <a:spAutoFit/>
          </a:bodyPr>
          <a:lstStyle/>
          <a:p>
            <a:r>
              <a:rPr lang="en-US" sz="1800" dirty="0">
                <a:hlinkClick r:id="rId5"/>
              </a:rPr>
              <a:t>https://github.com/BNLIF/Wiener-SVD-Unfolding</a:t>
            </a:r>
            <a:r>
              <a:rPr lang="en-US" sz="1800" dirty="0"/>
              <a:t> </a:t>
            </a:r>
            <a:endParaRPr lang="en-US" dirty="0"/>
          </a:p>
        </p:txBody>
      </p:sp>
      <p:sp>
        <p:nvSpPr>
          <p:cNvPr id="2" name="TextBox 1">
            <a:extLst>
              <a:ext uri="{FF2B5EF4-FFF2-40B4-BE49-F238E27FC236}">
                <a16:creationId xmlns:a16="http://schemas.microsoft.com/office/drawing/2014/main" id="{9766097F-1C45-4C5F-4BC4-34F3FBA42C65}"/>
              </a:ext>
            </a:extLst>
          </p:cNvPr>
          <p:cNvSpPr txBox="1"/>
          <p:nvPr/>
        </p:nvSpPr>
        <p:spPr>
          <a:xfrm>
            <a:off x="7272670" y="1174043"/>
            <a:ext cx="4309730" cy="646331"/>
          </a:xfrm>
          <a:prstGeom prst="rect">
            <a:avLst/>
          </a:prstGeom>
          <a:noFill/>
        </p:spPr>
        <p:txBody>
          <a:bodyPr wrap="square" rtlCol="0">
            <a:spAutoFit/>
          </a:bodyPr>
          <a:lstStyle/>
          <a:p>
            <a:r>
              <a:rPr lang="en-US" sz="3600" b="1" dirty="0"/>
              <a:t>and Model Validation</a:t>
            </a:r>
          </a:p>
        </p:txBody>
      </p:sp>
    </p:spTree>
    <p:extLst>
      <p:ext uri="{BB962C8B-B14F-4D97-AF65-F5344CB8AC3E}">
        <p14:creationId xmlns:p14="http://schemas.microsoft.com/office/powerpoint/2010/main" val="214170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B1747-3CE3-F230-FE7A-963221DA1B4D}"/>
              </a:ext>
            </a:extLst>
          </p:cNvPr>
          <p:cNvSpPr>
            <a:spLocks noGrp="1"/>
          </p:cNvSpPr>
          <p:nvPr>
            <p:ph type="title"/>
          </p:nvPr>
        </p:nvSpPr>
        <p:spPr>
          <a:xfrm>
            <a:off x="735874" y="-38871"/>
            <a:ext cx="10972800" cy="1143000"/>
          </a:xfrm>
        </p:spPr>
        <p:txBody>
          <a:bodyPr/>
          <a:lstStyle/>
          <a:p>
            <a:r>
              <a:rPr lang="en-US" dirty="0"/>
              <a:t>Wiener-SVD Unfolding</a:t>
            </a:r>
          </a:p>
        </p:txBody>
      </p:sp>
      <p:sp>
        <p:nvSpPr>
          <p:cNvPr id="3" name="Content Placeholder 2">
            <a:extLst>
              <a:ext uri="{FF2B5EF4-FFF2-40B4-BE49-F238E27FC236}">
                <a16:creationId xmlns:a16="http://schemas.microsoft.com/office/drawing/2014/main" id="{D4C3D267-E01C-0D86-CA09-337280E1804A}"/>
              </a:ext>
            </a:extLst>
          </p:cNvPr>
          <p:cNvSpPr>
            <a:spLocks noGrp="1"/>
          </p:cNvSpPr>
          <p:nvPr>
            <p:ph idx="1"/>
          </p:nvPr>
        </p:nvSpPr>
        <p:spPr>
          <a:xfrm>
            <a:off x="391885" y="2185851"/>
            <a:ext cx="11534503" cy="4228011"/>
          </a:xfrm>
        </p:spPr>
        <p:txBody>
          <a:bodyPr>
            <a:normAutofit/>
          </a:bodyPr>
          <a:lstStyle/>
          <a:p>
            <a:r>
              <a:rPr lang="en-US" sz="2800" b="0" i="0" u="none" strike="noStrike" baseline="0" dirty="0">
                <a:latin typeface="TeXGyreTermes-Regular"/>
              </a:rPr>
              <a:t>Tikhonov regularization</a:t>
            </a:r>
          </a:p>
          <a:p>
            <a:pPr lvl="1"/>
            <a:endParaRPr lang="en-US" sz="2400" dirty="0">
              <a:latin typeface="TeXGyreTermes-Regular"/>
            </a:endParaRPr>
          </a:p>
          <a:p>
            <a:pPr lvl="1"/>
            <a:endParaRPr lang="en-US" sz="2400" dirty="0">
              <a:latin typeface="TeXGyreTermes-Regular"/>
            </a:endParaRPr>
          </a:p>
          <a:p>
            <a:endParaRPr lang="en-US" sz="2800" b="0" i="0" u="none" strike="noStrike" baseline="0" dirty="0">
              <a:latin typeface="TeXGyreTermes-Regular"/>
            </a:endParaRPr>
          </a:p>
          <a:p>
            <a:r>
              <a:rPr lang="en-US" sz="2800" dirty="0">
                <a:latin typeface="TeXGyreTermes-Regular"/>
              </a:rPr>
              <a:t>Wiener regularization</a:t>
            </a:r>
            <a:endParaRPr lang="en-US" sz="4400" dirty="0"/>
          </a:p>
        </p:txBody>
      </p:sp>
      <p:sp>
        <p:nvSpPr>
          <p:cNvPr id="4" name="Slide Number Placeholder 3">
            <a:extLst>
              <a:ext uri="{FF2B5EF4-FFF2-40B4-BE49-F238E27FC236}">
                <a16:creationId xmlns:a16="http://schemas.microsoft.com/office/drawing/2014/main" id="{2F2A3E73-4C18-16A5-09EC-FA3BF6F40CB6}"/>
              </a:ext>
            </a:extLst>
          </p:cNvPr>
          <p:cNvSpPr>
            <a:spLocks noGrp="1"/>
          </p:cNvSpPr>
          <p:nvPr>
            <p:ph type="sldNum" sz="quarter" idx="12"/>
          </p:nvPr>
        </p:nvSpPr>
        <p:spPr/>
        <p:txBody>
          <a:bodyPr/>
          <a:lstStyle/>
          <a:p>
            <a:fld id="{664C8B8A-3CEF-4077-8AC3-5FC46E293847}" type="slidenum">
              <a:rPr lang="en-US" smtClean="0"/>
              <a:t>10</a:t>
            </a:fld>
            <a:endParaRPr lang="en-US"/>
          </a:p>
        </p:txBody>
      </p:sp>
      <mc:AlternateContent xmlns:mc="http://schemas.openxmlformats.org/markup-compatibility/2006" xmlns:a14="http://schemas.microsoft.com/office/drawing/2010/main">
        <mc:Choice Requires="a14">
          <p:sp>
            <p:nvSpPr>
              <p:cNvPr id="5" name="Object 11">
                <a:extLst>
                  <a:ext uri="{FF2B5EF4-FFF2-40B4-BE49-F238E27FC236}">
                    <a16:creationId xmlns:a16="http://schemas.microsoft.com/office/drawing/2014/main" id="{B1DB5548-38E2-E448-336C-A333F59D90E0}"/>
                  </a:ext>
                </a:extLst>
              </p:cNvPr>
              <p:cNvSpPr txBox="1"/>
              <p:nvPr/>
            </p:nvSpPr>
            <p:spPr>
              <a:xfrm>
                <a:off x="518158" y="1152832"/>
                <a:ext cx="5464629" cy="662100"/>
              </a:xfrm>
              <a:prstGeom prst="rect">
                <a:avLst/>
              </a:prstGeom>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3600" i="1" smtClean="0">
                              <a:solidFill>
                                <a:srgbClr val="000000"/>
                              </a:solidFill>
                              <a:latin typeface="Cambria Math" panose="02040503050406030204" pitchFamily="18" charset="0"/>
                            </a:rPr>
                          </m:ctrlPr>
                        </m:accPr>
                        <m:e>
                          <m:r>
                            <a:rPr lang="en-US" sz="3600" i="1">
                              <a:solidFill>
                                <a:srgbClr val="000000"/>
                              </a:solidFill>
                              <a:latin typeface="Cambria Math" panose="02040503050406030204" pitchFamily="18" charset="0"/>
                            </a:rPr>
                            <m:t>𝑠</m:t>
                          </m:r>
                        </m:e>
                      </m:acc>
                      <m:r>
                        <a:rPr lang="en-US" sz="3600" i="1">
                          <a:solidFill>
                            <a:srgbClr val="000000"/>
                          </a:solidFill>
                          <a:latin typeface="Cambria Math" panose="02040503050406030204" pitchFamily="18" charset="0"/>
                        </a:rPr>
                        <m:t>=</m:t>
                      </m:r>
                      <m:r>
                        <a:rPr lang="en-US" sz="3600" i="1">
                          <a:solidFill>
                            <a:srgbClr val="000000"/>
                          </a:solidFill>
                          <a:latin typeface="Cambria Math" panose="02040503050406030204" pitchFamily="18" charset="0"/>
                        </a:rPr>
                        <m:t>𝑉</m:t>
                      </m:r>
                      <m:r>
                        <a:rPr lang="en-US" sz="3600" i="1">
                          <a:solidFill>
                            <a:srgbClr val="000000"/>
                          </a:solidFill>
                          <a:latin typeface="Cambria Math" panose="02040503050406030204" pitchFamily="18" charset="0"/>
                        </a:rPr>
                        <m:t>⋅</m:t>
                      </m:r>
                      <m:r>
                        <a:rPr lang="en-US" sz="3600" b="0" i="1" smtClean="0">
                          <a:solidFill>
                            <a:srgbClr val="C00000"/>
                          </a:solidFill>
                          <a:latin typeface="Cambria Math" panose="02040503050406030204" pitchFamily="18" charset="0"/>
                        </a:rPr>
                        <m:t>𝐹</m:t>
                      </m:r>
                      <m:r>
                        <a:rPr lang="en-US" sz="3600" b="0" i="1" smtClean="0">
                          <a:solidFill>
                            <a:srgbClr val="000000"/>
                          </a:solidFill>
                          <a:latin typeface="Cambria Math" panose="02040503050406030204" pitchFamily="18" charset="0"/>
                        </a:rPr>
                        <m:t>⋅</m:t>
                      </m:r>
                      <m:sSup>
                        <m:sSupPr>
                          <m:ctrlPr>
                            <a:rPr lang="en-US" sz="3600" i="1">
                              <a:solidFill>
                                <a:srgbClr val="000000"/>
                              </a:solidFill>
                              <a:latin typeface="Cambria Math" panose="02040503050406030204" pitchFamily="18" charset="0"/>
                            </a:rPr>
                          </m:ctrlPr>
                        </m:sSupPr>
                        <m:e>
                          <m:r>
                            <a:rPr lang="en-US" sz="3600" i="1">
                              <a:solidFill>
                                <a:srgbClr val="000000"/>
                              </a:solidFill>
                              <a:latin typeface="Cambria Math" panose="02040503050406030204" pitchFamily="18" charset="0"/>
                            </a:rPr>
                            <m:t>𝐷</m:t>
                          </m:r>
                        </m:e>
                        <m:sup>
                          <m:r>
                            <a:rPr lang="en-US" sz="3600" i="1">
                              <a:solidFill>
                                <a:srgbClr val="000000"/>
                              </a:solidFill>
                              <a:latin typeface="Cambria Math" panose="02040503050406030204" pitchFamily="18" charset="0"/>
                            </a:rPr>
                            <m:t>−1</m:t>
                          </m:r>
                        </m:sup>
                      </m:sSup>
                      <m:r>
                        <a:rPr lang="en-US" sz="3600" i="1">
                          <a:solidFill>
                            <a:srgbClr val="000000"/>
                          </a:solidFill>
                          <a:latin typeface="Cambria Math" panose="02040503050406030204" pitchFamily="18" charset="0"/>
                        </a:rPr>
                        <m:t>⋅</m:t>
                      </m:r>
                      <m:sSup>
                        <m:sSupPr>
                          <m:ctrlPr>
                            <a:rPr lang="en-US" sz="3600" i="1">
                              <a:solidFill>
                                <a:srgbClr val="000000"/>
                              </a:solidFill>
                              <a:latin typeface="Cambria Math" panose="02040503050406030204" pitchFamily="18" charset="0"/>
                            </a:rPr>
                          </m:ctrlPr>
                        </m:sSupPr>
                        <m:e>
                          <m:r>
                            <a:rPr lang="en-US" sz="3600" i="1">
                              <a:solidFill>
                                <a:srgbClr val="000000"/>
                              </a:solidFill>
                              <a:latin typeface="Cambria Math" panose="02040503050406030204" pitchFamily="18" charset="0"/>
                            </a:rPr>
                            <m:t>𝑈</m:t>
                          </m:r>
                        </m:e>
                        <m:sup>
                          <m:r>
                            <a:rPr lang="en-US" sz="3600" i="1">
                              <a:solidFill>
                                <a:srgbClr val="000000"/>
                              </a:solidFill>
                              <a:latin typeface="Cambria Math" panose="02040503050406030204" pitchFamily="18" charset="0"/>
                            </a:rPr>
                            <m:t>𝑇</m:t>
                          </m:r>
                        </m:sup>
                      </m:sSup>
                      <m:r>
                        <a:rPr lang="en-US" sz="3600" i="1">
                          <a:solidFill>
                            <a:srgbClr val="000000"/>
                          </a:solidFill>
                          <a:latin typeface="Cambria Math" panose="02040503050406030204" pitchFamily="18" charset="0"/>
                        </a:rPr>
                        <m:t>⋅</m:t>
                      </m:r>
                      <m:r>
                        <a:rPr lang="en-US" sz="3600" i="1">
                          <a:solidFill>
                            <a:srgbClr val="000000"/>
                          </a:solidFill>
                          <a:latin typeface="Cambria Math" panose="02040503050406030204" pitchFamily="18" charset="0"/>
                        </a:rPr>
                        <m:t>𝑀</m:t>
                      </m:r>
                    </m:oMath>
                  </m:oMathPara>
                </a14:m>
                <a:br>
                  <a:rPr lang="en-US" sz="2400" i="1" dirty="0">
                    <a:solidFill>
                      <a:srgbClr val="000000"/>
                    </a:solidFill>
                    <a:latin typeface="Cambria Math" panose="02040503050406030204" pitchFamily="18" charset="0"/>
                  </a:rPr>
                </a:br>
                <a:endParaRPr lang="en-US" sz="2400" dirty="0"/>
              </a:p>
            </p:txBody>
          </p:sp>
        </mc:Choice>
        <mc:Fallback xmlns="">
          <p:sp>
            <p:nvSpPr>
              <p:cNvPr id="5" name="Object 11">
                <a:extLst>
                  <a:ext uri="{FF2B5EF4-FFF2-40B4-BE49-F238E27FC236}">
                    <a16:creationId xmlns:a16="http://schemas.microsoft.com/office/drawing/2014/main" id="{B1DB5548-38E2-E448-336C-A333F59D90E0}"/>
                  </a:ext>
                </a:extLst>
              </p:cNvPr>
              <p:cNvSpPr txBox="1">
                <a:spLocks noRot="1" noChangeAspect="1" noMove="1" noResize="1" noEditPoints="1" noAdjustHandles="1" noChangeArrowheads="1" noChangeShapeType="1" noTextEdit="1"/>
              </p:cNvSpPr>
              <p:nvPr/>
            </p:nvSpPr>
            <p:spPr>
              <a:xfrm>
                <a:off x="518158" y="1152832"/>
                <a:ext cx="5464629" cy="662100"/>
              </a:xfrm>
              <a:prstGeom prst="rect">
                <a:avLst/>
              </a:prstGeom>
              <a:blipFill>
                <a:blip r:embed="rId2"/>
                <a:stretch>
                  <a:fillRect/>
                </a:stretch>
              </a:blipFill>
            </p:spPr>
            <p:txBody>
              <a:bodyPr/>
              <a:lstStyle/>
              <a:p>
                <a:r>
                  <a:rPr lang="en-US">
                    <a:noFill/>
                  </a:rPr>
                  <a:t> </a:t>
                </a:r>
              </a:p>
            </p:txBody>
          </p:sp>
        </mc:Fallback>
      </mc:AlternateContent>
      <p:sp>
        <p:nvSpPr>
          <p:cNvPr id="6" name="Left-Right Arrow 6">
            <a:extLst>
              <a:ext uri="{FF2B5EF4-FFF2-40B4-BE49-F238E27FC236}">
                <a16:creationId xmlns:a16="http://schemas.microsoft.com/office/drawing/2014/main" id="{15C8D76E-B4CE-562F-5E5F-4B4A4224CD21}"/>
              </a:ext>
            </a:extLst>
          </p:cNvPr>
          <p:cNvSpPr/>
          <p:nvPr/>
        </p:nvSpPr>
        <p:spPr>
          <a:xfrm>
            <a:off x="6202946" y="1366451"/>
            <a:ext cx="830943" cy="20943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a:extLst>
              <a:ext uri="{FF2B5EF4-FFF2-40B4-BE49-F238E27FC236}">
                <a16:creationId xmlns:a16="http://schemas.microsoft.com/office/drawing/2014/main" id="{68018C29-0220-EF0B-E299-D99938F652C7}"/>
              </a:ext>
            </a:extLst>
          </p:cNvPr>
          <p:cNvGraphicFramePr>
            <a:graphicFrameLocks noGrp="1" noChangeAspect="1"/>
          </p:cNvGraphicFramePr>
          <p:nvPr>
            <p:extLst>
              <p:ext uri="{D42A27DB-BD31-4B8C-83A1-F6EECF244321}">
                <p14:modId xmlns:p14="http://schemas.microsoft.com/office/powerpoint/2010/main" val="4019353"/>
              </p:ext>
            </p:extLst>
          </p:nvPr>
        </p:nvGraphicFramePr>
        <p:xfrm>
          <a:off x="8084993" y="979850"/>
          <a:ext cx="3028950" cy="1008063"/>
        </p:xfrm>
        <a:graphic>
          <a:graphicData uri="http://schemas.openxmlformats.org/presentationml/2006/ole">
            <mc:AlternateContent xmlns:mc="http://schemas.openxmlformats.org/markup-compatibility/2006">
              <mc:Choice xmlns:v="urn:schemas-microsoft-com:vml" Requires="v">
                <p:oleObj name="Equation" r:id="rId3" imgW="1257120" imgH="419040" progId="Equation.DSMT4">
                  <p:embed/>
                </p:oleObj>
              </mc:Choice>
              <mc:Fallback>
                <p:oleObj name="Equation" r:id="rId3" imgW="1257120" imgH="419040" progId="Equation.DSMT4">
                  <p:embed/>
                  <p:pic>
                    <p:nvPicPr>
                      <p:cNvPr id="5" name="Object 4"/>
                      <p:cNvPicPr>
                        <a:picLocks noGrp="1" noChangeAspect="1" noChangeArrowheads="1"/>
                      </p:cNvPicPr>
                      <p:nvPr/>
                    </p:nvPicPr>
                    <p:blipFill>
                      <a:blip r:embed="rId4"/>
                      <a:srcRect/>
                      <a:stretch>
                        <a:fillRect/>
                      </a:stretch>
                    </p:blipFill>
                    <p:spPr bwMode="auto">
                      <a:xfrm>
                        <a:off x="8084993" y="979850"/>
                        <a:ext cx="3028950" cy="1008063"/>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9" name="Picture 8">
            <a:extLst>
              <a:ext uri="{FF2B5EF4-FFF2-40B4-BE49-F238E27FC236}">
                <a16:creationId xmlns:a16="http://schemas.microsoft.com/office/drawing/2014/main" id="{47CA5E04-F2D5-F1E3-CB78-75E8419D71CC}"/>
              </a:ext>
            </a:extLst>
          </p:cNvPr>
          <p:cNvPicPr>
            <a:picLocks noChangeAspect="1"/>
          </p:cNvPicPr>
          <p:nvPr/>
        </p:nvPicPr>
        <p:blipFill>
          <a:blip r:embed="rId5"/>
          <a:stretch>
            <a:fillRect/>
          </a:stretch>
        </p:blipFill>
        <p:spPr>
          <a:xfrm>
            <a:off x="4565807" y="2255519"/>
            <a:ext cx="3186658" cy="1606570"/>
          </a:xfrm>
          <a:prstGeom prst="rect">
            <a:avLst/>
          </a:prstGeom>
        </p:spPr>
      </p:pic>
      <p:pic>
        <p:nvPicPr>
          <p:cNvPr id="11" name="Picture 10">
            <a:extLst>
              <a:ext uri="{FF2B5EF4-FFF2-40B4-BE49-F238E27FC236}">
                <a16:creationId xmlns:a16="http://schemas.microsoft.com/office/drawing/2014/main" id="{502E7C02-E5FE-0CBB-02DC-7E715FA51E41}"/>
              </a:ext>
            </a:extLst>
          </p:cNvPr>
          <p:cNvPicPr>
            <a:picLocks noChangeAspect="1"/>
          </p:cNvPicPr>
          <p:nvPr/>
        </p:nvPicPr>
        <p:blipFill>
          <a:blip r:embed="rId6"/>
          <a:stretch>
            <a:fillRect/>
          </a:stretch>
        </p:blipFill>
        <p:spPr>
          <a:xfrm>
            <a:off x="2698159" y="4636120"/>
            <a:ext cx="5230995" cy="1931550"/>
          </a:xfrm>
          <a:prstGeom prst="rect">
            <a:avLst/>
          </a:prstGeom>
        </p:spPr>
      </p:pic>
      <p:sp>
        <p:nvSpPr>
          <p:cNvPr id="12" name="TextBox 11">
            <a:extLst>
              <a:ext uri="{FF2B5EF4-FFF2-40B4-BE49-F238E27FC236}">
                <a16:creationId xmlns:a16="http://schemas.microsoft.com/office/drawing/2014/main" id="{7B127541-DDBB-E11A-AC10-20C3560DEA7B}"/>
              </a:ext>
            </a:extLst>
          </p:cNvPr>
          <p:cNvSpPr txBox="1"/>
          <p:nvPr/>
        </p:nvSpPr>
        <p:spPr>
          <a:xfrm>
            <a:off x="8167724" y="2607369"/>
            <a:ext cx="3584493" cy="830997"/>
          </a:xfrm>
          <a:prstGeom prst="rect">
            <a:avLst/>
          </a:prstGeom>
          <a:noFill/>
        </p:spPr>
        <p:txBody>
          <a:bodyPr wrap="square" rtlCol="0">
            <a:spAutoFit/>
          </a:bodyPr>
          <a:lstStyle/>
          <a:p>
            <a:r>
              <a:rPr lang="en-US" sz="2400" dirty="0"/>
              <a:t>Regularization strength τ to be varied for optimization</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B1847242-BDF3-7CCB-73FB-98486ACB7428}"/>
                  </a:ext>
                </a:extLst>
              </p:cNvPr>
              <p:cNvSpPr txBox="1"/>
              <p:nvPr/>
            </p:nvSpPr>
            <p:spPr>
              <a:xfrm>
                <a:off x="8373292" y="5014503"/>
                <a:ext cx="3735978" cy="831766"/>
              </a:xfrm>
              <a:prstGeom prst="rect">
                <a:avLst/>
              </a:prstGeom>
              <a:noFill/>
            </p:spPr>
            <p:txBody>
              <a:bodyPr wrap="square" rtlCol="0">
                <a:spAutoFit/>
              </a:bodyPr>
              <a:lstStyle/>
              <a:p>
                <a:r>
                  <a:rPr lang="en-US" sz="2400" dirty="0"/>
                  <a:t>Expectation of signal </a:t>
                </a:r>
                <a14:m>
                  <m:oMath xmlns:m="http://schemas.openxmlformats.org/officeDocument/2006/math">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𝑆</m:t>
                        </m:r>
                      </m:e>
                    </m:acc>
                    <m:r>
                      <a:rPr lang="en-US" sz="2400" b="0" i="1" smtClean="0">
                        <a:latin typeface="Cambria Math" panose="02040503050406030204" pitchFamily="18" charset="0"/>
                      </a:rPr>
                      <m:t> </m:t>
                    </m:r>
                  </m:oMath>
                </a14:m>
                <a:r>
                  <a:rPr lang="en-US" sz="2400" dirty="0"/>
                  <a:t>is required, no free parameter</a:t>
                </a:r>
              </a:p>
            </p:txBody>
          </p:sp>
        </mc:Choice>
        <mc:Fallback xmlns="">
          <p:sp>
            <p:nvSpPr>
              <p:cNvPr id="13" name="TextBox 12">
                <a:extLst>
                  <a:ext uri="{FF2B5EF4-FFF2-40B4-BE49-F238E27FC236}">
                    <a16:creationId xmlns:a16="http://schemas.microsoft.com/office/drawing/2014/main" id="{B1847242-BDF3-7CCB-73FB-98486ACB7428}"/>
                  </a:ext>
                </a:extLst>
              </p:cNvPr>
              <p:cNvSpPr txBox="1">
                <a:spLocks noRot="1" noChangeAspect="1" noMove="1" noResize="1" noEditPoints="1" noAdjustHandles="1" noChangeArrowheads="1" noChangeShapeType="1" noTextEdit="1"/>
              </p:cNvSpPr>
              <p:nvPr/>
            </p:nvSpPr>
            <p:spPr>
              <a:xfrm>
                <a:off x="8373292" y="5014503"/>
                <a:ext cx="3735978" cy="831766"/>
              </a:xfrm>
              <a:prstGeom prst="rect">
                <a:avLst/>
              </a:prstGeom>
              <a:blipFill>
                <a:blip r:embed="rId7"/>
                <a:stretch>
                  <a:fillRect l="-2614" t="-5882" r="-163" b="-16176"/>
                </a:stretch>
              </a:blipFill>
            </p:spPr>
            <p:txBody>
              <a:bodyPr/>
              <a:lstStyle/>
              <a:p>
                <a:r>
                  <a:rPr lang="en-US">
                    <a:noFill/>
                  </a:rPr>
                  <a:t> </a:t>
                </a:r>
              </a:p>
            </p:txBody>
          </p:sp>
        </mc:Fallback>
      </mc:AlternateContent>
    </p:spTree>
    <p:extLst>
      <p:ext uri="{BB962C8B-B14F-4D97-AF65-F5344CB8AC3E}">
        <p14:creationId xmlns:p14="http://schemas.microsoft.com/office/powerpoint/2010/main" val="1024045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r="26773"/>
          <a:stretch/>
        </p:blipFill>
        <p:spPr>
          <a:xfrm>
            <a:off x="644902" y="2101595"/>
            <a:ext cx="5285279" cy="2526723"/>
          </a:xfrm>
          <a:prstGeom prst="rect">
            <a:avLst/>
          </a:prstGeom>
        </p:spPr>
      </p:pic>
      <p:sp>
        <p:nvSpPr>
          <p:cNvPr id="2" name="Title 1"/>
          <p:cNvSpPr>
            <a:spLocks noGrp="1"/>
          </p:cNvSpPr>
          <p:nvPr>
            <p:ph type="title"/>
          </p:nvPr>
        </p:nvSpPr>
        <p:spPr>
          <a:xfrm>
            <a:off x="609600" y="-98024"/>
            <a:ext cx="10972800" cy="1143000"/>
          </a:xfrm>
        </p:spPr>
        <p:txBody>
          <a:bodyPr/>
          <a:lstStyle/>
          <a:p>
            <a:r>
              <a:rPr lang="en-US" dirty="0"/>
              <a:t>Generalized Wiener SVD Approaches</a:t>
            </a:r>
          </a:p>
        </p:txBody>
      </p:sp>
      <p:sp>
        <p:nvSpPr>
          <p:cNvPr id="3" name="Content Placeholder 2"/>
          <p:cNvSpPr>
            <a:spLocks noGrp="1"/>
          </p:cNvSpPr>
          <p:nvPr>
            <p:ph idx="1"/>
          </p:nvPr>
        </p:nvSpPr>
        <p:spPr>
          <a:xfrm>
            <a:off x="145473" y="791284"/>
            <a:ext cx="11433436" cy="4525963"/>
          </a:xfrm>
        </p:spPr>
        <p:txBody>
          <a:bodyPr>
            <a:normAutofit/>
          </a:bodyPr>
          <a:lstStyle/>
          <a:p>
            <a:r>
              <a:rPr lang="en-US" sz="2800" dirty="0"/>
              <a:t>Instead of using amplitude of s, we can use  1</a:t>
            </a:r>
            <a:r>
              <a:rPr lang="en-US" sz="2800" baseline="30000" dirty="0"/>
              <a:t>st</a:t>
            </a:r>
            <a:r>
              <a:rPr lang="en-US" sz="2800" dirty="0"/>
              <a:t> or 2</a:t>
            </a:r>
            <a:r>
              <a:rPr lang="en-US" sz="2800" baseline="30000" dirty="0"/>
              <a:t>nd</a:t>
            </a:r>
            <a:r>
              <a:rPr lang="en-US" sz="2800" dirty="0"/>
              <a:t> derivative of s</a:t>
            </a:r>
          </a:p>
        </p:txBody>
      </p:sp>
      <p:sp>
        <p:nvSpPr>
          <p:cNvPr id="4" name="Slide Number Placeholder 3"/>
          <p:cNvSpPr>
            <a:spLocks noGrp="1"/>
          </p:cNvSpPr>
          <p:nvPr>
            <p:ph type="sldNum" sz="quarter" idx="12"/>
          </p:nvPr>
        </p:nvSpPr>
        <p:spPr/>
        <p:txBody>
          <a:bodyPr/>
          <a:lstStyle/>
          <a:p>
            <a:fld id="{10D1A040-AB06-4BC7-88C8-6C682325CDCE}" type="slidenum">
              <a:rPr lang="en-US" smtClean="0"/>
              <a:t>11</a:t>
            </a:fld>
            <a:endParaRPr lang="en-US"/>
          </a:p>
        </p:txBody>
      </p:sp>
      <p:pic>
        <p:nvPicPr>
          <p:cNvPr id="5" name="Picture 4"/>
          <p:cNvPicPr>
            <a:picLocks noChangeAspect="1"/>
          </p:cNvPicPr>
          <p:nvPr/>
        </p:nvPicPr>
        <p:blipFill>
          <a:blip r:embed="rId3"/>
          <a:stretch>
            <a:fillRect/>
          </a:stretch>
        </p:blipFill>
        <p:spPr>
          <a:xfrm>
            <a:off x="792994" y="1310412"/>
            <a:ext cx="2929787" cy="782299"/>
          </a:xfrm>
          <a:prstGeom prst="rect">
            <a:avLst/>
          </a:prstGeom>
        </p:spPr>
      </p:pic>
      <p:pic>
        <p:nvPicPr>
          <p:cNvPr id="6" name="Picture 5"/>
          <p:cNvPicPr>
            <a:picLocks noChangeAspect="1"/>
          </p:cNvPicPr>
          <p:nvPr/>
        </p:nvPicPr>
        <p:blipFill>
          <a:blip r:embed="rId4"/>
          <a:stretch>
            <a:fillRect/>
          </a:stretch>
        </p:blipFill>
        <p:spPr>
          <a:xfrm>
            <a:off x="6712712" y="1409411"/>
            <a:ext cx="4600377" cy="3281233"/>
          </a:xfrm>
          <a:prstGeom prst="rect">
            <a:avLst/>
          </a:prstGeom>
        </p:spPr>
      </p:pic>
      <p:sp>
        <p:nvSpPr>
          <p:cNvPr id="8" name="TextBox 7">
            <a:extLst>
              <a:ext uri="{FF2B5EF4-FFF2-40B4-BE49-F238E27FC236}">
                <a16:creationId xmlns:a16="http://schemas.microsoft.com/office/drawing/2014/main" id="{CCE3A989-534D-703A-4815-6BA5923322CA}"/>
              </a:ext>
            </a:extLst>
          </p:cNvPr>
          <p:cNvSpPr txBox="1"/>
          <p:nvPr/>
        </p:nvSpPr>
        <p:spPr>
          <a:xfrm>
            <a:off x="250803" y="4759487"/>
            <a:ext cx="11231449" cy="400110"/>
          </a:xfrm>
          <a:prstGeom prst="rect">
            <a:avLst/>
          </a:prstGeom>
          <a:solidFill>
            <a:srgbClr val="FFFF00"/>
          </a:solidFill>
          <a:ln w="31750">
            <a:solidFill>
              <a:schemeClr val="tx1"/>
            </a:solidFill>
          </a:ln>
        </p:spPr>
        <p:txBody>
          <a:bodyPr wrap="square" rtlCol="0">
            <a:spAutoFit/>
          </a:bodyPr>
          <a:lstStyle/>
          <a:p>
            <a:r>
              <a:rPr lang="en-US" sz="2000" b="1" dirty="0"/>
              <a:t>Different C gives different effective frequency domain, in which has different signal/noise separations!</a:t>
            </a:r>
          </a:p>
        </p:txBody>
      </p:sp>
      <p:sp>
        <p:nvSpPr>
          <p:cNvPr id="31" name="TextBox 30">
            <a:extLst>
              <a:ext uri="{FF2B5EF4-FFF2-40B4-BE49-F238E27FC236}">
                <a16:creationId xmlns:a16="http://schemas.microsoft.com/office/drawing/2014/main" id="{DDD770C0-0DDC-B9FE-FA29-0CBD67742F61}"/>
              </a:ext>
            </a:extLst>
          </p:cNvPr>
          <p:cNvSpPr txBox="1"/>
          <p:nvPr/>
        </p:nvSpPr>
        <p:spPr>
          <a:xfrm>
            <a:off x="9246335" y="5548276"/>
            <a:ext cx="2921253" cy="923330"/>
          </a:xfrm>
          <a:prstGeom prst="rect">
            <a:avLst/>
          </a:prstGeom>
          <a:noFill/>
        </p:spPr>
        <p:txBody>
          <a:bodyPr wrap="square" rtlCol="0">
            <a:spAutoFit/>
          </a:bodyPr>
          <a:lstStyle/>
          <a:p>
            <a:r>
              <a:rPr lang="en-US" b="1" dirty="0"/>
              <a:t>How to find an effective ‘domain’ to maximize separating signal and noise?</a:t>
            </a:r>
          </a:p>
        </p:txBody>
      </p:sp>
      <p:grpSp>
        <p:nvGrpSpPr>
          <p:cNvPr id="32" name="Group 31">
            <a:extLst>
              <a:ext uri="{FF2B5EF4-FFF2-40B4-BE49-F238E27FC236}">
                <a16:creationId xmlns:a16="http://schemas.microsoft.com/office/drawing/2014/main" id="{18903805-AF6C-874B-989F-3CC76E4BF058}"/>
              </a:ext>
            </a:extLst>
          </p:cNvPr>
          <p:cNvGrpSpPr/>
          <p:nvPr/>
        </p:nvGrpSpPr>
        <p:grpSpPr>
          <a:xfrm>
            <a:off x="246104" y="5109483"/>
            <a:ext cx="9107373" cy="1800916"/>
            <a:chOff x="246104" y="5109483"/>
            <a:chExt cx="9107373" cy="1800916"/>
          </a:xfrm>
        </p:grpSpPr>
        <p:grpSp>
          <p:nvGrpSpPr>
            <p:cNvPr id="33" name="Group 32">
              <a:extLst>
                <a:ext uri="{FF2B5EF4-FFF2-40B4-BE49-F238E27FC236}">
                  <a16:creationId xmlns:a16="http://schemas.microsoft.com/office/drawing/2014/main" id="{B53273BC-9F74-6DB3-2F40-007CEB714953}"/>
                </a:ext>
              </a:extLst>
            </p:cNvPr>
            <p:cNvGrpSpPr/>
            <p:nvPr/>
          </p:nvGrpSpPr>
          <p:grpSpPr>
            <a:xfrm>
              <a:off x="246104" y="5109483"/>
              <a:ext cx="9107373" cy="1800916"/>
              <a:chOff x="712480" y="5080195"/>
              <a:chExt cx="9107373" cy="1800916"/>
            </a:xfrm>
          </p:grpSpPr>
          <p:sp>
            <p:nvSpPr>
              <p:cNvPr id="36" name="Rectangle 35">
                <a:extLst>
                  <a:ext uri="{FF2B5EF4-FFF2-40B4-BE49-F238E27FC236}">
                    <a16:creationId xmlns:a16="http://schemas.microsoft.com/office/drawing/2014/main" id="{5FAD3942-E32B-A99D-CD4E-1F31E3A12CF5}"/>
                  </a:ext>
                </a:extLst>
              </p:cNvPr>
              <p:cNvSpPr/>
              <p:nvPr/>
            </p:nvSpPr>
            <p:spPr>
              <a:xfrm>
                <a:off x="1709984" y="5410058"/>
                <a:ext cx="435434" cy="1084452"/>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Rectangle 36">
                <a:extLst>
                  <a:ext uri="{FF2B5EF4-FFF2-40B4-BE49-F238E27FC236}">
                    <a16:creationId xmlns:a16="http://schemas.microsoft.com/office/drawing/2014/main" id="{E5B1E052-ED91-AF67-91E1-48F60DB888DC}"/>
                  </a:ext>
                </a:extLst>
              </p:cNvPr>
              <p:cNvSpPr/>
              <p:nvPr/>
            </p:nvSpPr>
            <p:spPr>
              <a:xfrm>
                <a:off x="2550605" y="5419113"/>
                <a:ext cx="435434" cy="1084452"/>
              </a:xfrm>
              <a:prstGeom prst="rect">
                <a:avLst/>
              </a:prstGeom>
              <a:solidFill>
                <a:srgbClr val="00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D03AA4F4-10A7-5683-8770-38EBEF084D2E}"/>
                  </a:ext>
                </a:extLst>
              </p:cNvPr>
              <p:cNvSpPr txBox="1"/>
              <p:nvPr/>
            </p:nvSpPr>
            <p:spPr>
              <a:xfrm>
                <a:off x="1891515" y="5080195"/>
                <a:ext cx="557349" cy="369332"/>
              </a:xfrm>
              <a:prstGeom prst="rect">
                <a:avLst/>
              </a:prstGeom>
              <a:noFill/>
            </p:spPr>
            <p:txBody>
              <a:bodyPr wrap="square" rtlCol="0">
                <a:spAutoFit/>
              </a:bodyPr>
              <a:lstStyle/>
              <a:p>
                <a:r>
                  <a:rPr lang="en-US" dirty="0">
                    <a:solidFill>
                      <a:srgbClr val="FF0000"/>
                    </a:solidFill>
                  </a:rPr>
                  <a:t>S</a:t>
                </a:r>
              </a:p>
            </p:txBody>
          </p:sp>
          <p:sp>
            <p:nvSpPr>
              <p:cNvPr id="39" name="TextBox 38">
                <a:extLst>
                  <a:ext uri="{FF2B5EF4-FFF2-40B4-BE49-F238E27FC236}">
                    <a16:creationId xmlns:a16="http://schemas.microsoft.com/office/drawing/2014/main" id="{35F8E1AA-7CEA-9C71-D06D-48AD26E793AA}"/>
                  </a:ext>
                </a:extLst>
              </p:cNvPr>
              <p:cNvSpPr txBox="1"/>
              <p:nvPr/>
            </p:nvSpPr>
            <p:spPr>
              <a:xfrm>
                <a:off x="1959325" y="6511779"/>
                <a:ext cx="557349" cy="369332"/>
              </a:xfrm>
              <a:prstGeom prst="rect">
                <a:avLst/>
              </a:prstGeom>
              <a:noFill/>
            </p:spPr>
            <p:txBody>
              <a:bodyPr wrap="square" rtlCol="0">
                <a:spAutoFit/>
              </a:bodyPr>
              <a:lstStyle/>
              <a:p>
                <a:r>
                  <a:rPr lang="en-US" dirty="0">
                    <a:solidFill>
                      <a:srgbClr val="0000FF"/>
                    </a:solidFill>
                  </a:rPr>
                  <a:t>N</a:t>
                </a:r>
              </a:p>
            </p:txBody>
          </p:sp>
          <p:sp>
            <p:nvSpPr>
              <p:cNvPr id="40" name="Rectangle 39">
                <a:extLst>
                  <a:ext uri="{FF2B5EF4-FFF2-40B4-BE49-F238E27FC236}">
                    <a16:creationId xmlns:a16="http://schemas.microsoft.com/office/drawing/2014/main" id="{AF252E50-50FA-E7D9-B8DB-3C5606317586}"/>
                  </a:ext>
                </a:extLst>
              </p:cNvPr>
              <p:cNvSpPr/>
              <p:nvPr/>
            </p:nvSpPr>
            <p:spPr>
              <a:xfrm rot="5400000">
                <a:off x="422514" y="5710382"/>
                <a:ext cx="1045679" cy="465747"/>
              </a:xfrm>
              <a:prstGeom prst="rect">
                <a:avLst/>
              </a:prstGeom>
              <a:solidFill>
                <a:srgbClr val="FF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TextBox 40">
                <a:extLst>
                  <a:ext uri="{FF2B5EF4-FFF2-40B4-BE49-F238E27FC236}">
                    <a16:creationId xmlns:a16="http://schemas.microsoft.com/office/drawing/2014/main" id="{93003B45-6D13-92FD-FFD1-32BA538A1623}"/>
                  </a:ext>
                </a:extLst>
              </p:cNvPr>
              <p:cNvSpPr txBox="1"/>
              <p:nvPr/>
            </p:nvSpPr>
            <p:spPr>
              <a:xfrm>
                <a:off x="724691" y="6483951"/>
                <a:ext cx="949234" cy="369332"/>
              </a:xfrm>
              <a:prstGeom prst="rect">
                <a:avLst/>
              </a:prstGeom>
              <a:noFill/>
            </p:spPr>
            <p:txBody>
              <a:bodyPr wrap="square" rtlCol="0">
                <a:spAutoFit/>
              </a:bodyPr>
              <a:lstStyle/>
              <a:p>
                <a:r>
                  <a:rPr lang="en-US" dirty="0">
                    <a:solidFill>
                      <a:srgbClr val="FF00FF"/>
                    </a:solidFill>
                  </a:rPr>
                  <a:t>M</a:t>
                </a:r>
              </a:p>
            </p:txBody>
          </p:sp>
          <p:sp>
            <p:nvSpPr>
              <p:cNvPr id="42" name="Rectangle 41">
                <a:extLst>
                  <a:ext uri="{FF2B5EF4-FFF2-40B4-BE49-F238E27FC236}">
                    <a16:creationId xmlns:a16="http://schemas.microsoft.com/office/drawing/2014/main" id="{B27F95C9-DE07-E868-8AEF-F82F21809387}"/>
                  </a:ext>
                </a:extLst>
              </p:cNvPr>
              <p:cNvSpPr/>
              <p:nvPr/>
            </p:nvSpPr>
            <p:spPr>
              <a:xfrm>
                <a:off x="4419599" y="5765236"/>
                <a:ext cx="422367" cy="465747"/>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Straight Arrow Connector 42">
                <a:extLst>
                  <a:ext uri="{FF2B5EF4-FFF2-40B4-BE49-F238E27FC236}">
                    <a16:creationId xmlns:a16="http://schemas.microsoft.com/office/drawing/2014/main" id="{07497FB7-55CE-8DAA-4E38-973A947F643F}"/>
                  </a:ext>
                </a:extLst>
              </p:cNvPr>
              <p:cNvCxnSpPr>
                <a:cxnSpLocks/>
              </p:cNvCxnSpPr>
              <p:nvPr/>
            </p:nvCxnSpPr>
            <p:spPr>
              <a:xfrm flipV="1">
                <a:off x="3087780" y="5987295"/>
                <a:ext cx="1195534" cy="161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E918888D-BDF4-20F3-2908-D1BC6AFE986E}"/>
                  </a:ext>
                </a:extLst>
              </p:cNvPr>
              <p:cNvSpPr txBox="1"/>
              <p:nvPr/>
            </p:nvSpPr>
            <p:spPr>
              <a:xfrm>
                <a:off x="3145386" y="5273805"/>
                <a:ext cx="2722367" cy="369332"/>
              </a:xfrm>
              <a:prstGeom prst="rect">
                <a:avLst/>
              </a:prstGeom>
              <a:noFill/>
            </p:spPr>
            <p:txBody>
              <a:bodyPr wrap="square" rtlCol="0">
                <a:spAutoFit/>
              </a:bodyPr>
              <a:lstStyle/>
              <a:p>
                <a:r>
                  <a:rPr lang="en-US" dirty="0"/>
                  <a:t>FFT to frequency domain</a:t>
                </a:r>
              </a:p>
            </p:txBody>
          </p:sp>
          <p:sp>
            <p:nvSpPr>
              <p:cNvPr id="45" name="Rectangle 44">
                <a:extLst>
                  <a:ext uri="{FF2B5EF4-FFF2-40B4-BE49-F238E27FC236}">
                    <a16:creationId xmlns:a16="http://schemas.microsoft.com/office/drawing/2014/main" id="{727F07A2-2097-775A-2980-12604B280436}"/>
                  </a:ext>
                </a:extLst>
              </p:cNvPr>
              <p:cNvSpPr/>
              <p:nvPr/>
            </p:nvSpPr>
            <p:spPr>
              <a:xfrm>
                <a:off x="4841966" y="5765236"/>
                <a:ext cx="422367" cy="465747"/>
              </a:xfrm>
              <a:prstGeom prst="rect">
                <a:avLst/>
              </a:prstGeom>
              <a:solidFill>
                <a:srgbClr val="FF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ectangle 45">
                <a:extLst>
                  <a:ext uri="{FF2B5EF4-FFF2-40B4-BE49-F238E27FC236}">
                    <a16:creationId xmlns:a16="http://schemas.microsoft.com/office/drawing/2014/main" id="{420A4201-6A22-AF3E-09FE-CA8AD913FEC3}"/>
                  </a:ext>
                </a:extLst>
              </p:cNvPr>
              <p:cNvSpPr/>
              <p:nvPr/>
            </p:nvSpPr>
            <p:spPr>
              <a:xfrm>
                <a:off x="5264333" y="5765235"/>
                <a:ext cx="422367" cy="465747"/>
              </a:xfrm>
              <a:prstGeom prst="rect">
                <a:avLst/>
              </a:prstGeom>
              <a:solidFill>
                <a:srgbClr val="00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7" name="Straight Arrow Connector 46">
                <a:extLst>
                  <a:ext uri="{FF2B5EF4-FFF2-40B4-BE49-F238E27FC236}">
                    <a16:creationId xmlns:a16="http://schemas.microsoft.com/office/drawing/2014/main" id="{F72C600A-58E0-B595-DF83-6EA2120DDFF0}"/>
                  </a:ext>
                </a:extLst>
              </p:cNvPr>
              <p:cNvCxnSpPr>
                <a:cxnSpLocks/>
              </p:cNvCxnSpPr>
              <p:nvPr/>
            </p:nvCxnSpPr>
            <p:spPr>
              <a:xfrm>
                <a:off x="5696345" y="5978595"/>
                <a:ext cx="8969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8" name="Rectangle 47">
                <a:extLst>
                  <a:ext uri="{FF2B5EF4-FFF2-40B4-BE49-F238E27FC236}">
                    <a16:creationId xmlns:a16="http://schemas.microsoft.com/office/drawing/2014/main" id="{53BCB23A-35E0-4BE2-4A79-B2303D760665}"/>
                  </a:ext>
                </a:extLst>
              </p:cNvPr>
              <p:cNvSpPr/>
              <p:nvPr/>
            </p:nvSpPr>
            <p:spPr>
              <a:xfrm>
                <a:off x="6583682" y="5733811"/>
                <a:ext cx="422367" cy="465747"/>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ectangle 48">
                <a:extLst>
                  <a:ext uri="{FF2B5EF4-FFF2-40B4-BE49-F238E27FC236}">
                    <a16:creationId xmlns:a16="http://schemas.microsoft.com/office/drawing/2014/main" id="{02E694AF-A3F7-23C8-32E1-11EF3CAA6CBB}"/>
                  </a:ext>
                </a:extLst>
              </p:cNvPr>
              <p:cNvSpPr/>
              <p:nvPr/>
            </p:nvSpPr>
            <p:spPr>
              <a:xfrm>
                <a:off x="7006049" y="5952284"/>
                <a:ext cx="422367" cy="247273"/>
              </a:xfrm>
              <a:prstGeom prst="rect">
                <a:avLst/>
              </a:prstGeom>
              <a:solidFill>
                <a:srgbClr val="FF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TextBox 49">
                <a:extLst>
                  <a:ext uri="{FF2B5EF4-FFF2-40B4-BE49-F238E27FC236}">
                    <a16:creationId xmlns:a16="http://schemas.microsoft.com/office/drawing/2014/main" id="{8B94CF71-23AD-C73E-2120-756846917C40}"/>
                  </a:ext>
                </a:extLst>
              </p:cNvPr>
              <p:cNvSpPr txBox="1"/>
              <p:nvPr/>
            </p:nvSpPr>
            <p:spPr>
              <a:xfrm>
                <a:off x="5264333" y="6336743"/>
                <a:ext cx="2364377" cy="369332"/>
              </a:xfrm>
              <a:prstGeom prst="rect">
                <a:avLst/>
              </a:prstGeom>
              <a:noFill/>
            </p:spPr>
            <p:txBody>
              <a:bodyPr wrap="square" rtlCol="0">
                <a:spAutoFit/>
              </a:bodyPr>
              <a:lstStyle/>
              <a:p>
                <a:r>
                  <a:rPr lang="en-US" dirty="0"/>
                  <a:t>Apply Wiener Filter</a:t>
                </a:r>
              </a:p>
            </p:txBody>
          </p:sp>
          <p:cxnSp>
            <p:nvCxnSpPr>
              <p:cNvPr id="51" name="Straight Arrow Connector 50">
                <a:extLst>
                  <a:ext uri="{FF2B5EF4-FFF2-40B4-BE49-F238E27FC236}">
                    <a16:creationId xmlns:a16="http://schemas.microsoft.com/office/drawing/2014/main" id="{40C52A62-5D7C-0435-97D0-DF3E00B8609F}"/>
                  </a:ext>
                </a:extLst>
              </p:cNvPr>
              <p:cNvCxnSpPr>
                <a:cxnSpLocks/>
              </p:cNvCxnSpPr>
              <p:nvPr/>
            </p:nvCxnSpPr>
            <p:spPr>
              <a:xfrm>
                <a:off x="7428416" y="5961339"/>
                <a:ext cx="9666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2" name="TextBox 51">
                <a:extLst>
                  <a:ext uri="{FF2B5EF4-FFF2-40B4-BE49-F238E27FC236}">
                    <a16:creationId xmlns:a16="http://schemas.microsoft.com/office/drawing/2014/main" id="{61BFC8BA-08F6-C379-9FAA-983E78AA2F44}"/>
                  </a:ext>
                </a:extLst>
              </p:cNvPr>
              <p:cNvSpPr txBox="1"/>
              <p:nvPr/>
            </p:nvSpPr>
            <p:spPr>
              <a:xfrm>
                <a:off x="7097486" y="5280434"/>
                <a:ext cx="2722367" cy="369332"/>
              </a:xfrm>
              <a:prstGeom prst="rect">
                <a:avLst/>
              </a:prstGeom>
              <a:noFill/>
            </p:spPr>
            <p:txBody>
              <a:bodyPr wrap="square" rtlCol="0">
                <a:spAutoFit/>
              </a:bodyPr>
              <a:lstStyle/>
              <a:p>
                <a:r>
                  <a:rPr lang="en-US" dirty="0"/>
                  <a:t>Inverse FFT</a:t>
                </a:r>
              </a:p>
            </p:txBody>
          </p:sp>
          <p:sp>
            <p:nvSpPr>
              <p:cNvPr id="53" name="Rectangle 52">
                <a:extLst>
                  <a:ext uri="{FF2B5EF4-FFF2-40B4-BE49-F238E27FC236}">
                    <a16:creationId xmlns:a16="http://schemas.microsoft.com/office/drawing/2014/main" id="{5C0B9756-168A-0D5D-66A4-2B1EEA8773FA}"/>
                  </a:ext>
                </a:extLst>
              </p:cNvPr>
              <p:cNvSpPr/>
              <p:nvPr/>
            </p:nvSpPr>
            <p:spPr>
              <a:xfrm rot="5400000">
                <a:off x="8386351" y="5736667"/>
                <a:ext cx="1092926" cy="465747"/>
              </a:xfrm>
              <a:prstGeom prst="rect">
                <a:avLst/>
              </a:prstGeom>
              <a:solidFill>
                <a:srgbClr val="FF0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2F5A8A45-67F5-646A-00A0-87E8D57D2897}"/>
                      </a:ext>
                    </a:extLst>
                  </p:cNvPr>
                  <p:cNvSpPr txBox="1"/>
                  <p:nvPr/>
                </p:nvSpPr>
                <p:spPr>
                  <a:xfrm>
                    <a:off x="8674927" y="6498825"/>
                    <a:ext cx="557349" cy="3787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solidFill>
                                    <a:srgbClr val="FF0032"/>
                                  </a:solidFill>
                                  <a:latin typeface="Cambria Math" panose="02040503050406030204" pitchFamily="18" charset="0"/>
                                </a:rPr>
                              </m:ctrlPr>
                            </m:accPr>
                            <m:e>
                              <m:r>
                                <a:rPr lang="en-US" b="0" i="1" smtClean="0">
                                  <a:solidFill>
                                    <a:srgbClr val="FF0032"/>
                                  </a:solidFill>
                                  <a:latin typeface="Cambria Math" panose="02040503050406030204" pitchFamily="18" charset="0"/>
                                </a:rPr>
                                <m:t>𝑆</m:t>
                              </m:r>
                            </m:e>
                          </m:acc>
                          <m:r>
                            <a:rPr lang="en-US" b="0" i="1" smtClean="0">
                              <a:solidFill>
                                <a:srgbClr val="FF0032"/>
                              </a:solidFill>
                              <a:latin typeface="Cambria Math" panose="02040503050406030204" pitchFamily="18" charset="0"/>
                            </a:rPr>
                            <m:t> </m:t>
                          </m:r>
                        </m:oMath>
                      </m:oMathPara>
                    </a14:m>
                    <a:endParaRPr lang="en-US" dirty="0">
                      <a:solidFill>
                        <a:srgbClr val="FF0000"/>
                      </a:solidFill>
                    </a:endParaRPr>
                  </a:p>
                </p:txBody>
              </p:sp>
            </mc:Choice>
            <mc:Fallback xmlns="">
              <p:sp>
                <p:nvSpPr>
                  <p:cNvPr id="54" name="TextBox 53">
                    <a:extLst>
                      <a:ext uri="{FF2B5EF4-FFF2-40B4-BE49-F238E27FC236}">
                        <a16:creationId xmlns:a16="http://schemas.microsoft.com/office/drawing/2014/main" id="{2F5A8A45-67F5-646A-00A0-87E8D57D2897}"/>
                      </a:ext>
                    </a:extLst>
                  </p:cNvPr>
                  <p:cNvSpPr txBox="1">
                    <a:spLocks noRot="1" noChangeAspect="1" noMove="1" noResize="1" noEditPoints="1" noAdjustHandles="1" noChangeArrowheads="1" noChangeShapeType="1" noTextEdit="1"/>
                  </p:cNvSpPr>
                  <p:nvPr/>
                </p:nvSpPr>
                <p:spPr>
                  <a:xfrm>
                    <a:off x="8674927" y="6498825"/>
                    <a:ext cx="557349" cy="378758"/>
                  </a:xfrm>
                  <a:prstGeom prst="rect">
                    <a:avLst/>
                  </a:prstGeom>
                  <a:blipFill>
                    <a:blip r:embed="rId5"/>
                    <a:stretch>
                      <a:fillRect t="-8065" r="-9890"/>
                    </a:stretch>
                  </a:blipFill>
                </p:spPr>
                <p:txBody>
                  <a:bodyPr/>
                  <a:lstStyle/>
                  <a:p>
                    <a:r>
                      <a:rPr lang="en-US">
                        <a:noFill/>
                      </a:rPr>
                      <a:t> </a:t>
                    </a:r>
                  </a:p>
                </p:txBody>
              </p:sp>
            </mc:Fallback>
          </mc:AlternateContent>
        </p:grpSp>
        <p:sp>
          <p:nvSpPr>
            <p:cNvPr id="34" name="TextBox 33">
              <a:extLst>
                <a:ext uri="{FF2B5EF4-FFF2-40B4-BE49-F238E27FC236}">
                  <a16:creationId xmlns:a16="http://schemas.microsoft.com/office/drawing/2014/main" id="{824ADFD7-B885-75C8-ED6B-95279D369829}"/>
                </a:ext>
              </a:extLst>
            </p:cNvPr>
            <p:cNvSpPr txBox="1"/>
            <p:nvPr/>
          </p:nvSpPr>
          <p:spPr>
            <a:xfrm>
              <a:off x="854189" y="5789423"/>
              <a:ext cx="557349" cy="369332"/>
            </a:xfrm>
            <a:prstGeom prst="rect">
              <a:avLst/>
            </a:prstGeom>
            <a:noFill/>
          </p:spPr>
          <p:txBody>
            <a:bodyPr wrap="square" rtlCol="0">
              <a:spAutoFit/>
            </a:bodyPr>
            <a:lstStyle/>
            <a:p>
              <a:r>
                <a:rPr lang="en-US" dirty="0"/>
                <a:t>=</a:t>
              </a:r>
            </a:p>
          </p:txBody>
        </p:sp>
        <p:sp>
          <p:nvSpPr>
            <p:cNvPr id="35" name="TextBox 34">
              <a:extLst>
                <a:ext uri="{FF2B5EF4-FFF2-40B4-BE49-F238E27FC236}">
                  <a16:creationId xmlns:a16="http://schemas.microsoft.com/office/drawing/2014/main" id="{DD35786F-DA6C-5168-2A2B-1AB2597A0BF6}"/>
                </a:ext>
              </a:extLst>
            </p:cNvPr>
            <p:cNvSpPr txBox="1"/>
            <p:nvPr/>
          </p:nvSpPr>
          <p:spPr>
            <a:xfrm>
              <a:off x="1737745" y="5804046"/>
              <a:ext cx="557349" cy="369332"/>
            </a:xfrm>
            <a:prstGeom prst="rect">
              <a:avLst/>
            </a:prstGeom>
            <a:noFill/>
          </p:spPr>
          <p:txBody>
            <a:bodyPr wrap="square" rtlCol="0">
              <a:spAutoFit/>
            </a:bodyPr>
            <a:lstStyle/>
            <a:p>
              <a:r>
                <a:rPr lang="en-US" dirty="0"/>
                <a:t>+</a:t>
              </a:r>
            </a:p>
          </p:txBody>
        </p:sp>
      </p:grpSp>
    </p:spTree>
    <p:extLst>
      <p:ext uri="{BB962C8B-B14F-4D97-AF65-F5344CB8AC3E}">
        <p14:creationId xmlns:p14="http://schemas.microsoft.com/office/powerpoint/2010/main" val="12679048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417150-80C8-F3B1-9FF3-107907AB14F9}"/>
              </a:ext>
            </a:extLst>
          </p:cNvPr>
          <p:cNvSpPr>
            <a:spLocks noGrp="1"/>
          </p:cNvSpPr>
          <p:nvPr>
            <p:ph type="title"/>
          </p:nvPr>
        </p:nvSpPr>
        <p:spPr/>
        <p:txBody>
          <a:bodyPr/>
          <a:lstStyle/>
          <a:p>
            <a:r>
              <a:rPr lang="en-US" dirty="0"/>
              <a:t>Wiener-SVD: Uncertainties and Regularization</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76EF4D0-B6CE-948D-BE0B-5D99A845D815}"/>
                  </a:ext>
                </a:extLst>
              </p:cNvPr>
              <p:cNvSpPr>
                <a:spLocks noGrp="1"/>
              </p:cNvSpPr>
              <p:nvPr>
                <p:ph sz="half" idx="1"/>
              </p:nvPr>
            </p:nvSpPr>
            <p:spPr>
              <a:xfrm>
                <a:off x="95794" y="1462087"/>
                <a:ext cx="5994400" cy="5121275"/>
              </a:xfrm>
            </p:spPr>
            <p:txBody>
              <a:bodyPr>
                <a:normAutofit/>
              </a:bodyPr>
              <a:lstStyle/>
              <a:p>
                <a:r>
                  <a:rPr lang="en-US" dirty="0"/>
                  <a:t>Unfolded results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𝑆</m:t>
                        </m:r>
                      </m:e>
                    </m:acc>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𝑅</m:t>
                        </m:r>
                      </m:e>
                      <m:sub>
                        <m:r>
                          <a:rPr lang="en-US" b="0" i="1" dirty="0" smtClean="0">
                            <a:latin typeface="Cambria Math" panose="02040503050406030204" pitchFamily="18" charset="0"/>
                          </a:rPr>
                          <m:t>𝑡𝑜𝑡</m:t>
                        </m:r>
                      </m:sub>
                    </m:sSub>
                    <m:r>
                      <a:rPr lang="en-US" b="0" i="1" dirty="0" smtClean="0">
                        <a:latin typeface="Cambria Math" panose="02040503050406030204" pitchFamily="18" charset="0"/>
                      </a:rPr>
                      <m:t>⋅</m:t>
                    </m:r>
                    <m:r>
                      <a:rPr lang="en-US" b="0" i="1" dirty="0" smtClean="0">
                        <a:latin typeface="Cambria Math" panose="02040503050406030204" pitchFamily="18" charset="0"/>
                      </a:rPr>
                      <m:t>𝑚</m:t>
                    </m:r>
                  </m:oMath>
                </a14:m>
                <a:r>
                  <a:rPr lang="en-US" dirty="0"/>
                  <a:t>  </a:t>
                </a:r>
              </a:p>
              <a:p>
                <a:pPr lvl="1"/>
                <a:r>
                  <a:rPr lang="en-US" dirty="0"/>
                  <a:t>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𝑡𝑜𝑡</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𝐶</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𝑇</m:t>
                            </m:r>
                          </m:sup>
                        </m:sSup>
                        <m:r>
                          <a:rPr lang="en-US" b="0" i="1" smtClean="0">
                            <a:latin typeface="Cambria Math" panose="02040503050406030204" pitchFamily="18" charset="0"/>
                          </a:rPr>
                          <m:t>𝑅</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𝑇</m:t>
                        </m:r>
                      </m:sup>
                    </m:sSup>
                    <m:r>
                      <a:rPr lang="en-US" b="0" i="1" smtClean="0">
                        <a:latin typeface="Cambria Math" panose="02040503050406030204" pitchFamily="18" charset="0"/>
                      </a:rPr>
                      <m:t>⋅</m:t>
                    </m:r>
                    <m:r>
                      <a:rPr lang="en-US" b="0" i="1" smtClean="0">
                        <a:latin typeface="Cambria Math" panose="02040503050406030204" pitchFamily="18" charset="0"/>
                      </a:rPr>
                      <m:t>𝑄</m:t>
                    </m:r>
                  </m:oMath>
                </a14:m>
                <a:endParaRPr lang="en-US" dirty="0"/>
              </a:p>
              <a:p>
                <a:endParaRPr lang="en-US" dirty="0"/>
              </a:p>
              <a:p>
                <a:r>
                  <a:rPr lang="en-US" dirty="0">
                    <a:solidFill>
                      <a:srgbClr val="7030A0"/>
                    </a:solidFill>
                  </a:rPr>
                  <a:t>Or </a:t>
                </a:r>
                <a14:m>
                  <m:oMath xmlns:m="http://schemas.openxmlformats.org/officeDocument/2006/math">
                    <m:acc>
                      <m:accPr>
                        <m:chr m:val="̂"/>
                        <m:ctrlPr>
                          <a:rPr lang="en-US" b="0" i="1" smtClean="0">
                            <a:solidFill>
                              <a:srgbClr val="7030A0"/>
                            </a:solidFill>
                            <a:latin typeface="Cambria Math" panose="02040503050406030204" pitchFamily="18" charset="0"/>
                          </a:rPr>
                        </m:ctrlPr>
                      </m:accPr>
                      <m:e>
                        <m:r>
                          <a:rPr lang="en-US" b="0" i="1" smtClean="0">
                            <a:solidFill>
                              <a:srgbClr val="7030A0"/>
                            </a:solidFill>
                            <a:latin typeface="Cambria Math" panose="02040503050406030204" pitchFamily="18" charset="0"/>
                          </a:rPr>
                          <m:t>𝑆</m:t>
                        </m:r>
                      </m:e>
                    </m:acc>
                    <m:r>
                      <a:rPr lang="en-US" b="0" i="1" dirty="0" smtClean="0">
                        <a:solidFill>
                          <a:srgbClr val="7030A0"/>
                        </a:solidFill>
                        <a:latin typeface="Cambria Math" panose="02040503050406030204" pitchFamily="18" charset="0"/>
                      </a:rPr>
                      <m:t>=</m:t>
                    </m:r>
                    <m:sSub>
                      <m:sSubPr>
                        <m:ctrlPr>
                          <a:rPr lang="en-US" b="0" i="1" dirty="0" smtClean="0">
                            <a:solidFill>
                              <a:srgbClr val="7030A0"/>
                            </a:solidFill>
                            <a:latin typeface="Cambria Math" panose="02040503050406030204" pitchFamily="18" charset="0"/>
                          </a:rPr>
                        </m:ctrlPr>
                      </m:sSubPr>
                      <m:e>
                        <m:r>
                          <a:rPr lang="en-US" b="0" i="1" dirty="0" smtClean="0">
                            <a:solidFill>
                              <a:srgbClr val="7030A0"/>
                            </a:solidFill>
                            <a:latin typeface="Cambria Math" panose="02040503050406030204" pitchFamily="18" charset="0"/>
                          </a:rPr>
                          <m:t>𝐴</m:t>
                        </m:r>
                      </m:e>
                      <m:sub>
                        <m:r>
                          <a:rPr lang="en-US" b="0" i="1" dirty="0" smtClean="0">
                            <a:solidFill>
                              <a:srgbClr val="7030A0"/>
                            </a:solidFill>
                            <a:latin typeface="Cambria Math" panose="02040503050406030204" pitchFamily="18" charset="0"/>
                          </a:rPr>
                          <m:t>𝐶</m:t>
                        </m:r>
                      </m:sub>
                    </m:sSub>
                    <m:r>
                      <a:rPr lang="en-US" b="0" i="1" dirty="0" smtClean="0">
                        <a:solidFill>
                          <a:srgbClr val="7030A0"/>
                        </a:solidFill>
                        <a:latin typeface="Cambria Math" panose="02040503050406030204" pitchFamily="18" charset="0"/>
                      </a:rPr>
                      <m:t>⋅(</m:t>
                    </m:r>
                    <m:r>
                      <a:rPr lang="en-US" b="0" i="1" dirty="0" smtClean="0">
                        <a:solidFill>
                          <a:srgbClr val="7030A0"/>
                        </a:solidFill>
                        <a:latin typeface="Cambria Math" panose="02040503050406030204" pitchFamily="18" charset="0"/>
                      </a:rPr>
                      <m:t>𝑆</m:t>
                    </m:r>
                    <m:r>
                      <a:rPr lang="en-US" b="0" i="1" dirty="0" smtClean="0">
                        <a:solidFill>
                          <a:srgbClr val="7030A0"/>
                        </a:solidFill>
                        <a:latin typeface="Cambria Math" panose="02040503050406030204" pitchFamily="18" charset="0"/>
                      </a:rPr>
                      <m:t>+</m:t>
                    </m:r>
                    <m:d>
                      <m:dPr>
                        <m:ctrlPr>
                          <a:rPr lang="en-US" i="1">
                            <a:solidFill>
                              <a:srgbClr val="7030A0"/>
                            </a:solidFill>
                            <a:latin typeface="Cambria Math" panose="02040503050406030204" pitchFamily="18" charset="0"/>
                          </a:rPr>
                        </m:ctrlPr>
                      </m:dPr>
                      <m:e>
                        <m:sSup>
                          <m:sSupPr>
                            <m:ctrlPr>
                              <a:rPr lang="en-US" i="1">
                                <a:solidFill>
                                  <a:srgbClr val="7030A0"/>
                                </a:solidFill>
                                <a:latin typeface="Cambria Math" panose="02040503050406030204" pitchFamily="18" charset="0"/>
                              </a:rPr>
                            </m:ctrlPr>
                          </m:sSupPr>
                          <m:e>
                            <m:r>
                              <a:rPr lang="en-US" i="1">
                                <a:solidFill>
                                  <a:srgbClr val="7030A0"/>
                                </a:solidFill>
                                <a:latin typeface="Cambria Math" panose="02040503050406030204" pitchFamily="18" charset="0"/>
                              </a:rPr>
                              <m:t>𝑅</m:t>
                            </m:r>
                          </m:e>
                          <m:sup>
                            <m:r>
                              <a:rPr lang="en-US" i="1">
                                <a:solidFill>
                                  <a:srgbClr val="7030A0"/>
                                </a:solidFill>
                                <a:latin typeface="Cambria Math" panose="02040503050406030204" pitchFamily="18" charset="0"/>
                              </a:rPr>
                              <m:t>𝑇</m:t>
                            </m:r>
                          </m:sup>
                        </m:sSup>
                        <m:r>
                          <a:rPr lang="en-US" i="1">
                            <a:solidFill>
                              <a:srgbClr val="7030A0"/>
                            </a:solidFill>
                            <a:latin typeface="Cambria Math" panose="02040503050406030204" pitchFamily="18" charset="0"/>
                          </a:rPr>
                          <m:t>𝑅</m:t>
                        </m:r>
                      </m:e>
                    </m:d>
                    <m:r>
                      <a:rPr lang="en-US" i="1">
                        <a:solidFill>
                          <a:srgbClr val="7030A0"/>
                        </a:solidFill>
                        <a:latin typeface="Cambria Math" panose="02040503050406030204" pitchFamily="18" charset="0"/>
                      </a:rPr>
                      <m:t>⋅</m:t>
                    </m:r>
                    <m:sSup>
                      <m:sSupPr>
                        <m:ctrlPr>
                          <a:rPr lang="en-US" i="1">
                            <a:solidFill>
                              <a:srgbClr val="7030A0"/>
                            </a:solidFill>
                            <a:latin typeface="Cambria Math" panose="02040503050406030204" pitchFamily="18" charset="0"/>
                          </a:rPr>
                        </m:ctrlPr>
                      </m:sSupPr>
                      <m:e>
                        <m:r>
                          <a:rPr lang="en-US" i="1">
                            <a:solidFill>
                              <a:srgbClr val="7030A0"/>
                            </a:solidFill>
                            <a:latin typeface="Cambria Math" panose="02040503050406030204" pitchFamily="18" charset="0"/>
                          </a:rPr>
                          <m:t>𝑅</m:t>
                        </m:r>
                      </m:e>
                      <m:sup>
                        <m:r>
                          <a:rPr lang="en-US" i="1">
                            <a:solidFill>
                              <a:srgbClr val="7030A0"/>
                            </a:solidFill>
                            <a:latin typeface="Cambria Math" panose="02040503050406030204" pitchFamily="18" charset="0"/>
                          </a:rPr>
                          <m:t>𝑇</m:t>
                        </m:r>
                      </m:sup>
                    </m:sSup>
                    <m:r>
                      <a:rPr lang="en-US" i="1">
                        <a:solidFill>
                          <a:srgbClr val="7030A0"/>
                        </a:solidFill>
                        <a:latin typeface="Cambria Math" panose="02040503050406030204" pitchFamily="18" charset="0"/>
                      </a:rPr>
                      <m:t>⋅</m:t>
                    </m:r>
                    <m:r>
                      <a:rPr lang="en-US" i="1">
                        <a:solidFill>
                          <a:srgbClr val="7030A0"/>
                        </a:solidFill>
                        <a:latin typeface="Cambria Math" panose="02040503050406030204" pitchFamily="18" charset="0"/>
                      </a:rPr>
                      <m:t>𝑄</m:t>
                    </m:r>
                    <m:r>
                      <a:rPr lang="en-US" b="0" i="1" smtClean="0">
                        <a:solidFill>
                          <a:srgbClr val="7030A0"/>
                        </a:solidFill>
                        <a:latin typeface="Cambria Math" panose="02040503050406030204" pitchFamily="18" charset="0"/>
                      </a:rPr>
                      <m:t>⋅</m:t>
                    </m:r>
                    <m:r>
                      <a:rPr lang="en-US" b="0" i="1" dirty="0" smtClean="0">
                        <a:solidFill>
                          <a:srgbClr val="7030A0"/>
                        </a:solidFill>
                        <a:latin typeface="Cambria Math" panose="02040503050406030204" pitchFamily="18" charset="0"/>
                      </a:rPr>
                      <m:t>𝑁</m:t>
                    </m:r>
                    <m:r>
                      <a:rPr lang="en-US" b="0" i="1" dirty="0" smtClean="0">
                        <a:solidFill>
                          <a:srgbClr val="7030A0"/>
                        </a:solidFill>
                        <a:latin typeface="Cambria Math" panose="02040503050406030204" pitchFamily="18" charset="0"/>
                      </a:rPr>
                      <m:t>)</m:t>
                    </m:r>
                  </m:oMath>
                </a14:m>
                <a:r>
                  <a:rPr lang="en-US" dirty="0">
                    <a:solidFill>
                      <a:srgbClr val="7030A0"/>
                    </a:solidFill>
                  </a:rPr>
                  <a:t>  </a:t>
                </a:r>
              </a:p>
              <a:p>
                <a:pPr lvl="1"/>
                <a:r>
                  <a:rPr lang="en-US" dirty="0">
                    <a:solidFill>
                      <a:srgbClr val="7030A0"/>
                    </a:solidFill>
                  </a:rPr>
                  <a:t>with </a:t>
                </a:r>
                <a14:m>
                  <m:oMath xmlns:m="http://schemas.openxmlformats.org/officeDocument/2006/math">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𝐴</m:t>
                        </m:r>
                      </m:e>
                      <m:sub>
                        <m:r>
                          <a:rPr lang="en-US" b="0" i="1" smtClean="0">
                            <a:solidFill>
                              <a:srgbClr val="7030A0"/>
                            </a:solidFill>
                            <a:latin typeface="Cambria Math" panose="02040503050406030204" pitchFamily="18" charset="0"/>
                          </a:rPr>
                          <m:t>𝐶</m:t>
                        </m:r>
                      </m:sub>
                    </m:sSub>
                    <m:r>
                      <a:rPr lang="en-US" b="0" i="1" smtClean="0">
                        <a:solidFill>
                          <a:srgbClr val="7030A0"/>
                        </a:solidFill>
                        <a:latin typeface="Cambria Math" panose="02040503050406030204" pitchFamily="18" charset="0"/>
                      </a:rPr>
                      <m:t>=</m:t>
                    </m:r>
                    <m:sSup>
                      <m:sSupPr>
                        <m:ctrlPr>
                          <a:rPr lang="en-US" b="0" i="1" smtClean="0">
                            <a:solidFill>
                              <a:srgbClr val="7030A0"/>
                            </a:solidFill>
                            <a:latin typeface="Cambria Math" panose="02040503050406030204" pitchFamily="18" charset="0"/>
                          </a:rPr>
                        </m:ctrlPr>
                      </m:sSupPr>
                      <m:e>
                        <m:r>
                          <a:rPr lang="en-US" b="0" i="1" smtClean="0">
                            <a:solidFill>
                              <a:srgbClr val="7030A0"/>
                            </a:solidFill>
                            <a:latin typeface="Cambria Math" panose="02040503050406030204" pitchFamily="18" charset="0"/>
                          </a:rPr>
                          <m:t>𝐶</m:t>
                        </m:r>
                      </m:e>
                      <m:sup>
                        <m:r>
                          <a:rPr lang="en-US" b="0" i="1" smtClean="0">
                            <a:solidFill>
                              <a:srgbClr val="7030A0"/>
                            </a:solidFill>
                            <a:latin typeface="Cambria Math" panose="02040503050406030204" pitchFamily="18" charset="0"/>
                          </a:rPr>
                          <m:t>−1</m:t>
                        </m:r>
                      </m:sup>
                    </m:sSup>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𝑉</m:t>
                        </m:r>
                      </m:e>
                      <m:sub>
                        <m:r>
                          <a:rPr lang="en-US" b="0" i="1" smtClean="0">
                            <a:solidFill>
                              <a:srgbClr val="7030A0"/>
                            </a:solidFill>
                            <a:latin typeface="Cambria Math" panose="02040503050406030204" pitchFamily="18" charset="0"/>
                          </a:rPr>
                          <m:t>𝐶</m:t>
                        </m:r>
                      </m:sub>
                    </m:sSub>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𝑊</m:t>
                        </m:r>
                      </m:e>
                      <m:sub>
                        <m:r>
                          <a:rPr lang="en-US" b="0" i="1" smtClean="0">
                            <a:solidFill>
                              <a:srgbClr val="7030A0"/>
                            </a:solidFill>
                            <a:latin typeface="Cambria Math" panose="02040503050406030204" pitchFamily="18" charset="0"/>
                          </a:rPr>
                          <m:t>𝐶</m:t>
                        </m:r>
                      </m:sub>
                    </m:sSub>
                    <m:sSub>
                      <m:sSubPr>
                        <m:ctrlPr>
                          <a:rPr lang="en-US" b="0" i="1" smtClean="0">
                            <a:solidFill>
                              <a:srgbClr val="7030A0"/>
                            </a:solidFill>
                            <a:latin typeface="Cambria Math" panose="02040503050406030204" pitchFamily="18" charset="0"/>
                          </a:rPr>
                        </m:ctrlPr>
                      </m:sSubPr>
                      <m:e>
                        <m:r>
                          <a:rPr lang="en-US" b="0" i="1" smtClean="0">
                            <a:solidFill>
                              <a:srgbClr val="7030A0"/>
                            </a:solidFill>
                            <a:latin typeface="Cambria Math" panose="02040503050406030204" pitchFamily="18" charset="0"/>
                          </a:rPr>
                          <m:t>𝑉</m:t>
                        </m:r>
                      </m:e>
                      <m:sub>
                        <m:r>
                          <a:rPr lang="en-US" b="0" i="1" smtClean="0">
                            <a:solidFill>
                              <a:srgbClr val="7030A0"/>
                            </a:solidFill>
                            <a:latin typeface="Cambria Math" panose="02040503050406030204" pitchFamily="18" charset="0"/>
                          </a:rPr>
                          <m:t>𝐶</m:t>
                        </m:r>
                      </m:sub>
                    </m:sSub>
                    <m:r>
                      <a:rPr lang="en-US" b="0" i="1" smtClean="0">
                        <a:solidFill>
                          <a:srgbClr val="7030A0"/>
                        </a:solidFill>
                        <a:latin typeface="Cambria Math" panose="02040503050406030204" pitchFamily="18" charset="0"/>
                      </a:rPr>
                      <m:t>𝐶</m:t>
                    </m:r>
                  </m:oMath>
                </a14:m>
                <a:endParaRPr lang="en-US" dirty="0">
                  <a:solidFill>
                    <a:srgbClr val="7030A0"/>
                  </a:solidFill>
                </a:endParaRPr>
              </a:p>
              <a:p>
                <a:pPr lvl="1"/>
                <a:r>
                  <a:rPr lang="en-US" b="1" dirty="0">
                    <a:solidFill>
                      <a:srgbClr val="7030A0"/>
                    </a:solidFill>
                  </a:rPr>
                  <a:t>Expectation </a:t>
                </a:r>
                <a14:m>
                  <m:oMath xmlns:m="http://schemas.openxmlformats.org/officeDocument/2006/math">
                    <m:acc>
                      <m:accPr>
                        <m:chr m:val="̅"/>
                        <m:ctrlPr>
                          <a:rPr lang="en-US" b="1" i="1" smtClean="0">
                            <a:solidFill>
                              <a:srgbClr val="7030A0"/>
                            </a:solidFill>
                            <a:latin typeface="Cambria Math" panose="02040503050406030204" pitchFamily="18" charset="0"/>
                          </a:rPr>
                        </m:ctrlPr>
                      </m:accPr>
                      <m:e>
                        <m:acc>
                          <m:accPr>
                            <m:chr m:val="̂"/>
                            <m:ctrlPr>
                              <a:rPr lang="en-US" b="1" i="1" smtClean="0">
                                <a:solidFill>
                                  <a:srgbClr val="7030A0"/>
                                </a:solidFill>
                                <a:latin typeface="Cambria Math" panose="02040503050406030204" pitchFamily="18" charset="0"/>
                              </a:rPr>
                            </m:ctrlPr>
                          </m:accPr>
                          <m:e>
                            <m:r>
                              <a:rPr lang="en-US" b="1" i="1" smtClean="0">
                                <a:solidFill>
                                  <a:srgbClr val="7030A0"/>
                                </a:solidFill>
                                <a:latin typeface="Cambria Math" panose="02040503050406030204" pitchFamily="18" charset="0"/>
                              </a:rPr>
                              <m:t>𝑺</m:t>
                            </m:r>
                          </m:e>
                        </m:acc>
                      </m:e>
                    </m:acc>
                    <m:r>
                      <a:rPr lang="en-US" b="1" i="1" smtClean="0">
                        <a:solidFill>
                          <a:srgbClr val="7030A0"/>
                        </a:solidFill>
                        <a:latin typeface="Cambria Math" panose="02040503050406030204" pitchFamily="18" charset="0"/>
                      </a:rPr>
                      <m:t> =</m:t>
                    </m:r>
                    <m:sSub>
                      <m:sSubPr>
                        <m:ctrlPr>
                          <a:rPr lang="en-US" b="1" i="1" smtClean="0">
                            <a:solidFill>
                              <a:srgbClr val="7030A0"/>
                            </a:solidFill>
                            <a:latin typeface="Cambria Math" panose="02040503050406030204" pitchFamily="18" charset="0"/>
                          </a:rPr>
                        </m:ctrlPr>
                      </m:sSubPr>
                      <m:e>
                        <m:r>
                          <a:rPr lang="en-US" b="1" i="1" smtClean="0">
                            <a:solidFill>
                              <a:srgbClr val="7030A0"/>
                            </a:solidFill>
                            <a:latin typeface="Cambria Math" panose="02040503050406030204" pitchFamily="18" charset="0"/>
                          </a:rPr>
                          <m:t>𝑨</m:t>
                        </m:r>
                      </m:e>
                      <m:sub>
                        <m:r>
                          <a:rPr lang="en-US" b="1" i="1" smtClean="0">
                            <a:solidFill>
                              <a:srgbClr val="7030A0"/>
                            </a:solidFill>
                            <a:latin typeface="Cambria Math" panose="02040503050406030204" pitchFamily="18" charset="0"/>
                          </a:rPr>
                          <m:t>𝑪</m:t>
                        </m:r>
                      </m:sub>
                    </m:sSub>
                    <m:r>
                      <a:rPr lang="en-US" b="1" i="1" smtClean="0">
                        <a:solidFill>
                          <a:srgbClr val="7030A0"/>
                        </a:solidFill>
                        <a:latin typeface="Cambria Math" panose="02040503050406030204" pitchFamily="18" charset="0"/>
                      </a:rPr>
                      <m:t>⋅</m:t>
                    </m:r>
                    <m:acc>
                      <m:accPr>
                        <m:chr m:val="̅"/>
                        <m:ctrlPr>
                          <a:rPr lang="en-US" b="1" i="1" smtClean="0">
                            <a:solidFill>
                              <a:srgbClr val="7030A0"/>
                            </a:solidFill>
                            <a:latin typeface="Cambria Math" panose="02040503050406030204" pitchFamily="18" charset="0"/>
                          </a:rPr>
                        </m:ctrlPr>
                      </m:accPr>
                      <m:e>
                        <m:r>
                          <a:rPr lang="en-US" b="1" i="1" smtClean="0">
                            <a:solidFill>
                              <a:srgbClr val="7030A0"/>
                            </a:solidFill>
                            <a:latin typeface="Cambria Math" panose="02040503050406030204" pitchFamily="18" charset="0"/>
                          </a:rPr>
                          <m:t>𝑺</m:t>
                        </m:r>
                      </m:e>
                    </m:acc>
                  </m:oMath>
                </a14:m>
                <a:r>
                  <a:rPr lang="en-US" b="1" dirty="0">
                    <a:solidFill>
                      <a:srgbClr val="7030A0"/>
                    </a:solidFill>
                  </a:rPr>
                  <a:t> (truth expectation)</a:t>
                </a:r>
              </a:p>
              <a:p>
                <a:endParaRPr lang="en-US" dirty="0"/>
              </a:p>
              <a:p>
                <a:r>
                  <a:rPr lang="en-US" dirty="0">
                    <a:solidFill>
                      <a:srgbClr val="0070C0"/>
                    </a:solidFill>
                  </a:rPr>
                  <a:t>Uncertainty of </a:t>
                </a:r>
                <a14:m>
                  <m:oMath xmlns:m="http://schemas.openxmlformats.org/officeDocument/2006/math">
                    <m:acc>
                      <m:accPr>
                        <m:chr m:val="̂"/>
                        <m:ctrlPr>
                          <a:rPr lang="en-US" b="0" i="1" smtClean="0">
                            <a:solidFill>
                              <a:srgbClr val="0070C0"/>
                            </a:solidFill>
                            <a:latin typeface="Cambria Math" panose="02040503050406030204" pitchFamily="18" charset="0"/>
                          </a:rPr>
                        </m:ctrlPr>
                      </m:accPr>
                      <m:e>
                        <m:r>
                          <a:rPr lang="en-US" b="0" i="1" smtClean="0">
                            <a:solidFill>
                              <a:srgbClr val="0070C0"/>
                            </a:solidFill>
                            <a:latin typeface="Cambria Math" panose="02040503050406030204" pitchFamily="18" charset="0"/>
                          </a:rPr>
                          <m:t>𝑆</m:t>
                        </m:r>
                      </m:e>
                    </m:acc>
                  </m:oMath>
                </a14:m>
                <a:endParaRPr lang="en-US" dirty="0">
                  <a:solidFill>
                    <a:srgbClr val="0070C0"/>
                  </a:solidFill>
                </a:endParaRPr>
              </a:p>
              <a:p>
                <a:pPr lvl="1"/>
                <a14:m>
                  <m:oMath xmlns:m="http://schemas.openxmlformats.org/officeDocument/2006/math">
                    <m:r>
                      <a:rPr lang="en-US" b="0" i="1" smtClean="0">
                        <a:solidFill>
                          <a:srgbClr val="0070C0"/>
                        </a:solidFill>
                        <a:latin typeface="Cambria Math" panose="02040503050406030204" pitchFamily="18" charset="0"/>
                      </a:rPr>
                      <m:t>𝐶𝑜</m:t>
                    </m:r>
                    <m:sSub>
                      <m:sSubPr>
                        <m:ctrlPr>
                          <a:rPr lang="en-US" b="0" i="1" smtClean="0">
                            <a:solidFill>
                              <a:srgbClr val="0070C0"/>
                            </a:solidFill>
                            <a:latin typeface="Cambria Math" panose="02040503050406030204" pitchFamily="18" charset="0"/>
                          </a:rPr>
                        </m:ctrlPr>
                      </m:sSubPr>
                      <m:e>
                        <m:r>
                          <a:rPr lang="en-US" b="0" i="1" smtClean="0">
                            <a:solidFill>
                              <a:srgbClr val="0070C0"/>
                            </a:solidFill>
                            <a:latin typeface="Cambria Math" panose="02040503050406030204" pitchFamily="18" charset="0"/>
                          </a:rPr>
                          <m:t>𝑣</m:t>
                        </m:r>
                      </m:e>
                      <m:sub>
                        <m:acc>
                          <m:accPr>
                            <m:chr m:val="̂"/>
                            <m:ctrlPr>
                              <a:rPr lang="en-US" b="0" i="1" smtClean="0">
                                <a:solidFill>
                                  <a:srgbClr val="0070C0"/>
                                </a:solidFill>
                                <a:latin typeface="Cambria Math" panose="02040503050406030204" pitchFamily="18" charset="0"/>
                              </a:rPr>
                            </m:ctrlPr>
                          </m:accPr>
                          <m:e>
                            <m:r>
                              <a:rPr lang="en-US" b="0" i="1" smtClean="0">
                                <a:solidFill>
                                  <a:srgbClr val="0070C0"/>
                                </a:solidFill>
                                <a:latin typeface="Cambria Math" panose="02040503050406030204" pitchFamily="18" charset="0"/>
                              </a:rPr>
                              <m:t>𝑆</m:t>
                            </m:r>
                          </m:e>
                        </m:acc>
                      </m:sub>
                    </m:sSub>
                    <m:r>
                      <a:rPr lang="en-US" b="0" i="1" smtClean="0">
                        <a:solidFill>
                          <a:srgbClr val="0070C0"/>
                        </a:solidFill>
                        <a:latin typeface="Cambria Math" panose="02040503050406030204" pitchFamily="18" charset="0"/>
                      </a:rPr>
                      <m:t>=</m:t>
                    </m:r>
                    <m:sSub>
                      <m:sSubPr>
                        <m:ctrlPr>
                          <a:rPr lang="en-US" b="0" i="1" smtClean="0">
                            <a:solidFill>
                              <a:srgbClr val="0070C0"/>
                            </a:solidFill>
                            <a:latin typeface="Cambria Math" panose="02040503050406030204" pitchFamily="18" charset="0"/>
                          </a:rPr>
                        </m:ctrlPr>
                      </m:sSubPr>
                      <m:e>
                        <m:r>
                          <a:rPr lang="en-US" b="0" i="1" smtClean="0">
                            <a:solidFill>
                              <a:srgbClr val="0070C0"/>
                            </a:solidFill>
                            <a:latin typeface="Cambria Math" panose="02040503050406030204" pitchFamily="18" charset="0"/>
                          </a:rPr>
                          <m:t>𝑅</m:t>
                        </m:r>
                      </m:e>
                      <m:sub>
                        <m:r>
                          <a:rPr lang="en-US" b="0" i="1" smtClean="0">
                            <a:solidFill>
                              <a:srgbClr val="0070C0"/>
                            </a:solidFill>
                            <a:latin typeface="Cambria Math" panose="02040503050406030204" pitchFamily="18" charset="0"/>
                          </a:rPr>
                          <m:t>𝑡𝑜𝑡</m:t>
                        </m:r>
                      </m:sub>
                    </m:sSub>
                    <m:r>
                      <a:rPr lang="en-US" b="0" i="1" smtClean="0">
                        <a:solidFill>
                          <a:srgbClr val="0070C0"/>
                        </a:solidFill>
                        <a:latin typeface="Cambria Math" panose="02040503050406030204" pitchFamily="18" charset="0"/>
                      </a:rPr>
                      <m:t>⋅</m:t>
                    </m:r>
                    <m:r>
                      <a:rPr lang="en-US" b="0" i="1" smtClean="0">
                        <a:solidFill>
                          <a:srgbClr val="0070C0"/>
                        </a:solidFill>
                        <a:latin typeface="Cambria Math" panose="02040503050406030204" pitchFamily="18" charset="0"/>
                      </a:rPr>
                      <m:t>𝐶𝑜</m:t>
                    </m:r>
                    <m:sSub>
                      <m:sSubPr>
                        <m:ctrlPr>
                          <a:rPr lang="en-US" b="0" i="1" smtClean="0">
                            <a:solidFill>
                              <a:srgbClr val="0070C0"/>
                            </a:solidFill>
                            <a:latin typeface="Cambria Math" panose="02040503050406030204" pitchFamily="18" charset="0"/>
                          </a:rPr>
                        </m:ctrlPr>
                      </m:sSubPr>
                      <m:e>
                        <m:r>
                          <a:rPr lang="en-US" b="0" i="1" smtClean="0">
                            <a:solidFill>
                              <a:srgbClr val="0070C0"/>
                            </a:solidFill>
                            <a:latin typeface="Cambria Math" panose="02040503050406030204" pitchFamily="18" charset="0"/>
                          </a:rPr>
                          <m:t>𝑣</m:t>
                        </m:r>
                      </m:e>
                      <m:sub>
                        <m:r>
                          <a:rPr lang="en-US" b="0" i="1" smtClean="0">
                            <a:solidFill>
                              <a:srgbClr val="0070C0"/>
                            </a:solidFill>
                            <a:latin typeface="Cambria Math" panose="02040503050406030204" pitchFamily="18" charset="0"/>
                          </a:rPr>
                          <m:t>𝑚</m:t>
                        </m:r>
                      </m:sub>
                    </m:sSub>
                    <m:r>
                      <a:rPr lang="en-US" b="0" i="1" smtClean="0">
                        <a:solidFill>
                          <a:srgbClr val="0070C0"/>
                        </a:solidFill>
                        <a:latin typeface="Cambria Math" panose="02040503050406030204" pitchFamily="18" charset="0"/>
                      </a:rPr>
                      <m:t>⋅</m:t>
                    </m:r>
                    <m:sSubSup>
                      <m:sSubSupPr>
                        <m:ctrlPr>
                          <a:rPr lang="en-US" b="0" i="1" smtClean="0">
                            <a:solidFill>
                              <a:srgbClr val="0070C0"/>
                            </a:solidFill>
                            <a:latin typeface="Cambria Math" panose="02040503050406030204" pitchFamily="18" charset="0"/>
                          </a:rPr>
                        </m:ctrlPr>
                      </m:sSubSupPr>
                      <m:e>
                        <m:r>
                          <a:rPr lang="en-US" b="0" i="1" smtClean="0">
                            <a:solidFill>
                              <a:srgbClr val="0070C0"/>
                            </a:solidFill>
                            <a:latin typeface="Cambria Math" panose="02040503050406030204" pitchFamily="18" charset="0"/>
                          </a:rPr>
                          <m:t>𝑅</m:t>
                        </m:r>
                      </m:e>
                      <m:sub>
                        <m:r>
                          <a:rPr lang="en-US" b="0" i="1" smtClean="0">
                            <a:solidFill>
                              <a:srgbClr val="0070C0"/>
                            </a:solidFill>
                            <a:latin typeface="Cambria Math" panose="02040503050406030204" pitchFamily="18" charset="0"/>
                          </a:rPr>
                          <m:t>𝑡𝑜𝑡</m:t>
                        </m:r>
                      </m:sub>
                      <m:sup>
                        <m:r>
                          <a:rPr lang="en-US" b="0" i="1" smtClean="0">
                            <a:solidFill>
                              <a:srgbClr val="0070C0"/>
                            </a:solidFill>
                            <a:latin typeface="Cambria Math" panose="02040503050406030204" pitchFamily="18" charset="0"/>
                          </a:rPr>
                          <m:t>𝑇</m:t>
                        </m:r>
                      </m:sup>
                    </m:sSubSup>
                  </m:oMath>
                </a14:m>
                <a:endParaRPr lang="en-US" dirty="0"/>
              </a:p>
              <a:p>
                <a:pPr lvl="1"/>
                <a:endParaRPr lang="en-US" dirty="0"/>
              </a:p>
            </p:txBody>
          </p:sp>
        </mc:Choice>
        <mc:Fallback xmlns="">
          <p:sp>
            <p:nvSpPr>
              <p:cNvPr id="3" name="Content Placeholder 2">
                <a:extLst>
                  <a:ext uri="{FF2B5EF4-FFF2-40B4-BE49-F238E27FC236}">
                    <a16:creationId xmlns:a16="http://schemas.microsoft.com/office/drawing/2014/main" id="{A76EF4D0-B6CE-948D-BE0B-5D99A845D815}"/>
                  </a:ext>
                </a:extLst>
              </p:cNvPr>
              <p:cNvSpPr>
                <a:spLocks noGrp="1" noRot="1" noChangeAspect="1" noMove="1" noResize="1" noEditPoints="1" noAdjustHandles="1" noChangeArrowheads="1" noChangeShapeType="1" noTextEdit="1"/>
              </p:cNvSpPr>
              <p:nvPr>
                <p:ph sz="half" idx="1"/>
              </p:nvPr>
            </p:nvSpPr>
            <p:spPr>
              <a:xfrm>
                <a:off x="95794" y="1462087"/>
                <a:ext cx="5994400" cy="5121275"/>
              </a:xfrm>
              <a:blipFill>
                <a:blip r:embed="rId2"/>
                <a:stretch>
                  <a:fillRect l="-1831" t="-9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5A3CBB24-FC43-38A7-3EA8-0ABE3D4DEBAF}"/>
                  </a:ext>
                </a:extLst>
              </p:cNvPr>
              <p:cNvSpPr>
                <a:spLocks noGrp="1"/>
              </p:cNvSpPr>
              <p:nvPr>
                <p:ph sz="half" idx="2"/>
              </p:nvPr>
            </p:nvSpPr>
            <p:spPr>
              <a:xfrm>
                <a:off x="6197600" y="1600203"/>
                <a:ext cx="5842000" cy="4983159"/>
              </a:xfrm>
            </p:spPr>
            <p:txBody>
              <a:bodyPr>
                <a:normAutofit/>
              </a:bodyPr>
              <a:lstStyle/>
              <a:p>
                <a:r>
                  <a:rPr lang="en-US" dirty="0"/>
                  <a:t>Regularization language</a:t>
                </a:r>
              </a:p>
              <a:p>
                <a:pPr lvl="1"/>
                <a:r>
                  <a:rPr lang="en-US" dirty="0"/>
                  <a:t>Minimizing </a:t>
                </a:r>
                <a14:m>
                  <m:oMath xmlns:m="http://schemas.openxmlformats.org/officeDocument/2006/math">
                    <m:r>
                      <a:rPr lang="en-US" b="0" i="0" smtClean="0">
                        <a:solidFill>
                          <a:srgbClr val="000000"/>
                        </a:solidFill>
                        <a:latin typeface="Cambria Math" panose="02040503050406030204" pitchFamily="18" charset="0"/>
                      </a:rPr>
                      <m:t> </m:t>
                    </m:r>
                    <m:r>
                      <a:rPr lang="en-US" i="1" smtClean="0">
                        <a:solidFill>
                          <a:srgbClr val="000000"/>
                        </a:solidFill>
                        <a:latin typeface="Cambria Math" panose="02040503050406030204" pitchFamily="18" charset="0"/>
                      </a:rPr>
                      <m:t>𝜙</m:t>
                    </m:r>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𝑠</m:t>
                        </m:r>
                      </m:e>
                    </m:d>
                    <m:r>
                      <a:rPr lang="en-US" i="1">
                        <a:solidFill>
                          <a:srgbClr val="000000"/>
                        </a:solidFill>
                        <a:latin typeface="Cambria Math" panose="02040503050406030204" pitchFamily="18" charset="0"/>
                      </a:rPr>
                      <m:t>=</m:t>
                    </m:r>
                    <m:sSup>
                      <m:sSupPr>
                        <m:ctrlPr>
                          <a:rPr lang="en-US" i="1">
                            <a:solidFill>
                              <a:srgbClr val="000000"/>
                            </a:solidFill>
                            <a:latin typeface="Cambria Math" panose="02040503050406030204" pitchFamily="18" charset="0"/>
                          </a:rPr>
                        </m:ctrlPr>
                      </m:sSupPr>
                      <m:e>
                        <m:r>
                          <a:rPr lang="en-US" i="1">
                            <a:solidFill>
                              <a:srgbClr val="000000"/>
                            </a:solidFill>
                            <a:latin typeface="Cambria Math" panose="02040503050406030204" pitchFamily="18" charset="0"/>
                          </a:rPr>
                          <m:t>𝜒</m:t>
                        </m:r>
                      </m:e>
                      <m:sup>
                        <m:r>
                          <a:rPr lang="en-US" i="1">
                            <a:solidFill>
                              <a:srgbClr val="000000"/>
                            </a:solidFill>
                            <a:latin typeface="Cambria Math" panose="02040503050406030204" pitchFamily="18" charset="0"/>
                          </a:rPr>
                          <m:t>2</m:t>
                        </m:r>
                      </m:sup>
                    </m:sSup>
                    <m:d>
                      <m:dPr>
                        <m:ctrlPr>
                          <a:rPr lang="en-US" i="1">
                            <a:solidFill>
                              <a:srgbClr val="000000"/>
                            </a:solidFill>
                            <a:latin typeface="Cambria Math" panose="02040503050406030204" pitchFamily="18" charset="0"/>
                          </a:rPr>
                        </m:ctrlPr>
                      </m:dPr>
                      <m:e>
                        <m:r>
                          <a:rPr lang="en-US" i="1">
                            <a:solidFill>
                              <a:srgbClr val="000000"/>
                            </a:solidFill>
                            <a:latin typeface="Cambria Math" panose="02040503050406030204" pitchFamily="18" charset="0"/>
                          </a:rPr>
                          <m:t>𝑠</m:t>
                        </m:r>
                      </m:e>
                    </m:d>
                    <m:r>
                      <a:rPr lang="en-US" i="1">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𝑅</m:t>
                    </m:r>
                    <m:r>
                      <a:rPr lang="en-US" b="0" i="1" smtClean="0">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𝑠</m:t>
                    </m:r>
                    <m:r>
                      <a:rPr lang="en-US" b="0" i="1" smtClean="0">
                        <a:solidFill>
                          <a:srgbClr val="000000"/>
                        </a:solidFill>
                        <a:latin typeface="Cambria Math" panose="02040503050406030204" pitchFamily="18" charset="0"/>
                      </a:rPr>
                      <m:t>)</m:t>
                    </m:r>
                  </m:oMath>
                </a14:m>
                <a:endParaRPr lang="en-US" dirty="0"/>
              </a:p>
              <a:p>
                <a:r>
                  <a:rPr lang="en-US" sz="2800" b="0" i="0" u="none" strike="noStrike" baseline="0" dirty="0">
                    <a:solidFill>
                      <a:srgbClr val="7030A0"/>
                    </a:solidFill>
                    <a:latin typeface="TeXGyreTermes-Regular"/>
                  </a:rPr>
                  <a:t>Tikhonov regularization</a:t>
                </a:r>
              </a:p>
              <a:p>
                <a:pPr lvl="1"/>
                <a14:m>
                  <m:oMath xmlns:m="http://schemas.openxmlformats.org/officeDocument/2006/math">
                    <m:r>
                      <a:rPr lang="en-US" b="0" i="1" smtClean="0">
                        <a:solidFill>
                          <a:srgbClr val="7030A0"/>
                        </a:solidFill>
                        <a:latin typeface="Cambria Math" panose="02040503050406030204" pitchFamily="18" charset="0"/>
                      </a:rPr>
                      <m:t>𝑅</m:t>
                    </m:r>
                    <m:d>
                      <m:dPr>
                        <m:ctrlPr>
                          <a:rPr lang="en-US" b="0" i="1" smtClean="0">
                            <a:solidFill>
                              <a:srgbClr val="7030A0"/>
                            </a:solidFill>
                            <a:latin typeface="Cambria Math" panose="02040503050406030204" pitchFamily="18" charset="0"/>
                          </a:rPr>
                        </m:ctrlPr>
                      </m:dPr>
                      <m:e>
                        <m:r>
                          <a:rPr lang="en-US" b="0" i="1" smtClean="0">
                            <a:solidFill>
                              <a:srgbClr val="7030A0"/>
                            </a:solidFill>
                            <a:latin typeface="Cambria Math" panose="02040503050406030204" pitchFamily="18" charset="0"/>
                          </a:rPr>
                          <m:t>𝑠</m:t>
                        </m:r>
                      </m:e>
                    </m:d>
                    <m:r>
                      <a:rPr lang="en-US" b="0" i="1" smtClean="0">
                        <a:solidFill>
                          <a:srgbClr val="7030A0"/>
                        </a:solidFill>
                        <a:latin typeface="Cambria Math" panose="02040503050406030204" pitchFamily="18" charset="0"/>
                      </a:rPr>
                      <m:t>=</m:t>
                    </m:r>
                    <m:r>
                      <a:rPr lang="en-US" b="0" i="1" smtClean="0">
                        <a:solidFill>
                          <a:srgbClr val="7030A0"/>
                        </a:solidFill>
                        <a:latin typeface="Cambria Math" panose="02040503050406030204" pitchFamily="18" charset="0"/>
                      </a:rPr>
                      <m:t>𝜏</m:t>
                    </m:r>
                    <m:r>
                      <a:rPr lang="en-US" b="0" i="1" smtClean="0">
                        <a:solidFill>
                          <a:srgbClr val="7030A0"/>
                        </a:solidFill>
                        <a:latin typeface="Cambria Math" panose="02040503050406030204" pitchFamily="18" charset="0"/>
                      </a:rPr>
                      <m:t>⋅</m:t>
                    </m:r>
                  </m:oMath>
                </a14:m>
                <a:r>
                  <a:rPr lang="en-US" dirty="0">
                    <a:solidFill>
                      <a:srgbClr val="7030A0"/>
                    </a:solidFill>
                  </a:rPr>
                  <a:t> </a:t>
                </a:r>
                <a14:m>
                  <m:oMath xmlns:m="http://schemas.openxmlformats.org/officeDocument/2006/math">
                    <m:sSup>
                      <m:sSupPr>
                        <m:ctrlPr>
                          <a:rPr lang="en-US" i="1">
                            <a:solidFill>
                              <a:srgbClr val="7030A0"/>
                            </a:solidFill>
                            <a:latin typeface="Cambria Math" panose="02040503050406030204" pitchFamily="18" charset="0"/>
                          </a:rPr>
                        </m:ctrlPr>
                      </m:sSupPr>
                      <m:e>
                        <m:nary>
                          <m:naryPr>
                            <m:subHide m:val="on"/>
                            <m:supHide m:val="on"/>
                            <m:ctrlPr>
                              <a:rPr lang="en-US" i="1">
                                <a:solidFill>
                                  <a:srgbClr val="7030A0"/>
                                </a:solidFill>
                                <a:latin typeface="Cambria Math" panose="02040503050406030204" pitchFamily="18" charset="0"/>
                              </a:rPr>
                            </m:ctrlPr>
                          </m:naryPr>
                          <m:sub/>
                          <m:sup/>
                          <m:e>
                            <m:d>
                              <m:dPr>
                                <m:ctrlPr>
                                  <a:rPr lang="en-US" i="1">
                                    <a:solidFill>
                                      <a:srgbClr val="7030A0"/>
                                    </a:solidFill>
                                    <a:latin typeface="Cambria Math" panose="02040503050406030204" pitchFamily="18" charset="0"/>
                                  </a:rPr>
                                </m:ctrlPr>
                              </m:dPr>
                              <m:e>
                                <m:f>
                                  <m:fPr>
                                    <m:ctrlPr>
                                      <a:rPr lang="en-US" i="1">
                                        <a:solidFill>
                                          <a:srgbClr val="7030A0"/>
                                        </a:solidFill>
                                        <a:latin typeface="Cambria Math" panose="02040503050406030204" pitchFamily="18" charset="0"/>
                                      </a:rPr>
                                    </m:ctrlPr>
                                  </m:fPr>
                                  <m:num>
                                    <m:sSup>
                                      <m:sSupPr>
                                        <m:ctrlPr>
                                          <a:rPr lang="en-US" i="1">
                                            <a:solidFill>
                                              <a:srgbClr val="7030A0"/>
                                            </a:solidFill>
                                            <a:latin typeface="Cambria Math" panose="02040503050406030204" pitchFamily="18" charset="0"/>
                                          </a:rPr>
                                        </m:ctrlPr>
                                      </m:sSupPr>
                                      <m:e>
                                        <m:r>
                                          <a:rPr lang="en-US" i="1">
                                            <a:solidFill>
                                              <a:srgbClr val="7030A0"/>
                                            </a:solidFill>
                                            <a:latin typeface="Cambria Math" panose="02040503050406030204" pitchFamily="18" charset="0"/>
                                          </a:rPr>
                                          <m:t>𝑑</m:t>
                                        </m:r>
                                      </m:e>
                                      <m:sup>
                                        <m:r>
                                          <a:rPr lang="en-US" i="1">
                                            <a:solidFill>
                                              <a:srgbClr val="7030A0"/>
                                            </a:solidFill>
                                            <a:latin typeface="Cambria Math" panose="02040503050406030204" pitchFamily="18" charset="0"/>
                                          </a:rPr>
                                          <m:t>𝑘</m:t>
                                        </m:r>
                                      </m:sup>
                                    </m:sSup>
                                    <m:r>
                                      <a:rPr lang="en-US" i="1">
                                        <a:solidFill>
                                          <a:srgbClr val="7030A0"/>
                                        </a:solidFill>
                                        <a:latin typeface="Cambria Math" panose="02040503050406030204" pitchFamily="18" charset="0"/>
                                      </a:rPr>
                                      <m:t>𝑠</m:t>
                                    </m:r>
                                  </m:num>
                                  <m:den>
                                    <m:r>
                                      <a:rPr lang="en-US" i="1">
                                        <a:solidFill>
                                          <a:srgbClr val="7030A0"/>
                                        </a:solidFill>
                                        <a:latin typeface="Cambria Math" panose="02040503050406030204" pitchFamily="18" charset="0"/>
                                      </a:rPr>
                                      <m:t>𝑑</m:t>
                                    </m:r>
                                    <m:sSup>
                                      <m:sSupPr>
                                        <m:ctrlPr>
                                          <a:rPr lang="en-US" i="1">
                                            <a:solidFill>
                                              <a:srgbClr val="7030A0"/>
                                            </a:solidFill>
                                            <a:latin typeface="Cambria Math" panose="02040503050406030204" pitchFamily="18" charset="0"/>
                                          </a:rPr>
                                        </m:ctrlPr>
                                      </m:sSupPr>
                                      <m:e>
                                        <m:r>
                                          <a:rPr lang="en-US" i="1">
                                            <a:solidFill>
                                              <a:srgbClr val="7030A0"/>
                                            </a:solidFill>
                                            <a:latin typeface="Cambria Math" panose="02040503050406030204" pitchFamily="18" charset="0"/>
                                          </a:rPr>
                                          <m:t>𝐸</m:t>
                                        </m:r>
                                      </m:e>
                                      <m:sup>
                                        <m:r>
                                          <a:rPr lang="en-US" i="1">
                                            <a:solidFill>
                                              <a:srgbClr val="7030A0"/>
                                            </a:solidFill>
                                            <a:latin typeface="Cambria Math" panose="02040503050406030204" pitchFamily="18" charset="0"/>
                                          </a:rPr>
                                          <m:t>𝑘</m:t>
                                        </m:r>
                                      </m:sup>
                                    </m:sSup>
                                  </m:den>
                                </m:f>
                              </m:e>
                            </m:d>
                          </m:e>
                        </m:nary>
                      </m:e>
                      <m:sup>
                        <m:r>
                          <a:rPr lang="en-US" i="1">
                            <a:solidFill>
                              <a:srgbClr val="7030A0"/>
                            </a:solidFill>
                            <a:latin typeface="Cambria Math" panose="02040503050406030204" pitchFamily="18" charset="0"/>
                          </a:rPr>
                          <m:t>2</m:t>
                        </m:r>
                      </m:sup>
                    </m:sSup>
                  </m:oMath>
                </a14:m>
                <a:r>
                  <a:rPr lang="en-US" dirty="0">
                    <a:solidFill>
                      <a:srgbClr val="7030A0"/>
                    </a:solidFill>
                  </a:rPr>
                  <a:t> </a:t>
                </a:r>
              </a:p>
              <a:p>
                <a:pPr lvl="1"/>
                <a:r>
                  <a:rPr lang="en-US" dirty="0">
                    <a:solidFill>
                      <a:srgbClr val="7030A0"/>
                    </a:solidFill>
                  </a:rPr>
                  <a:t>k=0, 1, 2 ~ amplitudes, slopes, smoothness of S </a:t>
                </a:r>
              </a:p>
              <a:p>
                <a:r>
                  <a:rPr lang="en-US" dirty="0">
                    <a:solidFill>
                      <a:srgbClr val="0070C0"/>
                    </a:solidFill>
                  </a:rPr>
                  <a:t>Wiener-SVD</a:t>
                </a:r>
              </a:p>
              <a:p>
                <a:pPr lvl="1"/>
                <a14:m>
                  <m:oMath xmlns:m="http://schemas.openxmlformats.org/officeDocument/2006/math">
                    <m:r>
                      <a:rPr lang="en-US" b="0" i="1" smtClean="0">
                        <a:solidFill>
                          <a:srgbClr val="0070C0"/>
                        </a:solidFill>
                        <a:latin typeface="Cambria Math" panose="02040503050406030204" pitchFamily="18" charset="0"/>
                      </a:rPr>
                      <m:t>𝑅</m:t>
                    </m:r>
                    <m:d>
                      <m:dPr>
                        <m:ctrlPr>
                          <a:rPr lang="en-US" b="0" i="1" smtClean="0">
                            <a:solidFill>
                              <a:srgbClr val="0070C0"/>
                            </a:solidFill>
                            <a:latin typeface="Cambria Math" panose="02040503050406030204" pitchFamily="18" charset="0"/>
                          </a:rPr>
                        </m:ctrlPr>
                      </m:dPr>
                      <m:e>
                        <m:r>
                          <a:rPr lang="en-US" b="0" i="1" smtClean="0">
                            <a:solidFill>
                              <a:srgbClr val="0070C0"/>
                            </a:solidFill>
                            <a:latin typeface="Cambria Math" panose="02040503050406030204" pitchFamily="18" charset="0"/>
                          </a:rPr>
                          <m:t>𝑠</m:t>
                        </m:r>
                      </m:e>
                    </m:d>
                    <m:r>
                      <a:rPr lang="en-US" b="0" i="1" smtClean="0">
                        <a:solidFill>
                          <a:srgbClr val="0070C0"/>
                        </a:solidFill>
                        <a:latin typeface="Cambria Math" panose="02040503050406030204" pitchFamily="18" charset="0"/>
                      </a:rPr>
                      <m:t>=</m:t>
                    </m:r>
                    <m:f>
                      <m:fPr>
                        <m:ctrlPr>
                          <a:rPr lang="en-US" b="0" i="1" smtClean="0">
                            <a:solidFill>
                              <a:srgbClr val="0070C0"/>
                            </a:solidFill>
                            <a:latin typeface="Cambria Math" panose="02040503050406030204" pitchFamily="18" charset="0"/>
                          </a:rPr>
                        </m:ctrlPr>
                      </m:fPr>
                      <m:num>
                        <m:r>
                          <a:rPr lang="en-US" b="0" i="1" smtClean="0">
                            <a:solidFill>
                              <a:srgbClr val="0070C0"/>
                            </a:solidFill>
                            <a:latin typeface="Cambria Math" panose="02040503050406030204" pitchFamily="18" charset="0"/>
                          </a:rPr>
                          <m:t>1</m:t>
                        </m:r>
                      </m:num>
                      <m:den>
                        <m:r>
                          <a:rPr lang="en-US" b="0" i="1" smtClean="0">
                            <a:solidFill>
                              <a:srgbClr val="0070C0"/>
                            </a:solidFill>
                            <a:latin typeface="Cambria Math" panose="02040503050406030204" pitchFamily="18" charset="0"/>
                          </a:rPr>
                          <m:t>2</m:t>
                        </m:r>
                      </m:den>
                    </m:f>
                    <m:nary>
                      <m:naryPr>
                        <m:chr m:val="∑"/>
                        <m:supHide m:val="on"/>
                        <m:ctrlPr>
                          <a:rPr lang="en-US" b="0" i="1" smtClean="0">
                            <a:solidFill>
                              <a:srgbClr val="0070C0"/>
                            </a:solidFill>
                            <a:latin typeface="Cambria Math" panose="02040503050406030204" pitchFamily="18" charset="0"/>
                          </a:rPr>
                        </m:ctrlPr>
                      </m:naryPr>
                      <m:sub>
                        <m:r>
                          <a:rPr lang="en-US" b="0" i="1" smtClean="0">
                            <a:solidFill>
                              <a:srgbClr val="0070C0"/>
                            </a:solidFill>
                            <a:latin typeface="Cambria Math" panose="02040503050406030204" pitchFamily="18" charset="0"/>
                          </a:rPr>
                          <m:t>𝑖</m:t>
                        </m:r>
                      </m:sub>
                      <m:sup/>
                      <m:e>
                        <m:func>
                          <m:funcPr>
                            <m:ctrlPr>
                              <a:rPr lang="en-US" b="0" i="1" smtClean="0">
                                <a:solidFill>
                                  <a:srgbClr val="0070C0"/>
                                </a:solidFill>
                                <a:latin typeface="Cambria Math" panose="02040503050406030204" pitchFamily="18" charset="0"/>
                              </a:rPr>
                            </m:ctrlPr>
                          </m:funcPr>
                          <m:fName>
                            <m:r>
                              <m:rPr>
                                <m:sty m:val="p"/>
                              </m:rPr>
                              <a:rPr lang="en-US" b="0" i="0" smtClean="0">
                                <a:solidFill>
                                  <a:srgbClr val="0070C0"/>
                                </a:solidFill>
                                <a:latin typeface="Cambria Math" panose="02040503050406030204" pitchFamily="18" charset="0"/>
                              </a:rPr>
                              <m:t>log</m:t>
                            </m:r>
                          </m:fName>
                          <m:e>
                            <m:f>
                              <m:fPr>
                                <m:ctrlPr>
                                  <a:rPr lang="en-US" b="0" i="1" smtClean="0">
                                    <a:solidFill>
                                      <a:srgbClr val="0070C0"/>
                                    </a:solidFill>
                                    <a:latin typeface="Cambria Math" panose="02040503050406030204" pitchFamily="18" charset="0"/>
                                  </a:rPr>
                                </m:ctrlPr>
                              </m:fPr>
                              <m:num>
                                <m:sSubSup>
                                  <m:sSubSupPr>
                                    <m:ctrlPr>
                                      <a:rPr lang="en-US" b="0" i="1" smtClean="0">
                                        <a:solidFill>
                                          <a:srgbClr val="0070C0"/>
                                        </a:solidFill>
                                        <a:latin typeface="Cambria Math" panose="02040503050406030204" pitchFamily="18" charset="0"/>
                                      </a:rPr>
                                    </m:ctrlPr>
                                  </m:sSubSupPr>
                                  <m:e>
                                    <m:r>
                                      <a:rPr lang="en-US" b="0" i="1" smtClean="0">
                                        <a:solidFill>
                                          <a:srgbClr val="0070C0"/>
                                        </a:solidFill>
                                        <a:latin typeface="Cambria Math" panose="02040503050406030204" pitchFamily="18" charset="0"/>
                                      </a:rPr>
                                      <m:t>𝑀</m:t>
                                    </m:r>
                                  </m:e>
                                  <m:sub>
                                    <m:r>
                                      <a:rPr lang="en-US" b="0" i="1" smtClean="0">
                                        <a:solidFill>
                                          <a:srgbClr val="0070C0"/>
                                        </a:solidFill>
                                        <a:latin typeface="Cambria Math" panose="02040503050406030204" pitchFamily="18" charset="0"/>
                                      </a:rPr>
                                      <m:t>𝑈</m:t>
                                    </m:r>
                                    <m:r>
                                      <a:rPr lang="en-US" b="0" i="1" smtClean="0">
                                        <a:solidFill>
                                          <a:srgbClr val="0070C0"/>
                                        </a:solidFill>
                                        <a:latin typeface="Cambria Math" panose="02040503050406030204" pitchFamily="18" charset="0"/>
                                      </a:rPr>
                                      <m:t> </m:t>
                                    </m:r>
                                    <m:r>
                                      <a:rPr lang="en-US" b="0" i="1" smtClean="0">
                                        <a:solidFill>
                                          <a:srgbClr val="0070C0"/>
                                        </a:solidFill>
                                        <a:latin typeface="Cambria Math" panose="02040503050406030204" pitchFamily="18" charset="0"/>
                                      </a:rPr>
                                      <m:t>𝑖</m:t>
                                    </m:r>
                                  </m:sub>
                                  <m:sup>
                                    <m:r>
                                      <a:rPr lang="en-US" b="0" i="1" smtClean="0">
                                        <a:solidFill>
                                          <a:srgbClr val="0070C0"/>
                                        </a:solidFill>
                                        <a:latin typeface="Cambria Math" panose="02040503050406030204" pitchFamily="18" charset="0"/>
                                      </a:rPr>
                                      <m:t>2</m:t>
                                    </m:r>
                                  </m:sup>
                                </m:sSubSup>
                              </m:num>
                              <m:den>
                                <m:acc>
                                  <m:accPr>
                                    <m:chr m:val="̅"/>
                                    <m:ctrlPr>
                                      <a:rPr lang="en-US" b="0" i="1" smtClean="0">
                                        <a:solidFill>
                                          <a:srgbClr val="0070C0"/>
                                        </a:solidFill>
                                        <a:latin typeface="Cambria Math" panose="02040503050406030204" pitchFamily="18" charset="0"/>
                                      </a:rPr>
                                    </m:ctrlPr>
                                  </m:accPr>
                                  <m:e>
                                    <m:sSup>
                                      <m:sSupPr>
                                        <m:ctrlPr>
                                          <a:rPr lang="en-US" b="0" i="1" smtClean="0">
                                            <a:solidFill>
                                              <a:srgbClr val="0070C0"/>
                                            </a:solidFill>
                                            <a:latin typeface="Cambria Math" panose="02040503050406030204" pitchFamily="18" charset="0"/>
                                          </a:rPr>
                                        </m:ctrlPr>
                                      </m:sSupPr>
                                      <m:e>
                                        <m:r>
                                          <a:rPr lang="en-US" b="0" i="1" smtClean="0">
                                            <a:solidFill>
                                              <a:srgbClr val="0070C0"/>
                                            </a:solidFill>
                                            <a:latin typeface="Cambria Math" panose="02040503050406030204" pitchFamily="18" charset="0"/>
                                          </a:rPr>
                                          <m:t>𝑁</m:t>
                                        </m:r>
                                      </m:e>
                                      <m:sup>
                                        <m:r>
                                          <a:rPr lang="en-US" b="0" i="1" smtClean="0">
                                            <a:solidFill>
                                              <a:srgbClr val="0070C0"/>
                                            </a:solidFill>
                                            <a:latin typeface="Cambria Math" panose="02040503050406030204" pitchFamily="18" charset="0"/>
                                          </a:rPr>
                                          <m:t>2</m:t>
                                        </m:r>
                                      </m:sup>
                                    </m:sSup>
                                  </m:e>
                                </m:acc>
                              </m:den>
                            </m:f>
                          </m:e>
                        </m:func>
                      </m:e>
                    </m:nary>
                  </m:oMath>
                </a14:m>
                <a:endParaRPr lang="en-US" dirty="0"/>
              </a:p>
            </p:txBody>
          </p:sp>
        </mc:Choice>
        <mc:Fallback xmlns="">
          <p:sp>
            <p:nvSpPr>
              <p:cNvPr id="6" name="Content Placeholder 5">
                <a:extLst>
                  <a:ext uri="{FF2B5EF4-FFF2-40B4-BE49-F238E27FC236}">
                    <a16:creationId xmlns:a16="http://schemas.microsoft.com/office/drawing/2014/main" id="{5A3CBB24-FC43-38A7-3EA8-0ABE3D4DEBAF}"/>
                  </a:ext>
                </a:extLst>
              </p:cNvPr>
              <p:cNvSpPr>
                <a:spLocks noGrp="1" noRot="1" noChangeAspect="1" noMove="1" noResize="1" noEditPoints="1" noAdjustHandles="1" noChangeArrowheads="1" noChangeShapeType="1" noTextEdit="1"/>
              </p:cNvSpPr>
              <p:nvPr>
                <p:ph sz="half" idx="2"/>
              </p:nvPr>
            </p:nvSpPr>
            <p:spPr>
              <a:xfrm>
                <a:off x="6197600" y="1600203"/>
                <a:ext cx="5842000" cy="4983159"/>
              </a:xfrm>
              <a:blipFill>
                <a:blip r:embed="rId3"/>
                <a:stretch>
                  <a:fillRect l="-1879" t="-122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F8CD5DE2-F675-5C4C-6091-33FF6608A5B7}"/>
              </a:ext>
            </a:extLst>
          </p:cNvPr>
          <p:cNvSpPr>
            <a:spLocks noGrp="1"/>
          </p:cNvSpPr>
          <p:nvPr>
            <p:ph type="sldNum" sz="quarter" idx="12"/>
          </p:nvPr>
        </p:nvSpPr>
        <p:spPr/>
        <p:txBody>
          <a:bodyPr/>
          <a:lstStyle/>
          <a:p>
            <a:fld id="{664C8B8A-3CEF-4077-8AC3-5FC46E293847}" type="slidenum">
              <a:rPr lang="en-US" smtClean="0"/>
              <a:t>12</a:t>
            </a:fld>
            <a:endParaRPr lang="en-US"/>
          </a:p>
        </p:txBody>
      </p:sp>
      <p:sp>
        <p:nvSpPr>
          <p:cNvPr id="9" name="TextBox 8">
            <a:extLst>
              <a:ext uri="{FF2B5EF4-FFF2-40B4-BE49-F238E27FC236}">
                <a16:creationId xmlns:a16="http://schemas.microsoft.com/office/drawing/2014/main" id="{1C341730-81B8-17DF-1115-3CC3AD4AD503}"/>
              </a:ext>
            </a:extLst>
          </p:cNvPr>
          <p:cNvSpPr txBox="1"/>
          <p:nvPr/>
        </p:nvSpPr>
        <p:spPr>
          <a:xfrm>
            <a:off x="9897292" y="4785360"/>
            <a:ext cx="2249714" cy="646331"/>
          </a:xfrm>
          <a:prstGeom prst="rect">
            <a:avLst/>
          </a:prstGeom>
          <a:noFill/>
        </p:spPr>
        <p:txBody>
          <a:bodyPr wrap="square" rtlCol="0">
            <a:spAutoFit/>
          </a:bodyPr>
          <a:lstStyle/>
          <a:p>
            <a:r>
              <a:rPr lang="en-US" dirty="0">
                <a:solidFill>
                  <a:srgbClr val="0070C0"/>
                </a:solidFill>
              </a:rPr>
              <a:t>Signal in the effective frequency domain</a:t>
            </a:r>
          </a:p>
        </p:txBody>
      </p:sp>
      <p:sp>
        <p:nvSpPr>
          <p:cNvPr id="10" name="TextBox 9">
            <a:extLst>
              <a:ext uri="{FF2B5EF4-FFF2-40B4-BE49-F238E27FC236}">
                <a16:creationId xmlns:a16="http://schemas.microsoft.com/office/drawing/2014/main" id="{18CB8FED-D4F3-5E3F-2771-CF1BE0F7BC9A}"/>
              </a:ext>
            </a:extLst>
          </p:cNvPr>
          <p:cNvSpPr txBox="1"/>
          <p:nvPr/>
        </p:nvSpPr>
        <p:spPr>
          <a:xfrm>
            <a:off x="9897292" y="5937031"/>
            <a:ext cx="2249714" cy="646331"/>
          </a:xfrm>
          <a:prstGeom prst="rect">
            <a:avLst/>
          </a:prstGeom>
          <a:noFill/>
        </p:spPr>
        <p:txBody>
          <a:bodyPr wrap="square" rtlCol="0">
            <a:spAutoFit/>
          </a:bodyPr>
          <a:lstStyle/>
          <a:p>
            <a:r>
              <a:rPr lang="en-US" dirty="0">
                <a:solidFill>
                  <a:srgbClr val="0070C0"/>
                </a:solidFill>
              </a:rPr>
              <a:t>Noise in the effective frequency domain</a:t>
            </a:r>
          </a:p>
        </p:txBody>
      </p:sp>
    </p:spTree>
    <p:extLst>
      <p:ext uri="{BB962C8B-B14F-4D97-AF65-F5344CB8AC3E}">
        <p14:creationId xmlns:p14="http://schemas.microsoft.com/office/powerpoint/2010/main" val="13433991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xEl>
                                              <p:pRg st="0" end="0"/>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
                                            <p:txEl>
                                              <p:pRg st="3" end="3"/>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6">
                                            <p:txEl>
                                              <p:pRg st="5" end="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8F29F0-121C-1115-A381-79BF54CE25C0}"/>
              </a:ext>
            </a:extLst>
          </p:cNvPr>
          <p:cNvSpPr>
            <a:spLocks noGrp="1"/>
          </p:cNvSpPr>
          <p:nvPr>
            <p:ph type="title"/>
          </p:nvPr>
        </p:nvSpPr>
        <p:spPr>
          <a:xfrm>
            <a:off x="609600" y="-30162"/>
            <a:ext cx="10972800" cy="1143000"/>
          </a:xfrm>
        </p:spPr>
        <p:txBody>
          <a:bodyPr/>
          <a:lstStyle/>
          <a:p>
            <a:r>
              <a:rPr lang="en-US" dirty="0"/>
              <a:t>Key Take-away Points of Wiener-SVD</a:t>
            </a:r>
          </a:p>
        </p:txBody>
      </p:sp>
      <mc:AlternateContent xmlns:mc="http://schemas.openxmlformats.org/markup-compatibility/2006">
        <mc:Choice xmlns:a14="http://schemas.microsoft.com/office/drawing/2010/main" Requires="a14">
          <p:sp>
            <p:nvSpPr>
              <p:cNvPr id="5" name="Content Placeholder 4">
                <a:extLst>
                  <a:ext uri="{FF2B5EF4-FFF2-40B4-BE49-F238E27FC236}">
                    <a16:creationId xmlns:a16="http://schemas.microsoft.com/office/drawing/2014/main" id="{B4C8127A-DD4F-C918-878E-3C3A7D313B21}"/>
                  </a:ext>
                </a:extLst>
              </p:cNvPr>
              <p:cNvSpPr>
                <a:spLocks noGrp="1"/>
              </p:cNvSpPr>
              <p:nvPr>
                <p:ph sz="half" idx="1"/>
              </p:nvPr>
            </p:nvSpPr>
            <p:spPr>
              <a:xfrm>
                <a:off x="0" y="1235078"/>
                <a:ext cx="5963920" cy="5121275"/>
              </a:xfrm>
            </p:spPr>
            <p:txBody>
              <a:bodyPr>
                <a:normAutofit/>
              </a:bodyPr>
              <a:lstStyle/>
              <a:p>
                <a:r>
                  <a:rPr lang="en-US" dirty="0"/>
                  <a:t>Unfolded results are essentially </a:t>
                </a:r>
                <a:br>
                  <a:rPr lang="en-US" dirty="0"/>
                </a:br>
                <a14:m>
                  <m:oMath xmlns:m="http://schemas.openxmlformats.org/officeDocument/2006/math">
                    <m:acc>
                      <m:accPr>
                        <m:chr m:val="̅"/>
                        <m:ctrlPr>
                          <a:rPr lang="en-US" b="1" i="1" smtClean="0">
                            <a:latin typeface="Cambria Math" panose="02040503050406030204" pitchFamily="18" charset="0"/>
                          </a:rPr>
                        </m:ctrlPr>
                      </m:accPr>
                      <m:e>
                        <m:acc>
                          <m:accPr>
                            <m:chr m:val="̂"/>
                            <m:ctrlPr>
                              <a:rPr lang="en-US" b="1" i="1" smtClean="0">
                                <a:latin typeface="Cambria Math" panose="02040503050406030204" pitchFamily="18" charset="0"/>
                              </a:rPr>
                            </m:ctrlPr>
                          </m:accPr>
                          <m:e>
                            <m:r>
                              <a:rPr lang="en-US" b="1" i="1" smtClean="0">
                                <a:latin typeface="Cambria Math" panose="02040503050406030204" pitchFamily="18" charset="0"/>
                              </a:rPr>
                              <m:t>𝑺</m:t>
                            </m:r>
                          </m:e>
                        </m:acc>
                      </m:e>
                    </m:acc>
                    <m:r>
                      <a:rPr lang="en-US" b="1" i="1" smtClean="0">
                        <a:latin typeface="Cambria Math" panose="02040503050406030204" pitchFamily="18" charset="0"/>
                      </a:rPr>
                      <m:t> =</m:t>
                    </m:r>
                    <m:sSub>
                      <m:sSubPr>
                        <m:ctrlPr>
                          <a:rPr lang="en-US" b="1" i="1" smtClean="0">
                            <a:latin typeface="Cambria Math" panose="02040503050406030204" pitchFamily="18" charset="0"/>
                          </a:rPr>
                        </m:ctrlPr>
                      </m:sSubPr>
                      <m:e>
                        <m:r>
                          <a:rPr lang="en-US" b="1" i="1" smtClean="0">
                            <a:latin typeface="Cambria Math" panose="02040503050406030204" pitchFamily="18" charset="0"/>
                          </a:rPr>
                          <m:t>𝑨</m:t>
                        </m:r>
                      </m:e>
                      <m:sub>
                        <m:r>
                          <a:rPr lang="en-US" b="1" i="1" smtClean="0">
                            <a:latin typeface="Cambria Math" panose="02040503050406030204" pitchFamily="18" charset="0"/>
                          </a:rPr>
                          <m:t>𝑪</m:t>
                        </m:r>
                      </m:sub>
                    </m:sSub>
                    <m:r>
                      <a:rPr lang="en-US" b="1" i="1" smtClean="0">
                        <a:latin typeface="Cambria Math" panose="02040503050406030204" pitchFamily="18" charset="0"/>
                      </a:rPr>
                      <m:t>⋅</m:t>
                    </m:r>
                    <m:acc>
                      <m:accPr>
                        <m:chr m:val="̅"/>
                        <m:ctrlPr>
                          <a:rPr lang="en-US" b="1" i="1" smtClean="0">
                            <a:latin typeface="Cambria Math" panose="02040503050406030204" pitchFamily="18" charset="0"/>
                          </a:rPr>
                        </m:ctrlPr>
                      </m:accPr>
                      <m:e>
                        <m:r>
                          <a:rPr lang="en-US" b="1" i="1" smtClean="0">
                            <a:latin typeface="Cambria Math" panose="02040503050406030204" pitchFamily="18" charset="0"/>
                          </a:rPr>
                          <m:t>𝑺</m:t>
                        </m:r>
                      </m:e>
                    </m:acc>
                  </m:oMath>
                </a14:m>
                <a:r>
                  <a:rPr lang="en-US" b="1" dirty="0"/>
                  <a:t> </a:t>
                </a:r>
              </a:p>
              <a:p>
                <a:pPr lvl="1"/>
                <a:r>
                  <a:rPr lang="en-US" dirty="0"/>
                  <a:t>No regularization strength τ</a:t>
                </a:r>
              </a:p>
              <a:p>
                <a:pPr lvl="1"/>
                <a:r>
                  <a:rPr lang="en-US" dirty="0"/>
                  <a:t>No ad-hoc unfolding uncertainty</a:t>
                </a:r>
              </a:p>
              <a:p>
                <a:r>
                  <a:rPr lang="en-US" dirty="0">
                    <a:solidFill>
                      <a:srgbClr val="7030A0"/>
                    </a:solidFill>
                  </a:rPr>
                  <a:t>Wiener-SVD needs an input of expectation of signal</a:t>
                </a:r>
              </a:p>
              <a:p>
                <a:pPr lvl="1"/>
                <a:r>
                  <a:rPr lang="en-US" dirty="0">
                    <a:solidFill>
                      <a:srgbClr val="7030A0"/>
                    </a:solidFill>
                  </a:rPr>
                  <a:t>By construction, the smallest MSE</a:t>
                </a:r>
              </a:p>
              <a:p>
                <a:r>
                  <a:rPr lang="en-US" dirty="0"/>
                  <a:t>Difference between </a:t>
                </a:r>
                <a:r>
                  <a:rPr lang="en-US" dirty="0">
                    <a:solidFill>
                      <a:srgbClr val="C00000"/>
                    </a:solidFill>
                  </a:rPr>
                  <a:t>unfolded results</a:t>
                </a:r>
                <a:r>
                  <a:rPr lang="en-US" dirty="0"/>
                  <a:t> </a:t>
                </a:r>
                <a:r>
                  <a:rPr lang="en-US" dirty="0" err="1"/>
                  <a:t>w.r.t.</a:t>
                </a:r>
                <a:r>
                  <a:rPr lang="en-US" dirty="0"/>
                  <a:t> </a:t>
                </a:r>
                <a:r>
                  <a:rPr lang="en-US" dirty="0">
                    <a:solidFill>
                      <a:srgbClr val="0070C0"/>
                    </a:solidFill>
                  </a:rPr>
                  <a:t>truth </a:t>
                </a:r>
                <a:r>
                  <a:rPr lang="en-US" dirty="0"/>
                  <a:t>depends on the choice of effective frequency domain (e.g. C) </a:t>
                </a:r>
                <a:br>
                  <a:rPr lang="en-US" dirty="0"/>
                </a:br>
                <a:r>
                  <a:rPr lang="en-US" dirty="0"/>
                  <a:t>and the expectation of signal</a:t>
                </a:r>
              </a:p>
            </p:txBody>
          </p:sp>
        </mc:Choice>
        <mc:Fallback>
          <p:sp>
            <p:nvSpPr>
              <p:cNvPr id="5" name="Content Placeholder 4">
                <a:extLst>
                  <a:ext uri="{FF2B5EF4-FFF2-40B4-BE49-F238E27FC236}">
                    <a16:creationId xmlns:a16="http://schemas.microsoft.com/office/drawing/2014/main" id="{B4C8127A-DD4F-C918-878E-3C3A7D313B21}"/>
                  </a:ext>
                </a:extLst>
              </p:cNvPr>
              <p:cNvSpPr>
                <a:spLocks noGrp="1" noRot="1" noChangeAspect="1" noMove="1" noResize="1" noEditPoints="1" noAdjustHandles="1" noChangeArrowheads="1" noChangeShapeType="1" noTextEdit="1"/>
              </p:cNvSpPr>
              <p:nvPr>
                <p:ph sz="half" idx="1"/>
              </p:nvPr>
            </p:nvSpPr>
            <p:spPr>
              <a:xfrm>
                <a:off x="0" y="1235078"/>
                <a:ext cx="5963920" cy="5121275"/>
              </a:xfrm>
              <a:blipFill>
                <a:blip r:embed="rId2"/>
                <a:stretch>
                  <a:fillRect l="-1840" t="-1190" r="-307" b="-226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DE7A54B0-C3F3-2253-3BBE-1B49C29C30CA}"/>
                  </a:ext>
                </a:extLst>
              </p:cNvPr>
              <p:cNvSpPr>
                <a:spLocks noGrp="1"/>
              </p:cNvSpPr>
              <p:nvPr>
                <p:ph sz="half" idx="2"/>
              </p:nvPr>
            </p:nvSpPr>
            <p:spPr>
              <a:xfrm>
                <a:off x="5834148" y="1235079"/>
                <a:ext cx="6327371" cy="5035728"/>
              </a:xfrm>
            </p:spPr>
            <p:txBody>
              <a:bodyPr>
                <a:normAutofit/>
              </a:bodyPr>
              <a:lstStyle/>
              <a:p>
                <a:r>
                  <a:rPr lang="en-US" b="1" dirty="0"/>
                  <a:t>Retain the maximal power to differentiate model </a:t>
                </a:r>
                <a:r>
                  <a:rPr lang="en-US" b="1" dirty="0">
                    <a:solidFill>
                      <a:srgbClr val="C00000"/>
                    </a:solidFill>
                  </a:rPr>
                  <a:t>predictions</a:t>
                </a:r>
                <a:r>
                  <a:rPr lang="en-US" b="1" dirty="0"/>
                  <a:t> in comparing to </a:t>
                </a:r>
                <a:r>
                  <a:rPr lang="en-US" b="1" dirty="0">
                    <a:solidFill>
                      <a:srgbClr val="0070C0"/>
                    </a:solidFill>
                  </a:rPr>
                  <a:t>unfolded results </a:t>
                </a:r>
                <a:r>
                  <a:rPr lang="en-US" b="1" dirty="0"/>
                  <a:t>(</a:t>
                </a:r>
                <a:r>
                  <a:rPr lang="en-US" b="1" dirty="0">
                    <a:solidFill>
                      <a:srgbClr val="C00000"/>
                    </a:solidFill>
                  </a:rPr>
                  <a:t>P</a:t>
                </a:r>
                <a:r>
                  <a:rPr lang="en-US" b="1" dirty="0"/>
                  <a:t> vs. </a:t>
                </a:r>
                <a14:m>
                  <m:oMath xmlns:m="http://schemas.openxmlformats.org/officeDocument/2006/math">
                    <m:acc>
                      <m:accPr>
                        <m:chr m:val="̂"/>
                        <m:ctrlPr>
                          <a:rPr lang="en-US" b="1" i="1" smtClean="0">
                            <a:solidFill>
                              <a:srgbClr val="0070C0"/>
                            </a:solidFill>
                            <a:latin typeface="Cambria Math" panose="02040503050406030204" pitchFamily="18" charset="0"/>
                          </a:rPr>
                        </m:ctrlPr>
                      </m:accPr>
                      <m:e>
                        <m:r>
                          <a:rPr lang="en-US" b="1" i="1" smtClean="0">
                            <a:solidFill>
                              <a:srgbClr val="0070C0"/>
                            </a:solidFill>
                            <a:latin typeface="Cambria Math" panose="02040503050406030204" pitchFamily="18" charset="0"/>
                          </a:rPr>
                          <m:t>𝑺</m:t>
                        </m:r>
                      </m:e>
                    </m:acc>
                  </m:oMath>
                </a14:m>
                <a:r>
                  <a:rPr lang="en-US" b="1" dirty="0"/>
                  <a:t>)</a:t>
                </a:r>
              </a:p>
              <a:p>
                <a:pPr lvl="1"/>
                <a:r>
                  <a:rPr lang="en-US" dirty="0"/>
                  <a:t>Publish A</a:t>
                </a:r>
                <a:r>
                  <a:rPr lang="en-US" baseline="-25000" dirty="0"/>
                  <a:t>C</a:t>
                </a:r>
                <a:r>
                  <a:rPr lang="en-US" dirty="0"/>
                  <a:t>, so that it can be applied to the predictions for comparison</a:t>
                </a:r>
              </a:p>
              <a:p>
                <a:r>
                  <a:rPr lang="en-US" dirty="0">
                    <a:solidFill>
                      <a:srgbClr val="0070C0"/>
                    </a:solidFill>
                  </a:rPr>
                  <a:t>Covariance matrix of measurements need to accommodate all uncertainties </a:t>
                </a:r>
                <a:r>
                  <a:rPr lang="en-US" dirty="0">
                    <a:solidFill>
                      <a:srgbClr val="0070C0"/>
                    </a:solidFill>
                    <a:sym typeface="Wingdings" panose="05000000000000000000" pitchFamily="2" charset="2"/>
                  </a:rPr>
                  <a:t> </a:t>
                </a:r>
                <a:r>
                  <a:rPr lang="en-US" b="1" dirty="0">
                    <a:solidFill>
                      <a:srgbClr val="0070C0"/>
                    </a:solidFill>
                    <a:sym typeface="Wingdings" panose="05000000000000000000" pitchFamily="2" charset="2"/>
                  </a:rPr>
                  <a:t>Model validation</a:t>
                </a:r>
              </a:p>
              <a:p>
                <a:pPr lvl="1"/>
                <a:r>
                  <a:rPr lang="en-US" dirty="0">
                    <a:solidFill>
                      <a:srgbClr val="7030A0"/>
                    </a:solidFill>
                    <a:sym typeface="Wingdings" panose="05000000000000000000" pitchFamily="2" charset="2"/>
                  </a:rPr>
                  <a:t>Calibration: use (external) data to replace model</a:t>
                </a:r>
              </a:p>
              <a:p>
                <a:pPr lvl="1"/>
                <a:r>
                  <a:rPr lang="en-US" dirty="0">
                    <a:solidFill>
                      <a:srgbClr val="0070C0"/>
                    </a:solidFill>
                    <a:sym typeface="Wingdings" panose="05000000000000000000" pitchFamily="2" charset="2"/>
                  </a:rPr>
                  <a:t>Validation: use (this) data to validate model</a:t>
                </a:r>
                <a:endParaRPr lang="en-US" dirty="0">
                  <a:solidFill>
                    <a:srgbClr val="0070C0"/>
                  </a:solidFill>
                </a:endParaRPr>
              </a:p>
              <a:p>
                <a:pPr lvl="1"/>
                <a:endParaRPr lang="en-US" dirty="0"/>
              </a:p>
              <a:p>
                <a:pPr lvl="1"/>
                <a:endParaRPr lang="en-US" dirty="0"/>
              </a:p>
              <a:p>
                <a:pPr lvl="1"/>
                <a:endParaRPr lang="en-US" dirty="0"/>
              </a:p>
            </p:txBody>
          </p:sp>
        </mc:Choice>
        <mc:Fallback xmlns="">
          <p:sp>
            <p:nvSpPr>
              <p:cNvPr id="6" name="Content Placeholder 5">
                <a:extLst>
                  <a:ext uri="{FF2B5EF4-FFF2-40B4-BE49-F238E27FC236}">
                    <a16:creationId xmlns:a16="http://schemas.microsoft.com/office/drawing/2014/main" id="{DE7A54B0-C3F3-2253-3BBE-1B49C29C30CA}"/>
                  </a:ext>
                </a:extLst>
              </p:cNvPr>
              <p:cNvSpPr>
                <a:spLocks noGrp="1" noRot="1" noChangeAspect="1" noMove="1" noResize="1" noEditPoints="1" noAdjustHandles="1" noChangeArrowheads="1" noChangeShapeType="1" noTextEdit="1"/>
              </p:cNvSpPr>
              <p:nvPr>
                <p:ph sz="half" idx="2"/>
              </p:nvPr>
            </p:nvSpPr>
            <p:spPr>
              <a:xfrm>
                <a:off x="5834148" y="1235079"/>
                <a:ext cx="6327371" cy="5035728"/>
              </a:xfrm>
              <a:blipFill>
                <a:blip r:embed="rId3"/>
                <a:stretch>
                  <a:fillRect l="-1734" t="-1211" r="-771"/>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9AD748C-8E42-D5CF-110B-14C79609B00D}"/>
              </a:ext>
            </a:extLst>
          </p:cNvPr>
          <p:cNvSpPr>
            <a:spLocks noGrp="1"/>
          </p:cNvSpPr>
          <p:nvPr>
            <p:ph type="sldNum" sz="quarter" idx="12"/>
          </p:nvPr>
        </p:nvSpPr>
        <p:spPr/>
        <p:txBody>
          <a:bodyPr/>
          <a:lstStyle/>
          <a:p>
            <a:fld id="{664C8B8A-3CEF-4077-8AC3-5FC46E293847}" type="slidenum">
              <a:rPr lang="en-US" smtClean="0"/>
              <a:t>13</a:t>
            </a:fld>
            <a:endParaRPr lang="en-US"/>
          </a:p>
        </p:txBody>
      </p:sp>
    </p:spTree>
    <p:extLst>
      <p:ext uri="{BB962C8B-B14F-4D97-AF65-F5344CB8AC3E}">
        <p14:creationId xmlns:p14="http://schemas.microsoft.com/office/powerpoint/2010/main" val="3404077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172147-ACF8-49C3-A612-C97CDD613CFE}"/>
              </a:ext>
            </a:extLst>
          </p:cNvPr>
          <p:cNvSpPr>
            <a:spLocks noGrp="1"/>
          </p:cNvSpPr>
          <p:nvPr>
            <p:ph type="title"/>
          </p:nvPr>
        </p:nvSpPr>
        <p:spPr>
          <a:xfrm>
            <a:off x="609600" y="-134794"/>
            <a:ext cx="10972800" cy="1143000"/>
          </a:xfrm>
        </p:spPr>
        <p:txBody>
          <a:bodyPr>
            <a:normAutofit fontScale="90000"/>
          </a:bodyPr>
          <a:lstStyle/>
          <a:p>
            <a:r>
              <a:rPr lang="en-US" dirty="0"/>
              <a:t>Application: Cross Section Extraction Procedure (I)</a:t>
            </a:r>
          </a:p>
        </p:txBody>
      </p:sp>
      <p:sp>
        <p:nvSpPr>
          <p:cNvPr id="3" name="Content Placeholder 2">
            <a:extLst>
              <a:ext uri="{FF2B5EF4-FFF2-40B4-BE49-F238E27FC236}">
                <a16:creationId xmlns:a16="http://schemas.microsoft.com/office/drawing/2014/main" id="{E2980B95-3597-40F4-89EB-0A8499324D97}"/>
              </a:ext>
            </a:extLst>
          </p:cNvPr>
          <p:cNvSpPr>
            <a:spLocks noGrp="1"/>
          </p:cNvSpPr>
          <p:nvPr>
            <p:ph idx="1"/>
          </p:nvPr>
        </p:nvSpPr>
        <p:spPr>
          <a:xfrm>
            <a:off x="0" y="1008207"/>
            <a:ext cx="12112387" cy="5117960"/>
          </a:xfrm>
        </p:spPr>
        <p:txBody>
          <a:bodyPr/>
          <a:lstStyle/>
          <a:p>
            <a:r>
              <a:rPr lang="en-US" dirty="0"/>
              <a:t>Case study: extraction of total </a:t>
            </a:r>
            <a:r>
              <a:rPr lang="el-GR" dirty="0"/>
              <a:t>ν</a:t>
            </a:r>
            <a:r>
              <a:rPr lang="el-GR" baseline="-25000" dirty="0"/>
              <a:t>μ</a:t>
            </a:r>
            <a:r>
              <a:rPr lang="en-US" dirty="0"/>
              <a:t>CC cross section as neutrino energy</a:t>
            </a:r>
          </a:p>
        </p:txBody>
      </p:sp>
      <p:sp>
        <p:nvSpPr>
          <p:cNvPr id="4" name="Slide Number Placeholder 3">
            <a:extLst>
              <a:ext uri="{FF2B5EF4-FFF2-40B4-BE49-F238E27FC236}">
                <a16:creationId xmlns:a16="http://schemas.microsoft.com/office/drawing/2014/main" id="{85E1AA7F-71CD-430D-AE42-89A70FD7F317}"/>
              </a:ext>
            </a:extLst>
          </p:cNvPr>
          <p:cNvSpPr>
            <a:spLocks noGrp="1"/>
          </p:cNvSpPr>
          <p:nvPr>
            <p:ph type="sldNum" sz="quarter" idx="12"/>
          </p:nvPr>
        </p:nvSpPr>
        <p:spPr/>
        <p:txBody>
          <a:bodyPr/>
          <a:lstStyle/>
          <a:p>
            <a:fld id="{BC3640E0-7F8E-4D1E-A657-995835B1B3B7}" type="slidenum">
              <a:rPr lang="en-US" smtClean="0"/>
              <a:t>14</a:t>
            </a:fld>
            <a:endParaRPr lang="en-US"/>
          </a:p>
        </p:txBody>
      </p:sp>
      <p:graphicFrame>
        <p:nvGraphicFramePr>
          <p:cNvPr id="5" name="Object 4">
            <a:extLst>
              <a:ext uri="{FF2B5EF4-FFF2-40B4-BE49-F238E27FC236}">
                <a16:creationId xmlns:a16="http://schemas.microsoft.com/office/drawing/2014/main" id="{6D9DF4AD-4EFF-499C-87D1-A09E5587265E}"/>
              </a:ext>
            </a:extLst>
          </p:cNvPr>
          <p:cNvGraphicFramePr>
            <a:graphicFrameLocks noChangeAspect="1"/>
          </p:cNvGraphicFramePr>
          <p:nvPr/>
        </p:nvGraphicFramePr>
        <p:xfrm>
          <a:off x="504825" y="2913063"/>
          <a:ext cx="11069638" cy="2346325"/>
        </p:xfrm>
        <a:graphic>
          <a:graphicData uri="http://schemas.openxmlformats.org/presentationml/2006/ole">
            <mc:AlternateContent xmlns:mc="http://schemas.openxmlformats.org/markup-compatibility/2006">
              <mc:Choice xmlns:v="urn:schemas-microsoft-com:vml" Requires="v">
                <p:oleObj name="Equation" r:id="rId2" imgW="4673520" imgH="990360" progId="Equation.DSMT4">
                  <p:embed/>
                </p:oleObj>
              </mc:Choice>
              <mc:Fallback>
                <p:oleObj name="Equation" r:id="rId2" imgW="4673520" imgH="990360" progId="Equation.DSMT4">
                  <p:embed/>
                  <p:pic>
                    <p:nvPicPr>
                      <p:cNvPr id="5" name="Object 4">
                        <a:extLst>
                          <a:ext uri="{FF2B5EF4-FFF2-40B4-BE49-F238E27FC236}">
                            <a16:creationId xmlns:a16="http://schemas.microsoft.com/office/drawing/2014/main" id="{6D9DF4AD-4EFF-499C-87D1-A09E5587265E}"/>
                          </a:ext>
                        </a:extLst>
                      </p:cNvPr>
                      <p:cNvPicPr/>
                      <p:nvPr/>
                    </p:nvPicPr>
                    <p:blipFill>
                      <a:blip r:embed="rId3"/>
                      <a:stretch>
                        <a:fillRect/>
                      </a:stretch>
                    </p:blipFill>
                    <p:spPr>
                      <a:xfrm>
                        <a:off x="504825" y="2913063"/>
                        <a:ext cx="11069638" cy="2346325"/>
                      </a:xfrm>
                      <a:prstGeom prst="rect">
                        <a:avLst/>
                      </a:prstGeom>
                    </p:spPr>
                  </p:pic>
                </p:oleObj>
              </mc:Fallback>
            </mc:AlternateContent>
          </a:graphicData>
        </a:graphic>
      </p:graphicFrame>
      <p:sp>
        <p:nvSpPr>
          <p:cNvPr id="6" name="TextBox 5">
            <a:extLst>
              <a:ext uri="{FF2B5EF4-FFF2-40B4-BE49-F238E27FC236}">
                <a16:creationId xmlns:a16="http://schemas.microsoft.com/office/drawing/2014/main" id="{EA270E52-AC08-4876-922A-AD00052511CB}"/>
              </a:ext>
            </a:extLst>
          </p:cNvPr>
          <p:cNvSpPr txBox="1"/>
          <p:nvPr/>
        </p:nvSpPr>
        <p:spPr>
          <a:xfrm>
            <a:off x="232012" y="1889722"/>
            <a:ext cx="1712794" cy="369332"/>
          </a:xfrm>
          <a:prstGeom prst="rect">
            <a:avLst/>
          </a:prstGeom>
          <a:noFill/>
        </p:spPr>
        <p:txBody>
          <a:bodyPr wrap="square" rtlCol="0">
            <a:spAutoFit/>
          </a:bodyPr>
          <a:lstStyle/>
          <a:p>
            <a:r>
              <a:rPr lang="en-US" dirty="0"/>
              <a:t>Measurements</a:t>
            </a:r>
          </a:p>
        </p:txBody>
      </p:sp>
      <p:sp>
        <p:nvSpPr>
          <p:cNvPr id="7" name="TextBox 6">
            <a:extLst>
              <a:ext uri="{FF2B5EF4-FFF2-40B4-BE49-F238E27FC236}">
                <a16:creationId xmlns:a16="http://schemas.microsoft.com/office/drawing/2014/main" id="{90F57CC1-A321-4073-809A-E0C0BC4EEEEB}"/>
              </a:ext>
            </a:extLst>
          </p:cNvPr>
          <p:cNvSpPr txBox="1"/>
          <p:nvPr/>
        </p:nvSpPr>
        <p:spPr>
          <a:xfrm>
            <a:off x="2541897" y="1900179"/>
            <a:ext cx="1712794" cy="369332"/>
          </a:xfrm>
          <a:prstGeom prst="rect">
            <a:avLst/>
          </a:prstGeom>
          <a:noFill/>
        </p:spPr>
        <p:txBody>
          <a:bodyPr wrap="square" rtlCol="0">
            <a:spAutoFit/>
          </a:bodyPr>
          <a:lstStyle/>
          <a:p>
            <a:r>
              <a:rPr lang="el-GR" dirty="0">
                <a:solidFill>
                  <a:srgbClr val="FF0000"/>
                </a:solidFill>
              </a:rPr>
              <a:t>ν</a:t>
            </a:r>
            <a:r>
              <a:rPr lang="el-GR" baseline="-25000" dirty="0">
                <a:solidFill>
                  <a:srgbClr val="FF0000"/>
                </a:solidFill>
              </a:rPr>
              <a:t>μ</a:t>
            </a:r>
            <a:r>
              <a:rPr lang="el-GR" baseline="-25000" dirty="0"/>
              <a:t> </a:t>
            </a:r>
            <a:r>
              <a:rPr lang="en-US" dirty="0">
                <a:solidFill>
                  <a:srgbClr val="FF0000"/>
                </a:solidFill>
              </a:rPr>
              <a:t>Neutrino Flux</a:t>
            </a:r>
          </a:p>
        </p:txBody>
      </p:sp>
      <p:sp>
        <p:nvSpPr>
          <p:cNvPr id="8" name="TextBox 7">
            <a:extLst>
              <a:ext uri="{FF2B5EF4-FFF2-40B4-BE49-F238E27FC236}">
                <a16:creationId xmlns:a16="http://schemas.microsoft.com/office/drawing/2014/main" id="{C4C8A4A7-AFC8-4C52-BCC9-8DC70C0BCFC5}"/>
              </a:ext>
            </a:extLst>
          </p:cNvPr>
          <p:cNvSpPr txBox="1"/>
          <p:nvPr/>
        </p:nvSpPr>
        <p:spPr>
          <a:xfrm>
            <a:off x="4549254" y="1888373"/>
            <a:ext cx="1980063" cy="369332"/>
          </a:xfrm>
          <a:prstGeom prst="rect">
            <a:avLst/>
          </a:prstGeom>
          <a:noFill/>
        </p:spPr>
        <p:txBody>
          <a:bodyPr wrap="square" rtlCol="0">
            <a:spAutoFit/>
          </a:bodyPr>
          <a:lstStyle/>
          <a:p>
            <a:r>
              <a:rPr lang="el-GR" dirty="0">
                <a:solidFill>
                  <a:srgbClr val="0070C0"/>
                </a:solidFill>
              </a:rPr>
              <a:t>ν</a:t>
            </a:r>
            <a:r>
              <a:rPr lang="el-GR" baseline="-25000" dirty="0">
                <a:solidFill>
                  <a:srgbClr val="0070C0"/>
                </a:solidFill>
              </a:rPr>
              <a:t>μ</a:t>
            </a:r>
            <a:r>
              <a:rPr lang="en-US" dirty="0">
                <a:solidFill>
                  <a:srgbClr val="0070C0"/>
                </a:solidFill>
              </a:rPr>
              <a:t>CC cross section</a:t>
            </a:r>
          </a:p>
        </p:txBody>
      </p:sp>
      <p:sp>
        <p:nvSpPr>
          <p:cNvPr id="9" name="TextBox 8">
            <a:extLst>
              <a:ext uri="{FF2B5EF4-FFF2-40B4-BE49-F238E27FC236}">
                <a16:creationId xmlns:a16="http://schemas.microsoft.com/office/drawing/2014/main" id="{48C7600C-F3AA-47A6-BA6A-4F8B52410FB8}"/>
              </a:ext>
            </a:extLst>
          </p:cNvPr>
          <p:cNvSpPr txBox="1"/>
          <p:nvPr/>
        </p:nvSpPr>
        <p:spPr>
          <a:xfrm>
            <a:off x="6694228" y="1761679"/>
            <a:ext cx="1917509" cy="646331"/>
          </a:xfrm>
          <a:prstGeom prst="rect">
            <a:avLst/>
          </a:prstGeom>
          <a:noFill/>
        </p:spPr>
        <p:txBody>
          <a:bodyPr wrap="square" rtlCol="0">
            <a:spAutoFit/>
          </a:bodyPr>
          <a:lstStyle/>
          <a:p>
            <a:r>
              <a:rPr lang="en-US" dirty="0"/>
              <a:t>Detector response  matrix</a:t>
            </a:r>
          </a:p>
        </p:txBody>
      </p:sp>
      <p:sp>
        <p:nvSpPr>
          <p:cNvPr id="10" name="TextBox 9">
            <a:extLst>
              <a:ext uri="{FF2B5EF4-FFF2-40B4-BE49-F238E27FC236}">
                <a16:creationId xmlns:a16="http://schemas.microsoft.com/office/drawing/2014/main" id="{3C4AF358-7F80-404F-BA30-EBF1FCAB7886}"/>
              </a:ext>
            </a:extLst>
          </p:cNvPr>
          <p:cNvSpPr txBox="1"/>
          <p:nvPr/>
        </p:nvSpPr>
        <p:spPr>
          <a:xfrm>
            <a:off x="8851709" y="1861176"/>
            <a:ext cx="1712794" cy="646331"/>
          </a:xfrm>
          <a:prstGeom prst="rect">
            <a:avLst/>
          </a:prstGeom>
          <a:noFill/>
        </p:spPr>
        <p:txBody>
          <a:bodyPr wrap="square" rtlCol="0">
            <a:spAutoFit/>
          </a:bodyPr>
          <a:lstStyle/>
          <a:p>
            <a:r>
              <a:rPr lang="en-US" dirty="0">
                <a:solidFill>
                  <a:srgbClr val="FF0000"/>
                </a:solidFill>
              </a:rPr>
              <a:t>Selection efficiency</a:t>
            </a:r>
          </a:p>
        </p:txBody>
      </p:sp>
      <p:sp>
        <p:nvSpPr>
          <p:cNvPr id="11" name="TextBox 10">
            <a:extLst>
              <a:ext uri="{FF2B5EF4-FFF2-40B4-BE49-F238E27FC236}">
                <a16:creationId xmlns:a16="http://schemas.microsoft.com/office/drawing/2014/main" id="{3C801D2D-BB47-426C-B1A7-DAE2C1F5372A}"/>
              </a:ext>
            </a:extLst>
          </p:cNvPr>
          <p:cNvSpPr txBox="1"/>
          <p:nvPr/>
        </p:nvSpPr>
        <p:spPr>
          <a:xfrm>
            <a:off x="10564503" y="1925390"/>
            <a:ext cx="1712794" cy="369332"/>
          </a:xfrm>
          <a:prstGeom prst="rect">
            <a:avLst/>
          </a:prstGeom>
          <a:noFill/>
        </p:spPr>
        <p:txBody>
          <a:bodyPr wrap="square" rtlCol="0">
            <a:spAutoFit/>
          </a:bodyPr>
          <a:lstStyle/>
          <a:p>
            <a:r>
              <a:rPr lang="en-US" dirty="0">
                <a:solidFill>
                  <a:srgbClr val="0070C0"/>
                </a:solidFill>
              </a:rPr>
              <a:t>background</a:t>
            </a:r>
          </a:p>
        </p:txBody>
      </p:sp>
      <p:cxnSp>
        <p:nvCxnSpPr>
          <p:cNvPr id="13" name="Straight Arrow Connector 12">
            <a:extLst>
              <a:ext uri="{FF2B5EF4-FFF2-40B4-BE49-F238E27FC236}">
                <a16:creationId xmlns:a16="http://schemas.microsoft.com/office/drawing/2014/main" id="{B0015A79-B9C2-4549-B0FE-07621EE86793}"/>
              </a:ext>
            </a:extLst>
          </p:cNvPr>
          <p:cNvCxnSpPr>
            <a:stCxn id="6" idx="2"/>
          </p:cNvCxnSpPr>
          <p:nvPr/>
        </p:nvCxnSpPr>
        <p:spPr>
          <a:xfrm>
            <a:off x="1088409" y="2259054"/>
            <a:ext cx="0" cy="600152"/>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B624E0C-2EB9-4CBD-BBAE-CDEBD5AFA31A}"/>
              </a:ext>
            </a:extLst>
          </p:cNvPr>
          <p:cNvCxnSpPr>
            <a:cxnSpLocks/>
            <a:stCxn id="7" idx="2"/>
          </p:cNvCxnSpPr>
          <p:nvPr/>
        </p:nvCxnSpPr>
        <p:spPr>
          <a:xfrm>
            <a:off x="3398294" y="2269511"/>
            <a:ext cx="444690" cy="653788"/>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8C328925-2146-43A1-A880-624C5D97DB27}"/>
              </a:ext>
            </a:extLst>
          </p:cNvPr>
          <p:cNvCxnSpPr>
            <a:cxnSpLocks/>
          </p:cNvCxnSpPr>
          <p:nvPr/>
        </p:nvCxnSpPr>
        <p:spPr>
          <a:xfrm>
            <a:off x="5393141" y="2244190"/>
            <a:ext cx="0" cy="680232"/>
          </a:xfrm>
          <a:prstGeom prst="straightConnector1">
            <a:avLst/>
          </a:prstGeom>
          <a:ln w="317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A24B5953-D691-45E4-BF9C-80B98693C9DD}"/>
              </a:ext>
            </a:extLst>
          </p:cNvPr>
          <p:cNvCxnSpPr>
            <a:cxnSpLocks/>
          </p:cNvCxnSpPr>
          <p:nvPr/>
        </p:nvCxnSpPr>
        <p:spPr>
          <a:xfrm flipH="1">
            <a:off x="6844352" y="2281975"/>
            <a:ext cx="691487" cy="706885"/>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046FC878-DDAB-436D-9F36-C5ED1F6D7224}"/>
              </a:ext>
            </a:extLst>
          </p:cNvPr>
          <p:cNvCxnSpPr>
            <a:cxnSpLocks/>
          </p:cNvCxnSpPr>
          <p:nvPr/>
        </p:nvCxnSpPr>
        <p:spPr>
          <a:xfrm flipH="1">
            <a:off x="8611737" y="2525946"/>
            <a:ext cx="655092" cy="462914"/>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50F8F5DF-6354-4E97-9C88-C64536890AD8}"/>
              </a:ext>
            </a:extLst>
          </p:cNvPr>
          <p:cNvCxnSpPr>
            <a:cxnSpLocks/>
          </p:cNvCxnSpPr>
          <p:nvPr/>
        </p:nvCxnSpPr>
        <p:spPr>
          <a:xfrm flipH="1">
            <a:off x="10931857" y="2390321"/>
            <a:ext cx="134203" cy="534101"/>
          </a:xfrm>
          <a:prstGeom prst="straightConnector1">
            <a:avLst/>
          </a:prstGeom>
          <a:ln w="31750">
            <a:solidFill>
              <a:srgbClr val="0070C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25" name="Object 24">
            <a:extLst>
              <a:ext uri="{FF2B5EF4-FFF2-40B4-BE49-F238E27FC236}">
                <a16:creationId xmlns:a16="http://schemas.microsoft.com/office/drawing/2014/main" id="{6C1A6B4E-61B8-4022-8C15-10A585B26C4A}"/>
              </a:ext>
            </a:extLst>
          </p:cNvPr>
          <p:cNvGraphicFramePr>
            <a:graphicFrameLocks noChangeAspect="1"/>
          </p:cNvGraphicFramePr>
          <p:nvPr/>
        </p:nvGraphicFramePr>
        <p:xfrm>
          <a:off x="1701800" y="5499100"/>
          <a:ext cx="8228013" cy="944563"/>
        </p:xfrm>
        <a:graphic>
          <a:graphicData uri="http://schemas.openxmlformats.org/presentationml/2006/ole">
            <mc:AlternateContent xmlns:mc="http://schemas.openxmlformats.org/markup-compatibility/2006">
              <mc:Choice xmlns:v="urn:schemas-microsoft-com:vml" Requires="v">
                <p:oleObj name="Equation" r:id="rId4" imgW="3213000" imgH="368280" progId="Equation.DSMT4">
                  <p:embed/>
                </p:oleObj>
              </mc:Choice>
              <mc:Fallback>
                <p:oleObj name="Equation" r:id="rId4" imgW="3213000" imgH="368280" progId="Equation.DSMT4">
                  <p:embed/>
                  <p:pic>
                    <p:nvPicPr>
                      <p:cNvPr id="25" name="Object 24">
                        <a:extLst>
                          <a:ext uri="{FF2B5EF4-FFF2-40B4-BE49-F238E27FC236}">
                            <a16:creationId xmlns:a16="http://schemas.microsoft.com/office/drawing/2014/main" id="{6C1A6B4E-61B8-4022-8C15-10A585B26C4A}"/>
                          </a:ext>
                        </a:extLst>
                      </p:cNvPr>
                      <p:cNvPicPr/>
                      <p:nvPr/>
                    </p:nvPicPr>
                    <p:blipFill>
                      <a:blip r:embed="rId5"/>
                      <a:stretch>
                        <a:fillRect/>
                      </a:stretch>
                    </p:blipFill>
                    <p:spPr>
                      <a:xfrm>
                        <a:off x="1701800" y="5499100"/>
                        <a:ext cx="8228013" cy="944563"/>
                      </a:xfrm>
                      <a:prstGeom prst="rect">
                        <a:avLst/>
                      </a:prstGeom>
                      <a:solidFill>
                        <a:srgbClr val="FFFF00"/>
                      </a:solidFill>
                      <a:ln w="31750">
                        <a:solidFill>
                          <a:schemeClr val="tx1"/>
                        </a:solidFill>
                      </a:ln>
                    </p:spPr>
                  </p:pic>
                </p:oleObj>
              </mc:Fallback>
            </mc:AlternateContent>
          </a:graphicData>
        </a:graphic>
      </p:graphicFrame>
    </p:spTree>
    <p:extLst>
      <p:ext uri="{BB962C8B-B14F-4D97-AF65-F5344CB8AC3E}">
        <p14:creationId xmlns:p14="http://schemas.microsoft.com/office/powerpoint/2010/main" val="2466063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1"/>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2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E1BA2B-8B1E-4242-8C0C-838DBF0A8768}"/>
              </a:ext>
            </a:extLst>
          </p:cNvPr>
          <p:cNvSpPr>
            <a:spLocks noGrp="1"/>
          </p:cNvSpPr>
          <p:nvPr>
            <p:ph type="title"/>
          </p:nvPr>
        </p:nvSpPr>
        <p:spPr>
          <a:xfrm>
            <a:off x="609600" y="-93851"/>
            <a:ext cx="10972800" cy="1143000"/>
          </a:xfrm>
        </p:spPr>
        <p:txBody>
          <a:bodyPr/>
          <a:lstStyle/>
          <a:p>
            <a:r>
              <a:rPr lang="en-US" dirty="0"/>
              <a:t>Cross Section Extraction Procedure (II)</a:t>
            </a:r>
          </a:p>
        </p:txBody>
      </p:sp>
      <p:sp>
        <p:nvSpPr>
          <p:cNvPr id="4" name="Slide Number Placeholder 3">
            <a:extLst>
              <a:ext uri="{FF2B5EF4-FFF2-40B4-BE49-F238E27FC236}">
                <a16:creationId xmlns:a16="http://schemas.microsoft.com/office/drawing/2014/main" id="{99D2E6A8-0D5B-423F-A66A-E772CA1D2722}"/>
              </a:ext>
            </a:extLst>
          </p:cNvPr>
          <p:cNvSpPr>
            <a:spLocks noGrp="1"/>
          </p:cNvSpPr>
          <p:nvPr>
            <p:ph type="sldNum" sz="quarter" idx="12"/>
          </p:nvPr>
        </p:nvSpPr>
        <p:spPr/>
        <p:txBody>
          <a:bodyPr/>
          <a:lstStyle/>
          <a:p>
            <a:fld id="{BC3640E0-7F8E-4D1E-A657-995835B1B3B7}" type="slidenum">
              <a:rPr lang="en-US" smtClean="0"/>
              <a:t>15</a:t>
            </a:fld>
            <a:endParaRPr lang="en-US"/>
          </a:p>
        </p:txBody>
      </p:sp>
      <p:graphicFrame>
        <p:nvGraphicFramePr>
          <p:cNvPr id="7" name="Object 6">
            <a:extLst>
              <a:ext uri="{FF2B5EF4-FFF2-40B4-BE49-F238E27FC236}">
                <a16:creationId xmlns:a16="http://schemas.microsoft.com/office/drawing/2014/main" id="{AB0087CE-7B06-4203-869A-8BBFEAF4C87B}"/>
              </a:ext>
            </a:extLst>
          </p:cNvPr>
          <p:cNvGraphicFramePr>
            <a:graphicFrameLocks noChangeAspect="1"/>
          </p:cNvGraphicFramePr>
          <p:nvPr/>
        </p:nvGraphicFramePr>
        <p:xfrm>
          <a:off x="458788" y="995363"/>
          <a:ext cx="11274425" cy="1651000"/>
        </p:xfrm>
        <a:graphic>
          <a:graphicData uri="http://schemas.openxmlformats.org/presentationml/2006/ole">
            <mc:AlternateContent xmlns:mc="http://schemas.openxmlformats.org/markup-compatibility/2006">
              <mc:Choice xmlns:v="urn:schemas-microsoft-com:vml" Requires="v">
                <p:oleObj name="Equation" r:id="rId2" imgW="7454880" imgH="1091880" progId="Equation.DSMT4">
                  <p:embed/>
                </p:oleObj>
              </mc:Choice>
              <mc:Fallback>
                <p:oleObj name="Equation" r:id="rId2" imgW="7454880" imgH="1091880" progId="Equation.DSMT4">
                  <p:embed/>
                  <p:pic>
                    <p:nvPicPr>
                      <p:cNvPr id="7" name="Object 6">
                        <a:extLst>
                          <a:ext uri="{FF2B5EF4-FFF2-40B4-BE49-F238E27FC236}">
                            <a16:creationId xmlns:a16="http://schemas.microsoft.com/office/drawing/2014/main" id="{AB0087CE-7B06-4203-869A-8BBFEAF4C87B}"/>
                          </a:ext>
                        </a:extLst>
                      </p:cNvPr>
                      <p:cNvPicPr/>
                      <p:nvPr/>
                    </p:nvPicPr>
                    <p:blipFill>
                      <a:blip r:embed="rId3"/>
                      <a:stretch>
                        <a:fillRect/>
                      </a:stretch>
                    </p:blipFill>
                    <p:spPr>
                      <a:xfrm>
                        <a:off x="458788" y="995363"/>
                        <a:ext cx="11274425" cy="1651000"/>
                      </a:xfrm>
                      <a:prstGeom prst="rect">
                        <a:avLst/>
                      </a:prstGeom>
                    </p:spPr>
                  </p:pic>
                </p:oleObj>
              </mc:Fallback>
            </mc:AlternateContent>
          </a:graphicData>
        </a:graphic>
      </p:graphicFrame>
      <p:graphicFrame>
        <p:nvGraphicFramePr>
          <p:cNvPr id="9" name="Object 8">
            <a:extLst>
              <a:ext uri="{FF2B5EF4-FFF2-40B4-BE49-F238E27FC236}">
                <a16:creationId xmlns:a16="http://schemas.microsoft.com/office/drawing/2014/main" id="{4C206E61-917E-464E-9445-48F39EC79DFA}"/>
              </a:ext>
            </a:extLst>
          </p:cNvPr>
          <p:cNvGraphicFramePr>
            <a:graphicFrameLocks noChangeAspect="1"/>
          </p:cNvGraphicFramePr>
          <p:nvPr/>
        </p:nvGraphicFramePr>
        <p:xfrm>
          <a:off x="4512303" y="2924447"/>
          <a:ext cx="4468812" cy="781050"/>
        </p:xfrm>
        <a:graphic>
          <a:graphicData uri="http://schemas.openxmlformats.org/presentationml/2006/ole">
            <mc:AlternateContent xmlns:mc="http://schemas.openxmlformats.org/markup-compatibility/2006">
              <mc:Choice xmlns:v="urn:schemas-microsoft-com:vml" Requires="v">
                <p:oleObj name="Equation" r:id="rId4" imgW="1523880" imgH="266400" progId="Equation.DSMT4">
                  <p:embed/>
                </p:oleObj>
              </mc:Choice>
              <mc:Fallback>
                <p:oleObj name="Equation" r:id="rId4" imgW="1523880" imgH="266400" progId="Equation.DSMT4">
                  <p:embed/>
                  <p:pic>
                    <p:nvPicPr>
                      <p:cNvPr id="9" name="Object 8">
                        <a:extLst>
                          <a:ext uri="{FF2B5EF4-FFF2-40B4-BE49-F238E27FC236}">
                            <a16:creationId xmlns:a16="http://schemas.microsoft.com/office/drawing/2014/main" id="{4C206E61-917E-464E-9445-48F39EC79DFA}"/>
                          </a:ext>
                        </a:extLst>
                      </p:cNvPr>
                      <p:cNvPicPr/>
                      <p:nvPr/>
                    </p:nvPicPr>
                    <p:blipFill>
                      <a:blip r:embed="rId5"/>
                      <a:stretch>
                        <a:fillRect/>
                      </a:stretch>
                    </p:blipFill>
                    <p:spPr>
                      <a:xfrm>
                        <a:off x="4512303" y="2924447"/>
                        <a:ext cx="4468812" cy="781050"/>
                      </a:xfrm>
                      <a:prstGeom prst="rect">
                        <a:avLst/>
                      </a:prstGeom>
                    </p:spPr>
                  </p:pic>
                </p:oleObj>
              </mc:Fallback>
            </mc:AlternateContent>
          </a:graphicData>
        </a:graphic>
      </p:graphicFrame>
      <p:cxnSp>
        <p:nvCxnSpPr>
          <p:cNvPr id="11" name="Straight Arrow Connector 10">
            <a:extLst>
              <a:ext uri="{FF2B5EF4-FFF2-40B4-BE49-F238E27FC236}">
                <a16:creationId xmlns:a16="http://schemas.microsoft.com/office/drawing/2014/main" id="{9DF33523-AC62-4290-9A91-55831DE05E0A}"/>
              </a:ext>
            </a:extLst>
          </p:cNvPr>
          <p:cNvCxnSpPr>
            <a:cxnSpLocks/>
          </p:cNvCxnSpPr>
          <p:nvPr/>
        </p:nvCxnSpPr>
        <p:spPr>
          <a:xfrm>
            <a:off x="4763069" y="2529529"/>
            <a:ext cx="682388" cy="411564"/>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853D9C5-345F-4431-BE7E-0823DEA516CC}"/>
              </a:ext>
            </a:extLst>
          </p:cNvPr>
          <p:cNvCxnSpPr>
            <a:cxnSpLocks/>
          </p:cNvCxnSpPr>
          <p:nvPr/>
        </p:nvCxnSpPr>
        <p:spPr>
          <a:xfrm flipH="1">
            <a:off x="6332561" y="2439965"/>
            <a:ext cx="1414819" cy="512432"/>
          </a:xfrm>
          <a:prstGeom prst="straightConnector1">
            <a:avLst/>
          </a:prstGeom>
          <a:ln w="31750">
            <a:solidFill>
              <a:srgbClr val="0070C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23D296D3-D569-4247-9F00-EC93E2E3F42C}"/>
              </a:ext>
            </a:extLst>
          </p:cNvPr>
          <p:cNvCxnSpPr>
            <a:cxnSpLocks/>
          </p:cNvCxnSpPr>
          <p:nvPr/>
        </p:nvCxnSpPr>
        <p:spPr>
          <a:xfrm flipH="1">
            <a:off x="7274257" y="2547852"/>
            <a:ext cx="3034353" cy="522894"/>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17" name="Object 16">
            <a:extLst>
              <a:ext uri="{FF2B5EF4-FFF2-40B4-BE49-F238E27FC236}">
                <a16:creationId xmlns:a16="http://schemas.microsoft.com/office/drawing/2014/main" id="{AAEB1368-6156-4ACE-9FFC-374C851CDE87}"/>
              </a:ext>
            </a:extLst>
          </p:cNvPr>
          <p:cNvGraphicFramePr>
            <a:graphicFrameLocks noChangeAspect="1"/>
          </p:cNvGraphicFramePr>
          <p:nvPr/>
        </p:nvGraphicFramePr>
        <p:xfrm>
          <a:off x="182674" y="3694193"/>
          <a:ext cx="9469438" cy="1108075"/>
        </p:xfrm>
        <a:graphic>
          <a:graphicData uri="http://schemas.openxmlformats.org/presentationml/2006/ole">
            <mc:AlternateContent xmlns:mc="http://schemas.openxmlformats.org/markup-compatibility/2006">
              <mc:Choice xmlns:v="urn:schemas-microsoft-com:vml" Requires="v">
                <p:oleObj name="Equation" r:id="rId6" imgW="5638680" imgH="660240" progId="Equation.DSMT4">
                  <p:embed/>
                </p:oleObj>
              </mc:Choice>
              <mc:Fallback>
                <p:oleObj name="Equation" r:id="rId6" imgW="5638680" imgH="660240" progId="Equation.DSMT4">
                  <p:embed/>
                  <p:pic>
                    <p:nvPicPr>
                      <p:cNvPr id="17" name="Object 16">
                        <a:extLst>
                          <a:ext uri="{FF2B5EF4-FFF2-40B4-BE49-F238E27FC236}">
                            <a16:creationId xmlns:a16="http://schemas.microsoft.com/office/drawing/2014/main" id="{AAEB1368-6156-4ACE-9FFC-374C851CDE87}"/>
                          </a:ext>
                        </a:extLst>
                      </p:cNvPr>
                      <p:cNvPicPr/>
                      <p:nvPr/>
                    </p:nvPicPr>
                    <p:blipFill>
                      <a:blip r:embed="rId7"/>
                      <a:stretch>
                        <a:fillRect/>
                      </a:stretch>
                    </p:blipFill>
                    <p:spPr>
                      <a:xfrm>
                        <a:off x="182674" y="3694193"/>
                        <a:ext cx="9469438" cy="1108075"/>
                      </a:xfrm>
                      <a:prstGeom prst="rect">
                        <a:avLst/>
                      </a:prstGeom>
                    </p:spPr>
                  </p:pic>
                </p:oleObj>
              </mc:Fallback>
            </mc:AlternateContent>
          </a:graphicData>
        </a:graphic>
      </p:graphicFrame>
      <p:sp>
        <p:nvSpPr>
          <p:cNvPr id="18" name="TextBox 17">
            <a:extLst>
              <a:ext uri="{FF2B5EF4-FFF2-40B4-BE49-F238E27FC236}">
                <a16:creationId xmlns:a16="http://schemas.microsoft.com/office/drawing/2014/main" id="{3AD04412-A9C3-4BDF-89EB-1632226FB46B}"/>
              </a:ext>
            </a:extLst>
          </p:cNvPr>
          <p:cNvSpPr txBox="1"/>
          <p:nvPr/>
        </p:nvSpPr>
        <p:spPr>
          <a:xfrm>
            <a:off x="9962866" y="3513220"/>
            <a:ext cx="2142697" cy="1200329"/>
          </a:xfrm>
          <a:prstGeom prst="rect">
            <a:avLst/>
          </a:prstGeom>
          <a:noFill/>
        </p:spPr>
        <p:txBody>
          <a:bodyPr wrap="square" rtlCol="0">
            <a:spAutoFit/>
          </a:bodyPr>
          <a:lstStyle/>
          <a:p>
            <a:r>
              <a:rPr lang="en-US" dirty="0">
                <a:solidFill>
                  <a:srgbClr val="FF0000"/>
                </a:solidFill>
              </a:rPr>
              <a:t>Can be directly calculated with existing Monte Carlo simulations</a:t>
            </a:r>
          </a:p>
        </p:txBody>
      </p:sp>
      <p:sp>
        <p:nvSpPr>
          <p:cNvPr id="19" name="TextBox 18">
            <a:extLst>
              <a:ext uri="{FF2B5EF4-FFF2-40B4-BE49-F238E27FC236}">
                <a16:creationId xmlns:a16="http://schemas.microsoft.com/office/drawing/2014/main" id="{192410A8-D5F9-4361-8772-9AAE2106C604}"/>
              </a:ext>
            </a:extLst>
          </p:cNvPr>
          <p:cNvSpPr txBox="1"/>
          <p:nvPr/>
        </p:nvSpPr>
        <p:spPr>
          <a:xfrm>
            <a:off x="3731902" y="4802268"/>
            <a:ext cx="7751929" cy="369332"/>
          </a:xfrm>
          <a:prstGeom prst="rect">
            <a:avLst/>
          </a:prstGeom>
          <a:noFill/>
        </p:spPr>
        <p:txBody>
          <a:bodyPr wrap="square" rtlCol="0">
            <a:spAutoFit/>
          </a:bodyPr>
          <a:lstStyle/>
          <a:p>
            <a:r>
              <a:rPr lang="en-US" dirty="0">
                <a:solidFill>
                  <a:srgbClr val="0070C0"/>
                </a:solidFill>
              </a:rPr>
              <a:t>A constant for each </a:t>
            </a:r>
            <a:r>
              <a:rPr lang="en-US" dirty="0" err="1">
                <a:solidFill>
                  <a:srgbClr val="0070C0"/>
                </a:solidFill>
              </a:rPr>
              <a:t>reco</a:t>
            </a:r>
            <a:r>
              <a:rPr lang="en-US" dirty="0">
                <a:solidFill>
                  <a:srgbClr val="0070C0"/>
                </a:solidFill>
              </a:rPr>
              <a:t>. energy j bin related to POT, T, and nominal flux </a:t>
            </a:r>
          </a:p>
        </p:txBody>
      </p:sp>
      <p:sp>
        <p:nvSpPr>
          <p:cNvPr id="20" name="TextBox 19">
            <a:extLst>
              <a:ext uri="{FF2B5EF4-FFF2-40B4-BE49-F238E27FC236}">
                <a16:creationId xmlns:a16="http://schemas.microsoft.com/office/drawing/2014/main" id="{C22299E3-3EF6-4BD3-BAA0-A47E3D68CD2E}"/>
              </a:ext>
            </a:extLst>
          </p:cNvPr>
          <p:cNvSpPr txBox="1"/>
          <p:nvPr/>
        </p:nvSpPr>
        <p:spPr>
          <a:xfrm>
            <a:off x="3636224" y="5260319"/>
            <a:ext cx="7964105" cy="1477328"/>
          </a:xfrm>
          <a:prstGeom prst="rect">
            <a:avLst/>
          </a:prstGeom>
          <a:noFill/>
        </p:spPr>
        <p:txBody>
          <a:bodyPr wrap="square" rtlCol="0">
            <a:spAutoFit/>
          </a:bodyPr>
          <a:lstStyle/>
          <a:p>
            <a:r>
              <a:rPr lang="en-US" dirty="0"/>
              <a:t>Nominal flux averaged cross section in the truth energy bin j</a:t>
            </a:r>
          </a:p>
          <a:p>
            <a:r>
              <a:rPr lang="en-US" dirty="0"/>
              <a:t>         for pros, also see discussions in </a:t>
            </a:r>
            <a:r>
              <a:rPr lang="en-US" dirty="0">
                <a:hlinkClick r:id="rId8"/>
              </a:rPr>
              <a:t>L. Koch and S. Dolan PhysRevD.102.113012</a:t>
            </a:r>
            <a:endParaRPr lang="en-US" dirty="0"/>
          </a:p>
          <a:p>
            <a:endParaRPr lang="en-US" dirty="0"/>
          </a:p>
          <a:p>
            <a:r>
              <a:rPr lang="en-US" b="1" dirty="0"/>
              <a:t>This choice is crucial in simplifying the uncertainty calculation and comparisons with model calculations </a:t>
            </a:r>
          </a:p>
        </p:txBody>
      </p:sp>
      <p:graphicFrame>
        <p:nvGraphicFramePr>
          <p:cNvPr id="21" name="Object 20">
            <a:extLst>
              <a:ext uri="{FF2B5EF4-FFF2-40B4-BE49-F238E27FC236}">
                <a16:creationId xmlns:a16="http://schemas.microsoft.com/office/drawing/2014/main" id="{8F1C19AD-0ADD-44F6-800C-A1CCFE73AF2F}"/>
              </a:ext>
            </a:extLst>
          </p:cNvPr>
          <p:cNvGraphicFramePr>
            <a:graphicFrameLocks noChangeAspect="1"/>
          </p:cNvGraphicFramePr>
          <p:nvPr/>
        </p:nvGraphicFramePr>
        <p:xfrm>
          <a:off x="276356" y="4691187"/>
          <a:ext cx="3043758" cy="965606"/>
        </p:xfrm>
        <a:graphic>
          <a:graphicData uri="http://schemas.openxmlformats.org/presentationml/2006/ole">
            <mc:AlternateContent xmlns:mc="http://schemas.openxmlformats.org/markup-compatibility/2006">
              <mc:Choice xmlns:v="urn:schemas-microsoft-com:vml" Requires="v">
                <p:oleObj name="Equation" r:id="rId9" imgW="1841400" imgH="583920" progId="Equation.DSMT4">
                  <p:embed/>
                </p:oleObj>
              </mc:Choice>
              <mc:Fallback>
                <p:oleObj name="Equation" r:id="rId9" imgW="1841400" imgH="583920" progId="Equation.DSMT4">
                  <p:embed/>
                  <p:pic>
                    <p:nvPicPr>
                      <p:cNvPr id="21" name="Object 20">
                        <a:extLst>
                          <a:ext uri="{FF2B5EF4-FFF2-40B4-BE49-F238E27FC236}">
                            <a16:creationId xmlns:a16="http://schemas.microsoft.com/office/drawing/2014/main" id="{8F1C19AD-0ADD-44F6-800C-A1CCFE73AF2F}"/>
                          </a:ext>
                        </a:extLst>
                      </p:cNvPr>
                      <p:cNvPicPr/>
                      <p:nvPr/>
                    </p:nvPicPr>
                    <p:blipFill>
                      <a:blip r:embed="rId10"/>
                      <a:stretch>
                        <a:fillRect/>
                      </a:stretch>
                    </p:blipFill>
                    <p:spPr>
                      <a:xfrm>
                        <a:off x="276356" y="4691187"/>
                        <a:ext cx="3043758" cy="965606"/>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AAFF3E9E-047B-4D94-9E4C-F3D5DC411031}"/>
              </a:ext>
            </a:extLst>
          </p:cNvPr>
          <p:cNvGraphicFramePr>
            <a:graphicFrameLocks noChangeAspect="1"/>
          </p:cNvGraphicFramePr>
          <p:nvPr/>
        </p:nvGraphicFramePr>
        <p:xfrm>
          <a:off x="234099" y="5481636"/>
          <a:ext cx="2934290" cy="1239841"/>
        </p:xfrm>
        <a:graphic>
          <a:graphicData uri="http://schemas.openxmlformats.org/presentationml/2006/ole">
            <mc:AlternateContent xmlns:mc="http://schemas.openxmlformats.org/markup-compatibility/2006">
              <mc:Choice xmlns:v="urn:schemas-microsoft-com:vml" Requires="v">
                <p:oleObj name="Equation" r:id="rId11" imgW="1803240" imgH="761760" progId="Equation.DSMT4">
                  <p:embed/>
                </p:oleObj>
              </mc:Choice>
              <mc:Fallback>
                <p:oleObj name="Equation" r:id="rId11" imgW="1803240" imgH="761760" progId="Equation.DSMT4">
                  <p:embed/>
                  <p:pic>
                    <p:nvPicPr>
                      <p:cNvPr id="22" name="Object 21">
                        <a:extLst>
                          <a:ext uri="{FF2B5EF4-FFF2-40B4-BE49-F238E27FC236}">
                            <a16:creationId xmlns:a16="http://schemas.microsoft.com/office/drawing/2014/main" id="{AAFF3E9E-047B-4D94-9E4C-F3D5DC411031}"/>
                          </a:ext>
                        </a:extLst>
                      </p:cNvPr>
                      <p:cNvPicPr/>
                      <p:nvPr/>
                    </p:nvPicPr>
                    <p:blipFill>
                      <a:blip r:embed="rId12"/>
                      <a:stretch>
                        <a:fillRect/>
                      </a:stretch>
                    </p:blipFill>
                    <p:spPr>
                      <a:xfrm>
                        <a:off x="234099" y="5481636"/>
                        <a:ext cx="2934290" cy="1239841"/>
                      </a:xfrm>
                      <a:prstGeom prst="rect">
                        <a:avLst/>
                      </a:prstGeom>
                    </p:spPr>
                  </p:pic>
                </p:oleObj>
              </mc:Fallback>
            </mc:AlternateContent>
          </a:graphicData>
        </a:graphic>
      </p:graphicFrame>
    </p:spTree>
    <p:extLst>
      <p:ext uri="{BB962C8B-B14F-4D97-AF65-F5344CB8AC3E}">
        <p14:creationId xmlns:p14="http://schemas.microsoft.com/office/powerpoint/2010/main" val="22115249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0">
                                            <p:txEl>
                                              <p:pRg st="0" end="0"/>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0">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6B431-7E9E-4E24-88BB-821CCDA6336C}"/>
              </a:ext>
            </a:extLst>
          </p:cNvPr>
          <p:cNvSpPr>
            <a:spLocks noGrp="1"/>
          </p:cNvSpPr>
          <p:nvPr>
            <p:ph type="title"/>
          </p:nvPr>
        </p:nvSpPr>
        <p:spPr>
          <a:xfrm>
            <a:off x="609600" y="-134795"/>
            <a:ext cx="10972800" cy="1143000"/>
          </a:xfrm>
        </p:spPr>
        <p:txBody>
          <a:bodyPr/>
          <a:lstStyle/>
          <a:p>
            <a:r>
              <a:rPr lang="en-US" dirty="0"/>
              <a:t>Cross Section Extraction Procedure (III)</a:t>
            </a:r>
          </a:p>
        </p:txBody>
      </p:sp>
      <p:sp>
        <p:nvSpPr>
          <p:cNvPr id="3" name="Content Placeholder 2">
            <a:extLst>
              <a:ext uri="{FF2B5EF4-FFF2-40B4-BE49-F238E27FC236}">
                <a16:creationId xmlns:a16="http://schemas.microsoft.com/office/drawing/2014/main" id="{5EAAD0FE-6935-4D66-B203-B5FF1CD2045B}"/>
              </a:ext>
            </a:extLst>
          </p:cNvPr>
          <p:cNvSpPr>
            <a:spLocks noGrp="1"/>
          </p:cNvSpPr>
          <p:nvPr>
            <p:ph idx="1"/>
          </p:nvPr>
        </p:nvSpPr>
        <p:spPr>
          <a:xfrm>
            <a:off x="199505" y="852055"/>
            <a:ext cx="11874731" cy="5651103"/>
          </a:xfrm>
        </p:spPr>
        <p:txBody>
          <a:bodyPr>
            <a:normAutofit/>
          </a:bodyPr>
          <a:lstStyle/>
          <a:p>
            <a:r>
              <a:rPr lang="en-US" sz="2800" dirty="0"/>
              <a:t>Some of the major uncertainties </a:t>
            </a:r>
          </a:p>
          <a:p>
            <a:pPr lvl="1"/>
            <a:r>
              <a:rPr lang="en-US" altLang="zh-CN" sz="2400" dirty="0">
                <a:solidFill>
                  <a:srgbClr val="0070C0"/>
                </a:solidFill>
              </a:rPr>
              <a:t>Flux uncertainties: reweighting from universes </a:t>
            </a:r>
            <a:r>
              <a:rPr lang="en-US" altLang="zh-CN" sz="2400" dirty="0">
                <a:solidFill>
                  <a:srgbClr val="0070C0"/>
                </a:solidFill>
                <a:sym typeface="Wingdings" panose="05000000000000000000" pitchFamily="2" charset="2"/>
              </a:rPr>
              <a:t> impacts on F and B  and then to M </a:t>
            </a:r>
          </a:p>
          <a:p>
            <a:pPr lvl="1"/>
            <a:r>
              <a:rPr lang="en-US" sz="2400" dirty="0" err="1">
                <a:solidFill>
                  <a:srgbClr val="C00000"/>
                </a:solidFill>
                <a:sym typeface="Wingdings" panose="05000000000000000000" pitchFamily="2" charset="2"/>
              </a:rPr>
              <a:t>Xs</a:t>
            </a:r>
            <a:r>
              <a:rPr lang="en-US" sz="2400" dirty="0">
                <a:solidFill>
                  <a:srgbClr val="C00000"/>
                </a:solidFill>
                <a:sym typeface="Wingdings" panose="05000000000000000000" pitchFamily="2" charset="2"/>
              </a:rPr>
              <a:t> uncertainties: reweighting from universes  impacts on </a:t>
            </a:r>
            <a:r>
              <a:rPr lang="el-GR" sz="2400" dirty="0">
                <a:solidFill>
                  <a:srgbClr val="C00000"/>
                </a:solidFill>
                <a:sym typeface="Wingdings" panose="05000000000000000000" pitchFamily="2" charset="2"/>
              </a:rPr>
              <a:t>σ</a:t>
            </a:r>
            <a:r>
              <a:rPr lang="en-US" sz="2400" dirty="0">
                <a:solidFill>
                  <a:srgbClr val="C00000"/>
                </a:solidFill>
                <a:sym typeface="Wingdings" panose="05000000000000000000" pitchFamily="2" charset="2"/>
              </a:rPr>
              <a:t> and B and then to M (different from before, since we are extract </a:t>
            </a:r>
            <a:r>
              <a:rPr lang="en-US" sz="2400" dirty="0" err="1">
                <a:solidFill>
                  <a:srgbClr val="C00000"/>
                </a:solidFill>
                <a:sym typeface="Wingdings" panose="05000000000000000000" pitchFamily="2" charset="2"/>
              </a:rPr>
              <a:t>Xs</a:t>
            </a:r>
            <a:r>
              <a:rPr lang="en-US" sz="2400" dirty="0">
                <a:solidFill>
                  <a:srgbClr val="C00000"/>
                </a:solidFill>
                <a:sym typeface="Wingdings" panose="05000000000000000000" pitchFamily="2" charset="2"/>
              </a:rPr>
              <a:t> here), suppressed in </a:t>
            </a:r>
            <a:r>
              <a:rPr lang="en-US" sz="2400" dirty="0" err="1">
                <a:solidFill>
                  <a:srgbClr val="C00000"/>
                </a:solidFill>
                <a:sym typeface="Wingdings" panose="05000000000000000000" pitchFamily="2" charset="2"/>
              </a:rPr>
              <a:t>Xs</a:t>
            </a:r>
            <a:r>
              <a:rPr lang="en-US" sz="2400" dirty="0">
                <a:solidFill>
                  <a:srgbClr val="C00000"/>
                </a:solidFill>
                <a:sym typeface="Wingdings" panose="05000000000000000000" pitchFamily="2" charset="2"/>
              </a:rPr>
              <a:t> extraction</a:t>
            </a:r>
            <a:endParaRPr lang="en-US" sz="2400" dirty="0">
              <a:solidFill>
                <a:srgbClr val="00B050"/>
              </a:solidFill>
              <a:sym typeface="Wingdings" panose="05000000000000000000" pitchFamily="2" charset="2"/>
            </a:endParaRPr>
          </a:p>
          <a:p>
            <a:pPr lvl="1"/>
            <a:r>
              <a:rPr lang="en-US" sz="2400" dirty="0">
                <a:solidFill>
                  <a:srgbClr val="0070C0"/>
                </a:solidFill>
                <a:sym typeface="Wingdings" panose="05000000000000000000" pitchFamily="2" charset="2"/>
              </a:rPr>
              <a:t>Detector uncertainties: bootstrapping method based on dedicated </a:t>
            </a:r>
            <a:r>
              <a:rPr lang="en-US" sz="2400" dirty="0" err="1">
                <a:solidFill>
                  <a:srgbClr val="0070C0"/>
                </a:solidFill>
                <a:sym typeface="Wingdings" panose="05000000000000000000" pitchFamily="2" charset="2"/>
              </a:rPr>
              <a:t>DetVar</a:t>
            </a:r>
            <a:r>
              <a:rPr lang="en-US" sz="2400" dirty="0">
                <a:solidFill>
                  <a:srgbClr val="0070C0"/>
                </a:solidFill>
                <a:sym typeface="Wingdings" panose="05000000000000000000" pitchFamily="2" charset="2"/>
              </a:rPr>
              <a:t>/CV simulation  impacts on D and </a:t>
            </a:r>
            <a:r>
              <a:rPr lang="el-GR" sz="2400" dirty="0">
                <a:solidFill>
                  <a:srgbClr val="0070C0"/>
                </a:solidFill>
                <a:sym typeface="Wingdings" panose="05000000000000000000" pitchFamily="2" charset="2"/>
              </a:rPr>
              <a:t>ε</a:t>
            </a:r>
            <a:r>
              <a:rPr lang="en-US" sz="2400" dirty="0">
                <a:solidFill>
                  <a:srgbClr val="0070C0"/>
                </a:solidFill>
                <a:sym typeface="Wingdings" panose="05000000000000000000" pitchFamily="2" charset="2"/>
              </a:rPr>
              <a:t> and then to M, also on B</a:t>
            </a:r>
          </a:p>
        </p:txBody>
      </p:sp>
      <p:sp>
        <p:nvSpPr>
          <p:cNvPr id="4" name="Slide Number Placeholder 3">
            <a:extLst>
              <a:ext uri="{FF2B5EF4-FFF2-40B4-BE49-F238E27FC236}">
                <a16:creationId xmlns:a16="http://schemas.microsoft.com/office/drawing/2014/main" id="{BF974D46-0A8B-472F-862A-A1BC48730BCB}"/>
              </a:ext>
            </a:extLst>
          </p:cNvPr>
          <p:cNvSpPr>
            <a:spLocks noGrp="1"/>
          </p:cNvSpPr>
          <p:nvPr>
            <p:ph type="sldNum" sz="quarter" idx="12"/>
          </p:nvPr>
        </p:nvSpPr>
        <p:spPr/>
        <p:txBody>
          <a:bodyPr/>
          <a:lstStyle/>
          <a:p>
            <a:fld id="{BC3640E0-7F8E-4D1E-A657-995835B1B3B7}" type="slidenum">
              <a:rPr lang="en-US" smtClean="0"/>
              <a:t>16</a:t>
            </a:fld>
            <a:endParaRPr lang="en-US"/>
          </a:p>
        </p:txBody>
      </p:sp>
      <p:graphicFrame>
        <p:nvGraphicFramePr>
          <p:cNvPr id="7" name="Object 6">
            <a:extLst>
              <a:ext uri="{FF2B5EF4-FFF2-40B4-BE49-F238E27FC236}">
                <a16:creationId xmlns:a16="http://schemas.microsoft.com/office/drawing/2014/main" id="{9FA7BD53-60F9-D25D-6F74-94146057A5E0}"/>
              </a:ext>
            </a:extLst>
          </p:cNvPr>
          <p:cNvGraphicFramePr>
            <a:graphicFrameLocks noChangeAspect="1"/>
          </p:cNvGraphicFramePr>
          <p:nvPr>
            <p:extLst>
              <p:ext uri="{D42A27DB-BD31-4B8C-83A1-F6EECF244321}">
                <p14:modId xmlns:p14="http://schemas.microsoft.com/office/powerpoint/2010/main" val="2971360251"/>
              </p:ext>
            </p:extLst>
          </p:nvPr>
        </p:nvGraphicFramePr>
        <p:xfrm>
          <a:off x="199505" y="3591994"/>
          <a:ext cx="6464300" cy="2578100"/>
        </p:xfrm>
        <a:graphic>
          <a:graphicData uri="http://schemas.openxmlformats.org/presentationml/2006/ole">
            <mc:AlternateContent xmlns:mc="http://schemas.openxmlformats.org/markup-compatibility/2006">
              <mc:Choice xmlns:v="urn:schemas-microsoft-com:vml" Requires="v">
                <p:oleObj name="Equation" r:id="rId2" imgW="3314520" imgH="1320480" progId="Equation.DSMT4">
                  <p:embed/>
                </p:oleObj>
              </mc:Choice>
              <mc:Fallback>
                <p:oleObj name="Equation" r:id="rId2" imgW="3314520" imgH="1320480" progId="Equation.DSMT4">
                  <p:embed/>
                  <p:pic>
                    <p:nvPicPr>
                      <p:cNvPr id="5" name="Object 4">
                        <a:extLst>
                          <a:ext uri="{FF2B5EF4-FFF2-40B4-BE49-F238E27FC236}">
                            <a16:creationId xmlns:a16="http://schemas.microsoft.com/office/drawing/2014/main" id="{F1848140-236B-4270-B02B-D2E1AC3FE3AF}"/>
                          </a:ext>
                        </a:extLst>
                      </p:cNvPr>
                      <p:cNvPicPr/>
                      <p:nvPr/>
                    </p:nvPicPr>
                    <p:blipFill>
                      <a:blip r:embed="rId3"/>
                      <a:stretch>
                        <a:fillRect/>
                      </a:stretch>
                    </p:blipFill>
                    <p:spPr>
                      <a:xfrm>
                        <a:off x="199505" y="3591994"/>
                        <a:ext cx="6464300" cy="2578100"/>
                      </a:xfrm>
                      <a:prstGeom prst="rect">
                        <a:avLst/>
                      </a:prstGeom>
                      <a:solidFill>
                        <a:srgbClr val="FFFF00"/>
                      </a:solidFill>
                      <a:ln w="31750">
                        <a:solidFill>
                          <a:schemeClr val="tx1"/>
                        </a:solidFill>
                      </a:ln>
                    </p:spPr>
                  </p:pic>
                </p:oleObj>
              </mc:Fallback>
            </mc:AlternateContent>
          </a:graphicData>
        </a:graphic>
      </p:graphicFrame>
      <p:sp>
        <p:nvSpPr>
          <p:cNvPr id="8" name="Arrow: Right 7">
            <a:extLst>
              <a:ext uri="{FF2B5EF4-FFF2-40B4-BE49-F238E27FC236}">
                <a16:creationId xmlns:a16="http://schemas.microsoft.com/office/drawing/2014/main" id="{019F2648-3565-4CF6-D4CF-B9F07771638B}"/>
              </a:ext>
            </a:extLst>
          </p:cNvPr>
          <p:cNvSpPr/>
          <p:nvPr/>
        </p:nvSpPr>
        <p:spPr>
          <a:xfrm>
            <a:off x="7051155" y="4693338"/>
            <a:ext cx="1188494" cy="365125"/>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9" name="Object 8">
            <a:extLst>
              <a:ext uri="{FF2B5EF4-FFF2-40B4-BE49-F238E27FC236}">
                <a16:creationId xmlns:a16="http://schemas.microsoft.com/office/drawing/2014/main" id="{93F57C3E-4D8F-FAE3-3670-60C3187A8EF7}"/>
              </a:ext>
            </a:extLst>
          </p:cNvPr>
          <p:cNvGraphicFramePr>
            <a:graphicFrameLocks noChangeAspect="1"/>
          </p:cNvGraphicFramePr>
          <p:nvPr>
            <p:extLst>
              <p:ext uri="{D42A27DB-BD31-4B8C-83A1-F6EECF244321}">
                <p14:modId xmlns:p14="http://schemas.microsoft.com/office/powerpoint/2010/main" val="3081118094"/>
              </p:ext>
            </p:extLst>
          </p:nvPr>
        </p:nvGraphicFramePr>
        <p:xfrm>
          <a:off x="8568832" y="4004636"/>
          <a:ext cx="3481537" cy="1742530"/>
        </p:xfrm>
        <a:graphic>
          <a:graphicData uri="http://schemas.openxmlformats.org/presentationml/2006/ole">
            <mc:AlternateContent xmlns:mc="http://schemas.openxmlformats.org/markup-compatibility/2006">
              <mc:Choice xmlns:v="urn:schemas-microsoft-com:vml" Requires="v">
                <p:oleObj name="Equation" r:id="rId4" imgW="2692080" imgH="1346040" progId="Equation.DSMT4">
                  <p:embed/>
                </p:oleObj>
              </mc:Choice>
              <mc:Fallback>
                <p:oleObj name="Equation" r:id="rId4" imgW="2692080" imgH="1346040" progId="Equation.DSMT4">
                  <p:embed/>
                  <p:pic>
                    <p:nvPicPr>
                      <p:cNvPr id="8" name="Object 7">
                        <a:extLst>
                          <a:ext uri="{FF2B5EF4-FFF2-40B4-BE49-F238E27FC236}">
                            <a16:creationId xmlns:a16="http://schemas.microsoft.com/office/drawing/2014/main" id="{6C81DCA0-5891-4E43-A8B8-3AAAD0307B58}"/>
                          </a:ext>
                        </a:extLst>
                      </p:cNvPr>
                      <p:cNvPicPr/>
                      <p:nvPr/>
                    </p:nvPicPr>
                    <p:blipFill>
                      <a:blip r:embed="rId5"/>
                      <a:stretch>
                        <a:fillRect/>
                      </a:stretch>
                    </p:blipFill>
                    <p:spPr>
                      <a:xfrm>
                        <a:off x="8568832" y="4004636"/>
                        <a:ext cx="3481537" cy="1742530"/>
                      </a:xfrm>
                      <a:prstGeom prst="rect">
                        <a:avLst/>
                      </a:prstGeom>
                      <a:solidFill>
                        <a:srgbClr val="FFFF00"/>
                      </a:solidFill>
                      <a:ln w="32385">
                        <a:solidFill>
                          <a:schemeClr val="tx1"/>
                        </a:solidFill>
                      </a:ln>
                    </p:spPr>
                  </p:pic>
                </p:oleObj>
              </mc:Fallback>
            </mc:AlternateContent>
          </a:graphicData>
        </a:graphic>
      </p:graphicFrame>
      <p:sp>
        <p:nvSpPr>
          <p:cNvPr id="11" name="TextBox 10">
            <a:extLst>
              <a:ext uri="{FF2B5EF4-FFF2-40B4-BE49-F238E27FC236}">
                <a16:creationId xmlns:a16="http://schemas.microsoft.com/office/drawing/2014/main" id="{3E60898D-7759-D201-C049-42F24087C673}"/>
              </a:ext>
            </a:extLst>
          </p:cNvPr>
          <p:cNvSpPr txBox="1"/>
          <p:nvPr/>
        </p:nvSpPr>
        <p:spPr>
          <a:xfrm>
            <a:off x="2629824" y="6395237"/>
            <a:ext cx="6107776" cy="369332"/>
          </a:xfrm>
          <a:prstGeom prst="rect">
            <a:avLst/>
          </a:prstGeom>
          <a:noFill/>
        </p:spPr>
        <p:txBody>
          <a:bodyPr wrap="square">
            <a:spAutoFit/>
          </a:bodyPr>
          <a:lstStyle/>
          <a:p>
            <a:r>
              <a:rPr lang="en-US" sz="1800" dirty="0">
                <a:solidFill>
                  <a:srgbClr val="0070C0"/>
                </a:solidFill>
              </a:rPr>
              <a:t>All the derivations are exact with no approximations</a:t>
            </a:r>
          </a:p>
        </p:txBody>
      </p:sp>
    </p:spTree>
    <p:extLst>
      <p:ext uri="{BB962C8B-B14F-4D97-AF65-F5344CB8AC3E}">
        <p14:creationId xmlns:p14="http://schemas.microsoft.com/office/powerpoint/2010/main" val="1501885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82DC-9F2A-B328-34D8-DA0A6AD987F8}"/>
              </a:ext>
            </a:extLst>
          </p:cNvPr>
          <p:cNvSpPr>
            <a:spLocks noGrp="1"/>
          </p:cNvSpPr>
          <p:nvPr>
            <p:ph type="title"/>
          </p:nvPr>
        </p:nvSpPr>
        <p:spPr>
          <a:xfrm>
            <a:off x="551411" y="-136842"/>
            <a:ext cx="10972800" cy="1143000"/>
          </a:xfrm>
        </p:spPr>
        <p:txBody>
          <a:bodyPr/>
          <a:lstStyle/>
          <a:p>
            <a:r>
              <a:rPr lang="en-US" dirty="0"/>
              <a:t>Model Validation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5F24BC93-2526-B479-1C9D-907AA98F7CF6}"/>
                  </a:ext>
                </a:extLst>
              </p:cNvPr>
              <p:cNvSpPr>
                <a:spLocks noGrp="1"/>
              </p:cNvSpPr>
              <p:nvPr>
                <p:ph idx="1"/>
              </p:nvPr>
            </p:nvSpPr>
            <p:spPr>
              <a:xfrm>
                <a:off x="58189" y="835429"/>
                <a:ext cx="12049298" cy="5773190"/>
              </a:xfrm>
            </p:spPr>
            <p:txBody>
              <a:bodyPr>
                <a:normAutofit fontScale="92500" lnSpcReduction="10000"/>
              </a:bodyPr>
              <a:lstStyle/>
              <a:p>
                <a:r>
                  <a:rPr lang="en-US" sz="2800" dirty="0"/>
                  <a:t>For accelerator neutrino experiments, the validation of </a:t>
                </a:r>
                <a14:m>
                  <m:oMath xmlns:m="http://schemas.openxmlformats.org/officeDocument/2006/math">
                    <m:r>
                      <a:rPr lang="en-US" sz="2800" b="0" i="1" smtClean="0">
                        <a:latin typeface="Cambria Math" panose="02040503050406030204" pitchFamily="18" charset="0"/>
                      </a:rPr>
                      <m:t>𝐷</m:t>
                    </m:r>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𝐸</m:t>
                        </m:r>
                      </m:e>
                      <m:sub>
                        <m:r>
                          <a:rPr lang="en-US" sz="2800" b="0" i="1" smtClean="0">
                            <a:latin typeface="Cambria Math" panose="02040503050406030204" pitchFamily="18" charset="0"/>
                          </a:rPr>
                          <m:t>𝜈</m:t>
                        </m:r>
                      </m:sub>
                    </m:sSub>
                    <m:r>
                      <a:rPr lang="en-US" sz="2800" b="0" i="1" smtClean="0">
                        <a:latin typeface="Cambria Math" panose="02040503050406030204" pitchFamily="18" charset="0"/>
                      </a:rPr>
                      <m:t>→</m:t>
                    </m:r>
                    <m:r>
                      <a:rPr lang="en-US" sz="2800" b="0" i="1" smtClean="0">
                        <a:latin typeface="Cambria Math" panose="02040503050406030204" pitchFamily="18" charset="0"/>
                      </a:rPr>
                      <m:t>𝐾</m:t>
                    </m:r>
                    <m:r>
                      <a:rPr lang="en-US" sz="2800" b="0" i="1" smtClean="0">
                        <a:latin typeface="Cambria Math" panose="02040503050406030204" pitchFamily="18" charset="0"/>
                      </a:rPr>
                      <m:t>)</m:t>
                    </m:r>
                  </m:oMath>
                </a14:m>
                <a:r>
                  <a:rPr lang="en-US" sz="2800" dirty="0"/>
                  <a:t> </a:t>
                </a:r>
                <a:br>
                  <a:rPr lang="en-US" sz="2800" dirty="0"/>
                </a:br>
                <a:r>
                  <a:rPr lang="en-US" sz="2800" dirty="0"/>
                  <a:t>(K being kinematics variable in measurements) is important!</a:t>
                </a:r>
              </a:p>
              <a:p>
                <a:pPr lvl="1"/>
                <a:r>
                  <a:rPr lang="en-US" sz="2400" dirty="0">
                    <a:solidFill>
                      <a:srgbClr val="C00000"/>
                    </a:solidFill>
                  </a:rPr>
                  <a:t>Performing measurement in the visible kinematics (e.g. K being lepton angle or lepton energy)  and true (instead of nominal) neutrino flux does not avoid the problem </a:t>
                </a:r>
                <a:endParaRPr lang="en-US" sz="2400" dirty="0">
                  <a:solidFill>
                    <a:srgbClr val="C00000"/>
                  </a:solidFill>
                  <a:sym typeface="Wingdings" panose="05000000000000000000" pitchFamily="2" charset="2"/>
                </a:endParaRPr>
              </a:p>
              <a:p>
                <a:r>
                  <a:rPr lang="en-US" sz="2800" dirty="0">
                    <a:solidFill>
                      <a:srgbClr val="7030A0"/>
                    </a:solidFill>
                  </a:rPr>
                  <a:t>To </a:t>
                </a:r>
                <a:r>
                  <a:rPr lang="en-US" sz="2800" dirty="0">
                    <a:solidFill>
                      <a:srgbClr val="7030A0"/>
                    </a:solidFill>
                    <a:sym typeface="Wingdings" panose="05000000000000000000" pitchFamily="2" charset="2"/>
                  </a:rPr>
                  <a:t>compare the unfolded </a:t>
                </a:r>
                <a:r>
                  <a:rPr lang="en-US" sz="2800" dirty="0" err="1">
                    <a:solidFill>
                      <a:srgbClr val="7030A0"/>
                    </a:solidFill>
                    <a:sym typeface="Wingdings" panose="05000000000000000000" pitchFamily="2" charset="2"/>
                  </a:rPr>
                  <a:t>Xs</a:t>
                </a:r>
                <a:r>
                  <a:rPr lang="en-US" sz="2800" dirty="0">
                    <a:solidFill>
                      <a:srgbClr val="7030A0"/>
                    </a:solidFill>
                    <a:sym typeface="Wingdings" panose="05000000000000000000" pitchFamily="2" charset="2"/>
                  </a:rPr>
                  <a:t> (at true flux) with event generator predictions, </a:t>
                </a:r>
              </a:p>
              <a:p>
                <a:pPr lvl="1"/>
                <a:r>
                  <a:rPr lang="en-US" sz="2400" dirty="0">
                    <a:solidFill>
                      <a:srgbClr val="0070C0"/>
                    </a:solidFill>
                    <a:sym typeface="Wingdings" panose="05000000000000000000" pitchFamily="2" charset="2"/>
                  </a:rPr>
                  <a:t>Theorists provide their model of </a:t>
                </a:r>
                <a14:m>
                  <m:oMath xmlns:m="http://schemas.openxmlformats.org/officeDocument/2006/math">
                    <m:r>
                      <a:rPr lang="en-US" sz="2400" b="0" i="1" smtClean="0">
                        <a:solidFill>
                          <a:srgbClr val="0070C0"/>
                        </a:solidFill>
                        <a:latin typeface="Cambria Math" panose="02040503050406030204" pitchFamily="18" charset="0"/>
                      </a:rPr>
                      <m:t>𝐷</m:t>
                    </m:r>
                    <m:r>
                      <a:rPr lang="en-US" sz="2400" b="0" i="1" smtClean="0">
                        <a:solidFill>
                          <a:srgbClr val="0070C0"/>
                        </a:solidFill>
                        <a:latin typeface="Cambria Math" panose="02040503050406030204" pitchFamily="18" charset="0"/>
                      </a:rPr>
                      <m:t>(</m:t>
                    </m:r>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𝐸</m:t>
                        </m:r>
                      </m:e>
                      <m:sub>
                        <m:r>
                          <a:rPr lang="en-US" sz="2400" b="0" i="1" smtClean="0">
                            <a:solidFill>
                              <a:srgbClr val="0070C0"/>
                            </a:solidFill>
                            <a:latin typeface="Cambria Math" panose="02040503050406030204" pitchFamily="18" charset="0"/>
                          </a:rPr>
                          <m:t>𝜈</m:t>
                        </m:r>
                      </m:sub>
                    </m:sSub>
                    <m:r>
                      <a:rPr lang="en-US" sz="2400" b="0" i="1" smtClean="0">
                        <a:solidFill>
                          <a:srgbClr val="0070C0"/>
                        </a:solidFill>
                        <a:latin typeface="Cambria Math" panose="02040503050406030204" pitchFamily="18" charset="0"/>
                      </a:rPr>
                      <m:t>→</m:t>
                    </m:r>
                    <m:r>
                      <a:rPr lang="en-US" sz="2400" b="0" i="1" smtClean="0">
                        <a:solidFill>
                          <a:srgbClr val="0070C0"/>
                        </a:solidFill>
                        <a:latin typeface="Cambria Math" panose="02040503050406030204" pitchFamily="18" charset="0"/>
                      </a:rPr>
                      <m:t>𝐾</m:t>
                    </m:r>
                    <m:r>
                      <a:rPr lang="en-US" sz="2400" b="0" i="1" smtClean="0">
                        <a:solidFill>
                          <a:srgbClr val="0070C0"/>
                        </a:solidFill>
                        <a:latin typeface="Cambria Math" panose="02040503050406030204" pitchFamily="18" charset="0"/>
                      </a:rPr>
                      <m:t>)</m:t>
                    </m:r>
                  </m:oMath>
                </a14:m>
                <a:r>
                  <a:rPr lang="en-US" sz="2400" dirty="0">
                    <a:solidFill>
                      <a:srgbClr val="0070C0"/>
                    </a:solidFill>
                  </a:rPr>
                  <a:t> </a:t>
                </a:r>
              </a:p>
              <a:p>
                <a:pPr lvl="1"/>
                <a:r>
                  <a:rPr lang="en-US" sz="2400" dirty="0">
                    <a:solidFill>
                      <a:srgbClr val="C00000"/>
                    </a:solidFill>
                  </a:rPr>
                  <a:t>The impact of </a:t>
                </a:r>
                <a14:m>
                  <m:oMath xmlns:m="http://schemas.openxmlformats.org/officeDocument/2006/math">
                    <m:r>
                      <a:rPr lang="en-US" sz="2400" b="0" i="1" smtClean="0">
                        <a:solidFill>
                          <a:srgbClr val="C00000"/>
                        </a:solidFill>
                        <a:latin typeface="Cambria Math" panose="02040503050406030204" pitchFamily="18" charset="0"/>
                      </a:rPr>
                      <m:t>𝐷</m:t>
                    </m:r>
                    <m:r>
                      <a:rPr lang="en-US" sz="2400" b="0" i="1" smtClean="0">
                        <a:solidFill>
                          <a:srgbClr val="C00000"/>
                        </a:solidFill>
                        <a:latin typeface="Cambria Math" panose="02040503050406030204" pitchFamily="18" charset="0"/>
                      </a:rPr>
                      <m:t>(</m:t>
                    </m:r>
                    <m:sSub>
                      <m:sSubPr>
                        <m:ctrlPr>
                          <a:rPr lang="en-US" sz="2400" b="0" i="1" smtClean="0">
                            <a:solidFill>
                              <a:srgbClr val="C00000"/>
                            </a:solidFill>
                            <a:latin typeface="Cambria Math" panose="02040503050406030204" pitchFamily="18" charset="0"/>
                          </a:rPr>
                        </m:ctrlPr>
                      </m:sSubPr>
                      <m:e>
                        <m:r>
                          <a:rPr lang="en-US" sz="2400" b="0" i="1" smtClean="0">
                            <a:solidFill>
                              <a:srgbClr val="C00000"/>
                            </a:solidFill>
                            <a:latin typeface="Cambria Math" panose="02040503050406030204" pitchFamily="18" charset="0"/>
                          </a:rPr>
                          <m:t>𝐸</m:t>
                        </m:r>
                      </m:e>
                      <m:sub>
                        <m:r>
                          <a:rPr lang="en-US" sz="2400" b="0" i="1" smtClean="0">
                            <a:solidFill>
                              <a:srgbClr val="C00000"/>
                            </a:solidFill>
                            <a:latin typeface="Cambria Math" panose="02040503050406030204" pitchFamily="18" charset="0"/>
                          </a:rPr>
                          <m:t>𝜈</m:t>
                        </m:r>
                      </m:sub>
                    </m:sSub>
                    <m:r>
                      <a:rPr lang="en-US" sz="2400" b="0" i="1" smtClean="0">
                        <a:solidFill>
                          <a:srgbClr val="C00000"/>
                        </a:solidFill>
                        <a:latin typeface="Cambria Math" panose="02040503050406030204" pitchFamily="18" charset="0"/>
                      </a:rPr>
                      <m:t>→</m:t>
                    </m:r>
                    <m:r>
                      <a:rPr lang="en-US" sz="2400" b="0" i="1" smtClean="0">
                        <a:solidFill>
                          <a:srgbClr val="C00000"/>
                        </a:solidFill>
                        <a:latin typeface="Cambria Math" panose="02040503050406030204" pitchFamily="18" charset="0"/>
                      </a:rPr>
                      <m:t>𝐾</m:t>
                    </m:r>
                    <m:r>
                      <a:rPr lang="en-US" sz="2400" b="0" i="1" smtClean="0">
                        <a:solidFill>
                          <a:srgbClr val="C00000"/>
                        </a:solidFill>
                        <a:latin typeface="Cambria Math" panose="02040503050406030204" pitchFamily="18" charset="0"/>
                      </a:rPr>
                      <m:t>)</m:t>
                    </m:r>
                  </m:oMath>
                </a14:m>
                <a:r>
                  <a:rPr lang="en-US" sz="2400" dirty="0">
                    <a:solidFill>
                      <a:srgbClr val="C00000"/>
                    </a:solidFill>
                  </a:rPr>
                  <a:t> on the predictions depends on the neutrino spectrum and its uncertainties (extrapolation from nominal to true neutrino flux)</a:t>
                </a:r>
              </a:p>
              <a:p>
                <a:pPr lvl="1"/>
                <a:r>
                  <a:rPr lang="en-US" sz="2400" dirty="0"/>
                  <a:t>Since unfolded </a:t>
                </a:r>
                <a:r>
                  <a:rPr lang="en-US" sz="2400" dirty="0" err="1"/>
                  <a:t>Xs</a:t>
                </a:r>
                <a:r>
                  <a:rPr lang="en-US" sz="2400" dirty="0"/>
                  <a:t> also includes neutrino flux uncertainties, theorists cannot do a fair comparison between the unfolded </a:t>
                </a:r>
                <a:r>
                  <a:rPr lang="en-US" sz="2400" dirty="0" err="1"/>
                  <a:t>Xs</a:t>
                </a:r>
                <a:r>
                  <a:rPr lang="en-US" sz="2400" dirty="0"/>
                  <a:t> and the predictions without</a:t>
                </a:r>
              </a:p>
              <a:p>
                <a:pPr lvl="2"/>
                <a:r>
                  <a:rPr lang="en-US" sz="2000" dirty="0">
                    <a:solidFill>
                      <a:srgbClr val="C00000"/>
                    </a:solidFill>
                  </a:rPr>
                  <a:t>Uncertainties of the neutrino flux and spectrum</a:t>
                </a:r>
              </a:p>
              <a:p>
                <a:pPr lvl="2"/>
                <a:r>
                  <a:rPr lang="en-US" sz="2000" dirty="0">
                    <a:solidFill>
                      <a:srgbClr val="7030A0"/>
                    </a:solidFill>
                  </a:rPr>
                  <a:t>Correlation between the neutrino flux uncertainties and unfolded </a:t>
                </a:r>
                <a:r>
                  <a:rPr lang="en-US" sz="2000" dirty="0" err="1">
                    <a:solidFill>
                      <a:srgbClr val="7030A0"/>
                    </a:solidFill>
                  </a:rPr>
                  <a:t>Xs</a:t>
                </a:r>
                <a:endParaRPr lang="en-US" sz="2000" dirty="0">
                  <a:solidFill>
                    <a:srgbClr val="7030A0"/>
                  </a:solidFill>
                </a:endParaRPr>
              </a:p>
              <a:p>
                <a:r>
                  <a:rPr lang="en-US" sz="2800" dirty="0"/>
                  <a:t>If we (experimentalists) do not do our job in validating and including  the model uncertainties, </a:t>
                </a:r>
                <a:r>
                  <a:rPr lang="en-US" sz="2800" b="1" dirty="0"/>
                  <a:t>it is very difficult, if not impossible, </a:t>
                </a:r>
                <a:r>
                  <a:rPr lang="en-US" sz="2800" dirty="0"/>
                  <a:t>for theorists to take the uncertainty of </a:t>
                </a:r>
                <a14:m>
                  <m:oMath xmlns:m="http://schemas.openxmlformats.org/officeDocument/2006/math">
                    <m:r>
                      <a:rPr lang="en-US" sz="2800" b="0" i="1" smtClean="0">
                        <a:latin typeface="Cambria Math" panose="02040503050406030204" pitchFamily="18" charset="0"/>
                      </a:rPr>
                      <m:t>𝐷</m:t>
                    </m:r>
                    <m:r>
                      <a:rPr lang="en-US" sz="2800" b="0" i="1" smtClean="0">
                        <a:latin typeface="Cambria Math" panose="02040503050406030204" pitchFamily="18" charset="0"/>
                      </a:rPr>
                      <m:t>(</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𝐸</m:t>
                        </m:r>
                      </m:e>
                      <m:sub>
                        <m:r>
                          <a:rPr lang="en-US" sz="2800" b="0" i="1" smtClean="0">
                            <a:latin typeface="Cambria Math" panose="02040503050406030204" pitchFamily="18" charset="0"/>
                          </a:rPr>
                          <m:t>𝜈</m:t>
                        </m:r>
                      </m:sub>
                    </m:sSub>
                    <m:r>
                      <a:rPr lang="en-US" sz="2800" b="0" i="1" smtClean="0">
                        <a:latin typeface="Cambria Math" panose="02040503050406030204" pitchFamily="18" charset="0"/>
                      </a:rPr>
                      <m:t>→</m:t>
                    </m:r>
                    <m:r>
                      <a:rPr lang="en-US" sz="2800" b="0" i="1" smtClean="0">
                        <a:latin typeface="Cambria Math" panose="02040503050406030204" pitchFamily="18" charset="0"/>
                      </a:rPr>
                      <m:t>𝐾</m:t>
                    </m:r>
                    <m:r>
                      <a:rPr lang="en-US" sz="2800" b="0" i="1" smtClean="0">
                        <a:latin typeface="Cambria Math" panose="02040503050406030204" pitchFamily="18" charset="0"/>
                      </a:rPr>
                      <m:t>)</m:t>
                    </m:r>
                  </m:oMath>
                </a14:m>
                <a:r>
                  <a:rPr lang="en-US" sz="2800" dirty="0"/>
                  <a:t> into account!</a:t>
                </a:r>
              </a:p>
              <a:p>
                <a:endParaRPr lang="en-US" sz="2800" dirty="0"/>
              </a:p>
            </p:txBody>
          </p:sp>
        </mc:Choice>
        <mc:Fallback>
          <p:sp>
            <p:nvSpPr>
              <p:cNvPr id="3" name="Content Placeholder 2">
                <a:extLst>
                  <a:ext uri="{FF2B5EF4-FFF2-40B4-BE49-F238E27FC236}">
                    <a16:creationId xmlns:a16="http://schemas.microsoft.com/office/drawing/2014/main" id="{5F24BC93-2526-B479-1C9D-907AA98F7CF6}"/>
                  </a:ext>
                </a:extLst>
              </p:cNvPr>
              <p:cNvSpPr>
                <a:spLocks noGrp="1" noRot="1" noChangeAspect="1" noMove="1" noResize="1" noEditPoints="1" noAdjustHandles="1" noChangeArrowheads="1" noChangeShapeType="1" noTextEdit="1"/>
              </p:cNvSpPr>
              <p:nvPr>
                <p:ph idx="1"/>
              </p:nvPr>
            </p:nvSpPr>
            <p:spPr>
              <a:xfrm>
                <a:off x="58189" y="835429"/>
                <a:ext cx="12049298" cy="5773190"/>
              </a:xfrm>
              <a:blipFill>
                <a:blip r:embed="rId2"/>
                <a:stretch>
                  <a:fillRect l="-810" t="-158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0C0485B3-46BF-26AC-8376-186CE937C07B}"/>
              </a:ext>
            </a:extLst>
          </p:cNvPr>
          <p:cNvSpPr>
            <a:spLocks noGrp="1"/>
          </p:cNvSpPr>
          <p:nvPr>
            <p:ph type="sldNum" sz="quarter" idx="12"/>
          </p:nvPr>
        </p:nvSpPr>
        <p:spPr/>
        <p:txBody>
          <a:bodyPr/>
          <a:lstStyle/>
          <a:p>
            <a:fld id="{664C8B8A-3CEF-4077-8AC3-5FC46E293847}" type="slidenum">
              <a:rPr lang="en-US" smtClean="0"/>
              <a:t>17</a:t>
            </a:fld>
            <a:endParaRPr lang="en-US"/>
          </a:p>
        </p:txBody>
      </p:sp>
    </p:spTree>
    <p:extLst>
      <p:ext uri="{BB962C8B-B14F-4D97-AF65-F5344CB8AC3E}">
        <p14:creationId xmlns:p14="http://schemas.microsoft.com/office/powerpoint/2010/main" val="3082839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51931B-DDCC-5270-99CF-151A8CC6E7B6}"/>
              </a:ext>
            </a:extLst>
          </p:cNvPr>
          <p:cNvSpPr>
            <a:spLocks noGrp="1"/>
          </p:cNvSpPr>
          <p:nvPr>
            <p:ph type="title"/>
          </p:nvPr>
        </p:nvSpPr>
        <p:spPr>
          <a:xfrm>
            <a:off x="510117" y="-184445"/>
            <a:ext cx="10972800" cy="1143000"/>
          </a:xfrm>
        </p:spPr>
        <p:txBody>
          <a:bodyPr/>
          <a:lstStyle/>
          <a:p>
            <a:r>
              <a:rPr lang="en-US" dirty="0"/>
              <a:t>Model Validation Tools: Goodness-of-Fit Tests</a:t>
            </a:r>
          </a:p>
        </p:txBody>
      </p:sp>
      <p:sp>
        <p:nvSpPr>
          <p:cNvPr id="5" name="Text Placeholder 4">
            <a:extLst>
              <a:ext uri="{FF2B5EF4-FFF2-40B4-BE49-F238E27FC236}">
                <a16:creationId xmlns:a16="http://schemas.microsoft.com/office/drawing/2014/main" id="{5910A4DC-46A7-4139-74F5-2D1843CDD3CE}"/>
              </a:ext>
            </a:extLst>
          </p:cNvPr>
          <p:cNvSpPr>
            <a:spLocks noGrp="1"/>
          </p:cNvSpPr>
          <p:nvPr>
            <p:ph type="body" idx="1"/>
          </p:nvPr>
        </p:nvSpPr>
        <p:spPr>
          <a:xfrm>
            <a:off x="609598" y="744205"/>
            <a:ext cx="5386917" cy="639762"/>
          </a:xfrm>
        </p:spPr>
        <p:txBody>
          <a:bodyPr/>
          <a:lstStyle/>
          <a:p>
            <a:r>
              <a:rPr lang="en-US" dirty="0"/>
              <a:t>Global/Local </a:t>
            </a:r>
            <a:r>
              <a:rPr lang="en-US" dirty="0" err="1"/>
              <a:t>GoF</a:t>
            </a:r>
            <a:r>
              <a:rPr lang="en-US" dirty="0"/>
              <a:t> Tests</a:t>
            </a:r>
          </a:p>
        </p:txBody>
      </p:sp>
      <mc:AlternateContent xmlns:mc="http://schemas.openxmlformats.org/markup-compatibility/2006" xmlns:a14="http://schemas.microsoft.com/office/drawing/2010/main">
        <mc:Choice Requires="a14">
          <p:sp>
            <p:nvSpPr>
              <p:cNvPr id="6" name="Content Placeholder 5">
                <a:extLst>
                  <a:ext uri="{FF2B5EF4-FFF2-40B4-BE49-F238E27FC236}">
                    <a16:creationId xmlns:a16="http://schemas.microsoft.com/office/drawing/2014/main" id="{3A574528-0F6F-6C5D-FC94-7C8ACBC887DA}"/>
                  </a:ext>
                </a:extLst>
              </p:cNvPr>
              <p:cNvSpPr>
                <a:spLocks noGrp="1"/>
              </p:cNvSpPr>
              <p:nvPr>
                <p:ph sz="half" idx="2"/>
              </p:nvPr>
            </p:nvSpPr>
            <p:spPr>
              <a:xfrm>
                <a:off x="205056" y="1457324"/>
                <a:ext cx="5831417" cy="5264154"/>
              </a:xfrm>
            </p:spPr>
            <p:txBody>
              <a:bodyPr/>
              <a:lstStyle/>
              <a:p>
                <a14:m>
                  <m:oMath xmlns:m="http://schemas.openxmlformats.org/officeDocument/2006/math">
                    <m:sSup>
                      <m:sSupPr>
                        <m:ctrlPr>
                          <a:rPr lang="en-US" b="1" i="1" smtClean="0">
                            <a:solidFill>
                              <a:schemeClr val="tx1"/>
                            </a:solidFill>
                            <a:latin typeface="Cambria Math" panose="02040503050406030204" pitchFamily="18" charset="0"/>
                          </a:rPr>
                        </m:ctrlPr>
                      </m:sSupPr>
                      <m:e>
                        <m:r>
                          <a:rPr lang="en-US" b="1" i="1">
                            <a:solidFill>
                              <a:schemeClr val="tx1"/>
                            </a:solidFill>
                            <a:latin typeface="Cambria Math" panose="02040503050406030204" pitchFamily="18" charset="0"/>
                          </a:rPr>
                          <m:t>𝝌</m:t>
                        </m:r>
                      </m:e>
                      <m:sup>
                        <m:r>
                          <a:rPr lang="en-US" b="1" i="1">
                            <a:solidFill>
                              <a:schemeClr val="tx1"/>
                            </a:solidFill>
                            <a:latin typeface="Cambria Math" panose="02040503050406030204" pitchFamily="18" charset="0"/>
                          </a:rPr>
                          <m:t>𝟐</m:t>
                        </m:r>
                      </m:sup>
                    </m:sSup>
                  </m:oMath>
                </a14:m>
                <a:r>
                  <a:rPr lang="en-US" b="1" dirty="0">
                    <a:solidFill>
                      <a:schemeClr val="tx1"/>
                    </a:solidFill>
                  </a:rPr>
                  <a:t>/</a:t>
                </a:r>
                <a:r>
                  <a:rPr lang="en-US" b="1" dirty="0" err="1">
                    <a:solidFill>
                      <a:schemeClr val="tx1"/>
                    </a:solidFill>
                  </a:rPr>
                  <a:t>ndf</a:t>
                </a:r>
                <a:r>
                  <a:rPr lang="en-US" b="1" dirty="0">
                    <a:solidFill>
                      <a:schemeClr val="tx1"/>
                    </a:solidFill>
                  </a:rPr>
                  <a:t> </a:t>
                </a:r>
                <a:r>
                  <a:rPr lang="en-US" dirty="0">
                    <a:solidFill>
                      <a:schemeClr val="tx1"/>
                    </a:solidFill>
                  </a:rPr>
                  <a:t>calculated from the full systematics (flux, </a:t>
                </a:r>
                <a:r>
                  <a:rPr lang="en-US" dirty="0" err="1">
                    <a:solidFill>
                      <a:schemeClr val="tx1"/>
                    </a:solidFill>
                  </a:rPr>
                  <a:t>Xs</a:t>
                </a:r>
                <a:r>
                  <a:rPr lang="en-US" dirty="0">
                    <a:solidFill>
                      <a:schemeClr val="tx1"/>
                    </a:solidFill>
                  </a:rPr>
                  <a:t>, detector, MC statistics) and statistics</a:t>
                </a:r>
              </a:p>
              <a:p>
                <a:endParaRPr lang="en-US" dirty="0"/>
              </a:p>
              <a:p>
                <a:endParaRPr lang="en-US" dirty="0"/>
              </a:p>
              <a:p>
                <a:r>
                  <a:rPr lang="en-US" dirty="0"/>
                  <a:t>Perform decomposition on the </a:t>
                </a:r>
                <a:r>
                  <a:rPr lang="en-US" dirty="0" err="1"/>
                  <a:t>Cov</a:t>
                </a:r>
                <a:r>
                  <a:rPr lang="en-US" baseline="-25000" dirty="0" err="1"/>
                  <a:t>full</a:t>
                </a:r>
                <a:r>
                  <a:rPr lang="en-US" dirty="0"/>
                  <a:t> so that one can examine deviation on each (independent) eigen vectors</a:t>
                </a:r>
              </a:p>
              <a:p>
                <a:pPr lvl="1"/>
                <a14:m>
                  <m:oMath xmlns:m="http://schemas.openxmlformats.org/officeDocument/2006/math">
                    <m:r>
                      <a:rPr lang="en-US" b="0" i="1" smtClean="0">
                        <a:latin typeface="Cambria Math" panose="02040503050406030204" pitchFamily="18" charset="0"/>
                      </a:rPr>
                      <m:t>𝐶𝑜</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𝑓𝑢𝑙𝑙</m:t>
                        </m:r>
                      </m:sub>
                    </m:sSub>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𝑄</m:t>
                        </m:r>
                      </m:e>
                      <m:sup>
                        <m:r>
                          <a:rPr lang="en-US" b="0" i="1" smtClean="0">
                            <a:latin typeface="Cambria Math" panose="02040503050406030204" pitchFamily="18" charset="0"/>
                          </a:rPr>
                          <m:t>𝑇</m:t>
                        </m:r>
                      </m:sup>
                    </m:sSup>
                    <m:r>
                      <a:rPr lang="en-US" b="0" i="1" smtClean="0">
                        <a:latin typeface="Cambria Math" panose="02040503050406030204" pitchFamily="18" charset="0"/>
                      </a:rPr>
                      <m:t>⋅</m:t>
                    </m:r>
                    <m:r>
                      <a:rPr lang="en-US" b="0" i="1" smtClean="0">
                        <a:latin typeface="Cambria Math" panose="02040503050406030204" pitchFamily="18" charset="0"/>
                      </a:rPr>
                      <m:t>𝐷</m:t>
                    </m:r>
                    <m:r>
                      <a:rPr lang="en-US" b="0" i="1" smtClean="0">
                        <a:latin typeface="Cambria Math" panose="02040503050406030204" pitchFamily="18" charset="0"/>
                      </a:rPr>
                      <m:t>⋅</m:t>
                    </m:r>
                    <m:r>
                      <a:rPr lang="en-US" b="0" i="1" smtClean="0">
                        <a:latin typeface="Cambria Math" panose="02040503050406030204" pitchFamily="18" charset="0"/>
                      </a:rPr>
                      <m:t>𝑄</m:t>
                    </m:r>
                  </m:oMath>
                </a14:m>
                <a:r>
                  <a:rPr lang="en-US" dirty="0"/>
                  <a:t>    D: diagonal, Q: unitary</a:t>
                </a:r>
              </a:p>
              <a:p>
                <a:pPr lvl="1"/>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𝜒</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𝑄</m:t>
                    </m:r>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d>
                          <m:dPr>
                            <m:endChr m:val="]"/>
                            <m:ctrlPr>
                              <a:rPr lang="en-US" b="0" i="1" smtClean="0">
                                <a:latin typeface="Cambria Math" panose="02040503050406030204" pitchFamily="18" charset="0"/>
                              </a:rPr>
                            </m:ctrlPr>
                          </m:dPr>
                          <m:e>
                            <m:r>
                              <a:rPr lang="en-US" b="0" i="1" smtClean="0">
                                <a:latin typeface="Cambria Math" panose="02040503050406030204" pitchFamily="18" charset="0"/>
                              </a:rPr>
                              <m:t>𝑀</m:t>
                            </m:r>
                            <m:r>
                              <a:rPr lang="en-US" b="0" i="1" smtClean="0">
                                <a:latin typeface="Cambria Math" panose="02040503050406030204" pitchFamily="18" charset="0"/>
                              </a:rPr>
                              <m:t>−</m:t>
                            </m:r>
                            <m:r>
                              <a:rPr lang="en-US" b="0" i="1" smtClean="0">
                                <a:latin typeface="Cambria Math" panose="02040503050406030204" pitchFamily="18" charset="0"/>
                              </a:rPr>
                              <m:t>𝑃</m:t>
                            </m:r>
                          </m:e>
                        </m:d>
                      </m:e>
                      <m:sup>
                        <m:r>
                          <a:rPr lang="en-US" b="0" i="1" smtClean="0">
                            <a:latin typeface="Cambria Math" panose="02040503050406030204" pitchFamily="18" charset="0"/>
                          </a:rPr>
                          <m:t>𝑇</m:t>
                        </m:r>
                      </m:sup>
                    </m:sSup>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𝐷</m:t>
                        </m:r>
                      </m:e>
                      <m:sup>
                        <m:r>
                          <a:rPr lang="en-US" b="0" i="1" smtClean="0">
                            <a:latin typeface="Cambria Math" panose="02040503050406030204" pitchFamily="18" charset="0"/>
                          </a:rPr>
                          <m:t>−1</m:t>
                        </m:r>
                      </m:sup>
                    </m:sSup>
                    <m:r>
                      <a:rPr lang="en-US" b="0" i="1" smtClean="0">
                        <a:latin typeface="Cambria Math" panose="02040503050406030204" pitchFamily="18" charset="0"/>
                      </a:rPr>
                      <m:t>⋅[</m:t>
                    </m:r>
                    <m:r>
                      <a:rPr lang="en-US" b="0" i="1" smtClean="0">
                        <a:latin typeface="Cambria Math" panose="02040503050406030204" pitchFamily="18" charset="0"/>
                      </a:rPr>
                      <m:t>𝑄</m:t>
                    </m:r>
                    <m:r>
                      <a:rPr lang="en-US" b="0" i="1" smtClean="0">
                        <a:latin typeface="Cambria Math" panose="02040503050406030204" pitchFamily="18" charset="0"/>
                      </a:rPr>
                      <m:t>⋅(</m:t>
                    </m:r>
                    <m:r>
                      <a:rPr lang="en-US" b="0" i="1" smtClean="0">
                        <a:latin typeface="Cambria Math" panose="02040503050406030204" pitchFamily="18" charset="0"/>
                      </a:rPr>
                      <m:t>𝑀</m:t>
                    </m:r>
                    <m:r>
                      <a:rPr lang="en-US" b="0" i="1" smtClean="0">
                        <a:latin typeface="Cambria Math" panose="02040503050406030204" pitchFamily="18" charset="0"/>
                      </a:rPr>
                      <m:t>−</m:t>
                    </m:r>
                    <m:r>
                      <a:rPr lang="en-US" b="0" i="1" smtClean="0">
                        <a:latin typeface="Cambria Math" panose="02040503050406030204" pitchFamily="18" charset="0"/>
                      </a:rPr>
                      <m:t>𝑃</m:t>
                    </m:r>
                    <m:r>
                      <a:rPr lang="en-US" b="0" i="1" smtClean="0">
                        <a:latin typeface="Cambria Math" panose="02040503050406030204" pitchFamily="18" charset="0"/>
                      </a:rPr>
                      <m:t>)]</m:t>
                    </m:r>
                  </m:oMath>
                </a14:m>
                <a:br>
                  <a:rPr lang="en-US" dirty="0"/>
                </a:br>
                <a:endParaRPr lang="en-US" dirty="0"/>
              </a:p>
            </p:txBody>
          </p:sp>
        </mc:Choice>
        <mc:Fallback xmlns="">
          <p:sp>
            <p:nvSpPr>
              <p:cNvPr id="6" name="Content Placeholder 5">
                <a:extLst>
                  <a:ext uri="{FF2B5EF4-FFF2-40B4-BE49-F238E27FC236}">
                    <a16:creationId xmlns:a16="http://schemas.microsoft.com/office/drawing/2014/main" id="{3A574528-0F6F-6C5D-FC94-7C8ACBC887DA}"/>
                  </a:ext>
                </a:extLst>
              </p:cNvPr>
              <p:cNvSpPr>
                <a:spLocks noGrp="1" noRot="1" noChangeAspect="1" noMove="1" noResize="1" noEditPoints="1" noAdjustHandles="1" noChangeArrowheads="1" noChangeShapeType="1" noTextEdit="1"/>
              </p:cNvSpPr>
              <p:nvPr>
                <p:ph sz="half" idx="2"/>
              </p:nvPr>
            </p:nvSpPr>
            <p:spPr>
              <a:xfrm>
                <a:off x="205056" y="1457324"/>
                <a:ext cx="5831417" cy="5264154"/>
              </a:xfrm>
              <a:blipFill>
                <a:blip r:embed="rId2"/>
                <a:stretch>
                  <a:fillRect l="-1464" t="-694"/>
                </a:stretch>
              </a:blipFill>
            </p:spPr>
            <p:txBody>
              <a:bodyPr/>
              <a:lstStyle/>
              <a:p>
                <a:r>
                  <a:rPr lang="en-US">
                    <a:noFill/>
                  </a:rPr>
                  <a:t> </a:t>
                </a:r>
              </a:p>
            </p:txBody>
          </p:sp>
        </mc:Fallback>
      </mc:AlternateContent>
      <p:sp>
        <p:nvSpPr>
          <p:cNvPr id="7" name="Text Placeholder 6">
            <a:extLst>
              <a:ext uri="{FF2B5EF4-FFF2-40B4-BE49-F238E27FC236}">
                <a16:creationId xmlns:a16="http://schemas.microsoft.com/office/drawing/2014/main" id="{A91DBC83-6534-FD07-ED47-93A9659ECFDC}"/>
              </a:ext>
            </a:extLst>
          </p:cNvPr>
          <p:cNvSpPr>
            <a:spLocks noGrp="1"/>
          </p:cNvSpPr>
          <p:nvPr>
            <p:ph type="body" sz="quarter" idx="3"/>
          </p:nvPr>
        </p:nvSpPr>
        <p:spPr>
          <a:xfrm>
            <a:off x="6193367" y="744205"/>
            <a:ext cx="5389033" cy="639762"/>
          </a:xfrm>
        </p:spPr>
        <p:txBody>
          <a:bodyPr/>
          <a:lstStyle/>
          <a:p>
            <a:r>
              <a:rPr lang="en-US" dirty="0"/>
              <a:t>Conditional Constraining Procedure</a:t>
            </a:r>
          </a:p>
        </p:txBody>
      </p:sp>
      <p:sp>
        <p:nvSpPr>
          <p:cNvPr id="4" name="Slide Number Placeholder 3">
            <a:extLst>
              <a:ext uri="{FF2B5EF4-FFF2-40B4-BE49-F238E27FC236}">
                <a16:creationId xmlns:a16="http://schemas.microsoft.com/office/drawing/2014/main" id="{2B179D57-8EBE-D02D-4FD3-1211AB47BE69}"/>
              </a:ext>
            </a:extLst>
          </p:cNvPr>
          <p:cNvSpPr>
            <a:spLocks noGrp="1"/>
          </p:cNvSpPr>
          <p:nvPr>
            <p:ph type="sldNum" sz="quarter" idx="12"/>
          </p:nvPr>
        </p:nvSpPr>
        <p:spPr/>
        <p:txBody>
          <a:bodyPr/>
          <a:lstStyle/>
          <a:p>
            <a:fld id="{664C8B8A-3CEF-4077-8AC3-5FC46E293847}" type="slidenum">
              <a:rPr lang="en-US" smtClean="0"/>
              <a:t>18</a:t>
            </a:fld>
            <a:endParaRPr lang="en-US"/>
          </a:p>
        </p:txBody>
      </p:sp>
      <p:pic>
        <p:nvPicPr>
          <p:cNvPr id="9" name="Picture 8">
            <a:extLst>
              <a:ext uri="{FF2B5EF4-FFF2-40B4-BE49-F238E27FC236}">
                <a16:creationId xmlns:a16="http://schemas.microsoft.com/office/drawing/2014/main" id="{434FAA4B-6237-5E1C-B6E5-0969D496EA2E}"/>
              </a:ext>
            </a:extLst>
          </p:cNvPr>
          <p:cNvPicPr>
            <a:picLocks noChangeAspect="1"/>
          </p:cNvPicPr>
          <p:nvPr/>
        </p:nvPicPr>
        <p:blipFill rotWithShape="1">
          <a:blip r:embed="rId3"/>
          <a:srcRect l="5358" t="25041" r="-2151"/>
          <a:stretch/>
        </p:blipFill>
        <p:spPr>
          <a:xfrm>
            <a:off x="709322" y="2691766"/>
            <a:ext cx="4646429" cy="673699"/>
          </a:xfrm>
          <a:prstGeom prst="rect">
            <a:avLst/>
          </a:prstGeom>
          <a:noFill/>
          <a:ln w="19050">
            <a:solidFill>
              <a:schemeClr val="tx1"/>
            </a:solidFill>
          </a:ln>
        </p:spPr>
      </p:pic>
      <p:grpSp>
        <p:nvGrpSpPr>
          <p:cNvPr id="10" name="Group 9">
            <a:extLst>
              <a:ext uri="{FF2B5EF4-FFF2-40B4-BE49-F238E27FC236}">
                <a16:creationId xmlns:a16="http://schemas.microsoft.com/office/drawing/2014/main" id="{A7713FBF-2890-E7A6-4B20-AD78F55E5ABA}"/>
              </a:ext>
            </a:extLst>
          </p:cNvPr>
          <p:cNvGrpSpPr/>
          <p:nvPr/>
        </p:nvGrpSpPr>
        <p:grpSpPr>
          <a:xfrm>
            <a:off x="6468797" y="1448968"/>
            <a:ext cx="5011367" cy="2437809"/>
            <a:chOff x="3484663" y="764863"/>
            <a:chExt cx="5057553" cy="2488018"/>
          </a:xfrm>
        </p:grpSpPr>
        <p:sp>
          <p:nvSpPr>
            <p:cNvPr id="11" name="Rectangle 10">
              <a:extLst>
                <a:ext uri="{FF2B5EF4-FFF2-40B4-BE49-F238E27FC236}">
                  <a16:creationId xmlns:a16="http://schemas.microsoft.com/office/drawing/2014/main" id="{F08BC92D-D205-7BDE-B138-148D850C670E}"/>
                </a:ext>
              </a:extLst>
            </p:cNvPr>
            <p:cNvSpPr/>
            <p:nvPr/>
          </p:nvSpPr>
          <p:spPr>
            <a:xfrm>
              <a:off x="3484663" y="764863"/>
              <a:ext cx="5057553" cy="2488018"/>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BF744BA3-E01D-09DE-ACD6-DDB6247E5EC2}"/>
                    </a:ext>
                  </a:extLst>
                </p:cNvPr>
                <p:cNvSpPr txBox="1"/>
                <p:nvPr/>
              </p:nvSpPr>
              <p:spPr>
                <a:xfrm>
                  <a:off x="3779944" y="829199"/>
                  <a:ext cx="4466994" cy="1001749"/>
                </a:xfrm>
                <a:prstGeom prst="rect">
                  <a:avLst/>
                </a:prstGeom>
                <a:noFill/>
              </p:spPr>
              <p:txBody>
                <a:bodyPr wrap="square" rtlCol="0">
                  <a:spAutoFit/>
                </a:bodyPr>
                <a:lstStyle/>
                <a:p>
                  <a:r>
                    <a:rPr lang="en-US" sz="2000" b="1" dirty="0">
                      <a:solidFill>
                        <a:srgbClr val="C00000"/>
                      </a:solidFill>
                    </a:rPr>
                    <a:t>Conditional expectation &amp; covariance</a:t>
                  </a:r>
                  <a:endParaRPr lang="en-US" sz="2000" b="1" baseline="30000" dirty="0">
                    <a:solidFill>
                      <a:srgbClr val="C00000"/>
                    </a:solidFill>
                  </a:endParaRPr>
                </a:p>
                <a:p>
                  <a:endParaRPr lang="en-US" sz="600" b="1" dirty="0">
                    <a:solidFill>
                      <a:srgbClr val="C00000"/>
                    </a:solidFill>
                  </a:endParaRPr>
                </a:p>
                <a:p>
                  <a:pPr/>
                  <a14:m>
                    <m:oMathPara xmlns:m="http://schemas.openxmlformats.org/officeDocument/2006/math">
                      <m:oMathParaPr>
                        <m:jc m:val="left"/>
                      </m:oMathParaPr>
                      <m:oMath xmlns:m="http://schemas.openxmlformats.org/officeDocument/2006/math">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𝝁</m:t>
                            </m:r>
                          </m:e>
                          <m:sub>
                            <m:r>
                              <a:rPr lang="en-US" b="1" i="1" smtClean="0">
                                <a:solidFill>
                                  <a:schemeClr val="tx1"/>
                                </a:solidFill>
                                <a:latin typeface="Cambria Math" panose="02040503050406030204" pitchFamily="18" charset="0"/>
                              </a:rPr>
                              <m:t>𝑿</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𝒀</m:t>
                            </m:r>
                          </m:sub>
                        </m:sSub>
                        <m:r>
                          <a:rPr lang="en-US" b="1" i="1" smtClean="0">
                            <a:solidFill>
                              <a:schemeClr val="tx1"/>
                            </a:solidFill>
                            <a:latin typeface="Cambria Math" panose="02040503050406030204" pitchFamily="18" charset="0"/>
                          </a:rPr>
                          <m:t>=</m:t>
                        </m:r>
                        <m:d>
                          <m:dPr>
                            <m:ctrlPr>
                              <a:rPr lang="en-US" b="1" i="1" smtClean="0">
                                <a:solidFill>
                                  <a:schemeClr val="tx1"/>
                                </a:solidFill>
                                <a:latin typeface="Cambria Math" panose="02040503050406030204" pitchFamily="18" charset="0"/>
                              </a:rPr>
                            </m:ctrlPr>
                          </m:dPr>
                          <m:e>
                            <m:m>
                              <m:mPr>
                                <m:mcs>
                                  <m:mc>
                                    <m:mcPr>
                                      <m:count m:val="1"/>
                                      <m:mcJc m:val="center"/>
                                    </m:mcPr>
                                  </m:mc>
                                </m:mcs>
                                <m:ctrlPr>
                                  <a:rPr lang="en-US" b="1" i="1" smtClean="0">
                                    <a:solidFill>
                                      <a:schemeClr val="tx1"/>
                                    </a:solidFill>
                                    <a:latin typeface="Cambria Math" panose="02040503050406030204" pitchFamily="18" charset="0"/>
                                  </a:rPr>
                                </m:ctrlPr>
                              </m:mPr>
                              <m:mr>
                                <m:e>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𝝁</m:t>
                                      </m:r>
                                    </m:e>
                                    <m:sub>
                                      <m:r>
                                        <a:rPr lang="en-US" b="1" i="1" smtClean="0">
                                          <a:solidFill>
                                            <a:schemeClr val="tx1"/>
                                          </a:solidFill>
                                          <a:latin typeface="Cambria Math" panose="02040503050406030204" pitchFamily="18" charset="0"/>
                                        </a:rPr>
                                        <m:t>𝑿</m:t>
                                      </m:r>
                                    </m:sub>
                                  </m:sSub>
                                </m:e>
                              </m:mr>
                              <m:mr>
                                <m:e>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rPr>
                                        <m:t>𝝁</m:t>
                                      </m:r>
                                    </m:e>
                                    <m:sub>
                                      <m:r>
                                        <a:rPr lang="en-US" b="1" i="1" smtClean="0">
                                          <a:solidFill>
                                            <a:schemeClr val="tx1"/>
                                          </a:solidFill>
                                          <a:latin typeface="Cambria Math" panose="02040503050406030204" pitchFamily="18" charset="0"/>
                                        </a:rPr>
                                        <m:t>𝒀</m:t>
                                      </m:r>
                                    </m:sub>
                                  </m:sSub>
                                </m:e>
                              </m:mr>
                            </m:m>
                          </m:e>
                        </m:d>
                        <m:r>
                          <a:rPr lang="en-US" b="1" i="1" smtClean="0">
                            <a:solidFill>
                              <a:schemeClr val="tx1"/>
                            </a:solidFill>
                            <a:latin typeface="Cambria Math" panose="02040503050406030204" pitchFamily="18" charset="0"/>
                          </a:rPr>
                          <m:t>,  </m:t>
                        </m:r>
                        <m:sSub>
                          <m:sSubPr>
                            <m:ctrlPr>
                              <a:rPr lang="en-US" b="1" i="1" smtClean="0">
                                <a:solidFill>
                                  <a:schemeClr val="tx1"/>
                                </a:solidFill>
                                <a:latin typeface="Cambria Math" panose="02040503050406030204" pitchFamily="18" charset="0"/>
                              </a:rPr>
                            </m:ctrlPr>
                          </m:sSubPr>
                          <m:e>
                            <m:r>
                              <a:rPr lang="en-US" b="1" i="0" smtClean="0">
                                <a:solidFill>
                                  <a:schemeClr val="tx1"/>
                                </a:solidFill>
                                <a:latin typeface="Cambria Math" panose="02040503050406030204" pitchFamily="18" charset="0"/>
                              </a:rPr>
                              <m:t>𝚺</m:t>
                            </m:r>
                          </m:e>
                          <m:sub>
                            <m:r>
                              <a:rPr lang="en-US" b="1" i="1" smtClean="0">
                                <a:solidFill>
                                  <a:schemeClr val="tx1"/>
                                </a:solidFill>
                                <a:latin typeface="Cambria Math" panose="02040503050406030204" pitchFamily="18" charset="0"/>
                              </a:rPr>
                              <m:t>𝑿</m:t>
                            </m:r>
                            <m:r>
                              <a:rPr lang="en-US" b="1" i="1" smtClean="0">
                                <a:solidFill>
                                  <a:schemeClr val="tx1"/>
                                </a:solidFill>
                                <a:latin typeface="Cambria Math" panose="02040503050406030204" pitchFamily="18" charset="0"/>
                              </a:rPr>
                              <m:t>,</m:t>
                            </m:r>
                            <m:r>
                              <a:rPr lang="en-US" b="1" i="1" smtClean="0">
                                <a:solidFill>
                                  <a:schemeClr val="tx1"/>
                                </a:solidFill>
                                <a:latin typeface="Cambria Math" panose="02040503050406030204" pitchFamily="18" charset="0"/>
                              </a:rPr>
                              <m:t>𝒀</m:t>
                            </m:r>
                          </m:sub>
                        </m:sSub>
                        <m:r>
                          <a:rPr lang="en-US" b="1" i="1" smtClean="0">
                            <a:solidFill>
                              <a:schemeClr val="tx1"/>
                            </a:solidFill>
                            <a:latin typeface="Cambria Math" panose="02040503050406030204" pitchFamily="18" charset="0"/>
                          </a:rPr>
                          <m:t>=(</m:t>
                        </m:r>
                        <m:m>
                          <m:mPr>
                            <m:mcs>
                              <m:mc>
                                <m:mcPr>
                                  <m:count m:val="2"/>
                                  <m:mcJc m:val="center"/>
                                </m:mcPr>
                              </m:mc>
                            </m:mcs>
                            <m:ctrlPr>
                              <a:rPr lang="en-US" b="1" i="1" smtClean="0">
                                <a:solidFill>
                                  <a:schemeClr val="tx1"/>
                                </a:solidFill>
                                <a:latin typeface="Cambria Math" panose="02040503050406030204" pitchFamily="18" charset="0"/>
                              </a:rPr>
                            </m:ctrlPr>
                          </m:mPr>
                          <m:mr>
                            <m:e>
                              <m:sSub>
                                <m:sSubPr>
                                  <m:ctrlPr>
                                    <a:rPr lang="en-US" b="1" i="1" smtClean="0">
                                      <a:solidFill>
                                        <a:schemeClr val="tx1"/>
                                      </a:solidFill>
                                      <a:latin typeface="Cambria Math" panose="02040503050406030204" pitchFamily="18" charset="0"/>
                                    </a:rPr>
                                  </m:ctrlPr>
                                </m:sSubPr>
                                <m:e>
                                  <m:r>
                                    <a:rPr lang="en-US" b="1" i="0" smtClean="0">
                                      <a:solidFill>
                                        <a:schemeClr val="tx1"/>
                                      </a:solidFill>
                                      <a:latin typeface="Cambria Math" panose="02040503050406030204" pitchFamily="18" charset="0"/>
                                    </a:rPr>
                                    <m:t>𝚺</m:t>
                                  </m:r>
                                </m:e>
                                <m:sub>
                                  <m:r>
                                    <a:rPr lang="en-US" b="1" i="1" smtClean="0">
                                      <a:solidFill>
                                        <a:schemeClr val="tx1"/>
                                      </a:solidFill>
                                      <a:latin typeface="Cambria Math" panose="02040503050406030204" pitchFamily="18" charset="0"/>
                                    </a:rPr>
                                    <m:t>𝑿𝑿</m:t>
                                  </m:r>
                                </m:sub>
                              </m:sSub>
                            </m:e>
                            <m:e>
                              <m:sSub>
                                <m:sSubPr>
                                  <m:ctrlPr>
                                    <a:rPr lang="en-US" b="1" i="1" smtClean="0">
                                      <a:solidFill>
                                        <a:schemeClr val="tx1"/>
                                      </a:solidFill>
                                      <a:latin typeface="Cambria Math" panose="02040503050406030204" pitchFamily="18" charset="0"/>
                                    </a:rPr>
                                  </m:ctrlPr>
                                </m:sSubPr>
                                <m:e>
                                  <m:r>
                                    <a:rPr lang="en-US" b="1" i="0" smtClean="0">
                                      <a:solidFill>
                                        <a:schemeClr val="tx1"/>
                                      </a:solidFill>
                                      <a:latin typeface="Cambria Math" panose="02040503050406030204" pitchFamily="18" charset="0"/>
                                    </a:rPr>
                                    <m:t>𝚺</m:t>
                                  </m:r>
                                </m:e>
                                <m:sub>
                                  <m:r>
                                    <a:rPr lang="en-US" b="1" i="1" smtClean="0">
                                      <a:solidFill>
                                        <a:schemeClr val="tx1"/>
                                      </a:solidFill>
                                      <a:latin typeface="Cambria Math" panose="02040503050406030204" pitchFamily="18" charset="0"/>
                                    </a:rPr>
                                    <m:t>𝑿𝒀</m:t>
                                  </m:r>
                                </m:sub>
                              </m:sSub>
                            </m:e>
                          </m:mr>
                          <m:mr>
                            <m:e>
                              <m:sSub>
                                <m:sSubPr>
                                  <m:ctrlPr>
                                    <a:rPr lang="en-US" b="1" i="1" smtClean="0">
                                      <a:solidFill>
                                        <a:schemeClr val="tx1"/>
                                      </a:solidFill>
                                      <a:latin typeface="Cambria Math" panose="02040503050406030204" pitchFamily="18" charset="0"/>
                                    </a:rPr>
                                  </m:ctrlPr>
                                </m:sSubPr>
                                <m:e>
                                  <m:r>
                                    <a:rPr lang="en-US" b="1" i="0" smtClean="0">
                                      <a:solidFill>
                                        <a:schemeClr val="tx1"/>
                                      </a:solidFill>
                                      <a:latin typeface="Cambria Math" panose="02040503050406030204" pitchFamily="18" charset="0"/>
                                    </a:rPr>
                                    <m:t>𝚺</m:t>
                                  </m:r>
                                </m:e>
                                <m:sub>
                                  <m:r>
                                    <a:rPr lang="en-US" b="1" i="1" smtClean="0">
                                      <a:solidFill>
                                        <a:schemeClr val="tx1"/>
                                      </a:solidFill>
                                      <a:latin typeface="Cambria Math" panose="02040503050406030204" pitchFamily="18" charset="0"/>
                                    </a:rPr>
                                    <m:t>𝒀𝑿</m:t>
                                  </m:r>
                                </m:sub>
                              </m:sSub>
                            </m:e>
                            <m:e>
                              <m:sSub>
                                <m:sSubPr>
                                  <m:ctrlPr>
                                    <a:rPr lang="en-US" b="1" i="1" smtClean="0">
                                      <a:solidFill>
                                        <a:schemeClr val="tx1"/>
                                      </a:solidFill>
                                      <a:latin typeface="Cambria Math" panose="02040503050406030204" pitchFamily="18" charset="0"/>
                                    </a:rPr>
                                  </m:ctrlPr>
                                </m:sSubPr>
                                <m:e>
                                  <m:r>
                                    <a:rPr lang="en-US" b="1" i="0" smtClean="0">
                                      <a:solidFill>
                                        <a:schemeClr val="tx1"/>
                                      </a:solidFill>
                                      <a:latin typeface="Cambria Math" panose="02040503050406030204" pitchFamily="18" charset="0"/>
                                    </a:rPr>
                                    <m:t>𝚺</m:t>
                                  </m:r>
                                </m:e>
                                <m:sub>
                                  <m:r>
                                    <a:rPr lang="en-US" b="1" i="1" smtClean="0">
                                      <a:solidFill>
                                        <a:schemeClr val="tx1"/>
                                      </a:solidFill>
                                      <a:latin typeface="Cambria Math" panose="02040503050406030204" pitchFamily="18" charset="0"/>
                                    </a:rPr>
                                    <m:t>𝒀𝒀</m:t>
                                  </m:r>
                                </m:sub>
                              </m:sSub>
                            </m:e>
                          </m:mr>
                        </m:m>
                        <m:r>
                          <a:rPr lang="en-US" b="1" i="1" smtClean="0">
                            <a:solidFill>
                              <a:schemeClr val="tx1"/>
                            </a:solidFill>
                            <a:latin typeface="Cambria Math" panose="02040503050406030204" pitchFamily="18" charset="0"/>
                          </a:rPr>
                          <m:t>)</m:t>
                        </m:r>
                      </m:oMath>
                    </m:oMathPara>
                  </a14:m>
                  <a:endParaRPr lang="en-US" b="1" dirty="0">
                    <a:solidFill>
                      <a:srgbClr val="C00000"/>
                    </a:solidFill>
                  </a:endParaRPr>
                </a:p>
              </p:txBody>
            </p:sp>
          </mc:Choice>
          <mc:Fallback xmlns="">
            <p:sp>
              <p:nvSpPr>
                <p:cNvPr id="64" name="TextBox 63">
                  <a:extLst>
                    <a:ext uri="{FF2B5EF4-FFF2-40B4-BE49-F238E27FC236}">
                      <a16:creationId xmlns:a16="http://schemas.microsoft.com/office/drawing/2014/main" id="{16BE8726-BA20-4F81-9AB5-DA7578F5FACD}"/>
                    </a:ext>
                  </a:extLst>
                </p:cNvPr>
                <p:cNvSpPr txBox="1">
                  <a:spLocks noRot="1" noChangeAspect="1" noMove="1" noResize="1" noEditPoints="1" noAdjustHandles="1" noChangeArrowheads="1" noChangeShapeType="1" noTextEdit="1"/>
                </p:cNvSpPr>
                <p:nvPr/>
              </p:nvSpPr>
              <p:spPr>
                <a:xfrm>
                  <a:off x="3779944" y="829199"/>
                  <a:ext cx="4466994" cy="1001749"/>
                </a:xfrm>
                <a:prstGeom prst="rect">
                  <a:avLst/>
                </a:prstGeom>
                <a:blipFill>
                  <a:blip r:embed="rId4"/>
                  <a:stretch>
                    <a:fillRect l="-1364" t="-3659"/>
                  </a:stretch>
                </a:blipFill>
              </p:spPr>
              <p:txBody>
                <a:bodyPr/>
                <a:lstStyle/>
                <a:p>
                  <a:r>
                    <a:rPr lang="en-US">
                      <a:noFill/>
                    </a:rPr>
                    <a:t> </a:t>
                  </a:r>
                </a:p>
              </p:txBody>
            </p:sp>
          </mc:Fallback>
        </mc:AlternateContent>
        <p:grpSp>
          <p:nvGrpSpPr>
            <p:cNvPr id="13" name="Group 12">
              <a:extLst>
                <a:ext uri="{FF2B5EF4-FFF2-40B4-BE49-F238E27FC236}">
                  <a16:creationId xmlns:a16="http://schemas.microsoft.com/office/drawing/2014/main" id="{0083AB0E-FBCF-1F5D-1B22-50D215381D52}"/>
                </a:ext>
              </a:extLst>
            </p:cNvPr>
            <p:cNvGrpSpPr/>
            <p:nvPr/>
          </p:nvGrpSpPr>
          <p:grpSpPr>
            <a:xfrm>
              <a:off x="3799019" y="2026777"/>
              <a:ext cx="3631729" cy="954518"/>
              <a:chOff x="2738158" y="4266252"/>
              <a:chExt cx="3631729" cy="954518"/>
            </a:xfrm>
          </p:grpSpPr>
          <p:sp>
            <p:nvSpPr>
              <p:cNvPr id="14" name="Rectangle: Rounded Corners 13">
                <a:extLst>
                  <a:ext uri="{FF2B5EF4-FFF2-40B4-BE49-F238E27FC236}">
                    <a16:creationId xmlns:a16="http://schemas.microsoft.com/office/drawing/2014/main" id="{9DCD7807-041E-0BB6-BA0A-AF7D37FDF4BE}"/>
                  </a:ext>
                </a:extLst>
              </p:cNvPr>
              <p:cNvSpPr/>
              <p:nvPr/>
            </p:nvSpPr>
            <p:spPr>
              <a:xfrm>
                <a:off x="2738158" y="4296944"/>
                <a:ext cx="3619893" cy="923826"/>
              </a:xfrm>
              <a:prstGeom prst="roundRect">
                <a:avLst>
                  <a:gd name="adj" fmla="val 7255"/>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FA5293A3-3EDD-FEFD-8C0F-A6727D1FC56A}"/>
                      </a:ext>
                    </a:extLst>
                  </p:cNvPr>
                  <p:cNvSpPr txBox="1"/>
                  <p:nvPr/>
                </p:nvSpPr>
                <p:spPr>
                  <a:xfrm>
                    <a:off x="2815982" y="4266252"/>
                    <a:ext cx="3553905" cy="918649"/>
                  </a:xfrm>
                  <a:prstGeom prst="rect">
                    <a:avLst/>
                  </a:prstGeom>
                  <a:noFill/>
                </p:spPr>
                <p:txBody>
                  <a:bodyPr wrap="square" rtlCol="0">
                    <a:spAutoFit/>
                  </a:bodyPr>
                  <a:lstStyle/>
                  <a:p>
                    <a:pPr/>
                    <a14:m>
                      <m:oMathPara xmlns:m="http://schemas.openxmlformats.org/officeDocument/2006/math">
                        <m:oMathParaPr>
                          <m:jc m:val="left"/>
                        </m:oMathParaPr>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𝜇</m:t>
                              </m:r>
                            </m:e>
                            <m:sub>
                              <m:r>
                                <a:rPr lang="en-US" sz="2000" b="0" i="1" smtClean="0">
                                  <a:latin typeface="Cambria Math" panose="02040503050406030204" pitchFamily="18" charset="0"/>
                                </a:rPr>
                                <m:t>𝑌</m:t>
                              </m:r>
                              <m:r>
                                <a:rPr lang="en-US" sz="2000" b="0" i="1" smtClean="0">
                                  <a:latin typeface="Cambria Math" panose="02040503050406030204" pitchFamily="18" charset="0"/>
                                </a:rPr>
                                <m:t>|</m:t>
                              </m:r>
                              <m:r>
                                <a:rPr lang="en-US" sz="2000" b="0" i="1" smtClean="0">
                                  <a:latin typeface="Cambria Math" panose="02040503050406030204" pitchFamily="18" charset="0"/>
                                </a:rPr>
                                <m:t>𝑋</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𝜇</m:t>
                              </m:r>
                            </m:e>
                            <m:sub>
                              <m:r>
                                <a:rPr lang="en-US" sz="2000" b="0" i="1" smtClean="0">
                                  <a:latin typeface="Cambria Math" panose="02040503050406030204" pitchFamily="18" charset="0"/>
                                </a:rPr>
                                <m:t>𝑌</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m:rPr>
                                  <m:sty m:val="p"/>
                                </m:rPr>
                                <a:rPr lang="en-US" sz="2000" b="0" i="0" smtClean="0">
                                  <a:latin typeface="Cambria Math" panose="02040503050406030204" pitchFamily="18" charset="0"/>
                                </a:rPr>
                                <m:t>Σ</m:t>
                              </m:r>
                            </m:e>
                            <m:sub>
                              <m:r>
                                <a:rPr lang="en-US" sz="2000" b="0" i="1" smtClean="0">
                                  <a:latin typeface="Cambria Math" panose="02040503050406030204" pitchFamily="18" charset="0"/>
                                </a:rPr>
                                <m:t>𝑌𝑋</m:t>
                              </m:r>
                            </m:sub>
                          </m:sSub>
                          <m:sSubSup>
                            <m:sSubSupPr>
                              <m:ctrlPr>
                                <a:rPr lang="en-US" sz="2000" b="0" i="1" smtClean="0">
                                  <a:latin typeface="Cambria Math" panose="02040503050406030204" pitchFamily="18" charset="0"/>
                                </a:rPr>
                              </m:ctrlPr>
                            </m:sSubSupPr>
                            <m:e>
                              <m:r>
                                <m:rPr>
                                  <m:sty m:val="p"/>
                                </m:rPr>
                                <a:rPr lang="en-US" sz="2000" b="0" i="0" smtClean="0">
                                  <a:latin typeface="Cambria Math" panose="02040503050406030204" pitchFamily="18" charset="0"/>
                                </a:rPr>
                                <m:t>Σ</m:t>
                              </m:r>
                            </m:e>
                            <m:sub>
                              <m:r>
                                <a:rPr lang="en-US" sz="2000" b="0" i="1" smtClean="0">
                                  <a:latin typeface="Cambria Math" panose="02040503050406030204" pitchFamily="18" charset="0"/>
                                </a:rPr>
                                <m:t>𝑋𝑋</m:t>
                              </m:r>
                            </m:sub>
                            <m:sup>
                              <m:r>
                                <a:rPr lang="en-US" sz="2000" b="0" i="1" smtClean="0">
                                  <a:latin typeface="Cambria Math" panose="02040503050406030204" pitchFamily="18" charset="0"/>
                                </a:rPr>
                                <m:t>−1</m:t>
                              </m:r>
                            </m:sup>
                          </m:sSubSup>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𝑋</m:t>
                              </m:r>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𝜇</m:t>
                                  </m:r>
                                </m:e>
                                <m:sub>
                                  <m:r>
                                    <a:rPr lang="en-US" sz="2000" b="0" i="1" smtClean="0">
                                      <a:latin typeface="Cambria Math" panose="02040503050406030204" pitchFamily="18" charset="0"/>
                                    </a:rPr>
                                    <m:t>𝑋</m:t>
                                  </m:r>
                                </m:sub>
                              </m:sSub>
                            </m:e>
                          </m:d>
                        </m:oMath>
                      </m:oMathPara>
                    </a14:m>
                    <a:endParaRPr lang="en-US" sz="2000" b="0" dirty="0"/>
                  </a:p>
                  <a:p>
                    <a:endParaRPr lang="en-US" sz="800" b="0" dirty="0"/>
                  </a:p>
                  <a:p>
                    <a:pPr/>
                    <a14:m>
                      <m:oMathPara xmlns:m="http://schemas.openxmlformats.org/officeDocument/2006/math">
                        <m:oMathParaPr>
                          <m:jc m:val="left"/>
                        </m:oMathParaPr>
                        <m:oMath xmlns:m="http://schemas.openxmlformats.org/officeDocument/2006/math">
                          <m:sSub>
                            <m:sSubPr>
                              <m:ctrlPr>
                                <a:rPr lang="en-US" sz="2000" b="1" i="1" smtClean="0">
                                  <a:solidFill>
                                    <a:srgbClr val="0000FF"/>
                                  </a:solidFill>
                                  <a:latin typeface="Cambria Math" panose="02040503050406030204" pitchFamily="18" charset="0"/>
                                </a:rPr>
                              </m:ctrlPr>
                            </m:sSubPr>
                            <m:e>
                              <m:r>
                                <a:rPr lang="en-US" sz="2000" b="1" i="0" smtClean="0">
                                  <a:solidFill>
                                    <a:srgbClr val="0000FF"/>
                                  </a:solidFill>
                                  <a:latin typeface="Cambria Math" panose="02040503050406030204" pitchFamily="18" charset="0"/>
                                </a:rPr>
                                <m:t>𝚺</m:t>
                              </m:r>
                            </m:e>
                            <m:sub>
                              <m:r>
                                <a:rPr lang="en-US" sz="2000" b="1" i="1" smtClean="0">
                                  <a:solidFill>
                                    <a:srgbClr val="0000FF"/>
                                  </a:solidFill>
                                  <a:latin typeface="Cambria Math" panose="02040503050406030204" pitchFamily="18" charset="0"/>
                                </a:rPr>
                                <m:t>𝒀</m:t>
                              </m:r>
                              <m:r>
                                <a:rPr lang="en-US" sz="2000" b="1" i="1" smtClean="0">
                                  <a:solidFill>
                                    <a:srgbClr val="0000FF"/>
                                  </a:solidFill>
                                  <a:latin typeface="Cambria Math" panose="02040503050406030204" pitchFamily="18" charset="0"/>
                                </a:rPr>
                                <m:t>|</m:t>
                              </m:r>
                              <m:r>
                                <a:rPr lang="en-US" sz="2000" b="1" i="1" smtClean="0">
                                  <a:solidFill>
                                    <a:srgbClr val="0000FF"/>
                                  </a:solidFill>
                                  <a:latin typeface="Cambria Math" panose="02040503050406030204" pitchFamily="18" charset="0"/>
                                </a:rPr>
                                <m:t>𝑿</m:t>
                              </m:r>
                            </m:sub>
                          </m:sSub>
                          <m:r>
                            <a:rPr lang="en-US" sz="2000" b="1" i="1" smtClean="0">
                              <a:solidFill>
                                <a:srgbClr val="0000FF"/>
                              </a:solidFill>
                              <a:latin typeface="Cambria Math" panose="02040503050406030204" pitchFamily="18" charset="0"/>
                            </a:rPr>
                            <m:t>=</m:t>
                          </m:r>
                          <m:sSub>
                            <m:sSubPr>
                              <m:ctrlPr>
                                <a:rPr lang="en-US" sz="2000" b="1" i="1" smtClean="0">
                                  <a:solidFill>
                                    <a:srgbClr val="0000FF"/>
                                  </a:solidFill>
                                  <a:latin typeface="Cambria Math" panose="02040503050406030204" pitchFamily="18" charset="0"/>
                                </a:rPr>
                              </m:ctrlPr>
                            </m:sSubPr>
                            <m:e>
                              <m:r>
                                <a:rPr lang="en-US" sz="2000" b="1" i="0" smtClean="0">
                                  <a:solidFill>
                                    <a:srgbClr val="0000FF"/>
                                  </a:solidFill>
                                  <a:latin typeface="Cambria Math" panose="02040503050406030204" pitchFamily="18" charset="0"/>
                                </a:rPr>
                                <m:t>𝚺</m:t>
                              </m:r>
                            </m:e>
                            <m:sub>
                              <m:r>
                                <a:rPr lang="en-US" sz="2000" b="1" i="1" smtClean="0">
                                  <a:solidFill>
                                    <a:srgbClr val="0000FF"/>
                                  </a:solidFill>
                                  <a:latin typeface="Cambria Math" panose="02040503050406030204" pitchFamily="18" charset="0"/>
                                </a:rPr>
                                <m:t>𝒀𝒀</m:t>
                              </m:r>
                            </m:sub>
                          </m:sSub>
                          <m:r>
                            <a:rPr lang="en-US" sz="2000" b="1" i="1" smtClean="0">
                              <a:solidFill>
                                <a:srgbClr val="0000FF"/>
                              </a:solidFill>
                              <a:latin typeface="Cambria Math" panose="02040503050406030204" pitchFamily="18" charset="0"/>
                            </a:rPr>
                            <m:t>−</m:t>
                          </m:r>
                          <m:sSub>
                            <m:sSubPr>
                              <m:ctrlPr>
                                <a:rPr lang="en-US" sz="2000" b="1" i="1" smtClean="0">
                                  <a:solidFill>
                                    <a:srgbClr val="0000FF"/>
                                  </a:solidFill>
                                  <a:latin typeface="Cambria Math" panose="02040503050406030204" pitchFamily="18" charset="0"/>
                                </a:rPr>
                              </m:ctrlPr>
                            </m:sSubPr>
                            <m:e>
                              <m:r>
                                <a:rPr lang="en-US" sz="2000" b="1" i="0" smtClean="0">
                                  <a:solidFill>
                                    <a:srgbClr val="0000FF"/>
                                  </a:solidFill>
                                  <a:latin typeface="Cambria Math" panose="02040503050406030204" pitchFamily="18" charset="0"/>
                                </a:rPr>
                                <m:t>𝚺</m:t>
                              </m:r>
                            </m:e>
                            <m:sub>
                              <m:r>
                                <a:rPr lang="en-US" sz="2000" b="1" i="1" smtClean="0">
                                  <a:solidFill>
                                    <a:srgbClr val="0000FF"/>
                                  </a:solidFill>
                                  <a:latin typeface="Cambria Math" panose="02040503050406030204" pitchFamily="18" charset="0"/>
                                </a:rPr>
                                <m:t>𝒀𝑿</m:t>
                              </m:r>
                            </m:sub>
                          </m:sSub>
                          <m:sSubSup>
                            <m:sSubSupPr>
                              <m:ctrlPr>
                                <a:rPr lang="en-US" sz="2000" b="1" i="1" smtClean="0">
                                  <a:solidFill>
                                    <a:srgbClr val="0000FF"/>
                                  </a:solidFill>
                                  <a:latin typeface="Cambria Math" panose="02040503050406030204" pitchFamily="18" charset="0"/>
                                </a:rPr>
                              </m:ctrlPr>
                            </m:sSubSupPr>
                            <m:e>
                              <m:r>
                                <a:rPr lang="en-US" sz="2000" b="1" i="0" smtClean="0">
                                  <a:solidFill>
                                    <a:srgbClr val="0000FF"/>
                                  </a:solidFill>
                                  <a:latin typeface="Cambria Math" panose="02040503050406030204" pitchFamily="18" charset="0"/>
                                </a:rPr>
                                <m:t>𝚺</m:t>
                              </m:r>
                            </m:e>
                            <m:sub>
                              <m:r>
                                <a:rPr lang="en-US" sz="2000" b="1" i="1" smtClean="0">
                                  <a:solidFill>
                                    <a:srgbClr val="0000FF"/>
                                  </a:solidFill>
                                  <a:latin typeface="Cambria Math" panose="02040503050406030204" pitchFamily="18" charset="0"/>
                                </a:rPr>
                                <m:t>𝑿𝑿</m:t>
                              </m:r>
                            </m:sub>
                            <m:sup>
                              <m:r>
                                <a:rPr lang="en-US" sz="2000" b="1" i="1" smtClean="0">
                                  <a:solidFill>
                                    <a:srgbClr val="0000FF"/>
                                  </a:solidFill>
                                  <a:latin typeface="Cambria Math" panose="02040503050406030204" pitchFamily="18" charset="0"/>
                                </a:rPr>
                                <m:t>−</m:t>
                              </m:r>
                              <m:r>
                                <a:rPr lang="en-US" sz="2000" b="1" i="1" smtClean="0">
                                  <a:solidFill>
                                    <a:srgbClr val="0000FF"/>
                                  </a:solidFill>
                                  <a:latin typeface="Cambria Math" panose="02040503050406030204" pitchFamily="18" charset="0"/>
                                </a:rPr>
                                <m:t>𝟏</m:t>
                              </m:r>
                            </m:sup>
                          </m:sSubSup>
                          <m:sSub>
                            <m:sSubPr>
                              <m:ctrlPr>
                                <a:rPr lang="en-US" sz="2000" b="1" i="1" smtClean="0">
                                  <a:solidFill>
                                    <a:srgbClr val="0000FF"/>
                                  </a:solidFill>
                                  <a:latin typeface="Cambria Math" panose="02040503050406030204" pitchFamily="18" charset="0"/>
                                </a:rPr>
                              </m:ctrlPr>
                            </m:sSubPr>
                            <m:e>
                              <m:r>
                                <a:rPr lang="en-US" sz="2000" b="1" i="0" smtClean="0">
                                  <a:solidFill>
                                    <a:srgbClr val="0000FF"/>
                                  </a:solidFill>
                                  <a:latin typeface="Cambria Math" panose="02040503050406030204" pitchFamily="18" charset="0"/>
                                </a:rPr>
                                <m:t>𝚺</m:t>
                              </m:r>
                            </m:e>
                            <m:sub>
                              <m:r>
                                <a:rPr lang="en-US" sz="2000" b="1" i="1" smtClean="0">
                                  <a:solidFill>
                                    <a:srgbClr val="0000FF"/>
                                  </a:solidFill>
                                  <a:latin typeface="Cambria Math" panose="02040503050406030204" pitchFamily="18" charset="0"/>
                                </a:rPr>
                                <m:t>𝑿𝒀</m:t>
                              </m:r>
                            </m:sub>
                          </m:sSub>
                        </m:oMath>
                      </m:oMathPara>
                    </a14:m>
                    <a:endParaRPr lang="en-US" sz="2000" b="1" dirty="0"/>
                  </a:p>
                </p:txBody>
              </p:sp>
            </mc:Choice>
            <mc:Fallback xmlns="">
              <p:sp>
                <p:nvSpPr>
                  <p:cNvPr id="67" name="TextBox 66">
                    <a:extLst>
                      <a:ext uri="{FF2B5EF4-FFF2-40B4-BE49-F238E27FC236}">
                        <a16:creationId xmlns:a16="http://schemas.microsoft.com/office/drawing/2014/main" id="{53FEEDC4-9EB7-4E6C-8684-708BF8AE6172}"/>
                      </a:ext>
                    </a:extLst>
                  </p:cNvPr>
                  <p:cNvSpPr txBox="1">
                    <a:spLocks noRot="1" noChangeAspect="1" noMove="1" noResize="1" noEditPoints="1" noAdjustHandles="1" noChangeArrowheads="1" noChangeShapeType="1" noTextEdit="1"/>
                  </p:cNvSpPr>
                  <p:nvPr/>
                </p:nvSpPr>
                <p:spPr>
                  <a:xfrm>
                    <a:off x="2815982" y="4266252"/>
                    <a:ext cx="3553905" cy="918649"/>
                  </a:xfrm>
                  <a:prstGeom prst="rect">
                    <a:avLst/>
                  </a:prstGeom>
                  <a:blipFill>
                    <a:blip r:embed="rId5"/>
                    <a:stretch>
                      <a:fillRect b="-4636"/>
                    </a:stretch>
                  </a:blipFill>
                </p:spPr>
                <p:txBody>
                  <a:bodyPr/>
                  <a:lstStyle/>
                  <a:p>
                    <a:r>
                      <a:rPr lang="en-US">
                        <a:noFill/>
                      </a:rPr>
                      <a:t> </a:t>
                    </a:r>
                  </a:p>
                </p:txBody>
              </p:sp>
            </mc:Fallback>
          </mc:AlternateContent>
        </p:grpSp>
      </p:grpSp>
      <p:pic>
        <p:nvPicPr>
          <p:cNvPr id="33" name="Picture 32">
            <a:extLst>
              <a:ext uri="{FF2B5EF4-FFF2-40B4-BE49-F238E27FC236}">
                <a16:creationId xmlns:a16="http://schemas.microsoft.com/office/drawing/2014/main" id="{F60DCDF9-08F8-96BF-7F7E-64830C235DA5}"/>
              </a:ext>
            </a:extLst>
          </p:cNvPr>
          <p:cNvPicPr>
            <a:picLocks noChangeAspect="1"/>
          </p:cNvPicPr>
          <p:nvPr/>
        </p:nvPicPr>
        <p:blipFill>
          <a:blip r:embed="rId6"/>
          <a:stretch>
            <a:fillRect/>
          </a:stretch>
        </p:blipFill>
        <p:spPr>
          <a:xfrm>
            <a:off x="6611659" y="3988724"/>
            <a:ext cx="4583828" cy="2508867"/>
          </a:xfrm>
          <a:prstGeom prst="rect">
            <a:avLst/>
          </a:prstGeom>
        </p:spPr>
      </p:pic>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32A1F720-1E22-3BCE-4582-598743E16F12}"/>
                  </a:ext>
                </a:extLst>
              </p:cNvPr>
              <p:cNvSpPr txBox="1"/>
              <p:nvPr/>
            </p:nvSpPr>
            <p:spPr>
              <a:xfrm>
                <a:off x="1200943" y="5650270"/>
                <a:ext cx="3839641" cy="927049"/>
              </a:xfrm>
              <a:prstGeom prst="rect">
                <a:avLst/>
              </a:prstGeom>
              <a:noFill/>
              <a:ln w="31750">
                <a:solidFill>
                  <a:schemeClr val="tx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sz="2400" b="0" i="1" smtClean="0">
                              <a:latin typeface="Cambria Math" panose="02040503050406030204" pitchFamily="18" charset="0"/>
                            </a:rPr>
                          </m:ctrlPr>
                        </m:sSupPr>
                        <m:e>
                          <m:r>
                            <a:rPr lang="en-US" sz="2400" b="0" i="1" smtClean="0">
                              <a:latin typeface="Cambria Math" panose="02040503050406030204" pitchFamily="18" charset="0"/>
                            </a:rPr>
                            <m:t>𝜒</m:t>
                          </m:r>
                        </m:e>
                        <m:sup>
                          <m:r>
                            <a:rPr lang="en-US" sz="2400" b="0" i="1" smtClean="0">
                              <a:latin typeface="Cambria Math" panose="02040503050406030204" pitchFamily="18" charset="0"/>
                            </a:rPr>
                            <m:t>2</m:t>
                          </m:r>
                        </m:sup>
                      </m:sSup>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a:rPr lang="en-US" sz="2400" b="0" i="1" smtClean="0">
                              <a:latin typeface="Cambria Math" panose="02040503050406030204" pitchFamily="18" charset="0"/>
                            </a:rPr>
                            <m:t>𝑖</m:t>
                          </m:r>
                        </m:sub>
                        <m:sup/>
                        <m:e>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𝜒</m:t>
                              </m:r>
                            </m:e>
                            <m:sub>
                              <m:r>
                                <a:rPr lang="en-US" sz="2400" b="0" i="1" smtClean="0">
                                  <a:latin typeface="Cambria Math" panose="02040503050406030204" pitchFamily="18" charset="0"/>
                                </a:rPr>
                                <m:t>𝑖</m:t>
                              </m:r>
                            </m:sub>
                            <m:sup>
                              <m:r>
                                <a:rPr lang="en-US" sz="2400" b="0" i="1" smtClean="0">
                                  <a:latin typeface="Cambria Math" panose="02040503050406030204" pitchFamily="18" charset="0"/>
                                </a:rPr>
                                <m:t>2</m:t>
                              </m:r>
                            </m:sup>
                          </m:sSubSup>
                        </m:e>
                      </m:nary>
                      <m:r>
                        <a:rPr lang="en-US" sz="2400" b="0" i="1" smtClean="0">
                          <a:latin typeface="Cambria Math" panose="02040503050406030204" pitchFamily="18" charset="0"/>
                        </a:rPr>
                        <m:t>=</m:t>
                      </m:r>
                      <m:nary>
                        <m:naryPr>
                          <m:chr m:val="∑"/>
                          <m:supHide m:val="on"/>
                          <m:ctrlPr>
                            <a:rPr lang="en-US" sz="2400" b="0" i="1" smtClean="0">
                              <a:latin typeface="Cambria Math" panose="02040503050406030204" pitchFamily="18" charset="0"/>
                            </a:rPr>
                          </m:ctrlPr>
                        </m:naryPr>
                        <m:sub>
                          <m:r>
                            <a:rPr lang="en-US" sz="2400" b="0" i="1" smtClean="0">
                              <a:latin typeface="Cambria Math" panose="02040503050406030204" pitchFamily="18" charset="0"/>
                            </a:rPr>
                            <m:t>𝑖</m:t>
                          </m:r>
                        </m:sub>
                        <m:sup/>
                        <m:e>
                          <m:f>
                            <m:fPr>
                              <m:ctrlPr>
                                <a:rPr lang="en-US" sz="2400" b="0" i="1" smtClean="0">
                                  <a:latin typeface="Cambria Math" panose="02040503050406030204" pitchFamily="18" charset="0"/>
                                </a:rPr>
                              </m:ctrlPr>
                            </m:fPr>
                            <m:num>
                              <m:sSup>
                                <m:sSupPr>
                                  <m:ctrlPr>
                                    <a:rPr lang="en-US" sz="2400" b="0" i="1" smtClean="0">
                                      <a:latin typeface="Cambria Math" panose="02040503050406030204" pitchFamily="18" charset="0"/>
                                    </a:rPr>
                                  </m:ctrlPr>
                                </m:sSupPr>
                                <m:e>
                                  <m:d>
                                    <m:dPr>
                                      <m:ctrlPr>
                                        <a:rPr lang="en-US" sz="2400" b="0" i="1" smtClean="0">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𝑚</m:t>
                                          </m:r>
                                        </m:e>
                                        <m:sub>
                                          <m:r>
                                            <a:rPr lang="en-US" sz="2400" b="0" i="1" smtClean="0">
                                              <a:latin typeface="Cambria Math" panose="02040503050406030204" pitchFamily="18" charset="0"/>
                                            </a:rPr>
                                            <m:t>𝑖</m:t>
                                          </m:r>
                                        </m:sub>
                                      </m:sSub>
                                      <m:r>
                                        <a:rPr lang="en-US" sz="2400" b="0" i="1"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𝑝</m:t>
                                          </m:r>
                                        </m:e>
                                        <m:sub>
                                          <m:r>
                                            <a:rPr lang="en-US" sz="2400" b="0" i="1" smtClean="0">
                                              <a:latin typeface="Cambria Math" panose="02040503050406030204" pitchFamily="18" charset="0"/>
                                            </a:rPr>
                                            <m:t>𝑖</m:t>
                                          </m:r>
                                        </m:sub>
                                      </m:sSub>
                                    </m:e>
                                  </m:d>
                                </m:e>
                                <m:sup>
                                  <m:r>
                                    <a:rPr lang="en-US" sz="2400" b="0" i="1" smtClean="0">
                                      <a:latin typeface="Cambria Math" panose="02040503050406030204" pitchFamily="18" charset="0"/>
                                    </a:rPr>
                                    <m:t>2</m:t>
                                  </m:r>
                                </m:sup>
                              </m:sSup>
                            </m:num>
                            <m:den>
                              <m:sSubSup>
                                <m:sSubSupPr>
                                  <m:ctrlPr>
                                    <a:rPr lang="en-US" sz="2400" b="0" i="1" smtClean="0">
                                      <a:latin typeface="Cambria Math" panose="02040503050406030204" pitchFamily="18" charset="0"/>
                                    </a:rPr>
                                  </m:ctrlPr>
                                </m:sSubSupPr>
                                <m:e>
                                  <m:r>
                                    <a:rPr lang="en-US" sz="2400" b="0" i="1" smtClean="0">
                                      <a:latin typeface="Cambria Math" panose="02040503050406030204" pitchFamily="18" charset="0"/>
                                    </a:rPr>
                                    <m:t>𝑑</m:t>
                                  </m:r>
                                </m:e>
                                <m:sub>
                                  <m:r>
                                    <a:rPr lang="en-US" sz="2400" b="0" i="1" smtClean="0">
                                      <a:latin typeface="Cambria Math" panose="02040503050406030204" pitchFamily="18" charset="0"/>
                                    </a:rPr>
                                    <m:t>𝑖</m:t>
                                  </m:r>
                                </m:sub>
                                <m:sup>
                                  <m:r>
                                    <a:rPr lang="en-US" sz="2400" b="0" i="1" smtClean="0">
                                      <a:latin typeface="Cambria Math" panose="02040503050406030204" pitchFamily="18" charset="0"/>
                                    </a:rPr>
                                    <m:t>2</m:t>
                                  </m:r>
                                </m:sup>
                              </m:sSubSup>
                            </m:den>
                          </m:f>
                        </m:e>
                      </m:nary>
                    </m:oMath>
                  </m:oMathPara>
                </a14:m>
                <a:endParaRPr lang="en-US" sz="2400" dirty="0"/>
              </a:p>
            </p:txBody>
          </p:sp>
        </mc:Choice>
        <mc:Fallback xmlns="">
          <p:sp>
            <p:nvSpPr>
              <p:cNvPr id="34" name="TextBox 33">
                <a:extLst>
                  <a:ext uri="{FF2B5EF4-FFF2-40B4-BE49-F238E27FC236}">
                    <a16:creationId xmlns:a16="http://schemas.microsoft.com/office/drawing/2014/main" id="{32A1F720-1E22-3BCE-4582-598743E16F12}"/>
                  </a:ext>
                </a:extLst>
              </p:cNvPr>
              <p:cNvSpPr txBox="1">
                <a:spLocks noRot="1" noChangeAspect="1" noMove="1" noResize="1" noEditPoints="1" noAdjustHandles="1" noChangeArrowheads="1" noChangeShapeType="1" noTextEdit="1"/>
              </p:cNvSpPr>
              <p:nvPr/>
            </p:nvSpPr>
            <p:spPr>
              <a:xfrm>
                <a:off x="1200943" y="5650270"/>
                <a:ext cx="3839641" cy="927049"/>
              </a:xfrm>
              <a:prstGeom prst="rect">
                <a:avLst/>
              </a:prstGeom>
              <a:blipFill>
                <a:blip r:embed="rId7"/>
                <a:stretch>
                  <a:fillRect/>
                </a:stretch>
              </a:blipFill>
              <a:ln w="31750">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3884176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P spid="3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97B3943-39A5-45E4-93AB-9D0738066B52}"/>
              </a:ext>
            </a:extLst>
          </p:cNvPr>
          <p:cNvSpPr>
            <a:spLocks noGrp="1"/>
          </p:cNvSpPr>
          <p:nvPr>
            <p:ph idx="1"/>
          </p:nvPr>
        </p:nvSpPr>
        <p:spPr>
          <a:xfrm>
            <a:off x="0" y="845002"/>
            <a:ext cx="11252116" cy="5455841"/>
          </a:xfrm>
        </p:spPr>
        <p:txBody>
          <a:bodyPr>
            <a:normAutofit/>
          </a:bodyPr>
          <a:lstStyle/>
          <a:p>
            <a:r>
              <a:rPr lang="en-US" sz="2800" dirty="0"/>
              <a:t>New method to </a:t>
            </a:r>
            <a:r>
              <a:rPr lang="en-US" sz="2800" u="sng" dirty="0"/>
              <a:t>validate modeling of neutrino energy</a:t>
            </a:r>
            <a:r>
              <a:rPr lang="en-US" sz="2800" dirty="0"/>
              <a:t> </a:t>
            </a:r>
            <a:br>
              <a:rPr lang="en-US" sz="2800" dirty="0"/>
            </a:br>
            <a:r>
              <a:rPr lang="en-US" sz="2800" dirty="0"/>
              <a:t>reconstruction given separated lepton and hadronic </a:t>
            </a:r>
            <a:br>
              <a:rPr lang="en-US" sz="2800" dirty="0"/>
            </a:br>
            <a:r>
              <a:rPr lang="en-US" sz="2800" dirty="0"/>
              <a:t>energy measurements</a:t>
            </a:r>
            <a:br>
              <a:rPr lang="en-US" sz="2800" dirty="0"/>
            </a:br>
            <a:r>
              <a:rPr lang="en-US" sz="2800" dirty="0"/>
              <a:t>in LArTPC</a:t>
            </a:r>
          </a:p>
        </p:txBody>
      </p:sp>
      <p:grpSp>
        <p:nvGrpSpPr>
          <p:cNvPr id="25" name="Group 24">
            <a:extLst>
              <a:ext uri="{FF2B5EF4-FFF2-40B4-BE49-F238E27FC236}">
                <a16:creationId xmlns:a16="http://schemas.microsoft.com/office/drawing/2014/main" id="{2D29B769-A0A5-0641-9D4E-10096FE2AD0F}"/>
              </a:ext>
            </a:extLst>
          </p:cNvPr>
          <p:cNvGrpSpPr/>
          <p:nvPr/>
        </p:nvGrpSpPr>
        <p:grpSpPr>
          <a:xfrm>
            <a:off x="3699873" y="1906766"/>
            <a:ext cx="5078111" cy="658761"/>
            <a:chOff x="2642079" y="1915813"/>
            <a:chExt cx="5078111" cy="658761"/>
          </a:xfrm>
        </p:grpSpPr>
        <p:sp>
          <p:nvSpPr>
            <p:cNvPr id="27" name="Rectangle: Rounded Corners 14">
              <a:extLst>
                <a:ext uri="{FF2B5EF4-FFF2-40B4-BE49-F238E27FC236}">
                  <a16:creationId xmlns:a16="http://schemas.microsoft.com/office/drawing/2014/main" id="{55A436C1-44B3-334D-A116-C678031D8410}"/>
                </a:ext>
              </a:extLst>
            </p:cNvPr>
            <p:cNvSpPr/>
            <p:nvPr/>
          </p:nvSpPr>
          <p:spPr>
            <a:xfrm>
              <a:off x="2642080" y="1915813"/>
              <a:ext cx="4982214" cy="658761"/>
            </a:xfrm>
            <a:prstGeom prst="roundRect">
              <a:avLst>
                <a:gd name="adj" fmla="val 6000"/>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1CD98116-4CFD-4B47-80EB-9A0680A8667D}"/>
                    </a:ext>
                  </a:extLst>
                </p:cNvPr>
                <p:cNvSpPr txBox="1"/>
                <p:nvPr/>
              </p:nvSpPr>
              <p:spPr>
                <a:xfrm>
                  <a:off x="2642079" y="1933629"/>
                  <a:ext cx="5078111" cy="564129"/>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800" b="1" i="1" smtClean="0">
                                <a:solidFill>
                                  <a:srgbClr val="0000FF"/>
                                </a:solidFill>
                                <a:latin typeface="Cambria Math" panose="02040503050406030204" pitchFamily="18" charset="0"/>
                              </a:rPr>
                            </m:ctrlPr>
                          </m:sSubPr>
                          <m:e>
                            <m:r>
                              <a:rPr lang="en-US" sz="2800" b="1" i="0" smtClean="0">
                                <a:solidFill>
                                  <a:srgbClr val="0000FF"/>
                                </a:solidFill>
                                <a:latin typeface="Cambria Math" panose="02040503050406030204" pitchFamily="18" charset="0"/>
                              </a:rPr>
                              <m:t>𝐄</m:t>
                            </m:r>
                          </m:e>
                          <m:sub>
                            <m:r>
                              <a:rPr lang="en-US" sz="2800" b="1" i="0" smtClean="0">
                                <a:solidFill>
                                  <a:srgbClr val="0000FF"/>
                                </a:solidFill>
                                <a:latin typeface="Cambria Math" panose="02040503050406030204" pitchFamily="18" charset="0"/>
                              </a:rPr>
                              <m:t>𝛎</m:t>
                            </m:r>
                          </m:sub>
                        </m:sSub>
                        <m:r>
                          <a:rPr lang="en-US" sz="2800" b="1" i="0" smtClean="0">
                            <a:solidFill>
                              <a:srgbClr val="0000FF"/>
                            </a:solidFill>
                            <a:latin typeface="Cambria Math" panose="02040503050406030204" pitchFamily="18" charset="0"/>
                          </a:rPr>
                          <m:t>=</m:t>
                        </m:r>
                        <m:sSub>
                          <m:sSubPr>
                            <m:ctrlPr>
                              <a:rPr lang="en-US" sz="2800" b="1" i="1" smtClean="0">
                                <a:solidFill>
                                  <a:srgbClr val="0000FF"/>
                                </a:solidFill>
                                <a:latin typeface="Cambria Math" panose="02040503050406030204" pitchFamily="18" charset="0"/>
                              </a:rPr>
                            </m:ctrlPr>
                          </m:sSubPr>
                          <m:e>
                            <m:sSub>
                              <m:sSubPr>
                                <m:ctrlPr>
                                  <a:rPr lang="en-US" sz="2800" b="1" i="1">
                                    <a:solidFill>
                                      <a:srgbClr val="0000FF"/>
                                    </a:solidFill>
                                    <a:latin typeface="Cambria Math" panose="02040503050406030204" pitchFamily="18" charset="0"/>
                                  </a:rPr>
                                </m:ctrlPr>
                              </m:sSubPr>
                              <m:e>
                                <m:r>
                                  <a:rPr lang="en-US" sz="2800" b="1">
                                    <a:solidFill>
                                      <a:srgbClr val="0000FF"/>
                                    </a:solidFill>
                                    <a:latin typeface="Cambria Math" panose="02040503050406030204" pitchFamily="18" charset="0"/>
                                  </a:rPr>
                                  <m:t>𝐄</m:t>
                                </m:r>
                              </m:e>
                              <m:sub>
                                <m:r>
                                  <a:rPr lang="en-US" sz="2800" b="1" i="1" smtClean="0">
                                    <a:solidFill>
                                      <a:srgbClr val="0000FF"/>
                                    </a:solidFill>
                                    <a:latin typeface="Cambria Math" panose="02040503050406030204" pitchFamily="18" charset="0"/>
                                  </a:rPr>
                                  <m:t>𝝁</m:t>
                                </m:r>
                              </m:sub>
                            </m:sSub>
                            <m:r>
                              <a:rPr lang="en-US" sz="2800" b="1" i="0" smtClean="0">
                                <a:solidFill>
                                  <a:srgbClr val="0000FF"/>
                                </a:solidFill>
                                <a:latin typeface="Cambria Math" panose="02040503050406030204" pitchFamily="18" charset="0"/>
                              </a:rPr>
                              <m:t>+</m:t>
                            </m:r>
                            <m:r>
                              <a:rPr lang="en-US" sz="2800" b="1" i="0" smtClean="0">
                                <a:solidFill>
                                  <a:srgbClr val="0000FF"/>
                                </a:solidFill>
                                <a:latin typeface="Cambria Math" panose="02040503050406030204" pitchFamily="18" charset="0"/>
                              </a:rPr>
                              <m:t>𝐄</m:t>
                            </m:r>
                          </m:e>
                          <m:sub>
                            <m:r>
                              <a:rPr lang="en-US" sz="2800" b="1" i="0" smtClean="0">
                                <a:solidFill>
                                  <a:srgbClr val="0000FF"/>
                                </a:solidFill>
                                <a:latin typeface="Cambria Math" panose="02040503050406030204" pitchFamily="18" charset="0"/>
                              </a:rPr>
                              <m:t>𝐡𝐚𝐝</m:t>
                            </m:r>
                            <m:r>
                              <a:rPr lang="en-US" sz="2800" b="1" i="0" smtClean="0">
                                <a:solidFill>
                                  <a:srgbClr val="0000FF"/>
                                </a:solidFill>
                                <a:latin typeface="Cambria Math" panose="02040503050406030204" pitchFamily="18" charset="0"/>
                              </a:rPr>
                              <m:t>,</m:t>
                            </m:r>
                            <m:r>
                              <a:rPr lang="en-US" sz="2800" b="1" i="0" smtClean="0">
                                <a:solidFill>
                                  <a:srgbClr val="0000FF"/>
                                </a:solidFill>
                                <a:latin typeface="Cambria Math" panose="02040503050406030204" pitchFamily="18" charset="0"/>
                              </a:rPr>
                              <m:t>𝐯𝐢𝐬</m:t>
                            </m:r>
                          </m:sub>
                        </m:sSub>
                        <m:r>
                          <a:rPr lang="en-US" sz="2800" b="1" i="0" smtClean="0">
                            <a:solidFill>
                              <a:srgbClr val="0000FF"/>
                            </a:solidFill>
                            <a:latin typeface="Cambria Math" panose="02040503050406030204" pitchFamily="18" charset="0"/>
                          </a:rPr>
                          <m:t>+</m:t>
                        </m:r>
                        <m:sSub>
                          <m:sSubPr>
                            <m:ctrlPr>
                              <a:rPr lang="en-US" sz="2800" b="1" i="1" smtClean="0">
                                <a:solidFill>
                                  <a:srgbClr val="0000FF"/>
                                </a:solidFill>
                                <a:latin typeface="Cambria Math" panose="02040503050406030204" pitchFamily="18" charset="0"/>
                              </a:rPr>
                            </m:ctrlPr>
                          </m:sSubPr>
                          <m:e>
                            <m:r>
                              <a:rPr lang="en-US" sz="2800" b="1" i="0" smtClean="0">
                                <a:solidFill>
                                  <a:srgbClr val="0000FF"/>
                                </a:solidFill>
                                <a:latin typeface="Cambria Math" panose="02040503050406030204" pitchFamily="18" charset="0"/>
                              </a:rPr>
                              <m:t>𝐄</m:t>
                            </m:r>
                          </m:e>
                          <m:sub>
                            <m:r>
                              <a:rPr lang="en-US" sz="2800" b="1" i="0" smtClean="0">
                                <a:solidFill>
                                  <a:srgbClr val="0000FF"/>
                                </a:solidFill>
                                <a:latin typeface="Cambria Math" panose="02040503050406030204" pitchFamily="18" charset="0"/>
                              </a:rPr>
                              <m:t>𝐡𝐚𝐝</m:t>
                            </m:r>
                            <m:r>
                              <a:rPr lang="en-US" sz="2800" b="1" i="0" smtClean="0">
                                <a:solidFill>
                                  <a:srgbClr val="0000FF"/>
                                </a:solidFill>
                                <a:latin typeface="Cambria Math" panose="02040503050406030204" pitchFamily="18" charset="0"/>
                              </a:rPr>
                              <m:t>,</m:t>
                            </m:r>
                            <m:r>
                              <a:rPr lang="en-US" sz="2800" b="1" i="0" smtClean="0">
                                <a:solidFill>
                                  <a:srgbClr val="0000FF"/>
                                </a:solidFill>
                                <a:latin typeface="Cambria Math" panose="02040503050406030204" pitchFamily="18" charset="0"/>
                              </a:rPr>
                              <m:t>𝐦𝐢𝐬𝐬𝐢𝐧𝐠</m:t>
                            </m:r>
                          </m:sub>
                        </m:sSub>
                      </m:oMath>
                    </m:oMathPara>
                  </a14:m>
                  <a:endParaRPr lang="en-US" sz="2800" b="1" dirty="0"/>
                </a:p>
              </p:txBody>
            </p:sp>
          </mc:Choice>
          <mc:Fallback xmlns="">
            <p:sp>
              <p:nvSpPr>
                <p:cNvPr id="30" name="TextBox 29">
                  <a:extLst>
                    <a:ext uri="{FF2B5EF4-FFF2-40B4-BE49-F238E27FC236}">
                      <a16:creationId xmlns:a16="http://schemas.microsoft.com/office/drawing/2014/main" id="{1CD98116-4CFD-4B47-80EB-9A0680A8667D}"/>
                    </a:ext>
                  </a:extLst>
                </p:cNvPr>
                <p:cNvSpPr txBox="1">
                  <a:spLocks noRot="1" noChangeAspect="1" noMove="1" noResize="1" noEditPoints="1" noAdjustHandles="1" noChangeArrowheads="1" noChangeShapeType="1" noTextEdit="1"/>
                </p:cNvSpPr>
                <p:nvPr/>
              </p:nvSpPr>
              <p:spPr>
                <a:xfrm>
                  <a:off x="2642079" y="1933629"/>
                  <a:ext cx="5078111" cy="564129"/>
                </a:xfrm>
                <a:prstGeom prst="rect">
                  <a:avLst/>
                </a:prstGeom>
                <a:blipFill>
                  <a:blip r:embed="rId3"/>
                  <a:stretch>
                    <a:fillRect l="-748" b="-15556"/>
                  </a:stretch>
                </a:blipFill>
              </p:spPr>
              <p:txBody>
                <a:bodyPr/>
                <a:lstStyle/>
                <a:p>
                  <a:r>
                    <a:rPr lang="en-US">
                      <a:noFill/>
                    </a:rPr>
                    <a:t> </a:t>
                  </a:r>
                </a:p>
              </p:txBody>
            </p:sp>
          </mc:Fallback>
        </mc:AlternateContent>
      </p:grpSp>
      <p:pic>
        <p:nvPicPr>
          <p:cNvPr id="28" name="Picture 27" descr="Chart&#10;&#10;Description automatically generated">
            <a:extLst>
              <a:ext uri="{FF2B5EF4-FFF2-40B4-BE49-F238E27FC236}">
                <a16:creationId xmlns:a16="http://schemas.microsoft.com/office/drawing/2014/main" id="{1606F7B2-BC5B-4EFB-9E59-2343819769E3}"/>
              </a:ext>
            </a:extLst>
          </p:cNvPr>
          <p:cNvPicPr>
            <a:picLocks noChangeAspect="1"/>
          </p:cNvPicPr>
          <p:nvPr/>
        </p:nvPicPr>
        <p:blipFill rotWithShape="1">
          <a:blip r:embed="rId4">
            <a:extLst>
              <a:ext uri="{28A0092B-C50C-407E-A947-70E740481C1C}">
                <a14:useLocalDpi xmlns:a14="http://schemas.microsoft.com/office/drawing/2010/main" val="0"/>
              </a:ext>
            </a:extLst>
          </a:blip>
          <a:srcRect r="7143" b="4142"/>
          <a:stretch/>
        </p:blipFill>
        <p:spPr>
          <a:xfrm>
            <a:off x="2632349" y="2937595"/>
            <a:ext cx="3806905" cy="3654615"/>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7B26CF6F-EE0E-464C-937E-917F0A113BFA}"/>
                  </a:ext>
                </a:extLst>
              </p:cNvPr>
              <p:cNvSpPr>
                <a:spLocks noGrp="1"/>
              </p:cNvSpPr>
              <p:nvPr>
                <p:ph type="title"/>
              </p:nvPr>
            </p:nvSpPr>
            <p:spPr>
              <a:xfrm>
                <a:off x="752207" y="139921"/>
                <a:ext cx="11252116" cy="653693"/>
              </a:xfrm>
            </p:spPr>
            <p:txBody>
              <a:bodyPr>
                <a:normAutofit fontScale="90000"/>
              </a:bodyPr>
              <a:lstStyle/>
              <a:p>
                <a:r>
                  <a:rPr lang="en-US" dirty="0"/>
                  <a:t>Model Validation: M(</a:t>
                </a:r>
                <a14:m>
                  <m:oMath xmlns:m="http://schemas.openxmlformats.org/officeDocument/2006/math">
                    <m:sSubSup>
                      <m:sSubSupPr>
                        <m:ctrlPr>
                          <a:rPr lang="en-US" b="1" i="1">
                            <a:latin typeface="Cambria Math" panose="02040503050406030204" pitchFamily="18" charset="0"/>
                          </a:rPr>
                        </m:ctrlPr>
                      </m:sSubSupPr>
                      <m:e>
                        <m:r>
                          <a:rPr lang="en-US" b="1">
                            <a:latin typeface="Cambria Math" panose="02040503050406030204" pitchFamily="18" charset="0"/>
                          </a:rPr>
                          <m:t>𝐄</m:t>
                        </m:r>
                      </m:e>
                      <m:sub>
                        <m:r>
                          <m:rPr>
                            <m:sty m:val="p"/>
                          </m:rPr>
                          <a:rPr lang="en-US" b="1" i="1">
                            <a:latin typeface="Cambria Math" panose="02040503050406030204" pitchFamily="18" charset="0"/>
                          </a:rPr>
                          <m:t>had</m:t>
                        </m:r>
                      </m:sub>
                      <m:sup>
                        <m:r>
                          <a:rPr lang="en-US" b="1">
                            <a:latin typeface="Cambria Math" panose="02040503050406030204" pitchFamily="18" charset="0"/>
                          </a:rPr>
                          <m:t>𝐫𝐞𝐜</m:t>
                        </m:r>
                      </m:sup>
                    </m:sSubSup>
                  </m:oMath>
                </a14:m>
                <a:r>
                  <a:rPr lang="en-US" dirty="0"/>
                  <a:t>) vs. </a:t>
                </a:r>
                <a14:m>
                  <m:oMath xmlns:m="http://schemas.openxmlformats.org/officeDocument/2006/math">
                    <m:r>
                      <a:rPr lang="en-US" i="1" dirty="0">
                        <a:latin typeface="Cambria Math" panose="02040503050406030204" pitchFamily="18" charset="0"/>
                      </a:rPr>
                      <m:t>𝜇</m:t>
                    </m:r>
                  </m:oMath>
                </a14:m>
                <a:r>
                  <a:rPr lang="en-US" dirty="0"/>
                  <a:t>(</a:t>
                </a:r>
                <a14:m>
                  <m:oMath xmlns:m="http://schemas.openxmlformats.org/officeDocument/2006/math">
                    <m:sSubSup>
                      <m:sSubSupPr>
                        <m:ctrlPr>
                          <a:rPr lang="en-US" b="1" i="1">
                            <a:latin typeface="Cambria Math" panose="02040503050406030204" pitchFamily="18" charset="0"/>
                          </a:rPr>
                        </m:ctrlPr>
                      </m:sSubSupPr>
                      <m:e>
                        <m:r>
                          <a:rPr lang="en-US" b="1">
                            <a:latin typeface="Cambria Math" panose="02040503050406030204" pitchFamily="18" charset="0"/>
                          </a:rPr>
                          <m:t>𝐄</m:t>
                        </m:r>
                      </m:e>
                      <m:sub>
                        <m:r>
                          <m:rPr>
                            <m:sty m:val="p"/>
                          </m:rPr>
                          <a:rPr lang="en-US" b="1" i="1">
                            <a:latin typeface="Cambria Math" panose="02040503050406030204" pitchFamily="18" charset="0"/>
                          </a:rPr>
                          <m:t>had</m:t>
                        </m:r>
                      </m:sub>
                      <m:sup>
                        <m:r>
                          <a:rPr lang="en-US" b="1">
                            <a:latin typeface="Cambria Math" panose="02040503050406030204" pitchFamily="18" charset="0"/>
                          </a:rPr>
                          <m:t>𝐫𝐞𝐜</m:t>
                        </m:r>
                      </m:sup>
                    </m:sSubSup>
                  </m:oMath>
                </a14:m>
                <a:r>
                  <a:rPr lang="en-US" dirty="0"/>
                  <a:t> | </a:t>
                </a:r>
                <a14:m>
                  <m:oMath xmlns:m="http://schemas.openxmlformats.org/officeDocument/2006/math">
                    <m:sSubSup>
                      <m:sSubSupPr>
                        <m:ctrlPr>
                          <a:rPr lang="en-US" b="1" i="1">
                            <a:latin typeface="Cambria Math" panose="02040503050406030204" pitchFamily="18" charset="0"/>
                          </a:rPr>
                        </m:ctrlPr>
                      </m:sSubSupPr>
                      <m:e>
                        <m:sSub>
                          <m:sSubPr>
                            <m:ctrlPr>
                              <a:rPr lang="en-US" b="1" i="1" smtClean="0">
                                <a:latin typeface="Cambria Math" panose="02040503050406030204" pitchFamily="18" charset="0"/>
                              </a:rPr>
                            </m:ctrlPr>
                          </m:sSubPr>
                          <m:e>
                            <m:r>
                              <a:rPr lang="en-US" b="1" i="0" smtClean="0">
                                <a:latin typeface="Cambria Math" panose="02040503050406030204" pitchFamily="18" charset="0"/>
                              </a:rPr>
                              <m:t>𝐄</m:t>
                            </m:r>
                          </m:e>
                          <m:sub>
                            <m:r>
                              <a:rPr lang="en-US" b="1" i="1" smtClean="0">
                                <a:latin typeface="Cambria Math" panose="02040503050406030204" pitchFamily="18" charset="0"/>
                              </a:rPr>
                              <m:t>𝝂</m:t>
                            </m:r>
                          </m:sub>
                        </m:sSub>
                        <m:r>
                          <a:rPr lang="en-US" b="1" i="1" smtClean="0">
                            <a:latin typeface="Cambria Math" panose="02040503050406030204" pitchFamily="18" charset="0"/>
                          </a:rPr>
                          <m:t>, </m:t>
                        </m:r>
                        <m:r>
                          <a:rPr lang="en-US" b="1">
                            <a:latin typeface="Cambria Math" panose="02040503050406030204" pitchFamily="18" charset="0"/>
                          </a:rPr>
                          <m:t>𝐄</m:t>
                        </m:r>
                      </m:e>
                      <m:sub>
                        <m:r>
                          <a:rPr lang="en-US" b="1">
                            <a:latin typeface="Cambria Math" panose="02040503050406030204" pitchFamily="18" charset="0"/>
                          </a:rPr>
                          <m:t>𝛍</m:t>
                        </m:r>
                      </m:sub>
                      <m:sup>
                        <m:r>
                          <a:rPr lang="en-US" b="1">
                            <a:latin typeface="Cambria Math" panose="02040503050406030204" pitchFamily="18" charset="0"/>
                          </a:rPr>
                          <m:t>𝐫𝐞𝐜</m:t>
                        </m:r>
                      </m:sup>
                    </m:sSubSup>
                  </m:oMath>
                </a14:m>
                <a:r>
                  <a:rPr lang="en-US" dirty="0"/>
                  <a:t>)</a:t>
                </a:r>
              </a:p>
            </p:txBody>
          </p:sp>
        </mc:Choice>
        <mc:Fallback xmlns="">
          <p:sp>
            <p:nvSpPr>
              <p:cNvPr id="2" name="Title 1">
                <a:extLst>
                  <a:ext uri="{FF2B5EF4-FFF2-40B4-BE49-F238E27FC236}">
                    <a16:creationId xmlns:a16="http://schemas.microsoft.com/office/drawing/2014/main" id="{7B26CF6F-EE0E-464C-937E-917F0A113BFA}"/>
                  </a:ext>
                </a:extLst>
              </p:cNvPr>
              <p:cNvSpPr>
                <a:spLocks noGrp="1" noRot="1" noChangeAspect="1" noMove="1" noResize="1" noEditPoints="1" noAdjustHandles="1" noChangeArrowheads="1" noChangeShapeType="1" noTextEdit="1"/>
              </p:cNvSpPr>
              <p:nvPr>
                <p:ph type="title"/>
              </p:nvPr>
            </p:nvSpPr>
            <p:spPr>
              <a:xfrm>
                <a:off x="752207" y="139921"/>
                <a:ext cx="11252116" cy="653693"/>
              </a:xfrm>
              <a:blipFill>
                <a:blip r:embed="rId5"/>
                <a:stretch>
                  <a:fillRect t="-23364" b="-41121"/>
                </a:stretch>
              </a:blipFill>
            </p:spPr>
            <p:txBody>
              <a:bodyPr/>
              <a:lstStyle/>
              <a:p>
                <a:r>
                  <a:rPr lang="en-US">
                    <a:noFill/>
                  </a:rPr>
                  <a:t> </a:t>
                </a:r>
              </a:p>
            </p:txBody>
          </p:sp>
        </mc:Fallback>
      </mc:AlternateContent>
      <p:sp>
        <p:nvSpPr>
          <p:cNvPr id="22" name="TextBox 21">
            <a:extLst>
              <a:ext uri="{FF2B5EF4-FFF2-40B4-BE49-F238E27FC236}">
                <a16:creationId xmlns:a16="http://schemas.microsoft.com/office/drawing/2014/main" id="{6766BAC7-56CB-4D54-AB39-E0F6E79CD5E8}"/>
              </a:ext>
            </a:extLst>
          </p:cNvPr>
          <p:cNvSpPr txBox="1"/>
          <p:nvPr/>
        </p:nvSpPr>
        <p:spPr>
          <a:xfrm>
            <a:off x="4245939" y="3904175"/>
            <a:ext cx="1734379" cy="338554"/>
          </a:xfrm>
          <a:prstGeom prst="rect">
            <a:avLst/>
          </a:prstGeom>
          <a:noFill/>
        </p:spPr>
        <p:txBody>
          <a:bodyPr wrap="square" rtlCol="0">
            <a:spAutoFit/>
          </a:bodyPr>
          <a:lstStyle/>
          <a:p>
            <a:pPr algn="r"/>
            <a:r>
              <a:rPr lang="en-US" sz="1600" b="1" dirty="0">
                <a:solidFill>
                  <a:srgbClr val="0000FF"/>
                </a:solidFill>
              </a:rPr>
              <a:t>After Constraint</a:t>
            </a:r>
          </a:p>
        </p:txBody>
      </p:sp>
      <p:sp>
        <p:nvSpPr>
          <p:cNvPr id="23" name="TextBox 22">
            <a:extLst>
              <a:ext uri="{FF2B5EF4-FFF2-40B4-BE49-F238E27FC236}">
                <a16:creationId xmlns:a16="http://schemas.microsoft.com/office/drawing/2014/main" id="{8BACAC14-079B-4165-8321-78D2D355EA99}"/>
              </a:ext>
            </a:extLst>
          </p:cNvPr>
          <p:cNvSpPr txBox="1"/>
          <p:nvPr/>
        </p:nvSpPr>
        <p:spPr>
          <a:xfrm>
            <a:off x="5005842" y="4320741"/>
            <a:ext cx="1185704" cy="338554"/>
          </a:xfrm>
          <a:prstGeom prst="rect">
            <a:avLst/>
          </a:prstGeom>
          <a:noFill/>
        </p:spPr>
        <p:txBody>
          <a:bodyPr wrap="square" rtlCol="0">
            <a:spAutoFit/>
          </a:bodyPr>
          <a:lstStyle/>
          <a:p>
            <a:r>
              <a:rPr lang="en-US" sz="1600" dirty="0"/>
              <a:t>Overflow</a:t>
            </a:r>
          </a:p>
        </p:txBody>
      </p:sp>
      <p:cxnSp>
        <p:nvCxnSpPr>
          <p:cNvPr id="24" name="Straight Arrow Connector 23">
            <a:extLst>
              <a:ext uri="{FF2B5EF4-FFF2-40B4-BE49-F238E27FC236}">
                <a16:creationId xmlns:a16="http://schemas.microsoft.com/office/drawing/2014/main" id="{DB7D76FE-0D1C-4F50-9D0F-99C249F053CB}"/>
              </a:ext>
            </a:extLst>
          </p:cNvPr>
          <p:cNvCxnSpPr>
            <a:cxnSpLocks/>
          </p:cNvCxnSpPr>
          <p:nvPr/>
        </p:nvCxnSpPr>
        <p:spPr>
          <a:xfrm>
            <a:off x="5893987" y="4502368"/>
            <a:ext cx="26391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AE39570-7C39-488C-8338-11B321F873E4}"/>
              </a:ext>
            </a:extLst>
          </p:cNvPr>
          <p:cNvSpPr txBox="1"/>
          <p:nvPr/>
        </p:nvSpPr>
        <p:spPr>
          <a:xfrm>
            <a:off x="3398111" y="4480430"/>
            <a:ext cx="478465" cy="369332"/>
          </a:xfrm>
          <a:prstGeom prst="rect">
            <a:avLst/>
          </a:prstGeom>
          <a:noFill/>
        </p:spPr>
        <p:txBody>
          <a:bodyPr wrap="square" rtlCol="0">
            <a:spAutoFit/>
          </a:bodyPr>
          <a:lstStyle/>
          <a:p>
            <a:r>
              <a:rPr lang="en-US" dirty="0"/>
              <a:t>FC</a:t>
            </a:r>
          </a:p>
        </p:txBody>
      </p:sp>
      <p:sp>
        <p:nvSpPr>
          <p:cNvPr id="7" name="TextBox 6">
            <a:extLst>
              <a:ext uri="{FF2B5EF4-FFF2-40B4-BE49-F238E27FC236}">
                <a16:creationId xmlns:a16="http://schemas.microsoft.com/office/drawing/2014/main" id="{BBF9B062-B907-4CA3-B72A-6CAAE2766294}"/>
              </a:ext>
            </a:extLst>
          </p:cNvPr>
          <p:cNvSpPr txBox="1"/>
          <p:nvPr/>
        </p:nvSpPr>
        <p:spPr>
          <a:xfrm>
            <a:off x="7200440" y="5602721"/>
            <a:ext cx="4799820" cy="923330"/>
          </a:xfrm>
          <a:prstGeom prst="rect">
            <a:avLst/>
          </a:prstGeom>
          <a:solidFill>
            <a:schemeClr val="bg1">
              <a:lumMod val="95000"/>
            </a:schemeClr>
          </a:solidFill>
        </p:spPr>
        <p:txBody>
          <a:bodyPr wrap="square" rtlCol="0">
            <a:spAutoFit/>
          </a:bodyPr>
          <a:lstStyle/>
          <a:p>
            <a:r>
              <a:rPr lang="en-US" dirty="0">
                <a:solidFill>
                  <a:srgbClr val="0000FF"/>
                </a:solidFill>
              </a:rPr>
              <a:t>Measured muon kinematics are used to constrain the overall model (flux, cross section, etc.) for hadronic energy</a:t>
            </a:r>
          </a:p>
        </p:txBody>
      </p:sp>
      <p:cxnSp>
        <p:nvCxnSpPr>
          <p:cNvPr id="34" name="Straight Arrow Connector 33">
            <a:extLst>
              <a:ext uri="{FF2B5EF4-FFF2-40B4-BE49-F238E27FC236}">
                <a16:creationId xmlns:a16="http://schemas.microsoft.com/office/drawing/2014/main" id="{29E4DA8F-766E-9248-B8FD-79255BABB595}"/>
              </a:ext>
            </a:extLst>
          </p:cNvPr>
          <p:cNvCxnSpPr>
            <a:cxnSpLocks/>
            <a:stCxn id="8" idx="1"/>
          </p:cNvCxnSpPr>
          <p:nvPr/>
        </p:nvCxnSpPr>
        <p:spPr>
          <a:xfrm flipH="1">
            <a:off x="4840259" y="2677433"/>
            <a:ext cx="265489" cy="448884"/>
          </a:xfrm>
          <a:prstGeom prst="straightConnector1">
            <a:avLst/>
          </a:prstGeom>
          <a:ln w="38100">
            <a:solidFill>
              <a:schemeClr val="tx1"/>
            </a:solidFill>
            <a:tailEnd type="oval"/>
          </a:ln>
        </p:spPr>
        <p:style>
          <a:lnRef idx="1">
            <a:schemeClr val="accent1"/>
          </a:lnRef>
          <a:fillRef idx="0">
            <a:schemeClr val="accent1"/>
          </a:fillRef>
          <a:effectRef idx="0">
            <a:schemeClr val="accent1"/>
          </a:effectRef>
          <a:fontRef idx="minor">
            <a:schemeClr val="tx1"/>
          </a:fontRef>
        </p:style>
      </p:cxnSp>
      <p:sp>
        <p:nvSpPr>
          <p:cNvPr id="18" name="Right Arrow 17">
            <a:extLst>
              <a:ext uri="{FF2B5EF4-FFF2-40B4-BE49-F238E27FC236}">
                <a16:creationId xmlns:a16="http://schemas.microsoft.com/office/drawing/2014/main" id="{08C4200D-0B0C-4F41-9D54-9CE1886E8158}"/>
              </a:ext>
            </a:extLst>
          </p:cNvPr>
          <p:cNvSpPr/>
          <p:nvPr/>
        </p:nvSpPr>
        <p:spPr>
          <a:xfrm flipH="1">
            <a:off x="6547197" y="5673387"/>
            <a:ext cx="529389" cy="42917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ight Brace 7">
            <a:extLst>
              <a:ext uri="{FF2B5EF4-FFF2-40B4-BE49-F238E27FC236}">
                <a16:creationId xmlns:a16="http://schemas.microsoft.com/office/drawing/2014/main" id="{54CEF19C-884D-BD41-AE1B-CFDB15B778F3}"/>
              </a:ext>
            </a:extLst>
          </p:cNvPr>
          <p:cNvSpPr/>
          <p:nvPr/>
        </p:nvSpPr>
        <p:spPr>
          <a:xfrm rot="5400000">
            <a:off x="4995147" y="1157140"/>
            <a:ext cx="221202" cy="2819384"/>
          </a:xfrm>
          <a:prstGeom prst="rightBrace">
            <a:avLst/>
          </a:prstGeom>
          <a:noFill/>
          <a:ln w="571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69E70556-C1D2-4AF1-83BA-BDA79BA65ADE}"/>
              </a:ext>
            </a:extLst>
          </p:cNvPr>
          <p:cNvSpPr>
            <a:spLocks noGrp="1"/>
          </p:cNvSpPr>
          <p:nvPr>
            <p:ph type="sldNum" sz="quarter" idx="12"/>
          </p:nvPr>
        </p:nvSpPr>
        <p:spPr>
          <a:xfrm>
            <a:off x="9138195" y="6356353"/>
            <a:ext cx="2844800" cy="365125"/>
          </a:xfrm>
        </p:spPr>
        <p:txBody>
          <a:bodyPr/>
          <a:lstStyle/>
          <a:p>
            <a:fld id="{1CB23D07-AD43-47BE-BB9E-3E5815AC6D6B}" type="slidenum">
              <a:rPr lang="en-US" smtClean="0"/>
              <a:t>19</a:t>
            </a:fld>
            <a:endParaRPr lang="en-US"/>
          </a:p>
        </p:txBody>
      </p:sp>
      <p:cxnSp>
        <p:nvCxnSpPr>
          <p:cNvPr id="9" name="Straight Arrow Connector 8">
            <a:extLst>
              <a:ext uri="{FF2B5EF4-FFF2-40B4-BE49-F238E27FC236}">
                <a16:creationId xmlns:a16="http://schemas.microsoft.com/office/drawing/2014/main" id="{1BAB128C-E46C-4DA3-B0EC-EF11D3D80E57}"/>
              </a:ext>
            </a:extLst>
          </p:cNvPr>
          <p:cNvCxnSpPr>
            <a:cxnSpLocks/>
          </p:cNvCxnSpPr>
          <p:nvPr/>
        </p:nvCxnSpPr>
        <p:spPr>
          <a:xfrm flipH="1">
            <a:off x="9344297" y="730543"/>
            <a:ext cx="396241" cy="47124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CA25BFEE-71F0-424A-96D5-B31C92D1071C}"/>
              </a:ext>
            </a:extLst>
          </p:cNvPr>
          <p:cNvSpPr txBox="1"/>
          <p:nvPr/>
        </p:nvSpPr>
        <p:spPr>
          <a:xfrm>
            <a:off x="8551461" y="1211532"/>
            <a:ext cx="1902823" cy="646331"/>
          </a:xfrm>
          <a:prstGeom prst="rect">
            <a:avLst/>
          </a:prstGeom>
          <a:noFill/>
        </p:spPr>
        <p:txBody>
          <a:bodyPr wrap="square" rtlCol="0">
            <a:spAutoFit/>
          </a:bodyPr>
          <a:lstStyle/>
          <a:p>
            <a:r>
              <a:rPr lang="en-US" dirty="0"/>
              <a:t>Neutrino flux modeling</a:t>
            </a:r>
          </a:p>
        </p:txBody>
      </p:sp>
      <p:sp>
        <p:nvSpPr>
          <p:cNvPr id="31" name="TextBox 30">
            <a:extLst>
              <a:ext uri="{FF2B5EF4-FFF2-40B4-BE49-F238E27FC236}">
                <a16:creationId xmlns:a16="http://schemas.microsoft.com/office/drawing/2014/main" id="{8BE77ED2-9492-443C-A70B-825CFAA28688}"/>
              </a:ext>
            </a:extLst>
          </p:cNvPr>
          <p:cNvSpPr txBox="1"/>
          <p:nvPr/>
        </p:nvSpPr>
        <p:spPr>
          <a:xfrm>
            <a:off x="10392969" y="1526433"/>
            <a:ext cx="1902823" cy="646331"/>
          </a:xfrm>
          <a:prstGeom prst="rect">
            <a:avLst/>
          </a:prstGeom>
          <a:noFill/>
        </p:spPr>
        <p:txBody>
          <a:bodyPr wrap="square" rtlCol="0">
            <a:spAutoFit/>
          </a:bodyPr>
          <a:lstStyle/>
          <a:p>
            <a:r>
              <a:rPr lang="en-US" dirty="0"/>
              <a:t>Measurement of muon kinematics</a:t>
            </a:r>
          </a:p>
        </p:txBody>
      </p:sp>
      <p:cxnSp>
        <p:nvCxnSpPr>
          <p:cNvPr id="32" name="Straight Arrow Connector 31">
            <a:extLst>
              <a:ext uri="{FF2B5EF4-FFF2-40B4-BE49-F238E27FC236}">
                <a16:creationId xmlns:a16="http://schemas.microsoft.com/office/drawing/2014/main" id="{0BA9906E-EAA3-4305-95A1-C3B89189A17D}"/>
              </a:ext>
            </a:extLst>
          </p:cNvPr>
          <p:cNvCxnSpPr>
            <a:cxnSpLocks/>
            <a:endCxn id="31" idx="0"/>
          </p:cNvCxnSpPr>
          <p:nvPr/>
        </p:nvCxnSpPr>
        <p:spPr>
          <a:xfrm>
            <a:off x="10515600" y="793614"/>
            <a:ext cx="828781" cy="7328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32" descr="Chart&#10;&#10;Description automatically generated">
            <a:extLst>
              <a:ext uri="{FF2B5EF4-FFF2-40B4-BE49-F238E27FC236}">
                <a16:creationId xmlns:a16="http://schemas.microsoft.com/office/drawing/2014/main" id="{ABFF5A77-48CB-4972-BD7D-C5C9A40F0EB1}"/>
              </a:ext>
            </a:extLst>
          </p:cNvPr>
          <p:cNvPicPr>
            <a:picLocks noChangeAspect="1"/>
          </p:cNvPicPr>
          <p:nvPr/>
        </p:nvPicPr>
        <p:blipFill rotWithShape="1">
          <a:blip r:embed="rId6">
            <a:extLst>
              <a:ext uri="{28A0092B-C50C-407E-A947-70E740481C1C}">
                <a14:useLocalDpi xmlns:a14="http://schemas.microsoft.com/office/drawing/2010/main" val="0"/>
              </a:ext>
            </a:extLst>
          </a:blip>
          <a:srcRect r="6587" b="3436"/>
          <a:stretch/>
        </p:blipFill>
        <p:spPr>
          <a:xfrm>
            <a:off x="117049" y="3033594"/>
            <a:ext cx="2407357" cy="2303699"/>
          </a:xfrm>
          <a:prstGeom prst="rect">
            <a:avLst/>
          </a:prstGeom>
        </p:spPr>
      </p:pic>
      <p:sp>
        <p:nvSpPr>
          <p:cNvPr id="35" name="TextBox 34">
            <a:extLst>
              <a:ext uri="{FF2B5EF4-FFF2-40B4-BE49-F238E27FC236}">
                <a16:creationId xmlns:a16="http://schemas.microsoft.com/office/drawing/2014/main" id="{FA5E9624-48B3-4DBC-9F00-7E54D758336D}"/>
              </a:ext>
            </a:extLst>
          </p:cNvPr>
          <p:cNvSpPr txBox="1"/>
          <p:nvPr/>
        </p:nvSpPr>
        <p:spPr>
          <a:xfrm>
            <a:off x="347756" y="2857942"/>
            <a:ext cx="1860154" cy="307777"/>
          </a:xfrm>
          <a:prstGeom prst="rect">
            <a:avLst/>
          </a:prstGeom>
          <a:noFill/>
        </p:spPr>
        <p:txBody>
          <a:bodyPr wrap="square" rtlCol="0">
            <a:spAutoFit/>
          </a:bodyPr>
          <a:lstStyle/>
          <a:p>
            <a:pPr algn="r"/>
            <a:r>
              <a:rPr lang="en-US" sz="1400" b="1" dirty="0">
                <a:solidFill>
                  <a:srgbClr val="FF6C6C"/>
                </a:solidFill>
              </a:rPr>
              <a:t>Before Constraint</a:t>
            </a:r>
          </a:p>
        </p:txBody>
      </p:sp>
      <p:sp>
        <p:nvSpPr>
          <p:cNvPr id="36" name="TextBox 35">
            <a:extLst>
              <a:ext uri="{FF2B5EF4-FFF2-40B4-BE49-F238E27FC236}">
                <a16:creationId xmlns:a16="http://schemas.microsoft.com/office/drawing/2014/main" id="{AB1B7113-4556-41A2-A180-D8C60400224B}"/>
              </a:ext>
            </a:extLst>
          </p:cNvPr>
          <p:cNvSpPr txBox="1"/>
          <p:nvPr/>
        </p:nvSpPr>
        <p:spPr>
          <a:xfrm>
            <a:off x="125636" y="5405699"/>
            <a:ext cx="2452741" cy="1200329"/>
          </a:xfrm>
          <a:prstGeom prst="rect">
            <a:avLst/>
          </a:prstGeom>
          <a:noFill/>
        </p:spPr>
        <p:txBody>
          <a:bodyPr wrap="square">
            <a:spAutoFit/>
          </a:bodyPr>
          <a:lstStyle/>
          <a:p>
            <a:pPr algn="ctr"/>
            <a:r>
              <a:rPr lang="en-US" sz="1800" dirty="0"/>
              <a:t>Excess at low hadronic </a:t>
            </a:r>
            <a:br>
              <a:rPr lang="en-US" sz="1800" dirty="0"/>
            </a:br>
            <a:r>
              <a:rPr lang="en-US" sz="1800" dirty="0"/>
              <a:t>energy</a:t>
            </a:r>
            <a:r>
              <a:rPr lang="en-US" dirty="0"/>
              <a:t> i</a:t>
            </a:r>
            <a:r>
              <a:rPr lang="en-US" sz="1800" dirty="0"/>
              <a:t>ndicates </a:t>
            </a:r>
            <a:br>
              <a:rPr lang="en-US" sz="1800" dirty="0"/>
            </a:br>
            <a:r>
              <a:rPr lang="en-US" sz="1800" dirty="0"/>
              <a:t>mis-modeling of </a:t>
            </a:r>
            <a:br>
              <a:rPr lang="en-US" dirty="0"/>
            </a:br>
            <a:r>
              <a:rPr lang="en-US" sz="1800" dirty="0"/>
              <a:t>missing energy?</a:t>
            </a:r>
            <a:endParaRPr lang="en-US" dirty="0"/>
          </a:p>
        </p:txBody>
      </p:sp>
      <p:pic>
        <p:nvPicPr>
          <p:cNvPr id="1028" name="Picture 4" descr="Image preview">
            <a:extLst>
              <a:ext uri="{FF2B5EF4-FFF2-40B4-BE49-F238E27FC236}">
                <a16:creationId xmlns:a16="http://schemas.microsoft.com/office/drawing/2014/main" id="{32ED455F-772A-60A2-FD92-98F1F3363F90}"/>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99858" y="2793752"/>
            <a:ext cx="5276761" cy="220638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72B384D-487C-07E6-383C-3F10A6F40372}"/>
              </a:ext>
            </a:extLst>
          </p:cNvPr>
          <p:cNvSpPr txBox="1"/>
          <p:nvPr/>
        </p:nvSpPr>
        <p:spPr>
          <a:xfrm>
            <a:off x="7200440" y="5000138"/>
            <a:ext cx="5036783" cy="369332"/>
          </a:xfrm>
          <a:prstGeom prst="rect">
            <a:avLst/>
          </a:prstGeom>
          <a:noFill/>
        </p:spPr>
        <p:txBody>
          <a:bodyPr wrap="square" rtlCol="0">
            <a:spAutoFit/>
          </a:bodyPr>
          <a:lstStyle/>
          <a:p>
            <a:r>
              <a:rPr lang="en-US" dirty="0"/>
              <a:t>Also see N. Nayak’s talk on Wednesday</a:t>
            </a:r>
          </a:p>
        </p:txBody>
      </p:sp>
    </p:spTree>
    <p:extLst>
      <p:ext uri="{BB962C8B-B14F-4D97-AF65-F5344CB8AC3E}">
        <p14:creationId xmlns:p14="http://schemas.microsoft.com/office/powerpoint/2010/main" val="25717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6" grpId="0"/>
      <p:bldP spid="7" grpId="0" animBg="1"/>
      <p:bldP spid="18" grpId="0" animBg="1"/>
      <p:bldP spid="8" grpId="0" animBg="1"/>
      <p:bldP spid="35" grpId="0"/>
      <p:bldP spid="36" grpId="0"/>
      <p:bldP spid="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29">
            <a:extLst>
              <a:ext uri="{FF2B5EF4-FFF2-40B4-BE49-F238E27FC236}">
                <a16:creationId xmlns:a16="http://schemas.microsoft.com/office/drawing/2014/main" id="{DCF82348-F9A1-23FA-F565-7AC586B4779F}"/>
              </a:ext>
            </a:extLst>
          </p:cNvPr>
          <p:cNvPicPr>
            <a:picLocks noChangeAspect="1"/>
          </p:cNvPicPr>
          <p:nvPr/>
        </p:nvPicPr>
        <p:blipFill>
          <a:blip r:embed="rId2"/>
          <a:stretch>
            <a:fillRect/>
          </a:stretch>
        </p:blipFill>
        <p:spPr>
          <a:xfrm>
            <a:off x="3897802" y="3605021"/>
            <a:ext cx="3440584" cy="3062498"/>
          </a:xfrm>
          <a:prstGeom prst="rect">
            <a:avLst/>
          </a:prstGeom>
        </p:spPr>
      </p:pic>
      <p:sp>
        <p:nvSpPr>
          <p:cNvPr id="4" name="Slide Number Placeholder 3">
            <a:extLst>
              <a:ext uri="{FF2B5EF4-FFF2-40B4-BE49-F238E27FC236}">
                <a16:creationId xmlns:a16="http://schemas.microsoft.com/office/drawing/2014/main" id="{0951D5B1-AC0F-8927-C539-3B91371C4F2C}"/>
              </a:ext>
            </a:extLst>
          </p:cNvPr>
          <p:cNvSpPr>
            <a:spLocks noGrp="1"/>
          </p:cNvSpPr>
          <p:nvPr>
            <p:ph type="sldNum" sz="quarter" idx="12"/>
          </p:nvPr>
        </p:nvSpPr>
        <p:spPr/>
        <p:txBody>
          <a:bodyPr/>
          <a:lstStyle/>
          <a:p>
            <a:fld id="{664C8B8A-3CEF-4077-8AC3-5FC46E293847}" type="slidenum">
              <a:rPr lang="en-US" smtClean="0"/>
              <a:t>2</a:t>
            </a:fld>
            <a:endParaRPr lang="en-US"/>
          </a:p>
        </p:txBody>
      </p:sp>
      <p:pic>
        <p:nvPicPr>
          <p:cNvPr id="6" name="Picture 5">
            <a:extLst>
              <a:ext uri="{FF2B5EF4-FFF2-40B4-BE49-F238E27FC236}">
                <a16:creationId xmlns:a16="http://schemas.microsoft.com/office/drawing/2014/main" id="{5CBCAA1C-4BEE-795A-3905-7A036ED2A21B}"/>
              </a:ext>
            </a:extLst>
          </p:cNvPr>
          <p:cNvPicPr>
            <a:picLocks noChangeAspect="1"/>
          </p:cNvPicPr>
          <p:nvPr/>
        </p:nvPicPr>
        <p:blipFill>
          <a:blip r:embed="rId3"/>
          <a:stretch>
            <a:fillRect/>
          </a:stretch>
        </p:blipFill>
        <p:spPr>
          <a:xfrm>
            <a:off x="96444" y="1"/>
            <a:ext cx="4787283" cy="3133380"/>
          </a:xfrm>
          <a:prstGeom prst="rect">
            <a:avLst/>
          </a:prstGeom>
        </p:spPr>
      </p:pic>
      <p:sp>
        <p:nvSpPr>
          <p:cNvPr id="11" name="TextBox 10">
            <a:extLst>
              <a:ext uri="{FF2B5EF4-FFF2-40B4-BE49-F238E27FC236}">
                <a16:creationId xmlns:a16="http://schemas.microsoft.com/office/drawing/2014/main" id="{64F7AA3C-38B6-CB86-82AA-5F2AC2C92CFC}"/>
              </a:ext>
            </a:extLst>
          </p:cNvPr>
          <p:cNvSpPr txBox="1"/>
          <p:nvPr/>
        </p:nvSpPr>
        <p:spPr>
          <a:xfrm>
            <a:off x="760788" y="3059668"/>
            <a:ext cx="4257675" cy="338554"/>
          </a:xfrm>
          <a:prstGeom prst="rect">
            <a:avLst/>
          </a:prstGeom>
          <a:noFill/>
        </p:spPr>
        <p:txBody>
          <a:bodyPr wrap="square" rtlCol="0">
            <a:spAutoFit/>
          </a:bodyPr>
          <a:lstStyle/>
          <a:p>
            <a:r>
              <a:rPr lang="en-US" sz="1600" dirty="0">
                <a:hlinkClick r:id="rId4"/>
              </a:rPr>
              <a:t>CPC 45 073001</a:t>
            </a:r>
            <a:r>
              <a:rPr lang="en-US" sz="1600" dirty="0"/>
              <a:t>, </a:t>
            </a:r>
            <a:r>
              <a:rPr lang="en-US" sz="1600" dirty="0">
                <a:hlinkClick r:id="rId5"/>
              </a:rPr>
              <a:t>arXiv:2102.04614</a:t>
            </a:r>
            <a:endParaRPr lang="en-US" sz="1600" dirty="0"/>
          </a:p>
        </p:txBody>
      </p:sp>
      <p:pic>
        <p:nvPicPr>
          <p:cNvPr id="13" name="Picture 12">
            <a:extLst>
              <a:ext uri="{FF2B5EF4-FFF2-40B4-BE49-F238E27FC236}">
                <a16:creationId xmlns:a16="http://schemas.microsoft.com/office/drawing/2014/main" id="{B623A50E-6FCE-522F-2103-6B4ABE8173E9}"/>
              </a:ext>
            </a:extLst>
          </p:cNvPr>
          <p:cNvPicPr>
            <a:picLocks noChangeAspect="1"/>
          </p:cNvPicPr>
          <p:nvPr/>
        </p:nvPicPr>
        <p:blipFill>
          <a:blip r:embed="rId6"/>
          <a:stretch>
            <a:fillRect/>
          </a:stretch>
        </p:blipFill>
        <p:spPr>
          <a:xfrm>
            <a:off x="0" y="3429000"/>
            <a:ext cx="3519481" cy="3395749"/>
          </a:xfrm>
          <a:prstGeom prst="rect">
            <a:avLst/>
          </a:prstGeom>
        </p:spPr>
      </p:pic>
      <p:sp>
        <p:nvSpPr>
          <p:cNvPr id="14" name="TextBox 13">
            <a:extLst>
              <a:ext uri="{FF2B5EF4-FFF2-40B4-BE49-F238E27FC236}">
                <a16:creationId xmlns:a16="http://schemas.microsoft.com/office/drawing/2014/main" id="{999145D8-CE8A-2F5E-65C1-9940AC081081}"/>
              </a:ext>
            </a:extLst>
          </p:cNvPr>
          <p:cNvSpPr txBox="1"/>
          <p:nvPr/>
        </p:nvSpPr>
        <p:spPr>
          <a:xfrm>
            <a:off x="787130" y="5767474"/>
            <a:ext cx="2543175" cy="584775"/>
          </a:xfrm>
          <a:prstGeom prst="rect">
            <a:avLst/>
          </a:prstGeom>
          <a:noFill/>
        </p:spPr>
        <p:txBody>
          <a:bodyPr wrap="square" rtlCol="0">
            <a:spAutoFit/>
          </a:bodyPr>
          <a:lstStyle/>
          <a:p>
            <a:r>
              <a:rPr lang="en-US" sz="1600" dirty="0">
                <a:hlinkClick r:id="rId7"/>
              </a:rPr>
              <a:t>PRL 128, 151801</a:t>
            </a:r>
            <a:endParaRPr lang="en-US" sz="1600" dirty="0"/>
          </a:p>
          <a:p>
            <a:r>
              <a:rPr lang="en-US" sz="1600" dirty="0">
                <a:hlinkClick r:id="rId8"/>
              </a:rPr>
              <a:t>arXiv:2110.14023</a:t>
            </a:r>
            <a:endParaRPr lang="en-US" sz="1600" dirty="0"/>
          </a:p>
        </p:txBody>
      </p:sp>
      <p:pic>
        <p:nvPicPr>
          <p:cNvPr id="16" name="Picture 15">
            <a:extLst>
              <a:ext uri="{FF2B5EF4-FFF2-40B4-BE49-F238E27FC236}">
                <a16:creationId xmlns:a16="http://schemas.microsoft.com/office/drawing/2014/main" id="{F2657DF1-D5E1-5318-FBC6-C40A9AE6C627}"/>
              </a:ext>
            </a:extLst>
          </p:cNvPr>
          <p:cNvPicPr>
            <a:picLocks noChangeAspect="1"/>
          </p:cNvPicPr>
          <p:nvPr/>
        </p:nvPicPr>
        <p:blipFill>
          <a:blip r:embed="rId9"/>
          <a:stretch>
            <a:fillRect/>
          </a:stretch>
        </p:blipFill>
        <p:spPr>
          <a:xfrm>
            <a:off x="5207577" y="0"/>
            <a:ext cx="3250623" cy="3162020"/>
          </a:xfrm>
          <a:prstGeom prst="rect">
            <a:avLst/>
          </a:prstGeom>
        </p:spPr>
      </p:pic>
      <p:pic>
        <p:nvPicPr>
          <p:cNvPr id="10" name="Picture 9" descr="A blue and white logo&#10;&#10;Description automatically generated">
            <a:extLst>
              <a:ext uri="{FF2B5EF4-FFF2-40B4-BE49-F238E27FC236}">
                <a16:creationId xmlns:a16="http://schemas.microsoft.com/office/drawing/2014/main" id="{EFDB86A3-7E74-D274-53C6-BA1C5018CF4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396355" y="589462"/>
            <a:ext cx="974743" cy="762936"/>
          </a:xfrm>
          <a:prstGeom prst="rect">
            <a:avLst/>
          </a:prstGeom>
        </p:spPr>
      </p:pic>
      <p:sp>
        <p:nvSpPr>
          <p:cNvPr id="17" name="TextBox 16">
            <a:extLst>
              <a:ext uri="{FF2B5EF4-FFF2-40B4-BE49-F238E27FC236}">
                <a16:creationId xmlns:a16="http://schemas.microsoft.com/office/drawing/2014/main" id="{61C8A97A-A7F2-174D-C5A3-8DBD51B6B561}"/>
              </a:ext>
            </a:extLst>
          </p:cNvPr>
          <p:cNvSpPr txBox="1"/>
          <p:nvPr/>
        </p:nvSpPr>
        <p:spPr>
          <a:xfrm>
            <a:off x="5142498" y="3070903"/>
            <a:ext cx="4257675" cy="338554"/>
          </a:xfrm>
          <a:prstGeom prst="rect">
            <a:avLst/>
          </a:prstGeom>
          <a:noFill/>
        </p:spPr>
        <p:txBody>
          <a:bodyPr wrap="square" rtlCol="0">
            <a:spAutoFit/>
          </a:bodyPr>
          <a:lstStyle/>
          <a:p>
            <a:r>
              <a:rPr lang="en-US" sz="1600" dirty="0">
                <a:hlinkClick r:id="rId11"/>
              </a:rPr>
              <a:t>PRL 128, 081801</a:t>
            </a:r>
            <a:r>
              <a:rPr lang="en-US" sz="1600" dirty="0"/>
              <a:t>, </a:t>
            </a:r>
            <a:r>
              <a:rPr lang="en-US" sz="1600" dirty="0">
                <a:hlinkClick r:id="rId12"/>
              </a:rPr>
              <a:t>arXiv:2106.12251</a:t>
            </a:r>
            <a:endParaRPr lang="en-US" sz="1600" dirty="0"/>
          </a:p>
        </p:txBody>
      </p:sp>
      <p:pic>
        <p:nvPicPr>
          <p:cNvPr id="21" name="Picture 20">
            <a:extLst>
              <a:ext uri="{FF2B5EF4-FFF2-40B4-BE49-F238E27FC236}">
                <a16:creationId xmlns:a16="http://schemas.microsoft.com/office/drawing/2014/main" id="{95C46496-8E28-C3DE-531E-4D702DCB20EB}"/>
              </a:ext>
            </a:extLst>
          </p:cNvPr>
          <p:cNvPicPr>
            <a:picLocks noChangeAspect="1"/>
          </p:cNvPicPr>
          <p:nvPr/>
        </p:nvPicPr>
        <p:blipFill>
          <a:blip r:embed="rId13"/>
          <a:stretch>
            <a:fillRect/>
          </a:stretch>
        </p:blipFill>
        <p:spPr>
          <a:xfrm>
            <a:off x="8951398" y="84947"/>
            <a:ext cx="2904564" cy="2963487"/>
          </a:xfrm>
          <a:prstGeom prst="rect">
            <a:avLst/>
          </a:prstGeom>
        </p:spPr>
      </p:pic>
      <p:pic>
        <p:nvPicPr>
          <p:cNvPr id="19" name="Picture 18">
            <a:extLst>
              <a:ext uri="{FF2B5EF4-FFF2-40B4-BE49-F238E27FC236}">
                <a16:creationId xmlns:a16="http://schemas.microsoft.com/office/drawing/2014/main" id="{060829ED-9150-8629-587E-3F83FB8F95B9}"/>
              </a:ext>
            </a:extLst>
          </p:cNvPr>
          <p:cNvPicPr>
            <a:picLocks noChangeAspect="1"/>
          </p:cNvPicPr>
          <p:nvPr/>
        </p:nvPicPr>
        <p:blipFill>
          <a:blip r:embed="rId14"/>
          <a:stretch>
            <a:fillRect/>
          </a:stretch>
        </p:blipFill>
        <p:spPr>
          <a:xfrm>
            <a:off x="7985020" y="1021232"/>
            <a:ext cx="1594059" cy="603907"/>
          </a:xfrm>
          <a:prstGeom prst="rect">
            <a:avLst/>
          </a:prstGeom>
        </p:spPr>
      </p:pic>
      <p:sp>
        <p:nvSpPr>
          <p:cNvPr id="22" name="TextBox 21">
            <a:extLst>
              <a:ext uri="{FF2B5EF4-FFF2-40B4-BE49-F238E27FC236}">
                <a16:creationId xmlns:a16="http://schemas.microsoft.com/office/drawing/2014/main" id="{CA8B2293-F872-C9ED-C97B-BE5C3B11D5DA}"/>
              </a:ext>
            </a:extLst>
          </p:cNvPr>
          <p:cNvSpPr txBox="1"/>
          <p:nvPr/>
        </p:nvSpPr>
        <p:spPr>
          <a:xfrm>
            <a:off x="8782050" y="3070903"/>
            <a:ext cx="4257675" cy="338554"/>
          </a:xfrm>
          <a:prstGeom prst="rect">
            <a:avLst/>
          </a:prstGeom>
          <a:noFill/>
        </p:spPr>
        <p:txBody>
          <a:bodyPr wrap="square" rtlCol="0">
            <a:spAutoFit/>
          </a:bodyPr>
          <a:lstStyle/>
          <a:p>
            <a:r>
              <a:rPr lang="en-US" sz="1600" dirty="0">
                <a:hlinkClick r:id="rId15"/>
              </a:rPr>
              <a:t>PRL 128, 081802</a:t>
            </a:r>
            <a:r>
              <a:rPr lang="en-US" sz="1600" dirty="0"/>
              <a:t>, </a:t>
            </a:r>
            <a:r>
              <a:rPr lang="en-US" sz="1600" dirty="0">
                <a:hlinkClick r:id="rId16"/>
              </a:rPr>
              <a:t>arXiv:2107.03371</a:t>
            </a:r>
            <a:endParaRPr lang="en-US" sz="1600" dirty="0"/>
          </a:p>
        </p:txBody>
      </p:sp>
      <p:pic>
        <p:nvPicPr>
          <p:cNvPr id="23" name="Picture 22">
            <a:extLst>
              <a:ext uri="{FF2B5EF4-FFF2-40B4-BE49-F238E27FC236}">
                <a16:creationId xmlns:a16="http://schemas.microsoft.com/office/drawing/2014/main" id="{6511A49A-5238-00D3-C958-5C0BF898510D}"/>
              </a:ext>
            </a:extLst>
          </p:cNvPr>
          <p:cNvPicPr>
            <a:picLocks noChangeAspect="1"/>
          </p:cNvPicPr>
          <p:nvPr/>
        </p:nvPicPr>
        <p:blipFill>
          <a:blip r:embed="rId17"/>
          <a:stretch>
            <a:fillRect/>
          </a:stretch>
        </p:blipFill>
        <p:spPr>
          <a:xfrm>
            <a:off x="7449015" y="3714276"/>
            <a:ext cx="4610610" cy="2888927"/>
          </a:xfrm>
          <a:prstGeom prst="rect">
            <a:avLst/>
          </a:prstGeom>
        </p:spPr>
      </p:pic>
      <p:sp>
        <p:nvSpPr>
          <p:cNvPr id="24" name="TextBox 23">
            <a:extLst>
              <a:ext uri="{FF2B5EF4-FFF2-40B4-BE49-F238E27FC236}">
                <a16:creationId xmlns:a16="http://schemas.microsoft.com/office/drawing/2014/main" id="{69470B90-3278-75AB-A2D6-012D4A68C723}"/>
              </a:ext>
            </a:extLst>
          </p:cNvPr>
          <p:cNvSpPr txBox="1"/>
          <p:nvPr/>
        </p:nvSpPr>
        <p:spPr>
          <a:xfrm>
            <a:off x="10515902" y="6046723"/>
            <a:ext cx="1857895" cy="338554"/>
          </a:xfrm>
          <a:prstGeom prst="rect">
            <a:avLst/>
          </a:prstGeom>
          <a:noFill/>
        </p:spPr>
        <p:txBody>
          <a:bodyPr wrap="square" rtlCol="0">
            <a:spAutoFit/>
          </a:bodyPr>
          <a:lstStyle/>
          <a:p>
            <a:r>
              <a:rPr lang="en-US" sz="1600" dirty="0">
                <a:hlinkClick r:id="rId18"/>
              </a:rPr>
              <a:t>arXiv:2307.06413</a:t>
            </a:r>
            <a:endParaRPr lang="en-US" sz="1600" dirty="0"/>
          </a:p>
        </p:txBody>
      </p:sp>
      <p:pic>
        <p:nvPicPr>
          <p:cNvPr id="26" name="Picture 25" descr="A logo with a blue and white logo&#10;&#10;Description automatically generated">
            <a:extLst>
              <a:ext uri="{FF2B5EF4-FFF2-40B4-BE49-F238E27FC236}">
                <a16:creationId xmlns:a16="http://schemas.microsoft.com/office/drawing/2014/main" id="{DA20513B-B856-9775-D0CA-A53177F3CAEC}"/>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11195165" y="627489"/>
            <a:ext cx="996835" cy="563212"/>
          </a:xfrm>
          <a:prstGeom prst="rect">
            <a:avLst/>
          </a:prstGeom>
        </p:spPr>
      </p:pic>
      <p:pic>
        <p:nvPicPr>
          <p:cNvPr id="28" name="Picture 27" descr="A logo with blue and black text&#10;&#10;Description automatically generated">
            <a:extLst>
              <a:ext uri="{FF2B5EF4-FFF2-40B4-BE49-F238E27FC236}">
                <a16:creationId xmlns:a16="http://schemas.microsoft.com/office/drawing/2014/main" id="{60F26772-BDC7-E0E2-7949-6387D13BBDD5}"/>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2607797" y="5744102"/>
            <a:ext cx="1863456" cy="581229"/>
          </a:xfrm>
          <a:prstGeom prst="rect">
            <a:avLst/>
          </a:prstGeom>
        </p:spPr>
      </p:pic>
      <p:sp>
        <p:nvSpPr>
          <p:cNvPr id="31" name="TextBox 30">
            <a:extLst>
              <a:ext uri="{FF2B5EF4-FFF2-40B4-BE49-F238E27FC236}">
                <a16:creationId xmlns:a16="http://schemas.microsoft.com/office/drawing/2014/main" id="{9D855DF7-06A1-C908-BC4D-6C52DEADD79F}"/>
              </a:ext>
            </a:extLst>
          </p:cNvPr>
          <p:cNvSpPr txBox="1"/>
          <p:nvPr/>
        </p:nvSpPr>
        <p:spPr>
          <a:xfrm>
            <a:off x="5371098" y="5158739"/>
            <a:ext cx="2543175" cy="584775"/>
          </a:xfrm>
          <a:prstGeom prst="rect">
            <a:avLst/>
          </a:prstGeom>
          <a:noFill/>
        </p:spPr>
        <p:txBody>
          <a:bodyPr wrap="square" rtlCol="0">
            <a:spAutoFit/>
          </a:bodyPr>
          <a:lstStyle/>
          <a:p>
            <a:r>
              <a:rPr lang="en-US" sz="1600" dirty="0">
                <a:hlinkClick r:id="rId21"/>
              </a:rPr>
              <a:t>PRD 105 L051102</a:t>
            </a:r>
            <a:endParaRPr lang="en-US" sz="1600" dirty="0"/>
          </a:p>
          <a:p>
            <a:r>
              <a:rPr lang="en-US" sz="1600" dirty="0">
                <a:hlinkClick r:id="rId22"/>
              </a:rPr>
              <a:t>arXiv:2109.06832</a:t>
            </a:r>
            <a:endParaRPr lang="en-US" sz="1600" dirty="0"/>
          </a:p>
        </p:txBody>
      </p:sp>
    </p:spTree>
    <p:extLst>
      <p:ext uri="{BB962C8B-B14F-4D97-AF65-F5344CB8AC3E}">
        <p14:creationId xmlns:p14="http://schemas.microsoft.com/office/powerpoint/2010/main" val="35076971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24" grpId="0"/>
      <p:bldP spid="3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9A2A86-5B06-7666-DCD9-A6DD6A9B488B}"/>
              </a:ext>
            </a:extLst>
          </p:cNvPr>
          <p:cNvSpPr>
            <a:spLocks noGrp="1"/>
          </p:cNvSpPr>
          <p:nvPr>
            <p:ph type="title"/>
          </p:nvPr>
        </p:nvSpPr>
        <p:spPr>
          <a:xfrm>
            <a:off x="609600" y="-174567"/>
            <a:ext cx="10972800" cy="1143000"/>
          </a:xfrm>
        </p:spPr>
        <p:txBody>
          <a:bodyPr/>
          <a:lstStyle/>
          <a:p>
            <a:r>
              <a:rPr lang="en-US" dirty="0"/>
              <a:t>Summary</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A1BF329D-93FB-79B4-7CD2-BFABD2049028}"/>
                  </a:ext>
                </a:extLst>
              </p:cNvPr>
              <p:cNvSpPr>
                <a:spLocks noGrp="1"/>
              </p:cNvSpPr>
              <p:nvPr>
                <p:ph idx="1"/>
              </p:nvPr>
            </p:nvSpPr>
            <p:spPr>
              <a:xfrm>
                <a:off x="105833" y="796834"/>
                <a:ext cx="11980872" cy="5662155"/>
              </a:xfrm>
            </p:spPr>
            <p:txBody>
              <a:bodyPr>
                <a:normAutofit fontScale="92500"/>
              </a:bodyPr>
              <a:lstStyle/>
              <a:p>
                <a:r>
                  <a:rPr lang="en-US" b="1" dirty="0"/>
                  <a:t>Wiener-SVD</a:t>
                </a:r>
                <a:r>
                  <a:rPr lang="en-US" dirty="0"/>
                  <a:t>, by construction, gives </a:t>
                </a:r>
                <a:br>
                  <a:rPr lang="en-US" dirty="0"/>
                </a:br>
                <a:r>
                  <a:rPr lang="en-US" dirty="0"/>
                  <a:t>the </a:t>
                </a:r>
                <a:r>
                  <a:rPr lang="en-US" b="1" dirty="0"/>
                  <a:t>smallest MSE </a:t>
                </a:r>
              </a:p>
              <a:p>
                <a:pPr lvl="1"/>
                <a:r>
                  <a:rPr lang="en-US" b="1" dirty="0">
                    <a:solidFill>
                      <a:srgbClr val="0070C0"/>
                    </a:solidFill>
                  </a:rPr>
                  <a:t>No regularization strength τ</a:t>
                </a:r>
              </a:p>
              <a:p>
                <a:pPr lvl="1"/>
                <a:r>
                  <a:rPr lang="en-US" b="1" dirty="0">
                    <a:solidFill>
                      <a:srgbClr val="0070C0"/>
                    </a:solidFill>
                  </a:rPr>
                  <a:t>No ad-hoc unfolding uncertainty</a:t>
                </a:r>
              </a:p>
              <a:p>
                <a:r>
                  <a:rPr lang="en-US" dirty="0">
                    <a:solidFill>
                      <a:srgbClr val="7030A0"/>
                    </a:solidFill>
                  </a:rPr>
                  <a:t>The quality of Wiener-SVD unfolding depends on the choice of effective frequency domain and the input signal expectation</a:t>
                </a:r>
              </a:p>
              <a:p>
                <a:r>
                  <a:rPr lang="en-US" dirty="0"/>
                  <a:t>Retain the maximal power to differentiate model </a:t>
                </a:r>
                <a:r>
                  <a:rPr lang="en-US" dirty="0">
                    <a:solidFill>
                      <a:srgbClr val="C00000"/>
                    </a:solidFill>
                  </a:rPr>
                  <a:t>predictions</a:t>
                </a:r>
                <a:r>
                  <a:rPr lang="en-US" dirty="0"/>
                  <a:t> in comparing to </a:t>
                </a:r>
                <a:r>
                  <a:rPr lang="en-US" dirty="0">
                    <a:solidFill>
                      <a:srgbClr val="0070C0"/>
                    </a:solidFill>
                  </a:rPr>
                  <a:t>unfolded results</a:t>
                </a:r>
              </a:p>
              <a:p>
                <a:pPr lvl="1"/>
                <a:r>
                  <a:rPr lang="en-US" b="1" dirty="0">
                    <a:solidFill>
                      <a:srgbClr val="C00000"/>
                    </a:solidFill>
                  </a:rPr>
                  <a:t>Clear definition of S (e.g. nominal ν flux weighted </a:t>
                </a:r>
                <a:r>
                  <a:rPr lang="en-US" b="1" dirty="0" err="1">
                    <a:solidFill>
                      <a:srgbClr val="C00000"/>
                    </a:solidFill>
                  </a:rPr>
                  <a:t>Xs</a:t>
                </a:r>
                <a:r>
                  <a:rPr lang="en-US" b="1" dirty="0">
                    <a:solidFill>
                      <a:srgbClr val="C00000"/>
                    </a:solidFill>
                  </a:rPr>
                  <a:t>)</a:t>
                </a:r>
              </a:p>
              <a:p>
                <a:pPr lvl="1"/>
                <a:r>
                  <a:rPr lang="en-US" b="1" dirty="0">
                    <a:solidFill>
                      <a:srgbClr val="0070C0"/>
                    </a:solidFill>
                  </a:rPr>
                  <a:t>Model validation (no significant missing uncertainties by data/MC comparison)</a:t>
                </a:r>
              </a:p>
              <a:p>
                <a:pPr lvl="1"/>
                <a:r>
                  <a:rPr lang="en-US" b="1" dirty="0">
                    <a:solidFill>
                      <a:srgbClr val="7030A0"/>
                    </a:solidFill>
                  </a:rPr>
                  <a:t>Publishing A</a:t>
                </a:r>
                <a:r>
                  <a:rPr lang="en-US" b="1" baseline="-25000" dirty="0">
                    <a:solidFill>
                      <a:srgbClr val="7030A0"/>
                    </a:solidFill>
                  </a:rPr>
                  <a:t>C</a:t>
                </a:r>
                <a:r>
                  <a:rPr lang="en-US" b="1" dirty="0">
                    <a:solidFill>
                      <a:srgbClr val="7030A0"/>
                    </a:solidFill>
                  </a:rPr>
                  <a:t> matrix (</a:t>
                </a:r>
                <a14:m>
                  <m:oMath xmlns:m="http://schemas.openxmlformats.org/officeDocument/2006/math">
                    <m:acc>
                      <m:accPr>
                        <m:chr m:val="̂"/>
                        <m:ctrlPr>
                          <a:rPr lang="en-US" b="1" i="1" smtClean="0">
                            <a:solidFill>
                              <a:srgbClr val="7030A0"/>
                            </a:solidFill>
                            <a:latin typeface="Cambria Math" panose="02040503050406030204" pitchFamily="18" charset="0"/>
                          </a:rPr>
                        </m:ctrlPr>
                      </m:accPr>
                      <m:e>
                        <m:r>
                          <a:rPr lang="en-US" b="1" i="1" smtClean="0">
                            <a:solidFill>
                              <a:srgbClr val="7030A0"/>
                            </a:solidFill>
                            <a:latin typeface="Cambria Math" panose="02040503050406030204" pitchFamily="18" charset="0"/>
                          </a:rPr>
                          <m:t>𝑺</m:t>
                        </m:r>
                      </m:e>
                    </m:acc>
                    <m:r>
                      <a:rPr lang="en-US" b="1" i="1" dirty="0" smtClean="0">
                        <a:solidFill>
                          <a:srgbClr val="7030A0"/>
                        </a:solidFill>
                        <a:latin typeface="Cambria Math" panose="02040503050406030204" pitchFamily="18" charset="0"/>
                      </a:rPr>
                      <m:t> </m:t>
                    </m:r>
                    <m:r>
                      <a:rPr lang="en-US" b="1" i="1" dirty="0" smtClean="0">
                        <a:solidFill>
                          <a:srgbClr val="7030A0"/>
                        </a:solidFill>
                        <a:latin typeface="Cambria Math" panose="02040503050406030204" pitchFamily="18" charset="0"/>
                      </a:rPr>
                      <m:t>𝒗𝒔</m:t>
                    </m:r>
                    <m:r>
                      <a:rPr lang="en-US" b="1" i="1" dirty="0" smtClean="0">
                        <a:solidFill>
                          <a:srgbClr val="7030A0"/>
                        </a:solidFill>
                        <a:latin typeface="Cambria Math" panose="02040503050406030204" pitchFamily="18" charset="0"/>
                      </a:rPr>
                      <m:t>. </m:t>
                    </m:r>
                    <m:sSub>
                      <m:sSubPr>
                        <m:ctrlPr>
                          <a:rPr lang="en-US" b="1" i="1" dirty="0" smtClean="0">
                            <a:solidFill>
                              <a:srgbClr val="7030A0"/>
                            </a:solidFill>
                            <a:latin typeface="Cambria Math" panose="02040503050406030204" pitchFamily="18" charset="0"/>
                          </a:rPr>
                        </m:ctrlPr>
                      </m:sSubPr>
                      <m:e>
                        <m:r>
                          <a:rPr lang="en-US" b="1" i="1" dirty="0" smtClean="0">
                            <a:solidFill>
                              <a:srgbClr val="7030A0"/>
                            </a:solidFill>
                            <a:latin typeface="Cambria Math" panose="02040503050406030204" pitchFamily="18" charset="0"/>
                          </a:rPr>
                          <m:t>𝑨</m:t>
                        </m:r>
                      </m:e>
                      <m:sub>
                        <m:r>
                          <a:rPr lang="en-US" b="1" i="1" dirty="0" smtClean="0">
                            <a:solidFill>
                              <a:srgbClr val="7030A0"/>
                            </a:solidFill>
                            <a:latin typeface="Cambria Math" panose="02040503050406030204" pitchFamily="18" charset="0"/>
                          </a:rPr>
                          <m:t>𝑪</m:t>
                        </m:r>
                      </m:sub>
                    </m:sSub>
                    <m:r>
                      <a:rPr lang="en-US" b="1" i="1" dirty="0" smtClean="0">
                        <a:solidFill>
                          <a:srgbClr val="7030A0"/>
                        </a:solidFill>
                        <a:latin typeface="Cambria Math" panose="02040503050406030204" pitchFamily="18" charset="0"/>
                      </a:rPr>
                      <m:t>⋅</m:t>
                    </m:r>
                    <m:r>
                      <a:rPr lang="en-US" b="1" i="1" dirty="0" smtClean="0">
                        <a:solidFill>
                          <a:srgbClr val="7030A0"/>
                        </a:solidFill>
                        <a:latin typeface="Cambria Math" panose="02040503050406030204" pitchFamily="18" charset="0"/>
                      </a:rPr>
                      <m:t>𝑷</m:t>
                    </m:r>
                    <m:r>
                      <a:rPr lang="en-US" b="1" i="1" smtClean="0">
                        <a:solidFill>
                          <a:srgbClr val="7030A0"/>
                        </a:solidFill>
                        <a:latin typeface="Cambria Math" panose="02040503050406030204" pitchFamily="18" charset="0"/>
                      </a:rPr>
                      <m:t> </m:t>
                    </m:r>
                  </m:oMath>
                </a14:m>
                <a:r>
                  <a:rPr lang="en-US" b="1" dirty="0">
                    <a:solidFill>
                      <a:srgbClr val="7030A0"/>
                    </a:solidFill>
                  </a:rPr>
                  <a:t>)</a:t>
                </a:r>
              </a:p>
              <a:p>
                <a:pPr lvl="1"/>
                <a:endParaRPr lang="en-US" dirty="0"/>
              </a:p>
              <a:p>
                <a:pPr lvl="1"/>
                <a:endParaRPr lang="en-US" dirty="0"/>
              </a:p>
              <a:p>
                <a:endParaRPr lang="en-US" dirty="0"/>
              </a:p>
              <a:p>
                <a:endParaRPr lang="en-US" dirty="0"/>
              </a:p>
              <a:p>
                <a:endParaRPr lang="en-US" dirty="0"/>
              </a:p>
            </p:txBody>
          </p:sp>
        </mc:Choice>
        <mc:Fallback>
          <p:sp>
            <p:nvSpPr>
              <p:cNvPr id="3" name="Content Placeholder 2">
                <a:extLst>
                  <a:ext uri="{FF2B5EF4-FFF2-40B4-BE49-F238E27FC236}">
                    <a16:creationId xmlns:a16="http://schemas.microsoft.com/office/drawing/2014/main" id="{A1BF329D-93FB-79B4-7CD2-BFABD2049028}"/>
                  </a:ext>
                </a:extLst>
              </p:cNvPr>
              <p:cNvSpPr>
                <a:spLocks noGrp="1" noRot="1" noChangeAspect="1" noMove="1" noResize="1" noEditPoints="1" noAdjustHandles="1" noChangeArrowheads="1" noChangeShapeType="1" noTextEdit="1"/>
              </p:cNvSpPr>
              <p:nvPr>
                <p:ph idx="1"/>
              </p:nvPr>
            </p:nvSpPr>
            <p:spPr>
              <a:xfrm>
                <a:off x="105833" y="796834"/>
                <a:ext cx="11980872" cy="5662155"/>
              </a:xfrm>
              <a:blipFill>
                <a:blip r:embed="rId2"/>
                <a:stretch>
                  <a:fillRect l="-1017" t="-1292"/>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9BF8D112-95C9-EF56-AB43-8BFAF176D152}"/>
              </a:ext>
            </a:extLst>
          </p:cNvPr>
          <p:cNvSpPr>
            <a:spLocks noGrp="1"/>
          </p:cNvSpPr>
          <p:nvPr>
            <p:ph type="sldNum" sz="quarter" idx="12"/>
          </p:nvPr>
        </p:nvSpPr>
        <p:spPr/>
        <p:txBody>
          <a:bodyPr/>
          <a:lstStyle/>
          <a:p>
            <a:fld id="{664C8B8A-3CEF-4077-8AC3-5FC46E293847}" type="slidenum">
              <a:rPr lang="en-US" smtClean="0"/>
              <a:t>20</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BFB442A-6A4C-892F-4043-973E509FE02A}"/>
                  </a:ext>
                </a:extLst>
              </p:cNvPr>
              <p:cNvSpPr txBox="1"/>
              <p:nvPr/>
            </p:nvSpPr>
            <p:spPr>
              <a:xfrm>
                <a:off x="7049839" y="1415133"/>
                <a:ext cx="4724744" cy="948849"/>
              </a:xfrm>
              <a:prstGeom prst="rect">
                <a:avLst/>
              </a:prstGeom>
              <a:solidFill>
                <a:srgbClr val="FFFF00"/>
              </a:solidFill>
              <a:ln w="31750">
                <a:solidFill>
                  <a:schemeClr val="tx1"/>
                </a:solidFill>
              </a:ln>
            </p:spPr>
            <p:txBody>
              <a:bodyPr wrap="square">
                <a:spAutoFit/>
              </a:bodyPr>
              <a:lstStyle/>
              <a:p>
                <a:r>
                  <a:rPr lang="en-US" dirty="0"/>
                  <a:t>Unfolded results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𝑆</m:t>
                        </m:r>
                      </m:e>
                    </m:acc>
                    <m:r>
                      <a:rPr lang="en-US" b="0" i="1" dirty="0" smtClean="0">
                        <a:latin typeface="Cambria Math" panose="02040503050406030204" pitchFamily="18" charset="0"/>
                      </a:rPr>
                      <m:t>=</m:t>
                    </m:r>
                    <m:sSub>
                      <m:sSubPr>
                        <m:ctrlPr>
                          <a:rPr lang="en-US" b="0" i="1" dirty="0" smtClean="0">
                            <a:latin typeface="Cambria Math" panose="02040503050406030204" pitchFamily="18" charset="0"/>
                          </a:rPr>
                        </m:ctrlPr>
                      </m:sSubPr>
                      <m:e>
                        <m:r>
                          <a:rPr lang="en-US" b="0" i="1" dirty="0" smtClean="0">
                            <a:latin typeface="Cambria Math" panose="02040503050406030204" pitchFamily="18" charset="0"/>
                          </a:rPr>
                          <m:t>𝑅</m:t>
                        </m:r>
                      </m:e>
                      <m:sub>
                        <m:r>
                          <a:rPr lang="en-US" b="0" i="1" dirty="0" smtClean="0">
                            <a:latin typeface="Cambria Math" panose="02040503050406030204" pitchFamily="18" charset="0"/>
                          </a:rPr>
                          <m:t>𝑡𝑜𝑡</m:t>
                        </m:r>
                      </m:sub>
                    </m:sSub>
                    <m:r>
                      <a:rPr lang="en-US" b="0" i="1" dirty="0" smtClean="0">
                        <a:latin typeface="Cambria Math" panose="02040503050406030204" pitchFamily="18" charset="0"/>
                      </a:rPr>
                      <m:t>⋅</m:t>
                    </m:r>
                    <m:r>
                      <a:rPr lang="en-US" b="0" i="1" dirty="0" smtClean="0">
                        <a:latin typeface="Cambria Math" panose="02040503050406030204" pitchFamily="18" charset="0"/>
                      </a:rPr>
                      <m:t>𝑚</m:t>
                    </m:r>
                  </m:oMath>
                </a14:m>
                <a:r>
                  <a:rPr lang="en-US" dirty="0"/>
                  <a:t>  </a:t>
                </a:r>
              </a:p>
              <a:p>
                <a:pPr lvl="1"/>
                <a:r>
                  <a:rPr lang="en-US" dirty="0"/>
                  <a:t>with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𝑡𝑜𝑡</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𝐴</m:t>
                        </m:r>
                      </m:e>
                      <m:sub>
                        <m:r>
                          <a:rPr lang="en-US" b="0" i="1" smtClean="0">
                            <a:latin typeface="Cambria Math" panose="02040503050406030204" pitchFamily="18" charset="0"/>
                          </a:rPr>
                          <m:t>𝐶</m:t>
                        </m:r>
                      </m:sub>
                    </m:sSub>
                    <m:r>
                      <a:rPr lang="en-US" b="0" i="1" smtClean="0">
                        <a:latin typeface="Cambria Math" panose="02040503050406030204" pitchFamily="18" charset="0"/>
                      </a:rPr>
                      <m:t>⋅</m:t>
                    </m:r>
                    <m:d>
                      <m:dPr>
                        <m:ctrlPr>
                          <a:rPr lang="en-US" b="0" i="1" smtClean="0">
                            <a:latin typeface="Cambria Math" panose="02040503050406030204" pitchFamily="18" charset="0"/>
                          </a:rPr>
                        </m:ctrlPr>
                      </m:dPr>
                      <m:e>
                        <m:sSup>
                          <m:sSupPr>
                            <m:ctrlPr>
                              <a:rPr lang="en-US" b="0"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𝑇</m:t>
                            </m:r>
                          </m:sup>
                        </m:sSup>
                        <m:r>
                          <a:rPr lang="en-US" b="0" i="1" smtClean="0">
                            <a:latin typeface="Cambria Math" panose="02040503050406030204" pitchFamily="18" charset="0"/>
                          </a:rPr>
                          <m:t>𝑅</m:t>
                        </m:r>
                      </m:e>
                    </m:d>
                    <m:r>
                      <a:rPr lang="en-US" b="0" i="1" smtClean="0">
                        <a:latin typeface="Cambria Math" panose="02040503050406030204" pitchFamily="18" charset="0"/>
                      </a:rPr>
                      <m:t>⋅</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𝑇</m:t>
                        </m:r>
                      </m:sup>
                    </m:sSup>
                    <m:r>
                      <a:rPr lang="en-US" b="0" i="1" smtClean="0">
                        <a:latin typeface="Cambria Math" panose="02040503050406030204" pitchFamily="18" charset="0"/>
                      </a:rPr>
                      <m:t>⋅</m:t>
                    </m:r>
                    <m:r>
                      <a:rPr lang="en-US" b="0" i="1" smtClean="0">
                        <a:latin typeface="Cambria Math" panose="02040503050406030204" pitchFamily="18" charset="0"/>
                      </a:rPr>
                      <m:t>𝑄</m:t>
                    </m:r>
                  </m:oMath>
                </a14:m>
                <a:endParaRPr lang="en-US" dirty="0"/>
              </a:p>
              <a:p>
                <a:r>
                  <a:rPr lang="en-US" dirty="0"/>
                  <a:t>Uncertainty of </a:t>
                </a:r>
                <a14:m>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𝑆</m:t>
                        </m:r>
                      </m:e>
                    </m:acc>
                    <m:r>
                      <a:rPr lang="en-US" b="0" i="1" smtClean="0">
                        <a:latin typeface="Cambria Math" panose="02040503050406030204" pitchFamily="18" charset="0"/>
                      </a:rPr>
                      <m:t>          </m:t>
                    </m:r>
                    <m:r>
                      <a:rPr lang="en-US" b="0" i="1" smtClean="0">
                        <a:latin typeface="Cambria Math" panose="02040503050406030204" pitchFamily="18" charset="0"/>
                      </a:rPr>
                      <m:t>𝐶𝑜</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𝑆</m:t>
                            </m:r>
                          </m:e>
                        </m:acc>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𝑅</m:t>
                        </m:r>
                      </m:e>
                      <m:sub>
                        <m:r>
                          <a:rPr lang="en-US" b="0" i="1" smtClean="0">
                            <a:latin typeface="Cambria Math" panose="02040503050406030204" pitchFamily="18" charset="0"/>
                          </a:rPr>
                          <m:t>𝑡𝑜𝑡</m:t>
                        </m:r>
                      </m:sub>
                    </m:sSub>
                    <m:r>
                      <a:rPr lang="en-US" b="0" i="1" smtClean="0">
                        <a:latin typeface="Cambria Math" panose="02040503050406030204" pitchFamily="18" charset="0"/>
                      </a:rPr>
                      <m:t>⋅</m:t>
                    </m:r>
                    <m:r>
                      <a:rPr lang="en-US" b="0" i="1" smtClean="0">
                        <a:latin typeface="Cambria Math" panose="02040503050406030204" pitchFamily="18" charset="0"/>
                      </a:rPr>
                      <m:t>𝐶𝑜</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𝑣</m:t>
                        </m:r>
                      </m:e>
                      <m:sub>
                        <m:r>
                          <a:rPr lang="en-US" b="0" i="1" smtClean="0">
                            <a:latin typeface="Cambria Math" panose="02040503050406030204" pitchFamily="18" charset="0"/>
                          </a:rPr>
                          <m:t>𝑚</m:t>
                        </m:r>
                      </m:sub>
                    </m:sSub>
                    <m:r>
                      <a:rPr lang="en-US" b="0" i="1" smtClean="0">
                        <a:latin typeface="Cambria Math" panose="02040503050406030204" pitchFamily="18" charset="0"/>
                      </a:rPr>
                      <m:t>⋅</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𝑅</m:t>
                        </m:r>
                      </m:e>
                      <m:sub>
                        <m:r>
                          <a:rPr lang="en-US" b="0" i="1" smtClean="0">
                            <a:latin typeface="Cambria Math" panose="02040503050406030204" pitchFamily="18" charset="0"/>
                          </a:rPr>
                          <m:t>𝑡𝑜𝑡</m:t>
                        </m:r>
                      </m:sub>
                      <m:sup>
                        <m:r>
                          <a:rPr lang="en-US" b="0" i="1" smtClean="0">
                            <a:latin typeface="Cambria Math" panose="02040503050406030204" pitchFamily="18" charset="0"/>
                          </a:rPr>
                          <m:t>𝑇</m:t>
                        </m:r>
                      </m:sup>
                    </m:sSubSup>
                  </m:oMath>
                </a14:m>
                <a:endParaRPr lang="en-US" dirty="0"/>
              </a:p>
            </p:txBody>
          </p:sp>
        </mc:Choice>
        <mc:Fallback xmlns="">
          <p:sp>
            <p:nvSpPr>
              <p:cNvPr id="6" name="TextBox 5">
                <a:extLst>
                  <a:ext uri="{FF2B5EF4-FFF2-40B4-BE49-F238E27FC236}">
                    <a16:creationId xmlns:a16="http://schemas.microsoft.com/office/drawing/2014/main" id="{1BFB442A-6A4C-892F-4043-973E509FE02A}"/>
                  </a:ext>
                </a:extLst>
              </p:cNvPr>
              <p:cNvSpPr txBox="1">
                <a:spLocks noRot="1" noChangeAspect="1" noMove="1" noResize="1" noEditPoints="1" noAdjustHandles="1" noChangeArrowheads="1" noChangeShapeType="1" noTextEdit="1"/>
              </p:cNvSpPr>
              <p:nvPr/>
            </p:nvSpPr>
            <p:spPr>
              <a:xfrm>
                <a:off x="7049839" y="1415133"/>
                <a:ext cx="4724744" cy="948849"/>
              </a:xfrm>
              <a:prstGeom prst="rect">
                <a:avLst/>
              </a:prstGeom>
              <a:blipFill>
                <a:blip r:embed="rId3"/>
                <a:stretch>
                  <a:fillRect l="-768" t="-1863" b="-6832"/>
                </a:stretch>
              </a:blipFill>
              <a:ln w="31750">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6334654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423CBA-1EE6-7D87-2223-5885FA077773}"/>
              </a:ext>
            </a:extLst>
          </p:cNvPr>
          <p:cNvSpPr>
            <a:spLocks noGrp="1"/>
          </p:cNvSpPr>
          <p:nvPr>
            <p:ph type="title"/>
          </p:nvPr>
        </p:nvSpPr>
        <p:spPr/>
        <p:txBody>
          <a:bodyPr/>
          <a:lstStyle/>
          <a:p>
            <a:r>
              <a:rPr lang="en-US" dirty="0"/>
              <a:t>Acknowledgement</a:t>
            </a:r>
          </a:p>
        </p:txBody>
      </p:sp>
      <p:sp>
        <p:nvSpPr>
          <p:cNvPr id="3" name="Content Placeholder 2">
            <a:extLst>
              <a:ext uri="{FF2B5EF4-FFF2-40B4-BE49-F238E27FC236}">
                <a16:creationId xmlns:a16="http://schemas.microsoft.com/office/drawing/2014/main" id="{5308BC2F-92EA-2661-F156-C0FBB056672E}"/>
              </a:ext>
            </a:extLst>
          </p:cNvPr>
          <p:cNvSpPr>
            <a:spLocks noGrp="1"/>
          </p:cNvSpPr>
          <p:nvPr>
            <p:ph idx="1"/>
          </p:nvPr>
        </p:nvSpPr>
        <p:spPr/>
        <p:txBody>
          <a:bodyPr/>
          <a:lstStyle/>
          <a:p>
            <a:r>
              <a:rPr lang="en-US" dirty="0"/>
              <a:t>Thank London Cooper-Troendle, Ben </a:t>
            </a:r>
            <a:r>
              <a:rPr lang="en-US" dirty="0" err="1"/>
              <a:t>Bogard</a:t>
            </a:r>
            <a:r>
              <a:rPr lang="en-US" dirty="0"/>
              <a:t>, Lee </a:t>
            </a:r>
            <a:r>
              <a:rPr lang="en-US" dirty="0" err="1"/>
              <a:t>Hagaman</a:t>
            </a:r>
            <a:r>
              <a:rPr lang="en-US" dirty="0"/>
              <a:t>, Matt Toups and others for their help in preparing this talk </a:t>
            </a:r>
          </a:p>
        </p:txBody>
      </p:sp>
      <p:sp>
        <p:nvSpPr>
          <p:cNvPr id="4" name="Slide Number Placeholder 3">
            <a:extLst>
              <a:ext uri="{FF2B5EF4-FFF2-40B4-BE49-F238E27FC236}">
                <a16:creationId xmlns:a16="http://schemas.microsoft.com/office/drawing/2014/main" id="{F07CD79D-F939-E2EC-02E3-6134B729E599}"/>
              </a:ext>
            </a:extLst>
          </p:cNvPr>
          <p:cNvSpPr>
            <a:spLocks noGrp="1"/>
          </p:cNvSpPr>
          <p:nvPr>
            <p:ph type="sldNum" sz="quarter" idx="12"/>
          </p:nvPr>
        </p:nvSpPr>
        <p:spPr/>
        <p:txBody>
          <a:bodyPr/>
          <a:lstStyle/>
          <a:p>
            <a:fld id="{664C8B8A-3CEF-4077-8AC3-5FC46E293847}" type="slidenum">
              <a:rPr lang="en-US" smtClean="0"/>
              <a:t>21</a:t>
            </a:fld>
            <a:endParaRPr lang="en-US"/>
          </a:p>
        </p:txBody>
      </p:sp>
    </p:spTree>
    <p:extLst>
      <p:ext uri="{BB962C8B-B14F-4D97-AF65-F5344CB8AC3E}">
        <p14:creationId xmlns:p14="http://schemas.microsoft.com/office/powerpoint/2010/main" val="10074458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CCA09B-3224-48BF-D45F-199DB1D5D959}"/>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EFE37F35-E076-07AD-7D18-605D852DF569}"/>
              </a:ext>
            </a:extLst>
          </p:cNvPr>
          <p:cNvSpPr>
            <a:spLocks noGrp="1"/>
          </p:cNvSpPr>
          <p:nvPr>
            <p:ph sz="half" idx="1"/>
          </p:nvPr>
        </p:nvSpPr>
        <p:spPr/>
        <p:txBody>
          <a:bodyPr/>
          <a:lstStyle/>
          <a:p>
            <a:endParaRPr lang="en-US"/>
          </a:p>
        </p:txBody>
      </p:sp>
      <p:sp>
        <p:nvSpPr>
          <p:cNvPr id="4" name="Content Placeholder 3">
            <a:extLst>
              <a:ext uri="{FF2B5EF4-FFF2-40B4-BE49-F238E27FC236}">
                <a16:creationId xmlns:a16="http://schemas.microsoft.com/office/drawing/2014/main" id="{8B3E2BF8-E65C-B5D9-FE66-3F5E82BCA785}"/>
              </a:ext>
            </a:extLst>
          </p:cNvPr>
          <p:cNvSpPr>
            <a:spLocks noGrp="1"/>
          </p:cNvSpPr>
          <p:nvPr>
            <p:ph sz="half" idx="2"/>
          </p:nvPr>
        </p:nvSpPr>
        <p:spPr/>
        <p:txBody>
          <a:bodyPr/>
          <a:lstStyle/>
          <a:p>
            <a:endParaRPr lang="en-US"/>
          </a:p>
        </p:txBody>
      </p:sp>
      <p:sp>
        <p:nvSpPr>
          <p:cNvPr id="5" name="Slide Number Placeholder 4">
            <a:extLst>
              <a:ext uri="{FF2B5EF4-FFF2-40B4-BE49-F238E27FC236}">
                <a16:creationId xmlns:a16="http://schemas.microsoft.com/office/drawing/2014/main" id="{E2538156-D59B-D569-9E11-1DE02DAEF443}"/>
              </a:ext>
            </a:extLst>
          </p:cNvPr>
          <p:cNvSpPr>
            <a:spLocks noGrp="1"/>
          </p:cNvSpPr>
          <p:nvPr>
            <p:ph type="sldNum" sz="quarter" idx="12"/>
          </p:nvPr>
        </p:nvSpPr>
        <p:spPr/>
        <p:txBody>
          <a:bodyPr/>
          <a:lstStyle/>
          <a:p>
            <a:fld id="{664C8B8A-3CEF-4077-8AC3-5FC46E293847}" type="slidenum">
              <a:rPr lang="en-US" smtClean="0"/>
              <a:t>22</a:t>
            </a:fld>
            <a:endParaRPr lang="en-US"/>
          </a:p>
        </p:txBody>
      </p:sp>
    </p:spTree>
    <p:extLst>
      <p:ext uri="{BB962C8B-B14F-4D97-AF65-F5344CB8AC3E}">
        <p14:creationId xmlns:p14="http://schemas.microsoft.com/office/powerpoint/2010/main" val="32253908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49465"/>
            <a:ext cx="10972800" cy="1143000"/>
          </a:xfrm>
        </p:spPr>
        <p:txBody>
          <a:bodyPr/>
          <a:lstStyle/>
          <a:p>
            <a:r>
              <a:rPr lang="en-US" dirty="0"/>
              <a:t>Summary of different </a:t>
            </a:r>
            <a:r>
              <a:rPr lang="en-US" dirty="0" err="1"/>
              <a:t>Apporaches</a:t>
            </a:r>
            <a:endParaRPr lang="en-US" dirty="0"/>
          </a:p>
        </p:txBody>
      </p:sp>
      <p:sp>
        <p:nvSpPr>
          <p:cNvPr id="3" name="Content Placeholder 2"/>
          <p:cNvSpPr>
            <a:spLocks noGrp="1"/>
          </p:cNvSpPr>
          <p:nvPr>
            <p:ph idx="1"/>
          </p:nvPr>
        </p:nvSpPr>
        <p:spPr>
          <a:xfrm>
            <a:off x="65314" y="592333"/>
            <a:ext cx="11785601" cy="5871030"/>
          </a:xfrm>
        </p:spPr>
        <p:txBody>
          <a:bodyPr>
            <a:noAutofit/>
          </a:bodyPr>
          <a:lstStyle/>
          <a:p>
            <a:r>
              <a:rPr lang="en-US" dirty="0"/>
              <a:t>Linear Algebra is a very powerful tool in experimental data analysis</a:t>
            </a:r>
          </a:p>
          <a:p>
            <a:pPr lvl="1"/>
            <a:r>
              <a:rPr lang="en-US" b="1" dirty="0"/>
              <a:t>Least square approach</a:t>
            </a:r>
            <a:r>
              <a:rPr lang="en-US" dirty="0"/>
              <a:t>: </a:t>
            </a:r>
          </a:p>
          <a:p>
            <a:pPr lvl="1"/>
            <a:endParaRPr lang="en-US" b="1" dirty="0"/>
          </a:p>
          <a:p>
            <a:pPr lvl="1"/>
            <a:endParaRPr lang="en-US" b="1" dirty="0"/>
          </a:p>
          <a:p>
            <a:pPr lvl="1"/>
            <a:endParaRPr lang="en-US" b="1" dirty="0"/>
          </a:p>
          <a:p>
            <a:pPr lvl="1"/>
            <a:endParaRPr lang="en-US" b="1" dirty="0"/>
          </a:p>
          <a:p>
            <a:pPr lvl="1"/>
            <a:r>
              <a:rPr lang="en-US" b="1" dirty="0"/>
              <a:t>Iterative approach</a:t>
            </a:r>
            <a:r>
              <a:rPr lang="en-US" dirty="0"/>
              <a:t>:</a:t>
            </a:r>
            <a:endParaRPr lang="en-US" dirty="0">
              <a:solidFill>
                <a:srgbClr val="00B050"/>
              </a:solidFill>
            </a:endParaRPr>
          </a:p>
        </p:txBody>
      </p:sp>
      <p:sp>
        <p:nvSpPr>
          <p:cNvPr id="4" name="Slide Number Placeholder 3"/>
          <p:cNvSpPr>
            <a:spLocks noGrp="1"/>
          </p:cNvSpPr>
          <p:nvPr>
            <p:ph type="sldNum" sz="quarter" idx="12"/>
          </p:nvPr>
        </p:nvSpPr>
        <p:spPr/>
        <p:txBody>
          <a:bodyPr/>
          <a:lstStyle/>
          <a:p>
            <a:fld id="{A01F8FE0-3854-4128-BD4B-84AA4F5C6642}" type="slidenum">
              <a:rPr lang="en-US" smtClean="0"/>
              <a:t>23</a:t>
            </a:fld>
            <a:endParaRPr lang="en-US"/>
          </a:p>
        </p:txBody>
      </p:sp>
      <p:graphicFrame>
        <p:nvGraphicFramePr>
          <p:cNvPr id="8" name="Object 7"/>
          <p:cNvGraphicFramePr>
            <a:graphicFrameLocks noChangeAspect="1"/>
          </p:cNvGraphicFramePr>
          <p:nvPr/>
        </p:nvGraphicFramePr>
        <p:xfrm>
          <a:off x="7812315" y="2195239"/>
          <a:ext cx="4038600" cy="3844925"/>
        </p:xfrm>
        <a:graphic>
          <a:graphicData uri="http://schemas.openxmlformats.org/presentationml/2006/ole">
            <mc:AlternateContent xmlns:mc="http://schemas.openxmlformats.org/markup-compatibility/2006">
              <mc:Choice xmlns:v="urn:schemas-microsoft-com:vml" Requires="v">
                <p:oleObj name="Equation" r:id="rId2" imgW="2145960" imgH="2044440" progId="Equation.DSMT4">
                  <p:embed/>
                </p:oleObj>
              </mc:Choice>
              <mc:Fallback>
                <p:oleObj name="Equation" r:id="rId2" imgW="2145960" imgH="2044440" progId="Equation.DSMT4">
                  <p:embed/>
                  <p:pic>
                    <p:nvPicPr>
                      <p:cNvPr id="8" name="Object 7"/>
                      <p:cNvPicPr/>
                      <p:nvPr/>
                    </p:nvPicPr>
                    <p:blipFill>
                      <a:blip r:embed="rId3"/>
                      <a:stretch>
                        <a:fillRect/>
                      </a:stretch>
                    </p:blipFill>
                    <p:spPr>
                      <a:xfrm>
                        <a:off x="7812315" y="2195239"/>
                        <a:ext cx="4038600" cy="3844925"/>
                      </a:xfrm>
                      <a:prstGeom prst="rect">
                        <a:avLst/>
                      </a:prstGeom>
                      <a:solidFill>
                        <a:srgbClr val="FFFF00"/>
                      </a:solidFill>
                      <a:ln w="31750">
                        <a:solidFill>
                          <a:schemeClr val="tx1"/>
                        </a:solidFill>
                      </a:ln>
                    </p:spPr>
                  </p:pic>
                </p:oleObj>
              </mc:Fallback>
            </mc:AlternateContent>
          </a:graphicData>
        </a:graphic>
      </p:graphicFrame>
      <p:graphicFrame>
        <p:nvGraphicFramePr>
          <p:cNvPr id="5" name="Table 4"/>
          <p:cNvGraphicFramePr>
            <a:graphicFrameLocks noGrp="1"/>
          </p:cNvGraphicFramePr>
          <p:nvPr/>
        </p:nvGraphicFramePr>
        <p:xfrm>
          <a:off x="382815" y="1901372"/>
          <a:ext cx="6940267" cy="1752600"/>
        </p:xfrm>
        <a:graphic>
          <a:graphicData uri="http://schemas.openxmlformats.org/drawingml/2006/table">
            <a:tbl>
              <a:tblPr firstRow="1" bandRow="1">
                <a:tableStyleId>{5C22544A-7EE6-4342-B048-85BDC9FD1C3A}</a:tableStyleId>
              </a:tblPr>
              <a:tblGrid>
                <a:gridCol w="2257909">
                  <a:extLst>
                    <a:ext uri="{9D8B030D-6E8A-4147-A177-3AD203B41FA5}">
                      <a16:colId xmlns:a16="http://schemas.microsoft.com/office/drawing/2014/main" val="623794720"/>
                    </a:ext>
                  </a:extLst>
                </a:gridCol>
                <a:gridCol w="4682358">
                  <a:extLst>
                    <a:ext uri="{9D8B030D-6E8A-4147-A177-3AD203B41FA5}">
                      <a16:colId xmlns:a16="http://schemas.microsoft.com/office/drawing/2014/main" val="3370223843"/>
                    </a:ext>
                  </a:extLst>
                </a:gridCol>
              </a:tblGrid>
              <a:tr h="370840">
                <a:tc>
                  <a:txBody>
                    <a:bodyPr/>
                    <a:lstStyle/>
                    <a:p>
                      <a:r>
                        <a:rPr lang="en-US" dirty="0"/>
                        <a:t>Applications</a:t>
                      </a:r>
                    </a:p>
                  </a:txBody>
                  <a:tcPr/>
                </a:tc>
                <a:tc>
                  <a:txBody>
                    <a:bodyPr/>
                    <a:lstStyle/>
                    <a:p>
                      <a:r>
                        <a:rPr lang="en-US" dirty="0"/>
                        <a:t>Selected Examples</a:t>
                      </a:r>
                    </a:p>
                  </a:txBody>
                  <a:tcPr/>
                </a:tc>
                <a:extLst>
                  <a:ext uri="{0D108BD9-81ED-4DB2-BD59-A6C34878D82A}">
                    <a16:rowId xmlns:a16="http://schemas.microsoft.com/office/drawing/2014/main" val="2546918318"/>
                  </a:ext>
                </a:extLst>
              </a:tr>
              <a:tr h="370840">
                <a:tc>
                  <a:txBody>
                    <a:bodyPr/>
                    <a:lstStyle/>
                    <a:p>
                      <a:r>
                        <a:rPr lang="en-US" dirty="0"/>
                        <a:t>Signal Processing</a:t>
                      </a:r>
                    </a:p>
                  </a:txBody>
                  <a:tcPr/>
                </a:tc>
                <a:tc>
                  <a:txBody>
                    <a:bodyPr/>
                    <a:lstStyle/>
                    <a:p>
                      <a:r>
                        <a:rPr lang="en-US" dirty="0" err="1"/>
                        <a:t>MicroBooNE</a:t>
                      </a:r>
                      <a:r>
                        <a:rPr lang="en-US" baseline="0" dirty="0"/>
                        <a:t> TPC and</a:t>
                      </a:r>
                      <a:r>
                        <a:rPr lang="en-US" dirty="0"/>
                        <a:t> </a:t>
                      </a:r>
                      <a:r>
                        <a:rPr lang="en-US" dirty="0" err="1"/>
                        <a:t>Daya</a:t>
                      </a:r>
                      <a:r>
                        <a:rPr lang="en-US" dirty="0"/>
                        <a:t> Bay PMT </a:t>
                      </a:r>
                      <a:br>
                        <a:rPr lang="en-US" dirty="0"/>
                      </a:br>
                      <a:r>
                        <a:rPr lang="en-US" dirty="0"/>
                        <a:t>waveform analysis</a:t>
                      </a:r>
                    </a:p>
                  </a:txBody>
                  <a:tcPr/>
                </a:tc>
                <a:extLst>
                  <a:ext uri="{0D108BD9-81ED-4DB2-BD59-A6C34878D82A}">
                    <a16:rowId xmlns:a16="http://schemas.microsoft.com/office/drawing/2014/main" val="3586145743"/>
                  </a:ext>
                </a:extLst>
              </a:tr>
              <a:tr h="370840">
                <a:tc>
                  <a:txBody>
                    <a:bodyPr/>
                    <a:lstStyle/>
                    <a:p>
                      <a:r>
                        <a:rPr lang="en-US" dirty="0"/>
                        <a:t>Data unfolding</a:t>
                      </a:r>
                    </a:p>
                  </a:txBody>
                  <a:tcPr/>
                </a:tc>
                <a:tc>
                  <a:txBody>
                    <a:bodyPr/>
                    <a:lstStyle/>
                    <a:p>
                      <a:r>
                        <a:rPr lang="en-US" dirty="0"/>
                        <a:t>EXO-200, Wiener-SVD</a:t>
                      </a:r>
                    </a:p>
                  </a:txBody>
                  <a:tcPr/>
                </a:tc>
                <a:extLst>
                  <a:ext uri="{0D108BD9-81ED-4DB2-BD59-A6C34878D82A}">
                    <a16:rowId xmlns:a16="http://schemas.microsoft.com/office/drawing/2014/main" val="3092565876"/>
                  </a:ext>
                </a:extLst>
              </a:tr>
              <a:tr h="370840">
                <a:tc>
                  <a:txBody>
                    <a:bodyPr/>
                    <a:lstStyle/>
                    <a:p>
                      <a:r>
                        <a:rPr lang="en-US" dirty="0"/>
                        <a:t>Event</a:t>
                      </a:r>
                      <a:r>
                        <a:rPr lang="en-US" baseline="0" dirty="0"/>
                        <a:t> Reconstruction</a:t>
                      </a:r>
                      <a:endParaRPr lang="en-US" dirty="0"/>
                    </a:p>
                  </a:txBody>
                  <a:tcPr/>
                </a:tc>
                <a:tc>
                  <a:txBody>
                    <a:bodyPr/>
                    <a:lstStyle/>
                    <a:p>
                      <a:r>
                        <a:rPr lang="en-US" dirty="0"/>
                        <a:t>Wire-Cell</a:t>
                      </a:r>
                      <a:r>
                        <a:rPr lang="en-US" baseline="0" dirty="0"/>
                        <a:t> 3D imaging, </a:t>
                      </a:r>
                      <a:r>
                        <a:rPr lang="en-US" baseline="0" dirty="0" err="1"/>
                        <a:t>MicroBooNE</a:t>
                      </a:r>
                      <a:r>
                        <a:rPr lang="en-US" baseline="0" dirty="0"/>
                        <a:t> </a:t>
                      </a:r>
                      <a:r>
                        <a:rPr lang="el-GR" baseline="0" dirty="0"/>
                        <a:t>ν</a:t>
                      </a:r>
                      <a:r>
                        <a:rPr lang="en-US" baseline="0" dirty="0"/>
                        <a:t>  selection</a:t>
                      </a:r>
                      <a:endParaRPr lang="en-US" dirty="0"/>
                    </a:p>
                  </a:txBody>
                  <a:tcPr/>
                </a:tc>
                <a:extLst>
                  <a:ext uri="{0D108BD9-81ED-4DB2-BD59-A6C34878D82A}">
                    <a16:rowId xmlns:a16="http://schemas.microsoft.com/office/drawing/2014/main" val="2737617126"/>
                  </a:ext>
                </a:extLst>
              </a:tr>
            </a:tbl>
          </a:graphicData>
        </a:graphic>
      </p:graphicFrame>
      <p:graphicFrame>
        <p:nvGraphicFramePr>
          <p:cNvPr id="7" name="Table 6"/>
          <p:cNvGraphicFramePr>
            <a:graphicFrameLocks noGrp="1"/>
          </p:cNvGraphicFramePr>
          <p:nvPr/>
        </p:nvGraphicFramePr>
        <p:xfrm>
          <a:off x="609600" y="4420522"/>
          <a:ext cx="6396358" cy="1849120"/>
        </p:xfrm>
        <a:graphic>
          <a:graphicData uri="http://schemas.openxmlformats.org/drawingml/2006/table">
            <a:tbl>
              <a:tblPr firstRow="1" bandRow="1">
                <a:tableStyleId>{5C22544A-7EE6-4342-B048-85BDC9FD1C3A}</a:tableStyleId>
              </a:tblPr>
              <a:tblGrid>
                <a:gridCol w="2063636">
                  <a:extLst>
                    <a:ext uri="{9D8B030D-6E8A-4147-A177-3AD203B41FA5}">
                      <a16:colId xmlns:a16="http://schemas.microsoft.com/office/drawing/2014/main" val="549985303"/>
                    </a:ext>
                  </a:extLst>
                </a:gridCol>
                <a:gridCol w="4332722">
                  <a:extLst>
                    <a:ext uri="{9D8B030D-6E8A-4147-A177-3AD203B41FA5}">
                      <a16:colId xmlns:a16="http://schemas.microsoft.com/office/drawing/2014/main" val="770850542"/>
                    </a:ext>
                  </a:extLst>
                </a:gridCol>
              </a:tblGrid>
              <a:tr h="0">
                <a:tc>
                  <a:txBody>
                    <a:bodyPr/>
                    <a:lstStyle/>
                    <a:p>
                      <a:r>
                        <a:rPr lang="en-US" dirty="0"/>
                        <a:t>Applications</a:t>
                      </a:r>
                    </a:p>
                  </a:txBody>
                  <a:tcPr/>
                </a:tc>
                <a:tc>
                  <a:txBody>
                    <a:bodyPr/>
                    <a:lstStyle/>
                    <a:p>
                      <a:r>
                        <a:rPr lang="en-US" dirty="0"/>
                        <a:t>Selected Examples</a:t>
                      </a:r>
                    </a:p>
                  </a:txBody>
                  <a:tcPr/>
                </a:tc>
                <a:extLst>
                  <a:ext uri="{0D108BD9-81ED-4DB2-BD59-A6C34878D82A}">
                    <a16:rowId xmlns:a16="http://schemas.microsoft.com/office/drawing/2014/main" val="3462237078"/>
                  </a:ext>
                </a:extLst>
              </a:tr>
              <a:tr h="370840">
                <a:tc>
                  <a:txBody>
                    <a:bodyPr/>
                    <a:lstStyle/>
                    <a:p>
                      <a:r>
                        <a:rPr lang="en-US" dirty="0"/>
                        <a:t>Numerical solutions</a:t>
                      </a:r>
                    </a:p>
                  </a:txBody>
                  <a:tcPr/>
                </a:tc>
                <a:tc>
                  <a:txBody>
                    <a:bodyPr/>
                    <a:lstStyle/>
                    <a:p>
                      <a:r>
                        <a:rPr lang="en-US" dirty="0"/>
                        <a:t>Coordinate Descent, BCGSTAB</a:t>
                      </a:r>
                      <a:r>
                        <a:rPr lang="en-US" baseline="0" dirty="0"/>
                        <a:t> </a:t>
                      </a:r>
                      <a:endParaRPr lang="en-US" dirty="0"/>
                    </a:p>
                  </a:txBody>
                  <a:tcPr/>
                </a:tc>
                <a:extLst>
                  <a:ext uri="{0D108BD9-81ED-4DB2-BD59-A6C34878D82A}">
                    <a16:rowId xmlns:a16="http://schemas.microsoft.com/office/drawing/2014/main" val="3915257058"/>
                  </a:ext>
                </a:extLst>
              </a:tr>
              <a:tr h="370840">
                <a:tc>
                  <a:txBody>
                    <a:bodyPr/>
                    <a:lstStyle/>
                    <a:p>
                      <a:r>
                        <a:rPr lang="en-US" dirty="0"/>
                        <a:t>Data unfolding</a:t>
                      </a:r>
                    </a:p>
                  </a:txBody>
                  <a:tcPr/>
                </a:tc>
                <a:tc>
                  <a:txBody>
                    <a:bodyPr/>
                    <a:lstStyle/>
                    <a:p>
                      <a:r>
                        <a:rPr lang="en-US" dirty="0"/>
                        <a:t>ML-EM (Bayesian unfold) in NEXT, </a:t>
                      </a:r>
                      <a:r>
                        <a:rPr lang="el-GR" dirty="0"/>
                        <a:t>ν</a:t>
                      </a:r>
                      <a:r>
                        <a:rPr lang="en-US" dirty="0"/>
                        <a:t> </a:t>
                      </a:r>
                      <a:r>
                        <a:rPr lang="en-US" dirty="0" err="1"/>
                        <a:t>Xs</a:t>
                      </a:r>
                      <a:r>
                        <a:rPr lang="en-US" dirty="0"/>
                        <a:t> </a:t>
                      </a:r>
                    </a:p>
                  </a:txBody>
                  <a:tcPr/>
                </a:tc>
                <a:extLst>
                  <a:ext uri="{0D108BD9-81ED-4DB2-BD59-A6C34878D82A}">
                    <a16:rowId xmlns:a16="http://schemas.microsoft.com/office/drawing/2014/main" val="3984240497"/>
                  </a:ext>
                </a:extLst>
              </a:tr>
              <a:tr h="370840">
                <a:tc>
                  <a:txBody>
                    <a:bodyPr/>
                    <a:lstStyle/>
                    <a:p>
                      <a:r>
                        <a:rPr lang="en-US" dirty="0"/>
                        <a:t>Reducing bias</a:t>
                      </a:r>
                    </a:p>
                  </a:txBody>
                  <a:tcPr/>
                </a:tc>
                <a:tc>
                  <a:txBody>
                    <a:bodyPr/>
                    <a:lstStyle/>
                    <a:p>
                      <a:r>
                        <a:rPr lang="en-US" dirty="0"/>
                        <a:t>Iterative</a:t>
                      </a:r>
                      <a:r>
                        <a:rPr lang="en-US" baseline="0" dirty="0"/>
                        <a:t> Least Weighted Squares</a:t>
                      </a:r>
                      <a:endParaRPr lang="en-US" dirty="0"/>
                    </a:p>
                  </a:txBody>
                  <a:tcPr/>
                </a:tc>
                <a:extLst>
                  <a:ext uri="{0D108BD9-81ED-4DB2-BD59-A6C34878D82A}">
                    <a16:rowId xmlns:a16="http://schemas.microsoft.com/office/drawing/2014/main" val="3742026568"/>
                  </a:ext>
                </a:extLst>
              </a:tr>
              <a:tr h="370840">
                <a:tc>
                  <a:txBody>
                    <a:bodyPr/>
                    <a:lstStyle/>
                    <a:p>
                      <a:r>
                        <a:rPr lang="en-US" dirty="0"/>
                        <a:t>Approx. NL fit</a:t>
                      </a:r>
                    </a:p>
                  </a:txBody>
                  <a:tcPr/>
                </a:tc>
                <a:tc>
                  <a:txBody>
                    <a:bodyPr/>
                    <a:lstStyle/>
                    <a:p>
                      <a:r>
                        <a:rPr lang="en-US" dirty="0"/>
                        <a:t>Trajectory</a:t>
                      </a:r>
                      <a:r>
                        <a:rPr lang="en-US" baseline="0" dirty="0"/>
                        <a:t> &amp; </a:t>
                      </a:r>
                      <a:r>
                        <a:rPr lang="en-US" baseline="0" dirty="0" err="1"/>
                        <a:t>dQ</a:t>
                      </a:r>
                      <a:r>
                        <a:rPr lang="en-US" baseline="0" dirty="0"/>
                        <a:t>/dx fit in </a:t>
                      </a:r>
                      <a:r>
                        <a:rPr lang="en-US" baseline="0" dirty="0" err="1"/>
                        <a:t>LArTPC</a:t>
                      </a:r>
                      <a:endParaRPr lang="en-US" dirty="0"/>
                    </a:p>
                  </a:txBody>
                  <a:tcPr/>
                </a:tc>
                <a:extLst>
                  <a:ext uri="{0D108BD9-81ED-4DB2-BD59-A6C34878D82A}">
                    <a16:rowId xmlns:a16="http://schemas.microsoft.com/office/drawing/2014/main" val="3262095282"/>
                  </a:ext>
                </a:extLst>
              </a:tr>
            </a:tbl>
          </a:graphicData>
        </a:graphic>
      </p:graphicFrame>
    </p:spTree>
    <p:extLst>
      <p:ext uri="{BB962C8B-B14F-4D97-AF65-F5344CB8AC3E}">
        <p14:creationId xmlns:p14="http://schemas.microsoft.com/office/powerpoint/2010/main" val="7409780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BB8DBE-78EC-8403-6CEA-1B9E2C7E25D4}"/>
              </a:ext>
            </a:extLst>
          </p:cNvPr>
          <p:cNvSpPr>
            <a:spLocks noGrp="1"/>
          </p:cNvSpPr>
          <p:nvPr>
            <p:ph type="title"/>
          </p:nvPr>
        </p:nvSpPr>
        <p:spPr>
          <a:xfrm>
            <a:off x="513907" y="-43497"/>
            <a:ext cx="10972800" cy="1143000"/>
          </a:xfrm>
        </p:spPr>
        <p:txBody>
          <a:bodyPr/>
          <a:lstStyle/>
          <a:p>
            <a:r>
              <a:rPr lang="en-US" dirty="0"/>
              <a:t>Issue of Extracting </a:t>
            </a:r>
            <a:r>
              <a:rPr lang="en-US" dirty="0" err="1"/>
              <a:t>Xs</a:t>
            </a:r>
            <a:r>
              <a:rPr lang="en-US" dirty="0"/>
              <a:t> at Real Flux with FDS</a:t>
            </a:r>
          </a:p>
        </p:txBody>
      </p:sp>
      <p:sp>
        <p:nvSpPr>
          <p:cNvPr id="3" name="Content Placeholder 2">
            <a:extLst>
              <a:ext uri="{FF2B5EF4-FFF2-40B4-BE49-F238E27FC236}">
                <a16:creationId xmlns:a16="http://schemas.microsoft.com/office/drawing/2014/main" id="{B7B24B18-1861-B162-F068-6C1AC40B7488}"/>
              </a:ext>
            </a:extLst>
          </p:cNvPr>
          <p:cNvSpPr>
            <a:spLocks noGrp="1"/>
          </p:cNvSpPr>
          <p:nvPr>
            <p:ph idx="1"/>
          </p:nvPr>
        </p:nvSpPr>
        <p:spPr>
          <a:xfrm>
            <a:off x="0" y="1437212"/>
            <a:ext cx="4890976" cy="4983159"/>
          </a:xfrm>
        </p:spPr>
        <p:txBody>
          <a:bodyPr>
            <a:normAutofit fontScale="77500" lnSpcReduction="20000"/>
          </a:bodyPr>
          <a:lstStyle/>
          <a:p>
            <a:r>
              <a:rPr lang="en-US" b="1" dirty="0">
                <a:solidFill>
                  <a:srgbClr val="0070C0"/>
                </a:solidFill>
              </a:rPr>
              <a:t>Incorrect: </a:t>
            </a:r>
            <a:r>
              <a:rPr lang="en-US" dirty="0">
                <a:solidFill>
                  <a:srgbClr val="0070C0"/>
                </a:solidFill>
              </a:rPr>
              <a:t>Not considering the neutrino flux uncertainty in making predictions</a:t>
            </a:r>
          </a:p>
          <a:p>
            <a:pPr lvl="1"/>
            <a:endParaRPr lang="en-US" dirty="0">
              <a:solidFill>
                <a:srgbClr val="0070C0"/>
              </a:solidFill>
            </a:endParaRPr>
          </a:p>
          <a:p>
            <a:r>
              <a:rPr lang="en-US" b="1" dirty="0">
                <a:solidFill>
                  <a:schemeClr val="accent6">
                    <a:lumMod val="75000"/>
                  </a:schemeClr>
                </a:solidFill>
              </a:rPr>
              <a:t>Flawed: </a:t>
            </a:r>
            <a:r>
              <a:rPr lang="en-US" dirty="0">
                <a:solidFill>
                  <a:schemeClr val="accent6">
                    <a:lumMod val="75000"/>
                  </a:schemeClr>
                </a:solidFill>
              </a:rPr>
              <a:t>Ignore correlation of flux uncertainty between prediction and </a:t>
            </a:r>
            <a:r>
              <a:rPr lang="en-US" dirty="0" err="1">
                <a:solidFill>
                  <a:schemeClr val="accent6">
                    <a:lumMod val="75000"/>
                  </a:schemeClr>
                </a:solidFill>
              </a:rPr>
              <a:t>Xs</a:t>
            </a:r>
            <a:endParaRPr lang="en-US" dirty="0">
              <a:solidFill>
                <a:schemeClr val="accent6">
                  <a:lumMod val="75000"/>
                </a:schemeClr>
              </a:solidFill>
            </a:endParaRPr>
          </a:p>
          <a:p>
            <a:pPr lvl="1"/>
            <a:r>
              <a:rPr lang="en-US" dirty="0"/>
              <a:t>Theorists need to learn how to use the reported neutrino flux uncertainties to extrapolate to real flux</a:t>
            </a:r>
          </a:p>
          <a:p>
            <a:pPr lvl="1"/>
            <a:endParaRPr lang="en-US" dirty="0">
              <a:solidFill>
                <a:schemeClr val="accent6">
                  <a:lumMod val="75000"/>
                </a:schemeClr>
              </a:solidFill>
            </a:endParaRPr>
          </a:p>
          <a:p>
            <a:r>
              <a:rPr lang="en-US" b="1" dirty="0">
                <a:solidFill>
                  <a:srgbClr val="00B050"/>
                </a:solidFill>
              </a:rPr>
              <a:t>Correct: </a:t>
            </a:r>
            <a:r>
              <a:rPr lang="en-US" dirty="0">
                <a:solidFill>
                  <a:srgbClr val="00B050"/>
                </a:solidFill>
              </a:rPr>
              <a:t>Consider correlations</a:t>
            </a:r>
          </a:p>
          <a:p>
            <a:pPr lvl="1"/>
            <a:r>
              <a:rPr lang="en-US" dirty="0"/>
              <a:t>No experiment report such correlation so far</a:t>
            </a:r>
          </a:p>
          <a:p>
            <a:pPr lvl="1"/>
            <a:endParaRPr lang="en-US" dirty="0">
              <a:solidFill>
                <a:srgbClr val="00B050"/>
              </a:solidFill>
            </a:endParaRPr>
          </a:p>
        </p:txBody>
      </p:sp>
      <p:sp>
        <p:nvSpPr>
          <p:cNvPr id="4" name="Slide Number Placeholder 3">
            <a:extLst>
              <a:ext uri="{FF2B5EF4-FFF2-40B4-BE49-F238E27FC236}">
                <a16:creationId xmlns:a16="http://schemas.microsoft.com/office/drawing/2014/main" id="{A4A763CC-DDF5-62A0-69DD-FE17B5CBE04D}"/>
              </a:ext>
            </a:extLst>
          </p:cNvPr>
          <p:cNvSpPr>
            <a:spLocks noGrp="1"/>
          </p:cNvSpPr>
          <p:nvPr>
            <p:ph type="sldNum" sz="quarter" idx="12"/>
          </p:nvPr>
        </p:nvSpPr>
        <p:spPr/>
        <p:txBody>
          <a:bodyPr/>
          <a:lstStyle/>
          <a:p>
            <a:fld id="{664C8B8A-3CEF-4077-8AC3-5FC46E293847}" type="slidenum">
              <a:rPr lang="en-US" smtClean="0"/>
              <a:t>24</a:t>
            </a:fld>
            <a:endParaRPr lang="en-US"/>
          </a:p>
        </p:txBody>
      </p:sp>
      <p:pic>
        <p:nvPicPr>
          <p:cNvPr id="8" name="Picture 7">
            <a:extLst>
              <a:ext uri="{FF2B5EF4-FFF2-40B4-BE49-F238E27FC236}">
                <a16:creationId xmlns:a16="http://schemas.microsoft.com/office/drawing/2014/main" id="{76BEC42A-6C31-ECD8-47B1-00964C0FC105}"/>
              </a:ext>
            </a:extLst>
          </p:cNvPr>
          <p:cNvPicPr>
            <a:picLocks noChangeAspect="1"/>
          </p:cNvPicPr>
          <p:nvPr/>
        </p:nvPicPr>
        <p:blipFill>
          <a:blip r:embed="rId2"/>
          <a:stretch>
            <a:fillRect/>
          </a:stretch>
        </p:blipFill>
        <p:spPr>
          <a:xfrm>
            <a:off x="4857776" y="1527588"/>
            <a:ext cx="7334223" cy="4802409"/>
          </a:xfrm>
          <a:prstGeom prst="rect">
            <a:avLst/>
          </a:prstGeom>
        </p:spPr>
      </p:pic>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EC5E799-41E3-547E-83F8-05982EF00C5E}"/>
                  </a:ext>
                </a:extLst>
              </p:cNvPr>
              <p:cNvSpPr txBox="1"/>
              <p:nvPr/>
            </p:nvSpPr>
            <p:spPr>
              <a:xfrm>
                <a:off x="7924209" y="5964025"/>
                <a:ext cx="1626781" cy="584775"/>
              </a:xfrm>
              <a:prstGeom prst="rect">
                <a:avLst/>
              </a:prstGeom>
              <a:solidFill>
                <a:schemeClr val="bg1"/>
              </a:solidFill>
            </p:spPr>
            <p:txBody>
              <a:bodyPr wrap="square" rtlCol="0">
                <a:spAutoFit/>
              </a:bodyPr>
              <a:lstStyle/>
              <a:p>
                <a:pPr/>
                <a14:m>
                  <m:oMathPara xmlns:m="http://schemas.openxmlformats.org/officeDocument/2006/math">
                    <m:oMathParaPr>
                      <m:jc m:val="centerGroup"/>
                    </m:oMathParaPr>
                    <m:oMath xmlns:m="http://schemas.openxmlformats.org/officeDocument/2006/math">
                      <m:func>
                        <m:funcPr>
                          <m:ctrlPr>
                            <a:rPr lang="en-US" sz="3200" b="0" i="1" smtClean="0">
                              <a:latin typeface="Cambria Math" panose="02040503050406030204" pitchFamily="18" charset="0"/>
                            </a:rPr>
                          </m:ctrlPr>
                        </m:funcPr>
                        <m:fName>
                          <m:sSub>
                            <m:sSubPr>
                              <m:ctrlPr>
                                <a:rPr lang="en-US" sz="3200" b="0" i="1" smtClean="0">
                                  <a:latin typeface="Cambria Math" panose="02040503050406030204" pitchFamily="18" charset="0"/>
                                </a:rPr>
                              </m:ctrlPr>
                            </m:sSubPr>
                            <m:e>
                              <m:r>
                                <m:rPr>
                                  <m:sty m:val="p"/>
                                </m:rPr>
                                <a:rPr lang="en-US" sz="3200" b="0" i="0" smtClean="0">
                                  <a:latin typeface="Cambria Math" panose="02040503050406030204" pitchFamily="18" charset="0"/>
                                </a:rPr>
                                <m:t>log</m:t>
                              </m:r>
                            </m:e>
                            <m:sub>
                              <m:r>
                                <a:rPr lang="en-US" sz="3200" b="0" i="1" smtClean="0">
                                  <a:latin typeface="Cambria Math" panose="02040503050406030204" pitchFamily="18" charset="0"/>
                                </a:rPr>
                                <m:t>10</m:t>
                              </m:r>
                            </m:sub>
                          </m:sSub>
                        </m:fName>
                        <m:e>
                          <m:r>
                            <a:rPr lang="en-US" sz="3200" b="0" i="1" smtClean="0">
                              <a:latin typeface="Cambria Math" panose="02040503050406030204" pitchFamily="18" charset="0"/>
                            </a:rPr>
                            <m:t>(</m:t>
                          </m:r>
                          <m:sSup>
                            <m:sSupPr>
                              <m:ctrlPr>
                                <a:rPr lang="en-US" sz="3200" b="0" i="1" smtClean="0">
                                  <a:latin typeface="Cambria Math" panose="02040503050406030204" pitchFamily="18" charset="0"/>
                                </a:rPr>
                              </m:ctrlPr>
                            </m:sSupPr>
                            <m:e>
                              <m:r>
                                <a:rPr lang="en-US" sz="3200" b="0" i="1" smtClean="0">
                                  <a:latin typeface="Cambria Math" panose="02040503050406030204" pitchFamily="18" charset="0"/>
                                </a:rPr>
                                <m:t>𝜒</m:t>
                              </m:r>
                            </m:e>
                            <m:sup>
                              <m:r>
                                <a:rPr lang="en-US" sz="3200" b="0" i="1" smtClean="0">
                                  <a:latin typeface="Cambria Math" panose="02040503050406030204" pitchFamily="18" charset="0"/>
                                </a:rPr>
                                <m:t>2</m:t>
                              </m:r>
                            </m:sup>
                          </m:sSup>
                          <m:r>
                            <a:rPr lang="en-US" sz="3200" b="0" i="1" smtClean="0">
                              <a:latin typeface="Cambria Math" panose="02040503050406030204" pitchFamily="18" charset="0"/>
                            </a:rPr>
                            <m:t>)</m:t>
                          </m:r>
                        </m:e>
                      </m:func>
                    </m:oMath>
                  </m:oMathPara>
                </a14:m>
                <a:endParaRPr lang="en-US" sz="3200" dirty="0"/>
              </a:p>
            </p:txBody>
          </p:sp>
        </mc:Choice>
        <mc:Fallback xmlns="">
          <p:sp>
            <p:nvSpPr>
              <p:cNvPr id="9" name="TextBox 8">
                <a:extLst>
                  <a:ext uri="{FF2B5EF4-FFF2-40B4-BE49-F238E27FC236}">
                    <a16:creationId xmlns:a16="http://schemas.microsoft.com/office/drawing/2014/main" id="{7EC5E799-41E3-547E-83F8-05982EF00C5E}"/>
                  </a:ext>
                </a:extLst>
              </p:cNvPr>
              <p:cNvSpPr txBox="1">
                <a:spLocks noRot="1" noChangeAspect="1" noMove="1" noResize="1" noEditPoints="1" noAdjustHandles="1" noChangeArrowheads="1" noChangeShapeType="1" noTextEdit="1"/>
              </p:cNvSpPr>
              <p:nvPr/>
            </p:nvSpPr>
            <p:spPr>
              <a:xfrm>
                <a:off x="7924209" y="5964025"/>
                <a:ext cx="1626781" cy="584775"/>
              </a:xfrm>
              <a:prstGeom prst="rect">
                <a:avLst/>
              </a:prstGeom>
              <a:blipFill>
                <a:blip r:embed="rId3"/>
                <a:stretch>
                  <a:fillRect r="-6742"/>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15603227-FC12-5D3A-3570-2C3850AD280F}"/>
              </a:ext>
            </a:extLst>
          </p:cNvPr>
          <p:cNvSpPr txBox="1"/>
          <p:nvPr/>
        </p:nvSpPr>
        <p:spPr>
          <a:xfrm>
            <a:off x="8623005" y="1786270"/>
            <a:ext cx="3115339" cy="400110"/>
          </a:xfrm>
          <a:prstGeom prst="rect">
            <a:avLst/>
          </a:prstGeom>
          <a:solidFill>
            <a:schemeClr val="bg1"/>
          </a:solidFill>
        </p:spPr>
        <p:txBody>
          <a:bodyPr wrap="square" rtlCol="0">
            <a:spAutoFit/>
          </a:bodyPr>
          <a:lstStyle/>
          <a:p>
            <a:r>
              <a:rPr lang="en-US" sz="2000" dirty="0"/>
              <a:t>Incorrect </a:t>
            </a:r>
          </a:p>
        </p:txBody>
      </p:sp>
      <p:sp>
        <p:nvSpPr>
          <p:cNvPr id="11" name="TextBox 10">
            <a:extLst>
              <a:ext uri="{FF2B5EF4-FFF2-40B4-BE49-F238E27FC236}">
                <a16:creationId xmlns:a16="http://schemas.microsoft.com/office/drawing/2014/main" id="{150F4C35-7BFF-6F2F-08BF-BBA9268070F0}"/>
              </a:ext>
            </a:extLst>
          </p:cNvPr>
          <p:cNvSpPr txBox="1"/>
          <p:nvPr/>
        </p:nvSpPr>
        <p:spPr>
          <a:xfrm>
            <a:off x="8626546" y="2172593"/>
            <a:ext cx="3115339" cy="400110"/>
          </a:xfrm>
          <a:prstGeom prst="rect">
            <a:avLst/>
          </a:prstGeom>
          <a:solidFill>
            <a:schemeClr val="bg1"/>
          </a:solidFill>
        </p:spPr>
        <p:txBody>
          <a:bodyPr wrap="square" rtlCol="0">
            <a:spAutoFit/>
          </a:bodyPr>
          <a:lstStyle/>
          <a:p>
            <a:r>
              <a:rPr lang="en-US" sz="2000" dirty="0"/>
              <a:t>Flawed </a:t>
            </a:r>
          </a:p>
        </p:txBody>
      </p:sp>
      <p:sp>
        <p:nvSpPr>
          <p:cNvPr id="12" name="TextBox 11">
            <a:extLst>
              <a:ext uri="{FF2B5EF4-FFF2-40B4-BE49-F238E27FC236}">
                <a16:creationId xmlns:a16="http://schemas.microsoft.com/office/drawing/2014/main" id="{82C1ACDF-E76F-7806-8DD1-10579CD0E01A}"/>
              </a:ext>
            </a:extLst>
          </p:cNvPr>
          <p:cNvSpPr txBox="1"/>
          <p:nvPr/>
        </p:nvSpPr>
        <p:spPr>
          <a:xfrm>
            <a:off x="8608823" y="2633342"/>
            <a:ext cx="3115339" cy="400110"/>
          </a:xfrm>
          <a:prstGeom prst="rect">
            <a:avLst/>
          </a:prstGeom>
          <a:solidFill>
            <a:schemeClr val="bg1"/>
          </a:solidFill>
        </p:spPr>
        <p:txBody>
          <a:bodyPr wrap="square" rtlCol="0">
            <a:spAutoFit/>
          </a:bodyPr>
          <a:lstStyle/>
          <a:p>
            <a:r>
              <a:rPr lang="en-US" sz="2000" dirty="0"/>
              <a:t>Correct</a:t>
            </a: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83E24E9-A8E9-422A-8734-F3CE02B025A0}"/>
                  </a:ext>
                </a:extLst>
              </p:cNvPr>
              <p:cNvSpPr txBox="1"/>
              <p:nvPr/>
            </p:nvSpPr>
            <p:spPr>
              <a:xfrm>
                <a:off x="8622995" y="3019662"/>
                <a:ext cx="3115339" cy="400110"/>
              </a:xfrm>
              <a:prstGeom prst="rect">
                <a:avLst/>
              </a:prstGeom>
              <a:solidFill>
                <a:schemeClr val="bg1"/>
              </a:solidFill>
            </p:spPr>
            <p:txBody>
              <a:bodyPr wrap="square" rtlCol="0">
                <a:spAutoFit/>
              </a:bodyPr>
              <a:lstStyle/>
              <a:p>
                <a:r>
                  <a:rPr lang="en-US" sz="2000" dirty="0"/>
                  <a:t>Expected </a:t>
                </a:r>
                <a14:m>
                  <m:oMath xmlns:m="http://schemas.openxmlformats.org/officeDocument/2006/math">
                    <m:sSup>
                      <m:sSupPr>
                        <m:ctrlPr>
                          <a:rPr lang="en-US" sz="2000" b="0" i="1" smtClean="0">
                            <a:latin typeface="Cambria Math" panose="02040503050406030204" pitchFamily="18" charset="0"/>
                          </a:rPr>
                        </m:ctrlPr>
                      </m:sSupPr>
                      <m:e>
                        <m:r>
                          <a:rPr lang="en-US" sz="2000" b="0" i="1" smtClean="0">
                            <a:latin typeface="Cambria Math" panose="02040503050406030204" pitchFamily="18" charset="0"/>
                          </a:rPr>
                          <m:t>𝜒</m:t>
                        </m:r>
                      </m:e>
                      <m:sup>
                        <m:r>
                          <a:rPr lang="en-US" sz="2000" b="0" i="1" smtClean="0">
                            <a:latin typeface="Cambria Math" panose="02040503050406030204" pitchFamily="18" charset="0"/>
                          </a:rPr>
                          <m:t>2</m:t>
                        </m:r>
                      </m:sup>
                    </m:sSup>
                  </m:oMath>
                </a14:m>
                <a:r>
                  <a:rPr lang="en-US" sz="2000" dirty="0"/>
                  <a:t> Distribution</a:t>
                </a:r>
              </a:p>
            </p:txBody>
          </p:sp>
        </mc:Choice>
        <mc:Fallback xmlns="">
          <p:sp>
            <p:nvSpPr>
              <p:cNvPr id="13" name="TextBox 12">
                <a:extLst>
                  <a:ext uri="{FF2B5EF4-FFF2-40B4-BE49-F238E27FC236}">
                    <a16:creationId xmlns:a16="http://schemas.microsoft.com/office/drawing/2014/main" id="{C83E24E9-A8E9-422A-8734-F3CE02B025A0}"/>
                  </a:ext>
                </a:extLst>
              </p:cNvPr>
              <p:cNvSpPr txBox="1">
                <a:spLocks noRot="1" noChangeAspect="1" noMove="1" noResize="1" noEditPoints="1" noAdjustHandles="1" noChangeArrowheads="1" noChangeShapeType="1" noTextEdit="1"/>
              </p:cNvSpPr>
              <p:nvPr/>
            </p:nvSpPr>
            <p:spPr>
              <a:xfrm>
                <a:off x="8622995" y="3019662"/>
                <a:ext cx="3115339" cy="400110"/>
              </a:xfrm>
              <a:prstGeom prst="rect">
                <a:avLst/>
              </a:prstGeom>
              <a:blipFill>
                <a:blip r:embed="rId4"/>
                <a:stretch>
                  <a:fillRect l="-2153" t="-7576" b="-25758"/>
                </a:stretch>
              </a:blipFill>
            </p:spPr>
            <p:txBody>
              <a:bodyPr/>
              <a:lstStyle/>
              <a:p>
                <a:r>
                  <a:rPr lang="en-US">
                    <a:noFill/>
                  </a:rPr>
                  <a:t> </a:t>
                </a:r>
              </a:p>
            </p:txBody>
          </p:sp>
        </mc:Fallback>
      </mc:AlternateContent>
      <p:sp>
        <p:nvSpPr>
          <p:cNvPr id="14" name="TextBox 13">
            <a:extLst>
              <a:ext uri="{FF2B5EF4-FFF2-40B4-BE49-F238E27FC236}">
                <a16:creationId xmlns:a16="http://schemas.microsoft.com/office/drawing/2014/main" id="{00200285-9C81-2BB4-A0A8-92B8D083172F}"/>
              </a:ext>
            </a:extLst>
          </p:cNvPr>
          <p:cNvSpPr txBox="1"/>
          <p:nvPr/>
        </p:nvSpPr>
        <p:spPr>
          <a:xfrm>
            <a:off x="5453913" y="1169114"/>
            <a:ext cx="6567371" cy="461665"/>
          </a:xfrm>
          <a:prstGeom prst="rect">
            <a:avLst/>
          </a:prstGeom>
          <a:noFill/>
        </p:spPr>
        <p:txBody>
          <a:bodyPr wrap="square" rtlCol="0">
            <a:spAutoFit/>
          </a:bodyPr>
          <a:lstStyle/>
          <a:p>
            <a:r>
              <a:rPr lang="en-US" sz="2400" dirty="0"/>
              <a:t>Comparisons between </a:t>
            </a:r>
            <a:r>
              <a:rPr lang="en-US" sz="2400" dirty="0" err="1"/>
              <a:t>Xs</a:t>
            </a:r>
            <a:r>
              <a:rPr lang="en-US" sz="2400" dirty="0"/>
              <a:t> prediction and extraction </a:t>
            </a:r>
          </a:p>
        </p:txBody>
      </p:sp>
    </p:spTree>
    <p:extLst>
      <p:ext uri="{BB962C8B-B14F-4D97-AF65-F5344CB8AC3E}">
        <p14:creationId xmlns:p14="http://schemas.microsoft.com/office/powerpoint/2010/main" val="16290513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5FCE1E-8697-6587-F61A-28C56658C561}"/>
              </a:ext>
            </a:extLst>
          </p:cNvPr>
          <p:cNvSpPr>
            <a:spLocks noGrp="1"/>
          </p:cNvSpPr>
          <p:nvPr>
            <p:ph type="title"/>
          </p:nvPr>
        </p:nvSpPr>
        <p:spPr>
          <a:xfrm>
            <a:off x="609599" y="274638"/>
            <a:ext cx="11341395" cy="1143000"/>
          </a:xfrm>
        </p:spPr>
        <p:txBody>
          <a:bodyPr>
            <a:normAutofit/>
          </a:bodyPr>
          <a:lstStyle/>
          <a:p>
            <a:r>
              <a:rPr lang="en-US" dirty="0"/>
              <a:t>Sensitivity of Model Validation and </a:t>
            </a:r>
            <a:r>
              <a:rPr lang="en-US" dirty="0" err="1"/>
              <a:t>Xs</a:t>
            </a:r>
            <a:r>
              <a:rPr lang="en-US" dirty="0"/>
              <a:t> Extraction</a:t>
            </a:r>
          </a:p>
        </p:txBody>
      </p:sp>
      <p:pic>
        <p:nvPicPr>
          <p:cNvPr id="8" name="Content Placeholder 7">
            <a:extLst>
              <a:ext uri="{FF2B5EF4-FFF2-40B4-BE49-F238E27FC236}">
                <a16:creationId xmlns:a16="http://schemas.microsoft.com/office/drawing/2014/main" id="{270291F7-7233-F57F-56D2-2C0E4499B75E}"/>
              </a:ext>
            </a:extLst>
          </p:cNvPr>
          <p:cNvPicPr>
            <a:picLocks noGrp="1" noChangeAspect="1"/>
          </p:cNvPicPr>
          <p:nvPr>
            <p:ph idx="1"/>
          </p:nvPr>
        </p:nvPicPr>
        <p:blipFill>
          <a:blip r:embed="rId2"/>
          <a:stretch>
            <a:fillRect/>
          </a:stretch>
        </p:blipFill>
        <p:spPr>
          <a:xfrm>
            <a:off x="0" y="1568826"/>
            <a:ext cx="5838632" cy="1860174"/>
          </a:xfrm>
        </p:spPr>
      </p:pic>
      <p:sp>
        <p:nvSpPr>
          <p:cNvPr id="4" name="Slide Number Placeholder 3">
            <a:extLst>
              <a:ext uri="{FF2B5EF4-FFF2-40B4-BE49-F238E27FC236}">
                <a16:creationId xmlns:a16="http://schemas.microsoft.com/office/drawing/2014/main" id="{938C282C-ADB9-B09C-C147-E511A1A88480}"/>
              </a:ext>
            </a:extLst>
          </p:cNvPr>
          <p:cNvSpPr>
            <a:spLocks noGrp="1"/>
          </p:cNvSpPr>
          <p:nvPr>
            <p:ph type="sldNum" sz="quarter" idx="12"/>
          </p:nvPr>
        </p:nvSpPr>
        <p:spPr/>
        <p:txBody>
          <a:bodyPr/>
          <a:lstStyle/>
          <a:p>
            <a:fld id="{664C8B8A-3CEF-4077-8AC3-5FC46E293847}" type="slidenum">
              <a:rPr lang="en-US" smtClean="0"/>
              <a:t>25</a:t>
            </a:fld>
            <a:endParaRPr lang="en-US"/>
          </a:p>
        </p:txBody>
      </p:sp>
      <p:pic>
        <p:nvPicPr>
          <p:cNvPr id="6" name="Picture 5">
            <a:extLst>
              <a:ext uri="{FF2B5EF4-FFF2-40B4-BE49-F238E27FC236}">
                <a16:creationId xmlns:a16="http://schemas.microsoft.com/office/drawing/2014/main" id="{25C18126-AC72-8DEA-6296-C4ED9691BAC3}"/>
              </a:ext>
            </a:extLst>
          </p:cNvPr>
          <p:cNvPicPr>
            <a:picLocks noChangeAspect="1"/>
          </p:cNvPicPr>
          <p:nvPr/>
        </p:nvPicPr>
        <p:blipFill>
          <a:blip r:embed="rId3"/>
          <a:stretch>
            <a:fillRect/>
          </a:stretch>
        </p:blipFill>
        <p:spPr>
          <a:xfrm>
            <a:off x="5960213" y="1348955"/>
            <a:ext cx="6391275" cy="4629150"/>
          </a:xfrm>
          <a:prstGeom prst="rect">
            <a:avLst/>
          </a:prstGeom>
        </p:spPr>
      </p:pic>
      <p:sp>
        <p:nvSpPr>
          <p:cNvPr id="9" name="TextBox 8">
            <a:extLst>
              <a:ext uri="{FF2B5EF4-FFF2-40B4-BE49-F238E27FC236}">
                <a16:creationId xmlns:a16="http://schemas.microsoft.com/office/drawing/2014/main" id="{E675CEBA-4C8F-FD5C-00A0-48EFC17C919B}"/>
              </a:ext>
            </a:extLst>
          </p:cNvPr>
          <p:cNvSpPr txBox="1"/>
          <p:nvPr/>
        </p:nvSpPr>
        <p:spPr>
          <a:xfrm>
            <a:off x="127591" y="3570623"/>
            <a:ext cx="5711041"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FDS with either different event generators or artificially creation all support the expectation that the model validation is more sensitive to mismodeling than the </a:t>
            </a:r>
            <a:r>
              <a:rPr lang="en-US" sz="2400" dirty="0" err="1"/>
              <a:t>Xs</a:t>
            </a:r>
            <a:r>
              <a:rPr lang="en-US" sz="2400" dirty="0"/>
              <a:t> extraction</a:t>
            </a:r>
          </a:p>
        </p:txBody>
      </p:sp>
      <p:sp>
        <p:nvSpPr>
          <p:cNvPr id="10" name="TextBox 9">
            <a:extLst>
              <a:ext uri="{FF2B5EF4-FFF2-40B4-BE49-F238E27FC236}">
                <a16:creationId xmlns:a16="http://schemas.microsoft.com/office/drawing/2014/main" id="{F6F7878E-F2DA-6AAB-DF28-D68FEDD4617B}"/>
              </a:ext>
            </a:extLst>
          </p:cNvPr>
          <p:cNvSpPr txBox="1"/>
          <p:nvPr/>
        </p:nvSpPr>
        <p:spPr>
          <a:xfrm>
            <a:off x="407707" y="5879299"/>
            <a:ext cx="10983432" cy="954107"/>
          </a:xfrm>
          <a:prstGeom prst="rect">
            <a:avLst/>
          </a:prstGeom>
          <a:noFill/>
        </p:spPr>
        <p:txBody>
          <a:bodyPr wrap="square" rtlCol="0">
            <a:spAutoFit/>
          </a:bodyPr>
          <a:lstStyle/>
          <a:p>
            <a:r>
              <a:rPr lang="en-US" sz="2800" dirty="0"/>
              <a:t>Conclusion holds for (signal-only) </a:t>
            </a:r>
            <a:r>
              <a:rPr lang="en-US" sz="2800" dirty="0" err="1"/>
              <a:t>Xs</a:t>
            </a:r>
            <a:r>
              <a:rPr lang="en-US" sz="2800" dirty="0"/>
              <a:t>-only systematics and works for other systematic uncertainties (flux, detector …)</a:t>
            </a:r>
          </a:p>
        </p:txBody>
      </p:sp>
      <p:sp>
        <p:nvSpPr>
          <p:cNvPr id="13" name="TextBox 12">
            <a:extLst>
              <a:ext uri="{FF2B5EF4-FFF2-40B4-BE49-F238E27FC236}">
                <a16:creationId xmlns:a16="http://schemas.microsoft.com/office/drawing/2014/main" id="{113A0DC4-54B8-0B69-0DBB-D60B5B298C02}"/>
              </a:ext>
            </a:extLst>
          </p:cNvPr>
          <p:cNvSpPr txBox="1"/>
          <p:nvPr/>
        </p:nvSpPr>
        <p:spPr>
          <a:xfrm>
            <a:off x="8641904" y="3030279"/>
            <a:ext cx="3213394" cy="461665"/>
          </a:xfrm>
          <a:prstGeom prst="rect">
            <a:avLst/>
          </a:prstGeom>
          <a:noFill/>
        </p:spPr>
        <p:txBody>
          <a:bodyPr wrap="square" rtlCol="0">
            <a:spAutoFit/>
          </a:bodyPr>
          <a:lstStyle/>
          <a:p>
            <a:r>
              <a:rPr lang="en-US" sz="2400" dirty="0"/>
              <a:t>MicroBooNE in Progress</a:t>
            </a:r>
          </a:p>
        </p:txBody>
      </p:sp>
    </p:spTree>
    <p:extLst>
      <p:ext uri="{BB962C8B-B14F-4D97-AF65-F5344CB8AC3E}">
        <p14:creationId xmlns:p14="http://schemas.microsoft.com/office/powerpoint/2010/main" val="27203122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7"/>
          <p:cNvSpPr txBox="1"/>
          <p:nvPr/>
        </p:nvSpPr>
        <p:spPr>
          <a:xfrm>
            <a:off x="2073349" y="-1"/>
            <a:ext cx="8406651" cy="463467"/>
          </a:xfrm>
          <a:prstGeom prst="rect">
            <a:avLst/>
          </a:prstGeom>
          <a:noFill/>
          <a:ln>
            <a:noFill/>
          </a:ln>
        </p:spPr>
        <p:txBody>
          <a:bodyPr spcFirstLastPara="1" wrap="square" lIns="121900" tIns="121900" rIns="121900" bIns="121900" anchor="t" anchorCtr="0">
            <a:noAutofit/>
          </a:bodyPr>
          <a:lstStyle/>
          <a:p>
            <a:r>
              <a:rPr lang="en" sz="2800" dirty="0"/>
              <a:t>Outcome of “pre-data” interaction model fake data tests</a:t>
            </a:r>
            <a:endParaRPr sz="2800" dirty="0"/>
          </a:p>
        </p:txBody>
      </p:sp>
      <p:sp>
        <p:nvSpPr>
          <p:cNvPr id="113" name="Google Shape;113;p17"/>
          <p:cNvSpPr txBox="1"/>
          <p:nvPr/>
        </p:nvSpPr>
        <p:spPr>
          <a:xfrm>
            <a:off x="3469933" y="452633"/>
            <a:ext cx="3200800" cy="536000"/>
          </a:xfrm>
          <a:prstGeom prst="rect">
            <a:avLst/>
          </a:prstGeom>
          <a:noFill/>
          <a:ln>
            <a:noFill/>
          </a:ln>
        </p:spPr>
        <p:txBody>
          <a:bodyPr spcFirstLastPara="1" wrap="square" lIns="121900" tIns="121900" rIns="121900" bIns="121900" anchor="t" anchorCtr="0">
            <a:noAutofit/>
          </a:bodyPr>
          <a:lstStyle/>
          <a:p>
            <a:r>
              <a:rPr lang="en" sz="2000" dirty="0"/>
              <a:t>Interaction model systematics are inadequate</a:t>
            </a:r>
            <a:endParaRPr sz="2000" dirty="0"/>
          </a:p>
        </p:txBody>
      </p:sp>
      <p:sp>
        <p:nvSpPr>
          <p:cNvPr id="114" name="Google Shape;114;p17"/>
          <p:cNvSpPr txBox="1"/>
          <p:nvPr/>
        </p:nvSpPr>
        <p:spPr>
          <a:xfrm>
            <a:off x="8149500" y="452633"/>
            <a:ext cx="3116400" cy="427600"/>
          </a:xfrm>
          <a:prstGeom prst="rect">
            <a:avLst/>
          </a:prstGeom>
          <a:noFill/>
          <a:ln>
            <a:noFill/>
          </a:ln>
        </p:spPr>
        <p:txBody>
          <a:bodyPr spcFirstLastPara="1" wrap="square" lIns="121900" tIns="121900" rIns="121900" bIns="121900" anchor="t" anchorCtr="0">
            <a:noAutofit/>
          </a:bodyPr>
          <a:lstStyle/>
          <a:p>
            <a:r>
              <a:rPr lang="en" sz="2000" dirty="0"/>
              <a:t>Interaction model systematics are adequate</a:t>
            </a:r>
            <a:endParaRPr sz="2000" dirty="0"/>
          </a:p>
        </p:txBody>
      </p:sp>
      <p:sp>
        <p:nvSpPr>
          <p:cNvPr id="115" name="Google Shape;115;p17"/>
          <p:cNvSpPr txBox="1"/>
          <p:nvPr/>
        </p:nvSpPr>
        <p:spPr>
          <a:xfrm rot="-5400000">
            <a:off x="-2815358" y="3037825"/>
            <a:ext cx="6677249" cy="601600"/>
          </a:xfrm>
          <a:prstGeom prst="rect">
            <a:avLst/>
          </a:prstGeom>
          <a:noFill/>
          <a:ln>
            <a:noFill/>
          </a:ln>
        </p:spPr>
        <p:txBody>
          <a:bodyPr spcFirstLastPara="1" wrap="square" lIns="121900" tIns="121900" rIns="121900" bIns="121900" anchor="t" anchorCtr="0">
            <a:noAutofit/>
          </a:bodyPr>
          <a:lstStyle/>
          <a:p>
            <a:r>
              <a:rPr lang="en" sz="2800" dirty="0"/>
              <a:t>Outcome of “post-data” model validation tests</a:t>
            </a:r>
            <a:endParaRPr sz="2800" dirty="0"/>
          </a:p>
        </p:txBody>
      </p:sp>
      <p:sp>
        <p:nvSpPr>
          <p:cNvPr id="116" name="Google Shape;116;p17"/>
          <p:cNvSpPr txBox="1"/>
          <p:nvPr/>
        </p:nvSpPr>
        <p:spPr>
          <a:xfrm>
            <a:off x="1081967" y="1889067"/>
            <a:ext cx="1978800" cy="601600"/>
          </a:xfrm>
          <a:prstGeom prst="rect">
            <a:avLst/>
          </a:prstGeom>
          <a:noFill/>
          <a:ln>
            <a:noFill/>
          </a:ln>
        </p:spPr>
        <p:txBody>
          <a:bodyPr spcFirstLastPara="1" wrap="square" lIns="121900" tIns="121900" rIns="121900" bIns="121900" anchor="t" anchorCtr="0">
            <a:noAutofit/>
          </a:bodyPr>
          <a:lstStyle/>
          <a:p>
            <a:r>
              <a:rPr lang="en" sz="2000" dirty="0"/>
              <a:t>Full systematics are inadequate</a:t>
            </a:r>
            <a:endParaRPr sz="2000" dirty="0"/>
          </a:p>
        </p:txBody>
      </p:sp>
      <p:sp>
        <p:nvSpPr>
          <p:cNvPr id="117" name="Google Shape;117;p17"/>
          <p:cNvSpPr txBox="1"/>
          <p:nvPr/>
        </p:nvSpPr>
        <p:spPr>
          <a:xfrm>
            <a:off x="1040600" y="4833066"/>
            <a:ext cx="1978800" cy="601599"/>
          </a:xfrm>
          <a:prstGeom prst="rect">
            <a:avLst/>
          </a:prstGeom>
          <a:noFill/>
          <a:ln>
            <a:noFill/>
          </a:ln>
        </p:spPr>
        <p:txBody>
          <a:bodyPr spcFirstLastPara="1" wrap="square" lIns="121900" tIns="121900" rIns="121900" bIns="121900" anchor="t" anchorCtr="0">
            <a:noAutofit/>
          </a:bodyPr>
          <a:lstStyle/>
          <a:p>
            <a:r>
              <a:rPr lang="en" sz="2000" dirty="0"/>
              <a:t>Full systematics are adequate</a:t>
            </a:r>
            <a:endParaRPr sz="2000" dirty="0"/>
          </a:p>
        </p:txBody>
      </p:sp>
      <p:sp>
        <p:nvSpPr>
          <p:cNvPr id="118" name="Google Shape;118;p17"/>
          <p:cNvSpPr/>
          <p:nvPr/>
        </p:nvSpPr>
        <p:spPr>
          <a:xfrm>
            <a:off x="3019400" y="1192467"/>
            <a:ext cx="4287200" cy="2800400"/>
          </a:xfrm>
          <a:prstGeom prst="rect">
            <a:avLst/>
          </a:prstGeom>
          <a:solidFill>
            <a:srgbClr val="E6B8AF"/>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119" name="Google Shape;119;p17"/>
          <p:cNvSpPr/>
          <p:nvPr/>
        </p:nvSpPr>
        <p:spPr>
          <a:xfrm>
            <a:off x="7306600" y="1192467"/>
            <a:ext cx="4287200" cy="28004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120" name="Google Shape;120;p17"/>
          <p:cNvSpPr/>
          <p:nvPr/>
        </p:nvSpPr>
        <p:spPr>
          <a:xfrm>
            <a:off x="3019400" y="3992867"/>
            <a:ext cx="4287200" cy="2800400"/>
          </a:xfrm>
          <a:prstGeom prst="rect">
            <a:avLst/>
          </a:prstGeom>
          <a:solidFill>
            <a:srgbClr val="FFF2CC"/>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121" name="Google Shape;121;p17"/>
          <p:cNvSpPr/>
          <p:nvPr/>
        </p:nvSpPr>
        <p:spPr>
          <a:xfrm>
            <a:off x="7306600" y="3992867"/>
            <a:ext cx="4287200" cy="2800400"/>
          </a:xfrm>
          <a:prstGeom prst="rect">
            <a:avLst/>
          </a:prstGeom>
          <a:solidFill>
            <a:srgbClr val="D9EAD3"/>
          </a:solidFill>
          <a:ln w="9525" cap="flat" cmpd="sng">
            <a:solidFill>
              <a:schemeClr val="dk2"/>
            </a:solidFill>
            <a:prstDash val="solid"/>
            <a:round/>
            <a:headEnd type="none" w="sm" len="sm"/>
            <a:tailEnd type="none" w="sm" len="sm"/>
          </a:ln>
        </p:spPr>
        <p:txBody>
          <a:bodyPr spcFirstLastPara="1" wrap="square" lIns="121900" tIns="121900" rIns="121900" bIns="121900" anchor="ctr" anchorCtr="0">
            <a:noAutofit/>
          </a:bodyPr>
          <a:lstStyle/>
          <a:p>
            <a:pPr algn="ctr"/>
            <a:endParaRPr sz="2400"/>
          </a:p>
        </p:txBody>
      </p:sp>
      <p:sp>
        <p:nvSpPr>
          <p:cNvPr id="122" name="Google Shape;122;p17"/>
          <p:cNvSpPr txBox="1"/>
          <p:nvPr/>
        </p:nvSpPr>
        <p:spPr>
          <a:xfrm>
            <a:off x="3469933" y="1522267"/>
            <a:ext cx="2813200" cy="1335200"/>
          </a:xfrm>
          <a:prstGeom prst="rect">
            <a:avLst/>
          </a:prstGeom>
          <a:noFill/>
          <a:ln>
            <a:noFill/>
          </a:ln>
        </p:spPr>
        <p:txBody>
          <a:bodyPr spcFirstLastPara="1" wrap="square" lIns="121900" tIns="121900" rIns="121900" bIns="121900" anchor="t" anchorCtr="0">
            <a:noAutofit/>
          </a:bodyPr>
          <a:lstStyle/>
          <a:p>
            <a:r>
              <a:rPr lang="en" sz="2000" dirty="0">
                <a:solidFill>
                  <a:schemeClr val="dk1"/>
                </a:solidFill>
              </a:rPr>
              <a:t>Both methods would have specific concerns about bias in the cross section extraction</a:t>
            </a:r>
            <a:endParaRPr sz="2000" dirty="0"/>
          </a:p>
        </p:txBody>
      </p:sp>
      <p:sp>
        <p:nvSpPr>
          <p:cNvPr id="123" name="Google Shape;123;p17"/>
          <p:cNvSpPr txBox="1"/>
          <p:nvPr/>
        </p:nvSpPr>
        <p:spPr>
          <a:xfrm>
            <a:off x="7648874" y="4305101"/>
            <a:ext cx="3602652" cy="1914946"/>
          </a:xfrm>
          <a:prstGeom prst="rect">
            <a:avLst/>
          </a:prstGeom>
          <a:noFill/>
          <a:ln>
            <a:noFill/>
          </a:ln>
        </p:spPr>
        <p:txBody>
          <a:bodyPr spcFirstLastPara="1" wrap="square" lIns="121900" tIns="121900" rIns="121900" bIns="121900" anchor="t" anchorCtr="0">
            <a:noAutofit/>
          </a:bodyPr>
          <a:lstStyle/>
          <a:p>
            <a:r>
              <a:rPr lang="en" sz="2400" dirty="0">
                <a:solidFill>
                  <a:schemeClr val="dk1"/>
                </a:solidFill>
              </a:rPr>
              <a:t>Both methods would not have specific concerns about bias in the cross section extraction</a:t>
            </a:r>
            <a:endParaRPr sz="2400" dirty="0"/>
          </a:p>
        </p:txBody>
      </p:sp>
      <p:sp>
        <p:nvSpPr>
          <p:cNvPr id="124" name="Google Shape;124;p17"/>
          <p:cNvSpPr txBox="1"/>
          <p:nvPr/>
        </p:nvSpPr>
        <p:spPr>
          <a:xfrm>
            <a:off x="3397800" y="4108440"/>
            <a:ext cx="3566526" cy="2568810"/>
          </a:xfrm>
          <a:prstGeom prst="rect">
            <a:avLst/>
          </a:prstGeom>
          <a:noFill/>
          <a:ln>
            <a:noFill/>
          </a:ln>
        </p:spPr>
        <p:txBody>
          <a:bodyPr spcFirstLastPara="1" wrap="square" lIns="121900" tIns="121900" rIns="121900" bIns="121900" anchor="t" anchorCtr="0">
            <a:noAutofit/>
          </a:bodyPr>
          <a:lstStyle/>
          <a:p>
            <a:r>
              <a:rPr lang="en" sz="2000" dirty="0"/>
              <a:t>Indication of a potential for bias due to the interaction model that the data itself indicates is only realized as a subdominant effect in the cross section extraction</a:t>
            </a:r>
            <a:br>
              <a:rPr lang="en" sz="2000" dirty="0"/>
            </a:br>
            <a:r>
              <a:rPr lang="en" sz="2000" dirty="0">
                <a:solidFill>
                  <a:schemeClr val="dk1"/>
                </a:solidFill>
              </a:rPr>
              <a:t>(possible Type-II error)</a:t>
            </a:r>
            <a:endParaRPr sz="2000" dirty="0"/>
          </a:p>
        </p:txBody>
      </p:sp>
      <p:sp>
        <p:nvSpPr>
          <p:cNvPr id="125" name="Google Shape;125;p17"/>
          <p:cNvSpPr txBox="1"/>
          <p:nvPr/>
        </p:nvSpPr>
        <p:spPr>
          <a:xfrm>
            <a:off x="7484910" y="1236808"/>
            <a:ext cx="3930579" cy="1741600"/>
          </a:xfrm>
          <a:prstGeom prst="rect">
            <a:avLst/>
          </a:prstGeom>
          <a:noFill/>
          <a:ln>
            <a:noFill/>
          </a:ln>
        </p:spPr>
        <p:txBody>
          <a:bodyPr spcFirstLastPara="1" wrap="square" lIns="121900" tIns="121900" rIns="121900" bIns="121900" anchor="t" anchorCtr="0">
            <a:noAutofit/>
          </a:bodyPr>
          <a:lstStyle/>
          <a:p>
            <a:r>
              <a:rPr lang="en" sz="2000" dirty="0"/>
              <a:t>Indication of a potential for bias </a:t>
            </a:r>
            <a:r>
              <a:rPr lang="en" sz="2000" dirty="0">
                <a:solidFill>
                  <a:schemeClr val="dk1"/>
                </a:solidFill>
              </a:rPr>
              <a:t>in the cross section extraction </a:t>
            </a:r>
            <a:r>
              <a:rPr lang="en" sz="2000" dirty="0"/>
              <a:t>from an unknown source, not necessarily due to the interaction model (possible Type-I error, mitigated if extracting cross sections a function of “directly observable” quantities)</a:t>
            </a:r>
            <a:endParaRPr sz="3200" dirty="0"/>
          </a:p>
        </p:txBody>
      </p:sp>
      <p:sp>
        <p:nvSpPr>
          <p:cNvPr id="2" name="TextBox 1">
            <a:extLst>
              <a:ext uri="{FF2B5EF4-FFF2-40B4-BE49-F238E27FC236}">
                <a16:creationId xmlns:a16="http://schemas.microsoft.com/office/drawing/2014/main" id="{AFD3DE1F-DD06-1750-CC76-341B9D9B4AF8}"/>
              </a:ext>
            </a:extLst>
          </p:cNvPr>
          <p:cNvSpPr txBox="1"/>
          <p:nvPr/>
        </p:nvSpPr>
        <p:spPr>
          <a:xfrm rot="2931847">
            <a:off x="10845586" y="612766"/>
            <a:ext cx="1784125" cy="400110"/>
          </a:xfrm>
          <a:prstGeom prst="rect">
            <a:avLst/>
          </a:prstGeom>
          <a:noFill/>
        </p:spPr>
        <p:txBody>
          <a:bodyPr wrap="square" rtlCol="0">
            <a:spAutoFit/>
          </a:bodyPr>
          <a:lstStyle/>
          <a:p>
            <a:r>
              <a:rPr lang="en-US" sz="2000" b="1" dirty="0"/>
              <a:t>Matt Toups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EF7526B-A9CC-3BAC-F825-35CA92C215BF}"/>
              </a:ext>
            </a:extLst>
          </p:cNvPr>
          <p:cNvSpPr>
            <a:spLocks noGrp="1"/>
          </p:cNvSpPr>
          <p:nvPr>
            <p:ph type="sldNum" sz="quarter" idx="12"/>
          </p:nvPr>
        </p:nvSpPr>
        <p:spPr/>
        <p:txBody>
          <a:bodyPr/>
          <a:lstStyle/>
          <a:p>
            <a:fld id="{664C8B8A-3CEF-4077-8AC3-5FC46E293847}" type="slidenum">
              <a:rPr lang="en-US" smtClean="0"/>
              <a:t>27</a:t>
            </a:fld>
            <a:endParaRPr lang="en-US"/>
          </a:p>
        </p:txBody>
      </p:sp>
      <p:pic>
        <p:nvPicPr>
          <p:cNvPr id="4" name="Picture 3">
            <a:extLst>
              <a:ext uri="{FF2B5EF4-FFF2-40B4-BE49-F238E27FC236}">
                <a16:creationId xmlns:a16="http://schemas.microsoft.com/office/drawing/2014/main" id="{5C88D96D-B9E4-080A-E82F-720AADF5B727}"/>
              </a:ext>
            </a:extLst>
          </p:cNvPr>
          <p:cNvPicPr>
            <a:picLocks noChangeAspect="1"/>
          </p:cNvPicPr>
          <p:nvPr/>
        </p:nvPicPr>
        <p:blipFill>
          <a:blip r:embed="rId2"/>
          <a:stretch>
            <a:fillRect/>
          </a:stretch>
        </p:blipFill>
        <p:spPr>
          <a:xfrm>
            <a:off x="193047" y="1133088"/>
            <a:ext cx="6044720" cy="3741220"/>
          </a:xfrm>
          <a:prstGeom prst="rect">
            <a:avLst/>
          </a:prstGeom>
        </p:spPr>
      </p:pic>
      <p:pic>
        <p:nvPicPr>
          <p:cNvPr id="6" name="Picture 5">
            <a:extLst>
              <a:ext uri="{FF2B5EF4-FFF2-40B4-BE49-F238E27FC236}">
                <a16:creationId xmlns:a16="http://schemas.microsoft.com/office/drawing/2014/main" id="{0F51D73D-2ADE-D8C8-6212-DCBA6ACB8949}"/>
              </a:ext>
            </a:extLst>
          </p:cNvPr>
          <p:cNvPicPr>
            <a:picLocks noChangeAspect="1"/>
          </p:cNvPicPr>
          <p:nvPr/>
        </p:nvPicPr>
        <p:blipFill>
          <a:blip r:embed="rId3"/>
          <a:stretch>
            <a:fillRect/>
          </a:stretch>
        </p:blipFill>
        <p:spPr>
          <a:xfrm>
            <a:off x="6175855" y="524539"/>
            <a:ext cx="5823098" cy="5984851"/>
          </a:xfrm>
          <a:prstGeom prst="rect">
            <a:avLst/>
          </a:prstGeom>
        </p:spPr>
      </p:pic>
      <p:sp>
        <p:nvSpPr>
          <p:cNvPr id="8" name="TextBox 7">
            <a:extLst>
              <a:ext uri="{FF2B5EF4-FFF2-40B4-BE49-F238E27FC236}">
                <a16:creationId xmlns:a16="http://schemas.microsoft.com/office/drawing/2014/main" id="{752AAE33-099C-05A5-2501-0A892BCB9A82}"/>
              </a:ext>
            </a:extLst>
          </p:cNvPr>
          <p:cNvSpPr txBox="1"/>
          <p:nvPr/>
        </p:nvSpPr>
        <p:spPr>
          <a:xfrm>
            <a:off x="1283881" y="5540246"/>
            <a:ext cx="6097772" cy="646331"/>
          </a:xfrm>
          <a:prstGeom prst="rect">
            <a:avLst/>
          </a:prstGeom>
          <a:noFill/>
        </p:spPr>
        <p:txBody>
          <a:bodyPr wrap="square">
            <a:spAutoFit/>
          </a:bodyPr>
          <a:lstStyle/>
          <a:p>
            <a:r>
              <a:rPr lang="en-US" dirty="0">
                <a:hlinkClick r:id="rId4"/>
              </a:rPr>
              <a:t>https://arxiv.org/abs/2212.11107</a:t>
            </a:r>
            <a:endParaRPr lang="en-US" dirty="0"/>
          </a:p>
          <a:p>
            <a:r>
              <a:rPr lang="en-US" dirty="0"/>
              <a:t>~730 pages of review</a:t>
            </a:r>
          </a:p>
        </p:txBody>
      </p:sp>
    </p:spTree>
    <p:extLst>
      <p:ext uri="{BB962C8B-B14F-4D97-AF65-F5344CB8AC3E}">
        <p14:creationId xmlns:p14="http://schemas.microsoft.com/office/powerpoint/2010/main" val="8008334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D87126-51B8-0A42-6B1A-D37CE5CD3B92}"/>
              </a:ext>
            </a:extLst>
          </p:cNvPr>
          <p:cNvSpPr>
            <a:spLocks noGrp="1"/>
          </p:cNvSpPr>
          <p:nvPr>
            <p:ph type="title"/>
          </p:nvPr>
        </p:nvSpPr>
        <p:spPr>
          <a:xfrm>
            <a:off x="202019" y="274638"/>
            <a:ext cx="11717079" cy="1143000"/>
          </a:xfrm>
        </p:spPr>
        <p:txBody>
          <a:bodyPr>
            <a:normAutofit fontScale="90000"/>
          </a:bodyPr>
          <a:lstStyle/>
          <a:p>
            <a:r>
              <a:rPr lang="en-US" dirty="0"/>
              <a:t>About the Role of Event Generator, Model Uncertainties and QCD in the non-perturbative region</a:t>
            </a:r>
          </a:p>
        </p:txBody>
      </p:sp>
      <p:sp>
        <p:nvSpPr>
          <p:cNvPr id="3" name="Content Placeholder 2">
            <a:extLst>
              <a:ext uri="{FF2B5EF4-FFF2-40B4-BE49-F238E27FC236}">
                <a16:creationId xmlns:a16="http://schemas.microsoft.com/office/drawing/2014/main" id="{2CCEB026-48E9-1838-2FFC-887CD813DF1D}"/>
              </a:ext>
            </a:extLst>
          </p:cNvPr>
          <p:cNvSpPr>
            <a:spLocks noGrp="1"/>
          </p:cNvSpPr>
          <p:nvPr>
            <p:ph idx="1"/>
          </p:nvPr>
        </p:nvSpPr>
        <p:spPr/>
        <p:txBody>
          <a:bodyPr/>
          <a:lstStyle/>
          <a:p>
            <a:endParaRPr lang="en-US"/>
          </a:p>
        </p:txBody>
      </p:sp>
      <p:sp>
        <p:nvSpPr>
          <p:cNvPr id="4" name="Slide Number Placeholder 3">
            <a:extLst>
              <a:ext uri="{FF2B5EF4-FFF2-40B4-BE49-F238E27FC236}">
                <a16:creationId xmlns:a16="http://schemas.microsoft.com/office/drawing/2014/main" id="{6BF22CBA-D2E1-2557-7106-7E7D12F136D1}"/>
              </a:ext>
            </a:extLst>
          </p:cNvPr>
          <p:cNvSpPr>
            <a:spLocks noGrp="1"/>
          </p:cNvSpPr>
          <p:nvPr>
            <p:ph type="sldNum" sz="quarter" idx="12"/>
          </p:nvPr>
        </p:nvSpPr>
        <p:spPr/>
        <p:txBody>
          <a:bodyPr/>
          <a:lstStyle/>
          <a:p>
            <a:fld id="{664C8B8A-3CEF-4077-8AC3-5FC46E293847}" type="slidenum">
              <a:rPr lang="en-US" smtClean="0"/>
              <a:t>28</a:t>
            </a:fld>
            <a:endParaRPr lang="en-US"/>
          </a:p>
        </p:txBody>
      </p:sp>
      <p:pic>
        <p:nvPicPr>
          <p:cNvPr id="6" name="Picture 5">
            <a:extLst>
              <a:ext uri="{FF2B5EF4-FFF2-40B4-BE49-F238E27FC236}">
                <a16:creationId xmlns:a16="http://schemas.microsoft.com/office/drawing/2014/main" id="{A62FEAF8-21B5-95C9-21FD-9956C65D6B8B}"/>
              </a:ext>
            </a:extLst>
          </p:cNvPr>
          <p:cNvPicPr>
            <a:picLocks noChangeAspect="1"/>
          </p:cNvPicPr>
          <p:nvPr/>
        </p:nvPicPr>
        <p:blipFill>
          <a:blip r:embed="rId2"/>
          <a:stretch>
            <a:fillRect/>
          </a:stretch>
        </p:blipFill>
        <p:spPr>
          <a:xfrm>
            <a:off x="2481262" y="1539878"/>
            <a:ext cx="7229475" cy="5181600"/>
          </a:xfrm>
          <a:prstGeom prst="rect">
            <a:avLst/>
          </a:prstGeom>
        </p:spPr>
      </p:pic>
    </p:spTree>
    <p:extLst>
      <p:ext uri="{BB962C8B-B14F-4D97-AF65-F5344CB8AC3E}">
        <p14:creationId xmlns:p14="http://schemas.microsoft.com/office/powerpoint/2010/main" val="31110061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39C81E-4CE0-5788-D970-E7B9F1098AE0}"/>
              </a:ext>
            </a:extLst>
          </p:cNvPr>
          <p:cNvSpPr>
            <a:spLocks noGrp="1"/>
          </p:cNvSpPr>
          <p:nvPr>
            <p:ph type="title"/>
          </p:nvPr>
        </p:nvSpPr>
        <p:spPr>
          <a:xfrm>
            <a:off x="609600" y="0"/>
            <a:ext cx="10972800" cy="1143000"/>
          </a:xfrm>
        </p:spPr>
        <p:txBody>
          <a:bodyPr/>
          <a:lstStyle/>
          <a:p>
            <a:r>
              <a:rPr lang="en-US" dirty="0"/>
              <a:t>Introduction to Data Unfolding Problem</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92EC2FE-FEAA-C9AC-4935-147A7E013CDD}"/>
                  </a:ext>
                </a:extLst>
              </p:cNvPr>
              <p:cNvSpPr>
                <a:spLocks noGrp="1"/>
              </p:cNvSpPr>
              <p:nvPr>
                <p:ph idx="1"/>
              </p:nvPr>
            </p:nvSpPr>
            <p:spPr>
              <a:xfrm>
                <a:off x="-26126" y="2632265"/>
                <a:ext cx="12244251" cy="3964478"/>
              </a:xfrm>
            </p:spPr>
            <p:txBody>
              <a:bodyPr>
                <a:normAutofit/>
              </a:bodyPr>
              <a:lstStyle/>
              <a:p>
                <a:r>
                  <a:rPr lang="en-US" sz="2800" dirty="0"/>
                  <a:t>Data unfolding is very general:   </a:t>
                </a:r>
              </a:p>
              <a:p>
                <a:pPr lvl="1"/>
                <a:r>
                  <a:rPr lang="en-US" sz="2400" dirty="0">
                    <a:solidFill>
                      <a:srgbClr val="0070C0"/>
                    </a:solidFill>
                  </a:rPr>
                  <a:t>ν oscillation: x ~ ν mixing parameters, M(y) ~ distribution in recon. ν energy, </a:t>
                </a:r>
                <a14:m>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𝑑</m:t>
                        </m:r>
                      </m:e>
                      <m:sub>
                        <m:r>
                          <a:rPr lang="en-US" sz="2400" b="0" i="1" smtClean="0">
                            <a:solidFill>
                              <a:srgbClr val="0070C0"/>
                            </a:solidFill>
                            <a:latin typeface="Cambria Math" panose="02040503050406030204" pitchFamily="18" charset="0"/>
                          </a:rPr>
                          <m:t>𝑀</m:t>
                        </m:r>
                      </m:sub>
                    </m:sSub>
                    <m:r>
                      <a:rPr lang="en-US" sz="2400" b="0" i="1" smtClean="0">
                        <a:solidFill>
                          <a:srgbClr val="0070C0"/>
                        </a:solidFill>
                        <a:latin typeface="Cambria Math" panose="02040503050406030204" pitchFamily="18" charset="0"/>
                      </a:rPr>
                      <m:t>≫</m:t>
                    </m:r>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𝑑</m:t>
                        </m:r>
                      </m:e>
                      <m:sub>
                        <m:r>
                          <a:rPr lang="en-US" sz="2400" b="0" i="1" smtClean="0">
                            <a:solidFill>
                              <a:srgbClr val="0070C0"/>
                            </a:solidFill>
                            <a:latin typeface="Cambria Math" panose="02040503050406030204" pitchFamily="18" charset="0"/>
                          </a:rPr>
                          <m:t>𝑆</m:t>
                        </m:r>
                      </m:sub>
                    </m:sSub>
                  </m:oMath>
                </a14:m>
                <a:endParaRPr lang="en-US" sz="2400" i="1" dirty="0">
                  <a:solidFill>
                    <a:srgbClr val="0070C0"/>
                  </a:solidFill>
                  <a:latin typeface="Cambria Math" panose="02040503050406030204" pitchFamily="18" charset="0"/>
                </a:endParaRPr>
              </a:p>
              <a:p>
                <a:pPr lvl="1"/>
                <a:r>
                  <a:rPr lang="en-US" sz="2400" dirty="0">
                    <a:solidFill>
                      <a:srgbClr val="7030A0"/>
                    </a:solidFill>
                  </a:rPr>
                  <a:t>Deconvolution: S(x) ~ ionization Q, M(y) ~ raw waveform, </a:t>
                </a:r>
                <a14:m>
                  <m:oMath xmlns:m="http://schemas.openxmlformats.org/officeDocument/2006/math">
                    <m:sSub>
                      <m:sSubPr>
                        <m:ctrlPr>
                          <a:rPr lang="en-US" sz="2400" b="0" i="1" smtClean="0">
                            <a:solidFill>
                              <a:srgbClr val="7030A0"/>
                            </a:solidFill>
                            <a:latin typeface="Cambria Math" panose="02040503050406030204" pitchFamily="18" charset="0"/>
                          </a:rPr>
                        </m:ctrlPr>
                      </m:sSubPr>
                      <m:e>
                        <m:r>
                          <a:rPr lang="en-US" sz="2400" b="0" i="1" smtClean="0">
                            <a:solidFill>
                              <a:srgbClr val="7030A0"/>
                            </a:solidFill>
                            <a:latin typeface="Cambria Math" panose="02040503050406030204" pitchFamily="18" charset="0"/>
                          </a:rPr>
                          <m:t>𝑑</m:t>
                        </m:r>
                      </m:e>
                      <m:sub>
                        <m:r>
                          <a:rPr lang="en-US" sz="2400" b="0" i="1" smtClean="0">
                            <a:solidFill>
                              <a:srgbClr val="7030A0"/>
                            </a:solidFill>
                            <a:latin typeface="Cambria Math" panose="02040503050406030204" pitchFamily="18" charset="0"/>
                          </a:rPr>
                          <m:t>𝑀</m:t>
                        </m:r>
                      </m:sub>
                    </m:sSub>
                    <m:r>
                      <a:rPr lang="en-US" sz="2400" b="0" i="1" smtClean="0">
                        <a:solidFill>
                          <a:srgbClr val="7030A0"/>
                        </a:solidFill>
                        <a:latin typeface="Cambria Math" panose="02040503050406030204" pitchFamily="18" charset="0"/>
                      </a:rPr>
                      <m:t>=</m:t>
                    </m:r>
                    <m:sSub>
                      <m:sSubPr>
                        <m:ctrlPr>
                          <a:rPr lang="en-US" sz="2400" b="0" i="1" smtClean="0">
                            <a:solidFill>
                              <a:srgbClr val="7030A0"/>
                            </a:solidFill>
                            <a:latin typeface="Cambria Math" panose="02040503050406030204" pitchFamily="18" charset="0"/>
                          </a:rPr>
                        </m:ctrlPr>
                      </m:sSubPr>
                      <m:e>
                        <m:r>
                          <a:rPr lang="en-US" sz="2400" b="0" i="1" smtClean="0">
                            <a:solidFill>
                              <a:srgbClr val="7030A0"/>
                            </a:solidFill>
                            <a:latin typeface="Cambria Math" panose="02040503050406030204" pitchFamily="18" charset="0"/>
                          </a:rPr>
                          <m:t>𝑑</m:t>
                        </m:r>
                      </m:e>
                      <m:sub>
                        <m:r>
                          <a:rPr lang="en-US" sz="2400" b="0" i="1" smtClean="0">
                            <a:solidFill>
                              <a:srgbClr val="7030A0"/>
                            </a:solidFill>
                            <a:latin typeface="Cambria Math" panose="02040503050406030204" pitchFamily="18" charset="0"/>
                          </a:rPr>
                          <m:t>𝑆</m:t>
                        </m:r>
                      </m:sub>
                    </m:sSub>
                  </m:oMath>
                </a14:m>
                <a:r>
                  <a:rPr lang="en-US" sz="2400" b="0" dirty="0">
                    <a:solidFill>
                      <a:srgbClr val="7030A0"/>
                    </a:solidFill>
                  </a:rPr>
                  <a:t> in TPC signal processing</a:t>
                </a:r>
              </a:p>
              <a:p>
                <a:pPr lvl="1"/>
                <a:r>
                  <a:rPr lang="en-US" sz="2400" dirty="0">
                    <a:solidFill>
                      <a:srgbClr val="C00000"/>
                    </a:solidFill>
                  </a:rPr>
                  <a:t>LArTPC (Wire-Cell) Q/L matching:  x ~ Q/L pair, M(y) ~ measured light pattern, </a:t>
                </a:r>
                <a14:m>
                  <m:oMath xmlns:m="http://schemas.openxmlformats.org/officeDocument/2006/math">
                    <m:sSub>
                      <m:sSubPr>
                        <m:ctrlPr>
                          <a:rPr lang="en-US" sz="2400" b="0" i="1" smtClean="0">
                            <a:solidFill>
                              <a:srgbClr val="C00000"/>
                            </a:solidFill>
                            <a:latin typeface="Cambria Math" panose="02040503050406030204" pitchFamily="18" charset="0"/>
                          </a:rPr>
                        </m:ctrlPr>
                      </m:sSubPr>
                      <m:e>
                        <m:r>
                          <a:rPr lang="en-US" sz="2400" b="0" i="1" smtClean="0">
                            <a:solidFill>
                              <a:srgbClr val="C00000"/>
                            </a:solidFill>
                            <a:latin typeface="Cambria Math" panose="02040503050406030204" pitchFamily="18" charset="0"/>
                          </a:rPr>
                          <m:t>𝑑</m:t>
                        </m:r>
                      </m:e>
                      <m:sub>
                        <m:r>
                          <a:rPr lang="en-US" sz="2400" b="0" i="1" smtClean="0">
                            <a:solidFill>
                              <a:srgbClr val="C00000"/>
                            </a:solidFill>
                            <a:latin typeface="Cambria Math" panose="02040503050406030204" pitchFamily="18" charset="0"/>
                          </a:rPr>
                          <m:t>𝑀</m:t>
                        </m:r>
                      </m:sub>
                    </m:sSub>
                    <m:r>
                      <a:rPr lang="en-US" sz="2400" b="0" i="1" smtClean="0">
                        <a:solidFill>
                          <a:srgbClr val="C00000"/>
                        </a:solidFill>
                        <a:latin typeface="Cambria Math" panose="02040503050406030204" pitchFamily="18" charset="0"/>
                      </a:rPr>
                      <m:t>&lt;</m:t>
                    </m:r>
                    <m:sSub>
                      <m:sSubPr>
                        <m:ctrlPr>
                          <a:rPr lang="en-US" sz="2400" b="0" i="1" smtClean="0">
                            <a:solidFill>
                              <a:srgbClr val="C00000"/>
                            </a:solidFill>
                            <a:latin typeface="Cambria Math" panose="02040503050406030204" pitchFamily="18" charset="0"/>
                          </a:rPr>
                        </m:ctrlPr>
                      </m:sSubPr>
                      <m:e>
                        <m:r>
                          <a:rPr lang="en-US" sz="2400" b="0" i="1" smtClean="0">
                            <a:solidFill>
                              <a:srgbClr val="C00000"/>
                            </a:solidFill>
                            <a:latin typeface="Cambria Math" panose="02040503050406030204" pitchFamily="18" charset="0"/>
                          </a:rPr>
                          <m:t>𝑑</m:t>
                        </m:r>
                      </m:e>
                      <m:sub>
                        <m:r>
                          <a:rPr lang="en-US" sz="2400" b="0" i="1" smtClean="0">
                            <a:solidFill>
                              <a:srgbClr val="C00000"/>
                            </a:solidFill>
                            <a:latin typeface="Cambria Math" panose="02040503050406030204" pitchFamily="18" charset="0"/>
                          </a:rPr>
                          <m:t>𝑆</m:t>
                        </m:r>
                      </m:sub>
                    </m:sSub>
                  </m:oMath>
                </a14:m>
                <a:endParaRPr lang="en-US" sz="2400" b="0" dirty="0">
                  <a:solidFill>
                    <a:srgbClr val="C00000"/>
                  </a:solidFill>
                </a:endParaRPr>
              </a:p>
              <a:p>
                <a:pPr lvl="1"/>
                <a:r>
                  <a:rPr lang="en-US" sz="2400" b="0" dirty="0">
                    <a:solidFill>
                      <a:srgbClr val="0070C0"/>
                    </a:solidFill>
                  </a:rPr>
                  <a:t>Reactor </a:t>
                </a:r>
                <a14:m>
                  <m:oMath xmlns:m="http://schemas.openxmlformats.org/officeDocument/2006/math">
                    <m:acc>
                      <m:accPr>
                        <m:chr m:val="̅"/>
                        <m:ctrlPr>
                          <a:rPr lang="en-US" sz="2400" b="0" i="1" smtClean="0">
                            <a:solidFill>
                              <a:srgbClr val="0070C0"/>
                            </a:solidFill>
                            <a:latin typeface="Cambria Math" panose="02040503050406030204" pitchFamily="18" charset="0"/>
                          </a:rPr>
                        </m:ctrlPr>
                      </m:accPr>
                      <m:e>
                        <m:r>
                          <a:rPr lang="en-US" sz="2400" b="0" i="1" smtClean="0">
                            <a:solidFill>
                              <a:srgbClr val="0070C0"/>
                            </a:solidFill>
                            <a:latin typeface="Cambria Math" panose="02040503050406030204" pitchFamily="18" charset="0"/>
                          </a:rPr>
                          <m:t>𝜈</m:t>
                        </m:r>
                      </m:e>
                    </m:acc>
                  </m:oMath>
                </a14:m>
                <a:r>
                  <a:rPr lang="en-US" sz="2400" b="0" dirty="0">
                    <a:solidFill>
                      <a:srgbClr val="0070C0"/>
                    </a:solidFill>
                  </a:rPr>
                  <a:t> spectrum:  S(x) ~ true </a:t>
                </a:r>
                <a14:m>
                  <m:oMath xmlns:m="http://schemas.openxmlformats.org/officeDocument/2006/math">
                    <m:acc>
                      <m:accPr>
                        <m:chr m:val="̅"/>
                        <m:ctrlPr>
                          <a:rPr lang="en-US" sz="2400" i="1">
                            <a:solidFill>
                              <a:srgbClr val="0070C0"/>
                            </a:solidFill>
                            <a:latin typeface="Cambria Math" panose="02040503050406030204" pitchFamily="18" charset="0"/>
                          </a:rPr>
                        </m:ctrlPr>
                      </m:accPr>
                      <m:e>
                        <m:r>
                          <a:rPr lang="en-US" sz="2400" i="1">
                            <a:solidFill>
                              <a:srgbClr val="0070C0"/>
                            </a:solidFill>
                            <a:latin typeface="Cambria Math" panose="02040503050406030204" pitchFamily="18" charset="0"/>
                          </a:rPr>
                          <m:t>𝜈</m:t>
                        </m:r>
                      </m:e>
                    </m:acc>
                  </m:oMath>
                </a14:m>
                <a:r>
                  <a:rPr lang="en-US" sz="2400" dirty="0">
                    <a:solidFill>
                      <a:srgbClr val="0070C0"/>
                    </a:solidFill>
                  </a:rPr>
                  <a:t> spectrum,  M(y) ~ measured </a:t>
                </a:r>
                <a14:m>
                  <m:oMath xmlns:m="http://schemas.openxmlformats.org/officeDocument/2006/math">
                    <m:acc>
                      <m:accPr>
                        <m:chr m:val="̅"/>
                        <m:ctrlPr>
                          <a:rPr lang="en-US" sz="2400" i="1">
                            <a:solidFill>
                              <a:srgbClr val="0070C0"/>
                            </a:solidFill>
                            <a:latin typeface="Cambria Math" panose="02040503050406030204" pitchFamily="18" charset="0"/>
                          </a:rPr>
                        </m:ctrlPr>
                      </m:accPr>
                      <m:e>
                        <m:r>
                          <a:rPr lang="en-US" sz="2400" i="1">
                            <a:solidFill>
                              <a:srgbClr val="0070C0"/>
                            </a:solidFill>
                            <a:latin typeface="Cambria Math" panose="02040503050406030204" pitchFamily="18" charset="0"/>
                          </a:rPr>
                          <m:t>𝜈</m:t>
                        </m:r>
                      </m:e>
                    </m:acc>
                  </m:oMath>
                </a14:m>
                <a:r>
                  <a:rPr lang="en-US" sz="2400" dirty="0">
                    <a:solidFill>
                      <a:srgbClr val="0070C0"/>
                    </a:solidFill>
                  </a:rPr>
                  <a:t> spectrum, </a:t>
                </a:r>
                <a14:m>
                  <m:oMath xmlns:m="http://schemas.openxmlformats.org/officeDocument/2006/math">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𝑑</m:t>
                        </m:r>
                      </m:e>
                      <m:sub>
                        <m:r>
                          <a:rPr lang="en-US" sz="2400" b="0" i="1" smtClean="0">
                            <a:solidFill>
                              <a:srgbClr val="0070C0"/>
                            </a:solidFill>
                            <a:latin typeface="Cambria Math" panose="02040503050406030204" pitchFamily="18" charset="0"/>
                          </a:rPr>
                          <m:t>𝑀</m:t>
                        </m:r>
                      </m:sub>
                    </m:sSub>
                    <m:r>
                      <a:rPr lang="en-US" sz="2400" b="0" i="1" smtClean="0">
                        <a:solidFill>
                          <a:srgbClr val="0070C0"/>
                        </a:solidFill>
                        <a:latin typeface="Cambria Math" panose="02040503050406030204" pitchFamily="18" charset="0"/>
                      </a:rPr>
                      <m:t>≥</m:t>
                    </m:r>
                    <m:sSub>
                      <m:sSubPr>
                        <m:ctrlPr>
                          <a:rPr lang="en-US" sz="2400" i="1">
                            <a:solidFill>
                              <a:srgbClr val="0070C0"/>
                            </a:solidFill>
                            <a:latin typeface="Cambria Math" panose="02040503050406030204" pitchFamily="18" charset="0"/>
                          </a:rPr>
                        </m:ctrlPr>
                      </m:sSubPr>
                      <m:e>
                        <m:r>
                          <a:rPr lang="en-US" sz="2400" i="1">
                            <a:solidFill>
                              <a:srgbClr val="0070C0"/>
                            </a:solidFill>
                            <a:latin typeface="Cambria Math" panose="02040503050406030204" pitchFamily="18" charset="0"/>
                          </a:rPr>
                          <m:t>𝑑</m:t>
                        </m:r>
                      </m:e>
                      <m:sub>
                        <m:r>
                          <a:rPr lang="en-US" sz="2400" b="0" i="1" smtClean="0">
                            <a:solidFill>
                              <a:srgbClr val="0070C0"/>
                            </a:solidFill>
                            <a:latin typeface="Cambria Math" panose="02040503050406030204" pitchFamily="18" charset="0"/>
                          </a:rPr>
                          <m:t>𝑆</m:t>
                        </m:r>
                      </m:sub>
                    </m:sSub>
                  </m:oMath>
                </a14:m>
                <a:endParaRPr lang="en-US" sz="2400" dirty="0">
                  <a:solidFill>
                    <a:srgbClr val="0070C0"/>
                  </a:solidFill>
                </a:endParaRPr>
              </a:p>
              <a:p>
                <a:pPr lvl="1"/>
                <a:r>
                  <a:rPr lang="el-GR" sz="2400" b="0" dirty="0">
                    <a:solidFill>
                      <a:srgbClr val="7030A0"/>
                    </a:solidFill>
                  </a:rPr>
                  <a:t>ν</a:t>
                </a:r>
                <a:r>
                  <a:rPr lang="en-US" sz="2400" b="0" dirty="0">
                    <a:solidFill>
                      <a:srgbClr val="7030A0"/>
                    </a:solidFill>
                  </a:rPr>
                  <a:t>CC </a:t>
                </a:r>
                <a:r>
                  <a:rPr lang="en-US" sz="2400" b="0" dirty="0" err="1">
                    <a:solidFill>
                      <a:srgbClr val="7030A0"/>
                    </a:solidFill>
                  </a:rPr>
                  <a:t>Xs</a:t>
                </a:r>
                <a:r>
                  <a:rPr lang="en-US" sz="2400" b="0" dirty="0">
                    <a:solidFill>
                      <a:srgbClr val="7030A0"/>
                    </a:solidFill>
                  </a:rPr>
                  <a:t> extraction:  S(x) ~ differential </a:t>
                </a:r>
                <a:r>
                  <a:rPr lang="en-US" sz="2400" b="0" dirty="0" err="1">
                    <a:solidFill>
                      <a:srgbClr val="7030A0"/>
                    </a:solidFill>
                  </a:rPr>
                  <a:t>Xs</a:t>
                </a:r>
                <a:r>
                  <a:rPr lang="en-US" sz="2400" b="0" dirty="0">
                    <a:solidFill>
                      <a:srgbClr val="7030A0"/>
                    </a:solidFill>
                  </a:rPr>
                  <a:t>,  M(y) ~ measured CC distributions, </a:t>
                </a:r>
                <a14:m>
                  <m:oMath xmlns:m="http://schemas.openxmlformats.org/officeDocument/2006/math">
                    <m:sSub>
                      <m:sSubPr>
                        <m:ctrlPr>
                          <a:rPr lang="en-US" sz="2400" i="1" smtClean="0">
                            <a:solidFill>
                              <a:srgbClr val="7030A0"/>
                            </a:solidFill>
                            <a:latin typeface="Cambria Math" panose="02040503050406030204" pitchFamily="18" charset="0"/>
                          </a:rPr>
                        </m:ctrlPr>
                      </m:sSubPr>
                      <m:e>
                        <m:r>
                          <a:rPr lang="en-US" sz="2400" i="1">
                            <a:solidFill>
                              <a:srgbClr val="7030A0"/>
                            </a:solidFill>
                            <a:latin typeface="Cambria Math" panose="02040503050406030204" pitchFamily="18" charset="0"/>
                          </a:rPr>
                          <m:t>𝑑</m:t>
                        </m:r>
                      </m:e>
                      <m:sub>
                        <m:r>
                          <a:rPr lang="en-US" sz="2400" b="0" i="1" smtClean="0">
                            <a:solidFill>
                              <a:srgbClr val="7030A0"/>
                            </a:solidFill>
                            <a:latin typeface="Cambria Math" panose="02040503050406030204" pitchFamily="18" charset="0"/>
                          </a:rPr>
                          <m:t>𝑀</m:t>
                        </m:r>
                      </m:sub>
                    </m:sSub>
                    <m:r>
                      <a:rPr lang="en-US" sz="2400" b="0" i="1" smtClean="0">
                        <a:solidFill>
                          <a:srgbClr val="7030A0"/>
                        </a:solidFill>
                        <a:latin typeface="Cambria Math" panose="02040503050406030204" pitchFamily="18" charset="0"/>
                      </a:rPr>
                      <m:t>≥</m:t>
                    </m:r>
                    <m:sSub>
                      <m:sSubPr>
                        <m:ctrlPr>
                          <a:rPr lang="en-US" sz="2400" i="1">
                            <a:solidFill>
                              <a:srgbClr val="7030A0"/>
                            </a:solidFill>
                            <a:latin typeface="Cambria Math" panose="02040503050406030204" pitchFamily="18" charset="0"/>
                          </a:rPr>
                        </m:ctrlPr>
                      </m:sSubPr>
                      <m:e>
                        <m:r>
                          <a:rPr lang="en-US" sz="2400" i="1">
                            <a:solidFill>
                              <a:srgbClr val="7030A0"/>
                            </a:solidFill>
                            <a:latin typeface="Cambria Math" panose="02040503050406030204" pitchFamily="18" charset="0"/>
                          </a:rPr>
                          <m:t>𝑑</m:t>
                        </m:r>
                      </m:e>
                      <m:sub>
                        <m:r>
                          <a:rPr lang="en-US" sz="2400" b="0" i="1" smtClean="0">
                            <a:solidFill>
                              <a:srgbClr val="7030A0"/>
                            </a:solidFill>
                            <a:latin typeface="Cambria Math" panose="02040503050406030204" pitchFamily="18" charset="0"/>
                          </a:rPr>
                          <m:t>𝑆</m:t>
                        </m:r>
                      </m:sub>
                    </m:sSub>
                  </m:oMath>
                </a14:m>
                <a:endParaRPr lang="en-US" sz="2400" b="0" dirty="0">
                  <a:solidFill>
                    <a:srgbClr val="000000"/>
                  </a:solidFill>
                </a:endParaRPr>
              </a:p>
              <a:p>
                <a:pPr lvl="1"/>
                <a:r>
                  <a:rPr lang="en-US" dirty="0"/>
                  <a:t>… </a:t>
                </a:r>
              </a:p>
              <a:p>
                <a:pPr lvl="1"/>
                <a:r>
                  <a:rPr lang="en-US" sz="2800" b="1" dirty="0"/>
                  <a:t>Any physics analysis is essentially a data unfolding problem</a:t>
                </a:r>
              </a:p>
            </p:txBody>
          </p:sp>
        </mc:Choice>
        <mc:Fallback xmlns="">
          <p:sp>
            <p:nvSpPr>
              <p:cNvPr id="3" name="Content Placeholder 2">
                <a:extLst>
                  <a:ext uri="{FF2B5EF4-FFF2-40B4-BE49-F238E27FC236}">
                    <a16:creationId xmlns:a16="http://schemas.microsoft.com/office/drawing/2014/main" id="{992EC2FE-FEAA-C9AC-4935-147A7E013CDD}"/>
                  </a:ext>
                </a:extLst>
              </p:cNvPr>
              <p:cNvSpPr>
                <a:spLocks noGrp="1" noRot="1" noChangeAspect="1" noMove="1" noResize="1" noEditPoints="1" noAdjustHandles="1" noChangeArrowheads="1" noChangeShapeType="1" noTextEdit="1"/>
              </p:cNvSpPr>
              <p:nvPr>
                <p:ph idx="1"/>
              </p:nvPr>
            </p:nvSpPr>
            <p:spPr>
              <a:xfrm>
                <a:off x="-26126" y="2632265"/>
                <a:ext cx="12244251" cy="3964478"/>
              </a:xfrm>
              <a:blipFill>
                <a:blip r:embed="rId2"/>
                <a:stretch>
                  <a:fillRect l="-896" t="-153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CF2D119F-DC3A-1AD8-13DD-869D2576D8B2}"/>
              </a:ext>
            </a:extLst>
          </p:cNvPr>
          <p:cNvSpPr>
            <a:spLocks noGrp="1"/>
          </p:cNvSpPr>
          <p:nvPr>
            <p:ph type="sldNum" sz="quarter" idx="12"/>
          </p:nvPr>
        </p:nvSpPr>
        <p:spPr/>
        <p:txBody>
          <a:bodyPr/>
          <a:lstStyle/>
          <a:p>
            <a:fld id="{664C8B8A-3CEF-4077-8AC3-5FC46E293847}" type="slidenum">
              <a:rPr lang="en-US" smtClean="0"/>
              <a:t>3</a:t>
            </a:fld>
            <a:endParaRPr lang="en-US"/>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5494D0B-2074-A3EC-2850-B1E2F906A930}"/>
                  </a:ext>
                </a:extLst>
              </p:cNvPr>
              <p:cNvSpPr txBox="1"/>
              <p:nvPr/>
            </p:nvSpPr>
            <p:spPr>
              <a:xfrm>
                <a:off x="1045029" y="1216432"/>
                <a:ext cx="10263051" cy="1229504"/>
              </a:xfrm>
              <a:prstGeom prst="rect">
                <a:avLst/>
              </a:prstGeom>
              <a:noFill/>
              <a:ln w="31750">
                <a:solidFill>
                  <a:schemeClr val="tx1"/>
                </a:solidFill>
              </a:ln>
            </p:spPr>
            <p:txBody>
              <a:bodyPr wrap="square">
                <a:spAutoFit/>
              </a:bodyPr>
              <a:lstStyle/>
              <a:p>
                <a:pPr/>
                <a14:m>
                  <m:oMath xmlns:m="http://schemas.openxmlformats.org/officeDocument/2006/math">
                    <m:r>
                      <m:rPr>
                        <m:nor/>
                      </m:rPr>
                      <a:rPr lang="en-US" sz="2400" smtClean="0">
                        <a:solidFill>
                          <a:srgbClr val="0070C0"/>
                        </a:solidFill>
                        <a:latin typeface="Cambria Math" panose="02040503050406030204" pitchFamily="18" charset="0"/>
                      </a:rPr>
                      <m:t>T</m:t>
                    </m:r>
                    <m:r>
                      <m:rPr>
                        <m:nor/>
                      </m:rPr>
                      <a:rPr lang="en-US" sz="2400" i="0" smtClean="0">
                        <a:solidFill>
                          <a:srgbClr val="0070C0"/>
                        </a:solidFill>
                        <a:latin typeface="Cambria Math" panose="02040503050406030204" pitchFamily="18" charset="0"/>
                      </a:rPr>
                      <m:t>rue</m:t>
                    </m:r>
                    <m:r>
                      <m:rPr>
                        <m:nor/>
                      </m:rPr>
                      <a:rPr lang="en-US" sz="2400" i="0" smtClean="0">
                        <a:solidFill>
                          <a:srgbClr val="0070C0"/>
                        </a:solidFill>
                        <a:latin typeface="Cambria Math" panose="02040503050406030204" pitchFamily="18" charset="0"/>
                      </a:rPr>
                      <m:t> </m:t>
                    </m:r>
                    <m:r>
                      <m:rPr>
                        <m:nor/>
                      </m:rPr>
                      <a:rPr lang="en-US" sz="2400" i="0" smtClean="0">
                        <a:solidFill>
                          <a:srgbClr val="0070C0"/>
                        </a:solidFill>
                        <a:latin typeface="Cambria Math" panose="02040503050406030204" pitchFamily="18" charset="0"/>
                      </a:rPr>
                      <m:t>distribution</m:t>
                    </m:r>
                    <m:r>
                      <m:rPr>
                        <m:nor/>
                      </m:rPr>
                      <a:rPr lang="en-US" sz="2400" b="0" i="0" smtClean="0">
                        <a:solidFill>
                          <a:srgbClr val="0070C0"/>
                        </a:solidFill>
                        <a:latin typeface="Cambria Math" panose="02040503050406030204" pitchFamily="18" charset="0"/>
                      </a:rPr>
                      <m:t>            </m:t>
                    </m:r>
                    <m:r>
                      <m:rPr>
                        <m:nor/>
                      </m:rPr>
                      <a:rPr lang="en-US" sz="2400" b="0" i="0" smtClean="0">
                        <a:solidFill>
                          <a:srgbClr val="000000"/>
                        </a:solidFill>
                        <a:latin typeface="Cambria Math" panose="02040503050406030204" pitchFamily="18" charset="0"/>
                      </a:rPr>
                      <m:t>:</m:t>
                    </m:r>
                    <m:r>
                      <m:rPr>
                        <m:nor/>
                      </m:rPr>
                      <a:rPr lang="en-US" sz="2400" i="0" smtClean="0">
                        <a:solidFill>
                          <a:srgbClr val="000000"/>
                        </a:solidFill>
                        <a:latin typeface="Cambria Math" panose="02040503050406030204" pitchFamily="18" charset="0"/>
                      </a:rPr>
                      <m:t> </m:t>
                    </m:r>
                    <m:r>
                      <m:rPr>
                        <m:nor/>
                      </m:rPr>
                      <a:rPr lang="en-US" sz="2400" b="0" i="0" smtClean="0">
                        <a:solidFill>
                          <a:srgbClr val="0070C0"/>
                        </a:solidFill>
                        <a:latin typeface="Cambria Math" panose="02040503050406030204" pitchFamily="18" charset="0"/>
                      </a:rPr>
                      <m:t> </m:t>
                    </m:r>
                    <m:r>
                      <m:rPr>
                        <m:nor/>
                      </m:rPr>
                      <a:rPr lang="en-US" sz="2400" b="0" i="0" smtClean="0">
                        <a:solidFill>
                          <a:srgbClr val="0070C0"/>
                        </a:solidFill>
                        <a:latin typeface="Cambria Math" panose="02040503050406030204" pitchFamily="18" charset="0"/>
                      </a:rPr>
                      <m:t>S</m:t>
                    </m:r>
                    <m:d>
                      <m:dPr>
                        <m:ctrlPr>
                          <a:rPr lang="en-US" sz="2400" i="1">
                            <a:solidFill>
                              <a:srgbClr val="0070C0"/>
                            </a:solidFill>
                            <a:latin typeface="Cambria Math" panose="02040503050406030204" pitchFamily="18" charset="0"/>
                          </a:rPr>
                        </m:ctrlPr>
                      </m:dPr>
                      <m:e>
                        <m:r>
                          <m:rPr>
                            <m:sty m:val="p"/>
                          </m:rPr>
                          <a:rPr lang="en-US" sz="2400" i="0">
                            <a:solidFill>
                              <a:srgbClr val="0070C0"/>
                            </a:solidFill>
                            <a:latin typeface="Cambria Math" panose="02040503050406030204" pitchFamily="18" charset="0"/>
                          </a:rPr>
                          <m:t>x</m:t>
                        </m:r>
                      </m:e>
                    </m:d>
                    <m:r>
                      <a:rPr lang="en-US" sz="2400" b="0" i="1" smtClean="0">
                        <a:solidFill>
                          <a:srgbClr val="0070C0"/>
                        </a:solidFill>
                        <a:latin typeface="Cambria Math" panose="02040503050406030204" pitchFamily="18" charset="0"/>
                      </a:rPr>
                      <m:t> </m:t>
                    </m:r>
                    <m:r>
                      <m:rPr>
                        <m:sty m:val="p"/>
                      </m:rPr>
                      <a:rPr lang="en-US" sz="2400" b="0" i="0" smtClean="0">
                        <a:solidFill>
                          <a:srgbClr val="000000"/>
                        </a:solidFill>
                        <a:latin typeface="Cambria Math" panose="02040503050406030204" pitchFamily="18" charset="0"/>
                      </a:rPr>
                      <m:t>on</m:t>
                    </m:r>
                    <m:r>
                      <a:rPr lang="en-US" sz="2400" b="0" i="0" smtClean="0">
                        <a:solidFill>
                          <a:srgbClr val="000000"/>
                        </a:solidFill>
                        <a:latin typeface="Cambria Math" panose="02040503050406030204" pitchFamily="18" charset="0"/>
                      </a:rPr>
                      <m:t> </m:t>
                    </m:r>
                    <m:r>
                      <m:rPr>
                        <m:sty m:val="p"/>
                      </m:rPr>
                      <a:rPr lang="en-US" sz="2400" b="0" i="0" smtClean="0">
                        <a:solidFill>
                          <a:srgbClr val="000000"/>
                        </a:solidFill>
                        <a:latin typeface="Cambria Math" panose="02040503050406030204" pitchFamily="18" charset="0"/>
                      </a:rPr>
                      <m:t>variable</m:t>
                    </m:r>
                    <m:r>
                      <a:rPr lang="en-US" sz="2400" b="0" i="0" smtClean="0">
                        <a:solidFill>
                          <a:srgbClr val="000000"/>
                        </a:solidFill>
                        <a:latin typeface="Cambria Math" panose="02040503050406030204" pitchFamily="18" charset="0"/>
                      </a:rPr>
                      <m:t> </m:t>
                    </m:r>
                    <m:r>
                      <a:rPr lang="en-US" sz="2400" b="0" i="1" smtClean="0">
                        <a:solidFill>
                          <a:srgbClr val="0070C0"/>
                        </a:solidFill>
                        <a:latin typeface="Cambria Math" panose="02040503050406030204" pitchFamily="18" charset="0"/>
                      </a:rPr>
                      <m:t>𝑥</m:t>
                    </m:r>
                  </m:oMath>
                </a14:m>
                <a:r>
                  <a:rPr lang="en-US" sz="2400" i="1" dirty="0">
                    <a:solidFill>
                      <a:srgbClr val="000000"/>
                    </a:solidFill>
                    <a:latin typeface="Cambria Math" panose="02040503050406030204" pitchFamily="18" charset="0"/>
                  </a:rPr>
                  <a:t> </a:t>
                </a:r>
                <a:r>
                  <a:rPr lang="en-US" sz="2400" dirty="0">
                    <a:solidFill>
                      <a:srgbClr val="000000"/>
                    </a:solidFill>
                    <a:latin typeface="Cambria Math" panose="02040503050406030204" pitchFamily="18" charset="0"/>
                  </a:rPr>
                  <a:t>with dimension </a:t>
                </a:r>
                <a14:m>
                  <m:oMath xmlns:m="http://schemas.openxmlformats.org/officeDocument/2006/math">
                    <m:sSub>
                      <m:sSubPr>
                        <m:ctrlPr>
                          <a:rPr lang="en-US" sz="2400" b="0" i="1" smtClean="0">
                            <a:solidFill>
                              <a:srgbClr val="0070C0"/>
                            </a:solidFill>
                            <a:latin typeface="Cambria Math" panose="02040503050406030204" pitchFamily="18" charset="0"/>
                          </a:rPr>
                        </m:ctrlPr>
                      </m:sSubPr>
                      <m:e>
                        <m:r>
                          <a:rPr lang="en-US" sz="2400" b="0" i="1" smtClean="0">
                            <a:solidFill>
                              <a:srgbClr val="0070C0"/>
                            </a:solidFill>
                            <a:latin typeface="Cambria Math" panose="02040503050406030204" pitchFamily="18" charset="0"/>
                          </a:rPr>
                          <m:t>𝑑</m:t>
                        </m:r>
                      </m:e>
                      <m:sub>
                        <m:r>
                          <a:rPr lang="en-US" sz="2400" b="0" i="1" smtClean="0">
                            <a:solidFill>
                              <a:srgbClr val="0070C0"/>
                            </a:solidFill>
                            <a:latin typeface="Cambria Math" panose="02040503050406030204" pitchFamily="18" charset="0"/>
                          </a:rPr>
                          <m:t>𝑆</m:t>
                        </m:r>
                      </m:sub>
                    </m:sSub>
                  </m:oMath>
                </a14:m>
                <a:br>
                  <a:rPr lang="en-US" sz="2400" i="1" dirty="0">
                    <a:solidFill>
                      <a:srgbClr val="000000"/>
                    </a:solidFill>
                    <a:latin typeface="Cambria Math" panose="02040503050406030204" pitchFamily="18" charset="0"/>
                  </a:rPr>
                </a:br>
                <a14:m>
                  <m:oMath xmlns:m="http://schemas.openxmlformats.org/officeDocument/2006/math">
                    <m:r>
                      <m:rPr>
                        <m:nor/>
                      </m:rPr>
                      <a:rPr lang="en-US" sz="2400" i="0" smtClean="0">
                        <a:solidFill>
                          <a:srgbClr val="C00000"/>
                        </a:solidFill>
                        <a:latin typeface="Cambria Math" panose="02040503050406030204" pitchFamily="18" charset="0"/>
                      </a:rPr>
                      <m:t>Measur</m:t>
                    </m:r>
                    <m:r>
                      <m:rPr>
                        <m:nor/>
                      </m:rPr>
                      <a:rPr lang="en-US" sz="2400" b="0" i="0" smtClean="0">
                        <a:solidFill>
                          <a:srgbClr val="C00000"/>
                        </a:solidFill>
                        <a:latin typeface="Cambria Math" panose="02040503050406030204" pitchFamily="18" charset="0"/>
                      </a:rPr>
                      <m:t>ed</m:t>
                    </m:r>
                    <m:r>
                      <m:rPr>
                        <m:nor/>
                      </m:rPr>
                      <a:rPr lang="en-US" sz="2400" b="0" i="0" smtClean="0">
                        <a:solidFill>
                          <a:srgbClr val="C00000"/>
                        </a:solidFill>
                        <a:latin typeface="Cambria Math" panose="02040503050406030204" pitchFamily="18" charset="0"/>
                      </a:rPr>
                      <m:t> </m:t>
                    </m:r>
                    <m:r>
                      <m:rPr>
                        <m:nor/>
                      </m:rPr>
                      <a:rPr lang="en-US" sz="2400" b="0" i="0" smtClean="0">
                        <a:solidFill>
                          <a:srgbClr val="C00000"/>
                        </a:solidFill>
                        <a:latin typeface="Cambria Math" panose="02040503050406030204" pitchFamily="18" charset="0"/>
                      </a:rPr>
                      <m:t>distribution</m:t>
                    </m:r>
                    <m:r>
                      <m:rPr>
                        <m:nor/>
                      </m:rPr>
                      <a:rPr lang="en-US" sz="2400" b="0" i="0" smtClean="0">
                        <a:solidFill>
                          <a:srgbClr val="C00000"/>
                        </a:solidFill>
                        <a:latin typeface="Cambria Math" panose="02040503050406030204" pitchFamily="18" charset="0"/>
                      </a:rPr>
                      <m:t>  :  </m:t>
                    </m:r>
                    <m:r>
                      <m:rPr>
                        <m:nor/>
                      </m:rPr>
                      <a:rPr lang="en-US" sz="2400" i="0" smtClean="0">
                        <a:solidFill>
                          <a:srgbClr val="C00000"/>
                        </a:solidFill>
                        <a:latin typeface="Cambria Math" panose="02040503050406030204" pitchFamily="18" charset="0"/>
                      </a:rPr>
                      <m:t>M</m:t>
                    </m:r>
                    <m:d>
                      <m:dPr>
                        <m:ctrlPr>
                          <a:rPr lang="en-US" sz="2400" i="1">
                            <a:solidFill>
                              <a:srgbClr val="C00000"/>
                            </a:solidFill>
                            <a:latin typeface="Cambria Math" panose="02040503050406030204" pitchFamily="18" charset="0"/>
                          </a:rPr>
                        </m:ctrlPr>
                      </m:dPr>
                      <m:e>
                        <m:r>
                          <m:rPr>
                            <m:sty m:val="p"/>
                          </m:rPr>
                          <a:rPr lang="en-US" sz="2400" i="0">
                            <a:solidFill>
                              <a:srgbClr val="C00000"/>
                            </a:solidFill>
                            <a:latin typeface="Cambria Math" panose="02040503050406030204" pitchFamily="18" charset="0"/>
                          </a:rPr>
                          <m:t>y</m:t>
                        </m:r>
                      </m:e>
                    </m:d>
                    <m:r>
                      <a:rPr lang="en-US" sz="2400" b="0" i="1" smtClean="0">
                        <a:solidFill>
                          <a:srgbClr val="C00000"/>
                        </a:solidFill>
                        <a:latin typeface="Cambria Math" panose="02040503050406030204" pitchFamily="18" charset="0"/>
                      </a:rPr>
                      <m:t> </m:t>
                    </m:r>
                    <m:r>
                      <m:rPr>
                        <m:sty m:val="p"/>
                      </m:rPr>
                      <a:rPr lang="en-US" sz="2400" b="0" i="0" smtClean="0">
                        <a:solidFill>
                          <a:srgbClr val="000000"/>
                        </a:solidFill>
                        <a:latin typeface="Cambria Math" panose="02040503050406030204" pitchFamily="18" charset="0"/>
                      </a:rPr>
                      <m:t>on</m:t>
                    </m:r>
                    <m:r>
                      <a:rPr lang="en-US" sz="2400" b="0" i="0" smtClean="0">
                        <a:solidFill>
                          <a:srgbClr val="000000"/>
                        </a:solidFill>
                        <a:latin typeface="Cambria Math" panose="02040503050406030204" pitchFamily="18" charset="0"/>
                      </a:rPr>
                      <m:t> </m:t>
                    </m:r>
                    <m:r>
                      <m:rPr>
                        <m:sty m:val="p"/>
                      </m:rPr>
                      <a:rPr lang="en-US" sz="2400" b="0" i="0" smtClean="0">
                        <a:solidFill>
                          <a:srgbClr val="000000"/>
                        </a:solidFill>
                        <a:latin typeface="Cambria Math" panose="02040503050406030204" pitchFamily="18" charset="0"/>
                      </a:rPr>
                      <m:t>variable</m:t>
                    </m:r>
                    <m:r>
                      <a:rPr lang="en-US" sz="2400" b="0" i="0" smtClean="0">
                        <a:solidFill>
                          <a:srgbClr val="000000"/>
                        </a:solidFill>
                        <a:latin typeface="Cambria Math" panose="02040503050406030204" pitchFamily="18" charset="0"/>
                      </a:rPr>
                      <m:t> </m:t>
                    </m:r>
                    <m:r>
                      <a:rPr lang="en-US" sz="2400" b="0" i="1" smtClean="0">
                        <a:solidFill>
                          <a:srgbClr val="C00000"/>
                        </a:solidFill>
                        <a:latin typeface="Cambria Math" panose="02040503050406030204" pitchFamily="18" charset="0"/>
                      </a:rPr>
                      <m:t>𝑦</m:t>
                    </m:r>
                    <m:r>
                      <a:rPr lang="en-US" sz="2400" b="0" i="1" smtClean="0">
                        <a:solidFill>
                          <a:srgbClr val="000000"/>
                        </a:solidFill>
                        <a:latin typeface="Cambria Math" panose="02040503050406030204" pitchFamily="18" charset="0"/>
                      </a:rPr>
                      <m:t> </m:t>
                    </m:r>
                    <m:r>
                      <m:rPr>
                        <m:sty m:val="p"/>
                      </m:rPr>
                      <a:rPr lang="en-US" sz="2400" b="0" i="0" smtClean="0">
                        <a:solidFill>
                          <a:srgbClr val="000000"/>
                        </a:solidFill>
                        <a:latin typeface="Cambria Math" panose="02040503050406030204" pitchFamily="18" charset="0"/>
                      </a:rPr>
                      <m:t>with</m:t>
                    </m:r>
                    <m:r>
                      <a:rPr lang="en-US" sz="2400" b="0" i="1" smtClean="0">
                        <a:solidFill>
                          <a:srgbClr val="000000"/>
                        </a:solidFill>
                        <a:latin typeface="Cambria Math" panose="02040503050406030204" pitchFamily="18" charset="0"/>
                      </a:rPr>
                      <m:t> </m:t>
                    </m:r>
                    <m:acc>
                      <m:accPr>
                        <m:chr m:val="̅"/>
                        <m:ctrlPr>
                          <a:rPr lang="en-US" sz="2400" i="1" smtClean="0">
                            <a:solidFill>
                              <a:srgbClr val="C00000"/>
                            </a:solidFill>
                            <a:latin typeface="Cambria Math" panose="02040503050406030204" pitchFamily="18" charset="0"/>
                          </a:rPr>
                        </m:ctrlPr>
                      </m:accPr>
                      <m:e>
                        <m:r>
                          <a:rPr lang="en-US" sz="2400" i="1">
                            <a:solidFill>
                              <a:srgbClr val="C00000"/>
                            </a:solidFill>
                            <a:latin typeface="Cambria Math" panose="02040503050406030204" pitchFamily="18" charset="0"/>
                          </a:rPr>
                          <m:t>𝑦</m:t>
                        </m:r>
                      </m:e>
                    </m:acc>
                    <m:r>
                      <m:rPr>
                        <m:nor/>
                      </m:rPr>
                      <a:rPr lang="en-US" sz="2400">
                        <a:solidFill>
                          <a:srgbClr val="C00000"/>
                        </a:solidFill>
                        <a:latin typeface="Cambria Math" panose="02040503050406030204" pitchFamily="18" charset="0"/>
                      </a:rPr>
                      <m:t> =</m:t>
                    </m:r>
                    <m:r>
                      <a:rPr lang="en-US" sz="2400" i="1">
                        <a:solidFill>
                          <a:srgbClr val="C00000"/>
                        </a:solidFill>
                        <a:latin typeface="Cambria Math" panose="02040503050406030204" pitchFamily="18" charset="0"/>
                      </a:rPr>
                      <m:t> </m:t>
                    </m:r>
                    <m:r>
                      <a:rPr lang="en-US" sz="2400" i="1">
                        <a:solidFill>
                          <a:srgbClr val="C00000"/>
                        </a:solidFill>
                        <a:latin typeface="Cambria Math" panose="02040503050406030204" pitchFamily="18" charset="0"/>
                      </a:rPr>
                      <m:t>𝑅</m:t>
                    </m:r>
                    <m:r>
                      <a:rPr lang="en-US" sz="2400" i="1">
                        <a:solidFill>
                          <a:srgbClr val="C00000"/>
                        </a:solidFill>
                        <a:latin typeface="Cambria Math" panose="02040503050406030204" pitchFamily="18" charset="0"/>
                      </a:rPr>
                      <m:t>(</m:t>
                    </m:r>
                    <m:r>
                      <m:rPr>
                        <m:sty m:val="p"/>
                      </m:rPr>
                      <a:rPr lang="en-US" sz="2400">
                        <a:solidFill>
                          <a:srgbClr val="C00000"/>
                        </a:solidFill>
                        <a:latin typeface="Cambria Math" panose="02040503050406030204" pitchFamily="18" charset="0"/>
                      </a:rPr>
                      <m:t>x</m:t>
                    </m:r>
                    <m:r>
                      <a:rPr lang="en-US" sz="2400" i="1">
                        <a:solidFill>
                          <a:srgbClr val="C00000"/>
                        </a:solidFill>
                        <a:latin typeface="Cambria Math" panose="02040503050406030204" pitchFamily="18" charset="0"/>
                      </a:rPr>
                      <m:t>)</m:t>
                    </m:r>
                  </m:oMath>
                </a14:m>
                <a:r>
                  <a:rPr lang="en-US" sz="2400" i="1" dirty="0">
                    <a:solidFill>
                      <a:srgbClr val="C00000"/>
                    </a:solidFill>
                    <a:latin typeface="Cambria Math" panose="02040503050406030204" pitchFamily="18" charset="0"/>
                  </a:rPr>
                  <a:t> </a:t>
                </a:r>
                <a:r>
                  <a:rPr lang="en-US" sz="2400" dirty="0">
                    <a:solidFill>
                      <a:srgbClr val="000000"/>
                    </a:solidFill>
                    <a:latin typeface="Cambria Math" panose="02040503050406030204" pitchFamily="18" charset="0"/>
                  </a:rPr>
                  <a:t>and dimension </a:t>
                </a:r>
                <a14:m>
                  <m:oMath xmlns:m="http://schemas.openxmlformats.org/officeDocument/2006/math">
                    <m:sSub>
                      <m:sSubPr>
                        <m:ctrlPr>
                          <a:rPr lang="en-US" sz="2400" b="0" i="1" smtClean="0">
                            <a:solidFill>
                              <a:srgbClr val="C00000"/>
                            </a:solidFill>
                            <a:latin typeface="Cambria Math" panose="02040503050406030204" pitchFamily="18" charset="0"/>
                          </a:rPr>
                        </m:ctrlPr>
                      </m:sSubPr>
                      <m:e>
                        <m:r>
                          <a:rPr lang="en-US" sz="2400" b="0" i="1" smtClean="0">
                            <a:solidFill>
                              <a:srgbClr val="C00000"/>
                            </a:solidFill>
                            <a:latin typeface="Cambria Math" panose="02040503050406030204" pitchFamily="18" charset="0"/>
                          </a:rPr>
                          <m:t>𝑑</m:t>
                        </m:r>
                      </m:e>
                      <m:sub>
                        <m:r>
                          <a:rPr lang="en-US" sz="2400" b="0" i="1" smtClean="0">
                            <a:solidFill>
                              <a:srgbClr val="C00000"/>
                            </a:solidFill>
                            <a:latin typeface="Cambria Math" panose="02040503050406030204" pitchFamily="18" charset="0"/>
                          </a:rPr>
                          <m:t>𝑀</m:t>
                        </m:r>
                      </m:sub>
                    </m:sSub>
                  </m:oMath>
                </a14:m>
                <a:br>
                  <a:rPr lang="en-US" sz="2400" i="1" dirty="0">
                    <a:solidFill>
                      <a:srgbClr val="000000"/>
                    </a:solidFill>
                    <a:latin typeface="Cambria Math" panose="02040503050406030204" pitchFamily="18" charset="0"/>
                  </a:rPr>
                </a:br>
                <a14:m>
                  <m:oMathPara xmlns:m="http://schemas.openxmlformats.org/officeDocument/2006/math">
                    <m:oMathParaPr>
                      <m:jc m:val="left"/>
                    </m:oMathParaPr>
                    <m:oMath xmlns:m="http://schemas.openxmlformats.org/officeDocument/2006/math">
                      <m:r>
                        <m:rPr>
                          <m:nor/>
                        </m:rPr>
                        <a:rPr lang="en-US" sz="2400" i="0">
                          <a:solidFill>
                            <a:srgbClr val="000000"/>
                          </a:solidFill>
                          <a:latin typeface="Cambria Math" panose="02040503050406030204" pitchFamily="18" charset="0"/>
                        </a:rPr>
                        <m:t>Unfolding</m:t>
                      </m:r>
                      <m:r>
                        <m:rPr>
                          <m:nor/>
                        </m:rPr>
                        <a:rPr lang="en-US" sz="2400" i="0">
                          <a:solidFill>
                            <a:srgbClr val="000000"/>
                          </a:solidFill>
                          <a:latin typeface="Cambria Math" panose="02040503050406030204" pitchFamily="18" charset="0"/>
                        </a:rPr>
                        <m:t> </m:t>
                      </m:r>
                      <m:r>
                        <m:rPr>
                          <m:nor/>
                        </m:rPr>
                        <a:rPr lang="en-US" sz="2400" i="0">
                          <a:solidFill>
                            <a:srgbClr val="000000"/>
                          </a:solidFill>
                          <a:latin typeface="Cambria Math" panose="02040503050406030204" pitchFamily="18" charset="0"/>
                        </a:rPr>
                        <m:t>problem</m:t>
                      </m:r>
                      <m:r>
                        <m:rPr>
                          <m:nor/>
                        </m:rPr>
                        <a:rPr lang="en-US" sz="2400" i="0">
                          <a:solidFill>
                            <a:srgbClr val="000000"/>
                          </a:solidFill>
                          <a:latin typeface="Cambria Math" panose="02040503050406030204" pitchFamily="18" charset="0"/>
                        </a:rPr>
                        <m:t> </m:t>
                      </m:r>
                      <m:r>
                        <m:rPr>
                          <m:nor/>
                        </m:rPr>
                        <a:rPr lang="en-US" sz="2400" b="0" i="0" smtClean="0">
                          <a:solidFill>
                            <a:srgbClr val="000000"/>
                          </a:solidFill>
                          <a:latin typeface="Cambria Math" panose="02040503050406030204" pitchFamily="18" charset="0"/>
                        </a:rPr>
                        <m:t>is</m:t>
                      </m:r>
                      <m:r>
                        <m:rPr>
                          <m:nor/>
                        </m:rPr>
                        <a:rPr lang="en-US" sz="2400" b="0" i="0" smtClean="0">
                          <a:solidFill>
                            <a:srgbClr val="000000"/>
                          </a:solidFill>
                          <a:latin typeface="Cambria Math" panose="02040503050406030204" pitchFamily="18" charset="0"/>
                        </a:rPr>
                        <m:t>        </m:t>
                      </m:r>
                      <m:r>
                        <m:rPr>
                          <m:nor/>
                        </m:rPr>
                        <a:rPr lang="en-US" sz="2400" i="0" smtClean="0">
                          <a:solidFill>
                            <a:srgbClr val="C00000"/>
                          </a:solidFill>
                          <a:latin typeface="Cambria Math" panose="02040503050406030204" pitchFamily="18" charset="0"/>
                        </a:rPr>
                        <m:t>M</m:t>
                      </m:r>
                      <m:r>
                        <a:rPr lang="en-US" sz="2400" i="1">
                          <a:solidFill>
                            <a:srgbClr val="C00000"/>
                          </a:solidFill>
                          <a:latin typeface="Cambria Math" panose="02040503050406030204" pitchFamily="18" charset="0"/>
                        </a:rPr>
                        <m:t>(</m:t>
                      </m:r>
                      <m:r>
                        <m:rPr>
                          <m:sty m:val="p"/>
                        </m:rPr>
                        <a:rPr lang="en-US" sz="2400" i="0">
                          <a:solidFill>
                            <a:srgbClr val="C00000"/>
                          </a:solidFill>
                          <a:latin typeface="Cambria Math" panose="02040503050406030204" pitchFamily="18" charset="0"/>
                        </a:rPr>
                        <m:t>y</m:t>
                      </m:r>
                      <m:r>
                        <a:rPr lang="en-US" sz="2400" i="1">
                          <a:solidFill>
                            <a:srgbClr val="C00000"/>
                          </a:solidFill>
                          <a:latin typeface="Cambria Math" panose="02040503050406030204" pitchFamily="18" charset="0"/>
                        </a:rPr>
                        <m:t>)</m:t>
                      </m:r>
                      <m:r>
                        <a:rPr lang="en-US" sz="2400" i="1">
                          <a:solidFill>
                            <a:srgbClr val="000000"/>
                          </a:solidFill>
                          <a:latin typeface="Cambria Math" panose="02040503050406030204" pitchFamily="18" charset="0"/>
                        </a:rPr>
                        <m:t>→</m:t>
                      </m:r>
                      <m:r>
                        <m:rPr>
                          <m:sty m:val="p"/>
                        </m:rPr>
                        <a:rPr lang="en-US" sz="2400" b="0" i="0" smtClean="0">
                          <a:solidFill>
                            <a:srgbClr val="0070C0"/>
                          </a:solidFill>
                          <a:latin typeface="Cambria Math" panose="02040503050406030204" pitchFamily="18" charset="0"/>
                        </a:rPr>
                        <m:t>S</m:t>
                      </m:r>
                      <m:r>
                        <a:rPr lang="en-US" sz="2400" i="1">
                          <a:solidFill>
                            <a:srgbClr val="0070C0"/>
                          </a:solidFill>
                          <a:latin typeface="Cambria Math" panose="02040503050406030204" pitchFamily="18" charset="0"/>
                        </a:rPr>
                        <m:t>(</m:t>
                      </m:r>
                      <m:r>
                        <m:rPr>
                          <m:sty m:val="p"/>
                        </m:rPr>
                        <a:rPr lang="en-US" sz="2400" i="0">
                          <a:solidFill>
                            <a:srgbClr val="0070C0"/>
                          </a:solidFill>
                          <a:latin typeface="Cambria Math" panose="02040503050406030204" pitchFamily="18" charset="0"/>
                        </a:rPr>
                        <m:t>x</m:t>
                      </m:r>
                      <m:r>
                        <a:rPr lang="en-US" sz="2400" i="1">
                          <a:solidFill>
                            <a:srgbClr val="0070C0"/>
                          </a:solidFill>
                          <a:latin typeface="Cambria Math" panose="02040503050406030204" pitchFamily="18" charset="0"/>
                        </a:rPr>
                        <m:t>)</m:t>
                      </m:r>
                    </m:oMath>
                  </m:oMathPara>
                </a14:m>
                <a:endParaRPr lang="en-US" sz="2400" dirty="0"/>
              </a:p>
            </p:txBody>
          </p:sp>
        </mc:Choice>
        <mc:Fallback xmlns="">
          <p:sp>
            <p:nvSpPr>
              <p:cNvPr id="6" name="TextBox 5">
                <a:extLst>
                  <a:ext uri="{FF2B5EF4-FFF2-40B4-BE49-F238E27FC236}">
                    <a16:creationId xmlns:a16="http://schemas.microsoft.com/office/drawing/2014/main" id="{F5494D0B-2074-A3EC-2850-B1E2F906A930}"/>
                  </a:ext>
                </a:extLst>
              </p:cNvPr>
              <p:cNvSpPr txBox="1">
                <a:spLocks noRot="1" noChangeAspect="1" noMove="1" noResize="1" noEditPoints="1" noAdjustHandles="1" noChangeArrowheads="1" noChangeShapeType="1" noTextEdit="1"/>
              </p:cNvSpPr>
              <p:nvPr/>
            </p:nvSpPr>
            <p:spPr>
              <a:xfrm>
                <a:off x="1045029" y="1216432"/>
                <a:ext cx="10263051" cy="1229504"/>
              </a:xfrm>
              <a:prstGeom prst="rect">
                <a:avLst/>
              </a:prstGeom>
              <a:blipFill>
                <a:blip r:embed="rId3"/>
                <a:stretch>
                  <a:fillRect l="-355" t="-2913" b="-2427"/>
                </a:stretch>
              </a:blipFill>
              <a:ln w="31750">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1017680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3EB01073-9629-CFF5-00CF-A0FAE47D46E5}"/>
                  </a:ext>
                </a:extLst>
              </p:cNvPr>
              <p:cNvSpPr>
                <a:spLocks noGrp="1"/>
              </p:cNvSpPr>
              <p:nvPr>
                <p:ph type="title"/>
              </p:nvPr>
            </p:nvSpPr>
            <p:spPr>
              <a:xfrm>
                <a:off x="609600" y="-43333"/>
                <a:ext cx="10972800" cy="1143000"/>
              </a:xfrm>
            </p:spPr>
            <p:txBody>
              <a:bodyPr>
                <a:normAutofit fontScale="90000"/>
              </a:bodyPr>
              <a:lstStyle/>
              <a:p>
                <a:r>
                  <a:rPr lang="en-US" dirty="0"/>
                  <a:t>Special Case of </a:t>
                </a:r>
                <a14:m>
                  <m:oMath xmlns:m="http://schemas.openxmlformats.org/officeDocument/2006/math">
                    <m:sSub>
                      <m:sSubPr>
                        <m:ctrlPr>
                          <a:rPr lang="en-US" sz="4400" i="1" smtClean="0">
                            <a:solidFill>
                              <a:schemeClr val="tx1"/>
                            </a:solidFill>
                            <a:latin typeface="Cambria Math" panose="02040503050406030204" pitchFamily="18" charset="0"/>
                          </a:rPr>
                        </m:ctrlPr>
                      </m:sSubPr>
                      <m:e>
                        <m:r>
                          <a:rPr lang="en-US" sz="4400" i="1">
                            <a:solidFill>
                              <a:schemeClr val="tx1"/>
                            </a:solidFill>
                            <a:latin typeface="Cambria Math" panose="02040503050406030204" pitchFamily="18" charset="0"/>
                          </a:rPr>
                          <m:t>𝑑</m:t>
                        </m:r>
                      </m:e>
                      <m:sub>
                        <m:r>
                          <a:rPr lang="en-US" sz="4400" b="0" i="1" smtClean="0">
                            <a:solidFill>
                              <a:schemeClr val="tx1"/>
                            </a:solidFill>
                            <a:latin typeface="Cambria Math" panose="02040503050406030204" pitchFamily="18" charset="0"/>
                          </a:rPr>
                          <m:t>𝑀</m:t>
                        </m:r>
                      </m:sub>
                    </m:sSub>
                    <m:r>
                      <a:rPr lang="en-US" sz="4400" b="0" i="1" smtClean="0">
                        <a:solidFill>
                          <a:schemeClr val="tx1"/>
                        </a:solidFill>
                        <a:latin typeface="Cambria Math" panose="02040503050406030204" pitchFamily="18" charset="0"/>
                      </a:rPr>
                      <m:t>≥</m:t>
                    </m:r>
                    <m:sSub>
                      <m:sSubPr>
                        <m:ctrlPr>
                          <a:rPr lang="en-US" sz="4400" i="1">
                            <a:solidFill>
                              <a:schemeClr val="tx1"/>
                            </a:solidFill>
                            <a:latin typeface="Cambria Math" panose="02040503050406030204" pitchFamily="18" charset="0"/>
                          </a:rPr>
                        </m:ctrlPr>
                      </m:sSubPr>
                      <m:e>
                        <m:r>
                          <a:rPr lang="en-US" sz="4400" i="1">
                            <a:solidFill>
                              <a:schemeClr val="tx1"/>
                            </a:solidFill>
                            <a:latin typeface="Cambria Math" panose="02040503050406030204" pitchFamily="18" charset="0"/>
                          </a:rPr>
                          <m:t>𝑑</m:t>
                        </m:r>
                      </m:e>
                      <m:sub>
                        <m:r>
                          <a:rPr lang="en-US" sz="4400" b="0" i="1" smtClean="0">
                            <a:solidFill>
                              <a:schemeClr val="tx1"/>
                            </a:solidFill>
                            <a:latin typeface="Cambria Math" panose="02040503050406030204" pitchFamily="18" charset="0"/>
                          </a:rPr>
                          <m:t>𝑆</m:t>
                        </m:r>
                      </m:sub>
                    </m:sSub>
                  </m:oMath>
                </a14:m>
                <a:r>
                  <a:rPr lang="en-US" dirty="0">
                    <a:solidFill>
                      <a:schemeClr val="tx1"/>
                    </a:solidFill>
                  </a:rPr>
                  <a:t> : </a:t>
                </a:r>
                <a:r>
                  <a:rPr lang="en-US" dirty="0"/>
                  <a:t>Weighted Least Squares </a:t>
                </a:r>
              </a:p>
            </p:txBody>
          </p:sp>
        </mc:Choice>
        <mc:Fallback xmlns="">
          <p:sp>
            <p:nvSpPr>
              <p:cNvPr id="2" name="Title 1">
                <a:extLst>
                  <a:ext uri="{FF2B5EF4-FFF2-40B4-BE49-F238E27FC236}">
                    <a16:creationId xmlns:a16="http://schemas.microsoft.com/office/drawing/2014/main" id="{3EB01073-9629-CFF5-00CF-A0FAE47D46E5}"/>
                  </a:ext>
                </a:extLst>
              </p:cNvPr>
              <p:cNvSpPr>
                <a:spLocks noGrp="1" noRot="1" noChangeAspect="1" noMove="1" noResize="1" noEditPoints="1" noAdjustHandles="1" noChangeArrowheads="1" noChangeShapeType="1" noTextEdit="1"/>
              </p:cNvSpPr>
              <p:nvPr>
                <p:ph type="title"/>
              </p:nvPr>
            </p:nvSpPr>
            <p:spPr>
              <a:xfrm>
                <a:off x="609600" y="-43333"/>
                <a:ext cx="10972800" cy="1143000"/>
              </a:xfrm>
              <a:blipFill>
                <a:blip r:embed="rId2"/>
                <a:stretch>
                  <a:fillRect r="-722" b="-374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78DE0D64-210B-5642-2714-C2CD8E273E87}"/>
                  </a:ext>
                </a:extLst>
              </p:cNvPr>
              <p:cNvSpPr>
                <a:spLocks noGrp="1"/>
              </p:cNvSpPr>
              <p:nvPr>
                <p:ph idx="1"/>
              </p:nvPr>
            </p:nvSpPr>
            <p:spPr>
              <a:xfrm>
                <a:off x="256903" y="4684023"/>
                <a:ext cx="11325497" cy="1986743"/>
              </a:xfrm>
            </p:spPr>
            <p:txBody>
              <a:bodyPr/>
              <a:lstStyle/>
              <a:p>
                <a:r>
                  <a:rPr lang="en-US" b="0" dirty="0"/>
                  <a:t>Since measurements are around the </a:t>
                </a:r>
                <a:r>
                  <a:rPr lang="en-US" dirty="0"/>
                  <a:t>ex</a:t>
                </a:r>
                <a:r>
                  <a:rPr lang="en-US" b="0" dirty="0"/>
                  <a:t>pectation</a:t>
                </a:r>
                <a:endParaRPr lang="en-US" dirty="0"/>
              </a:p>
              <a:p>
                <a:pPr lvl="1"/>
                <a:r>
                  <a:rPr lang="en-US" b="0" dirty="0"/>
                  <a:t> </a:t>
                </a:r>
                <a14:m>
                  <m:oMath xmlns:m="http://schemas.openxmlformats.org/officeDocument/2006/math">
                    <m:r>
                      <a:rPr lang="en-US" b="0" i="1" smtClean="0">
                        <a:solidFill>
                          <a:schemeClr val="tx1"/>
                        </a:solidFill>
                        <a:latin typeface="Cambria Math" panose="02040503050406030204" pitchFamily="18" charset="0"/>
                      </a:rPr>
                      <m:t>𝑀</m:t>
                    </m:r>
                    <m:r>
                      <a:rPr lang="en-US" b="0" i="1" smtClean="0">
                        <a:solidFill>
                          <a:schemeClr val="tx1"/>
                        </a:solidFill>
                        <a:latin typeface="Cambria Math" panose="02040503050406030204" pitchFamily="18" charset="0"/>
                      </a:rPr>
                      <m:t>=</m:t>
                    </m:r>
                    <m:r>
                      <a:rPr lang="en-US" b="0" i="1" smtClean="0">
                        <a:solidFill>
                          <a:srgbClr val="0070C0"/>
                        </a:solidFill>
                        <a:latin typeface="Cambria Math" panose="02040503050406030204" pitchFamily="18" charset="0"/>
                      </a:rPr>
                      <m:t>𝑅</m:t>
                    </m:r>
                    <m:r>
                      <a:rPr lang="en-US" b="0" i="1" smtClean="0">
                        <a:solidFill>
                          <a:srgbClr val="0070C0"/>
                        </a:solidFill>
                        <a:latin typeface="Cambria Math" panose="02040503050406030204" pitchFamily="18" charset="0"/>
                      </a:rPr>
                      <m:t>⋅</m:t>
                    </m:r>
                    <m:r>
                      <a:rPr lang="en-US" b="0" i="1" smtClean="0">
                        <a:solidFill>
                          <a:srgbClr val="0070C0"/>
                        </a:solidFill>
                        <a:latin typeface="Cambria Math" panose="02040503050406030204" pitchFamily="18" charset="0"/>
                      </a:rPr>
                      <m:t>𝑆</m:t>
                    </m:r>
                    <m:r>
                      <a:rPr lang="en-US" b="0" i="1" smtClean="0">
                        <a:latin typeface="Cambria Math" panose="02040503050406030204" pitchFamily="18" charset="0"/>
                      </a:rPr>
                      <m:t>+</m:t>
                    </m:r>
                    <m:r>
                      <a:rPr lang="en-US" b="0" i="1" smtClean="0">
                        <a:solidFill>
                          <a:srgbClr val="C00000"/>
                        </a:solidFill>
                        <a:latin typeface="Cambria Math" panose="02040503050406030204" pitchFamily="18" charset="0"/>
                      </a:rPr>
                      <m:t>𝑁</m:t>
                    </m:r>
                  </m:oMath>
                </a14:m>
                <a:r>
                  <a:rPr lang="en-US" dirty="0"/>
                  <a:t> </a:t>
                </a:r>
                <a:r>
                  <a:rPr lang="en-US" dirty="0">
                    <a:sym typeface="Wingdings" panose="05000000000000000000" pitchFamily="2" charset="2"/>
                  </a:rPr>
                  <a:t> </a:t>
                </a:r>
                <a14:m>
                  <m:oMath xmlns:m="http://schemas.openxmlformats.org/officeDocument/2006/math">
                    <m:acc>
                      <m:accPr>
                        <m:chr m:val="̂"/>
                        <m:ctrlPr>
                          <a:rPr lang="en-US" b="0" i="1" smtClean="0">
                            <a:latin typeface="Cambria Math" panose="02040503050406030204" pitchFamily="18" charset="0"/>
                            <a:sym typeface="Wingdings" panose="05000000000000000000" pitchFamily="2" charset="2"/>
                          </a:rPr>
                        </m:ctrlPr>
                      </m:accPr>
                      <m:e>
                        <m:r>
                          <m:rPr>
                            <m:sty m:val="p"/>
                          </m:rPr>
                          <a:rPr lang="en-US" b="0" i="0" smtClean="0">
                            <a:latin typeface="Cambria Math" panose="02040503050406030204" pitchFamily="18" charset="0"/>
                            <a:sym typeface="Wingdings" panose="05000000000000000000" pitchFamily="2" charset="2"/>
                          </a:rPr>
                          <m:t>S</m:t>
                        </m:r>
                      </m:e>
                    </m:acc>
                    <m:r>
                      <a:rPr lang="en-US" b="0" i="1" smtClean="0">
                        <a:latin typeface="Cambria Math" panose="02040503050406030204" pitchFamily="18" charset="0"/>
                        <a:sym typeface="Wingdings" panose="05000000000000000000" pitchFamily="2" charset="2"/>
                      </a:rPr>
                      <m:t>=</m:t>
                    </m:r>
                    <m:r>
                      <a:rPr lang="en-US" b="0" i="1" smtClean="0">
                        <a:solidFill>
                          <a:srgbClr val="0070C0"/>
                        </a:solidFill>
                        <a:latin typeface="Cambria Math" panose="02040503050406030204" pitchFamily="18" charset="0"/>
                        <a:sym typeface="Wingdings" panose="05000000000000000000" pitchFamily="2" charset="2"/>
                      </a:rPr>
                      <m:t>𝑆</m:t>
                    </m:r>
                    <m:r>
                      <a:rPr lang="en-US" b="0" i="1" smtClean="0">
                        <a:latin typeface="Cambria Math" panose="02040503050406030204" pitchFamily="18" charset="0"/>
                        <a:sym typeface="Wingdings" panose="05000000000000000000" pitchFamily="2" charset="2"/>
                      </a:rPr>
                      <m:t>+</m:t>
                    </m:r>
                    <m:sSup>
                      <m:sSupPr>
                        <m:ctrlPr>
                          <a:rPr lang="en-US" b="0" i="1" smtClean="0">
                            <a:solidFill>
                              <a:srgbClr val="C00000"/>
                            </a:solidFill>
                            <a:latin typeface="Cambria Math" panose="02040503050406030204" pitchFamily="18" charset="0"/>
                            <a:sym typeface="Wingdings" panose="05000000000000000000" pitchFamily="2" charset="2"/>
                          </a:rPr>
                        </m:ctrlPr>
                      </m:sSupPr>
                      <m:e>
                        <m:d>
                          <m:dPr>
                            <m:ctrlPr>
                              <a:rPr lang="en-US" b="0" i="1" smtClean="0">
                                <a:solidFill>
                                  <a:srgbClr val="C00000"/>
                                </a:solidFill>
                                <a:latin typeface="Cambria Math" panose="02040503050406030204" pitchFamily="18" charset="0"/>
                                <a:sym typeface="Wingdings" panose="05000000000000000000" pitchFamily="2" charset="2"/>
                              </a:rPr>
                            </m:ctrlPr>
                          </m:dPr>
                          <m:e>
                            <m:sSup>
                              <m:sSupPr>
                                <m:ctrlPr>
                                  <a:rPr lang="en-US" b="0" i="1" smtClean="0">
                                    <a:solidFill>
                                      <a:srgbClr val="C00000"/>
                                    </a:solidFill>
                                    <a:latin typeface="Cambria Math" panose="02040503050406030204" pitchFamily="18" charset="0"/>
                                    <a:sym typeface="Wingdings" panose="05000000000000000000" pitchFamily="2" charset="2"/>
                                  </a:rPr>
                                </m:ctrlPr>
                              </m:sSupPr>
                              <m:e>
                                <m:r>
                                  <a:rPr lang="en-US" b="0" i="1" smtClean="0">
                                    <a:solidFill>
                                      <a:srgbClr val="C00000"/>
                                    </a:solidFill>
                                    <a:latin typeface="Cambria Math" panose="02040503050406030204" pitchFamily="18" charset="0"/>
                                    <a:sym typeface="Wingdings" panose="05000000000000000000" pitchFamily="2" charset="2"/>
                                  </a:rPr>
                                  <m:t>𝑅</m:t>
                                </m:r>
                              </m:e>
                              <m:sup>
                                <m:r>
                                  <a:rPr lang="en-US" b="0" i="1" smtClean="0">
                                    <a:solidFill>
                                      <a:srgbClr val="C00000"/>
                                    </a:solidFill>
                                    <a:latin typeface="Cambria Math" panose="02040503050406030204" pitchFamily="18" charset="0"/>
                                    <a:sym typeface="Wingdings" panose="05000000000000000000" pitchFamily="2" charset="2"/>
                                  </a:rPr>
                                  <m:t>𝑇</m:t>
                                </m:r>
                              </m:sup>
                            </m:sSup>
                            <m:r>
                              <a:rPr lang="en-US" b="0" i="1" smtClean="0">
                                <a:solidFill>
                                  <a:srgbClr val="C00000"/>
                                </a:solidFill>
                                <a:latin typeface="Cambria Math" panose="02040503050406030204" pitchFamily="18" charset="0"/>
                                <a:sym typeface="Wingdings" panose="05000000000000000000" pitchFamily="2" charset="2"/>
                              </a:rPr>
                              <m:t>⋅</m:t>
                            </m:r>
                            <m:sSup>
                              <m:sSupPr>
                                <m:ctrlPr>
                                  <a:rPr lang="en-US" b="0" i="1" smtClean="0">
                                    <a:solidFill>
                                      <a:srgbClr val="C00000"/>
                                    </a:solidFill>
                                    <a:latin typeface="Cambria Math" panose="02040503050406030204" pitchFamily="18" charset="0"/>
                                    <a:sym typeface="Wingdings" panose="05000000000000000000" pitchFamily="2" charset="2"/>
                                  </a:rPr>
                                </m:ctrlPr>
                              </m:sSupPr>
                              <m:e>
                                <m:r>
                                  <a:rPr lang="en-US" b="0" i="1" smtClean="0">
                                    <a:solidFill>
                                      <a:srgbClr val="C00000"/>
                                    </a:solidFill>
                                    <a:latin typeface="Cambria Math" panose="02040503050406030204" pitchFamily="18" charset="0"/>
                                    <a:sym typeface="Wingdings" panose="05000000000000000000" pitchFamily="2" charset="2"/>
                                  </a:rPr>
                                  <m:t>𝐶</m:t>
                                </m:r>
                              </m:e>
                              <m:sup>
                                <m:r>
                                  <a:rPr lang="en-US" b="0" i="1" smtClean="0">
                                    <a:solidFill>
                                      <a:srgbClr val="C00000"/>
                                    </a:solidFill>
                                    <a:latin typeface="Cambria Math" panose="02040503050406030204" pitchFamily="18" charset="0"/>
                                    <a:sym typeface="Wingdings" panose="05000000000000000000" pitchFamily="2" charset="2"/>
                                  </a:rPr>
                                  <m:t>−1</m:t>
                                </m:r>
                              </m:sup>
                            </m:sSup>
                            <m:r>
                              <a:rPr lang="en-US" b="0" i="1" smtClean="0">
                                <a:solidFill>
                                  <a:srgbClr val="C00000"/>
                                </a:solidFill>
                                <a:latin typeface="Cambria Math" panose="02040503050406030204" pitchFamily="18" charset="0"/>
                                <a:sym typeface="Wingdings" panose="05000000000000000000" pitchFamily="2" charset="2"/>
                              </a:rPr>
                              <m:t>⋅</m:t>
                            </m:r>
                            <m:r>
                              <a:rPr lang="en-US" b="0" i="1" smtClean="0">
                                <a:solidFill>
                                  <a:srgbClr val="C00000"/>
                                </a:solidFill>
                                <a:latin typeface="Cambria Math" panose="02040503050406030204" pitchFamily="18" charset="0"/>
                                <a:sym typeface="Wingdings" panose="05000000000000000000" pitchFamily="2" charset="2"/>
                              </a:rPr>
                              <m:t>𝑅</m:t>
                            </m:r>
                          </m:e>
                        </m:d>
                      </m:e>
                      <m:sup>
                        <m:r>
                          <a:rPr lang="en-US" b="0" i="1" smtClean="0">
                            <a:solidFill>
                              <a:srgbClr val="C00000"/>
                            </a:solidFill>
                            <a:latin typeface="Cambria Math" panose="02040503050406030204" pitchFamily="18" charset="0"/>
                            <a:sym typeface="Wingdings" panose="05000000000000000000" pitchFamily="2" charset="2"/>
                          </a:rPr>
                          <m:t>−1</m:t>
                        </m:r>
                      </m:sup>
                    </m:sSup>
                    <m:r>
                      <a:rPr lang="en-US" b="0" i="1" smtClean="0">
                        <a:solidFill>
                          <a:srgbClr val="C00000"/>
                        </a:solidFill>
                        <a:latin typeface="Cambria Math" panose="02040503050406030204" pitchFamily="18" charset="0"/>
                        <a:sym typeface="Wingdings" panose="05000000000000000000" pitchFamily="2" charset="2"/>
                      </a:rPr>
                      <m:t>⋅</m:t>
                    </m:r>
                    <m:sSup>
                      <m:sSupPr>
                        <m:ctrlPr>
                          <a:rPr lang="en-US" b="0" i="1" smtClean="0">
                            <a:solidFill>
                              <a:srgbClr val="C00000"/>
                            </a:solidFill>
                            <a:latin typeface="Cambria Math" panose="02040503050406030204" pitchFamily="18" charset="0"/>
                            <a:sym typeface="Wingdings" panose="05000000000000000000" pitchFamily="2" charset="2"/>
                          </a:rPr>
                        </m:ctrlPr>
                      </m:sSupPr>
                      <m:e>
                        <m:r>
                          <a:rPr lang="en-US" b="0" i="1" smtClean="0">
                            <a:solidFill>
                              <a:srgbClr val="C00000"/>
                            </a:solidFill>
                            <a:latin typeface="Cambria Math" panose="02040503050406030204" pitchFamily="18" charset="0"/>
                            <a:sym typeface="Wingdings" panose="05000000000000000000" pitchFamily="2" charset="2"/>
                          </a:rPr>
                          <m:t>𝑅</m:t>
                        </m:r>
                      </m:e>
                      <m:sup>
                        <m:r>
                          <a:rPr lang="en-US" b="0" i="1" smtClean="0">
                            <a:solidFill>
                              <a:srgbClr val="C00000"/>
                            </a:solidFill>
                            <a:latin typeface="Cambria Math" panose="02040503050406030204" pitchFamily="18" charset="0"/>
                            <a:sym typeface="Wingdings" panose="05000000000000000000" pitchFamily="2" charset="2"/>
                          </a:rPr>
                          <m:t>𝑇</m:t>
                        </m:r>
                      </m:sup>
                    </m:sSup>
                    <m:r>
                      <a:rPr lang="en-US" b="0" i="1" smtClean="0">
                        <a:solidFill>
                          <a:srgbClr val="C00000"/>
                        </a:solidFill>
                        <a:latin typeface="Cambria Math" panose="02040503050406030204" pitchFamily="18" charset="0"/>
                        <a:sym typeface="Wingdings" panose="05000000000000000000" pitchFamily="2" charset="2"/>
                      </a:rPr>
                      <m:t>⋅</m:t>
                    </m:r>
                    <m:sSup>
                      <m:sSupPr>
                        <m:ctrlPr>
                          <a:rPr lang="en-US" b="0" i="1" smtClean="0">
                            <a:solidFill>
                              <a:srgbClr val="C00000"/>
                            </a:solidFill>
                            <a:latin typeface="Cambria Math" panose="02040503050406030204" pitchFamily="18" charset="0"/>
                            <a:sym typeface="Wingdings" panose="05000000000000000000" pitchFamily="2" charset="2"/>
                          </a:rPr>
                        </m:ctrlPr>
                      </m:sSupPr>
                      <m:e>
                        <m:r>
                          <a:rPr lang="en-US" b="0" i="1" smtClean="0">
                            <a:solidFill>
                              <a:srgbClr val="C00000"/>
                            </a:solidFill>
                            <a:latin typeface="Cambria Math" panose="02040503050406030204" pitchFamily="18" charset="0"/>
                            <a:sym typeface="Wingdings" panose="05000000000000000000" pitchFamily="2" charset="2"/>
                          </a:rPr>
                          <m:t>𝐶</m:t>
                        </m:r>
                      </m:e>
                      <m:sup>
                        <m:r>
                          <a:rPr lang="en-US" b="0" i="1" smtClean="0">
                            <a:solidFill>
                              <a:srgbClr val="C00000"/>
                            </a:solidFill>
                            <a:latin typeface="Cambria Math" panose="02040503050406030204" pitchFamily="18" charset="0"/>
                            <a:sym typeface="Wingdings" panose="05000000000000000000" pitchFamily="2" charset="2"/>
                          </a:rPr>
                          <m:t>−1</m:t>
                        </m:r>
                      </m:sup>
                    </m:sSup>
                    <m:r>
                      <a:rPr lang="en-US" b="0" i="1" smtClean="0">
                        <a:solidFill>
                          <a:srgbClr val="C00000"/>
                        </a:solidFill>
                        <a:latin typeface="Cambria Math" panose="02040503050406030204" pitchFamily="18" charset="0"/>
                        <a:sym typeface="Wingdings" panose="05000000000000000000" pitchFamily="2" charset="2"/>
                      </a:rPr>
                      <m:t>⋅</m:t>
                    </m:r>
                    <m:r>
                      <a:rPr lang="en-US" b="0" i="1" smtClean="0">
                        <a:solidFill>
                          <a:srgbClr val="C00000"/>
                        </a:solidFill>
                        <a:latin typeface="Cambria Math" panose="02040503050406030204" pitchFamily="18" charset="0"/>
                        <a:sym typeface="Wingdings" panose="05000000000000000000" pitchFamily="2" charset="2"/>
                      </a:rPr>
                      <m:t>𝑁</m:t>
                    </m:r>
                  </m:oMath>
                </a14:m>
                <a:endParaRPr lang="en-US" b="0" dirty="0">
                  <a:solidFill>
                    <a:srgbClr val="C00000"/>
                  </a:solidFill>
                  <a:sym typeface="Wingdings" panose="05000000000000000000" pitchFamily="2" charset="2"/>
                </a:endParaRPr>
              </a:p>
              <a:p>
                <a:pPr lvl="1"/>
                <a:r>
                  <a:rPr lang="en-US" dirty="0">
                    <a:solidFill>
                      <a:srgbClr val="C00000"/>
                    </a:solidFill>
                  </a:rPr>
                  <a:t>N : statistical and systematic uncertainties</a:t>
                </a:r>
              </a:p>
            </p:txBody>
          </p:sp>
        </mc:Choice>
        <mc:Fallback xmlns="">
          <p:sp>
            <p:nvSpPr>
              <p:cNvPr id="3" name="Content Placeholder 2">
                <a:extLst>
                  <a:ext uri="{FF2B5EF4-FFF2-40B4-BE49-F238E27FC236}">
                    <a16:creationId xmlns:a16="http://schemas.microsoft.com/office/drawing/2014/main" id="{78DE0D64-210B-5642-2714-C2CD8E273E87}"/>
                  </a:ext>
                </a:extLst>
              </p:cNvPr>
              <p:cNvSpPr>
                <a:spLocks noGrp="1" noRot="1" noChangeAspect="1" noMove="1" noResize="1" noEditPoints="1" noAdjustHandles="1" noChangeArrowheads="1" noChangeShapeType="1" noTextEdit="1"/>
              </p:cNvSpPr>
              <p:nvPr>
                <p:ph idx="1"/>
              </p:nvPr>
            </p:nvSpPr>
            <p:spPr>
              <a:xfrm>
                <a:off x="256903" y="4684023"/>
                <a:ext cx="11325497" cy="1986743"/>
              </a:xfrm>
              <a:blipFill>
                <a:blip r:embed="rId3"/>
                <a:stretch>
                  <a:fillRect l="-1238" t="-3988"/>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AD7B24A0-43AF-4681-017B-EB506F0F6BD3}"/>
              </a:ext>
            </a:extLst>
          </p:cNvPr>
          <p:cNvSpPr>
            <a:spLocks noGrp="1"/>
          </p:cNvSpPr>
          <p:nvPr>
            <p:ph type="sldNum" sz="quarter" idx="12"/>
          </p:nvPr>
        </p:nvSpPr>
        <p:spPr/>
        <p:txBody>
          <a:bodyPr/>
          <a:lstStyle/>
          <a:p>
            <a:fld id="{664C8B8A-3CEF-4077-8AC3-5FC46E293847}" type="slidenum">
              <a:rPr lang="en-US" smtClean="0"/>
              <a:t>4</a:t>
            </a:fld>
            <a:endParaRPr lang="en-US"/>
          </a:p>
        </p:txBody>
      </p:sp>
      <p:graphicFrame>
        <p:nvGraphicFramePr>
          <p:cNvPr id="5" name="Object 4">
            <a:extLst>
              <a:ext uri="{FF2B5EF4-FFF2-40B4-BE49-F238E27FC236}">
                <a16:creationId xmlns:a16="http://schemas.microsoft.com/office/drawing/2014/main" id="{85764C14-9BFD-162A-1157-2C19751B4054}"/>
              </a:ext>
            </a:extLst>
          </p:cNvPr>
          <p:cNvGraphicFramePr>
            <a:graphicFrameLocks noChangeAspect="1"/>
          </p:cNvGraphicFramePr>
          <p:nvPr>
            <p:extLst>
              <p:ext uri="{D42A27DB-BD31-4B8C-83A1-F6EECF244321}">
                <p14:modId xmlns:p14="http://schemas.microsoft.com/office/powerpoint/2010/main" val="454314116"/>
              </p:ext>
            </p:extLst>
          </p:nvPr>
        </p:nvGraphicFramePr>
        <p:xfrm>
          <a:off x="912813" y="1089025"/>
          <a:ext cx="4394200" cy="3341688"/>
        </p:xfrm>
        <a:graphic>
          <a:graphicData uri="http://schemas.openxmlformats.org/presentationml/2006/ole">
            <mc:AlternateContent xmlns:mc="http://schemas.openxmlformats.org/markup-compatibility/2006">
              <mc:Choice xmlns:v="urn:schemas-microsoft-com:vml" Requires="v">
                <p:oleObj name="Equation" r:id="rId4" imgW="2120760" imgH="1612800" progId="Equation.DSMT4">
                  <p:embed/>
                </p:oleObj>
              </mc:Choice>
              <mc:Fallback>
                <p:oleObj name="Equation" r:id="rId4" imgW="2120760" imgH="1612800" progId="Equation.DSMT4">
                  <p:embed/>
                  <p:pic>
                    <p:nvPicPr>
                      <p:cNvPr id="2" name="Object 1"/>
                      <p:cNvPicPr/>
                      <p:nvPr/>
                    </p:nvPicPr>
                    <p:blipFill>
                      <a:blip r:embed="rId5"/>
                      <a:stretch>
                        <a:fillRect/>
                      </a:stretch>
                    </p:blipFill>
                    <p:spPr>
                      <a:xfrm>
                        <a:off x="912813" y="1089025"/>
                        <a:ext cx="4394200" cy="3341688"/>
                      </a:xfrm>
                      <a:prstGeom prst="rect">
                        <a:avLst/>
                      </a:prstGeom>
                      <a:solidFill>
                        <a:schemeClr val="bg1"/>
                      </a:solidFill>
                      <a:ln w="31750">
                        <a:solidFill>
                          <a:schemeClr val="tx1"/>
                        </a:solidFill>
                      </a:ln>
                    </p:spPr>
                  </p:pic>
                </p:oleObj>
              </mc:Fallback>
            </mc:AlternateContent>
          </a:graphicData>
        </a:graphic>
      </p:graphicFrame>
      <p:graphicFrame>
        <p:nvGraphicFramePr>
          <p:cNvPr id="6" name="Object 5">
            <a:extLst>
              <a:ext uri="{FF2B5EF4-FFF2-40B4-BE49-F238E27FC236}">
                <a16:creationId xmlns:a16="http://schemas.microsoft.com/office/drawing/2014/main" id="{D77195F6-623C-EDD9-0717-AE5B85FFE376}"/>
              </a:ext>
            </a:extLst>
          </p:cNvPr>
          <p:cNvGraphicFramePr>
            <a:graphicFrameLocks noChangeAspect="1"/>
          </p:cNvGraphicFramePr>
          <p:nvPr>
            <p:extLst>
              <p:ext uri="{D42A27DB-BD31-4B8C-83A1-F6EECF244321}">
                <p14:modId xmlns:p14="http://schemas.microsoft.com/office/powerpoint/2010/main" val="2964179726"/>
              </p:ext>
            </p:extLst>
          </p:nvPr>
        </p:nvGraphicFramePr>
        <p:xfrm>
          <a:off x="7253288" y="1352550"/>
          <a:ext cx="3916362" cy="2187575"/>
        </p:xfrm>
        <a:graphic>
          <a:graphicData uri="http://schemas.openxmlformats.org/presentationml/2006/ole">
            <mc:AlternateContent xmlns:mc="http://schemas.openxmlformats.org/markup-compatibility/2006">
              <mc:Choice xmlns:v="urn:schemas-microsoft-com:vml" Requires="v">
                <p:oleObj name="Equation" r:id="rId6" imgW="2387520" imgH="1333440" progId="Equation.DSMT4">
                  <p:embed/>
                </p:oleObj>
              </mc:Choice>
              <mc:Fallback>
                <p:oleObj name="Equation" r:id="rId6" imgW="2387520" imgH="1333440" progId="Equation.DSMT4">
                  <p:embed/>
                  <p:pic>
                    <p:nvPicPr>
                      <p:cNvPr id="3" name="Object 2"/>
                      <p:cNvPicPr/>
                      <p:nvPr/>
                    </p:nvPicPr>
                    <p:blipFill>
                      <a:blip r:embed="rId7"/>
                      <a:stretch>
                        <a:fillRect/>
                      </a:stretch>
                    </p:blipFill>
                    <p:spPr>
                      <a:xfrm>
                        <a:off x="7253288" y="1352550"/>
                        <a:ext cx="3916362" cy="2187575"/>
                      </a:xfrm>
                      <a:prstGeom prst="rect">
                        <a:avLst/>
                      </a:prstGeom>
                      <a:solidFill>
                        <a:srgbClr val="FFFF00"/>
                      </a:solidFill>
                      <a:ln w="31750">
                        <a:solidFill>
                          <a:schemeClr val="tx1"/>
                        </a:solidFill>
                      </a:ln>
                    </p:spPr>
                  </p:pic>
                </p:oleObj>
              </mc:Fallback>
            </mc:AlternateContent>
          </a:graphicData>
        </a:graphic>
      </p:graphicFrame>
      <p:sp>
        <p:nvSpPr>
          <p:cNvPr id="7" name="Right Arrow 3">
            <a:extLst>
              <a:ext uri="{FF2B5EF4-FFF2-40B4-BE49-F238E27FC236}">
                <a16:creationId xmlns:a16="http://schemas.microsoft.com/office/drawing/2014/main" id="{AD9CD98E-1A6F-2AC9-0BC8-20D82087496E}"/>
              </a:ext>
            </a:extLst>
          </p:cNvPr>
          <p:cNvSpPr/>
          <p:nvPr/>
        </p:nvSpPr>
        <p:spPr>
          <a:xfrm>
            <a:off x="5924573" y="2366515"/>
            <a:ext cx="831850" cy="248543"/>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974C9771-5182-2496-D27A-1901A266120C}"/>
              </a:ext>
            </a:extLst>
          </p:cNvPr>
          <p:cNvSpPr txBox="1"/>
          <p:nvPr/>
        </p:nvSpPr>
        <p:spPr>
          <a:xfrm>
            <a:off x="6426200" y="3977740"/>
            <a:ext cx="6032409" cy="400110"/>
          </a:xfrm>
          <a:prstGeom prst="rect">
            <a:avLst/>
          </a:prstGeom>
          <a:noFill/>
        </p:spPr>
        <p:txBody>
          <a:bodyPr wrap="square" rtlCol="0">
            <a:spAutoFit/>
          </a:bodyPr>
          <a:lstStyle/>
          <a:p>
            <a:r>
              <a:rPr lang="en-US" sz="2000" dirty="0"/>
              <a:t>A. C. Aitken </a:t>
            </a:r>
            <a:r>
              <a:rPr lang="en-US" sz="2000" dirty="0">
                <a:hlinkClick r:id="rId8"/>
              </a:rPr>
              <a:t>Proc. R. Soc. Edinburgh 55, 42</a:t>
            </a:r>
            <a:r>
              <a:rPr lang="en-US" sz="2000" dirty="0"/>
              <a:t> (1935)</a:t>
            </a:r>
          </a:p>
        </p:txBody>
      </p:sp>
      <p:sp>
        <p:nvSpPr>
          <p:cNvPr id="9" name="TextBox 8">
            <a:extLst>
              <a:ext uri="{FF2B5EF4-FFF2-40B4-BE49-F238E27FC236}">
                <a16:creationId xmlns:a16="http://schemas.microsoft.com/office/drawing/2014/main" id="{975E2B51-A052-547E-A6E9-F3444413F888}"/>
              </a:ext>
            </a:extLst>
          </p:cNvPr>
          <p:cNvSpPr txBox="1"/>
          <p:nvPr/>
        </p:nvSpPr>
        <p:spPr>
          <a:xfrm>
            <a:off x="8020594" y="5811857"/>
            <a:ext cx="4071257" cy="1015663"/>
          </a:xfrm>
          <a:prstGeom prst="rect">
            <a:avLst/>
          </a:prstGeom>
          <a:noFill/>
        </p:spPr>
        <p:txBody>
          <a:bodyPr wrap="square" rtlCol="0">
            <a:spAutoFit/>
          </a:bodyPr>
          <a:lstStyle/>
          <a:p>
            <a:r>
              <a:rPr lang="en-US" sz="2000" dirty="0">
                <a:solidFill>
                  <a:srgbClr val="7030A0"/>
                </a:solidFill>
              </a:rPr>
              <a:t>Large fluctuations </a:t>
            </a:r>
            <a:r>
              <a:rPr lang="en-US" sz="2000" dirty="0">
                <a:solidFill>
                  <a:srgbClr val="7030A0"/>
                </a:solidFill>
                <a:sym typeface="Wingdings" panose="05000000000000000000" pitchFamily="2" charset="2"/>
              </a:rPr>
              <a:t> Regularization (e.g. Wiener-SVD) is needed for intuitive results</a:t>
            </a:r>
            <a:endParaRPr lang="en-US" sz="2000" dirty="0">
              <a:solidFill>
                <a:srgbClr val="7030A0"/>
              </a:solidFill>
            </a:endParaRPr>
          </a:p>
        </p:txBody>
      </p:sp>
    </p:spTree>
    <p:extLst>
      <p:ext uri="{BB962C8B-B14F-4D97-AF65-F5344CB8AC3E}">
        <p14:creationId xmlns:p14="http://schemas.microsoft.com/office/powerpoint/2010/main" val="2720611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E1C97-326E-6157-1C00-1F696272EAA6}"/>
              </a:ext>
            </a:extLst>
          </p:cNvPr>
          <p:cNvSpPr>
            <a:spLocks noGrp="1"/>
          </p:cNvSpPr>
          <p:nvPr>
            <p:ph type="title"/>
          </p:nvPr>
        </p:nvSpPr>
        <p:spPr>
          <a:xfrm>
            <a:off x="609600" y="65632"/>
            <a:ext cx="10972800" cy="1143000"/>
          </a:xfrm>
        </p:spPr>
        <p:txBody>
          <a:bodyPr/>
          <a:lstStyle/>
          <a:p>
            <a:r>
              <a:rPr lang="en-US" dirty="0"/>
              <a:t>Overview: Goals of Data Unfolding</a:t>
            </a:r>
          </a:p>
        </p:txBody>
      </p:sp>
      <mc:AlternateContent xmlns:mc="http://schemas.openxmlformats.org/markup-compatibility/2006" xmlns:a14="http://schemas.microsoft.com/office/drawing/2010/main">
        <mc:Choice Requires="a14">
          <p:sp>
            <p:nvSpPr>
              <p:cNvPr id="9" name="Content Placeholder 8">
                <a:extLst>
                  <a:ext uri="{FF2B5EF4-FFF2-40B4-BE49-F238E27FC236}">
                    <a16:creationId xmlns:a16="http://schemas.microsoft.com/office/drawing/2014/main" id="{D4931F78-94A5-632A-2E03-63D58137CEA2}"/>
                  </a:ext>
                </a:extLst>
              </p:cNvPr>
              <p:cNvSpPr>
                <a:spLocks noGrp="1"/>
              </p:cNvSpPr>
              <p:nvPr>
                <p:ph sz="half" idx="1"/>
              </p:nvPr>
            </p:nvSpPr>
            <p:spPr>
              <a:xfrm>
                <a:off x="-1" y="1258389"/>
                <a:ext cx="6036734" cy="4867777"/>
              </a:xfrm>
            </p:spPr>
            <p:txBody>
              <a:bodyPr>
                <a:normAutofit lnSpcReduction="10000"/>
              </a:bodyPr>
              <a:lstStyle/>
              <a:p>
                <a:r>
                  <a:rPr lang="en-US" b="1" dirty="0"/>
                  <a:t>Reduce difference between </a:t>
                </a:r>
                <a:r>
                  <a:rPr lang="en-US" b="1" dirty="0">
                    <a:solidFill>
                      <a:srgbClr val="C00000"/>
                    </a:solidFill>
                  </a:rPr>
                  <a:t>unfolded results</a:t>
                </a:r>
                <a:r>
                  <a:rPr lang="en-US" b="1" dirty="0"/>
                  <a:t> </a:t>
                </a:r>
                <a:r>
                  <a:rPr lang="en-US" b="1" dirty="0" err="1"/>
                  <a:t>w.r.t.</a:t>
                </a:r>
                <a:r>
                  <a:rPr lang="en-US" b="1" dirty="0"/>
                  <a:t> </a:t>
                </a:r>
                <a:r>
                  <a:rPr lang="en-US" b="1" dirty="0">
                    <a:solidFill>
                      <a:srgbClr val="0070C0"/>
                    </a:solidFill>
                  </a:rPr>
                  <a:t>truth</a:t>
                </a:r>
                <a:r>
                  <a:rPr lang="en-US" b="1" dirty="0"/>
                  <a:t> ( </a:t>
                </a:r>
                <a14:m>
                  <m:oMath xmlns:m="http://schemas.openxmlformats.org/officeDocument/2006/math">
                    <m:acc>
                      <m:accPr>
                        <m:chr m:val="̂"/>
                        <m:ctrlPr>
                          <a:rPr lang="en-US" b="1" i="1" smtClean="0">
                            <a:solidFill>
                              <a:srgbClr val="C00000"/>
                            </a:solidFill>
                            <a:latin typeface="Cambria Math" panose="02040503050406030204" pitchFamily="18" charset="0"/>
                          </a:rPr>
                        </m:ctrlPr>
                      </m:accPr>
                      <m:e>
                        <m:r>
                          <a:rPr lang="en-US" b="1" i="1" smtClean="0">
                            <a:solidFill>
                              <a:srgbClr val="C00000"/>
                            </a:solidFill>
                            <a:latin typeface="Cambria Math" panose="02040503050406030204" pitchFamily="18" charset="0"/>
                          </a:rPr>
                          <m:t>𝑺</m:t>
                        </m:r>
                      </m:e>
                    </m:acc>
                  </m:oMath>
                </a14:m>
                <a:r>
                  <a:rPr lang="en-US" b="1" dirty="0">
                    <a:solidFill>
                      <a:srgbClr val="C00000"/>
                    </a:solidFill>
                  </a:rPr>
                  <a:t> </a:t>
                </a:r>
                <a:r>
                  <a:rPr lang="en-US" b="1" dirty="0"/>
                  <a:t>vs. </a:t>
                </a:r>
                <a:r>
                  <a:rPr lang="en-US" b="1" dirty="0">
                    <a:solidFill>
                      <a:srgbClr val="0070C0"/>
                    </a:solidFill>
                  </a:rPr>
                  <a:t>S</a:t>
                </a:r>
                <a:r>
                  <a:rPr lang="en-US" b="1" dirty="0"/>
                  <a:t> )</a:t>
                </a:r>
              </a:p>
              <a:p>
                <a:endParaRPr lang="en-US" dirty="0"/>
              </a:p>
              <a:p>
                <a:r>
                  <a:rPr lang="en-US" dirty="0"/>
                  <a:t>Wiener-SVD:</a:t>
                </a:r>
              </a:p>
              <a:p>
                <a:pPr lvl="1"/>
                <a:r>
                  <a:rPr lang="en-US" dirty="0"/>
                  <a:t>Minimize </a:t>
                </a:r>
                <a:r>
                  <a:rPr lang="en-US" dirty="0">
                    <a:solidFill>
                      <a:srgbClr val="0070C0"/>
                    </a:solidFill>
                  </a:rPr>
                  <a:t>total mean squared error (MSE = bias</a:t>
                </a:r>
                <a:r>
                  <a:rPr lang="en-US" baseline="30000" dirty="0">
                    <a:solidFill>
                      <a:srgbClr val="0070C0"/>
                    </a:solidFill>
                  </a:rPr>
                  <a:t>2</a:t>
                </a:r>
                <a:r>
                  <a:rPr lang="en-US" dirty="0">
                    <a:solidFill>
                      <a:srgbClr val="0070C0"/>
                    </a:solidFill>
                  </a:rPr>
                  <a:t> + variance) </a:t>
                </a:r>
                <a:r>
                  <a:rPr lang="en-US" dirty="0"/>
                  <a:t>in the </a:t>
                </a:r>
                <a:r>
                  <a:rPr lang="en-US" dirty="0">
                    <a:solidFill>
                      <a:srgbClr val="7030A0"/>
                    </a:solidFill>
                  </a:rPr>
                  <a:t>chosen effective frequency domain</a:t>
                </a:r>
                <a:r>
                  <a:rPr lang="en-US" dirty="0"/>
                  <a:t> through application of the </a:t>
                </a:r>
                <a:r>
                  <a:rPr lang="en-US" dirty="0">
                    <a:solidFill>
                      <a:srgbClr val="C00000"/>
                    </a:solidFill>
                  </a:rPr>
                  <a:t>Wiener(-inspired) filter </a:t>
                </a:r>
                <a:r>
                  <a:rPr lang="en-US" dirty="0"/>
                  <a:t>given an expected signal</a:t>
                </a:r>
              </a:p>
              <a:p>
                <a:pPr lvl="1"/>
                <a:r>
                  <a:rPr lang="en-US" dirty="0">
                    <a:solidFill>
                      <a:srgbClr val="7030A0"/>
                    </a:solidFill>
                  </a:rPr>
                  <a:t>Complete error estimation (</a:t>
                </a:r>
                <a14:m>
                  <m:oMath xmlns:m="http://schemas.openxmlformats.org/officeDocument/2006/math">
                    <m:r>
                      <a:rPr lang="en-US" b="0" i="1" smtClean="0">
                        <a:solidFill>
                          <a:srgbClr val="7030A0"/>
                        </a:solidFill>
                        <a:latin typeface="Cambria Math" panose="02040503050406030204" pitchFamily="18" charset="0"/>
                      </a:rPr>
                      <m:t>𝛿</m:t>
                    </m:r>
                    <m:acc>
                      <m:accPr>
                        <m:chr m:val="̂"/>
                        <m:ctrlPr>
                          <a:rPr lang="en-US" b="0" i="1" smtClean="0">
                            <a:solidFill>
                              <a:srgbClr val="7030A0"/>
                            </a:solidFill>
                            <a:latin typeface="Cambria Math" panose="02040503050406030204" pitchFamily="18" charset="0"/>
                          </a:rPr>
                        </m:ctrlPr>
                      </m:accPr>
                      <m:e>
                        <m:r>
                          <a:rPr lang="en-US" b="0" i="1" smtClean="0">
                            <a:solidFill>
                              <a:srgbClr val="7030A0"/>
                            </a:solidFill>
                            <a:latin typeface="Cambria Math" panose="02040503050406030204" pitchFamily="18" charset="0"/>
                          </a:rPr>
                          <m:t>𝑆</m:t>
                        </m:r>
                      </m:e>
                    </m:acc>
                  </m:oMath>
                </a14:m>
                <a:r>
                  <a:rPr lang="en-US" dirty="0">
                    <a:solidFill>
                      <a:srgbClr val="7030A0"/>
                    </a:solidFill>
                  </a:rPr>
                  <a:t>)</a:t>
                </a:r>
              </a:p>
              <a:p>
                <a:pPr lvl="1"/>
                <a:r>
                  <a:rPr lang="en-US" dirty="0">
                    <a:solidFill>
                      <a:srgbClr val="0070C0"/>
                    </a:solidFill>
                  </a:rPr>
                  <a:t>Recognize re-smearing matrix A</a:t>
                </a:r>
                <a:r>
                  <a:rPr lang="en-US" baseline="-25000" dirty="0">
                    <a:solidFill>
                      <a:srgbClr val="0070C0"/>
                    </a:solidFill>
                  </a:rPr>
                  <a:t>C </a:t>
                </a:r>
                <a:r>
                  <a:rPr lang="en-US" dirty="0">
                    <a:solidFill>
                      <a:srgbClr val="0070C0"/>
                    </a:solidFill>
                  </a:rPr>
                  <a:t>(</a:t>
                </a:r>
                <a14:m>
                  <m:oMath xmlns:m="http://schemas.openxmlformats.org/officeDocument/2006/math">
                    <m:acc>
                      <m:accPr>
                        <m:chr m:val="̂"/>
                        <m:ctrlPr>
                          <a:rPr lang="en-US" i="1" smtClean="0">
                            <a:solidFill>
                              <a:srgbClr val="0070C0"/>
                            </a:solidFill>
                            <a:latin typeface="Cambria Math" panose="02040503050406030204" pitchFamily="18" charset="0"/>
                          </a:rPr>
                        </m:ctrlPr>
                      </m:accPr>
                      <m:e>
                        <m:r>
                          <m:rPr>
                            <m:sty m:val="p"/>
                          </m:rPr>
                          <a:rPr lang="en-US" b="0" i="0" smtClean="0">
                            <a:solidFill>
                              <a:srgbClr val="0070C0"/>
                            </a:solidFill>
                            <a:latin typeface="Cambria Math" panose="02040503050406030204" pitchFamily="18" charset="0"/>
                          </a:rPr>
                          <m:t>S</m:t>
                        </m:r>
                      </m:e>
                    </m:acc>
                    <m:r>
                      <a:rPr lang="en-US" b="0" i="0" smtClean="0">
                        <a:solidFill>
                          <a:srgbClr val="0070C0"/>
                        </a:solidFill>
                        <a:latin typeface="Cambria Math" panose="02040503050406030204" pitchFamily="18" charset="0"/>
                      </a:rPr>
                      <m:t> ~ </m:t>
                    </m:r>
                    <m:sSub>
                      <m:sSubPr>
                        <m:ctrlPr>
                          <a:rPr lang="en-US" i="1" smtClean="0">
                            <a:solidFill>
                              <a:srgbClr val="0070C0"/>
                            </a:solidFill>
                            <a:latin typeface="Cambria Math" panose="02040503050406030204" pitchFamily="18" charset="0"/>
                          </a:rPr>
                        </m:ctrlPr>
                      </m:sSubPr>
                      <m:e>
                        <m:r>
                          <m:rPr>
                            <m:sty m:val="p"/>
                          </m:rPr>
                          <a:rPr lang="en-US" b="0" i="0" smtClean="0">
                            <a:solidFill>
                              <a:srgbClr val="0070C0"/>
                            </a:solidFill>
                            <a:latin typeface="Cambria Math" panose="02040503050406030204" pitchFamily="18" charset="0"/>
                          </a:rPr>
                          <m:t>A</m:t>
                        </m:r>
                      </m:e>
                      <m:sub>
                        <m:r>
                          <m:rPr>
                            <m:sty m:val="p"/>
                          </m:rPr>
                          <a:rPr lang="en-US" b="0" i="0" smtClean="0">
                            <a:solidFill>
                              <a:srgbClr val="0070C0"/>
                            </a:solidFill>
                            <a:latin typeface="Cambria Math" panose="02040503050406030204" pitchFamily="18" charset="0"/>
                          </a:rPr>
                          <m:t>C</m:t>
                        </m:r>
                      </m:sub>
                    </m:sSub>
                    <m:r>
                      <a:rPr lang="en-US" b="0" i="0" smtClean="0">
                        <a:solidFill>
                          <a:srgbClr val="0070C0"/>
                        </a:solidFill>
                        <a:latin typeface="Cambria Math" panose="02040503050406030204" pitchFamily="18" charset="0"/>
                      </a:rPr>
                      <m:t>⋅</m:t>
                    </m:r>
                    <m:r>
                      <m:rPr>
                        <m:sty m:val="p"/>
                      </m:rPr>
                      <a:rPr lang="en-US" b="0" i="0" smtClean="0">
                        <a:solidFill>
                          <a:srgbClr val="0070C0"/>
                        </a:solidFill>
                        <a:latin typeface="Cambria Math" panose="02040503050406030204" pitchFamily="18" charset="0"/>
                      </a:rPr>
                      <m:t>S</m:t>
                    </m:r>
                  </m:oMath>
                </a14:m>
                <a:r>
                  <a:rPr lang="en-US" dirty="0">
                    <a:solidFill>
                      <a:srgbClr val="0070C0"/>
                    </a:solidFill>
                  </a:rPr>
                  <a:t> )</a:t>
                </a:r>
              </a:p>
              <a:p>
                <a:pPr lvl="1"/>
                <a:endParaRPr lang="en-US" dirty="0">
                  <a:solidFill>
                    <a:srgbClr val="C00000"/>
                  </a:solidFill>
                </a:endParaRPr>
              </a:p>
              <a:p>
                <a:pPr lvl="1"/>
                <a:endParaRPr lang="en-US" dirty="0"/>
              </a:p>
              <a:p>
                <a:pPr lvl="1"/>
                <a:endParaRPr lang="en-US" dirty="0"/>
              </a:p>
              <a:p>
                <a:pPr lvl="1"/>
                <a:endParaRPr lang="en-US" dirty="0"/>
              </a:p>
              <a:p>
                <a:endParaRPr lang="en-US" dirty="0"/>
              </a:p>
            </p:txBody>
          </p:sp>
        </mc:Choice>
        <mc:Fallback xmlns="">
          <p:sp>
            <p:nvSpPr>
              <p:cNvPr id="9" name="Content Placeholder 8">
                <a:extLst>
                  <a:ext uri="{FF2B5EF4-FFF2-40B4-BE49-F238E27FC236}">
                    <a16:creationId xmlns:a16="http://schemas.microsoft.com/office/drawing/2014/main" id="{D4931F78-94A5-632A-2E03-63D58137CEA2}"/>
                  </a:ext>
                </a:extLst>
              </p:cNvPr>
              <p:cNvSpPr>
                <a:spLocks noGrp="1" noRot="1" noChangeAspect="1" noMove="1" noResize="1" noEditPoints="1" noAdjustHandles="1" noChangeArrowheads="1" noChangeShapeType="1" noTextEdit="1"/>
              </p:cNvSpPr>
              <p:nvPr>
                <p:ph sz="half" idx="1"/>
              </p:nvPr>
            </p:nvSpPr>
            <p:spPr>
              <a:xfrm>
                <a:off x="-1" y="1258389"/>
                <a:ext cx="6036734" cy="4867777"/>
              </a:xfrm>
              <a:blipFill>
                <a:blip r:embed="rId2"/>
                <a:stretch>
                  <a:fillRect l="-1818" t="-2003" r="-2525"/>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 Placeholder 10">
                <a:extLst>
                  <a:ext uri="{FF2B5EF4-FFF2-40B4-BE49-F238E27FC236}">
                    <a16:creationId xmlns:a16="http://schemas.microsoft.com/office/drawing/2014/main" id="{BC7A4DF3-1F45-E580-F271-69B37B4E330A}"/>
                  </a:ext>
                </a:extLst>
              </p:cNvPr>
              <p:cNvSpPr>
                <a:spLocks noGrp="1"/>
              </p:cNvSpPr>
              <p:nvPr>
                <p:ph sz="half" idx="2"/>
              </p:nvPr>
            </p:nvSpPr>
            <p:spPr>
              <a:xfrm>
                <a:off x="5886995" y="1258389"/>
                <a:ext cx="6305006" cy="4867777"/>
              </a:xfrm>
            </p:spPr>
            <p:txBody>
              <a:bodyPr>
                <a:normAutofit lnSpcReduction="10000"/>
              </a:bodyPr>
              <a:lstStyle/>
              <a:p>
                <a:r>
                  <a:rPr lang="en-US" b="1" dirty="0"/>
                  <a:t>Retain the maximal power to differentiate model </a:t>
                </a:r>
                <a:r>
                  <a:rPr lang="en-US" b="1" dirty="0">
                    <a:solidFill>
                      <a:srgbClr val="C00000"/>
                    </a:solidFill>
                  </a:rPr>
                  <a:t>predictions</a:t>
                </a:r>
                <a:r>
                  <a:rPr lang="en-US" b="1" dirty="0"/>
                  <a:t> in comparing to </a:t>
                </a:r>
                <a:r>
                  <a:rPr lang="en-US" b="1" dirty="0">
                    <a:solidFill>
                      <a:srgbClr val="0070C0"/>
                    </a:solidFill>
                  </a:rPr>
                  <a:t>unfolded results </a:t>
                </a:r>
                <a:r>
                  <a:rPr lang="en-US" b="1" dirty="0"/>
                  <a:t>(</a:t>
                </a:r>
                <a:r>
                  <a:rPr lang="en-US" b="1" dirty="0">
                    <a:solidFill>
                      <a:srgbClr val="C00000"/>
                    </a:solidFill>
                  </a:rPr>
                  <a:t>P</a:t>
                </a:r>
                <a:r>
                  <a:rPr lang="en-US" b="1" dirty="0"/>
                  <a:t> vs. </a:t>
                </a:r>
                <a14:m>
                  <m:oMath xmlns:m="http://schemas.openxmlformats.org/officeDocument/2006/math">
                    <m:acc>
                      <m:accPr>
                        <m:chr m:val="̂"/>
                        <m:ctrlPr>
                          <a:rPr lang="en-US" b="1" i="1" smtClean="0">
                            <a:solidFill>
                              <a:srgbClr val="0070C0"/>
                            </a:solidFill>
                            <a:latin typeface="Cambria Math" panose="02040503050406030204" pitchFamily="18" charset="0"/>
                          </a:rPr>
                        </m:ctrlPr>
                      </m:accPr>
                      <m:e>
                        <m:r>
                          <a:rPr lang="en-US" b="1" i="1" smtClean="0">
                            <a:solidFill>
                              <a:srgbClr val="0070C0"/>
                            </a:solidFill>
                            <a:latin typeface="Cambria Math" panose="02040503050406030204" pitchFamily="18" charset="0"/>
                          </a:rPr>
                          <m:t>𝑺</m:t>
                        </m:r>
                      </m:e>
                    </m:acc>
                  </m:oMath>
                </a14:m>
                <a:r>
                  <a:rPr lang="en-US" b="1" dirty="0"/>
                  <a:t>)</a:t>
                </a:r>
              </a:p>
              <a:p>
                <a:endParaRPr lang="en-US" dirty="0"/>
              </a:p>
              <a:p>
                <a:r>
                  <a:rPr lang="en-US" dirty="0"/>
                  <a:t>Auxiliaries of Wiener-SVD:</a:t>
                </a:r>
              </a:p>
              <a:p>
                <a:pPr lvl="1"/>
                <a:r>
                  <a:rPr lang="en-US" dirty="0">
                    <a:solidFill>
                      <a:srgbClr val="C00000"/>
                    </a:solidFill>
                  </a:rPr>
                  <a:t>Clear definition of S </a:t>
                </a:r>
                <a:br>
                  <a:rPr lang="en-US" dirty="0">
                    <a:solidFill>
                      <a:srgbClr val="C00000"/>
                    </a:solidFill>
                  </a:rPr>
                </a:br>
                <a:r>
                  <a:rPr lang="en-US" dirty="0">
                    <a:solidFill>
                      <a:srgbClr val="C00000"/>
                    </a:solidFill>
                  </a:rPr>
                  <a:t>(e.g. nominal ν flux weighted </a:t>
                </a:r>
                <a:r>
                  <a:rPr lang="en-US" dirty="0" err="1">
                    <a:solidFill>
                      <a:srgbClr val="C00000"/>
                    </a:solidFill>
                  </a:rPr>
                  <a:t>Xs</a:t>
                </a:r>
                <a:r>
                  <a:rPr lang="en-US" dirty="0">
                    <a:solidFill>
                      <a:srgbClr val="C00000"/>
                    </a:solidFill>
                  </a:rPr>
                  <a:t>)</a:t>
                </a:r>
              </a:p>
              <a:p>
                <a:pPr lvl="1"/>
                <a:r>
                  <a:rPr lang="en-US" dirty="0">
                    <a:solidFill>
                      <a:srgbClr val="0070C0"/>
                    </a:solidFill>
                  </a:rPr>
                  <a:t>Model validation </a:t>
                </a:r>
                <a:br>
                  <a:rPr lang="en-US" dirty="0">
                    <a:solidFill>
                      <a:srgbClr val="0070C0"/>
                    </a:solidFill>
                  </a:rPr>
                </a:br>
                <a:r>
                  <a:rPr lang="en-US" dirty="0">
                    <a:solidFill>
                      <a:srgbClr val="0070C0"/>
                    </a:solidFill>
                  </a:rPr>
                  <a:t>(no significant missing uncertainties by data/MC consistency)</a:t>
                </a:r>
              </a:p>
              <a:p>
                <a:pPr lvl="1"/>
                <a:r>
                  <a:rPr lang="en-US" dirty="0">
                    <a:solidFill>
                      <a:srgbClr val="7030A0"/>
                    </a:solidFill>
                  </a:rPr>
                  <a:t>Publishing A</a:t>
                </a:r>
                <a:r>
                  <a:rPr lang="en-US" baseline="-25000" dirty="0">
                    <a:solidFill>
                      <a:srgbClr val="7030A0"/>
                    </a:solidFill>
                  </a:rPr>
                  <a:t>C</a:t>
                </a:r>
                <a:r>
                  <a:rPr lang="en-US" dirty="0">
                    <a:solidFill>
                      <a:srgbClr val="7030A0"/>
                    </a:solidFill>
                  </a:rPr>
                  <a:t> matrix (</a:t>
                </a:r>
                <a14:m>
                  <m:oMath xmlns:m="http://schemas.openxmlformats.org/officeDocument/2006/math">
                    <m:acc>
                      <m:accPr>
                        <m:chr m:val="̂"/>
                        <m:ctrlPr>
                          <a:rPr lang="en-US" b="0" i="1" smtClean="0">
                            <a:solidFill>
                              <a:srgbClr val="7030A0"/>
                            </a:solidFill>
                            <a:latin typeface="Cambria Math" panose="02040503050406030204" pitchFamily="18" charset="0"/>
                          </a:rPr>
                        </m:ctrlPr>
                      </m:accPr>
                      <m:e>
                        <m:r>
                          <a:rPr lang="en-US" b="0" i="1" smtClean="0">
                            <a:solidFill>
                              <a:srgbClr val="7030A0"/>
                            </a:solidFill>
                            <a:latin typeface="Cambria Math" panose="02040503050406030204" pitchFamily="18" charset="0"/>
                          </a:rPr>
                          <m:t>𝑆</m:t>
                        </m:r>
                      </m:e>
                    </m:acc>
                    <m:r>
                      <a:rPr lang="en-US" b="0" i="1" dirty="0" smtClean="0">
                        <a:solidFill>
                          <a:srgbClr val="7030A0"/>
                        </a:solidFill>
                        <a:latin typeface="Cambria Math" panose="02040503050406030204" pitchFamily="18" charset="0"/>
                      </a:rPr>
                      <m:t> </m:t>
                    </m:r>
                    <m:r>
                      <a:rPr lang="en-US" b="0" i="1" dirty="0" smtClean="0">
                        <a:solidFill>
                          <a:srgbClr val="7030A0"/>
                        </a:solidFill>
                        <a:latin typeface="Cambria Math" panose="02040503050406030204" pitchFamily="18" charset="0"/>
                      </a:rPr>
                      <m:t>𝑣𝑠</m:t>
                    </m:r>
                    <m:r>
                      <a:rPr lang="en-US" b="0" i="1" dirty="0" smtClean="0">
                        <a:solidFill>
                          <a:srgbClr val="7030A0"/>
                        </a:solidFill>
                        <a:latin typeface="Cambria Math" panose="02040503050406030204" pitchFamily="18" charset="0"/>
                      </a:rPr>
                      <m:t>. </m:t>
                    </m:r>
                    <m:sSub>
                      <m:sSubPr>
                        <m:ctrlPr>
                          <a:rPr lang="en-US" b="0" i="1" dirty="0" smtClean="0">
                            <a:solidFill>
                              <a:srgbClr val="7030A0"/>
                            </a:solidFill>
                            <a:latin typeface="Cambria Math" panose="02040503050406030204" pitchFamily="18" charset="0"/>
                          </a:rPr>
                        </m:ctrlPr>
                      </m:sSubPr>
                      <m:e>
                        <m:r>
                          <a:rPr lang="en-US" b="0" i="1" dirty="0" smtClean="0">
                            <a:solidFill>
                              <a:srgbClr val="7030A0"/>
                            </a:solidFill>
                            <a:latin typeface="Cambria Math" panose="02040503050406030204" pitchFamily="18" charset="0"/>
                          </a:rPr>
                          <m:t>𝐴</m:t>
                        </m:r>
                      </m:e>
                      <m:sub>
                        <m:r>
                          <a:rPr lang="en-US" b="0" i="1" dirty="0" smtClean="0">
                            <a:solidFill>
                              <a:srgbClr val="7030A0"/>
                            </a:solidFill>
                            <a:latin typeface="Cambria Math" panose="02040503050406030204" pitchFamily="18" charset="0"/>
                          </a:rPr>
                          <m:t>𝐶</m:t>
                        </m:r>
                      </m:sub>
                    </m:sSub>
                    <m:r>
                      <a:rPr lang="en-US" b="0" i="1" dirty="0" smtClean="0">
                        <a:solidFill>
                          <a:srgbClr val="7030A0"/>
                        </a:solidFill>
                        <a:latin typeface="Cambria Math" panose="02040503050406030204" pitchFamily="18" charset="0"/>
                      </a:rPr>
                      <m:t>⋅</m:t>
                    </m:r>
                    <m:r>
                      <a:rPr lang="en-US" b="0" i="1" dirty="0" smtClean="0">
                        <a:solidFill>
                          <a:srgbClr val="7030A0"/>
                        </a:solidFill>
                        <a:latin typeface="Cambria Math" panose="02040503050406030204" pitchFamily="18" charset="0"/>
                      </a:rPr>
                      <m:t>𝑃</m:t>
                    </m:r>
                    <m:r>
                      <a:rPr lang="en-US" b="0" i="1" smtClean="0">
                        <a:solidFill>
                          <a:srgbClr val="7030A0"/>
                        </a:solidFill>
                        <a:latin typeface="Cambria Math" panose="02040503050406030204" pitchFamily="18" charset="0"/>
                      </a:rPr>
                      <m:t> </m:t>
                    </m:r>
                  </m:oMath>
                </a14:m>
                <a:r>
                  <a:rPr lang="en-US" dirty="0">
                    <a:solidFill>
                      <a:srgbClr val="7030A0"/>
                    </a:solidFill>
                  </a:rPr>
                  <a:t>)</a:t>
                </a:r>
              </a:p>
            </p:txBody>
          </p:sp>
        </mc:Choice>
        <mc:Fallback>
          <p:sp>
            <p:nvSpPr>
              <p:cNvPr id="11" name="Text Placeholder 10">
                <a:extLst>
                  <a:ext uri="{FF2B5EF4-FFF2-40B4-BE49-F238E27FC236}">
                    <a16:creationId xmlns:a16="http://schemas.microsoft.com/office/drawing/2014/main" id="{BC7A4DF3-1F45-E580-F271-69B37B4E330A}"/>
                  </a:ext>
                </a:extLst>
              </p:cNvPr>
              <p:cNvSpPr>
                <a:spLocks noGrp="1" noRot="1" noChangeAspect="1" noMove="1" noResize="1" noEditPoints="1" noAdjustHandles="1" noChangeArrowheads="1" noChangeShapeType="1" noTextEdit="1"/>
              </p:cNvSpPr>
              <p:nvPr>
                <p:ph sz="half" idx="2"/>
              </p:nvPr>
            </p:nvSpPr>
            <p:spPr>
              <a:xfrm>
                <a:off x="5886995" y="1258389"/>
                <a:ext cx="6305006" cy="4867777"/>
              </a:xfrm>
              <a:blipFill>
                <a:blip r:embed="rId3"/>
                <a:stretch>
                  <a:fillRect l="-1741" t="-2003" r="-484"/>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E771150A-40F9-F816-BC55-5D7AEA2468D1}"/>
              </a:ext>
            </a:extLst>
          </p:cNvPr>
          <p:cNvSpPr>
            <a:spLocks noGrp="1"/>
          </p:cNvSpPr>
          <p:nvPr>
            <p:ph type="sldNum" sz="quarter" idx="12"/>
          </p:nvPr>
        </p:nvSpPr>
        <p:spPr/>
        <p:txBody>
          <a:bodyPr/>
          <a:lstStyle/>
          <a:p>
            <a:fld id="{664C8B8A-3CEF-4077-8AC3-5FC46E293847}" type="slidenum">
              <a:rPr lang="en-US" smtClean="0"/>
              <a:t>5</a:t>
            </a:fld>
            <a:endParaRPr lang="en-US" dirty="0"/>
          </a:p>
        </p:txBody>
      </p:sp>
    </p:spTree>
    <p:extLst>
      <p:ext uri="{BB962C8B-B14F-4D97-AF65-F5344CB8AC3E}">
        <p14:creationId xmlns:p14="http://schemas.microsoft.com/office/powerpoint/2010/main" val="3559269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3" end="3"/>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2" end="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FC6334-5002-9BA1-93A9-E48A02691DC0}"/>
              </a:ext>
            </a:extLst>
          </p:cNvPr>
          <p:cNvSpPr>
            <a:spLocks noGrp="1"/>
          </p:cNvSpPr>
          <p:nvPr>
            <p:ph type="title"/>
          </p:nvPr>
        </p:nvSpPr>
        <p:spPr>
          <a:xfrm>
            <a:off x="740228" y="-182562"/>
            <a:ext cx="10972800" cy="1143000"/>
          </a:xfrm>
        </p:spPr>
        <p:txBody>
          <a:bodyPr/>
          <a:lstStyle/>
          <a:p>
            <a:r>
              <a:rPr lang="en-US" dirty="0"/>
              <a:t>History of Wiener-SVD unfolding</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2A1F0F2A-14EB-BD9C-7C2B-0FFD8BF22758}"/>
                  </a:ext>
                </a:extLst>
              </p:cNvPr>
              <p:cNvSpPr>
                <a:spLocks noGrp="1"/>
              </p:cNvSpPr>
              <p:nvPr>
                <p:ph idx="1"/>
              </p:nvPr>
            </p:nvSpPr>
            <p:spPr>
              <a:xfrm>
                <a:off x="0" y="923109"/>
                <a:ext cx="11582400" cy="5798369"/>
              </a:xfrm>
            </p:spPr>
            <p:txBody>
              <a:bodyPr/>
              <a:lstStyle/>
              <a:p>
                <a:r>
                  <a:rPr lang="en-US" dirty="0"/>
                  <a:t>Wiener-SVD was inspired by LArTPC signal processing </a:t>
                </a:r>
              </a:p>
              <a:p>
                <a:pPr lvl="1"/>
                <a:r>
                  <a:rPr lang="en-US" dirty="0"/>
                  <a:t>B. Baller </a:t>
                </a:r>
                <a:r>
                  <a:rPr lang="en-US" dirty="0">
                    <a:hlinkClick r:id="rId2"/>
                  </a:rPr>
                  <a:t>JINST 12 P07010</a:t>
                </a:r>
                <a:endParaRPr lang="en-US" dirty="0"/>
              </a:p>
              <a:p>
                <a:pPr lvl="1"/>
                <a:endParaRPr lang="en-US" dirty="0"/>
              </a:p>
              <a:p>
                <a:pPr lvl="1"/>
                <a:endParaRPr lang="en-US" dirty="0"/>
              </a:p>
              <a:p>
                <a:pPr lvl="1"/>
                <a:r>
                  <a:rPr lang="en-US" dirty="0">
                    <a:solidFill>
                      <a:srgbClr val="C00000"/>
                    </a:solidFill>
                  </a:rPr>
                  <a:t>Apply (Fast) Fourier Transformation:  S</a:t>
                </a:r>
                <a14:m>
                  <m:oMath xmlns:m="http://schemas.openxmlformats.org/officeDocument/2006/math">
                    <m:d>
                      <m:dPr>
                        <m:ctrlPr>
                          <a:rPr lang="en-US" i="1">
                            <a:solidFill>
                              <a:srgbClr val="C00000"/>
                            </a:solidFill>
                            <a:latin typeface="Cambria Math" panose="02040503050406030204" pitchFamily="18" charset="0"/>
                          </a:rPr>
                        </m:ctrlPr>
                      </m:dPr>
                      <m:e>
                        <m:r>
                          <a:rPr lang="en-US" i="1">
                            <a:solidFill>
                              <a:srgbClr val="C00000"/>
                            </a:solidFill>
                            <a:latin typeface="Cambria Math" panose="02040503050406030204" pitchFamily="18" charset="0"/>
                          </a:rPr>
                          <m:t>𝜔</m:t>
                        </m:r>
                      </m:e>
                    </m:d>
                    <m:r>
                      <a:rPr lang="en-US" i="1">
                        <a:solidFill>
                          <a:srgbClr val="C00000"/>
                        </a:solidFill>
                        <a:latin typeface="Cambria Math" panose="02040503050406030204" pitchFamily="18" charset="0"/>
                      </a:rPr>
                      <m:t>=</m:t>
                    </m:r>
                    <m:f>
                      <m:fPr>
                        <m:ctrlPr>
                          <a:rPr lang="en-US" i="1">
                            <a:solidFill>
                              <a:srgbClr val="C00000"/>
                            </a:solidFill>
                            <a:latin typeface="Cambria Math" panose="02040503050406030204" pitchFamily="18" charset="0"/>
                          </a:rPr>
                        </m:ctrlPr>
                      </m:fPr>
                      <m:num>
                        <m:r>
                          <a:rPr lang="en-US" i="1">
                            <a:solidFill>
                              <a:srgbClr val="C00000"/>
                            </a:solidFill>
                            <a:latin typeface="Cambria Math" panose="02040503050406030204" pitchFamily="18" charset="0"/>
                          </a:rPr>
                          <m:t>𝑀</m:t>
                        </m:r>
                        <m:d>
                          <m:dPr>
                            <m:ctrlPr>
                              <a:rPr lang="en-US" i="1">
                                <a:solidFill>
                                  <a:srgbClr val="C00000"/>
                                </a:solidFill>
                                <a:latin typeface="Cambria Math" panose="02040503050406030204" pitchFamily="18" charset="0"/>
                              </a:rPr>
                            </m:ctrlPr>
                          </m:dPr>
                          <m:e>
                            <m:r>
                              <a:rPr lang="en-US" i="1">
                                <a:solidFill>
                                  <a:srgbClr val="C00000"/>
                                </a:solidFill>
                                <a:latin typeface="Cambria Math" panose="02040503050406030204" pitchFamily="18" charset="0"/>
                              </a:rPr>
                              <m:t>𝜔</m:t>
                            </m:r>
                          </m:e>
                        </m:d>
                      </m:num>
                      <m:den>
                        <m:r>
                          <a:rPr lang="en-US" i="1">
                            <a:solidFill>
                              <a:srgbClr val="C00000"/>
                            </a:solidFill>
                            <a:latin typeface="Cambria Math" panose="02040503050406030204" pitchFamily="18" charset="0"/>
                          </a:rPr>
                          <m:t>𝑅</m:t>
                        </m:r>
                        <m:d>
                          <m:dPr>
                            <m:ctrlPr>
                              <a:rPr lang="en-US" i="1">
                                <a:solidFill>
                                  <a:srgbClr val="C00000"/>
                                </a:solidFill>
                                <a:latin typeface="Cambria Math" panose="02040503050406030204" pitchFamily="18" charset="0"/>
                              </a:rPr>
                            </m:ctrlPr>
                          </m:dPr>
                          <m:e>
                            <m:r>
                              <a:rPr lang="en-US" i="1">
                                <a:solidFill>
                                  <a:srgbClr val="C00000"/>
                                </a:solidFill>
                                <a:latin typeface="Cambria Math" panose="02040503050406030204" pitchFamily="18" charset="0"/>
                              </a:rPr>
                              <m:t>𝜔</m:t>
                            </m:r>
                          </m:e>
                        </m:d>
                      </m:den>
                    </m:f>
                    <m:r>
                      <a:rPr lang="en-US" b="0" i="1" smtClean="0">
                        <a:solidFill>
                          <a:srgbClr val="C00000"/>
                        </a:solidFill>
                        <a:latin typeface="Cambria Math" panose="02040503050406030204" pitchFamily="18" charset="0"/>
                      </a:rPr>
                      <m:t>−</m:t>
                    </m:r>
                  </m:oMath>
                </a14:m>
                <a:r>
                  <a:rPr lang="en-US" dirty="0">
                    <a:solidFill>
                      <a:srgbClr val="C00000"/>
                    </a:solidFill>
                  </a:rPr>
                  <a:t> </a:t>
                </a:r>
                <a14:m>
                  <m:oMath xmlns:m="http://schemas.openxmlformats.org/officeDocument/2006/math">
                    <m:f>
                      <m:fPr>
                        <m:ctrlPr>
                          <a:rPr lang="en-US" i="1">
                            <a:solidFill>
                              <a:srgbClr val="C00000"/>
                            </a:solidFill>
                            <a:latin typeface="Cambria Math" panose="02040503050406030204" pitchFamily="18" charset="0"/>
                          </a:rPr>
                        </m:ctrlPr>
                      </m:fPr>
                      <m:num>
                        <m:r>
                          <a:rPr lang="en-US" b="0" i="1" smtClean="0">
                            <a:solidFill>
                              <a:srgbClr val="C00000"/>
                            </a:solidFill>
                            <a:latin typeface="Cambria Math" panose="02040503050406030204" pitchFamily="18" charset="0"/>
                          </a:rPr>
                          <m:t>𝑁</m:t>
                        </m:r>
                        <m:d>
                          <m:dPr>
                            <m:ctrlPr>
                              <a:rPr lang="en-US" i="1">
                                <a:solidFill>
                                  <a:srgbClr val="C00000"/>
                                </a:solidFill>
                                <a:latin typeface="Cambria Math" panose="02040503050406030204" pitchFamily="18" charset="0"/>
                              </a:rPr>
                            </m:ctrlPr>
                          </m:dPr>
                          <m:e>
                            <m:r>
                              <a:rPr lang="en-US" i="1">
                                <a:solidFill>
                                  <a:srgbClr val="C00000"/>
                                </a:solidFill>
                                <a:latin typeface="Cambria Math" panose="02040503050406030204" pitchFamily="18" charset="0"/>
                              </a:rPr>
                              <m:t>𝜔</m:t>
                            </m:r>
                          </m:e>
                        </m:d>
                      </m:num>
                      <m:den>
                        <m:r>
                          <a:rPr lang="en-US" i="1">
                            <a:solidFill>
                              <a:srgbClr val="C00000"/>
                            </a:solidFill>
                            <a:latin typeface="Cambria Math" panose="02040503050406030204" pitchFamily="18" charset="0"/>
                          </a:rPr>
                          <m:t>𝑅</m:t>
                        </m:r>
                        <m:d>
                          <m:dPr>
                            <m:ctrlPr>
                              <a:rPr lang="en-US" i="1">
                                <a:solidFill>
                                  <a:srgbClr val="C00000"/>
                                </a:solidFill>
                                <a:latin typeface="Cambria Math" panose="02040503050406030204" pitchFamily="18" charset="0"/>
                              </a:rPr>
                            </m:ctrlPr>
                          </m:dPr>
                          <m:e>
                            <m:r>
                              <a:rPr lang="en-US" i="1">
                                <a:solidFill>
                                  <a:srgbClr val="C00000"/>
                                </a:solidFill>
                                <a:latin typeface="Cambria Math" panose="02040503050406030204" pitchFamily="18" charset="0"/>
                              </a:rPr>
                              <m:t>𝜔</m:t>
                            </m:r>
                          </m:e>
                        </m:d>
                      </m:den>
                    </m:f>
                  </m:oMath>
                </a14:m>
                <a:endParaRPr lang="en-US" dirty="0"/>
              </a:p>
              <a:p>
                <a:pPr lvl="1"/>
                <a:endParaRPr lang="en-US" dirty="0"/>
              </a:p>
              <a:p>
                <a:endParaRPr lang="en-US" dirty="0"/>
              </a:p>
            </p:txBody>
          </p:sp>
        </mc:Choice>
        <mc:Fallback xmlns="">
          <p:sp>
            <p:nvSpPr>
              <p:cNvPr id="3" name="Content Placeholder 2">
                <a:extLst>
                  <a:ext uri="{FF2B5EF4-FFF2-40B4-BE49-F238E27FC236}">
                    <a16:creationId xmlns:a16="http://schemas.microsoft.com/office/drawing/2014/main" id="{2A1F0F2A-14EB-BD9C-7C2B-0FFD8BF22758}"/>
                  </a:ext>
                </a:extLst>
              </p:cNvPr>
              <p:cNvSpPr>
                <a:spLocks noGrp="1" noRot="1" noChangeAspect="1" noMove="1" noResize="1" noEditPoints="1" noAdjustHandles="1" noChangeArrowheads="1" noChangeShapeType="1" noTextEdit="1"/>
              </p:cNvSpPr>
              <p:nvPr>
                <p:ph idx="1"/>
              </p:nvPr>
            </p:nvSpPr>
            <p:spPr>
              <a:xfrm>
                <a:off x="0" y="923109"/>
                <a:ext cx="11582400" cy="5798369"/>
              </a:xfrm>
              <a:blipFill>
                <a:blip r:embed="rId3"/>
                <a:stretch>
                  <a:fillRect l="-1211" t="-1366"/>
                </a:stretch>
              </a:blipFill>
            </p:spPr>
            <p:txBody>
              <a:bodyPr/>
              <a:lstStyle/>
              <a:p>
                <a:r>
                  <a:rPr lang="en-US">
                    <a:noFill/>
                  </a:rPr>
                  <a:t> </a:t>
                </a:r>
              </a:p>
            </p:txBody>
          </p:sp>
        </mc:Fallback>
      </mc:AlternateContent>
      <p:sp>
        <p:nvSpPr>
          <p:cNvPr id="4" name="Slide Number Placeholder 3">
            <a:extLst>
              <a:ext uri="{FF2B5EF4-FFF2-40B4-BE49-F238E27FC236}">
                <a16:creationId xmlns:a16="http://schemas.microsoft.com/office/drawing/2014/main" id="{1525C549-C8E9-85DB-D605-68471692165A}"/>
              </a:ext>
            </a:extLst>
          </p:cNvPr>
          <p:cNvSpPr>
            <a:spLocks noGrp="1"/>
          </p:cNvSpPr>
          <p:nvPr>
            <p:ph type="sldNum" sz="quarter" idx="12"/>
          </p:nvPr>
        </p:nvSpPr>
        <p:spPr/>
        <p:txBody>
          <a:bodyPr/>
          <a:lstStyle/>
          <a:p>
            <a:fld id="{664C8B8A-3CEF-4077-8AC3-5FC46E293847}" type="slidenum">
              <a:rPr lang="en-US" smtClean="0"/>
              <a:t>6</a:t>
            </a:fld>
            <a:endParaRPr lang="en-US"/>
          </a:p>
        </p:txBody>
      </p:sp>
      <mc:AlternateContent xmlns:mc="http://schemas.openxmlformats.org/markup-compatibility/2006" xmlns:a14="http://schemas.microsoft.com/office/drawing/2010/main">
        <mc:Choice Requires="a14">
          <p:sp>
            <p:nvSpPr>
              <p:cNvPr id="5" name="Object 4">
                <a:extLst>
                  <a:ext uri="{FF2B5EF4-FFF2-40B4-BE49-F238E27FC236}">
                    <a16:creationId xmlns:a16="http://schemas.microsoft.com/office/drawing/2014/main" id="{B54B541C-58EC-BB04-4D72-797FDF5D9805}"/>
                  </a:ext>
                </a:extLst>
              </p:cNvPr>
              <p:cNvSpPr txBox="1"/>
              <p:nvPr/>
            </p:nvSpPr>
            <p:spPr>
              <a:xfrm>
                <a:off x="4104061" y="1886127"/>
                <a:ext cx="6055939" cy="1066800"/>
              </a:xfrm>
              <a:prstGeom prst="rect">
                <a:avLst/>
              </a:prstGeom>
            </p:spPr>
            <p:txBody>
              <a:bodyPr>
                <a:noAutofit/>
              </a:bodyPr>
              <a:lstStyle/>
              <a:p>
                <a:pPr/>
                <a14:m>
                  <m:oMathPara xmlns:m="http://schemas.openxmlformats.org/officeDocument/2006/math">
                    <m:oMathParaPr>
                      <m:jc m:val="left"/>
                    </m:oMathParaPr>
                    <m:oMath xmlns:m="http://schemas.openxmlformats.org/officeDocument/2006/math">
                      <m:r>
                        <a:rPr lang="en-US" sz="2400" i="1" smtClean="0">
                          <a:solidFill>
                            <a:srgbClr val="000000"/>
                          </a:solidFill>
                          <a:latin typeface="Cambria Math" panose="02040503050406030204" pitchFamily="18" charset="0"/>
                        </a:rPr>
                        <m:t>𝑀</m:t>
                      </m:r>
                      <m:r>
                        <a:rPr lang="en-US" sz="2400" i="1" smtClean="0">
                          <a:solidFill>
                            <a:srgbClr val="000000"/>
                          </a:solidFill>
                          <a:latin typeface="Cambria Math" panose="02040503050406030204" pitchFamily="18" charset="0"/>
                        </a:rPr>
                        <m:t>(</m:t>
                      </m:r>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panose="02040503050406030204" pitchFamily="18" charset="0"/>
                            </a:rPr>
                            <m:t>𝑡</m:t>
                          </m:r>
                        </m:e>
                        <m:sub>
                          <m:r>
                            <a:rPr lang="en-US" sz="2400" i="1">
                              <a:solidFill>
                                <a:srgbClr val="000000"/>
                              </a:solidFill>
                              <a:latin typeface="Cambria Math" panose="02040503050406030204" pitchFamily="18" charset="0"/>
                            </a:rPr>
                            <m:t>0</m:t>
                          </m:r>
                        </m:sub>
                      </m:sSub>
                      <m:r>
                        <a:rPr lang="en-US" sz="2400" i="1">
                          <a:solidFill>
                            <a:srgbClr val="000000"/>
                          </a:solidFill>
                          <a:latin typeface="Cambria Math" panose="02040503050406030204" pitchFamily="18" charset="0"/>
                        </a:rPr>
                        <m:t>)=</m:t>
                      </m:r>
                      <m:nary>
                        <m:naryPr>
                          <m:limLoc m:val="undOvr"/>
                          <m:ctrlPr>
                            <a:rPr lang="en-US" sz="2400" i="1">
                              <a:solidFill>
                                <a:srgbClr val="000000"/>
                              </a:solidFill>
                              <a:latin typeface="Cambria Math" panose="02040503050406030204" pitchFamily="18" charset="0"/>
                            </a:rPr>
                          </m:ctrlPr>
                        </m:naryPr>
                        <m:sub>
                          <m:r>
                            <a:rPr lang="en-US" sz="2400" i="1">
                              <a:solidFill>
                                <a:srgbClr val="000000"/>
                              </a:solidFill>
                              <a:latin typeface="Cambria Math" panose="02040503050406030204" pitchFamily="18" charset="0"/>
                            </a:rPr>
                            <m:t>−∞</m:t>
                          </m:r>
                        </m:sub>
                        <m:sup>
                          <m:r>
                            <a:rPr lang="en-US" sz="2400" i="1">
                              <a:solidFill>
                                <a:srgbClr val="000000"/>
                              </a:solidFill>
                              <a:latin typeface="Cambria Math" panose="02040503050406030204" pitchFamily="18" charset="0"/>
                            </a:rPr>
                            <m:t>∞</m:t>
                          </m:r>
                        </m:sup>
                        <m:e>
                          <m:r>
                            <a:rPr lang="en-US" sz="2400" i="1">
                              <a:solidFill>
                                <a:srgbClr val="000000"/>
                              </a:solidFill>
                              <a:latin typeface="Cambria Math" panose="02040503050406030204" pitchFamily="18" charset="0"/>
                            </a:rPr>
                            <m:t>𝑅</m:t>
                          </m:r>
                          <m:d>
                            <m:dPr>
                              <m:ctrlPr>
                                <a:rPr lang="en-US" sz="2400" i="1">
                                  <a:solidFill>
                                    <a:srgbClr val="000000"/>
                                  </a:solidFill>
                                  <a:latin typeface="Cambria Math" panose="02040503050406030204" pitchFamily="18" charset="0"/>
                                </a:rPr>
                              </m:ctrlPr>
                            </m:dPr>
                            <m:e>
                              <m:r>
                                <a:rPr lang="en-US" sz="2400" i="1">
                                  <a:solidFill>
                                    <a:srgbClr val="000000"/>
                                  </a:solidFill>
                                  <a:latin typeface="Cambria Math" panose="02040503050406030204" pitchFamily="18" charset="0"/>
                                </a:rPr>
                                <m:t>𝑡</m:t>
                              </m:r>
                              <m:r>
                                <a:rPr lang="en-US" sz="2400" i="1">
                                  <a:solidFill>
                                    <a:srgbClr val="000000"/>
                                  </a:solidFill>
                                  <a:latin typeface="Cambria Math" panose="02040503050406030204" pitchFamily="18" charset="0"/>
                                </a:rPr>
                                <m:t>−</m:t>
                              </m:r>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panose="02040503050406030204" pitchFamily="18" charset="0"/>
                                    </a:rPr>
                                    <m:t>𝑡</m:t>
                                  </m:r>
                                </m:e>
                                <m:sub>
                                  <m:r>
                                    <a:rPr lang="en-US" sz="2400" i="1">
                                      <a:solidFill>
                                        <a:srgbClr val="000000"/>
                                      </a:solidFill>
                                      <a:latin typeface="Cambria Math" panose="02040503050406030204" pitchFamily="18" charset="0"/>
                                    </a:rPr>
                                    <m:t>0</m:t>
                                  </m:r>
                                </m:sub>
                              </m:sSub>
                            </m:e>
                          </m:d>
                          <m:r>
                            <a:rPr lang="en-US" sz="2400" i="1">
                              <a:solidFill>
                                <a:srgbClr val="000000"/>
                              </a:solidFill>
                              <a:latin typeface="Cambria Math" panose="02040503050406030204" pitchFamily="18" charset="0"/>
                            </a:rPr>
                            <m:t>⋅</m:t>
                          </m:r>
                          <m:r>
                            <a:rPr lang="en-US" sz="2400" b="0" i="1" smtClean="0">
                              <a:solidFill>
                                <a:srgbClr val="000000"/>
                              </a:solidFill>
                              <a:latin typeface="Cambria Math" panose="02040503050406030204" pitchFamily="18" charset="0"/>
                            </a:rPr>
                            <m:t>𝑆</m:t>
                          </m:r>
                          <m:d>
                            <m:dPr>
                              <m:ctrlPr>
                                <a:rPr lang="en-US" sz="2400" i="1">
                                  <a:solidFill>
                                    <a:srgbClr val="000000"/>
                                  </a:solidFill>
                                  <a:latin typeface="Cambria Math" panose="02040503050406030204" pitchFamily="18" charset="0"/>
                                </a:rPr>
                              </m:ctrlPr>
                            </m:dPr>
                            <m:e>
                              <m:r>
                                <a:rPr lang="en-US" sz="2400" i="1">
                                  <a:solidFill>
                                    <a:srgbClr val="000000"/>
                                  </a:solidFill>
                                  <a:latin typeface="Cambria Math" panose="02040503050406030204" pitchFamily="18" charset="0"/>
                                </a:rPr>
                                <m:t>𝑡</m:t>
                              </m:r>
                            </m:e>
                          </m:d>
                          <m:r>
                            <a:rPr lang="en-US" sz="2400" i="1">
                              <a:solidFill>
                                <a:srgbClr val="000000"/>
                              </a:solidFill>
                              <a:latin typeface="Cambria Math" panose="02040503050406030204" pitchFamily="18" charset="0"/>
                            </a:rPr>
                            <m:t>𝑑𝑡</m:t>
                          </m:r>
                          <m:r>
                            <a:rPr lang="en-US" sz="2400" i="1">
                              <a:solidFill>
                                <a:srgbClr val="000000"/>
                              </a:solidFill>
                              <a:latin typeface="Cambria Math" panose="02040503050406030204" pitchFamily="18" charset="0"/>
                            </a:rPr>
                            <m:t>+</m:t>
                          </m:r>
                          <m:r>
                            <a:rPr lang="en-US" sz="2400" i="1">
                              <a:solidFill>
                                <a:srgbClr val="000000"/>
                              </a:solidFill>
                              <a:latin typeface="Cambria Math" panose="02040503050406030204" pitchFamily="18" charset="0"/>
                            </a:rPr>
                            <m:t>𝑁</m:t>
                          </m:r>
                          <m:d>
                            <m:dPr>
                              <m:ctrlPr>
                                <a:rPr lang="en-US" sz="2400" i="1">
                                  <a:solidFill>
                                    <a:srgbClr val="000000"/>
                                  </a:solidFill>
                                  <a:latin typeface="Cambria Math" panose="02040503050406030204" pitchFamily="18" charset="0"/>
                                </a:rPr>
                              </m:ctrlPr>
                            </m:dPr>
                            <m:e>
                              <m:sSub>
                                <m:sSubPr>
                                  <m:ctrlPr>
                                    <a:rPr lang="en-US" sz="2400" i="1">
                                      <a:solidFill>
                                        <a:srgbClr val="000000"/>
                                      </a:solidFill>
                                      <a:latin typeface="Cambria Math" panose="02040503050406030204" pitchFamily="18" charset="0"/>
                                    </a:rPr>
                                  </m:ctrlPr>
                                </m:sSubPr>
                                <m:e>
                                  <m:r>
                                    <a:rPr lang="en-US" sz="2400" i="1">
                                      <a:solidFill>
                                        <a:srgbClr val="000000"/>
                                      </a:solidFill>
                                      <a:latin typeface="Cambria Math" panose="02040503050406030204" pitchFamily="18" charset="0"/>
                                    </a:rPr>
                                    <m:t>𝑡</m:t>
                                  </m:r>
                                </m:e>
                                <m:sub>
                                  <m:r>
                                    <a:rPr lang="en-US" sz="2400" i="1">
                                      <a:solidFill>
                                        <a:srgbClr val="000000"/>
                                      </a:solidFill>
                                      <a:latin typeface="Cambria Math" panose="02040503050406030204" pitchFamily="18" charset="0"/>
                                    </a:rPr>
                                    <m:t>0</m:t>
                                  </m:r>
                                </m:sub>
                              </m:sSub>
                            </m:e>
                          </m:d>
                        </m:e>
                      </m:nary>
                    </m:oMath>
                  </m:oMathPara>
                </a14:m>
                <a:endParaRPr lang="en-US" sz="2400" dirty="0"/>
              </a:p>
            </p:txBody>
          </p:sp>
        </mc:Choice>
        <mc:Fallback xmlns="">
          <p:sp>
            <p:nvSpPr>
              <p:cNvPr id="5" name="Object 4">
                <a:extLst>
                  <a:ext uri="{FF2B5EF4-FFF2-40B4-BE49-F238E27FC236}">
                    <a16:creationId xmlns:a16="http://schemas.microsoft.com/office/drawing/2014/main" id="{B54B541C-58EC-BB04-4D72-797FDF5D9805}"/>
                  </a:ext>
                </a:extLst>
              </p:cNvPr>
              <p:cNvSpPr txBox="1">
                <a:spLocks noRot="1" noChangeAspect="1" noMove="1" noResize="1" noEditPoints="1" noAdjustHandles="1" noChangeArrowheads="1" noChangeShapeType="1" noTextEdit="1"/>
              </p:cNvSpPr>
              <p:nvPr/>
            </p:nvSpPr>
            <p:spPr>
              <a:xfrm>
                <a:off x="4104061" y="1886127"/>
                <a:ext cx="6055939" cy="1066800"/>
              </a:xfrm>
              <a:prstGeom prst="rect">
                <a:avLst/>
              </a:prstGeom>
              <a:blipFill>
                <a:blip r:embed="rId4"/>
                <a:stretch>
                  <a:fillRect b="-2857"/>
                </a:stretch>
              </a:blipFill>
            </p:spPr>
            <p:txBody>
              <a:bodyPr/>
              <a:lstStyle/>
              <a:p>
                <a:r>
                  <a:rPr lang="en-US">
                    <a:noFill/>
                  </a:rPr>
                  <a:t> </a:t>
                </a:r>
              </a:p>
            </p:txBody>
          </p:sp>
        </mc:Fallback>
      </mc:AlternateContent>
      <p:pic>
        <p:nvPicPr>
          <p:cNvPr id="12" name="Picture 11">
            <a:extLst>
              <a:ext uri="{FF2B5EF4-FFF2-40B4-BE49-F238E27FC236}">
                <a16:creationId xmlns:a16="http://schemas.microsoft.com/office/drawing/2014/main" id="{3298B60D-2C2D-E9D8-B6B8-8F48E46ECA38}"/>
              </a:ext>
            </a:extLst>
          </p:cNvPr>
          <p:cNvPicPr>
            <a:picLocks noChangeAspect="1"/>
          </p:cNvPicPr>
          <p:nvPr/>
        </p:nvPicPr>
        <p:blipFill rotWithShape="1">
          <a:blip r:embed="rId5"/>
          <a:srcRect l="64153"/>
          <a:stretch/>
        </p:blipFill>
        <p:spPr>
          <a:xfrm>
            <a:off x="9405256" y="808378"/>
            <a:ext cx="3088434" cy="2770158"/>
          </a:xfrm>
          <a:prstGeom prst="rect">
            <a:avLst/>
          </a:prstGeom>
        </p:spPr>
      </p:pic>
      <p:pic>
        <p:nvPicPr>
          <p:cNvPr id="16" name="Picture 15">
            <a:extLst>
              <a:ext uri="{FF2B5EF4-FFF2-40B4-BE49-F238E27FC236}">
                <a16:creationId xmlns:a16="http://schemas.microsoft.com/office/drawing/2014/main" id="{65E16B5F-9B00-1EA3-B1BE-F25C6B48B38E}"/>
              </a:ext>
            </a:extLst>
          </p:cNvPr>
          <p:cNvPicPr>
            <a:picLocks noChangeAspect="1"/>
          </p:cNvPicPr>
          <p:nvPr/>
        </p:nvPicPr>
        <p:blipFill>
          <a:blip r:embed="rId6"/>
          <a:stretch>
            <a:fillRect/>
          </a:stretch>
        </p:blipFill>
        <p:spPr>
          <a:xfrm>
            <a:off x="0" y="3818953"/>
            <a:ext cx="8561435" cy="3011435"/>
          </a:xfrm>
          <a:prstGeom prst="rect">
            <a:avLst/>
          </a:prstGeom>
        </p:spPr>
      </p:pic>
      <p:pic>
        <p:nvPicPr>
          <p:cNvPr id="17" name="Picture 16">
            <a:extLst>
              <a:ext uri="{FF2B5EF4-FFF2-40B4-BE49-F238E27FC236}">
                <a16:creationId xmlns:a16="http://schemas.microsoft.com/office/drawing/2014/main" id="{4B90F0E1-0980-75BE-8D7F-62C5C82DE5AD}"/>
              </a:ext>
            </a:extLst>
          </p:cNvPr>
          <p:cNvPicPr>
            <a:picLocks noChangeAspect="1"/>
          </p:cNvPicPr>
          <p:nvPr/>
        </p:nvPicPr>
        <p:blipFill>
          <a:blip r:embed="rId7"/>
          <a:stretch>
            <a:fillRect/>
          </a:stretch>
        </p:blipFill>
        <p:spPr>
          <a:xfrm>
            <a:off x="8235664" y="4039162"/>
            <a:ext cx="4197484" cy="2818838"/>
          </a:xfrm>
          <a:prstGeom prst="rect">
            <a:avLst/>
          </a:prstGeom>
        </p:spPr>
      </p:pic>
      <p:sp>
        <p:nvSpPr>
          <p:cNvPr id="18" name="TextBox 17">
            <a:extLst>
              <a:ext uri="{FF2B5EF4-FFF2-40B4-BE49-F238E27FC236}">
                <a16:creationId xmlns:a16="http://schemas.microsoft.com/office/drawing/2014/main" id="{6B529390-EE45-FBDF-A9BB-9B74F667A616}"/>
              </a:ext>
            </a:extLst>
          </p:cNvPr>
          <p:cNvSpPr txBox="1"/>
          <p:nvPr/>
        </p:nvSpPr>
        <p:spPr>
          <a:xfrm>
            <a:off x="2313710" y="5008256"/>
            <a:ext cx="1468581" cy="707886"/>
          </a:xfrm>
          <a:prstGeom prst="rect">
            <a:avLst/>
          </a:prstGeom>
          <a:noFill/>
        </p:spPr>
        <p:txBody>
          <a:bodyPr wrap="square" rtlCol="0">
            <a:spAutoFit/>
          </a:bodyPr>
          <a:lstStyle/>
          <a:p>
            <a:r>
              <a:rPr lang="en-US" sz="4000" dirty="0">
                <a:solidFill>
                  <a:srgbClr val="C00000"/>
                </a:solidFill>
              </a:rPr>
              <a:t>R(</a:t>
            </a:r>
            <a:r>
              <a:rPr lang="el-GR" sz="4000" dirty="0">
                <a:solidFill>
                  <a:srgbClr val="C00000"/>
                </a:solidFill>
              </a:rPr>
              <a:t>ω</a:t>
            </a:r>
            <a:r>
              <a:rPr lang="en-US" sz="4000" dirty="0">
                <a:solidFill>
                  <a:srgbClr val="C00000"/>
                </a:solidFill>
              </a:rPr>
              <a:t>)</a:t>
            </a:r>
          </a:p>
        </p:txBody>
      </p:sp>
      <p:sp>
        <p:nvSpPr>
          <p:cNvPr id="19" name="TextBox 18">
            <a:extLst>
              <a:ext uri="{FF2B5EF4-FFF2-40B4-BE49-F238E27FC236}">
                <a16:creationId xmlns:a16="http://schemas.microsoft.com/office/drawing/2014/main" id="{B40AC102-0B09-B94B-3C76-635F1E5D4978}"/>
              </a:ext>
            </a:extLst>
          </p:cNvPr>
          <p:cNvSpPr txBox="1"/>
          <p:nvPr/>
        </p:nvSpPr>
        <p:spPr>
          <a:xfrm>
            <a:off x="5791200" y="4979402"/>
            <a:ext cx="1974557" cy="707886"/>
          </a:xfrm>
          <a:prstGeom prst="rect">
            <a:avLst/>
          </a:prstGeom>
          <a:noFill/>
        </p:spPr>
        <p:txBody>
          <a:bodyPr wrap="square" rtlCol="0">
            <a:spAutoFit/>
          </a:bodyPr>
          <a:lstStyle/>
          <a:p>
            <a:r>
              <a:rPr lang="en-US" sz="4000" dirty="0">
                <a:solidFill>
                  <a:srgbClr val="C00000"/>
                </a:solidFill>
              </a:rPr>
              <a:t>M(</a:t>
            </a:r>
            <a:r>
              <a:rPr lang="el-GR" sz="4000" dirty="0">
                <a:solidFill>
                  <a:srgbClr val="C00000"/>
                </a:solidFill>
              </a:rPr>
              <a:t>ω</a:t>
            </a:r>
            <a:r>
              <a:rPr lang="en-US" sz="4000" dirty="0">
                <a:solidFill>
                  <a:srgbClr val="C00000"/>
                </a:solidFill>
              </a:rPr>
              <a:t>)</a:t>
            </a:r>
          </a:p>
        </p:txBody>
      </p:sp>
    </p:spTree>
    <p:extLst>
      <p:ext uri="{BB962C8B-B14F-4D97-AF65-F5344CB8AC3E}">
        <p14:creationId xmlns:p14="http://schemas.microsoft.com/office/powerpoint/2010/main" val="3697228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99435"/>
            <a:ext cx="10972800" cy="1143000"/>
          </a:xfrm>
        </p:spPr>
        <p:txBody>
          <a:bodyPr/>
          <a:lstStyle/>
          <a:p>
            <a:r>
              <a:rPr lang="en-US" dirty="0"/>
              <a:t>Software (Wiener) Filter</a:t>
            </a:r>
          </a:p>
        </p:txBody>
      </p:sp>
      <p:sp>
        <p:nvSpPr>
          <p:cNvPr id="3" name="Content Placeholder 2"/>
          <p:cNvSpPr>
            <a:spLocks noGrp="1"/>
          </p:cNvSpPr>
          <p:nvPr>
            <p:ph idx="1"/>
          </p:nvPr>
        </p:nvSpPr>
        <p:spPr>
          <a:xfrm>
            <a:off x="609600" y="706583"/>
            <a:ext cx="10972800" cy="5419586"/>
          </a:xfrm>
        </p:spPr>
        <p:txBody>
          <a:bodyPr/>
          <a:lstStyle/>
          <a:p>
            <a:r>
              <a:rPr lang="en-US" dirty="0"/>
              <a:t>To suppress the noise at the high frequency, a software filter is generally needed</a:t>
            </a:r>
          </a:p>
          <a:p>
            <a:endParaRPr lang="en-US" dirty="0"/>
          </a:p>
          <a:p>
            <a:r>
              <a:rPr lang="en-US" dirty="0">
                <a:solidFill>
                  <a:srgbClr val="0070C0"/>
                </a:solidFill>
              </a:rPr>
              <a:t>One form of the filter is the Wiener filter</a:t>
            </a:r>
            <a:br>
              <a:rPr lang="en-US" dirty="0">
                <a:solidFill>
                  <a:srgbClr val="0070C0"/>
                </a:solidFill>
              </a:rPr>
            </a:br>
            <a:r>
              <a:rPr lang="en-US" dirty="0">
                <a:solidFill>
                  <a:srgbClr val="0070C0"/>
                </a:solidFill>
              </a:rPr>
              <a:t>using expectations of signal and noise</a:t>
            </a:r>
          </a:p>
          <a:p>
            <a:endParaRPr lang="en-US" dirty="0"/>
          </a:p>
          <a:p>
            <a:endParaRPr lang="en-US" dirty="0"/>
          </a:p>
        </p:txBody>
      </p:sp>
      <p:sp>
        <p:nvSpPr>
          <p:cNvPr id="4" name="Slide Number Placeholder 3"/>
          <p:cNvSpPr>
            <a:spLocks noGrp="1"/>
          </p:cNvSpPr>
          <p:nvPr>
            <p:ph type="sldNum" sz="quarter" idx="12"/>
          </p:nvPr>
        </p:nvSpPr>
        <p:spPr/>
        <p:txBody>
          <a:bodyPr/>
          <a:lstStyle/>
          <a:p>
            <a:fld id="{10D1A040-AB06-4BC7-88C8-6C682325CDCE}" type="slidenum">
              <a:rPr lang="en-US" smtClean="0"/>
              <a:t>7</a:t>
            </a:fld>
            <a:endParaRPr lang="en-US"/>
          </a:p>
        </p:txBody>
      </p:sp>
      <p:graphicFrame>
        <p:nvGraphicFramePr>
          <p:cNvPr id="5" name="Object 4"/>
          <p:cNvGraphicFramePr>
            <a:graphicFrameLocks noGrp="1" noChangeAspect="1"/>
          </p:cNvGraphicFramePr>
          <p:nvPr/>
        </p:nvGraphicFramePr>
        <p:xfrm>
          <a:off x="4396913" y="1243662"/>
          <a:ext cx="3028950" cy="1008063"/>
        </p:xfrm>
        <a:graphic>
          <a:graphicData uri="http://schemas.openxmlformats.org/presentationml/2006/ole">
            <mc:AlternateContent xmlns:mc="http://schemas.openxmlformats.org/markup-compatibility/2006">
              <mc:Choice xmlns:v="urn:schemas-microsoft-com:vml" Requires="v">
                <p:oleObj name="Equation" r:id="rId2" imgW="1257120" imgH="419040" progId="Equation.DSMT4">
                  <p:embed/>
                </p:oleObj>
              </mc:Choice>
              <mc:Fallback>
                <p:oleObj name="Equation" r:id="rId2" imgW="1257120" imgH="419040" progId="Equation.DSMT4">
                  <p:embed/>
                  <p:pic>
                    <p:nvPicPr>
                      <p:cNvPr id="5" name="Object 4"/>
                      <p:cNvPicPr>
                        <a:picLocks noGrp="1" noChangeAspect="1" noChangeArrowheads="1"/>
                      </p:cNvPicPr>
                      <p:nvPr/>
                    </p:nvPicPr>
                    <p:blipFill>
                      <a:blip r:embed="rId3"/>
                      <a:srcRect/>
                      <a:stretch>
                        <a:fillRect/>
                      </a:stretch>
                    </p:blipFill>
                    <p:spPr bwMode="auto">
                      <a:xfrm>
                        <a:off x="4396913" y="1243662"/>
                        <a:ext cx="3028950" cy="1008063"/>
                      </a:xfrm>
                      <a:prstGeom prst="rect">
                        <a:avLst/>
                      </a:prstGeom>
                      <a:noFill/>
                      <a:ln w="31750">
                        <a:solidFill>
                          <a:schemeClr val="tx1"/>
                        </a:solidFill>
                        <a:miter lim="800000"/>
                        <a:headEnd/>
                        <a:tailEnd/>
                      </a:ln>
                      <a:extLst>
                        <a:ext uri="{909E8E84-426E-40DD-AFC4-6F175D3DCCD1}">
                          <a14:hiddenFill xmlns:a14="http://schemas.microsoft.com/office/drawing/2010/main">
                            <a:solidFill>
                              <a:srgbClr val="FFFFFF"/>
                            </a:solidFill>
                          </a14:hiddenFill>
                        </a:ext>
                      </a:extLst>
                    </p:spPr>
                  </p:pic>
                </p:oleObj>
              </mc:Fallback>
            </mc:AlternateContent>
          </a:graphicData>
        </a:graphic>
      </p:graphicFrame>
      <mc:AlternateContent xmlns:mc="http://schemas.openxmlformats.org/markup-compatibility/2006" xmlns:a14="http://schemas.microsoft.com/office/drawing/2010/main">
        <mc:Choice Requires="a14">
          <p:sp>
            <p:nvSpPr>
              <p:cNvPr id="6" name="Object 5"/>
              <p:cNvSpPr txBox="1"/>
              <p:nvPr/>
            </p:nvSpPr>
            <p:spPr>
              <a:xfrm>
                <a:off x="8200430" y="2251725"/>
                <a:ext cx="3749675" cy="1322387"/>
              </a:xfrm>
              <a:prstGeom prst="rect">
                <a:avLst/>
              </a:prstGeom>
            </p:spPr>
            <p:txBody>
              <a:bodyPr>
                <a:noAutofit/>
              </a:bodyPr>
              <a:lstStyle/>
              <a:p>
                <a:pPr/>
                <a14:m>
                  <m:oMathPara xmlns:m="http://schemas.openxmlformats.org/officeDocument/2006/math">
                    <m:oMathParaPr>
                      <m:jc m:val="left"/>
                    </m:oMathParaPr>
                    <m:oMath xmlns:m="http://schemas.openxmlformats.org/officeDocument/2006/math">
                      <m:r>
                        <a:rPr lang="en-US" sz="2400" i="1" smtClean="0">
                          <a:solidFill>
                            <a:srgbClr val="0070C0"/>
                          </a:solidFill>
                          <a:latin typeface="Cambria Math" panose="02040503050406030204" pitchFamily="18" charset="0"/>
                        </a:rPr>
                        <m:t>𝐹</m:t>
                      </m:r>
                      <m:r>
                        <a:rPr lang="en-US" sz="2400" i="1" smtClean="0">
                          <a:solidFill>
                            <a:srgbClr val="0070C0"/>
                          </a:solidFill>
                          <a:latin typeface="Cambria Math" panose="02040503050406030204" pitchFamily="18" charset="0"/>
                        </a:rPr>
                        <m:t>(</m:t>
                      </m:r>
                      <m:r>
                        <a:rPr lang="en-US" sz="2400" i="1" smtClean="0">
                          <a:solidFill>
                            <a:srgbClr val="0070C0"/>
                          </a:solidFill>
                          <a:latin typeface="Cambria Math" panose="02040503050406030204" pitchFamily="18" charset="0"/>
                        </a:rPr>
                        <m:t>𝜔</m:t>
                      </m:r>
                      <m:r>
                        <a:rPr lang="en-US" sz="2400" i="1" smtClean="0">
                          <a:solidFill>
                            <a:srgbClr val="0070C0"/>
                          </a:solidFill>
                          <a:latin typeface="Cambria Math" panose="02040503050406030204" pitchFamily="18" charset="0"/>
                        </a:rPr>
                        <m:t>)=</m:t>
                      </m:r>
                      <m:f>
                        <m:fPr>
                          <m:ctrlPr>
                            <a:rPr lang="en-US" sz="2400" i="1">
                              <a:solidFill>
                                <a:srgbClr val="0070C0"/>
                              </a:solidFill>
                              <a:latin typeface="Cambria Math" panose="02040503050406030204" pitchFamily="18" charset="0"/>
                            </a:rPr>
                          </m:ctrlPr>
                        </m:fPr>
                        <m:num>
                          <m:bar>
                            <m:barPr>
                              <m:pos m:val="top"/>
                              <m:ctrlPr>
                                <a:rPr lang="en-US" sz="2400" i="1">
                                  <a:solidFill>
                                    <a:srgbClr val="0070C0"/>
                                  </a:solidFill>
                                  <a:latin typeface="Cambria Math" panose="02040503050406030204" pitchFamily="18" charset="0"/>
                                </a:rPr>
                              </m:ctrlPr>
                            </m:barPr>
                            <m:e>
                              <m:sSup>
                                <m:sSupPr>
                                  <m:ctrlPr>
                                    <a:rPr lang="en-US" sz="2400" i="1">
                                      <a:solidFill>
                                        <a:srgbClr val="0070C0"/>
                                      </a:solidFill>
                                      <a:latin typeface="Cambria Math" panose="02040503050406030204" pitchFamily="18" charset="0"/>
                                    </a:rPr>
                                  </m:ctrlPr>
                                </m:sSupPr>
                                <m:e>
                                  <m:r>
                                    <a:rPr lang="en-US" sz="2400" i="1">
                                      <a:solidFill>
                                        <a:srgbClr val="0070C0"/>
                                      </a:solidFill>
                                      <a:latin typeface="Cambria Math" panose="02040503050406030204" pitchFamily="18" charset="0"/>
                                    </a:rPr>
                                    <m:t>𝑆</m:t>
                                  </m:r>
                                </m:e>
                                <m:sup>
                                  <m:r>
                                    <a:rPr lang="en-US" sz="2400" i="1">
                                      <a:solidFill>
                                        <a:srgbClr val="0070C0"/>
                                      </a:solidFill>
                                      <a:latin typeface="Cambria Math" panose="02040503050406030204" pitchFamily="18" charset="0"/>
                                    </a:rPr>
                                    <m:t>2</m:t>
                                  </m:r>
                                </m:sup>
                              </m:sSup>
                              <m:d>
                                <m:dPr>
                                  <m:ctrlPr>
                                    <a:rPr lang="en-US" sz="2400" i="1">
                                      <a:solidFill>
                                        <a:srgbClr val="0070C0"/>
                                      </a:solidFill>
                                      <a:latin typeface="Cambria Math" panose="02040503050406030204" pitchFamily="18" charset="0"/>
                                    </a:rPr>
                                  </m:ctrlPr>
                                </m:dPr>
                                <m:e>
                                  <m:r>
                                    <a:rPr lang="en-US" sz="2400" i="1">
                                      <a:solidFill>
                                        <a:srgbClr val="0070C0"/>
                                      </a:solidFill>
                                      <a:latin typeface="Cambria Math" panose="02040503050406030204" pitchFamily="18" charset="0"/>
                                    </a:rPr>
                                    <m:t>𝜔</m:t>
                                  </m:r>
                                </m:e>
                              </m:d>
                            </m:e>
                          </m:bar>
                        </m:num>
                        <m:den>
                          <m:bar>
                            <m:barPr>
                              <m:pos m:val="top"/>
                              <m:ctrlPr>
                                <a:rPr lang="en-US" sz="2400" i="1">
                                  <a:solidFill>
                                    <a:srgbClr val="0070C0"/>
                                  </a:solidFill>
                                  <a:latin typeface="Cambria Math" panose="02040503050406030204" pitchFamily="18" charset="0"/>
                                </a:rPr>
                              </m:ctrlPr>
                            </m:barPr>
                            <m:e>
                              <m:sSup>
                                <m:sSupPr>
                                  <m:ctrlPr>
                                    <a:rPr lang="en-US" sz="2400" i="1">
                                      <a:solidFill>
                                        <a:srgbClr val="0070C0"/>
                                      </a:solidFill>
                                      <a:latin typeface="Cambria Math" panose="02040503050406030204" pitchFamily="18" charset="0"/>
                                    </a:rPr>
                                  </m:ctrlPr>
                                </m:sSupPr>
                                <m:e>
                                  <m:r>
                                    <a:rPr lang="en-US" sz="2400" i="1">
                                      <a:solidFill>
                                        <a:srgbClr val="0070C0"/>
                                      </a:solidFill>
                                      <a:latin typeface="Cambria Math" panose="02040503050406030204" pitchFamily="18" charset="0"/>
                                    </a:rPr>
                                    <m:t>𝑆</m:t>
                                  </m:r>
                                </m:e>
                                <m:sup>
                                  <m:r>
                                    <a:rPr lang="en-US" sz="2400" i="1">
                                      <a:solidFill>
                                        <a:srgbClr val="0070C0"/>
                                      </a:solidFill>
                                      <a:latin typeface="Cambria Math" panose="02040503050406030204" pitchFamily="18" charset="0"/>
                                    </a:rPr>
                                    <m:t>2</m:t>
                                  </m:r>
                                </m:sup>
                              </m:sSup>
                              <m:d>
                                <m:dPr>
                                  <m:ctrlPr>
                                    <a:rPr lang="en-US" sz="2400" i="1">
                                      <a:solidFill>
                                        <a:srgbClr val="0070C0"/>
                                      </a:solidFill>
                                      <a:latin typeface="Cambria Math" panose="02040503050406030204" pitchFamily="18" charset="0"/>
                                    </a:rPr>
                                  </m:ctrlPr>
                                </m:dPr>
                                <m:e>
                                  <m:r>
                                    <a:rPr lang="en-US" sz="2400" i="1">
                                      <a:solidFill>
                                        <a:srgbClr val="0070C0"/>
                                      </a:solidFill>
                                      <a:latin typeface="Cambria Math" panose="02040503050406030204" pitchFamily="18" charset="0"/>
                                    </a:rPr>
                                    <m:t>𝜔</m:t>
                                  </m:r>
                                </m:e>
                              </m:d>
                            </m:e>
                          </m:bar>
                          <m:r>
                            <a:rPr lang="en-US" sz="2400" i="1">
                              <a:solidFill>
                                <a:srgbClr val="0070C0"/>
                              </a:solidFill>
                              <a:latin typeface="Cambria Math" panose="02040503050406030204" pitchFamily="18" charset="0"/>
                            </a:rPr>
                            <m:t>+</m:t>
                          </m:r>
                          <m:bar>
                            <m:barPr>
                              <m:pos m:val="top"/>
                              <m:ctrlPr>
                                <a:rPr lang="en-US" sz="2400" i="1">
                                  <a:solidFill>
                                    <a:srgbClr val="0070C0"/>
                                  </a:solidFill>
                                  <a:latin typeface="Cambria Math" panose="02040503050406030204" pitchFamily="18" charset="0"/>
                                </a:rPr>
                              </m:ctrlPr>
                            </m:barPr>
                            <m:e>
                              <m:sSup>
                                <m:sSupPr>
                                  <m:ctrlPr>
                                    <a:rPr lang="en-US" sz="2400" i="1">
                                      <a:solidFill>
                                        <a:srgbClr val="0070C0"/>
                                      </a:solidFill>
                                      <a:latin typeface="Cambria Math" panose="02040503050406030204" pitchFamily="18" charset="0"/>
                                    </a:rPr>
                                  </m:ctrlPr>
                                </m:sSupPr>
                                <m:e>
                                  <m:r>
                                    <a:rPr lang="en-US" sz="2400" i="1">
                                      <a:solidFill>
                                        <a:srgbClr val="0070C0"/>
                                      </a:solidFill>
                                      <a:latin typeface="Cambria Math" panose="02040503050406030204" pitchFamily="18" charset="0"/>
                                    </a:rPr>
                                    <m:t>𝑁</m:t>
                                  </m:r>
                                </m:e>
                                <m:sup>
                                  <m:r>
                                    <a:rPr lang="en-US" sz="2400" i="1">
                                      <a:solidFill>
                                        <a:srgbClr val="0070C0"/>
                                      </a:solidFill>
                                      <a:latin typeface="Cambria Math" panose="02040503050406030204" pitchFamily="18" charset="0"/>
                                    </a:rPr>
                                    <m:t>2</m:t>
                                  </m:r>
                                </m:sup>
                              </m:sSup>
                              <m:d>
                                <m:dPr>
                                  <m:ctrlPr>
                                    <a:rPr lang="en-US" sz="2400" i="1">
                                      <a:solidFill>
                                        <a:srgbClr val="0070C0"/>
                                      </a:solidFill>
                                      <a:latin typeface="Cambria Math" panose="02040503050406030204" pitchFamily="18" charset="0"/>
                                    </a:rPr>
                                  </m:ctrlPr>
                                </m:dPr>
                                <m:e>
                                  <m:r>
                                    <a:rPr lang="en-US" sz="2400" i="1">
                                      <a:solidFill>
                                        <a:srgbClr val="0070C0"/>
                                      </a:solidFill>
                                      <a:latin typeface="Cambria Math" panose="02040503050406030204" pitchFamily="18" charset="0"/>
                                    </a:rPr>
                                    <m:t>𝜔</m:t>
                                  </m:r>
                                </m:e>
                              </m:d>
                            </m:e>
                          </m:bar>
                        </m:den>
                      </m:f>
                    </m:oMath>
                  </m:oMathPara>
                </a14:m>
                <a:endParaRPr lang="en-US" sz="2400" dirty="0">
                  <a:solidFill>
                    <a:srgbClr val="0070C0"/>
                  </a:solidFill>
                </a:endParaRPr>
              </a:p>
            </p:txBody>
          </p:sp>
        </mc:Choice>
        <mc:Fallback xmlns="">
          <p:sp>
            <p:nvSpPr>
              <p:cNvPr id="6" name="Object 5"/>
              <p:cNvSpPr txBox="1">
                <a:spLocks noRot="1" noChangeAspect="1" noMove="1" noResize="1" noEditPoints="1" noAdjustHandles="1" noChangeArrowheads="1" noChangeShapeType="1" noTextEdit="1"/>
              </p:cNvSpPr>
              <p:nvPr/>
            </p:nvSpPr>
            <p:spPr>
              <a:xfrm>
                <a:off x="8200430" y="2251725"/>
                <a:ext cx="3749675" cy="1322387"/>
              </a:xfrm>
              <a:prstGeom prst="rect">
                <a:avLst/>
              </a:prstGeom>
              <a:blipFill>
                <a:blip r:embed="rId4"/>
                <a:stretch>
                  <a:fillRect/>
                </a:stretch>
              </a:blipFill>
            </p:spPr>
            <p:txBody>
              <a:bodyPr/>
              <a:lstStyle/>
              <a:p>
                <a:r>
                  <a:rPr lang="en-US">
                    <a:noFill/>
                  </a:rPr>
                  <a:t> </a:t>
                </a:r>
              </a:p>
            </p:txBody>
          </p:sp>
        </mc:Fallback>
      </mc:AlternateContent>
      <p:pic>
        <p:nvPicPr>
          <p:cNvPr id="7" name="Picture 6"/>
          <p:cNvPicPr>
            <a:picLocks noChangeAspect="1"/>
          </p:cNvPicPr>
          <p:nvPr/>
        </p:nvPicPr>
        <p:blipFill>
          <a:blip r:embed="rId5"/>
          <a:stretch>
            <a:fillRect/>
          </a:stretch>
        </p:blipFill>
        <p:spPr>
          <a:xfrm>
            <a:off x="371150" y="3481701"/>
            <a:ext cx="5752559" cy="2759561"/>
          </a:xfrm>
          <a:prstGeom prst="rect">
            <a:avLst/>
          </a:prstGeom>
        </p:spPr>
      </p:pic>
      <p:pic>
        <p:nvPicPr>
          <p:cNvPr id="8" name="Picture 7"/>
          <p:cNvPicPr>
            <a:picLocks noChangeAspect="1"/>
          </p:cNvPicPr>
          <p:nvPr/>
        </p:nvPicPr>
        <p:blipFill>
          <a:blip r:embed="rId6"/>
          <a:stretch>
            <a:fillRect/>
          </a:stretch>
        </p:blipFill>
        <p:spPr>
          <a:xfrm>
            <a:off x="6791650" y="3463942"/>
            <a:ext cx="4340631" cy="2843862"/>
          </a:xfrm>
          <a:prstGeom prst="rect">
            <a:avLst/>
          </a:prstGeom>
        </p:spPr>
      </p:pic>
      <p:sp>
        <p:nvSpPr>
          <p:cNvPr id="9" name="TextBox 8"/>
          <p:cNvSpPr txBox="1"/>
          <p:nvPr/>
        </p:nvSpPr>
        <p:spPr>
          <a:xfrm>
            <a:off x="1039091" y="6241262"/>
            <a:ext cx="9421091" cy="523220"/>
          </a:xfrm>
          <a:prstGeom prst="rect">
            <a:avLst/>
          </a:prstGeom>
          <a:solidFill>
            <a:srgbClr val="FFFF00"/>
          </a:solidFill>
          <a:ln w="31750">
            <a:solidFill>
              <a:schemeClr val="tx1"/>
            </a:solidFill>
          </a:ln>
        </p:spPr>
        <p:txBody>
          <a:bodyPr wrap="square" rtlCol="0">
            <a:spAutoFit/>
          </a:bodyPr>
          <a:lstStyle/>
          <a:p>
            <a:r>
              <a:rPr lang="en-US" sz="2800" dirty="0"/>
              <a:t>Detector response is replaced by the filter (smearing) function!</a:t>
            </a:r>
          </a:p>
        </p:txBody>
      </p:sp>
      <p:sp>
        <p:nvSpPr>
          <p:cNvPr id="10" name="TextBox 9"/>
          <p:cNvSpPr txBox="1"/>
          <p:nvPr/>
        </p:nvSpPr>
        <p:spPr>
          <a:xfrm>
            <a:off x="5024697" y="4587721"/>
            <a:ext cx="886691" cy="369332"/>
          </a:xfrm>
          <a:prstGeom prst="rect">
            <a:avLst/>
          </a:prstGeom>
          <a:noFill/>
        </p:spPr>
        <p:txBody>
          <a:bodyPr wrap="square" rtlCol="0">
            <a:spAutoFit/>
          </a:bodyPr>
          <a:lstStyle/>
          <a:p>
            <a:r>
              <a:rPr lang="en-US" dirty="0"/>
              <a:t>F(t)</a:t>
            </a:r>
          </a:p>
        </p:txBody>
      </p:sp>
      <p:sp>
        <p:nvSpPr>
          <p:cNvPr id="11" name="TextBox 10"/>
          <p:cNvSpPr txBox="1"/>
          <p:nvPr/>
        </p:nvSpPr>
        <p:spPr>
          <a:xfrm>
            <a:off x="2004407" y="4419300"/>
            <a:ext cx="609599" cy="369332"/>
          </a:xfrm>
          <a:prstGeom prst="rect">
            <a:avLst/>
          </a:prstGeom>
          <a:noFill/>
        </p:spPr>
        <p:txBody>
          <a:bodyPr wrap="square" rtlCol="0">
            <a:spAutoFit/>
          </a:bodyPr>
          <a:lstStyle/>
          <a:p>
            <a:r>
              <a:rPr lang="en-US" dirty="0"/>
              <a:t>F(</a:t>
            </a:r>
            <a:r>
              <a:rPr lang="el-GR" dirty="0"/>
              <a:t>ω</a:t>
            </a:r>
            <a:r>
              <a:rPr lang="en-US" dirty="0"/>
              <a:t>)</a:t>
            </a:r>
          </a:p>
        </p:txBody>
      </p:sp>
      <p:graphicFrame>
        <p:nvGraphicFramePr>
          <p:cNvPr id="12" name="Object 11"/>
          <p:cNvGraphicFramePr>
            <a:graphicFrameLocks noChangeAspect="1"/>
          </p:cNvGraphicFramePr>
          <p:nvPr/>
        </p:nvGraphicFramePr>
        <p:xfrm>
          <a:off x="7553557" y="1225200"/>
          <a:ext cx="4386262" cy="1066800"/>
        </p:xfrm>
        <a:graphic>
          <a:graphicData uri="http://schemas.openxmlformats.org/presentationml/2006/ole">
            <mc:AlternateContent xmlns:mc="http://schemas.openxmlformats.org/markup-compatibility/2006">
              <mc:Choice xmlns:v="urn:schemas-microsoft-com:vml" Requires="v">
                <p:oleObj name="Equation" r:id="rId7" imgW="1879560" imgH="457200" progId="Equation.DSMT4">
                  <p:embed/>
                </p:oleObj>
              </mc:Choice>
              <mc:Fallback>
                <p:oleObj name="Equation" r:id="rId7" imgW="1879560" imgH="457200" progId="Equation.DSMT4">
                  <p:embed/>
                  <p:pic>
                    <p:nvPicPr>
                      <p:cNvPr id="12" name="Object 11"/>
                      <p:cNvPicPr/>
                      <p:nvPr/>
                    </p:nvPicPr>
                    <p:blipFill>
                      <a:blip r:embed="rId8"/>
                      <a:stretch>
                        <a:fillRect/>
                      </a:stretch>
                    </p:blipFill>
                    <p:spPr>
                      <a:xfrm>
                        <a:off x="7553557" y="1225200"/>
                        <a:ext cx="4386262" cy="1066800"/>
                      </a:xfrm>
                      <a:prstGeom prst="rect">
                        <a:avLst/>
                      </a:prstGeom>
                    </p:spPr>
                  </p:pic>
                </p:oleObj>
              </mc:Fallback>
            </mc:AlternateContent>
          </a:graphicData>
        </a:graphic>
      </p:graphicFrame>
    </p:spTree>
    <p:extLst>
      <p:ext uri="{BB962C8B-B14F-4D97-AF65-F5344CB8AC3E}">
        <p14:creationId xmlns:p14="http://schemas.microsoft.com/office/powerpoint/2010/main" val="695563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06357"/>
            <a:ext cx="10972800" cy="1143000"/>
          </a:xfrm>
        </p:spPr>
        <p:txBody>
          <a:bodyPr/>
          <a:lstStyle/>
          <a:p>
            <a:r>
              <a:rPr lang="en-US" dirty="0"/>
              <a:t>Meaning of Wiener filter</a:t>
            </a:r>
          </a:p>
        </p:txBody>
      </p:sp>
      <p:sp>
        <p:nvSpPr>
          <p:cNvPr id="3" name="Content Placeholder 2"/>
          <p:cNvSpPr>
            <a:spLocks noGrp="1"/>
          </p:cNvSpPr>
          <p:nvPr>
            <p:ph idx="1"/>
          </p:nvPr>
        </p:nvSpPr>
        <p:spPr>
          <a:xfrm>
            <a:off x="609600" y="1043330"/>
            <a:ext cx="10972800" cy="4525963"/>
          </a:xfrm>
        </p:spPr>
        <p:txBody>
          <a:bodyPr/>
          <a:lstStyle/>
          <a:p>
            <a:r>
              <a:rPr lang="en-US" dirty="0"/>
              <a:t>Wiener filter was determined by minimizing the expectation of </a:t>
            </a:r>
          </a:p>
        </p:txBody>
      </p:sp>
      <p:sp>
        <p:nvSpPr>
          <p:cNvPr id="4" name="Slide Number Placeholder 3"/>
          <p:cNvSpPr>
            <a:spLocks noGrp="1"/>
          </p:cNvSpPr>
          <p:nvPr>
            <p:ph type="sldNum" sz="quarter" idx="12"/>
          </p:nvPr>
        </p:nvSpPr>
        <p:spPr/>
        <p:txBody>
          <a:bodyPr/>
          <a:lstStyle/>
          <a:p>
            <a:fld id="{10D1A040-AB06-4BC7-88C8-6C682325CDCE}" type="slidenum">
              <a:rPr lang="en-US" smtClean="0"/>
              <a:t>8</a:t>
            </a:fld>
            <a:endParaRPr lang="en-US" dirty="0"/>
          </a:p>
        </p:txBody>
      </p:sp>
      <mc:AlternateContent xmlns:mc="http://schemas.openxmlformats.org/markup-compatibility/2006" xmlns:a14="http://schemas.microsoft.com/office/drawing/2010/main">
        <mc:Choice Requires="a14">
          <p:sp>
            <p:nvSpPr>
              <p:cNvPr id="5" name="Object 4"/>
              <p:cNvSpPr txBox="1"/>
              <p:nvPr/>
            </p:nvSpPr>
            <p:spPr>
              <a:xfrm>
                <a:off x="419630" y="1833800"/>
                <a:ext cx="6339261" cy="2152650"/>
              </a:xfrm>
              <a:prstGeom prst="rect">
                <a:avLst/>
              </a:prstGeom>
            </p:spPr>
            <p:txBody>
              <a:bodyPr>
                <a:normAutofit fontScale="92500"/>
              </a:bodyPr>
              <a:lstStyle/>
              <a:p>
                <a:pPr/>
                <a14:m>
                  <m:oMathPara xmlns:m="http://schemas.openxmlformats.org/officeDocument/2006/math">
                    <m:oMathParaPr>
                      <m:jc m:val="left"/>
                    </m:oMathParaPr>
                    <m:oMath xmlns:m="http://schemas.openxmlformats.org/officeDocument/2006/math">
                      <m:r>
                        <a:rPr lang="en-US" sz="3000" i="1" smtClean="0">
                          <a:solidFill>
                            <a:srgbClr val="000000"/>
                          </a:solidFill>
                          <a:latin typeface="Cambria Math" panose="02040503050406030204" pitchFamily="18" charset="0"/>
                        </a:rPr>
                        <m:t>𝐸</m:t>
                      </m:r>
                      <m:d>
                        <m:dPr>
                          <m:begChr m:val="["/>
                          <m:endChr m:val="]"/>
                          <m:ctrlPr>
                            <a:rPr lang="en-US" sz="3000" i="1">
                              <a:solidFill>
                                <a:srgbClr val="000000"/>
                              </a:solidFill>
                              <a:latin typeface="Cambria Math" panose="02040503050406030204" pitchFamily="18" charset="0"/>
                            </a:rPr>
                          </m:ctrlPr>
                        </m:dPr>
                        <m:e>
                          <m:sSup>
                            <m:sSupPr>
                              <m:ctrlPr>
                                <a:rPr lang="en-US" sz="3000" i="1">
                                  <a:solidFill>
                                    <a:srgbClr val="000000"/>
                                  </a:solidFill>
                                  <a:latin typeface="Cambria Math" panose="02040503050406030204" pitchFamily="18" charset="0"/>
                                </a:rPr>
                              </m:ctrlPr>
                            </m:sSupPr>
                            <m:e>
                              <m:d>
                                <m:dPr>
                                  <m:ctrlPr>
                                    <a:rPr lang="en-US" sz="3000" i="1">
                                      <a:solidFill>
                                        <a:srgbClr val="000000"/>
                                      </a:solidFill>
                                      <a:latin typeface="Cambria Math" panose="02040503050406030204" pitchFamily="18" charset="0"/>
                                    </a:rPr>
                                  </m:ctrlPr>
                                </m:dPr>
                                <m:e>
                                  <m:r>
                                    <a:rPr lang="en-US" sz="3000" i="1">
                                      <a:solidFill>
                                        <a:srgbClr val="000000"/>
                                      </a:solidFill>
                                      <a:latin typeface="Cambria Math" panose="02040503050406030204" pitchFamily="18" charset="0"/>
                                    </a:rPr>
                                    <m:t>𝐹</m:t>
                                  </m:r>
                                  <m:d>
                                    <m:dPr>
                                      <m:ctrlPr>
                                        <a:rPr lang="en-US" sz="3000" i="1">
                                          <a:solidFill>
                                            <a:srgbClr val="000000"/>
                                          </a:solidFill>
                                          <a:latin typeface="Cambria Math" panose="02040503050406030204" pitchFamily="18" charset="0"/>
                                        </a:rPr>
                                      </m:ctrlPr>
                                    </m:dPr>
                                    <m:e>
                                      <m:r>
                                        <a:rPr lang="en-US" sz="3000" i="1">
                                          <a:solidFill>
                                            <a:srgbClr val="000000"/>
                                          </a:solidFill>
                                          <a:latin typeface="Cambria Math" panose="02040503050406030204" pitchFamily="18" charset="0"/>
                                        </a:rPr>
                                        <m:t>𝜔</m:t>
                                      </m:r>
                                    </m:e>
                                  </m:d>
                                  <m:r>
                                    <a:rPr lang="en-US" sz="3000" i="1">
                                      <a:solidFill>
                                        <a:srgbClr val="000000"/>
                                      </a:solidFill>
                                      <a:latin typeface="Cambria Math" panose="02040503050406030204" pitchFamily="18" charset="0"/>
                                    </a:rPr>
                                    <m:t>⋅</m:t>
                                  </m:r>
                                  <m:r>
                                    <a:rPr lang="en-US" sz="3000" i="1">
                                      <a:solidFill>
                                        <a:srgbClr val="000000"/>
                                      </a:solidFill>
                                      <a:latin typeface="Cambria Math" panose="02040503050406030204" pitchFamily="18" charset="0"/>
                                    </a:rPr>
                                    <m:t>𝑀</m:t>
                                  </m:r>
                                  <m:d>
                                    <m:dPr>
                                      <m:ctrlPr>
                                        <a:rPr lang="en-US" sz="3000" i="1">
                                          <a:solidFill>
                                            <a:srgbClr val="000000"/>
                                          </a:solidFill>
                                          <a:latin typeface="Cambria Math" panose="02040503050406030204" pitchFamily="18" charset="0"/>
                                        </a:rPr>
                                      </m:ctrlPr>
                                    </m:dPr>
                                    <m:e>
                                      <m:r>
                                        <a:rPr lang="en-US" sz="3000" i="1">
                                          <a:solidFill>
                                            <a:srgbClr val="000000"/>
                                          </a:solidFill>
                                          <a:latin typeface="Cambria Math" panose="02040503050406030204" pitchFamily="18" charset="0"/>
                                        </a:rPr>
                                        <m:t>𝜔</m:t>
                                      </m:r>
                                    </m:e>
                                  </m:d>
                                  <m:r>
                                    <a:rPr lang="en-US" sz="3000" i="1">
                                      <a:solidFill>
                                        <a:srgbClr val="000000"/>
                                      </a:solidFill>
                                      <a:latin typeface="Cambria Math" panose="02040503050406030204" pitchFamily="18" charset="0"/>
                                    </a:rPr>
                                    <m:t>−</m:t>
                                  </m:r>
                                  <m:bar>
                                    <m:barPr>
                                      <m:pos m:val="top"/>
                                      <m:ctrlPr>
                                        <a:rPr lang="en-US" sz="3000" i="1">
                                          <a:solidFill>
                                            <a:srgbClr val="000000"/>
                                          </a:solidFill>
                                          <a:latin typeface="Cambria Math" panose="02040503050406030204" pitchFamily="18" charset="0"/>
                                        </a:rPr>
                                      </m:ctrlPr>
                                    </m:barPr>
                                    <m:e>
                                      <m:r>
                                        <a:rPr lang="en-US" sz="3000" i="1">
                                          <a:solidFill>
                                            <a:srgbClr val="000000"/>
                                          </a:solidFill>
                                          <a:latin typeface="Cambria Math" panose="02040503050406030204" pitchFamily="18" charset="0"/>
                                        </a:rPr>
                                        <m:t>𝑆</m:t>
                                      </m:r>
                                      <m:d>
                                        <m:dPr>
                                          <m:ctrlPr>
                                            <a:rPr lang="en-US" sz="3000" i="1">
                                              <a:solidFill>
                                                <a:srgbClr val="000000"/>
                                              </a:solidFill>
                                              <a:latin typeface="Cambria Math" panose="02040503050406030204" pitchFamily="18" charset="0"/>
                                            </a:rPr>
                                          </m:ctrlPr>
                                        </m:dPr>
                                        <m:e>
                                          <m:r>
                                            <a:rPr lang="en-US" sz="3000" i="1">
                                              <a:solidFill>
                                                <a:srgbClr val="000000"/>
                                              </a:solidFill>
                                              <a:latin typeface="Cambria Math" panose="02040503050406030204" pitchFamily="18" charset="0"/>
                                            </a:rPr>
                                            <m:t>𝜔</m:t>
                                          </m:r>
                                        </m:e>
                                      </m:d>
                                    </m:e>
                                  </m:bar>
                                </m:e>
                              </m:d>
                            </m:e>
                            <m:sup>
                              <m:r>
                                <a:rPr lang="en-US" sz="3000" i="1">
                                  <a:solidFill>
                                    <a:srgbClr val="000000"/>
                                  </a:solidFill>
                                  <a:latin typeface="Cambria Math" panose="02040503050406030204" pitchFamily="18" charset="0"/>
                                </a:rPr>
                                <m:t>2</m:t>
                              </m:r>
                            </m:sup>
                          </m:sSup>
                        </m:e>
                      </m:d>
                    </m:oMath>
                    <m:oMath xmlns:m="http://schemas.openxmlformats.org/officeDocument/2006/math">
                      <m:r>
                        <a:rPr lang="en-US" sz="3000" i="1">
                          <a:solidFill>
                            <a:srgbClr val="000000"/>
                          </a:solidFill>
                          <a:latin typeface="Cambria Math" panose="02040503050406030204" pitchFamily="18" charset="0"/>
                        </a:rPr>
                        <m:t>=</m:t>
                      </m:r>
                      <m:r>
                        <a:rPr lang="en-US" sz="3000" i="1">
                          <a:solidFill>
                            <a:srgbClr val="000000"/>
                          </a:solidFill>
                          <a:latin typeface="Cambria Math" panose="02040503050406030204" pitchFamily="18" charset="0"/>
                        </a:rPr>
                        <m:t>𝐸</m:t>
                      </m:r>
                      <m:d>
                        <m:dPr>
                          <m:begChr m:val="["/>
                          <m:endChr m:val="]"/>
                          <m:ctrlPr>
                            <a:rPr lang="en-US" sz="3000" i="1">
                              <a:solidFill>
                                <a:srgbClr val="000000"/>
                              </a:solidFill>
                              <a:latin typeface="Cambria Math" panose="02040503050406030204" pitchFamily="18" charset="0"/>
                            </a:rPr>
                          </m:ctrlPr>
                        </m:dPr>
                        <m:e>
                          <m:sSup>
                            <m:sSupPr>
                              <m:ctrlPr>
                                <a:rPr lang="en-US" sz="3000" i="1">
                                  <a:solidFill>
                                    <a:srgbClr val="000000"/>
                                  </a:solidFill>
                                  <a:latin typeface="Cambria Math" panose="02040503050406030204" pitchFamily="18" charset="0"/>
                                </a:rPr>
                              </m:ctrlPr>
                            </m:sSupPr>
                            <m:e>
                              <m:d>
                                <m:dPr>
                                  <m:ctrlPr>
                                    <a:rPr lang="en-US" sz="3000" i="1">
                                      <a:solidFill>
                                        <a:srgbClr val="000000"/>
                                      </a:solidFill>
                                      <a:latin typeface="Cambria Math" panose="02040503050406030204" pitchFamily="18" charset="0"/>
                                    </a:rPr>
                                  </m:ctrlPr>
                                </m:dPr>
                                <m:e>
                                  <m:r>
                                    <a:rPr lang="en-US" sz="3000" i="1">
                                      <a:solidFill>
                                        <a:srgbClr val="000000"/>
                                      </a:solidFill>
                                      <a:latin typeface="Cambria Math" panose="02040503050406030204" pitchFamily="18" charset="0"/>
                                    </a:rPr>
                                    <m:t>𝐹</m:t>
                                  </m:r>
                                  <m:d>
                                    <m:dPr>
                                      <m:ctrlPr>
                                        <a:rPr lang="en-US" sz="3000" i="1">
                                          <a:solidFill>
                                            <a:srgbClr val="000000"/>
                                          </a:solidFill>
                                          <a:latin typeface="Cambria Math" panose="02040503050406030204" pitchFamily="18" charset="0"/>
                                        </a:rPr>
                                      </m:ctrlPr>
                                    </m:dPr>
                                    <m:e>
                                      <m:r>
                                        <a:rPr lang="en-US" sz="3000" i="1">
                                          <a:solidFill>
                                            <a:srgbClr val="000000"/>
                                          </a:solidFill>
                                          <a:latin typeface="Cambria Math" panose="02040503050406030204" pitchFamily="18" charset="0"/>
                                        </a:rPr>
                                        <m:t>𝜔</m:t>
                                      </m:r>
                                    </m:e>
                                  </m:d>
                                  <m:r>
                                    <a:rPr lang="en-US" sz="3000" i="1">
                                      <a:solidFill>
                                        <a:srgbClr val="000000"/>
                                      </a:solidFill>
                                      <a:latin typeface="Cambria Math" panose="02040503050406030204" pitchFamily="18" charset="0"/>
                                    </a:rPr>
                                    <m:t>⋅</m:t>
                                  </m:r>
                                  <m:d>
                                    <m:dPr>
                                      <m:ctrlPr>
                                        <a:rPr lang="en-US" sz="3000" i="1">
                                          <a:solidFill>
                                            <a:srgbClr val="000000"/>
                                          </a:solidFill>
                                          <a:latin typeface="Cambria Math" panose="02040503050406030204" pitchFamily="18" charset="0"/>
                                        </a:rPr>
                                      </m:ctrlPr>
                                    </m:dPr>
                                    <m:e>
                                      <m:bar>
                                        <m:barPr>
                                          <m:pos m:val="top"/>
                                          <m:ctrlPr>
                                            <a:rPr lang="en-US" sz="3000" i="1">
                                              <a:solidFill>
                                                <a:srgbClr val="000000"/>
                                              </a:solidFill>
                                              <a:latin typeface="Cambria Math" panose="02040503050406030204" pitchFamily="18" charset="0"/>
                                            </a:rPr>
                                          </m:ctrlPr>
                                        </m:barPr>
                                        <m:e>
                                          <m:r>
                                            <a:rPr lang="en-US" sz="3000" i="1">
                                              <a:solidFill>
                                                <a:srgbClr val="000000"/>
                                              </a:solidFill>
                                              <a:latin typeface="Cambria Math" panose="02040503050406030204" pitchFamily="18" charset="0"/>
                                            </a:rPr>
                                            <m:t>𝑆</m:t>
                                          </m:r>
                                        </m:e>
                                      </m:bar>
                                      <m:r>
                                        <a:rPr lang="en-US" sz="3000" b="0" i="1" smtClean="0">
                                          <a:solidFill>
                                            <a:srgbClr val="000000"/>
                                          </a:solidFill>
                                          <a:latin typeface="Cambria Math" panose="02040503050406030204" pitchFamily="18" charset="0"/>
                                        </a:rPr>
                                        <m:t>(</m:t>
                                      </m:r>
                                      <m:r>
                                        <a:rPr lang="en-US" sz="3000" b="0" i="1" smtClean="0">
                                          <a:solidFill>
                                            <a:srgbClr val="000000"/>
                                          </a:solidFill>
                                          <a:latin typeface="Cambria Math" panose="02040503050406030204" pitchFamily="18" charset="0"/>
                                        </a:rPr>
                                        <m:t>𝜔</m:t>
                                      </m:r>
                                      <m:r>
                                        <a:rPr lang="en-US" sz="3000" b="0" i="1" smtClean="0">
                                          <a:solidFill>
                                            <a:srgbClr val="000000"/>
                                          </a:solidFill>
                                          <a:latin typeface="Cambria Math" panose="02040503050406030204" pitchFamily="18" charset="0"/>
                                        </a:rPr>
                                        <m:t>)+</m:t>
                                      </m:r>
                                      <m:r>
                                        <a:rPr lang="en-US" sz="3000" i="1">
                                          <a:solidFill>
                                            <a:srgbClr val="000000"/>
                                          </a:solidFill>
                                          <a:latin typeface="Cambria Math" panose="02040503050406030204" pitchFamily="18" charset="0"/>
                                        </a:rPr>
                                        <m:t>𝑁</m:t>
                                      </m:r>
                                      <m:r>
                                        <a:rPr lang="en-US" sz="3000" b="0" i="1" smtClean="0">
                                          <a:solidFill>
                                            <a:srgbClr val="000000"/>
                                          </a:solidFill>
                                          <a:latin typeface="Cambria Math" panose="02040503050406030204" pitchFamily="18" charset="0"/>
                                        </a:rPr>
                                        <m:t>(</m:t>
                                      </m:r>
                                      <m:r>
                                        <a:rPr lang="en-US" sz="3000" b="0" i="1" smtClean="0">
                                          <a:solidFill>
                                            <a:srgbClr val="000000"/>
                                          </a:solidFill>
                                          <a:latin typeface="Cambria Math" panose="02040503050406030204" pitchFamily="18" charset="0"/>
                                        </a:rPr>
                                        <m:t>𝜔</m:t>
                                      </m:r>
                                      <m:r>
                                        <a:rPr lang="en-US" sz="3000" b="0" i="1" smtClean="0">
                                          <a:solidFill>
                                            <a:srgbClr val="000000"/>
                                          </a:solidFill>
                                          <a:latin typeface="Cambria Math" panose="02040503050406030204" pitchFamily="18" charset="0"/>
                                        </a:rPr>
                                        <m:t>)</m:t>
                                      </m:r>
                                    </m:e>
                                  </m:d>
                                  <m:r>
                                    <a:rPr lang="en-US" sz="3000" i="1">
                                      <a:solidFill>
                                        <a:srgbClr val="000000"/>
                                      </a:solidFill>
                                      <a:latin typeface="Cambria Math" panose="02040503050406030204" pitchFamily="18" charset="0"/>
                                    </a:rPr>
                                    <m:t>−</m:t>
                                  </m:r>
                                  <m:bar>
                                    <m:barPr>
                                      <m:pos m:val="top"/>
                                      <m:ctrlPr>
                                        <a:rPr lang="en-US" sz="3000" i="1">
                                          <a:solidFill>
                                            <a:srgbClr val="000000"/>
                                          </a:solidFill>
                                          <a:latin typeface="Cambria Math" panose="02040503050406030204" pitchFamily="18" charset="0"/>
                                        </a:rPr>
                                      </m:ctrlPr>
                                    </m:barPr>
                                    <m:e>
                                      <m:r>
                                        <a:rPr lang="en-US" sz="3000" i="1">
                                          <a:solidFill>
                                            <a:srgbClr val="000000"/>
                                          </a:solidFill>
                                          <a:latin typeface="Cambria Math" panose="02040503050406030204" pitchFamily="18" charset="0"/>
                                        </a:rPr>
                                        <m:t>𝑆</m:t>
                                      </m:r>
                                      <m:d>
                                        <m:dPr>
                                          <m:ctrlPr>
                                            <a:rPr lang="en-US" sz="3000" i="1">
                                              <a:solidFill>
                                                <a:srgbClr val="000000"/>
                                              </a:solidFill>
                                              <a:latin typeface="Cambria Math" panose="02040503050406030204" pitchFamily="18" charset="0"/>
                                            </a:rPr>
                                          </m:ctrlPr>
                                        </m:dPr>
                                        <m:e>
                                          <m:r>
                                            <a:rPr lang="en-US" sz="3000" i="1">
                                              <a:solidFill>
                                                <a:srgbClr val="000000"/>
                                              </a:solidFill>
                                              <a:latin typeface="Cambria Math" panose="02040503050406030204" pitchFamily="18" charset="0"/>
                                            </a:rPr>
                                            <m:t>𝜔</m:t>
                                          </m:r>
                                        </m:e>
                                      </m:d>
                                    </m:e>
                                  </m:bar>
                                </m:e>
                              </m:d>
                            </m:e>
                            <m:sup>
                              <m:r>
                                <a:rPr lang="en-US" sz="3000" i="1">
                                  <a:solidFill>
                                    <a:srgbClr val="000000"/>
                                  </a:solidFill>
                                  <a:latin typeface="Cambria Math" panose="02040503050406030204" pitchFamily="18" charset="0"/>
                                </a:rPr>
                                <m:t>2</m:t>
                              </m:r>
                            </m:sup>
                          </m:sSup>
                        </m:e>
                      </m:d>
                    </m:oMath>
                  </m:oMathPara>
                </a14:m>
                <a:endParaRPr lang="en-US" dirty="0"/>
              </a:p>
            </p:txBody>
          </p:sp>
        </mc:Choice>
        <mc:Fallback xmlns="">
          <p:sp>
            <p:nvSpPr>
              <p:cNvPr id="5" name="Object 4"/>
              <p:cNvSpPr txBox="1">
                <a:spLocks noRot="1" noChangeAspect="1" noMove="1" noResize="1" noEditPoints="1" noAdjustHandles="1" noChangeArrowheads="1" noChangeShapeType="1" noTextEdit="1"/>
              </p:cNvSpPr>
              <p:nvPr/>
            </p:nvSpPr>
            <p:spPr>
              <a:xfrm>
                <a:off x="419630" y="1833800"/>
                <a:ext cx="6339261" cy="2152650"/>
              </a:xfrm>
              <a:prstGeom prst="rect">
                <a:avLst/>
              </a:prstGeom>
              <a:blipFill>
                <a:blip r:embed="rId2"/>
                <a:stretch>
                  <a:fillRect/>
                </a:stretch>
              </a:blipFill>
            </p:spPr>
            <p:txBody>
              <a:bodyPr/>
              <a:lstStyle/>
              <a:p>
                <a:r>
                  <a:rPr lang="en-US">
                    <a:noFill/>
                  </a:rPr>
                  <a:t> </a:t>
                </a:r>
              </a:p>
            </p:txBody>
          </p:sp>
        </mc:Fallback>
      </mc:AlternateContent>
      <p:graphicFrame>
        <p:nvGraphicFramePr>
          <p:cNvPr id="6" name="Object 5"/>
          <p:cNvGraphicFramePr>
            <a:graphicFrameLocks noChangeAspect="1"/>
          </p:cNvGraphicFramePr>
          <p:nvPr>
            <p:extLst>
              <p:ext uri="{D42A27DB-BD31-4B8C-83A1-F6EECF244321}">
                <p14:modId xmlns:p14="http://schemas.microsoft.com/office/powerpoint/2010/main" val="1843750362"/>
              </p:ext>
            </p:extLst>
          </p:nvPr>
        </p:nvGraphicFramePr>
        <p:xfrm>
          <a:off x="7302136" y="2595118"/>
          <a:ext cx="3388577" cy="1309810"/>
        </p:xfrm>
        <a:graphic>
          <a:graphicData uri="http://schemas.openxmlformats.org/presentationml/2006/ole">
            <mc:AlternateContent xmlns:mc="http://schemas.openxmlformats.org/markup-compatibility/2006">
              <mc:Choice xmlns:v="urn:schemas-microsoft-com:vml" Requires="v">
                <p:oleObj name="Equation" r:id="rId3" imgW="1511280" imgH="583920" progId="Equation.DSMT4">
                  <p:embed/>
                </p:oleObj>
              </mc:Choice>
              <mc:Fallback>
                <p:oleObj name="Equation" r:id="rId3" imgW="1511280" imgH="583920" progId="Equation.DSMT4">
                  <p:embed/>
                  <p:pic>
                    <p:nvPicPr>
                      <p:cNvPr id="6" name="Object 5"/>
                      <p:cNvPicPr/>
                      <p:nvPr/>
                    </p:nvPicPr>
                    <p:blipFill>
                      <a:blip r:embed="rId4"/>
                      <a:stretch>
                        <a:fillRect/>
                      </a:stretch>
                    </p:blipFill>
                    <p:spPr>
                      <a:xfrm>
                        <a:off x="7302136" y="2595118"/>
                        <a:ext cx="3388577" cy="1309810"/>
                      </a:xfrm>
                      <a:prstGeom prst="rect">
                        <a:avLst/>
                      </a:prstGeom>
                      <a:ln w="31750">
                        <a:solidFill>
                          <a:schemeClr val="tx1"/>
                        </a:solidFill>
                      </a:ln>
                    </p:spPr>
                  </p:pic>
                </p:oleObj>
              </mc:Fallback>
            </mc:AlternateContent>
          </a:graphicData>
        </a:graphic>
      </p:graphicFrame>
      <mc:AlternateContent xmlns:mc="http://schemas.openxmlformats.org/markup-compatibility/2006" xmlns:a14="http://schemas.microsoft.com/office/drawing/2010/main">
        <mc:Choice Requires="a14">
          <p:sp>
            <p:nvSpPr>
              <p:cNvPr id="7" name="TextBox 6"/>
              <p:cNvSpPr txBox="1"/>
              <p:nvPr/>
            </p:nvSpPr>
            <p:spPr>
              <a:xfrm>
                <a:off x="7127968" y="1662595"/>
                <a:ext cx="4451018" cy="831766"/>
              </a:xfrm>
              <a:prstGeom prst="rect">
                <a:avLst/>
              </a:prstGeom>
              <a:noFill/>
            </p:spPr>
            <p:txBody>
              <a:bodyPr wrap="square" rtlCol="0">
                <a:spAutoFit/>
              </a:bodyPr>
              <a:lstStyle/>
              <a:p>
                <a:r>
                  <a:rPr lang="en-US" sz="2400" dirty="0"/>
                  <a:t>M: measurement</a:t>
                </a:r>
              </a:p>
              <a:p>
                <a14:m>
                  <m:oMath xmlns:m="http://schemas.openxmlformats.org/officeDocument/2006/math">
                    <m:acc>
                      <m:accPr>
                        <m:chr m:val="̅"/>
                        <m:ctrlPr>
                          <a:rPr lang="en-US" sz="2400" b="0" i="1" smtClean="0">
                            <a:latin typeface="Cambria Math" panose="02040503050406030204" pitchFamily="18" charset="0"/>
                          </a:rPr>
                        </m:ctrlPr>
                      </m:accPr>
                      <m:e>
                        <m:r>
                          <a:rPr lang="en-US" sz="2400" b="0" i="1" smtClean="0">
                            <a:latin typeface="Cambria Math" panose="02040503050406030204" pitchFamily="18" charset="0"/>
                          </a:rPr>
                          <m:t>𝑆</m:t>
                        </m:r>
                      </m:e>
                    </m:acc>
                    <m:r>
                      <a:rPr lang="en-US" sz="2400" b="0" i="1" smtClean="0">
                        <a:latin typeface="Cambria Math" panose="02040503050406030204" pitchFamily="18" charset="0"/>
                      </a:rPr>
                      <m:t> </m:t>
                    </m:r>
                  </m:oMath>
                </a14:m>
                <a:r>
                  <a:rPr lang="en-US" sz="2400" dirty="0"/>
                  <a:t>: expectation of the signal </a:t>
                </a:r>
              </a:p>
            </p:txBody>
          </p:sp>
        </mc:Choice>
        <mc:Fallback xmlns="">
          <p:sp>
            <p:nvSpPr>
              <p:cNvPr id="7" name="TextBox 6"/>
              <p:cNvSpPr txBox="1">
                <a:spLocks noRot="1" noChangeAspect="1" noMove="1" noResize="1" noEditPoints="1" noAdjustHandles="1" noChangeArrowheads="1" noChangeShapeType="1" noTextEdit="1"/>
              </p:cNvSpPr>
              <p:nvPr/>
            </p:nvSpPr>
            <p:spPr>
              <a:xfrm>
                <a:off x="7127968" y="1662595"/>
                <a:ext cx="4451018" cy="831766"/>
              </a:xfrm>
              <a:prstGeom prst="rect">
                <a:avLst/>
              </a:prstGeom>
              <a:blipFill>
                <a:blip r:embed="rId6"/>
                <a:stretch>
                  <a:fillRect l="-2055" t="-5882" b="-16176"/>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EDDE4DF2-8E91-82A4-94CA-852CB9C482C3}"/>
              </a:ext>
            </a:extLst>
          </p:cNvPr>
          <p:cNvSpPr txBox="1"/>
          <p:nvPr/>
        </p:nvSpPr>
        <p:spPr>
          <a:xfrm>
            <a:off x="801189" y="4137709"/>
            <a:ext cx="10467702" cy="954107"/>
          </a:xfrm>
          <a:prstGeom prst="rect">
            <a:avLst/>
          </a:prstGeom>
          <a:solidFill>
            <a:srgbClr val="FFFF00"/>
          </a:solidFill>
          <a:ln w="31750">
            <a:solidFill>
              <a:schemeClr val="tx1"/>
            </a:solidFill>
          </a:ln>
        </p:spPr>
        <p:txBody>
          <a:bodyPr wrap="square" rtlCol="0">
            <a:spAutoFit/>
          </a:bodyPr>
          <a:lstStyle/>
          <a:p>
            <a:r>
              <a:rPr lang="en-US" sz="2800" dirty="0"/>
              <a:t>Wiener filter is by construction to minimize the total </a:t>
            </a:r>
            <a:br>
              <a:rPr lang="en-US" sz="2800" dirty="0"/>
            </a:br>
            <a:r>
              <a:rPr lang="en-US" sz="2800" dirty="0">
                <a:solidFill>
                  <a:srgbClr val="0070C0"/>
                </a:solidFill>
              </a:rPr>
              <a:t>mean squared error (MSE = bias</a:t>
            </a:r>
            <a:r>
              <a:rPr lang="en-US" sz="2800" baseline="30000" dirty="0">
                <a:solidFill>
                  <a:srgbClr val="0070C0"/>
                </a:solidFill>
              </a:rPr>
              <a:t>2</a:t>
            </a:r>
            <a:r>
              <a:rPr lang="en-US" sz="2800" dirty="0">
                <a:solidFill>
                  <a:srgbClr val="0070C0"/>
                </a:solidFill>
              </a:rPr>
              <a:t> + variance) in the frequency domain</a:t>
            </a:r>
            <a:r>
              <a:rPr lang="en-US" sz="2800" dirty="0"/>
              <a:t> </a:t>
            </a:r>
          </a:p>
        </p:txBody>
      </p:sp>
      <p:sp>
        <p:nvSpPr>
          <p:cNvPr id="49" name="TextBox 48">
            <a:extLst>
              <a:ext uri="{FF2B5EF4-FFF2-40B4-BE49-F238E27FC236}">
                <a16:creationId xmlns:a16="http://schemas.microsoft.com/office/drawing/2014/main" id="{A5A6DEE9-6FD9-A280-2FC3-433A3A3C66F2}"/>
              </a:ext>
            </a:extLst>
          </p:cNvPr>
          <p:cNvSpPr txBox="1"/>
          <p:nvPr/>
        </p:nvSpPr>
        <p:spPr>
          <a:xfrm>
            <a:off x="9246335" y="5548276"/>
            <a:ext cx="2921253" cy="923330"/>
          </a:xfrm>
          <a:prstGeom prst="rect">
            <a:avLst/>
          </a:prstGeom>
          <a:noFill/>
        </p:spPr>
        <p:txBody>
          <a:bodyPr wrap="square" rtlCol="0">
            <a:spAutoFit/>
          </a:bodyPr>
          <a:lstStyle/>
          <a:p>
            <a:r>
              <a:rPr lang="en-US" b="1" dirty="0"/>
              <a:t>How to find a (frequency) ‘domain’ to maximize separating signal and noise?</a:t>
            </a:r>
          </a:p>
        </p:txBody>
      </p:sp>
      <p:grpSp>
        <p:nvGrpSpPr>
          <p:cNvPr id="59" name="Group 58">
            <a:extLst>
              <a:ext uri="{FF2B5EF4-FFF2-40B4-BE49-F238E27FC236}">
                <a16:creationId xmlns:a16="http://schemas.microsoft.com/office/drawing/2014/main" id="{EE6ECA14-2B63-7E27-A698-EDD52B6BD053}"/>
              </a:ext>
            </a:extLst>
          </p:cNvPr>
          <p:cNvGrpSpPr/>
          <p:nvPr/>
        </p:nvGrpSpPr>
        <p:grpSpPr>
          <a:xfrm>
            <a:off x="246104" y="5109483"/>
            <a:ext cx="9107373" cy="1800916"/>
            <a:chOff x="246104" y="5109483"/>
            <a:chExt cx="9107373" cy="1800916"/>
          </a:xfrm>
        </p:grpSpPr>
        <p:grpSp>
          <p:nvGrpSpPr>
            <p:cNvPr id="48" name="Group 47">
              <a:extLst>
                <a:ext uri="{FF2B5EF4-FFF2-40B4-BE49-F238E27FC236}">
                  <a16:creationId xmlns:a16="http://schemas.microsoft.com/office/drawing/2014/main" id="{AE00826F-017C-712E-9FD7-2A9AF22F8195}"/>
                </a:ext>
              </a:extLst>
            </p:cNvPr>
            <p:cNvGrpSpPr/>
            <p:nvPr/>
          </p:nvGrpSpPr>
          <p:grpSpPr>
            <a:xfrm>
              <a:off x="246104" y="5109483"/>
              <a:ext cx="9107373" cy="1800916"/>
              <a:chOff x="712480" y="5080195"/>
              <a:chExt cx="9107373" cy="1800916"/>
            </a:xfrm>
          </p:grpSpPr>
          <p:sp>
            <p:nvSpPr>
              <p:cNvPr id="13" name="Rectangle 12">
                <a:extLst>
                  <a:ext uri="{FF2B5EF4-FFF2-40B4-BE49-F238E27FC236}">
                    <a16:creationId xmlns:a16="http://schemas.microsoft.com/office/drawing/2014/main" id="{9DDF1046-B453-21A8-D1C3-B2FC3C4EADCB}"/>
                  </a:ext>
                </a:extLst>
              </p:cNvPr>
              <p:cNvSpPr/>
              <p:nvPr/>
            </p:nvSpPr>
            <p:spPr>
              <a:xfrm>
                <a:off x="1709984" y="5410058"/>
                <a:ext cx="435434" cy="1084452"/>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D97B0CC4-FAF4-2638-3DBC-E3C4D28A7107}"/>
                  </a:ext>
                </a:extLst>
              </p:cNvPr>
              <p:cNvSpPr/>
              <p:nvPr/>
            </p:nvSpPr>
            <p:spPr>
              <a:xfrm>
                <a:off x="2550605" y="5419113"/>
                <a:ext cx="435434" cy="1084452"/>
              </a:xfrm>
              <a:prstGeom prst="rect">
                <a:avLst/>
              </a:prstGeom>
              <a:solidFill>
                <a:srgbClr val="00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9A8364B7-0680-F3D8-13D6-AB8A6B9A5910}"/>
                  </a:ext>
                </a:extLst>
              </p:cNvPr>
              <p:cNvSpPr txBox="1"/>
              <p:nvPr/>
            </p:nvSpPr>
            <p:spPr>
              <a:xfrm>
                <a:off x="1891515" y="5080195"/>
                <a:ext cx="557349" cy="369332"/>
              </a:xfrm>
              <a:prstGeom prst="rect">
                <a:avLst/>
              </a:prstGeom>
              <a:noFill/>
            </p:spPr>
            <p:txBody>
              <a:bodyPr wrap="square" rtlCol="0">
                <a:spAutoFit/>
              </a:bodyPr>
              <a:lstStyle/>
              <a:p>
                <a:r>
                  <a:rPr lang="en-US" dirty="0">
                    <a:solidFill>
                      <a:srgbClr val="FF0000"/>
                    </a:solidFill>
                  </a:rPr>
                  <a:t>S</a:t>
                </a:r>
              </a:p>
            </p:txBody>
          </p:sp>
          <p:sp>
            <p:nvSpPr>
              <p:cNvPr id="16" name="TextBox 15">
                <a:extLst>
                  <a:ext uri="{FF2B5EF4-FFF2-40B4-BE49-F238E27FC236}">
                    <a16:creationId xmlns:a16="http://schemas.microsoft.com/office/drawing/2014/main" id="{DA0A4887-F744-AF70-4E9F-951F3207D23D}"/>
                  </a:ext>
                </a:extLst>
              </p:cNvPr>
              <p:cNvSpPr txBox="1"/>
              <p:nvPr/>
            </p:nvSpPr>
            <p:spPr>
              <a:xfrm>
                <a:off x="1959325" y="6511779"/>
                <a:ext cx="557349" cy="369332"/>
              </a:xfrm>
              <a:prstGeom prst="rect">
                <a:avLst/>
              </a:prstGeom>
              <a:noFill/>
            </p:spPr>
            <p:txBody>
              <a:bodyPr wrap="square" rtlCol="0">
                <a:spAutoFit/>
              </a:bodyPr>
              <a:lstStyle/>
              <a:p>
                <a:r>
                  <a:rPr lang="en-US" dirty="0">
                    <a:solidFill>
                      <a:srgbClr val="0000FF"/>
                    </a:solidFill>
                  </a:rPr>
                  <a:t>N</a:t>
                </a:r>
              </a:p>
            </p:txBody>
          </p:sp>
          <p:sp>
            <p:nvSpPr>
              <p:cNvPr id="17" name="Rectangle 16">
                <a:extLst>
                  <a:ext uri="{FF2B5EF4-FFF2-40B4-BE49-F238E27FC236}">
                    <a16:creationId xmlns:a16="http://schemas.microsoft.com/office/drawing/2014/main" id="{B4F1EAD2-8D42-677B-21B6-F3C9353D6B59}"/>
                  </a:ext>
                </a:extLst>
              </p:cNvPr>
              <p:cNvSpPr/>
              <p:nvPr/>
            </p:nvSpPr>
            <p:spPr>
              <a:xfrm rot="5400000">
                <a:off x="422514" y="5710382"/>
                <a:ext cx="1045679" cy="465747"/>
              </a:xfrm>
              <a:prstGeom prst="rect">
                <a:avLst/>
              </a:prstGeom>
              <a:solidFill>
                <a:srgbClr val="FF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Box 22">
                <a:extLst>
                  <a:ext uri="{FF2B5EF4-FFF2-40B4-BE49-F238E27FC236}">
                    <a16:creationId xmlns:a16="http://schemas.microsoft.com/office/drawing/2014/main" id="{D27D6E60-04D1-60AB-DE96-5800CFEDE29B}"/>
                  </a:ext>
                </a:extLst>
              </p:cNvPr>
              <p:cNvSpPr txBox="1"/>
              <p:nvPr/>
            </p:nvSpPr>
            <p:spPr>
              <a:xfrm>
                <a:off x="724691" y="6483951"/>
                <a:ext cx="949234" cy="369332"/>
              </a:xfrm>
              <a:prstGeom prst="rect">
                <a:avLst/>
              </a:prstGeom>
              <a:noFill/>
            </p:spPr>
            <p:txBody>
              <a:bodyPr wrap="square" rtlCol="0">
                <a:spAutoFit/>
              </a:bodyPr>
              <a:lstStyle/>
              <a:p>
                <a:r>
                  <a:rPr lang="en-US" dirty="0">
                    <a:solidFill>
                      <a:srgbClr val="FF00FF"/>
                    </a:solidFill>
                  </a:rPr>
                  <a:t>M</a:t>
                </a:r>
              </a:p>
            </p:txBody>
          </p:sp>
          <p:sp>
            <p:nvSpPr>
              <p:cNvPr id="24" name="Rectangle 23">
                <a:extLst>
                  <a:ext uri="{FF2B5EF4-FFF2-40B4-BE49-F238E27FC236}">
                    <a16:creationId xmlns:a16="http://schemas.microsoft.com/office/drawing/2014/main" id="{0B36ECEC-53A2-1C2B-0476-31FB0F7D8DA2}"/>
                  </a:ext>
                </a:extLst>
              </p:cNvPr>
              <p:cNvSpPr/>
              <p:nvPr/>
            </p:nvSpPr>
            <p:spPr>
              <a:xfrm>
                <a:off x="4419599" y="5765236"/>
                <a:ext cx="422367" cy="465747"/>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30E6766C-40C8-BA24-3CAF-A6391FDD4FD3}"/>
                  </a:ext>
                </a:extLst>
              </p:cNvPr>
              <p:cNvCxnSpPr>
                <a:cxnSpLocks/>
              </p:cNvCxnSpPr>
              <p:nvPr/>
            </p:nvCxnSpPr>
            <p:spPr>
              <a:xfrm flipV="1">
                <a:off x="3087780" y="5987295"/>
                <a:ext cx="1195534" cy="161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6CD4480-D482-C350-83C5-FBE963B95861}"/>
                  </a:ext>
                </a:extLst>
              </p:cNvPr>
              <p:cNvSpPr txBox="1"/>
              <p:nvPr/>
            </p:nvSpPr>
            <p:spPr>
              <a:xfrm>
                <a:off x="3145386" y="5273805"/>
                <a:ext cx="2722367" cy="369332"/>
              </a:xfrm>
              <a:prstGeom prst="rect">
                <a:avLst/>
              </a:prstGeom>
              <a:noFill/>
            </p:spPr>
            <p:txBody>
              <a:bodyPr wrap="square" rtlCol="0">
                <a:spAutoFit/>
              </a:bodyPr>
              <a:lstStyle/>
              <a:p>
                <a:r>
                  <a:rPr lang="en-US" dirty="0"/>
                  <a:t>FFT to frequency domain</a:t>
                </a:r>
              </a:p>
            </p:txBody>
          </p:sp>
          <p:sp>
            <p:nvSpPr>
              <p:cNvPr id="29" name="Rectangle 28">
                <a:extLst>
                  <a:ext uri="{FF2B5EF4-FFF2-40B4-BE49-F238E27FC236}">
                    <a16:creationId xmlns:a16="http://schemas.microsoft.com/office/drawing/2014/main" id="{28971943-A2C1-F92F-2450-432C76DA5A04}"/>
                  </a:ext>
                </a:extLst>
              </p:cNvPr>
              <p:cNvSpPr/>
              <p:nvPr/>
            </p:nvSpPr>
            <p:spPr>
              <a:xfrm>
                <a:off x="4841966" y="5765236"/>
                <a:ext cx="422367" cy="465747"/>
              </a:xfrm>
              <a:prstGeom prst="rect">
                <a:avLst/>
              </a:prstGeom>
              <a:solidFill>
                <a:srgbClr val="FF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89AFE470-B867-E146-7C3E-FECF4B5D747E}"/>
                  </a:ext>
                </a:extLst>
              </p:cNvPr>
              <p:cNvSpPr/>
              <p:nvPr/>
            </p:nvSpPr>
            <p:spPr>
              <a:xfrm>
                <a:off x="5264333" y="5765235"/>
                <a:ext cx="422367" cy="465747"/>
              </a:xfrm>
              <a:prstGeom prst="rect">
                <a:avLst/>
              </a:prstGeom>
              <a:solidFill>
                <a:srgbClr val="00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1" name="Straight Arrow Connector 30">
                <a:extLst>
                  <a:ext uri="{FF2B5EF4-FFF2-40B4-BE49-F238E27FC236}">
                    <a16:creationId xmlns:a16="http://schemas.microsoft.com/office/drawing/2014/main" id="{4DA49A97-1587-64C3-63FF-19DA54FDF20B}"/>
                  </a:ext>
                </a:extLst>
              </p:cNvPr>
              <p:cNvCxnSpPr>
                <a:cxnSpLocks/>
              </p:cNvCxnSpPr>
              <p:nvPr/>
            </p:nvCxnSpPr>
            <p:spPr>
              <a:xfrm>
                <a:off x="5696345" y="5978595"/>
                <a:ext cx="89698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405D23DD-C655-3E60-AB5D-430C9E00B2E3}"/>
                  </a:ext>
                </a:extLst>
              </p:cNvPr>
              <p:cNvSpPr/>
              <p:nvPr/>
            </p:nvSpPr>
            <p:spPr>
              <a:xfrm>
                <a:off x="6583682" y="5733811"/>
                <a:ext cx="422367" cy="465747"/>
              </a:xfrm>
              <a:prstGeom prst="rect">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DA977E5A-752E-3919-459D-58FD945E1584}"/>
                  </a:ext>
                </a:extLst>
              </p:cNvPr>
              <p:cNvSpPr/>
              <p:nvPr/>
            </p:nvSpPr>
            <p:spPr>
              <a:xfrm>
                <a:off x="7006049" y="5952284"/>
                <a:ext cx="422367" cy="247273"/>
              </a:xfrm>
              <a:prstGeom prst="rect">
                <a:avLst/>
              </a:prstGeom>
              <a:solidFill>
                <a:srgbClr val="FF00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TextBox 33">
                <a:extLst>
                  <a:ext uri="{FF2B5EF4-FFF2-40B4-BE49-F238E27FC236}">
                    <a16:creationId xmlns:a16="http://schemas.microsoft.com/office/drawing/2014/main" id="{E5CB7823-D1E2-10BC-289D-F6842846CC5C}"/>
                  </a:ext>
                </a:extLst>
              </p:cNvPr>
              <p:cNvSpPr txBox="1"/>
              <p:nvPr/>
            </p:nvSpPr>
            <p:spPr>
              <a:xfrm>
                <a:off x="5264333" y="6336743"/>
                <a:ext cx="2364377" cy="369332"/>
              </a:xfrm>
              <a:prstGeom prst="rect">
                <a:avLst/>
              </a:prstGeom>
              <a:noFill/>
            </p:spPr>
            <p:txBody>
              <a:bodyPr wrap="square" rtlCol="0">
                <a:spAutoFit/>
              </a:bodyPr>
              <a:lstStyle/>
              <a:p>
                <a:r>
                  <a:rPr lang="en-US" dirty="0"/>
                  <a:t>Apply Wiener Filter</a:t>
                </a:r>
              </a:p>
            </p:txBody>
          </p:sp>
          <p:cxnSp>
            <p:nvCxnSpPr>
              <p:cNvPr id="40" name="Straight Arrow Connector 39">
                <a:extLst>
                  <a:ext uri="{FF2B5EF4-FFF2-40B4-BE49-F238E27FC236}">
                    <a16:creationId xmlns:a16="http://schemas.microsoft.com/office/drawing/2014/main" id="{A64EB494-0852-668D-2144-47E7DB968D41}"/>
                  </a:ext>
                </a:extLst>
              </p:cNvPr>
              <p:cNvCxnSpPr>
                <a:cxnSpLocks/>
              </p:cNvCxnSpPr>
              <p:nvPr/>
            </p:nvCxnSpPr>
            <p:spPr>
              <a:xfrm>
                <a:off x="7428416" y="5961339"/>
                <a:ext cx="966647"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C95DD86E-AFA1-223B-CE6F-DC68CA2D0D54}"/>
                  </a:ext>
                </a:extLst>
              </p:cNvPr>
              <p:cNvSpPr txBox="1"/>
              <p:nvPr/>
            </p:nvSpPr>
            <p:spPr>
              <a:xfrm>
                <a:off x="7097486" y="5280434"/>
                <a:ext cx="2722367" cy="369332"/>
              </a:xfrm>
              <a:prstGeom prst="rect">
                <a:avLst/>
              </a:prstGeom>
              <a:noFill/>
            </p:spPr>
            <p:txBody>
              <a:bodyPr wrap="square" rtlCol="0">
                <a:spAutoFit/>
              </a:bodyPr>
              <a:lstStyle/>
              <a:p>
                <a:r>
                  <a:rPr lang="en-US" dirty="0"/>
                  <a:t>Inverse FFT</a:t>
                </a:r>
              </a:p>
            </p:txBody>
          </p:sp>
          <p:sp>
            <p:nvSpPr>
              <p:cNvPr id="44" name="Rectangle 43">
                <a:extLst>
                  <a:ext uri="{FF2B5EF4-FFF2-40B4-BE49-F238E27FC236}">
                    <a16:creationId xmlns:a16="http://schemas.microsoft.com/office/drawing/2014/main" id="{DA21A94C-1584-5642-05E5-E56B859DC95E}"/>
                  </a:ext>
                </a:extLst>
              </p:cNvPr>
              <p:cNvSpPr/>
              <p:nvPr/>
            </p:nvSpPr>
            <p:spPr>
              <a:xfrm rot="5400000">
                <a:off x="8386351" y="5736667"/>
                <a:ext cx="1092926" cy="465747"/>
              </a:xfrm>
              <a:prstGeom prst="rect">
                <a:avLst/>
              </a:prstGeom>
              <a:solidFill>
                <a:srgbClr val="FF005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B5FE6495-9EA3-3964-FE1B-672B841A5A16}"/>
                      </a:ext>
                    </a:extLst>
                  </p:cNvPr>
                  <p:cNvSpPr txBox="1"/>
                  <p:nvPr/>
                </p:nvSpPr>
                <p:spPr>
                  <a:xfrm>
                    <a:off x="8674927" y="6498825"/>
                    <a:ext cx="557349" cy="378758"/>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solidFill>
                                    <a:srgbClr val="FF0032"/>
                                  </a:solidFill>
                                  <a:latin typeface="Cambria Math" panose="02040503050406030204" pitchFamily="18" charset="0"/>
                                </a:rPr>
                              </m:ctrlPr>
                            </m:accPr>
                            <m:e>
                              <m:r>
                                <a:rPr lang="en-US" b="0" i="1" smtClean="0">
                                  <a:solidFill>
                                    <a:srgbClr val="FF0032"/>
                                  </a:solidFill>
                                  <a:latin typeface="Cambria Math" panose="02040503050406030204" pitchFamily="18" charset="0"/>
                                </a:rPr>
                                <m:t>𝑆</m:t>
                              </m:r>
                            </m:e>
                          </m:acc>
                          <m:r>
                            <a:rPr lang="en-US" b="0" i="1" smtClean="0">
                              <a:solidFill>
                                <a:srgbClr val="FF0032"/>
                              </a:solidFill>
                              <a:latin typeface="Cambria Math" panose="02040503050406030204" pitchFamily="18" charset="0"/>
                            </a:rPr>
                            <m:t> </m:t>
                          </m:r>
                        </m:oMath>
                      </m:oMathPara>
                    </a14:m>
                    <a:endParaRPr lang="en-US" dirty="0">
                      <a:solidFill>
                        <a:srgbClr val="FF0000"/>
                      </a:solidFill>
                    </a:endParaRPr>
                  </a:p>
                </p:txBody>
              </p:sp>
            </mc:Choice>
            <mc:Fallback xmlns="">
              <p:sp>
                <p:nvSpPr>
                  <p:cNvPr id="45" name="TextBox 44">
                    <a:extLst>
                      <a:ext uri="{FF2B5EF4-FFF2-40B4-BE49-F238E27FC236}">
                        <a16:creationId xmlns:a16="http://schemas.microsoft.com/office/drawing/2014/main" id="{B5FE6495-9EA3-3964-FE1B-672B841A5A16}"/>
                      </a:ext>
                    </a:extLst>
                  </p:cNvPr>
                  <p:cNvSpPr txBox="1">
                    <a:spLocks noRot="1" noChangeAspect="1" noMove="1" noResize="1" noEditPoints="1" noAdjustHandles="1" noChangeArrowheads="1" noChangeShapeType="1" noTextEdit="1"/>
                  </p:cNvSpPr>
                  <p:nvPr/>
                </p:nvSpPr>
                <p:spPr>
                  <a:xfrm>
                    <a:off x="8674927" y="6498825"/>
                    <a:ext cx="557349" cy="378758"/>
                  </a:xfrm>
                  <a:prstGeom prst="rect">
                    <a:avLst/>
                  </a:prstGeom>
                  <a:blipFill>
                    <a:blip r:embed="rId7"/>
                    <a:stretch>
                      <a:fillRect t="-8065" r="-9890"/>
                    </a:stretch>
                  </a:blipFill>
                </p:spPr>
                <p:txBody>
                  <a:bodyPr/>
                  <a:lstStyle/>
                  <a:p>
                    <a:r>
                      <a:rPr lang="en-US">
                        <a:noFill/>
                      </a:rPr>
                      <a:t> </a:t>
                    </a:r>
                  </a:p>
                </p:txBody>
              </p:sp>
            </mc:Fallback>
          </mc:AlternateContent>
        </p:grpSp>
        <p:sp>
          <p:nvSpPr>
            <p:cNvPr id="47" name="TextBox 46">
              <a:extLst>
                <a:ext uri="{FF2B5EF4-FFF2-40B4-BE49-F238E27FC236}">
                  <a16:creationId xmlns:a16="http://schemas.microsoft.com/office/drawing/2014/main" id="{61D13D40-8819-0B38-F4A9-9495FC9D411F}"/>
                </a:ext>
              </a:extLst>
            </p:cNvPr>
            <p:cNvSpPr txBox="1"/>
            <p:nvPr/>
          </p:nvSpPr>
          <p:spPr>
            <a:xfrm>
              <a:off x="854189" y="5789423"/>
              <a:ext cx="557349" cy="369332"/>
            </a:xfrm>
            <a:prstGeom prst="rect">
              <a:avLst/>
            </a:prstGeom>
            <a:noFill/>
          </p:spPr>
          <p:txBody>
            <a:bodyPr wrap="square" rtlCol="0">
              <a:spAutoFit/>
            </a:bodyPr>
            <a:lstStyle/>
            <a:p>
              <a:r>
                <a:rPr lang="en-US" dirty="0"/>
                <a:t>=</a:t>
              </a:r>
            </a:p>
          </p:txBody>
        </p:sp>
        <p:sp>
          <p:nvSpPr>
            <p:cNvPr id="55" name="TextBox 54">
              <a:extLst>
                <a:ext uri="{FF2B5EF4-FFF2-40B4-BE49-F238E27FC236}">
                  <a16:creationId xmlns:a16="http://schemas.microsoft.com/office/drawing/2014/main" id="{C4804532-ACDC-D255-EA7E-578987ADCD6F}"/>
                </a:ext>
              </a:extLst>
            </p:cNvPr>
            <p:cNvSpPr txBox="1"/>
            <p:nvPr/>
          </p:nvSpPr>
          <p:spPr>
            <a:xfrm>
              <a:off x="1737745" y="5804046"/>
              <a:ext cx="557349" cy="369332"/>
            </a:xfrm>
            <a:prstGeom prst="rect">
              <a:avLst/>
            </a:prstGeom>
            <a:noFill/>
          </p:spPr>
          <p:txBody>
            <a:bodyPr wrap="square" rtlCol="0">
              <a:spAutoFit/>
            </a:bodyPr>
            <a:lstStyle/>
            <a:p>
              <a:r>
                <a:rPr lang="en-US" dirty="0"/>
                <a:t>+</a:t>
              </a:r>
            </a:p>
          </p:txBody>
        </p:sp>
      </p:grpSp>
    </p:spTree>
    <p:extLst>
      <p:ext uri="{BB962C8B-B14F-4D97-AF65-F5344CB8AC3E}">
        <p14:creationId xmlns:p14="http://schemas.microsoft.com/office/powerpoint/2010/main" val="2889549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4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B1747-3CE3-F230-FE7A-963221DA1B4D}"/>
              </a:ext>
            </a:extLst>
          </p:cNvPr>
          <p:cNvSpPr>
            <a:spLocks noGrp="1"/>
          </p:cNvSpPr>
          <p:nvPr>
            <p:ph type="title"/>
          </p:nvPr>
        </p:nvSpPr>
        <p:spPr>
          <a:xfrm>
            <a:off x="862148" y="-63137"/>
            <a:ext cx="10972800" cy="1143000"/>
          </a:xfrm>
        </p:spPr>
        <p:txBody>
          <a:bodyPr/>
          <a:lstStyle/>
          <a:p>
            <a:r>
              <a:rPr lang="en-US" dirty="0"/>
              <a:t>SVD Unfolding</a:t>
            </a:r>
          </a:p>
        </p:txBody>
      </p:sp>
      <p:sp>
        <p:nvSpPr>
          <p:cNvPr id="3" name="Content Placeholder 2">
            <a:extLst>
              <a:ext uri="{FF2B5EF4-FFF2-40B4-BE49-F238E27FC236}">
                <a16:creationId xmlns:a16="http://schemas.microsoft.com/office/drawing/2014/main" id="{D4C3D267-E01C-0D86-CA09-337280E1804A}"/>
              </a:ext>
            </a:extLst>
          </p:cNvPr>
          <p:cNvSpPr>
            <a:spLocks noGrp="1"/>
          </p:cNvSpPr>
          <p:nvPr>
            <p:ph idx="1"/>
          </p:nvPr>
        </p:nvSpPr>
        <p:spPr>
          <a:xfrm>
            <a:off x="261257" y="1079863"/>
            <a:ext cx="11834949" cy="5334000"/>
          </a:xfrm>
        </p:spPr>
        <p:txBody>
          <a:bodyPr/>
          <a:lstStyle/>
          <a:p>
            <a:r>
              <a:rPr lang="en-US" dirty="0"/>
              <a:t>Start with general </a:t>
            </a:r>
            <a:r>
              <a:rPr lang="en-US" dirty="0" err="1"/>
              <a:t>chisquare</a:t>
            </a:r>
            <a:r>
              <a:rPr lang="en-US" dirty="0"/>
              <a:t> formalism with the covariance matrix</a:t>
            </a:r>
          </a:p>
          <a:p>
            <a:endParaRPr lang="en-US" dirty="0"/>
          </a:p>
          <a:p>
            <a:endParaRPr lang="en-US" dirty="0"/>
          </a:p>
          <a:p>
            <a:r>
              <a:rPr lang="en-US" dirty="0">
                <a:solidFill>
                  <a:srgbClr val="7030A0"/>
                </a:solidFill>
              </a:rPr>
              <a:t>Whitening of the </a:t>
            </a:r>
            <a:r>
              <a:rPr lang="en-US" dirty="0" err="1">
                <a:solidFill>
                  <a:srgbClr val="7030A0"/>
                </a:solidFill>
              </a:rPr>
              <a:t>chisquare</a:t>
            </a:r>
            <a:endParaRPr lang="en-US" dirty="0">
              <a:solidFill>
                <a:srgbClr val="7030A0"/>
              </a:solidFill>
            </a:endParaRPr>
          </a:p>
          <a:p>
            <a:endParaRPr lang="en-US" dirty="0"/>
          </a:p>
          <a:p>
            <a:endParaRPr lang="en-US" dirty="0"/>
          </a:p>
          <a:p>
            <a:r>
              <a:rPr lang="en-US" dirty="0">
                <a:solidFill>
                  <a:srgbClr val="0070C0"/>
                </a:solidFill>
              </a:rPr>
              <a:t>SVD decomposition of R</a:t>
            </a:r>
          </a:p>
        </p:txBody>
      </p:sp>
      <p:sp>
        <p:nvSpPr>
          <p:cNvPr id="4" name="Slide Number Placeholder 3">
            <a:extLst>
              <a:ext uri="{FF2B5EF4-FFF2-40B4-BE49-F238E27FC236}">
                <a16:creationId xmlns:a16="http://schemas.microsoft.com/office/drawing/2014/main" id="{2F2A3E73-4C18-16A5-09EC-FA3BF6F40CB6}"/>
              </a:ext>
            </a:extLst>
          </p:cNvPr>
          <p:cNvSpPr>
            <a:spLocks noGrp="1"/>
          </p:cNvSpPr>
          <p:nvPr>
            <p:ph type="sldNum" sz="quarter" idx="12"/>
          </p:nvPr>
        </p:nvSpPr>
        <p:spPr/>
        <p:txBody>
          <a:bodyPr/>
          <a:lstStyle/>
          <a:p>
            <a:fld id="{664C8B8A-3CEF-4077-8AC3-5FC46E293847}" type="slidenum">
              <a:rPr lang="en-US" smtClean="0"/>
              <a:t>9</a:t>
            </a:fld>
            <a:endParaRPr lang="en-US"/>
          </a:p>
        </p:txBody>
      </p:sp>
      <p:graphicFrame>
        <p:nvGraphicFramePr>
          <p:cNvPr id="5" name="Object 4">
            <a:extLst>
              <a:ext uri="{FF2B5EF4-FFF2-40B4-BE49-F238E27FC236}">
                <a16:creationId xmlns:a16="http://schemas.microsoft.com/office/drawing/2014/main" id="{3E4CFEB1-589B-08BE-268E-0CB7F04EF008}"/>
              </a:ext>
            </a:extLst>
          </p:cNvPr>
          <p:cNvGraphicFramePr>
            <a:graphicFrameLocks noChangeAspect="1"/>
          </p:cNvGraphicFramePr>
          <p:nvPr>
            <p:extLst>
              <p:ext uri="{D42A27DB-BD31-4B8C-83A1-F6EECF244321}">
                <p14:modId xmlns:p14="http://schemas.microsoft.com/office/powerpoint/2010/main" val="1809819610"/>
              </p:ext>
            </p:extLst>
          </p:nvPr>
        </p:nvGraphicFramePr>
        <p:xfrm>
          <a:off x="862148" y="1865268"/>
          <a:ext cx="6686550" cy="1028700"/>
        </p:xfrm>
        <a:graphic>
          <a:graphicData uri="http://schemas.openxmlformats.org/presentationml/2006/ole">
            <mc:AlternateContent xmlns:mc="http://schemas.openxmlformats.org/markup-compatibility/2006">
              <mc:Choice xmlns:v="urn:schemas-microsoft-com:vml" Requires="v">
                <p:oleObj name="Equation" r:id="rId2" imgW="2971800" imgH="457200" progId="Equation.DSMT4">
                  <p:embed/>
                </p:oleObj>
              </mc:Choice>
              <mc:Fallback>
                <p:oleObj name="Equation" r:id="rId2" imgW="2971800" imgH="457200" progId="Equation.DSMT4">
                  <p:embed/>
                  <p:pic>
                    <p:nvPicPr>
                      <p:cNvPr id="5" name="Object 4"/>
                      <p:cNvPicPr/>
                      <p:nvPr/>
                    </p:nvPicPr>
                    <p:blipFill>
                      <a:blip r:embed="rId3"/>
                      <a:stretch>
                        <a:fillRect/>
                      </a:stretch>
                    </p:blipFill>
                    <p:spPr>
                      <a:xfrm>
                        <a:off x="862148" y="1865268"/>
                        <a:ext cx="6686550" cy="1028700"/>
                      </a:xfrm>
                      <a:prstGeom prst="rect">
                        <a:avLst/>
                      </a:prstGeom>
                    </p:spPr>
                  </p:pic>
                </p:oleObj>
              </mc:Fallback>
            </mc:AlternateContent>
          </a:graphicData>
        </a:graphic>
      </p:graphicFrame>
      <p:sp>
        <p:nvSpPr>
          <p:cNvPr id="7" name="TextBox 6">
            <a:extLst>
              <a:ext uri="{FF2B5EF4-FFF2-40B4-BE49-F238E27FC236}">
                <a16:creationId xmlns:a16="http://schemas.microsoft.com/office/drawing/2014/main" id="{49F2355C-CC64-378D-20EB-F2B0905A91A1}"/>
              </a:ext>
            </a:extLst>
          </p:cNvPr>
          <p:cNvSpPr txBox="1"/>
          <p:nvPr/>
        </p:nvSpPr>
        <p:spPr>
          <a:xfrm>
            <a:off x="8117840" y="1601765"/>
            <a:ext cx="4084320" cy="1477328"/>
          </a:xfrm>
          <a:prstGeom prst="rect">
            <a:avLst/>
          </a:prstGeom>
          <a:noFill/>
        </p:spPr>
        <p:txBody>
          <a:bodyPr wrap="square">
            <a:spAutoFit/>
          </a:bodyPr>
          <a:lstStyle/>
          <a:p>
            <a:r>
              <a:rPr lang="en-US" dirty="0"/>
              <a:t>m is the measured counts</a:t>
            </a:r>
          </a:p>
          <a:p>
            <a:r>
              <a:rPr lang="en-US" dirty="0"/>
              <a:t>r is the smearing matrix, </a:t>
            </a:r>
            <a:br>
              <a:rPr lang="en-US" dirty="0"/>
            </a:br>
            <a:r>
              <a:rPr lang="en-US" dirty="0"/>
              <a:t>s is true distribution to be extracted</a:t>
            </a:r>
          </a:p>
          <a:p>
            <a:r>
              <a:rPr lang="en-US" dirty="0" err="1"/>
              <a:t>Cov</a:t>
            </a:r>
            <a:r>
              <a:rPr lang="en-US" dirty="0"/>
              <a:t> is the covariance matrix taking into account all uncertainties</a:t>
            </a:r>
          </a:p>
        </p:txBody>
      </p:sp>
      <mc:AlternateContent xmlns:mc="http://schemas.openxmlformats.org/markup-compatibility/2006" xmlns:a14="http://schemas.microsoft.com/office/drawing/2010/main">
        <mc:Choice Requires="a14">
          <p:sp>
            <p:nvSpPr>
              <p:cNvPr id="8" name="Object 7">
                <a:extLst>
                  <a:ext uri="{FF2B5EF4-FFF2-40B4-BE49-F238E27FC236}">
                    <a16:creationId xmlns:a16="http://schemas.microsoft.com/office/drawing/2014/main" id="{18A95695-02C4-4EE1-C872-D2C82F898CB9}"/>
                  </a:ext>
                </a:extLst>
              </p:cNvPr>
              <p:cNvSpPr txBox="1"/>
              <p:nvPr/>
            </p:nvSpPr>
            <p:spPr>
              <a:xfrm>
                <a:off x="4794250" y="3502025"/>
                <a:ext cx="3492500" cy="915988"/>
              </a:xfrm>
              <a:prstGeom prst="rect">
                <a:avLst/>
              </a:prstGeom>
            </p:spPr>
            <p:txBody>
              <a:bodyPr>
                <a:normAutofit/>
              </a:bodyPr>
              <a:lstStyle/>
              <a:p>
                <a:pPr/>
                <a14:m>
                  <m:oMathPara xmlns:m="http://schemas.openxmlformats.org/officeDocument/2006/math">
                    <m:oMathParaPr>
                      <m:jc m:val="left"/>
                    </m:oMathParaPr>
                    <m:oMath xmlns:m="http://schemas.openxmlformats.org/officeDocument/2006/math">
                      <m:sSup>
                        <m:sSupPr>
                          <m:ctrlPr>
                            <a:rPr lang="en-US" sz="3200" i="1" smtClean="0">
                              <a:solidFill>
                                <a:srgbClr val="7030A0"/>
                              </a:solidFill>
                              <a:latin typeface="Cambria Math" panose="02040503050406030204" pitchFamily="18" charset="0"/>
                            </a:rPr>
                          </m:ctrlPr>
                        </m:sSupPr>
                        <m:e>
                          <m:r>
                            <a:rPr lang="en-US" sz="3200" i="1">
                              <a:solidFill>
                                <a:srgbClr val="7030A0"/>
                              </a:solidFill>
                              <a:latin typeface="Cambria Math" panose="02040503050406030204" pitchFamily="18" charset="0"/>
                            </a:rPr>
                            <m:t>𝜒</m:t>
                          </m:r>
                        </m:e>
                        <m:sup>
                          <m:r>
                            <a:rPr lang="en-US" sz="3200" i="1">
                              <a:solidFill>
                                <a:srgbClr val="7030A0"/>
                              </a:solidFill>
                              <a:latin typeface="Cambria Math" panose="02040503050406030204" pitchFamily="18" charset="0"/>
                            </a:rPr>
                            <m:t>2</m:t>
                          </m:r>
                        </m:sup>
                      </m:sSup>
                      <m:r>
                        <a:rPr lang="en-US" sz="3200" i="1">
                          <a:solidFill>
                            <a:srgbClr val="7030A0"/>
                          </a:solidFill>
                          <a:latin typeface="Cambria Math" panose="02040503050406030204" pitchFamily="18" charset="0"/>
                        </a:rPr>
                        <m:t>=</m:t>
                      </m:r>
                      <m:sSup>
                        <m:sSupPr>
                          <m:ctrlPr>
                            <a:rPr lang="en-US" sz="3200" i="1">
                              <a:solidFill>
                                <a:srgbClr val="7030A0"/>
                              </a:solidFill>
                              <a:latin typeface="Cambria Math" panose="02040503050406030204" pitchFamily="18" charset="0"/>
                            </a:rPr>
                          </m:ctrlPr>
                        </m:sSupPr>
                        <m:e>
                          <m:d>
                            <m:dPr>
                              <m:ctrlPr>
                                <a:rPr lang="en-US" sz="3200" i="1">
                                  <a:solidFill>
                                    <a:srgbClr val="7030A0"/>
                                  </a:solidFill>
                                  <a:latin typeface="Cambria Math" panose="02040503050406030204" pitchFamily="18" charset="0"/>
                                </a:rPr>
                              </m:ctrlPr>
                            </m:dPr>
                            <m:e>
                              <m:r>
                                <a:rPr lang="en-US" sz="3200" i="1">
                                  <a:solidFill>
                                    <a:srgbClr val="7030A0"/>
                                  </a:solidFill>
                                  <a:latin typeface="Cambria Math" panose="02040503050406030204" pitchFamily="18" charset="0"/>
                                </a:rPr>
                                <m:t>𝑀</m:t>
                              </m:r>
                              <m:r>
                                <a:rPr lang="en-US" sz="3200" i="1">
                                  <a:solidFill>
                                    <a:srgbClr val="7030A0"/>
                                  </a:solidFill>
                                  <a:latin typeface="Cambria Math" panose="02040503050406030204" pitchFamily="18" charset="0"/>
                                </a:rPr>
                                <m:t>−</m:t>
                              </m:r>
                              <m:r>
                                <a:rPr lang="en-US" sz="3200" i="1">
                                  <a:solidFill>
                                    <a:srgbClr val="7030A0"/>
                                  </a:solidFill>
                                  <a:latin typeface="Cambria Math" panose="02040503050406030204" pitchFamily="18" charset="0"/>
                                </a:rPr>
                                <m:t>𝑅</m:t>
                              </m:r>
                              <m:r>
                                <a:rPr lang="en-US" sz="3200" i="1">
                                  <a:solidFill>
                                    <a:srgbClr val="7030A0"/>
                                  </a:solidFill>
                                  <a:latin typeface="Cambria Math" panose="02040503050406030204" pitchFamily="18" charset="0"/>
                                </a:rPr>
                                <m:t>⋅</m:t>
                              </m:r>
                              <m:r>
                                <a:rPr lang="en-US" sz="3200" i="1">
                                  <a:solidFill>
                                    <a:srgbClr val="7030A0"/>
                                  </a:solidFill>
                                  <a:latin typeface="Cambria Math" panose="02040503050406030204" pitchFamily="18" charset="0"/>
                                </a:rPr>
                                <m:t>𝑠</m:t>
                              </m:r>
                            </m:e>
                          </m:d>
                        </m:e>
                        <m:sup>
                          <m:r>
                            <a:rPr lang="en-US" sz="3200" i="1">
                              <a:solidFill>
                                <a:srgbClr val="7030A0"/>
                              </a:solidFill>
                              <a:latin typeface="Cambria Math" panose="02040503050406030204" pitchFamily="18" charset="0"/>
                            </a:rPr>
                            <m:t>2</m:t>
                          </m:r>
                        </m:sup>
                      </m:sSup>
                    </m:oMath>
                  </m:oMathPara>
                </a14:m>
                <a:endParaRPr lang="en-US" sz="3200" dirty="0">
                  <a:solidFill>
                    <a:srgbClr val="7030A0"/>
                  </a:solidFill>
                </a:endParaRPr>
              </a:p>
            </p:txBody>
          </p:sp>
        </mc:Choice>
        <mc:Fallback xmlns="">
          <p:sp>
            <p:nvSpPr>
              <p:cNvPr id="8" name="Object 7">
                <a:extLst>
                  <a:ext uri="{FF2B5EF4-FFF2-40B4-BE49-F238E27FC236}">
                    <a16:creationId xmlns:a16="http://schemas.microsoft.com/office/drawing/2014/main" id="{18A95695-02C4-4EE1-C872-D2C82F898CB9}"/>
                  </a:ext>
                </a:extLst>
              </p:cNvPr>
              <p:cNvSpPr txBox="1">
                <a:spLocks noRot="1" noChangeAspect="1" noMove="1" noResize="1" noEditPoints="1" noAdjustHandles="1" noChangeArrowheads="1" noChangeShapeType="1" noTextEdit="1"/>
              </p:cNvSpPr>
              <p:nvPr/>
            </p:nvSpPr>
            <p:spPr>
              <a:xfrm>
                <a:off x="4794250" y="3502025"/>
                <a:ext cx="3492500" cy="915988"/>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Object 8">
                <a:extLst>
                  <a:ext uri="{FF2B5EF4-FFF2-40B4-BE49-F238E27FC236}">
                    <a16:creationId xmlns:a16="http://schemas.microsoft.com/office/drawing/2014/main" id="{7A7E9CDC-B33E-7B7A-92F4-523C985E775E}"/>
                  </a:ext>
                </a:extLst>
              </p:cNvPr>
              <p:cNvSpPr txBox="1"/>
              <p:nvPr/>
            </p:nvSpPr>
            <p:spPr>
              <a:xfrm>
                <a:off x="862013" y="3629025"/>
                <a:ext cx="3159125" cy="788988"/>
              </a:xfrm>
              <a:prstGeom prst="rect">
                <a:avLst/>
              </a:prstGeom>
            </p:spPr>
            <p:txBody>
              <a:bodyPr>
                <a:noAutofit/>
              </a:bodyPr>
              <a:lstStyle/>
              <a:p>
                <a:pPr/>
                <a14:m>
                  <m:oMathPara xmlns:m="http://schemas.openxmlformats.org/officeDocument/2006/math">
                    <m:oMathParaPr>
                      <m:jc m:val="left"/>
                    </m:oMathParaPr>
                    <m:oMath xmlns:m="http://schemas.openxmlformats.org/officeDocument/2006/math">
                      <m:r>
                        <a:rPr lang="en-US" sz="3200" i="1" smtClean="0">
                          <a:solidFill>
                            <a:srgbClr val="7030A0"/>
                          </a:solidFill>
                          <a:latin typeface="Cambria Math" panose="02040503050406030204" pitchFamily="18" charset="0"/>
                        </a:rPr>
                        <m:t>𝐶𝑜</m:t>
                      </m:r>
                      <m:sSup>
                        <m:sSupPr>
                          <m:ctrlPr>
                            <a:rPr lang="en-US" sz="3200" i="1">
                              <a:solidFill>
                                <a:srgbClr val="7030A0"/>
                              </a:solidFill>
                              <a:latin typeface="Cambria Math" panose="02040503050406030204" pitchFamily="18" charset="0"/>
                            </a:rPr>
                          </m:ctrlPr>
                        </m:sSupPr>
                        <m:e>
                          <m:r>
                            <a:rPr lang="en-US" sz="3200" i="1">
                              <a:solidFill>
                                <a:srgbClr val="7030A0"/>
                              </a:solidFill>
                              <a:latin typeface="Cambria Math" panose="02040503050406030204" pitchFamily="18" charset="0"/>
                            </a:rPr>
                            <m:t>𝑣</m:t>
                          </m:r>
                        </m:e>
                        <m:sup>
                          <m:r>
                            <a:rPr lang="en-US" sz="3200" i="1">
                              <a:solidFill>
                                <a:srgbClr val="7030A0"/>
                              </a:solidFill>
                              <a:latin typeface="Cambria Math" panose="02040503050406030204" pitchFamily="18" charset="0"/>
                            </a:rPr>
                            <m:t>−1</m:t>
                          </m:r>
                        </m:sup>
                      </m:sSup>
                      <m:r>
                        <a:rPr lang="en-US" sz="3200" i="1">
                          <a:solidFill>
                            <a:srgbClr val="7030A0"/>
                          </a:solidFill>
                          <a:latin typeface="Cambria Math" panose="02040503050406030204" pitchFamily="18" charset="0"/>
                        </a:rPr>
                        <m:t>=</m:t>
                      </m:r>
                      <m:sSup>
                        <m:sSupPr>
                          <m:ctrlPr>
                            <a:rPr lang="en-US" sz="3200" i="1">
                              <a:solidFill>
                                <a:srgbClr val="7030A0"/>
                              </a:solidFill>
                              <a:latin typeface="Cambria Math" panose="02040503050406030204" pitchFamily="18" charset="0"/>
                            </a:rPr>
                          </m:ctrlPr>
                        </m:sSupPr>
                        <m:e>
                          <m:r>
                            <a:rPr lang="en-US" sz="3200" i="1">
                              <a:solidFill>
                                <a:srgbClr val="7030A0"/>
                              </a:solidFill>
                              <a:latin typeface="Cambria Math" panose="02040503050406030204" pitchFamily="18" charset="0"/>
                            </a:rPr>
                            <m:t>𝑄</m:t>
                          </m:r>
                        </m:e>
                        <m:sup>
                          <m:r>
                            <a:rPr lang="en-US" sz="3200" i="1">
                              <a:solidFill>
                                <a:srgbClr val="7030A0"/>
                              </a:solidFill>
                              <a:latin typeface="Cambria Math" panose="02040503050406030204" pitchFamily="18" charset="0"/>
                            </a:rPr>
                            <m:t>𝑇</m:t>
                          </m:r>
                        </m:sup>
                      </m:sSup>
                      <m:r>
                        <a:rPr lang="en-US" sz="3200" i="1">
                          <a:solidFill>
                            <a:srgbClr val="7030A0"/>
                          </a:solidFill>
                          <a:latin typeface="Cambria Math" panose="02040503050406030204" pitchFamily="18" charset="0"/>
                        </a:rPr>
                        <m:t>⋅</m:t>
                      </m:r>
                      <m:r>
                        <a:rPr lang="en-US" sz="3200" i="1">
                          <a:solidFill>
                            <a:srgbClr val="7030A0"/>
                          </a:solidFill>
                          <a:latin typeface="Cambria Math" panose="02040503050406030204" pitchFamily="18" charset="0"/>
                        </a:rPr>
                        <m:t>𝑄</m:t>
                      </m:r>
                    </m:oMath>
                  </m:oMathPara>
                </a14:m>
                <a:endParaRPr lang="en-US" sz="3200" dirty="0">
                  <a:solidFill>
                    <a:srgbClr val="7030A0"/>
                  </a:solidFill>
                </a:endParaRPr>
              </a:p>
            </p:txBody>
          </p:sp>
        </mc:Choice>
        <mc:Fallback xmlns="">
          <p:sp>
            <p:nvSpPr>
              <p:cNvPr id="9" name="Object 8">
                <a:extLst>
                  <a:ext uri="{FF2B5EF4-FFF2-40B4-BE49-F238E27FC236}">
                    <a16:creationId xmlns:a16="http://schemas.microsoft.com/office/drawing/2014/main" id="{7A7E9CDC-B33E-7B7A-92F4-523C985E775E}"/>
                  </a:ext>
                </a:extLst>
              </p:cNvPr>
              <p:cNvSpPr txBox="1">
                <a:spLocks noRot="1" noChangeAspect="1" noMove="1" noResize="1" noEditPoints="1" noAdjustHandles="1" noChangeArrowheads="1" noChangeShapeType="1" noTextEdit="1"/>
              </p:cNvSpPr>
              <p:nvPr/>
            </p:nvSpPr>
            <p:spPr>
              <a:xfrm>
                <a:off x="862013" y="3629025"/>
                <a:ext cx="3159125" cy="788988"/>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Object 9">
                <a:extLst>
                  <a:ext uri="{FF2B5EF4-FFF2-40B4-BE49-F238E27FC236}">
                    <a16:creationId xmlns:a16="http://schemas.microsoft.com/office/drawing/2014/main" id="{AE5D584B-824E-C3BE-1D9D-0DCD94FC647A}"/>
                  </a:ext>
                </a:extLst>
              </p:cNvPr>
              <p:cNvSpPr txBox="1"/>
              <p:nvPr/>
            </p:nvSpPr>
            <p:spPr>
              <a:xfrm>
                <a:off x="9132888" y="3255963"/>
                <a:ext cx="2011362" cy="1339850"/>
              </a:xfrm>
              <a:prstGeom prst="rect">
                <a:avLst/>
              </a:prstGeom>
            </p:spPr>
            <p:txBody>
              <a:bodyPr>
                <a:normAutofit/>
              </a:bodyPr>
              <a:lstStyle/>
              <a:p>
                <a:pPr/>
                <a14:m>
                  <m:oMathPara xmlns:m="http://schemas.openxmlformats.org/officeDocument/2006/math">
                    <m:oMathParaPr>
                      <m:jc m:val="left"/>
                    </m:oMathParaPr>
                    <m:oMath xmlns:m="http://schemas.openxmlformats.org/officeDocument/2006/math">
                      <m:r>
                        <a:rPr lang="en-US" sz="3200" i="1" smtClean="0">
                          <a:solidFill>
                            <a:srgbClr val="7030A0"/>
                          </a:solidFill>
                          <a:latin typeface="Cambria Math" panose="02040503050406030204" pitchFamily="18" charset="0"/>
                        </a:rPr>
                        <m:t>𝑀</m:t>
                      </m:r>
                      <m:r>
                        <a:rPr lang="en-US" sz="3200" i="1" smtClean="0">
                          <a:solidFill>
                            <a:srgbClr val="7030A0"/>
                          </a:solidFill>
                          <a:latin typeface="Cambria Math" panose="02040503050406030204" pitchFamily="18" charset="0"/>
                        </a:rPr>
                        <m:t>=</m:t>
                      </m:r>
                      <m:r>
                        <a:rPr lang="en-US" sz="3200" i="1" smtClean="0">
                          <a:solidFill>
                            <a:srgbClr val="7030A0"/>
                          </a:solidFill>
                          <a:latin typeface="Cambria Math" panose="02040503050406030204" pitchFamily="18" charset="0"/>
                        </a:rPr>
                        <m:t>𝑄</m:t>
                      </m:r>
                      <m:r>
                        <a:rPr lang="en-US" sz="3200" i="1" smtClean="0">
                          <a:solidFill>
                            <a:srgbClr val="7030A0"/>
                          </a:solidFill>
                          <a:latin typeface="Cambria Math" panose="02040503050406030204" pitchFamily="18" charset="0"/>
                        </a:rPr>
                        <m:t>⋅</m:t>
                      </m:r>
                      <m:r>
                        <a:rPr lang="en-US" sz="3200" i="1" smtClean="0">
                          <a:solidFill>
                            <a:srgbClr val="7030A0"/>
                          </a:solidFill>
                          <a:latin typeface="Cambria Math" panose="02040503050406030204" pitchFamily="18" charset="0"/>
                        </a:rPr>
                        <m:t>𝑚</m:t>
                      </m:r>
                    </m:oMath>
                    <m:oMath xmlns:m="http://schemas.openxmlformats.org/officeDocument/2006/math">
                      <m:r>
                        <a:rPr lang="en-US" sz="3200" i="1">
                          <a:solidFill>
                            <a:srgbClr val="7030A0"/>
                          </a:solidFill>
                          <a:latin typeface="Cambria Math" panose="02040503050406030204" pitchFamily="18" charset="0"/>
                        </a:rPr>
                        <m:t>𝑅</m:t>
                      </m:r>
                      <m:r>
                        <a:rPr lang="en-US" sz="3200" i="1">
                          <a:solidFill>
                            <a:srgbClr val="7030A0"/>
                          </a:solidFill>
                          <a:latin typeface="Cambria Math" panose="02040503050406030204" pitchFamily="18" charset="0"/>
                        </a:rPr>
                        <m:t>=</m:t>
                      </m:r>
                      <m:r>
                        <a:rPr lang="en-US" sz="3200" i="1">
                          <a:solidFill>
                            <a:srgbClr val="7030A0"/>
                          </a:solidFill>
                          <a:latin typeface="Cambria Math" panose="02040503050406030204" pitchFamily="18" charset="0"/>
                        </a:rPr>
                        <m:t>𝑄</m:t>
                      </m:r>
                      <m:r>
                        <a:rPr lang="en-US" sz="3200" i="1">
                          <a:solidFill>
                            <a:srgbClr val="7030A0"/>
                          </a:solidFill>
                          <a:latin typeface="Cambria Math" panose="02040503050406030204" pitchFamily="18" charset="0"/>
                        </a:rPr>
                        <m:t>⋅</m:t>
                      </m:r>
                      <m:r>
                        <a:rPr lang="en-US" sz="3200" i="1">
                          <a:solidFill>
                            <a:srgbClr val="7030A0"/>
                          </a:solidFill>
                          <a:latin typeface="Cambria Math" panose="02040503050406030204" pitchFamily="18" charset="0"/>
                        </a:rPr>
                        <m:t>𝑟</m:t>
                      </m:r>
                    </m:oMath>
                  </m:oMathPara>
                </a14:m>
                <a:endParaRPr lang="en-US" sz="3200" dirty="0">
                  <a:solidFill>
                    <a:srgbClr val="7030A0"/>
                  </a:solidFill>
                </a:endParaRPr>
              </a:p>
            </p:txBody>
          </p:sp>
        </mc:Choice>
        <mc:Fallback xmlns="">
          <p:sp>
            <p:nvSpPr>
              <p:cNvPr id="10" name="Object 9">
                <a:extLst>
                  <a:ext uri="{FF2B5EF4-FFF2-40B4-BE49-F238E27FC236}">
                    <a16:creationId xmlns:a16="http://schemas.microsoft.com/office/drawing/2014/main" id="{AE5D584B-824E-C3BE-1D9D-0DCD94FC647A}"/>
                  </a:ext>
                </a:extLst>
              </p:cNvPr>
              <p:cNvSpPr txBox="1">
                <a:spLocks noRot="1" noChangeAspect="1" noMove="1" noResize="1" noEditPoints="1" noAdjustHandles="1" noChangeArrowheads="1" noChangeShapeType="1" noTextEdit="1"/>
              </p:cNvSpPr>
              <p:nvPr/>
            </p:nvSpPr>
            <p:spPr>
              <a:xfrm>
                <a:off x="9132888" y="3255963"/>
                <a:ext cx="2011362" cy="133985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Object 10">
                <a:extLst>
                  <a:ext uri="{FF2B5EF4-FFF2-40B4-BE49-F238E27FC236}">
                    <a16:creationId xmlns:a16="http://schemas.microsoft.com/office/drawing/2014/main" id="{475380E6-EE25-DF08-B5D1-EFE68EECDB6A}"/>
                  </a:ext>
                </a:extLst>
              </p:cNvPr>
              <p:cNvSpPr txBox="1"/>
              <p:nvPr/>
            </p:nvSpPr>
            <p:spPr>
              <a:xfrm>
                <a:off x="379413" y="5286375"/>
                <a:ext cx="3452812" cy="823913"/>
              </a:xfrm>
              <a:prstGeom prst="rect">
                <a:avLst/>
              </a:prstGeom>
            </p:spPr>
            <p:txBody>
              <a:bodyPr>
                <a:normAutofit/>
              </a:bodyPr>
              <a:lstStyle/>
              <a:p>
                <a:pPr/>
                <a14:m>
                  <m:oMathPara xmlns:m="http://schemas.openxmlformats.org/officeDocument/2006/math">
                    <m:oMathParaPr>
                      <m:jc m:val="left"/>
                    </m:oMathParaPr>
                    <m:oMath xmlns:m="http://schemas.openxmlformats.org/officeDocument/2006/math">
                      <m:r>
                        <a:rPr lang="en-US" sz="3600" i="1" smtClean="0">
                          <a:solidFill>
                            <a:srgbClr val="0070C0"/>
                          </a:solidFill>
                          <a:latin typeface="Cambria Math" panose="02040503050406030204" pitchFamily="18" charset="0"/>
                        </a:rPr>
                        <m:t>𝑅</m:t>
                      </m:r>
                      <m:r>
                        <a:rPr lang="en-US" sz="3600" i="1" smtClean="0">
                          <a:solidFill>
                            <a:srgbClr val="0070C0"/>
                          </a:solidFill>
                          <a:latin typeface="Cambria Math" panose="02040503050406030204" pitchFamily="18" charset="0"/>
                        </a:rPr>
                        <m:t>=</m:t>
                      </m:r>
                      <m:r>
                        <a:rPr lang="en-US" sz="3600" i="1" smtClean="0">
                          <a:solidFill>
                            <a:srgbClr val="0070C0"/>
                          </a:solidFill>
                          <a:latin typeface="Cambria Math" panose="02040503050406030204" pitchFamily="18" charset="0"/>
                        </a:rPr>
                        <m:t>𝑈</m:t>
                      </m:r>
                      <m:r>
                        <a:rPr lang="en-US" sz="3600" i="1" smtClean="0">
                          <a:solidFill>
                            <a:srgbClr val="0070C0"/>
                          </a:solidFill>
                          <a:latin typeface="Cambria Math" panose="02040503050406030204" pitchFamily="18" charset="0"/>
                        </a:rPr>
                        <m:t>⋅</m:t>
                      </m:r>
                      <m:r>
                        <a:rPr lang="en-US" sz="3600" i="1" smtClean="0">
                          <a:solidFill>
                            <a:srgbClr val="0070C0"/>
                          </a:solidFill>
                          <a:latin typeface="Cambria Math" panose="02040503050406030204" pitchFamily="18" charset="0"/>
                        </a:rPr>
                        <m:t>𝐷</m:t>
                      </m:r>
                      <m:r>
                        <a:rPr lang="en-US" sz="3600" i="1" smtClean="0">
                          <a:solidFill>
                            <a:srgbClr val="0070C0"/>
                          </a:solidFill>
                          <a:latin typeface="Cambria Math" panose="02040503050406030204" pitchFamily="18" charset="0"/>
                        </a:rPr>
                        <m:t>⋅</m:t>
                      </m:r>
                      <m:sSup>
                        <m:sSupPr>
                          <m:ctrlPr>
                            <a:rPr lang="en-US" sz="3600" i="1">
                              <a:solidFill>
                                <a:srgbClr val="0070C0"/>
                              </a:solidFill>
                              <a:latin typeface="Cambria Math" panose="02040503050406030204" pitchFamily="18" charset="0"/>
                            </a:rPr>
                          </m:ctrlPr>
                        </m:sSupPr>
                        <m:e>
                          <m:r>
                            <a:rPr lang="en-US" sz="3600" i="1">
                              <a:solidFill>
                                <a:srgbClr val="0070C0"/>
                              </a:solidFill>
                              <a:latin typeface="Cambria Math" panose="02040503050406030204" pitchFamily="18" charset="0"/>
                            </a:rPr>
                            <m:t>𝑉</m:t>
                          </m:r>
                        </m:e>
                        <m:sup>
                          <m:r>
                            <a:rPr lang="en-US" sz="3600" i="1">
                              <a:solidFill>
                                <a:srgbClr val="0070C0"/>
                              </a:solidFill>
                              <a:latin typeface="Cambria Math" panose="02040503050406030204" pitchFamily="18" charset="0"/>
                            </a:rPr>
                            <m:t>𝑇</m:t>
                          </m:r>
                        </m:sup>
                      </m:sSup>
                    </m:oMath>
                  </m:oMathPara>
                </a14:m>
                <a:endParaRPr lang="en-US" sz="3600" dirty="0">
                  <a:solidFill>
                    <a:srgbClr val="0070C0"/>
                  </a:solidFill>
                </a:endParaRPr>
              </a:p>
            </p:txBody>
          </p:sp>
        </mc:Choice>
        <mc:Fallback xmlns="">
          <p:sp>
            <p:nvSpPr>
              <p:cNvPr id="11" name="Object 10">
                <a:extLst>
                  <a:ext uri="{FF2B5EF4-FFF2-40B4-BE49-F238E27FC236}">
                    <a16:creationId xmlns:a16="http://schemas.microsoft.com/office/drawing/2014/main" id="{475380E6-EE25-DF08-B5D1-EFE68EECDB6A}"/>
                  </a:ext>
                </a:extLst>
              </p:cNvPr>
              <p:cNvSpPr txBox="1">
                <a:spLocks noRot="1" noChangeAspect="1" noMove="1" noResize="1" noEditPoints="1" noAdjustHandles="1" noChangeArrowheads="1" noChangeShapeType="1" noTextEdit="1"/>
              </p:cNvSpPr>
              <p:nvPr/>
            </p:nvSpPr>
            <p:spPr>
              <a:xfrm>
                <a:off x="379413" y="5286375"/>
                <a:ext cx="3452812" cy="823913"/>
              </a:xfrm>
              <a:prstGeom prst="rect">
                <a:avLst/>
              </a:prstGeom>
              <a:blipFill>
                <a:blip r:embed="rId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Object 11">
                <a:extLst>
                  <a:ext uri="{FF2B5EF4-FFF2-40B4-BE49-F238E27FC236}">
                    <a16:creationId xmlns:a16="http://schemas.microsoft.com/office/drawing/2014/main" id="{4901A079-0DCD-0C36-AA1C-C2A9CB09A04B}"/>
                  </a:ext>
                </a:extLst>
              </p:cNvPr>
              <p:cNvSpPr txBox="1"/>
              <p:nvPr/>
            </p:nvSpPr>
            <p:spPr>
              <a:xfrm>
                <a:off x="4275910" y="5397695"/>
                <a:ext cx="4084320" cy="662100"/>
              </a:xfrm>
              <a:prstGeom prst="rect">
                <a:avLst/>
              </a:prstGeom>
            </p:spPr>
            <p:txBody>
              <a:bodyPr>
                <a:noAutofit/>
              </a:bodyPr>
              <a:lstStyle/>
              <a:p>
                <a:pPr/>
                <a14:m>
                  <m:oMathPara xmlns:m="http://schemas.openxmlformats.org/officeDocument/2006/math">
                    <m:oMathParaPr>
                      <m:jc m:val="left"/>
                    </m:oMathParaPr>
                    <m:oMath xmlns:m="http://schemas.openxmlformats.org/officeDocument/2006/math">
                      <m:acc>
                        <m:accPr>
                          <m:chr m:val="̂"/>
                          <m:ctrlPr>
                            <a:rPr lang="en-US" sz="3600" i="1" smtClean="0">
                              <a:solidFill>
                                <a:srgbClr val="0070C0"/>
                              </a:solidFill>
                              <a:latin typeface="Cambria Math" panose="02040503050406030204" pitchFamily="18" charset="0"/>
                            </a:rPr>
                          </m:ctrlPr>
                        </m:accPr>
                        <m:e>
                          <m:r>
                            <a:rPr lang="en-US" sz="3600" i="1">
                              <a:solidFill>
                                <a:srgbClr val="0070C0"/>
                              </a:solidFill>
                              <a:latin typeface="Cambria Math" panose="02040503050406030204" pitchFamily="18" charset="0"/>
                            </a:rPr>
                            <m:t>𝑠</m:t>
                          </m:r>
                        </m:e>
                      </m:acc>
                      <m:r>
                        <a:rPr lang="en-US" sz="3600" i="1">
                          <a:solidFill>
                            <a:srgbClr val="0070C0"/>
                          </a:solidFill>
                          <a:latin typeface="Cambria Math" panose="02040503050406030204" pitchFamily="18" charset="0"/>
                        </a:rPr>
                        <m:t>=</m:t>
                      </m:r>
                      <m:r>
                        <a:rPr lang="en-US" sz="3600" i="1">
                          <a:solidFill>
                            <a:srgbClr val="0070C0"/>
                          </a:solidFill>
                          <a:latin typeface="Cambria Math" panose="02040503050406030204" pitchFamily="18" charset="0"/>
                        </a:rPr>
                        <m:t>𝑉</m:t>
                      </m:r>
                      <m:r>
                        <a:rPr lang="en-US" sz="3600" i="1">
                          <a:solidFill>
                            <a:srgbClr val="0070C0"/>
                          </a:solidFill>
                          <a:latin typeface="Cambria Math" panose="02040503050406030204" pitchFamily="18" charset="0"/>
                        </a:rPr>
                        <m:t>⋅</m:t>
                      </m:r>
                      <m:sSup>
                        <m:sSupPr>
                          <m:ctrlPr>
                            <a:rPr lang="en-US" sz="3600" i="1">
                              <a:solidFill>
                                <a:srgbClr val="0070C0"/>
                              </a:solidFill>
                              <a:latin typeface="Cambria Math" panose="02040503050406030204" pitchFamily="18" charset="0"/>
                            </a:rPr>
                          </m:ctrlPr>
                        </m:sSupPr>
                        <m:e>
                          <m:r>
                            <a:rPr lang="en-US" sz="3600" i="1">
                              <a:solidFill>
                                <a:srgbClr val="0070C0"/>
                              </a:solidFill>
                              <a:latin typeface="Cambria Math" panose="02040503050406030204" pitchFamily="18" charset="0"/>
                            </a:rPr>
                            <m:t>𝐷</m:t>
                          </m:r>
                        </m:e>
                        <m:sup>
                          <m:r>
                            <a:rPr lang="en-US" sz="3600" i="1">
                              <a:solidFill>
                                <a:srgbClr val="0070C0"/>
                              </a:solidFill>
                              <a:latin typeface="Cambria Math" panose="02040503050406030204" pitchFamily="18" charset="0"/>
                            </a:rPr>
                            <m:t>−1</m:t>
                          </m:r>
                        </m:sup>
                      </m:sSup>
                      <m:r>
                        <a:rPr lang="en-US" sz="3600" i="1">
                          <a:solidFill>
                            <a:srgbClr val="0070C0"/>
                          </a:solidFill>
                          <a:latin typeface="Cambria Math" panose="02040503050406030204" pitchFamily="18" charset="0"/>
                        </a:rPr>
                        <m:t>⋅</m:t>
                      </m:r>
                      <m:sSup>
                        <m:sSupPr>
                          <m:ctrlPr>
                            <a:rPr lang="en-US" sz="3600" i="1">
                              <a:solidFill>
                                <a:srgbClr val="0070C0"/>
                              </a:solidFill>
                              <a:latin typeface="Cambria Math" panose="02040503050406030204" pitchFamily="18" charset="0"/>
                            </a:rPr>
                          </m:ctrlPr>
                        </m:sSupPr>
                        <m:e>
                          <m:r>
                            <a:rPr lang="en-US" sz="3600" i="1">
                              <a:solidFill>
                                <a:srgbClr val="0070C0"/>
                              </a:solidFill>
                              <a:latin typeface="Cambria Math" panose="02040503050406030204" pitchFamily="18" charset="0"/>
                            </a:rPr>
                            <m:t>𝑈</m:t>
                          </m:r>
                        </m:e>
                        <m:sup>
                          <m:r>
                            <a:rPr lang="en-US" sz="3600" i="1">
                              <a:solidFill>
                                <a:srgbClr val="0070C0"/>
                              </a:solidFill>
                              <a:latin typeface="Cambria Math" panose="02040503050406030204" pitchFamily="18" charset="0"/>
                            </a:rPr>
                            <m:t>𝑇</m:t>
                          </m:r>
                        </m:sup>
                      </m:sSup>
                      <m:r>
                        <a:rPr lang="en-US" sz="3600" i="1">
                          <a:solidFill>
                            <a:srgbClr val="0070C0"/>
                          </a:solidFill>
                          <a:latin typeface="Cambria Math" panose="02040503050406030204" pitchFamily="18" charset="0"/>
                        </a:rPr>
                        <m:t>⋅</m:t>
                      </m:r>
                      <m:r>
                        <a:rPr lang="en-US" sz="3600" i="1">
                          <a:solidFill>
                            <a:srgbClr val="0070C0"/>
                          </a:solidFill>
                          <a:latin typeface="Cambria Math" panose="02040503050406030204" pitchFamily="18" charset="0"/>
                        </a:rPr>
                        <m:t>𝑀</m:t>
                      </m:r>
                    </m:oMath>
                  </m:oMathPara>
                </a14:m>
                <a:br>
                  <a:rPr lang="en-US" sz="2400" i="1" dirty="0">
                    <a:solidFill>
                      <a:srgbClr val="0070C0"/>
                    </a:solidFill>
                    <a:latin typeface="Cambria Math" panose="02040503050406030204" pitchFamily="18" charset="0"/>
                  </a:rPr>
                </a:br>
                <a:endParaRPr lang="en-US" sz="2400" dirty="0">
                  <a:solidFill>
                    <a:srgbClr val="0070C0"/>
                  </a:solidFill>
                </a:endParaRPr>
              </a:p>
            </p:txBody>
          </p:sp>
        </mc:Choice>
        <mc:Fallback xmlns="">
          <p:sp>
            <p:nvSpPr>
              <p:cNvPr id="12" name="Object 11">
                <a:extLst>
                  <a:ext uri="{FF2B5EF4-FFF2-40B4-BE49-F238E27FC236}">
                    <a16:creationId xmlns:a16="http://schemas.microsoft.com/office/drawing/2014/main" id="{4901A079-0DCD-0C36-AA1C-C2A9CB09A04B}"/>
                  </a:ext>
                </a:extLst>
              </p:cNvPr>
              <p:cNvSpPr txBox="1">
                <a:spLocks noRot="1" noChangeAspect="1" noMove="1" noResize="1" noEditPoints="1" noAdjustHandles="1" noChangeArrowheads="1" noChangeShapeType="1" noTextEdit="1"/>
              </p:cNvSpPr>
              <p:nvPr/>
            </p:nvSpPr>
            <p:spPr>
              <a:xfrm>
                <a:off x="4275910" y="5397695"/>
                <a:ext cx="4084320" cy="662100"/>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7FD3072E-7B78-9C96-F459-5A435FA5D671}"/>
                  </a:ext>
                </a:extLst>
              </p:cNvPr>
              <p:cNvSpPr txBox="1"/>
              <p:nvPr/>
            </p:nvSpPr>
            <p:spPr>
              <a:xfrm>
                <a:off x="9797144" y="5340417"/>
                <a:ext cx="6100354" cy="680699"/>
              </a:xfrm>
              <a:prstGeom prst="rect">
                <a:avLst/>
              </a:prstGeom>
              <a:noFill/>
            </p:spPr>
            <p:txBody>
              <a:bodyPr wrap="square">
                <a:spAutoFit/>
              </a:bodyPr>
              <a:lstStyle/>
              <a:p>
                <a:r>
                  <a:rPr lang="en-US" sz="2400" dirty="0">
                    <a:solidFill>
                      <a:srgbClr val="0070C0"/>
                    </a:solidFill>
                  </a:rPr>
                  <a:t>S</a:t>
                </a:r>
                <a14:m>
                  <m:oMath xmlns:m="http://schemas.openxmlformats.org/officeDocument/2006/math">
                    <m:d>
                      <m:dPr>
                        <m:ctrlPr>
                          <a:rPr lang="en-US" sz="2400" i="1">
                            <a:solidFill>
                              <a:srgbClr val="0070C0"/>
                            </a:solidFill>
                            <a:latin typeface="Cambria Math" panose="02040503050406030204" pitchFamily="18" charset="0"/>
                          </a:rPr>
                        </m:ctrlPr>
                      </m:dPr>
                      <m:e>
                        <m:r>
                          <a:rPr lang="en-US" sz="2400" i="1">
                            <a:solidFill>
                              <a:srgbClr val="0070C0"/>
                            </a:solidFill>
                            <a:latin typeface="Cambria Math" panose="02040503050406030204" pitchFamily="18" charset="0"/>
                          </a:rPr>
                          <m:t>𝜔</m:t>
                        </m:r>
                      </m:e>
                    </m:d>
                    <m:r>
                      <a:rPr lang="en-US" sz="2400" i="1">
                        <a:solidFill>
                          <a:srgbClr val="0070C0"/>
                        </a:solidFill>
                        <a:latin typeface="Cambria Math" panose="02040503050406030204" pitchFamily="18" charset="0"/>
                      </a:rPr>
                      <m:t>=</m:t>
                    </m:r>
                    <m:f>
                      <m:fPr>
                        <m:ctrlPr>
                          <a:rPr lang="en-US" sz="2400" i="1">
                            <a:solidFill>
                              <a:srgbClr val="0070C0"/>
                            </a:solidFill>
                            <a:latin typeface="Cambria Math" panose="02040503050406030204" pitchFamily="18" charset="0"/>
                          </a:rPr>
                        </m:ctrlPr>
                      </m:fPr>
                      <m:num>
                        <m:r>
                          <a:rPr lang="en-US" sz="2400" i="1">
                            <a:solidFill>
                              <a:srgbClr val="0070C0"/>
                            </a:solidFill>
                            <a:latin typeface="Cambria Math" panose="02040503050406030204" pitchFamily="18" charset="0"/>
                          </a:rPr>
                          <m:t>𝑀</m:t>
                        </m:r>
                        <m:d>
                          <m:dPr>
                            <m:ctrlPr>
                              <a:rPr lang="en-US" sz="2400" i="1">
                                <a:solidFill>
                                  <a:srgbClr val="0070C0"/>
                                </a:solidFill>
                                <a:latin typeface="Cambria Math" panose="02040503050406030204" pitchFamily="18" charset="0"/>
                              </a:rPr>
                            </m:ctrlPr>
                          </m:dPr>
                          <m:e>
                            <m:r>
                              <a:rPr lang="en-US" sz="2400" i="1">
                                <a:solidFill>
                                  <a:srgbClr val="0070C0"/>
                                </a:solidFill>
                                <a:latin typeface="Cambria Math" panose="02040503050406030204" pitchFamily="18" charset="0"/>
                              </a:rPr>
                              <m:t>𝜔</m:t>
                            </m:r>
                          </m:e>
                        </m:d>
                      </m:num>
                      <m:den>
                        <m:r>
                          <a:rPr lang="en-US" sz="2400" i="1">
                            <a:solidFill>
                              <a:srgbClr val="0070C0"/>
                            </a:solidFill>
                            <a:latin typeface="Cambria Math" panose="02040503050406030204" pitchFamily="18" charset="0"/>
                          </a:rPr>
                          <m:t>𝑅</m:t>
                        </m:r>
                        <m:d>
                          <m:dPr>
                            <m:ctrlPr>
                              <a:rPr lang="en-US" sz="2400" i="1">
                                <a:solidFill>
                                  <a:srgbClr val="0070C0"/>
                                </a:solidFill>
                                <a:latin typeface="Cambria Math" panose="02040503050406030204" pitchFamily="18" charset="0"/>
                              </a:rPr>
                            </m:ctrlPr>
                          </m:dPr>
                          <m:e>
                            <m:r>
                              <a:rPr lang="en-US" sz="2400" i="1">
                                <a:solidFill>
                                  <a:srgbClr val="0070C0"/>
                                </a:solidFill>
                                <a:latin typeface="Cambria Math" panose="02040503050406030204" pitchFamily="18" charset="0"/>
                              </a:rPr>
                              <m:t>𝜔</m:t>
                            </m:r>
                          </m:e>
                        </m:d>
                      </m:den>
                    </m:f>
                  </m:oMath>
                </a14:m>
                <a:endParaRPr lang="en-US" dirty="0">
                  <a:solidFill>
                    <a:srgbClr val="0070C0"/>
                  </a:solidFill>
                </a:endParaRPr>
              </a:p>
            </p:txBody>
          </p:sp>
        </mc:Choice>
        <mc:Fallback xmlns="">
          <p:sp>
            <p:nvSpPr>
              <p:cNvPr id="17" name="TextBox 16">
                <a:extLst>
                  <a:ext uri="{FF2B5EF4-FFF2-40B4-BE49-F238E27FC236}">
                    <a16:creationId xmlns:a16="http://schemas.microsoft.com/office/drawing/2014/main" id="{7FD3072E-7B78-9C96-F459-5A435FA5D671}"/>
                  </a:ext>
                </a:extLst>
              </p:cNvPr>
              <p:cNvSpPr txBox="1">
                <a:spLocks noRot="1" noChangeAspect="1" noMove="1" noResize="1" noEditPoints="1" noAdjustHandles="1" noChangeArrowheads="1" noChangeShapeType="1" noTextEdit="1"/>
              </p:cNvSpPr>
              <p:nvPr/>
            </p:nvSpPr>
            <p:spPr>
              <a:xfrm>
                <a:off x="9797144" y="5340417"/>
                <a:ext cx="6100354" cy="680699"/>
              </a:xfrm>
              <a:prstGeom prst="rect">
                <a:avLst/>
              </a:prstGeom>
              <a:blipFill>
                <a:blip r:embed="rId9"/>
                <a:stretch>
                  <a:fillRect l="-1499" b="-2679"/>
                </a:stretch>
              </a:blipFill>
            </p:spPr>
            <p:txBody>
              <a:bodyPr/>
              <a:lstStyle/>
              <a:p>
                <a:r>
                  <a:rPr lang="en-US">
                    <a:noFill/>
                  </a:rPr>
                  <a:t> </a:t>
                </a:r>
              </a:p>
            </p:txBody>
          </p:sp>
        </mc:Fallback>
      </mc:AlternateContent>
      <p:sp>
        <p:nvSpPr>
          <p:cNvPr id="18" name="Left-Right Arrow 6">
            <a:extLst>
              <a:ext uri="{FF2B5EF4-FFF2-40B4-BE49-F238E27FC236}">
                <a16:creationId xmlns:a16="http://schemas.microsoft.com/office/drawing/2014/main" id="{344321DF-E274-EDA5-0C1C-FA2F80674165}"/>
              </a:ext>
            </a:extLst>
          </p:cNvPr>
          <p:cNvSpPr/>
          <p:nvPr/>
        </p:nvSpPr>
        <p:spPr>
          <a:xfrm>
            <a:off x="8652692" y="5624026"/>
            <a:ext cx="830943" cy="20943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70C0"/>
              </a:solidFill>
            </a:endParaRPr>
          </a:p>
        </p:txBody>
      </p:sp>
      <p:sp>
        <p:nvSpPr>
          <p:cNvPr id="19" name="TextBox 18">
            <a:extLst>
              <a:ext uri="{FF2B5EF4-FFF2-40B4-BE49-F238E27FC236}">
                <a16:creationId xmlns:a16="http://schemas.microsoft.com/office/drawing/2014/main" id="{E835F34F-F4F2-6861-C16E-0E9669E164AA}"/>
              </a:ext>
            </a:extLst>
          </p:cNvPr>
          <p:cNvSpPr txBox="1"/>
          <p:nvPr/>
        </p:nvSpPr>
        <p:spPr>
          <a:xfrm>
            <a:off x="9797144" y="6132862"/>
            <a:ext cx="2612571" cy="369332"/>
          </a:xfrm>
          <a:prstGeom prst="rect">
            <a:avLst/>
          </a:prstGeom>
          <a:noFill/>
        </p:spPr>
        <p:txBody>
          <a:bodyPr wrap="square" rtlCol="0">
            <a:spAutoFit/>
          </a:bodyPr>
          <a:lstStyle/>
          <a:p>
            <a:r>
              <a:rPr lang="en-US" dirty="0">
                <a:solidFill>
                  <a:srgbClr val="0070C0"/>
                </a:solidFill>
              </a:rPr>
              <a:t>Frequency domain</a:t>
            </a:r>
          </a:p>
        </p:txBody>
      </p:sp>
      <p:sp>
        <p:nvSpPr>
          <p:cNvPr id="20" name="TextBox 19">
            <a:extLst>
              <a:ext uri="{FF2B5EF4-FFF2-40B4-BE49-F238E27FC236}">
                <a16:creationId xmlns:a16="http://schemas.microsoft.com/office/drawing/2014/main" id="{D070667D-47DE-E86E-4297-A89D1D2710D6}"/>
              </a:ext>
            </a:extLst>
          </p:cNvPr>
          <p:cNvSpPr txBox="1"/>
          <p:nvPr/>
        </p:nvSpPr>
        <p:spPr>
          <a:xfrm>
            <a:off x="4406536" y="6129447"/>
            <a:ext cx="4225109" cy="646331"/>
          </a:xfrm>
          <a:prstGeom prst="rect">
            <a:avLst/>
          </a:prstGeom>
          <a:noFill/>
        </p:spPr>
        <p:txBody>
          <a:bodyPr wrap="square" rtlCol="0">
            <a:spAutoFit/>
          </a:bodyPr>
          <a:lstStyle/>
          <a:p>
            <a:r>
              <a:rPr lang="en-US" dirty="0">
                <a:solidFill>
                  <a:srgbClr val="0070C0"/>
                </a:solidFill>
              </a:rPr>
              <a:t>Effective frequency domain determined by </a:t>
            </a:r>
            <a:r>
              <a:rPr lang="en-US" dirty="0" err="1">
                <a:solidFill>
                  <a:srgbClr val="0070C0"/>
                </a:solidFill>
              </a:rPr>
              <a:t>Cov</a:t>
            </a:r>
            <a:r>
              <a:rPr lang="en-US" dirty="0">
                <a:solidFill>
                  <a:srgbClr val="0070C0"/>
                </a:solidFill>
              </a:rPr>
              <a:t> (uncertainties) and R (response)</a:t>
            </a:r>
          </a:p>
        </p:txBody>
      </p:sp>
    </p:spTree>
    <p:extLst>
      <p:ext uri="{BB962C8B-B14F-4D97-AF65-F5344CB8AC3E}">
        <p14:creationId xmlns:p14="http://schemas.microsoft.com/office/powerpoint/2010/main" val="909520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7" grpId="0"/>
      <p:bldP spid="18" grpId="0" animBg="1"/>
      <p:bldP spid="19" grpId="0"/>
      <p:bldP spid="20" grpId="0"/>
    </p:bldLst>
  </p:timing>
</p:sld>
</file>

<file path=ppt/theme/theme1.xml><?xml version="1.0" encoding="utf-8"?>
<a:theme xmlns:a="http://schemas.openxmlformats.org/drawingml/2006/main" name="Theme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Theme1" id="{C1B52CD5-924D-445E-8F92-CA7C36CE2E20}" vid="{7FAA2FA3-34B7-4EFC-8526-D414AAF2874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Theme1</Template>
  <TotalTime>9916</TotalTime>
  <Words>2518</Words>
  <Application>Microsoft Office PowerPoint</Application>
  <PresentationFormat>Widescreen</PresentationFormat>
  <Paragraphs>318</Paragraphs>
  <Slides>28</Slides>
  <Notes>2</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28</vt:i4>
      </vt:variant>
    </vt:vector>
  </HeadingPairs>
  <TitlesOfParts>
    <vt:vector size="34" baseType="lpstr">
      <vt:lpstr>TeXGyreTermes-Regular</vt:lpstr>
      <vt:lpstr>Arial</vt:lpstr>
      <vt:lpstr>Calibri</vt:lpstr>
      <vt:lpstr>Cambria Math</vt:lpstr>
      <vt:lpstr>Theme1</vt:lpstr>
      <vt:lpstr>Equation</vt:lpstr>
      <vt:lpstr>PowerPoint Presentation</vt:lpstr>
      <vt:lpstr>PowerPoint Presentation</vt:lpstr>
      <vt:lpstr>Introduction to Data Unfolding Problem</vt:lpstr>
      <vt:lpstr>Special Case of d_M≥d_S : Weighted Least Squares </vt:lpstr>
      <vt:lpstr>Overview: Goals of Data Unfolding</vt:lpstr>
      <vt:lpstr>History of Wiener-SVD unfolding</vt:lpstr>
      <vt:lpstr>Software (Wiener) Filter</vt:lpstr>
      <vt:lpstr>Meaning of Wiener filter</vt:lpstr>
      <vt:lpstr>SVD Unfolding</vt:lpstr>
      <vt:lpstr>Wiener-SVD Unfolding</vt:lpstr>
      <vt:lpstr>Generalized Wiener SVD Approaches</vt:lpstr>
      <vt:lpstr>Wiener-SVD: Uncertainties and Regularization</vt:lpstr>
      <vt:lpstr>Key Take-away Points of Wiener-SVD</vt:lpstr>
      <vt:lpstr>Application: Cross Section Extraction Procedure (I)</vt:lpstr>
      <vt:lpstr>Cross Section Extraction Procedure (II)</vt:lpstr>
      <vt:lpstr>Cross Section Extraction Procedure (III)</vt:lpstr>
      <vt:lpstr>Model Validation</vt:lpstr>
      <vt:lpstr>Model Validation Tools: Goodness-of-Fit Tests</vt:lpstr>
      <vt:lpstr>Model Validation: M(E_had^rec) vs. μ(E_had^rec | 〖E_ν, E〗_μ^rec)</vt:lpstr>
      <vt:lpstr>Summary</vt:lpstr>
      <vt:lpstr>Acknowledgement</vt:lpstr>
      <vt:lpstr>PowerPoint Presentation</vt:lpstr>
      <vt:lpstr>Summary of different Apporaches</vt:lpstr>
      <vt:lpstr>Issue of Extracting Xs at Real Flux with FDS</vt:lpstr>
      <vt:lpstr>Sensitivity of Model Validation and Xs Extraction</vt:lpstr>
      <vt:lpstr>PowerPoint Presentation</vt:lpstr>
      <vt:lpstr>PowerPoint Presentation</vt:lpstr>
      <vt:lpstr>About the Role of Event Generator, Model Uncertainties and QCD in the non-perturbative region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Thoughts</dc:title>
  <dc:creator>Qian, Xin</dc:creator>
  <cp:lastModifiedBy>Qian, Xin</cp:lastModifiedBy>
  <cp:revision>188</cp:revision>
  <dcterms:created xsi:type="dcterms:W3CDTF">2023-08-16T15:16:23Z</dcterms:created>
  <dcterms:modified xsi:type="dcterms:W3CDTF">2023-10-02T05:06:48Z</dcterms:modified>
</cp:coreProperties>
</file>