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1711" r:id="rId3"/>
    <p:sldId id="483" r:id="rId4"/>
    <p:sldId id="1722" r:id="rId5"/>
    <p:sldId id="1725" r:id="rId6"/>
    <p:sldId id="1726" r:id="rId7"/>
    <p:sldId id="343" r:id="rId8"/>
    <p:sldId id="289" r:id="rId9"/>
    <p:sldId id="341" r:id="rId10"/>
    <p:sldId id="269" r:id="rId11"/>
    <p:sldId id="265" r:id="rId12"/>
    <p:sldId id="270" r:id="rId13"/>
    <p:sldId id="266" r:id="rId14"/>
    <p:sldId id="1727" r:id="rId15"/>
    <p:sldId id="1728" r:id="rId16"/>
    <p:sldId id="1733" r:id="rId17"/>
    <p:sldId id="1730" r:id="rId18"/>
    <p:sldId id="1732" r:id="rId19"/>
    <p:sldId id="342" r:id="rId20"/>
    <p:sldId id="1731" r:id="rId21"/>
    <p:sldId id="1723" r:id="rId22"/>
    <p:sldId id="1721" r:id="rId23"/>
    <p:sldId id="172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BEBEC"/>
          </a:solidFill>
        </a:fill>
      </a:tcStyle>
    </a:wholeTbl>
    <a:band1H>
      <a:tcStyle>
        <a:tcBdr/>
        <a:fill>
          <a:solidFill>
            <a:srgbClr val="F7D5D7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7D5D7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A727C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A727C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A727C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727C"/>
          </a:solidFill>
        </a:fill>
      </a:tcStyle>
    </a:firstRow>
  </a:tblStyle>
  <a:tblStyle styleId="{22838BEF-8BB2-4498-84A7-C5851F593DF1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74B249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74B249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74B249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74B249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CF2E9"/>
          </a:solidFill>
        </a:fill>
      </a:tcStyle>
    </a:wholeTbl>
    <a:band1H>
      <a:tcStyle>
        <a:tcBdr/>
        <a:fill>
          <a:solidFill>
            <a:srgbClr val="D6E4CF"/>
          </a:solidFill>
        </a:fill>
      </a:tcStyle>
    </a:band1H>
    <a:band1V>
      <a:tcStyle>
        <a:tcBdr/>
        <a:fill>
          <a:solidFill>
            <a:srgbClr val="D6E4C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74B249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CF2E9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CF2E9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75848-E062-4F92-A40C-6D6A6508370D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2C1F7-BDCA-42F6-B134-A41BFDE138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46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21B52-0C6E-44AC-B7CE-89C75C37C08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/>
          <a:lstStyle>
            <a:lvl1pPr>
              <a:defRPr sz="8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E4A5B-7C76-41B1-90A8-89F47DE702B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CBAC5-05B2-4E2D-B265-81F5E423D57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576072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714E812-08C7-428F-BFB0-81DA04BD986F}" type="datetime1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98979-8B9A-4389-88C9-25195F54CCC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D0C08-9ADF-4972-A637-8B8E52C249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869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AF1051F8-118D-4E63-944C-2C91C040A1FE}" type="slidenum">
              <a:t>‹#›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6EB569A-72E1-4CCC-89BD-4D5D37BB0E92}"/>
              </a:ext>
            </a:extLst>
          </p:cNvPr>
          <p:cNvSpPr/>
          <p:nvPr/>
        </p:nvSpPr>
        <p:spPr>
          <a:xfrm rot="5400013">
            <a:off x="857542" y="346795"/>
            <a:ext cx="146304" cy="704088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C0B08014-89E6-4F20-A841-A593A959ECF1}"/>
              </a:ext>
            </a:extLst>
          </p:cNvPr>
          <p:cNvSpPr/>
          <p:nvPr/>
        </p:nvSpPr>
        <p:spPr>
          <a:xfrm flipV="1">
            <a:off x="578650" y="4501198"/>
            <a:ext cx="11034695" cy="18288"/>
          </a:xfrm>
          <a:prstGeom prst="rect">
            <a:avLst/>
          </a:prstGeom>
          <a:solidFill>
            <a:srgbClr val="DBD0BD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2919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8E8FB-5681-4A99-92AF-CFD860B231F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D6601D-F28E-4B40-A480-6368B7F1ECAD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E01FC-DFCB-46B5-90BA-E3E5335D255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3C1BD6-934E-45E7-8D26-6DBFBE0F38DD}" type="datetime1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A00D-1C17-4C6F-887F-61F36AE048D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63FA7-BD84-4AFE-B786-C67D9536215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EE4795-DBEB-4CDD-9D1F-7D4BE4D021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0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DBF442-C302-4794-9F0A-485230B826C3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6D05C-9A6C-4E69-9893-47F7C4AACA3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86109-95D7-4B0C-BA1E-71F4A7C4418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2A578D-697F-42CB-A66B-FDA75E1B136C}" type="datetime1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03667-6AAE-49F0-A7BA-7E955777573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63EE5-27CC-4A3D-9F02-D2BD5589366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36B238-CA95-4DCF-987A-60C3B8EADE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9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438E710D-DA59-465C-82BE-CA25189FB6B3}"/>
              </a:ext>
            </a:extLst>
          </p:cNvPr>
          <p:cNvSpPr/>
          <p:nvPr/>
        </p:nvSpPr>
        <p:spPr>
          <a:xfrm>
            <a:off x="558204" y="0"/>
            <a:ext cx="11167448" cy="900684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3B1B9CD-421D-473D-8935-8B547C1497EB}"/>
              </a:ext>
            </a:extLst>
          </p:cNvPr>
          <p:cNvSpPr/>
          <p:nvPr/>
        </p:nvSpPr>
        <p:spPr>
          <a:xfrm>
            <a:off x="555159" y="0"/>
            <a:ext cx="11167448" cy="107482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A53CBCA-A1A3-41AE-8475-5E10411B6D02}"/>
              </a:ext>
            </a:extLst>
          </p:cNvPr>
          <p:cNvSpPr/>
          <p:nvPr/>
        </p:nvSpPr>
        <p:spPr>
          <a:xfrm>
            <a:off x="498558" y="196596"/>
            <a:ext cx="128016" cy="704088"/>
          </a:xfrm>
          <a:prstGeom prst="rect">
            <a:avLst/>
          </a:pr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01B29A-DF68-43CD-BFCA-ADEF441C00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6598" y="162909"/>
            <a:ext cx="10168128" cy="726948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7871D8-ED96-4752-A323-A3310BF02F1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519A7A-49E5-459F-9C8B-7DDD8B85F62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EE11937-52C7-45D2-AB15-80729726F27A}" type="datetime1">
              <a:rPr lang="en-US" smtClean="0"/>
              <a:t>9/27/2022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CD5BBA9-FE56-4E03-AB7D-0D0B1A0A788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06F174A-5AB8-4420-8A89-9FF3F12BB9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4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10B639C0-511F-43B8-A1F5-EE70C1373BF2}"/>
              </a:ext>
            </a:extLst>
          </p:cNvPr>
          <p:cNvSpPr/>
          <p:nvPr/>
        </p:nvSpPr>
        <p:spPr>
          <a:xfrm>
            <a:off x="558213" y="4981422"/>
            <a:ext cx="11134959" cy="822960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81324DE-A31C-4ED9-BDAB-0B65F296F153}"/>
              </a:ext>
            </a:extLst>
          </p:cNvPr>
          <p:cNvSpPr/>
          <p:nvPr/>
        </p:nvSpPr>
        <p:spPr>
          <a:xfrm>
            <a:off x="498832" y="5118582"/>
            <a:ext cx="146304" cy="548640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08E634D-01DE-4C01-9B02-7C41D5AAC1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/>
          <a:lstStyle>
            <a:lvl1pPr>
              <a:defRPr sz="66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40DBBC4-432C-4E55-8BED-E6340FF935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A00AC20-5331-46F9-BFBD-37B32E7CCC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BDB892-1063-4A57-891D-4D7C55F76B62}" type="datetime1">
              <a:rPr lang="en-US" smtClean="0"/>
              <a:t>9/27/2022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CBCBBC5-02A1-4FB2-9C06-0AC0E600E7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FA1066D-975A-42C9-9B1C-5C0EF35A271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2C82C6-25F2-41F2-8EB8-69503B386A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0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DED742C3-F26F-4ADB-95EE-D76CFA6599F8}"/>
              </a:ext>
            </a:extLst>
          </p:cNvPr>
          <p:cNvSpPr/>
          <p:nvPr/>
        </p:nvSpPr>
        <p:spPr>
          <a:xfrm>
            <a:off x="558204" y="0"/>
            <a:ext cx="11167448" cy="898361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A691511-34C2-447C-8F15-39F6E75111F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5DFD55A-ECE5-46D7-B21C-250A8DB1E60B}"/>
              </a:ext>
            </a:extLst>
          </p:cNvPr>
          <p:cNvSpPr/>
          <p:nvPr/>
        </p:nvSpPr>
        <p:spPr>
          <a:xfrm>
            <a:off x="498832" y="57442"/>
            <a:ext cx="128016" cy="704088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59FCB0-9DDF-492B-87FE-4AF40D1F6B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2FC82DE-4D50-4664-B72D-2798ADCA4F6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5568" y="2478024"/>
            <a:ext cx="4937760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A153350-CAF0-4079-B6CF-739AF9217F89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345936" y="2478024"/>
            <a:ext cx="4937760" cy="36941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FA752CB3-743E-427E-AE0D-3979E5FFAB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5889F823-A6BC-4BBF-89F1-CBC3D87E8293}" type="datetime1">
              <a:rPr lang="en-US" smtClean="0"/>
              <a:t>9/27/2022</a:t>
            </a:fld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1416329E-954F-4EC0-96CB-95520825D9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62FB93CF-E658-44FA-BA79-5E162F4C258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0FD52A49-7568-4959-A36C-0B1DB645B9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3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6A54AD06-31D8-43B8-B857-3DB62005DC48}"/>
              </a:ext>
            </a:extLst>
          </p:cNvPr>
          <p:cNvSpPr/>
          <p:nvPr/>
        </p:nvSpPr>
        <p:spPr>
          <a:xfrm>
            <a:off x="558204" y="0"/>
            <a:ext cx="11167448" cy="2018803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8F2AC91-4F0C-4965-B8E8-D621D7BAEA4C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30602EE1-C79E-4382-94B7-229CCD685973}"/>
              </a:ext>
            </a:extLst>
          </p:cNvPr>
          <p:cNvSpPr/>
          <p:nvPr/>
        </p:nvSpPr>
        <p:spPr>
          <a:xfrm>
            <a:off x="498832" y="787353"/>
            <a:ext cx="128016" cy="704088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24BEF64-96E2-4789-898E-C954CE61BF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CE379FA-FFF1-435C-8B4D-E1CD8A244F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5568" y="2372648"/>
            <a:ext cx="4937760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2FF4A7B-BBBD-44E2-A7A8-F34F5573A5D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115568" y="3203691"/>
            <a:ext cx="4937760" cy="29685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0696157-8EF4-4741-98C5-AF24EA4577C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345936" y="2372648"/>
            <a:ext cx="4937760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26F769C-4C33-42F8-B896-1CF29DEF537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345936" y="3203682"/>
            <a:ext cx="4937760" cy="29685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EC84A551-5696-4A8D-A567-55D90B36F9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1115568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F76A3A23-2259-485D-9EB2-4AB051CE8C86}" type="datetime1">
              <a:rPr lang="en-US" smtClean="0"/>
              <a:t>9/27/2022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41374412-14F7-40F5-8395-A6FE534884A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257FD68B-7C0C-4B76-8165-98E590D1C4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540496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ED67045-60A9-4826-9DBF-01D81118D60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034136E-F18C-423B-A54A-92112F797020}"/>
              </a:ext>
            </a:extLst>
          </p:cNvPr>
          <p:cNvSpPr/>
          <p:nvPr/>
        </p:nvSpPr>
        <p:spPr>
          <a:xfrm>
            <a:off x="665856" y="1533521"/>
            <a:ext cx="10917067" cy="3790946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BCCACA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C36F7B2D-48BF-43B9-B9F4-3CF8230DACB1}"/>
              </a:ext>
            </a:extLst>
          </p:cNvPr>
          <p:cNvSpPr/>
          <p:nvPr/>
        </p:nvSpPr>
        <p:spPr>
          <a:xfrm>
            <a:off x="609081" y="2971800"/>
            <a:ext cx="128016" cy="914400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FD96A56-2EB7-4D35-8866-98A2EC0A41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AC4EAAEE-E37D-450A-8127-4EBEC61F9C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998F552-AE8D-47A5-BB7A-0CD13E4A1A84}" type="datetime1">
              <a:rPr lang="en-US" smtClean="0"/>
              <a:t>9/27/2022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447C091-307D-401E-BFA0-FDF5B1A66F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FA1C18D-7BC2-48B1-BCF1-E126C8B710E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8A8525-CC8F-4632-8D4C-049CE4C940D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91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48F671-F3D7-47FE-B1C1-FC16D6563CE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3C5220-AB62-465D-98B6-90A8FBF79855}" type="datetime1">
              <a:rPr lang="en-US" smtClean="0"/>
              <a:t>9/27/2022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85B75A-4CC8-465C-A72B-0D59D76B7E6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78DC1-3A39-4904-B420-717B790AA5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5EE82F-5F1F-4DB0-B21A-10C27A5C61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4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9D1128F-ACAB-45E2-8254-DEA398F42D03}"/>
              </a:ext>
            </a:extLst>
          </p:cNvPr>
          <p:cNvSpPr/>
          <p:nvPr/>
        </p:nvSpPr>
        <p:spPr>
          <a:xfrm>
            <a:off x="558213" y="1162028"/>
            <a:ext cx="3740737" cy="464334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5C6B741-3B4F-4F5F-8D00-A219638DF34C}"/>
              </a:ext>
            </a:extLst>
          </p:cNvPr>
          <p:cNvSpPr/>
          <p:nvPr/>
        </p:nvSpPr>
        <p:spPr>
          <a:xfrm>
            <a:off x="498832" y="1618378"/>
            <a:ext cx="146304" cy="822960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BCCDF2C-85E5-48D0-9FBA-CBD38B3235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8680" y="1709928"/>
            <a:ext cx="3099815" cy="1709928"/>
          </a:xfrm>
        </p:spPr>
        <p:txBody>
          <a:bodyPr anchor="t"/>
          <a:lstStyle>
            <a:lvl1pPr>
              <a:lnSpc>
                <a:spcPct val="100000"/>
              </a:lnSpc>
              <a:defRPr sz="3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A37603-1F9D-41A1-A36F-A58DC38B7A2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65192" y="1709928"/>
            <a:ext cx="6729983" cy="40965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20DFBDD-7B3A-4DD5-9B91-DA01BE2B535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68680" y="3429000"/>
            <a:ext cx="3099815" cy="2066544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6583643-F470-43D7-8704-7C27213E41B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68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AFB82C9-234B-438A-89F8-7613AEEC0B09}" type="datetime1">
              <a:rPr lang="en-US" smtClean="0"/>
              <a:t>9/27/2022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81ED6FF-94E6-459D-BCED-857096C2EE0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E44E124-5D5E-40CB-A4D4-E383BE2311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208B5-FAFF-4C31-AD2A-7CF440CA6AC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9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DDFB76B-6C45-4787-B562-D1150855319B}"/>
              </a:ext>
            </a:extLst>
          </p:cNvPr>
          <p:cNvSpPr/>
          <p:nvPr/>
        </p:nvSpPr>
        <p:spPr>
          <a:xfrm>
            <a:off x="558213" y="1162028"/>
            <a:ext cx="3740737" cy="4643341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0ECE5"/>
            </a:solidFill>
            <a:prstDash val="solid"/>
            <a:miter/>
          </a:ln>
          <a:effectLst>
            <a:outerShdw dist="38096" dir="2700000" algn="tl">
              <a:srgbClr val="D9D9D9">
                <a:alpha val="30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EFFDDBC-9565-49DA-AB98-1799F413D2D2}"/>
              </a:ext>
            </a:extLst>
          </p:cNvPr>
          <p:cNvSpPr/>
          <p:nvPr/>
        </p:nvSpPr>
        <p:spPr>
          <a:xfrm>
            <a:off x="498832" y="1618378"/>
            <a:ext cx="146304" cy="822960"/>
          </a:xfrm>
          <a:prstGeom prst="rect">
            <a:avLst/>
          </a:prstGeom>
          <a:solidFill>
            <a:srgbClr val="EA727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084E70A-9F63-4F73-8CC2-EF335CCB28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8680" y="1709928"/>
            <a:ext cx="3099815" cy="1709928"/>
          </a:xfrm>
        </p:spPr>
        <p:txBody>
          <a:bodyPr anchor="t"/>
          <a:lstStyle>
            <a:lvl1pPr>
              <a:lnSpc>
                <a:spcPct val="100000"/>
              </a:lnSpc>
              <a:defRPr sz="3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4C44781-DF9B-498C-B76D-4C3F220CE937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965192" y="1161288"/>
            <a:ext cx="6729983" cy="46451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4C24BC3-FEE1-4E51-AA05-08C15C98ABB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68680" y="3438144"/>
            <a:ext cx="3099815" cy="205740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8652F18-6731-42CF-8447-535FD27886A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868680" y="6356351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B69C98C0-0BC4-47D2-ADDF-6BDD18B69265}" type="datetime1">
              <a:rPr lang="en-US" smtClean="0"/>
              <a:t>9/27/2022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5FC6424A-EEAE-457D-903A-C0548B908EC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55EB811E-FF11-4CCE-B3FD-3136479445C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C98EB7-7E57-4154-8C86-A69FC4E7107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6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D39170-17A9-40F0-9F85-E36C75CE84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2BC8D-1DB8-44DA-8D2E-3B4E2593F5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D6056-E529-48FF-97C1-F40266B643F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fld id="{967559C5-F4A2-480A-B142-B6A47896CC11}" type="datetime1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38B77-28E0-4955-B0AD-AF6BCDEEECD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224E8-32A1-404F-BC98-7BE0F52CBDC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</a:defRPr>
            </a:lvl1pPr>
          </a:lstStyle>
          <a:p>
            <a:pPr lvl="0"/>
            <a:fld id="{B8110F28-CA4B-4D3E-A3E1-BAABC450E7F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1pPr>
    </p:titleStyle>
    <p:bodyStyle>
      <a:lvl1pPr marL="228600" marR="0" lvl="0" indent="-228600" algn="l" defTabSz="914400" rtl="0" fontAlgn="auto" hangingPunct="1">
        <a:lnSpc>
          <a:spcPct val="11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1pPr>
      <a:lvl2pPr marL="685800" marR="0" lvl="1" indent="-228600" algn="l" defTabSz="914400" rtl="0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2pPr>
      <a:lvl3pPr marL="1143000" marR="0" lvl="2" indent="-228600" algn="l" defTabSz="914400" rtl="0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3pPr>
      <a:lvl4pPr marL="1600200" marR="0" lvl="3" indent="-228600" algn="l" defTabSz="914400" rtl="0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4pPr>
      <a:lvl5pPr marL="2057400" marR="0" lvl="4" indent="-228600" algn="l" defTabSz="914400" rtl="0" fontAlgn="auto" hangingPunct="1">
        <a:lnSpc>
          <a:spcPct val="11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Avenir Next LT Pr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C6940B33-6977-4B46-AAF9-A004409C7939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venir Next LT Pro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18B7F466-1B5E-4985-AF90-40814026B4B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478" r="4149" b="-1"/>
          <a:stretch>
            <a:fillRect/>
          </a:stretch>
        </p:blipFill>
        <p:spPr>
          <a:xfrm>
            <a:off x="0" y="0"/>
            <a:ext cx="8668493" cy="685799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0">
            <a:extLst>
              <a:ext uri="{FF2B5EF4-FFF2-40B4-BE49-F238E27FC236}">
                <a16:creationId xmlns:a16="http://schemas.microsoft.com/office/drawing/2014/main" id="{B7A406E5-5AF8-4329-BA6A-17E1940C715D}"/>
              </a:ext>
            </a:extLst>
          </p:cNvPr>
          <p:cNvSpPr>
            <a:spLocks noMove="1" noResize="1"/>
          </p:cNvSpPr>
          <p:nvPr/>
        </p:nvSpPr>
        <p:spPr>
          <a:xfrm flipH="1">
            <a:off x="3711650" y="0"/>
            <a:ext cx="8480346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8000"/>
                </a:srgbClr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venir Next LT Pro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31067155-38CB-4D22-B133-188A2F433879}"/>
              </a:ext>
            </a:extLst>
          </p:cNvPr>
          <p:cNvSpPr txBox="1"/>
          <p:nvPr/>
        </p:nvSpPr>
        <p:spPr>
          <a:xfrm>
            <a:off x="4250910" y="2070799"/>
            <a:ext cx="5920270" cy="16697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Free Air-Cooling Solution for the Data Centers</a:t>
            </a:r>
          </a:p>
          <a:p>
            <a:pPr marL="0" marR="0" lvl="0" indent="0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dirty="0">
              <a:solidFill>
                <a:srgbClr val="000000"/>
              </a:solidFill>
              <a:latin typeface="Avenir Next LT Pro"/>
            </a:endParaRP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8A9FC011-8049-4C77-85BA-63EF95FABEFB}"/>
              </a:ext>
            </a:extLst>
          </p:cNvPr>
          <p:cNvSpPr>
            <a:spLocks noMove="1" noResize="1"/>
          </p:cNvSpPr>
          <p:nvPr/>
        </p:nvSpPr>
        <p:spPr>
          <a:xfrm>
            <a:off x="7851651" y="4546918"/>
            <a:ext cx="4023360" cy="18288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EB21BE9-6B4A-4086-8E8F-AC39478DDA12}"/>
              </a:ext>
            </a:extLst>
          </p:cNvPr>
          <p:cNvSpPr txBox="1"/>
          <p:nvPr/>
        </p:nvSpPr>
        <p:spPr>
          <a:xfrm>
            <a:off x="4694905" y="4120580"/>
            <a:ext cx="6033447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Laurent Roy (LHCb Experiment) – ESSRI – 29 Sept 2022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venir Next LT Pro"/>
            </a:endParaRPr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id="{FA672082-6CA3-478C-58B4-67C705B54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8" y="51980"/>
            <a:ext cx="39719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4A9DEA-02BE-EFB6-FD61-BE541F8280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7130" y="142603"/>
            <a:ext cx="1479331" cy="1466578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8DACAFB-3983-7FD0-78BB-F73C701C5F28}"/>
              </a:ext>
            </a:extLst>
          </p:cNvPr>
          <p:cNvSpPr txBox="1"/>
          <p:nvPr/>
        </p:nvSpPr>
        <p:spPr>
          <a:xfrm>
            <a:off x="5734709" y="5293273"/>
            <a:ext cx="4434227" cy="138499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sng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Acknowledgments</a:t>
            </a:r>
            <a:r>
              <a:rPr lang="en-US" sz="1400" b="0" i="0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:      </a:t>
            </a:r>
            <a:r>
              <a:rPr lang="it-IT" sz="1400" dirty="0">
                <a:solidFill>
                  <a:srgbClr val="000000"/>
                </a:solidFill>
                <a:latin typeface="Avenir Next LT Pro"/>
              </a:rPr>
              <a:t>Francesco Sborzacchi</a:t>
            </a:r>
            <a:r>
              <a:rPr lang="en-US" sz="1400" dirty="0">
                <a:solidFill>
                  <a:srgbClr val="000000"/>
                </a:solidFill>
                <a:latin typeface="Avenir Next LT Pro"/>
              </a:rPr>
              <a:t> (LHCb)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000000"/>
                </a:solidFill>
                <a:latin typeface="Avenir Next LT Pro"/>
              </a:rPr>
              <a:t>		Heinrich Schindler</a:t>
            </a: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 (LHCb)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000000"/>
                </a:solidFill>
                <a:latin typeface="Avenir Next LT Pro"/>
              </a:rPr>
              <a:t>		Niko Neufeld (LHCb)</a:t>
            </a: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venir Next LT Pro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000000"/>
                </a:solidFill>
                <a:latin typeface="Avenir Next LT Pro"/>
              </a:rPr>
              <a:t>		</a:t>
            </a:r>
            <a:r>
              <a:rPr lang="en-US" sz="1400" dirty="0" err="1">
                <a:solidFill>
                  <a:srgbClr val="000000"/>
                </a:solidFill>
                <a:latin typeface="Avenir Next LT Pro"/>
              </a:rPr>
              <a:t>Edvard</a:t>
            </a:r>
            <a:r>
              <a:rPr lang="en-US" sz="1400" dirty="0">
                <a:solidFill>
                  <a:srgbClr val="000000"/>
                </a:solidFill>
                <a:latin typeface="Avenir Next LT Pro"/>
              </a:rPr>
              <a:t> Andreassen (ALICE)</a:t>
            </a: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venir Next LT Pro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		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 panose="020B0504020202020204" pitchFamily="34" charset="0"/>
              </a:rPr>
              <a:t>Andre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venir Next LT Pro"/>
              </a:rPr>
              <a:t> Augustinus (ALICE)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0000"/>
                </a:solidFill>
                <a:latin typeface="Avenir Next LT Pro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Avenir Next LT Pro"/>
              </a:rPr>
              <a:t>Olof</a:t>
            </a:r>
            <a:r>
              <a:rPr lang="en-GB" sz="1400" dirty="0">
                <a:solidFill>
                  <a:srgbClr val="000000"/>
                </a:solidFill>
                <a:latin typeface="Avenir Next LT Pro"/>
              </a:rPr>
              <a:t> Barring (Cern / IT Dep.)</a:t>
            </a: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Avenir Next LT Pro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59D2340-999A-4ACF-0A9E-12CE331F913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10467474" y="6356351"/>
            <a:ext cx="816222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794AE5F1-10E0-470E-AD2A-473E6D116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858" y="862465"/>
            <a:ext cx="9762826" cy="54938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E1DBA-80B5-4C70-8B3B-38B5A4A5D15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10</a:t>
            </a:fld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46598" y="162909"/>
            <a:ext cx="4539505" cy="726948"/>
          </a:xfrm>
        </p:spPr>
        <p:txBody>
          <a:bodyPr>
            <a:normAutofit/>
          </a:bodyPr>
          <a:lstStyle/>
          <a:p>
            <a:r>
              <a:rPr lang="fr-FR" dirty="0"/>
              <a:t>Transformers &amp; Power module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85A4DA2F-334E-444F-9B0A-387F35735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491" y="805419"/>
            <a:ext cx="9864199" cy="555093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2DF96-E0BC-48FA-BE87-FFD66DE8F04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11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72723" y="145492"/>
            <a:ext cx="4539505" cy="726948"/>
          </a:xfrm>
        </p:spPr>
        <p:txBody>
          <a:bodyPr>
            <a:normAutofit/>
          </a:bodyPr>
          <a:lstStyle/>
          <a:p>
            <a:r>
              <a:rPr lang="en-GB" dirty="0" err="1"/>
              <a:t>LHCb</a:t>
            </a:r>
            <a:r>
              <a:rPr lang="en-GB" dirty="0"/>
              <a:t> site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3596BA54-6569-469A-B02A-CB28A0FD5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40"/>
          <a:stretch/>
        </p:blipFill>
        <p:spPr>
          <a:xfrm>
            <a:off x="1408176" y="597627"/>
            <a:ext cx="9875520" cy="58280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3EC4F-1BE3-4CAF-86DA-8AB9BDEA896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12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72723" y="145492"/>
            <a:ext cx="4539505" cy="726948"/>
          </a:xfrm>
        </p:spPr>
        <p:txBody>
          <a:bodyPr>
            <a:normAutofit/>
          </a:bodyPr>
          <a:lstStyle/>
          <a:p>
            <a:r>
              <a:rPr lang="en-GB" dirty="0"/>
              <a:t>Air Handler Units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56C8C0E-59F8-11ED-D699-C9C793BBACD4}"/>
              </a:ext>
            </a:extLst>
          </p:cNvPr>
          <p:cNvSpPr txBox="1"/>
          <p:nvPr/>
        </p:nvSpPr>
        <p:spPr>
          <a:xfrm>
            <a:off x="1476483" y="4073339"/>
            <a:ext cx="227691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Up to 125 kW each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86BC93E6-E034-4AFD-B42C-2A5667D16E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91"/>
          <a:stretch/>
        </p:blipFill>
        <p:spPr>
          <a:xfrm>
            <a:off x="9339477" y="1082997"/>
            <a:ext cx="2852523" cy="54559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86979763-63AD-4D0A-9C96-7EF02FA7A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654" y="1105989"/>
            <a:ext cx="3057295" cy="543292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C1F97FB4-7C0A-4D14-B7D6-19D7A5318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105989"/>
            <a:ext cx="3057295" cy="543292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4AF07-90E5-4BDC-A362-70790CAEC03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9448800" y="6538915"/>
            <a:ext cx="2743200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13</a:t>
            </a:fld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F1D3E85-A4F1-4C90-9FCC-846E87493F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614"/>
          <a:stretch/>
        </p:blipFill>
        <p:spPr>
          <a:xfrm>
            <a:off x="3097784" y="1105990"/>
            <a:ext cx="3107459" cy="543292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46598" y="162909"/>
            <a:ext cx="10168128" cy="726948"/>
          </a:xfrm>
        </p:spPr>
        <p:txBody>
          <a:bodyPr/>
          <a:lstStyle/>
          <a:p>
            <a:r>
              <a:rPr lang="fr-FR" dirty="0"/>
              <a:t>Inside the IT modules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161443" y="6330224"/>
            <a:ext cx="201773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19000 fibers come from </a:t>
            </a:r>
            <a:r>
              <a:rPr lang="en-US" sz="1400" dirty="0" err="1">
                <a:solidFill>
                  <a:srgbClr val="0033A0"/>
                </a:solidFill>
              </a:rPr>
              <a:t>LHCb</a:t>
            </a:r>
            <a:r>
              <a:rPr lang="en-US" sz="1400" dirty="0">
                <a:solidFill>
                  <a:srgbClr val="0033A0"/>
                </a:solidFill>
              </a:rPr>
              <a:t> Experiment (250m)</a:t>
            </a:r>
          </a:p>
        </p:txBody>
      </p:sp>
      <p:sp>
        <p:nvSpPr>
          <p:cNvPr id="9" name="Rectangle 8"/>
          <p:cNvSpPr/>
          <p:nvPr/>
        </p:nvSpPr>
        <p:spPr>
          <a:xfrm>
            <a:off x="16574" y="6285617"/>
            <a:ext cx="155967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Air Unit Controller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60220" y="6428252"/>
            <a:ext cx="119821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‘Cold’ aisle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095704" y="5936650"/>
            <a:ext cx="207972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2 secondary switchboards</a:t>
            </a:r>
          </a:p>
          <a:p>
            <a:r>
              <a:rPr lang="en-US" sz="1400" dirty="0">
                <a:solidFill>
                  <a:srgbClr val="0033A0"/>
                </a:solidFill>
              </a:rPr>
              <a:t>Smoke detection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ALICE site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14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221" y="818606"/>
            <a:ext cx="10621883" cy="544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725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6598" y="162909"/>
            <a:ext cx="3302888" cy="726948"/>
          </a:xfrm>
        </p:spPr>
        <p:txBody>
          <a:bodyPr>
            <a:normAutofit fontScale="90000"/>
          </a:bodyPr>
          <a:lstStyle/>
          <a:p>
            <a:r>
              <a:rPr lang="en-GB" dirty="0"/>
              <a:t>Temperatures in Geneva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15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14" y="1235256"/>
            <a:ext cx="6600825" cy="363855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 flipH="1">
            <a:off x="2194566" y="2769326"/>
            <a:ext cx="3370211" cy="152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>
            <a:extLst>
              <a:ext uri="{FF2B5EF4-FFF2-40B4-BE49-F238E27FC236}">
                <a16:creationId xmlns:a16="http://schemas.microsoft.com/office/drawing/2014/main" id="{97AE9CEE-8EE0-F558-C094-A83FBD2580A3}"/>
              </a:ext>
            </a:extLst>
          </p:cNvPr>
          <p:cNvGrpSpPr/>
          <p:nvPr/>
        </p:nvGrpSpPr>
        <p:grpSpPr>
          <a:xfrm>
            <a:off x="6747651" y="3428406"/>
            <a:ext cx="5373325" cy="2751904"/>
            <a:chOff x="661268" y="1178280"/>
            <a:chExt cx="11530732" cy="5112161"/>
          </a:xfrm>
        </p:grpSpPr>
        <p:pic>
          <p:nvPicPr>
            <p:cNvPr id="10" name="Image 7">
              <a:extLst>
                <a:ext uri="{FF2B5EF4-FFF2-40B4-BE49-F238E27FC236}">
                  <a16:creationId xmlns:a16="http://schemas.microsoft.com/office/drawing/2014/main" id="{8F0D37CD-2976-6FC4-218D-8754548923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9993"/>
            <a:stretch/>
          </p:blipFill>
          <p:spPr>
            <a:xfrm>
              <a:off x="661268" y="1178280"/>
              <a:ext cx="11530732" cy="5112161"/>
            </a:xfrm>
            <a:prstGeom prst="rect">
              <a:avLst/>
            </a:prstGeom>
          </p:spPr>
        </p:pic>
        <p:cxnSp>
          <p:nvCxnSpPr>
            <p:cNvPr id="11" name="Straight Arrow Connector 5">
              <a:extLst>
                <a:ext uri="{FF2B5EF4-FFF2-40B4-BE49-F238E27FC236}">
                  <a16:creationId xmlns:a16="http://schemas.microsoft.com/office/drawing/2014/main" id="{8CF1BE30-B2DF-38C4-E3E8-84DDF3E4B8E7}"/>
                </a:ext>
              </a:extLst>
            </p:cNvPr>
            <p:cNvCxnSpPr/>
            <p:nvPr/>
          </p:nvCxnSpPr>
          <p:spPr>
            <a:xfrm flipV="1">
              <a:off x="8615855" y="5052848"/>
              <a:ext cx="0" cy="31531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EB170A0F-2996-03BE-9124-8130F4CE99F0}"/>
                </a:ext>
              </a:extLst>
            </p:cNvPr>
            <p:cNvSpPr txBox="1"/>
            <p:nvPr/>
          </p:nvSpPr>
          <p:spPr>
            <a:xfrm>
              <a:off x="8422255" y="5368159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°C</a:t>
              </a:r>
              <a:endParaRPr lang="en-GB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7063978" y="1479553"/>
            <a:ext cx="4971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</a:rPr>
              <a:t>For a full year, the outside air is below 20 °C most of the time</a:t>
            </a:r>
          </a:p>
          <a:p>
            <a:endParaRPr lang="en-GB" dirty="0">
              <a:solidFill>
                <a:srgbClr val="0033A0"/>
              </a:solidFill>
            </a:endParaRPr>
          </a:p>
          <a:p>
            <a:r>
              <a:rPr lang="en-GB" dirty="0">
                <a:solidFill>
                  <a:srgbClr val="0033A0"/>
                </a:solidFill>
                <a:sym typeface="Wingdings" panose="05000000000000000000" pitchFamily="2" charset="2"/>
              </a:rPr>
              <a:t> ‘Dry mode’ (without water) is the most used</a:t>
            </a:r>
            <a:endParaRPr lang="fr-FR" dirty="0">
              <a:solidFill>
                <a:srgbClr val="0033A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0508893" y="3817460"/>
            <a:ext cx="1684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A0"/>
                </a:solidFill>
              </a:rPr>
              <a:t>Additional Adiabatic cooling (water used)</a:t>
            </a:r>
            <a:endParaRPr lang="fr-FR" sz="1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10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AE6727-20DE-A954-6DC6-7703A7801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62" y="1416478"/>
            <a:ext cx="10772775" cy="1866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52BB8A-386E-C960-0F74-CB2C2434C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598" y="162909"/>
            <a:ext cx="3311052" cy="726948"/>
          </a:xfrm>
        </p:spPr>
        <p:txBody>
          <a:bodyPr/>
          <a:lstStyle/>
          <a:p>
            <a:r>
              <a:rPr lang="en-US" dirty="0"/>
              <a:t>Temperature stability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1E8D7F-F1EF-9C8D-C14B-096D6E811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16" y="3681664"/>
            <a:ext cx="11069521" cy="2912532"/>
          </a:xfrm>
          <a:prstGeom prst="rect">
            <a:avLst/>
          </a:prstGeom>
        </p:spPr>
      </p:pic>
      <p:sp>
        <p:nvSpPr>
          <p:cNvPr id="11" name="ZoneTexte 16">
            <a:extLst>
              <a:ext uri="{FF2B5EF4-FFF2-40B4-BE49-F238E27FC236}">
                <a16:creationId xmlns:a16="http://schemas.microsoft.com/office/drawing/2014/main" id="{979A94F1-0529-F134-49FE-0C7B44304A18}"/>
              </a:ext>
            </a:extLst>
          </p:cNvPr>
          <p:cNvSpPr txBox="1"/>
          <p:nvPr/>
        </p:nvSpPr>
        <p:spPr>
          <a:xfrm>
            <a:off x="1479155" y="6569877"/>
            <a:ext cx="603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A0"/>
                </a:solidFill>
              </a:rPr>
              <a:t>2022</a:t>
            </a:r>
            <a:endParaRPr lang="fr-FR" sz="1400" dirty="0">
              <a:solidFill>
                <a:srgbClr val="0033A0"/>
              </a:solidFill>
            </a:endParaRPr>
          </a:p>
        </p:txBody>
      </p:sp>
      <p:sp>
        <p:nvSpPr>
          <p:cNvPr id="12" name="ZoneTexte 16">
            <a:extLst>
              <a:ext uri="{FF2B5EF4-FFF2-40B4-BE49-F238E27FC236}">
                <a16:creationId xmlns:a16="http://schemas.microsoft.com/office/drawing/2014/main" id="{6A0C904C-752A-7E81-8500-F2633C5647A9}"/>
              </a:ext>
            </a:extLst>
          </p:cNvPr>
          <p:cNvSpPr txBox="1"/>
          <p:nvPr/>
        </p:nvSpPr>
        <p:spPr>
          <a:xfrm>
            <a:off x="5175550" y="3778806"/>
            <a:ext cx="1050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IT2 module</a:t>
            </a:r>
            <a:endParaRPr lang="fr-FR" sz="1400" dirty="0"/>
          </a:p>
        </p:txBody>
      </p:sp>
      <p:sp>
        <p:nvSpPr>
          <p:cNvPr id="13" name="ZoneTexte 16">
            <a:extLst>
              <a:ext uri="{FF2B5EF4-FFF2-40B4-BE49-F238E27FC236}">
                <a16:creationId xmlns:a16="http://schemas.microsoft.com/office/drawing/2014/main" id="{DDE6C83B-394B-AE38-013F-A267F027384A}"/>
              </a:ext>
            </a:extLst>
          </p:cNvPr>
          <p:cNvSpPr txBox="1"/>
          <p:nvPr/>
        </p:nvSpPr>
        <p:spPr>
          <a:xfrm>
            <a:off x="6739324" y="2103990"/>
            <a:ext cx="265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Manual set point (26,27,28 </a:t>
            </a:r>
            <a:r>
              <a:rPr lang="en-GB" sz="14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°C)</a:t>
            </a:r>
            <a:endParaRPr lang="fr-FR" sz="1400" dirty="0">
              <a:solidFill>
                <a:srgbClr val="FFC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F65E36-E3E5-AD73-FA00-2C89A5D6C875}"/>
              </a:ext>
            </a:extLst>
          </p:cNvPr>
          <p:cNvSpPr txBox="1"/>
          <p:nvPr/>
        </p:nvSpPr>
        <p:spPr>
          <a:xfrm>
            <a:off x="497304" y="968501"/>
            <a:ext cx="3485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33A0"/>
                </a:solidFill>
              </a:rPr>
              <a:t>Ex: air supply in IT2 module in 2022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A58476-C204-6E70-821F-5E4A128155B2}"/>
              </a:ext>
            </a:extLst>
          </p:cNvPr>
          <p:cNvSpPr txBox="1"/>
          <p:nvPr/>
        </p:nvSpPr>
        <p:spPr>
          <a:xfrm>
            <a:off x="1010652" y="3180167"/>
            <a:ext cx="644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33A0"/>
                </a:solidFill>
              </a:rPr>
              <a:t>Temperatures relatively stables (+/-1</a:t>
            </a: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°C) , independently of the load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E2E3F-9070-2DF3-C9E0-05CC98EDE9B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869360" y="6541202"/>
            <a:ext cx="2743200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649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04D9C26-16FE-0891-708A-F10E48DE4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762" y="4591048"/>
            <a:ext cx="8138883" cy="2266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1D4675-8112-44C4-0C78-8285A6E38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598" y="162909"/>
            <a:ext cx="3127811" cy="726948"/>
          </a:xfrm>
        </p:spPr>
        <p:txBody>
          <a:bodyPr/>
          <a:lstStyle/>
          <a:p>
            <a:r>
              <a:rPr lang="en-US" dirty="0"/>
              <a:t>Trends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9B8EB-FFE2-30F6-B69E-04FF0553AB5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1346299" y="6546790"/>
            <a:ext cx="2743200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CD1B23-D27C-C46E-46EA-F6C1C873F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763" y="1"/>
            <a:ext cx="8125728" cy="2266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1532C8-2F1C-0DA4-08BA-9B2882716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762" y="2341810"/>
            <a:ext cx="8138883" cy="22492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8DD796-9C28-4868-9F7C-31DBA4D8B067}"/>
              </a:ext>
            </a:extLst>
          </p:cNvPr>
          <p:cNvSpPr txBox="1"/>
          <p:nvPr/>
        </p:nvSpPr>
        <p:spPr>
          <a:xfrm>
            <a:off x="102509" y="1133476"/>
            <a:ext cx="36571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Period: Jan - Sept 2022</a:t>
            </a:r>
          </a:p>
          <a:p>
            <a:r>
              <a:rPr lang="en-US" sz="1600" dirty="0">
                <a:solidFill>
                  <a:srgbClr val="0033A0"/>
                </a:solidFill>
              </a:rPr>
              <a:t>Exceptionally hot during summer</a:t>
            </a:r>
          </a:p>
          <a:p>
            <a:endParaRPr lang="en-US" sz="800" dirty="0">
              <a:solidFill>
                <a:srgbClr val="0033A0"/>
              </a:solidFill>
            </a:endParaRPr>
          </a:p>
          <a:p>
            <a:r>
              <a:rPr lang="en-US" sz="1600" dirty="0">
                <a:solidFill>
                  <a:srgbClr val="0033A0"/>
                </a:solidFill>
              </a:rPr>
              <a:t>Ex: IT2 module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3A233F-F54C-21A0-CEC5-DD5301BD3234}"/>
              </a:ext>
            </a:extLst>
          </p:cNvPr>
          <p:cNvSpPr txBox="1"/>
          <p:nvPr/>
        </p:nvSpPr>
        <p:spPr>
          <a:xfrm>
            <a:off x="4589199" y="58860"/>
            <a:ext cx="1983051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Outside Temperature</a:t>
            </a:r>
          </a:p>
          <a:p>
            <a:r>
              <a:rPr lang="en-US" sz="1600" b="1" dirty="0">
                <a:solidFill>
                  <a:srgbClr val="0033A0"/>
                </a:solidFill>
              </a:rPr>
              <a:t>Average</a:t>
            </a:r>
            <a:r>
              <a:rPr lang="en-US" sz="1600" dirty="0">
                <a:solidFill>
                  <a:srgbClr val="0033A0"/>
                </a:solidFill>
              </a:rPr>
              <a:t> per day (max: 30</a:t>
            </a:r>
            <a:r>
              <a:rPr lang="en-US" sz="16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41D77A-E2FA-5510-F649-D8B7CF504935}"/>
              </a:ext>
            </a:extLst>
          </p:cNvPr>
          <p:cNvSpPr txBox="1"/>
          <p:nvPr/>
        </p:nvSpPr>
        <p:spPr>
          <a:xfrm>
            <a:off x="4474899" y="2447667"/>
            <a:ext cx="198305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% Outside Fan Speed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F204C8-0774-EE9F-1E64-4CDA77A60662}"/>
              </a:ext>
            </a:extLst>
          </p:cNvPr>
          <p:cNvSpPr txBox="1"/>
          <p:nvPr/>
        </p:nvSpPr>
        <p:spPr>
          <a:xfrm>
            <a:off x="7207684" y="2447667"/>
            <a:ext cx="155442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Maxi set to 70%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F1B54F5-B065-22FC-DB9A-71EFB975575D}"/>
              </a:ext>
            </a:extLst>
          </p:cNvPr>
          <p:cNvCxnSpPr>
            <a:cxnSpLocks/>
          </p:cNvCxnSpPr>
          <p:nvPr/>
        </p:nvCxnSpPr>
        <p:spPr>
          <a:xfrm>
            <a:off x="8648700" y="2616944"/>
            <a:ext cx="40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F8910AE-E312-3F2D-0207-C9F517353194}"/>
              </a:ext>
            </a:extLst>
          </p:cNvPr>
          <p:cNvSpPr txBox="1"/>
          <p:nvPr/>
        </p:nvSpPr>
        <p:spPr>
          <a:xfrm>
            <a:off x="4474899" y="5135146"/>
            <a:ext cx="221932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% Water pumps speed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7CF513-1D0A-174B-7926-4351D8817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56870"/>
            <a:ext cx="4089499" cy="184374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518CD05-70F3-8748-1FFE-B3D27ED40108}"/>
              </a:ext>
            </a:extLst>
          </p:cNvPr>
          <p:cNvSpPr/>
          <p:nvPr/>
        </p:nvSpPr>
        <p:spPr>
          <a:xfrm>
            <a:off x="142614" y="2556870"/>
            <a:ext cx="264694" cy="210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8F62ED-350F-74C2-C6B6-3C00D3E94DC5}"/>
              </a:ext>
            </a:extLst>
          </p:cNvPr>
          <p:cNvSpPr txBox="1"/>
          <p:nvPr/>
        </p:nvSpPr>
        <p:spPr>
          <a:xfrm>
            <a:off x="407308" y="5119757"/>
            <a:ext cx="32583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Fans speed + water pumps at the maximum only punctually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DDFD22-A09C-58B3-6CA0-AF6DBF6C7BD6}"/>
              </a:ext>
            </a:extLst>
          </p:cNvPr>
          <p:cNvCxnSpPr>
            <a:cxnSpLocks/>
          </p:cNvCxnSpPr>
          <p:nvPr/>
        </p:nvCxnSpPr>
        <p:spPr>
          <a:xfrm>
            <a:off x="6761747" y="4678355"/>
            <a:ext cx="2105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C081BC-14EF-DA9D-BBD4-B7039E347776}"/>
              </a:ext>
            </a:extLst>
          </p:cNvPr>
          <p:cNvCxnSpPr>
            <a:cxnSpLocks/>
          </p:cNvCxnSpPr>
          <p:nvPr/>
        </p:nvCxnSpPr>
        <p:spPr>
          <a:xfrm>
            <a:off x="9264315" y="4678355"/>
            <a:ext cx="21055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380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A2538-51E4-EFD8-5823-62415FF98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F63D4-A801-5B7A-3A6A-6D87713BD90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02DBD2-6DAA-06F5-C1D6-AAB54F886432}"/>
              </a:ext>
            </a:extLst>
          </p:cNvPr>
          <p:cNvSpPr txBox="1"/>
          <p:nvPr/>
        </p:nvSpPr>
        <p:spPr>
          <a:xfrm>
            <a:off x="632605" y="1022392"/>
            <a:ext cx="8549801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Goal </a:t>
            </a:r>
            <a:r>
              <a:rPr lang="en-US" sz="2000" dirty="0">
                <a:solidFill>
                  <a:srgbClr val="0033A0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0033A0"/>
                </a:solidFill>
              </a:rPr>
              <a:t> have a 27 </a:t>
            </a:r>
            <a:r>
              <a:rPr lang="en-US" sz="20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 </a:t>
            </a:r>
            <a:r>
              <a:rPr lang="en-US" sz="2000" dirty="0">
                <a:solidFill>
                  <a:srgbClr val="0033A0"/>
                </a:solidFill>
              </a:rPr>
              <a:t>inlet server temperature, as stable as possible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r>
              <a:rPr lang="en-US" sz="2000" dirty="0">
                <a:solidFill>
                  <a:srgbClr val="0033A0"/>
                </a:solidFill>
              </a:rPr>
              <a:t>Independently of </a:t>
            </a:r>
            <a:r>
              <a:rPr lang="en-US" sz="2000" b="1" dirty="0">
                <a:solidFill>
                  <a:srgbClr val="0033A0"/>
                </a:solidFill>
              </a:rPr>
              <a:t>Outside temperature</a:t>
            </a:r>
            <a:r>
              <a:rPr lang="en-US" sz="2000" dirty="0">
                <a:solidFill>
                  <a:srgbClr val="0033A0"/>
                </a:solidFill>
              </a:rPr>
              <a:t>, humidity  &amp; </a:t>
            </a:r>
            <a:r>
              <a:rPr lang="en-US" sz="2000" b="1" dirty="0">
                <a:solidFill>
                  <a:srgbClr val="0033A0"/>
                </a:solidFill>
              </a:rPr>
              <a:t>Load of servers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r>
              <a:rPr lang="en-US" sz="2000" dirty="0">
                <a:solidFill>
                  <a:srgbClr val="0033A0"/>
                </a:solidFill>
              </a:rPr>
              <a:t>Parameters for each AHU: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Outside fan speeds</a:t>
            </a:r>
          </a:p>
          <a:p>
            <a:r>
              <a:rPr lang="en-US" dirty="0"/>
              <a:t>minimum 20%, high speeds clog more quickly the air filters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Inside fan speeds</a:t>
            </a:r>
          </a:p>
          <a:p>
            <a:r>
              <a:rPr lang="en-US" dirty="0"/>
              <a:t>adjusted to have a good delta T temperature for the best Air/Air exchanger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Water pumps speeds (in Summer mode)</a:t>
            </a:r>
          </a:p>
          <a:p>
            <a:r>
              <a:rPr lang="en-US" dirty="0"/>
              <a:t>enough to well cover the heat exchanger but not too high (energy consumption)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Influence of the air filters status</a:t>
            </a:r>
          </a:p>
          <a:p>
            <a:r>
              <a:rPr lang="en-US" dirty="0"/>
              <a:t>regular maintenance needed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rgbClr val="0033A0"/>
                </a:solidFill>
              </a:rPr>
              <a:t> </a:t>
            </a:r>
            <a:r>
              <a:rPr lang="en-US" sz="2000" dirty="0">
                <a:solidFill>
                  <a:srgbClr val="0033A0"/>
                </a:solidFill>
                <a:sym typeface="Wingdings" panose="05000000000000000000" pitchFamily="2" charset="2"/>
              </a:rPr>
              <a:t> better knowledges after 2 years of operation but the ‘tuning’ is still on going to reach the ideal operating point in term of Energy efficiency.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70E454-B587-E4F8-9A0A-6E52E24C5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657" y="1579031"/>
            <a:ext cx="1869259" cy="2490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62346D-18C8-AACE-5ED7-E5825FD90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1765" y="4274627"/>
            <a:ext cx="1836151" cy="2446853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E32D52D9-4117-0EF2-45EB-0EA65C88537B}"/>
              </a:ext>
            </a:extLst>
          </p:cNvPr>
          <p:cNvSpPr/>
          <p:nvPr/>
        </p:nvSpPr>
        <p:spPr>
          <a:xfrm>
            <a:off x="11550795" y="3831675"/>
            <a:ext cx="203989" cy="4766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B866BE-DBCF-0503-3D0C-35D2503F7A3A}"/>
              </a:ext>
            </a:extLst>
          </p:cNvPr>
          <p:cNvSpPr txBox="1"/>
          <p:nvPr/>
        </p:nvSpPr>
        <p:spPr>
          <a:xfrm>
            <a:off x="9898398" y="3815250"/>
            <a:ext cx="1533526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A0"/>
                </a:solidFill>
              </a:rPr>
              <a:t>Air filters improvement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A429F7B-DB45-05CC-8AB6-12313A4E4A38}"/>
              </a:ext>
            </a:extLst>
          </p:cNvPr>
          <p:cNvSpPr txBox="1">
            <a:spLocks/>
          </p:cNvSpPr>
          <p:nvPr/>
        </p:nvSpPr>
        <p:spPr>
          <a:xfrm>
            <a:off x="7249106" y="6488886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defPPr>
              <a:defRPr lang="en-US"/>
            </a:defPPr>
            <a:lvl1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venir Next LT Pro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Page </a:t>
            </a:r>
            <a:fld id="{96518430-5C5D-4836-867C-3470F722CC65}" type="slidenum">
              <a:rPr smtClean="0"/>
              <a:pPr/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0299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B5174-5426-27D8-28D3-BBF58B9E6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Avenir Next LT Pro" panose="020B0504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</a:t>
            </a:r>
            <a:r>
              <a:rPr lang="en-GB" dirty="0" err="1">
                <a:solidFill>
                  <a:schemeClr val="tx1"/>
                </a:solidFill>
                <a:latin typeface="Avenir Next LT Pro" panose="020B0504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Center</a:t>
            </a:r>
            <a:r>
              <a:rPr lang="en-GB" dirty="0">
                <a:solidFill>
                  <a:schemeClr val="tx1"/>
                </a:solidFill>
                <a:latin typeface="Avenir Next LT Pro" panose="020B0504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Total Power</a:t>
            </a:r>
            <a:endParaRPr lang="en-GB" dirty="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731A2-EE0E-8FE7-C1A9-9476A525126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19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85D81F-D7A1-42CE-E879-AE80F4865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851" y="889857"/>
            <a:ext cx="8524875" cy="3209925"/>
          </a:xfrm>
          <a:prstGeom prst="rect">
            <a:avLst/>
          </a:prstGeom>
        </p:spPr>
      </p:pic>
      <p:sp>
        <p:nvSpPr>
          <p:cNvPr id="3" name="ZoneTexte 16">
            <a:extLst>
              <a:ext uri="{FF2B5EF4-FFF2-40B4-BE49-F238E27FC236}">
                <a16:creationId xmlns:a16="http://schemas.microsoft.com/office/drawing/2014/main" id="{617F2D63-7202-84B2-1DB9-FFA647D0E126}"/>
              </a:ext>
            </a:extLst>
          </p:cNvPr>
          <p:cNvSpPr txBox="1"/>
          <p:nvPr/>
        </p:nvSpPr>
        <p:spPr>
          <a:xfrm>
            <a:off x="1065183" y="1740776"/>
            <a:ext cx="126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33A0"/>
                </a:solidFill>
              </a:rPr>
              <a:t>~ 1.6 - 1.9 MW</a:t>
            </a:r>
            <a:endParaRPr lang="fr-FR" sz="1400" b="1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4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0D76F-BADA-1843-7AB8-D9B2BCA31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new Data Centers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D33B9-EB46-B3FF-148C-A034AF1BC26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10467474" y="6356351"/>
            <a:ext cx="816222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A314055-8734-6A74-9D07-FDBB89042079}"/>
              </a:ext>
            </a:extLst>
          </p:cNvPr>
          <p:cNvGrpSpPr/>
          <p:nvPr/>
        </p:nvGrpSpPr>
        <p:grpSpPr>
          <a:xfrm>
            <a:off x="325530" y="1013138"/>
            <a:ext cx="6442140" cy="5525777"/>
            <a:chOff x="3384033" y="1013138"/>
            <a:chExt cx="6442140" cy="55257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5ABB035-D67A-88EB-E4F8-49F949F38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84033" y="1013138"/>
              <a:ext cx="6442140" cy="552577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466E38-E4D0-DB1B-639C-60F6117364DB}"/>
                </a:ext>
              </a:extLst>
            </p:cNvPr>
            <p:cNvSpPr txBox="1"/>
            <p:nvPr/>
          </p:nvSpPr>
          <p:spPr>
            <a:xfrm>
              <a:off x="7351516" y="3701115"/>
              <a:ext cx="6751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LHCB</a:t>
              </a:r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CE5C97F-95B4-4B72-5D2A-027698E25FBF}"/>
                </a:ext>
              </a:extLst>
            </p:cNvPr>
            <p:cNvSpPr txBox="1"/>
            <p:nvPr/>
          </p:nvSpPr>
          <p:spPr>
            <a:xfrm>
              <a:off x="5420815" y="3531845"/>
              <a:ext cx="7088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ALICE</a:t>
              </a:r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C19DE8-A5AB-3BCA-4ED0-0A763C52F740}"/>
                </a:ext>
              </a:extLst>
            </p:cNvPr>
            <p:cNvSpPr txBox="1"/>
            <p:nvPr/>
          </p:nvSpPr>
          <p:spPr>
            <a:xfrm>
              <a:off x="6418467" y="3331783"/>
              <a:ext cx="5501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PCC</a:t>
              </a:r>
              <a:endParaRPr lang="en-GB" dirty="0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77A46BFB-DE73-FE30-3889-479929E3CF5F}"/>
                </a:ext>
              </a:extLst>
            </p:cNvPr>
            <p:cNvSpPr/>
            <p:nvPr/>
          </p:nvSpPr>
          <p:spPr>
            <a:xfrm>
              <a:off x="5521045" y="3915257"/>
              <a:ext cx="154540" cy="36933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522DF5C7-F516-D314-DA0F-DBF0CF2D5D9E}"/>
                </a:ext>
              </a:extLst>
            </p:cNvPr>
            <p:cNvSpPr/>
            <p:nvPr/>
          </p:nvSpPr>
          <p:spPr>
            <a:xfrm>
              <a:off x="6605103" y="3716511"/>
              <a:ext cx="154540" cy="36933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A136313B-FCA8-A3A5-654D-81A98E94C150}"/>
                </a:ext>
              </a:extLst>
            </p:cNvPr>
            <p:cNvSpPr/>
            <p:nvPr/>
          </p:nvSpPr>
          <p:spPr>
            <a:xfrm>
              <a:off x="7596339" y="4085843"/>
              <a:ext cx="154540" cy="568078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0709A74-B60B-2CAF-CB17-567D4B52ED65}"/>
              </a:ext>
            </a:extLst>
          </p:cNvPr>
          <p:cNvSpPr txBox="1"/>
          <p:nvPr/>
        </p:nvSpPr>
        <p:spPr>
          <a:xfrm>
            <a:off x="7184159" y="1173747"/>
            <a:ext cx="4624663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dirty="0">
                <a:solidFill>
                  <a:srgbClr val="0033A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LHCb and ALICE: two of the four large LHC Experiments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dirty="0">
                <a:solidFill>
                  <a:srgbClr val="0033A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Data Centres recently put in Operation</a:t>
            </a:r>
            <a:endParaRPr lang="en-GB" sz="2000" dirty="0">
              <a:solidFill>
                <a:srgbClr val="0033A0"/>
              </a:solidFill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000" dirty="0">
              <a:solidFill>
                <a:srgbClr val="0033A0"/>
              </a:solidFill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dirty="0" err="1">
                <a:solidFill>
                  <a:srgbClr val="0033A0"/>
                </a:solidFill>
                <a:cs typeface="Arial" panose="020B0604020202020204" pitchFamily="34" charset="0"/>
              </a:rPr>
              <a:t>Prevessin</a:t>
            </a:r>
            <a:r>
              <a:rPr lang="en-GB" sz="2000" dirty="0">
                <a:solidFill>
                  <a:srgbClr val="0033A0"/>
                </a:solidFill>
                <a:cs typeface="Arial" panose="020B0604020202020204" pitchFamily="34" charset="0"/>
              </a:rPr>
              <a:t> Computer Centre (PCC)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dirty="0">
                <a:solidFill>
                  <a:srgbClr val="0033A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Under construction</a:t>
            </a:r>
            <a:endParaRPr lang="en-GB" sz="2000" dirty="0">
              <a:solidFill>
                <a:srgbClr val="0033A0"/>
              </a:solidFill>
              <a:cs typeface="Arial" panose="020B0604020202020204" pitchFamily="34" charset="0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3825280" y="1813139"/>
            <a:ext cx="441606" cy="26996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3237451" y="4717455"/>
            <a:ext cx="441606" cy="26996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2118400" y="4216711"/>
            <a:ext cx="441606" cy="26996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4500199" y="4621668"/>
            <a:ext cx="441606" cy="26996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741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F43D55F-EBC8-BF0B-E9FF-E9C40566B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4328"/>
            <a:ext cx="12192000" cy="41820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731A2-EE0E-8FE7-C1A9-9476A525126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20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3B5174-5426-27D8-28D3-BBF58B9E6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Avenir Next LT Pro" panose="020B0504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</a:t>
            </a:r>
            <a:endParaRPr lang="en-GB" dirty="0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" name="ZoneTexte 16">
            <a:extLst>
              <a:ext uri="{FF2B5EF4-FFF2-40B4-BE49-F238E27FC236}">
                <a16:creationId xmlns:a16="http://schemas.microsoft.com/office/drawing/2014/main" id="{869C4960-2289-2D89-AD6B-095217BB2DC6}"/>
              </a:ext>
            </a:extLst>
          </p:cNvPr>
          <p:cNvSpPr txBox="1"/>
          <p:nvPr/>
        </p:nvSpPr>
        <p:spPr>
          <a:xfrm>
            <a:off x="2797731" y="2537182"/>
            <a:ext cx="236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A0"/>
                </a:solidFill>
              </a:rPr>
              <a:t>Average PUE: </a:t>
            </a:r>
            <a:r>
              <a:rPr lang="en-GB" sz="1400" b="1" dirty="0">
                <a:solidFill>
                  <a:srgbClr val="0033A0"/>
                </a:solidFill>
              </a:rPr>
              <a:t>1.055</a:t>
            </a:r>
          </a:p>
          <a:p>
            <a:r>
              <a:rPr lang="en-GB" sz="1400" dirty="0">
                <a:solidFill>
                  <a:srgbClr val="0033A0"/>
                </a:solidFill>
              </a:rPr>
              <a:t>(Jan.2022-now)</a:t>
            </a:r>
            <a:endParaRPr lang="fr-FR" sz="1400" dirty="0">
              <a:solidFill>
                <a:srgbClr val="0033A0"/>
              </a:solidFill>
            </a:endParaRPr>
          </a:p>
        </p:txBody>
      </p:sp>
      <p:sp>
        <p:nvSpPr>
          <p:cNvPr id="11" name="ZoneTexte 16">
            <a:extLst>
              <a:ext uri="{FF2B5EF4-FFF2-40B4-BE49-F238E27FC236}">
                <a16:creationId xmlns:a16="http://schemas.microsoft.com/office/drawing/2014/main" id="{39D33477-CAA2-EC72-24DD-BF0D04A5F2F5}"/>
              </a:ext>
            </a:extLst>
          </p:cNvPr>
          <p:cNvSpPr txBox="1"/>
          <p:nvPr/>
        </p:nvSpPr>
        <p:spPr>
          <a:xfrm>
            <a:off x="357109" y="6352007"/>
            <a:ext cx="551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A0"/>
                </a:solidFill>
              </a:rPr>
              <a:t>2022</a:t>
            </a:r>
            <a:endParaRPr lang="fr-FR" sz="1400" dirty="0">
              <a:solidFill>
                <a:srgbClr val="0033A0"/>
              </a:solidFill>
            </a:endParaRPr>
          </a:p>
        </p:txBody>
      </p:sp>
      <p:pic>
        <p:nvPicPr>
          <p:cNvPr id="3" name="Image 12">
            <a:extLst>
              <a:ext uri="{FF2B5EF4-FFF2-40B4-BE49-F238E27FC236}">
                <a16:creationId xmlns:a16="http://schemas.microsoft.com/office/drawing/2014/main" id="{0062AA3D-5896-D3BC-78E0-2162C9976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629" y="444349"/>
            <a:ext cx="8244277" cy="12742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5833BD-4C07-2FCF-37E8-324767C12338}"/>
              </a:ext>
            </a:extLst>
          </p:cNvPr>
          <p:cNvSpPr txBox="1"/>
          <p:nvPr/>
        </p:nvSpPr>
        <p:spPr>
          <a:xfrm>
            <a:off x="10363200" y="5935579"/>
            <a:ext cx="1223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33A0"/>
                </a:solidFill>
              </a:rPr>
              <a:t>AHU maintenance</a:t>
            </a:r>
            <a:endParaRPr lang="en-GB" sz="1100" dirty="0">
              <a:solidFill>
                <a:srgbClr val="0033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C3DDC9-0204-7FFD-BBB3-2A90E2BBB504}"/>
              </a:ext>
            </a:extLst>
          </p:cNvPr>
          <p:cNvSpPr txBox="1"/>
          <p:nvPr/>
        </p:nvSpPr>
        <p:spPr>
          <a:xfrm>
            <a:off x="272716" y="5862543"/>
            <a:ext cx="1898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(Trend: average each 3 hours)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3252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9D620-069E-3832-A105-905CB7136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Prevessin</a:t>
            </a:r>
            <a:r>
              <a:rPr lang="en-US" dirty="0"/>
              <a:t> Data Center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F13AC-81FF-BACC-45D5-977E989DF1A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Page </a:t>
            </a:r>
            <a:fld id="{96518430-5C5D-4836-867C-3470F722CC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796A21-3A58-AD05-F379-1BD6BF06F9DB}"/>
              </a:ext>
            </a:extLst>
          </p:cNvPr>
          <p:cNvSpPr txBox="1"/>
          <p:nvPr/>
        </p:nvSpPr>
        <p:spPr>
          <a:xfrm>
            <a:off x="250599" y="1705267"/>
            <a:ext cx="582575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Under construction: operational end of 2023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Initial capacity, top floor: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4 MW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According to the needs: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2 lower floors up to a total of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12 MW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3 Phases deployment ( Oct. 2023 / 2025 /2030)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Very efficient cooling system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Power Usage Effectiveness (PUE) contractual &lt; 1.15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CERN objective ~ 1.10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3" name="Picture 2" descr="A picture containing sky, outdoor, grass, smoke&#10;&#10;Description automatically generated">
            <a:extLst>
              <a:ext uri="{FF2B5EF4-FFF2-40B4-BE49-F238E27FC236}">
                <a16:creationId xmlns:a16="http://schemas.microsoft.com/office/drawing/2014/main" id="{D20198A7-6DFB-7125-FE9A-F7FCB2BA59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7639" y="1638300"/>
            <a:ext cx="6154361" cy="36973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F0EE3E-2BA3-E9EA-FC0C-F150BB42404B}"/>
              </a:ext>
            </a:extLst>
          </p:cNvPr>
          <p:cNvSpPr txBox="1"/>
          <p:nvPr/>
        </p:nvSpPr>
        <p:spPr>
          <a:xfrm>
            <a:off x="6785168" y="4942701"/>
            <a:ext cx="93166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26/09/2022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39032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FD8A0-CA9A-A694-F7CA-4E356F0BB48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30018C-B81B-2439-908D-E1C5354D0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207" y="1010021"/>
            <a:ext cx="7085793" cy="506923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C9882EC-2119-293E-2179-60002F65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125" y="163513"/>
            <a:ext cx="10167938" cy="727075"/>
          </a:xfrm>
        </p:spPr>
        <p:txBody>
          <a:bodyPr/>
          <a:lstStyle/>
          <a:p>
            <a:r>
              <a:rPr lang="en-US" dirty="0" err="1"/>
              <a:t>Prevessin</a:t>
            </a:r>
            <a:r>
              <a:rPr lang="en-US" dirty="0"/>
              <a:t> Data Center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F1EA04-F4D0-33EB-A86C-877EDA10825E}"/>
              </a:ext>
            </a:extLst>
          </p:cNvPr>
          <p:cNvSpPr txBox="1"/>
          <p:nvPr/>
        </p:nvSpPr>
        <p:spPr>
          <a:xfrm>
            <a:off x="249381" y="1430813"/>
            <a:ext cx="485682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33A0"/>
                </a:solidFill>
              </a:rPr>
              <a:t>Occupied ground area: 2250 m2</a:t>
            </a:r>
          </a:p>
          <a:p>
            <a:r>
              <a:rPr lang="en-GB" sz="2000" dirty="0">
                <a:solidFill>
                  <a:srgbClr val="0033A0"/>
                </a:solidFill>
              </a:rPr>
              <a:t>Height: 19,15 m </a:t>
            </a:r>
          </a:p>
          <a:p>
            <a:r>
              <a:rPr lang="en-GB" sz="2000" dirty="0">
                <a:solidFill>
                  <a:srgbClr val="0033A0"/>
                </a:solidFill>
                <a:latin typeface="+mn-lt"/>
              </a:rPr>
              <a:t>Total surfaces</a:t>
            </a:r>
            <a:r>
              <a:rPr lang="en-GB" sz="2000" dirty="0">
                <a:solidFill>
                  <a:srgbClr val="0033A0"/>
                </a:solidFill>
              </a:rPr>
              <a:t>: 6400 m2 </a:t>
            </a:r>
            <a:endParaRPr lang="en-GB" sz="2000" dirty="0">
              <a:solidFill>
                <a:srgbClr val="0033A0"/>
              </a:solidFill>
              <a:latin typeface="+mn-lt"/>
            </a:endParaRPr>
          </a:p>
          <a:p>
            <a:pPr marL="0" indent="0">
              <a:buNone/>
            </a:pPr>
            <a:endParaRPr lang="en-GB" sz="2000" dirty="0">
              <a:solidFill>
                <a:srgbClr val="0033A0"/>
              </a:solidFill>
              <a:latin typeface="+mn-lt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0033A0"/>
                </a:solidFill>
              </a:rPr>
              <a:t>Power per IT Rack: 20-25 kW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33A0"/>
                </a:solidFill>
              </a:rPr>
              <a:t> </a:t>
            </a:r>
            <a:endParaRPr lang="en-GB" sz="2000" dirty="0">
              <a:solidFill>
                <a:srgbClr val="0033A0"/>
              </a:solidFill>
              <a:latin typeface="+mn-lt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0033A0"/>
                </a:solidFill>
                <a:latin typeface="+mn-lt"/>
              </a:rPr>
              <a:t>A </a:t>
            </a:r>
            <a:r>
              <a:rPr lang="en-GB" sz="2000" b="1" dirty="0">
                <a:solidFill>
                  <a:srgbClr val="0033A0"/>
                </a:solidFill>
                <a:latin typeface="+mn-lt"/>
              </a:rPr>
              <a:t>heat recovery </a:t>
            </a:r>
            <a:r>
              <a:rPr lang="en-GB" sz="2000" dirty="0">
                <a:solidFill>
                  <a:srgbClr val="0033A0"/>
                </a:solidFill>
                <a:latin typeface="+mn-lt"/>
              </a:rPr>
              <a:t>system is foreseen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33A0"/>
                </a:solidFill>
                <a:latin typeface="+mn-lt"/>
              </a:rPr>
              <a:t>up to 3 MW to heat the entire site</a:t>
            </a:r>
          </a:p>
          <a:p>
            <a:pPr marL="0" indent="0">
              <a:buNone/>
            </a:pPr>
            <a:endParaRPr lang="aa-ET" sz="2000" dirty="0">
              <a:solidFill>
                <a:srgbClr val="0033A0"/>
              </a:solidFill>
              <a:latin typeface="+mn-lt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0033A0"/>
                </a:solidFill>
                <a:latin typeface="+mn-lt"/>
              </a:rPr>
              <a:t>Vegetation will cover half the roof</a:t>
            </a:r>
          </a:p>
        </p:txBody>
      </p:sp>
    </p:spTree>
    <p:extLst>
      <p:ext uri="{BB962C8B-B14F-4D97-AF65-F5344CB8AC3E}">
        <p14:creationId xmlns:p14="http://schemas.microsoft.com/office/powerpoint/2010/main" val="3589545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7283F6-EA51-4A8A-BF99-45FE35EA6134}"/>
              </a:ext>
            </a:extLst>
          </p:cNvPr>
          <p:cNvSpPr txBox="1"/>
          <p:nvPr/>
        </p:nvSpPr>
        <p:spPr>
          <a:xfrm>
            <a:off x="638819" y="1366288"/>
            <a:ext cx="11417714" cy="39703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33A0"/>
                </a:solidFill>
                <a:latin typeface="Calibri"/>
              </a:rPr>
              <a:t>ALICE and </a:t>
            </a:r>
            <a:r>
              <a:rPr lang="en-US" dirty="0" err="1">
                <a:solidFill>
                  <a:srgbClr val="0033A0"/>
                </a:solidFill>
                <a:latin typeface="Calibri"/>
              </a:rPr>
              <a:t>LHCb</a:t>
            </a:r>
            <a:r>
              <a:rPr lang="en-US" dirty="0">
                <a:solidFill>
                  <a:srgbClr val="0033A0"/>
                </a:solidFill>
                <a:latin typeface="Calibri"/>
              </a:rPr>
              <a:t> Experiments had need to increase significantly their </a:t>
            </a:r>
            <a:r>
              <a:rPr lang="en-US" dirty="0">
                <a:solidFill>
                  <a:srgbClr val="0033A0"/>
                </a:solidFill>
              </a:rPr>
              <a:t>computing facilities for the next years.</a:t>
            </a: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Considering the 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energy efficiency, </a:t>
            </a:r>
            <a:r>
              <a:rPr lang="en-US" sz="1800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modular Data Centers with</a:t>
            </a:r>
            <a:r>
              <a:rPr lang="en-US" sz="1800" b="1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 indirect free air cooling </a:t>
            </a:r>
            <a:r>
              <a:rPr lang="en-US" sz="1800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have been adopted.</a:t>
            </a: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i="0" u="none" strike="noStrike" kern="1200" cap="none" spc="0" baseline="0" dirty="0">
              <a:solidFill>
                <a:srgbClr val="0033A0"/>
              </a:solidFill>
              <a:uFillTx/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33A0"/>
                </a:solidFill>
              </a:rPr>
              <a:t>The two computing facilities have been delivered at CERN in time and without extra cost.</a:t>
            </a: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33A0"/>
                </a:solidFill>
              </a:rPr>
              <a:t>By using the outside air, the </a:t>
            </a:r>
            <a:r>
              <a:rPr lang="en-US" b="1" dirty="0">
                <a:solidFill>
                  <a:srgbClr val="0033A0"/>
                </a:solidFill>
              </a:rPr>
              <a:t>cooling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b="1" dirty="0">
                <a:solidFill>
                  <a:srgbClr val="0033A0"/>
                </a:solidFill>
              </a:rPr>
              <a:t>efficiency </a:t>
            </a:r>
            <a:r>
              <a:rPr lang="en-US" dirty="0">
                <a:solidFill>
                  <a:srgbClr val="0033A0"/>
                </a:solidFill>
              </a:rPr>
              <a:t>has been drastically reduced to compare with the previous Data Centers underground.</a:t>
            </a: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 dirty="0">
              <a:solidFill>
                <a:srgbClr val="0033A0"/>
              </a:solidFill>
              <a:uFillTx/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The PUE is well below the 1.10 foreseen. Traditional DC (using expansion cooling) have their PUE from ~</a:t>
            </a:r>
            <a:r>
              <a:rPr lang="en-US" sz="1800" b="0" i="0" u="none" strike="noStrike" kern="1200" cap="none" spc="0" dirty="0">
                <a:solidFill>
                  <a:srgbClr val="0033A0"/>
                </a:solidFill>
                <a:uFillTx/>
                <a:latin typeface="Calibri"/>
              </a:rPr>
              <a:t> 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Calibri"/>
              </a:rPr>
              <a:t>1.30</a:t>
            </a:r>
            <a:r>
              <a:rPr lang="en-US" sz="1800" b="0" i="0" u="none" strike="noStrike" kern="1200" cap="none" spc="0" dirty="0">
                <a:solidFill>
                  <a:srgbClr val="0033A0"/>
                </a:solidFill>
                <a:uFillTx/>
                <a:latin typeface="Calibri"/>
              </a:rPr>
              <a:t> to 1.50.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33A0"/>
                </a:solidFill>
                <a:latin typeface="Calibri"/>
              </a:rPr>
              <a:t>     The recent heat wave of summer 2022 (40°C peak) did not cause problems for the cooling system. 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33A0"/>
              </a:solidFill>
              <a:uFillTx/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33A0"/>
                </a:solidFill>
                <a:latin typeface="Calibri"/>
              </a:rPr>
              <a:t>A new Data Center up to </a:t>
            </a:r>
            <a:r>
              <a:rPr lang="en-US" dirty="0">
                <a:solidFill>
                  <a:srgbClr val="0033A0"/>
                </a:solidFill>
              </a:rPr>
              <a:t>12 MW is </a:t>
            </a:r>
            <a:r>
              <a:rPr lang="en-US" dirty="0">
                <a:solidFill>
                  <a:srgbClr val="0033A0"/>
                </a:solidFill>
                <a:latin typeface="Calibri"/>
              </a:rPr>
              <a:t>in construction at CERN, </a:t>
            </a:r>
            <a:r>
              <a:rPr lang="en-US" dirty="0">
                <a:solidFill>
                  <a:srgbClr val="0033A0"/>
                </a:solidFill>
              </a:rPr>
              <a:t>same approach: to have a high energy efficiency by using outside air but also by recovering part of the heat in winter</a:t>
            </a:r>
            <a:r>
              <a:rPr lang="en-US" dirty="0">
                <a:solidFill>
                  <a:srgbClr val="0033A0"/>
                </a:solidFill>
                <a:latin typeface="Calibri"/>
              </a:rPr>
              <a:t>.  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37867F-979F-4943-A0ED-5A3AAF888D77}"/>
              </a:ext>
            </a:extLst>
          </p:cNvPr>
          <p:cNvSpPr txBox="1"/>
          <p:nvPr/>
        </p:nvSpPr>
        <p:spPr>
          <a:xfrm>
            <a:off x="5473455" y="6413703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END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705EE-4AC0-41E5-A4F0-BB95A7AB9A7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23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A29BD3-A258-4064-8621-9194E4E69DAC}"/>
              </a:ext>
            </a:extLst>
          </p:cNvPr>
          <p:cNvSpPr txBox="1">
            <a:spLocks/>
          </p:cNvSpPr>
          <p:nvPr/>
        </p:nvSpPr>
        <p:spPr>
          <a:xfrm>
            <a:off x="638819" y="252853"/>
            <a:ext cx="10168128" cy="7269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venir Next LT Pro"/>
              </a:defRPr>
            </a:lvl1pPr>
          </a:lstStyle>
          <a:p>
            <a:r>
              <a:rPr lang="en-GB"/>
              <a:t>Conclusion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FE719-51BD-60BA-AF3B-35FAA989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computing power needs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E70C1-A6A3-B6EB-3C9C-6F41286B67D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3</a:t>
            </a:fld>
            <a:endParaRPr lang="en-US" dirty="0"/>
          </a:p>
        </p:txBody>
      </p:sp>
      <p:pic>
        <p:nvPicPr>
          <p:cNvPr id="5" name="Picture 2" descr="UZH - Physik-Institut - Detector and upgrades">
            <a:extLst>
              <a:ext uri="{FF2B5EF4-FFF2-40B4-BE49-F238E27FC236}">
                <a16:creationId xmlns:a16="http://schemas.microsoft.com/office/drawing/2014/main" id="{B1149E67-D58A-1880-80DE-BFAB6BDA4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6374" y="101775"/>
            <a:ext cx="4248482" cy="2283559"/>
          </a:xfrm>
          <a:prstGeom prst="rect">
            <a:avLst/>
          </a:prstGeom>
          <a:solidFill>
            <a:srgbClr val="FFFFFF"/>
          </a:solidFill>
          <a:ln w="9525">
            <a:rou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5766E8-5F36-6581-4A5C-D8C84DB26C65}"/>
              </a:ext>
            </a:extLst>
          </p:cNvPr>
          <p:cNvSpPr txBox="1"/>
          <p:nvPr/>
        </p:nvSpPr>
        <p:spPr>
          <a:xfrm>
            <a:off x="746598" y="2537888"/>
            <a:ext cx="670632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LHCb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Major update of sub-detectors and their electronics in LS2 (end in March 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Removal of the ‘hardware trigger’ (FPGAs)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Much more data for DAQ &amp; Trigger (~ x80)</a:t>
            </a:r>
          </a:p>
          <a:p>
            <a:pPr lvl="1"/>
            <a:r>
              <a:rPr lang="en-US" sz="2000" dirty="0">
                <a:solidFill>
                  <a:srgbClr val="0033A0"/>
                </a:solidFill>
              </a:rPr>
              <a:t>Larger </a:t>
            </a:r>
            <a:r>
              <a:rPr lang="en-US" sz="2000" b="1" dirty="0">
                <a:solidFill>
                  <a:srgbClr val="0033A0"/>
                </a:solidFill>
              </a:rPr>
              <a:t>event rate </a:t>
            </a:r>
            <a:r>
              <a:rPr lang="en-US" sz="2000" dirty="0">
                <a:solidFill>
                  <a:srgbClr val="0033A0"/>
                </a:solidFill>
              </a:rPr>
              <a:t>(1 </a:t>
            </a:r>
            <a:r>
              <a:rPr lang="en-US" sz="2000" dirty="0" err="1">
                <a:solidFill>
                  <a:srgbClr val="0033A0"/>
                </a:solidFill>
              </a:rPr>
              <a:t>Mhz</a:t>
            </a:r>
            <a:r>
              <a:rPr lang="en-US" sz="2000" dirty="0">
                <a:solidFill>
                  <a:srgbClr val="0033A0"/>
                </a:solidFill>
              </a:rPr>
              <a:t> to 40 </a:t>
            </a:r>
            <a:r>
              <a:rPr lang="en-US" sz="2000" dirty="0" err="1">
                <a:solidFill>
                  <a:srgbClr val="0033A0"/>
                </a:solidFill>
              </a:rPr>
              <a:t>Mhz</a:t>
            </a:r>
            <a:r>
              <a:rPr lang="en-US" sz="2000" dirty="0">
                <a:solidFill>
                  <a:srgbClr val="0033A0"/>
                </a:solidFill>
              </a:rPr>
              <a:t>)</a:t>
            </a:r>
          </a:p>
          <a:p>
            <a:pPr lvl="1"/>
            <a:r>
              <a:rPr lang="en-US" sz="2000" dirty="0">
                <a:solidFill>
                  <a:srgbClr val="0033A0"/>
                </a:solidFill>
              </a:rPr>
              <a:t>Larger </a:t>
            </a:r>
            <a:r>
              <a:rPr lang="en-US" sz="2000" b="1" dirty="0">
                <a:solidFill>
                  <a:srgbClr val="0033A0"/>
                </a:solidFill>
              </a:rPr>
              <a:t>event size </a:t>
            </a:r>
            <a:r>
              <a:rPr lang="en-US" sz="2000" dirty="0">
                <a:solidFill>
                  <a:srgbClr val="0033A0"/>
                </a:solidFill>
              </a:rPr>
              <a:t>(50 KB to ~100 KB)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olidFill>
                  <a:srgbClr val="0033A0"/>
                </a:solidFill>
              </a:rPr>
              <a:t>More computing power needed = more servers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5" name="Freeform 10">
            <a:extLst>
              <a:ext uri="{FF2B5EF4-FFF2-40B4-BE49-F238E27FC236}">
                <a16:creationId xmlns:a16="http://schemas.microsoft.com/office/drawing/2014/main" id="{56BFC0E1-F3A2-69DB-D797-ABA243B82033}"/>
              </a:ext>
            </a:extLst>
          </p:cNvPr>
          <p:cNvSpPr/>
          <p:nvPr/>
        </p:nvSpPr>
        <p:spPr>
          <a:xfrm>
            <a:off x="8870594" y="1926903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0"/>
              <a:satOff val="0"/>
              <a:lumOff val="0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LHCb Detector</a:t>
            </a:r>
          </a:p>
        </p:txBody>
      </p:sp>
      <p:sp>
        <p:nvSpPr>
          <p:cNvPr id="26" name="Freeform 15">
            <a:extLst>
              <a:ext uri="{FF2B5EF4-FFF2-40B4-BE49-F238E27FC236}">
                <a16:creationId xmlns:a16="http://schemas.microsoft.com/office/drawing/2014/main" id="{67CFFBBB-14E2-2287-4634-3B3939276351}"/>
              </a:ext>
            </a:extLst>
          </p:cNvPr>
          <p:cNvSpPr/>
          <p:nvPr/>
        </p:nvSpPr>
        <p:spPr>
          <a:xfrm>
            <a:off x="9456420" y="2537888"/>
            <a:ext cx="258771" cy="215642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4F36F3F4-1948-7614-0350-1326C60AFF22}"/>
              </a:ext>
            </a:extLst>
          </p:cNvPr>
          <p:cNvSpPr/>
          <p:nvPr/>
        </p:nvSpPr>
        <p:spPr>
          <a:xfrm>
            <a:off x="8870594" y="2789470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804152"/>
              <a:satOff val="-1488"/>
              <a:lumOff val="-1647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Hardware trigger</a:t>
            </a:r>
          </a:p>
        </p:txBody>
      </p:sp>
      <p:sp>
        <p:nvSpPr>
          <p:cNvPr id="28" name="Freeform 17">
            <a:extLst>
              <a:ext uri="{FF2B5EF4-FFF2-40B4-BE49-F238E27FC236}">
                <a16:creationId xmlns:a16="http://schemas.microsoft.com/office/drawing/2014/main" id="{B26F5885-6ACB-FDA8-8705-D12165E25437}"/>
              </a:ext>
            </a:extLst>
          </p:cNvPr>
          <p:cNvSpPr/>
          <p:nvPr/>
        </p:nvSpPr>
        <p:spPr>
          <a:xfrm>
            <a:off x="9456420" y="3400455"/>
            <a:ext cx="258771" cy="215642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1005190"/>
              <a:satOff val="-1860"/>
              <a:lumOff val="-2059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id="{8000E7C3-C9AA-3BBE-0D7A-F54B7962BFCA}"/>
              </a:ext>
            </a:extLst>
          </p:cNvPr>
          <p:cNvSpPr/>
          <p:nvPr/>
        </p:nvSpPr>
        <p:spPr>
          <a:xfrm>
            <a:off x="8870594" y="3652037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1608304"/>
              <a:satOff val="-2976"/>
              <a:lumOff val="-3294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DAQ</a:t>
            </a:r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7FFE47E7-5AA6-3ED2-C425-82C3888F0060}"/>
              </a:ext>
            </a:extLst>
          </p:cNvPr>
          <p:cNvSpPr/>
          <p:nvPr/>
        </p:nvSpPr>
        <p:spPr>
          <a:xfrm>
            <a:off x="9456420" y="4263022"/>
            <a:ext cx="258771" cy="215642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2010379"/>
              <a:satOff val="-3721"/>
              <a:lumOff val="-4117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Freeform 20">
            <a:extLst>
              <a:ext uri="{FF2B5EF4-FFF2-40B4-BE49-F238E27FC236}">
                <a16:creationId xmlns:a16="http://schemas.microsoft.com/office/drawing/2014/main" id="{42CA1F4F-4262-9C19-262C-A623CAB7F400}"/>
              </a:ext>
            </a:extLst>
          </p:cNvPr>
          <p:cNvSpPr/>
          <p:nvPr/>
        </p:nvSpPr>
        <p:spPr>
          <a:xfrm>
            <a:off x="8870594" y="4514605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2412456"/>
              <a:satOff val="-4465"/>
              <a:lumOff val="-4941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Filter units :</a:t>
            </a:r>
          </a:p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Level Trigger</a:t>
            </a:r>
          </a:p>
        </p:txBody>
      </p:sp>
      <p:sp>
        <p:nvSpPr>
          <p:cNvPr id="32" name="Freeform 21">
            <a:extLst>
              <a:ext uri="{FF2B5EF4-FFF2-40B4-BE49-F238E27FC236}">
                <a16:creationId xmlns:a16="http://schemas.microsoft.com/office/drawing/2014/main" id="{C29969CE-9B24-0537-FF48-393120AF5E09}"/>
              </a:ext>
            </a:extLst>
          </p:cNvPr>
          <p:cNvSpPr/>
          <p:nvPr/>
        </p:nvSpPr>
        <p:spPr>
          <a:xfrm>
            <a:off x="9456420" y="5125590"/>
            <a:ext cx="258771" cy="215642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3015569"/>
              <a:satOff val="-5581"/>
              <a:lumOff val="-6176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reeform 22">
            <a:extLst>
              <a:ext uri="{FF2B5EF4-FFF2-40B4-BE49-F238E27FC236}">
                <a16:creationId xmlns:a16="http://schemas.microsoft.com/office/drawing/2014/main" id="{FC8763A6-5213-2019-22C9-604EF8B9743F}"/>
              </a:ext>
            </a:extLst>
          </p:cNvPr>
          <p:cNvSpPr/>
          <p:nvPr/>
        </p:nvSpPr>
        <p:spPr>
          <a:xfrm>
            <a:off x="8870594" y="5377172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3216607"/>
              <a:satOff val="-5953"/>
              <a:lumOff val="-6588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long term storage</a:t>
            </a:r>
          </a:p>
        </p:txBody>
      </p:sp>
      <p:sp>
        <p:nvSpPr>
          <p:cNvPr id="34" name="Freeform 23">
            <a:extLst>
              <a:ext uri="{FF2B5EF4-FFF2-40B4-BE49-F238E27FC236}">
                <a16:creationId xmlns:a16="http://schemas.microsoft.com/office/drawing/2014/main" id="{9E734EDD-4346-583A-A2B9-CB0AAB19C25D}"/>
              </a:ext>
            </a:extLst>
          </p:cNvPr>
          <p:cNvSpPr/>
          <p:nvPr/>
        </p:nvSpPr>
        <p:spPr>
          <a:xfrm>
            <a:off x="9456420" y="5988157"/>
            <a:ext cx="258771" cy="215642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4020759"/>
              <a:satOff val="-7441"/>
              <a:lumOff val="-8235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Freeform 24">
            <a:extLst>
              <a:ext uri="{FF2B5EF4-FFF2-40B4-BE49-F238E27FC236}">
                <a16:creationId xmlns:a16="http://schemas.microsoft.com/office/drawing/2014/main" id="{A922DC9E-1149-4949-E898-8F0B0893DF8F}"/>
              </a:ext>
            </a:extLst>
          </p:cNvPr>
          <p:cNvSpPr/>
          <p:nvPr/>
        </p:nvSpPr>
        <p:spPr>
          <a:xfrm>
            <a:off x="8870594" y="6239739"/>
            <a:ext cx="1430423" cy="575044"/>
          </a:xfrm>
          <a:custGeom>
            <a:avLst/>
            <a:gdLst>
              <a:gd name="connsiteX0" fmla="*/ 0 w 1430423"/>
              <a:gd name="connsiteY0" fmla="*/ 57504 h 575044"/>
              <a:gd name="connsiteX1" fmla="*/ 57504 w 1430423"/>
              <a:gd name="connsiteY1" fmla="*/ 0 h 575044"/>
              <a:gd name="connsiteX2" fmla="*/ 1372919 w 1430423"/>
              <a:gd name="connsiteY2" fmla="*/ 0 h 575044"/>
              <a:gd name="connsiteX3" fmla="*/ 1430423 w 1430423"/>
              <a:gd name="connsiteY3" fmla="*/ 57504 h 575044"/>
              <a:gd name="connsiteX4" fmla="*/ 1430423 w 1430423"/>
              <a:gd name="connsiteY4" fmla="*/ 517540 h 575044"/>
              <a:gd name="connsiteX5" fmla="*/ 1372919 w 1430423"/>
              <a:gd name="connsiteY5" fmla="*/ 575044 h 575044"/>
              <a:gd name="connsiteX6" fmla="*/ 57504 w 1430423"/>
              <a:gd name="connsiteY6" fmla="*/ 575044 h 575044"/>
              <a:gd name="connsiteX7" fmla="*/ 0 w 1430423"/>
              <a:gd name="connsiteY7" fmla="*/ 517540 h 575044"/>
              <a:gd name="connsiteX8" fmla="*/ 0 w 1430423"/>
              <a:gd name="connsiteY8" fmla="*/ 57504 h 57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423" h="575044">
                <a:moveTo>
                  <a:pt x="0" y="57504"/>
                </a:moveTo>
                <a:cubicBezTo>
                  <a:pt x="0" y="25745"/>
                  <a:pt x="25745" y="0"/>
                  <a:pt x="57504" y="0"/>
                </a:cubicBezTo>
                <a:lnTo>
                  <a:pt x="1372919" y="0"/>
                </a:lnTo>
                <a:cubicBezTo>
                  <a:pt x="1404678" y="0"/>
                  <a:pt x="1430423" y="25745"/>
                  <a:pt x="1430423" y="57504"/>
                </a:cubicBezTo>
                <a:lnTo>
                  <a:pt x="1430423" y="517540"/>
                </a:lnTo>
                <a:cubicBezTo>
                  <a:pt x="1430423" y="549299"/>
                  <a:pt x="1404678" y="575044"/>
                  <a:pt x="1372919" y="575044"/>
                </a:cubicBezTo>
                <a:lnTo>
                  <a:pt x="57504" y="575044"/>
                </a:lnTo>
                <a:cubicBezTo>
                  <a:pt x="25745" y="575044"/>
                  <a:pt x="0" y="549299"/>
                  <a:pt x="0" y="517540"/>
                </a:cubicBezTo>
                <a:lnTo>
                  <a:pt x="0" y="57504"/>
                </a:lnTo>
                <a:close/>
              </a:path>
            </a:pathLst>
          </a:custGeom>
          <a:solidFill>
            <a:srgbClr val="DF8045">
              <a:hueOff val="4020759"/>
              <a:satOff val="-7441"/>
              <a:lumOff val="-8235"/>
              <a:alphaOff val="0"/>
            </a:srgbClr>
          </a:solidFill>
          <a:ln w="55000" cap="flat" cmpd="thickThin" algn="ctr">
            <a:noFill/>
            <a:prstDash val="solid"/>
          </a:ln>
          <a:effectLst/>
        </p:spPr>
        <p:txBody>
          <a:bodyPr spcFirstLastPara="0" vert="horz" wrap="square" lIns="70182" tIns="70182" rIns="70182" bIns="70182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Offline physic analysis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3603CB-C991-5445-2F0E-BBE534B7F16C}"/>
              </a:ext>
            </a:extLst>
          </p:cNvPr>
          <p:cNvSpPr txBox="1"/>
          <p:nvPr/>
        </p:nvSpPr>
        <p:spPr>
          <a:xfrm>
            <a:off x="9756093" y="2454895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40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Mhz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DF14E-7C12-D804-2092-BE2C6B4C8BC5}"/>
              </a:ext>
            </a:extLst>
          </p:cNvPr>
          <p:cNvSpPr txBox="1"/>
          <p:nvPr/>
        </p:nvSpPr>
        <p:spPr>
          <a:xfrm>
            <a:off x="9809846" y="332577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1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Mhz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65C81E-248C-C84C-A2EB-B8A033A21140}"/>
              </a:ext>
            </a:extLst>
          </p:cNvPr>
          <p:cNvSpPr txBox="1"/>
          <p:nvPr/>
        </p:nvSpPr>
        <p:spPr>
          <a:xfrm>
            <a:off x="9809847" y="5074060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20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Khz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39" name="Freeform 25">
            <a:extLst>
              <a:ext uri="{FF2B5EF4-FFF2-40B4-BE49-F238E27FC236}">
                <a16:creationId xmlns:a16="http://schemas.microsoft.com/office/drawing/2014/main" id="{C0563F93-09C6-93F8-02C5-C2C2EB174E27}"/>
              </a:ext>
            </a:extLst>
          </p:cNvPr>
          <p:cNvSpPr/>
          <p:nvPr/>
        </p:nvSpPr>
        <p:spPr>
          <a:xfrm>
            <a:off x="9287190" y="2502027"/>
            <a:ext cx="589767" cy="1046597"/>
          </a:xfrm>
          <a:custGeom>
            <a:avLst/>
            <a:gdLst>
              <a:gd name="connsiteX0" fmla="*/ 0 w 215641"/>
              <a:gd name="connsiteY0" fmla="*/ 51754 h 258770"/>
              <a:gd name="connsiteX1" fmla="*/ 107821 w 215641"/>
              <a:gd name="connsiteY1" fmla="*/ 51754 h 258770"/>
              <a:gd name="connsiteX2" fmla="*/ 107821 w 215641"/>
              <a:gd name="connsiteY2" fmla="*/ 0 h 258770"/>
              <a:gd name="connsiteX3" fmla="*/ 215641 w 215641"/>
              <a:gd name="connsiteY3" fmla="*/ 129385 h 258770"/>
              <a:gd name="connsiteX4" fmla="*/ 107821 w 215641"/>
              <a:gd name="connsiteY4" fmla="*/ 258770 h 258770"/>
              <a:gd name="connsiteX5" fmla="*/ 107821 w 215641"/>
              <a:gd name="connsiteY5" fmla="*/ 207016 h 258770"/>
              <a:gd name="connsiteX6" fmla="*/ 0 w 215641"/>
              <a:gd name="connsiteY6" fmla="*/ 207016 h 258770"/>
              <a:gd name="connsiteX7" fmla="*/ 0 w 215641"/>
              <a:gd name="connsiteY7" fmla="*/ 51754 h 25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641" h="258770">
                <a:moveTo>
                  <a:pt x="172513" y="1"/>
                </a:moveTo>
                <a:lnTo>
                  <a:pt x="172513" y="129386"/>
                </a:lnTo>
                <a:lnTo>
                  <a:pt x="215641" y="129386"/>
                </a:lnTo>
                <a:lnTo>
                  <a:pt x="107821" y="258769"/>
                </a:lnTo>
                <a:lnTo>
                  <a:pt x="0" y="129386"/>
                </a:lnTo>
                <a:lnTo>
                  <a:pt x="43128" y="129386"/>
                </a:lnTo>
                <a:lnTo>
                  <a:pt x="43128" y="1"/>
                </a:lnTo>
                <a:lnTo>
                  <a:pt x="172513" y="1"/>
                </a:lnTo>
                <a:close/>
              </a:path>
            </a:pathLst>
          </a:custGeom>
          <a:solidFill>
            <a:srgbClr val="DF8045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51755" tIns="0" rIns="51754" bIns="64693" numCol="1" spcCol="1270" anchor="ctr" anchorCtr="0">
            <a:noAutofit/>
          </a:bodyPr>
          <a:lstStyle/>
          <a:p>
            <a:pPr marL="0" marR="0" lvl="0" indent="0" algn="ctr" defTabSz="48895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9B68A77-71E8-221D-D143-C92D8873D94B}"/>
              </a:ext>
            </a:extLst>
          </p:cNvPr>
          <p:cNvSpPr/>
          <p:nvPr/>
        </p:nvSpPr>
        <p:spPr bwMode="auto">
          <a:xfrm>
            <a:off x="9736338" y="3300727"/>
            <a:ext cx="928399" cy="407142"/>
          </a:xfrm>
          <a:prstGeom prst="ellipse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3497AE">
                <a:satMod val="300000"/>
              </a:srgbClr>
            </a:contourClr>
          </a:sp3d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1B28392-8940-3BB8-8B38-42BD561DB8DC}"/>
              </a:ext>
            </a:extLst>
          </p:cNvPr>
          <p:cNvSpPr/>
          <p:nvPr/>
        </p:nvSpPr>
        <p:spPr bwMode="auto">
          <a:xfrm>
            <a:off x="9707726" y="2441045"/>
            <a:ext cx="928399" cy="407142"/>
          </a:xfrm>
          <a:prstGeom prst="ellipse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rgbClr val="3497AE">
                <a:satMod val="300000"/>
              </a:srgbClr>
            </a:contourClr>
          </a:sp3d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3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81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6" grpId="0"/>
      <p:bldP spid="37" grpId="0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4">
            <a:extLst>
              <a:ext uri="{FF2B5EF4-FFF2-40B4-BE49-F238E27FC236}">
                <a16:creationId xmlns:a16="http://schemas.microsoft.com/office/drawing/2014/main" id="{63268CCA-E8BB-5C90-C5F8-BA86B1C5A8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6" t="1804" r="3325" b="1602"/>
          <a:stretch/>
        </p:blipFill>
        <p:spPr>
          <a:xfrm>
            <a:off x="8422344" y="4353398"/>
            <a:ext cx="3615685" cy="24357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6274F6-0810-606E-0CB9-D4BF11DEE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cooling systems for servers studied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EEBF71-73C9-6245-1842-806970245C3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9334575" y="6356351"/>
            <a:ext cx="2743200" cy="365129"/>
          </a:xfrm>
        </p:spPr>
        <p:txBody>
          <a:bodyPr/>
          <a:lstStyle/>
          <a:p>
            <a:pPr lvl="0"/>
            <a:r>
              <a:rPr lang="en-GB" dirty="0">
                <a:solidFill>
                  <a:srgbClr val="FFFF00"/>
                </a:solidFill>
              </a:rPr>
              <a:t>Page </a:t>
            </a:r>
            <a:fld id="{96518430-5C5D-4836-867C-3470F722CC65}" type="slidenum">
              <a:rPr smtClean="0">
                <a:solidFill>
                  <a:srgbClr val="FFFF00"/>
                </a:solidFill>
              </a:rPr>
              <a:pPr lvl="0"/>
              <a:t>4</a:t>
            </a:fld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37F914-34D9-F538-ABE0-0FE6C67AFC2F}"/>
              </a:ext>
            </a:extLst>
          </p:cNvPr>
          <p:cNvSpPr txBox="1"/>
          <p:nvPr/>
        </p:nvSpPr>
        <p:spPr>
          <a:xfrm>
            <a:off x="153971" y="1262376"/>
            <a:ext cx="5912301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Direct Contact Liquid Cooling</a:t>
            </a:r>
          </a:p>
          <a:p>
            <a:endParaRPr lang="en-US" sz="800" dirty="0">
              <a:solidFill>
                <a:srgbClr val="0033A0"/>
              </a:solidFill>
            </a:endParaRPr>
          </a:p>
          <a:p>
            <a:r>
              <a:rPr lang="en-US" sz="2000" dirty="0">
                <a:solidFill>
                  <a:srgbClr val="0033A0"/>
                </a:solidFill>
              </a:rPr>
              <a:t>water (pb with leaks…) </a:t>
            </a:r>
          </a:p>
          <a:p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pipes management (in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addition of power + IT cables) </a:t>
            </a:r>
            <a:endParaRPr lang="en-US" sz="2000" dirty="0">
              <a:solidFill>
                <a:srgbClr val="0033A0"/>
              </a:solidFill>
            </a:endParaRPr>
          </a:p>
          <a:p>
            <a:endParaRPr lang="en-US" sz="2000" dirty="0">
              <a:solidFill>
                <a:srgbClr val="0033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endParaRPr lang="en-US" sz="2000" dirty="0">
              <a:solidFill>
                <a:srgbClr val="0033A0"/>
              </a:solidFill>
            </a:endParaRPr>
          </a:p>
          <a:p>
            <a:endParaRPr lang="en-US" sz="2000" dirty="0">
              <a:solidFill>
                <a:srgbClr val="0033A0"/>
              </a:solidFill>
            </a:endParaRPr>
          </a:p>
        </p:txBody>
      </p:sp>
      <p:grpSp>
        <p:nvGrpSpPr>
          <p:cNvPr id="6" name="Groupe 14">
            <a:extLst>
              <a:ext uri="{FF2B5EF4-FFF2-40B4-BE49-F238E27FC236}">
                <a16:creationId xmlns:a16="http://schemas.microsoft.com/office/drawing/2014/main" id="{43E58D89-1DC6-94D3-F69A-943414A9967A}"/>
              </a:ext>
            </a:extLst>
          </p:cNvPr>
          <p:cNvGrpSpPr/>
          <p:nvPr/>
        </p:nvGrpSpPr>
        <p:grpSpPr>
          <a:xfrm>
            <a:off x="5830662" y="1746951"/>
            <a:ext cx="3363163" cy="2325122"/>
            <a:chOff x="6033154" y="688049"/>
            <a:chExt cx="5951456" cy="3403291"/>
          </a:xfrm>
        </p:grpSpPr>
        <p:pic>
          <p:nvPicPr>
            <p:cNvPr id="7" name="Image 5">
              <a:extLst>
                <a:ext uri="{FF2B5EF4-FFF2-40B4-BE49-F238E27FC236}">
                  <a16:creationId xmlns:a16="http://schemas.microsoft.com/office/drawing/2014/main" id="{CACB741E-1A4B-4530-2796-0D2023EAE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3154" y="688049"/>
              <a:ext cx="5951456" cy="3403291"/>
            </a:xfrm>
            <a:prstGeom prst="rect">
              <a:avLst/>
            </a:prstGeom>
          </p:spPr>
        </p:pic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A9F58DB5-EA36-31C3-69E9-CE8418D5ADC2}"/>
                </a:ext>
              </a:extLst>
            </p:cNvPr>
            <p:cNvSpPr txBox="1"/>
            <p:nvPr/>
          </p:nvSpPr>
          <p:spPr>
            <a:xfrm>
              <a:off x="6033154" y="1932783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+mn-ea"/>
                  <a:cs typeface="+mn-cs"/>
                </a:rPr>
                <a:t>Fans</a:t>
              </a:r>
            </a:p>
          </p:txBody>
        </p:sp>
        <p:cxnSp>
          <p:nvCxnSpPr>
            <p:cNvPr id="9" name="Connecteur droit avec flèche 6">
              <a:extLst>
                <a:ext uri="{FF2B5EF4-FFF2-40B4-BE49-F238E27FC236}">
                  <a16:creationId xmlns:a16="http://schemas.microsoft.com/office/drawing/2014/main" id="{044DB2B5-ECA3-1BE7-039D-A754AD7B3F71}"/>
                </a:ext>
              </a:extLst>
            </p:cNvPr>
            <p:cNvCxnSpPr/>
            <p:nvPr/>
          </p:nvCxnSpPr>
          <p:spPr>
            <a:xfrm>
              <a:off x="6381946" y="2309567"/>
              <a:ext cx="386499" cy="1602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8">
              <a:extLst>
                <a:ext uri="{FF2B5EF4-FFF2-40B4-BE49-F238E27FC236}">
                  <a16:creationId xmlns:a16="http://schemas.microsoft.com/office/drawing/2014/main" id="{12F404F1-FC97-FE03-BE54-C686B7AA277E}"/>
                </a:ext>
              </a:extLst>
            </p:cNvPr>
            <p:cNvCxnSpPr/>
            <p:nvPr/>
          </p:nvCxnSpPr>
          <p:spPr>
            <a:xfrm>
              <a:off x="6375555" y="2309567"/>
              <a:ext cx="342402" cy="4901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DB6071C5-18FE-B59E-D8A9-4F098F6B1171}"/>
                </a:ext>
              </a:extLst>
            </p:cNvPr>
            <p:cNvCxnSpPr/>
            <p:nvPr/>
          </p:nvCxnSpPr>
          <p:spPr>
            <a:xfrm>
              <a:off x="6375555" y="2302115"/>
              <a:ext cx="342402" cy="10915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Image 12">
            <a:extLst>
              <a:ext uri="{FF2B5EF4-FFF2-40B4-BE49-F238E27FC236}">
                <a16:creationId xmlns:a16="http://schemas.microsoft.com/office/drawing/2014/main" id="{6EB738D1-C9A4-9F39-2228-28BE3626DE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582" y="2501067"/>
            <a:ext cx="3279818" cy="1560791"/>
          </a:xfrm>
          <a:prstGeom prst="rect">
            <a:avLst/>
          </a:prstGeom>
        </p:spPr>
      </p:pic>
      <p:pic>
        <p:nvPicPr>
          <p:cNvPr id="13" name="Image 13">
            <a:extLst>
              <a:ext uri="{FF2B5EF4-FFF2-40B4-BE49-F238E27FC236}">
                <a16:creationId xmlns:a16="http://schemas.microsoft.com/office/drawing/2014/main" id="{10D81FF6-531E-69B2-BDC0-44DFD1B63F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38" b="4171"/>
          <a:stretch/>
        </p:blipFill>
        <p:spPr>
          <a:xfrm>
            <a:off x="9258051" y="1785677"/>
            <a:ext cx="2853866" cy="22156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D7323A9-3250-39E6-50CC-C1F595F2E514}"/>
              </a:ext>
            </a:extLst>
          </p:cNvPr>
          <p:cNvSpPr txBox="1"/>
          <p:nvPr/>
        </p:nvSpPr>
        <p:spPr>
          <a:xfrm>
            <a:off x="19434" y="4410875"/>
            <a:ext cx="4586996" cy="17112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Immersion Cooling</a:t>
            </a:r>
          </a:p>
          <a:p>
            <a:endParaRPr lang="en-US" sz="800" dirty="0">
              <a:solidFill>
                <a:srgbClr val="0033A0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special coolant (no electrical conduction)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a good solution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 for very ‘high densities’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tabLst/>
              <a:defRPr/>
            </a:pPr>
            <a:r>
              <a:rPr lang="en-GB" sz="16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&gt; 40kW/rack</a:t>
            </a:r>
            <a:endParaRPr lang="en-US" sz="1600" dirty="0">
              <a:solidFill>
                <a:schemeClr val="accent1"/>
              </a:solidFill>
            </a:endParaRPr>
          </a:p>
        </p:txBody>
      </p:sp>
      <p:pic>
        <p:nvPicPr>
          <p:cNvPr id="16" name="Image 6">
            <a:extLst>
              <a:ext uri="{FF2B5EF4-FFF2-40B4-BE49-F238E27FC236}">
                <a16:creationId xmlns:a16="http://schemas.microsoft.com/office/drawing/2014/main" id="{93513EF5-04AE-D1C4-A982-197BE21B63A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3" t="1034" r="2152" b="3294"/>
          <a:stretch/>
        </p:blipFill>
        <p:spPr>
          <a:xfrm>
            <a:off x="4625411" y="4355966"/>
            <a:ext cx="3695086" cy="24428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86D1994-0F38-238A-1562-570931416891}"/>
              </a:ext>
            </a:extLst>
          </p:cNvPr>
          <p:cNvSpPr txBox="1"/>
          <p:nvPr/>
        </p:nvSpPr>
        <p:spPr>
          <a:xfrm>
            <a:off x="6246174" y="1885059"/>
            <a:ext cx="144608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A0"/>
                </a:solidFill>
              </a:rPr>
              <a:t>Pumps on CPU</a:t>
            </a:r>
          </a:p>
        </p:txBody>
      </p:sp>
    </p:spTree>
    <p:extLst>
      <p:ext uri="{BB962C8B-B14F-4D97-AF65-F5344CB8AC3E}">
        <p14:creationId xmlns:p14="http://schemas.microsoft.com/office/powerpoint/2010/main" val="374013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5">
            <a:extLst>
              <a:ext uri="{FF2B5EF4-FFF2-40B4-BE49-F238E27FC236}">
                <a16:creationId xmlns:a16="http://schemas.microsoft.com/office/drawing/2014/main" id="{7ABC09C9-4B91-47E0-0F39-01B399ACBA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957"/>
          <a:stretch/>
        </p:blipFill>
        <p:spPr>
          <a:xfrm>
            <a:off x="7212125" y="3251200"/>
            <a:ext cx="4825732" cy="36197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6274F6-0810-606E-0CB9-D4BF11DEE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cooling systems studied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EEBF71-73C9-6245-1842-806970245C3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9374680" y="6356351"/>
            <a:ext cx="2743200" cy="36512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Page </a:t>
            </a:r>
            <a:fld id="{96518430-5C5D-4836-867C-3470F722CC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37F914-34D9-F538-ABE0-0FE6C67AFC2F}"/>
              </a:ext>
            </a:extLst>
          </p:cNvPr>
          <p:cNvSpPr txBox="1"/>
          <p:nvPr/>
        </p:nvSpPr>
        <p:spPr>
          <a:xfrm>
            <a:off x="975102" y="967120"/>
            <a:ext cx="7836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passive or active (with fans)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doors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mounted on the rear of racks    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959893-D0E9-8976-C5BE-5A3B6E3BA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331" y="232257"/>
            <a:ext cx="2059947" cy="27533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893079-2D00-EBF3-7782-172A4CB8B13D}"/>
              </a:ext>
            </a:extLst>
          </p:cNvPr>
          <p:cNvSpPr txBox="1"/>
          <p:nvPr/>
        </p:nvSpPr>
        <p:spPr>
          <a:xfrm>
            <a:off x="1183162" y="1657008"/>
            <a:ext cx="5430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For the three technologies the use of </a:t>
            </a:r>
            <a:r>
              <a:rPr lang="en-US" sz="2000" b="1" dirty="0">
                <a:solidFill>
                  <a:schemeClr val="accent2"/>
                </a:solidFill>
              </a:rPr>
              <a:t>dry coolers </a:t>
            </a:r>
            <a:r>
              <a:rPr lang="en-US" sz="2000" dirty="0">
                <a:solidFill>
                  <a:schemeClr val="accent2"/>
                </a:solidFill>
              </a:rPr>
              <a:t>or </a:t>
            </a:r>
            <a:r>
              <a:rPr lang="en-US" sz="2000" b="1" dirty="0">
                <a:solidFill>
                  <a:schemeClr val="accent2"/>
                </a:solidFill>
              </a:rPr>
              <a:t>evaporative towers </a:t>
            </a:r>
            <a:r>
              <a:rPr lang="en-US" sz="2000" dirty="0">
                <a:solidFill>
                  <a:schemeClr val="accent2"/>
                </a:solidFill>
              </a:rPr>
              <a:t>+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chemeClr val="accent2"/>
                </a:solidFill>
              </a:rPr>
              <a:t>pumps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chemeClr val="accent2"/>
                </a:solidFill>
              </a:rPr>
              <a:t>are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chemeClr val="accent2"/>
                </a:solidFill>
              </a:rPr>
              <a:t>needed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BE2625-CEDC-DCA7-FC01-D9660B7814DB}"/>
              </a:ext>
            </a:extLst>
          </p:cNvPr>
          <p:cNvSpPr txBox="1"/>
          <p:nvPr/>
        </p:nvSpPr>
        <p:spPr>
          <a:xfrm>
            <a:off x="154143" y="2679523"/>
            <a:ext cx="715182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new servers generation can run with higher air inlet temperatures (30-45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°C)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 in the past (20-25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°C).</a:t>
            </a:r>
          </a:p>
          <a:p>
            <a:endParaRPr lang="en-GB" sz="20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u="sng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ASHRAE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4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American Society of Heating, Refrigerating and Air Conditioning Engineers</a:t>
            </a:r>
            <a:r>
              <a:rPr lang="en-GB" sz="14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recommends a maximum of 27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cs typeface="Calibri" panose="020F0502020204030204" pitchFamily="34" charset="0"/>
              </a:rPr>
              <a:t> °C (low consumption, risk of failure very low).</a:t>
            </a:r>
          </a:p>
          <a:p>
            <a:r>
              <a:rPr lang="en-US" sz="2000" dirty="0">
                <a:solidFill>
                  <a:srgbClr val="0033A0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But have also defined 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environmental envelopes (Class A1, A2, A3, A4)</a:t>
            </a:r>
          </a:p>
          <a:p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The manufactures use the Class to defined their specs.</a:t>
            </a:r>
          </a:p>
          <a:p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Many servers are today </a:t>
            </a:r>
            <a:r>
              <a:rPr lang="en-US" sz="2000" dirty="0"/>
              <a:t>‘ASHRAE Class A3 and A4 </a:t>
            </a:r>
            <a:r>
              <a:rPr lang="en-GB" sz="2000" dirty="0"/>
              <a:t>compliant</a:t>
            </a:r>
            <a:r>
              <a:rPr lang="en-US" sz="2000" dirty="0"/>
              <a:t>’</a:t>
            </a:r>
          </a:p>
          <a:p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sz="2000" dirty="0">
                <a:solidFill>
                  <a:srgbClr val="4472C4"/>
                </a:solidFill>
                <a:latin typeface="Calibri" panose="020F0502020204030204"/>
              </a:rPr>
              <a:t>But to take in consideration: 1) can be more expensive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2) a server consume a little extra electricity at higher temperatures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9B2096-7DE3-C338-7F11-2BA4F2E6053C}"/>
              </a:ext>
            </a:extLst>
          </p:cNvPr>
          <p:cNvSpPr/>
          <p:nvPr/>
        </p:nvSpPr>
        <p:spPr>
          <a:xfrm>
            <a:off x="7212125" y="3731492"/>
            <a:ext cx="4739730" cy="572654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4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984B-4D2E-2B90-F24E-AA112DE6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Geneva</a:t>
            </a:r>
            <a:r>
              <a:rPr lang="en-US" dirty="0"/>
              <a:t> outside AIR conditions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D4058-83A5-57D3-D663-E3CB36F9E24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9EA436-6033-855F-678E-FED786618675}"/>
              </a:ext>
            </a:extLst>
          </p:cNvPr>
          <p:cNvSpPr txBox="1"/>
          <p:nvPr/>
        </p:nvSpPr>
        <p:spPr>
          <a:xfrm>
            <a:off x="422234" y="4571840"/>
            <a:ext cx="111514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Always in the A2 envelope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Compatible with ‘Direct Free AIR cooling’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Compatible with ‘Indirect Free AIR cooling’ (with additional adiabatic cooling for summer)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  <a:sym typeface="Wingdings" panose="05000000000000000000" pitchFamily="2" charset="2"/>
              </a:rPr>
              <a:t>       advantages with ‘Indirect’ solution: Air f</a:t>
            </a:r>
            <a:r>
              <a:rPr lang="en-GB" sz="2000" dirty="0">
                <a:solidFill>
                  <a:srgbClr val="0033A0"/>
                </a:solidFill>
              </a:rPr>
              <a:t>iltration easier, better control of the air temperature inlet. </a:t>
            </a:r>
          </a:p>
        </p:txBody>
      </p:sp>
      <p:grpSp>
        <p:nvGrpSpPr>
          <p:cNvPr id="6" name="Groupe 6">
            <a:extLst>
              <a:ext uri="{FF2B5EF4-FFF2-40B4-BE49-F238E27FC236}">
                <a16:creationId xmlns:a16="http://schemas.microsoft.com/office/drawing/2014/main" id="{F1D0B038-A723-166C-C296-C251015A2CE2}"/>
              </a:ext>
            </a:extLst>
          </p:cNvPr>
          <p:cNvGrpSpPr/>
          <p:nvPr/>
        </p:nvGrpSpPr>
        <p:grpSpPr>
          <a:xfrm>
            <a:off x="2743199" y="926309"/>
            <a:ext cx="6936509" cy="3444259"/>
            <a:chOff x="4255008" y="2747438"/>
            <a:chExt cx="6705600" cy="3407807"/>
          </a:xfrm>
        </p:grpSpPr>
        <p:pic>
          <p:nvPicPr>
            <p:cNvPr id="7" name="Image 1">
              <a:extLst>
                <a:ext uri="{FF2B5EF4-FFF2-40B4-BE49-F238E27FC236}">
                  <a16:creationId xmlns:a16="http://schemas.microsoft.com/office/drawing/2014/main" id="{53FF429C-108D-1A9A-5CC2-5E9F2D07B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5008" y="3116770"/>
              <a:ext cx="6705600" cy="3038475"/>
            </a:xfrm>
            <a:prstGeom prst="rect">
              <a:avLst/>
            </a:prstGeom>
          </p:spPr>
        </p:pic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612EE8E8-B75A-CB00-213F-E2671F38F240}"/>
                </a:ext>
              </a:extLst>
            </p:cNvPr>
            <p:cNvSpPr txBox="1"/>
            <p:nvPr/>
          </p:nvSpPr>
          <p:spPr>
            <a:xfrm>
              <a:off x="6863156" y="2747438"/>
              <a:ext cx="795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A1</a:t>
              </a:r>
              <a:r>
                <a:rPr lang="fr-FR" dirty="0">
                  <a:solidFill>
                    <a:schemeClr val="bg1"/>
                  </a:solidFill>
                </a:rPr>
                <a:t>, </a:t>
              </a:r>
              <a:r>
                <a:rPr lang="fr-FR" dirty="0">
                  <a:solidFill>
                    <a:srgbClr val="FF0000"/>
                  </a:solidFill>
                </a:rPr>
                <a:t>A2</a:t>
              </a:r>
            </a:p>
          </p:txBody>
        </p:sp>
      </p:grpSp>
      <p:sp>
        <p:nvSpPr>
          <p:cNvPr id="10" name="ZoneTexte 2">
            <a:extLst>
              <a:ext uri="{FF2B5EF4-FFF2-40B4-BE49-F238E27FC236}">
                <a16:creationId xmlns:a16="http://schemas.microsoft.com/office/drawing/2014/main" id="{3B5B844D-4225-9598-A28D-2AFA8FB1E47D}"/>
              </a:ext>
            </a:extLst>
          </p:cNvPr>
          <p:cNvSpPr txBox="1"/>
          <p:nvPr/>
        </p:nvSpPr>
        <p:spPr>
          <a:xfrm>
            <a:off x="8564214" y="942662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A1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673583-9EE1-45D3-9891-1A7B3F14CBC6}"/>
              </a:ext>
            </a:extLst>
          </p:cNvPr>
          <p:cNvSpPr txBox="1"/>
          <p:nvPr/>
        </p:nvSpPr>
        <p:spPr>
          <a:xfrm>
            <a:off x="205935" y="1500864"/>
            <a:ext cx="25372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000" dirty="0"/>
              <a:t>Distribution for 1 year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4600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B10AB-C2CC-4C99-80E1-13D344E5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41" y="194834"/>
            <a:ext cx="7365849" cy="1070233"/>
          </a:xfrm>
        </p:spPr>
        <p:txBody>
          <a:bodyPr>
            <a:normAutofit/>
          </a:bodyPr>
          <a:lstStyle/>
          <a:p>
            <a:r>
              <a:rPr lang="en-US" b="1" dirty="0"/>
              <a:t>Indirect Free Air-Cooling </a:t>
            </a:r>
            <a:r>
              <a:rPr lang="en-US" dirty="0"/>
              <a:t>principle</a:t>
            </a:r>
            <a:endParaRPr lang="en-GB" sz="1800" dirty="0"/>
          </a:p>
        </p:txBody>
      </p:sp>
      <p:pic>
        <p:nvPicPr>
          <p:cNvPr id="4" name="Grafik 5">
            <a:extLst>
              <a:ext uri="{FF2B5EF4-FFF2-40B4-BE49-F238E27FC236}">
                <a16:creationId xmlns:a16="http://schemas.microsoft.com/office/drawing/2014/main" id="{7DD59EE6-D79B-40F0-A866-A7805DE60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847" y="1890291"/>
            <a:ext cx="7259373" cy="3885723"/>
          </a:xfrm>
          <a:prstGeom prst="rect">
            <a:avLst/>
          </a:prstGeom>
        </p:spPr>
      </p:pic>
      <p:sp>
        <p:nvSpPr>
          <p:cNvPr id="5" name="Gebogener Pfeil 63">
            <a:extLst>
              <a:ext uri="{FF2B5EF4-FFF2-40B4-BE49-F238E27FC236}">
                <a16:creationId xmlns:a16="http://schemas.microsoft.com/office/drawing/2014/main" id="{475F0DAF-31A5-4350-8800-568AA02B43B0}"/>
              </a:ext>
            </a:extLst>
          </p:cNvPr>
          <p:cNvSpPr/>
          <p:nvPr/>
        </p:nvSpPr>
        <p:spPr>
          <a:xfrm rot="10800000" flipH="1">
            <a:off x="3953163" y="4516345"/>
            <a:ext cx="3546763" cy="478405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Pfeil nach rechts 49">
            <a:extLst>
              <a:ext uri="{FF2B5EF4-FFF2-40B4-BE49-F238E27FC236}">
                <a16:creationId xmlns:a16="http://schemas.microsoft.com/office/drawing/2014/main" id="{1D4B92E3-082A-4033-A781-1C1186C5FA01}"/>
              </a:ext>
            </a:extLst>
          </p:cNvPr>
          <p:cNvSpPr/>
          <p:nvPr/>
        </p:nvSpPr>
        <p:spPr>
          <a:xfrm rot="5400000">
            <a:off x="7648709" y="5761781"/>
            <a:ext cx="669520" cy="431679"/>
          </a:xfrm>
          <a:prstGeom prst="rightArrow">
            <a:avLst/>
          </a:prstGeom>
          <a:solidFill>
            <a:srgbClr val="0070C0">
              <a:alpha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feil nach rechts 75">
            <a:extLst>
              <a:ext uri="{FF2B5EF4-FFF2-40B4-BE49-F238E27FC236}">
                <a16:creationId xmlns:a16="http://schemas.microsoft.com/office/drawing/2014/main" id="{C5C4705F-CDEA-42A9-B2F5-3F97AB364FF8}"/>
              </a:ext>
            </a:extLst>
          </p:cNvPr>
          <p:cNvSpPr/>
          <p:nvPr/>
        </p:nvSpPr>
        <p:spPr>
          <a:xfrm rot="16200000">
            <a:off x="2685689" y="5950547"/>
            <a:ext cx="1002868" cy="387495"/>
          </a:xfrm>
          <a:prstGeom prst="rightArrow">
            <a:avLst/>
          </a:prstGeom>
          <a:solidFill>
            <a:srgbClr val="CC00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Gebogener Pfeil 61">
            <a:extLst>
              <a:ext uri="{FF2B5EF4-FFF2-40B4-BE49-F238E27FC236}">
                <a16:creationId xmlns:a16="http://schemas.microsoft.com/office/drawing/2014/main" id="{64F92B1D-8F2B-4729-8D73-66B21D1FBC8D}"/>
              </a:ext>
            </a:extLst>
          </p:cNvPr>
          <p:cNvSpPr/>
          <p:nvPr/>
        </p:nvSpPr>
        <p:spPr>
          <a:xfrm flipH="1" flipV="1">
            <a:off x="5145694" y="1432593"/>
            <a:ext cx="1728191" cy="3249979"/>
          </a:xfrm>
          <a:prstGeom prst="circularArrow">
            <a:avLst>
              <a:gd name="adj1" fmla="val 10895"/>
              <a:gd name="adj2" fmla="val 1118197"/>
              <a:gd name="adj3" fmla="val 20770134"/>
              <a:gd name="adj4" fmla="val 10800000"/>
              <a:gd name="adj5" fmla="val 12500"/>
            </a:avLst>
          </a:prstGeom>
          <a:gradFill flip="none" rotWithShape="1">
            <a:gsLst>
              <a:gs pos="0">
                <a:srgbClr val="C00000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0070C0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Pfeil nach rechts 79">
            <a:extLst>
              <a:ext uri="{FF2B5EF4-FFF2-40B4-BE49-F238E27FC236}">
                <a16:creationId xmlns:a16="http://schemas.microsoft.com/office/drawing/2014/main" id="{80708295-E30A-4B5D-9C7D-EE28D9A1EABD}"/>
              </a:ext>
            </a:extLst>
          </p:cNvPr>
          <p:cNvSpPr/>
          <p:nvPr/>
        </p:nvSpPr>
        <p:spPr>
          <a:xfrm rot="10800000">
            <a:off x="910290" y="2661862"/>
            <a:ext cx="3874421" cy="465808"/>
          </a:xfrm>
          <a:prstGeom prst="rightArrow">
            <a:avLst/>
          </a:prstGeom>
          <a:solidFill>
            <a:srgbClr val="CC00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feld 71">
            <a:extLst>
              <a:ext uri="{FF2B5EF4-FFF2-40B4-BE49-F238E27FC236}">
                <a16:creationId xmlns:a16="http://schemas.microsoft.com/office/drawing/2014/main" id="{11DD4692-63C7-4A55-8692-9AFF5E382676}"/>
              </a:ext>
            </a:extLst>
          </p:cNvPr>
          <p:cNvSpPr txBox="1"/>
          <p:nvPr/>
        </p:nvSpPr>
        <p:spPr>
          <a:xfrm>
            <a:off x="1202933" y="1408416"/>
            <a:ext cx="4665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en-US" sz="2400" b="1" dirty="0">
                <a:solidFill>
                  <a:prstClr val="black"/>
                </a:solidFill>
                <a:latin typeface="Calibri"/>
              </a:rPr>
              <a:t>‘Outside’ Fans running 0-20% - 70%</a:t>
            </a:r>
          </a:p>
        </p:txBody>
      </p:sp>
      <p:sp>
        <p:nvSpPr>
          <p:cNvPr id="11" name="Textfeld 42">
            <a:extLst>
              <a:ext uri="{FF2B5EF4-FFF2-40B4-BE49-F238E27FC236}">
                <a16:creationId xmlns:a16="http://schemas.microsoft.com/office/drawing/2014/main" id="{509625CC-B5D2-408C-A361-5F4C4329715B}"/>
              </a:ext>
            </a:extLst>
          </p:cNvPr>
          <p:cNvSpPr txBox="1"/>
          <p:nvPr/>
        </p:nvSpPr>
        <p:spPr>
          <a:xfrm>
            <a:off x="1229288" y="5653683"/>
            <a:ext cx="16844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1219170"/>
            <a:r>
              <a:rPr lang="en-US" sz="2400" b="1" dirty="0">
                <a:solidFill>
                  <a:prstClr val="black"/>
                </a:solidFill>
                <a:latin typeface="Calibri"/>
              </a:rPr>
              <a:t>Return Air</a:t>
            </a:r>
          </a:p>
        </p:txBody>
      </p:sp>
      <p:grpSp>
        <p:nvGrpSpPr>
          <p:cNvPr id="12" name="Group 57">
            <a:extLst>
              <a:ext uri="{FF2B5EF4-FFF2-40B4-BE49-F238E27FC236}">
                <a16:creationId xmlns:a16="http://schemas.microsoft.com/office/drawing/2014/main" id="{EA3AD39D-3EB1-4C7E-8543-2FCA67AADBBE}"/>
              </a:ext>
            </a:extLst>
          </p:cNvPr>
          <p:cNvGrpSpPr>
            <a:grpSpLocks/>
          </p:cNvGrpSpPr>
          <p:nvPr/>
        </p:nvGrpSpPr>
        <p:grpSpPr bwMode="auto">
          <a:xfrm rot="10800000" flipV="1">
            <a:off x="5394146" y="3794616"/>
            <a:ext cx="1101228" cy="1266069"/>
            <a:chOff x="3442" y="2920"/>
            <a:chExt cx="803" cy="519"/>
          </a:xfrm>
          <a:solidFill>
            <a:srgbClr val="1F497D">
              <a:lumMod val="50000"/>
            </a:srgbClr>
          </a:solidFill>
        </p:grpSpPr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id="{06FB3F82-E4BB-4EAA-93FE-B6A75862B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" y="2926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id="{9E9D5F8E-FE0E-4E35-AFAC-9EDC30EF7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" y="2948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id="{B7AACD26-16B4-4720-A571-6AD90D87E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8" y="3012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id="{0391D2C2-66A2-44DB-A1DA-6DD36CC0B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" y="3148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Freeform 62">
              <a:extLst>
                <a:ext uri="{FF2B5EF4-FFF2-40B4-BE49-F238E27FC236}">
                  <a16:creationId xmlns:a16="http://schemas.microsoft.com/office/drawing/2014/main" id="{1EEB6F5E-B64C-40EA-81A9-D3554C406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" y="3284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Freeform 63">
              <a:extLst>
                <a:ext uri="{FF2B5EF4-FFF2-40B4-BE49-F238E27FC236}">
                  <a16:creationId xmlns:a16="http://schemas.microsoft.com/office/drawing/2014/main" id="{904F8A2C-4F85-4052-BAD1-9454285D6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6" y="3132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Freeform 64">
              <a:extLst>
                <a:ext uri="{FF2B5EF4-FFF2-40B4-BE49-F238E27FC236}">
                  <a16:creationId xmlns:a16="http://schemas.microsoft.com/office/drawing/2014/main" id="{45347DDD-4841-4AF4-98CC-7AEFDE6DC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" y="2920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Freeform 65">
              <a:extLst>
                <a:ext uri="{FF2B5EF4-FFF2-40B4-BE49-F238E27FC236}">
                  <a16:creationId xmlns:a16="http://schemas.microsoft.com/office/drawing/2014/main" id="{7ECA7385-3B6F-48BD-BC21-9FB42F95B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2" y="2938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Freeform 66">
              <a:extLst>
                <a:ext uri="{FF2B5EF4-FFF2-40B4-BE49-F238E27FC236}">
                  <a16:creationId xmlns:a16="http://schemas.microsoft.com/office/drawing/2014/main" id="{74CCEF5C-E0D7-42FB-86C2-694CF65D5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0" y="2920"/>
              <a:ext cx="65" cy="155"/>
            </a:xfrm>
            <a:custGeom>
              <a:avLst/>
              <a:gdLst>
                <a:gd name="T0" fmla="*/ 23 w 65"/>
                <a:gd name="T1" fmla="*/ 25 h 131"/>
                <a:gd name="T2" fmla="*/ 2 w 65"/>
                <a:gd name="T3" fmla="*/ 81 h 131"/>
                <a:gd name="T4" fmla="*/ 11 w 65"/>
                <a:gd name="T5" fmla="*/ 120 h 131"/>
                <a:gd name="T6" fmla="*/ 46 w 65"/>
                <a:gd name="T7" fmla="*/ 127 h 131"/>
                <a:gd name="T8" fmla="*/ 64 w 65"/>
                <a:gd name="T9" fmla="*/ 93 h 131"/>
                <a:gd name="T10" fmla="*/ 40 w 65"/>
                <a:gd name="T11" fmla="*/ 16 h 131"/>
                <a:gd name="T12" fmla="*/ 35 w 65"/>
                <a:gd name="T13" fmla="*/ 1 h 131"/>
                <a:gd name="T14" fmla="*/ 23 w 65"/>
                <a:gd name="T15" fmla="*/ 25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5"/>
                <a:gd name="T25" fmla="*/ 0 h 131"/>
                <a:gd name="T26" fmla="*/ 65 w 65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5" h="131">
                  <a:moveTo>
                    <a:pt x="23" y="25"/>
                  </a:moveTo>
                  <a:cubicBezTo>
                    <a:pt x="17" y="38"/>
                    <a:pt x="4" y="65"/>
                    <a:pt x="2" y="81"/>
                  </a:cubicBezTo>
                  <a:cubicBezTo>
                    <a:pt x="0" y="97"/>
                    <a:pt x="4" y="112"/>
                    <a:pt x="11" y="120"/>
                  </a:cubicBezTo>
                  <a:cubicBezTo>
                    <a:pt x="18" y="128"/>
                    <a:pt x="37" y="131"/>
                    <a:pt x="46" y="127"/>
                  </a:cubicBezTo>
                  <a:cubicBezTo>
                    <a:pt x="55" y="123"/>
                    <a:pt x="65" y="111"/>
                    <a:pt x="64" y="93"/>
                  </a:cubicBezTo>
                  <a:cubicBezTo>
                    <a:pt x="63" y="75"/>
                    <a:pt x="45" y="31"/>
                    <a:pt x="40" y="16"/>
                  </a:cubicBezTo>
                  <a:cubicBezTo>
                    <a:pt x="35" y="1"/>
                    <a:pt x="37" y="0"/>
                    <a:pt x="35" y="1"/>
                  </a:cubicBezTo>
                  <a:cubicBezTo>
                    <a:pt x="33" y="2"/>
                    <a:pt x="29" y="12"/>
                    <a:pt x="23" y="25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1219170">
                <a:defRPr/>
              </a:pPr>
              <a:endParaRPr lang="de-DE" sz="2400" ker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2" name="Textfeld 73">
            <a:extLst>
              <a:ext uri="{FF2B5EF4-FFF2-40B4-BE49-F238E27FC236}">
                <a16:creationId xmlns:a16="http://schemas.microsoft.com/office/drawing/2014/main" id="{60BD7400-0A3F-492D-B6DC-804BBF8ECE03}"/>
              </a:ext>
            </a:extLst>
          </p:cNvPr>
          <p:cNvSpPr txBox="1"/>
          <p:nvPr/>
        </p:nvSpPr>
        <p:spPr>
          <a:xfrm>
            <a:off x="1477108" y="5956535"/>
            <a:ext cx="135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DE" sz="2400" b="1" dirty="0">
                <a:solidFill>
                  <a:prstClr val="black"/>
                </a:solidFill>
                <a:latin typeface="Calibri"/>
              </a:rPr>
              <a:t>~40°C </a:t>
            </a:r>
          </a:p>
        </p:txBody>
      </p:sp>
      <p:sp>
        <p:nvSpPr>
          <p:cNvPr id="23" name="Textfeld 74">
            <a:extLst>
              <a:ext uri="{FF2B5EF4-FFF2-40B4-BE49-F238E27FC236}">
                <a16:creationId xmlns:a16="http://schemas.microsoft.com/office/drawing/2014/main" id="{4000A58F-00EA-43FB-8B00-D33F14C275E8}"/>
              </a:ext>
            </a:extLst>
          </p:cNvPr>
          <p:cNvSpPr txBox="1"/>
          <p:nvPr/>
        </p:nvSpPr>
        <p:spPr>
          <a:xfrm>
            <a:off x="8782722" y="5956535"/>
            <a:ext cx="98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DE" sz="2400" b="1" dirty="0">
                <a:solidFill>
                  <a:prstClr val="black"/>
                </a:solidFill>
                <a:latin typeface="Calibri"/>
              </a:rPr>
              <a:t>~ 27°C </a:t>
            </a:r>
          </a:p>
        </p:txBody>
      </p:sp>
      <p:sp>
        <p:nvSpPr>
          <p:cNvPr id="24" name="Textfeld 72">
            <a:extLst>
              <a:ext uri="{FF2B5EF4-FFF2-40B4-BE49-F238E27FC236}">
                <a16:creationId xmlns:a16="http://schemas.microsoft.com/office/drawing/2014/main" id="{1B1CDE04-88DB-449D-900A-4A3E4224CE30}"/>
              </a:ext>
            </a:extLst>
          </p:cNvPr>
          <p:cNvSpPr txBox="1"/>
          <p:nvPr/>
        </p:nvSpPr>
        <p:spPr>
          <a:xfrm>
            <a:off x="3702276" y="6381028"/>
            <a:ext cx="591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2400" b="1" dirty="0">
                <a:solidFill>
                  <a:prstClr val="black"/>
                </a:solidFill>
                <a:latin typeface="Calibri"/>
              </a:rPr>
              <a:t>‘Inside loop’: Fans running according DC Load</a:t>
            </a:r>
          </a:p>
        </p:txBody>
      </p:sp>
      <p:sp>
        <p:nvSpPr>
          <p:cNvPr id="25" name="Textfeld 43">
            <a:extLst>
              <a:ext uri="{FF2B5EF4-FFF2-40B4-BE49-F238E27FC236}">
                <a16:creationId xmlns:a16="http://schemas.microsoft.com/office/drawing/2014/main" id="{D46B311D-E13C-4E75-8C07-90BD206D4BC2}"/>
              </a:ext>
            </a:extLst>
          </p:cNvPr>
          <p:cNvSpPr txBox="1"/>
          <p:nvPr/>
        </p:nvSpPr>
        <p:spPr>
          <a:xfrm>
            <a:off x="8606047" y="5582532"/>
            <a:ext cx="159254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1219170"/>
            <a:r>
              <a:rPr lang="en-US" sz="2400" b="1" dirty="0">
                <a:solidFill>
                  <a:prstClr val="black"/>
                </a:solidFill>
                <a:latin typeface="Calibri"/>
              </a:rPr>
              <a:t>Supply Air</a:t>
            </a:r>
          </a:p>
        </p:txBody>
      </p:sp>
      <p:sp>
        <p:nvSpPr>
          <p:cNvPr id="26" name="Pfeil nach rechts 47">
            <a:extLst>
              <a:ext uri="{FF2B5EF4-FFF2-40B4-BE49-F238E27FC236}">
                <a16:creationId xmlns:a16="http://schemas.microsoft.com/office/drawing/2014/main" id="{88DC6F37-DA76-4481-8B27-27D9A82F1698}"/>
              </a:ext>
            </a:extLst>
          </p:cNvPr>
          <p:cNvSpPr/>
          <p:nvPr/>
        </p:nvSpPr>
        <p:spPr>
          <a:xfrm rot="10800000">
            <a:off x="7255103" y="2716977"/>
            <a:ext cx="3874423" cy="394084"/>
          </a:xfrm>
          <a:prstGeom prst="rightArrow">
            <a:avLst/>
          </a:prstGeom>
          <a:solidFill>
            <a:srgbClr val="0070C0">
              <a:alpha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de-DE" sz="24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Textfeld 71">
            <a:extLst>
              <a:ext uri="{FF2B5EF4-FFF2-40B4-BE49-F238E27FC236}">
                <a16:creationId xmlns:a16="http://schemas.microsoft.com/office/drawing/2014/main" id="{9B75CA79-16DA-4A5F-BE25-D5A05BD6AAB8}"/>
              </a:ext>
            </a:extLst>
          </p:cNvPr>
          <p:cNvSpPr txBox="1"/>
          <p:nvPr/>
        </p:nvSpPr>
        <p:spPr>
          <a:xfrm>
            <a:off x="6931920" y="734037"/>
            <a:ext cx="4792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2400" b="1" dirty="0">
                <a:solidFill>
                  <a:srgbClr val="0070C0"/>
                </a:solidFill>
                <a:latin typeface="Calibri"/>
              </a:rPr>
              <a:t>If ‘outside Fans’ not enough, water is sprinkled on the heat exchangers</a:t>
            </a:r>
          </a:p>
          <a:p>
            <a:pPr defTabSz="1219170"/>
            <a:r>
              <a:rPr lang="en-US" sz="2400" b="1" i="1" dirty="0">
                <a:solidFill>
                  <a:srgbClr val="0070C0"/>
                </a:solidFill>
                <a:latin typeface="Calibri"/>
              </a:rPr>
              <a:t>when outside air T &gt; ~ 20</a:t>
            </a:r>
            <a:r>
              <a:rPr lang="de-DE" sz="2400" b="1" i="1" dirty="0">
                <a:solidFill>
                  <a:prstClr val="black"/>
                </a:solidFill>
              </a:rPr>
              <a:t> </a:t>
            </a:r>
            <a:r>
              <a:rPr lang="de-DE" sz="2400" b="1" i="1" dirty="0">
                <a:solidFill>
                  <a:srgbClr val="0070C0"/>
                </a:solidFill>
              </a:rPr>
              <a:t>°C</a:t>
            </a:r>
            <a:r>
              <a:rPr lang="de-DE" sz="2400" b="1" i="1" dirty="0">
                <a:solidFill>
                  <a:prstClr val="black"/>
                </a:solidFill>
              </a:rPr>
              <a:t> </a:t>
            </a:r>
            <a:endParaRPr lang="en-US" sz="2400" b="1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063B58BF-3445-4BC9-AEDF-1A7330FB7B3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9297141" y="6427074"/>
            <a:ext cx="2743200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64859C-EF1A-B991-14B2-745FE2EB1D37}"/>
              </a:ext>
            </a:extLst>
          </p:cNvPr>
          <p:cNvSpPr txBox="1"/>
          <p:nvPr/>
        </p:nvSpPr>
        <p:spPr>
          <a:xfrm>
            <a:off x="4528732" y="5537064"/>
            <a:ext cx="2805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33A0"/>
                </a:solidFill>
                <a:latin typeface="Calibri" panose="020F0502020204030204"/>
              </a:rPr>
              <a:t>AIR/AIR Heat exchanger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66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3" grpId="0"/>
      <p:bldP spid="24" grpId="0"/>
      <p:bldP spid="25" grpId="0"/>
      <p:bldP spid="2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25" t="3797" r="3066" b="2907"/>
          <a:stretch/>
        </p:blipFill>
        <p:spPr>
          <a:xfrm>
            <a:off x="4264571" y="1107315"/>
            <a:ext cx="7744753" cy="57506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4C20E1-8E29-C9B0-0DDF-0F181162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496" y="0"/>
            <a:ext cx="7365849" cy="1070233"/>
          </a:xfrm>
        </p:spPr>
        <p:txBody>
          <a:bodyPr>
            <a:normAutofit/>
          </a:bodyPr>
          <a:lstStyle/>
          <a:p>
            <a:r>
              <a:rPr lang="en-US" dirty="0"/>
              <a:t>The needs</a:t>
            </a:r>
            <a:endParaRPr lang="en-GB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2F6E7-82C4-0122-7277-4C1A49C96EE3}"/>
              </a:ext>
            </a:extLst>
          </p:cNvPr>
          <p:cNvSpPr txBox="1"/>
          <p:nvPr/>
        </p:nvSpPr>
        <p:spPr>
          <a:xfrm>
            <a:off x="126658" y="1231993"/>
            <a:ext cx="4680474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solidFill>
                  <a:srgbClr val="0033A0"/>
                </a:solidFill>
              </a:rPr>
              <a:t>We went for ‘</a:t>
            </a:r>
            <a:r>
              <a:rPr lang="en-GB" sz="2000" b="1" dirty="0">
                <a:solidFill>
                  <a:srgbClr val="0033A0"/>
                </a:solidFill>
              </a:rPr>
              <a:t>Modular</a:t>
            </a:r>
            <a:r>
              <a:rPr lang="en-GB" sz="2000" dirty="0">
                <a:solidFill>
                  <a:srgbClr val="0033A0"/>
                </a:solidFill>
              </a:rPr>
              <a:t> Data Centres’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1 row of racks, Cold aisle, Hot aisle</a:t>
            </a:r>
          </a:p>
          <a:p>
            <a:pPr lvl="0"/>
            <a:endParaRPr lang="en-GB" sz="2000" dirty="0">
              <a:solidFill>
                <a:srgbClr val="0033A0"/>
              </a:solidFill>
            </a:endParaRPr>
          </a:p>
          <a:p>
            <a:pPr>
              <a:buClr>
                <a:prstClr val="white"/>
              </a:buClr>
            </a:pPr>
            <a:r>
              <a:rPr lang="en-GB" sz="2000" u="sng" dirty="0" err="1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: 7 Modules</a:t>
            </a:r>
          </a:p>
          <a:p>
            <a:pPr>
              <a:buClr>
                <a:prstClr val="white"/>
              </a:buClr>
            </a:pP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6 IT: 18m x 4m x 6,5m height</a:t>
            </a:r>
          </a:p>
          <a:p>
            <a:pPr>
              <a:buClr>
                <a:prstClr val="white"/>
              </a:buClr>
            </a:pP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 Power + Water : 18m x 3,5m x 3m height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Up to ~ 20kW/rack (85%)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Up to ~ 40kW/rack (15%)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A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A0"/>
                </a:solidFill>
              </a:rPr>
              <a:t>Design for a total power of </a:t>
            </a:r>
            <a:r>
              <a:rPr lang="en-GB" sz="2000" b="1" dirty="0">
                <a:solidFill>
                  <a:srgbClr val="0033A0"/>
                </a:solidFill>
              </a:rPr>
              <a:t>2 MW 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2 full redundant Power supplies</a:t>
            </a:r>
          </a:p>
          <a:p>
            <a:pPr lvl="0"/>
            <a:r>
              <a:rPr lang="en-GB" sz="1400" dirty="0">
                <a:solidFill>
                  <a:srgbClr val="0033A0"/>
                </a:solidFill>
              </a:rPr>
              <a:t>(2 transformers 3.15 MVA, 2 main switchboards, 2 secondary switchboards, 2 PDU per rack)</a:t>
            </a:r>
          </a:p>
          <a:p>
            <a:pPr lvl="0"/>
            <a:endParaRPr lang="en-GB" sz="1400" dirty="0">
              <a:solidFill>
                <a:srgbClr val="0033A0"/>
              </a:solidFill>
            </a:endParaRPr>
          </a:p>
          <a:p>
            <a:pPr lvl="0"/>
            <a:r>
              <a:rPr lang="en-GB" sz="2000" u="sng" dirty="0">
                <a:solidFill>
                  <a:srgbClr val="0033A0"/>
                </a:solidFill>
              </a:rPr>
              <a:t>ALICE</a:t>
            </a:r>
            <a:r>
              <a:rPr lang="en-GB" sz="2000" dirty="0">
                <a:solidFill>
                  <a:srgbClr val="0033A0"/>
                </a:solidFill>
              </a:rPr>
              <a:t>: 5 Modules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18 racks (~128 servers) / IT Module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A0"/>
              </a:solidFill>
            </a:endParaRPr>
          </a:p>
          <a:p>
            <a:pPr lvl="0"/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4572000" y="2002971"/>
            <a:ext cx="1027611" cy="296092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28">
            <a:extLst>
              <a:ext uri="{FF2B5EF4-FFF2-40B4-BE49-F238E27FC236}">
                <a16:creationId xmlns:a16="http://schemas.microsoft.com/office/drawing/2014/main" id="{856C7438-81C2-BFF2-0E84-BD5B22E39E8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9297141" y="6427074"/>
            <a:ext cx="2743200" cy="365129"/>
          </a:xfrm>
        </p:spPr>
        <p:txBody>
          <a:bodyPr/>
          <a:lstStyle/>
          <a:p>
            <a:pPr lvl="0"/>
            <a:r>
              <a:rPr lang="en-GB" dirty="0"/>
              <a:t>Page </a:t>
            </a:r>
            <a:fld id="{96518430-5C5D-4836-867C-3470F722CC65}" type="slidenum">
              <a:rPr smtClean="0"/>
              <a:pPr lvl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71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14E44-6F36-D24F-8F6E-16F77DBA4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78AE8-E346-83CD-F2F8-8E42E6D038A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GB"/>
              <a:t>Page </a:t>
            </a:r>
            <a:fld id="{96518430-5C5D-4836-867C-3470F722CC65}" type="slidenum">
              <a:rPr smtClean="0"/>
              <a:pPr lvl="0"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E3EAE-0FC3-1AB6-1DEA-DBAA8F1F7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692" y="4260874"/>
            <a:ext cx="4429643" cy="20311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6C8C0E-59F8-11ED-D699-C9C793BBACD4}"/>
              </a:ext>
            </a:extLst>
          </p:cNvPr>
          <p:cNvSpPr txBox="1"/>
          <p:nvPr/>
        </p:nvSpPr>
        <p:spPr>
          <a:xfrm>
            <a:off x="302948" y="1246879"/>
            <a:ext cx="681407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</a:rPr>
              <a:t>Several manufactures on the market of Modular Centers:</a:t>
            </a:r>
          </a:p>
          <a:p>
            <a:r>
              <a:rPr lang="en-US" sz="2000" dirty="0">
                <a:solidFill>
                  <a:srgbClr val="0033A0"/>
                </a:solidFill>
              </a:rPr>
              <a:t> DELL, HP, Schneider….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pPr lvl="0" defTabSz="457200">
              <a:buClr>
                <a:prstClr val="white"/>
              </a:buClr>
              <a:buSzPct val="80000"/>
              <a:defRPr/>
            </a:pP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Delivery possible in few steps 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investment staggered</a:t>
            </a:r>
          </a:p>
          <a:p>
            <a:pPr lvl="0" defTabSz="457200">
              <a:buClr>
                <a:prstClr val="white"/>
              </a:buClr>
              <a:buSzPct val="80000"/>
              <a:defRPr/>
            </a:pP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Preparation and tests in factory 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fast d</a:t>
            </a:r>
            <a:r>
              <a:rPr lang="en-GB" sz="2000" dirty="0">
                <a:solidFill>
                  <a:srgbClr val="0033A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eployment  </a:t>
            </a:r>
          </a:p>
          <a:p>
            <a:pPr lvl="0"/>
            <a:endParaRPr lang="en-US" sz="2000" dirty="0">
              <a:solidFill>
                <a:srgbClr val="0033A0"/>
              </a:solidFill>
            </a:endParaRP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The bidders selected was ‘Automation’ company (BE)</a:t>
            </a:r>
          </a:p>
          <a:p>
            <a:pPr lvl="0"/>
            <a:r>
              <a:rPr lang="en-GB" sz="2000" dirty="0">
                <a:solidFill>
                  <a:srgbClr val="0033A0"/>
                </a:solidFill>
              </a:rPr>
              <a:t>A common tender Alice + </a:t>
            </a:r>
            <a:r>
              <a:rPr lang="en-GB" sz="2000" dirty="0" err="1">
                <a:solidFill>
                  <a:srgbClr val="0033A0"/>
                </a:solidFill>
              </a:rPr>
              <a:t>LHCb</a:t>
            </a:r>
            <a:r>
              <a:rPr lang="en-GB" sz="2000" dirty="0">
                <a:solidFill>
                  <a:srgbClr val="0033A0"/>
                </a:solidFill>
              </a:rPr>
              <a:t> (12 Modules)</a:t>
            </a:r>
          </a:p>
          <a:p>
            <a:pPr lvl="0"/>
            <a:endParaRPr lang="en-GB" sz="2000" dirty="0">
              <a:solidFill>
                <a:srgbClr val="0033A0"/>
              </a:solidFill>
            </a:endParaRPr>
          </a:p>
          <a:p>
            <a:pPr lvl="0"/>
            <a:r>
              <a:rPr lang="en-GB" sz="2000" u="sng" dirty="0">
                <a:solidFill>
                  <a:srgbClr val="0033A0"/>
                </a:solidFill>
              </a:rPr>
              <a:t>Deliveries / Experiments need:</a:t>
            </a:r>
          </a:p>
          <a:p>
            <a:pPr lvl="0"/>
            <a:endParaRPr lang="en-GB" sz="800" u="sng" dirty="0">
              <a:solidFill>
                <a:srgbClr val="0033A0"/>
              </a:solidFill>
            </a:endParaRPr>
          </a:p>
          <a:p>
            <a:pPr lvl="0"/>
            <a:r>
              <a:rPr lang="en-GB" dirty="0">
                <a:solidFill>
                  <a:srgbClr val="0033A0"/>
                </a:solidFill>
              </a:rPr>
              <a:t>First 3 </a:t>
            </a:r>
            <a:r>
              <a:rPr lang="en-GB" dirty="0" err="1">
                <a:solidFill>
                  <a:srgbClr val="0033A0"/>
                </a:solidFill>
              </a:rPr>
              <a:t>LHCb</a:t>
            </a:r>
            <a:r>
              <a:rPr lang="en-GB" dirty="0">
                <a:solidFill>
                  <a:srgbClr val="0033A0"/>
                </a:solidFill>
              </a:rPr>
              <a:t> Modules: Nov 2018 (phase 1)</a:t>
            </a:r>
          </a:p>
          <a:p>
            <a:pPr lvl="0"/>
            <a:r>
              <a:rPr lang="en-GB" dirty="0"/>
              <a:t>First 3 ALICE Modules: Dec 2018</a:t>
            </a:r>
          </a:p>
          <a:p>
            <a:r>
              <a:rPr lang="en-GB" dirty="0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2 additional </a:t>
            </a:r>
            <a:r>
              <a:rPr lang="en-GB" dirty="0" err="1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LHCb</a:t>
            </a:r>
            <a:r>
              <a:rPr lang="en-GB" dirty="0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 Modules: March 2019 (phase 2) </a:t>
            </a:r>
          </a:p>
          <a:p>
            <a:r>
              <a:rPr lang="en-GB" dirty="0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2 last </a:t>
            </a:r>
            <a:r>
              <a:rPr lang="en-GB" dirty="0" err="1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LHCb</a:t>
            </a:r>
            <a:r>
              <a:rPr lang="en-GB" dirty="0">
                <a:solidFill>
                  <a:srgbClr val="0033A0"/>
                </a:solidFill>
                <a:ea typeface="Tahoma" panose="020B0604030504040204" pitchFamily="34" charset="0"/>
                <a:cs typeface="Arial" panose="020B0604020202020204" pitchFamily="34" charset="0"/>
              </a:rPr>
              <a:t> Modules: Nov 2019 (phase 3) </a:t>
            </a:r>
          </a:p>
          <a:p>
            <a:r>
              <a:rPr lang="en-GB" dirty="0">
                <a:ea typeface="Tahoma" panose="020B0604030504040204" pitchFamily="34" charset="0"/>
                <a:cs typeface="Arial" panose="020B0604020202020204" pitchFamily="34" charset="0"/>
              </a:rPr>
              <a:t>2 additional ALICE Modules: Dec 2019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sym typeface="Wingdings" panose="05000000000000000000" pitchFamily="2" charset="2"/>
              </a:rPr>
              <a:t> 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406" y="619861"/>
            <a:ext cx="4894217" cy="345134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643817" y="3281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33A0"/>
                </a:solidFill>
              </a:rPr>
              <a:t>1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534042" y="9574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33A0"/>
                </a:solidFill>
              </a:rPr>
              <a:t>2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001691" y="13267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33A0"/>
                </a:solidFill>
              </a:rPr>
              <a:t>3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656C8C0E-59F8-11ED-D699-C9C793BBACD4}"/>
              </a:ext>
            </a:extLst>
          </p:cNvPr>
          <p:cNvSpPr txBox="1"/>
          <p:nvPr/>
        </p:nvSpPr>
        <p:spPr>
          <a:xfrm>
            <a:off x="7915098" y="3408821"/>
            <a:ext cx="12507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 err="1">
                <a:solidFill>
                  <a:srgbClr val="0033A0"/>
                </a:solidFill>
              </a:rPr>
              <a:t>LHCb</a:t>
            </a:r>
            <a:r>
              <a:rPr lang="en-GB" sz="2000" dirty="0">
                <a:solidFill>
                  <a:srgbClr val="0033A0"/>
                </a:solidFill>
              </a:rPr>
              <a:t> site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ccolade fermante 4"/>
          <p:cNvSpPr/>
          <p:nvPr/>
        </p:nvSpPr>
        <p:spPr>
          <a:xfrm rot="14046047">
            <a:off x="7254224" y="1435104"/>
            <a:ext cx="261257" cy="5516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colade fermante 14"/>
          <p:cNvSpPr/>
          <p:nvPr/>
        </p:nvSpPr>
        <p:spPr>
          <a:xfrm rot="14046047">
            <a:off x="7690496" y="1117369"/>
            <a:ext cx="261257" cy="5516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colade fermante 16"/>
          <p:cNvSpPr/>
          <p:nvPr/>
        </p:nvSpPr>
        <p:spPr>
          <a:xfrm rot="14907468">
            <a:off x="8774967" y="-56669"/>
            <a:ext cx="261257" cy="17291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FFA267FB-1E4E-43A0-98B7-DFFB961F4DB5}"/>
              </a:ext>
            </a:extLst>
          </p:cNvPr>
          <p:cNvSpPr txBox="1"/>
          <p:nvPr/>
        </p:nvSpPr>
        <p:spPr>
          <a:xfrm rot="19469684">
            <a:off x="8974159" y="1520229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IT6</a:t>
            </a:r>
            <a:endParaRPr lang="en-GB" sz="1600" dirty="0"/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451F8C07-D52F-4884-8BBD-FCF1692047FA}"/>
              </a:ext>
            </a:extLst>
          </p:cNvPr>
          <p:cNvSpPr txBox="1"/>
          <p:nvPr/>
        </p:nvSpPr>
        <p:spPr>
          <a:xfrm rot="19459512">
            <a:off x="7833670" y="2282829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IT1</a:t>
            </a:r>
            <a:endParaRPr lang="en-GB" sz="1600" dirty="0"/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023E1F6A-DA5B-4BF5-B357-CFF7DEEEF563}"/>
              </a:ext>
            </a:extLst>
          </p:cNvPr>
          <p:cNvSpPr txBox="1"/>
          <p:nvPr/>
        </p:nvSpPr>
        <p:spPr>
          <a:xfrm rot="19616528">
            <a:off x="9206799" y="1080115"/>
            <a:ext cx="1244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Power module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4564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theme/theme1.xml><?xml version="1.0" encoding="utf-8"?>
<a:theme xmlns:a="http://schemas.openxmlformats.org/drawingml/2006/main" name="AccentBoxVT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7687</TotalTime>
  <Words>1399</Words>
  <Application>Microsoft Office PowerPoint</Application>
  <PresentationFormat>Widescreen</PresentationFormat>
  <Paragraphs>249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Avenir Next LT Pro</vt:lpstr>
      <vt:lpstr>Calibri</vt:lpstr>
      <vt:lpstr>Century Gothic</vt:lpstr>
      <vt:lpstr>Segoe</vt:lpstr>
      <vt:lpstr>Tahoma</vt:lpstr>
      <vt:lpstr>Wingdings</vt:lpstr>
      <vt:lpstr>Wingdings 3</vt:lpstr>
      <vt:lpstr>AccentBoxVTI</vt:lpstr>
      <vt:lpstr>PowerPoint Presentation</vt:lpstr>
      <vt:lpstr>Location of new Data Centers at CERN</vt:lpstr>
      <vt:lpstr>More computing power needs</vt:lpstr>
      <vt:lpstr>Different cooling systems for servers studied</vt:lpstr>
      <vt:lpstr>Different cooling systems studied</vt:lpstr>
      <vt:lpstr>Geneva outside AIR conditions</vt:lpstr>
      <vt:lpstr>Indirect Free Air-Cooling principle</vt:lpstr>
      <vt:lpstr>The needs</vt:lpstr>
      <vt:lpstr>Installation</vt:lpstr>
      <vt:lpstr>Transformers &amp; Power module</vt:lpstr>
      <vt:lpstr>LHCb site</vt:lpstr>
      <vt:lpstr>Air Handler Units</vt:lpstr>
      <vt:lpstr>Inside the IT modules</vt:lpstr>
      <vt:lpstr>ALICE site</vt:lpstr>
      <vt:lpstr>Temperatures in Geneva</vt:lpstr>
      <vt:lpstr>Temperature stability</vt:lpstr>
      <vt:lpstr>Trends</vt:lpstr>
      <vt:lpstr>Regulation</vt:lpstr>
      <vt:lpstr>Data Center Total Power</vt:lpstr>
      <vt:lpstr>PUE</vt:lpstr>
      <vt:lpstr>Prevessin Data Center</vt:lpstr>
      <vt:lpstr>Prevessin Data Center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Roy</dc:creator>
  <cp:lastModifiedBy>Laurent Roy</cp:lastModifiedBy>
  <cp:revision>752</cp:revision>
  <dcterms:created xsi:type="dcterms:W3CDTF">2020-03-24T16:17:49Z</dcterms:created>
  <dcterms:modified xsi:type="dcterms:W3CDTF">2022-09-27T10:11:23Z</dcterms:modified>
</cp:coreProperties>
</file>