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98" r:id="rId5"/>
    <p:sldId id="259" r:id="rId6"/>
    <p:sldId id="282" r:id="rId7"/>
    <p:sldId id="260" r:id="rId8"/>
    <p:sldId id="268" r:id="rId9"/>
    <p:sldId id="270" r:id="rId10"/>
    <p:sldId id="269" r:id="rId11"/>
    <p:sldId id="286" r:id="rId12"/>
    <p:sldId id="287" r:id="rId13"/>
    <p:sldId id="288" r:id="rId14"/>
    <p:sldId id="290" r:id="rId15"/>
    <p:sldId id="291" r:id="rId16"/>
    <p:sldId id="262" r:id="rId17"/>
    <p:sldId id="265" r:id="rId18"/>
    <p:sldId id="263" r:id="rId19"/>
    <p:sldId id="264" r:id="rId20"/>
    <p:sldId id="297" r:id="rId21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F59600"/>
    <a:srgbClr val="E60032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9"/>
    <p:restoredTop sz="73062"/>
  </p:normalViewPr>
  <p:slideViewPr>
    <p:cSldViewPr snapToGrid="0" snapToObjects="1">
      <p:cViewPr>
        <p:scale>
          <a:sx n="82" d="100"/>
          <a:sy n="82" d="100"/>
        </p:scale>
        <p:origin x="1736" y="9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04/09/2023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04/09/2023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Forskere på CERN tenker eksponensielt, og det er denne tankegangen IdeaSquare ønsker å videreføre til samfunnet. Dermed har vi student-program og </a:t>
            </a:r>
          </a:p>
          <a:p>
            <a:r>
              <a:rPr lang="en-CH" dirty="0"/>
              <a:t>CERNs makerspace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1535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41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682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Linear Electron Beam at CERN</a:t>
            </a:r>
          </a:p>
          <a:p>
            <a:r>
              <a:rPr lang="en-CH" dirty="0"/>
              <a:t>Electron Test facility</a:t>
            </a:r>
          </a:p>
          <a:p>
            <a:endParaRPr lang="en-CH" dirty="0"/>
          </a:p>
          <a:p>
            <a:r>
              <a:rPr lang="en-CH" dirty="0"/>
              <a:t>Linear Electron Beam på CERN</a:t>
            </a:r>
          </a:p>
          <a:p>
            <a:endParaRPr lang="en-CH" dirty="0"/>
          </a:p>
          <a:p>
            <a:r>
              <a:rPr lang="en-CH" dirty="0"/>
              <a:t>Medisinsk forskning på radioterapi</a:t>
            </a:r>
          </a:p>
          <a:p>
            <a:endParaRPr lang="en-CH" dirty="0"/>
          </a:p>
          <a:p>
            <a:r>
              <a:rPr lang="en-CH" dirty="0"/>
              <a:t>Utfordring: trenger å bytte ut prøver samtidig som akseletaroten kjører</a:t>
            </a:r>
          </a:p>
          <a:p>
            <a:endParaRPr lang="en-CH" dirty="0"/>
          </a:p>
          <a:p>
            <a:endParaRPr lang="en-CH" dirty="0"/>
          </a:p>
          <a:p>
            <a:r>
              <a:rPr lang="en-CH" dirty="0"/>
              <a:t>Develop and test components for excisting and future accelerators</a:t>
            </a:r>
          </a:p>
          <a:p>
            <a:r>
              <a:rPr lang="en-CH" dirty="0"/>
              <a:t>Test new ways of accelerating particles</a:t>
            </a:r>
          </a:p>
          <a:p>
            <a:r>
              <a:rPr lang="en-CH" dirty="0"/>
              <a:t>Investigate medical applications</a:t>
            </a:r>
          </a:p>
          <a:p>
            <a:r>
              <a:rPr lang="en-CH" dirty="0"/>
              <a:t>Studying radiation hardness of electronics for aerospace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224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Linear Electron Beam at CERN</a:t>
            </a:r>
          </a:p>
          <a:p>
            <a:r>
              <a:rPr lang="en-CH" dirty="0"/>
              <a:t>Electron Test facility</a:t>
            </a:r>
          </a:p>
          <a:p>
            <a:endParaRPr lang="en-CH" dirty="0"/>
          </a:p>
          <a:p>
            <a:r>
              <a:rPr lang="en-CH" dirty="0"/>
              <a:t>C-Robot</a:t>
            </a:r>
          </a:p>
          <a:p>
            <a:endParaRPr lang="en-CH" dirty="0"/>
          </a:p>
          <a:p>
            <a:r>
              <a:rPr lang="en-CH" dirty="0"/>
              <a:t>3D printing</a:t>
            </a:r>
          </a:p>
          <a:p>
            <a:endParaRPr lang="en-CH" dirty="0"/>
          </a:p>
          <a:p>
            <a:r>
              <a:rPr lang="en-CH" dirty="0"/>
              <a:t>Laser kutting</a:t>
            </a:r>
          </a:p>
          <a:p>
            <a:endParaRPr lang="en-CH" dirty="0"/>
          </a:p>
          <a:p>
            <a:r>
              <a:rPr lang="en-CH" dirty="0"/>
              <a:t>Develop and test components for excisting and future accelerators</a:t>
            </a:r>
          </a:p>
          <a:p>
            <a:r>
              <a:rPr lang="en-CH" dirty="0"/>
              <a:t>Test new ways of accelerating particles</a:t>
            </a:r>
          </a:p>
          <a:p>
            <a:r>
              <a:rPr lang="en-CH" dirty="0"/>
              <a:t>Investigate medical applications</a:t>
            </a:r>
          </a:p>
          <a:p>
            <a:r>
              <a:rPr lang="en-CH" dirty="0"/>
              <a:t>Studying radiation hardness of electronics for aerospace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956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ATLAS Phase II Upgrade for High-Luminosity LHC from 2025-2027. Alt skal skje på disse to årene og alt må planlegges veldig nøye. Hver oppgave får en tidsramme som må følges. Dermed er det viktig å gjøre alle oppgavene veldig effektivt. En av gruppene har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oppgave</a:t>
            </a:r>
            <a:r>
              <a:rPr lang="en-GB" dirty="0"/>
              <a:t> </a:t>
            </a:r>
            <a:r>
              <a:rPr lang="en-GB" dirty="0" err="1"/>
              <a:t>å</a:t>
            </a:r>
            <a:r>
              <a:rPr lang="en-GB" dirty="0"/>
              <a:t> </a:t>
            </a:r>
            <a:r>
              <a:rPr lang="en-GB" dirty="0" err="1"/>
              <a:t>åpne</a:t>
            </a:r>
            <a:r>
              <a:rPr lang="en-GB" dirty="0"/>
              <a:t> alle </a:t>
            </a:r>
            <a:r>
              <a:rPr lang="en-GB" dirty="0" err="1"/>
              <a:t>dekslene</a:t>
            </a:r>
            <a:r>
              <a:rPr lang="en-GB" dirty="0"/>
              <a:t> </a:t>
            </a:r>
            <a:r>
              <a:rPr lang="en-GB" dirty="0" err="1"/>
              <a:t>til</a:t>
            </a:r>
            <a:r>
              <a:rPr lang="en-GB" dirty="0"/>
              <a:t> all </a:t>
            </a:r>
            <a:r>
              <a:rPr lang="en-GB" dirty="0" err="1"/>
              <a:t>elektronikken</a:t>
            </a:r>
            <a:r>
              <a:rPr lang="en-GB" dirty="0"/>
              <a:t> </a:t>
            </a:r>
            <a:r>
              <a:rPr lang="en-GB" dirty="0" err="1"/>
              <a:t>og</a:t>
            </a:r>
            <a:r>
              <a:rPr lang="en-GB" dirty="0"/>
              <a:t> </a:t>
            </a:r>
            <a:r>
              <a:rPr lang="en-GB" dirty="0" err="1"/>
              <a:t>gjøre</a:t>
            </a:r>
            <a:r>
              <a:rPr lang="en-GB" dirty="0"/>
              <a:t> </a:t>
            </a:r>
            <a:r>
              <a:rPr lang="en-GB" dirty="0" err="1"/>
              <a:t>oppgradering</a:t>
            </a:r>
            <a:r>
              <a:rPr lang="en-GB" dirty="0"/>
              <a:t> </a:t>
            </a:r>
            <a:r>
              <a:rPr lang="en-GB" dirty="0" err="1"/>
              <a:t>av</a:t>
            </a:r>
            <a:r>
              <a:rPr lang="en-GB" dirty="0"/>
              <a:t> </a:t>
            </a:r>
            <a:r>
              <a:rPr lang="en-GB" dirty="0" err="1"/>
              <a:t>elektronikkne</a:t>
            </a:r>
            <a:r>
              <a:rPr lang="en-GB" dirty="0"/>
              <a:t>. </a:t>
            </a:r>
          </a:p>
          <a:p>
            <a:r>
              <a:rPr lang="en-GB" dirty="0" err="1"/>
              <a:t>Hvor</a:t>
            </a:r>
            <a:r>
              <a:rPr lang="en-GB" dirty="0"/>
              <a:t> </a:t>
            </a:r>
            <a:r>
              <a:rPr lang="en-GB" dirty="0" err="1"/>
              <a:t>vanskelig</a:t>
            </a:r>
            <a:r>
              <a:rPr lang="en-GB" dirty="0"/>
              <a:t> </a:t>
            </a:r>
            <a:r>
              <a:rPr lang="en-GB" dirty="0" err="1"/>
              <a:t>kan</a:t>
            </a:r>
            <a:r>
              <a:rPr lang="en-GB" dirty="0"/>
              <a:t> det </a:t>
            </a:r>
            <a:r>
              <a:rPr lang="en-GB" dirty="0" err="1"/>
              <a:t>være</a:t>
            </a:r>
            <a:r>
              <a:rPr lang="en-GB" dirty="0"/>
              <a:t>? </a:t>
            </a:r>
            <a:r>
              <a:rPr lang="en-GB" dirty="0" err="1"/>
              <a:t>Skru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noen</a:t>
            </a:r>
            <a:r>
              <a:rPr lang="en-GB" dirty="0"/>
              <a:t> </a:t>
            </a:r>
            <a:r>
              <a:rPr lang="en-GB" dirty="0" err="1"/>
              <a:t>skruer</a:t>
            </a:r>
            <a:r>
              <a:rPr lang="en-GB" dirty="0"/>
              <a:t>?</a:t>
            </a:r>
          </a:p>
          <a:p>
            <a:r>
              <a:rPr lang="en-GB" dirty="0"/>
              <a:t>Det er 1150 </a:t>
            </a:r>
            <a:r>
              <a:rPr lang="en-GB" dirty="0" err="1"/>
              <a:t>deksler</a:t>
            </a:r>
            <a:r>
              <a:rPr lang="en-GB" dirty="0"/>
              <a:t>. </a:t>
            </a:r>
            <a:r>
              <a:rPr lang="en-GB" dirty="0" err="1"/>
              <a:t>Dermed</a:t>
            </a:r>
            <a:r>
              <a:rPr lang="en-GB" dirty="0"/>
              <a:t> </a:t>
            </a:r>
            <a:r>
              <a:rPr lang="en-GB" dirty="0" err="1"/>
              <a:t>kan</a:t>
            </a:r>
            <a:r>
              <a:rPr lang="en-GB" dirty="0"/>
              <a:t> du se for </a:t>
            </a:r>
            <a:r>
              <a:rPr lang="en-GB" dirty="0" err="1"/>
              <a:t>deg</a:t>
            </a:r>
            <a:r>
              <a:rPr lang="en-GB" dirty="0"/>
              <a:t> at det </a:t>
            </a:r>
            <a:r>
              <a:rPr lang="en-GB" dirty="0" err="1"/>
              <a:t>vil</a:t>
            </a:r>
            <a:r>
              <a:rPr lang="en-GB" dirty="0"/>
              <a:t> ta </a:t>
            </a:r>
            <a:r>
              <a:rPr lang="en-GB" dirty="0" err="1"/>
              <a:t>en</a:t>
            </a:r>
            <a:r>
              <a:rPr lang="en-GB" dirty="0"/>
              <a:t> del </a:t>
            </a:r>
            <a:r>
              <a:rPr lang="en-GB" dirty="0" err="1"/>
              <a:t>tid</a:t>
            </a:r>
            <a:r>
              <a:rPr lang="en-GB" dirty="0"/>
              <a:t> </a:t>
            </a:r>
            <a:r>
              <a:rPr lang="en-GB" dirty="0" err="1"/>
              <a:t>å</a:t>
            </a:r>
            <a:r>
              <a:rPr lang="en-GB" dirty="0"/>
              <a:t> </a:t>
            </a:r>
            <a:r>
              <a:rPr lang="en-GB" dirty="0" err="1"/>
              <a:t>skru</a:t>
            </a:r>
            <a:r>
              <a:rPr lang="en-GB" dirty="0"/>
              <a:t> </a:t>
            </a:r>
            <a:r>
              <a:rPr lang="en-GB" dirty="0" err="1"/>
              <a:t>opp</a:t>
            </a:r>
            <a:r>
              <a:rPr lang="en-GB" dirty="0"/>
              <a:t> alle </a:t>
            </a:r>
            <a:r>
              <a:rPr lang="en-GB" dirty="0" err="1"/>
              <a:t>skruene</a:t>
            </a:r>
            <a:r>
              <a:rPr lang="en-GB" dirty="0"/>
              <a:t> </a:t>
            </a:r>
            <a:r>
              <a:rPr lang="en-GB" dirty="0" err="1"/>
              <a:t>som</a:t>
            </a:r>
            <a:r>
              <a:rPr lang="en-GB" dirty="0"/>
              <a:t> holder </a:t>
            </a:r>
            <a:r>
              <a:rPr lang="en-GB" dirty="0" err="1"/>
              <a:t>dekslene</a:t>
            </a:r>
            <a:r>
              <a:rPr lang="en-GB" dirty="0"/>
              <a:t> </a:t>
            </a:r>
            <a:r>
              <a:rPr lang="en-GB" dirty="0" err="1"/>
              <a:t>på</a:t>
            </a:r>
            <a:r>
              <a:rPr lang="en-GB" dirty="0"/>
              <a:t> </a:t>
            </a:r>
            <a:r>
              <a:rPr lang="en-GB" dirty="0" err="1"/>
              <a:t>plass</a:t>
            </a:r>
            <a:r>
              <a:rPr lang="en-GB" dirty="0"/>
              <a:t>. To formal: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 err="1"/>
              <a:t>Effektivisere</a:t>
            </a:r>
            <a:r>
              <a:rPr lang="en-GB" dirty="0"/>
              <a:t> (</a:t>
            </a:r>
            <a:r>
              <a:rPr lang="en-GB" dirty="0" err="1"/>
              <a:t>Raskt</a:t>
            </a:r>
            <a:r>
              <a:rPr lang="en-GB" dirty="0"/>
              <a:t> </a:t>
            </a:r>
            <a:r>
              <a:rPr lang="en-GB" dirty="0" err="1"/>
              <a:t>matche</a:t>
            </a:r>
            <a:r>
              <a:rPr lang="en-GB" dirty="0"/>
              <a:t> </a:t>
            </a:r>
            <a:r>
              <a:rPr lang="en-GB" dirty="0" err="1"/>
              <a:t>skrue</a:t>
            </a:r>
            <a:r>
              <a:rPr lang="en-GB" dirty="0"/>
              <a:t> med </a:t>
            </a:r>
            <a:r>
              <a:rPr lang="en-GB" dirty="0" err="1"/>
              <a:t>skrutrekker</a:t>
            </a:r>
            <a:r>
              <a:rPr lang="en-GB" dirty="0"/>
              <a:t>)</a:t>
            </a:r>
          </a:p>
          <a:p>
            <a:pPr marL="171450" indent="-171450">
              <a:buFontTx/>
              <a:buChar char="-"/>
            </a:pPr>
            <a:r>
              <a:rPr lang="en-GB" dirty="0" err="1"/>
              <a:t>Unngå</a:t>
            </a:r>
            <a:r>
              <a:rPr lang="en-GB" dirty="0"/>
              <a:t> at </a:t>
            </a:r>
            <a:r>
              <a:rPr lang="en-GB" dirty="0" err="1"/>
              <a:t>skruer</a:t>
            </a:r>
            <a:r>
              <a:rPr lang="en-GB" dirty="0"/>
              <a:t> faller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og</a:t>
            </a:r>
            <a:r>
              <a:rPr lang="en-GB" dirty="0"/>
              <a:t> at man mister de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 err="1"/>
              <a:t>Myoner</a:t>
            </a: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/>
              <a:t>Linker: https://</a:t>
            </a:r>
            <a:r>
              <a:rPr lang="en-GB" dirty="0" err="1"/>
              <a:t>cds.cern.ch</a:t>
            </a:r>
            <a:r>
              <a:rPr lang="en-GB" dirty="0"/>
              <a:t>/record/2732959/files/ATL-UPGRADE-PROC-2020-001.pdf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/>
              <a:t>https://</a:t>
            </a:r>
            <a:r>
              <a:rPr lang="en-GB" dirty="0" err="1"/>
              <a:t>atlas.cern</a:t>
            </a:r>
            <a:r>
              <a:rPr lang="en-GB" dirty="0"/>
              <a:t>/Discover/Detector/Muon-Spectrometer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/>
              <a:t>https://</a:t>
            </a:r>
            <a:r>
              <a:rPr lang="en-GB" dirty="0" err="1"/>
              <a:t>cds.cern.ch</a:t>
            </a:r>
            <a:r>
              <a:rPr lang="en-GB" dirty="0"/>
              <a:t>/record/2770861/files/ATL-MUON-SLIDE-2021-175.pdf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2029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Utfordringer: 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66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Fortsatt utfordringer:</a:t>
            </a:r>
          </a:p>
          <a:p>
            <a:pPr marL="171450" indent="-171450">
              <a:buFontTx/>
              <a:buChar char="-"/>
            </a:pPr>
            <a:r>
              <a:rPr lang="en-GB" dirty="0"/>
              <a:t>L</a:t>
            </a:r>
            <a:r>
              <a:rPr lang="en-CH" dirty="0"/>
              <a:t>ett å miste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423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Sjømannskirken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4942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Folkene!</a:t>
            </a:r>
            <a:br>
              <a:rPr lang="en-CH" dirty="0"/>
            </a:br>
            <a:r>
              <a:rPr lang="en-CH" dirty="0"/>
              <a:t>Kollegaene mine</a:t>
            </a:r>
          </a:p>
          <a:p>
            <a:r>
              <a:rPr lang="en-CH" dirty="0"/>
              <a:t>Venner </a:t>
            </a:r>
          </a:p>
          <a:p>
            <a:r>
              <a:rPr lang="en-CH" dirty="0"/>
              <a:t>Robert Caillou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41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jpeg"/><Relationship Id="rId7" Type="http://schemas.openxmlformats.org/officeDocument/2006/relationships/image" Target="../media/image25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4.png"/><Relationship Id="rId5" Type="http://schemas.openxmlformats.org/officeDocument/2006/relationships/image" Target="../media/image30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6.png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Min </a:t>
            </a:r>
            <a:r>
              <a:rPr lang="en-GB" dirty="0" err="1"/>
              <a:t>reise</a:t>
            </a:r>
            <a:r>
              <a:rPr lang="en-GB" dirty="0"/>
              <a:t> </a:t>
            </a:r>
            <a:r>
              <a:rPr lang="en-GB" dirty="0" err="1"/>
              <a:t>til</a:t>
            </a:r>
            <a:r>
              <a:rPr lang="en-GB" dirty="0"/>
              <a:t> CERN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Dina Zimmermann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Who we are | IdeaSquare">
            <a:extLst>
              <a:ext uri="{FF2B5EF4-FFF2-40B4-BE49-F238E27FC236}">
                <a16:creationId xmlns:a16="http://schemas.microsoft.com/office/drawing/2014/main" id="{4F034F72-5193-A870-E9E7-5A583FC3B3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440" y="900373"/>
            <a:ext cx="3541120" cy="2892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F7516F0-BBD8-3E33-B634-633AF0F0A6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41" y="1542185"/>
            <a:ext cx="2531931" cy="25319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2C7AAE-AEE9-B473-09A5-3A61F8D4EB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3311" y="1542185"/>
            <a:ext cx="2363007" cy="2363007"/>
          </a:xfrm>
          <a:prstGeom prst="rect">
            <a:avLst/>
          </a:prstGeom>
        </p:spPr>
      </p:pic>
      <p:pic>
        <p:nvPicPr>
          <p:cNvPr id="22" name="Graphic 21" descr="Arrow: Anti-clockwise curve with solid fill">
            <a:extLst>
              <a:ext uri="{FF2B5EF4-FFF2-40B4-BE49-F238E27FC236}">
                <a16:creationId xmlns:a16="http://schemas.microsoft.com/office/drawing/2014/main" id="{AE31149C-3920-54E4-06F6-6D062B7075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6200000">
            <a:off x="1781436" y="1069384"/>
            <a:ext cx="1108514" cy="1108514"/>
          </a:xfrm>
          <a:prstGeom prst="rect">
            <a:avLst/>
          </a:prstGeom>
        </p:spPr>
      </p:pic>
      <p:pic>
        <p:nvPicPr>
          <p:cNvPr id="24" name="Graphic 23" descr="Arrow: Anti-clockwise curve with solid fill">
            <a:extLst>
              <a:ext uri="{FF2B5EF4-FFF2-40B4-BE49-F238E27FC236}">
                <a16:creationId xmlns:a16="http://schemas.microsoft.com/office/drawing/2014/main" id="{E8EE558E-A96E-E214-53E3-4BC306C7DA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 flipH="1">
            <a:off x="6091198" y="1194338"/>
            <a:ext cx="1108514" cy="1108514"/>
          </a:xfrm>
          <a:prstGeom prst="rect">
            <a:avLst/>
          </a:prstGeom>
        </p:spPr>
      </p:pic>
      <p:pic>
        <p:nvPicPr>
          <p:cNvPr id="27" name="Picture 26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D060C7D8-3758-AD64-5CCD-0761136D37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4330" y="3186389"/>
            <a:ext cx="2065913" cy="929661"/>
          </a:xfrm>
          <a:prstGeom prst="rect">
            <a:avLst/>
          </a:prstGeom>
        </p:spPr>
      </p:pic>
      <p:pic>
        <p:nvPicPr>
          <p:cNvPr id="28" name="Picture 27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EB93C239-BD8C-75EE-A856-3E780C56DF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27930" y="3102443"/>
            <a:ext cx="2065913" cy="92966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C40A89B-C2A4-ED0E-31F6-4B10C79F6E53}"/>
              </a:ext>
            </a:extLst>
          </p:cNvPr>
          <p:cNvSpPr txBox="1"/>
          <p:nvPr/>
        </p:nvSpPr>
        <p:spPr>
          <a:xfrm>
            <a:off x="6897438" y="29413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Prototying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68B9F0-57E8-FF3A-F0F0-931E9E3672CF}"/>
              </a:ext>
            </a:extLst>
          </p:cNvPr>
          <p:cNvSpPr txBox="1"/>
          <p:nvPr/>
        </p:nvSpPr>
        <p:spPr>
          <a:xfrm>
            <a:off x="550157" y="2987289"/>
            <a:ext cx="1629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Connecting science and society</a:t>
            </a:r>
          </a:p>
        </p:txBody>
      </p:sp>
    </p:spTree>
    <p:extLst>
      <p:ext uri="{BB962C8B-B14F-4D97-AF65-F5344CB8AC3E}">
        <p14:creationId xmlns:p14="http://schemas.microsoft.com/office/powerpoint/2010/main" val="3525579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1CE66A-F822-87F1-2A35-0420E27E7A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133" y="3526647"/>
            <a:ext cx="2185766" cy="804721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093E27E-0424-16BC-F2A5-87EBCE6429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08" y="813265"/>
            <a:ext cx="5478033" cy="3518103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669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EF8D067-B4C4-842F-CDE9-1A65A5CC86CE}"/>
              </a:ext>
            </a:extLst>
          </p:cNvPr>
          <p:cNvSpPr txBox="1"/>
          <p:nvPr/>
        </p:nvSpPr>
        <p:spPr>
          <a:xfrm>
            <a:off x="6385302" y="1845476"/>
            <a:ext cx="25865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CH" dirty="0"/>
          </a:p>
          <a:p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A03F37-EE13-B837-DA23-C21B3DC541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013" t="-227" r="5758"/>
          <a:stretch/>
        </p:blipFill>
        <p:spPr>
          <a:xfrm>
            <a:off x="550807" y="742552"/>
            <a:ext cx="5834495" cy="381828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35613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33DEE-1FD0-CE36-D81C-311BD0FF6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Skrueholder for ATLAS MDT detektor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EF7EDB2B-00CA-FE79-0FB2-E1027237A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00" y="1118092"/>
            <a:ext cx="4293870" cy="32224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9B1DED-9A65-CA3D-0131-E21DC07BB1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0594" y="1260056"/>
            <a:ext cx="2449426" cy="326590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07487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88620-3D13-D96A-BF7B-9DCF0BDA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Første prototype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1453DD-72CA-0F3E-D19D-DABAD0FF98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52" b="12114"/>
          <a:stretch/>
        </p:blipFill>
        <p:spPr>
          <a:xfrm>
            <a:off x="565200" y="1118091"/>
            <a:ext cx="3153360" cy="351217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7A18CD5A-280F-A36E-8814-5E1D8D9B46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3850" y="1118091"/>
            <a:ext cx="3402329" cy="350469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03780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B106E-48FB-8B6A-7E03-848D9AC61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Andre prototype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83D566-FBFF-2961-A07D-7FA30EBF22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618" t="12274" r="9951" b="8353"/>
          <a:stretch/>
        </p:blipFill>
        <p:spPr>
          <a:xfrm>
            <a:off x="565200" y="1304652"/>
            <a:ext cx="4362422" cy="297996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080030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CAFF0872-48AC-5285-E1AC-CF1C112E6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070527"/>
            <a:ext cx="4003261" cy="30024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47D258-5CE5-B350-032D-D7D3636F75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99" t="12500" r="5599" b="12500"/>
          <a:stretch/>
        </p:blipFill>
        <p:spPr>
          <a:xfrm>
            <a:off x="884902" y="658759"/>
            <a:ext cx="3422946" cy="19254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80F5E-1215-47D7-A4B1-0A4470C0B49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771" b="7771"/>
          <a:stretch/>
        </p:blipFill>
        <p:spPr>
          <a:xfrm>
            <a:off x="884902" y="2659626"/>
            <a:ext cx="3422945" cy="1925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617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2DCBA293-A592-A7C2-9BE3-E850BC1B4A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500" b="12500"/>
          <a:stretch/>
        </p:blipFill>
        <p:spPr>
          <a:xfrm>
            <a:off x="623604" y="688051"/>
            <a:ext cx="6536613" cy="367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6746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wearing a red hard hat&#10;&#10;Description automatically generated">
            <a:extLst>
              <a:ext uri="{FF2B5EF4-FFF2-40B4-BE49-F238E27FC236}">
                <a16:creationId xmlns:a16="http://schemas.microsoft.com/office/drawing/2014/main" id="{1927A3CB-C0D8-A609-5E54-DDE1BD34A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595" y="1027649"/>
            <a:ext cx="2711360" cy="3615146"/>
          </a:xfrm>
          <a:prstGeom prst="rect">
            <a:avLst/>
          </a:prstGeom>
        </p:spPr>
      </p:pic>
      <p:pic>
        <p:nvPicPr>
          <p:cNvPr id="7" name="Picture 6" descr="A group of people in hard hats working in a factory&#10;&#10;Description automatically generated">
            <a:extLst>
              <a:ext uri="{FF2B5EF4-FFF2-40B4-BE49-F238E27FC236}">
                <a16:creationId xmlns:a16="http://schemas.microsoft.com/office/drawing/2014/main" id="{2AF4F38A-197D-1E55-C053-31549FEFE6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2951" y="1027648"/>
            <a:ext cx="2711360" cy="3615147"/>
          </a:xfrm>
          <a:prstGeom prst="rect">
            <a:avLst/>
          </a:prstGeom>
        </p:spPr>
      </p:pic>
      <p:pic>
        <p:nvPicPr>
          <p:cNvPr id="9" name="Picture 8" descr="A person and person on stairs in a building&#10;&#10;Description automatically generated">
            <a:extLst>
              <a:ext uri="{FF2B5EF4-FFF2-40B4-BE49-F238E27FC236}">
                <a16:creationId xmlns:a16="http://schemas.microsoft.com/office/drawing/2014/main" id="{EA0008C8-377A-308A-9E5D-D43CDCECE1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0804" y="1027648"/>
            <a:ext cx="2711361" cy="3615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1984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on a mountain&#10;&#10;Description automatically generated">
            <a:extLst>
              <a:ext uri="{FF2B5EF4-FFF2-40B4-BE49-F238E27FC236}">
                <a16:creationId xmlns:a16="http://schemas.microsoft.com/office/drawing/2014/main" id="{0D96500A-1D29-AC4A-50C5-216CCD3429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6104" y="1058442"/>
            <a:ext cx="4628011" cy="3471009"/>
          </a:xfrm>
          <a:prstGeom prst="rect">
            <a:avLst/>
          </a:prstGeom>
        </p:spPr>
      </p:pic>
      <p:pic>
        <p:nvPicPr>
          <p:cNvPr id="5" name="Picture 4" descr="A person on skis in the snow&#10;&#10;Description automatically generated">
            <a:extLst>
              <a:ext uri="{FF2B5EF4-FFF2-40B4-BE49-F238E27FC236}">
                <a16:creationId xmlns:a16="http://schemas.microsoft.com/office/drawing/2014/main" id="{D5D57D4A-89BC-AD2A-CB81-B2B7D4A26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885" y="1058442"/>
            <a:ext cx="2660381" cy="354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216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ity with snow on the ground&#10;&#10;Description automatically generated">
            <a:extLst>
              <a:ext uri="{FF2B5EF4-FFF2-40B4-BE49-F238E27FC236}">
                <a16:creationId xmlns:a16="http://schemas.microsoft.com/office/drawing/2014/main" id="{42A8DF1F-CAA3-CF83-D751-6981C73FA3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73" y="783551"/>
            <a:ext cx="2300112" cy="4094477"/>
          </a:xfrm>
          <a:prstGeom prst="rect">
            <a:avLst/>
          </a:prstGeom>
        </p:spPr>
      </p:pic>
      <p:pic>
        <p:nvPicPr>
          <p:cNvPr id="1026" name="Picture 2" descr="Jeg kom ikke inn på førstevalget, hva nå? - NTNUs Studentblogg">
            <a:extLst>
              <a:ext uri="{FF2B5EF4-FFF2-40B4-BE49-F238E27FC236}">
                <a16:creationId xmlns:a16="http://schemas.microsoft.com/office/drawing/2014/main" id="{A6F0FD5A-8CEB-F3C9-335A-8F441EBDE4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017" y="798541"/>
            <a:ext cx="2797507" cy="2106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årlig aura for nye eurokoder - Tu.no">
            <a:extLst>
              <a:ext uri="{FF2B5EF4-FFF2-40B4-BE49-F238E27FC236}">
                <a16:creationId xmlns:a16="http://schemas.microsoft.com/office/drawing/2014/main" id="{7F7F1D15-DADB-5C2F-4122-0FFA79C8B5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855" y="1518634"/>
            <a:ext cx="2929222" cy="2106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ivilingeniør Bygg- og miljøteknikk, NTNU Trondheim | Flickr">
            <a:extLst>
              <a:ext uri="{FF2B5EF4-FFF2-40B4-BE49-F238E27FC236}">
                <a16:creationId xmlns:a16="http://schemas.microsoft.com/office/drawing/2014/main" id="{75148D87-AD8B-DC3B-6685-FF61BB6FD3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016" y="3012256"/>
            <a:ext cx="2797507" cy="1865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59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9647C-B705-49F5-60BC-B805DAC51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582" y="1215062"/>
            <a:ext cx="3528721" cy="1433553"/>
          </a:xfrm>
        </p:spPr>
        <p:txBody>
          <a:bodyPr/>
          <a:lstStyle/>
          <a:p>
            <a:r>
              <a:rPr lang="en-CH" dirty="0"/>
              <a:t>Takk for meg!</a:t>
            </a:r>
          </a:p>
        </p:txBody>
      </p:sp>
    </p:spTree>
    <p:extLst>
      <p:ext uri="{BB962C8B-B14F-4D97-AF65-F5344CB8AC3E}">
        <p14:creationId xmlns:p14="http://schemas.microsoft.com/office/powerpoint/2010/main" val="2623734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Workshop i Design Thinking - Helseforsking Sogn og Fjordane">
            <a:extLst>
              <a:ext uri="{FF2B5EF4-FFF2-40B4-BE49-F238E27FC236}">
                <a16:creationId xmlns:a16="http://schemas.microsoft.com/office/drawing/2014/main" id="{27649A9F-316E-6947-F0BB-7E038C7A46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43" y="824458"/>
            <a:ext cx="4756072" cy="3569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TrollLABS | Trondheim">
            <a:extLst>
              <a:ext uri="{FF2B5EF4-FFF2-40B4-BE49-F238E27FC236}">
                <a16:creationId xmlns:a16="http://schemas.microsoft.com/office/drawing/2014/main" id="{E37E051D-08B0-8A60-2ACC-73EF3CD90FB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  <p:sp>
        <p:nvSpPr>
          <p:cNvPr id="6" name="AutoShape 8" descr="TrollLABS | Trondheim">
            <a:extLst>
              <a:ext uri="{FF2B5EF4-FFF2-40B4-BE49-F238E27FC236}">
                <a16:creationId xmlns:a16="http://schemas.microsoft.com/office/drawing/2014/main" id="{2A16AE5B-AE26-0E5D-0F5F-EC8D68CF23F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8896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rollLABS – der ideene myldrer | NTNU Discovery">
            <a:extLst>
              <a:ext uri="{FF2B5EF4-FFF2-40B4-BE49-F238E27FC236}">
                <a16:creationId xmlns:a16="http://schemas.microsoft.com/office/drawing/2014/main" id="{77DE82BE-894F-1239-E06D-62301E765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062" y="1627321"/>
            <a:ext cx="3702574" cy="246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C1549D-1B37-5DDB-C616-585EE835BA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364" y="774914"/>
            <a:ext cx="3903636" cy="390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798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and person sitting next to a chair&#10;&#10;Description automatically generated">
            <a:extLst>
              <a:ext uri="{FF2B5EF4-FFF2-40B4-BE49-F238E27FC236}">
                <a16:creationId xmlns:a16="http://schemas.microsoft.com/office/drawing/2014/main" id="{973D7635-4184-A378-A15A-C789F3EA27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555" y="629587"/>
            <a:ext cx="3115612" cy="4154149"/>
          </a:xfrm>
          <a:prstGeom prst="rect">
            <a:avLst/>
          </a:prstGeom>
        </p:spPr>
      </p:pic>
      <p:pic>
        <p:nvPicPr>
          <p:cNvPr id="6" name="Picture 5" descr="A machine on a snowboard&#10;&#10;Description automatically generated">
            <a:extLst>
              <a:ext uri="{FF2B5EF4-FFF2-40B4-BE49-F238E27FC236}">
                <a16:creationId xmlns:a16="http://schemas.microsoft.com/office/drawing/2014/main" id="{0430FA43-74B8-2016-BDC6-ED9FD1C7D2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5518" y="610427"/>
            <a:ext cx="3115612" cy="4154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129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A6E0D-2DE8-9809-4091-06DEDB387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Min første jobb på CERN IdeaSquare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CCF7ED4B-5475-9CDA-69DD-C938CCA6A7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754" y="1118092"/>
            <a:ext cx="5475831" cy="3652057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487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at sitting on a table&#10;&#10;Description automatically generated">
            <a:extLst>
              <a:ext uri="{FF2B5EF4-FFF2-40B4-BE49-F238E27FC236}">
                <a16:creationId xmlns:a16="http://schemas.microsoft.com/office/drawing/2014/main" id="{939DBE60-2AD7-F3F4-7FCC-C544B5EBB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7061" y="658760"/>
            <a:ext cx="2803884" cy="3738512"/>
          </a:xfrm>
          <a:prstGeom prst="rect">
            <a:avLst/>
          </a:prstGeom>
        </p:spPr>
      </p:pic>
      <p:pic>
        <p:nvPicPr>
          <p:cNvPr id="8" name="Picture 7" descr="A house with a brick driveway&#10;&#10;Description automatically generated">
            <a:extLst>
              <a:ext uri="{FF2B5EF4-FFF2-40B4-BE49-F238E27FC236}">
                <a16:creationId xmlns:a16="http://schemas.microsoft.com/office/drawing/2014/main" id="{22053EDE-A299-AFE4-85EF-D3501AD386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245" y="658760"/>
            <a:ext cx="2803884" cy="373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177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Who we are | IdeaSquare">
            <a:extLst>
              <a:ext uri="{FF2B5EF4-FFF2-40B4-BE49-F238E27FC236}">
                <a16:creationId xmlns:a16="http://schemas.microsoft.com/office/drawing/2014/main" id="{4F034F72-5193-A870-E9E7-5A583FC3B3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440" y="900373"/>
            <a:ext cx="3541120" cy="2892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F7516F0-BBD8-3E33-B634-633AF0F0A6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41" y="1542185"/>
            <a:ext cx="2531931" cy="2531931"/>
          </a:xfrm>
          <a:prstGeom prst="rect">
            <a:avLst/>
          </a:prstGeom>
        </p:spPr>
      </p:pic>
      <p:pic>
        <p:nvPicPr>
          <p:cNvPr id="22" name="Graphic 21" descr="Arrow: Anti-clockwise curve with solid fill">
            <a:extLst>
              <a:ext uri="{FF2B5EF4-FFF2-40B4-BE49-F238E27FC236}">
                <a16:creationId xmlns:a16="http://schemas.microsoft.com/office/drawing/2014/main" id="{AE31149C-3920-54E4-06F6-6D062B7075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1781436" y="1069384"/>
            <a:ext cx="1108514" cy="1108514"/>
          </a:xfrm>
          <a:prstGeom prst="rect">
            <a:avLst/>
          </a:prstGeom>
        </p:spPr>
      </p:pic>
      <p:pic>
        <p:nvPicPr>
          <p:cNvPr id="27" name="Picture 26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D060C7D8-3758-AD64-5CCD-0761136D37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330" y="3186389"/>
            <a:ext cx="2065913" cy="929661"/>
          </a:xfrm>
          <a:prstGeom prst="rect">
            <a:avLst/>
          </a:prstGeom>
        </p:spPr>
      </p:pic>
      <p:pic>
        <p:nvPicPr>
          <p:cNvPr id="28" name="Picture 27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EB93C239-BD8C-75EE-A856-3E780C56DF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7930" y="3102443"/>
            <a:ext cx="2065913" cy="92966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968B9F0-57E8-FF3A-F0F0-931E9E3672CF}"/>
              </a:ext>
            </a:extLst>
          </p:cNvPr>
          <p:cNvSpPr txBox="1"/>
          <p:nvPr/>
        </p:nvSpPr>
        <p:spPr>
          <a:xfrm>
            <a:off x="550157" y="2987289"/>
            <a:ext cx="1629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Connecting science and society</a:t>
            </a:r>
          </a:p>
        </p:txBody>
      </p:sp>
    </p:spTree>
    <p:extLst>
      <p:ext uri="{BB962C8B-B14F-4D97-AF65-F5344CB8AC3E}">
        <p14:creationId xmlns:p14="http://schemas.microsoft.com/office/powerpoint/2010/main" val="376617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1B9E2F9-B2CD-7F6F-9A7D-2413FF548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8417" y="2324746"/>
            <a:ext cx="4297765" cy="24174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A973581-3255-986C-8688-D84D495B13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8417" y="594221"/>
            <a:ext cx="2295440" cy="1529047"/>
          </a:xfrm>
          <a:prstGeom prst="rect">
            <a:avLst/>
          </a:prstGeom>
        </p:spPr>
      </p:pic>
      <p:pic>
        <p:nvPicPr>
          <p:cNvPr id="9220" name="Picture 4" descr="CBI Fusion Point 2022 - Last visit and Final Gala - CERN Document Server">
            <a:extLst>
              <a:ext uri="{FF2B5EF4-FFF2-40B4-BE49-F238E27FC236}">
                <a16:creationId xmlns:a16="http://schemas.microsoft.com/office/drawing/2014/main" id="{A0789CDF-469C-1BA2-744B-FA1FFFD618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52" y="1403366"/>
            <a:ext cx="3626985" cy="2417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673778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854</TotalTime>
  <Words>350</Words>
  <Application>Microsoft Macintosh PowerPoint</Application>
  <PresentationFormat>On-screen Show (16:9)</PresentationFormat>
  <Paragraphs>67</Paragraphs>
  <Slides>20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Helvetica</vt:lpstr>
      <vt:lpstr>Helvetica 75</vt:lpstr>
      <vt:lpstr>Opcion Foto</vt:lpstr>
      <vt:lpstr>Min reise til CERN</vt:lpstr>
      <vt:lpstr>PowerPoint Presentation</vt:lpstr>
      <vt:lpstr>PowerPoint Presentation</vt:lpstr>
      <vt:lpstr>PowerPoint Presentation</vt:lpstr>
      <vt:lpstr>PowerPoint Presentation</vt:lpstr>
      <vt:lpstr>Min første jobb på CERN IdeaSquare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Skrueholder for ATLAS MDT detektor</vt:lpstr>
      <vt:lpstr>Første prototype</vt:lpstr>
      <vt:lpstr>Andre prototype</vt:lpstr>
      <vt:lpstr>PowerPoint Presentation</vt:lpstr>
      <vt:lpstr>PowerPoint Presentation</vt:lpstr>
      <vt:lpstr>PowerPoint Presentation</vt:lpstr>
      <vt:lpstr>PowerPoint Presentation</vt:lpstr>
      <vt:lpstr>Takk for meg!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Dina Zimmermann</cp:lastModifiedBy>
  <cp:revision>6</cp:revision>
  <dcterms:created xsi:type="dcterms:W3CDTF">2022-01-18T18:56:13Z</dcterms:created>
  <dcterms:modified xsi:type="dcterms:W3CDTF">2023-09-05T08:46:09Z</dcterms:modified>
  <cp:category/>
</cp:coreProperties>
</file>