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4" r:id="rId2"/>
    <p:sldId id="283" r:id="rId3"/>
    <p:sldId id="265" r:id="rId4"/>
    <p:sldId id="266" r:id="rId5"/>
    <p:sldId id="286" r:id="rId6"/>
    <p:sldId id="288" r:id="rId7"/>
    <p:sldId id="279" r:id="rId8"/>
    <p:sldId id="267" r:id="rId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E4FA"/>
    <a:srgbClr val="E3F4FD"/>
    <a:srgbClr val="006968"/>
    <a:srgbClr val="000000"/>
    <a:srgbClr val="1F5DA6"/>
    <a:srgbClr val="3062AB"/>
    <a:srgbClr val="003B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068" autoAdjust="0"/>
    <p:restoredTop sz="92143" autoAdjust="0"/>
  </p:normalViewPr>
  <p:slideViewPr>
    <p:cSldViewPr snapToGrid="0">
      <p:cViewPr varScale="1">
        <p:scale>
          <a:sx n="138" d="100"/>
          <a:sy n="138" d="100"/>
        </p:scale>
        <p:origin x="120"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464086-A0C3-447A-BD11-08E166BE9757}" type="datetimeFigureOut">
              <a:rPr lang="fr-CH" smtClean="0"/>
              <a:t>28.07.2023</a:t>
            </a:fld>
            <a:endParaRPr lang="fr-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71CE32-107D-4B6C-8AC9-4846F6238E5D}" type="slidenum">
              <a:rPr lang="fr-CH" smtClean="0"/>
              <a:t>‹#›</a:t>
            </a:fld>
            <a:endParaRPr lang="fr-CH"/>
          </a:p>
        </p:txBody>
      </p:sp>
    </p:spTree>
    <p:extLst>
      <p:ext uri="{BB962C8B-B14F-4D97-AF65-F5344CB8AC3E}">
        <p14:creationId xmlns:p14="http://schemas.microsoft.com/office/powerpoint/2010/main" val="1790121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Bienvenue</a:t>
            </a:r>
            <a:r>
              <a:rPr lang="fr-CH" baseline="0" dirty="0"/>
              <a:t> au CERN, </a:t>
            </a:r>
            <a:r>
              <a:rPr lang="fr-CH" baseline="0" dirty="0" err="1"/>
              <a:t>welcome</a:t>
            </a:r>
            <a:r>
              <a:rPr lang="fr-CH" baseline="0" dirty="0"/>
              <a:t> to CERN.</a:t>
            </a:r>
          </a:p>
          <a:p>
            <a:r>
              <a:rPr lang="fr-CH" baseline="0" dirty="0"/>
              <a:t>Pour rappel, cette présentation est destinée uniquement aux Staff, boursiers et étudiants.</a:t>
            </a:r>
          </a:p>
          <a:p>
            <a:r>
              <a:rPr lang="fr-CH" baseline="0" dirty="0"/>
              <a:t>As a </a:t>
            </a:r>
            <a:r>
              <a:rPr lang="fr-CH" baseline="0" dirty="0" err="1"/>
              <a:t>reminder</a:t>
            </a:r>
            <a:r>
              <a:rPr lang="fr-CH" baseline="0" dirty="0"/>
              <a:t>, </a:t>
            </a:r>
            <a:r>
              <a:rPr lang="fr-CH" baseline="0" dirty="0" err="1"/>
              <a:t>this</a:t>
            </a:r>
            <a:r>
              <a:rPr lang="fr-CH" baseline="0" dirty="0"/>
              <a:t> </a:t>
            </a:r>
            <a:r>
              <a:rPr lang="fr-CH" baseline="0" dirty="0" err="1"/>
              <a:t>presentation</a:t>
            </a:r>
            <a:r>
              <a:rPr lang="fr-CH" baseline="0" dirty="0"/>
              <a:t> </a:t>
            </a:r>
            <a:r>
              <a:rPr lang="fr-CH" baseline="0" dirty="0" err="1"/>
              <a:t>is</a:t>
            </a:r>
            <a:r>
              <a:rPr lang="fr-CH" baseline="0" dirty="0"/>
              <a:t> </a:t>
            </a:r>
            <a:r>
              <a:rPr lang="fr-CH" baseline="0" dirty="0" err="1"/>
              <a:t>only</a:t>
            </a:r>
            <a:r>
              <a:rPr lang="fr-CH" baseline="0" dirty="0"/>
              <a:t> for Staff, </a:t>
            </a:r>
            <a:r>
              <a:rPr lang="fr-CH" baseline="0" dirty="0" err="1"/>
              <a:t>fellows</a:t>
            </a:r>
            <a:r>
              <a:rPr lang="fr-CH" baseline="0" dirty="0"/>
              <a:t> and </a:t>
            </a:r>
            <a:r>
              <a:rPr lang="fr-CH" baseline="0" dirty="0" err="1"/>
              <a:t>students</a:t>
            </a:r>
            <a:r>
              <a:rPr lang="fr-CH" baseline="0" dirty="0"/>
              <a:t>. </a:t>
            </a:r>
          </a:p>
          <a:p>
            <a:endParaRPr lang="fr-CH" dirty="0"/>
          </a:p>
        </p:txBody>
      </p:sp>
      <p:sp>
        <p:nvSpPr>
          <p:cNvPr id="4" name="Slide Number Placeholder 3"/>
          <p:cNvSpPr>
            <a:spLocks noGrp="1"/>
          </p:cNvSpPr>
          <p:nvPr>
            <p:ph type="sldNum" sz="quarter" idx="10"/>
          </p:nvPr>
        </p:nvSpPr>
        <p:spPr/>
        <p:txBody>
          <a:bodyPr/>
          <a:lstStyle/>
          <a:p>
            <a:fld id="{0A71CE32-107D-4B6C-8AC9-4846F6238E5D}" type="slidenum">
              <a:rPr lang="fr-CH" smtClean="0"/>
              <a:t>1</a:t>
            </a:fld>
            <a:endParaRPr lang="fr-CH"/>
          </a:p>
        </p:txBody>
      </p:sp>
    </p:spTree>
    <p:extLst>
      <p:ext uri="{BB962C8B-B14F-4D97-AF65-F5344CB8AC3E}">
        <p14:creationId xmlns:p14="http://schemas.microsoft.com/office/powerpoint/2010/main" val="2123373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Thus, everyone contributes according to his/her means and makes use of the cover according to his/her needs.</a:t>
            </a:r>
          </a:p>
          <a:p>
            <a:r>
              <a:rPr lang="en-GB" sz="1200" b="0" i="0" kern="1200" dirty="0">
                <a:solidFill>
                  <a:schemeClr val="tx1"/>
                </a:solidFill>
                <a:effectLst/>
                <a:latin typeface="+mn-lt"/>
                <a:ea typeface="+mn-ea"/>
                <a:cs typeface="+mn-cs"/>
              </a:rPr>
              <a:t>Freedom</a:t>
            </a:r>
          </a:p>
          <a:p>
            <a:r>
              <a:rPr lang="en-GB" sz="1200" b="0" i="0" kern="1200" dirty="0">
                <a:solidFill>
                  <a:schemeClr val="tx1"/>
                </a:solidFill>
                <a:effectLst/>
                <a:latin typeface="+mn-lt"/>
                <a:ea typeface="+mn-ea"/>
                <a:cs typeface="+mn-cs"/>
              </a:rPr>
              <a:t>CHIS Members benefit not only from a worldwide valid cover but also from freedom of choice of health care providers (doctors, hospitals, clinics).</a:t>
            </a:r>
          </a:p>
          <a:p>
            <a:r>
              <a:rPr lang="en-GB" sz="1200" b="0" i="0" kern="1200" dirty="0">
                <a:solidFill>
                  <a:schemeClr val="tx1"/>
                </a:solidFill>
                <a:effectLst/>
                <a:latin typeface="+mn-lt"/>
                <a:ea typeface="+mn-ea"/>
                <a:cs typeface="+mn-cs"/>
              </a:rPr>
              <a:t>Responsibility</a:t>
            </a:r>
          </a:p>
          <a:p>
            <a:r>
              <a:rPr lang="en-GB" sz="1200" b="0" i="0" kern="1200" dirty="0">
                <a:solidFill>
                  <a:schemeClr val="tx1"/>
                </a:solidFill>
                <a:effectLst/>
                <a:latin typeface="+mn-lt"/>
                <a:ea typeface="+mn-ea"/>
                <a:cs typeface="+mn-cs"/>
              </a:rPr>
              <a:t>The freedom, however, is not without limits. The CHIS is a self-financed system. Accordingly, the level of reimbursement shall not exceed the level of contributions. Should this happen, an increase in the contributions would be necessary.</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Therefore, CHIS Members are invited to contribute actively to the Scheme's cost-containment policy. Keeping costs under control is the addition of individual actions which help to maintain the financial balance of the Scheme and thus to contain any possible increase in contributions.</a:t>
            </a:r>
          </a:p>
          <a:p>
            <a:endParaRPr lang="fr-CH" dirty="0"/>
          </a:p>
        </p:txBody>
      </p:sp>
      <p:sp>
        <p:nvSpPr>
          <p:cNvPr id="4" name="Slide Number Placeholder 3"/>
          <p:cNvSpPr>
            <a:spLocks noGrp="1"/>
          </p:cNvSpPr>
          <p:nvPr>
            <p:ph type="sldNum" sz="quarter" idx="10"/>
          </p:nvPr>
        </p:nvSpPr>
        <p:spPr/>
        <p:txBody>
          <a:bodyPr/>
          <a:lstStyle/>
          <a:p>
            <a:fld id="{0A71CE32-107D-4B6C-8AC9-4846F6238E5D}" type="slidenum">
              <a:rPr lang="fr-CH" smtClean="0"/>
              <a:t>2</a:t>
            </a:fld>
            <a:endParaRPr lang="fr-CH"/>
          </a:p>
        </p:txBody>
      </p:sp>
    </p:spTree>
    <p:extLst>
      <p:ext uri="{BB962C8B-B14F-4D97-AF65-F5344CB8AC3E}">
        <p14:creationId xmlns:p14="http://schemas.microsoft.com/office/powerpoint/2010/main" val="752530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0A71CE32-107D-4B6C-8AC9-4846F6238E5D}" type="slidenum">
              <a:rPr lang="fr-CH" smtClean="0"/>
              <a:t>3</a:t>
            </a:fld>
            <a:endParaRPr lang="fr-CH"/>
          </a:p>
        </p:txBody>
      </p:sp>
    </p:spTree>
    <p:extLst>
      <p:ext uri="{BB962C8B-B14F-4D97-AF65-F5344CB8AC3E}">
        <p14:creationId xmlns:p14="http://schemas.microsoft.com/office/powerpoint/2010/main" val="2533131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a:solidFill>
                  <a:srgbClr val="292929"/>
                </a:solidFill>
                <a:latin typeface="sourcesans-regular"/>
              </a:rPr>
              <a:t>CERN a sa propre assurance santé. Système de solidarité ou chacun contribue</a:t>
            </a:r>
            <a:r>
              <a:rPr lang="fr-CH" baseline="0" dirty="0">
                <a:solidFill>
                  <a:srgbClr val="292929"/>
                </a:solidFill>
                <a:latin typeface="sourcesans-regular"/>
              </a:rPr>
              <a:t> en fonction de ses besoins</a:t>
            </a:r>
            <a:endParaRPr lang="fr-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Poppins"/>
              </a:rPr>
              <a:t>CHIS is not a private insurance, it is a Mutual</a:t>
            </a:r>
            <a:r>
              <a:rPr lang="en-GB" baseline="0" dirty="0">
                <a:latin typeface="Poppins"/>
              </a:rPr>
              <a:t> system</a:t>
            </a:r>
            <a:r>
              <a:rPr lang="en-GB" dirty="0">
                <a:latin typeface="Poppins"/>
              </a:rPr>
              <a:t> to which both the Organization and those insured contribute.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3 principles :</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Mutuality</a:t>
            </a:r>
          </a:p>
          <a:p>
            <a:r>
              <a:rPr lang="en-GB" sz="1200" b="0" i="0" kern="1200" dirty="0">
                <a:solidFill>
                  <a:schemeClr val="tx1"/>
                </a:solidFill>
                <a:effectLst/>
                <a:latin typeface="+mn-lt"/>
                <a:ea typeface="+mn-ea"/>
                <a:cs typeface="+mn-cs"/>
              </a:rPr>
              <a:t>Mutuality is based on solidarity among Members. Indeed, the amount of the contribution to the CHIS is not determined by family situation, age or medical condition of the insured persons. It is rather in proportion to income, except in cases of voluntary affiliation.</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Thus, everyone contributes according to his/her means and makes use of the cover according to his/her needs.</a:t>
            </a:r>
          </a:p>
          <a:p>
            <a:r>
              <a:rPr lang="en-GB" sz="1200" b="0" i="0" kern="1200" dirty="0">
                <a:solidFill>
                  <a:schemeClr val="tx1"/>
                </a:solidFill>
                <a:effectLst/>
                <a:latin typeface="+mn-lt"/>
                <a:ea typeface="+mn-ea"/>
                <a:cs typeface="+mn-cs"/>
              </a:rPr>
              <a:t>Freedom</a:t>
            </a:r>
          </a:p>
          <a:p>
            <a:r>
              <a:rPr lang="en-GB" sz="1200" b="0" i="0" kern="1200" dirty="0">
                <a:solidFill>
                  <a:schemeClr val="tx1"/>
                </a:solidFill>
                <a:effectLst/>
                <a:latin typeface="+mn-lt"/>
                <a:ea typeface="+mn-ea"/>
                <a:cs typeface="+mn-cs"/>
              </a:rPr>
              <a:t>CHIS Members benefit not only from a worldwide valid cover but also from freedom of choice of health care providers (doctors, hospitals, clinics).</a:t>
            </a:r>
          </a:p>
          <a:p>
            <a:r>
              <a:rPr lang="en-GB" sz="1200" b="0" i="0" kern="1200" dirty="0">
                <a:solidFill>
                  <a:schemeClr val="tx1"/>
                </a:solidFill>
                <a:effectLst/>
                <a:latin typeface="+mn-lt"/>
                <a:ea typeface="+mn-ea"/>
                <a:cs typeface="+mn-cs"/>
              </a:rPr>
              <a:t>Responsibility</a:t>
            </a:r>
          </a:p>
          <a:p>
            <a:r>
              <a:rPr lang="en-GB" sz="1200" b="0" i="0" kern="1200" dirty="0">
                <a:solidFill>
                  <a:schemeClr val="tx1"/>
                </a:solidFill>
                <a:effectLst/>
                <a:latin typeface="+mn-lt"/>
                <a:ea typeface="+mn-ea"/>
                <a:cs typeface="+mn-cs"/>
              </a:rPr>
              <a:t>The freedom, however, is not without limits. The CHIS is a self-financed system. Accordingly, the level of reimbursement shall not exceed the level of contributions. Should this happen, an increase in the contributions would be necessary.</a:t>
            </a:r>
            <a:br>
              <a:rPr lang="en-GB" sz="1200" b="0" i="0" kern="1200" dirty="0">
                <a:solidFill>
                  <a:schemeClr val="tx1"/>
                </a:solidFill>
                <a:effectLst/>
                <a:latin typeface="+mn-lt"/>
                <a:ea typeface="+mn-ea"/>
                <a:cs typeface="+mn-cs"/>
              </a:rPr>
            </a:br>
            <a:r>
              <a:rPr lang="en-GB" sz="1200" b="0" i="0" kern="1200" dirty="0">
                <a:solidFill>
                  <a:schemeClr val="tx1"/>
                </a:solidFill>
                <a:effectLst/>
                <a:latin typeface="+mn-lt"/>
                <a:ea typeface="+mn-ea"/>
                <a:cs typeface="+mn-cs"/>
              </a:rPr>
              <a:t>Therefore, CHIS Members are invited to contribute actively to the Scheme's cost-containment policy. Keeping costs under control is the addition of individual actions which help to maintain the financial balance of the Scheme and thus to contain any possible increase in contributions.</a:t>
            </a:r>
          </a:p>
          <a:p>
            <a:endParaRPr lang="fr-CH" dirty="0"/>
          </a:p>
        </p:txBody>
      </p:sp>
      <p:sp>
        <p:nvSpPr>
          <p:cNvPr id="4" name="Slide Number Placeholder 3"/>
          <p:cNvSpPr>
            <a:spLocks noGrp="1"/>
          </p:cNvSpPr>
          <p:nvPr>
            <p:ph type="sldNum" sz="quarter" idx="10"/>
          </p:nvPr>
        </p:nvSpPr>
        <p:spPr/>
        <p:txBody>
          <a:bodyPr/>
          <a:lstStyle/>
          <a:p>
            <a:fld id="{0A71CE32-107D-4B6C-8AC9-4846F6238E5D}" type="slidenum">
              <a:rPr lang="fr-CH" smtClean="0"/>
              <a:t>7</a:t>
            </a:fld>
            <a:endParaRPr lang="fr-CH"/>
          </a:p>
        </p:txBody>
      </p:sp>
    </p:spTree>
    <p:extLst>
      <p:ext uri="{BB962C8B-B14F-4D97-AF65-F5344CB8AC3E}">
        <p14:creationId xmlns:p14="http://schemas.microsoft.com/office/powerpoint/2010/main" val="2582211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28.07.2023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885953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28.07.2023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12097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28.07.2023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4184554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10"/>
          </p:nvPr>
        </p:nvSpPr>
        <p:spPr/>
        <p:txBody>
          <a:bodyPr/>
          <a:lstStyle/>
          <a:p>
            <a:fld id="{2C1F2134-19BD-4D7B-832F-00C1395C9BB6}" type="datetimeFigureOut">
              <a:rPr lang="fr-CH" smtClean="0"/>
              <a:t>28.07.2023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852437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C1F2134-19BD-4D7B-832F-00C1395C9BB6}" type="datetimeFigureOut">
              <a:rPr lang="fr-CH" smtClean="0"/>
              <a:t>28.07.2023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327103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p:cNvSpPr>
            <a:spLocks noGrp="1"/>
          </p:cNvSpPr>
          <p:nvPr>
            <p:ph type="dt" sz="half" idx="10"/>
          </p:nvPr>
        </p:nvSpPr>
        <p:spPr/>
        <p:txBody>
          <a:bodyPr/>
          <a:lstStyle/>
          <a:p>
            <a:fld id="{2C1F2134-19BD-4D7B-832F-00C1395C9BB6}" type="datetimeFigureOut">
              <a:rPr lang="fr-CH" smtClean="0"/>
              <a:t>28.07.2023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530029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p:cNvSpPr>
            <a:spLocks noGrp="1"/>
          </p:cNvSpPr>
          <p:nvPr>
            <p:ph type="dt" sz="half" idx="10"/>
          </p:nvPr>
        </p:nvSpPr>
        <p:spPr/>
        <p:txBody>
          <a:bodyPr/>
          <a:lstStyle/>
          <a:p>
            <a:fld id="{2C1F2134-19BD-4D7B-832F-00C1395C9BB6}" type="datetimeFigureOut">
              <a:rPr lang="fr-CH" smtClean="0"/>
              <a:t>28.07.2023</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717584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CH"/>
          </a:p>
        </p:txBody>
      </p:sp>
      <p:sp>
        <p:nvSpPr>
          <p:cNvPr id="3" name="Date Placeholder 2"/>
          <p:cNvSpPr>
            <a:spLocks noGrp="1"/>
          </p:cNvSpPr>
          <p:nvPr>
            <p:ph type="dt" sz="half" idx="10"/>
          </p:nvPr>
        </p:nvSpPr>
        <p:spPr/>
        <p:txBody>
          <a:bodyPr/>
          <a:lstStyle/>
          <a:p>
            <a:fld id="{2C1F2134-19BD-4D7B-832F-00C1395C9BB6}" type="datetimeFigureOut">
              <a:rPr lang="fr-CH" smtClean="0"/>
              <a:t>28.07.2023</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961441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1F2134-19BD-4D7B-832F-00C1395C9BB6}" type="datetimeFigureOut">
              <a:rPr lang="fr-CH" smtClean="0"/>
              <a:t>28.07.2023</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2129185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1F2134-19BD-4D7B-832F-00C1395C9BB6}" type="datetimeFigureOut">
              <a:rPr lang="fr-CH" smtClean="0"/>
              <a:t>28.07.2023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361705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C1F2134-19BD-4D7B-832F-00C1395C9BB6}" type="datetimeFigureOut">
              <a:rPr lang="fr-CH" smtClean="0"/>
              <a:t>28.07.2023</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A627F23D-DE35-4613-8D58-6E40103DA108}" type="slidenum">
              <a:rPr lang="fr-CH" smtClean="0"/>
              <a:t>‹#›</a:t>
            </a:fld>
            <a:endParaRPr lang="fr-CH"/>
          </a:p>
        </p:txBody>
      </p:sp>
    </p:spTree>
    <p:extLst>
      <p:ext uri="{BB962C8B-B14F-4D97-AF65-F5344CB8AC3E}">
        <p14:creationId xmlns:p14="http://schemas.microsoft.com/office/powerpoint/2010/main" val="1592244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1F2134-19BD-4D7B-832F-00C1395C9BB6}" type="datetimeFigureOut">
              <a:rPr lang="fr-CH" smtClean="0"/>
              <a:t>28.07.2023</a:t>
            </a:fld>
            <a:endParaRPr lang="fr-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27F23D-DE35-4613-8D58-6E40103DA108}" type="slidenum">
              <a:rPr lang="fr-CH" smtClean="0"/>
              <a:t>‹#›</a:t>
            </a:fld>
            <a:endParaRPr lang="fr-CH"/>
          </a:p>
        </p:txBody>
      </p:sp>
    </p:spTree>
    <p:extLst>
      <p:ext uri="{BB962C8B-B14F-4D97-AF65-F5344CB8AC3E}">
        <p14:creationId xmlns:p14="http://schemas.microsoft.com/office/powerpoint/2010/main" val="6381581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s://edh.cern.ch/Document/Personnel/FamilySituationChange/" TargetMode="Externa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hyperlink" Target="https://edh.cern.ch/Document/Personnel/SHIPID"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s://edh.cern.ch/Desktop/dir.jsp?-4"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s://cds.cern.ch/record/2719828/files/CHIS%20Rules%20-%20Annex%20I%20-%202020-04-01.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s://www.myuniqa.ch/gateway/myuniqa-ch/index"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chis.cern/"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012" y="5932057"/>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1</a:t>
            </a:fld>
            <a:endParaRPr lang="fr-CH" b="1" dirty="0">
              <a:solidFill>
                <a:srgbClr val="BCE4FA"/>
              </a:solidFill>
              <a:latin typeface="Poppins"/>
            </a:endParaRPr>
          </a:p>
        </p:txBody>
      </p:sp>
      <p:pic>
        <p:nvPicPr>
          <p:cNvPr id="2" name="Picture 1"/>
          <p:cNvPicPr>
            <a:picLocks noChangeAspect="1"/>
          </p:cNvPicPr>
          <p:nvPr/>
        </p:nvPicPr>
        <p:blipFill>
          <a:blip r:embed="rId3"/>
          <a:stretch>
            <a:fillRect/>
          </a:stretch>
        </p:blipFill>
        <p:spPr>
          <a:xfrm>
            <a:off x="-1" y="0"/>
            <a:ext cx="12195414" cy="2916000"/>
          </a:xfrm>
          <a:prstGeom prst="rect">
            <a:avLst/>
          </a:prstGeom>
        </p:spPr>
      </p:pic>
      <p:sp>
        <p:nvSpPr>
          <p:cNvPr id="4" name="Title 3"/>
          <p:cNvSpPr>
            <a:spLocks noGrp="1"/>
          </p:cNvSpPr>
          <p:nvPr>
            <p:ph type="title"/>
          </p:nvPr>
        </p:nvSpPr>
        <p:spPr>
          <a:xfrm>
            <a:off x="2433637" y="2938777"/>
            <a:ext cx="7324725" cy="1685925"/>
          </a:xfrm>
          <a:noFill/>
        </p:spPr>
        <p:txBody>
          <a:bodyPr/>
          <a:lstStyle/>
          <a:p>
            <a:pPr algn="ctr"/>
            <a:r>
              <a:rPr lang="fr-CH" b="1" dirty="0" err="1">
                <a:solidFill>
                  <a:srgbClr val="006968"/>
                </a:solidFill>
              </a:rPr>
              <a:t>Welcome</a:t>
            </a:r>
            <a:r>
              <a:rPr lang="fr-CH" b="1" dirty="0">
                <a:solidFill>
                  <a:srgbClr val="006968"/>
                </a:solidFill>
              </a:rPr>
              <a:t> session</a:t>
            </a:r>
          </a:p>
        </p:txBody>
      </p:sp>
      <p:sp>
        <p:nvSpPr>
          <p:cNvPr id="10"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4201388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3881" y="1309491"/>
            <a:ext cx="1655485" cy="936000"/>
          </a:xfrm>
          <a:prstGeom prst="rect">
            <a:avLst/>
          </a:prstGeom>
        </p:spPr>
      </p:pic>
      <p:sp>
        <p:nvSpPr>
          <p:cNvPr id="11" name="Rectangle 10"/>
          <p:cNvSpPr/>
          <p:nvPr/>
        </p:nvSpPr>
        <p:spPr>
          <a:xfrm>
            <a:off x="0" y="73465"/>
            <a:ext cx="3506088" cy="523220"/>
          </a:xfrm>
          <a:prstGeom prst="rect">
            <a:avLst/>
          </a:prstGeom>
        </p:spPr>
        <p:txBody>
          <a:bodyPr wrap="none">
            <a:spAutoFit/>
          </a:bodyPr>
          <a:lstStyle/>
          <a:p>
            <a:pPr algn="ctr"/>
            <a:r>
              <a:rPr lang="fr-FR" sz="2800" b="1" dirty="0">
                <a:solidFill>
                  <a:srgbClr val="006968"/>
                </a:solidFill>
                <a:latin typeface="Georgia" panose="02040502050405020303" pitchFamily="18" charset="0"/>
              </a:rPr>
              <a:t> Key informations</a:t>
            </a:r>
          </a:p>
        </p:txBody>
      </p:sp>
      <p:pic>
        <p:nvPicPr>
          <p:cNvPr id="13" name="Picture 2" descr="http://cdsweb.cern.ch/record/1056730/files/bul-pho-2007-046_01.jpg"/>
          <p:cNvPicPr>
            <a:picLocks noChangeAspect="1" noChangeArrowheads="1"/>
          </p:cNvPicPr>
          <p:nvPr/>
        </p:nvPicPr>
        <p:blipFill>
          <a:blip r:embed="rId4" cstate="print"/>
          <a:srcRect/>
          <a:stretch>
            <a:fillRect/>
          </a:stretch>
        </p:blipFill>
        <p:spPr bwMode="auto">
          <a:xfrm>
            <a:off x="5959334" y="453973"/>
            <a:ext cx="1472240" cy="1440000"/>
          </a:xfrm>
          <a:prstGeom prst="rect">
            <a:avLst/>
          </a:prstGeom>
          <a:noFill/>
        </p:spPr>
      </p:pic>
      <p:pic>
        <p:nvPicPr>
          <p:cNvPr id="14" name="Picture 13"/>
          <p:cNvPicPr>
            <a:picLocks noChangeAspect="1"/>
          </p:cNvPicPr>
          <p:nvPr/>
        </p:nvPicPr>
        <p:blipFill>
          <a:blip r:embed="rId5"/>
          <a:stretch>
            <a:fillRect/>
          </a:stretch>
        </p:blipFill>
        <p:spPr>
          <a:xfrm>
            <a:off x="9030501" y="2895611"/>
            <a:ext cx="829783" cy="828000"/>
          </a:xfrm>
          <a:prstGeom prst="rect">
            <a:avLst/>
          </a:prstGeom>
        </p:spPr>
      </p:pic>
      <p:sp>
        <p:nvSpPr>
          <p:cNvPr id="16" name="Rectangle 15"/>
          <p:cNvSpPr/>
          <p:nvPr/>
        </p:nvSpPr>
        <p:spPr>
          <a:xfrm>
            <a:off x="6211988" y="1876159"/>
            <a:ext cx="966931" cy="369332"/>
          </a:xfrm>
          <a:prstGeom prst="rect">
            <a:avLst/>
          </a:prstGeom>
        </p:spPr>
        <p:txBody>
          <a:bodyPr wrap="none">
            <a:spAutoFit/>
          </a:bodyPr>
          <a:lstStyle/>
          <a:p>
            <a:r>
              <a:rPr lang="en-GB" b="1" dirty="0">
                <a:solidFill>
                  <a:srgbClr val="3062AB"/>
                </a:solidFill>
                <a:latin typeface="Poppins"/>
              </a:rPr>
              <a:t>Insurer</a:t>
            </a:r>
          </a:p>
        </p:txBody>
      </p:sp>
      <p:grpSp>
        <p:nvGrpSpPr>
          <p:cNvPr id="27" name="Group 19">
            <a:extLst>
              <a:ext uri="{FF2B5EF4-FFF2-40B4-BE49-F238E27FC236}">
                <a16:creationId xmlns:a16="http://schemas.microsoft.com/office/drawing/2014/main" id="{DE235400-8A48-4E91-BD7E-3F23B6A3ABC0}"/>
              </a:ext>
            </a:extLst>
          </p:cNvPr>
          <p:cNvGrpSpPr/>
          <p:nvPr/>
        </p:nvGrpSpPr>
        <p:grpSpPr>
          <a:xfrm>
            <a:off x="0" y="5895474"/>
            <a:ext cx="12196012" cy="961960"/>
            <a:chOff x="0" y="5911516"/>
            <a:chExt cx="12196012" cy="961960"/>
          </a:xfrm>
        </p:grpSpPr>
        <p:grpSp>
          <p:nvGrpSpPr>
            <p:cNvPr id="28" name="Group 20">
              <a:extLst>
                <a:ext uri="{FF2B5EF4-FFF2-40B4-BE49-F238E27FC236}">
                  <a16:creationId xmlns:a16="http://schemas.microsoft.com/office/drawing/2014/main" id="{D80B5694-BAB0-491A-B98D-79E36221D2DF}"/>
                </a:ext>
              </a:extLst>
            </p:cNvPr>
            <p:cNvGrpSpPr/>
            <p:nvPr/>
          </p:nvGrpSpPr>
          <p:grpSpPr>
            <a:xfrm>
              <a:off x="0" y="5911516"/>
              <a:ext cx="12196012" cy="961960"/>
              <a:chOff x="0" y="5911516"/>
              <a:chExt cx="12196012" cy="961960"/>
            </a:xfrm>
          </p:grpSpPr>
          <p:sp>
            <p:nvSpPr>
              <p:cNvPr id="30" name="Rectangle 29">
                <a:extLst>
                  <a:ext uri="{FF2B5EF4-FFF2-40B4-BE49-F238E27FC236}">
                    <a16:creationId xmlns:a16="http://schemas.microsoft.com/office/drawing/2014/main" id="{6C59D4F4-BB86-42B4-AA9F-CF7273941B93}"/>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Rectangle 31">
                <a:extLst>
                  <a:ext uri="{FF2B5EF4-FFF2-40B4-BE49-F238E27FC236}">
                    <a16:creationId xmlns:a16="http://schemas.microsoft.com/office/drawing/2014/main" id="{2896924D-4CF3-4ADC-941F-FC4218AB6156}"/>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29" name="Content Placeholder 3">
              <a:extLst>
                <a:ext uri="{FF2B5EF4-FFF2-40B4-BE49-F238E27FC236}">
                  <a16:creationId xmlns:a16="http://schemas.microsoft.com/office/drawing/2014/main" id="{A3E2B28E-637C-43D0-90FC-786A18EA272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graphicFrame>
        <p:nvGraphicFramePr>
          <p:cNvPr id="3" name="Tableau 3">
            <a:extLst>
              <a:ext uri="{FF2B5EF4-FFF2-40B4-BE49-F238E27FC236}">
                <a16:creationId xmlns:a16="http://schemas.microsoft.com/office/drawing/2014/main" id="{8D1A8E63-D413-44F0-B860-FF4B3CD64935}"/>
              </a:ext>
            </a:extLst>
          </p:cNvPr>
          <p:cNvGraphicFramePr>
            <a:graphicFrameLocks noGrp="1"/>
          </p:cNvGraphicFramePr>
          <p:nvPr>
            <p:extLst>
              <p:ext uri="{D42A27DB-BD31-4B8C-83A1-F6EECF244321}">
                <p14:modId xmlns:p14="http://schemas.microsoft.com/office/powerpoint/2010/main" val="3381362806"/>
              </p:ext>
            </p:extLst>
          </p:nvPr>
        </p:nvGraphicFramePr>
        <p:xfrm>
          <a:off x="198891" y="2459539"/>
          <a:ext cx="4848493" cy="3471059"/>
        </p:xfrm>
        <a:graphic>
          <a:graphicData uri="http://schemas.openxmlformats.org/drawingml/2006/table">
            <a:tbl>
              <a:tblPr firstRow="1" bandRow="1">
                <a:tableStyleId>{5C22544A-7EE6-4342-B048-85BDC9FD1C3A}</a:tableStyleId>
              </a:tblPr>
              <a:tblGrid>
                <a:gridCol w="4848493">
                  <a:extLst>
                    <a:ext uri="{9D8B030D-6E8A-4147-A177-3AD203B41FA5}">
                      <a16:colId xmlns:a16="http://schemas.microsoft.com/office/drawing/2014/main" val="3068607209"/>
                    </a:ext>
                  </a:extLst>
                </a:gridCol>
              </a:tblGrid>
              <a:tr h="544979">
                <a:tc>
                  <a:txBody>
                    <a:bodyPr/>
                    <a:lstStyle/>
                    <a:p>
                      <a:pPr algn="ctr"/>
                      <a:r>
                        <a:rPr lang="fr-CH" dirty="0">
                          <a:solidFill>
                            <a:srgbClr val="BCE4FA"/>
                          </a:solidFill>
                          <a:latin typeface="Poppins"/>
                        </a:rPr>
                        <a:t>CERN </a:t>
                      </a:r>
                      <a:r>
                        <a:rPr lang="fr-CH" dirty="0" err="1">
                          <a:solidFill>
                            <a:srgbClr val="BCE4FA"/>
                          </a:solidFill>
                          <a:latin typeface="Poppins"/>
                        </a:rPr>
                        <a:t>Health</a:t>
                      </a:r>
                      <a:r>
                        <a:rPr lang="fr-CH" dirty="0">
                          <a:solidFill>
                            <a:srgbClr val="BCE4FA"/>
                          </a:solidFill>
                          <a:latin typeface="Poppins"/>
                        </a:rPr>
                        <a:t> </a:t>
                      </a:r>
                      <a:r>
                        <a:rPr lang="fr-CH" dirty="0" err="1">
                          <a:solidFill>
                            <a:srgbClr val="BCE4FA"/>
                          </a:solidFill>
                          <a:latin typeface="Poppins"/>
                        </a:rPr>
                        <a:t>Insurance</a:t>
                      </a:r>
                      <a:r>
                        <a:rPr lang="fr-CH" baseline="0" dirty="0">
                          <a:solidFill>
                            <a:srgbClr val="BCE4FA"/>
                          </a:solidFill>
                          <a:latin typeface="Poppins"/>
                        </a:rPr>
                        <a:t> </a:t>
                      </a:r>
                      <a:r>
                        <a:rPr lang="fr-CH" baseline="0" dirty="0" err="1">
                          <a:solidFill>
                            <a:srgbClr val="BCE4FA"/>
                          </a:solidFill>
                          <a:latin typeface="Poppins"/>
                        </a:rPr>
                        <a:t>Scheme</a:t>
                      </a:r>
                      <a:endParaRPr lang="fr-CH" dirty="0">
                        <a:solidFill>
                          <a:srgbClr val="BCE4FA"/>
                        </a:solidFill>
                        <a:latin typeface="Poppins"/>
                      </a:endParaRPr>
                    </a:p>
                  </a:txBody>
                  <a:tcPr anchor="ctr">
                    <a:solidFill>
                      <a:srgbClr val="006968"/>
                    </a:solidFill>
                  </a:tcPr>
                </a:tc>
                <a:extLst>
                  <a:ext uri="{0D108BD9-81ED-4DB2-BD59-A6C34878D82A}">
                    <a16:rowId xmlns:a16="http://schemas.microsoft.com/office/drawing/2014/main" val="3548108265"/>
                  </a:ext>
                </a:extLst>
              </a:tr>
              <a:tr h="1396115">
                <a:tc>
                  <a:txBody>
                    <a:bodyPr/>
                    <a:lstStyle/>
                    <a:p>
                      <a:r>
                        <a:rPr lang="en-GB" sz="1600" dirty="0">
                          <a:solidFill>
                            <a:srgbClr val="006968"/>
                          </a:solidFill>
                          <a:latin typeface="Poppins"/>
                        </a:rPr>
                        <a:t>Contributions 2023:</a:t>
                      </a:r>
                      <a:r>
                        <a:rPr lang="en-GB" sz="1600" dirty="0">
                          <a:latin typeface="Poppins"/>
                        </a:rPr>
                        <a:t> </a:t>
                      </a:r>
                      <a:r>
                        <a:rPr lang="fr-CH" sz="1600" b="1" dirty="0">
                          <a:solidFill>
                            <a:srgbClr val="006968"/>
                          </a:solidFill>
                          <a:latin typeface="Poppins"/>
                        </a:rPr>
                        <a:t>12.69%</a:t>
                      </a:r>
                    </a:p>
                    <a:p>
                      <a:r>
                        <a:rPr lang="fr-CH" sz="1800" b="1" dirty="0">
                          <a:solidFill>
                            <a:srgbClr val="006968"/>
                          </a:solidFill>
                          <a:latin typeface="Poppins"/>
                        </a:rPr>
                        <a:t> </a:t>
                      </a:r>
                    </a:p>
                    <a:p>
                      <a:r>
                        <a:rPr lang="en-GB" sz="1600" dirty="0">
                          <a:solidFill>
                            <a:srgbClr val="006968"/>
                          </a:solidFill>
                          <a:latin typeface="Poppins"/>
                          <a:cs typeface="Times New Roman" panose="02020603050405020304" pitchFamily="18" charset="0"/>
                        </a:rPr>
                        <a:t>► </a:t>
                      </a:r>
                      <a:r>
                        <a:rPr lang="fr-CH" sz="1600" dirty="0">
                          <a:latin typeface="Poppins"/>
                        </a:rPr>
                        <a:t>4,86% of </a:t>
                      </a:r>
                      <a:r>
                        <a:rPr lang="fr-CH" sz="1600" dirty="0" err="1">
                          <a:latin typeface="Poppins"/>
                        </a:rPr>
                        <a:t>Member’s</a:t>
                      </a:r>
                      <a:r>
                        <a:rPr lang="fr-CH" sz="1600" dirty="0">
                          <a:latin typeface="Poppins"/>
                        </a:rPr>
                        <a:t> </a:t>
                      </a:r>
                      <a:r>
                        <a:rPr lang="fr-CH" sz="1600" dirty="0" err="1">
                          <a:latin typeface="Poppins"/>
                        </a:rPr>
                        <a:t>monthly</a:t>
                      </a:r>
                      <a:r>
                        <a:rPr lang="fr-CH" sz="1600" dirty="0">
                          <a:latin typeface="Poppins"/>
                        </a:rPr>
                        <a:t> </a:t>
                      </a:r>
                      <a:r>
                        <a:rPr lang="fr-CH" sz="1600" dirty="0" err="1">
                          <a:latin typeface="Poppins"/>
                        </a:rPr>
                        <a:t>remuneration</a:t>
                      </a:r>
                      <a:endParaRPr lang="fr-CH" sz="1600" dirty="0">
                        <a:latin typeface="Poppins"/>
                      </a:endParaRPr>
                    </a:p>
                    <a:p>
                      <a:r>
                        <a:rPr lang="en-GB" sz="1600" dirty="0">
                          <a:solidFill>
                            <a:srgbClr val="006968"/>
                          </a:solidFill>
                          <a:latin typeface="Poppins"/>
                          <a:cs typeface="Times New Roman" panose="02020603050405020304" pitchFamily="18" charset="0"/>
                        </a:rPr>
                        <a:t>► </a:t>
                      </a:r>
                      <a:r>
                        <a:rPr lang="fr-CH" sz="1600" dirty="0">
                          <a:latin typeface="Poppins"/>
                        </a:rPr>
                        <a:t>7,83% CERN</a:t>
                      </a:r>
                    </a:p>
                    <a:p>
                      <a:endParaRPr lang="fr-CH" sz="1600" dirty="0">
                        <a:latin typeface="Poppins"/>
                      </a:endParaRPr>
                    </a:p>
                    <a:p>
                      <a:pPr algn="just"/>
                      <a:r>
                        <a:rPr lang="en-GB" sz="1300" b="0" i="0" kern="1200" dirty="0">
                          <a:solidFill>
                            <a:schemeClr val="tx1"/>
                          </a:solidFill>
                          <a:effectLst/>
                          <a:latin typeface="Poppins"/>
                          <a:ea typeface="+mn-ea"/>
                          <a:cs typeface="+mn-cs"/>
                        </a:rPr>
                        <a:t>CHIS</a:t>
                      </a:r>
                      <a:r>
                        <a:rPr lang="en-GB" sz="1300" b="0" i="0" kern="1200" baseline="0" dirty="0">
                          <a:solidFill>
                            <a:schemeClr val="tx1"/>
                          </a:solidFill>
                          <a:effectLst/>
                          <a:latin typeface="Poppins"/>
                          <a:ea typeface="+mn-ea"/>
                          <a:cs typeface="+mn-cs"/>
                        </a:rPr>
                        <a:t> is a </a:t>
                      </a:r>
                      <a:r>
                        <a:rPr lang="en-GB" sz="1300" b="1" i="0" kern="1200" baseline="0" dirty="0">
                          <a:solidFill>
                            <a:schemeClr val="tx1"/>
                          </a:solidFill>
                          <a:effectLst/>
                          <a:latin typeface="Poppins"/>
                          <a:ea typeface="+mn-ea"/>
                          <a:cs typeface="+mn-cs"/>
                        </a:rPr>
                        <a:t>mutual system </a:t>
                      </a:r>
                      <a:r>
                        <a:rPr lang="en-GB" sz="1300" b="0" i="0" kern="1200" dirty="0">
                          <a:solidFill>
                            <a:schemeClr val="tx1"/>
                          </a:solidFill>
                          <a:effectLst/>
                          <a:latin typeface="Poppins"/>
                          <a:ea typeface="+mn-ea"/>
                          <a:cs typeface="+mn-cs"/>
                        </a:rPr>
                        <a:t>based on solidarity among Members:</a:t>
                      </a:r>
                    </a:p>
                    <a:p>
                      <a:pPr algn="just"/>
                      <a:r>
                        <a:rPr lang="en-GB" sz="1300" b="0" i="0" kern="1200" dirty="0">
                          <a:solidFill>
                            <a:schemeClr val="tx1"/>
                          </a:solidFill>
                          <a:effectLst/>
                          <a:latin typeface="Poppins"/>
                          <a:ea typeface="+mn-ea"/>
                          <a:cs typeface="+mn-cs"/>
                        </a:rPr>
                        <a:t>the amount of the contribution to the CHIS is not based on the composition of the family, age or medical condition of the insured persons,</a:t>
                      </a:r>
                      <a:r>
                        <a:rPr lang="en-GB" sz="1300" b="0" i="0" kern="1200" baseline="0" dirty="0">
                          <a:solidFill>
                            <a:schemeClr val="tx1"/>
                          </a:solidFill>
                          <a:effectLst/>
                          <a:latin typeface="Poppins"/>
                          <a:ea typeface="+mn-ea"/>
                          <a:cs typeface="+mn-cs"/>
                        </a:rPr>
                        <a:t> it </a:t>
                      </a:r>
                      <a:r>
                        <a:rPr lang="en-GB" sz="1300" b="0" i="0" kern="1200" dirty="0">
                          <a:solidFill>
                            <a:schemeClr val="tx1"/>
                          </a:solidFill>
                          <a:effectLst/>
                          <a:latin typeface="Poppins"/>
                          <a:ea typeface="+mn-ea"/>
                          <a:cs typeface="+mn-cs"/>
                        </a:rPr>
                        <a:t>is rather in proportion to income. Thus, everyone contributes according to their means and makes use of the cover according to their needs.</a:t>
                      </a:r>
                      <a:endParaRPr lang="fr-CH" sz="1300" dirty="0">
                        <a:latin typeface="Poppins"/>
                      </a:endParaRPr>
                    </a:p>
                  </a:txBody>
                  <a:tcPr>
                    <a:noFill/>
                  </a:tcPr>
                </a:tc>
                <a:extLst>
                  <a:ext uri="{0D108BD9-81ED-4DB2-BD59-A6C34878D82A}">
                    <a16:rowId xmlns:a16="http://schemas.microsoft.com/office/drawing/2014/main" val="4198838146"/>
                  </a:ext>
                </a:extLst>
              </a:tr>
            </a:tbl>
          </a:graphicData>
        </a:graphic>
      </p:graphicFrame>
      <p:sp>
        <p:nvSpPr>
          <p:cNvPr id="2" name="Rectangle 1"/>
          <p:cNvSpPr/>
          <p:nvPr/>
        </p:nvSpPr>
        <p:spPr>
          <a:xfrm>
            <a:off x="8102812" y="3825737"/>
            <a:ext cx="2941831" cy="369332"/>
          </a:xfrm>
          <a:prstGeom prst="rect">
            <a:avLst/>
          </a:prstGeom>
        </p:spPr>
        <p:txBody>
          <a:bodyPr wrap="square">
            <a:spAutoFit/>
          </a:bodyPr>
          <a:lstStyle/>
          <a:p>
            <a:pPr algn="ctr"/>
            <a:r>
              <a:rPr lang="fr-CH" b="1" dirty="0" err="1">
                <a:solidFill>
                  <a:srgbClr val="1F5DA6"/>
                </a:solidFill>
                <a:latin typeface="Poppins"/>
              </a:rPr>
              <a:t>Third</a:t>
            </a:r>
            <a:r>
              <a:rPr lang="fr-CH" b="1" dirty="0">
                <a:solidFill>
                  <a:srgbClr val="1F5DA6"/>
                </a:solidFill>
                <a:latin typeface="Poppins"/>
              </a:rPr>
              <a:t>-party </a:t>
            </a:r>
            <a:r>
              <a:rPr lang="fr-CH" b="1" dirty="0" err="1">
                <a:solidFill>
                  <a:srgbClr val="1F5DA6"/>
                </a:solidFill>
                <a:latin typeface="Poppins"/>
              </a:rPr>
              <a:t>administrator</a:t>
            </a:r>
            <a:endParaRPr lang="fr-CH" b="1" dirty="0">
              <a:solidFill>
                <a:srgbClr val="1F5DA6"/>
              </a:solidFill>
              <a:latin typeface="Poppins"/>
            </a:endParaRPr>
          </a:p>
        </p:txBody>
      </p:sp>
      <p:sp>
        <p:nvSpPr>
          <p:cNvPr id="5" name="Rectangle 4"/>
          <p:cNvSpPr/>
          <p:nvPr/>
        </p:nvSpPr>
        <p:spPr>
          <a:xfrm>
            <a:off x="7516797" y="4399321"/>
            <a:ext cx="4322277" cy="584775"/>
          </a:xfrm>
          <a:prstGeom prst="rect">
            <a:avLst/>
          </a:prstGeom>
          <a:solidFill>
            <a:schemeClr val="bg1"/>
          </a:solidFill>
          <a:ln>
            <a:solidFill>
              <a:srgbClr val="1F5DA6"/>
            </a:solidFill>
          </a:ln>
        </p:spPr>
        <p:txBody>
          <a:bodyPr wrap="square">
            <a:spAutoFit/>
          </a:bodyPr>
          <a:lstStyle/>
          <a:p>
            <a:pPr algn="ctr"/>
            <a:r>
              <a:rPr lang="en-GB" sz="1600" b="1" dirty="0">
                <a:solidFill>
                  <a:srgbClr val="1F5DA6"/>
                </a:solidFill>
                <a:latin typeface="Poppins"/>
              </a:rPr>
              <a:t>Contract with CERN for the day-to-day administration of the CHIS </a:t>
            </a:r>
          </a:p>
        </p:txBody>
      </p:sp>
      <p:pic>
        <p:nvPicPr>
          <p:cNvPr id="19" name="Picture 18"/>
          <p:cNvPicPr>
            <a:picLocks noChangeAspect="1"/>
          </p:cNvPicPr>
          <p:nvPr/>
        </p:nvPicPr>
        <p:blipFill rotWithShape="1">
          <a:blip r:embed="rId7" cstate="print">
            <a:extLst>
              <a:ext uri="{28A0092B-C50C-407E-A947-70E740481C1C}">
                <a14:useLocalDpi xmlns:a14="http://schemas.microsoft.com/office/drawing/2010/main" val="0"/>
              </a:ext>
            </a:extLst>
          </a:blip>
          <a:srcRect l="14310" t="20027" r="61730" b="47752"/>
          <a:stretch/>
        </p:blipFill>
        <p:spPr>
          <a:xfrm>
            <a:off x="3506088" y="73464"/>
            <a:ext cx="562605" cy="504000"/>
          </a:xfrm>
          <a:prstGeom prst="rect">
            <a:avLst/>
          </a:prstGeom>
          <a:ln>
            <a:noFill/>
          </a:ln>
        </p:spPr>
      </p:pic>
      <p:sp>
        <p:nvSpPr>
          <p:cNvPr id="18" name="Slide Number Placeholder 16"/>
          <p:cNvSpPr>
            <a:spLocks noGrp="1"/>
          </p:cNvSpPr>
          <p:nvPr>
            <p:ph type="sldNum" sz="quarter" idx="12"/>
          </p:nvPr>
        </p:nvSpPr>
        <p:spPr>
          <a:xfrm>
            <a:off x="8610600" y="6356350"/>
            <a:ext cx="2743200" cy="365125"/>
          </a:xfrm>
        </p:spPr>
        <p:txBody>
          <a:bodyPr/>
          <a:lstStyle/>
          <a:p>
            <a:fld id="{A627F23D-DE35-4613-8D58-6E40103DA108}" type="slidenum">
              <a:rPr lang="fr-CH" b="1" smtClean="0">
                <a:solidFill>
                  <a:srgbClr val="BCE4FA"/>
                </a:solidFill>
                <a:latin typeface="Poppins"/>
              </a:rPr>
              <a:t>2</a:t>
            </a:fld>
            <a:endParaRPr lang="fr-CH" b="1" dirty="0">
              <a:solidFill>
                <a:srgbClr val="BCE4FA"/>
              </a:solidFill>
              <a:latin typeface="Poppins"/>
            </a:endParaRPr>
          </a:p>
        </p:txBody>
      </p:sp>
      <p:sp>
        <p:nvSpPr>
          <p:cNvPr id="20"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2180454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ZoneTexte 19">
            <a:extLst>
              <a:ext uri="{FF2B5EF4-FFF2-40B4-BE49-F238E27FC236}">
                <a16:creationId xmlns:a16="http://schemas.microsoft.com/office/drawing/2014/main" id="{6CBC7C81-1F24-4EF2-A26A-BE2674E4DB0C}"/>
              </a:ext>
            </a:extLst>
          </p:cNvPr>
          <p:cNvSpPr txBox="1"/>
          <p:nvPr/>
        </p:nvSpPr>
        <p:spPr>
          <a:xfrm>
            <a:off x="103358" y="1130042"/>
            <a:ext cx="4933863" cy="4585871"/>
          </a:xfrm>
          <a:prstGeom prst="rect">
            <a:avLst/>
          </a:prstGeom>
          <a:solidFill>
            <a:schemeClr val="bg1"/>
          </a:solidFill>
          <a:ln w="28575" cmpd="dbl">
            <a:solidFill>
              <a:srgbClr val="006968"/>
            </a:solidFill>
          </a:ln>
        </p:spPr>
        <p:txBody>
          <a:bodyPr wrap="square" rtlCol="0">
            <a:spAutoFit/>
          </a:bodyPr>
          <a:lstStyle>
            <a:defPPr>
              <a:defRPr lang="fr-FR"/>
            </a:defPPr>
            <a:lvl1pPr>
              <a:defRPr sz="1000">
                <a:solidFill>
                  <a:srgbClr val="006968"/>
                </a:solidFill>
                <a:latin typeface="Poppins"/>
              </a:defRPr>
            </a:lvl1pPr>
          </a:lstStyle>
          <a:p>
            <a:r>
              <a:rPr lang="en-GB" sz="1600" b="1" dirty="0"/>
              <a:t>Compulsory for : </a:t>
            </a:r>
          </a:p>
          <a:p>
            <a:endParaRPr lang="en-GB" sz="1600" b="1" dirty="0"/>
          </a:p>
          <a:p>
            <a:endParaRPr lang="en-GB" sz="1300" b="1" dirty="0"/>
          </a:p>
          <a:p>
            <a:r>
              <a:rPr lang="en-GB" sz="1200" dirty="0">
                <a:cs typeface="Times New Roman" panose="02020603050405020304" pitchFamily="18" charset="0"/>
              </a:rPr>
              <a:t>►</a:t>
            </a:r>
            <a:r>
              <a:rPr lang="en-GB" sz="1300" dirty="0">
                <a:cs typeface="Times New Roman" panose="02020603050405020304" pitchFamily="18" charset="0"/>
              </a:rPr>
              <a:t> </a:t>
            </a:r>
            <a:r>
              <a:rPr lang="en-GB" sz="1300" dirty="0">
                <a:solidFill>
                  <a:schemeClr val="tx1"/>
                </a:solidFill>
              </a:rPr>
              <a:t>Staff members, fellows, GRAD</a:t>
            </a:r>
          </a:p>
          <a:p>
            <a:r>
              <a:rPr lang="en-GB" sz="1200" dirty="0">
                <a:cs typeface="Times New Roman" panose="02020603050405020304" pitchFamily="18" charset="0"/>
              </a:rPr>
              <a:t>►</a:t>
            </a:r>
            <a:r>
              <a:rPr lang="en-GB" sz="1300" dirty="0">
                <a:cs typeface="Times New Roman" panose="02020603050405020304" pitchFamily="18" charset="0"/>
              </a:rPr>
              <a:t> </a:t>
            </a:r>
            <a:r>
              <a:rPr lang="en-GB" sz="1300" dirty="0">
                <a:solidFill>
                  <a:schemeClr val="tx1"/>
                </a:solidFill>
              </a:rPr>
              <a:t>Students: Tech, Doc, Admin</a:t>
            </a:r>
          </a:p>
          <a:p>
            <a:endParaRPr lang="en-GB" sz="1300" dirty="0">
              <a:solidFill>
                <a:schemeClr val="tx1"/>
              </a:solidFill>
            </a:endParaRPr>
          </a:p>
          <a:p>
            <a:r>
              <a:rPr lang="en-GB" sz="1300" dirty="0">
                <a:solidFill>
                  <a:schemeClr val="tx1"/>
                </a:solidFill>
              </a:rPr>
              <a:t>And their family</a:t>
            </a:r>
            <a:endParaRPr lang="en-GB" sz="1300" dirty="0"/>
          </a:p>
          <a:p>
            <a:endParaRPr lang="en-GB" sz="1300" dirty="0"/>
          </a:p>
          <a:p>
            <a:r>
              <a:rPr lang="en-GB" sz="1300" b="1" dirty="0"/>
              <a:t>Starts automatically </a:t>
            </a:r>
            <a:r>
              <a:rPr lang="en-GB" sz="1300" dirty="0">
                <a:solidFill>
                  <a:schemeClr val="tx1"/>
                </a:solidFill>
              </a:rPr>
              <a:t>on the 1st day of:</a:t>
            </a:r>
          </a:p>
          <a:p>
            <a:pPr marL="285750" indent="-285750">
              <a:buClr>
                <a:srgbClr val="006968"/>
              </a:buClr>
              <a:buFont typeface="Arial" panose="020B0604020202020204" pitchFamily="34" charset="0"/>
              <a:buChar char="•"/>
            </a:pPr>
            <a:r>
              <a:rPr lang="en-GB" sz="1300" dirty="0">
                <a:solidFill>
                  <a:schemeClr val="tx1"/>
                </a:solidFill>
              </a:rPr>
              <a:t>the employment contract</a:t>
            </a:r>
            <a:endParaRPr lang="en-GB" sz="1300" dirty="0"/>
          </a:p>
          <a:p>
            <a:pPr marL="285750" indent="-285750">
              <a:buClr>
                <a:srgbClr val="006968"/>
              </a:buClr>
              <a:buFont typeface="Arial" panose="020B0604020202020204" pitchFamily="34" charset="0"/>
              <a:buChar char="•"/>
            </a:pPr>
            <a:r>
              <a:rPr lang="en-GB" sz="1300" dirty="0">
                <a:solidFill>
                  <a:schemeClr val="tx1"/>
                </a:solidFill>
              </a:rPr>
              <a:t>the partnership/ marriage</a:t>
            </a:r>
          </a:p>
          <a:p>
            <a:pPr marL="285750" indent="-285750">
              <a:buClr>
                <a:srgbClr val="006968"/>
              </a:buClr>
              <a:buFont typeface="Arial" panose="020B0604020202020204" pitchFamily="34" charset="0"/>
              <a:buChar char="•"/>
            </a:pPr>
            <a:r>
              <a:rPr lang="en-GB" sz="1300" dirty="0">
                <a:solidFill>
                  <a:schemeClr val="tx1"/>
                </a:solidFill>
              </a:rPr>
              <a:t>life for child!</a:t>
            </a:r>
          </a:p>
          <a:p>
            <a:endParaRPr lang="en-GB" sz="1300" dirty="0">
              <a:solidFill>
                <a:schemeClr val="tx1"/>
              </a:solidFill>
              <a:highlight>
                <a:srgbClr val="FFFF00"/>
              </a:highlight>
            </a:endParaRPr>
          </a:p>
          <a:p>
            <a:endParaRPr lang="en-GB" sz="1300" dirty="0">
              <a:solidFill>
                <a:schemeClr val="tx1"/>
              </a:solidFill>
              <a:highlight>
                <a:srgbClr val="FFFF00"/>
              </a:highlight>
            </a:endParaRPr>
          </a:p>
          <a:p>
            <a:r>
              <a:rPr lang="en-GB" sz="1300" b="1" dirty="0"/>
              <a:t>Finishes automatically </a:t>
            </a:r>
            <a:r>
              <a:rPr lang="en-GB" sz="1300" dirty="0">
                <a:solidFill>
                  <a:schemeClr val="tx1"/>
                </a:solidFill>
              </a:rPr>
              <a:t>on the last day of:</a:t>
            </a:r>
          </a:p>
          <a:p>
            <a:pPr marL="285750" indent="-285750">
              <a:buClr>
                <a:srgbClr val="006968"/>
              </a:buClr>
              <a:buFont typeface="Arial" panose="020B0604020202020204" pitchFamily="34" charset="0"/>
              <a:buChar char="•"/>
            </a:pPr>
            <a:r>
              <a:rPr lang="en-GB" sz="1300" dirty="0">
                <a:solidFill>
                  <a:schemeClr val="tx1"/>
                </a:solidFill>
              </a:rPr>
              <a:t>the employment contract, </a:t>
            </a:r>
          </a:p>
          <a:p>
            <a:pPr marL="285750" indent="-285750">
              <a:buClr>
                <a:srgbClr val="006968"/>
              </a:buClr>
              <a:buFont typeface="Arial" panose="020B0604020202020204" pitchFamily="34" charset="0"/>
              <a:buChar char="•"/>
            </a:pPr>
            <a:r>
              <a:rPr lang="en-GB" sz="1300" dirty="0">
                <a:solidFill>
                  <a:schemeClr val="tx1"/>
                </a:solidFill>
              </a:rPr>
              <a:t>the partnership/ marriage.</a:t>
            </a:r>
          </a:p>
          <a:p>
            <a:pPr>
              <a:buClr>
                <a:srgbClr val="006968"/>
              </a:buClr>
            </a:pPr>
            <a:endParaRPr lang="en-GB" sz="1300" b="1" dirty="0"/>
          </a:p>
          <a:p>
            <a:endParaRPr lang="en-GB" sz="1300" b="1" dirty="0"/>
          </a:p>
          <a:p>
            <a:endParaRPr lang="en-GB" sz="1300" b="1" dirty="0"/>
          </a:p>
          <a:p>
            <a:endParaRPr lang="en-GB" sz="1300" dirty="0"/>
          </a:p>
          <a:p>
            <a:endParaRPr lang="en-GB" sz="1300" dirty="0"/>
          </a:p>
        </p:txBody>
      </p:sp>
      <p:grpSp>
        <p:nvGrpSpPr>
          <p:cNvPr id="14" name="Group 13"/>
          <p:cNvGrpSpPr/>
          <p:nvPr/>
        </p:nvGrpSpPr>
        <p:grpSpPr>
          <a:xfrm>
            <a:off x="0" y="5895474"/>
            <a:ext cx="12196012" cy="961960"/>
            <a:chOff x="0" y="5911516"/>
            <a:chExt cx="12196012" cy="961960"/>
          </a:xfrm>
        </p:grpSpPr>
        <p:grpSp>
          <p:nvGrpSpPr>
            <p:cNvPr id="13" name="Group 1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p:cNvPicPr>
              <a:picLocks noChangeAspect="1"/>
            </p:cNvPicPr>
            <p:nvPr/>
          </p:nvPicPr>
          <p:blipFill rotWithShape="1">
            <a:blip r:embed="rId3"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3</a:t>
            </a:fld>
            <a:endParaRPr lang="fr-CH" b="1" dirty="0">
              <a:solidFill>
                <a:srgbClr val="BCE4FA"/>
              </a:solidFill>
              <a:latin typeface="Poppins"/>
            </a:endParaRPr>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l="13312" t="16655" r="64725" b="47002"/>
          <a:stretch/>
        </p:blipFill>
        <p:spPr>
          <a:xfrm>
            <a:off x="4356351" y="1182534"/>
            <a:ext cx="469528" cy="504000"/>
          </a:xfrm>
          <a:prstGeom prst="rect">
            <a:avLst/>
          </a:prstGeom>
        </p:spPr>
      </p:pic>
      <p:sp>
        <p:nvSpPr>
          <p:cNvPr id="19" name="ZoneTexte 18">
            <a:extLst>
              <a:ext uri="{FF2B5EF4-FFF2-40B4-BE49-F238E27FC236}">
                <a16:creationId xmlns:a16="http://schemas.microsoft.com/office/drawing/2014/main" id="{E78EBF1C-3920-42C9-8D9F-E811D57604C0}"/>
              </a:ext>
            </a:extLst>
          </p:cNvPr>
          <p:cNvSpPr txBox="1"/>
          <p:nvPr/>
        </p:nvSpPr>
        <p:spPr>
          <a:xfrm>
            <a:off x="0" y="213702"/>
            <a:ext cx="2720599" cy="523220"/>
          </a:xfrm>
          <a:prstGeom prst="rect">
            <a:avLst/>
          </a:prstGeom>
          <a:noFill/>
        </p:spPr>
        <p:txBody>
          <a:bodyPr wrap="square">
            <a:spAutoFit/>
          </a:bodyPr>
          <a:lstStyle/>
          <a:p>
            <a:pPr algn="ctr"/>
            <a:r>
              <a:rPr lang="fr-FR" sz="2800" b="1" dirty="0" err="1">
                <a:solidFill>
                  <a:srgbClr val="006968"/>
                </a:solidFill>
                <a:latin typeface="Georgia" panose="02040502050405020303" pitchFamily="18" charset="0"/>
              </a:rPr>
              <a:t>Membership</a:t>
            </a:r>
            <a:endParaRPr lang="fr-FR" sz="2800" b="1" dirty="0">
              <a:solidFill>
                <a:srgbClr val="006968"/>
              </a:solidFill>
              <a:latin typeface="Poppins"/>
            </a:endParaRPr>
          </a:p>
        </p:txBody>
      </p:sp>
      <p:sp>
        <p:nvSpPr>
          <p:cNvPr id="21" name="Down Arrow 56">
            <a:extLst>
              <a:ext uri="{FF2B5EF4-FFF2-40B4-BE49-F238E27FC236}">
                <a16:creationId xmlns:a16="http://schemas.microsoft.com/office/drawing/2014/main" id="{66C7ECAC-6692-4400-8D11-241D83593C15}"/>
              </a:ext>
            </a:extLst>
          </p:cNvPr>
          <p:cNvSpPr/>
          <p:nvPr/>
        </p:nvSpPr>
        <p:spPr>
          <a:xfrm rot="5400000" flipV="1">
            <a:off x="6206255" y="4167374"/>
            <a:ext cx="45719" cy="234143"/>
          </a:xfrm>
          <a:prstGeom prst="downArrow">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ZoneTexte 19">
            <a:extLst>
              <a:ext uri="{FF2B5EF4-FFF2-40B4-BE49-F238E27FC236}">
                <a16:creationId xmlns:a16="http://schemas.microsoft.com/office/drawing/2014/main" id="{6CBC7C81-1F24-4EF2-A26A-BE2674E4DB0C}"/>
              </a:ext>
            </a:extLst>
          </p:cNvPr>
          <p:cNvSpPr txBox="1"/>
          <p:nvPr/>
        </p:nvSpPr>
        <p:spPr>
          <a:xfrm>
            <a:off x="6096000" y="1132499"/>
            <a:ext cx="5447612" cy="4416594"/>
          </a:xfrm>
          <a:prstGeom prst="rect">
            <a:avLst/>
          </a:prstGeom>
          <a:solidFill>
            <a:schemeClr val="bg1"/>
          </a:solidFill>
          <a:ln w="28575" cmpd="dbl">
            <a:solidFill>
              <a:srgbClr val="006968"/>
            </a:solidFill>
          </a:ln>
        </p:spPr>
        <p:txBody>
          <a:bodyPr wrap="square" rtlCol="0">
            <a:spAutoFit/>
          </a:bodyPr>
          <a:lstStyle>
            <a:defPPr>
              <a:defRPr lang="fr-FR"/>
            </a:defPPr>
            <a:lvl1pPr>
              <a:defRPr sz="1000">
                <a:solidFill>
                  <a:srgbClr val="006968"/>
                </a:solidFill>
                <a:latin typeface="Poppins"/>
              </a:defRPr>
            </a:lvl1pPr>
          </a:lstStyle>
          <a:p>
            <a:endParaRPr lang="en-GB" sz="1300" dirty="0">
              <a:solidFill>
                <a:schemeClr val="tx1"/>
              </a:solidFill>
            </a:endParaRPr>
          </a:p>
          <a:p>
            <a:endParaRPr lang="en-GB" sz="500" dirty="0">
              <a:solidFill>
                <a:schemeClr val="tx1"/>
              </a:solidFill>
            </a:endParaRPr>
          </a:p>
          <a:p>
            <a:endParaRPr lang="en-GB" sz="500" dirty="0">
              <a:solidFill>
                <a:schemeClr val="tx1"/>
              </a:solidFill>
            </a:endParaRPr>
          </a:p>
          <a:p>
            <a:endParaRPr lang="en-GB" sz="1300" dirty="0">
              <a:solidFill>
                <a:schemeClr val="tx1"/>
              </a:solidFill>
            </a:endParaRPr>
          </a:p>
          <a:p>
            <a:r>
              <a:rPr lang="en-GB" sz="1300" dirty="0">
                <a:solidFill>
                  <a:schemeClr val="tx1"/>
                </a:solidFill>
              </a:rPr>
              <a:t>Membership of any </a:t>
            </a:r>
            <a:r>
              <a:rPr lang="en-GB" sz="1300" b="1" dirty="0"/>
              <a:t>family member </a:t>
            </a:r>
            <a:r>
              <a:rPr lang="en-GB" sz="1300" dirty="0">
                <a:solidFill>
                  <a:schemeClr val="tx1"/>
                </a:solidFill>
              </a:rPr>
              <a:t>(as defined in Article S IV 1.02 of the Staff Regulations and Rules)</a:t>
            </a:r>
            <a:r>
              <a:rPr lang="fr-CH" sz="1300" dirty="0">
                <a:solidFill>
                  <a:schemeClr val="tx1"/>
                </a:solidFill>
              </a:rPr>
              <a:t> </a:t>
            </a:r>
            <a:r>
              <a:rPr lang="en-GB" sz="1300" dirty="0">
                <a:solidFill>
                  <a:schemeClr val="tx1"/>
                </a:solidFill>
              </a:rPr>
              <a:t>is </a:t>
            </a:r>
            <a:r>
              <a:rPr lang="en-GB" sz="1300" b="1" dirty="0"/>
              <a:t>compulsory and automatic </a:t>
            </a:r>
            <a:r>
              <a:rPr lang="en-GB" sz="1300" dirty="0">
                <a:solidFill>
                  <a:schemeClr val="tx1"/>
                </a:solidFill>
              </a:rPr>
              <a:t>and the </a:t>
            </a:r>
            <a:r>
              <a:rPr lang="en-GB" sz="1300" b="1" dirty="0"/>
              <a:t>coverage is the same</a:t>
            </a:r>
            <a:r>
              <a:rPr lang="en-GB" sz="1300" dirty="0">
                <a:solidFill>
                  <a:schemeClr val="tx1"/>
                </a:solidFill>
              </a:rPr>
              <a:t> as the main Member.</a:t>
            </a:r>
          </a:p>
          <a:p>
            <a:endParaRPr lang="en-GB" sz="1300" dirty="0">
              <a:solidFill>
                <a:schemeClr val="tx1"/>
              </a:solidFill>
            </a:endParaRPr>
          </a:p>
          <a:p>
            <a:endParaRPr lang="en-GB" sz="1300" dirty="0">
              <a:solidFill>
                <a:schemeClr val="tx1"/>
              </a:solidFill>
            </a:endParaRPr>
          </a:p>
          <a:p>
            <a:endParaRPr lang="en-GB" sz="1300" dirty="0">
              <a:solidFill>
                <a:schemeClr val="tx1"/>
              </a:solidFill>
            </a:endParaRPr>
          </a:p>
          <a:p>
            <a:r>
              <a:rPr lang="en-GB" sz="1300" b="1" u="sng" dirty="0">
                <a:hlinkClick r:id="rId5"/>
              </a:rPr>
              <a:t>Any change in family status</a:t>
            </a:r>
            <a:r>
              <a:rPr lang="en-GB" sz="1300" b="1" u="sng" dirty="0"/>
              <a:t> </a:t>
            </a:r>
            <a:r>
              <a:rPr lang="en-GB" sz="1300" dirty="0"/>
              <a:t>must be declared to the Organization.</a:t>
            </a:r>
          </a:p>
          <a:p>
            <a:endParaRPr lang="en-GB" sz="1300" dirty="0"/>
          </a:p>
          <a:p>
            <a:pPr lvl="0"/>
            <a:r>
              <a:rPr lang="fr-FR" sz="1600" b="1" dirty="0" err="1"/>
              <a:t>Spouses</a:t>
            </a:r>
            <a:endParaRPr lang="fr-FR" sz="1600" b="1" dirty="0"/>
          </a:p>
          <a:p>
            <a:pPr lvl="0"/>
            <a:endParaRPr lang="fr-FR" sz="1300" b="1" dirty="0"/>
          </a:p>
          <a:p>
            <a:pPr lvl="0"/>
            <a:r>
              <a:rPr lang="en-GB" sz="1200" dirty="0">
                <a:cs typeface="Times New Roman" panose="02020603050405020304" pitchFamily="18" charset="0"/>
              </a:rPr>
              <a:t>►</a:t>
            </a:r>
            <a:r>
              <a:rPr lang="en-GB" sz="1300" dirty="0">
                <a:cs typeface="Times New Roman" panose="02020603050405020304" pitchFamily="18" charset="0"/>
              </a:rPr>
              <a:t> </a:t>
            </a:r>
            <a:r>
              <a:rPr lang="en-GB" sz="1300" dirty="0">
                <a:solidFill>
                  <a:prstClr val="black"/>
                </a:solidFill>
              </a:rPr>
              <a:t>Spouses with </a:t>
            </a:r>
            <a:r>
              <a:rPr lang="en-GB" sz="1300" dirty="0"/>
              <a:t>no other health insurance: </a:t>
            </a:r>
            <a:r>
              <a:rPr lang="en-GB" sz="1300" dirty="0">
                <a:solidFill>
                  <a:prstClr val="black"/>
                </a:solidFill>
              </a:rPr>
              <a:t>CHIS serves as </a:t>
            </a:r>
            <a:r>
              <a:rPr lang="en-GB" sz="1300" b="1" dirty="0"/>
              <a:t>primary health insurance</a:t>
            </a:r>
            <a:r>
              <a:rPr lang="en-GB" sz="1300" dirty="0"/>
              <a:t>, </a:t>
            </a:r>
            <a:r>
              <a:rPr lang="en-GB" sz="1300" dirty="0">
                <a:solidFill>
                  <a:schemeClr val="tx1"/>
                </a:solidFill>
              </a:rPr>
              <a:t>and a monthly additional contribution may be payable according to their gross monthly income.</a:t>
            </a:r>
          </a:p>
          <a:p>
            <a:pPr lvl="0"/>
            <a:endParaRPr lang="en-GB" sz="1300" dirty="0"/>
          </a:p>
          <a:p>
            <a:pPr lvl="0"/>
            <a:r>
              <a:rPr lang="en-GB" sz="1200" dirty="0">
                <a:cs typeface="Times New Roman" panose="02020603050405020304" pitchFamily="18" charset="0"/>
              </a:rPr>
              <a:t>►</a:t>
            </a:r>
            <a:r>
              <a:rPr lang="en-GB" sz="1300" dirty="0">
                <a:cs typeface="Times New Roman" panose="02020603050405020304" pitchFamily="18" charset="0"/>
              </a:rPr>
              <a:t> </a:t>
            </a:r>
            <a:r>
              <a:rPr lang="en-GB" sz="1300" dirty="0">
                <a:solidFill>
                  <a:prstClr val="black"/>
                </a:solidFill>
              </a:rPr>
              <a:t>Spouses with </a:t>
            </a:r>
            <a:r>
              <a:rPr lang="en-GB" sz="1300" dirty="0"/>
              <a:t>an other health insurance </a:t>
            </a:r>
            <a:r>
              <a:rPr lang="en-GB" sz="1300" dirty="0">
                <a:solidFill>
                  <a:prstClr val="black"/>
                </a:solidFill>
              </a:rPr>
              <a:t>(recognised by CERN): CHIS serves as </a:t>
            </a:r>
            <a:r>
              <a:rPr lang="en-GB" sz="1300" b="1" dirty="0"/>
              <a:t>supplementary health insurance </a:t>
            </a:r>
            <a:r>
              <a:rPr lang="en-GB" sz="1300" dirty="0">
                <a:solidFill>
                  <a:prstClr val="black"/>
                </a:solidFill>
              </a:rPr>
              <a:t>without supplementary contribution.</a:t>
            </a:r>
          </a:p>
          <a:p>
            <a:endParaRPr lang="en-GB" sz="1300" dirty="0"/>
          </a:p>
          <a:p>
            <a:endParaRPr lang="en-GB" sz="500" dirty="0"/>
          </a:p>
        </p:txBody>
      </p:sp>
      <p:sp>
        <p:nvSpPr>
          <p:cNvPr id="25" name="Down Arrow 56">
            <a:extLst>
              <a:ext uri="{FF2B5EF4-FFF2-40B4-BE49-F238E27FC236}">
                <a16:creationId xmlns:a16="http://schemas.microsoft.com/office/drawing/2014/main" id="{66C7ECAC-6692-4400-8D11-241D83593C15}"/>
              </a:ext>
            </a:extLst>
          </p:cNvPr>
          <p:cNvSpPr/>
          <p:nvPr/>
        </p:nvSpPr>
        <p:spPr>
          <a:xfrm>
            <a:off x="6763633" y="2487754"/>
            <a:ext cx="140487" cy="398598"/>
          </a:xfrm>
          <a:prstGeom prst="downArrow">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5" name="Picture 14"/>
          <p:cNvPicPr>
            <a:picLocks noChangeAspect="1"/>
          </p:cNvPicPr>
          <p:nvPr/>
        </p:nvPicPr>
        <p:blipFill rotWithShape="1">
          <a:blip r:embed="rId6" cstate="print">
            <a:extLst>
              <a:ext uri="{28A0092B-C50C-407E-A947-70E740481C1C}">
                <a14:useLocalDpi xmlns:a14="http://schemas.microsoft.com/office/drawing/2010/main" val="0"/>
              </a:ext>
            </a:extLst>
          </a:blip>
          <a:srcRect l="10266" r="59586" b="44787"/>
          <a:stretch/>
        </p:blipFill>
        <p:spPr>
          <a:xfrm>
            <a:off x="10907256" y="996540"/>
            <a:ext cx="636356" cy="756000"/>
          </a:xfrm>
          <a:prstGeom prst="rect">
            <a:avLst/>
          </a:prstGeom>
        </p:spPr>
      </p:pic>
      <p:sp>
        <p:nvSpPr>
          <p:cNvPr id="23"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1717533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5911516"/>
            <a:ext cx="12196012" cy="961960"/>
            <a:chOff x="0" y="5911516"/>
            <a:chExt cx="12196012" cy="961960"/>
          </a:xfrm>
        </p:grpSpPr>
        <p:grpSp>
          <p:nvGrpSpPr>
            <p:cNvPr id="13" name="Group 1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4</a:t>
            </a:fld>
            <a:endParaRPr lang="fr-CH" b="1" dirty="0">
              <a:solidFill>
                <a:srgbClr val="BCE4FA"/>
              </a:solidFill>
              <a:latin typeface="Poppins"/>
            </a:endParaRPr>
          </a:p>
        </p:txBody>
      </p:sp>
      <p:sp>
        <p:nvSpPr>
          <p:cNvPr id="15" name="Title 1">
            <a:extLst>
              <a:ext uri="{FF2B5EF4-FFF2-40B4-BE49-F238E27FC236}">
                <a16:creationId xmlns:a16="http://schemas.microsoft.com/office/drawing/2014/main" id="{562A77FD-6DC6-4BE3-B350-1894F811D335}"/>
              </a:ext>
            </a:extLst>
          </p:cNvPr>
          <p:cNvSpPr>
            <a:spLocks noGrp="1"/>
          </p:cNvSpPr>
          <p:nvPr>
            <p:ph type="title"/>
          </p:nvPr>
        </p:nvSpPr>
        <p:spPr>
          <a:xfrm>
            <a:off x="77478" y="540290"/>
            <a:ext cx="11793679" cy="5219224"/>
          </a:xfrm>
        </p:spPr>
        <p:txBody>
          <a:bodyPr>
            <a:normAutofit/>
          </a:bodyPr>
          <a:lstStyle/>
          <a:p>
            <a:r>
              <a:rPr lang="en-GB" sz="1300" dirty="0">
                <a:solidFill>
                  <a:srgbClr val="006968"/>
                </a:solidFill>
                <a:latin typeface="Poppins"/>
                <a:cs typeface="Times New Roman" panose="02020603050405020304" pitchFamily="18" charset="0"/>
              </a:rPr>
              <a:t>►</a:t>
            </a:r>
            <a:r>
              <a:rPr lang="en-GB" sz="1600" dirty="0">
                <a:solidFill>
                  <a:srgbClr val="006968"/>
                </a:solidFill>
                <a:latin typeface="Poppins"/>
                <a:cs typeface="Times New Roman" panose="02020603050405020304" pitchFamily="18" charset="0"/>
              </a:rPr>
              <a:t> </a:t>
            </a:r>
            <a:r>
              <a:rPr lang="fr-CH" sz="1600" dirty="0">
                <a:solidFill>
                  <a:srgbClr val="006968"/>
                </a:solidFill>
                <a:latin typeface="Poppins"/>
                <a:ea typeface="+mn-ea"/>
                <a:cs typeface="+mn-cs"/>
              </a:rPr>
              <a:t>For </a:t>
            </a:r>
            <a:r>
              <a:rPr lang="fr-CH" sz="1600" b="1" dirty="0">
                <a:solidFill>
                  <a:srgbClr val="006968"/>
                </a:solidFill>
                <a:latin typeface="Poppins"/>
                <a:ea typeface="+mn-ea"/>
                <a:cs typeface="+mn-cs"/>
              </a:rPr>
              <a:t>Staff</a:t>
            </a:r>
            <a:r>
              <a:rPr lang="en-GB" sz="1600" b="1" dirty="0">
                <a:solidFill>
                  <a:srgbClr val="006968"/>
                </a:solidFill>
                <a:latin typeface="Poppins"/>
                <a:ea typeface="+mn-ea"/>
                <a:cs typeface="+mn-cs"/>
              </a:rPr>
              <a:t> members, Fellows, GRAD </a:t>
            </a:r>
            <a:r>
              <a:rPr lang="en-GB" sz="1600" dirty="0">
                <a:solidFill>
                  <a:srgbClr val="006968"/>
                </a:solidFill>
                <a:latin typeface="Poppins"/>
                <a:ea typeface="+mn-ea"/>
                <a:cs typeface="+mn-cs"/>
              </a:rPr>
              <a:t>and </a:t>
            </a:r>
            <a:r>
              <a:rPr lang="en-GB" sz="1600" b="1" dirty="0">
                <a:solidFill>
                  <a:srgbClr val="006968"/>
                </a:solidFill>
                <a:latin typeface="Poppins"/>
                <a:ea typeface="+mn-ea"/>
                <a:cs typeface="+mn-cs"/>
              </a:rPr>
              <a:t>Students: </a:t>
            </a:r>
            <a:br>
              <a:rPr lang="en-GB" sz="1300" b="1" dirty="0">
                <a:solidFill>
                  <a:srgbClr val="006968"/>
                </a:solidFill>
                <a:latin typeface="Poppins"/>
                <a:ea typeface="+mn-ea"/>
                <a:cs typeface="+mn-cs"/>
              </a:rPr>
            </a:br>
            <a:br>
              <a:rPr lang="en-GB" sz="1300" b="1" dirty="0">
                <a:solidFill>
                  <a:srgbClr val="006968"/>
                </a:solidFill>
                <a:latin typeface="Poppins"/>
                <a:ea typeface="+mn-ea"/>
                <a:cs typeface="+mn-cs"/>
              </a:rPr>
            </a:br>
            <a:r>
              <a:rPr lang="en-GB" sz="1300" b="1" dirty="0">
                <a:solidFill>
                  <a:srgbClr val="006968"/>
                </a:solidFill>
                <a:latin typeface="Poppins"/>
                <a:ea typeface="+mn-ea"/>
                <a:cs typeface="+mn-cs"/>
              </a:rPr>
              <a:t>- </a:t>
            </a:r>
            <a:r>
              <a:rPr lang="en-GB" sz="1300" dirty="0">
                <a:latin typeface="Poppins"/>
                <a:ea typeface="+mn-ea"/>
                <a:cs typeface="+mn-cs"/>
              </a:rPr>
              <a:t>Cancel your health insurance (national or not) with a certificate of insurance to be requested to UNIQA.</a:t>
            </a:r>
            <a:br>
              <a:rPr lang="en-GB" sz="1300" dirty="0"/>
            </a:br>
            <a:r>
              <a:rPr lang="en-GB" sz="1300" b="1" dirty="0">
                <a:solidFill>
                  <a:srgbClr val="006968"/>
                </a:solidFill>
                <a:latin typeface="Poppins"/>
                <a:ea typeface="+mn-ea"/>
                <a:cs typeface="+mn-cs"/>
              </a:rPr>
              <a:t>- </a:t>
            </a:r>
            <a:r>
              <a:rPr lang="en-GB" sz="1300" dirty="0">
                <a:latin typeface="Poppins"/>
                <a:ea typeface="+mn-ea"/>
                <a:cs typeface="+mn-cs"/>
              </a:rPr>
              <a:t>Return your insurance cards and do not use them anymore.</a:t>
            </a:r>
            <a:br>
              <a:rPr lang="en-GB" sz="1300" dirty="0"/>
            </a:br>
            <a:br>
              <a:rPr lang="en-GB" sz="1300" dirty="0"/>
            </a:br>
            <a:br>
              <a:rPr lang="fr-CH" sz="1300" dirty="0"/>
            </a:br>
            <a:r>
              <a:rPr lang="en-GB" sz="1300" dirty="0">
                <a:solidFill>
                  <a:srgbClr val="006968"/>
                </a:solidFill>
                <a:latin typeface="Poppins"/>
                <a:cs typeface="Times New Roman" panose="02020603050405020304" pitchFamily="18" charset="0"/>
              </a:rPr>
              <a:t>► </a:t>
            </a:r>
            <a:r>
              <a:rPr lang="en-GB" sz="1600" dirty="0">
                <a:solidFill>
                  <a:srgbClr val="006968"/>
                </a:solidFill>
                <a:latin typeface="Poppins"/>
                <a:ea typeface="+mn-ea"/>
                <a:cs typeface="+mn-cs"/>
              </a:rPr>
              <a:t>For </a:t>
            </a:r>
            <a:r>
              <a:rPr lang="en-GB" sz="1600" b="1" dirty="0">
                <a:solidFill>
                  <a:srgbClr val="006968"/>
                </a:solidFill>
                <a:latin typeface="Poppins"/>
                <a:ea typeface="+mn-ea"/>
                <a:cs typeface="+mn-cs"/>
              </a:rPr>
              <a:t>Staff members, Fellows and GRAD </a:t>
            </a:r>
            <a:r>
              <a:rPr lang="en-GB" sz="1600" b="1" u="sng" dirty="0">
                <a:solidFill>
                  <a:srgbClr val="006968"/>
                </a:solidFill>
                <a:latin typeface="Poppins"/>
                <a:ea typeface="+mn-ea"/>
                <a:cs typeface="+mn-cs"/>
              </a:rPr>
              <a:t>only</a:t>
            </a:r>
            <a:r>
              <a:rPr lang="en-GB" sz="1600" dirty="0">
                <a:solidFill>
                  <a:srgbClr val="006968"/>
                </a:solidFill>
                <a:latin typeface="Poppins"/>
                <a:ea typeface="+mn-ea"/>
                <a:cs typeface="+mn-cs"/>
              </a:rPr>
              <a:t> who have a spouse: </a:t>
            </a:r>
            <a:br>
              <a:rPr lang="en-GB" sz="1600" dirty="0">
                <a:solidFill>
                  <a:srgbClr val="006968"/>
                </a:solidFill>
                <a:latin typeface="Poppins"/>
                <a:ea typeface="+mn-ea"/>
                <a:cs typeface="+mn-cs"/>
              </a:rPr>
            </a:br>
            <a:r>
              <a:rPr lang="en-GB" sz="1600" dirty="0">
                <a:solidFill>
                  <a:srgbClr val="006968"/>
                </a:solidFill>
                <a:latin typeface="Poppins"/>
                <a:ea typeface="+mn-ea"/>
                <a:cs typeface="+mn-cs"/>
              </a:rPr>
              <a:t>   </a:t>
            </a:r>
            <a:r>
              <a:rPr lang="en-GB" sz="1000" dirty="0">
                <a:solidFill>
                  <a:srgbClr val="006968"/>
                </a:solidFill>
                <a:latin typeface="Poppins"/>
              </a:rPr>
              <a:t>(Students who have a spouse are not required to complete a SHIPID)</a:t>
            </a:r>
            <a:br>
              <a:rPr lang="en-GB" sz="1300" dirty="0">
                <a:solidFill>
                  <a:srgbClr val="006968"/>
                </a:solidFill>
                <a:latin typeface="Poppins"/>
              </a:rPr>
            </a:br>
            <a:br>
              <a:rPr lang="en-GB" sz="1300" dirty="0">
                <a:solidFill>
                  <a:prstClr val="black"/>
                </a:solidFill>
                <a:latin typeface="Poppins"/>
              </a:rPr>
            </a:br>
            <a:r>
              <a:rPr lang="en-GB" sz="1300" b="1" u="sng" dirty="0">
                <a:solidFill>
                  <a:prstClr val="black"/>
                </a:solidFill>
                <a:latin typeface="Poppins"/>
              </a:rPr>
              <a:t>Complete</a:t>
            </a:r>
            <a:r>
              <a:rPr lang="en-GB" sz="1300" dirty="0">
                <a:solidFill>
                  <a:prstClr val="black"/>
                </a:solidFill>
                <a:latin typeface="Poppins"/>
              </a:rPr>
              <a:t> a </a:t>
            </a:r>
            <a:r>
              <a:rPr lang="en-GB" sz="1300" b="1" dirty="0">
                <a:solidFill>
                  <a:srgbClr val="006968"/>
                </a:solidFill>
                <a:latin typeface="Poppins"/>
                <a:hlinkClick r:id="rId3"/>
              </a:rPr>
              <a:t>SHIPID</a:t>
            </a:r>
            <a:r>
              <a:rPr lang="en-GB" sz="1300" b="1" dirty="0">
                <a:solidFill>
                  <a:prstClr val="black"/>
                </a:solidFill>
                <a:latin typeface="Poppins"/>
              </a:rPr>
              <a:t> </a:t>
            </a:r>
            <a:r>
              <a:rPr lang="en-GB" sz="1300" dirty="0">
                <a:solidFill>
                  <a:prstClr val="black"/>
                </a:solidFill>
                <a:latin typeface="Poppins"/>
              </a:rPr>
              <a:t>(</a:t>
            </a:r>
            <a:r>
              <a:rPr lang="en-GB" sz="1300" b="1" dirty="0">
                <a:solidFill>
                  <a:prstClr val="black"/>
                </a:solidFill>
                <a:latin typeface="Poppins"/>
              </a:rPr>
              <a:t>S</a:t>
            </a:r>
            <a:r>
              <a:rPr lang="en-GB" sz="1300" dirty="0">
                <a:solidFill>
                  <a:prstClr val="black"/>
                </a:solidFill>
                <a:latin typeface="Poppins"/>
              </a:rPr>
              <a:t>pouse </a:t>
            </a:r>
            <a:r>
              <a:rPr lang="en-GB" sz="1300" b="1" dirty="0">
                <a:solidFill>
                  <a:prstClr val="black"/>
                </a:solidFill>
                <a:latin typeface="Poppins"/>
              </a:rPr>
              <a:t>H</a:t>
            </a:r>
            <a:r>
              <a:rPr lang="en-GB" sz="1300" dirty="0">
                <a:solidFill>
                  <a:prstClr val="black"/>
                </a:solidFill>
                <a:latin typeface="Poppins"/>
              </a:rPr>
              <a:t>ealth </a:t>
            </a:r>
            <a:r>
              <a:rPr lang="en-GB" sz="1300" b="1" dirty="0">
                <a:solidFill>
                  <a:prstClr val="black"/>
                </a:solidFill>
                <a:latin typeface="Poppins"/>
              </a:rPr>
              <a:t>I</a:t>
            </a:r>
            <a:r>
              <a:rPr lang="en-GB" sz="1300" dirty="0">
                <a:solidFill>
                  <a:prstClr val="black"/>
                </a:solidFill>
                <a:latin typeface="Poppins"/>
              </a:rPr>
              <a:t>nsurance and </a:t>
            </a:r>
            <a:r>
              <a:rPr lang="en-GB" sz="1300" b="1" dirty="0">
                <a:solidFill>
                  <a:prstClr val="black"/>
                </a:solidFill>
                <a:latin typeface="Poppins"/>
              </a:rPr>
              <a:t>P</a:t>
            </a:r>
            <a:r>
              <a:rPr lang="en-GB" sz="1300" dirty="0">
                <a:solidFill>
                  <a:prstClr val="black"/>
                </a:solidFill>
                <a:latin typeface="Poppins"/>
              </a:rPr>
              <a:t>rofessional </a:t>
            </a:r>
            <a:r>
              <a:rPr lang="en-GB" sz="1300" b="1" dirty="0">
                <a:solidFill>
                  <a:prstClr val="black"/>
                </a:solidFill>
                <a:latin typeface="Poppins"/>
              </a:rPr>
              <a:t>I</a:t>
            </a:r>
            <a:r>
              <a:rPr lang="en-GB" sz="1300" dirty="0">
                <a:solidFill>
                  <a:prstClr val="black"/>
                </a:solidFill>
                <a:latin typeface="Poppins"/>
              </a:rPr>
              <a:t>ncome </a:t>
            </a:r>
            <a:r>
              <a:rPr lang="en-GB" sz="1300" b="1" dirty="0">
                <a:solidFill>
                  <a:prstClr val="black"/>
                </a:solidFill>
                <a:latin typeface="Poppins"/>
              </a:rPr>
              <a:t>D</a:t>
            </a:r>
            <a:r>
              <a:rPr lang="en-GB" sz="1300" dirty="0">
                <a:solidFill>
                  <a:prstClr val="black"/>
                </a:solidFill>
                <a:latin typeface="Poppins"/>
              </a:rPr>
              <a:t>eclaration) form in </a:t>
            </a:r>
            <a:r>
              <a:rPr lang="en-GB" sz="1300" dirty="0">
                <a:solidFill>
                  <a:prstClr val="black"/>
                </a:solidFill>
                <a:latin typeface="Poppins"/>
                <a:hlinkClick r:id="rId4"/>
              </a:rPr>
              <a:t>EDH</a:t>
            </a:r>
            <a:r>
              <a:rPr lang="en-GB" sz="1300" dirty="0">
                <a:solidFill>
                  <a:prstClr val="black"/>
                </a:solidFill>
                <a:latin typeface="Poppins"/>
              </a:rPr>
              <a:t> to declare your spouse’s status. </a:t>
            </a:r>
            <a:br>
              <a:rPr lang="en-GB" sz="1300" dirty="0">
                <a:solidFill>
                  <a:prstClr val="black"/>
                </a:solidFill>
                <a:latin typeface="Poppins"/>
              </a:rPr>
            </a:br>
            <a:br>
              <a:rPr lang="en-GB" sz="1300" dirty="0">
                <a:solidFill>
                  <a:prstClr val="black"/>
                </a:solidFill>
                <a:latin typeface="Poppins"/>
              </a:rPr>
            </a:br>
            <a:br>
              <a:rPr lang="en-GB" sz="1300" dirty="0">
                <a:solidFill>
                  <a:prstClr val="black"/>
                </a:solidFill>
                <a:latin typeface="Poppins"/>
              </a:rPr>
            </a:br>
            <a:br>
              <a:rPr lang="en-GB" sz="1300" dirty="0">
                <a:solidFill>
                  <a:prstClr val="black"/>
                </a:solidFill>
                <a:latin typeface="Poppins"/>
              </a:rPr>
            </a:br>
            <a:r>
              <a:rPr lang="en-GB" sz="1300" dirty="0">
                <a:latin typeface="Poppins"/>
              </a:rPr>
              <a:t>Then </a:t>
            </a:r>
            <a:r>
              <a:rPr lang="en-GB" sz="1300" b="1" u="sng" dirty="0">
                <a:solidFill>
                  <a:srgbClr val="006968"/>
                </a:solidFill>
                <a:latin typeface="Poppins"/>
              </a:rPr>
              <a:t>any change</a:t>
            </a:r>
            <a:r>
              <a:rPr lang="en-GB" sz="1300" b="1" dirty="0">
                <a:solidFill>
                  <a:srgbClr val="006968"/>
                </a:solidFill>
                <a:latin typeface="Poppins"/>
              </a:rPr>
              <a:t> </a:t>
            </a:r>
            <a:r>
              <a:rPr lang="en-GB" sz="1300" b="1" dirty="0">
                <a:latin typeface="Poppins"/>
              </a:rPr>
              <a:t>in the spouse's gross income </a:t>
            </a:r>
            <a:r>
              <a:rPr lang="en-GB" sz="1300" dirty="0">
                <a:latin typeface="Poppins"/>
              </a:rPr>
              <a:t>or </a:t>
            </a:r>
            <a:r>
              <a:rPr lang="en-GB" sz="1300" b="1" dirty="0">
                <a:latin typeface="Poppins"/>
              </a:rPr>
              <a:t>health insurance situation </a:t>
            </a:r>
            <a:r>
              <a:rPr lang="en-GB" sz="1300" dirty="0">
                <a:latin typeface="Poppins"/>
              </a:rPr>
              <a:t>must be declared to the Organization. </a:t>
            </a:r>
            <a:br>
              <a:rPr lang="en-GB" sz="1300" dirty="0">
                <a:solidFill>
                  <a:srgbClr val="006968"/>
                </a:solidFill>
                <a:latin typeface="Poppins"/>
              </a:rPr>
            </a:br>
            <a:br>
              <a:rPr lang="en-GB" sz="1300" dirty="0">
                <a:solidFill>
                  <a:srgbClr val="006968"/>
                </a:solidFill>
                <a:latin typeface="Poppins"/>
              </a:rPr>
            </a:br>
            <a:br>
              <a:rPr lang="en-GB" sz="1300" dirty="0">
                <a:solidFill>
                  <a:srgbClr val="006968"/>
                </a:solidFill>
                <a:latin typeface="Poppins"/>
              </a:rPr>
            </a:br>
            <a:br>
              <a:rPr lang="en-GB" sz="1300" dirty="0">
                <a:solidFill>
                  <a:srgbClr val="006968"/>
                </a:solidFill>
                <a:latin typeface="Poppins"/>
              </a:rPr>
            </a:br>
            <a:r>
              <a:rPr lang="en-GB" sz="1300" b="1" dirty="0">
                <a:solidFill>
                  <a:srgbClr val="006968"/>
                </a:solidFill>
                <a:latin typeface="Poppins"/>
              </a:rPr>
              <a:t>Special attention for people who want to settle in Switzerland or who are already settled in Switzerland.</a:t>
            </a:r>
            <a:br>
              <a:rPr lang="fr-CH" sz="1300" b="1" dirty="0">
                <a:solidFill>
                  <a:srgbClr val="006968"/>
                </a:solidFill>
                <a:latin typeface="Poppins"/>
                <a:ea typeface="+mn-ea"/>
                <a:cs typeface="+mn-cs"/>
              </a:rPr>
            </a:br>
            <a:br>
              <a:rPr lang="fr-CH" sz="1300" b="1" dirty="0">
                <a:latin typeface="Poppins"/>
                <a:ea typeface="+mn-ea"/>
                <a:cs typeface="+mn-cs"/>
              </a:rPr>
            </a:br>
            <a:r>
              <a:rPr lang="en-GB" sz="1300" dirty="0">
                <a:latin typeface="Poppins"/>
                <a:ea typeface="+mn-ea"/>
                <a:cs typeface="+mn-cs"/>
              </a:rPr>
              <a:t>Your family members are automatically and compulsorily affiliated to the CHIS. </a:t>
            </a:r>
            <a:r>
              <a:rPr lang="en-US" sz="1300" dirty="0">
                <a:latin typeface="Poppins"/>
                <a:ea typeface="+mn-ea"/>
                <a:cs typeface="+mn-cs"/>
              </a:rPr>
              <a:t>However, this does not necessarily dispense them from their obligations under Swiss law deriving from the fact that they reside or are taking up residence in Switzerland. This applies whether they have </a:t>
            </a:r>
            <a:r>
              <a:rPr lang="en-US" sz="1300" b="1" dirty="0">
                <a:latin typeface="Poppins"/>
                <a:ea typeface="+mn-ea"/>
                <a:cs typeface="+mn-cs"/>
              </a:rPr>
              <a:t>Swiss nationality </a:t>
            </a:r>
            <a:r>
              <a:rPr lang="en-US" sz="1300" dirty="0">
                <a:latin typeface="Poppins"/>
                <a:ea typeface="+mn-ea"/>
                <a:cs typeface="+mn-cs"/>
              </a:rPr>
              <a:t>or </a:t>
            </a:r>
            <a:r>
              <a:rPr lang="en-US" sz="1300" b="1" dirty="0">
                <a:latin typeface="Poppins"/>
                <a:ea typeface="+mn-ea"/>
                <a:cs typeface="+mn-cs"/>
              </a:rPr>
              <a:t>hold a B-or C-type residence permit</a:t>
            </a:r>
            <a:r>
              <a:rPr lang="en-US" sz="1300" dirty="0">
                <a:latin typeface="Poppins"/>
                <a:ea typeface="+mn-ea"/>
                <a:cs typeface="+mn-cs"/>
              </a:rPr>
              <a:t>. In such cases, they become or remain subject to the obligation to contract insurance cover in Switzerland with a </a:t>
            </a:r>
            <a:r>
              <a:rPr lang="en-US" sz="1300" dirty="0" err="1">
                <a:latin typeface="Poppins"/>
                <a:ea typeface="+mn-ea"/>
                <a:cs typeface="+mn-cs"/>
              </a:rPr>
              <a:t>LAMal</a:t>
            </a:r>
            <a:r>
              <a:rPr lang="en-US" sz="1300" dirty="0">
                <a:latin typeface="Poppins"/>
                <a:ea typeface="+mn-ea"/>
                <a:cs typeface="+mn-cs"/>
              </a:rPr>
              <a:t> insurance provider, unless they apply for exemption.</a:t>
            </a:r>
            <a:br>
              <a:rPr lang="en-US" sz="1300" dirty="0">
                <a:latin typeface="Poppins"/>
                <a:ea typeface="+mn-ea"/>
                <a:cs typeface="+mn-cs"/>
              </a:rPr>
            </a:br>
            <a:br>
              <a:rPr lang="en-US" sz="1300" dirty="0">
                <a:latin typeface="Poppins"/>
                <a:ea typeface="+mn-ea"/>
                <a:cs typeface="+mn-cs"/>
              </a:rPr>
            </a:br>
            <a:r>
              <a:rPr lang="en-GB" sz="1300" dirty="0">
                <a:solidFill>
                  <a:srgbClr val="006968"/>
                </a:solidFill>
                <a:latin typeface="Poppins"/>
                <a:ea typeface="+mn-ea"/>
                <a:cs typeface="+mn-cs"/>
              </a:rPr>
              <a:t>You have 3 months to apply for the exemption.</a:t>
            </a:r>
            <a:endParaRPr lang="fr-CH" sz="1300" dirty="0">
              <a:solidFill>
                <a:srgbClr val="006968"/>
              </a:solidFill>
            </a:endParaRPr>
          </a:p>
        </p:txBody>
      </p:sp>
      <p:sp>
        <p:nvSpPr>
          <p:cNvPr id="11" name="ZoneTexte 18">
            <a:extLst>
              <a:ext uri="{FF2B5EF4-FFF2-40B4-BE49-F238E27FC236}">
                <a16:creationId xmlns:a16="http://schemas.microsoft.com/office/drawing/2014/main" id="{E78EBF1C-3920-42C9-8D9F-E811D57604C0}"/>
              </a:ext>
            </a:extLst>
          </p:cNvPr>
          <p:cNvSpPr txBox="1"/>
          <p:nvPr/>
        </p:nvSpPr>
        <p:spPr>
          <a:xfrm>
            <a:off x="0" y="0"/>
            <a:ext cx="2602831" cy="523220"/>
          </a:xfrm>
          <a:prstGeom prst="rect">
            <a:avLst/>
          </a:prstGeom>
          <a:noFill/>
        </p:spPr>
        <p:txBody>
          <a:bodyPr wrap="square">
            <a:spAutoFit/>
          </a:bodyPr>
          <a:lstStyle/>
          <a:p>
            <a:r>
              <a:rPr lang="fr-FR" sz="2800" b="1" dirty="0">
                <a:solidFill>
                  <a:srgbClr val="006968"/>
                </a:solidFill>
                <a:latin typeface="Georgia" panose="02040502050405020303" pitchFamily="18" charset="0"/>
              </a:rPr>
              <a:t>On </a:t>
            </a:r>
            <a:r>
              <a:rPr lang="fr-FR" sz="2800" b="1" dirty="0" err="1">
                <a:solidFill>
                  <a:srgbClr val="006968"/>
                </a:solidFill>
                <a:latin typeface="Georgia" panose="02040502050405020303" pitchFamily="18" charset="0"/>
              </a:rPr>
              <a:t>arrival</a:t>
            </a:r>
            <a:endParaRPr lang="fr-FR" sz="2800" b="1" dirty="0">
              <a:solidFill>
                <a:srgbClr val="006968"/>
              </a:solidFill>
              <a:latin typeface="Poppins"/>
            </a:endParaRPr>
          </a:p>
        </p:txBody>
      </p:sp>
      <p:sp>
        <p:nvSpPr>
          <p:cNvPr id="12" name="Down Arrow 56">
            <a:extLst>
              <a:ext uri="{FF2B5EF4-FFF2-40B4-BE49-F238E27FC236}">
                <a16:creationId xmlns:a16="http://schemas.microsoft.com/office/drawing/2014/main" id="{66C7ECAC-6692-4400-8D11-241D83593C15}"/>
              </a:ext>
            </a:extLst>
          </p:cNvPr>
          <p:cNvSpPr/>
          <p:nvPr/>
        </p:nvSpPr>
        <p:spPr>
          <a:xfrm>
            <a:off x="1205161" y="2981354"/>
            <a:ext cx="88232" cy="256886"/>
          </a:xfrm>
          <a:prstGeom prst="downArrow">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8" name="Picture 17"/>
          <p:cNvPicPr>
            <a:picLocks noChangeAspect="1"/>
          </p:cNvPicPr>
          <p:nvPr/>
        </p:nvPicPr>
        <p:blipFill rotWithShape="1">
          <a:blip r:embed="rId5" cstate="print">
            <a:extLst>
              <a:ext uri="{28A0092B-C50C-407E-A947-70E740481C1C}">
                <a14:useLocalDpi xmlns:a14="http://schemas.microsoft.com/office/drawing/2010/main" val="0"/>
              </a:ext>
            </a:extLst>
          </a:blip>
          <a:srcRect l="13312" t="18153" r="64476" b="47377"/>
          <a:stretch/>
        </p:blipFill>
        <p:spPr>
          <a:xfrm>
            <a:off x="2150090" y="27610"/>
            <a:ext cx="452741" cy="468000"/>
          </a:xfrm>
          <a:prstGeom prst="rect">
            <a:avLst/>
          </a:prstGeom>
        </p:spPr>
      </p:pic>
      <p:sp>
        <p:nvSpPr>
          <p:cNvPr id="16"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1173193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9">
            <a:extLst>
              <a:ext uri="{FF2B5EF4-FFF2-40B4-BE49-F238E27FC236}">
                <a16:creationId xmlns:a16="http://schemas.microsoft.com/office/drawing/2014/main" id="{9ECA249B-BD2B-4CFC-AB82-24A335289C23}"/>
              </a:ext>
            </a:extLst>
          </p:cNvPr>
          <p:cNvGrpSpPr/>
          <p:nvPr/>
        </p:nvGrpSpPr>
        <p:grpSpPr>
          <a:xfrm>
            <a:off x="0" y="5932384"/>
            <a:ext cx="12196012" cy="961960"/>
            <a:chOff x="0" y="5911516"/>
            <a:chExt cx="12196012" cy="961960"/>
          </a:xfrm>
        </p:grpSpPr>
        <p:grpSp>
          <p:nvGrpSpPr>
            <p:cNvPr id="7" name="Group 20">
              <a:extLst>
                <a:ext uri="{FF2B5EF4-FFF2-40B4-BE49-F238E27FC236}">
                  <a16:creationId xmlns:a16="http://schemas.microsoft.com/office/drawing/2014/main" id="{0019C8BB-7B77-4DA7-98BD-DC4BB1A96690}"/>
                </a:ext>
              </a:extLst>
            </p:cNvPr>
            <p:cNvGrpSpPr/>
            <p:nvPr/>
          </p:nvGrpSpPr>
          <p:grpSpPr>
            <a:xfrm>
              <a:off x="0" y="5911516"/>
              <a:ext cx="12196012" cy="961960"/>
              <a:chOff x="0" y="5911516"/>
              <a:chExt cx="12196012" cy="961960"/>
            </a:xfrm>
          </p:grpSpPr>
          <p:sp>
            <p:nvSpPr>
              <p:cNvPr id="9" name="Rectangle 8">
                <a:extLst>
                  <a:ext uri="{FF2B5EF4-FFF2-40B4-BE49-F238E27FC236}">
                    <a16:creationId xmlns:a16="http://schemas.microsoft.com/office/drawing/2014/main" id="{D4B67953-72DD-446E-8146-ADAC8BCC8DB1}"/>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 name="Rectangle 9">
                <a:extLst>
                  <a:ext uri="{FF2B5EF4-FFF2-40B4-BE49-F238E27FC236}">
                    <a16:creationId xmlns:a16="http://schemas.microsoft.com/office/drawing/2014/main" id="{3BCEB8EB-0F8F-4223-B3EB-0E1D0928FDCD}"/>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8" name="Content Placeholder 3">
              <a:extLst>
                <a:ext uri="{FF2B5EF4-FFF2-40B4-BE49-F238E27FC236}">
                  <a16:creationId xmlns:a16="http://schemas.microsoft.com/office/drawing/2014/main" id="{67AC0340-E7C5-4B19-99AC-7293630A39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14809" t="20756" r="59734" b="47847"/>
          <a:stretch/>
        </p:blipFill>
        <p:spPr>
          <a:xfrm>
            <a:off x="5079030" y="121562"/>
            <a:ext cx="524573" cy="403712"/>
          </a:xfrm>
          <a:prstGeom prst="rect">
            <a:avLst/>
          </a:prstGeom>
          <a:ln>
            <a:noFill/>
          </a:ln>
        </p:spPr>
      </p:pic>
      <p:sp>
        <p:nvSpPr>
          <p:cNvPr id="2" name="Rectangle 1"/>
          <p:cNvSpPr/>
          <p:nvPr/>
        </p:nvSpPr>
        <p:spPr>
          <a:xfrm>
            <a:off x="107761" y="61808"/>
            <a:ext cx="5030544" cy="523220"/>
          </a:xfrm>
          <a:prstGeom prst="rect">
            <a:avLst/>
          </a:prstGeom>
        </p:spPr>
        <p:txBody>
          <a:bodyPr wrap="none">
            <a:spAutoFit/>
          </a:bodyPr>
          <a:lstStyle/>
          <a:p>
            <a:r>
              <a:rPr lang="fr-FR" sz="2800" b="1" dirty="0" err="1">
                <a:solidFill>
                  <a:srgbClr val="006968"/>
                </a:solidFill>
                <a:latin typeface="Georgia" panose="02040502050405020303" pitchFamily="18" charset="0"/>
              </a:rPr>
              <a:t>Health</a:t>
            </a:r>
            <a:r>
              <a:rPr lang="fr-FR" sz="2800" b="1" dirty="0">
                <a:solidFill>
                  <a:srgbClr val="006968"/>
                </a:solidFill>
                <a:latin typeface="Georgia" panose="02040502050405020303" pitchFamily="18" charset="0"/>
              </a:rPr>
              <a:t> </a:t>
            </a:r>
            <a:r>
              <a:rPr lang="fr-FR" sz="2800" b="1" dirty="0" err="1">
                <a:solidFill>
                  <a:srgbClr val="006968"/>
                </a:solidFill>
                <a:latin typeface="Georgia" panose="02040502050405020303" pitchFamily="18" charset="0"/>
              </a:rPr>
              <a:t>Insurance</a:t>
            </a:r>
            <a:r>
              <a:rPr lang="fr-FR" sz="2800" b="1" dirty="0">
                <a:solidFill>
                  <a:srgbClr val="006968"/>
                </a:solidFill>
                <a:latin typeface="Georgia" panose="02040502050405020303" pitchFamily="18" charset="0"/>
              </a:rPr>
              <a:t> Benefits</a:t>
            </a:r>
          </a:p>
        </p:txBody>
      </p:sp>
      <p:sp>
        <p:nvSpPr>
          <p:cNvPr id="3" name="Rectangle 2"/>
          <p:cNvSpPr/>
          <p:nvPr/>
        </p:nvSpPr>
        <p:spPr>
          <a:xfrm>
            <a:off x="184484" y="739174"/>
            <a:ext cx="5767137" cy="4431983"/>
          </a:xfrm>
          <a:prstGeom prst="rect">
            <a:avLst/>
          </a:prstGeom>
        </p:spPr>
        <p:txBody>
          <a:bodyPr wrap="square">
            <a:spAutoFit/>
          </a:bodyPr>
          <a:lstStyle/>
          <a:p>
            <a:pPr algn="ctr"/>
            <a:endParaRPr lang="fr-FR" sz="700" b="1" dirty="0">
              <a:solidFill>
                <a:srgbClr val="006968"/>
              </a:solidFill>
              <a:latin typeface="Georgia" panose="02040502050405020303" pitchFamily="18" charset="0"/>
            </a:endParaRPr>
          </a:p>
          <a:p>
            <a:r>
              <a:rPr lang="en-GB" sz="1200" dirty="0">
                <a:solidFill>
                  <a:srgbClr val="006968"/>
                </a:solidFill>
                <a:latin typeface="Poppins"/>
                <a:cs typeface="Times New Roman" panose="02020603050405020304" pitchFamily="18" charset="0"/>
              </a:rPr>
              <a:t>►</a:t>
            </a:r>
            <a:r>
              <a:rPr lang="en-GB" dirty="0">
                <a:solidFill>
                  <a:srgbClr val="006968"/>
                </a:solidFill>
                <a:latin typeface="Poppins"/>
                <a:cs typeface="Times New Roman" panose="02020603050405020304" pitchFamily="18" charset="0"/>
              </a:rPr>
              <a:t> </a:t>
            </a:r>
            <a:r>
              <a:rPr lang="en-GB" sz="1300" dirty="0">
                <a:latin typeface="Poppins"/>
              </a:rPr>
              <a:t>Health coverage is </a:t>
            </a:r>
            <a:r>
              <a:rPr lang="en-GB" sz="1300" b="1" dirty="0">
                <a:solidFill>
                  <a:srgbClr val="006968"/>
                </a:solidFill>
                <a:latin typeface="Poppins"/>
              </a:rPr>
              <a:t>worldwide</a:t>
            </a:r>
          </a:p>
          <a:p>
            <a:endParaRPr lang="en-GB" sz="1300" dirty="0">
              <a:solidFill>
                <a:srgbClr val="006968"/>
              </a:solidFill>
              <a:latin typeface="Poppins"/>
              <a:cs typeface="Times New Roman" panose="02020603050405020304" pitchFamily="18" charset="0"/>
            </a:endParaRPr>
          </a:p>
          <a:p>
            <a:r>
              <a:rPr lang="en-GB" sz="1200" dirty="0">
                <a:solidFill>
                  <a:srgbClr val="006968"/>
                </a:solidFill>
                <a:latin typeface="Poppins"/>
                <a:cs typeface="Times New Roman" panose="02020603050405020304" pitchFamily="18" charset="0"/>
              </a:rPr>
              <a:t>►</a:t>
            </a:r>
            <a:r>
              <a:rPr lang="en-GB" sz="1300" dirty="0">
                <a:solidFill>
                  <a:srgbClr val="006968"/>
                </a:solidFill>
                <a:latin typeface="Poppins"/>
                <a:cs typeface="Times New Roman" panose="02020603050405020304" pitchFamily="18" charset="0"/>
              </a:rPr>
              <a:t> </a:t>
            </a:r>
            <a:r>
              <a:rPr lang="en-GB" sz="1300" dirty="0">
                <a:latin typeface="Poppins"/>
              </a:rPr>
              <a:t>List of benefits, details of reimbursement rates and expenditure ceilings can be found in </a:t>
            </a:r>
            <a:r>
              <a:rPr lang="en-GB" sz="1300" b="1" dirty="0">
                <a:solidFill>
                  <a:srgbClr val="006968"/>
                </a:solidFill>
                <a:latin typeface="Poppins"/>
                <a:hlinkClick r:id="rId4"/>
              </a:rPr>
              <a:t>Annex I </a:t>
            </a:r>
            <a:r>
              <a:rPr lang="en-GB" sz="1300" dirty="0">
                <a:latin typeface="Poppins"/>
              </a:rPr>
              <a:t>of the CHIS Rules</a:t>
            </a:r>
            <a:r>
              <a:rPr lang="en-GB" dirty="0">
                <a:latin typeface="Poppins"/>
              </a:rPr>
              <a:t>.</a:t>
            </a:r>
          </a:p>
          <a:p>
            <a:endParaRPr lang="en-GB" sz="1300" b="1" dirty="0">
              <a:solidFill>
                <a:srgbClr val="006968"/>
              </a:solidFill>
              <a:latin typeface="Poppins"/>
            </a:endParaRPr>
          </a:p>
          <a:p>
            <a:r>
              <a:rPr lang="en-GB" sz="1200" b="1" dirty="0">
                <a:solidFill>
                  <a:srgbClr val="006968"/>
                </a:solidFill>
                <a:latin typeface="Poppins"/>
              </a:rPr>
              <a:t>► </a:t>
            </a:r>
            <a:r>
              <a:rPr lang="en-GB" sz="1300" dirty="0">
                <a:latin typeface="Poppins"/>
              </a:rPr>
              <a:t>Reimbursement rate under the</a:t>
            </a:r>
            <a:r>
              <a:rPr lang="en-GB" sz="1300" b="1" dirty="0">
                <a:solidFill>
                  <a:srgbClr val="006968"/>
                </a:solidFill>
                <a:latin typeface="Poppins"/>
              </a:rPr>
              <a:t> General Rule</a:t>
            </a: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endParaRPr lang="en-GB" sz="1300" b="1" dirty="0">
              <a:solidFill>
                <a:srgbClr val="006968"/>
              </a:solidFill>
              <a:latin typeface="Poppins"/>
              <a:cs typeface="Times New Roman" panose="02020603050405020304" pitchFamily="18" charset="0"/>
            </a:endParaRPr>
          </a:p>
          <a:p>
            <a:r>
              <a:rPr lang="en-GB" sz="1000" dirty="0">
                <a:solidFill>
                  <a:srgbClr val="006968"/>
                </a:solidFill>
                <a:latin typeface="Poppins"/>
                <a:cs typeface="Times New Roman" panose="02020603050405020304" pitchFamily="18" charset="0"/>
              </a:rPr>
              <a:t>►</a:t>
            </a:r>
            <a:r>
              <a:rPr lang="en-GB" sz="1300" dirty="0">
                <a:solidFill>
                  <a:srgbClr val="006968"/>
                </a:solidFill>
                <a:latin typeface="Poppins"/>
                <a:cs typeface="Times New Roman" panose="02020603050405020304" pitchFamily="18" charset="0"/>
              </a:rPr>
              <a:t> </a:t>
            </a:r>
            <a:r>
              <a:rPr lang="en-GB" sz="1300" b="1" dirty="0">
                <a:solidFill>
                  <a:srgbClr val="006968"/>
                </a:solidFill>
                <a:latin typeface="Poppins"/>
              </a:rPr>
              <a:t>Reimbursement Bonus</a:t>
            </a:r>
            <a:br>
              <a:rPr lang="en-GB" sz="1300" dirty="0">
                <a:latin typeface="Poppins"/>
              </a:rPr>
            </a:br>
            <a:r>
              <a:rPr lang="en-GB" sz="1300" dirty="0">
                <a:latin typeface="Poppins"/>
              </a:rPr>
              <a:t>If you go to France or in one the CERN Member States (all, except Denmark, Norway and Switzerland) to see a doctor, buy medication, have tests or scans, you will be reimbursed 85% of the costs instead of 80% or 95% instead of 90%</a:t>
            </a:r>
            <a:r>
              <a:rPr lang="en-GB" dirty="0">
                <a:latin typeface="Poppins"/>
              </a:rPr>
              <a:t>.</a:t>
            </a:r>
          </a:p>
        </p:txBody>
      </p:sp>
      <p:sp>
        <p:nvSpPr>
          <p:cNvPr id="4" name="Rectangle 3"/>
          <p:cNvSpPr/>
          <p:nvPr/>
        </p:nvSpPr>
        <p:spPr>
          <a:xfrm>
            <a:off x="6096000" y="820561"/>
            <a:ext cx="6096000" cy="1908215"/>
          </a:xfrm>
          <a:prstGeom prst="rect">
            <a:avLst/>
          </a:prstGeom>
          <a:solidFill>
            <a:schemeClr val="bg1"/>
          </a:solidFill>
          <a:ln w="28575" cmpd="dbl">
            <a:noFill/>
          </a:ln>
        </p:spPr>
        <p:txBody>
          <a:bodyPr wrap="square" rtlCol="0">
            <a:spAutoFit/>
          </a:bodyPr>
          <a:lstStyle/>
          <a:p>
            <a:r>
              <a:rPr lang="en-GB" sz="1300" b="1" dirty="0">
                <a:solidFill>
                  <a:srgbClr val="006968"/>
                </a:solidFill>
                <a:latin typeface="Poppins"/>
              </a:rPr>
              <a:t>►</a:t>
            </a:r>
            <a:r>
              <a:rPr lang="en-GB" sz="1400" b="1" dirty="0">
                <a:solidFill>
                  <a:srgbClr val="006968"/>
                </a:solidFill>
                <a:latin typeface="Poppins"/>
              </a:rPr>
              <a:t> </a:t>
            </a:r>
            <a:r>
              <a:rPr lang="en-GB" sz="1300" b="1" dirty="0">
                <a:solidFill>
                  <a:srgbClr val="006968"/>
                </a:solidFill>
                <a:latin typeface="Poppins"/>
              </a:rPr>
              <a:t>Reimbursement of medical expenses</a:t>
            </a:r>
          </a:p>
          <a:p>
            <a:endParaRPr lang="en-GB" sz="1300" b="1" dirty="0">
              <a:solidFill>
                <a:srgbClr val="006968"/>
              </a:solidFill>
              <a:latin typeface="Poppins"/>
            </a:endParaRPr>
          </a:p>
          <a:p>
            <a:r>
              <a:rPr lang="en-GB" sz="1300" dirty="0">
                <a:latin typeface="Poppins"/>
              </a:rPr>
              <a:t>You pay the health care provider first then you send your medical bills with the proof of payment to UNIQA who then reimburses you.</a:t>
            </a:r>
          </a:p>
          <a:p>
            <a:endParaRPr lang="en-US" sz="1300" dirty="0">
              <a:latin typeface="Poppins"/>
            </a:endParaRPr>
          </a:p>
          <a:p>
            <a:r>
              <a:rPr lang="en-US" sz="1300" dirty="0">
                <a:latin typeface="Poppins"/>
              </a:rPr>
              <a:t>There is no third-party payment except for hospitalization in public and agreed private hospitals</a:t>
            </a:r>
          </a:p>
          <a:p>
            <a:endParaRPr lang="en-GB" sz="1300" dirty="0">
              <a:latin typeface="Poppins"/>
            </a:endParaRPr>
          </a:p>
          <a:p>
            <a:endParaRPr lang="en-GB" sz="1300" dirty="0">
              <a:latin typeface="Poppins"/>
            </a:endParaRPr>
          </a:p>
        </p:txBody>
      </p:sp>
      <p:graphicFrame>
        <p:nvGraphicFramePr>
          <p:cNvPr id="24" name="Table 23"/>
          <p:cNvGraphicFramePr>
            <a:graphicFrameLocks noGrp="1"/>
          </p:cNvGraphicFramePr>
          <p:nvPr>
            <p:extLst>
              <p:ext uri="{D42A27DB-BD31-4B8C-83A1-F6EECF244321}">
                <p14:modId xmlns:p14="http://schemas.microsoft.com/office/powerpoint/2010/main" val="1216243391"/>
              </p:ext>
            </p:extLst>
          </p:nvPr>
        </p:nvGraphicFramePr>
        <p:xfrm>
          <a:off x="514601" y="2486493"/>
          <a:ext cx="4097503" cy="1163085"/>
        </p:xfrm>
        <a:graphic>
          <a:graphicData uri="http://schemas.openxmlformats.org/drawingml/2006/table">
            <a:tbl>
              <a:tblPr firstRow="1" bandRow="1">
                <a:tableStyleId>{5C22544A-7EE6-4342-B048-85BDC9FD1C3A}</a:tableStyleId>
              </a:tblPr>
              <a:tblGrid>
                <a:gridCol w="2582174">
                  <a:extLst>
                    <a:ext uri="{9D8B030D-6E8A-4147-A177-3AD203B41FA5}">
                      <a16:colId xmlns:a16="http://schemas.microsoft.com/office/drawing/2014/main" val="4274112278"/>
                    </a:ext>
                  </a:extLst>
                </a:gridCol>
                <a:gridCol w="1515329">
                  <a:extLst>
                    <a:ext uri="{9D8B030D-6E8A-4147-A177-3AD203B41FA5}">
                      <a16:colId xmlns:a16="http://schemas.microsoft.com/office/drawing/2014/main" val="4259765544"/>
                    </a:ext>
                  </a:extLst>
                </a:gridCol>
              </a:tblGrid>
              <a:tr h="368853">
                <a:tc>
                  <a:txBody>
                    <a:bodyPr/>
                    <a:lstStyle/>
                    <a:p>
                      <a:pPr algn="ctr" fontAlgn="t"/>
                      <a:r>
                        <a:rPr lang="en-GB" sz="800" b="1" dirty="0">
                          <a:solidFill>
                            <a:srgbClr val="BCE4FA"/>
                          </a:solidFill>
                          <a:latin typeface="Poppins"/>
                        </a:rPr>
                        <a:t>Cumulated Costs Borne by the Member (FCA) </a:t>
                      </a:r>
                      <a:endParaRPr lang="fr-CH" sz="800" dirty="0">
                        <a:solidFill>
                          <a:srgbClr val="BCE4FA"/>
                        </a:solidFill>
                        <a:latin typeface="Poppins"/>
                      </a:endParaRPr>
                    </a:p>
                  </a:txBody>
                  <a:tcPr anchor="ctr">
                    <a:solidFill>
                      <a:srgbClr val="00696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H" sz="800" b="1" dirty="0">
                          <a:solidFill>
                            <a:srgbClr val="BCE4FA"/>
                          </a:solidFill>
                          <a:latin typeface="Poppins"/>
                        </a:rPr>
                        <a:t>Reimbursement rate </a:t>
                      </a:r>
                      <a:endParaRPr lang="fr-CH" sz="800" dirty="0">
                        <a:solidFill>
                          <a:srgbClr val="BCE4FA"/>
                        </a:solidFill>
                        <a:latin typeface="Poppins"/>
                      </a:endParaRPr>
                    </a:p>
                  </a:txBody>
                  <a:tcPr anchor="ctr">
                    <a:solidFill>
                      <a:srgbClr val="006968"/>
                    </a:solidFill>
                  </a:tcPr>
                </a:tc>
                <a:extLst>
                  <a:ext uri="{0D108BD9-81ED-4DB2-BD59-A6C34878D82A}">
                    <a16:rowId xmlns:a16="http://schemas.microsoft.com/office/drawing/2014/main" val="1945072880"/>
                  </a:ext>
                </a:extLst>
              </a:tr>
              <a:tr h="2647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up to 500 CHF inclusive </a:t>
                      </a:r>
                    </a:p>
                  </a:txBody>
                  <a:tcPr>
                    <a:solidFill>
                      <a:srgbClr val="E3F4FD"/>
                    </a:solidFill>
                  </a:tcPr>
                </a:tc>
                <a:tc>
                  <a:txBody>
                    <a:bodyPr/>
                    <a:lstStyle/>
                    <a:p>
                      <a:pPr fontAlgn="t"/>
                      <a:r>
                        <a:rPr lang="fr-CH" sz="800" dirty="0">
                          <a:solidFill>
                            <a:srgbClr val="006968"/>
                          </a:solidFill>
                          <a:latin typeface="Poppins"/>
                        </a:rPr>
                        <a:t>80% </a:t>
                      </a:r>
                    </a:p>
                  </a:txBody>
                  <a:tcPr>
                    <a:solidFill>
                      <a:srgbClr val="E3F4FD"/>
                    </a:solidFill>
                  </a:tcPr>
                </a:tc>
                <a:extLst>
                  <a:ext uri="{0D108BD9-81ED-4DB2-BD59-A6C34878D82A}">
                    <a16:rowId xmlns:a16="http://schemas.microsoft.com/office/drawing/2014/main" val="640074133"/>
                  </a:ext>
                </a:extLst>
              </a:tr>
              <a:tr h="2647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over 500 CHF, up to 3 000 CHF inclusive</a:t>
                      </a:r>
                    </a:p>
                  </a:txBody>
                  <a:tcPr>
                    <a:noFill/>
                  </a:tcPr>
                </a:tc>
                <a:tc>
                  <a:txBody>
                    <a:bodyPr/>
                    <a:lstStyle/>
                    <a:p>
                      <a:pPr fontAlgn="t"/>
                      <a:r>
                        <a:rPr lang="fr-CH" sz="800" dirty="0">
                          <a:solidFill>
                            <a:srgbClr val="006968"/>
                          </a:solidFill>
                          <a:latin typeface="Poppins"/>
                        </a:rPr>
                        <a:t>90% </a:t>
                      </a:r>
                    </a:p>
                  </a:txBody>
                  <a:tcPr>
                    <a:noFill/>
                  </a:tcPr>
                </a:tc>
                <a:extLst>
                  <a:ext uri="{0D108BD9-81ED-4DB2-BD59-A6C34878D82A}">
                    <a16:rowId xmlns:a16="http://schemas.microsoft.com/office/drawing/2014/main" val="4247230737"/>
                  </a:ext>
                </a:extLst>
              </a:tr>
              <a:tr h="2647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3 000 CHF</a:t>
                      </a:r>
                    </a:p>
                  </a:txBody>
                  <a:tcPr>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100%</a:t>
                      </a:r>
                    </a:p>
                  </a:txBody>
                  <a:tcPr>
                    <a:solidFill>
                      <a:srgbClr val="E3F4FD"/>
                    </a:solidFill>
                  </a:tcPr>
                </a:tc>
                <a:extLst>
                  <a:ext uri="{0D108BD9-81ED-4DB2-BD59-A6C34878D82A}">
                    <a16:rowId xmlns:a16="http://schemas.microsoft.com/office/drawing/2014/main" val="2359034359"/>
                  </a:ext>
                </a:extLst>
              </a:tr>
            </a:tbl>
          </a:graphicData>
        </a:graphic>
      </p:graphicFrame>
      <p:sp>
        <p:nvSpPr>
          <p:cNvPr id="27" name="Slide Number Placeholder 16"/>
          <p:cNvSpPr>
            <a:spLocks noGrp="1"/>
          </p:cNvSpPr>
          <p:nvPr>
            <p:ph type="sldNum" sz="quarter" idx="12"/>
          </p:nvPr>
        </p:nvSpPr>
        <p:spPr>
          <a:xfrm>
            <a:off x="8610600" y="6363665"/>
            <a:ext cx="2743200" cy="365125"/>
          </a:xfrm>
        </p:spPr>
        <p:txBody>
          <a:bodyPr/>
          <a:lstStyle/>
          <a:p>
            <a:fld id="{A627F23D-DE35-4613-8D58-6E40103DA108}" type="slidenum">
              <a:rPr lang="fr-CH" b="1" smtClean="0">
                <a:solidFill>
                  <a:srgbClr val="BCE4FA"/>
                </a:solidFill>
                <a:latin typeface="Poppins"/>
              </a:rPr>
              <a:t>5</a:t>
            </a:fld>
            <a:endParaRPr lang="fr-CH" b="1" dirty="0">
              <a:solidFill>
                <a:srgbClr val="BCE4FA"/>
              </a:solidFill>
              <a:latin typeface="Poppins"/>
            </a:endParaRPr>
          </a:p>
        </p:txBody>
      </p:sp>
      <p:graphicFrame>
        <p:nvGraphicFramePr>
          <p:cNvPr id="33" name="Table 32"/>
          <p:cNvGraphicFramePr>
            <a:graphicFrameLocks noGrp="1"/>
          </p:cNvGraphicFramePr>
          <p:nvPr>
            <p:extLst>
              <p:ext uri="{D42A27DB-BD31-4B8C-83A1-F6EECF244321}">
                <p14:modId xmlns:p14="http://schemas.microsoft.com/office/powerpoint/2010/main" val="301346877"/>
              </p:ext>
            </p:extLst>
          </p:nvPr>
        </p:nvGraphicFramePr>
        <p:xfrm>
          <a:off x="6281738" y="2872405"/>
          <a:ext cx="5736093" cy="2407920"/>
        </p:xfrm>
        <a:graphic>
          <a:graphicData uri="http://schemas.openxmlformats.org/drawingml/2006/table">
            <a:tbl>
              <a:tblPr firstRow="1" bandRow="1">
                <a:tableStyleId>{5C22544A-7EE6-4342-B048-85BDC9FD1C3A}</a:tableStyleId>
              </a:tblPr>
              <a:tblGrid>
                <a:gridCol w="623035">
                  <a:extLst>
                    <a:ext uri="{9D8B030D-6E8A-4147-A177-3AD203B41FA5}">
                      <a16:colId xmlns:a16="http://schemas.microsoft.com/office/drawing/2014/main" val="2508662339"/>
                    </a:ext>
                  </a:extLst>
                </a:gridCol>
                <a:gridCol w="787780">
                  <a:extLst>
                    <a:ext uri="{9D8B030D-6E8A-4147-A177-3AD203B41FA5}">
                      <a16:colId xmlns:a16="http://schemas.microsoft.com/office/drawing/2014/main" val="1904598144"/>
                    </a:ext>
                  </a:extLst>
                </a:gridCol>
                <a:gridCol w="1086699">
                  <a:extLst>
                    <a:ext uri="{9D8B030D-6E8A-4147-A177-3AD203B41FA5}">
                      <a16:colId xmlns:a16="http://schemas.microsoft.com/office/drawing/2014/main" val="1065307596"/>
                    </a:ext>
                  </a:extLst>
                </a:gridCol>
                <a:gridCol w="1252746">
                  <a:extLst>
                    <a:ext uri="{9D8B030D-6E8A-4147-A177-3AD203B41FA5}">
                      <a16:colId xmlns:a16="http://schemas.microsoft.com/office/drawing/2014/main" val="2487757658"/>
                    </a:ext>
                  </a:extLst>
                </a:gridCol>
                <a:gridCol w="849602">
                  <a:extLst>
                    <a:ext uri="{9D8B030D-6E8A-4147-A177-3AD203B41FA5}">
                      <a16:colId xmlns:a16="http://schemas.microsoft.com/office/drawing/2014/main" val="477751479"/>
                    </a:ext>
                  </a:extLst>
                </a:gridCol>
                <a:gridCol w="1136231">
                  <a:extLst>
                    <a:ext uri="{9D8B030D-6E8A-4147-A177-3AD203B41FA5}">
                      <a16:colId xmlns:a16="http://schemas.microsoft.com/office/drawing/2014/main" val="1240193564"/>
                    </a:ext>
                  </a:extLst>
                </a:gridCol>
              </a:tblGrid>
              <a:tr h="391234">
                <a:tc>
                  <a:txBody>
                    <a:bodyPr/>
                    <a:lstStyle/>
                    <a:p>
                      <a:r>
                        <a:rPr lang="fr-CH" sz="800" b="1" kern="1200" baseline="0" dirty="0">
                          <a:solidFill>
                            <a:srgbClr val="BCE4FA"/>
                          </a:solidFill>
                          <a:latin typeface="Poppins"/>
                          <a:ea typeface="+mn-ea"/>
                          <a:cs typeface="+mn-cs"/>
                        </a:rPr>
                        <a:t>Type</a:t>
                      </a:r>
                    </a:p>
                  </a:txBody>
                  <a:tcPr anchor="ctr">
                    <a:solidFill>
                      <a:srgbClr val="006968"/>
                    </a:solidFill>
                  </a:tcPr>
                </a:tc>
                <a:tc>
                  <a:txBody>
                    <a:bodyPr/>
                    <a:lstStyle/>
                    <a:p>
                      <a:r>
                        <a:rPr lang="fr-CH" sz="800" b="1" kern="1200" baseline="0" dirty="0">
                          <a:solidFill>
                            <a:srgbClr val="BCE4FA"/>
                          </a:solidFill>
                          <a:latin typeface="Poppins"/>
                          <a:ea typeface="+mn-ea"/>
                          <a:cs typeface="+mn-cs"/>
                        </a:rPr>
                        <a:t>CHIS approval</a:t>
                      </a:r>
                    </a:p>
                  </a:txBody>
                  <a:tcPr anchor="ctr">
                    <a:solidFill>
                      <a:srgbClr val="006968"/>
                    </a:solidFill>
                  </a:tcPr>
                </a:tc>
                <a:tc>
                  <a:txBody>
                    <a:bodyPr/>
                    <a:lstStyle/>
                    <a:p>
                      <a:r>
                        <a:rPr lang="fr-CH" sz="800" b="1" kern="1200" baseline="0" dirty="0">
                          <a:solidFill>
                            <a:srgbClr val="BCE4FA"/>
                          </a:solidFill>
                          <a:latin typeface="Poppins"/>
                          <a:ea typeface="+mn-ea"/>
                          <a:cs typeface="+mn-cs"/>
                        </a:rPr>
                        <a:t>Ward</a:t>
                      </a:r>
                    </a:p>
                  </a:txBody>
                  <a:tcPr anchor="ctr">
                    <a:solidFill>
                      <a:srgbClr val="006968"/>
                    </a:solidFill>
                  </a:tcPr>
                </a:tc>
                <a:tc>
                  <a:txBody>
                    <a:bodyPr/>
                    <a:lstStyle/>
                    <a:p>
                      <a:r>
                        <a:rPr lang="fr-CH" sz="800" b="1" kern="1200" baseline="0" dirty="0">
                          <a:solidFill>
                            <a:srgbClr val="BCE4FA"/>
                          </a:solidFill>
                          <a:latin typeface="Poppins"/>
                          <a:ea typeface="+mn-ea"/>
                          <a:cs typeface="+mn-cs"/>
                        </a:rPr>
                        <a:t>Reimbursement rate</a:t>
                      </a:r>
                    </a:p>
                  </a:txBody>
                  <a:tcPr anchor="ctr">
                    <a:solidFill>
                      <a:srgbClr val="006968"/>
                    </a:solidFill>
                  </a:tcPr>
                </a:tc>
                <a:tc>
                  <a:txBody>
                    <a:bodyPr/>
                    <a:lstStyle/>
                    <a:p>
                      <a:r>
                        <a:rPr lang="fr-CH" sz="800" b="1" kern="1200" baseline="0" dirty="0">
                          <a:solidFill>
                            <a:srgbClr val="BCE4FA"/>
                          </a:solidFill>
                          <a:latin typeface="Poppins"/>
                          <a:ea typeface="+mn-ea"/>
                          <a:cs typeface="+mn-cs"/>
                        </a:rPr>
                        <a:t>Maximum FCA</a:t>
                      </a:r>
                    </a:p>
                  </a:txBody>
                  <a:tcPr anchor="ctr">
                    <a:solidFill>
                      <a:srgbClr val="006968"/>
                    </a:solidFill>
                  </a:tcPr>
                </a:tc>
                <a:tc>
                  <a:txBody>
                    <a:bodyPr/>
                    <a:lstStyle/>
                    <a:p>
                      <a:r>
                        <a:rPr lang="fr-CH" sz="800" b="1" dirty="0">
                          <a:solidFill>
                            <a:srgbClr val="BCE4FA"/>
                          </a:solidFill>
                          <a:latin typeface="Poppins"/>
                        </a:rPr>
                        <a:t>Method of payment</a:t>
                      </a:r>
                      <a:r>
                        <a:rPr lang="fr-CH" sz="800" b="1" baseline="0" dirty="0">
                          <a:solidFill>
                            <a:srgbClr val="BCE4FA"/>
                          </a:solidFill>
                          <a:latin typeface="Poppins"/>
                        </a:rPr>
                        <a:t> of invoice</a:t>
                      </a:r>
                      <a:endParaRPr lang="fr-CH" sz="800" b="1" dirty="0">
                        <a:solidFill>
                          <a:srgbClr val="BCE4FA"/>
                        </a:solidFill>
                        <a:latin typeface="Poppins"/>
                      </a:endParaRPr>
                    </a:p>
                  </a:txBody>
                  <a:tcPr anchor="ctr">
                    <a:solidFill>
                      <a:srgbClr val="006968"/>
                    </a:solidFill>
                  </a:tcPr>
                </a:tc>
                <a:extLst>
                  <a:ext uri="{0D108BD9-81ED-4DB2-BD59-A6C34878D82A}">
                    <a16:rowId xmlns:a16="http://schemas.microsoft.com/office/drawing/2014/main" val="2780591564"/>
                  </a:ext>
                </a:extLst>
              </a:tr>
              <a:tr h="219784">
                <a:tc rowSpan="2">
                  <a:txBody>
                    <a:bodyPr/>
                    <a:lstStyle/>
                    <a:p>
                      <a:r>
                        <a:rPr lang="fr-CH" sz="800" dirty="0">
                          <a:solidFill>
                            <a:schemeClr val="tx1"/>
                          </a:solidFill>
                          <a:latin typeface="Poppins"/>
                        </a:rPr>
                        <a:t>Public</a:t>
                      </a:r>
                    </a:p>
                  </a:txBody>
                  <a:tcPr anchor="ctr">
                    <a:lnB w="3175" cap="flat" cmpd="sng" algn="ctr">
                      <a:solidFill>
                        <a:schemeClr val="tx1"/>
                      </a:solidFill>
                      <a:prstDash val="solid"/>
                      <a:round/>
                      <a:headEnd type="none" w="med" len="med"/>
                      <a:tailEnd type="none" w="med" len="med"/>
                    </a:lnB>
                    <a:noFill/>
                  </a:tcPr>
                </a:tc>
                <a:tc rowSpan="2">
                  <a:txBody>
                    <a:bodyPr/>
                    <a:lstStyle/>
                    <a:p>
                      <a:r>
                        <a:rPr lang="fr-CH" sz="800" dirty="0">
                          <a:solidFill>
                            <a:schemeClr val="tx1"/>
                          </a:solidFill>
                          <a:latin typeface="Poppins"/>
                        </a:rPr>
                        <a:t>Always approved</a:t>
                      </a:r>
                    </a:p>
                  </a:txBody>
                  <a:tcPr anchor="ctr">
                    <a:lnB w="3175" cap="flat" cmpd="sng" algn="ctr">
                      <a:solidFill>
                        <a:schemeClr val="tx1"/>
                      </a:solidFill>
                      <a:prstDash val="solid"/>
                      <a:round/>
                      <a:headEnd type="none" w="med" len="med"/>
                      <a:tailEnd type="none" w="med" len="med"/>
                    </a:lnB>
                    <a:noFill/>
                  </a:tcPr>
                </a:tc>
                <a:tc>
                  <a:txBody>
                    <a:bodyPr/>
                    <a:lstStyle/>
                    <a:p>
                      <a:r>
                        <a:rPr lang="fr-CH" sz="800" dirty="0">
                          <a:solidFill>
                            <a:schemeClr val="tx1"/>
                          </a:solidFill>
                          <a:latin typeface="Poppins"/>
                        </a:rPr>
                        <a:t>Public</a:t>
                      </a:r>
                    </a:p>
                  </a:txBody>
                  <a:tcPr anchor="ctr">
                    <a:lnB w="3175" cap="flat" cmpd="sng" algn="ctr">
                      <a:solidFill>
                        <a:schemeClr val="tx1"/>
                      </a:solidFill>
                      <a:prstDash val="solid"/>
                      <a:round/>
                      <a:headEnd type="none" w="med" len="med"/>
                      <a:tailEnd type="none" w="med" len="med"/>
                    </a:lnB>
                    <a:noFill/>
                  </a:tcPr>
                </a:tc>
                <a:tc>
                  <a:txBody>
                    <a:bodyPr/>
                    <a:lstStyle/>
                    <a:p>
                      <a:r>
                        <a:rPr lang="fr-CH" sz="800" dirty="0">
                          <a:solidFill>
                            <a:schemeClr val="tx1"/>
                          </a:solidFill>
                          <a:latin typeface="Poppins"/>
                        </a:rPr>
                        <a:t>100%</a:t>
                      </a:r>
                    </a:p>
                  </a:txBody>
                  <a:tcPr anchor="ctr">
                    <a:lnB w="3175" cap="flat" cmpd="sng" algn="ctr">
                      <a:solidFill>
                        <a:schemeClr val="tx1"/>
                      </a:solidFill>
                      <a:prstDash val="solid"/>
                      <a:round/>
                      <a:headEnd type="none" w="med" len="med"/>
                      <a:tailEnd type="none" w="med" len="med"/>
                    </a:lnB>
                    <a:noFill/>
                  </a:tcPr>
                </a:tc>
                <a:tc>
                  <a:txBody>
                    <a:bodyPr/>
                    <a:lstStyle/>
                    <a:p>
                      <a:r>
                        <a:rPr lang="fr-CH" sz="800" dirty="0">
                          <a:solidFill>
                            <a:schemeClr val="tx1"/>
                          </a:solidFill>
                          <a:latin typeface="Poppins"/>
                        </a:rPr>
                        <a:t>0 CHF</a:t>
                      </a:r>
                    </a:p>
                  </a:txBody>
                  <a:tcPr anchor="ctr">
                    <a:lnB w="3175" cap="flat" cmpd="sng" algn="ctr">
                      <a:solidFill>
                        <a:schemeClr val="tx1"/>
                      </a:solidFill>
                      <a:prstDash val="solid"/>
                      <a:round/>
                      <a:headEnd type="none" w="med" len="med"/>
                      <a:tailEnd type="none" w="med" len="med"/>
                    </a:lnB>
                    <a:noFill/>
                  </a:tcPr>
                </a:tc>
                <a:tc>
                  <a:txBody>
                    <a:bodyPr/>
                    <a:lstStyle/>
                    <a:p>
                      <a:r>
                        <a:rPr lang="fr-CH" sz="800" dirty="0">
                          <a:solidFill>
                            <a:schemeClr val="tx1"/>
                          </a:solidFill>
                          <a:latin typeface="Poppins"/>
                        </a:rPr>
                        <a:t>Paid</a:t>
                      </a:r>
                      <a:r>
                        <a:rPr lang="fr-CH" sz="800" baseline="0" dirty="0">
                          <a:solidFill>
                            <a:schemeClr val="tx1"/>
                          </a:solidFill>
                          <a:latin typeface="Poppins"/>
                        </a:rPr>
                        <a:t> directly by the TPA</a:t>
                      </a:r>
                      <a:endParaRPr lang="fr-CH" sz="800" dirty="0">
                        <a:solidFill>
                          <a:schemeClr val="tx1"/>
                        </a:solidFill>
                        <a:latin typeface="Poppins"/>
                      </a:endParaRPr>
                    </a:p>
                  </a:txBody>
                  <a:tcPr anchor="ctr">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44070474"/>
                  </a:ext>
                </a:extLst>
              </a:tr>
              <a:tr h="417302">
                <a:tc vMerge="1">
                  <a:txBody>
                    <a:bodyPr/>
                    <a:lstStyle/>
                    <a:p>
                      <a:endParaRPr lang="fr-CH" sz="1300" dirty="0">
                        <a:latin typeface="Poppins"/>
                      </a:endParaRPr>
                    </a:p>
                  </a:txBody>
                  <a:tcPr/>
                </a:tc>
                <a:tc vMerge="1">
                  <a:txBody>
                    <a:bodyPr/>
                    <a:lstStyle/>
                    <a:p>
                      <a:endParaRPr lang="fr-CH" sz="1300" dirty="0">
                        <a:solidFill>
                          <a:schemeClr val="tx1"/>
                        </a:solidFill>
                        <a:latin typeface="Poppins"/>
                      </a:endParaRPr>
                    </a:p>
                  </a:txBody>
                  <a:tcPr/>
                </a:tc>
                <a:tc>
                  <a:txBody>
                    <a:bodyPr/>
                    <a:lstStyle/>
                    <a:p>
                      <a:r>
                        <a:rPr lang="fr-CH" sz="800" dirty="0">
                          <a:solidFill>
                            <a:schemeClr val="tx1"/>
                          </a:solidFill>
                          <a:latin typeface="Poppins"/>
                        </a:rPr>
                        <a:t>Private</a:t>
                      </a:r>
                      <a:r>
                        <a:rPr lang="fr-CH" sz="800" baseline="0" dirty="0">
                          <a:solidFill>
                            <a:schemeClr val="tx1"/>
                          </a:solidFill>
                          <a:latin typeface="Poppins"/>
                        </a:rPr>
                        <a:t> or semi-private</a:t>
                      </a:r>
                      <a:endParaRPr lang="fr-CH" sz="800" dirty="0">
                        <a:solidFill>
                          <a:schemeClr val="tx1"/>
                        </a:solidFill>
                        <a:latin typeface="Poppins"/>
                      </a:endParaRP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fr-CH" sz="800" dirty="0">
                          <a:solidFill>
                            <a:schemeClr val="tx1"/>
                          </a:solidFill>
                          <a:latin typeface="Poppins"/>
                        </a:rPr>
                        <a:t>General Rule (80%,90%</a:t>
                      </a:r>
                      <a:r>
                        <a:rPr lang="fr-CH" sz="800" baseline="0" dirty="0">
                          <a:solidFill>
                            <a:schemeClr val="tx1"/>
                          </a:solidFill>
                          <a:latin typeface="Poppins"/>
                        </a:rPr>
                        <a:t> or 100% depending on the annual FCA)</a:t>
                      </a:r>
                      <a:endParaRPr lang="fr-CH" sz="800" dirty="0">
                        <a:solidFill>
                          <a:schemeClr val="tx1"/>
                        </a:solidFill>
                        <a:latin typeface="Poppins"/>
                      </a:endParaRP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chemeClr val="tx1"/>
                          </a:solidFill>
                          <a:latin typeface="Poppins"/>
                        </a:rPr>
                        <a:t>3000 CHF</a:t>
                      </a: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chemeClr val="tx1"/>
                          </a:solidFill>
                          <a:latin typeface="Poppins"/>
                        </a:rPr>
                        <a:t>Paid</a:t>
                      </a:r>
                      <a:r>
                        <a:rPr lang="fr-CH" sz="800" baseline="0" dirty="0">
                          <a:solidFill>
                            <a:schemeClr val="tx1"/>
                          </a:solidFill>
                          <a:latin typeface="Poppins"/>
                        </a:rPr>
                        <a:t> directly by the TPA</a:t>
                      </a:r>
                      <a:endParaRPr lang="fr-CH" sz="800" dirty="0">
                        <a:solidFill>
                          <a:schemeClr val="tx1"/>
                        </a:solidFill>
                        <a:latin typeface="Poppins"/>
                      </a:endParaRPr>
                    </a:p>
                    <a:p>
                      <a:endParaRPr lang="fr-CH" sz="800" dirty="0">
                        <a:solidFill>
                          <a:schemeClr val="tx1"/>
                        </a:solidFill>
                        <a:latin typeface="Poppins"/>
                      </a:endParaRPr>
                    </a:p>
                  </a:txBody>
                  <a:tcPr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31920216"/>
                  </a:ext>
                </a:extLst>
              </a:tr>
              <a:tr h="331063">
                <a:tc rowSpan="2">
                  <a:txBody>
                    <a:bodyPr/>
                    <a:lstStyle/>
                    <a:p>
                      <a:r>
                        <a:rPr lang="fr-CH" sz="800" dirty="0">
                          <a:solidFill>
                            <a:srgbClr val="006968"/>
                          </a:solidFill>
                          <a:latin typeface="Poppins"/>
                        </a:rPr>
                        <a:t>Private</a:t>
                      </a:r>
                    </a:p>
                  </a:txBody>
                  <a:tcPr anchor="ctr">
                    <a:lnT w="3175" cap="flat" cmpd="sng" algn="ctr">
                      <a:solidFill>
                        <a:schemeClr val="tx1"/>
                      </a:solidFill>
                      <a:prstDash val="solid"/>
                      <a:round/>
                      <a:headEnd type="none" w="med" len="med"/>
                      <a:tailEnd type="none" w="med" len="med"/>
                    </a:lnT>
                    <a:solidFill>
                      <a:srgbClr val="E3F4FD"/>
                    </a:solidFill>
                  </a:tcPr>
                </a:tc>
                <a:tc>
                  <a:txBody>
                    <a:bodyPr/>
                    <a:lstStyle/>
                    <a:p>
                      <a:r>
                        <a:rPr lang="fr-CH" sz="800" kern="1200" dirty="0">
                          <a:solidFill>
                            <a:srgbClr val="006968"/>
                          </a:solidFill>
                          <a:latin typeface="Poppins"/>
                          <a:ea typeface="+mn-ea"/>
                          <a:cs typeface="+mn-cs"/>
                        </a:rPr>
                        <a:t>Approved</a:t>
                      </a: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r>
                        <a:rPr lang="fr-CH" sz="800" kern="1200" dirty="0">
                          <a:solidFill>
                            <a:srgbClr val="006968"/>
                          </a:solidFill>
                          <a:latin typeface="Poppins"/>
                          <a:ea typeface="+mn-ea"/>
                          <a:cs typeface="+mn-cs"/>
                        </a:rPr>
                        <a:t>All wards</a:t>
                      </a: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General Rule (80%,90%</a:t>
                      </a:r>
                      <a:r>
                        <a:rPr lang="fr-CH" sz="800" baseline="0" dirty="0">
                          <a:solidFill>
                            <a:srgbClr val="006968"/>
                          </a:solidFill>
                          <a:latin typeface="Poppins"/>
                        </a:rPr>
                        <a:t> or 100% depending on the annual FCA)</a:t>
                      </a:r>
                      <a:endParaRPr lang="fr-CH" sz="800" dirty="0">
                        <a:solidFill>
                          <a:srgbClr val="006968"/>
                        </a:solidFill>
                        <a:latin typeface="Poppins"/>
                      </a:endParaRP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3000 CHF</a:t>
                      </a: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tc>
                  <a:txBody>
                    <a:bodyPr/>
                    <a:lstStyle/>
                    <a:p>
                      <a:r>
                        <a:rPr lang="fr-CH" sz="800" dirty="0">
                          <a:solidFill>
                            <a:srgbClr val="006968"/>
                          </a:solidFill>
                          <a:latin typeface="Poppins"/>
                        </a:rPr>
                        <a:t>Paid</a:t>
                      </a:r>
                      <a:r>
                        <a:rPr lang="fr-CH" sz="800" baseline="0" dirty="0">
                          <a:solidFill>
                            <a:srgbClr val="006968"/>
                          </a:solidFill>
                          <a:latin typeface="Poppins"/>
                        </a:rPr>
                        <a:t> directly by the TPA</a:t>
                      </a:r>
                      <a:endParaRPr lang="fr-CH" sz="800" dirty="0">
                        <a:solidFill>
                          <a:srgbClr val="006968"/>
                        </a:solidFill>
                        <a:latin typeface="Poppins"/>
                      </a:endParaRPr>
                    </a:p>
                  </a:txBody>
                  <a:tcPr anchor="ctr">
                    <a:lnT w="3175" cap="flat" cmpd="sng" algn="ctr">
                      <a:solidFill>
                        <a:schemeClr val="tx1"/>
                      </a:solidFill>
                      <a:prstDash val="solid"/>
                      <a:round/>
                      <a:headEnd type="none" w="med" len="med"/>
                      <a:tailEnd type="none" w="med" len="med"/>
                    </a:lnT>
                    <a:lnB w="3175" cap="flat" cmpd="sng" algn="ctr">
                      <a:solidFill>
                        <a:srgbClr val="006968"/>
                      </a:solidFill>
                      <a:prstDash val="solid"/>
                      <a:round/>
                      <a:headEnd type="none" w="med" len="med"/>
                      <a:tailEnd type="none" w="med" len="med"/>
                    </a:lnB>
                    <a:solidFill>
                      <a:srgbClr val="E3F4FD"/>
                    </a:solidFill>
                  </a:tcPr>
                </a:tc>
                <a:extLst>
                  <a:ext uri="{0D108BD9-81ED-4DB2-BD59-A6C34878D82A}">
                    <a16:rowId xmlns:a16="http://schemas.microsoft.com/office/drawing/2014/main" val="2489071759"/>
                  </a:ext>
                </a:extLst>
              </a:tr>
              <a:tr h="235239">
                <a:tc vMerge="1">
                  <a:txBody>
                    <a:bodyPr/>
                    <a:lstStyle/>
                    <a:p>
                      <a:endParaRPr lang="fr-CH"/>
                    </a:p>
                  </a:txBody>
                  <a:tcPr/>
                </a:tc>
                <a:tc>
                  <a:txBody>
                    <a:bodyPr/>
                    <a:lstStyle/>
                    <a:p>
                      <a:r>
                        <a:rPr lang="fr-CH" sz="800" b="1" dirty="0">
                          <a:solidFill>
                            <a:srgbClr val="006968"/>
                          </a:solidFill>
                          <a:latin typeface="Poppins"/>
                        </a:rPr>
                        <a:t>Unapproved</a:t>
                      </a: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dirty="0">
                          <a:solidFill>
                            <a:srgbClr val="006968"/>
                          </a:solidFill>
                          <a:latin typeface="Poppins"/>
                        </a:rPr>
                        <a:t>All wards</a:t>
                      </a: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b="1" dirty="0">
                          <a:solidFill>
                            <a:srgbClr val="006968"/>
                          </a:solidFill>
                          <a:latin typeface="Poppins"/>
                        </a:rPr>
                        <a:t>80%</a:t>
                      </a: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pPr algn="ctr"/>
                      <a:r>
                        <a:rPr lang="fr-CH" sz="800" b="1" dirty="0" err="1">
                          <a:solidFill>
                            <a:srgbClr val="006968"/>
                          </a:solidFill>
                          <a:latin typeface="Poppins"/>
                        </a:rPr>
                        <a:t>Unlimited</a:t>
                      </a:r>
                      <a:endParaRPr lang="fr-CH" sz="800" b="1" dirty="0">
                        <a:solidFill>
                          <a:srgbClr val="006968"/>
                        </a:solidFill>
                        <a:latin typeface="Poppins"/>
                      </a:endParaRPr>
                    </a:p>
                    <a:p>
                      <a:pPr algn="ctr"/>
                      <a:r>
                        <a:rPr lang="fr-CH" sz="600" kern="1200" dirty="0">
                          <a:solidFill>
                            <a:srgbClr val="006968"/>
                          </a:solidFill>
                          <a:latin typeface="Poppins"/>
                          <a:ea typeface="+mn-ea"/>
                          <a:cs typeface="+mn-cs"/>
                        </a:rPr>
                        <a:t>(</a:t>
                      </a:r>
                      <a:r>
                        <a:rPr lang="fr-CH" sz="600" kern="1200" dirty="0" err="1">
                          <a:solidFill>
                            <a:srgbClr val="006968"/>
                          </a:solidFill>
                          <a:latin typeface="Poppins"/>
                          <a:ea typeface="+mn-ea"/>
                          <a:cs typeface="+mn-cs"/>
                        </a:rPr>
                        <a:t>excluded</a:t>
                      </a:r>
                      <a:r>
                        <a:rPr lang="fr-CH" sz="600" kern="1200" dirty="0">
                          <a:solidFill>
                            <a:srgbClr val="006968"/>
                          </a:solidFill>
                          <a:latin typeface="Poppins"/>
                          <a:ea typeface="+mn-ea"/>
                          <a:cs typeface="+mn-cs"/>
                        </a:rPr>
                        <a:t> </a:t>
                      </a:r>
                      <a:r>
                        <a:rPr lang="fr-CH" sz="600" kern="1200" dirty="0" err="1">
                          <a:solidFill>
                            <a:srgbClr val="006968"/>
                          </a:solidFill>
                          <a:latin typeface="Poppins"/>
                          <a:ea typeface="+mn-ea"/>
                          <a:cs typeface="+mn-cs"/>
                        </a:rPr>
                        <a:t>from</a:t>
                      </a:r>
                      <a:r>
                        <a:rPr lang="fr-CH" sz="600" kern="1200" dirty="0">
                          <a:solidFill>
                            <a:srgbClr val="006968"/>
                          </a:solidFill>
                          <a:latin typeface="Poppins"/>
                          <a:ea typeface="+mn-ea"/>
                          <a:cs typeface="+mn-cs"/>
                        </a:rPr>
                        <a:t> FCA ) </a:t>
                      </a:r>
                    </a:p>
                  </a:txBody>
                  <a:tcPr anchor="ctr">
                    <a:lnT w="3175" cap="flat" cmpd="sng" algn="ctr">
                      <a:solidFill>
                        <a:srgbClr val="006968"/>
                      </a:solidFill>
                      <a:prstDash val="solid"/>
                      <a:round/>
                      <a:headEnd type="none" w="med" len="med"/>
                      <a:tailEnd type="none" w="med" len="med"/>
                    </a:lnT>
                    <a:solidFill>
                      <a:srgbClr val="E3F4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800" b="1" dirty="0">
                          <a:solidFill>
                            <a:srgbClr val="006968"/>
                          </a:solidFill>
                          <a:latin typeface="Poppins"/>
                        </a:rPr>
                        <a:t>Paid</a:t>
                      </a:r>
                      <a:r>
                        <a:rPr lang="fr-CH" sz="800" b="1" baseline="0" dirty="0">
                          <a:solidFill>
                            <a:srgbClr val="006968"/>
                          </a:solidFill>
                          <a:latin typeface="Poppins"/>
                        </a:rPr>
                        <a:t> by the Member</a:t>
                      </a:r>
                      <a:endParaRPr lang="fr-CH" sz="800" b="1" dirty="0">
                        <a:solidFill>
                          <a:srgbClr val="006968"/>
                        </a:solidFill>
                        <a:latin typeface="Poppins"/>
                      </a:endParaRPr>
                    </a:p>
                    <a:p>
                      <a:endParaRPr lang="fr-CH" sz="800" b="1" dirty="0">
                        <a:solidFill>
                          <a:srgbClr val="006968"/>
                        </a:solidFill>
                        <a:latin typeface="Poppins"/>
                      </a:endParaRPr>
                    </a:p>
                  </a:txBody>
                  <a:tcPr anchor="ctr">
                    <a:lnT w="3175" cap="flat" cmpd="sng" algn="ctr">
                      <a:solidFill>
                        <a:srgbClr val="006968"/>
                      </a:solidFill>
                      <a:prstDash val="solid"/>
                      <a:round/>
                      <a:headEnd type="none" w="med" len="med"/>
                      <a:tailEnd type="none" w="med" len="med"/>
                    </a:lnT>
                    <a:solidFill>
                      <a:srgbClr val="E3F4FD"/>
                    </a:solidFill>
                  </a:tcPr>
                </a:tc>
                <a:extLst>
                  <a:ext uri="{0D108BD9-81ED-4DB2-BD59-A6C34878D82A}">
                    <a16:rowId xmlns:a16="http://schemas.microsoft.com/office/drawing/2014/main" val="1915174432"/>
                  </a:ext>
                </a:extLst>
              </a:tr>
            </a:tbl>
          </a:graphicData>
        </a:graphic>
      </p:graphicFrame>
      <p:sp>
        <p:nvSpPr>
          <p:cNvPr id="15"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3856055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9">
            <a:extLst>
              <a:ext uri="{FF2B5EF4-FFF2-40B4-BE49-F238E27FC236}">
                <a16:creationId xmlns:a16="http://schemas.microsoft.com/office/drawing/2014/main" id="{9ECA249B-BD2B-4CFC-AB82-24A335289C23}"/>
              </a:ext>
            </a:extLst>
          </p:cNvPr>
          <p:cNvGrpSpPr/>
          <p:nvPr/>
        </p:nvGrpSpPr>
        <p:grpSpPr>
          <a:xfrm>
            <a:off x="0" y="5895474"/>
            <a:ext cx="12196012" cy="961960"/>
            <a:chOff x="0" y="5911516"/>
            <a:chExt cx="12196012" cy="961960"/>
          </a:xfrm>
        </p:grpSpPr>
        <p:grpSp>
          <p:nvGrpSpPr>
            <p:cNvPr id="7" name="Group 20">
              <a:extLst>
                <a:ext uri="{FF2B5EF4-FFF2-40B4-BE49-F238E27FC236}">
                  <a16:creationId xmlns:a16="http://schemas.microsoft.com/office/drawing/2014/main" id="{0019C8BB-7B77-4DA7-98BD-DC4BB1A96690}"/>
                </a:ext>
              </a:extLst>
            </p:cNvPr>
            <p:cNvGrpSpPr/>
            <p:nvPr/>
          </p:nvGrpSpPr>
          <p:grpSpPr>
            <a:xfrm>
              <a:off x="0" y="5911516"/>
              <a:ext cx="12196012" cy="961960"/>
              <a:chOff x="0" y="5911516"/>
              <a:chExt cx="12196012" cy="961960"/>
            </a:xfrm>
          </p:grpSpPr>
          <p:sp>
            <p:nvSpPr>
              <p:cNvPr id="9" name="Rectangle 8">
                <a:extLst>
                  <a:ext uri="{FF2B5EF4-FFF2-40B4-BE49-F238E27FC236}">
                    <a16:creationId xmlns:a16="http://schemas.microsoft.com/office/drawing/2014/main" id="{D4B67953-72DD-446E-8146-ADAC8BCC8DB1}"/>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 name="Rectangle 9">
                <a:extLst>
                  <a:ext uri="{FF2B5EF4-FFF2-40B4-BE49-F238E27FC236}">
                    <a16:creationId xmlns:a16="http://schemas.microsoft.com/office/drawing/2014/main" id="{3BCEB8EB-0F8F-4223-B3EB-0E1D0928FDCD}"/>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8" name="Content Placeholder 3">
              <a:extLst>
                <a:ext uri="{FF2B5EF4-FFF2-40B4-BE49-F238E27FC236}">
                  <a16:creationId xmlns:a16="http://schemas.microsoft.com/office/drawing/2014/main" id="{67AC0340-E7C5-4B19-99AC-7293630A39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14809" t="20756" r="59734" b="47847"/>
          <a:stretch/>
        </p:blipFill>
        <p:spPr>
          <a:xfrm>
            <a:off x="10031769" y="140509"/>
            <a:ext cx="524573" cy="403712"/>
          </a:xfrm>
          <a:prstGeom prst="rect">
            <a:avLst/>
          </a:prstGeom>
          <a:ln>
            <a:noFill/>
          </a:ln>
        </p:spPr>
      </p:pic>
      <p:sp>
        <p:nvSpPr>
          <p:cNvPr id="2" name="Rectangle 1"/>
          <p:cNvSpPr/>
          <p:nvPr/>
        </p:nvSpPr>
        <p:spPr>
          <a:xfrm>
            <a:off x="50050" y="70224"/>
            <a:ext cx="9698489" cy="523220"/>
          </a:xfrm>
          <a:prstGeom prst="rect">
            <a:avLst/>
          </a:prstGeom>
        </p:spPr>
        <p:txBody>
          <a:bodyPr wrap="none">
            <a:spAutoFit/>
          </a:bodyPr>
          <a:lstStyle/>
          <a:p>
            <a:r>
              <a:rPr lang="fr-FR" sz="2800" b="1" dirty="0">
                <a:solidFill>
                  <a:srgbClr val="006968"/>
                </a:solidFill>
                <a:latin typeface="Georgia" panose="02040502050405020303" pitchFamily="18" charset="0"/>
              </a:rPr>
              <a:t>How to </a:t>
            </a:r>
            <a:r>
              <a:rPr lang="en-GB" sz="2800" b="1" dirty="0">
                <a:solidFill>
                  <a:srgbClr val="006968"/>
                </a:solidFill>
                <a:latin typeface="Georgia" panose="02040502050405020303" pitchFamily="18" charset="0"/>
              </a:rPr>
              <a:t>send your medical bills for reimbursement?</a:t>
            </a:r>
            <a:endParaRPr lang="fr-FR" sz="2800" b="1" dirty="0">
              <a:solidFill>
                <a:srgbClr val="006968"/>
              </a:solidFill>
              <a:latin typeface="Georgia" panose="02040502050405020303" pitchFamily="18" charset="0"/>
            </a:endParaRPr>
          </a:p>
        </p:txBody>
      </p:sp>
      <p:sp>
        <p:nvSpPr>
          <p:cNvPr id="4" name="Rectangle 3"/>
          <p:cNvSpPr/>
          <p:nvPr/>
        </p:nvSpPr>
        <p:spPr>
          <a:xfrm>
            <a:off x="316123" y="682434"/>
            <a:ext cx="9286113" cy="4693593"/>
          </a:xfrm>
          <a:prstGeom prst="rect">
            <a:avLst/>
          </a:prstGeom>
          <a:solidFill>
            <a:schemeClr val="bg1"/>
          </a:solidFill>
          <a:ln w="28575" cmpd="dbl">
            <a:noFill/>
          </a:ln>
        </p:spPr>
        <p:txBody>
          <a:bodyPr wrap="square" rtlCol="0">
            <a:spAutoFit/>
          </a:bodyPr>
          <a:lstStyle/>
          <a:p>
            <a:endParaRPr lang="en-GB" sz="1300" dirty="0">
              <a:latin typeface="Poppins"/>
            </a:endParaRPr>
          </a:p>
          <a:p>
            <a:r>
              <a:rPr lang="en-GB" sz="1300" dirty="0">
                <a:latin typeface="Poppins"/>
              </a:rPr>
              <a:t>To claim and follow reimbursements, periodic statements, cards and insurance certificates, go to:</a:t>
            </a:r>
          </a:p>
          <a:p>
            <a:endParaRPr lang="en-GB" sz="1300" dirty="0">
              <a:latin typeface="Poppins"/>
            </a:endParaRPr>
          </a:p>
          <a:p>
            <a:endParaRPr lang="en-GB" sz="1300" b="1" dirty="0">
              <a:solidFill>
                <a:srgbClr val="006968"/>
              </a:solidFill>
              <a:latin typeface="Poppins"/>
            </a:endParaRPr>
          </a:p>
          <a:p>
            <a:r>
              <a:rPr lang="en-GB" sz="1300" b="1" dirty="0">
                <a:solidFill>
                  <a:srgbClr val="006968"/>
                </a:solidFill>
                <a:latin typeface="Poppins"/>
              </a:rPr>
              <a:t>► </a:t>
            </a:r>
            <a:r>
              <a:rPr lang="en-GB" sz="1300" b="1" dirty="0">
                <a:solidFill>
                  <a:srgbClr val="006968"/>
                </a:solidFill>
                <a:latin typeface="Poppins"/>
                <a:hlinkClick r:id="rId4"/>
              </a:rPr>
              <a:t>MYUNIQA.CH</a:t>
            </a:r>
            <a:r>
              <a:rPr lang="en-GB" sz="1300" b="1" dirty="0">
                <a:solidFill>
                  <a:srgbClr val="006968"/>
                </a:solidFill>
                <a:latin typeface="Poppins"/>
              </a:rPr>
              <a:t> (Please wait 15 days before creating your account)</a:t>
            </a:r>
          </a:p>
          <a:p>
            <a:endParaRPr lang="en-GB" sz="1300" b="1" dirty="0">
              <a:solidFill>
                <a:srgbClr val="006968"/>
              </a:solidFill>
              <a:latin typeface="Poppins"/>
            </a:endParaRPr>
          </a:p>
          <a:p>
            <a:endParaRPr lang="en-GB" sz="1300" dirty="0">
              <a:latin typeface="Poppins"/>
            </a:endParaRPr>
          </a:p>
          <a:p>
            <a:r>
              <a:rPr lang="en-GB" sz="1300" dirty="0">
                <a:latin typeface="Poppins"/>
              </a:rPr>
              <a:t>Your insurance number is your </a:t>
            </a:r>
            <a:r>
              <a:rPr lang="en-GB" sz="1300" dirty="0" err="1">
                <a:latin typeface="Poppins"/>
              </a:rPr>
              <a:t>CERNid</a:t>
            </a:r>
            <a:r>
              <a:rPr lang="en-GB" sz="1300" dirty="0">
                <a:latin typeface="Poppins"/>
              </a:rPr>
              <a:t> followed by .0 = Principal Member (xxxxxx.0)</a:t>
            </a:r>
          </a:p>
          <a:p>
            <a:endParaRPr lang="en-GB" sz="1300" b="1" dirty="0">
              <a:solidFill>
                <a:srgbClr val="006968"/>
              </a:solidFill>
              <a:latin typeface="Poppins"/>
            </a:endParaRPr>
          </a:p>
          <a:p>
            <a:r>
              <a:rPr lang="en-GB" sz="1300" b="1" dirty="0">
                <a:solidFill>
                  <a:srgbClr val="006968"/>
                </a:solidFill>
                <a:latin typeface="Poppins"/>
              </a:rPr>
              <a:t>Claim reimbursement up to 12 months after the date of issue of the invoice.</a:t>
            </a: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endParaRPr lang="en-GB" sz="1300" b="1" dirty="0">
              <a:solidFill>
                <a:srgbClr val="006968"/>
              </a:solidFill>
              <a:latin typeface="Poppins"/>
            </a:endParaRPr>
          </a:p>
          <a:p>
            <a:r>
              <a:rPr lang="en-GB" sz="1300" b="1" dirty="0">
                <a:solidFill>
                  <a:srgbClr val="006968"/>
                </a:solidFill>
                <a:latin typeface="Poppins"/>
              </a:rPr>
              <a:t>You will receive your insurance card within </a:t>
            </a:r>
            <a:r>
              <a:rPr lang="fr-CH" sz="1300" dirty="0">
                <a:latin typeface="Poppins"/>
              </a:rPr>
              <a:t>15 </a:t>
            </a:r>
            <a:r>
              <a:rPr lang="fr-CH" sz="1300" dirty="0" err="1">
                <a:latin typeface="Poppins"/>
              </a:rPr>
              <a:t>days</a:t>
            </a:r>
            <a:r>
              <a:rPr lang="fr-CH" sz="1300" dirty="0">
                <a:latin typeface="Poppins"/>
              </a:rPr>
              <a:t>.</a:t>
            </a:r>
            <a:endParaRPr lang="fr-CH" sz="1400" dirty="0"/>
          </a:p>
        </p:txBody>
      </p:sp>
      <p:sp>
        <p:nvSpPr>
          <p:cNvPr id="16" name="Slide Number Placeholder 16"/>
          <p:cNvSpPr>
            <a:spLocks noGrp="1"/>
          </p:cNvSpPr>
          <p:nvPr>
            <p:ph type="sldNum" sz="quarter" idx="12"/>
          </p:nvPr>
        </p:nvSpPr>
        <p:spPr>
          <a:xfrm>
            <a:off x="8610600" y="6356350"/>
            <a:ext cx="2743200" cy="365125"/>
          </a:xfrm>
        </p:spPr>
        <p:txBody>
          <a:bodyPr/>
          <a:lstStyle/>
          <a:p>
            <a:fld id="{A627F23D-DE35-4613-8D58-6E40103DA108}" type="slidenum">
              <a:rPr lang="fr-CH" b="1" smtClean="0">
                <a:solidFill>
                  <a:srgbClr val="BCE4FA"/>
                </a:solidFill>
                <a:latin typeface="Poppins"/>
              </a:rPr>
              <a:t>6</a:t>
            </a:fld>
            <a:endParaRPr lang="fr-CH" b="1" dirty="0">
              <a:solidFill>
                <a:srgbClr val="BCE4FA"/>
              </a:solidFill>
              <a:latin typeface="Poppins"/>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3468" y="3393262"/>
            <a:ext cx="6418947" cy="2088000"/>
          </a:xfrm>
          <a:prstGeom prst="rect">
            <a:avLst/>
          </a:prstGeom>
        </p:spPr>
      </p:pic>
      <p:sp>
        <p:nvSpPr>
          <p:cNvPr id="15"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1141849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4864" y="1292013"/>
            <a:ext cx="1655485" cy="936000"/>
          </a:xfrm>
          <a:prstGeom prst="rect">
            <a:avLst/>
          </a:prstGeom>
        </p:spPr>
      </p:pic>
      <p:pic>
        <p:nvPicPr>
          <p:cNvPr id="14" name="Picture 13"/>
          <p:cNvPicPr>
            <a:picLocks noChangeAspect="1"/>
          </p:cNvPicPr>
          <p:nvPr/>
        </p:nvPicPr>
        <p:blipFill>
          <a:blip r:embed="rId4"/>
          <a:stretch>
            <a:fillRect/>
          </a:stretch>
        </p:blipFill>
        <p:spPr>
          <a:xfrm>
            <a:off x="8916619" y="1325239"/>
            <a:ext cx="829783" cy="828000"/>
          </a:xfrm>
          <a:prstGeom prst="rect">
            <a:avLst/>
          </a:prstGeom>
        </p:spPr>
      </p:pic>
      <p:grpSp>
        <p:nvGrpSpPr>
          <p:cNvPr id="27" name="Group 19">
            <a:extLst>
              <a:ext uri="{FF2B5EF4-FFF2-40B4-BE49-F238E27FC236}">
                <a16:creationId xmlns:a16="http://schemas.microsoft.com/office/drawing/2014/main" id="{DE235400-8A48-4E91-BD7E-3F23B6A3ABC0}"/>
              </a:ext>
            </a:extLst>
          </p:cNvPr>
          <p:cNvGrpSpPr/>
          <p:nvPr/>
        </p:nvGrpSpPr>
        <p:grpSpPr>
          <a:xfrm>
            <a:off x="0" y="5895474"/>
            <a:ext cx="12196012" cy="961960"/>
            <a:chOff x="0" y="5911516"/>
            <a:chExt cx="12196012" cy="961960"/>
          </a:xfrm>
        </p:grpSpPr>
        <p:grpSp>
          <p:nvGrpSpPr>
            <p:cNvPr id="28" name="Group 20">
              <a:extLst>
                <a:ext uri="{FF2B5EF4-FFF2-40B4-BE49-F238E27FC236}">
                  <a16:creationId xmlns:a16="http://schemas.microsoft.com/office/drawing/2014/main" id="{D80B5694-BAB0-491A-B98D-79E36221D2DF}"/>
                </a:ext>
              </a:extLst>
            </p:cNvPr>
            <p:cNvGrpSpPr/>
            <p:nvPr/>
          </p:nvGrpSpPr>
          <p:grpSpPr>
            <a:xfrm>
              <a:off x="0" y="5911516"/>
              <a:ext cx="12196012" cy="961960"/>
              <a:chOff x="0" y="5911516"/>
              <a:chExt cx="12196012" cy="961960"/>
            </a:xfrm>
          </p:grpSpPr>
          <p:sp>
            <p:nvSpPr>
              <p:cNvPr id="30" name="Rectangle 29">
                <a:extLst>
                  <a:ext uri="{FF2B5EF4-FFF2-40B4-BE49-F238E27FC236}">
                    <a16:creationId xmlns:a16="http://schemas.microsoft.com/office/drawing/2014/main" id="{6C59D4F4-BB86-42B4-AA9F-CF7273941B93}"/>
                  </a:ext>
                </a:extLst>
              </p:cNvPr>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2" name="Rectangle 31">
                <a:extLst>
                  <a:ext uri="{FF2B5EF4-FFF2-40B4-BE49-F238E27FC236}">
                    <a16:creationId xmlns:a16="http://schemas.microsoft.com/office/drawing/2014/main" id="{2896924D-4CF3-4ADC-941F-FC4218AB6156}"/>
                  </a:ext>
                </a:extLst>
              </p:cNvPr>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29" name="Content Placeholder 3">
              <a:extLst>
                <a:ext uri="{FF2B5EF4-FFF2-40B4-BE49-F238E27FC236}">
                  <a16:creationId xmlns:a16="http://schemas.microsoft.com/office/drawing/2014/main" id="{A3E2B28E-637C-43D0-90FC-786A18EA272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21" name="ZoneTexte 20">
            <a:extLst>
              <a:ext uri="{FF2B5EF4-FFF2-40B4-BE49-F238E27FC236}">
                <a16:creationId xmlns:a16="http://schemas.microsoft.com/office/drawing/2014/main" id="{2EABC80D-9AC5-4DE7-8397-B61C0828BA47}"/>
              </a:ext>
            </a:extLst>
          </p:cNvPr>
          <p:cNvSpPr txBox="1"/>
          <p:nvPr/>
        </p:nvSpPr>
        <p:spPr>
          <a:xfrm>
            <a:off x="135381" y="155330"/>
            <a:ext cx="6106600" cy="523220"/>
          </a:xfrm>
          <a:prstGeom prst="rect">
            <a:avLst/>
          </a:prstGeom>
          <a:noFill/>
        </p:spPr>
        <p:txBody>
          <a:bodyPr wrap="square">
            <a:spAutoFit/>
          </a:bodyPr>
          <a:lstStyle/>
          <a:p>
            <a:r>
              <a:rPr lang="fr-CH" sz="2800" b="1" dirty="0" err="1">
                <a:solidFill>
                  <a:srgbClr val="006968"/>
                </a:solidFill>
                <a:latin typeface="Georgia" panose="02040502050405020303" pitchFamily="18" charset="0"/>
              </a:rPr>
              <a:t>Who</a:t>
            </a:r>
            <a:r>
              <a:rPr lang="fr-CH" sz="2800" b="1" dirty="0">
                <a:solidFill>
                  <a:srgbClr val="006968"/>
                </a:solidFill>
                <a:latin typeface="Georgia" panose="02040502050405020303" pitchFamily="18" charset="0"/>
              </a:rPr>
              <a:t> to contact for </a:t>
            </a:r>
            <a:r>
              <a:rPr lang="fr-CH" sz="2800" b="1" dirty="0" err="1">
                <a:solidFill>
                  <a:srgbClr val="006968"/>
                </a:solidFill>
                <a:latin typeface="Georgia" panose="02040502050405020303" pitchFamily="18" charset="0"/>
              </a:rPr>
              <a:t>what</a:t>
            </a:r>
            <a:r>
              <a:rPr lang="fr-CH" sz="2800" b="1" dirty="0">
                <a:solidFill>
                  <a:srgbClr val="006968"/>
                </a:solidFill>
                <a:latin typeface="Georgia" panose="02040502050405020303" pitchFamily="18" charset="0"/>
              </a:rPr>
              <a:t> ?</a:t>
            </a:r>
          </a:p>
        </p:txBody>
      </p:sp>
      <p:graphicFrame>
        <p:nvGraphicFramePr>
          <p:cNvPr id="16" name="Tableau 3">
            <a:extLst>
              <a:ext uri="{FF2B5EF4-FFF2-40B4-BE49-F238E27FC236}">
                <a16:creationId xmlns:a16="http://schemas.microsoft.com/office/drawing/2014/main" id="{8D1A8E63-D413-44F0-B860-FF4B3CD64935}"/>
              </a:ext>
            </a:extLst>
          </p:cNvPr>
          <p:cNvGraphicFramePr>
            <a:graphicFrameLocks noGrp="1"/>
          </p:cNvGraphicFramePr>
          <p:nvPr>
            <p:extLst>
              <p:ext uri="{D42A27DB-BD31-4B8C-83A1-F6EECF244321}">
                <p14:modId xmlns:p14="http://schemas.microsoft.com/office/powerpoint/2010/main" val="2180024234"/>
              </p:ext>
            </p:extLst>
          </p:nvPr>
        </p:nvGraphicFramePr>
        <p:xfrm>
          <a:off x="6786010" y="2323679"/>
          <a:ext cx="4880379" cy="3889035"/>
        </p:xfrm>
        <a:graphic>
          <a:graphicData uri="http://schemas.openxmlformats.org/drawingml/2006/table">
            <a:tbl>
              <a:tblPr firstRow="1" bandRow="1">
                <a:tableStyleId>{5C22544A-7EE6-4342-B048-85BDC9FD1C3A}</a:tableStyleId>
              </a:tblPr>
              <a:tblGrid>
                <a:gridCol w="4880379">
                  <a:extLst>
                    <a:ext uri="{9D8B030D-6E8A-4147-A177-3AD203B41FA5}">
                      <a16:colId xmlns:a16="http://schemas.microsoft.com/office/drawing/2014/main" val="3068607209"/>
                    </a:ext>
                  </a:extLst>
                </a:gridCol>
              </a:tblGrid>
              <a:tr h="505755">
                <a:tc>
                  <a:txBody>
                    <a:bodyPr/>
                    <a:lstStyle/>
                    <a:p>
                      <a:pPr algn="ctr"/>
                      <a:r>
                        <a:rPr lang="en-GB" sz="1600" dirty="0">
                          <a:solidFill>
                            <a:srgbClr val="BCE4FA"/>
                          </a:solidFill>
                        </a:rPr>
                        <a:t>To be contacted for any question or request regarding :</a:t>
                      </a:r>
                    </a:p>
                  </a:txBody>
                  <a:tcPr anchor="ctr">
                    <a:solidFill>
                      <a:srgbClr val="006968"/>
                    </a:solidFill>
                  </a:tcPr>
                </a:tc>
                <a:extLst>
                  <a:ext uri="{0D108BD9-81ED-4DB2-BD59-A6C34878D82A}">
                    <a16:rowId xmlns:a16="http://schemas.microsoft.com/office/drawing/2014/main" val="3548108265"/>
                  </a:ext>
                </a:extLst>
              </a:tr>
              <a:tr h="1396115">
                <a:tc>
                  <a:txBody>
                    <a:bodyPr/>
                    <a:lstStyle/>
                    <a:p>
                      <a:pPr marL="285750" indent="-285750">
                        <a:buFont typeface="Arial" panose="020B0604020202020204" pitchFamily="34" charset="0"/>
                        <a:buChar char="•"/>
                      </a:pPr>
                      <a:endParaRPr lang="en-US" sz="1600" dirty="0">
                        <a:solidFill>
                          <a:schemeClr val="tx1"/>
                        </a:solidFill>
                        <a:latin typeface="Poppins"/>
                      </a:endParaRPr>
                    </a:p>
                    <a:p>
                      <a:pPr marL="285750" indent="-285750">
                        <a:buFont typeface="Arial" panose="020B0604020202020204" pitchFamily="34" charset="0"/>
                        <a:buChar char="•"/>
                      </a:pPr>
                      <a:r>
                        <a:rPr lang="en-US" sz="1600" dirty="0">
                          <a:solidFill>
                            <a:schemeClr val="tx1"/>
                          </a:solidFill>
                          <a:latin typeface="Poppins"/>
                        </a:rPr>
                        <a:t>your cover and your benefits;</a:t>
                      </a:r>
                    </a:p>
                    <a:p>
                      <a:pPr marL="285750" indent="-285750">
                        <a:buFont typeface="Arial" panose="020B0604020202020204" pitchFamily="34" charset="0"/>
                        <a:buChar char="•"/>
                      </a:pPr>
                      <a:r>
                        <a:rPr lang="en-US" sz="1600" dirty="0">
                          <a:solidFill>
                            <a:schemeClr val="tx1"/>
                          </a:solidFill>
                          <a:latin typeface="Poppins"/>
                        </a:rPr>
                        <a:t>your spouse's and children's cover and benefits;</a:t>
                      </a:r>
                    </a:p>
                    <a:p>
                      <a:pPr marL="285750" indent="-285750">
                        <a:buFont typeface="Arial" panose="020B0604020202020204" pitchFamily="34" charset="0"/>
                        <a:buChar char="•"/>
                      </a:pPr>
                      <a:r>
                        <a:rPr lang="en-US" sz="1600" dirty="0">
                          <a:solidFill>
                            <a:schemeClr val="tx1"/>
                          </a:solidFill>
                          <a:latin typeface="Poppins"/>
                        </a:rPr>
                        <a:t>your claims and reimbursements;</a:t>
                      </a:r>
                    </a:p>
                    <a:p>
                      <a:pPr marL="285750" indent="-285750">
                        <a:buFont typeface="Arial" panose="020B0604020202020204" pitchFamily="34" charset="0"/>
                        <a:buChar char="•"/>
                      </a:pPr>
                      <a:r>
                        <a:rPr lang="en-US" sz="1600" dirty="0">
                          <a:solidFill>
                            <a:schemeClr val="tx1"/>
                          </a:solidFill>
                          <a:latin typeface="Poppins"/>
                        </a:rPr>
                        <a:t>membership cards and insurance certificates;</a:t>
                      </a:r>
                    </a:p>
                    <a:p>
                      <a:pPr marL="285750" indent="-285750">
                        <a:buFont typeface="Arial" panose="020B0604020202020204" pitchFamily="34" charset="0"/>
                        <a:buChar char="•"/>
                      </a:pPr>
                      <a:r>
                        <a:rPr lang="en-US" sz="1600" dirty="0">
                          <a:solidFill>
                            <a:schemeClr val="tx1"/>
                          </a:solidFill>
                          <a:latin typeface="Poppins"/>
                        </a:rPr>
                        <a:t>the approved hospitals and health care providers in general;</a:t>
                      </a:r>
                    </a:p>
                    <a:p>
                      <a:pPr marL="285750" indent="-285750">
                        <a:buFont typeface="Arial" panose="020B0604020202020204" pitchFamily="34" charset="0"/>
                        <a:buChar char="•"/>
                      </a:pPr>
                      <a:r>
                        <a:rPr lang="en-US" sz="1600" dirty="0">
                          <a:solidFill>
                            <a:schemeClr val="tx1"/>
                          </a:solidFill>
                          <a:latin typeface="Poppins"/>
                        </a:rPr>
                        <a:t>the application of the CHIS Rules.</a:t>
                      </a:r>
                    </a:p>
                    <a:p>
                      <a:pPr marL="0" indent="0">
                        <a:buFont typeface="Arial" panose="020B0604020202020204" pitchFamily="34" charset="0"/>
                        <a:buNone/>
                      </a:pPr>
                      <a:endParaRPr lang="en-GB" sz="900" dirty="0">
                        <a:solidFill>
                          <a:srgbClr val="006968"/>
                        </a:solidFill>
                        <a:latin typeface="Poppins"/>
                        <a:cs typeface="Times New Roman" panose="02020603050405020304" pitchFamily="18" charset="0"/>
                      </a:endParaRPr>
                    </a:p>
                    <a:p>
                      <a:r>
                        <a:rPr lang="en-GB" sz="900" dirty="0">
                          <a:solidFill>
                            <a:srgbClr val="006968"/>
                          </a:solidFill>
                          <a:latin typeface="Poppins"/>
                          <a:cs typeface="Times New Roman" panose="02020603050405020304" pitchFamily="18" charset="0"/>
                        </a:rPr>
                        <a:t>►</a:t>
                      </a:r>
                      <a:r>
                        <a:rPr lang="en-GB" sz="1600" dirty="0">
                          <a:solidFill>
                            <a:srgbClr val="006968"/>
                          </a:solidFill>
                          <a:latin typeface="Poppins"/>
                          <a:cs typeface="Times New Roman" panose="02020603050405020304" pitchFamily="18" charset="0"/>
                        </a:rPr>
                        <a:t> </a:t>
                      </a:r>
                      <a:r>
                        <a:rPr lang="fr-CH" sz="1600" b="1" dirty="0">
                          <a:solidFill>
                            <a:srgbClr val="006968"/>
                          </a:solidFill>
                          <a:latin typeface="Poppins"/>
                        </a:rPr>
                        <a:t>UNIQA</a:t>
                      </a:r>
                      <a:endParaRPr lang="en-GB" sz="1600" dirty="0">
                        <a:latin typeface="Poppins"/>
                      </a:endParaRPr>
                    </a:p>
                    <a:p>
                      <a:r>
                        <a:rPr lang="fr-CH" sz="1600" dirty="0">
                          <a:solidFill>
                            <a:srgbClr val="006968"/>
                          </a:solidFill>
                          <a:latin typeface="Poppins"/>
                        </a:rPr>
                        <a:t>uniqa@cern.ch </a:t>
                      </a:r>
                      <a:r>
                        <a:rPr lang="fr-CH" sz="1600" dirty="0">
                          <a:latin typeface="Poppins"/>
                        </a:rPr>
                        <a:t>or </a:t>
                      </a:r>
                      <a:r>
                        <a:rPr lang="fr-CH" sz="1400" dirty="0">
                          <a:solidFill>
                            <a:srgbClr val="006968"/>
                          </a:solidFill>
                          <a:latin typeface="Poppins"/>
                        </a:rPr>
                        <a:t>+41 (0)22 718 63 00</a:t>
                      </a:r>
                    </a:p>
                    <a:p>
                      <a:endParaRPr lang="fr-CH" sz="500" dirty="0">
                        <a:solidFill>
                          <a:srgbClr val="006968"/>
                        </a:solidFill>
                        <a:latin typeface="Poppins"/>
                      </a:endParaRPr>
                    </a:p>
                    <a:p>
                      <a:endParaRPr lang="fr-CH" sz="500" dirty="0">
                        <a:solidFill>
                          <a:srgbClr val="006968"/>
                        </a:solidFill>
                        <a:latin typeface="Poppins"/>
                      </a:endParaRPr>
                    </a:p>
                    <a:p>
                      <a:endParaRPr lang="fr-CH" sz="500" dirty="0">
                        <a:solidFill>
                          <a:srgbClr val="006968"/>
                        </a:solidFill>
                        <a:latin typeface="Poppins"/>
                      </a:endParaRPr>
                    </a:p>
                  </a:txBody>
                  <a:tcPr>
                    <a:noFill/>
                  </a:tcPr>
                </a:tc>
                <a:extLst>
                  <a:ext uri="{0D108BD9-81ED-4DB2-BD59-A6C34878D82A}">
                    <a16:rowId xmlns:a16="http://schemas.microsoft.com/office/drawing/2014/main" val="4198838146"/>
                  </a:ext>
                </a:extLst>
              </a:tr>
            </a:tbl>
          </a:graphicData>
        </a:graphic>
      </p:graphicFrame>
      <p:graphicFrame>
        <p:nvGraphicFramePr>
          <p:cNvPr id="18" name="Tableau 3">
            <a:extLst>
              <a:ext uri="{FF2B5EF4-FFF2-40B4-BE49-F238E27FC236}">
                <a16:creationId xmlns:a16="http://schemas.microsoft.com/office/drawing/2014/main" id="{8D1A8E63-D413-44F0-B860-FF4B3CD64935}"/>
              </a:ext>
            </a:extLst>
          </p:cNvPr>
          <p:cNvGraphicFramePr>
            <a:graphicFrameLocks noGrp="1"/>
          </p:cNvGraphicFramePr>
          <p:nvPr>
            <p:extLst>
              <p:ext uri="{D42A27DB-BD31-4B8C-83A1-F6EECF244321}">
                <p14:modId xmlns:p14="http://schemas.microsoft.com/office/powerpoint/2010/main" val="2141864011"/>
              </p:ext>
            </p:extLst>
          </p:nvPr>
        </p:nvGraphicFramePr>
        <p:xfrm>
          <a:off x="574535" y="2243489"/>
          <a:ext cx="4880379" cy="3153104"/>
        </p:xfrm>
        <a:graphic>
          <a:graphicData uri="http://schemas.openxmlformats.org/drawingml/2006/table">
            <a:tbl>
              <a:tblPr firstRow="1" bandRow="1">
                <a:tableStyleId>{5C22544A-7EE6-4342-B048-85BDC9FD1C3A}</a:tableStyleId>
              </a:tblPr>
              <a:tblGrid>
                <a:gridCol w="4880379">
                  <a:extLst>
                    <a:ext uri="{9D8B030D-6E8A-4147-A177-3AD203B41FA5}">
                      <a16:colId xmlns:a16="http://schemas.microsoft.com/office/drawing/2014/main" val="3068607209"/>
                    </a:ext>
                  </a:extLst>
                </a:gridCol>
              </a:tblGrid>
              <a:tr h="768064">
                <a:tc>
                  <a:txBody>
                    <a:bodyPr/>
                    <a:lstStyle/>
                    <a:p>
                      <a:pPr algn="ctr"/>
                      <a:r>
                        <a:rPr lang="en-GB" sz="1600" dirty="0">
                          <a:solidFill>
                            <a:srgbClr val="BCE4FA"/>
                          </a:solidFill>
                        </a:rPr>
                        <a:t>To be contacted for any question or request regarding SHIPID or experiences with TPA </a:t>
                      </a:r>
                    </a:p>
                  </a:txBody>
                  <a:tcPr anchor="ctr">
                    <a:solidFill>
                      <a:srgbClr val="006968"/>
                    </a:solidFill>
                  </a:tcPr>
                </a:tc>
                <a:extLst>
                  <a:ext uri="{0D108BD9-81ED-4DB2-BD59-A6C34878D82A}">
                    <a16:rowId xmlns:a16="http://schemas.microsoft.com/office/drawing/2014/main" val="3548108265"/>
                  </a:ext>
                </a:extLst>
              </a:tr>
              <a:tr h="2385040">
                <a:tc>
                  <a:txBody>
                    <a:bodyPr/>
                    <a:lstStyle/>
                    <a:p>
                      <a:r>
                        <a:rPr lang="en-US" sz="1600" dirty="0">
                          <a:solidFill>
                            <a:srgbClr val="006968"/>
                          </a:solidFill>
                        </a:rPr>
                        <a:t>SHIPID Service</a:t>
                      </a:r>
                    </a:p>
                    <a:p>
                      <a:r>
                        <a:rPr lang="en-US" sz="1600" dirty="0" err="1"/>
                        <a:t>Chis.shipid</a:t>
                      </a:r>
                      <a:r>
                        <a:rPr lang="en-US" sz="1600" dirty="0"/>
                        <a:t> @cern.ch </a:t>
                      </a:r>
                    </a:p>
                    <a:p>
                      <a:endParaRPr lang="en-US" sz="1600" dirty="0"/>
                    </a:p>
                    <a:p>
                      <a:r>
                        <a:rPr lang="en-US" sz="1600" dirty="0">
                          <a:solidFill>
                            <a:srgbClr val="006968"/>
                          </a:solidFill>
                        </a:rPr>
                        <a:t>CHIS Manager</a:t>
                      </a:r>
                    </a:p>
                    <a:p>
                      <a:r>
                        <a:rPr lang="en-US" sz="1600" dirty="0"/>
                        <a:t>chis.manager@cern.ch</a:t>
                      </a:r>
                    </a:p>
                    <a:p>
                      <a:br>
                        <a:rPr lang="en-GB" sz="1600" b="0" i="0" kern="1200" dirty="0">
                          <a:solidFill>
                            <a:schemeClr val="tx1"/>
                          </a:solidFill>
                          <a:effectLst/>
                          <a:latin typeface="+mn-lt"/>
                          <a:ea typeface="+mn-ea"/>
                          <a:cs typeface="+mn-cs"/>
                        </a:rPr>
                      </a:br>
                      <a:r>
                        <a:rPr lang="en-GB" sz="900" dirty="0">
                          <a:solidFill>
                            <a:srgbClr val="006968"/>
                          </a:solidFill>
                          <a:latin typeface="Poppins"/>
                          <a:cs typeface="Times New Roman" panose="02020603050405020304" pitchFamily="18" charset="0"/>
                        </a:rPr>
                        <a:t>►</a:t>
                      </a:r>
                      <a:r>
                        <a:rPr lang="en-GB" sz="1600" dirty="0">
                          <a:solidFill>
                            <a:srgbClr val="006968"/>
                          </a:solidFill>
                          <a:latin typeface="Poppins"/>
                          <a:cs typeface="Times New Roman" panose="02020603050405020304" pitchFamily="18" charset="0"/>
                        </a:rPr>
                        <a:t> </a:t>
                      </a:r>
                      <a:r>
                        <a:rPr lang="en-GB" sz="1600" b="1" dirty="0">
                          <a:solidFill>
                            <a:srgbClr val="006968"/>
                          </a:solidFill>
                          <a:latin typeface="Poppins"/>
                        </a:rPr>
                        <a:t>CHIS Website: </a:t>
                      </a:r>
                      <a:r>
                        <a:rPr lang="en-GB" sz="1600" b="1" dirty="0" err="1">
                          <a:solidFill>
                            <a:srgbClr val="006968"/>
                          </a:solidFill>
                          <a:latin typeface="Poppins"/>
                          <a:hlinkClick r:id="rId6"/>
                        </a:rPr>
                        <a:t>chis.cern</a:t>
                      </a:r>
                      <a:endParaRPr lang="en-GB" sz="1600" b="1" dirty="0">
                        <a:solidFill>
                          <a:srgbClr val="006968"/>
                        </a:solidFill>
                        <a:latin typeface="Poppins"/>
                      </a:endParaRPr>
                    </a:p>
                    <a:p>
                      <a:r>
                        <a:rPr lang="en-GB" sz="1600" dirty="0">
                          <a:latin typeface="Poppins"/>
                        </a:rPr>
                        <a:t>General information, procedures, forms, CHIS Rules and other official documents, FAQ…</a:t>
                      </a:r>
                    </a:p>
                  </a:txBody>
                  <a:tcPr>
                    <a:solidFill>
                      <a:schemeClr val="bg1"/>
                    </a:solidFill>
                  </a:tcPr>
                </a:tc>
                <a:extLst>
                  <a:ext uri="{0D108BD9-81ED-4DB2-BD59-A6C34878D82A}">
                    <a16:rowId xmlns:a16="http://schemas.microsoft.com/office/drawing/2014/main" val="4198838146"/>
                  </a:ext>
                </a:extLst>
              </a:tr>
            </a:tbl>
          </a:graphicData>
        </a:graphic>
      </p:graphicFrame>
      <p:pic>
        <p:nvPicPr>
          <p:cNvPr id="24" name="Picture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71268" y="246550"/>
            <a:ext cx="483646" cy="432000"/>
          </a:xfrm>
          <a:prstGeom prst="rect">
            <a:avLst/>
          </a:prstGeom>
        </p:spPr>
      </p:pic>
      <p:sp>
        <p:nvSpPr>
          <p:cNvPr id="31" name="Slide Number Placeholder 16"/>
          <p:cNvSpPr>
            <a:spLocks noGrp="1"/>
          </p:cNvSpPr>
          <p:nvPr>
            <p:ph type="sldNum" sz="quarter" idx="12"/>
          </p:nvPr>
        </p:nvSpPr>
        <p:spPr>
          <a:xfrm>
            <a:off x="8610600" y="6356350"/>
            <a:ext cx="2743200" cy="365125"/>
          </a:xfrm>
        </p:spPr>
        <p:txBody>
          <a:bodyPr/>
          <a:lstStyle/>
          <a:p>
            <a:fld id="{A627F23D-DE35-4613-8D58-6E40103DA108}" type="slidenum">
              <a:rPr lang="fr-CH" b="1" smtClean="0">
                <a:solidFill>
                  <a:srgbClr val="BCE4FA"/>
                </a:solidFill>
                <a:latin typeface="Poppins"/>
              </a:rPr>
              <a:t>7</a:t>
            </a:fld>
            <a:endParaRPr lang="fr-CH" b="1" dirty="0">
              <a:solidFill>
                <a:srgbClr val="BCE4FA"/>
              </a:solidFill>
              <a:latin typeface="Poppins"/>
            </a:endParaRPr>
          </a:p>
        </p:txBody>
      </p:sp>
      <p:sp>
        <p:nvSpPr>
          <p:cNvPr id="17"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2202394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0" y="5911516"/>
            <a:ext cx="12196012" cy="961960"/>
            <a:chOff x="0" y="5911516"/>
            <a:chExt cx="12196012" cy="961960"/>
          </a:xfrm>
        </p:grpSpPr>
        <p:grpSp>
          <p:nvGrpSpPr>
            <p:cNvPr id="13" name="Group 12"/>
            <p:cNvGrpSpPr/>
            <p:nvPr/>
          </p:nvGrpSpPr>
          <p:grpSpPr>
            <a:xfrm>
              <a:off x="0" y="5911516"/>
              <a:ext cx="12196012" cy="961960"/>
              <a:chOff x="0" y="5911516"/>
              <a:chExt cx="12196012" cy="961960"/>
            </a:xfrm>
          </p:grpSpPr>
          <p:sp>
            <p:nvSpPr>
              <p:cNvPr id="8" name="Rectangle 7"/>
              <p:cNvSpPr/>
              <p:nvPr/>
            </p:nvSpPr>
            <p:spPr>
              <a:xfrm>
                <a:off x="4012" y="6055329"/>
                <a:ext cx="12192000" cy="818147"/>
              </a:xfrm>
              <a:prstGeom prst="rect">
                <a:avLst/>
              </a:prstGeom>
              <a:solidFill>
                <a:srgbClr val="006968"/>
              </a:solidFill>
              <a:ln>
                <a:solidFill>
                  <a:srgbClr val="0069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9" name="Rectangle 8"/>
              <p:cNvSpPr/>
              <p:nvPr/>
            </p:nvSpPr>
            <p:spPr>
              <a:xfrm>
                <a:off x="0" y="5911516"/>
                <a:ext cx="12192000" cy="128337"/>
              </a:xfrm>
              <a:prstGeom prst="rect">
                <a:avLst/>
              </a:prstGeom>
              <a:solidFill>
                <a:srgbClr val="BCE4FA"/>
              </a:solidFill>
              <a:ln>
                <a:solidFill>
                  <a:srgbClr val="BCE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pic>
          <p:nvPicPr>
            <p:cNvPr id="10"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12156" r="10373" b="22135"/>
            <a:stretch/>
          </p:blipFill>
          <p:spPr>
            <a:xfrm>
              <a:off x="1" y="5911517"/>
              <a:ext cx="3938336" cy="946483"/>
            </a:xfrm>
            <a:prstGeom prst="rect">
              <a:avLst/>
            </a:prstGeom>
          </p:spPr>
        </p:pic>
      </p:grpSp>
      <p:sp>
        <p:nvSpPr>
          <p:cNvPr id="17" name="Slide Number Placeholder 16"/>
          <p:cNvSpPr>
            <a:spLocks noGrp="1"/>
          </p:cNvSpPr>
          <p:nvPr>
            <p:ph type="sldNum" sz="quarter" idx="12"/>
          </p:nvPr>
        </p:nvSpPr>
        <p:spPr/>
        <p:txBody>
          <a:bodyPr/>
          <a:lstStyle/>
          <a:p>
            <a:fld id="{A627F23D-DE35-4613-8D58-6E40103DA108}" type="slidenum">
              <a:rPr lang="fr-CH" b="1" smtClean="0">
                <a:solidFill>
                  <a:srgbClr val="BCE4FA"/>
                </a:solidFill>
                <a:latin typeface="Poppins"/>
              </a:rPr>
              <a:t>8</a:t>
            </a:fld>
            <a:endParaRPr lang="fr-CH" b="1" dirty="0">
              <a:solidFill>
                <a:srgbClr val="BCE4FA"/>
              </a:solidFill>
              <a:latin typeface="Poppins"/>
            </a:endParaRPr>
          </a:p>
        </p:txBody>
      </p:sp>
      <p:pic>
        <p:nvPicPr>
          <p:cNvPr id="22" name="Picture 2">
            <a:extLst>
              <a:ext uri="{FF2B5EF4-FFF2-40B4-BE49-F238E27FC236}">
                <a16:creationId xmlns:a16="http://schemas.microsoft.com/office/drawing/2014/main" id="{86CCA3D9-37F0-43E7-8664-56484F0B5F2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691" t="20500" r="62190" b="48580"/>
          <a:stretch/>
        </p:blipFill>
        <p:spPr>
          <a:xfrm>
            <a:off x="10339392" y="1026065"/>
            <a:ext cx="485019" cy="432108"/>
          </a:xfrm>
          <a:prstGeom prst="rect">
            <a:avLst/>
          </a:prstGeom>
        </p:spPr>
      </p:pic>
      <p:sp>
        <p:nvSpPr>
          <p:cNvPr id="18" name="Rectangle 17"/>
          <p:cNvSpPr/>
          <p:nvPr/>
        </p:nvSpPr>
        <p:spPr>
          <a:xfrm>
            <a:off x="3649472" y="2181975"/>
            <a:ext cx="4893055" cy="923330"/>
          </a:xfrm>
          <a:prstGeom prst="rect">
            <a:avLst/>
          </a:prstGeom>
        </p:spPr>
        <p:txBody>
          <a:bodyPr wrap="square">
            <a:spAutoFit/>
          </a:bodyPr>
          <a:lstStyle/>
          <a:p>
            <a:r>
              <a:rPr lang="en-GB" sz="5400" b="1" dirty="0">
                <a:solidFill>
                  <a:srgbClr val="006968"/>
                </a:solidFill>
                <a:latin typeface="Poppins"/>
              </a:rPr>
              <a:t>THANK YOU !</a:t>
            </a:r>
          </a:p>
        </p:txBody>
      </p:sp>
      <p:sp>
        <p:nvSpPr>
          <p:cNvPr id="12" name="Date Placeholder 15"/>
          <p:cNvSpPr>
            <a:spLocks noGrp="1"/>
          </p:cNvSpPr>
          <p:nvPr/>
        </p:nvSpPr>
        <p:spPr>
          <a:xfrm>
            <a:off x="5242982" y="6281839"/>
            <a:ext cx="1545103" cy="365125"/>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b="1" dirty="0">
                <a:solidFill>
                  <a:srgbClr val="BCE4FA"/>
                </a:solidFill>
                <a:latin typeface="Poppins"/>
              </a:rPr>
              <a:t>2023</a:t>
            </a:r>
          </a:p>
        </p:txBody>
      </p:sp>
    </p:spTree>
    <p:extLst>
      <p:ext uri="{BB962C8B-B14F-4D97-AF65-F5344CB8AC3E}">
        <p14:creationId xmlns:p14="http://schemas.microsoft.com/office/powerpoint/2010/main" val="26821093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15396</TotalTime>
  <Words>1434</Words>
  <Application>Microsoft Office PowerPoint</Application>
  <PresentationFormat>Widescreen</PresentationFormat>
  <Paragraphs>194</Paragraphs>
  <Slides>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Calibri Light</vt:lpstr>
      <vt:lpstr>Georgia</vt:lpstr>
      <vt:lpstr>Poppins</vt:lpstr>
      <vt:lpstr>sourcesans-regular</vt:lpstr>
      <vt:lpstr>Office Theme</vt:lpstr>
      <vt:lpstr>Welcome session</vt:lpstr>
      <vt:lpstr>PowerPoint Presentation</vt:lpstr>
      <vt:lpstr>PowerPoint Presentation</vt:lpstr>
      <vt:lpstr>► For Staff members, Fellows, GRAD and Students:   - Cancel your health insurance (national or not) with a certificate of insurance to be requested to UNIQA. - Return your insurance cards and do not use them anymore.   ► For Staff members, Fellows and GRAD only who have a spouse:     (Students who have a spouse are not required to complete a SHIPID)  Complete a SHIPID (Spouse Health Insurance and Professional Income Declaration) form in EDH to declare your spouse’s status.     Then any change in the spouse's gross income or health insurance situation must be declared to the Organization.     Special attention for people who want to settle in Switzerland or who are already settled in Switzerland.  Your family members are automatically and compulsorily affiliated to the CHIS. However, this does not necessarily dispense them from their obligations under Swiss law deriving from the fact that they reside or are taking up residence in Switzerland. This applies whether they have Swiss nationality or hold a B-or C-type residence permit. In such cases, they become or remain subject to the obligation to contract insurance cover in Switzerland with a LAMal insurance provider, unless they apply for exemption.  You have 3 months to apply for the exemption.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Sophie Marie Wanert-Calaga</dc:creator>
  <cp:lastModifiedBy>Sandrine Baudat</cp:lastModifiedBy>
  <cp:revision>446</cp:revision>
  <dcterms:created xsi:type="dcterms:W3CDTF">2020-02-11T13:42:40Z</dcterms:created>
  <dcterms:modified xsi:type="dcterms:W3CDTF">2023-07-28T11:21:30Z</dcterms:modified>
</cp:coreProperties>
</file>