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1668" r:id="rId2"/>
    <p:sldId id="1744" r:id="rId3"/>
    <p:sldId id="1726" r:id="rId4"/>
    <p:sldId id="546" r:id="rId5"/>
    <p:sldId id="1727" r:id="rId6"/>
    <p:sldId id="1741" r:id="rId7"/>
    <p:sldId id="1742" r:id="rId8"/>
    <p:sldId id="1745" r:id="rId9"/>
    <p:sldId id="1743" r:id="rId10"/>
    <p:sldId id="1740" r:id="rId11"/>
    <p:sldId id="1737" r:id="rId12"/>
    <p:sldId id="1738" r:id="rId13"/>
    <p:sldId id="1736" r:id="rId14"/>
    <p:sldId id="548" r:id="rId1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EB801B-008B-428F-B972-7AAA7DB50BCE}" v="168" dt="2023-09-28T21:22:00.5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60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32C42-35F4-4EA6-90DC-738241677C0D}" type="datetimeFigureOut">
              <a:rPr lang="it-IT" smtClean="0"/>
              <a:t>29/09/23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5A547-FFA7-44BB-A8EA-518BE18D501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0248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4147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An </a:t>
            </a:r>
            <a:r>
              <a:rPr lang="it-IT" dirty="0" err="1"/>
              <a:t>initial</a:t>
            </a:r>
            <a:r>
              <a:rPr lang="it-IT" dirty="0"/>
              <a:t> </a:t>
            </a:r>
            <a:r>
              <a:rPr lang="it-IT" dirty="0" err="1"/>
              <a:t>version</a:t>
            </a:r>
            <a:r>
              <a:rPr lang="it-IT" dirty="0"/>
              <a:t> of the </a:t>
            </a:r>
            <a:r>
              <a:rPr lang="it-IT" dirty="0" err="1"/>
              <a:t>same</a:t>
            </a:r>
            <a:r>
              <a:rPr lang="it-IT" dirty="0"/>
              <a:t> </a:t>
            </a:r>
            <a:r>
              <a:rPr lang="it-IT" dirty="0" err="1"/>
              <a:t>platform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tested</a:t>
            </a:r>
            <a:r>
              <a:rPr lang="it-IT" dirty="0"/>
              <a:t> with geo </a:t>
            </a:r>
            <a:r>
              <a:rPr lang="it-IT" dirty="0" err="1"/>
              <a:t>distributed</a:t>
            </a:r>
            <a:r>
              <a:rPr lang="it-IT" dirty="0"/>
              <a:t> devices.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6107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Few words on the platform which will be used to design and test the algorithms and will be transferred to T2.1</a:t>
            </a:r>
          </a:p>
          <a:p>
            <a:pPr marL="0" marR="0" lvl="0" indent="0" algn="just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en-US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just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initial repo is available at this link. Myself </a:t>
            </a:r>
            <a:r>
              <a:rPr lang="en-US" sz="18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Bernado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sanaz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8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luca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US" sz="18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Usevalad</a:t>
            </a: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(finalizing now his master degree thesis on FL) have full access now, please let me know who is interested in joining this.</a:t>
            </a:r>
          </a:p>
          <a:p>
            <a:pPr marL="0" marR="0" lvl="0" indent="0" algn="just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en-US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just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en-US" sz="1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just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platform supports many functions now and is designed to be as modular as possible (considering the different algorithms). Just a short presentation of the platform.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it-IT" sz="1800" b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1337F8-7B1E-1545-BB00-A5F5ACAE2E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2636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Goal </a:t>
            </a:r>
            <a:r>
              <a:rPr lang="it-IT" dirty="0" err="1"/>
              <a:t>is</a:t>
            </a:r>
            <a:r>
              <a:rPr lang="it-IT" dirty="0"/>
              <a:t> to </a:t>
            </a:r>
            <a:r>
              <a:rPr lang="it-IT" dirty="0" err="1"/>
              <a:t>apply</a:t>
            </a:r>
            <a:r>
              <a:rPr lang="it-IT" dirty="0"/>
              <a:t> </a:t>
            </a:r>
            <a:r>
              <a:rPr lang="it-IT" dirty="0" err="1"/>
              <a:t>platform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a service design </a:t>
            </a:r>
            <a:r>
              <a:rPr lang="it-IT" dirty="0" err="1"/>
              <a:t>principles</a:t>
            </a:r>
            <a:r>
              <a:rPr lang="it-IT" dirty="0"/>
              <a:t> to </a:t>
            </a:r>
            <a:r>
              <a:rPr lang="it-IT" dirty="0" err="1"/>
              <a:t>implement</a:t>
            </a:r>
            <a:r>
              <a:rPr lang="it-IT" dirty="0"/>
              <a:t> modular </a:t>
            </a:r>
            <a:r>
              <a:rPr lang="it-IT" dirty="0" err="1"/>
              <a:t>platform</a:t>
            </a:r>
            <a:r>
              <a:rPr lang="it-IT" dirty="0"/>
              <a:t> </a:t>
            </a:r>
            <a:r>
              <a:rPr lang="it-IT" dirty="0" err="1"/>
              <a:t>which</a:t>
            </a:r>
            <a:r>
              <a:rPr lang="it-IT" dirty="0"/>
              <a:t> </a:t>
            </a:r>
            <a:r>
              <a:rPr lang="it-IT" dirty="0" err="1"/>
              <a:t>could</a:t>
            </a:r>
            <a:r>
              <a:rPr lang="it-IT" dirty="0"/>
              <a:t> be </a:t>
            </a:r>
            <a:r>
              <a:rPr lang="it-IT" dirty="0" err="1"/>
              <a:t>configurable</a:t>
            </a:r>
            <a:r>
              <a:rPr lang="it-IT" dirty="0"/>
              <a:t> </a:t>
            </a:r>
            <a:r>
              <a:rPr lang="it-IT" dirty="0" err="1"/>
              <a:t>enough</a:t>
            </a:r>
            <a:r>
              <a:rPr lang="it-IT" dirty="0"/>
              <a:t> to </a:t>
            </a:r>
            <a:r>
              <a:rPr lang="it-IT" dirty="0" err="1"/>
              <a:t>deploy</a:t>
            </a:r>
            <a:r>
              <a:rPr lang="it-IT" dirty="0"/>
              <a:t> and test </a:t>
            </a:r>
            <a:r>
              <a:rPr lang="it-IT" dirty="0" err="1"/>
              <a:t>different</a:t>
            </a:r>
            <a:r>
              <a:rPr lang="it-IT" dirty="0"/>
              <a:t> setups.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092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might</a:t>
            </a:r>
            <a:r>
              <a:rPr lang="it-IT" dirty="0"/>
              <a:t> </a:t>
            </a:r>
            <a:r>
              <a:rPr lang="it-IT" dirty="0" err="1"/>
              <a:t>need</a:t>
            </a:r>
            <a:r>
              <a:rPr lang="it-IT" dirty="0"/>
              <a:t> to update the </a:t>
            </a:r>
            <a:r>
              <a:rPr lang="it-IT" dirty="0" err="1"/>
              <a:t>algorithms</a:t>
            </a:r>
            <a:r>
              <a:rPr lang="it-IT" dirty="0"/>
              <a:t> </a:t>
            </a:r>
            <a:r>
              <a:rPr lang="it-IT" dirty="0" err="1"/>
              <a:t>based</a:t>
            </a:r>
            <a:r>
              <a:rPr lang="it-IT" dirty="0"/>
              <a:t> on positive or negative feedback from </a:t>
            </a:r>
            <a:r>
              <a:rPr lang="it-IT" dirty="0" err="1"/>
              <a:t>initial</a:t>
            </a:r>
            <a:r>
              <a:rPr lang="it-IT" dirty="0"/>
              <a:t> testing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628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An </a:t>
            </a:r>
            <a:r>
              <a:rPr lang="it-IT" dirty="0" err="1"/>
              <a:t>initial</a:t>
            </a:r>
            <a:r>
              <a:rPr lang="it-IT" dirty="0"/>
              <a:t> </a:t>
            </a:r>
            <a:r>
              <a:rPr lang="it-IT" dirty="0" err="1"/>
              <a:t>version</a:t>
            </a:r>
            <a:r>
              <a:rPr lang="it-IT" dirty="0"/>
              <a:t> of the </a:t>
            </a:r>
            <a:r>
              <a:rPr lang="it-IT" dirty="0" err="1"/>
              <a:t>same</a:t>
            </a:r>
            <a:r>
              <a:rPr lang="it-IT" dirty="0"/>
              <a:t> </a:t>
            </a:r>
            <a:r>
              <a:rPr lang="it-IT" dirty="0" err="1"/>
              <a:t>platform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tested</a:t>
            </a:r>
            <a:r>
              <a:rPr lang="it-IT" dirty="0"/>
              <a:t> with geo </a:t>
            </a:r>
            <a:r>
              <a:rPr lang="it-IT" dirty="0" err="1"/>
              <a:t>distributed</a:t>
            </a:r>
            <a:r>
              <a:rPr lang="it-IT" dirty="0"/>
              <a:t> devices.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094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An </a:t>
            </a:r>
            <a:r>
              <a:rPr lang="it-IT" dirty="0" err="1"/>
              <a:t>initial</a:t>
            </a:r>
            <a:r>
              <a:rPr lang="it-IT" dirty="0"/>
              <a:t> </a:t>
            </a:r>
            <a:r>
              <a:rPr lang="it-IT" dirty="0" err="1"/>
              <a:t>version</a:t>
            </a:r>
            <a:r>
              <a:rPr lang="it-IT" dirty="0"/>
              <a:t> of the </a:t>
            </a:r>
            <a:r>
              <a:rPr lang="it-IT" dirty="0" err="1"/>
              <a:t>same</a:t>
            </a:r>
            <a:r>
              <a:rPr lang="it-IT" dirty="0"/>
              <a:t> </a:t>
            </a:r>
            <a:r>
              <a:rPr lang="it-IT" dirty="0" err="1"/>
              <a:t>platform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tested</a:t>
            </a:r>
            <a:r>
              <a:rPr lang="it-IT" dirty="0"/>
              <a:t> with geo </a:t>
            </a:r>
            <a:r>
              <a:rPr lang="it-IT" dirty="0" err="1"/>
              <a:t>distributed</a:t>
            </a:r>
            <a:r>
              <a:rPr lang="it-IT" dirty="0"/>
              <a:t> devices.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877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An </a:t>
            </a:r>
            <a:r>
              <a:rPr lang="it-IT" dirty="0" err="1"/>
              <a:t>initial</a:t>
            </a:r>
            <a:r>
              <a:rPr lang="it-IT" dirty="0"/>
              <a:t> </a:t>
            </a:r>
            <a:r>
              <a:rPr lang="it-IT" dirty="0" err="1"/>
              <a:t>version</a:t>
            </a:r>
            <a:r>
              <a:rPr lang="it-IT" dirty="0"/>
              <a:t> of the </a:t>
            </a:r>
            <a:r>
              <a:rPr lang="it-IT" dirty="0" err="1"/>
              <a:t>same</a:t>
            </a:r>
            <a:r>
              <a:rPr lang="it-IT" dirty="0"/>
              <a:t> </a:t>
            </a:r>
            <a:r>
              <a:rPr lang="it-IT" dirty="0" err="1"/>
              <a:t>platform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tested</a:t>
            </a:r>
            <a:r>
              <a:rPr lang="it-IT" dirty="0"/>
              <a:t> with geo </a:t>
            </a:r>
            <a:r>
              <a:rPr lang="it-IT" dirty="0" err="1"/>
              <a:t>distributed</a:t>
            </a:r>
            <a:r>
              <a:rPr lang="it-IT" dirty="0"/>
              <a:t> devices.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4736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An </a:t>
            </a:r>
            <a:r>
              <a:rPr lang="it-IT" dirty="0" err="1"/>
              <a:t>initial</a:t>
            </a:r>
            <a:r>
              <a:rPr lang="it-IT" dirty="0"/>
              <a:t> </a:t>
            </a:r>
            <a:r>
              <a:rPr lang="it-IT" dirty="0" err="1"/>
              <a:t>version</a:t>
            </a:r>
            <a:r>
              <a:rPr lang="it-IT" dirty="0"/>
              <a:t> of the </a:t>
            </a:r>
            <a:r>
              <a:rPr lang="it-IT" dirty="0" err="1"/>
              <a:t>same</a:t>
            </a:r>
            <a:r>
              <a:rPr lang="it-IT" dirty="0"/>
              <a:t> </a:t>
            </a:r>
            <a:r>
              <a:rPr lang="it-IT" dirty="0" err="1"/>
              <a:t>platform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tested</a:t>
            </a:r>
            <a:r>
              <a:rPr lang="it-IT" dirty="0"/>
              <a:t> with geo </a:t>
            </a:r>
            <a:r>
              <a:rPr lang="it-IT" dirty="0" err="1"/>
              <a:t>distributed</a:t>
            </a:r>
            <a:r>
              <a:rPr lang="it-IT" dirty="0"/>
              <a:t> devices.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0002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An </a:t>
            </a:r>
            <a:r>
              <a:rPr lang="it-IT" dirty="0" err="1"/>
              <a:t>initial</a:t>
            </a:r>
            <a:r>
              <a:rPr lang="it-IT" dirty="0"/>
              <a:t> </a:t>
            </a:r>
            <a:r>
              <a:rPr lang="it-IT" dirty="0" err="1"/>
              <a:t>version</a:t>
            </a:r>
            <a:r>
              <a:rPr lang="it-IT" dirty="0"/>
              <a:t> of the </a:t>
            </a:r>
            <a:r>
              <a:rPr lang="it-IT" dirty="0" err="1"/>
              <a:t>same</a:t>
            </a:r>
            <a:r>
              <a:rPr lang="it-IT" dirty="0"/>
              <a:t> </a:t>
            </a:r>
            <a:r>
              <a:rPr lang="it-IT" dirty="0" err="1"/>
              <a:t>platform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tested</a:t>
            </a:r>
            <a:r>
              <a:rPr lang="it-IT" dirty="0"/>
              <a:t> with geo </a:t>
            </a:r>
            <a:r>
              <a:rPr lang="it-IT" dirty="0" err="1"/>
              <a:t>distributed</a:t>
            </a:r>
            <a:r>
              <a:rPr lang="it-IT" dirty="0"/>
              <a:t> devices.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360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An </a:t>
            </a:r>
            <a:r>
              <a:rPr lang="it-IT" dirty="0" err="1"/>
              <a:t>initial</a:t>
            </a:r>
            <a:r>
              <a:rPr lang="it-IT" dirty="0"/>
              <a:t> </a:t>
            </a:r>
            <a:r>
              <a:rPr lang="it-IT" dirty="0" err="1"/>
              <a:t>version</a:t>
            </a:r>
            <a:r>
              <a:rPr lang="it-IT" dirty="0"/>
              <a:t> of the </a:t>
            </a:r>
            <a:r>
              <a:rPr lang="it-IT" dirty="0" err="1"/>
              <a:t>same</a:t>
            </a:r>
            <a:r>
              <a:rPr lang="it-IT" dirty="0"/>
              <a:t> </a:t>
            </a:r>
            <a:r>
              <a:rPr lang="it-IT" dirty="0" err="1"/>
              <a:t>platform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tested</a:t>
            </a:r>
            <a:r>
              <a:rPr lang="it-IT" dirty="0"/>
              <a:t> with geo </a:t>
            </a:r>
            <a:r>
              <a:rPr lang="it-IT" dirty="0" err="1"/>
              <a:t>distributed</a:t>
            </a:r>
            <a:r>
              <a:rPr lang="it-IT" dirty="0"/>
              <a:t> devices.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5C679-3244-B84F-9DCE-512359BA140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547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2DD69-80AD-BDA0-3B69-1FF2C658A0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8B95DD-FBE0-3EA6-CBD4-E774C56F56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373BC-7BFE-2D55-7E9C-F7B3DBA7F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F2DE-947B-48A9-9221-2B53518859BE}" type="datetimeFigureOut">
              <a:rPr lang="it-IT" smtClean="0"/>
              <a:t>29/09/23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01B893-4B2C-3949-C6BF-0E2378500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F3E83F-914A-5782-4892-6474AA257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8E0B-7759-40A4-B63C-A1C8E95C23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1177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8EE6F-8E0C-8050-9AAE-4CB6077D4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BE3400-5309-66D9-B403-7D7A4DBEEA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30565A-CAD0-4E30-0D7F-CA9A8F5D6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F2DE-947B-48A9-9221-2B53518859BE}" type="datetimeFigureOut">
              <a:rPr lang="it-IT" smtClean="0"/>
              <a:t>29/09/23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DD2FBF-D705-4C0A-7017-C1B629C68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6EAA7-BCE3-16AE-CD28-971B49954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8E0B-7759-40A4-B63C-A1C8E95C23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2824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2C4889-5EE0-C580-29AB-AF8A7A2588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E69A48-2E9F-B354-FC37-41E88A3E03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037BE3-D2BD-976C-D34F-74FEB7F9A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F2DE-947B-48A9-9221-2B53518859BE}" type="datetimeFigureOut">
              <a:rPr lang="it-IT" smtClean="0"/>
              <a:t>29/09/23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BE5EF-4950-E600-AF43-54D8697B2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04BB3-098F-A4D9-CC53-79AB88C94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8E0B-7759-40A4-B63C-A1C8E95C23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9100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Nivel de texto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Nivel de </a:t>
            </a:r>
            <a:r>
              <a:rPr dirty="0" err="1"/>
              <a:t>texto</a:t>
            </a:r>
            <a:r>
              <a:rPr dirty="0"/>
              <a:t> 1</a:t>
            </a:r>
          </a:p>
          <a:p>
            <a:pPr lvl="1"/>
            <a:r>
              <a:rPr dirty="0"/>
              <a:t>Nivel de </a:t>
            </a:r>
            <a:r>
              <a:rPr dirty="0" err="1"/>
              <a:t>texto</a:t>
            </a:r>
            <a:r>
              <a:rPr dirty="0"/>
              <a:t> 2</a:t>
            </a:r>
          </a:p>
          <a:p>
            <a:pPr lvl="2"/>
            <a:r>
              <a:rPr dirty="0"/>
              <a:t>Nivel de </a:t>
            </a:r>
            <a:r>
              <a:rPr dirty="0" err="1"/>
              <a:t>texto</a:t>
            </a:r>
            <a:r>
              <a:rPr dirty="0"/>
              <a:t> 3</a:t>
            </a:r>
          </a:p>
          <a:p>
            <a:pPr lvl="3"/>
            <a:r>
              <a:rPr dirty="0"/>
              <a:t>Nivel de </a:t>
            </a:r>
            <a:r>
              <a:rPr dirty="0" err="1"/>
              <a:t>texto</a:t>
            </a:r>
            <a:r>
              <a:rPr dirty="0"/>
              <a:t> 4</a:t>
            </a:r>
          </a:p>
          <a:p>
            <a:pPr lvl="4"/>
            <a:r>
              <a:rPr dirty="0"/>
              <a:t>Nivel de </a:t>
            </a:r>
            <a:r>
              <a:rPr dirty="0" err="1"/>
              <a:t>texto</a:t>
            </a:r>
            <a:r>
              <a:rPr dirty="0"/>
              <a:t> 5</a:t>
            </a:r>
          </a:p>
        </p:txBody>
      </p:sp>
    </p:spTree>
    <p:extLst>
      <p:ext uri="{BB962C8B-B14F-4D97-AF65-F5344CB8AC3E}">
        <p14:creationId xmlns:p14="http://schemas.microsoft.com/office/powerpoint/2010/main" val="31735138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B00AE-1DBD-2E0C-31A9-D31EBA220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0680C-DD11-A1A1-F69D-D4203697D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115C9E-9A42-8A63-D755-22500AA9C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F2DE-947B-48A9-9221-2B53518859BE}" type="datetimeFigureOut">
              <a:rPr lang="it-IT" smtClean="0"/>
              <a:t>29/09/23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9301B-8308-3BCF-D5C4-32E07A2EB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1B4950-C1E9-516E-C915-91841E801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8E0B-7759-40A4-B63C-A1C8E95C23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6662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AC8AB-6854-F3B8-7FA8-13D1EA437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5680A1-1D93-386C-BEC6-4D1DAF5EA9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DBB825-BBCD-EB3C-E943-F84526C0E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F2DE-947B-48A9-9221-2B53518859BE}" type="datetimeFigureOut">
              <a:rPr lang="it-IT" smtClean="0"/>
              <a:t>29/09/23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96BF18-548C-8CFB-024D-AD77BC9B3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2A6F10-CF64-4D9C-C201-FD89CA13A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8E0B-7759-40A4-B63C-A1C8E95C23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2381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78E9B-655D-C61A-D07E-36E9DCC5E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A2BBA-597A-3237-9A70-287E2E3927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7E27D6-ABC2-B37B-61BA-6674E41141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4A7EC8-301C-6E8C-A876-604B745CD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F2DE-947B-48A9-9221-2B53518859BE}" type="datetimeFigureOut">
              <a:rPr lang="it-IT" smtClean="0"/>
              <a:t>29/09/23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062787-2FA7-274F-830B-CD27C589C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9F88C1-F962-7CC2-DA75-E5C49E009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8E0B-7759-40A4-B63C-A1C8E95C23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3572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E4B0E-C573-C9F1-184E-B70DB0291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419F33-82F5-BC21-76F5-2F17F60665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720D83-40DF-C26D-FC2A-2014C30D24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45005D-929F-6009-66F5-D116D88678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6FCDB3-037E-CA50-03C8-272DA751B2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7C5FF4-8ED0-CF7E-E2A9-FC0654D8D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F2DE-947B-48A9-9221-2B53518859BE}" type="datetimeFigureOut">
              <a:rPr lang="it-IT" smtClean="0"/>
              <a:t>29/09/23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903D2C-1D9D-D31D-2DAD-032F8858B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B7FF5E-20CA-EC89-0523-63DA34284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8E0B-7759-40A4-B63C-A1C8E95C23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253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6F441-8CA3-EF54-4382-56D050EC7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E8882B-69A8-DDCC-227C-91C276C58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F2DE-947B-48A9-9221-2B53518859BE}" type="datetimeFigureOut">
              <a:rPr lang="it-IT" smtClean="0"/>
              <a:t>29/09/23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9B3E19-0812-53DB-096C-5BBE4399A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83811-12B5-6D7F-E14C-B389388B2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8E0B-7759-40A4-B63C-A1C8E95C23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4001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42F80F-C85C-8B1E-E0C3-481125582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F2DE-947B-48A9-9221-2B53518859BE}" type="datetimeFigureOut">
              <a:rPr lang="it-IT" smtClean="0"/>
              <a:t>29/09/23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AC3492-EFA4-C6E3-B54F-C862D5A8B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36A139-891E-923A-E6EE-9512CDB7C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8E0B-7759-40A4-B63C-A1C8E95C23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2324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31CEB-D62B-6E79-6F6F-DFCD69667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DD241C-6E4F-3893-1A1C-05284C7A32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4782EA-94DF-C9FD-8BC2-4B6D9CD41D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5FC1F-D351-BA9E-1CD2-FBE63D1A3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F2DE-947B-48A9-9221-2B53518859BE}" type="datetimeFigureOut">
              <a:rPr lang="it-IT" smtClean="0"/>
              <a:t>29/09/23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3FEA8E-2038-E834-D1D6-356208020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1628CD-B3A2-5ED4-EF1D-B63BA7B30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8E0B-7759-40A4-B63C-A1C8E95C23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901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CB814-A787-095A-D0FA-317DD1DC4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4D991C-249A-2ECB-C52A-6BDDF9BC92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347B00-3AB5-8987-22D2-CC465E564F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EBD4D3-9C29-854E-62F7-F830F0E29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F2DE-947B-48A9-9221-2B53518859BE}" type="datetimeFigureOut">
              <a:rPr lang="it-IT" smtClean="0"/>
              <a:t>29/09/23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00F2A1-3C2D-E079-F14D-E69B3097C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1776D3-A7A8-33B6-913F-2AEF94991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8E0B-7759-40A4-B63C-A1C8E95C23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912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FBBF4B-A9D5-2C19-BD17-A0069AD92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6A72C-7C8B-4C29-A735-51B63D3475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130FF5-67DE-4AE1-F52B-B70B0AFFD6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DF2DE-947B-48A9-9221-2B53518859BE}" type="datetimeFigureOut">
              <a:rPr lang="it-IT" smtClean="0"/>
              <a:t>29/09/23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82A712-D92D-CF91-3EE6-560940F802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D48D9B-5689-15F1-D0D9-8E9E8FF765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98E0B-7759-40A4-B63C-A1C8E95C23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8169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labRadioVision/FL_platform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4"/>
          <p:cNvSpPr/>
          <p:nvPr/>
        </p:nvSpPr>
        <p:spPr>
          <a:xfrm>
            <a:off x="0" y="0"/>
            <a:ext cx="6206836" cy="6858000"/>
          </a:xfrm>
          <a:prstGeom prst="rect">
            <a:avLst/>
          </a:prstGeom>
          <a:solidFill>
            <a:srgbClr val="264EFA"/>
          </a:solidFill>
          <a:ln w="12700">
            <a:miter lim="400000"/>
          </a:ln>
        </p:spPr>
        <p:txBody>
          <a:bodyPr lIns="45719" rIns="45719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endParaRPr kumimoji="0" lang="ca-E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sym typeface="Arial Black"/>
            </a:endParaRPr>
          </a:p>
        </p:txBody>
      </p:sp>
      <p:sp>
        <p:nvSpPr>
          <p:cNvPr id="95" name="TextBox 5"/>
          <p:cNvSpPr txBox="1"/>
          <p:nvPr/>
        </p:nvSpPr>
        <p:spPr>
          <a:xfrm>
            <a:off x="215050" y="463449"/>
            <a:ext cx="7297563" cy="5052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kumimoji="0" lang="es-ES" sz="40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/>
                <a:sym typeface="Arial Black"/>
              </a:rPr>
              <a:t>TRUSTroke</a:t>
            </a:r>
            <a:r>
              <a:rPr lang="es-ES" sz="4000" dirty="0">
                <a:solidFill>
                  <a:srgbClr val="FFFFFF"/>
                </a:solidFill>
                <a:latin typeface="Arial Black"/>
                <a:sym typeface="Arial Black"/>
              </a:rPr>
              <a:t> </a:t>
            </a:r>
            <a:endParaRPr lang="es-ES" sz="4000" b="1" dirty="0">
              <a:solidFill>
                <a:srgbClr val="FFFFFF"/>
              </a:solidFill>
              <a:latin typeface="Arial Black"/>
              <a:sym typeface="Arial Black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es-ES" sz="2000" b="1">
                <a:solidFill>
                  <a:srgbClr val="FFFFFF"/>
                </a:solidFill>
                <a:latin typeface="Arial Black"/>
                <a:sym typeface="Arial Black"/>
              </a:rPr>
              <a:t>Meeting 28.9.2023</a:t>
            </a:r>
            <a:endParaRPr lang="es-ES" sz="2000" b="1" dirty="0">
              <a:solidFill>
                <a:srgbClr val="FFFFFF"/>
              </a:solidFill>
              <a:latin typeface="Arial Black"/>
              <a:sym typeface="Arial Black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es-ES" sz="2000" b="1" dirty="0">
                <a:solidFill>
                  <a:srgbClr val="FFFFFF"/>
                </a:solidFill>
                <a:latin typeface="Arial Black"/>
                <a:sym typeface="Arial Black"/>
              </a:rPr>
              <a:t>HORIZON-HLTH-2022-STAYHLTH-01-04</a:t>
            </a:r>
            <a:endParaRPr lang="es-ES" sz="4000" dirty="0">
              <a:solidFill>
                <a:srgbClr val="FFFFFF"/>
              </a:solidFill>
              <a:latin typeface="Arial Black"/>
              <a:sym typeface="Arial Black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endParaRPr kumimoji="0" lang="ca-E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sym typeface="Arial Black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kumimoji="0" lang="ca-ES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sym typeface="Arial Black"/>
              </a:rPr>
              <a:t>WP Nº 2 –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kumimoji="0" lang="ca-ES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  <a:sym typeface="Arial Black"/>
              </a:rPr>
              <a:t>T2.3,T2.5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Federated infrastructure </a:t>
            </a:r>
            <a:endParaRPr kumimoji="0" lang="ca-ES" sz="4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sym typeface="Arial Black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ca-ES" sz="4000" dirty="0">
                <a:solidFill>
                  <a:srgbClr val="FFFFFF"/>
                </a:solidFill>
                <a:latin typeface="Arial Black"/>
                <a:sym typeface="Arial Black"/>
              </a:rPr>
              <a:t>CERN, CNR, POLIMI</a:t>
            </a:r>
            <a:endParaRPr kumimoji="0" lang="es-E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sym typeface="Arial Black"/>
            </a:endParaRPr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309" y="414964"/>
            <a:ext cx="4537334" cy="604131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FD96EA-DF88-1006-4F76-456F9D0BF34D}"/>
              </a:ext>
            </a:extLst>
          </p:cNvPr>
          <p:cNvSpPr txBox="1"/>
          <p:nvPr/>
        </p:nvSpPr>
        <p:spPr>
          <a:xfrm>
            <a:off x="59821" y="6150274"/>
            <a:ext cx="54180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L. Barbieri, B.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Camajori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Tedeschini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S. Kianoush, M. Nicoli, D. Santos, S. Savazzi, L. Serio</a:t>
            </a:r>
            <a:endParaRPr kumimoji="0" lang="ca-E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  <a:sym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23214108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212">
            <a:extLst>
              <a:ext uri="{FF2B5EF4-FFF2-40B4-BE49-F238E27FC236}">
                <a16:creationId xmlns:a16="http://schemas.microsoft.com/office/drawing/2014/main" id="{2F870210-1A3C-4C59-80CD-067DD82D38A2}"/>
              </a:ext>
            </a:extLst>
          </p:cNvPr>
          <p:cNvSpPr/>
          <p:nvPr/>
        </p:nvSpPr>
        <p:spPr>
          <a:xfrm>
            <a:off x="665105" y="-36003"/>
            <a:ext cx="104457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3600" b="1" kern="0" dirty="0">
                <a:solidFill>
                  <a:srgbClr val="4F81BD">
                    <a:lumMod val="75000"/>
                  </a:srgbClr>
                </a:solidFill>
              </a:rPr>
              <a:t>FL algorithms</a:t>
            </a:r>
          </a:p>
        </p:txBody>
      </p:sp>
      <p:pic>
        <p:nvPicPr>
          <p:cNvPr id="62" name="Рисунок 1">
            <a:extLst>
              <a:ext uri="{FF2B5EF4-FFF2-40B4-BE49-F238E27FC236}">
                <a16:creationId xmlns:a16="http://schemas.microsoft.com/office/drawing/2014/main" id="{294B6174-C194-656A-56A2-51B287B7D52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952"/>
          <a:stretch/>
        </p:blipFill>
        <p:spPr>
          <a:xfrm>
            <a:off x="3442775" y="1354651"/>
            <a:ext cx="4990437" cy="1384533"/>
          </a:xfrm>
          <a:prstGeom prst="rect">
            <a:avLst/>
          </a:prstGeom>
        </p:spPr>
      </p:pic>
      <p:pic>
        <p:nvPicPr>
          <p:cNvPr id="63" name="Рисунок 59">
            <a:extLst>
              <a:ext uri="{FF2B5EF4-FFF2-40B4-BE49-F238E27FC236}">
                <a16:creationId xmlns:a16="http://schemas.microsoft.com/office/drawing/2014/main" id="{7CA80D7F-5D6C-91CF-F8D9-D36EA54393C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33"/>
          <a:stretch/>
        </p:blipFill>
        <p:spPr>
          <a:xfrm>
            <a:off x="3442775" y="2739185"/>
            <a:ext cx="4990437" cy="2554624"/>
          </a:xfrm>
          <a:prstGeom prst="rect">
            <a:avLst/>
          </a:prstGeom>
        </p:spPr>
      </p:pic>
      <p:sp>
        <p:nvSpPr>
          <p:cNvPr id="64" name="object 27">
            <a:extLst>
              <a:ext uri="{FF2B5EF4-FFF2-40B4-BE49-F238E27FC236}">
                <a16:creationId xmlns:a16="http://schemas.microsoft.com/office/drawing/2014/main" id="{21AF05DA-38C5-8196-A924-B2913268BA6B}"/>
              </a:ext>
            </a:extLst>
          </p:cNvPr>
          <p:cNvSpPr txBox="1">
            <a:spLocks/>
          </p:cNvSpPr>
          <p:nvPr/>
        </p:nvSpPr>
        <p:spPr>
          <a:xfrm>
            <a:off x="1358698" y="804061"/>
            <a:ext cx="10456362" cy="892742"/>
          </a:xfrm>
          <a:prstGeom prst="rect">
            <a:avLst/>
          </a:prstGeom>
        </p:spPr>
        <p:txBody>
          <a:bodyPr vert="horz" wrap="square" lIns="0" tIns="7316" rIns="0" bIns="0" rtlCol="0">
            <a:noAutofit/>
          </a:bodyPr>
          <a:lstStyle>
            <a:lvl1pPr marL="0">
              <a:defRPr sz="3300" b="1" i="1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7701" marR="3081">
              <a:spcBef>
                <a:spcPts val="58"/>
              </a:spcBef>
            </a:pPr>
            <a:r>
              <a:rPr lang="en-US" sz="2001" i="0" kern="0" dirty="0">
                <a:solidFill>
                  <a:schemeClr val="tx2"/>
                </a:solidFill>
              </a:rPr>
              <a:t>on-device</a:t>
            </a:r>
            <a:r>
              <a:rPr lang="en-US" sz="2001" b="0" i="0" kern="0" dirty="0">
                <a:solidFill>
                  <a:schemeClr val="tx2"/>
                </a:solidFill>
              </a:rPr>
              <a:t>, </a:t>
            </a:r>
            <a:r>
              <a:rPr lang="en-US" sz="2001" i="0" kern="0" dirty="0">
                <a:solidFill>
                  <a:schemeClr val="tx2"/>
                </a:solidFill>
              </a:rPr>
              <a:t>on-PS</a:t>
            </a:r>
            <a:r>
              <a:rPr lang="en-US" sz="2001" b="0" i="0" kern="0" dirty="0">
                <a:solidFill>
                  <a:schemeClr val="tx2"/>
                </a:solidFill>
              </a:rPr>
              <a:t> and </a:t>
            </a:r>
            <a:r>
              <a:rPr lang="en-US" sz="2001" i="0" kern="0" dirty="0">
                <a:solidFill>
                  <a:schemeClr val="tx2"/>
                </a:solidFill>
              </a:rPr>
              <a:t>hybrid</a:t>
            </a:r>
            <a:r>
              <a:rPr lang="en-US" sz="2001" b="0" i="0" kern="0" dirty="0">
                <a:solidFill>
                  <a:schemeClr val="tx2"/>
                </a:solidFill>
              </a:rPr>
              <a:t> algorithms.</a:t>
            </a:r>
            <a:endParaRPr lang="it-IT" sz="2001" b="0" i="0" kern="0" dirty="0">
              <a:solidFill>
                <a:schemeClr val="tx2"/>
              </a:solidFill>
            </a:endParaRPr>
          </a:p>
        </p:txBody>
      </p:sp>
      <p:sp>
        <p:nvSpPr>
          <p:cNvPr id="65" name="Стрелка вниз 7">
            <a:extLst>
              <a:ext uri="{FF2B5EF4-FFF2-40B4-BE49-F238E27FC236}">
                <a16:creationId xmlns:a16="http://schemas.microsoft.com/office/drawing/2014/main" id="{39E7F84D-84B7-B506-1292-9F2AF7224C88}"/>
              </a:ext>
            </a:extLst>
          </p:cNvPr>
          <p:cNvSpPr/>
          <p:nvPr/>
        </p:nvSpPr>
        <p:spPr>
          <a:xfrm rot="17648430">
            <a:off x="3309411" y="2038036"/>
            <a:ext cx="92415" cy="665734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92"/>
          </a:p>
        </p:txBody>
      </p:sp>
      <p:sp>
        <p:nvSpPr>
          <p:cNvPr id="66" name="Прямоугольник 4">
            <a:extLst>
              <a:ext uri="{FF2B5EF4-FFF2-40B4-BE49-F238E27FC236}">
                <a16:creationId xmlns:a16="http://schemas.microsoft.com/office/drawing/2014/main" id="{CA911F16-6558-1822-9FF9-0C5D72475DF3}"/>
              </a:ext>
            </a:extLst>
          </p:cNvPr>
          <p:cNvSpPr/>
          <p:nvPr/>
        </p:nvSpPr>
        <p:spPr>
          <a:xfrm>
            <a:off x="9100100" y="1252161"/>
            <a:ext cx="1802102" cy="652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13" b="1" dirty="0" err="1">
                <a:latin typeface="+mj-lt"/>
              </a:rPr>
              <a:t>key</a:t>
            </a:r>
            <a:r>
              <a:rPr lang="ru-RU" sz="1213" b="1" dirty="0">
                <a:latin typeface="+mj-lt"/>
              </a:rPr>
              <a:t> </a:t>
            </a:r>
            <a:r>
              <a:rPr lang="ru-RU" sz="1213" b="1" dirty="0" err="1">
                <a:latin typeface="+mj-lt"/>
              </a:rPr>
              <a:t>seps</a:t>
            </a:r>
            <a:r>
              <a:rPr lang="ru-RU" sz="1213" b="1" dirty="0">
                <a:latin typeface="+mj-lt"/>
              </a:rPr>
              <a:t> </a:t>
            </a:r>
            <a:r>
              <a:rPr lang="ru-RU" sz="1213" dirty="0" err="1">
                <a:latin typeface="+mj-lt"/>
              </a:rPr>
              <a:t>performed</a:t>
            </a:r>
            <a:r>
              <a:rPr lang="ru-RU" sz="1213" dirty="0">
                <a:latin typeface="+mj-lt"/>
              </a:rPr>
              <a:t> </a:t>
            </a:r>
            <a:r>
              <a:rPr lang="ru-RU" sz="1213" dirty="0" err="1">
                <a:latin typeface="+mj-lt"/>
              </a:rPr>
              <a:t>on</a:t>
            </a:r>
            <a:r>
              <a:rPr lang="ru-RU" sz="1213" dirty="0">
                <a:latin typeface="+mj-lt"/>
              </a:rPr>
              <a:t> </a:t>
            </a:r>
            <a:r>
              <a:rPr lang="ru-RU" sz="1213" dirty="0" err="1">
                <a:latin typeface="+mj-lt"/>
              </a:rPr>
              <a:t>the</a:t>
            </a:r>
            <a:r>
              <a:rPr lang="ru-RU" sz="1213" dirty="0">
                <a:latin typeface="+mj-lt"/>
              </a:rPr>
              <a:t> </a:t>
            </a:r>
            <a:r>
              <a:rPr lang="en-US" sz="1213" dirty="0">
                <a:latin typeface="+mj-lt"/>
              </a:rPr>
              <a:t>PS </a:t>
            </a:r>
            <a:r>
              <a:rPr lang="ru-RU" sz="1213" b="1" dirty="0" err="1">
                <a:latin typeface="+mj-lt"/>
              </a:rPr>
              <a:t>during</a:t>
            </a:r>
            <a:r>
              <a:rPr lang="ru-RU" sz="1213" b="1" dirty="0">
                <a:latin typeface="+mj-lt"/>
              </a:rPr>
              <a:t> </a:t>
            </a:r>
            <a:r>
              <a:rPr lang="ru-RU" sz="1213" b="1" dirty="0" err="1">
                <a:latin typeface="+mj-lt"/>
              </a:rPr>
              <a:t>aggregation</a:t>
            </a:r>
            <a:r>
              <a:rPr lang="ru-RU" sz="1213" b="1" dirty="0">
                <a:latin typeface="+mj-lt"/>
              </a:rPr>
              <a:t> </a:t>
            </a:r>
            <a:r>
              <a:rPr lang="ru-RU" sz="1213" b="1" dirty="0" err="1">
                <a:latin typeface="+mj-lt"/>
              </a:rPr>
              <a:t>phase</a:t>
            </a:r>
            <a:endParaRPr lang="ru-RU" sz="1213" b="1" dirty="0">
              <a:latin typeface="+mj-lt"/>
            </a:endParaRPr>
          </a:p>
        </p:txBody>
      </p:sp>
      <p:sp>
        <p:nvSpPr>
          <p:cNvPr id="67" name="Стрелка вниз 30">
            <a:extLst>
              <a:ext uri="{FF2B5EF4-FFF2-40B4-BE49-F238E27FC236}">
                <a16:creationId xmlns:a16="http://schemas.microsoft.com/office/drawing/2014/main" id="{625E9ED9-791D-32BB-BE29-8A53B010A76B}"/>
              </a:ext>
            </a:extLst>
          </p:cNvPr>
          <p:cNvSpPr/>
          <p:nvPr/>
        </p:nvSpPr>
        <p:spPr>
          <a:xfrm rot="4576025">
            <a:off x="7695221" y="596170"/>
            <a:ext cx="92415" cy="2648979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92"/>
          </a:p>
        </p:txBody>
      </p:sp>
      <p:sp>
        <p:nvSpPr>
          <p:cNvPr id="68" name="Прямоугольник 16">
            <a:extLst>
              <a:ext uri="{FF2B5EF4-FFF2-40B4-BE49-F238E27FC236}">
                <a16:creationId xmlns:a16="http://schemas.microsoft.com/office/drawing/2014/main" id="{BA583F34-4262-26FC-9B86-6E9DCAEF274E}"/>
              </a:ext>
            </a:extLst>
          </p:cNvPr>
          <p:cNvSpPr/>
          <p:nvPr/>
        </p:nvSpPr>
        <p:spPr>
          <a:xfrm>
            <a:off x="9100100" y="2091532"/>
            <a:ext cx="1802102" cy="83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13" b="1" dirty="0">
                <a:latin typeface="+mj-lt"/>
              </a:rPr>
              <a:t>key steps performed during aggregation and update phases</a:t>
            </a:r>
            <a:r>
              <a:rPr lang="en-US" sz="1213" dirty="0">
                <a:latin typeface="+mj-lt"/>
              </a:rPr>
              <a:t> on both the PS and the clients</a:t>
            </a:r>
            <a:endParaRPr lang="ru-RU" sz="1213" dirty="0">
              <a:latin typeface="+mj-lt"/>
            </a:endParaRPr>
          </a:p>
        </p:txBody>
      </p:sp>
      <p:sp>
        <p:nvSpPr>
          <p:cNvPr id="69" name="Стрелка вниз 31">
            <a:extLst>
              <a:ext uri="{FF2B5EF4-FFF2-40B4-BE49-F238E27FC236}">
                <a16:creationId xmlns:a16="http://schemas.microsoft.com/office/drawing/2014/main" id="{9E4F0D0C-15D6-CC43-4389-733FED320EE8}"/>
              </a:ext>
            </a:extLst>
          </p:cNvPr>
          <p:cNvSpPr/>
          <p:nvPr/>
        </p:nvSpPr>
        <p:spPr>
          <a:xfrm rot="5400000">
            <a:off x="8651136" y="2121708"/>
            <a:ext cx="92415" cy="805512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92"/>
          </a:p>
        </p:txBody>
      </p:sp>
      <p:sp>
        <p:nvSpPr>
          <p:cNvPr id="70" name="Прямоугольник 33">
            <a:extLst>
              <a:ext uri="{FF2B5EF4-FFF2-40B4-BE49-F238E27FC236}">
                <a16:creationId xmlns:a16="http://schemas.microsoft.com/office/drawing/2014/main" id="{FC9DD349-4DB7-5277-DB36-C766738724AC}"/>
              </a:ext>
            </a:extLst>
          </p:cNvPr>
          <p:cNvSpPr/>
          <p:nvPr/>
        </p:nvSpPr>
        <p:spPr>
          <a:xfrm>
            <a:off x="4034172" y="3366962"/>
            <a:ext cx="1069934" cy="652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13" b="1" dirty="0">
                <a:latin typeface="+mj-lt"/>
              </a:rPr>
              <a:t>average</a:t>
            </a:r>
            <a:r>
              <a:rPr lang="en-US" sz="1213" dirty="0">
                <a:latin typeface="+mj-lt"/>
              </a:rPr>
              <a:t> of the model parameters</a:t>
            </a:r>
            <a:endParaRPr lang="ru-RU" sz="1213" dirty="0">
              <a:latin typeface="+mj-lt"/>
            </a:endParaRPr>
          </a:p>
        </p:txBody>
      </p:sp>
      <p:sp>
        <p:nvSpPr>
          <p:cNvPr id="71" name="Стрелка вниз 40">
            <a:extLst>
              <a:ext uri="{FF2B5EF4-FFF2-40B4-BE49-F238E27FC236}">
                <a16:creationId xmlns:a16="http://schemas.microsoft.com/office/drawing/2014/main" id="{9EA4AC2C-E942-BAB4-4237-682C7CB1B495}"/>
              </a:ext>
            </a:extLst>
          </p:cNvPr>
          <p:cNvSpPr/>
          <p:nvPr/>
        </p:nvSpPr>
        <p:spPr>
          <a:xfrm rot="14148579">
            <a:off x="5093702" y="3095878"/>
            <a:ext cx="92415" cy="488267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92"/>
          </a:p>
        </p:txBody>
      </p:sp>
      <p:sp>
        <p:nvSpPr>
          <p:cNvPr id="72" name="Прямоугольник 34">
            <a:extLst>
              <a:ext uri="{FF2B5EF4-FFF2-40B4-BE49-F238E27FC236}">
                <a16:creationId xmlns:a16="http://schemas.microsoft.com/office/drawing/2014/main" id="{7493E983-75C3-5E52-F36E-A283DC41B93F}"/>
              </a:ext>
            </a:extLst>
          </p:cNvPr>
          <p:cNvSpPr/>
          <p:nvPr/>
        </p:nvSpPr>
        <p:spPr>
          <a:xfrm>
            <a:off x="3727319" y="3967788"/>
            <a:ext cx="1469996" cy="83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13" b="1" dirty="0">
                <a:latin typeface="+mj-lt"/>
              </a:rPr>
              <a:t>exponential weighting of the angles</a:t>
            </a:r>
            <a:r>
              <a:rPr lang="en-US" sz="1213" dirty="0">
                <a:latin typeface="+mj-lt"/>
              </a:rPr>
              <a:t> between the gradients</a:t>
            </a:r>
            <a:endParaRPr lang="ru-RU" sz="1213" dirty="0">
              <a:latin typeface="+mj-lt"/>
            </a:endParaRPr>
          </a:p>
        </p:txBody>
      </p:sp>
      <p:sp>
        <p:nvSpPr>
          <p:cNvPr id="73" name="Стрелка вниз 41">
            <a:extLst>
              <a:ext uri="{FF2B5EF4-FFF2-40B4-BE49-F238E27FC236}">
                <a16:creationId xmlns:a16="http://schemas.microsoft.com/office/drawing/2014/main" id="{E1C4EABD-48C2-58DF-48B4-CBBD14F2C481}"/>
              </a:ext>
            </a:extLst>
          </p:cNvPr>
          <p:cNvSpPr/>
          <p:nvPr/>
        </p:nvSpPr>
        <p:spPr>
          <a:xfrm rot="14538857">
            <a:off x="4975902" y="3618041"/>
            <a:ext cx="92415" cy="732319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92"/>
          </a:p>
        </p:txBody>
      </p:sp>
      <p:sp>
        <p:nvSpPr>
          <p:cNvPr id="74" name="Прямоугольник 32">
            <a:extLst>
              <a:ext uri="{FF2B5EF4-FFF2-40B4-BE49-F238E27FC236}">
                <a16:creationId xmlns:a16="http://schemas.microsoft.com/office/drawing/2014/main" id="{19417DFF-FEE0-9228-44BE-EA8C01A25217}"/>
              </a:ext>
            </a:extLst>
          </p:cNvPr>
          <p:cNvSpPr/>
          <p:nvPr/>
        </p:nvSpPr>
        <p:spPr>
          <a:xfrm>
            <a:off x="3896024" y="4875063"/>
            <a:ext cx="1156627" cy="652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13" b="1" dirty="0">
                <a:latin typeface="+mj-lt"/>
              </a:rPr>
              <a:t>average of the normalized</a:t>
            </a:r>
          </a:p>
          <a:p>
            <a:r>
              <a:rPr lang="en-US" sz="1213" dirty="0">
                <a:latin typeface="+mj-lt"/>
              </a:rPr>
              <a:t>gradients</a:t>
            </a:r>
            <a:endParaRPr lang="ru-RU" sz="1213" dirty="0">
              <a:latin typeface="+mj-lt"/>
            </a:endParaRPr>
          </a:p>
        </p:txBody>
      </p:sp>
      <p:sp>
        <p:nvSpPr>
          <p:cNvPr id="75" name="Стрелка вниз 42">
            <a:extLst>
              <a:ext uri="{FF2B5EF4-FFF2-40B4-BE49-F238E27FC236}">
                <a16:creationId xmlns:a16="http://schemas.microsoft.com/office/drawing/2014/main" id="{15133AF4-B576-8A12-A2C8-D9181A88FE88}"/>
              </a:ext>
            </a:extLst>
          </p:cNvPr>
          <p:cNvSpPr/>
          <p:nvPr/>
        </p:nvSpPr>
        <p:spPr>
          <a:xfrm rot="13802068">
            <a:off x="4946818" y="4152836"/>
            <a:ext cx="92415" cy="915605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92"/>
          </a:p>
        </p:txBody>
      </p:sp>
      <p:sp>
        <p:nvSpPr>
          <p:cNvPr id="76" name="Прямоугольник 35">
            <a:extLst>
              <a:ext uri="{FF2B5EF4-FFF2-40B4-BE49-F238E27FC236}">
                <a16:creationId xmlns:a16="http://schemas.microsoft.com/office/drawing/2014/main" id="{73DF5243-7020-3ED2-504A-546106F4617F}"/>
              </a:ext>
            </a:extLst>
          </p:cNvPr>
          <p:cNvSpPr/>
          <p:nvPr/>
        </p:nvSpPr>
        <p:spPr>
          <a:xfrm>
            <a:off x="5468521" y="5305063"/>
            <a:ext cx="1346893" cy="83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13" dirty="0">
                <a:latin typeface="+mj-lt"/>
              </a:rPr>
              <a:t>weighting</a:t>
            </a:r>
            <a:r>
              <a:rPr lang="en-US" sz="1213" b="1" dirty="0">
                <a:latin typeface="+mj-lt"/>
              </a:rPr>
              <a:t> inversely proportional </a:t>
            </a:r>
            <a:r>
              <a:rPr lang="en-US" sz="1213" dirty="0">
                <a:latin typeface="+mj-lt"/>
              </a:rPr>
              <a:t>to</a:t>
            </a:r>
            <a:r>
              <a:rPr lang="en-US" sz="1213" b="1" dirty="0">
                <a:latin typeface="+mj-lt"/>
              </a:rPr>
              <a:t> KL Divergence</a:t>
            </a:r>
            <a:endParaRPr lang="ru-RU" sz="1213" b="1" dirty="0">
              <a:latin typeface="+mj-lt"/>
            </a:endParaRPr>
          </a:p>
        </p:txBody>
      </p:sp>
      <p:sp>
        <p:nvSpPr>
          <p:cNvPr id="77" name="Стрелка вниз 43">
            <a:extLst>
              <a:ext uri="{FF2B5EF4-FFF2-40B4-BE49-F238E27FC236}">
                <a16:creationId xmlns:a16="http://schemas.microsoft.com/office/drawing/2014/main" id="{7F62DC65-9486-4161-2D5D-15B7CA28C0E8}"/>
              </a:ext>
            </a:extLst>
          </p:cNvPr>
          <p:cNvSpPr/>
          <p:nvPr/>
        </p:nvSpPr>
        <p:spPr>
          <a:xfrm rot="10800000">
            <a:off x="5845578" y="5078019"/>
            <a:ext cx="92415" cy="231039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92"/>
          </a:p>
        </p:txBody>
      </p:sp>
      <p:sp>
        <p:nvSpPr>
          <p:cNvPr id="78" name="Прямоугольник 37">
            <a:extLst>
              <a:ext uri="{FF2B5EF4-FFF2-40B4-BE49-F238E27FC236}">
                <a16:creationId xmlns:a16="http://schemas.microsoft.com/office/drawing/2014/main" id="{B7431DA5-F515-3ECA-324F-0C54004883C6}"/>
              </a:ext>
            </a:extLst>
          </p:cNvPr>
          <p:cNvSpPr/>
          <p:nvPr/>
        </p:nvSpPr>
        <p:spPr>
          <a:xfrm>
            <a:off x="8802359" y="3259743"/>
            <a:ext cx="1802102" cy="83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13" b="1" dirty="0">
                <a:latin typeface="+mj-lt"/>
              </a:rPr>
              <a:t>control variates </a:t>
            </a:r>
            <a:r>
              <a:rPr lang="en-US" sz="1213" dirty="0">
                <a:latin typeface="+mj-lt"/>
              </a:rPr>
              <a:t>to keep the global gradient on the consistent track towards global minima</a:t>
            </a:r>
            <a:endParaRPr lang="ru-RU" sz="1213" dirty="0">
              <a:latin typeface="+mj-lt"/>
            </a:endParaRPr>
          </a:p>
        </p:txBody>
      </p:sp>
      <p:sp>
        <p:nvSpPr>
          <p:cNvPr id="79" name="Стрелка вниз 45">
            <a:extLst>
              <a:ext uri="{FF2B5EF4-FFF2-40B4-BE49-F238E27FC236}">
                <a16:creationId xmlns:a16="http://schemas.microsoft.com/office/drawing/2014/main" id="{41BC77CC-F14E-D788-0594-C78672E200FE}"/>
              </a:ext>
            </a:extLst>
          </p:cNvPr>
          <p:cNvSpPr/>
          <p:nvPr/>
        </p:nvSpPr>
        <p:spPr>
          <a:xfrm rot="6296098">
            <a:off x="8441020" y="3002682"/>
            <a:ext cx="92415" cy="661042"/>
          </a:xfrm>
          <a:prstGeom prst="downArrow">
            <a:avLst/>
          </a:prstGeom>
          <a:solidFill>
            <a:srgbClr val="1726B9"/>
          </a:solidFill>
          <a:ln>
            <a:solidFill>
              <a:srgbClr val="1726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92"/>
          </a:p>
        </p:txBody>
      </p:sp>
      <p:sp>
        <p:nvSpPr>
          <p:cNvPr id="80" name="Прямоугольник 38">
            <a:extLst>
              <a:ext uri="{FF2B5EF4-FFF2-40B4-BE49-F238E27FC236}">
                <a16:creationId xmlns:a16="http://schemas.microsoft.com/office/drawing/2014/main" id="{6CE7AF03-F350-9295-148D-5F5A8124B2DE}"/>
              </a:ext>
            </a:extLst>
          </p:cNvPr>
          <p:cNvSpPr/>
          <p:nvPr/>
        </p:nvSpPr>
        <p:spPr>
          <a:xfrm>
            <a:off x="8618043" y="4195244"/>
            <a:ext cx="1802102" cy="465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13" b="1" dirty="0">
                <a:latin typeface="+mj-lt"/>
              </a:rPr>
              <a:t>regularizing</a:t>
            </a:r>
            <a:r>
              <a:rPr lang="en-US" sz="1213" dirty="0">
                <a:latin typeface="+mj-lt"/>
              </a:rPr>
              <a:t> local models </a:t>
            </a:r>
            <a:r>
              <a:rPr lang="en-US" sz="1213" b="1" dirty="0">
                <a:latin typeface="+mj-lt"/>
              </a:rPr>
              <a:t>correct</a:t>
            </a:r>
            <a:r>
              <a:rPr lang="en-US" sz="1213" dirty="0">
                <a:latin typeface="+mj-lt"/>
              </a:rPr>
              <a:t> the global update</a:t>
            </a:r>
            <a:endParaRPr lang="ru-RU" sz="1213" dirty="0">
              <a:latin typeface="+mj-lt"/>
            </a:endParaRPr>
          </a:p>
        </p:txBody>
      </p:sp>
      <p:sp>
        <p:nvSpPr>
          <p:cNvPr id="81" name="Стрелка вниз 46">
            <a:extLst>
              <a:ext uri="{FF2B5EF4-FFF2-40B4-BE49-F238E27FC236}">
                <a16:creationId xmlns:a16="http://schemas.microsoft.com/office/drawing/2014/main" id="{7E4274AE-9E72-0D5F-65A9-6D31209475D9}"/>
              </a:ext>
            </a:extLst>
          </p:cNvPr>
          <p:cNvSpPr/>
          <p:nvPr/>
        </p:nvSpPr>
        <p:spPr>
          <a:xfrm rot="6827444">
            <a:off x="8101041" y="3755661"/>
            <a:ext cx="92415" cy="736044"/>
          </a:xfrm>
          <a:prstGeom prst="downArrow">
            <a:avLst/>
          </a:prstGeom>
          <a:solidFill>
            <a:srgbClr val="1726B9"/>
          </a:solidFill>
          <a:ln>
            <a:solidFill>
              <a:srgbClr val="1726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92"/>
          </a:p>
        </p:txBody>
      </p:sp>
      <p:sp>
        <p:nvSpPr>
          <p:cNvPr id="82" name="Стрелка вниз 47">
            <a:extLst>
              <a:ext uri="{FF2B5EF4-FFF2-40B4-BE49-F238E27FC236}">
                <a16:creationId xmlns:a16="http://schemas.microsoft.com/office/drawing/2014/main" id="{F8C2A8A5-78B2-17D1-99C7-95C3657286F7}"/>
              </a:ext>
            </a:extLst>
          </p:cNvPr>
          <p:cNvSpPr/>
          <p:nvPr/>
        </p:nvSpPr>
        <p:spPr>
          <a:xfrm rot="16200000">
            <a:off x="3349905" y="2978614"/>
            <a:ext cx="92415" cy="44951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92"/>
          </a:p>
        </p:txBody>
      </p:sp>
      <p:sp>
        <p:nvSpPr>
          <p:cNvPr id="83" name="Прямоугольник 51">
            <a:extLst>
              <a:ext uri="{FF2B5EF4-FFF2-40B4-BE49-F238E27FC236}">
                <a16:creationId xmlns:a16="http://schemas.microsoft.com/office/drawing/2014/main" id="{A35DE05D-F44E-165B-95D6-FA047C548523}"/>
              </a:ext>
            </a:extLst>
          </p:cNvPr>
          <p:cNvSpPr/>
          <p:nvPr/>
        </p:nvSpPr>
        <p:spPr>
          <a:xfrm>
            <a:off x="1699742" y="2857148"/>
            <a:ext cx="1655878" cy="652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13" b="1" dirty="0" err="1">
                <a:latin typeface="+mj-lt"/>
              </a:rPr>
              <a:t>prox</a:t>
            </a:r>
            <a:r>
              <a:rPr lang="en-US" sz="1213" b="1" dirty="0">
                <a:latin typeface="+mj-lt"/>
              </a:rPr>
              <a:t> term </a:t>
            </a:r>
            <a:r>
              <a:rPr lang="en-US" sz="1213" dirty="0">
                <a:latin typeface="+mj-lt"/>
              </a:rPr>
              <a:t>penalizes large divergence of the local models</a:t>
            </a:r>
            <a:endParaRPr lang="ru-RU" sz="1213" dirty="0">
              <a:latin typeface="+mj-lt"/>
            </a:endParaRPr>
          </a:p>
        </p:txBody>
      </p:sp>
      <p:sp>
        <p:nvSpPr>
          <p:cNvPr id="84" name="Прямоугольник 60">
            <a:extLst>
              <a:ext uri="{FF2B5EF4-FFF2-40B4-BE49-F238E27FC236}">
                <a16:creationId xmlns:a16="http://schemas.microsoft.com/office/drawing/2014/main" id="{1E24E5FE-E732-A545-EFD6-2780AC1E8C9D}"/>
              </a:ext>
            </a:extLst>
          </p:cNvPr>
          <p:cNvSpPr/>
          <p:nvPr/>
        </p:nvSpPr>
        <p:spPr>
          <a:xfrm>
            <a:off x="1925216" y="1755004"/>
            <a:ext cx="1802102" cy="652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13" b="1" dirty="0">
                <a:latin typeface="+mj-lt"/>
              </a:rPr>
              <a:t>key steps </a:t>
            </a:r>
            <a:r>
              <a:rPr lang="en-US" sz="1213" dirty="0">
                <a:latin typeface="+mj-lt"/>
              </a:rPr>
              <a:t>performed on the local client </a:t>
            </a:r>
            <a:r>
              <a:rPr lang="en-US" sz="1213" b="1" dirty="0">
                <a:latin typeface="+mj-lt"/>
              </a:rPr>
              <a:t>during update phase</a:t>
            </a:r>
            <a:endParaRPr lang="ru-RU" sz="1213" b="1" dirty="0">
              <a:latin typeface="+mj-lt"/>
            </a:endParaRPr>
          </a:p>
        </p:txBody>
      </p:sp>
      <p:pic>
        <p:nvPicPr>
          <p:cNvPr id="2" name="Immagine 1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5251C957-B0A9-3B0E-51CD-F2E0512265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5" y="6469044"/>
            <a:ext cx="1632283" cy="35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357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 animBg="1"/>
      <p:bldP spid="72" grpId="0"/>
      <p:bldP spid="73" grpId="0" animBg="1"/>
      <p:bldP spid="74" grpId="0"/>
      <p:bldP spid="75" grpId="0" animBg="1"/>
      <p:bldP spid="76" grpId="0"/>
      <p:bldP spid="77" grpId="0" animBg="1"/>
      <p:bldP spid="78" grpId="0"/>
      <p:bldP spid="79" grpId="0" animBg="1"/>
      <p:bldP spid="80" grpId="0"/>
      <p:bldP spid="81" grpId="0" animBg="1"/>
      <p:bldP spid="82" grpId="0" animBg="1"/>
      <p:bldP spid="8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>
            <a:extLst>
              <a:ext uri="{FF2B5EF4-FFF2-40B4-BE49-F238E27FC236}">
                <a16:creationId xmlns:a16="http://schemas.microsoft.com/office/drawing/2014/main" id="{9642BD9B-BD22-225F-35AD-326952CC732B}"/>
              </a:ext>
            </a:extLst>
          </p:cNvPr>
          <p:cNvSpPr txBox="1"/>
          <p:nvPr/>
        </p:nvSpPr>
        <p:spPr>
          <a:xfrm>
            <a:off x="1877937" y="1276665"/>
            <a:ext cx="906922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(</a:t>
            </a:r>
            <a:r>
              <a:rPr lang="it-IT" dirty="0" err="1"/>
              <a:t>publish</a:t>
            </a:r>
            <a:r>
              <a:rPr lang="it-IT" dirty="0"/>
              <a:t>) MQTT </a:t>
            </a:r>
            <a:r>
              <a:rPr lang="it-IT" dirty="0" err="1"/>
              <a:t>topic</a:t>
            </a:r>
            <a:r>
              <a:rPr lang="it-IT" dirty="0"/>
              <a:t>: </a:t>
            </a:r>
            <a:r>
              <a:rPr lang="en-US" dirty="0" err="1"/>
              <a:t>client_weights_topic</a:t>
            </a:r>
            <a:r>
              <a:rPr lang="en-US" dirty="0"/>
              <a:t> = “</a:t>
            </a:r>
            <a:r>
              <a:rPr lang="en-US" dirty="0" err="1"/>
              <a:t>Name_of_federation</a:t>
            </a:r>
            <a:r>
              <a:rPr lang="en-US" dirty="0"/>
              <a:t>" + '</a:t>
            </a:r>
            <a:r>
              <a:rPr lang="en-US" dirty="0" err="1"/>
              <a:t>client_weights</a:t>
            </a:r>
            <a:r>
              <a:rPr lang="en-US" dirty="0"/>
              <a:t>'</a:t>
            </a:r>
            <a:endParaRPr lang="it-IT" dirty="0"/>
          </a:p>
          <a:p>
            <a:r>
              <a:rPr lang="it-IT" dirty="0"/>
              <a:t>'</a:t>
            </a:r>
            <a:r>
              <a:rPr lang="it-IT" dirty="0" err="1"/>
              <a:t>model_layer</a:t>
            </a:r>
            <a:r>
              <a:rPr lang="it-IT" dirty="0"/>
              <a:t>{}'.format(k)</a:t>
            </a:r>
          </a:p>
          <a:p>
            <a:r>
              <a:rPr lang="it-IT" dirty="0"/>
              <a:t>'device’</a:t>
            </a:r>
          </a:p>
          <a:p>
            <a:r>
              <a:rPr lang="it-IT" dirty="0"/>
              <a:t>'samples’</a:t>
            </a:r>
          </a:p>
          <a:p>
            <a:r>
              <a:rPr lang="it-IT" dirty="0"/>
              <a:t>'</a:t>
            </a:r>
            <a:r>
              <a:rPr lang="it-IT" dirty="0" err="1"/>
              <a:t>training_end</a:t>
            </a:r>
            <a:r>
              <a:rPr lang="it-IT" dirty="0"/>
              <a:t>’</a:t>
            </a:r>
          </a:p>
          <a:p>
            <a:r>
              <a:rPr lang="it-IT" dirty="0"/>
              <a:t>+ </a:t>
            </a:r>
            <a:r>
              <a:rPr lang="it-IT" dirty="0" err="1"/>
              <a:t>algorithm</a:t>
            </a:r>
            <a:r>
              <a:rPr lang="it-IT" dirty="0"/>
              <a:t> </a:t>
            </a:r>
            <a:r>
              <a:rPr lang="it-IT" dirty="0" err="1"/>
              <a:t>dependent</a:t>
            </a:r>
            <a:r>
              <a:rPr lang="it-IT" dirty="0"/>
              <a:t> </a:t>
            </a:r>
            <a:r>
              <a:rPr lang="it-IT" dirty="0" err="1"/>
              <a:t>parameters</a:t>
            </a:r>
            <a:endParaRPr lang="it-IT" dirty="0"/>
          </a:p>
          <a:p>
            <a:r>
              <a:rPr lang="it-IT" dirty="0"/>
              <a:t>+ </a:t>
            </a:r>
            <a:r>
              <a:rPr lang="it-IT" dirty="0" err="1"/>
              <a:t>configurable</a:t>
            </a:r>
            <a:r>
              <a:rPr lang="it-IT" dirty="0"/>
              <a:t> </a:t>
            </a:r>
            <a:r>
              <a:rPr lang="it-IT" dirty="0" err="1"/>
              <a:t>timestamp</a:t>
            </a:r>
            <a:r>
              <a:rPr lang="it-IT" dirty="0"/>
              <a:t> (round)</a:t>
            </a:r>
          </a:p>
        </p:txBody>
      </p:sp>
      <p:sp>
        <p:nvSpPr>
          <p:cNvPr id="7" name="Rettangolo 212">
            <a:extLst>
              <a:ext uri="{FF2B5EF4-FFF2-40B4-BE49-F238E27FC236}">
                <a16:creationId xmlns:a16="http://schemas.microsoft.com/office/drawing/2014/main" id="{2F870210-1A3C-4C59-80CD-067DD82D38A2}"/>
              </a:ext>
            </a:extLst>
          </p:cNvPr>
          <p:cNvSpPr/>
          <p:nvPr/>
        </p:nvSpPr>
        <p:spPr>
          <a:xfrm>
            <a:off x="665105" y="-36003"/>
            <a:ext cx="104457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3600" b="1" kern="0" dirty="0">
                <a:solidFill>
                  <a:srgbClr val="4F81BD">
                    <a:lumMod val="75000"/>
                  </a:srgbClr>
                </a:solidFill>
              </a:rPr>
              <a:t>Minimal client-server interface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DE583F3-9576-2229-71E5-ACD36532F83F}"/>
              </a:ext>
            </a:extLst>
          </p:cNvPr>
          <p:cNvSpPr txBox="1"/>
          <p:nvPr/>
        </p:nvSpPr>
        <p:spPr>
          <a:xfrm>
            <a:off x="9724402" y="3852272"/>
            <a:ext cx="153317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learner_XX.py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2A32B44-44AA-8D8B-6933-597E9A7BF0A3}"/>
              </a:ext>
            </a:extLst>
          </p:cNvPr>
          <p:cNvSpPr txBox="1"/>
          <p:nvPr/>
        </p:nvSpPr>
        <p:spPr>
          <a:xfrm>
            <a:off x="7791148" y="4929346"/>
            <a:ext cx="153317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learner_XX.py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35C08C-28CE-1EB1-99F7-834B21B2C2F8}"/>
              </a:ext>
            </a:extLst>
          </p:cNvPr>
          <p:cNvSpPr txBox="1"/>
          <p:nvPr/>
        </p:nvSpPr>
        <p:spPr>
          <a:xfrm>
            <a:off x="374530" y="635411"/>
            <a:ext cx="5955861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b="1"/>
              <a:t>UPDATE STAGE </a:t>
            </a:r>
            <a:r>
              <a:rPr lang="it-IT"/>
              <a:t>Server </a:t>
            </a:r>
            <a:r>
              <a:rPr lang="it-IT" dirty="0"/>
              <a:t>(or Client) </a:t>
            </a:r>
            <a:r>
              <a:rPr lang="it-IT" dirty="0" err="1"/>
              <a:t>initialization</a:t>
            </a:r>
            <a:r>
              <a:rPr lang="it-IT" dirty="0"/>
              <a:t> </a:t>
            </a:r>
            <a:r>
              <a:rPr lang="it-IT" dirty="0" err="1"/>
              <a:t>both</a:t>
            </a:r>
            <a:r>
              <a:rPr lang="it-IT" dirty="0"/>
              <a:t> </a:t>
            </a:r>
            <a:r>
              <a:rPr lang="it-IT" dirty="0" err="1"/>
              <a:t>supported</a:t>
            </a:r>
            <a:endParaRPr lang="it-IT" dirty="0"/>
          </a:p>
        </p:txBody>
      </p:sp>
      <p:pic>
        <p:nvPicPr>
          <p:cNvPr id="3" name="Immagine 10">
            <a:extLst>
              <a:ext uri="{FF2B5EF4-FFF2-40B4-BE49-F238E27FC236}">
                <a16:creationId xmlns:a16="http://schemas.microsoft.com/office/drawing/2014/main" id="{488ABBDA-CC28-01AD-50F1-756D4BD32B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539" t="68567" r="32707" b="6560"/>
          <a:stretch/>
        </p:blipFill>
        <p:spPr>
          <a:xfrm>
            <a:off x="6164756" y="5179597"/>
            <a:ext cx="575274" cy="581205"/>
          </a:xfrm>
          <a:prstGeom prst="rect">
            <a:avLst/>
          </a:prstGeom>
        </p:spPr>
      </p:pic>
      <p:pic>
        <p:nvPicPr>
          <p:cNvPr id="6" name="Immagine 59">
            <a:extLst>
              <a:ext uri="{FF2B5EF4-FFF2-40B4-BE49-F238E27FC236}">
                <a16:creationId xmlns:a16="http://schemas.microsoft.com/office/drawing/2014/main" id="{B83AB7A2-D3B5-CE08-6C96-49C455C97EA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7" r="2603"/>
          <a:stretch/>
        </p:blipFill>
        <p:spPr>
          <a:xfrm>
            <a:off x="6020738" y="2914013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grpSp>
        <p:nvGrpSpPr>
          <p:cNvPr id="24" name="Gruppo 157">
            <a:extLst>
              <a:ext uri="{FF2B5EF4-FFF2-40B4-BE49-F238E27FC236}">
                <a16:creationId xmlns:a16="http://schemas.microsoft.com/office/drawing/2014/main" id="{41207364-ACC6-FF4A-2EB8-0680E3954673}"/>
              </a:ext>
            </a:extLst>
          </p:cNvPr>
          <p:cNvGrpSpPr/>
          <p:nvPr/>
        </p:nvGrpSpPr>
        <p:grpSpPr>
          <a:xfrm>
            <a:off x="3232749" y="3424209"/>
            <a:ext cx="528380" cy="604095"/>
            <a:chOff x="1953728" y="2974325"/>
            <a:chExt cx="528380" cy="604095"/>
          </a:xfrm>
        </p:grpSpPr>
        <p:sp>
          <p:nvSpPr>
            <p:cNvPr id="25" name="Rettangolo con angoli arrotondati 76">
              <a:extLst>
                <a:ext uri="{FF2B5EF4-FFF2-40B4-BE49-F238E27FC236}">
                  <a16:creationId xmlns:a16="http://schemas.microsoft.com/office/drawing/2014/main" id="{6DB8729F-698F-77FA-FA87-3DD1B9358831}"/>
                </a:ext>
              </a:extLst>
            </p:cNvPr>
            <p:cNvSpPr/>
            <p:nvPr/>
          </p:nvSpPr>
          <p:spPr>
            <a:xfrm>
              <a:off x="2001118" y="3396220"/>
              <a:ext cx="414342" cy="18220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Rettangolo con angoli arrotondati 77">
              <a:extLst>
                <a:ext uri="{FF2B5EF4-FFF2-40B4-BE49-F238E27FC236}">
                  <a16:creationId xmlns:a16="http://schemas.microsoft.com/office/drawing/2014/main" id="{41FC8922-98ED-F624-3DF3-F5542F129B6A}"/>
                </a:ext>
              </a:extLst>
            </p:cNvPr>
            <p:cNvSpPr/>
            <p:nvPr/>
          </p:nvSpPr>
          <p:spPr>
            <a:xfrm>
              <a:off x="1981058" y="2974325"/>
              <a:ext cx="446390" cy="16398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Rettangolo con angoli arrotondati 78">
              <a:extLst>
                <a:ext uri="{FF2B5EF4-FFF2-40B4-BE49-F238E27FC236}">
                  <a16:creationId xmlns:a16="http://schemas.microsoft.com/office/drawing/2014/main" id="{ED32C7A6-FA9B-90A7-C55B-CB317D80C6D3}"/>
                </a:ext>
              </a:extLst>
            </p:cNvPr>
            <p:cNvSpPr/>
            <p:nvPr/>
          </p:nvSpPr>
          <p:spPr>
            <a:xfrm>
              <a:off x="1953728" y="3177720"/>
              <a:ext cx="528380" cy="18220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Ovale 79">
              <a:extLst>
                <a:ext uri="{FF2B5EF4-FFF2-40B4-BE49-F238E27FC236}">
                  <a16:creationId xmlns:a16="http://schemas.microsoft.com/office/drawing/2014/main" id="{463572DC-77E7-B9FF-6DC7-60B15FABE53D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996870" y="3237168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Ovale 80">
              <a:extLst>
                <a:ext uri="{FF2B5EF4-FFF2-40B4-BE49-F238E27FC236}">
                  <a16:creationId xmlns:a16="http://schemas.microsoft.com/office/drawing/2014/main" id="{4628032E-140F-E662-B281-907DB9CA685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073451" y="3459640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Ovale 81">
              <a:extLst>
                <a:ext uri="{FF2B5EF4-FFF2-40B4-BE49-F238E27FC236}">
                  <a16:creationId xmlns:a16="http://schemas.microsoft.com/office/drawing/2014/main" id="{D78E0E0D-D1BB-6AD6-C079-5219F3DAAFF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235015" y="3457261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Ovale 82">
              <a:extLst>
                <a:ext uri="{FF2B5EF4-FFF2-40B4-BE49-F238E27FC236}">
                  <a16:creationId xmlns:a16="http://schemas.microsoft.com/office/drawing/2014/main" id="{B053A02F-40A9-F6CA-39E6-45CDC607E349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152299" y="3238812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Ovale 83">
              <a:extLst>
                <a:ext uri="{FF2B5EF4-FFF2-40B4-BE49-F238E27FC236}">
                  <a16:creationId xmlns:a16="http://schemas.microsoft.com/office/drawing/2014/main" id="{F4196D90-57FE-3B21-6F21-14123F3032D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328177" y="3237170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Ovale 84">
              <a:extLst>
                <a:ext uri="{FF2B5EF4-FFF2-40B4-BE49-F238E27FC236}">
                  <a16:creationId xmlns:a16="http://schemas.microsoft.com/office/drawing/2014/main" id="{3C578EFA-37D0-8064-A27C-14FC0D2E4D88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072537" y="3024612"/>
              <a:ext cx="82018" cy="7551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Ovale 85">
              <a:extLst>
                <a:ext uri="{FF2B5EF4-FFF2-40B4-BE49-F238E27FC236}">
                  <a16:creationId xmlns:a16="http://schemas.microsoft.com/office/drawing/2014/main" id="{728698AD-5387-C75B-D999-7BD1A0B2A7D9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241446" y="3027865"/>
              <a:ext cx="75512" cy="7551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35" name="Connettore diritto 86">
              <a:extLst>
                <a:ext uri="{FF2B5EF4-FFF2-40B4-BE49-F238E27FC236}">
                  <a16:creationId xmlns:a16="http://schemas.microsoft.com/office/drawing/2014/main" id="{980C84EA-AF94-3465-399A-C8C4504F8B0C}"/>
                </a:ext>
              </a:extLst>
            </p:cNvPr>
            <p:cNvCxnSpPr>
              <a:cxnSpLocks/>
              <a:stCxn id="29" idx="6"/>
              <a:endCxn id="28" idx="2"/>
            </p:cNvCxnSpPr>
            <p:nvPr/>
          </p:nvCxnSpPr>
          <p:spPr>
            <a:xfrm flipH="1" flipV="1">
              <a:off x="2037880" y="3315932"/>
              <a:ext cx="76581" cy="14045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6" name="Connettore diritto 87">
              <a:extLst>
                <a:ext uri="{FF2B5EF4-FFF2-40B4-BE49-F238E27FC236}">
                  <a16:creationId xmlns:a16="http://schemas.microsoft.com/office/drawing/2014/main" id="{3A5E0769-32DC-47AE-1A18-2F4A163559F3}"/>
                </a:ext>
              </a:extLst>
            </p:cNvPr>
            <p:cNvCxnSpPr>
              <a:cxnSpLocks/>
              <a:stCxn id="29" idx="6"/>
              <a:endCxn id="31" idx="2"/>
            </p:cNvCxnSpPr>
            <p:nvPr/>
          </p:nvCxnSpPr>
          <p:spPr>
            <a:xfrm flipV="1">
              <a:off x="2114461" y="3317577"/>
              <a:ext cx="78846" cy="13880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7" name="Connettore diritto 88">
              <a:extLst>
                <a:ext uri="{FF2B5EF4-FFF2-40B4-BE49-F238E27FC236}">
                  <a16:creationId xmlns:a16="http://schemas.microsoft.com/office/drawing/2014/main" id="{EB6C8D44-5AA4-21A6-1AD5-333A24887B4C}"/>
                </a:ext>
              </a:extLst>
            </p:cNvPr>
            <p:cNvCxnSpPr>
              <a:cxnSpLocks/>
              <a:stCxn id="30" idx="6"/>
              <a:endCxn id="32" idx="2"/>
            </p:cNvCxnSpPr>
            <p:nvPr/>
          </p:nvCxnSpPr>
          <p:spPr>
            <a:xfrm flipV="1">
              <a:off x="2276024" y="3315935"/>
              <a:ext cx="93163" cy="13807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8" name="Connettore diritto 89">
              <a:extLst>
                <a:ext uri="{FF2B5EF4-FFF2-40B4-BE49-F238E27FC236}">
                  <a16:creationId xmlns:a16="http://schemas.microsoft.com/office/drawing/2014/main" id="{C8D4C943-309C-C3EC-A956-DD8652C3DCB1}"/>
                </a:ext>
              </a:extLst>
            </p:cNvPr>
            <p:cNvCxnSpPr>
              <a:cxnSpLocks/>
              <a:stCxn id="30" idx="6"/>
              <a:endCxn id="31" idx="2"/>
            </p:cNvCxnSpPr>
            <p:nvPr/>
          </p:nvCxnSpPr>
          <p:spPr>
            <a:xfrm flipH="1" flipV="1">
              <a:off x="2193307" y="3317577"/>
              <a:ext cx="82717" cy="13643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pic>
        <p:nvPicPr>
          <p:cNvPr id="39" name="Immagine 55">
            <a:extLst>
              <a:ext uri="{FF2B5EF4-FFF2-40B4-BE49-F238E27FC236}">
                <a16:creationId xmlns:a16="http://schemas.microsoft.com/office/drawing/2014/main" id="{93D4743A-298F-5F56-6FC4-D49E949B4EC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650" t="4409" r="65006" b="67303"/>
          <a:stretch/>
        </p:blipFill>
        <p:spPr>
          <a:xfrm>
            <a:off x="578055" y="2849627"/>
            <a:ext cx="606953" cy="611516"/>
          </a:xfrm>
          <a:prstGeom prst="rect">
            <a:avLst/>
          </a:prstGeom>
        </p:spPr>
      </p:pic>
      <p:grpSp>
        <p:nvGrpSpPr>
          <p:cNvPr id="40" name="Gruppo 379">
            <a:extLst>
              <a:ext uri="{FF2B5EF4-FFF2-40B4-BE49-F238E27FC236}">
                <a16:creationId xmlns:a16="http://schemas.microsoft.com/office/drawing/2014/main" id="{A50349C4-C2E8-8AB0-495E-79095510C8BC}"/>
              </a:ext>
            </a:extLst>
          </p:cNvPr>
          <p:cNvGrpSpPr>
            <a:grpSpLocks noChangeAspect="1"/>
          </p:cNvGrpSpPr>
          <p:nvPr/>
        </p:nvGrpSpPr>
        <p:grpSpPr>
          <a:xfrm>
            <a:off x="8745762" y="2606457"/>
            <a:ext cx="516690" cy="590727"/>
            <a:chOff x="9028701" y="4067849"/>
            <a:chExt cx="803562" cy="918706"/>
          </a:xfrm>
        </p:grpSpPr>
        <p:sp>
          <p:nvSpPr>
            <p:cNvPr id="41" name="Rettangolo con angoli arrotondati 380">
              <a:extLst>
                <a:ext uri="{FF2B5EF4-FFF2-40B4-BE49-F238E27FC236}">
                  <a16:creationId xmlns:a16="http://schemas.microsoft.com/office/drawing/2014/main" id="{CE458A63-0E97-23FD-ACF6-4FE9CDC2CA7F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Rettangolo con angoli arrotondati 381">
              <a:extLst>
                <a:ext uri="{FF2B5EF4-FFF2-40B4-BE49-F238E27FC236}">
                  <a16:creationId xmlns:a16="http://schemas.microsoft.com/office/drawing/2014/main" id="{6FF78C29-C5E1-1C10-6B24-9F7B74223F61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Rettangolo con angoli arrotondati 382">
              <a:extLst>
                <a:ext uri="{FF2B5EF4-FFF2-40B4-BE49-F238E27FC236}">
                  <a16:creationId xmlns:a16="http://schemas.microsoft.com/office/drawing/2014/main" id="{E43BB09B-0871-74C5-A2B3-20180191E42A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Ovale 383">
              <a:extLst>
                <a:ext uri="{FF2B5EF4-FFF2-40B4-BE49-F238E27FC236}">
                  <a16:creationId xmlns:a16="http://schemas.microsoft.com/office/drawing/2014/main" id="{95C2C637-955B-96EA-F8FA-823039B63F2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Ovale 384">
              <a:extLst>
                <a:ext uri="{FF2B5EF4-FFF2-40B4-BE49-F238E27FC236}">
                  <a16:creationId xmlns:a16="http://schemas.microsoft.com/office/drawing/2014/main" id="{3E1727FC-B1A0-D035-F44E-2EDE4DEE11B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Ovale 385">
              <a:extLst>
                <a:ext uri="{FF2B5EF4-FFF2-40B4-BE49-F238E27FC236}">
                  <a16:creationId xmlns:a16="http://schemas.microsoft.com/office/drawing/2014/main" id="{B4BF6D1A-D401-D989-8C43-F0D285EB826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Ovale 386">
              <a:extLst>
                <a:ext uri="{FF2B5EF4-FFF2-40B4-BE49-F238E27FC236}">
                  <a16:creationId xmlns:a16="http://schemas.microsoft.com/office/drawing/2014/main" id="{49E3E4E3-B7CF-EAC2-7262-BE37EF6FF656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Ovale 387">
              <a:extLst>
                <a:ext uri="{FF2B5EF4-FFF2-40B4-BE49-F238E27FC236}">
                  <a16:creationId xmlns:a16="http://schemas.microsoft.com/office/drawing/2014/main" id="{0481A775-1BB4-267C-B2CB-05CDCC3F4B26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Ovale 388">
              <a:extLst>
                <a:ext uri="{FF2B5EF4-FFF2-40B4-BE49-F238E27FC236}">
                  <a16:creationId xmlns:a16="http://schemas.microsoft.com/office/drawing/2014/main" id="{03BE8109-8EFD-9B7E-5D15-064B946792C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Ovale 389">
              <a:extLst>
                <a:ext uri="{FF2B5EF4-FFF2-40B4-BE49-F238E27FC236}">
                  <a16:creationId xmlns:a16="http://schemas.microsoft.com/office/drawing/2014/main" id="{42700555-4341-49A2-9471-08AFE7C619D6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51" name="Connettore diritto 390">
              <a:extLst>
                <a:ext uri="{FF2B5EF4-FFF2-40B4-BE49-F238E27FC236}">
                  <a16:creationId xmlns:a16="http://schemas.microsoft.com/office/drawing/2014/main" id="{FB49C89E-B41E-0213-D614-08D0D44A541A}"/>
                </a:ext>
              </a:extLst>
            </p:cNvPr>
            <p:cNvCxnSpPr>
              <a:cxnSpLocks/>
              <a:stCxn id="45" idx="6"/>
              <a:endCxn id="44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2" name="Connettore diritto 391">
              <a:extLst>
                <a:ext uri="{FF2B5EF4-FFF2-40B4-BE49-F238E27FC236}">
                  <a16:creationId xmlns:a16="http://schemas.microsoft.com/office/drawing/2014/main" id="{C92106D7-2E09-6DCF-4696-C5863B2FB500}"/>
                </a:ext>
              </a:extLst>
            </p:cNvPr>
            <p:cNvCxnSpPr>
              <a:cxnSpLocks/>
              <a:stCxn id="45" idx="6"/>
              <a:endCxn id="47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3" name="Connettore diritto 392">
              <a:extLst>
                <a:ext uri="{FF2B5EF4-FFF2-40B4-BE49-F238E27FC236}">
                  <a16:creationId xmlns:a16="http://schemas.microsoft.com/office/drawing/2014/main" id="{F70EEE63-D799-CFB9-CCAA-4BBA13F2C67D}"/>
                </a:ext>
              </a:extLst>
            </p:cNvPr>
            <p:cNvCxnSpPr>
              <a:cxnSpLocks/>
              <a:stCxn id="46" idx="6"/>
              <a:endCxn id="48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4" name="Connettore diritto 393">
              <a:extLst>
                <a:ext uri="{FF2B5EF4-FFF2-40B4-BE49-F238E27FC236}">
                  <a16:creationId xmlns:a16="http://schemas.microsoft.com/office/drawing/2014/main" id="{FC8E3814-1BEE-57FE-C990-544FE4E3212E}"/>
                </a:ext>
              </a:extLst>
            </p:cNvPr>
            <p:cNvCxnSpPr>
              <a:cxnSpLocks/>
              <a:stCxn id="46" idx="6"/>
              <a:endCxn id="47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pic>
        <p:nvPicPr>
          <p:cNvPr id="55" name="Immagine 321">
            <a:extLst>
              <a:ext uri="{FF2B5EF4-FFF2-40B4-BE49-F238E27FC236}">
                <a16:creationId xmlns:a16="http://schemas.microsoft.com/office/drawing/2014/main" id="{BB83CA64-68AB-2203-A629-499FC5FA36A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643" t="33290" r="64567" b="48183"/>
          <a:stretch/>
        </p:blipFill>
        <p:spPr>
          <a:xfrm>
            <a:off x="570510" y="2322206"/>
            <a:ext cx="554059" cy="457562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2EFED2F4-C6C3-9169-1A19-C55957174BED}"/>
              </a:ext>
            </a:extLst>
          </p:cNvPr>
          <p:cNvSpPr txBox="1"/>
          <p:nvPr/>
        </p:nvSpPr>
        <p:spPr>
          <a:xfrm>
            <a:off x="6045941" y="3492898"/>
            <a:ext cx="800284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dirty="0"/>
              <a:t>Broker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68DB3DC-ECBF-BA2D-246E-B098FE6E2550}"/>
              </a:ext>
            </a:extLst>
          </p:cNvPr>
          <p:cNvCxnSpPr/>
          <p:nvPr/>
        </p:nvCxnSpPr>
        <p:spPr>
          <a:xfrm>
            <a:off x="1572426" y="3375589"/>
            <a:ext cx="42728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D3776875-D446-CC84-F425-7A66EA165653}"/>
              </a:ext>
            </a:extLst>
          </p:cNvPr>
          <p:cNvCxnSpPr>
            <a:cxnSpLocks/>
          </p:cNvCxnSpPr>
          <p:nvPr/>
        </p:nvCxnSpPr>
        <p:spPr>
          <a:xfrm flipV="1">
            <a:off x="6407921" y="3869822"/>
            <a:ext cx="0" cy="11978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BAE84BEE-14AE-33C6-9B4D-A9BDB0553298}"/>
              </a:ext>
            </a:extLst>
          </p:cNvPr>
          <p:cNvSpPr txBox="1"/>
          <p:nvPr/>
        </p:nvSpPr>
        <p:spPr>
          <a:xfrm>
            <a:off x="6390117" y="4242055"/>
            <a:ext cx="60974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(</a:t>
            </a:r>
            <a:r>
              <a:rPr lang="it-IT" dirty="0" err="1"/>
              <a:t>subscribe</a:t>
            </a:r>
            <a:r>
              <a:rPr lang="it-IT" dirty="0"/>
              <a:t>) MQTT </a:t>
            </a:r>
            <a:r>
              <a:rPr lang="it-IT" dirty="0" err="1"/>
              <a:t>topic</a:t>
            </a:r>
            <a:r>
              <a:rPr lang="it-IT" dirty="0"/>
              <a:t>: </a:t>
            </a:r>
            <a:r>
              <a:rPr lang="en-US" dirty="0"/>
              <a:t>“</a:t>
            </a:r>
            <a:r>
              <a:rPr lang="en-US" dirty="0" err="1"/>
              <a:t>Name_of_federation</a:t>
            </a:r>
            <a:r>
              <a:rPr lang="en-US" dirty="0"/>
              <a:t>" + '</a:t>
            </a:r>
            <a:r>
              <a:rPr lang="en-US" dirty="0" err="1"/>
              <a:t>client_weights</a:t>
            </a:r>
            <a:r>
              <a:rPr lang="en-US" dirty="0"/>
              <a:t>'</a:t>
            </a:r>
            <a:endParaRPr lang="it-IT" dirty="0"/>
          </a:p>
          <a:p>
            <a:endParaRPr lang="it-IT" dirty="0"/>
          </a:p>
        </p:txBody>
      </p:sp>
      <p:pic>
        <p:nvPicPr>
          <p:cNvPr id="65" name="Immagine 55">
            <a:extLst>
              <a:ext uri="{FF2B5EF4-FFF2-40B4-BE49-F238E27FC236}">
                <a16:creationId xmlns:a16="http://schemas.microsoft.com/office/drawing/2014/main" id="{34FA61F1-9C8D-E955-1785-1BEBA6882D8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650" t="4409" r="65006" b="67303"/>
          <a:stretch/>
        </p:blipFill>
        <p:spPr>
          <a:xfrm>
            <a:off x="10617939" y="2890932"/>
            <a:ext cx="606953" cy="611516"/>
          </a:xfrm>
          <a:prstGeom prst="rect">
            <a:avLst/>
          </a:prstGeom>
        </p:spPr>
      </p:pic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B358A8B7-ADF6-2DF0-68FD-9ADFBBD82244}"/>
              </a:ext>
            </a:extLst>
          </p:cNvPr>
          <p:cNvCxnSpPr>
            <a:cxnSpLocks/>
          </p:cNvCxnSpPr>
          <p:nvPr/>
        </p:nvCxnSpPr>
        <p:spPr>
          <a:xfrm flipH="1">
            <a:off x="7033189" y="3273039"/>
            <a:ext cx="34268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CE880F18-6DC7-DDF8-5AA3-CDABBF81A316}"/>
              </a:ext>
            </a:extLst>
          </p:cNvPr>
          <p:cNvCxnSpPr>
            <a:cxnSpLocks/>
          </p:cNvCxnSpPr>
          <p:nvPr/>
        </p:nvCxnSpPr>
        <p:spPr>
          <a:xfrm>
            <a:off x="6228459" y="3904003"/>
            <a:ext cx="0" cy="11721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uppo 157">
            <a:extLst>
              <a:ext uri="{FF2B5EF4-FFF2-40B4-BE49-F238E27FC236}">
                <a16:creationId xmlns:a16="http://schemas.microsoft.com/office/drawing/2014/main" id="{7EB9AF65-1D82-D450-5066-D6753CA22EFD}"/>
              </a:ext>
            </a:extLst>
          </p:cNvPr>
          <p:cNvGrpSpPr/>
          <p:nvPr/>
        </p:nvGrpSpPr>
        <p:grpSpPr>
          <a:xfrm>
            <a:off x="5530143" y="3918440"/>
            <a:ext cx="528380" cy="604095"/>
            <a:chOff x="1953728" y="2974325"/>
            <a:chExt cx="528380" cy="604095"/>
          </a:xfrm>
        </p:grpSpPr>
        <p:sp>
          <p:nvSpPr>
            <p:cNvPr id="72" name="Rettangolo con angoli arrotondati 76">
              <a:extLst>
                <a:ext uri="{FF2B5EF4-FFF2-40B4-BE49-F238E27FC236}">
                  <a16:creationId xmlns:a16="http://schemas.microsoft.com/office/drawing/2014/main" id="{68D139C1-A3CF-8C0F-B5ED-C4FF70A00AEE}"/>
                </a:ext>
              </a:extLst>
            </p:cNvPr>
            <p:cNvSpPr/>
            <p:nvPr/>
          </p:nvSpPr>
          <p:spPr>
            <a:xfrm>
              <a:off x="2001118" y="3396220"/>
              <a:ext cx="414342" cy="18220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Rettangolo con angoli arrotondati 77">
              <a:extLst>
                <a:ext uri="{FF2B5EF4-FFF2-40B4-BE49-F238E27FC236}">
                  <a16:creationId xmlns:a16="http://schemas.microsoft.com/office/drawing/2014/main" id="{895D1D46-7928-2A61-0FF3-BC403A1AC9BF}"/>
                </a:ext>
              </a:extLst>
            </p:cNvPr>
            <p:cNvSpPr/>
            <p:nvPr/>
          </p:nvSpPr>
          <p:spPr>
            <a:xfrm>
              <a:off x="1981058" y="2974325"/>
              <a:ext cx="446390" cy="16398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Rettangolo con angoli arrotondati 78">
              <a:extLst>
                <a:ext uri="{FF2B5EF4-FFF2-40B4-BE49-F238E27FC236}">
                  <a16:creationId xmlns:a16="http://schemas.microsoft.com/office/drawing/2014/main" id="{D12417D5-A481-1E42-6BCA-061103101AD1}"/>
                </a:ext>
              </a:extLst>
            </p:cNvPr>
            <p:cNvSpPr/>
            <p:nvPr/>
          </p:nvSpPr>
          <p:spPr>
            <a:xfrm>
              <a:off x="1953728" y="3177720"/>
              <a:ext cx="528380" cy="18220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Ovale 79">
              <a:extLst>
                <a:ext uri="{FF2B5EF4-FFF2-40B4-BE49-F238E27FC236}">
                  <a16:creationId xmlns:a16="http://schemas.microsoft.com/office/drawing/2014/main" id="{B2981DB1-DFC4-C973-2884-A874E3AF030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996870" y="3237168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Ovale 80">
              <a:extLst>
                <a:ext uri="{FF2B5EF4-FFF2-40B4-BE49-F238E27FC236}">
                  <a16:creationId xmlns:a16="http://schemas.microsoft.com/office/drawing/2014/main" id="{03D3C967-34C1-14B9-1EB6-D9A59AAB7E09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073451" y="3459640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Ovale 81">
              <a:extLst>
                <a:ext uri="{FF2B5EF4-FFF2-40B4-BE49-F238E27FC236}">
                  <a16:creationId xmlns:a16="http://schemas.microsoft.com/office/drawing/2014/main" id="{17D48D29-D9D6-E3E0-A9C5-B2E9E6620A69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235015" y="3457261"/>
              <a:ext cx="82018" cy="755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Ovale 82">
              <a:extLst>
                <a:ext uri="{FF2B5EF4-FFF2-40B4-BE49-F238E27FC236}">
                  <a16:creationId xmlns:a16="http://schemas.microsoft.com/office/drawing/2014/main" id="{248A9C62-6238-09B8-C207-DBD3FB6A8449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152299" y="3238812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Ovale 83">
              <a:extLst>
                <a:ext uri="{FF2B5EF4-FFF2-40B4-BE49-F238E27FC236}">
                  <a16:creationId xmlns:a16="http://schemas.microsoft.com/office/drawing/2014/main" id="{EB8C5995-6729-1578-B2C0-F2297DCC7A6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328177" y="3237170"/>
              <a:ext cx="82018" cy="7551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Ovale 84">
              <a:extLst>
                <a:ext uri="{FF2B5EF4-FFF2-40B4-BE49-F238E27FC236}">
                  <a16:creationId xmlns:a16="http://schemas.microsoft.com/office/drawing/2014/main" id="{AB1810F5-0292-EFBE-59B8-76C8F5F474A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072537" y="3024612"/>
              <a:ext cx="82018" cy="7551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Ovale 85">
              <a:extLst>
                <a:ext uri="{FF2B5EF4-FFF2-40B4-BE49-F238E27FC236}">
                  <a16:creationId xmlns:a16="http://schemas.microsoft.com/office/drawing/2014/main" id="{F138F789-9ACA-1EA8-4FF7-DB334A757B6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2241446" y="3027865"/>
              <a:ext cx="75512" cy="75511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82" name="Connettore diritto 86">
              <a:extLst>
                <a:ext uri="{FF2B5EF4-FFF2-40B4-BE49-F238E27FC236}">
                  <a16:creationId xmlns:a16="http://schemas.microsoft.com/office/drawing/2014/main" id="{B9104116-30EE-817D-4387-5742AFD75662}"/>
                </a:ext>
              </a:extLst>
            </p:cNvPr>
            <p:cNvCxnSpPr>
              <a:cxnSpLocks/>
              <a:stCxn id="76" idx="6"/>
              <a:endCxn id="75" idx="2"/>
            </p:cNvCxnSpPr>
            <p:nvPr/>
          </p:nvCxnSpPr>
          <p:spPr>
            <a:xfrm flipH="1" flipV="1">
              <a:off x="2037880" y="3315932"/>
              <a:ext cx="76581" cy="14045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83" name="Connettore diritto 87">
              <a:extLst>
                <a:ext uri="{FF2B5EF4-FFF2-40B4-BE49-F238E27FC236}">
                  <a16:creationId xmlns:a16="http://schemas.microsoft.com/office/drawing/2014/main" id="{AF071CA0-642F-8A91-81A8-CA0B0B419640}"/>
                </a:ext>
              </a:extLst>
            </p:cNvPr>
            <p:cNvCxnSpPr>
              <a:cxnSpLocks/>
              <a:stCxn id="76" idx="6"/>
              <a:endCxn id="78" idx="2"/>
            </p:cNvCxnSpPr>
            <p:nvPr/>
          </p:nvCxnSpPr>
          <p:spPr>
            <a:xfrm flipV="1">
              <a:off x="2114461" y="3317577"/>
              <a:ext cx="78846" cy="13880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84" name="Connettore diritto 88">
              <a:extLst>
                <a:ext uri="{FF2B5EF4-FFF2-40B4-BE49-F238E27FC236}">
                  <a16:creationId xmlns:a16="http://schemas.microsoft.com/office/drawing/2014/main" id="{DB65E4EF-4001-A1B9-059D-57ADB9F634DB}"/>
                </a:ext>
              </a:extLst>
            </p:cNvPr>
            <p:cNvCxnSpPr>
              <a:cxnSpLocks/>
              <a:stCxn id="77" idx="6"/>
              <a:endCxn id="79" idx="2"/>
            </p:cNvCxnSpPr>
            <p:nvPr/>
          </p:nvCxnSpPr>
          <p:spPr>
            <a:xfrm flipV="1">
              <a:off x="2276024" y="3315935"/>
              <a:ext cx="93163" cy="13807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85" name="Connettore diritto 89">
              <a:extLst>
                <a:ext uri="{FF2B5EF4-FFF2-40B4-BE49-F238E27FC236}">
                  <a16:creationId xmlns:a16="http://schemas.microsoft.com/office/drawing/2014/main" id="{0F932CCD-5D77-EBE1-3203-9BA2D6DA7E63}"/>
                </a:ext>
              </a:extLst>
            </p:cNvPr>
            <p:cNvCxnSpPr>
              <a:cxnSpLocks/>
              <a:stCxn id="77" idx="6"/>
              <a:endCxn id="78" idx="2"/>
            </p:cNvCxnSpPr>
            <p:nvPr/>
          </p:nvCxnSpPr>
          <p:spPr>
            <a:xfrm flipH="1" flipV="1">
              <a:off x="2193307" y="3317577"/>
              <a:ext cx="82717" cy="13643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86" name="Gruppo 379">
            <a:extLst>
              <a:ext uri="{FF2B5EF4-FFF2-40B4-BE49-F238E27FC236}">
                <a16:creationId xmlns:a16="http://schemas.microsoft.com/office/drawing/2014/main" id="{30D10F50-3DE7-174C-6697-9A98549EAA0E}"/>
              </a:ext>
            </a:extLst>
          </p:cNvPr>
          <p:cNvGrpSpPr>
            <a:grpSpLocks noChangeAspect="1"/>
          </p:cNvGrpSpPr>
          <p:nvPr/>
        </p:nvGrpSpPr>
        <p:grpSpPr>
          <a:xfrm>
            <a:off x="5531119" y="4681660"/>
            <a:ext cx="516690" cy="590727"/>
            <a:chOff x="9028701" y="4067849"/>
            <a:chExt cx="803562" cy="918706"/>
          </a:xfrm>
        </p:grpSpPr>
        <p:sp>
          <p:nvSpPr>
            <p:cNvPr id="87" name="Rettangolo con angoli arrotondati 380">
              <a:extLst>
                <a:ext uri="{FF2B5EF4-FFF2-40B4-BE49-F238E27FC236}">
                  <a16:creationId xmlns:a16="http://schemas.microsoft.com/office/drawing/2014/main" id="{C31E4534-1253-C39E-E405-67D1A002D2F5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Rettangolo con angoli arrotondati 381">
              <a:extLst>
                <a:ext uri="{FF2B5EF4-FFF2-40B4-BE49-F238E27FC236}">
                  <a16:creationId xmlns:a16="http://schemas.microsoft.com/office/drawing/2014/main" id="{0F7D01F1-E887-FABD-13C4-763D402C3C9B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Rettangolo con angoli arrotondati 382">
              <a:extLst>
                <a:ext uri="{FF2B5EF4-FFF2-40B4-BE49-F238E27FC236}">
                  <a16:creationId xmlns:a16="http://schemas.microsoft.com/office/drawing/2014/main" id="{D3F69B5D-79AC-C862-F372-5E407F052EBE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Ovale 383">
              <a:extLst>
                <a:ext uri="{FF2B5EF4-FFF2-40B4-BE49-F238E27FC236}">
                  <a16:creationId xmlns:a16="http://schemas.microsoft.com/office/drawing/2014/main" id="{FDA77E77-1B59-E061-3716-4DDC30298C28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Ovale 384">
              <a:extLst>
                <a:ext uri="{FF2B5EF4-FFF2-40B4-BE49-F238E27FC236}">
                  <a16:creationId xmlns:a16="http://schemas.microsoft.com/office/drawing/2014/main" id="{BA096FC5-0B68-BE90-BDDB-8B1D9AB279F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Ovale 385">
              <a:extLst>
                <a:ext uri="{FF2B5EF4-FFF2-40B4-BE49-F238E27FC236}">
                  <a16:creationId xmlns:a16="http://schemas.microsoft.com/office/drawing/2014/main" id="{701A5FE5-2EF4-F853-ACEB-6C4059CBFC0D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Ovale 386">
              <a:extLst>
                <a:ext uri="{FF2B5EF4-FFF2-40B4-BE49-F238E27FC236}">
                  <a16:creationId xmlns:a16="http://schemas.microsoft.com/office/drawing/2014/main" id="{993D6081-1E25-0207-418F-60CE8E8CE1E4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Ovale 387">
              <a:extLst>
                <a:ext uri="{FF2B5EF4-FFF2-40B4-BE49-F238E27FC236}">
                  <a16:creationId xmlns:a16="http://schemas.microsoft.com/office/drawing/2014/main" id="{CD1D98E1-9CB5-4D26-7598-E2DD37AD996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Ovale 388">
              <a:extLst>
                <a:ext uri="{FF2B5EF4-FFF2-40B4-BE49-F238E27FC236}">
                  <a16:creationId xmlns:a16="http://schemas.microsoft.com/office/drawing/2014/main" id="{6B9E6B04-3224-C309-0C75-1CF0F83FCFB2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Ovale 389">
              <a:extLst>
                <a:ext uri="{FF2B5EF4-FFF2-40B4-BE49-F238E27FC236}">
                  <a16:creationId xmlns:a16="http://schemas.microsoft.com/office/drawing/2014/main" id="{2AEB6CCE-3D0A-A482-9D7E-6FFDA849D29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97" name="Connettore diritto 390">
              <a:extLst>
                <a:ext uri="{FF2B5EF4-FFF2-40B4-BE49-F238E27FC236}">
                  <a16:creationId xmlns:a16="http://schemas.microsoft.com/office/drawing/2014/main" id="{7353BB0B-ACE6-837E-4B2B-8AF2C9D8DBBB}"/>
                </a:ext>
              </a:extLst>
            </p:cNvPr>
            <p:cNvCxnSpPr>
              <a:cxnSpLocks/>
              <a:stCxn id="91" idx="6"/>
              <a:endCxn id="90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98" name="Connettore diritto 391">
              <a:extLst>
                <a:ext uri="{FF2B5EF4-FFF2-40B4-BE49-F238E27FC236}">
                  <a16:creationId xmlns:a16="http://schemas.microsoft.com/office/drawing/2014/main" id="{22F7D3BB-BCB3-4942-3F5F-542061622CD9}"/>
                </a:ext>
              </a:extLst>
            </p:cNvPr>
            <p:cNvCxnSpPr>
              <a:cxnSpLocks/>
              <a:stCxn id="91" idx="6"/>
              <a:endCxn id="93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99" name="Connettore diritto 392">
              <a:extLst>
                <a:ext uri="{FF2B5EF4-FFF2-40B4-BE49-F238E27FC236}">
                  <a16:creationId xmlns:a16="http://schemas.microsoft.com/office/drawing/2014/main" id="{0B5D33B1-CE33-002C-3BEF-43BB8938139D}"/>
                </a:ext>
              </a:extLst>
            </p:cNvPr>
            <p:cNvCxnSpPr>
              <a:cxnSpLocks/>
              <a:stCxn id="92" idx="6"/>
              <a:endCxn id="94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100" name="Connettore diritto 393">
              <a:extLst>
                <a:ext uri="{FF2B5EF4-FFF2-40B4-BE49-F238E27FC236}">
                  <a16:creationId xmlns:a16="http://schemas.microsoft.com/office/drawing/2014/main" id="{B7980D32-C6C9-0C38-B2A6-5FE851930E71}"/>
                </a:ext>
              </a:extLst>
            </p:cNvPr>
            <p:cNvCxnSpPr>
              <a:cxnSpLocks/>
              <a:stCxn id="92" idx="6"/>
              <a:endCxn id="93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pic>
        <p:nvPicPr>
          <p:cNvPr id="101" name="Immagine 321">
            <a:extLst>
              <a:ext uri="{FF2B5EF4-FFF2-40B4-BE49-F238E27FC236}">
                <a16:creationId xmlns:a16="http://schemas.microsoft.com/office/drawing/2014/main" id="{1DEFBDDC-DE7A-5C27-BF30-24D110ED9D7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643" t="33290" r="64567" b="48183"/>
          <a:stretch/>
        </p:blipFill>
        <p:spPr>
          <a:xfrm>
            <a:off x="10670215" y="2372056"/>
            <a:ext cx="554059" cy="457562"/>
          </a:xfrm>
          <a:prstGeom prst="rect">
            <a:avLst/>
          </a:pr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7A54CFD9-EEF0-3307-DD55-DFE276804E81}"/>
              </a:ext>
            </a:extLst>
          </p:cNvPr>
          <p:cNvSpPr txBox="1"/>
          <p:nvPr/>
        </p:nvSpPr>
        <p:spPr>
          <a:xfrm>
            <a:off x="94004" y="3512321"/>
            <a:ext cx="17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Client (</a:t>
            </a:r>
            <a:r>
              <a:rPr lang="it-IT" dirty="0" err="1"/>
              <a:t>learner</a:t>
            </a:r>
            <a:r>
              <a:rPr lang="it-IT" dirty="0"/>
              <a:t> </a:t>
            </a:r>
            <a:r>
              <a:rPr lang="it-IT" i="1" dirty="0"/>
              <a:t>i</a:t>
            </a:r>
            <a:r>
              <a:rPr lang="it-IT" dirty="0"/>
              <a:t>)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F0F4020D-2F76-3CD8-6E36-9363B2063E93}"/>
              </a:ext>
            </a:extLst>
          </p:cNvPr>
          <p:cNvSpPr txBox="1"/>
          <p:nvPr/>
        </p:nvSpPr>
        <p:spPr>
          <a:xfrm>
            <a:off x="4835495" y="5758440"/>
            <a:ext cx="4009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PS for </a:t>
            </a:r>
            <a:r>
              <a:rPr lang="it-IT" dirty="0" err="1"/>
              <a:t>federation</a:t>
            </a:r>
            <a:r>
              <a:rPr lang="it-IT" dirty="0"/>
              <a:t> </a:t>
            </a:r>
            <a:r>
              <a:rPr lang="en-US" dirty="0"/>
              <a:t>“</a:t>
            </a:r>
            <a:r>
              <a:rPr lang="en-US" dirty="0" err="1"/>
              <a:t>Name_of_federation</a:t>
            </a:r>
            <a:r>
              <a:rPr lang="en-US" dirty="0"/>
              <a:t>"</a:t>
            </a:r>
            <a:r>
              <a:rPr lang="it-IT" dirty="0"/>
              <a:t> 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C8CE524-5571-B9B2-C3D3-B7BF9B5AD411}"/>
              </a:ext>
            </a:extLst>
          </p:cNvPr>
          <p:cNvSpPr txBox="1"/>
          <p:nvPr/>
        </p:nvSpPr>
        <p:spPr>
          <a:xfrm>
            <a:off x="2828658" y="4276239"/>
            <a:ext cx="26919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dirty="0"/>
              <a:t>(</a:t>
            </a:r>
            <a:r>
              <a:rPr lang="it-IT" dirty="0" err="1"/>
              <a:t>local</a:t>
            </a:r>
            <a:r>
              <a:rPr lang="it-IT" dirty="0"/>
              <a:t> models </a:t>
            </a:r>
          </a:p>
          <a:p>
            <a:pPr algn="r"/>
            <a:r>
              <a:rPr lang="it-IT" dirty="0" err="1"/>
              <a:t>published</a:t>
            </a:r>
            <a:r>
              <a:rPr lang="it-IT" dirty="0"/>
              <a:t> by the broker) </a:t>
            </a:r>
          </a:p>
        </p:txBody>
      </p:sp>
      <p:pic>
        <p:nvPicPr>
          <p:cNvPr id="2" name="Immagine 1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6F03C20B-C42B-4EB7-3EF5-6996AF5DE2C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5" y="6469044"/>
            <a:ext cx="1632283" cy="35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172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19" grpId="0"/>
      <p:bldP spid="20" grpId="0"/>
      <p:bldP spid="64" grpId="0"/>
      <p:bldP spid="103" grpId="0"/>
      <p:bldP spid="10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212">
            <a:extLst>
              <a:ext uri="{FF2B5EF4-FFF2-40B4-BE49-F238E27FC236}">
                <a16:creationId xmlns:a16="http://schemas.microsoft.com/office/drawing/2014/main" id="{2F870210-1A3C-4C59-80CD-067DD82D38A2}"/>
              </a:ext>
            </a:extLst>
          </p:cNvPr>
          <p:cNvSpPr/>
          <p:nvPr/>
        </p:nvSpPr>
        <p:spPr>
          <a:xfrm>
            <a:off x="665105" y="-36003"/>
            <a:ext cx="104457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3600" b="1" kern="0" dirty="0">
                <a:solidFill>
                  <a:srgbClr val="4F81BD">
                    <a:lumMod val="75000"/>
                  </a:srgbClr>
                </a:solidFill>
              </a:rPr>
              <a:t>Minimal client-server interface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DE583F3-9576-2229-71E5-ACD36532F83F}"/>
              </a:ext>
            </a:extLst>
          </p:cNvPr>
          <p:cNvSpPr txBox="1"/>
          <p:nvPr/>
        </p:nvSpPr>
        <p:spPr>
          <a:xfrm>
            <a:off x="9724402" y="3852272"/>
            <a:ext cx="153317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learner_XX.py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2A32B44-44AA-8D8B-6933-597E9A7BF0A3}"/>
              </a:ext>
            </a:extLst>
          </p:cNvPr>
          <p:cNvSpPr txBox="1"/>
          <p:nvPr/>
        </p:nvSpPr>
        <p:spPr>
          <a:xfrm>
            <a:off x="7791148" y="4929346"/>
            <a:ext cx="153317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learner_XX.py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35C08C-28CE-1EB1-99F7-834B21B2C2F8}"/>
              </a:ext>
            </a:extLst>
          </p:cNvPr>
          <p:cNvSpPr txBox="1"/>
          <p:nvPr/>
        </p:nvSpPr>
        <p:spPr>
          <a:xfrm>
            <a:off x="311468" y="751025"/>
            <a:ext cx="2257990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b="1" dirty="0"/>
              <a:t>AGGREGATION STAGE</a:t>
            </a:r>
          </a:p>
        </p:txBody>
      </p:sp>
      <p:pic>
        <p:nvPicPr>
          <p:cNvPr id="3" name="Immagine 10">
            <a:extLst>
              <a:ext uri="{FF2B5EF4-FFF2-40B4-BE49-F238E27FC236}">
                <a16:creationId xmlns:a16="http://schemas.microsoft.com/office/drawing/2014/main" id="{488ABBDA-CC28-01AD-50F1-756D4BD32B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539" t="68567" r="32707" b="6560"/>
          <a:stretch/>
        </p:blipFill>
        <p:spPr>
          <a:xfrm>
            <a:off x="6164756" y="5179597"/>
            <a:ext cx="575274" cy="581205"/>
          </a:xfrm>
          <a:prstGeom prst="rect">
            <a:avLst/>
          </a:prstGeom>
        </p:spPr>
      </p:pic>
      <p:pic>
        <p:nvPicPr>
          <p:cNvPr id="6" name="Immagine 59">
            <a:extLst>
              <a:ext uri="{FF2B5EF4-FFF2-40B4-BE49-F238E27FC236}">
                <a16:creationId xmlns:a16="http://schemas.microsoft.com/office/drawing/2014/main" id="{B83AB7A2-D3B5-CE08-6C96-49C455C97EA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7" r="2603"/>
          <a:stretch/>
        </p:blipFill>
        <p:spPr>
          <a:xfrm>
            <a:off x="6020738" y="2914013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pic>
        <p:nvPicPr>
          <p:cNvPr id="39" name="Immagine 55">
            <a:extLst>
              <a:ext uri="{FF2B5EF4-FFF2-40B4-BE49-F238E27FC236}">
                <a16:creationId xmlns:a16="http://schemas.microsoft.com/office/drawing/2014/main" id="{93D4743A-298F-5F56-6FC4-D49E949B4EC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650" t="4409" r="65006" b="67303"/>
          <a:stretch/>
        </p:blipFill>
        <p:spPr>
          <a:xfrm>
            <a:off x="578055" y="2849627"/>
            <a:ext cx="606953" cy="611516"/>
          </a:xfrm>
          <a:prstGeom prst="rect">
            <a:avLst/>
          </a:prstGeom>
        </p:spPr>
      </p:pic>
      <p:pic>
        <p:nvPicPr>
          <p:cNvPr id="55" name="Immagine 321">
            <a:extLst>
              <a:ext uri="{FF2B5EF4-FFF2-40B4-BE49-F238E27FC236}">
                <a16:creationId xmlns:a16="http://schemas.microsoft.com/office/drawing/2014/main" id="{BB83CA64-68AB-2203-A629-499FC5FA36A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643" t="33290" r="64567" b="48183"/>
          <a:stretch/>
        </p:blipFill>
        <p:spPr>
          <a:xfrm>
            <a:off x="570510" y="2322206"/>
            <a:ext cx="554059" cy="457562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2EFED2F4-C6C3-9169-1A19-C55957174BED}"/>
              </a:ext>
            </a:extLst>
          </p:cNvPr>
          <p:cNvSpPr txBox="1"/>
          <p:nvPr/>
        </p:nvSpPr>
        <p:spPr>
          <a:xfrm>
            <a:off x="6045941" y="3492898"/>
            <a:ext cx="800284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dirty="0"/>
              <a:t>Broker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68DB3DC-ECBF-BA2D-246E-B098FE6E2550}"/>
              </a:ext>
            </a:extLst>
          </p:cNvPr>
          <p:cNvCxnSpPr/>
          <p:nvPr/>
        </p:nvCxnSpPr>
        <p:spPr>
          <a:xfrm>
            <a:off x="1572426" y="3375589"/>
            <a:ext cx="42728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D3776875-D446-CC84-F425-7A66EA165653}"/>
              </a:ext>
            </a:extLst>
          </p:cNvPr>
          <p:cNvCxnSpPr>
            <a:cxnSpLocks/>
          </p:cNvCxnSpPr>
          <p:nvPr/>
        </p:nvCxnSpPr>
        <p:spPr>
          <a:xfrm flipV="1">
            <a:off x="6407921" y="3869822"/>
            <a:ext cx="0" cy="11978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BAE84BEE-14AE-33C6-9B4D-A9BDB0553298}"/>
              </a:ext>
            </a:extLst>
          </p:cNvPr>
          <p:cNvSpPr txBox="1"/>
          <p:nvPr/>
        </p:nvSpPr>
        <p:spPr>
          <a:xfrm>
            <a:off x="6746657" y="3753137"/>
            <a:ext cx="587548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(</a:t>
            </a:r>
            <a:r>
              <a:rPr lang="it-IT" dirty="0" err="1"/>
              <a:t>publish</a:t>
            </a:r>
            <a:r>
              <a:rPr lang="it-IT" dirty="0"/>
              <a:t>) MQTT </a:t>
            </a:r>
            <a:r>
              <a:rPr lang="it-IT" dirty="0" err="1"/>
              <a:t>topic</a:t>
            </a:r>
            <a:r>
              <a:rPr lang="it-IT" dirty="0"/>
              <a:t>: </a:t>
            </a:r>
            <a:r>
              <a:rPr lang="en-US" dirty="0"/>
              <a:t>“</a:t>
            </a:r>
            <a:r>
              <a:rPr lang="en-US" dirty="0" err="1"/>
              <a:t>Name_of_federation</a:t>
            </a:r>
            <a:r>
              <a:rPr lang="en-US" dirty="0"/>
              <a:t>" + ‘</a:t>
            </a:r>
            <a:r>
              <a:rPr lang="en-US" dirty="0" err="1"/>
              <a:t>server_weights</a:t>
            </a:r>
            <a:r>
              <a:rPr lang="en-US" dirty="0"/>
              <a:t>’ + str(</a:t>
            </a:r>
            <a:r>
              <a:rPr lang="en-US" dirty="0" err="1"/>
              <a:t>i</a:t>
            </a:r>
            <a:r>
              <a:rPr lang="en-US" dirty="0"/>
              <a:t>)</a:t>
            </a:r>
          </a:p>
          <a:p>
            <a:r>
              <a:rPr lang="it-IT" dirty="0"/>
              <a:t>'</a:t>
            </a:r>
            <a:r>
              <a:rPr lang="it-IT" dirty="0" err="1"/>
              <a:t>global_model_layer</a:t>
            </a:r>
            <a:r>
              <a:rPr lang="it-IT" dirty="0"/>
              <a:t>{}'.format(k)</a:t>
            </a:r>
          </a:p>
          <a:p>
            <a:r>
              <a:rPr lang="en-US" dirty="0"/>
              <a:t>‘</a:t>
            </a:r>
            <a:r>
              <a:rPr lang="en-US" dirty="0" err="1"/>
              <a:t>global_epoch</a:t>
            </a:r>
            <a:r>
              <a:rPr lang="en-US" dirty="0"/>
              <a:t>’</a:t>
            </a:r>
          </a:p>
          <a:p>
            <a:r>
              <a:rPr lang="en-US" dirty="0"/>
              <a:t>'</a:t>
            </a:r>
            <a:r>
              <a:rPr lang="en-US" dirty="0" err="1"/>
              <a:t>training_end</a:t>
            </a:r>
            <a:r>
              <a:rPr lang="en-US" dirty="0"/>
              <a:t>’ </a:t>
            </a:r>
          </a:p>
          <a:p>
            <a:r>
              <a:rPr lang="it-IT" dirty="0"/>
              <a:t>+ </a:t>
            </a:r>
            <a:r>
              <a:rPr lang="it-IT" dirty="0" err="1"/>
              <a:t>algorithm</a:t>
            </a:r>
            <a:r>
              <a:rPr lang="it-IT" dirty="0"/>
              <a:t> </a:t>
            </a:r>
            <a:r>
              <a:rPr lang="it-IT" dirty="0" err="1"/>
              <a:t>dependent</a:t>
            </a:r>
            <a:r>
              <a:rPr lang="it-IT" dirty="0"/>
              <a:t> </a:t>
            </a:r>
            <a:r>
              <a:rPr lang="it-IT" dirty="0" err="1"/>
              <a:t>parameters</a:t>
            </a:r>
            <a:endParaRPr lang="it-IT" dirty="0"/>
          </a:p>
          <a:p>
            <a:r>
              <a:rPr lang="it-IT" dirty="0"/>
              <a:t>+ </a:t>
            </a:r>
            <a:r>
              <a:rPr lang="it-IT" dirty="0" err="1"/>
              <a:t>configurable</a:t>
            </a:r>
            <a:r>
              <a:rPr lang="it-IT" dirty="0"/>
              <a:t> </a:t>
            </a:r>
            <a:r>
              <a:rPr lang="it-IT" dirty="0" err="1"/>
              <a:t>timestamp</a:t>
            </a:r>
            <a:r>
              <a:rPr lang="it-IT" dirty="0"/>
              <a:t> (round)</a:t>
            </a:r>
          </a:p>
          <a:p>
            <a:endParaRPr lang="it-IT" dirty="0"/>
          </a:p>
        </p:txBody>
      </p:sp>
      <p:pic>
        <p:nvPicPr>
          <p:cNvPr id="65" name="Immagine 55">
            <a:extLst>
              <a:ext uri="{FF2B5EF4-FFF2-40B4-BE49-F238E27FC236}">
                <a16:creationId xmlns:a16="http://schemas.microsoft.com/office/drawing/2014/main" id="{34FA61F1-9C8D-E955-1785-1BEBA6882D8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650" t="4409" r="65006" b="67303"/>
          <a:stretch/>
        </p:blipFill>
        <p:spPr>
          <a:xfrm>
            <a:off x="10617939" y="2890932"/>
            <a:ext cx="606953" cy="611516"/>
          </a:xfrm>
          <a:prstGeom prst="rect">
            <a:avLst/>
          </a:prstGeom>
        </p:spPr>
      </p:pic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B358A8B7-ADF6-2DF0-68FD-9ADFBBD82244}"/>
              </a:ext>
            </a:extLst>
          </p:cNvPr>
          <p:cNvCxnSpPr>
            <a:cxnSpLocks/>
          </p:cNvCxnSpPr>
          <p:nvPr/>
        </p:nvCxnSpPr>
        <p:spPr>
          <a:xfrm flipH="1">
            <a:off x="7033189" y="3273039"/>
            <a:ext cx="34268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CE880F18-6DC7-DDF8-5AA3-CDABBF81A316}"/>
              </a:ext>
            </a:extLst>
          </p:cNvPr>
          <p:cNvCxnSpPr>
            <a:cxnSpLocks/>
          </p:cNvCxnSpPr>
          <p:nvPr/>
        </p:nvCxnSpPr>
        <p:spPr>
          <a:xfrm flipH="1">
            <a:off x="1526224" y="3077526"/>
            <a:ext cx="42765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1" name="Immagine 321">
            <a:extLst>
              <a:ext uri="{FF2B5EF4-FFF2-40B4-BE49-F238E27FC236}">
                <a16:creationId xmlns:a16="http://schemas.microsoft.com/office/drawing/2014/main" id="{1DEFBDDC-DE7A-5C27-BF30-24D110ED9D7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643" t="33290" r="64567" b="48183"/>
          <a:stretch/>
        </p:blipFill>
        <p:spPr>
          <a:xfrm>
            <a:off x="10670215" y="2372056"/>
            <a:ext cx="554059" cy="457562"/>
          </a:xfrm>
          <a:prstGeom prst="rect">
            <a:avLst/>
          </a:prstGeom>
        </p:spPr>
      </p:pic>
      <p:grpSp>
        <p:nvGrpSpPr>
          <p:cNvPr id="21" name="Gruppo 31">
            <a:extLst>
              <a:ext uri="{FF2B5EF4-FFF2-40B4-BE49-F238E27FC236}">
                <a16:creationId xmlns:a16="http://schemas.microsoft.com/office/drawing/2014/main" id="{AE92EB84-FED1-2293-42C9-21F509C3141F}"/>
              </a:ext>
            </a:extLst>
          </p:cNvPr>
          <p:cNvGrpSpPr/>
          <p:nvPr/>
        </p:nvGrpSpPr>
        <p:grpSpPr>
          <a:xfrm rot="5400000">
            <a:off x="3596025" y="2416651"/>
            <a:ext cx="602433" cy="536285"/>
            <a:chOff x="14115295" y="903427"/>
            <a:chExt cx="460800" cy="403046"/>
          </a:xfrm>
        </p:grpSpPr>
        <p:grpSp>
          <p:nvGrpSpPr>
            <p:cNvPr id="23" name="Gruppo 456">
              <a:extLst>
                <a:ext uri="{FF2B5EF4-FFF2-40B4-BE49-F238E27FC236}">
                  <a16:creationId xmlns:a16="http://schemas.microsoft.com/office/drawing/2014/main" id="{8BE3D44A-AC12-ECDE-DAF2-B144918BCA4B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67" name="Rettangolo con angoli arrotondati 457">
                <a:extLst>
                  <a:ext uri="{FF2B5EF4-FFF2-40B4-BE49-F238E27FC236}">
                    <a16:creationId xmlns:a16="http://schemas.microsoft.com/office/drawing/2014/main" id="{AC0F683E-2EB0-91A3-2FD8-C02809520FAE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Rettangolo con angoli arrotondati 458">
                <a:extLst>
                  <a:ext uri="{FF2B5EF4-FFF2-40B4-BE49-F238E27FC236}">
                    <a16:creationId xmlns:a16="http://schemas.microsoft.com/office/drawing/2014/main" id="{DAF3B773-D8DF-BC71-C935-FD4603C543C0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Rettangolo con angoli arrotondati 459">
                <a:extLst>
                  <a:ext uri="{FF2B5EF4-FFF2-40B4-BE49-F238E27FC236}">
                    <a16:creationId xmlns:a16="http://schemas.microsoft.com/office/drawing/2014/main" id="{76F80FE4-AE08-2B60-9ACF-0E80B259E02B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Ovale 460">
                <a:extLst>
                  <a:ext uri="{FF2B5EF4-FFF2-40B4-BE49-F238E27FC236}">
                    <a16:creationId xmlns:a16="http://schemas.microsoft.com/office/drawing/2014/main" id="{F081FC1B-7A89-4147-D4E3-5E38F2547B4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Ovale 461">
                <a:extLst>
                  <a:ext uri="{FF2B5EF4-FFF2-40B4-BE49-F238E27FC236}">
                    <a16:creationId xmlns:a16="http://schemas.microsoft.com/office/drawing/2014/main" id="{21D84D20-1D33-2DD0-7B64-BBFC37ED5A0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Ovale 462">
                <a:extLst>
                  <a:ext uri="{FF2B5EF4-FFF2-40B4-BE49-F238E27FC236}">
                    <a16:creationId xmlns:a16="http://schemas.microsoft.com/office/drawing/2014/main" id="{0A6E7FB0-75F2-19AD-79A8-4DFA28183DF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Ovale 463">
                <a:extLst>
                  <a:ext uri="{FF2B5EF4-FFF2-40B4-BE49-F238E27FC236}">
                    <a16:creationId xmlns:a16="http://schemas.microsoft.com/office/drawing/2014/main" id="{A319F34C-C496-E1F1-44B4-B0482C639F0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Ovale 464">
                <a:extLst>
                  <a:ext uri="{FF2B5EF4-FFF2-40B4-BE49-F238E27FC236}">
                    <a16:creationId xmlns:a16="http://schemas.microsoft.com/office/drawing/2014/main" id="{340A8D84-86A3-C0A6-2F7E-0F1731F74548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7" name="Ovale 465">
                <a:extLst>
                  <a:ext uri="{FF2B5EF4-FFF2-40B4-BE49-F238E27FC236}">
                    <a16:creationId xmlns:a16="http://schemas.microsoft.com/office/drawing/2014/main" id="{8B9DE129-EB7F-F24C-C2BC-859D42F3CBF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Ovale 466">
                <a:extLst>
                  <a:ext uri="{FF2B5EF4-FFF2-40B4-BE49-F238E27FC236}">
                    <a16:creationId xmlns:a16="http://schemas.microsoft.com/office/drawing/2014/main" id="{6057F920-8EF7-34F4-FC94-5B6894251C9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09" name="Connettore diritto 467">
                <a:extLst>
                  <a:ext uri="{FF2B5EF4-FFF2-40B4-BE49-F238E27FC236}">
                    <a16:creationId xmlns:a16="http://schemas.microsoft.com/office/drawing/2014/main" id="{334272BE-04BA-DDFB-2560-B9B05D2B59B4}"/>
                  </a:ext>
                </a:extLst>
              </p:cNvPr>
              <p:cNvCxnSpPr>
                <a:cxnSpLocks/>
                <a:stCxn id="103" idx="6"/>
                <a:endCxn id="102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0" name="Connettore diritto 468">
                <a:extLst>
                  <a:ext uri="{FF2B5EF4-FFF2-40B4-BE49-F238E27FC236}">
                    <a16:creationId xmlns:a16="http://schemas.microsoft.com/office/drawing/2014/main" id="{D95B9A22-DC37-A5EF-467C-F18D34E7C886}"/>
                  </a:ext>
                </a:extLst>
              </p:cNvPr>
              <p:cNvCxnSpPr>
                <a:cxnSpLocks/>
                <a:stCxn id="103" idx="6"/>
                <a:endCxn id="105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1" name="Connettore diritto 469">
                <a:extLst>
                  <a:ext uri="{FF2B5EF4-FFF2-40B4-BE49-F238E27FC236}">
                    <a16:creationId xmlns:a16="http://schemas.microsoft.com/office/drawing/2014/main" id="{3264D090-FD0C-870C-D3C9-5C0FD9144F6C}"/>
                  </a:ext>
                </a:extLst>
              </p:cNvPr>
              <p:cNvCxnSpPr>
                <a:cxnSpLocks/>
                <a:stCxn id="104" idx="6"/>
                <a:endCxn id="106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2" name="Connettore diritto 470">
                <a:extLst>
                  <a:ext uri="{FF2B5EF4-FFF2-40B4-BE49-F238E27FC236}">
                    <a16:creationId xmlns:a16="http://schemas.microsoft.com/office/drawing/2014/main" id="{40694721-3826-5D32-C3E6-1C7C8F5D200F}"/>
                  </a:ext>
                </a:extLst>
              </p:cNvPr>
              <p:cNvCxnSpPr>
                <a:cxnSpLocks/>
                <a:stCxn id="104" idx="6"/>
                <a:endCxn id="105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56" name="Connettore diritto 33">
              <a:extLst>
                <a:ext uri="{FF2B5EF4-FFF2-40B4-BE49-F238E27FC236}">
                  <a16:creationId xmlns:a16="http://schemas.microsoft.com/office/drawing/2014/main" id="{E60E1735-6448-8430-A53A-0FB6B9989EF0}"/>
                </a:ext>
              </a:extLst>
            </p:cNvPr>
            <p:cNvCxnSpPr>
              <a:stCxn id="106" idx="6"/>
              <a:endCxn id="108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59" name="Connettore diritto 34">
              <a:extLst>
                <a:ext uri="{FF2B5EF4-FFF2-40B4-BE49-F238E27FC236}">
                  <a16:creationId xmlns:a16="http://schemas.microsoft.com/office/drawing/2014/main" id="{2A49DFFF-FEEE-3994-D26B-FA9B70103742}"/>
                </a:ext>
              </a:extLst>
            </p:cNvPr>
            <p:cNvCxnSpPr>
              <a:stCxn id="105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62" name="Connettore diritto 35">
              <a:extLst>
                <a:ext uri="{FF2B5EF4-FFF2-40B4-BE49-F238E27FC236}">
                  <a16:creationId xmlns:a16="http://schemas.microsoft.com/office/drawing/2014/main" id="{D965F282-8BF2-86B4-FCA5-4E449A057801}"/>
                </a:ext>
              </a:extLst>
            </p:cNvPr>
            <p:cNvCxnSpPr>
              <a:stCxn id="105" idx="6"/>
              <a:endCxn id="107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63" name="Connettore diritto 36">
              <a:extLst>
                <a:ext uri="{FF2B5EF4-FFF2-40B4-BE49-F238E27FC236}">
                  <a16:creationId xmlns:a16="http://schemas.microsoft.com/office/drawing/2014/main" id="{10199D93-7794-7516-46F8-65609017C079}"/>
                </a:ext>
              </a:extLst>
            </p:cNvPr>
            <p:cNvCxnSpPr>
              <a:stCxn id="102" idx="6"/>
              <a:endCxn id="107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grpSp>
        <p:nvGrpSpPr>
          <p:cNvPr id="113" name="Gruppo 31">
            <a:extLst>
              <a:ext uri="{FF2B5EF4-FFF2-40B4-BE49-F238E27FC236}">
                <a16:creationId xmlns:a16="http://schemas.microsoft.com/office/drawing/2014/main" id="{56D17186-3E48-D570-FFCB-F7390B15F96B}"/>
              </a:ext>
            </a:extLst>
          </p:cNvPr>
          <p:cNvGrpSpPr/>
          <p:nvPr/>
        </p:nvGrpSpPr>
        <p:grpSpPr>
          <a:xfrm rot="5400000">
            <a:off x="5475355" y="5787036"/>
            <a:ext cx="602433" cy="536285"/>
            <a:chOff x="14115295" y="903427"/>
            <a:chExt cx="460800" cy="403046"/>
          </a:xfrm>
        </p:grpSpPr>
        <p:grpSp>
          <p:nvGrpSpPr>
            <p:cNvPr id="114" name="Gruppo 456">
              <a:extLst>
                <a:ext uri="{FF2B5EF4-FFF2-40B4-BE49-F238E27FC236}">
                  <a16:creationId xmlns:a16="http://schemas.microsoft.com/office/drawing/2014/main" id="{7BDD9A83-3EBE-6E6F-6474-733C5A544640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119" name="Rettangolo con angoli arrotondati 457">
                <a:extLst>
                  <a:ext uri="{FF2B5EF4-FFF2-40B4-BE49-F238E27FC236}">
                    <a16:creationId xmlns:a16="http://schemas.microsoft.com/office/drawing/2014/main" id="{E483095F-EDE4-CE00-AC00-82F53114F08C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0" name="Rettangolo con angoli arrotondati 458">
                <a:extLst>
                  <a:ext uri="{FF2B5EF4-FFF2-40B4-BE49-F238E27FC236}">
                    <a16:creationId xmlns:a16="http://schemas.microsoft.com/office/drawing/2014/main" id="{B88E659C-507C-4521-691B-302F246CA9D3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1" name="Rettangolo con angoli arrotondati 459">
                <a:extLst>
                  <a:ext uri="{FF2B5EF4-FFF2-40B4-BE49-F238E27FC236}">
                    <a16:creationId xmlns:a16="http://schemas.microsoft.com/office/drawing/2014/main" id="{7C19DC27-E8CD-258E-DC5E-BC692F636D1B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2" name="Ovale 460">
                <a:extLst>
                  <a:ext uri="{FF2B5EF4-FFF2-40B4-BE49-F238E27FC236}">
                    <a16:creationId xmlns:a16="http://schemas.microsoft.com/office/drawing/2014/main" id="{E785BD82-F740-6516-B54E-6062A886CADB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3" name="Ovale 461">
                <a:extLst>
                  <a:ext uri="{FF2B5EF4-FFF2-40B4-BE49-F238E27FC236}">
                    <a16:creationId xmlns:a16="http://schemas.microsoft.com/office/drawing/2014/main" id="{C78DE984-18AD-88F4-1EA4-733F40D1A8C2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4" name="Ovale 462">
                <a:extLst>
                  <a:ext uri="{FF2B5EF4-FFF2-40B4-BE49-F238E27FC236}">
                    <a16:creationId xmlns:a16="http://schemas.microsoft.com/office/drawing/2014/main" id="{AF21D34D-CFE2-08D5-A7B6-9463D82D35EF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5" name="Ovale 463">
                <a:extLst>
                  <a:ext uri="{FF2B5EF4-FFF2-40B4-BE49-F238E27FC236}">
                    <a16:creationId xmlns:a16="http://schemas.microsoft.com/office/drawing/2014/main" id="{87A9FABF-77DA-CB30-DF02-A860324ADD4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6" name="Ovale 464">
                <a:extLst>
                  <a:ext uri="{FF2B5EF4-FFF2-40B4-BE49-F238E27FC236}">
                    <a16:creationId xmlns:a16="http://schemas.microsoft.com/office/drawing/2014/main" id="{2B9E8440-CDBB-08C0-F1ED-94E8D1DFBD3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7" name="Ovale 465">
                <a:extLst>
                  <a:ext uri="{FF2B5EF4-FFF2-40B4-BE49-F238E27FC236}">
                    <a16:creationId xmlns:a16="http://schemas.microsoft.com/office/drawing/2014/main" id="{F042DAA8-098A-653E-60FB-177187162B7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8" name="Ovale 466">
                <a:extLst>
                  <a:ext uri="{FF2B5EF4-FFF2-40B4-BE49-F238E27FC236}">
                    <a16:creationId xmlns:a16="http://schemas.microsoft.com/office/drawing/2014/main" id="{D70377EA-3DC2-2C54-6EA7-AC0A46D7B9E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29" name="Connettore diritto 467">
                <a:extLst>
                  <a:ext uri="{FF2B5EF4-FFF2-40B4-BE49-F238E27FC236}">
                    <a16:creationId xmlns:a16="http://schemas.microsoft.com/office/drawing/2014/main" id="{F9074A50-AC28-F20D-0455-3CEA93A326B1}"/>
                  </a:ext>
                </a:extLst>
              </p:cNvPr>
              <p:cNvCxnSpPr>
                <a:cxnSpLocks/>
                <a:stCxn id="123" idx="6"/>
                <a:endCxn id="122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0" name="Connettore diritto 468">
                <a:extLst>
                  <a:ext uri="{FF2B5EF4-FFF2-40B4-BE49-F238E27FC236}">
                    <a16:creationId xmlns:a16="http://schemas.microsoft.com/office/drawing/2014/main" id="{78D5C870-5586-1412-5601-9360F37D9282}"/>
                  </a:ext>
                </a:extLst>
              </p:cNvPr>
              <p:cNvCxnSpPr>
                <a:cxnSpLocks/>
                <a:stCxn id="123" idx="6"/>
                <a:endCxn id="125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1" name="Connettore diritto 469">
                <a:extLst>
                  <a:ext uri="{FF2B5EF4-FFF2-40B4-BE49-F238E27FC236}">
                    <a16:creationId xmlns:a16="http://schemas.microsoft.com/office/drawing/2014/main" id="{5B67F716-67A7-AD85-FE95-4894EB5598D4}"/>
                  </a:ext>
                </a:extLst>
              </p:cNvPr>
              <p:cNvCxnSpPr>
                <a:cxnSpLocks/>
                <a:stCxn id="124" idx="6"/>
                <a:endCxn id="126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2" name="Connettore diritto 470">
                <a:extLst>
                  <a:ext uri="{FF2B5EF4-FFF2-40B4-BE49-F238E27FC236}">
                    <a16:creationId xmlns:a16="http://schemas.microsoft.com/office/drawing/2014/main" id="{46D8031D-81DE-B8BB-617D-EF65819E4FBC}"/>
                  </a:ext>
                </a:extLst>
              </p:cNvPr>
              <p:cNvCxnSpPr>
                <a:cxnSpLocks/>
                <a:stCxn id="124" idx="6"/>
                <a:endCxn id="125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115" name="Connettore diritto 33">
              <a:extLst>
                <a:ext uri="{FF2B5EF4-FFF2-40B4-BE49-F238E27FC236}">
                  <a16:creationId xmlns:a16="http://schemas.microsoft.com/office/drawing/2014/main" id="{D585ED5A-5D5E-482E-6F51-AF619041D1A5}"/>
                </a:ext>
              </a:extLst>
            </p:cNvPr>
            <p:cNvCxnSpPr>
              <a:stCxn id="126" idx="6"/>
              <a:endCxn id="128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116" name="Connettore diritto 34">
              <a:extLst>
                <a:ext uri="{FF2B5EF4-FFF2-40B4-BE49-F238E27FC236}">
                  <a16:creationId xmlns:a16="http://schemas.microsoft.com/office/drawing/2014/main" id="{F571F4EB-E9F2-78F0-C022-8804B6E1A3A8}"/>
                </a:ext>
              </a:extLst>
            </p:cNvPr>
            <p:cNvCxnSpPr>
              <a:stCxn id="125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117" name="Connettore diritto 35">
              <a:extLst>
                <a:ext uri="{FF2B5EF4-FFF2-40B4-BE49-F238E27FC236}">
                  <a16:creationId xmlns:a16="http://schemas.microsoft.com/office/drawing/2014/main" id="{40FAF5D9-883A-325B-3CC6-4F23350470C1}"/>
                </a:ext>
              </a:extLst>
            </p:cNvPr>
            <p:cNvCxnSpPr>
              <a:stCxn id="125" idx="6"/>
              <a:endCxn id="127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118" name="Connettore diritto 36">
              <a:extLst>
                <a:ext uri="{FF2B5EF4-FFF2-40B4-BE49-F238E27FC236}">
                  <a16:creationId xmlns:a16="http://schemas.microsoft.com/office/drawing/2014/main" id="{7219CF55-8A63-382A-BC99-87BEF8D96F08}"/>
                </a:ext>
              </a:extLst>
            </p:cNvPr>
            <p:cNvCxnSpPr>
              <a:stCxn id="122" idx="6"/>
              <a:endCxn id="127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sp>
        <p:nvSpPr>
          <p:cNvPr id="133" name="TextBox 132">
            <a:extLst>
              <a:ext uri="{FF2B5EF4-FFF2-40B4-BE49-F238E27FC236}">
                <a16:creationId xmlns:a16="http://schemas.microsoft.com/office/drawing/2014/main" id="{6488876B-480D-EE45-EF4C-7157D3814323}"/>
              </a:ext>
            </a:extLst>
          </p:cNvPr>
          <p:cNvSpPr txBox="1"/>
          <p:nvPr/>
        </p:nvSpPr>
        <p:spPr>
          <a:xfrm>
            <a:off x="6094576" y="5783640"/>
            <a:ext cx="473754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Global model for </a:t>
            </a:r>
            <a:r>
              <a:rPr lang="it-IT" dirty="0" err="1"/>
              <a:t>active</a:t>
            </a:r>
            <a:r>
              <a:rPr lang="it-IT" dirty="0"/>
              <a:t> </a:t>
            </a:r>
            <a:r>
              <a:rPr lang="it-IT" dirty="0" err="1"/>
              <a:t>federation</a:t>
            </a:r>
            <a:r>
              <a:rPr lang="it-IT" dirty="0"/>
              <a:t> </a:t>
            </a:r>
            <a:r>
              <a:rPr lang="en-US" dirty="0"/>
              <a:t>“</a:t>
            </a:r>
            <a:r>
              <a:rPr lang="en-US" dirty="0" err="1"/>
              <a:t>Name_of_federation</a:t>
            </a:r>
            <a:r>
              <a:rPr lang="en-US" dirty="0"/>
              <a:t>" </a:t>
            </a:r>
            <a:endParaRPr lang="it-IT" dirty="0"/>
          </a:p>
          <a:p>
            <a:endParaRPr lang="it-IT" dirty="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A2F4A2A-88A6-FFDC-02D0-AD063E596D2B}"/>
              </a:ext>
            </a:extLst>
          </p:cNvPr>
          <p:cNvSpPr txBox="1"/>
          <p:nvPr/>
        </p:nvSpPr>
        <p:spPr>
          <a:xfrm>
            <a:off x="94004" y="3512321"/>
            <a:ext cx="17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Client (</a:t>
            </a:r>
            <a:r>
              <a:rPr lang="it-IT" dirty="0" err="1"/>
              <a:t>learner</a:t>
            </a:r>
            <a:r>
              <a:rPr lang="it-IT" dirty="0"/>
              <a:t> </a:t>
            </a:r>
            <a:r>
              <a:rPr lang="it-IT" i="1" dirty="0"/>
              <a:t>i</a:t>
            </a:r>
            <a:r>
              <a:rPr lang="it-IT" dirty="0"/>
              <a:t>)</a:t>
            </a:r>
          </a:p>
        </p:txBody>
      </p:sp>
      <p:grpSp>
        <p:nvGrpSpPr>
          <p:cNvPr id="135" name="Gruppo 31">
            <a:extLst>
              <a:ext uri="{FF2B5EF4-FFF2-40B4-BE49-F238E27FC236}">
                <a16:creationId xmlns:a16="http://schemas.microsoft.com/office/drawing/2014/main" id="{0965017F-9E20-F639-E1A1-479F4B7B9C7C}"/>
              </a:ext>
            </a:extLst>
          </p:cNvPr>
          <p:cNvGrpSpPr/>
          <p:nvPr/>
        </p:nvGrpSpPr>
        <p:grpSpPr>
          <a:xfrm rot="5400000">
            <a:off x="5713213" y="4179002"/>
            <a:ext cx="602433" cy="536285"/>
            <a:chOff x="14115295" y="903427"/>
            <a:chExt cx="460800" cy="403046"/>
          </a:xfrm>
        </p:grpSpPr>
        <p:grpSp>
          <p:nvGrpSpPr>
            <p:cNvPr id="136" name="Gruppo 456">
              <a:extLst>
                <a:ext uri="{FF2B5EF4-FFF2-40B4-BE49-F238E27FC236}">
                  <a16:creationId xmlns:a16="http://schemas.microsoft.com/office/drawing/2014/main" id="{EA34D52B-7AF3-41A7-CA4F-254B54E0F5A4}"/>
                </a:ext>
              </a:extLst>
            </p:cNvPr>
            <p:cNvGrpSpPr>
              <a:grpSpLocks noChangeAspect="1"/>
            </p:cNvGrpSpPr>
            <p:nvPr/>
          </p:nvGrpSpPr>
          <p:grpSpPr>
            <a:xfrm rot="16233208">
              <a:off x="14144172" y="874550"/>
              <a:ext cx="403046" cy="460800"/>
              <a:chOff x="9028701" y="4067849"/>
              <a:chExt cx="803562" cy="918706"/>
            </a:xfrm>
          </p:grpSpPr>
          <p:sp>
            <p:nvSpPr>
              <p:cNvPr id="141" name="Rettangolo con angoli arrotondati 457">
                <a:extLst>
                  <a:ext uri="{FF2B5EF4-FFF2-40B4-BE49-F238E27FC236}">
                    <a16:creationId xmlns:a16="http://schemas.microsoft.com/office/drawing/2014/main" id="{E1E308C5-F4C8-AC2B-2C6E-78D43BA74EC9}"/>
                  </a:ext>
                </a:extLst>
              </p:cNvPr>
              <p:cNvSpPr/>
              <p:nvPr/>
            </p:nvSpPr>
            <p:spPr>
              <a:xfrm>
                <a:off x="9100775" y="4709466"/>
                <a:ext cx="630131" cy="277089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2" name="Rettangolo con angoli arrotondati 458">
                <a:extLst>
                  <a:ext uri="{FF2B5EF4-FFF2-40B4-BE49-F238E27FC236}">
                    <a16:creationId xmlns:a16="http://schemas.microsoft.com/office/drawing/2014/main" id="{EF4436C5-52A5-F004-3D64-C04C460D3AED}"/>
                  </a:ext>
                </a:extLst>
              </p:cNvPr>
              <p:cNvSpPr/>
              <p:nvPr/>
            </p:nvSpPr>
            <p:spPr>
              <a:xfrm>
                <a:off x="9070265" y="4067849"/>
                <a:ext cx="678872" cy="249381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3" name="Rettangolo con angoli arrotondati 459">
                <a:extLst>
                  <a:ext uri="{FF2B5EF4-FFF2-40B4-BE49-F238E27FC236}">
                    <a16:creationId xmlns:a16="http://schemas.microsoft.com/office/drawing/2014/main" id="{DFF87DF0-D3C5-FB02-F861-A0F456295483}"/>
                  </a:ext>
                </a:extLst>
              </p:cNvPr>
              <p:cNvSpPr/>
              <p:nvPr/>
            </p:nvSpPr>
            <p:spPr>
              <a:xfrm>
                <a:off x="9028701" y="4377172"/>
                <a:ext cx="803562" cy="277090"/>
              </a:xfrm>
              <a:prstGeom prst="roundRect">
                <a:avLst>
                  <a:gd name="adj" fmla="val 50000"/>
                </a:avLst>
              </a:prstGeom>
              <a:noFill/>
              <a:ln w="25400" cap="flat" cmpd="sng" algn="ctr">
                <a:solidFill>
                  <a:srgbClr val="663300">
                    <a:alpha val="7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4" name="Ovale 460">
                <a:extLst>
                  <a:ext uri="{FF2B5EF4-FFF2-40B4-BE49-F238E27FC236}">
                    <a16:creationId xmlns:a16="http://schemas.microsoft.com/office/drawing/2014/main" id="{F01EAFF7-66AD-2E4B-64AE-B9A2F892D99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094312" y="4467579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5" name="Ovale 461">
                <a:extLst>
                  <a:ext uri="{FF2B5EF4-FFF2-40B4-BE49-F238E27FC236}">
                    <a16:creationId xmlns:a16="http://schemas.microsoft.com/office/drawing/2014/main" id="{9B0FF916-4CD3-D4B9-1533-DF0D130F1245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10777" y="4805914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6" name="Ovale 462">
                <a:extLst>
                  <a:ext uri="{FF2B5EF4-FFF2-40B4-BE49-F238E27FC236}">
                    <a16:creationId xmlns:a16="http://schemas.microsoft.com/office/drawing/2014/main" id="{33C64927-F88B-D552-8FFF-C8C40A2FDC8C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56483" y="4802297"/>
                <a:ext cx="124733" cy="11483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7" name="Ovale 463">
                <a:extLst>
                  <a:ext uri="{FF2B5EF4-FFF2-40B4-BE49-F238E27FC236}">
                    <a16:creationId xmlns:a16="http://schemas.microsoft.com/office/drawing/2014/main" id="{F165074A-A442-FD9A-B06B-3184609F22A3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330688" y="4470080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8" name="Ovale 464">
                <a:extLst>
                  <a:ext uri="{FF2B5EF4-FFF2-40B4-BE49-F238E27FC236}">
                    <a16:creationId xmlns:a16="http://schemas.microsoft.com/office/drawing/2014/main" id="{3F244FA3-EEDD-5A72-7E0E-81FCDFC9AA1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598165" y="4467582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9" name="Ovale 465">
                <a:extLst>
                  <a:ext uri="{FF2B5EF4-FFF2-40B4-BE49-F238E27FC236}">
                    <a16:creationId xmlns:a16="http://schemas.microsoft.com/office/drawing/2014/main" id="{708D90DA-607C-6D6E-1652-F41FF18A8DD4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209386" y="4144325"/>
                <a:ext cx="124733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0" name="Ovale 466">
                <a:extLst>
                  <a:ext uri="{FF2B5EF4-FFF2-40B4-BE49-F238E27FC236}">
                    <a16:creationId xmlns:a16="http://schemas.microsoft.com/office/drawing/2014/main" id="{2BC824CC-3BB1-3D57-6288-1730F03B863D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6200000">
                <a:off x="9466264" y="4149272"/>
                <a:ext cx="114838" cy="11483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51" name="Connettore diritto 467">
                <a:extLst>
                  <a:ext uri="{FF2B5EF4-FFF2-40B4-BE49-F238E27FC236}">
                    <a16:creationId xmlns:a16="http://schemas.microsoft.com/office/drawing/2014/main" id="{DDD5BEE9-19F8-81DF-D023-2E001B082744}"/>
                  </a:ext>
                </a:extLst>
              </p:cNvPr>
              <p:cNvCxnSpPr>
                <a:cxnSpLocks/>
                <a:stCxn id="145" idx="6"/>
                <a:endCxn id="144" idx="2"/>
              </p:cNvCxnSpPr>
              <p:nvPr/>
            </p:nvCxnSpPr>
            <p:spPr>
              <a:xfrm flipH="1" flipV="1">
                <a:off x="9156679" y="4587364"/>
                <a:ext cx="116465" cy="21360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2" name="Connettore diritto 468">
                <a:extLst>
                  <a:ext uri="{FF2B5EF4-FFF2-40B4-BE49-F238E27FC236}">
                    <a16:creationId xmlns:a16="http://schemas.microsoft.com/office/drawing/2014/main" id="{DCAA65A6-BDF9-A3B5-6A4A-182BACE7995E}"/>
                  </a:ext>
                </a:extLst>
              </p:cNvPr>
              <p:cNvCxnSpPr>
                <a:cxnSpLocks/>
                <a:stCxn id="145" idx="6"/>
                <a:endCxn id="147" idx="2"/>
              </p:cNvCxnSpPr>
              <p:nvPr/>
            </p:nvCxnSpPr>
            <p:spPr>
              <a:xfrm flipV="1">
                <a:off x="9273144" y="4589865"/>
                <a:ext cx="119910" cy="21110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3" name="Connettore diritto 469">
                <a:extLst>
                  <a:ext uri="{FF2B5EF4-FFF2-40B4-BE49-F238E27FC236}">
                    <a16:creationId xmlns:a16="http://schemas.microsoft.com/office/drawing/2014/main" id="{3CCC77BD-AB5B-1AFF-ACDD-1B1E43EEAD12}"/>
                  </a:ext>
                </a:extLst>
              </p:cNvPr>
              <p:cNvCxnSpPr>
                <a:cxnSpLocks/>
                <a:stCxn id="146" idx="6"/>
                <a:endCxn id="148" idx="2"/>
              </p:cNvCxnSpPr>
              <p:nvPr/>
            </p:nvCxnSpPr>
            <p:spPr>
              <a:xfrm flipV="1">
                <a:off x="9518850" y="4587368"/>
                <a:ext cx="141682" cy="209982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4" name="Connettore diritto 470">
                <a:extLst>
                  <a:ext uri="{FF2B5EF4-FFF2-40B4-BE49-F238E27FC236}">
                    <a16:creationId xmlns:a16="http://schemas.microsoft.com/office/drawing/2014/main" id="{34D90ADB-25F4-CC70-248E-05EF4FC74CB6}"/>
                  </a:ext>
                </a:extLst>
              </p:cNvPr>
              <p:cNvCxnSpPr>
                <a:cxnSpLocks/>
                <a:stCxn id="146" idx="6"/>
                <a:endCxn id="147" idx="2"/>
              </p:cNvCxnSpPr>
              <p:nvPr/>
            </p:nvCxnSpPr>
            <p:spPr>
              <a:xfrm flipH="1" flipV="1">
                <a:off x="9393054" y="4589865"/>
                <a:ext cx="125796" cy="20748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137" name="Connettore diritto 33">
              <a:extLst>
                <a:ext uri="{FF2B5EF4-FFF2-40B4-BE49-F238E27FC236}">
                  <a16:creationId xmlns:a16="http://schemas.microsoft.com/office/drawing/2014/main" id="{BEA94C37-17F7-300F-24AB-6FC95AD73744}"/>
                </a:ext>
              </a:extLst>
            </p:cNvPr>
            <p:cNvCxnSpPr>
              <a:stCxn id="148" idx="6"/>
              <a:endCxn id="150" idx="2"/>
            </p:cNvCxnSpPr>
            <p:nvPr/>
          </p:nvCxnSpPr>
          <p:spPr>
            <a:xfrm rot="20116179" flipH="1">
              <a:off x="14204633" y="1013325"/>
              <a:ext cx="119352" cy="19536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138" name="Connettore diritto 34">
              <a:extLst>
                <a:ext uri="{FF2B5EF4-FFF2-40B4-BE49-F238E27FC236}">
                  <a16:creationId xmlns:a16="http://schemas.microsoft.com/office/drawing/2014/main" id="{DCF3B989-43E8-21EC-D86F-0762368CE08F}"/>
                </a:ext>
              </a:extLst>
            </p:cNvPr>
            <p:cNvCxnSpPr>
              <a:stCxn id="147" idx="6"/>
            </p:cNvCxnSpPr>
            <p:nvPr/>
          </p:nvCxnSpPr>
          <p:spPr>
            <a:xfrm rot="20116179" flipH="1" flipV="1">
              <a:off x="14238412" y="1040472"/>
              <a:ext cx="57786" cy="99604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139" name="Connettore diritto 35">
              <a:extLst>
                <a:ext uri="{FF2B5EF4-FFF2-40B4-BE49-F238E27FC236}">
                  <a16:creationId xmlns:a16="http://schemas.microsoft.com/office/drawing/2014/main" id="{5A25EA4A-45AD-D986-1823-A96CFB0E9FA0}"/>
                </a:ext>
              </a:extLst>
            </p:cNvPr>
            <p:cNvCxnSpPr>
              <a:stCxn id="147" idx="6"/>
              <a:endCxn id="149" idx="2"/>
            </p:cNvCxnSpPr>
            <p:nvPr/>
          </p:nvCxnSpPr>
          <p:spPr>
            <a:xfrm rot="20116179" flipH="1">
              <a:off x="14205100" y="1147379"/>
              <a:ext cx="117155" cy="11949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  <p:cxnSp>
          <p:nvCxnSpPr>
            <p:cNvPr id="140" name="Connettore diritto 36">
              <a:extLst>
                <a:ext uri="{FF2B5EF4-FFF2-40B4-BE49-F238E27FC236}">
                  <a16:creationId xmlns:a16="http://schemas.microsoft.com/office/drawing/2014/main" id="{ADC14763-870A-DA2B-2BF3-333653C5E09D}"/>
                </a:ext>
              </a:extLst>
            </p:cNvPr>
            <p:cNvCxnSpPr>
              <a:stCxn id="144" idx="6"/>
              <a:endCxn id="149" idx="2"/>
            </p:cNvCxnSpPr>
            <p:nvPr/>
          </p:nvCxnSpPr>
          <p:spPr>
            <a:xfrm rot="20116179" flipH="1" flipV="1">
              <a:off x="14229786" y="1165266"/>
              <a:ext cx="65384" cy="94718"/>
            </a:xfrm>
            <a:prstGeom prst="line">
              <a:avLst/>
            </a:prstGeom>
            <a:noFill/>
            <a:ln w="12700" cap="flat" cmpd="sng" algn="ctr">
              <a:solidFill>
                <a:srgbClr val="D0CECE"/>
              </a:solidFill>
              <a:prstDash val="solid"/>
              <a:miter lim="800000"/>
            </a:ln>
            <a:effectLst/>
          </p:spPr>
        </p:cxnSp>
      </p:grpSp>
      <p:sp>
        <p:nvSpPr>
          <p:cNvPr id="155" name="TextBox 154">
            <a:extLst>
              <a:ext uri="{FF2B5EF4-FFF2-40B4-BE49-F238E27FC236}">
                <a16:creationId xmlns:a16="http://schemas.microsoft.com/office/drawing/2014/main" id="{A97A7E25-D9D5-06EF-F01A-E3C41CF7C6F5}"/>
              </a:ext>
            </a:extLst>
          </p:cNvPr>
          <p:cNvSpPr txBox="1"/>
          <p:nvPr/>
        </p:nvSpPr>
        <p:spPr>
          <a:xfrm>
            <a:off x="1758296" y="3344747"/>
            <a:ext cx="437758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(</a:t>
            </a:r>
            <a:r>
              <a:rPr lang="it-IT" dirty="0" err="1"/>
              <a:t>subscribe</a:t>
            </a:r>
            <a:r>
              <a:rPr lang="it-IT" dirty="0"/>
              <a:t>) MQTT </a:t>
            </a:r>
            <a:r>
              <a:rPr lang="it-IT" dirty="0" err="1"/>
              <a:t>topic</a:t>
            </a:r>
            <a:r>
              <a:rPr lang="it-IT" dirty="0"/>
              <a:t>: </a:t>
            </a:r>
            <a:r>
              <a:rPr lang="en-US" dirty="0"/>
              <a:t>“</a:t>
            </a:r>
            <a:r>
              <a:rPr lang="en-US" dirty="0" err="1"/>
              <a:t>Name_of_federation</a:t>
            </a:r>
            <a:r>
              <a:rPr lang="en-US" dirty="0"/>
              <a:t>" + ‘</a:t>
            </a:r>
            <a:r>
              <a:rPr lang="en-US" dirty="0" err="1"/>
              <a:t>server_weights</a:t>
            </a:r>
            <a:r>
              <a:rPr lang="en-US" dirty="0"/>
              <a:t>’ + str(</a:t>
            </a:r>
            <a:r>
              <a:rPr lang="en-US" dirty="0" err="1"/>
              <a:t>i</a:t>
            </a:r>
            <a:r>
              <a:rPr lang="en-US" dirty="0"/>
              <a:t>)</a:t>
            </a:r>
            <a:endParaRPr lang="it-IT" dirty="0"/>
          </a:p>
          <a:p>
            <a:endParaRPr lang="it-IT" dirty="0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7FEF9046-5FA0-84CD-0B67-79FA253E4535}"/>
              </a:ext>
            </a:extLst>
          </p:cNvPr>
          <p:cNvSpPr txBox="1"/>
          <p:nvPr/>
        </p:nvSpPr>
        <p:spPr>
          <a:xfrm>
            <a:off x="2288849" y="5279876"/>
            <a:ext cx="4009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PS for </a:t>
            </a:r>
            <a:r>
              <a:rPr lang="it-IT" dirty="0" err="1"/>
              <a:t>federation</a:t>
            </a:r>
            <a:r>
              <a:rPr lang="it-IT" dirty="0"/>
              <a:t> </a:t>
            </a:r>
            <a:r>
              <a:rPr lang="en-US" dirty="0"/>
              <a:t>“</a:t>
            </a:r>
            <a:r>
              <a:rPr lang="en-US" dirty="0" err="1"/>
              <a:t>Name_of_federation</a:t>
            </a:r>
            <a:r>
              <a:rPr lang="en-US" dirty="0"/>
              <a:t>"</a:t>
            </a:r>
            <a:r>
              <a:rPr lang="it-IT" dirty="0"/>
              <a:t> 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97D9AD3E-F056-209C-50F5-BF67EDDABBA0}"/>
              </a:ext>
            </a:extLst>
          </p:cNvPr>
          <p:cNvSpPr txBox="1"/>
          <p:nvPr/>
        </p:nvSpPr>
        <p:spPr>
          <a:xfrm>
            <a:off x="2232589" y="2037241"/>
            <a:ext cx="50056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(global model </a:t>
            </a:r>
            <a:r>
              <a:rPr lang="it-IT" dirty="0" err="1"/>
              <a:t>published</a:t>
            </a:r>
            <a:r>
              <a:rPr lang="it-IT" dirty="0"/>
              <a:t> by the broker) </a:t>
            </a:r>
          </a:p>
        </p:txBody>
      </p:sp>
      <p:pic>
        <p:nvPicPr>
          <p:cNvPr id="2" name="Immagine 1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E1C062AB-7B47-9479-0609-E01CD935260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5" y="6469044"/>
            <a:ext cx="1632283" cy="35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253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155" grpId="0"/>
      <p:bldP spid="15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212">
            <a:extLst>
              <a:ext uri="{FF2B5EF4-FFF2-40B4-BE49-F238E27FC236}">
                <a16:creationId xmlns:a16="http://schemas.microsoft.com/office/drawing/2014/main" id="{2F870210-1A3C-4C59-80CD-067DD82D38A2}"/>
              </a:ext>
            </a:extLst>
          </p:cNvPr>
          <p:cNvSpPr/>
          <p:nvPr/>
        </p:nvSpPr>
        <p:spPr>
          <a:xfrm>
            <a:off x="399371" y="-6854"/>
            <a:ext cx="112033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3600" b="1" kern="0" dirty="0">
                <a:solidFill>
                  <a:srgbClr val="4F81BD">
                    <a:lumMod val="75000"/>
                  </a:srgbClr>
                </a:solidFill>
              </a:rPr>
              <a:t>Algorithms currently supported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DE583F3-9576-2229-71E5-ACD36532F83F}"/>
              </a:ext>
            </a:extLst>
          </p:cNvPr>
          <p:cNvSpPr txBox="1"/>
          <p:nvPr/>
        </p:nvSpPr>
        <p:spPr>
          <a:xfrm>
            <a:off x="9724402" y="3852272"/>
            <a:ext cx="153317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learner_XX.py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2A32B44-44AA-8D8B-6933-597E9A7BF0A3}"/>
              </a:ext>
            </a:extLst>
          </p:cNvPr>
          <p:cNvSpPr txBox="1"/>
          <p:nvPr/>
        </p:nvSpPr>
        <p:spPr>
          <a:xfrm>
            <a:off x="7791148" y="4929346"/>
            <a:ext cx="153317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learner_XX.py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68C9DA-99B4-D7FB-00FB-998D626C58E9}"/>
              </a:ext>
            </a:extLst>
          </p:cNvPr>
          <p:cNvSpPr txBox="1"/>
          <p:nvPr/>
        </p:nvSpPr>
        <p:spPr>
          <a:xfrm>
            <a:off x="5413333" y="799056"/>
            <a:ext cx="153317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learner_XX.py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35C08C-28CE-1EB1-99F7-834B21B2C2F8}"/>
              </a:ext>
            </a:extLst>
          </p:cNvPr>
          <p:cNvSpPr txBox="1"/>
          <p:nvPr/>
        </p:nvSpPr>
        <p:spPr>
          <a:xfrm>
            <a:off x="731881" y="614390"/>
            <a:ext cx="1787990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PS_server_XX.py</a:t>
            </a:r>
          </a:p>
          <a:p>
            <a:r>
              <a:rPr lang="it-IT" b="1" dirty="0">
                <a:solidFill>
                  <a:schemeClr val="bg1"/>
                </a:solidFill>
              </a:rPr>
              <a:t>@CERN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E4EC8CC-4D27-7DAD-0812-940EFE7EE8A1}"/>
              </a:ext>
            </a:extLst>
          </p:cNvPr>
          <p:cNvSpPr txBox="1"/>
          <p:nvPr/>
        </p:nvSpPr>
        <p:spPr>
          <a:xfrm>
            <a:off x="3595951" y="845222"/>
            <a:ext cx="824200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MQTT </a:t>
            </a:r>
          </a:p>
          <a:p>
            <a:r>
              <a:rPr lang="it-IT" b="1" dirty="0">
                <a:solidFill>
                  <a:schemeClr val="bg1"/>
                </a:solidFill>
              </a:rPr>
              <a:t>broker</a:t>
            </a:r>
          </a:p>
        </p:txBody>
      </p:sp>
      <p:sp>
        <p:nvSpPr>
          <p:cNvPr id="2" name="Rettangolo 147">
            <a:extLst>
              <a:ext uri="{FF2B5EF4-FFF2-40B4-BE49-F238E27FC236}">
                <a16:creationId xmlns:a16="http://schemas.microsoft.com/office/drawing/2014/main" id="{AFDBE321-D01E-C887-2230-FA430F95D2FE}"/>
              </a:ext>
            </a:extLst>
          </p:cNvPr>
          <p:cNvSpPr/>
          <p:nvPr/>
        </p:nvSpPr>
        <p:spPr>
          <a:xfrm>
            <a:off x="267168" y="705667"/>
            <a:ext cx="115208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Supported FL </a:t>
            </a:r>
            <a:r>
              <a:rPr lang="en-US" b="1" dirty="0" err="1">
                <a:solidFill>
                  <a:schemeClr val="tx1"/>
                </a:solidFill>
              </a:rPr>
              <a:t>algorthms</a:t>
            </a:r>
            <a:endParaRPr lang="en-US" b="1" dirty="0">
              <a:solidFill>
                <a:schemeClr val="tx1"/>
              </a:solidFill>
            </a:endParaRPr>
          </a:p>
          <a:p>
            <a:pPr marL="285750" indent="-285750" algn="l">
              <a:buFontTx/>
              <a:buChar char="-"/>
            </a:pP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'</a:t>
            </a:r>
            <a:r>
              <a:rPr lang="en-US" sz="1800" b="0" i="0" u="none" strike="noStrike" baseline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FedAvg</a:t>
            </a: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', '</a:t>
            </a:r>
            <a:r>
              <a:rPr lang="en-US" sz="1800" b="0" i="0" u="none" strike="noStrike" baseline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Classes.Fl_Algorithms.FedAvg</a:t>
            </a: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', 'FEDAVG',</a:t>
            </a:r>
          </a:p>
          <a:p>
            <a:pPr marL="285750" indent="-285750" algn="l">
              <a:buFontTx/>
              <a:buChar char="-"/>
            </a:pP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'</a:t>
            </a:r>
            <a:r>
              <a:rPr lang="en-US" sz="1800" b="0" i="0" u="none" strike="noStrike" baseline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FedAdp</a:t>
            </a: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', '</a:t>
            </a:r>
            <a:r>
              <a:rPr lang="en-US" sz="1800" b="0" i="0" u="none" strike="noStrike" baseline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Classes.Fl_Algorithms.FedAdp</a:t>
            </a: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', 'FEDADP',</a:t>
            </a:r>
          </a:p>
          <a:p>
            <a:pPr marL="285750" indent="-285750" algn="l">
              <a:buFontTx/>
              <a:buChar char="-"/>
            </a:pP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'</a:t>
            </a:r>
            <a:r>
              <a:rPr lang="en-US" sz="1800" b="0" i="0" u="none" strike="noStrike" baseline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FedProx</a:t>
            </a: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', '</a:t>
            </a:r>
            <a:r>
              <a:rPr lang="en-US" sz="1800" b="0" i="0" u="none" strike="noStrike" baseline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Classes.Fl_Algorithms.FedProx</a:t>
            </a: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', 'FEDPROX',</a:t>
            </a:r>
          </a:p>
          <a:p>
            <a:pPr marL="285750" indent="-285750" algn="l">
              <a:buFontTx/>
              <a:buChar char="-"/>
            </a:pP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'Scaffold', '</a:t>
            </a:r>
            <a:r>
              <a:rPr lang="en-US" sz="1800" b="0" i="0" u="none" strike="noStrike" baseline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Classes.Fl_Algorithms.Scaffold</a:t>
            </a: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', 'SCAFFOLD',</a:t>
            </a:r>
          </a:p>
          <a:p>
            <a:pPr marL="285750" indent="-285750" algn="l">
              <a:buFontTx/>
              <a:buChar char="-"/>
            </a:pP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'</a:t>
            </a:r>
            <a:r>
              <a:rPr lang="en-US" sz="1800" b="0" i="0" u="none" strike="noStrike" baseline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FedDyn</a:t>
            </a: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', '</a:t>
            </a:r>
            <a:r>
              <a:rPr lang="en-US" sz="1800" b="0" i="0" u="none" strike="noStrike" baseline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Classes.Fl_Algorithms.FedDyn</a:t>
            </a: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', 'FEDDYN',</a:t>
            </a:r>
          </a:p>
          <a:p>
            <a:pPr marL="285750" indent="-285750" algn="l">
              <a:buFontTx/>
              <a:buChar char="-"/>
            </a:pP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'</a:t>
            </a:r>
            <a:r>
              <a:rPr lang="en-US" sz="1800" b="0" i="0" u="none" strike="noStrike" baseline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FedDkw</a:t>
            </a: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', '</a:t>
            </a:r>
            <a:r>
              <a:rPr lang="en-US" sz="1800" b="0" i="0" u="none" strike="noStrike" baseline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Classes.Fl_Algorithms.FedDkw</a:t>
            </a: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', 'FEDDKW',</a:t>
            </a:r>
          </a:p>
          <a:p>
            <a:pPr marL="285750" indent="-285750" algn="l">
              <a:buFontTx/>
              <a:buChar char="-"/>
            </a:pP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'</a:t>
            </a:r>
            <a:r>
              <a:rPr lang="en-US" sz="1800" b="0" i="0" u="none" strike="noStrike" baseline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FedNova</a:t>
            </a: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', '</a:t>
            </a:r>
            <a:r>
              <a:rPr lang="en-US" sz="1800" b="0" i="0" u="none" strike="noStrike" baseline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Classes.Fl_Algorithms.FedNova</a:t>
            </a: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', 'FEDNOVA’</a:t>
            </a:r>
          </a:p>
          <a:p>
            <a:pPr marL="285750" indent="-285750" algn="l">
              <a:buFontTx/>
              <a:buChar char="-"/>
            </a:pP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‘C-</a:t>
            </a:r>
            <a:r>
              <a:rPr lang="en-US" sz="1800" b="0" i="0" u="none" strike="noStrike" baseline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FedAvg</a:t>
            </a: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’ ‘Consensus', ‘CONSENSUS] (Decentralized </a:t>
            </a:r>
            <a:r>
              <a:rPr lang="en-US" sz="1800" b="0" i="0" u="none" strike="noStrike" baseline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FedAvg</a:t>
            </a: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without PS)</a:t>
            </a:r>
          </a:p>
          <a:p>
            <a:pPr marL="285750" indent="-285750" algn="l">
              <a:buFontTx/>
              <a:buChar char="-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sz="1800" b="1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Network</a:t>
            </a:r>
          </a:p>
          <a:p>
            <a:pPr algn="l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-    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MQTT v3.11 support</a:t>
            </a:r>
            <a:endParaRPr lang="en-US" sz="1800" i="0" u="none" strike="noStrike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buFontTx/>
              <a:buChar char="-"/>
            </a:pPr>
            <a:endParaRPr lang="en-US" sz="1800" b="0" i="0" u="none" strike="noStrike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Architectures</a:t>
            </a:r>
          </a:p>
          <a:p>
            <a:pPr marL="285750" indent="-285750" algn="l">
              <a:buFontTx/>
              <a:buChar char="-"/>
            </a:pP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Synch and </a:t>
            </a:r>
            <a:r>
              <a:rPr lang="en-US" sz="1800" b="0" i="0" u="none" strike="noStrike" baseline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asynch</a:t>
            </a:r>
            <a:r>
              <a:rPr lang="en-US" sz="1800" b="0" i="0" u="none" strike="noStrike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operation</a:t>
            </a:r>
          </a:p>
          <a:p>
            <a:pPr marL="285750" indent="-285750" algn="l">
              <a:buFontTx/>
              <a:buChar char="-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Decentralized (parameter server less)</a:t>
            </a:r>
            <a:endParaRPr lang="en-US" sz="1800" b="0" i="0" u="none" strike="noStrike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1800" b="0" i="0" u="none" strike="noStrike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Optional</a:t>
            </a:r>
            <a:endParaRPr lang="en-US" sz="1800" b="1" i="0" u="none" strike="noStrike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Support to actor-critic federated reinforcement learning processes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Tracking of energy consumption (real time carbon tracking)</a:t>
            </a:r>
            <a:endParaRPr lang="en-US" sz="1800" b="0" i="0" u="none" strike="noStrike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endParaRPr lang="en-US" dirty="0">
              <a:solidFill>
                <a:schemeClr val="bg1"/>
              </a:solidFill>
            </a:endParaRPr>
          </a:p>
          <a:p>
            <a:pPr lvl="0"/>
            <a:endParaRPr lang="en-US" b="1" dirty="0">
              <a:solidFill>
                <a:prstClr val="black"/>
              </a:solidFill>
              <a:latin typeface="NimbusRomNo9L-Medi"/>
            </a:endParaRPr>
          </a:p>
        </p:txBody>
      </p:sp>
      <p:pic>
        <p:nvPicPr>
          <p:cNvPr id="3" name="Immagine 2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B52C2E29-8669-DDC2-987B-A0B310DD22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5" y="6469044"/>
            <a:ext cx="1632283" cy="35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8655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4" descr="data:image/jpeg;base64,/9j/4AAQSkZJRgABAQAAAQABAAD/2wCEAAkGBhQSEBQUEhQUFBUVFRQUFRgXFxcYFxUUFxUWFRQUFxQXHCYeFxkjGRQUHy8gIycpLCwsFR4xNTAqNSYsLCkBCQoKDgwOGg8PFykcHCQsKSkpKSkpLCkpLCwpLCwpKSkpLCwpKSkpKSkpKSksLCkpLCkpLCwpKSwsKSwpKSwpKf/AABEIARMAtwMBIgACEQEDEQH/xAAcAAABBQEBAQAAAAAAAAAAAAAAAQIEBQYHAwj/xABAEAABAwEFBQUFBQcDBQAAAAABAAIRAwQFEiExBkFRYXEHEyKBkTKhscHwI0JSYtEUcoKSouHxFRYzQ1NjssL/xAAZAQADAQEBAAAAAAAAAAAAAAAAAQIDBAX/xAAiEQEBAAIDAAICAwEAAAAAAAAAAQIRAyExEkEyURNh8CL/2gAMAwEAAhEDEQA/APFlNe7aaVjF7NasWxrWJ4anwiEGQBEJUoCASEJUsIIIhCVBgJQhKEAJQEJQgiJUBCAEJUqAbCQtXoiEE8HMXm6mpUJhamEXu0KRgQgng1qeAmhOCSiwhKiEjIgIhKAmAlRCEAsJSkSoASgICJ05oIqVIHBLiQBCIShLCARKiEqAIRCVACCJCSE5IgANQlCVBIKcE0JwQo5IUqRIwhKhACVCR7wNUwckqPjXJUl7bTsoyBm6dPispeu0taqCWnC2DlxOmp3a+7ilvQXl77ahhhmE8JPqcjks/U21qkkTpvG/9AqB1AnWT7t2eai1WHyO74I3s9NINsXnIGDvOvMGeKm2Lbmo32jPUiDlpyWMcHAQBC8HTv1TkJ1u5ttaNXIuDXTEHL0Oh8itGK7cswZXBKboKt7JfBYZa94yz8Tjny4I8DtDTKdC55dW3pYQKsubOswY6HVa+wbTUK3svE8DkglqiEA8EqCIQkhOQggAhKAhAQAnQkCcElBEJUqDJCIShMrVcIn6HNANr1w0SVmbyvuo+W0tNCTER1UO8r3dWq4KZOHjujUnmpl30TXfhzwN9o5a8oSuWlY43K6itoXWHvLjJ3lxzg7wAV5XlYxGGNNd2crdi72hmFoy4fXkqm3XSHOJjM5mOX+Fz/ybdc4OmS/ZRLjEgCAPLX1lQKt3Ekk5DTPU8PXPL9MtlabswMy8/dH1yVPa6TtcOkwN0nKTxyVTJGXHpnbZQyM7t3p6lU728NFf2+7DiJd8Zn6lQn2WP047/QLSZyMrgqErSplaiN2nvKiupxqtZlKi46SqFVmjoz1PyC9RNMy2Y4g5eX9lEpOwmT/f03KblUbMg9QZ9SfglYlq9lttXNc1lQ4mnITqOU+i6NRqhwBGYK+fTLTkuodnm0BqsNNxkt+v7eQTJtYQlQhJWpEoQgICUJAE4BSsoSohEIAVNtJXiic4Bjf93f8AFXJCxm19oLnNpyAJbPv9UB4Wah4Q1kY6hEng3nGmR0+C2F13cKdMMb5nid5VRs5d8eI6gR6rX2OzZiRK4+XPvTv4MNTZaNiOHqh13A57/krulZ8tE51myMLB1bjMWq7Jb5R81VVrhJ6LX1bOZUW008uKrdFkrC225AN3zKorVc2uWcHz9FtreFQ1plXMqyywjI1rrjUFVtss3BbK3jdCz1tZDgdcwtccnPlioKFLxwfmfJWVaq2m2BTyyM5gz9b1N/ZmmoPDIOsa5bwOO7mvG9reIwwDMidJ3GefwhdMu3JelC98nSAtJ2f2rBbGcHS0rMFWuzFfDa6J/O0epC0qXdQhDNAnKEkCEoQgIKcAkATgElhLCVCQJCxW1F24K7akZEzOXn5zHqtsqDa+O5jfOXXSJRTibsrTxUWH8RJ8pWrs7cxHwVJspZcNnpj8g9foq+ZROoyXn5+vV45/zFjRtEDipNO2s3nD5foqoPdvC9XtEbwiHcJUuvVpk6z0B+aqbc5kH/Ccaozzgjkqe8a+6Qmcx0qbwbLlW1bNhBKsmiXZqHe1YBnJCazlpcXEE8fcB/ZVN4COal2+1AAR0Ve+viMDz05ArbHFy55G0g5wBmMnAdYyE9VT3jasZJ45/r5q2DsLXDcJI89J/lCz1Yy49SuvGOPImLiptwNm1UR/5Gf+wUAKy2aZNsoCY+0bnMaGdVZO9QhDRklUJACE5gQgIATk1OCSypUBASAVHf1M6uzALSBukiPXNXoUS32EVGlueZER8Sinj6iXZtYKQa17cDABmSJO6ct3qtbc+0FKt7J6aZ9IWEvSu1lZtAUy9zoADQC4unmQANMyf7VV4VmUaoJ7yi7EWAuAwF7YJbjY4iRiG7eub4/Lt3/P49Wu1stFM6nOV6OLCsFcF6vfhDvXj5q9t9tNOJ0WbX4y/a0t1KnGWZ5LOW2jPyWbv7bnupa0+IrK/wC86zjm/COmqqY7FzmM162telHRUN+18DDKqK961C2DUcdS0ZAnpEKor35UgsqjEDxEEe/NVONjeVEttrxaLzu2r4yDpBUIvEmNEd4Rpv16LeY6c9u0202jgcifcCf1Kq62bjzXsK0N9Y8imajr9fXRazphXiApl10PtWEkABwn1zTrJdxfpPXKB1JIjJS7NWp06rMUvaHDFuBAOYb5fFFyExtdwso8IngvWEyiRhEaRl03L0hJBWoQAlQFcE4JoToSWVKgBCQAXq0iPReadSbJA4kJZeVWHeUhlSzAVBUbAcDqRPqVVW/Y2hXqmtVEvLi4hj4bJ1MYSRJz1Ww/0sPGYH18PJeX+36cwZj950ekrjmWnp3GId1WGzsbgpuDi0AgQfC7k4mdD7goW2t7NbR5gfXyV7VosbDGDCMpXPe0irhbh4mEvavybZTZmwVLXbd0AOc6YJyyhoOWKSIXQbHssWYwSKJLXYXSHVHvjwh1Ug4G/laAOawOx1ow1Tu4HzXU6DHkAtLXAiYd/gytbdVjjjuduUW6nbn1XBwqYRAAqOxtyABON/mcjvyT7FTc8Op1wJHsOPi6txb+PquhWmwOJzot/mGZ3QCJ1PBZ+2XO55FWsWtayQGNzAz9pwEzkNZ6ZBVc9p/j14wV73OaR/x8vnCgE5LUbS1WloaBGEe78Q4hZlzVrjluOfKapcADc9cj0ClWCm05EfW+DuUVuRn66JlS0kiBlOsb+S09ZaT70tYANNmQlpMaZDfxMn3KAQXOA1yCbRplxharYW4e/teJ2baRDncy2MLfMx5NKV/S5NTbq9ipltNjTq1jWnqGgFe6UBCbnKEJWhIglcE8JgTwko5CEJGAvSg6HA815pWHNTn+NXh+UaOi7JI+u1uRPkPmqb/W/E4DJrIDjzOcfXFPsFHGcbjrp04rik29XcnqU1wfUjguddoNOS6dxy9VuaN7sovObT1zGe7quc7f3/TfULRvzMaCVpjBllPizFy2iKsASBquy3EG1KLXNdI1/wAFcRpXs1gIG9a7s0v58vpk5AlzOU+03pvV54XW2PHnPHSa9WDmMj/hUN9w1k5QN3ERkPRWlsvUAS4ZbzqsrtNbQ6kS0y2MuizjTKshfzW6DNjhipn8JnMfHLis6RCm07QXtNMnMHE3z1UR4XRj104srt5uEplXcBu+JTnO8PuXvZHjxGBJEeq03rtMm3tdbcAdUdkIIHMrqmwFxmhZcTxFSse8dyB9hvoZ6uWG2L2Ydaq4dUH2VIgv4OOrWee/l1C6+AiftHJl18SwkASoCpgUIQEICtTwUwJ4SUchEISMBLH15FIg6JZTcqsbqyvC34aIc4j82gMkjnlPhjPiotm2kbgc6ZgubEyJbryzOU89IyNsWtqCHAEOEZgHdzy/yoNo2boNbhY2JM675mfVc2OUk07bx3K728LXaKTqUvIORMZiJORjXEd37yyF87ECoA5rwwkgBpMjNhf13Rv1C01XZJ50qlhjIzPKBJ1ga6+a8DsxVxA97JbJBHxjFBWsv2f8F1rbn1TZEtqYMYcQJgDWJJ90e9XFzUW0y/uzmILQQIdLRkJPGcuXNTbdcdanVL21dAQRhmZnLM8Cs/abHXa44XATGmu+PrkquW/WN48sGpvS9HYSGmcgY3FvEZ7h7weCraDsYfTBb9pTNTD+FzCAYE7wZ1+7zUq59hnvbir1NTOHTDvyPH9FEue6mutVdzXODKIjU+J7pJEnXRRfjro5M56ythonvTyBXk/MnqQrGtV7uq/oR8f1VaNVU7Z152kQ0cSr/ZrZZ9piKlNkkyHB2IRvgCD6oubYyrbAXtIDGksmcyRE+Wa6Ps5ss2zeIkvfESTpxyC110zuVl6WVzXSyzUm02TAkknVzjq48/0U5ACVNlbsiEqRBHBCAhAVgTwmBOCSjwhASoMBAQhAeYESP4h8fd+intaHD3qFWYSMtRp8wvaxVpb8fRcnJjqu/gz+U09alE+ijV6YG86KbjJGenyUO1GATuCUdF0pr3PhyVDY7FD8bsyNOXCFcV6pOummeaqbztoYCdI3/BP1GWp29782j7mi6D4i3LzyVNs7aO7sbnHWo57yd/ALKXpbjWqATlIH6qyvW9Q2k2mzcI8uK0+Gpr9ua57u1Pa7Rie48SSvIVIXkSmyt5ix26V2ZbRAD9keA13ifTP45ze08xBI5A8M+iBcBrVnUKtGoww9ga4H8zTP9l2rZq/mWuztqsyOj2z7Dxq35g7wQqs0xt32tUJUQkkiEQhAK1CGoTCsCeE0JySjkq8q9pYwS9zWji4ho9Sqa1bdWOnrXa4/kDn+9oj3o0F+lWDt/atRH/DSe88XEMHuk/BZ23dplrf7BZSH5Wyf5nynobddfUDRJIAGpJgDzKqaG0lndWLKdZj3RiIa6dNfEMj5Li1uvSrWM1aj6h/M4n0ByCj03lpkEgjMEZEeaWXH8po8M7jdvoA3uN/H60XhVvBuEtbw38t0KFemyuGyWavTc9rn0afegnEBULGkkYsxMzExmsXe9or0DmZbxA+oWF49XW3ZObc3poLfb4bqN/ksNf17d44tafCPeodpvp78i4xyyUV1Ybgqx49es8uTZgkJHFIXJrnLbTMSpN30MTxwGZ+Q8yvClSLjDdT9FXNnpBjQByP706E9Tl0krXDHfbLPP6RL6dm3jB+S9dmdpqlirY2ZtMCow6Pb8nDODu6SFBt9TE8+QH15qMll6MZ0+hLlv2jaqYfReHDePvMJ+65u4/QlWC+dLuvGpQqCpReWPG8cOBGhHI5LqeynaZTrxTtMUqmgdpTeep9g8jlz3KNFY28IIShCRFa1CUExG758UqQcstnaq0ZUqLjze4Afytn4rOW/b+11dKndjhTGH+oy73rOIV6N6V7S55xPc554uJJ9SvNCEwEISJkF6UKRc5rRq4ho6kwPivNaPs8u7v7zszYkCoKjv3aQNT/5A80E+kH2JrqRpkSAIjKfCIwidCWg5/kC53ftyYKjqT/E3ItPFpzB+uBXTKE7tco5nMgeeFw6OWW2wvawFuB9qosqMzYMYMNcc6ZayTkeMRxUcmHyn9nw8nwvfjjt+bMtYSW6LPGwFbPa2hWY7Cab8LoLXjxMeDoWuHwVpstsDWr0g6q3uKeKC57Ti0yDKerieJyWWMznTqyuHu3MX04ML3bdrt4gncfu83cAu0VuzqjRDsLRja37QuMik38eLRz/AMoyHBYa+7uFNxjMa56vb/3KnAcAu3Di63XJly78ZyjQDRA36zvI+8eDOW9Or1YBJnQnnnqOp9wUl1LWeRJPD7tR3Tc1VV5Vc8O/Uzr1PM6+iu9RnO6hudJJOpzKRIlXK6gkKJSFMrWr2Y7Qq9khj/tqIywuPiaPyP3dDI6Lqlw7V2e1j7F4xb6bsnj+HeOYkL5/TmVC0ggkEZggwQeII0S0h9LtCFxm4+1K00BhqgWhu7GYeOH2gGfmCeaEtExaVIlVgISIQAhCEALpPZJRp2dtot9c4WU29ywne50OeGjUugMED8RXNl3vsp2OpmwU3WhjajnudVYHy7u2ZRgbo0kw47z5Ksde1GXjL7S7R3hb6hpUqdalZ/C0sYDjcHZzUcM/uzhGQ5rn1ssBo16lBxnA7C6MvENQeYOR5gr6jY0FpOWKo5zpIIIDjAJ4eBrs1wztbuBtC8w+n7NqHexI8Ly4hwB3SMLv4ytLZ9TSMazVnt1SiPsqlWmDGTKj278gW6J937Z2yy1XOpWioHEkuk4mknU4HS0k8YlRLS9oOcnzVa98mU89SLk26hdfa0azG0rRTDXN9hzAcBedXVWmXR6jooVvPeOmQZl4J0JHtOd+X8I5rKbL08dYMgu3wScOWsgarsNj2EY5jm4hn3YjMDE44g2AAIGsZ9VeP47rO9Vz51EQeQxDFuB1L+LzuCxtvEVDqOusbp5rqd7bMOoOGJzXh7zhdOpB8VUtOkDdmuWXjXD6r3DQuMdNB5xCnl1pWHrwBSykCCuZvsiVIlCCIhCEAIQhACEITIiEIQAhCEBMuewGvaKVITNSo1mWeRIkxyElfVlmo93RwAECGUmgw0aSdNPaA8lwDsdunvrya4jw0muec4zPhHuLj5L6AdUgB2WTXVDEuzdMZeTVX0yzvZzneDLF4nhg8Q9kENyPQO9Vybt0pEix1ROb64zGmLBgHpTd6LqNYAMA8HhHMZhjnO6ZuXN+1y8gLDZqRa7FUwPBxDC0UpLucnvQOGqvGIl7chvF/i8s/moa9rQ/EZ3LxhLK7reeOhdllxmo41IJLnsptgjecTvcF2+lLKZd4/vv1Gp+zZ81z7spsGGzUneA/wDLU3zMYG++FsNo7e2jQcTggHmDhpNzz5ula5ezFha5T2o3v3tZzAZbZ6YZnrjyxdfG8ehXNVfX9bC5ni9qrUNR06gNmM+BdUf/ACBUKy5b3prhOghCFk0CEIQAUJSkQKEIQmQQhIgFSIQgBCVIgO0dh12YbNXrfeqOwN8MmBDRn1c/0XU6gnISQXhuQjwtgefsFZvs+u02e7rM0h4IZ3rhIGYbj0/fqH0V9X8LcxJaxxzdniwgfF5VsKh3peLWWapVqOwtFOtUcS3QEho89w6r532r2kfa6uN8NEBrGj/p0xADepiSeJ4ALa9re081RYmOcGUmMdXEyC8DEymeQnEeZG8LlrnSZTt1Ol4Y/dDtB1Ka3UJ0Zea9rvpYqtNvF7R5TmjXcX9V9JbH2XurLSgOhtNv3QPYYHH+tw9Flu1S9C2k2lJktaCHD8X2j8+gjzW3sFH7JrYGlNnt/iPeOXIO0C9RVtzvwsxOIJkQM4n91kea1x/LbnYO+as1cP4AGeYzf/WXqCle8kknUmT1OqRc1u7t0yagQhCRhEJUEoAKRCEAIQhACRKhMiISoQApdz2LvrRSpfjqMZ5FwB90qGth2VXd3t50piGBz88xPsD3vB8k56V6j6Cs9FoaGwwZU6ftHQnvH+6FRbc7TNsdifWIYXuLRTac8T3uc8eQABPIK877KQRpVePDxPdsXAO0zaZ1rt72A/Y0HOpUmjQ4fC+pHFxb6AK/tjJtmLRWc/E95Jc92J5OriTJM781H3qS/MfXM/EqKE8p3GsvSbVILPrzS3GR+00ZiMbddNV50zNN3mdJ3ZLys9XDUa4fdIPvlVle5Snlj6ZfeDW2c1JpwG1qmhH5GLgl7WklleofvubTH8RxGD+7Tj+JdQ2nvc07pHiMvZSZBEfd7x+fUrkt++ClZ6eYJa6s7Pe84W/00/6lV6xrLGdqVCELldIQhCAEIQgBCIQgBCEIAQhCAEIQgBdK7EXRaK5GuBmf85+IHohCvH1nn46rabY9tJ5DiCKVOOWrvivmXES6TqQSTziZQha1lgc90gHqvJyVCpodROvReYSoWV8i57XUdvKx/ZLK0kwSZHmB8FhtsBFrcBoGUQBwHcsMepKELXl/H/f2yw9UqEIXK3CEIQAhCEApSIQg6EIQgn//2Q=="/>
          <p:cNvSpPr>
            <a:spLocks noChangeAspect="1" noChangeArrowheads="1"/>
          </p:cNvSpPr>
          <p:nvPr/>
        </p:nvSpPr>
        <p:spPr bwMode="auto">
          <a:xfrm>
            <a:off x="1887818" y="-2027238"/>
            <a:ext cx="3028950" cy="454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endParaRPr lang="it-I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Rettangolo 212">
            <a:extLst>
              <a:ext uri="{FF2B5EF4-FFF2-40B4-BE49-F238E27FC236}">
                <a16:creationId xmlns:a16="http://schemas.microsoft.com/office/drawing/2014/main" id="{9C1852F4-4537-22E2-FD5A-150373B8CB6E}"/>
              </a:ext>
            </a:extLst>
          </p:cNvPr>
          <p:cNvSpPr/>
          <p:nvPr/>
        </p:nvSpPr>
        <p:spPr>
          <a:xfrm>
            <a:off x="665105" y="-36003"/>
            <a:ext cx="104457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3600" b="1" kern="0" dirty="0">
                <a:solidFill>
                  <a:srgbClr val="4F81BD">
                    <a:lumMod val="75000"/>
                  </a:srgbClr>
                </a:solidFill>
              </a:rPr>
              <a:t>Algorithm development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87242C-96D6-AB2D-71A6-94F7D8C183D5}"/>
              </a:ext>
            </a:extLst>
          </p:cNvPr>
          <p:cNvSpPr txBox="1"/>
          <p:nvPr/>
        </p:nvSpPr>
        <p:spPr>
          <a:xfrm>
            <a:off x="399371" y="807225"/>
            <a:ext cx="6098582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it-IT" dirty="0">
                <a:solidFill>
                  <a:srgbClr val="FF0000"/>
                </a:solidFill>
                <a:hlinkClick r:id="rId3"/>
              </a:rPr>
              <a:t>https://github.com/labRadioVision/FL_platform</a:t>
            </a:r>
            <a:r>
              <a:rPr lang="it-IT" dirty="0">
                <a:solidFill>
                  <a:srgbClr val="FF0000"/>
                </a:solidFill>
              </a:rPr>
              <a:t> (private repo)</a:t>
            </a:r>
          </a:p>
        </p:txBody>
      </p:sp>
      <p:pic>
        <p:nvPicPr>
          <p:cNvPr id="3" name="Immagine 2" descr="Immagine che contiene testo, schermata, software, Icona del computer&#10;&#10;Descrizione generata automaticamente">
            <a:extLst>
              <a:ext uri="{FF2B5EF4-FFF2-40B4-BE49-F238E27FC236}">
                <a16:creationId xmlns:a16="http://schemas.microsoft.com/office/drawing/2014/main" id="{F8B9541C-7CB5-2FC0-0946-71724C569D7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4980" r="2045" b="6922"/>
          <a:stretch/>
        </p:blipFill>
        <p:spPr>
          <a:xfrm>
            <a:off x="399371" y="2520857"/>
            <a:ext cx="11403248" cy="2494723"/>
          </a:xfrm>
          <a:prstGeom prst="rect">
            <a:avLst/>
          </a:prstGeom>
        </p:spPr>
      </p:pic>
      <p:sp>
        <p:nvSpPr>
          <p:cNvPr id="2" name="Rettangolo 6">
            <a:extLst>
              <a:ext uri="{FF2B5EF4-FFF2-40B4-BE49-F238E27FC236}">
                <a16:creationId xmlns:a16="http://schemas.microsoft.com/office/drawing/2014/main" id="{B9A61767-E01F-4094-C348-ED727BA39445}"/>
              </a:ext>
            </a:extLst>
          </p:cNvPr>
          <p:cNvSpPr/>
          <p:nvPr/>
        </p:nvSpPr>
        <p:spPr>
          <a:xfrm>
            <a:off x="255533" y="4083484"/>
            <a:ext cx="2080593" cy="2605417"/>
          </a:xfrm>
          <a:prstGeom prst="rect">
            <a:avLst/>
          </a:prstGeom>
          <a:ln>
            <a:solidFill>
              <a:schemeClr val="bg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B4CFF24A-6AEA-9D01-8563-38FF6EE8A4A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5" y="6469044"/>
            <a:ext cx="1632283" cy="35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276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B0DD3A85-478F-9A9E-F26A-608B2D8931A7}"/>
              </a:ext>
            </a:extLst>
          </p:cNvPr>
          <p:cNvSpPr txBox="1"/>
          <p:nvPr/>
        </p:nvSpPr>
        <p:spPr>
          <a:xfrm>
            <a:off x="346364" y="1014535"/>
            <a:ext cx="11540836" cy="489364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l"/>
            <a:r>
              <a:rPr lang="en-US" sz="24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T2.3 FL algorithms and optimization </a:t>
            </a:r>
            <a:r>
              <a:rPr lang="en-US" sz="24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(Leader: </a:t>
            </a:r>
            <a:r>
              <a:rPr lang="en-US" sz="24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CNR</a:t>
            </a:r>
            <a:r>
              <a:rPr lang="en-US" sz="24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; POLIMI, CERN); M3-M36</a:t>
            </a:r>
            <a:endParaRPr lang="en-US" sz="24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- analysis of the federation algorithms and their optimization</a:t>
            </a:r>
          </a:p>
          <a:p>
            <a:pPr algn="l"/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- different FL designs (centralized, decentralized, synch/</a:t>
            </a:r>
            <a:r>
              <a:rPr lang="en-US" sz="24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asynch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algn="l"/>
            <a:r>
              <a:rPr lang="en-US" sz="2400" dirty="0">
                <a:solidFill>
                  <a:srgbClr val="222222"/>
                </a:solidFill>
                <a:latin typeface="Arial" panose="020B0604020202020204" pitchFamily="34" charset="0"/>
              </a:rPr>
              <a:t> - v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erification using synthetic and public datasets and initially delivered (D2.1)</a:t>
            </a:r>
          </a:p>
          <a:p>
            <a:pPr algn="l"/>
            <a:r>
              <a:rPr lang="en-US" sz="2400" dirty="0">
                <a:solidFill>
                  <a:srgbClr val="222222"/>
                </a:solidFill>
                <a:latin typeface="Arial" panose="020B0604020202020204" pitchFamily="34" charset="0"/>
              </a:rPr>
              <a:t> - 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optimization based on the </a:t>
            </a:r>
            <a:r>
              <a:rPr lang="en-US" sz="24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finalised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AI models (T4.4) </a:t>
            </a:r>
          </a:p>
          <a:p>
            <a:pPr algn="l"/>
            <a:r>
              <a:rPr lang="en-US" sz="2400" dirty="0">
                <a:solidFill>
                  <a:srgbClr val="222222"/>
                </a:solidFill>
                <a:latin typeface="Arial" panose="020B0604020202020204" pitchFamily="34" charset="0"/>
              </a:rPr>
              <a:t> - 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transferred to T2.1 for integration with the FL network infrastructure </a:t>
            </a:r>
          </a:p>
          <a:p>
            <a:pPr algn="l"/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- possible support of re-training of the AI models on new patient data or clinical sites, when available. </a:t>
            </a:r>
          </a:p>
          <a:p>
            <a:pPr algn="l"/>
            <a:endParaRPr lang="en-US" sz="24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l"/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R&amp;D is required to </a:t>
            </a:r>
            <a:r>
              <a:rPr lang="en-US" sz="24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optimise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the learning process, discriminate relevant updates from irrelevant ones, learn new features without losing previously acquired knowledge.</a:t>
            </a:r>
          </a:p>
          <a:p>
            <a:r>
              <a:rPr lang="en-US" sz="2400" b="0" i="0" dirty="0">
                <a:solidFill>
                  <a:srgbClr val="222222"/>
                </a:solidFill>
                <a:effectLst/>
              </a:rPr>
              <a:t> </a:t>
            </a:r>
            <a:endParaRPr lang="it-IT" sz="2400" dirty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4FF7B32D-D401-2BAB-7FE0-D570F73F3FAB}"/>
              </a:ext>
            </a:extLst>
          </p:cNvPr>
          <p:cNvSpPr txBox="1">
            <a:spLocks/>
          </p:cNvSpPr>
          <p:nvPr/>
        </p:nvSpPr>
        <p:spPr>
          <a:xfrm>
            <a:off x="1052052" y="-269893"/>
            <a:ext cx="101911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b="1" dirty="0">
                <a:solidFill>
                  <a:srgbClr val="1F497D"/>
                </a:solidFill>
                <a:latin typeface="Calibri"/>
              </a:rPr>
              <a:t>WP2: T2.3</a:t>
            </a:r>
          </a:p>
        </p:txBody>
      </p:sp>
      <p:pic>
        <p:nvPicPr>
          <p:cNvPr id="2" name="Immagine 1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9BC98BB4-723E-3D7B-68FC-32BB8CD87E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5" y="6469044"/>
            <a:ext cx="1632283" cy="35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231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B0DD3A85-478F-9A9E-F26A-608B2D8931A7}"/>
              </a:ext>
            </a:extLst>
          </p:cNvPr>
          <p:cNvSpPr txBox="1"/>
          <p:nvPr/>
        </p:nvSpPr>
        <p:spPr>
          <a:xfrm>
            <a:off x="202524" y="885219"/>
            <a:ext cx="11719901" cy="341632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l"/>
            <a:r>
              <a:rPr lang="en-US" sz="24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T2.3 FL algorithms and optimization </a:t>
            </a:r>
            <a:r>
              <a:rPr lang="en-US" sz="24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(Leader: </a:t>
            </a:r>
            <a:r>
              <a:rPr lang="en-US" sz="24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CNR</a:t>
            </a:r>
            <a:r>
              <a:rPr lang="en-US" sz="24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; POLIMI, CERN); M3-M36</a:t>
            </a:r>
            <a:endParaRPr lang="en-US" sz="24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en-US" sz="2400" dirty="0">
                <a:solidFill>
                  <a:srgbClr val="222222"/>
                </a:solidFill>
                <a:latin typeface="Arial" panose="020B0604020202020204" pitchFamily="34" charset="0"/>
              </a:rPr>
              <a:t>- 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analysis of the federation algorithms for deep neural networks (Federated Averaging w/o proximal term, Federated ADP, weighted consensus tools)</a:t>
            </a:r>
          </a:p>
          <a:p>
            <a:pPr marL="342900" indent="-342900" algn="l">
              <a:buFontTx/>
              <a:buChar char="-"/>
            </a:pPr>
            <a:r>
              <a:rPr lang="en-US" sz="2400" dirty="0">
                <a:solidFill>
                  <a:srgbClr val="222222"/>
                </a:solidFill>
                <a:latin typeface="Arial" panose="020B0604020202020204" pitchFamily="34" charset="0"/>
              </a:rPr>
              <a:t>e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valuation of the robustness of FL </a:t>
            </a:r>
            <a:r>
              <a:rPr lang="en-US" sz="2400" dirty="0">
                <a:solidFill>
                  <a:srgbClr val="222222"/>
                </a:solidFill>
                <a:latin typeface="Arial" panose="020B0604020202020204" pitchFamily="34" charset="0"/>
              </a:rPr>
              <a:t>under several data heterogeneity assumptions (labels, features)</a:t>
            </a:r>
            <a:endParaRPr lang="en-US" sz="24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en-US" sz="2400" dirty="0">
                <a:solidFill>
                  <a:srgbClr val="222222"/>
                </a:solidFill>
                <a:latin typeface="Arial" panose="020B0604020202020204" pitchFamily="34" charset="0"/>
              </a:rPr>
              <a:t>-   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planned: comparison of different FL architectures (centralized, decentralized, </a:t>
            </a:r>
            <a:r>
              <a:rPr lang="en-US" sz="2400" dirty="0">
                <a:solidFill>
                  <a:srgbClr val="222222"/>
                </a:solidFill>
                <a:latin typeface="Arial" panose="020B0604020202020204" pitchFamily="34" charset="0"/>
              </a:rPr>
              <a:t> 	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synch/</a:t>
            </a:r>
            <a:r>
              <a:rPr lang="en-US" sz="24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asynch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algn="l"/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-  verification of the algorithms using synthetic and public datasets </a:t>
            </a:r>
          </a:p>
          <a:p>
            <a:r>
              <a:rPr lang="en-US" sz="2400" b="0" i="0" dirty="0">
                <a:solidFill>
                  <a:srgbClr val="222222"/>
                </a:solidFill>
                <a:effectLst/>
              </a:rPr>
              <a:t> </a:t>
            </a:r>
            <a:endParaRPr lang="it-IT" sz="2400" dirty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4FF7B32D-D401-2BAB-7FE0-D570F73F3FAB}"/>
              </a:ext>
            </a:extLst>
          </p:cNvPr>
          <p:cNvSpPr txBox="1">
            <a:spLocks/>
          </p:cNvSpPr>
          <p:nvPr/>
        </p:nvSpPr>
        <p:spPr>
          <a:xfrm>
            <a:off x="1052052" y="-269893"/>
            <a:ext cx="101911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b="1" dirty="0">
                <a:solidFill>
                  <a:srgbClr val="1F497D"/>
                </a:solidFill>
                <a:latin typeface="Calibri"/>
              </a:rPr>
              <a:t>Progress report WP2: T2.3</a:t>
            </a:r>
          </a:p>
        </p:txBody>
      </p:sp>
      <p:pic>
        <p:nvPicPr>
          <p:cNvPr id="2" name="Immagine 1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7D622C5B-83D2-6D0F-9692-C47C2DE577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5" y="6469044"/>
            <a:ext cx="1632283" cy="35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4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B0DD3A85-478F-9A9E-F26A-608B2D8931A7}"/>
              </a:ext>
            </a:extLst>
          </p:cNvPr>
          <p:cNvSpPr txBox="1"/>
          <p:nvPr/>
        </p:nvSpPr>
        <p:spPr>
          <a:xfrm>
            <a:off x="346364" y="1014535"/>
            <a:ext cx="11540836" cy="452431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l"/>
            <a:r>
              <a:rPr lang="en-US" sz="24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T2.5 Design of the FL Platform-as-a-Service </a:t>
            </a:r>
            <a:r>
              <a:rPr lang="en-US" sz="24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(Leader: </a:t>
            </a:r>
            <a:r>
              <a:rPr lang="en-US" sz="24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CNR</a:t>
            </a:r>
            <a:r>
              <a:rPr lang="en-US" sz="24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; CERN, POLIMI, EUT); M6-M36</a:t>
            </a:r>
            <a:br>
              <a:rPr lang="en-US" sz="24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</a:br>
            <a:endParaRPr lang="en-US" sz="2400" b="1" i="0" dirty="0"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</a:rPr>
              <a:t>- 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application of PaaS and modular design principles to FL processes based on the algorithms defined in T2.3. </a:t>
            </a:r>
          </a:p>
          <a:p>
            <a:pPr algn="l"/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- enable the management of configurable, secure, and trusted FL processes (integration of T2.4/T2.2). </a:t>
            </a:r>
          </a:p>
          <a:p>
            <a:pPr algn="l"/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- application-level interface between the medical nodes and the PS into the FL infrastructure. </a:t>
            </a:r>
          </a:p>
          <a:p>
            <a:pPr marL="342900" indent="-342900" algn="l">
              <a:buFontTx/>
              <a:buChar char="-"/>
            </a:pPr>
            <a:endParaRPr lang="en-US" sz="24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algn="l"/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PaaS functions and interfaces are initially validated (D2.5) then </a:t>
            </a:r>
            <a:r>
              <a:rPr lang="en-US" sz="24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optimised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in R1 and R2 releases.</a:t>
            </a:r>
            <a:endParaRPr lang="it-IT" sz="2400" dirty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4FF7B32D-D401-2BAB-7FE0-D570F73F3FAB}"/>
              </a:ext>
            </a:extLst>
          </p:cNvPr>
          <p:cNvSpPr txBox="1">
            <a:spLocks/>
          </p:cNvSpPr>
          <p:nvPr/>
        </p:nvSpPr>
        <p:spPr>
          <a:xfrm>
            <a:off x="1052052" y="-269893"/>
            <a:ext cx="101911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b="1" dirty="0">
                <a:solidFill>
                  <a:srgbClr val="1F497D"/>
                </a:solidFill>
                <a:latin typeface="Calibri"/>
              </a:rPr>
              <a:t>WP2: T2.5</a:t>
            </a:r>
          </a:p>
        </p:txBody>
      </p:sp>
      <p:pic>
        <p:nvPicPr>
          <p:cNvPr id="2" name="Immagine 1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5996ACBC-E0C2-DB30-63B0-13F37234B1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5" y="6469044"/>
            <a:ext cx="1632283" cy="35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632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B0DD3A85-478F-9A9E-F26A-608B2D8931A7}"/>
              </a:ext>
            </a:extLst>
          </p:cNvPr>
          <p:cNvSpPr txBox="1"/>
          <p:nvPr/>
        </p:nvSpPr>
        <p:spPr>
          <a:xfrm>
            <a:off x="346364" y="1014535"/>
            <a:ext cx="11540836" cy="415498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l"/>
            <a:r>
              <a:rPr lang="en-US" sz="24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T2.5 Design of the FL Platform-as-a-Service </a:t>
            </a:r>
            <a:r>
              <a:rPr lang="en-US" sz="24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(Leader: </a:t>
            </a:r>
            <a:r>
              <a:rPr lang="en-US" sz="24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CNR</a:t>
            </a:r>
            <a:r>
              <a:rPr lang="en-US" sz="24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; CERN, POLIMI, EUT); M6-M36</a:t>
            </a:r>
            <a:br>
              <a:rPr lang="en-US" sz="24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</a:br>
            <a:endParaRPr lang="en-US" sz="2400" b="1" i="0" dirty="0"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en-US" sz="2400" b="1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- </a:t>
            </a:r>
            <a:r>
              <a:rPr lang="en-US" sz="2400" b="1" dirty="0">
                <a:solidFill>
                  <a:srgbClr val="002060"/>
                </a:solidFill>
                <a:latin typeface="Arial" panose="020B0604020202020204" pitchFamily="34" charset="0"/>
              </a:rPr>
              <a:t>  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starting on </a:t>
            </a:r>
            <a:r>
              <a:rPr lang="en-US" sz="2400" dirty="0" err="1">
                <a:solidFill>
                  <a:srgbClr val="222222"/>
                </a:solidFill>
                <a:latin typeface="Arial" panose="020B0604020202020204" pitchFamily="34" charset="0"/>
              </a:rPr>
              <a:t>november</a:t>
            </a:r>
            <a:endParaRPr lang="en-US" sz="2400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342900" indent="-342900" algn="l">
              <a:buFontTx/>
              <a:buChar char="-"/>
            </a:pP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planned management of configurable and trusted FL processes will be possibly based on an industry-standard publish-subscribe network protocol (i.e., MQTT or variants),</a:t>
            </a:r>
            <a:endParaRPr lang="en-US" sz="24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342900" indent="-342900" algn="l">
              <a:buFontTx/>
              <a:buChar char="-"/>
            </a:pPr>
            <a:r>
              <a:rPr lang="en-US" sz="2400" dirty="0">
                <a:solidFill>
                  <a:srgbClr val="222222"/>
                </a:solidFill>
                <a:latin typeface="Arial" panose="020B0604020202020204" pitchFamily="34" charset="0"/>
              </a:rPr>
              <a:t>i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nitial version of the platform, modular design (to be delivered M16 as initial R1 pre-release)</a:t>
            </a:r>
            <a:endParaRPr lang="en-US" sz="24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342900" indent="-342900" algn="l">
              <a:buFontTx/>
              <a:buChar char="-"/>
            </a:pPr>
            <a:r>
              <a:rPr lang="en-US" sz="2400" dirty="0">
                <a:solidFill>
                  <a:srgbClr val="222222"/>
                </a:solidFill>
                <a:latin typeface="Arial" panose="020B0604020202020204" pitchFamily="34" charset="0"/>
              </a:rPr>
              <a:t>r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equirements on application interface</a:t>
            </a:r>
          </a:p>
          <a:p>
            <a:pPr algn="l"/>
            <a:r>
              <a:rPr lang="en-US" sz="2400" dirty="0">
                <a:solidFill>
                  <a:srgbClr val="222222"/>
                </a:solidFill>
                <a:latin typeface="Arial" panose="020B0604020202020204" pitchFamily="34" charset="0"/>
              </a:rPr>
              <a:t>-   align with </a:t>
            </a:r>
            <a:r>
              <a:rPr lang="en-US" sz="2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 IEEE P2805.4 working group</a:t>
            </a: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4FF7B32D-D401-2BAB-7FE0-D570F73F3FAB}"/>
              </a:ext>
            </a:extLst>
          </p:cNvPr>
          <p:cNvSpPr txBox="1">
            <a:spLocks/>
          </p:cNvSpPr>
          <p:nvPr/>
        </p:nvSpPr>
        <p:spPr>
          <a:xfrm>
            <a:off x="1052052" y="-269893"/>
            <a:ext cx="101911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b="1" dirty="0">
                <a:solidFill>
                  <a:srgbClr val="1F497D"/>
                </a:solidFill>
                <a:latin typeface="Calibri"/>
              </a:rPr>
              <a:t>Progress report WP2: T2.5</a:t>
            </a:r>
          </a:p>
        </p:txBody>
      </p:sp>
      <p:pic>
        <p:nvPicPr>
          <p:cNvPr id="2" name="Immagine 1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CA818CFA-6807-82C3-EB9E-F1DF82C127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5" y="6469044"/>
            <a:ext cx="1632283" cy="35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176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B7EDCE-55E3-5BB0-3C27-C0E1DEE7A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9234" y="6041845"/>
            <a:ext cx="2844800" cy="365125"/>
          </a:xfrm>
        </p:spPr>
        <p:txBody>
          <a:bodyPr/>
          <a:lstStyle/>
          <a:p>
            <a:fld id="{364E55A8-B774-9840-9B25-933635C08844}" type="slidenum">
              <a:rPr lang="en-US" smtClean="0"/>
              <a:t>6</a:t>
            </a:fld>
            <a:endParaRPr lang="en-US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AAE5D83-66D1-0B15-695E-C26F539AD496}"/>
              </a:ext>
            </a:extLst>
          </p:cNvPr>
          <p:cNvCxnSpPr/>
          <p:nvPr/>
        </p:nvCxnSpPr>
        <p:spPr>
          <a:xfrm>
            <a:off x="548523" y="3885604"/>
            <a:ext cx="10764577" cy="0"/>
          </a:xfrm>
          <a:prstGeom prst="straightConnector1">
            <a:avLst/>
          </a:prstGeom>
          <a:noFill/>
          <a:ln w="38100" cap="flat" cmpd="sng" algn="ctr">
            <a:solidFill>
              <a:srgbClr val="262626">
                <a:lumMod val="90000"/>
                <a:lumOff val="10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6313E04-CC25-8945-5622-C4FFC3695B90}"/>
              </a:ext>
            </a:extLst>
          </p:cNvPr>
          <p:cNvCxnSpPr>
            <a:cxnSpLocks/>
          </p:cNvCxnSpPr>
          <p:nvPr/>
        </p:nvCxnSpPr>
        <p:spPr>
          <a:xfrm flipH="1" flipV="1">
            <a:off x="4503985" y="3889806"/>
            <a:ext cx="8868" cy="1570253"/>
          </a:xfrm>
          <a:prstGeom prst="line">
            <a:avLst/>
          </a:prstGeom>
          <a:noFill/>
          <a:ln w="28575" cap="flat" cmpd="sng" algn="ctr">
            <a:solidFill>
              <a:srgbClr val="262626">
                <a:lumMod val="90000"/>
                <a:lumOff val="10000"/>
              </a:srgbClr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04EFE42-A9EC-77E5-61EB-3D92B86E65BC}"/>
              </a:ext>
            </a:extLst>
          </p:cNvPr>
          <p:cNvSpPr/>
          <p:nvPr/>
        </p:nvSpPr>
        <p:spPr>
          <a:xfrm>
            <a:off x="3875263" y="3586020"/>
            <a:ext cx="6719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sz="1200" dirty="0">
                <a:solidFill>
                  <a:srgbClr val="E7E6E6">
                    <a:lumMod val="25000"/>
                  </a:srgbClr>
                </a:solidFill>
                <a:latin typeface="Arial" panose="020B0604020202020204"/>
              </a:rPr>
              <a:t>Oct ‘23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BEE4ED2-059A-AF15-13E1-371CDFC69801}"/>
              </a:ext>
            </a:extLst>
          </p:cNvPr>
          <p:cNvCxnSpPr>
            <a:cxnSpLocks/>
            <a:stCxn id="35" idx="2"/>
          </p:cNvCxnSpPr>
          <p:nvPr/>
        </p:nvCxnSpPr>
        <p:spPr>
          <a:xfrm>
            <a:off x="6031100" y="3159889"/>
            <a:ext cx="0" cy="715714"/>
          </a:xfrm>
          <a:prstGeom prst="line">
            <a:avLst/>
          </a:prstGeom>
          <a:noFill/>
          <a:ln w="28575" cap="flat" cmpd="sng" algn="ctr">
            <a:solidFill>
              <a:srgbClr val="262626">
                <a:lumMod val="90000"/>
                <a:lumOff val="10000"/>
              </a:srgbClr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6C527265-FA20-AA1F-E7C5-83FC4D0C0D9E}"/>
              </a:ext>
            </a:extLst>
          </p:cNvPr>
          <p:cNvSpPr/>
          <p:nvPr/>
        </p:nvSpPr>
        <p:spPr>
          <a:xfrm>
            <a:off x="4504231" y="2328892"/>
            <a:ext cx="3053737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 defTabSz="1219170"/>
            <a:r>
              <a:rPr lang="en-US" sz="1600" b="1" dirty="0">
                <a:solidFill>
                  <a:srgbClr val="262626"/>
                </a:solidFill>
                <a:latin typeface="Arial" panose="020B0604020202020204"/>
              </a:rPr>
              <a:t>Feedback from testing; Updated algorithms w. new datasets </a:t>
            </a:r>
            <a:r>
              <a:rPr lang="en-US" sz="1600" dirty="0">
                <a:solidFill>
                  <a:srgbClr val="262626"/>
                </a:solidFill>
                <a:latin typeface="Arial" panose="020B0604020202020204"/>
              </a:rPr>
              <a:t>(if any)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03AAB73-7F58-5386-A769-8C11344E9DDA}"/>
              </a:ext>
            </a:extLst>
          </p:cNvPr>
          <p:cNvSpPr/>
          <p:nvPr/>
        </p:nvSpPr>
        <p:spPr>
          <a:xfrm>
            <a:off x="5701035" y="3935938"/>
            <a:ext cx="7040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sz="1200" dirty="0">
                <a:solidFill>
                  <a:srgbClr val="E7E6E6">
                    <a:lumMod val="25000"/>
                  </a:srgbClr>
                </a:solidFill>
                <a:latin typeface="Arial" panose="020B0604020202020204"/>
              </a:rPr>
              <a:t>Dec ‘23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696D96A-6A2C-F9D5-56FA-39C51B850DCB}"/>
              </a:ext>
            </a:extLst>
          </p:cNvPr>
          <p:cNvCxnSpPr>
            <a:cxnSpLocks/>
          </p:cNvCxnSpPr>
          <p:nvPr/>
        </p:nvCxnSpPr>
        <p:spPr>
          <a:xfrm flipV="1">
            <a:off x="5123905" y="3881902"/>
            <a:ext cx="0" cy="684000"/>
          </a:xfrm>
          <a:prstGeom prst="line">
            <a:avLst/>
          </a:prstGeom>
          <a:noFill/>
          <a:ln w="28575" cap="flat" cmpd="sng" algn="ctr">
            <a:solidFill>
              <a:srgbClr val="0070C0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BD854F08-5685-63EC-2D00-2F4062C63780}"/>
              </a:ext>
            </a:extLst>
          </p:cNvPr>
          <p:cNvSpPr/>
          <p:nvPr/>
        </p:nvSpPr>
        <p:spPr>
          <a:xfrm>
            <a:off x="7214733" y="3553725"/>
            <a:ext cx="7906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sz="1200" dirty="0">
                <a:solidFill>
                  <a:srgbClr val="E7E6E6">
                    <a:lumMod val="25000"/>
                  </a:srgbClr>
                </a:solidFill>
                <a:latin typeface="Arial" panose="020B0604020202020204"/>
              </a:rPr>
              <a:t> </a:t>
            </a:r>
            <a:r>
              <a:rPr lang="en-US" sz="1200" dirty="0" err="1">
                <a:solidFill>
                  <a:srgbClr val="E7E6E6">
                    <a:lumMod val="25000"/>
                  </a:srgbClr>
                </a:solidFill>
                <a:latin typeface="Arial" panose="020B0604020202020204"/>
              </a:rPr>
              <a:t>Febr</a:t>
            </a:r>
            <a:r>
              <a:rPr lang="en-US" sz="1200" dirty="0">
                <a:solidFill>
                  <a:srgbClr val="E7E6E6">
                    <a:lumMod val="25000"/>
                  </a:srgbClr>
                </a:solidFill>
                <a:latin typeface="Arial" panose="020B0604020202020204"/>
              </a:rPr>
              <a:t> ‘24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82DC8CD-A2E2-C641-04E2-2831FE573FD4}"/>
              </a:ext>
            </a:extLst>
          </p:cNvPr>
          <p:cNvSpPr/>
          <p:nvPr/>
        </p:nvSpPr>
        <p:spPr>
          <a:xfrm>
            <a:off x="8051153" y="5187754"/>
            <a:ext cx="2854519" cy="107721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 defTabSz="914400"/>
            <a:r>
              <a:rPr lang="en-US" sz="1600" b="1" dirty="0">
                <a:solidFill>
                  <a:srgbClr val="0070C0"/>
                </a:solidFill>
                <a:latin typeface="Arial" panose="020B0604020202020204"/>
                <a:cs typeface="Calibri Light" panose="020F0302020204030204" pitchFamily="34" charset="0"/>
              </a:rPr>
              <a:t>Implementation of PaaS services </a:t>
            </a:r>
            <a:r>
              <a:rPr lang="en-US" sz="1600" dirty="0">
                <a:solidFill>
                  <a:srgbClr val="0070C0"/>
                </a:solidFill>
                <a:latin typeface="Arial" panose="020B0604020202020204"/>
                <a:cs typeface="Calibri Light" panose="020F0302020204030204" pitchFamily="34" charset="0"/>
              </a:rPr>
              <a:t>for R1 pre-release (preparation of D2.4 due M16)</a:t>
            </a:r>
            <a:endParaRPr lang="es-ES" sz="1600" dirty="0">
              <a:solidFill>
                <a:srgbClr val="0070C0"/>
              </a:solidFill>
              <a:latin typeface="Arial" panose="020B0604020202020204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7E152E2-CA9E-084F-1F7A-4E50F521E9C5}"/>
              </a:ext>
            </a:extLst>
          </p:cNvPr>
          <p:cNvCxnSpPr/>
          <p:nvPr/>
        </p:nvCxnSpPr>
        <p:spPr>
          <a:xfrm flipV="1">
            <a:off x="599461" y="3887499"/>
            <a:ext cx="0" cy="753533"/>
          </a:xfrm>
          <a:prstGeom prst="line">
            <a:avLst/>
          </a:prstGeom>
          <a:noFill/>
          <a:ln w="28575" cap="flat" cmpd="sng" algn="ctr">
            <a:solidFill>
              <a:srgbClr val="262626">
                <a:lumMod val="90000"/>
                <a:lumOff val="10000"/>
              </a:srgbClr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84BBF550-E458-C321-9332-EF58B2A5CEF0}"/>
              </a:ext>
            </a:extLst>
          </p:cNvPr>
          <p:cNvSpPr/>
          <p:nvPr/>
        </p:nvSpPr>
        <p:spPr>
          <a:xfrm>
            <a:off x="275264" y="3545402"/>
            <a:ext cx="7216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sz="1200" dirty="0">
                <a:solidFill>
                  <a:srgbClr val="E7E6E6">
                    <a:lumMod val="25000"/>
                  </a:srgbClr>
                </a:solidFill>
                <a:latin typeface="Arial" panose="020B0604020202020204"/>
              </a:rPr>
              <a:t>May ‘23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3F416BA-3C8F-A298-8223-0B39BFA9B84D}"/>
              </a:ext>
            </a:extLst>
          </p:cNvPr>
          <p:cNvSpPr/>
          <p:nvPr/>
        </p:nvSpPr>
        <p:spPr>
          <a:xfrm>
            <a:off x="1289613" y="1265807"/>
            <a:ext cx="4244798" cy="5847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 defTabSz="914400"/>
            <a:r>
              <a:rPr lang="en-US" sz="1600" b="1" dirty="0">
                <a:solidFill>
                  <a:srgbClr val="262626"/>
                </a:solidFill>
                <a:latin typeface="Arial" panose="020B0604020202020204"/>
              </a:rPr>
              <a:t>Development of selected </a:t>
            </a:r>
          </a:p>
          <a:p>
            <a:pPr algn="ctr" defTabSz="914400"/>
            <a:r>
              <a:rPr lang="en-US" sz="1600" b="1" dirty="0">
                <a:solidFill>
                  <a:srgbClr val="262626"/>
                </a:solidFill>
                <a:latin typeface="Arial" panose="020B0604020202020204"/>
              </a:rPr>
              <a:t>FL algorithms (T2.3)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E3FFB26-1A38-D691-CE72-FA7C82D67815}"/>
              </a:ext>
            </a:extLst>
          </p:cNvPr>
          <p:cNvCxnSpPr>
            <a:cxnSpLocks/>
          </p:cNvCxnSpPr>
          <p:nvPr/>
        </p:nvCxnSpPr>
        <p:spPr>
          <a:xfrm>
            <a:off x="2316988" y="1811649"/>
            <a:ext cx="0" cy="2063569"/>
          </a:xfrm>
          <a:prstGeom prst="line">
            <a:avLst/>
          </a:prstGeom>
          <a:noFill/>
          <a:ln w="28575" cap="flat" cmpd="sng" algn="ctr">
            <a:solidFill>
              <a:srgbClr val="262626">
                <a:lumMod val="90000"/>
                <a:lumOff val="10000"/>
              </a:srgbClr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9692EDE7-C2BB-F35C-87B3-ADFA00BA0657}"/>
              </a:ext>
            </a:extLst>
          </p:cNvPr>
          <p:cNvSpPr/>
          <p:nvPr/>
        </p:nvSpPr>
        <p:spPr>
          <a:xfrm>
            <a:off x="1964968" y="3935938"/>
            <a:ext cx="7040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sz="1200" dirty="0">
                <a:solidFill>
                  <a:srgbClr val="E7E6E6">
                    <a:lumMod val="25000"/>
                  </a:srgbClr>
                </a:solidFill>
                <a:latin typeface="Arial" panose="020B0604020202020204"/>
              </a:rPr>
              <a:t>July ‘23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80EAB01-81AB-85AC-83F4-916D214C19D4}"/>
              </a:ext>
            </a:extLst>
          </p:cNvPr>
          <p:cNvSpPr/>
          <p:nvPr/>
        </p:nvSpPr>
        <p:spPr>
          <a:xfrm>
            <a:off x="6441092" y="1441814"/>
            <a:ext cx="3614871" cy="33855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 defTabSz="914400"/>
            <a:r>
              <a:rPr lang="en-US" sz="1600" b="1" dirty="0">
                <a:solidFill>
                  <a:srgbClr val="FF0000"/>
                </a:solidFill>
                <a:latin typeface="Arial" panose="020B0604020202020204"/>
              </a:rPr>
              <a:t>Preparation of D2.1</a:t>
            </a:r>
            <a:endParaRPr lang="en-US" sz="1600" dirty="0">
              <a:solidFill>
                <a:srgbClr val="FF0000"/>
              </a:solidFill>
              <a:latin typeface="Arial" panose="020B0604020202020204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C1F693F-D1BE-2B54-6AE2-4B20CDB84E4A}"/>
              </a:ext>
            </a:extLst>
          </p:cNvPr>
          <p:cNvCxnSpPr>
            <a:cxnSpLocks/>
            <a:stCxn id="48" idx="2"/>
          </p:cNvCxnSpPr>
          <p:nvPr/>
        </p:nvCxnSpPr>
        <p:spPr>
          <a:xfrm>
            <a:off x="8248528" y="1780368"/>
            <a:ext cx="1" cy="210239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DE64BF53-7320-681F-B556-4B2204596EE3}"/>
              </a:ext>
            </a:extLst>
          </p:cNvPr>
          <p:cNvSpPr/>
          <p:nvPr/>
        </p:nvSpPr>
        <p:spPr>
          <a:xfrm>
            <a:off x="7898932" y="3896591"/>
            <a:ext cx="11653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sz="1200" dirty="0">
                <a:solidFill>
                  <a:srgbClr val="E7E6E6">
                    <a:lumMod val="25000"/>
                  </a:srgbClr>
                </a:solidFill>
                <a:latin typeface="Arial" panose="020B0604020202020204"/>
              </a:rPr>
              <a:t>March ‘24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8A94E5F-C808-F699-E565-2E1B6F06DA7F}"/>
              </a:ext>
            </a:extLst>
          </p:cNvPr>
          <p:cNvSpPr/>
          <p:nvPr/>
        </p:nvSpPr>
        <p:spPr>
          <a:xfrm>
            <a:off x="9532865" y="2621779"/>
            <a:ext cx="2110581" cy="5847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 defTabSz="914400"/>
            <a:r>
              <a:rPr lang="en-US" sz="1600" b="1" dirty="0">
                <a:solidFill>
                  <a:srgbClr val="FF0000"/>
                </a:solidFill>
                <a:latin typeface="Arial" panose="020B0604020202020204"/>
              </a:rPr>
              <a:t>D2.1 Fundamental Algorithms</a:t>
            </a:r>
            <a:endParaRPr lang="en-US" sz="1600" dirty="0">
              <a:solidFill>
                <a:srgbClr val="FF0000"/>
              </a:solidFill>
              <a:latin typeface="Arial" panose="020B0604020202020204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893D4BA-E52D-6665-12DA-7499B59371E2}"/>
              </a:ext>
            </a:extLst>
          </p:cNvPr>
          <p:cNvCxnSpPr>
            <a:cxnSpLocks/>
          </p:cNvCxnSpPr>
          <p:nvPr/>
        </p:nvCxnSpPr>
        <p:spPr>
          <a:xfrm>
            <a:off x="10586196" y="3271995"/>
            <a:ext cx="1960" cy="609907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37B3C1B0-38D4-AEAA-16B6-3B03D2A3D058}"/>
              </a:ext>
            </a:extLst>
          </p:cNvPr>
          <p:cNvSpPr/>
          <p:nvPr/>
        </p:nvSpPr>
        <p:spPr>
          <a:xfrm>
            <a:off x="10249461" y="3964352"/>
            <a:ext cx="8319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sz="1200" dirty="0">
                <a:solidFill>
                  <a:srgbClr val="E7E6E6">
                    <a:lumMod val="25000"/>
                  </a:srgbClr>
                </a:solidFill>
                <a:latin typeface="Arial" panose="020B0604020202020204"/>
              </a:rPr>
              <a:t>May ‘24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89D8DEE-5ABB-1A3F-9F0C-CD64EB5F709C}"/>
              </a:ext>
            </a:extLst>
          </p:cNvPr>
          <p:cNvSpPr txBox="1"/>
          <p:nvPr/>
        </p:nvSpPr>
        <p:spPr>
          <a:xfrm>
            <a:off x="172437" y="2870673"/>
            <a:ext cx="2666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/>
            <a:r>
              <a:rPr lang="en-GB" sz="1400" i="1" dirty="0">
                <a:solidFill>
                  <a:srgbClr val="262626"/>
                </a:solidFill>
                <a:latin typeface="Arial" panose="020B0604020202020204"/>
              </a:rPr>
              <a:t>Review literature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D1FFCA3-E9A9-65B4-6010-6B509A049B56}"/>
              </a:ext>
            </a:extLst>
          </p:cNvPr>
          <p:cNvCxnSpPr>
            <a:cxnSpLocks/>
          </p:cNvCxnSpPr>
          <p:nvPr/>
        </p:nvCxnSpPr>
        <p:spPr>
          <a:xfrm flipV="1">
            <a:off x="636100" y="3206554"/>
            <a:ext cx="1641728" cy="0"/>
          </a:xfrm>
          <a:prstGeom prst="straightConnector1">
            <a:avLst/>
          </a:prstGeom>
          <a:noFill/>
          <a:ln w="19050" cap="flat" cmpd="sng" algn="ctr">
            <a:solidFill>
              <a:srgbClr val="262626"/>
            </a:solidFill>
            <a:prstDash val="lgDash"/>
            <a:miter lim="800000"/>
            <a:headEnd type="triangle"/>
            <a:tailEnd type="triangle"/>
          </a:ln>
          <a:effectLst/>
        </p:spPr>
      </p:cxnSp>
      <p:sp>
        <p:nvSpPr>
          <p:cNvPr id="56" name="Titolo 1">
            <a:extLst>
              <a:ext uri="{FF2B5EF4-FFF2-40B4-BE49-F238E27FC236}">
                <a16:creationId xmlns:a16="http://schemas.microsoft.com/office/drawing/2014/main" id="{AE2BE9DC-DE93-F77E-8CE6-43F4024E7A14}"/>
              </a:ext>
            </a:extLst>
          </p:cNvPr>
          <p:cNvSpPr txBox="1">
            <a:spLocks/>
          </p:cNvSpPr>
          <p:nvPr/>
        </p:nvSpPr>
        <p:spPr>
          <a:xfrm>
            <a:off x="1052052" y="-269893"/>
            <a:ext cx="101911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600" b="1" dirty="0">
                <a:solidFill>
                  <a:srgbClr val="1F497D"/>
                </a:solidFill>
                <a:latin typeface="Calibri"/>
              </a:rPr>
              <a:t>Tentative roadmap (year 1)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8AADFDF-309E-8344-7A18-1FDCA6D067FF}"/>
              </a:ext>
            </a:extLst>
          </p:cNvPr>
          <p:cNvSpPr txBox="1"/>
          <p:nvPr/>
        </p:nvSpPr>
        <p:spPr>
          <a:xfrm>
            <a:off x="2277828" y="5466803"/>
            <a:ext cx="4645434" cy="58477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 defTabSz="914400"/>
            <a:r>
              <a:rPr lang="en-US" sz="1600" b="1" dirty="0">
                <a:solidFill>
                  <a:schemeClr val="bg1"/>
                </a:solidFill>
                <a:latin typeface="Arial" panose="020B0604020202020204"/>
              </a:rPr>
              <a:t>Testing of the algorithms on initial platform </a:t>
            </a:r>
            <a:r>
              <a:rPr lang="en-US" sz="1600" dirty="0">
                <a:solidFill>
                  <a:schemeClr val="bg1"/>
                </a:solidFill>
                <a:latin typeface="Arial" panose="020B0604020202020204"/>
              </a:rPr>
              <a:t>(R1 pre-release/testing on localhost connections)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DE15368-ECEE-55DA-C09C-3D10C3BF22E1}"/>
              </a:ext>
            </a:extLst>
          </p:cNvPr>
          <p:cNvSpPr/>
          <p:nvPr/>
        </p:nvSpPr>
        <p:spPr>
          <a:xfrm>
            <a:off x="4841785" y="3545402"/>
            <a:ext cx="6926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US" sz="1200" dirty="0">
                <a:solidFill>
                  <a:srgbClr val="E7E6E6">
                    <a:lumMod val="25000"/>
                  </a:srgbClr>
                </a:solidFill>
                <a:latin typeface="Arial" panose="020B0604020202020204"/>
              </a:rPr>
              <a:t>Nov.‘23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C8E2F3-991E-F9CE-1AFC-66805722123C}"/>
              </a:ext>
            </a:extLst>
          </p:cNvPr>
          <p:cNvSpPr txBox="1"/>
          <p:nvPr/>
        </p:nvSpPr>
        <p:spPr>
          <a:xfrm>
            <a:off x="4841785" y="4561777"/>
            <a:ext cx="320936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/>
            <a:r>
              <a:rPr lang="en-GB" sz="1400" i="1" dirty="0">
                <a:solidFill>
                  <a:srgbClr val="0070C0"/>
                </a:solidFill>
                <a:latin typeface="Arial" panose="020B0604020202020204"/>
              </a:rPr>
              <a:t>Collection of the minimal requirements to implement PaaS services </a:t>
            </a:r>
            <a:r>
              <a:rPr lang="en-GB" sz="1400" dirty="0">
                <a:solidFill>
                  <a:srgbClr val="0070C0"/>
                </a:solidFill>
                <a:latin typeface="Arial" panose="020B0604020202020204"/>
              </a:rPr>
              <a:t>(minimal/required functions)</a:t>
            </a:r>
            <a:r>
              <a:rPr lang="en-GB" sz="1400" i="1" dirty="0">
                <a:solidFill>
                  <a:srgbClr val="0070C0"/>
                </a:solidFill>
                <a:latin typeface="Arial" panose="020B0604020202020204"/>
              </a:rPr>
              <a:t> 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D4079F2C-F672-7A6A-D398-445F29D53B5A}"/>
              </a:ext>
            </a:extLst>
          </p:cNvPr>
          <p:cNvCxnSpPr/>
          <p:nvPr/>
        </p:nvCxnSpPr>
        <p:spPr>
          <a:xfrm>
            <a:off x="5152998" y="4461248"/>
            <a:ext cx="2457036" cy="0"/>
          </a:xfrm>
          <a:prstGeom prst="straightConnector1">
            <a:avLst/>
          </a:prstGeom>
          <a:noFill/>
          <a:ln w="19050" cap="flat" cmpd="sng" algn="ctr">
            <a:solidFill>
              <a:srgbClr val="0070C0"/>
            </a:solidFill>
            <a:prstDash val="lgDash"/>
            <a:miter lim="800000"/>
            <a:headEnd type="triangle"/>
            <a:tailEnd type="triangle"/>
          </a:ln>
          <a:effectLst/>
        </p:spPr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8E0F3648-B15C-08E4-57CA-4AD754F36098}"/>
              </a:ext>
            </a:extLst>
          </p:cNvPr>
          <p:cNvCxnSpPr>
            <a:cxnSpLocks/>
          </p:cNvCxnSpPr>
          <p:nvPr/>
        </p:nvCxnSpPr>
        <p:spPr>
          <a:xfrm flipV="1">
            <a:off x="7610034" y="3884001"/>
            <a:ext cx="0" cy="684000"/>
          </a:xfrm>
          <a:prstGeom prst="line">
            <a:avLst/>
          </a:prstGeom>
          <a:noFill/>
          <a:ln w="28575" cap="flat" cmpd="sng" algn="ctr">
            <a:solidFill>
              <a:srgbClr val="0070C0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8C2138F7-007C-53FF-3DC9-A241C3FA774B}"/>
              </a:ext>
            </a:extLst>
          </p:cNvPr>
          <p:cNvCxnSpPr>
            <a:cxnSpLocks/>
          </p:cNvCxnSpPr>
          <p:nvPr/>
        </p:nvCxnSpPr>
        <p:spPr>
          <a:xfrm flipH="1" flipV="1">
            <a:off x="9469545" y="3891754"/>
            <a:ext cx="8868" cy="1296000"/>
          </a:xfrm>
          <a:prstGeom prst="line">
            <a:avLst/>
          </a:prstGeom>
          <a:noFill/>
          <a:ln w="28575" cap="flat" cmpd="sng" algn="ctr">
            <a:solidFill>
              <a:srgbClr val="0070C0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F19E9C72-98DA-5576-1698-4D9A72E38740}"/>
              </a:ext>
            </a:extLst>
          </p:cNvPr>
          <p:cNvSpPr/>
          <p:nvPr/>
        </p:nvSpPr>
        <p:spPr>
          <a:xfrm>
            <a:off x="9076986" y="3571979"/>
            <a:ext cx="7851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sz="1200" dirty="0">
                <a:solidFill>
                  <a:srgbClr val="E7E6E6">
                    <a:lumMod val="25000"/>
                  </a:srgbClr>
                </a:solidFill>
                <a:latin typeface="Arial" panose="020B0604020202020204"/>
              </a:rPr>
              <a:t>April ‘24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4D01DFD-66A5-965F-3BDE-61EF7061E4F4}"/>
              </a:ext>
            </a:extLst>
          </p:cNvPr>
          <p:cNvSpPr txBox="1"/>
          <p:nvPr/>
        </p:nvSpPr>
        <p:spPr>
          <a:xfrm>
            <a:off x="4782275" y="3281329"/>
            <a:ext cx="698090" cy="33855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262626"/>
                </a:solidFill>
                <a:latin typeface="Arial" panose="020B0604020202020204"/>
              </a:rPr>
              <a:t>T2.5</a:t>
            </a:r>
            <a:endParaRPr lang="it-IT" sz="1600" dirty="0"/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7AEFD5E-2CF6-6035-DF73-0169E4F205BB}"/>
              </a:ext>
            </a:extLst>
          </p:cNvPr>
          <p:cNvCxnSpPr/>
          <p:nvPr/>
        </p:nvCxnSpPr>
        <p:spPr>
          <a:xfrm>
            <a:off x="9532865" y="4972484"/>
            <a:ext cx="2457036" cy="0"/>
          </a:xfrm>
          <a:prstGeom prst="straightConnector1">
            <a:avLst/>
          </a:prstGeom>
          <a:noFill/>
          <a:ln w="19050" cap="flat" cmpd="sng" algn="ctr">
            <a:solidFill>
              <a:srgbClr val="0070C0"/>
            </a:solidFill>
            <a:prstDash val="lgDash"/>
            <a:miter lim="800000"/>
            <a:headEnd type="triangle"/>
            <a:tailEnd type="triangle"/>
          </a:ln>
          <a:effectLst/>
        </p:spPr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0C97082A-C7A8-3B04-CD10-9BCAD4C35FD9}"/>
              </a:ext>
            </a:extLst>
          </p:cNvPr>
          <p:cNvSpPr txBox="1"/>
          <p:nvPr/>
        </p:nvSpPr>
        <p:spPr>
          <a:xfrm>
            <a:off x="9562362" y="4173590"/>
            <a:ext cx="234550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/>
            <a:r>
              <a:rPr lang="en-GB" sz="1400" i="1" dirty="0">
                <a:solidFill>
                  <a:srgbClr val="0070C0"/>
                </a:solidFill>
                <a:latin typeface="Arial" panose="020B0604020202020204"/>
              </a:rPr>
              <a:t>Testing of the pre-release R1 via remote connections + AI models from WP4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9714170-1887-8256-235C-1ED5EBE3E70D}"/>
              </a:ext>
            </a:extLst>
          </p:cNvPr>
          <p:cNvCxnSpPr>
            <a:cxnSpLocks/>
          </p:cNvCxnSpPr>
          <p:nvPr/>
        </p:nvCxnSpPr>
        <p:spPr>
          <a:xfrm>
            <a:off x="8283837" y="3374538"/>
            <a:ext cx="2281849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lgDash"/>
            <a:miter lim="800000"/>
            <a:headEnd type="triangle"/>
            <a:tailEnd type="triangle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99DDA00-8D60-3955-E7EA-F756E90D3C84}"/>
              </a:ext>
            </a:extLst>
          </p:cNvPr>
          <p:cNvSpPr txBox="1"/>
          <p:nvPr/>
        </p:nvSpPr>
        <p:spPr>
          <a:xfrm>
            <a:off x="1970917" y="4122694"/>
            <a:ext cx="698090" cy="33855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/>
              </a:rPr>
              <a:t>T2.3</a:t>
            </a:r>
            <a:endParaRPr lang="it-IT" sz="1600" dirty="0">
              <a:solidFill>
                <a:schemeClr val="bg1"/>
              </a:solidFill>
            </a:endParaRPr>
          </a:p>
        </p:txBody>
      </p: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D9CCD8BE-C5D6-04C2-E413-C790F9A10805}"/>
              </a:ext>
            </a:extLst>
          </p:cNvPr>
          <p:cNvCxnSpPr/>
          <p:nvPr/>
        </p:nvCxnSpPr>
        <p:spPr>
          <a:xfrm>
            <a:off x="9463943" y="2201329"/>
            <a:ext cx="0" cy="108000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65">
            <a:extLst>
              <a:ext uri="{FF2B5EF4-FFF2-40B4-BE49-F238E27FC236}">
                <a16:creationId xmlns:a16="http://schemas.microsoft.com/office/drawing/2014/main" id="{E1D79043-E3D4-4026-4B05-D8AF59D24086}"/>
              </a:ext>
            </a:extLst>
          </p:cNvPr>
          <p:cNvSpPr txBox="1"/>
          <p:nvPr/>
        </p:nvSpPr>
        <p:spPr>
          <a:xfrm>
            <a:off x="8651545" y="1868623"/>
            <a:ext cx="1653736" cy="33855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262626"/>
                </a:solidFill>
                <a:latin typeface="Arial" panose="020B0604020202020204"/>
              </a:rPr>
              <a:t>T2.2 Network</a:t>
            </a:r>
            <a:endParaRPr lang="it-IT" sz="1600" dirty="0"/>
          </a:p>
        </p:txBody>
      </p:sp>
      <p:cxnSp>
        <p:nvCxnSpPr>
          <p:cNvPr id="23" name="Straight Arrow Connector 54">
            <a:extLst>
              <a:ext uri="{FF2B5EF4-FFF2-40B4-BE49-F238E27FC236}">
                <a16:creationId xmlns:a16="http://schemas.microsoft.com/office/drawing/2014/main" id="{B7FC9A38-61B0-8C5F-5BE6-AF80D982CCEB}"/>
              </a:ext>
            </a:extLst>
          </p:cNvPr>
          <p:cNvCxnSpPr>
            <a:cxnSpLocks/>
          </p:cNvCxnSpPr>
          <p:nvPr/>
        </p:nvCxnSpPr>
        <p:spPr>
          <a:xfrm>
            <a:off x="2316988" y="2091770"/>
            <a:ext cx="2186997" cy="0"/>
          </a:xfrm>
          <a:prstGeom prst="straightConnector1">
            <a:avLst/>
          </a:prstGeom>
          <a:noFill/>
          <a:ln w="19050" cap="flat" cmpd="sng" algn="ctr">
            <a:solidFill>
              <a:srgbClr val="262626"/>
            </a:solidFill>
            <a:prstDash val="lgDash"/>
            <a:miter lim="800000"/>
            <a:headEnd type="triangle"/>
            <a:tailEnd type="triangle"/>
          </a:ln>
          <a:effectLst/>
        </p:spPr>
      </p:cxnSp>
      <p:cxnSp>
        <p:nvCxnSpPr>
          <p:cNvPr id="25" name="Straight Connector 44">
            <a:extLst>
              <a:ext uri="{FF2B5EF4-FFF2-40B4-BE49-F238E27FC236}">
                <a16:creationId xmlns:a16="http://schemas.microsoft.com/office/drawing/2014/main" id="{E5A02EE9-FAFA-832B-5177-1C98F6159298}"/>
              </a:ext>
            </a:extLst>
          </p:cNvPr>
          <p:cNvCxnSpPr>
            <a:cxnSpLocks/>
          </p:cNvCxnSpPr>
          <p:nvPr/>
        </p:nvCxnSpPr>
        <p:spPr>
          <a:xfrm>
            <a:off x="4500327" y="1811649"/>
            <a:ext cx="0" cy="2063569"/>
          </a:xfrm>
          <a:prstGeom prst="line">
            <a:avLst/>
          </a:prstGeom>
          <a:noFill/>
          <a:ln w="28575" cap="flat" cmpd="sng" algn="ctr">
            <a:solidFill>
              <a:srgbClr val="262626">
                <a:lumMod val="90000"/>
                <a:lumOff val="10000"/>
              </a:srgbClr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pic>
        <p:nvPicPr>
          <p:cNvPr id="2" name="Immagine 1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D016AF86-5769-8C67-B558-F08DFBD376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5" y="6469044"/>
            <a:ext cx="1632283" cy="35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79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212">
            <a:extLst>
              <a:ext uri="{FF2B5EF4-FFF2-40B4-BE49-F238E27FC236}">
                <a16:creationId xmlns:a16="http://schemas.microsoft.com/office/drawing/2014/main" id="{2F870210-1A3C-4C59-80CD-067DD82D38A2}"/>
              </a:ext>
            </a:extLst>
          </p:cNvPr>
          <p:cNvSpPr/>
          <p:nvPr/>
        </p:nvSpPr>
        <p:spPr>
          <a:xfrm>
            <a:off x="665105" y="-36003"/>
            <a:ext cx="104457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3600" b="1" kern="0" dirty="0">
                <a:solidFill>
                  <a:srgbClr val="4F81BD">
                    <a:lumMod val="75000"/>
                  </a:srgbClr>
                </a:solidFill>
              </a:rPr>
              <a:t>T2.3 Evaluation plan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DF1305-B953-B0BA-DFDB-F7C17C974ED4}"/>
              </a:ext>
            </a:extLst>
          </p:cNvPr>
          <p:cNvSpPr txBox="1"/>
          <p:nvPr/>
        </p:nvSpPr>
        <p:spPr>
          <a:xfrm>
            <a:off x="683664" y="992023"/>
            <a:ext cx="1040877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ea typeface="Open Sans" panose="020B0606030504020204" pitchFamily="34" charset="0"/>
              </a:rPr>
              <a:t>OUTCOME:</a:t>
            </a:r>
          </a:p>
          <a:p>
            <a:r>
              <a:rPr lang="en-GB" sz="1800" dirty="0">
                <a:solidFill>
                  <a:srgbClr val="000000"/>
                </a:solidFill>
                <a:effectLst/>
                <a:ea typeface="Open Sans" panose="020B0606030504020204" pitchFamily="34" charset="0"/>
              </a:rPr>
              <a:t>- Design, development/implementation of federated learning algorithms and their verification on synthetic and public stroke datasets. </a:t>
            </a:r>
          </a:p>
          <a:p>
            <a:r>
              <a:rPr lang="en-GB" sz="1800" dirty="0">
                <a:solidFill>
                  <a:srgbClr val="000000"/>
                </a:solidFill>
                <a:effectLst/>
                <a:ea typeface="Open Sans" panose="020B0606030504020204" pitchFamily="34" charset="0"/>
              </a:rPr>
              <a:t>- Develop fundamental guidelines to choose the most suitable algorithm based on the targeted CEP (requires a policy for algorithm benchmarking).</a:t>
            </a:r>
          </a:p>
          <a:p>
            <a:r>
              <a:rPr lang="en-GB" dirty="0">
                <a:solidFill>
                  <a:srgbClr val="000000"/>
                </a:solidFill>
                <a:ea typeface="Open Sans" panose="020B0606030504020204" pitchFamily="34" charset="0"/>
              </a:rPr>
              <a:t>- </a:t>
            </a:r>
            <a:r>
              <a:rPr lang="en-GB" sz="1800" dirty="0">
                <a:solidFill>
                  <a:srgbClr val="000000"/>
                </a:solidFill>
                <a:effectLst/>
                <a:ea typeface="Open Sans" panose="020B0606030504020204" pitchFamily="34" charset="0"/>
              </a:rPr>
              <a:t>Algorithms transferred to T2.5 for implementation in the FL platform of T2.1. </a:t>
            </a:r>
          </a:p>
          <a:p>
            <a:endParaRPr lang="it-IT" sz="1800" dirty="0">
              <a:effectLst/>
              <a:ea typeface="Calibri" panose="020F0502020204030204" pitchFamily="34" charset="0"/>
            </a:endParaRP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856BBBA9-3A88-2FCA-7381-A7B1AF70AE62}"/>
              </a:ext>
            </a:extLst>
          </p:cNvPr>
          <p:cNvGraphicFramePr>
            <a:graphicFrameLocks noGrp="1"/>
          </p:cNvGraphicFramePr>
          <p:nvPr/>
        </p:nvGraphicFramePr>
        <p:xfrm>
          <a:off x="1586924" y="2942176"/>
          <a:ext cx="8019575" cy="1879030"/>
        </p:xfrm>
        <a:graphic>
          <a:graphicData uri="http://schemas.openxmlformats.org/drawingml/2006/table">
            <a:tbl>
              <a:tblPr firstRow="1" firstCol="1"/>
              <a:tblGrid>
                <a:gridCol w="833330">
                  <a:extLst>
                    <a:ext uri="{9D8B030D-6E8A-4147-A177-3AD203B41FA5}">
                      <a16:colId xmlns:a16="http://schemas.microsoft.com/office/drawing/2014/main" val="1625561849"/>
                    </a:ext>
                  </a:extLst>
                </a:gridCol>
                <a:gridCol w="4119632">
                  <a:extLst>
                    <a:ext uri="{9D8B030D-6E8A-4147-A177-3AD203B41FA5}">
                      <a16:colId xmlns:a16="http://schemas.microsoft.com/office/drawing/2014/main" val="1671983906"/>
                    </a:ext>
                  </a:extLst>
                </a:gridCol>
                <a:gridCol w="3066613">
                  <a:extLst>
                    <a:ext uri="{9D8B030D-6E8A-4147-A177-3AD203B41FA5}">
                      <a16:colId xmlns:a16="http://schemas.microsoft.com/office/drawing/2014/main" val="106413419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50" b="1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M12</a:t>
                      </a:r>
                      <a:endParaRPr lang="it-I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Algorithms implementation (at least 2 federation strategies implemented), evaluation of learning accuracy/performance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Benchmarking tests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Performance of AI algorithms using synthetic/pub datasets. 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Number of hospitals joining the federated network 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Robustness (benchmarking tests and resilience of the algorithms against data heterogeneity)</a:t>
                      </a: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65290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00" b="1" cap="small" spc="25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M16</a:t>
                      </a:r>
                      <a:endParaRPr lang="it-IT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(re-)evaluation of algorithms as integrated with platform-as-a-service (PaaS) tools (T2.5)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16785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00" b="1" cap="small" spc="25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M24</a:t>
                      </a:r>
                      <a:endParaRPr lang="it-IT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5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Evaluation of algorithms on retrospective patients</a:t>
                      </a:r>
                      <a:endParaRPr lang="it-IT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10203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00" b="1" cap="small" spc="25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M36</a:t>
                      </a:r>
                      <a:endParaRPr lang="it-IT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GB" sz="105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Algorithms evaluation and benchmarking based on prospective data and release R2</a:t>
                      </a:r>
                      <a:endParaRPr lang="it-IT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Nº of patient recruited for a complete test of the platform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728098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2D1D1CF5-89A0-C86F-5AC8-92B361E590B2}"/>
              </a:ext>
            </a:extLst>
          </p:cNvPr>
          <p:cNvGraphicFramePr>
            <a:graphicFrameLocks noGrp="1"/>
          </p:cNvGraphicFramePr>
          <p:nvPr/>
        </p:nvGraphicFramePr>
        <p:xfrm>
          <a:off x="2176933" y="5260571"/>
          <a:ext cx="6419716" cy="848360"/>
        </p:xfrm>
        <a:graphic>
          <a:graphicData uri="http://schemas.openxmlformats.org/drawingml/2006/table">
            <a:tbl>
              <a:tblPr firstRow="1" firstCol="1">
                <a:tableStyleId>{5940675A-B579-460E-94D1-54222C63F5DA}</a:tableStyleId>
              </a:tblPr>
              <a:tblGrid>
                <a:gridCol w="1711168">
                  <a:extLst>
                    <a:ext uri="{9D8B030D-6E8A-4147-A177-3AD203B41FA5}">
                      <a16:colId xmlns:a16="http://schemas.microsoft.com/office/drawing/2014/main" val="3016399723"/>
                    </a:ext>
                  </a:extLst>
                </a:gridCol>
                <a:gridCol w="2223838">
                  <a:extLst>
                    <a:ext uri="{9D8B030D-6E8A-4147-A177-3AD203B41FA5}">
                      <a16:colId xmlns:a16="http://schemas.microsoft.com/office/drawing/2014/main" val="2369271116"/>
                    </a:ext>
                  </a:extLst>
                </a:gridCol>
                <a:gridCol w="2484710">
                  <a:extLst>
                    <a:ext uri="{9D8B030D-6E8A-4147-A177-3AD203B41FA5}">
                      <a16:colId xmlns:a16="http://schemas.microsoft.com/office/drawing/2014/main" val="37536468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GB" sz="1050" b="0" dirty="0">
                          <a:solidFill>
                            <a:schemeClr val="tx1"/>
                          </a:solidFill>
                          <a:effectLst/>
                        </a:rPr>
                        <a:t>FL algorithms and generated global models</a:t>
                      </a:r>
                      <a:endParaRPr lang="it-IT" sz="11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en-GB" sz="1050" b="0" dirty="0">
                          <a:solidFill>
                            <a:schemeClr val="tx1"/>
                          </a:solidFill>
                          <a:effectLst/>
                        </a:rPr>
                        <a:t>inaccurate or unsatisfactory </a:t>
                      </a:r>
                      <a:endParaRPr lang="it-IT" sz="11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1050" b="0" dirty="0">
                          <a:solidFill>
                            <a:schemeClr val="tx1"/>
                          </a:solidFill>
                          <a:effectLst/>
                        </a:rPr>
                        <a:t>generalisation</a:t>
                      </a:r>
                      <a:endParaRPr lang="it-IT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GB" sz="1050" b="0" dirty="0">
                          <a:solidFill>
                            <a:schemeClr val="tx1"/>
                          </a:solidFill>
                          <a:effectLst/>
                        </a:rPr>
                        <a:t>Identify and select the most promising algorithms that are less sensitive to local model mismatches and local data imbalances, to avoid issues with global model learning.  </a:t>
                      </a:r>
                      <a:endParaRPr lang="it-IT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GB" sz="1050" b="0" dirty="0">
                          <a:solidFill>
                            <a:schemeClr val="tx1"/>
                          </a:solidFill>
                          <a:effectLst/>
                        </a:rPr>
                        <a:t>Perform optimization and algorithm selection within T2.5 and using the initial release of the platform R1.</a:t>
                      </a:r>
                      <a:endParaRPr lang="it-IT" sz="11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5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4696941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282E8459-B1AD-DBD9-4030-CCFF58336D46}"/>
              </a:ext>
            </a:extLst>
          </p:cNvPr>
          <p:cNvSpPr txBox="1"/>
          <p:nvPr/>
        </p:nvSpPr>
        <p:spPr>
          <a:xfrm>
            <a:off x="2091207" y="4912148"/>
            <a:ext cx="79559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ea typeface="Open Sans" panose="020B0606030504020204" pitchFamily="34" charset="0"/>
              </a:rPr>
              <a:t>Risks</a:t>
            </a:r>
            <a:endParaRPr lang="it-IT" dirty="0"/>
          </a:p>
        </p:txBody>
      </p:sp>
      <p:pic>
        <p:nvPicPr>
          <p:cNvPr id="2" name="Immagine 1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57320203-242B-35C3-CD6B-86E47F8C97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5" y="6469044"/>
            <a:ext cx="1632283" cy="35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927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212">
            <a:extLst>
              <a:ext uri="{FF2B5EF4-FFF2-40B4-BE49-F238E27FC236}">
                <a16:creationId xmlns:a16="http://schemas.microsoft.com/office/drawing/2014/main" id="{2F870210-1A3C-4C59-80CD-067DD82D38A2}"/>
              </a:ext>
            </a:extLst>
          </p:cNvPr>
          <p:cNvSpPr/>
          <p:nvPr/>
        </p:nvSpPr>
        <p:spPr>
          <a:xfrm>
            <a:off x="665105" y="-36003"/>
            <a:ext cx="104457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3600" b="1" kern="0" dirty="0">
                <a:solidFill>
                  <a:srgbClr val="4F81BD">
                    <a:lumMod val="75000"/>
                  </a:srgbClr>
                </a:solidFill>
              </a:rPr>
              <a:t>T2.5 Evaluation plan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DF1305-B953-B0BA-DFDB-F7C17C974ED4}"/>
              </a:ext>
            </a:extLst>
          </p:cNvPr>
          <p:cNvSpPr txBox="1"/>
          <p:nvPr/>
        </p:nvSpPr>
        <p:spPr>
          <a:xfrm>
            <a:off x="683664" y="992023"/>
            <a:ext cx="1122858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ea typeface="Open Sans" panose="020B0606030504020204" pitchFamily="34" charset="0"/>
              </a:rPr>
              <a:t>OUTCOME:</a:t>
            </a:r>
          </a:p>
          <a:p>
            <a:r>
              <a:rPr lang="en-US" dirty="0">
                <a:solidFill>
                  <a:srgbClr val="000000"/>
                </a:solidFill>
                <a:ea typeface="Open Sans" panose="020B0606030504020204" pitchFamily="34" charset="0"/>
              </a:rPr>
              <a:t>- M</a:t>
            </a:r>
            <a:r>
              <a:rPr lang="en-US" sz="1800" dirty="0">
                <a:solidFill>
                  <a:srgbClr val="000000"/>
                </a:solidFill>
                <a:effectLst/>
                <a:ea typeface="Open Sans" panose="020B0606030504020204" pitchFamily="34" charset="0"/>
              </a:rPr>
              <a:t>anagement of configurable FL processes (interaction with T2.4). </a:t>
            </a:r>
          </a:p>
          <a:p>
            <a:r>
              <a:rPr lang="en-US" sz="1800" dirty="0">
                <a:solidFill>
                  <a:srgbClr val="000000"/>
                </a:solidFill>
                <a:effectLst/>
                <a:ea typeface="Open Sans" panose="020B0606030504020204" pitchFamily="34" charset="0"/>
              </a:rPr>
              <a:t>- Application-level interface between the medical nodes and the PS into the FL infrastructure based on the architecture and protocols defined in T2.3 </a:t>
            </a:r>
          </a:p>
          <a:p>
            <a:r>
              <a:rPr lang="en-US" dirty="0">
                <a:solidFill>
                  <a:srgbClr val="000000"/>
                </a:solidFill>
                <a:ea typeface="Open Sans" panose="020B0606030504020204" pitchFamily="34" charset="0"/>
              </a:rPr>
              <a:t>- </a:t>
            </a:r>
            <a:r>
              <a:rPr lang="en-US" sz="1800" dirty="0">
                <a:solidFill>
                  <a:srgbClr val="000000"/>
                </a:solidFill>
                <a:effectLst/>
                <a:ea typeface="Open Sans" panose="020B0606030504020204" pitchFamily="34" charset="0"/>
              </a:rPr>
              <a:t>PaaS functions and interfaces are initially validated (D2.5) then </a:t>
            </a:r>
            <a:r>
              <a:rPr lang="en-US" sz="1800" dirty="0" err="1">
                <a:solidFill>
                  <a:srgbClr val="000000"/>
                </a:solidFill>
                <a:effectLst/>
                <a:ea typeface="Open Sans" panose="020B0606030504020204" pitchFamily="34" charset="0"/>
              </a:rPr>
              <a:t>optimised</a:t>
            </a:r>
            <a:r>
              <a:rPr lang="en-US" sz="1800" dirty="0">
                <a:solidFill>
                  <a:srgbClr val="000000"/>
                </a:solidFill>
                <a:effectLst/>
                <a:ea typeface="Open Sans" panose="020B0606030504020204" pitchFamily="34" charset="0"/>
              </a:rPr>
              <a:t> in R1 and R2 releases.</a:t>
            </a:r>
            <a:endParaRPr lang="it-IT" sz="1800" dirty="0">
              <a:effectLst/>
              <a:ea typeface="Calibri" panose="020F0502020204030204" pitchFamily="34" charset="0"/>
            </a:endParaRP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856BBBA9-3A88-2FCA-7381-A7B1AF70AE62}"/>
              </a:ext>
            </a:extLst>
          </p:cNvPr>
          <p:cNvGraphicFramePr>
            <a:graphicFrameLocks noGrp="1"/>
          </p:cNvGraphicFramePr>
          <p:nvPr/>
        </p:nvGraphicFramePr>
        <p:xfrm>
          <a:off x="1082428" y="2595335"/>
          <a:ext cx="9932413" cy="2242758"/>
        </p:xfrm>
        <a:graphic>
          <a:graphicData uri="http://schemas.openxmlformats.org/drawingml/2006/table">
            <a:tbl>
              <a:tblPr firstRow="1" firstCol="1"/>
              <a:tblGrid>
                <a:gridCol w="1032097">
                  <a:extLst>
                    <a:ext uri="{9D8B030D-6E8A-4147-A177-3AD203B41FA5}">
                      <a16:colId xmlns:a16="http://schemas.microsoft.com/office/drawing/2014/main" val="1625561849"/>
                    </a:ext>
                  </a:extLst>
                </a:gridCol>
                <a:gridCol w="5102251">
                  <a:extLst>
                    <a:ext uri="{9D8B030D-6E8A-4147-A177-3AD203B41FA5}">
                      <a16:colId xmlns:a16="http://schemas.microsoft.com/office/drawing/2014/main" val="1671983906"/>
                    </a:ext>
                  </a:extLst>
                </a:gridCol>
                <a:gridCol w="3798065">
                  <a:extLst>
                    <a:ext uri="{9D8B030D-6E8A-4147-A177-3AD203B41FA5}">
                      <a16:colId xmlns:a16="http://schemas.microsoft.com/office/drawing/2014/main" val="106413419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50" b="1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M16</a:t>
                      </a:r>
                      <a:endParaRPr lang="it-IT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PaaS functions evaluated, at least 3 hospitals joining the federation, communication latency/quality assessed.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Number of hospitals joining the federated network (1-10)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Configuration time (20-30min)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Supported model size (250MB)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Comm. quality (FL round success rate 99%)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65290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00" b="1" cap="small" spc="25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M24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Evaluation of the connectivity functions in the first release (R1) of the FL platform, tests on retrospective patients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Number of hospitals joining the federated network (1-10)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Configuration time (20-30min)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Supported model size (250MB)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Comm. quality (FL round success rate 99%)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16785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00" b="1" cap="small" spc="25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M36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Evaluation of the platform functions finalized in the </a:t>
                      </a:r>
                      <a:r>
                        <a:rPr lang="en-US" sz="1050" dirty="0" err="1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TRUSTroke</a:t>
                      </a:r>
                      <a:r>
                        <a:rPr lang="en-US" sz="105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 network release (R2).</a:t>
                      </a:r>
                      <a:endParaRPr lang="it-IT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Number of hospitals joining the federated network (1-10)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Configuration time (20-30min)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Supported model size (250MB)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Comm. quality (FL round success rate 99%)</a:t>
                      </a:r>
                      <a:endParaRPr lang="it-IT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728098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2D1D1CF5-89A0-C86F-5AC8-92B361E590B2}"/>
              </a:ext>
            </a:extLst>
          </p:cNvPr>
          <p:cNvGraphicFramePr>
            <a:graphicFrameLocks noGrp="1"/>
          </p:cNvGraphicFramePr>
          <p:nvPr/>
        </p:nvGraphicFramePr>
        <p:xfrm>
          <a:off x="2165131" y="5292102"/>
          <a:ext cx="6736318" cy="1019366"/>
        </p:xfrm>
        <a:graphic>
          <a:graphicData uri="http://schemas.openxmlformats.org/drawingml/2006/table">
            <a:tbl>
              <a:tblPr firstRow="1" firstCol="1">
                <a:tableStyleId>{5940675A-B579-460E-94D1-54222C63F5DA}</a:tableStyleId>
              </a:tblPr>
              <a:tblGrid>
                <a:gridCol w="2027770">
                  <a:extLst>
                    <a:ext uri="{9D8B030D-6E8A-4147-A177-3AD203B41FA5}">
                      <a16:colId xmlns:a16="http://schemas.microsoft.com/office/drawing/2014/main" val="3016399723"/>
                    </a:ext>
                  </a:extLst>
                </a:gridCol>
                <a:gridCol w="2223838">
                  <a:extLst>
                    <a:ext uri="{9D8B030D-6E8A-4147-A177-3AD203B41FA5}">
                      <a16:colId xmlns:a16="http://schemas.microsoft.com/office/drawing/2014/main" val="2369271116"/>
                    </a:ext>
                  </a:extLst>
                </a:gridCol>
                <a:gridCol w="2484710">
                  <a:extLst>
                    <a:ext uri="{9D8B030D-6E8A-4147-A177-3AD203B41FA5}">
                      <a16:colId xmlns:a16="http://schemas.microsoft.com/office/drawing/2014/main" val="37536468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Arial" panose="020B0604020202020204" pitchFamily="34" charset="0"/>
                        </a:rPr>
                        <a:t>FL platform networking functions delayed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50" dirty="0"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Networking functions of the FL platform tested on medical nodes and parameter server in advance to reduce troubleshooting time to deliver the global model.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en-GB" sz="1050" dirty="0">
                          <a:effectLst/>
                          <a:latin typeface="Open Sans" panose="020B06060305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Extra time for local training and communication with the server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4696941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282E8459-B1AD-DBD9-4030-CCFF58336D46}"/>
              </a:ext>
            </a:extLst>
          </p:cNvPr>
          <p:cNvSpPr txBox="1"/>
          <p:nvPr/>
        </p:nvSpPr>
        <p:spPr>
          <a:xfrm>
            <a:off x="2091207" y="4912148"/>
            <a:ext cx="79559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ea typeface="Open Sans" panose="020B0606030504020204" pitchFamily="34" charset="0"/>
              </a:rPr>
              <a:t>Risks</a:t>
            </a:r>
            <a:endParaRPr lang="it-IT" dirty="0"/>
          </a:p>
        </p:txBody>
      </p:sp>
      <p:pic>
        <p:nvPicPr>
          <p:cNvPr id="2" name="Immagine 1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C8305200-A03D-1FF9-49DD-0BBF0E8A36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5" y="6469044"/>
            <a:ext cx="1632283" cy="35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195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212">
            <a:extLst>
              <a:ext uri="{FF2B5EF4-FFF2-40B4-BE49-F238E27FC236}">
                <a16:creationId xmlns:a16="http://schemas.microsoft.com/office/drawing/2014/main" id="{2F870210-1A3C-4C59-80CD-067DD82D38A2}"/>
              </a:ext>
            </a:extLst>
          </p:cNvPr>
          <p:cNvSpPr/>
          <p:nvPr/>
        </p:nvSpPr>
        <p:spPr>
          <a:xfrm>
            <a:off x="665105" y="-36003"/>
            <a:ext cx="104457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sz="3600" b="1" kern="0" dirty="0">
                <a:solidFill>
                  <a:srgbClr val="4F81BD">
                    <a:lumMod val="75000"/>
                  </a:srgbClr>
                </a:solidFill>
              </a:rPr>
              <a:t>FL algorithm benchmarking proposed procedure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67E542-7CC8-C074-5432-B19694D88D4A}"/>
              </a:ext>
            </a:extLst>
          </p:cNvPr>
          <p:cNvSpPr txBox="1"/>
          <p:nvPr/>
        </p:nvSpPr>
        <p:spPr>
          <a:xfrm>
            <a:off x="182557" y="1000529"/>
            <a:ext cx="402546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INPUTS TO FL ENVIRONMENT</a:t>
            </a:r>
          </a:p>
          <a:p>
            <a:pPr marL="342900" indent="-342900">
              <a:buAutoNum type="arabicParenR"/>
            </a:pPr>
            <a:r>
              <a:rPr lang="it-IT" dirty="0"/>
              <a:t># of hospitals </a:t>
            </a:r>
            <a:r>
              <a:rPr lang="it-IT" dirty="0" err="1"/>
              <a:t>joining</a:t>
            </a:r>
            <a:r>
              <a:rPr lang="it-IT" dirty="0"/>
              <a:t> the </a:t>
            </a:r>
            <a:r>
              <a:rPr lang="it-IT" dirty="0" err="1"/>
              <a:t>federation</a:t>
            </a:r>
            <a:r>
              <a:rPr lang="it-IT" dirty="0"/>
              <a:t> (3,5,10)</a:t>
            </a:r>
          </a:p>
          <a:p>
            <a:pPr marL="342900" indent="-342900">
              <a:buAutoNum type="arabicParenR"/>
            </a:pPr>
            <a:r>
              <a:rPr lang="it-IT" dirty="0"/>
              <a:t>datasets </a:t>
            </a:r>
            <a:r>
              <a:rPr lang="it-IT" dirty="0" err="1"/>
              <a:t>used</a:t>
            </a:r>
            <a:r>
              <a:rPr lang="it-IT" dirty="0"/>
              <a:t>: pub. </a:t>
            </a:r>
            <a:r>
              <a:rPr lang="it-IT" dirty="0" err="1"/>
              <a:t>synthetic</a:t>
            </a:r>
            <a:r>
              <a:rPr lang="it-IT" dirty="0"/>
              <a:t> data </a:t>
            </a:r>
            <a:r>
              <a:rPr lang="it-IT" dirty="0" err="1"/>
              <a:t>used</a:t>
            </a:r>
            <a:r>
              <a:rPr lang="it-IT" dirty="0"/>
              <a:t> for FL </a:t>
            </a:r>
            <a:r>
              <a:rPr lang="it-IT" dirty="0" err="1"/>
              <a:t>benchmaring</a:t>
            </a:r>
            <a:r>
              <a:rPr lang="it-IT" dirty="0"/>
              <a:t> (MNIST, CIFAR, pub. </a:t>
            </a:r>
            <a:r>
              <a:rPr lang="it-IT"/>
              <a:t>stroke dataset)</a:t>
            </a:r>
            <a:endParaRPr lang="it-IT" dirty="0"/>
          </a:p>
          <a:p>
            <a:pPr marL="342900" indent="-342900">
              <a:buAutoNum type="arabicParenR"/>
            </a:pPr>
            <a:r>
              <a:rPr lang="it-IT" dirty="0"/>
              <a:t>data </a:t>
            </a:r>
            <a:r>
              <a:rPr lang="it-IT" dirty="0" err="1"/>
              <a:t>partitioned</a:t>
            </a:r>
            <a:r>
              <a:rPr lang="it-IT" dirty="0"/>
              <a:t> </a:t>
            </a:r>
            <a:r>
              <a:rPr lang="it-IT" dirty="0" err="1"/>
              <a:t>across</a:t>
            </a:r>
            <a:r>
              <a:rPr lang="it-IT" dirty="0"/>
              <a:t> hospitals/clients; 3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heterogeneity</a:t>
            </a:r>
            <a:r>
              <a:rPr lang="it-IT" dirty="0"/>
              <a:t> </a:t>
            </a:r>
            <a:r>
              <a:rPr lang="it-IT" dirty="0" err="1"/>
              <a:t>types</a:t>
            </a:r>
            <a:r>
              <a:rPr lang="it-IT" dirty="0"/>
              <a:t>:</a:t>
            </a:r>
          </a:p>
          <a:p>
            <a:pPr marL="800100" lvl="1" indent="-342900">
              <a:buAutoNum type="arabicParenR"/>
            </a:pPr>
            <a:r>
              <a:rPr lang="it-IT" dirty="0"/>
              <a:t>sample </a:t>
            </a:r>
            <a:r>
              <a:rPr lang="it-IT" dirty="0" err="1"/>
              <a:t>imbalance</a:t>
            </a:r>
            <a:r>
              <a:rPr lang="it-IT" dirty="0"/>
              <a:t> (</a:t>
            </a:r>
            <a:r>
              <a:rPr lang="it-IT" dirty="0" err="1"/>
              <a:t>skewness</a:t>
            </a:r>
            <a:r>
              <a:rPr lang="it-IT" dirty="0"/>
              <a:t>)</a:t>
            </a:r>
          </a:p>
          <a:p>
            <a:pPr marL="800100" lvl="1" indent="-342900">
              <a:buAutoNum type="arabicParenR"/>
            </a:pPr>
            <a:r>
              <a:rPr lang="it-IT" dirty="0"/>
              <a:t>feature </a:t>
            </a:r>
            <a:r>
              <a:rPr lang="it-IT" dirty="0" err="1"/>
              <a:t>imbalance</a:t>
            </a:r>
            <a:endParaRPr lang="it-IT" dirty="0"/>
          </a:p>
          <a:p>
            <a:pPr marL="800100" lvl="1" indent="-342900">
              <a:buAutoNum type="arabicParenR"/>
            </a:pPr>
            <a:r>
              <a:rPr lang="it-IT" dirty="0"/>
              <a:t>label </a:t>
            </a:r>
            <a:r>
              <a:rPr lang="it-IT" dirty="0" err="1"/>
              <a:t>space</a:t>
            </a:r>
            <a:r>
              <a:rPr lang="it-IT" dirty="0"/>
              <a:t> </a:t>
            </a:r>
            <a:r>
              <a:rPr lang="it-IT" dirty="0" err="1"/>
              <a:t>imbalance</a:t>
            </a:r>
            <a:r>
              <a:rPr lang="it-IT" dirty="0"/>
              <a:t> (</a:t>
            </a:r>
            <a:r>
              <a:rPr lang="it-IT" dirty="0" err="1"/>
              <a:t>only</a:t>
            </a:r>
            <a:r>
              <a:rPr lang="it-IT" dirty="0"/>
              <a:t> MNIST, CIFAR)</a:t>
            </a:r>
          </a:p>
          <a:p>
            <a:pPr marL="342900" indent="-342900">
              <a:buAutoNum type="arabicParenR"/>
            </a:pPr>
            <a:r>
              <a:rPr lang="it-IT" dirty="0" err="1"/>
              <a:t>Heterogeneity</a:t>
            </a:r>
            <a:r>
              <a:rPr lang="it-IT" dirty="0"/>
              <a:t> </a:t>
            </a:r>
            <a:r>
              <a:rPr lang="it-IT" dirty="0" err="1"/>
              <a:t>level</a:t>
            </a:r>
            <a:r>
              <a:rPr lang="it-IT" dirty="0"/>
              <a:t> </a:t>
            </a:r>
            <a:r>
              <a:rPr lang="it-IT" dirty="0" err="1"/>
              <a:t>parametrized</a:t>
            </a:r>
            <a:r>
              <a:rPr lang="it-IT" dirty="0"/>
              <a:t> via standard </a:t>
            </a:r>
            <a:r>
              <a:rPr lang="it-IT" dirty="0" err="1"/>
              <a:t>Dirichlet</a:t>
            </a:r>
            <a:r>
              <a:rPr lang="it-IT" dirty="0"/>
              <a:t> </a:t>
            </a:r>
            <a:r>
              <a:rPr lang="it-IT" dirty="0" err="1"/>
              <a:t>distribution</a:t>
            </a:r>
            <a:r>
              <a:rPr lang="it-IT" dirty="0"/>
              <a:t>: high/medium/low </a:t>
            </a:r>
            <a:r>
              <a:rPr lang="it-IT" dirty="0" err="1"/>
              <a:t>heterogeneity</a:t>
            </a:r>
            <a:r>
              <a:rPr lang="it-IT" dirty="0"/>
              <a:t> </a:t>
            </a:r>
            <a:r>
              <a:rPr lang="it-IT" dirty="0" err="1"/>
              <a:t>scenarios</a:t>
            </a:r>
            <a:endParaRPr lang="it-IT" dirty="0"/>
          </a:p>
          <a:p>
            <a:pPr lvl="1"/>
            <a:r>
              <a:rPr lang="it-IT" dirty="0"/>
              <a:t> </a:t>
            </a:r>
          </a:p>
        </p:txBody>
      </p:sp>
      <p:sp>
        <p:nvSpPr>
          <p:cNvPr id="20" name="Figura a mano libera: forma 295">
            <a:extLst>
              <a:ext uri="{FF2B5EF4-FFF2-40B4-BE49-F238E27FC236}">
                <a16:creationId xmlns:a16="http://schemas.microsoft.com/office/drawing/2014/main" id="{3E994D1B-19CB-F011-2C1F-D3DADAA3B49F}"/>
              </a:ext>
            </a:extLst>
          </p:cNvPr>
          <p:cNvSpPr/>
          <p:nvPr/>
        </p:nvSpPr>
        <p:spPr>
          <a:xfrm rot="16200000" flipH="1">
            <a:off x="6072568" y="2002029"/>
            <a:ext cx="1042086" cy="1918454"/>
          </a:xfrm>
          <a:custGeom>
            <a:avLst/>
            <a:gdLst>
              <a:gd name="connsiteX0" fmla="*/ 1098755 w 1098755"/>
              <a:gd name="connsiteY0" fmla="*/ 1246239 h 1246239"/>
              <a:gd name="connsiteX1" fmla="*/ 1091380 w 1098755"/>
              <a:gd name="connsiteY1" fmla="*/ 582561 h 1246239"/>
              <a:gd name="connsiteX2" fmla="*/ 0 w 1098755"/>
              <a:gd name="connsiteY2" fmla="*/ 154858 h 1246239"/>
              <a:gd name="connsiteX3" fmla="*/ 0 w 1098755"/>
              <a:gd name="connsiteY3" fmla="*/ 0 h 1246239"/>
              <a:gd name="connsiteX0" fmla="*/ 1098755 w 1098755"/>
              <a:gd name="connsiteY0" fmla="*/ 1246239 h 1246239"/>
              <a:gd name="connsiteX1" fmla="*/ 1037782 w 1098755"/>
              <a:gd name="connsiteY1" fmla="*/ 619432 h 1246239"/>
              <a:gd name="connsiteX2" fmla="*/ 0 w 1098755"/>
              <a:gd name="connsiteY2" fmla="*/ 154858 h 1246239"/>
              <a:gd name="connsiteX3" fmla="*/ 0 w 1098755"/>
              <a:gd name="connsiteY3" fmla="*/ 0 h 1246239"/>
              <a:gd name="connsiteX0" fmla="*/ 1098755 w 1098877"/>
              <a:gd name="connsiteY0" fmla="*/ 1246239 h 1246239"/>
              <a:gd name="connsiteX1" fmla="*/ 1098080 w 1098877"/>
              <a:gd name="connsiteY1" fmla="*/ 634180 h 1246239"/>
              <a:gd name="connsiteX2" fmla="*/ 0 w 1098877"/>
              <a:gd name="connsiteY2" fmla="*/ 154858 h 1246239"/>
              <a:gd name="connsiteX3" fmla="*/ 0 w 1098877"/>
              <a:gd name="connsiteY3" fmla="*/ 0 h 124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8877" h="1246239">
                <a:moveTo>
                  <a:pt x="1098755" y="1246239"/>
                </a:moveTo>
                <a:cubicBezTo>
                  <a:pt x="1096297" y="1025013"/>
                  <a:pt x="1100538" y="855406"/>
                  <a:pt x="1098080" y="634180"/>
                </a:cubicBezTo>
                <a:lnTo>
                  <a:pt x="0" y="154858"/>
                </a:lnTo>
                <a:lnTo>
                  <a:pt x="0" y="0"/>
                </a:lnTo>
              </a:path>
            </a:pathLst>
          </a:cu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Figura a mano libera: forma 297">
            <a:extLst>
              <a:ext uri="{FF2B5EF4-FFF2-40B4-BE49-F238E27FC236}">
                <a16:creationId xmlns:a16="http://schemas.microsoft.com/office/drawing/2014/main" id="{AFDC1423-6285-26AE-925E-A76D72D76508}"/>
              </a:ext>
            </a:extLst>
          </p:cNvPr>
          <p:cNvSpPr/>
          <p:nvPr/>
        </p:nvSpPr>
        <p:spPr>
          <a:xfrm rot="16200000">
            <a:off x="6031306" y="3358222"/>
            <a:ext cx="1209501" cy="1954182"/>
          </a:xfrm>
          <a:custGeom>
            <a:avLst/>
            <a:gdLst>
              <a:gd name="connsiteX0" fmla="*/ 1098755 w 1098755"/>
              <a:gd name="connsiteY0" fmla="*/ 1246239 h 1246239"/>
              <a:gd name="connsiteX1" fmla="*/ 1091380 w 1098755"/>
              <a:gd name="connsiteY1" fmla="*/ 582561 h 1246239"/>
              <a:gd name="connsiteX2" fmla="*/ 0 w 1098755"/>
              <a:gd name="connsiteY2" fmla="*/ 154858 h 1246239"/>
              <a:gd name="connsiteX3" fmla="*/ 0 w 1098755"/>
              <a:gd name="connsiteY3" fmla="*/ 0 h 1246239"/>
              <a:gd name="connsiteX0" fmla="*/ 1098755 w 1098755"/>
              <a:gd name="connsiteY0" fmla="*/ 1246239 h 1246239"/>
              <a:gd name="connsiteX1" fmla="*/ 1037782 w 1098755"/>
              <a:gd name="connsiteY1" fmla="*/ 619432 h 1246239"/>
              <a:gd name="connsiteX2" fmla="*/ 0 w 1098755"/>
              <a:gd name="connsiteY2" fmla="*/ 154858 h 1246239"/>
              <a:gd name="connsiteX3" fmla="*/ 0 w 1098755"/>
              <a:gd name="connsiteY3" fmla="*/ 0 h 1246239"/>
              <a:gd name="connsiteX0" fmla="*/ 1098755 w 1098877"/>
              <a:gd name="connsiteY0" fmla="*/ 1246239 h 1246239"/>
              <a:gd name="connsiteX1" fmla="*/ 1098080 w 1098877"/>
              <a:gd name="connsiteY1" fmla="*/ 634180 h 1246239"/>
              <a:gd name="connsiteX2" fmla="*/ 0 w 1098877"/>
              <a:gd name="connsiteY2" fmla="*/ 154858 h 1246239"/>
              <a:gd name="connsiteX3" fmla="*/ 0 w 1098877"/>
              <a:gd name="connsiteY3" fmla="*/ 0 h 124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8877" h="1246239">
                <a:moveTo>
                  <a:pt x="1098755" y="1246239"/>
                </a:moveTo>
                <a:cubicBezTo>
                  <a:pt x="1096297" y="1025013"/>
                  <a:pt x="1100538" y="855406"/>
                  <a:pt x="1098080" y="634180"/>
                </a:cubicBezTo>
                <a:lnTo>
                  <a:pt x="0" y="154858"/>
                </a:lnTo>
                <a:lnTo>
                  <a:pt x="0" y="0"/>
                </a:lnTo>
              </a:path>
            </a:pathLst>
          </a:cu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igura a mano libera: forma 299">
            <a:extLst>
              <a:ext uri="{FF2B5EF4-FFF2-40B4-BE49-F238E27FC236}">
                <a16:creationId xmlns:a16="http://schemas.microsoft.com/office/drawing/2014/main" id="{E4D4058F-9C16-DA1A-AE26-65A6009BBF04}"/>
              </a:ext>
            </a:extLst>
          </p:cNvPr>
          <p:cNvSpPr/>
          <p:nvPr/>
        </p:nvSpPr>
        <p:spPr>
          <a:xfrm rot="16200000" flipH="1">
            <a:off x="6082788" y="1881477"/>
            <a:ext cx="1084245" cy="1976472"/>
          </a:xfrm>
          <a:custGeom>
            <a:avLst/>
            <a:gdLst>
              <a:gd name="connsiteX0" fmla="*/ 0 w 1266092"/>
              <a:gd name="connsiteY0" fmla="*/ 0 h 1266093"/>
              <a:gd name="connsiteX1" fmla="*/ 0 w 1266092"/>
              <a:gd name="connsiteY1" fmla="*/ 170822 h 1266093"/>
              <a:gd name="connsiteX2" fmla="*/ 1266092 w 1266092"/>
              <a:gd name="connsiteY2" fmla="*/ 673240 h 1266093"/>
              <a:gd name="connsiteX3" fmla="*/ 1256044 w 1266092"/>
              <a:gd name="connsiteY3" fmla="*/ 1266093 h 1266093"/>
              <a:gd name="connsiteX0" fmla="*/ 0 w 1276141"/>
              <a:gd name="connsiteY0" fmla="*/ 0 h 1266093"/>
              <a:gd name="connsiteX1" fmla="*/ 0 w 1276141"/>
              <a:gd name="connsiteY1" fmla="*/ 170822 h 1266093"/>
              <a:gd name="connsiteX2" fmla="*/ 1266092 w 1276141"/>
              <a:gd name="connsiteY2" fmla="*/ 673240 h 1266093"/>
              <a:gd name="connsiteX3" fmla="*/ 1276141 w 1276141"/>
              <a:gd name="connsiteY3" fmla="*/ 1266093 h 1266093"/>
              <a:gd name="connsiteX0" fmla="*/ 0 w 1270945"/>
              <a:gd name="connsiteY0" fmla="*/ 0 h 1266093"/>
              <a:gd name="connsiteX1" fmla="*/ 0 w 1270945"/>
              <a:gd name="connsiteY1" fmla="*/ 170822 h 1266093"/>
              <a:gd name="connsiteX2" fmla="*/ 1266092 w 1270945"/>
              <a:gd name="connsiteY2" fmla="*/ 673240 h 1266093"/>
              <a:gd name="connsiteX3" fmla="*/ 1270945 w 1270945"/>
              <a:gd name="connsiteY3" fmla="*/ 1266093 h 12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0945" h="1266093">
                <a:moveTo>
                  <a:pt x="0" y="0"/>
                </a:moveTo>
                <a:lnTo>
                  <a:pt x="0" y="170822"/>
                </a:lnTo>
                <a:lnTo>
                  <a:pt x="1266092" y="673240"/>
                </a:lnTo>
                <a:cubicBezTo>
                  <a:pt x="1267710" y="870858"/>
                  <a:pt x="1269327" y="1068475"/>
                  <a:pt x="1270945" y="1266093"/>
                </a:cubicBezTo>
              </a:path>
            </a:pathLst>
          </a:cu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Immagine 300">
            <a:extLst>
              <a:ext uri="{FF2B5EF4-FFF2-40B4-BE49-F238E27FC236}">
                <a16:creationId xmlns:a16="http://schemas.microsoft.com/office/drawing/2014/main" id="{EFFD4704-CA74-9198-F698-7878B364BB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539" t="68567" r="32707" b="6560"/>
          <a:stretch/>
        </p:blipFill>
        <p:spPr>
          <a:xfrm>
            <a:off x="7737470" y="3272762"/>
            <a:ext cx="575274" cy="581205"/>
          </a:xfrm>
          <a:prstGeom prst="rect">
            <a:avLst/>
          </a:prstGeom>
        </p:spPr>
      </p:pic>
      <p:sp>
        <p:nvSpPr>
          <p:cNvPr id="24" name="CasellaDiTesto 301">
            <a:extLst>
              <a:ext uri="{FF2B5EF4-FFF2-40B4-BE49-F238E27FC236}">
                <a16:creationId xmlns:a16="http://schemas.microsoft.com/office/drawing/2014/main" id="{CB0F2391-C295-88E0-5F9F-57CF73D46687}"/>
              </a:ext>
            </a:extLst>
          </p:cNvPr>
          <p:cNvSpPr txBox="1"/>
          <p:nvPr/>
        </p:nvSpPr>
        <p:spPr>
          <a:xfrm>
            <a:off x="7284364" y="2629396"/>
            <a:ext cx="1198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Parameter</a:t>
            </a:r>
            <a:r>
              <a:rPr kumimoji="0" lang="it-IT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Server</a:t>
            </a:r>
          </a:p>
        </p:txBody>
      </p:sp>
      <p:grpSp>
        <p:nvGrpSpPr>
          <p:cNvPr id="25" name="Gruppo 379">
            <a:extLst>
              <a:ext uri="{FF2B5EF4-FFF2-40B4-BE49-F238E27FC236}">
                <a16:creationId xmlns:a16="http://schemas.microsoft.com/office/drawing/2014/main" id="{B40225A2-6D82-950D-5AF9-CFB3EC03D94A}"/>
              </a:ext>
            </a:extLst>
          </p:cNvPr>
          <p:cNvGrpSpPr>
            <a:grpSpLocks noChangeAspect="1"/>
          </p:cNvGrpSpPr>
          <p:nvPr/>
        </p:nvGrpSpPr>
        <p:grpSpPr>
          <a:xfrm>
            <a:off x="7633794" y="4002076"/>
            <a:ext cx="304997" cy="348700"/>
            <a:chOff x="9028701" y="4067849"/>
            <a:chExt cx="803562" cy="918706"/>
          </a:xfrm>
        </p:grpSpPr>
        <p:sp>
          <p:nvSpPr>
            <p:cNvPr id="26" name="Rettangolo con angoli arrotondati 380">
              <a:extLst>
                <a:ext uri="{FF2B5EF4-FFF2-40B4-BE49-F238E27FC236}">
                  <a16:creationId xmlns:a16="http://schemas.microsoft.com/office/drawing/2014/main" id="{A394A33C-45DE-F7AD-6B26-BADC7588C5D3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Rettangolo con angoli arrotondati 381">
              <a:extLst>
                <a:ext uri="{FF2B5EF4-FFF2-40B4-BE49-F238E27FC236}">
                  <a16:creationId xmlns:a16="http://schemas.microsoft.com/office/drawing/2014/main" id="{5B177A81-DB7C-3546-C1C8-449E966F2640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Rettangolo con angoli arrotondati 382">
              <a:extLst>
                <a:ext uri="{FF2B5EF4-FFF2-40B4-BE49-F238E27FC236}">
                  <a16:creationId xmlns:a16="http://schemas.microsoft.com/office/drawing/2014/main" id="{31060C48-B266-2280-94A3-86F7FDE0BE7B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Ovale 383">
              <a:extLst>
                <a:ext uri="{FF2B5EF4-FFF2-40B4-BE49-F238E27FC236}">
                  <a16:creationId xmlns:a16="http://schemas.microsoft.com/office/drawing/2014/main" id="{AC15952C-B276-7B4D-B8C1-5738CB274106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Ovale 384">
              <a:extLst>
                <a:ext uri="{FF2B5EF4-FFF2-40B4-BE49-F238E27FC236}">
                  <a16:creationId xmlns:a16="http://schemas.microsoft.com/office/drawing/2014/main" id="{73B7E357-A74C-FFFF-6784-7B50910D346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Ovale 385">
              <a:extLst>
                <a:ext uri="{FF2B5EF4-FFF2-40B4-BE49-F238E27FC236}">
                  <a16:creationId xmlns:a16="http://schemas.microsoft.com/office/drawing/2014/main" id="{2C4F3CC3-EBBF-53FF-6334-AE66BF0F402E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Ovale 386">
              <a:extLst>
                <a:ext uri="{FF2B5EF4-FFF2-40B4-BE49-F238E27FC236}">
                  <a16:creationId xmlns:a16="http://schemas.microsoft.com/office/drawing/2014/main" id="{D1838DE7-A780-CC6B-293E-8561248277C7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Ovale 387">
              <a:extLst>
                <a:ext uri="{FF2B5EF4-FFF2-40B4-BE49-F238E27FC236}">
                  <a16:creationId xmlns:a16="http://schemas.microsoft.com/office/drawing/2014/main" id="{10595976-1868-CCC7-9139-A43D01791B16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Ovale 388">
              <a:extLst>
                <a:ext uri="{FF2B5EF4-FFF2-40B4-BE49-F238E27FC236}">
                  <a16:creationId xmlns:a16="http://schemas.microsoft.com/office/drawing/2014/main" id="{FADECD41-04DE-F978-D2A1-57732EB5D89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Ovale 389">
              <a:extLst>
                <a:ext uri="{FF2B5EF4-FFF2-40B4-BE49-F238E27FC236}">
                  <a16:creationId xmlns:a16="http://schemas.microsoft.com/office/drawing/2014/main" id="{0F021E01-AE7C-30A4-88E9-ADA43BBA57C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36" name="Connettore diritto 390">
              <a:extLst>
                <a:ext uri="{FF2B5EF4-FFF2-40B4-BE49-F238E27FC236}">
                  <a16:creationId xmlns:a16="http://schemas.microsoft.com/office/drawing/2014/main" id="{D8D88734-0F3E-4680-82DD-1C36129CCC8A}"/>
                </a:ext>
              </a:extLst>
            </p:cNvPr>
            <p:cNvCxnSpPr>
              <a:cxnSpLocks/>
              <a:stCxn id="30" idx="6"/>
              <a:endCxn id="29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7" name="Connettore diritto 391">
              <a:extLst>
                <a:ext uri="{FF2B5EF4-FFF2-40B4-BE49-F238E27FC236}">
                  <a16:creationId xmlns:a16="http://schemas.microsoft.com/office/drawing/2014/main" id="{FFB29043-2C3C-6238-56F2-AEA59793A01A}"/>
                </a:ext>
              </a:extLst>
            </p:cNvPr>
            <p:cNvCxnSpPr>
              <a:cxnSpLocks/>
              <a:stCxn id="30" idx="6"/>
              <a:endCxn id="32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8" name="Connettore diritto 392">
              <a:extLst>
                <a:ext uri="{FF2B5EF4-FFF2-40B4-BE49-F238E27FC236}">
                  <a16:creationId xmlns:a16="http://schemas.microsoft.com/office/drawing/2014/main" id="{B5A36DEB-D1D3-6D6F-DE58-FE89E4B7C7A3}"/>
                </a:ext>
              </a:extLst>
            </p:cNvPr>
            <p:cNvCxnSpPr>
              <a:cxnSpLocks/>
              <a:stCxn id="31" idx="6"/>
              <a:endCxn id="33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9" name="Connettore diritto 393">
              <a:extLst>
                <a:ext uri="{FF2B5EF4-FFF2-40B4-BE49-F238E27FC236}">
                  <a16:creationId xmlns:a16="http://schemas.microsoft.com/office/drawing/2014/main" id="{09E62BA0-5573-3309-EE92-A5A7A643017A}"/>
                </a:ext>
              </a:extLst>
            </p:cNvPr>
            <p:cNvCxnSpPr>
              <a:cxnSpLocks/>
              <a:stCxn id="31" idx="6"/>
              <a:endCxn id="32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cxnSp>
        <p:nvCxnSpPr>
          <p:cNvPr id="40" name="Connettore diritto 338">
            <a:extLst>
              <a:ext uri="{FF2B5EF4-FFF2-40B4-BE49-F238E27FC236}">
                <a16:creationId xmlns:a16="http://schemas.microsoft.com/office/drawing/2014/main" id="{DF2DB6FF-6422-8AC2-99AF-09203A78465D}"/>
              </a:ext>
            </a:extLst>
          </p:cNvPr>
          <p:cNvCxnSpPr>
            <a:cxnSpLocks/>
          </p:cNvCxnSpPr>
          <p:nvPr/>
        </p:nvCxnSpPr>
        <p:spPr>
          <a:xfrm flipH="1" flipV="1">
            <a:off x="7780273" y="4275153"/>
            <a:ext cx="51942" cy="75351"/>
          </a:xfrm>
          <a:prstGeom prst="line">
            <a:avLst/>
          </a:prstGeom>
          <a:noFill/>
          <a:ln w="12700" cap="flat" cmpd="sng" algn="ctr">
            <a:solidFill>
              <a:srgbClr val="D0CECE"/>
            </a:solidFill>
            <a:prstDash val="solid"/>
            <a:miter lim="800000"/>
          </a:ln>
          <a:effectLst/>
        </p:spPr>
      </p:cxnSp>
      <p:cxnSp>
        <p:nvCxnSpPr>
          <p:cNvPr id="41" name="Connettore diritto 339">
            <a:extLst>
              <a:ext uri="{FF2B5EF4-FFF2-40B4-BE49-F238E27FC236}">
                <a16:creationId xmlns:a16="http://schemas.microsoft.com/office/drawing/2014/main" id="{FD95BB2D-3C03-A38E-25D8-4BFC1C537283}"/>
              </a:ext>
            </a:extLst>
          </p:cNvPr>
          <p:cNvCxnSpPr>
            <a:cxnSpLocks/>
          </p:cNvCxnSpPr>
          <p:nvPr/>
        </p:nvCxnSpPr>
        <p:spPr>
          <a:xfrm flipV="1">
            <a:off x="7880199" y="4258731"/>
            <a:ext cx="49581" cy="76299"/>
          </a:xfrm>
          <a:prstGeom prst="line">
            <a:avLst/>
          </a:prstGeom>
          <a:noFill/>
          <a:ln w="12700" cap="flat" cmpd="sng" algn="ctr">
            <a:solidFill>
              <a:srgbClr val="D0CECE"/>
            </a:solidFill>
            <a:prstDash val="solid"/>
            <a:miter lim="800000"/>
          </a:ln>
          <a:effectLst/>
        </p:spPr>
      </p:cxnSp>
      <p:cxnSp>
        <p:nvCxnSpPr>
          <p:cNvPr id="42" name="Connettore diritto 340">
            <a:extLst>
              <a:ext uri="{FF2B5EF4-FFF2-40B4-BE49-F238E27FC236}">
                <a16:creationId xmlns:a16="http://schemas.microsoft.com/office/drawing/2014/main" id="{C1454A47-CB2C-F5E8-F5EB-2E4E18FDED70}"/>
              </a:ext>
            </a:extLst>
          </p:cNvPr>
          <p:cNvCxnSpPr>
            <a:cxnSpLocks/>
          </p:cNvCxnSpPr>
          <p:nvPr/>
        </p:nvCxnSpPr>
        <p:spPr>
          <a:xfrm flipH="1" flipV="1">
            <a:off x="7834158" y="4258731"/>
            <a:ext cx="46041" cy="76299"/>
          </a:xfrm>
          <a:prstGeom prst="line">
            <a:avLst/>
          </a:prstGeom>
          <a:noFill/>
          <a:ln w="12700" cap="flat" cmpd="sng" algn="ctr">
            <a:solidFill>
              <a:srgbClr val="D0CECE"/>
            </a:solidFill>
            <a:prstDash val="solid"/>
            <a:miter lim="800000"/>
          </a:ln>
          <a:effectLst/>
        </p:spPr>
      </p:cxnSp>
      <p:sp>
        <p:nvSpPr>
          <p:cNvPr id="43" name="Figura a mano libera: forma 345">
            <a:extLst>
              <a:ext uri="{FF2B5EF4-FFF2-40B4-BE49-F238E27FC236}">
                <a16:creationId xmlns:a16="http://schemas.microsoft.com/office/drawing/2014/main" id="{1098F461-1352-D920-6A6F-B7EE81412287}"/>
              </a:ext>
            </a:extLst>
          </p:cNvPr>
          <p:cNvSpPr/>
          <p:nvPr/>
        </p:nvSpPr>
        <p:spPr>
          <a:xfrm rot="16200000">
            <a:off x="6032383" y="3455233"/>
            <a:ext cx="1244796" cy="1971697"/>
          </a:xfrm>
          <a:custGeom>
            <a:avLst/>
            <a:gdLst>
              <a:gd name="connsiteX0" fmla="*/ 0 w 1266092"/>
              <a:gd name="connsiteY0" fmla="*/ 0 h 1266093"/>
              <a:gd name="connsiteX1" fmla="*/ 0 w 1266092"/>
              <a:gd name="connsiteY1" fmla="*/ 170822 h 1266093"/>
              <a:gd name="connsiteX2" fmla="*/ 1266092 w 1266092"/>
              <a:gd name="connsiteY2" fmla="*/ 673240 h 1266093"/>
              <a:gd name="connsiteX3" fmla="*/ 1256044 w 1266092"/>
              <a:gd name="connsiteY3" fmla="*/ 1266093 h 1266093"/>
              <a:gd name="connsiteX0" fmla="*/ 0 w 1276141"/>
              <a:gd name="connsiteY0" fmla="*/ 0 h 1266093"/>
              <a:gd name="connsiteX1" fmla="*/ 0 w 1276141"/>
              <a:gd name="connsiteY1" fmla="*/ 170822 h 1266093"/>
              <a:gd name="connsiteX2" fmla="*/ 1266092 w 1276141"/>
              <a:gd name="connsiteY2" fmla="*/ 673240 h 1266093"/>
              <a:gd name="connsiteX3" fmla="*/ 1276141 w 1276141"/>
              <a:gd name="connsiteY3" fmla="*/ 1266093 h 1266093"/>
              <a:gd name="connsiteX0" fmla="*/ 0 w 1270945"/>
              <a:gd name="connsiteY0" fmla="*/ 0 h 1266093"/>
              <a:gd name="connsiteX1" fmla="*/ 0 w 1270945"/>
              <a:gd name="connsiteY1" fmla="*/ 170822 h 1266093"/>
              <a:gd name="connsiteX2" fmla="*/ 1266092 w 1270945"/>
              <a:gd name="connsiteY2" fmla="*/ 673240 h 1266093"/>
              <a:gd name="connsiteX3" fmla="*/ 1270945 w 1270945"/>
              <a:gd name="connsiteY3" fmla="*/ 1266093 h 126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0945" h="1266093">
                <a:moveTo>
                  <a:pt x="0" y="0"/>
                </a:moveTo>
                <a:lnTo>
                  <a:pt x="0" y="170822"/>
                </a:lnTo>
                <a:lnTo>
                  <a:pt x="1266092" y="673240"/>
                </a:lnTo>
                <a:cubicBezTo>
                  <a:pt x="1267710" y="870858"/>
                  <a:pt x="1269327" y="1068475"/>
                  <a:pt x="1270945" y="1266093"/>
                </a:cubicBezTo>
              </a:path>
            </a:pathLst>
          </a:custGeom>
          <a:noFill/>
          <a:ln w="22225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4" name="Immagine 346">
            <a:extLst>
              <a:ext uri="{FF2B5EF4-FFF2-40B4-BE49-F238E27FC236}">
                <a16:creationId xmlns:a16="http://schemas.microsoft.com/office/drawing/2014/main" id="{0A4DE5CA-24AE-5577-26DA-8723D08EB0A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6679861" y="3306639"/>
            <a:ext cx="806359" cy="62609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pic>
      <p:grpSp>
        <p:nvGrpSpPr>
          <p:cNvPr id="45" name="Gruppo 379">
            <a:extLst>
              <a:ext uri="{FF2B5EF4-FFF2-40B4-BE49-F238E27FC236}">
                <a16:creationId xmlns:a16="http://schemas.microsoft.com/office/drawing/2014/main" id="{AA688BBB-8057-BC0C-A062-F1277A8FE685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5082340" y="2058085"/>
            <a:ext cx="516690" cy="590727"/>
            <a:chOff x="9028701" y="4067849"/>
            <a:chExt cx="803562" cy="918706"/>
          </a:xfrm>
        </p:grpSpPr>
        <p:sp>
          <p:nvSpPr>
            <p:cNvPr id="46" name="Rettangolo con angoli arrotondati 380">
              <a:extLst>
                <a:ext uri="{FF2B5EF4-FFF2-40B4-BE49-F238E27FC236}">
                  <a16:creationId xmlns:a16="http://schemas.microsoft.com/office/drawing/2014/main" id="{05F70A07-339C-B105-7B14-CD8A91B2F6C8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Rettangolo con angoli arrotondati 381">
              <a:extLst>
                <a:ext uri="{FF2B5EF4-FFF2-40B4-BE49-F238E27FC236}">
                  <a16:creationId xmlns:a16="http://schemas.microsoft.com/office/drawing/2014/main" id="{7F91E70A-BA85-7A67-4F2F-4DDEA1E678F7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Rettangolo con angoli arrotondati 382">
              <a:extLst>
                <a:ext uri="{FF2B5EF4-FFF2-40B4-BE49-F238E27FC236}">
                  <a16:creationId xmlns:a16="http://schemas.microsoft.com/office/drawing/2014/main" id="{7E67F2D8-12E6-8690-0000-E8EBEC9F8AEA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0099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Ovale 383">
              <a:extLst>
                <a:ext uri="{FF2B5EF4-FFF2-40B4-BE49-F238E27FC236}">
                  <a16:creationId xmlns:a16="http://schemas.microsoft.com/office/drawing/2014/main" id="{F8EE2191-55B2-31D4-FEE1-6AADC49C66F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Ovale 384">
              <a:extLst>
                <a:ext uri="{FF2B5EF4-FFF2-40B4-BE49-F238E27FC236}">
                  <a16:creationId xmlns:a16="http://schemas.microsoft.com/office/drawing/2014/main" id="{C554B335-AF6A-F266-63B5-07514399A3F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Ovale 385">
              <a:extLst>
                <a:ext uri="{FF2B5EF4-FFF2-40B4-BE49-F238E27FC236}">
                  <a16:creationId xmlns:a16="http://schemas.microsoft.com/office/drawing/2014/main" id="{3DFF899D-03D8-61E4-B611-6B75B8AE08A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Ovale 386">
              <a:extLst>
                <a:ext uri="{FF2B5EF4-FFF2-40B4-BE49-F238E27FC236}">
                  <a16:creationId xmlns:a16="http://schemas.microsoft.com/office/drawing/2014/main" id="{A10063AA-2C6C-903B-4807-23FB3198B18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Ovale 387">
              <a:extLst>
                <a:ext uri="{FF2B5EF4-FFF2-40B4-BE49-F238E27FC236}">
                  <a16:creationId xmlns:a16="http://schemas.microsoft.com/office/drawing/2014/main" id="{D3FF4A7B-040E-1DAB-C0BE-67E9877A3DE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Ovale 388">
              <a:extLst>
                <a:ext uri="{FF2B5EF4-FFF2-40B4-BE49-F238E27FC236}">
                  <a16:creationId xmlns:a16="http://schemas.microsoft.com/office/drawing/2014/main" id="{91019B69-2D9D-71C4-21CA-66B6B3BAA3E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Ovale 389">
              <a:extLst>
                <a:ext uri="{FF2B5EF4-FFF2-40B4-BE49-F238E27FC236}">
                  <a16:creationId xmlns:a16="http://schemas.microsoft.com/office/drawing/2014/main" id="{E316DFFF-4DF6-0E66-106F-9773F01CDBE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56" name="Connettore diritto 390">
              <a:extLst>
                <a:ext uri="{FF2B5EF4-FFF2-40B4-BE49-F238E27FC236}">
                  <a16:creationId xmlns:a16="http://schemas.microsoft.com/office/drawing/2014/main" id="{181DA47B-6F7C-8994-5634-3C28F2F644A5}"/>
                </a:ext>
              </a:extLst>
            </p:cNvPr>
            <p:cNvCxnSpPr>
              <a:cxnSpLocks/>
              <a:stCxn id="50" idx="6"/>
              <a:endCxn id="49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7" name="Connettore diritto 391">
              <a:extLst>
                <a:ext uri="{FF2B5EF4-FFF2-40B4-BE49-F238E27FC236}">
                  <a16:creationId xmlns:a16="http://schemas.microsoft.com/office/drawing/2014/main" id="{4D403EAC-A8CA-2F96-8C2C-D07CFBE85CE4}"/>
                </a:ext>
              </a:extLst>
            </p:cNvPr>
            <p:cNvCxnSpPr>
              <a:cxnSpLocks/>
              <a:stCxn id="50" idx="6"/>
              <a:endCxn id="52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8" name="Connettore diritto 392">
              <a:extLst>
                <a:ext uri="{FF2B5EF4-FFF2-40B4-BE49-F238E27FC236}">
                  <a16:creationId xmlns:a16="http://schemas.microsoft.com/office/drawing/2014/main" id="{F964F107-791E-FC34-F6CF-F19B7A61CB56}"/>
                </a:ext>
              </a:extLst>
            </p:cNvPr>
            <p:cNvCxnSpPr>
              <a:cxnSpLocks/>
              <a:stCxn id="51" idx="6"/>
              <a:endCxn id="53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9" name="Connettore diritto 393">
              <a:extLst>
                <a:ext uri="{FF2B5EF4-FFF2-40B4-BE49-F238E27FC236}">
                  <a16:creationId xmlns:a16="http://schemas.microsoft.com/office/drawing/2014/main" id="{00A9DABD-BBF8-F4DA-B8E2-DED0711BE37D}"/>
                </a:ext>
              </a:extLst>
            </p:cNvPr>
            <p:cNvCxnSpPr>
              <a:cxnSpLocks/>
              <a:stCxn id="51" idx="6"/>
              <a:endCxn id="52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60" name="Gruppo 362">
            <a:extLst>
              <a:ext uri="{FF2B5EF4-FFF2-40B4-BE49-F238E27FC236}">
                <a16:creationId xmlns:a16="http://schemas.microsoft.com/office/drawing/2014/main" id="{8F64CC48-709C-A0E4-9CF2-5AEB8B45C0C3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5070650" y="4697760"/>
            <a:ext cx="528380" cy="604095"/>
            <a:chOff x="9028701" y="4067849"/>
            <a:chExt cx="803562" cy="918706"/>
          </a:xfrm>
        </p:grpSpPr>
        <p:sp>
          <p:nvSpPr>
            <p:cNvPr id="61" name="Rettangolo con angoli arrotondati 363">
              <a:extLst>
                <a:ext uri="{FF2B5EF4-FFF2-40B4-BE49-F238E27FC236}">
                  <a16:creationId xmlns:a16="http://schemas.microsoft.com/office/drawing/2014/main" id="{49F36492-8D4D-224E-C00B-F151295C6521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Rettangolo con angoli arrotondati 364">
              <a:extLst>
                <a:ext uri="{FF2B5EF4-FFF2-40B4-BE49-F238E27FC236}">
                  <a16:creationId xmlns:a16="http://schemas.microsoft.com/office/drawing/2014/main" id="{758F98AB-A0A1-D4AE-7960-3BCFD1A732DA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Rettangolo con angoli arrotondati 365">
              <a:extLst>
                <a:ext uri="{FF2B5EF4-FFF2-40B4-BE49-F238E27FC236}">
                  <a16:creationId xmlns:a16="http://schemas.microsoft.com/office/drawing/2014/main" id="{C2E6130F-6E35-DE39-1268-4EADDFA2C6FB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Ovale 366">
              <a:extLst>
                <a:ext uri="{FF2B5EF4-FFF2-40B4-BE49-F238E27FC236}">
                  <a16:creationId xmlns:a16="http://schemas.microsoft.com/office/drawing/2014/main" id="{9C043032-CCDA-9505-627D-8BA37D1D4C7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Ovale 367">
              <a:extLst>
                <a:ext uri="{FF2B5EF4-FFF2-40B4-BE49-F238E27FC236}">
                  <a16:creationId xmlns:a16="http://schemas.microsoft.com/office/drawing/2014/main" id="{83ACFEB6-41F2-587A-3199-0BE118B9A2C7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Ovale 368">
              <a:extLst>
                <a:ext uri="{FF2B5EF4-FFF2-40B4-BE49-F238E27FC236}">
                  <a16:creationId xmlns:a16="http://schemas.microsoft.com/office/drawing/2014/main" id="{1C900884-401C-9E2D-547E-B2878FA5384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Ovale 369">
              <a:extLst>
                <a:ext uri="{FF2B5EF4-FFF2-40B4-BE49-F238E27FC236}">
                  <a16:creationId xmlns:a16="http://schemas.microsoft.com/office/drawing/2014/main" id="{58F8DE68-43A6-5E0B-65AF-AC61A397BC9C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Ovale 370">
              <a:extLst>
                <a:ext uri="{FF2B5EF4-FFF2-40B4-BE49-F238E27FC236}">
                  <a16:creationId xmlns:a16="http://schemas.microsoft.com/office/drawing/2014/main" id="{308DAD17-4CAA-0D5D-8C2A-D33CBEDAC196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Ovale 371">
              <a:extLst>
                <a:ext uri="{FF2B5EF4-FFF2-40B4-BE49-F238E27FC236}">
                  <a16:creationId xmlns:a16="http://schemas.microsoft.com/office/drawing/2014/main" id="{C269CEC5-E802-B47C-D839-63BB5E76EC29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Ovale 372">
              <a:extLst>
                <a:ext uri="{FF2B5EF4-FFF2-40B4-BE49-F238E27FC236}">
                  <a16:creationId xmlns:a16="http://schemas.microsoft.com/office/drawing/2014/main" id="{0AD5E4E8-6D42-635A-4DCC-83CA8363B21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71" name="Connettore diritto 373">
              <a:extLst>
                <a:ext uri="{FF2B5EF4-FFF2-40B4-BE49-F238E27FC236}">
                  <a16:creationId xmlns:a16="http://schemas.microsoft.com/office/drawing/2014/main" id="{E0F077E6-6DD8-B27D-7E39-1D43380D7EB5}"/>
                </a:ext>
              </a:extLst>
            </p:cNvPr>
            <p:cNvCxnSpPr>
              <a:cxnSpLocks/>
              <a:stCxn id="65" idx="6"/>
              <a:endCxn id="64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72" name="Connettore diritto 374">
              <a:extLst>
                <a:ext uri="{FF2B5EF4-FFF2-40B4-BE49-F238E27FC236}">
                  <a16:creationId xmlns:a16="http://schemas.microsoft.com/office/drawing/2014/main" id="{6789BD3F-F786-68A0-00DC-04AE891CD86A}"/>
                </a:ext>
              </a:extLst>
            </p:cNvPr>
            <p:cNvCxnSpPr>
              <a:cxnSpLocks/>
              <a:stCxn id="65" idx="6"/>
              <a:endCxn id="67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73" name="Connettore diritto 375">
              <a:extLst>
                <a:ext uri="{FF2B5EF4-FFF2-40B4-BE49-F238E27FC236}">
                  <a16:creationId xmlns:a16="http://schemas.microsoft.com/office/drawing/2014/main" id="{5777967E-E3FA-9C8E-5D98-D01A7993158C}"/>
                </a:ext>
              </a:extLst>
            </p:cNvPr>
            <p:cNvCxnSpPr>
              <a:cxnSpLocks/>
              <a:stCxn id="66" idx="6"/>
              <a:endCxn id="68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74" name="Connettore diritto 376">
              <a:extLst>
                <a:ext uri="{FF2B5EF4-FFF2-40B4-BE49-F238E27FC236}">
                  <a16:creationId xmlns:a16="http://schemas.microsoft.com/office/drawing/2014/main" id="{1D87C949-6C98-AF38-2327-B913426E528F}"/>
                </a:ext>
              </a:extLst>
            </p:cNvPr>
            <p:cNvCxnSpPr>
              <a:cxnSpLocks/>
              <a:stCxn id="66" idx="6"/>
              <a:endCxn id="67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75" name="Gruppo 362">
            <a:extLst>
              <a:ext uri="{FF2B5EF4-FFF2-40B4-BE49-F238E27FC236}">
                <a16:creationId xmlns:a16="http://schemas.microsoft.com/office/drawing/2014/main" id="{7232A2EF-3E50-5C1F-8FFC-834691BEDE0E}"/>
              </a:ext>
            </a:extLst>
          </p:cNvPr>
          <p:cNvGrpSpPr>
            <a:grpSpLocks noChangeAspect="1"/>
          </p:cNvGrpSpPr>
          <p:nvPr/>
        </p:nvGrpSpPr>
        <p:grpSpPr>
          <a:xfrm>
            <a:off x="8073100" y="4012462"/>
            <a:ext cx="308762" cy="353007"/>
            <a:chOff x="9028701" y="4067849"/>
            <a:chExt cx="803562" cy="918706"/>
          </a:xfrm>
        </p:grpSpPr>
        <p:sp>
          <p:nvSpPr>
            <p:cNvPr id="76" name="Rettangolo con angoli arrotondati 363">
              <a:extLst>
                <a:ext uri="{FF2B5EF4-FFF2-40B4-BE49-F238E27FC236}">
                  <a16:creationId xmlns:a16="http://schemas.microsoft.com/office/drawing/2014/main" id="{679AA67B-226A-BCCA-75E0-5ACC9C768783}"/>
                </a:ext>
              </a:extLst>
            </p:cNvPr>
            <p:cNvSpPr/>
            <p:nvPr/>
          </p:nvSpPr>
          <p:spPr>
            <a:xfrm>
              <a:off x="9100772" y="4709465"/>
              <a:ext cx="63013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Rettangolo con angoli arrotondati 364">
              <a:extLst>
                <a:ext uri="{FF2B5EF4-FFF2-40B4-BE49-F238E27FC236}">
                  <a16:creationId xmlns:a16="http://schemas.microsoft.com/office/drawing/2014/main" id="{E19DA818-9654-43ED-6204-4D9121FCB1C8}"/>
                </a:ext>
              </a:extLst>
            </p:cNvPr>
            <p:cNvSpPr/>
            <p:nvPr/>
          </p:nvSpPr>
          <p:spPr>
            <a:xfrm>
              <a:off x="9070265" y="4067849"/>
              <a:ext cx="678872" cy="249381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Rettangolo con angoli arrotondati 365">
              <a:extLst>
                <a:ext uri="{FF2B5EF4-FFF2-40B4-BE49-F238E27FC236}">
                  <a16:creationId xmlns:a16="http://schemas.microsoft.com/office/drawing/2014/main" id="{D58D0F48-3368-7C01-9E98-0E52956E97E2}"/>
                </a:ext>
              </a:extLst>
            </p:cNvPr>
            <p:cNvSpPr/>
            <p:nvPr/>
          </p:nvSpPr>
          <p:spPr>
            <a:xfrm>
              <a:off x="9028701" y="4377172"/>
              <a:ext cx="803562" cy="277090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solidFill>
                <a:srgbClr val="C00000">
                  <a:alpha val="7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Ovale 366">
              <a:extLst>
                <a:ext uri="{FF2B5EF4-FFF2-40B4-BE49-F238E27FC236}">
                  <a16:creationId xmlns:a16="http://schemas.microsoft.com/office/drawing/2014/main" id="{6A47B520-C129-AAE6-2318-4629F06877D1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094312" y="4467579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Ovale 367">
              <a:extLst>
                <a:ext uri="{FF2B5EF4-FFF2-40B4-BE49-F238E27FC236}">
                  <a16:creationId xmlns:a16="http://schemas.microsoft.com/office/drawing/2014/main" id="{0B34E4C7-64C6-1DCA-CF97-F0D07740B28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10777" y="4805914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Ovale 368">
              <a:extLst>
                <a:ext uri="{FF2B5EF4-FFF2-40B4-BE49-F238E27FC236}">
                  <a16:creationId xmlns:a16="http://schemas.microsoft.com/office/drawing/2014/main" id="{F61007E8-6A88-60D7-3B7F-27D657BEA34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56483" y="4802297"/>
              <a:ext cx="124733" cy="1148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Ovale 369">
              <a:extLst>
                <a:ext uri="{FF2B5EF4-FFF2-40B4-BE49-F238E27FC236}">
                  <a16:creationId xmlns:a16="http://schemas.microsoft.com/office/drawing/2014/main" id="{46F5EF8F-7F8B-C1DB-3648-177AA9A5851B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330688" y="4470080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Ovale 370">
              <a:extLst>
                <a:ext uri="{FF2B5EF4-FFF2-40B4-BE49-F238E27FC236}">
                  <a16:creationId xmlns:a16="http://schemas.microsoft.com/office/drawing/2014/main" id="{184C5190-DA33-A29F-7EBF-0907DA730620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598165" y="4467582"/>
              <a:ext cx="124733" cy="114838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Ovale 371">
              <a:extLst>
                <a:ext uri="{FF2B5EF4-FFF2-40B4-BE49-F238E27FC236}">
                  <a16:creationId xmlns:a16="http://schemas.microsoft.com/office/drawing/2014/main" id="{51989B52-8874-B27D-B581-C2F267AEDE5F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209386" y="4144325"/>
              <a:ext cx="124733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Ovale 372">
              <a:extLst>
                <a:ext uri="{FF2B5EF4-FFF2-40B4-BE49-F238E27FC236}">
                  <a16:creationId xmlns:a16="http://schemas.microsoft.com/office/drawing/2014/main" id="{AD909567-B288-9CC1-6805-2C110E4A22C8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9466264" y="4149272"/>
              <a:ext cx="114838" cy="114838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cxnSp>
          <p:nvCxnSpPr>
            <p:cNvPr id="86" name="Connettore diritto 373">
              <a:extLst>
                <a:ext uri="{FF2B5EF4-FFF2-40B4-BE49-F238E27FC236}">
                  <a16:creationId xmlns:a16="http://schemas.microsoft.com/office/drawing/2014/main" id="{2B249E2E-08FC-1AD5-B238-AC4E2DC47F9F}"/>
                </a:ext>
              </a:extLst>
            </p:cNvPr>
            <p:cNvCxnSpPr>
              <a:cxnSpLocks/>
              <a:stCxn id="80" idx="6"/>
              <a:endCxn id="79" idx="2"/>
            </p:cNvCxnSpPr>
            <p:nvPr/>
          </p:nvCxnSpPr>
          <p:spPr>
            <a:xfrm flipH="1" flipV="1">
              <a:off x="9156679" y="4587364"/>
              <a:ext cx="116465" cy="21360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87" name="Connettore diritto 374">
              <a:extLst>
                <a:ext uri="{FF2B5EF4-FFF2-40B4-BE49-F238E27FC236}">
                  <a16:creationId xmlns:a16="http://schemas.microsoft.com/office/drawing/2014/main" id="{7A89040A-3E09-D466-690A-B7C883183907}"/>
                </a:ext>
              </a:extLst>
            </p:cNvPr>
            <p:cNvCxnSpPr>
              <a:cxnSpLocks/>
              <a:stCxn id="80" idx="6"/>
              <a:endCxn id="82" idx="2"/>
            </p:cNvCxnSpPr>
            <p:nvPr/>
          </p:nvCxnSpPr>
          <p:spPr>
            <a:xfrm flipV="1">
              <a:off x="9273144" y="4589865"/>
              <a:ext cx="119910" cy="21110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88" name="Connettore diritto 375">
              <a:extLst>
                <a:ext uri="{FF2B5EF4-FFF2-40B4-BE49-F238E27FC236}">
                  <a16:creationId xmlns:a16="http://schemas.microsoft.com/office/drawing/2014/main" id="{A34D0E5D-D11C-1B98-3874-959B4C07EE3A}"/>
                </a:ext>
              </a:extLst>
            </p:cNvPr>
            <p:cNvCxnSpPr>
              <a:cxnSpLocks/>
              <a:stCxn id="81" idx="6"/>
              <a:endCxn id="83" idx="2"/>
            </p:cNvCxnSpPr>
            <p:nvPr/>
          </p:nvCxnSpPr>
          <p:spPr>
            <a:xfrm flipV="1">
              <a:off x="9518850" y="4587368"/>
              <a:ext cx="141682" cy="209982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89" name="Connettore diritto 376">
              <a:extLst>
                <a:ext uri="{FF2B5EF4-FFF2-40B4-BE49-F238E27FC236}">
                  <a16:creationId xmlns:a16="http://schemas.microsoft.com/office/drawing/2014/main" id="{07E4E336-291C-7869-FD5E-A48F24C5FEB9}"/>
                </a:ext>
              </a:extLst>
            </p:cNvPr>
            <p:cNvCxnSpPr>
              <a:cxnSpLocks/>
              <a:stCxn id="81" idx="6"/>
              <a:endCxn id="82" idx="2"/>
            </p:cNvCxnSpPr>
            <p:nvPr/>
          </p:nvCxnSpPr>
          <p:spPr>
            <a:xfrm flipH="1" flipV="1">
              <a:off x="9393054" y="4589865"/>
              <a:ext cx="125796" cy="20748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pic>
        <p:nvPicPr>
          <p:cNvPr id="92" name="Picture 91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A0A5B1D8-F09C-24A1-0EBD-1A577AFD6B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7177" y="1949318"/>
            <a:ext cx="603556" cy="670618"/>
          </a:xfrm>
          <a:prstGeom prst="rect">
            <a:avLst/>
          </a:prstGeom>
        </p:spPr>
      </p:pic>
      <p:pic>
        <p:nvPicPr>
          <p:cNvPr id="93" name="Picture 92" descr="A black and white icon of a building&#10;&#10;Description automatically generated">
            <a:extLst>
              <a:ext uri="{FF2B5EF4-FFF2-40B4-BE49-F238E27FC236}">
                <a16:creationId xmlns:a16="http://schemas.microsoft.com/office/drawing/2014/main" id="{B0FC4A56-0317-0F2B-322D-64ABA96CB5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7177" y="4568078"/>
            <a:ext cx="603556" cy="670618"/>
          </a:xfrm>
          <a:prstGeom prst="rect">
            <a:avLst/>
          </a:prstGeom>
        </p:spPr>
      </p:pic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FF0342DC-2DAC-5CB9-6D7B-EDF2598CF262}"/>
              </a:ext>
            </a:extLst>
          </p:cNvPr>
          <p:cNvCxnSpPr>
            <a:cxnSpLocks/>
            <a:endCxn id="44" idx="1"/>
          </p:cNvCxnSpPr>
          <p:nvPr/>
        </p:nvCxnSpPr>
        <p:spPr>
          <a:xfrm flipV="1">
            <a:off x="7083041" y="4022868"/>
            <a:ext cx="0" cy="1537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43865B6F-F1A2-EE71-6FB9-DE6BBA8CAA98}"/>
              </a:ext>
            </a:extLst>
          </p:cNvPr>
          <p:cNvSpPr txBox="1"/>
          <p:nvPr/>
        </p:nvSpPr>
        <p:spPr>
          <a:xfrm>
            <a:off x="6400800" y="5538951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FL </a:t>
            </a:r>
            <a:r>
              <a:rPr lang="it-IT" dirty="0" err="1"/>
              <a:t>algorithms</a:t>
            </a:r>
            <a:endParaRPr lang="it-IT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0E48639-A18F-5CAC-F2AE-C643DD2C9936}"/>
              </a:ext>
            </a:extLst>
          </p:cNvPr>
          <p:cNvSpPr txBox="1"/>
          <p:nvPr/>
        </p:nvSpPr>
        <p:spPr>
          <a:xfrm>
            <a:off x="8591581" y="1173510"/>
            <a:ext cx="321616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PERFORMANCE ASSESSMENT</a:t>
            </a:r>
          </a:p>
          <a:p>
            <a:pPr marL="342900" indent="-342900">
              <a:buAutoNum type="arabicParenR"/>
            </a:pPr>
            <a:r>
              <a:rPr lang="it-IT" dirty="0"/>
              <a:t>Performance: global vs </a:t>
            </a:r>
            <a:r>
              <a:rPr lang="it-IT" dirty="0" err="1"/>
              <a:t>local</a:t>
            </a:r>
            <a:r>
              <a:rPr lang="it-IT" dirty="0"/>
              <a:t> model </a:t>
            </a:r>
            <a:r>
              <a:rPr lang="it-IT" dirty="0" err="1"/>
              <a:t>accuracy</a:t>
            </a:r>
            <a:r>
              <a:rPr lang="it-IT" dirty="0"/>
              <a:t> </a:t>
            </a:r>
          </a:p>
          <a:p>
            <a:pPr marL="800100" lvl="1" indent="-342900">
              <a:buAutoNum type="arabicParenR"/>
            </a:pPr>
            <a:r>
              <a:rPr lang="it-IT" dirty="0"/>
              <a:t>for </a:t>
            </a:r>
            <a:r>
              <a:rPr lang="it-IT" dirty="0" err="1"/>
              <a:t>varying</a:t>
            </a:r>
            <a:r>
              <a:rPr lang="it-IT" dirty="0"/>
              <a:t> FL </a:t>
            </a:r>
            <a:r>
              <a:rPr lang="it-IT" dirty="0" err="1"/>
              <a:t>algorithms</a:t>
            </a:r>
            <a:endParaRPr lang="it-IT" dirty="0"/>
          </a:p>
          <a:p>
            <a:pPr marL="800100" lvl="1" indent="-342900">
              <a:buAutoNum type="arabicParenR"/>
            </a:pPr>
            <a:r>
              <a:rPr lang="it-IT" dirty="0" err="1"/>
              <a:t>Varying</a:t>
            </a:r>
            <a:r>
              <a:rPr lang="it-IT" dirty="0"/>
              <a:t> data </a:t>
            </a:r>
            <a:r>
              <a:rPr lang="it-IT" dirty="0" err="1"/>
              <a:t>heterogeneity</a:t>
            </a:r>
            <a:r>
              <a:rPr lang="it-IT" dirty="0"/>
              <a:t> (sample/feature/label)</a:t>
            </a:r>
          </a:p>
          <a:p>
            <a:pPr marL="342900" indent="-342900">
              <a:buAutoNum type="arabicParenR"/>
            </a:pPr>
            <a:r>
              <a:rPr lang="it-IT" dirty="0"/>
              <a:t>Performance </a:t>
            </a:r>
            <a:r>
              <a:rPr lang="it-IT" dirty="0" err="1"/>
              <a:t>comparison</a:t>
            </a:r>
            <a:r>
              <a:rPr lang="it-IT" dirty="0"/>
              <a:t> with </a:t>
            </a:r>
            <a:r>
              <a:rPr lang="it-IT" dirty="0" err="1"/>
              <a:t>classical</a:t>
            </a:r>
            <a:r>
              <a:rPr lang="it-IT" dirty="0"/>
              <a:t> distributed machine learning (</a:t>
            </a:r>
            <a:r>
              <a:rPr lang="it-IT" dirty="0" err="1"/>
              <a:t>requires</a:t>
            </a:r>
            <a:r>
              <a:rPr lang="it-IT" dirty="0"/>
              <a:t> data </a:t>
            </a:r>
            <a:r>
              <a:rPr lang="it-IT" dirty="0" err="1"/>
              <a:t>anonymization</a:t>
            </a:r>
            <a:r>
              <a:rPr lang="it-IT" dirty="0"/>
              <a:t>)</a:t>
            </a:r>
          </a:p>
          <a:p>
            <a:pPr marL="342900" indent="-342900">
              <a:buAutoNum type="arabicParenR"/>
            </a:pPr>
            <a:r>
              <a:rPr lang="it-IT" dirty="0"/>
              <a:t>Global vs </a:t>
            </a:r>
            <a:r>
              <a:rPr lang="it-IT" dirty="0" err="1"/>
              <a:t>local</a:t>
            </a:r>
            <a:r>
              <a:rPr lang="it-IT" dirty="0"/>
              <a:t> model </a:t>
            </a:r>
            <a:r>
              <a:rPr lang="it-IT" dirty="0" err="1"/>
              <a:t>analysis</a:t>
            </a:r>
            <a:endParaRPr lang="it-IT" dirty="0"/>
          </a:p>
          <a:p>
            <a:pPr marL="342900" indent="-342900">
              <a:buAutoNum type="arabicParenR"/>
            </a:pPr>
            <a:r>
              <a:rPr lang="it-IT" dirty="0"/>
              <a:t> Overhead (# of bits/</a:t>
            </a:r>
            <a:r>
              <a:rPr lang="it-IT" dirty="0" err="1"/>
              <a:t>parameters</a:t>
            </a:r>
            <a:r>
              <a:rPr lang="it-IT" dirty="0"/>
              <a:t> </a:t>
            </a:r>
            <a:r>
              <a:rPr lang="it-IT" dirty="0" err="1"/>
              <a:t>exchanged</a:t>
            </a:r>
            <a:r>
              <a:rPr lang="it-IT" dirty="0"/>
              <a:t> over the network)</a:t>
            </a:r>
          </a:p>
        </p:txBody>
      </p:sp>
      <p:pic>
        <p:nvPicPr>
          <p:cNvPr id="2" name="Immagine 1" descr="Immagine che contiene testo, segnale&#10;&#10;Descrizione generata automaticamente">
            <a:extLst>
              <a:ext uri="{FF2B5EF4-FFF2-40B4-BE49-F238E27FC236}">
                <a16:creationId xmlns:a16="http://schemas.microsoft.com/office/drawing/2014/main" id="{91BD5C9F-3FA4-E405-CF33-A9FA211838D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5" y="6469044"/>
            <a:ext cx="1632283" cy="35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90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1962</Words>
  <Application>Microsoft Macintosh PowerPoint</Application>
  <PresentationFormat>Widescreen</PresentationFormat>
  <Paragraphs>241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Arial Black</vt:lpstr>
      <vt:lpstr>Calibri</vt:lpstr>
      <vt:lpstr>Calibri Light</vt:lpstr>
      <vt:lpstr>NimbusRomNo9L-Medi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stefano savazzi</dc:creator>
  <cp:lastModifiedBy>Luigi Serio</cp:lastModifiedBy>
  <cp:revision>2</cp:revision>
  <dcterms:created xsi:type="dcterms:W3CDTF">2023-07-07T14:35:26Z</dcterms:created>
  <dcterms:modified xsi:type="dcterms:W3CDTF">2023-09-29T08:53:12Z</dcterms:modified>
</cp:coreProperties>
</file>