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4.xml" ContentType="application/vnd.openxmlformats-officedocument.theme+xml"/>
  <Override PartName="/ppt/slideLayouts/slideLayout12.xml" ContentType="application/vnd.openxmlformats-officedocument.presentationml.slideLayout+xml"/>
  <Override PartName="/ppt/theme/theme5.xml" ContentType="application/vnd.openxmlformats-officedocument.theme+xml"/>
  <Override PartName="/ppt/slideLayouts/slideLayout13.xml" ContentType="application/vnd.openxmlformats-officedocument.presentationml.slideLayout+xml"/>
  <Override PartName="/ppt/theme/theme6.xml" ContentType="application/vnd.openxmlformats-officedocument.theme+xml"/>
  <Override PartName="/ppt/slideLayouts/slideLayout14.xml" ContentType="application/vnd.openxmlformats-officedocument.presentationml.slideLayout+xml"/>
  <Override PartName="/ppt/theme/theme7.xml" ContentType="application/vnd.openxmlformats-officedocument.theme+xml"/>
  <Override PartName="/ppt/slideLayouts/slideLayout15.xml" ContentType="application/vnd.openxmlformats-officedocument.presentationml.slideLayout+xml"/>
  <Override PartName="/ppt/theme/theme8.xml" ContentType="application/vnd.openxmlformats-officedocument.theme+xml"/>
  <Override PartName="/ppt/slideLayouts/slideLayout16.xml" ContentType="application/vnd.openxmlformats-officedocument.presentationml.slideLayout+xml"/>
  <Override PartName="/ppt/theme/theme9.xml" ContentType="application/vnd.openxmlformats-officedocument.theme+xml"/>
  <Override PartName="/ppt/slideLayouts/slideLayout17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4" r:id="rId1"/>
    <p:sldMasterId id="2147483688" r:id="rId2"/>
    <p:sldMasterId id="2147483690" r:id="rId3"/>
    <p:sldMasterId id="2147483692" r:id="rId4"/>
    <p:sldMasterId id="2147483709" r:id="rId5"/>
    <p:sldMasterId id="2147483703" r:id="rId6"/>
    <p:sldMasterId id="2147483711" r:id="rId7"/>
    <p:sldMasterId id="2147483716" r:id="rId8"/>
    <p:sldMasterId id="2147483718" r:id="rId9"/>
    <p:sldMasterId id="2147483714" r:id="rId10"/>
  </p:sldMasterIdLst>
  <p:notesMasterIdLst>
    <p:notesMasterId r:id="rId22"/>
  </p:notesMasterIdLst>
  <p:sldIdLst>
    <p:sldId id="1668" r:id="rId11"/>
    <p:sldId id="697" r:id="rId12"/>
    <p:sldId id="698" r:id="rId13"/>
    <p:sldId id="706" r:id="rId14"/>
    <p:sldId id="700" r:id="rId15"/>
    <p:sldId id="707" r:id="rId16"/>
    <p:sldId id="701" r:id="rId17"/>
    <p:sldId id="702" r:id="rId18"/>
    <p:sldId id="703" r:id="rId19"/>
    <p:sldId id="704" r:id="rId20"/>
    <p:sldId id="705" r:id="rId21"/>
  </p:sldIdLst>
  <p:sldSz cx="12192000" cy="6858000"/>
  <p:notesSz cx="6858000" cy="9144000"/>
  <p:defaultTextStyle>
    <a:defPPr>
      <a:defRPr lang="en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00FF"/>
    <a:srgbClr val="FF0000"/>
    <a:srgbClr val="008000"/>
    <a:srgbClr val="FFA601"/>
    <a:srgbClr val="A2102B"/>
    <a:srgbClr val="4DBEEF"/>
    <a:srgbClr val="72AA2B"/>
    <a:srgbClr val="79288A"/>
    <a:srgbClr val="EDB11F"/>
    <a:srgbClr val="DA53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01"/>
    <p:restoredTop sz="97109"/>
  </p:normalViewPr>
  <p:slideViewPr>
    <p:cSldViewPr snapToGrid="0" snapToObjects="1">
      <p:cViewPr varScale="1">
        <p:scale>
          <a:sx n="110" d="100"/>
          <a:sy n="110" d="100"/>
        </p:scale>
        <p:origin x="176" y="5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30" d="100"/>
        <a:sy n="13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7" d="100"/>
          <a:sy n="87" d="100"/>
        </p:scale>
        <p:origin x="388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B2F34D-B9BF-E44C-A49D-516F9BF66D78}" type="datetimeFigureOut">
              <a:rPr lang="en-GB" smtClean="0"/>
              <a:t>20/09/2023</a:t>
            </a:fld>
            <a:endParaRPr lang="en-GB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34661C-9D30-A642-9E5E-44FE878AAA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37853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B5C679-3244-B84F-9DCE-512359BA140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4147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34661C-9D30-A642-9E5E-44FE878AAAA3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73823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34661C-9D30-A642-9E5E-44FE878AAAA3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9462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34661C-9D30-A642-9E5E-44FE878AAAA3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5348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34661C-9D30-A642-9E5E-44FE878AAAA3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43916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34661C-9D30-A642-9E5E-44FE878AAAA3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04714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4C08B0-3F6A-A143-B746-096A77E4787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805270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 b="0" i="0">
                <a:solidFill>
                  <a:schemeClr val="bg1"/>
                </a:solidFill>
                <a:latin typeface="Brandon Text Medium" panose="020B0503020203060203" pitchFamily="34" charset="77"/>
              </a:defRPr>
            </a:lvl1pPr>
          </a:lstStyle>
          <a:p>
            <a:r>
              <a:rPr lang="en-GB" dirty="0"/>
              <a:t>CLICK TO EDIT TITLE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7C91857-A501-F944-947F-31B39915E72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4284945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 b="0" i="0">
                <a:solidFill>
                  <a:schemeClr val="bg1"/>
                </a:solidFill>
                <a:latin typeface="Brandon Text" panose="020B0503020203060203" pitchFamily="34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SUBTITLE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9506C3-2D04-B246-8F7F-FB2C6DE5E3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Yearly Evaluation - PhD Inf. Technology - Andrea Pimpinella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2A22D7-AB54-014E-95D9-1EF4A50C6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E744E-1447-F941-AC01-EA0106030B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3260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F5C32BA-2438-C648-8FE0-F4B3BFC99AC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3DED55E-DF6E-794E-AB7A-7C3AFC3235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Yearly Evaluation - PhD Inf. Technology - Andrea Pimpinella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1D767C-E6AD-934E-9E1B-1B0D68668E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83B1E-0A24-6A43-B4A4-E60DB1BFDD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441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018204-3627-664D-8182-790102F004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FB4B596-B74D-C244-87B9-EFEB601F026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57D06F-2249-804A-9271-9C1D42CF7B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C8F3B2-7C23-464E-B5F5-7A6E64C9B35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A24402-3D11-4249-96ED-5BF0786A6B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Yearly Evaluation - PhD Inf. Technology - Andrea Pimpinella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15700D-42EB-F94B-99EB-C03A159890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83B1E-0A24-6A43-B4A4-E60DB1BFDD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8992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8BD706-7FCB-BB47-ACF8-418FE9921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31190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3283B1E-0A24-6A43-B4A4-E60DB1BFDD4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512B744-08F4-DF43-A13D-90B353447D7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227931" y="2870243"/>
            <a:ext cx="9736137" cy="111751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000" b="0" i="0">
                <a:solidFill>
                  <a:schemeClr val="bg1"/>
                </a:solidFill>
                <a:latin typeface="Brandon Text Medium" panose="020B0503020203060203" pitchFamily="34" charset="77"/>
              </a:defRPr>
            </a:lvl1pPr>
          </a:lstStyle>
          <a:p>
            <a:pPr lvl="0"/>
            <a:r>
              <a:rPr lang="en-US" b="0" i="0" dirty="0">
                <a:latin typeface="Brandon Text Medium" panose="020B0503020203060203" pitchFamily="34" charset="77"/>
              </a:rPr>
              <a:t>CLICK TO ADD PARAGRAPH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22894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8BD706-7FCB-BB47-ACF8-418FE9921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311900"/>
            <a:ext cx="2743200" cy="365125"/>
          </a:xfrm>
          <a:prstGeom prst="rect">
            <a:avLst/>
          </a:prstGeom>
        </p:spPr>
        <p:txBody>
          <a:bodyPr/>
          <a:lstStyle/>
          <a:p>
            <a:fld id="{83283B1E-0A24-6A43-B4A4-E60DB1BFDD42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DD0DE406-7BF7-984E-99D1-9B1CF7F7AE3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227931" y="2870243"/>
            <a:ext cx="9736137" cy="111751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000" b="0" i="0">
                <a:solidFill>
                  <a:schemeClr val="tx1"/>
                </a:solidFill>
                <a:latin typeface="Brandon Text Medium" panose="020B0503020203060203" pitchFamily="34" charset="77"/>
              </a:defRPr>
            </a:lvl1pPr>
          </a:lstStyle>
          <a:p>
            <a:pPr lvl="0"/>
            <a:r>
              <a:rPr lang="en-US" b="0" i="0" dirty="0">
                <a:latin typeface="Brandon Text Medium" panose="020B0503020203060203" pitchFamily="34" charset="77"/>
              </a:rPr>
              <a:t>CLICK TO ADD PARAGRAPH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80669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8BD706-7FCB-BB47-ACF8-418FE9921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31190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3283B1E-0A24-6A43-B4A4-E60DB1BFDD4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32D9DF68-ED29-DA41-A826-E37ECFE416B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227931" y="2870243"/>
            <a:ext cx="9736137" cy="111751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000" b="0" i="0">
                <a:solidFill>
                  <a:schemeClr val="bg1"/>
                </a:solidFill>
                <a:latin typeface="Brandon Text Medium" panose="020B0503020203060203" pitchFamily="34" charset="77"/>
              </a:defRPr>
            </a:lvl1pPr>
          </a:lstStyle>
          <a:p>
            <a:pPr lvl="0"/>
            <a:r>
              <a:rPr lang="en-US" b="0" i="0" dirty="0">
                <a:latin typeface="Brandon Text Medium" panose="020B0503020203060203" pitchFamily="34" charset="77"/>
              </a:rPr>
              <a:t>CLICK TO ADD PARAGRAPH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09112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63079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80490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1019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4C08B0-3F6A-A143-B746-096A77E4787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805270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 b="0" i="0">
                <a:solidFill>
                  <a:schemeClr val="accent1"/>
                </a:solidFill>
                <a:latin typeface="Brandon Text Medium" panose="020B0503020203060203" pitchFamily="34" charset="77"/>
              </a:defRPr>
            </a:lvl1pPr>
          </a:lstStyle>
          <a:p>
            <a:r>
              <a:rPr lang="en-GB" dirty="0"/>
              <a:t>CLICK TO EDIT TITLE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7C91857-A501-F944-947F-31B39915E72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4284945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 b="0" i="0">
                <a:solidFill>
                  <a:schemeClr val="accent1"/>
                </a:solidFill>
                <a:latin typeface="Brandon Text" panose="020B0503020203060203" pitchFamily="34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SUBTITLE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9506C3-2D04-B246-8F7F-FB2C6DE5E3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Yearly Evaluation - PhD Inf. Technology - Andrea Pimpinella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2A22D7-AB54-014E-95D9-1EF4A50C6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E744E-1447-F941-AC01-EA0106030B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57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Nivel de texto 1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Nivel de </a:t>
            </a:r>
            <a:r>
              <a:rPr dirty="0" err="1"/>
              <a:t>texto</a:t>
            </a:r>
            <a:r>
              <a:rPr dirty="0"/>
              <a:t> 1</a:t>
            </a:r>
          </a:p>
          <a:p>
            <a:pPr lvl="1"/>
            <a:r>
              <a:rPr dirty="0"/>
              <a:t>Nivel de </a:t>
            </a:r>
            <a:r>
              <a:rPr dirty="0" err="1"/>
              <a:t>texto</a:t>
            </a:r>
            <a:r>
              <a:rPr dirty="0"/>
              <a:t> 2</a:t>
            </a:r>
          </a:p>
          <a:p>
            <a:pPr lvl="2"/>
            <a:r>
              <a:rPr dirty="0"/>
              <a:t>Nivel de </a:t>
            </a:r>
            <a:r>
              <a:rPr dirty="0" err="1"/>
              <a:t>texto</a:t>
            </a:r>
            <a:r>
              <a:rPr dirty="0"/>
              <a:t> 3</a:t>
            </a:r>
          </a:p>
          <a:p>
            <a:pPr lvl="3"/>
            <a:r>
              <a:rPr dirty="0"/>
              <a:t>Nivel de </a:t>
            </a:r>
            <a:r>
              <a:rPr dirty="0" err="1"/>
              <a:t>texto</a:t>
            </a:r>
            <a:r>
              <a:rPr dirty="0"/>
              <a:t> 4</a:t>
            </a:r>
          </a:p>
          <a:p>
            <a:pPr lvl="4"/>
            <a:r>
              <a:rPr dirty="0"/>
              <a:t>Nivel de </a:t>
            </a:r>
            <a:r>
              <a:rPr dirty="0" err="1"/>
              <a:t>texto</a:t>
            </a:r>
            <a:r>
              <a:rPr dirty="0"/>
              <a:t> 5</a:t>
            </a:r>
          </a:p>
        </p:txBody>
      </p:sp>
    </p:spTree>
    <p:extLst>
      <p:ext uri="{BB962C8B-B14F-4D97-AF65-F5344CB8AC3E}">
        <p14:creationId xmlns:p14="http://schemas.microsoft.com/office/powerpoint/2010/main" val="3862663111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4C08B0-3F6A-A143-B746-096A77E4787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805270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 b="0" i="0">
                <a:solidFill>
                  <a:schemeClr val="bg1"/>
                </a:solidFill>
                <a:latin typeface="Brandon Text Medium" panose="020B0503020203060203" pitchFamily="34" charset="77"/>
              </a:defRPr>
            </a:lvl1pPr>
          </a:lstStyle>
          <a:p>
            <a:r>
              <a:rPr lang="en-GB" dirty="0"/>
              <a:t>CLICK TO EDIT TITLE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7C91857-A501-F944-947F-31B39915E72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4284945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 b="0" i="0">
                <a:solidFill>
                  <a:schemeClr val="bg1"/>
                </a:solidFill>
                <a:latin typeface="Brandon Text" panose="020B0503020203060203" pitchFamily="34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SUBTITLE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9506C3-2D04-B246-8F7F-FB2C6DE5E3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Yearly Evaluation - PhD Inf. Technology - Andrea Pimpinella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2A22D7-AB54-014E-95D9-1EF4A50C6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E744E-1447-F941-AC01-EA0106030B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914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870B3-18EB-594E-B473-4B5673C92E9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6489" y="236968"/>
            <a:ext cx="11119021" cy="460376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Brandon Text" panose="020B0503020203060203" pitchFamily="34" charset="77"/>
              </a:defRPr>
            </a:lvl1pPr>
          </a:lstStyle>
          <a:p>
            <a:r>
              <a:rPr lang="en-GB" dirty="0"/>
              <a:t>Primary Headline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017F8D-F31E-5343-B774-387CBC795E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6489" y="1189190"/>
            <a:ext cx="11119021" cy="500117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FCE110-E065-1544-B6EF-4D4AE6EB8A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2DA137-37FE-9C42-9D04-E0F90F3C0D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5711328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Yearly Evaluation - PhD Inf. Technology - Andrea Pimpinella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9B2635-1365-BE48-8D57-A34D3AE74B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83B1E-0A24-6A43-B4A4-E60DB1BFDD4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6E4D46B-D285-9643-9C7A-CFBAC8CAEF5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6489" y="761021"/>
            <a:ext cx="11119021" cy="3510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Secondary headline</a:t>
            </a:r>
          </a:p>
        </p:txBody>
      </p:sp>
    </p:spTree>
    <p:extLst>
      <p:ext uri="{BB962C8B-B14F-4D97-AF65-F5344CB8AC3E}">
        <p14:creationId xmlns:p14="http://schemas.microsoft.com/office/powerpoint/2010/main" val="2417744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AE8254-2C8A-1644-93F5-33C6D2466C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6489" y="1175785"/>
            <a:ext cx="5483311" cy="500117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B3CE7F-883C-7E4F-A9FE-1207BEE15A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175785"/>
            <a:ext cx="5483310" cy="500117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0DCC95FA-2223-824A-A835-808081C6B77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6489" y="761021"/>
            <a:ext cx="11119021" cy="3510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Secondary headline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9D51D91-6A67-D1C9-543B-D9EB379B0BF4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 algn="l"/>
            <a:fld id="{83283B1E-0A24-6A43-B4A4-E60DB1BFDD42}" type="slidenum">
              <a:rPr lang="en-US" smtClean="0"/>
              <a:pPr algn="l"/>
              <a:t>‹#›</a:t>
            </a:fld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8F4D7B87-8777-6881-E5A9-DC23D49EA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4582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66500A-0422-B84C-9267-EC6DFE01E3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6490" y="1278795"/>
            <a:ext cx="5457910" cy="62579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i="0">
                <a:latin typeface="Brandon Text" panose="020B0503020203060203" pitchFamily="34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52E382-A14A-3649-B5E2-7E6CEBDC6C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6490" y="2071279"/>
            <a:ext cx="5461086" cy="411838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BA51734-A052-364D-B8D2-2F92C9A9AA0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0611" y="1278795"/>
            <a:ext cx="5483309" cy="62579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i="0">
                <a:latin typeface="Brandon Text" panose="020B0503020203060203" pitchFamily="34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5973045-91D8-FE4B-B5F6-4484131189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071279"/>
            <a:ext cx="5483310" cy="411838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39C6B4A-8D2D-0F49-B66D-D2159384D13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79295D6-178D-694F-A617-3200FA3EA8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Yearly Evaluation - PhD Inf. Technology - Andrea Pimpinella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21CC0C3-AC04-D44A-9DD6-742B483FA5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83B1E-0A24-6A43-B4A4-E60DB1BFDD42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FD9C77E3-7C56-064F-910C-1BD29776EDA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6489" y="236968"/>
            <a:ext cx="11119021" cy="460376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Brandon Text" panose="020B0503020203060203" pitchFamily="34" charset="77"/>
              </a:defRPr>
            </a:lvl1pPr>
          </a:lstStyle>
          <a:p>
            <a:r>
              <a:rPr lang="en-GB" dirty="0"/>
              <a:t>Primary Headline</a:t>
            </a:r>
            <a:endParaRPr lang="en-US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B97B83F9-AC7B-A145-A2BD-876CC4BC465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6489" y="761021"/>
            <a:ext cx="11119021" cy="3510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Secondary headline</a:t>
            </a:r>
          </a:p>
        </p:txBody>
      </p:sp>
    </p:spTree>
    <p:extLst>
      <p:ext uri="{BB962C8B-B14F-4D97-AF65-F5344CB8AC3E}">
        <p14:creationId xmlns:p14="http://schemas.microsoft.com/office/powerpoint/2010/main" val="1419354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828D60E-8119-D04F-9FE7-9C6643DB02D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E1E13C7-EC51-E94B-8838-D8D1D33D9F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Yearly Evaluation - PhD Inf. Technology - Andrea Pimpinella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8BD706-7FCB-BB47-ACF8-418FE9921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83B1E-0A24-6A43-B4A4-E60DB1BFDD4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2AD73E8E-9629-4142-9FA9-C108480C2F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6489" y="236968"/>
            <a:ext cx="11119021" cy="460376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Brandon Text" panose="020B0503020203060203" pitchFamily="34" charset="77"/>
              </a:defRPr>
            </a:lvl1pPr>
          </a:lstStyle>
          <a:p>
            <a:r>
              <a:rPr lang="en-GB" dirty="0"/>
              <a:t>Primary Headline</a:t>
            </a:r>
            <a:endParaRPr lang="en-US" dirty="0"/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91CFBD96-F96A-4448-B878-38CD0B84AEF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6489" y="761021"/>
            <a:ext cx="11119021" cy="3510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Secondary headline</a:t>
            </a:r>
          </a:p>
        </p:txBody>
      </p:sp>
    </p:spTree>
    <p:extLst>
      <p:ext uri="{BB962C8B-B14F-4D97-AF65-F5344CB8AC3E}">
        <p14:creationId xmlns:p14="http://schemas.microsoft.com/office/powerpoint/2010/main" val="41941167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CCEB56-A8BC-6A43-A601-091D299D6F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828D60E-8119-D04F-9FE7-9C6643DB02D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E1E13C7-EC51-E94B-8838-D8D1D33D9F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Yearly Evaluation - PhD Inf. Technology - Andrea Pimpinella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8BD706-7FCB-BB47-ACF8-418FE9921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83B1E-0A24-6A43-B4A4-E60DB1BFDD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7751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5.sv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theme" Target="../theme/theme2.xml"/><Relationship Id="rId7" Type="http://schemas.openxmlformats.org/officeDocument/2006/relationships/image" Target="../media/image8.sv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10.sv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9.png"/><Relationship Id="rId7" Type="http://schemas.openxmlformats.org/officeDocument/2006/relationships/image" Target="../media/image5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10.sv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heme" Target="../theme/theme4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4.sv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sv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5.svg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5.svg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7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399A09-C587-9044-AA16-B77E80DFF6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Yearly Evaluation - PhD Inf. Technology - Andrea Pimpinella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7F3EE9-A2B7-6547-B59B-40190F7E5B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3E744E-1447-F941-AC01-EA0106030BB5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34B27D86-7C87-7747-9CC9-DEFA503134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33852" t="35179" r="31488" b="42937"/>
          <a:stretch/>
        </p:blipFill>
        <p:spPr>
          <a:xfrm>
            <a:off x="459131" y="317969"/>
            <a:ext cx="1679713" cy="1500809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583D9625-350D-FA4D-8B7E-A11BDACB542B}"/>
              </a:ext>
            </a:extLst>
          </p:cNvPr>
          <p:cNvGrpSpPr/>
          <p:nvPr userDrawn="1"/>
        </p:nvGrpSpPr>
        <p:grpSpPr>
          <a:xfrm>
            <a:off x="2138844" y="302073"/>
            <a:ext cx="3452575" cy="1379000"/>
            <a:chOff x="1872627" y="170430"/>
            <a:chExt cx="3452575" cy="1379000"/>
          </a:xfrm>
        </p:grpSpPr>
        <p:pic>
          <p:nvPicPr>
            <p:cNvPr id="7" name="Graphic 6">
              <a:extLst>
                <a:ext uri="{FF2B5EF4-FFF2-40B4-BE49-F238E27FC236}">
                  <a16:creationId xmlns:a16="http://schemas.microsoft.com/office/drawing/2014/main" id="{80486E27-C3AA-E04C-BA05-CADB5C2FA61A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 l="35717" t="70270" r="51175" b="18293"/>
            <a:stretch/>
          </p:blipFill>
          <p:spPr>
            <a:xfrm>
              <a:off x="1872627" y="186326"/>
              <a:ext cx="1102068" cy="1363104"/>
            </a:xfrm>
            <a:prstGeom prst="rect">
              <a:avLst/>
            </a:prstGeom>
          </p:spPr>
        </p:pic>
        <p:pic>
          <p:nvPicPr>
            <p:cNvPr id="8" name="Graphic 7">
              <a:extLst>
                <a:ext uri="{FF2B5EF4-FFF2-40B4-BE49-F238E27FC236}">
                  <a16:creationId xmlns:a16="http://schemas.microsoft.com/office/drawing/2014/main" id="{2BFC4570-6E4E-FD44-8EE0-9C8DF78387E2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rcRect l="49077" t="70270" r="22967" b="18293"/>
            <a:stretch/>
          </p:blipFill>
          <p:spPr>
            <a:xfrm>
              <a:off x="2974695" y="170430"/>
              <a:ext cx="2350507" cy="13631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93699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38353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2CF17125-F55F-EE41-BA5A-344EA9BF26C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33138" t="7317" r="30202" b="81622"/>
          <a:stretch/>
        </p:blipFill>
        <p:spPr>
          <a:xfrm>
            <a:off x="3435179" y="2687595"/>
            <a:ext cx="2271584" cy="969934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9FCD59A5-EF92-4B48-98B8-31341B60DEB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33138" t="20051" r="30202" b="68130"/>
          <a:stretch/>
        </p:blipFill>
        <p:spPr>
          <a:xfrm>
            <a:off x="6198821" y="2941497"/>
            <a:ext cx="2154345" cy="98288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5991B60-B811-D44C-AA6C-E13EDE08ADB7}"/>
              </a:ext>
            </a:extLst>
          </p:cNvPr>
          <p:cNvCxnSpPr/>
          <p:nvPr userDrawn="1"/>
        </p:nvCxnSpPr>
        <p:spPr>
          <a:xfrm>
            <a:off x="6005384" y="2687595"/>
            <a:ext cx="0" cy="123678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6556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Brandon Text" panose="020B0503020203060203" pitchFamily="34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Brandon Text Light" panose="020B0303020203060203" pitchFamily="34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Brandon Text Light" panose="020B0303020203060203" pitchFamily="34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Brandon Text Light" panose="020B0303020203060203" pitchFamily="34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Brandon Text Light" panose="020B0303020203060203" pitchFamily="34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Brandon Text Light" panose="020B0303020203060203" pitchFamily="34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399A09-C587-9044-AA16-B77E80DFF6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Yearly Evaluation - PhD Inf. Technology - Andrea Pimpinella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7F3EE9-A2B7-6547-B59B-40190F7E5B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3E744E-1447-F941-AC01-EA0106030BB5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83D9625-350D-FA4D-8B7E-A11BDACB542B}"/>
              </a:ext>
            </a:extLst>
          </p:cNvPr>
          <p:cNvGrpSpPr/>
          <p:nvPr userDrawn="1"/>
        </p:nvGrpSpPr>
        <p:grpSpPr>
          <a:xfrm>
            <a:off x="2138844" y="302073"/>
            <a:ext cx="3452575" cy="1379000"/>
            <a:chOff x="1872627" y="170430"/>
            <a:chExt cx="3452575" cy="1379000"/>
          </a:xfrm>
        </p:grpSpPr>
        <p:pic>
          <p:nvPicPr>
            <p:cNvPr id="7" name="Graphic 6">
              <a:extLst>
                <a:ext uri="{FF2B5EF4-FFF2-40B4-BE49-F238E27FC236}">
                  <a16:creationId xmlns:a16="http://schemas.microsoft.com/office/drawing/2014/main" id="{80486E27-C3AA-E04C-BA05-CADB5C2FA61A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 l="35717" t="70270" r="51175" b="18293"/>
            <a:stretch/>
          </p:blipFill>
          <p:spPr>
            <a:xfrm>
              <a:off x="1872627" y="186326"/>
              <a:ext cx="1102068" cy="1363104"/>
            </a:xfrm>
            <a:prstGeom prst="rect">
              <a:avLst/>
            </a:prstGeom>
          </p:spPr>
        </p:pic>
        <p:pic>
          <p:nvPicPr>
            <p:cNvPr id="8" name="Graphic 7">
              <a:extLst>
                <a:ext uri="{FF2B5EF4-FFF2-40B4-BE49-F238E27FC236}">
                  <a16:creationId xmlns:a16="http://schemas.microsoft.com/office/drawing/2014/main" id="{2BFC4570-6E4E-FD44-8EE0-9C8DF78387E2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 l="49077" t="70270" r="22967" b="18293"/>
            <a:stretch/>
          </p:blipFill>
          <p:spPr>
            <a:xfrm>
              <a:off x="2974695" y="170430"/>
              <a:ext cx="2350507" cy="1363104"/>
            </a:xfrm>
            <a:prstGeom prst="rect">
              <a:avLst/>
            </a:prstGeom>
          </p:spPr>
        </p:pic>
      </p:grpSp>
      <p:pic>
        <p:nvPicPr>
          <p:cNvPr id="10" name="Graphic 9">
            <a:extLst>
              <a:ext uri="{FF2B5EF4-FFF2-40B4-BE49-F238E27FC236}">
                <a16:creationId xmlns:a16="http://schemas.microsoft.com/office/drawing/2014/main" id="{E60F0D62-9637-CF49-9E38-E5AB7DD4253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 l="33138" t="7317" r="30202" b="70732"/>
          <a:stretch/>
        </p:blipFill>
        <p:spPr>
          <a:xfrm>
            <a:off x="362237" y="317969"/>
            <a:ext cx="1776607" cy="1505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7091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720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38353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399A09-C587-9044-AA16-B77E80DFF6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Yearly Evaluation - PhD Inf. Technology - Andrea Pimpinella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7F3EE9-A2B7-6547-B59B-40190F7E5B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3E744E-1447-F941-AC01-EA0106030BB5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E60F0D62-9637-CF49-9E38-E5AB7DD4253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33138" t="7317" r="30202" b="70732"/>
          <a:stretch/>
        </p:blipFill>
        <p:spPr>
          <a:xfrm>
            <a:off x="362237" y="317969"/>
            <a:ext cx="1776607" cy="1505415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3DB74FB4-33DC-3845-9072-A969CB5F1BD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29697" t="63773" r="29055" b="6925"/>
          <a:stretch/>
        </p:blipFill>
        <p:spPr>
          <a:xfrm>
            <a:off x="251079" y="175117"/>
            <a:ext cx="1998921" cy="2009554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93DA850E-2E0A-674E-BEFF-C6B35C79E72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32675" t="32432" r="56161" b="60217"/>
          <a:stretch/>
        </p:blipFill>
        <p:spPr>
          <a:xfrm>
            <a:off x="2271700" y="541452"/>
            <a:ext cx="947512" cy="884346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6BD74025-A526-D941-A089-197EDB14F08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l="49077" t="70270" r="22967" b="18293"/>
          <a:stretch/>
        </p:blipFill>
        <p:spPr>
          <a:xfrm>
            <a:off x="3240912" y="302073"/>
            <a:ext cx="2350507" cy="1363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2251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C489A6-460F-0943-8B08-5007BBBD6F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200" y="63119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fld id="{83283B1E-0A24-6A43-B4A4-E60DB1BFDD42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8414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6" r:id="rId2"/>
    <p:sldLayoutId id="2147483697" r:id="rId3"/>
    <p:sldLayoutId id="2147483698" r:id="rId4"/>
    <p:sldLayoutId id="2147483702" r:id="rId5"/>
    <p:sldLayoutId id="2147483699" r:id="rId6"/>
    <p:sldLayoutId id="2147483701" r:id="rId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>
          <a:solidFill>
            <a:schemeClr val="accent1">
              <a:lumMod val="75000"/>
            </a:schemeClr>
          </a:solidFill>
          <a:latin typeface="Brandon Text" panose="020B0503020203060203" pitchFamily="34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Brandon Text Light" panose="020B0303020203060203" pitchFamily="34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Brandon Text Light" panose="020B0303020203060203" pitchFamily="34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Brandon Text Light" panose="020B0303020203060203" pitchFamily="34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Brandon Text Light" panose="020B0303020203060203" pitchFamily="34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Brandon Text Light" panose="020B0303020203060203" pitchFamily="34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1043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CC2BB96F-6936-AB46-A110-2C3627CCD75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33138" t="7317" r="30202" b="81622"/>
          <a:stretch/>
        </p:blipFill>
        <p:spPr>
          <a:xfrm>
            <a:off x="10247720" y="6145935"/>
            <a:ext cx="1625064" cy="693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2956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Brandon Text" panose="020B0503020203060203" pitchFamily="34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Brandon Text Light" panose="020B0303020203060203" pitchFamily="34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Brandon Text Light" panose="020B0303020203060203" pitchFamily="34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Brandon Text Light" panose="020B0303020203060203" pitchFamily="34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Brandon Text Light" panose="020B0303020203060203" pitchFamily="34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Brandon Text Light" panose="020B0303020203060203" pitchFamily="34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CC2BB96F-6936-AB46-A110-2C3627CCD75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33138" t="7317" r="30202" b="81622"/>
          <a:stretch/>
        </p:blipFill>
        <p:spPr>
          <a:xfrm>
            <a:off x="10247720" y="6145935"/>
            <a:ext cx="1625064" cy="693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6585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Brandon Text" panose="020B0503020203060203" pitchFamily="34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Brandon Text Light" panose="020B0303020203060203" pitchFamily="34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Brandon Text Light" panose="020B0303020203060203" pitchFamily="34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Brandon Text Light" panose="020B0303020203060203" pitchFamily="34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Brandon Text Light" panose="020B0303020203060203" pitchFamily="34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Brandon Text Light" panose="020B0303020203060203" pitchFamily="34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38353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2CF17125-F55F-EE41-BA5A-344EA9BF26C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33138" t="7317" r="30202" b="81622"/>
          <a:stretch/>
        </p:blipFill>
        <p:spPr>
          <a:xfrm>
            <a:off x="10247720" y="6145935"/>
            <a:ext cx="1625064" cy="693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831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Brandon Text" panose="020B0503020203060203" pitchFamily="34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Brandon Text Light" panose="020B0303020203060203" pitchFamily="34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Brandon Text Light" panose="020B0303020203060203" pitchFamily="34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Brandon Text Light" panose="020B0303020203060203" pitchFamily="34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Brandon Text Light" panose="020B0303020203060203" pitchFamily="34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Brandon Text Light" panose="020B0303020203060203" pitchFamily="34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1043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2CF17125-F55F-EE41-BA5A-344EA9BF26C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33138" t="7317" r="30202" b="81622"/>
          <a:stretch/>
        </p:blipFill>
        <p:spPr>
          <a:xfrm>
            <a:off x="3435179" y="2687595"/>
            <a:ext cx="2271584" cy="969934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9FCD59A5-EF92-4B48-98B8-31341B60DEB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33138" t="20051" r="30202" b="68130"/>
          <a:stretch/>
        </p:blipFill>
        <p:spPr>
          <a:xfrm>
            <a:off x="6198821" y="2941497"/>
            <a:ext cx="2154345" cy="98288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5991B60-B811-D44C-AA6C-E13EDE08ADB7}"/>
              </a:ext>
            </a:extLst>
          </p:cNvPr>
          <p:cNvCxnSpPr/>
          <p:nvPr userDrawn="1"/>
        </p:nvCxnSpPr>
        <p:spPr>
          <a:xfrm>
            <a:off x="6005384" y="2687595"/>
            <a:ext cx="0" cy="123678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9227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Brandon Text" panose="020B0503020203060203" pitchFamily="34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Brandon Text Light" panose="020B0303020203060203" pitchFamily="34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Brandon Text Light" panose="020B0303020203060203" pitchFamily="34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Brandon Text Light" panose="020B0303020203060203" pitchFamily="34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Brandon Text Light" panose="020B0303020203060203" pitchFamily="34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Brandon Text Light" panose="020B0303020203060203" pitchFamily="34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2CF17125-F55F-EE41-BA5A-344EA9BF26C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33138" t="7317" r="30202" b="81622"/>
          <a:stretch/>
        </p:blipFill>
        <p:spPr>
          <a:xfrm>
            <a:off x="3435179" y="2687595"/>
            <a:ext cx="2271584" cy="969934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9FCD59A5-EF92-4B48-98B8-31341B60DEB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33138" t="20051" r="30202" b="68130"/>
          <a:stretch/>
        </p:blipFill>
        <p:spPr>
          <a:xfrm>
            <a:off x="6198821" y="2941497"/>
            <a:ext cx="2154345" cy="98288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5991B60-B811-D44C-AA6C-E13EDE08ADB7}"/>
              </a:ext>
            </a:extLst>
          </p:cNvPr>
          <p:cNvCxnSpPr/>
          <p:nvPr userDrawn="1"/>
        </p:nvCxnSpPr>
        <p:spPr>
          <a:xfrm>
            <a:off x="6005384" y="2687595"/>
            <a:ext cx="0" cy="1236783"/>
          </a:xfrm>
          <a:prstGeom prst="line">
            <a:avLst/>
          </a:prstGeom>
          <a:ln>
            <a:solidFill>
              <a:srgbClr val="91043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0859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Brandon Text" panose="020B0503020203060203" pitchFamily="34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Brandon Text Light" panose="020B0303020203060203" pitchFamily="34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Brandon Text Light" panose="020B0303020203060203" pitchFamily="34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Brandon Text Light" panose="020B0303020203060203" pitchFamily="34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Brandon Text Light" panose="020B0303020203060203" pitchFamily="34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Brandon Text Light" panose="020B0303020203060203" pitchFamily="34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10" Type="http://schemas.openxmlformats.org/officeDocument/2006/relationships/image" Target="../media/image56.png"/><Relationship Id="rId4" Type="http://schemas.openxmlformats.org/officeDocument/2006/relationships/image" Target="../media/image50.png"/><Relationship Id="rId9" Type="http://schemas.openxmlformats.org/officeDocument/2006/relationships/image" Target="../media/image5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32.png"/><Relationship Id="rId3" Type="http://schemas.openxmlformats.org/officeDocument/2006/relationships/image" Target="../media/image23.png"/><Relationship Id="rId7" Type="http://schemas.openxmlformats.org/officeDocument/2006/relationships/hyperlink" Target="https://www.flaticon.com/free-icon/smart-tv_1023572" TargetMode="External"/><Relationship Id="rId12" Type="http://schemas.openxmlformats.org/officeDocument/2006/relationships/image" Target="../media/image31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3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6.png"/><Relationship Id="rId11" Type="http://schemas.openxmlformats.org/officeDocument/2006/relationships/image" Target="../media/image30.png"/><Relationship Id="rId5" Type="http://schemas.openxmlformats.org/officeDocument/2006/relationships/image" Target="../media/image25.png"/><Relationship Id="rId15" Type="http://schemas.openxmlformats.org/officeDocument/2006/relationships/image" Target="../media/image34.png"/><Relationship Id="rId10" Type="http://schemas.openxmlformats.org/officeDocument/2006/relationships/image" Target="../media/image29.png"/><Relationship Id="rId4" Type="http://schemas.openxmlformats.org/officeDocument/2006/relationships/image" Target="../media/image24.png"/><Relationship Id="rId9" Type="http://schemas.openxmlformats.org/officeDocument/2006/relationships/image" Target="../media/image28.png"/><Relationship Id="rId14" Type="http://schemas.openxmlformats.org/officeDocument/2006/relationships/image" Target="../media/image3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32.png"/><Relationship Id="rId18" Type="http://schemas.openxmlformats.org/officeDocument/2006/relationships/image" Target="../media/image40.png"/><Relationship Id="rId3" Type="http://schemas.openxmlformats.org/officeDocument/2006/relationships/image" Target="../media/image23.png"/><Relationship Id="rId7" Type="http://schemas.openxmlformats.org/officeDocument/2006/relationships/hyperlink" Target="https://www.flaticon.com/free-icon/smart-tv_1023572" TargetMode="External"/><Relationship Id="rId12" Type="http://schemas.openxmlformats.org/officeDocument/2006/relationships/image" Target="../media/image31.png"/><Relationship Id="rId17" Type="http://schemas.openxmlformats.org/officeDocument/2006/relationships/image" Target="../media/image37.pn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3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6.png"/><Relationship Id="rId11" Type="http://schemas.openxmlformats.org/officeDocument/2006/relationships/image" Target="../media/image30.png"/><Relationship Id="rId5" Type="http://schemas.openxmlformats.org/officeDocument/2006/relationships/image" Target="../media/image25.png"/><Relationship Id="rId15" Type="http://schemas.openxmlformats.org/officeDocument/2006/relationships/image" Target="../media/image34.png"/><Relationship Id="rId10" Type="http://schemas.openxmlformats.org/officeDocument/2006/relationships/image" Target="../media/image29.png"/><Relationship Id="rId4" Type="http://schemas.openxmlformats.org/officeDocument/2006/relationships/image" Target="../media/image24.png"/><Relationship Id="rId9" Type="http://schemas.openxmlformats.org/officeDocument/2006/relationships/image" Target="../media/image28.png"/><Relationship Id="rId14" Type="http://schemas.openxmlformats.org/officeDocument/2006/relationships/image" Target="../media/image3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7.png"/><Relationship Id="rId4" Type="http://schemas.openxmlformats.org/officeDocument/2006/relationships/image" Target="../media/image3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hyperlink" Target="https://www.flaticon.com/free-icon/deep-learning_9716590" TargetMode="Externa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Rectangle 4"/>
          <p:cNvSpPr/>
          <p:nvPr/>
        </p:nvSpPr>
        <p:spPr>
          <a:xfrm>
            <a:off x="0" y="1"/>
            <a:ext cx="6206836" cy="6858000"/>
          </a:xfrm>
          <a:prstGeom prst="rect">
            <a:avLst/>
          </a:prstGeom>
          <a:solidFill>
            <a:srgbClr val="264EFA"/>
          </a:solidFill>
          <a:ln w="12700">
            <a:miter lim="400000"/>
          </a:ln>
        </p:spPr>
        <p:txBody>
          <a:bodyPr lIns="45719" rIns="45719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rgbClr val="FFFFFF"/>
                </a:solidFill>
              </a:defRPr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95" name="TextBox 5"/>
          <p:cNvSpPr txBox="1"/>
          <p:nvPr/>
        </p:nvSpPr>
        <p:spPr>
          <a:xfrm>
            <a:off x="215050" y="463449"/>
            <a:ext cx="7297563" cy="42934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5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defRPr>
            </a:pPr>
            <a:r>
              <a:rPr kumimoji="0" lang="es-ES" sz="40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 Black"/>
                <a:sym typeface="Arial Black"/>
              </a:rPr>
              <a:t>TRUSTroke</a:t>
            </a:r>
            <a:r>
              <a:rPr lang="es-ES" sz="4000" dirty="0">
                <a:latin typeface="Arial Black"/>
                <a:sym typeface="Arial Black"/>
              </a:rPr>
              <a:t> </a:t>
            </a:r>
            <a:endParaRPr lang="es-ES" sz="4000" b="1" dirty="0">
              <a:latin typeface="Arial Black"/>
              <a:sym typeface="Arial Black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5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defRPr>
            </a:pPr>
            <a:r>
              <a:rPr lang="es-ES" sz="2000" b="1" dirty="0" err="1">
                <a:solidFill>
                  <a:srgbClr val="FFFFFF"/>
                </a:solidFill>
                <a:latin typeface="Arial Black"/>
                <a:sym typeface="Arial Black"/>
              </a:rPr>
              <a:t>Webinar</a:t>
            </a:r>
            <a:r>
              <a:rPr lang="es-ES" sz="2000" b="1" dirty="0">
                <a:solidFill>
                  <a:srgbClr val="FFFFFF"/>
                </a:solidFill>
                <a:latin typeface="Arial Black"/>
                <a:sym typeface="Arial Black"/>
              </a:rPr>
              <a:t> 29.9.2023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5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defRPr>
            </a:pPr>
            <a:r>
              <a:rPr lang="es-ES" sz="2000" b="1" dirty="0">
                <a:solidFill>
                  <a:srgbClr val="FFFFFF"/>
                </a:solidFill>
                <a:latin typeface="Arial Black"/>
                <a:sym typeface="Arial Black"/>
              </a:rPr>
              <a:t>HORIZON-HLTH-2022-STAYHLTH-01-04</a:t>
            </a:r>
            <a:endParaRPr lang="es-ES" sz="4000" dirty="0">
              <a:solidFill>
                <a:srgbClr val="FFFFFF"/>
              </a:solidFill>
              <a:latin typeface="Arial Black"/>
              <a:sym typeface="Arial Black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5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defRPr>
            </a:pPr>
            <a:endParaRPr kumimoji="0" lang="ca-ES" sz="4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lack"/>
              <a:sym typeface="Arial Black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5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defRPr>
            </a:pPr>
            <a:r>
              <a:rPr lang="ca-ES" sz="4000" dirty="0" err="1">
                <a:solidFill>
                  <a:srgbClr val="FFFFFF"/>
                </a:solidFill>
                <a:latin typeface="Arial Black"/>
                <a:sym typeface="Arial Black"/>
              </a:rPr>
              <a:t>Networking</a:t>
            </a:r>
            <a:r>
              <a:rPr lang="ca-ES" sz="4000" dirty="0">
                <a:solidFill>
                  <a:srgbClr val="FFFFFF"/>
                </a:solidFill>
                <a:latin typeface="Arial Black"/>
                <a:sym typeface="Arial Black"/>
              </a:rPr>
              <a:t> basics</a:t>
            </a:r>
            <a:endParaRPr kumimoji="0" lang="ca-ES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lack"/>
              <a:sym typeface="Arial Black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5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defRPr>
            </a:pP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ca-ES" sz="4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lack"/>
              <a:sym typeface="Arial Black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5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defRPr>
            </a:pPr>
            <a:r>
              <a:rPr lang="ca-ES" sz="2800" dirty="0">
                <a:solidFill>
                  <a:srgbClr val="FFFFFF"/>
                </a:solidFill>
                <a:latin typeface="Arial Black"/>
                <a:sym typeface="Arial Black"/>
              </a:rPr>
              <a:t>Alessandro E. C. </a:t>
            </a:r>
            <a:r>
              <a:rPr lang="ca-ES" sz="2800" dirty="0" err="1">
                <a:solidFill>
                  <a:srgbClr val="FFFFFF"/>
                </a:solidFill>
                <a:latin typeface="Arial Black"/>
                <a:sym typeface="Arial Black"/>
              </a:rPr>
              <a:t>Redondi</a:t>
            </a:r>
            <a:endParaRPr kumimoji="0" lang="es-ES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lack"/>
              <a:sym typeface="Arial Black"/>
            </a:endParaRPr>
          </a:p>
        </p:txBody>
      </p:sp>
      <p:pic>
        <p:nvPicPr>
          <p:cNvPr id="10" name="Picture 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3309" y="414964"/>
            <a:ext cx="4537334" cy="6041317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0B4674B4-CB95-97FD-82DF-ACD5601CC5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719" y="5824348"/>
            <a:ext cx="2269733" cy="956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2141080"/>
      </p:ext>
    </p:extLst>
  </p:cSld>
  <p:clrMapOvr>
    <a:masterClrMapping/>
  </p:clrMapOvr>
  <p:transition spd="med" advTm="1702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615F297-4B0E-8147-6C58-7186264360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2200FF"/>
                </a:solidFill>
              </a:rPr>
              <a:t>Securing a public network: VPN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6C8C20-2895-95D8-0763-A212C19FED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83B1E-0A24-6A43-B4A4-E60DB1BFDD42}" type="slidenum">
              <a:rPr lang="en-US" smtClean="0"/>
              <a:t>10</a:t>
            </a:fld>
            <a:endParaRPr lang="en-US"/>
          </a:p>
        </p:txBody>
      </p:sp>
      <p:pic>
        <p:nvPicPr>
          <p:cNvPr id="2" name="Picture 1" descr="A network of blue circles and lines&#10;&#10;Description automatically generated">
            <a:extLst>
              <a:ext uri="{FF2B5EF4-FFF2-40B4-BE49-F238E27FC236}">
                <a16:creationId xmlns:a16="http://schemas.microsoft.com/office/drawing/2014/main" id="{1C1CB917-F918-AEBF-52F2-DEE328A79ABC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3000"/>
          </a:blip>
          <a:stretch>
            <a:fillRect/>
          </a:stretch>
        </p:blipFill>
        <p:spPr>
          <a:xfrm>
            <a:off x="8039017" y="1321809"/>
            <a:ext cx="2590438" cy="155008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79ECFC9-34C5-68EA-2F8D-CA1A147F4A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6650" y="2418366"/>
            <a:ext cx="736328" cy="69807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2FB1901-F8A2-13F7-9E8E-9B11F89F08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27083" y="2240324"/>
            <a:ext cx="767503" cy="39530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0147836-6417-C745-E317-2CA576EBF93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67608" y="1127818"/>
            <a:ext cx="736328" cy="26578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BEF808C-3F95-3316-904F-12C4A2D6A3F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01207" y="1441114"/>
            <a:ext cx="1033780" cy="29151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3FD7CA4-6A8B-C28A-AC03-4D75DD29924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4075" y="804741"/>
            <a:ext cx="499101" cy="505816"/>
          </a:xfrm>
          <a:prstGeom prst="rect">
            <a:avLst/>
          </a:prstGeom>
        </p:spPr>
      </p:pic>
      <p:sp>
        <p:nvSpPr>
          <p:cNvPr id="12" name="Content Placeholder 7">
            <a:extLst>
              <a:ext uri="{FF2B5EF4-FFF2-40B4-BE49-F238E27FC236}">
                <a16:creationId xmlns:a16="http://schemas.microsoft.com/office/drawing/2014/main" id="{C5269D0D-FD2A-9BA0-0FE7-40F2D259FA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6488" y="1401841"/>
            <a:ext cx="7083511" cy="1714602"/>
          </a:xfrm>
        </p:spPr>
        <p:txBody>
          <a:bodyPr/>
          <a:lstStyle/>
          <a:p>
            <a:r>
              <a:rPr lang="en-US" dirty="0"/>
              <a:t>How can we create a trusted and secure local network among the partners?</a:t>
            </a:r>
          </a:p>
          <a:p>
            <a:pPr lvl="1"/>
            <a:r>
              <a:rPr lang="en-US" dirty="0"/>
              <a:t>Dedicated links – costly</a:t>
            </a:r>
          </a:p>
          <a:p>
            <a:pPr lvl="1"/>
            <a:r>
              <a:rPr lang="en-US" dirty="0"/>
              <a:t>Virtual Private Networks</a:t>
            </a:r>
          </a:p>
          <a:p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90AC904-C5DE-71AC-A9F4-6F8743EF69C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74567" y="3459179"/>
            <a:ext cx="736328" cy="73632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A09FE9A-F85F-3CA1-F04D-1F8A0CC2D5E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2978" y="4096808"/>
            <a:ext cx="3225191" cy="204862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7736790-0F3D-1894-4013-30E76BDF030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3936" y="3360480"/>
            <a:ext cx="2948528" cy="73632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FEF171B6-5358-3071-CF16-CAA68C6A2EFD}"/>
              </a:ext>
            </a:extLst>
          </p:cNvPr>
          <p:cNvSpPr txBox="1"/>
          <p:nvPr/>
        </p:nvSpPr>
        <p:spPr>
          <a:xfrm>
            <a:off x="538317" y="3449296"/>
            <a:ext cx="6600776" cy="2620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Brandon Text Light" panose="020B0303020203060203" pitchFamily="34" charset="77"/>
              </a:rPr>
              <a:t>Virtual Private Networks</a:t>
            </a:r>
          </a:p>
          <a:p>
            <a:pPr marL="685800" lvl="1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latin typeface="Brandon Text Light" panose="020B0303020203060203" pitchFamily="34" charset="77"/>
              </a:rPr>
              <a:t>Virtual tunnels are created among the partners</a:t>
            </a:r>
          </a:p>
          <a:p>
            <a:pPr marL="685800" lvl="1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latin typeface="Brandon Text Light" panose="020B0303020203060203" pitchFamily="34" charset="77"/>
              </a:rPr>
              <a:t>Partner’s devices gets new IP addresses: they all belong to the same local network</a:t>
            </a:r>
          </a:p>
          <a:p>
            <a:pPr marL="685800" lvl="1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latin typeface="Brandon Text Light" panose="020B0303020203060203" pitchFamily="34" charset="77"/>
              </a:rPr>
              <a:t>All traffic flowing in the tunnels is encrypted (</a:t>
            </a:r>
            <a:r>
              <a:rPr lang="en-US" sz="2000" dirty="0" err="1">
                <a:latin typeface="Brandon Text Light" panose="020B0303020203060203" pitchFamily="34" charset="77"/>
              </a:rPr>
              <a:t>IPSec</a:t>
            </a:r>
            <a:r>
              <a:rPr lang="en-US" sz="2000" dirty="0">
                <a:latin typeface="Brandon Text Light" panose="020B0303020203060203" pitchFamily="34" charset="77"/>
              </a:rPr>
              <a:t>)</a:t>
            </a:r>
          </a:p>
          <a:p>
            <a:pPr marL="685800" lvl="1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latin typeface="Brandon Text Light" panose="020B0303020203060203" pitchFamily="34" charset="77"/>
              </a:rPr>
              <a:t>Authentication, Integrity and Confidentiality are provided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7430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A6B54B1-0F06-FE52-0040-33F57FF148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2200FF"/>
                </a:solidFill>
              </a:rPr>
              <a:t>Task T2.2 objectives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442BE4E7-95CC-56E5-3423-43446DDE09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6490" y="1189190"/>
            <a:ext cx="10612418" cy="5001178"/>
          </a:xfrm>
        </p:spPr>
        <p:txBody>
          <a:bodyPr/>
          <a:lstStyle/>
          <a:p>
            <a:r>
              <a:rPr lang="en-US" dirty="0"/>
              <a:t>Benchmarking FL frameworks from the communication perspective</a:t>
            </a:r>
            <a:br>
              <a:rPr lang="en-US" dirty="0"/>
            </a:br>
            <a:endParaRPr lang="en-US" dirty="0"/>
          </a:p>
          <a:p>
            <a:r>
              <a:rPr lang="en-US" dirty="0"/>
              <a:t>Identify the best set of communication primitives for the project needs</a:t>
            </a:r>
            <a:br>
              <a:rPr lang="en-US" dirty="0"/>
            </a:br>
            <a:endParaRPr lang="en-US" dirty="0"/>
          </a:p>
          <a:p>
            <a:r>
              <a:rPr lang="en-US" dirty="0"/>
              <a:t>Implement the data and control plan for the </a:t>
            </a:r>
            <a:r>
              <a:rPr lang="en-US" dirty="0" err="1"/>
              <a:t>Trustroke</a:t>
            </a:r>
            <a:r>
              <a:rPr lang="en-US" dirty="0"/>
              <a:t> FL platform</a:t>
            </a:r>
            <a:br>
              <a:rPr lang="en-US" dirty="0"/>
            </a:br>
            <a:endParaRPr lang="en-US" dirty="0"/>
          </a:p>
          <a:p>
            <a:r>
              <a:rPr lang="en-US" dirty="0"/>
              <a:t>Propose new techniques for communication-efficient FL 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D8A39F-B1A3-89AD-F9FE-E8B4EACD5E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83B1E-0A24-6A43-B4A4-E60DB1BFDD4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8361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9153CC-8CA3-0FAA-45C5-E4398F655593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9309875" y="6438469"/>
            <a:ext cx="2743200" cy="365125"/>
          </a:xfrm>
        </p:spPr>
        <p:txBody>
          <a:bodyPr/>
          <a:lstStyle/>
          <a:p>
            <a:fld id="{83283B1E-0A24-6A43-B4A4-E60DB1BFDD42}" type="slidenum">
              <a:rPr lang="en-US" smtClean="0"/>
              <a:t>2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B28A7D5-8FC2-E467-73B1-2EEE8D83D8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6489" y="236968"/>
            <a:ext cx="11119021" cy="460376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rgbClr val="2200FF"/>
                </a:solidFill>
              </a:rPr>
              <a:t>Agenda</a:t>
            </a: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F25E374E-C694-8F0D-9995-2A7F9F5797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6489" y="1189190"/>
            <a:ext cx="11410346" cy="5001178"/>
          </a:xfrm>
        </p:spPr>
        <p:txBody>
          <a:bodyPr/>
          <a:lstStyle/>
          <a:p>
            <a:endParaRPr lang="en-US" dirty="0"/>
          </a:p>
          <a:p>
            <a:r>
              <a:rPr lang="en-US" dirty="0"/>
              <a:t>Basics on networking and the Internet</a:t>
            </a:r>
          </a:p>
          <a:p>
            <a:endParaRPr lang="en-US" dirty="0"/>
          </a:p>
          <a:p>
            <a:r>
              <a:rPr lang="en-US" dirty="0"/>
              <a:t>Transferring data among computers</a:t>
            </a:r>
          </a:p>
          <a:p>
            <a:endParaRPr lang="en-US" dirty="0"/>
          </a:p>
          <a:p>
            <a:r>
              <a:rPr lang="en-US" dirty="0"/>
              <a:t>Federated learning under the communication perspective</a:t>
            </a:r>
          </a:p>
          <a:p>
            <a:endParaRPr lang="en-US" dirty="0"/>
          </a:p>
          <a:p>
            <a:r>
              <a:rPr lang="en-US" dirty="0"/>
              <a:t>Securing a public network infrastructure: Virtual Private Networks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90163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044DA884-FA1F-9C10-B497-92FC0E5DAD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2200FF"/>
                </a:solidFill>
              </a:rPr>
              <a:t>What is the Internet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BD235E-D89E-0DB6-F717-5B6A3398CC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83B1E-0A24-6A43-B4A4-E60DB1BFDD42}" type="slidenum">
              <a:rPr lang="en-US" smtClean="0"/>
              <a:t>3</a:t>
            </a:fld>
            <a:endParaRPr lang="en-US"/>
          </a:p>
        </p:txBody>
      </p:sp>
      <p:sp>
        <p:nvSpPr>
          <p:cNvPr id="11" name="Content Placeholder 5">
            <a:extLst>
              <a:ext uri="{FF2B5EF4-FFF2-40B4-BE49-F238E27FC236}">
                <a16:creationId xmlns:a16="http://schemas.microsoft.com/office/drawing/2014/main" id="{948B806A-1193-A796-3207-CAF228670D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36601" y="1310722"/>
            <a:ext cx="8393199" cy="5001178"/>
          </a:xfrm>
        </p:spPr>
        <p:txBody>
          <a:bodyPr/>
          <a:lstStyle/>
          <a:p>
            <a:r>
              <a:rPr lang="en-US" b="0" dirty="0"/>
              <a:t>The </a:t>
            </a:r>
            <a:r>
              <a:rPr lang="en-US" b="1" dirty="0"/>
              <a:t>global</a:t>
            </a:r>
            <a:r>
              <a:rPr lang="en-US" b="0" dirty="0"/>
              <a:t> Interconnection of networks</a:t>
            </a:r>
          </a:p>
          <a:p>
            <a:endParaRPr lang="en-US" b="0" dirty="0"/>
          </a:p>
          <a:p>
            <a:r>
              <a:rPr lang="en-US" b="0" dirty="0"/>
              <a:t>Hosts (PC, laptop, smartphones, Web servers) connected to the Internet </a:t>
            </a:r>
            <a:r>
              <a:rPr lang="en-GB" b="0" dirty="0"/>
              <a:t>can send and receive data to other hosts using a </a:t>
            </a:r>
            <a:r>
              <a:rPr lang="en-GB" b="1" dirty="0"/>
              <a:t>public</a:t>
            </a:r>
            <a:r>
              <a:rPr lang="en-GB" b="0" dirty="0"/>
              <a:t> infrastructure.</a:t>
            </a:r>
          </a:p>
          <a:p>
            <a:endParaRPr lang="en-US" b="0" dirty="0"/>
          </a:p>
          <a:p>
            <a:r>
              <a:rPr lang="en-GB" b="0" dirty="0"/>
              <a:t>Data is carried by </a:t>
            </a:r>
            <a:r>
              <a:rPr lang="en-GB" b="1" dirty="0"/>
              <a:t>packets</a:t>
            </a:r>
            <a:r>
              <a:rPr lang="en-GB" b="0" dirty="0"/>
              <a:t> which are forwarded along a network path formed by one or more links joined by network elements such as routers or switches.</a:t>
            </a:r>
          </a:p>
          <a:p>
            <a:pPr marL="0" indent="0">
              <a:buNone/>
            </a:pPr>
            <a:endParaRPr lang="en-GB" b="0" dirty="0"/>
          </a:p>
          <a:p>
            <a:endParaRPr lang="en-US" b="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5639028-246F-4C11-04EE-4D3A573EDC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699" y="1115732"/>
            <a:ext cx="842902" cy="84290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D90B377-ED8E-C8D8-0854-4F975953AC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3699" y="2377022"/>
            <a:ext cx="842902" cy="84290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452604B-679B-AB0A-C503-94D5612DC23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6489" y="3603481"/>
            <a:ext cx="900112" cy="900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85567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9" name="Oval 1058">
            <a:extLst>
              <a:ext uri="{FF2B5EF4-FFF2-40B4-BE49-F238E27FC236}">
                <a16:creationId xmlns:a16="http://schemas.microsoft.com/office/drawing/2014/main" id="{EDF796AE-5356-0EA9-1F8A-3F5005D627E1}"/>
              </a:ext>
            </a:extLst>
          </p:cNvPr>
          <p:cNvSpPr/>
          <p:nvPr/>
        </p:nvSpPr>
        <p:spPr>
          <a:xfrm>
            <a:off x="9088800" y="2703615"/>
            <a:ext cx="1039035" cy="992979"/>
          </a:xfrm>
          <a:prstGeom prst="ellipse">
            <a:avLst/>
          </a:prstGeom>
          <a:solidFill>
            <a:schemeClr val="accent6">
              <a:lumMod val="60000"/>
              <a:lumOff val="40000"/>
              <a:alpha val="19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7" name="Oval 1056">
            <a:extLst>
              <a:ext uri="{FF2B5EF4-FFF2-40B4-BE49-F238E27FC236}">
                <a16:creationId xmlns:a16="http://schemas.microsoft.com/office/drawing/2014/main" id="{F0F7D502-7995-A826-187E-C62351D5401D}"/>
              </a:ext>
            </a:extLst>
          </p:cNvPr>
          <p:cNvSpPr/>
          <p:nvPr/>
        </p:nvSpPr>
        <p:spPr>
          <a:xfrm>
            <a:off x="8240556" y="1679476"/>
            <a:ext cx="979859" cy="912429"/>
          </a:xfrm>
          <a:prstGeom prst="ellipse">
            <a:avLst/>
          </a:prstGeom>
          <a:solidFill>
            <a:schemeClr val="accent6">
              <a:lumMod val="60000"/>
              <a:lumOff val="40000"/>
              <a:alpha val="19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601AF606-85EF-1FC4-E26F-63FC5E33346A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0000"/>
          </a:blip>
          <a:stretch>
            <a:fillRect/>
          </a:stretch>
        </p:blipFill>
        <p:spPr>
          <a:xfrm>
            <a:off x="1912706" y="2142818"/>
            <a:ext cx="6893806" cy="3512767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044DA884-FA1F-9C10-B497-92FC0E5DAD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2200FF"/>
                </a:solidFill>
              </a:rPr>
              <a:t>What is the Internet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BD235E-D89E-0DB6-F717-5B6A3398CC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83B1E-0A24-6A43-B4A4-E60DB1BFDD42}" type="slidenum">
              <a:rPr lang="en-US" smtClean="0"/>
              <a:t>4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F3C2745-6AE5-8F06-B81F-F59037B26C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77957" y="2496937"/>
            <a:ext cx="467293" cy="31860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ED2997D-5A4B-BF0C-80F8-A985588F87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11369" y="3430513"/>
            <a:ext cx="390252" cy="26608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A0BDC9C-8B52-9E13-A76A-7D0027A70B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82572" y="2285406"/>
            <a:ext cx="467293" cy="31860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4B78302-E3C2-1490-8154-DAD738DF53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22896" y="4164842"/>
            <a:ext cx="467292" cy="31860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35855B9-0AE6-899F-207F-3E9E099F5A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13615" y="3683336"/>
            <a:ext cx="467292" cy="31860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9ABCEBA-75D5-3C39-EA8F-D04294833C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94834" y="3124442"/>
            <a:ext cx="299417" cy="20414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45CC5E7-978F-54AC-B182-1B39633D9A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45037" y="2604015"/>
            <a:ext cx="346364" cy="236157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0ECE2B3-84BD-A21F-3711-91589BD50E92}"/>
              </a:ext>
            </a:extLst>
          </p:cNvPr>
          <p:cNvCxnSpPr>
            <a:cxnSpLocks/>
            <a:stCxn id="11" idx="0"/>
            <a:endCxn id="2" idx="2"/>
          </p:cNvCxnSpPr>
          <p:nvPr/>
        </p:nvCxnSpPr>
        <p:spPr>
          <a:xfrm flipV="1">
            <a:off x="3947261" y="2815546"/>
            <a:ext cx="164343" cy="86779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0C9A2F18-A388-39ED-F533-F91BF0EA61B1}"/>
              </a:ext>
            </a:extLst>
          </p:cNvPr>
          <p:cNvCxnSpPr>
            <a:cxnSpLocks/>
            <a:stCxn id="11" idx="3"/>
            <a:endCxn id="6" idx="1"/>
          </p:cNvCxnSpPr>
          <p:nvPr/>
        </p:nvCxnSpPr>
        <p:spPr>
          <a:xfrm flipV="1">
            <a:off x="4180907" y="3563554"/>
            <a:ext cx="830462" cy="27908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9BBB127-EB24-BC91-9D40-26782ADD3381}"/>
              </a:ext>
            </a:extLst>
          </p:cNvPr>
          <p:cNvCxnSpPr>
            <a:cxnSpLocks/>
            <a:endCxn id="10" idx="1"/>
          </p:cNvCxnSpPr>
          <p:nvPr/>
        </p:nvCxnSpPr>
        <p:spPr>
          <a:xfrm>
            <a:off x="5297283" y="3696594"/>
            <a:ext cx="425613" cy="62755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F1B6CF3-00C4-105B-CB5C-E1CB12B6FC6A}"/>
              </a:ext>
            </a:extLst>
          </p:cNvPr>
          <p:cNvCxnSpPr>
            <a:cxnSpLocks/>
            <a:stCxn id="6" idx="0"/>
            <a:endCxn id="8" idx="2"/>
          </p:cNvCxnSpPr>
          <p:nvPr/>
        </p:nvCxnSpPr>
        <p:spPr>
          <a:xfrm flipV="1">
            <a:off x="5206495" y="2604015"/>
            <a:ext cx="709724" cy="82649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E734076D-EEC8-0D91-57DA-AFCF9688873B}"/>
              </a:ext>
            </a:extLst>
          </p:cNvPr>
          <p:cNvCxnSpPr>
            <a:cxnSpLocks/>
            <a:stCxn id="12" idx="1"/>
            <a:endCxn id="6" idx="3"/>
          </p:cNvCxnSpPr>
          <p:nvPr/>
        </p:nvCxnSpPr>
        <p:spPr>
          <a:xfrm flipH="1">
            <a:off x="5401621" y="3226516"/>
            <a:ext cx="1293213" cy="33703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0C082FA0-A6B0-F7F6-1F50-A9482A725506}"/>
              </a:ext>
            </a:extLst>
          </p:cNvPr>
          <p:cNvCxnSpPr>
            <a:cxnSpLocks/>
            <a:stCxn id="12" idx="2"/>
            <a:endCxn id="10" idx="0"/>
          </p:cNvCxnSpPr>
          <p:nvPr/>
        </p:nvCxnSpPr>
        <p:spPr>
          <a:xfrm flipH="1">
            <a:off x="5956542" y="3328590"/>
            <a:ext cx="888001" cy="83625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8779819A-876E-871B-6A57-835984FD801A}"/>
              </a:ext>
            </a:extLst>
          </p:cNvPr>
          <p:cNvCxnSpPr>
            <a:cxnSpLocks/>
            <a:stCxn id="13" idx="2"/>
          </p:cNvCxnSpPr>
          <p:nvPr/>
        </p:nvCxnSpPr>
        <p:spPr>
          <a:xfrm flipH="1">
            <a:off x="6944794" y="2840172"/>
            <a:ext cx="473425" cy="31241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3B2A3FEB-F3AD-A486-EE34-AA306FA7E5C6}"/>
              </a:ext>
            </a:extLst>
          </p:cNvPr>
          <p:cNvCxnSpPr>
            <a:cxnSpLocks/>
            <a:stCxn id="8" idx="3"/>
            <a:endCxn id="13" idx="1"/>
          </p:cNvCxnSpPr>
          <p:nvPr/>
        </p:nvCxnSpPr>
        <p:spPr>
          <a:xfrm>
            <a:off x="6149865" y="2444711"/>
            <a:ext cx="1095172" cy="27738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8" name="Picture 37">
            <a:extLst>
              <a:ext uri="{FF2B5EF4-FFF2-40B4-BE49-F238E27FC236}">
                <a16:creationId xmlns:a16="http://schemas.microsoft.com/office/drawing/2014/main" id="{8CCE329E-F5FB-25AD-76B5-2BE9FF7548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96607" y="5066685"/>
            <a:ext cx="367940" cy="36794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83EC4A57-405B-82BE-2F0C-A5D953F1D4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18219" y="4339856"/>
            <a:ext cx="467292" cy="318608"/>
          </a:xfrm>
          <a:prstGeom prst="rect">
            <a:avLst/>
          </a:prstGeom>
        </p:spPr>
      </p:pic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20C55406-E167-84BE-C6D5-63272C2B0278}"/>
              </a:ext>
            </a:extLst>
          </p:cNvPr>
          <p:cNvCxnSpPr>
            <a:cxnSpLocks/>
            <a:stCxn id="53" idx="3"/>
            <a:endCxn id="38" idx="1"/>
          </p:cNvCxnSpPr>
          <p:nvPr/>
        </p:nvCxnSpPr>
        <p:spPr>
          <a:xfrm flipV="1">
            <a:off x="8655994" y="5250655"/>
            <a:ext cx="340613" cy="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3FDD0617-A40B-B705-0D0D-BC2DAACBEA30}"/>
              </a:ext>
            </a:extLst>
          </p:cNvPr>
          <p:cNvCxnSpPr>
            <a:cxnSpLocks/>
          </p:cNvCxnSpPr>
          <p:nvPr/>
        </p:nvCxnSpPr>
        <p:spPr>
          <a:xfrm>
            <a:off x="6839272" y="3344594"/>
            <a:ext cx="540097" cy="108453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4DF311B9-1BA2-7DD5-66E3-FDB83C4AD98A}"/>
              </a:ext>
            </a:extLst>
          </p:cNvPr>
          <p:cNvCxnSpPr>
            <a:cxnSpLocks/>
            <a:stCxn id="2" idx="3"/>
            <a:endCxn id="8" idx="1"/>
          </p:cNvCxnSpPr>
          <p:nvPr/>
        </p:nvCxnSpPr>
        <p:spPr>
          <a:xfrm flipV="1">
            <a:off x="4345250" y="2444711"/>
            <a:ext cx="1337322" cy="21153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3" name="Picture 52">
            <a:extLst>
              <a:ext uri="{FF2B5EF4-FFF2-40B4-BE49-F238E27FC236}">
                <a16:creationId xmlns:a16="http://schemas.microsoft.com/office/drawing/2014/main" id="{5E031860-02B6-C064-B11B-92030472D8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60418" y="5149891"/>
            <a:ext cx="295576" cy="201529"/>
          </a:xfrm>
          <a:prstGeom prst="rect">
            <a:avLst/>
          </a:prstGeom>
        </p:spPr>
      </p:pic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87321F20-E181-E1E1-B8B5-2C3A6B84B3AE}"/>
              </a:ext>
            </a:extLst>
          </p:cNvPr>
          <p:cNvCxnSpPr>
            <a:cxnSpLocks/>
            <a:stCxn id="39" idx="2"/>
            <a:endCxn id="53" idx="1"/>
          </p:cNvCxnSpPr>
          <p:nvPr/>
        </p:nvCxnSpPr>
        <p:spPr>
          <a:xfrm>
            <a:off x="7651865" y="4658464"/>
            <a:ext cx="708553" cy="59219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2" name="Picture 61">
            <a:extLst>
              <a:ext uri="{FF2B5EF4-FFF2-40B4-BE49-F238E27FC236}">
                <a16:creationId xmlns:a16="http://schemas.microsoft.com/office/drawing/2014/main" id="{8828940B-41BF-EAB0-F115-ED7906C13EB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21749" y="5351420"/>
            <a:ext cx="523307" cy="523307"/>
          </a:xfrm>
          <a:prstGeom prst="rect">
            <a:avLst/>
          </a:prstGeom>
        </p:spPr>
      </p:pic>
      <p:pic>
        <p:nvPicPr>
          <p:cNvPr id="1026" name="Picture 2" descr="Smart tv ">
            <a:hlinkClick r:id="rId7" tooltip="Smart tv"/>
            <a:extLst>
              <a:ext uri="{FF2B5EF4-FFF2-40B4-BE49-F238E27FC236}">
                <a16:creationId xmlns:a16="http://schemas.microsoft.com/office/drawing/2014/main" id="{9B331A8D-1552-B9BB-8565-F7CFB03ABE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5055" y="4862103"/>
            <a:ext cx="388552" cy="38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3" name="Cloud 62">
            <a:extLst>
              <a:ext uri="{FF2B5EF4-FFF2-40B4-BE49-F238E27FC236}">
                <a16:creationId xmlns:a16="http://schemas.microsoft.com/office/drawing/2014/main" id="{F9E3AE71-8138-76EC-DD71-F79DA0721F35}"/>
              </a:ext>
            </a:extLst>
          </p:cNvPr>
          <p:cNvSpPr/>
          <p:nvPr/>
        </p:nvSpPr>
        <p:spPr>
          <a:xfrm>
            <a:off x="8826300" y="4339856"/>
            <a:ext cx="2253656" cy="1871662"/>
          </a:xfrm>
          <a:prstGeom prst="cloud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24" name="TextBox 1023">
            <a:extLst>
              <a:ext uri="{FF2B5EF4-FFF2-40B4-BE49-F238E27FC236}">
                <a16:creationId xmlns:a16="http://schemas.microsoft.com/office/drawing/2014/main" id="{2BBB9CA3-CBF7-750E-7326-A23D624AFB39}"/>
              </a:ext>
            </a:extLst>
          </p:cNvPr>
          <p:cNvSpPr txBox="1"/>
          <p:nvPr/>
        </p:nvSpPr>
        <p:spPr>
          <a:xfrm>
            <a:off x="8948873" y="1026230"/>
            <a:ext cx="17570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Cellular Network</a:t>
            </a:r>
          </a:p>
        </p:txBody>
      </p:sp>
      <p:pic>
        <p:nvPicPr>
          <p:cNvPr id="1027" name="Picture 1026">
            <a:extLst>
              <a:ext uri="{FF2B5EF4-FFF2-40B4-BE49-F238E27FC236}">
                <a16:creationId xmlns:a16="http://schemas.microsoft.com/office/drawing/2014/main" id="{F82E7B63-CA3F-D424-D2CB-E47937C5499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282045" y="1921974"/>
            <a:ext cx="474907" cy="474907"/>
          </a:xfrm>
          <a:prstGeom prst="rect">
            <a:avLst/>
          </a:prstGeom>
        </p:spPr>
      </p:pic>
      <p:pic>
        <p:nvPicPr>
          <p:cNvPr id="1028" name="Picture 1027">
            <a:extLst>
              <a:ext uri="{FF2B5EF4-FFF2-40B4-BE49-F238E27FC236}">
                <a16:creationId xmlns:a16="http://schemas.microsoft.com/office/drawing/2014/main" id="{4BA9F0BA-0DBF-2EAC-F8CF-B8D88844BEC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719243" y="1952364"/>
            <a:ext cx="376847" cy="376847"/>
          </a:xfrm>
          <a:prstGeom prst="rect">
            <a:avLst/>
          </a:prstGeom>
        </p:spPr>
      </p:pic>
      <p:sp>
        <p:nvSpPr>
          <p:cNvPr id="1030" name="Cloud 1029">
            <a:extLst>
              <a:ext uri="{FF2B5EF4-FFF2-40B4-BE49-F238E27FC236}">
                <a16:creationId xmlns:a16="http://schemas.microsoft.com/office/drawing/2014/main" id="{F2E5BE18-F783-C33D-1D7C-B393AAD185CB}"/>
              </a:ext>
            </a:extLst>
          </p:cNvPr>
          <p:cNvSpPr/>
          <p:nvPr/>
        </p:nvSpPr>
        <p:spPr>
          <a:xfrm>
            <a:off x="7867847" y="1371883"/>
            <a:ext cx="3520821" cy="2470747"/>
          </a:xfrm>
          <a:prstGeom prst="cloud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31" name="TextBox 1030">
            <a:extLst>
              <a:ext uri="{FF2B5EF4-FFF2-40B4-BE49-F238E27FC236}">
                <a16:creationId xmlns:a16="http://schemas.microsoft.com/office/drawing/2014/main" id="{9EC41068-A8B4-5047-81B9-2D638D721870}"/>
              </a:ext>
            </a:extLst>
          </p:cNvPr>
          <p:cNvSpPr txBox="1"/>
          <p:nvPr/>
        </p:nvSpPr>
        <p:spPr>
          <a:xfrm>
            <a:off x="8710499" y="6163482"/>
            <a:ext cx="1239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LAN/WLAN</a:t>
            </a:r>
          </a:p>
        </p:txBody>
      </p:sp>
      <p:pic>
        <p:nvPicPr>
          <p:cNvPr id="1032" name="Picture 1031">
            <a:extLst>
              <a:ext uri="{FF2B5EF4-FFF2-40B4-BE49-F238E27FC236}">
                <a16:creationId xmlns:a16="http://schemas.microsoft.com/office/drawing/2014/main" id="{FA1D2661-23DA-E200-08CC-1720B33729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87236" y="2878299"/>
            <a:ext cx="346364" cy="236157"/>
          </a:xfrm>
          <a:prstGeom prst="rect">
            <a:avLst/>
          </a:prstGeom>
        </p:spPr>
      </p:pic>
      <p:cxnSp>
        <p:nvCxnSpPr>
          <p:cNvPr id="1033" name="Straight Connector 1032">
            <a:extLst>
              <a:ext uri="{FF2B5EF4-FFF2-40B4-BE49-F238E27FC236}">
                <a16:creationId xmlns:a16="http://schemas.microsoft.com/office/drawing/2014/main" id="{02AB53A4-D869-8123-0FBC-6AB27B5AA431}"/>
              </a:ext>
            </a:extLst>
          </p:cNvPr>
          <p:cNvCxnSpPr>
            <a:cxnSpLocks/>
            <a:stCxn id="13" idx="3"/>
            <a:endCxn id="1032" idx="1"/>
          </p:cNvCxnSpPr>
          <p:nvPr/>
        </p:nvCxnSpPr>
        <p:spPr>
          <a:xfrm>
            <a:off x="7591401" y="2722094"/>
            <a:ext cx="595835" cy="27428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36" name="Straight Connector 1035">
            <a:extLst>
              <a:ext uri="{FF2B5EF4-FFF2-40B4-BE49-F238E27FC236}">
                <a16:creationId xmlns:a16="http://schemas.microsoft.com/office/drawing/2014/main" id="{F4E07D81-7E2D-2C0C-4994-1E53B956201D}"/>
              </a:ext>
            </a:extLst>
          </p:cNvPr>
          <p:cNvCxnSpPr>
            <a:cxnSpLocks/>
            <a:stCxn id="1032" idx="0"/>
            <a:endCxn id="1027" idx="2"/>
          </p:cNvCxnSpPr>
          <p:nvPr/>
        </p:nvCxnSpPr>
        <p:spPr>
          <a:xfrm flipV="1">
            <a:off x="8360418" y="2396881"/>
            <a:ext cx="159081" cy="48141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39" name="Straight Connector 1038">
            <a:extLst>
              <a:ext uri="{FF2B5EF4-FFF2-40B4-BE49-F238E27FC236}">
                <a16:creationId xmlns:a16="http://schemas.microsoft.com/office/drawing/2014/main" id="{73EC4B8F-CA6F-7C2D-5DBD-F451222F3A42}"/>
              </a:ext>
            </a:extLst>
          </p:cNvPr>
          <p:cNvCxnSpPr>
            <a:cxnSpLocks/>
            <a:stCxn id="1032" idx="3"/>
          </p:cNvCxnSpPr>
          <p:nvPr/>
        </p:nvCxnSpPr>
        <p:spPr>
          <a:xfrm flipV="1">
            <a:off x="8533600" y="2281896"/>
            <a:ext cx="1159431" cy="71448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41" name="Picture 1040">
            <a:extLst>
              <a:ext uri="{FF2B5EF4-FFF2-40B4-BE49-F238E27FC236}">
                <a16:creationId xmlns:a16="http://schemas.microsoft.com/office/drawing/2014/main" id="{9C962C21-5314-25A2-9AC9-C829F590C84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651565" y="1769998"/>
            <a:ext cx="220844" cy="220844"/>
          </a:xfrm>
          <a:prstGeom prst="rect">
            <a:avLst/>
          </a:prstGeom>
        </p:spPr>
      </p:pic>
      <p:pic>
        <p:nvPicPr>
          <p:cNvPr id="1042" name="Picture 1041">
            <a:extLst>
              <a:ext uri="{FF2B5EF4-FFF2-40B4-BE49-F238E27FC236}">
                <a16:creationId xmlns:a16="http://schemas.microsoft.com/office/drawing/2014/main" id="{640AF2EF-9F5B-A25C-A617-897F5705802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775543" y="2074175"/>
            <a:ext cx="220844" cy="220844"/>
          </a:xfrm>
          <a:prstGeom prst="rect">
            <a:avLst/>
          </a:prstGeom>
        </p:spPr>
      </p:pic>
      <p:pic>
        <p:nvPicPr>
          <p:cNvPr id="1043" name="Picture 1042">
            <a:extLst>
              <a:ext uri="{FF2B5EF4-FFF2-40B4-BE49-F238E27FC236}">
                <a16:creationId xmlns:a16="http://schemas.microsoft.com/office/drawing/2014/main" id="{6133CD84-80E9-7D73-F01F-58A0BA342A2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592783" y="1760444"/>
            <a:ext cx="220844" cy="220844"/>
          </a:xfrm>
          <a:prstGeom prst="rect">
            <a:avLst/>
          </a:prstGeom>
        </p:spPr>
      </p:pic>
      <p:pic>
        <p:nvPicPr>
          <p:cNvPr id="1044" name="Picture 1043">
            <a:extLst>
              <a:ext uri="{FF2B5EF4-FFF2-40B4-BE49-F238E27FC236}">
                <a16:creationId xmlns:a16="http://schemas.microsoft.com/office/drawing/2014/main" id="{B8C81F63-D6C0-7C1A-EB98-F7DB71B34B4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058450" y="2387088"/>
            <a:ext cx="220844" cy="220844"/>
          </a:xfrm>
          <a:prstGeom prst="rect">
            <a:avLst/>
          </a:prstGeom>
        </p:spPr>
      </p:pic>
      <p:pic>
        <p:nvPicPr>
          <p:cNvPr id="1045" name="Picture 1044">
            <a:extLst>
              <a:ext uri="{FF2B5EF4-FFF2-40B4-BE49-F238E27FC236}">
                <a16:creationId xmlns:a16="http://schemas.microsoft.com/office/drawing/2014/main" id="{E49BE81C-BD2A-835C-584F-EFE003AEFCB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125374" y="1643469"/>
            <a:ext cx="220844" cy="220844"/>
          </a:xfrm>
          <a:prstGeom prst="rect">
            <a:avLst/>
          </a:prstGeom>
        </p:spPr>
      </p:pic>
      <p:pic>
        <p:nvPicPr>
          <p:cNvPr id="1046" name="Picture 1045">
            <a:extLst>
              <a:ext uri="{FF2B5EF4-FFF2-40B4-BE49-F238E27FC236}">
                <a16:creationId xmlns:a16="http://schemas.microsoft.com/office/drawing/2014/main" id="{0DEDFB46-74C2-DA84-85CE-E53144213A0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454813" y="1933479"/>
            <a:ext cx="220844" cy="220844"/>
          </a:xfrm>
          <a:prstGeom prst="rect">
            <a:avLst/>
          </a:prstGeom>
        </p:spPr>
      </p:pic>
      <p:pic>
        <p:nvPicPr>
          <p:cNvPr id="1047" name="Picture 1046">
            <a:extLst>
              <a:ext uri="{FF2B5EF4-FFF2-40B4-BE49-F238E27FC236}">
                <a16:creationId xmlns:a16="http://schemas.microsoft.com/office/drawing/2014/main" id="{347BEFE1-65B8-856F-FDF8-AB208261E46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330220" y="3041971"/>
            <a:ext cx="376847" cy="376847"/>
          </a:xfrm>
          <a:prstGeom prst="rect">
            <a:avLst/>
          </a:prstGeom>
        </p:spPr>
      </p:pic>
      <p:cxnSp>
        <p:nvCxnSpPr>
          <p:cNvPr id="1049" name="Straight Connector 1048">
            <a:extLst>
              <a:ext uri="{FF2B5EF4-FFF2-40B4-BE49-F238E27FC236}">
                <a16:creationId xmlns:a16="http://schemas.microsoft.com/office/drawing/2014/main" id="{3DC1926F-B893-2E58-FDB6-1583F760D4A9}"/>
              </a:ext>
            </a:extLst>
          </p:cNvPr>
          <p:cNvCxnSpPr>
            <a:cxnSpLocks/>
            <a:stCxn id="1032" idx="3"/>
            <a:endCxn id="1047" idx="1"/>
          </p:cNvCxnSpPr>
          <p:nvPr/>
        </p:nvCxnSpPr>
        <p:spPr>
          <a:xfrm>
            <a:off x="8533600" y="2996378"/>
            <a:ext cx="796620" cy="23401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53" name="Picture 1052">
            <a:extLst>
              <a:ext uri="{FF2B5EF4-FFF2-40B4-BE49-F238E27FC236}">
                <a16:creationId xmlns:a16="http://schemas.microsoft.com/office/drawing/2014/main" id="{CCBB87BD-A4C8-936E-8A20-DE94614C9BB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625508" y="2779653"/>
            <a:ext cx="220844" cy="220844"/>
          </a:xfrm>
          <a:prstGeom prst="rect">
            <a:avLst/>
          </a:prstGeom>
        </p:spPr>
      </p:pic>
      <p:pic>
        <p:nvPicPr>
          <p:cNvPr id="1054" name="Picture 1053">
            <a:extLst>
              <a:ext uri="{FF2B5EF4-FFF2-40B4-BE49-F238E27FC236}">
                <a16:creationId xmlns:a16="http://schemas.microsoft.com/office/drawing/2014/main" id="{D42F8E6F-FBF8-58BA-E51A-F692FB5B498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267104" y="2877273"/>
            <a:ext cx="220844" cy="220844"/>
          </a:xfrm>
          <a:prstGeom prst="rect">
            <a:avLst/>
          </a:prstGeom>
        </p:spPr>
      </p:pic>
      <p:pic>
        <p:nvPicPr>
          <p:cNvPr id="1055" name="Picture 1054">
            <a:extLst>
              <a:ext uri="{FF2B5EF4-FFF2-40B4-BE49-F238E27FC236}">
                <a16:creationId xmlns:a16="http://schemas.microsoft.com/office/drawing/2014/main" id="{9547F91E-7F13-1D1F-1F9B-9244EBAE01A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842609" y="3061425"/>
            <a:ext cx="220844" cy="220844"/>
          </a:xfrm>
          <a:prstGeom prst="rect">
            <a:avLst/>
          </a:prstGeom>
        </p:spPr>
      </p:pic>
      <p:sp>
        <p:nvSpPr>
          <p:cNvPr id="1058" name="Oval 1057">
            <a:extLst>
              <a:ext uri="{FF2B5EF4-FFF2-40B4-BE49-F238E27FC236}">
                <a16:creationId xmlns:a16="http://schemas.microsoft.com/office/drawing/2014/main" id="{35942B8C-9428-B9C8-4AFE-6A526A455081}"/>
              </a:ext>
            </a:extLst>
          </p:cNvPr>
          <p:cNvSpPr/>
          <p:nvPr/>
        </p:nvSpPr>
        <p:spPr>
          <a:xfrm>
            <a:off x="9464407" y="1537624"/>
            <a:ext cx="1251929" cy="1196436"/>
          </a:xfrm>
          <a:prstGeom prst="ellipse">
            <a:avLst/>
          </a:prstGeom>
          <a:solidFill>
            <a:schemeClr val="accent6">
              <a:lumMod val="60000"/>
              <a:lumOff val="40000"/>
              <a:alpha val="19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61" name="Picture 1060">
            <a:extLst>
              <a:ext uri="{FF2B5EF4-FFF2-40B4-BE49-F238E27FC236}">
                <a16:creationId xmlns:a16="http://schemas.microsoft.com/office/drawing/2014/main" id="{809EA7E5-8F3C-8B30-2043-34DCE25CF7A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712240" y="4807675"/>
            <a:ext cx="391397" cy="391397"/>
          </a:xfrm>
          <a:prstGeom prst="rect">
            <a:avLst/>
          </a:prstGeom>
        </p:spPr>
      </p:pic>
      <p:pic>
        <p:nvPicPr>
          <p:cNvPr id="1062" name="Picture 1061">
            <a:extLst>
              <a:ext uri="{FF2B5EF4-FFF2-40B4-BE49-F238E27FC236}">
                <a16:creationId xmlns:a16="http://schemas.microsoft.com/office/drawing/2014/main" id="{48F2464D-0847-5FB5-9D08-7BCDF6100D2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320843" y="4807674"/>
            <a:ext cx="391397" cy="391397"/>
          </a:xfrm>
          <a:prstGeom prst="rect">
            <a:avLst/>
          </a:prstGeom>
        </p:spPr>
      </p:pic>
      <p:pic>
        <p:nvPicPr>
          <p:cNvPr id="1063" name="Picture 1062">
            <a:extLst>
              <a:ext uri="{FF2B5EF4-FFF2-40B4-BE49-F238E27FC236}">
                <a16:creationId xmlns:a16="http://schemas.microsoft.com/office/drawing/2014/main" id="{79DA203D-7829-E00A-AE13-60E6C04E202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925794" y="4807674"/>
            <a:ext cx="391397" cy="391397"/>
          </a:xfrm>
          <a:prstGeom prst="rect">
            <a:avLst/>
          </a:prstGeom>
        </p:spPr>
      </p:pic>
      <p:pic>
        <p:nvPicPr>
          <p:cNvPr id="1064" name="Picture 1063">
            <a:extLst>
              <a:ext uri="{FF2B5EF4-FFF2-40B4-BE49-F238E27FC236}">
                <a16:creationId xmlns:a16="http://schemas.microsoft.com/office/drawing/2014/main" id="{B818E8FE-A129-5C97-5F7D-49F4454E6F0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932545" y="5200837"/>
            <a:ext cx="391397" cy="391397"/>
          </a:xfrm>
          <a:prstGeom prst="rect">
            <a:avLst/>
          </a:prstGeom>
        </p:spPr>
      </p:pic>
      <p:pic>
        <p:nvPicPr>
          <p:cNvPr id="1065" name="Picture 1064">
            <a:extLst>
              <a:ext uri="{FF2B5EF4-FFF2-40B4-BE49-F238E27FC236}">
                <a16:creationId xmlns:a16="http://schemas.microsoft.com/office/drawing/2014/main" id="{88557984-6573-263D-7E24-01E91806AFB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320843" y="5209033"/>
            <a:ext cx="391397" cy="391397"/>
          </a:xfrm>
          <a:prstGeom prst="rect">
            <a:avLst/>
          </a:prstGeom>
        </p:spPr>
      </p:pic>
      <p:pic>
        <p:nvPicPr>
          <p:cNvPr id="1066" name="Picture 1065">
            <a:extLst>
              <a:ext uri="{FF2B5EF4-FFF2-40B4-BE49-F238E27FC236}">
                <a16:creationId xmlns:a16="http://schemas.microsoft.com/office/drawing/2014/main" id="{0902B0DB-C410-BE8C-6305-C7F775BC742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709141" y="5224216"/>
            <a:ext cx="391397" cy="391397"/>
          </a:xfrm>
          <a:prstGeom prst="rect">
            <a:avLst/>
          </a:prstGeom>
        </p:spPr>
      </p:pic>
      <p:pic>
        <p:nvPicPr>
          <p:cNvPr id="1067" name="Picture 1066">
            <a:extLst>
              <a:ext uri="{FF2B5EF4-FFF2-40B4-BE49-F238E27FC236}">
                <a16:creationId xmlns:a16="http://schemas.microsoft.com/office/drawing/2014/main" id="{F2D09660-051E-2BD2-8C4F-825B5B508C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23942" y="4339856"/>
            <a:ext cx="295576" cy="201529"/>
          </a:xfrm>
          <a:prstGeom prst="rect">
            <a:avLst/>
          </a:prstGeom>
        </p:spPr>
      </p:pic>
      <p:cxnSp>
        <p:nvCxnSpPr>
          <p:cNvPr id="1068" name="Straight Connector 1067">
            <a:extLst>
              <a:ext uri="{FF2B5EF4-FFF2-40B4-BE49-F238E27FC236}">
                <a16:creationId xmlns:a16="http://schemas.microsoft.com/office/drawing/2014/main" id="{C168ECCB-94DE-4343-EF75-1A18AEEA0CF2}"/>
              </a:ext>
            </a:extLst>
          </p:cNvPr>
          <p:cNvCxnSpPr>
            <a:cxnSpLocks/>
          </p:cNvCxnSpPr>
          <p:nvPr/>
        </p:nvCxnSpPr>
        <p:spPr>
          <a:xfrm>
            <a:off x="2143961" y="4963257"/>
            <a:ext cx="102695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72" name="Straight Connector 1071">
            <a:extLst>
              <a:ext uri="{FF2B5EF4-FFF2-40B4-BE49-F238E27FC236}">
                <a16:creationId xmlns:a16="http://schemas.microsoft.com/office/drawing/2014/main" id="{05E3E076-BF41-4B49-0F4E-C99FB5714281}"/>
              </a:ext>
            </a:extLst>
          </p:cNvPr>
          <p:cNvCxnSpPr>
            <a:cxnSpLocks/>
          </p:cNvCxnSpPr>
          <p:nvPr/>
        </p:nvCxnSpPr>
        <p:spPr>
          <a:xfrm flipV="1">
            <a:off x="2470353" y="4533169"/>
            <a:ext cx="0" cy="27937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79" name="Cloud 1078">
            <a:extLst>
              <a:ext uri="{FF2B5EF4-FFF2-40B4-BE49-F238E27FC236}">
                <a16:creationId xmlns:a16="http://schemas.microsoft.com/office/drawing/2014/main" id="{A8EBB3B1-3629-6C5B-3B0D-545D3C2330A3}"/>
              </a:ext>
            </a:extLst>
          </p:cNvPr>
          <p:cNvSpPr/>
          <p:nvPr/>
        </p:nvSpPr>
        <p:spPr>
          <a:xfrm>
            <a:off x="1482127" y="4167234"/>
            <a:ext cx="2200106" cy="1798901"/>
          </a:xfrm>
          <a:prstGeom prst="cloud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80" name="TextBox 1079">
            <a:extLst>
              <a:ext uri="{FF2B5EF4-FFF2-40B4-BE49-F238E27FC236}">
                <a16:creationId xmlns:a16="http://schemas.microsoft.com/office/drawing/2014/main" id="{ADC0270F-8A13-F157-BCE7-40F686A4C366}"/>
              </a:ext>
            </a:extLst>
          </p:cNvPr>
          <p:cNvSpPr txBox="1"/>
          <p:nvPr/>
        </p:nvSpPr>
        <p:spPr>
          <a:xfrm>
            <a:off x="1119809" y="3770970"/>
            <a:ext cx="1279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Server farm</a:t>
            </a:r>
          </a:p>
        </p:txBody>
      </p:sp>
      <p:cxnSp>
        <p:nvCxnSpPr>
          <p:cNvPr id="1081" name="Straight Connector 1080">
            <a:extLst>
              <a:ext uri="{FF2B5EF4-FFF2-40B4-BE49-F238E27FC236}">
                <a16:creationId xmlns:a16="http://schemas.microsoft.com/office/drawing/2014/main" id="{B5A0051E-0948-F8D7-0EA9-9EBBA143E2EC}"/>
              </a:ext>
            </a:extLst>
          </p:cNvPr>
          <p:cNvCxnSpPr>
            <a:cxnSpLocks/>
            <a:endCxn id="11" idx="1"/>
          </p:cNvCxnSpPr>
          <p:nvPr/>
        </p:nvCxnSpPr>
        <p:spPr>
          <a:xfrm flipV="1">
            <a:off x="2530405" y="3842640"/>
            <a:ext cx="1183210" cy="5282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83" name="Straight Connector 1082">
            <a:extLst>
              <a:ext uri="{FF2B5EF4-FFF2-40B4-BE49-F238E27FC236}">
                <a16:creationId xmlns:a16="http://schemas.microsoft.com/office/drawing/2014/main" id="{F9277EC4-8683-D185-442D-110B6B48AFEA}"/>
              </a:ext>
            </a:extLst>
          </p:cNvPr>
          <p:cNvCxnSpPr>
            <a:cxnSpLocks/>
          </p:cNvCxnSpPr>
          <p:nvPr/>
        </p:nvCxnSpPr>
        <p:spPr>
          <a:xfrm>
            <a:off x="2422073" y="2161947"/>
            <a:ext cx="1413810" cy="42145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85" name="Picture 1084">
            <a:extLst>
              <a:ext uri="{FF2B5EF4-FFF2-40B4-BE49-F238E27FC236}">
                <a16:creationId xmlns:a16="http://schemas.microsoft.com/office/drawing/2014/main" id="{6B67F6D2-B950-41FD-4B9E-39C019CBF83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98109" y="1173585"/>
            <a:ext cx="516732" cy="516732"/>
          </a:xfrm>
          <a:prstGeom prst="rect">
            <a:avLst/>
          </a:prstGeom>
        </p:spPr>
      </p:pic>
      <p:pic>
        <p:nvPicPr>
          <p:cNvPr id="1086" name="Picture 1085">
            <a:extLst>
              <a:ext uri="{FF2B5EF4-FFF2-40B4-BE49-F238E27FC236}">
                <a16:creationId xmlns:a16="http://schemas.microsoft.com/office/drawing/2014/main" id="{78CA0C4A-2EA1-8FAF-5068-08FDD136B9A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38200" y="1737308"/>
            <a:ext cx="369332" cy="369332"/>
          </a:xfrm>
          <a:prstGeom prst="rect">
            <a:avLst/>
          </a:prstGeom>
        </p:spPr>
      </p:pic>
      <p:pic>
        <p:nvPicPr>
          <p:cNvPr id="1087" name="Picture 1086">
            <a:extLst>
              <a:ext uri="{FF2B5EF4-FFF2-40B4-BE49-F238E27FC236}">
                <a16:creationId xmlns:a16="http://schemas.microsoft.com/office/drawing/2014/main" id="{49C474D4-9D45-4AA1-E508-A2D7CE7AB1D4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102220" y="971382"/>
            <a:ext cx="369332" cy="369332"/>
          </a:xfrm>
          <a:prstGeom prst="rect">
            <a:avLst/>
          </a:prstGeom>
        </p:spPr>
      </p:pic>
      <p:pic>
        <p:nvPicPr>
          <p:cNvPr id="1088" name="Picture 1087">
            <a:extLst>
              <a:ext uri="{FF2B5EF4-FFF2-40B4-BE49-F238E27FC236}">
                <a16:creationId xmlns:a16="http://schemas.microsoft.com/office/drawing/2014/main" id="{27CCA7D7-9B81-E577-3EE4-BB956835C0ED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461010" y="1440465"/>
            <a:ext cx="516732" cy="516732"/>
          </a:xfrm>
          <a:prstGeom prst="rect">
            <a:avLst/>
          </a:prstGeom>
        </p:spPr>
      </p:pic>
      <p:pic>
        <p:nvPicPr>
          <p:cNvPr id="1089" name="Picture 1088">
            <a:extLst>
              <a:ext uri="{FF2B5EF4-FFF2-40B4-BE49-F238E27FC236}">
                <a16:creationId xmlns:a16="http://schemas.microsoft.com/office/drawing/2014/main" id="{8517A5AE-36A5-1275-C0B5-47C0D092E8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76154" y="2034250"/>
            <a:ext cx="295576" cy="201529"/>
          </a:xfrm>
          <a:prstGeom prst="rect">
            <a:avLst/>
          </a:prstGeom>
        </p:spPr>
      </p:pic>
      <p:cxnSp>
        <p:nvCxnSpPr>
          <p:cNvPr id="1090" name="Straight Connector 1089">
            <a:extLst>
              <a:ext uri="{FF2B5EF4-FFF2-40B4-BE49-F238E27FC236}">
                <a16:creationId xmlns:a16="http://schemas.microsoft.com/office/drawing/2014/main" id="{C9E178BA-2B41-1FC4-6483-2F7DD6DD0C69}"/>
              </a:ext>
            </a:extLst>
          </p:cNvPr>
          <p:cNvCxnSpPr>
            <a:cxnSpLocks/>
            <a:endCxn id="1089" idx="1"/>
          </p:cNvCxnSpPr>
          <p:nvPr/>
        </p:nvCxnSpPr>
        <p:spPr>
          <a:xfrm>
            <a:off x="1793372" y="1886862"/>
            <a:ext cx="382782" cy="24815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92" name="Cloud 1091">
            <a:extLst>
              <a:ext uri="{FF2B5EF4-FFF2-40B4-BE49-F238E27FC236}">
                <a16:creationId xmlns:a16="http://schemas.microsoft.com/office/drawing/2014/main" id="{78325159-04EE-99A4-1768-DAF7B6AA3D8A}"/>
              </a:ext>
            </a:extLst>
          </p:cNvPr>
          <p:cNvSpPr/>
          <p:nvPr/>
        </p:nvSpPr>
        <p:spPr>
          <a:xfrm>
            <a:off x="217110" y="712216"/>
            <a:ext cx="2200106" cy="1798901"/>
          </a:xfrm>
          <a:prstGeom prst="cloud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93" name="TextBox 1092">
            <a:extLst>
              <a:ext uri="{FF2B5EF4-FFF2-40B4-BE49-F238E27FC236}">
                <a16:creationId xmlns:a16="http://schemas.microsoft.com/office/drawing/2014/main" id="{7417FA89-0AD2-F603-39C8-C41BF22B80A8}"/>
              </a:ext>
            </a:extLst>
          </p:cNvPr>
          <p:cNvSpPr txBox="1"/>
          <p:nvPr/>
        </p:nvSpPr>
        <p:spPr>
          <a:xfrm>
            <a:off x="564217" y="2518949"/>
            <a:ext cx="1311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IoT network</a:t>
            </a:r>
          </a:p>
        </p:txBody>
      </p:sp>
      <p:pic>
        <p:nvPicPr>
          <p:cNvPr id="1095" name="Picture 1094">
            <a:extLst>
              <a:ext uri="{FF2B5EF4-FFF2-40B4-BE49-F238E27FC236}">
                <a16:creationId xmlns:a16="http://schemas.microsoft.com/office/drawing/2014/main" id="{284E518B-9CB1-FCE5-101B-1E26CBBDEAB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595746" y="4654854"/>
            <a:ext cx="388552" cy="38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11288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B6008AE-60E5-1118-8013-07205182EB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2200FF"/>
                </a:solidFill>
              </a:rPr>
              <a:t>Internet Protocol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4EC5BDB-F616-A732-D6B7-B5D32B876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6489" y="1189190"/>
            <a:ext cx="9209854" cy="5001178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r>
              <a:rPr lang="en-US" dirty="0"/>
              <a:t>Each device connected to the Internet has an address (IP address)</a:t>
            </a:r>
          </a:p>
          <a:p>
            <a:endParaRPr lang="en-US" dirty="0"/>
          </a:p>
          <a:p>
            <a:r>
              <a:rPr lang="en-US" dirty="0"/>
              <a:t>Packets exchanged in the Internet are known as Internet Protocol (IP) Packets. Each packet carries its source and destination IP address (just like a mail letter) plus some data.</a:t>
            </a:r>
          </a:p>
          <a:p>
            <a:endParaRPr lang="en-US" dirty="0"/>
          </a:p>
          <a:p>
            <a:r>
              <a:rPr lang="en-US" dirty="0"/>
              <a:t>Public routers read the destination address of IP packets and forward them to other routers closer and closer the the final destination</a:t>
            </a:r>
          </a:p>
          <a:p>
            <a:endParaRPr lang="en-US" dirty="0"/>
          </a:p>
          <a:p>
            <a:r>
              <a:rPr lang="en-US" dirty="0"/>
              <a:t>Sometimes, packets may be lost!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761F7C-CEE3-0ACD-F144-9A36B4F55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83B1E-0A24-6A43-B4A4-E60DB1BFDD42}" type="slidenum">
              <a:rPr lang="en-US" smtClean="0"/>
              <a:t>5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5838EB3-7A24-5D63-57FA-58F410CE82F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90C8794-5993-BB04-7A0F-7152A12E5D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62507" y="1424689"/>
            <a:ext cx="850900" cy="8509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B4AD0EF-9EF3-1ED6-C73D-6D203D925A90}"/>
              </a:ext>
            </a:extLst>
          </p:cNvPr>
          <p:cNvSpPr txBox="1"/>
          <p:nvPr/>
        </p:nvSpPr>
        <p:spPr>
          <a:xfrm>
            <a:off x="10526421" y="1629347"/>
            <a:ext cx="1864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i="0" dirty="0">
                <a:solidFill>
                  <a:srgbClr val="202124"/>
                </a:solidFill>
                <a:effectLst/>
                <a:latin typeface="Google Sans"/>
              </a:rPr>
              <a:t>188.184.9.235</a:t>
            </a:r>
            <a:endParaRPr lang="en-US" sz="18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EE678F0-3D9E-07BF-C26D-96CED63F0E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36798" y="4239904"/>
            <a:ext cx="805306" cy="54907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E743E43-ABC1-D860-E06A-C08A1C43366B}"/>
              </a:ext>
            </a:extLst>
          </p:cNvPr>
          <p:cNvSpPr txBox="1"/>
          <p:nvPr/>
        </p:nvSpPr>
        <p:spPr>
          <a:xfrm>
            <a:off x="10636988" y="2935611"/>
            <a:ext cx="18646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0" dirty="0">
                <a:solidFill>
                  <a:srgbClr val="202124"/>
                </a:solidFill>
                <a:effectLst/>
                <a:latin typeface="Google Sans"/>
              </a:rPr>
              <a:t>From: </a:t>
            </a:r>
            <a:r>
              <a:rPr lang="en-GB" sz="1200" dirty="0">
                <a:solidFill>
                  <a:srgbClr val="202124"/>
                </a:solidFill>
                <a:latin typeface="Google Sans"/>
              </a:rPr>
              <a:t>131.175.18.10</a:t>
            </a:r>
            <a:endParaRPr lang="en-GB" sz="1200" i="0" dirty="0">
              <a:solidFill>
                <a:srgbClr val="202124"/>
              </a:solidFill>
              <a:effectLst/>
              <a:latin typeface="Google Sans"/>
            </a:endParaRPr>
          </a:p>
          <a:p>
            <a:r>
              <a:rPr lang="en-GB" sz="1200" dirty="0">
                <a:solidFill>
                  <a:srgbClr val="202124"/>
                </a:solidFill>
                <a:latin typeface="Google Sans"/>
              </a:rPr>
              <a:t>To:</a:t>
            </a:r>
            <a:r>
              <a:rPr lang="en-GB" sz="1200" i="0" dirty="0">
                <a:solidFill>
                  <a:srgbClr val="202124"/>
                </a:solidFill>
                <a:effectLst/>
                <a:latin typeface="Google Sans"/>
              </a:rPr>
              <a:t> 188.184.9.235</a:t>
            </a:r>
            <a:endParaRPr lang="en-US" sz="1200" dirty="0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93160D16-201C-09CA-CD2E-9F97B26641F4}"/>
              </a:ext>
            </a:extLst>
          </p:cNvPr>
          <p:cNvGrpSpPr/>
          <p:nvPr/>
        </p:nvGrpSpPr>
        <p:grpSpPr>
          <a:xfrm>
            <a:off x="9756389" y="2685448"/>
            <a:ext cx="1001486" cy="1001486"/>
            <a:chOff x="9756389" y="2685448"/>
            <a:chExt cx="1001486" cy="1001486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47E4AE40-18D2-79D6-DE52-B82A6800A08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756389" y="2685448"/>
              <a:ext cx="1001486" cy="1001486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99A7DE8D-1A2E-DFF1-41E0-6C2DF615C0A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974561" y="3282143"/>
              <a:ext cx="230265" cy="230265"/>
            </a:xfrm>
            <a:prstGeom prst="rect">
              <a:avLst/>
            </a:prstGeom>
          </p:spPr>
        </p:pic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6FAB80A5-44B9-53C0-8FEF-815F908710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15942" y="3910027"/>
            <a:ext cx="329877" cy="329877"/>
          </a:xfrm>
          <a:prstGeom prst="rect">
            <a:avLst/>
          </a:prstGeom>
        </p:spPr>
      </p:pic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784A1BA-38A9-38A7-5CB5-09591D237658}"/>
              </a:ext>
            </a:extLst>
          </p:cNvPr>
          <p:cNvCxnSpPr/>
          <p:nvPr/>
        </p:nvCxnSpPr>
        <p:spPr>
          <a:xfrm flipH="1">
            <a:off x="9746343" y="4643834"/>
            <a:ext cx="490455" cy="254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BB8F8D3-7E78-15BB-E3D5-F0A67D275D5F}"/>
              </a:ext>
            </a:extLst>
          </p:cNvPr>
          <p:cNvCxnSpPr>
            <a:cxnSpLocks/>
          </p:cNvCxnSpPr>
          <p:nvPr/>
        </p:nvCxnSpPr>
        <p:spPr>
          <a:xfrm flipH="1">
            <a:off x="10435653" y="4788976"/>
            <a:ext cx="59156" cy="3120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CEE3D8A2-63F7-8E3B-08A4-651845A951E6}"/>
              </a:ext>
            </a:extLst>
          </p:cNvPr>
          <p:cNvCxnSpPr>
            <a:cxnSpLocks/>
          </p:cNvCxnSpPr>
          <p:nvPr/>
        </p:nvCxnSpPr>
        <p:spPr>
          <a:xfrm>
            <a:off x="10894898" y="4704362"/>
            <a:ext cx="473429" cy="3115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9CB6C9AB-9F92-D4A9-5B61-D4384D8512F0}"/>
              </a:ext>
            </a:extLst>
          </p:cNvPr>
          <p:cNvSpPr txBox="1"/>
          <p:nvPr/>
        </p:nvSpPr>
        <p:spPr>
          <a:xfrm>
            <a:off x="9902733" y="4748906"/>
            <a:ext cx="2740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0" dirty="0">
                <a:solidFill>
                  <a:srgbClr val="202124"/>
                </a:solidFill>
                <a:effectLst/>
                <a:latin typeface="Google Sans"/>
              </a:rPr>
              <a:t>A</a:t>
            </a:r>
            <a:endParaRPr lang="en-US" sz="12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44BC12B-2ACB-2BC8-71AD-07E892EC36C6}"/>
              </a:ext>
            </a:extLst>
          </p:cNvPr>
          <p:cNvSpPr txBox="1"/>
          <p:nvPr/>
        </p:nvSpPr>
        <p:spPr>
          <a:xfrm>
            <a:off x="10439362" y="4874630"/>
            <a:ext cx="2740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0" dirty="0">
                <a:solidFill>
                  <a:srgbClr val="202124"/>
                </a:solidFill>
                <a:effectLst/>
                <a:latin typeface="Google Sans"/>
              </a:rPr>
              <a:t>B</a:t>
            </a:r>
            <a:endParaRPr lang="en-US" sz="12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7081956-D943-2FD1-66D1-39DCE2153F10}"/>
              </a:ext>
            </a:extLst>
          </p:cNvPr>
          <p:cNvSpPr txBox="1"/>
          <p:nvPr/>
        </p:nvSpPr>
        <p:spPr>
          <a:xfrm>
            <a:off x="11113496" y="4704362"/>
            <a:ext cx="2740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202124"/>
                </a:solidFill>
                <a:latin typeface="Google Sans"/>
              </a:rPr>
              <a:t>C</a:t>
            </a:r>
            <a:endParaRPr lang="en-US" sz="12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7823C0C-6FDA-318F-B6E2-9CB4FE6B410F}"/>
              </a:ext>
            </a:extLst>
          </p:cNvPr>
          <p:cNvSpPr txBox="1"/>
          <p:nvPr/>
        </p:nvSpPr>
        <p:spPr>
          <a:xfrm>
            <a:off x="10757875" y="3919163"/>
            <a:ext cx="2740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202124"/>
                </a:solidFill>
                <a:latin typeface="Google Sans"/>
              </a:rPr>
              <a:t>?</a:t>
            </a:r>
            <a:endParaRPr lang="en-US" sz="1200" dirty="0"/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40D555D0-A56B-56BA-D07B-BF7E8DF2086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055202" y="5338048"/>
            <a:ext cx="820057" cy="820057"/>
          </a:xfrm>
          <a:prstGeom prst="rect">
            <a:avLst/>
          </a:prstGeom>
        </p:spPr>
      </p:pic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41F901F7-1E20-94DF-67FA-304F3BF053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2175139"/>
              </p:ext>
            </p:extLst>
          </p:nvPr>
        </p:nvGraphicFramePr>
        <p:xfrm>
          <a:off x="11080906" y="4074965"/>
          <a:ext cx="1069023" cy="4453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0230">
                  <a:extLst>
                    <a:ext uri="{9D8B030D-6E8A-4147-A177-3AD203B41FA5}">
                      <a16:colId xmlns:a16="http://schemas.microsoft.com/office/drawing/2014/main" val="458898944"/>
                    </a:ext>
                  </a:extLst>
                </a:gridCol>
                <a:gridCol w="498793">
                  <a:extLst>
                    <a:ext uri="{9D8B030D-6E8A-4147-A177-3AD203B41FA5}">
                      <a16:colId xmlns:a16="http://schemas.microsoft.com/office/drawing/2014/main" val="2544326948"/>
                    </a:ext>
                  </a:extLst>
                </a:gridCol>
              </a:tblGrid>
              <a:tr h="262467">
                <a:tc>
                  <a:txBody>
                    <a:bodyPr/>
                    <a:lstStyle/>
                    <a:p>
                      <a:r>
                        <a:rPr lang="en-US" sz="600" dirty="0"/>
                        <a:t>Destination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600" dirty="0"/>
                        <a:t>Next Hop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5411283"/>
                  </a:ext>
                </a:extLst>
              </a:tr>
              <a:tr h="176107">
                <a:tc>
                  <a:txBody>
                    <a:bodyPr/>
                    <a:lstStyle/>
                    <a:p>
                      <a:r>
                        <a:rPr lang="en-US" sz="600" dirty="0"/>
                        <a:t>188.184.X.X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600" dirty="0"/>
                        <a:t>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48573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52519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7" name="Oval 1056">
            <a:extLst>
              <a:ext uri="{FF2B5EF4-FFF2-40B4-BE49-F238E27FC236}">
                <a16:creationId xmlns:a16="http://schemas.microsoft.com/office/drawing/2014/main" id="{F0F7D502-7995-A826-187E-C62351D5401D}"/>
              </a:ext>
            </a:extLst>
          </p:cNvPr>
          <p:cNvSpPr/>
          <p:nvPr/>
        </p:nvSpPr>
        <p:spPr>
          <a:xfrm>
            <a:off x="8240556" y="1679476"/>
            <a:ext cx="979859" cy="912429"/>
          </a:xfrm>
          <a:prstGeom prst="ellipse">
            <a:avLst/>
          </a:prstGeom>
          <a:solidFill>
            <a:schemeClr val="accent6">
              <a:lumMod val="60000"/>
              <a:lumOff val="40000"/>
              <a:alpha val="19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601AF606-85EF-1FC4-E26F-63FC5E33346A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0000"/>
          </a:blip>
          <a:stretch>
            <a:fillRect/>
          </a:stretch>
        </p:blipFill>
        <p:spPr>
          <a:xfrm>
            <a:off x="1912706" y="2142818"/>
            <a:ext cx="6893806" cy="3512767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044DA884-FA1F-9C10-B497-92FC0E5DAD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2200FF"/>
                </a:solidFill>
              </a:rPr>
              <a:t>What is the Internet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BD235E-D89E-0DB6-F717-5B6A3398CC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83B1E-0A24-6A43-B4A4-E60DB1BFDD42}" type="slidenum">
              <a:rPr lang="en-US" smtClean="0"/>
              <a:t>6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F3C2745-6AE5-8F06-B81F-F59037B26C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77957" y="2496937"/>
            <a:ext cx="467293" cy="31860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ED2997D-5A4B-BF0C-80F8-A985588F87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11369" y="3430513"/>
            <a:ext cx="390252" cy="26608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A0BDC9C-8B52-9E13-A76A-7D0027A70B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82572" y="2285406"/>
            <a:ext cx="467293" cy="31860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4B78302-E3C2-1490-8154-DAD738DF53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22896" y="4164842"/>
            <a:ext cx="467292" cy="31860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35855B9-0AE6-899F-207F-3E9E099F5A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13615" y="3683336"/>
            <a:ext cx="467292" cy="31860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9ABCEBA-75D5-3C39-EA8F-D04294833C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94834" y="3124442"/>
            <a:ext cx="299417" cy="20414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45CC5E7-978F-54AC-B182-1B39633D9A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45037" y="2604015"/>
            <a:ext cx="346364" cy="236157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0ECE2B3-84BD-A21F-3711-91589BD50E92}"/>
              </a:ext>
            </a:extLst>
          </p:cNvPr>
          <p:cNvCxnSpPr>
            <a:cxnSpLocks/>
            <a:stCxn id="11" idx="0"/>
            <a:endCxn id="2" idx="2"/>
          </p:cNvCxnSpPr>
          <p:nvPr/>
        </p:nvCxnSpPr>
        <p:spPr>
          <a:xfrm flipV="1">
            <a:off x="3947261" y="2815546"/>
            <a:ext cx="164343" cy="86779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0C9A2F18-A388-39ED-F533-F91BF0EA61B1}"/>
              </a:ext>
            </a:extLst>
          </p:cNvPr>
          <p:cNvCxnSpPr>
            <a:cxnSpLocks/>
            <a:stCxn id="11" idx="3"/>
            <a:endCxn id="6" idx="1"/>
          </p:cNvCxnSpPr>
          <p:nvPr/>
        </p:nvCxnSpPr>
        <p:spPr>
          <a:xfrm flipV="1">
            <a:off x="4180907" y="3563554"/>
            <a:ext cx="830462" cy="27908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9BBB127-EB24-BC91-9D40-26782ADD3381}"/>
              </a:ext>
            </a:extLst>
          </p:cNvPr>
          <p:cNvCxnSpPr>
            <a:cxnSpLocks/>
            <a:endCxn id="10" idx="1"/>
          </p:cNvCxnSpPr>
          <p:nvPr/>
        </p:nvCxnSpPr>
        <p:spPr>
          <a:xfrm>
            <a:off x="5297283" y="3696594"/>
            <a:ext cx="425613" cy="62755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F1B6CF3-00C4-105B-CB5C-E1CB12B6FC6A}"/>
              </a:ext>
            </a:extLst>
          </p:cNvPr>
          <p:cNvCxnSpPr>
            <a:cxnSpLocks/>
            <a:stCxn id="6" idx="0"/>
            <a:endCxn id="8" idx="2"/>
          </p:cNvCxnSpPr>
          <p:nvPr/>
        </p:nvCxnSpPr>
        <p:spPr>
          <a:xfrm flipV="1">
            <a:off x="5206495" y="2604015"/>
            <a:ext cx="709724" cy="82649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E734076D-EEC8-0D91-57DA-AFCF9688873B}"/>
              </a:ext>
            </a:extLst>
          </p:cNvPr>
          <p:cNvCxnSpPr>
            <a:cxnSpLocks/>
            <a:stCxn id="12" idx="1"/>
            <a:endCxn id="6" idx="3"/>
          </p:cNvCxnSpPr>
          <p:nvPr/>
        </p:nvCxnSpPr>
        <p:spPr>
          <a:xfrm flipH="1">
            <a:off x="5401621" y="3226516"/>
            <a:ext cx="1293213" cy="33703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0C082FA0-A6B0-F7F6-1F50-A9482A725506}"/>
              </a:ext>
            </a:extLst>
          </p:cNvPr>
          <p:cNvCxnSpPr>
            <a:cxnSpLocks/>
            <a:stCxn id="12" idx="2"/>
            <a:endCxn id="10" idx="0"/>
          </p:cNvCxnSpPr>
          <p:nvPr/>
        </p:nvCxnSpPr>
        <p:spPr>
          <a:xfrm flipH="1">
            <a:off x="5956542" y="3328590"/>
            <a:ext cx="888001" cy="83625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8779819A-876E-871B-6A57-835984FD801A}"/>
              </a:ext>
            </a:extLst>
          </p:cNvPr>
          <p:cNvCxnSpPr>
            <a:cxnSpLocks/>
            <a:stCxn id="13" idx="2"/>
          </p:cNvCxnSpPr>
          <p:nvPr/>
        </p:nvCxnSpPr>
        <p:spPr>
          <a:xfrm flipH="1">
            <a:off x="6944794" y="2840172"/>
            <a:ext cx="473425" cy="31241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3B2A3FEB-F3AD-A486-EE34-AA306FA7E5C6}"/>
              </a:ext>
            </a:extLst>
          </p:cNvPr>
          <p:cNvCxnSpPr>
            <a:cxnSpLocks/>
            <a:stCxn id="8" idx="3"/>
            <a:endCxn id="13" idx="1"/>
          </p:cNvCxnSpPr>
          <p:nvPr/>
        </p:nvCxnSpPr>
        <p:spPr>
          <a:xfrm>
            <a:off x="6149865" y="2444711"/>
            <a:ext cx="1095172" cy="27738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8" name="Picture 37">
            <a:extLst>
              <a:ext uri="{FF2B5EF4-FFF2-40B4-BE49-F238E27FC236}">
                <a16:creationId xmlns:a16="http://schemas.microsoft.com/office/drawing/2014/main" id="{8CCE329E-F5FB-25AD-76B5-2BE9FF7548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96607" y="5066685"/>
            <a:ext cx="367940" cy="36794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83EC4A57-405B-82BE-2F0C-A5D953F1D4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18219" y="4339856"/>
            <a:ext cx="467292" cy="318608"/>
          </a:xfrm>
          <a:prstGeom prst="rect">
            <a:avLst/>
          </a:prstGeom>
        </p:spPr>
      </p:pic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20C55406-E167-84BE-C6D5-63272C2B0278}"/>
              </a:ext>
            </a:extLst>
          </p:cNvPr>
          <p:cNvCxnSpPr>
            <a:cxnSpLocks/>
            <a:stCxn id="53" idx="3"/>
            <a:endCxn id="38" idx="1"/>
          </p:cNvCxnSpPr>
          <p:nvPr/>
        </p:nvCxnSpPr>
        <p:spPr>
          <a:xfrm flipV="1">
            <a:off x="8655994" y="5250655"/>
            <a:ext cx="340613" cy="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3FDD0617-A40B-B705-0D0D-BC2DAACBEA30}"/>
              </a:ext>
            </a:extLst>
          </p:cNvPr>
          <p:cNvCxnSpPr>
            <a:cxnSpLocks/>
          </p:cNvCxnSpPr>
          <p:nvPr/>
        </p:nvCxnSpPr>
        <p:spPr>
          <a:xfrm>
            <a:off x="6839272" y="3344594"/>
            <a:ext cx="540097" cy="108453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4DF311B9-1BA2-7DD5-66E3-FDB83C4AD98A}"/>
              </a:ext>
            </a:extLst>
          </p:cNvPr>
          <p:cNvCxnSpPr>
            <a:cxnSpLocks/>
            <a:stCxn id="2" idx="3"/>
            <a:endCxn id="8" idx="1"/>
          </p:cNvCxnSpPr>
          <p:nvPr/>
        </p:nvCxnSpPr>
        <p:spPr>
          <a:xfrm flipV="1">
            <a:off x="4345250" y="2444711"/>
            <a:ext cx="1337322" cy="21153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3" name="Picture 52">
            <a:extLst>
              <a:ext uri="{FF2B5EF4-FFF2-40B4-BE49-F238E27FC236}">
                <a16:creationId xmlns:a16="http://schemas.microsoft.com/office/drawing/2014/main" id="{5E031860-02B6-C064-B11B-92030472D8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60418" y="5149891"/>
            <a:ext cx="295576" cy="201529"/>
          </a:xfrm>
          <a:prstGeom prst="rect">
            <a:avLst/>
          </a:prstGeom>
        </p:spPr>
      </p:pic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87321F20-E181-E1E1-B8B5-2C3A6B84B3AE}"/>
              </a:ext>
            </a:extLst>
          </p:cNvPr>
          <p:cNvCxnSpPr>
            <a:cxnSpLocks/>
            <a:stCxn id="39" idx="2"/>
            <a:endCxn id="53" idx="1"/>
          </p:cNvCxnSpPr>
          <p:nvPr/>
        </p:nvCxnSpPr>
        <p:spPr>
          <a:xfrm>
            <a:off x="7651865" y="4658464"/>
            <a:ext cx="708553" cy="59219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2" name="Picture 61">
            <a:extLst>
              <a:ext uri="{FF2B5EF4-FFF2-40B4-BE49-F238E27FC236}">
                <a16:creationId xmlns:a16="http://schemas.microsoft.com/office/drawing/2014/main" id="{8828940B-41BF-EAB0-F115-ED7906C13EB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21749" y="5351420"/>
            <a:ext cx="523307" cy="523307"/>
          </a:xfrm>
          <a:prstGeom prst="rect">
            <a:avLst/>
          </a:prstGeom>
        </p:spPr>
      </p:pic>
      <p:pic>
        <p:nvPicPr>
          <p:cNvPr id="1026" name="Picture 2" descr="Smart tv ">
            <a:hlinkClick r:id="rId7" tooltip="Smart tv"/>
            <a:extLst>
              <a:ext uri="{FF2B5EF4-FFF2-40B4-BE49-F238E27FC236}">
                <a16:creationId xmlns:a16="http://schemas.microsoft.com/office/drawing/2014/main" id="{9B331A8D-1552-B9BB-8565-F7CFB03ABE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5055" y="4862103"/>
            <a:ext cx="388552" cy="38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3" name="Cloud 62">
            <a:extLst>
              <a:ext uri="{FF2B5EF4-FFF2-40B4-BE49-F238E27FC236}">
                <a16:creationId xmlns:a16="http://schemas.microsoft.com/office/drawing/2014/main" id="{F9E3AE71-8138-76EC-DD71-F79DA0721F35}"/>
              </a:ext>
            </a:extLst>
          </p:cNvPr>
          <p:cNvSpPr/>
          <p:nvPr/>
        </p:nvSpPr>
        <p:spPr>
          <a:xfrm>
            <a:off x="8826300" y="4339856"/>
            <a:ext cx="2253656" cy="1871662"/>
          </a:xfrm>
          <a:prstGeom prst="cloud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24" name="TextBox 1023">
            <a:extLst>
              <a:ext uri="{FF2B5EF4-FFF2-40B4-BE49-F238E27FC236}">
                <a16:creationId xmlns:a16="http://schemas.microsoft.com/office/drawing/2014/main" id="{2BBB9CA3-CBF7-750E-7326-A23D624AFB39}"/>
              </a:ext>
            </a:extLst>
          </p:cNvPr>
          <p:cNvSpPr txBox="1"/>
          <p:nvPr/>
        </p:nvSpPr>
        <p:spPr>
          <a:xfrm>
            <a:off x="8948873" y="1026230"/>
            <a:ext cx="17570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Cellular Network</a:t>
            </a:r>
          </a:p>
        </p:txBody>
      </p:sp>
      <p:pic>
        <p:nvPicPr>
          <p:cNvPr id="1027" name="Picture 1026">
            <a:extLst>
              <a:ext uri="{FF2B5EF4-FFF2-40B4-BE49-F238E27FC236}">
                <a16:creationId xmlns:a16="http://schemas.microsoft.com/office/drawing/2014/main" id="{F82E7B63-CA3F-D424-D2CB-E47937C5499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282045" y="1921974"/>
            <a:ext cx="474907" cy="474907"/>
          </a:xfrm>
          <a:prstGeom prst="rect">
            <a:avLst/>
          </a:prstGeom>
        </p:spPr>
      </p:pic>
      <p:pic>
        <p:nvPicPr>
          <p:cNvPr id="1028" name="Picture 1027">
            <a:extLst>
              <a:ext uri="{FF2B5EF4-FFF2-40B4-BE49-F238E27FC236}">
                <a16:creationId xmlns:a16="http://schemas.microsoft.com/office/drawing/2014/main" id="{4BA9F0BA-0DBF-2EAC-F8CF-B8D88844BEC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719243" y="1952364"/>
            <a:ext cx="376847" cy="376847"/>
          </a:xfrm>
          <a:prstGeom prst="rect">
            <a:avLst/>
          </a:prstGeom>
        </p:spPr>
      </p:pic>
      <p:sp>
        <p:nvSpPr>
          <p:cNvPr id="1030" name="Cloud 1029">
            <a:extLst>
              <a:ext uri="{FF2B5EF4-FFF2-40B4-BE49-F238E27FC236}">
                <a16:creationId xmlns:a16="http://schemas.microsoft.com/office/drawing/2014/main" id="{F2E5BE18-F783-C33D-1D7C-B393AAD185CB}"/>
              </a:ext>
            </a:extLst>
          </p:cNvPr>
          <p:cNvSpPr/>
          <p:nvPr/>
        </p:nvSpPr>
        <p:spPr>
          <a:xfrm>
            <a:off x="7867847" y="1371883"/>
            <a:ext cx="3520821" cy="2470747"/>
          </a:xfrm>
          <a:prstGeom prst="cloud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31" name="TextBox 1030">
            <a:extLst>
              <a:ext uri="{FF2B5EF4-FFF2-40B4-BE49-F238E27FC236}">
                <a16:creationId xmlns:a16="http://schemas.microsoft.com/office/drawing/2014/main" id="{9EC41068-A8B4-5047-81B9-2D638D721870}"/>
              </a:ext>
            </a:extLst>
          </p:cNvPr>
          <p:cNvSpPr txBox="1"/>
          <p:nvPr/>
        </p:nvSpPr>
        <p:spPr>
          <a:xfrm>
            <a:off x="8710499" y="6163482"/>
            <a:ext cx="1239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LAN/WLAN</a:t>
            </a:r>
          </a:p>
        </p:txBody>
      </p:sp>
      <p:pic>
        <p:nvPicPr>
          <p:cNvPr id="1032" name="Picture 1031">
            <a:extLst>
              <a:ext uri="{FF2B5EF4-FFF2-40B4-BE49-F238E27FC236}">
                <a16:creationId xmlns:a16="http://schemas.microsoft.com/office/drawing/2014/main" id="{FA1D2661-23DA-E200-08CC-1720B33729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87236" y="2878299"/>
            <a:ext cx="346364" cy="236157"/>
          </a:xfrm>
          <a:prstGeom prst="rect">
            <a:avLst/>
          </a:prstGeom>
        </p:spPr>
      </p:pic>
      <p:cxnSp>
        <p:nvCxnSpPr>
          <p:cNvPr id="1033" name="Straight Connector 1032">
            <a:extLst>
              <a:ext uri="{FF2B5EF4-FFF2-40B4-BE49-F238E27FC236}">
                <a16:creationId xmlns:a16="http://schemas.microsoft.com/office/drawing/2014/main" id="{02AB53A4-D869-8123-0FBC-6AB27B5AA431}"/>
              </a:ext>
            </a:extLst>
          </p:cNvPr>
          <p:cNvCxnSpPr>
            <a:cxnSpLocks/>
            <a:stCxn id="13" idx="3"/>
            <a:endCxn id="1032" idx="1"/>
          </p:cNvCxnSpPr>
          <p:nvPr/>
        </p:nvCxnSpPr>
        <p:spPr>
          <a:xfrm>
            <a:off x="7591401" y="2722094"/>
            <a:ext cx="595835" cy="27428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36" name="Straight Connector 1035">
            <a:extLst>
              <a:ext uri="{FF2B5EF4-FFF2-40B4-BE49-F238E27FC236}">
                <a16:creationId xmlns:a16="http://schemas.microsoft.com/office/drawing/2014/main" id="{F4E07D81-7E2D-2C0C-4994-1E53B956201D}"/>
              </a:ext>
            </a:extLst>
          </p:cNvPr>
          <p:cNvCxnSpPr>
            <a:cxnSpLocks/>
            <a:stCxn id="1032" idx="0"/>
            <a:endCxn id="1027" idx="2"/>
          </p:cNvCxnSpPr>
          <p:nvPr/>
        </p:nvCxnSpPr>
        <p:spPr>
          <a:xfrm flipV="1">
            <a:off x="8360418" y="2396881"/>
            <a:ext cx="159081" cy="48141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39" name="Straight Connector 1038">
            <a:extLst>
              <a:ext uri="{FF2B5EF4-FFF2-40B4-BE49-F238E27FC236}">
                <a16:creationId xmlns:a16="http://schemas.microsoft.com/office/drawing/2014/main" id="{73EC4B8F-CA6F-7C2D-5DBD-F451222F3A42}"/>
              </a:ext>
            </a:extLst>
          </p:cNvPr>
          <p:cNvCxnSpPr>
            <a:cxnSpLocks/>
            <a:stCxn id="1032" idx="3"/>
          </p:cNvCxnSpPr>
          <p:nvPr/>
        </p:nvCxnSpPr>
        <p:spPr>
          <a:xfrm flipV="1">
            <a:off x="8533600" y="2281896"/>
            <a:ext cx="1159431" cy="71448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41" name="Picture 1040">
            <a:extLst>
              <a:ext uri="{FF2B5EF4-FFF2-40B4-BE49-F238E27FC236}">
                <a16:creationId xmlns:a16="http://schemas.microsoft.com/office/drawing/2014/main" id="{9C962C21-5314-25A2-9AC9-C829F590C84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651565" y="1769998"/>
            <a:ext cx="220844" cy="220844"/>
          </a:xfrm>
          <a:prstGeom prst="rect">
            <a:avLst/>
          </a:prstGeom>
        </p:spPr>
      </p:pic>
      <p:pic>
        <p:nvPicPr>
          <p:cNvPr id="1042" name="Picture 1041">
            <a:extLst>
              <a:ext uri="{FF2B5EF4-FFF2-40B4-BE49-F238E27FC236}">
                <a16:creationId xmlns:a16="http://schemas.microsoft.com/office/drawing/2014/main" id="{640AF2EF-9F5B-A25C-A617-897F5705802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775543" y="2074175"/>
            <a:ext cx="220844" cy="220844"/>
          </a:xfrm>
          <a:prstGeom prst="rect">
            <a:avLst/>
          </a:prstGeom>
        </p:spPr>
      </p:pic>
      <p:pic>
        <p:nvPicPr>
          <p:cNvPr id="1043" name="Picture 1042">
            <a:extLst>
              <a:ext uri="{FF2B5EF4-FFF2-40B4-BE49-F238E27FC236}">
                <a16:creationId xmlns:a16="http://schemas.microsoft.com/office/drawing/2014/main" id="{6133CD84-80E9-7D73-F01F-58A0BA342A2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592783" y="1760444"/>
            <a:ext cx="220844" cy="220844"/>
          </a:xfrm>
          <a:prstGeom prst="rect">
            <a:avLst/>
          </a:prstGeom>
        </p:spPr>
      </p:pic>
      <p:pic>
        <p:nvPicPr>
          <p:cNvPr id="1044" name="Picture 1043">
            <a:extLst>
              <a:ext uri="{FF2B5EF4-FFF2-40B4-BE49-F238E27FC236}">
                <a16:creationId xmlns:a16="http://schemas.microsoft.com/office/drawing/2014/main" id="{B8C81F63-D6C0-7C1A-EB98-F7DB71B34B4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058450" y="2387088"/>
            <a:ext cx="220844" cy="220844"/>
          </a:xfrm>
          <a:prstGeom prst="rect">
            <a:avLst/>
          </a:prstGeom>
        </p:spPr>
      </p:pic>
      <p:pic>
        <p:nvPicPr>
          <p:cNvPr id="1045" name="Picture 1044">
            <a:extLst>
              <a:ext uri="{FF2B5EF4-FFF2-40B4-BE49-F238E27FC236}">
                <a16:creationId xmlns:a16="http://schemas.microsoft.com/office/drawing/2014/main" id="{E49BE81C-BD2A-835C-584F-EFE003AEFCB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125374" y="1643469"/>
            <a:ext cx="220844" cy="220844"/>
          </a:xfrm>
          <a:prstGeom prst="rect">
            <a:avLst/>
          </a:prstGeom>
        </p:spPr>
      </p:pic>
      <p:pic>
        <p:nvPicPr>
          <p:cNvPr id="1046" name="Picture 1045">
            <a:extLst>
              <a:ext uri="{FF2B5EF4-FFF2-40B4-BE49-F238E27FC236}">
                <a16:creationId xmlns:a16="http://schemas.microsoft.com/office/drawing/2014/main" id="{0DEDFB46-74C2-DA84-85CE-E53144213A0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454813" y="1933479"/>
            <a:ext cx="220844" cy="220844"/>
          </a:xfrm>
          <a:prstGeom prst="rect">
            <a:avLst/>
          </a:prstGeom>
        </p:spPr>
      </p:pic>
      <p:pic>
        <p:nvPicPr>
          <p:cNvPr id="1047" name="Picture 1046">
            <a:extLst>
              <a:ext uri="{FF2B5EF4-FFF2-40B4-BE49-F238E27FC236}">
                <a16:creationId xmlns:a16="http://schemas.microsoft.com/office/drawing/2014/main" id="{347BEFE1-65B8-856F-FDF8-AB208261E46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330220" y="3041971"/>
            <a:ext cx="376847" cy="376847"/>
          </a:xfrm>
          <a:prstGeom prst="rect">
            <a:avLst/>
          </a:prstGeom>
        </p:spPr>
      </p:pic>
      <p:cxnSp>
        <p:nvCxnSpPr>
          <p:cNvPr id="1049" name="Straight Connector 1048">
            <a:extLst>
              <a:ext uri="{FF2B5EF4-FFF2-40B4-BE49-F238E27FC236}">
                <a16:creationId xmlns:a16="http://schemas.microsoft.com/office/drawing/2014/main" id="{3DC1926F-B893-2E58-FDB6-1583F760D4A9}"/>
              </a:ext>
            </a:extLst>
          </p:cNvPr>
          <p:cNvCxnSpPr>
            <a:cxnSpLocks/>
            <a:stCxn id="1032" idx="3"/>
            <a:endCxn id="1047" idx="1"/>
          </p:cNvCxnSpPr>
          <p:nvPr/>
        </p:nvCxnSpPr>
        <p:spPr>
          <a:xfrm>
            <a:off x="8533600" y="2996378"/>
            <a:ext cx="796620" cy="23401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53" name="Picture 1052">
            <a:extLst>
              <a:ext uri="{FF2B5EF4-FFF2-40B4-BE49-F238E27FC236}">
                <a16:creationId xmlns:a16="http://schemas.microsoft.com/office/drawing/2014/main" id="{CCBB87BD-A4C8-936E-8A20-DE94614C9BB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625508" y="2779653"/>
            <a:ext cx="220844" cy="220844"/>
          </a:xfrm>
          <a:prstGeom prst="rect">
            <a:avLst/>
          </a:prstGeom>
        </p:spPr>
      </p:pic>
      <p:pic>
        <p:nvPicPr>
          <p:cNvPr id="1054" name="Picture 1053">
            <a:extLst>
              <a:ext uri="{FF2B5EF4-FFF2-40B4-BE49-F238E27FC236}">
                <a16:creationId xmlns:a16="http://schemas.microsoft.com/office/drawing/2014/main" id="{D42F8E6F-FBF8-58BA-E51A-F692FB5B498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267104" y="2877273"/>
            <a:ext cx="220844" cy="220844"/>
          </a:xfrm>
          <a:prstGeom prst="rect">
            <a:avLst/>
          </a:prstGeom>
        </p:spPr>
      </p:pic>
      <p:pic>
        <p:nvPicPr>
          <p:cNvPr id="1055" name="Picture 1054">
            <a:extLst>
              <a:ext uri="{FF2B5EF4-FFF2-40B4-BE49-F238E27FC236}">
                <a16:creationId xmlns:a16="http://schemas.microsoft.com/office/drawing/2014/main" id="{9547F91E-7F13-1D1F-1F9B-9244EBAE01A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842609" y="3061425"/>
            <a:ext cx="220844" cy="220844"/>
          </a:xfrm>
          <a:prstGeom prst="rect">
            <a:avLst/>
          </a:prstGeom>
        </p:spPr>
      </p:pic>
      <p:sp>
        <p:nvSpPr>
          <p:cNvPr id="1058" name="Oval 1057">
            <a:extLst>
              <a:ext uri="{FF2B5EF4-FFF2-40B4-BE49-F238E27FC236}">
                <a16:creationId xmlns:a16="http://schemas.microsoft.com/office/drawing/2014/main" id="{35942B8C-9428-B9C8-4AFE-6A526A455081}"/>
              </a:ext>
            </a:extLst>
          </p:cNvPr>
          <p:cNvSpPr/>
          <p:nvPr/>
        </p:nvSpPr>
        <p:spPr>
          <a:xfrm>
            <a:off x="9464407" y="1537624"/>
            <a:ext cx="1251929" cy="1196436"/>
          </a:xfrm>
          <a:prstGeom prst="ellipse">
            <a:avLst/>
          </a:prstGeom>
          <a:solidFill>
            <a:schemeClr val="accent6">
              <a:lumMod val="60000"/>
              <a:lumOff val="40000"/>
              <a:alpha val="19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9" name="Oval 1058">
            <a:extLst>
              <a:ext uri="{FF2B5EF4-FFF2-40B4-BE49-F238E27FC236}">
                <a16:creationId xmlns:a16="http://schemas.microsoft.com/office/drawing/2014/main" id="{EDF796AE-5356-0EA9-1F8A-3F5005D627E1}"/>
              </a:ext>
            </a:extLst>
          </p:cNvPr>
          <p:cNvSpPr/>
          <p:nvPr/>
        </p:nvSpPr>
        <p:spPr>
          <a:xfrm>
            <a:off x="9088800" y="2703615"/>
            <a:ext cx="1039035" cy="992979"/>
          </a:xfrm>
          <a:prstGeom prst="ellipse">
            <a:avLst/>
          </a:prstGeom>
          <a:solidFill>
            <a:schemeClr val="accent6">
              <a:lumMod val="60000"/>
              <a:lumOff val="40000"/>
              <a:alpha val="19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61" name="Picture 1060">
            <a:extLst>
              <a:ext uri="{FF2B5EF4-FFF2-40B4-BE49-F238E27FC236}">
                <a16:creationId xmlns:a16="http://schemas.microsoft.com/office/drawing/2014/main" id="{809EA7E5-8F3C-8B30-2043-34DCE25CF7A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712240" y="4807675"/>
            <a:ext cx="391397" cy="391397"/>
          </a:xfrm>
          <a:prstGeom prst="rect">
            <a:avLst/>
          </a:prstGeom>
        </p:spPr>
      </p:pic>
      <p:pic>
        <p:nvPicPr>
          <p:cNvPr id="1062" name="Picture 1061">
            <a:extLst>
              <a:ext uri="{FF2B5EF4-FFF2-40B4-BE49-F238E27FC236}">
                <a16:creationId xmlns:a16="http://schemas.microsoft.com/office/drawing/2014/main" id="{48F2464D-0847-5FB5-9D08-7BCDF6100D2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320843" y="4807674"/>
            <a:ext cx="391397" cy="391397"/>
          </a:xfrm>
          <a:prstGeom prst="rect">
            <a:avLst/>
          </a:prstGeom>
        </p:spPr>
      </p:pic>
      <p:pic>
        <p:nvPicPr>
          <p:cNvPr id="1063" name="Picture 1062">
            <a:extLst>
              <a:ext uri="{FF2B5EF4-FFF2-40B4-BE49-F238E27FC236}">
                <a16:creationId xmlns:a16="http://schemas.microsoft.com/office/drawing/2014/main" id="{79DA203D-7829-E00A-AE13-60E6C04E202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925794" y="4807674"/>
            <a:ext cx="391397" cy="391397"/>
          </a:xfrm>
          <a:prstGeom prst="rect">
            <a:avLst/>
          </a:prstGeom>
        </p:spPr>
      </p:pic>
      <p:pic>
        <p:nvPicPr>
          <p:cNvPr id="1064" name="Picture 1063">
            <a:extLst>
              <a:ext uri="{FF2B5EF4-FFF2-40B4-BE49-F238E27FC236}">
                <a16:creationId xmlns:a16="http://schemas.microsoft.com/office/drawing/2014/main" id="{B818E8FE-A129-5C97-5F7D-49F4454E6F0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932545" y="5200837"/>
            <a:ext cx="391397" cy="391397"/>
          </a:xfrm>
          <a:prstGeom prst="rect">
            <a:avLst/>
          </a:prstGeom>
        </p:spPr>
      </p:pic>
      <p:pic>
        <p:nvPicPr>
          <p:cNvPr id="1065" name="Picture 1064">
            <a:extLst>
              <a:ext uri="{FF2B5EF4-FFF2-40B4-BE49-F238E27FC236}">
                <a16:creationId xmlns:a16="http://schemas.microsoft.com/office/drawing/2014/main" id="{88557984-6573-263D-7E24-01E91806AFB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320843" y="5209033"/>
            <a:ext cx="391397" cy="391397"/>
          </a:xfrm>
          <a:prstGeom prst="rect">
            <a:avLst/>
          </a:prstGeom>
        </p:spPr>
      </p:pic>
      <p:pic>
        <p:nvPicPr>
          <p:cNvPr id="1066" name="Picture 1065">
            <a:extLst>
              <a:ext uri="{FF2B5EF4-FFF2-40B4-BE49-F238E27FC236}">
                <a16:creationId xmlns:a16="http://schemas.microsoft.com/office/drawing/2014/main" id="{0902B0DB-C410-BE8C-6305-C7F775BC742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709141" y="5224216"/>
            <a:ext cx="391397" cy="391397"/>
          </a:xfrm>
          <a:prstGeom prst="rect">
            <a:avLst/>
          </a:prstGeom>
        </p:spPr>
      </p:pic>
      <p:pic>
        <p:nvPicPr>
          <p:cNvPr id="1067" name="Picture 1066">
            <a:extLst>
              <a:ext uri="{FF2B5EF4-FFF2-40B4-BE49-F238E27FC236}">
                <a16:creationId xmlns:a16="http://schemas.microsoft.com/office/drawing/2014/main" id="{F2D09660-051E-2BD2-8C4F-825B5B508C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23942" y="4339856"/>
            <a:ext cx="295576" cy="201529"/>
          </a:xfrm>
          <a:prstGeom prst="rect">
            <a:avLst/>
          </a:prstGeom>
        </p:spPr>
      </p:pic>
      <p:cxnSp>
        <p:nvCxnSpPr>
          <p:cNvPr id="1068" name="Straight Connector 1067">
            <a:extLst>
              <a:ext uri="{FF2B5EF4-FFF2-40B4-BE49-F238E27FC236}">
                <a16:creationId xmlns:a16="http://schemas.microsoft.com/office/drawing/2014/main" id="{C168ECCB-94DE-4343-EF75-1A18AEEA0CF2}"/>
              </a:ext>
            </a:extLst>
          </p:cNvPr>
          <p:cNvCxnSpPr>
            <a:cxnSpLocks/>
          </p:cNvCxnSpPr>
          <p:nvPr/>
        </p:nvCxnSpPr>
        <p:spPr>
          <a:xfrm>
            <a:off x="2143961" y="4963257"/>
            <a:ext cx="102695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72" name="Straight Connector 1071">
            <a:extLst>
              <a:ext uri="{FF2B5EF4-FFF2-40B4-BE49-F238E27FC236}">
                <a16:creationId xmlns:a16="http://schemas.microsoft.com/office/drawing/2014/main" id="{05E3E076-BF41-4B49-0F4E-C99FB5714281}"/>
              </a:ext>
            </a:extLst>
          </p:cNvPr>
          <p:cNvCxnSpPr>
            <a:cxnSpLocks/>
          </p:cNvCxnSpPr>
          <p:nvPr/>
        </p:nvCxnSpPr>
        <p:spPr>
          <a:xfrm flipV="1">
            <a:off x="2470353" y="4533169"/>
            <a:ext cx="0" cy="27937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79" name="Cloud 1078">
            <a:extLst>
              <a:ext uri="{FF2B5EF4-FFF2-40B4-BE49-F238E27FC236}">
                <a16:creationId xmlns:a16="http://schemas.microsoft.com/office/drawing/2014/main" id="{A8EBB3B1-3629-6C5B-3B0D-545D3C2330A3}"/>
              </a:ext>
            </a:extLst>
          </p:cNvPr>
          <p:cNvSpPr/>
          <p:nvPr/>
        </p:nvSpPr>
        <p:spPr>
          <a:xfrm>
            <a:off x="1482127" y="4167234"/>
            <a:ext cx="2200106" cy="1798901"/>
          </a:xfrm>
          <a:prstGeom prst="cloud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80" name="TextBox 1079">
            <a:extLst>
              <a:ext uri="{FF2B5EF4-FFF2-40B4-BE49-F238E27FC236}">
                <a16:creationId xmlns:a16="http://schemas.microsoft.com/office/drawing/2014/main" id="{ADC0270F-8A13-F157-BCE7-40F686A4C366}"/>
              </a:ext>
            </a:extLst>
          </p:cNvPr>
          <p:cNvSpPr txBox="1"/>
          <p:nvPr/>
        </p:nvSpPr>
        <p:spPr>
          <a:xfrm>
            <a:off x="1119809" y="3770970"/>
            <a:ext cx="1279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Server farm</a:t>
            </a:r>
          </a:p>
        </p:txBody>
      </p:sp>
      <p:cxnSp>
        <p:nvCxnSpPr>
          <p:cNvPr id="1081" name="Straight Connector 1080">
            <a:extLst>
              <a:ext uri="{FF2B5EF4-FFF2-40B4-BE49-F238E27FC236}">
                <a16:creationId xmlns:a16="http://schemas.microsoft.com/office/drawing/2014/main" id="{B5A0051E-0948-F8D7-0EA9-9EBBA143E2EC}"/>
              </a:ext>
            </a:extLst>
          </p:cNvPr>
          <p:cNvCxnSpPr>
            <a:cxnSpLocks/>
            <a:endCxn id="11" idx="1"/>
          </p:cNvCxnSpPr>
          <p:nvPr/>
        </p:nvCxnSpPr>
        <p:spPr>
          <a:xfrm flipV="1">
            <a:off x="2530405" y="3842640"/>
            <a:ext cx="1183210" cy="5282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83" name="Straight Connector 1082">
            <a:extLst>
              <a:ext uri="{FF2B5EF4-FFF2-40B4-BE49-F238E27FC236}">
                <a16:creationId xmlns:a16="http://schemas.microsoft.com/office/drawing/2014/main" id="{F9277EC4-8683-D185-442D-110B6B48AFEA}"/>
              </a:ext>
            </a:extLst>
          </p:cNvPr>
          <p:cNvCxnSpPr>
            <a:cxnSpLocks/>
          </p:cNvCxnSpPr>
          <p:nvPr/>
        </p:nvCxnSpPr>
        <p:spPr>
          <a:xfrm>
            <a:off x="2422073" y="2161947"/>
            <a:ext cx="1413810" cy="42145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85" name="Picture 1084">
            <a:extLst>
              <a:ext uri="{FF2B5EF4-FFF2-40B4-BE49-F238E27FC236}">
                <a16:creationId xmlns:a16="http://schemas.microsoft.com/office/drawing/2014/main" id="{6B67F6D2-B950-41FD-4B9E-39C019CBF83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98109" y="1173585"/>
            <a:ext cx="516732" cy="516732"/>
          </a:xfrm>
          <a:prstGeom prst="rect">
            <a:avLst/>
          </a:prstGeom>
        </p:spPr>
      </p:pic>
      <p:pic>
        <p:nvPicPr>
          <p:cNvPr id="1086" name="Picture 1085">
            <a:extLst>
              <a:ext uri="{FF2B5EF4-FFF2-40B4-BE49-F238E27FC236}">
                <a16:creationId xmlns:a16="http://schemas.microsoft.com/office/drawing/2014/main" id="{78CA0C4A-2EA1-8FAF-5068-08FDD136B9A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38200" y="1737308"/>
            <a:ext cx="369332" cy="369332"/>
          </a:xfrm>
          <a:prstGeom prst="rect">
            <a:avLst/>
          </a:prstGeom>
        </p:spPr>
      </p:pic>
      <p:pic>
        <p:nvPicPr>
          <p:cNvPr id="1087" name="Picture 1086">
            <a:extLst>
              <a:ext uri="{FF2B5EF4-FFF2-40B4-BE49-F238E27FC236}">
                <a16:creationId xmlns:a16="http://schemas.microsoft.com/office/drawing/2014/main" id="{49C474D4-9D45-4AA1-E508-A2D7CE7AB1D4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102220" y="971382"/>
            <a:ext cx="369332" cy="369332"/>
          </a:xfrm>
          <a:prstGeom prst="rect">
            <a:avLst/>
          </a:prstGeom>
        </p:spPr>
      </p:pic>
      <p:pic>
        <p:nvPicPr>
          <p:cNvPr id="1088" name="Picture 1087">
            <a:extLst>
              <a:ext uri="{FF2B5EF4-FFF2-40B4-BE49-F238E27FC236}">
                <a16:creationId xmlns:a16="http://schemas.microsoft.com/office/drawing/2014/main" id="{27CCA7D7-9B81-E577-3EE4-BB956835C0ED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461010" y="1440465"/>
            <a:ext cx="516732" cy="516732"/>
          </a:xfrm>
          <a:prstGeom prst="rect">
            <a:avLst/>
          </a:prstGeom>
        </p:spPr>
      </p:pic>
      <p:pic>
        <p:nvPicPr>
          <p:cNvPr id="1089" name="Picture 1088">
            <a:extLst>
              <a:ext uri="{FF2B5EF4-FFF2-40B4-BE49-F238E27FC236}">
                <a16:creationId xmlns:a16="http://schemas.microsoft.com/office/drawing/2014/main" id="{8517A5AE-36A5-1275-C0B5-47C0D092E8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76154" y="2034250"/>
            <a:ext cx="295576" cy="201529"/>
          </a:xfrm>
          <a:prstGeom prst="rect">
            <a:avLst/>
          </a:prstGeom>
        </p:spPr>
      </p:pic>
      <p:cxnSp>
        <p:nvCxnSpPr>
          <p:cNvPr id="1090" name="Straight Connector 1089">
            <a:extLst>
              <a:ext uri="{FF2B5EF4-FFF2-40B4-BE49-F238E27FC236}">
                <a16:creationId xmlns:a16="http://schemas.microsoft.com/office/drawing/2014/main" id="{C9E178BA-2B41-1FC4-6483-2F7DD6DD0C69}"/>
              </a:ext>
            </a:extLst>
          </p:cNvPr>
          <p:cNvCxnSpPr>
            <a:cxnSpLocks/>
            <a:endCxn id="1089" idx="1"/>
          </p:cNvCxnSpPr>
          <p:nvPr/>
        </p:nvCxnSpPr>
        <p:spPr>
          <a:xfrm>
            <a:off x="1793372" y="1886862"/>
            <a:ext cx="382782" cy="24815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92" name="Cloud 1091">
            <a:extLst>
              <a:ext uri="{FF2B5EF4-FFF2-40B4-BE49-F238E27FC236}">
                <a16:creationId xmlns:a16="http://schemas.microsoft.com/office/drawing/2014/main" id="{78325159-04EE-99A4-1768-DAF7B6AA3D8A}"/>
              </a:ext>
            </a:extLst>
          </p:cNvPr>
          <p:cNvSpPr/>
          <p:nvPr/>
        </p:nvSpPr>
        <p:spPr>
          <a:xfrm>
            <a:off x="217110" y="712216"/>
            <a:ext cx="2200106" cy="1798901"/>
          </a:xfrm>
          <a:prstGeom prst="cloud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93" name="TextBox 1092">
            <a:extLst>
              <a:ext uri="{FF2B5EF4-FFF2-40B4-BE49-F238E27FC236}">
                <a16:creationId xmlns:a16="http://schemas.microsoft.com/office/drawing/2014/main" id="{7417FA89-0AD2-F603-39C8-C41BF22B80A8}"/>
              </a:ext>
            </a:extLst>
          </p:cNvPr>
          <p:cNvSpPr txBox="1"/>
          <p:nvPr/>
        </p:nvSpPr>
        <p:spPr>
          <a:xfrm>
            <a:off x="564217" y="2518949"/>
            <a:ext cx="1311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IoT network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696B77-6792-F946-9824-C766BE396B87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9286456" y="4609420"/>
            <a:ext cx="419929" cy="41992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96E7A92-048C-0476-785D-88731F2F0BB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595746" y="4654854"/>
            <a:ext cx="388552" cy="38855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7BBDA2B-1130-1BEE-5CA8-F15862CF8E94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881732" y="4726624"/>
            <a:ext cx="419929" cy="419929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34FC64AA-E874-0431-6069-F4C48DA011FC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9926289" y="4620762"/>
            <a:ext cx="419929" cy="419929"/>
          </a:xfrm>
          <a:prstGeom prst="rect">
            <a:avLst/>
          </a:prstGeom>
          <a:solidFill>
            <a:srgbClr val="FFC000"/>
          </a:solidFill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A68D6043-D192-9AF9-2A69-A1DB4D4581F9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 flipV="1">
            <a:off x="5799116" y="2192618"/>
            <a:ext cx="394856" cy="394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7007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6 0.01134 C -0.003 0.03449 -0.01159 0.05764 -0.02539 0.06643 C -0.0392 0.07523 -0.05651 0.08009 -0.07722 0.06435 C -0.09779 0.04838 -0.12605 0.01944 -0.14922 -0.02894 C -0.1724 -0.07709 -0.1823 -0.19954 -0.21641 -0.2257 C -0.25065 -0.25209 -0.31563 -0.19954 -0.35456 -0.18658 C -0.39349 -0.17338 -0.41224 -0.16898 -0.44974 -0.14746 C -0.48724 -0.1257 -0.55847 -0.0838 -0.57956 -0.05625 C -0.60065 -0.02894 -0.58855 -0.00556 -0.57657 0.01782 " pathEditMode="relative" ptsTypes="AAAAAAAAA">
                                      <p:cBhvr>
                                        <p:cTn id="6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18 0.00833 C 0.00469 -0.01667 0.00821 -0.04167 0.03503 -0.06991 C 0.06185 -0.09838 0.13985 -0.11945 0.16185 -0.16204 C 0.18386 -0.20463 0.14115 -0.29375 0.16719 -0.32616 C 0.19323 -0.35834 0.27279 -0.35625 0.31836 -0.35579 C 0.36407 -0.3551 0.4293 -0.34005 0.44102 -0.32292 C 0.45274 -0.30556 0.38868 -0.29537 0.38868 -0.25209 C 0.38855 -0.20857 0.41615 -0.11204 0.44037 -0.0625 C 0.46459 -0.01297 0.50938 0.02754 0.53386 0.04537 C 0.55834 0.06319 0.57136 0.05393 0.58737 0.04421 C 0.60352 0.03449 0.6237 -0.00348 0.63034 -0.01297 " pathEditMode="relative" ptsTypes="AAAAAAAAAAA">
                                      <p:cBhvr>
                                        <p:cTn id="10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354 0.00879 C -0.03594 0.03333 -0.0582 0.0581 -0.07786 0.06805 C -0.09766 0.07778 -0.11029 0.08588 -0.13203 0.06805 C -0.15391 0.05023 -0.1862 0.01111 -0.20885 -0.03889 C -0.23151 -0.08889 -0.26536 -0.18681 -0.26771 -0.23148 C -0.27018 -0.27616 -0.21107 -0.2875 -0.22318 -0.30671 C -0.23516 -0.32593 -0.2875 -0.33634 -0.33971 -0.34676 " pathEditMode="relative" ptsTypes="AAAAAAA">
                                      <p:cBhvr>
                                        <p:cTn id="1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917FF-1AB7-BABD-51D4-0E7393BBBA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2200FF"/>
                </a:solidFill>
              </a:rPr>
              <a:t>Adding reliability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C7C6AB-CB9C-23F7-0847-50B1DE6485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Two main options are available for transmitting IP packets between computers:</a:t>
            </a:r>
          </a:p>
          <a:p>
            <a:pPr lvl="1"/>
            <a:r>
              <a:rPr lang="en-US" dirty="0"/>
              <a:t>Unreliable / Best effort delivery (UDP)</a:t>
            </a:r>
          </a:p>
          <a:p>
            <a:pPr lvl="1"/>
            <a:r>
              <a:rPr lang="en-US" dirty="0"/>
              <a:t>Reliable delivery (TCP) </a:t>
            </a:r>
            <a:br>
              <a:rPr lang="en-US" dirty="0"/>
            </a:br>
            <a:endParaRPr lang="en-US" dirty="0"/>
          </a:p>
          <a:p>
            <a:r>
              <a:rPr lang="en-US" dirty="0"/>
              <a:t>UDP </a:t>
            </a:r>
          </a:p>
          <a:p>
            <a:pPr lvl="1"/>
            <a:r>
              <a:rPr lang="en-US" dirty="0"/>
              <a:t>Minimal overhead, fast and quick transfer</a:t>
            </a:r>
          </a:p>
          <a:p>
            <a:pPr lvl="1"/>
            <a:r>
              <a:rPr lang="en-US" dirty="0"/>
              <a:t>Packets may be lost</a:t>
            </a:r>
          </a:p>
          <a:p>
            <a:pPr lvl="1"/>
            <a:r>
              <a:rPr lang="en-US" dirty="0"/>
              <a:t>Main uses: real-time/latency-critical, loss-tolerant app (e.g., audio/video streaming)</a:t>
            </a:r>
            <a:br>
              <a:rPr lang="en-US" dirty="0"/>
            </a:br>
            <a:endParaRPr lang="en-US" dirty="0"/>
          </a:p>
          <a:p>
            <a:r>
              <a:rPr lang="en-US" dirty="0"/>
              <a:t>TCP </a:t>
            </a:r>
          </a:p>
          <a:p>
            <a:pPr lvl="1"/>
            <a:r>
              <a:rPr lang="en-US" dirty="0"/>
              <a:t>Reliable. Packet reception is guaranteed (in order of transmission).</a:t>
            </a:r>
          </a:p>
          <a:p>
            <a:pPr lvl="1"/>
            <a:r>
              <a:rPr lang="en-US" dirty="0"/>
              <a:t>Important communication &amp; resource overhead </a:t>
            </a:r>
          </a:p>
          <a:p>
            <a:pPr lvl="1"/>
            <a:r>
              <a:rPr lang="en-US" dirty="0"/>
              <a:t>Main uses: file transfer, web browsing, mail…</a:t>
            </a:r>
          </a:p>
          <a:p>
            <a:pPr lvl="1"/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61D7444-DEAF-8027-279F-47A7C70D8E4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8E1B043-C698-DB78-7BD6-3B121B20BE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48685" y="2891971"/>
            <a:ext cx="889000" cy="889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DF1521A-2F2C-046C-5C9E-09E3D1B3AF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48685" y="4717143"/>
            <a:ext cx="951667" cy="95166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8960561-BB24-EC97-5298-6CE5FFE396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85126" y="2891971"/>
            <a:ext cx="322943" cy="32294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B0B02B4-2575-BF94-6E32-FF70E73B477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470453" y="3272973"/>
            <a:ext cx="370114" cy="37011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61713C9-2725-4AD7-6585-464C62E728A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285126" y="4579259"/>
            <a:ext cx="500743" cy="5007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2ACD876-937E-3423-48AD-091FBF79197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flipH="1">
            <a:off x="11608069" y="5189349"/>
            <a:ext cx="370114" cy="370114"/>
          </a:xfrm>
          <a:prstGeom prst="rect">
            <a:avLst/>
          </a:prstGeom>
        </p:spPr>
      </p:pic>
      <p:sp>
        <p:nvSpPr>
          <p:cNvPr id="11" name="Slide Number Placeholder 3">
            <a:extLst>
              <a:ext uri="{FF2B5EF4-FFF2-40B4-BE49-F238E27FC236}">
                <a16:creationId xmlns:a16="http://schemas.microsoft.com/office/drawing/2014/main" id="{A64BC776-47B2-0959-F671-69A7227F2B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311900"/>
            <a:ext cx="2743200" cy="365125"/>
          </a:xfrm>
        </p:spPr>
        <p:txBody>
          <a:bodyPr/>
          <a:lstStyle/>
          <a:p>
            <a:fld id="{83283B1E-0A24-6A43-B4A4-E60DB1BFDD42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8679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91485555-8D72-CBAE-1524-394D100CAA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2200FF"/>
                </a:solidFill>
              </a:rPr>
              <a:t>Communication paradigm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7AF71E9-75A8-8318-F5CA-77CFBDDDDB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Client/server (HTTP)</a:t>
            </a:r>
          </a:p>
          <a:p>
            <a:pPr lvl="1"/>
            <a:r>
              <a:rPr lang="en-US" dirty="0"/>
              <a:t>Communication is point to point: client asks, server replies 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Pub/Sub (MQTT)</a:t>
            </a:r>
          </a:p>
          <a:p>
            <a:pPr lvl="1"/>
            <a:r>
              <a:rPr lang="en-US" dirty="0"/>
              <a:t>Communication is point to multipoint via an intermediate broker: publisher sends update, subscribers are notified.</a:t>
            </a:r>
          </a:p>
          <a:p>
            <a:pPr marL="914400" lvl="2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59DB00-4A0F-6DBB-89A2-62F7A2930D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83B1E-0A24-6A43-B4A4-E60DB1BFDD42}" type="slidenum">
              <a:rPr lang="en-US" smtClean="0"/>
              <a:t>8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DB41410-2E72-0FE9-A24D-5AE976D6C3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2197" y="2516448"/>
            <a:ext cx="523307" cy="52330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5A2A219-407F-93F6-6023-6EC9726684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46884" y="2582402"/>
            <a:ext cx="391397" cy="39139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445F73C-262B-1382-B628-0A745C65F0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0543" y="5407156"/>
            <a:ext cx="523307" cy="52330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F39A2F7-E425-9E7C-BF1A-E832CE7C78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31059" y="4467547"/>
            <a:ext cx="523307" cy="52330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6574819-F63B-4C9A-843B-2028BCA72D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4195" y="5375943"/>
            <a:ext cx="523307" cy="52330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0960578-9F05-5038-2294-AE89DEA3C2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37228" y="6146459"/>
            <a:ext cx="523307" cy="52330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F8A8DC7-809C-F1D5-5029-8D687001FFC0}"/>
              </a:ext>
            </a:extLst>
          </p:cNvPr>
          <p:cNvSpPr txBox="1"/>
          <p:nvPr/>
        </p:nvSpPr>
        <p:spPr>
          <a:xfrm>
            <a:off x="3401884" y="3021174"/>
            <a:ext cx="54393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Client</a:t>
            </a:r>
            <a:endParaRPr lang="en-US" dirty="0"/>
          </a:p>
          <a:p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636F0EF-85C6-7C3C-3A0A-EB60E801E304}"/>
              </a:ext>
            </a:extLst>
          </p:cNvPr>
          <p:cNvSpPr txBox="1"/>
          <p:nvPr/>
        </p:nvSpPr>
        <p:spPr>
          <a:xfrm>
            <a:off x="7270616" y="3039755"/>
            <a:ext cx="58375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Server</a:t>
            </a:r>
            <a:endParaRPr lang="en-US" dirty="0"/>
          </a:p>
          <a:p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25DD990-0895-C851-3C13-AE8049F2E26D}"/>
              </a:ext>
            </a:extLst>
          </p:cNvPr>
          <p:cNvSpPr txBox="1"/>
          <p:nvPr/>
        </p:nvSpPr>
        <p:spPr>
          <a:xfrm>
            <a:off x="2829355" y="5921984"/>
            <a:ext cx="114505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Publisher client</a:t>
            </a:r>
            <a:endParaRPr lang="en-US" dirty="0"/>
          </a:p>
          <a:p>
            <a:endParaRPr lang="en-US" dirty="0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514399A5-6CE6-4C12-5093-AF33FCF3B9AA}"/>
              </a:ext>
            </a:extLst>
          </p:cNvPr>
          <p:cNvGrpSpPr/>
          <p:nvPr/>
        </p:nvGrpSpPr>
        <p:grpSpPr>
          <a:xfrm>
            <a:off x="5397417" y="4970222"/>
            <a:ext cx="595612" cy="653050"/>
            <a:chOff x="5385950" y="4781126"/>
            <a:chExt cx="595612" cy="65305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A21EED81-31BA-9EF6-FDDD-02AFA6C53A8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539912" y="5042779"/>
              <a:ext cx="391397" cy="391397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F6E0EE7-CE48-2DE1-7FF5-276EC78A8A3E}"/>
                </a:ext>
              </a:extLst>
            </p:cNvPr>
            <p:cNvSpPr txBox="1"/>
            <p:nvPr/>
          </p:nvSpPr>
          <p:spPr>
            <a:xfrm>
              <a:off x="5385950" y="4781126"/>
              <a:ext cx="595612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Broker</a:t>
              </a:r>
              <a:endParaRPr lang="en-US" dirty="0"/>
            </a:p>
            <a:p>
              <a:endParaRPr lang="en-US" dirty="0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BD73E2DF-6A0D-2C8F-1181-9042428D1595}"/>
              </a:ext>
            </a:extLst>
          </p:cNvPr>
          <p:cNvSpPr txBox="1"/>
          <p:nvPr/>
        </p:nvSpPr>
        <p:spPr>
          <a:xfrm>
            <a:off x="7612904" y="5033504"/>
            <a:ext cx="127631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Subscribers client</a:t>
            </a:r>
            <a:endParaRPr lang="en-US" dirty="0"/>
          </a:p>
          <a:p>
            <a:endParaRPr lang="en-US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7EEE092C-41A4-05DE-6BD8-B6AA531F4224}"/>
              </a:ext>
            </a:extLst>
          </p:cNvPr>
          <p:cNvGrpSpPr/>
          <p:nvPr/>
        </p:nvGrpSpPr>
        <p:grpSpPr>
          <a:xfrm>
            <a:off x="3821093" y="2394916"/>
            <a:ext cx="689997" cy="626258"/>
            <a:chOff x="3821093" y="2394916"/>
            <a:chExt cx="689997" cy="626258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87577D3E-8C01-75B1-9E2B-2242DFD0121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956128" y="2601245"/>
              <a:ext cx="419929" cy="419929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D089AEB3-2428-2538-5123-4290E7524D1D}"/>
                </a:ext>
              </a:extLst>
            </p:cNvPr>
            <p:cNvSpPr txBox="1"/>
            <p:nvPr/>
          </p:nvSpPr>
          <p:spPr>
            <a:xfrm>
              <a:off x="3821093" y="2394916"/>
              <a:ext cx="689997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Request</a:t>
              </a:r>
              <a:endParaRPr lang="en-US" dirty="0"/>
            </a:p>
            <a:p>
              <a:endParaRPr lang="en-US" dirty="0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2A67C943-FBFD-EB7D-463A-3AE54DECFF24}"/>
              </a:ext>
            </a:extLst>
          </p:cNvPr>
          <p:cNvGrpSpPr/>
          <p:nvPr/>
        </p:nvGrpSpPr>
        <p:grpSpPr>
          <a:xfrm>
            <a:off x="6815783" y="2364657"/>
            <a:ext cx="783099" cy="646685"/>
            <a:chOff x="6815783" y="2364657"/>
            <a:chExt cx="783099" cy="646685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8729D1B4-3E8C-F90E-2A66-9F8245F121D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950818" y="2591413"/>
              <a:ext cx="419929" cy="419929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9BEB577C-2337-732C-71CE-697F1BFFD159}"/>
                </a:ext>
              </a:extLst>
            </p:cNvPr>
            <p:cNvSpPr txBox="1"/>
            <p:nvPr/>
          </p:nvSpPr>
          <p:spPr>
            <a:xfrm>
              <a:off x="6815783" y="2364657"/>
              <a:ext cx="783099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Response</a:t>
              </a:r>
              <a:endParaRPr lang="en-US" dirty="0"/>
            </a:p>
            <a:p>
              <a:endParaRPr lang="en-US" dirty="0"/>
            </a:p>
          </p:txBody>
        </p:sp>
      </p:grpSp>
      <p:pic>
        <p:nvPicPr>
          <p:cNvPr id="46" name="Picture 45" descr="A network of blue circles and lines&#10;&#10;Description automatically generated">
            <a:extLst>
              <a:ext uri="{FF2B5EF4-FFF2-40B4-BE49-F238E27FC236}">
                <a16:creationId xmlns:a16="http://schemas.microsoft.com/office/drawing/2014/main" id="{CE4A4686-6F60-F842-FC89-969CAD06484F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13000"/>
          </a:blip>
          <a:stretch>
            <a:fillRect/>
          </a:stretch>
        </p:blipFill>
        <p:spPr>
          <a:xfrm>
            <a:off x="4930057" y="2439409"/>
            <a:ext cx="1601793" cy="958492"/>
          </a:xfrm>
          <a:prstGeom prst="rect">
            <a:avLst/>
          </a:prstGeom>
        </p:spPr>
      </p:pic>
      <p:pic>
        <p:nvPicPr>
          <p:cNvPr id="47" name="Picture 46" descr="A network of blue circles and lines&#10;&#10;Description automatically generated">
            <a:extLst>
              <a:ext uri="{FF2B5EF4-FFF2-40B4-BE49-F238E27FC236}">
                <a16:creationId xmlns:a16="http://schemas.microsoft.com/office/drawing/2014/main" id="{A1BD61B7-CDFD-D922-CE53-4258F2A64142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13000"/>
          </a:blip>
          <a:stretch>
            <a:fillRect/>
          </a:stretch>
        </p:blipFill>
        <p:spPr>
          <a:xfrm>
            <a:off x="3908573" y="5138766"/>
            <a:ext cx="1601793" cy="958492"/>
          </a:xfrm>
          <a:prstGeom prst="rect">
            <a:avLst/>
          </a:prstGeom>
        </p:spPr>
      </p:pic>
      <p:pic>
        <p:nvPicPr>
          <p:cNvPr id="48" name="Picture 47" descr="A network of blue circles and lines&#10;&#10;Description automatically generated">
            <a:extLst>
              <a:ext uri="{FF2B5EF4-FFF2-40B4-BE49-F238E27FC236}">
                <a16:creationId xmlns:a16="http://schemas.microsoft.com/office/drawing/2014/main" id="{A0314F32-8BAB-6273-58B5-245CF0E35F92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13000"/>
          </a:blip>
          <a:stretch>
            <a:fillRect/>
          </a:stretch>
        </p:blipFill>
        <p:spPr>
          <a:xfrm>
            <a:off x="5898685" y="5208599"/>
            <a:ext cx="1601793" cy="958492"/>
          </a:xfrm>
          <a:prstGeom prst="rect">
            <a:avLst/>
          </a:prstGeom>
        </p:spPr>
      </p:pic>
      <p:grpSp>
        <p:nvGrpSpPr>
          <p:cNvPr id="50" name="Group 49">
            <a:extLst>
              <a:ext uri="{FF2B5EF4-FFF2-40B4-BE49-F238E27FC236}">
                <a16:creationId xmlns:a16="http://schemas.microsoft.com/office/drawing/2014/main" id="{5B2DEB4F-2E04-CE1C-B608-56E9E8A251C6}"/>
              </a:ext>
            </a:extLst>
          </p:cNvPr>
          <p:cNvGrpSpPr/>
          <p:nvPr/>
        </p:nvGrpSpPr>
        <p:grpSpPr>
          <a:xfrm>
            <a:off x="3577454" y="5202799"/>
            <a:ext cx="895951" cy="639404"/>
            <a:chOff x="6749219" y="2371938"/>
            <a:chExt cx="895951" cy="639404"/>
          </a:xfrm>
        </p:grpSpPr>
        <p:pic>
          <p:nvPicPr>
            <p:cNvPr id="51" name="Picture 50">
              <a:extLst>
                <a:ext uri="{FF2B5EF4-FFF2-40B4-BE49-F238E27FC236}">
                  <a16:creationId xmlns:a16="http://schemas.microsoft.com/office/drawing/2014/main" id="{36715A09-1914-4446-6915-CA6F0F57C39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950818" y="2591413"/>
              <a:ext cx="419929" cy="419929"/>
            </a:xfrm>
            <a:prstGeom prst="rect">
              <a:avLst/>
            </a:prstGeom>
          </p:spPr>
        </p:pic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EDF656C2-907E-D373-ACC6-EC41F917A6CE}"/>
                </a:ext>
              </a:extLst>
            </p:cNvPr>
            <p:cNvSpPr txBox="1"/>
            <p:nvPr/>
          </p:nvSpPr>
          <p:spPr>
            <a:xfrm>
              <a:off x="6749219" y="2371938"/>
              <a:ext cx="895951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/</a:t>
              </a:r>
              <a:r>
                <a:rPr lang="en-US" sz="1200" dirty="0" err="1"/>
                <a:t>sometopic</a:t>
              </a:r>
              <a:endParaRPr lang="en-US" dirty="0"/>
            </a:p>
            <a:p>
              <a:endParaRPr lang="en-US" dirty="0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3FD2BEFB-DE15-BF37-4A72-F4DA1E064AEB}"/>
              </a:ext>
            </a:extLst>
          </p:cNvPr>
          <p:cNvGrpSpPr/>
          <p:nvPr/>
        </p:nvGrpSpPr>
        <p:grpSpPr>
          <a:xfrm>
            <a:off x="5764444" y="4693116"/>
            <a:ext cx="895951" cy="639404"/>
            <a:chOff x="6749219" y="2371938"/>
            <a:chExt cx="895951" cy="639404"/>
          </a:xfrm>
        </p:grpSpPr>
        <p:pic>
          <p:nvPicPr>
            <p:cNvPr id="54" name="Picture 53">
              <a:extLst>
                <a:ext uri="{FF2B5EF4-FFF2-40B4-BE49-F238E27FC236}">
                  <a16:creationId xmlns:a16="http://schemas.microsoft.com/office/drawing/2014/main" id="{1E91CF2F-303A-898C-7108-DF5A008E4A9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950818" y="2591413"/>
              <a:ext cx="419929" cy="419929"/>
            </a:xfrm>
            <a:prstGeom prst="rect">
              <a:avLst/>
            </a:prstGeom>
          </p:spPr>
        </p:pic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53EA8AA1-97C2-3B4F-86EA-3C04F2C1C901}"/>
                </a:ext>
              </a:extLst>
            </p:cNvPr>
            <p:cNvSpPr txBox="1"/>
            <p:nvPr/>
          </p:nvSpPr>
          <p:spPr>
            <a:xfrm>
              <a:off x="6749219" y="2371938"/>
              <a:ext cx="895951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/</a:t>
              </a:r>
              <a:r>
                <a:rPr lang="en-US" sz="1200" dirty="0" err="1"/>
                <a:t>sometopic</a:t>
              </a:r>
              <a:endParaRPr lang="en-US" dirty="0"/>
            </a:p>
            <a:p>
              <a:endParaRPr lang="en-US" dirty="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969D19BF-1A55-1B88-5682-7D0A77ECA7C5}"/>
              </a:ext>
            </a:extLst>
          </p:cNvPr>
          <p:cNvGrpSpPr/>
          <p:nvPr/>
        </p:nvGrpSpPr>
        <p:grpSpPr>
          <a:xfrm>
            <a:off x="5764444" y="5231875"/>
            <a:ext cx="895951" cy="639404"/>
            <a:chOff x="6749219" y="2371938"/>
            <a:chExt cx="895951" cy="639404"/>
          </a:xfrm>
        </p:grpSpPr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id="{E853071D-6097-C73B-0038-8D2DB3A2FE2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950818" y="2591413"/>
              <a:ext cx="419929" cy="419929"/>
            </a:xfrm>
            <a:prstGeom prst="rect">
              <a:avLst/>
            </a:prstGeom>
          </p:spPr>
        </p:pic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3BA69BCE-5FFD-3EA4-EFDF-A274B42264C7}"/>
                </a:ext>
              </a:extLst>
            </p:cNvPr>
            <p:cNvSpPr txBox="1"/>
            <p:nvPr/>
          </p:nvSpPr>
          <p:spPr>
            <a:xfrm>
              <a:off x="6749219" y="2371938"/>
              <a:ext cx="895951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/</a:t>
              </a:r>
              <a:r>
                <a:rPr lang="en-US" sz="1200" dirty="0" err="1"/>
                <a:t>sometopic</a:t>
              </a:r>
              <a:endParaRPr lang="en-US" dirty="0"/>
            </a:p>
            <a:p>
              <a:endParaRPr lang="en-US" dirty="0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A660D022-CA81-902C-F831-5D249AA4D6F8}"/>
              </a:ext>
            </a:extLst>
          </p:cNvPr>
          <p:cNvGrpSpPr/>
          <p:nvPr/>
        </p:nvGrpSpPr>
        <p:grpSpPr>
          <a:xfrm>
            <a:off x="5738119" y="5727824"/>
            <a:ext cx="895951" cy="639404"/>
            <a:chOff x="6749219" y="2371938"/>
            <a:chExt cx="895951" cy="639404"/>
          </a:xfrm>
        </p:grpSpPr>
        <p:pic>
          <p:nvPicPr>
            <p:cNvPr id="60" name="Picture 59">
              <a:extLst>
                <a:ext uri="{FF2B5EF4-FFF2-40B4-BE49-F238E27FC236}">
                  <a16:creationId xmlns:a16="http://schemas.microsoft.com/office/drawing/2014/main" id="{DACB4A84-CEED-BFE3-3842-6F9F59CF23B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950818" y="2591413"/>
              <a:ext cx="419929" cy="419929"/>
            </a:xfrm>
            <a:prstGeom prst="rect">
              <a:avLst/>
            </a:prstGeom>
          </p:spPr>
        </p:pic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EB32B6A6-7D1D-FCAD-7F95-B2FA5BBB5D73}"/>
                </a:ext>
              </a:extLst>
            </p:cNvPr>
            <p:cNvSpPr txBox="1"/>
            <p:nvPr/>
          </p:nvSpPr>
          <p:spPr>
            <a:xfrm>
              <a:off x="6749219" y="2371938"/>
              <a:ext cx="895951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/</a:t>
              </a:r>
              <a:r>
                <a:rPr lang="en-US" sz="1200" dirty="0" err="1"/>
                <a:t>sometopic</a:t>
              </a:r>
              <a:endParaRPr lang="en-US" dirty="0"/>
            </a:p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056845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839 0.02384 L 0.25169 0.02685 " pathEditMode="relative" ptsTypes="AA">
                                      <p:cBhvr>
                                        <p:cTn id="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82 0.01111 L -0.25899 0.01597 " pathEditMode="relative" ptsTypes="AA">
                                      <p:cBhvr>
                                        <p:cTn id="12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516 0.03241 L 0.13528 -0.01389 " pathEditMode="relative" ptsTypes="AA">
                                      <p:cBhvr>
                                        <p:cTn id="16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35 0.02569 L 0.11822 -0.02848 " pathEditMode="relative" ptsTypes="AA">
                                      <p:cBhvr>
                                        <p:cTn id="28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18 0.0162 L 0.1677 0.01019 " pathEditMode="relative" ptsTypes="AA">
                                      <p:cBhvr>
                                        <p:cTn id="30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03 0.01898 L 0.11979 0.06736 " pathEditMode="relative" ptsTypes="AA">
                                      <p:cBhvr>
                                        <p:cTn id="32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A3944C2E-1D44-0C30-7D25-5CE1BF3B46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2200FF"/>
                </a:solidFill>
              </a:rPr>
              <a:t>Federated learning under the comm. perspective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76FE72B-5CBB-1EC7-4029-334DB0ABF0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6488" y="1401841"/>
            <a:ext cx="11119021" cy="5001178"/>
          </a:xfrm>
        </p:spPr>
        <p:txBody>
          <a:bodyPr/>
          <a:lstStyle/>
          <a:p>
            <a:r>
              <a:rPr lang="en-US" dirty="0"/>
              <a:t>What to transfer:</a:t>
            </a:r>
          </a:p>
          <a:p>
            <a:pPr lvl="1"/>
            <a:r>
              <a:rPr lang="en-US" dirty="0"/>
              <a:t>Local and global models (potentially very large in size)</a:t>
            </a:r>
          </a:p>
          <a:p>
            <a:pPr lvl="1"/>
            <a:endParaRPr lang="en-US" dirty="0"/>
          </a:p>
          <a:p>
            <a:r>
              <a:rPr lang="en-US" dirty="0"/>
              <a:t>How to transfer:</a:t>
            </a:r>
          </a:p>
          <a:p>
            <a:pPr lvl="1"/>
            <a:r>
              <a:rPr lang="en-US" dirty="0"/>
              <a:t>Reliably (with TCP)? What about timing constraints?</a:t>
            </a:r>
          </a:p>
          <a:p>
            <a:pPr lvl="1"/>
            <a:r>
              <a:rPr lang="en-US" dirty="0"/>
              <a:t>Can we tolerate losing some model params in </a:t>
            </a:r>
            <a:r>
              <a:rPr lang="en-US" dirty="0" err="1"/>
              <a:t>favour</a:t>
            </a:r>
            <a:r>
              <a:rPr lang="en-US" dirty="0"/>
              <a:t> of a more timely process (with UDP)?</a:t>
            </a:r>
          </a:p>
          <a:p>
            <a:pPr lvl="1"/>
            <a:r>
              <a:rPr lang="en-US" dirty="0"/>
              <a:t>Client/server or pub/sub?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Federated learning is not only transferring models (e.g., the </a:t>
            </a:r>
            <a:r>
              <a:rPr lang="en-US" b="1" dirty="0"/>
              <a:t>data</a:t>
            </a:r>
            <a:r>
              <a:rPr lang="en-US" dirty="0"/>
              <a:t> plane)…</a:t>
            </a:r>
          </a:p>
          <a:p>
            <a:pPr lvl="1"/>
            <a:r>
              <a:rPr lang="en-US" dirty="0"/>
              <a:t>Nodes joining/leaving the infrastructure</a:t>
            </a:r>
          </a:p>
          <a:p>
            <a:pPr lvl="1"/>
            <a:r>
              <a:rPr lang="en-US" dirty="0"/>
              <a:t>Deciding how frequently performing updates</a:t>
            </a:r>
          </a:p>
          <a:p>
            <a:pPr lvl="1"/>
            <a:r>
              <a:rPr lang="en-US" dirty="0"/>
              <a:t>Disseminating working parameters (e.g., changing the unit of a specific feature)</a:t>
            </a:r>
          </a:p>
          <a:p>
            <a:pPr lvl="1"/>
            <a:r>
              <a:rPr lang="en-US" dirty="0"/>
              <a:t>In other words: the </a:t>
            </a:r>
            <a:r>
              <a:rPr lang="en-US" b="1" dirty="0"/>
              <a:t>control</a:t>
            </a:r>
            <a:r>
              <a:rPr lang="en-US" dirty="0"/>
              <a:t> plane!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A0975BA-8600-90B8-1069-8C341BB2B63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Deep learning ">
            <a:hlinkClick r:id="rId2" tooltip="Deep learning"/>
            <a:extLst>
              <a:ext uri="{FF2B5EF4-FFF2-40B4-BE49-F238E27FC236}">
                <a16:creationId xmlns:a16="http://schemas.microsoft.com/office/drawing/2014/main" id="{D996C2BB-16D4-FB94-D32D-70BDB31A33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8666" y="1401841"/>
            <a:ext cx="928397" cy="1018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26AF31B3-DA91-F28F-2AD6-55CAC06A4B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311900"/>
            <a:ext cx="2743200" cy="365125"/>
          </a:xfrm>
        </p:spPr>
        <p:txBody>
          <a:bodyPr/>
          <a:lstStyle/>
          <a:p>
            <a:fld id="{83283B1E-0A24-6A43-B4A4-E60DB1BFDD42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3711058"/>
      </p:ext>
    </p:extLst>
  </p:cSld>
  <p:clrMapOvr>
    <a:masterClrMapping/>
  </p:clrMapOvr>
</p:sld>
</file>

<file path=ppt/theme/theme1.xml><?xml version="1.0" encoding="utf-8"?>
<a:theme xmlns:a="http://schemas.openxmlformats.org/drawingml/2006/main" name="Title_purple">
  <a:themeElements>
    <a:clrScheme name="Custom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910635"/>
      </a:accent1>
      <a:accent2>
        <a:srgbClr val="393436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ntlab_template" id="{C728BB43-F49E-E04D-9A53-EA50BB1157E2}" vid="{572267EB-5320-2142-AA10-F7B453A59D21}"/>
    </a:ext>
  </a:extLst>
</a:theme>
</file>

<file path=ppt/theme/theme10.xml><?xml version="1.0" encoding="utf-8"?>
<a:theme xmlns:a="http://schemas.openxmlformats.org/drawingml/2006/main" name="Divider_gray 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ntlab_template" id="{C728BB43-F49E-E04D-9A53-EA50BB1157E2}" vid="{50F50B19-4F0A-8649-9D1B-B7D61FCED0F9}"/>
    </a:ext>
  </a:extLst>
</a:theme>
</file>

<file path=ppt/theme/theme1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itle_white">
  <a:themeElements>
    <a:clrScheme name="Custom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910635"/>
      </a:accent1>
      <a:accent2>
        <a:srgbClr val="393436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ntlab_template" id="{C728BB43-F49E-E04D-9A53-EA50BB1157E2}" vid="{EC5720D8-659F-5E4E-9567-76ABFBABA3CA}"/>
    </a:ext>
  </a:extLst>
</a:theme>
</file>

<file path=ppt/theme/theme3.xml><?xml version="1.0" encoding="utf-8"?>
<a:theme xmlns:a="http://schemas.openxmlformats.org/drawingml/2006/main" name="Title_gray">
  <a:themeElements>
    <a:clrScheme name="Custom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910635"/>
      </a:accent1>
      <a:accent2>
        <a:srgbClr val="393436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ntlab_template" id="{C728BB43-F49E-E04D-9A53-EA50BB1157E2}" vid="{3C2A1753-9B27-1642-9220-F7DE0BE1F32D}"/>
    </a:ext>
  </a:extLst>
</a:theme>
</file>

<file path=ppt/theme/theme4.xml><?xml version="1.0" encoding="utf-8"?>
<a:theme xmlns:a="http://schemas.openxmlformats.org/drawingml/2006/main" name="Main_white">
  <a:themeElements>
    <a:clrScheme name="ANTLAB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910635"/>
      </a:accent1>
      <a:accent2>
        <a:srgbClr val="383535"/>
      </a:accent2>
      <a:accent3>
        <a:srgbClr val="A5A5A5"/>
      </a:accent3>
      <a:accent4>
        <a:srgbClr val="E76A00"/>
      </a:accent4>
      <a:accent5>
        <a:srgbClr val="375D82"/>
      </a:accent5>
      <a:accent6>
        <a:srgbClr val="4B7431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ntlab_template" id="{C728BB43-F49E-E04D-9A53-EA50BB1157E2}" vid="{B88DB4B2-1539-2747-9DE6-D5F4A6CFB420}"/>
    </a:ext>
  </a:extLst>
</a:theme>
</file>

<file path=ppt/theme/theme5.xml><?xml version="1.0" encoding="utf-8"?>
<a:theme xmlns:a="http://schemas.openxmlformats.org/drawingml/2006/main" name="Paragraph_purp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ntlab_template" id="{C728BB43-F49E-E04D-9A53-EA50BB1157E2}" vid="{00C5AAF7-1CCF-3649-9A4D-DE14F9447E0D}"/>
    </a:ext>
  </a:extLst>
</a:theme>
</file>

<file path=ppt/theme/theme6.xml><?xml version="1.0" encoding="utf-8"?>
<a:theme xmlns:a="http://schemas.openxmlformats.org/drawingml/2006/main" name="Paragraph_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ntlab_template" id="{C728BB43-F49E-E04D-9A53-EA50BB1157E2}" vid="{435CF36D-389C-D94F-A94C-4920527E7D16}"/>
    </a:ext>
  </a:extLst>
</a:theme>
</file>

<file path=ppt/theme/theme7.xml><?xml version="1.0" encoding="utf-8"?>
<a:theme xmlns:a="http://schemas.openxmlformats.org/drawingml/2006/main" name="Paragraph_gray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ntlab_template" id="{C728BB43-F49E-E04D-9A53-EA50BB1157E2}" vid="{FBB3330D-DEE7-A14E-B313-01C65A03B5E1}"/>
    </a:ext>
  </a:extLst>
</a:theme>
</file>

<file path=ppt/theme/theme8.xml><?xml version="1.0" encoding="utf-8"?>
<a:theme xmlns:a="http://schemas.openxmlformats.org/drawingml/2006/main" name="Divider_purp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ntlab_template" id="{C728BB43-F49E-E04D-9A53-EA50BB1157E2}" vid="{33DC3921-A1E6-3E4F-A356-5AE2E365A68E}"/>
    </a:ext>
  </a:extLst>
</a:theme>
</file>

<file path=ppt/theme/theme9.xml><?xml version="1.0" encoding="utf-8"?>
<a:theme xmlns:a="http://schemas.openxmlformats.org/drawingml/2006/main" name="Divider_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ntlab_template" id="{C728BB43-F49E-E04D-9A53-EA50BB1157E2}" vid="{FB7B3D04-5362-7648-9305-2C0E808E277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Title_purple</Template>
  <TotalTime>33034</TotalTime>
  <Words>618</Words>
  <Application>Microsoft Macintosh PowerPoint</Application>
  <PresentationFormat>Widescreen</PresentationFormat>
  <Paragraphs>135</Paragraphs>
  <Slides>11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11</vt:i4>
      </vt:variant>
    </vt:vector>
  </HeadingPairs>
  <TitlesOfParts>
    <vt:vector size="29" baseType="lpstr">
      <vt:lpstr>Arial</vt:lpstr>
      <vt:lpstr>Arial Black</vt:lpstr>
      <vt:lpstr>Brandon Text</vt:lpstr>
      <vt:lpstr>Brandon Text Light</vt:lpstr>
      <vt:lpstr>Brandon Text Medium</vt:lpstr>
      <vt:lpstr>Calibri</vt:lpstr>
      <vt:lpstr>Google Sans</vt:lpstr>
      <vt:lpstr>Times New Roman</vt:lpstr>
      <vt:lpstr>Title_purple</vt:lpstr>
      <vt:lpstr>Title_white</vt:lpstr>
      <vt:lpstr>Title_gray</vt:lpstr>
      <vt:lpstr>Main_white</vt:lpstr>
      <vt:lpstr>Paragraph_purple</vt:lpstr>
      <vt:lpstr>Paragraph_white</vt:lpstr>
      <vt:lpstr>Paragraph_gray</vt:lpstr>
      <vt:lpstr>Divider_purple</vt:lpstr>
      <vt:lpstr>Divider_white</vt:lpstr>
      <vt:lpstr>Divider_gray </vt:lpstr>
      <vt:lpstr>PowerPoint Presentation</vt:lpstr>
      <vt:lpstr>Agenda</vt:lpstr>
      <vt:lpstr>What is the Internet</vt:lpstr>
      <vt:lpstr>What is the Internet</vt:lpstr>
      <vt:lpstr>Internet Protocol</vt:lpstr>
      <vt:lpstr>What is the Internet</vt:lpstr>
      <vt:lpstr>Adding reliability</vt:lpstr>
      <vt:lpstr>Communication paradigm</vt:lpstr>
      <vt:lpstr>Federated learning under the comm. perspective</vt:lpstr>
      <vt:lpstr>Securing a public network: VPN</vt:lpstr>
      <vt:lpstr>Task T2.2 objectives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CLICK TO ADD TITLE </dc:title>
  <dc:creator>andrea pimpinella</dc:creator>
  <cp:lastModifiedBy>Alessandro Enrico Cesare Redondi</cp:lastModifiedBy>
  <cp:revision>661</cp:revision>
  <dcterms:created xsi:type="dcterms:W3CDTF">2020-01-30T09:44:48Z</dcterms:created>
  <dcterms:modified xsi:type="dcterms:W3CDTF">2023-09-20T15:21:50Z</dcterms:modified>
</cp:coreProperties>
</file>