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346" r:id="rId3"/>
    <p:sldId id="339" r:id="rId4"/>
    <p:sldId id="340" r:id="rId5"/>
    <p:sldId id="341" r:id="rId6"/>
    <p:sldId id="342" r:id="rId7"/>
    <p:sldId id="343" r:id="rId8"/>
    <p:sldId id="345" r:id="rId9"/>
    <p:sldId id="347" r:id="rId10"/>
    <p:sldId id="344" r:id="rId11"/>
    <p:sldId id="349" r:id="rId12"/>
    <p:sldId id="350" r:id="rId13"/>
    <p:sldId id="351" r:id="rId14"/>
    <p:sldId id="352" r:id="rId15"/>
    <p:sldId id="353" r:id="rId16"/>
    <p:sldId id="354" r:id="rId17"/>
    <p:sldId id="348" r:id="rId18"/>
    <p:sldId id="288" r:id="rId19"/>
  </p:sldIdLst>
  <p:sldSz cx="12192000" cy="6858000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0047E6"/>
    <a:srgbClr val="0042D6"/>
    <a:srgbClr val="2F6FFF"/>
    <a:srgbClr val="0955FF"/>
    <a:srgbClr val="004AEE"/>
    <a:srgbClr val="CC6600"/>
    <a:srgbClr val="FAFCAE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 autoAdjust="0"/>
    <p:restoredTop sz="88284" autoAdjust="0"/>
  </p:normalViewPr>
  <p:slideViewPr>
    <p:cSldViewPr snapToGrid="0" snapToObjects="1">
      <p:cViewPr varScale="1">
        <p:scale>
          <a:sx n="115" d="100"/>
          <a:sy n="115" d="100"/>
        </p:scale>
        <p:origin x="32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811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68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37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55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904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314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27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22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564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83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16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</a:t>
            </a:r>
            <a:r>
              <a:rPr lang="en-GB" dirty="0"/>
              <a:t>y default, jobs are run in parallel</a:t>
            </a:r>
            <a:r>
              <a:rPr lang="pl-PL" dirty="0"/>
              <a:t>. </a:t>
            </a:r>
            <a:r>
              <a:rPr lang="en-GB" dirty="0"/>
              <a:t>If sequence needed → define stages</a:t>
            </a:r>
            <a:endParaRPr lang="pl-PL" dirty="0"/>
          </a:p>
          <a:p>
            <a:r>
              <a:rPr lang="en-GB" dirty="0"/>
              <a:t>Pipeline: all jobs triggered for one even</a:t>
            </a:r>
            <a:r>
              <a:rPr lang="pl-PL" dirty="0"/>
              <a:t>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134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9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80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59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Show it in RDP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29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kaniko</a:t>
            </a:r>
            <a:r>
              <a:rPr lang="en-GB" dirty="0"/>
              <a:t> is a tool to build container images from a </a:t>
            </a:r>
            <a:r>
              <a:rPr lang="en-GB" dirty="0" err="1"/>
              <a:t>Dockerfile</a:t>
            </a:r>
            <a:r>
              <a:rPr lang="en-GB" dirty="0"/>
              <a:t>, inside a container or Kubernetes cluster.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81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kaniko</a:t>
            </a:r>
            <a:r>
              <a:rPr lang="en-GB" dirty="0"/>
              <a:t> is a tool to build container images from a </a:t>
            </a:r>
            <a:r>
              <a:rPr lang="en-GB" dirty="0" err="1"/>
              <a:t>Dockerfile</a:t>
            </a:r>
            <a:r>
              <a:rPr lang="en-GB" dirty="0"/>
              <a:t>, inside a container or Kubernetes cluster.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9BD5AFC2-D3F8-EF32-2E0E-F5A52C6AA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F8C7F0-CDF5-BE03-E9F4-D216C21D4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test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46F0310-190F-4F98-2D61-16537CD39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05/07/2023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test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7/4/2023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test2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gitlab.cern.ch/apc/susofts/processing/LGC2/-/blob/master/.gitlab-ci.yml" TargetMode="External"/><Relationship Id="rId4" Type="http://schemas.openxmlformats.org/officeDocument/2006/relationships/hyperlink" Target="https://gitlab.cern.ch/apc/common/gitlab-ci-utils/-/blob/master/ci/scripts/gitlab-ci-susoft.y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lab.cern.ch/apc/common/docker-image-susoft-cpp/-/blob/master/Dockerfile-cc7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767698/attachments/1740085/2815397/Gitlab_CI.pdf" TargetMode="External"/><Relationship Id="rId4" Type="http://schemas.openxmlformats.org/officeDocument/2006/relationships/hyperlink" Target="https://docs.gitlab.com/ee/ci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gitlab.cern.ch/apc/common/docker-image-susoft-cpp" TargetMode="External"/><Relationship Id="rId4" Type="http://schemas.openxmlformats.org/officeDocument/2006/relationships/hyperlink" Target="https://gitlab.cern.ch/gitlabci-examples/build_docker_imag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7820" y="4181061"/>
            <a:ext cx="8816224" cy="1554162"/>
          </a:xfrm>
        </p:spPr>
        <p:txBody>
          <a:bodyPr/>
          <a:lstStyle/>
          <a:p>
            <a:pPr algn="ctr"/>
            <a:r>
              <a:rPr lang="pl-PL" dirty="0"/>
              <a:t>Runners explained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b="1" dirty="0"/>
              <a:t>P. </a:t>
            </a:r>
            <a:r>
              <a:rPr lang="fr-CH" sz="1800" b="1" dirty="0"/>
              <a:t>LEWANDOWSKI</a:t>
            </a:r>
            <a:endParaRPr lang="en-US" sz="1800" b="1" dirty="0"/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1800" dirty="0"/>
              <a:t>July</a:t>
            </a:r>
            <a:r>
              <a:rPr lang="en-US" sz="1800" dirty="0"/>
              <a:t> </a:t>
            </a:r>
            <a:r>
              <a:rPr lang="pl-PL" sz="1800" dirty="0"/>
              <a:t>5</a:t>
            </a:r>
            <a:r>
              <a:rPr lang="en-US" sz="1800" baseline="30000" dirty="0" err="1"/>
              <a:t>th</a:t>
            </a:r>
            <a:r>
              <a:rPr lang="en-US" sz="1800" dirty="0"/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4. </a:t>
            </a:r>
            <a:r>
              <a:rPr lang="pl-PL" b="1" dirty="0"/>
              <a:t>What do runners run (.gitlab-ci.yml)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257DA3-10A5-CD50-522C-72E72F8786A3}"/>
              </a:ext>
            </a:extLst>
          </p:cNvPr>
          <p:cNvSpPr txBox="1"/>
          <p:nvPr/>
        </p:nvSpPr>
        <p:spPr>
          <a:xfrm>
            <a:off x="960782" y="1623711"/>
            <a:ext cx="10588487" cy="3503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We need a base GitLab .yml file with a scripts that are shared </a:t>
            </a:r>
            <a:r>
              <a:rPr lang="pl-PL" dirty="0">
                <a:hlinkClick r:id="rId4"/>
              </a:rPr>
              <a:t>https://gitlab.cern.ch/apc/common/gitlab-ci-utils/-/blob/master/ci/scripts/gitlab-ci-susoft.yml</a:t>
            </a:r>
            <a:endParaRPr lang="pl-PL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This file defines how a generic pipeline should look like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It defines jobs for both Windows and Linux (that are separate!)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This base class is included and (sometimes) extended by .yml files of the repository, e.g.: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LGC extends build_and_test jobs for both Windows and Linux </a:t>
            </a:r>
            <a:r>
              <a:rPr lang="pl-PL" dirty="0">
                <a:hlinkClick r:id="rId5"/>
              </a:rPr>
              <a:t>https://gitlab.cern.ch/apc/susofts/processing/LGC2/-/blob/master/.gitlab-ci.yml</a:t>
            </a:r>
            <a:endParaRPr lang="pl-PL" dirty="0"/>
          </a:p>
          <a:p>
            <a:pPr lvl="1">
              <a:lnSpc>
                <a:spcPct val="150000"/>
              </a:lnSpc>
            </a:pPr>
            <a:r>
              <a:rPr lang="pl-PL" dirty="0"/>
              <a:t> 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659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5. How does it come together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Graphic 4" descr="User outline">
            <a:extLst>
              <a:ext uri="{FF2B5EF4-FFF2-40B4-BE49-F238E27FC236}">
                <a16:creationId xmlns:a16="http://schemas.microsoft.com/office/drawing/2014/main" id="{5F0F585F-7E5A-BF9D-600C-2F64377C8F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24742" y="2878200"/>
            <a:ext cx="1581744" cy="158174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5D3BEFE-FC04-907A-CFF0-A4BE0D040750}"/>
              </a:ext>
            </a:extLst>
          </p:cNvPr>
          <p:cNvSpPr/>
          <p:nvPr/>
        </p:nvSpPr>
        <p:spPr>
          <a:xfrm>
            <a:off x="4962938" y="1192695"/>
            <a:ext cx="4472610" cy="1265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OpenStack</a:t>
            </a:r>
          </a:p>
          <a:p>
            <a:pPr algn="ctr"/>
            <a:endParaRPr lang="pl-PL" dirty="0"/>
          </a:p>
          <a:p>
            <a:pPr algn="ctr"/>
            <a:endParaRPr lang="pl-PL" dirty="0"/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95292A-13A4-F2A7-0C59-25FCD935A82D}"/>
              </a:ext>
            </a:extLst>
          </p:cNvPr>
          <p:cNvSpPr/>
          <p:nvPr/>
        </p:nvSpPr>
        <p:spPr>
          <a:xfrm>
            <a:off x="5459895" y="1653051"/>
            <a:ext cx="1272209" cy="6692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Windows Runner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F4CD6D-6279-6538-AF7B-151F619F179C}"/>
              </a:ext>
            </a:extLst>
          </p:cNvPr>
          <p:cNvSpPr/>
          <p:nvPr/>
        </p:nvSpPr>
        <p:spPr>
          <a:xfrm>
            <a:off x="7699512" y="1653051"/>
            <a:ext cx="1272209" cy="6692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Windows Runner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B2511B-D641-432E-9482-9C903A06C001}"/>
              </a:ext>
            </a:extLst>
          </p:cNvPr>
          <p:cNvGrpSpPr/>
          <p:nvPr/>
        </p:nvGrpSpPr>
        <p:grpSpPr>
          <a:xfrm>
            <a:off x="4896678" y="2952005"/>
            <a:ext cx="4538870" cy="2488487"/>
            <a:chOff x="4896678" y="2952005"/>
            <a:chExt cx="4538870" cy="248848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1D167FA-FA68-A728-006C-6EBDB42E0B3C}"/>
                </a:ext>
              </a:extLst>
            </p:cNvPr>
            <p:cNvSpPr/>
            <p:nvPr/>
          </p:nvSpPr>
          <p:spPr>
            <a:xfrm>
              <a:off x="4896678" y="2952005"/>
              <a:ext cx="4538870" cy="24884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GitLab</a:t>
              </a:r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en-GB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925A29A-9780-A1E0-F569-1F995E87D88F}"/>
                </a:ext>
              </a:extLst>
            </p:cNvPr>
            <p:cNvGrpSpPr/>
            <p:nvPr/>
          </p:nvGrpSpPr>
          <p:grpSpPr>
            <a:xfrm>
              <a:off x="5118650" y="4094955"/>
              <a:ext cx="1954697" cy="1163265"/>
              <a:chOff x="574812" y="4985835"/>
              <a:chExt cx="1954697" cy="102859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9413A52-910D-479B-824D-A4FF610FA762}"/>
                  </a:ext>
                </a:extLst>
              </p:cNvPr>
              <p:cNvSpPr/>
              <p:nvPr/>
            </p:nvSpPr>
            <p:spPr>
              <a:xfrm>
                <a:off x="574812" y="4985835"/>
                <a:ext cx="1954697" cy="102859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Image Builder</a:t>
                </a:r>
              </a:p>
              <a:p>
                <a:pPr algn="ctr"/>
                <a:endParaRPr lang="pl-PL" dirty="0"/>
              </a:p>
              <a:p>
                <a:pPr algn="ctr"/>
                <a:endParaRPr lang="pl-PL" dirty="0"/>
              </a:p>
              <a:p>
                <a:pPr algn="ctr"/>
                <a:endParaRPr lang="en-GB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5A8BB79-E70B-6767-4BC8-A7C61BBCF9D6}"/>
                  </a:ext>
                </a:extLst>
              </p:cNvPr>
              <p:cNvSpPr/>
              <p:nvPr/>
            </p:nvSpPr>
            <p:spPr>
              <a:xfrm>
                <a:off x="660951" y="5290637"/>
                <a:ext cx="1782417" cy="63317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docker-image-susoft-cpp</a:t>
                </a:r>
                <a:endParaRPr lang="en-GB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FFA828B-FEBD-EE55-9178-45A1CC5BACF0}"/>
                </a:ext>
              </a:extLst>
            </p:cNvPr>
            <p:cNvGrpSpPr/>
            <p:nvPr/>
          </p:nvGrpSpPr>
          <p:grpSpPr>
            <a:xfrm>
              <a:off x="7295319" y="4094954"/>
              <a:ext cx="1954697" cy="1163265"/>
              <a:chOff x="390938" y="4830417"/>
              <a:chExt cx="1954697" cy="102859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5211D08-43A3-B621-6B7D-C6FCFD34F27F}"/>
                  </a:ext>
                </a:extLst>
              </p:cNvPr>
              <p:cNvSpPr/>
              <p:nvPr/>
            </p:nvSpPr>
            <p:spPr>
              <a:xfrm>
                <a:off x="390938" y="4830417"/>
                <a:ext cx="1954697" cy="102859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.yml script base</a:t>
                </a:r>
              </a:p>
              <a:p>
                <a:pPr algn="ctr"/>
                <a:endParaRPr lang="pl-PL" dirty="0"/>
              </a:p>
              <a:p>
                <a:pPr algn="ctr"/>
                <a:endParaRPr lang="pl-PL" dirty="0"/>
              </a:p>
              <a:p>
                <a:pPr algn="ctr"/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868EDD1-B833-D8E6-9419-3E36EA0B7CCC}"/>
                  </a:ext>
                </a:extLst>
              </p:cNvPr>
              <p:cNvSpPr/>
              <p:nvPr/>
            </p:nvSpPr>
            <p:spPr>
              <a:xfrm>
                <a:off x="477077" y="5135218"/>
                <a:ext cx="1782417" cy="63317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gitlab-ci-utils</a:t>
                </a:r>
                <a:endParaRPr lang="en-GB" dirty="0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856A7D7-F6DD-267F-B4F0-707B08C3218C}"/>
                </a:ext>
              </a:extLst>
            </p:cNvPr>
            <p:cNvSpPr/>
            <p:nvPr/>
          </p:nvSpPr>
          <p:spPr>
            <a:xfrm>
              <a:off x="6309690" y="3425459"/>
              <a:ext cx="1779105" cy="4872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GitLab Server</a:t>
              </a:r>
            </a:p>
          </p:txBody>
        </p: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5C09B7-A083-0DEE-C1B6-814BEA1B7EBE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>
            <a:off x="2906486" y="3669072"/>
            <a:ext cx="340320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106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5. How does it come together - Windows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Graphic 4" descr="User outline">
            <a:extLst>
              <a:ext uri="{FF2B5EF4-FFF2-40B4-BE49-F238E27FC236}">
                <a16:creationId xmlns:a16="http://schemas.microsoft.com/office/drawing/2014/main" id="{5F0F585F-7E5A-BF9D-600C-2F64377C8F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0433" y="3885714"/>
            <a:ext cx="1581744" cy="158174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5D3BEFE-FC04-907A-CFF0-A4BE0D040750}"/>
              </a:ext>
            </a:extLst>
          </p:cNvPr>
          <p:cNvSpPr/>
          <p:nvPr/>
        </p:nvSpPr>
        <p:spPr>
          <a:xfrm>
            <a:off x="4962938" y="1192695"/>
            <a:ext cx="4472610" cy="1265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OpenStack</a:t>
            </a:r>
          </a:p>
          <a:p>
            <a:pPr algn="ctr"/>
            <a:endParaRPr lang="pl-PL" dirty="0"/>
          </a:p>
          <a:p>
            <a:pPr algn="ctr"/>
            <a:endParaRPr lang="pl-PL" dirty="0"/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95292A-13A4-F2A7-0C59-25FCD935A82D}"/>
              </a:ext>
            </a:extLst>
          </p:cNvPr>
          <p:cNvSpPr/>
          <p:nvPr/>
        </p:nvSpPr>
        <p:spPr>
          <a:xfrm>
            <a:off x="5459895" y="1653051"/>
            <a:ext cx="1272209" cy="6692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Windows Runner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F4CD6D-6279-6538-AF7B-151F619F179C}"/>
              </a:ext>
            </a:extLst>
          </p:cNvPr>
          <p:cNvSpPr/>
          <p:nvPr/>
        </p:nvSpPr>
        <p:spPr>
          <a:xfrm>
            <a:off x="7699512" y="1653051"/>
            <a:ext cx="1272209" cy="6692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Windows Runner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B2511B-D641-432E-9482-9C903A06C001}"/>
              </a:ext>
            </a:extLst>
          </p:cNvPr>
          <p:cNvGrpSpPr/>
          <p:nvPr/>
        </p:nvGrpSpPr>
        <p:grpSpPr>
          <a:xfrm>
            <a:off x="4896678" y="2952005"/>
            <a:ext cx="4538870" cy="2488487"/>
            <a:chOff x="4896678" y="2952005"/>
            <a:chExt cx="4538870" cy="248848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1D167FA-FA68-A728-006C-6EBDB42E0B3C}"/>
                </a:ext>
              </a:extLst>
            </p:cNvPr>
            <p:cNvSpPr/>
            <p:nvPr/>
          </p:nvSpPr>
          <p:spPr>
            <a:xfrm>
              <a:off x="4896678" y="2952005"/>
              <a:ext cx="4538870" cy="24884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GitLab</a:t>
              </a:r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en-GB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FFA828B-FEBD-EE55-9178-45A1CC5BACF0}"/>
                </a:ext>
              </a:extLst>
            </p:cNvPr>
            <p:cNvGrpSpPr/>
            <p:nvPr/>
          </p:nvGrpSpPr>
          <p:grpSpPr>
            <a:xfrm>
              <a:off x="7295319" y="4094954"/>
              <a:ext cx="1954697" cy="1163265"/>
              <a:chOff x="390938" y="4830417"/>
              <a:chExt cx="1954697" cy="102859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5211D08-43A3-B621-6B7D-C6FCFD34F27F}"/>
                  </a:ext>
                </a:extLst>
              </p:cNvPr>
              <p:cNvSpPr/>
              <p:nvPr/>
            </p:nvSpPr>
            <p:spPr>
              <a:xfrm>
                <a:off x="390938" y="4830417"/>
                <a:ext cx="1954697" cy="102859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.yml script base</a:t>
                </a:r>
              </a:p>
              <a:p>
                <a:pPr algn="ctr"/>
                <a:endParaRPr lang="pl-PL" dirty="0"/>
              </a:p>
              <a:p>
                <a:pPr algn="ctr"/>
                <a:endParaRPr lang="pl-PL" dirty="0"/>
              </a:p>
              <a:p>
                <a:pPr algn="ctr"/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868EDD1-B833-D8E6-9419-3E36EA0B7CCC}"/>
                  </a:ext>
                </a:extLst>
              </p:cNvPr>
              <p:cNvSpPr/>
              <p:nvPr/>
            </p:nvSpPr>
            <p:spPr>
              <a:xfrm>
                <a:off x="477077" y="5135218"/>
                <a:ext cx="1782417" cy="63317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gitlab-ci-utils</a:t>
                </a:r>
                <a:endParaRPr lang="en-GB" dirty="0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856A7D7-F6DD-267F-B4F0-707B08C3218C}"/>
                </a:ext>
              </a:extLst>
            </p:cNvPr>
            <p:cNvSpPr/>
            <p:nvPr/>
          </p:nvSpPr>
          <p:spPr>
            <a:xfrm>
              <a:off x="5211415" y="4432973"/>
              <a:ext cx="1779105" cy="4872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GitLab Server</a:t>
              </a:r>
            </a:p>
          </p:txBody>
        </p: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5C09B7-A083-0DEE-C1B6-814BEA1B7EBE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>
            <a:off x="2792177" y="4676586"/>
            <a:ext cx="241923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35EDB4-1595-FD80-C3EE-D9784E861CDD}"/>
              </a:ext>
            </a:extLst>
          </p:cNvPr>
          <p:cNvCxnSpPr>
            <a:stCxn id="19" idx="3"/>
            <a:endCxn id="14" idx="1"/>
          </p:cNvCxnSpPr>
          <p:nvPr/>
        </p:nvCxnSpPr>
        <p:spPr>
          <a:xfrm>
            <a:off x="6990520" y="4676586"/>
            <a:ext cx="30479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74120E-7FF1-CAE6-B355-F03908193669}"/>
              </a:ext>
            </a:extLst>
          </p:cNvPr>
          <p:cNvCxnSpPr>
            <a:stCxn id="19" idx="0"/>
            <a:endCxn id="8" idx="2"/>
          </p:cNvCxnSpPr>
          <p:nvPr/>
        </p:nvCxnSpPr>
        <p:spPr>
          <a:xfrm flipH="1" flipV="1">
            <a:off x="6096000" y="2322285"/>
            <a:ext cx="4968" cy="21106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2" name="Connector: Curved 41">
            <a:extLst>
              <a:ext uri="{FF2B5EF4-FFF2-40B4-BE49-F238E27FC236}">
                <a16:creationId xmlns:a16="http://schemas.microsoft.com/office/drawing/2014/main" id="{8B9985F2-23E6-212F-2D01-1F4910C29917}"/>
              </a:ext>
            </a:extLst>
          </p:cNvPr>
          <p:cNvCxnSpPr>
            <a:cxnSpLocks/>
            <a:stCxn id="14" idx="0"/>
            <a:endCxn id="8" idx="3"/>
          </p:cNvCxnSpPr>
          <p:nvPr/>
        </p:nvCxnSpPr>
        <p:spPr>
          <a:xfrm rot="16200000" flipV="1">
            <a:off x="6448743" y="2271029"/>
            <a:ext cx="2107286" cy="1540564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AF89B129-BA1E-9739-8BDD-1EB942825663}"/>
              </a:ext>
            </a:extLst>
          </p:cNvPr>
          <p:cNvSpPr txBox="1"/>
          <p:nvPr/>
        </p:nvSpPr>
        <p:spPr>
          <a:xfrm>
            <a:off x="916056" y="1571633"/>
            <a:ext cx="360458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pl-PL" dirty="0"/>
              <a:t>Gitlab Server gets notified</a:t>
            </a:r>
          </a:p>
          <a:p>
            <a:pPr marL="342900" indent="-342900" algn="just">
              <a:buAutoNum type="arabicPeriod"/>
            </a:pPr>
            <a:r>
              <a:rPr lang="pl-PL" dirty="0"/>
              <a:t>It chooses one of the available registered runners to run the pipeline</a:t>
            </a:r>
          </a:p>
          <a:p>
            <a:pPr marL="342900" indent="-342900" algn="just">
              <a:buAutoNum type="arabicPeriod"/>
            </a:pPr>
            <a:r>
              <a:rPr lang="pl-PL" dirty="0"/>
              <a:t>Runners run the .gitlab-ci.yml that in our case mostly includes gitlab-ci-utils scripts and proceeds with running all the jobs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611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5. How does it come together - Linux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Graphic 4" descr="User outline">
            <a:extLst>
              <a:ext uri="{FF2B5EF4-FFF2-40B4-BE49-F238E27FC236}">
                <a16:creationId xmlns:a16="http://schemas.microsoft.com/office/drawing/2014/main" id="{5F0F585F-7E5A-BF9D-600C-2F64377C8F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04255" y="1808774"/>
            <a:ext cx="1581744" cy="158174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7AB2511B-D641-432E-9482-9C903A06C001}"/>
              </a:ext>
            </a:extLst>
          </p:cNvPr>
          <p:cNvGrpSpPr/>
          <p:nvPr/>
        </p:nvGrpSpPr>
        <p:grpSpPr>
          <a:xfrm>
            <a:off x="5025883" y="1447265"/>
            <a:ext cx="4621699" cy="4655357"/>
            <a:chOff x="5025883" y="1515330"/>
            <a:chExt cx="4621699" cy="457600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1D167FA-FA68-A728-006C-6EBDB42E0B3C}"/>
                </a:ext>
              </a:extLst>
            </p:cNvPr>
            <p:cNvSpPr/>
            <p:nvPr/>
          </p:nvSpPr>
          <p:spPr>
            <a:xfrm>
              <a:off x="5025883" y="1515330"/>
              <a:ext cx="4621699" cy="45760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GitLab</a:t>
              </a:r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pl-PL" dirty="0"/>
            </a:p>
            <a:p>
              <a:pPr algn="ctr"/>
              <a:endParaRPr lang="en-GB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925A29A-9780-A1E0-F569-1F995E87D88F}"/>
                </a:ext>
              </a:extLst>
            </p:cNvPr>
            <p:cNvGrpSpPr/>
            <p:nvPr/>
          </p:nvGrpSpPr>
          <p:grpSpPr>
            <a:xfrm>
              <a:off x="5118650" y="3606472"/>
              <a:ext cx="1954697" cy="1163265"/>
              <a:chOff x="574812" y="4553905"/>
              <a:chExt cx="1954697" cy="102859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9413A52-910D-479B-824D-A4FF610FA762}"/>
                  </a:ext>
                </a:extLst>
              </p:cNvPr>
              <p:cNvSpPr/>
              <p:nvPr/>
            </p:nvSpPr>
            <p:spPr>
              <a:xfrm>
                <a:off x="574812" y="4553905"/>
                <a:ext cx="1954697" cy="102859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Image Builder</a:t>
                </a:r>
              </a:p>
              <a:p>
                <a:pPr algn="ctr"/>
                <a:endParaRPr lang="pl-PL" dirty="0"/>
              </a:p>
              <a:p>
                <a:pPr algn="ctr"/>
                <a:endParaRPr lang="pl-PL" dirty="0"/>
              </a:p>
              <a:p>
                <a:pPr algn="ctr"/>
                <a:endParaRPr lang="en-GB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5A8BB79-E70B-6767-4BC8-A7C61BBCF9D6}"/>
                  </a:ext>
                </a:extLst>
              </p:cNvPr>
              <p:cNvSpPr/>
              <p:nvPr/>
            </p:nvSpPr>
            <p:spPr>
              <a:xfrm>
                <a:off x="660951" y="4858706"/>
                <a:ext cx="1782417" cy="63317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docker-image-susoft-cpp</a:t>
                </a:r>
                <a:endParaRPr lang="en-GB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FFA828B-FEBD-EE55-9178-45A1CC5BACF0}"/>
                </a:ext>
              </a:extLst>
            </p:cNvPr>
            <p:cNvGrpSpPr/>
            <p:nvPr/>
          </p:nvGrpSpPr>
          <p:grpSpPr>
            <a:xfrm>
              <a:off x="7295319" y="3606470"/>
              <a:ext cx="1954697" cy="1163265"/>
              <a:chOff x="390938" y="4398486"/>
              <a:chExt cx="1954697" cy="102859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5211D08-43A3-B621-6B7D-C6FCFD34F27F}"/>
                  </a:ext>
                </a:extLst>
              </p:cNvPr>
              <p:cNvSpPr/>
              <p:nvPr/>
            </p:nvSpPr>
            <p:spPr>
              <a:xfrm>
                <a:off x="390938" y="4398486"/>
                <a:ext cx="1954697" cy="102859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.yml script base</a:t>
                </a:r>
              </a:p>
              <a:p>
                <a:pPr algn="ctr"/>
                <a:endParaRPr lang="pl-PL" dirty="0"/>
              </a:p>
              <a:p>
                <a:pPr algn="ctr"/>
                <a:endParaRPr lang="pl-PL" dirty="0"/>
              </a:p>
              <a:p>
                <a:pPr algn="ctr"/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868EDD1-B833-D8E6-9419-3E36EA0B7CCC}"/>
                  </a:ext>
                </a:extLst>
              </p:cNvPr>
              <p:cNvSpPr/>
              <p:nvPr/>
            </p:nvSpPr>
            <p:spPr>
              <a:xfrm>
                <a:off x="477077" y="4703287"/>
                <a:ext cx="1782417" cy="63317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/>
                  <a:t>gitlab-ci-utils</a:t>
                </a:r>
                <a:endParaRPr lang="en-GB" dirty="0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856A7D7-F6DD-267F-B4F0-707B08C3218C}"/>
                </a:ext>
              </a:extLst>
            </p:cNvPr>
            <p:cNvSpPr/>
            <p:nvPr/>
          </p:nvSpPr>
          <p:spPr>
            <a:xfrm>
              <a:off x="6405766" y="2404456"/>
              <a:ext cx="1779105" cy="4872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GitLab Server</a:t>
              </a:r>
            </a:p>
          </p:txBody>
        </p: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5C09B7-A083-0DEE-C1B6-814BEA1B7EBE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>
            <a:off x="2985999" y="2599646"/>
            <a:ext cx="341976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DBB01D9F-21F6-B5B1-59AC-E97FA760D431}"/>
              </a:ext>
            </a:extLst>
          </p:cNvPr>
          <p:cNvCxnSpPr>
            <a:stCxn id="19" idx="2"/>
            <a:endCxn id="11" idx="0"/>
          </p:cNvCxnSpPr>
          <p:nvPr/>
        </p:nvCxnSpPr>
        <p:spPr>
          <a:xfrm rot="5400000">
            <a:off x="6332067" y="2611415"/>
            <a:ext cx="727185" cy="119932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44A19AB-D964-A6AA-B2AD-3321CFFB38FB}"/>
              </a:ext>
            </a:extLst>
          </p:cNvPr>
          <p:cNvSpPr/>
          <p:nvPr/>
        </p:nvSpPr>
        <p:spPr>
          <a:xfrm>
            <a:off x="5204789" y="5223694"/>
            <a:ext cx="1779105" cy="5608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Docker container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872D4E4-9CE5-1EF2-B700-FCCB9E04BE07}"/>
              </a:ext>
            </a:extLst>
          </p:cNvPr>
          <p:cNvCxnSpPr>
            <a:stCxn id="11" idx="2"/>
            <a:endCxn id="25" idx="0"/>
          </p:cNvCxnSpPr>
          <p:nvPr/>
        </p:nvCxnSpPr>
        <p:spPr>
          <a:xfrm flipH="1">
            <a:off x="6094342" y="4758107"/>
            <a:ext cx="1657" cy="4655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28B6DCE4-D771-E58B-DCCA-0F355E97DE22}"/>
              </a:ext>
            </a:extLst>
          </p:cNvPr>
          <p:cNvCxnSpPr>
            <a:cxnSpLocks/>
            <a:stCxn id="14" idx="2"/>
            <a:endCxn id="25" idx="3"/>
          </p:cNvCxnSpPr>
          <p:nvPr/>
        </p:nvCxnSpPr>
        <p:spPr>
          <a:xfrm rot="5400000">
            <a:off x="7255268" y="4486731"/>
            <a:ext cx="746027" cy="1288774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FD8E85A-B60E-1214-F6E4-228D52CF3C66}"/>
              </a:ext>
            </a:extLst>
          </p:cNvPr>
          <p:cNvSpPr txBox="1"/>
          <p:nvPr/>
        </p:nvSpPr>
        <p:spPr>
          <a:xfrm>
            <a:off x="624508" y="3651306"/>
            <a:ext cx="3604589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pl-PL" dirty="0"/>
              <a:t>Gitlab Server gets notified</a:t>
            </a:r>
          </a:p>
          <a:p>
            <a:pPr marL="342900" indent="-342900" algn="just">
              <a:buAutoNum type="arabicPeriod"/>
            </a:pPr>
            <a:r>
              <a:rPr lang="pl-PL" dirty="0"/>
              <a:t>It pulls the previously built image from docker-image-susoft-cpp</a:t>
            </a:r>
          </a:p>
          <a:p>
            <a:pPr marL="342900" indent="-342900" algn="just">
              <a:buAutoNum type="arabicPeriod"/>
            </a:pPr>
            <a:r>
              <a:rPr lang="pl-PL" dirty="0"/>
              <a:t>It starts the container that in our case mostly includes gitlab-ci-utils scripts and proceeds with running all the jobs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4187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6. What’s in the runner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1406C3-7212-90AF-8FA5-BF5F326EB151}"/>
              </a:ext>
            </a:extLst>
          </p:cNvPr>
          <p:cNvSpPr txBox="1"/>
          <p:nvPr/>
        </p:nvSpPr>
        <p:spPr>
          <a:xfrm>
            <a:off x="960782" y="1623711"/>
            <a:ext cx="1058848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/>
              <a:t>What dependencies are installed: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/>
              <a:t>Windows – what is installed manually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/>
              <a:t>Linux - </a:t>
            </a:r>
            <a:r>
              <a:rPr lang="pl-PL" dirty="0">
                <a:hlinkClick r:id="rId4"/>
              </a:rPr>
              <a:t>https://gitlab.cern.ch/apc/common/docker-image-susoft-cpp/-/blob/master/Dockerfile-cc7</a:t>
            </a:r>
            <a:endParaRPr lang="pl-PL" dirty="0"/>
          </a:p>
          <a:p>
            <a:endParaRPr lang="pl-PL" dirty="0"/>
          </a:p>
          <a:p>
            <a:r>
              <a:rPr lang="pl-PL" b="1" dirty="0"/>
              <a:t>What .yml scripts are used:</a:t>
            </a:r>
          </a:p>
          <a:p>
            <a:pPr marL="342900" indent="-342900">
              <a:buAutoNum type="arabicPeriod"/>
            </a:pPr>
            <a:r>
              <a:rPr lang="pl-PL" dirty="0"/>
              <a:t>Windows - Repository scripts + (most likely) gitlab-ci-utils scripts</a:t>
            </a:r>
          </a:p>
          <a:p>
            <a:pPr marL="342900" indent="-342900">
              <a:buFontTx/>
              <a:buAutoNum type="arabicPeriod"/>
            </a:pPr>
            <a:r>
              <a:rPr lang="pl-PL" dirty="0"/>
              <a:t>Linux - Repository scripts + (most likely) gitlab-ci-utils scripts</a:t>
            </a:r>
          </a:p>
          <a:p>
            <a:pPr marL="342900" indent="-342900">
              <a:buFontTx/>
              <a:buAutoNum type="arabicPeriod"/>
            </a:pPr>
            <a:endParaRPr lang="pl-PL" dirty="0"/>
          </a:p>
          <a:p>
            <a:r>
              <a:rPr lang="pl-PL" b="1" dirty="0"/>
              <a:t>Where was SUSoftCMakeCommon before:</a:t>
            </a:r>
          </a:p>
          <a:p>
            <a:pPr marL="342900" indent="-342900">
              <a:buAutoNum type="arabicPeriod"/>
            </a:pPr>
            <a:r>
              <a:rPr lang="pl-PL" dirty="0"/>
              <a:t>Windows - Installed on runner manually</a:t>
            </a:r>
          </a:p>
          <a:p>
            <a:pPr marL="342900" indent="-342900">
              <a:buAutoNum type="arabicPeriod"/>
            </a:pPr>
            <a:r>
              <a:rPr lang="pl-PL" dirty="0"/>
              <a:t>Linux – pulled each time (master branch of the repository) in before_script</a:t>
            </a:r>
          </a:p>
          <a:p>
            <a:pPr marL="342900" indent="-342900">
              <a:buAutoNum type="arabicPeriod"/>
            </a:pPr>
            <a:endParaRPr lang="pl-PL" dirty="0"/>
          </a:p>
          <a:p>
            <a:pPr marL="342900" indent="-342900">
              <a:buAutoNum type="arabicPeriod"/>
            </a:pPr>
            <a:endParaRPr lang="pl-PL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811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7. What has changed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1406C3-7212-90AF-8FA5-BF5F326EB151}"/>
              </a:ext>
            </a:extLst>
          </p:cNvPr>
          <p:cNvSpPr txBox="1"/>
          <p:nvPr/>
        </p:nvSpPr>
        <p:spPr>
          <a:xfrm>
            <a:off x="960782" y="1623711"/>
            <a:ext cx="10588487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SUSoftCMakeCommon is not manually installed on Windows anymore, neither the repository is pulled automatically on Linux on Docker image build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Now SUSoftCMakeCommon is part of every SUSoft repository, added as a submodule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I changed the Docker image builder to allow building multiple images, instead of always overwriting the latest one (and forcing all repositories to use it)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I plan to apply this change to all repositories (even legacy ones like Rabot, CSGeo)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523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7. What has changed - usage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1406C3-7212-90AF-8FA5-BF5F326EB151}"/>
              </a:ext>
            </a:extLst>
          </p:cNvPr>
          <p:cNvSpPr txBox="1"/>
          <p:nvPr/>
        </p:nvSpPr>
        <p:spPr>
          <a:xfrm>
            <a:off x="960782" y="1623711"/>
            <a:ext cx="10588487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To update SUSoftCMakeCommon there is no need to manually change files in Windows runners and there is no need to rebuild the Docker image for Linux from scratch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Every repository can dynamically use whatever version of SUSoftCMakeCommon they want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Every repository can use any Docker image they want (and changes can be done on per-repository basis)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From now on, when somebody checks out to a specific commit they directly see what was the SUSoftCMakeCommon and the dependecies that were used to compile the code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The situation where different SUSoftCMakeCommon was running on Windows and Linux is no longer possible since it will be coming from the </a:t>
            </a:r>
            <a:r>
              <a:rPr lang="pl-PL"/>
              <a:t>repository submodule</a:t>
            </a:r>
            <a:endParaRPr lang="pl-PL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518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8. Additional resources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1406C3-7212-90AF-8FA5-BF5F326EB151}"/>
              </a:ext>
            </a:extLst>
          </p:cNvPr>
          <p:cNvSpPr txBox="1"/>
          <p:nvPr/>
        </p:nvSpPr>
        <p:spPr>
          <a:xfrm>
            <a:off x="960782" y="1623711"/>
            <a:ext cx="1058848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hlinkClick r:id="rId4"/>
              </a:rPr>
              <a:t>https://docs.gitlab.com/ee/ci/</a:t>
            </a: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Presentation of a previous APC member:  </a:t>
            </a:r>
            <a:r>
              <a:rPr lang="en-GB" dirty="0">
                <a:hlinkClick r:id="rId5"/>
              </a:rPr>
              <a:t>https://indico.cern.ch/event/767698/attachments/1740085/2815397/Gitlab_CI.pdf</a:t>
            </a:r>
            <a:endParaRPr lang="pl-PL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992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132" y="143607"/>
            <a:ext cx="4401637" cy="192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Outline</a:t>
            </a:r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92EC0C-BE48-E16B-2D9F-47C2AB56D629}"/>
              </a:ext>
            </a:extLst>
          </p:cNvPr>
          <p:cNvSpPr txBox="1"/>
          <p:nvPr/>
        </p:nvSpPr>
        <p:spPr>
          <a:xfrm>
            <a:off x="1683026" y="1663148"/>
            <a:ext cx="8395252" cy="44627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/>
              <a:t>Runner principles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/>
              <a:t>Our Windows runners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/>
              <a:t>Our Linux runners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/>
              <a:t>What do runners run (.gitlab-ci.yml)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/>
              <a:t>How does it come together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/>
              <a:t>What’s in the runner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/>
              <a:t>What has changed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/>
              <a:t>Additional resources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endParaRPr lang="pl-PL" sz="2000" b="1" dirty="0"/>
          </a:p>
          <a:p>
            <a:pPr marL="342900" indent="-342900" algn="l">
              <a:buFont typeface="+mj-lt"/>
              <a:buAutoNum type="arabicPeriod"/>
            </a:pP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231728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1. Runner principles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 descr="A picture containing text, diagram, font, plan&#10;&#10;Description automatically generated">
            <a:extLst>
              <a:ext uri="{FF2B5EF4-FFF2-40B4-BE49-F238E27FC236}">
                <a16:creationId xmlns:a16="http://schemas.microsoft.com/office/drawing/2014/main" id="{F928E38E-8652-3BB6-FC13-2D0151972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53" y="1091757"/>
            <a:ext cx="8382000" cy="3228975"/>
          </a:xfrm>
          <a:prstGeom prst="rect">
            <a:avLst/>
          </a:prstGeom>
        </p:spPr>
      </p:pic>
      <p:pic>
        <p:nvPicPr>
          <p:cNvPr id="13" name="Picture 12" descr="A screenshot of a test&#10;&#10;Description automatically generated with medium confidence">
            <a:extLst>
              <a:ext uri="{FF2B5EF4-FFF2-40B4-BE49-F238E27FC236}">
                <a16:creationId xmlns:a16="http://schemas.microsoft.com/office/drawing/2014/main" id="{86629E42-8C35-992F-E8BD-7CB8466317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842" y="3589323"/>
            <a:ext cx="5544331" cy="2555281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15" name="Picture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1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1. Runner principles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A picture containing text, screenshot, font, diagram&#10;&#10;Description automatically generated">
            <a:extLst>
              <a:ext uri="{FF2B5EF4-FFF2-40B4-BE49-F238E27FC236}">
                <a16:creationId xmlns:a16="http://schemas.microsoft.com/office/drawing/2014/main" id="{92898961-A196-24D4-C276-9447A44C0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138237"/>
            <a:ext cx="838200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19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2. Our Windows runners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D40277-FF6F-7389-3882-01B5E213A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9763" y="1057151"/>
            <a:ext cx="7692473" cy="5196157"/>
          </a:xfrm>
          <a:prstGeom prst="rect">
            <a:avLst/>
          </a:prstGeom>
          <a:ln>
            <a:solidFill>
              <a:srgbClr val="303030"/>
            </a:solidFill>
          </a:ln>
        </p:spPr>
      </p:pic>
    </p:spTree>
    <p:extLst>
      <p:ext uri="{BB962C8B-B14F-4D97-AF65-F5344CB8AC3E}">
        <p14:creationId xmlns:p14="http://schemas.microsoft.com/office/powerpoint/2010/main" val="3571327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2. Our Windows runners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6794A7-9BD1-466E-E10D-5C7BFEFFF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886" y="1858844"/>
            <a:ext cx="11661914" cy="3264957"/>
          </a:xfrm>
          <a:prstGeom prst="rect">
            <a:avLst/>
          </a:prstGeom>
          <a:ln>
            <a:solidFill>
              <a:srgbClr val="303030"/>
            </a:solidFill>
          </a:ln>
        </p:spPr>
      </p:pic>
    </p:spTree>
    <p:extLst>
      <p:ext uri="{BB962C8B-B14F-4D97-AF65-F5344CB8AC3E}">
        <p14:creationId xmlns:p14="http://schemas.microsoft.com/office/powerpoint/2010/main" val="578282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2. Our Windows runners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ECC9DF-6D01-6327-7D35-7672A3E23D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426" y="1182748"/>
            <a:ext cx="8521148" cy="4726237"/>
          </a:xfrm>
          <a:prstGeom prst="rect">
            <a:avLst/>
          </a:prstGeom>
          <a:ln>
            <a:solidFill>
              <a:srgbClr val="303030"/>
            </a:solidFill>
          </a:ln>
        </p:spPr>
      </p:pic>
    </p:spTree>
    <p:extLst>
      <p:ext uri="{BB962C8B-B14F-4D97-AF65-F5344CB8AC3E}">
        <p14:creationId xmlns:p14="http://schemas.microsoft.com/office/powerpoint/2010/main" val="146214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3. Our Linux runners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95CBB8-48DF-06A2-C2CD-9CCBFB666B2F}"/>
              </a:ext>
            </a:extLst>
          </p:cNvPr>
          <p:cNvSpPr txBox="1"/>
          <p:nvPr/>
        </p:nvSpPr>
        <p:spPr>
          <a:xfrm>
            <a:off x="960782" y="1623711"/>
            <a:ext cx="1058848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l-PL" dirty="0"/>
              <a:t>How a Docker image can be created with GitLab CI (example): </a:t>
            </a:r>
            <a:r>
              <a:rPr lang="en-GB" dirty="0">
                <a:hlinkClick r:id="rId4"/>
              </a:rPr>
              <a:t>https://gitlab.cern.ch/gitlabci-examples/build_docker_image</a:t>
            </a:r>
            <a:endParaRPr lang="pl-PL" dirty="0"/>
          </a:p>
          <a:p>
            <a:pPr marL="342900" indent="-342900">
              <a:buFont typeface="+mj-lt"/>
              <a:buAutoNum type="arabicPeriod"/>
            </a:pPr>
            <a:endParaRPr lang="pl-PL" dirty="0"/>
          </a:p>
          <a:p>
            <a:pPr marL="342900" indent="-342900">
              <a:buFont typeface="+mj-lt"/>
              <a:buAutoNum type="arabicPeriod"/>
            </a:pPr>
            <a:r>
              <a:rPr lang="pl-PL" dirty="0"/>
              <a:t>How we create our own Docker images based on the example: </a:t>
            </a:r>
            <a:r>
              <a:rPr lang="pl-PL" dirty="0">
                <a:hlinkClick r:id="rId5"/>
              </a:rPr>
              <a:t>https://gitlab.cern.ch/apc/common/docker-image-susoft-cpp</a:t>
            </a:r>
            <a:endParaRPr lang="pl-PL" dirty="0"/>
          </a:p>
          <a:p>
            <a:pPr marL="342900" indent="-342900">
              <a:buFont typeface="+mj-lt"/>
              <a:buAutoNum type="arabicPeriod"/>
            </a:pPr>
            <a:endParaRPr lang="pl-PL" dirty="0"/>
          </a:p>
          <a:p>
            <a:pPr marL="342900" indent="-342900">
              <a:buFont typeface="+mj-lt"/>
              <a:buAutoNum type="arabicPeriod"/>
            </a:pPr>
            <a:endParaRPr lang="pl-PL" dirty="0"/>
          </a:p>
          <a:p>
            <a:r>
              <a:rPr lang="pl-PL" b="1" dirty="0"/>
              <a:t>Dockerfile</a:t>
            </a:r>
            <a:r>
              <a:rPr lang="pl-PL" dirty="0"/>
              <a:t> – it </a:t>
            </a:r>
            <a:r>
              <a:rPr lang="en-GB" dirty="0"/>
              <a:t>is a text document that contains all the commands a user could call on the command line to assemble an image.</a:t>
            </a:r>
            <a:r>
              <a:rPr lang="pl-PL" dirty="0"/>
              <a:t> This means that it contains all the required dependencies and setup-steps one might need to run the target application on the image.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014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14" y="139141"/>
            <a:ext cx="2568096" cy="11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047875" y="998992"/>
            <a:ext cx="9839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927254" y="345970"/>
            <a:ext cx="9075560" cy="988676"/>
          </a:xfrm>
        </p:spPr>
        <p:txBody>
          <a:bodyPr/>
          <a:lstStyle/>
          <a:p>
            <a:r>
              <a:rPr lang="pl-PL" dirty="0"/>
              <a:t>3. Our Linux runners</a:t>
            </a:r>
            <a:endParaRPr lang="en-GB" dirty="0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D4C42E46-EE75-FCE1-3F90-B09A4D56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17A952-03FC-954E-F0AC-87E6809626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3574" y="1248307"/>
            <a:ext cx="9004852" cy="4610701"/>
          </a:xfrm>
          <a:prstGeom prst="rect">
            <a:avLst/>
          </a:prstGeom>
          <a:ln>
            <a:solidFill>
              <a:srgbClr val="303030"/>
            </a:solidFill>
          </a:ln>
        </p:spPr>
      </p:pic>
    </p:spTree>
    <p:extLst>
      <p:ext uri="{BB962C8B-B14F-4D97-AF65-F5344CB8AC3E}">
        <p14:creationId xmlns:p14="http://schemas.microsoft.com/office/powerpoint/2010/main" val="27950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23448</TotalTime>
  <Words>887</Words>
  <Application>Microsoft Office PowerPoint</Application>
  <PresentationFormat>Widescreen</PresentationFormat>
  <Paragraphs>161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Runners explained </vt:lpstr>
      <vt:lpstr>Outline</vt:lpstr>
      <vt:lpstr>1. Runner principles</vt:lpstr>
      <vt:lpstr>1. Runner principles</vt:lpstr>
      <vt:lpstr>2. Our Windows runners</vt:lpstr>
      <vt:lpstr>2. Our Windows runners</vt:lpstr>
      <vt:lpstr>2. Our Windows runners</vt:lpstr>
      <vt:lpstr>3. Our Linux runners</vt:lpstr>
      <vt:lpstr>3. Our Linux runners</vt:lpstr>
      <vt:lpstr>4. What do runners run (.gitlab-ci.yml)</vt:lpstr>
      <vt:lpstr>5. How does it come together</vt:lpstr>
      <vt:lpstr>5. How does it come together - Windows</vt:lpstr>
      <vt:lpstr>5. How does it come together - Linux</vt:lpstr>
      <vt:lpstr>6. What’s in the runner</vt:lpstr>
      <vt:lpstr>7. What has changed</vt:lpstr>
      <vt:lpstr>7. What has changed - usage</vt:lpstr>
      <vt:lpstr>8. Additional resources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Przemyslaw Lewandowski</cp:lastModifiedBy>
  <cp:revision>1645</cp:revision>
  <cp:lastPrinted>2021-12-11T18:33:13Z</cp:lastPrinted>
  <dcterms:created xsi:type="dcterms:W3CDTF">2021-01-15T14:19:07Z</dcterms:created>
  <dcterms:modified xsi:type="dcterms:W3CDTF">2023-07-05T09:42:57Z</dcterms:modified>
</cp:coreProperties>
</file>