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  <p:sldMasterId id="2147483675" r:id="rId2"/>
  </p:sldMasterIdLst>
  <p:notesMasterIdLst>
    <p:notesMasterId r:id="rId34"/>
  </p:notesMasterIdLst>
  <p:sldIdLst>
    <p:sldId id="303" r:id="rId3"/>
    <p:sldId id="472" r:id="rId4"/>
    <p:sldId id="479" r:id="rId5"/>
    <p:sldId id="300" r:id="rId6"/>
    <p:sldId id="416" r:id="rId7"/>
    <p:sldId id="482" r:id="rId8"/>
    <p:sldId id="455" r:id="rId9"/>
    <p:sldId id="475" r:id="rId10"/>
    <p:sldId id="476" r:id="rId11"/>
    <p:sldId id="471" r:id="rId12"/>
    <p:sldId id="458" r:id="rId13"/>
    <p:sldId id="406" r:id="rId14"/>
    <p:sldId id="434" r:id="rId15"/>
    <p:sldId id="417" r:id="rId16"/>
    <p:sldId id="418" r:id="rId17"/>
    <p:sldId id="428" r:id="rId18"/>
    <p:sldId id="407" r:id="rId19"/>
    <p:sldId id="408" r:id="rId20"/>
    <p:sldId id="460" r:id="rId21"/>
    <p:sldId id="474" r:id="rId22"/>
    <p:sldId id="495" r:id="rId23"/>
    <p:sldId id="496" r:id="rId24"/>
    <p:sldId id="497" r:id="rId25"/>
    <p:sldId id="498" r:id="rId26"/>
    <p:sldId id="499" r:id="rId27"/>
    <p:sldId id="501" r:id="rId28"/>
    <p:sldId id="500" r:id="rId29"/>
    <p:sldId id="461" r:id="rId30"/>
    <p:sldId id="435" r:id="rId31"/>
    <p:sldId id="473" r:id="rId32"/>
    <p:sldId id="315" r:id="rId33"/>
  </p:sldIdLst>
  <p:sldSz cx="12480925" cy="9363075"/>
  <p:notesSz cx="7772400" cy="10058400"/>
  <p:embeddedFontLst>
    <p:embeddedFont>
      <p:font typeface="Libre Franklin" panose="020B0604020202020204" charset="0"/>
      <p:regular r:id="rId35"/>
      <p:bold r:id="rId36"/>
      <p:italic r:id="rId37"/>
      <p:boldItalic r:id="rId38"/>
    </p:embeddedFont>
    <p:embeddedFont>
      <p:font typeface="Trebuchet MS" panose="020B0603020202020204" pitchFamily="34" charset="0"/>
      <p:regular r:id="rId39"/>
      <p:bold r:id="rId40"/>
      <p:italic r:id="rId41"/>
      <p:boldItalic r:id="rId42"/>
    </p:embeddedFont>
    <p:embeddedFont>
      <p:font typeface="Franklin Gothic Book" panose="020B0503020102020204" pitchFamily="34" charset="0"/>
      <p:regular r:id="rId43"/>
      <p:italic r:id="rId44"/>
    </p:embeddedFont>
    <p:embeddedFont>
      <p:font typeface="Arial Narrow" panose="020B0606020202030204" pitchFamily="34" charset="0"/>
      <p:regular r:id="rId45"/>
      <p:bold r:id="rId46"/>
      <p:italic r:id="rId47"/>
      <p:boldItalic r:id="rId48"/>
    </p:embeddedFont>
    <p:embeddedFont>
      <p:font typeface="Calibri" panose="020F0502020204030204" pitchFamily="34" charset="0"/>
      <p:regular r:id="rId49"/>
      <p:bold r:id="rId50"/>
      <p:italic r:id="rId51"/>
      <p:boldItalic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9" roundtripDataSignature="AMtx7mgN/saJ43IyUe0le3b2z115v0US7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6AC8"/>
    <a:srgbClr val="5681C8"/>
    <a:srgbClr val="579AC7"/>
    <a:srgbClr val="53AECB"/>
    <a:srgbClr val="32ADB0"/>
    <a:srgbClr val="A729A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C5C50AB-5D2C-48D4-9E1E-624349188351}">
  <a:tblStyle styleId="{DC5C50AB-5D2C-48D4-9E1E-62434918835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9B2DC6C-C6FD-431B-9DAA-0CBCF53346E5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6FFE6"/>
          </a:solidFill>
        </a:fill>
      </a:tcStyle>
    </a:wholeTbl>
    <a:band1H>
      <a:tcTxStyle/>
      <a:tcStyle>
        <a:tcBdr/>
        <a:fill>
          <a:solidFill>
            <a:srgbClr val="ECFFC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CFFC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6975" autoAdjust="0"/>
  </p:normalViewPr>
  <p:slideViewPr>
    <p:cSldViewPr snapToGrid="0">
      <p:cViewPr varScale="1">
        <p:scale>
          <a:sx n="50" d="100"/>
          <a:sy n="50" d="100"/>
        </p:scale>
        <p:origin x="142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5.fntdata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font" Target="fonts/font16.fntdata"/><Relationship Id="rId12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123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8" Type="http://schemas.openxmlformats.org/officeDocument/2006/relationships/slide" Target="slides/slide6.xml"/><Relationship Id="rId51" Type="http://schemas.openxmlformats.org/officeDocument/2006/relationships/font" Target="fonts/font17.fntdata"/><Relationship Id="rId12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8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2.fntdata"/><Relationship Id="rId49" Type="http://schemas.openxmlformats.org/officeDocument/2006/relationships/font" Target="fonts/font15.fntdata"/><Relationship Id="rId119" Type="http://customschemas.google.com/relationships/presentationmetadata" Target="meta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10.fntdata"/><Relationship Id="rId52" Type="http://schemas.openxmlformats.org/officeDocument/2006/relationships/font" Target="fonts/font18.fntdata"/><Relationship Id="rId1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Documents\LAHN-2021\vinculaci&#243;n\Casos%20Cientificos\Edici&#243;n%202021\estadisticas-casoscient-202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Documents\LAHN-2021\vinculaci&#243;n\Casos%20Cientificos\Edici&#243;n%202021\estadisticas-casoscient-202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Documents\LAHN-2021\vinculaci&#243;n\Casos%20Cientificos\Edici&#243;n%202021\estadisticas-casoscient-202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11403302585388"/>
          <c:y val="9.6159832688406249E-2"/>
          <c:w val="0.72795149804133397"/>
          <c:h val="0.82604027621833387"/>
        </c:manualLayout>
      </c:layout>
      <c:doughnut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/>
      <c:doughnutChart>
        <c:varyColors val="1"/>
        <c:ser>
          <c:idx val="0"/>
          <c:order val="0"/>
          <c:dLbls>
            <c:dLbl>
              <c:idx val="0"/>
              <c:layout>
                <c:manualLayout>
                  <c:x val="1.7487366906526285E-2"/>
                  <c:y val="1.8009197753999558E-2"/>
                </c:manualLayout>
              </c:layout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sz="1400" b="1"/>
                      <a:t>ENERGÍA</a:t>
                    </a:r>
                    <a:endParaRPr lang="en-US" b="1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057-4AE3-9BDA-9D3D3516261F}"/>
                </c:ext>
              </c:extLst>
            </c:dLbl>
            <c:dLbl>
              <c:idx val="1"/>
              <c:layout>
                <c:manualLayout>
                  <c:x val="1.0533017733277415E-2"/>
                  <c:y val="-1.2262146287542524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/>
                      <a:t>MATERIALES </a:t>
                    </a:r>
                    <a:r>
                      <a:rPr lang="en-US" sz="1400" b="1" dirty="0" smtClean="0"/>
                      <a:t> </a:t>
                    </a:r>
                    <a:endParaRPr lang="en-US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057-4AE3-9BDA-9D3D3516261F}"/>
                </c:ext>
              </c:extLst>
            </c:dLbl>
            <c:dLbl>
              <c:idx val="2"/>
              <c:layout>
                <c:manualLayout>
                  <c:x val="-2.1093085622462093E-2"/>
                  <c:y val="1.6743619759036696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/>
                      <a:t>MEDIO-AMBIENTE</a:t>
                    </a:r>
                    <a:endParaRPr lang="en-US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0057-4AE3-9BDA-9D3D3516261F}"/>
                </c:ext>
              </c:extLst>
            </c:dLbl>
            <c:dLbl>
              <c:idx val="3"/>
              <c:layout>
                <c:manualLayout>
                  <c:x val="1.7216194682431171E-2"/>
                  <c:y val="-4.7373353518501355E-4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/>
                      <a:t>PATRIMONIO</a:t>
                    </a:r>
                    <a:endParaRPr lang="en-US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057-4AE3-9BDA-9D3D3516261F}"/>
                </c:ext>
              </c:extLst>
            </c:dLbl>
            <c:dLbl>
              <c:idx val="4"/>
              <c:layout>
                <c:manualLayout>
                  <c:x val="-1.2138366242120804E-2"/>
                  <c:y val="6.3503179392820075E-3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es-AR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0057-4AE3-9BDA-9D3D3516261F}"/>
                </c:ext>
              </c:extLst>
            </c:dLbl>
            <c:dLbl>
              <c:idx val="5"/>
              <c:layout>
                <c:manualLayout>
                  <c:x val="3.5847950011917689E-3"/>
                  <c:y val="3.0019143869670639E-3"/>
                </c:manualLayout>
              </c:layout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en-US" sz="1200" b="1"/>
                      <a:t>SALUD Y BIOCIENCIAS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057-4AE3-9BDA-9D3D351626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s-A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Hoja1!$I$3:$I$9</c:f>
              <c:strCache>
                <c:ptCount val="7"/>
                <c:pt idx="0">
                  <c:v>ENERGÍA</c:v>
                </c:pt>
                <c:pt idx="1">
                  <c:v>MATERIALES E INDUSTRIA</c:v>
                </c:pt>
                <c:pt idx="2">
                  <c:v>MEDIOAMBIENTE</c:v>
                </c:pt>
                <c:pt idx="3">
                  <c:v>PATRIMONIO</c:v>
                </c:pt>
                <c:pt idx="4">
                  <c:v>PROCESOS E INDUSTRIA</c:v>
                </c:pt>
                <c:pt idx="5">
                  <c:v>SALUD Y BIOCIENCIAS</c:v>
                </c:pt>
                <c:pt idx="6">
                  <c:v>OTROS</c:v>
                </c:pt>
              </c:strCache>
            </c:strRef>
          </c:cat>
          <c:val>
            <c:numRef>
              <c:f>Hoja1!$L$3:$L$9</c:f>
              <c:numCache>
                <c:formatCode>General</c:formatCode>
                <c:ptCount val="7"/>
                <c:pt idx="0">
                  <c:v>36</c:v>
                </c:pt>
                <c:pt idx="1">
                  <c:v>76</c:v>
                </c:pt>
                <c:pt idx="2">
                  <c:v>19</c:v>
                </c:pt>
                <c:pt idx="3">
                  <c:v>32</c:v>
                </c:pt>
                <c:pt idx="4">
                  <c:v>17</c:v>
                </c:pt>
                <c:pt idx="5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057-4AE3-9BDA-9D3D3516261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A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766563672637438"/>
          <c:y val="0"/>
          <c:w val="0.64304992857373611"/>
          <c:h val="1"/>
        </c:manualLayout>
      </c:layout>
      <c:doughnutChart>
        <c:varyColors val="1"/>
        <c:ser>
          <c:idx val="0"/>
          <c:order val="0"/>
          <c:explosion val="32"/>
          <c:dLbls>
            <c:dLbl>
              <c:idx val="0"/>
              <c:layout>
                <c:manualLayout>
                  <c:x val="2.1233371960136648E-2"/>
                  <c:y val="-9.0616331146587317E-3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ENERGIA</a:t>
                    </a:r>
                    <a:r>
                      <a:rPr lang="en-US" sz="1400" dirty="0"/>
                      <a:t>
16%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F3A-4398-AAD4-9AEF31CAF188}"/>
                </c:ext>
              </c:extLst>
            </c:dLbl>
            <c:dLbl>
              <c:idx val="1"/>
              <c:layout>
                <c:manualLayout>
                  <c:x val="-2.4376370721436218E-2"/>
                  <c:y val="3.584395523528764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MATERIALES </a:t>
                    </a:r>
                    <a:r>
                      <a:rPr lang="en-US" sz="1400" dirty="0"/>
                      <a:t>
35%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F3A-4398-AAD4-9AEF31CAF188}"/>
                </c:ext>
              </c:extLst>
            </c:dLbl>
            <c:dLbl>
              <c:idx val="2"/>
              <c:layout>
                <c:manualLayout>
                  <c:x val="1.6240179566213091E-2"/>
                  <c:y val="1.0045867848781172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AMBIENTE</a:t>
                    </a:r>
                    <a:r>
                      <a:rPr lang="en-US" sz="1400" dirty="0"/>
                      <a:t>
9%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F3A-4398-AAD4-9AEF31CAF188}"/>
                </c:ext>
              </c:extLst>
            </c:dLbl>
            <c:dLbl>
              <c:idx val="3"/>
              <c:layout>
                <c:manualLayout>
                  <c:x val="4.4979359121369144E-3"/>
                  <c:y val="-1.2161169612410851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PATRIMONIO</a:t>
                    </a:r>
                    <a:r>
                      <a:rPr lang="en-US" sz="1400" dirty="0"/>
                      <a:t>
15%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F3A-4398-AAD4-9AEF31CAF188}"/>
                </c:ext>
              </c:extLst>
            </c:dLbl>
            <c:dLbl>
              <c:idx val="4"/>
              <c:layout>
                <c:manualLayout>
                  <c:x val="4.6542520036535907E-3"/>
                  <c:y val="5.3700798545415485E-3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PRROCESOS &amp; INDUSTRIA</a:t>
                    </a:r>
                    <a:r>
                      <a:rPr lang="en-US" sz="1400" dirty="0"/>
                      <a:t>
8%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7F3A-4398-AAD4-9AEF31CAF188}"/>
                </c:ext>
              </c:extLst>
            </c:dLbl>
            <c:dLbl>
              <c:idx val="5"/>
              <c:layout>
                <c:manualLayout>
                  <c:x val="5.561037097645958E-4"/>
                  <c:y val="2.0220933769352901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SALUD Y BIOCIENCIAS17</a:t>
                    </a:r>
                    <a:r>
                      <a:rPr lang="en-US" sz="1400" dirty="0"/>
                      <a:t>%</a:t>
                    </a:r>
                    <a:endParaRPr lang="en-US" sz="160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7F3A-4398-AAD4-9AEF31CAF1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rebuchet MS" pitchFamily="34" charset="0"/>
                  </a:defRPr>
                </a:pPr>
                <a:endParaRPr lang="es-A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Hoja1!$I$3:$I$9</c:f>
              <c:strCache>
                <c:ptCount val="7"/>
                <c:pt idx="0">
                  <c:v>ENERGÍA</c:v>
                </c:pt>
                <c:pt idx="1">
                  <c:v>MATERIALES E INDUSTRIA</c:v>
                </c:pt>
                <c:pt idx="2">
                  <c:v>MEDIOAMBIENTE</c:v>
                </c:pt>
                <c:pt idx="3">
                  <c:v>PATRIMONIO</c:v>
                </c:pt>
                <c:pt idx="4">
                  <c:v>PROCESOS E INDUSTRIA</c:v>
                </c:pt>
                <c:pt idx="5">
                  <c:v>SALUD Y BIOCIENCIAS</c:v>
                </c:pt>
                <c:pt idx="6">
                  <c:v>OTROS</c:v>
                </c:pt>
              </c:strCache>
            </c:strRef>
          </c:cat>
          <c:val>
            <c:numRef>
              <c:f>Hoja1!$L$3:$L$9</c:f>
              <c:numCache>
                <c:formatCode>General</c:formatCode>
                <c:ptCount val="7"/>
                <c:pt idx="0">
                  <c:v>36</c:v>
                </c:pt>
                <c:pt idx="1">
                  <c:v>76</c:v>
                </c:pt>
                <c:pt idx="2">
                  <c:v>19</c:v>
                </c:pt>
                <c:pt idx="3">
                  <c:v>32</c:v>
                </c:pt>
                <c:pt idx="4">
                  <c:v>17</c:v>
                </c:pt>
                <c:pt idx="5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F3A-4398-AAD4-9AEF31CAF18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643745-1AF1-4044-B54A-059F45F11715}" type="doc">
      <dgm:prSet loTypeId="urn:microsoft.com/office/officeart/2008/layout/LinedList" loCatId="hierarchy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s-ES"/>
        </a:p>
      </dgm:t>
    </dgm:pt>
    <dgm:pt modelId="{A05692D2-700E-471E-935E-62856EF98916}">
      <dgm:prSet custT="1"/>
      <dgm:spPr/>
      <dgm:t>
        <a:bodyPr/>
        <a:lstStyle/>
        <a:p>
          <a:pPr rtl="0"/>
          <a:r>
            <a:rPr lang="es-ES" sz="1800" dirty="0" smtClean="0">
              <a:latin typeface="+mj-lt"/>
            </a:rPr>
            <a:t>Centro Atómico </a:t>
          </a:r>
          <a:r>
            <a:rPr lang="es-ES" sz="1800" dirty="0" err="1" smtClean="0">
              <a:latin typeface="+mj-lt"/>
            </a:rPr>
            <a:t>Ezeiza</a:t>
          </a:r>
          <a:endParaRPr lang="es-ES" sz="1800" dirty="0">
            <a:latin typeface="+mj-lt"/>
          </a:endParaRPr>
        </a:p>
      </dgm:t>
    </dgm:pt>
    <dgm:pt modelId="{498F334C-1D98-4EF2-93D9-2716F90F8589}" type="parTrans" cxnId="{97F5C3E9-C030-4B7F-A834-BA3CA0EF01F1}">
      <dgm:prSet/>
      <dgm:spPr/>
      <dgm:t>
        <a:bodyPr/>
        <a:lstStyle/>
        <a:p>
          <a:endParaRPr lang="es-ES" sz="1050">
            <a:latin typeface="+mj-lt"/>
          </a:endParaRPr>
        </a:p>
      </dgm:t>
    </dgm:pt>
    <dgm:pt modelId="{FE2AD5AD-5291-4E8A-9161-2F58CA2FA797}" type="sibTrans" cxnId="{97F5C3E9-C030-4B7F-A834-BA3CA0EF01F1}">
      <dgm:prSet/>
      <dgm:spPr/>
      <dgm:t>
        <a:bodyPr/>
        <a:lstStyle/>
        <a:p>
          <a:endParaRPr lang="es-ES" sz="1050">
            <a:latin typeface="+mj-lt"/>
          </a:endParaRPr>
        </a:p>
      </dgm:t>
    </dgm:pt>
    <dgm:pt modelId="{E49AFD87-259C-4922-807D-60A558F7B527}">
      <dgm:prSet custT="1"/>
      <dgm:spPr/>
      <dgm:t>
        <a:bodyPr/>
        <a:lstStyle/>
        <a:p>
          <a:pPr rtl="0"/>
          <a:r>
            <a:rPr lang="es-ES" sz="1800" dirty="0" smtClean="0">
              <a:latin typeface="+mj-lt"/>
            </a:rPr>
            <a:t>Centro Atómico Constituyentes</a:t>
          </a:r>
          <a:endParaRPr lang="es-ES" sz="1800" dirty="0">
            <a:latin typeface="+mj-lt"/>
          </a:endParaRPr>
        </a:p>
      </dgm:t>
    </dgm:pt>
    <dgm:pt modelId="{02641BB3-A727-4F00-9C00-6F9E07F89F9A}" type="parTrans" cxnId="{88D37F48-2B7C-4E5C-B705-2D45526B1E04}">
      <dgm:prSet/>
      <dgm:spPr/>
      <dgm:t>
        <a:bodyPr/>
        <a:lstStyle/>
        <a:p>
          <a:endParaRPr lang="es-ES" sz="1050">
            <a:latin typeface="+mj-lt"/>
          </a:endParaRPr>
        </a:p>
      </dgm:t>
    </dgm:pt>
    <dgm:pt modelId="{C4CC89A5-F61E-4AC2-871B-785A0890912C}" type="sibTrans" cxnId="{88D37F48-2B7C-4E5C-B705-2D45526B1E04}">
      <dgm:prSet/>
      <dgm:spPr/>
      <dgm:t>
        <a:bodyPr/>
        <a:lstStyle/>
        <a:p>
          <a:endParaRPr lang="es-ES" sz="1050">
            <a:latin typeface="+mj-lt"/>
          </a:endParaRPr>
        </a:p>
      </dgm:t>
    </dgm:pt>
    <dgm:pt modelId="{9C9EFA51-5E8A-460C-9B25-71AA0A7C9A34}">
      <dgm:prSet custT="1"/>
      <dgm:spPr/>
      <dgm:t>
        <a:bodyPr/>
        <a:lstStyle/>
        <a:p>
          <a:pPr rtl="0"/>
          <a:r>
            <a:rPr lang="es-ES" sz="1800" dirty="0" smtClean="0">
              <a:latin typeface="+mj-lt"/>
            </a:rPr>
            <a:t>Centro Atómico Bariloche</a:t>
          </a:r>
          <a:endParaRPr lang="es-ES" sz="1800" dirty="0">
            <a:latin typeface="+mj-lt"/>
          </a:endParaRPr>
        </a:p>
      </dgm:t>
    </dgm:pt>
    <dgm:pt modelId="{4BD7B4A5-E5EB-4899-882C-2E82171914FC}" type="parTrans" cxnId="{6D588A1B-780E-4690-9AE5-D22205D706E1}">
      <dgm:prSet/>
      <dgm:spPr/>
      <dgm:t>
        <a:bodyPr/>
        <a:lstStyle/>
        <a:p>
          <a:endParaRPr lang="es-ES" sz="1050">
            <a:latin typeface="+mj-lt"/>
          </a:endParaRPr>
        </a:p>
      </dgm:t>
    </dgm:pt>
    <dgm:pt modelId="{D4FAEAF8-C2F0-4901-9278-E50FA2D62BF6}" type="sibTrans" cxnId="{6D588A1B-780E-4690-9AE5-D22205D706E1}">
      <dgm:prSet/>
      <dgm:spPr/>
      <dgm:t>
        <a:bodyPr/>
        <a:lstStyle/>
        <a:p>
          <a:endParaRPr lang="es-ES" sz="1050">
            <a:latin typeface="+mj-lt"/>
          </a:endParaRPr>
        </a:p>
      </dgm:t>
    </dgm:pt>
    <dgm:pt modelId="{8E5EC1AB-D397-41BD-862C-DC360EF7855E}">
      <dgm:prSet custT="1"/>
      <dgm:spPr/>
      <dgm:t>
        <a:bodyPr/>
        <a:lstStyle/>
        <a:p>
          <a:pPr rtl="0"/>
          <a:r>
            <a:rPr lang="es-ES" sz="1400" dirty="0" smtClean="0">
              <a:latin typeface="+mj-lt"/>
            </a:rPr>
            <a:t>Determinación de Tensiones Residuales</a:t>
          </a:r>
          <a:endParaRPr lang="es-ES" sz="1400" dirty="0">
            <a:latin typeface="+mj-lt"/>
          </a:endParaRPr>
        </a:p>
      </dgm:t>
    </dgm:pt>
    <dgm:pt modelId="{B71344DB-59EB-463F-9604-86A625DB9C5A}" type="parTrans" cxnId="{6811380B-D506-467C-B220-D148E24FD6A5}">
      <dgm:prSet/>
      <dgm:spPr/>
      <dgm:t>
        <a:bodyPr/>
        <a:lstStyle/>
        <a:p>
          <a:endParaRPr lang="es-ES" sz="1050">
            <a:latin typeface="+mj-lt"/>
          </a:endParaRPr>
        </a:p>
      </dgm:t>
    </dgm:pt>
    <dgm:pt modelId="{50D14C63-F49D-4EFD-A790-0DAC4979108D}" type="sibTrans" cxnId="{6811380B-D506-467C-B220-D148E24FD6A5}">
      <dgm:prSet/>
      <dgm:spPr/>
      <dgm:t>
        <a:bodyPr/>
        <a:lstStyle/>
        <a:p>
          <a:endParaRPr lang="es-ES" sz="1050">
            <a:latin typeface="+mj-lt"/>
          </a:endParaRPr>
        </a:p>
      </dgm:t>
    </dgm:pt>
    <dgm:pt modelId="{DB4160A1-D484-4726-9B41-982788137511}">
      <dgm:prSet custT="1"/>
      <dgm:spPr/>
      <dgm:t>
        <a:bodyPr/>
        <a:lstStyle/>
        <a:p>
          <a:pPr rtl="0"/>
          <a:endParaRPr lang="es-ES" sz="1800" dirty="0">
            <a:latin typeface="+mj-lt"/>
          </a:endParaRPr>
        </a:p>
      </dgm:t>
    </dgm:pt>
    <dgm:pt modelId="{6A496745-7800-4A86-9988-0F48954C0B77}" type="parTrans" cxnId="{069FA557-7F7E-43B5-B680-ED42DDE6F942}">
      <dgm:prSet/>
      <dgm:spPr/>
      <dgm:t>
        <a:bodyPr/>
        <a:lstStyle/>
        <a:p>
          <a:endParaRPr lang="es-ES" sz="1200"/>
        </a:p>
      </dgm:t>
    </dgm:pt>
    <dgm:pt modelId="{0FFAD21F-68B1-461E-9A8B-9E3534F46713}" type="sibTrans" cxnId="{069FA557-7F7E-43B5-B680-ED42DDE6F942}">
      <dgm:prSet/>
      <dgm:spPr/>
      <dgm:t>
        <a:bodyPr/>
        <a:lstStyle/>
        <a:p>
          <a:endParaRPr lang="es-ES" sz="1200"/>
        </a:p>
      </dgm:t>
    </dgm:pt>
    <dgm:pt modelId="{4C6E8CD3-026F-4764-9527-8CE39649DDCF}">
      <dgm:prSet custT="1"/>
      <dgm:spPr/>
      <dgm:t>
        <a:bodyPr/>
        <a:lstStyle/>
        <a:p>
          <a:pPr rtl="0"/>
          <a:r>
            <a:rPr lang="es-ES" sz="1400" dirty="0" smtClean="0">
              <a:latin typeface="+mj-lt"/>
            </a:rPr>
            <a:t>LAHN-RA10+</a:t>
          </a:r>
          <a:endParaRPr lang="es-ES" sz="1400" dirty="0">
            <a:latin typeface="+mj-lt"/>
          </a:endParaRPr>
        </a:p>
      </dgm:t>
    </dgm:pt>
    <dgm:pt modelId="{B6C852B4-8873-4EFD-9676-1DE287D4E0DE}" type="parTrans" cxnId="{6EB70B5A-84AB-495B-9635-A514819FF6D0}">
      <dgm:prSet/>
      <dgm:spPr/>
      <dgm:t>
        <a:bodyPr/>
        <a:lstStyle/>
        <a:p>
          <a:endParaRPr lang="es-ES" sz="1200"/>
        </a:p>
      </dgm:t>
    </dgm:pt>
    <dgm:pt modelId="{CB0082D5-6DE6-4511-87D8-DCD57A9D76AB}" type="sibTrans" cxnId="{6EB70B5A-84AB-495B-9635-A514819FF6D0}">
      <dgm:prSet/>
      <dgm:spPr/>
      <dgm:t>
        <a:bodyPr/>
        <a:lstStyle/>
        <a:p>
          <a:endParaRPr lang="es-ES" sz="1200"/>
        </a:p>
      </dgm:t>
    </dgm:pt>
    <dgm:pt modelId="{FCC46A01-18AC-4310-A864-D1E6C61C9A1F}">
      <dgm:prSet custT="1"/>
      <dgm:spPr/>
      <dgm:t>
        <a:bodyPr/>
        <a:lstStyle/>
        <a:p>
          <a:pPr rtl="0"/>
          <a:r>
            <a:rPr lang="es-ES" sz="1400" dirty="0" smtClean="0">
              <a:latin typeface="+mj-lt"/>
            </a:rPr>
            <a:t>TENDA</a:t>
          </a:r>
          <a:endParaRPr lang="es-ES" sz="1400" dirty="0">
            <a:latin typeface="+mj-lt"/>
          </a:endParaRPr>
        </a:p>
      </dgm:t>
    </dgm:pt>
    <dgm:pt modelId="{D7AED86D-AE31-4F64-BB65-58FD34F3894F}" type="parTrans" cxnId="{911C308E-2DBF-4ACE-9D2E-6AAE0572A382}">
      <dgm:prSet/>
      <dgm:spPr/>
      <dgm:t>
        <a:bodyPr/>
        <a:lstStyle/>
        <a:p>
          <a:endParaRPr lang="es-ES" sz="1200"/>
        </a:p>
      </dgm:t>
    </dgm:pt>
    <dgm:pt modelId="{E2B06EA4-2E6D-4568-B91A-744EA9D8FBEF}" type="sibTrans" cxnId="{911C308E-2DBF-4ACE-9D2E-6AAE0572A382}">
      <dgm:prSet/>
      <dgm:spPr/>
      <dgm:t>
        <a:bodyPr/>
        <a:lstStyle/>
        <a:p>
          <a:endParaRPr lang="es-ES" sz="1200"/>
        </a:p>
      </dgm:t>
    </dgm:pt>
    <dgm:pt modelId="{853BF27C-B2CE-4D43-97EB-EB4CB25D788A}">
      <dgm:prSet custT="1"/>
      <dgm:spPr/>
      <dgm:t>
        <a:bodyPr/>
        <a:lstStyle/>
        <a:p>
          <a:pPr rtl="0"/>
          <a:r>
            <a:rPr lang="es-ES" sz="1400" dirty="0" smtClean="0">
              <a:latin typeface="+mj-lt"/>
            </a:rPr>
            <a:t>Mediciones Magnéticas</a:t>
          </a:r>
          <a:endParaRPr lang="es-ES" sz="1400" dirty="0">
            <a:latin typeface="+mj-lt"/>
          </a:endParaRPr>
        </a:p>
      </dgm:t>
    </dgm:pt>
    <dgm:pt modelId="{3E64BA86-6E73-4F79-AB32-278953BF0B81}" type="parTrans" cxnId="{E8563FDA-7E8B-4F88-A706-AB88BFF1EB5B}">
      <dgm:prSet/>
      <dgm:spPr/>
      <dgm:t>
        <a:bodyPr/>
        <a:lstStyle/>
        <a:p>
          <a:endParaRPr lang="es-ES" sz="1200"/>
        </a:p>
      </dgm:t>
    </dgm:pt>
    <dgm:pt modelId="{A5AB3EC1-F89E-4623-9722-16A06F8B6094}" type="sibTrans" cxnId="{E8563FDA-7E8B-4F88-A706-AB88BFF1EB5B}">
      <dgm:prSet/>
      <dgm:spPr/>
      <dgm:t>
        <a:bodyPr/>
        <a:lstStyle/>
        <a:p>
          <a:endParaRPr lang="es-ES" sz="1200"/>
        </a:p>
      </dgm:t>
    </dgm:pt>
    <dgm:pt modelId="{7996B33D-1607-426B-8927-866663BBBB18}">
      <dgm:prSet custT="1"/>
      <dgm:spPr/>
      <dgm:t>
        <a:bodyPr/>
        <a:lstStyle/>
        <a:p>
          <a:pPr rtl="0"/>
          <a:r>
            <a:rPr lang="es-ES" sz="1400" dirty="0" smtClean="0">
              <a:latin typeface="+mj-lt"/>
            </a:rPr>
            <a:t>Técnicas de RX (DRX, SAXS, TCRX)</a:t>
          </a:r>
          <a:endParaRPr lang="es-ES" sz="1400" dirty="0">
            <a:latin typeface="+mj-lt"/>
          </a:endParaRPr>
        </a:p>
      </dgm:t>
    </dgm:pt>
    <dgm:pt modelId="{FF1249A2-26C0-47FD-80E8-50CC64623039}" type="parTrans" cxnId="{1E406D66-052F-41BA-855A-2C61B0549FEF}">
      <dgm:prSet/>
      <dgm:spPr/>
      <dgm:t>
        <a:bodyPr/>
        <a:lstStyle/>
        <a:p>
          <a:endParaRPr lang="es-ES" sz="1200"/>
        </a:p>
      </dgm:t>
    </dgm:pt>
    <dgm:pt modelId="{4EA29809-34E5-4205-ADB7-67A4A668AE1F}" type="sibTrans" cxnId="{1E406D66-052F-41BA-855A-2C61B0549FEF}">
      <dgm:prSet/>
      <dgm:spPr/>
      <dgm:t>
        <a:bodyPr/>
        <a:lstStyle/>
        <a:p>
          <a:endParaRPr lang="es-ES" sz="1200"/>
        </a:p>
      </dgm:t>
    </dgm:pt>
    <dgm:pt modelId="{358977DC-3189-4EEA-A9F2-5DF46C8C0762}">
      <dgm:prSet custT="1"/>
      <dgm:spPr/>
      <dgm:t>
        <a:bodyPr/>
        <a:lstStyle/>
        <a:p>
          <a:pPr rtl="0"/>
          <a:r>
            <a:rPr lang="es-ES" sz="1400" dirty="0" smtClean="0">
              <a:latin typeface="+mj-lt"/>
            </a:rPr>
            <a:t>Reconstrucción </a:t>
          </a:r>
          <a:r>
            <a:rPr lang="es-ES" sz="1400" dirty="0" err="1" smtClean="0">
              <a:latin typeface="+mj-lt"/>
            </a:rPr>
            <a:t>tomográfica</a:t>
          </a:r>
          <a:endParaRPr lang="es-ES" sz="1400" dirty="0">
            <a:latin typeface="+mj-lt"/>
          </a:endParaRPr>
        </a:p>
      </dgm:t>
    </dgm:pt>
    <dgm:pt modelId="{39845F8C-6D58-4D6C-86F6-0E0EC46A433A}" type="parTrans" cxnId="{1B18265B-D4A2-4B14-A8F9-FB30C8D1654D}">
      <dgm:prSet/>
      <dgm:spPr/>
      <dgm:t>
        <a:bodyPr/>
        <a:lstStyle/>
        <a:p>
          <a:endParaRPr lang="es-ES" sz="1200"/>
        </a:p>
      </dgm:t>
    </dgm:pt>
    <dgm:pt modelId="{23443F7B-77B3-4C14-9710-1005479E514F}" type="sibTrans" cxnId="{1B18265B-D4A2-4B14-A8F9-FB30C8D1654D}">
      <dgm:prSet/>
      <dgm:spPr/>
      <dgm:t>
        <a:bodyPr/>
        <a:lstStyle/>
        <a:p>
          <a:endParaRPr lang="es-ES" sz="1200"/>
        </a:p>
      </dgm:t>
    </dgm:pt>
    <dgm:pt modelId="{E90E5F90-1F06-4942-A392-9E16D5522656}">
      <dgm:prSet custT="1"/>
      <dgm:spPr/>
      <dgm:t>
        <a:bodyPr/>
        <a:lstStyle/>
        <a:p>
          <a:pPr rtl="0"/>
          <a:r>
            <a:rPr lang="es-ES" sz="1400" dirty="0" smtClean="0">
              <a:latin typeface="+mj-lt"/>
            </a:rPr>
            <a:t>I+D LAHN</a:t>
          </a:r>
          <a:endParaRPr lang="es-ES" sz="1400" dirty="0">
            <a:latin typeface="+mj-lt"/>
          </a:endParaRPr>
        </a:p>
      </dgm:t>
    </dgm:pt>
    <dgm:pt modelId="{0015E1A8-3E9C-4DEC-AFC0-A5E6E19CF44F}" type="parTrans" cxnId="{166B88F2-E5E5-4B61-A9C9-D83002A6D73C}">
      <dgm:prSet/>
      <dgm:spPr/>
      <dgm:t>
        <a:bodyPr/>
        <a:lstStyle/>
        <a:p>
          <a:endParaRPr lang="es-ES" sz="1200"/>
        </a:p>
      </dgm:t>
    </dgm:pt>
    <dgm:pt modelId="{3F535410-3B1C-4AE3-B8BC-7DA91EF52A87}" type="sibTrans" cxnId="{166B88F2-E5E5-4B61-A9C9-D83002A6D73C}">
      <dgm:prSet/>
      <dgm:spPr/>
      <dgm:t>
        <a:bodyPr/>
        <a:lstStyle/>
        <a:p>
          <a:endParaRPr lang="es-ES" sz="1200"/>
        </a:p>
      </dgm:t>
    </dgm:pt>
    <dgm:pt modelId="{6BCFF415-D056-4EBD-A43D-CDAA20A8AE17}">
      <dgm:prSet custT="1"/>
      <dgm:spPr/>
      <dgm:t>
        <a:bodyPr/>
        <a:lstStyle/>
        <a:p>
          <a:pPr rtl="0"/>
          <a:r>
            <a:rPr lang="es-ES" sz="1400" dirty="0" smtClean="0">
              <a:latin typeface="+mj-lt"/>
            </a:rPr>
            <a:t>I+D LAHN</a:t>
          </a:r>
          <a:endParaRPr lang="es-ES" sz="1400" dirty="0">
            <a:latin typeface="+mj-lt"/>
          </a:endParaRPr>
        </a:p>
      </dgm:t>
    </dgm:pt>
    <dgm:pt modelId="{A15ADE05-8BB5-4A2C-AC3F-BD960CC19FDF}" type="parTrans" cxnId="{A040070E-9CCC-4F04-B4E2-171161A6E5E2}">
      <dgm:prSet/>
      <dgm:spPr/>
      <dgm:t>
        <a:bodyPr/>
        <a:lstStyle/>
        <a:p>
          <a:endParaRPr lang="es-ES" sz="1200"/>
        </a:p>
      </dgm:t>
    </dgm:pt>
    <dgm:pt modelId="{F335A8A2-AC06-4F52-AAC3-09714A4EA13A}" type="sibTrans" cxnId="{A040070E-9CCC-4F04-B4E2-171161A6E5E2}">
      <dgm:prSet/>
      <dgm:spPr/>
      <dgm:t>
        <a:bodyPr/>
        <a:lstStyle/>
        <a:p>
          <a:endParaRPr lang="es-ES" sz="1200"/>
        </a:p>
      </dgm:t>
    </dgm:pt>
    <dgm:pt modelId="{F299F62B-D01B-484A-AB67-AAF6F8069E25}">
      <dgm:prSet custT="1"/>
      <dgm:spPr/>
      <dgm:t>
        <a:bodyPr/>
        <a:lstStyle/>
        <a:p>
          <a:pPr rtl="0"/>
          <a:r>
            <a:rPr lang="es-ES" sz="1400" dirty="0" smtClean="0">
              <a:latin typeface="+mj-lt"/>
            </a:rPr>
            <a:t>Reconstrucción </a:t>
          </a:r>
          <a:r>
            <a:rPr lang="es-ES" sz="1400" dirty="0" err="1" smtClean="0">
              <a:latin typeface="+mj-lt"/>
            </a:rPr>
            <a:t>Tomográfica</a:t>
          </a:r>
          <a:endParaRPr lang="es-ES" sz="1400" dirty="0">
            <a:latin typeface="+mj-lt"/>
          </a:endParaRPr>
        </a:p>
      </dgm:t>
    </dgm:pt>
    <dgm:pt modelId="{825A17AC-0B9B-4133-B6C9-5FB06935A5F3}" type="parTrans" cxnId="{5E2196B7-CD9F-4F2A-BCC9-74D787A50DC5}">
      <dgm:prSet/>
      <dgm:spPr/>
      <dgm:t>
        <a:bodyPr/>
        <a:lstStyle/>
        <a:p>
          <a:endParaRPr lang="es-ES" sz="1200"/>
        </a:p>
      </dgm:t>
    </dgm:pt>
    <dgm:pt modelId="{916EFEF5-3687-4874-9FBD-017FC524AA4C}" type="sibTrans" cxnId="{5E2196B7-CD9F-4F2A-BCC9-74D787A50DC5}">
      <dgm:prSet/>
      <dgm:spPr/>
      <dgm:t>
        <a:bodyPr/>
        <a:lstStyle/>
        <a:p>
          <a:endParaRPr lang="es-ES" sz="1200"/>
        </a:p>
      </dgm:t>
    </dgm:pt>
    <dgm:pt modelId="{DC7091E1-8E05-4554-8B48-AC377F5EA0F0}">
      <dgm:prSet custT="1"/>
      <dgm:spPr/>
      <dgm:t>
        <a:bodyPr/>
        <a:lstStyle/>
        <a:p>
          <a:pPr rtl="0"/>
          <a:r>
            <a:rPr lang="es-ES" sz="1400" dirty="0" smtClean="0">
              <a:latin typeface="+mj-lt"/>
            </a:rPr>
            <a:t>I+D LAHN</a:t>
          </a:r>
          <a:endParaRPr lang="es-ES" sz="1400" dirty="0">
            <a:latin typeface="+mj-lt"/>
          </a:endParaRPr>
        </a:p>
      </dgm:t>
    </dgm:pt>
    <dgm:pt modelId="{CE895DA7-3197-4A3F-8B1F-3FD3BCA73CA1}" type="parTrans" cxnId="{B79CD214-4E4E-49B4-9904-87C414C4D681}">
      <dgm:prSet/>
      <dgm:spPr/>
      <dgm:t>
        <a:bodyPr/>
        <a:lstStyle/>
        <a:p>
          <a:endParaRPr lang="es-ES" sz="1200"/>
        </a:p>
      </dgm:t>
    </dgm:pt>
    <dgm:pt modelId="{63FB449F-48D3-458D-96A6-BFAD56420EF6}" type="sibTrans" cxnId="{B79CD214-4E4E-49B4-9904-87C414C4D681}">
      <dgm:prSet/>
      <dgm:spPr/>
      <dgm:t>
        <a:bodyPr/>
        <a:lstStyle/>
        <a:p>
          <a:endParaRPr lang="es-ES" sz="1200"/>
        </a:p>
      </dgm:t>
    </dgm:pt>
    <dgm:pt modelId="{7C60BBAC-E4E0-439D-8A6B-14185FCDD72C}" type="pres">
      <dgm:prSet presAssocID="{44643745-1AF1-4044-B54A-059F45F1171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CFC347D3-F5C2-4A0E-A270-2F5A481A74F3}" type="pres">
      <dgm:prSet presAssocID="{DB4160A1-D484-4726-9B41-982788137511}" presName="thickLine" presStyleLbl="alignNode1" presStyleIdx="0" presStyleCnt="1"/>
      <dgm:spPr/>
    </dgm:pt>
    <dgm:pt modelId="{095EC119-2AF0-4B7F-A8BA-7AD117298A76}" type="pres">
      <dgm:prSet presAssocID="{DB4160A1-D484-4726-9B41-982788137511}" presName="horz1" presStyleCnt="0"/>
      <dgm:spPr/>
    </dgm:pt>
    <dgm:pt modelId="{96B98D89-7EC7-4792-A244-834B99D96C88}" type="pres">
      <dgm:prSet presAssocID="{DB4160A1-D484-4726-9B41-982788137511}" presName="tx1" presStyleLbl="revTx" presStyleIdx="0" presStyleCnt="14"/>
      <dgm:spPr/>
      <dgm:t>
        <a:bodyPr/>
        <a:lstStyle/>
        <a:p>
          <a:endParaRPr lang="es-ES"/>
        </a:p>
      </dgm:t>
    </dgm:pt>
    <dgm:pt modelId="{8F1560F2-65D4-4105-A8FE-0A286BA23417}" type="pres">
      <dgm:prSet presAssocID="{DB4160A1-D484-4726-9B41-982788137511}" presName="vert1" presStyleCnt="0"/>
      <dgm:spPr/>
    </dgm:pt>
    <dgm:pt modelId="{73455AA3-A8B2-477D-A55B-B250BBD63FF3}" type="pres">
      <dgm:prSet presAssocID="{A05692D2-700E-471E-935E-62856EF98916}" presName="vertSpace2a" presStyleCnt="0"/>
      <dgm:spPr/>
    </dgm:pt>
    <dgm:pt modelId="{BB2D2C92-3437-4EF1-A8BC-7F8303ED5EBB}" type="pres">
      <dgm:prSet presAssocID="{A05692D2-700E-471E-935E-62856EF98916}" presName="horz2" presStyleCnt="0"/>
      <dgm:spPr/>
    </dgm:pt>
    <dgm:pt modelId="{B95851B2-AF26-490B-AA2A-3321C891674A}" type="pres">
      <dgm:prSet presAssocID="{A05692D2-700E-471E-935E-62856EF98916}" presName="horzSpace2" presStyleCnt="0"/>
      <dgm:spPr/>
    </dgm:pt>
    <dgm:pt modelId="{FBCCFD72-EFF7-44F5-A3F2-D03465EF9C38}" type="pres">
      <dgm:prSet presAssocID="{A05692D2-700E-471E-935E-62856EF98916}" presName="tx2" presStyleLbl="revTx" presStyleIdx="1" presStyleCnt="14"/>
      <dgm:spPr/>
      <dgm:t>
        <a:bodyPr/>
        <a:lstStyle/>
        <a:p>
          <a:endParaRPr lang="es-ES"/>
        </a:p>
      </dgm:t>
    </dgm:pt>
    <dgm:pt modelId="{910517A3-0583-48DE-ABAF-7A6DF41975CA}" type="pres">
      <dgm:prSet presAssocID="{A05692D2-700E-471E-935E-62856EF98916}" presName="vert2" presStyleCnt="0"/>
      <dgm:spPr/>
    </dgm:pt>
    <dgm:pt modelId="{7CE5DA75-152E-4E36-AE2E-15DD0A1896AB}" type="pres">
      <dgm:prSet presAssocID="{4C6E8CD3-026F-4764-9527-8CE39649DDCF}" presName="horz3" presStyleCnt="0"/>
      <dgm:spPr/>
    </dgm:pt>
    <dgm:pt modelId="{6BA003EA-3954-41CA-8E85-608EFC0A2EDF}" type="pres">
      <dgm:prSet presAssocID="{4C6E8CD3-026F-4764-9527-8CE39649DDCF}" presName="horzSpace3" presStyleCnt="0"/>
      <dgm:spPr/>
    </dgm:pt>
    <dgm:pt modelId="{BD0584A6-E7C8-4B62-B714-B860C6555BD8}" type="pres">
      <dgm:prSet presAssocID="{4C6E8CD3-026F-4764-9527-8CE39649DDCF}" presName="tx3" presStyleLbl="revTx" presStyleIdx="2" presStyleCnt="14"/>
      <dgm:spPr/>
      <dgm:t>
        <a:bodyPr/>
        <a:lstStyle/>
        <a:p>
          <a:endParaRPr lang="es-ES"/>
        </a:p>
      </dgm:t>
    </dgm:pt>
    <dgm:pt modelId="{3AB22B45-1865-4BD5-AEFD-B63589B28190}" type="pres">
      <dgm:prSet presAssocID="{4C6E8CD3-026F-4764-9527-8CE39649DDCF}" presName="vert3" presStyleCnt="0"/>
      <dgm:spPr/>
    </dgm:pt>
    <dgm:pt modelId="{0F707757-7AE2-454C-9A54-7BF2DDE51931}" type="pres">
      <dgm:prSet presAssocID="{CB0082D5-6DE6-4511-87D8-DCD57A9D76AB}" presName="thinLine3" presStyleLbl="callout" presStyleIdx="0" presStyleCnt="10"/>
      <dgm:spPr/>
    </dgm:pt>
    <dgm:pt modelId="{9646A741-4586-436C-8AAF-CC7D74C7B6CE}" type="pres">
      <dgm:prSet presAssocID="{FCC46A01-18AC-4310-A864-D1E6C61C9A1F}" presName="horz3" presStyleCnt="0"/>
      <dgm:spPr/>
    </dgm:pt>
    <dgm:pt modelId="{052B8B47-30C1-4BCB-9559-99AE4259FD50}" type="pres">
      <dgm:prSet presAssocID="{FCC46A01-18AC-4310-A864-D1E6C61C9A1F}" presName="horzSpace3" presStyleCnt="0"/>
      <dgm:spPr/>
    </dgm:pt>
    <dgm:pt modelId="{B50088B7-BC52-421A-A9A8-ECCA7869D179}" type="pres">
      <dgm:prSet presAssocID="{FCC46A01-18AC-4310-A864-D1E6C61C9A1F}" presName="tx3" presStyleLbl="revTx" presStyleIdx="3" presStyleCnt="14"/>
      <dgm:spPr/>
      <dgm:t>
        <a:bodyPr/>
        <a:lstStyle/>
        <a:p>
          <a:endParaRPr lang="es-ES"/>
        </a:p>
      </dgm:t>
    </dgm:pt>
    <dgm:pt modelId="{6B4034FF-B7AE-422B-A42F-34DE557F1DBE}" type="pres">
      <dgm:prSet presAssocID="{FCC46A01-18AC-4310-A864-D1E6C61C9A1F}" presName="vert3" presStyleCnt="0"/>
      <dgm:spPr/>
    </dgm:pt>
    <dgm:pt modelId="{669326EA-3AAE-44BD-B19E-0180F6E583F8}" type="pres">
      <dgm:prSet presAssocID="{E2B06EA4-2E6D-4568-B91A-744EA9D8FBEF}" presName="thinLine3" presStyleLbl="callout" presStyleIdx="1" presStyleCnt="10"/>
      <dgm:spPr/>
    </dgm:pt>
    <dgm:pt modelId="{F1A4AE00-46A2-4615-8EAE-CE310AA07E5B}" type="pres">
      <dgm:prSet presAssocID="{E90E5F90-1F06-4942-A392-9E16D5522656}" presName="horz3" presStyleCnt="0"/>
      <dgm:spPr/>
    </dgm:pt>
    <dgm:pt modelId="{866078D2-002B-49A5-9990-8A4F2E1A02D6}" type="pres">
      <dgm:prSet presAssocID="{E90E5F90-1F06-4942-A392-9E16D5522656}" presName="horzSpace3" presStyleCnt="0"/>
      <dgm:spPr/>
    </dgm:pt>
    <dgm:pt modelId="{4EE4156A-043E-471C-89DB-15C9E83B1088}" type="pres">
      <dgm:prSet presAssocID="{E90E5F90-1F06-4942-A392-9E16D5522656}" presName="tx3" presStyleLbl="revTx" presStyleIdx="4" presStyleCnt="14"/>
      <dgm:spPr/>
      <dgm:t>
        <a:bodyPr/>
        <a:lstStyle/>
        <a:p>
          <a:endParaRPr lang="es-ES"/>
        </a:p>
      </dgm:t>
    </dgm:pt>
    <dgm:pt modelId="{9DC1DE88-4D9B-4157-926E-1DE5E16A715A}" type="pres">
      <dgm:prSet presAssocID="{E90E5F90-1F06-4942-A392-9E16D5522656}" presName="vert3" presStyleCnt="0"/>
      <dgm:spPr/>
    </dgm:pt>
    <dgm:pt modelId="{3EFAB81D-4B9B-4B06-B43E-E09C0C3CF936}" type="pres">
      <dgm:prSet presAssocID="{A05692D2-700E-471E-935E-62856EF98916}" presName="thinLine2b" presStyleLbl="callout" presStyleIdx="2" presStyleCnt="10"/>
      <dgm:spPr/>
    </dgm:pt>
    <dgm:pt modelId="{4EC00310-28A9-4E9E-949B-6427AF8D2205}" type="pres">
      <dgm:prSet presAssocID="{A05692D2-700E-471E-935E-62856EF98916}" presName="vertSpace2b" presStyleCnt="0"/>
      <dgm:spPr/>
    </dgm:pt>
    <dgm:pt modelId="{FC79805F-D67D-4F98-B0A9-A4E19E4DFA00}" type="pres">
      <dgm:prSet presAssocID="{E49AFD87-259C-4922-807D-60A558F7B527}" presName="horz2" presStyleCnt="0"/>
      <dgm:spPr/>
    </dgm:pt>
    <dgm:pt modelId="{56A52E76-F631-4DE6-967B-A294732AD6CD}" type="pres">
      <dgm:prSet presAssocID="{E49AFD87-259C-4922-807D-60A558F7B527}" presName="horzSpace2" presStyleCnt="0"/>
      <dgm:spPr/>
    </dgm:pt>
    <dgm:pt modelId="{A9136F0A-081E-4D10-8D5D-68049B083D77}" type="pres">
      <dgm:prSet presAssocID="{E49AFD87-259C-4922-807D-60A558F7B527}" presName="tx2" presStyleLbl="revTx" presStyleIdx="5" presStyleCnt="14"/>
      <dgm:spPr/>
      <dgm:t>
        <a:bodyPr/>
        <a:lstStyle/>
        <a:p>
          <a:endParaRPr lang="es-ES"/>
        </a:p>
      </dgm:t>
    </dgm:pt>
    <dgm:pt modelId="{1BC8790D-5138-4DD3-9BF0-520288E668B2}" type="pres">
      <dgm:prSet presAssocID="{E49AFD87-259C-4922-807D-60A558F7B527}" presName="vert2" presStyleCnt="0"/>
      <dgm:spPr/>
    </dgm:pt>
    <dgm:pt modelId="{1ABB6F2C-9878-42BD-97A8-B9EEEAC7ACCF}" type="pres">
      <dgm:prSet presAssocID="{853BF27C-B2CE-4D43-97EB-EB4CB25D788A}" presName="horz3" presStyleCnt="0"/>
      <dgm:spPr/>
    </dgm:pt>
    <dgm:pt modelId="{53A4E99C-7F5E-49D3-BECF-53BB310DEA24}" type="pres">
      <dgm:prSet presAssocID="{853BF27C-B2CE-4D43-97EB-EB4CB25D788A}" presName="horzSpace3" presStyleCnt="0"/>
      <dgm:spPr/>
    </dgm:pt>
    <dgm:pt modelId="{C113481B-1915-4121-9582-BBFEBBE3CB11}" type="pres">
      <dgm:prSet presAssocID="{853BF27C-B2CE-4D43-97EB-EB4CB25D788A}" presName="tx3" presStyleLbl="revTx" presStyleIdx="6" presStyleCnt="14"/>
      <dgm:spPr/>
      <dgm:t>
        <a:bodyPr/>
        <a:lstStyle/>
        <a:p>
          <a:endParaRPr lang="es-ES"/>
        </a:p>
      </dgm:t>
    </dgm:pt>
    <dgm:pt modelId="{C84FC02C-5DD4-4549-A44E-04873BB3D695}" type="pres">
      <dgm:prSet presAssocID="{853BF27C-B2CE-4D43-97EB-EB4CB25D788A}" presName="vert3" presStyleCnt="0"/>
      <dgm:spPr/>
    </dgm:pt>
    <dgm:pt modelId="{82788594-8EF5-4995-99E1-A27E00EDBC9D}" type="pres">
      <dgm:prSet presAssocID="{A5AB3EC1-F89E-4623-9722-16A06F8B6094}" presName="thinLine3" presStyleLbl="callout" presStyleIdx="3" presStyleCnt="10" custLinFactNeighborY="-13051"/>
      <dgm:spPr/>
    </dgm:pt>
    <dgm:pt modelId="{B055C52E-A667-4E4F-A364-A3603028CFDC}" type="pres">
      <dgm:prSet presAssocID="{7996B33D-1607-426B-8927-866663BBBB18}" presName="horz3" presStyleCnt="0"/>
      <dgm:spPr/>
    </dgm:pt>
    <dgm:pt modelId="{C2A86D39-063E-4726-9DA6-C636F0D8A59F}" type="pres">
      <dgm:prSet presAssocID="{7996B33D-1607-426B-8927-866663BBBB18}" presName="horzSpace3" presStyleCnt="0"/>
      <dgm:spPr/>
    </dgm:pt>
    <dgm:pt modelId="{A6BFC51C-8C0B-4E5A-A430-22F2132AE9B0}" type="pres">
      <dgm:prSet presAssocID="{7996B33D-1607-426B-8927-866663BBBB18}" presName="tx3" presStyleLbl="revTx" presStyleIdx="7" presStyleCnt="14" custLinFactNeighborY="-13052"/>
      <dgm:spPr/>
      <dgm:t>
        <a:bodyPr/>
        <a:lstStyle/>
        <a:p>
          <a:endParaRPr lang="es-ES"/>
        </a:p>
      </dgm:t>
    </dgm:pt>
    <dgm:pt modelId="{7ABB51C6-FF66-4E98-8590-7AFA1934CA23}" type="pres">
      <dgm:prSet presAssocID="{7996B33D-1607-426B-8927-866663BBBB18}" presName="vert3" presStyleCnt="0"/>
      <dgm:spPr/>
    </dgm:pt>
    <dgm:pt modelId="{CBA6EC2C-FB81-4E0E-A5A1-CD57480FF749}" type="pres">
      <dgm:prSet presAssocID="{4EA29809-34E5-4205-ADB7-67A4A668AE1F}" presName="thinLine3" presStyleLbl="callout" presStyleIdx="4" presStyleCnt="10"/>
      <dgm:spPr/>
    </dgm:pt>
    <dgm:pt modelId="{28D6BFB2-E409-4212-8ACE-0CC3D11B3CC0}" type="pres">
      <dgm:prSet presAssocID="{358977DC-3189-4EEA-A9F2-5DF46C8C0762}" presName="horz3" presStyleCnt="0"/>
      <dgm:spPr/>
    </dgm:pt>
    <dgm:pt modelId="{E55CC827-07DF-42D7-BA59-E9E754BAC109}" type="pres">
      <dgm:prSet presAssocID="{358977DC-3189-4EEA-A9F2-5DF46C8C0762}" presName="horzSpace3" presStyleCnt="0"/>
      <dgm:spPr/>
    </dgm:pt>
    <dgm:pt modelId="{0A5FA025-4CC4-40E4-9481-F0FD7F310BD0}" type="pres">
      <dgm:prSet presAssocID="{358977DC-3189-4EEA-A9F2-5DF46C8C0762}" presName="tx3" presStyleLbl="revTx" presStyleIdx="8" presStyleCnt="14"/>
      <dgm:spPr/>
      <dgm:t>
        <a:bodyPr/>
        <a:lstStyle/>
        <a:p>
          <a:endParaRPr lang="es-ES"/>
        </a:p>
      </dgm:t>
    </dgm:pt>
    <dgm:pt modelId="{49FC3A24-2105-403A-8CC9-CA7F7E3E5D63}" type="pres">
      <dgm:prSet presAssocID="{358977DC-3189-4EEA-A9F2-5DF46C8C0762}" presName="vert3" presStyleCnt="0"/>
      <dgm:spPr/>
    </dgm:pt>
    <dgm:pt modelId="{FCC17697-5D3F-4AB6-AD19-F4773F20194B}" type="pres">
      <dgm:prSet presAssocID="{23443F7B-77B3-4C14-9710-1005479E514F}" presName="thinLine3" presStyleLbl="callout" presStyleIdx="5" presStyleCnt="10"/>
      <dgm:spPr/>
    </dgm:pt>
    <dgm:pt modelId="{32029B10-6078-4EFB-BFA7-9029297A4202}" type="pres">
      <dgm:prSet presAssocID="{6BCFF415-D056-4EBD-A43D-CDAA20A8AE17}" presName="horz3" presStyleCnt="0"/>
      <dgm:spPr/>
    </dgm:pt>
    <dgm:pt modelId="{1B210BB9-F94F-4BBD-9D92-072464229270}" type="pres">
      <dgm:prSet presAssocID="{6BCFF415-D056-4EBD-A43D-CDAA20A8AE17}" presName="horzSpace3" presStyleCnt="0"/>
      <dgm:spPr/>
    </dgm:pt>
    <dgm:pt modelId="{D19EF1DD-68BC-4A00-AE3F-9E610B92AD31}" type="pres">
      <dgm:prSet presAssocID="{6BCFF415-D056-4EBD-A43D-CDAA20A8AE17}" presName="tx3" presStyleLbl="revTx" presStyleIdx="9" presStyleCnt="14"/>
      <dgm:spPr/>
      <dgm:t>
        <a:bodyPr/>
        <a:lstStyle/>
        <a:p>
          <a:endParaRPr lang="es-ES"/>
        </a:p>
      </dgm:t>
    </dgm:pt>
    <dgm:pt modelId="{7A8FAB90-FD63-4768-B3CA-7D185FFB5044}" type="pres">
      <dgm:prSet presAssocID="{6BCFF415-D056-4EBD-A43D-CDAA20A8AE17}" presName="vert3" presStyleCnt="0"/>
      <dgm:spPr/>
    </dgm:pt>
    <dgm:pt modelId="{B699D4DC-AA5B-4711-A8AE-433F3251603F}" type="pres">
      <dgm:prSet presAssocID="{E49AFD87-259C-4922-807D-60A558F7B527}" presName="thinLine2b" presStyleLbl="callout" presStyleIdx="6" presStyleCnt="10"/>
      <dgm:spPr/>
    </dgm:pt>
    <dgm:pt modelId="{1A995CC9-73F8-46F5-8306-3CC034309918}" type="pres">
      <dgm:prSet presAssocID="{E49AFD87-259C-4922-807D-60A558F7B527}" presName="vertSpace2b" presStyleCnt="0"/>
      <dgm:spPr/>
    </dgm:pt>
    <dgm:pt modelId="{95D72EE5-9FE2-423E-AB9E-897D7F925245}" type="pres">
      <dgm:prSet presAssocID="{9C9EFA51-5E8A-460C-9B25-71AA0A7C9A34}" presName="horz2" presStyleCnt="0"/>
      <dgm:spPr/>
    </dgm:pt>
    <dgm:pt modelId="{79DE02D9-9489-4C86-809B-CA98CD970FC7}" type="pres">
      <dgm:prSet presAssocID="{9C9EFA51-5E8A-460C-9B25-71AA0A7C9A34}" presName="horzSpace2" presStyleCnt="0"/>
      <dgm:spPr/>
    </dgm:pt>
    <dgm:pt modelId="{E1D8EA97-4B12-4AD6-BBF7-DEFD6A076EC4}" type="pres">
      <dgm:prSet presAssocID="{9C9EFA51-5E8A-460C-9B25-71AA0A7C9A34}" presName="tx2" presStyleLbl="revTx" presStyleIdx="10" presStyleCnt="14"/>
      <dgm:spPr/>
      <dgm:t>
        <a:bodyPr/>
        <a:lstStyle/>
        <a:p>
          <a:endParaRPr lang="es-ES"/>
        </a:p>
      </dgm:t>
    </dgm:pt>
    <dgm:pt modelId="{E52AE540-3E42-4F2F-A0C5-C4CFEDCE43FF}" type="pres">
      <dgm:prSet presAssocID="{9C9EFA51-5E8A-460C-9B25-71AA0A7C9A34}" presName="vert2" presStyleCnt="0"/>
      <dgm:spPr/>
    </dgm:pt>
    <dgm:pt modelId="{FE2072BE-BF13-4C8F-BF0E-E44FA703A71C}" type="pres">
      <dgm:prSet presAssocID="{8E5EC1AB-D397-41BD-862C-DC360EF7855E}" presName="horz3" presStyleCnt="0"/>
      <dgm:spPr/>
    </dgm:pt>
    <dgm:pt modelId="{343EF817-A437-4A7F-83EF-86CD2B2E9514}" type="pres">
      <dgm:prSet presAssocID="{8E5EC1AB-D397-41BD-862C-DC360EF7855E}" presName="horzSpace3" presStyleCnt="0"/>
      <dgm:spPr/>
    </dgm:pt>
    <dgm:pt modelId="{CADF9604-70B1-4747-A53D-7492BE1A58FC}" type="pres">
      <dgm:prSet presAssocID="{8E5EC1AB-D397-41BD-862C-DC360EF7855E}" presName="tx3" presStyleLbl="revTx" presStyleIdx="11" presStyleCnt="14"/>
      <dgm:spPr/>
      <dgm:t>
        <a:bodyPr/>
        <a:lstStyle/>
        <a:p>
          <a:endParaRPr lang="es-ES"/>
        </a:p>
      </dgm:t>
    </dgm:pt>
    <dgm:pt modelId="{F7E56C19-E7FF-4FB6-9910-2CEA3EC8B7EA}" type="pres">
      <dgm:prSet presAssocID="{8E5EC1AB-D397-41BD-862C-DC360EF7855E}" presName="vert3" presStyleCnt="0"/>
      <dgm:spPr/>
    </dgm:pt>
    <dgm:pt modelId="{41F0EC57-90B7-4765-A694-F2AEF25C75FF}" type="pres">
      <dgm:prSet presAssocID="{50D14C63-F49D-4EFD-A790-0DAC4979108D}" presName="thinLine3" presStyleLbl="callout" presStyleIdx="7" presStyleCnt="10"/>
      <dgm:spPr/>
    </dgm:pt>
    <dgm:pt modelId="{D975B031-E57A-462E-910D-FD2620AC6DEE}" type="pres">
      <dgm:prSet presAssocID="{F299F62B-D01B-484A-AB67-AAF6F8069E25}" presName="horz3" presStyleCnt="0"/>
      <dgm:spPr/>
    </dgm:pt>
    <dgm:pt modelId="{59B298D1-BAE5-49C3-B5C9-6A7994EC0AD9}" type="pres">
      <dgm:prSet presAssocID="{F299F62B-D01B-484A-AB67-AAF6F8069E25}" presName="horzSpace3" presStyleCnt="0"/>
      <dgm:spPr/>
    </dgm:pt>
    <dgm:pt modelId="{D311563E-5A94-4D0F-BA71-912755E80E61}" type="pres">
      <dgm:prSet presAssocID="{F299F62B-D01B-484A-AB67-AAF6F8069E25}" presName="tx3" presStyleLbl="revTx" presStyleIdx="12" presStyleCnt="14"/>
      <dgm:spPr/>
      <dgm:t>
        <a:bodyPr/>
        <a:lstStyle/>
        <a:p>
          <a:endParaRPr lang="es-ES"/>
        </a:p>
      </dgm:t>
    </dgm:pt>
    <dgm:pt modelId="{36512FF9-9F54-463D-8CDC-14614A510B3F}" type="pres">
      <dgm:prSet presAssocID="{F299F62B-D01B-484A-AB67-AAF6F8069E25}" presName="vert3" presStyleCnt="0"/>
      <dgm:spPr/>
    </dgm:pt>
    <dgm:pt modelId="{BD71C4C6-FBB6-4370-A85D-1B8E38802B24}" type="pres">
      <dgm:prSet presAssocID="{916EFEF5-3687-4874-9FBD-017FC524AA4C}" presName="thinLine3" presStyleLbl="callout" presStyleIdx="8" presStyleCnt="10"/>
      <dgm:spPr/>
    </dgm:pt>
    <dgm:pt modelId="{3EF851E2-DC67-40B3-906B-C4BEFCDFE931}" type="pres">
      <dgm:prSet presAssocID="{DC7091E1-8E05-4554-8B48-AC377F5EA0F0}" presName="horz3" presStyleCnt="0"/>
      <dgm:spPr/>
    </dgm:pt>
    <dgm:pt modelId="{12CF69AF-E040-4D00-9462-14BFAC785EB8}" type="pres">
      <dgm:prSet presAssocID="{DC7091E1-8E05-4554-8B48-AC377F5EA0F0}" presName="horzSpace3" presStyleCnt="0"/>
      <dgm:spPr/>
    </dgm:pt>
    <dgm:pt modelId="{29D7B112-64EE-4685-B1A3-0881A7431F6A}" type="pres">
      <dgm:prSet presAssocID="{DC7091E1-8E05-4554-8B48-AC377F5EA0F0}" presName="tx3" presStyleLbl="revTx" presStyleIdx="13" presStyleCnt="14"/>
      <dgm:spPr/>
      <dgm:t>
        <a:bodyPr/>
        <a:lstStyle/>
        <a:p>
          <a:endParaRPr lang="es-ES"/>
        </a:p>
      </dgm:t>
    </dgm:pt>
    <dgm:pt modelId="{0D8374DC-108C-4B30-9B8E-1DEC90A3FD8C}" type="pres">
      <dgm:prSet presAssocID="{DC7091E1-8E05-4554-8B48-AC377F5EA0F0}" presName="vert3" presStyleCnt="0"/>
      <dgm:spPr/>
    </dgm:pt>
    <dgm:pt modelId="{D9C33542-D214-4F70-963A-30A53BE3F558}" type="pres">
      <dgm:prSet presAssocID="{9C9EFA51-5E8A-460C-9B25-71AA0A7C9A34}" presName="thinLine2b" presStyleLbl="callout" presStyleIdx="9" presStyleCnt="10"/>
      <dgm:spPr/>
    </dgm:pt>
    <dgm:pt modelId="{36039FF3-F2A1-4F70-A0EF-B3AD92C4BBCD}" type="pres">
      <dgm:prSet presAssocID="{9C9EFA51-5E8A-460C-9B25-71AA0A7C9A34}" presName="vertSpace2b" presStyleCnt="0"/>
      <dgm:spPr/>
    </dgm:pt>
  </dgm:ptLst>
  <dgm:cxnLst>
    <dgm:cxn modelId="{6D588A1B-780E-4690-9AE5-D22205D706E1}" srcId="{DB4160A1-D484-4726-9B41-982788137511}" destId="{9C9EFA51-5E8A-460C-9B25-71AA0A7C9A34}" srcOrd="2" destOrd="0" parTransId="{4BD7B4A5-E5EB-4899-882C-2E82171914FC}" sibTransId="{D4FAEAF8-C2F0-4901-9278-E50FA2D62BF6}"/>
    <dgm:cxn modelId="{911C308E-2DBF-4ACE-9D2E-6AAE0572A382}" srcId="{A05692D2-700E-471E-935E-62856EF98916}" destId="{FCC46A01-18AC-4310-A864-D1E6C61C9A1F}" srcOrd="1" destOrd="0" parTransId="{D7AED86D-AE31-4F64-BB65-58FD34F3894F}" sibTransId="{E2B06EA4-2E6D-4568-B91A-744EA9D8FBEF}"/>
    <dgm:cxn modelId="{7C0443EA-0D05-4FE1-AA3C-90BAFE1F2454}" type="presOf" srcId="{DB4160A1-D484-4726-9B41-982788137511}" destId="{96B98D89-7EC7-4792-A244-834B99D96C88}" srcOrd="0" destOrd="0" presId="urn:microsoft.com/office/officeart/2008/layout/LinedList"/>
    <dgm:cxn modelId="{B79CD214-4E4E-49B4-9904-87C414C4D681}" srcId="{9C9EFA51-5E8A-460C-9B25-71AA0A7C9A34}" destId="{DC7091E1-8E05-4554-8B48-AC377F5EA0F0}" srcOrd="2" destOrd="0" parTransId="{CE895DA7-3197-4A3F-8B1F-3FD3BCA73CA1}" sibTransId="{63FB449F-48D3-458D-96A6-BFAD56420EF6}"/>
    <dgm:cxn modelId="{C2DCDE6C-374F-4475-978F-88AE6DCAFBB0}" type="presOf" srcId="{8E5EC1AB-D397-41BD-862C-DC360EF7855E}" destId="{CADF9604-70B1-4747-A53D-7492BE1A58FC}" srcOrd="0" destOrd="0" presId="urn:microsoft.com/office/officeart/2008/layout/LinedList"/>
    <dgm:cxn modelId="{166B88F2-E5E5-4B61-A9C9-D83002A6D73C}" srcId="{A05692D2-700E-471E-935E-62856EF98916}" destId="{E90E5F90-1F06-4942-A392-9E16D5522656}" srcOrd="2" destOrd="0" parTransId="{0015E1A8-3E9C-4DEC-AFC0-A5E6E19CF44F}" sibTransId="{3F535410-3B1C-4AE3-B8BC-7DA91EF52A87}"/>
    <dgm:cxn modelId="{97D54D3E-E809-414C-8717-75FD765B86E6}" type="presOf" srcId="{FCC46A01-18AC-4310-A864-D1E6C61C9A1F}" destId="{B50088B7-BC52-421A-A9A8-ECCA7869D179}" srcOrd="0" destOrd="0" presId="urn:microsoft.com/office/officeart/2008/layout/LinedList"/>
    <dgm:cxn modelId="{A6423945-5A62-487B-9D0D-7358D999367E}" type="presOf" srcId="{F299F62B-D01B-484A-AB67-AAF6F8069E25}" destId="{D311563E-5A94-4D0F-BA71-912755E80E61}" srcOrd="0" destOrd="0" presId="urn:microsoft.com/office/officeart/2008/layout/LinedList"/>
    <dgm:cxn modelId="{2A5F8722-72E5-4320-A56C-5119281A9DA1}" type="presOf" srcId="{358977DC-3189-4EEA-A9F2-5DF46C8C0762}" destId="{0A5FA025-4CC4-40E4-9481-F0FD7F310BD0}" srcOrd="0" destOrd="0" presId="urn:microsoft.com/office/officeart/2008/layout/LinedList"/>
    <dgm:cxn modelId="{E8563FDA-7E8B-4F88-A706-AB88BFF1EB5B}" srcId="{E49AFD87-259C-4922-807D-60A558F7B527}" destId="{853BF27C-B2CE-4D43-97EB-EB4CB25D788A}" srcOrd="0" destOrd="0" parTransId="{3E64BA86-6E73-4F79-AB32-278953BF0B81}" sibTransId="{A5AB3EC1-F89E-4623-9722-16A06F8B6094}"/>
    <dgm:cxn modelId="{C8AD1ED6-4B31-4972-BCCB-B493C1E0EB34}" type="presOf" srcId="{44643745-1AF1-4044-B54A-059F45F11715}" destId="{7C60BBAC-E4E0-439D-8A6B-14185FCDD72C}" srcOrd="0" destOrd="0" presId="urn:microsoft.com/office/officeart/2008/layout/LinedList"/>
    <dgm:cxn modelId="{1B18265B-D4A2-4B14-A8F9-FB30C8D1654D}" srcId="{E49AFD87-259C-4922-807D-60A558F7B527}" destId="{358977DC-3189-4EEA-A9F2-5DF46C8C0762}" srcOrd="2" destOrd="0" parTransId="{39845F8C-6D58-4D6C-86F6-0E0EC46A433A}" sibTransId="{23443F7B-77B3-4C14-9710-1005479E514F}"/>
    <dgm:cxn modelId="{4E4077D8-D267-41B6-AAF3-0945D2E6B20D}" type="presOf" srcId="{4C6E8CD3-026F-4764-9527-8CE39649DDCF}" destId="{BD0584A6-E7C8-4B62-B714-B860C6555BD8}" srcOrd="0" destOrd="0" presId="urn:microsoft.com/office/officeart/2008/layout/LinedList"/>
    <dgm:cxn modelId="{6EB70B5A-84AB-495B-9635-A514819FF6D0}" srcId="{A05692D2-700E-471E-935E-62856EF98916}" destId="{4C6E8CD3-026F-4764-9527-8CE39649DDCF}" srcOrd="0" destOrd="0" parTransId="{B6C852B4-8873-4EFD-9676-1DE287D4E0DE}" sibTransId="{CB0082D5-6DE6-4511-87D8-DCD57A9D76AB}"/>
    <dgm:cxn modelId="{612F8AA7-6E63-4750-A37F-B7372C38B186}" type="presOf" srcId="{6BCFF415-D056-4EBD-A43D-CDAA20A8AE17}" destId="{D19EF1DD-68BC-4A00-AE3F-9E610B92AD31}" srcOrd="0" destOrd="0" presId="urn:microsoft.com/office/officeart/2008/layout/LinedList"/>
    <dgm:cxn modelId="{5E2196B7-CD9F-4F2A-BCC9-74D787A50DC5}" srcId="{9C9EFA51-5E8A-460C-9B25-71AA0A7C9A34}" destId="{F299F62B-D01B-484A-AB67-AAF6F8069E25}" srcOrd="1" destOrd="0" parTransId="{825A17AC-0B9B-4133-B6C9-5FB06935A5F3}" sibTransId="{916EFEF5-3687-4874-9FBD-017FC524AA4C}"/>
    <dgm:cxn modelId="{88D37F48-2B7C-4E5C-B705-2D45526B1E04}" srcId="{DB4160A1-D484-4726-9B41-982788137511}" destId="{E49AFD87-259C-4922-807D-60A558F7B527}" srcOrd="1" destOrd="0" parTransId="{02641BB3-A727-4F00-9C00-6F9E07F89F9A}" sibTransId="{C4CC89A5-F61E-4AC2-871B-785A0890912C}"/>
    <dgm:cxn modelId="{069FA557-7F7E-43B5-B680-ED42DDE6F942}" srcId="{44643745-1AF1-4044-B54A-059F45F11715}" destId="{DB4160A1-D484-4726-9B41-982788137511}" srcOrd="0" destOrd="0" parTransId="{6A496745-7800-4A86-9988-0F48954C0B77}" sibTransId="{0FFAD21F-68B1-461E-9A8B-9E3534F46713}"/>
    <dgm:cxn modelId="{B5CC3F21-4388-4633-A6E4-24C7819DC41D}" type="presOf" srcId="{E90E5F90-1F06-4942-A392-9E16D5522656}" destId="{4EE4156A-043E-471C-89DB-15C9E83B1088}" srcOrd="0" destOrd="0" presId="urn:microsoft.com/office/officeart/2008/layout/LinedList"/>
    <dgm:cxn modelId="{98F6D126-F3E5-4B11-919F-36567B3566BA}" type="presOf" srcId="{E49AFD87-259C-4922-807D-60A558F7B527}" destId="{A9136F0A-081E-4D10-8D5D-68049B083D77}" srcOrd="0" destOrd="0" presId="urn:microsoft.com/office/officeart/2008/layout/LinedList"/>
    <dgm:cxn modelId="{8C8A0090-B128-4A37-B622-3C8FB1B4195D}" type="presOf" srcId="{853BF27C-B2CE-4D43-97EB-EB4CB25D788A}" destId="{C113481B-1915-4121-9582-BBFEBBE3CB11}" srcOrd="0" destOrd="0" presId="urn:microsoft.com/office/officeart/2008/layout/LinedList"/>
    <dgm:cxn modelId="{1E406D66-052F-41BA-855A-2C61B0549FEF}" srcId="{E49AFD87-259C-4922-807D-60A558F7B527}" destId="{7996B33D-1607-426B-8927-866663BBBB18}" srcOrd="1" destOrd="0" parTransId="{FF1249A2-26C0-47FD-80E8-50CC64623039}" sibTransId="{4EA29809-34E5-4205-ADB7-67A4A668AE1F}"/>
    <dgm:cxn modelId="{4CEF6115-7650-4B3B-8BAE-0C947E63A7A5}" type="presOf" srcId="{7996B33D-1607-426B-8927-866663BBBB18}" destId="{A6BFC51C-8C0B-4E5A-A430-22F2132AE9B0}" srcOrd="0" destOrd="0" presId="urn:microsoft.com/office/officeart/2008/layout/LinedList"/>
    <dgm:cxn modelId="{97F5C3E9-C030-4B7F-A834-BA3CA0EF01F1}" srcId="{DB4160A1-D484-4726-9B41-982788137511}" destId="{A05692D2-700E-471E-935E-62856EF98916}" srcOrd="0" destOrd="0" parTransId="{498F334C-1D98-4EF2-93D9-2716F90F8589}" sibTransId="{FE2AD5AD-5291-4E8A-9161-2F58CA2FA797}"/>
    <dgm:cxn modelId="{A040070E-9CCC-4F04-B4E2-171161A6E5E2}" srcId="{E49AFD87-259C-4922-807D-60A558F7B527}" destId="{6BCFF415-D056-4EBD-A43D-CDAA20A8AE17}" srcOrd="3" destOrd="0" parTransId="{A15ADE05-8BB5-4A2C-AC3F-BD960CC19FDF}" sibTransId="{F335A8A2-AC06-4F52-AAC3-09714A4EA13A}"/>
    <dgm:cxn modelId="{5DA28A4C-4DF7-46F9-AD02-A7090AEE77BC}" type="presOf" srcId="{DC7091E1-8E05-4554-8B48-AC377F5EA0F0}" destId="{29D7B112-64EE-4685-B1A3-0881A7431F6A}" srcOrd="0" destOrd="0" presId="urn:microsoft.com/office/officeart/2008/layout/LinedList"/>
    <dgm:cxn modelId="{FC31114B-6B55-4D16-870E-F42D9C93DD9A}" type="presOf" srcId="{9C9EFA51-5E8A-460C-9B25-71AA0A7C9A34}" destId="{E1D8EA97-4B12-4AD6-BBF7-DEFD6A076EC4}" srcOrd="0" destOrd="0" presId="urn:microsoft.com/office/officeart/2008/layout/LinedList"/>
    <dgm:cxn modelId="{6811380B-D506-467C-B220-D148E24FD6A5}" srcId="{9C9EFA51-5E8A-460C-9B25-71AA0A7C9A34}" destId="{8E5EC1AB-D397-41BD-862C-DC360EF7855E}" srcOrd="0" destOrd="0" parTransId="{B71344DB-59EB-463F-9604-86A625DB9C5A}" sibTransId="{50D14C63-F49D-4EFD-A790-0DAC4979108D}"/>
    <dgm:cxn modelId="{3826E1E5-13F0-4D82-8A29-A571A26A8EAC}" type="presOf" srcId="{A05692D2-700E-471E-935E-62856EF98916}" destId="{FBCCFD72-EFF7-44F5-A3F2-D03465EF9C38}" srcOrd="0" destOrd="0" presId="urn:microsoft.com/office/officeart/2008/layout/LinedList"/>
    <dgm:cxn modelId="{F9F3D0CE-8640-4CB3-8B0E-0B01C9D1761B}" type="presParOf" srcId="{7C60BBAC-E4E0-439D-8A6B-14185FCDD72C}" destId="{CFC347D3-F5C2-4A0E-A270-2F5A481A74F3}" srcOrd="0" destOrd="0" presId="urn:microsoft.com/office/officeart/2008/layout/LinedList"/>
    <dgm:cxn modelId="{27B9CE7F-B811-474B-A98A-C0F82F385669}" type="presParOf" srcId="{7C60BBAC-E4E0-439D-8A6B-14185FCDD72C}" destId="{095EC119-2AF0-4B7F-A8BA-7AD117298A76}" srcOrd="1" destOrd="0" presId="urn:microsoft.com/office/officeart/2008/layout/LinedList"/>
    <dgm:cxn modelId="{AE80C110-54B7-4659-82E1-60995417049F}" type="presParOf" srcId="{095EC119-2AF0-4B7F-A8BA-7AD117298A76}" destId="{96B98D89-7EC7-4792-A244-834B99D96C88}" srcOrd="0" destOrd="0" presId="urn:microsoft.com/office/officeart/2008/layout/LinedList"/>
    <dgm:cxn modelId="{672219EB-4A0E-401C-9714-F1E2A8C70226}" type="presParOf" srcId="{095EC119-2AF0-4B7F-A8BA-7AD117298A76}" destId="{8F1560F2-65D4-4105-A8FE-0A286BA23417}" srcOrd="1" destOrd="0" presId="urn:microsoft.com/office/officeart/2008/layout/LinedList"/>
    <dgm:cxn modelId="{040A224A-4FB7-4BA6-BAA5-8D74A0FCB32C}" type="presParOf" srcId="{8F1560F2-65D4-4105-A8FE-0A286BA23417}" destId="{73455AA3-A8B2-477D-A55B-B250BBD63FF3}" srcOrd="0" destOrd="0" presId="urn:microsoft.com/office/officeart/2008/layout/LinedList"/>
    <dgm:cxn modelId="{C7947A80-5D8C-4ED5-AD2A-02CB94FA0071}" type="presParOf" srcId="{8F1560F2-65D4-4105-A8FE-0A286BA23417}" destId="{BB2D2C92-3437-4EF1-A8BC-7F8303ED5EBB}" srcOrd="1" destOrd="0" presId="urn:microsoft.com/office/officeart/2008/layout/LinedList"/>
    <dgm:cxn modelId="{BDEFCE4C-5862-4AFD-A9F2-4FD73B9E409E}" type="presParOf" srcId="{BB2D2C92-3437-4EF1-A8BC-7F8303ED5EBB}" destId="{B95851B2-AF26-490B-AA2A-3321C891674A}" srcOrd="0" destOrd="0" presId="urn:microsoft.com/office/officeart/2008/layout/LinedList"/>
    <dgm:cxn modelId="{E65420AA-3562-4C52-8842-A0004248238A}" type="presParOf" srcId="{BB2D2C92-3437-4EF1-A8BC-7F8303ED5EBB}" destId="{FBCCFD72-EFF7-44F5-A3F2-D03465EF9C38}" srcOrd="1" destOrd="0" presId="urn:microsoft.com/office/officeart/2008/layout/LinedList"/>
    <dgm:cxn modelId="{0CECE332-12ED-4C0A-9F2C-8E58D0F69F14}" type="presParOf" srcId="{BB2D2C92-3437-4EF1-A8BC-7F8303ED5EBB}" destId="{910517A3-0583-48DE-ABAF-7A6DF41975CA}" srcOrd="2" destOrd="0" presId="urn:microsoft.com/office/officeart/2008/layout/LinedList"/>
    <dgm:cxn modelId="{556C592C-2058-451F-80C5-435D58DF0E89}" type="presParOf" srcId="{910517A3-0583-48DE-ABAF-7A6DF41975CA}" destId="{7CE5DA75-152E-4E36-AE2E-15DD0A1896AB}" srcOrd="0" destOrd="0" presId="urn:microsoft.com/office/officeart/2008/layout/LinedList"/>
    <dgm:cxn modelId="{A0EB9090-1E41-4933-A153-89E706DE9180}" type="presParOf" srcId="{7CE5DA75-152E-4E36-AE2E-15DD0A1896AB}" destId="{6BA003EA-3954-41CA-8E85-608EFC0A2EDF}" srcOrd="0" destOrd="0" presId="urn:microsoft.com/office/officeart/2008/layout/LinedList"/>
    <dgm:cxn modelId="{60BE9F92-6774-4420-A9F3-25A9ACD2A921}" type="presParOf" srcId="{7CE5DA75-152E-4E36-AE2E-15DD0A1896AB}" destId="{BD0584A6-E7C8-4B62-B714-B860C6555BD8}" srcOrd="1" destOrd="0" presId="urn:microsoft.com/office/officeart/2008/layout/LinedList"/>
    <dgm:cxn modelId="{3EDDC7A8-B464-44C3-BDD8-87E9C1C0282E}" type="presParOf" srcId="{7CE5DA75-152E-4E36-AE2E-15DD0A1896AB}" destId="{3AB22B45-1865-4BD5-AEFD-B63589B28190}" srcOrd="2" destOrd="0" presId="urn:microsoft.com/office/officeart/2008/layout/LinedList"/>
    <dgm:cxn modelId="{183F07D6-78F1-4430-B9AE-5D1A119BF4EF}" type="presParOf" srcId="{910517A3-0583-48DE-ABAF-7A6DF41975CA}" destId="{0F707757-7AE2-454C-9A54-7BF2DDE51931}" srcOrd="1" destOrd="0" presId="urn:microsoft.com/office/officeart/2008/layout/LinedList"/>
    <dgm:cxn modelId="{2F8114CC-12B5-4454-9268-8FA6C1EDB17B}" type="presParOf" srcId="{910517A3-0583-48DE-ABAF-7A6DF41975CA}" destId="{9646A741-4586-436C-8AAF-CC7D74C7B6CE}" srcOrd="2" destOrd="0" presId="urn:microsoft.com/office/officeart/2008/layout/LinedList"/>
    <dgm:cxn modelId="{13AE34FC-805F-4E6F-8F46-5B4F10AA9701}" type="presParOf" srcId="{9646A741-4586-436C-8AAF-CC7D74C7B6CE}" destId="{052B8B47-30C1-4BCB-9559-99AE4259FD50}" srcOrd="0" destOrd="0" presId="urn:microsoft.com/office/officeart/2008/layout/LinedList"/>
    <dgm:cxn modelId="{6CB3C8B3-ADC4-4524-A68B-DE2AE6159B41}" type="presParOf" srcId="{9646A741-4586-436C-8AAF-CC7D74C7B6CE}" destId="{B50088B7-BC52-421A-A9A8-ECCA7869D179}" srcOrd="1" destOrd="0" presId="urn:microsoft.com/office/officeart/2008/layout/LinedList"/>
    <dgm:cxn modelId="{D8F04B12-EBEF-4497-90D0-EE23B5F2C971}" type="presParOf" srcId="{9646A741-4586-436C-8AAF-CC7D74C7B6CE}" destId="{6B4034FF-B7AE-422B-A42F-34DE557F1DBE}" srcOrd="2" destOrd="0" presId="urn:microsoft.com/office/officeart/2008/layout/LinedList"/>
    <dgm:cxn modelId="{EB1C01F9-4C34-4F47-BF7C-BEA860EB7293}" type="presParOf" srcId="{910517A3-0583-48DE-ABAF-7A6DF41975CA}" destId="{669326EA-3AAE-44BD-B19E-0180F6E583F8}" srcOrd="3" destOrd="0" presId="urn:microsoft.com/office/officeart/2008/layout/LinedList"/>
    <dgm:cxn modelId="{A0A20B48-DE4F-4917-8374-3DB385CB7C2F}" type="presParOf" srcId="{910517A3-0583-48DE-ABAF-7A6DF41975CA}" destId="{F1A4AE00-46A2-4615-8EAE-CE310AA07E5B}" srcOrd="4" destOrd="0" presId="urn:microsoft.com/office/officeart/2008/layout/LinedList"/>
    <dgm:cxn modelId="{1F79B775-C5C3-4EDD-B818-3663F4B82D7C}" type="presParOf" srcId="{F1A4AE00-46A2-4615-8EAE-CE310AA07E5B}" destId="{866078D2-002B-49A5-9990-8A4F2E1A02D6}" srcOrd="0" destOrd="0" presId="urn:microsoft.com/office/officeart/2008/layout/LinedList"/>
    <dgm:cxn modelId="{D71FE546-EFF9-41FC-975F-766744EAD40C}" type="presParOf" srcId="{F1A4AE00-46A2-4615-8EAE-CE310AA07E5B}" destId="{4EE4156A-043E-471C-89DB-15C9E83B1088}" srcOrd="1" destOrd="0" presId="urn:microsoft.com/office/officeart/2008/layout/LinedList"/>
    <dgm:cxn modelId="{9C979793-E0B3-4241-AC4D-D1A54002C842}" type="presParOf" srcId="{F1A4AE00-46A2-4615-8EAE-CE310AA07E5B}" destId="{9DC1DE88-4D9B-4157-926E-1DE5E16A715A}" srcOrd="2" destOrd="0" presId="urn:microsoft.com/office/officeart/2008/layout/LinedList"/>
    <dgm:cxn modelId="{9FF55172-806D-42FA-8977-B16B3E253718}" type="presParOf" srcId="{8F1560F2-65D4-4105-A8FE-0A286BA23417}" destId="{3EFAB81D-4B9B-4B06-B43E-E09C0C3CF936}" srcOrd="2" destOrd="0" presId="urn:microsoft.com/office/officeart/2008/layout/LinedList"/>
    <dgm:cxn modelId="{21CDCB35-72B3-4E30-B6ED-71B628B03773}" type="presParOf" srcId="{8F1560F2-65D4-4105-A8FE-0A286BA23417}" destId="{4EC00310-28A9-4E9E-949B-6427AF8D2205}" srcOrd="3" destOrd="0" presId="urn:microsoft.com/office/officeart/2008/layout/LinedList"/>
    <dgm:cxn modelId="{CDDC94C0-E874-41AB-8EC2-A25F0173CD07}" type="presParOf" srcId="{8F1560F2-65D4-4105-A8FE-0A286BA23417}" destId="{FC79805F-D67D-4F98-B0A9-A4E19E4DFA00}" srcOrd="4" destOrd="0" presId="urn:microsoft.com/office/officeart/2008/layout/LinedList"/>
    <dgm:cxn modelId="{188F241D-8F1F-439A-B25F-07ECFA3A6AEB}" type="presParOf" srcId="{FC79805F-D67D-4F98-B0A9-A4E19E4DFA00}" destId="{56A52E76-F631-4DE6-967B-A294732AD6CD}" srcOrd="0" destOrd="0" presId="urn:microsoft.com/office/officeart/2008/layout/LinedList"/>
    <dgm:cxn modelId="{F7ACFB6E-18D0-4181-9545-E0635205303E}" type="presParOf" srcId="{FC79805F-D67D-4F98-B0A9-A4E19E4DFA00}" destId="{A9136F0A-081E-4D10-8D5D-68049B083D77}" srcOrd="1" destOrd="0" presId="urn:microsoft.com/office/officeart/2008/layout/LinedList"/>
    <dgm:cxn modelId="{F7CB7B42-0552-4DA6-824A-B0DECF34597F}" type="presParOf" srcId="{FC79805F-D67D-4F98-B0A9-A4E19E4DFA00}" destId="{1BC8790D-5138-4DD3-9BF0-520288E668B2}" srcOrd="2" destOrd="0" presId="urn:microsoft.com/office/officeart/2008/layout/LinedList"/>
    <dgm:cxn modelId="{FEB10906-B864-4B1F-A045-17476EB2A5FE}" type="presParOf" srcId="{1BC8790D-5138-4DD3-9BF0-520288E668B2}" destId="{1ABB6F2C-9878-42BD-97A8-B9EEEAC7ACCF}" srcOrd="0" destOrd="0" presId="urn:microsoft.com/office/officeart/2008/layout/LinedList"/>
    <dgm:cxn modelId="{F8866F9C-3C5E-4086-A3DA-F643ADD0E784}" type="presParOf" srcId="{1ABB6F2C-9878-42BD-97A8-B9EEEAC7ACCF}" destId="{53A4E99C-7F5E-49D3-BECF-53BB310DEA24}" srcOrd="0" destOrd="0" presId="urn:microsoft.com/office/officeart/2008/layout/LinedList"/>
    <dgm:cxn modelId="{02134D2C-452A-4957-BFF0-9069C209B622}" type="presParOf" srcId="{1ABB6F2C-9878-42BD-97A8-B9EEEAC7ACCF}" destId="{C113481B-1915-4121-9582-BBFEBBE3CB11}" srcOrd="1" destOrd="0" presId="urn:microsoft.com/office/officeart/2008/layout/LinedList"/>
    <dgm:cxn modelId="{96FACA12-B062-4D93-8FC8-C83E90DD2486}" type="presParOf" srcId="{1ABB6F2C-9878-42BD-97A8-B9EEEAC7ACCF}" destId="{C84FC02C-5DD4-4549-A44E-04873BB3D695}" srcOrd="2" destOrd="0" presId="urn:microsoft.com/office/officeart/2008/layout/LinedList"/>
    <dgm:cxn modelId="{3DC7FD9B-4A62-412B-9A01-40E7D5F4F3F6}" type="presParOf" srcId="{1BC8790D-5138-4DD3-9BF0-520288E668B2}" destId="{82788594-8EF5-4995-99E1-A27E00EDBC9D}" srcOrd="1" destOrd="0" presId="urn:microsoft.com/office/officeart/2008/layout/LinedList"/>
    <dgm:cxn modelId="{9138416A-8243-4BD1-A308-B9AC7D6B5C3D}" type="presParOf" srcId="{1BC8790D-5138-4DD3-9BF0-520288E668B2}" destId="{B055C52E-A667-4E4F-A364-A3603028CFDC}" srcOrd="2" destOrd="0" presId="urn:microsoft.com/office/officeart/2008/layout/LinedList"/>
    <dgm:cxn modelId="{944D4D27-44F4-4863-BFE6-51E006D7F562}" type="presParOf" srcId="{B055C52E-A667-4E4F-A364-A3603028CFDC}" destId="{C2A86D39-063E-4726-9DA6-C636F0D8A59F}" srcOrd="0" destOrd="0" presId="urn:microsoft.com/office/officeart/2008/layout/LinedList"/>
    <dgm:cxn modelId="{73CB1761-57B6-401F-9422-E02ECA1C371B}" type="presParOf" srcId="{B055C52E-A667-4E4F-A364-A3603028CFDC}" destId="{A6BFC51C-8C0B-4E5A-A430-22F2132AE9B0}" srcOrd="1" destOrd="0" presId="urn:microsoft.com/office/officeart/2008/layout/LinedList"/>
    <dgm:cxn modelId="{E15DBABB-071B-4070-B6B5-DA0ED1E218D2}" type="presParOf" srcId="{B055C52E-A667-4E4F-A364-A3603028CFDC}" destId="{7ABB51C6-FF66-4E98-8590-7AFA1934CA23}" srcOrd="2" destOrd="0" presId="urn:microsoft.com/office/officeart/2008/layout/LinedList"/>
    <dgm:cxn modelId="{89F057ED-4D48-40D1-87B7-C80047D6E2FB}" type="presParOf" srcId="{1BC8790D-5138-4DD3-9BF0-520288E668B2}" destId="{CBA6EC2C-FB81-4E0E-A5A1-CD57480FF749}" srcOrd="3" destOrd="0" presId="urn:microsoft.com/office/officeart/2008/layout/LinedList"/>
    <dgm:cxn modelId="{A59F1A0B-027C-495B-921E-790AF99762BB}" type="presParOf" srcId="{1BC8790D-5138-4DD3-9BF0-520288E668B2}" destId="{28D6BFB2-E409-4212-8ACE-0CC3D11B3CC0}" srcOrd="4" destOrd="0" presId="urn:microsoft.com/office/officeart/2008/layout/LinedList"/>
    <dgm:cxn modelId="{AFE313BC-EF83-45AE-8C23-1CD731D9587A}" type="presParOf" srcId="{28D6BFB2-E409-4212-8ACE-0CC3D11B3CC0}" destId="{E55CC827-07DF-42D7-BA59-E9E754BAC109}" srcOrd="0" destOrd="0" presId="urn:microsoft.com/office/officeart/2008/layout/LinedList"/>
    <dgm:cxn modelId="{F0C363DD-2762-4723-9BC5-6A62780E6B2F}" type="presParOf" srcId="{28D6BFB2-E409-4212-8ACE-0CC3D11B3CC0}" destId="{0A5FA025-4CC4-40E4-9481-F0FD7F310BD0}" srcOrd="1" destOrd="0" presId="urn:microsoft.com/office/officeart/2008/layout/LinedList"/>
    <dgm:cxn modelId="{01217725-A03C-4614-9400-28EFB8796872}" type="presParOf" srcId="{28D6BFB2-E409-4212-8ACE-0CC3D11B3CC0}" destId="{49FC3A24-2105-403A-8CC9-CA7F7E3E5D63}" srcOrd="2" destOrd="0" presId="urn:microsoft.com/office/officeart/2008/layout/LinedList"/>
    <dgm:cxn modelId="{4982AD13-DEBF-4C3B-862C-25204FB51030}" type="presParOf" srcId="{1BC8790D-5138-4DD3-9BF0-520288E668B2}" destId="{FCC17697-5D3F-4AB6-AD19-F4773F20194B}" srcOrd="5" destOrd="0" presId="urn:microsoft.com/office/officeart/2008/layout/LinedList"/>
    <dgm:cxn modelId="{A02F6221-085C-4E48-B02C-6AFC45362EB5}" type="presParOf" srcId="{1BC8790D-5138-4DD3-9BF0-520288E668B2}" destId="{32029B10-6078-4EFB-BFA7-9029297A4202}" srcOrd="6" destOrd="0" presId="urn:microsoft.com/office/officeart/2008/layout/LinedList"/>
    <dgm:cxn modelId="{CB105FE5-8F7F-4ED1-A045-4CF4428BC517}" type="presParOf" srcId="{32029B10-6078-4EFB-BFA7-9029297A4202}" destId="{1B210BB9-F94F-4BBD-9D92-072464229270}" srcOrd="0" destOrd="0" presId="urn:microsoft.com/office/officeart/2008/layout/LinedList"/>
    <dgm:cxn modelId="{505DCC88-B296-4308-B8BF-1182B0B6A4CF}" type="presParOf" srcId="{32029B10-6078-4EFB-BFA7-9029297A4202}" destId="{D19EF1DD-68BC-4A00-AE3F-9E610B92AD31}" srcOrd="1" destOrd="0" presId="urn:microsoft.com/office/officeart/2008/layout/LinedList"/>
    <dgm:cxn modelId="{222EC6B2-6C06-4AFC-9622-5B4034B6EA9C}" type="presParOf" srcId="{32029B10-6078-4EFB-BFA7-9029297A4202}" destId="{7A8FAB90-FD63-4768-B3CA-7D185FFB5044}" srcOrd="2" destOrd="0" presId="urn:microsoft.com/office/officeart/2008/layout/LinedList"/>
    <dgm:cxn modelId="{C1063AC7-70BA-441A-B056-6ED0C5E14DEF}" type="presParOf" srcId="{8F1560F2-65D4-4105-A8FE-0A286BA23417}" destId="{B699D4DC-AA5B-4711-A8AE-433F3251603F}" srcOrd="5" destOrd="0" presId="urn:microsoft.com/office/officeart/2008/layout/LinedList"/>
    <dgm:cxn modelId="{38E9E667-6A3C-434C-9CD1-E8A069E938E8}" type="presParOf" srcId="{8F1560F2-65D4-4105-A8FE-0A286BA23417}" destId="{1A995CC9-73F8-46F5-8306-3CC034309918}" srcOrd="6" destOrd="0" presId="urn:microsoft.com/office/officeart/2008/layout/LinedList"/>
    <dgm:cxn modelId="{9FE4A99E-4228-43BB-BC5C-468181D01171}" type="presParOf" srcId="{8F1560F2-65D4-4105-A8FE-0A286BA23417}" destId="{95D72EE5-9FE2-423E-AB9E-897D7F925245}" srcOrd="7" destOrd="0" presId="urn:microsoft.com/office/officeart/2008/layout/LinedList"/>
    <dgm:cxn modelId="{94672799-D065-4650-A4D8-589BEDC9B8AE}" type="presParOf" srcId="{95D72EE5-9FE2-423E-AB9E-897D7F925245}" destId="{79DE02D9-9489-4C86-809B-CA98CD970FC7}" srcOrd="0" destOrd="0" presId="urn:microsoft.com/office/officeart/2008/layout/LinedList"/>
    <dgm:cxn modelId="{E51EA579-1190-4B14-976E-D7876C2BBDB4}" type="presParOf" srcId="{95D72EE5-9FE2-423E-AB9E-897D7F925245}" destId="{E1D8EA97-4B12-4AD6-BBF7-DEFD6A076EC4}" srcOrd="1" destOrd="0" presId="urn:microsoft.com/office/officeart/2008/layout/LinedList"/>
    <dgm:cxn modelId="{0296B3CD-E524-4992-A9B0-2B65869A1462}" type="presParOf" srcId="{95D72EE5-9FE2-423E-AB9E-897D7F925245}" destId="{E52AE540-3E42-4F2F-A0C5-C4CFEDCE43FF}" srcOrd="2" destOrd="0" presId="urn:microsoft.com/office/officeart/2008/layout/LinedList"/>
    <dgm:cxn modelId="{AECFE6AE-031F-40C2-A7C5-D75F4550201E}" type="presParOf" srcId="{E52AE540-3E42-4F2F-A0C5-C4CFEDCE43FF}" destId="{FE2072BE-BF13-4C8F-BF0E-E44FA703A71C}" srcOrd="0" destOrd="0" presId="urn:microsoft.com/office/officeart/2008/layout/LinedList"/>
    <dgm:cxn modelId="{C32C3E30-4EEF-4D7C-8853-2BAB738D6931}" type="presParOf" srcId="{FE2072BE-BF13-4C8F-BF0E-E44FA703A71C}" destId="{343EF817-A437-4A7F-83EF-86CD2B2E9514}" srcOrd="0" destOrd="0" presId="urn:microsoft.com/office/officeart/2008/layout/LinedList"/>
    <dgm:cxn modelId="{9855E5AB-31BF-45A8-906C-01AFF75ED553}" type="presParOf" srcId="{FE2072BE-BF13-4C8F-BF0E-E44FA703A71C}" destId="{CADF9604-70B1-4747-A53D-7492BE1A58FC}" srcOrd="1" destOrd="0" presId="urn:microsoft.com/office/officeart/2008/layout/LinedList"/>
    <dgm:cxn modelId="{CAC6ACFD-5E09-47B1-9B58-E1F382DEB7C7}" type="presParOf" srcId="{FE2072BE-BF13-4C8F-BF0E-E44FA703A71C}" destId="{F7E56C19-E7FF-4FB6-9910-2CEA3EC8B7EA}" srcOrd="2" destOrd="0" presId="urn:microsoft.com/office/officeart/2008/layout/LinedList"/>
    <dgm:cxn modelId="{191974EF-A392-4331-A6CC-1912652576D9}" type="presParOf" srcId="{E52AE540-3E42-4F2F-A0C5-C4CFEDCE43FF}" destId="{41F0EC57-90B7-4765-A694-F2AEF25C75FF}" srcOrd="1" destOrd="0" presId="urn:microsoft.com/office/officeart/2008/layout/LinedList"/>
    <dgm:cxn modelId="{BF0B9182-632B-4B98-972A-1973AEF1784B}" type="presParOf" srcId="{E52AE540-3E42-4F2F-A0C5-C4CFEDCE43FF}" destId="{D975B031-E57A-462E-910D-FD2620AC6DEE}" srcOrd="2" destOrd="0" presId="urn:microsoft.com/office/officeart/2008/layout/LinedList"/>
    <dgm:cxn modelId="{A6D32D8F-668D-4BE4-865E-E13E0A9F764C}" type="presParOf" srcId="{D975B031-E57A-462E-910D-FD2620AC6DEE}" destId="{59B298D1-BAE5-49C3-B5C9-6A7994EC0AD9}" srcOrd="0" destOrd="0" presId="urn:microsoft.com/office/officeart/2008/layout/LinedList"/>
    <dgm:cxn modelId="{4FAF7140-F41A-4992-B553-860B698C285D}" type="presParOf" srcId="{D975B031-E57A-462E-910D-FD2620AC6DEE}" destId="{D311563E-5A94-4D0F-BA71-912755E80E61}" srcOrd="1" destOrd="0" presId="urn:microsoft.com/office/officeart/2008/layout/LinedList"/>
    <dgm:cxn modelId="{95D88ED2-DD22-402A-9F5A-28F7767AB12E}" type="presParOf" srcId="{D975B031-E57A-462E-910D-FD2620AC6DEE}" destId="{36512FF9-9F54-463D-8CDC-14614A510B3F}" srcOrd="2" destOrd="0" presId="urn:microsoft.com/office/officeart/2008/layout/LinedList"/>
    <dgm:cxn modelId="{B4BE007C-993F-41CF-9CAD-3B9C92C5D067}" type="presParOf" srcId="{E52AE540-3E42-4F2F-A0C5-C4CFEDCE43FF}" destId="{BD71C4C6-FBB6-4370-A85D-1B8E38802B24}" srcOrd="3" destOrd="0" presId="urn:microsoft.com/office/officeart/2008/layout/LinedList"/>
    <dgm:cxn modelId="{9198A3B2-55FE-4BE5-9613-8717F3349F21}" type="presParOf" srcId="{E52AE540-3E42-4F2F-A0C5-C4CFEDCE43FF}" destId="{3EF851E2-DC67-40B3-906B-C4BEFCDFE931}" srcOrd="4" destOrd="0" presId="urn:microsoft.com/office/officeart/2008/layout/LinedList"/>
    <dgm:cxn modelId="{5194E7F4-76AF-42FA-8DF2-0B817F2150C4}" type="presParOf" srcId="{3EF851E2-DC67-40B3-906B-C4BEFCDFE931}" destId="{12CF69AF-E040-4D00-9462-14BFAC785EB8}" srcOrd="0" destOrd="0" presId="urn:microsoft.com/office/officeart/2008/layout/LinedList"/>
    <dgm:cxn modelId="{CC3568D9-D347-4980-9AF0-DD6FD9F8F971}" type="presParOf" srcId="{3EF851E2-DC67-40B3-906B-C4BEFCDFE931}" destId="{29D7B112-64EE-4685-B1A3-0881A7431F6A}" srcOrd="1" destOrd="0" presId="urn:microsoft.com/office/officeart/2008/layout/LinedList"/>
    <dgm:cxn modelId="{D9797CDF-607F-4604-9805-B4F1128988DA}" type="presParOf" srcId="{3EF851E2-DC67-40B3-906B-C4BEFCDFE931}" destId="{0D8374DC-108C-4B30-9B8E-1DEC90A3FD8C}" srcOrd="2" destOrd="0" presId="urn:microsoft.com/office/officeart/2008/layout/LinedList"/>
    <dgm:cxn modelId="{13D22CFA-CF38-4AD2-A445-ED42FF2ECFB1}" type="presParOf" srcId="{8F1560F2-65D4-4105-A8FE-0A286BA23417}" destId="{D9C33542-D214-4F70-963A-30A53BE3F558}" srcOrd="8" destOrd="0" presId="urn:microsoft.com/office/officeart/2008/layout/LinedList"/>
    <dgm:cxn modelId="{BB1C4A26-73C2-4797-A225-9ACF743E0332}" type="presParOf" srcId="{8F1560F2-65D4-4105-A8FE-0A286BA23417}" destId="{36039FF3-F2A1-4F70-A0EF-B3AD92C4BBCD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C347D3-F5C2-4A0E-A270-2F5A481A74F3}">
      <dsp:nvSpPr>
        <dsp:cNvPr id="0" name=""/>
        <dsp:cNvSpPr/>
      </dsp:nvSpPr>
      <dsp:spPr>
        <a:xfrm>
          <a:off x="0" y="0"/>
          <a:ext cx="8500448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98D89-7EC7-4792-A244-834B99D96C88}">
      <dsp:nvSpPr>
        <dsp:cNvPr id="0" name=""/>
        <dsp:cNvSpPr/>
      </dsp:nvSpPr>
      <dsp:spPr>
        <a:xfrm>
          <a:off x="0" y="0"/>
          <a:ext cx="1700089" cy="6685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>
            <a:latin typeface="+mj-lt"/>
          </a:endParaRPr>
        </a:p>
      </dsp:txBody>
      <dsp:txXfrm>
        <a:off x="0" y="0"/>
        <a:ext cx="1700089" cy="6685143"/>
      </dsp:txXfrm>
    </dsp:sp>
    <dsp:sp modelId="{FBCCFD72-EFF7-44F5-A3F2-D03465EF9C38}">
      <dsp:nvSpPr>
        <dsp:cNvPr id="0" name=""/>
        <dsp:cNvSpPr/>
      </dsp:nvSpPr>
      <dsp:spPr>
        <a:xfrm>
          <a:off x="1827596" y="104455"/>
          <a:ext cx="3272672" cy="2089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+mj-lt"/>
            </a:rPr>
            <a:t>Centro Atómico </a:t>
          </a:r>
          <a:r>
            <a:rPr lang="es-ES" sz="1800" kern="1200" dirty="0" err="1" smtClean="0">
              <a:latin typeface="+mj-lt"/>
            </a:rPr>
            <a:t>Ezeiza</a:t>
          </a:r>
          <a:endParaRPr lang="es-ES" sz="1800" kern="1200" dirty="0">
            <a:latin typeface="+mj-lt"/>
          </a:endParaRPr>
        </a:p>
      </dsp:txBody>
      <dsp:txXfrm>
        <a:off x="1827596" y="104455"/>
        <a:ext cx="3272672" cy="2089107"/>
      </dsp:txXfrm>
    </dsp:sp>
    <dsp:sp modelId="{BD0584A6-E7C8-4B62-B714-B860C6555BD8}">
      <dsp:nvSpPr>
        <dsp:cNvPr id="0" name=""/>
        <dsp:cNvSpPr/>
      </dsp:nvSpPr>
      <dsp:spPr>
        <a:xfrm>
          <a:off x="5227775" y="104455"/>
          <a:ext cx="3272672" cy="695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+mj-lt"/>
            </a:rPr>
            <a:t>LAHN-RA10+</a:t>
          </a:r>
          <a:endParaRPr lang="es-ES" sz="1400" kern="1200" dirty="0">
            <a:latin typeface="+mj-lt"/>
          </a:endParaRPr>
        </a:p>
      </dsp:txBody>
      <dsp:txXfrm>
        <a:off x="5227775" y="104455"/>
        <a:ext cx="3272672" cy="695689"/>
      </dsp:txXfrm>
    </dsp:sp>
    <dsp:sp modelId="{0F707757-7AE2-454C-9A54-7BF2DDE51931}">
      <dsp:nvSpPr>
        <dsp:cNvPr id="0" name=""/>
        <dsp:cNvSpPr/>
      </dsp:nvSpPr>
      <dsp:spPr>
        <a:xfrm>
          <a:off x="5100268" y="800144"/>
          <a:ext cx="327267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088B7-BC52-421A-A9A8-ECCA7869D179}">
      <dsp:nvSpPr>
        <dsp:cNvPr id="0" name=""/>
        <dsp:cNvSpPr/>
      </dsp:nvSpPr>
      <dsp:spPr>
        <a:xfrm>
          <a:off x="5227775" y="800144"/>
          <a:ext cx="3272672" cy="695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+mj-lt"/>
            </a:rPr>
            <a:t>TENDA</a:t>
          </a:r>
          <a:endParaRPr lang="es-ES" sz="1400" kern="1200" dirty="0">
            <a:latin typeface="+mj-lt"/>
          </a:endParaRPr>
        </a:p>
      </dsp:txBody>
      <dsp:txXfrm>
        <a:off x="5227775" y="800144"/>
        <a:ext cx="3272672" cy="695689"/>
      </dsp:txXfrm>
    </dsp:sp>
    <dsp:sp modelId="{669326EA-3AAE-44BD-B19E-0180F6E583F8}">
      <dsp:nvSpPr>
        <dsp:cNvPr id="0" name=""/>
        <dsp:cNvSpPr/>
      </dsp:nvSpPr>
      <dsp:spPr>
        <a:xfrm>
          <a:off x="5100268" y="1495833"/>
          <a:ext cx="327267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E4156A-043E-471C-89DB-15C9E83B1088}">
      <dsp:nvSpPr>
        <dsp:cNvPr id="0" name=""/>
        <dsp:cNvSpPr/>
      </dsp:nvSpPr>
      <dsp:spPr>
        <a:xfrm>
          <a:off x="5227775" y="1495833"/>
          <a:ext cx="3272672" cy="695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+mj-lt"/>
            </a:rPr>
            <a:t>I+D LAHN</a:t>
          </a:r>
          <a:endParaRPr lang="es-ES" sz="1400" kern="1200" dirty="0">
            <a:latin typeface="+mj-lt"/>
          </a:endParaRPr>
        </a:p>
      </dsp:txBody>
      <dsp:txXfrm>
        <a:off x="5227775" y="1495833"/>
        <a:ext cx="3272672" cy="695689"/>
      </dsp:txXfrm>
    </dsp:sp>
    <dsp:sp modelId="{3EFAB81D-4B9B-4B06-B43E-E09C0C3CF936}">
      <dsp:nvSpPr>
        <dsp:cNvPr id="0" name=""/>
        <dsp:cNvSpPr/>
      </dsp:nvSpPr>
      <dsp:spPr>
        <a:xfrm>
          <a:off x="1700089" y="2193562"/>
          <a:ext cx="680035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36F0A-081E-4D10-8D5D-68049B083D77}">
      <dsp:nvSpPr>
        <dsp:cNvPr id="0" name=""/>
        <dsp:cNvSpPr/>
      </dsp:nvSpPr>
      <dsp:spPr>
        <a:xfrm>
          <a:off x="1827596" y="2298017"/>
          <a:ext cx="3272672" cy="2089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+mj-lt"/>
            </a:rPr>
            <a:t>Centro Atómico Constituyentes</a:t>
          </a:r>
          <a:endParaRPr lang="es-ES" sz="1800" kern="1200" dirty="0">
            <a:latin typeface="+mj-lt"/>
          </a:endParaRPr>
        </a:p>
      </dsp:txBody>
      <dsp:txXfrm>
        <a:off x="1827596" y="2298017"/>
        <a:ext cx="3272672" cy="2089107"/>
      </dsp:txXfrm>
    </dsp:sp>
    <dsp:sp modelId="{C113481B-1915-4121-9582-BBFEBBE3CB11}">
      <dsp:nvSpPr>
        <dsp:cNvPr id="0" name=""/>
        <dsp:cNvSpPr/>
      </dsp:nvSpPr>
      <dsp:spPr>
        <a:xfrm>
          <a:off x="5227775" y="2298017"/>
          <a:ext cx="3272672" cy="522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+mj-lt"/>
            </a:rPr>
            <a:t>Mediciones Magnéticas</a:t>
          </a:r>
          <a:endParaRPr lang="es-ES" sz="1400" kern="1200" dirty="0">
            <a:latin typeface="+mj-lt"/>
          </a:endParaRPr>
        </a:p>
      </dsp:txBody>
      <dsp:txXfrm>
        <a:off x="5227775" y="2298017"/>
        <a:ext cx="3272672" cy="522276"/>
      </dsp:txXfrm>
    </dsp:sp>
    <dsp:sp modelId="{82788594-8EF5-4995-99E1-A27E00EDBC9D}">
      <dsp:nvSpPr>
        <dsp:cNvPr id="0" name=""/>
        <dsp:cNvSpPr/>
      </dsp:nvSpPr>
      <dsp:spPr>
        <a:xfrm>
          <a:off x="5100268" y="2752132"/>
          <a:ext cx="327267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BFC51C-8C0B-4E5A-A430-22F2132AE9B0}">
      <dsp:nvSpPr>
        <dsp:cNvPr id="0" name=""/>
        <dsp:cNvSpPr/>
      </dsp:nvSpPr>
      <dsp:spPr>
        <a:xfrm>
          <a:off x="5227775" y="2752127"/>
          <a:ext cx="3272672" cy="522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+mj-lt"/>
            </a:rPr>
            <a:t>Técnicas de RX (DRX, SAXS, TCRX)</a:t>
          </a:r>
          <a:endParaRPr lang="es-ES" sz="1400" kern="1200" dirty="0">
            <a:latin typeface="+mj-lt"/>
          </a:endParaRPr>
        </a:p>
      </dsp:txBody>
      <dsp:txXfrm>
        <a:off x="5227775" y="2752127"/>
        <a:ext cx="3272672" cy="522276"/>
      </dsp:txXfrm>
    </dsp:sp>
    <dsp:sp modelId="{CBA6EC2C-FB81-4E0E-A5A1-CD57480FF749}">
      <dsp:nvSpPr>
        <dsp:cNvPr id="0" name=""/>
        <dsp:cNvSpPr/>
      </dsp:nvSpPr>
      <dsp:spPr>
        <a:xfrm>
          <a:off x="5100268" y="3342571"/>
          <a:ext cx="327267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5FA025-4CC4-40E4-9481-F0FD7F310BD0}">
      <dsp:nvSpPr>
        <dsp:cNvPr id="0" name=""/>
        <dsp:cNvSpPr/>
      </dsp:nvSpPr>
      <dsp:spPr>
        <a:xfrm>
          <a:off x="5227775" y="3342571"/>
          <a:ext cx="3272672" cy="522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+mj-lt"/>
            </a:rPr>
            <a:t>Reconstrucción </a:t>
          </a:r>
          <a:r>
            <a:rPr lang="es-ES" sz="1400" kern="1200" dirty="0" err="1" smtClean="0">
              <a:latin typeface="+mj-lt"/>
            </a:rPr>
            <a:t>tomográfica</a:t>
          </a:r>
          <a:endParaRPr lang="es-ES" sz="1400" kern="1200" dirty="0">
            <a:latin typeface="+mj-lt"/>
          </a:endParaRPr>
        </a:p>
      </dsp:txBody>
      <dsp:txXfrm>
        <a:off x="5227775" y="3342571"/>
        <a:ext cx="3272672" cy="522276"/>
      </dsp:txXfrm>
    </dsp:sp>
    <dsp:sp modelId="{FCC17697-5D3F-4AB6-AD19-F4773F20194B}">
      <dsp:nvSpPr>
        <dsp:cNvPr id="0" name=""/>
        <dsp:cNvSpPr/>
      </dsp:nvSpPr>
      <dsp:spPr>
        <a:xfrm>
          <a:off x="5100268" y="3864848"/>
          <a:ext cx="327267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9EF1DD-68BC-4A00-AE3F-9E610B92AD31}">
      <dsp:nvSpPr>
        <dsp:cNvPr id="0" name=""/>
        <dsp:cNvSpPr/>
      </dsp:nvSpPr>
      <dsp:spPr>
        <a:xfrm>
          <a:off x="5227775" y="3864848"/>
          <a:ext cx="3272672" cy="5222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+mj-lt"/>
            </a:rPr>
            <a:t>I+D LAHN</a:t>
          </a:r>
          <a:endParaRPr lang="es-ES" sz="1400" kern="1200" dirty="0">
            <a:latin typeface="+mj-lt"/>
          </a:endParaRPr>
        </a:p>
      </dsp:txBody>
      <dsp:txXfrm>
        <a:off x="5227775" y="3864848"/>
        <a:ext cx="3272672" cy="522276"/>
      </dsp:txXfrm>
    </dsp:sp>
    <dsp:sp modelId="{B699D4DC-AA5B-4711-A8AE-433F3251603F}">
      <dsp:nvSpPr>
        <dsp:cNvPr id="0" name=""/>
        <dsp:cNvSpPr/>
      </dsp:nvSpPr>
      <dsp:spPr>
        <a:xfrm>
          <a:off x="1700089" y="4387125"/>
          <a:ext cx="680035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D8EA97-4B12-4AD6-BBF7-DEFD6A076EC4}">
      <dsp:nvSpPr>
        <dsp:cNvPr id="0" name=""/>
        <dsp:cNvSpPr/>
      </dsp:nvSpPr>
      <dsp:spPr>
        <a:xfrm>
          <a:off x="1827596" y="4491580"/>
          <a:ext cx="3272672" cy="2089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latin typeface="+mj-lt"/>
            </a:rPr>
            <a:t>Centro Atómico Bariloche</a:t>
          </a:r>
          <a:endParaRPr lang="es-ES" sz="1800" kern="1200" dirty="0">
            <a:latin typeface="+mj-lt"/>
          </a:endParaRPr>
        </a:p>
      </dsp:txBody>
      <dsp:txXfrm>
        <a:off x="1827596" y="4491580"/>
        <a:ext cx="3272672" cy="2089107"/>
      </dsp:txXfrm>
    </dsp:sp>
    <dsp:sp modelId="{CADF9604-70B1-4747-A53D-7492BE1A58FC}">
      <dsp:nvSpPr>
        <dsp:cNvPr id="0" name=""/>
        <dsp:cNvSpPr/>
      </dsp:nvSpPr>
      <dsp:spPr>
        <a:xfrm>
          <a:off x="5227775" y="4491580"/>
          <a:ext cx="3272672" cy="695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+mj-lt"/>
            </a:rPr>
            <a:t>Determinación de Tensiones Residuales</a:t>
          </a:r>
          <a:endParaRPr lang="es-ES" sz="1400" kern="1200" dirty="0">
            <a:latin typeface="+mj-lt"/>
          </a:endParaRPr>
        </a:p>
      </dsp:txBody>
      <dsp:txXfrm>
        <a:off x="5227775" y="4491580"/>
        <a:ext cx="3272672" cy="695689"/>
      </dsp:txXfrm>
    </dsp:sp>
    <dsp:sp modelId="{41F0EC57-90B7-4765-A694-F2AEF25C75FF}">
      <dsp:nvSpPr>
        <dsp:cNvPr id="0" name=""/>
        <dsp:cNvSpPr/>
      </dsp:nvSpPr>
      <dsp:spPr>
        <a:xfrm>
          <a:off x="5100268" y="5187269"/>
          <a:ext cx="327267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11563E-5A94-4D0F-BA71-912755E80E61}">
      <dsp:nvSpPr>
        <dsp:cNvPr id="0" name=""/>
        <dsp:cNvSpPr/>
      </dsp:nvSpPr>
      <dsp:spPr>
        <a:xfrm>
          <a:off x="5227775" y="5187269"/>
          <a:ext cx="3272672" cy="695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+mj-lt"/>
            </a:rPr>
            <a:t>Reconstrucción </a:t>
          </a:r>
          <a:r>
            <a:rPr lang="es-ES" sz="1400" kern="1200" dirty="0" err="1" smtClean="0">
              <a:latin typeface="+mj-lt"/>
            </a:rPr>
            <a:t>Tomográfica</a:t>
          </a:r>
          <a:endParaRPr lang="es-ES" sz="1400" kern="1200" dirty="0">
            <a:latin typeface="+mj-lt"/>
          </a:endParaRPr>
        </a:p>
      </dsp:txBody>
      <dsp:txXfrm>
        <a:off x="5227775" y="5187269"/>
        <a:ext cx="3272672" cy="695689"/>
      </dsp:txXfrm>
    </dsp:sp>
    <dsp:sp modelId="{BD71C4C6-FBB6-4370-A85D-1B8E38802B24}">
      <dsp:nvSpPr>
        <dsp:cNvPr id="0" name=""/>
        <dsp:cNvSpPr/>
      </dsp:nvSpPr>
      <dsp:spPr>
        <a:xfrm>
          <a:off x="5100268" y="5882958"/>
          <a:ext cx="327267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D7B112-64EE-4685-B1A3-0881A7431F6A}">
      <dsp:nvSpPr>
        <dsp:cNvPr id="0" name=""/>
        <dsp:cNvSpPr/>
      </dsp:nvSpPr>
      <dsp:spPr>
        <a:xfrm>
          <a:off x="5227775" y="5882958"/>
          <a:ext cx="3272672" cy="695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latin typeface="+mj-lt"/>
            </a:rPr>
            <a:t>I+D LAHN</a:t>
          </a:r>
          <a:endParaRPr lang="es-ES" sz="1400" kern="1200" dirty="0">
            <a:latin typeface="+mj-lt"/>
          </a:endParaRPr>
        </a:p>
      </dsp:txBody>
      <dsp:txXfrm>
        <a:off x="5227775" y="5882958"/>
        <a:ext cx="3272672" cy="695689"/>
      </dsp:txXfrm>
    </dsp:sp>
    <dsp:sp modelId="{D9C33542-D214-4F70-963A-30A53BE3F558}">
      <dsp:nvSpPr>
        <dsp:cNvPr id="0" name=""/>
        <dsp:cNvSpPr/>
      </dsp:nvSpPr>
      <dsp:spPr>
        <a:xfrm>
          <a:off x="1700089" y="6580687"/>
          <a:ext cx="6800358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/>
        </p:nvSpPr>
        <p:spPr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4;n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2850" cy="3768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" name="Google Shape;5;n"/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5063" cy="4522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370263" cy="500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dt" idx="10"/>
          </p:nvPr>
        </p:nvSpPr>
        <p:spPr>
          <a:xfrm>
            <a:off x="4398963" y="0"/>
            <a:ext cx="3370262" cy="500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r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ftr" idx="11"/>
          </p:nvPr>
        </p:nvSpPr>
        <p:spPr>
          <a:xfrm>
            <a:off x="0" y="9555163"/>
            <a:ext cx="3370263" cy="50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just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n"/>
          <p:cNvSpPr txBox="1">
            <a:spLocks noGrp="1"/>
          </p:cNvSpPr>
          <p:nvPr>
            <p:ph type="sldNum" idx="12"/>
          </p:nvPr>
        </p:nvSpPr>
        <p:spPr>
          <a:xfrm>
            <a:off x="4398963" y="9555163"/>
            <a:ext cx="3370262" cy="50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400" b="0" u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08482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22850" cy="3768725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No agregar aquí nombre del evento. Puede ir en el pie</a:t>
            </a:r>
            <a:r>
              <a:rPr lang="es-ES" baseline="0" dirty="0" smtClean="0"/>
              <a:t> de página de las siguientes </a:t>
            </a:r>
            <a:r>
              <a:rPr lang="es-ES" baseline="0" dirty="0" err="1" smtClean="0"/>
              <a:t>diapositvas</a:t>
            </a:r>
            <a:r>
              <a:rPr lang="es-ES" baseline="0" dirty="0" smtClean="0"/>
              <a:t>. No se recomienda utilizar en la carátula ninguna otra imagen.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7919-FA88-41FF-A9A6-B62E9FBDD5E2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8035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54063"/>
            <a:ext cx="5029200" cy="3771900"/>
          </a:xfrm>
          <a:prstGeom prst="rect">
            <a:avLst/>
          </a:prstGeom>
        </p:spPr>
      </p:sp>
      <p:sp>
        <p:nvSpPr>
          <p:cNvPr id="575" name="PlaceHolder 2"/>
          <p:cNvSpPr>
            <a:spLocks noGrp="1"/>
          </p:cNvSpPr>
          <p:nvPr>
            <p:ph type="body"/>
          </p:nvPr>
        </p:nvSpPr>
        <p:spPr>
          <a:xfrm>
            <a:off x="777240" y="4777740"/>
            <a:ext cx="6217512" cy="45258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240667" indent="-240667"/>
            <a:r>
              <a:rPr lang="es-ES" sz="2200" spc="-1" dirty="0">
                <a:latin typeface="Arial"/>
              </a:rPr>
              <a:t>Esta es una imagen validada 2021 para el </a:t>
            </a:r>
            <a:r>
              <a:rPr lang="es-ES" sz="2200" spc="-1" dirty="0" err="1">
                <a:latin typeface="Arial"/>
              </a:rPr>
              <a:t>layout</a:t>
            </a:r>
            <a:r>
              <a:rPr lang="es-ES" sz="2200" spc="-1" dirty="0">
                <a:latin typeface="Arial"/>
              </a:rPr>
              <a:t> completo del LAHN. No usar </a:t>
            </a:r>
            <a:r>
              <a:rPr lang="es-ES" sz="2200" spc="-1" dirty="0" err="1">
                <a:latin typeface="Arial"/>
              </a:rPr>
              <a:t>layouts</a:t>
            </a:r>
            <a:r>
              <a:rPr lang="es-ES" sz="2200" spc="-1" dirty="0">
                <a:latin typeface="Arial"/>
              </a:rPr>
              <a:t> anteriores por favor.</a:t>
            </a:r>
            <a:endParaRPr lang="es-AR" sz="2200" spc="-1" dirty="0">
              <a:latin typeface="Arial"/>
            </a:endParaRPr>
          </a:p>
          <a:p>
            <a:pPr marL="240667" indent="-240667"/>
            <a:r>
              <a:rPr lang="es-ES" sz="2200" spc="-1" dirty="0">
                <a:latin typeface="Arial"/>
              </a:rPr>
              <a:t>ANDES es un </a:t>
            </a:r>
            <a:r>
              <a:rPr lang="es-ES" sz="2200" spc="-1" dirty="0" err="1">
                <a:latin typeface="Arial"/>
              </a:rPr>
              <a:t>Difractómetro</a:t>
            </a:r>
            <a:r>
              <a:rPr lang="es-ES" sz="2200" spc="-1" dirty="0">
                <a:latin typeface="Arial"/>
              </a:rPr>
              <a:t> </a:t>
            </a:r>
            <a:r>
              <a:rPr lang="es-ES" sz="1300" spc="-1" dirty="0">
                <a:latin typeface="+mn-lt"/>
                <a:ea typeface="+mn-ea"/>
              </a:rPr>
              <a:t>orientado al estudio de materiales y objetos.</a:t>
            </a:r>
            <a:endParaRPr lang="es-AR" sz="1300" spc="-1" dirty="0">
              <a:latin typeface="Arial"/>
            </a:endParaRPr>
          </a:p>
          <a:p>
            <a:pPr marL="240667" indent="-240667"/>
            <a:r>
              <a:rPr lang="es-ES" sz="1300" spc="-1" dirty="0">
                <a:latin typeface="+mn-lt"/>
                <a:ea typeface="+mn-ea"/>
              </a:rPr>
              <a:t>ASTOR es un instrumento de imágenes por neutrones. </a:t>
            </a:r>
            <a:endParaRPr lang="es-ES" sz="1300" spc="-1" dirty="0" smtClean="0">
              <a:latin typeface="+mn-lt"/>
              <a:ea typeface="+mn-ea"/>
            </a:endParaRPr>
          </a:p>
          <a:p>
            <a:pPr marL="240667" indent="-240667"/>
            <a:r>
              <a:rPr lang="es-ES" sz="1300" spc="-1" dirty="0" smtClean="0">
                <a:latin typeface="+mn-lt"/>
                <a:ea typeface="+mn-ea"/>
              </a:rPr>
              <a:t>SANS MB</a:t>
            </a:r>
            <a:r>
              <a:rPr lang="es-ES" sz="1300" spc="-1" baseline="0" dirty="0" smtClean="0">
                <a:latin typeface="+mn-lt"/>
                <a:ea typeface="+mn-ea"/>
              </a:rPr>
              <a:t> es un SANS dedicado a estudios en materia blanda y áreas </a:t>
            </a:r>
            <a:r>
              <a:rPr lang="es-ES" sz="1300" spc="-1" baseline="0" dirty="0" err="1" smtClean="0">
                <a:latin typeface="+mn-lt"/>
                <a:ea typeface="+mn-ea"/>
              </a:rPr>
              <a:t>bio</a:t>
            </a:r>
            <a:endParaRPr lang="es-ES" sz="1300" spc="-1" baseline="0" dirty="0" smtClean="0">
              <a:latin typeface="+mn-lt"/>
              <a:ea typeface="+mn-ea"/>
            </a:endParaRPr>
          </a:p>
          <a:p>
            <a:pPr marL="240667" indent="-240667"/>
            <a:r>
              <a:rPr lang="es-ES" sz="1300" spc="-1" baseline="0" dirty="0" smtClean="0">
                <a:latin typeface="+mn-lt"/>
                <a:ea typeface="+mn-ea"/>
              </a:rPr>
              <a:t>SANS </a:t>
            </a:r>
            <a:r>
              <a:rPr lang="es-ES" sz="1300" spc="-1" baseline="0" dirty="0" err="1" smtClean="0">
                <a:latin typeface="+mn-lt"/>
                <a:ea typeface="+mn-ea"/>
              </a:rPr>
              <a:t>mP</a:t>
            </a:r>
            <a:r>
              <a:rPr lang="es-ES" sz="1300" spc="-1" baseline="0" dirty="0" smtClean="0">
                <a:latin typeface="+mn-lt"/>
                <a:ea typeface="+mn-ea"/>
              </a:rPr>
              <a:t> es un SANS multipropósito optimizado para materia condensada</a:t>
            </a:r>
          </a:p>
          <a:p>
            <a:pPr marL="240667" indent="-240667"/>
            <a:r>
              <a:rPr lang="es-ES" sz="1300" spc="-1" baseline="0" dirty="0" smtClean="0">
                <a:latin typeface="+mn-lt"/>
                <a:ea typeface="+mn-ea"/>
              </a:rPr>
              <a:t>RNP es un </a:t>
            </a:r>
            <a:r>
              <a:rPr lang="es-ES" sz="1300" spc="-1" baseline="0" dirty="0" err="1" smtClean="0">
                <a:latin typeface="+mn-lt"/>
                <a:ea typeface="+mn-ea"/>
              </a:rPr>
              <a:t>reflectómetro</a:t>
            </a:r>
            <a:r>
              <a:rPr lang="es-ES" sz="1300" spc="-1" baseline="0" dirty="0" smtClean="0">
                <a:latin typeface="+mn-lt"/>
                <a:ea typeface="+mn-ea"/>
              </a:rPr>
              <a:t> de neutrones de muestra horizontal que permite estudiar muestras sólidas y líquidas</a:t>
            </a:r>
            <a:endParaRPr lang="es-AR" sz="1300" spc="-1" dirty="0">
              <a:latin typeface="Arial"/>
            </a:endParaRPr>
          </a:p>
        </p:txBody>
      </p:sp>
      <p:sp>
        <p:nvSpPr>
          <p:cNvPr id="576" name="TextShape 3"/>
          <p:cNvSpPr txBox="1"/>
          <p:nvPr/>
        </p:nvSpPr>
        <p:spPr>
          <a:xfrm>
            <a:off x="4402728" y="9553896"/>
            <a:ext cx="3367632" cy="502524"/>
          </a:xfrm>
          <a:prstGeom prst="rect">
            <a:avLst/>
          </a:prstGeom>
          <a:noFill/>
          <a:ln>
            <a:noFill/>
          </a:ln>
        </p:spPr>
        <p:txBody>
          <a:bodyPr lIns="101882" tIns="50941" rIns="101882" bIns="50941" anchor="b">
            <a:noAutofit/>
          </a:bodyPr>
          <a:lstStyle/>
          <a:p>
            <a:pPr algn="r">
              <a:lnSpc>
                <a:spcPct val="100000"/>
              </a:lnSpc>
            </a:pPr>
            <a:fld id="{0C7DB867-62A8-4A65-AD5A-C19E1C00FA35}" type="slidenum">
              <a:rPr lang="es-ES" sz="1300" spc="-1">
                <a:latin typeface="+mn-lt"/>
                <a:ea typeface="+mn-ea"/>
              </a:rPr>
              <a:t>19</a:t>
            </a:fld>
            <a:endParaRPr lang="es-AR" sz="1300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40:notes"/>
          <p:cNvSpPr txBox="1"/>
          <p:nvPr/>
        </p:nvSpPr>
        <p:spPr>
          <a:xfrm>
            <a:off x="4402440" y="9553682"/>
            <a:ext cx="3367800" cy="50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2" tIns="45689" rIns="91402" bIns="45689" anchor="b" anchorCtr="0">
            <a:noAutofit/>
          </a:bodyPr>
          <a:lstStyle/>
          <a:p>
            <a:pPr algn="r"/>
            <a:fld id="{00000000-1234-1234-1234-123412341234}" type="slidenum"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pPr algn="r"/>
              <a:t>20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1" name="Google Shape;591;p40:notes"/>
          <p:cNvSpPr txBox="1">
            <a:spLocks noGrp="1"/>
          </p:cNvSpPr>
          <p:nvPr>
            <p:ph type="body" idx="1"/>
          </p:nvPr>
        </p:nvSpPr>
        <p:spPr>
          <a:xfrm>
            <a:off x="777240" y="4777561"/>
            <a:ext cx="6217560" cy="4525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2" name="Google Shape;592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2850" cy="3768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28:notes"/>
          <p:cNvSpPr txBox="1">
            <a:spLocks noGrp="1"/>
          </p:cNvSpPr>
          <p:nvPr>
            <p:ph type="body" idx="1"/>
          </p:nvPr>
        </p:nvSpPr>
        <p:spPr>
          <a:xfrm>
            <a:off x="709930" y="4859179"/>
            <a:ext cx="5679440" cy="4603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00" tIns="49475" rIns="99000" bIns="494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7" name="Google Shape;537;p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6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90402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130:notes"/>
          <p:cNvSpPr txBox="1">
            <a:spLocks noGrp="1"/>
          </p:cNvSpPr>
          <p:nvPr>
            <p:ph type="body" idx="1"/>
          </p:nvPr>
        </p:nvSpPr>
        <p:spPr>
          <a:xfrm>
            <a:off x="709930" y="4859179"/>
            <a:ext cx="5679440" cy="4603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00" tIns="49475" rIns="99000" bIns="494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0" name="Google Shape;580;p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6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824052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130:notes"/>
          <p:cNvSpPr txBox="1">
            <a:spLocks noGrp="1"/>
          </p:cNvSpPr>
          <p:nvPr>
            <p:ph type="body" idx="1"/>
          </p:nvPr>
        </p:nvSpPr>
        <p:spPr>
          <a:xfrm>
            <a:off x="709930" y="4859179"/>
            <a:ext cx="5679440" cy="4603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00" tIns="49475" rIns="99000" bIns="494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0" name="Google Shape;580;p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6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11719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130:notes"/>
          <p:cNvSpPr txBox="1">
            <a:spLocks noGrp="1"/>
          </p:cNvSpPr>
          <p:nvPr>
            <p:ph type="body" idx="1"/>
          </p:nvPr>
        </p:nvSpPr>
        <p:spPr>
          <a:xfrm>
            <a:off x="709930" y="4859179"/>
            <a:ext cx="5679440" cy="4603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00" tIns="49475" rIns="99000" bIns="494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0" name="Google Shape;580;p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6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92133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130:notes"/>
          <p:cNvSpPr txBox="1">
            <a:spLocks noGrp="1"/>
          </p:cNvSpPr>
          <p:nvPr>
            <p:ph type="body" idx="1"/>
          </p:nvPr>
        </p:nvSpPr>
        <p:spPr>
          <a:xfrm>
            <a:off x="709930" y="4859179"/>
            <a:ext cx="5679440" cy="4603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00" tIns="49475" rIns="99000" bIns="494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0" name="Google Shape;580;p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6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43719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54063"/>
            <a:ext cx="5029200" cy="3773487"/>
          </a:xfrm>
          <a:prstGeom prst="rect">
            <a:avLst/>
          </a:prstGeom>
        </p:spPr>
      </p:sp>
      <p:sp>
        <p:nvSpPr>
          <p:cNvPr id="575" name="PlaceHolder 2"/>
          <p:cNvSpPr>
            <a:spLocks noGrp="1"/>
          </p:cNvSpPr>
          <p:nvPr>
            <p:ph type="body"/>
          </p:nvPr>
        </p:nvSpPr>
        <p:spPr>
          <a:xfrm>
            <a:off x="777241" y="4777743"/>
            <a:ext cx="6217512" cy="4525885"/>
          </a:xfrm>
          <a:prstGeom prst="rect">
            <a:avLst/>
          </a:prstGeom>
        </p:spPr>
        <p:txBody>
          <a:bodyPr>
            <a:noAutofit/>
          </a:bodyPr>
          <a:lstStyle/>
          <a:p>
            <a:pPr marL="247462" indent="-247462"/>
            <a:r>
              <a:rPr lang="en-GB" sz="1400" spc="-1" dirty="0"/>
              <a:t>All the infrastructure will be supported by in-house research, with a </a:t>
            </a:r>
            <a:r>
              <a:rPr lang="en-GB" sz="1400" b="1" spc="-1" dirty="0"/>
              <a:t>vision of creating a dedicated </a:t>
            </a:r>
            <a:r>
              <a:rPr lang="en-GB" sz="1400" b="1" spc="-1" dirty="0" err="1"/>
              <a:t>center</a:t>
            </a:r>
            <a:r>
              <a:rPr lang="en-GB" sz="1400" b="1" spc="-1" dirty="0"/>
              <a:t> for R&amp;D in neutron science </a:t>
            </a:r>
            <a:r>
              <a:rPr lang="en-GB" sz="1400" spc="-1" dirty="0"/>
              <a:t>bringing together the </a:t>
            </a:r>
            <a:r>
              <a:rPr lang="en-GB" sz="1400" b="1" spc="-1" dirty="0"/>
              <a:t>existing expertise and new research areas</a:t>
            </a:r>
            <a:r>
              <a:rPr lang="en-GB" sz="1400" spc="-1" dirty="0"/>
              <a:t>, including many area of MATERIALS SCIENCE (in nuclear and other energy relevant materials), SOFT MATTER, and HERITAGE RESEARCH.</a:t>
            </a:r>
          </a:p>
          <a:p>
            <a:pPr marL="247462" indent="-247462"/>
            <a:r>
              <a:rPr lang="es-AR" sz="1400" spc="-1" dirty="0" err="1"/>
              <a:t>These</a:t>
            </a:r>
            <a:r>
              <a:rPr lang="es-AR" sz="1400" spc="-1" dirty="0"/>
              <a:t> </a:t>
            </a:r>
            <a:r>
              <a:rPr lang="es-AR" sz="1400" spc="-1" dirty="0" err="1"/>
              <a:t>research</a:t>
            </a:r>
            <a:r>
              <a:rPr lang="es-AR" sz="1400" spc="-1" dirty="0"/>
              <a:t> </a:t>
            </a:r>
            <a:r>
              <a:rPr lang="es-AR" sz="1400" spc="-1" dirty="0" err="1"/>
              <a:t>lines</a:t>
            </a:r>
            <a:r>
              <a:rPr lang="es-AR" sz="1400" spc="-1" dirty="0"/>
              <a:t> </a:t>
            </a:r>
            <a:r>
              <a:rPr lang="es-AR" sz="1400" spc="-1" dirty="0" err="1"/>
              <a:t>have</a:t>
            </a:r>
            <a:r>
              <a:rPr lang="es-AR" sz="1400" spc="-1" dirty="0"/>
              <a:t> </a:t>
            </a:r>
            <a:r>
              <a:rPr lang="es-AR" sz="1400" spc="-1" dirty="0" err="1"/>
              <a:t>been</a:t>
            </a:r>
            <a:r>
              <a:rPr lang="es-AR" sz="1400" spc="-1" dirty="0"/>
              <a:t> </a:t>
            </a:r>
            <a:r>
              <a:rPr lang="es-AR" sz="1400" spc="-1" dirty="0" err="1"/>
              <a:t>chosen</a:t>
            </a:r>
            <a:r>
              <a:rPr lang="es-AR" sz="1400" spc="-1" dirty="0"/>
              <a:t> </a:t>
            </a:r>
            <a:r>
              <a:rPr lang="es-AR" sz="1400" spc="-1" dirty="0" err="1"/>
              <a:t>to</a:t>
            </a:r>
            <a:r>
              <a:rPr lang="es-AR" sz="1400" spc="-1" dirty="0"/>
              <a:t> </a:t>
            </a:r>
            <a:r>
              <a:rPr lang="es-AR" sz="1400" spc="-1" dirty="0" err="1"/>
              <a:t>respond</a:t>
            </a:r>
            <a:r>
              <a:rPr lang="es-AR" sz="1400" spc="-1" dirty="0"/>
              <a:t> </a:t>
            </a:r>
            <a:r>
              <a:rPr lang="es-AR" sz="1400" spc="-1" dirty="0" err="1"/>
              <a:t>to</a:t>
            </a:r>
            <a:r>
              <a:rPr lang="es-AR" sz="1400" spc="-1" dirty="0"/>
              <a:t> </a:t>
            </a:r>
            <a:r>
              <a:rPr lang="es-AR" sz="1400" spc="-1" dirty="0" err="1"/>
              <a:t>the</a:t>
            </a:r>
            <a:r>
              <a:rPr lang="es-AR" sz="1400" spc="-1" dirty="0"/>
              <a:t> </a:t>
            </a:r>
            <a:r>
              <a:rPr lang="es-AR" sz="1400" spc="-1" dirty="0" err="1"/>
              <a:t>challenges</a:t>
            </a:r>
            <a:r>
              <a:rPr lang="es-AR" sz="1400" spc="-1" dirty="0"/>
              <a:t> </a:t>
            </a:r>
            <a:r>
              <a:rPr lang="es-AR" sz="1400" spc="-1" dirty="0" err="1"/>
              <a:t>identified</a:t>
            </a:r>
            <a:r>
              <a:rPr lang="es-AR" sz="1400" spc="-1" dirty="0"/>
              <a:t> in </a:t>
            </a:r>
            <a:r>
              <a:rPr lang="es-AR" sz="1400" spc="-1" dirty="0" err="1"/>
              <a:t>the</a:t>
            </a:r>
            <a:r>
              <a:rPr lang="es-AR" sz="1400" spc="-1" dirty="0"/>
              <a:t> </a:t>
            </a:r>
            <a:r>
              <a:rPr lang="es-AR" sz="1400" spc="-1" dirty="0" err="1"/>
              <a:t>Strategic</a:t>
            </a:r>
            <a:r>
              <a:rPr lang="es-AR" sz="1400" spc="-1" dirty="0"/>
              <a:t> plan </a:t>
            </a:r>
            <a:r>
              <a:rPr lang="es-AR" sz="1400" spc="-1" dirty="0" err="1"/>
              <a:t>defined</a:t>
            </a:r>
            <a:r>
              <a:rPr lang="es-AR" sz="1400" spc="-1" dirty="0"/>
              <a:t>  </a:t>
            </a:r>
            <a:r>
              <a:rPr lang="es-AR" sz="1400" spc="-1" dirty="0" err="1"/>
              <a:t>by</a:t>
            </a:r>
            <a:r>
              <a:rPr lang="es-AR" sz="1400" spc="-1" dirty="0"/>
              <a:t> </a:t>
            </a:r>
            <a:r>
              <a:rPr lang="es-AR" sz="1400" spc="-1" dirty="0" err="1"/>
              <a:t>the</a:t>
            </a:r>
            <a:r>
              <a:rPr lang="es-AR" sz="1400" spc="-1" dirty="0"/>
              <a:t> </a:t>
            </a:r>
            <a:r>
              <a:rPr lang="es-AR" sz="1400" spc="-1" dirty="0" err="1"/>
              <a:t>Argentine</a:t>
            </a:r>
            <a:r>
              <a:rPr lang="es-AR" sz="1400" spc="-1" dirty="0"/>
              <a:t> </a:t>
            </a:r>
            <a:r>
              <a:rPr lang="es-AR" sz="1400" spc="-1" dirty="0" err="1"/>
              <a:t>Ministry</a:t>
            </a:r>
            <a:r>
              <a:rPr lang="es-AR" sz="1400" spc="-1" dirty="0"/>
              <a:t> of </a:t>
            </a:r>
            <a:r>
              <a:rPr lang="es-AR" sz="1400" spc="-1" dirty="0" err="1"/>
              <a:t>Science</a:t>
            </a:r>
            <a:r>
              <a:rPr lang="es-AR" sz="1400" spc="-1" dirty="0"/>
              <a:t>, </a:t>
            </a:r>
            <a:r>
              <a:rPr lang="es-AR" sz="1400" spc="-1" dirty="0" err="1"/>
              <a:t>particularly</a:t>
            </a:r>
            <a:r>
              <a:rPr lang="es-AR" sz="1400" spc="-1" dirty="0"/>
              <a:t> in </a:t>
            </a:r>
            <a:r>
              <a:rPr lang="es-AR" sz="1400" spc="-1" dirty="0" err="1"/>
              <a:t>Energy</a:t>
            </a:r>
            <a:r>
              <a:rPr lang="es-AR" sz="1400" spc="-1" dirty="0"/>
              <a:t> </a:t>
            </a:r>
            <a:r>
              <a:rPr lang="es-AR" sz="1400" spc="-1" dirty="0" err="1"/>
              <a:t>Transition</a:t>
            </a:r>
            <a:r>
              <a:rPr lang="es-AR" sz="1400" spc="-1" dirty="0"/>
              <a:t>,  and </a:t>
            </a:r>
            <a:r>
              <a:rPr lang="es-AR" sz="1400" spc="-1" dirty="0" err="1"/>
              <a:t>to</a:t>
            </a:r>
            <a:r>
              <a:rPr lang="es-AR" sz="1400" spc="-1" dirty="0"/>
              <a:t> </a:t>
            </a:r>
            <a:r>
              <a:rPr lang="es-AR" sz="1400" spc="-1" dirty="0" err="1"/>
              <a:t>contribute</a:t>
            </a:r>
            <a:r>
              <a:rPr lang="es-AR" sz="1400" spc="-1" dirty="0"/>
              <a:t> </a:t>
            </a:r>
            <a:r>
              <a:rPr lang="es-AR" sz="1400" spc="-1" dirty="0" err="1"/>
              <a:t>to</a:t>
            </a:r>
            <a:r>
              <a:rPr lang="es-AR" sz="1400" spc="-1" dirty="0"/>
              <a:t> </a:t>
            </a:r>
            <a:r>
              <a:rPr lang="es-AR" sz="1400" spc="-1" dirty="0" err="1"/>
              <a:t>the</a:t>
            </a:r>
            <a:r>
              <a:rPr lang="es-AR" sz="1400" spc="-1" dirty="0"/>
              <a:t> central </a:t>
            </a:r>
            <a:r>
              <a:rPr lang="es-AR" sz="1400" spc="-1" dirty="0" err="1"/>
              <a:t>projects</a:t>
            </a:r>
            <a:r>
              <a:rPr lang="es-AR" sz="1400" spc="-1" dirty="0"/>
              <a:t> of </a:t>
            </a:r>
            <a:r>
              <a:rPr lang="es-AR" sz="1400" spc="-1" dirty="0" err="1"/>
              <a:t>the</a:t>
            </a:r>
            <a:r>
              <a:rPr lang="es-AR" sz="1400" spc="-1" dirty="0"/>
              <a:t> </a:t>
            </a:r>
            <a:r>
              <a:rPr lang="es-AR" sz="1400" spc="-1" dirty="0" err="1"/>
              <a:t>Atomic</a:t>
            </a:r>
            <a:r>
              <a:rPr lang="es-AR" sz="1400" spc="-1" dirty="0"/>
              <a:t> </a:t>
            </a:r>
            <a:r>
              <a:rPr lang="es-AR" sz="1400" spc="-1" dirty="0" err="1"/>
              <a:t>Energy</a:t>
            </a:r>
            <a:r>
              <a:rPr lang="es-AR" sz="1400" spc="-1" dirty="0"/>
              <a:t> </a:t>
            </a:r>
            <a:r>
              <a:rPr lang="es-AR" sz="1400" spc="-1" dirty="0" err="1"/>
              <a:t>Commission</a:t>
            </a:r>
            <a:r>
              <a:rPr lang="es-AR" sz="1400" spc="-1" dirty="0"/>
              <a:t> of Argentina. </a:t>
            </a:r>
            <a:endParaRPr lang="en-GB" sz="1400" spc="-1" dirty="0"/>
          </a:p>
          <a:p>
            <a:pPr marL="247462" indent="-247462"/>
            <a:r>
              <a:rPr lang="es-AR" sz="1400" spc="-1" dirty="0" err="1"/>
              <a:t>These</a:t>
            </a:r>
            <a:r>
              <a:rPr lang="es-AR" sz="1400" spc="-1" dirty="0"/>
              <a:t> R+D </a:t>
            </a:r>
            <a:r>
              <a:rPr lang="es-AR" sz="1400" spc="-1" dirty="0" err="1"/>
              <a:t>groups</a:t>
            </a:r>
            <a:r>
              <a:rPr lang="es-AR" sz="1400" spc="-1" dirty="0"/>
              <a:t> are </a:t>
            </a:r>
            <a:r>
              <a:rPr lang="es-AR" sz="1400" spc="-1" dirty="0" err="1"/>
              <a:t>important</a:t>
            </a:r>
            <a:r>
              <a:rPr lang="es-AR" sz="1400" spc="-1" dirty="0"/>
              <a:t> </a:t>
            </a:r>
            <a:r>
              <a:rPr lang="es-AR" sz="1400" spc="-1" dirty="0" err="1"/>
              <a:t>to</a:t>
            </a:r>
            <a:r>
              <a:rPr lang="es-AR" sz="1400" spc="-1" dirty="0"/>
              <a:t> position CNEA as a </a:t>
            </a:r>
            <a:r>
              <a:rPr lang="es-AR" sz="1400" spc="-1" dirty="0" err="1"/>
              <a:t>worldwide</a:t>
            </a:r>
            <a:r>
              <a:rPr lang="es-AR" sz="1400" spc="-1" dirty="0"/>
              <a:t> </a:t>
            </a:r>
            <a:r>
              <a:rPr lang="es-AR" sz="1400" spc="-1" dirty="0" err="1"/>
              <a:t>referent</a:t>
            </a:r>
            <a:r>
              <a:rPr lang="es-AR" sz="1400" spc="-1" dirty="0"/>
              <a:t> and a regional leader in </a:t>
            </a:r>
            <a:r>
              <a:rPr lang="es-AR" sz="1400" spc="-1" dirty="0" err="1"/>
              <a:t>neutron</a:t>
            </a:r>
            <a:r>
              <a:rPr lang="es-AR" sz="1400" spc="-1" dirty="0"/>
              <a:t> </a:t>
            </a:r>
            <a:r>
              <a:rPr lang="es-AR" sz="1400" spc="-1" dirty="0" err="1"/>
              <a:t>techniques</a:t>
            </a:r>
            <a:r>
              <a:rPr lang="es-AR" sz="1400" spc="-1" dirty="0"/>
              <a:t>.</a:t>
            </a:r>
            <a:endParaRPr lang="en-GB" sz="1400" spc="-1" dirty="0"/>
          </a:p>
        </p:txBody>
      </p:sp>
      <p:sp>
        <p:nvSpPr>
          <p:cNvPr id="576" name="TextShape 3"/>
          <p:cNvSpPr txBox="1"/>
          <p:nvPr/>
        </p:nvSpPr>
        <p:spPr>
          <a:xfrm>
            <a:off x="4402732" y="9553895"/>
            <a:ext cx="3367633" cy="502524"/>
          </a:xfrm>
          <a:prstGeom prst="rect">
            <a:avLst/>
          </a:prstGeom>
          <a:noFill/>
          <a:ln>
            <a:noFill/>
          </a:ln>
        </p:spPr>
        <p:txBody>
          <a:bodyPr lIns="104758" tIns="52380" rIns="104758" bIns="52380" anchor="b">
            <a:noAutofit/>
          </a:bodyPr>
          <a:lstStyle/>
          <a:p>
            <a:pPr algn="r">
              <a:lnSpc>
                <a:spcPct val="100000"/>
              </a:lnSpc>
            </a:pPr>
            <a:fld id="{0C7DB867-62A8-4A65-AD5A-C19E1C00FA35}" type="slidenum">
              <a:rPr lang="es-ES" sz="1300" spc="-1"/>
              <a:t>28</a:t>
            </a:fld>
            <a:endParaRPr lang="es-AR" sz="1300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13:notes"/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5063" cy="452278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2850" cy="3768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2850" cy="3768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30" name="Google Shape;530;p36:notes"/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5063" cy="4522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Faltaría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revisar</a:t>
            </a:r>
            <a:r>
              <a:rPr lang="en-US" baseline="0" dirty="0" smtClean="0"/>
              <a:t>!</a:t>
            </a:r>
            <a:endParaRPr dirty="0"/>
          </a:p>
        </p:txBody>
      </p:sp>
      <p:sp>
        <p:nvSpPr>
          <p:cNvPr id="531" name="Google Shape;531;p36:notes"/>
          <p:cNvSpPr txBox="1">
            <a:spLocks noGrp="1"/>
          </p:cNvSpPr>
          <p:nvPr>
            <p:ph type="sldNum" idx="12"/>
          </p:nvPr>
        </p:nvSpPr>
        <p:spPr>
          <a:xfrm>
            <a:off x="4398963" y="9555163"/>
            <a:ext cx="3370262" cy="50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22850" cy="3768725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Si bien</a:t>
            </a:r>
            <a:r>
              <a:rPr lang="es-ES" baseline="0" dirty="0" smtClean="0"/>
              <a:t> el LAHN como centro de investigación está </a:t>
            </a:r>
            <a:r>
              <a:rPr lang="es-ES" baseline="0" dirty="0" err="1" smtClean="0"/>
              <a:t>distribuído</a:t>
            </a:r>
            <a:r>
              <a:rPr lang="es-ES" baseline="0" dirty="0" smtClean="0"/>
              <a:t> en los centros atómicos, su principal nodo será el Laboratorio de Haces de Neutrones ubicado en el Complejo RA-10 en </a:t>
            </a:r>
            <a:r>
              <a:rPr lang="es-ES" baseline="0" dirty="0" err="1" smtClean="0"/>
              <a:t>Ezeiza</a:t>
            </a:r>
            <a:r>
              <a:rPr lang="es-ES" baseline="0" dirty="0" smtClean="0"/>
              <a:t>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7919-FA88-41FF-A9A6-B62E9FBDD5E2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39052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extShape 1"/>
          <p:cNvSpPr txBox="1"/>
          <p:nvPr/>
        </p:nvSpPr>
        <p:spPr>
          <a:xfrm>
            <a:off x="4398121" y="9554760"/>
            <a:ext cx="3371400" cy="501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93000"/>
              </a:lnSpc>
            </a:pPr>
            <a:fld id="{74B7975F-CF73-42D1-B6E3-0ABCBD1722C9}" type="slidenum">
              <a:rPr lang="en-US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31</a:t>
            </a:fld>
            <a:endParaRPr lang="en-US" sz="1300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88" name="PlaceHolder 2"/>
          <p:cNvSpPr>
            <a:spLocks noGrp="1"/>
          </p:cNvSpPr>
          <p:nvPr>
            <p:ph type="body"/>
          </p:nvPr>
        </p:nvSpPr>
        <p:spPr>
          <a:xfrm>
            <a:off x="776521" y="4777560"/>
            <a:ext cx="6218280" cy="45262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pc="-1"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54063"/>
            <a:ext cx="5029200" cy="3771900"/>
          </a:xfrm>
          <a:prstGeom prst="rect">
            <a:avLst/>
          </a:prstGeom>
        </p:spPr>
      </p:sp>
      <p:sp>
        <p:nvSpPr>
          <p:cNvPr id="572" name="PlaceHolder 2"/>
          <p:cNvSpPr>
            <a:spLocks noGrp="1"/>
          </p:cNvSpPr>
          <p:nvPr>
            <p:ph type="body"/>
          </p:nvPr>
        </p:nvSpPr>
        <p:spPr>
          <a:xfrm>
            <a:off x="777240" y="4777740"/>
            <a:ext cx="6217512" cy="45258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240667" indent="-240667"/>
            <a:r>
              <a:rPr lang="es-ES" sz="2200" spc="-1">
                <a:latin typeface="Arial"/>
              </a:rPr>
              <a:t>Un centro de investigación orientado al desarrollo y aplicación de técnicas neutrónicas para la caracterización de la materia.</a:t>
            </a:r>
            <a:endParaRPr lang="es-AR" sz="2200" spc="-1">
              <a:latin typeface="Arial"/>
            </a:endParaRPr>
          </a:p>
        </p:txBody>
      </p:sp>
      <p:sp>
        <p:nvSpPr>
          <p:cNvPr id="573" name="TextShape 3"/>
          <p:cNvSpPr txBox="1"/>
          <p:nvPr/>
        </p:nvSpPr>
        <p:spPr>
          <a:xfrm>
            <a:off x="4402728" y="9553896"/>
            <a:ext cx="3367632" cy="502524"/>
          </a:xfrm>
          <a:prstGeom prst="rect">
            <a:avLst/>
          </a:prstGeom>
          <a:noFill/>
          <a:ln>
            <a:noFill/>
          </a:ln>
        </p:spPr>
        <p:txBody>
          <a:bodyPr lIns="101882" tIns="50941" rIns="101882" bIns="50941" anchor="b">
            <a:noAutofit/>
          </a:bodyPr>
          <a:lstStyle/>
          <a:p>
            <a:pPr algn="r">
              <a:lnSpc>
                <a:spcPct val="100000"/>
              </a:lnSpc>
            </a:pPr>
            <a:fld id="{1C5AD924-23E0-406B-A223-89DFD4E05E6D}" type="slidenum">
              <a:rPr lang="es-ES" sz="1300" spc="-1">
                <a:latin typeface="+mn-lt"/>
                <a:ea typeface="+mn-ea"/>
              </a:rPr>
              <a:t>3</a:t>
            </a:fld>
            <a:endParaRPr lang="es-AR" sz="1300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22850" cy="3768725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7919-FA88-41FF-A9A6-B62E9FBDD5E2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6995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754063"/>
            <a:ext cx="5029200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6" name="Google Shape;106;p105:notes"/>
          <p:cNvSpPr txBox="1">
            <a:spLocks noGrp="1"/>
          </p:cNvSpPr>
          <p:nvPr>
            <p:ph type="body" idx="1"/>
          </p:nvPr>
        </p:nvSpPr>
        <p:spPr>
          <a:xfrm>
            <a:off x="777240" y="4777741"/>
            <a:ext cx="621792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00" tIns="49475" rIns="99000" bIns="494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p105:notes"/>
          <p:cNvSpPr txBox="1">
            <a:spLocks noGrp="1"/>
          </p:cNvSpPr>
          <p:nvPr>
            <p:ph type="sldNum" idx="12"/>
          </p:nvPr>
        </p:nvSpPr>
        <p:spPr>
          <a:xfrm>
            <a:off x="4402562" y="9553735"/>
            <a:ext cx="3368040" cy="50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00" tIns="49475" rIns="99000" bIns="4947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14:notes"/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5063" cy="452278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2850" cy="3768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54063"/>
            <a:ext cx="5029200" cy="3771900"/>
          </a:xfrm>
          <a:prstGeom prst="rect">
            <a:avLst/>
          </a:prstGeom>
        </p:spPr>
      </p:sp>
      <p:sp>
        <p:nvSpPr>
          <p:cNvPr id="575" name="PlaceHolder 2"/>
          <p:cNvSpPr>
            <a:spLocks noGrp="1"/>
          </p:cNvSpPr>
          <p:nvPr>
            <p:ph type="body"/>
          </p:nvPr>
        </p:nvSpPr>
        <p:spPr>
          <a:xfrm>
            <a:off x="777240" y="4777740"/>
            <a:ext cx="6217512" cy="45258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240667" indent="-240667"/>
            <a:r>
              <a:rPr lang="es-ES" sz="2200" spc="-1" dirty="0">
                <a:latin typeface="Arial"/>
              </a:rPr>
              <a:t>Esta es una imagen validada 2021 para el </a:t>
            </a:r>
            <a:r>
              <a:rPr lang="es-ES" sz="2200" spc="-1" dirty="0" err="1">
                <a:latin typeface="Arial"/>
              </a:rPr>
              <a:t>layout</a:t>
            </a:r>
            <a:r>
              <a:rPr lang="es-ES" sz="2200" spc="-1" dirty="0">
                <a:latin typeface="Arial"/>
              </a:rPr>
              <a:t> completo del LAHN. No usar </a:t>
            </a:r>
            <a:r>
              <a:rPr lang="es-ES" sz="2200" spc="-1" dirty="0" err="1">
                <a:latin typeface="Arial"/>
              </a:rPr>
              <a:t>layouts</a:t>
            </a:r>
            <a:r>
              <a:rPr lang="es-ES" sz="2200" spc="-1" dirty="0">
                <a:latin typeface="Arial"/>
              </a:rPr>
              <a:t> anteriores por favor.</a:t>
            </a:r>
            <a:endParaRPr lang="es-AR" sz="2200" spc="-1" dirty="0">
              <a:latin typeface="Arial"/>
            </a:endParaRPr>
          </a:p>
          <a:p>
            <a:pPr marL="240667" indent="-240667"/>
            <a:r>
              <a:rPr lang="es-ES" sz="2200" spc="-1" dirty="0">
                <a:latin typeface="Arial"/>
              </a:rPr>
              <a:t>ANDES es un </a:t>
            </a:r>
            <a:r>
              <a:rPr lang="es-ES" sz="2200" spc="-1" dirty="0" err="1">
                <a:latin typeface="Arial"/>
              </a:rPr>
              <a:t>Difractómetro</a:t>
            </a:r>
            <a:r>
              <a:rPr lang="es-ES" sz="2200" spc="-1" dirty="0">
                <a:latin typeface="Arial"/>
              </a:rPr>
              <a:t> </a:t>
            </a:r>
            <a:r>
              <a:rPr lang="es-ES" sz="1300" spc="-1" dirty="0">
                <a:latin typeface="+mn-lt"/>
                <a:ea typeface="+mn-ea"/>
              </a:rPr>
              <a:t>orientado al estudio de materiales y objetos.</a:t>
            </a:r>
            <a:endParaRPr lang="es-AR" sz="1300" spc="-1" dirty="0">
              <a:latin typeface="Arial"/>
            </a:endParaRPr>
          </a:p>
          <a:p>
            <a:pPr marL="240667" indent="-240667"/>
            <a:r>
              <a:rPr lang="es-ES" sz="1300" spc="-1" dirty="0">
                <a:latin typeface="+mn-lt"/>
                <a:ea typeface="+mn-ea"/>
              </a:rPr>
              <a:t>ASTOR es un instrumento de imágenes por neutrones. </a:t>
            </a:r>
            <a:endParaRPr lang="es-ES" sz="1300" spc="-1" dirty="0" smtClean="0">
              <a:latin typeface="+mn-lt"/>
              <a:ea typeface="+mn-ea"/>
            </a:endParaRPr>
          </a:p>
          <a:p>
            <a:pPr marL="240667" indent="-240667"/>
            <a:r>
              <a:rPr lang="es-ES" sz="1300" spc="-1" dirty="0" smtClean="0">
                <a:latin typeface="+mn-lt"/>
                <a:ea typeface="+mn-ea"/>
              </a:rPr>
              <a:t>SANS MB</a:t>
            </a:r>
            <a:r>
              <a:rPr lang="es-ES" sz="1300" spc="-1" baseline="0" dirty="0" smtClean="0">
                <a:latin typeface="+mn-lt"/>
                <a:ea typeface="+mn-ea"/>
              </a:rPr>
              <a:t> es un SANS dedicado a estudios en materia blanda y áreas </a:t>
            </a:r>
            <a:r>
              <a:rPr lang="es-ES" sz="1300" spc="-1" baseline="0" dirty="0" err="1" smtClean="0">
                <a:latin typeface="+mn-lt"/>
                <a:ea typeface="+mn-ea"/>
              </a:rPr>
              <a:t>bio</a:t>
            </a:r>
            <a:endParaRPr lang="es-ES" sz="1300" spc="-1" baseline="0" dirty="0" smtClean="0">
              <a:latin typeface="+mn-lt"/>
              <a:ea typeface="+mn-ea"/>
            </a:endParaRPr>
          </a:p>
          <a:p>
            <a:pPr marL="240667" indent="-240667"/>
            <a:r>
              <a:rPr lang="es-ES" sz="1300" spc="-1" baseline="0" dirty="0" smtClean="0">
                <a:latin typeface="+mn-lt"/>
                <a:ea typeface="+mn-ea"/>
              </a:rPr>
              <a:t>SANS </a:t>
            </a:r>
            <a:r>
              <a:rPr lang="es-ES" sz="1300" spc="-1" baseline="0" dirty="0" err="1" smtClean="0">
                <a:latin typeface="+mn-lt"/>
                <a:ea typeface="+mn-ea"/>
              </a:rPr>
              <a:t>mP</a:t>
            </a:r>
            <a:r>
              <a:rPr lang="es-ES" sz="1300" spc="-1" baseline="0" dirty="0" smtClean="0">
                <a:latin typeface="+mn-lt"/>
                <a:ea typeface="+mn-ea"/>
              </a:rPr>
              <a:t> es un SANS multipropósito optimizado para materia condensada</a:t>
            </a:r>
          </a:p>
          <a:p>
            <a:pPr marL="240667" indent="-240667"/>
            <a:r>
              <a:rPr lang="es-ES" sz="1300" spc="-1" baseline="0" dirty="0" smtClean="0">
                <a:latin typeface="+mn-lt"/>
                <a:ea typeface="+mn-ea"/>
              </a:rPr>
              <a:t>RNP es un </a:t>
            </a:r>
            <a:r>
              <a:rPr lang="es-ES" sz="1300" spc="-1" baseline="0" dirty="0" err="1" smtClean="0">
                <a:latin typeface="+mn-lt"/>
                <a:ea typeface="+mn-ea"/>
              </a:rPr>
              <a:t>reflectómetro</a:t>
            </a:r>
            <a:r>
              <a:rPr lang="es-ES" sz="1300" spc="-1" baseline="0" dirty="0" smtClean="0">
                <a:latin typeface="+mn-lt"/>
                <a:ea typeface="+mn-ea"/>
              </a:rPr>
              <a:t> de neutrones de muestra horizontal que permite estudiar muestras sólidas y líquidas</a:t>
            </a:r>
            <a:endParaRPr lang="es-AR" sz="1300" spc="-1" dirty="0">
              <a:latin typeface="Arial"/>
            </a:endParaRPr>
          </a:p>
        </p:txBody>
      </p:sp>
      <p:sp>
        <p:nvSpPr>
          <p:cNvPr id="576" name="TextShape 3"/>
          <p:cNvSpPr txBox="1"/>
          <p:nvPr/>
        </p:nvSpPr>
        <p:spPr>
          <a:xfrm>
            <a:off x="4402728" y="9553896"/>
            <a:ext cx="3367632" cy="502524"/>
          </a:xfrm>
          <a:prstGeom prst="rect">
            <a:avLst/>
          </a:prstGeom>
          <a:noFill/>
          <a:ln>
            <a:noFill/>
          </a:ln>
        </p:spPr>
        <p:txBody>
          <a:bodyPr lIns="101882" tIns="50941" rIns="101882" bIns="50941" anchor="b">
            <a:noAutofit/>
          </a:bodyPr>
          <a:lstStyle/>
          <a:p>
            <a:pPr algn="r">
              <a:lnSpc>
                <a:spcPct val="100000"/>
              </a:lnSpc>
            </a:pPr>
            <a:fld id="{0C7DB867-62A8-4A65-AD5A-C19E1C00FA35}" type="slidenum">
              <a:rPr lang="es-ES" sz="1300" spc="-1">
                <a:latin typeface="+mn-lt"/>
                <a:ea typeface="+mn-ea"/>
              </a:rPr>
              <a:t>11</a:t>
            </a:fld>
            <a:endParaRPr lang="es-AR" sz="1300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54063"/>
            <a:ext cx="5029200" cy="3771900"/>
          </a:xfrm>
          <a:prstGeom prst="rect">
            <a:avLst/>
          </a:prstGeom>
        </p:spPr>
      </p:sp>
      <p:sp>
        <p:nvSpPr>
          <p:cNvPr id="575" name="PlaceHolder 2"/>
          <p:cNvSpPr>
            <a:spLocks noGrp="1"/>
          </p:cNvSpPr>
          <p:nvPr>
            <p:ph type="body"/>
          </p:nvPr>
        </p:nvSpPr>
        <p:spPr>
          <a:xfrm>
            <a:off x="777240" y="4777740"/>
            <a:ext cx="6217512" cy="45258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240667" indent="-240667"/>
            <a:r>
              <a:rPr lang="es-ES" sz="2200" spc="-1">
                <a:latin typeface="Arial"/>
              </a:rPr>
              <a:t>Esta es una imagen validada 2021 para el layout completo del LAHN. No usar layouts anteriores por favor.</a:t>
            </a:r>
            <a:endParaRPr lang="es-AR" sz="2200" spc="-1">
              <a:latin typeface="Arial"/>
            </a:endParaRPr>
          </a:p>
          <a:p>
            <a:pPr marL="240667" indent="-240667"/>
            <a:r>
              <a:rPr lang="es-ES" sz="2200" spc="-1">
                <a:latin typeface="Arial"/>
              </a:rPr>
              <a:t>ANDES es un Difractómetro </a:t>
            </a:r>
            <a:r>
              <a:rPr lang="es-ES" sz="1300" spc="-1">
                <a:latin typeface="+mn-lt"/>
                <a:ea typeface="+mn-ea"/>
              </a:rPr>
              <a:t>orientado al estudio de materiales y objetos.</a:t>
            </a:r>
            <a:endParaRPr lang="es-AR" sz="1300" spc="-1">
              <a:latin typeface="Arial"/>
            </a:endParaRPr>
          </a:p>
          <a:p>
            <a:pPr marL="240667" indent="-240667"/>
            <a:r>
              <a:rPr lang="es-ES" sz="1300" spc="-1">
                <a:latin typeface="+mn-lt"/>
                <a:ea typeface="+mn-ea"/>
              </a:rPr>
              <a:t>ASTOR es un instrumento de imágenes por neutrones. </a:t>
            </a:r>
            <a:endParaRPr lang="es-AR" sz="1300" spc="-1">
              <a:latin typeface="Arial"/>
            </a:endParaRPr>
          </a:p>
        </p:txBody>
      </p:sp>
      <p:sp>
        <p:nvSpPr>
          <p:cNvPr id="576" name="TextShape 3"/>
          <p:cNvSpPr txBox="1"/>
          <p:nvPr/>
        </p:nvSpPr>
        <p:spPr>
          <a:xfrm>
            <a:off x="4402728" y="9553896"/>
            <a:ext cx="3367632" cy="502524"/>
          </a:xfrm>
          <a:prstGeom prst="rect">
            <a:avLst/>
          </a:prstGeom>
          <a:noFill/>
          <a:ln>
            <a:noFill/>
          </a:ln>
        </p:spPr>
        <p:txBody>
          <a:bodyPr lIns="101882" tIns="50941" rIns="101882" bIns="50941" anchor="b">
            <a:noAutofit/>
          </a:bodyPr>
          <a:lstStyle/>
          <a:p>
            <a:pPr algn="r">
              <a:lnSpc>
                <a:spcPct val="100000"/>
              </a:lnSpc>
            </a:pPr>
            <a:fld id="{0C7DB867-62A8-4A65-AD5A-C19E1C00FA35}" type="slidenum">
              <a:rPr lang="es-ES" sz="1300" spc="-1">
                <a:latin typeface="+mn-lt"/>
                <a:ea typeface="+mn-ea"/>
              </a:rPr>
              <a:t>12</a:t>
            </a:fld>
            <a:endParaRPr lang="es-AR" sz="1300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7:notes"/>
          <p:cNvSpPr txBox="1">
            <a:spLocks noGrp="1"/>
          </p:cNvSpPr>
          <p:nvPr>
            <p:ph type="body" idx="1"/>
          </p:nvPr>
        </p:nvSpPr>
        <p:spPr>
          <a:xfrm>
            <a:off x="777875" y="4776788"/>
            <a:ext cx="6215063" cy="452278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763588"/>
            <a:ext cx="5022850" cy="37687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123" y="-35239"/>
            <a:ext cx="12777170" cy="9433553"/>
          </a:xfrm>
          <a:prstGeom prst="rect">
            <a:avLst/>
          </a:prstGeom>
          <a:ln>
            <a:noFill/>
          </a:ln>
        </p:spPr>
      </p:pic>
      <p:sp>
        <p:nvSpPr>
          <p:cNvPr id="8" name="7 Rectángulo redondeado"/>
          <p:cNvSpPr/>
          <p:nvPr/>
        </p:nvSpPr>
        <p:spPr>
          <a:xfrm>
            <a:off x="613245" y="3206874"/>
            <a:ext cx="11204595" cy="2457773"/>
          </a:xfrm>
          <a:prstGeom prst="roundRect">
            <a:avLst/>
          </a:prstGeom>
          <a:solidFill>
            <a:srgbClr val="002B4A">
              <a:alpha val="43137"/>
            </a:srgbClr>
          </a:solidFill>
          <a:ln w="127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124816" tIns="62408" rIns="124816" bIns="62408"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1150" y="3432266"/>
            <a:ext cx="10608786" cy="2006992"/>
          </a:xfrm>
          <a:prstGeom prst="roundRect">
            <a:avLst>
              <a:gd name="adj" fmla="val 0"/>
            </a:avLst>
          </a:prstGeom>
          <a:noFill/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none"/>
        </p:style>
        <p:txBody>
          <a:bodyPr anchor="b">
            <a:normAutofit/>
          </a:bodyPr>
          <a:lstStyle>
            <a:lvl1pPr marL="0" indent="0" algn="ctr">
              <a:defRPr sz="5500" b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72139" y="5305742"/>
            <a:ext cx="8736648" cy="2128501"/>
          </a:xfrm>
        </p:spPr>
        <p:txBody>
          <a:bodyPr anchor="b">
            <a:normAutofit/>
          </a:bodyPr>
          <a:lstStyle>
            <a:lvl1pPr marL="0" indent="0" algn="ctr">
              <a:buNone/>
              <a:defRPr sz="3800">
                <a:solidFill>
                  <a:schemeClr val="bg1"/>
                </a:solidFill>
                <a:latin typeface="Franklin Gothic Book" pitchFamily="34" charset="0"/>
              </a:defRPr>
            </a:lvl1pPr>
            <a:lvl2pPr marL="624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48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72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96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20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44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68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92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 dirty="0"/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187" y="454168"/>
            <a:ext cx="1322981" cy="1516821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" t="7739" b="8270"/>
          <a:stretch/>
        </p:blipFill>
        <p:spPr>
          <a:xfrm>
            <a:off x="3452755" y="7827487"/>
            <a:ext cx="5525579" cy="111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720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Sólo el título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6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803"/>
            </a:srgbClr>
          </a:solidFill>
          <a:ln>
            <a:noFill/>
          </a:ln>
        </p:spPr>
        <p:txBody>
          <a:bodyPr spcFirstLastPara="1" wrap="square" lIns="147400" tIns="124775" rIns="124775" bIns="1247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2500"/>
              <a:buFont typeface="Trebuchet MS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6"/>
          <p:cNvSpPr txBox="1">
            <a:spLocks noGrp="1"/>
          </p:cNvSpPr>
          <p:nvPr>
            <p:ph type="ftr" idx="11"/>
          </p:nvPr>
        </p:nvSpPr>
        <p:spPr>
          <a:xfrm>
            <a:off x="638165" y="8803655"/>
            <a:ext cx="10025164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6"/>
          <p:cNvSpPr txBox="1">
            <a:spLocks noGrp="1"/>
          </p:cNvSpPr>
          <p:nvPr>
            <p:ph type="sldNum" idx="12"/>
          </p:nvPr>
        </p:nvSpPr>
        <p:spPr>
          <a:xfrm>
            <a:off x="11056473" y="8803655"/>
            <a:ext cx="800406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fld id="{00000000-1234-1234-1234-123412341234}" type="slidenum">
              <a:rPr lang="en-US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974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Encabezado de secció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9"/>
          <p:cNvSpPr>
            <a:spLocks noGrp="1"/>
          </p:cNvSpPr>
          <p:nvPr>
            <p:ph type="title"/>
          </p:nvPr>
        </p:nvSpPr>
        <p:spPr>
          <a:xfrm>
            <a:off x="985907" y="6016643"/>
            <a:ext cx="10608786" cy="1859611"/>
          </a:xfrm>
          <a:prstGeom prst="roundRect">
            <a:avLst>
              <a:gd name="adj" fmla="val 12170"/>
            </a:avLst>
          </a:prstGeom>
          <a:solidFill>
            <a:srgbClr val="00BEF2">
              <a:alpha val="70588"/>
            </a:srgbClr>
          </a:solidFill>
          <a:ln>
            <a:noFill/>
          </a:ln>
        </p:spPr>
        <p:txBody>
          <a:bodyPr spcFirstLastPara="1" wrap="square" lIns="147400" tIns="124775" rIns="124775" bIns="124775" anchor="b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4400"/>
              <a:buFont typeface="Trebuchet MS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29"/>
          <p:cNvSpPr txBox="1">
            <a:spLocks noGrp="1"/>
          </p:cNvSpPr>
          <p:nvPr>
            <p:ph type="body" idx="1"/>
          </p:nvPr>
        </p:nvSpPr>
        <p:spPr>
          <a:xfrm>
            <a:off x="985907" y="3968471"/>
            <a:ext cx="10608786" cy="2048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b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540"/>
              </a:spcBef>
              <a:spcAft>
                <a:spcPts val="0"/>
              </a:spcAft>
              <a:buSzPts val="2700"/>
              <a:buNone/>
              <a:defRPr sz="2700">
                <a:solidFill>
                  <a:srgbClr val="888B93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lvl="1" indent="-228600" algn="l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2500"/>
              <a:buNone/>
              <a:defRPr sz="2500">
                <a:solidFill>
                  <a:srgbClr val="888B93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  <a:defRPr sz="2200">
                <a:solidFill>
                  <a:srgbClr val="888B93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380"/>
              </a:spcBef>
              <a:spcAft>
                <a:spcPts val="0"/>
              </a:spcAft>
              <a:buSzPts val="1900"/>
              <a:buNone/>
              <a:defRPr sz="1900">
                <a:solidFill>
                  <a:srgbClr val="888B93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380"/>
              </a:spcBef>
              <a:spcAft>
                <a:spcPts val="0"/>
              </a:spcAft>
              <a:buSzPts val="1900"/>
              <a:buNone/>
              <a:defRPr sz="1900">
                <a:solidFill>
                  <a:srgbClr val="888B93"/>
                </a:solidFill>
              </a:defRPr>
            </a:lvl5pPr>
            <a:lvl6pPr marL="2743200" lvl="5" indent="-228600" algn="l">
              <a:spcBef>
                <a:spcPts val="380"/>
              </a:spcBef>
              <a:spcAft>
                <a:spcPts val="0"/>
              </a:spcAft>
              <a:buClr>
                <a:srgbClr val="888B93"/>
              </a:buClr>
              <a:buSzPts val="1900"/>
              <a:buNone/>
              <a:defRPr sz="1900">
                <a:solidFill>
                  <a:srgbClr val="888B93"/>
                </a:solidFill>
              </a:defRPr>
            </a:lvl6pPr>
            <a:lvl7pPr marL="3200400" lvl="6" indent="-228600" algn="l">
              <a:spcBef>
                <a:spcPts val="380"/>
              </a:spcBef>
              <a:spcAft>
                <a:spcPts val="0"/>
              </a:spcAft>
              <a:buClr>
                <a:srgbClr val="888B93"/>
              </a:buClr>
              <a:buSzPts val="1900"/>
              <a:buNone/>
              <a:defRPr sz="1900">
                <a:solidFill>
                  <a:srgbClr val="888B93"/>
                </a:solidFill>
              </a:defRPr>
            </a:lvl7pPr>
            <a:lvl8pPr marL="3657600" lvl="7" indent="-228600" algn="l">
              <a:spcBef>
                <a:spcPts val="380"/>
              </a:spcBef>
              <a:spcAft>
                <a:spcPts val="0"/>
              </a:spcAft>
              <a:buClr>
                <a:srgbClr val="888B93"/>
              </a:buClr>
              <a:buSzPts val="1900"/>
              <a:buNone/>
              <a:defRPr sz="1900">
                <a:solidFill>
                  <a:srgbClr val="888B93"/>
                </a:solidFill>
              </a:defRPr>
            </a:lvl8pPr>
            <a:lvl9pPr marL="4114800" lvl="8" indent="-228600" algn="l">
              <a:spcBef>
                <a:spcPts val="380"/>
              </a:spcBef>
              <a:spcAft>
                <a:spcPts val="0"/>
              </a:spcAft>
              <a:buClr>
                <a:srgbClr val="888B93"/>
              </a:buClr>
              <a:buSzPts val="1900"/>
              <a:buNone/>
              <a:defRPr sz="1900">
                <a:solidFill>
                  <a:srgbClr val="888B93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29"/>
          <p:cNvSpPr txBox="1">
            <a:spLocks noGrp="1"/>
          </p:cNvSpPr>
          <p:nvPr>
            <p:ph type="ftr" idx="11"/>
          </p:nvPr>
        </p:nvSpPr>
        <p:spPr>
          <a:xfrm>
            <a:off x="638165" y="8803655"/>
            <a:ext cx="10025164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9"/>
          <p:cNvSpPr txBox="1">
            <a:spLocks noGrp="1"/>
          </p:cNvSpPr>
          <p:nvPr>
            <p:ph type="sldNum" idx="12"/>
          </p:nvPr>
        </p:nvSpPr>
        <p:spPr>
          <a:xfrm>
            <a:off x="11056473" y="8803655"/>
            <a:ext cx="800406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fld id="{00000000-1234-1234-1234-123412341234}" type="slidenum">
              <a:rPr lang="en-US" sz="1500"/>
              <a:t>‹Nº›</a:t>
            </a:fld>
            <a:endParaRPr/>
          </a:p>
        </p:txBody>
      </p:sp>
      <p:grpSp>
        <p:nvGrpSpPr>
          <p:cNvPr id="49" name="Google Shape;49;p129"/>
          <p:cNvGrpSpPr/>
          <p:nvPr/>
        </p:nvGrpSpPr>
        <p:grpSpPr>
          <a:xfrm>
            <a:off x="3414673" y="4373105"/>
            <a:ext cx="5651565" cy="616865"/>
            <a:chOff x="4679586" y="878988"/>
            <a:chExt cx="1745757" cy="190500"/>
          </a:xfrm>
        </p:grpSpPr>
        <p:sp>
          <p:nvSpPr>
            <p:cNvPr id="50" name="Google Shape;50;p129"/>
            <p:cNvSpPr/>
            <p:nvPr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51" name="Google Shape;51;p129"/>
            <p:cNvSpPr/>
            <p:nvPr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52CBB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52" name="Google Shape;52;p129"/>
            <p:cNvSpPr/>
            <p:nvPr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53" name="Google Shape;53;p129"/>
            <p:cNvSpPr/>
            <p:nvPr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54" name="Google Shape;54;p129"/>
            <p:cNvSpPr/>
            <p:nvPr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  <p:sp>
          <p:nvSpPr>
            <p:cNvPr id="55" name="Google Shape;55;p129"/>
            <p:cNvSpPr/>
            <p:nvPr/>
          </p:nvSpPr>
          <p:spPr>
            <a:xfrm>
              <a:off x="6234843" y="878988"/>
              <a:ext cx="190500" cy="190500"/>
            </a:xfrm>
            <a:prstGeom prst="ellipse">
              <a:avLst/>
            </a:prstGeom>
            <a:solidFill>
              <a:srgbClr val="00A0A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5338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>
  <p:cSld name="Dos objeto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0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803"/>
            </a:srgbClr>
          </a:solidFill>
          <a:ln>
            <a:noFill/>
          </a:ln>
        </p:spPr>
        <p:txBody>
          <a:bodyPr spcFirstLastPara="1" wrap="square" lIns="147400" tIns="124775" rIns="124775" bIns="12477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2500"/>
              <a:buFont typeface="Trebuchet MS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0"/>
          <p:cNvSpPr txBox="1">
            <a:spLocks noGrp="1"/>
          </p:cNvSpPr>
          <p:nvPr>
            <p:ph type="body" idx="1"/>
          </p:nvPr>
        </p:nvSpPr>
        <p:spPr>
          <a:xfrm>
            <a:off x="6344470" y="3010252"/>
            <a:ext cx="5512409" cy="550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t" anchorCtr="0">
            <a:noAutofit/>
          </a:bodyPr>
          <a:lstStyle>
            <a:lvl1pPr marL="457200" lvl="0" indent="-469900" algn="l">
              <a:lnSpc>
                <a:spcPct val="143684"/>
              </a:lnSpc>
              <a:spcBef>
                <a:spcPts val="760"/>
              </a:spcBef>
              <a:spcAft>
                <a:spcPts val="0"/>
              </a:spcAft>
              <a:buSzPts val="3800"/>
              <a:buChar char="🞈"/>
              <a:defRPr sz="3800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lvl="1" indent="-438150" algn="l">
              <a:lnSpc>
                <a:spcPct val="165454"/>
              </a:lnSpc>
              <a:spcBef>
                <a:spcPts val="660"/>
              </a:spcBef>
              <a:spcAft>
                <a:spcPts val="0"/>
              </a:spcAft>
              <a:buSzPts val="3300"/>
              <a:buChar char="🞈"/>
              <a:defRPr sz="3300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lvl="2" indent="-400050" algn="l">
              <a:lnSpc>
                <a:spcPct val="202222"/>
              </a:lnSpc>
              <a:spcBef>
                <a:spcPts val="540"/>
              </a:spcBef>
              <a:spcAft>
                <a:spcPts val="0"/>
              </a:spcAft>
              <a:buSzPts val="2700"/>
              <a:buChar char="🞈"/>
              <a:defRPr sz="2700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lvl="3" indent="-387350" algn="l">
              <a:lnSpc>
                <a:spcPct val="218400"/>
              </a:lnSpc>
              <a:spcBef>
                <a:spcPts val="500"/>
              </a:spcBef>
              <a:spcAft>
                <a:spcPts val="0"/>
              </a:spcAft>
              <a:buSzPts val="2500"/>
              <a:buChar char="🞈"/>
              <a:defRPr sz="2500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lvl="4" indent="-387350" algn="l">
              <a:lnSpc>
                <a:spcPct val="218400"/>
              </a:lnSpc>
              <a:spcBef>
                <a:spcPts val="500"/>
              </a:spcBef>
              <a:spcAft>
                <a:spcPts val="0"/>
              </a:spcAft>
              <a:buSzPts val="2500"/>
              <a:buChar char="🞈"/>
              <a:defRPr sz="2500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130"/>
          <p:cNvSpPr txBox="1">
            <a:spLocks noGrp="1"/>
          </p:cNvSpPr>
          <p:nvPr>
            <p:ph type="ftr" idx="11"/>
          </p:nvPr>
        </p:nvSpPr>
        <p:spPr>
          <a:xfrm>
            <a:off x="638165" y="8803655"/>
            <a:ext cx="10025164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0"/>
          <p:cNvSpPr txBox="1">
            <a:spLocks noGrp="1"/>
          </p:cNvSpPr>
          <p:nvPr>
            <p:ph type="sldNum" idx="12"/>
          </p:nvPr>
        </p:nvSpPr>
        <p:spPr>
          <a:xfrm>
            <a:off x="11056473" y="8803655"/>
            <a:ext cx="800406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61" name="Google Shape;61;p130"/>
          <p:cNvSpPr txBox="1">
            <a:spLocks noGrp="1"/>
          </p:cNvSpPr>
          <p:nvPr>
            <p:ph type="body" idx="2"/>
          </p:nvPr>
        </p:nvSpPr>
        <p:spPr>
          <a:xfrm>
            <a:off x="638165" y="3010252"/>
            <a:ext cx="5512409" cy="5505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t" anchorCtr="0">
            <a:noAutofit/>
          </a:bodyPr>
          <a:lstStyle>
            <a:lvl1pPr marL="457200" lvl="0" indent="-469900" algn="l">
              <a:lnSpc>
                <a:spcPct val="143684"/>
              </a:lnSpc>
              <a:spcBef>
                <a:spcPts val="760"/>
              </a:spcBef>
              <a:spcAft>
                <a:spcPts val="0"/>
              </a:spcAft>
              <a:buSzPts val="3800"/>
              <a:buChar char="🞈"/>
              <a:defRPr sz="3800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lvl="1" indent="-438150" algn="l">
              <a:lnSpc>
                <a:spcPct val="165454"/>
              </a:lnSpc>
              <a:spcBef>
                <a:spcPts val="660"/>
              </a:spcBef>
              <a:spcAft>
                <a:spcPts val="0"/>
              </a:spcAft>
              <a:buSzPts val="3300"/>
              <a:buChar char="🞈"/>
              <a:defRPr sz="3300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lvl="2" indent="-400050" algn="l">
              <a:lnSpc>
                <a:spcPct val="202222"/>
              </a:lnSpc>
              <a:spcBef>
                <a:spcPts val="540"/>
              </a:spcBef>
              <a:spcAft>
                <a:spcPts val="0"/>
              </a:spcAft>
              <a:buSzPts val="2700"/>
              <a:buChar char="🞈"/>
              <a:defRPr sz="2700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lvl="3" indent="-387350" algn="l">
              <a:lnSpc>
                <a:spcPct val="218400"/>
              </a:lnSpc>
              <a:spcBef>
                <a:spcPts val="500"/>
              </a:spcBef>
              <a:spcAft>
                <a:spcPts val="0"/>
              </a:spcAft>
              <a:buSzPts val="2500"/>
              <a:buChar char="🞈"/>
              <a:defRPr sz="2500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lvl="4" indent="-387350" algn="l">
              <a:lnSpc>
                <a:spcPct val="218400"/>
              </a:lnSpc>
              <a:spcBef>
                <a:spcPts val="500"/>
              </a:spcBef>
              <a:spcAft>
                <a:spcPts val="0"/>
              </a:spcAft>
              <a:buSzPts val="2500"/>
              <a:buChar char="🞈"/>
              <a:defRPr sz="2500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1372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En blanco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1"/>
          <p:cNvSpPr txBox="1">
            <a:spLocks noGrp="1"/>
          </p:cNvSpPr>
          <p:nvPr>
            <p:ph type="ftr" idx="11"/>
          </p:nvPr>
        </p:nvSpPr>
        <p:spPr>
          <a:xfrm>
            <a:off x="638165" y="8803655"/>
            <a:ext cx="10025164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1"/>
          <p:cNvSpPr txBox="1">
            <a:spLocks noGrp="1"/>
          </p:cNvSpPr>
          <p:nvPr>
            <p:ph type="sldNum" idx="12"/>
          </p:nvPr>
        </p:nvSpPr>
        <p:spPr>
          <a:xfrm>
            <a:off x="11056473" y="8803655"/>
            <a:ext cx="800406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7048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Contenido con título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2"/>
          <p:cNvSpPr>
            <a:spLocks noGrp="1"/>
          </p:cNvSpPr>
          <p:nvPr>
            <p:ph type="title"/>
          </p:nvPr>
        </p:nvSpPr>
        <p:spPr>
          <a:xfrm>
            <a:off x="624047" y="847411"/>
            <a:ext cx="4106138" cy="1376353"/>
          </a:xfrm>
          <a:prstGeom prst="roundRect">
            <a:avLst>
              <a:gd name="adj" fmla="val 12170"/>
            </a:avLst>
          </a:prstGeom>
          <a:solidFill>
            <a:srgbClr val="00BEF2">
              <a:alpha val="89803"/>
            </a:srgbClr>
          </a:solidFill>
          <a:ln>
            <a:noFill/>
          </a:ln>
        </p:spPr>
        <p:txBody>
          <a:bodyPr spcFirstLastPara="1" wrap="square" lIns="147400" tIns="124775" rIns="124775" bIns="12477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2500"/>
              <a:buFont typeface="Trebuchet MS"/>
              <a:buNone/>
              <a:defRPr sz="25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2"/>
          <p:cNvSpPr txBox="1">
            <a:spLocks noGrp="1"/>
          </p:cNvSpPr>
          <p:nvPr>
            <p:ph type="body" idx="1"/>
          </p:nvPr>
        </p:nvSpPr>
        <p:spPr>
          <a:xfrm>
            <a:off x="4879695" y="1240655"/>
            <a:ext cx="6977184" cy="7471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t" anchorCtr="0">
            <a:normAutofit/>
          </a:bodyPr>
          <a:lstStyle>
            <a:lvl1pPr marL="457200" lvl="0" indent="-50800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031B"/>
              </a:buClr>
              <a:buSzPts val="4400"/>
              <a:buFont typeface="Noto Sans Symbols"/>
              <a:buChar char="🞈"/>
              <a:defRPr sz="4400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lvl="1" indent="-469900" algn="l">
              <a:lnSpc>
                <a:spcPct val="100000"/>
              </a:lnSpc>
              <a:spcBef>
                <a:spcPts val="760"/>
              </a:spcBef>
              <a:spcAft>
                <a:spcPts val="0"/>
              </a:spcAft>
              <a:buClr>
                <a:srgbClr val="FF031B"/>
              </a:buClr>
              <a:buSzPts val="3800"/>
              <a:buFont typeface="Noto Sans Symbols"/>
              <a:buChar char="🞈"/>
              <a:defRPr sz="3800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lvl="2" indent="-43815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FF031B"/>
              </a:buClr>
              <a:buSzPts val="3300"/>
              <a:buFont typeface="Noto Sans Symbols"/>
              <a:buChar char="🞈"/>
              <a:defRPr sz="3300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lvl="3" indent="-40005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FF031B"/>
              </a:buClr>
              <a:buSzPts val="2700"/>
              <a:buFont typeface="Noto Sans Symbols"/>
              <a:buChar char="🞈"/>
              <a:defRPr sz="2700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lvl="4" indent="-400050" algn="l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FF031B"/>
              </a:buClr>
              <a:buSzPts val="2700"/>
              <a:buFont typeface="Noto Sans Symbols"/>
              <a:buChar char="🞈"/>
              <a:defRPr sz="2700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lvl="5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6pPr>
            <a:lvl7pPr marL="3200400" lvl="6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7pPr>
            <a:lvl8pPr marL="3657600" lvl="7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8pPr>
            <a:lvl9pPr marL="4114800" lvl="8" indent="-40005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  <a:defRPr sz="2700"/>
            </a:lvl9pPr>
          </a:lstStyle>
          <a:p>
            <a:endParaRPr/>
          </a:p>
        </p:txBody>
      </p:sp>
      <p:sp>
        <p:nvSpPr>
          <p:cNvPr id="68" name="Google Shape;68;p132"/>
          <p:cNvSpPr txBox="1">
            <a:spLocks noGrp="1"/>
          </p:cNvSpPr>
          <p:nvPr>
            <p:ph type="body" idx="2"/>
          </p:nvPr>
        </p:nvSpPr>
        <p:spPr>
          <a:xfrm>
            <a:off x="624047" y="2307682"/>
            <a:ext cx="4106138" cy="6404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380"/>
              </a:spcBef>
              <a:spcAft>
                <a:spcPts val="0"/>
              </a:spcAft>
              <a:buSzPts val="1900"/>
              <a:buNone/>
              <a:defRPr sz="1900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lvl="1" indent="-228600" algn="l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50000"/>
              </a:lnSpc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50000"/>
              </a:lnSpc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9" name="Google Shape;69;p132"/>
          <p:cNvSpPr txBox="1">
            <a:spLocks noGrp="1"/>
          </p:cNvSpPr>
          <p:nvPr>
            <p:ph type="ftr" idx="11"/>
          </p:nvPr>
        </p:nvSpPr>
        <p:spPr>
          <a:xfrm>
            <a:off x="638165" y="8803655"/>
            <a:ext cx="10025164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2"/>
          <p:cNvSpPr txBox="1">
            <a:spLocks noGrp="1"/>
          </p:cNvSpPr>
          <p:nvPr>
            <p:ph type="sldNum" idx="12"/>
          </p:nvPr>
        </p:nvSpPr>
        <p:spPr>
          <a:xfrm>
            <a:off x="11056473" y="8803655"/>
            <a:ext cx="800406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fld id="{00000000-1234-1234-1234-123412341234}" type="slidenum">
              <a:rPr lang="en-US" sz="150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8591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Imagen con título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3"/>
          <p:cNvSpPr>
            <a:spLocks noGrp="1"/>
          </p:cNvSpPr>
          <p:nvPr>
            <p:ph type="title"/>
          </p:nvPr>
        </p:nvSpPr>
        <p:spPr>
          <a:xfrm>
            <a:off x="2446349" y="6839670"/>
            <a:ext cx="7488555" cy="773755"/>
          </a:xfrm>
          <a:prstGeom prst="roundRect">
            <a:avLst>
              <a:gd name="adj" fmla="val 12170"/>
            </a:avLst>
          </a:prstGeom>
          <a:solidFill>
            <a:srgbClr val="00BEF2">
              <a:alpha val="89803"/>
            </a:srgbClr>
          </a:solidFill>
          <a:ln>
            <a:noFill/>
          </a:ln>
        </p:spPr>
        <p:txBody>
          <a:bodyPr spcFirstLastPara="1" wrap="square" lIns="147400" tIns="124775" rIns="124775" bIns="124775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2200"/>
              <a:buFont typeface="Trebuchet MS"/>
              <a:buNone/>
              <a:defRPr sz="22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3"/>
          <p:cNvSpPr>
            <a:spLocks noGrp="1"/>
          </p:cNvSpPr>
          <p:nvPr>
            <p:ph type="pic" idx="2"/>
          </p:nvPr>
        </p:nvSpPr>
        <p:spPr>
          <a:xfrm>
            <a:off x="2446349" y="1437276"/>
            <a:ext cx="7488555" cy="5302694"/>
          </a:xfrm>
          <a:prstGeom prst="rect">
            <a:avLst/>
          </a:prstGeom>
          <a:noFill/>
          <a:ln>
            <a:noFill/>
          </a:ln>
        </p:spPr>
      </p:sp>
      <p:sp>
        <p:nvSpPr>
          <p:cNvPr id="74" name="Google Shape;74;p133"/>
          <p:cNvSpPr txBox="1">
            <a:spLocks noGrp="1"/>
          </p:cNvSpPr>
          <p:nvPr>
            <p:ph type="body" idx="1"/>
          </p:nvPr>
        </p:nvSpPr>
        <p:spPr>
          <a:xfrm>
            <a:off x="2446349" y="7613425"/>
            <a:ext cx="7488555" cy="1098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t" anchorCtr="0">
            <a:normAutofit/>
          </a:bodyPr>
          <a:lstStyle>
            <a:lvl1pPr marL="457200" lvl="0" indent="-228600" algn="l">
              <a:lnSpc>
                <a:spcPct val="150000"/>
              </a:lnSpc>
              <a:spcBef>
                <a:spcPts val="380"/>
              </a:spcBef>
              <a:spcAft>
                <a:spcPts val="0"/>
              </a:spcAft>
              <a:buSzPts val="1900"/>
              <a:buNone/>
              <a:defRPr sz="1900"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lvl="1" indent="-228600" algn="l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2pPr>
            <a:lvl3pPr marL="1371600" lvl="2" indent="-228600" algn="l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50000"/>
              </a:lnSpc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4pPr>
            <a:lvl5pPr marL="2286000" lvl="4" indent="-228600" algn="l">
              <a:lnSpc>
                <a:spcPct val="150000"/>
              </a:lnSpc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75" name="Google Shape;75;p133"/>
          <p:cNvSpPr txBox="1">
            <a:spLocks noGrp="1"/>
          </p:cNvSpPr>
          <p:nvPr>
            <p:ph type="ftr" idx="11"/>
          </p:nvPr>
        </p:nvSpPr>
        <p:spPr>
          <a:xfrm>
            <a:off x="638165" y="8803655"/>
            <a:ext cx="10025164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3"/>
          <p:cNvSpPr txBox="1">
            <a:spLocks noGrp="1"/>
          </p:cNvSpPr>
          <p:nvPr>
            <p:ph type="sldNum" idx="12"/>
          </p:nvPr>
        </p:nvSpPr>
        <p:spPr>
          <a:xfrm>
            <a:off x="11056473" y="8803655"/>
            <a:ext cx="800406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209441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 anchor="b">
            <a:noAutofit/>
          </a:bodyPr>
          <a:lstStyle>
            <a:lvl1pPr algn="r">
              <a:defRPr sz="2500" b="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4046" indent="-364046" algn="just">
              <a:buClr>
                <a:schemeClr val="accent2"/>
              </a:buClr>
              <a:buSzPct val="120000"/>
              <a:buFont typeface="Wingdings" pitchFamily="2" charset="2"/>
              <a:buChar char="£"/>
              <a:defRPr lang="es-ES" sz="3800" kern="1200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853773" indent="-364046" algn="just">
              <a:buClr>
                <a:schemeClr val="accent2"/>
              </a:buClr>
              <a:buSzPct val="120000"/>
              <a:buFont typeface="Wingdings" pitchFamily="2" charset="2"/>
              <a:buChar char="£"/>
              <a:defRPr sz="330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defRPr>
            </a:lvl2pPr>
            <a:lvl3pPr marL="1594866" indent="-346710" algn="just">
              <a:buClr>
                <a:schemeClr val="accent2"/>
              </a:buClr>
              <a:buSzPct val="120000"/>
              <a:buFont typeface="Wingdings" pitchFamily="2" charset="2"/>
              <a:buChar char="£"/>
              <a:defRPr sz="270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defRPr>
            </a:lvl3pPr>
            <a:lvl4pPr marL="2084594" indent="-212360" algn="just">
              <a:buClr>
                <a:schemeClr val="accent2"/>
              </a:buClr>
              <a:buSzPct val="120000"/>
              <a:buFont typeface="Wingdings" pitchFamily="2" charset="2"/>
              <a:buChar char="£"/>
              <a:defRPr sz="250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defRPr>
            </a:lvl4pPr>
            <a:lvl5pPr marL="2684836" indent="-188524" algn="just">
              <a:buClr>
                <a:schemeClr val="accent2"/>
              </a:buClr>
              <a:buSzPct val="120000"/>
              <a:buFont typeface="Wingdings" pitchFamily="2" charset="2"/>
              <a:buChar char="£"/>
              <a:defRPr sz="250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1248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 b="0"/>
            </a:lvl1pPr>
          </a:lstStyle>
          <a:p>
            <a:pPr algn="just"/>
            <a:fld id="{00000000-1234-1234-1234-123412341234}" type="slidenum">
              <a:rPr lang="en-US" smtClean="0"/>
              <a:pPr algn="just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54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985907" y="6016643"/>
            <a:ext cx="10608786" cy="1859611"/>
          </a:xfrm>
          <a:solidFill>
            <a:srgbClr val="00BEF2">
              <a:alpha val="70980"/>
            </a:srgbClr>
          </a:solidFill>
          <a:ln>
            <a:noFill/>
          </a:ln>
        </p:spPr>
        <p:txBody>
          <a:bodyPr wrap="square" lIns="147420" tIns="124795" rIns="124795" bIns="124795" anchor="b" anchorCtr="0">
            <a:normAutofit/>
          </a:bodyPr>
          <a:lstStyle>
            <a:lvl1pPr>
              <a:defRPr lang="es-ES" sz="4400" dirty="0"/>
            </a:lvl1pPr>
          </a:lstStyle>
          <a:p>
            <a:pPr lvl="0"/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85907" y="3968471"/>
            <a:ext cx="10608786" cy="204817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  <a:latin typeface="Franklin Gothic Book" pitchFamily="34" charset="0"/>
              </a:defRPr>
            </a:lvl1pPr>
            <a:lvl2pPr marL="62407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4815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7223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9631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12039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7444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36854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9926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</a:t>
            </a:r>
            <a:fld id="{124B9450-FC71-4E60-B9A0-60E7FE07CC6C}" type="slidenum">
              <a:rPr lang="es-ES" sz="1500" smtClean="0"/>
              <a:pPr/>
              <a:t>‹Nº›</a:t>
            </a:fld>
            <a:endParaRPr lang="es-ES" dirty="0" smtClean="0"/>
          </a:p>
        </p:txBody>
      </p:sp>
      <p:grpSp>
        <p:nvGrpSpPr>
          <p:cNvPr id="7" name="Group 50">
            <a:extLst>
              <a:ext uri="{FF2B5EF4-FFF2-40B4-BE49-F238E27FC236}">
                <a16:creationId xmlns:a16="http://schemas.microsoft.com/office/drawing/2014/main" id="{312CB825-EAFB-4901-8C7E-D5477E0D31C8}"/>
              </a:ext>
            </a:extLst>
          </p:cNvPr>
          <p:cNvGrpSpPr/>
          <p:nvPr/>
        </p:nvGrpSpPr>
        <p:grpSpPr>
          <a:xfrm>
            <a:off x="3414673" y="4373105"/>
            <a:ext cx="5651565" cy="616865"/>
            <a:chOff x="4679586" y="878988"/>
            <a:chExt cx="1745757" cy="190500"/>
          </a:xfrm>
        </p:grpSpPr>
        <p:sp>
          <p:nvSpPr>
            <p:cNvPr id="8" name="Oval 51">
              <a:extLst>
                <a:ext uri="{FF2B5EF4-FFF2-40B4-BE49-F238E27FC236}">
                  <a16:creationId xmlns:a16="http://schemas.microsoft.com/office/drawing/2014/main" id="{A88C5CD2-8D88-4E1A-968C-C3E256B4316C}"/>
                </a:ext>
              </a:extLst>
            </p:cNvPr>
            <p:cNvSpPr/>
            <p:nvPr userDrawn="1"/>
          </p:nvSpPr>
          <p:spPr>
            <a:xfrm>
              <a:off x="4679586" y="878988"/>
              <a:ext cx="190500" cy="190500"/>
            </a:xfrm>
            <a:prstGeom prst="ellipse">
              <a:avLst/>
            </a:prstGeom>
            <a:solidFill>
              <a:srgbClr val="FF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Oval 52">
              <a:extLst>
                <a:ext uri="{FF2B5EF4-FFF2-40B4-BE49-F238E27FC236}">
                  <a16:creationId xmlns:a16="http://schemas.microsoft.com/office/drawing/2014/main" id="{39CA212B-3524-454E-9129-17FD0E8983F0}"/>
                </a:ext>
              </a:extLst>
            </p:cNvPr>
            <p:cNvSpPr/>
            <p:nvPr userDrawn="1"/>
          </p:nvSpPr>
          <p:spPr>
            <a:xfrm>
              <a:off x="4990736" y="878988"/>
              <a:ext cx="190500" cy="190500"/>
            </a:xfrm>
            <a:prstGeom prst="ellipse">
              <a:avLst/>
            </a:prstGeom>
            <a:solidFill>
              <a:srgbClr val="52CB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Oval 53">
              <a:extLst>
                <a:ext uri="{FF2B5EF4-FFF2-40B4-BE49-F238E27FC236}">
                  <a16:creationId xmlns:a16="http://schemas.microsoft.com/office/drawing/2014/main" id="{6487D07D-4424-43AA-9CF5-4A04A38B6C2D}"/>
                </a:ext>
              </a:extLst>
            </p:cNvPr>
            <p:cNvSpPr/>
            <p:nvPr userDrawn="1"/>
          </p:nvSpPr>
          <p:spPr>
            <a:xfrm>
              <a:off x="5301522" y="878988"/>
              <a:ext cx="190500" cy="190500"/>
            </a:xfrm>
            <a:prstGeom prst="ellipse">
              <a:avLst/>
            </a:prstGeom>
            <a:solidFill>
              <a:srgbClr val="FEC6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1" name="Oval 54">
              <a:extLst>
                <a:ext uri="{FF2B5EF4-FFF2-40B4-BE49-F238E27FC236}">
                  <a16:creationId xmlns:a16="http://schemas.microsoft.com/office/drawing/2014/main" id="{51E021E3-C26E-4AB9-81EB-239E3D1BBAB2}"/>
                </a:ext>
              </a:extLst>
            </p:cNvPr>
            <p:cNvSpPr/>
            <p:nvPr userDrawn="1"/>
          </p:nvSpPr>
          <p:spPr>
            <a:xfrm>
              <a:off x="5612308" y="878988"/>
              <a:ext cx="190500" cy="190500"/>
            </a:xfrm>
            <a:prstGeom prst="ellipse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Oval 55">
              <a:extLst>
                <a:ext uri="{FF2B5EF4-FFF2-40B4-BE49-F238E27FC236}">
                  <a16:creationId xmlns:a16="http://schemas.microsoft.com/office/drawing/2014/main" id="{85AD4D6E-2D38-486B-8F61-738D1E4773C2}"/>
                </a:ext>
              </a:extLst>
            </p:cNvPr>
            <p:cNvSpPr/>
            <p:nvPr userDrawn="1"/>
          </p:nvSpPr>
          <p:spPr>
            <a:xfrm>
              <a:off x="5923575" y="878988"/>
              <a:ext cx="190500" cy="1905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Oval 58">
              <a:extLst>
                <a:ext uri="{FF2B5EF4-FFF2-40B4-BE49-F238E27FC236}">
                  <a16:creationId xmlns:a16="http://schemas.microsoft.com/office/drawing/2014/main" id="{D88F111D-10A0-4CCB-B20B-B33508AA6193}"/>
                </a:ext>
              </a:extLst>
            </p:cNvPr>
            <p:cNvSpPr/>
            <p:nvPr userDrawn="1"/>
          </p:nvSpPr>
          <p:spPr>
            <a:xfrm>
              <a:off x="6234843" y="878988"/>
              <a:ext cx="190500" cy="190500"/>
            </a:xfrm>
            <a:prstGeom prst="ellipse">
              <a:avLst/>
            </a:prstGeom>
            <a:solidFill>
              <a:srgbClr val="00A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065266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 sz="25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344470" y="3010252"/>
            <a:ext cx="5512409" cy="5505412"/>
          </a:xfrm>
        </p:spPr>
        <p:txBody>
          <a:bodyPr vert="horz" lIns="124816" tIns="62408" rIns="124816" bIns="62408" rtlCol="0">
            <a:noAutofit/>
          </a:bodyPr>
          <a:lstStyle>
            <a:lvl1pPr>
              <a:lnSpc>
                <a:spcPts val="5460"/>
              </a:lnSpc>
              <a:defRPr lang="es-ES" sz="3800" dirty="0" smtClean="0">
                <a:latin typeface="Franklin Gothic Book" pitchFamily="34" charset="0"/>
              </a:defRPr>
            </a:lvl1pPr>
            <a:lvl2pPr>
              <a:lnSpc>
                <a:spcPts val="5460"/>
              </a:lnSpc>
              <a:defRPr lang="es-ES" sz="3300" dirty="0" smtClean="0">
                <a:latin typeface="Franklin Gothic Book" pitchFamily="34" charset="0"/>
              </a:defRPr>
            </a:lvl2pPr>
            <a:lvl3pPr>
              <a:lnSpc>
                <a:spcPts val="5460"/>
              </a:lnSpc>
              <a:defRPr lang="es-ES" sz="2700" dirty="0" smtClean="0">
                <a:latin typeface="Franklin Gothic Book" pitchFamily="34" charset="0"/>
              </a:defRPr>
            </a:lvl3pPr>
            <a:lvl4pPr>
              <a:lnSpc>
                <a:spcPts val="5460"/>
              </a:lnSpc>
              <a:defRPr lang="es-ES" sz="2500" dirty="0" smtClean="0">
                <a:latin typeface="Franklin Gothic Book" pitchFamily="34" charset="0"/>
              </a:defRPr>
            </a:lvl4pPr>
            <a:lvl5pPr>
              <a:lnSpc>
                <a:spcPts val="5460"/>
              </a:lnSpc>
              <a:defRPr lang="es-ES" sz="2500" dirty="0">
                <a:latin typeface="Franklin Gothic Book" pitchFamily="34" charset="0"/>
              </a:defRPr>
            </a:lvl5pPr>
          </a:lstStyle>
          <a:p>
            <a:pPr marL="244865" lvl="0" indent="-244865">
              <a:lnSpc>
                <a:spcPct val="100000"/>
              </a:lnSpc>
              <a:buClr>
                <a:schemeClr val="accent2">
                  <a:lumMod val="75000"/>
                </a:schemeClr>
              </a:buClr>
              <a:buChar char="£"/>
            </a:pPr>
            <a:r>
              <a:rPr lang="es-ES" smtClean="0"/>
              <a:t>Haga clic para modificar el estilo de texto del patrón</a:t>
            </a:r>
          </a:p>
          <a:p>
            <a:pPr marL="244865" lvl="1" indent="-244865">
              <a:lnSpc>
                <a:spcPct val="100000"/>
              </a:lnSpc>
              <a:buClr>
                <a:schemeClr val="accent2">
                  <a:lumMod val="75000"/>
                </a:schemeClr>
              </a:buClr>
              <a:buChar char="£"/>
            </a:pPr>
            <a:r>
              <a:rPr lang="es-ES" smtClean="0"/>
              <a:t>Segundo nivel</a:t>
            </a:r>
          </a:p>
          <a:p>
            <a:pPr marL="244865" lvl="2" indent="-244865">
              <a:lnSpc>
                <a:spcPct val="100000"/>
              </a:lnSpc>
              <a:buClr>
                <a:schemeClr val="accent2">
                  <a:lumMod val="75000"/>
                </a:schemeClr>
              </a:buClr>
              <a:buChar char="£"/>
            </a:pPr>
            <a:r>
              <a:rPr lang="es-ES" smtClean="0"/>
              <a:t>Tercer nivel</a:t>
            </a:r>
          </a:p>
          <a:p>
            <a:pPr marL="244865" lvl="3" indent="-244865">
              <a:lnSpc>
                <a:spcPct val="100000"/>
              </a:lnSpc>
              <a:buClr>
                <a:schemeClr val="accent2">
                  <a:lumMod val="75000"/>
                </a:schemeClr>
              </a:buClr>
              <a:buChar char="£"/>
            </a:pPr>
            <a:r>
              <a:rPr lang="es-ES" smtClean="0"/>
              <a:t>Cuarto nivel</a:t>
            </a:r>
          </a:p>
          <a:p>
            <a:pPr marL="244865" lvl="4" indent="-244865">
              <a:lnSpc>
                <a:spcPct val="100000"/>
              </a:lnSpc>
              <a:buClr>
                <a:schemeClr val="accent2">
                  <a:lumMod val="75000"/>
                </a:schemeClr>
              </a:buClr>
              <a:buChar char="£"/>
            </a:pPr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1248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124B9450-FC71-4E60-B9A0-60E7FE07CC6C}" type="slidenum">
              <a:rPr lang="es-ES" sz="1500" smtClean="0"/>
              <a:pPr/>
              <a:t>‹Nº›</a:t>
            </a:fld>
            <a:endParaRPr lang="es-ES" sz="1500" dirty="0" smtClean="0"/>
          </a:p>
        </p:txBody>
      </p:sp>
      <p:sp>
        <p:nvSpPr>
          <p:cNvPr id="8" name="3 Marcador de contenido"/>
          <p:cNvSpPr>
            <a:spLocks noGrp="1"/>
          </p:cNvSpPr>
          <p:nvPr>
            <p:ph sz="half" idx="13"/>
          </p:nvPr>
        </p:nvSpPr>
        <p:spPr>
          <a:xfrm>
            <a:off x="638165" y="3010252"/>
            <a:ext cx="5512409" cy="5505412"/>
          </a:xfrm>
        </p:spPr>
        <p:txBody>
          <a:bodyPr vert="horz" lIns="124816" tIns="62408" rIns="124816" bIns="62408" rtlCol="0">
            <a:noAutofit/>
          </a:bodyPr>
          <a:lstStyle>
            <a:lvl1pPr>
              <a:lnSpc>
                <a:spcPts val="5460"/>
              </a:lnSpc>
              <a:defRPr lang="es-ES" sz="3800" dirty="0" smtClean="0">
                <a:latin typeface="Franklin Gothic Book" pitchFamily="34" charset="0"/>
              </a:defRPr>
            </a:lvl1pPr>
            <a:lvl2pPr>
              <a:lnSpc>
                <a:spcPts val="5460"/>
              </a:lnSpc>
              <a:defRPr lang="es-ES" sz="3300" dirty="0" smtClean="0">
                <a:latin typeface="Franklin Gothic Book" pitchFamily="34" charset="0"/>
              </a:defRPr>
            </a:lvl2pPr>
            <a:lvl3pPr>
              <a:lnSpc>
                <a:spcPts val="5460"/>
              </a:lnSpc>
              <a:defRPr lang="es-ES" sz="2700" dirty="0" smtClean="0">
                <a:latin typeface="Franklin Gothic Book" pitchFamily="34" charset="0"/>
              </a:defRPr>
            </a:lvl3pPr>
            <a:lvl4pPr>
              <a:lnSpc>
                <a:spcPts val="5460"/>
              </a:lnSpc>
              <a:defRPr lang="es-ES" sz="2500" dirty="0" smtClean="0">
                <a:latin typeface="Franklin Gothic Book" pitchFamily="34" charset="0"/>
              </a:defRPr>
            </a:lvl4pPr>
            <a:lvl5pPr>
              <a:lnSpc>
                <a:spcPts val="5460"/>
              </a:lnSpc>
              <a:defRPr lang="es-ES" sz="2500" dirty="0">
                <a:latin typeface="Franklin Gothic Book" pitchFamily="34" charset="0"/>
              </a:defRPr>
            </a:lvl5pPr>
          </a:lstStyle>
          <a:p>
            <a:pPr marL="244865" lvl="0" indent="-244865">
              <a:lnSpc>
                <a:spcPct val="100000"/>
              </a:lnSpc>
              <a:buClr>
                <a:schemeClr val="accent2">
                  <a:lumMod val="75000"/>
                </a:schemeClr>
              </a:buClr>
              <a:buChar char="£"/>
            </a:pPr>
            <a:r>
              <a:rPr lang="es-ES" smtClean="0"/>
              <a:t>Haga clic para modificar el estilo de texto del patrón</a:t>
            </a:r>
          </a:p>
          <a:p>
            <a:pPr marL="244865" lvl="1" indent="-244865">
              <a:lnSpc>
                <a:spcPct val="100000"/>
              </a:lnSpc>
              <a:buClr>
                <a:schemeClr val="accent2">
                  <a:lumMod val="75000"/>
                </a:schemeClr>
              </a:buClr>
              <a:buChar char="£"/>
            </a:pPr>
            <a:r>
              <a:rPr lang="es-ES" smtClean="0"/>
              <a:t>Segundo nivel</a:t>
            </a:r>
          </a:p>
          <a:p>
            <a:pPr marL="244865" lvl="2" indent="-244865">
              <a:lnSpc>
                <a:spcPct val="100000"/>
              </a:lnSpc>
              <a:buClr>
                <a:schemeClr val="accent2">
                  <a:lumMod val="75000"/>
                </a:schemeClr>
              </a:buClr>
              <a:buChar char="£"/>
            </a:pPr>
            <a:r>
              <a:rPr lang="es-ES" smtClean="0"/>
              <a:t>Tercer nivel</a:t>
            </a:r>
          </a:p>
          <a:p>
            <a:pPr marL="244865" lvl="3" indent="-244865">
              <a:lnSpc>
                <a:spcPct val="100000"/>
              </a:lnSpc>
              <a:buClr>
                <a:schemeClr val="accent2">
                  <a:lumMod val="75000"/>
                </a:schemeClr>
              </a:buClr>
              <a:buChar char="£"/>
            </a:pPr>
            <a:r>
              <a:rPr lang="es-ES" smtClean="0"/>
              <a:t>Cuarto nivel</a:t>
            </a:r>
          </a:p>
          <a:p>
            <a:pPr marL="244865" lvl="4" indent="-244865">
              <a:lnSpc>
                <a:spcPct val="100000"/>
              </a:lnSpc>
              <a:buClr>
                <a:schemeClr val="accent2">
                  <a:lumMod val="75000"/>
                </a:schemeClr>
              </a:buClr>
              <a:buChar char="£"/>
            </a:pPr>
            <a:r>
              <a:rPr lang="es-ES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96840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 sz="25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500"/>
            </a:lvl1pPr>
          </a:lstStyle>
          <a:p>
            <a:r>
              <a:rPr lang="es-ES" smtClean="0"/>
              <a:t> </a:t>
            </a:r>
            <a:fld id="{124B9450-FC71-4E60-B9A0-60E7FE07CC6C}" type="slidenum">
              <a:rPr lang="es-ES" smtClean="0"/>
              <a:pPr/>
              <a:t>‹Nº›</a:t>
            </a:fld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83332290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500"/>
            </a:lvl1pPr>
          </a:lstStyle>
          <a:p>
            <a:fld id="{124B9450-FC71-4E60-B9A0-60E7FE07CC6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471621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624047" y="847411"/>
            <a:ext cx="4106138" cy="1376353"/>
          </a:xfrm>
        </p:spPr>
        <p:txBody>
          <a:bodyPr anchor="b">
            <a:noAutofit/>
          </a:bodyPr>
          <a:lstStyle>
            <a:lvl1pPr marL="0" indent="0" algn="ctr">
              <a:defRPr sz="2500" b="1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79695" y="1240655"/>
            <a:ext cx="6977184" cy="7471630"/>
          </a:xfrm>
        </p:spPr>
        <p:txBody>
          <a:bodyPr/>
          <a:lstStyle>
            <a:lvl1pPr marL="359712" indent="-359712">
              <a:lnSpc>
                <a:spcPct val="10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£"/>
              <a:defRPr sz="4400">
                <a:latin typeface="Franklin Gothic Book" pitchFamily="34" charset="0"/>
              </a:defRPr>
            </a:lvl1pPr>
            <a:lvl2pPr marL="851607" indent="-227529">
              <a:lnSpc>
                <a:spcPct val="10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£"/>
              <a:defRPr sz="3800">
                <a:latin typeface="Franklin Gothic Book" pitchFamily="34" charset="0"/>
              </a:defRPr>
            </a:lvl2pPr>
            <a:lvl3pPr marL="1343501" indent="-95345">
              <a:lnSpc>
                <a:spcPct val="10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£"/>
              <a:defRPr sz="3300">
                <a:latin typeface="Franklin Gothic Book" pitchFamily="34" charset="0"/>
              </a:defRPr>
            </a:lvl3pPr>
            <a:lvl4pPr marL="1967579" indent="-132184">
              <a:lnSpc>
                <a:spcPct val="10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£"/>
              <a:defRPr sz="2700">
                <a:latin typeface="Franklin Gothic Book" pitchFamily="34" charset="0"/>
              </a:defRPr>
            </a:lvl4pPr>
            <a:lvl5pPr marL="2563488" indent="-123516">
              <a:lnSpc>
                <a:spcPct val="10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Char char="£"/>
              <a:tabLst>
                <a:tab pos="2572155" algn="l"/>
              </a:tabLst>
              <a:defRPr sz="2700">
                <a:latin typeface="Franklin Gothic Book" pitchFamily="34" charset="0"/>
              </a:defRPr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24047" y="2307682"/>
            <a:ext cx="4106138" cy="6404604"/>
          </a:xfrm>
        </p:spPr>
        <p:txBody>
          <a:bodyPr/>
          <a:lstStyle>
            <a:lvl1pPr marL="0" indent="0">
              <a:buNone/>
              <a:defRPr sz="1900">
                <a:latin typeface="Franklin Gothic Book" pitchFamily="34" charset="0"/>
              </a:defRPr>
            </a:lvl1pPr>
            <a:lvl2pPr marL="624078" indent="0">
              <a:buNone/>
              <a:defRPr sz="1600"/>
            </a:lvl2pPr>
            <a:lvl3pPr marL="1248156" indent="0">
              <a:buNone/>
              <a:defRPr sz="1400"/>
            </a:lvl3pPr>
            <a:lvl4pPr marL="1872234" indent="0">
              <a:buNone/>
              <a:defRPr sz="1200"/>
            </a:lvl4pPr>
            <a:lvl5pPr marL="2496312" indent="0">
              <a:buNone/>
              <a:defRPr sz="1200"/>
            </a:lvl5pPr>
            <a:lvl6pPr marL="3120390" indent="0">
              <a:buNone/>
              <a:defRPr sz="1200"/>
            </a:lvl6pPr>
            <a:lvl7pPr marL="3744468" indent="0">
              <a:buNone/>
              <a:defRPr sz="1200"/>
            </a:lvl7pPr>
            <a:lvl8pPr marL="4368546" indent="0">
              <a:buNone/>
              <a:defRPr sz="1200"/>
            </a:lvl8pPr>
            <a:lvl9pPr marL="4992624" indent="0">
              <a:buNone/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 </a:t>
            </a:r>
            <a:fld id="{124B9450-FC71-4E60-B9A0-60E7FE07CC6C}" type="slidenum">
              <a:rPr lang="es-ES" sz="1500" smtClean="0"/>
              <a:pPr/>
              <a:t>‹Nº›</a:t>
            </a:fld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10034147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2446349" y="6839670"/>
            <a:ext cx="7488555" cy="773755"/>
          </a:xfrm>
        </p:spPr>
        <p:txBody>
          <a:bodyPr anchor="b"/>
          <a:lstStyle>
            <a:lvl1pPr marL="0" indent="0" algn="l">
              <a:defRPr sz="2200" b="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46349" y="1437276"/>
            <a:ext cx="7488555" cy="5302694"/>
          </a:xfrm>
        </p:spPr>
        <p:txBody>
          <a:bodyPr/>
          <a:lstStyle>
            <a:lvl1pPr marL="0" indent="0">
              <a:buNone/>
              <a:defRPr sz="4400"/>
            </a:lvl1pPr>
            <a:lvl2pPr marL="624078" indent="0">
              <a:buNone/>
              <a:defRPr sz="3800"/>
            </a:lvl2pPr>
            <a:lvl3pPr marL="1248156" indent="0">
              <a:buNone/>
              <a:defRPr sz="3300"/>
            </a:lvl3pPr>
            <a:lvl4pPr marL="1872234" indent="0">
              <a:buNone/>
              <a:defRPr sz="2700"/>
            </a:lvl4pPr>
            <a:lvl5pPr marL="2496312" indent="0">
              <a:buNone/>
              <a:defRPr sz="2700"/>
            </a:lvl5pPr>
            <a:lvl6pPr marL="3120390" indent="0">
              <a:buNone/>
              <a:defRPr sz="2700"/>
            </a:lvl6pPr>
            <a:lvl7pPr marL="3744468" indent="0">
              <a:buNone/>
              <a:defRPr sz="2700"/>
            </a:lvl7pPr>
            <a:lvl8pPr marL="4368546" indent="0">
              <a:buNone/>
              <a:defRPr sz="2700"/>
            </a:lvl8pPr>
            <a:lvl9pPr marL="4992624" indent="0">
              <a:buNone/>
              <a:defRPr sz="27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46349" y="7613425"/>
            <a:ext cx="7488555" cy="1098860"/>
          </a:xfrm>
        </p:spPr>
        <p:txBody>
          <a:bodyPr/>
          <a:lstStyle>
            <a:lvl1pPr marL="0" indent="0">
              <a:buNone/>
              <a:defRPr sz="1900">
                <a:latin typeface="Franklin Gothic Book" pitchFamily="34" charset="0"/>
              </a:defRPr>
            </a:lvl1pPr>
            <a:lvl2pPr marL="624078" indent="0">
              <a:buNone/>
              <a:defRPr sz="1600"/>
            </a:lvl2pPr>
            <a:lvl3pPr marL="1248156" indent="0">
              <a:buNone/>
              <a:defRPr sz="1400"/>
            </a:lvl3pPr>
            <a:lvl4pPr marL="1872234" indent="0">
              <a:buNone/>
              <a:defRPr sz="1200"/>
            </a:lvl4pPr>
            <a:lvl5pPr marL="2496312" indent="0">
              <a:buNone/>
              <a:defRPr sz="1200"/>
            </a:lvl5pPr>
            <a:lvl6pPr marL="3120390" indent="0">
              <a:buNone/>
              <a:defRPr sz="1200"/>
            </a:lvl6pPr>
            <a:lvl7pPr marL="3744468" indent="0">
              <a:buNone/>
              <a:defRPr sz="1200"/>
            </a:lvl7pPr>
            <a:lvl8pPr marL="4368546" indent="0">
              <a:buNone/>
              <a:defRPr sz="1200"/>
            </a:lvl8pPr>
            <a:lvl9pPr marL="4992624" indent="0">
              <a:buNone/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12481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124B9450-FC71-4E60-B9A0-60E7FE07CC6C}" type="slidenum">
              <a:rPr lang="es-ES" sz="1500" smtClean="0"/>
              <a:pPr/>
              <a:t>‹Nº›</a:t>
            </a:fld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74054421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480925" cy="936307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936070" y="4252523"/>
            <a:ext cx="10608786" cy="2006992"/>
          </a:xfrm>
          <a:noFill/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none"/>
        </p:style>
        <p:txBody>
          <a:bodyPr anchor="b"/>
          <a:lstStyle>
            <a:lvl1pPr marL="0" indent="0" algn="ctr">
              <a:defRPr sz="5500" baseline="0">
                <a:solidFill>
                  <a:schemeClr val="accent4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 smtClean="0"/>
              <a:t>Mensaje final aquí</a:t>
            </a:r>
            <a:endParaRPr lang="es-ES" dirty="0"/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187" y="454168"/>
            <a:ext cx="1322981" cy="1516821"/>
          </a:xfrm>
          <a:prstGeom prst="rect">
            <a:avLst/>
          </a:prstGeom>
        </p:spPr>
      </p:pic>
      <p:pic>
        <p:nvPicPr>
          <p:cNvPr id="8" name="Shape 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15883" y="3010251"/>
            <a:ext cx="4073740" cy="650825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Rectángulo"/>
          <p:cNvSpPr/>
          <p:nvPr/>
        </p:nvSpPr>
        <p:spPr>
          <a:xfrm>
            <a:off x="4160562" y="8434028"/>
            <a:ext cx="3687497" cy="541533"/>
          </a:xfrm>
          <a:prstGeom prst="rect">
            <a:avLst/>
          </a:prstGeom>
        </p:spPr>
        <p:txBody>
          <a:bodyPr wrap="none" lIns="124816" tIns="62408" rIns="124816" bIns="62408">
            <a:spAutoFit/>
          </a:bodyPr>
          <a:lstStyle/>
          <a:p>
            <a:pPr marL="0" marR="0" lvl="0" indent="0" algn="l" defTabSz="12481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5969">
                  <a:lumMod val="75000"/>
                </a:srgbClr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s-E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www.lahn.cnea.gov.ar</a:t>
            </a:r>
            <a:endParaRPr kumimoji="0" lang="es-ES" sz="2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44740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-344694" y="0"/>
            <a:ext cx="13170313" cy="9695395"/>
            <a:chOff x="-10261648" y="0"/>
            <a:chExt cx="9649072" cy="7101408"/>
          </a:xfrm>
        </p:grpSpPr>
        <p:pic>
          <p:nvPicPr>
            <p:cNvPr id="7" name="6 Imagen"/>
            <p:cNvPicPr>
              <a:picLocks noChangeAspect="1"/>
            </p:cNvPicPr>
            <p:nvPr/>
          </p:nvPicPr>
          <p:blipFill rotWithShape="1"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0261648" y="0"/>
              <a:ext cx="9649072" cy="1977359"/>
            </a:xfrm>
            <a:prstGeom prst="rect">
              <a:avLst/>
            </a:prstGeom>
          </p:spPr>
        </p:pic>
        <p:pic>
          <p:nvPicPr>
            <p:cNvPr id="15" name="Shape 39" descr="marco.png"/>
            <p:cNvPicPr preferRelativeResize="0"/>
            <p:nvPr userDrawn="1"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-10261648" y="0"/>
              <a:ext cx="9649072" cy="710140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3 Rectángulo"/>
            <p:cNvSpPr/>
            <p:nvPr userDrawn="1"/>
          </p:nvSpPr>
          <p:spPr>
            <a:xfrm>
              <a:off x="-9577855" y="859026"/>
              <a:ext cx="8281487" cy="1118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20193" y="2607113"/>
            <a:ext cx="10775568" cy="5613618"/>
          </a:xfrm>
          <a:prstGeom prst="rect">
            <a:avLst/>
          </a:prstGeom>
        </p:spPr>
        <p:txBody>
          <a:bodyPr vert="horz" lIns="124816" tIns="62408" rIns="124816" bIns="62408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38165" y="8803655"/>
            <a:ext cx="10025164" cy="498497"/>
          </a:xfrm>
          <a:prstGeom prst="rect">
            <a:avLst/>
          </a:prstGeom>
        </p:spPr>
        <p:txBody>
          <a:bodyPr vert="horz" lIns="124816" tIns="62408" rIns="124816" bIns="62408" rtlCol="0" anchor="ctr"/>
          <a:lstStyle>
            <a:lvl1pPr algn="l">
              <a:defRPr sz="1400">
                <a:solidFill>
                  <a:srgbClr val="FDFDFD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1056473" y="8803655"/>
            <a:ext cx="800406" cy="498497"/>
          </a:xfrm>
          <a:prstGeom prst="rect">
            <a:avLst/>
          </a:prstGeom>
        </p:spPr>
        <p:txBody>
          <a:bodyPr vert="horz" lIns="124816" tIns="62408" rIns="124816" bIns="62408" rtlCol="0" anchor="ctr"/>
          <a:lstStyle>
            <a:lvl1pPr algn="r">
              <a:defRPr sz="1400">
                <a:solidFill>
                  <a:srgbClr val="FDFDFD"/>
                </a:solidFill>
              </a:defRPr>
            </a:lvl1pPr>
          </a:lstStyle>
          <a:p>
            <a:r>
              <a:rPr lang="es-ES" smtClean="0"/>
              <a:t>| </a:t>
            </a:r>
            <a:fld id="{124B9450-FC71-4E60-B9A0-60E7FE07CC6C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15"/>
          <a:stretch/>
        </p:blipFill>
        <p:spPr>
          <a:xfrm>
            <a:off x="11253045" y="151480"/>
            <a:ext cx="1098347" cy="990864"/>
          </a:xfrm>
          <a:prstGeom prst="rect">
            <a:avLst/>
          </a:prstGeom>
        </p:spPr>
      </p:pic>
      <p:cxnSp>
        <p:nvCxnSpPr>
          <p:cNvPr id="11" name="10 Conector recto"/>
          <p:cNvCxnSpPr/>
          <p:nvPr/>
        </p:nvCxnSpPr>
        <p:spPr>
          <a:xfrm>
            <a:off x="8599325" y="8789874"/>
            <a:ext cx="3881600" cy="20722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804"/>
            </a:srgbClr>
          </a:solidFill>
          <a:ln>
            <a:noFill/>
          </a:ln>
        </p:spPr>
        <p:txBody>
          <a:bodyPr wrap="square" lIns="147420" tIns="124795" rIns="124795" bIns="124795" anchor="b" anchorCtr="0">
            <a:normAutofit/>
          </a:bodyPr>
          <a:lstStyle/>
          <a:p>
            <a:pPr marL="0" lvl="0" algn="l">
              <a:spcBef>
                <a:spcPts val="0"/>
              </a:spcBef>
            </a:pPr>
            <a:r>
              <a:rPr lang="es-ES" dirty="0" smtClean="0"/>
              <a:t>COLOQUE AQUÍ EL TÍTULO</a:t>
            </a:r>
            <a:endParaRPr lang="es-ES" dirty="0"/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" t="7739" b="8270"/>
          <a:stretch/>
        </p:blipFill>
        <p:spPr>
          <a:xfrm>
            <a:off x="4530562" y="8591748"/>
            <a:ext cx="3419801" cy="68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02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0" indent="2080260" algn="r" defTabSz="1248156" rtl="0" eaLnBrk="1" latinLnBrk="0" hangingPunct="1">
        <a:spcBef>
          <a:spcPct val="0"/>
        </a:spcBef>
        <a:buNone/>
        <a:defRPr lang="es-ES" sz="2500" b="0" kern="1200" cap="none" spc="0" baseline="0" dirty="0">
          <a:ln w="9000" cmpd="sng">
            <a:noFill/>
            <a:prstDash val="solid"/>
          </a:ln>
          <a:solidFill>
            <a:srgbClr val="FDFDFD"/>
          </a:solidFill>
          <a:effectLst/>
          <a:latin typeface="Trebuchet MS" pitchFamily="34" charset="0"/>
          <a:ea typeface="+mn-ea"/>
          <a:cs typeface="+mn-cs"/>
        </a:defRPr>
      </a:lvl1pPr>
    </p:titleStyle>
    <p:bodyStyle>
      <a:lvl1pPr marL="468059" indent="-342376" algn="l" defTabSz="1248156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Font typeface="Wingdings" pitchFamily="2" charset="2"/>
        <a:buChar char=""/>
        <a:defRPr sz="4400" kern="1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1014127" indent="-390049" algn="l" defTabSz="1248156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Font typeface="Wingdings" pitchFamily="2" charset="2"/>
        <a:buChar char=""/>
        <a:defRPr sz="3800" kern="1200">
          <a:solidFill>
            <a:schemeClr val="tx1"/>
          </a:solidFill>
          <a:latin typeface="Franklin Gothic Book" pitchFamily="34" charset="0"/>
          <a:ea typeface="+mn-ea"/>
          <a:cs typeface="+mn-cs"/>
        </a:defRPr>
      </a:lvl2pPr>
      <a:lvl3pPr marL="1560195" indent="-312039" algn="l" defTabSz="1248156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Font typeface="Wingdings" pitchFamily="2" charset="2"/>
        <a:buChar char=""/>
        <a:defRPr sz="3300" kern="1200">
          <a:solidFill>
            <a:schemeClr val="tx1"/>
          </a:solidFill>
          <a:latin typeface="Franklin Gothic Book" pitchFamily="34" charset="0"/>
          <a:ea typeface="+mn-ea"/>
          <a:cs typeface="+mn-cs"/>
        </a:defRPr>
      </a:lvl3pPr>
      <a:lvl4pPr marL="2184273" indent="-312039" algn="l" defTabSz="1248156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Font typeface="Wingdings" pitchFamily="2" charset="2"/>
        <a:buChar char=""/>
        <a:defRPr sz="2700" kern="1200">
          <a:solidFill>
            <a:schemeClr val="tx1"/>
          </a:solidFill>
          <a:latin typeface="Franklin Gothic Book" pitchFamily="34" charset="0"/>
          <a:ea typeface="+mn-ea"/>
          <a:cs typeface="+mn-cs"/>
        </a:defRPr>
      </a:lvl4pPr>
      <a:lvl5pPr marL="2808351" indent="-312039" algn="l" defTabSz="1248156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Font typeface="Wingdings" pitchFamily="2" charset="2"/>
        <a:buChar char=""/>
        <a:defRPr sz="2700" kern="1200">
          <a:solidFill>
            <a:schemeClr val="tx1"/>
          </a:solidFill>
          <a:latin typeface="Franklin Gothic Book" pitchFamily="34" charset="0"/>
          <a:ea typeface="+mn-ea"/>
          <a:cs typeface="+mn-cs"/>
        </a:defRPr>
      </a:lvl5pPr>
      <a:lvl6pPr marL="3432429" indent="-312039" algn="l" defTabSz="12481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056507" indent="-312039" algn="l" defTabSz="12481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80585" indent="-312039" algn="l" defTabSz="12481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304663" indent="-312039" algn="l" defTabSz="12481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24815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4078" algn="l" defTabSz="124815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48156" algn="l" defTabSz="124815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72234" algn="l" defTabSz="124815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496312" algn="l" defTabSz="124815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20390" algn="l" defTabSz="124815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algn="l" defTabSz="124815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68546" algn="l" defTabSz="124815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992624" algn="l" defTabSz="124815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124"/>
          <p:cNvGrpSpPr/>
          <p:nvPr/>
        </p:nvGrpSpPr>
        <p:grpSpPr>
          <a:xfrm>
            <a:off x="-344694" y="0"/>
            <a:ext cx="13170313" cy="9695395"/>
            <a:chOff x="-10261648" y="0"/>
            <a:chExt cx="9649072" cy="7101408"/>
          </a:xfrm>
        </p:grpSpPr>
        <p:pic>
          <p:nvPicPr>
            <p:cNvPr id="12" name="Google Shape;12;p124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-10261648" y="0"/>
              <a:ext cx="9649072" cy="19773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13;p124" descr="marco.png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-10261648" y="0"/>
              <a:ext cx="9649072" cy="710140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Google Shape;14;p124"/>
            <p:cNvSpPr/>
            <p:nvPr/>
          </p:nvSpPr>
          <p:spPr>
            <a:xfrm>
              <a:off x="-9577855" y="859026"/>
              <a:ext cx="8281487" cy="111833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" name="Google Shape;15;p124"/>
          <p:cNvSpPr txBox="1">
            <a:spLocks noGrp="1"/>
          </p:cNvSpPr>
          <p:nvPr>
            <p:ph type="body" idx="1"/>
          </p:nvPr>
        </p:nvSpPr>
        <p:spPr>
          <a:xfrm>
            <a:off x="820193" y="2607113"/>
            <a:ext cx="10775568" cy="561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t" anchorCtr="0">
            <a:normAutofit/>
          </a:bodyPr>
          <a:lstStyle>
            <a:lvl1pPr marL="457200" marR="0" lvl="0" indent="-508000" algn="l" rtl="0">
              <a:lnSpc>
                <a:spcPct val="150000"/>
              </a:lnSpc>
              <a:spcBef>
                <a:spcPts val="88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Noto Sans Symbols"/>
              <a:buChar char="🞈"/>
              <a:defRPr sz="4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469900" algn="l" rtl="0">
              <a:lnSpc>
                <a:spcPct val="150000"/>
              </a:lnSpc>
              <a:spcBef>
                <a:spcPts val="760"/>
              </a:spcBef>
              <a:spcAft>
                <a:spcPts val="0"/>
              </a:spcAft>
              <a:buClr>
                <a:schemeClr val="accent2"/>
              </a:buClr>
              <a:buSzPts val="3800"/>
              <a:buFont typeface="Noto Sans Symbols"/>
              <a:buChar char="🞈"/>
              <a:defRPr sz="3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438150" algn="l" rtl="0">
              <a:lnSpc>
                <a:spcPct val="150000"/>
              </a:lnSpc>
              <a:spcBef>
                <a:spcPts val="660"/>
              </a:spcBef>
              <a:spcAft>
                <a:spcPts val="0"/>
              </a:spcAft>
              <a:buClr>
                <a:schemeClr val="accent2"/>
              </a:buClr>
              <a:buSzPts val="3300"/>
              <a:buFont typeface="Noto Sans Symbols"/>
              <a:buChar char="🞈"/>
              <a:defRPr sz="33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400050" algn="l" rtl="0">
              <a:lnSpc>
                <a:spcPct val="150000"/>
              </a:lnSpc>
              <a:spcBef>
                <a:spcPts val="540"/>
              </a:spcBef>
              <a:spcAft>
                <a:spcPts val="0"/>
              </a:spcAft>
              <a:buClr>
                <a:schemeClr val="accent2"/>
              </a:buClr>
              <a:buSzPts val="2700"/>
              <a:buFont typeface="Noto Sans Symbols"/>
              <a:buChar char="🞈"/>
              <a:defRPr sz="27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400050" algn="l" rtl="0">
              <a:lnSpc>
                <a:spcPct val="150000"/>
              </a:lnSpc>
              <a:spcBef>
                <a:spcPts val="540"/>
              </a:spcBef>
              <a:spcAft>
                <a:spcPts val="0"/>
              </a:spcAft>
              <a:buClr>
                <a:schemeClr val="accent2"/>
              </a:buClr>
              <a:buSzPts val="2700"/>
              <a:buFont typeface="Noto Sans Symbols"/>
              <a:buChar char="🞈"/>
              <a:defRPr sz="27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6" name="Google Shape;16;p124"/>
          <p:cNvSpPr txBox="1">
            <a:spLocks noGrp="1"/>
          </p:cNvSpPr>
          <p:nvPr>
            <p:ph type="ftr" idx="11"/>
          </p:nvPr>
        </p:nvSpPr>
        <p:spPr>
          <a:xfrm>
            <a:off x="638165" y="8803655"/>
            <a:ext cx="10025164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124"/>
          <p:cNvSpPr txBox="1">
            <a:spLocks noGrp="1"/>
          </p:cNvSpPr>
          <p:nvPr>
            <p:ph type="sldNum" idx="12"/>
          </p:nvPr>
        </p:nvSpPr>
        <p:spPr>
          <a:xfrm>
            <a:off x="11056473" y="8803655"/>
            <a:ext cx="800406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FDFDF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8" name="Google Shape;18;p124"/>
          <p:cNvPicPr preferRelativeResize="0"/>
          <p:nvPr/>
        </p:nvPicPr>
        <p:blipFill rotWithShape="1">
          <a:blip r:embed="rId10">
            <a:alphaModFix/>
          </a:blip>
          <a:srcRect b="21315"/>
          <a:stretch/>
        </p:blipFill>
        <p:spPr>
          <a:xfrm>
            <a:off x="11253045" y="151480"/>
            <a:ext cx="1098347" cy="9908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Google Shape;19;p124"/>
          <p:cNvCxnSpPr/>
          <p:nvPr/>
        </p:nvCxnSpPr>
        <p:spPr>
          <a:xfrm>
            <a:off x="8599325" y="8789874"/>
            <a:ext cx="3881600" cy="20722"/>
          </a:xfrm>
          <a:prstGeom prst="straightConnector1">
            <a:avLst/>
          </a:prstGeom>
          <a:noFill/>
          <a:ln w="38100" cap="flat" cmpd="sng">
            <a:solidFill>
              <a:srgbClr val="60B5FE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" name="Google Shape;20;p124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803"/>
            </a:srgbClr>
          </a:solidFill>
          <a:ln>
            <a:noFill/>
          </a:ln>
        </p:spPr>
        <p:txBody>
          <a:bodyPr spcFirstLastPara="1" wrap="square" lIns="147400" tIns="124775" rIns="124775" bIns="124775" anchor="b" anchorCtr="0">
            <a:norm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2500"/>
              <a:buFont typeface="Trebuchet MS"/>
              <a:buNone/>
              <a:defRPr sz="2500" b="0" i="0" u="none" strike="noStrike" cap="none">
                <a:solidFill>
                  <a:srgbClr val="FDFDFD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124"/>
          <p:cNvPicPr preferRelativeResize="0"/>
          <p:nvPr/>
        </p:nvPicPr>
        <p:blipFill rotWithShape="1">
          <a:blip r:embed="rId11">
            <a:alphaModFix/>
          </a:blip>
          <a:srcRect l="2692" t="7739" b="8270"/>
          <a:stretch/>
        </p:blipFill>
        <p:spPr>
          <a:xfrm>
            <a:off x="4530562" y="8591748"/>
            <a:ext cx="3419801" cy="6899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846213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2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6" Type="http://schemas.openxmlformats.org/officeDocument/2006/relationships/hyperlink" Target="VIDEO-RENDER-PILETA.mp4" TargetMode="External"/><Relationship Id="rId5" Type="http://schemas.openxmlformats.org/officeDocument/2006/relationships/image" Target="../media/image45.emf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jpg"/><Relationship Id="rId12" Type="http://schemas.openxmlformats.org/officeDocument/2006/relationships/image" Target="../media/image7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jpeg"/><Relationship Id="rId9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RA10%20institucional%202022.mp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jpe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13" Type="http://schemas.openxmlformats.org/officeDocument/2006/relationships/image" Target="../media/image98.png"/><Relationship Id="rId3" Type="http://schemas.openxmlformats.org/officeDocument/2006/relationships/image" Target="../media/image77.jpeg"/><Relationship Id="rId7" Type="http://schemas.openxmlformats.org/officeDocument/2006/relationships/image" Target="../media/image92.png"/><Relationship Id="rId12" Type="http://schemas.openxmlformats.org/officeDocument/2006/relationships/image" Target="../media/image9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5" Type="http://schemas.openxmlformats.org/officeDocument/2006/relationships/image" Target="../media/image10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Relationship Id="rId14" Type="http://schemas.openxmlformats.org/officeDocument/2006/relationships/image" Target="../media/image9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chart" Target="../charts/char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jp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1.jpg"/><Relationship Id="rId18" Type="http://schemas.microsoft.com/office/2007/relationships/hdphoto" Target="../media/hdphoto5.wdp"/><Relationship Id="rId26" Type="http://schemas.openxmlformats.org/officeDocument/2006/relationships/image" Target="../media/image131.jpeg"/><Relationship Id="rId21" Type="http://schemas.openxmlformats.org/officeDocument/2006/relationships/image" Target="../media/image126.jpeg"/><Relationship Id="rId34" Type="http://schemas.openxmlformats.org/officeDocument/2006/relationships/image" Target="../media/image137.png"/><Relationship Id="rId7" Type="http://schemas.openxmlformats.org/officeDocument/2006/relationships/image" Target="../media/image115.png"/><Relationship Id="rId12" Type="http://schemas.openxmlformats.org/officeDocument/2006/relationships/image" Target="../media/image120.jpg"/><Relationship Id="rId17" Type="http://schemas.openxmlformats.org/officeDocument/2006/relationships/image" Target="../media/image124.jpeg"/><Relationship Id="rId25" Type="http://schemas.openxmlformats.org/officeDocument/2006/relationships/image" Target="../media/image130.png"/><Relationship Id="rId33" Type="http://schemas.openxmlformats.org/officeDocument/2006/relationships/image" Target="../media/image136.jpg"/><Relationship Id="rId38" Type="http://schemas.openxmlformats.org/officeDocument/2006/relationships/image" Target="../media/image141.png"/><Relationship Id="rId2" Type="http://schemas.openxmlformats.org/officeDocument/2006/relationships/notesSlide" Target="../notesSlides/notesSlide19.xml"/><Relationship Id="rId16" Type="http://schemas.microsoft.com/office/2007/relationships/hdphoto" Target="../media/hdphoto4.wdp"/><Relationship Id="rId20" Type="http://schemas.microsoft.com/office/2007/relationships/hdphoto" Target="../media/hdphoto6.wdp"/><Relationship Id="rId29" Type="http://schemas.openxmlformats.org/officeDocument/2006/relationships/image" Target="../media/image13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11" Type="http://schemas.openxmlformats.org/officeDocument/2006/relationships/image" Target="../media/image119.png"/><Relationship Id="rId24" Type="http://schemas.openxmlformats.org/officeDocument/2006/relationships/image" Target="../media/image129.png"/><Relationship Id="rId32" Type="http://schemas.openxmlformats.org/officeDocument/2006/relationships/image" Target="../media/image135.jpeg"/><Relationship Id="rId37" Type="http://schemas.openxmlformats.org/officeDocument/2006/relationships/image" Target="../media/image140.png"/><Relationship Id="rId5" Type="http://schemas.openxmlformats.org/officeDocument/2006/relationships/image" Target="../media/image114.jpeg"/><Relationship Id="rId15" Type="http://schemas.openxmlformats.org/officeDocument/2006/relationships/image" Target="../media/image123.jpeg"/><Relationship Id="rId23" Type="http://schemas.openxmlformats.org/officeDocument/2006/relationships/image" Target="../media/image128.emf"/><Relationship Id="rId28" Type="http://schemas.openxmlformats.org/officeDocument/2006/relationships/image" Target="../media/image132.png"/><Relationship Id="rId36" Type="http://schemas.openxmlformats.org/officeDocument/2006/relationships/image" Target="../media/image139.png"/><Relationship Id="rId10" Type="http://schemas.openxmlformats.org/officeDocument/2006/relationships/image" Target="../media/image118.png"/><Relationship Id="rId19" Type="http://schemas.openxmlformats.org/officeDocument/2006/relationships/image" Target="../media/image125.jpeg"/><Relationship Id="rId31" Type="http://schemas.openxmlformats.org/officeDocument/2006/relationships/image" Target="../media/image134.png"/><Relationship Id="rId4" Type="http://schemas.openxmlformats.org/officeDocument/2006/relationships/image" Target="../media/image113.jpg"/><Relationship Id="rId9" Type="http://schemas.openxmlformats.org/officeDocument/2006/relationships/image" Target="../media/image117.png"/><Relationship Id="rId14" Type="http://schemas.openxmlformats.org/officeDocument/2006/relationships/image" Target="../media/image122.jpg"/><Relationship Id="rId22" Type="http://schemas.openxmlformats.org/officeDocument/2006/relationships/image" Target="../media/image127.jpeg"/><Relationship Id="rId27" Type="http://schemas.microsoft.com/office/2007/relationships/hdphoto" Target="../media/hdphoto7.wdp"/><Relationship Id="rId30" Type="http://schemas.microsoft.com/office/2007/relationships/hdphoto" Target="../media/hdphoto8.wdp"/><Relationship Id="rId35" Type="http://schemas.openxmlformats.org/officeDocument/2006/relationships/image" Target="../media/image138.png"/><Relationship Id="rId8" Type="http://schemas.openxmlformats.org/officeDocument/2006/relationships/image" Target="../media/image116.png"/><Relationship Id="rId3" Type="http://schemas.openxmlformats.org/officeDocument/2006/relationships/image" Target="../media/image11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4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37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36.jpeg"/><Relationship Id="rId4" Type="http://schemas.openxmlformats.org/officeDocument/2006/relationships/diagramData" Target="../diagrams/data1.xml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/>
          <p:nvPr/>
        </p:nvPicPr>
        <p:blipFill>
          <a:blip r:embed="rId3"/>
          <a:srcRect l="2266"/>
          <a:stretch/>
        </p:blipFill>
        <p:spPr>
          <a:xfrm>
            <a:off x="745339" y="5690696"/>
            <a:ext cx="2537661" cy="3656815"/>
          </a:xfrm>
          <a:prstGeom prst="rect">
            <a:avLst/>
          </a:prstGeom>
          <a:ln w="19080">
            <a:noFill/>
            <a:round/>
          </a:ln>
        </p:spPr>
      </p:pic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745337" y="3461033"/>
            <a:ext cx="10608786" cy="2006992"/>
          </a:xfrm>
          <a:noFill/>
          <a:ln>
            <a:noFill/>
          </a:ln>
        </p:spPr>
        <p:txBody>
          <a:bodyPr spcFirstLastPara="1" wrap="square" lIns="124783" tIns="62391" rIns="124783" bIns="62391" anchor="ctr" anchorCtr="0">
            <a:noAutofit/>
          </a:bodyPr>
          <a:lstStyle/>
          <a:p>
            <a:pPr>
              <a:spcBef>
                <a:spcPts val="0"/>
              </a:spcBef>
              <a:buClr>
                <a:srgbClr val="00DCE6"/>
              </a:buClr>
              <a:buSzPts val="6600"/>
              <a:buFont typeface="Arial Narrow"/>
            </a:pPr>
            <a:r>
              <a:rPr lang="es-ES" dirty="0" smtClean="0"/>
              <a:t>LAHN: Laboratorio Argentino de Haces de Neutrones</a:t>
            </a:r>
            <a:endParaRPr lang="es-ES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2500" dirty="0"/>
              <a:t>Ing. Karina Pierpauli</a:t>
            </a:r>
          </a:p>
          <a:p>
            <a:r>
              <a:rPr lang="es-ES" sz="2500" dirty="0"/>
              <a:t>Directora Ejecutiva del LAHN</a:t>
            </a:r>
          </a:p>
        </p:txBody>
      </p:sp>
    </p:spTree>
    <p:extLst>
      <p:ext uri="{BB962C8B-B14F-4D97-AF65-F5344CB8AC3E}">
        <p14:creationId xmlns:p14="http://schemas.microsoft.com/office/powerpoint/2010/main" val="174639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INSTALACIONES GRAN ESCALA</a:t>
            </a:r>
            <a:br>
              <a:rPr lang="es-AR" dirty="0" smtClean="0"/>
            </a:br>
            <a:r>
              <a:rPr lang="es-AR" dirty="0" smtClean="0"/>
              <a:t>ARGENTINAS</a:t>
            </a:r>
            <a:endParaRPr lang="es-AR" dirty="0"/>
          </a:p>
        </p:txBody>
      </p:sp>
      <p:grpSp>
        <p:nvGrpSpPr>
          <p:cNvPr id="11" name="10 Grupo"/>
          <p:cNvGrpSpPr/>
          <p:nvPr/>
        </p:nvGrpSpPr>
        <p:grpSpPr>
          <a:xfrm>
            <a:off x="702082" y="1845257"/>
            <a:ext cx="5254388" cy="6617068"/>
            <a:chOff x="683794" y="1845257"/>
            <a:chExt cx="5254388" cy="6617068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696" y="6799482"/>
              <a:ext cx="1235336" cy="1235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3" name="12 Grupo"/>
            <p:cNvGrpSpPr/>
            <p:nvPr/>
          </p:nvGrpSpPr>
          <p:grpSpPr>
            <a:xfrm>
              <a:off x="868311" y="3370996"/>
              <a:ext cx="4885354" cy="5091329"/>
              <a:chOff x="655637" y="1976509"/>
              <a:chExt cx="7191375" cy="7386566"/>
            </a:xfrm>
          </p:grpSpPr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5637" y="1976509"/>
                <a:ext cx="7191375" cy="5000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5637" y="6915150"/>
                <a:ext cx="4981575" cy="2447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794" y="1845257"/>
              <a:ext cx="5254388" cy="15257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14 CuadroTexto"/>
            <p:cNvSpPr txBox="1"/>
            <p:nvPr/>
          </p:nvSpPr>
          <p:spPr>
            <a:xfrm>
              <a:off x="4666494" y="8053106"/>
              <a:ext cx="6639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dirty="0" smtClean="0"/>
                <a:t>LAHN</a:t>
              </a:r>
              <a:endParaRPr lang="es-AR" dirty="0"/>
            </a:p>
          </p:txBody>
        </p:sp>
      </p:grpSp>
      <p:sp>
        <p:nvSpPr>
          <p:cNvPr id="6" name="5 Elipse"/>
          <p:cNvSpPr/>
          <p:nvPr/>
        </p:nvSpPr>
        <p:spPr>
          <a:xfrm>
            <a:off x="3937942" y="6604016"/>
            <a:ext cx="2018528" cy="1858309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0" name="19 Elipse"/>
          <p:cNvSpPr/>
          <p:nvPr/>
        </p:nvSpPr>
        <p:spPr>
          <a:xfrm>
            <a:off x="5771953" y="2467142"/>
            <a:ext cx="6314778" cy="5254482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" name="6 Flecha derecha"/>
          <p:cNvSpPr/>
          <p:nvPr/>
        </p:nvSpPr>
        <p:spPr>
          <a:xfrm rot="19612567">
            <a:off x="6011127" y="7096099"/>
            <a:ext cx="805589" cy="6421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8" name="Picture 2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064" y="3541164"/>
            <a:ext cx="5522556" cy="31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87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Picture 3"/>
          <p:cNvPicPr/>
          <p:nvPr/>
        </p:nvPicPr>
        <p:blipFill rotWithShape="1">
          <a:blip r:embed="rId3"/>
          <a:srcRect l="6234"/>
          <a:stretch/>
        </p:blipFill>
        <p:spPr>
          <a:xfrm>
            <a:off x="750918" y="1911608"/>
            <a:ext cx="10598020" cy="5838037"/>
          </a:xfrm>
          <a:prstGeom prst="rect">
            <a:avLst/>
          </a:prstGeom>
          <a:ln>
            <a:noFill/>
          </a:ln>
        </p:spPr>
      </p:pic>
      <p:sp>
        <p:nvSpPr>
          <p:cNvPr id="424" name="TextShape 7"/>
          <p:cNvSpPr txBox="1"/>
          <p:nvPr/>
        </p:nvSpPr>
        <p:spPr>
          <a:xfrm>
            <a:off x="11056429" y="8803748"/>
            <a:ext cx="799959" cy="497890"/>
          </a:xfrm>
          <a:prstGeom prst="rect">
            <a:avLst/>
          </a:prstGeom>
          <a:noFill/>
          <a:ln>
            <a:noFill/>
          </a:ln>
        </p:spPr>
        <p:txBody>
          <a:bodyPr lIns="124816" tIns="62408" rIns="124816" bIns="62408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s-ES" sz="1500" spc="-1">
                <a:solidFill>
                  <a:srgbClr val="8B8E95"/>
                </a:solidFill>
                <a:latin typeface="Franklin Gothic Book"/>
              </a:rPr>
              <a:t>| </a:t>
            </a:r>
            <a:fld id="{EA9508CC-9B33-4887-B948-F0435A40D2AC}" type="slidenum">
              <a:rPr lang="es-ES" sz="1500" spc="-1">
                <a:solidFill>
                  <a:srgbClr val="8B8E95"/>
                </a:solidFill>
                <a:latin typeface="Franklin Gothic Book"/>
              </a:rPr>
              <a:t>11</a:t>
            </a:fld>
            <a:endParaRPr lang="es-AR" sz="1500" spc="-1">
              <a:latin typeface="Times New Roman"/>
            </a:endParaRPr>
          </a:p>
        </p:txBody>
      </p:sp>
      <p:sp>
        <p:nvSpPr>
          <p:cNvPr id="425" name="CustomShape 8"/>
          <p:cNvSpPr/>
          <p:nvPr/>
        </p:nvSpPr>
        <p:spPr>
          <a:xfrm>
            <a:off x="585842" y="7788309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 smtClean="0">
                <a:solidFill>
                  <a:schemeClr val="bg1"/>
                </a:solidFill>
                <a:latin typeface="Trebuchet MS"/>
                <a:ea typeface="Calibri"/>
              </a:rPr>
              <a:t>LABORATORIOS </a:t>
            </a:r>
            <a:r>
              <a:rPr lang="es-AR" sz="1200" b="1" spc="-1" dirty="0">
                <a:solidFill>
                  <a:schemeClr val="bg1"/>
                </a:solidFill>
                <a:latin typeface="Trebuchet MS"/>
                <a:ea typeface="Calibri"/>
              </a:rPr>
              <a:t>DE </a:t>
            </a:r>
            <a:r>
              <a:rPr lang="es-AR" sz="1200" b="1" spc="-1" dirty="0" smtClean="0">
                <a:solidFill>
                  <a:schemeClr val="bg1"/>
                </a:solidFill>
                <a:latin typeface="Trebuchet MS"/>
                <a:ea typeface="Calibri"/>
              </a:rPr>
              <a:t>PREPARACIÓN DE MUESTRAS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26" name="CustomShape 9"/>
          <p:cNvSpPr/>
          <p:nvPr/>
        </p:nvSpPr>
        <p:spPr>
          <a:xfrm>
            <a:off x="3242701" y="7782410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 smtClean="0">
                <a:solidFill>
                  <a:schemeClr val="bg1"/>
                </a:solidFill>
                <a:latin typeface="Trebuchet MS"/>
                <a:ea typeface="Calibri"/>
              </a:rPr>
              <a:t>LABORATORIOS </a:t>
            </a:r>
            <a:r>
              <a:rPr lang="es-AR" sz="1200" b="1" spc="-1" dirty="0">
                <a:solidFill>
                  <a:schemeClr val="bg1"/>
                </a:solidFill>
                <a:latin typeface="Trebuchet MS"/>
                <a:ea typeface="Calibri"/>
              </a:rPr>
              <a:t>DE </a:t>
            </a:r>
            <a:r>
              <a:rPr lang="es-AR" sz="1200" b="1" spc="-1" dirty="0" smtClean="0">
                <a:solidFill>
                  <a:schemeClr val="bg1"/>
                </a:solidFill>
                <a:latin typeface="Trebuchet MS"/>
                <a:ea typeface="Calibri"/>
              </a:rPr>
              <a:t>DEUTERACIÓN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27" name="CustomShape 10"/>
          <p:cNvSpPr/>
          <p:nvPr/>
        </p:nvSpPr>
        <p:spPr>
          <a:xfrm>
            <a:off x="8649195" y="7796006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>
                <a:solidFill>
                  <a:schemeClr val="bg1"/>
                </a:solidFill>
                <a:latin typeface="Trebuchet MS"/>
                <a:ea typeface="Calibri"/>
              </a:rPr>
              <a:t>LABORATORIOS </a:t>
            </a:r>
            <a:r>
              <a:rPr lang="es-AR" sz="1200" b="1" spc="-1" dirty="0" smtClean="0">
                <a:solidFill>
                  <a:schemeClr val="bg1"/>
                </a:solidFill>
                <a:latin typeface="Trebuchet MS"/>
                <a:ea typeface="Calibri"/>
              </a:rPr>
              <a:t> DE CARACTERIZACIÓN POR RAYOS </a:t>
            </a:r>
            <a:r>
              <a:rPr lang="es-AR" sz="1200" b="1" spc="-1" dirty="0">
                <a:solidFill>
                  <a:schemeClr val="bg1"/>
                </a:solidFill>
                <a:latin typeface="Trebuchet MS"/>
                <a:ea typeface="Calibri"/>
              </a:rPr>
              <a:t>X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28" name="CustomShape 11"/>
          <p:cNvSpPr/>
          <p:nvPr/>
        </p:nvSpPr>
        <p:spPr>
          <a:xfrm>
            <a:off x="5892268" y="7784880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>
                <a:solidFill>
                  <a:schemeClr val="bg1"/>
                </a:solidFill>
                <a:latin typeface="Trebuchet MS"/>
                <a:ea typeface="Calibri"/>
              </a:rPr>
              <a:t>LABORATORIOS ENTORNOS DE MUESTRA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INFRAESTRUCTURA</a:t>
            </a:r>
            <a:endParaRPr lang="es-ES" dirty="0"/>
          </a:p>
        </p:txBody>
      </p:sp>
      <p:pic>
        <p:nvPicPr>
          <p:cNvPr id="16" name="15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870938" y="1924014"/>
            <a:ext cx="1588334" cy="1458250"/>
          </a:xfrm>
          <a:prstGeom prst="rect">
            <a:avLst/>
          </a:prstGeom>
          <a:ln>
            <a:noFill/>
          </a:ln>
        </p:spPr>
      </p:pic>
      <p:sp>
        <p:nvSpPr>
          <p:cNvPr id="18" name="Cuadro de texto 11"/>
          <p:cNvSpPr txBox="1">
            <a:spLocks noChangeArrowheads="1"/>
          </p:cNvSpPr>
          <p:nvPr/>
        </p:nvSpPr>
        <p:spPr bwMode="auto">
          <a:xfrm>
            <a:off x="680438" y="5917964"/>
            <a:ext cx="2278661" cy="688176"/>
          </a:xfrm>
          <a:prstGeom prst="rect">
            <a:avLst/>
          </a:prstGeom>
          <a:solidFill>
            <a:srgbClr val="FDFDFD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vert="horz" wrap="square" lIns="66967" tIns="33483" rIns="66967" bIns="33483" anchor="ctr" anchorCtr="0" upright="1">
            <a:noAutofit/>
          </a:bodyPr>
          <a:lstStyle/>
          <a:p>
            <a:pPr algn="r">
              <a:lnSpc>
                <a:spcPct val="120000"/>
              </a:lnSpc>
              <a:spcAft>
                <a:spcPts val="1001"/>
              </a:spcAft>
            </a:pPr>
            <a:r>
              <a:rPr lang="es-AR" sz="1900" b="1" dirty="0">
                <a:solidFill>
                  <a:srgbClr val="5BBDC3"/>
                </a:solidFill>
                <a:latin typeface="+mj-lt"/>
                <a:ea typeface="Calibri"/>
                <a:cs typeface="Calibri"/>
              </a:rPr>
              <a:t>ANDES</a:t>
            </a:r>
          </a:p>
        </p:txBody>
      </p:sp>
      <p:pic>
        <p:nvPicPr>
          <p:cNvPr id="19" name="18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39" y="5966175"/>
            <a:ext cx="608201" cy="608201"/>
          </a:xfrm>
          <a:prstGeom prst="rect">
            <a:avLst/>
          </a:prstGeom>
        </p:spPr>
      </p:pic>
      <p:grpSp>
        <p:nvGrpSpPr>
          <p:cNvPr id="20" name="19 Grupo"/>
          <p:cNvGrpSpPr/>
          <p:nvPr/>
        </p:nvGrpSpPr>
        <p:grpSpPr>
          <a:xfrm>
            <a:off x="2364923" y="6872992"/>
            <a:ext cx="1688860" cy="688176"/>
            <a:chOff x="1999703" y="5661248"/>
            <a:chExt cx="1237323" cy="504056"/>
          </a:xfrm>
        </p:grpSpPr>
        <p:sp>
          <p:nvSpPr>
            <p:cNvPr id="21" name="Cuadro de texto 11"/>
            <p:cNvSpPr txBox="1">
              <a:spLocks noChangeArrowheads="1"/>
            </p:cNvSpPr>
            <p:nvPr/>
          </p:nvSpPr>
          <p:spPr bwMode="auto">
            <a:xfrm>
              <a:off x="1999703" y="5661248"/>
              <a:ext cx="1237323" cy="504056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ASTOR</a:t>
              </a:r>
            </a:p>
          </p:txBody>
        </p:sp>
        <p:pic>
          <p:nvPicPr>
            <p:cNvPr id="22" name="21 Imagen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7358" y="5690076"/>
              <a:ext cx="446514" cy="446400"/>
            </a:xfrm>
            <a:prstGeom prst="rect">
              <a:avLst/>
            </a:prstGeom>
          </p:spPr>
        </p:pic>
      </p:grpSp>
      <p:grpSp>
        <p:nvGrpSpPr>
          <p:cNvPr id="23" name="22 Grupo"/>
          <p:cNvGrpSpPr/>
          <p:nvPr/>
        </p:nvGrpSpPr>
        <p:grpSpPr>
          <a:xfrm>
            <a:off x="6049928" y="5924300"/>
            <a:ext cx="1374717" cy="688176"/>
            <a:chOff x="6263087" y="4460312"/>
            <a:chExt cx="1007170" cy="504056"/>
          </a:xfrm>
        </p:grpSpPr>
        <p:sp>
          <p:nvSpPr>
            <p:cNvPr id="24" name="Cuadro de texto 11"/>
            <p:cNvSpPr txBox="1">
              <a:spLocks noChangeArrowheads="1"/>
            </p:cNvSpPr>
            <p:nvPr/>
          </p:nvSpPr>
          <p:spPr bwMode="auto">
            <a:xfrm>
              <a:off x="6263087" y="4460312"/>
              <a:ext cx="1007170" cy="504056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RNP</a:t>
              </a:r>
            </a:p>
          </p:txBody>
        </p:sp>
        <p:pic>
          <p:nvPicPr>
            <p:cNvPr id="25" name="24 Imagen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8789" y="4489140"/>
              <a:ext cx="446514" cy="446400"/>
            </a:xfrm>
            <a:prstGeom prst="rect">
              <a:avLst/>
            </a:prstGeom>
          </p:spPr>
        </p:pic>
      </p:grpSp>
      <p:grpSp>
        <p:nvGrpSpPr>
          <p:cNvPr id="26" name="25 Grupo"/>
          <p:cNvGrpSpPr/>
          <p:nvPr/>
        </p:nvGrpSpPr>
        <p:grpSpPr>
          <a:xfrm>
            <a:off x="8745157" y="5209466"/>
            <a:ext cx="1884951" cy="688176"/>
            <a:chOff x="7059455" y="3665985"/>
            <a:chExt cx="1380987" cy="504056"/>
          </a:xfrm>
        </p:grpSpPr>
        <p:sp>
          <p:nvSpPr>
            <p:cNvPr id="27" name="Cuadro de texto 11"/>
            <p:cNvSpPr txBox="1">
              <a:spLocks noChangeArrowheads="1"/>
            </p:cNvSpPr>
            <p:nvPr/>
          </p:nvSpPr>
          <p:spPr bwMode="auto">
            <a:xfrm>
              <a:off x="7059455" y="3665985"/>
              <a:ext cx="1380987" cy="504056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SANS-</a:t>
              </a:r>
              <a:r>
                <a:rPr lang="es-AR" sz="1900" b="1" dirty="0" err="1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mP</a:t>
              </a:r>
              <a:endParaRPr lang="es-AR" sz="1900" b="1" dirty="0">
                <a:solidFill>
                  <a:srgbClr val="5BBDC3"/>
                </a:solidFill>
                <a:latin typeface="+mj-lt"/>
                <a:ea typeface="Calibri"/>
                <a:cs typeface="Calibri"/>
              </a:endParaRPr>
            </a:p>
          </p:txBody>
        </p:sp>
        <p:pic>
          <p:nvPicPr>
            <p:cNvPr id="28" name="27 Imagen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2723" y="3696632"/>
              <a:ext cx="446514" cy="446400"/>
            </a:xfrm>
            <a:prstGeom prst="rect">
              <a:avLst/>
            </a:prstGeom>
          </p:spPr>
        </p:pic>
      </p:grpSp>
      <p:pic>
        <p:nvPicPr>
          <p:cNvPr id="34" name="33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251" y="5957951"/>
            <a:ext cx="608201" cy="608201"/>
          </a:xfrm>
          <a:prstGeom prst="rect">
            <a:avLst/>
          </a:prstGeom>
        </p:spPr>
      </p:pic>
      <p:grpSp>
        <p:nvGrpSpPr>
          <p:cNvPr id="35" name="34 Grupo"/>
          <p:cNvGrpSpPr/>
          <p:nvPr/>
        </p:nvGrpSpPr>
        <p:grpSpPr>
          <a:xfrm>
            <a:off x="7854662" y="4042085"/>
            <a:ext cx="1884951" cy="688176"/>
            <a:chOff x="6635152" y="3638977"/>
            <a:chExt cx="1380987" cy="504055"/>
          </a:xfrm>
        </p:grpSpPr>
        <p:sp>
          <p:nvSpPr>
            <p:cNvPr id="36" name="Cuadro de texto 11"/>
            <p:cNvSpPr txBox="1">
              <a:spLocks noChangeArrowheads="1"/>
            </p:cNvSpPr>
            <p:nvPr/>
          </p:nvSpPr>
          <p:spPr bwMode="auto">
            <a:xfrm>
              <a:off x="6635152" y="3638977"/>
              <a:ext cx="1380987" cy="504055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 smtClean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SANS-MB</a:t>
              </a:r>
              <a:endParaRPr lang="es-AR" sz="1900" b="1" dirty="0">
                <a:solidFill>
                  <a:srgbClr val="5BBDC3"/>
                </a:solidFill>
                <a:latin typeface="+mj-lt"/>
                <a:ea typeface="Calibri"/>
                <a:cs typeface="Calibri"/>
              </a:endParaRPr>
            </a:p>
          </p:txBody>
        </p:sp>
        <p:pic>
          <p:nvPicPr>
            <p:cNvPr id="37" name="36 Imagen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8420" y="3669631"/>
              <a:ext cx="446514" cy="446400"/>
            </a:xfrm>
            <a:prstGeom prst="rect">
              <a:avLst/>
            </a:prstGeom>
          </p:spPr>
        </p:pic>
      </p:grpSp>
      <p:sp>
        <p:nvSpPr>
          <p:cNvPr id="29" name="CustomShape 11"/>
          <p:cNvSpPr/>
          <p:nvPr/>
        </p:nvSpPr>
        <p:spPr>
          <a:xfrm>
            <a:off x="2959099" y="1928420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 smtClean="0">
                <a:solidFill>
                  <a:schemeClr val="bg1"/>
                </a:solidFill>
                <a:latin typeface="Trebuchet MS"/>
              </a:rPr>
              <a:t>LABORATORIO DE DESARROLLO ELETRÓNICA Y CONTROL,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0" name="CustomShape 11"/>
          <p:cNvSpPr/>
          <p:nvPr/>
        </p:nvSpPr>
        <p:spPr>
          <a:xfrm>
            <a:off x="5781414" y="1965530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 smtClean="0">
                <a:solidFill>
                  <a:schemeClr val="bg1"/>
                </a:solidFill>
                <a:latin typeface="Trebuchet MS"/>
              </a:rPr>
              <a:t>LABORATORIO DE DESARROLLO DETECTORES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1" name="CustomShape 11"/>
          <p:cNvSpPr/>
          <p:nvPr/>
        </p:nvSpPr>
        <p:spPr>
          <a:xfrm>
            <a:off x="8649195" y="1965530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 smtClean="0">
                <a:solidFill>
                  <a:schemeClr val="bg1"/>
                </a:solidFill>
                <a:latin typeface="Trebuchet MS"/>
              </a:rPr>
              <a:t>LABORATORIO DE DESARROLLO MECÁNICO DE INSTRUMENTOS  COMPONENTES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50" name="49 Rectángulo"/>
          <p:cNvSpPr/>
          <p:nvPr/>
        </p:nvSpPr>
        <p:spPr>
          <a:xfrm>
            <a:off x="8813007" y="999224"/>
            <a:ext cx="1493985" cy="909742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2016</a:t>
            </a:r>
          </a:p>
          <a:p>
            <a:pPr algn="ctr"/>
            <a:r>
              <a:rPr lang="es-AR" dirty="0" smtClean="0"/>
              <a:t>DISEÑO Y CONSTRUCCION</a:t>
            </a:r>
          </a:p>
        </p:txBody>
      </p:sp>
      <p:sp>
        <p:nvSpPr>
          <p:cNvPr id="51" name="50 Rectángulo"/>
          <p:cNvSpPr/>
          <p:nvPr/>
        </p:nvSpPr>
        <p:spPr>
          <a:xfrm>
            <a:off x="11349824" y="980900"/>
            <a:ext cx="1137775" cy="90974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2025 USUARIOS</a:t>
            </a:r>
            <a:endParaRPr lang="es-AR" dirty="0"/>
          </a:p>
        </p:txBody>
      </p:sp>
      <p:sp>
        <p:nvSpPr>
          <p:cNvPr id="52" name="51 Rectángulo"/>
          <p:cNvSpPr/>
          <p:nvPr/>
        </p:nvSpPr>
        <p:spPr>
          <a:xfrm>
            <a:off x="10185079" y="991383"/>
            <a:ext cx="1271329" cy="90974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2024</a:t>
            </a:r>
          </a:p>
          <a:p>
            <a:pPr algn="ctr"/>
            <a:r>
              <a:rPr lang="es-AR" dirty="0" smtClean="0"/>
              <a:t>INSTALACIÓN</a:t>
            </a:r>
            <a:endParaRPr lang="es-AR" dirty="0"/>
          </a:p>
        </p:txBody>
      </p:sp>
      <p:sp>
        <p:nvSpPr>
          <p:cNvPr id="53" name="52 Rectángulo"/>
          <p:cNvSpPr/>
          <p:nvPr/>
        </p:nvSpPr>
        <p:spPr>
          <a:xfrm>
            <a:off x="7542020" y="996271"/>
            <a:ext cx="1434258" cy="91367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2015 PLANIFICACIÓN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39" y="1901124"/>
            <a:ext cx="10460877" cy="784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44" y="1924014"/>
            <a:ext cx="11279265" cy="6569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518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Picture 3"/>
          <p:cNvPicPr/>
          <p:nvPr/>
        </p:nvPicPr>
        <p:blipFill rotWithShape="1">
          <a:blip r:embed="rId3"/>
          <a:srcRect l="6234"/>
          <a:stretch/>
        </p:blipFill>
        <p:spPr>
          <a:xfrm>
            <a:off x="761495" y="1899545"/>
            <a:ext cx="10598020" cy="5838037"/>
          </a:xfrm>
          <a:prstGeom prst="rect">
            <a:avLst/>
          </a:prstGeom>
          <a:ln>
            <a:noFill/>
          </a:ln>
        </p:spPr>
      </p:pic>
      <p:sp>
        <p:nvSpPr>
          <p:cNvPr id="424" name="TextShape 7"/>
          <p:cNvSpPr txBox="1"/>
          <p:nvPr/>
        </p:nvSpPr>
        <p:spPr>
          <a:xfrm>
            <a:off x="11056429" y="8803748"/>
            <a:ext cx="799959" cy="497890"/>
          </a:xfrm>
          <a:prstGeom prst="rect">
            <a:avLst/>
          </a:prstGeom>
          <a:noFill/>
          <a:ln>
            <a:noFill/>
          </a:ln>
        </p:spPr>
        <p:txBody>
          <a:bodyPr lIns="124816" tIns="62408" rIns="124816" bIns="62408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s-ES" sz="1500" spc="-1">
                <a:solidFill>
                  <a:srgbClr val="8B8E95"/>
                </a:solidFill>
                <a:latin typeface="Franklin Gothic Book"/>
              </a:rPr>
              <a:t>| </a:t>
            </a:r>
            <a:fld id="{EA9508CC-9B33-4887-B948-F0435A40D2AC}" type="slidenum">
              <a:rPr lang="es-ES" sz="1500" spc="-1">
                <a:solidFill>
                  <a:srgbClr val="8B8E95"/>
                </a:solidFill>
                <a:latin typeface="Franklin Gothic Book"/>
              </a:rPr>
              <a:t>12</a:t>
            </a:fld>
            <a:endParaRPr lang="es-AR" sz="1500" spc="-1">
              <a:latin typeface="Times New Roman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INSTRUMENTOS DEL LHN</a:t>
            </a:r>
            <a:endParaRPr lang="es-ES" dirty="0"/>
          </a:p>
        </p:txBody>
      </p:sp>
      <p:pic>
        <p:nvPicPr>
          <p:cNvPr id="16" name="15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870938" y="1924014"/>
            <a:ext cx="1588334" cy="1458250"/>
          </a:xfrm>
          <a:prstGeom prst="rect">
            <a:avLst/>
          </a:prstGeom>
          <a:ln>
            <a:noFill/>
          </a:ln>
        </p:spPr>
      </p:pic>
      <p:sp>
        <p:nvSpPr>
          <p:cNvPr id="18" name="Cuadro de texto 11"/>
          <p:cNvSpPr txBox="1">
            <a:spLocks noChangeArrowheads="1"/>
          </p:cNvSpPr>
          <p:nvPr/>
        </p:nvSpPr>
        <p:spPr bwMode="auto">
          <a:xfrm>
            <a:off x="870938" y="5860814"/>
            <a:ext cx="2278661" cy="688176"/>
          </a:xfrm>
          <a:prstGeom prst="rect">
            <a:avLst/>
          </a:prstGeom>
          <a:solidFill>
            <a:srgbClr val="FDFDFD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vert="horz" wrap="square" lIns="66967" tIns="33483" rIns="66967" bIns="33483" anchor="ctr" anchorCtr="0" upright="1">
            <a:noAutofit/>
          </a:bodyPr>
          <a:lstStyle/>
          <a:p>
            <a:pPr algn="r">
              <a:lnSpc>
                <a:spcPct val="120000"/>
              </a:lnSpc>
              <a:spcAft>
                <a:spcPts val="1001"/>
              </a:spcAft>
            </a:pPr>
            <a:r>
              <a:rPr lang="es-AR" sz="1900" b="1" dirty="0">
                <a:solidFill>
                  <a:srgbClr val="5BBDC3"/>
                </a:solidFill>
                <a:latin typeface="+mj-lt"/>
                <a:ea typeface="Calibri"/>
                <a:cs typeface="Calibri"/>
              </a:rPr>
              <a:t>ANDES</a:t>
            </a:r>
          </a:p>
        </p:txBody>
      </p:sp>
      <p:pic>
        <p:nvPicPr>
          <p:cNvPr id="19" name="18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39" y="5909025"/>
            <a:ext cx="608201" cy="608201"/>
          </a:xfrm>
          <a:prstGeom prst="rect">
            <a:avLst/>
          </a:prstGeom>
        </p:spPr>
      </p:pic>
      <p:grpSp>
        <p:nvGrpSpPr>
          <p:cNvPr id="20" name="19 Grupo"/>
          <p:cNvGrpSpPr/>
          <p:nvPr/>
        </p:nvGrpSpPr>
        <p:grpSpPr>
          <a:xfrm>
            <a:off x="4136573" y="6777742"/>
            <a:ext cx="1688860" cy="688176"/>
            <a:chOff x="1999703" y="5661248"/>
            <a:chExt cx="1237323" cy="504056"/>
          </a:xfrm>
        </p:grpSpPr>
        <p:sp>
          <p:nvSpPr>
            <p:cNvPr id="21" name="Cuadro de texto 11"/>
            <p:cNvSpPr txBox="1">
              <a:spLocks noChangeArrowheads="1"/>
            </p:cNvSpPr>
            <p:nvPr/>
          </p:nvSpPr>
          <p:spPr bwMode="auto">
            <a:xfrm>
              <a:off x="1999703" y="5661248"/>
              <a:ext cx="1237323" cy="504056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ASTOR</a:t>
              </a:r>
            </a:p>
          </p:txBody>
        </p:sp>
        <p:pic>
          <p:nvPicPr>
            <p:cNvPr id="22" name="21 Imagen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7358" y="5690076"/>
              <a:ext cx="446514" cy="446400"/>
            </a:xfrm>
            <a:prstGeom prst="rect">
              <a:avLst/>
            </a:prstGeom>
          </p:spPr>
        </p:pic>
      </p:grpSp>
      <p:pic>
        <p:nvPicPr>
          <p:cNvPr id="34" name="33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751" y="5900801"/>
            <a:ext cx="608201" cy="608201"/>
          </a:xfrm>
          <a:prstGeom prst="rect">
            <a:avLst/>
          </a:prstGeom>
        </p:spPr>
      </p:pic>
      <p:grpSp>
        <p:nvGrpSpPr>
          <p:cNvPr id="38" name="37 Grupo"/>
          <p:cNvGrpSpPr/>
          <p:nvPr/>
        </p:nvGrpSpPr>
        <p:grpSpPr>
          <a:xfrm>
            <a:off x="870938" y="3258060"/>
            <a:ext cx="5010316" cy="4431163"/>
            <a:chOff x="539879" y="4089236"/>
            <a:chExt cx="5010316" cy="4431162"/>
          </a:xfrm>
        </p:grpSpPr>
        <p:sp>
          <p:nvSpPr>
            <p:cNvPr id="39" name="38 Rectángulo"/>
            <p:cNvSpPr/>
            <p:nvPr/>
          </p:nvSpPr>
          <p:spPr>
            <a:xfrm>
              <a:off x="539879" y="4359349"/>
              <a:ext cx="5010316" cy="4161049"/>
            </a:xfrm>
            <a:prstGeom prst="rect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991631" y="4089236"/>
              <a:ext cx="4106808" cy="369332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" sz="1800" dirty="0" smtClean="0">
                  <a:solidFill>
                    <a:schemeClr val="tx1"/>
                  </a:solidFill>
                  <a:latin typeface="+mj-lt"/>
                </a:rPr>
                <a:t>DESARROLLO PROPIO</a:t>
              </a:r>
              <a:endParaRPr lang="es-ES" sz="1800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15" name="14 Rectángulo"/>
          <p:cNvSpPr/>
          <p:nvPr/>
        </p:nvSpPr>
        <p:spPr>
          <a:xfrm>
            <a:off x="2072288" y="7909911"/>
            <a:ext cx="1187849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2018-2023</a:t>
            </a:r>
            <a:endParaRPr lang="es-AR" dirty="0"/>
          </a:p>
        </p:txBody>
      </p:sp>
      <p:sp>
        <p:nvSpPr>
          <p:cNvPr id="17" name="16 Rectángulo"/>
          <p:cNvSpPr/>
          <p:nvPr/>
        </p:nvSpPr>
        <p:spPr>
          <a:xfrm>
            <a:off x="4432334" y="7891587"/>
            <a:ext cx="1137775" cy="4572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2025 USUARIOS</a:t>
            </a:r>
            <a:endParaRPr lang="es-AR" dirty="0"/>
          </a:p>
        </p:txBody>
      </p:sp>
      <p:sp>
        <p:nvSpPr>
          <p:cNvPr id="23" name="22 Rectángulo"/>
          <p:cNvSpPr/>
          <p:nvPr/>
        </p:nvSpPr>
        <p:spPr>
          <a:xfrm>
            <a:off x="3267589" y="7902070"/>
            <a:ext cx="1271329" cy="4572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2023-2024</a:t>
            </a:r>
            <a:endParaRPr lang="es-AR" dirty="0"/>
          </a:p>
        </p:txBody>
      </p:sp>
      <p:sp>
        <p:nvSpPr>
          <p:cNvPr id="24" name="23 Rectángulo"/>
          <p:cNvSpPr/>
          <p:nvPr/>
        </p:nvSpPr>
        <p:spPr>
          <a:xfrm>
            <a:off x="870938" y="7907936"/>
            <a:ext cx="1187849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2014-2019</a:t>
            </a:r>
            <a:endParaRPr lang="es-AR" dirty="0"/>
          </a:p>
        </p:txBody>
      </p:sp>
      <p:sp>
        <p:nvSpPr>
          <p:cNvPr id="4" name="3 Flecha abajo"/>
          <p:cNvSpPr/>
          <p:nvPr/>
        </p:nvSpPr>
        <p:spPr>
          <a:xfrm rot="10800000">
            <a:off x="2405495" y="8367111"/>
            <a:ext cx="521434" cy="47870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9143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5174E7-DDA3-4846-8F04-3B7E827DB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ASTOR Subsistemas</a:t>
            </a:r>
            <a:endParaRPr lang="es-AR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CA96FBC-F02A-5846-8D38-490ED18075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461" y="1690614"/>
            <a:ext cx="6339933" cy="6815188"/>
          </a:xfrm>
          <a:prstGeom prst="rect">
            <a:avLst/>
          </a:prstGeom>
        </p:spPr>
      </p:pic>
      <p:sp>
        <p:nvSpPr>
          <p:cNvPr id="6" name="2 Marcador de contenido">
            <a:extLst>
              <a:ext uri="{FF2B5EF4-FFF2-40B4-BE49-F238E27FC236}">
                <a16:creationId xmlns:a16="http://schemas.microsoft.com/office/drawing/2014/main" id="{321C75D7-5306-414D-807F-F2F9400BC6C8}"/>
              </a:ext>
            </a:extLst>
          </p:cNvPr>
          <p:cNvSpPr txBox="1">
            <a:spLocks/>
          </p:cNvSpPr>
          <p:nvPr/>
        </p:nvSpPr>
        <p:spPr>
          <a:xfrm>
            <a:off x="441593" y="1853947"/>
            <a:ext cx="11232833" cy="6488521"/>
          </a:xfrm>
          <a:prstGeom prst="rect">
            <a:avLst/>
          </a:prstGeom>
        </p:spPr>
        <p:txBody>
          <a:bodyPr lIns="124816" tIns="62408" rIns="124816" bIns="62408">
            <a:normAutofit/>
          </a:bodyPr>
          <a:lstStyle>
            <a:lvl1pPr marL="342900" indent="-250825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32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s-ES" sz="1600" dirty="0" smtClean="0"/>
              <a:t>SS01</a:t>
            </a:r>
            <a:r>
              <a:rPr lang="es-ES" sz="1600" dirty="0"/>
              <a:t>: Colimador Primario</a:t>
            </a:r>
          </a:p>
          <a:p>
            <a:pPr lvl="1"/>
            <a:r>
              <a:rPr lang="es-ES" sz="1600" dirty="0"/>
              <a:t>SS02: Obturador y Colimadores secundarios</a:t>
            </a:r>
          </a:p>
          <a:p>
            <a:pPr lvl="1"/>
            <a:r>
              <a:rPr lang="es-ES" sz="1600" dirty="0"/>
              <a:t>SS03: Búnker/Blindaje</a:t>
            </a:r>
          </a:p>
          <a:p>
            <a:pPr lvl="1"/>
            <a:r>
              <a:rPr lang="es-ES" sz="1600" dirty="0" smtClean="0"/>
              <a:t>SS04</a:t>
            </a:r>
            <a:r>
              <a:rPr lang="es-ES" sz="1600" dirty="0"/>
              <a:t>: Sala de conformación de haz</a:t>
            </a:r>
          </a:p>
          <a:p>
            <a:pPr lvl="1"/>
            <a:r>
              <a:rPr lang="es-ES" sz="1600" dirty="0"/>
              <a:t>SS05: Sala de experimentos</a:t>
            </a:r>
          </a:p>
          <a:p>
            <a:pPr lvl="1"/>
            <a:r>
              <a:rPr lang="es-ES" sz="1600" dirty="0"/>
              <a:t>SS06: Sistema de posicionamiento de </a:t>
            </a:r>
            <a:br>
              <a:rPr lang="es-ES" sz="1600" dirty="0"/>
            </a:br>
            <a:r>
              <a:rPr lang="es-ES" sz="1600" dirty="0"/>
              <a:t>muestras</a:t>
            </a:r>
          </a:p>
          <a:p>
            <a:pPr lvl="1"/>
            <a:r>
              <a:rPr lang="es-ES" sz="1600" dirty="0"/>
              <a:t>SS07: </a:t>
            </a:r>
            <a:r>
              <a:rPr lang="es-ES" sz="1600" dirty="0">
                <a:solidFill>
                  <a:srgbClr val="FF0000"/>
                </a:solidFill>
              </a:rPr>
              <a:t>Sistema de detección</a:t>
            </a:r>
          </a:p>
          <a:p>
            <a:pPr lvl="1"/>
            <a:r>
              <a:rPr lang="es-ES" sz="1600" dirty="0"/>
              <a:t>SS08: </a:t>
            </a:r>
            <a:r>
              <a:rPr lang="es-ES" sz="1600" dirty="0" err="1"/>
              <a:t>Beam</a:t>
            </a:r>
            <a:r>
              <a:rPr lang="es-ES" sz="1600" dirty="0"/>
              <a:t> Stop</a:t>
            </a:r>
          </a:p>
          <a:p>
            <a:pPr lvl="1"/>
            <a:r>
              <a:rPr lang="es-ES" sz="1600" dirty="0"/>
              <a:t>SS09: </a:t>
            </a:r>
            <a:r>
              <a:rPr lang="es-ES" sz="1600" dirty="0">
                <a:solidFill>
                  <a:srgbClr val="FF0000"/>
                </a:solidFill>
              </a:rPr>
              <a:t>Monitoreo y Control</a:t>
            </a:r>
          </a:p>
          <a:p>
            <a:pPr lvl="1"/>
            <a:r>
              <a:rPr lang="es-ES" sz="1600" dirty="0"/>
              <a:t>SS10: Operación y Análisis</a:t>
            </a:r>
          </a:p>
          <a:p>
            <a:pPr lvl="1"/>
            <a:r>
              <a:rPr lang="es-ES" sz="1600" dirty="0"/>
              <a:t>SS11: Infraestructura Auxiliar y Servicios</a:t>
            </a:r>
          </a:p>
          <a:p>
            <a:pPr lvl="1"/>
            <a:r>
              <a:rPr lang="es-ES" sz="1600" dirty="0"/>
              <a:t>SS12: Seguridad</a:t>
            </a:r>
          </a:p>
        </p:txBody>
      </p:sp>
    </p:spTree>
    <p:extLst>
      <p:ext uri="{BB962C8B-B14F-4D97-AF65-F5344CB8AC3E}">
        <p14:creationId xmlns:p14="http://schemas.microsoft.com/office/powerpoint/2010/main" val="121356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44462" y="261937"/>
            <a:ext cx="8664416" cy="1182380"/>
          </a:xfrm>
        </p:spPr>
        <p:txBody>
          <a:bodyPr/>
          <a:lstStyle/>
          <a:p>
            <a:r>
              <a:rPr lang="es-ES" sz="4000" dirty="0" smtClean="0"/>
              <a:t>ANDES </a:t>
            </a:r>
            <a:endParaRPr lang="es-ES" sz="40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C8BD-0474-4827-9E13-A4DD57DCD334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" y="1709737"/>
            <a:ext cx="8077200" cy="6604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3 Llamada de flecha hacia arriba"/>
          <p:cNvSpPr/>
          <p:nvPr/>
        </p:nvSpPr>
        <p:spPr>
          <a:xfrm>
            <a:off x="989786" y="7907677"/>
            <a:ext cx="2489245" cy="813366"/>
          </a:xfrm>
          <a:prstGeom prst="upArrowCallout">
            <a:avLst>
              <a:gd name="adj1" fmla="val 7599"/>
              <a:gd name="adj2" fmla="val 9749"/>
              <a:gd name="adj3" fmla="val 9489"/>
              <a:gd name="adj4" fmla="val 45781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26025" tIns="63013" rIns="126025" bIns="63013" rtlCol="0" anchor="ctr"/>
          <a:lstStyle/>
          <a:p>
            <a:pPr algn="ctr"/>
            <a:r>
              <a:rPr lang="es-ES" sz="2000" dirty="0" err="1" smtClean="0"/>
              <a:t>Interfase</a:t>
            </a:r>
            <a:r>
              <a:rPr lang="es-ES" sz="2000" dirty="0" smtClean="0"/>
              <a:t> RA-10</a:t>
            </a:r>
            <a:endParaRPr lang="es-ES" sz="2000" dirty="0"/>
          </a:p>
        </p:txBody>
      </p:sp>
      <p:sp>
        <p:nvSpPr>
          <p:cNvPr id="16" name="15 Llamada de flecha hacia abajo"/>
          <p:cNvSpPr/>
          <p:nvPr/>
        </p:nvSpPr>
        <p:spPr bwMode="auto">
          <a:xfrm>
            <a:off x="220662" y="1483775"/>
            <a:ext cx="2514600" cy="2283361"/>
          </a:xfrm>
          <a:prstGeom prst="downArrowCallout">
            <a:avLst>
              <a:gd name="adj1" fmla="val 5469"/>
              <a:gd name="adj2" fmla="val 10851"/>
              <a:gd name="adj3" fmla="val 9627"/>
              <a:gd name="adj4" fmla="val 27264"/>
            </a:avLst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s-E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Blindaje del haz </a:t>
            </a:r>
            <a:r>
              <a:rPr lang="es-E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policromático</a:t>
            </a:r>
            <a:endParaRPr kumimoji="0" lang="es-ES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16 Llamada de flecha hacia abajo"/>
          <p:cNvSpPr/>
          <p:nvPr/>
        </p:nvSpPr>
        <p:spPr bwMode="auto">
          <a:xfrm>
            <a:off x="2963862" y="1281776"/>
            <a:ext cx="2386203" cy="732761"/>
          </a:xfrm>
          <a:prstGeom prst="downArrowCallout">
            <a:avLst>
              <a:gd name="adj1" fmla="val 17843"/>
              <a:gd name="adj2" fmla="val 24556"/>
              <a:gd name="adj3" fmla="val 13988"/>
              <a:gd name="adj4" fmla="val 58720"/>
            </a:avLst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s-E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Monocromador</a:t>
            </a:r>
            <a:endParaRPr kumimoji="0" lang="es-ES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17 Llamada de flecha hacia abajo"/>
          <p:cNvSpPr/>
          <p:nvPr/>
        </p:nvSpPr>
        <p:spPr bwMode="auto">
          <a:xfrm>
            <a:off x="5402262" y="1483775"/>
            <a:ext cx="1600201" cy="2511962"/>
          </a:xfrm>
          <a:prstGeom prst="downArrowCallout">
            <a:avLst>
              <a:gd name="adj1" fmla="val 7485"/>
              <a:gd name="adj2" fmla="val 17043"/>
              <a:gd name="adj3" fmla="val 10603"/>
              <a:gd name="adj4" fmla="val 21053"/>
            </a:avLst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s-ES" sz="1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Mesa de posicionamiento</a:t>
            </a:r>
            <a:endParaRPr kumimoji="0" lang="es-ES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18 Llamada de flecha hacia abajo"/>
          <p:cNvSpPr/>
          <p:nvPr/>
        </p:nvSpPr>
        <p:spPr bwMode="auto">
          <a:xfrm>
            <a:off x="6545262" y="2243136"/>
            <a:ext cx="1371600" cy="1293429"/>
          </a:xfrm>
          <a:prstGeom prst="downArrowCallout">
            <a:avLst>
              <a:gd name="adj1" fmla="val 6122"/>
              <a:gd name="adj2" fmla="val 8735"/>
              <a:gd name="adj3" fmla="val 10603"/>
              <a:gd name="adj4" fmla="val 30429"/>
            </a:avLst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endParaRPr kumimoji="0" lang="en-US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19 Flecha derecha"/>
          <p:cNvSpPr/>
          <p:nvPr/>
        </p:nvSpPr>
        <p:spPr>
          <a:xfrm rot="18540947">
            <a:off x="1218302" y="6800666"/>
            <a:ext cx="978408" cy="484632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CuadroTexto"/>
          <p:cNvSpPr txBox="1"/>
          <p:nvPr/>
        </p:nvSpPr>
        <p:spPr>
          <a:xfrm>
            <a:off x="516704" y="7575627"/>
            <a:ext cx="1649682" cy="29976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600" dirty="0" smtClean="0">
                <a:solidFill>
                  <a:schemeClr val="tx1"/>
                </a:solidFill>
              </a:rPr>
              <a:t>Haz de neutrones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22" name="21 Llamada de flecha hacia arriba"/>
          <p:cNvSpPr/>
          <p:nvPr/>
        </p:nvSpPr>
        <p:spPr>
          <a:xfrm>
            <a:off x="7231062" y="7723969"/>
            <a:ext cx="2039983" cy="813366"/>
          </a:xfrm>
          <a:prstGeom prst="upArrowCallout">
            <a:avLst>
              <a:gd name="adj1" fmla="val 9278"/>
              <a:gd name="adj2" fmla="val 17414"/>
              <a:gd name="adj3" fmla="val 9489"/>
              <a:gd name="adj4" fmla="val 45781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26025" tIns="63013" rIns="126025" bIns="63013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Beam catcher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23" name="22 Conector recto"/>
          <p:cNvCxnSpPr/>
          <p:nvPr/>
        </p:nvCxnSpPr>
        <p:spPr>
          <a:xfrm flipV="1">
            <a:off x="4132070" y="2243137"/>
            <a:ext cx="0" cy="799774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23 Flecha curvada hacia la derecha"/>
          <p:cNvSpPr/>
          <p:nvPr/>
        </p:nvSpPr>
        <p:spPr>
          <a:xfrm>
            <a:off x="3299142" y="2321308"/>
            <a:ext cx="731520" cy="1522029"/>
          </a:xfrm>
          <a:prstGeom prst="curv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25" name="24 Conector recto"/>
          <p:cNvCxnSpPr/>
          <p:nvPr/>
        </p:nvCxnSpPr>
        <p:spPr>
          <a:xfrm flipV="1">
            <a:off x="6202362" y="4452937"/>
            <a:ext cx="0" cy="799774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25 Flecha curvada hacia la izquierda"/>
          <p:cNvSpPr/>
          <p:nvPr/>
        </p:nvSpPr>
        <p:spPr>
          <a:xfrm>
            <a:off x="6636703" y="4644635"/>
            <a:ext cx="731520" cy="1216152"/>
          </a:xfrm>
          <a:prstGeom prst="curved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989786" y="4231923"/>
            <a:ext cx="2922972" cy="14928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>
            <a:off x="4327525" y="5252711"/>
            <a:ext cx="0" cy="21720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32 CuadroTexto"/>
          <p:cNvSpPr txBox="1"/>
          <p:nvPr/>
        </p:nvSpPr>
        <p:spPr>
          <a:xfrm rot="16200000">
            <a:off x="3708889" y="6319616"/>
            <a:ext cx="806631" cy="398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solidFill>
                  <a:schemeClr val="tx1"/>
                </a:solidFill>
              </a:rPr>
              <a:t>2900</a:t>
            </a: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37" name="36 CuadroTexto"/>
          <p:cNvSpPr txBox="1"/>
          <p:nvPr/>
        </p:nvSpPr>
        <p:spPr>
          <a:xfrm rot="1768805">
            <a:off x="3178099" y="5153191"/>
            <a:ext cx="806631" cy="398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solidFill>
                  <a:schemeClr val="tx1"/>
                </a:solidFill>
              </a:rPr>
              <a:t>2580</a:t>
            </a: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3886087" y="7872311"/>
            <a:ext cx="1035861" cy="3222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35000 kg</a:t>
            </a:r>
            <a:endParaRPr lang="es-ES" sz="18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4261481" y="2243136"/>
            <a:ext cx="1035861" cy="3222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49000 kg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96794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44462" y="261937"/>
            <a:ext cx="8664416" cy="1182380"/>
          </a:xfrm>
        </p:spPr>
        <p:txBody>
          <a:bodyPr/>
          <a:lstStyle/>
          <a:p>
            <a:r>
              <a:rPr lang="es-ES" sz="4000" dirty="0" smtClean="0"/>
              <a:t>1. El instrumento ANDES</a:t>
            </a:r>
            <a:endParaRPr lang="es-ES" sz="40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C8BD-0474-4827-9E13-A4DD57DCD334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924" y="1591085"/>
            <a:ext cx="4758495" cy="3890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062" y="1965926"/>
            <a:ext cx="7414205" cy="6525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4 Conector recto"/>
          <p:cNvCxnSpPr/>
          <p:nvPr/>
        </p:nvCxnSpPr>
        <p:spPr>
          <a:xfrm flipH="1">
            <a:off x="113235" y="2432938"/>
            <a:ext cx="1828800" cy="2286000"/>
          </a:xfrm>
          <a:prstGeom prst="line">
            <a:avLst/>
          </a:prstGeom>
          <a:ln w="57150">
            <a:solidFill>
              <a:srgbClr val="2BED2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1942035" y="2432938"/>
            <a:ext cx="1631427" cy="876999"/>
          </a:xfrm>
          <a:prstGeom prst="line">
            <a:avLst/>
          </a:prstGeom>
          <a:ln w="57150">
            <a:solidFill>
              <a:srgbClr val="2BED2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Flecha derecha"/>
          <p:cNvSpPr/>
          <p:nvPr/>
        </p:nvSpPr>
        <p:spPr>
          <a:xfrm rot="1661414">
            <a:off x="4341559" y="4027553"/>
            <a:ext cx="978408" cy="533400"/>
          </a:xfrm>
          <a:prstGeom prst="rightArrow">
            <a:avLst/>
          </a:prstGeom>
          <a:solidFill>
            <a:srgbClr val="2BED2B"/>
          </a:solidFill>
          <a:ln>
            <a:solidFill>
              <a:srgbClr val="2BED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27 CuadroTexto"/>
          <p:cNvSpPr txBox="1"/>
          <p:nvPr/>
        </p:nvSpPr>
        <p:spPr>
          <a:xfrm>
            <a:off x="8218712" y="8067549"/>
            <a:ext cx="2707216" cy="3477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solidFill>
                  <a:schemeClr val="tx1"/>
                </a:solidFill>
              </a:rPr>
              <a:t>Vista en corte de ANDES</a:t>
            </a: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29" name="28 Llamada de flecha hacia abajo"/>
          <p:cNvSpPr/>
          <p:nvPr/>
        </p:nvSpPr>
        <p:spPr bwMode="auto">
          <a:xfrm>
            <a:off x="5704112" y="1292577"/>
            <a:ext cx="2514600" cy="2283361"/>
          </a:xfrm>
          <a:prstGeom prst="downArrowCallout">
            <a:avLst>
              <a:gd name="adj1" fmla="val 5469"/>
              <a:gd name="adj2" fmla="val 10851"/>
              <a:gd name="adj3" fmla="val 9627"/>
              <a:gd name="adj4" fmla="val 27264"/>
            </a:avLst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s-E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Dispositivos para la conformación del haz</a:t>
            </a:r>
            <a:endParaRPr kumimoji="0" lang="es-ES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30 Llamada de flecha hacia abajo"/>
          <p:cNvSpPr/>
          <p:nvPr/>
        </p:nvSpPr>
        <p:spPr bwMode="auto">
          <a:xfrm>
            <a:off x="8417245" y="1354915"/>
            <a:ext cx="2514600" cy="1516522"/>
          </a:xfrm>
          <a:prstGeom prst="downArrowCallout">
            <a:avLst>
              <a:gd name="adj1" fmla="val 5469"/>
              <a:gd name="adj2" fmla="val 10851"/>
              <a:gd name="adj3" fmla="val 9627"/>
              <a:gd name="adj4" fmla="val 42338"/>
            </a:avLst>
          </a:prstGeom>
          <a:solidFill>
            <a:srgbClr val="FFC00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s-E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Selección de la energía</a:t>
            </a:r>
            <a:endParaRPr kumimoji="0" lang="es-ES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92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44462" y="261937"/>
            <a:ext cx="8664416" cy="1182380"/>
          </a:xfrm>
        </p:spPr>
        <p:txBody>
          <a:bodyPr/>
          <a:lstStyle/>
          <a:p>
            <a:r>
              <a:rPr lang="es-ES" sz="4000" dirty="0"/>
              <a:t>3</a:t>
            </a:r>
            <a:r>
              <a:rPr lang="es-ES" sz="4000" dirty="0" smtClean="0"/>
              <a:t>. Estado de desarrollo</a:t>
            </a:r>
            <a:endParaRPr lang="es-ES" sz="40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C8BD-0474-4827-9E13-A4DD57DCD334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738" y="1328886"/>
            <a:ext cx="4992066" cy="3200251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</p:pic>
      <p:cxnSp>
        <p:nvCxnSpPr>
          <p:cNvPr id="4" name="3 Conector angular"/>
          <p:cNvCxnSpPr>
            <a:endCxn id="126" idx="1"/>
          </p:cNvCxnSpPr>
          <p:nvPr/>
        </p:nvCxnSpPr>
        <p:spPr>
          <a:xfrm>
            <a:off x="1514893" y="3247453"/>
            <a:ext cx="2058569" cy="1984297"/>
          </a:xfrm>
          <a:prstGeom prst="bentConnector3">
            <a:avLst>
              <a:gd name="adj1" fmla="val -1962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56 Conector angular"/>
          <p:cNvCxnSpPr/>
          <p:nvPr/>
        </p:nvCxnSpPr>
        <p:spPr>
          <a:xfrm>
            <a:off x="2445670" y="2474174"/>
            <a:ext cx="5253341" cy="616434"/>
          </a:xfrm>
          <a:prstGeom prst="bentConnector3">
            <a:avLst>
              <a:gd name="adj1" fmla="val 92366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97 Conector angular"/>
          <p:cNvCxnSpPr/>
          <p:nvPr/>
        </p:nvCxnSpPr>
        <p:spPr>
          <a:xfrm flipV="1">
            <a:off x="2445670" y="1785938"/>
            <a:ext cx="6766592" cy="688236"/>
          </a:xfrm>
          <a:prstGeom prst="bentConnector3">
            <a:avLst>
              <a:gd name="adj1" fmla="val 71673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0" name="109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88657">
            <a:off x="8021640" y="2354617"/>
            <a:ext cx="1844509" cy="180738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116 CuadroTexto"/>
          <p:cNvSpPr txBox="1"/>
          <p:nvPr/>
        </p:nvSpPr>
        <p:spPr>
          <a:xfrm>
            <a:off x="4738295" y="1728879"/>
            <a:ext cx="4877550" cy="555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 smtClean="0">
                <a:solidFill>
                  <a:schemeClr val="tx1"/>
                </a:solidFill>
              </a:rPr>
              <a:t>Especificación de </a:t>
            </a:r>
          </a:p>
          <a:p>
            <a:r>
              <a:rPr lang="es-ES" sz="1800" dirty="0" smtClean="0">
                <a:solidFill>
                  <a:schemeClr val="tx1"/>
                </a:solidFill>
              </a:rPr>
              <a:t>componentes de óptica</a:t>
            </a:r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120" name="119 CuadroTexto"/>
          <p:cNvSpPr txBox="1"/>
          <p:nvPr/>
        </p:nvSpPr>
        <p:spPr>
          <a:xfrm>
            <a:off x="9716270" y="3010750"/>
            <a:ext cx="218065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tx1"/>
                </a:solidFill>
              </a:rPr>
              <a:t>Especificación</a:t>
            </a:r>
          </a:p>
          <a:p>
            <a:r>
              <a:rPr lang="es-ES" sz="2000" dirty="0" smtClean="0">
                <a:solidFill>
                  <a:schemeClr val="tx1"/>
                </a:solidFill>
              </a:rPr>
              <a:t>para compra</a:t>
            </a:r>
            <a:endParaRPr lang="es-ES" sz="2000" dirty="0">
              <a:solidFill>
                <a:schemeClr val="tx1"/>
              </a:solidFill>
            </a:endParaRPr>
          </a:p>
        </p:txBody>
      </p:sp>
      <p:pic>
        <p:nvPicPr>
          <p:cNvPr id="126" name="125 Imagen"/>
          <p:cNvPicPr/>
          <p:nvPr/>
        </p:nvPicPr>
        <p:blipFill>
          <a:blip r:embed="rId4"/>
          <a:srcRect l="6414" t="35433" r="60035" b="4872"/>
          <a:stretch/>
        </p:blipFill>
        <p:spPr>
          <a:xfrm>
            <a:off x="3573462" y="4465513"/>
            <a:ext cx="1691100" cy="1532473"/>
          </a:xfrm>
          <a:prstGeom prst="rect">
            <a:avLst/>
          </a:prstGeom>
          <a:ln>
            <a:noFill/>
          </a:ln>
        </p:spPr>
      </p:pic>
      <p:pic>
        <p:nvPicPr>
          <p:cNvPr id="128" name="127 Imagen"/>
          <p:cNvPicPr/>
          <p:nvPr/>
        </p:nvPicPr>
        <p:blipFill>
          <a:blip r:embed="rId5"/>
          <a:srcRect l="12127" t="12176" r="11390" b="12990"/>
          <a:stretch/>
        </p:blipFill>
        <p:spPr>
          <a:xfrm>
            <a:off x="5402262" y="4539154"/>
            <a:ext cx="2414733" cy="2199783"/>
          </a:xfrm>
          <a:prstGeom prst="rect">
            <a:avLst/>
          </a:prstGeom>
          <a:ln>
            <a:noFill/>
          </a:ln>
        </p:spPr>
      </p:pic>
      <p:sp>
        <p:nvSpPr>
          <p:cNvPr id="129" name="128 CuadroTexto"/>
          <p:cNvSpPr txBox="1"/>
          <p:nvPr/>
        </p:nvSpPr>
        <p:spPr>
          <a:xfrm>
            <a:off x="5952782" y="4148137"/>
            <a:ext cx="2040280" cy="271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400" dirty="0" smtClean="0">
                <a:solidFill>
                  <a:schemeClr val="tx1"/>
                </a:solidFill>
              </a:rPr>
              <a:t>Mapa de dosis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34" name="133 Flecha derecha"/>
          <p:cNvSpPr/>
          <p:nvPr/>
        </p:nvSpPr>
        <p:spPr bwMode="auto">
          <a:xfrm rot="5400000">
            <a:off x="9713984" y="4236598"/>
            <a:ext cx="489204" cy="484632"/>
          </a:xfrm>
          <a:prstGeom prst="rightArrow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just" defTabSz="457200" rtl="0" eaLnBrk="1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32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DIN Next Rounded LT Pro" charset="0"/>
            </a:endParaRPr>
          </a:p>
        </p:txBody>
      </p:sp>
      <p:pic>
        <p:nvPicPr>
          <p:cNvPr id="144" name="143 Imagen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27938">
            <a:off x="9358221" y="1036295"/>
            <a:ext cx="1685363" cy="1651684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159 CuadroTexto"/>
          <p:cNvSpPr txBox="1"/>
          <p:nvPr/>
        </p:nvSpPr>
        <p:spPr>
          <a:xfrm>
            <a:off x="1778353" y="4689293"/>
            <a:ext cx="4877550" cy="555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 smtClean="0">
                <a:solidFill>
                  <a:schemeClr val="tx1"/>
                </a:solidFill>
              </a:rPr>
              <a:t>Optimización </a:t>
            </a:r>
          </a:p>
          <a:p>
            <a:r>
              <a:rPr lang="es-ES" sz="1800" dirty="0" smtClean="0">
                <a:solidFill>
                  <a:schemeClr val="tx1"/>
                </a:solidFill>
              </a:rPr>
              <a:t>de componentes</a:t>
            </a:r>
          </a:p>
        </p:txBody>
      </p:sp>
      <p:sp>
        <p:nvSpPr>
          <p:cNvPr id="165" name="164 CuadroTexto"/>
          <p:cNvSpPr txBox="1"/>
          <p:nvPr/>
        </p:nvSpPr>
        <p:spPr>
          <a:xfrm>
            <a:off x="9382282" y="4978166"/>
            <a:ext cx="230020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chemeClr val="tx1"/>
                </a:solidFill>
              </a:rPr>
              <a:t>Documentación</a:t>
            </a:r>
          </a:p>
          <a:p>
            <a:r>
              <a:rPr lang="es-ES" sz="2000" dirty="0" smtClean="0">
                <a:solidFill>
                  <a:schemeClr val="tx1"/>
                </a:solidFill>
              </a:rPr>
              <a:t>para fabricación</a:t>
            </a:r>
          </a:p>
        </p:txBody>
      </p:sp>
      <p:sp>
        <p:nvSpPr>
          <p:cNvPr id="166" name="165 Flecha derecha"/>
          <p:cNvSpPr/>
          <p:nvPr/>
        </p:nvSpPr>
        <p:spPr bwMode="auto">
          <a:xfrm>
            <a:off x="8069262" y="5394369"/>
            <a:ext cx="489204" cy="484632"/>
          </a:xfrm>
          <a:prstGeom prst="rightArrow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just" defTabSz="457200" rtl="0" eaLnBrk="1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32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DIN Next Rounded LT Pro" charset="0"/>
            </a:endParaRPr>
          </a:p>
        </p:txBody>
      </p:sp>
      <p:pic>
        <p:nvPicPr>
          <p:cNvPr id="16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6787" y="6013802"/>
            <a:ext cx="1240134" cy="1735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985" y="5963284"/>
            <a:ext cx="2746985" cy="1952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" name="168 CuadroTexto"/>
          <p:cNvSpPr txBox="1"/>
          <p:nvPr/>
        </p:nvSpPr>
        <p:spPr>
          <a:xfrm>
            <a:off x="3649662" y="6129337"/>
            <a:ext cx="2040280" cy="273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400" dirty="0" smtClean="0">
                <a:solidFill>
                  <a:schemeClr val="tx1"/>
                </a:solidFill>
              </a:rPr>
              <a:t>Cálculo de blindaje</a:t>
            </a:r>
            <a:endParaRPr lang="es-ES" sz="1400" dirty="0">
              <a:solidFill>
                <a:schemeClr val="tx1"/>
              </a:solidFill>
            </a:endParaRPr>
          </a:p>
        </p:txBody>
      </p:sp>
      <p:pic>
        <p:nvPicPr>
          <p:cNvPr id="17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14893" y="5636685"/>
            <a:ext cx="1748544" cy="357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42" name="1041 Conector angular"/>
          <p:cNvCxnSpPr>
            <a:endCxn id="170" idx="1"/>
          </p:cNvCxnSpPr>
          <p:nvPr/>
        </p:nvCxnSpPr>
        <p:spPr>
          <a:xfrm rot="16200000" flipH="1">
            <a:off x="-1443023" y="4468635"/>
            <a:ext cx="5612202" cy="30363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5" name="174 CuadroTexto"/>
          <p:cNvSpPr txBox="1"/>
          <p:nvPr/>
        </p:nvSpPr>
        <p:spPr>
          <a:xfrm>
            <a:off x="191122" y="7634517"/>
            <a:ext cx="2040280" cy="273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400" dirty="0" smtClean="0">
                <a:solidFill>
                  <a:schemeClr val="tx1"/>
                </a:solidFill>
              </a:rPr>
              <a:t>Diseño mecánico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81" name="180 Flecha derecha"/>
          <p:cNvSpPr/>
          <p:nvPr/>
        </p:nvSpPr>
        <p:spPr bwMode="auto">
          <a:xfrm>
            <a:off x="5577442" y="7149885"/>
            <a:ext cx="2239553" cy="484632"/>
          </a:xfrm>
          <a:prstGeom prst="rightArrow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just" defTabSz="457200" rtl="0" eaLnBrk="1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32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DIN Next Rounded LT Pro" charset="0"/>
            </a:endParaRPr>
          </a:p>
        </p:txBody>
      </p:sp>
      <p:pic>
        <p:nvPicPr>
          <p:cNvPr id="183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45993" y="6865300"/>
            <a:ext cx="2044327" cy="208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" name="183 CuadroTexto"/>
          <p:cNvSpPr txBox="1"/>
          <p:nvPr/>
        </p:nvSpPr>
        <p:spPr>
          <a:xfrm>
            <a:off x="179647" y="7908374"/>
            <a:ext cx="2040280" cy="273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400" dirty="0" smtClean="0">
                <a:solidFill>
                  <a:schemeClr val="tx1"/>
                </a:solidFill>
              </a:rPr>
              <a:t>Diseño de </a:t>
            </a:r>
            <a:r>
              <a:rPr lang="es-ES" sz="1400" dirty="0" err="1" smtClean="0">
                <a:solidFill>
                  <a:schemeClr val="tx1"/>
                </a:solidFill>
              </a:rPr>
              <a:t>AyC</a:t>
            </a:r>
            <a:endParaRPr lang="es-E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65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C8BD-0474-4827-9E13-A4DD57DCD334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738" y="1328886"/>
            <a:ext cx="4992066" cy="3200251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</p:pic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33" y="6053137"/>
            <a:ext cx="2159858" cy="1767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02" y="7958137"/>
            <a:ext cx="1408674" cy="11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angular"/>
          <p:cNvCxnSpPr>
            <a:endCxn id="47" idx="0"/>
          </p:cNvCxnSpPr>
          <p:nvPr/>
        </p:nvCxnSpPr>
        <p:spPr>
          <a:xfrm rot="5400000">
            <a:off x="937812" y="4103287"/>
            <a:ext cx="2286000" cy="161370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51 CuadroTexto"/>
          <p:cNvSpPr txBox="1"/>
          <p:nvPr/>
        </p:nvSpPr>
        <p:spPr>
          <a:xfrm>
            <a:off x="1269206" y="5421272"/>
            <a:ext cx="2304256" cy="555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 smtClean="0">
                <a:solidFill>
                  <a:schemeClr val="tx1"/>
                </a:solidFill>
              </a:rPr>
              <a:t>Equipos </a:t>
            </a:r>
          </a:p>
          <a:p>
            <a:r>
              <a:rPr lang="es-ES" sz="1800" dirty="0" smtClean="0">
                <a:solidFill>
                  <a:schemeClr val="tx1"/>
                </a:solidFill>
              </a:rPr>
              <a:t>adquiridos</a:t>
            </a:r>
            <a:endParaRPr lang="es-ES" sz="1800" dirty="0">
              <a:solidFill>
                <a:schemeClr val="tx1"/>
              </a:solidFill>
            </a:endParaRPr>
          </a:p>
        </p:txBody>
      </p:sp>
      <p:cxnSp>
        <p:nvCxnSpPr>
          <p:cNvPr id="13" name="12 Conector angular"/>
          <p:cNvCxnSpPr>
            <a:endCxn id="49" idx="0"/>
          </p:cNvCxnSpPr>
          <p:nvPr/>
        </p:nvCxnSpPr>
        <p:spPr>
          <a:xfrm rot="5400000">
            <a:off x="656002" y="4777947"/>
            <a:ext cx="4994998" cy="129712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3" name="52 Imagen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669462" y="1124307"/>
            <a:ext cx="3072408" cy="193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55 CuadroTexto"/>
          <p:cNvSpPr txBox="1"/>
          <p:nvPr/>
        </p:nvSpPr>
        <p:spPr>
          <a:xfrm>
            <a:off x="8965406" y="1176337"/>
            <a:ext cx="2304256" cy="555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800" dirty="0" smtClean="0">
                <a:solidFill>
                  <a:schemeClr val="tx1"/>
                </a:solidFill>
              </a:rPr>
              <a:t>Fabricación de prototipos en CNEA</a:t>
            </a:r>
          </a:p>
        </p:txBody>
      </p:sp>
      <p:cxnSp>
        <p:nvCxnSpPr>
          <p:cNvPr id="57" name="56 Conector angular"/>
          <p:cNvCxnSpPr/>
          <p:nvPr/>
        </p:nvCxnSpPr>
        <p:spPr>
          <a:xfrm>
            <a:off x="2183295" y="1862137"/>
            <a:ext cx="8758350" cy="1905000"/>
          </a:xfrm>
          <a:prstGeom prst="bentConnector3">
            <a:avLst>
              <a:gd name="adj1" fmla="val 83094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169" y="6268799"/>
            <a:ext cx="3875237" cy="220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4" name="73 Conector angular"/>
          <p:cNvCxnSpPr/>
          <p:nvPr/>
        </p:nvCxnSpPr>
        <p:spPr>
          <a:xfrm rot="16200000" flipH="1">
            <a:off x="3667440" y="3897206"/>
            <a:ext cx="2393723" cy="121007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81 CuadroTexto"/>
          <p:cNvSpPr txBox="1"/>
          <p:nvPr/>
        </p:nvSpPr>
        <p:spPr>
          <a:xfrm>
            <a:off x="4326334" y="5862754"/>
            <a:ext cx="3971528" cy="32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800" dirty="0" smtClean="0">
                <a:solidFill>
                  <a:schemeClr val="tx1"/>
                </a:solidFill>
              </a:rPr>
              <a:t>Desarrollo del piso deslizante</a:t>
            </a:r>
          </a:p>
        </p:txBody>
      </p:sp>
      <p:pic>
        <p:nvPicPr>
          <p:cNvPr id="49" name="Imagen 5" descr="Demex2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2" t="6421" r="20478" b="6421"/>
          <a:stretch/>
        </p:blipFill>
        <p:spPr>
          <a:xfrm>
            <a:off x="1820862" y="7924008"/>
            <a:ext cx="1368152" cy="1231943"/>
          </a:xfrm>
          <a:prstGeom prst="rect">
            <a:avLst/>
          </a:prstGeom>
        </p:spPr>
      </p:pic>
      <p:pic>
        <p:nvPicPr>
          <p:cNvPr id="9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462" y="2896470"/>
            <a:ext cx="1274970" cy="159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99 CuadroTexto"/>
          <p:cNvSpPr txBox="1"/>
          <p:nvPr/>
        </p:nvSpPr>
        <p:spPr>
          <a:xfrm>
            <a:off x="6232947" y="2240625"/>
            <a:ext cx="3017415" cy="555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800" dirty="0" smtClean="0">
                <a:solidFill>
                  <a:schemeClr val="tx1"/>
                </a:solidFill>
              </a:rPr>
              <a:t>Implementación del </a:t>
            </a:r>
          </a:p>
          <a:p>
            <a:pPr algn="l"/>
            <a:r>
              <a:rPr lang="es-ES" sz="1800" dirty="0" smtClean="0">
                <a:solidFill>
                  <a:schemeClr val="tx1"/>
                </a:solidFill>
              </a:rPr>
              <a:t>sistema de control ANDES</a:t>
            </a:r>
          </a:p>
        </p:txBody>
      </p: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432" y="2922225"/>
            <a:ext cx="24003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8" name="97 Conector angular"/>
          <p:cNvCxnSpPr>
            <a:endCxn id="99" idx="1"/>
          </p:cNvCxnSpPr>
          <p:nvPr/>
        </p:nvCxnSpPr>
        <p:spPr>
          <a:xfrm>
            <a:off x="2667000" y="2340805"/>
            <a:ext cx="2928462" cy="1351480"/>
          </a:xfrm>
          <a:prstGeom prst="bentConnector3">
            <a:avLst>
              <a:gd name="adj1" fmla="val 81225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538" y="4525347"/>
            <a:ext cx="1066800" cy="1426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384" y="3057166"/>
            <a:ext cx="3230563" cy="2422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4" descr="blob:https://web.whatsapp.com/616dd04c-72b4-435a-9dd3-63a3938df25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5" name="AutoShape 6" descr="blob:https://web.whatsapp.com/616dd04c-72b4-435a-9dd3-63a3938df25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7" name="AutoShape 8" descr="blob:https://web.whatsapp.com/616dd04c-72b4-435a-9dd3-63a3938df25c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996" y="5314340"/>
            <a:ext cx="2524045" cy="3365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-1444546" y="271789"/>
            <a:ext cx="8664416" cy="1182380"/>
          </a:xfrm>
        </p:spPr>
        <p:txBody>
          <a:bodyPr/>
          <a:lstStyle/>
          <a:p>
            <a:r>
              <a:rPr lang="es-ES" sz="4000" dirty="0" smtClean="0"/>
              <a:t>ANDES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51409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6" grpId="0"/>
      <p:bldP spid="82" grpId="0"/>
      <p:bldP spid="10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INSTRUMENTOS DEL LHN</a:t>
            </a:r>
            <a:endParaRPr lang="es-ES" dirty="0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4401" y="1630059"/>
            <a:ext cx="10334170" cy="6615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8" name="Google Shape;548;p37"/>
          <p:cNvSpPr/>
          <p:nvPr/>
        </p:nvSpPr>
        <p:spPr>
          <a:xfrm>
            <a:off x="5325160" y="2336800"/>
            <a:ext cx="6257240" cy="4905829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49" name="Google Shape;549;p37"/>
          <p:cNvSpPr/>
          <p:nvPr/>
        </p:nvSpPr>
        <p:spPr>
          <a:xfrm>
            <a:off x="7133270" y="2152134"/>
            <a:ext cx="2850264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+mj-lt"/>
                <a:sym typeface="Calibri"/>
              </a:rPr>
              <a:t>CASOS 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sym typeface="Calibri"/>
              </a:rPr>
              <a:t>CIENTÍFICOS 2017</a:t>
            </a:r>
            <a:endParaRPr sz="1800" dirty="0">
              <a:solidFill>
                <a:schemeClr val="tx1"/>
              </a:solidFill>
              <a:latin typeface="+mj-lt"/>
              <a:sym typeface="Calibri"/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7434113" y="6211359"/>
            <a:ext cx="1374717" cy="688176"/>
            <a:chOff x="6263087" y="4460312"/>
            <a:chExt cx="1007170" cy="504056"/>
          </a:xfrm>
        </p:grpSpPr>
        <p:sp>
          <p:nvSpPr>
            <p:cNvPr id="7" name="Cuadro de texto 11"/>
            <p:cNvSpPr txBox="1">
              <a:spLocks noChangeArrowheads="1"/>
            </p:cNvSpPr>
            <p:nvPr/>
          </p:nvSpPr>
          <p:spPr bwMode="auto">
            <a:xfrm>
              <a:off x="6263087" y="4460312"/>
              <a:ext cx="1007170" cy="504056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RNP</a:t>
              </a:r>
            </a:p>
          </p:txBody>
        </p:sp>
        <p:pic>
          <p:nvPicPr>
            <p:cNvPr id="8" name="7 Imagen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8789" y="4489140"/>
              <a:ext cx="446514" cy="446400"/>
            </a:xfrm>
            <a:prstGeom prst="rect">
              <a:avLst/>
            </a:prstGeom>
          </p:spPr>
        </p:pic>
      </p:grpSp>
      <p:grpSp>
        <p:nvGrpSpPr>
          <p:cNvPr id="10" name="9 Grupo"/>
          <p:cNvGrpSpPr/>
          <p:nvPr/>
        </p:nvGrpSpPr>
        <p:grpSpPr>
          <a:xfrm>
            <a:off x="9055573" y="5141309"/>
            <a:ext cx="1884951" cy="688176"/>
            <a:chOff x="7059455" y="3665985"/>
            <a:chExt cx="1380987" cy="504056"/>
          </a:xfrm>
        </p:grpSpPr>
        <p:sp>
          <p:nvSpPr>
            <p:cNvPr id="11" name="Cuadro de texto 11"/>
            <p:cNvSpPr txBox="1">
              <a:spLocks noChangeArrowheads="1"/>
            </p:cNvSpPr>
            <p:nvPr/>
          </p:nvSpPr>
          <p:spPr bwMode="auto">
            <a:xfrm>
              <a:off x="7059455" y="3665985"/>
              <a:ext cx="1380987" cy="504056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SANS-</a:t>
              </a:r>
              <a:r>
                <a:rPr lang="es-AR" sz="1900" b="1" dirty="0" err="1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mP</a:t>
              </a:r>
              <a:endParaRPr lang="es-AR" sz="1900" b="1" dirty="0">
                <a:solidFill>
                  <a:srgbClr val="5BBDC3"/>
                </a:solidFill>
                <a:latin typeface="+mj-lt"/>
                <a:ea typeface="Calibri"/>
                <a:cs typeface="Calibri"/>
              </a:endParaRPr>
            </a:p>
          </p:txBody>
        </p:sp>
        <p:pic>
          <p:nvPicPr>
            <p:cNvPr id="12" name="11 Imagen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2723" y="3696632"/>
              <a:ext cx="446514" cy="446400"/>
            </a:xfrm>
            <a:prstGeom prst="rect">
              <a:avLst/>
            </a:prstGeom>
          </p:spPr>
        </p:pic>
      </p:grpSp>
      <p:grpSp>
        <p:nvGrpSpPr>
          <p:cNvPr id="13" name="12 Grupo"/>
          <p:cNvGrpSpPr/>
          <p:nvPr/>
        </p:nvGrpSpPr>
        <p:grpSpPr>
          <a:xfrm>
            <a:off x="8864905" y="3638163"/>
            <a:ext cx="1884951" cy="688176"/>
            <a:chOff x="7059455" y="3665985"/>
            <a:chExt cx="1380987" cy="504056"/>
          </a:xfrm>
        </p:grpSpPr>
        <p:sp>
          <p:nvSpPr>
            <p:cNvPr id="14" name="Cuadro de texto 11"/>
            <p:cNvSpPr txBox="1">
              <a:spLocks noChangeArrowheads="1"/>
            </p:cNvSpPr>
            <p:nvPr/>
          </p:nvSpPr>
          <p:spPr bwMode="auto">
            <a:xfrm>
              <a:off x="7059455" y="3665985"/>
              <a:ext cx="1380987" cy="504056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 smtClean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SANS-MB</a:t>
              </a:r>
              <a:endParaRPr lang="es-AR" sz="1900" b="1" dirty="0">
                <a:solidFill>
                  <a:srgbClr val="5BBDC3"/>
                </a:solidFill>
                <a:latin typeface="+mj-lt"/>
                <a:ea typeface="Calibri"/>
                <a:cs typeface="Calibri"/>
              </a:endParaRPr>
            </a:p>
          </p:txBody>
        </p:sp>
        <p:pic>
          <p:nvPicPr>
            <p:cNvPr id="15" name="14 Imagen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2723" y="3696632"/>
              <a:ext cx="446514" cy="446400"/>
            </a:xfrm>
            <a:prstGeom prst="rect">
              <a:avLst/>
            </a:prstGeom>
          </p:spPr>
        </p:pic>
      </p:grpSp>
      <p:pic>
        <p:nvPicPr>
          <p:cNvPr id="16" name="15 Imagen"/>
          <p:cNvPicPr/>
          <p:nvPr/>
        </p:nvPicPr>
        <p:blipFill>
          <a:blip r:embed="rId6"/>
          <a:stretch>
            <a:fillRect/>
          </a:stretch>
        </p:blipFill>
        <p:spPr>
          <a:xfrm>
            <a:off x="870938" y="1924014"/>
            <a:ext cx="1588334" cy="1458250"/>
          </a:xfrm>
          <a:prstGeom prst="rect">
            <a:avLst/>
          </a:prstGeom>
          <a:ln>
            <a:noFill/>
          </a:ln>
        </p:spPr>
      </p:pic>
      <p:sp>
        <p:nvSpPr>
          <p:cNvPr id="17" name="16 Rectángulo"/>
          <p:cNvSpPr/>
          <p:nvPr/>
        </p:nvSpPr>
        <p:spPr>
          <a:xfrm>
            <a:off x="7785245" y="7460552"/>
            <a:ext cx="750807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2022</a:t>
            </a:r>
            <a:endParaRPr lang="es-AR" dirty="0"/>
          </a:p>
        </p:txBody>
      </p:sp>
      <p:sp>
        <p:nvSpPr>
          <p:cNvPr id="18" name="17 Rectángulo"/>
          <p:cNvSpPr/>
          <p:nvPr/>
        </p:nvSpPr>
        <p:spPr>
          <a:xfrm>
            <a:off x="9815589" y="7446702"/>
            <a:ext cx="1137775" cy="4572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2025 USUARIOS</a:t>
            </a:r>
            <a:endParaRPr lang="es-AR" dirty="0"/>
          </a:p>
        </p:txBody>
      </p:sp>
      <p:sp>
        <p:nvSpPr>
          <p:cNvPr id="19" name="18 Rectángulo"/>
          <p:cNvSpPr/>
          <p:nvPr/>
        </p:nvSpPr>
        <p:spPr>
          <a:xfrm>
            <a:off x="8536052" y="7460552"/>
            <a:ext cx="1271329" cy="4572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2022-2024</a:t>
            </a:r>
            <a:endParaRPr lang="es-AR" dirty="0"/>
          </a:p>
        </p:txBody>
      </p:sp>
      <p:sp>
        <p:nvSpPr>
          <p:cNvPr id="20" name="19 Rectángulo"/>
          <p:cNvSpPr/>
          <p:nvPr/>
        </p:nvSpPr>
        <p:spPr>
          <a:xfrm>
            <a:off x="6583895" y="7458577"/>
            <a:ext cx="1187849" cy="457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2018-2021</a:t>
            </a:r>
            <a:endParaRPr lang="es-AR" dirty="0"/>
          </a:p>
        </p:txBody>
      </p:sp>
      <p:sp>
        <p:nvSpPr>
          <p:cNvPr id="21" name="20 Flecha abajo"/>
          <p:cNvSpPr/>
          <p:nvPr/>
        </p:nvSpPr>
        <p:spPr>
          <a:xfrm rot="10800000">
            <a:off x="7869470" y="7917752"/>
            <a:ext cx="521434" cy="47870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pSp>
        <p:nvGrpSpPr>
          <p:cNvPr id="5" name="4 Grupo"/>
          <p:cNvGrpSpPr/>
          <p:nvPr/>
        </p:nvGrpSpPr>
        <p:grpSpPr>
          <a:xfrm>
            <a:off x="4151802" y="2851354"/>
            <a:ext cx="4464883" cy="3360005"/>
            <a:chOff x="4239049" y="2613284"/>
            <a:chExt cx="4464883" cy="3360005"/>
          </a:xfrm>
        </p:grpSpPr>
        <p:sp>
          <p:nvSpPr>
            <p:cNvPr id="24" name="23 Rectángulo"/>
            <p:cNvSpPr/>
            <p:nvPr/>
          </p:nvSpPr>
          <p:spPr>
            <a:xfrm>
              <a:off x="5457224" y="3139814"/>
              <a:ext cx="1126671" cy="4572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AR" dirty="0" smtClean="0"/>
                <a:t>2021-2024</a:t>
              </a:r>
              <a:endParaRPr lang="es-AR" dirty="0"/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7487568" y="3133004"/>
              <a:ext cx="1137775" cy="45720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AR" dirty="0" smtClean="0"/>
                <a:t>2025 USUARIOS</a:t>
              </a:r>
              <a:endParaRPr lang="es-AR" dirty="0"/>
            </a:p>
          </p:txBody>
        </p:sp>
        <p:sp>
          <p:nvSpPr>
            <p:cNvPr id="26" name="25 Rectángulo"/>
            <p:cNvSpPr/>
            <p:nvPr/>
          </p:nvSpPr>
          <p:spPr>
            <a:xfrm>
              <a:off x="6583895" y="3129914"/>
              <a:ext cx="895465" cy="4572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AR" dirty="0" smtClean="0"/>
                <a:t>2024</a:t>
              </a:r>
              <a:endParaRPr lang="es-AR" dirty="0"/>
            </a:p>
          </p:txBody>
        </p:sp>
        <p:grpSp>
          <p:nvGrpSpPr>
            <p:cNvPr id="28" name="27 Grupo"/>
            <p:cNvGrpSpPr/>
            <p:nvPr/>
          </p:nvGrpSpPr>
          <p:grpSpPr>
            <a:xfrm>
              <a:off x="4239049" y="2613284"/>
              <a:ext cx="4464883" cy="3360005"/>
              <a:chOff x="4225548" y="2613284"/>
              <a:chExt cx="4464883" cy="3360005"/>
            </a:xfrm>
          </p:grpSpPr>
          <p:sp>
            <p:nvSpPr>
              <p:cNvPr id="29" name="Google Shape;548;p37"/>
              <p:cNvSpPr/>
              <p:nvPr/>
            </p:nvSpPr>
            <p:spPr>
              <a:xfrm>
                <a:off x="4225548" y="2766951"/>
                <a:ext cx="4464883" cy="3206338"/>
              </a:xfrm>
              <a:prstGeom prst="rect">
                <a:avLst/>
              </a:prstGeom>
              <a:noFill/>
              <a:ln w="57150">
                <a:solidFill>
                  <a:schemeClr val="accent4"/>
                </a:solidFill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Google Shape;549;p37"/>
              <p:cNvSpPr/>
              <p:nvPr/>
            </p:nvSpPr>
            <p:spPr>
              <a:xfrm>
                <a:off x="5136295" y="2613284"/>
                <a:ext cx="2850264" cy="369332"/>
              </a:xfrm>
              <a:prstGeom prst="rect">
                <a:avLst/>
              </a:prstGeom>
              <a:ln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chemeClr val="tx1"/>
                    </a:solidFill>
                    <a:latin typeface="+mj-lt"/>
                    <a:sym typeface="Calibri"/>
                  </a:rPr>
                  <a:t>SISTEMAS DE GUÍAS</a:t>
                </a:r>
                <a:endParaRPr sz="1800" dirty="0">
                  <a:solidFill>
                    <a:schemeClr val="tx1"/>
                  </a:solidFill>
                  <a:latin typeface="+mj-lt"/>
                  <a:sym typeface="Calibri"/>
                </a:endParaRPr>
              </a:p>
            </p:txBody>
          </p:sp>
        </p:grpSp>
        <p:sp>
          <p:nvSpPr>
            <p:cNvPr id="31" name="30 Rectángulo"/>
            <p:cNvSpPr/>
            <p:nvPr/>
          </p:nvSpPr>
          <p:spPr>
            <a:xfrm>
              <a:off x="4269375" y="3151689"/>
              <a:ext cx="1187849" cy="4572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AR" dirty="0" smtClean="0"/>
                <a:t>2017-2021</a:t>
              </a:r>
              <a:endParaRPr lang="es-AR" dirty="0"/>
            </a:p>
          </p:txBody>
        </p:sp>
      </p:grpSp>
      <p:sp>
        <p:nvSpPr>
          <p:cNvPr id="34" name="33 Flecha abajo"/>
          <p:cNvSpPr/>
          <p:nvPr/>
        </p:nvSpPr>
        <p:spPr>
          <a:xfrm rot="10800000">
            <a:off x="5417160" y="3847630"/>
            <a:ext cx="521434" cy="47870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9594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Picture 3"/>
          <p:cNvPicPr/>
          <p:nvPr/>
        </p:nvPicPr>
        <p:blipFill rotWithShape="1">
          <a:blip r:embed="rId3"/>
          <a:srcRect l="6234"/>
          <a:stretch/>
        </p:blipFill>
        <p:spPr>
          <a:xfrm>
            <a:off x="750918" y="1911608"/>
            <a:ext cx="10598020" cy="5838037"/>
          </a:xfrm>
          <a:prstGeom prst="rect">
            <a:avLst/>
          </a:prstGeom>
          <a:ln>
            <a:noFill/>
          </a:ln>
        </p:spPr>
      </p:pic>
      <p:sp>
        <p:nvSpPr>
          <p:cNvPr id="424" name="TextShape 7"/>
          <p:cNvSpPr txBox="1"/>
          <p:nvPr/>
        </p:nvSpPr>
        <p:spPr>
          <a:xfrm>
            <a:off x="11056429" y="8803748"/>
            <a:ext cx="799959" cy="497890"/>
          </a:xfrm>
          <a:prstGeom prst="rect">
            <a:avLst/>
          </a:prstGeom>
          <a:noFill/>
          <a:ln>
            <a:noFill/>
          </a:ln>
        </p:spPr>
        <p:txBody>
          <a:bodyPr lIns="124816" tIns="62408" rIns="124816" bIns="62408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s-ES" sz="1500" spc="-1">
                <a:solidFill>
                  <a:srgbClr val="8B8E95"/>
                </a:solidFill>
                <a:latin typeface="Franklin Gothic Book"/>
              </a:rPr>
              <a:t>| </a:t>
            </a:r>
            <a:fld id="{EA9508CC-9B33-4887-B948-F0435A40D2AC}" type="slidenum">
              <a:rPr lang="es-ES" sz="1500" spc="-1">
                <a:solidFill>
                  <a:srgbClr val="8B8E95"/>
                </a:solidFill>
                <a:latin typeface="Franklin Gothic Book"/>
              </a:rPr>
              <a:t>19</a:t>
            </a:fld>
            <a:endParaRPr lang="es-AR" sz="1500" spc="-1">
              <a:latin typeface="Times New Roman"/>
            </a:endParaRPr>
          </a:p>
        </p:txBody>
      </p:sp>
      <p:sp>
        <p:nvSpPr>
          <p:cNvPr id="425" name="CustomShape 8"/>
          <p:cNvSpPr/>
          <p:nvPr/>
        </p:nvSpPr>
        <p:spPr>
          <a:xfrm>
            <a:off x="585842" y="7788309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 smtClean="0">
                <a:solidFill>
                  <a:schemeClr val="bg1"/>
                </a:solidFill>
                <a:latin typeface="Trebuchet MS"/>
                <a:ea typeface="Calibri"/>
              </a:rPr>
              <a:t>LABORATORIOS </a:t>
            </a:r>
            <a:r>
              <a:rPr lang="es-AR" sz="1200" b="1" spc="-1" dirty="0">
                <a:solidFill>
                  <a:schemeClr val="bg1"/>
                </a:solidFill>
                <a:latin typeface="Trebuchet MS"/>
                <a:ea typeface="Calibri"/>
              </a:rPr>
              <a:t>DE </a:t>
            </a:r>
            <a:r>
              <a:rPr lang="es-AR" sz="1200" b="1" spc="-1" dirty="0" smtClean="0">
                <a:solidFill>
                  <a:schemeClr val="bg1"/>
                </a:solidFill>
                <a:latin typeface="Trebuchet MS"/>
                <a:ea typeface="Calibri"/>
              </a:rPr>
              <a:t>PREPARACIÓN DE MUESTRAS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26" name="CustomShape 9"/>
          <p:cNvSpPr/>
          <p:nvPr/>
        </p:nvSpPr>
        <p:spPr>
          <a:xfrm>
            <a:off x="3242701" y="7782410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 smtClean="0">
                <a:solidFill>
                  <a:schemeClr val="bg1"/>
                </a:solidFill>
                <a:latin typeface="Trebuchet MS"/>
                <a:ea typeface="Calibri"/>
              </a:rPr>
              <a:t>LABORATORIOS </a:t>
            </a:r>
            <a:r>
              <a:rPr lang="es-AR" sz="1200" b="1" spc="-1" dirty="0">
                <a:solidFill>
                  <a:schemeClr val="bg1"/>
                </a:solidFill>
                <a:latin typeface="Trebuchet MS"/>
                <a:ea typeface="Calibri"/>
              </a:rPr>
              <a:t>DE </a:t>
            </a:r>
            <a:r>
              <a:rPr lang="es-AR" sz="1200" b="1" spc="-1" dirty="0" smtClean="0">
                <a:solidFill>
                  <a:schemeClr val="bg1"/>
                </a:solidFill>
                <a:latin typeface="Trebuchet MS"/>
                <a:ea typeface="Calibri"/>
              </a:rPr>
              <a:t>DEUTERACIÓN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27" name="CustomShape 10"/>
          <p:cNvSpPr/>
          <p:nvPr/>
        </p:nvSpPr>
        <p:spPr>
          <a:xfrm>
            <a:off x="8649195" y="7796006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>
                <a:solidFill>
                  <a:schemeClr val="bg1"/>
                </a:solidFill>
                <a:latin typeface="Trebuchet MS"/>
                <a:ea typeface="Calibri"/>
              </a:rPr>
              <a:t>LABORATORIOS </a:t>
            </a:r>
            <a:r>
              <a:rPr lang="es-AR" sz="1200" b="1" spc="-1" dirty="0" smtClean="0">
                <a:solidFill>
                  <a:schemeClr val="bg1"/>
                </a:solidFill>
                <a:latin typeface="Trebuchet MS"/>
                <a:ea typeface="Calibri"/>
              </a:rPr>
              <a:t> DE CARACTERIZACIÓN POR RAYOS </a:t>
            </a:r>
            <a:r>
              <a:rPr lang="es-AR" sz="1200" b="1" spc="-1" dirty="0">
                <a:solidFill>
                  <a:schemeClr val="bg1"/>
                </a:solidFill>
                <a:latin typeface="Trebuchet MS"/>
                <a:ea typeface="Calibri"/>
              </a:rPr>
              <a:t>X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28" name="CustomShape 11"/>
          <p:cNvSpPr/>
          <p:nvPr/>
        </p:nvSpPr>
        <p:spPr>
          <a:xfrm>
            <a:off x="5892268" y="7784880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>
                <a:solidFill>
                  <a:schemeClr val="bg1"/>
                </a:solidFill>
                <a:latin typeface="Trebuchet MS"/>
                <a:ea typeface="Calibri"/>
              </a:rPr>
              <a:t>LABORATORIOS ENTORNOS DE MUESTRA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INFRAESTRUCTURA</a:t>
            </a:r>
            <a:endParaRPr lang="es-ES" dirty="0"/>
          </a:p>
        </p:txBody>
      </p:sp>
      <p:pic>
        <p:nvPicPr>
          <p:cNvPr id="16" name="15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870938" y="1924014"/>
            <a:ext cx="1588334" cy="1458250"/>
          </a:xfrm>
          <a:prstGeom prst="rect">
            <a:avLst/>
          </a:prstGeom>
          <a:ln>
            <a:noFill/>
          </a:ln>
        </p:spPr>
      </p:pic>
      <p:sp>
        <p:nvSpPr>
          <p:cNvPr id="18" name="Cuadro de texto 11"/>
          <p:cNvSpPr txBox="1">
            <a:spLocks noChangeArrowheads="1"/>
          </p:cNvSpPr>
          <p:nvPr/>
        </p:nvSpPr>
        <p:spPr bwMode="auto">
          <a:xfrm>
            <a:off x="680438" y="5917964"/>
            <a:ext cx="2278661" cy="688176"/>
          </a:xfrm>
          <a:prstGeom prst="rect">
            <a:avLst/>
          </a:prstGeom>
          <a:solidFill>
            <a:srgbClr val="FDFDFD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vert="horz" wrap="square" lIns="66967" tIns="33483" rIns="66967" bIns="33483" anchor="ctr" anchorCtr="0" upright="1">
            <a:noAutofit/>
          </a:bodyPr>
          <a:lstStyle/>
          <a:p>
            <a:pPr algn="r">
              <a:lnSpc>
                <a:spcPct val="120000"/>
              </a:lnSpc>
              <a:spcAft>
                <a:spcPts val="1001"/>
              </a:spcAft>
            </a:pPr>
            <a:r>
              <a:rPr lang="es-AR" sz="1900" b="1" dirty="0">
                <a:solidFill>
                  <a:srgbClr val="5BBDC3"/>
                </a:solidFill>
                <a:latin typeface="+mj-lt"/>
                <a:ea typeface="Calibri"/>
                <a:cs typeface="Calibri"/>
              </a:rPr>
              <a:t>ANDES</a:t>
            </a:r>
          </a:p>
        </p:txBody>
      </p:sp>
      <p:pic>
        <p:nvPicPr>
          <p:cNvPr id="19" name="18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39" y="5966175"/>
            <a:ext cx="608201" cy="608201"/>
          </a:xfrm>
          <a:prstGeom prst="rect">
            <a:avLst/>
          </a:prstGeom>
        </p:spPr>
      </p:pic>
      <p:grpSp>
        <p:nvGrpSpPr>
          <p:cNvPr id="20" name="19 Grupo"/>
          <p:cNvGrpSpPr/>
          <p:nvPr/>
        </p:nvGrpSpPr>
        <p:grpSpPr>
          <a:xfrm>
            <a:off x="2364923" y="6872992"/>
            <a:ext cx="1688860" cy="688176"/>
            <a:chOff x="1999703" y="5661248"/>
            <a:chExt cx="1237323" cy="504056"/>
          </a:xfrm>
        </p:grpSpPr>
        <p:sp>
          <p:nvSpPr>
            <p:cNvPr id="21" name="Cuadro de texto 11"/>
            <p:cNvSpPr txBox="1">
              <a:spLocks noChangeArrowheads="1"/>
            </p:cNvSpPr>
            <p:nvPr/>
          </p:nvSpPr>
          <p:spPr bwMode="auto">
            <a:xfrm>
              <a:off x="1999703" y="5661248"/>
              <a:ext cx="1237323" cy="504056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ASTOR</a:t>
              </a:r>
            </a:p>
          </p:txBody>
        </p:sp>
        <p:pic>
          <p:nvPicPr>
            <p:cNvPr id="22" name="21 Imagen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7358" y="5690076"/>
              <a:ext cx="446514" cy="446400"/>
            </a:xfrm>
            <a:prstGeom prst="rect">
              <a:avLst/>
            </a:prstGeom>
          </p:spPr>
        </p:pic>
      </p:grpSp>
      <p:grpSp>
        <p:nvGrpSpPr>
          <p:cNvPr id="23" name="22 Grupo"/>
          <p:cNvGrpSpPr/>
          <p:nvPr/>
        </p:nvGrpSpPr>
        <p:grpSpPr>
          <a:xfrm>
            <a:off x="6049928" y="5924300"/>
            <a:ext cx="1374717" cy="688176"/>
            <a:chOff x="6263087" y="4460312"/>
            <a:chExt cx="1007170" cy="504056"/>
          </a:xfrm>
        </p:grpSpPr>
        <p:sp>
          <p:nvSpPr>
            <p:cNvPr id="24" name="Cuadro de texto 11"/>
            <p:cNvSpPr txBox="1">
              <a:spLocks noChangeArrowheads="1"/>
            </p:cNvSpPr>
            <p:nvPr/>
          </p:nvSpPr>
          <p:spPr bwMode="auto">
            <a:xfrm>
              <a:off x="6263087" y="4460312"/>
              <a:ext cx="1007170" cy="504056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RNP</a:t>
              </a:r>
            </a:p>
          </p:txBody>
        </p:sp>
        <p:pic>
          <p:nvPicPr>
            <p:cNvPr id="25" name="24 Imagen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8789" y="4489140"/>
              <a:ext cx="446514" cy="446400"/>
            </a:xfrm>
            <a:prstGeom prst="rect">
              <a:avLst/>
            </a:prstGeom>
          </p:spPr>
        </p:pic>
      </p:grpSp>
      <p:grpSp>
        <p:nvGrpSpPr>
          <p:cNvPr id="26" name="25 Grupo"/>
          <p:cNvGrpSpPr/>
          <p:nvPr/>
        </p:nvGrpSpPr>
        <p:grpSpPr>
          <a:xfrm>
            <a:off x="8745157" y="5209466"/>
            <a:ext cx="1884951" cy="688176"/>
            <a:chOff x="7059455" y="3665985"/>
            <a:chExt cx="1380987" cy="504056"/>
          </a:xfrm>
        </p:grpSpPr>
        <p:sp>
          <p:nvSpPr>
            <p:cNvPr id="27" name="Cuadro de texto 11"/>
            <p:cNvSpPr txBox="1">
              <a:spLocks noChangeArrowheads="1"/>
            </p:cNvSpPr>
            <p:nvPr/>
          </p:nvSpPr>
          <p:spPr bwMode="auto">
            <a:xfrm>
              <a:off x="7059455" y="3665985"/>
              <a:ext cx="1380987" cy="504056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SANS-</a:t>
              </a:r>
              <a:r>
                <a:rPr lang="es-AR" sz="1900" b="1" dirty="0" err="1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mP</a:t>
              </a:r>
              <a:endParaRPr lang="es-AR" sz="1900" b="1" dirty="0">
                <a:solidFill>
                  <a:srgbClr val="5BBDC3"/>
                </a:solidFill>
                <a:latin typeface="+mj-lt"/>
                <a:ea typeface="Calibri"/>
                <a:cs typeface="Calibri"/>
              </a:endParaRPr>
            </a:p>
          </p:txBody>
        </p:sp>
        <p:pic>
          <p:nvPicPr>
            <p:cNvPr id="28" name="27 Imagen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2723" y="3696632"/>
              <a:ext cx="446514" cy="446400"/>
            </a:xfrm>
            <a:prstGeom prst="rect">
              <a:avLst/>
            </a:prstGeom>
          </p:spPr>
        </p:pic>
      </p:grpSp>
      <p:pic>
        <p:nvPicPr>
          <p:cNvPr id="34" name="33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251" y="5957951"/>
            <a:ext cx="608201" cy="608201"/>
          </a:xfrm>
          <a:prstGeom prst="rect">
            <a:avLst/>
          </a:prstGeom>
        </p:spPr>
      </p:pic>
      <p:grpSp>
        <p:nvGrpSpPr>
          <p:cNvPr id="35" name="34 Grupo"/>
          <p:cNvGrpSpPr/>
          <p:nvPr/>
        </p:nvGrpSpPr>
        <p:grpSpPr>
          <a:xfrm>
            <a:off x="7854662" y="4042085"/>
            <a:ext cx="1884951" cy="688176"/>
            <a:chOff x="6635152" y="3638977"/>
            <a:chExt cx="1380987" cy="504055"/>
          </a:xfrm>
        </p:grpSpPr>
        <p:sp>
          <p:nvSpPr>
            <p:cNvPr id="36" name="Cuadro de texto 11"/>
            <p:cNvSpPr txBox="1">
              <a:spLocks noChangeArrowheads="1"/>
            </p:cNvSpPr>
            <p:nvPr/>
          </p:nvSpPr>
          <p:spPr bwMode="auto">
            <a:xfrm>
              <a:off x="6635152" y="3638977"/>
              <a:ext cx="1380987" cy="504055"/>
            </a:xfrm>
            <a:prstGeom prst="rect">
              <a:avLst/>
            </a:prstGeom>
            <a:solidFill>
              <a:srgbClr val="FDFDFD"/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vert="horz" wrap="square" lIns="66967" tIns="33483" rIns="66967" bIns="33483" anchor="ctr" anchorCtr="0" upright="1">
              <a:noAutofit/>
            </a:bodyPr>
            <a:lstStyle/>
            <a:p>
              <a:pPr algn="r">
                <a:lnSpc>
                  <a:spcPct val="120000"/>
                </a:lnSpc>
                <a:spcAft>
                  <a:spcPts val="1001"/>
                </a:spcAft>
              </a:pPr>
              <a:r>
                <a:rPr lang="es-AR" sz="1900" b="1" dirty="0" smtClean="0">
                  <a:solidFill>
                    <a:srgbClr val="5BBDC3"/>
                  </a:solidFill>
                  <a:latin typeface="+mj-lt"/>
                  <a:ea typeface="Calibri"/>
                  <a:cs typeface="Calibri"/>
                </a:rPr>
                <a:t>SANS-MB</a:t>
              </a:r>
              <a:endParaRPr lang="es-AR" sz="1900" b="1" dirty="0">
                <a:solidFill>
                  <a:srgbClr val="5BBDC3"/>
                </a:solidFill>
                <a:latin typeface="+mj-lt"/>
                <a:ea typeface="Calibri"/>
                <a:cs typeface="Calibri"/>
              </a:endParaRPr>
            </a:p>
          </p:txBody>
        </p:sp>
        <p:pic>
          <p:nvPicPr>
            <p:cNvPr id="37" name="36 Imagen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8420" y="3669631"/>
              <a:ext cx="446514" cy="446400"/>
            </a:xfrm>
            <a:prstGeom prst="rect">
              <a:avLst/>
            </a:prstGeom>
          </p:spPr>
        </p:pic>
      </p:grpSp>
      <p:sp>
        <p:nvSpPr>
          <p:cNvPr id="29" name="CustomShape 11"/>
          <p:cNvSpPr/>
          <p:nvPr/>
        </p:nvSpPr>
        <p:spPr>
          <a:xfrm>
            <a:off x="2959099" y="1928420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 smtClean="0">
                <a:solidFill>
                  <a:schemeClr val="bg1"/>
                </a:solidFill>
                <a:latin typeface="Trebuchet MS"/>
              </a:rPr>
              <a:t>LABORATORIO DE DESARROLLO ELETRÓNICA Y CONTROL,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0" name="CustomShape 11"/>
          <p:cNvSpPr/>
          <p:nvPr/>
        </p:nvSpPr>
        <p:spPr>
          <a:xfrm>
            <a:off x="5781414" y="1965530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 smtClean="0">
                <a:solidFill>
                  <a:schemeClr val="bg1"/>
                </a:solidFill>
                <a:latin typeface="Trebuchet MS"/>
              </a:rPr>
              <a:t>LABORATORIO DE DESARROLLO DETECTORES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1" name="CustomShape 11"/>
          <p:cNvSpPr/>
          <p:nvPr/>
        </p:nvSpPr>
        <p:spPr>
          <a:xfrm>
            <a:off x="8649195" y="1965530"/>
            <a:ext cx="2596426" cy="687609"/>
          </a:xfrm>
          <a:prstGeom prst="rect">
            <a:avLst/>
          </a:prstGeom>
          <a:solidFill>
            <a:srgbClr val="3078A5"/>
          </a:solidFill>
          <a:ln>
            <a:noFill/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1400" tIns="45700" rIns="91400" bIns="45700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200" b="1" spc="-1" dirty="0" smtClean="0">
                <a:solidFill>
                  <a:schemeClr val="bg1"/>
                </a:solidFill>
                <a:latin typeface="Trebuchet MS"/>
              </a:rPr>
              <a:t>LABORATORIO DE DESARROLLO MECÁNICO DE INSTRUMENTOS  COMPONENTES</a:t>
            </a:r>
            <a:endParaRPr lang="es-AR" sz="1200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50" name="49 Rectángulo"/>
          <p:cNvSpPr/>
          <p:nvPr/>
        </p:nvSpPr>
        <p:spPr>
          <a:xfrm>
            <a:off x="8813007" y="999224"/>
            <a:ext cx="1493985" cy="909742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2016</a:t>
            </a:r>
          </a:p>
          <a:p>
            <a:pPr algn="ctr"/>
            <a:r>
              <a:rPr lang="es-AR" dirty="0" smtClean="0"/>
              <a:t>DISEÑO Y CONSTRUCCION</a:t>
            </a:r>
          </a:p>
        </p:txBody>
      </p:sp>
      <p:sp>
        <p:nvSpPr>
          <p:cNvPr id="51" name="50 Rectángulo"/>
          <p:cNvSpPr/>
          <p:nvPr/>
        </p:nvSpPr>
        <p:spPr>
          <a:xfrm>
            <a:off x="11349824" y="980900"/>
            <a:ext cx="1137775" cy="90974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2025 USUARIOS</a:t>
            </a:r>
            <a:endParaRPr lang="es-AR" dirty="0"/>
          </a:p>
        </p:txBody>
      </p:sp>
      <p:sp>
        <p:nvSpPr>
          <p:cNvPr id="52" name="51 Rectángulo"/>
          <p:cNvSpPr/>
          <p:nvPr/>
        </p:nvSpPr>
        <p:spPr>
          <a:xfrm>
            <a:off x="10185079" y="991383"/>
            <a:ext cx="1271329" cy="90974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2024</a:t>
            </a:r>
          </a:p>
          <a:p>
            <a:pPr algn="ctr"/>
            <a:r>
              <a:rPr lang="es-AR" dirty="0" smtClean="0"/>
              <a:t>INSTALACIÓN</a:t>
            </a:r>
            <a:endParaRPr lang="es-AR" dirty="0"/>
          </a:p>
        </p:txBody>
      </p:sp>
      <p:sp>
        <p:nvSpPr>
          <p:cNvPr id="53" name="52 Rectángulo"/>
          <p:cNvSpPr/>
          <p:nvPr/>
        </p:nvSpPr>
        <p:spPr>
          <a:xfrm>
            <a:off x="7542020" y="996271"/>
            <a:ext cx="1434258" cy="91367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2015 PLANIFICACIÓN</a:t>
            </a:r>
          </a:p>
        </p:txBody>
      </p:sp>
    </p:spTree>
    <p:extLst>
      <p:ext uri="{BB962C8B-B14F-4D97-AF65-F5344CB8AC3E}">
        <p14:creationId xmlns:p14="http://schemas.microsoft.com/office/powerpoint/2010/main" val="28942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FREIJO\Documents\RA10\DATOS GENERALES DEL PROYECTO\PRESENTACION CAE 13-04-16\cam__SR00001_modificado 2013_12.jpg">
            <a:hlinkClick r:id="rId3" action="ppaction://hlinkfil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7185" y="1202789"/>
            <a:ext cx="11373437" cy="731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1031310" y="7411834"/>
            <a:ext cx="1474289" cy="995666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89963" tIns="51531" rIns="89963" bIns="44982" anchor="ctr"/>
          <a:lstStyle>
            <a:defPPr>
              <a:defRPr lang="es-ES"/>
            </a:defPPr>
            <a:lvl1pPr algn="ctr" defTabSz="334899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20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5pPr>
            <a:lvl6pPr marL="25146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6pPr>
            <a:lvl7pPr marL="29718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7pPr>
            <a:lvl8pPr marL="34290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8pPr>
            <a:lvl9pPr marL="38862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s-ES" sz="1900" dirty="0">
                <a:solidFill>
                  <a:schemeClr val="bg1"/>
                </a:solidFill>
              </a:rPr>
              <a:t>Dopado de Si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2891060" y="7411834"/>
            <a:ext cx="3239336" cy="995666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89963" tIns="51531" rIns="89963" bIns="44982" anchor="ctr"/>
          <a:lstStyle>
            <a:defPPr>
              <a:defRPr lang="es-ES"/>
            </a:defPPr>
            <a:lvl1pPr algn="ctr" defTabSz="334899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20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5pPr>
            <a:lvl6pPr marL="25146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6pPr>
            <a:lvl7pPr marL="29718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7pPr>
            <a:lvl8pPr marL="34290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8pPr>
            <a:lvl9pPr marL="38862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s-ES" sz="1900" dirty="0">
                <a:solidFill>
                  <a:schemeClr val="bg1"/>
                </a:solidFill>
              </a:rPr>
              <a:t>Análisis por Activación Neutrónica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8894182" y="7411831"/>
            <a:ext cx="2260576" cy="995666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89963" tIns="51531" rIns="89963" bIns="44982" anchor="ctr"/>
          <a:lstStyle>
            <a:defPPr>
              <a:defRPr lang="es-ES"/>
            </a:defPPr>
            <a:lvl1pPr algn="ctr" defTabSz="334899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20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5pPr>
            <a:lvl6pPr marL="25146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6pPr>
            <a:lvl7pPr marL="29718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7pPr>
            <a:lvl8pPr marL="34290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8pPr>
            <a:lvl9pPr marL="38862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s-ES" sz="1900" dirty="0" smtClean="0">
                <a:solidFill>
                  <a:schemeClr val="bg1"/>
                </a:solidFill>
              </a:rPr>
              <a:t>LEMI: ensayo de materiales irradiados</a:t>
            </a:r>
            <a:endParaRPr lang="es-ES" sz="1900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464810" y="7411831"/>
            <a:ext cx="2183658" cy="995667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89963" tIns="51531" rIns="89963" bIns="44982" anchor="ctr"/>
          <a:lstStyle>
            <a:defPPr>
              <a:defRPr lang="es-ES"/>
            </a:defPPr>
            <a:lvl1pPr algn="ctr" defTabSz="334899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20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5pPr>
            <a:lvl6pPr marL="25146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6pPr>
            <a:lvl7pPr marL="29718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7pPr>
            <a:lvl8pPr marL="34290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8pPr>
            <a:lvl9pPr marL="3886200" indent="-228600" algn="just" defTabSz="457200" fontAlgn="base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 sz="3200">
                <a:solidFill>
                  <a:srgbClr val="FFFFFF"/>
                </a:solidFill>
                <a:latin typeface="Calibri" pitchFamily="32" charset="0"/>
                <a:ea typeface="Noto Sans CJK SC Regular" charset="0"/>
                <a:cs typeface="Noto Sans CJK SC Regular" charset="0"/>
              </a:defRPr>
            </a:lvl9pPr>
          </a:lstStyle>
          <a:p>
            <a:r>
              <a:rPr lang="es-ES" sz="1900" dirty="0" err="1">
                <a:solidFill>
                  <a:schemeClr val="bg1"/>
                </a:solidFill>
              </a:rPr>
              <a:t>Neutrografía</a:t>
            </a:r>
            <a:r>
              <a:rPr lang="es-ES" sz="1900" dirty="0">
                <a:solidFill>
                  <a:schemeClr val="bg1"/>
                </a:solidFill>
              </a:rPr>
              <a:t> in-pool</a:t>
            </a:r>
          </a:p>
        </p:txBody>
      </p:sp>
      <p:cxnSp>
        <p:nvCxnSpPr>
          <p:cNvPr id="21" name="20 Conector angular"/>
          <p:cNvCxnSpPr/>
          <p:nvPr/>
        </p:nvCxnSpPr>
        <p:spPr>
          <a:xfrm flipV="1">
            <a:off x="5847319" y="2393419"/>
            <a:ext cx="1621718" cy="692734"/>
          </a:xfrm>
          <a:prstGeom prst="bentConnector3">
            <a:avLst/>
          </a:prstGeom>
          <a:ln>
            <a:headEnd type="oval" w="med" len="med"/>
            <a:tailEnd type="oval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22 Conector angular"/>
          <p:cNvCxnSpPr/>
          <p:nvPr/>
        </p:nvCxnSpPr>
        <p:spPr>
          <a:xfrm>
            <a:off x="8147713" y="3575713"/>
            <a:ext cx="1434471" cy="493547"/>
          </a:xfrm>
          <a:prstGeom prst="bentConnector3">
            <a:avLst/>
          </a:prstGeom>
          <a:ln>
            <a:headEnd type="oval" w="med" len="med"/>
            <a:tailEnd type="oval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25 Conector angular"/>
          <p:cNvCxnSpPr/>
          <p:nvPr/>
        </p:nvCxnSpPr>
        <p:spPr>
          <a:xfrm flipV="1">
            <a:off x="3527868" y="3902822"/>
            <a:ext cx="1965718" cy="1385463"/>
          </a:xfrm>
          <a:prstGeom prst="bentConnector3">
            <a:avLst/>
          </a:prstGeom>
          <a:ln>
            <a:headEnd type="oval" w="med" len="med"/>
            <a:tailEnd type="oval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27 Conector angular"/>
          <p:cNvCxnSpPr/>
          <p:nvPr/>
        </p:nvCxnSpPr>
        <p:spPr>
          <a:xfrm rot="5400000" flipH="1" flipV="1">
            <a:off x="4323426" y="5097247"/>
            <a:ext cx="1936038" cy="460824"/>
          </a:xfrm>
          <a:prstGeom prst="bentConnector3">
            <a:avLst/>
          </a:prstGeom>
          <a:ln>
            <a:headEnd type="oval" w="med" len="med"/>
            <a:tailEnd type="oval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1" name="30 Rectángulo redondeado"/>
          <p:cNvSpPr/>
          <p:nvPr/>
        </p:nvSpPr>
        <p:spPr>
          <a:xfrm>
            <a:off x="988603" y="4954058"/>
            <a:ext cx="2358862" cy="134161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89963" tIns="51531" rIns="89963" bIns="44982"/>
          <a:lstStyle/>
          <a:p>
            <a:pPr lvl="0" algn="ctr"/>
            <a:r>
              <a:rPr lang="es-ES" sz="2700" dirty="0">
                <a:solidFill>
                  <a:schemeClr val="tx1"/>
                </a:solidFill>
              </a:rPr>
              <a:t>RA-10</a:t>
            </a:r>
          </a:p>
          <a:p>
            <a:pPr lvl="0" algn="ctr"/>
            <a:r>
              <a:rPr lang="es-ES" sz="1900" dirty="0">
                <a:solidFill>
                  <a:schemeClr val="tx1"/>
                </a:solidFill>
              </a:rPr>
              <a:t>Reactor Argentino Multipropósito</a:t>
            </a:r>
          </a:p>
        </p:txBody>
      </p:sp>
      <p:sp>
        <p:nvSpPr>
          <p:cNvPr id="32" name="31 Rectángulo redondeado"/>
          <p:cNvSpPr/>
          <p:nvPr/>
        </p:nvSpPr>
        <p:spPr>
          <a:xfrm>
            <a:off x="9678942" y="3479395"/>
            <a:ext cx="2655249" cy="880245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89963" tIns="51531" rIns="89963" bIns="44982"/>
          <a:lstStyle/>
          <a:p>
            <a:pPr lvl="0" algn="ctr"/>
            <a:r>
              <a:rPr lang="es-ES" sz="1900" dirty="0" smtClean="0">
                <a:solidFill>
                  <a:schemeClr val="tx1"/>
                </a:solidFill>
              </a:rPr>
              <a:t>Laboratorio de </a:t>
            </a:r>
            <a:r>
              <a:rPr lang="es-ES" sz="1900" dirty="0">
                <a:solidFill>
                  <a:schemeClr val="tx1"/>
                </a:solidFill>
              </a:rPr>
              <a:t>Haces de </a:t>
            </a:r>
            <a:r>
              <a:rPr lang="es-ES" sz="1900" dirty="0" smtClean="0">
                <a:solidFill>
                  <a:schemeClr val="tx1"/>
                </a:solidFill>
              </a:rPr>
              <a:t>Neutrones</a:t>
            </a:r>
          </a:p>
        </p:txBody>
      </p:sp>
      <p:sp>
        <p:nvSpPr>
          <p:cNvPr id="33" name="32 Rectángulo redondeado"/>
          <p:cNvSpPr/>
          <p:nvPr/>
        </p:nvSpPr>
        <p:spPr>
          <a:xfrm>
            <a:off x="7469036" y="1953923"/>
            <a:ext cx="2850292" cy="87899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89963" tIns="51531" rIns="89963" bIns="44982"/>
          <a:lstStyle/>
          <a:p>
            <a:pPr lvl="0" algn="ctr"/>
            <a:r>
              <a:rPr lang="es-ES" sz="2500" dirty="0">
                <a:solidFill>
                  <a:schemeClr val="tx1"/>
                </a:solidFill>
              </a:rPr>
              <a:t>Planta de Radioisótopos</a:t>
            </a:r>
          </a:p>
        </p:txBody>
      </p:sp>
      <p:sp>
        <p:nvSpPr>
          <p:cNvPr id="34" name="33 Rectángulo redondeado"/>
          <p:cNvSpPr/>
          <p:nvPr/>
        </p:nvSpPr>
        <p:spPr>
          <a:xfrm>
            <a:off x="3586743" y="6428722"/>
            <a:ext cx="2850292" cy="87992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89963" tIns="51531" rIns="89963" bIns="44982"/>
          <a:lstStyle/>
          <a:p>
            <a:pPr lvl="0" algn="ctr"/>
            <a:r>
              <a:rPr lang="es-ES" sz="2000" dirty="0">
                <a:solidFill>
                  <a:schemeClr val="tx1"/>
                </a:solidFill>
              </a:rPr>
              <a:t>Ensayo de </a:t>
            </a:r>
            <a:r>
              <a:rPr lang="es-ES" sz="2000" dirty="0" smtClean="0">
                <a:solidFill>
                  <a:schemeClr val="tx1"/>
                </a:solidFill>
              </a:rPr>
              <a:t>materiales y combustibles nucleares</a:t>
            </a: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437034" y="1213717"/>
            <a:ext cx="5493586" cy="420183"/>
          </a:xfrm>
          <a:prstGeom prst="rect">
            <a:avLst/>
          </a:prstGeom>
          <a:noFill/>
        </p:spPr>
        <p:txBody>
          <a:bodyPr wrap="square" lIns="124781" tIns="62391" rIns="124781" bIns="62391" rtlCol="0">
            <a:spAutoFit/>
          </a:bodyPr>
          <a:lstStyle/>
          <a:p>
            <a:pPr algn="r"/>
            <a:r>
              <a:rPr lang="es-ES" sz="1900" dirty="0">
                <a:solidFill>
                  <a:schemeClr val="bg1"/>
                </a:solidFill>
              </a:rPr>
              <a:t>Visión artística del proyecto (2010)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CONTEXTO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9116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0193" y="2236403"/>
            <a:ext cx="10775568" cy="5613618"/>
          </a:xfrm>
        </p:spPr>
        <p:txBody>
          <a:bodyPr>
            <a:normAutofit/>
          </a:bodyPr>
          <a:lstStyle/>
          <a:p>
            <a:r>
              <a:rPr lang="es-ES" sz="2500" dirty="0"/>
              <a:t>Guías de neutrones curvas y rectas llevarán los neutrones hacia el hall de guías y hacia los instrumentos.</a:t>
            </a:r>
          </a:p>
          <a:p>
            <a:r>
              <a:rPr lang="es-ES" sz="2500" dirty="0"/>
              <a:t>La performance de los equipos ofrecidos se evalúa en función de los casos científicos del LAHN.</a:t>
            </a:r>
          </a:p>
          <a:p>
            <a:endParaRPr lang="es-ES" sz="2500" dirty="0"/>
          </a:p>
        </p:txBody>
      </p:sp>
      <p:sp>
        <p:nvSpPr>
          <p:cNvPr id="596" name="Google Shape;596;p40"/>
          <p:cNvSpPr/>
          <p:nvPr/>
        </p:nvSpPr>
        <p:spPr>
          <a:xfrm>
            <a:off x="392089" y="7572664"/>
            <a:ext cx="12088836" cy="843410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spcFirstLastPara="1" wrap="square" lIns="89951" tIns="44963" rIns="89951" bIns="44963" anchor="ctr" anchorCtr="0">
            <a:noAutofit/>
          </a:bodyPr>
          <a:lstStyle/>
          <a:p>
            <a:pPr algn="just">
              <a:lnSpc>
                <a:spcPct val="83000"/>
              </a:lnSpc>
            </a:pPr>
            <a:r>
              <a:rPr lang="en-US" sz="31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TRANSFERENCIA DE INSTRUMENTOS DESDE LABORATORIOS EUROPEOS</a:t>
            </a:r>
            <a:endParaRPr sz="3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7" name="Google Shape;597;p40"/>
          <p:cNvSpPr/>
          <p:nvPr/>
        </p:nvSpPr>
        <p:spPr>
          <a:xfrm>
            <a:off x="-8710862" y="2088860"/>
            <a:ext cx="2702168" cy="5277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951" tIns="44963" rIns="89951" bIns="44963" anchor="t" anchorCtr="1">
            <a:noAutofit/>
          </a:bodyPr>
          <a:lstStyle/>
          <a:p>
            <a:pPr marL="467929" indent="-467929" algn="just">
              <a:lnSpc>
                <a:spcPct val="83000"/>
              </a:lnSpc>
              <a:buClr>
                <a:schemeClr val="accent2"/>
              </a:buClr>
              <a:buSzPts val="2640"/>
              <a:buFont typeface="Arial"/>
              <a:buChar char="•"/>
            </a:pPr>
            <a:endParaRPr sz="3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8" name="Google Shape;598;p40" descr="blob:https://web.whatsapp.com/466c0cbd-9174-4ef3-83ff-6cedfd44b12a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687" rIns="91400" bIns="45687" anchor="t" anchorCtr="0">
            <a:noAutofit/>
          </a:bodyPr>
          <a:lstStyle/>
          <a:p>
            <a:pPr algn="just">
              <a:lnSpc>
                <a:spcPct val="83000"/>
              </a:lnSpc>
            </a:pPr>
            <a:endParaRPr sz="31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1875909" indent="2079053"/>
            <a:r>
              <a:rPr lang="es-ES" sz="3100" dirty="0"/>
              <a:t>INSTRUMENTOS DEL LHN</a:t>
            </a:r>
          </a:p>
        </p:txBody>
      </p:sp>
      <p:pic>
        <p:nvPicPr>
          <p:cNvPr id="26" name="5 Marcador de contenido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559" b="-3487"/>
          <a:stretch/>
        </p:blipFill>
        <p:spPr>
          <a:xfrm>
            <a:off x="1680639" y="4492787"/>
            <a:ext cx="8337550" cy="3258537"/>
          </a:xfrm>
          <a:prstGeom prst="rect">
            <a:avLst/>
          </a:prstGeom>
        </p:spPr>
      </p:pic>
      <p:pic>
        <p:nvPicPr>
          <p:cNvPr id="610" name="Google Shape;610;p4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30380" y="1828800"/>
            <a:ext cx="7350546" cy="3497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90" y="1882050"/>
            <a:ext cx="4529137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424" y="4727549"/>
            <a:ext cx="6623311" cy="3722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327" y="1626618"/>
            <a:ext cx="5735969" cy="430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289" y="3113404"/>
            <a:ext cx="6182319" cy="4637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blob:https://web.whatsapp.com/587d9a68-ff2c-4a5b-9fa8-4b3d40b0309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980" y="4474546"/>
            <a:ext cx="7516946" cy="422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957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28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019"/>
            </a:srgbClr>
          </a:solidFill>
          <a:ln>
            <a:noFill/>
          </a:ln>
        </p:spPr>
        <p:txBody>
          <a:bodyPr spcFirstLastPara="1" wrap="square" lIns="147375" tIns="124750" rIns="124750" bIns="124750" anchor="b" anchorCtr="0">
            <a:noAutofit/>
          </a:bodyPr>
          <a:lstStyle/>
          <a:p>
            <a:pPr marL="0" lvl="0" indent="2080260" algn="r" rtl="0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800"/>
              <a:buFont typeface="Trebuchet MS"/>
              <a:buNone/>
            </a:pPr>
            <a:r>
              <a:rPr lang="en-US" sz="2700"/>
              <a:t>DETECTORES</a:t>
            </a:r>
            <a:endParaRPr sz="3100"/>
          </a:p>
        </p:txBody>
      </p:sp>
      <p:grpSp>
        <p:nvGrpSpPr>
          <p:cNvPr id="540" name="Google Shape;540;p128"/>
          <p:cNvGrpSpPr/>
          <p:nvPr/>
        </p:nvGrpSpPr>
        <p:grpSpPr>
          <a:xfrm>
            <a:off x="11330715" y="1090649"/>
            <a:ext cx="784348" cy="649430"/>
            <a:chOff x="6612583" y="467300"/>
            <a:chExt cx="488115" cy="389403"/>
          </a:xfrm>
        </p:grpSpPr>
        <p:sp>
          <p:nvSpPr>
            <p:cNvPr id="541" name="Google Shape;541;p128"/>
            <p:cNvSpPr/>
            <p:nvPr/>
          </p:nvSpPr>
          <p:spPr>
            <a:xfrm>
              <a:off x="6612583" y="478103"/>
              <a:ext cx="439200" cy="37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  <a:tabLst/>
                <a:defRPr/>
              </a:pPr>
              <a:endParaRPr kumimoji="0" sz="10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128"/>
            <p:cNvSpPr txBox="1"/>
            <p:nvPr/>
          </p:nvSpPr>
          <p:spPr>
            <a:xfrm>
              <a:off x="6620098" y="467300"/>
              <a:ext cx="480600" cy="332163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49411"/>
                </a:srgbClr>
              </a:outerShdw>
            </a:effectLst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Libre Franklin"/>
                  <a:ea typeface="Libre Franklin"/>
                  <a:cs typeface="Libre Franklin"/>
                  <a:sym typeface="Libre Franklin"/>
                </a:rPr>
                <a:t>DT</a:t>
              </a: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grpSp>
        <p:nvGrpSpPr>
          <p:cNvPr id="545" name="Google Shape;545;p128"/>
          <p:cNvGrpSpPr/>
          <p:nvPr/>
        </p:nvGrpSpPr>
        <p:grpSpPr>
          <a:xfrm>
            <a:off x="1004679" y="1945846"/>
            <a:ext cx="10718210" cy="6464267"/>
            <a:chOff x="144870" y="37849"/>
            <a:chExt cx="10718210" cy="6464267"/>
          </a:xfrm>
        </p:grpSpPr>
        <p:sp>
          <p:nvSpPr>
            <p:cNvPr id="546" name="Google Shape;546;p128"/>
            <p:cNvSpPr/>
            <p:nvPr/>
          </p:nvSpPr>
          <p:spPr>
            <a:xfrm rot="5400000">
              <a:off x="477466" y="1429449"/>
              <a:ext cx="1255367" cy="1429191"/>
            </a:xfrm>
            <a:prstGeom prst="bentUpArrow">
              <a:avLst>
                <a:gd name="adj1" fmla="val 32840"/>
                <a:gd name="adj2" fmla="val 25000"/>
                <a:gd name="adj3" fmla="val 35780"/>
              </a:avLst>
            </a:prstGeom>
            <a:solidFill>
              <a:srgbClr val="C8E2F2"/>
            </a:solidFill>
            <a:ln w="25400" cap="flat" cmpd="sng">
              <a:solidFill>
                <a:srgbClr val="009C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128"/>
            <p:cNvSpPr/>
            <p:nvPr/>
          </p:nvSpPr>
          <p:spPr>
            <a:xfrm>
              <a:off x="144870" y="37849"/>
              <a:ext cx="2113299" cy="1479240"/>
            </a:xfrm>
            <a:prstGeom prst="roundRect">
              <a:avLst>
                <a:gd name="adj" fmla="val 16670"/>
              </a:avLst>
            </a:prstGeom>
            <a:blipFill rotWithShape="1">
              <a:blip r:embed="rId3">
                <a:alphaModFix/>
              </a:blip>
              <a:stretch>
                <a:fillRect l="13902" r="13901"/>
              </a:stretch>
            </a:blipFill>
            <a:ln w="25400" cap="flat" cmpd="sng">
              <a:solidFill>
                <a:srgbClr val="009C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128"/>
            <p:cNvSpPr txBox="1"/>
            <p:nvPr/>
          </p:nvSpPr>
          <p:spPr>
            <a:xfrm>
              <a:off x="217094" y="110073"/>
              <a:ext cx="1968851" cy="13347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25" tIns="243825" rIns="243825" bIns="2438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6400" b="0" i="0" u="none" strike="noStrike" kern="0" cap="none" spc="0" normalizeH="0" baseline="0" noProof="0">
                  <a:ln>
                    <a:noFill/>
                  </a:ln>
                  <a:solidFill>
                    <a:srgbClr val="F2F2F2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kumimoji="0" sz="64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128"/>
            <p:cNvSpPr/>
            <p:nvPr/>
          </p:nvSpPr>
          <p:spPr>
            <a:xfrm>
              <a:off x="2344833" y="178928"/>
              <a:ext cx="3585588" cy="11955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128"/>
            <p:cNvSpPr txBox="1"/>
            <p:nvPr/>
          </p:nvSpPr>
          <p:spPr>
            <a:xfrm>
              <a:off x="2344833" y="178928"/>
              <a:ext cx="3585588" cy="11955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1450" marR="0" lvl="1" indent="-17145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Char char="••"/>
                <a:tabLst/>
                <a:defRPr/>
              </a:pPr>
              <a:r>
                <a:rPr kumimoji="0" lang="en-US" sz="1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Sistema de Detección del Instrumento</a:t>
              </a:r>
              <a:endParaRPr kumimoji="0" sz="1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128"/>
            <p:cNvSpPr/>
            <p:nvPr/>
          </p:nvSpPr>
          <p:spPr>
            <a:xfrm rot="5400000">
              <a:off x="2721274" y="3091124"/>
              <a:ext cx="1255367" cy="1429191"/>
            </a:xfrm>
            <a:prstGeom prst="bentUpArrow">
              <a:avLst>
                <a:gd name="adj1" fmla="val 32840"/>
                <a:gd name="adj2" fmla="val 25000"/>
                <a:gd name="adj3" fmla="val 35780"/>
              </a:avLst>
            </a:prstGeom>
            <a:solidFill>
              <a:srgbClr val="C8E2F2"/>
            </a:solidFill>
            <a:ln w="25400" cap="flat" cmpd="sng">
              <a:solidFill>
                <a:srgbClr val="009C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128"/>
            <p:cNvSpPr/>
            <p:nvPr/>
          </p:nvSpPr>
          <p:spPr>
            <a:xfrm>
              <a:off x="2047380" y="1699525"/>
              <a:ext cx="2113299" cy="1479240"/>
            </a:xfrm>
            <a:prstGeom prst="roundRect">
              <a:avLst>
                <a:gd name="adj" fmla="val 16670"/>
              </a:avLst>
            </a:prstGeom>
            <a:blipFill rotWithShape="1">
              <a:blip r:embed="rId4">
                <a:alphaModFix/>
              </a:blip>
              <a:stretch>
                <a:fillRect t="4706" b="4706"/>
              </a:stretch>
            </a:blipFill>
            <a:ln w="25400" cap="flat" cmpd="sng">
              <a:solidFill>
                <a:srgbClr val="009C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128"/>
            <p:cNvSpPr txBox="1"/>
            <p:nvPr/>
          </p:nvSpPr>
          <p:spPr>
            <a:xfrm>
              <a:off x="2119604" y="1771749"/>
              <a:ext cx="1968851" cy="13347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25" tIns="243825" rIns="243825" bIns="2438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6400" b="0" i="0" u="none" strike="noStrike" kern="0" cap="none" spc="0" normalizeH="0" baseline="0" noProof="0">
                  <a:ln>
                    <a:noFill/>
                  </a:ln>
                  <a:solidFill>
                    <a:srgbClr val="F2F2F2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kumimoji="0" sz="64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128"/>
            <p:cNvSpPr/>
            <p:nvPr/>
          </p:nvSpPr>
          <p:spPr>
            <a:xfrm>
              <a:off x="4540894" y="1840604"/>
              <a:ext cx="3069721" cy="11955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128"/>
            <p:cNvSpPr txBox="1"/>
            <p:nvPr/>
          </p:nvSpPr>
          <p:spPr>
            <a:xfrm>
              <a:off x="4540894" y="1840604"/>
              <a:ext cx="3069721" cy="11955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1450" marR="0" lvl="1" indent="-17145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Char char="••"/>
                <a:tabLst/>
                <a:defRPr/>
              </a:pPr>
              <a:r>
                <a:rPr kumimoji="0" lang="en-US" sz="1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Front-end  (Conformación de señal)</a:t>
              </a:r>
              <a:endParaRPr kumimoji="0" sz="1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p128"/>
            <p:cNvSpPr/>
            <p:nvPr/>
          </p:nvSpPr>
          <p:spPr>
            <a:xfrm rot="5400000">
              <a:off x="4965082" y="4752800"/>
              <a:ext cx="1255367" cy="1429191"/>
            </a:xfrm>
            <a:prstGeom prst="bentUpArrow">
              <a:avLst>
                <a:gd name="adj1" fmla="val 32840"/>
                <a:gd name="adj2" fmla="val 25000"/>
                <a:gd name="adj3" fmla="val 35780"/>
              </a:avLst>
            </a:prstGeom>
            <a:solidFill>
              <a:srgbClr val="C8E2F2"/>
            </a:solidFill>
            <a:ln w="25400" cap="flat" cmpd="sng">
              <a:solidFill>
                <a:srgbClr val="009C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128"/>
            <p:cNvSpPr/>
            <p:nvPr/>
          </p:nvSpPr>
          <p:spPr>
            <a:xfrm>
              <a:off x="4250232" y="3361200"/>
              <a:ext cx="2113299" cy="1479240"/>
            </a:xfrm>
            <a:prstGeom prst="roundRect">
              <a:avLst>
                <a:gd name="adj" fmla="val 16670"/>
              </a:avLst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 w="25400" cap="flat" cmpd="sng">
              <a:solidFill>
                <a:srgbClr val="009C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128"/>
            <p:cNvSpPr txBox="1"/>
            <p:nvPr/>
          </p:nvSpPr>
          <p:spPr>
            <a:xfrm>
              <a:off x="4322456" y="3433424"/>
              <a:ext cx="1968851" cy="13347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25" tIns="243825" rIns="243825" bIns="2438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6400" b="0" i="0" u="none" strike="noStrike" kern="0" cap="none" spc="0" normalizeH="0" baseline="0" noProof="0">
                  <a:ln>
                    <a:noFill/>
                  </a:ln>
                  <a:solidFill>
                    <a:srgbClr val="F2F2F2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kumimoji="0" sz="64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128"/>
            <p:cNvSpPr/>
            <p:nvPr/>
          </p:nvSpPr>
          <p:spPr>
            <a:xfrm>
              <a:off x="6745785" y="3502280"/>
              <a:ext cx="1537012" cy="11955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128"/>
            <p:cNvSpPr txBox="1"/>
            <p:nvPr/>
          </p:nvSpPr>
          <p:spPr>
            <a:xfrm>
              <a:off x="6745785" y="3502280"/>
              <a:ext cx="1857590" cy="11955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1450" marR="0" lvl="1" indent="-17145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Char char="••"/>
                <a:tabLst/>
                <a:defRPr/>
              </a:pPr>
              <a:r>
                <a:rPr kumimoji="0" lang="en-US" sz="1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DAQ - </a:t>
              </a:r>
              <a:r>
                <a:rPr kumimoji="0" lang="en-US" sz="19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Adquisición</a:t>
              </a:r>
              <a:endParaRPr kumimoji="0" sz="1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128"/>
            <p:cNvSpPr/>
            <p:nvPr/>
          </p:nvSpPr>
          <p:spPr>
            <a:xfrm>
              <a:off x="6562300" y="5022876"/>
              <a:ext cx="2113299" cy="1479240"/>
            </a:xfrm>
            <a:prstGeom prst="roundRect">
              <a:avLst>
                <a:gd name="adj" fmla="val 16670"/>
              </a:avLst>
            </a:prstGeom>
            <a:blipFill rotWithShape="1">
              <a:blip r:embed="rId6">
                <a:alphaModFix/>
              </a:blip>
              <a:stretch>
                <a:fillRect/>
              </a:stretch>
            </a:blipFill>
            <a:ln w="25400" cap="flat" cmpd="sng">
              <a:solidFill>
                <a:srgbClr val="009CC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128"/>
            <p:cNvSpPr txBox="1"/>
            <p:nvPr/>
          </p:nvSpPr>
          <p:spPr>
            <a:xfrm>
              <a:off x="6634524" y="5095100"/>
              <a:ext cx="1968851" cy="13347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3825" tIns="243825" rIns="243825" bIns="2438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6400" b="0" i="0" u="none" strike="noStrike" kern="0" cap="none" spc="0" normalizeH="0" baseline="0" noProof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128"/>
            <p:cNvSpPr/>
            <p:nvPr/>
          </p:nvSpPr>
          <p:spPr>
            <a:xfrm>
              <a:off x="8653118" y="5163955"/>
              <a:ext cx="2209962" cy="11955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128"/>
            <p:cNvSpPr txBox="1"/>
            <p:nvPr/>
          </p:nvSpPr>
          <p:spPr>
            <a:xfrm>
              <a:off x="8653118" y="5163955"/>
              <a:ext cx="2209962" cy="11955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171450" marR="0" lvl="1" indent="-17145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Char char="••"/>
                <a:tabLst/>
                <a:defRPr/>
              </a:pPr>
              <a:r>
                <a: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Procesamiento </a:t>
              </a:r>
              <a:r>
                <a: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rPr>
                <a:t>(Discriminación de ruido, gammas, etc)</a:t>
              </a:r>
              <a:endParaRPr kumimoji="0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5" name="Google Shape;565;p128"/>
          <p:cNvSpPr txBox="1"/>
          <p:nvPr/>
        </p:nvSpPr>
        <p:spPr>
          <a:xfrm>
            <a:off x="7817682" y="1985671"/>
            <a:ext cx="4050078" cy="2309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775" tIns="124775" rIns="124775" bIns="124775" anchor="t" anchorCtr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41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9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Actividades Principales</a:t>
            </a:r>
            <a:r>
              <a:rPr kumimoji="0" lang="en-US" sz="19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:</a:t>
            </a: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624078" marR="0" lvl="0" indent="-424720" algn="just" defTabSz="914400" rtl="0" eaLnBrk="1" fontAlgn="auto" latinLnBrk="0" hangingPunct="1">
              <a:lnSpc>
                <a:spcPct val="100000"/>
              </a:lnSpc>
              <a:spcBef>
                <a:spcPts val="410"/>
              </a:spcBef>
              <a:spcAft>
                <a:spcPts val="0"/>
              </a:spcAft>
              <a:buClr>
                <a:srgbClr val="FE5767"/>
              </a:buClr>
              <a:buSzPts val="1300"/>
              <a:buFont typeface="Arial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Instalación y puesta en marcha de los Sistemas de Detección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624078" marR="0" lvl="0" indent="-42472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5767"/>
              </a:buClr>
              <a:buSzPts val="1300"/>
              <a:buFont typeface="Arial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Mantenimiento 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624078" marR="0" lvl="0" indent="-42472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5767"/>
              </a:buClr>
              <a:buSzPts val="1300"/>
              <a:buFont typeface="Arial"/>
              <a:buChar char="●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Desarrollo de nuevas tecnologías de detección &amp; electrónica Asociada</a:t>
            </a: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611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2" name="Google Shape;582;p1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7673" y="1647550"/>
            <a:ext cx="10729341" cy="6872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p1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67267" y="2073448"/>
            <a:ext cx="1494740" cy="13723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84" name="Google Shape;584;p130"/>
          <p:cNvGrpSpPr/>
          <p:nvPr/>
        </p:nvGrpSpPr>
        <p:grpSpPr>
          <a:xfrm>
            <a:off x="1547083" y="7601720"/>
            <a:ext cx="1589342" cy="647624"/>
            <a:chOff x="1999703" y="5661248"/>
            <a:chExt cx="1237323" cy="504056"/>
          </a:xfrm>
        </p:grpSpPr>
        <p:sp>
          <p:nvSpPr>
            <p:cNvPr id="585" name="Google Shape;585;p130"/>
            <p:cNvSpPr txBox="1"/>
            <p:nvPr/>
          </p:nvSpPr>
          <p:spPr>
            <a:xfrm>
              <a:off x="1999703" y="5661248"/>
              <a:ext cx="1237323" cy="504056"/>
            </a:xfrm>
            <a:prstGeom prst="rect">
              <a:avLst/>
            </a:prstGeom>
            <a:solidFill>
              <a:srgbClr val="FDFDFD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66950" tIns="33475" rIns="66950" bIns="33475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900" b="1" i="0" u="none" strike="noStrike" kern="0" cap="none" spc="0" normalizeH="0" baseline="0" noProof="0">
                  <a:ln>
                    <a:noFill/>
                  </a:ln>
                  <a:solidFill>
                    <a:srgbClr val="5BBDC3"/>
                  </a:solidFill>
                  <a:effectLst/>
                  <a:uLnTx/>
                  <a:uFillTx/>
                  <a:latin typeface="Trebuchet MS"/>
                  <a:ea typeface="Trebuchet MS"/>
                  <a:cs typeface="Trebuchet MS"/>
                  <a:sym typeface="Trebuchet MS"/>
                </a:rPr>
                <a:t>ASTOR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pic>
          <p:nvPicPr>
            <p:cNvPr id="586" name="Google Shape;586;p13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117358" y="5690076"/>
              <a:ext cx="446514" cy="4464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87" name="Google Shape;587;p130"/>
          <p:cNvGrpSpPr/>
          <p:nvPr/>
        </p:nvGrpSpPr>
        <p:grpSpPr>
          <a:xfrm>
            <a:off x="8061578" y="6031055"/>
            <a:ext cx="1293710" cy="647624"/>
            <a:chOff x="6263087" y="4460312"/>
            <a:chExt cx="1007170" cy="504056"/>
          </a:xfrm>
        </p:grpSpPr>
        <p:sp>
          <p:nvSpPr>
            <p:cNvPr id="588" name="Google Shape;588;p130"/>
            <p:cNvSpPr txBox="1"/>
            <p:nvPr/>
          </p:nvSpPr>
          <p:spPr>
            <a:xfrm>
              <a:off x="6263087" y="4460312"/>
              <a:ext cx="1007170" cy="504056"/>
            </a:xfrm>
            <a:prstGeom prst="rect">
              <a:avLst/>
            </a:prstGeom>
            <a:solidFill>
              <a:srgbClr val="FDFDFD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66950" tIns="33475" rIns="66950" bIns="33475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900" b="1" i="0" u="none" strike="noStrike" kern="0" cap="none" spc="0" normalizeH="0" baseline="0" noProof="0">
                  <a:ln>
                    <a:noFill/>
                  </a:ln>
                  <a:solidFill>
                    <a:srgbClr val="5BBDC3"/>
                  </a:solidFill>
                  <a:effectLst/>
                  <a:uLnTx/>
                  <a:uFillTx/>
                  <a:latin typeface="Trebuchet MS"/>
                  <a:ea typeface="Trebuchet MS"/>
                  <a:cs typeface="Trebuchet MS"/>
                  <a:sym typeface="Trebuchet MS"/>
                </a:rPr>
                <a:t>RNP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pic>
          <p:nvPicPr>
            <p:cNvPr id="589" name="Google Shape;589;p130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358789" y="4489140"/>
              <a:ext cx="446514" cy="4464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90" name="Google Shape;590;p130"/>
          <p:cNvGrpSpPr/>
          <p:nvPr/>
        </p:nvGrpSpPr>
        <p:grpSpPr>
          <a:xfrm>
            <a:off x="10095538" y="4807643"/>
            <a:ext cx="1773878" cy="647625"/>
            <a:chOff x="7122723" y="3494124"/>
            <a:chExt cx="1380987" cy="504056"/>
          </a:xfrm>
        </p:grpSpPr>
        <p:sp>
          <p:nvSpPr>
            <p:cNvPr id="591" name="Google Shape;591;p130"/>
            <p:cNvSpPr txBox="1"/>
            <p:nvPr/>
          </p:nvSpPr>
          <p:spPr>
            <a:xfrm>
              <a:off x="7122723" y="3494124"/>
              <a:ext cx="1380987" cy="504056"/>
            </a:xfrm>
            <a:prstGeom prst="rect">
              <a:avLst/>
            </a:prstGeom>
            <a:solidFill>
              <a:srgbClr val="FDFDFD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66950" tIns="33475" rIns="66950" bIns="33475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900" b="1" i="0" u="none" strike="noStrike" kern="0" cap="none" spc="0" normalizeH="0" baseline="0" noProof="0">
                  <a:ln>
                    <a:noFill/>
                  </a:ln>
                  <a:solidFill>
                    <a:srgbClr val="5BBDC3"/>
                  </a:solidFill>
                  <a:effectLst/>
                  <a:uLnTx/>
                  <a:uFillTx/>
                  <a:latin typeface="Trebuchet MS"/>
                  <a:ea typeface="Trebuchet MS"/>
                  <a:cs typeface="Trebuchet MS"/>
                  <a:sym typeface="Trebuchet MS"/>
                </a:rPr>
                <a:t>SANS-mP</a:t>
              </a:r>
              <a:endParaRPr kumimoji="0" sz="1900" b="1" i="0" u="none" strike="noStrike" kern="0" cap="none" spc="0" normalizeH="0" baseline="0" noProof="0">
                <a:ln>
                  <a:noFill/>
                </a:ln>
                <a:solidFill>
                  <a:srgbClr val="5BBDC3"/>
                </a:solidFill>
                <a:effectLst/>
                <a:uLnTx/>
                <a:uFillTx/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pic>
          <p:nvPicPr>
            <p:cNvPr id="592" name="Google Shape;592;p13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7122723" y="3526671"/>
              <a:ext cx="446514" cy="4464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93" name="Google Shape;593;p130"/>
          <p:cNvGrpSpPr/>
          <p:nvPr/>
        </p:nvGrpSpPr>
        <p:grpSpPr>
          <a:xfrm>
            <a:off x="547925" y="5231753"/>
            <a:ext cx="2144388" cy="647624"/>
            <a:chOff x="680438" y="5917964"/>
            <a:chExt cx="2278661" cy="688176"/>
          </a:xfrm>
        </p:grpSpPr>
        <p:sp>
          <p:nvSpPr>
            <p:cNvPr id="594" name="Google Shape;594;p130"/>
            <p:cNvSpPr txBox="1"/>
            <p:nvPr/>
          </p:nvSpPr>
          <p:spPr>
            <a:xfrm>
              <a:off x="680438" y="5917964"/>
              <a:ext cx="2278661" cy="688176"/>
            </a:xfrm>
            <a:prstGeom prst="rect">
              <a:avLst/>
            </a:prstGeom>
            <a:solidFill>
              <a:srgbClr val="FDFDFD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66950" tIns="33475" rIns="66950" bIns="33475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900" b="1" i="0" u="none" strike="noStrike" kern="0" cap="none" spc="0" normalizeH="0" baseline="0" noProof="0">
                  <a:ln>
                    <a:noFill/>
                  </a:ln>
                  <a:solidFill>
                    <a:srgbClr val="5BBDC3"/>
                  </a:solidFill>
                  <a:effectLst/>
                  <a:uLnTx/>
                  <a:uFillTx/>
                  <a:latin typeface="Trebuchet MS"/>
                  <a:ea typeface="Trebuchet MS"/>
                  <a:cs typeface="Trebuchet MS"/>
                  <a:sym typeface="Trebuchet MS"/>
                </a:rPr>
                <a:t>ANDES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pic>
          <p:nvPicPr>
            <p:cNvPr id="595" name="Google Shape;595;p130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782939" y="5966175"/>
              <a:ext cx="608201" cy="6082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6" name="Google Shape;596;p13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410251" y="5957951"/>
              <a:ext cx="608201" cy="6082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97" name="Google Shape;597;p130"/>
          <p:cNvGrpSpPr/>
          <p:nvPr/>
        </p:nvGrpSpPr>
        <p:grpSpPr>
          <a:xfrm>
            <a:off x="9664771" y="3473176"/>
            <a:ext cx="1773878" cy="647624"/>
            <a:chOff x="7059455" y="3665978"/>
            <a:chExt cx="1380987" cy="504055"/>
          </a:xfrm>
        </p:grpSpPr>
        <p:sp>
          <p:nvSpPr>
            <p:cNvPr id="598" name="Google Shape;598;p130"/>
            <p:cNvSpPr txBox="1"/>
            <p:nvPr/>
          </p:nvSpPr>
          <p:spPr>
            <a:xfrm>
              <a:off x="7059455" y="3665978"/>
              <a:ext cx="1380987" cy="504055"/>
            </a:xfrm>
            <a:prstGeom prst="rect">
              <a:avLst/>
            </a:prstGeom>
            <a:solidFill>
              <a:srgbClr val="FDFDFD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66950" tIns="33475" rIns="66950" bIns="33475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900" b="1" i="0" u="none" strike="noStrike" kern="0" cap="none" spc="0" normalizeH="0" baseline="0" noProof="0">
                  <a:ln>
                    <a:noFill/>
                  </a:ln>
                  <a:solidFill>
                    <a:srgbClr val="5BBDC3"/>
                  </a:solidFill>
                  <a:effectLst/>
                  <a:uLnTx/>
                  <a:uFillTx/>
                  <a:latin typeface="Trebuchet MS"/>
                  <a:ea typeface="Trebuchet MS"/>
                  <a:cs typeface="Trebuchet MS"/>
                  <a:sym typeface="Trebuchet MS"/>
                </a:rPr>
                <a:t>SANS-MB</a:t>
              </a:r>
              <a:endParaRPr kumimoji="0" sz="1900" b="1" i="0" u="none" strike="noStrike" kern="0" cap="none" spc="0" normalizeH="0" baseline="0" noProof="0">
                <a:ln>
                  <a:noFill/>
                </a:ln>
                <a:solidFill>
                  <a:srgbClr val="5BBDC3"/>
                </a:solidFill>
                <a:effectLst/>
                <a:uLnTx/>
                <a:uFillTx/>
                <a:latin typeface="Trebuchet MS"/>
                <a:ea typeface="Trebuchet MS"/>
                <a:cs typeface="Trebuchet MS"/>
                <a:sym typeface="Trebuchet MS"/>
              </a:endParaRPr>
            </a:p>
          </p:txBody>
        </p:sp>
        <p:pic>
          <p:nvPicPr>
            <p:cNvPr id="599" name="Google Shape;599;p130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7122723" y="3696632"/>
              <a:ext cx="446514" cy="4464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00" name="Google Shape;600;p130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019"/>
            </a:srgbClr>
          </a:solidFill>
          <a:ln>
            <a:noFill/>
          </a:ln>
        </p:spPr>
        <p:txBody>
          <a:bodyPr spcFirstLastPara="1" wrap="square" lIns="147375" tIns="124750" rIns="124750" bIns="124750" anchor="b" anchorCtr="0">
            <a:noAutofit/>
          </a:bodyPr>
          <a:lstStyle/>
          <a:p>
            <a:pPr marL="0" lvl="0" indent="2080260" algn="r" rtl="0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800"/>
              <a:buFont typeface="Trebuchet MS"/>
              <a:buNone/>
            </a:pPr>
            <a:r>
              <a:rPr lang="en-US" sz="2700"/>
              <a:t>DETECTORES</a:t>
            </a:r>
            <a:endParaRPr sz="3100"/>
          </a:p>
        </p:txBody>
      </p:sp>
      <p:grpSp>
        <p:nvGrpSpPr>
          <p:cNvPr id="601" name="Google Shape;601;p130"/>
          <p:cNvGrpSpPr/>
          <p:nvPr/>
        </p:nvGrpSpPr>
        <p:grpSpPr>
          <a:xfrm>
            <a:off x="3090400" y="939801"/>
            <a:ext cx="784348" cy="649430"/>
            <a:chOff x="6612583" y="467300"/>
            <a:chExt cx="488115" cy="389403"/>
          </a:xfrm>
        </p:grpSpPr>
        <p:sp>
          <p:nvSpPr>
            <p:cNvPr id="602" name="Google Shape;602;p130"/>
            <p:cNvSpPr/>
            <p:nvPr/>
          </p:nvSpPr>
          <p:spPr>
            <a:xfrm>
              <a:off x="6612583" y="478103"/>
              <a:ext cx="439200" cy="37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  <a:tabLst/>
                <a:defRPr/>
              </a:pPr>
              <a:endParaRPr kumimoji="0" sz="10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130"/>
            <p:cNvSpPr txBox="1"/>
            <p:nvPr/>
          </p:nvSpPr>
          <p:spPr>
            <a:xfrm>
              <a:off x="6620098" y="467300"/>
              <a:ext cx="480600" cy="332163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49411"/>
                </a:srgbClr>
              </a:outerShdw>
            </a:effectLst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Libre Franklin"/>
                  <a:ea typeface="Libre Franklin"/>
                  <a:cs typeface="Libre Franklin"/>
                  <a:sym typeface="Libre Franklin"/>
                </a:rPr>
                <a:t>DT</a:t>
              </a: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pic>
        <p:nvPicPr>
          <p:cNvPr id="604" name="Google Shape;604;p13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06522" y="3300271"/>
            <a:ext cx="3438738" cy="1831179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605" name="Google Shape;605;p13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017114" y="6641640"/>
            <a:ext cx="2490862" cy="1875949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606" name="Google Shape;606;p130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519612" y="2134408"/>
            <a:ext cx="2145159" cy="20547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130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746039" y="5494153"/>
            <a:ext cx="2132473" cy="1597387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608" name="Google Shape;608;p13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758054" y="7091540"/>
            <a:ext cx="2124333" cy="1414089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609" name="Google Shape;609;p130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7072539" y="6795565"/>
            <a:ext cx="1829484" cy="1348383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9142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130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019"/>
            </a:srgbClr>
          </a:solidFill>
          <a:ln>
            <a:noFill/>
          </a:ln>
        </p:spPr>
        <p:txBody>
          <a:bodyPr spcFirstLastPara="1" wrap="square" lIns="147375" tIns="124750" rIns="124750" bIns="124750" anchor="b" anchorCtr="0">
            <a:noAutofit/>
          </a:bodyPr>
          <a:lstStyle/>
          <a:p>
            <a:pPr marL="0" lvl="0" indent="2080260" algn="r" rtl="0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800"/>
              <a:buFont typeface="Trebuchet MS"/>
              <a:buNone/>
            </a:pPr>
            <a:r>
              <a:rPr lang="en-US" sz="2700" dirty="0" smtClean="0"/>
              <a:t>EJEMPLO: DETECTOR NEUTRON IMAGING</a:t>
            </a:r>
            <a:endParaRPr sz="3100" dirty="0"/>
          </a:p>
        </p:txBody>
      </p:sp>
      <p:grpSp>
        <p:nvGrpSpPr>
          <p:cNvPr id="601" name="Google Shape;601;p130"/>
          <p:cNvGrpSpPr/>
          <p:nvPr/>
        </p:nvGrpSpPr>
        <p:grpSpPr>
          <a:xfrm>
            <a:off x="-224300" y="1061968"/>
            <a:ext cx="784348" cy="649430"/>
            <a:chOff x="6612583" y="467300"/>
            <a:chExt cx="488115" cy="389403"/>
          </a:xfrm>
        </p:grpSpPr>
        <p:sp>
          <p:nvSpPr>
            <p:cNvPr id="602" name="Google Shape;602;p130"/>
            <p:cNvSpPr/>
            <p:nvPr/>
          </p:nvSpPr>
          <p:spPr>
            <a:xfrm>
              <a:off x="6612583" y="478103"/>
              <a:ext cx="439200" cy="37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  <a:tabLst/>
                <a:defRPr/>
              </a:pPr>
              <a:endParaRPr kumimoji="0" sz="10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130"/>
            <p:cNvSpPr txBox="1"/>
            <p:nvPr/>
          </p:nvSpPr>
          <p:spPr>
            <a:xfrm>
              <a:off x="6620098" y="467300"/>
              <a:ext cx="480600" cy="332163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49411"/>
                </a:srgbClr>
              </a:outerShdw>
            </a:effectLst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Libre Franklin"/>
                  <a:ea typeface="Libre Franklin"/>
                  <a:cs typeface="Libre Franklin"/>
                  <a:sym typeface="Libre Franklin"/>
                </a:rPr>
                <a:t>DT</a:t>
              </a: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441" y="3105150"/>
            <a:ext cx="8180137" cy="488872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3" t="13890" r="22714" b="13526"/>
          <a:stretch/>
        </p:blipFill>
        <p:spPr>
          <a:xfrm>
            <a:off x="7235259" y="1189561"/>
            <a:ext cx="4832542" cy="3501313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9446278" y="1280462"/>
            <a:ext cx="27435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PX3CAM: Single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Photon Counting Optical Detector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370397" y="3637451"/>
            <a:ext cx="13861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s-A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</a:t>
            </a:r>
            <a:r>
              <a:rPr kumimoji="0" lang="es-AR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6</a:t>
            </a:r>
            <a:r>
              <a:rPr kumimoji="0" lang="es-A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LiF:ZnS)</a:t>
            </a:r>
            <a:endParaRPr kumimoji="0" lang="es-AR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Elipse 9"/>
          <p:cNvSpPr/>
          <p:nvPr/>
        </p:nvSpPr>
        <p:spPr>
          <a:xfrm rot="20812793">
            <a:off x="4800252" y="5192183"/>
            <a:ext cx="3695700" cy="16383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s-AR" sz="1400" b="0" i="0" u="none" strike="noStrike" kern="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9104032" y="4403426"/>
            <a:ext cx="286599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Permite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detectar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la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posición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 el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tiempo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pulsos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luz con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más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1000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fotones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con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alta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eficiencia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cuántica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(&gt;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90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%),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el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rango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400 -1000 nm</a:t>
            </a:r>
            <a:endParaRPr kumimoji="0" lang="es-AR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7" name="Grupo 16"/>
          <p:cNvGrpSpPr/>
          <p:nvPr/>
        </p:nvGrpSpPr>
        <p:grpSpPr>
          <a:xfrm>
            <a:off x="628807" y="3424661"/>
            <a:ext cx="708860" cy="594889"/>
            <a:chOff x="628807" y="3424661"/>
            <a:chExt cx="708860" cy="594889"/>
          </a:xfrm>
        </p:grpSpPr>
        <p:sp>
          <p:nvSpPr>
            <p:cNvPr id="13" name="Rectángulo 12"/>
            <p:cNvSpPr/>
            <p:nvPr/>
          </p:nvSpPr>
          <p:spPr>
            <a:xfrm>
              <a:off x="628807" y="3424661"/>
              <a:ext cx="306494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panose="05050102010706020507" pitchFamily="18" charset="2"/>
                  <a:cs typeface="Arial"/>
                  <a:sym typeface="Arial"/>
                </a:rPr>
                <a:t>g</a:t>
              </a:r>
              <a:endParaRPr kumimoji="0" lang="es-AR" sz="23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cs typeface="Arial"/>
                <a:sym typeface="Arial"/>
              </a:endParaRPr>
            </a:p>
          </p:txBody>
        </p:sp>
        <p:cxnSp>
          <p:nvCxnSpPr>
            <p:cNvPr id="15" name="Conector recto de flecha 14"/>
            <p:cNvCxnSpPr/>
            <p:nvPr/>
          </p:nvCxnSpPr>
          <p:spPr>
            <a:xfrm>
              <a:off x="864928" y="3704111"/>
              <a:ext cx="472739" cy="3154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332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130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019"/>
            </a:srgbClr>
          </a:solidFill>
          <a:ln>
            <a:noFill/>
          </a:ln>
        </p:spPr>
        <p:txBody>
          <a:bodyPr spcFirstLastPara="1" wrap="square" lIns="147375" tIns="124750" rIns="124750" bIns="124750" anchor="b" anchorCtr="0">
            <a:noAutofit/>
          </a:bodyPr>
          <a:lstStyle/>
          <a:p>
            <a:pPr marL="0" lvl="0" indent="2080260" algn="r" rtl="0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800"/>
              <a:buFont typeface="Trebuchet MS"/>
              <a:buNone/>
            </a:pPr>
            <a:r>
              <a:rPr lang="en-US" sz="2700" dirty="0" smtClean="0"/>
              <a:t>EJAMPLO: DETECTOR NEUTRON IMAGING</a:t>
            </a:r>
            <a:endParaRPr sz="3100" dirty="0"/>
          </a:p>
        </p:txBody>
      </p:sp>
      <p:grpSp>
        <p:nvGrpSpPr>
          <p:cNvPr id="601" name="Google Shape;601;p130"/>
          <p:cNvGrpSpPr/>
          <p:nvPr/>
        </p:nvGrpSpPr>
        <p:grpSpPr>
          <a:xfrm>
            <a:off x="10558000" y="1109699"/>
            <a:ext cx="784348" cy="649430"/>
            <a:chOff x="6612583" y="467300"/>
            <a:chExt cx="488115" cy="389403"/>
          </a:xfrm>
        </p:grpSpPr>
        <p:sp>
          <p:nvSpPr>
            <p:cNvPr id="602" name="Google Shape;602;p130"/>
            <p:cNvSpPr/>
            <p:nvPr/>
          </p:nvSpPr>
          <p:spPr>
            <a:xfrm>
              <a:off x="6612583" y="478103"/>
              <a:ext cx="439200" cy="37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  <a:tabLst/>
                <a:defRPr/>
              </a:pPr>
              <a:endParaRPr kumimoji="0" sz="10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130"/>
            <p:cNvSpPr txBox="1"/>
            <p:nvPr/>
          </p:nvSpPr>
          <p:spPr>
            <a:xfrm>
              <a:off x="6620098" y="467300"/>
              <a:ext cx="480600" cy="332163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49411"/>
                </a:srgbClr>
              </a:outerShdw>
            </a:effectLst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Libre Franklin"/>
                  <a:ea typeface="Libre Franklin"/>
                  <a:cs typeface="Libre Franklin"/>
                  <a:sym typeface="Libre Franklin"/>
                </a:rPr>
                <a:t>DT</a:t>
              </a: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594" y="2604721"/>
            <a:ext cx="5654824" cy="5654824"/>
          </a:xfrm>
          <a:prstGeom prst="rect">
            <a:avLst/>
          </a:prstGeom>
        </p:spPr>
      </p:pic>
      <p:sp>
        <p:nvSpPr>
          <p:cNvPr id="34" name="Google Shape;560;p128"/>
          <p:cNvSpPr txBox="1"/>
          <p:nvPr/>
        </p:nvSpPr>
        <p:spPr>
          <a:xfrm>
            <a:off x="1162050" y="1504384"/>
            <a:ext cx="10123148" cy="1195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Identificación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 de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eventos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 de 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neutrones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 y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gamas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por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detección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 y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análisis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 de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imagen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B4A"/>
                </a:solidFill>
                <a:effectLst/>
                <a:uLnTx/>
                <a:uFillTx/>
                <a:latin typeface="Trebuchet MS" panose="020B0603020202020204" pitchFamily="34" charset="0"/>
                <a:cs typeface="Arial"/>
                <a:sym typeface="Arial"/>
              </a:rPr>
              <a:t> </a:t>
            </a:r>
            <a:endParaRPr kumimoji="0" sz="2000" b="1" i="0" u="none" strike="noStrike" kern="0" cap="none" spc="0" normalizeH="0" baseline="0" noProof="0" dirty="0">
              <a:ln>
                <a:noFill/>
              </a:ln>
              <a:solidFill>
                <a:srgbClr val="002B4A"/>
              </a:solidFill>
              <a:effectLst/>
              <a:uLnTx/>
              <a:uFillTx/>
              <a:latin typeface="Trebuchet MS" panose="020B0603020202020204" pitchFamily="34" charset="0"/>
              <a:cs typeface="Arial"/>
              <a:sym typeface="Arial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107644" y="6968577"/>
            <a:ext cx="178019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Tamaño</a:t>
            </a: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promedio</a:t>
            </a: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que </a:t>
            </a:r>
            <a:r>
              <a:rPr kumimoji="0" lang="en-US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origina</a:t>
            </a: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un </a:t>
            </a:r>
            <a:r>
              <a:rPr kumimoji="0" lang="en-US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fotón</a:t>
            </a: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~ 3 × 3 pixels</a:t>
            </a:r>
            <a:endParaRPr kumimoji="0" lang="es-AR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756144" y="3097073"/>
            <a:ext cx="310854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5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6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Li + n 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+</a:t>
            </a:r>
            <a:r>
              <a:rPr kumimoji="0" lang="en-US" sz="35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kumimoji="0" lang="en-US" sz="3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</a:t>
            </a:r>
            <a:endParaRPr kumimoji="0" lang="en-US" sz="3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3" name="Google Shape;560;p128"/>
          <p:cNvSpPr txBox="1"/>
          <p:nvPr/>
        </p:nvSpPr>
        <p:spPr>
          <a:xfrm>
            <a:off x="602320" y="2184010"/>
            <a:ext cx="4295608" cy="1195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••"/>
              <a:tabLst/>
              <a:defRPr/>
            </a:pP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Evento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con </a:t>
            </a: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neutrón</a:t>
            </a:r>
            <a:endParaRPr kumimoji="0" sz="2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4" name="Google Shape;560;p128"/>
          <p:cNvSpPr txBox="1"/>
          <p:nvPr/>
        </p:nvSpPr>
        <p:spPr>
          <a:xfrm>
            <a:off x="672469" y="3769676"/>
            <a:ext cx="3529372" cy="1195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r>
              <a:rPr kumimoji="0" lang="es-AR" sz="1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Se emite luz desde un región mayor debido al </a:t>
            </a:r>
            <a:r>
              <a:rPr kumimoji="0" lang="es-AR" sz="19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frenamiento</a:t>
            </a:r>
            <a:r>
              <a:rPr kumimoji="0" lang="es-AR" sz="1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de las partículas cargadas</a:t>
            </a:r>
            <a:endParaRPr kumimoji="0" sz="1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560;p128"/>
          <p:cNvSpPr txBox="1"/>
          <p:nvPr/>
        </p:nvSpPr>
        <p:spPr>
          <a:xfrm>
            <a:off x="561152" y="5490764"/>
            <a:ext cx="4295608" cy="1195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marR="0" lvl="1" indent="-1714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••"/>
              <a:tabLst/>
              <a:defRPr/>
            </a:pP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Evento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con un gamma</a:t>
            </a:r>
            <a:endParaRPr kumimoji="0" sz="22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" name="Google Shape;560;p128"/>
          <p:cNvSpPr txBox="1"/>
          <p:nvPr/>
        </p:nvSpPr>
        <p:spPr>
          <a:xfrm>
            <a:off x="756144" y="7063958"/>
            <a:ext cx="2608002" cy="1195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r>
              <a:rPr kumimoji="0" lang="es-AR" sz="1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Se emite luz desde una zona localizada  </a:t>
            </a:r>
            <a:endParaRPr kumimoji="0" sz="1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295348" y="2916072"/>
            <a:ext cx="1780191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Resolución</a:t>
            </a: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temporal y especial de la </a:t>
            </a:r>
            <a:r>
              <a:rPr kumimoji="0" lang="en-US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imagen</a:t>
            </a: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</a:t>
            </a:r>
            <a:r>
              <a:rPr kumimoji="0" lang="en-US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neutrones</a:t>
            </a: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definida</a:t>
            </a: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tras</a:t>
            </a: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la </a:t>
            </a:r>
            <a:r>
              <a:rPr kumimoji="0" lang="en-US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medición</a:t>
            </a: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</a:t>
            </a:r>
            <a:endParaRPr kumimoji="0" lang="es-AR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72469" y="6404850"/>
            <a:ext cx="4716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Efecto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fotoeléctrico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y Compton</a:t>
            </a:r>
            <a:endParaRPr kumimoji="0" lang="es-AR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45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130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019"/>
            </a:srgbClr>
          </a:solidFill>
          <a:ln>
            <a:noFill/>
          </a:ln>
        </p:spPr>
        <p:txBody>
          <a:bodyPr spcFirstLastPara="1" wrap="square" lIns="147375" tIns="124750" rIns="124750" bIns="124750" anchor="b" anchorCtr="0">
            <a:noAutofit/>
          </a:bodyPr>
          <a:lstStyle/>
          <a:p>
            <a:pPr marL="0" lvl="0" indent="2080260" algn="r" rtl="0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1800"/>
              <a:buFont typeface="Trebuchet MS"/>
              <a:buNone/>
            </a:pPr>
            <a:r>
              <a:rPr lang="en-US" sz="2700" dirty="0" smtClean="0"/>
              <a:t>EJAMPLO: DETECTOR IMÁGENES</a:t>
            </a:r>
            <a:endParaRPr sz="3100" dirty="0"/>
          </a:p>
        </p:txBody>
      </p:sp>
      <p:grpSp>
        <p:nvGrpSpPr>
          <p:cNvPr id="601" name="Google Shape;601;p130"/>
          <p:cNvGrpSpPr/>
          <p:nvPr/>
        </p:nvGrpSpPr>
        <p:grpSpPr>
          <a:xfrm>
            <a:off x="10558000" y="1109699"/>
            <a:ext cx="784348" cy="649430"/>
            <a:chOff x="6612583" y="467300"/>
            <a:chExt cx="488115" cy="389403"/>
          </a:xfrm>
        </p:grpSpPr>
        <p:sp>
          <p:nvSpPr>
            <p:cNvPr id="602" name="Google Shape;602;p130"/>
            <p:cNvSpPr/>
            <p:nvPr/>
          </p:nvSpPr>
          <p:spPr>
            <a:xfrm>
              <a:off x="6612583" y="478103"/>
              <a:ext cx="439200" cy="378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  <a:tabLst/>
                <a:defRPr/>
              </a:pPr>
              <a:endParaRPr kumimoji="0" sz="105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130"/>
            <p:cNvSpPr txBox="1"/>
            <p:nvPr/>
          </p:nvSpPr>
          <p:spPr>
            <a:xfrm>
              <a:off x="6620098" y="467300"/>
              <a:ext cx="480600" cy="332163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49411"/>
                </a:srgbClr>
              </a:outerShdw>
            </a:effectLst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F0F0F0"/>
                  </a:solidFill>
                  <a:effectLst/>
                  <a:uLnTx/>
                  <a:uFillTx/>
                  <a:latin typeface="Libre Franklin"/>
                  <a:ea typeface="Libre Franklin"/>
                  <a:cs typeface="Libre Franklin"/>
                  <a:sym typeface="Libre Franklin"/>
                </a:rPr>
                <a:t>DT</a:t>
              </a: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rgbClr val="F0F0F0"/>
                </a:solidFill>
                <a:effectLst/>
                <a:uLnTx/>
                <a:uFillTx/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t="35727" b="33463"/>
          <a:stretch/>
        </p:blipFill>
        <p:spPr>
          <a:xfrm>
            <a:off x="22437" y="3505200"/>
            <a:ext cx="7798140" cy="38862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50702" t="69858"/>
          <a:stretch/>
        </p:blipFill>
        <p:spPr>
          <a:xfrm>
            <a:off x="7930100" y="3503819"/>
            <a:ext cx="3844382" cy="3801856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4150378" y="2735806"/>
            <a:ext cx="36320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Imagen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basada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eventos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de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neutrones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7930100" y="2756240"/>
            <a:ext cx="3632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Imagen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CMOS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científica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486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5174E7-DDA3-4846-8F04-3B7E827DB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55857"/>
            <a:ext cx="7616467" cy="1376353"/>
          </a:xfrm>
        </p:spPr>
        <p:txBody>
          <a:bodyPr/>
          <a:lstStyle/>
          <a:p>
            <a:r>
              <a:rPr lang="es-MX" dirty="0"/>
              <a:t>Optimización de sistemas de detección de neutrones térmicos basado en centelladores y fotomultiplicadores</a:t>
            </a:r>
            <a:endParaRPr lang="es-AR" dirty="0"/>
          </a:p>
        </p:txBody>
      </p:sp>
      <p:sp>
        <p:nvSpPr>
          <p:cNvPr id="11" name="2 Marcador de contenido">
            <a:extLst>
              <a:ext uri="{FF2B5EF4-FFF2-40B4-BE49-F238E27FC236}">
                <a16:creationId xmlns:a16="http://schemas.microsoft.com/office/drawing/2014/main" id="{321C75D7-5306-414D-807F-F2F9400BC6C8}"/>
              </a:ext>
            </a:extLst>
          </p:cNvPr>
          <p:cNvSpPr txBox="1">
            <a:spLocks/>
          </p:cNvSpPr>
          <p:nvPr/>
        </p:nvSpPr>
        <p:spPr>
          <a:xfrm>
            <a:off x="539880" y="2027143"/>
            <a:ext cx="2834048" cy="1966218"/>
          </a:xfrm>
          <a:prstGeom prst="rect">
            <a:avLst/>
          </a:prstGeom>
        </p:spPr>
        <p:txBody>
          <a:bodyPr lIns="124730" tIns="62365" rIns="124730" bIns="62365">
            <a:normAutofit/>
          </a:bodyPr>
          <a:lstStyle>
            <a:lvl1pPr marL="342900" indent="-250825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32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b="1" dirty="0" smtClean="0">
                <a:solidFill>
                  <a:srgbClr val="002B4A"/>
                </a:solidFill>
              </a:rPr>
              <a:t>Federico </a:t>
            </a:r>
            <a:r>
              <a:rPr lang="en-US" sz="1500" b="1" dirty="0">
                <a:solidFill>
                  <a:srgbClr val="002B4A"/>
                </a:solidFill>
              </a:rPr>
              <a:t>Suárez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b="1" dirty="0" err="1">
                <a:solidFill>
                  <a:srgbClr val="002B4A"/>
                </a:solidFill>
              </a:rPr>
              <a:t>Agustín</a:t>
            </a:r>
            <a:r>
              <a:rPr lang="en-US" sz="1500" b="1" dirty="0">
                <a:solidFill>
                  <a:srgbClr val="002B4A"/>
                </a:solidFill>
              </a:rPr>
              <a:t> Lucero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 smtClean="0">
                <a:solidFill>
                  <a:srgbClr val="002B4A"/>
                </a:solidFill>
              </a:rPr>
              <a:t>Javier </a:t>
            </a:r>
            <a:r>
              <a:rPr lang="en-US" sz="1500" dirty="0" err="1" smtClean="0">
                <a:solidFill>
                  <a:srgbClr val="002B4A"/>
                </a:solidFill>
              </a:rPr>
              <a:t>Santisteban</a:t>
            </a:r>
            <a:endParaRPr lang="en-US" sz="1500" dirty="0" smtClean="0">
              <a:solidFill>
                <a:srgbClr val="002B4A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 smtClean="0">
                <a:solidFill>
                  <a:srgbClr val="002B4A"/>
                </a:solidFill>
              </a:rPr>
              <a:t>M.A</a:t>
            </a:r>
            <a:r>
              <a:rPr lang="en-US" sz="1500" dirty="0">
                <a:solidFill>
                  <a:srgbClr val="002B4A"/>
                </a:solidFill>
              </a:rPr>
              <a:t>. Vicente Alvarez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994475" y="1732210"/>
            <a:ext cx="819533" cy="372256"/>
          </a:xfrm>
          <a:prstGeom prst="rect">
            <a:avLst/>
          </a:prstGeom>
        </p:spPr>
        <p:txBody>
          <a:bodyPr wrap="none" lIns="124816" tIns="62408" rIns="124816" bIns="62408">
            <a:spAutoFit/>
          </a:bodyPr>
          <a:lstStyle/>
          <a:p>
            <a:r>
              <a:rPr lang="en-US" sz="1600" b="1" dirty="0">
                <a:solidFill>
                  <a:srgbClr val="002B4A"/>
                </a:solidFill>
              </a:rPr>
              <a:t>LAHN</a:t>
            </a:r>
          </a:p>
        </p:txBody>
      </p:sp>
      <p:sp>
        <p:nvSpPr>
          <p:cNvPr id="13" name="2 Marcador de contenido">
            <a:extLst>
              <a:ext uri="{FF2B5EF4-FFF2-40B4-BE49-F238E27FC236}">
                <a16:creationId xmlns:a16="http://schemas.microsoft.com/office/drawing/2014/main" id="{321C75D7-5306-414D-807F-F2F9400BC6C8}"/>
              </a:ext>
            </a:extLst>
          </p:cNvPr>
          <p:cNvSpPr txBox="1">
            <a:spLocks/>
          </p:cNvSpPr>
          <p:nvPr/>
        </p:nvSpPr>
        <p:spPr>
          <a:xfrm>
            <a:off x="539879" y="4386604"/>
            <a:ext cx="2653720" cy="1278043"/>
          </a:xfrm>
          <a:prstGeom prst="rect">
            <a:avLst/>
          </a:prstGeom>
        </p:spPr>
        <p:txBody>
          <a:bodyPr lIns="124730" tIns="62365" rIns="124730" bIns="62365">
            <a:noAutofit/>
          </a:bodyPr>
          <a:lstStyle>
            <a:lvl1pPr marL="342900" indent="-250825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32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>
                <a:solidFill>
                  <a:srgbClr val="002B4A"/>
                </a:solidFill>
              </a:rPr>
              <a:t>Marcelo Ferraro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>
                <a:solidFill>
                  <a:srgbClr val="002B4A"/>
                </a:solidFill>
              </a:rPr>
              <a:t>Sebastián Falcone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>
                <a:solidFill>
                  <a:srgbClr val="002B4A"/>
                </a:solidFill>
              </a:rPr>
              <a:t>Santiago </a:t>
            </a:r>
            <a:r>
              <a:rPr lang="en-US" sz="1500" dirty="0" err="1">
                <a:solidFill>
                  <a:srgbClr val="002B4A"/>
                </a:solidFill>
              </a:rPr>
              <a:t>Chmielevsky</a:t>
            </a:r>
            <a:endParaRPr lang="en-US" sz="1500" dirty="0">
              <a:solidFill>
                <a:srgbClr val="002B4A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 err="1">
                <a:solidFill>
                  <a:srgbClr val="002B4A"/>
                </a:solidFill>
              </a:rPr>
              <a:t>Tobías</a:t>
            </a:r>
            <a:r>
              <a:rPr lang="en-US" sz="1500" dirty="0">
                <a:solidFill>
                  <a:srgbClr val="002B4A"/>
                </a:solidFill>
              </a:rPr>
              <a:t> Guerrero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656650" y="4053813"/>
            <a:ext cx="672057" cy="372256"/>
          </a:xfrm>
          <a:prstGeom prst="rect">
            <a:avLst/>
          </a:prstGeom>
        </p:spPr>
        <p:txBody>
          <a:bodyPr wrap="none" lIns="124816" tIns="62408" rIns="124816" bIns="62408">
            <a:spAutoFit/>
          </a:bodyPr>
          <a:lstStyle/>
          <a:p>
            <a:r>
              <a:rPr lang="es-AR" sz="1600" b="1" dirty="0">
                <a:solidFill>
                  <a:srgbClr val="002B4A"/>
                </a:solidFill>
              </a:rPr>
              <a:t>UTN</a:t>
            </a:r>
            <a:endParaRPr lang="en-US" sz="1600" b="1" dirty="0">
              <a:solidFill>
                <a:srgbClr val="002B4A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881601" y="1777400"/>
            <a:ext cx="7896078" cy="138666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lIns="124816" tIns="62408" rIns="124816" bIns="62408" rtlCol="0">
            <a:spAutoFit/>
          </a:bodyPr>
          <a:lstStyle/>
          <a:p>
            <a:pPr defTabSz="1248156"/>
            <a:r>
              <a:rPr lang="es-AR" sz="1600" b="1" dirty="0">
                <a:solidFill>
                  <a:srgbClr val="002B4A"/>
                </a:solidFill>
              </a:rPr>
              <a:t>Objetivo</a:t>
            </a:r>
            <a:r>
              <a:rPr lang="es-AR" sz="1600" dirty="0">
                <a:solidFill>
                  <a:srgbClr val="002B4A"/>
                </a:solidFill>
              </a:rPr>
              <a:t>: Desarrollar un prototipo funcional escalable y optimizado para un sistema de detección basado en centelladores con una eficiencia óptima para los neutrones y muy baja sensibilidad al ruido para ser implementado en el difractómetro ANDES del LAHN. Adquirir capacidades para el desarrollo de técnicas de detección de neutrones como alternativas a los detectores basado en </a:t>
            </a:r>
            <a:r>
              <a:rPr lang="es-AR" sz="1600" baseline="30000" dirty="0">
                <a:solidFill>
                  <a:srgbClr val="002B4A"/>
                </a:solidFill>
              </a:rPr>
              <a:t>3</a:t>
            </a:r>
            <a:r>
              <a:rPr lang="es-AR" sz="1600" dirty="0">
                <a:solidFill>
                  <a:srgbClr val="002B4A"/>
                </a:solidFill>
              </a:rPr>
              <a:t>He.</a:t>
            </a:r>
          </a:p>
        </p:txBody>
      </p:sp>
      <p:sp>
        <p:nvSpPr>
          <p:cNvPr id="48" name="2 Marcador de contenido">
            <a:extLst>
              <a:ext uri="{FF2B5EF4-FFF2-40B4-BE49-F238E27FC236}">
                <a16:creationId xmlns:a16="http://schemas.microsoft.com/office/drawing/2014/main" id="{321C75D7-5306-414D-807F-F2F9400BC6C8}"/>
              </a:ext>
            </a:extLst>
          </p:cNvPr>
          <p:cNvSpPr txBox="1">
            <a:spLocks/>
          </p:cNvSpPr>
          <p:nvPr/>
        </p:nvSpPr>
        <p:spPr>
          <a:xfrm>
            <a:off x="630042" y="5899128"/>
            <a:ext cx="2653720" cy="786487"/>
          </a:xfrm>
          <a:prstGeom prst="rect">
            <a:avLst/>
          </a:prstGeom>
        </p:spPr>
        <p:txBody>
          <a:bodyPr lIns="124730" tIns="62365" rIns="124730" bIns="62365">
            <a:noAutofit/>
          </a:bodyPr>
          <a:lstStyle>
            <a:lvl1pPr marL="342900" indent="-250825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32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5682" indent="0"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  <a:buNone/>
            </a:pPr>
            <a:endParaRPr lang="es-AR" sz="1500" dirty="0">
              <a:solidFill>
                <a:srgbClr val="002B4A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25C696B-CA6C-3F41-B3C6-F5AF6F4433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003" y="3241086"/>
            <a:ext cx="7545676" cy="2681087"/>
          </a:xfrm>
          <a:prstGeom prst="rect">
            <a:avLst/>
          </a:prstGeom>
        </p:spPr>
      </p:pic>
      <p:sp>
        <p:nvSpPr>
          <p:cNvPr id="16" name="9 CuadroTexto">
            <a:extLst>
              <a:ext uri="{FF2B5EF4-FFF2-40B4-BE49-F238E27FC236}">
                <a16:creationId xmlns:a16="http://schemas.microsoft.com/office/drawing/2014/main" id="{DAD1C967-76B6-8540-BBF1-8D1ECD5EF80E}"/>
              </a:ext>
            </a:extLst>
          </p:cNvPr>
          <p:cNvSpPr txBox="1"/>
          <p:nvPr/>
        </p:nvSpPr>
        <p:spPr>
          <a:xfrm>
            <a:off x="5133073" y="5922173"/>
            <a:ext cx="6644606" cy="819391"/>
          </a:xfrm>
          <a:prstGeom prst="rect">
            <a:avLst/>
          </a:prstGeom>
          <a:noFill/>
        </p:spPr>
        <p:txBody>
          <a:bodyPr wrap="square" lIns="124816" tIns="62408" rIns="124816" bIns="62408" rtlCol="0">
            <a:spAutoFit/>
          </a:bodyPr>
          <a:lstStyle/>
          <a:p>
            <a:r>
              <a:rPr lang="es-AR" sz="1500" dirty="0">
                <a:solidFill>
                  <a:srgbClr val="002B4A"/>
                </a:solidFill>
              </a:rPr>
              <a:t>Sistema de Caracterización de Fotomultiplicadores (PMTlab), que se esta actualizando y acondicionando (hardware y software) para su uso en el desarrollo de detectores del LAHN.</a:t>
            </a:r>
            <a:endParaRPr lang="es-AR" sz="1500" i="1" dirty="0">
              <a:solidFill>
                <a:srgbClr val="002B4A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8AB4511-1428-C242-BB61-447BC6649C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38" y="5997438"/>
            <a:ext cx="3271412" cy="2454184"/>
          </a:xfrm>
          <a:prstGeom prst="rect">
            <a:avLst/>
          </a:prstGeom>
        </p:spPr>
      </p:pic>
      <p:sp>
        <p:nvSpPr>
          <p:cNvPr id="17" name="9 CuadroTexto">
            <a:extLst>
              <a:ext uri="{FF2B5EF4-FFF2-40B4-BE49-F238E27FC236}">
                <a16:creationId xmlns:a16="http://schemas.microsoft.com/office/drawing/2014/main" id="{13651059-E71C-2D44-9492-4C4BBDF126AA}"/>
              </a:ext>
            </a:extLst>
          </p:cNvPr>
          <p:cNvSpPr txBox="1"/>
          <p:nvPr/>
        </p:nvSpPr>
        <p:spPr>
          <a:xfrm>
            <a:off x="4294162" y="7155212"/>
            <a:ext cx="6644606" cy="819391"/>
          </a:xfrm>
          <a:prstGeom prst="rect">
            <a:avLst/>
          </a:prstGeom>
          <a:noFill/>
        </p:spPr>
        <p:txBody>
          <a:bodyPr wrap="square" lIns="124816" tIns="62408" rIns="124816" bIns="62408" rtlCol="0">
            <a:spAutoFit/>
          </a:bodyPr>
          <a:lstStyle/>
          <a:p>
            <a:r>
              <a:rPr lang="es-AR" sz="1500" dirty="0">
                <a:solidFill>
                  <a:srgbClr val="002B4A"/>
                </a:solidFill>
              </a:rPr>
              <a:t>Prueba de presión del detector 3He Denex </a:t>
            </a:r>
            <a:r>
              <a:rPr lang="es-ES_tradnl" sz="1500" dirty="0">
                <a:solidFill>
                  <a:srgbClr val="002B4A"/>
                </a:solidFill>
              </a:rPr>
              <a:t>(2D-Position-Sensitive </a:t>
            </a:r>
            <a:r>
              <a:rPr lang="es-ES_tradnl" sz="1500" dirty="0" err="1">
                <a:solidFill>
                  <a:srgbClr val="002B4A"/>
                </a:solidFill>
              </a:rPr>
              <a:t>Neutron</a:t>
            </a:r>
            <a:r>
              <a:rPr lang="es-ES_tradnl" sz="1500" dirty="0">
                <a:solidFill>
                  <a:srgbClr val="002B4A"/>
                </a:solidFill>
              </a:rPr>
              <a:t> Detector) que será implementado para el </a:t>
            </a:r>
            <a:r>
              <a:rPr lang="es-ES_tradnl" sz="1500" dirty="0" err="1">
                <a:solidFill>
                  <a:srgbClr val="002B4A"/>
                </a:solidFill>
              </a:rPr>
              <a:t>difractómetro</a:t>
            </a:r>
            <a:r>
              <a:rPr lang="es-ES_tradnl" sz="1500" dirty="0">
                <a:solidFill>
                  <a:srgbClr val="002B4A"/>
                </a:solidFill>
              </a:rPr>
              <a:t> ANDES y servirá de referencia para  el desarrollo de detectores alternativos.</a:t>
            </a:r>
            <a:endParaRPr lang="es-AR" sz="1500" i="1" dirty="0">
              <a:solidFill>
                <a:srgbClr val="002B4A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0270185" y="1142344"/>
            <a:ext cx="1410208" cy="2957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lIns="79540" tIns="39771" rIns="79540" bIns="39771" rtlCol="0">
            <a:spAutoFit/>
          </a:bodyPr>
          <a:lstStyle/>
          <a:p>
            <a:pPr lvl="0" algn="ctr"/>
            <a:r>
              <a:rPr lang="es-AR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Detectores</a:t>
            </a:r>
          </a:p>
        </p:txBody>
      </p:sp>
    </p:spTree>
    <p:extLst>
      <p:ext uri="{BB962C8B-B14F-4D97-AF65-F5344CB8AC3E}">
        <p14:creationId xmlns:p14="http://schemas.microsoft.com/office/powerpoint/2010/main" val="415075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5174E7-DDA3-4846-8F04-3B7E827DB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55857"/>
            <a:ext cx="7616467" cy="1376353"/>
          </a:xfrm>
        </p:spPr>
        <p:txBody>
          <a:bodyPr/>
          <a:lstStyle/>
          <a:p>
            <a:r>
              <a:rPr lang="es-MX" dirty="0" smtClean="0"/>
              <a:t>Diseño </a:t>
            </a:r>
            <a:r>
              <a:rPr lang="es-MX" dirty="0"/>
              <a:t>y fabricación de un equipo de suministro de gases </a:t>
            </a:r>
            <a:r>
              <a:rPr lang="es-MX" dirty="0" smtClean="0"/>
              <a:t>para </a:t>
            </a:r>
            <a:r>
              <a:rPr lang="es-MX" dirty="0"/>
              <a:t>instrumentos especializados en haces de neutrones</a:t>
            </a:r>
            <a:endParaRPr lang="es-AR" dirty="0"/>
          </a:p>
        </p:txBody>
      </p:sp>
      <p:pic>
        <p:nvPicPr>
          <p:cNvPr id="4" name="Google Shape;106;gfbb5dfb886_0_25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079070" y="3356465"/>
            <a:ext cx="1588819" cy="5398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9;gfb3e464100_0_32"/>
          <p:cNvSpPr txBox="1"/>
          <p:nvPr/>
        </p:nvSpPr>
        <p:spPr>
          <a:xfrm>
            <a:off x="5847319" y="3108564"/>
            <a:ext cx="5405726" cy="2269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795" tIns="124795" rIns="124795" bIns="124795" anchor="t" anchorCtr="0">
            <a:spAutoFit/>
          </a:bodyPr>
          <a:lstStyle/>
          <a:p>
            <a:pPr algn="ctr">
              <a:buClr>
                <a:srgbClr val="000000"/>
              </a:buClr>
              <a:buSzPts val="4500"/>
              <a:buFont typeface="Arial"/>
              <a:buNone/>
            </a:pPr>
            <a:r>
              <a:rPr lang="es-AR" sz="1600" b="1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BASES DE DISEÑO</a:t>
            </a:r>
            <a:endParaRPr sz="1600" b="1" dirty="0">
              <a:solidFill>
                <a:srgbClr val="002B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>
              <a:buClr>
                <a:srgbClr val="000000"/>
              </a:buClr>
              <a:buSzPts val="4400"/>
              <a:buFont typeface="Arial"/>
              <a:buNone/>
            </a:pPr>
            <a:r>
              <a:rPr lang="es-AR" sz="1600" b="1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GASES</a:t>
            </a:r>
            <a:endParaRPr sz="1600" b="1" dirty="0">
              <a:solidFill>
                <a:srgbClr val="002B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>
              <a:buClr>
                <a:srgbClr val="000000"/>
              </a:buClr>
              <a:buSzPts val="4500"/>
              <a:buFont typeface="Arial"/>
              <a:buNone/>
            </a:pP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Ar, He, CO</a:t>
            </a:r>
            <a:r>
              <a:rPr lang="es-AR" sz="1600" baseline="-250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, N</a:t>
            </a:r>
            <a:r>
              <a:rPr lang="es-AR" sz="1600" baseline="-250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, O</a:t>
            </a:r>
            <a:r>
              <a:rPr lang="es-AR" sz="1600" baseline="-250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, Aire, H</a:t>
            </a:r>
            <a:r>
              <a:rPr lang="es-AR" sz="1600" baseline="-250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, CH</a:t>
            </a:r>
            <a:r>
              <a:rPr lang="es-AR" sz="1600" baseline="-250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, D</a:t>
            </a:r>
            <a:r>
              <a:rPr lang="es-AR" sz="1600" baseline="-250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, CD</a:t>
            </a:r>
            <a:r>
              <a:rPr lang="es-AR" sz="1600" baseline="-250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, CO</a:t>
            </a:r>
            <a:endParaRPr sz="1600" dirty="0">
              <a:solidFill>
                <a:srgbClr val="002B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>
              <a:buClr>
                <a:srgbClr val="000000"/>
              </a:buClr>
              <a:buSzPts val="4400"/>
              <a:buFont typeface="Arial"/>
              <a:buNone/>
            </a:pPr>
            <a:r>
              <a:rPr lang="es-AR" sz="1600" b="1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CONDICIONES DE PROCESO</a:t>
            </a:r>
            <a:endParaRPr sz="1600" b="1" dirty="0">
              <a:solidFill>
                <a:srgbClr val="002B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>
              <a:buClr>
                <a:srgbClr val="000000"/>
              </a:buClr>
              <a:buSzPts val="4400"/>
            </a:pP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      Presión: 0 a 50 bar</a:t>
            </a:r>
            <a:endParaRPr sz="1600" dirty="0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>
              <a:buClr>
                <a:srgbClr val="000000"/>
              </a:buClr>
              <a:buSzPts val="4400"/>
              <a:buFont typeface="Arial"/>
              <a:buNone/>
            </a:pP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Temperatura: TA a 150°C (solo gases húmedos)</a:t>
            </a:r>
            <a:endParaRPr sz="1600" dirty="0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>
              <a:buClr>
                <a:srgbClr val="000000"/>
              </a:buClr>
              <a:buSzPts val="4400"/>
            </a:pP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Caudal: 5 a 500  (</a:t>
            </a:r>
            <a:r>
              <a:rPr lang="es-AR" sz="1600" dirty="0" err="1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mln</a:t>
            </a: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/min) </a:t>
            </a:r>
            <a:endParaRPr sz="1600" dirty="0">
              <a:solidFill>
                <a:srgbClr val="002B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>
              <a:buClr>
                <a:srgbClr val="000000"/>
              </a:buClr>
              <a:buSzPts val="4400"/>
            </a:pPr>
            <a:r>
              <a:rPr lang="es-AR" sz="1600" dirty="0">
                <a:solidFill>
                  <a:srgbClr val="002B4A"/>
                </a:solidFill>
                <a:latin typeface="Calibri"/>
                <a:ea typeface="Calibri"/>
                <a:cs typeface="Calibri"/>
                <a:sym typeface="Calibri"/>
              </a:rPr>
              <a:t>Humedad : 0 a 100 %HR</a:t>
            </a:r>
            <a:endParaRPr sz="16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736451" y="5076366"/>
            <a:ext cx="10031980" cy="3280689"/>
            <a:chOff x="539552" y="3718193"/>
            <a:chExt cx="7349810" cy="2402946"/>
          </a:xfrm>
        </p:grpSpPr>
        <p:pic>
          <p:nvPicPr>
            <p:cNvPr id="5" name="Google Shape;641;g10453181f2f_0_41"/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 l="53090" t="35836" r="8808"/>
            <a:stretch/>
          </p:blipFill>
          <p:spPr>
            <a:xfrm>
              <a:off x="611560" y="4178311"/>
              <a:ext cx="2043852" cy="19428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553;g10285184552_0_10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792113" y="4196092"/>
              <a:ext cx="5097249" cy="1891766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9" name="8 CuadroTexto"/>
            <p:cNvSpPr txBox="1"/>
            <p:nvPr/>
          </p:nvSpPr>
          <p:spPr>
            <a:xfrm>
              <a:off x="539552" y="3718193"/>
              <a:ext cx="2275389" cy="405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1500" dirty="0">
                  <a:solidFill>
                    <a:srgbClr val="002B4A"/>
                  </a:solidFill>
                </a:rPr>
                <a:t>Modelado 3D de cañerías e instrumentación </a:t>
              </a:r>
              <a:r>
                <a:rPr lang="es-AR" sz="1500" i="1" dirty="0">
                  <a:solidFill>
                    <a:srgbClr val="002B4A"/>
                  </a:solidFill>
                </a:rPr>
                <a:t>(en construcción)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2843998" y="3883411"/>
              <a:ext cx="4868091" cy="236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1500" dirty="0">
                  <a:solidFill>
                    <a:srgbClr val="002B4A"/>
                  </a:solidFill>
                </a:rPr>
                <a:t>Diagrama de procesos e instrumentación</a:t>
              </a:r>
              <a:r>
                <a:rPr lang="es-AR" sz="1500" i="1" dirty="0">
                  <a:solidFill>
                    <a:srgbClr val="002B4A"/>
                  </a:solidFill>
                </a:rPr>
                <a:t> (en construcción)</a:t>
              </a:r>
            </a:p>
          </p:txBody>
        </p:sp>
      </p:grpSp>
      <p:sp>
        <p:nvSpPr>
          <p:cNvPr id="11" name="2 Marcador de contenido">
            <a:extLst>
              <a:ext uri="{FF2B5EF4-FFF2-40B4-BE49-F238E27FC236}">
                <a16:creationId xmlns:a16="http://schemas.microsoft.com/office/drawing/2014/main" id="{321C75D7-5306-414D-807F-F2F9400BC6C8}"/>
              </a:ext>
            </a:extLst>
          </p:cNvPr>
          <p:cNvSpPr txBox="1">
            <a:spLocks/>
          </p:cNvSpPr>
          <p:nvPr/>
        </p:nvSpPr>
        <p:spPr>
          <a:xfrm>
            <a:off x="539880" y="2027143"/>
            <a:ext cx="2834048" cy="1626599"/>
          </a:xfrm>
          <a:prstGeom prst="rect">
            <a:avLst/>
          </a:prstGeom>
        </p:spPr>
        <p:txBody>
          <a:bodyPr lIns="124730" tIns="62365" rIns="124730" bIns="62365">
            <a:normAutofit/>
          </a:bodyPr>
          <a:lstStyle>
            <a:lvl1pPr marL="342900" indent="-250825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32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b="1" dirty="0">
                <a:solidFill>
                  <a:srgbClr val="002B4A"/>
                </a:solidFill>
              </a:rPr>
              <a:t>Manuel Suarez </a:t>
            </a:r>
            <a:r>
              <a:rPr lang="en-US" sz="1500" b="1" dirty="0" err="1">
                <a:solidFill>
                  <a:srgbClr val="002B4A"/>
                </a:solidFill>
              </a:rPr>
              <a:t>Anzorena</a:t>
            </a:r>
            <a:endParaRPr lang="en-US" sz="1500" b="1" dirty="0">
              <a:solidFill>
                <a:srgbClr val="002B4A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>
                <a:solidFill>
                  <a:srgbClr val="002B4A"/>
                </a:solidFill>
              </a:rPr>
              <a:t>Leo </a:t>
            </a:r>
            <a:r>
              <a:rPr lang="en-US" sz="1500" dirty="0" err="1">
                <a:solidFill>
                  <a:srgbClr val="002B4A"/>
                </a:solidFill>
              </a:rPr>
              <a:t>Ibañez</a:t>
            </a:r>
            <a:endParaRPr lang="en-US" sz="1500" dirty="0">
              <a:solidFill>
                <a:srgbClr val="002B4A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 err="1">
                <a:solidFill>
                  <a:srgbClr val="002B4A"/>
                </a:solidFill>
              </a:rPr>
              <a:t>Matías</a:t>
            </a:r>
            <a:r>
              <a:rPr lang="en-US" sz="1500" dirty="0">
                <a:solidFill>
                  <a:srgbClr val="002B4A"/>
                </a:solidFill>
              </a:rPr>
              <a:t> </a:t>
            </a:r>
            <a:r>
              <a:rPr lang="en-US" sz="1500" dirty="0" err="1">
                <a:solidFill>
                  <a:srgbClr val="002B4A"/>
                </a:solidFill>
              </a:rPr>
              <a:t>Báez</a:t>
            </a:r>
            <a:endParaRPr lang="en-US" sz="1500" dirty="0">
              <a:solidFill>
                <a:srgbClr val="002B4A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>
                <a:solidFill>
                  <a:srgbClr val="002B4A"/>
                </a:solidFill>
              </a:rPr>
              <a:t>Luis </a:t>
            </a:r>
            <a:r>
              <a:rPr lang="en-US" sz="1500" dirty="0" err="1">
                <a:solidFill>
                  <a:srgbClr val="002B4A"/>
                </a:solidFill>
              </a:rPr>
              <a:t>Martínez</a:t>
            </a:r>
            <a:endParaRPr lang="en-US" sz="1500" dirty="0">
              <a:solidFill>
                <a:srgbClr val="002B4A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994475" y="1732210"/>
            <a:ext cx="819533" cy="372256"/>
          </a:xfrm>
          <a:prstGeom prst="rect">
            <a:avLst/>
          </a:prstGeom>
        </p:spPr>
        <p:txBody>
          <a:bodyPr wrap="none" lIns="124816" tIns="62408" rIns="124816" bIns="62408">
            <a:spAutoFit/>
          </a:bodyPr>
          <a:lstStyle/>
          <a:p>
            <a:r>
              <a:rPr lang="en-US" sz="1600" b="1" dirty="0">
                <a:solidFill>
                  <a:srgbClr val="002B4A"/>
                </a:solidFill>
              </a:rPr>
              <a:t>LAHN</a:t>
            </a:r>
          </a:p>
        </p:txBody>
      </p:sp>
      <p:sp>
        <p:nvSpPr>
          <p:cNvPr id="13" name="2 Marcador de contenido">
            <a:extLst>
              <a:ext uri="{FF2B5EF4-FFF2-40B4-BE49-F238E27FC236}">
                <a16:creationId xmlns:a16="http://schemas.microsoft.com/office/drawing/2014/main" id="{321C75D7-5306-414D-807F-F2F9400BC6C8}"/>
              </a:ext>
            </a:extLst>
          </p:cNvPr>
          <p:cNvSpPr txBox="1">
            <a:spLocks/>
          </p:cNvSpPr>
          <p:nvPr/>
        </p:nvSpPr>
        <p:spPr>
          <a:xfrm>
            <a:off x="539879" y="3743637"/>
            <a:ext cx="2653720" cy="1332728"/>
          </a:xfrm>
          <a:prstGeom prst="rect">
            <a:avLst/>
          </a:prstGeom>
        </p:spPr>
        <p:txBody>
          <a:bodyPr lIns="124730" tIns="62365" rIns="124730" bIns="62365">
            <a:noAutofit/>
          </a:bodyPr>
          <a:lstStyle>
            <a:lvl1pPr marL="342900" indent="-250825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32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>
                <a:solidFill>
                  <a:srgbClr val="002B4A"/>
                </a:solidFill>
              </a:rPr>
              <a:t>Esteban Rey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s-AR" sz="1500" dirty="0">
                <a:solidFill>
                  <a:srgbClr val="002B4A"/>
                </a:solidFill>
              </a:rPr>
              <a:t>Agustina Zangrando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s-AR" sz="1500" dirty="0">
                <a:solidFill>
                  <a:srgbClr val="002B4A"/>
                </a:solidFill>
              </a:rPr>
              <a:t>Francisco Domínguez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>
                <a:solidFill>
                  <a:srgbClr val="002B4A"/>
                </a:solidFill>
              </a:rPr>
              <a:t>Martín Griffiths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endParaRPr lang="en-US" sz="1500" dirty="0">
              <a:solidFill>
                <a:srgbClr val="002B4A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994475" y="3391344"/>
            <a:ext cx="2326356" cy="372256"/>
          </a:xfrm>
          <a:prstGeom prst="rect">
            <a:avLst/>
          </a:prstGeom>
        </p:spPr>
        <p:txBody>
          <a:bodyPr wrap="none" lIns="124816" tIns="62408" rIns="124816" bIns="62408">
            <a:spAutoFit/>
          </a:bodyPr>
          <a:lstStyle/>
          <a:p>
            <a:r>
              <a:rPr lang="en-US" sz="1600" b="1" dirty="0" err="1">
                <a:solidFill>
                  <a:srgbClr val="002B4A"/>
                </a:solidFill>
              </a:rPr>
              <a:t>En</a:t>
            </a:r>
            <a:r>
              <a:rPr lang="en-US" sz="1600" b="1" dirty="0">
                <a:solidFill>
                  <a:srgbClr val="002B4A"/>
                </a:solidFill>
              </a:rPr>
              <a:t> </a:t>
            </a:r>
            <a:r>
              <a:rPr lang="es-AR" sz="1600" b="1" dirty="0">
                <a:solidFill>
                  <a:srgbClr val="002B4A"/>
                </a:solidFill>
              </a:rPr>
              <a:t>colaboración</a:t>
            </a:r>
            <a:r>
              <a:rPr lang="en-US" sz="1600" b="1" dirty="0">
                <a:solidFill>
                  <a:srgbClr val="002B4A"/>
                </a:solidFill>
              </a:rPr>
              <a:t> con 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3881601" y="1875711"/>
            <a:ext cx="7896078" cy="113454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lIns="124816" tIns="62408" rIns="124816" bIns="62408" rtlCol="0">
            <a:spAutoFit/>
          </a:bodyPr>
          <a:lstStyle/>
          <a:p>
            <a:pPr algn="just"/>
            <a:r>
              <a:rPr lang="es-AR" sz="1600" b="1" dirty="0">
                <a:solidFill>
                  <a:srgbClr val="002B4A"/>
                </a:solidFill>
              </a:rPr>
              <a:t>Objetivo</a:t>
            </a:r>
            <a:r>
              <a:rPr lang="es-AR" sz="1600" dirty="0">
                <a:solidFill>
                  <a:srgbClr val="002B4A"/>
                </a:solidFill>
              </a:rPr>
              <a:t>: </a:t>
            </a:r>
            <a:r>
              <a:rPr lang="es-ES" sz="1600" dirty="0">
                <a:solidFill>
                  <a:srgbClr val="002B4A"/>
                </a:solidFill>
              </a:rPr>
              <a:t>Diseño y fabricación de equipamiento auxiliar a ser utilizado en aquellos experimentos con haces de neutrones que requiera la inyección de gases en estudios </a:t>
            </a:r>
            <a:r>
              <a:rPr lang="es-ES" sz="1600" i="1" dirty="0">
                <a:solidFill>
                  <a:srgbClr val="002B4A"/>
                </a:solidFill>
              </a:rPr>
              <a:t>in operando</a:t>
            </a:r>
            <a:r>
              <a:rPr lang="es-ES" sz="1600" dirty="0">
                <a:solidFill>
                  <a:srgbClr val="002B4A"/>
                </a:solidFill>
              </a:rPr>
              <a:t>, con la posibilidad de </a:t>
            </a:r>
            <a:r>
              <a:rPr lang="es-ES" sz="1600" b="1" dirty="0">
                <a:solidFill>
                  <a:srgbClr val="002B4A"/>
                </a:solidFill>
              </a:rPr>
              <a:t>controlar el caudal, la presión, la humedad y la composición de la mezclas en un amplio rango</a:t>
            </a:r>
            <a:r>
              <a:rPr lang="es-ES" sz="1600" dirty="0">
                <a:solidFill>
                  <a:srgbClr val="002B4A"/>
                </a:solidFill>
              </a:rPr>
              <a:t>. </a:t>
            </a:r>
            <a:endParaRPr lang="es-AR" sz="1600" dirty="0">
              <a:solidFill>
                <a:srgbClr val="002B4A"/>
              </a:solidFill>
            </a:endParaRPr>
          </a:p>
        </p:txBody>
      </p:sp>
      <p:sp>
        <p:nvSpPr>
          <p:cNvPr id="20" name="2 Marcador de contenido">
            <a:extLst>
              <a:ext uri="{FF2B5EF4-FFF2-40B4-BE49-F238E27FC236}">
                <a16:creationId xmlns:a16="http://schemas.microsoft.com/office/drawing/2014/main" id="{321C75D7-5306-414D-807F-F2F9400BC6C8}"/>
              </a:ext>
            </a:extLst>
          </p:cNvPr>
          <p:cNvSpPr txBox="1">
            <a:spLocks/>
          </p:cNvSpPr>
          <p:nvPr/>
        </p:nvSpPr>
        <p:spPr>
          <a:xfrm>
            <a:off x="2898741" y="3993362"/>
            <a:ext cx="2358862" cy="695709"/>
          </a:xfrm>
          <a:prstGeom prst="rect">
            <a:avLst/>
          </a:prstGeom>
        </p:spPr>
        <p:txBody>
          <a:bodyPr lIns="124730" tIns="62365" rIns="124730" bIns="62365">
            <a:noAutofit/>
          </a:bodyPr>
          <a:lstStyle>
            <a:lvl1pPr marL="342900" indent="-250825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32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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 err="1">
                <a:solidFill>
                  <a:srgbClr val="002B4A"/>
                </a:solidFill>
              </a:rPr>
              <a:t>Alfonsina</a:t>
            </a:r>
            <a:r>
              <a:rPr lang="en-US" sz="1500" dirty="0">
                <a:solidFill>
                  <a:srgbClr val="002B4A"/>
                </a:solidFill>
              </a:rPr>
              <a:t> </a:t>
            </a:r>
            <a:r>
              <a:rPr lang="en-US" sz="1500" dirty="0" err="1">
                <a:solidFill>
                  <a:srgbClr val="002B4A"/>
                </a:solidFill>
              </a:rPr>
              <a:t>Serradilla</a:t>
            </a:r>
            <a:endParaRPr lang="en-US" sz="1500" dirty="0">
              <a:solidFill>
                <a:srgbClr val="002B4A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r>
              <a:rPr lang="en-US" sz="1500" dirty="0">
                <a:solidFill>
                  <a:srgbClr val="002B4A"/>
                </a:solidFill>
              </a:rPr>
              <a:t>Lucas Montenegro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FF5969"/>
              </a:buClr>
            </a:pPr>
            <a:endParaRPr lang="en-US" sz="1500" dirty="0">
              <a:solidFill>
                <a:srgbClr val="002B4A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9483898" y="1220973"/>
            <a:ext cx="1410208" cy="5112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lIns="79540" tIns="39771" rIns="79540" bIns="39771" rtlCol="0">
            <a:spAutoFit/>
          </a:bodyPr>
          <a:lstStyle/>
          <a:p>
            <a:pPr lvl="0" algn="ctr"/>
            <a:r>
              <a:rPr lang="es-AR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Entornos de muestra</a:t>
            </a:r>
          </a:p>
        </p:txBody>
      </p:sp>
    </p:spTree>
    <p:extLst>
      <p:ext uri="{BB962C8B-B14F-4D97-AF65-F5344CB8AC3E}">
        <p14:creationId xmlns:p14="http://schemas.microsoft.com/office/powerpoint/2010/main" val="1950741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TextShape 7"/>
          <p:cNvSpPr txBox="1"/>
          <p:nvPr/>
        </p:nvSpPr>
        <p:spPr>
          <a:xfrm>
            <a:off x="11056430" y="8803748"/>
            <a:ext cx="799959" cy="497890"/>
          </a:xfrm>
          <a:prstGeom prst="rect">
            <a:avLst/>
          </a:prstGeom>
          <a:noFill/>
          <a:ln>
            <a:noFill/>
          </a:ln>
        </p:spPr>
        <p:txBody>
          <a:bodyPr lIns="124799" tIns="62400" rIns="124799" bIns="624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s-ES" sz="1500" spc="-1">
                <a:solidFill>
                  <a:srgbClr val="8B8E95"/>
                </a:solidFill>
                <a:latin typeface="Franklin Gothic Book"/>
              </a:rPr>
              <a:t>| </a:t>
            </a:r>
            <a:fld id="{EA9508CC-9B33-4887-B948-F0435A40D2AC}" type="slidenum">
              <a:rPr lang="es-ES" sz="1500" spc="-1">
                <a:solidFill>
                  <a:srgbClr val="8B8E95"/>
                </a:solidFill>
                <a:latin typeface="Franklin Gothic Book"/>
              </a:rPr>
              <a:t>28</a:t>
            </a:fld>
            <a:endParaRPr lang="es-AR" sz="1500" spc="-1">
              <a:latin typeface="Times New Roman"/>
            </a:endParaRPr>
          </a:p>
        </p:txBody>
      </p:sp>
      <p:sp>
        <p:nvSpPr>
          <p:cNvPr id="426" name="CustomShape 9"/>
          <p:cNvSpPr/>
          <p:nvPr/>
        </p:nvSpPr>
        <p:spPr>
          <a:xfrm>
            <a:off x="6135" y="6598218"/>
            <a:ext cx="2596426" cy="687609"/>
          </a:xfrm>
          <a:prstGeom prst="rect">
            <a:avLst/>
          </a:prstGeom>
          <a:solidFill>
            <a:schemeClr val="accent5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388" tIns="45693" rIns="91388" bIns="45693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600" b="1" spc="-1" dirty="0" err="1">
                <a:solidFill>
                  <a:schemeClr val="tx1"/>
                </a:solidFill>
                <a:latin typeface="Trebuchet MS"/>
                <a:ea typeface="Calibri"/>
              </a:rPr>
              <a:t>LABs</a:t>
            </a:r>
            <a:r>
              <a:rPr lang="es-AR" sz="1600" b="1" spc="-1" dirty="0">
                <a:solidFill>
                  <a:schemeClr val="tx1"/>
                </a:solidFill>
                <a:latin typeface="Trebuchet MS"/>
                <a:ea typeface="Calibri"/>
              </a:rPr>
              <a:t> RECONSTRUCCION TOMOGRÁFICA</a:t>
            </a:r>
            <a:endParaRPr lang="es-AR" sz="1600" spc="-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427" name="CustomShape 10"/>
          <p:cNvSpPr/>
          <p:nvPr/>
        </p:nvSpPr>
        <p:spPr>
          <a:xfrm>
            <a:off x="9845611" y="4078771"/>
            <a:ext cx="2596426" cy="970916"/>
          </a:xfrm>
          <a:prstGeom prst="rect">
            <a:avLst/>
          </a:prstGeom>
          <a:solidFill>
            <a:schemeClr val="accent5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388" tIns="45693" rIns="91388" bIns="45693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600" b="1" spc="-1" dirty="0" err="1">
                <a:solidFill>
                  <a:schemeClr val="tx1"/>
                </a:solidFill>
                <a:latin typeface="Trebuchet MS"/>
                <a:ea typeface="Calibri"/>
              </a:rPr>
              <a:t>LABs</a:t>
            </a:r>
            <a:r>
              <a:rPr lang="es-AR" sz="1600" b="1" spc="-1" dirty="0">
                <a:solidFill>
                  <a:schemeClr val="tx1"/>
                </a:solidFill>
                <a:latin typeface="Trebuchet MS"/>
                <a:ea typeface="Calibri"/>
              </a:rPr>
              <a:t> DE CARACTERIZACIÓN</a:t>
            </a:r>
          </a:p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600" b="1" spc="-1" dirty="0">
                <a:solidFill>
                  <a:schemeClr val="tx1"/>
                </a:solidFill>
                <a:latin typeface="Trebuchet MS"/>
                <a:ea typeface="Calibri"/>
              </a:rPr>
              <a:t> POR RX</a:t>
            </a:r>
            <a:endParaRPr lang="es-AR" sz="1600" spc="-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428" name="CustomShape 11"/>
          <p:cNvSpPr/>
          <p:nvPr/>
        </p:nvSpPr>
        <p:spPr>
          <a:xfrm>
            <a:off x="9845612" y="7248667"/>
            <a:ext cx="2596662" cy="978803"/>
          </a:xfrm>
          <a:prstGeom prst="rect">
            <a:avLst/>
          </a:prstGeom>
          <a:solidFill>
            <a:schemeClr val="accent5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388" tIns="45693" rIns="91388" bIns="45693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600" b="1" spc="-1" dirty="0" err="1">
                <a:solidFill>
                  <a:schemeClr val="tx1"/>
                </a:solidFill>
                <a:latin typeface="Trebuchet MS"/>
                <a:ea typeface="Calibri"/>
              </a:rPr>
              <a:t>LABs</a:t>
            </a:r>
            <a:r>
              <a:rPr lang="es-AR" sz="1600" b="1" spc="-1" dirty="0">
                <a:solidFill>
                  <a:schemeClr val="tx1"/>
                </a:solidFill>
                <a:latin typeface="Trebuchet MS"/>
                <a:ea typeface="Calibri"/>
              </a:rPr>
              <a:t> DE PREPARACIÓN Y ENTORNOS DE MUESTRA</a:t>
            </a:r>
            <a:endParaRPr lang="es-AR" sz="1600" spc="-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ALCANCE DEL LAHN</a:t>
            </a:r>
            <a:endParaRPr lang="es-E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958" y="3588179"/>
            <a:ext cx="1147107" cy="266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CustomShape 8"/>
          <p:cNvSpPr/>
          <p:nvPr/>
        </p:nvSpPr>
        <p:spPr>
          <a:xfrm>
            <a:off x="9893737" y="5486052"/>
            <a:ext cx="2596426" cy="687609"/>
          </a:xfrm>
          <a:prstGeom prst="rect">
            <a:avLst/>
          </a:prstGeom>
          <a:solidFill>
            <a:schemeClr val="accent5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388" tIns="45693" rIns="91388" bIns="45693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600" b="1" spc="-1" dirty="0" err="1">
                <a:solidFill>
                  <a:schemeClr val="tx1"/>
                </a:solidFill>
                <a:latin typeface="Trebuchet MS"/>
                <a:ea typeface="Calibri"/>
              </a:rPr>
              <a:t>LABs</a:t>
            </a:r>
            <a:r>
              <a:rPr lang="es-AR" sz="1600" b="1" spc="-1" dirty="0">
                <a:solidFill>
                  <a:schemeClr val="tx1"/>
                </a:solidFill>
                <a:latin typeface="Trebuchet MS"/>
                <a:ea typeface="Calibri"/>
              </a:rPr>
              <a:t> CARACTERIZACIÓN MAGNÉTICA</a:t>
            </a:r>
            <a:endParaRPr lang="es-AR" sz="1600" spc="-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2" name="CustomShape 11"/>
          <p:cNvSpPr/>
          <p:nvPr/>
        </p:nvSpPr>
        <p:spPr>
          <a:xfrm>
            <a:off x="9893737" y="2353060"/>
            <a:ext cx="2596426" cy="687609"/>
          </a:xfrm>
          <a:prstGeom prst="rect">
            <a:avLst/>
          </a:prstGeom>
          <a:solidFill>
            <a:schemeClr val="accent5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388" tIns="45693" rIns="91388" bIns="45693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600" b="1" spc="-1" dirty="0" err="1">
                <a:solidFill>
                  <a:schemeClr val="tx1"/>
                </a:solidFill>
                <a:latin typeface="Trebuchet MS"/>
                <a:ea typeface="Calibri"/>
              </a:rPr>
              <a:t>LABs</a:t>
            </a:r>
            <a:r>
              <a:rPr lang="es-AR" sz="1600" b="1" spc="-1" dirty="0">
                <a:solidFill>
                  <a:schemeClr val="tx1"/>
                </a:solidFill>
                <a:latin typeface="Trebuchet MS"/>
                <a:ea typeface="Calibri"/>
              </a:rPr>
              <a:t> DE ELECTRÓNICA Y CONTROL</a:t>
            </a:r>
          </a:p>
        </p:txBody>
      </p:sp>
      <p:sp>
        <p:nvSpPr>
          <p:cNvPr id="33" name="CustomShape 11"/>
          <p:cNvSpPr/>
          <p:nvPr/>
        </p:nvSpPr>
        <p:spPr>
          <a:xfrm>
            <a:off x="6135" y="2587876"/>
            <a:ext cx="2596426" cy="687609"/>
          </a:xfrm>
          <a:prstGeom prst="rect">
            <a:avLst/>
          </a:prstGeom>
          <a:solidFill>
            <a:schemeClr val="accent5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388" tIns="45693" rIns="91388" bIns="45693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600" b="1" spc="-1" dirty="0" err="1">
                <a:solidFill>
                  <a:schemeClr val="tx1"/>
                </a:solidFill>
                <a:latin typeface="Trebuchet MS"/>
                <a:ea typeface="Calibri"/>
              </a:rPr>
              <a:t>LABs</a:t>
            </a:r>
            <a:r>
              <a:rPr lang="es-AR" sz="1600" b="1" spc="-1" dirty="0">
                <a:solidFill>
                  <a:schemeClr val="tx1"/>
                </a:solidFill>
                <a:latin typeface="Trebuchet MS"/>
                <a:ea typeface="Calibri"/>
              </a:rPr>
              <a:t> DE DETECTORES</a:t>
            </a:r>
          </a:p>
        </p:txBody>
      </p:sp>
      <p:sp>
        <p:nvSpPr>
          <p:cNvPr id="38" name="CustomShape 11"/>
          <p:cNvSpPr/>
          <p:nvPr/>
        </p:nvSpPr>
        <p:spPr>
          <a:xfrm>
            <a:off x="0" y="4409086"/>
            <a:ext cx="2596426" cy="1318436"/>
          </a:xfrm>
          <a:prstGeom prst="rect">
            <a:avLst/>
          </a:prstGeom>
          <a:solidFill>
            <a:schemeClr val="accent5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388" tIns="45693" rIns="91388" bIns="45693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600" b="1" spc="-1" dirty="0" err="1">
                <a:solidFill>
                  <a:schemeClr val="tx1"/>
                </a:solidFill>
                <a:latin typeface="Trebuchet MS"/>
                <a:ea typeface="Calibri"/>
              </a:rPr>
              <a:t>LABs</a:t>
            </a:r>
            <a:r>
              <a:rPr lang="es-AR" sz="1600" b="1" spc="-1" dirty="0">
                <a:solidFill>
                  <a:schemeClr val="tx1"/>
                </a:solidFill>
                <a:latin typeface="Trebuchet MS"/>
                <a:ea typeface="Calibri"/>
              </a:rPr>
              <a:t> DE MECANICA Y DESARROLLO DE INSTRUMENTOS Y COMPONENTES</a:t>
            </a:r>
          </a:p>
        </p:txBody>
      </p:sp>
      <p:sp>
        <p:nvSpPr>
          <p:cNvPr id="39" name="38 CuadroTexto"/>
          <p:cNvSpPr txBox="1"/>
          <p:nvPr/>
        </p:nvSpPr>
        <p:spPr>
          <a:xfrm>
            <a:off x="5722542" y="7306222"/>
            <a:ext cx="1779274" cy="836739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79584" tIns="39792" rIns="35995" bIns="39792" rtlCol="0">
            <a:spAutoFit/>
          </a:bodyPr>
          <a:lstStyle/>
          <a:p>
            <a:r>
              <a:rPr lang="es-AR" sz="1600" dirty="0"/>
              <a:t>MATERIALES ESTRUCUTARLES Y POLICRISTALINOS</a:t>
            </a:r>
          </a:p>
        </p:txBody>
      </p:sp>
      <p:sp>
        <p:nvSpPr>
          <p:cNvPr id="40" name="39 CuadroTexto"/>
          <p:cNvSpPr txBox="1"/>
          <p:nvPr/>
        </p:nvSpPr>
        <p:spPr>
          <a:xfrm>
            <a:off x="8341704" y="6347488"/>
            <a:ext cx="2067137" cy="584619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79584" tIns="39792" rIns="79584" bIns="39792" rtlCol="0">
            <a:spAutoFit/>
          </a:bodyPr>
          <a:lstStyle/>
          <a:p>
            <a:pPr algn="ctr"/>
            <a:r>
              <a:rPr lang="es-AR" sz="1600" dirty="0"/>
              <a:t>MATERIALES MULTIFUNSIONALES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2941104" y="2158835"/>
            <a:ext cx="1913268" cy="584619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79584" tIns="39792" rIns="79584" bIns="39792" rtlCol="0">
            <a:spAutoFit/>
          </a:bodyPr>
          <a:lstStyle/>
          <a:p>
            <a:r>
              <a:rPr lang="es-AR" sz="1600" dirty="0"/>
              <a:t>MATERIA BLANDA Y BIOFÍSICA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1965866" y="5842845"/>
            <a:ext cx="1743631" cy="836739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79584" tIns="39792" rIns="79584" bIns="39792" rtlCol="0">
            <a:spAutoFit/>
          </a:bodyPr>
          <a:lstStyle/>
          <a:p>
            <a:pPr algn="ctr"/>
            <a:r>
              <a:rPr lang="es-AR" sz="1600" dirty="0"/>
              <a:t>APLICACIONES EN PATRIMONIO CULTURAL</a:t>
            </a:r>
            <a:endParaRPr lang="es-AR" sz="1600" strike="sngStrike" dirty="0"/>
          </a:p>
        </p:txBody>
      </p:sp>
      <p:sp>
        <p:nvSpPr>
          <p:cNvPr id="43" name="42 CuadroTexto"/>
          <p:cNvSpPr txBox="1"/>
          <p:nvPr/>
        </p:nvSpPr>
        <p:spPr>
          <a:xfrm>
            <a:off x="8742882" y="3178659"/>
            <a:ext cx="1422709" cy="819025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79584" tIns="39792" rIns="79584" bIns="39792" rtlCol="0">
            <a:spAutoFit/>
          </a:bodyPr>
          <a:lstStyle/>
          <a:p>
            <a:r>
              <a:rPr lang="es-AR" sz="1600" dirty="0"/>
              <a:t>MATERIALES Y APLICACIONES NUCLEARES</a:t>
            </a:r>
          </a:p>
        </p:txBody>
      </p:sp>
      <p:sp>
        <p:nvSpPr>
          <p:cNvPr id="44" name="43 CuadroTexto"/>
          <p:cNvSpPr txBox="1"/>
          <p:nvPr/>
        </p:nvSpPr>
        <p:spPr>
          <a:xfrm>
            <a:off x="7817784" y="1938303"/>
            <a:ext cx="1422709" cy="584619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79584" tIns="39792" rIns="79584" bIns="39792" rtlCol="0">
            <a:spAutoFit/>
          </a:bodyPr>
          <a:lstStyle/>
          <a:p>
            <a:r>
              <a:rPr lang="es-AR" sz="1600" dirty="0"/>
              <a:t>TRANSICIÓN ENERGÉTICA</a:t>
            </a:r>
          </a:p>
        </p:txBody>
      </p:sp>
      <p:sp>
        <p:nvSpPr>
          <p:cNvPr id="21" name="20 Hexágono"/>
          <p:cNvSpPr/>
          <p:nvPr/>
        </p:nvSpPr>
        <p:spPr>
          <a:xfrm>
            <a:off x="8061108" y="873718"/>
            <a:ext cx="828976" cy="714838"/>
          </a:xfrm>
          <a:prstGeom prst="hexagon">
            <a:avLst>
              <a:gd name="adj" fmla="val 25000"/>
              <a:gd name="vf" fmla="val 115470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80000">
                <a:schemeClr val="accent1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428" tIns="45714" rIns="91428" bIns="45714"/>
          <a:lstStyle/>
          <a:p>
            <a:r>
              <a:rPr lang="es-ES" b="1" dirty="0"/>
              <a:t>RR</a:t>
            </a:r>
          </a:p>
        </p:txBody>
      </p:sp>
      <p:graphicFrame>
        <p:nvGraphicFramePr>
          <p:cNvPr id="22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4589464"/>
              </p:ext>
            </p:extLst>
          </p:nvPr>
        </p:nvGraphicFramePr>
        <p:xfrm>
          <a:off x="1962300" y="2235768"/>
          <a:ext cx="8484421" cy="5094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22 CuadroTexto"/>
          <p:cNvSpPr txBox="1"/>
          <p:nvPr/>
        </p:nvSpPr>
        <p:spPr>
          <a:xfrm>
            <a:off x="1536353" y="3453568"/>
            <a:ext cx="2049258" cy="836739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79584" tIns="39792" rIns="35995" bIns="39792" rtlCol="0">
            <a:spAutoFit/>
          </a:bodyPr>
          <a:lstStyle/>
          <a:p>
            <a:pPr algn="ctr"/>
            <a:r>
              <a:rPr lang="es-AR" sz="1600" dirty="0"/>
              <a:t>DISPOSITIVOS NEUTRONICOS AVANZADOS </a:t>
            </a:r>
          </a:p>
        </p:txBody>
      </p:sp>
      <p:pic>
        <p:nvPicPr>
          <p:cNvPr id="16" name="15 Imagen"/>
          <p:cNvPicPr/>
          <p:nvPr/>
        </p:nvPicPr>
        <p:blipFill>
          <a:blip r:embed="rId5"/>
          <a:stretch>
            <a:fillRect/>
          </a:stretch>
        </p:blipFill>
        <p:spPr>
          <a:xfrm>
            <a:off x="5124378" y="4177977"/>
            <a:ext cx="1258818" cy="1073454"/>
          </a:xfrm>
          <a:prstGeom prst="rect">
            <a:avLst/>
          </a:prstGeom>
          <a:ln>
            <a:noFill/>
          </a:ln>
        </p:spPr>
      </p:pic>
      <p:sp>
        <p:nvSpPr>
          <p:cNvPr id="24" name="CustomShape 11"/>
          <p:cNvSpPr/>
          <p:nvPr/>
        </p:nvSpPr>
        <p:spPr>
          <a:xfrm>
            <a:off x="557042" y="8147140"/>
            <a:ext cx="11323409" cy="1065680"/>
          </a:xfrm>
          <a:prstGeom prst="rect">
            <a:avLst/>
          </a:prstGeom>
          <a:solidFill>
            <a:schemeClr val="accent5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388" tIns="45693" rIns="91388" bIns="45693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2000" b="1" spc="-1" dirty="0">
                <a:solidFill>
                  <a:schemeClr val="tx1"/>
                </a:solidFill>
                <a:latin typeface="Trebuchet MS"/>
                <a:ea typeface="Calibri"/>
              </a:rPr>
              <a:t>LABORATORIO DE HACES DE NEUTRONES</a:t>
            </a:r>
          </a:p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2000" b="1" spc="-1" dirty="0">
                <a:solidFill>
                  <a:schemeClr val="tx1"/>
                </a:solidFill>
                <a:latin typeface="Trebuchet MS"/>
                <a:ea typeface="Calibri"/>
              </a:rPr>
              <a:t>ASTOR-ANDES-RNP-SANS MP-SANS MB</a:t>
            </a:r>
          </a:p>
        </p:txBody>
      </p:sp>
      <p:sp>
        <p:nvSpPr>
          <p:cNvPr id="25" name="24 Hexágono"/>
          <p:cNvSpPr/>
          <p:nvPr/>
        </p:nvSpPr>
        <p:spPr>
          <a:xfrm>
            <a:off x="8879328" y="831840"/>
            <a:ext cx="828976" cy="714838"/>
          </a:xfrm>
          <a:prstGeom prst="hexagon">
            <a:avLst>
              <a:gd name="adj" fmla="val 25000"/>
              <a:gd name="vf" fmla="val 115470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80000">
                <a:schemeClr val="accent6">
                  <a:lumMod val="75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428" tIns="45714" rIns="91428" bIns="45714"/>
          <a:lstStyle/>
          <a:p>
            <a:r>
              <a:rPr lang="es-ES" b="1" dirty="0"/>
              <a:t>RH</a:t>
            </a:r>
          </a:p>
        </p:txBody>
      </p:sp>
      <p:sp>
        <p:nvSpPr>
          <p:cNvPr id="26" name="25 Hexágono"/>
          <p:cNvSpPr/>
          <p:nvPr/>
        </p:nvSpPr>
        <p:spPr>
          <a:xfrm>
            <a:off x="9797095" y="831840"/>
            <a:ext cx="828976" cy="714838"/>
          </a:xfrm>
          <a:prstGeom prst="hexagon">
            <a:avLst>
              <a:gd name="adj" fmla="val 25000"/>
              <a:gd name="vf" fmla="val 115470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428" tIns="45714" rIns="91428" bIns="45714"/>
          <a:lstStyle/>
          <a:p>
            <a:r>
              <a:rPr lang="es-ES" b="1" dirty="0"/>
              <a:t>LN</a:t>
            </a:r>
          </a:p>
        </p:txBody>
      </p:sp>
      <p:sp>
        <p:nvSpPr>
          <p:cNvPr id="27" name="26 Hexágono"/>
          <p:cNvSpPr/>
          <p:nvPr/>
        </p:nvSpPr>
        <p:spPr>
          <a:xfrm>
            <a:off x="10729336" y="873718"/>
            <a:ext cx="828976" cy="714838"/>
          </a:xfrm>
          <a:prstGeom prst="hexagon">
            <a:avLst>
              <a:gd name="adj" fmla="val 25000"/>
              <a:gd name="vf" fmla="val 115470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8000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428" tIns="45714" rIns="91428" bIns="45714"/>
          <a:lstStyle/>
          <a:p>
            <a:r>
              <a:rPr lang="es-ES" b="1" dirty="0"/>
              <a:t>CU</a:t>
            </a:r>
          </a:p>
        </p:txBody>
      </p:sp>
      <p:sp>
        <p:nvSpPr>
          <p:cNvPr id="28" name="CustomShape 10"/>
          <p:cNvSpPr/>
          <p:nvPr/>
        </p:nvSpPr>
        <p:spPr>
          <a:xfrm>
            <a:off x="27577" y="7451661"/>
            <a:ext cx="2596426" cy="691981"/>
          </a:xfrm>
          <a:prstGeom prst="rect">
            <a:avLst/>
          </a:prstGeom>
          <a:solidFill>
            <a:schemeClr val="accent5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388" tIns="45693" rIns="91388" bIns="45693" anchor="ctr">
            <a:noAutofit/>
          </a:bodyPr>
          <a:lstStyle/>
          <a:p>
            <a:pPr algn="ctr">
              <a:lnSpc>
                <a:spcPct val="120000"/>
              </a:lnSpc>
              <a:spcAft>
                <a:spcPts val="1002"/>
              </a:spcAft>
            </a:pPr>
            <a:r>
              <a:rPr lang="es-AR" sz="1600" b="1" spc="-1" dirty="0">
                <a:solidFill>
                  <a:schemeClr val="tx1"/>
                </a:solidFill>
                <a:latin typeface="Trebuchet MS"/>
                <a:ea typeface="Calibri"/>
              </a:rPr>
              <a:t>CENTRO DE CÓMPUTOS</a:t>
            </a:r>
            <a:endParaRPr lang="es-AR" sz="1600" spc="-1" dirty="0">
              <a:solidFill>
                <a:schemeClr val="tx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190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6" grpId="0" animBg="1"/>
      <p:bldP spid="427" grpId="0" animBg="1"/>
      <p:bldP spid="428" grpId="0" animBg="1"/>
      <p:bldP spid="31" grpId="0" animBg="1"/>
      <p:bldP spid="32" grpId="0" animBg="1"/>
      <p:bldP spid="33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21" grpId="0" animBg="1"/>
      <p:bldGraphic spid="22" grpId="0">
        <p:bldAsOne/>
      </p:bldGraphic>
      <p:bldP spid="23" grpId="0" animBg="1"/>
      <p:bldP spid="24" grpId="0" animBg="1"/>
      <p:bldP spid="26" grpId="0" animBg="1"/>
      <p:bldP spid="27" grpId="0" animBg="1"/>
      <p:bldP spid="2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13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803"/>
            </a:srgbClr>
          </a:solidFill>
          <a:ln>
            <a:noFill/>
          </a:ln>
        </p:spPr>
        <p:txBody>
          <a:bodyPr spcFirstLastPara="1" wrap="square" lIns="147400" tIns="124775" rIns="124775" bIns="124775" anchor="b" anchorCtr="0">
            <a:noAutofit/>
          </a:bodyPr>
          <a:lstStyle/>
          <a:p>
            <a:pPr marL="0" lvl="0" indent="2080260" algn="r" rtl="0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2500"/>
              <a:buFont typeface="Trebuchet MS"/>
              <a:buNone/>
            </a:pPr>
            <a:r>
              <a:rPr lang="en-US"/>
              <a:t>OPORTUNIDADES</a:t>
            </a:r>
            <a:endParaRPr/>
          </a:p>
        </p:txBody>
      </p:sp>
      <p:sp>
        <p:nvSpPr>
          <p:cNvPr id="344" name="Google Shape;344;p113"/>
          <p:cNvSpPr/>
          <p:nvPr/>
        </p:nvSpPr>
        <p:spPr>
          <a:xfrm>
            <a:off x="687535" y="1826872"/>
            <a:ext cx="4682751" cy="887299"/>
          </a:xfrm>
          <a:prstGeom prst="homePlate">
            <a:avLst>
              <a:gd name="adj" fmla="val 50000"/>
            </a:avLst>
          </a:prstGeom>
          <a:gradFill>
            <a:gsLst>
              <a:gs pos="0">
                <a:srgbClr val="D19B0C"/>
              </a:gs>
              <a:gs pos="80000">
                <a:srgbClr val="FFCC10"/>
              </a:gs>
              <a:gs pos="100000">
                <a:srgbClr val="FFD00B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181818"/>
                </a:solidFill>
                <a:latin typeface="Trebuchet MS"/>
                <a:ea typeface="Trebuchet MS"/>
                <a:cs typeface="Trebuchet MS"/>
                <a:sym typeface="Trebuchet MS"/>
              </a:rPr>
              <a:t>CONVOCATORIAS PERIÓDICAS </a:t>
            </a:r>
            <a:endParaRPr sz="1800" b="1" i="0" u="none" strike="noStrike" cap="none">
              <a:solidFill>
                <a:srgbClr val="181818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45" name="Google Shape;345;p1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24561" y="2844992"/>
            <a:ext cx="10058400" cy="2227259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113"/>
          <p:cNvSpPr txBox="1">
            <a:spLocks noGrp="1"/>
          </p:cNvSpPr>
          <p:nvPr>
            <p:ph type="body" idx="1"/>
          </p:nvPr>
        </p:nvSpPr>
        <p:spPr>
          <a:xfrm>
            <a:off x="820193" y="5072250"/>
            <a:ext cx="10775568" cy="2794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t" anchorCtr="0">
            <a:normAutofit fontScale="62500" lnSpcReduction="20000"/>
          </a:bodyPr>
          <a:lstStyle/>
          <a:p>
            <a:pPr marL="364046" lvl="0" indent="-364084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20000"/>
              <a:buFont typeface="Noto Sans Symbols"/>
              <a:buChar char="🞈"/>
            </a:pPr>
            <a:r>
              <a:rPr lang="en-US" sz="3100"/>
              <a:t>INGRESOS AL STAFF EN CNEA </a:t>
            </a:r>
            <a:endParaRPr/>
          </a:p>
          <a:p>
            <a:pPr marL="364046" lvl="0" indent="-364084" algn="just" rtl="0">
              <a:lnSpc>
                <a:spcPct val="150000"/>
              </a:lnSpc>
              <a:spcBef>
                <a:spcPts val="387"/>
              </a:spcBef>
              <a:spcAft>
                <a:spcPts val="0"/>
              </a:spcAft>
              <a:buClr>
                <a:schemeClr val="accent2"/>
              </a:buClr>
              <a:buSzPct val="120000"/>
              <a:buFont typeface="Noto Sans Symbols"/>
              <a:buChar char="🞈"/>
            </a:pPr>
            <a:r>
              <a:rPr lang="en-US" sz="3100"/>
              <a:t>BECAS APRENDER HACIENDO, CNEA</a:t>
            </a:r>
            <a:endParaRPr sz="3100"/>
          </a:p>
          <a:p>
            <a:pPr marL="364046" lvl="0" indent="-364084" algn="just" rtl="0">
              <a:lnSpc>
                <a:spcPct val="150000"/>
              </a:lnSpc>
              <a:spcBef>
                <a:spcPts val="387"/>
              </a:spcBef>
              <a:spcAft>
                <a:spcPts val="0"/>
              </a:spcAft>
              <a:buClr>
                <a:schemeClr val="accent2"/>
              </a:buClr>
              <a:buSzPct val="120000"/>
              <a:buFont typeface="Noto Sans Symbols"/>
              <a:buChar char="🞈"/>
            </a:pPr>
            <a:r>
              <a:rPr lang="en-US" sz="3100"/>
              <a:t>BECAS CONICET DOCTORADO, POST-DOCTORADO</a:t>
            </a:r>
            <a:endParaRPr sz="3100"/>
          </a:p>
          <a:p>
            <a:pPr marL="364046" lvl="0" indent="-364084" algn="just" rtl="0">
              <a:lnSpc>
                <a:spcPct val="150000"/>
              </a:lnSpc>
              <a:spcBef>
                <a:spcPts val="387"/>
              </a:spcBef>
              <a:spcAft>
                <a:spcPts val="0"/>
              </a:spcAft>
              <a:buClr>
                <a:schemeClr val="accent2"/>
              </a:buClr>
              <a:buSzPct val="120000"/>
              <a:buFont typeface="Noto Sans Symbols"/>
              <a:buChar char="🞈"/>
            </a:pPr>
            <a:r>
              <a:rPr lang="en-US" sz="3100"/>
              <a:t>PRÁCTICAS PROFESIONALES EN COLABORACIÓN CON UNIVERSIDADES</a:t>
            </a:r>
            <a:endParaRPr/>
          </a:p>
          <a:p>
            <a:pPr marL="364046" lvl="0" indent="-364084" algn="just" rtl="0">
              <a:lnSpc>
                <a:spcPct val="150000"/>
              </a:lnSpc>
              <a:spcBef>
                <a:spcPts val="387"/>
              </a:spcBef>
              <a:spcAft>
                <a:spcPts val="0"/>
              </a:spcAft>
              <a:buClr>
                <a:schemeClr val="accent2"/>
              </a:buClr>
              <a:buSzPct val="120000"/>
              <a:buFont typeface="Noto Sans Symbols"/>
              <a:buChar char="🞈"/>
            </a:pPr>
            <a:r>
              <a:rPr lang="en-US" sz="3100"/>
              <a:t>TRABAJOS FINALES</a:t>
            </a:r>
            <a:endParaRPr/>
          </a:p>
          <a:p>
            <a:pPr marL="364046" lvl="0" indent="-364084" algn="just" rtl="0">
              <a:lnSpc>
                <a:spcPct val="150000"/>
              </a:lnSpc>
              <a:spcBef>
                <a:spcPts val="387"/>
              </a:spcBef>
              <a:spcAft>
                <a:spcPts val="0"/>
              </a:spcAft>
              <a:buClr>
                <a:schemeClr val="accent2"/>
              </a:buClr>
              <a:buSzPct val="120000"/>
              <a:buFont typeface="Noto Sans Symbols"/>
              <a:buChar char="🞈"/>
            </a:pPr>
            <a:r>
              <a:rPr lang="en-US" sz="3100"/>
              <a:t>CONTACTANOS! lahn@cnea.gov.ar</a:t>
            </a:r>
            <a:endParaRPr sz="3100"/>
          </a:p>
          <a:p>
            <a:pPr marL="364046" lvl="0" indent="-183071" algn="just" rtl="0">
              <a:lnSpc>
                <a:spcPct val="150000"/>
              </a:lnSpc>
              <a:spcBef>
                <a:spcPts val="475"/>
              </a:spcBef>
              <a:spcAft>
                <a:spcPts val="0"/>
              </a:spcAft>
              <a:buClr>
                <a:schemeClr val="accent2"/>
              </a:buClr>
              <a:buSzPct val="119999"/>
              <a:buFont typeface="Noto Sans Symbols"/>
              <a:buNone/>
            </a:pPr>
            <a:endParaRPr/>
          </a:p>
          <a:p>
            <a:pPr marL="364046" lvl="0" indent="-183071" algn="just" rtl="0">
              <a:lnSpc>
                <a:spcPct val="150000"/>
              </a:lnSpc>
              <a:spcBef>
                <a:spcPts val="475"/>
              </a:spcBef>
              <a:spcAft>
                <a:spcPts val="0"/>
              </a:spcAft>
              <a:buClr>
                <a:schemeClr val="accent2"/>
              </a:buClr>
              <a:buSzPct val="119999"/>
              <a:buFont typeface="Noto Sans Symbols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739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TextShape 2"/>
          <p:cNvSpPr txBox="1"/>
          <p:nvPr/>
        </p:nvSpPr>
        <p:spPr>
          <a:xfrm>
            <a:off x="11056429" y="8803748"/>
            <a:ext cx="799959" cy="497890"/>
          </a:xfrm>
          <a:prstGeom prst="rect">
            <a:avLst/>
          </a:prstGeom>
          <a:noFill/>
          <a:ln>
            <a:noFill/>
          </a:ln>
        </p:spPr>
        <p:txBody>
          <a:bodyPr lIns="124816" tIns="62408" rIns="124816" bIns="62408" anchor="ctr">
            <a:noAutofit/>
          </a:bodyPr>
          <a:lstStyle/>
          <a:p>
            <a:pPr algn="r">
              <a:tabLst>
                <a:tab pos="0" algn="l"/>
              </a:tabLst>
            </a:pPr>
            <a:r>
              <a:rPr lang="es-ES" spc="-1">
                <a:solidFill>
                  <a:srgbClr val="8B8E95"/>
                </a:solidFill>
                <a:latin typeface="Franklin Gothic Book"/>
              </a:rPr>
              <a:t>| </a:t>
            </a:r>
            <a:fld id="{3EBBBADC-AE5D-4D0B-ABE0-66531A54DFDB}" type="slidenum">
              <a:rPr lang="es-ES" spc="-1">
                <a:solidFill>
                  <a:srgbClr val="8B8E95"/>
                </a:solidFill>
                <a:latin typeface="Franklin Gothic Book"/>
              </a:rPr>
              <a:pPr algn="r">
                <a:tabLst>
                  <a:tab pos="0" algn="l"/>
                </a:tabLst>
              </a:pPr>
              <a:t>3</a:t>
            </a:fld>
            <a:endParaRPr lang="es-AR" spc="-1">
              <a:latin typeface="Times New Roman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LAHN</a:t>
            </a:r>
            <a:endParaRPr lang="es-ES" dirty="0"/>
          </a:p>
        </p:txBody>
      </p:sp>
      <p:grpSp>
        <p:nvGrpSpPr>
          <p:cNvPr id="9" name="8 Grupo"/>
          <p:cNvGrpSpPr/>
          <p:nvPr/>
        </p:nvGrpSpPr>
        <p:grpSpPr>
          <a:xfrm>
            <a:off x="660388" y="1789069"/>
            <a:ext cx="7086650" cy="6552834"/>
            <a:chOff x="395536" y="1298429"/>
            <a:chExt cx="5191949" cy="4799634"/>
          </a:xfrm>
        </p:grpSpPr>
        <p:pic>
          <p:nvPicPr>
            <p:cNvPr id="4" name="3 Imagen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342"/>
            <a:stretch/>
          </p:blipFill>
          <p:spPr>
            <a:xfrm>
              <a:off x="395536" y="1298429"/>
              <a:ext cx="5191949" cy="479963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5" name="4 CuadroTexto"/>
            <p:cNvSpPr txBox="1"/>
            <p:nvPr/>
          </p:nvSpPr>
          <p:spPr>
            <a:xfrm>
              <a:off x="2620667" y="1530462"/>
              <a:ext cx="2894553" cy="428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s-E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Laboratorio de haces de neutrones del Paul </a:t>
              </a:r>
              <a:r>
                <a:rPr lang="es-ES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Scherrer</a:t>
              </a:r>
              <a:r>
                <a:rPr lang="es-E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s-ES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Institute</a:t>
              </a:r>
              <a:r>
                <a:rPr lang="es-E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Suiza</a:t>
              </a:r>
            </a:p>
          </p:txBody>
        </p:sp>
      </p:grpSp>
      <p:sp>
        <p:nvSpPr>
          <p:cNvPr id="6" name="5 Rectángulo redondeado"/>
          <p:cNvSpPr/>
          <p:nvPr/>
        </p:nvSpPr>
        <p:spPr>
          <a:xfrm>
            <a:off x="7006538" y="2842478"/>
            <a:ext cx="4737936" cy="462706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850" tIns="61425" rIns="122850" bIns="61425">
            <a:spAutoFit/>
          </a:bodyPr>
          <a:lstStyle/>
          <a:p>
            <a:r>
              <a:rPr lang="es-ES" sz="1900" spc="-1" dirty="0">
                <a:solidFill>
                  <a:srgbClr val="F2F2F2"/>
                </a:solidFill>
                <a:latin typeface="Franklin Gothic Book"/>
              </a:rPr>
              <a:t>GRAN INSTALACIÓN EXPERIMENTAL</a:t>
            </a: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042" y="2795200"/>
            <a:ext cx="536886" cy="537022"/>
          </a:xfrm>
          <a:prstGeom prst="rect">
            <a:avLst/>
          </a:prstGeom>
        </p:spPr>
      </p:pic>
      <p:sp>
        <p:nvSpPr>
          <p:cNvPr id="12" name="11 Rectángulo redondeado"/>
          <p:cNvSpPr/>
          <p:nvPr/>
        </p:nvSpPr>
        <p:spPr>
          <a:xfrm>
            <a:off x="7006538" y="3501807"/>
            <a:ext cx="4737936" cy="788138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850" tIns="61425" rIns="122850" bIns="61425">
            <a:spAutoFit/>
          </a:bodyPr>
          <a:lstStyle/>
          <a:p>
            <a:r>
              <a:rPr lang="es-ES" sz="1900" spc="-1" dirty="0">
                <a:solidFill>
                  <a:srgbClr val="F2F2F2"/>
                </a:solidFill>
                <a:latin typeface="Franklin Gothic Book"/>
              </a:rPr>
              <a:t>OPORTUNIDAD DE DESARROLLO TECNOLÓGICO</a:t>
            </a: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042" y="3615867"/>
            <a:ext cx="536886" cy="537022"/>
          </a:xfrm>
          <a:prstGeom prst="rect">
            <a:avLst/>
          </a:prstGeom>
        </p:spPr>
      </p:pic>
      <p:sp>
        <p:nvSpPr>
          <p:cNvPr id="15" name="14 Rectángulo redondeado"/>
          <p:cNvSpPr/>
          <p:nvPr/>
        </p:nvSpPr>
        <p:spPr>
          <a:xfrm>
            <a:off x="7006538" y="4360957"/>
            <a:ext cx="4737936" cy="788138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850" tIns="61425" rIns="122850" bIns="61425">
            <a:spAutoFit/>
          </a:bodyPr>
          <a:lstStyle/>
          <a:p>
            <a:r>
              <a:rPr lang="es-ES" sz="1900" spc="-1" dirty="0">
                <a:solidFill>
                  <a:srgbClr val="F2F2F2"/>
                </a:solidFill>
                <a:latin typeface="Franklin Gothic Book"/>
              </a:rPr>
              <a:t>TRANSVERSAL A MÚLTIPLES DISCIPLINAS CIENTÍFICAS</a:t>
            </a:r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042" y="4436534"/>
            <a:ext cx="536886" cy="537022"/>
          </a:xfrm>
          <a:prstGeom prst="rect">
            <a:avLst/>
          </a:prstGeom>
        </p:spPr>
      </p:pic>
      <p:sp>
        <p:nvSpPr>
          <p:cNvPr id="17" name="16 Rectángulo redondeado"/>
          <p:cNvSpPr/>
          <p:nvPr/>
        </p:nvSpPr>
        <p:spPr>
          <a:xfrm>
            <a:off x="7006538" y="5369714"/>
            <a:ext cx="4737936" cy="462706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850" tIns="61425" rIns="122850" bIns="61425">
            <a:spAutoFit/>
          </a:bodyPr>
          <a:lstStyle/>
          <a:p>
            <a:r>
              <a:rPr lang="es-ES" sz="1900" spc="-1" dirty="0">
                <a:solidFill>
                  <a:srgbClr val="F2F2F2"/>
                </a:solidFill>
                <a:latin typeface="Franklin Gothic Book"/>
              </a:rPr>
              <a:t>INSTALACIÓN DE CLASE MUNDIAL</a:t>
            </a:r>
          </a:p>
        </p:txBody>
      </p:sp>
      <p:pic>
        <p:nvPicPr>
          <p:cNvPr id="18" name="17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042" y="5302128"/>
            <a:ext cx="536886" cy="537022"/>
          </a:xfrm>
          <a:prstGeom prst="rect">
            <a:avLst/>
          </a:prstGeom>
        </p:spPr>
      </p:pic>
      <p:sp>
        <p:nvSpPr>
          <p:cNvPr id="19" name="18 Rectángulo redondeado"/>
          <p:cNvSpPr/>
          <p:nvPr/>
        </p:nvSpPr>
        <p:spPr>
          <a:xfrm>
            <a:off x="7006538" y="6283361"/>
            <a:ext cx="4737936" cy="462706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850" tIns="61425" rIns="122850" bIns="61425">
            <a:spAutoFit/>
          </a:bodyPr>
          <a:lstStyle/>
          <a:p>
            <a:r>
              <a:rPr lang="es-ES" sz="1900" spc="-1" dirty="0">
                <a:solidFill>
                  <a:srgbClr val="F2F2F2"/>
                </a:solidFill>
                <a:latin typeface="Franklin Gothic Book"/>
              </a:rPr>
              <a:t>NODO DE “BIG SCIENCE”</a:t>
            </a: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042" y="6231779"/>
            <a:ext cx="536886" cy="537022"/>
          </a:xfrm>
          <a:prstGeom prst="rect">
            <a:avLst/>
          </a:prstGeom>
        </p:spPr>
      </p:pic>
      <p:sp>
        <p:nvSpPr>
          <p:cNvPr id="21" name="20 Rectángulo redondeado"/>
          <p:cNvSpPr/>
          <p:nvPr/>
        </p:nvSpPr>
        <p:spPr>
          <a:xfrm>
            <a:off x="7006538" y="7168159"/>
            <a:ext cx="4737936" cy="462706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850" tIns="61425" rIns="122850" bIns="61425">
            <a:spAutoFit/>
          </a:bodyPr>
          <a:lstStyle/>
          <a:p>
            <a:r>
              <a:rPr lang="es-ES" sz="1900" spc="-1" dirty="0">
                <a:solidFill>
                  <a:srgbClr val="F2F2F2"/>
                </a:solidFill>
                <a:latin typeface="Franklin Gothic Book"/>
              </a:rPr>
              <a:t>IMPACTO REGIONAL</a:t>
            </a:r>
          </a:p>
        </p:txBody>
      </p:sp>
      <p:pic>
        <p:nvPicPr>
          <p:cNvPr id="22" name="21 Image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042" y="7116577"/>
            <a:ext cx="536886" cy="53702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88" y="2264837"/>
            <a:ext cx="11026475" cy="703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87" y="2192636"/>
            <a:ext cx="11700867" cy="7109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72" y="2264838"/>
            <a:ext cx="11291338" cy="7457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5" name="34 Grupo"/>
          <p:cNvGrpSpPr/>
          <p:nvPr/>
        </p:nvGrpSpPr>
        <p:grpSpPr>
          <a:xfrm>
            <a:off x="767166" y="3575094"/>
            <a:ext cx="11025364" cy="4416286"/>
            <a:chOff x="-4548450" y="2043076"/>
            <a:chExt cx="8077601" cy="3234716"/>
          </a:xfrm>
        </p:grpSpPr>
        <p:pic>
          <p:nvPicPr>
            <p:cNvPr id="33" name="32 Imagen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548450" y="2043076"/>
              <a:ext cx="8077601" cy="3234716"/>
            </a:xfrm>
            <a:prstGeom prst="roundRect">
              <a:avLst>
                <a:gd name="adj" fmla="val 17389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34" name="33 CuadroTexto"/>
            <p:cNvSpPr txBox="1"/>
            <p:nvPr/>
          </p:nvSpPr>
          <p:spPr>
            <a:xfrm>
              <a:off x="-2823154" y="4816127"/>
              <a:ext cx="5688632" cy="428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/>
                <a:t>Mapa de distribución de fuentes de neutrones “</a:t>
              </a:r>
              <a:r>
                <a:rPr lang="es-ES" sz="1600" dirty="0" err="1"/>
                <a:t>world-class</a:t>
              </a:r>
              <a:r>
                <a:rPr lang="es-ES" sz="1600" dirty="0"/>
                <a:t>”  basadas en reactores y en aceleradores, con laboratorios abiertos de haces de neutrones asociados</a:t>
              </a:r>
            </a:p>
          </p:txBody>
        </p:sp>
      </p:grpSp>
      <p:grpSp>
        <p:nvGrpSpPr>
          <p:cNvPr id="38" name="37 Grupo"/>
          <p:cNvGrpSpPr/>
          <p:nvPr/>
        </p:nvGrpSpPr>
        <p:grpSpPr>
          <a:xfrm>
            <a:off x="3183842" y="2842479"/>
            <a:ext cx="8503022" cy="5993956"/>
            <a:chOff x="2332603" y="2081978"/>
            <a:chExt cx="6229637" cy="4390283"/>
          </a:xfrm>
        </p:grpSpPr>
        <p:grpSp>
          <p:nvGrpSpPr>
            <p:cNvPr id="36" name="35 Grupo"/>
            <p:cNvGrpSpPr/>
            <p:nvPr/>
          </p:nvGrpSpPr>
          <p:grpSpPr>
            <a:xfrm>
              <a:off x="2332603" y="2081978"/>
              <a:ext cx="6229637" cy="4390283"/>
              <a:chOff x="6660232" y="1680345"/>
              <a:chExt cx="6229637" cy="4390283"/>
            </a:xfrm>
          </p:grpSpPr>
          <p:pic>
            <p:nvPicPr>
              <p:cNvPr id="11" name="10 Imagen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60232" y="1680345"/>
                <a:ext cx="6229637" cy="4390283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14" name="13 CuadroTexto"/>
              <p:cNvSpPr txBox="1"/>
              <p:nvPr/>
            </p:nvSpPr>
            <p:spPr>
              <a:xfrm>
                <a:off x="6732240" y="5692990"/>
                <a:ext cx="4392488" cy="180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000" dirty="0"/>
                  <a:t>Adaptado de “Tres décadas de investigación española con técnicas neutrónicas” SETN, 2009</a:t>
                </a:r>
              </a:p>
            </p:txBody>
          </p:sp>
        </p:grpSp>
        <p:sp>
          <p:nvSpPr>
            <p:cNvPr id="37" name="36 CuadroTexto"/>
            <p:cNvSpPr txBox="1"/>
            <p:nvPr/>
          </p:nvSpPr>
          <p:spPr>
            <a:xfrm>
              <a:off x="4716016" y="3781489"/>
              <a:ext cx="1282611" cy="789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dirty="0">
                  <a:latin typeface="+mj-lt"/>
                </a:rPr>
                <a:t>Incorporarse a la liga de grandes instalaciones experimentales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095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9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9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9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5" grpId="0" animBg="1"/>
      <p:bldP spid="17" grpId="0" animBg="1"/>
      <p:bldP spid="19" grpId="0" animBg="1"/>
      <p:bldP spid="2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0" name="Google Shape;540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69498" y="2109140"/>
            <a:ext cx="5844754" cy="4376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066" y="2123491"/>
            <a:ext cx="1074709" cy="1074709"/>
          </a:xfrm>
          <a:prstGeom prst="ellips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24" name="23 Imagen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461" y="3069980"/>
            <a:ext cx="1194984" cy="1221898"/>
          </a:xfrm>
          <a:prstGeom prst="ellipse">
            <a:avLst/>
          </a:prstGeom>
          <a:ln w="28575">
            <a:solidFill>
              <a:schemeClr val="accent5"/>
            </a:solidFill>
          </a:ln>
        </p:spPr>
      </p:pic>
      <p:pic>
        <p:nvPicPr>
          <p:cNvPr id="45" name="Picture 6"/>
          <p:cNvPicPr>
            <a:picLocks noChangeAspect="1" noChangeArrowheads="1"/>
          </p:cNvPicPr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9392" y="5508722"/>
            <a:ext cx="1165721" cy="1195412"/>
          </a:xfrm>
          <a:prstGeom prst="ellips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8" cstate="print">
            <a:grayscl/>
          </a:blip>
          <a:srcRect/>
          <a:stretch>
            <a:fillRect/>
          </a:stretch>
        </p:blipFill>
        <p:spPr bwMode="auto">
          <a:xfrm>
            <a:off x="3260110" y="5424024"/>
            <a:ext cx="1104096" cy="1142672"/>
          </a:xfrm>
          <a:prstGeom prst="ellipse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983" y="2116563"/>
            <a:ext cx="1238110" cy="1469706"/>
          </a:xfrm>
          <a:prstGeom prst="ellipse">
            <a:avLst/>
          </a:prstGeom>
          <a:ln w="28575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353" y="5379755"/>
            <a:ext cx="1216577" cy="1309682"/>
          </a:xfrm>
          <a:prstGeom prst="ellipse">
            <a:avLst/>
          </a:prstGeom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11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4651" y="5652387"/>
            <a:ext cx="1018645" cy="1051747"/>
          </a:xfrm>
          <a:prstGeom prst="ellipse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908" y="1940845"/>
            <a:ext cx="1440000" cy="1440000"/>
          </a:xfrm>
          <a:prstGeom prst="ellips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EQUIPO </a:t>
            </a:r>
            <a:r>
              <a:rPr lang="es-ES" dirty="0"/>
              <a:t>DE </a:t>
            </a:r>
            <a:r>
              <a:rPr lang="es-ES" dirty="0" smtClean="0"/>
              <a:t>TRABAJO </a:t>
            </a:r>
            <a:r>
              <a:rPr lang="es-ES" dirty="0" smtClean="0"/>
              <a:t>2023</a:t>
            </a:r>
            <a:endParaRPr lang="es-ES" dirty="0"/>
          </a:p>
        </p:txBody>
      </p:sp>
      <p:sp>
        <p:nvSpPr>
          <p:cNvPr id="534" name="Google Shape;534;p3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4783" tIns="62391" rIns="124783" bIns="62391" anchor="t" anchorCtr="0">
            <a:noAutofit/>
          </a:bodyPr>
          <a:lstStyle/>
          <a:p>
            <a:pPr algn="just">
              <a:lnSpc>
                <a:spcPct val="83000"/>
              </a:lnSpc>
            </a:pPr>
            <a:fld id="{00000000-1234-1234-1234-123412341234}" type="slidenum">
              <a:rPr lang="en-US" sz="3100">
                <a:solidFill>
                  <a:srgbClr val="FFFFFF"/>
                </a:solidFill>
              </a:rPr>
              <a:pPr algn="just">
                <a:lnSpc>
                  <a:spcPct val="83000"/>
                </a:lnSpc>
              </a:pPr>
              <a:t>30</a:t>
            </a:fld>
            <a:endParaRPr sz="3100">
              <a:solidFill>
                <a:srgbClr val="FFFFFF"/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093" y="4564070"/>
            <a:ext cx="1292621" cy="1292621"/>
          </a:xfrm>
          <a:prstGeom prst="ellips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231" y="6218151"/>
            <a:ext cx="1440000" cy="1440000"/>
          </a:xfrm>
          <a:prstGeom prst="ellipse">
            <a:avLst/>
          </a:prstGeom>
          <a:ln w="28575">
            <a:solidFill>
              <a:schemeClr val="accent3"/>
            </a:solidFill>
          </a:ln>
        </p:spPr>
      </p:pic>
      <p:pic>
        <p:nvPicPr>
          <p:cNvPr id="20" name="19 Imagen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120" y="3292581"/>
            <a:ext cx="1440000" cy="1440000"/>
          </a:xfrm>
          <a:prstGeom prst="ellipse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86" y="3502469"/>
            <a:ext cx="1334936" cy="1440000"/>
          </a:xfrm>
          <a:prstGeom prst="ellips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23" name="22 Imagen"/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161" y="5115028"/>
            <a:ext cx="1440000" cy="1440000"/>
          </a:xfrm>
          <a:prstGeom prst="ellipse">
            <a:avLst/>
          </a:prstGeom>
          <a:ln w="28575">
            <a:solidFill>
              <a:schemeClr val="accent3"/>
            </a:solidFill>
          </a:ln>
        </p:spPr>
      </p:pic>
      <p:pic>
        <p:nvPicPr>
          <p:cNvPr id="13" name="Picture 4" descr="Resultado de imagen para alejandro wolosiuk foto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687" y="2142595"/>
            <a:ext cx="1238250" cy="1238250"/>
          </a:xfrm>
          <a:prstGeom prst="ellipse">
            <a:avLst/>
          </a:prstGeom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Qnano :: Integrantes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693" y="6452628"/>
            <a:ext cx="1676106" cy="1676106"/>
          </a:xfrm>
          <a:prstGeom prst="ellipse">
            <a:avLst/>
          </a:prstGeom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7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439" y="6474612"/>
            <a:ext cx="1393463" cy="1278082"/>
          </a:xfrm>
          <a:prstGeom prst="ellipse">
            <a:avLst/>
          </a:prstGeom>
          <a:ln w="28575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Investigadores | INN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930" y="6404040"/>
            <a:ext cx="1419225" cy="1419226"/>
          </a:xfrm>
          <a:prstGeom prst="ellipse">
            <a:avLst/>
          </a:prstGeom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188" y="4923162"/>
            <a:ext cx="1458450" cy="1458450"/>
          </a:xfrm>
          <a:prstGeom prst="ellipse">
            <a:avLst/>
          </a:prstGeom>
          <a:ln w="28575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" name="24 Imagen"/>
          <p:cNvPicPr>
            <a:picLocks noChangeAspect="1"/>
          </p:cNvPicPr>
          <p:nvPr/>
        </p:nvPicPr>
        <p:blipFill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779" y="5920385"/>
            <a:ext cx="1292621" cy="1292621"/>
          </a:xfrm>
          <a:prstGeom prst="ellipse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591" y="5787308"/>
            <a:ext cx="1330640" cy="1330640"/>
          </a:xfrm>
          <a:prstGeom prst="ellipse">
            <a:avLst/>
          </a:prstGeom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1" name="20 Imagen"/>
          <p:cNvPicPr>
            <a:picLocks noChangeAspect="1"/>
          </p:cNvPicPr>
          <p:nvPr/>
        </p:nvPicPr>
        <p:blipFill rotWithShape="1">
          <a:blip r:embed="rId29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446" t="3446" r="9723" b="3446"/>
          <a:stretch/>
        </p:blipFill>
        <p:spPr>
          <a:xfrm>
            <a:off x="9472391" y="3136728"/>
            <a:ext cx="1440000" cy="1440000"/>
          </a:xfrm>
          <a:prstGeom prst="ellipse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309" y="5210380"/>
            <a:ext cx="1085242" cy="1393680"/>
          </a:xfrm>
          <a:prstGeom prst="ellipse">
            <a:avLst/>
          </a:prstGeom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 descr="Veronica Copello | AIR Arquitectos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771" y="4036777"/>
            <a:ext cx="2100747" cy="1342978"/>
          </a:xfrm>
          <a:prstGeom prst="ellipse">
            <a:avLst/>
          </a:prstGeom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16 Imagen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434" y="4942469"/>
            <a:ext cx="1132506" cy="1132506"/>
          </a:xfrm>
          <a:prstGeom prst="ellipse">
            <a:avLst/>
          </a:prstGeom>
          <a:ln w="28575">
            <a:solidFill>
              <a:schemeClr val="accent3"/>
            </a:solidFill>
          </a:ln>
        </p:spPr>
      </p:pic>
      <p:sp>
        <p:nvSpPr>
          <p:cNvPr id="8" name="7 Elipse"/>
          <p:cNvSpPr/>
          <p:nvPr/>
        </p:nvSpPr>
        <p:spPr>
          <a:xfrm>
            <a:off x="1317519" y="6250675"/>
            <a:ext cx="1077634" cy="11191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solidFill>
                  <a:schemeClr val="tx1"/>
                </a:solidFill>
              </a:rPr>
              <a:t>Ricardo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41" name="40 Elipse"/>
          <p:cNvSpPr/>
          <p:nvPr/>
        </p:nvSpPr>
        <p:spPr>
          <a:xfrm>
            <a:off x="2851119" y="6962633"/>
            <a:ext cx="1077634" cy="1119116"/>
          </a:xfrm>
          <a:prstGeom prst="ellipse">
            <a:avLst/>
          </a:prstGeom>
          <a:noFill/>
          <a:ln>
            <a:solidFill>
              <a:srgbClr val="A72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solidFill>
                  <a:schemeClr val="tx1"/>
                </a:solidFill>
              </a:rPr>
              <a:t>Matías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42" name="41 Elipse"/>
          <p:cNvSpPr/>
          <p:nvPr/>
        </p:nvSpPr>
        <p:spPr>
          <a:xfrm>
            <a:off x="6867542" y="7608911"/>
            <a:ext cx="1320204" cy="119240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solidFill>
                  <a:schemeClr val="tx1"/>
                </a:solidFill>
              </a:rPr>
              <a:t>Facundo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43" name="42 Elipse"/>
          <p:cNvSpPr/>
          <p:nvPr/>
        </p:nvSpPr>
        <p:spPr>
          <a:xfrm>
            <a:off x="4217158" y="7320251"/>
            <a:ext cx="1398151" cy="1119116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solidFill>
                  <a:schemeClr val="tx1"/>
                </a:solidFill>
              </a:rPr>
              <a:t>Alejandro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44" name="43 Elipse"/>
          <p:cNvSpPr/>
          <p:nvPr/>
        </p:nvSpPr>
        <p:spPr>
          <a:xfrm>
            <a:off x="10822345" y="5447579"/>
            <a:ext cx="1077634" cy="11191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solidFill>
                  <a:schemeClr val="tx1"/>
                </a:solidFill>
              </a:rPr>
              <a:t>Daniel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51" name="50 Elipse"/>
          <p:cNvSpPr/>
          <p:nvPr/>
        </p:nvSpPr>
        <p:spPr>
          <a:xfrm>
            <a:off x="8977766" y="7149793"/>
            <a:ext cx="1077634" cy="11191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solidFill>
                  <a:schemeClr val="tx1"/>
                </a:solidFill>
              </a:rPr>
              <a:t>Jazmín</a:t>
            </a:r>
            <a:endParaRPr lang="es-AR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715" y="7290681"/>
            <a:ext cx="1217878" cy="1217878"/>
          </a:xfrm>
          <a:prstGeom prst="ellipse">
            <a:avLst/>
          </a:prstGeom>
          <a:ln w="28575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3" name="52 Elipse"/>
          <p:cNvSpPr/>
          <p:nvPr/>
        </p:nvSpPr>
        <p:spPr>
          <a:xfrm>
            <a:off x="10682199" y="4291878"/>
            <a:ext cx="1077634" cy="1119116"/>
          </a:xfrm>
          <a:prstGeom prst="ellipse">
            <a:avLst/>
          </a:prstGeom>
          <a:noFill/>
          <a:ln>
            <a:solidFill>
              <a:srgbClr val="A72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err="1" smtClean="0">
                <a:solidFill>
                  <a:schemeClr val="tx1"/>
                </a:solidFill>
              </a:rPr>
              <a:t>Ma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54" name="53 Elipse"/>
          <p:cNvSpPr/>
          <p:nvPr/>
        </p:nvSpPr>
        <p:spPr>
          <a:xfrm>
            <a:off x="1518354" y="7164586"/>
            <a:ext cx="1308556" cy="111911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solidFill>
                  <a:schemeClr val="tx1"/>
                </a:solidFill>
              </a:rPr>
              <a:t>Valentina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55" name="54 Elipse"/>
          <p:cNvSpPr/>
          <p:nvPr/>
        </p:nvSpPr>
        <p:spPr>
          <a:xfrm>
            <a:off x="10675518" y="3136728"/>
            <a:ext cx="1077634" cy="11191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b="1" dirty="0" smtClean="0">
                <a:solidFill>
                  <a:schemeClr val="tx1"/>
                </a:solidFill>
              </a:rPr>
              <a:t>Tobías</a:t>
            </a:r>
            <a:endParaRPr lang="es-AR" b="1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2391" y="1940845"/>
            <a:ext cx="1319013" cy="1319013"/>
          </a:xfrm>
          <a:prstGeom prst="ellipse">
            <a:avLst/>
          </a:prstGeom>
          <a:ln w="28575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6" name="Picture 2" descr="Investigadores | INN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271" y="6333468"/>
            <a:ext cx="1419225" cy="1419226"/>
          </a:xfrm>
          <a:prstGeom prst="ellipse">
            <a:avLst/>
          </a:prstGeom>
          <a:ln w="28575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7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79" y="4708266"/>
            <a:ext cx="1108075" cy="1598420"/>
          </a:xfrm>
          <a:prstGeom prst="ellipse">
            <a:avLst/>
          </a:prstGeom>
          <a:ln w="28575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50" y="5585817"/>
            <a:ext cx="1417288" cy="1417288"/>
          </a:xfrm>
          <a:prstGeom prst="ellipse">
            <a:avLst/>
          </a:prstGeom>
          <a:ln w="28575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59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MUCHAS GRACIAS POR SU </a:t>
            </a:r>
            <a:r>
              <a:rPr lang="es-ES" dirty="0" smtClean="0"/>
              <a:t>ATENCIÓN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828800" y="6184900"/>
            <a:ext cx="8737600" cy="1565275"/>
          </a:xfrm>
        </p:spPr>
        <p:txBody>
          <a:bodyPr>
            <a:normAutofit fontScale="55000" lnSpcReduction="20000"/>
          </a:bodyPr>
          <a:lstStyle/>
          <a:p>
            <a:pPr marL="125683" indent="0" algn="ctr">
              <a:buNone/>
            </a:pPr>
            <a:r>
              <a:rPr lang="es-ES" dirty="0">
                <a:solidFill>
                  <a:schemeClr val="bg1"/>
                </a:solidFill>
              </a:rPr>
              <a:t/>
            </a:r>
            <a:br>
              <a:rPr lang="es-ES" dirty="0">
                <a:solidFill>
                  <a:schemeClr val="bg1"/>
                </a:solidFill>
              </a:rPr>
            </a:br>
            <a:r>
              <a:rPr lang="es-ES" dirty="0">
                <a:solidFill>
                  <a:schemeClr val="bg1"/>
                </a:solidFill>
              </a:rPr>
              <a:t/>
            </a:r>
            <a:br>
              <a:rPr lang="es-ES" dirty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lahn@cnea.gov.ar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65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EL LABORATORIO ARGENTINO DE HACES DE NEUTRONES</a:t>
            </a:r>
          </a:p>
        </p:txBody>
      </p:sp>
      <p:pic>
        <p:nvPicPr>
          <p:cNvPr id="16" name="Shape 11"/>
          <p:cNvPicPr preferRelativeResize="0"/>
          <p:nvPr/>
        </p:nvPicPr>
        <p:blipFill rotWithShape="1">
          <a:blip r:embed="rId3">
            <a:alphaModFix/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0245856" y="5364509"/>
            <a:ext cx="1553025" cy="251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ustomShape 3"/>
          <p:cNvSpPr/>
          <p:nvPr/>
        </p:nvSpPr>
        <p:spPr>
          <a:xfrm>
            <a:off x="2956975" y="1945499"/>
            <a:ext cx="9030930" cy="5087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122850" tIns="61425" rIns="122850" bIns="61425">
            <a:spAutoFit/>
          </a:bodyPr>
          <a:lstStyle/>
          <a:p>
            <a:r>
              <a:rPr lang="es-ES" sz="2500" spc="-1" dirty="0">
                <a:solidFill>
                  <a:srgbClr val="F2F2F2"/>
                </a:solidFill>
              </a:rPr>
              <a:t>Un centro de investigación orientado al desarrollo y aplicación de </a:t>
            </a:r>
            <a:endParaRPr lang="es-AR" sz="2500" spc="-1" dirty="0">
              <a:latin typeface="Arial"/>
            </a:endParaRPr>
          </a:p>
        </p:txBody>
      </p:sp>
      <p:sp>
        <p:nvSpPr>
          <p:cNvPr id="13" name="CustomShape 4"/>
          <p:cNvSpPr/>
          <p:nvPr/>
        </p:nvSpPr>
        <p:spPr>
          <a:xfrm>
            <a:off x="3962854" y="2698518"/>
            <a:ext cx="7970187" cy="5087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122850" tIns="61425" rIns="122850" bIns="61425">
            <a:spAutoFit/>
          </a:bodyPr>
          <a:lstStyle/>
          <a:p>
            <a:pPr algn="r"/>
            <a:r>
              <a:rPr lang="es-ES" sz="2500" spc="-1" dirty="0" smtClean="0">
                <a:solidFill>
                  <a:srgbClr val="F2F2F2"/>
                </a:solidFill>
                <a:latin typeface="Franklin Gothic Book"/>
              </a:rPr>
              <a:t>técnicas neutrónicas </a:t>
            </a:r>
            <a:r>
              <a:rPr lang="es-ES" sz="2500" spc="-1" dirty="0">
                <a:solidFill>
                  <a:srgbClr val="F2F2F2"/>
                </a:solidFill>
              </a:rPr>
              <a:t>con fines científicos y tecnológicos.</a:t>
            </a:r>
            <a:endParaRPr lang="es-AR" sz="2500" spc="-1" dirty="0">
              <a:latin typeface="Arial"/>
            </a:endParaRPr>
          </a:p>
        </p:txBody>
      </p:sp>
      <p:pic>
        <p:nvPicPr>
          <p:cNvPr id="38" name="37 Imagen"/>
          <p:cNvPicPr/>
          <p:nvPr/>
        </p:nvPicPr>
        <p:blipFill>
          <a:blip r:embed="rId5"/>
          <a:srcRect t="21028" b="20519"/>
          <a:stretch/>
        </p:blipFill>
        <p:spPr>
          <a:xfrm>
            <a:off x="3434455" y="2454269"/>
            <a:ext cx="4037985" cy="1128867"/>
          </a:xfrm>
          <a:prstGeom prst="rect">
            <a:avLst/>
          </a:prstGeom>
          <a:ln>
            <a:noFill/>
          </a:ln>
        </p:spPr>
      </p:pic>
      <p:grpSp>
        <p:nvGrpSpPr>
          <p:cNvPr id="9" name="Google Shape;94;p52"/>
          <p:cNvGrpSpPr/>
          <p:nvPr/>
        </p:nvGrpSpPr>
        <p:grpSpPr>
          <a:xfrm>
            <a:off x="780512" y="3515718"/>
            <a:ext cx="4604696" cy="4858625"/>
            <a:chOff x="3306104" y="3612779"/>
            <a:chExt cx="2604817" cy="3775254"/>
          </a:xfrm>
        </p:grpSpPr>
        <p:grpSp>
          <p:nvGrpSpPr>
            <p:cNvPr id="10" name="Google Shape;95;p52"/>
            <p:cNvGrpSpPr/>
            <p:nvPr/>
          </p:nvGrpSpPr>
          <p:grpSpPr>
            <a:xfrm>
              <a:off x="3306104" y="3612779"/>
              <a:ext cx="2508407" cy="2496279"/>
              <a:chOff x="4418" y="122148"/>
              <a:chExt cx="1566813" cy="1169592"/>
            </a:xfrm>
          </p:grpSpPr>
          <p:sp>
            <p:nvSpPr>
              <p:cNvPr id="18" name="Google Shape;96;p52"/>
              <p:cNvSpPr/>
              <p:nvPr/>
            </p:nvSpPr>
            <p:spPr>
              <a:xfrm>
                <a:off x="4418" y="122148"/>
                <a:ext cx="1566813" cy="1169592"/>
              </a:xfrm>
              <a:prstGeom prst="round2SameRect">
                <a:avLst>
                  <a:gd name="adj1" fmla="val 8000"/>
                  <a:gd name="adj2" fmla="val 0"/>
                </a:avLst>
              </a:prstGeom>
              <a:solidFill>
                <a:schemeClr val="lt1">
                  <a:alpha val="89803"/>
                </a:schemeClr>
              </a:solidFill>
              <a:ln w="25400" cap="flat" cmpd="sng">
                <a:solidFill>
                  <a:srgbClr val="92CD5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97;p52"/>
              <p:cNvSpPr/>
              <p:nvPr/>
            </p:nvSpPr>
            <p:spPr>
              <a:xfrm>
                <a:off x="31823" y="149553"/>
                <a:ext cx="1512003" cy="11421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700" tIns="38100" rIns="12700" bIns="12700" anchor="t" anchorCtr="0">
                <a:noAutofit/>
              </a:bodyPr>
              <a:lstStyle/>
              <a:p>
                <a:pPr marL="171450" marR="0" lvl="1" indent="-17145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200"/>
                  <a:buFont typeface="Arial"/>
                  <a:buChar char="•"/>
                </a:pP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Crear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nuevas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capacidades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científico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tecnológicas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en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el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área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de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Materiales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y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Componentes</a:t>
                </a:r>
                <a:endParaRPr dirty="0"/>
              </a:p>
              <a:p>
                <a:pPr marL="171450" marR="0" lvl="1" indent="-31750" algn="l" rtl="0">
                  <a:lnSpc>
                    <a:spcPct val="90000"/>
                  </a:lnSpc>
                  <a:spcBef>
                    <a:spcPts val="330"/>
                  </a:spcBef>
                  <a:spcAft>
                    <a:spcPts val="0"/>
                  </a:spcAft>
                  <a:buClr>
                    <a:srgbClr val="000000"/>
                  </a:buClr>
                  <a:buSzPts val="2200"/>
                  <a:buFont typeface="Arial"/>
                  <a:buNone/>
                </a:pPr>
                <a:endParaRPr sz="22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171450" marR="0" lvl="1" indent="-171450" algn="l" rtl="0">
                  <a:lnSpc>
                    <a:spcPct val="90000"/>
                  </a:lnSpc>
                  <a:spcBef>
                    <a:spcPts val="330"/>
                  </a:spcBef>
                  <a:spcAft>
                    <a:spcPts val="0"/>
                  </a:spcAft>
                  <a:buClr>
                    <a:srgbClr val="000000"/>
                  </a:buClr>
                  <a:buSzPts val="2200"/>
                  <a:buFont typeface="Arial"/>
                  <a:buChar char="•"/>
                </a:pP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Ofrecer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nuevas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aplicaciones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en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el campo de la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ciencia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y la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tecnología</a:t>
                </a:r>
                <a:endParaRPr dirty="0"/>
              </a:p>
              <a:p>
                <a:pPr marL="171450" marR="0" lvl="1" indent="-31750" algn="l" rtl="0">
                  <a:lnSpc>
                    <a:spcPct val="90000"/>
                  </a:lnSpc>
                  <a:spcBef>
                    <a:spcPts val="330"/>
                  </a:spcBef>
                  <a:spcAft>
                    <a:spcPts val="0"/>
                  </a:spcAft>
                  <a:buClr>
                    <a:srgbClr val="000000"/>
                  </a:buClr>
                  <a:buSzPts val="2200"/>
                  <a:buFont typeface="Arial"/>
                  <a:buNone/>
                </a:pPr>
                <a:endParaRPr sz="22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171450" marR="0" lvl="1" indent="-171450" algn="l" rtl="0">
                  <a:lnSpc>
                    <a:spcPct val="90000"/>
                  </a:lnSpc>
                  <a:spcBef>
                    <a:spcPts val="330"/>
                  </a:spcBef>
                  <a:spcAft>
                    <a:spcPts val="0"/>
                  </a:spcAft>
                  <a:buClr>
                    <a:srgbClr val="000000"/>
                  </a:buClr>
                  <a:buSzPts val="2200"/>
                  <a:buFont typeface="Arial"/>
                  <a:buChar char="•"/>
                </a:pP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Capacitar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y </a:t>
                </a:r>
                <a:r>
                  <a:rPr lang="en-US" sz="2200" b="0" i="0" u="none" strike="noStrike" cap="none" dirty="0" err="1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Formar</a:t>
                </a:r>
                <a:r>
                  <a:rPr lang="en-US" sz="2200" b="0" i="0" u="none" strike="noStrike" cap="none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RRHH </a:t>
                </a:r>
                <a:endParaRPr dirty="0"/>
              </a:p>
            </p:txBody>
          </p:sp>
        </p:grpSp>
        <p:grpSp>
          <p:nvGrpSpPr>
            <p:cNvPr id="11" name="Google Shape;98;p52"/>
            <p:cNvGrpSpPr/>
            <p:nvPr/>
          </p:nvGrpSpPr>
          <p:grpSpPr>
            <a:xfrm>
              <a:off x="3306104" y="6109058"/>
              <a:ext cx="2508407" cy="865576"/>
              <a:chOff x="4418" y="1291741"/>
              <a:chExt cx="1566813" cy="502924"/>
            </a:xfrm>
          </p:grpSpPr>
          <p:sp>
            <p:nvSpPr>
              <p:cNvPr id="15" name="Google Shape;99;p52"/>
              <p:cNvSpPr/>
              <p:nvPr/>
            </p:nvSpPr>
            <p:spPr>
              <a:xfrm>
                <a:off x="4418" y="1291741"/>
                <a:ext cx="1566813" cy="502924"/>
              </a:xfrm>
              <a:prstGeom prst="rect">
                <a:avLst/>
              </a:prstGeom>
              <a:solidFill>
                <a:srgbClr val="92CD50"/>
              </a:solidFill>
              <a:ln w="25400" cap="flat" cmpd="sng">
                <a:solidFill>
                  <a:srgbClr val="92CD5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00;p52"/>
              <p:cNvSpPr/>
              <p:nvPr/>
            </p:nvSpPr>
            <p:spPr>
              <a:xfrm>
                <a:off x="4418" y="1291741"/>
                <a:ext cx="1103389" cy="5029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38100" tIns="0" rIns="12700" bIns="0" anchor="ctr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3200" b="0" i="0" u="none" strike="noStrike" cap="non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MISIÓN</a:t>
                </a:r>
                <a:endParaRPr sz="32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4" name="Google Shape;101;p5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955957" y="6092342"/>
              <a:ext cx="954964" cy="129569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" name="2 Grupo"/>
          <p:cNvGrpSpPr/>
          <p:nvPr/>
        </p:nvGrpSpPr>
        <p:grpSpPr>
          <a:xfrm>
            <a:off x="5453447" y="3704556"/>
            <a:ext cx="6492163" cy="3513700"/>
            <a:chOff x="1065098" y="3583136"/>
            <a:chExt cx="9616928" cy="477346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9788" y="3748088"/>
              <a:ext cx="7742238" cy="460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098" y="3583136"/>
              <a:ext cx="5522556" cy="3106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8624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05"/>
          <p:cNvPicPr preferRelativeResize="0"/>
          <p:nvPr/>
        </p:nvPicPr>
        <p:blipFill rotWithShape="1">
          <a:blip r:embed="rId3">
            <a:alphaModFix/>
          </a:blip>
          <a:srcRect l="-22218"/>
          <a:stretch/>
        </p:blipFill>
        <p:spPr>
          <a:xfrm>
            <a:off x="1255362" y="1803422"/>
            <a:ext cx="10512335" cy="6295456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05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019"/>
            </a:srgbClr>
          </a:solidFill>
          <a:ln>
            <a:noFill/>
          </a:ln>
        </p:spPr>
        <p:txBody>
          <a:bodyPr spcFirstLastPara="1" wrap="square" lIns="147375" tIns="124750" rIns="124750" bIns="124750" anchor="b" anchorCtr="0">
            <a:noAutofit/>
          </a:bodyPr>
          <a:lstStyle/>
          <a:p>
            <a:pPr marL="0" lvl="0" indent="2080260" algn="r" rtl="0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2700"/>
              <a:buFont typeface="Trebuchet MS"/>
              <a:buNone/>
            </a:pPr>
            <a:r>
              <a:rPr lang="en-US" sz="2700"/>
              <a:t>DISTRIBUCIÓN GEOGRÁFICA</a:t>
            </a:r>
            <a:endParaRPr sz="2700"/>
          </a:p>
        </p:txBody>
      </p:sp>
      <p:pic>
        <p:nvPicPr>
          <p:cNvPr id="111" name="Google Shape;111;p105"/>
          <p:cNvPicPr preferRelativeResize="0"/>
          <p:nvPr/>
        </p:nvPicPr>
        <p:blipFill rotWithShape="1">
          <a:blip r:embed="rId4">
            <a:alphaModFix/>
          </a:blip>
          <a:srcRect l="26326"/>
          <a:stretch/>
        </p:blipFill>
        <p:spPr>
          <a:xfrm>
            <a:off x="609598" y="1803422"/>
            <a:ext cx="7410451" cy="6665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0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44838" y="5136160"/>
            <a:ext cx="511250" cy="752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0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33838" y="3726460"/>
            <a:ext cx="511250" cy="752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0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54501" y="3726460"/>
            <a:ext cx="511250" cy="7524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5" name="Google Shape;115;p105"/>
          <p:cNvCxnSpPr/>
          <p:nvPr/>
        </p:nvCxnSpPr>
        <p:spPr>
          <a:xfrm rot="10800000" flipH="1">
            <a:off x="4426688" y="2030278"/>
            <a:ext cx="639063" cy="1903792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6" name="Google Shape;116;p105"/>
          <p:cNvCxnSpPr/>
          <p:nvPr/>
        </p:nvCxnSpPr>
        <p:spPr>
          <a:xfrm>
            <a:off x="3837764" y="5282395"/>
            <a:ext cx="1227987" cy="839436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142224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14"/>
          <p:cNvSpPr>
            <a:spLocks noGrp="1"/>
          </p:cNvSpPr>
          <p:nvPr>
            <p:ph type="title"/>
          </p:nvPr>
        </p:nvSpPr>
        <p:spPr>
          <a:xfrm>
            <a:off x="-1425839" y="646912"/>
            <a:ext cx="9042305" cy="1085298"/>
          </a:xfrm>
          <a:prstGeom prst="roundRect">
            <a:avLst>
              <a:gd name="adj" fmla="val 12170"/>
            </a:avLst>
          </a:prstGeom>
          <a:solidFill>
            <a:srgbClr val="00BEF2">
              <a:alpha val="89803"/>
            </a:srgbClr>
          </a:solidFill>
          <a:ln>
            <a:noFill/>
          </a:ln>
        </p:spPr>
        <p:txBody>
          <a:bodyPr spcFirstLastPara="1" wrap="square" lIns="147400" tIns="124775" rIns="124775" bIns="124775" anchor="b" anchorCtr="0">
            <a:noAutofit/>
          </a:bodyPr>
          <a:lstStyle/>
          <a:p>
            <a:pPr marL="0" lvl="0" indent="2080260" algn="r" rtl="0">
              <a:spcBef>
                <a:spcPts val="0"/>
              </a:spcBef>
              <a:spcAft>
                <a:spcPts val="0"/>
              </a:spcAft>
              <a:buClr>
                <a:srgbClr val="FDFDFD"/>
              </a:buClr>
              <a:buSzPts val="2500"/>
              <a:buFont typeface="Trebuchet MS"/>
              <a:buNone/>
            </a:pPr>
            <a:r>
              <a:rPr lang="en-US"/>
              <a:t>HERRAMIENTAS DE ALTO IMPACTO C&amp;T</a:t>
            </a:r>
            <a:endParaRPr/>
          </a:p>
        </p:txBody>
      </p:sp>
      <p:sp>
        <p:nvSpPr>
          <p:cNvPr id="359" name="Google Shape;359;p114"/>
          <p:cNvSpPr txBox="1">
            <a:spLocks noGrp="1"/>
          </p:cNvSpPr>
          <p:nvPr>
            <p:ph type="sldNum" idx="12"/>
          </p:nvPr>
        </p:nvSpPr>
        <p:spPr>
          <a:xfrm>
            <a:off x="11056473" y="8803655"/>
            <a:ext cx="800406" cy="49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4800" tIns="62400" rIns="124800" bIns="624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360" name="Google Shape;360;p1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68138" y="1981122"/>
            <a:ext cx="5217286" cy="5054678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114"/>
          <p:cNvSpPr/>
          <p:nvPr/>
        </p:nvSpPr>
        <p:spPr>
          <a:xfrm>
            <a:off x="638165" y="7532555"/>
            <a:ext cx="11008023" cy="893491"/>
          </a:xfrm>
          <a:prstGeom prst="rect">
            <a:avLst/>
          </a:prstGeom>
          <a:solidFill>
            <a:srgbClr val="006AB6"/>
          </a:solidFill>
          <a:ln>
            <a:noFill/>
          </a:ln>
        </p:spPr>
        <p:txBody>
          <a:bodyPr spcFirstLastPara="1" wrap="square" lIns="122850" tIns="61425" rIns="122850" bIns="6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0" i="0" u="none" strike="noStrike" cap="none">
                <a:solidFill>
                  <a:srgbClr val="F2F2F2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Empleando neutrones como sonda se pueden implementar varias técnicas diferentes que permiten abordar una </a:t>
            </a:r>
            <a:r>
              <a:rPr lang="en-US" sz="2500" b="1" i="0" u="none" strike="noStrike" cap="none">
                <a:solidFill>
                  <a:srgbClr val="F2F2F2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gran diversidad de temáticas</a:t>
            </a:r>
            <a:r>
              <a:rPr lang="en-US" sz="2500" b="0" i="0" u="none" strike="noStrike" cap="none">
                <a:solidFill>
                  <a:srgbClr val="F2F2F2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.</a:t>
            </a:r>
            <a:endParaRPr sz="2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114"/>
          <p:cNvSpPr/>
          <p:nvPr/>
        </p:nvSpPr>
        <p:spPr>
          <a:xfrm>
            <a:off x="6464348" y="1822450"/>
            <a:ext cx="2268676" cy="444500"/>
          </a:xfrm>
          <a:prstGeom prst="flowChartProcess">
            <a:avLst/>
          </a:prstGeom>
          <a:solidFill>
            <a:srgbClr val="095EB3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TÉCNICAS DE IMÁGENES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114"/>
          <p:cNvSpPr/>
          <p:nvPr/>
        </p:nvSpPr>
        <p:spPr>
          <a:xfrm>
            <a:off x="8293148" y="2686050"/>
            <a:ext cx="2268676" cy="444500"/>
          </a:xfrm>
          <a:prstGeom prst="flowChartProcess">
            <a:avLst/>
          </a:prstGeom>
          <a:solidFill>
            <a:srgbClr val="095EB3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DISPERSIÓN INELÁSTICA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114"/>
          <p:cNvSpPr/>
          <p:nvPr/>
        </p:nvSpPr>
        <p:spPr>
          <a:xfrm>
            <a:off x="2533800" y="2451100"/>
            <a:ext cx="2268676" cy="444500"/>
          </a:xfrm>
          <a:prstGeom prst="flowChartProcess">
            <a:avLst/>
          </a:prstGeom>
          <a:solidFill>
            <a:srgbClr val="095EB3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DISPERSIÓN A BAJO ÁNGULO (SANS)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14"/>
          <p:cNvSpPr/>
          <p:nvPr/>
        </p:nvSpPr>
        <p:spPr>
          <a:xfrm>
            <a:off x="2870248" y="6369050"/>
            <a:ext cx="2268676" cy="444500"/>
          </a:xfrm>
          <a:prstGeom prst="flowChartProcess">
            <a:avLst/>
          </a:prstGeom>
          <a:solidFill>
            <a:srgbClr val="095EB3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REFLECTOMETRÍA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114"/>
          <p:cNvSpPr/>
          <p:nvPr/>
        </p:nvSpPr>
        <p:spPr>
          <a:xfrm>
            <a:off x="6765110" y="7035800"/>
            <a:ext cx="2268676" cy="444500"/>
          </a:xfrm>
          <a:prstGeom prst="flowChartProcess">
            <a:avLst/>
          </a:prstGeom>
          <a:solidFill>
            <a:srgbClr val="095EB3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DIFRACCIÓN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114"/>
          <p:cNvSpPr/>
          <p:nvPr/>
        </p:nvSpPr>
        <p:spPr>
          <a:xfrm>
            <a:off x="7751086" y="6369050"/>
            <a:ext cx="2268676" cy="444500"/>
          </a:xfrm>
          <a:prstGeom prst="flowChartProcess">
            <a:avLst/>
          </a:prstGeom>
          <a:solidFill>
            <a:srgbClr val="095EB3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TENSIONES Y TEXTURA EN OBJETOS</a:t>
            </a:r>
            <a:endParaRPr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855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PORQUÉ LA RELEVANCIA COMO HERRAMIENTA DE ALTO IMPACTO</a:t>
            </a:r>
            <a:endParaRPr lang="es-AR" dirty="0"/>
          </a:p>
        </p:txBody>
      </p:sp>
      <p:graphicFrame>
        <p:nvGraphicFramePr>
          <p:cNvPr id="5" name="Google Shape;125;p106"/>
          <p:cNvGraphicFramePr/>
          <p:nvPr>
            <p:extLst>
              <p:ext uri="{D42A27DB-BD31-4B8C-83A1-F6EECF244321}">
                <p14:modId xmlns:p14="http://schemas.microsoft.com/office/powerpoint/2010/main" val="1547755994"/>
              </p:ext>
            </p:extLst>
          </p:nvPr>
        </p:nvGraphicFramePr>
        <p:xfrm>
          <a:off x="3877479" y="2758785"/>
          <a:ext cx="4709583" cy="4150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Google Shape;122;p106"/>
          <p:cNvPicPr preferRelativeResize="0"/>
          <p:nvPr/>
        </p:nvPicPr>
        <p:blipFill rotWithShape="1">
          <a:blip r:embed="rId3">
            <a:alphaModFix/>
          </a:blip>
          <a:srcRect l="22716" b="66239"/>
          <a:stretch/>
        </p:blipFill>
        <p:spPr>
          <a:xfrm>
            <a:off x="1981200" y="1934267"/>
            <a:ext cx="5715000" cy="1786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53;p106"/>
          <p:cNvPicPr preferRelativeResize="0"/>
          <p:nvPr/>
        </p:nvPicPr>
        <p:blipFill rotWithShape="1">
          <a:blip r:embed="rId3">
            <a:alphaModFix/>
          </a:blip>
          <a:srcRect r="72863"/>
          <a:stretch/>
        </p:blipFill>
        <p:spPr>
          <a:xfrm>
            <a:off x="510773" y="2124302"/>
            <a:ext cx="2080028" cy="5292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54;p106"/>
          <p:cNvPicPr preferRelativeResize="0"/>
          <p:nvPr/>
        </p:nvPicPr>
        <p:blipFill rotWithShape="1">
          <a:blip r:embed="rId3">
            <a:alphaModFix/>
          </a:blip>
          <a:srcRect l="23711" t="67601" r="20967"/>
          <a:stretch/>
        </p:blipFill>
        <p:spPr>
          <a:xfrm>
            <a:off x="1817487" y="6762749"/>
            <a:ext cx="4240413" cy="1714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55;p106"/>
          <p:cNvPicPr preferRelativeResize="0"/>
          <p:nvPr/>
        </p:nvPicPr>
        <p:blipFill rotWithShape="1">
          <a:blip r:embed="rId3">
            <a:alphaModFix/>
          </a:blip>
          <a:srcRect l="75736" t="31126"/>
          <a:stretch/>
        </p:blipFill>
        <p:spPr>
          <a:xfrm>
            <a:off x="5911850" y="3672114"/>
            <a:ext cx="1859744" cy="364512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56;p106"/>
          <p:cNvSpPr/>
          <p:nvPr/>
        </p:nvSpPr>
        <p:spPr>
          <a:xfrm>
            <a:off x="510773" y="1934266"/>
            <a:ext cx="7185427" cy="6543210"/>
          </a:xfrm>
          <a:prstGeom prst="rect">
            <a:avLst/>
          </a:prstGeom>
          <a:noFill/>
          <a:ln w="762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7;p106"/>
          <p:cNvSpPr/>
          <p:nvPr/>
        </p:nvSpPr>
        <p:spPr>
          <a:xfrm>
            <a:off x="3203936" y="4438650"/>
            <a:ext cx="1800000" cy="1800000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CASOS CIENTÍFICOS DE LA REGIÓN</a:t>
            </a: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1;p106"/>
          <p:cNvSpPr/>
          <p:nvPr/>
        </p:nvSpPr>
        <p:spPr>
          <a:xfrm rot="16200000">
            <a:off x="-948341" y="4819959"/>
            <a:ext cx="2918228" cy="622538"/>
          </a:xfrm>
          <a:prstGeom prst="rect">
            <a:avLst/>
          </a:prstGeom>
          <a:gradFill>
            <a:gsLst>
              <a:gs pos="0">
                <a:srgbClr val="008CB9"/>
              </a:gs>
              <a:gs pos="80000">
                <a:srgbClr val="00B9F3"/>
              </a:gs>
              <a:gs pos="100000">
                <a:srgbClr val="00BDFA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124775" tIns="124775" rIns="124775" bIns="1247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Retos globales de la ciencia</a:t>
            </a:r>
            <a:endParaRPr sz="1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aphicFrame>
        <p:nvGraphicFramePr>
          <p:cNvPr id="10" name="Google Shape;125;p106"/>
          <p:cNvGraphicFramePr/>
          <p:nvPr>
            <p:extLst>
              <p:ext uri="{D42A27DB-BD31-4B8C-83A1-F6EECF244321}">
                <p14:modId xmlns:p14="http://schemas.microsoft.com/office/powerpoint/2010/main" val="2982407202"/>
              </p:ext>
            </p:extLst>
          </p:nvPr>
        </p:nvGraphicFramePr>
        <p:xfrm>
          <a:off x="1356783" y="3021620"/>
          <a:ext cx="5493405" cy="4634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7" name="Google Shape;126;p106"/>
          <p:cNvGrpSpPr/>
          <p:nvPr/>
        </p:nvGrpSpPr>
        <p:grpSpPr>
          <a:xfrm>
            <a:off x="7826314" y="2125786"/>
            <a:ext cx="3998995" cy="5873728"/>
            <a:chOff x="851242" y="1484"/>
            <a:chExt cx="3998995" cy="5873728"/>
          </a:xfrm>
        </p:grpSpPr>
        <p:sp>
          <p:nvSpPr>
            <p:cNvPr id="18" name="Google Shape;127;p106"/>
            <p:cNvSpPr/>
            <p:nvPr/>
          </p:nvSpPr>
          <p:spPr>
            <a:xfrm>
              <a:off x="1661411" y="2938348"/>
              <a:ext cx="531471" cy="253177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C99C2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8;p106"/>
            <p:cNvSpPr txBox="1"/>
            <p:nvPr/>
          </p:nvSpPr>
          <p:spPr>
            <a:xfrm>
              <a:off x="1862472" y="4139564"/>
              <a:ext cx="129348" cy="1293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129;p106"/>
            <p:cNvSpPr/>
            <p:nvPr/>
          </p:nvSpPr>
          <p:spPr>
            <a:xfrm>
              <a:off x="1661411" y="2938348"/>
              <a:ext cx="531471" cy="1519067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C99C2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0;p106"/>
            <p:cNvSpPr txBox="1"/>
            <p:nvPr/>
          </p:nvSpPr>
          <p:spPr>
            <a:xfrm>
              <a:off x="1886912" y="3657648"/>
              <a:ext cx="80467" cy="804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131;p106"/>
            <p:cNvSpPr/>
            <p:nvPr/>
          </p:nvSpPr>
          <p:spPr>
            <a:xfrm>
              <a:off x="1661411" y="2938348"/>
              <a:ext cx="531471" cy="5063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60000" y="0"/>
                  </a:lnTo>
                  <a:lnTo>
                    <a:pt x="6000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C99C2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32;p106"/>
            <p:cNvSpPr txBox="1"/>
            <p:nvPr/>
          </p:nvSpPr>
          <p:spPr>
            <a:xfrm>
              <a:off x="1908795" y="3173175"/>
              <a:ext cx="36703" cy="367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133;p106"/>
            <p:cNvSpPr/>
            <p:nvPr/>
          </p:nvSpPr>
          <p:spPr>
            <a:xfrm>
              <a:off x="1661411" y="2431993"/>
              <a:ext cx="531471" cy="50635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w="25400" cap="flat" cmpd="sng">
              <a:solidFill>
                <a:srgbClr val="C99C2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34;p106"/>
            <p:cNvSpPr txBox="1"/>
            <p:nvPr/>
          </p:nvSpPr>
          <p:spPr>
            <a:xfrm>
              <a:off x="1908795" y="2666819"/>
              <a:ext cx="36703" cy="367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135;p106"/>
            <p:cNvSpPr/>
            <p:nvPr/>
          </p:nvSpPr>
          <p:spPr>
            <a:xfrm>
              <a:off x="1661411" y="1419281"/>
              <a:ext cx="531471" cy="1519067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w="25400" cap="flat" cmpd="sng">
              <a:solidFill>
                <a:srgbClr val="C99C2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36;p106"/>
            <p:cNvSpPr txBox="1"/>
            <p:nvPr/>
          </p:nvSpPr>
          <p:spPr>
            <a:xfrm>
              <a:off x="1886912" y="2138581"/>
              <a:ext cx="80467" cy="804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137;p106"/>
            <p:cNvSpPr/>
            <p:nvPr/>
          </p:nvSpPr>
          <p:spPr>
            <a:xfrm>
              <a:off x="1661411" y="406569"/>
              <a:ext cx="531471" cy="253177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60000" y="120000"/>
                  </a:lnTo>
                  <a:lnTo>
                    <a:pt x="60000" y="0"/>
                  </a:lnTo>
                  <a:lnTo>
                    <a:pt x="120000" y="0"/>
                  </a:lnTo>
                </a:path>
              </a:pathLst>
            </a:custGeom>
            <a:noFill/>
            <a:ln w="25400" cap="flat" cmpd="sng">
              <a:solidFill>
                <a:srgbClr val="C99C2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38;p106"/>
            <p:cNvSpPr txBox="1"/>
            <p:nvPr/>
          </p:nvSpPr>
          <p:spPr>
            <a:xfrm>
              <a:off x="1862472" y="1607785"/>
              <a:ext cx="129348" cy="1293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0" rIns="1270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139;p106"/>
            <p:cNvSpPr/>
            <p:nvPr/>
          </p:nvSpPr>
          <p:spPr>
            <a:xfrm rot="-5400000">
              <a:off x="-875698" y="2533264"/>
              <a:ext cx="4264049" cy="810169"/>
            </a:xfrm>
            <a:prstGeom prst="rect">
              <a:avLst/>
            </a:prstGeom>
            <a:solidFill>
              <a:srgbClr val="FDC62E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40;p106"/>
            <p:cNvSpPr txBox="1"/>
            <p:nvPr/>
          </p:nvSpPr>
          <p:spPr>
            <a:xfrm rot="-5400000">
              <a:off x="-875698" y="2533264"/>
              <a:ext cx="4264049" cy="8101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400" tIns="18400" rIns="18400" bIns="184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9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Grupos científicos en el LAHN</a:t>
              </a:r>
              <a:endParaRPr sz="2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141;p106"/>
            <p:cNvSpPr/>
            <p:nvPr/>
          </p:nvSpPr>
          <p:spPr>
            <a:xfrm>
              <a:off x="2192882" y="1484"/>
              <a:ext cx="2657355" cy="810169"/>
            </a:xfrm>
            <a:prstGeom prst="rect">
              <a:avLst/>
            </a:prstGeom>
            <a:solidFill>
              <a:srgbClr val="FDC62E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42;p106"/>
            <p:cNvSpPr txBox="1"/>
            <p:nvPr/>
          </p:nvSpPr>
          <p:spPr>
            <a:xfrm>
              <a:off x="2192882" y="1484"/>
              <a:ext cx="2657355" cy="8101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Materia blanda y biofísica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143;p106"/>
            <p:cNvSpPr/>
            <p:nvPr/>
          </p:nvSpPr>
          <p:spPr>
            <a:xfrm>
              <a:off x="2192882" y="1014196"/>
              <a:ext cx="2657355" cy="810169"/>
            </a:xfrm>
            <a:prstGeom prst="rect">
              <a:avLst/>
            </a:prstGeom>
            <a:solidFill>
              <a:srgbClr val="FDC62E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44;p106"/>
            <p:cNvSpPr txBox="1"/>
            <p:nvPr/>
          </p:nvSpPr>
          <p:spPr>
            <a:xfrm>
              <a:off x="2192882" y="1014196"/>
              <a:ext cx="2657355" cy="8101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Transición Energética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145;p106"/>
            <p:cNvSpPr/>
            <p:nvPr/>
          </p:nvSpPr>
          <p:spPr>
            <a:xfrm>
              <a:off x="2192882" y="2026908"/>
              <a:ext cx="2657355" cy="810169"/>
            </a:xfrm>
            <a:prstGeom prst="rect">
              <a:avLst/>
            </a:prstGeom>
            <a:solidFill>
              <a:srgbClr val="FDC62E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46;p106"/>
            <p:cNvSpPr txBox="1"/>
            <p:nvPr/>
          </p:nvSpPr>
          <p:spPr>
            <a:xfrm>
              <a:off x="2192882" y="2026908"/>
              <a:ext cx="2657355" cy="8101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Dispositivos para técnicas neutrónicas avanzadas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147;p106"/>
            <p:cNvSpPr/>
            <p:nvPr/>
          </p:nvSpPr>
          <p:spPr>
            <a:xfrm>
              <a:off x="2192882" y="3039620"/>
              <a:ext cx="2657355" cy="810169"/>
            </a:xfrm>
            <a:prstGeom prst="rect">
              <a:avLst/>
            </a:prstGeom>
            <a:solidFill>
              <a:srgbClr val="FDC62E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8;p106"/>
            <p:cNvSpPr txBox="1"/>
            <p:nvPr/>
          </p:nvSpPr>
          <p:spPr>
            <a:xfrm>
              <a:off x="2192882" y="3039620"/>
              <a:ext cx="2657355" cy="8101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Materiales Magnéticos y Multifuncionales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149;p106"/>
            <p:cNvSpPr/>
            <p:nvPr/>
          </p:nvSpPr>
          <p:spPr>
            <a:xfrm>
              <a:off x="2192882" y="4052331"/>
              <a:ext cx="2657355" cy="810169"/>
            </a:xfrm>
            <a:prstGeom prst="rect">
              <a:avLst/>
            </a:prstGeom>
            <a:solidFill>
              <a:srgbClr val="FDC62E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50;p106"/>
            <p:cNvSpPr txBox="1"/>
            <p:nvPr/>
          </p:nvSpPr>
          <p:spPr>
            <a:xfrm>
              <a:off x="2192882" y="4052331"/>
              <a:ext cx="2657355" cy="8101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Materiales y aplicaciones nucleares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151;p106"/>
            <p:cNvSpPr/>
            <p:nvPr/>
          </p:nvSpPr>
          <p:spPr>
            <a:xfrm>
              <a:off x="2192882" y="5065043"/>
              <a:ext cx="2657355" cy="810169"/>
            </a:xfrm>
            <a:prstGeom prst="rect">
              <a:avLst/>
            </a:prstGeom>
            <a:solidFill>
              <a:srgbClr val="FDC62E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52;p106"/>
            <p:cNvSpPr txBox="1"/>
            <p:nvPr/>
          </p:nvSpPr>
          <p:spPr>
            <a:xfrm>
              <a:off x="2192882" y="5065043"/>
              <a:ext cx="2657355" cy="8101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Materiales policristalinos estructurales</a:t>
              </a:r>
              <a:endPara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744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169" y="1928832"/>
            <a:ext cx="2714624" cy="631624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ALCANCE DEL LAHN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| </a:t>
            </a:r>
            <a:fld id="{124B9450-FC71-4E60-B9A0-60E7FE07CC6C}" type="slidenum">
              <a:rPr lang="es-ES" smtClean="0"/>
              <a:pPr/>
              <a:t>8</a:t>
            </a:fld>
            <a:endParaRPr lang="es-ES" dirty="0" smtClean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168" y="1928832"/>
            <a:ext cx="2714626" cy="6316242"/>
          </a:xfrm>
          <a:prstGeom prst="rect">
            <a:avLst/>
          </a:prstGeom>
        </p:spPr>
      </p:pic>
      <p:graphicFrame>
        <p:nvGraphicFramePr>
          <p:cNvPr id="6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4673606"/>
              </p:ext>
            </p:extLst>
          </p:nvPr>
        </p:nvGraphicFramePr>
        <p:xfrm>
          <a:off x="3095314" y="1732210"/>
          <a:ext cx="8500448" cy="6685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7" name="26 Grupo"/>
          <p:cNvGrpSpPr/>
          <p:nvPr/>
        </p:nvGrpSpPr>
        <p:grpSpPr>
          <a:xfrm>
            <a:off x="4814896" y="1819531"/>
            <a:ext cx="6983858" cy="6619973"/>
            <a:chOff x="3527576" y="1332719"/>
            <a:chExt cx="5116640" cy="4848810"/>
          </a:xfrm>
        </p:grpSpPr>
        <p:pic>
          <p:nvPicPr>
            <p:cNvPr id="22" name="Picture 2"/>
            <p:cNvPicPr/>
            <p:nvPr/>
          </p:nvPicPr>
          <p:blipFill>
            <a:blip r:embed="rId9"/>
            <a:stretch/>
          </p:blipFill>
          <p:spPr>
            <a:xfrm>
              <a:off x="3531551" y="4741369"/>
              <a:ext cx="5112665" cy="14401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" name="22 Imagen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2263" y="1332719"/>
              <a:ext cx="5111953" cy="3408650"/>
            </a:xfrm>
            <a:prstGeom prst="rect">
              <a:avLst/>
            </a:prstGeom>
          </p:spPr>
        </p:pic>
        <p:sp>
          <p:nvSpPr>
            <p:cNvPr id="25" name="24 Pentágono"/>
            <p:cNvSpPr/>
            <p:nvPr/>
          </p:nvSpPr>
          <p:spPr>
            <a:xfrm>
              <a:off x="3527576" y="1716832"/>
              <a:ext cx="2232248" cy="648072"/>
            </a:xfrm>
            <a:prstGeom prst="homePlate">
              <a:avLst/>
            </a:prstGeom>
            <a:solidFill>
              <a:srgbClr val="0070C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600" dirty="0">
                  <a:latin typeface="+mj-lt"/>
                </a:rPr>
                <a:t>CONGRESO ARGENTINO DE TÉCNICAS NEUTRÓNICAS TN2017, TN2019 </a:t>
              </a:r>
            </a:p>
          </p:txBody>
        </p:sp>
      </p:grpSp>
      <p:grpSp>
        <p:nvGrpSpPr>
          <p:cNvPr id="28" name="27 Grupo"/>
          <p:cNvGrpSpPr/>
          <p:nvPr/>
        </p:nvGrpSpPr>
        <p:grpSpPr>
          <a:xfrm>
            <a:off x="4754306" y="3228751"/>
            <a:ext cx="7012310" cy="5232631"/>
            <a:chOff x="-1790236" y="2708920"/>
            <a:chExt cx="5137485" cy="3832649"/>
          </a:xfrm>
        </p:grpSpPr>
        <p:pic>
          <p:nvPicPr>
            <p:cNvPr id="24" name="10 Marcador de contenido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764704" y="2708920"/>
              <a:ext cx="5111953" cy="383264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6" name="25 Pentágono"/>
            <p:cNvSpPr/>
            <p:nvPr/>
          </p:nvSpPr>
          <p:spPr>
            <a:xfrm>
              <a:off x="-1790236" y="3325161"/>
              <a:ext cx="2922424" cy="648072"/>
            </a:xfrm>
            <a:prstGeom prst="homePlate">
              <a:avLst/>
            </a:prstGeom>
            <a:solidFill>
              <a:srgbClr val="0070C0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600" dirty="0">
                  <a:latin typeface="+mj-lt"/>
                </a:rPr>
                <a:t>CONVOCATORIAS ABIERTAS A LA COMUNIDAD PARA PRESENTAR CASOS CIENTÍFICOS: 2017 Y 2021</a:t>
              </a:r>
            </a:p>
          </p:txBody>
        </p:sp>
      </p:grpSp>
      <p:pic>
        <p:nvPicPr>
          <p:cNvPr id="29" name="28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5814" y="1830521"/>
            <a:ext cx="5161989" cy="6641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" name="29 Pentágono"/>
          <p:cNvSpPr/>
          <p:nvPr/>
        </p:nvSpPr>
        <p:spPr>
          <a:xfrm>
            <a:off x="539879" y="4217492"/>
            <a:ext cx="2389636" cy="1867908"/>
          </a:xfrm>
          <a:prstGeom prst="homePlate">
            <a:avLst>
              <a:gd name="adj" fmla="val 3646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24816" tIns="62408" rIns="124816" bIns="62408" rtlCol="0" anchor="ctr"/>
          <a:lstStyle/>
          <a:p>
            <a:pPr algn="ctr"/>
            <a:r>
              <a:rPr lang="es-ES" sz="2200" dirty="0">
                <a:latin typeface="+mj-lt"/>
              </a:rPr>
              <a:t>Y MUCHOS USUARIOS A LOS QUE LLEGAR AÚN</a:t>
            </a:r>
          </a:p>
        </p:txBody>
      </p:sp>
    </p:spTree>
    <p:extLst>
      <p:ext uri="{BB962C8B-B14F-4D97-AF65-F5344CB8AC3E}">
        <p14:creationId xmlns:p14="http://schemas.microsoft.com/office/powerpoint/2010/main" val="70163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944" y="2223765"/>
            <a:ext cx="6616102" cy="6229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CRECIMIENTO DEL INTERÉS DE LA COMUNIDAD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smtClean="0"/>
              <a:t>| </a:t>
            </a:r>
            <a:fld id="{124B9450-FC71-4E60-B9A0-60E7FE07CC6C}" type="slidenum">
              <a:rPr lang="es-ES" smtClean="0"/>
              <a:pPr/>
              <a:t>9</a:t>
            </a:fld>
            <a:endParaRPr lang="es-E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65" y="2223764"/>
            <a:ext cx="4687647" cy="3186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55" y="5413635"/>
            <a:ext cx="4671689" cy="3014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14 Pentágono"/>
          <p:cNvSpPr/>
          <p:nvPr/>
        </p:nvSpPr>
        <p:spPr>
          <a:xfrm flipH="1">
            <a:off x="8491651" y="7985892"/>
            <a:ext cx="3988906" cy="884798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24816" tIns="62408" rIns="124816" bIns="62408" rtlCol="0" anchor="ctr"/>
          <a:lstStyle/>
          <a:p>
            <a:pPr algn="ctr"/>
            <a:r>
              <a:rPr lang="es-ES" sz="2200" dirty="0">
                <a:latin typeface="+mj-lt"/>
              </a:rPr>
              <a:t>Y aún mucha gente más por alcanzar</a:t>
            </a:r>
          </a:p>
        </p:txBody>
      </p:sp>
    </p:spTree>
    <p:extLst>
      <p:ext uri="{BB962C8B-B14F-4D97-AF65-F5344CB8AC3E}">
        <p14:creationId xmlns:p14="http://schemas.microsoft.com/office/powerpoint/2010/main" val="161088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LAHN-2021">
  <a:themeElements>
    <a:clrScheme name="Paleta-LAHN2021">
      <a:dk1>
        <a:srgbClr val="002B4A"/>
      </a:dk1>
      <a:lt1>
        <a:srgbClr val="F2F2F2"/>
      </a:lt1>
      <a:dk2>
        <a:srgbClr val="4E5B6F"/>
      </a:dk2>
      <a:lt2>
        <a:srgbClr val="D6ECFF"/>
      </a:lt2>
      <a:accent1>
        <a:srgbClr val="92D050"/>
      </a:accent1>
      <a:accent2>
        <a:srgbClr val="FF5969"/>
      </a:accent2>
      <a:accent3>
        <a:srgbClr val="FEC630"/>
      </a:accent3>
      <a:accent4>
        <a:srgbClr val="00ADDC"/>
      </a:accent4>
      <a:accent5>
        <a:srgbClr val="52CBBE"/>
      </a:accent5>
      <a:accent6>
        <a:srgbClr val="738AC8"/>
      </a:accent6>
      <a:hlink>
        <a:srgbClr val="EB8803"/>
      </a:hlink>
      <a:folHlink>
        <a:srgbClr val="00A0A8"/>
      </a:folHlink>
    </a:clrScheme>
    <a:fontScheme name="LAHN-2021">
      <a:majorFont>
        <a:latin typeface="Trebuchet MS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HN-2021">
  <a:themeElements>
    <a:clrScheme name="Paleta-LAHN2021">
      <a:dk1>
        <a:srgbClr val="002B4A"/>
      </a:dk1>
      <a:lt1>
        <a:srgbClr val="F2F2F2"/>
      </a:lt1>
      <a:dk2>
        <a:srgbClr val="4E5B6F"/>
      </a:dk2>
      <a:lt2>
        <a:srgbClr val="D6ECFF"/>
      </a:lt2>
      <a:accent1>
        <a:srgbClr val="92D050"/>
      </a:accent1>
      <a:accent2>
        <a:srgbClr val="FF5969"/>
      </a:accent2>
      <a:accent3>
        <a:srgbClr val="FEC630"/>
      </a:accent3>
      <a:accent4>
        <a:srgbClr val="00ADDC"/>
      </a:accent4>
      <a:accent5>
        <a:srgbClr val="52CBBE"/>
      </a:accent5>
      <a:accent6>
        <a:srgbClr val="738AC8"/>
      </a:accent6>
      <a:hlink>
        <a:srgbClr val="EB8803"/>
      </a:hlink>
      <a:folHlink>
        <a:srgbClr val="00A0A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Template-powepoint-LAHN2021-FINAL</Template>
  <TotalTime>81037</TotalTime>
  <Words>1847</Words>
  <Application>Microsoft Office PowerPoint</Application>
  <PresentationFormat>Personalizado</PresentationFormat>
  <Paragraphs>371</Paragraphs>
  <Slides>31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31</vt:i4>
      </vt:variant>
    </vt:vector>
  </HeadingPairs>
  <TitlesOfParts>
    <vt:vector size="45" baseType="lpstr">
      <vt:lpstr>Noto Sans CJK SC Regular</vt:lpstr>
      <vt:lpstr>Libre Franklin</vt:lpstr>
      <vt:lpstr>Symbol</vt:lpstr>
      <vt:lpstr>Trebuchet MS</vt:lpstr>
      <vt:lpstr>Noto Sans Symbols</vt:lpstr>
      <vt:lpstr>Franklin Gothic Book</vt:lpstr>
      <vt:lpstr>DIN Next Rounded LT Pro</vt:lpstr>
      <vt:lpstr>Wingdings</vt:lpstr>
      <vt:lpstr>Arial Narrow</vt:lpstr>
      <vt:lpstr>arial</vt:lpstr>
      <vt:lpstr>Calibri</vt:lpstr>
      <vt:lpstr>Times New Roman</vt:lpstr>
      <vt:lpstr>LAHN-2021</vt:lpstr>
      <vt:lpstr>1_LAHN-2021</vt:lpstr>
      <vt:lpstr>LAHN: Laboratorio Argentino de Haces de Neutrones</vt:lpstr>
      <vt:lpstr>CONTEXTO</vt:lpstr>
      <vt:lpstr>EL LAHN</vt:lpstr>
      <vt:lpstr>EL LABORATORIO ARGENTINO DE HACES DE NEUTRONES</vt:lpstr>
      <vt:lpstr>DISTRIBUCIÓN GEOGRÁFICA</vt:lpstr>
      <vt:lpstr>HERRAMIENTAS DE ALTO IMPACTO C&amp;T</vt:lpstr>
      <vt:lpstr>PORQUÉ LA RELEVANCIA COMO HERRAMIENTA DE ALTO IMPACTO</vt:lpstr>
      <vt:lpstr>ALCANCE DEL LAHN</vt:lpstr>
      <vt:lpstr>CRECIMIENTO DEL INTERÉS DE LA COMUNIDAD</vt:lpstr>
      <vt:lpstr>INSTALACIONES GRAN ESCALA ARGENTINAS</vt:lpstr>
      <vt:lpstr>INFRAESTRUCTURA</vt:lpstr>
      <vt:lpstr>INSTRUMENTOS DEL LHN</vt:lpstr>
      <vt:lpstr>ASTOR Subsistemas</vt:lpstr>
      <vt:lpstr>ANDES </vt:lpstr>
      <vt:lpstr>1. El instrumento ANDES</vt:lpstr>
      <vt:lpstr>3. Estado de desarrollo</vt:lpstr>
      <vt:lpstr>ANDES</vt:lpstr>
      <vt:lpstr>INSTRUMENTOS DEL LHN</vt:lpstr>
      <vt:lpstr>INFRAESTRUCTURA</vt:lpstr>
      <vt:lpstr>INSTRUMENTOS DEL LHN</vt:lpstr>
      <vt:lpstr>DETECTORES</vt:lpstr>
      <vt:lpstr>DETECTORES</vt:lpstr>
      <vt:lpstr>EJEMPLO: DETECTOR NEUTRON IMAGING</vt:lpstr>
      <vt:lpstr>EJAMPLO: DETECTOR NEUTRON IMAGING</vt:lpstr>
      <vt:lpstr>EJAMPLO: DETECTOR IMÁGENES</vt:lpstr>
      <vt:lpstr>Optimización de sistemas de detección de neutrones térmicos basado en centelladores y fotomultiplicadores</vt:lpstr>
      <vt:lpstr>Diseño y fabricación de un equipo de suministro de gases para instrumentos especializados en haces de neutrones</vt:lpstr>
      <vt:lpstr>ALCANCE DEL LAHN</vt:lpstr>
      <vt:lpstr>OPORTUNIDADES</vt:lpstr>
      <vt:lpstr>EQUIPO DE TRABAJO 2023</vt:lpstr>
      <vt:lpstr>MUCHAS GRACIAS POR SU ATENCIÓN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Complejo RA-10</dc:title>
  <dc:creator>obiwan</dc:creator>
  <cp:lastModifiedBy>Oso</cp:lastModifiedBy>
  <cp:revision>276</cp:revision>
  <dcterms:created xsi:type="dcterms:W3CDTF">2017-04-14T15:56:36Z</dcterms:created>
  <dcterms:modified xsi:type="dcterms:W3CDTF">2023-07-13T20:39:40Z</dcterms:modified>
</cp:coreProperties>
</file>