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313" r:id="rId3"/>
    <p:sldId id="308" r:id="rId4"/>
    <p:sldId id="312" r:id="rId5"/>
    <p:sldId id="319" r:id="rId6"/>
    <p:sldId id="316" r:id="rId7"/>
    <p:sldId id="317" r:id="rId8"/>
    <p:sldId id="318" r:id="rId9"/>
    <p:sldId id="314" r:id="rId10"/>
    <p:sldId id="288" r:id="rId11"/>
    <p:sldId id="315" r:id="rId12"/>
    <p:sldId id="300" r:id="rId13"/>
    <p:sldId id="307" r:id="rId14"/>
    <p:sldId id="309" r:id="rId15"/>
    <p:sldId id="31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55"/>
    <p:restoredTop sz="94686"/>
  </p:normalViewPr>
  <p:slideViewPr>
    <p:cSldViewPr snapToGrid="0" snapToObjects="1">
      <p:cViewPr varScale="1">
        <p:scale>
          <a:sx n="118" d="100"/>
          <a:sy n="118" d="100"/>
        </p:scale>
        <p:origin x="248" y="4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11 July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sm.cern.ch/md-planning/lhc-requests/10363" TargetMode="External"/><Relationship Id="rId2" Type="http://schemas.openxmlformats.org/officeDocument/2006/relationships/hyperlink" Target="https://asm.cern.ch/md-planning/lhc-requests/10363/9603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asm.cern.ch/md-planning/lhc-requests/10363/940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sm.cern.ch/md-planning/lhc-requests/10363/9603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sm.cern.ch/md-planning/lhc-requests/10363" TargetMode="External"/><Relationship Id="rId2" Type="http://schemas.openxmlformats.org/officeDocument/2006/relationships/hyperlink" Target="https://asm.cern.ch/md-planning/lhc-requests/10363/9603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GB" sz="4400" dirty="0"/>
            </a:br>
            <a:r>
              <a:rPr lang="en-GB" sz="4000" b="0" dirty="0"/>
              <a:t>BB, wire compensations and instabilities MDs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505632"/>
            <a:ext cx="11376026" cy="803787"/>
          </a:xfrm>
        </p:spPr>
        <p:txBody>
          <a:bodyPr/>
          <a:lstStyle/>
          <a:p>
            <a:r>
              <a:rPr lang="en-US" dirty="0"/>
              <a:t>G. Sterbini, X. </a:t>
            </a:r>
            <a:r>
              <a:rPr lang="en-US" dirty="0" err="1"/>
              <a:t>Buffat</a:t>
            </a:r>
            <a:r>
              <a:rPr lang="en-US" dirty="0"/>
              <a:t> and L. </a:t>
            </a:r>
            <a:r>
              <a:rPr lang="en-US" dirty="0" err="1"/>
              <a:t>Giacomel</a:t>
            </a:r>
            <a:r>
              <a:rPr lang="en-US" dirty="0"/>
              <a:t> on behalf of the Beam-Beam and Instabilities team</a:t>
            </a:r>
          </a:p>
          <a:p>
            <a:r>
              <a:rPr lang="en-US" sz="1800" dirty="0"/>
              <a:t>Thanks to many colleagues, in particular P. </a:t>
            </a:r>
            <a:r>
              <a:rPr lang="en-US" sz="1800" dirty="0" err="1"/>
              <a:t>Bélanger</a:t>
            </a:r>
            <a:r>
              <a:rPr lang="en-US" sz="1800" dirty="0"/>
              <a:t>, C. </a:t>
            </a:r>
            <a:r>
              <a:rPr lang="en-US" sz="1800" dirty="0" err="1"/>
              <a:t>Droin</a:t>
            </a:r>
            <a:r>
              <a:rPr lang="en-US" sz="1800" dirty="0"/>
              <a:t>, I. </a:t>
            </a:r>
            <a:r>
              <a:rPr lang="en-US" sz="1800" dirty="0" err="1"/>
              <a:t>Efthymiopoulos</a:t>
            </a:r>
            <a:r>
              <a:rPr lang="en-US" sz="1800" dirty="0"/>
              <a:t>, S. </a:t>
            </a:r>
            <a:r>
              <a:rPr lang="en-US" sz="1800" dirty="0" err="1"/>
              <a:t>Fartoukh</a:t>
            </a:r>
            <a:r>
              <a:rPr lang="en-US" sz="1800" dirty="0"/>
              <a:t>, S. </a:t>
            </a:r>
            <a:r>
              <a:rPr lang="en-US" sz="1800" dirty="0" err="1"/>
              <a:t>Kostoglou</a:t>
            </a:r>
            <a:r>
              <a:rPr lang="en-US" sz="1800" dirty="0"/>
              <a:t>, M. Hostettler, S. </a:t>
            </a:r>
            <a:r>
              <a:rPr lang="en-US" sz="1800" dirty="0" err="1"/>
              <a:t>Redaelli</a:t>
            </a:r>
            <a:r>
              <a:rPr lang="en-US" sz="1800" dirty="0"/>
              <a:t>, C. E. </a:t>
            </a:r>
            <a:r>
              <a:rPr lang="en-US" sz="1800" dirty="0" err="1"/>
              <a:t>Montanari</a:t>
            </a:r>
            <a:r>
              <a:rPr lang="en-US" sz="1800" dirty="0"/>
              <a:t> and  M. </a:t>
            </a:r>
            <a:r>
              <a:rPr lang="en-US" sz="1800" dirty="0" err="1"/>
              <a:t>Giovannozzi</a:t>
            </a:r>
            <a:r>
              <a:rPr lang="en-US" sz="1800" dirty="0"/>
              <a:t>.</a:t>
            </a:r>
          </a:p>
          <a:p>
            <a:pPr algn="r"/>
            <a:endParaRPr lang="en-US" sz="1800" dirty="0"/>
          </a:p>
          <a:p>
            <a:pPr algn="r"/>
            <a:r>
              <a:rPr lang="en-US" sz="1800" dirty="0"/>
              <a:t>11 July 2023, https://</a:t>
            </a:r>
            <a:r>
              <a:rPr lang="en-US" sz="1800" dirty="0" err="1"/>
              <a:t>indico.cern.ch</a:t>
            </a:r>
            <a:r>
              <a:rPr lang="en-US" sz="1800" dirty="0"/>
              <a:t>/event/1304705/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13 January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11</a:t>
            </a:fld>
            <a:endParaRPr lang="en-US" sz="1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F4C3D8-77CE-D7BF-D406-2248B2A921B2}"/>
              </a:ext>
            </a:extLst>
          </p:cNvPr>
          <p:cNvSpPr txBox="1"/>
          <p:nvPr/>
        </p:nvSpPr>
        <p:spPr>
          <a:xfrm>
            <a:off x="499641" y="2998113"/>
            <a:ext cx="111927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/>
              <a:t>Backup</a:t>
            </a:r>
            <a:endParaRPr lang="en-GB" sz="280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079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12</a:t>
            </a:fld>
            <a:endParaRPr lang="en-US" sz="1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02A1C0-284B-1632-7363-5E771C3EF764}"/>
              </a:ext>
            </a:extLst>
          </p:cNvPr>
          <p:cNvSpPr txBox="1"/>
          <p:nvPr/>
        </p:nvSpPr>
        <p:spPr>
          <a:xfrm>
            <a:off x="449934" y="1607095"/>
            <a:ext cx="10781946" cy="4308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800" b="1" dirty="0">
                <a:latin typeface="Roboto" panose="02000000000000000000" pitchFamily="2" charset="0"/>
              </a:rPr>
              <a:t>3 MDs and 13 hours allocated in 2022</a:t>
            </a:r>
          </a:p>
          <a:p>
            <a:r>
              <a:rPr lang="en-GB" sz="2800" dirty="0">
                <a:latin typeface="Roboto" panose="02000000000000000000" pitchFamily="2" charset="0"/>
                <a:sym typeface="Wingdings" pitchFamily="2" charset="2"/>
              </a:rPr>
              <a:t>	</a:t>
            </a:r>
            <a:r>
              <a:rPr lang="en-GB" sz="2800" dirty="0">
                <a:latin typeface="Roboto" panose="02000000000000000000" pitchFamily="2" charset="0"/>
              </a:rPr>
              <a:t> Thanks to the MD Team, MPP and the OP/OMC/COLL help and support!</a:t>
            </a:r>
          </a:p>
          <a:p>
            <a:endParaRPr lang="en-GB" sz="2800" dirty="0"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>
                <a:latin typeface="Roboto" panose="02000000000000000000" pitchFamily="2" charset="0"/>
              </a:rPr>
              <a:t>MD</a:t>
            </a:r>
            <a:r>
              <a:rPr lang="en-GB" sz="2800" dirty="0">
                <a:latin typeface="Roboto" panose="02000000000000000000" pitchFamily="2" charset="0"/>
              </a:rPr>
              <a:t> </a:t>
            </a:r>
            <a:r>
              <a:rPr lang="en-GB" sz="2800" b="1" dirty="0">
                <a:latin typeface="Roboto" panose="02000000000000000000" pitchFamily="2" charset="0"/>
              </a:rPr>
              <a:t>6823</a:t>
            </a:r>
            <a:r>
              <a:rPr lang="en-GB" sz="2800" dirty="0">
                <a:latin typeface="Roboto" panose="02000000000000000000" pitchFamily="2" charset="0"/>
              </a:rPr>
              <a:t>: UPS ADT Noise at 450 GeV (July 1</a:t>
            </a:r>
            <a:r>
              <a:rPr lang="en-GB" sz="2800" baseline="30000" dirty="0">
                <a:latin typeface="Roboto" panose="02000000000000000000" pitchFamily="2" charset="0"/>
              </a:rPr>
              <a:t>st</a:t>
            </a:r>
            <a:r>
              <a:rPr lang="en-GB" sz="2800" dirty="0">
                <a:latin typeface="Roboto" panose="02000000000000000000" pitchFamily="2" charset="0"/>
              </a:rPr>
              <a:t>, FMD 4/4)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800" b="1" dirty="0"/>
              <a:t>MD 8043</a:t>
            </a:r>
            <a:r>
              <a:rPr lang="en-CH" sz="2800" dirty="0"/>
              <a:t>: </a:t>
            </a:r>
            <a:r>
              <a:rPr lang="en-GB" sz="2800" b="0" i="0" u="none" strike="noStrike" dirty="0">
                <a:effectLst/>
                <a:latin typeface="Roboto" panose="02000000000000000000" pitchFamily="2" charset="0"/>
              </a:rPr>
              <a:t>Beam-beam wire compensation (Nov 5</a:t>
            </a:r>
            <a:r>
              <a:rPr lang="en-GB" sz="2800" b="0" i="0" u="none" strike="noStrike" baseline="30000" dirty="0">
                <a:effectLst/>
                <a:latin typeface="Roboto" panose="02000000000000000000" pitchFamily="2" charset="0"/>
              </a:rPr>
              <a:t>th</a:t>
            </a:r>
            <a:r>
              <a:rPr lang="en-GB" sz="2800" b="0" i="0" u="none" strike="noStrike" dirty="0">
                <a:effectLst/>
                <a:latin typeface="Roboto" panose="02000000000000000000" pitchFamily="2" charset="0"/>
              </a:rPr>
              <a:t>, MD </a:t>
            </a:r>
            <a:r>
              <a:rPr lang="en-GB" sz="2800" dirty="0">
                <a:latin typeface="Roboto" panose="02000000000000000000" pitchFamily="2" charset="0"/>
              </a:rPr>
              <a:t>B</a:t>
            </a:r>
            <a:r>
              <a:rPr lang="en-GB" sz="2800" b="0" i="0" u="none" strike="noStrike" dirty="0">
                <a:effectLst/>
                <a:latin typeface="Roboto" panose="02000000000000000000" pitchFamily="2" charset="0"/>
              </a:rPr>
              <a:t>lock 2)</a:t>
            </a:r>
            <a:endParaRPr lang="en-GB" sz="2800" dirty="0">
              <a:latin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800" b="1" dirty="0">
                <a:latin typeface="Roboto" panose="02000000000000000000" pitchFamily="2" charset="0"/>
              </a:rPr>
              <a:t>MD 7983</a:t>
            </a:r>
            <a:r>
              <a:rPr lang="en-GB" sz="2800" dirty="0">
                <a:latin typeface="Roboto" panose="02000000000000000000" pitchFamily="2" charset="0"/>
              </a:rPr>
              <a:t>: UPS ADT Noise at 6.8 </a:t>
            </a:r>
            <a:r>
              <a:rPr lang="en-GB" sz="2800" dirty="0" err="1">
                <a:latin typeface="Roboto" panose="02000000000000000000" pitchFamily="2" charset="0"/>
              </a:rPr>
              <a:t>TeV</a:t>
            </a:r>
            <a:r>
              <a:rPr lang="en-GB" sz="2800" dirty="0">
                <a:latin typeface="Roboto" panose="02000000000000000000" pitchFamily="2" charset="0"/>
              </a:rPr>
              <a:t> </a:t>
            </a:r>
            <a:r>
              <a:rPr lang="en-GB" sz="2800" b="0" i="0" u="none" strike="noStrike" dirty="0">
                <a:effectLst/>
                <a:latin typeface="Roboto" panose="02000000000000000000" pitchFamily="2" charset="0"/>
              </a:rPr>
              <a:t>(combined with MD 8043, MD </a:t>
            </a:r>
            <a:r>
              <a:rPr lang="en-GB" sz="2800" dirty="0">
                <a:latin typeface="Roboto" panose="02000000000000000000" pitchFamily="2" charset="0"/>
              </a:rPr>
              <a:t>B</a:t>
            </a:r>
            <a:r>
              <a:rPr lang="en-GB" sz="2800" b="0" i="0" u="none" strike="noStrike" dirty="0">
                <a:effectLst/>
                <a:latin typeface="Roboto" panose="02000000000000000000" pitchFamily="2" charset="0"/>
              </a:rPr>
              <a:t>lock 2)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800" dirty="0">
              <a:latin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56D24-CF0C-5ACB-B409-84655F3DC4F2}"/>
              </a:ext>
            </a:extLst>
          </p:cNvPr>
          <p:cNvSpPr txBox="1"/>
          <p:nvPr/>
        </p:nvSpPr>
        <p:spPr>
          <a:xfrm>
            <a:off x="449934" y="436366"/>
            <a:ext cx="8109592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4200" b="1" dirty="0"/>
              <a:t>Short overview of the 2022 MDs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18A4D59-0F61-BFEE-44D5-8EBE3CE771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279303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MD2 2023, INDICO 1304705</a:t>
            </a:r>
          </a:p>
        </p:txBody>
      </p:sp>
    </p:spTree>
    <p:extLst>
      <p:ext uri="{BB962C8B-B14F-4D97-AF65-F5344CB8AC3E}">
        <p14:creationId xmlns:p14="http://schemas.microsoft.com/office/powerpoint/2010/main" val="37394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13</a:t>
            </a:fld>
            <a:endParaRPr lang="en-US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56D24-CF0C-5ACB-B409-84655F3DC4F2}"/>
              </a:ext>
            </a:extLst>
          </p:cNvPr>
          <p:cNvSpPr txBox="1"/>
          <p:nvPr/>
        </p:nvSpPr>
        <p:spPr>
          <a:xfrm>
            <a:off x="134644" y="136525"/>
            <a:ext cx="9055364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4400" b="1" dirty="0"/>
              <a:t>MD 8043</a:t>
            </a:r>
            <a:r>
              <a:rPr lang="en-CH" sz="4400" dirty="0"/>
              <a:t>: </a:t>
            </a:r>
            <a:r>
              <a:rPr lang="en-GB" sz="4400" b="0" i="0" u="none" strike="noStrike" dirty="0">
                <a:effectLst/>
                <a:latin typeface="Roboto" panose="02000000000000000000" pitchFamily="2" charset="0"/>
              </a:rPr>
              <a:t>BB wire compensation (I) </a:t>
            </a:r>
            <a:endParaRPr lang="en-CH" sz="42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5A6FA5-8055-6F9F-75B9-3EDC9FC28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58" y="1360656"/>
            <a:ext cx="11089630" cy="49944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4DCAD2-0B74-C3CA-EE4B-EDFF2D498454}"/>
              </a:ext>
            </a:extLst>
          </p:cNvPr>
          <p:cNvSpPr txBox="1"/>
          <p:nvPr/>
        </p:nvSpPr>
        <p:spPr>
          <a:xfrm>
            <a:off x="4886181" y="6044367"/>
            <a:ext cx="24196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Courtesy of P. Bélanger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4314C4-1541-A2F8-0B71-40923774817D}"/>
              </a:ext>
            </a:extLst>
          </p:cNvPr>
          <p:cNvSpPr txBox="1"/>
          <p:nvPr/>
        </p:nvSpPr>
        <p:spPr>
          <a:xfrm>
            <a:off x="319512" y="813633"/>
            <a:ext cx="10100137" cy="24929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400" dirty="0"/>
              <a:t>During this MD (8 h) </a:t>
            </a:r>
            <a:r>
              <a:rPr lang="en-CH" sz="2400" b="1" dirty="0">
                <a:solidFill>
                  <a:srgbClr val="FFC000"/>
                </a:solidFill>
              </a:rPr>
              <a:t>only the B2 wires </a:t>
            </a:r>
            <a:r>
              <a:rPr lang="en-CH" sz="2400" dirty="0">
                <a:solidFill>
                  <a:srgbClr val="FFC000"/>
                </a:solidFill>
              </a:rPr>
              <a:t>were available (faulty B1 wire)</a:t>
            </a:r>
            <a:r>
              <a:rPr lang="en-CH" sz="2400" dirty="0"/>
              <a:t>.</a:t>
            </a:r>
          </a:p>
          <a:p>
            <a:pPr algn="l"/>
            <a:r>
              <a:rPr lang="en-CH" sz="2400" dirty="0"/>
              <a:t>MD aim: wire potential with high intensity bunches (1.4e11 ppb, </a:t>
            </a:r>
            <a:r>
              <a:rPr lang="en-CH" sz="2400" dirty="0">
                <a:latin typeface="Symbol" pitchFamily="2" charset="2"/>
              </a:rPr>
              <a:t>b</a:t>
            </a:r>
            <a:r>
              <a:rPr lang="en-CH" sz="2400" dirty="0"/>
              <a:t>*=30 cm)</a:t>
            </a:r>
            <a:br>
              <a:rPr lang="en-CH" sz="2400" dirty="0"/>
            </a:br>
            <a:r>
              <a:rPr lang="en-CH" sz="2400" dirty="0">
                <a:sym typeface="Wingdings" pitchFamily="2" charset="2"/>
              </a:rPr>
              <a:t></a:t>
            </a:r>
            <a:r>
              <a:rPr lang="en-CH" sz="2400" dirty="0"/>
              <a:t> reduced crossing</a:t>
            </a:r>
          </a:p>
          <a:p>
            <a:pPr algn="l"/>
            <a:endParaRPr lang="en-CH" dirty="0"/>
          </a:p>
          <a:p>
            <a:pPr algn="l"/>
            <a:endParaRPr lang="en-CH" dirty="0"/>
          </a:p>
          <a:p>
            <a:pPr algn="l"/>
            <a:r>
              <a:rPr lang="en-CH" dirty="0"/>
              <a:t> </a:t>
            </a:r>
          </a:p>
          <a:p>
            <a:pPr algn="l"/>
            <a:endParaRPr lang="en-CH" dirty="0"/>
          </a:p>
          <a:p>
            <a:pPr algn="l"/>
            <a:endParaRPr lang="en-CH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356F2F3-2B26-BB25-3856-0B16BBD01F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279303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MD2 2023, INDICO 1304705</a:t>
            </a:r>
          </a:p>
        </p:txBody>
      </p:sp>
    </p:spTree>
    <p:extLst>
      <p:ext uri="{BB962C8B-B14F-4D97-AF65-F5344CB8AC3E}">
        <p14:creationId xmlns:p14="http://schemas.microsoft.com/office/powerpoint/2010/main" val="196780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14</a:t>
            </a:fld>
            <a:endParaRPr lang="en-US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56D24-CF0C-5ACB-B409-84655F3DC4F2}"/>
              </a:ext>
            </a:extLst>
          </p:cNvPr>
          <p:cNvSpPr txBox="1"/>
          <p:nvPr/>
        </p:nvSpPr>
        <p:spPr>
          <a:xfrm>
            <a:off x="134644" y="136525"/>
            <a:ext cx="920925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4400" b="1" dirty="0"/>
              <a:t>MD 8043</a:t>
            </a:r>
            <a:r>
              <a:rPr lang="en-CH" sz="4400" dirty="0"/>
              <a:t>: </a:t>
            </a:r>
            <a:r>
              <a:rPr lang="en-GB" sz="4400" b="0" i="0" u="none" strike="noStrike" dirty="0">
                <a:effectLst/>
                <a:latin typeface="Roboto" panose="02000000000000000000" pitchFamily="2" charset="0"/>
              </a:rPr>
              <a:t>BB wire compensation (II) </a:t>
            </a:r>
            <a:endParaRPr lang="en-CH" sz="4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4DCAD2-0B74-C3CA-EE4B-EDFF2D498454}"/>
              </a:ext>
            </a:extLst>
          </p:cNvPr>
          <p:cNvSpPr txBox="1"/>
          <p:nvPr/>
        </p:nvSpPr>
        <p:spPr>
          <a:xfrm>
            <a:off x="4886180" y="5945942"/>
            <a:ext cx="24196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Courtesy of P. Bélanger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F39493-6061-2FC1-7B1B-A032859E2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2" y="2280212"/>
            <a:ext cx="12125535" cy="362565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62F7CE-9F51-09EF-2CED-7BADCA9ECD11}"/>
              </a:ext>
            </a:extLst>
          </p:cNvPr>
          <p:cNvSpPr txBox="1"/>
          <p:nvPr/>
        </p:nvSpPr>
        <p:spPr>
          <a:xfrm>
            <a:off x="319512" y="813633"/>
            <a:ext cx="10184519" cy="25853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400" b="1" dirty="0">
                <a:solidFill>
                  <a:srgbClr val="00B050"/>
                </a:solidFill>
              </a:rPr>
              <a:t>Very clear effect of the xing angle reduction and of the compensation.</a:t>
            </a:r>
          </a:p>
          <a:p>
            <a:pPr algn="l"/>
            <a:r>
              <a:rPr lang="en-CH" sz="2400" dirty="0"/>
              <a:t>Our main obsevable is the </a:t>
            </a:r>
            <a:r>
              <a:rPr lang="en-CH" sz="2400" dirty="0">
                <a:latin typeface="Symbol" pitchFamily="2" charset="2"/>
              </a:rPr>
              <a:t>s</a:t>
            </a:r>
            <a:r>
              <a:rPr lang="en-CH" sz="2400" baseline="-25000" dirty="0"/>
              <a:t>eff</a:t>
            </a:r>
            <a:r>
              <a:rPr lang="en-CH" sz="2400" dirty="0"/>
              <a:t> (losses normalized to the luminosity).</a:t>
            </a:r>
          </a:p>
          <a:p>
            <a:pPr algn="l"/>
            <a:r>
              <a:rPr lang="en-CH" sz="2400" dirty="0"/>
              <a:t>We used also the </a:t>
            </a:r>
            <a:r>
              <a:rPr lang="en-CH" sz="2400" b="1" dirty="0"/>
              <a:t>dBLM</a:t>
            </a:r>
            <a:r>
              <a:rPr lang="en-CH" sz="2400" dirty="0"/>
              <a:t> (together with the FBCT)</a:t>
            </a:r>
          </a:p>
          <a:p>
            <a:pPr algn="l"/>
            <a:r>
              <a:rPr lang="en-CH" sz="2400" dirty="0">
                <a:sym typeface="Wingdings" pitchFamily="2" charset="2"/>
              </a:rPr>
              <a:t>	</a:t>
            </a:r>
            <a:r>
              <a:rPr lang="en-CH" sz="2400" dirty="0"/>
              <a:t> dBLM measurement show much higher time resolution</a:t>
            </a:r>
            <a:endParaRPr lang="en-CH" dirty="0"/>
          </a:p>
          <a:p>
            <a:pPr algn="l"/>
            <a:endParaRPr lang="en-CH" dirty="0"/>
          </a:p>
          <a:p>
            <a:pPr algn="l"/>
            <a:r>
              <a:rPr lang="en-CH" dirty="0"/>
              <a:t> </a:t>
            </a:r>
          </a:p>
          <a:p>
            <a:pPr algn="l"/>
            <a:endParaRPr lang="en-CH" dirty="0"/>
          </a:p>
          <a:p>
            <a:pPr algn="l"/>
            <a:endParaRPr lang="en-CH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E2946D9-0BB7-95A7-277C-354B22666E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279303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MD2 2023, INDICO 1304705</a:t>
            </a:r>
          </a:p>
        </p:txBody>
      </p:sp>
    </p:spTree>
    <p:extLst>
      <p:ext uri="{BB962C8B-B14F-4D97-AF65-F5344CB8AC3E}">
        <p14:creationId xmlns:p14="http://schemas.microsoft.com/office/powerpoint/2010/main" val="822412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15</a:t>
            </a:fld>
            <a:endParaRPr lang="en-US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56D24-CF0C-5ACB-B409-84655F3DC4F2}"/>
              </a:ext>
            </a:extLst>
          </p:cNvPr>
          <p:cNvSpPr txBox="1"/>
          <p:nvPr/>
        </p:nvSpPr>
        <p:spPr>
          <a:xfrm>
            <a:off x="134644" y="136525"/>
            <a:ext cx="9363141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4400" b="1" dirty="0"/>
              <a:t>MD 8043</a:t>
            </a:r>
            <a:r>
              <a:rPr lang="en-CH" sz="4400" dirty="0"/>
              <a:t>: </a:t>
            </a:r>
            <a:r>
              <a:rPr lang="en-GB" sz="4400" b="0" i="0" u="none" strike="noStrike" dirty="0">
                <a:effectLst/>
                <a:latin typeface="Roboto" panose="02000000000000000000" pitchFamily="2" charset="0"/>
              </a:rPr>
              <a:t>BB wire compensation (III) </a:t>
            </a:r>
            <a:endParaRPr lang="en-CH" sz="4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4DCAD2-0B74-C3CA-EE4B-EDFF2D498454}"/>
              </a:ext>
            </a:extLst>
          </p:cNvPr>
          <p:cNvSpPr txBox="1"/>
          <p:nvPr/>
        </p:nvSpPr>
        <p:spPr>
          <a:xfrm>
            <a:off x="5125735" y="5673145"/>
            <a:ext cx="24196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Courtesy of P. Bélanger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4314C4-1541-A2F8-0B71-40923774817D}"/>
              </a:ext>
            </a:extLst>
          </p:cNvPr>
          <p:cNvSpPr txBox="1"/>
          <p:nvPr/>
        </p:nvSpPr>
        <p:spPr>
          <a:xfrm>
            <a:off x="157466" y="975282"/>
            <a:ext cx="11791327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b="1" dirty="0">
                <a:solidFill>
                  <a:srgbClr val="00B050"/>
                </a:solidFill>
              </a:rPr>
              <a:t>1. Very clear signature of the BBLR effect (more LR </a:t>
            </a:r>
            <a:r>
              <a:rPr lang="en-CH" sz="1800" b="1" dirty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CH" sz="1800" b="1" dirty="0">
                <a:solidFill>
                  <a:srgbClr val="00B050"/>
                </a:solidFill>
              </a:rPr>
              <a:t> larger </a:t>
            </a:r>
            <a:r>
              <a:rPr lang="en-CH" sz="1800" b="1" dirty="0">
                <a:solidFill>
                  <a:srgbClr val="00B050"/>
                </a:solidFill>
                <a:latin typeface="Symbol" pitchFamily="2" charset="2"/>
              </a:rPr>
              <a:t>s</a:t>
            </a:r>
            <a:r>
              <a:rPr lang="en-CH" sz="1800" b="1" baseline="-25000" dirty="0">
                <a:solidFill>
                  <a:srgbClr val="00B050"/>
                </a:solidFill>
              </a:rPr>
              <a:t>eff</a:t>
            </a:r>
            <a:r>
              <a:rPr lang="en-CH" sz="1800" b="1" dirty="0">
                <a:solidFill>
                  <a:srgbClr val="00B050"/>
                </a:solidFill>
              </a:rPr>
              <a:t>).</a:t>
            </a:r>
          </a:p>
          <a:p>
            <a:pPr algn="l"/>
            <a:r>
              <a:rPr lang="en-CH" b="1" dirty="0">
                <a:solidFill>
                  <a:srgbClr val="00B050"/>
                </a:solidFill>
              </a:rPr>
              <a:t>2. The collimation team (C.E. Montanari, M. Giovannozzi,…) showed that the diffusion of the high amplitude particle is greatly reduced with the compensation on (it was barely measurable).</a:t>
            </a:r>
            <a:endParaRPr lang="en-CH" sz="1800" b="1" dirty="0">
              <a:solidFill>
                <a:srgbClr val="00B050"/>
              </a:solidFill>
            </a:endParaRPr>
          </a:p>
          <a:p>
            <a:pPr algn="l"/>
            <a:endParaRPr lang="en-CH" dirty="0"/>
          </a:p>
          <a:p>
            <a:pPr algn="l"/>
            <a:endParaRPr lang="en-CH" dirty="0"/>
          </a:p>
          <a:p>
            <a:pPr algn="l"/>
            <a:r>
              <a:rPr lang="en-CH" dirty="0"/>
              <a:t> </a:t>
            </a:r>
          </a:p>
          <a:p>
            <a:pPr algn="l"/>
            <a:endParaRPr lang="en-CH" dirty="0"/>
          </a:p>
          <a:p>
            <a:pPr algn="l"/>
            <a:endParaRPr lang="en-CH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1BC9EA-59CE-B3BE-8187-FA5BE0CAB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07" y="2273277"/>
            <a:ext cx="11705586" cy="33998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2D1156-5B60-E380-44ED-AF4789F7C2C9}"/>
              </a:ext>
            </a:extLst>
          </p:cNvPr>
          <p:cNvSpPr txBox="1"/>
          <p:nvPr/>
        </p:nvSpPr>
        <p:spPr>
          <a:xfrm>
            <a:off x="2413974" y="1967628"/>
            <a:ext cx="37146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COMPENSATION MEASUREMENT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5D05B4-495D-1ECC-3F8B-7E2321E739B6}"/>
              </a:ext>
            </a:extLst>
          </p:cNvPr>
          <p:cNvSpPr txBox="1"/>
          <p:nvPr/>
        </p:nvSpPr>
        <p:spPr>
          <a:xfrm>
            <a:off x="7631545" y="1967628"/>
            <a:ext cx="31034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DIFFUSION MEASUREMENT</a:t>
            </a:r>
          </a:p>
        </p:txBody>
      </p:sp>
      <p:sp>
        <p:nvSpPr>
          <p:cNvPr id="10" name="Left Bracket 9">
            <a:extLst>
              <a:ext uri="{FF2B5EF4-FFF2-40B4-BE49-F238E27FC236}">
                <a16:creationId xmlns:a16="http://schemas.microsoft.com/office/drawing/2014/main" id="{07FCCB2C-4A7B-FCEC-41BD-58F01E849F1E}"/>
              </a:ext>
            </a:extLst>
          </p:cNvPr>
          <p:cNvSpPr/>
          <p:nvPr/>
        </p:nvSpPr>
        <p:spPr>
          <a:xfrm rot="5400000">
            <a:off x="4149761" y="-733651"/>
            <a:ext cx="82987" cy="6085843"/>
          </a:xfrm>
          <a:prstGeom prst="leftBracke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Left Bracket 13">
            <a:extLst>
              <a:ext uri="{FF2B5EF4-FFF2-40B4-BE49-F238E27FC236}">
                <a16:creationId xmlns:a16="http://schemas.microsoft.com/office/drawing/2014/main" id="{EC541A00-8341-B923-232B-59ADC4C91F8A}"/>
              </a:ext>
            </a:extLst>
          </p:cNvPr>
          <p:cNvSpPr/>
          <p:nvPr/>
        </p:nvSpPr>
        <p:spPr>
          <a:xfrm rot="5400000">
            <a:off x="9141759" y="447242"/>
            <a:ext cx="82988" cy="3720828"/>
          </a:xfrm>
          <a:prstGeom prst="leftBracke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EDEFBD4-086A-C3A9-B512-7875BF74B6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279303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MD2 2023, INDICO 1304705</a:t>
            </a:r>
          </a:p>
        </p:txBody>
      </p:sp>
    </p:spTree>
    <p:extLst>
      <p:ext uri="{BB962C8B-B14F-4D97-AF65-F5344CB8AC3E}">
        <p14:creationId xmlns:p14="http://schemas.microsoft.com/office/powerpoint/2010/main" val="3895471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2</a:t>
            </a:fld>
            <a:endParaRPr lang="en-US" sz="1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02A1C0-284B-1632-7363-5E771C3EF764}"/>
              </a:ext>
            </a:extLst>
          </p:cNvPr>
          <p:cNvSpPr txBox="1"/>
          <p:nvPr/>
        </p:nvSpPr>
        <p:spPr>
          <a:xfrm>
            <a:off x="449934" y="1607095"/>
            <a:ext cx="1078194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800" dirty="0">
              <a:latin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56D24-CF0C-5ACB-B409-84655F3DC4F2}"/>
              </a:ext>
            </a:extLst>
          </p:cNvPr>
          <p:cNvSpPr txBox="1"/>
          <p:nvPr/>
        </p:nvSpPr>
        <p:spPr>
          <a:xfrm>
            <a:off x="1043830" y="1202348"/>
            <a:ext cx="10680809" cy="4524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4800" b="1" dirty="0"/>
              <a:t>3 MD2 requests</a:t>
            </a:r>
          </a:p>
          <a:p>
            <a:pPr algn="ctr"/>
            <a:endParaRPr lang="en-CH" sz="48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32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2"/>
              </a:rPr>
              <a:t>MD9603</a:t>
            </a:r>
            <a:r>
              <a:rPr lang="en-GB" sz="32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(12 h) - BB limit at reduced crossing angle 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32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3"/>
              </a:rPr>
              <a:t>MD10363</a:t>
            </a:r>
            <a:r>
              <a:rPr lang="en-GB" sz="32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(12 h) - Wire Compensation during</a:t>
            </a:r>
            <a:r>
              <a:rPr lang="en-GB" sz="3200" b="0" i="0" u="none" strike="noStrike" dirty="0">
                <a:solidFill>
                  <a:srgbClr val="777777"/>
                </a:solidFill>
                <a:effectLst/>
                <a:latin typeface="Symbol" pitchFamily="2" charset="2"/>
              </a:rPr>
              <a:t> b</a:t>
            </a:r>
            <a:r>
              <a:rPr lang="en-GB" sz="32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* levelling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32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4"/>
              </a:rPr>
              <a:t>MD9405</a:t>
            </a:r>
            <a:r>
              <a:rPr lang="en-GB" sz="32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(4 h) - Instability Growth Rate at Injection 2023</a:t>
            </a:r>
          </a:p>
          <a:p>
            <a:br>
              <a:rPr lang="en-GB" sz="5400" dirty="0"/>
            </a:br>
            <a:endParaRPr lang="en-CH" sz="4800" b="1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F5386E3-0767-93D7-97F6-AA123ACD86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279303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MD2 2023, INDICO 1304705</a:t>
            </a:r>
          </a:p>
        </p:txBody>
      </p:sp>
    </p:spTree>
    <p:extLst>
      <p:ext uri="{BB962C8B-B14F-4D97-AF65-F5344CB8AC3E}">
        <p14:creationId xmlns:p14="http://schemas.microsoft.com/office/powerpoint/2010/main" val="546104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A028CBD5-1FFB-4933-006E-F3D460B9F9B0}"/>
              </a:ext>
            </a:extLst>
          </p:cNvPr>
          <p:cNvGrpSpPr/>
          <p:nvPr/>
        </p:nvGrpSpPr>
        <p:grpSpPr>
          <a:xfrm>
            <a:off x="6490309" y="1043696"/>
            <a:ext cx="5557037" cy="3634719"/>
            <a:chOff x="6490309" y="1043696"/>
            <a:chExt cx="5557037" cy="363471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1C82DE-F0E8-B3A6-D2AB-936864839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74975" y="1043696"/>
              <a:ext cx="5372371" cy="3634719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6323CD7-F294-95CD-1FC2-8386C73E54A5}"/>
                </a:ext>
              </a:extLst>
            </p:cNvPr>
            <p:cNvSpPr txBox="1"/>
            <p:nvPr/>
          </p:nvSpPr>
          <p:spPr>
            <a:xfrm rot="16200000">
              <a:off x="6058988" y="2506827"/>
              <a:ext cx="123197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800" b="1" dirty="0" err="1">
                  <a:latin typeface="Symbol" pitchFamily="2" charset="2"/>
                </a:rPr>
                <a:t>q</a:t>
              </a:r>
              <a:r>
                <a:rPr lang="en-GB" sz="1800" b="1" baseline="-25000" dirty="0" err="1"/>
                <a:t>X</a:t>
              </a:r>
              <a:r>
                <a:rPr lang="en-CH" sz="1800" b="1" dirty="0"/>
                <a:t> [urad]</a:t>
              </a:r>
              <a:endParaRPr lang="en-CH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9FFFF55-1DD6-1470-2CC0-742D5949B350}"/>
                </a:ext>
              </a:extLst>
            </p:cNvPr>
            <p:cNvSpPr txBox="1"/>
            <p:nvPr/>
          </p:nvSpPr>
          <p:spPr>
            <a:xfrm flipH="1">
              <a:off x="8030058" y="4263037"/>
              <a:ext cx="266220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800" b="1" dirty="0">
                  <a:latin typeface="Symbol" pitchFamily="2" charset="2"/>
                </a:rPr>
                <a:t>b*</a:t>
              </a:r>
              <a:r>
                <a:rPr lang="en-CH" sz="1800" b="1" dirty="0"/>
                <a:t> [m]</a:t>
              </a:r>
              <a:endParaRPr lang="en-CH" dirty="0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279303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MD2 2023, INDICO 1304705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3</a:t>
            </a:fld>
            <a:endParaRPr lang="en-US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56D24-CF0C-5ACB-B409-84655F3DC4F2}"/>
              </a:ext>
            </a:extLst>
          </p:cNvPr>
          <p:cNvSpPr txBox="1"/>
          <p:nvPr/>
        </p:nvSpPr>
        <p:spPr>
          <a:xfrm>
            <a:off x="293176" y="174330"/>
            <a:ext cx="1038425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800" b="1" dirty="0"/>
              <a:t>1. </a:t>
            </a:r>
            <a:r>
              <a:rPr lang="en-GB" sz="28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3"/>
              </a:rPr>
              <a:t>MD9603</a:t>
            </a:r>
            <a:r>
              <a:rPr lang="en-GB" sz="28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(</a:t>
            </a:r>
            <a:r>
              <a:rPr lang="en-CH" sz="2800" b="1" dirty="0">
                <a:solidFill>
                  <a:srgbClr val="FFC000"/>
                </a:solidFill>
              </a:rPr>
              <a:t>12 h</a:t>
            </a:r>
            <a:r>
              <a:rPr lang="en-GB" sz="28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)</a:t>
            </a:r>
            <a:r>
              <a:rPr lang="en-GB" sz="2800" dirty="0">
                <a:solidFill>
                  <a:srgbClr val="777777"/>
                </a:solidFill>
                <a:latin typeface="Roboto" panose="02000000000000000000" pitchFamily="2" charset="0"/>
              </a:rPr>
              <a:t>: </a:t>
            </a:r>
            <a:r>
              <a:rPr lang="en-GB" sz="2800" b="1" dirty="0"/>
              <a:t>aggressive </a:t>
            </a:r>
            <a:r>
              <a:rPr lang="en-GB" sz="2800" b="1" dirty="0" err="1">
                <a:latin typeface="Symbol" pitchFamily="2" charset="2"/>
              </a:rPr>
              <a:t>q</a:t>
            </a:r>
            <a:r>
              <a:rPr lang="en-GB" sz="2800" b="1" baseline="-25000" dirty="0" err="1"/>
              <a:t>X</a:t>
            </a:r>
            <a:r>
              <a:rPr lang="en-GB" sz="2800" b="1" dirty="0"/>
              <a:t>(</a:t>
            </a:r>
            <a:r>
              <a:rPr lang="en-GB" sz="2800" b="1" dirty="0">
                <a:latin typeface="Symbol" pitchFamily="2" charset="2"/>
              </a:rPr>
              <a:t>b</a:t>
            </a:r>
            <a:r>
              <a:rPr lang="en-CH" sz="2800" b="1" dirty="0"/>
              <a:t>*) to explore the BB limit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315703-B9D4-E629-2D48-3D992FCDC8AB}"/>
              </a:ext>
            </a:extLst>
          </p:cNvPr>
          <p:cNvSpPr txBox="1"/>
          <p:nvPr/>
        </p:nvSpPr>
        <p:spPr>
          <a:xfrm>
            <a:off x="293176" y="733879"/>
            <a:ext cx="6381799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Q: Is there margin to close the crossing angle at IP1/5?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MD benefits:</a:t>
            </a:r>
          </a:p>
          <a:p>
            <a:pPr marL="800100" lvl="1" indent="-342900">
              <a:buFontTx/>
              <a:buAutoNum type="arabicPeriod"/>
            </a:pPr>
            <a:r>
              <a:rPr lang="en-GB" sz="1600" dirty="0"/>
              <a:t>Valuable input for the 2024 configuration </a:t>
            </a:r>
          </a:p>
          <a:p>
            <a:pPr marL="800100" lvl="1" indent="-342900">
              <a:buAutoNum type="arabicPeriod"/>
            </a:pPr>
            <a:r>
              <a:rPr lang="en-GB" sz="1600" dirty="0"/>
              <a:t>opening  the way to reduce the </a:t>
            </a:r>
            <a:r>
              <a:rPr lang="en-GB" sz="1600" dirty="0">
                <a:latin typeface="Symbol" pitchFamily="2" charset="2"/>
              </a:rPr>
              <a:t>b</a:t>
            </a:r>
            <a:r>
              <a:rPr lang="en-GB" sz="1600" dirty="0"/>
              <a:t>* (performance)</a:t>
            </a:r>
          </a:p>
          <a:p>
            <a:pPr marL="800100" lvl="1" indent="-342900">
              <a:buFontTx/>
              <a:buAutoNum type="arabicPeriod"/>
            </a:pPr>
            <a:r>
              <a:rPr lang="en-GB" sz="1600" dirty="0"/>
              <a:t>reduce the triplet irradiation (triplet lifetime)</a:t>
            </a:r>
          </a:p>
          <a:p>
            <a:pPr marL="342900" indent="-342900" algn="l">
              <a:buAutoNum type="arabicPeriod"/>
            </a:pP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5653BA-6DAF-0A1D-763C-1CE9846B172D}"/>
              </a:ext>
            </a:extLst>
          </p:cNvPr>
          <p:cNvSpPr txBox="1"/>
          <p:nvPr/>
        </p:nvSpPr>
        <p:spPr>
          <a:xfrm>
            <a:off x="144654" y="5286282"/>
            <a:ext cx="1177041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To reduce the crossing angle we maintain the TCT at constant gap moving the jaws to follow the reduction of the crossing angle (</a:t>
            </a:r>
            <a:r>
              <a:rPr lang="en-GB" sz="1800" b="1" dirty="0">
                <a:solidFill>
                  <a:srgbClr val="FFC000"/>
                </a:solidFill>
              </a:rPr>
              <a:t>TCT interlock limit</a:t>
            </a:r>
            <a:r>
              <a:rPr lang="en-GB" sz="1800" dirty="0"/>
              <a:t> of the jaws has to be updated correspondingly). Ideally we would like to measure the </a:t>
            </a:r>
            <a:r>
              <a:rPr lang="en-GB" sz="1800" b="1" dirty="0"/>
              <a:t>octupole reversal </a:t>
            </a:r>
            <a:r>
              <a:rPr lang="en-GB" sz="1800" dirty="0"/>
              <a:t>and, at </a:t>
            </a:r>
            <a:r>
              <a:rPr lang="en-GB" sz="1800" dirty="0" err="1">
                <a:latin typeface="Symbol" pitchFamily="2" charset="2"/>
              </a:rPr>
              <a:t>q</a:t>
            </a:r>
            <a:r>
              <a:rPr lang="en-GB" sz="1800" baseline="-25000" dirty="0" err="1"/>
              <a:t>X</a:t>
            </a:r>
            <a:r>
              <a:rPr lang="en-GB" sz="1800" dirty="0"/>
              <a:t>(</a:t>
            </a:r>
            <a:r>
              <a:rPr lang="en-GB" sz="1800" dirty="0">
                <a:latin typeface="Symbol" pitchFamily="2" charset="2"/>
              </a:rPr>
              <a:t>b</a:t>
            </a:r>
            <a:r>
              <a:rPr lang="en-CH" sz="1800" dirty="0"/>
              <a:t>*=30cm),</a:t>
            </a:r>
            <a:r>
              <a:rPr lang="en-CH" sz="1800" b="1" dirty="0"/>
              <a:t> </a:t>
            </a:r>
            <a:r>
              <a:rPr lang="en-GB" sz="1800" dirty="0"/>
              <a:t>we propose to use also the </a:t>
            </a:r>
            <a:r>
              <a:rPr lang="en-GB" sz="1800" b="1" dirty="0"/>
              <a:t>B2</a:t>
            </a:r>
            <a:r>
              <a:rPr lang="en-GB" sz="1800" dirty="0"/>
              <a:t> </a:t>
            </a:r>
            <a:r>
              <a:rPr lang="en-GB" sz="1800" b="1" dirty="0"/>
              <a:t>wire compensation.</a:t>
            </a:r>
            <a:endParaRPr lang="en-GB" sz="1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6D280E-D536-2312-22AD-5E598D4E8C97}"/>
              </a:ext>
            </a:extLst>
          </p:cNvPr>
          <p:cNvSpPr txBox="1"/>
          <p:nvPr/>
        </p:nvSpPr>
        <p:spPr>
          <a:xfrm>
            <a:off x="144654" y="2370211"/>
            <a:ext cx="653032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We request a 12 h MD </a:t>
            </a:r>
            <a:r>
              <a:rPr lang="en-GB" sz="1800" dirty="0"/>
              <a:t>to make up to 3 </a:t>
            </a:r>
            <a:r>
              <a:rPr lang="en-GB" sz="1800" b="1" dirty="0" err="1">
                <a:latin typeface="Symbol" pitchFamily="2" charset="2"/>
              </a:rPr>
              <a:t>q</a:t>
            </a:r>
            <a:r>
              <a:rPr lang="en-GB" sz="1800" b="1" baseline="-25000" dirty="0" err="1"/>
              <a:t>X</a:t>
            </a:r>
            <a:r>
              <a:rPr lang="en-GB" sz="1800" b="1" dirty="0"/>
              <a:t>(</a:t>
            </a:r>
            <a:r>
              <a:rPr lang="en-GB" sz="1800" b="1" dirty="0">
                <a:latin typeface="Symbol" pitchFamily="2" charset="2"/>
              </a:rPr>
              <a:t>b</a:t>
            </a:r>
            <a:r>
              <a:rPr lang="en-CH" sz="1800" b="1" dirty="0"/>
              <a:t>*) </a:t>
            </a:r>
            <a:r>
              <a:rPr lang="en-GB" sz="1800" dirty="0"/>
              <a:t>scans at </a:t>
            </a:r>
            <a:r>
              <a:rPr lang="en-GB" sz="1800" b="1" dirty="0">
                <a:latin typeface="Symbol" pitchFamily="2" charset="2"/>
              </a:rPr>
              <a:t>b</a:t>
            </a:r>
            <a:r>
              <a:rPr lang="en-CH" sz="1800" b="1" dirty="0"/>
              <a:t>*</a:t>
            </a:r>
            <a:r>
              <a:rPr lang="en-CH" sz="1800" dirty="0"/>
              <a:t>=</a:t>
            </a:r>
            <a:r>
              <a:rPr lang="en-GB" sz="1800" dirty="0"/>
              <a:t>120, 60 and 30 cm (3 trains at top energy) from </a:t>
            </a:r>
            <a:r>
              <a:rPr lang="en-GB" sz="1800" b="1" dirty="0"/>
              <a:t>135, 145 and 160 </a:t>
            </a:r>
            <a:r>
              <a:rPr lang="en-GB" sz="1800" dirty="0"/>
              <a:t>urad to (max) 120 urad. We are planning for 2 fills. Tune scans optimization will be performed systematically.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433AD2-868B-C80B-DA03-71EC2F923612}"/>
              </a:ext>
            </a:extLst>
          </p:cNvPr>
          <p:cNvSpPr txBox="1"/>
          <p:nvPr/>
        </p:nvSpPr>
        <p:spPr>
          <a:xfrm>
            <a:off x="133475" y="3808954"/>
            <a:ext cx="663383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3 trains of 48 b distributed to have collision in IP1/5, IP2 and IP8. We would like to have the </a:t>
            </a:r>
            <a:r>
              <a:rPr lang="en-GB" sz="1800" b="1" dirty="0"/>
              <a:t>maximum allowed intensity </a:t>
            </a:r>
            <a:r>
              <a:rPr lang="en-GB" sz="1800" dirty="0"/>
              <a:t>(e.g. 1.8e11 ppb?) and the </a:t>
            </a:r>
            <a:r>
              <a:rPr lang="en-GB" sz="1800" b="1" dirty="0"/>
              <a:t>smallest emittances </a:t>
            </a:r>
            <a:r>
              <a:rPr lang="en-GB" sz="1800" dirty="0"/>
              <a:t>(e.g. 2 um at the start of levelling). Luminosity signals are needed (BBB </a:t>
            </a:r>
            <a:r>
              <a:rPr lang="en-GB" sz="1800" dirty="0" err="1"/>
              <a:t>lumi</a:t>
            </a:r>
            <a:r>
              <a:rPr lang="en-GB" sz="1800" dirty="0"/>
              <a:t> and pile up at ~60 in IP1/5).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7CF153F-4CB8-5E61-88B5-A95420DA4A5F}"/>
              </a:ext>
            </a:extLst>
          </p:cNvPr>
          <p:cNvGrpSpPr/>
          <p:nvPr/>
        </p:nvGrpSpPr>
        <p:grpSpPr>
          <a:xfrm>
            <a:off x="7239001" y="1151468"/>
            <a:ext cx="4808345" cy="3986589"/>
            <a:chOff x="7239001" y="1151468"/>
            <a:chExt cx="4808345" cy="3986589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DC33E02-C055-43E3-02C7-4AB0B330AA49}"/>
                </a:ext>
              </a:extLst>
            </p:cNvPr>
            <p:cNvCxnSpPr>
              <a:cxnSpLocks/>
            </p:cNvCxnSpPr>
            <p:nvPr/>
          </p:nvCxnSpPr>
          <p:spPr>
            <a:xfrm>
              <a:off x="7239001" y="1151468"/>
              <a:ext cx="0" cy="155907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E20C68B-C7DA-FECD-2052-69999ABDCD2F}"/>
                </a:ext>
              </a:extLst>
            </p:cNvPr>
            <p:cNvCxnSpPr>
              <a:cxnSpLocks/>
            </p:cNvCxnSpPr>
            <p:nvPr/>
          </p:nvCxnSpPr>
          <p:spPr>
            <a:xfrm>
              <a:off x="8839201" y="2861055"/>
              <a:ext cx="0" cy="123197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B64167A-C895-7AF5-B5EF-54F7C95FC91E}"/>
                </a:ext>
              </a:extLst>
            </p:cNvPr>
            <p:cNvCxnSpPr>
              <a:cxnSpLocks/>
            </p:cNvCxnSpPr>
            <p:nvPr/>
          </p:nvCxnSpPr>
          <p:spPr>
            <a:xfrm>
              <a:off x="12031671" y="4184558"/>
              <a:ext cx="15675" cy="95349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899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4</a:t>
            </a:fld>
            <a:endParaRPr lang="en-US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56D24-CF0C-5ACB-B409-84655F3DC4F2}"/>
              </a:ext>
            </a:extLst>
          </p:cNvPr>
          <p:cNvSpPr txBox="1"/>
          <p:nvPr/>
        </p:nvSpPr>
        <p:spPr>
          <a:xfrm>
            <a:off x="293176" y="174330"/>
            <a:ext cx="1038425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b="1" dirty="0"/>
              <a:t>2.</a:t>
            </a:r>
            <a:r>
              <a:rPr lang="en-GB" sz="28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2"/>
              </a:rPr>
              <a:t> </a:t>
            </a:r>
            <a:r>
              <a:rPr lang="en-GB" sz="28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3"/>
              </a:rPr>
              <a:t>MD10363</a:t>
            </a:r>
            <a:r>
              <a:rPr lang="en-GB" sz="28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(</a:t>
            </a:r>
            <a:r>
              <a:rPr lang="en-CH" sz="2800" b="1" dirty="0">
                <a:solidFill>
                  <a:srgbClr val="FFC000"/>
                </a:solidFill>
              </a:rPr>
              <a:t>12 h</a:t>
            </a:r>
            <a:r>
              <a:rPr lang="en-GB" sz="28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)</a:t>
            </a:r>
            <a:r>
              <a:rPr lang="en-GB" sz="2800" dirty="0">
                <a:solidFill>
                  <a:srgbClr val="777777"/>
                </a:solidFill>
                <a:latin typeface="Roboto" panose="02000000000000000000" pitchFamily="2" charset="0"/>
              </a:rPr>
              <a:t>:</a:t>
            </a:r>
            <a:r>
              <a:rPr lang="en-US" sz="2800" b="1" dirty="0"/>
              <a:t> Wire compensation and </a:t>
            </a:r>
            <a:r>
              <a:rPr lang="en-US" sz="2800" b="1" dirty="0">
                <a:latin typeface="Symbol" pitchFamily="2" charset="2"/>
              </a:rPr>
              <a:t>b</a:t>
            </a:r>
            <a:r>
              <a:rPr lang="en-US" sz="2800" b="1" dirty="0"/>
              <a:t>* leveling</a:t>
            </a:r>
            <a:endParaRPr lang="en-CH" sz="28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07721A-BA20-E213-BDB7-5410E75F1C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163"/>
          <a:stretch/>
        </p:blipFill>
        <p:spPr>
          <a:xfrm>
            <a:off x="5474825" y="605217"/>
            <a:ext cx="6616207" cy="35122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581ED7-D7B6-EE78-70A3-6B1650A60425}"/>
              </a:ext>
            </a:extLst>
          </p:cNvPr>
          <p:cNvSpPr txBox="1"/>
          <p:nvPr/>
        </p:nvSpPr>
        <p:spPr>
          <a:xfrm>
            <a:off x="238403" y="936010"/>
            <a:ext cx="5291195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Last year we tested the wire compensation during crossing angle anti-leveling at constant </a:t>
            </a:r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*.</a:t>
            </a:r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MD benefit:</a:t>
            </a:r>
          </a:p>
          <a:p>
            <a:pPr marL="800100" lvl="1" indent="-342900">
              <a:buAutoNum type="arabicPeriod"/>
            </a:pPr>
            <a:r>
              <a:rPr lang="en-GB" dirty="0"/>
              <a:t>Test a </a:t>
            </a:r>
            <a:r>
              <a:rPr lang="en-GB" b="1" dirty="0"/>
              <a:t>fully-fledged orchestration </a:t>
            </a:r>
            <a:r>
              <a:rPr lang="en-GB" dirty="0">
                <a:latin typeface="Symbol" pitchFamily="2" charset="2"/>
              </a:rPr>
              <a:t>b</a:t>
            </a:r>
            <a:r>
              <a:rPr lang="en-GB" dirty="0"/>
              <a:t>* + </a:t>
            </a:r>
            <a:r>
              <a:rPr lang="en-GB" dirty="0" err="1">
                <a:latin typeface="Symbol" pitchFamily="2" charset="2"/>
              </a:rPr>
              <a:t>q</a:t>
            </a:r>
            <a:r>
              <a:rPr lang="en-GB" baseline="-25000" dirty="0" err="1"/>
              <a:t>X</a:t>
            </a:r>
            <a:r>
              <a:rPr lang="en-GB" dirty="0"/>
              <a:t> + TCT at constant normalized gaps + BBLR (using the last 4 steps of </a:t>
            </a:r>
            <a:r>
              <a:rPr lang="en-GB" dirty="0">
                <a:latin typeface="Symbol" pitchFamily="2" charset="2"/>
              </a:rPr>
              <a:t>b</a:t>
            </a:r>
            <a:r>
              <a:rPr lang="en-GB" dirty="0"/>
              <a:t>*, &lt; 40 cm, </a:t>
            </a:r>
            <a:r>
              <a:rPr lang="en-CH" b="1" dirty="0">
                <a:solidFill>
                  <a:srgbClr val="FFC000"/>
                </a:solidFill>
              </a:rPr>
              <a:t>8 h</a:t>
            </a:r>
            <a:r>
              <a:rPr lang="en-GB" dirty="0"/>
              <a:t>)</a:t>
            </a:r>
            <a:r>
              <a:rPr lang="en-US" b="1" dirty="0"/>
              <a:t> </a:t>
            </a:r>
            <a:endParaRPr lang="en-GB" baseline="-25000" dirty="0"/>
          </a:p>
          <a:p>
            <a:pPr marL="800100" lvl="1" indent="-342900">
              <a:buAutoNum type="arabicPeriod"/>
            </a:pPr>
            <a:r>
              <a:rPr lang="en-GB" dirty="0"/>
              <a:t>Complete the</a:t>
            </a:r>
            <a:r>
              <a:rPr lang="en-GB" b="1" dirty="0"/>
              <a:t> diffusion studies </a:t>
            </a:r>
            <a:r>
              <a:rPr lang="en-GB" dirty="0"/>
              <a:t>on the vertical plane (at the end of the MD, </a:t>
            </a:r>
            <a:r>
              <a:rPr lang="en-CH" b="1" dirty="0">
                <a:solidFill>
                  <a:srgbClr val="FFC000"/>
                </a:solidFill>
              </a:rPr>
              <a:t>4 h</a:t>
            </a:r>
            <a:r>
              <a:rPr lang="en-GB" dirty="0"/>
              <a:t>)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F988D11-76FB-1BFA-2DD9-01A592B86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279303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MD2 2023, INDICO 1304705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855601-106B-E71C-305D-C14CADDE3ED5}"/>
              </a:ext>
            </a:extLst>
          </p:cNvPr>
          <p:cNvSpPr txBox="1"/>
          <p:nvPr/>
        </p:nvSpPr>
        <p:spPr>
          <a:xfrm>
            <a:off x="238403" y="4264660"/>
            <a:ext cx="529119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Minimum 3 </a:t>
            </a:r>
            <a:r>
              <a:rPr lang="en-GB" sz="1800"/>
              <a:t>trains distributed </a:t>
            </a:r>
            <a:r>
              <a:rPr lang="en-GB" sz="1800" dirty="0"/>
              <a:t>to have collision in IP1/5. We would like to have the </a:t>
            </a:r>
            <a:r>
              <a:rPr lang="en-GB" sz="1800" b="1" dirty="0"/>
              <a:t>maximum allowed intensity </a:t>
            </a:r>
            <a:r>
              <a:rPr lang="en-GB" sz="1800" dirty="0"/>
              <a:t>(e.g. 1.8e11 ppb?) and the </a:t>
            </a:r>
            <a:r>
              <a:rPr lang="en-GB" sz="1800" b="1" dirty="0"/>
              <a:t>smallest emittances </a:t>
            </a:r>
            <a:r>
              <a:rPr lang="en-GB" sz="1800" dirty="0"/>
              <a:t>(e.g. 2 um at the start of levelling). Luminosity signals are needed (BBB </a:t>
            </a:r>
            <a:r>
              <a:rPr lang="en-GB" sz="1800" dirty="0" err="1"/>
              <a:t>lumi</a:t>
            </a:r>
            <a:r>
              <a:rPr lang="en-GB" sz="1800" dirty="0"/>
              <a:t> and pile up at ~60 in IP1/5).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805493-A999-24A2-E431-D8E1B11EEDE7}"/>
              </a:ext>
            </a:extLst>
          </p:cNvPr>
          <p:cNvSpPr txBox="1"/>
          <p:nvPr/>
        </p:nvSpPr>
        <p:spPr>
          <a:xfrm>
            <a:off x="6156978" y="4273006"/>
            <a:ext cx="529119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tune-feedforward correction is in place (ATS-index independe</a:t>
            </a:r>
            <a:r>
              <a:rPr lang="en-GB" dirty="0"/>
              <a:t>nt and taking into account the beam-wire distance</a:t>
            </a:r>
            <a:r>
              <a:rPr lang="en-GB" sz="1800" dirty="0"/>
              <a:t>) but the details for their operational deployment still need to be agreed.   </a:t>
            </a:r>
          </a:p>
        </p:txBody>
      </p:sp>
    </p:spTree>
    <p:extLst>
      <p:ext uri="{BB962C8B-B14F-4D97-AF65-F5344CB8AC3E}">
        <p14:creationId xmlns:p14="http://schemas.microsoft.com/office/powerpoint/2010/main" val="381904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uiExpand="1" build="allAtOnce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5</a:t>
            </a:fld>
            <a:endParaRPr lang="en-US" sz="140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F988D11-76FB-1BFA-2DD9-01A592B86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279303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MD2 2023, INDICO 1304705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B9F6A5-5CF9-D4F1-8335-1D09E97EA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442"/>
            <a:ext cx="12192000" cy="687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538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6</a:t>
            </a:fld>
            <a:endParaRPr lang="en-US" sz="140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F988D11-76FB-1BFA-2DD9-01A592B86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279303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MD2 2023, INDICO 1304705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BF81AE-2B85-CB1E-3BAA-C9E262358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8322"/>
            <a:ext cx="12279086" cy="694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562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7</a:t>
            </a:fld>
            <a:endParaRPr lang="en-US" sz="140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F988D11-76FB-1BFA-2DD9-01A592B86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279303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MD2 2023, INDICO 1304705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25F75F-ABDE-F628-85C4-0D017BA46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717" y="0"/>
            <a:ext cx="122236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765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8</a:t>
            </a:fld>
            <a:endParaRPr lang="en-US" sz="140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F988D11-76FB-1BFA-2DD9-01A592B86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279303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MD2 2023, INDICO 1304705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6D0F9D-9F1B-B11D-530D-24187F43F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56708" cy="694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447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13 January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G. Sterbini 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400" smtClean="0"/>
              <a:pPr>
                <a:spcAft>
                  <a:spcPts val="600"/>
                </a:spcAft>
              </a:pPr>
              <a:t>9</a:t>
            </a:fld>
            <a:endParaRPr lang="en-US" sz="1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F4C3D8-77CE-D7BF-D406-2248B2A921B2}"/>
              </a:ext>
            </a:extLst>
          </p:cNvPr>
          <p:cNvSpPr txBox="1"/>
          <p:nvPr/>
        </p:nvSpPr>
        <p:spPr>
          <a:xfrm>
            <a:off x="499641" y="2998113"/>
            <a:ext cx="111927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/>
              <a:t>Thank you for your attention.</a:t>
            </a:r>
            <a:endParaRPr lang="en-GB" sz="2800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04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3704</TotalTime>
  <Words>950</Words>
  <Application>Microsoft Macintosh PowerPoint</Application>
  <PresentationFormat>Widescreen</PresentationFormat>
  <Paragraphs>103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Roboto</vt:lpstr>
      <vt:lpstr>Symbol</vt:lpstr>
      <vt:lpstr>Office Theme</vt:lpstr>
      <vt:lpstr> BB, wire compensations and instabilities MDs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Guido Sterbini</dc:creator>
  <cp:lastModifiedBy>Guido Sterbini</cp:lastModifiedBy>
  <cp:revision>59</cp:revision>
  <dcterms:created xsi:type="dcterms:W3CDTF">2022-04-25T16:15:19Z</dcterms:created>
  <dcterms:modified xsi:type="dcterms:W3CDTF">2023-07-11T12:15:34Z</dcterms:modified>
</cp:coreProperties>
</file>