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9"/>
  </p:notesMasterIdLst>
  <p:handoutMasterIdLst>
    <p:handoutMasterId r:id="rId10"/>
  </p:handoutMasterIdLst>
  <p:sldIdLst>
    <p:sldId id="2989" r:id="rId4"/>
    <p:sldId id="3065" r:id="rId5"/>
    <p:sldId id="3070" r:id="rId6"/>
    <p:sldId id="3071" r:id="rId7"/>
    <p:sldId id="307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1AD3"/>
    <a:srgbClr val="0000FF"/>
    <a:srgbClr val="008E40"/>
    <a:srgbClr val="FF9933"/>
    <a:srgbClr val="B55355"/>
    <a:srgbClr val="CCFFCC"/>
    <a:srgbClr val="669900"/>
    <a:srgbClr val="FFCCCC"/>
    <a:srgbClr val="FF66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4" autoAdjust="0"/>
    <p:restoredTop sz="95173" autoAdjust="0"/>
  </p:normalViewPr>
  <p:slideViewPr>
    <p:cSldViewPr snapToGrid="0" snapToObjects="1">
      <p:cViewPr varScale="1">
        <p:scale>
          <a:sx n="76" d="100"/>
          <a:sy n="76" d="100"/>
        </p:scale>
        <p:origin x="108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CD23-0BA4-47E5-9A20-D3032539B9AD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138C-4AE1-405D-97AF-2546F4CC8DD6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4E1D-FD85-4BEA-AA97-7E644CF9FF3F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83B8-8E7F-47A2-94C7-B6356A7E3A55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222D-DEC6-4666-A979-B3CDE3BF7769}" type="datetime1">
              <a:rPr lang="en-US" smtClean="0"/>
              <a:t>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124D-4F5E-4256-93F1-C1F72392D8F0}" type="datetime1">
              <a:rPr lang="en-US" smtClean="0"/>
              <a:t>7/10/2023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9757-649A-44BD-9303-980394F1BEB4}" type="datetime1">
              <a:rPr lang="en-US" smtClean="0"/>
              <a:t>7/10/2023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C122-D4EE-4519-B51F-800103477745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682-BC3F-4CF2-AF9D-F2F573CEB2A1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66D1E-9F07-443E-ABCB-C9750E9D75F0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7992-BE65-493C-BF28-7F30C47D3572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CB59-A69D-493A-A781-6CAFA9DBA4E4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7781-0449-4791-B6DF-0D5D1F83DF48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BC06-1D8A-4C3D-AE3D-45A5E1B483CB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1098-385F-44D0-AAFE-AC15772E5032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7D0B8-3B32-431C-8A61-1D295853F87C}" type="datetime1">
              <a:rPr lang="en-US" smtClean="0"/>
              <a:t>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BB0A-D654-45ED-B0F1-79BC8EEDB1F0}" type="datetime1">
              <a:rPr lang="en-US" smtClean="0"/>
              <a:t>7/10/2023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5F7-EBD3-4E9F-AE1E-29E738B4547E}" type="datetime1">
              <a:rPr lang="en-US" smtClean="0"/>
              <a:t>7/10/2023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9C88-C44B-4724-8362-BEE01E8EAAFE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B9D-BFDF-4A37-B345-AA9247D59836}" type="datetime1">
              <a:rPr lang="en-US" smtClean="0"/>
              <a:t>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D19A-FB1B-41AC-A0CB-4A066D892AA2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D1A3-118F-4B37-AF51-8CD26AB8A3F8}" type="datetime1">
              <a:rPr lang="en-US" smtClean="0"/>
              <a:t>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8978-7BC9-49C8-B586-96973DEA89AD}" type="datetime1">
              <a:rPr lang="en-US" smtClean="0"/>
              <a:t>7/10/2023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FD356-E59F-44A4-88BD-27D2AC41D440}" type="datetime1">
              <a:rPr lang="en-US" smtClean="0"/>
              <a:t>7/10/2023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  <p:sldLayoutId id="2147483673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07BEC-F332-46CE-912C-E41F4C634D42}" type="datetime1">
              <a:rPr lang="en-US" smtClean="0"/>
              <a:t>7/10/2023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75E1E-2414-4145-AC9A-A388D3092F82}" type="datetime1">
              <a:rPr lang="en-US" smtClean="0"/>
              <a:t>7/10/2023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01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858F1-4AA7-A044-2D4D-7A9842681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86BC7-7062-FDE4-94F2-AF8FBCC2B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97D464-4FDC-6B1D-D78D-974F172A716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247313" y="6369050"/>
            <a:ext cx="1944687" cy="365125"/>
          </a:xfrm>
        </p:spPr>
        <p:txBody>
          <a:bodyPr/>
          <a:lstStyle/>
          <a:p>
            <a:fld id="{435E0A91-A3DB-4A1D-8BBC-473AAF96F831}" type="datetime1">
              <a:rPr lang="en-US" smtClean="0"/>
              <a:t>7/10/2023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103E66-B792-A8DC-CC60-D7F16B65CEA9}"/>
              </a:ext>
            </a:extLst>
          </p:cNvPr>
          <p:cNvSpPr txBox="1"/>
          <p:nvPr/>
        </p:nvSpPr>
        <p:spPr>
          <a:xfrm>
            <a:off x="4111966" y="960344"/>
            <a:ext cx="3968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OP </a:t>
            </a:r>
            <a:r>
              <a:rPr lang="en-US" sz="4000"/>
              <a:t>MD requests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6EBB70-0B2A-784A-D29D-F20BF082991E}"/>
              </a:ext>
            </a:extLst>
          </p:cNvPr>
          <p:cNvSpPr txBox="1"/>
          <p:nvPr/>
        </p:nvSpPr>
        <p:spPr>
          <a:xfrm>
            <a:off x="3373431" y="3299629"/>
            <a:ext cx="5600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J. Wenninger, M. Hostettler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4837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MD request #10386 - residual orbit excursion in the ramp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399"/>
            <a:ext cx="7093908" cy="476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Residual horizontal orbit excursions </a:t>
            </a:r>
            <a:r>
              <a:rPr lang="en-GB" sz="2000" dirty="0"/>
              <a:t>are present in the ramp while the </a:t>
            </a:r>
            <a:r>
              <a:rPr lang="en-GB" sz="2000" b="1" dirty="0"/>
              <a:t>vertical plane is stable </a:t>
            </a:r>
            <a:r>
              <a:rPr lang="en-GB" sz="2000" dirty="0"/>
              <a:t>at 10-20 microns.</a:t>
            </a:r>
          </a:p>
          <a:p>
            <a:r>
              <a:rPr lang="en-GB" b="1" dirty="0"/>
              <a:t>Spikes are visible at matched points</a:t>
            </a:r>
            <a:r>
              <a:rPr lang="en-GB" dirty="0"/>
              <a:t>. They are due to the </a:t>
            </a:r>
            <a:r>
              <a:rPr lang="en-GB" b="1" dirty="0"/>
              <a:t>parabolic rounding applied to feed-forward corrections</a:t>
            </a:r>
            <a:r>
              <a:rPr lang="en-GB" dirty="0"/>
              <a:t>.</a:t>
            </a:r>
          </a:p>
          <a:p>
            <a:r>
              <a:rPr lang="en-GB" dirty="0"/>
              <a:t>A large </a:t>
            </a:r>
            <a:r>
              <a:rPr lang="en-GB" b="1" dirty="0"/>
              <a:t>non-corrected structure </a:t>
            </a:r>
            <a:r>
              <a:rPr lang="en-GB" dirty="0"/>
              <a:t>is present in the last 1/3 of the ramp: it correlates with the B2 lifetime structures.</a:t>
            </a:r>
          </a:p>
          <a:p>
            <a:pPr lvl="1"/>
            <a:r>
              <a:rPr lang="en-GB" dirty="0"/>
              <a:t>The structures can be explained by </a:t>
            </a:r>
            <a:r>
              <a:rPr lang="en-GB" b="1" dirty="0"/>
              <a:t>TF errors of the separation dipoles</a:t>
            </a:r>
            <a:r>
              <a:rPr lang="en-GB" dirty="0"/>
              <a:t>.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sz="2000" b="1" dirty="0"/>
              <a:t>Merit</a:t>
            </a:r>
            <a:r>
              <a:rPr lang="en-GB" sz="2000" dirty="0"/>
              <a:t>: eliminating such orbit spikes will remove some of the lifetime dips in the ramp (and squeeze).</a:t>
            </a:r>
          </a:p>
          <a:p>
            <a:r>
              <a:rPr lang="en-GB" dirty="0"/>
              <a:t>Life structures due to beta-beating introduced by optics interpolations requite other measures.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Details were presented at the LBOC of January 17</a:t>
            </a:r>
            <a:r>
              <a:rPr lang="en-GB" sz="2000" baseline="30000" dirty="0"/>
              <a:t>th</a:t>
            </a:r>
            <a:r>
              <a:rPr lang="en-GB" sz="2000" dirty="0"/>
              <a:t> 2023.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7/10/2023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0BCB9D-D3BD-99C7-F11D-90E619566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1189" y="696002"/>
            <a:ext cx="4313129" cy="2795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F65936-5FFA-F136-AB5A-E563E8B73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508" y="3583006"/>
            <a:ext cx="4356980" cy="27910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B8FE5C-0B3F-4FBE-481C-8233CE37C611}"/>
              </a:ext>
            </a:extLst>
          </p:cNvPr>
          <p:cNvSpPr txBox="1"/>
          <p:nvPr/>
        </p:nvSpPr>
        <p:spPr>
          <a:xfrm>
            <a:off x="8741999" y="873986"/>
            <a:ext cx="179565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bg1">
                    <a:lumMod val="50000"/>
                  </a:schemeClr>
                </a:solidFill>
              </a:rPr>
              <a:t>Vertical dashed lines</a:t>
            </a:r>
            <a:r>
              <a:rPr lang="en-US" sz="1200" i="1" dirty="0"/>
              <a:t>: </a:t>
            </a:r>
            <a:r>
              <a:rPr lang="en-US" sz="1200" b="1" i="1" dirty="0">
                <a:solidFill>
                  <a:schemeClr val="accent6">
                    <a:lumMod val="50000"/>
                  </a:schemeClr>
                </a:solidFill>
              </a:rPr>
              <a:t>matched points</a:t>
            </a:r>
            <a:endParaRPr lang="en-GB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251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MD request #10386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59004"/>
            <a:ext cx="11054576" cy="3627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Some of the horizontal orbit spikes are due to </a:t>
            </a:r>
            <a:r>
              <a:rPr lang="en-GB" sz="2000" b="1" dirty="0"/>
              <a:t>the parabolic rounding </a:t>
            </a:r>
            <a:r>
              <a:rPr lang="en-GB" sz="2000" dirty="0"/>
              <a:t>applied to </a:t>
            </a:r>
            <a:r>
              <a:rPr lang="en-GB" sz="2000" b="1" dirty="0"/>
              <a:t>feed-forward trims </a:t>
            </a:r>
            <a:r>
              <a:rPr lang="en-GB" sz="2000" dirty="0"/>
              <a:t>in the ramp.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This MD will test of a modified way to incorporate feed-forward corrections into the ramp, </a:t>
            </a:r>
            <a:r>
              <a:rPr lang="en-GB" sz="2000" b="1" dirty="0"/>
              <a:t>by-passing the parabolic rounding</a:t>
            </a:r>
            <a:r>
              <a:rPr lang="en-GB" sz="20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Preparation and execution:</a:t>
            </a:r>
          </a:p>
          <a:p>
            <a:r>
              <a:rPr lang="en-GB" dirty="0"/>
              <a:t>The initial settings will be constructed from the current low-beta ramp.</a:t>
            </a:r>
          </a:p>
          <a:p>
            <a:r>
              <a:rPr lang="en-GB" dirty="0"/>
              <a:t>2-3 consecutive ramps are required to be able to feed-forward correction to consecutive ramps.</a:t>
            </a:r>
          </a:p>
          <a:p>
            <a:r>
              <a:rPr lang="en-GB" dirty="0"/>
              <a:t>The cycle will be made with one nominal bunch per beam.</a:t>
            </a:r>
          </a:p>
          <a:p>
            <a:r>
              <a:rPr lang="en-GB" dirty="0"/>
              <a:t>Total time estimate: 6 hours.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7/10/2023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640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03E0-48EB-7569-16EB-287BF690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MD request # 10423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8E8CA-17A2-9A98-F780-3A96B6C10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ATLAS BCM is well known in operation for the number of beam aborts.</a:t>
            </a:r>
          </a:p>
          <a:p>
            <a:pPr marL="0" indent="0">
              <a:buNone/>
            </a:pPr>
            <a:r>
              <a:rPr lang="en-US" dirty="0"/>
              <a:t>Recently </a:t>
            </a:r>
            <a:r>
              <a:rPr lang="en-US" b="1" dirty="0"/>
              <a:t>4 consecutive cycles have been aborted by the BCM </a:t>
            </a:r>
            <a:r>
              <a:rPr lang="en-US" dirty="0"/>
              <a:t>with a particular filling scheme that had one single train colliding in ATLAS and CMS. </a:t>
            </a:r>
            <a:r>
              <a:rPr lang="en-US" b="1" dirty="0"/>
              <a:t>Two 2022 MDs </a:t>
            </a:r>
            <a:r>
              <a:rPr lang="en-US" dirty="0"/>
              <a:t>with the same train configuration were </a:t>
            </a:r>
            <a:r>
              <a:rPr lang="en-US" b="1" dirty="0"/>
              <a:t>aborted</a:t>
            </a:r>
            <a:r>
              <a:rPr lang="en-US" dirty="0"/>
              <a:t> before the filling scheme was changed. </a:t>
            </a:r>
          </a:p>
          <a:p>
            <a:pPr marL="0" indent="0">
              <a:buNone/>
            </a:pPr>
            <a:r>
              <a:rPr lang="en-US" dirty="0"/>
              <a:t>It cannot be excluded that those dumps were due to </a:t>
            </a:r>
            <a:r>
              <a:rPr lang="en-US" b="1" dirty="0"/>
              <a:t>tiny UFOs</a:t>
            </a:r>
            <a:r>
              <a:rPr lang="en-US" dirty="0"/>
              <a:t>, in which case such filling schemes would be </a:t>
            </a:r>
            <a:r>
              <a:rPr lang="en-US" b="1" dirty="0"/>
              <a:t>UFO enhancers </a:t>
            </a:r>
            <a:r>
              <a:rPr lang="en-US" dirty="0"/>
              <a:t>(in ATLAS), or the issue is in the </a:t>
            </a:r>
            <a:r>
              <a:rPr lang="en-US" b="1" dirty="0"/>
              <a:t>BCM algorithm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The aim of the MD is to reproduce such dumps and observe the beams and signals in close collaboration with ATLAS.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Conditions:</a:t>
            </a:r>
          </a:p>
          <a:p>
            <a:r>
              <a:rPr lang="en-GB" dirty="0"/>
              <a:t>A filling scheme with one long train per beam, with all bunches colliding in ATLAS and CMS.</a:t>
            </a:r>
          </a:p>
          <a:p>
            <a:r>
              <a:rPr lang="en-GB" dirty="0"/>
              <a:t>Inject, ramp, squeeze and collide. </a:t>
            </a:r>
            <a:r>
              <a:rPr lang="en-GB"/>
              <a:t>Observe.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D0A30-45D1-B919-056E-72E8D55E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5A37D-D5F4-9DA5-51F5-9B52511469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8E6054-62EE-007F-7908-955F6DC28F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7/10/2023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3854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72862</TotalTime>
  <Words>422</Words>
  <Application>Microsoft Office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CERNCorporate4-3</vt:lpstr>
      <vt:lpstr>1_Custom Design</vt:lpstr>
      <vt:lpstr>Custom Design</vt:lpstr>
      <vt:lpstr>PowerPoint Presentation</vt:lpstr>
      <vt:lpstr>PowerPoint Presentation</vt:lpstr>
      <vt:lpstr>MD request #10386 - residual orbit excursion in the ramp</vt:lpstr>
      <vt:lpstr>MD request #10386</vt:lpstr>
      <vt:lpstr>MD request # 10423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3925</cp:revision>
  <dcterms:created xsi:type="dcterms:W3CDTF">2013-08-27T13:15:14Z</dcterms:created>
  <dcterms:modified xsi:type="dcterms:W3CDTF">2023-07-10T19:17:23Z</dcterms:modified>
</cp:coreProperties>
</file>