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4" autoAdjust="0"/>
    <p:restoredTop sz="94660"/>
  </p:normalViewPr>
  <p:slideViewPr>
    <p:cSldViewPr snapToGrid="0">
      <p:cViewPr varScale="1">
        <p:scale>
          <a:sx n="94" d="100"/>
          <a:sy n="94" d="100"/>
        </p:scale>
        <p:origin x="114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BCE25-8A28-A7B7-119B-34CEBB9F28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838618-4DFC-CFFA-B59E-FE7277269E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79061" y="3602038"/>
            <a:ext cx="7833878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699CC-193E-FAA2-E6CC-44176BB50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8717C-4686-498F-A2D5-26EDE1AFF85C}" type="datetimeFigureOut">
              <a:rPr lang="en-GB" smtClean="0"/>
              <a:t>06/07/2023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1D5B2B-50B9-EA77-2A10-9D0141543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83487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95E677-AF14-920D-1967-A122AE77D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03744-3B7F-45A5-8105-FC2CC6DAD3E3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8B736F-230D-2DA9-AB67-062BD6B640E2}"/>
              </a:ext>
            </a:extLst>
          </p:cNvPr>
          <p:cNvCxnSpPr>
            <a:cxnSpLocks/>
          </p:cNvCxnSpPr>
          <p:nvPr/>
        </p:nvCxnSpPr>
        <p:spPr>
          <a:xfrm>
            <a:off x="2179061" y="3526650"/>
            <a:ext cx="7833878" cy="12764"/>
          </a:xfrm>
          <a:prstGeom prst="line">
            <a:avLst/>
          </a:prstGeom>
          <a:ln w="158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6085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3444CE-646C-51A1-AE11-A7CF7DA85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2A7D2E-FD0D-B895-A0DA-ADAD431D9A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AABF8E-D6DE-57D2-2E29-6B9CEC7A1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8717C-4686-498F-A2D5-26EDE1AFF85C}" type="datetimeFigureOut">
              <a:rPr lang="en-GB" smtClean="0"/>
              <a:t>06/07/2023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B2DD0D-A17C-BE4D-E8AA-E6CFA4CCB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E0E136-EA0E-BD5D-BD7A-480A57A39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03744-3B7F-45A5-8105-FC2CC6DAD3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458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08E5682-6A66-5BD9-D2AC-E2A5B9B346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665E23-E5F4-C8C3-5C42-0AC44C9471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DE9444-DE59-596E-E1F8-FC6B88B1D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8717C-4686-498F-A2D5-26EDE1AFF85C}" type="datetimeFigureOut">
              <a:rPr lang="en-GB" smtClean="0"/>
              <a:t>06/07/2023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66B210-B989-DE5D-59EC-FB168BB4D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F922AD-C748-0135-806F-A62DCA49D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03744-3B7F-45A5-8105-FC2CC6DAD3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844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F8C61-9849-6057-68B4-F86825339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6"/>
            <a:ext cx="10750163" cy="780852"/>
          </a:xfrm>
        </p:spPr>
        <p:txBody>
          <a:bodyPr/>
          <a:lstStyle>
            <a:lvl1pPr>
              <a:defRPr b="0">
                <a:solidFill>
                  <a:srgbClr val="3A66AC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DD88EA-B162-B310-2FF1-0F0C991FF8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4562" y="1372399"/>
            <a:ext cx="10626919" cy="4686493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00000"/>
              </a:lnSpc>
              <a:buFont typeface="Montserrat" pitchFamily="2" charset="0"/>
              <a:buChar char="→"/>
              <a:defRPr/>
            </a:lvl1pPr>
            <a:lvl2pPr marL="685800" indent="-228600">
              <a:lnSpc>
                <a:spcPct val="100000"/>
              </a:lnSpc>
              <a:buFont typeface="Courier New" panose="02070309020205020404" pitchFamily="49" charset="0"/>
              <a:buChar char="o"/>
              <a:defRPr>
                <a:solidFill>
                  <a:srgbClr val="3A66AC"/>
                </a:solidFill>
              </a:defRPr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F59C82-8C72-84DB-9A5D-B3A2CC9BE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8717C-4686-498F-A2D5-26EDE1AFF85C}" type="datetimeFigureOut">
              <a:rPr lang="en-GB" smtClean="0"/>
              <a:t>06/07/2023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392CBC-3F2E-252B-ACC8-D564A0963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74619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75CD63-C1E4-4881-490C-978D40851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03744-3B7F-45A5-8105-FC2CC6DAD3E3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12855A6-82D8-5224-8262-4BA44016FA44}"/>
              </a:ext>
            </a:extLst>
          </p:cNvPr>
          <p:cNvCxnSpPr>
            <a:cxnSpLocks/>
          </p:cNvCxnSpPr>
          <p:nvPr/>
        </p:nvCxnSpPr>
        <p:spPr>
          <a:xfrm>
            <a:off x="0" y="816876"/>
            <a:ext cx="10927976" cy="0"/>
          </a:xfrm>
          <a:prstGeom prst="line">
            <a:avLst/>
          </a:prstGeom>
          <a:ln w="158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26" name="Picture 2" descr="Occultic CERN: Physicist Claims Large Hadron Collider May Open Portal ...">
            <a:extLst>
              <a:ext uri="{FF2B5EF4-FFF2-40B4-BE49-F238E27FC236}">
                <a16:creationId xmlns:a16="http://schemas.microsoft.com/office/drawing/2014/main" id="{934B3355-FA00-5713-5E99-7725F458F2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424" y="18256"/>
            <a:ext cx="950762" cy="930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5450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0F50E-EF75-9E94-E78E-646A1AB93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C13E3E-AFB6-F190-D7A1-A3422B2AD8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325930-2FBD-EC36-A95F-E6D0EDC1F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8717C-4686-498F-A2D5-26EDE1AFF85C}" type="datetimeFigureOut">
              <a:rPr lang="en-GB" smtClean="0"/>
              <a:t>06/07/2023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6CCE9A-3057-FE70-AC82-71C404CC7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218213-054D-CB6A-4B49-4DDFEA84F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03744-3B7F-45A5-8105-FC2CC6DAD3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9236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A54C26-88AA-E25A-5893-56F7A7437A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5219" y="1253331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094EC3-677C-F73F-C203-3FFBBE63BA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7372" y="1253331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C95B4E-BE6A-7C5F-603B-A0A8F2AB1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8717C-4686-498F-A2D5-26EDE1AFF85C}" type="datetimeFigureOut">
              <a:rPr lang="en-GB" smtClean="0"/>
              <a:t>06/07/2023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AC97F5-FB9D-AFAB-9484-A3F696D7C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D40753-152E-9B6C-2371-B59160950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03744-3B7F-45A5-8105-FC2CC6DAD3E3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BFC533A-2B6D-A981-DB24-D933B089E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6"/>
            <a:ext cx="10750163" cy="798617"/>
          </a:xfrm>
        </p:spPr>
        <p:txBody>
          <a:bodyPr/>
          <a:lstStyle>
            <a:lvl1pPr>
              <a:defRPr b="0">
                <a:solidFill>
                  <a:srgbClr val="3A66AC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1A5CBA0-44E1-9584-62E8-FE81016551C9}"/>
              </a:ext>
            </a:extLst>
          </p:cNvPr>
          <p:cNvCxnSpPr>
            <a:cxnSpLocks/>
          </p:cNvCxnSpPr>
          <p:nvPr/>
        </p:nvCxnSpPr>
        <p:spPr>
          <a:xfrm>
            <a:off x="0" y="816876"/>
            <a:ext cx="10927976" cy="0"/>
          </a:xfrm>
          <a:prstGeom prst="line">
            <a:avLst/>
          </a:prstGeom>
          <a:ln w="158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1660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FAA9DA-7F1A-72EE-A27B-BF0E82154F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34AE5B-F732-45BE-7AF7-06C1A42B2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0D28E3-EFCA-1CF9-098E-1D534AFB1F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68EC40-FE38-F2E7-98FC-5BB01988A5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70E4E4-3123-0427-6A07-4FA736F49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8717C-4686-498F-A2D5-26EDE1AFF85C}" type="datetimeFigureOut">
              <a:rPr lang="en-GB" smtClean="0"/>
              <a:t>06/07/2023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E457F3-8AAC-0028-56D0-C57DF0DC4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40C35B-CC57-F09A-9816-BEB28DD76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03744-3B7F-45A5-8105-FC2CC6DAD3E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E30B03E-9606-B1CB-1743-1300793DB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6"/>
            <a:ext cx="10750163" cy="798618"/>
          </a:xfrm>
        </p:spPr>
        <p:txBody>
          <a:bodyPr/>
          <a:lstStyle>
            <a:lvl1pPr>
              <a:defRPr b="0">
                <a:solidFill>
                  <a:srgbClr val="3A66AC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B88095B-AB5C-31E4-66E6-C1E041EB4069}"/>
              </a:ext>
            </a:extLst>
          </p:cNvPr>
          <p:cNvCxnSpPr>
            <a:cxnSpLocks/>
          </p:cNvCxnSpPr>
          <p:nvPr/>
        </p:nvCxnSpPr>
        <p:spPr>
          <a:xfrm>
            <a:off x="0" y="816876"/>
            <a:ext cx="10927976" cy="0"/>
          </a:xfrm>
          <a:prstGeom prst="line">
            <a:avLst/>
          </a:prstGeom>
          <a:ln w="158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367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DE3F7-854B-DE88-D291-6C62C4DAF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0EF786-43B1-3843-3C96-611A29149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8717C-4686-498F-A2D5-26EDE1AFF85C}" type="datetimeFigureOut">
              <a:rPr lang="en-GB" smtClean="0"/>
              <a:t>06/07/2023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E41222-1F45-159B-EEF4-A036EE7AC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5FD4E3-3A26-363F-2039-35890FB40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03744-3B7F-45A5-8105-FC2CC6DAD3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9876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B66645-967B-A847-5160-96370F666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8717C-4686-498F-A2D5-26EDE1AFF85C}" type="datetimeFigureOut">
              <a:rPr lang="en-GB" smtClean="0"/>
              <a:t>06/07/2023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48CCEB-C68B-5B3E-33F5-1229BAED8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7951E2-006A-0A8A-95A4-949A11FD2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03744-3B7F-45A5-8105-FC2CC6DAD3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7469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B52A73-1CFB-1D9C-F06C-C1488EBC5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7A9F1-EB3E-EFF6-7C00-7335337ADD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81AE19-D1D5-E4C2-5CF5-50B7644C3C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FF4806-EF30-CAF3-AFCB-63AFE349A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8717C-4686-498F-A2D5-26EDE1AFF85C}" type="datetimeFigureOut">
              <a:rPr lang="en-GB" smtClean="0"/>
              <a:t>06/07/2023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76E8E9-A69A-602E-23DC-64DA9CF8D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1F50F0-93C1-880C-2E56-84F4D3490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03744-3B7F-45A5-8105-FC2CC6DAD3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595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9B498-EA92-FE19-ABF1-01496155D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71C6BF-DF94-85AC-6A2E-F93ECF3065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D25005-11AC-4BA3-1658-7ECFB11FDD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8DEE9A-7524-3A79-4A79-FB08AC6AF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8717C-4686-498F-A2D5-26EDE1AFF85C}" type="datetimeFigureOut">
              <a:rPr lang="en-GB" smtClean="0"/>
              <a:t>06/07/2023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47D678-979D-5A38-F8EF-65E278229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E6A3B9-7E85-9C70-E78E-33C294B9D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03744-3B7F-45A5-8105-FC2CC6DAD3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251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2840FB-25D8-AA34-C92B-A990282894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FB97B9-C521-3613-5994-DB3393EAC5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7223B-1D61-2960-72D2-FC95585E9C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8717C-4686-498F-A2D5-26EDE1AFF85C}" type="datetimeFigureOut">
              <a:rPr lang="en-GB" smtClean="0"/>
              <a:t>06/07/2023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F4C4E0-8664-EE82-3FD7-3BAE3F0433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8348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CAB1C7-3B2C-6661-C281-E92D8B14B9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11986" y="648348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03744-3B7F-45A5-8105-FC2CC6DAD3E3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Occultic CERN: Physicist Claims Large Hadron Collider May Open Portal ...">
            <a:extLst>
              <a:ext uri="{FF2B5EF4-FFF2-40B4-BE49-F238E27FC236}">
                <a16:creationId xmlns:a16="http://schemas.microsoft.com/office/drawing/2014/main" id="{8F8A5F13-855C-173A-9A17-20C9654902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424" y="18256"/>
            <a:ext cx="950762" cy="930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52B6AF4-649E-3F0B-D43B-BF1F09EBDB0F}"/>
              </a:ext>
            </a:extLst>
          </p:cNvPr>
          <p:cNvSpPr txBox="1">
            <a:spLocks/>
          </p:cNvSpPr>
          <p:nvPr/>
        </p:nvSpPr>
        <p:spPr>
          <a:xfrm>
            <a:off x="4038600" y="648348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305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3A66AC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Montserrat" pitchFamily="2" charset="0"/>
        <a:buChar char="→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rgbClr val="3A66AC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29A0B-014B-2ACC-B395-C8C4DE86C5B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Automatic TCDI alignment MD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B3E3BB-85E8-A8B7-0512-A6BD563A262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F.M. Velotti, C. Bracco, Y. Dutheil, G. Trad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1045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DE27E-24EB-7396-A9E0-15FF68AB4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64510C-66B3-DB36-D2DF-CA7AA9C641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4563" y="924561"/>
            <a:ext cx="5759838" cy="544576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TCDI alignment takes very long time </a:t>
            </a:r>
            <a:r>
              <a:rPr lang="en-US" dirty="0">
                <a:sym typeface="Wingdings" panose="05000000000000000000" pitchFamily="2" charset="2"/>
              </a:rPr>
              <a:t> 6-7h in a very good day</a:t>
            </a:r>
          </a:p>
          <a:p>
            <a:r>
              <a:rPr lang="en-US" dirty="0">
                <a:sym typeface="Wingdings" panose="05000000000000000000" pitchFamily="2" charset="2"/>
              </a:rPr>
              <a:t>Only goal is to find the center of collimator jaws – already automated but still needed ~15 shots per collimator (using today’s method)</a:t>
            </a:r>
          </a:p>
          <a:p>
            <a:r>
              <a:rPr lang="en-US" dirty="0">
                <a:sym typeface="Wingdings" panose="05000000000000000000" pitchFamily="2" charset="2"/>
              </a:rPr>
              <a:t>We can easily speed it up by using numerical optimizers! 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~20 iterations for 3 TCDIs  ~1h for both lines 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Still to test different algorithms</a:t>
            </a:r>
          </a:p>
          <a:p>
            <a:r>
              <a:rPr lang="en-US" dirty="0">
                <a:sym typeface="Wingdings" panose="05000000000000000000" pitchFamily="2" charset="2"/>
              </a:rPr>
              <a:t>Need 8h with single PILOT on single TL in “inject and dump” (using MKD knob) – no matter which TI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Ideally would use a bit of time before the MD during other MDs with single bunches to test TCDI movement (without intercepting the beam!)</a:t>
            </a:r>
          </a:p>
        </p:txBody>
      </p:sp>
      <p:pic>
        <p:nvPicPr>
          <p:cNvPr id="5" name="Picture 4" descr="A graph of a line and a line&#10;&#10;Description automatically generated">
            <a:extLst>
              <a:ext uri="{FF2B5EF4-FFF2-40B4-BE49-F238E27FC236}">
                <a16:creationId xmlns:a16="http://schemas.microsoft.com/office/drawing/2014/main" id="{D0574297-D204-A0ED-512C-F578A21791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0475" y="1432556"/>
            <a:ext cx="5576962" cy="4461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91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C3F42-6D81-918F-DD5A-DB5435FD8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Procedure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FEC661-90C7-4DFA-3166-534AD729EC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4562" y="1016001"/>
            <a:ext cx="10626919" cy="5042892"/>
          </a:xfrm>
        </p:spPr>
        <p:txBody>
          <a:bodyPr>
            <a:normAutofit lnSpcReduction="10000"/>
          </a:bodyPr>
          <a:lstStyle/>
          <a:p>
            <a:r>
              <a:rPr lang="en-GB" dirty="0"/>
              <a:t>Measure PILOT emittance in the SPS</a:t>
            </a:r>
          </a:p>
          <a:p>
            <a:r>
              <a:rPr lang="en-GB" dirty="0"/>
              <a:t>Prepare TL and LHC for TCDI alignment procedure (usual masking of interlocks)</a:t>
            </a:r>
          </a:p>
          <a:p>
            <a:r>
              <a:rPr lang="en-GB" dirty="0"/>
              <a:t>Verify </a:t>
            </a:r>
            <a:r>
              <a:rPr lang="en-GB" dirty="0" err="1"/>
              <a:t>Gy</a:t>
            </a:r>
            <a:r>
              <a:rPr lang="en-GB" dirty="0"/>
              <a:t>/p calibration of TCDIL for the TL under study</a:t>
            </a:r>
          </a:p>
          <a:p>
            <a:pPr lvl="1"/>
            <a:r>
              <a:rPr lang="en-GB" dirty="0"/>
              <a:t>If calibration different from last year for first 2 TCDI, repeat calibration</a:t>
            </a:r>
          </a:p>
          <a:p>
            <a:r>
              <a:rPr lang="en-GB" dirty="0"/>
              <a:t>Set all TCDILs at 3 sigma gap</a:t>
            </a:r>
          </a:p>
          <a:p>
            <a:pPr lvl="1"/>
            <a:r>
              <a:rPr lang="en-GB" dirty="0"/>
              <a:t>Verify that most of the beam still makes it to the end of the line</a:t>
            </a:r>
          </a:p>
          <a:p>
            <a:r>
              <a:rPr lang="en-GB" dirty="0"/>
              <a:t>Change TCDIL centres by a few mm</a:t>
            </a:r>
          </a:p>
          <a:p>
            <a:r>
              <a:rPr lang="en-GB" dirty="0"/>
              <a:t>Launch numerical optimizer to find back nominal TCDI centres</a:t>
            </a:r>
          </a:p>
          <a:p>
            <a:r>
              <a:rPr lang="en-GB" dirty="0"/>
              <a:t>Solve eventual bugs in the SW/procedure</a:t>
            </a:r>
          </a:p>
          <a:p>
            <a:r>
              <a:rPr lang="en-GB" dirty="0"/>
              <a:t>Repeat with different TCDI apertures (2, 3, 4 sigma) and different algorithms</a:t>
            </a:r>
          </a:p>
        </p:txBody>
      </p:sp>
    </p:spTree>
    <p:extLst>
      <p:ext uri="{BB962C8B-B14F-4D97-AF65-F5344CB8AC3E}">
        <p14:creationId xmlns:p14="http://schemas.microsoft.com/office/powerpoint/2010/main" val="2268755141"/>
      </p:ext>
    </p:extLst>
  </p:cSld>
  <p:clrMapOvr>
    <a:masterClrMapping/>
  </p:clrMapOvr>
</p:sld>
</file>

<file path=ppt/theme/theme1.xml><?xml version="1.0" encoding="utf-8"?>
<a:theme xmlns:a="http://schemas.openxmlformats.org/drawingml/2006/main" name="Theme CERN FV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ntserrat fonts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CERN FV" id="{06B543D1-1A08-4990-BAE1-3AAF00ECC5A0}" vid="{BAE0F481-0BB1-4AA3-A140-F141EF1C991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 CERN FV</Template>
  <TotalTime>197</TotalTime>
  <Words>247</Words>
  <Application>Microsoft Office PowerPoint</Application>
  <PresentationFormat>Widescreen</PresentationFormat>
  <Paragraphs>21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Courier New</vt:lpstr>
      <vt:lpstr>Montserrat</vt:lpstr>
      <vt:lpstr>Theme CERN FV</vt:lpstr>
      <vt:lpstr>Automatic TCDI alignment MD</vt:lpstr>
      <vt:lpstr>Motivation</vt:lpstr>
      <vt:lpstr>Procedure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Automatic TCDI alignment MD</dc:title>
  <dc:creator>francesco velotti</dc:creator>
  <cp:lastModifiedBy>francesco velotti</cp:lastModifiedBy>
  <cp:revision>1</cp:revision>
  <dcterms:created xsi:type="dcterms:W3CDTF">2023-07-06T10:07:43Z</dcterms:created>
  <dcterms:modified xsi:type="dcterms:W3CDTF">2023-07-06T13:25:02Z</dcterms:modified>
</cp:coreProperties>
</file>