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89" r:id="rId3"/>
    <p:sldId id="303" r:id="rId4"/>
    <p:sldId id="304" r:id="rId5"/>
    <p:sldId id="305" r:id="rId6"/>
    <p:sldId id="306" r:id="rId7"/>
    <p:sldId id="307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FF2EFF"/>
    <a:srgbClr val="000000"/>
    <a:srgbClr val="A7D971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12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075/contributions/5457921/attachments/2674371/4637387/OverviewMD7007_DM.pdf" TargetMode="External"/><Relationship Id="rId2" Type="http://schemas.openxmlformats.org/officeDocument/2006/relationships/hyperlink" Target="https://cds.cern.ch/record/2678779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Crystal collimation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22790"/>
            <a:ext cx="11376026" cy="1281250"/>
          </a:xfrm>
        </p:spPr>
        <p:txBody>
          <a:bodyPr/>
          <a:lstStyle/>
          <a:p>
            <a:pPr algn="l"/>
            <a:r>
              <a:rPr lang="en-US" sz="1800" dirty="0"/>
              <a:t>M. D’Andrea on behalf of the LHC Collimation Team</a:t>
            </a:r>
          </a:p>
          <a:p>
            <a:pPr algn="l"/>
            <a:r>
              <a:rPr lang="en-US" sz="1800" dirty="0"/>
              <a:t>11 July 2023 – LHC Studies Working Group – MD2 Preparation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3FFAA0C-CD65-2F51-C59F-5957743B1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9729" y="2037511"/>
            <a:ext cx="10132541" cy="1919192"/>
          </a:xfrm>
        </p:spPr>
        <p:txBody>
          <a:bodyPr anchor="ctr"/>
          <a:lstStyle/>
          <a:p>
            <a:r>
              <a:rPr lang="en-US" sz="2800" dirty="0">
                <a:solidFill>
                  <a:schemeClr val="tx1"/>
                </a:solidFill>
              </a:rPr>
              <a:t>MD #10503</a:t>
            </a:r>
          </a:p>
          <a:p>
            <a:r>
              <a:rPr lang="en-US" sz="3600" dirty="0">
                <a:solidFill>
                  <a:schemeClr val="tx1"/>
                </a:solidFill>
              </a:rPr>
              <a:t>Characterization of B1H crystal collimator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1A8F6-3291-88DC-E991-BB80CC7C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11 July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025E1-E021-B9F0-0A81-2D7F65275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D’Andrea | LHC Studies Working Group – MD2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E1F9-B1FB-39C0-1067-983E3CB8F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51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3DF1F3FD-791A-D203-9F33-828BECEFD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334" y="2198278"/>
            <a:ext cx="4003059" cy="30022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CB24112-3B94-2602-2925-7FCD51D6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38"/>
            <a:ext cx="11376025" cy="491372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F285-5067-2E35-E9BD-63EB2914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3</a:t>
            </a:fld>
            <a:endParaRPr lang="en-US" sz="1200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CE6F2DF-2380-D5A4-E3F8-C5454077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11 July 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3387013-052C-77ED-4267-D3F6E1E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D’Andrea | LHC Studies Working Group – MD2 Preparation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2E6EA-5703-49E3-C410-37EEFA6B15B9}"/>
              </a:ext>
            </a:extLst>
          </p:cNvPr>
          <p:cNvSpPr txBox="1"/>
          <p:nvPr/>
        </p:nvSpPr>
        <p:spPr>
          <a:xfrm>
            <a:off x="417494" y="860179"/>
            <a:ext cx="11137384" cy="634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B1H crystal collimator re-installed during TS1 </a:t>
            </a:r>
            <a:r>
              <a:rPr lang="en-GB" dirty="0"/>
              <a:t>after solving a hardware issue identified during startup commissioning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FFD768-1EBE-5271-F54A-343D76D643C6}"/>
              </a:ext>
            </a:extLst>
          </p:cNvPr>
          <p:cNvSpPr txBox="1"/>
          <p:nvPr/>
        </p:nvSpPr>
        <p:spPr>
          <a:xfrm>
            <a:off x="414326" y="1750651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First very quick checks </a:t>
            </a:r>
            <a:r>
              <a:rPr lang="en-US" dirty="0"/>
              <a:t>performed at injection energy: crystal behaves as expected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9B2056-2B60-E0C6-2BBD-1DB31FB391FB}"/>
              </a:ext>
            </a:extLst>
          </p:cNvPr>
          <p:cNvSpPr txBox="1"/>
          <p:nvPr/>
        </p:nvSpPr>
        <p:spPr>
          <a:xfrm>
            <a:off x="411162" y="5580461"/>
            <a:ext cx="1114371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−"/>
            </a:pPr>
            <a:r>
              <a:rPr lang="en-US" b="1" dirty="0"/>
              <a:t>Establish reference position </a:t>
            </a:r>
            <a:r>
              <a:rPr lang="en-US" dirty="0"/>
              <a:t>for linear alignment </a:t>
            </a:r>
            <a:r>
              <a:rPr lang="en-US" b="1" dirty="0"/>
              <a:t>and orientation</a:t>
            </a:r>
            <a:r>
              <a:rPr lang="en-US" dirty="0"/>
              <a:t> for optimal channeling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−"/>
            </a:pPr>
            <a:r>
              <a:rPr lang="en-US" b="1" dirty="0"/>
              <a:t>Confirm crystal parameters and no unexpected issues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589E31-88E7-7425-65E4-9F7ABEEA6860}"/>
              </a:ext>
            </a:extLst>
          </p:cNvPr>
          <p:cNvSpPr txBox="1"/>
          <p:nvPr/>
        </p:nvSpPr>
        <p:spPr>
          <a:xfrm>
            <a:off x="417494" y="5233857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to perform same checks at top energy in preparation for operation in 2023 Pb ion run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52D1BC2-FC8C-2297-4662-B229D1EADA0B}"/>
              </a:ext>
            </a:extLst>
          </p:cNvPr>
          <p:cNvGrpSpPr/>
          <p:nvPr/>
        </p:nvGrpSpPr>
        <p:grpSpPr>
          <a:xfrm>
            <a:off x="1563879" y="2566541"/>
            <a:ext cx="3633170" cy="2422114"/>
            <a:chOff x="1777525" y="2566541"/>
            <a:chExt cx="3633170" cy="2422114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6226487E-EBD8-2B7A-05A5-2660746530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7525" y="2566541"/>
              <a:ext cx="3633170" cy="2422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244C3E-CFEA-EDA2-95F7-89ECF2F71030}"/>
                </a:ext>
              </a:extLst>
            </p:cNvPr>
            <p:cNvSpPr txBox="1"/>
            <p:nvPr/>
          </p:nvSpPr>
          <p:spPr>
            <a:xfrm>
              <a:off x="3556257" y="4300090"/>
              <a:ext cx="18544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i="1" dirty="0"/>
                <a:t>Courtesy of R. Cai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E30498E-C066-5C28-1691-1523B69F59F5}"/>
              </a:ext>
            </a:extLst>
          </p:cNvPr>
          <p:cNvSpPr txBox="1"/>
          <p:nvPr/>
        </p:nvSpPr>
        <p:spPr>
          <a:xfrm>
            <a:off x="2466319" y="2189373"/>
            <a:ext cx="20469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Angular scan of crystal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74F465-544D-BB3D-5146-C7B74617E1A4}"/>
              </a:ext>
            </a:extLst>
          </p:cNvPr>
          <p:cNvSpPr txBox="1"/>
          <p:nvPr/>
        </p:nvSpPr>
        <p:spPr>
          <a:xfrm>
            <a:off x="7444465" y="2189373"/>
            <a:ext cx="21541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Linear scan of absorber</a:t>
            </a:r>
          </a:p>
        </p:txBody>
      </p:sp>
    </p:spTree>
    <p:extLst>
      <p:ext uri="{BB962C8B-B14F-4D97-AF65-F5344CB8AC3E}">
        <p14:creationId xmlns:p14="http://schemas.microsoft.com/office/powerpoint/2010/main" val="171329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B24112-3B94-2602-2925-7FCD51D6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38"/>
            <a:ext cx="11376025" cy="491372"/>
          </a:xfrm>
        </p:spPr>
        <p:txBody>
          <a:bodyPr/>
          <a:lstStyle/>
          <a:p>
            <a:r>
              <a:rPr lang="en-US" dirty="0"/>
              <a:t>Beam requirements and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F285-5067-2E35-E9BD-63EB2914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4</a:t>
            </a:fld>
            <a:endParaRPr lang="en-US" sz="1200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CE6F2DF-2380-D5A4-E3F8-C5454077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11 July 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3387013-052C-77ED-4267-D3F6E1E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D’Andrea | LHC Studies Working Group – MD2 Preparation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2E6EA-5703-49E3-C410-37EEFA6B15B9}"/>
              </a:ext>
            </a:extLst>
          </p:cNvPr>
          <p:cNvSpPr txBox="1"/>
          <p:nvPr/>
        </p:nvSpPr>
        <p:spPr>
          <a:xfrm>
            <a:off x="417494" y="894360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Up to 30 pilot bunches for both beams</a:t>
            </a:r>
            <a:r>
              <a:rPr lang="en-GB" dirty="0"/>
              <a:t>, respecting setup beam flag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305D542-66D9-F7F9-4AE0-511A63D73A5A}"/>
              </a:ext>
            </a:extLst>
          </p:cNvPr>
          <p:cNvSpPr txBox="1"/>
          <p:nvPr/>
        </p:nvSpPr>
        <p:spPr>
          <a:xfrm>
            <a:off x="407988" y="5476782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Estimated time</a:t>
            </a:r>
            <a:r>
              <a:rPr lang="en-GB" dirty="0"/>
              <a:t>: 6 hours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17FAB4-CB97-6188-3D50-A056B77656E6}"/>
              </a:ext>
            </a:extLst>
          </p:cNvPr>
          <p:cNvSpPr txBox="1"/>
          <p:nvPr/>
        </p:nvSpPr>
        <p:spPr>
          <a:xfrm>
            <a:off x="415280" y="1662682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Plan: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E2FCF-C92F-728A-F8C4-EDA2D49D9A92}"/>
              </a:ext>
            </a:extLst>
          </p:cNvPr>
          <p:cNvSpPr txBox="1"/>
          <p:nvPr/>
        </p:nvSpPr>
        <p:spPr>
          <a:xfrm>
            <a:off x="417494" y="2009286"/>
            <a:ext cx="1114371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US" dirty="0"/>
              <a:t>Ramp to 6.8 </a:t>
            </a:r>
            <a:r>
              <a:rPr lang="en-US" dirty="0" err="1"/>
              <a:t>TeV</a:t>
            </a:r>
            <a:r>
              <a:rPr lang="en-US" dirty="0"/>
              <a:t>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͏</a:t>
            </a:r>
            <a:r>
              <a:rPr lang="en-US" b="1" dirty="0"/>
              <a:t>Beam based alignment </a:t>
            </a:r>
            <a:r>
              <a:rPr lang="en-US" dirty="0"/>
              <a:t>of B1H crystal collimator → </a:t>
            </a:r>
            <a:r>
              <a:rPr lang="en-US" b="1" dirty="0"/>
              <a:t>reference linear position at top energy</a:t>
            </a: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Retraction of TCPs and TCSGs upstream of crystal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͏</a:t>
            </a:r>
            <a:r>
              <a:rPr lang="en-US" b="1" dirty="0"/>
              <a:t>Angular scan </a:t>
            </a:r>
            <a:r>
              <a:rPr lang="en-US" dirty="0"/>
              <a:t>of crystal collimator → </a:t>
            </a:r>
            <a:r>
              <a:rPr lang="en-US" b="1" dirty="0"/>
              <a:t>reference orientation at top energy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͏</a:t>
            </a:r>
            <a:r>
              <a:rPr lang="en-US" b="1" dirty="0"/>
              <a:t>Linear scan </a:t>
            </a:r>
            <a:r>
              <a:rPr lang="en-US" dirty="0"/>
              <a:t>of absorber → </a:t>
            </a:r>
            <a:r>
              <a:rPr lang="en-US" b="1" dirty="0"/>
              <a:t>crystal bending angle and multiturn channeling efficiency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͏</a:t>
            </a:r>
            <a:r>
              <a:rPr lang="en-US" b="1" dirty="0"/>
              <a:t>Loss maps </a:t>
            </a:r>
            <a:r>
              <a:rPr lang="en-US" dirty="0"/>
              <a:t>→ </a:t>
            </a:r>
            <a:r>
              <a:rPr lang="en-US" b="1" dirty="0"/>
              <a:t>preliminary cleaning assessment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263A2F-7146-1CC8-3AEF-7C36FC9BE35F}"/>
              </a:ext>
            </a:extLst>
          </p:cNvPr>
          <p:cNvSpPr txBox="1"/>
          <p:nvPr/>
        </p:nvSpPr>
        <p:spPr>
          <a:xfrm>
            <a:off x="401656" y="4725728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Same procedure as previous crystal tests (e.g. </a:t>
            </a:r>
            <a:r>
              <a:rPr lang="en-GB" dirty="0">
                <a:hlinkClick r:id="rId2"/>
              </a:rPr>
              <a:t>MD3327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MD7007</a:t>
            </a:r>
            <a:r>
              <a:rPr lang="en-GB" dirty="0"/>
              <a:t>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E74482-2BEA-84FC-F66A-9E7BF0402950}"/>
              </a:ext>
            </a:extLst>
          </p:cNvPr>
          <p:cNvSpPr txBox="1"/>
          <p:nvPr/>
        </p:nvSpPr>
        <p:spPr>
          <a:xfrm>
            <a:off x="417494" y="4040347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During angular and linear scans, </a:t>
            </a:r>
            <a:r>
              <a:rPr lang="en-GB" b="1" dirty="0"/>
              <a:t>ADT used to excite 3 pilot bunches at the same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851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3FFAA0C-CD65-2F51-C59F-5957743B1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9729" y="2037511"/>
            <a:ext cx="10132541" cy="1919192"/>
          </a:xfrm>
        </p:spPr>
        <p:txBody>
          <a:bodyPr anchor="ctr"/>
          <a:lstStyle/>
          <a:p>
            <a:r>
              <a:rPr lang="en-US" sz="2800" dirty="0">
                <a:solidFill>
                  <a:schemeClr val="tx1"/>
                </a:solidFill>
              </a:rPr>
              <a:t>MD #9943</a:t>
            </a:r>
          </a:p>
          <a:p>
            <a:r>
              <a:rPr lang="en-US" sz="3600" dirty="0">
                <a:solidFill>
                  <a:schemeClr val="tx1"/>
                </a:solidFill>
              </a:rPr>
              <a:t>Measurement of dechanneling population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with crystal collimators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1A8F6-3291-88DC-E991-BB80CC7C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11 July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025E1-E021-B9F0-0A81-2D7F65275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D’Andrea | LHC Studies Working Group – MD2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E1F9-B1FB-39C0-1067-983E3CB8F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489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B24112-3B94-2602-2925-7FCD51D6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38"/>
            <a:ext cx="11376025" cy="491372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F285-5067-2E35-E9BD-63EB2914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6</a:t>
            </a:fld>
            <a:endParaRPr lang="en-US" sz="1200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CE6F2DF-2380-D5A4-E3F8-C5454077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11 July 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3387013-052C-77ED-4267-D3F6E1E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D’Andrea | LHC Studies Working Group – MD2 Preparation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2E6EA-5703-49E3-C410-37EEFA6B15B9}"/>
              </a:ext>
            </a:extLst>
          </p:cNvPr>
          <p:cNvSpPr txBox="1"/>
          <p:nvPr/>
        </p:nvSpPr>
        <p:spPr>
          <a:xfrm>
            <a:off x="417494" y="766177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Miscut angle</a:t>
            </a:r>
            <a:r>
              <a:rPr lang="en-GB" dirty="0"/>
              <a:t>: mis-orientation of crystalline planes with respect to lateral face, may arise in manufacture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589E31-88E7-7425-65E4-9F7ABEEA6860}"/>
              </a:ext>
            </a:extLst>
          </p:cNvPr>
          <p:cNvSpPr txBox="1"/>
          <p:nvPr/>
        </p:nvSpPr>
        <p:spPr>
          <a:xfrm>
            <a:off x="417494" y="2670112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Channeled particles experience different effective deflections depending on impact parameter</a:t>
            </a:r>
          </a:p>
        </p:txBody>
      </p:sp>
      <p:pic>
        <p:nvPicPr>
          <p:cNvPr id="9" name="Picture 8" descr="A blue and black lines&#10;&#10;Description automatically generated">
            <a:extLst>
              <a:ext uri="{FF2B5EF4-FFF2-40B4-BE49-F238E27FC236}">
                <a16:creationId xmlns:a16="http://schemas.microsoft.com/office/drawing/2014/main" id="{01F64E1A-8068-B2E5-CAEA-18DBAA95E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683" y="1301743"/>
            <a:ext cx="5913950" cy="12663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0EFCEB4-C983-97F6-EE45-A89BE0C811AA}"/>
                  </a:ext>
                </a:extLst>
              </p:cNvPr>
              <p:cNvSpPr txBox="1"/>
              <p:nvPr/>
            </p:nvSpPr>
            <p:spPr>
              <a:xfrm>
                <a:off x="4435267" y="1162626"/>
                <a:ext cx="8669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0EFCEB4-C983-97F6-EE45-A89BE0C81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5267" y="1162626"/>
                <a:ext cx="866969" cy="276999"/>
              </a:xfrm>
              <a:prstGeom prst="rect">
                <a:avLst/>
              </a:prstGeom>
              <a:blipFill>
                <a:blip r:embed="rId3"/>
                <a:stretch>
                  <a:fillRect l="-5634" r="-493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538A7A-F9EE-AA8E-30C2-69D7A97A6701}"/>
                  </a:ext>
                </a:extLst>
              </p:cNvPr>
              <p:cNvSpPr txBox="1"/>
              <p:nvPr/>
            </p:nvSpPr>
            <p:spPr>
              <a:xfrm>
                <a:off x="6441243" y="1162625"/>
                <a:ext cx="8669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538A7A-F9EE-AA8E-30C2-69D7A97A6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1243" y="1162625"/>
                <a:ext cx="866969" cy="276999"/>
              </a:xfrm>
              <a:prstGeom prst="rect">
                <a:avLst/>
              </a:prstGeom>
              <a:blipFill>
                <a:blip r:embed="rId4"/>
                <a:stretch>
                  <a:fillRect l="-5634" r="-493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15E5D5-8691-10D9-449D-393778E9C560}"/>
                  </a:ext>
                </a:extLst>
              </p:cNvPr>
              <p:cNvSpPr txBox="1"/>
              <p:nvPr/>
            </p:nvSpPr>
            <p:spPr>
              <a:xfrm>
                <a:off x="8432411" y="1162624"/>
                <a:ext cx="8669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15E5D5-8691-10D9-449D-393778E9C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2411" y="1162624"/>
                <a:ext cx="866969" cy="276999"/>
              </a:xfrm>
              <a:prstGeom prst="rect">
                <a:avLst/>
              </a:prstGeom>
              <a:blipFill>
                <a:blip r:embed="rId5"/>
                <a:stretch>
                  <a:fillRect l="-4930" r="-5634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row: Right 18">
            <a:extLst>
              <a:ext uri="{FF2B5EF4-FFF2-40B4-BE49-F238E27FC236}">
                <a16:creationId xmlns:a16="http://schemas.microsoft.com/office/drawing/2014/main" id="{E5FA0B9E-568D-A421-9BC8-29A99068A13B}"/>
              </a:ext>
            </a:extLst>
          </p:cNvPr>
          <p:cNvSpPr/>
          <p:nvPr/>
        </p:nvSpPr>
        <p:spPr>
          <a:xfrm>
            <a:off x="2085173" y="2117587"/>
            <a:ext cx="1164043" cy="276999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DF6E7D-4ED6-F2BB-1658-8322ACE066EF}"/>
              </a:ext>
            </a:extLst>
          </p:cNvPr>
          <p:cNvSpPr txBox="1"/>
          <p:nvPr/>
        </p:nvSpPr>
        <p:spPr>
          <a:xfrm>
            <a:off x="2264636" y="1792847"/>
            <a:ext cx="7434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2F2AB0-7565-50EE-88D5-C680282796E7}"/>
              </a:ext>
            </a:extLst>
          </p:cNvPr>
          <p:cNvSpPr txBox="1"/>
          <p:nvPr/>
        </p:nvSpPr>
        <p:spPr>
          <a:xfrm>
            <a:off x="411162" y="3000425"/>
            <a:ext cx="111437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−"/>
            </a:pPr>
            <a:r>
              <a:rPr lang="en-US" b="1" dirty="0"/>
              <a:t>For negative miscut angle: larger percentage of particles in the “dechanneling” region</a:t>
            </a:r>
          </a:p>
        </p:txBody>
      </p:sp>
      <p:pic>
        <p:nvPicPr>
          <p:cNvPr id="26" name="Picture 25" descr="A graph of a graph&#10;&#10;Description automatically generated">
            <a:extLst>
              <a:ext uri="{FF2B5EF4-FFF2-40B4-BE49-F238E27FC236}">
                <a16:creationId xmlns:a16="http://schemas.microsoft.com/office/drawing/2014/main" id="{46DA377B-234A-601B-B448-1EBAC738F8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931" b="5311"/>
          <a:stretch/>
        </p:blipFill>
        <p:spPr>
          <a:xfrm>
            <a:off x="881471" y="3518746"/>
            <a:ext cx="4241302" cy="27495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7A0EC2A-96C6-F420-F4F4-DEB8E4E945C5}"/>
              </a:ext>
            </a:extLst>
          </p:cNvPr>
          <p:cNvSpPr txBox="1"/>
          <p:nvPr/>
        </p:nvSpPr>
        <p:spPr>
          <a:xfrm>
            <a:off x="5348023" y="3524041"/>
            <a:ext cx="64236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Goals of the MD: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7876DB-22E1-167D-2694-3CD594EFBB5D}"/>
              </a:ext>
            </a:extLst>
          </p:cNvPr>
          <p:cNvSpPr txBox="1"/>
          <p:nvPr/>
        </p:nvSpPr>
        <p:spPr>
          <a:xfrm>
            <a:off x="5343236" y="3917428"/>
            <a:ext cx="644556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dirty="0"/>
              <a:t>Measure dechanneling population via linear scans</a:t>
            </a:r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dirty="0"/>
              <a:t>Compare results for different beam excitations → different impact parameters</a:t>
            </a:r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dirty="0"/>
              <a:t>Assess impact of miscut effects for collimation purposes</a:t>
            </a:r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dirty="0"/>
              <a:t>Gather data for benchmark of simulation tools and better definition of tolerances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05F872A-16D0-3158-4108-4CF3B5E9BFD5}"/>
                  </a:ext>
                </a:extLst>
              </p:cNvPr>
              <p:cNvSpPr txBox="1"/>
              <p:nvPr/>
            </p:nvSpPr>
            <p:spPr>
              <a:xfrm>
                <a:off x="5348023" y="5614979"/>
                <a:ext cx="6445564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/>
                  <a:t>Note:</a:t>
                </a:r>
                <a:r>
                  <a:rPr lang="en-US" dirty="0"/>
                  <a:t> present crystals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 µrad → Miscut effects can only be studied by accessing very small impact parameters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05F872A-16D0-3158-4108-4CF3B5E9B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023" y="5614979"/>
                <a:ext cx="6445564" cy="553998"/>
              </a:xfrm>
              <a:prstGeom prst="rect">
                <a:avLst/>
              </a:prstGeom>
              <a:blipFill>
                <a:blip r:embed="rId7"/>
                <a:stretch>
                  <a:fillRect l="-2174" t="-14286" r="-1701" b="-252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>
            <a:extLst>
              <a:ext uri="{FF2B5EF4-FFF2-40B4-BE49-F238E27FC236}">
                <a16:creationId xmlns:a16="http://schemas.microsoft.com/office/drawing/2014/main" id="{B5291C46-E2DA-D728-BEA0-8039C47296C1}"/>
              </a:ext>
            </a:extLst>
          </p:cNvPr>
          <p:cNvSpPr/>
          <p:nvPr/>
        </p:nvSpPr>
        <p:spPr>
          <a:xfrm rot="16200000">
            <a:off x="2553218" y="3398185"/>
            <a:ext cx="227952" cy="2108353"/>
          </a:xfrm>
          <a:prstGeom prst="rightBrace">
            <a:avLst>
              <a:gd name="adj1" fmla="val 26111"/>
              <a:gd name="adj2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D4DC77B-9AB7-D810-9180-602E8E3B71B9}"/>
              </a:ext>
            </a:extLst>
          </p:cNvPr>
          <p:cNvSpPr/>
          <p:nvPr/>
        </p:nvSpPr>
        <p:spPr>
          <a:xfrm>
            <a:off x="3682113" y="4679275"/>
            <a:ext cx="395017" cy="130618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68481A-CD88-A8FE-1526-AB8D763E1430}"/>
              </a:ext>
            </a:extLst>
          </p:cNvPr>
          <p:cNvSpPr txBox="1"/>
          <p:nvPr/>
        </p:nvSpPr>
        <p:spPr>
          <a:xfrm>
            <a:off x="1705792" y="3880841"/>
            <a:ext cx="19228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Intermediate deflections (“dechanneling”)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3518B9-FAA7-8076-9370-927D25349C83}"/>
              </a:ext>
            </a:extLst>
          </p:cNvPr>
          <p:cNvSpPr txBox="1"/>
          <p:nvPr/>
        </p:nvSpPr>
        <p:spPr>
          <a:xfrm>
            <a:off x="1882234" y="5224583"/>
            <a:ext cx="13584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Full deflection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65B5B93-16A5-9915-FD65-6A95467E724A}"/>
              </a:ext>
            </a:extLst>
          </p:cNvPr>
          <p:cNvCxnSpPr>
            <a:stCxn id="13" idx="2"/>
            <a:endCxn id="21" idx="3"/>
          </p:cNvCxnSpPr>
          <p:nvPr/>
        </p:nvCxnSpPr>
        <p:spPr>
          <a:xfrm flipH="1" flipV="1">
            <a:off x="3240670" y="5332305"/>
            <a:ext cx="441443" cy="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62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B24112-3B94-2602-2925-7FCD51D6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38"/>
            <a:ext cx="11376025" cy="491372"/>
          </a:xfrm>
        </p:spPr>
        <p:txBody>
          <a:bodyPr/>
          <a:lstStyle/>
          <a:p>
            <a:r>
              <a:rPr lang="en-US" dirty="0"/>
              <a:t>Beam requirements and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F285-5067-2E35-E9BD-63EB2914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7</a:t>
            </a:fld>
            <a:endParaRPr lang="en-US" sz="1200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CE6F2DF-2380-D5A4-E3F8-C5454077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11 July 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3387013-052C-77ED-4267-D3F6E1E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D’Andrea | LHC Studies Working Group – MD2 Preparation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2E6EA-5703-49E3-C410-37EEFA6B15B9}"/>
              </a:ext>
            </a:extLst>
          </p:cNvPr>
          <p:cNvSpPr txBox="1"/>
          <p:nvPr/>
        </p:nvSpPr>
        <p:spPr>
          <a:xfrm>
            <a:off x="407988" y="1693831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Up to 30 pilot bunches for both beams</a:t>
            </a:r>
            <a:r>
              <a:rPr lang="en-GB" dirty="0"/>
              <a:t>, respecting setup beam flag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305D542-66D9-F7F9-4AE0-511A63D73A5A}"/>
              </a:ext>
            </a:extLst>
          </p:cNvPr>
          <p:cNvSpPr txBox="1"/>
          <p:nvPr/>
        </p:nvSpPr>
        <p:spPr>
          <a:xfrm>
            <a:off x="407988" y="5476782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Estimated time</a:t>
            </a:r>
            <a:r>
              <a:rPr lang="en-GB" dirty="0"/>
              <a:t>: 6 hours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17FAB4-CB97-6188-3D50-A056B77656E6}"/>
              </a:ext>
            </a:extLst>
          </p:cNvPr>
          <p:cNvSpPr txBox="1"/>
          <p:nvPr/>
        </p:nvSpPr>
        <p:spPr>
          <a:xfrm>
            <a:off x="406734" y="2492032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Plan: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E2FCF-C92F-728A-F8C4-EDA2D49D9A92}"/>
              </a:ext>
            </a:extLst>
          </p:cNvPr>
          <p:cNvSpPr txBox="1"/>
          <p:nvPr/>
        </p:nvSpPr>
        <p:spPr>
          <a:xfrm>
            <a:off x="408948" y="2838636"/>
            <a:ext cx="1114371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US" dirty="0"/>
              <a:t>Ramp to 6.8 </a:t>
            </a:r>
            <a:r>
              <a:rPr lang="en-US" dirty="0" err="1"/>
              <a:t>TeV</a:t>
            </a:r>
            <a:r>
              <a:rPr lang="en-US" dirty="0"/>
              <a:t>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͏</a:t>
            </a:r>
            <a:r>
              <a:rPr lang="en-US" b="1" dirty="0"/>
              <a:t>Setup for optimal channeling with all crystals</a:t>
            </a:r>
            <a:r>
              <a:rPr lang="en-US" dirty="0"/>
              <a:t> (profiting from previously established references)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Retraction of TCPs and TCSGs upstream of crystal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͏</a:t>
            </a:r>
            <a:r>
              <a:rPr lang="en-US" b="1" dirty="0"/>
              <a:t>Multiple linear scans </a:t>
            </a:r>
            <a:r>
              <a:rPr lang="en-US" dirty="0"/>
              <a:t>of absorber </a:t>
            </a:r>
            <a:r>
              <a:rPr lang="en-US" b="1" dirty="0"/>
              <a:t>with different ADT excitation gains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Possibly refill and ramp a second time if more data required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94DE1C-7B85-454B-61A6-ECD610D9068D}"/>
              </a:ext>
            </a:extLst>
          </p:cNvPr>
          <p:cNvSpPr txBox="1"/>
          <p:nvPr/>
        </p:nvSpPr>
        <p:spPr>
          <a:xfrm>
            <a:off x="407988" y="894693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More efficient if performed </a:t>
            </a:r>
            <a:r>
              <a:rPr lang="en-GB" b="1" dirty="0"/>
              <a:t>after MD10503 </a:t>
            </a:r>
            <a:r>
              <a:rPr lang="en-GB" dirty="0"/>
              <a:t>(optimal linear and angular alignment already found)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E46993-033F-089C-A513-75B60526F4E8}"/>
              </a:ext>
            </a:extLst>
          </p:cNvPr>
          <p:cNvSpPr txBox="1"/>
          <p:nvPr/>
        </p:nvSpPr>
        <p:spPr>
          <a:xfrm>
            <a:off x="417494" y="4672738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During linear scans, </a:t>
            </a:r>
            <a:r>
              <a:rPr lang="en-GB" b="1" dirty="0"/>
              <a:t>ADT used to excite 3 pilot bunches at the same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450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CA434435-E523-C766-362E-EC625662140B}"/>
              </a:ext>
            </a:extLst>
          </p:cNvPr>
          <p:cNvSpPr txBox="1">
            <a:spLocks/>
          </p:cNvSpPr>
          <p:nvPr/>
        </p:nvSpPr>
        <p:spPr>
          <a:xfrm>
            <a:off x="1029729" y="4307063"/>
            <a:ext cx="10132541" cy="54704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i="1" dirty="0">
                <a:solidFill>
                  <a:schemeClr val="tx1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0</TotalTime>
  <Words>557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Office Theme</vt:lpstr>
      <vt:lpstr>Crystal collimation studies</vt:lpstr>
      <vt:lpstr>PowerPoint Presentation</vt:lpstr>
      <vt:lpstr>Motivation</vt:lpstr>
      <vt:lpstr>Beam requirements and plan</vt:lpstr>
      <vt:lpstr>PowerPoint Presentation</vt:lpstr>
      <vt:lpstr>Motivation</vt:lpstr>
      <vt:lpstr>Beam requirements and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Marco D'Andrea</dc:creator>
  <cp:lastModifiedBy>Marco D'Andrea</cp:lastModifiedBy>
  <cp:revision>123</cp:revision>
  <dcterms:created xsi:type="dcterms:W3CDTF">2023-03-15T15:14:51Z</dcterms:created>
  <dcterms:modified xsi:type="dcterms:W3CDTF">2023-07-11T12:14:24Z</dcterms:modified>
</cp:coreProperties>
</file>