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</p:sldMasterIdLst>
  <p:notesMasterIdLst>
    <p:notesMasterId r:id="rId14"/>
  </p:notesMasterIdLst>
  <p:sldIdLst>
    <p:sldId id="269" r:id="rId3"/>
    <p:sldId id="329" r:id="rId4"/>
    <p:sldId id="328" r:id="rId5"/>
    <p:sldId id="325" r:id="rId6"/>
    <p:sldId id="314" r:id="rId7"/>
    <p:sldId id="326" r:id="rId8"/>
    <p:sldId id="311" r:id="rId9"/>
    <p:sldId id="320" r:id="rId10"/>
    <p:sldId id="327" r:id="rId11"/>
    <p:sldId id="315" r:id="rId12"/>
    <p:sldId id="316" r:id="rId13"/>
  </p:sldIdLst>
  <p:sldSz cx="12192000" cy="6858000"/>
  <p:notesSz cx="7102475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0164194-9E6E-42F2-BDD2-5C50266CA01B}">
          <p14:sldIdLst>
            <p14:sldId id="269"/>
            <p14:sldId id="329"/>
            <p14:sldId id="328"/>
            <p14:sldId id="325"/>
            <p14:sldId id="314"/>
            <p14:sldId id="326"/>
            <p14:sldId id="311"/>
            <p14:sldId id="320"/>
            <p14:sldId id="327"/>
            <p14:sldId id="315"/>
            <p14:sldId id="31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156" userDrawn="1">
          <p15:clr>
            <a:srgbClr val="A4A3A4"/>
          </p15:clr>
        </p15:guide>
        <p15:guide id="2" pos="98" userDrawn="1">
          <p15:clr>
            <a:srgbClr val="A4A3A4"/>
          </p15:clr>
        </p15:guide>
        <p15:guide id="5" orient="horz" pos="18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dan Minier" initials="JM" lastIdx="1" clrIdx="0">
    <p:extLst>
      <p:ext uri="{19B8F6BF-5375-455C-9EA6-DF929625EA0E}">
        <p15:presenceInfo xmlns:p15="http://schemas.microsoft.com/office/powerpoint/2012/main" userId="S::jordan.minier@cern.ch::18d04d9e-6ef2-4baa-beb7-7c850fe43ef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87C"/>
    <a:srgbClr val="DF8C27"/>
    <a:srgbClr val="0099D6"/>
    <a:srgbClr val="A6639B"/>
    <a:srgbClr val="F8C98F"/>
    <a:srgbClr val="FFFFFF"/>
    <a:srgbClr val="1C99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79094" autoAdjust="0"/>
  </p:normalViewPr>
  <p:slideViewPr>
    <p:cSldViewPr snapToGrid="0">
      <p:cViewPr varScale="1">
        <p:scale>
          <a:sx n="99" d="100"/>
          <a:sy n="99" d="100"/>
        </p:scale>
        <p:origin x="774" y="240"/>
      </p:cViewPr>
      <p:guideLst>
        <p:guide orient="horz" pos="4156"/>
        <p:guide pos="98"/>
        <p:guide orient="horz" pos="1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112" d="100"/>
          <a:sy n="112" d="100"/>
        </p:scale>
        <p:origin x="411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7739" cy="513508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0"/>
            <a:ext cx="3077739" cy="513508"/>
          </a:xfrm>
          <a:prstGeom prst="rect">
            <a:avLst/>
          </a:prstGeom>
        </p:spPr>
        <p:txBody>
          <a:bodyPr vert="horz" lIns="95088" tIns="47544" rIns="95088" bIns="47544" rtlCol="0"/>
          <a:lstStyle>
            <a:lvl1pPr algn="r">
              <a:defRPr sz="1200"/>
            </a:lvl1pPr>
          </a:lstStyle>
          <a:p>
            <a:fld id="{ECB1E0F6-951C-425C-9332-0C102B531294}" type="datetimeFigureOut">
              <a:rPr lang="en-GB" smtClean="0"/>
              <a:t>21/07/2023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7938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088" tIns="47544" rIns="95088" bIns="47544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8"/>
            <a:ext cx="5681980" cy="4029879"/>
          </a:xfrm>
          <a:prstGeom prst="rect">
            <a:avLst/>
          </a:prstGeom>
        </p:spPr>
        <p:txBody>
          <a:bodyPr vert="horz" lIns="95088" tIns="47544" rIns="95088" bIns="4754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721107"/>
            <a:ext cx="3077739" cy="513507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21107"/>
            <a:ext cx="3077739" cy="513507"/>
          </a:xfrm>
          <a:prstGeom prst="rect">
            <a:avLst/>
          </a:prstGeom>
        </p:spPr>
        <p:txBody>
          <a:bodyPr vert="horz" lIns="95088" tIns="47544" rIns="95088" bIns="47544" rtlCol="0" anchor="b"/>
          <a:lstStyle>
            <a:lvl1pPr algn="r">
              <a:defRPr sz="1200"/>
            </a:lvl1pPr>
          </a:lstStyle>
          <a:p>
            <a:fld id="{3AAFAC84-B53D-4C74-88DB-C6F7F1D6CFFE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582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Bruit </a:t>
            </a:r>
            <a:r>
              <a:rPr lang="fr-CH" dirty="0" err="1"/>
              <a:t>aerien</a:t>
            </a:r>
            <a:r>
              <a:rPr lang="fr-CH" dirty="0"/>
              <a:t> -&gt; onde se </a:t>
            </a:r>
            <a:r>
              <a:rPr lang="fr-CH" dirty="0" err="1"/>
              <a:t>deplace</a:t>
            </a:r>
            <a:r>
              <a:rPr lang="fr-CH" dirty="0"/>
              <a:t> dans l’ air </a:t>
            </a:r>
          </a:p>
          <a:p>
            <a:r>
              <a:rPr lang="fr-CH" dirty="0"/>
              <a:t>Bruit solidien -&gt; onde se </a:t>
            </a:r>
            <a:r>
              <a:rPr lang="fr-CH" dirty="0" err="1"/>
              <a:t>deplace</a:t>
            </a:r>
            <a:r>
              <a:rPr lang="fr-CH" dirty="0"/>
              <a:t> dans un solide (</a:t>
            </a:r>
            <a:r>
              <a:rPr lang="fr-CH" dirty="0" err="1"/>
              <a:t>beton</a:t>
            </a:r>
            <a:r>
              <a:rPr lang="fr-CH" dirty="0"/>
              <a:t>, sol).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238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Difficulte</a:t>
            </a:r>
            <a:r>
              <a:rPr lang="fr-CH" dirty="0"/>
              <a:t> a quantifier le bruit solidien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65888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b="0" i="0" dirty="0">
                <a:solidFill>
                  <a:srgbClr val="454545"/>
                </a:solidFill>
                <a:effectLst/>
                <a:latin typeface="Frutiger Neue"/>
              </a:rPr>
              <a:t>Office fédéral de l'environnement OFEV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8760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Impact pour les bâtiments du </a:t>
            </a:r>
            <a:r>
              <a:rPr lang="en-GB" sz="1200" b="1" dirty="0"/>
              <a:t>B500, B61, B62, B63 et B50</a:t>
            </a:r>
            <a:endParaRPr lang="fr-CH" sz="1200" b="1" dirty="0"/>
          </a:p>
          <a:p>
            <a:r>
              <a:rPr lang="fr-CH" sz="1200" b="1" dirty="0"/>
              <a:t>Suivi strict du chantier avec le maitre d’œuvre pour assurer une </a:t>
            </a:r>
            <a:r>
              <a:rPr lang="fr-CH" sz="1200" b="1"/>
              <a:t>bonne acceptabilité </a:t>
            </a:r>
            <a:r>
              <a:rPr lang="fr-CH" sz="1200" b="1" dirty="0"/>
              <a:t>du chantier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3192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8" name="TextBox 7"/>
          <p:cNvSpPr txBox="1"/>
          <p:nvPr userDrawn="1"/>
        </p:nvSpPr>
        <p:spPr>
          <a:xfrm rot="20073151">
            <a:off x="4028651" y="1402283"/>
            <a:ext cx="723711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>
                <a:solidFill>
                  <a:schemeClr val="bg1">
                    <a:lumMod val="85000"/>
                  </a:schemeClr>
                </a:solidFill>
              </a:rPr>
              <a:t>DRAFT</a:t>
            </a:r>
            <a:endParaRPr lang="fr-CH" sz="88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88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A1384E4-00A2-034F-9179-F5B2A6B17B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931" y="0"/>
            <a:ext cx="12372622" cy="6950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44" y="2083242"/>
            <a:ext cx="11346512" cy="2118485"/>
          </a:xfrm>
        </p:spPr>
        <p:txBody>
          <a:bodyPr lIns="0" tIns="0" rIns="0" bIns="0" anchor="b" anchorCtr="0">
            <a:normAutofit/>
          </a:bodyPr>
          <a:lstStyle>
            <a:lvl1pPr algn="l">
              <a:defRPr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7565" y="5860111"/>
            <a:ext cx="5820355" cy="997889"/>
          </a:xfrm>
        </p:spPr>
        <p:txBody>
          <a:bodyPr lIns="0" tIns="0" rIns="0" bIns="0"/>
          <a:lstStyle>
            <a:lvl1pPr marL="0" indent="0" algn="l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EDDC63-4E56-CC47-B08B-A05C77F233B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64605" y="6359055"/>
            <a:ext cx="4215160" cy="498945"/>
          </a:xfrm>
          <a:prstGeom prst="rect">
            <a:avLst/>
          </a:prstGeom>
        </p:spPr>
        <p:txBody>
          <a:bodyPr rIns="0"/>
          <a:lstStyle>
            <a:lvl1pPr marL="0" indent="0" algn="r">
              <a:buNone/>
              <a:defRPr sz="1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r">
              <a:buNone/>
              <a:defRPr>
                <a:solidFill>
                  <a:schemeClr val="bg1"/>
                </a:solidFill>
              </a:defRPr>
            </a:lvl2pPr>
            <a:lvl3pPr marL="914400" indent="0" algn="r">
              <a:buNone/>
              <a:defRPr>
                <a:solidFill>
                  <a:schemeClr val="bg1"/>
                </a:solidFill>
              </a:defRPr>
            </a:lvl3pPr>
            <a:lvl4pPr marL="1371600" indent="0" algn="r">
              <a:buNone/>
              <a:defRPr>
                <a:solidFill>
                  <a:schemeClr val="bg1"/>
                </a:solidFill>
              </a:defRPr>
            </a:lvl4pPr>
            <a:lvl5pPr marL="1828800" indent="0" algn="r">
              <a:buNone/>
              <a:defRPr>
                <a:solidFill>
                  <a:schemeClr val="bg1"/>
                </a:solidFill>
              </a:defRPr>
            </a:lvl5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969633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F4E0A6-B000-E949-B7B2-BBB44381C0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311" y="0"/>
            <a:ext cx="12372622" cy="695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24/03/20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038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196234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4988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860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8668C51-C960-0D4C-BFF7-F96E45146457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7933800" y="1825625"/>
            <a:ext cx="3420000" cy="4101042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6960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5085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1315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3954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816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96965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21/07/2023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1213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7785C4-FD67-2C48-B0F4-5E5BCF05C23A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30932"/>
            <a:ext cx="12192000" cy="8473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08" y="6138369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85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7351" y="6262302"/>
            <a:ext cx="872071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bg1"/>
                </a:solidFill>
              </a:defRPr>
            </a:lvl1pPr>
          </a:lstStyle>
          <a:p>
            <a:fld id="{A70E6A0D-B971-47F6-B20D-619954E64387}" type="datetime1">
              <a:rPr lang="en-GB" smtClean="0"/>
              <a:pPr/>
              <a:t>21/07/2023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67468" y="6262302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4361" y="6278898"/>
            <a:ext cx="482600" cy="331932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BCD55979-00CC-4874-A80E-0959E76EB92F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5000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EA2C-B352-2747-B767-8AAF26D967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037" y="2385561"/>
            <a:ext cx="11937963" cy="1296304"/>
          </a:xfrm>
        </p:spPr>
        <p:txBody>
          <a:bodyPr>
            <a:normAutofit fontScale="90000"/>
          </a:bodyPr>
          <a:lstStyle/>
          <a:p>
            <a:r>
              <a:rPr lang="en-GB" dirty="0"/>
              <a:t>Construction noise assessments and mitigation proposals</a:t>
            </a:r>
            <a:r>
              <a:rPr lang="en-GB" sz="4500" dirty="0"/>
              <a:t> during asbestos remediation works in B60</a:t>
            </a:r>
            <a:r>
              <a:rPr lang="en-GB" dirty="0"/>
              <a:t>	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B5B606-86E4-0A4A-8788-FAF445456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2744" y="5921071"/>
            <a:ext cx="5820355" cy="997889"/>
          </a:xfrm>
        </p:spPr>
        <p:txBody>
          <a:bodyPr/>
          <a:lstStyle/>
          <a:p>
            <a:r>
              <a:rPr lang="en-GB" dirty="0"/>
              <a:t>Jordan MINIER</a:t>
            </a:r>
          </a:p>
          <a:p>
            <a:r>
              <a:rPr lang="en-GB" dirty="0"/>
              <a:t>21/07/2023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7764905-3EDA-5955-0052-5049C79A4CC2}"/>
              </a:ext>
            </a:extLst>
          </p:cNvPr>
          <p:cNvSpPr txBox="1">
            <a:spLocks/>
          </p:cNvSpPr>
          <p:nvPr/>
        </p:nvSpPr>
        <p:spPr>
          <a:xfrm>
            <a:off x="10338269" y="6321120"/>
            <a:ext cx="2063281" cy="355905"/>
          </a:xfrm>
        </p:spPr>
        <p:txBody>
          <a:bodyPr lIns="0" tIns="0" rIns="0" bIns="0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EDMS 2917544</a:t>
            </a:r>
          </a:p>
        </p:txBody>
      </p:sp>
    </p:spTree>
    <p:extLst>
      <p:ext uri="{BB962C8B-B14F-4D97-AF65-F5344CB8AC3E}">
        <p14:creationId xmlns:p14="http://schemas.microsoft.com/office/powerpoint/2010/main" val="8332160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96D85-074D-5958-A6C1-AD741475AE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10</a:t>
            </a:fld>
            <a:endParaRPr lang="en-GB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8924847-198A-A304-E17E-B75238152356}"/>
              </a:ext>
            </a:extLst>
          </p:cNvPr>
          <p:cNvSpPr txBox="1">
            <a:spLocks/>
          </p:cNvSpPr>
          <p:nvPr/>
        </p:nvSpPr>
        <p:spPr>
          <a:xfrm>
            <a:off x="32951" y="37537"/>
            <a:ext cx="1212609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sz="4400" dirty="0"/>
              <a:t>Control </a:t>
            </a:r>
            <a:r>
              <a:rPr lang="fr-FR" sz="4400" dirty="0" err="1"/>
              <a:t>measures</a:t>
            </a:r>
            <a:r>
              <a:rPr lang="fr-FR" sz="4400" dirty="0"/>
              <a:t> during </a:t>
            </a:r>
            <a:r>
              <a:rPr lang="fr-FR" sz="4400" dirty="0" err="1"/>
              <a:t>asbestos</a:t>
            </a:r>
            <a:r>
              <a:rPr lang="fr-FR" sz="4400" dirty="0"/>
              <a:t> </a:t>
            </a:r>
            <a:r>
              <a:rPr lang="fr-FR" sz="4400" dirty="0" err="1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remediation</a:t>
            </a:r>
            <a:r>
              <a:rPr lang="fr-FR" sz="4400" dirty="0"/>
              <a:t> </a:t>
            </a:r>
            <a:r>
              <a:rPr lang="fr-FR" sz="4400" dirty="0" err="1"/>
              <a:t>works</a:t>
            </a:r>
            <a:endParaRPr lang="fr-FR" sz="4400" dirty="0"/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3F0E0F4F-AB87-130E-5017-73468D3627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43273"/>
            <a:ext cx="12192000" cy="3971453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1800" dirty="0" err="1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Asbsestos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remediation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works to be undertaken during holiday period to limit noise impact.</a:t>
            </a:r>
          </a:p>
          <a:p>
            <a:pPr marL="457200" indent="-457200">
              <a:buFont typeface="+mj-lt"/>
              <a:buAutoNum type="arabicPeriod"/>
            </a:pPr>
            <a:endParaRPr lang="en-GB" sz="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Contractors to be made aware of the environmental constraints of the site and follow the necessary procedures to minimise noise.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Task Briefings will be carried out to ensure all operatives are fully aware of the need to keep noise to a minimum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fr-FR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 radios or music systems are permitted on site, this extends to include any in-cabin music systems present on any vehicles attending site.</a:t>
            </a: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Drop heights for materials will be minimised wherever possible.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Site traffic will be instructed to switch engines off and not to leave engines idling. </a:t>
            </a:r>
          </a:p>
          <a:p>
            <a:pPr marL="914400" lvl="1" indent="-457200">
              <a:buFont typeface="+mj-lt"/>
              <a:buAutoNum type="arabicPeriod"/>
            </a:pPr>
            <a:endParaRPr lang="en-GB" sz="1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continuous liaison between project team and neighbours will be in place through </a:t>
            </a:r>
            <a:r>
              <a:rPr lang="en-GB" sz="1800" b="1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batiment60@cern.ch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a direct complaint is received, the site supervisor will check if </a:t>
            </a: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remedial action can be taken on site. </a:t>
            </a:r>
            <a:endParaRPr lang="en-GB" sz="1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fr-FR" sz="1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130810" lvl="0" indent="-4572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269875" algn="l"/>
              </a:tabLst>
            </a:pPr>
            <a:r>
              <a:rPr lang="en-GB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Attended noise measurements may also be taken as the work progresses.</a:t>
            </a:r>
            <a:endParaRPr lang="fr-FR" sz="1800" dirty="0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88B9722-0C87-3D28-FDFD-879AB4CA9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40276691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C996EE-1DF5-D942-9DAD-812AD0B7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411"/>
            <a:ext cx="10515600" cy="1325563"/>
          </a:xfrm>
        </p:spPr>
        <p:txBody>
          <a:bodyPr/>
          <a:lstStyle/>
          <a:p>
            <a:r>
              <a:rPr lang="fr-CH" dirty="0"/>
              <a:t>Recommandations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C16533A-9D16-7827-E1FA-C7976B2DFC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9035" y="958993"/>
            <a:ext cx="11773929" cy="5122621"/>
          </a:xfrm>
        </p:spPr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fr-CH" sz="1600" dirty="0"/>
              <a:t>B60 </a:t>
            </a:r>
            <a:r>
              <a:rPr lang="fr-CH" sz="1600" dirty="0" err="1"/>
              <a:t>abestos</a:t>
            </a:r>
            <a:r>
              <a:rPr lang="fr-FR" sz="1600" dirty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fr-FR" sz="1600" dirty="0" err="1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remediation</a:t>
            </a:r>
            <a:r>
              <a:rPr lang="fr-FR" sz="1600" dirty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fr-CH" sz="1600" dirty="0" err="1"/>
              <a:t>works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generate</a:t>
            </a:r>
            <a:r>
              <a:rPr lang="fr-CH" sz="1600" dirty="0"/>
              <a:t> noise.</a:t>
            </a:r>
          </a:p>
          <a:p>
            <a:pPr marL="514350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fr-CH" sz="1600" dirty="0"/>
              <a:t>The construction noise </a:t>
            </a:r>
            <a:r>
              <a:rPr lang="fr-CH" sz="1600" dirty="0" err="1"/>
              <a:t>assessment</a:t>
            </a:r>
            <a:r>
              <a:rPr lang="fr-CH" sz="1600" dirty="0"/>
              <a:t> has </a:t>
            </a:r>
            <a:r>
              <a:rPr lang="fr-CH" sz="1600" dirty="0" err="1"/>
              <a:t>permitted</a:t>
            </a:r>
            <a:r>
              <a:rPr lang="fr-CH" sz="1600" dirty="0"/>
              <a:t> to state the </a:t>
            </a:r>
            <a:r>
              <a:rPr lang="fr-CH" sz="1600" dirty="0" err="1"/>
              <a:t>followings</a:t>
            </a:r>
            <a:r>
              <a:rPr lang="fr-CH" sz="1600" dirty="0"/>
              <a:t>: </a:t>
            </a:r>
          </a:p>
          <a:p>
            <a:pPr lvl="2" algn="just"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fr-CH" sz="1400" dirty="0"/>
              <a:t>For buildings </a:t>
            </a:r>
            <a:r>
              <a:rPr lang="fr-CH" sz="1400" dirty="0" err="1"/>
              <a:t>connected</a:t>
            </a:r>
            <a:r>
              <a:rPr lang="fr-CH" sz="1400" dirty="0"/>
              <a:t> to B60, structure borne noise </a:t>
            </a:r>
            <a:r>
              <a:rPr lang="fr-CH" sz="1400" dirty="0" err="1"/>
              <a:t>might</a:t>
            </a:r>
            <a:r>
              <a:rPr lang="fr-CH" sz="1400" dirty="0"/>
              <a:t> </a:t>
            </a:r>
            <a:r>
              <a:rPr lang="fr-CH" sz="1400" dirty="0" err="1"/>
              <a:t>exceed</a:t>
            </a:r>
            <a:r>
              <a:rPr lang="fr-CH" sz="1400" dirty="0"/>
              <a:t> ALARA noise </a:t>
            </a:r>
            <a:r>
              <a:rPr lang="fr-CH" sz="1400" dirty="0" err="1"/>
              <a:t>level</a:t>
            </a:r>
            <a:r>
              <a:rPr lang="fr-CH" sz="1400" dirty="0"/>
              <a:t> (55 </a:t>
            </a:r>
            <a:r>
              <a:rPr lang="fr-CH" sz="1400" dirty="0" err="1"/>
              <a:t>dBA</a:t>
            </a:r>
            <a:r>
              <a:rPr lang="fr-CH" sz="1400" dirty="0"/>
              <a:t>) during a 8 </a:t>
            </a:r>
            <a:r>
              <a:rPr lang="fr-CH" sz="1400" dirty="0" err="1"/>
              <a:t>weeks</a:t>
            </a:r>
            <a:r>
              <a:rPr lang="fr-CH" sz="1400" dirty="0"/>
              <a:t> </a:t>
            </a:r>
            <a:r>
              <a:rPr lang="fr-CH" sz="1400" dirty="0" err="1"/>
              <a:t>period</a:t>
            </a:r>
            <a:r>
              <a:rPr lang="fr-CH" sz="1400" dirty="0"/>
              <a:t> </a:t>
            </a:r>
          </a:p>
          <a:p>
            <a:pPr marL="914400" lvl="2" indent="0" algn="just">
              <a:lnSpc>
                <a:spcPct val="170000"/>
              </a:lnSpc>
              <a:buNone/>
            </a:pPr>
            <a:r>
              <a:rPr lang="fr-CH" sz="1400" dirty="0">
                <a:sym typeface="Wingdings" panose="05000000000000000000" pitchFamily="2" charset="2"/>
              </a:rPr>
              <a:t>   </a:t>
            </a:r>
            <a:r>
              <a:rPr lang="fr-CH" sz="1400" dirty="0"/>
              <a:t> Prioritise </a:t>
            </a:r>
            <a:r>
              <a:rPr lang="fr-CH" sz="1400" dirty="0" err="1"/>
              <a:t>teleworking</a:t>
            </a:r>
            <a:r>
              <a:rPr lang="fr-CH" sz="1400" dirty="0"/>
              <a:t> during </a:t>
            </a:r>
            <a:r>
              <a:rPr lang="fr-CH" sz="1400" dirty="0" err="1"/>
              <a:t>this</a:t>
            </a:r>
            <a:r>
              <a:rPr lang="fr-CH" sz="1400" dirty="0"/>
              <a:t> </a:t>
            </a:r>
            <a:r>
              <a:rPr lang="fr-CH" sz="1400" dirty="0" err="1"/>
              <a:t>period</a:t>
            </a:r>
            <a:r>
              <a:rPr lang="fr-CH" sz="1400" dirty="0"/>
              <a:t>.</a:t>
            </a:r>
          </a:p>
          <a:p>
            <a:pPr lvl="2" algn="just">
              <a:lnSpc>
                <a:spcPct val="170000"/>
              </a:lnSpc>
              <a:buFont typeface="Wingdings" panose="05000000000000000000" pitchFamily="2" charset="2"/>
              <a:buChar char="§"/>
            </a:pPr>
            <a:r>
              <a:rPr lang="fr-CH" sz="1400" dirty="0"/>
              <a:t>For </a:t>
            </a:r>
            <a:r>
              <a:rPr lang="fr-CH" sz="1400" dirty="0" err="1"/>
              <a:t>other</a:t>
            </a:r>
            <a:r>
              <a:rPr lang="fr-CH" sz="1400" dirty="0"/>
              <a:t> buildings, </a:t>
            </a:r>
            <a:r>
              <a:rPr lang="fr-CH" sz="1400" dirty="0" err="1"/>
              <a:t>airborne</a:t>
            </a:r>
            <a:r>
              <a:rPr lang="fr-CH" sz="1400" dirty="0"/>
              <a:t> noise </a:t>
            </a:r>
            <a:r>
              <a:rPr lang="fr-CH" sz="1400" dirty="0" err="1"/>
              <a:t>will</a:t>
            </a:r>
            <a:r>
              <a:rPr lang="fr-CH" sz="1400" dirty="0"/>
              <a:t> not </a:t>
            </a:r>
            <a:r>
              <a:rPr lang="fr-CH" sz="1400" dirty="0" err="1"/>
              <a:t>exceed</a:t>
            </a:r>
            <a:r>
              <a:rPr lang="fr-CH" sz="1400" dirty="0"/>
              <a:t> ALARA </a:t>
            </a:r>
            <a:r>
              <a:rPr lang="fr-CH" sz="1400" dirty="0" err="1"/>
              <a:t>limits</a:t>
            </a:r>
            <a:r>
              <a:rPr lang="fr-CH" sz="1400" dirty="0"/>
              <a:t> </a:t>
            </a:r>
            <a:r>
              <a:rPr lang="fr-CH" sz="1400" dirty="0" err="1"/>
              <a:t>with</a:t>
            </a:r>
            <a:r>
              <a:rPr lang="fr-CH" sz="1400" dirty="0"/>
              <a:t> </a:t>
            </a:r>
            <a:r>
              <a:rPr lang="fr-CH" sz="1400" dirty="0" err="1"/>
              <a:t>closed</a:t>
            </a:r>
            <a:r>
              <a:rPr lang="fr-CH" sz="1400" dirty="0"/>
              <a:t> </a:t>
            </a:r>
            <a:r>
              <a:rPr lang="fr-CH" sz="1400" dirty="0" err="1"/>
              <a:t>windows</a:t>
            </a:r>
            <a:r>
              <a:rPr lang="fr-CH" sz="1400" dirty="0">
                <a:sym typeface="Wingdings" panose="05000000000000000000" pitchFamily="2" charset="2"/>
              </a:rPr>
              <a:t> </a:t>
            </a:r>
          </a:p>
          <a:p>
            <a:pPr marL="914400" lvl="2" indent="0" algn="just">
              <a:lnSpc>
                <a:spcPct val="170000"/>
              </a:lnSpc>
              <a:buNone/>
            </a:pPr>
            <a:r>
              <a:rPr lang="fr-CH" sz="1400" dirty="0">
                <a:sym typeface="Wingdings" panose="05000000000000000000" pitchFamily="2" charset="2"/>
              </a:rPr>
              <a:t>   </a:t>
            </a:r>
            <a:r>
              <a:rPr lang="fr-CH" sz="1400" dirty="0"/>
              <a:t> </a:t>
            </a:r>
            <a:r>
              <a:rPr lang="fr-CH" sz="1400" dirty="0" err="1"/>
              <a:t>Keep</a:t>
            </a:r>
            <a:r>
              <a:rPr lang="fr-CH" sz="1400" dirty="0"/>
              <a:t> </a:t>
            </a:r>
            <a:r>
              <a:rPr lang="fr-CH" sz="1400" dirty="0" err="1"/>
              <a:t>windows</a:t>
            </a:r>
            <a:r>
              <a:rPr lang="fr-CH" sz="1400" dirty="0"/>
              <a:t> </a:t>
            </a:r>
            <a:r>
              <a:rPr lang="fr-CH" sz="1400" dirty="0" err="1"/>
              <a:t>closed</a:t>
            </a:r>
            <a:r>
              <a:rPr lang="fr-CH" sz="1400" dirty="0"/>
              <a:t> during </a:t>
            </a:r>
            <a:r>
              <a:rPr lang="fr-CH" sz="1400" dirty="0" err="1"/>
              <a:t>this</a:t>
            </a:r>
            <a:r>
              <a:rPr lang="fr-CH" sz="1400" dirty="0"/>
              <a:t> </a:t>
            </a:r>
            <a:r>
              <a:rPr lang="fr-CH" sz="1400" dirty="0" err="1"/>
              <a:t>period</a:t>
            </a:r>
            <a:r>
              <a:rPr lang="fr-CH" sz="1400" dirty="0"/>
              <a:t> and </a:t>
            </a:r>
            <a:r>
              <a:rPr lang="fr-CH" sz="1400" dirty="0" err="1"/>
              <a:t>prefer</a:t>
            </a:r>
            <a:r>
              <a:rPr lang="fr-CH" sz="1400" dirty="0"/>
              <a:t> night ventilation.</a:t>
            </a:r>
          </a:p>
          <a:p>
            <a:pPr marL="514350" indent="-514350" algn="just">
              <a:lnSpc>
                <a:spcPct val="170000"/>
              </a:lnSpc>
              <a:buFont typeface="+mj-lt"/>
              <a:buAutoNum type="arabicPeriod"/>
            </a:pPr>
            <a:r>
              <a:rPr lang="fr-CH" sz="1400" dirty="0"/>
              <a:t>Project team and HSE noise </a:t>
            </a:r>
            <a:r>
              <a:rPr lang="fr-CH" sz="1400" dirty="0" err="1"/>
              <a:t>specialist</a:t>
            </a:r>
            <a:r>
              <a:rPr lang="fr-CH" sz="1400" dirty="0"/>
              <a:t> </a:t>
            </a:r>
            <a:r>
              <a:rPr lang="fr-CH" sz="1400" dirty="0" err="1"/>
              <a:t>remain</a:t>
            </a:r>
            <a:r>
              <a:rPr lang="fr-CH" sz="1400" dirty="0"/>
              <a:t> </a:t>
            </a:r>
            <a:r>
              <a:rPr lang="fr-CH" sz="1400" dirty="0" err="1"/>
              <a:t>available</a:t>
            </a:r>
            <a:r>
              <a:rPr lang="fr-CH" sz="1400" dirty="0"/>
              <a:t> </a:t>
            </a:r>
            <a:r>
              <a:rPr lang="fr-CH" sz="1400" dirty="0" err="1"/>
              <a:t>throughout</a:t>
            </a:r>
            <a:r>
              <a:rPr lang="fr-CH" sz="1400" dirty="0"/>
              <a:t> the construction duration and </a:t>
            </a:r>
            <a:r>
              <a:rPr lang="fr-CH" sz="1400" dirty="0" err="1"/>
              <a:t>regular</a:t>
            </a:r>
            <a:r>
              <a:rPr lang="fr-CH" sz="1400" dirty="0"/>
              <a:t> update </a:t>
            </a:r>
            <a:r>
              <a:rPr lang="fr-CH" sz="1400" dirty="0" err="1"/>
              <a:t>will</a:t>
            </a:r>
            <a:r>
              <a:rPr lang="fr-CH" sz="1400" dirty="0"/>
              <a:t> </a:t>
            </a:r>
            <a:r>
              <a:rPr lang="fr-CH" sz="1400" dirty="0" err="1"/>
              <a:t>be</a:t>
            </a:r>
            <a:r>
              <a:rPr lang="fr-CH" sz="1400" dirty="0"/>
              <a:t> </a:t>
            </a:r>
            <a:r>
              <a:rPr lang="fr-CH" sz="1400" dirty="0" err="1"/>
              <a:t>given</a:t>
            </a:r>
            <a:r>
              <a:rPr lang="fr-CH" sz="1400" dirty="0"/>
              <a:t>.                                                                                                                                                                                     	  </a:t>
            </a:r>
            <a:r>
              <a:rPr lang="fr-CH" sz="1400" dirty="0">
                <a:sym typeface="Wingdings" panose="05000000000000000000" pitchFamily="2" charset="2"/>
              </a:rPr>
              <a:t> Contact </a:t>
            </a:r>
            <a:r>
              <a:rPr lang="en-GB" sz="1400" b="1" dirty="0"/>
              <a:t>batiment60@cern.ch</a:t>
            </a:r>
            <a:r>
              <a:rPr lang="fr-CH" sz="1400" b="1" dirty="0"/>
              <a:t> </a:t>
            </a:r>
            <a:r>
              <a:rPr lang="fr-CH" sz="1400" dirty="0"/>
              <a:t>in case of </a:t>
            </a:r>
            <a:r>
              <a:rPr lang="fr-CH" sz="1400" dirty="0" err="1"/>
              <a:t>disturbance</a:t>
            </a:r>
            <a:r>
              <a:rPr lang="fr-CH" sz="1400" dirty="0"/>
              <a:t>.</a:t>
            </a:r>
          </a:p>
          <a:p>
            <a:pPr marL="0" indent="0" algn="just">
              <a:buNone/>
            </a:pPr>
            <a:r>
              <a:rPr lang="fr-CH" sz="1600" b="1" u="sng" dirty="0" err="1"/>
              <a:t>Reminder</a:t>
            </a:r>
            <a:r>
              <a:rPr lang="fr-CH" sz="1600" b="1" u="sng" dirty="0"/>
              <a:t>: </a:t>
            </a:r>
          </a:p>
          <a:p>
            <a:pPr marL="0" indent="0" algn="just">
              <a:buNone/>
            </a:pPr>
            <a:r>
              <a:rPr lang="fr-CH" sz="1600" dirty="0"/>
              <a:t>B60 construction </a:t>
            </a:r>
            <a:r>
              <a:rPr lang="fr-CH" sz="1600" dirty="0" err="1"/>
              <a:t>works</a:t>
            </a:r>
            <a:r>
              <a:rPr lang="fr-CH" sz="1600" dirty="0"/>
              <a:t> noise impact are </a:t>
            </a:r>
            <a:r>
              <a:rPr lang="fr-CH" sz="1600" dirty="0" err="1"/>
              <a:t>closely</a:t>
            </a:r>
            <a:r>
              <a:rPr lang="fr-CH" sz="1600" dirty="0"/>
              <a:t> </a:t>
            </a:r>
            <a:r>
              <a:rPr lang="fr-CH" sz="1600" dirty="0" err="1"/>
              <a:t>assessed</a:t>
            </a:r>
            <a:r>
              <a:rPr lang="fr-CH" sz="1600" dirty="0"/>
              <a:t> and </a:t>
            </a:r>
            <a:r>
              <a:rPr lang="fr-CH" sz="1600" dirty="0" err="1"/>
              <a:t>monitored</a:t>
            </a:r>
            <a:r>
              <a:rPr lang="fr-CH" sz="1600" dirty="0"/>
              <a:t>. </a:t>
            </a:r>
          </a:p>
          <a:p>
            <a:pPr marL="0" indent="0" algn="just">
              <a:buNone/>
            </a:pPr>
            <a:r>
              <a:rPr lang="fr-CH" sz="1600" dirty="0"/>
              <a:t>For </a:t>
            </a:r>
            <a:r>
              <a:rPr lang="fr-CH" sz="1600" dirty="0" err="1"/>
              <a:t>next</a:t>
            </a:r>
            <a:r>
              <a:rPr lang="fr-CH" sz="1600" dirty="0"/>
              <a:t> construction stages, </a:t>
            </a:r>
            <a:r>
              <a:rPr lang="fr-CH" sz="1600" dirty="0" err="1"/>
              <a:t>methodologies</a:t>
            </a:r>
            <a:r>
              <a:rPr lang="fr-CH" sz="1600" dirty="0"/>
              <a:t> </a:t>
            </a:r>
            <a:r>
              <a:rPr lang="fr-CH" sz="1600" dirty="0" err="1"/>
              <a:t>will</a:t>
            </a:r>
            <a:r>
              <a:rPr lang="fr-CH" sz="1600" dirty="0"/>
              <a:t>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reviewed</a:t>
            </a:r>
            <a:r>
              <a:rPr lang="fr-CH" sz="1600" dirty="0"/>
              <a:t> to minimise impacts </a:t>
            </a:r>
            <a:r>
              <a:rPr lang="fr-CH" sz="1600" dirty="0" err="1"/>
              <a:t>which</a:t>
            </a:r>
            <a:r>
              <a:rPr lang="fr-CH" sz="1600" dirty="0"/>
              <a:t> are </a:t>
            </a:r>
            <a:r>
              <a:rPr lang="fr-CH" sz="1600" dirty="0" err="1"/>
              <a:t>likely</a:t>
            </a:r>
            <a:r>
              <a:rPr lang="fr-CH" sz="1600" dirty="0"/>
              <a:t> to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less</a:t>
            </a:r>
            <a:r>
              <a:rPr lang="fr-CH" sz="1600" dirty="0"/>
              <a:t> </a:t>
            </a:r>
            <a:r>
              <a:rPr lang="fr-CH" sz="1600" dirty="0" err="1"/>
              <a:t>significant</a:t>
            </a:r>
            <a:r>
              <a:rPr lang="fr-CH" sz="1600" dirty="0"/>
              <a:t>.</a:t>
            </a:r>
            <a:endParaRPr lang="fr-CH" sz="14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F86C53-EAC3-048A-8BF5-282E862AB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11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5F5D2A7C-3D76-BC23-96B6-BA74CBE3B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4158274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62BBA6-DF9D-97D3-8FE0-1C56A3D70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88411"/>
            <a:ext cx="10515600" cy="1325563"/>
          </a:xfrm>
        </p:spPr>
        <p:txBody>
          <a:bodyPr/>
          <a:lstStyle/>
          <a:p>
            <a:r>
              <a:rPr lang="fr-CH" dirty="0"/>
              <a:t>Construction noise </a:t>
            </a:r>
            <a:r>
              <a:rPr lang="fr-CH" dirty="0" err="1"/>
              <a:t>definitions</a:t>
            </a:r>
            <a:endParaRPr lang="fr-CH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254BEF7-F80D-418F-9824-75742200F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168" y="1360680"/>
            <a:ext cx="6011918" cy="418529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fr-CH" sz="2000" b="1" dirty="0" err="1"/>
              <a:t>Airborne</a:t>
            </a:r>
            <a:r>
              <a:rPr lang="fr-CH" sz="2000" b="1" dirty="0"/>
              <a:t> noise: </a:t>
            </a:r>
            <a:r>
              <a:rPr lang="en-GB" sz="2000" dirty="0"/>
              <a:t>Airborne noise is transmitted through the air and atmosphere (blue waves).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fr-CH" sz="2000" b="1" dirty="0"/>
              <a:t>Structure borne noise: </a:t>
            </a:r>
            <a:r>
              <a:rPr lang="en-GB" sz="2000" dirty="0"/>
              <a:t>results from an impact on, or a vibration against, a part of a building fabric resulting in sound being radiated from an adjacent vibrating surface.</a:t>
            </a:r>
          </a:p>
          <a:p>
            <a:pPr marL="457200" lvl="1" indent="0">
              <a:buNone/>
            </a:pPr>
            <a:r>
              <a:rPr lang="en-GB" sz="1200" dirty="0" err="1"/>
              <a:t>Exemple</a:t>
            </a:r>
            <a:r>
              <a:rPr lang="en-GB" sz="1200" dirty="0"/>
              <a:t>: hand-held drill or breaker (red waves).</a:t>
            </a:r>
            <a:endParaRPr lang="fr-CH" sz="1200" dirty="0"/>
          </a:p>
          <a:p>
            <a:endParaRPr lang="fr-CH" sz="2000" dirty="0"/>
          </a:p>
          <a:p>
            <a:pPr marL="0" indent="0">
              <a:buNone/>
            </a:pPr>
            <a:endParaRPr lang="fr-CH" sz="2000" dirty="0"/>
          </a:p>
          <a:p>
            <a:endParaRPr lang="fr-CH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52DE3D0-6B9C-1D24-673D-86276F583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B2C44FB-2DF9-DC5E-B234-5143EEA65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2</a:t>
            </a:fld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A458402-3B96-1EAB-8A02-E3A9565583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0031" y="1360680"/>
            <a:ext cx="5218395" cy="389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Connecteur : en arc 7">
            <a:extLst>
              <a:ext uri="{FF2B5EF4-FFF2-40B4-BE49-F238E27FC236}">
                <a16:creationId xmlns:a16="http://schemas.microsoft.com/office/drawing/2014/main" id="{C063D0D2-2E60-1873-67C8-4CBE22448D4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939183" y="2992853"/>
            <a:ext cx="362122" cy="313038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 : en arc 13">
            <a:extLst>
              <a:ext uri="{FF2B5EF4-FFF2-40B4-BE49-F238E27FC236}">
                <a16:creationId xmlns:a16="http://schemas.microsoft.com/office/drawing/2014/main" id="{06ED5D61-8D8A-F4E4-82FC-12DC5E8EBCE7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822127" y="2967114"/>
            <a:ext cx="362122" cy="313038"/>
          </a:xfrm>
          <a:prstGeom prst="curvedConnector3">
            <a:avLst>
              <a:gd name="adj1" fmla="val 68199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>
            <a:extLst>
              <a:ext uri="{FF2B5EF4-FFF2-40B4-BE49-F238E27FC236}">
                <a16:creationId xmlns:a16="http://schemas.microsoft.com/office/drawing/2014/main" id="{952D346B-1577-6E23-7D3F-9F0D74BF32C1}"/>
              </a:ext>
            </a:extLst>
          </p:cNvPr>
          <p:cNvSpPr/>
          <p:nvPr/>
        </p:nvSpPr>
        <p:spPr>
          <a:xfrm>
            <a:off x="9114503" y="2726725"/>
            <a:ext cx="313038" cy="311750"/>
          </a:xfrm>
          <a:prstGeom prst="arc">
            <a:avLst>
              <a:gd name="adj1" fmla="val 15499903"/>
              <a:gd name="adj2" fmla="val 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1" name="Espace réservé du pied de page 4">
            <a:extLst>
              <a:ext uri="{FF2B5EF4-FFF2-40B4-BE49-F238E27FC236}">
                <a16:creationId xmlns:a16="http://schemas.microsoft.com/office/drawing/2014/main" id="{597C5745-83FE-1428-17BA-2879545006F4}"/>
              </a:ext>
            </a:extLst>
          </p:cNvPr>
          <p:cNvSpPr txBox="1">
            <a:spLocks/>
          </p:cNvSpPr>
          <p:nvPr/>
        </p:nvSpPr>
        <p:spPr>
          <a:xfrm>
            <a:off x="1934751" y="6384925"/>
            <a:ext cx="60119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/>
              <a:t>Construction noise assessments and mitigation proposals during asbestos remediation works in B60</a:t>
            </a:r>
            <a:endParaRPr lang="en-GB" dirty="0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DDCF7E4A-1041-D6D1-502F-2725A7A37E73}"/>
              </a:ext>
            </a:extLst>
          </p:cNvPr>
          <p:cNvSpPr/>
          <p:nvPr/>
        </p:nvSpPr>
        <p:spPr>
          <a:xfrm>
            <a:off x="8909446" y="2562607"/>
            <a:ext cx="666682" cy="690358"/>
          </a:xfrm>
          <a:prstGeom prst="arc">
            <a:avLst>
              <a:gd name="adj1" fmla="val 15262131"/>
              <a:gd name="adj2" fmla="val 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23" name="Arc 22">
            <a:extLst>
              <a:ext uri="{FF2B5EF4-FFF2-40B4-BE49-F238E27FC236}">
                <a16:creationId xmlns:a16="http://schemas.microsoft.com/office/drawing/2014/main" id="{12D2F4F5-76DA-50B2-1B18-95044A255842}"/>
              </a:ext>
            </a:extLst>
          </p:cNvPr>
          <p:cNvSpPr/>
          <p:nvPr/>
        </p:nvSpPr>
        <p:spPr>
          <a:xfrm>
            <a:off x="8652090" y="2438005"/>
            <a:ext cx="1054279" cy="871419"/>
          </a:xfrm>
          <a:prstGeom prst="arc">
            <a:avLst>
              <a:gd name="adj1" fmla="val 15361489"/>
              <a:gd name="adj2" fmla="val 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cxnSp>
        <p:nvCxnSpPr>
          <p:cNvPr id="26" name="Connecteur : en arc 25">
            <a:extLst>
              <a:ext uri="{FF2B5EF4-FFF2-40B4-BE49-F238E27FC236}">
                <a16:creationId xmlns:a16="http://schemas.microsoft.com/office/drawing/2014/main" id="{D0E79314-BD0D-BB9A-2316-BE64859450F1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183149" y="2627822"/>
            <a:ext cx="362122" cy="313038"/>
          </a:xfrm>
          <a:prstGeom prst="curvedConnector3">
            <a:avLst>
              <a:gd name="adj1" fmla="val 68199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 : en arc 26">
            <a:extLst>
              <a:ext uri="{FF2B5EF4-FFF2-40B4-BE49-F238E27FC236}">
                <a16:creationId xmlns:a16="http://schemas.microsoft.com/office/drawing/2014/main" id="{DAECC62F-14D6-D07A-188D-09D85A9ABB7C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289649" y="2627822"/>
            <a:ext cx="362122" cy="313038"/>
          </a:xfrm>
          <a:prstGeom prst="curvedConnector3">
            <a:avLst>
              <a:gd name="adj1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rc 27">
            <a:extLst>
              <a:ext uri="{FF2B5EF4-FFF2-40B4-BE49-F238E27FC236}">
                <a16:creationId xmlns:a16="http://schemas.microsoft.com/office/drawing/2014/main" id="{D1429C63-6E87-DAD7-8B6B-F6F7A15CA7A1}"/>
              </a:ext>
            </a:extLst>
          </p:cNvPr>
          <p:cNvSpPr/>
          <p:nvPr/>
        </p:nvSpPr>
        <p:spPr>
          <a:xfrm rot="888937">
            <a:off x="8795572" y="2253311"/>
            <a:ext cx="1038436" cy="901799"/>
          </a:xfrm>
          <a:prstGeom prst="arc">
            <a:avLst>
              <a:gd name="adj1" fmla="val 13131618"/>
              <a:gd name="adj2" fmla="val 0"/>
            </a:avLst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65912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412804-8569-7F6F-25F0-BD00AE5109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9C051CB6-F582-9645-EA59-739E8244FB33}"/>
              </a:ext>
            </a:extLst>
          </p:cNvPr>
          <p:cNvSpPr txBox="1">
            <a:spLocks/>
          </p:cNvSpPr>
          <p:nvPr/>
        </p:nvSpPr>
        <p:spPr>
          <a:xfrm>
            <a:off x="155575" y="-28841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CERN’s ’’noise at work’’ criteria</a:t>
            </a:r>
            <a:endParaRPr lang="fr-CH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BF93EAC-5C8D-BE6D-9440-14D815AADF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144" y="1414608"/>
            <a:ext cx="4102315" cy="2523441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8200865D-FC0F-C172-A136-61D52E213496}"/>
              </a:ext>
            </a:extLst>
          </p:cNvPr>
          <p:cNvSpPr txBox="1"/>
          <p:nvPr/>
        </p:nvSpPr>
        <p:spPr>
          <a:xfrm>
            <a:off x="364168" y="968264"/>
            <a:ext cx="6146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GSI-SH-4 Protection of workers against noise extracts: </a:t>
            </a:r>
            <a:endParaRPr lang="fr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48B4CE-76C7-D2DD-F297-7697064C56B3}"/>
              </a:ext>
            </a:extLst>
          </p:cNvPr>
          <p:cNvSpPr/>
          <p:nvPr/>
        </p:nvSpPr>
        <p:spPr>
          <a:xfrm>
            <a:off x="904876" y="3015201"/>
            <a:ext cx="2819400" cy="411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3EA0B6-2DE5-311F-4904-38A18174D39F}"/>
              </a:ext>
            </a:extLst>
          </p:cNvPr>
          <p:cNvSpPr txBox="1"/>
          <p:nvPr/>
        </p:nvSpPr>
        <p:spPr>
          <a:xfrm>
            <a:off x="6423884" y="3899846"/>
            <a:ext cx="45005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Note: </a:t>
            </a:r>
            <a:r>
              <a:rPr lang="fr-CH" dirty="0"/>
              <a:t>Following </a:t>
            </a:r>
            <a:r>
              <a:rPr lang="fr-CH" dirty="0" err="1"/>
              <a:t>facade</a:t>
            </a:r>
            <a:r>
              <a:rPr lang="fr-CH" dirty="0"/>
              <a:t> insultation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considered</a:t>
            </a:r>
            <a:endParaRPr lang="fr-CH" dirty="0"/>
          </a:p>
          <a:p>
            <a:r>
              <a:rPr lang="fr-CH" dirty="0"/>
              <a:t>	- 10 </a:t>
            </a:r>
            <a:r>
              <a:rPr lang="fr-CH" dirty="0" err="1"/>
              <a:t>dBA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opened</a:t>
            </a:r>
            <a:r>
              <a:rPr lang="fr-CH" dirty="0"/>
              <a:t> </a:t>
            </a:r>
            <a:r>
              <a:rPr lang="fr-CH" dirty="0" err="1"/>
              <a:t>windows</a:t>
            </a:r>
            <a:r>
              <a:rPr lang="fr-CH" dirty="0"/>
              <a:t> </a:t>
            </a:r>
          </a:p>
          <a:p>
            <a:r>
              <a:rPr lang="fr-CH" dirty="0"/>
              <a:t>              - 25 </a:t>
            </a:r>
            <a:r>
              <a:rPr lang="fr-CH" dirty="0" err="1"/>
              <a:t>dBA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closed</a:t>
            </a:r>
            <a:r>
              <a:rPr lang="fr-CH" dirty="0"/>
              <a:t> </a:t>
            </a:r>
            <a:r>
              <a:rPr lang="fr-CH" dirty="0" err="1"/>
              <a:t>windows</a:t>
            </a:r>
            <a:endParaRPr lang="fr-CH" dirty="0"/>
          </a:p>
        </p:txBody>
      </p:sp>
      <p:graphicFrame>
        <p:nvGraphicFramePr>
          <p:cNvPr id="17" name="Tableau 9">
            <a:extLst>
              <a:ext uri="{FF2B5EF4-FFF2-40B4-BE49-F238E27FC236}">
                <a16:creationId xmlns:a16="http://schemas.microsoft.com/office/drawing/2014/main" id="{E86BC929-A61B-079F-9CB6-DA8E7070CB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125984"/>
              </p:ext>
            </p:extLst>
          </p:nvPr>
        </p:nvGraphicFramePr>
        <p:xfrm>
          <a:off x="6423884" y="1848276"/>
          <a:ext cx="4944334" cy="1866339"/>
        </p:xfrm>
        <a:graphic>
          <a:graphicData uri="http://schemas.openxmlformats.org/drawingml/2006/table">
            <a:tbl>
              <a:tblPr firstRow="1" bandRow="1">
                <a:solidFill>
                  <a:schemeClr val="bg2">
                    <a:lumMod val="10000"/>
                  </a:schemeClr>
                </a:solidFill>
                <a:tableStyleId>{5C22544A-7EE6-4342-B048-85BDC9FD1C3A}</a:tableStyleId>
              </a:tblPr>
              <a:tblGrid>
                <a:gridCol w="2382366">
                  <a:extLst>
                    <a:ext uri="{9D8B030D-6E8A-4147-A177-3AD203B41FA5}">
                      <a16:colId xmlns:a16="http://schemas.microsoft.com/office/drawing/2014/main" val="3996800996"/>
                    </a:ext>
                  </a:extLst>
                </a:gridCol>
                <a:gridCol w="2561968">
                  <a:extLst>
                    <a:ext uri="{9D8B030D-6E8A-4147-A177-3AD203B41FA5}">
                      <a16:colId xmlns:a16="http://schemas.microsoft.com/office/drawing/2014/main" val="720576960"/>
                    </a:ext>
                  </a:extLst>
                </a:gridCol>
              </a:tblGrid>
              <a:tr h="175973">
                <a:tc gridSpan="2">
                  <a:txBody>
                    <a:bodyPr/>
                    <a:lstStyle/>
                    <a:p>
                      <a:pPr algn="ctr"/>
                      <a:r>
                        <a:rPr lang="fr-FR" sz="1400" noProof="0" dirty="0"/>
                        <a:t>Noise </a:t>
                      </a:r>
                      <a:r>
                        <a:rPr lang="fr-FR" sz="1400" noProof="0" dirty="0" err="1"/>
                        <a:t>criteria</a:t>
                      </a:r>
                      <a:endParaRPr lang="fr-FR" sz="1400" noProof="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fr-FR" sz="1600" noProof="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6525"/>
                  </a:ext>
                </a:extLst>
              </a:tr>
              <a:tr h="479499"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bg1"/>
                          </a:solidFill>
                        </a:rPr>
                        <a:t>Noise transmission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noProof="0" dirty="0">
                          <a:solidFill>
                            <a:schemeClr val="bg1"/>
                          </a:solidFill>
                        </a:rPr>
                        <a:t>Criteria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463719"/>
                  </a:ext>
                </a:extLst>
              </a:tr>
              <a:tr h="339821">
                <a:tc>
                  <a:txBody>
                    <a:bodyPr/>
                    <a:lstStyle/>
                    <a:p>
                      <a:pPr algn="ctr"/>
                      <a:r>
                        <a:rPr lang="fr-FR" sz="1400" noProof="0" dirty="0"/>
                        <a:t>Structure borne noise</a:t>
                      </a:r>
                    </a:p>
                    <a:p>
                      <a:pPr algn="ctr"/>
                      <a:r>
                        <a:rPr lang="fr-FR" sz="1400" noProof="0" dirty="0"/>
                        <a:t>(in </a:t>
                      </a:r>
                      <a:r>
                        <a:rPr lang="fr-FR" sz="1400" noProof="0" dirty="0" err="1"/>
                        <a:t>receptor</a:t>
                      </a:r>
                      <a:r>
                        <a:rPr lang="fr-FR" sz="1400" noProof="0" dirty="0"/>
                        <a:t> room)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55 </a:t>
                      </a:r>
                      <a:r>
                        <a:rPr lang="fr-FR" sz="1400" b="1" kern="1200" noProof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dBA</a:t>
                      </a:r>
                      <a:endParaRPr lang="fr-FR" sz="14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43903"/>
                  </a:ext>
                </a:extLst>
              </a:tr>
              <a:tr h="435023">
                <a:tc>
                  <a:txBody>
                    <a:bodyPr/>
                    <a:lstStyle/>
                    <a:p>
                      <a:pPr algn="ctr"/>
                      <a:r>
                        <a:rPr lang="fr-FR" sz="1400" noProof="0" dirty="0" err="1"/>
                        <a:t>Airborne</a:t>
                      </a:r>
                      <a:r>
                        <a:rPr lang="fr-FR" sz="1400" noProof="0" dirty="0"/>
                        <a:t> noise</a:t>
                      </a:r>
                    </a:p>
                    <a:p>
                      <a:pPr algn="ctr"/>
                      <a:endParaRPr lang="fr-FR" sz="300" noProof="0" dirty="0"/>
                    </a:p>
                    <a:p>
                      <a:pPr algn="ctr"/>
                      <a:r>
                        <a:rPr lang="fr-FR" sz="1400" noProof="0" dirty="0"/>
                        <a:t>(at </a:t>
                      </a:r>
                      <a:r>
                        <a:rPr lang="fr-FR" sz="1400" noProof="0" dirty="0" err="1"/>
                        <a:t>receptor</a:t>
                      </a:r>
                      <a:r>
                        <a:rPr lang="fr-FR" sz="1400" noProof="0" dirty="0"/>
                        <a:t> </a:t>
                      </a:r>
                      <a:r>
                        <a:rPr lang="fr-FR" sz="1400" noProof="0" dirty="0" err="1"/>
                        <a:t>facade</a:t>
                      </a:r>
                      <a:r>
                        <a:rPr lang="fr-FR" sz="1400" noProof="0" dirty="0"/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FR" sz="14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80 </a:t>
                      </a:r>
                      <a:r>
                        <a:rPr lang="fr-FR" sz="1400" b="1" kern="1200" noProof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dBA</a:t>
                      </a:r>
                      <a:r>
                        <a:rPr lang="fr-FR" sz="14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1" kern="1200" noProof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with</a:t>
                      </a:r>
                      <a:r>
                        <a:rPr lang="fr-FR" sz="14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1" kern="1200" noProof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closed</a:t>
                      </a:r>
                      <a:r>
                        <a:rPr lang="fr-FR" sz="1400" b="1" kern="1200" noProof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400" b="1" kern="1200" noProof="0" dirty="0" err="1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windows</a:t>
                      </a:r>
                      <a:endParaRPr lang="fr-FR" sz="1400" b="1" kern="1200" noProof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52748"/>
                  </a:ext>
                </a:extLst>
              </a:tr>
            </a:tbl>
          </a:graphicData>
        </a:graphic>
      </p:graphicFrame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7EEB7E8A-4571-AF75-5201-DF2727373982}"/>
              </a:ext>
            </a:extLst>
          </p:cNvPr>
          <p:cNvCxnSpPr/>
          <p:nvPr/>
        </p:nvCxnSpPr>
        <p:spPr>
          <a:xfrm>
            <a:off x="4670854" y="2676328"/>
            <a:ext cx="1425146" cy="0"/>
          </a:xfrm>
          <a:prstGeom prst="straightConnector1">
            <a:avLst/>
          </a:prstGeom>
          <a:ln w="76200">
            <a:solidFill>
              <a:srgbClr val="25387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4483D4A9-C3D2-398A-D5B8-AD955B5D3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40493888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A5A206-9147-FE62-6BED-3EBC0552F4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9182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Works </a:t>
            </a:r>
            <a:r>
              <a:rPr lang="en-US" sz="4400" dirty="0" err="1"/>
              <a:t>programme</a:t>
            </a:r>
            <a:endParaRPr lang="fr-CH" sz="44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DAE9AC5-C9FA-C3F7-0729-1811F4C4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 dirty="0"/>
          </a:p>
        </p:txBody>
      </p:sp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6458B269-C009-305B-776D-16CC020B8B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7698981"/>
              </p:ext>
            </p:extLst>
          </p:nvPr>
        </p:nvGraphicFramePr>
        <p:xfrm>
          <a:off x="170297" y="1008443"/>
          <a:ext cx="8922521" cy="3014014"/>
        </p:xfrm>
        <a:graphic>
          <a:graphicData uri="http://schemas.openxmlformats.org/drawingml/2006/table">
            <a:tbl>
              <a:tblPr firstRow="1" bandRow="1"/>
              <a:tblGrid>
                <a:gridCol w="865917">
                  <a:extLst>
                    <a:ext uri="{9D8B030D-6E8A-4147-A177-3AD203B41FA5}">
                      <a16:colId xmlns:a16="http://schemas.microsoft.com/office/drawing/2014/main" val="4201345169"/>
                    </a:ext>
                  </a:extLst>
                </a:gridCol>
                <a:gridCol w="5305167">
                  <a:extLst>
                    <a:ext uri="{9D8B030D-6E8A-4147-A177-3AD203B41FA5}">
                      <a16:colId xmlns:a16="http://schemas.microsoft.com/office/drawing/2014/main" val="57251219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814531233"/>
                    </a:ext>
                  </a:extLst>
                </a:gridCol>
                <a:gridCol w="906163">
                  <a:extLst>
                    <a:ext uri="{9D8B030D-6E8A-4147-A177-3AD203B41FA5}">
                      <a16:colId xmlns:a16="http://schemas.microsoft.com/office/drawing/2014/main" val="1621185017"/>
                    </a:ext>
                  </a:extLst>
                </a:gridCol>
                <a:gridCol w="930874">
                  <a:extLst>
                    <a:ext uri="{9D8B030D-6E8A-4147-A177-3AD203B41FA5}">
                      <a16:colId xmlns:a16="http://schemas.microsoft.com/office/drawing/2014/main" val="713560875"/>
                    </a:ext>
                  </a:extLst>
                </a:gridCol>
              </a:tblGrid>
              <a:tr h="5479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Activities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Description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noProof="0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Location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Duration</a:t>
                      </a:r>
                    </a:p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fr-FR" sz="14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Dates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259310"/>
                  </a:ext>
                </a:extLst>
              </a:tr>
              <a:tr h="97913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Option A - asbestos remediation in office aera  (floors 2 to 6) with slab conservation.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Option B - asbestos remediation in office aera  (floors 2 to 6) without slab conservation.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Office area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 err="1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From</a:t>
                      </a:r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 10/07 to 11/08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324610"/>
                  </a:ext>
                </a:extLst>
              </a:tr>
              <a:tr h="25657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room (1/2 impair floors)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North staircase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600" b="0" i="0" u="none" strike="noStrike" kern="1200" dirty="0" err="1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lang="fr-FR" sz="16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14/08 to 22/09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982357"/>
                  </a:ext>
                </a:extLst>
              </a:tr>
              <a:tr h="26773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floor 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R+2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184246"/>
                  </a:ext>
                </a:extLst>
              </a:tr>
              <a:tr h="25657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room (1/2 pair floors )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North staircase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181051"/>
                  </a:ext>
                </a:extLst>
              </a:tr>
              <a:tr h="26773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north staircase</a:t>
                      </a: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6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600" b="0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408095"/>
                  </a:ext>
                </a:extLst>
              </a:tr>
            </a:tbl>
          </a:graphicData>
        </a:graphic>
      </p:graphicFrame>
      <p:pic>
        <p:nvPicPr>
          <p:cNvPr id="17" name="Image 16">
            <a:extLst>
              <a:ext uri="{FF2B5EF4-FFF2-40B4-BE49-F238E27FC236}">
                <a16:creationId xmlns:a16="http://schemas.microsoft.com/office/drawing/2014/main" id="{04A3D993-83D3-CCE6-11FE-795CA566AC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8529" y="4743322"/>
            <a:ext cx="2961604" cy="12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D25EBA5-4942-99C4-471F-DF8156E9E2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012"/>
          <a:stretch/>
        </p:blipFill>
        <p:spPr>
          <a:xfrm>
            <a:off x="203607" y="4746419"/>
            <a:ext cx="2894853" cy="1260000"/>
          </a:xfrm>
          <a:prstGeom prst="rect">
            <a:avLst/>
          </a:prstGeom>
        </p:spPr>
      </p:pic>
      <p:sp>
        <p:nvSpPr>
          <p:cNvPr id="23" name="ZoneTexte 22">
            <a:extLst>
              <a:ext uri="{FF2B5EF4-FFF2-40B4-BE49-F238E27FC236}">
                <a16:creationId xmlns:a16="http://schemas.microsoft.com/office/drawing/2014/main" id="{C222A142-1609-D466-91B0-0CA3FAC9BB3E}"/>
              </a:ext>
            </a:extLst>
          </p:cNvPr>
          <p:cNvSpPr txBox="1"/>
          <p:nvPr/>
        </p:nvSpPr>
        <p:spPr>
          <a:xfrm>
            <a:off x="1364806" y="4676201"/>
            <a:ext cx="802661" cy="2130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5A39209-4D62-D860-D5DC-5B8C50A42503}"/>
              </a:ext>
            </a:extLst>
          </p:cNvPr>
          <p:cNvSpPr/>
          <p:nvPr/>
        </p:nvSpPr>
        <p:spPr>
          <a:xfrm>
            <a:off x="170297" y="4371931"/>
            <a:ext cx="419100" cy="218895"/>
          </a:xfrm>
          <a:prstGeom prst="rect">
            <a:avLst/>
          </a:prstGeom>
          <a:solidFill>
            <a:srgbClr val="F8C98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41DAC1D-11C4-E490-8AF2-554FC39C86DF}"/>
              </a:ext>
            </a:extLst>
          </p:cNvPr>
          <p:cNvSpPr/>
          <p:nvPr/>
        </p:nvSpPr>
        <p:spPr>
          <a:xfrm>
            <a:off x="4886475" y="4388510"/>
            <a:ext cx="419100" cy="218895"/>
          </a:xfrm>
          <a:prstGeom prst="rect">
            <a:avLst/>
          </a:prstGeom>
          <a:solidFill>
            <a:srgbClr val="25387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66F4DD1-9668-3B6A-55F5-1C29F0F1A08C}"/>
              </a:ext>
            </a:extLst>
          </p:cNvPr>
          <p:cNvSpPr/>
          <p:nvPr/>
        </p:nvSpPr>
        <p:spPr>
          <a:xfrm>
            <a:off x="1801771" y="4372474"/>
            <a:ext cx="419100" cy="218895"/>
          </a:xfrm>
          <a:prstGeom prst="rect">
            <a:avLst/>
          </a:prstGeom>
          <a:solidFill>
            <a:srgbClr val="0099D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9B1C3E2-E845-BF91-1F09-AAE73DD787E0}"/>
              </a:ext>
            </a:extLst>
          </p:cNvPr>
          <p:cNvSpPr/>
          <p:nvPr/>
        </p:nvSpPr>
        <p:spPr>
          <a:xfrm>
            <a:off x="3358683" y="4370996"/>
            <a:ext cx="419100" cy="218895"/>
          </a:xfrm>
          <a:prstGeom prst="rect">
            <a:avLst/>
          </a:prstGeom>
          <a:solidFill>
            <a:srgbClr val="A6639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9E0DB4-CB74-C14D-3C4A-8524A69166B7}"/>
              </a:ext>
            </a:extLst>
          </p:cNvPr>
          <p:cNvSpPr/>
          <p:nvPr/>
        </p:nvSpPr>
        <p:spPr>
          <a:xfrm>
            <a:off x="6430491" y="4388510"/>
            <a:ext cx="419100" cy="218895"/>
          </a:xfrm>
          <a:prstGeom prst="rect">
            <a:avLst/>
          </a:prstGeom>
          <a:solidFill>
            <a:srgbClr val="DF8C27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5DE0EA80-8A23-3937-EE8E-7399CF1E91D4}"/>
              </a:ext>
            </a:extLst>
          </p:cNvPr>
          <p:cNvSpPr txBox="1"/>
          <p:nvPr/>
        </p:nvSpPr>
        <p:spPr>
          <a:xfrm>
            <a:off x="583247" y="4308896"/>
            <a:ext cx="190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1</a:t>
            </a:r>
            <a:endParaRPr lang="fr-CH" dirty="0"/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2D12C23E-1295-66FC-53B4-DB57A7BE6F06}"/>
              </a:ext>
            </a:extLst>
          </p:cNvPr>
          <p:cNvSpPr txBox="1"/>
          <p:nvPr/>
        </p:nvSpPr>
        <p:spPr>
          <a:xfrm>
            <a:off x="2219499" y="4295778"/>
            <a:ext cx="111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2</a:t>
            </a:r>
            <a:endParaRPr lang="fr-CH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C65ABE96-8166-8C43-82DE-401CEA32D49F}"/>
              </a:ext>
            </a:extLst>
          </p:cNvPr>
          <p:cNvSpPr txBox="1"/>
          <p:nvPr/>
        </p:nvSpPr>
        <p:spPr>
          <a:xfrm>
            <a:off x="3747233" y="4295778"/>
            <a:ext cx="1111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3</a:t>
            </a:r>
            <a:endParaRPr lang="fr-CH" dirty="0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FB95DAC5-9884-CE1C-919D-A3866CBAE3F8}"/>
              </a:ext>
            </a:extLst>
          </p:cNvPr>
          <p:cNvSpPr txBox="1"/>
          <p:nvPr/>
        </p:nvSpPr>
        <p:spPr>
          <a:xfrm>
            <a:off x="5269469" y="4306032"/>
            <a:ext cx="1102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4</a:t>
            </a:r>
            <a:endParaRPr lang="fr-CH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3D5C564B-0123-6EE3-FBB2-78D259CF0C63}"/>
              </a:ext>
            </a:extLst>
          </p:cNvPr>
          <p:cNvSpPr txBox="1"/>
          <p:nvPr/>
        </p:nvSpPr>
        <p:spPr>
          <a:xfrm>
            <a:off x="6848370" y="4295778"/>
            <a:ext cx="19081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5</a:t>
            </a:r>
            <a:endParaRPr lang="fr-CH" dirty="0"/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B72A6BC-44BB-ACDF-7FDC-7D63AC49B148}"/>
              </a:ext>
            </a:extLst>
          </p:cNvPr>
          <p:cNvSpPr txBox="1"/>
          <p:nvPr/>
        </p:nvSpPr>
        <p:spPr>
          <a:xfrm>
            <a:off x="9330162" y="2900796"/>
            <a:ext cx="26448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/>
              <a:t>Note 2: </a:t>
            </a:r>
            <a:r>
              <a:rPr lang="fr-FR" sz="1600" dirty="0"/>
              <a:t>Air Handling Unit (AHU) </a:t>
            </a:r>
            <a:r>
              <a:rPr lang="fr-FR" sz="1600" dirty="0" err="1"/>
              <a:t>will</a:t>
            </a:r>
            <a:r>
              <a:rPr lang="fr-FR" sz="1600" dirty="0"/>
              <a:t> </a:t>
            </a:r>
            <a:r>
              <a:rPr lang="fr-FR" sz="1600" dirty="0" err="1"/>
              <a:t>be</a:t>
            </a:r>
            <a:r>
              <a:rPr lang="fr-FR" sz="1600" dirty="0"/>
              <a:t> operating 24/7 at the B60 façades to control </a:t>
            </a:r>
            <a:r>
              <a:rPr lang="fr-FR" sz="1600" dirty="0" err="1"/>
              <a:t>asbestos</a:t>
            </a:r>
            <a:r>
              <a:rPr lang="fr-FR" sz="1600" dirty="0"/>
              <a:t> dispersion. Numbers of AHU </a:t>
            </a:r>
            <a:r>
              <a:rPr lang="fr-FR" sz="1600" dirty="0" err="1"/>
              <a:t>will</a:t>
            </a:r>
            <a:r>
              <a:rPr lang="fr-FR" sz="1600" dirty="0"/>
              <a:t> </a:t>
            </a:r>
            <a:r>
              <a:rPr lang="fr-FR" sz="1600" dirty="0" err="1"/>
              <a:t>decrease</a:t>
            </a:r>
            <a:r>
              <a:rPr lang="fr-FR" sz="1600" dirty="0"/>
              <a:t> at the end of Activity 1.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13547B9-DB15-3B18-001C-8EEB9DD1C199}"/>
              </a:ext>
            </a:extLst>
          </p:cNvPr>
          <p:cNvSpPr txBox="1"/>
          <p:nvPr/>
        </p:nvSpPr>
        <p:spPr>
          <a:xfrm>
            <a:off x="9330162" y="1796934"/>
            <a:ext cx="26684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u="sng" dirty="0"/>
              <a:t>Note 1:</a:t>
            </a:r>
            <a:r>
              <a:rPr lang="fr-FR" sz="1600" b="1" dirty="0"/>
              <a:t>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Some s</a:t>
            </a:r>
            <a:r>
              <a:rPr lang="en-GB" sz="1600" dirty="0">
                <a:latin typeface="Arial" panose="020B0604020202020204" pitchFamily="34" charset="0"/>
                <a:ea typeface="Times New Roman" panose="02020603050405020304" pitchFamily="18" charset="0"/>
              </a:rPr>
              <a:t>light </a:t>
            </a:r>
            <a:r>
              <a:rPr lang="en-GB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variation in the activity programme can be expected.</a:t>
            </a:r>
            <a:endParaRPr lang="fr-CH" sz="16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D628B90-3A7E-6DE5-BAE3-85201F5FDBB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38"/>
          <a:stretch/>
        </p:blipFill>
        <p:spPr>
          <a:xfrm>
            <a:off x="3240127" y="4743322"/>
            <a:ext cx="2941953" cy="126000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6AAD469F-09D5-E9A6-7AE9-BA9D6ED56512}"/>
              </a:ext>
            </a:extLst>
          </p:cNvPr>
          <p:cNvSpPr txBox="1"/>
          <p:nvPr/>
        </p:nvSpPr>
        <p:spPr>
          <a:xfrm>
            <a:off x="9330162" y="628517"/>
            <a:ext cx="29946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err="1"/>
              <a:t>Hours</a:t>
            </a:r>
            <a:r>
              <a:rPr lang="fr-CH" sz="2000" b="1" dirty="0"/>
              <a:t> of </a:t>
            </a:r>
            <a:r>
              <a:rPr lang="fr-CH" sz="2000" b="1" dirty="0" err="1"/>
              <a:t>work</a:t>
            </a:r>
            <a:r>
              <a:rPr lang="fr-CH" sz="2000" b="1" dirty="0"/>
              <a:t>:</a:t>
            </a:r>
          </a:p>
          <a:p>
            <a:r>
              <a:rPr lang="fr-CH" sz="2000" b="1" dirty="0"/>
              <a:t>7am-12am</a:t>
            </a:r>
          </a:p>
          <a:p>
            <a:r>
              <a:rPr lang="fr-CH" sz="2000" b="1" dirty="0"/>
              <a:t>1pm-5:30pm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D249CF9-DB3B-2828-7D60-A3C620BA2A08}"/>
              </a:ext>
            </a:extLst>
          </p:cNvPr>
          <p:cNvSpPr txBox="1"/>
          <p:nvPr/>
        </p:nvSpPr>
        <p:spPr>
          <a:xfrm>
            <a:off x="4194670" y="4685847"/>
            <a:ext cx="802661" cy="2250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A3801E1-CF14-28A4-29A5-0E0B8F14D3D1}"/>
              </a:ext>
            </a:extLst>
          </p:cNvPr>
          <p:cNvSpPr txBox="1"/>
          <p:nvPr/>
        </p:nvSpPr>
        <p:spPr>
          <a:xfrm>
            <a:off x="1137351" y="4650127"/>
            <a:ext cx="799909" cy="3172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0F8FE60-BDD8-E94E-5A9F-9A889268F403}"/>
              </a:ext>
            </a:extLst>
          </p:cNvPr>
          <p:cNvSpPr txBox="1"/>
          <p:nvPr/>
        </p:nvSpPr>
        <p:spPr>
          <a:xfrm>
            <a:off x="7266086" y="4633874"/>
            <a:ext cx="10854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CH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DD4F2947-41D6-F4D9-C036-F9C10E791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3455407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3A6236E-9225-3F44-66E2-BBD430A72C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575" y="725166"/>
            <a:ext cx="7958694" cy="270383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Structure borne noise (SBN) will impact any building structurally connected to B60: </a:t>
            </a:r>
            <a:r>
              <a:rPr lang="en-GB" sz="1800" b="1" dirty="0"/>
              <a:t>B500, B61, B62, B63 et B50</a:t>
            </a:r>
            <a:r>
              <a:rPr lang="en-GB" sz="1800" dirty="0"/>
              <a:t>.</a:t>
            </a:r>
          </a:p>
          <a:p>
            <a:pPr marL="0" indent="0">
              <a:buNone/>
            </a:pPr>
            <a:r>
              <a:rPr lang="en-GB" sz="1800" dirty="0"/>
              <a:t>This disturbance could </a:t>
            </a:r>
            <a:r>
              <a:rPr lang="en-GB" sz="1800" dirty="0">
                <a:solidFill>
                  <a:srgbClr val="FF0000"/>
                </a:solidFill>
              </a:rPr>
              <a:t>not be forecasted </a:t>
            </a:r>
            <a:r>
              <a:rPr lang="en-GB" sz="1800" dirty="0"/>
              <a:t>for the following reasons: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 pre-vibration survey was not possible due to asbestos presence.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 works programme includes the use of vibrating tools at all storeys at the same time to minimise works duration.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9CCE070-4BD2-A418-C671-3138F99427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793590" y="6278898"/>
            <a:ext cx="872071" cy="365125"/>
          </a:xfrm>
        </p:spPr>
        <p:txBody>
          <a:bodyPr/>
          <a:lstStyle/>
          <a:p>
            <a:r>
              <a:rPr lang="en-GB" dirty="0"/>
              <a:t>24/03/20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25E1F0-4C88-082F-FB27-AC8184E005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D9617572-4BBB-73DA-D30C-6D54276B0A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68802"/>
            <a:ext cx="10515600" cy="1252238"/>
          </a:xfrm>
        </p:spPr>
        <p:txBody>
          <a:bodyPr>
            <a:normAutofit/>
          </a:bodyPr>
          <a:lstStyle/>
          <a:p>
            <a:r>
              <a:rPr lang="en-GB" sz="4400" dirty="0"/>
              <a:t>Structure borne noise (SBN) predictions</a:t>
            </a:r>
          </a:p>
        </p:txBody>
      </p:sp>
      <p:graphicFrame>
        <p:nvGraphicFramePr>
          <p:cNvPr id="8" name="Tableau 7">
            <a:extLst>
              <a:ext uri="{FF2B5EF4-FFF2-40B4-BE49-F238E27FC236}">
                <a16:creationId xmlns:a16="http://schemas.microsoft.com/office/drawing/2014/main" id="{192A22F2-D0BD-3435-33CB-1F603EF29B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839935"/>
              </p:ext>
            </p:extLst>
          </p:nvPr>
        </p:nvGraphicFramePr>
        <p:xfrm>
          <a:off x="155575" y="2997200"/>
          <a:ext cx="7372666" cy="2823767"/>
        </p:xfrm>
        <a:graphic>
          <a:graphicData uri="http://schemas.openxmlformats.org/drawingml/2006/table">
            <a:tbl>
              <a:tblPr firstRow="1" bandRow="1"/>
              <a:tblGrid>
                <a:gridCol w="634777">
                  <a:extLst>
                    <a:ext uri="{9D8B030D-6E8A-4147-A177-3AD203B41FA5}">
                      <a16:colId xmlns:a16="http://schemas.microsoft.com/office/drawing/2014/main" val="4201345169"/>
                    </a:ext>
                  </a:extLst>
                </a:gridCol>
                <a:gridCol w="4441446">
                  <a:extLst>
                    <a:ext uri="{9D8B030D-6E8A-4147-A177-3AD203B41FA5}">
                      <a16:colId xmlns:a16="http://schemas.microsoft.com/office/drawing/2014/main" val="57251219"/>
                    </a:ext>
                  </a:extLst>
                </a:gridCol>
                <a:gridCol w="835554">
                  <a:extLst>
                    <a:ext uri="{9D8B030D-6E8A-4147-A177-3AD203B41FA5}">
                      <a16:colId xmlns:a16="http://schemas.microsoft.com/office/drawing/2014/main" val="1621185017"/>
                    </a:ext>
                  </a:extLst>
                </a:gridCol>
                <a:gridCol w="1460889">
                  <a:extLst>
                    <a:ext uri="{9D8B030D-6E8A-4147-A177-3AD203B41FA5}">
                      <a16:colId xmlns:a16="http://schemas.microsoft.com/office/drawing/2014/main" val="3889658819"/>
                    </a:ext>
                  </a:extLst>
                </a:gridCol>
              </a:tblGrid>
              <a:tr h="31417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u="none" dirty="0">
                          <a:solidFill>
                            <a:schemeClr val="bg1"/>
                          </a:solidFill>
                        </a:rPr>
                        <a:t>SBN impact planning</a:t>
                      </a:r>
                      <a:endParaRPr lang="fr-FR" sz="12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fr-FR" sz="1600" b="1" i="0" u="none" strike="noStrike" dirty="0">
                        <a:solidFill>
                          <a:srgbClr val="FFFFFF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9259310"/>
                  </a:ext>
                </a:extLst>
              </a:tr>
              <a:tr h="638482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Activity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Description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Duration (</a:t>
                      </a:r>
                      <a:r>
                        <a:rPr lang="fr-FR" sz="12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weeks</a:t>
                      </a: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SBN impact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43649846"/>
                  </a:ext>
                </a:extLst>
              </a:tr>
              <a:tr h="851309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Option A - asbestos remediation in office aera  (floors 2 to 6) with slab conservation.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Option B - asbestos remediation in office aera  (floors 2 to 6) without slab conservation.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0324610"/>
                  </a:ext>
                </a:extLst>
              </a:tr>
              <a:tr h="2327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room (1/2 impair floors)</a:t>
                      </a:r>
                      <a:endParaRPr lang="en-US" sz="12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982357"/>
                  </a:ext>
                </a:extLst>
              </a:tr>
              <a:tr h="23278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floor </a:t>
                      </a:r>
                      <a:endParaRPr lang="en-US" sz="12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184246"/>
                  </a:ext>
                </a:extLst>
              </a:tr>
              <a:tr h="32145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technical room (1/2 pair floors )</a:t>
                      </a:r>
                      <a:endParaRPr lang="en-US" sz="12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Yes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181051"/>
                  </a:ext>
                </a:extLst>
              </a:tr>
              <a:tr h="232780"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kern="1200" noProof="0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Asbestos remediation in north staircase</a:t>
                      </a:r>
                      <a:endParaRPr lang="en-US" sz="1200" b="0" i="0" u="none" strike="noStrike" noProof="0" dirty="0">
                        <a:solidFill>
                          <a:srgbClr val="0055A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1200" b="0" i="0" u="none" strike="noStrike" dirty="0">
                          <a:solidFill>
                            <a:srgbClr val="0055A0"/>
                          </a:solidFill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8171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9408095"/>
                  </a:ext>
                </a:extLst>
              </a:tr>
            </a:tbl>
          </a:graphicData>
        </a:graphic>
      </p:graphicFrame>
      <p:pic>
        <p:nvPicPr>
          <p:cNvPr id="9" name="Image 8">
            <a:extLst>
              <a:ext uri="{FF2B5EF4-FFF2-40B4-BE49-F238E27FC236}">
                <a16:creationId xmlns:a16="http://schemas.microsoft.com/office/drawing/2014/main" id="{F215A80F-B2CA-41B1-018A-1763785A37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4535" y="1047105"/>
            <a:ext cx="3922426" cy="4773862"/>
          </a:xfrm>
          <a:prstGeom prst="rect">
            <a:avLst/>
          </a:prstGeom>
        </p:spPr>
      </p:pic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0061A9DD-30B9-5E91-7AF5-11768AC38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146378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EEF6DD2B-6500-C3B6-42AB-BDCE031F0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7195" y="941066"/>
            <a:ext cx="5709766" cy="402557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66F2BF3-E7D9-DDBA-2F7F-485E01C32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76" y="-281449"/>
            <a:ext cx="10515600" cy="1325563"/>
          </a:xfrm>
        </p:spPr>
        <p:txBody>
          <a:bodyPr>
            <a:normAutofit/>
          </a:bodyPr>
          <a:lstStyle/>
          <a:p>
            <a:r>
              <a:rPr lang="fr-FR" sz="4400" dirty="0" err="1"/>
              <a:t>Airborne</a:t>
            </a:r>
            <a:r>
              <a:rPr lang="fr-FR" sz="4400" dirty="0"/>
              <a:t> noise </a:t>
            </a:r>
            <a:r>
              <a:rPr lang="fr-FR" sz="4400" dirty="0" err="1"/>
              <a:t>predictions</a:t>
            </a:r>
            <a:endParaRPr lang="fr-FR" sz="4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2FC5CB6-6E57-BB53-DAE3-22CF0DC9BA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6623" y="934781"/>
            <a:ext cx="5709767" cy="41852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900" dirty="0"/>
              <a:t>The ‘’Directive sur le bruit de </a:t>
            </a:r>
            <a:r>
              <a:rPr lang="en-GB" sz="1900" dirty="0" err="1"/>
              <a:t>chantier</a:t>
            </a:r>
            <a:r>
              <a:rPr lang="en-GB" sz="1900" dirty="0"/>
              <a:t>’’ from OFEV requires that a construction noise assessment is carried out.</a:t>
            </a:r>
          </a:p>
          <a:p>
            <a:pPr marL="0" indent="0">
              <a:buNone/>
            </a:pPr>
            <a:r>
              <a:rPr lang="en-GB" sz="1900" dirty="0"/>
              <a:t>To do so, 3D noise model has been used to predict noise levels associated with the construction activities. </a:t>
            </a:r>
          </a:p>
          <a:p>
            <a:pPr marL="0" indent="0" algn="just">
              <a:buNone/>
            </a:pPr>
            <a:r>
              <a:rPr lang="en-GB" sz="1900" dirty="0"/>
              <a:t>The software sums the noise levels calculated from each noise source at each receptor location. </a:t>
            </a:r>
          </a:p>
          <a:p>
            <a:pPr marL="0" indent="0" algn="just">
              <a:buNone/>
            </a:pPr>
            <a:r>
              <a:rPr lang="en-GB" sz="1900" dirty="0"/>
              <a:t>Plant noise levels are taken from:</a:t>
            </a:r>
          </a:p>
          <a:p>
            <a:pPr>
              <a:buFontTx/>
              <a:buChar char="-"/>
            </a:pPr>
            <a:r>
              <a:rPr lang="en-GB" sz="1900" dirty="0"/>
              <a:t>Datasheets provided by manufacturer </a:t>
            </a:r>
          </a:p>
          <a:p>
            <a:pPr>
              <a:buFontTx/>
              <a:buChar char="-"/>
            </a:pPr>
            <a:r>
              <a:rPr lang="en-GB" sz="1900" dirty="0"/>
              <a:t>On-site measurement.</a:t>
            </a:r>
          </a:p>
          <a:p>
            <a:pPr>
              <a:buFontTx/>
              <a:buChar char="-"/>
            </a:pPr>
            <a:r>
              <a:rPr lang="en-GB" sz="1900" dirty="0"/>
              <a:t>BS 5228 Code of practice for noise and vibration control construction and open sites database. </a:t>
            </a:r>
          </a:p>
          <a:p>
            <a:pPr>
              <a:buFontTx/>
              <a:buChar char="-"/>
            </a:pPr>
            <a:endParaRPr lang="en-GB" sz="19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7E36CAB-41E6-B5BF-2E27-6C531A085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 dirty="0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126258E6-71A9-533D-ACD4-7D0CACA49E0D}"/>
              </a:ext>
            </a:extLst>
          </p:cNvPr>
          <p:cNvSpPr/>
          <p:nvPr/>
        </p:nvSpPr>
        <p:spPr>
          <a:xfrm rot="504491">
            <a:off x="8175419" y="1798306"/>
            <a:ext cx="2015007" cy="1571324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86682C3A-736E-A757-F9E0-2A1BAB0C9B1F}"/>
              </a:ext>
            </a:extLst>
          </p:cNvPr>
          <p:cNvSpPr/>
          <p:nvPr/>
        </p:nvSpPr>
        <p:spPr>
          <a:xfrm rot="504491">
            <a:off x="7356395" y="1225789"/>
            <a:ext cx="3653054" cy="2716356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08F7AE24-5AE6-01DF-B73D-C2E4F92F76C5}"/>
              </a:ext>
            </a:extLst>
          </p:cNvPr>
          <p:cNvSpPr/>
          <p:nvPr/>
        </p:nvSpPr>
        <p:spPr>
          <a:xfrm>
            <a:off x="6332768" y="4523874"/>
            <a:ext cx="607047" cy="307305"/>
          </a:xfrm>
          <a:prstGeom prst="ellipse">
            <a:avLst/>
          </a:prstGeom>
          <a:noFill/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091A46-80CB-48DE-7410-D47D2443587A}"/>
              </a:ext>
            </a:extLst>
          </p:cNvPr>
          <p:cNvSpPr txBox="1"/>
          <p:nvPr/>
        </p:nvSpPr>
        <p:spPr>
          <a:xfrm>
            <a:off x="6978737" y="4461847"/>
            <a:ext cx="2204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rgbClr val="FF0000"/>
                </a:solidFill>
              </a:rPr>
              <a:t>Noise propagation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755198FD-27FE-165C-9DB2-DA83BD4EB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558719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085A34-5931-F171-D9A1-C4F750DB1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536" y="864142"/>
            <a:ext cx="7439711" cy="41852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400" dirty="0">
                <a:sym typeface="Wingdings" panose="05000000000000000000" pitchFamily="2" charset="2"/>
              </a:rPr>
              <a:t> </a:t>
            </a:r>
            <a:r>
              <a:rPr lang="en-US" sz="2400" dirty="0"/>
              <a:t>From 10/07 to 11/08 (5 weeks)</a:t>
            </a:r>
            <a:endParaRPr lang="fr-CH" sz="24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FF982-F273-B467-32AF-3D558A87F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9" name="Tableau 9">
            <a:extLst>
              <a:ext uri="{FF2B5EF4-FFF2-40B4-BE49-F238E27FC236}">
                <a16:creationId xmlns:a16="http://schemas.microsoft.com/office/drawing/2014/main" id="{629792B5-CB5D-4C3B-C18C-0B0B1E0F24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868133"/>
              </p:ext>
            </p:extLst>
          </p:nvPr>
        </p:nvGraphicFramePr>
        <p:xfrm>
          <a:off x="294371" y="1292107"/>
          <a:ext cx="4944334" cy="3534670"/>
        </p:xfrm>
        <a:graphic>
          <a:graphicData uri="http://schemas.openxmlformats.org/drawingml/2006/table">
            <a:tbl>
              <a:tblPr firstRow="1" bandRow="1">
                <a:solidFill>
                  <a:schemeClr val="bg2">
                    <a:lumMod val="10000"/>
                  </a:schemeClr>
                </a:solidFill>
                <a:tableStyleId>{5C22544A-7EE6-4342-B048-85BDC9FD1C3A}</a:tableStyleId>
              </a:tblPr>
              <a:tblGrid>
                <a:gridCol w="2382366">
                  <a:extLst>
                    <a:ext uri="{9D8B030D-6E8A-4147-A177-3AD203B41FA5}">
                      <a16:colId xmlns:a16="http://schemas.microsoft.com/office/drawing/2014/main" val="3996800996"/>
                    </a:ext>
                  </a:extLst>
                </a:gridCol>
                <a:gridCol w="2561968">
                  <a:extLst>
                    <a:ext uri="{9D8B030D-6E8A-4147-A177-3AD203B41FA5}">
                      <a16:colId xmlns:a16="http://schemas.microsoft.com/office/drawing/2014/main" val="720576960"/>
                    </a:ext>
                  </a:extLst>
                </a:gridCol>
              </a:tblGrid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Building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Max noise </a:t>
                      </a:r>
                      <a:r>
                        <a:rPr lang="fr-FR" sz="1600" noProof="0" dirty="0" err="1"/>
                        <a:t>levels</a:t>
                      </a:r>
                      <a:r>
                        <a:rPr lang="fr-FR" sz="1600" noProof="0" dirty="0"/>
                        <a:t> (</a:t>
                      </a:r>
                      <a:r>
                        <a:rPr lang="fr-FR" sz="1600" noProof="0" dirty="0" err="1"/>
                        <a:t>with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closed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windows</a:t>
                      </a:r>
                      <a:r>
                        <a:rPr lang="fr-FR" sz="1600" noProof="0" dirty="0"/>
                        <a:t>) </a:t>
                      </a:r>
                    </a:p>
                    <a:p>
                      <a:pPr algn="ctr"/>
                      <a:r>
                        <a:rPr lang="fr-FR" sz="1600" noProof="0" dirty="0"/>
                        <a:t>8 </a:t>
                      </a:r>
                      <a:r>
                        <a:rPr lang="fr-FR" sz="1600" noProof="0" dirty="0" err="1"/>
                        <a:t>hours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average</a:t>
                      </a:r>
                      <a:r>
                        <a:rPr lang="fr-FR" sz="1600" noProof="0" dirty="0"/>
                        <a:t> – </a:t>
                      </a:r>
                      <a:r>
                        <a:rPr lang="fr-FR" sz="1600" noProof="0" dirty="0" err="1"/>
                        <a:t>dBA</a:t>
                      </a:r>
                      <a:endParaRPr lang="fr-FR" sz="1600" noProof="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6525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B53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43903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52748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797160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185774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B510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38807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B38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95132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B61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49.5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811027"/>
                  </a:ext>
                </a:extLst>
              </a:tr>
              <a:tr h="129028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Cantine (Terrasse)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 (Terrasse)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42059"/>
                  </a:ext>
                </a:extLst>
              </a:tr>
            </a:tbl>
          </a:graphicData>
        </a:graphic>
      </p:graphicFrame>
      <p:sp>
        <p:nvSpPr>
          <p:cNvPr id="19" name="Titre 1">
            <a:extLst>
              <a:ext uri="{FF2B5EF4-FFF2-40B4-BE49-F238E27FC236}">
                <a16:creationId xmlns:a16="http://schemas.microsoft.com/office/drawing/2014/main" id="{61241AD6-E3C3-82F5-62A9-C1AB1AC6513C}"/>
              </a:ext>
            </a:extLst>
          </p:cNvPr>
          <p:cNvSpPr txBox="1">
            <a:spLocks/>
          </p:cNvSpPr>
          <p:nvPr/>
        </p:nvSpPr>
        <p:spPr>
          <a:xfrm>
            <a:off x="0" y="-256114"/>
            <a:ext cx="125962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CH" sz="4400" dirty="0"/>
              <a:t>Activity 1 – </a:t>
            </a:r>
            <a:r>
              <a:rPr lang="fr-FR" sz="4400" dirty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Asbestos </a:t>
            </a:r>
            <a:r>
              <a:rPr lang="fr-FR" sz="4400" dirty="0" err="1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remediation</a:t>
            </a:r>
            <a:r>
              <a:rPr lang="fr-FR" sz="4400" dirty="0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 in office area </a:t>
            </a:r>
            <a:endParaRPr lang="fr-CH" sz="4400" dirty="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08AF24B6-4D2F-238F-1CEE-9887681EE9BD}"/>
              </a:ext>
            </a:extLst>
          </p:cNvPr>
          <p:cNvSpPr txBox="1"/>
          <p:nvPr/>
        </p:nvSpPr>
        <p:spPr>
          <a:xfrm>
            <a:off x="247536" y="4923496"/>
            <a:ext cx="649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Note 1: </a:t>
            </a:r>
            <a:r>
              <a:rPr lang="fr-FR" sz="1600" dirty="0"/>
              <a:t>SBN not </a:t>
            </a:r>
            <a:r>
              <a:rPr lang="fr-FR" sz="1600" dirty="0" err="1"/>
              <a:t>included</a:t>
            </a:r>
            <a:r>
              <a:rPr lang="fr-FR" sz="1600" dirty="0"/>
              <a:t> in noise </a:t>
            </a:r>
            <a:r>
              <a:rPr lang="fr-FR" sz="1600" dirty="0" err="1"/>
              <a:t>levels</a:t>
            </a:r>
            <a:r>
              <a:rPr lang="fr-FR" sz="1600" dirty="0"/>
              <a:t> </a:t>
            </a:r>
            <a:r>
              <a:rPr lang="fr-FR" sz="1600" dirty="0" err="1"/>
              <a:t>results</a:t>
            </a:r>
            <a:r>
              <a:rPr lang="fr-FR" sz="1600" dirty="0"/>
              <a:t>.</a:t>
            </a:r>
          </a:p>
          <a:p>
            <a:r>
              <a:rPr lang="fr-FR" sz="1600" b="1" dirty="0"/>
              <a:t>Note 2: </a:t>
            </a:r>
            <a:r>
              <a:rPr lang="fr-FR" sz="1600" dirty="0"/>
              <a:t>ALARA </a:t>
            </a:r>
            <a:r>
              <a:rPr lang="fr-FR" sz="1600" dirty="0" err="1"/>
              <a:t>criteria</a:t>
            </a:r>
            <a:r>
              <a:rPr lang="fr-FR" sz="1600" dirty="0"/>
              <a:t> : 55 </a:t>
            </a:r>
            <a:r>
              <a:rPr lang="fr-FR" sz="1600" dirty="0" err="1"/>
              <a:t>dBA</a:t>
            </a:r>
            <a:r>
              <a:rPr lang="fr-FR" sz="1600" dirty="0"/>
              <a:t> + 25 </a:t>
            </a:r>
            <a:r>
              <a:rPr lang="fr-FR" sz="1600" dirty="0" err="1"/>
              <a:t>dBA</a:t>
            </a:r>
            <a:r>
              <a:rPr lang="fr-FR" sz="1600" dirty="0"/>
              <a:t> = </a:t>
            </a:r>
            <a:r>
              <a:rPr lang="fr-FR" sz="1600" u="sng" dirty="0"/>
              <a:t>80</a:t>
            </a:r>
            <a:r>
              <a:rPr lang="fr-FR" sz="1600" dirty="0"/>
              <a:t> </a:t>
            </a:r>
            <a:r>
              <a:rPr lang="fr-FR" sz="1600" dirty="0" err="1"/>
              <a:t>dBA</a:t>
            </a:r>
            <a:r>
              <a:rPr lang="fr-FR" sz="1600" dirty="0"/>
              <a:t> at </a:t>
            </a:r>
            <a:r>
              <a:rPr lang="fr-FR" sz="1600" dirty="0" err="1"/>
              <a:t>facade</a:t>
            </a:r>
            <a:r>
              <a:rPr lang="fr-FR" sz="1600" dirty="0"/>
              <a:t>.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6385460-A025-F6EB-8BC7-2F2CB759A1D5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21642" t="30331" b="20347"/>
          <a:stretch/>
        </p:blipFill>
        <p:spPr>
          <a:xfrm>
            <a:off x="6953295" y="853818"/>
            <a:ext cx="5220000" cy="468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74BEC1C-469B-5729-9883-63F791BEF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8927" y="864142"/>
            <a:ext cx="990600" cy="180975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F43F1E9-CF42-9C26-2458-BF683274DA5E}"/>
              </a:ext>
            </a:extLst>
          </p:cNvPr>
          <p:cNvSpPr txBox="1"/>
          <p:nvPr/>
        </p:nvSpPr>
        <p:spPr>
          <a:xfrm>
            <a:off x="10247332" y="1138218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53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E3F5925F-BD57-C899-FFCB-0962E9A3A74A}"/>
              </a:ext>
            </a:extLst>
          </p:cNvPr>
          <p:cNvSpPr txBox="1"/>
          <p:nvPr/>
        </p:nvSpPr>
        <p:spPr>
          <a:xfrm>
            <a:off x="8188467" y="3275111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510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6A0CB137-58F9-531E-9C38-B5CE39E8BDF9}"/>
              </a:ext>
            </a:extLst>
          </p:cNvPr>
          <p:cNvSpPr txBox="1"/>
          <p:nvPr/>
        </p:nvSpPr>
        <p:spPr>
          <a:xfrm>
            <a:off x="8037581" y="1882058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6"/>
                </a:solidFill>
              </a:rPr>
              <a:t>2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347CBEC-F0F4-5A6E-35A5-96CFD21D852C}"/>
              </a:ext>
            </a:extLst>
          </p:cNvPr>
          <p:cNvSpPr txBox="1"/>
          <p:nvPr/>
        </p:nvSpPr>
        <p:spPr>
          <a:xfrm>
            <a:off x="10424622" y="2248150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61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7CF361E-5259-4CE1-5B34-E4B70407F7DA}"/>
              </a:ext>
            </a:extLst>
          </p:cNvPr>
          <p:cNvSpPr txBox="1"/>
          <p:nvPr/>
        </p:nvSpPr>
        <p:spPr>
          <a:xfrm>
            <a:off x="8759329" y="4826777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38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2F26FB8-A4A4-7D4C-F2FD-4207D1B77C47}"/>
              </a:ext>
            </a:extLst>
          </p:cNvPr>
          <p:cNvSpPr txBox="1"/>
          <p:nvPr/>
        </p:nvSpPr>
        <p:spPr>
          <a:xfrm>
            <a:off x="9165318" y="1066578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52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166BDCB1-F5D4-399E-214B-26ACC24E25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40649766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>
            <a:extLst>
              <a:ext uri="{FF2B5EF4-FFF2-40B4-BE49-F238E27FC236}">
                <a16:creationId xmlns:a16="http://schemas.microsoft.com/office/drawing/2014/main" id="{7B114B7C-A0A8-1DF3-34F7-47BC73C88785}"/>
              </a:ext>
            </a:extLst>
          </p:cNvPr>
          <p:cNvPicPr>
            <a:picLocks/>
          </p:cNvPicPr>
          <p:nvPr/>
        </p:nvPicPr>
        <p:blipFill rotWithShape="1">
          <a:blip r:embed="rId2"/>
          <a:srcRect l="11046" t="26833" b="20406"/>
          <a:stretch/>
        </p:blipFill>
        <p:spPr>
          <a:xfrm>
            <a:off x="6909990" y="951197"/>
            <a:ext cx="5220000" cy="468000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DB981AD-35ED-DF07-0CFB-DF9D2C807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11" y="-8398"/>
            <a:ext cx="12067980" cy="1325563"/>
          </a:xfrm>
        </p:spPr>
        <p:txBody>
          <a:bodyPr>
            <a:normAutofit fontScale="90000"/>
          </a:bodyPr>
          <a:lstStyle/>
          <a:p>
            <a:r>
              <a:rPr lang="en-GB" sz="4900" dirty="0"/>
              <a:t>Activity 2-5 – </a:t>
            </a:r>
            <a:r>
              <a:rPr lang="en-GB" sz="4900" b="0" i="0" u="none" strike="noStrike" kern="1200" noProof="0" dirty="0">
                <a:solidFill>
                  <a:srgbClr val="0055A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Asbestos </a:t>
            </a:r>
            <a:r>
              <a:rPr lang="fr-FR" sz="5400" dirty="0" err="1">
                <a:solidFill>
                  <a:srgbClr val="0055A0"/>
                </a:solidFill>
                <a:latin typeface="Arial" panose="020B0604020202020204" pitchFamily="34" charset="0"/>
                <a:ea typeface="+mn-ea"/>
                <a:cs typeface="+mn-cs"/>
              </a:rPr>
              <a:t>remediation</a:t>
            </a:r>
            <a:r>
              <a:rPr lang="en-GB" sz="4900" b="0" i="0" u="none" strike="noStrike" kern="1200" noProof="0" dirty="0">
                <a:solidFill>
                  <a:srgbClr val="0055A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 in north stair</a:t>
            </a:r>
            <a:r>
              <a:rPr lang="en-GB" sz="4800" b="0" i="0" u="none" strike="noStrike" noProof="0" dirty="0">
                <a:solidFill>
                  <a:srgbClr val="0055A0"/>
                </a:solidFill>
                <a:effectLst/>
                <a:latin typeface="Arial" panose="020B0604020202020204" pitchFamily="34" charset="0"/>
              </a:rPr>
              <a:t>case and R+2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3085A34-5931-F171-D9A1-C4F750DB1E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2822" y="1250965"/>
            <a:ext cx="5138928" cy="4188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H" sz="2000" dirty="0">
                <a:sym typeface="Wingdings" panose="05000000000000000000" pitchFamily="2" charset="2"/>
              </a:rPr>
              <a:t> </a:t>
            </a:r>
            <a:r>
              <a:rPr lang="en-US" sz="2000" dirty="0"/>
              <a:t>From </a:t>
            </a:r>
            <a:r>
              <a:rPr lang="fr-FR" sz="2000" b="0" i="0" u="none" strike="noStrike" kern="1200" dirty="0">
                <a:solidFill>
                  <a:srgbClr val="0055A0"/>
                </a:solidFill>
                <a:effectLst/>
                <a:latin typeface="Arial" panose="020B0604020202020204" pitchFamily="34" charset="0"/>
                <a:ea typeface="+mn-ea"/>
                <a:cs typeface="+mn-cs"/>
              </a:rPr>
              <a:t>14/08 to 22/09 </a:t>
            </a:r>
            <a:r>
              <a:rPr lang="en-US" sz="2000" dirty="0"/>
              <a:t>(6 weeks)</a:t>
            </a:r>
            <a:endParaRPr lang="fr-CH" sz="2000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21FF982-F273-B467-32AF-3D558A87F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7F25EFC-78D4-CF70-FE9D-423CFE3FA8EC}"/>
              </a:ext>
            </a:extLst>
          </p:cNvPr>
          <p:cNvSpPr txBox="1"/>
          <p:nvPr/>
        </p:nvSpPr>
        <p:spPr>
          <a:xfrm>
            <a:off x="10468857" y="1500141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53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F78EA3A-1A13-7932-1C95-F13B79B2C96A}"/>
              </a:ext>
            </a:extLst>
          </p:cNvPr>
          <p:cNvSpPr txBox="1"/>
          <p:nvPr/>
        </p:nvSpPr>
        <p:spPr>
          <a:xfrm>
            <a:off x="9466751" y="1460369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52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5416163-432E-698D-C053-478F24638E8D}"/>
              </a:ext>
            </a:extLst>
          </p:cNvPr>
          <p:cNvSpPr txBox="1"/>
          <p:nvPr/>
        </p:nvSpPr>
        <p:spPr>
          <a:xfrm>
            <a:off x="8694821" y="2231010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2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F61FD65-740C-EE6F-4814-4BE7BE5F1F90}"/>
              </a:ext>
            </a:extLst>
          </p:cNvPr>
          <p:cNvSpPr txBox="1"/>
          <p:nvPr/>
        </p:nvSpPr>
        <p:spPr>
          <a:xfrm>
            <a:off x="8597911" y="3613429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510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6D55F67C-B2A5-2B4D-A999-EDD10F5291E9}"/>
              </a:ext>
            </a:extLst>
          </p:cNvPr>
          <p:cNvSpPr txBox="1"/>
          <p:nvPr/>
        </p:nvSpPr>
        <p:spPr>
          <a:xfrm>
            <a:off x="9137237" y="4995848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38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95EC72-0692-AAF2-C471-9BE395679A61}"/>
              </a:ext>
            </a:extLst>
          </p:cNvPr>
          <p:cNvSpPr txBox="1"/>
          <p:nvPr/>
        </p:nvSpPr>
        <p:spPr>
          <a:xfrm>
            <a:off x="10581146" y="2538787"/>
            <a:ext cx="6590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6"/>
                </a:solidFill>
              </a:rPr>
              <a:t>61</a:t>
            </a:r>
            <a:endParaRPr lang="fr-CH" sz="1400" b="1" dirty="0">
              <a:solidFill>
                <a:schemeClr val="accent6"/>
              </a:solidFill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FFA1487-D987-417B-EC15-A156C1633A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0549" y="951197"/>
            <a:ext cx="990600" cy="1809750"/>
          </a:xfrm>
          <a:prstGeom prst="rect">
            <a:avLst/>
          </a:prstGeom>
        </p:spPr>
      </p:pic>
      <p:graphicFrame>
        <p:nvGraphicFramePr>
          <p:cNvPr id="16" name="Tableau 9">
            <a:extLst>
              <a:ext uri="{FF2B5EF4-FFF2-40B4-BE49-F238E27FC236}">
                <a16:creationId xmlns:a16="http://schemas.microsoft.com/office/drawing/2014/main" id="{C976C9E0-FED4-F0D9-D31F-53A5183FA1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6057737"/>
              </p:ext>
            </p:extLst>
          </p:nvPr>
        </p:nvGraphicFramePr>
        <p:xfrm>
          <a:off x="349409" y="1653490"/>
          <a:ext cx="4944334" cy="3534670"/>
        </p:xfrm>
        <a:graphic>
          <a:graphicData uri="http://schemas.openxmlformats.org/drawingml/2006/table">
            <a:tbl>
              <a:tblPr firstRow="1" bandRow="1">
                <a:solidFill>
                  <a:schemeClr val="bg2">
                    <a:lumMod val="10000"/>
                  </a:schemeClr>
                </a:solidFill>
                <a:tableStyleId>{5C22544A-7EE6-4342-B048-85BDC9FD1C3A}</a:tableStyleId>
              </a:tblPr>
              <a:tblGrid>
                <a:gridCol w="2382366">
                  <a:extLst>
                    <a:ext uri="{9D8B030D-6E8A-4147-A177-3AD203B41FA5}">
                      <a16:colId xmlns:a16="http://schemas.microsoft.com/office/drawing/2014/main" val="3996800996"/>
                    </a:ext>
                  </a:extLst>
                </a:gridCol>
                <a:gridCol w="2561968">
                  <a:extLst>
                    <a:ext uri="{9D8B030D-6E8A-4147-A177-3AD203B41FA5}">
                      <a16:colId xmlns:a16="http://schemas.microsoft.com/office/drawing/2014/main" val="720576960"/>
                    </a:ext>
                  </a:extLst>
                </a:gridCol>
              </a:tblGrid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Bâtiment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Max noise </a:t>
                      </a:r>
                      <a:r>
                        <a:rPr lang="fr-FR" sz="1600" noProof="0" dirty="0" err="1"/>
                        <a:t>levels</a:t>
                      </a:r>
                      <a:r>
                        <a:rPr lang="fr-FR" sz="1600" noProof="0" dirty="0"/>
                        <a:t> (</a:t>
                      </a:r>
                      <a:r>
                        <a:rPr lang="fr-FR" sz="1600" noProof="0" dirty="0" err="1"/>
                        <a:t>with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closed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windows</a:t>
                      </a:r>
                      <a:r>
                        <a:rPr lang="fr-FR" sz="1600" noProof="0" dirty="0"/>
                        <a:t>) </a:t>
                      </a:r>
                    </a:p>
                    <a:p>
                      <a:pPr algn="ctr"/>
                      <a:r>
                        <a:rPr lang="fr-FR" sz="1600" noProof="0" dirty="0"/>
                        <a:t>8 </a:t>
                      </a:r>
                      <a:r>
                        <a:rPr lang="fr-FR" sz="1600" noProof="0" dirty="0" err="1"/>
                        <a:t>hours</a:t>
                      </a:r>
                      <a:r>
                        <a:rPr lang="fr-FR" sz="1600" noProof="0" dirty="0"/>
                        <a:t> </a:t>
                      </a:r>
                      <a:r>
                        <a:rPr lang="fr-FR" sz="1600" noProof="0" dirty="0" err="1"/>
                        <a:t>average</a:t>
                      </a:r>
                      <a:r>
                        <a:rPr lang="fr-FR" sz="1600" noProof="0" dirty="0"/>
                        <a:t> – </a:t>
                      </a:r>
                      <a:r>
                        <a:rPr lang="fr-FR" sz="1600" noProof="0" dirty="0" err="1"/>
                        <a:t>dBA</a:t>
                      </a:r>
                      <a:endParaRPr lang="fr-FR" sz="1600" noProof="0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986525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B53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743903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2452748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B52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8797160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9185774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noProof="0" dirty="0"/>
                        <a:t>B510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6438807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B38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495132"/>
                  </a:ext>
                </a:extLst>
              </a:tr>
              <a:tr h="33949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B61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48.5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98110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fr-FR" sz="1600" noProof="0" dirty="0"/>
                        <a:t>Cantine (Terrasse)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fr-FR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 (Terrasse)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42059"/>
                  </a:ext>
                </a:extLst>
              </a:tr>
            </a:tbl>
          </a:graphicData>
        </a:graphic>
      </p:graphicFrame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5A9A145-3309-7F38-369A-17BC9DBEF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98E9D08-0D07-B5C7-8E06-769402CADD73}"/>
              </a:ext>
            </a:extLst>
          </p:cNvPr>
          <p:cNvSpPr txBox="1"/>
          <p:nvPr/>
        </p:nvSpPr>
        <p:spPr>
          <a:xfrm>
            <a:off x="299217" y="5232097"/>
            <a:ext cx="64919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Note 1: </a:t>
            </a:r>
            <a:r>
              <a:rPr lang="fr-FR" sz="1600" dirty="0"/>
              <a:t>SBN not </a:t>
            </a:r>
            <a:r>
              <a:rPr lang="fr-FR" sz="1600" dirty="0" err="1"/>
              <a:t>included</a:t>
            </a:r>
            <a:r>
              <a:rPr lang="fr-FR" sz="1600" dirty="0"/>
              <a:t> in noise </a:t>
            </a:r>
            <a:r>
              <a:rPr lang="fr-FR" sz="1600" dirty="0" err="1"/>
              <a:t>levels</a:t>
            </a:r>
            <a:r>
              <a:rPr lang="fr-FR" sz="1600" dirty="0"/>
              <a:t> </a:t>
            </a:r>
            <a:r>
              <a:rPr lang="fr-FR" sz="1600" dirty="0" err="1"/>
              <a:t>results</a:t>
            </a:r>
            <a:r>
              <a:rPr lang="fr-FR" sz="1600" dirty="0"/>
              <a:t>.</a:t>
            </a:r>
          </a:p>
          <a:p>
            <a:r>
              <a:rPr lang="fr-FR" sz="1600" b="1" dirty="0"/>
              <a:t>Note 2: </a:t>
            </a:r>
            <a:r>
              <a:rPr lang="fr-FR" sz="1600" dirty="0"/>
              <a:t>ALARA </a:t>
            </a:r>
            <a:r>
              <a:rPr lang="fr-FR" sz="1600" dirty="0" err="1"/>
              <a:t>criteria</a:t>
            </a:r>
            <a:r>
              <a:rPr lang="fr-FR" sz="1600" dirty="0"/>
              <a:t> : 55 </a:t>
            </a:r>
            <a:r>
              <a:rPr lang="fr-FR" sz="1600" dirty="0" err="1"/>
              <a:t>dBA</a:t>
            </a:r>
            <a:r>
              <a:rPr lang="fr-FR" sz="1600" dirty="0"/>
              <a:t> + 25 </a:t>
            </a:r>
            <a:r>
              <a:rPr lang="fr-FR" sz="1600" dirty="0" err="1"/>
              <a:t>dBA</a:t>
            </a:r>
            <a:r>
              <a:rPr lang="fr-FR" sz="1600" dirty="0"/>
              <a:t> = </a:t>
            </a:r>
            <a:r>
              <a:rPr lang="fr-FR" sz="1600" u="sng" dirty="0"/>
              <a:t>80 </a:t>
            </a:r>
            <a:r>
              <a:rPr lang="fr-FR" sz="1600" u="sng" dirty="0" err="1"/>
              <a:t>dBA</a:t>
            </a:r>
            <a:r>
              <a:rPr lang="fr-FR" sz="1600" u="sng" dirty="0"/>
              <a:t> </a:t>
            </a:r>
            <a:r>
              <a:rPr lang="fr-FR" sz="1600" dirty="0"/>
              <a:t>at </a:t>
            </a:r>
            <a:r>
              <a:rPr lang="fr-FR" sz="1600" dirty="0" err="1"/>
              <a:t>facade</a:t>
            </a:r>
            <a:r>
              <a:rPr lang="fr-FR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853254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5E88AD3-88E0-D450-A4C8-F1A663400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8238" y="-288412"/>
            <a:ext cx="10515600" cy="1325563"/>
          </a:xfrm>
        </p:spPr>
        <p:txBody>
          <a:bodyPr>
            <a:normAutofit/>
          </a:bodyPr>
          <a:lstStyle/>
          <a:p>
            <a:r>
              <a:rPr lang="fr-CH" sz="4400" dirty="0"/>
              <a:t>Observations and </a:t>
            </a:r>
            <a:r>
              <a:rPr lang="fr-CH" sz="4400" dirty="0" err="1"/>
              <a:t>results</a:t>
            </a:r>
            <a:endParaRPr lang="fr-CH" sz="44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BCC797-570F-96A2-6535-0FCABD7F88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5574" y="716692"/>
            <a:ext cx="11912857" cy="5338119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fr-CH" sz="2000" b="1" dirty="0"/>
          </a:p>
          <a:p>
            <a:pPr marL="0" indent="0">
              <a:buNone/>
            </a:pPr>
            <a:endParaRPr lang="fr-CH" sz="2000" b="1" dirty="0"/>
          </a:p>
          <a:p>
            <a:pPr marL="514350" indent="-514350">
              <a:buFont typeface="+mj-lt"/>
              <a:buAutoNum type="arabicPeriod"/>
            </a:pPr>
            <a:r>
              <a:rPr lang="fr-CH" sz="2000" dirty="0"/>
              <a:t>For buildings </a:t>
            </a:r>
            <a:r>
              <a:rPr lang="fr-CH" sz="2000" dirty="0" err="1"/>
              <a:t>connected</a:t>
            </a:r>
            <a:r>
              <a:rPr lang="fr-CH" sz="2000" dirty="0"/>
              <a:t> to B60, structure borne noise </a:t>
            </a:r>
            <a:r>
              <a:rPr lang="fr-CH" sz="2000" u="sng" dirty="0" err="1"/>
              <a:t>might</a:t>
            </a:r>
            <a:r>
              <a:rPr lang="fr-CH" sz="2000" u="sng" dirty="0"/>
              <a:t> </a:t>
            </a:r>
            <a:r>
              <a:rPr lang="fr-CH" sz="2000" u="sng" dirty="0" err="1"/>
              <a:t>exceed</a:t>
            </a:r>
            <a:r>
              <a:rPr lang="fr-CH" sz="2000" u="sng" dirty="0"/>
              <a:t> </a:t>
            </a:r>
            <a:r>
              <a:rPr lang="fr-CH" sz="2000" dirty="0"/>
              <a:t>ALARA </a:t>
            </a:r>
            <a:r>
              <a:rPr lang="fr-CH" sz="2000" dirty="0" err="1"/>
              <a:t>criteria</a:t>
            </a:r>
            <a:r>
              <a:rPr lang="fr-CH" sz="2000" dirty="0"/>
              <a:t> for a 8 </a:t>
            </a:r>
            <a:r>
              <a:rPr lang="fr-CH" sz="2000" dirty="0" err="1"/>
              <a:t>week</a:t>
            </a:r>
            <a:r>
              <a:rPr lang="fr-CH" sz="2000" dirty="0"/>
              <a:t> duration.</a:t>
            </a:r>
          </a:p>
          <a:p>
            <a:pPr marL="514350" indent="-514350">
              <a:buFont typeface="+mj-lt"/>
              <a:buAutoNum type="arabicPeriod"/>
            </a:pPr>
            <a:endParaRPr lang="fr-CH" sz="1800" dirty="0"/>
          </a:p>
          <a:p>
            <a:pPr marL="514350" indent="-514350">
              <a:buFont typeface="+mj-lt"/>
              <a:buAutoNum type="arabicPeriod"/>
            </a:pPr>
            <a:r>
              <a:rPr lang="fr-CH" sz="2000" dirty="0"/>
              <a:t>For </a:t>
            </a:r>
            <a:r>
              <a:rPr lang="fr-CH" sz="2000" dirty="0" err="1"/>
              <a:t>other</a:t>
            </a:r>
            <a:r>
              <a:rPr lang="fr-CH" sz="2000" dirty="0"/>
              <a:t> buildings, </a:t>
            </a:r>
            <a:r>
              <a:rPr lang="fr-CH" sz="2000" dirty="0" err="1"/>
              <a:t>airborne</a:t>
            </a:r>
            <a:r>
              <a:rPr lang="fr-CH" sz="2000" dirty="0"/>
              <a:t> noise </a:t>
            </a:r>
            <a:r>
              <a:rPr lang="fr-CH" sz="2000" dirty="0" err="1"/>
              <a:t>will</a:t>
            </a:r>
            <a:r>
              <a:rPr lang="fr-CH" sz="2000" dirty="0"/>
              <a:t> </a:t>
            </a:r>
            <a:r>
              <a:rPr lang="fr-CH" sz="2000" u="sng" dirty="0" err="1"/>
              <a:t>never</a:t>
            </a:r>
            <a:r>
              <a:rPr lang="fr-CH" sz="2000" u="sng" dirty="0"/>
              <a:t> </a:t>
            </a:r>
            <a:r>
              <a:rPr lang="fr-CH" sz="2000" u="sng" dirty="0" err="1"/>
              <a:t>exceed</a:t>
            </a:r>
            <a:r>
              <a:rPr lang="fr-CH" sz="2000" dirty="0"/>
              <a:t> ALARA </a:t>
            </a:r>
            <a:r>
              <a:rPr lang="fr-CH" sz="2000" dirty="0" err="1"/>
              <a:t>criteria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</a:t>
            </a:r>
            <a:r>
              <a:rPr lang="fr-CH" sz="2000" dirty="0" err="1"/>
              <a:t>closed</a:t>
            </a:r>
            <a:r>
              <a:rPr lang="fr-CH" sz="2000" dirty="0"/>
              <a:t> </a:t>
            </a:r>
            <a:r>
              <a:rPr lang="fr-CH" sz="2000" dirty="0" err="1"/>
              <a:t>windows</a:t>
            </a:r>
            <a:r>
              <a:rPr lang="fr-CH" sz="2000" dirty="0"/>
              <a:t>.</a:t>
            </a:r>
          </a:p>
          <a:p>
            <a:pPr marL="514350" indent="-514350">
              <a:buFont typeface="+mj-lt"/>
              <a:buAutoNum type="arabicPeriod"/>
            </a:pPr>
            <a:endParaRPr lang="fr-CH" sz="1800" dirty="0"/>
          </a:p>
          <a:p>
            <a:pPr marL="514350" indent="-514350">
              <a:buFont typeface="+mj-lt"/>
              <a:buAutoNum type="arabicPeriod"/>
            </a:pPr>
            <a:r>
              <a:rPr lang="fr-CH" sz="2000" dirty="0"/>
              <a:t>Delivery area </a:t>
            </a:r>
            <a:r>
              <a:rPr lang="fr-CH" sz="2000" dirty="0" err="1"/>
              <a:t>is</a:t>
            </a:r>
            <a:r>
              <a:rPr lang="fr-CH" sz="2000" dirty="0"/>
              <a:t> the main noise source. </a:t>
            </a:r>
            <a:r>
              <a:rPr lang="fr-CH" sz="2000" dirty="0" err="1"/>
              <a:t>Unfortunately</a:t>
            </a:r>
            <a:r>
              <a:rPr lang="fr-CH" sz="2000" dirty="0"/>
              <a:t> due to </a:t>
            </a:r>
            <a:r>
              <a:rPr lang="fr-CH" sz="2000" dirty="0" err="1"/>
              <a:t>asbestos</a:t>
            </a:r>
            <a:r>
              <a:rPr lang="fr-CH" sz="2000" dirty="0"/>
              <a:t> restrictions, </a:t>
            </a:r>
            <a:r>
              <a:rPr lang="fr-CH" sz="2000" dirty="0" err="1"/>
              <a:t>this</a:t>
            </a:r>
            <a:r>
              <a:rPr lang="fr-CH" sz="2000" dirty="0"/>
              <a:t> area </a:t>
            </a:r>
            <a:r>
              <a:rPr lang="fr-CH" sz="2000" dirty="0" err="1"/>
              <a:t>needs</a:t>
            </a:r>
            <a:r>
              <a:rPr lang="fr-CH" sz="2000" dirty="0"/>
              <a:t> to </a:t>
            </a:r>
            <a:r>
              <a:rPr lang="fr-CH" sz="2000" dirty="0" err="1"/>
              <a:t>remain</a:t>
            </a:r>
            <a:r>
              <a:rPr lang="fr-CH" sz="2000" dirty="0"/>
              <a:t> </a:t>
            </a:r>
            <a:r>
              <a:rPr lang="fr-CH" sz="2000" dirty="0" err="1"/>
              <a:t>near</a:t>
            </a:r>
            <a:r>
              <a:rPr lang="fr-CH" sz="2000" dirty="0"/>
              <a:t> the construction area.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03D1861-7C68-F186-F7E8-1783E670D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9</a:t>
            </a:fld>
            <a:endParaRPr lang="en-GB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EFF41114-A922-1D3F-D15B-FAFDEB820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82351" y="6232525"/>
            <a:ext cx="6011918" cy="365125"/>
          </a:xfrm>
        </p:spPr>
        <p:txBody>
          <a:bodyPr/>
          <a:lstStyle/>
          <a:p>
            <a:pPr algn="l"/>
            <a:r>
              <a:rPr lang="en-GB" dirty="0"/>
              <a:t>Construction noise assessments and mitigation proposals during asbestos remediation works in B60</a:t>
            </a:r>
          </a:p>
        </p:txBody>
      </p:sp>
    </p:spTree>
    <p:extLst>
      <p:ext uri="{BB962C8B-B14F-4D97-AF65-F5344CB8AC3E}">
        <p14:creationId xmlns:p14="http://schemas.microsoft.com/office/powerpoint/2010/main" val="420378850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_HSE_colors">
      <a:dk1>
        <a:srgbClr val="0055A0"/>
      </a:dk1>
      <a:lt1>
        <a:srgbClr val="FFFFFF"/>
      </a:lt1>
      <a:dk2>
        <a:srgbClr val="1C8DCD"/>
      </a:dk2>
      <a:lt2>
        <a:srgbClr val="E7E6E6"/>
      </a:lt2>
      <a:accent1>
        <a:srgbClr val="1C998E"/>
      </a:accent1>
      <a:accent2>
        <a:srgbClr val="418AC5"/>
      </a:accent2>
      <a:accent3>
        <a:srgbClr val="5EC135"/>
      </a:accent3>
      <a:accent4>
        <a:srgbClr val="E8BE28"/>
      </a:accent4>
      <a:accent5>
        <a:srgbClr val="A0252B"/>
      </a:accent5>
      <a:accent6>
        <a:srgbClr val="1A4670"/>
      </a:accent6>
      <a:hlink>
        <a:srgbClr val="1C998E"/>
      </a:hlink>
      <a:folHlink>
        <a:srgbClr val="00CEBF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E500FAA9-6B9B-46FD-AD43-AE4EE795EB0E}"/>
    </a:ext>
  </a:extLst>
</a:theme>
</file>

<file path=ppt/theme/theme2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329F80B2-EF9F-4058-B1E8-DF63F4D44325}" vid="{458D1DA2-9565-410D-A40A-7997B763955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PRESENTATION_template (1)</Template>
  <TotalTime>26516</TotalTime>
  <Words>1331</Words>
  <Application>Microsoft Office PowerPoint</Application>
  <PresentationFormat>Grand écran</PresentationFormat>
  <Paragraphs>225</Paragraphs>
  <Slides>11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Frutiger Neue</vt:lpstr>
      <vt:lpstr>Wingdings</vt:lpstr>
      <vt:lpstr>CERNCorporate16-9</vt:lpstr>
      <vt:lpstr>End Slides</vt:lpstr>
      <vt:lpstr>Construction noise assessments and mitigation proposals during asbestos remediation works in B60 </vt:lpstr>
      <vt:lpstr>Construction noise definitions</vt:lpstr>
      <vt:lpstr>Présentation PowerPoint</vt:lpstr>
      <vt:lpstr>Works programme</vt:lpstr>
      <vt:lpstr>Structure borne noise (SBN) predictions</vt:lpstr>
      <vt:lpstr>Airborne noise predictions</vt:lpstr>
      <vt:lpstr>Présentation PowerPoint</vt:lpstr>
      <vt:lpstr>Activity 2-5 – Asbestos remediation in north staircase and R+2</vt:lpstr>
      <vt:lpstr>Observations and results</vt:lpstr>
      <vt:lpstr>Présentation PowerPoint</vt:lpstr>
      <vt:lpstr>Recommandations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noise management at CERN       Analysis and Proposal</dc:title>
  <dc:creator>Jordan Minier</dc:creator>
  <cp:lastModifiedBy>Jordan Minier</cp:lastModifiedBy>
  <cp:revision>298</cp:revision>
  <cp:lastPrinted>2021-01-19T09:26:40Z</cp:lastPrinted>
  <dcterms:created xsi:type="dcterms:W3CDTF">2020-03-09T11:43:42Z</dcterms:created>
  <dcterms:modified xsi:type="dcterms:W3CDTF">2023-07-21T11:28:18Z</dcterms:modified>
</cp:coreProperties>
</file>