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5" r:id="rId3"/>
    <p:sldId id="296" r:id="rId4"/>
    <p:sldId id="302" r:id="rId5"/>
    <p:sldId id="328" r:id="rId6"/>
    <p:sldId id="284" r:id="rId7"/>
    <p:sldId id="297" r:id="rId8"/>
    <p:sldId id="303" r:id="rId9"/>
    <p:sldId id="329" r:id="rId10"/>
    <p:sldId id="285" r:id="rId11"/>
    <p:sldId id="298" r:id="rId12"/>
    <p:sldId id="339" r:id="rId13"/>
    <p:sldId id="304" r:id="rId14"/>
    <p:sldId id="330" r:id="rId15"/>
    <p:sldId id="286" r:id="rId16"/>
    <p:sldId id="299" r:id="rId17"/>
    <p:sldId id="301" r:id="rId18"/>
    <p:sldId id="331" r:id="rId19"/>
    <p:sldId id="287" r:id="rId20"/>
    <p:sldId id="319" r:id="rId21"/>
    <p:sldId id="305" r:id="rId22"/>
    <p:sldId id="332" r:id="rId23"/>
    <p:sldId id="288" r:id="rId24"/>
    <p:sldId id="326" r:id="rId25"/>
    <p:sldId id="320" r:id="rId26"/>
    <p:sldId id="321" r:id="rId27"/>
    <p:sldId id="306" r:id="rId28"/>
    <p:sldId id="333" r:id="rId29"/>
    <p:sldId id="289" r:id="rId30"/>
    <p:sldId id="318" r:id="rId31"/>
    <p:sldId id="307" r:id="rId32"/>
    <p:sldId id="294" r:id="rId33"/>
    <p:sldId id="317" r:id="rId34"/>
    <p:sldId id="308" r:id="rId35"/>
    <p:sldId id="334" r:id="rId36"/>
    <p:sldId id="290" r:id="rId37"/>
    <p:sldId id="316" r:id="rId38"/>
    <p:sldId id="309" r:id="rId39"/>
    <p:sldId id="335" r:id="rId40"/>
    <p:sldId id="291" r:id="rId41"/>
    <p:sldId id="315" r:id="rId42"/>
    <p:sldId id="310" r:id="rId43"/>
    <p:sldId id="336" r:id="rId44"/>
    <p:sldId id="292" r:id="rId45"/>
    <p:sldId id="314" r:id="rId46"/>
    <p:sldId id="327" r:id="rId47"/>
    <p:sldId id="337" r:id="rId48"/>
    <p:sldId id="311" r:id="rId49"/>
    <p:sldId id="293" r:id="rId50"/>
    <p:sldId id="313" r:id="rId51"/>
    <p:sldId id="312" r:id="rId52"/>
    <p:sldId id="338" r:id="rId53"/>
    <p:sldId id="325" r:id="rId54"/>
    <p:sldId id="322" r:id="rId55"/>
    <p:sldId id="323" r:id="rId56"/>
    <p:sldId id="324"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60"/>
  </p:normalViewPr>
  <p:slideViewPr>
    <p:cSldViewPr snapToGrid="0">
      <p:cViewPr varScale="1">
        <p:scale>
          <a:sx n="150" d="100"/>
          <a:sy n="150" d="100"/>
        </p:scale>
        <p:origin x="552" y="132"/>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2E3426-9BCD-95DA-7B70-73DD643BA36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50E2D7CB-3938-BE74-1133-8F8F2142968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A259981-0A52-B239-EA49-4381F7474ACF}"/>
              </a:ext>
            </a:extLst>
          </p:cNvPr>
          <p:cNvSpPr>
            <a:spLocks noGrp="1"/>
          </p:cNvSpPr>
          <p:nvPr>
            <p:ph type="dt" sz="half" idx="10"/>
          </p:nvPr>
        </p:nvSpPr>
        <p:spPr/>
        <p:txBody>
          <a:bodyPr/>
          <a:lstStyle/>
          <a:p>
            <a:fld id="{BC257D5A-45DF-4A3B-A5CC-7939ED540369}" type="datetimeFigureOut">
              <a:rPr lang="en-GB" smtClean="0"/>
              <a:t>30/05/2024</a:t>
            </a:fld>
            <a:endParaRPr lang="en-GB" dirty="0"/>
          </a:p>
        </p:txBody>
      </p:sp>
      <p:sp>
        <p:nvSpPr>
          <p:cNvPr id="5" name="Footer Placeholder 4">
            <a:extLst>
              <a:ext uri="{FF2B5EF4-FFF2-40B4-BE49-F238E27FC236}">
                <a16:creationId xmlns:a16="http://schemas.microsoft.com/office/drawing/2014/main" id="{38A1CFAE-D348-FDE1-B6FC-2ABC6D8AD0A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1610507-139D-BB18-A216-AE6BBDE3F58C}"/>
              </a:ext>
            </a:extLst>
          </p:cNvPr>
          <p:cNvSpPr>
            <a:spLocks noGrp="1"/>
          </p:cNvSpPr>
          <p:nvPr>
            <p:ph type="sldNum" sz="quarter" idx="12"/>
          </p:nvPr>
        </p:nvSpPr>
        <p:spPr/>
        <p:txBody>
          <a:bodyPr/>
          <a:lstStyle/>
          <a:p>
            <a:fld id="{60650DD2-6498-4E02-AFD8-271FAD9496FF}" type="slidenum">
              <a:rPr lang="en-GB" smtClean="0"/>
              <a:t>‹#›</a:t>
            </a:fld>
            <a:endParaRPr lang="en-GB" dirty="0"/>
          </a:p>
        </p:txBody>
      </p:sp>
    </p:spTree>
    <p:extLst>
      <p:ext uri="{BB962C8B-B14F-4D97-AF65-F5344CB8AC3E}">
        <p14:creationId xmlns:p14="http://schemas.microsoft.com/office/powerpoint/2010/main" val="2425027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B21C1-F264-221F-13A0-1E0C54D2739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B9781F4-BA04-6E44-9B86-AE6A8B1423F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8F6D3A0-1B1B-B9E8-D0D0-E168E75AF031}"/>
              </a:ext>
            </a:extLst>
          </p:cNvPr>
          <p:cNvSpPr>
            <a:spLocks noGrp="1"/>
          </p:cNvSpPr>
          <p:nvPr>
            <p:ph type="dt" sz="half" idx="10"/>
          </p:nvPr>
        </p:nvSpPr>
        <p:spPr/>
        <p:txBody>
          <a:bodyPr/>
          <a:lstStyle/>
          <a:p>
            <a:fld id="{BC257D5A-45DF-4A3B-A5CC-7939ED540369}" type="datetimeFigureOut">
              <a:rPr lang="en-GB" smtClean="0"/>
              <a:t>30/05/2024</a:t>
            </a:fld>
            <a:endParaRPr lang="en-GB" dirty="0"/>
          </a:p>
        </p:txBody>
      </p:sp>
      <p:sp>
        <p:nvSpPr>
          <p:cNvPr id="5" name="Footer Placeholder 4">
            <a:extLst>
              <a:ext uri="{FF2B5EF4-FFF2-40B4-BE49-F238E27FC236}">
                <a16:creationId xmlns:a16="http://schemas.microsoft.com/office/drawing/2014/main" id="{2A03832F-A5EC-2EE7-2C54-3306D35B9D1F}"/>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58A0B327-3FB5-8F30-3DC6-E024872E397A}"/>
              </a:ext>
            </a:extLst>
          </p:cNvPr>
          <p:cNvSpPr>
            <a:spLocks noGrp="1"/>
          </p:cNvSpPr>
          <p:nvPr>
            <p:ph type="sldNum" sz="quarter" idx="12"/>
          </p:nvPr>
        </p:nvSpPr>
        <p:spPr/>
        <p:txBody>
          <a:bodyPr/>
          <a:lstStyle/>
          <a:p>
            <a:fld id="{60650DD2-6498-4E02-AFD8-271FAD9496FF}" type="slidenum">
              <a:rPr lang="en-GB" smtClean="0"/>
              <a:t>‹#›</a:t>
            </a:fld>
            <a:endParaRPr lang="en-GB" dirty="0"/>
          </a:p>
        </p:txBody>
      </p:sp>
    </p:spTree>
    <p:extLst>
      <p:ext uri="{BB962C8B-B14F-4D97-AF65-F5344CB8AC3E}">
        <p14:creationId xmlns:p14="http://schemas.microsoft.com/office/powerpoint/2010/main" val="13895248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0BE341B-2CE8-B5FA-D92F-632F3CC3E61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068ECD3E-AAD6-9BDC-DAB1-CD2AAA9F3E2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B4535A4-13FF-19CB-C0B1-DECA668F250D}"/>
              </a:ext>
            </a:extLst>
          </p:cNvPr>
          <p:cNvSpPr>
            <a:spLocks noGrp="1"/>
          </p:cNvSpPr>
          <p:nvPr>
            <p:ph type="dt" sz="half" idx="10"/>
          </p:nvPr>
        </p:nvSpPr>
        <p:spPr/>
        <p:txBody>
          <a:bodyPr/>
          <a:lstStyle/>
          <a:p>
            <a:fld id="{BC257D5A-45DF-4A3B-A5CC-7939ED540369}" type="datetimeFigureOut">
              <a:rPr lang="en-GB" smtClean="0"/>
              <a:t>30/05/2024</a:t>
            </a:fld>
            <a:endParaRPr lang="en-GB" dirty="0"/>
          </a:p>
        </p:txBody>
      </p:sp>
      <p:sp>
        <p:nvSpPr>
          <p:cNvPr id="5" name="Footer Placeholder 4">
            <a:extLst>
              <a:ext uri="{FF2B5EF4-FFF2-40B4-BE49-F238E27FC236}">
                <a16:creationId xmlns:a16="http://schemas.microsoft.com/office/drawing/2014/main" id="{FE3BFA01-6FCF-E29D-9D62-FD1633610AFA}"/>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1625AB7-A28F-EB12-57F7-935D99D07B8C}"/>
              </a:ext>
            </a:extLst>
          </p:cNvPr>
          <p:cNvSpPr>
            <a:spLocks noGrp="1"/>
          </p:cNvSpPr>
          <p:nvPr>
            <p:ph type="sldNum" sz="quarter" idx="12"/>
          </p:nvPr>
        </p:nvSpPr>
        <p:spPr/>
        <p:txBody>
          <a:bodyPr/>
          <a:lstStyle/>
          <a:p>
            <a:fld id="{60650DD2-6498-4E02-AFD8-271FAD9496FF}" type="slidenum">
              <a:rPr lang="en-GB" smtClean="0"/>
              <a:t>‹#›</a:t>
            </a:fld>
            <a:endParaRPr lang="en-GB" dirty="0"/>
          </a:p>
        </p:txBody>
      </p:sp>
    </p:spTree>
    <p:extLst>
      <p:ext uri="{BB962C8B-B14F-4D97-AF65-F5344CB8AC3E}">
        <p14:creationId xmlns:p14="http://schemas.microsoft.com/office/powerpoint/2010/main" val="6623658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5FEA03-8ED4-C72D-EED9-889FA04548A1}"/>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EB19593-1BC9-15D3-EA0C-8D9C5FD75BD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376ABBB-737E-AE44-9CB7-44E49B0AF3CF}"/>
              </a:ext>
            </a:extLst>
          </p:cNvPr>
          <p:cNvSpPr>
            <a:spLocks noGrp="1"/>
          </p:cNvSpPr>
          <p:nvPr>
            <p:ph type="dt" sz="half" idx="10"/>
          </p:nvPr>
        </p:nvSpPr>
        <p:spPr/>
        <p:txBody>
          <a:bodyPr/>
          <a:lstStyle/>
          <a:p>
            <a:fld id="{BC257D5A-45DF-4A3B-A5CC-7939ED540369}" type="datetimeFigureOut">
              <a:rPr lang="en-GB" smtClean="0"/>
              <a:t>30/05/2024</a:t>
            </a:fld>
            <a:endParaRPr lang="en-GB" dirty="0"/>
          </a:p>
        </p:txBody>
      </p:sp>
      <p:sp>
        <p:nvSpPr>
          <p:cNvPr id="5" name="Footer Placeholder 4">
            <a:extLst>
              <a:ext uri="{FF2B5EF4-FFF2-40B4-BE49-F238E27FC236}">
                <a16:creationId xmlns:a16="http://schemas.microsoft.com/office/drawing/2014/main" id="{8372E8DF-9373-B586-219A-734D91FD6C46}"/>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92F4F745-8EAA-6645-8C8F-2BB6082C4B7F}"/>
              </a:ext>
            </a:extLst>
          </p:cNvPr>
          <p:cNvSpPr>
            <a:spLocks noGrp="1"/>
          </p:cNvSpPr>
          <p:nvPr>
            <p:ph type="sldNum" sz="quarter" idx="12"/>
          </p:nvPr>
        </p:nvSpPr>
        <p:spPr/>
        <p:txBody>
          <a:bodyPr/>
          <a:lstStyle/>
          <a:p>
            <a:fld id="{60650DD2-6498-4E02-AFD8-271FAD9496FF}" type="slidenum">
              <a:rPr lang="en-GB" smtClean="0"/>
              <a:t>‹#›</a:t>
            </a:fld>
            <a:endParaRPr lang="en-GB" dirty="0"/>
          </a:p>
        </p:txBody>
      </p:sp>
    </p:spTree>
    <p:extLst>
      <p:ext uri="{BB962C8B-B14F-4D97-AF65-F5344CB8AC3E}">
        <p14:creationId xmlns:p14="http://schemas.microsoft.com/office/powerpoint/2010/main" val="21849858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2130D0-1CA2-075D-B880-E594C7B993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5586E666-362B-020B-8B64-6496E19BE1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FAE6CB2-68EA-A775-D5FF-0234DB45534C}"/>
              </a:ext>
            </a:extLst>
          </p:cNvPr>
          <p:cNvSpPr>
            <a:spLocks noGrp="1"/>
          </p:cNvSpPr>
          <p:nvPr>
            <p:ph type="dt" sz="half" idx="10"/>
          </p:nvPr>
        </p:nvSpPr>
        <p:spPr/>
        <p:txBody>
          <a:bodyPr/>
          <a:lstStyle/>
          <a:p>
            <a:fld id="{BC257D5A-45DF-4A3B-A5CC-7939ED540369}" type="datetimeFigureOut">
              <a:rPr lang="en-GB" smtClean="0"/>
              <a:t>30/05/2024</a:t>
            </a:fld>
            <a:endParaRPr lang="en-GB" dirty="0"/>
          </a:p>
        </p:txBody>
      </p:sp>
      <p:sp>
        <p:nvSpPr>
          <p:cNvPr id="5" name="Footer Placeholder 4">
            <a:extLst>
              <a:ext uri="{FF2B5EF4-FFF2-40B4-BE49-F238E27FC236}">
                <a16:creationId xmlns:a16="http://schemas.microsoft.com/office/drawing/2014/main" id="{07E12175-26D6-A628-9A01-1C08A6A5500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1D2658FF-6DCA-A01A-45E6-CCBB472E65D7}"/>
              </a:ext>
            </a:extLst>
          </p:cNvPr>
          <p:cNvSpPr>
            <a:spLocks noGrp="1"/>
          </p:cNvSpPr>
          <p:nvPr>
            <p:ph type="sldNum" sz="quarter" idx="12"/>
          </p:nvPr>
        </p:nvSpPr>
        <p:spPr/>
        <p:txBody>
          <a:bodyPr/>
          <a:lstStyle/>
          <a:p>
            <a:fld id="{60650DD2-6498-4E02-AFD8-271FAD9496FF}" type="slidenum">
              <a:rPr lang="en-GB" smtClean="0"/>
              <a:t>‹#›</a:t>
            </a:fld>
            <a:endParaRPr lang="en-GB" dirty="0"/>
          </a:p>
        </p:txBody>
      </p:sp>
    </p:spTree>
    <p:extLst>
      <p:ext uri="{BB962C8B-B14F-4D97-AF65-F5344CB8AC3E}">
        <p14:creationId xmlns:p14="http://schemas.microsoft.com/office/powerpoint/2010/main" val="1487657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11C1AA-E2FE-133C-FCB5-508ABB9B239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2413AF5-8E8E-100C-FB3C-1B2A34C49D7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10645E8-85A5-25CE-3FE8-B3E363F5702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36C7C493-8B44-D772-F813-D2E8FDA52328}"/>
              </a:ext>
            </a:extLst>
          </p:cNvPr>
          <p:cNvSpPr>
            <a:spLocks noGrp="1"/>
          </p:cNvSpPr>
          <p:nvPr>
            <p:ph type="dt" sz="half" idx="10"/>
          </p:nvPr>
        </p:nvSpPr>
        <p:spPr/>
        <p:txBody>
          <a:bodyPr/>
          <a:lstStyle/>
          <a:p>
            <a:fld id="{BC257D5A-45DF-4A3B-A5CC-7939ED540369}" type="datetimeFigureOut">
              <a:rPr lang="en-GB" smtClean="0"/>
              <a:t>30/05/2024</a:t>
            </a:fld>
            <a:endParaRPr lang="en-GB" dirty="0"/>
          </a:p>
        </p:txBody>
      </p:sp>
      <p:sp>
        <p:nvSpPr>
          <p:cNvPr id="6" name="Footer Placeholder 5">
            <a:extLst>
              <a:ext uri="{FF2B5EF4-FFF2-40B4-BE49-F238E27FC236}">
                <a16:creationId xmlns:a16="http://schemas.microsoft.com/office/drawing/2014/main" id="{C0879CBC-2A40-AF8D-16E4-92194694079A}"/>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AD66B2D3-C1DC-CA00-A25E-CF42B6D49D1E}"/>
              </a:ext>
            </a:extLst>
          </p:cNvPr>
          <p:cNvSpPr>
            <a:spLocks noGrp="1"/>
          </p:cNvSpPr>
          <p:nvPr>
            <p:ph type="sldNum" sz="quarter" idx="12"/>
          </p:nvPr>
        </p:nvSpPr>
        <p:spPr/>
        <p:txBody>
          <a:bodyPr/>
          <a:lstStyle/>
          <a:p>
            <a:fld id="{60650DD2-6498-4E02-AFD8-271FAD9496FF}" type="slidenum">
              <a:rPr lang="en-GB" smtClean="0"/>
              <a:t>‹#›</a:t>
            </a:fld>
            <a:endParaRPr lang="en-GB" dirty="0"/>
          </a:p>
        </p:txBody>
      </p:sp>
    </p:spTree>
    <p:extLst>
      <p:ext uri="{BB962C8B-B14F-4D97-AF65-F5344CB8AC3E}">
        <p14:creationId xmlns:p14="http://schemas.microsoft.com/office/powerpoint/2010/main" val="32593553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E15F3-02EE-2E7A-8FB7-2566B5AB369F}"/>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37D8C39-6385-F3E6-7476-AFEE59A98D7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2B229565-EDD2-A7A6-D045-5C0456315E2F}"/>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E2EBA05A-28F2-E91D-53E0-9D421F5511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D2E2405F-59F5-86B4-B78B-8AB87968B04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A46F55EC-A77B-26A9-5195-61C9DF3364EA}"/>
              </a:ext>
            </a:extLst>
          </p:cNvPr>
          <p:cNvSpPr>
            <a:spLocks noGrp="1"/>
          </p:cNvSpPr>
          <p:nvPr>
            <p:ph type="dt" sz="half" idx="10"/>
          </p:nvPr>
        </p:nvSpPr>
        <p:spPr/>
        <p:txBody>
          <a:bodyPr/>
          <a:lstStyle/>
          <a:p>
            <a:fld id="{BC257D5A-45DF-4A3B-A5CC-7939ED540369}" type="datetimeFigureOut">
              <a:rPr lang="en-GB" smtClean="0"/>
              <a:t>30/05/2024</a:t>
            </a:fld>
            <a:endParaRPr lang="en-GB" dirty="0"/>
          </a:p>
        </p:txBody>
      </p:sp>
      <p:sp>
        <p:nvSpPr>
          <p:cNvPr id="8" name="Footer Placeholder 7">
            <a:extLst>
              <a:ext uri="{FF2B5EF4-FFF2-40B4-BE49-F238E27FC236}">
                <a16:creationId xmlns:a16="http://schemas.microsoft.com/office/drawing/2014/main" id="{2D284C54-04ED-27F2-E2A8-5750BD53EB73}"/>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22162E7C-6A19-0FFB-FE43-6FC88CBBEDB0}"/>
              </a:ext>
            </a:extLst>
          </p:cNvPr>
          <p:cNvSpPr>
            <a:spLocks noGrp="1"/>
          </p:cNvSpPr>
          <p:nvPr>
            <p:ph type="sldNum" sz="quarter" idx="12"/>
          </p:nvPr>
        </p:nvSpPr>
        <p:spPr/>
        <p:txBody>
          <a:bodyPr/>
          <a:lstStyle/>
          <a:p>
            <a:fld id="{60650DD2-6498-4E02-AFD8-271FAD9496FF}" type="slidenum">
              <a:rPr lang="en-GB" smtClean="0"/>
              <a:t>‹#›</a:t>
            </a:fld>
            <a:endParaRPr lang="en-GB" dirty="0"/>
          </a:p>
        </p:txBody>
      </p:sp>
    </p:spTree>
    <p:extLst>
      <p:ext uri="{BB962C8B-B14F-4D97-AF65-F5344CB8AC3E}">
        <p14:creationId xmlns:p14="http://schemas.microsoft.com/office/powerpoint/2010/main" val="205360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1C1A26-7D71-FE0E-E9FE-7A38074DFC96}"/>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FC4A4152-5112-199B-514B-01157455FA24}"/>
              </a:ext>
            </a:extLst>
          </p:cNvPr>
          <p:cNvSpPr>
            <a:spLocks noGrp="1"/>
          </p:cNvSpPr>
          <p:nvPr>
            <p:ph type="dt" sz="half" idx="10"/>
          </p:nvPr>
        </p:nvSpPr>
        <p:spPr/>
        <p:txBody>
          <a:bodyPr/>
          <a:lstStyle/>
          <a:p>
            <a:fld id="{BC257D5A-45DF-4A3B-A5CC-7939ED540369}" type="datetimeFigureOut">
              <a:rPr lang="en-GB" smtClean="0"/>
              <a:t>30/05/2024</a:t>
            </a:fld>
            <a:endParaRPr lang="en-GB" dirty="0"/>
          </a:p>
        </p:txBody>
      </p:sp>
      <p:sp>
        <p:nvSpPr>
          <p:cNvPr id="4" name="Footer Placeholder 3">
            <a:extLst>
              <a:ext uri="{FF2B5EF4-FFF2-40B4-BE49-F238E27FC236}">
                <a16:creationId xmlns:a16="http://schemas.microsoft.com/office/drawing/2014/main" id="{01F55C87-8F0B-DC89-A47B-F38E56A59787}"/>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086D83D4-7F34-021C-3FE4-B940A9386082}"/>
              </a:ext>
            </a:extLst>
          </p:cNvPr>
          <p:cNvSpPr>
            <a:spLocks noGrp="1"/>
          </p:cNvSpPr>
          <p:nvPr>
            <p:ph type="sldNum" sz="quarter" idx="12"/>
          </p:nvPr>
        </p:nvSpPr>
        <p:spPr/>
        <p:txBody>
          <a:bodyPr/>
          <a:lstStyle/>
          <a:p>
            <a:fld id="{60650DD2-6498-4E02-AFD8-271FAD9496FF}" type="slidenum">
              <a:rPr lang="en-GB" smtClean="0"/>
              <a:t>‹#›</a:t>
            </a:fld>
            <a:endParaRPr lang="en-GB" dirty="0"/>
          </a:p>
        </p:txBody>
      </p:sp>
    </p:spTree>
    <p:extLst>
      <p:ext uri="{BB962C8B-B14F-4D97-AF65-F5344CB8AC3E}">
        <p14:creationId xmlns:p14="http://schemas.microsoft.com/office/powerpoint/2010/main" val="3598393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6AC7756-48EE-6558-28B4-C1DEC04400CA}"/>
              </a:ext>
            </a:extLst>
          </p:cNvPr>
          <p:cNvSpPr>
            <a:spLocks noGrp="1"/>
          </p:cNvSpPr>
          <p:nvPr>
            <p:ph type="dt" sz="half" idx="10"/>
          </p:nvPr>
        </p:nvSpPr>
        <p:spPr/>
        <p:txBody>
          <a:bodyPr/>
          <a:lstStyle/>
          <a:p>
            <a:fld id="{BC257D5A-45DF-4A3B-A5CC-7939ED540369}" type="datetimeFigureOut">
              <a:rPr lang="en-GB" smtClean="0"/>
              <a:t>30/05/2024</a:t>
            </a:fld>
            <a:endParaRPr lang="en-GB" dirty="0"/>
          </a:p>
        </p:txBody>
      </p:sp>
      <p:sp>
        <p:nvSpPr>
          <p:cNvPr id="3" name="Footer Placeholder 2">
            <a:extLst>
              <a:ext uri="{FF2B5EF4-FFF2-40B4-BE49-F238E27FC236}">
                <a16:creationId xmlns:a16="http://schemas.microsoft.com/office/drawing/2014/main" id="{B28148A7-4C48-2A6E-1AF2-D97B9217C769}"/>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9D4A7E91-B84E-4ED4-4E2F-6E50E74A8EAC}"/>
              </a:ext>
            </a:extLst>
          </p:cNvPr>
          <p:cNvSpPr>
            <a:spLocks noGrp="1"/>
          </p:cNvSpPr>
          <p:nvPr>
            <p:ph type="sldNum" sz="quarter" idx="12"/>
          </p:nvPr>
        </p:nvSpPr>
        <p:spPr/>
        <p:txBody>
          <a:bodyPr/>
          <a:lstStyle/>
          <a:p>
            <a:fld id="{60650DD2-6498-4E02-AFD8-271FAD9496FF}" type="slidenum">
              <a:rPr lang="en-GB" smtClean="0"/>
              <a:t>‹#›</a:t>
            </a:fld>
            <a:endParaRPr lang="en-GB" dirty="0"/>
          </a:p>
        </p:txBody>
      </p:sp>
    </p:spTree>
    <p:extLst>
      <p:ext uri="{BB962C8B-B14F-4D97-AF65-F5344CB8AC3E}">
        <p14:creationId xmlns:p14="http://schemas.microsoft.com/office/powerpoint/2010/main" val="245680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503E3-1D72-E9DE-7884-C0103756E15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6FEACDD-9FAB-EE0F-F0F1-93DED559A63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1F223F3A-9DC1-DC54-7DC2-79CDFE6F1D3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1D8D1A-BAB7-DAC9-28EC-BA3717BE90EA}"/>
              </a:ext>
            </a:extLst>
          </p:cNvPr>
          <p:cNvSpPr>
            <a:spLocks noGrp="1"/>
          </p:cNvSpPr>
          <p:nvPr>
            <p:ph type="dt" sz="half" idx="10"/>
          </p:nvPr>
        </p:nvSpPr>
        <p:spPr/>
        <p:txBody>
          <a:bodyPr/>
          <a:lstStyle/>
          <a:p>
            <a:fld id="{BC257D5A-45DF-4A3B-A5CC-7939ED540369}" type="datetimeFigureOut">
              <a:rPr lang="en-GB" smtClean="0"/>
              <a:t>30/05/2024</a:t>
            </a:fld>
            <a:endParaRPr lang="en-GB" dirty="0"/>
          </a:p>
        </p:txBody>
      </p:sp>
      <p:sp>
        <p:nvSpPr>
          <p:cNvPr id="6" name="Footer Placeholder 5">
            <a:extLst>
              <a:ext uri="{FF2B5EF4-FFF2-40B4-BE49-F238E27FC236}">
                <a16:creationId xmlns:a16="http://schemas.microsoft.com/office/drawing/2014/main" id="{71D7B308-B5E9-435B-14A8-04F16984DC9E}"/>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01AC2DB3-125F-D7C6-776A-6F4118F04655}"/>
              </a:ext>
            </a:extLst>
          </p:cNvPr>
          <p:cNvSpPr>
            <a:spLocks noGrp="1"/>
          </p:cNvSpPr>
          <p:nvPr>
            <p:ph type="sldNum" sz="quarter" idx="12"/>
          </p:nvPr>
        </p:nvSpPr>
        <p:spPr/>
        <p:txBody>
          <a:bodyPr/>
          <a:lstStyle/>
          <a:p>
            <a:fld id="{60650DD2-6498-4E02-AFD8-271FAD9496FF}" type="slidenum">
              <a:rPr lang="en-GB" smtClean="0"/>
              <a:t>‹#›</a:t>
            </a:fld>
            <a:endParaRPr lang="en-GB" dirty="0"/>
          </a:p>
        </p:txBody>
      </p:sp>
    </p:spTree>
    <p:extLst>
      <p:ext uri="{BB962C8B-B14F-4D97-AF65-F5344CB8AC3E}">
        <p14:creationId xmlns:p14="http://schemas.microsoft.com/office/powerpoint/2010/main" val="260672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E16B3-4E63-2D09-5C7F-E2114E2957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7A67C3E2-5E80-4877-A8AB-D3D3550682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D555F8BA-794E-67D7-63B3-86749E574E9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1B6C21E-FDAF-2F80-33CF-9FC0F665B782}"/>
              </a:ext>
            </a:extLst>
          </p:cNvPr>
          <p:cNvSpPr>
            <a:spLocks noGrp="1"/>
          </p:cNvSpPr>
          <p:nvPr>
            <p:ph type="dt" sz="half" idx="10"/>
          </p:nvPr>
        </p:nvSpPr>
        <p:spPr/>
        <p:txBody>
          <a:bodyPr/>
          <a:lstStyle/>
          <a:p>
            <a:fld id="{BC257D5A-45DF-4A3B-A5CC-7939ED540369}" type="datetimeFigureOut">
              <a:rPr lang="en-GB" smtClean="0"/>
              <a:t>30/05/2024</a:t>
            </a:fld>
            <a:endParaRPr lang="en-GB" dirty="0"/>
          </a:p>
        </p:txBody>
      </p:sp>
      <p:sp>
        <p:nvSpPr>
          <p:cNvPr id="6" name="Footer Placeholder 5">
            <a:extLst>
              <a:ext uri="{FF2B5EF4-FFF2-40B4-BE49-F238E27FC236}">
                <a16:creationId xmlns:a16="http://schemas.microsoft.com/office/drawing/2014/main" id="{FEAE8E54-AC63-C917-D742-32FC8B7AB943}"/>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A2227C04-41DE-CFFC-0131-3124F8F58664}"/>
              </a:ext>
            </a:extLst>
          </p:cNvPr>
          <p:cNvSpPr>
            <a:spLocks noGrp="1"/>
          </p:cNvSpPr>
          <p:nvPr>
            <p:ph type="sldNum" sz="quarter" idx="12"/>
          </p:nvPr>
        </p:nvSpPr>
        <p:spPr/>
        <p:txBody>
          <a:bodyPr/>
          <a:lstStyle/>
          <a:p>
            <a:fld id="{60650DD2-6498-4E02-AFD8-271FAD9496FF}" type="slidenum">
              <a:rPr lang="en-GB" smtClean="0"/>
              <a:t>‹#›</a:t>
            </a:fld>
            <a:endParaRPr lang="en-GB" dirty="0"/>
          </a:p>
        </p:txBody>
      </p:sp>
    </p:spTree>
    <p:extLst>
      <p:ext uri="{BB962C8B-B14F-4D97-AF65-F5344CB8AC3E}">
        <p14:creationId xmlns:p14="http://schemas.microsoft.com/office/powerpoint/2010/main" val="1883130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88D8BC7-8644-7963-0074-AF46236137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5B673A5-57CA-309C-899E-EDD2742CBFA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7790061-5932-37D6-F762-C08F9073CB4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257D5A-45DF-4A3B-A5CC-7939ED540369}" type="datetimeFigureOut">
              <a:rPr lang="en-GB" smtClean="0"/>
              <a:t>30/05/2024</a:t>
            </a:fld>
            <a:endParaRPr lang="en-GB" dirty="0"/>
          </a:p>
        </p:txBody>
      </p:sp>
      <p:sp>
        <p:nvSpPr>
          <p:cNvPr id="5" name="Footer Placeholder 4">
            <a:extLst>
              <a:ext uri="{FF2B5EF4-FFF2-40B4-BE49-F238E27FC236}">
                <a16:creationId xmlns:a16="http://schemas.microsoft.com/office/drawing/2014/main" id="{4C381402-D576-174A-BA95-295D2083E7C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BC00AC50-AF13-5147-212F-95741C5A2EA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0650DD2-6498-4E02-AFD8-271FAD9496FF}" type="slidenum">
              <a:rPr lang="en-GB" smtClean="0"/>
              <a:t>‹#›</a:t>
            </a:fld>
            <a:endParaRPr lang="en-GB" dirty="0"/>
          </a:p>
        </p:txBody>
      </p:sp>
    </p:spTree>
    <p:extLst>
      <p:ext uri="{BB962C8B-B14F-4D97-AF65-F5344CB8AC3E}">
        <p14:creationId xmlns:p14="http://schemas.microsoft.com/office/powerpoint/2010/main" val="3933297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home.cern/science/physics/standard-model"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4" Type="http://schemas.openxmlformats.org/officeDocument/2006/relationships/image" Target="../media/image24.jpg"/></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7.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29.gif"/><Relationship Id="rId2" Type="http://schemas.openxmlformats.org/officeDocument/2006/relationships/image" Target="../media/image28.gif"/><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2.xml"/><Relationship Id="rId4" Type="http://schemas.openxmlformats.org/officeDocument/2006/relationships/image" Target="../media/image33.gif"/></Relationships>
</file>

<file path=ppt/slides/_rels/slide4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46.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37.gi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39.jp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plinth.fr/app_decouverte?tab=annonces"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30EB3-A630-22FE-B342-4B745555FAFA}"/>
              </a:ext>
            </a:extLst>
          </p:cNvPr>
          <p:cNvSpPr>
            <a:spLocks noGrp="1"/>
          </p:cNvSpPr>
          <p:nvPr>
            <p:ph type="ctrTitle"/>
          </p:nvPr>
        </p:nvSpPr>
        <p:spPr/>
        <p:txBody>
          <a:bodyPr/>
          <a:lstStyle/>
          <a:p>
            <a:r>
              <a:rPr lang="en-US" dirty="0"/>
              <a:t>Temporary exhibition in Globe</a:t>
            </a:r>
            <a:endParaRPr lang="en-GB" dirty="0"/>
          </a:p>
        </p:txBody>
      </p:sp>
      <p:sp>
        <p:nvSpPr>
          <p:cNvPr id="3" name="Subtitle 2">
            <a:extLst>
              <a:ext uri="{FF2B5EF4-FFF2-40B4-BE49-F238E27FC236}">
                <a16:creationId xmlns:a16="http://schemas.microsoft.com/office/drawing/2014/main" id="{09CBF8CF-61A1-8A2A-CFC2-FA184D8F159F}"/>
              </a:ext>
            </a:extLst>
          </p:cNvPr>
          <p:cNvSpPr>
            <a:spLocks noGrp="1"/>
          </p:cNvSpPr>
          <p:nvPr>
            <p:ph type="subTitle" idx="1"/>
          </p:nvPr>
        </p:nvSpPr>
        <p:spPr/>
        <p:txBody>
          <a:bodyPr/>
          <a:lstStyle/>
          <a:p>
            <a:r>
              <a:rPr lang="en-US" dirty="0"/>
              <a:t>MHNG-CERN</a:t>
            </a:r>
            <a:endParaRPr lang="en-GB" dirty="0"/>
          </a:p>
          <a:p>
            <a:endParaRPr lang="en-GB" dirty="0"/>
          </a:p>
        </p:txBody>
      </p:sp>
    </p:spTree>
    <p:extLst>
      <p:ext uri="{BB962C8B-B14F-4D97-AF65-F5344CB8AC3E}">
        <p14:creationId xmlns:p14="http://schemas.microsoft.com/office/powerpoint/2010/main" val="17171835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A8BDB-5165-6FCA-5943-8B48AFCFC882}"/>
              </a:ext>
            </a:extLst>
          </p:cNvPr>
          <p:cNvSpPr>
            <a:spLocks noGrp="1"/>
          </p:cNvSpPr>
          <p:nvPr>
            <p:ph type="title"/>
          </p:nvPr>
        </p:nvSpPr>
        <p:spPr/>
        <p:txBody>
          <a:bodyPr/>
          <a:lstStyle/>
          <a:p>
            <a:r>
              <a:rPr lang="en-US" dirty="0"/>
              <a:t>Duo 3: scientists notes</a:t>
            </a:r>
            <a:endParaRPr lang="en-GB" dirty="0"/>
          </a:p>
        </p:txBody>
      </p:sp>
      <p:sp>
        <p:nvSpPr>
          <p:cNvPr id="3" name="Content Placeholder 2">
            <a:extLst>
              <a:ext uri="{FF2B5EF4-FFF2-40B4-BE49-F238E27FC236}">
                <a16:creationId xmlns:a16="http://schemas.microsoft.com/office/drawing/2014/main" id="{C2669835-A690-A9E7-8387-460BE1E92AB3}"/>
              </a:ext>
            </a:extLst>
          </p:cNvPr>
          <p:cNvSpPr>
            <a:spLocks noGrp="1"/>
          </p:cNvSpPr>
          <p:nvPr>
            <p:ph idx="1"/>
          </p:nvPr>
        </p:nvSpPr>
        <p:spPr/>
        <p:txBody>
          <a:bodyPr/>
          <a:lstStyle/>
          <a:p>
            <a:r>
              <a:rPr lang="en-US" dirty="0"/>
              <a:t>Formulas on blackboard / Feynman diagram</a:t>
            </a:r>
          </a:p>
          <a:p>
            <a:endParaRPr lang="en-US" dirty="0"/>
          </a:p>
          <a:p>
            <a:r>
              <a:rPr lang="en-US" dirty="0"/>
              <a:t>Notebook of an ornithologist</a:t>
            </a:r>
            <a:endParaRPr lang="en-GB" dirty="0"/>
          </a:p>
        </p:txBody>
      </p:sp>
    </p:spTree>
    <p:extLst>
      <p:ext uri="{BB962C8B-B14F-4D97-AF65-F5344CB8AC3E}">
        <p14:creationId xmlns:p14="http://schemas.microsoft.com/office/powerpoint/2010/main" val="25471377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C2B928-D109-FFAE-46D1-C6350D91A5D8}"/>
              </a:ext>
            </a:extLst>
          </p:cNvPr>
          <p:cNvSpPr>
            <a:spLocks noGrp="1"/>
          </p:cNvSpPr>
          <p:nvPr>
            <p:ph type="title"/>
          </p:nvPr>
        </p:nvSpPr>
        <p:spPr/>
        <p:txBody>
          <a:bodyPr/>
          <a:lstStyle/>
          <a:p>
            <a:r>
              <a:rPr lang="en-US" dirty="0"/>
              <a:t>Duo 3: scientists notes: input Joachim</a:t>
            </a:r>
            <a:endParaRPr lang="en-GB" dirty="0"/>
          </a:p>
        </p:txBody>
      </p:sp>
      <p:sp>
        <p:nvSpPr>
          <p:cNvPr id="3" name="Content Placeholder 2">
            <a:extLst>
              <a:ext uri="{FF2B5EF4-FFF2-40B4-BE49-F238E27FC236}">
                <a16:creationId xmlns:a16="http://schemas.microsoft.com/office/drawing/2014/main" id="{3AF353BF-D7E0-7DF5-0C79-711EE8AB68C3}"/>
              </a:ext>
            </a:extLst>
          </p:cNvPr>
          <p:cNvSpPr>
            <a:spLocks noGrp="1"/>
          </p:cNvSpPr>
          <p:nvPr>
            <p:ph idx="1"/>
          </p:nvPr>
        </p:nvSpPr>
        <p:spPr/>
        <p:txBody>
          <a:bodyPr/>
          <a:lstStyle/>
          <a:p>
            <a:r>
              <a:rPr lang="en-GB" sz="1800" kern="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one could think about copying the contents of any random blackboard on the TH floor. Typically, this is a jumble of notes and sketches on unrelated topics. When we discuss in front of a blackboard, we typically wipe only as much as we need. So different corners of the board may contain notes on very different topics.</a:t>
            </a:r>
          </a:p>
          <a:p>
            <a:pPr marL="0" indent="0">
              <a:buNone/>
            </a:pPr>
            <a:endParaRPr lang="en-GB" sz="1800" kern="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endParaRPr>
          </a:p>
          <a:p>
            <a:r>
              <a:rPr lang="en-GB" sz="1800" kern="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A bit more structured would be the blackboard after a blackboard talk. </a:t>
            </a:r>
          </a:p>
          <a:p>
            <a:r>
              <a:rPr lang="en-GB" sz="1800" kern="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In that case, the contents would be more structured, like in a lecture; they would all be on a single topic and tell some story.</a:t>
            </a:r>
          </a:p>
          <a:p>
            <a:r>
              <a:rPr lang="en-GB" sz="1800" kern="100" dirty="0">
                <a:solidFill>
                  <a:srgbClr val="000000"/>
                </a:solidFill>
                <a:effectLst/>
                <a:latin typeface="Arial" panose="020B0604020202020204" pitchFamily="34" charset="0"/>
                <a:ea typeface="Times New Roman" panose="02020603050405020304" pitchFamily="18" charset="0"/>
                <a:cs typeface="Times New Roman" panose="02020603050405020304" pitchFamily="18" charset="0"/>
              </a:rPr>
              <a:t>Many people in TH give blackboard talks regularly, so any of them could be asked to fill a blackboard at the museum with the notes from one of these talks.</a:t>
            </a:r>
          </a:p>
          <a:p>
            <a:endParaRPr lang="en-GB" dirty="0"/>
          </a:p>
        </p:txBody>
      </p:sp>
    </p:spTree>
    <p:extLst>
      <p:ext uri="{BB962C8B-B14F-4D97-AF65-F5344CB8AC3E}">
        <p14:creationId xmlns:p14="http://schemas.microsoft.com/office/powerpoint/2010/main" val="6395611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11997-BDEE-9607-E1AF-7F691076BDAC}"/>
              </a:ext>
            </a:extLst>
          </p:cNvPr>
          <p:cNvSpPr>
            <a:spLocks noGrp="1"/>
          </p:cNvSpPr>
          <p:nvPr>
            <p:ph type="title"/>
          </p:nvPr>
        </p:nvSpPr>
        <p:spPr/>
        <p:txBody>
          <a:bodyPr/>
          <a:lstStyle/>
          <a:p>
            <a:r>
              <a:rPr lang="en-US" dirty="0"/>
              <a:t>Blackboard</a:t>
            </a:r>
            <a:endParaRPr lang="en-GB" dirty="0"/>
          </a:p>
        </p:txBody>
      </p:sp>
      <p:sp>
        <p:nvSpPr>
          <p:cNvPr id="3" name="Content Placeholder 2">
            <a:extLst>
              <a:ext uri="{FF2B5EF4-FFF2-40B4-BE49-F238E27FC236}">
                <a16:creationId xmlns:a16="http://schemas.microsoft.com/office/drawing/2014/main" id="{DA5B226F-2C06-5300-3660-A12DF284D41A}"/>
              </a:ext>
            </a:extLst>
          </p:cNvPr>
          <p:cNvSpPr>
            <a:spLocks noGrp="1"/>
          </p:cNvSpPr>
          <p:nvPr>
            <p:ph idx="1"/>
          </p:nvPr>
        </p:nvSpPr>
        <p:spPr/>
        <p:txBody>
          <a:bodyPr/>
          <a:lstStyle/>
          <a:p>
            <a:r>
              <a:rPr lang="en-US" dirty="0"/>
              <a:t>Real BB? (what about visitors whipping out/adding stuff)</a:t>
            </a:r>
          </a:p>
          <a:p>
            <a:r>
              <a:rPr lang="en-US" dirty="0"/>
              <a:t>Picture  of?</a:t>
            </a:r>
          </a:p>
          <a:p>
            <a:r>
              <a:rPr lang="en-US" dirty="0"/>
              <a:t>Painted copy of real BB (that looks as if it is real)?</a:t>
            </a:r>
          </a:p>
          <a:p>
            <a:endParaRPr lang="en-US" dirty="0"/>
          </a:p>
          <a:p>
            <a:endParaRPr lang="en-US" dirty="0"/>
          </a:p>
          <a:p>
            <a:r>
              <a:rPr lang="en-US" dirty="0"/>
              <a:t>If still exist</a:t>
            </a:r>
          </a:p>
          <a:p>
            <a:pPr lvl="1"/>
            <a:r>
              <a:rPr lang="en-US" dirty="0"/>
              <a:t>Old blackboard auditorium, </a:t>
            </a:r>
            <a:r>
              <a:rPr lang="en-US"/>
              <a:t>with scribbles famous scientists???</a:t>
            </a:r>
            <a:endParaRPr lang="en-GB" dirty="0"/>
          </a:p>
        </p:txBody>
      </p:sp>
    </p:spTree>
    <p:extLst>
      <p:ext uri="{BB962C8B-B14F-4D97-AF65-F5344CB8AC3E}">
        <p14:creationId xmlns:p14="http://schemas.microsoft.com/office/powerpoint/2010/main" val="29991691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837AA-F1BA-6660-A5C7-CCD60E102D43}"/>
              </a:ext>
            </a:extLst>
          </p:cNvPr>
          <p:cNvSpPr>
            <a:spLocks noGrp="1"/>
          </p:cNvSpPr>
          <p:nvPr>
            <p:ph type="title"/>
          </p:nvPr>
        </p:nvSpPr>
        <p:spPr/>
        <p:txBody>
          <a:bodyPr/>
          <a:lstStyle/>
          <a:p>
            <a:r>
              <a:rPr lang="en-US" dirty="0"/>
              <a:t>Current text</a:t>
            </a:r>
            <a:endParaRPr lang="en-GB" dirty="0"/>
          </a:p>
        </p:txBody>
      </p:sp>
      <p:sp>
        <p:nvSpPr>
          <p:cNvPr id="3" name="Content Placeholder 2">
            <a:extLst>
              <a:ext uri="{FF2B5EF4-FFF2-40B4-BE49-F238E27FC236}">
                <a16:creationId xmlns:a16="http://schemas.microsoft.com/office/drawing/2014/main" id="{1C8261F7-82A7-B98C-8988-08FD74D94C99}"/>
              </a:ext>
            </a:extLst>
          </p:cNvPr>
          <p:cNvSpPr>
            <a:spLocks noGrp="1"/>
          </p:cNvSpPr>
          <p:nvPr>
            <p:ph idx="1"/>
          </p:nvPr>
        </p:nvSpPr>
        <p:spPr/>
        <p:txBody>
          <a:bodyPr/>
          <a:lstStyle/>
          <a:p>
            <a:pPr>
              <a:lnSpc>
                <a:spcPct val="115000"/>
              </a:lnSpc>
            </a:pPr>
            <a:r>
              <a:rPr lang="fr-FR" sz="1800" dirty="0">
                <a:effectLst/>
                <a:latin typeface="Arial" panose="020B0604020202020204" pitchFamily="34" charset="0"/>
                <a:ea typeface="Arial" panose="020B0604020202020204" pitchFamily="34" charset="0"/>
              </a:rPr>
              <a:t>La base de toute science est l’observation. De cette observation découle des hypothèses, hypothèses qu’il faut ensuite confirmées par l’expérience, laquelle confirmera ou non les intuitions des scientifiques. Ce processus de la connaissance ne se fait jamais sans prise de notes. Réflexions, résultats, équations, schémas, autant de contenus qui font que les cahiers de science tenus par les chercheuses et chercheurs révèlent souvent une esthétique insoupçonnée qui s’ajoute, pour les profanes, à une aura de mystère, puisque les contenus leur sont souvent inaccessibles. Ici les notes d’un(e) </a:t>
            </a:r>
            <a:r>
              <a:rPr lang="fr-FR" sz="1800" dirty="0" err="1">
                <a:effectLst/>
                <a:latin typeface="Arial" panose="020B0604020202020204" pitchFamily="34" charset="0"/>
                <a:ea typeface="Arial" panose="020B0604020202020204" pitchFamily="34" charset="0"/>
              </a:rPr>
              <a:t>physicien-ne</a:t>
            </a:r>
            <a:r>
              <a:rPr lang="fr-FR" sz="1800" dirty="0">
                <a:effectLst/>
                <a:latin typeface="Arial" panose="020B0604020202020204" pitchFamily="34" charset="0"/>
                <a:ea typeface="Arial" panose="020B0604020202020204" pitchFamily="34" charset="0"/>
              </a:rPr>
              <a:t> des particules côtoient celles d’</a:t>
            </a:r>
            <a:r>
              <a:rPr lang="fr-FR" sz="1800" dirty="0" err="1">
                <a:effectLst/>
                <a:latin typeface="Arial" panose="020B0604020202020204" pitchFamily="34" charset="0"/>
                <a:ea typeface="Arial" panose="020B0604020202020204" pitchFamily="34" charset="0"/>
              </a:rPr>
              <a:t>un-e</a:t>
            </a:r>
            <a:r>
              <a:rPr lang="fr-FR" sz="1800" dirty="0">
                <a:effectLst/>
                <a:latin typeface="Arial" panose="020B0604020202020204" pitchFamily="34" charset="0"/>
                <a:ea typeface="Arial" panose="020B0604020202020204" pitchFamily="34" charset="0"/>
              </a:rPr>
              <a:t> scientifique du Muséum (spécialité?).</a:t>
            </a:r>
            <a:endParaRPr lang="en-GB" sz="1800" dirty="0">
              <a:effectLst/>
              <a:latin typeface="Arial" panose="020B0604020202020204" pitchFamily="34" charset="0"/>
              <a:ea typeface="Arial" panose="020B0604020202020204" pitchFamily="34" charset="0"/>
            </a:endParaRPr>
          </a:p>
          <a:p>
            <a:pPr>
              <a:lnSpc>
                <a:spcPct val="115000"/>
              </a:lnSpc>
            </a:pPr>
            <a:r>
              <a:rPr lang="fr-FR" sz="1800" dirty="0">
                <a:effectLst/>
                <a:latin typeface="Arial" panose="020B0604020202020204" pitchFamily="34" charset="0"/>
                <a:ea typeface="Arial" panose="020B0604020202020204" pitchFamily="34" charset="0"/>
              </a:rPr>
              <a:t> </a:t>
            </a:r>
            <a:endParaRPr lang="en-GB" sz="1800" dirty="0">
              <a:effectLst/>
              <a:latin typeface="Arial" panose="020B0604020202020204" pitchFamily="34" charset="0"/>
              <a:ea typeface="Arial" panose="020B0604020202020204" pitchFamily="34" charset="0"/>
            </a:endParaRPr>
          </a:p>
          <a:p>
            <a:endParaRPr lang="en-GB" dirty="0"/>
          </a:p>
        </p:txBody>
      </p:sp>
    </p:spTree>
    <p:extLst>
      <p:ext uri="{BB962C8B-B14F-4D97-AF65-F5344CB8AC3E}">
        <p14:creationId xmlns:p14="http://schemas.microsoft.com/office/powerpoint/2010/main" val="4422555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0196D-4721-D800-E1B2-C53DB8426EA6}"/>
              </a:ext>
            </a:extLst>
          </p:cNvPr>
          <p:cNvSpPr>
            <a:spLocks noGrp="1"/>
          </p:cNvSpPr>
          <p:nvPr>
            <p:ph type="title"/>
          </p:nvPr>
        </p:nvSpPr>
        <p:spPr/>
        <p:txBody>
          <a:bodyPr/>
          <a:lstStyle/>
          <a:p>
            <a:r>
              <a:rPr lang="en-US" dirty="0"/>
              <a:t>Image for wall</a:t>
            </a:r>
            <a:endParaRPr lang="en-GB" dirty="0"/>
          </a:p>
        </p:txBody>
      </p:sp>
      <p:sp>
        <p:nvSpPr>
          <p:cNvPr id="3" name="Content Placeholder 2">
            <a:extLst>
              <a:ext uri="{FF2B5EF4-FFF2-40B4-BE49-F238E27FC236}">
                <a16:creationId xmlns:a16="http://schemas.microsoft.com/office/drawing/2014/main" id="{7A9C77F6-B95A-75B3-2BE2-0A6712FB1A41}"/>
              </a:ext>
            </a:extLst>
          </p:cNvPr>
          <p:cNvSpPr>
            <a:spLocks noGrp="1"/>
          </p:cNvSpPr>
          <p:nvPr>
            <p:ph idx="1"/>
          </p:nvPr>
        </p:nvSpPr>
        <p:spPr/>
        <p:txBody>
          <a:bodyPr/>
          <a:lstStyle/>
          <a:p>
            <a:r>
              <a:rPr lang="en-US" dirty="0"/>
              <a:t>Depends on how we do the blackboard</a:t>
            </a:r>
          </a:p>
          <a:p>
            <a:r>
              <a:rPr lang="en-US" dirty="0"/>
              <a:t>Feynman diagrams?</a:t>
            </a:r>
          </a:p>
          <a:p>
            <a:r>
              <a:rPr lang="en-US" dirty="0"/>
              <a:t>Pictures of famous </a:t>
            </a:r>
            <a:r>
              <a:rPr lang="en-US" dirty="0" err="1"/>
              <a:t>fysicists</a:t>
            </a:r>
            <a:r>
              <a:rPr lang="en-US" dirty="0"/>
              <a:t> in front of blackboard (if existing)</a:t>
            </a:r>
            <a:endParaRPr lang="en-GB" dirty="0"/>
          </a:p>
        </p:txBody>
      </p:sp>
    </p:spTree>
    <p:extLst>
      <p:ext uri="{BB962C8B-B14F-4D97-AF65-F5344CB8AC3E}">
        <p14:creationId xmlns:p14="http://schemas.microsoft.com/office/powerpoint/2010/main" val="34847429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A8BDB-5165-6FCA-5943-8B48AFCFC882}"/>
              </a:ext>
            </a:extLst>
          </p:cNvPr>
          <p:cNvSpPr>
            <a:spLocks noGrp="1"/>
          </p:cNvSpPr>
          <p:nvPr>
            <p:ph type="title"/>
          </p:nvPr>
        </p:nvSpPr>
        <p:spPr/>
        <p:txBody>
          <a:bodyPr/>
          <a:lstStyle/>
          <a:p>
            <a:r>
              <a:rPr lang="en-US" dirty="0"/>
              <a:t>Duo 4: analogy in shape</a:t>
            </a:r>
            <a:endParaRPr lang="en-GB" dirty="0"/>
          </a:p>
        </p:txBody>
      </p:sp>
      <p:sp>
        <p:nvSpPr>
          <p:cNvPr id="3" name="Content Placeholder 2">
            <a:extLst>
              <a:ext uri="{FF2B5EF4-FFF2-40B4-BE49-F238E27FC236}">
                <a16:creationId xmlns:a16="http://schemas.microsoft.com/office/drawing/2014/main" id="{C2669835-A690-A9E7-8387-460BE1E92AB3}"/>
              </a:ext>
            </a:extLst>
          </p:cNvPr>
          <p:cNvSpPr>
            <a:spLocks noGrp="1"/>
          </p:cNvSpPr>
          <p:nvPr>
            <p:ph idx="1"/>
          </p:nvPr>
        </p:nvSpPr>
        <p:spPr/>
        <p:txBody>
          <a:bodyPr/>
          <a:lstStyle/>
          <a:p>
            <a:r>
              <a:rPr lang="en-US" dirty="0" err="1"/>
              <a:t>Focussing</a:t>
            </a:r>
            <a:r>
              <a:rPr lang="en-US" dirty="0"/>
              <a:t> cone</a:t>
            </a:r>
          </a:p>
          <a:p>
            <a:endParaRPr lang="en-US" dirty="0"/>
          </a:p>
          <a:p>
            <a:r>
              <a:rPr lang="en-US" dirty="0"/>
              <a:t>“la trompe du </a:t>
            </a:r>
            <a:r>
              <a:rPr lang="en-US" dirty="0" err="1"/>
              <a:t>bombyle</a:t>
            </a:r>
            <a:r>
              <a:rPr lang="en-US" dirty="0"/>
              <a:t>”</a:t>
            </a:r>
          </a:p>
          <a:p>
            <a:endParaRPr lang="en-US" dirty="0"/>
          </a:p>
          <a:p>
            <a:endParaRPr lang="en-US" dirty="0"/>
          </a:p>
          <a:p>
            <a:endParaRPr lang="en-US" dirty="0"/>
          </a:p>
          <a:p>
            <a:endParaRPr lang="en-US" dirty="0"/>
          </a:p>
          <a:p>
            <a:pPr marL="0" indent="0">
              <a:buNone/>
            </a:pPr>
            <a:r>
              <a:rPr lang="en-GB" sz="1800" dirty="0"/>
              <a:t>https://cds.cern.ch/record/2266150</a:t>
            </a:r>
          </a:p>
        </p:txBody>
      </p:sp>
      <p:pic>
        <p:nvPicPr>
          <p:cNvPr id="6" name="image9.jpg">
            <a:extLst>
              <a:ext uri="{FF2B5EF4-FFF2-40B4-BE49-F238E27FC236}">
                <a16:creationId xmlns:a16="http://schemas.microsoft.com/office/drawing/2014/main" id="{9911B9FC-04A3-7D31-6A30-6C19ADFCC17A}"/>
              </a:ext>
            </a:extLst>
          </p:cNvPr>
          <p:cNvPicPr/>
          <p:nvPr/>
        </p:nvPicPr>
        <p:blipFill>
          <a:blip r:embed="rId2"/>
          <a:srcRect/>
          <a:stretch>
            <a:fillRect/>
          </a:stretch>
        </p:blipFill>
        <p:spPr>
          <a:xfrm>
            <a:off x="4897139" y="2588745"/>
            <a:ext cx="2767129" cy="4039520"/>
          </a:xfrm>
          <a:prstGeom prst="rect">
            <a:avLst/>
          </a:prstGeom>
          <a:ln/>
        </p:spPr>
      </p:pic>
      <p:pic>
        <p:nvPicPr>
          <p:cNvPr id="7" name="image8.jpg">
            <a:extLst>
              <a:ext uri="{FF2B5EF4-FFF2-40B4-BE49-F238E27FC236}">
                <a16:creationId xmlns:a16="http://schemas.microsoft.com/office/drawing/2014/main" id="{F2E4364E-795C-C2E6-CCBE-1961A8CF821E}"/>
              </a:ext>
            </a:extLst>
          </p:cNvPr>
          <p:cNvPicPr/>
          <p:nvPr/>
        </p:nvPicPr>
        <p:blipFill>
          <a:blip r:embed="rId3"/>
          <a:srcRect/>
          <a:stretch>
            <a:fillRect/>
          </a:stretch>
        </p:blipFill>
        <p:spPr>
          <a:xfrm>
            <a:off x="7854890" y="2588745"/>
            <a:ext cx="4178634" cy="4039520"/>
          </a:xfrm>
          <a:prstGeom prst="rect">
            <a:avLst/>
          </a:prstGeom>
          <a:ln/>
        </p:spPr>
      </p:pic>
    </p:spTree>
    <p:extLst>
      <p:ext uri="{BB962C8B-B14F-4D97-AF65-F5344CB8AC3E}">
        <p14:creationId xmlns:p14="http://schemas.microsoft.com/office/powerpoint/2010/main" val="7410549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266E85-D656-CB00-F4B4-46EB00F23714}"/>
              </a:ext>
            </a:extLst>
          </p:cNvPr>
          <p:cNvSpPr>
            <a:spLocks noGrp="1"/>
          </p:cNvSpPr>
          <p:nvPr>
            <p:ph type="title"/>
          </p:nvPr>
        </p:nvSpPr>
        <p:spPr/>
        <p:txBody>
          <a:bodyPr/>
          <a:lstStyle/>
          <a:p>
            <a:r>
              <a:rPr lang="en-US" dirty="0"/>
              <a:t>Analogy in shape: focusing horn: ca  1m </a:t>
            </a:r>
            <a:r>
              <a:rPr lang="en-US" dirty="0" err="1"/>
              <a:t>lenght</a:t>
            </a:r>
            <a:endParaRPr lang="en-GB" dirty="0"/>
          </a:p>
        </p:txBody>
      </p:sp>
      <p:pic>
        <p:nvPicPr>
          <p:cNvPr id="5" name="Content Placeholder 4" descr="A metal tube on a shelf&#10;&#10;Description automatically generated">
            <a:extLst>
              <a:ext uri="{FF2B5EF4-FFF2-40B4-BE49-F238E27FC236}">
                <a16:creationId xmlns:a16="http://schemas.microsoft.com/office/drawing/2014/main" id="{E37A5EA6-E368-A29D-8AD1-B81949F0047C}"/>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962271" y="1861067"/>
            <a:ext cx="5801784" cy="4351338"/>
          </a:xfrm>
        </p:spPr>
      </p:pic>
    </p:spTree>
    <p:extLst>
      <p:ext uri="{BB962C8B-B14F-4D97-AF65-F5344CB8AC3E}">
        <p14:creationId xmlns:p14="http://schemas.microsoft.com/office/powerpoint/2010/main" val="17405122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837AA-F1BA-6660-A5C7-CCD60E102D43}"/>
              </a:ext>
            </a:extLst>
          </p:cNvPr>
          <p:cNvSpPr>
            <a:spLocks noGrp="1"/>
          </p:cNvSpPr>
          <p:nvPr>
            <p:ph type="title"/>
          </p:nvPr>
        </p:nvSpPr>
        <p:spPr/>
        <p:txBody>
          <a:bodyPr/>
          <a:lstStyle/>
          <a:p>
            <a:r>
              <a:rPr lang="en-US" dirty="0"/>
              <a:t>Current text</a:t>
            </a:r>
            <a:endParaRPr lang="en-GB" dirty="0"/>
          </a:p>
        </p:txBody>
      </p:sp>
      <p:sp>
        <p:nvSpPr>
          <p:cNvPr id="3" name="Content Placeholder 2">
            <a:extLst>
              <a:ext uri="{FF2B5EF4-FFF2-40B4-BE49-F238E27FC236}">
                <a16:creationId xmlns:a16="http://schemas.microsoft.com/office/drawing/2014/main" id="{1C8261F7-82A7-B98C-8988-08FD74D94C99}"/>
              </a:ext>
            </a:extLst>
          </p:cNvPr>
          <p:cNvSpPr>
            <a:spLocks noGrp="1"/>
          </p:cNvSpPr>
          <p:nvPr>
            <p:ph idx="1"/>
          </p:nvPr>
        </p:nvSpPr>
        <p:spPr/>
        <p:txBody>
          <a:bodyPr/>
          <a:lstStyle/>
          <a:p>
            <a:pPr>
              <a:lnSpc>
                <a:spcPct val="115000"/>
              </a:lnSpc>
            </a:pPr>
            <a:r>
              <a:rPr lang="fr-FR" sz="1800" dirty="0">
                <a:effectLst/>
                <a:latin typeface="Arial" panose="020B0604020202020204" pitchFamily="34" charset="0"/>
                <a:ea typeface="Arial" panose="020B0604020202020204" pitchFamily="34" charset="0"/>
              </a:rPr>
              <a:t> </a:t>
            </a:r>
            <a:endParaRPr lang="en-GB" sz="1800" dirty="0">
              <a:effectLst/>
              <a:latin typeface="Arial" panose="020B0604020202020204" pitchFamily="34" charset="0"/>
              <a:ea typeface="Arial" panose="020B0604020202020204" pitchFamily="34" charset="0"/>
            </a:endParaRPr>
          </a:p>
          <a:p>
            <a:pPr>
              <a:lnSpc>
                <a:spcPct val="115000"/>
              </a:lnSpc>
            </a:pPr>
            <a:r>
              <a:rPr lang="fr-FR" sz="1800" dirty="0">
                <a:effectLst/>
                <a:latin typeface="Arial" panose="020B0604020202020204" pitchFamily="34" charset="0"/>
                <a:ea typeface="Arial" panose="020B0604020202020204" pitchFamily="34" charset="0"/>
              </a:rPr>
              <a:t>On peut y voir une immense trompette ou alors le long réceptacle d’une fleur métallique au fond duquel le nectar attendrait un étrange pollinisateur. Cet objet est une corne de focalisation. Son principe est similaire à celui d’un entonnoir: capter la matière répartie sur une certaine surface pour la contraindre à emprunter un chemin étroit qui la dirige vers une cible d’arrivée. La corne de focalisation du CERN sert à attraper des particules d’antimatière, des antiprotons, qui naissent de la collision entre un faisceau de protons de haute énergie et une cible en métal. Pourquoi accumuler des antiparticules? Pour les faire entrer en collision avec leurs particules de matière et ainsi obtenir de très hautes énergies, susceptibles de faire apparaître d’autres particules réputées fugaces.</a:t>
            </a:r>
            <a:endParaRPr lang="en-GB" sz="1800" dirty="0">
              <a:effectLst/>
              <a:latin typeface="Arial" panose="020B0604020202020204" pitchFamily="34" charset="0"/>
              <a:ea typeface="Arial" panose="020B0604020202020204" pitchFamily="34" charset="0"/>
            </a:endParaRPr>
          </a:p>
          <a:p>
            <a:endParaRPr lang="en-GB" dirty="0"/>
          </a:p>
        </p:txBody>
      </p:sp>
    </p:spTree>
    <p:extLst>
      <p:ext uri="{BB962C8B-B14F-4D97-AF65-F5344CB8AC3E}">
        <p14:creationId xmlns:p14="http://schemas.microsoft.com/office/powerpoint/2010/main" val="27931692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0196D-4721-D800-E1B2-C53DB8426EA6}"/>
              </a:ext>
            </a:extLst>
          </p:cNvPr>
          <p:cNvSpPr>
            <a:spLocks noGrp="1"/>
          </p:cNvSpPr>
          <p:nvPr>
            <p:ph type="title"/>
          </p:nvPr>
        </p:nvSpPr>
        <p:spPr/>
        <p:txBody>
          <a:bodyPr/>
          <a:lstStyle/>
          <a:p>
            <a:r>
              <a:rPr lang="en-US" dirty="0"/>
              <a:t>Image for wall</a:t>
            </a:r>
            <a:endParaRPr lang="en-GB" dirty="0"/>
          </a:p>
        </p:txBody>
      </p:sp>
      <p:sp>
        <p:nvSpPr>
          <p:cNvPr id="3" name="Content Placeholder 2">
            <a:extLst>
              <a:ext uri="{FF2B5EF4-FFF2-40B4-BE49-F238E27FC236}">
                <a16:creationId xmlns:a16="http://schemas.microsoft.com/office/drawing/2014/main" id="{7A9C77F6-B95A-75B3-2BE2-0A6712FB1A41}"/>
              </a:ext>
            </a:extLst>
          </p:cNvPr>
          <p:cNvSpPr>
            <a:spLocks noGrp="1"/>
          </p:cNvSpPr>
          <p:nvPr>
            <p:ph idx="1"/>
          </p:nvPr>
        </p:nvSpPr>
        <p:spPr/>
        <p:txBody>
          <a:bodyPr/>
          <a:lstStyle/>
          <a:p>
            <a:r>
              <a:rPr lang="en-US" dirty="0"/>
              <a:t>?</a:t>
            </a:r>
            <a:endParaRPr lang="en-GB" dirty="0"/>
          </a:p>
        </p:txBody>
      </p:sp>
    </p:spTree>
    <p:extLst>
      <p:ext uri="{BB962C8B-B14F-4D97-AF65-F5344CB8AC3E}">
        <p14:creationId xmlns:p14="http://schemas.microsoft.com/office/powerpoint/2010/main" val="3008346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A8BDB-5165-6FCA-5943-8B48AFCFC882}"/>
              </a:ext>
            </a:extLst>
          </p:cNvPr>
          <p:cNvSpPr>
            <a:spLocks noGrp="1"/>
          </p:cNvSpPr>
          <p:nvPr>
            <p:ph type="title"/>
          </p:nvPr>
        </p:nvSpPr>
        <p:spPr/>
        <p:txBody>
          <a:bodyPr/>
          <a:lstStyle/>
          <a:p>
            <a:r>
              <a:rPr lang="en-US" dirty="0"/>
              <a:t>Duo 5: Connections</a:t>
            </a:r>
            <a:endParaRPr lang="en-GB" dirty="0"/>
          </a:p>
        </p:txBody>
      </p:sp>
      <p:sp>
        <p:nvSpPr>
          <p:cNvPr id="3" name="Content Placeholder 2">
            <a:extLst>
              <a:ext uri="{FF2B5EF4-FFF2-40B4-BE49-F238E27FC236}">
                <a16:creationId xmlns:a16="http://schemas.microsoft.com/office/drawing/2014/main" id="{C2669835-A690-A9E7-8387-460BE1E92AB3}"/>
              </a:ext>
            </a:extLst>
          </p:cNvPr>
          <p:cNvSpPr>
            <a:spLocks noGrp="1"/>
          </p:cNvSpPr>
          <p:nvPr>
            <p:ph idx="1"/>
          </p:nvPr>
        </p:nvSpPr>
        <p:spPr/>
        <p:txBody>
          <a:bodyPr/>
          <a:lstStyle/>
          <a:p>
            <a:r>
              <a:rPr lang="en-US" dirty="0"/>
              <a:t>Electronic board</a:t>
            </a:r>
          </a:p>
          <a:p>
            <a:endParaRPr lang="en-US" dirty="0"/>
          </a:p>
          <a:p>
            <a:r>
              <a:rPr lang="en-GB" dirty="0"/>
              <a:t>Skinned rat in alcohol</a:t>
            </a:r>
          </a:p>
        </p:txBody>
      </p:sp>
      <p:pic>
        <p:nvPicPr>
          <p:cNvPr id="4" name="image16.jpg">
            <a:extLst>
              <a:ext uri="{FF2B5EF4-FFF2-40B4-BE49-F238E27FC236}">
                <a16:creationId xmlns:a16="http://schemas.microsoft.com/office/drawing/2014/main" id="{89B9800F-1766-1710-50C3-6467290F62F1}"/>
              </a:ext>
            </a:extLst>
          </p:cNvPr>
          <p:cNvPicPr/>
          <p:nvPr/>
        </p:nvPicPr>
        <p:blipFill>
          <a:blip r:embed="rId2"/>
          <a:srcRect/>
          <a:stretch>
            <a:fillRect/>
          </a:stretch>
        </p:blipFill>
        <p:spPr>
          <a:xfrm>
            <a:off x="1196122" y="3705643"/>
            <a:ext cx="3966845" cy="2392045"/>
          </a:xfrm>
          <a:prstGeom prst="rect">
            <a:avLst/>
          </a:prstGeom>
          <a:ln/>
        </p:spPr>
      </p:pic>
      <p:pic>
        <p:nvPicPr>
          <p:cNvPr id="5" name="image1.jpg">
            <a:extLst>
              <a:ext uri="{FF2B5EF4-FFF2-40B4-BE49-F238E27FC236}">
                <a16:creationId xmlns:a16="http://schemas.microsoft.com/office/drawing/2014/main" id="{260D1D76-3831-5738-5A8A-B086C172ADF0}"/>
              </a:ext>
            </a:extLst>
          </p:cNvPr>
          <p:cNvPicPr/>
          <p:nvPr/>
        </p:nvPicPr>
        <p:blipFill>
          <a:blip r:embed="rId3"/>
          <a:srcRect/>
          <a:stretch>
            <a:fillRect/>
          </a:stretch>
        </p:blipFill>
        <p:spPr>
          <a:xfrm>
            <a:off x="5800692" y="3665637"/>
            <a:ext cx="1437640" cy="2472055"/>
          </a:xfrm>
          <a:prstGeom prst="rect">
            <a:avLst/>
          </a:prstGeom>
          <a:ln/>
        </p:spPr>
      </p:pic>
    </p:spTree>
    <p:extLst>
      <p:ext uri="{BB962C8B-B14F-4D97-AF65-F5344CB8AC3E}">
        <p14:creationId xmlns:p14="http://schemas.microsoft.com/office/powerpoint/2010/main" val="1044019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A8BDB-5165-6FCA-5943-8B48AFCFC882}"/>
              </a:ext>
            </a:extLst>
          </p:cNvPr>
          <p:cNvSpPr>
            <a:spLocks noGrp="1"/>
          </p:cNvSpPr>
          <p:nvPr>
            <p:ph type="title"/>
          </p:nvPr>
        </p:nvSpPr>
        <p:spPr/>
        <p:txBody>
          <a:bodyPr/>
          <a:lstStyle/>
          <a:p>
            <a:r>
              <a:rPr lang="en-US" dirty="0"/>
              <a:t>Duo 1: </a:t>
            </a:r>
            <a:r>
              <a:rPr lang="en-US" dirty="0" err="1"/>
              <a:t>Desintegration</a:t>
            </a:r>
            <a:endParaRPr lang="en-GB" dirty="0"/>
          </a:p>
        </p:txBody>
      </p:sp>
      <p:sp>
        <p:nvSpPr>
          <p:cNvPr id="3" name="Content Placeholder 2">
            <a:extLst>
              <a:ext uri="{FF2B5EF4-FFF2-40B4-BE49-F238E27FC236}">
                <a16:creationId xmlns:a16="http://schemas.microsoft.com/office/drawing/2014/main" id="{C2669835-A690-A9E7-8387-460BE1E92AB3}"/>
              </a:ext>
            </a:extLst>
          </p:cNvPr>
          <p:cNvSpPr>
            <a:spLocks noGrp="1"/>
          </p:cNvSpPr>
          <p:nvPr>
            <p:ph idx="1"/>
          </p:nvPr>
        </p:nvSpPr>
        <p:spPr/>
        <p:txBody>
          <a:bodyPr>
            <a:normAutofit lnSpcReduction="10000"/>
          </a:bodyPr>
          <a:lstStyle/>
          <a:p>
            <a:r>
              <a:rPr lang="en-US" dirty="0" err="1"/>
              <a:t>Desintegration</a:t>
            </a:r>
            <a:r>
              <a:rPr lang="en-US" dirty="0"/>
              <a:t> of particles: scanning table</a:t>
            </a:r>
          </a:p>
          <a:p>
            <a:endParaRPr lang="en-US" dirty="0"/>
          </a:p>
          <a:p>
            <a:r>
              <a:rPr lang="en-US" dirty="0" err="1"/>
              <a:t>Desintegration</a:t>
            </a:r>
            <a:r>
              <a:rPr lang="en-US" dirty="0"/>
              <a:t> of meteorites: meteorite + movie</a:t>
            </a:r>
          </a:p>
          <a:p>
            <a:endParaRPr lang="en-GB" dirty="0"/>
          </a:p>
          <a:p>
            <a:endParaRPr lang="en-GB" dirty="0"/>
          </a:p>
          <a:p>
            <a:endParaRPr lang="en-GB" dirty="0"/>
          </a:p>
          <a:p>
            <a:endParaRPr lang="en-GB" dirty="0"/>
          </a:p>
          <a:p>
            <a:endParaRPr lang="en-GB" dirty="0"/>
          </a:p>
          <a:p>
            <a:pPr marL="0" indent="0">
              <a:buNone/>
            </a:pPr>
            <a:r>
              <a:rPr lang="en-GB" dirty="0"/>
              <a:t>https://cds.cern.ch/record/43924</a:t>
            </a:r>
          </a:p>
        </p:txBody>
      </p:sp>
      <p:pic>
        <p:nvPicPr>
          <p:cNvPr id="4" name="image10.jpg">
            <a:extLst>
              <a:ext uri="{FF2B5EF4-FFF2-40B4-BE49-F238E27FC236}">
                <a16:creationId xmlns:a16="http://schemas.microsoft.com/office/drawing/2014/main" id="{E50C668B-7E5D-C35B-1FEF-28F5C6E5BD7C}"/>
              </a:ext>
            </a:extLst>
          </p:cNvPr>
          <p:cNvPicPr/>
          <p:nvPr/>
        </p:nvPicPr>
        <p:blipFill>
          <a:blip r:embed="rId2"/>
          <a:srcRect/>
          <a:stretch>
            <a:fillRect/>
          </a:stretch>
        </p:blipFill>
        <p:spPr>
          <a:xfrm>
            <a:off x="8139762" y="3589973"/>
            <a:ext cx="3571875" cy="2586990"/>
          </a:xfrm>
          <a:prstGeom prst="rect">
            <a:avLst/>
          </a:prstGeom>
          <a:ln/>
        </p:spPr>
      </p:pic>
      <p:pic>
        <p:nvPicPr>
          <p:cNvPr id="6" name="Picture 5" descr="A white table with a blue ceiling&#10;&#10;Description automatically generated">
            <a:extLst>
              <a:ext uri="{FF2B5EF4-FFF2-40B4-BE49-F238E27FC236}">
                <a16:creationId xmlns:a16="http://schemas.microsoft.com/office/drawing/2014/main" id="{3E1F1083-0AD8-C4BB-4398-545360074A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6037" y="3429000"/>
            <a:ext cx="1714500" cy="1952625"/>
          </a:xfrm>
          <a:prstGeom prst="rect">
            <a:avLst/>
          </a:prstGeom>
        </p:spPr>
      </p:pic>
    </p:spTree>
    <p:extLst>
      <p:ext uri="{BB962C8B-B14F-4D97-AF65-F5344CB8AC3E}">
        <p14:creationId xmlns:p14="http://schemas.microsoft.com/office/powerpoint/2010/main" val="26987772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A835F-D12F-A52E-2088-1FD35AEE0996}"/>
              </a:ext>
            </a:extLst>
          </p:cNvPr>
          <p:cNvSpPr>
            <a:spLocks noGrp="1"/>
          </p:cNvSpPr>
          <p:nvPr>
            <p:ph type="title"/>
          </p:nvPr>
        </p:nvSpPr>
        <p:spPr/>
        <p:txBody>
          <a:bodyPr/>
          <a:lstStyle/>
          <a:p>
            <a:r>
              <a:rPr lang="en-US" dirty="0"/>
              <a:t>Which logic board to use?</a:t>
            </a:r>
            <a:endParaRPr lang="en-GB" dirty="0"/>
          </a:p>
        </p:txBody>
      </p:sp>
      <p:sp>
        <p:nvSpPr>
          <p:cNvPr id="3" name="Content Placeholder 2">
            <a:extLst>
              <a:ext uri="{FF2B5EF4-FFF2-40B4-BE49-F238E27FC236}">
                <a16:creationId xmlns:a16="http://schemas.microsoft.com/office/drawing/2014/main" id="{AE6F6315-F8F1-1222-9C94-63597428B478}"/>
              </a:ext>
            </a:extLst>
          </p:cNvPr>
          <p:cNvSpPr>
            <a:spLocks noGrp="1"/>
          </p:cNvSpPr>
          <p:nvPr>
            <p:ph idx="1"/>
          </p:nvPr>
        </p:nvSpPr>
        <p:spPr/>
        <p:txBody>
          <a:bodyPr/>
          <a:lstStyle/>
          <a:p>
            <a:r>
              <a:rPr lang="en-US" dirty="0"/>
              <a:t>Something old from B 282?</a:t>
            </a:r>
          </a:p>
          <a:p>
            <a:r>
              <a:rPr lang="en-US" dirty="0"/>
              <a:t>Or better: try to get something more recent?</a:t>
            </a:r>
          </a:p>
          <a:p>
            <a:endParaRPr lang="en-US" dirty="0"/>
          </a:p>
          <a:p>
            <a:endParaRPr lang="en-US" dirty="0"/>
          </a:p>
          <a:p>
            <a:endParaRPr lang="en-US" dirty="0"/>
          </a:p>
          <a:p>
            <a:endParaRPr lang="en-US" dirty="0"/>
          </a:p>
          <a:p>
            <a:r>
              <a:rPr lang="en-US" dirty="0"/>
              <a:t>Old computer?</a:t>
            </a:r>
            <a:endParaRPr lang="en-GB" dirty="0"/>
          </a:p>
        </p:txBody>
      </p:sp>
      <p:pic>
        <p:nvPicPr>
          <p:cNvPr id="5" name="Picture 4">
            <a:extLst>
              <a:ext uri="{FF2B5EF4-FFF2-40B4-BE49-F238E27FC236}">
                <a16:creationId xmlns:a16="http://schemas.microsoft.com/office/drawing/2014/main" id="{69DAFE00-ABE6-C115-9894-104EA8D86CF0}"/>
              </a:ext>
            </a:extLst>
          </p:cNvPr>
          <p:cNvPicPr>
            <a:picLocks noChangeAspect="1"/>
          </p:cNvPicPr>
          <p:nvPr/>
        </p:nvPicPr>
        <p:blipFill>
          <a:blip r:embed="rId2"/>
          <a:stretch>
            <a:fillRect/>
          </a:stretch>
        </p:blipFill>
        <p:spPr>
          <a:xfrm>
            <a:off x="7842151" y="2816132"/>
            <a:ext cx="3835597" cy="3626036"/>
          </a:xfrm>
          <a:prstGeom prst="rect">
            <a:avLst/>
          </a:prstGeom>
        </p:spPr>
      </p:pic>
    </p:spTree>
    <p:extLst>
      <p:ext uri="{BB962C8B-B14F-4D97-AF65-F5344CB8AC3E}">
        <p14:creationId xmlns:p14="http://schemas.microsoft.com/office/powerpoint/2010/main" val="268849298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837AA-F1BA-6660-A5C7-CCD60E102D43}"/>
              </a:ext>
            </a:extLst>
          </p:cNvPr>
          <p:cNvSpPr>
            <a:spLocks noGrp="1"/>
          </p:cNvSpPr>
          <p:nvPr>
            <p:ph type="title"/>
          </p:nvPr>
        </p:nvSpPr>
        <p:spPr/>
        <p:txBody>
          <a:bodyPr/>
          <a:lstStyle/>
          <a:p>
            <a:r>
              <a:rPr lang="en-US" dirty="0"/>
              <a:t>Current text</a:t>
            </a:r>
            <a:endParaRPr lang="en-GB" dirty="0"/>
          </a:p>
        </p:txBody>
      </p:sp>
      <p:sp>
        <p:nvSpPr>
          <p:cNvPr id="3" name="Content Placeholder 2">
            <a:extLst>
              <a:ext uri="{FF2B5EF4-FFF2-40B4-BE49-F238E27FC236}">
                <a16:creationId xmlns:a16="http://schemas.microsoft.com/office/drawing/2014/main" id="{1C8261F7-82A7-B98C-8988-08FD74D94C99}"/>
              </a:ext>
            </a:extLst>
          </p:cNvPr>
          <p:cNvSpPr>
            <a:spLocks noGrp="1"/>
          </p:cNvSpPr>
          <p:nvPr>
            <p:ph idx="1"/>
          </p:nvPr>
        </p:nvSpPr>
        <p:spPr/>
        <p:txBody>
          <a:bodyPr/>
          <a:lstStyle/>
          <a:p>
            <a:pPr>
              <a:lnSpc>
                <a:spcPct val="115000"/>
              </a:lnSpc>
            </a:pPr>
            <a:r>
              <a:rPr lang="fr-FR" sz="1800" dirty="0">
                <a:effectLst/>
                <a:latin typeface="Arial" panose="020B0604020202020204" pitchFamily="34" charset="0"/>
                <a:ea typeface="Arial" panose="020B0604020202020204" pitchFamily="34" charset="0"/>
              </a:rPr>
              <a:t> Accéder à l’infiniment petit exige de la physique quantique des trésors d’inventivité non seulement pour construire pas à pas une théorie complète, mais également pour tester cette théorie par la mise au point de dispositifs expérimentaux. Rien de tout cela ne serait vraiment possible sans informatique, un outil extraordinaire né de brillants esprits comme Alan Turing ou John von Neumann dans les années quarante et cinquante. Le CERN a reçu son premier super ordinateur en 1958. Celui-ci remplissait une salle entière, pesait des centaines et des centaines de kilos et était moins puissant qu’un simple PC actuel. Cette carte-mère illustre ce rôle central de l’informatique pour les recherches au CERN. Ses circuits rappellent un système organique, un système sanguin par exemple, ou encore neuronal. </a:t>
            </a:r>
            <a:endParaRPr lang="en-GB" sz="1800" dirty="0">
              <a:effectLst/>
              <a:latin typeface="Arial" panose="020B0604020202020204" pitchFamily="34" charset="0"/>
              <a:ea typeface="Arial" panose="020B0604020202020204" pitchFamily="34" charset="0"/>
            </a:endParaRPr>
          </a:p>
          <a:p>
            <a:pPr>
              <a:lnSpc>
                <a:spcPct val="115000"/>
              </a:lnSpc>
            </a:pPr>
            <a:endParaRPr lang="en-GB" sz="1800" dirty="0">
              <a:effectLst/>
              <a:latin typeface="Arial" panose="020B0604020202020204" pitchFamily="34" charset="0"/>
              <a:ea typeface="Arial" panose="020B0604020202020204" pitchFamily="34" charset="0"/>
            </a:endParaRPr>
          </a:p>
          <a:p>
            <a:endParaRPr lang="en-GB" dirty="0"/>
          </a:p>
        </p:txBody>
      </p:sp>
    </p:spTree>
    <p:extLst>
      <p:ext uri="{BB962C8B-B14F-4D97-AF65-F5344CB8AC3E}">
        <p14:creationId xmlns:p14="http://schemas.microsoft.com/office/powerpoint/2010/main" val="9782481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0196D-4721-D800-E1B2-C53DB8426EA6}"/>
              </a:ext>
            </a:extLst>
          </p:cNvPr>
          <p:cNvSpPr>
            <a:spLocks noGrp="1"/>
          </p:cNvSpPr>
          <p:nvPr>
            <p:ph type="title"/>
          </p:nvPr>
        </p:nvSpPr>
        <p:spPr/>
        <p:txBody>
          <a:bodyPr/>
          <a:lstStyle/>
          <a:p>
            <a:r>
              <a:rPr lang="en-US" dirty="0"/>
              <a:t>Image for wall</a:t>
            </a:r>
            <a:endParaRPr lang="en-GB" dirty="0"/>
          </a:p>
        </p:txBody>
      </p:sp>
      <p:sp>
        <p:nvSpPr>
          <p:cNvPr id="3" name="Content Placeholder 2">
            <a:extLst>
              <a:ext uri="{FF2B5EF4-FFF2-40B4-BE49-F238E27FC236}">
                <a16:creationId xmlns:a16="http://schemas.microsoft.com/office/drawing/2014/main" id="{7A9C77F6-B95A-75B3-2BE2-0A6712FB1A41}"/>
              </a:ext>
            </a:extLst>
          </p:cNvPr>
          <p:cNvSpPr>
            <a:spLocks noGrp="1"/>
          </p:cNvSpPr>
          <p:nvPr>
            <p:ph idx="1"/>
          </p:nvPr>
        </p:nvSpPr>
        <p:spPr/>
        <p:txBody>
          <a:bodyPr/>
          <a:lstStyle/>
          <a:p>
            <a:r>
              <a:rPr lang="en-US" dirty="0"/>
              <a:t>Big electronic circuit?</a:t>
            </a:r>
            <a:endParaRPr lang="en-GB" dirty="0"/>
          </a:p>
        </p:txBody>
      </p:sp>
    </p:spTree>
    <p:extLst>
      <p:ext uri="{BB962C8B-B14F-4D97-AF65-F5344CB8AC3E}">
        <p14:creationId xmlns:p14="http://schemas.microsoft.com/office/powerpoint/2010/main" val="10531358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A8BDB-5165-6FCA-5943-8B48AFCFC882}"/>
              </a:ext>
            </a:extLst>
          </p:cNvPr>
          <p:cNvSpPr>
            <a:spLocks noGrp="1"/>
          </p:cNvSpPr>
          <p:nvPr>
            <p:ph type="title"/>
          </p:nvPr>
        </p:nvSpPr>
        <p:spPr/>
        <p:txBody>
          <a:bodyPr/>
          <a:lstStyle/>
          <a:p>
            <a:r>
              <a:rPr lang="en-US" dirty="0"/>
              <a:t>Duo 6: Classification</a:t>
            </a:r>
            <a:endParaRPr lang="en-GB" dirty="0"/>
          </a:p>
        </p:txBody>
      </p:sp>
      <p:sp>
        <p:nvSpPr>
          <p:cNvPr id="3" name="Content Placeholder 2">
            <a:extLst>
              <a:ext uri="{FF2B5EF4-FFF2-40B4-BE49-F238E27FC236}">
                <a16:creationId xmlns:a16="http://schemas.microsoft.com/office/drawing/2014/main" id="{C2669835-A690-A9E7-8387-460BE1E92AB3}"/>
              </a:ext>
            </a:extLst>
          </p:cNvPr>
          <p:cNvSpPr>
            <a:spLocks noGrp="1"/>
          </p:cNvSpPr>
          <p:nvPr>
            <p:ph idx="1"/>
          </p:nvPr>
        </p:nvSpPr>
        <p:spPr/>
        <p:txBody>
          <a:bodyPr/>
          <a:lstStyle/>
          <a:p>
            <a:r>
              <a:rPr lang="en-US" dirty="0"/>
              <a:t>Standard model (image)</a:t>
            </a:r>
          </a:p>
          <a:p>
            <a:endParaRPr lang="en-US" dirty="0"/>
          </a:p>
          <a:p>
            <a:r>
              <a:rPr lang="en-US" dirty="0"/>
              <a:t>Taxonomy (image)</a:t>
            </a:r>
            <a:endParaRPr lang="en-GB" dirty="0"/>
          </a:p>
        </p:txBody>
      </p:sp>
      <p:pic>
        <p:nvPicPr>
          <p:cNvPr id="4" name="image15.png">
            <a:extLst>
              <a:ext uri="{FF2B5EF4-FFF2-40B4-BE49-F238E27FC236}">
                <a16:creationId xmlns:a16="http://schemas.microsoft.com/office/drawing/2014/main" id="{33D09F17-BA1B-3320-26C6-3A0EBCABC001}"/>
              </a:ext>
            </a:extLst>
          </p:cNvPr>
          <p:cNvPicPr/>
          <p:nvPr/>
        </p:nvPicPr>
        <p:blipFill>
          <a:blip r:embed="rId2"/>
          <a:srcRect/>
          <a:stretch>
            <a:fillRect/>
          </a:stretch>
        </p:blipFill>
        <p:spPr>
          <a:xfrm>
            <a:off x="1084046" y="3349625"/>
            <a:ext cx="4191000" cy="3143250"/>
          </a:xfrm>
          <a:prstGeom prst="rect">
            <a:avLst/>
          </a:prstGeom>
          <a:ln/>
        </p:spPr>
      </p:pic>
      <p:pic>
        <p:nvPicPr>
          <p:cNvPr id="5" name="image17.png">
            <a:extLst>
              <a:ext uri="{FF2B5EF4-FFF2-40B4-BE49-F238E27FC236}">
                <a16:creationId xmlns:a16="http://schemas.microsoft.com/office/drawing/2014/main" id="{636A1CC2-71E5-10A4-7A66-5FA0BBB2A78D}"/>
              </a:ext>
            </a:extLst>
          </p:cNvPr>
          <p:cNvPicPr/>
          <p:nvPr/>
        </p:nvPicPr>
        <p:blipFill>
          <a:blip r:embed="rId3"/>
          <a:srcRect/>
          <a:stretch>
            <a:fillRect/>
          </a:stretch>
        </p:blipFill>
        <p:spPr>
          <a:xfrm>
            <a:off x="6665778" y="2354580"/>
            <a:ext cx="4077335" cy="4138295"/>
          </a:xfrm>
          <a:prstGeom prst="rect">
            <a:avLst/>
          </a:prstGeom>
          <a:ln/>
        </p:spPr>
      </p:pic>
    </p:spTree>
    <p:extLst>
      <p:ext uri="{BB962C8B-B14F-4D97-AF65-F5344CB8AC3E}">
        <p14:creationId xmlns:p14="http://schemas.microsoft.com/office/powerpoint/2010/main" val="161700068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14816C-D086-495D-C124-A0CF9D311811}"/>
              </a:ext>
            </a:extLst>
          </p:cNvPr>
          <p:cNvSpPr>
            <a:spLocks noGrp="1"/>
          </p:cNvSpPr>
          <p:nvPr>
            <p:ph type="title"/>
          </p:nvPr>
        </p:nvSpPr>
        <p:spPr/>
        <p:txBody>
          <a:bodyPr/>
          <a:lstStyle/>
          <a:p>
            <a:r>
              <a:rPr lang="en-US" dirty="0"/>
              <a:t>Standard model</a:t>
            </a:r>
            <a:endParaRPr lang="en-GB" dirty="0"/>
          </a:p>
        </p:txBody>
      </p:sp>
      <p:sp>
        <p:nvSpPr>
          <p:cNvPr id="3" name="Content Placeholder 2">
            <a:extLst>
              <a:ext uri="{FF2B5EF4-FFF2-40B4-BE49-F238E27FC236}">
                <a16:creationId xmlns:a16="http://schemas.microsoft.com/office/drawing/2014/main" id="{6F0453B7-053A-894D-302A-D9369598D785}"/>
              </a:ext>
            </a:extLst>
          </p:cNvPr>
          <p:cNvSpPr>
            <a:spLocks noGrp="1"/>
          </p:cNvSpPr>
          <p:nvPr>
            <p:ph idx="1"/>
          </p:nvPr>
        </p:nvSpPr>
        <p:spPr/>
        <p:txBody>
          <a:bodyPr/>
          <a:lstStyle/>
          <a:p>
            <a:r>
              <a:rPr lang="en-US" dirty="0"/>
              <a:t>Which graphical view to use: see also following slides</a:t>
            </a:r>
            <a:endParaRPr lang="en-GB" dirty="0"/>
          </a:p>
        </p:txBody>
      </p:sp>
    </p:spTree>
    <p:extLst>
      <p:ext uri="{BB962C8B-B14F-4D97-AF65-F5344CB8AC3E}">
        <p14:creationId xmlns:p14="http://schemas.microsoft.com/office/powerpoint/2010/main" val="32420166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A835F-D12F-A52E-2088-1FD35AEE0996}"/>
              </a:ext>
            </a:extLst>
          </p:cNvPr>
          <p:cNvSpPr>
            <a:spLocks noGrp="1"/>
          </p:cNvSpPr>
          <p:nvPr>
            <p:ph type="title"/>
          </p:nvPr>
        </p:nvSpPr>
        <p:spPr/>
        <p:txBody>
          <a:bodyPr/>
          <a:lstStyle/>
          <a:p>
            <a:r>
              <a:rPr lang="en-US" dirty="0"/>
              <a:t>Standard model: </a:t>
            </a:r>
            <a:r>
              <a:rPr lang="en-GB" sz="1800" u="sng" dirty="0">
                <a:solidFill>
                  <a:srgbClr val="467886"/>
                </a:solidFill>
                <a:effectLst/>
                <a:latin typeface="Arial" panose="020B0604020202020204" pitchFamily="34" charset="0"/>
                <a:ea typeface="Times New Roman" panose="02020603050405020304" pitchFamily="18" charset="0"/>
                <a:cs typeface="Aptos" panose="020B0004020202020204" pitchFamily="34" charset="0"/>
                <a:hlinkClick r:id="rId2"/>
              </a:rPr>
              <a:t>https://home.cern/science/physics/standard-model</a:t>
            </a:r>
            <a:br>
              <a:rPr lang="en-GB" sz="1800" dirty="0">
                <a:effectLst/>
                <a:latin typeface="Aptos" panose="020B0004020202020204" pitchFamily="34" charset="0"/>
                <a:ea typeface="Aptos" panose="020B0004020202020204" pitchFamily="34" charset="0"/>
                <a:cs typeface="Aptos" panose="020B0004020202020204" pitchFamily="34" charset="0"/>
              </a:rPr>
            </a:br>
            <a:endParaRPr lang="en-GB" dirty="0"/>
          </a:p>
        </p:txBody>
      </p:sp>
      <p:pic>
        <p:nvPicPr>
          <p:cNvPr id="5" name="Content Placeholder 4">
            <a:extLst>
              <a:ext uri="{FF2B5EF4-FFF2-40B4-BE49-F238E27FC236}">
                <a16:creationId xmlns:a16="http://schemas.microsoft.com/office/drawing/2014/main" id="{010275DF-A92F-201A-4A83-7F28ED369832}"/>
              </a:ext>
            </a:extLst>
          </p:cNvPr>
          <p:cNvPicPr>
            <a:picLocks noGrp="1" noChangeAspect="1"/>
          </p:cNvPicPr>
          <p:nvPr>
            <p:ph idx="1"/>
          </p:nvPr>
        </p:nvPicPr>
        <p:blipFill>
          <a:blip r:embed="rId3"/>
          <a:stretch>
            <a:fillRect/>
          </a:stretch>
        </p:blipFill>
        <p:spPr>
          <a:xfrm>
            <a:off x="838200" y="1690688"/>
            <a:ext cx="7201270" cy="4076910"/>
          </a:xfrm>
        </p:spPr>
      </p:pic>
    </p:spTree>
    <p:extLst>
      <p:ext uri="{BB962C8B-B14F-4D97-AF65-F5344CB8AC3E}">
        <p14:creationId xmlns:p14="http://schemas.microsoft.com/office/powerpoint/2010/main" val="97832574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D01B2E-CB8C-228C-4C4A-7A41AD5838E2}"/>
              </a:ext>
            </a:extLst>
          </p:cNvPr>
          <p:cNvSpPr>
            <a:spLocks noGrp="1"/>
          </p:cNvSpPr>
          <p:nvPr>
            <p:ph type="title"/>
          </p:nvPr>
        </p:nvSpPr>
        <p:spPr/>
        <p:txBody>
          <a:bodyPr/>
          <a:lstStyle/>
          <a:p>
            <a:r>
              <a:rPr lang="en-US" dirty="0"/>
              <a:t>Standard model: graphical team</a:t>
            </a:r>
            <a:endParaRPr lang="en-GB" dirty="0"/>
          </a:p>
        </p:txBody>
      </p:sp>
      <p:pic>
        <p:nvPicPr>
          <p:cNvPr id="5" name="Content Placeholder 4">
            <a:extLst>
              <a:ext uri="{FF2B5EF4-FFF2-40B4-BE49-F238E27FC236}">
                <a16:creationId xmlns:a16="http://schemas.microsoft.com/office/drawing/2014/main" id="{555C3145-7492-075E-B641-17ABC16EA031}"/>
              </a:ext>
            </a:extLst>
          </p:cNvPr>
          <p:cNvPicPr>
            <a:picLocks noGrp="1" noChangeAspect="1"/>
          </p:cNvPicPr>
          <p:nvPr>
            <p:ph idx="1"/>
          </p:nvPr>
        </p:nvPicPr>
        <p:blipFill>
          <a:blip r:embed="rId2"/>
          <a:stretch>
            <a:fillRect/>
          </a:stretch>
        </p:blipFill>
        <p:spPr>
          <a:xfrm>
            <a:off x="2171203" y="1825625"/>
            <a:ext cx="7849593" cy="4351338"/>
          </a:xfrm>
        </p:spPr>
      </p:pic>
    </p:spTree>
    <p:extLst>
      <p:ext uri="{BB962C8B-B14F-4D97-AF65-F5344CB8AC3E}">
        <p14:creationId xmlns:p14="http://schemas.microsoft.com/office/powerpoint/2010/main" val="382417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837AA-F1BA-6660-A5C7-CCD60E102D43}"/>
              </a:ext>
            </a:extLst>
          </p:cNvPr>
          <p:cNvSpPr>
            <a:spLocks noGrp="1"/>
          </p:cNvSpPr>
          <p:nvPr>
            <p:ph type="title"/>
          </p:nvPr>
        </p:nvSpPr>
        <p:spPr/>
        <p:txBody>
          <a:bodyPr/>
          <a:lstStyle/>
          <a:p>
            <a:r>
              <a:rPr lang="en-US" dirty="0"/>
              <a:t>Current text</a:t>
            </a:r>
            <a:endParaRPr lang="en-GB" dirty="0"/>
          </a:p>
        </p:txBody>
      </p:sp>
      <p:sp>
        <p:nvSpPr>
          <p:cNvPr id="3" name="Content Placeholder 2">
            <a:extLst>
              <a:ext uri="{FF2B5EF4-FFF2-40B4-BE49-F238E27FC236}">
                <a16:creationId xmlns:a16="http://schemas.microsoft.com/office/drawing/2014/main" id="{1C8261F7-82A7-B98C-8988-08FD74D94C99}"/>
              </a:ext>
            </a:extLst>
          </p:cNvPr>
          <p:cNvSpPr>
            <a:spLocks noGrp="1"/>
          </p:cNvSpPr>
          <p:nvPr>
            <p:ph idx="1"/>
          </p:nvPr>
        </p:nvSpPr>
        <p:spPr/>
        <p:txBody>
          <a:bodyPr/>
          <a:lstStyle/>
          <a:p>
            <a:pPr>
              <a:lnSpc>
                <a:spcPct val="115000"/>
              </a:lnSpc>
            </a:pPr>
            <a:r>
              <a:rPr lang="fr-FR" sz="1800" dirty="0">
                <a:effectLst/>
                <a:latin typeface="Arial" panose="020B0604020202020204" pitchFamily="34" charset="0"/>
                <a:ea typeface="Arial" panose="020B0604020202020204" pitchFamily="34" charset="0"/>
              </a:rPr>
              <a:t>Des générations de physiciennes et de physiciens ont élaboré la structure du monde quantique. Cet effort a abouti à une classification où chaque particule prédite et découverte occupe une place déterminée. En violet et en vert, on trouve les fermions, que l’on pourrait qualifier de particules de matière. La différence de couleur souligne qu’ils ne répondent pas tous aux mêmes forces fondamentales. Ensuite, on trouve les quatre orange, les bosons, qui sont des particules messagères, sans masse aucune. Et finalement, le jaune, le boson de Higgs, découvert en 2012 au CERN et honoré du prix Nobel. C’est le boson de Higgs qui donne leur masse aux fermions. Seul hic du modèle standard: l’absence des particules - encore hypothétiques - liées à la force de gravité.</a:t>
            </a:r>
            <a:endParaRPr lang="en-GB" sz="1800" dirty="0">
              <a:effectLst/>
              <a:latin typeface="Arial" panose="020B0604020202020204" pitchFamily="34" charset="0"/>
              <a:ea typeface="Arial" panose="020B0604020202020204" pitchFamily="34" charset="0"/>
            </a:endParaRPr>
          </a:p>
          <a:p>
            <a:endParaRPr lang="en-GB" dirty="0"/>
          </a:p>
        </p:txBody>
      </p:sp>
    </p:spTree>
    <p:extLst>
      <p:ext uri="{BB962C8B-B14F-4D97-AF65-F5344CB8AC3E}">
        <p14:creationId xmlns:p14="http://schemas.microsoft.com/office/powerpoint/2010/main" val="15942166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0196D-4721-D800-E1B2-C53DB8426EA6}"/>
              </a:ext>
            </a:extLst>
          </p:cNvPr>
          <p:cNvSpPr>
            <a:spLocks noGrp="1"/>
          </p:cNvSpPr>
          <p:nvPr>
            <p:ph type="title"/>
          </p:nvPr>
        </p:nvSpPr>
        <p:spPr/>
        <p:txBody>
          <a:bodyPr/>
          <a:lstStyle/>
          <a:p>
            <a:r>
              <a:rPr lang="en-US" dirty="0"/>
              <a:t>Image for wall</a:t>
            </a:r>
            <a:endParaRPr lang="en-GB" dirty="0"/>
          </a:p>
        </p:txBody>
      </p:sp>
      <p:sp>
        <p:nvSpPr>
          <p:cNvPr id="3" name="Content Placeholder 2">
            <a:extLst>
              <a:ext uri="{FF2B5EF4-FFF2-40B4-BE49-F238E27FC236}">
                <a16:creationId xmlns:a16="http://schemas.microsoft.com/office/drawing/2014/main" id="{7A9C77F6-B95A-75B3-2BE2-0A6712FB1A41}"/>
              </a:ext>
            </a:extLst>
          </p:cNvPr>
          <p:cNvSpPr>
            <a:spLocks noGrp="1"/>
          </p:cNvSpPr>
          <p:nvPr>
            <p:ph idx="1"/>
          </p:nvPr>
        </p:nvSpPr>
        <p:spPr/>
        <p:txBody>
          <a:bodyPr/>
          <a:lstStyle/>
          <a:p>
            <a:r>
              <a:rPr lang="en-US" dirty="0"/>
              <a:t>“object” is image</a:t>
            </a:r>
            <a:endParaRPr lang="en-GB" dirty="0"/>
          </a:p>
        </p:txBody>
      </p:sp>
    </p:spTree>
    <p:extLst>
      <p:ext uri="{BB962C8B-B14F-4D97-AF65-F5344CB8AC3E}">
        <p14:creationId xmlns:p14="http://schemas.microsoft.com/office/powerpoint/2010/main" val="20252302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A8BDB-5165-6FCA-5943-8B48AFCFC882}"/>
              </a:ext>
            </a:extLst>
          </p:cNvPr>
          <p:cNvSpPr>
            <a:spLocks noGrp="1"/>
          </p:cNvSpPr>
          <p:nvPr>
            <p:ph type="title"/>
          </p:nvPr>
        </p:nvSpPr>
        <p:spPr/>
        <p:txBody>
          <a:bodyPr/>
          <a:lstStyle/>
          <a:p>
            <a:r>
              <a:rPr lang="en-US" dirty="0"/>
              <a:t>Duo 7: collaboration</a:t>
            </a:r>
            <a:endParaRPr lang="en-GB" dirty="0"/>
          </a:p>
        </p:txBody>
      </p:sp>
      <p:sp>
        <p:nvSpPr>
          <p:cNvPr id="3" name="Content Placeholder 2">
            <a:extLst>
              <a:ext uri="{FF2B5EF4-FFF2-40B4-BE49-F238E27FC236}">
                <a16:creationId xmlns:a16="http://schemas.microsoft.com/office/drawing/2014/main" id="{C2669835-A690-A9E7-8387-460BE1E92AB3}"/>
              </a:ext>
            </a:extLst>
          </p:cNvPr>
          <p:cNvSpPr>
            <a:spLocks noGrp="1"/>
          </p:cNvSpPr>
          <p:nvPr>
            <p:ph idx="1"/>
          </p:nvPr>
        </p:nvSpPr>
        <p:spPr/>
        <p:txBody>
          <a:bodyPr/>
          <a:lstStyle/>
          <a:p>
            <a:r>
              <a:rPr lang="en-US" dirty="0"/>
              <a:t>Huge collaborations between physicists</a:t>
            </a:r>
          </a:p>
          <a:p>
            <a:pPr lvl="1"/>
            <a:r>
              <a:rPr lang="en-US" dirty="0"/>
              <a:t>(how to represent?)</a:t>
            </a:r>
          </a:p>
          <a:p>
            <a:pPr marL="0" indent="0">
              <a:buNone/>
            </a:pPr>
            <a:r>
              <a:rPr lang="en-US" dirty="0"/>
              <a:t>Collection case with insects</a:t>
            </a:r>
            <a:endParaRPr lang="en-GB" dirty="0"/>
          </a:p>
        </p:txBody>
      </p:sp>
      <p:pic>
        <p:nvPicPr>
          <p:cNvPr id="4" name="image6.jpg">
            <a:extLst>
              <a:ext uri="{FF2B5EF4-FFF2-40B4-BE49-F238E27FC236}">
                <a16:creationId xmlns:a16="http://schemas.microsoft.com/office/drawing/2014/main" id="{C78AE4AC-226B-A7E3-E79D-5EE4395B72BF}"/>
              </a:ext>
            </a:extLst>
          </p:cNvPr>
          <p:cNvPicPr/>
          <p:nvPr/>
        </p:nvPicPr>
        <p:blipFill>
          <a:blip r:embed="rId2"/>
          <a:srcRect/>
          <a:stretch>
            <a:fillRect/>
          </a:stretch>
        </p:blipFill>
        <p:spPr>
          <a:xfrm>
            <a:off x="6708809" y="2280602"/>
            <a:ext cx="5075939" cy="4212273"/>
          </a:xfrm>
          <a:prstGeom prst="rect">
            <a:avLst/>
          </a:prstGeom>
          <a:ln/>
        </p:spPr>
      </p:pic>
    </p:spTree>
    <p:extLst>
      <p:ext uri="{BB962C8B-B14F-4D97-AF65-F5344CB8AC3E}">
        <p14:creationId xmlns:p14="http://schemas.microsoft.com/office/powerpoint/2010/main" val="3469756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7" name="Rectangle 46">
            <a:extLst>
              <a:ext uri="{FF2B5EF4-FFF2-40B4-BE49-F238E27FC236}">
                <a16:creationId xmlns:a16="http://schemas.microsoft.com/office/drawing/2014/main" id="{614141FC-8189-47F8-821A-FC9A4E91E0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8" name="Rectangle 47">
            <a:extLst>
              <a:ext uri="{FF2B5EF4-FFF2-40B4-BE49-F238E27FC236}">
                <a16:creationId xmlns:a16="http://schemas.microsoft.com/office/drawing/2014/main" id="{C062E60F-5CD4-4268-8359-8076634680E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288350"/>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9DA8BDB-5165-6FCA-5943-8B48AFCFC882}"/>
              </a:ext>
            </a:extLst>
          </p:cNvPr>
          <p:cNvSpPr>
            <a:spLocks noGrp="1"/>
          </p:cNvSpPr>
          <p:nvPr>
            <p:ph type="title"/>
          </p:nvPr>
        </p:nvSpPr>
        <p:spPr>
          <a:xfrm>
            <a:off x="841248" y="510047"/>
            <a:ext cx="3300984" cy="1645920"/>
          </a:xfrm>
        </p:spPr>
        <p:txBody>
          <a:bodyPr>
            <a:normAutofit/>
          </a:bodyPr>
          <a:lstStyle/>
          <a:p>
            <a:r>
              <a:rPr lang="en-US" sz="2800"/>
              <a:t>Duo 1: Desintegration</a:t>
            </a:r>
            <a:endParaRPr lang="en-GB" sz="2800" dirty="0"/>
          </a:p>
        </p:txBody>
      </p:sp>
      <p:sp>
        <p:nvSpPr>
          <p:cNvPr id="49" name="Rectangle 48">
            <a:extLst>
              <a:ext uri="{FF2B5EF4-FFF2-40B4-BE49-F238E27FC236}">
                <a16:creationId xmlns:a16="http://schemas.microsoft.com/office/drawing/2014/main" id="{BB341EC3-1810-4D33-BA3F-E2D0AA0ECF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980964"/>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46" name="Rectangle 45">
            <a:extLst>
              <a:ext uri="{FF2B5EF4-FFF2-40B4-BE49-F238E27FC236}">
                <a16:creationId xmlns:a16="http://schemas.microsoft.com/office/drawing/2014/main" id="{10127CDE-2B99-47A8-BB3C-7D17519105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598164" y="1323863"/>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C2669835-A690-A9E7-8387-460BE1E92AB3}"/>
              </a:ext>
            </a:extLst>
          </p:cNvPr>
          <p:cNvSpPr>
            <a:spLocks noGrp="1"/>
          </p:cNvSpPr>
          <p:nvPr>
            <p:ph idx="1"/>
          </p:nvPr>
        </p:nvSpPr>
        <p:spPr>
          <a:xfrm>
            <a:off x="4581144" y="510047"/>
            <a:ext cx="6858000" cy="1645920"/>
          </a:xfrm>
        </p:spPr>
        <p:txBody>
          <a:bodyPr anchor="ctr">
            <a:normAutofit/>
          </a:bodyPr>
          <a:lstStyle/>
          <a:p>
            <a:r>
              <a:rPr lang="en-US" sz="1100" dirty="0"/>
              <a:t>scanning table in B282</a:t>
            </a:r>
          </a:p>
          <a:p>
            <a:endParaRPr lang="en-US" sz="1100" dirty="0"/>
          </a:p>
          <a:p>
            <a:endParaRPr lang="en-GB" sz="1100" dirty="0"/>
          </a:p>
          <a:p>
            <a:r>
              <a:rPr lang="en-GB" sz="1100" dirty="0"/>
              <a:t>Scanning table in B282</a:t>
            </a:r>
          </a:p>
          <a:p>
            <a:r>
              <a:rPr lang="en-GB" sz="1100" dirty="0"/>
              <a:t>Some damage</a:t>
            </a:r>
          </a:p>
          <a:p>
            <a:r>
              <a:rPr lang="en-GB" sz="1100" dirty="0"/>
              <a:t>Project on table? Or have a print on it?</a:t>
            </a:r>
          </a:p>
          <a:p>
            <a:endParaRPr lang="en-GB" sz="1100" dirty="0"/>
          </a:p>
          <a:p>
            <a:endParaRPr lang="en-GB" sz="1100" dirty="0"/>
          </a:p>
          <a:p>
            <a:endParaRPr lang="en-GB" sz="1100" dirty="0"/>
          </a:p>
        </p:txBody>
      </p:sp>
      <p:pic>
        <p:nvPicPr>
          <p:cNvPr id="7" name="Picture 6" descr="A machine inside a room&#10;&#10;Description automatically generated">
            <a:extLst>
              <a:ext uri="{FF2B5EF4-FFF2-40B4-BE49-F238E27FC236}">
                <a16:creationId xmlns:a16="http://schemas.microsoft.com/office/drawing/2014/main" id="{9077157E-4E17-D374-A8A2-A496BE3E1C22}"/>
              </a:ext>
            </a:extLst>
          </p:cNvPr>
          <p:cNvPicPr>
            <a:picLocks noChangeAspect="1"/>
          </p:cNvPicPr>
          <p:nvPr/>
        </p:nvPicPr>
        <p:blipFill rotWithShape="1">
          <a:blip r:embed="rId2">
            <a:extLst>
              <a:ext uri="{28A0092B-C50C-407E-A947-70E740481C1C}">
                <a14:useLocalDpi xmlns:a14="http://schemas.microsoft.com/office/drawing/2010/main" val="0"/>
              </a:ext>
            </a:extLst>
          </a:blip>
          <a:srcRect l="12580" r="11271" b="-1"/>
          <a:stretch/>
        </p:blipFill>
        <p:spPr>
          <a:xfrm rot="5400000">
            <a:off x="530352" y="2633894"/>
            <a:ext cx="3639312" cy="3584448"/>
          </a:xfrm>
          <a:prstGeom prst="rect">
            <a:avLst/>
          </a:prstGeom>
        </p:spPr>
      </p:pic>
      <p:pic>
        <p:nvPicPr>
          <p:cNvPr id="9" name="Picture 8" descr="A machine in a factory&#10;&#10;Description automatically generated">
            <a:extLst>
              <a:ext uri="{FF2B5EF4-FFF2-40B4-BE49-F238E27FC236}">
                <a16:creationId xmlns:a16="http://schemas.microsoft.com/office/drawing/2014/main" id="{BE51B9C6-3B6B-5F04-9FBE-2BA9855F40D3}"/>
              </a:ext>
            </a:extLst>
          </p:cNvPr>
          <p:cNvPicPr>
            <a:picLocks noChangeAspect="1"/>
          </p:cNvPicPr>
          <p:nvPr/>
        </p:nvPicPr>
        <p:blipFill rotWithShape="1">
          <a:blip r:embed="rId3">
            <a:extLst>
              <a:ext uri="{28A0092B-C50C-407E-A947-70E740481C1C}">
                <a14:useLocalDpi xmlns:a14="http://schemas.microsoft.com/office/drawing/2010/main" val="0"/>
              </a:ext>
            </a:extLst>
          </a:blip>
          <a:srcRect r="23851" b="-1"/>
          <a:stretch/>
        </p:blipFill>
        <p:spPr>
          <a:xfrm rot="5400000">
            <a:off x="4320167" y="2633894"/>
            <a:ext cx="3639312" cy="3584448"/>
          </a:xfrm>
          <a:prstGeom prst="rect">
            <a:avLst/>
          </a:prstGeom>
        </p:spPr>
      </p:pic>
      <p:pic>
        <p:nvPicPr>
          <p:cNvPr id="11" name="Picture 10" descr="A machine with a wire rack&#10;&#10;Description automatically generated with medium confidence">
            <a:extLst>
              <a:ext uri="{FF2B5EF4-FFF2-40B4-BE49-F238E27FC236}">
                <a16:creationId xmlns:a16="http://schemas.microsoft.com/office/drawing/2014/main" id="{614E742C-A451-8B7D-777C-1DD7F1232FEB}"/>
              </a:ext>
            </a:extLst>
          </p:cNvPr>
          <p:cNvPicPr>
            <a:picLocks noChangeAspect="1"/>
          </p:cNvPicPr>
          <p:nvPr/>
        </p:nvPicPr>
        <p:blipFill rotWithShape="1">
          <a:blip r:embed="rId4">
            <a:extLst>
              <a:ext uri="{28A0092B-C50C-407E-A947-70E740481C1C}">
                <a14:useLocalDpi xmlns:a14="http://schemas.microsoft.com/office/drawing/2010/main" val="0"/>
              </a:ext>
            </a:extLst>
          </a:blip>
          <a:srcRect r="23851" b="-1"/>
          <a:stretch/>
        </p:blipFill>
        <p:spPr>
          <a:xfrm rot="5400000">
            <a:off x="8109983" y="2633894"/>
            <a:ext cx="3639312" cy="3584448"/>
          </a:xfrm>
          <a:prstGeom prst="rect">
            <a:avLst/>
          </a:prstGeom>
        </p:spPr>
      </p:pic>
    </p:spTree>
    <p:extLst>
      <p:ext uri="{BB962C8B-B14F-4D97-AF65-F5344CB8AC3E}">
        <p14:creationId xmlns:p14="http://schemas.microsoft.com/office/powerpoint/2010/main" val="37490310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A835F-D12F-A52E-2088-1FD35AEE0996}"/>
              </a:ext>
            </a:extLst>
          </p:cNvPr>
          <p:cNvSpPr>
            <a:spLocks noGrp="1"/>
          </p:cNvSpPr>
          <p:nvPr>
            <p:ph type="title"/>
          </p:nvPr>
        </p:nvSpPr>
        <p:spPr/>
        <p:txBody>
          <a:bodyPr/>
          <a:lstStyle/>
          <a:p>
            <a:r>
              <a:rPr lang="en-US" dirty="0"/>
              <a:t>How to represent?</a:t>
            </a:r>
            <a:endParaRPr lang="en-GB" dirty="0"/>
          </a:p>
        </p:txBody>
      </p:sp>
      <p:sp>
        <p:nvSpPr>
          <p:cNvPr id="3" name="Content Placeholder 2">
            <a:extLst>
              <a:ext uri="{FF2B5EF4-FFF2-40B4-BE49-F238E27FC236}">
                <a16:creationId xmlns:a16="http://schemas.microsoft.com/office/drawing/2014/main" id="{AE6F6315-F8F1-1222-9C94-63597428B478}"/>
              </a:ext>
            </a:extLst>
          </p:cNvPr>
          <p:cNvSpPr>
            <a:spLocks noGrp="1"/>
          </p:cNvSpPr>
          <p:nvPr>
            <p:ph idx="1"/>
          </p:nvPr>
        </p:nvSpPr>
        <p:spPr/>
        <p:txBody>
          <a:bodyPr/>
          <a:lstStyle/>
          <a:p>
            <a:r>
              <a:rPr lang="en-US" dirty="0"/>
              <a:t>Big globe or map of the world (without countries and borders) : with pins in different </a:t>
            </a:r>
            <a:r>
              <a:rPr lang="en-US" dirty="0" err="1"/>
              <a:t>colours</a:t>
            </a:r>
            <a:r>
              <a:rPr lang="en-US" dirty="0"/>
              <a:t> per experiment representing institutions that take part?</a:t>
            </a:r>
          </a:p>
          <a:p>
            <a:r>
              <a:rPr lang="en-US" dirty="0"/>
              <a:t>Other idea?</a:t>
            </a:r>
            <a:endParaRPr lang="en-GB" dirty="0"/>
          </a:p>
        </p:txBody>
      </p:sp>
    </p:spTree>
    <p:extLst>
      <p:ext uri="{BB962C8B-B14F-4D97-AF65-F5344CB8AC3E}">
        <p14:creationId xmlns:p14="http://schemas.microsoft.com/office/powerpoint/2010/main" val="18689918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837AA-F1BA-6660-A5C7-CCD60E102D43}"/>
              </a:ext>
            </a:extLst>
          </p:cNvPr>
          <p:cNvSpPr>
            <a:spLocks noGrp="1"/>
          </p:cNvSpPr>
          <p:nvPr>
            <p:ph type="title"/>
          </p:nvPr>
        </p:nvSpPr>
        <p:spPr/>
        <p:txBody>
          <a:bodyPr/>
          <a:lstStyle/>
          <a:p>
            <a:r>
              <a:rPr lang="en-US" dirty="0"/>
              <a:t>Current text</a:t>
            </a:r>
            <a:endParaRPr lang="en-GB" dirty="0"/>
          </a:p>
        </p:txBody>
      </p:sp>
      <p:sp>
        <p:nvSpPr>
          <p:cNvPr id="3" name="Content Placeholder 2">
            <a:extLst>
              <a:ext uri="{FF2B5EF4-FFF2-40B4-BE49-F238E27FC236}">
                <a16:creationId xmlns:a16="http://schemas.microsoft.com/office/drawing/2014/main" id="{1C8261F7-82A7-B98C-8988-08FD74D94C99}"/>
              </a:ext>
            </a:extLst>
          </p:cNvPr>
          <p:cNvSpPr>
            <a:spLocks noGrp="1"/>
          </p:cNvSpPr>
          <p:nvPr>
            <p:ph idx="1"/>
          </p:nvPr>
        </p:nvSpPr>
        <p:spPr/>
        <p:txBody>
          <a:bodyPr/>
          <a:lstStyle/>
          <a:p>
            <a:pPr>
              <a:lnSpc>
                <a:spcPct val="115000"/>
              </a:lnSpc>
            </a:pPr>
            <a:r>
              <a:rPr lang="fr-FR" sz="1800" dirty="0">
                <a:effectLst/>
                <a:latin typeface="Arial" panose="020B0604020202020204" pitchFamily="34" charset="0"/>
                <a:ea typeface="Arial" panose="020B0604020202020204" pitchFamily="34" charset="0"/>
              </a:rPr>
              <a:t>L’image du physicien solitaire dans son laboratoire appartient au passé. La physique est devenue une affaire de collaborations, d’immenses collaborations. Le CERN compte plus de 2500 employés et occupe près de 18000 chercheuses et chercheurs de toute nationalité. Une seule expérience peut reposer sur près de 2000 scientifiques. Il n’y a donc pas que de la science dans la recherche, il y a aussi de l’organisationnel, du management, de la gestion. L’efficacité l’exige quand on conçoit des expériences qui se chiffrent en centaines de millions de francs. Et la recette marche. Dans cette fourmilière du CERN, l’organisation est rigoureuse, faite de toutes sortes d’échelons et de spécialités, dans un grand ballet parfaitement coordonné. A la clé des dizaines de grands succès scientifiques et des prix Nobel.</a:t>
            </a:r>
            <a:endParaRPr lang="en-GB" sz="1800" dirty="0">
              <a:effectLst/>
              <a:latin typeface="Arial" panose="020B0604020202020204" pitchFamily="34" charset="0"/>
              <a:ea typeface="Arial" panose="020B0604020202020204" pitchFamily="34" charset="0"/>
            </a:endParaRPr>
          </a:p>
          <a:p>
            <a:pPr>
              <a:lnSpc>
                <a:spcPct val="115000"/>
              </a:lnSpc>
            </a:pPr>
            <a:r>
              <a:rPr lang="fr-FR" sz="1800" dirty="0">
                <a:effectLst/>
                <a:latin typeface="Arial" panose="020B0604020202020204" pitchFamily="34" charset="0"/>
                <a:ea typeface="Arial" panose="020B0604020202020204" pitchFamily="34" charset="0"/>
              </a:rPr>
              <a:t> </a:t>
            </a:r>
            <a:endParaRPr lang="en-GB" sz="1800" dirty="0">
              <a:effectLst/>
              <a:latin typeface="Arial" panose="020B0604020202020204" pitchFamily="34" charset="0"/>
              <a:ea typeface="Arial" panose="020B0604020202020204" pitchFamily="34" charset="0"/>
            </a:endParaRPr>
          </a:p>
          <a:p>
            <a:endParaRPr lang="en-GB" dirty="0"/>
          </a:p>
        </p:txBody>
      </p:sp>
    </p:spTree>
    <p:extLst>
      <p:ext uri="{BB962C8B-B14F-4D97-AF65-F5344CB8AC3E}">
        <p14:creationId xmlns:p14="http://schemas.microsoft.com/office/powerpoint/2010/main" val="210372508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A8BDB-5165-6FCA-5943-8B48AFCFC882}"/>
              </a:ext>
            </a:extLst>
          </p:cNvPr>
          <p:cNvSpPr>
            <a:spLocks noGrp="1"/>
          </p:cNvSpPr>
          <p:nvPr>
            <p:ph type="title"/>
          </p:nvPr>
        </p:nvSpPr>
        <p:spPr/>
        <p:txBody>
          <a:bodyPr/>
          <a:lstStyle/>
          <a:p>
            <a:r>
              <a:rPr lang="en-US" dirty="0"/>
              <a:t>Duo 8: Big science</a:t>
            </a:r>
            <a:endParaRPr lang="en-GB" dirty="0"/>
          </a:p>
        </p:txBody>
      </p:sp>
      <p:sp>
        <p:nvSpPr>
          <p:cNvPr id="3" name="Content Placeholder 2">
            <a:extLst>
              <a:ext uri="{FF2B5EF4-FFF2-40B4-BE49-F238E27FC236}">
                <a16:creationId xmlns:a16="http://schemas.microsoft.com/office/drawing/2014/main" id="{C2669835-A690-A9E7-8387-460BE1E92AB3}"/>
              </a:ext>
            </a:extLst>
          </p:cNvPr>
          <p:cNvSpPr>
            <a:spLocks noGrp="1"/>
          </p:cNvSpPr>
          <p:nvPr>
            <p:ph idx="1"/>
          </p:nvPr>
        </p:nvSpPr>
        <p:spPr/>
        <p:txBody>
          <a:bodyPr/>
          <a:lstStyle/>
          <a:p>
            <a:r>
              <a:rPr lang="en-US" dirty="0"/>
              <a:t>Detector part or maquette of experiment (with figurine on same scale)</a:t>
            </a:r>
          </a:p>
          <a:p>
            <a:r>
              <a:rPr lang="en-US" dirty="0"/>
              <a:t>Dinosaur bone/ elephant bird</a:t>
            </a:r>
            <a:endParaRPr lang="en-GB" dirty="0"/>
          </a:p>
        </p:txBody>
      </p:sp>
      <p:pic>
        <p:nvPicPr>
          <p:cNvPr id="2050" name="Picture 2">
            <a:extLst>
              <a:ext uri="{FF2B5EF4-FFF2-40B4-BE49-F238E27FC236}">
                <a16:creationId xmlns:a16="http://schemas.microsoft.com/office/drawing/2014/main" id="{1D442556-E5F4-3D10-0F9C-B7A55CE5A5C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25263" y="2668220"/>
            <a:ext cx="2171684" cy="3508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a:extLst>
              <a:ext uri="{FF2B5EF4-FFF2-40B4-BE49-F238E27FC236}">
                <a16:creationId xmlns:a16="http://schemas.microsoft.com/office/drawing/2014/main" id="{90CB203D-EED8-79F7-3363-5F768B2ABE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2047" y="2668220"/>
            <a:ext cx="2123216" cy="35087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image3.jpg">
            <a:extLst>
              <a:ext uri="{FF2B5EF4-FFF2-40B4-BE49-F238E27FC236}">
                <a16:creationId xmlns:a16="http://schemas.microsoft.com/office/drawing/2014/main" id="{B7677E25-E660-CE92-1587-9032A3F163D5}"/>
              </a:ext>
            </a:extLst>
          </p:cNvPr>
          <p:cNvPicPr/>
          <p:nvPr/>
        </p:nvPicPr>
        <p:blipFill>
          <a:blip r:embed="rId4"/>
          <a:srcRect/>
          <a:stretch>
            <a:fillRect/>
          </a:stretch>
        </p:blipFill>
        <p:spPr>
          <a:xfrm>
            <a:off x="5553776" y="3253339"/>
            <a:ext cx="1826817" cy="2923624"/>
          </a:xfrm>
          <a:prstGeom prst="rect">
            <a:avLst/>
          </a:prstGeom>
          <a:ln/>
        </p:spPr>
      </p:pic>
    </p:spTree>
    <p:extLst>
      <p:ext uri="{BB962C8B-B14F-4D97-AF65-F5344CB8AC3E}">
        <p14:creationId xmlns:p14="http://schemas.microsoft.com/office/powerpoint/2010/main" val="382876964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A835F-D12F-A52E-2088-1FD35AEE0996}"/>
              </a:ext>
            </a:extLst>
          </p:cNvPr>
          <p:cNvSpPr>
            <a:spLocks noGrp="1"/>
          </p:cNvSpPr>
          <p:nvPr>
            <p:ph type="title"/>
          </p:nvPr>
        </p:nvSpPr>
        <p:spPr/>
        <p:txBody>
          <a:bodyPr/>
          <a:lstStyle/>
          <a:p>
            <a:r>
              <a:rPr lang="en-US" dirty="0"/>
              <a:t>Big science: mock up atlas+ family on same scale 3d printed</a:t>
            </a:r>
            <a:endParaRPr lang="en-GB" dirty="0"/>
          </a:p>
        </p:txBody>
      </p:sp>
      <p:pic>
        <p:nvPicPr>
          <p:cNvPr id="5" name="Content Placeholder 4" descr="A person standing in a warehouse&#10;&#10;Description automatically generated">
            <a:extLst>
              <a:ext uri="{FF2B5EF4-FFF2-40B4-BE49-F238E27FC236}">
                <a16:creationId xmlns:a16="http://schemas.microsoft.com/office/drawing/2014/main" id="{290E2DEF-711B-F4FA-6582-BFD5CB0990B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294084" y="2287854"/>
            <a:ext cx="4352925" cy="3264693"/>
          </a:xfrm>
        </p:spPr>
      </p:pic>
      <p:pic>
        <p:nvPicPr>
          <p:cNvPr id="7" name="Picture 6" descr="A metal ladders and a black box&#10;&#10;Description automatically generated with medium confidence">
            <a:extLst>
              <a:ext uri="{FF2B5EF4-FFF2-40B4-BE49-F238E27FC236}">
                <a16:creationId xmlns:a16="http://schemas.microsoft.com/office/drawing/2014/main" id="{06559D23-DE49-718D-B39C-E0992EF72A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3800616" y="2308058"/>
            <a:ext cx="4299045" cy="3224284"/>
          </a:xfrm>
          <a:prstGeom prst="rect">
            <a:avLst/>
          </a:prstGeom>
        </p:spPr>
      </p:pic>
    </p:spTree>
    <p:extLst>
      <p:ext uri="{BB962C8B-B14F-4D97-AF65-F5344CB8AC3E}">
        <p14:creationId xmlns:p14="http://schemas.microsoft.com/office/powerpoint/2010/main" val="33914085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837AA-F1BA-6660-A5C7-CCD60E102D43}"/>
              </a:ext>
            </a:extLst>
          </p:cNvPr>
          <p:cNvSpPr>
            <a:spLocks noGrp="1"/>
          </p:cNvSpPr>
          <p:nvPr>
            <p:ph type="title"/>
          </p:nvPr>
        </p:nvSpPr>
        <p:spPr/>
        <p:txBody>
          <a:bodyPr/>
          <a:lstStyle/>
          <a:p>
            <a:r>
              <a:rPr lang="en-US" dirty="0"/>
              <a:t>Current text</a:t>
            </a:r>
            <a:endParaRPr lang="en-GB" dirty="0"/>
          </a:p>
        </p:txBody>
      </p:sp>
      <p:sp>
        <p:nvSpPr>
          <p:cNvPr id="3" name="Content Placeholder 2">
            <a:extLst>
              <a:ext uri="{FF2B5EF4-FFF2-40B4-BE49-F238E27FC236}">
                <a16:creationId xmlns:a16="http://schemas.microsoft.com/office/drawing/2014/main" id="{1C8261F7-82A7-B98C-8988-08FD74D94C99}"/>
              </a:ext>
            </a:extLst>
          </p:cNvPr>
          <p:cNvSpPr>
            <a:spLocks noGrp="1"/>
          </p:cNvSpPr>
          <p:nvPr>
            <p:ph idx="1"/>
          </p:nvPr>
        </p:nvSpPr>
        <p:spPr/>
        <p:txBody>
          <a:bodyPr/>
          <a:lstStyle/>
          <a:p>
            <a:pPr>
              <a:lnSpc>
                <a:spcPct val="115000"/>
              </a:lnSpc>
            </a:pPr>
            <a:r>
              <a:rPr lang="fr-FR" sz="1800" dirty="0">
                <a:effectLst/>
                <a:latin typeface="Arial" panose="020B0604020202020204" pitchFamily="34" charset="0"/>
                <a:ea typeface="Arial" panose="020B0604020202020204" pitchFamily="34" charset="0"/>
              </a:rPr>
              <a:t>Le CERN, c’est le domaine de l’immense. Il faut construire gros, très gros pour déceler l’infiniment petit. C’est ainsi que la physique quantique est devenue l’exemple type de la Big Science. La science en gros, ce qui signifie la science chère aussi, bien plus chère que toute autre. C’est pour cela que depuis longtemps, la recherche expérimentale en physique des particules ne s’effectue qu’à travers de larges collaborations internationales où chaque pays impliqué verse sa quote-part. La Big Science du CERN, ce n’est pas seulement le LHC, cet accélérateur de particules de 27km de circonférence enterré à 100 m de profondeur, mais aussi les énormes détecteurs de particules comme ATLAS qui mesure 46 m de long, 25 m de haut et 25 m de large, et pèse 7000 tonnes.</a:t>
            </a:r>
            <a:endParaRPr lang="en-GB" sz="1800" dirty="0">
              <a:effectLst/>
              <a:latin typeface="Arial" panose="020B0604020202020204" pitchFamily="34" charset="0"/>
              <a:ea typeface="Arial" panose="020B0604020202020204" pitchFamily="34" charset="0"/>
            </a:endParaRPr>
          </a:p>
          <a:p>
            <a:pPr>
              <a:lnSpc>
                <a:spcPct val="115000"/>
              </a:lnSpc>
            </a:pPr>
            <a:r>
              <a:rPr lang="fr-FR" sz="1800" dirty="0">
                <a:effectLst/>
                <a:latin typeface="Arial" panose="020B0604020202020204" pitchFamily="34" charset="0"/>
                <a:ea typeface="Arial" panose="020B0604020202020204" pitchFamily="34" charset="0"/>
              </a:rPr>
              <a:t> </a:t>
            </a:r>
            <a:endParaRPr lang="en-GB" sz="1800" dirty="0">
              <a:effectLst/>
              <a:latin typeface="Arial" panose="020B0604020202020204" pitchFamily="34" charset="0"/>
              <a:ea typeface="Arial" panose="020B0604020202020204" pitchFamily="34" charset="0"/>
            </a:endParaRPr>
          </a:p>
          <a:p>
            <a:endParaRPr lang="en-GB" dirty="0"/>
          </a:p>
        </p:txBody>
      </p:sp>
    </p:spTree>
    <p:extLst>
      <p:ext uri="{BB962C8B-B14F-4D97-AF65-F5344CB8AC3E}">
        <p14:creationId xmlns:p14="http://schemas.microsoft.com/office/powerpoint/2010/main" val="20764493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0196D-4721-D800-E1B2-C53DB8426EA6}"/>
              </a:ext>
            </a:extLst>
          </p:cNvPr>
          <p:cNvSpPr>
            <a:spLocks noGrp="1"/>
          </p:cNvSpPr>
          <p:nvPr>
            <p:ph type="title"/>
          </p:nvPr>
        </p:nvSpPr>
        <p:spPr/>
        <p:txBody>
          <a:bodyPr/>
          <a:lstStyle/>
          <a:p>
            <a:r>
              <a:rPr lang="en-US" dirty="0"/>
              <a:t>Image for wall</a:t>
            </a:r>
            <a:endParaRPr lang="en-GB" dirty="0"/>
          </a:p>
        </p:txBody>
      </p:sp>
      <p:sp>
        <p:nvSpPr>
          <p:cNvPr id="3" name="Content Placeholder 2">
            <a:extLst>
              <a:ext uri="{FF2B5EF4-FFF2-40B4-BE49-F238E27FC236}">
                <a16:creationId xmlns:a16="http://schemas.microsoft.com/office/drawing/2014/main" id="{7A9C77F6-B95A-75B3-2BE2-0A6712FB1A41}"/>
              </a:ext>
            </a:extLst>
          </p:cNvPr>
          <p:cNvSpPr>
            <a:spLocks noGrp="1"/>
          </p:cNvSpPr>
          <p:nvPr>
            <p:ph idx="1"/>
          </p:nvPr>
        </p:nvSpPr>
        <p:spPr/>
        <p:txBody>
          <a:bodyPr/>
          <a:lstStyle/>
          <a:p>
            <a:r>
              <a:rPr lang="en-US" dirty="0"/>
              <a:t>Aerial picture with </a:t>
            </a:r>
            <a:r>
              <a:rPr lang="en-US" dirty="0" err="1"/>
              <a:t>LHC</a:t>
            </a:r>
            <a:r>
              <a:rPr lang="en-US" dirty="0"/>
              <a:t> and exp on it?</a:t>
            </a:r>
            <a:endParaRPr lang="en-GB" dirty="0"/>
          </a:p>
        </p:txBody>
      </p:sp>
    </p:spTree>
    <p:extLst>
      <p:ext uri="{BB962C8B-B14F-4D97-AF65-F5344CB8AC3E}">
        <p14:creationId xmlns:p14="http://schemas.microsoft.com/office/powerpoint/2010/main" val="21880877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A8BDB-5165-6FCA-5943-8B48AFCFC882}"/>
              </a:ext>
            </a:extLst>
          </p:cNvPr>
          <p:cNvSpPr>
            <a:spLocks noGrp="1"/>
          </p:cNvSpPr>
          <p:nvPr>
            <p:ph type="title"/>
          </p:nvPr>
        </p:nvSpPr>
        <p:spPr/>
        <p:txBody>
          <a:bodyPr/>
          <a:lstStyle/>
          <a:p>
            <a:r>
              <a:rPr lang="en-US" dirty="0"/>
              <a:t>Duo 9: basin </a:t>
            </a:r>
            <a:r>
              <a:rPr lang="en-US" dirty="0" err="1"/>
              <a:t>Genevois</a:t>
            </a:r>
            <a:endParaRPr lang="en-GB" dirty="0"/>
          </a:p>
        </p:txBody>
      </p:sp>
      <p:sp>
        <p:nvSpPr>
          <p:cNvPr id="3" name="Content Placeholder 2">
            <a:extLst>
              <a:ext uri="{FF2B5EF4-FFF2-40B4-BE49-F238E27FC236}">
                <a16:creationId xmlns:a16="http://schemas.microsoft.com/office/drawing/2014/main" id="{C2669835-A690-A9E7-8387-460BE1E92AB3}"/>
              </a:ext>
            </a:extLst>
          </p:cNvPr>
          <p:cNvSpPr>
            <a:spLocks noGrp="1"/>
          </p:cNvSpPr>
          <p:nvPr>
            <p:ph idx="1"/>
          </p:nvPr>
        </p:nvSpPr>
        <p:spPr/>
        <p:txBody>
          <a:bodyPr/>
          <a:lstStyle/>
          <a:p>
            <a:r>
              <a:rPr lang="en-US" dirty="0"/>
              <a:t>Images or video of tunneling? Cross section local area (FCC?)</a:t>
            </a:r>
          </a:p>
          <a:p>
            <a:r>
              <a:rPr lang="en-US" dirty="0"/>
              <a:t>Rocks</a:t>
            </a:r>
            <a:endParaRPr lang="en-GB" dirty="0"/>
          </a:p>
        </p:txBody>
      </p:sp>
      <p:pic>
        <p:nvPicPr>
          <p:cNvPr id="4" name="image11.jpg">
            <a:extLst>
              <a:ext uri="{FF2B5EF4-FFF2-40B4-BE49-F238E27FC236}">
                <a16:creationId xmlns:a16="http://schemas.microsoft.com/office/drawing/2014/main" id="{C3AF995D-0184-9CF7-01B4-A71617837963}"/>
              </a:ext>
            </a:extLst>
          </p:cNvPr>
          <p:cNvPicPr/>
          <p:nvPr/>
        </p:nvPicPr>
        <p:blipFill>
          <a:blip r:embed="rId2"/>
          <a:srcRect/>
          <a:stretch>
            <a:fillRect/>
          </a:stretch>
        </p:blipFill>
        <p:spPr>
          <a:xfrm>
            <a:off x="8922552" y="2839385"/>
            <a:ext cx="2181860" cy="2700020"/>
          </a:xfrm>
          <a:prstGeom prst="rect">
            <a:avLst/>
          </a:prstGeom>
          <a:ln/>
        </p:spPr>
      </p:pic>
    </p:spTree>
    <p:extLst>
      <p:ext uri="{BB962C8B-B14F-4D97-AF65-F5344CB8AC3E}">
        <p14:creationId xmlns:p14="http://schemas.microsoft.com/office/powerpoint/2010/main" val="36969571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A835F-D12F-A52E-2088-1FD35AEE0996}"/>
              </a:ext>
            </a:extLst>
          </p:cNvPr>
          <p:cNvSpPr>
            <a:spLocks noGrp="1"/>
          </p:cNvSpPr>
          <p:nvPr>
            <p:ph type="title"/>
          </p:nvPr>
        </p:nvSpPr>
        <p:spPr/>
        <p:txBody>
          <a:bodyPr/>
          <a:lstStyle/>
          <a:p>
            <a:r>
              <a:rPr lang="en-US" dirty="0" err="1"/>
              <a:t>Bassin</a:t>
            </a:r>
            <a:r>
              <a:rPr lang="en-US" dirty="0"/>
              <a:t> </a:t>
            </a:r>
            <a:r>
              <a:rPr lang="en-US" dirty="0" err="1"/>
              <a:t>Genevois</a:t>
            </a:r>
            <a:endParaRPr lang="en-GB" dirty="0"/>
          </a:p>
        </p:txBody>
      </p:sp>
      <p:sp>
        <p:nvSpPr>
          <p:cNvPr id="3" name="Content Placeholder 2">
            <a:extLst>
              <a:ext uri="{FF2B5EF4-FFF2-40B4-BE49-F238E27FC236}">
                <a16:creationId xmlns:a16="http://schemas.microsoft.com/office/drawing/2014/main" id="{AE6F6315-F8F1-1222-9C94-63597428B478}"/>
              </a:ext>
            </a:extLst>
          </p:cNvPr>
          <p:cNvSpPr>
            <a:spLocks noGrp="1"/>
          </p:cNvSpPr>
          <p:nvPr>
            <p:ph idx="1"/>
          </p:nvPr>
        </p:nvSpPr>
        <p:spPr/>
        <p:txBody>
          <a:bodyPr/>
          <a:lstStyle/>
          <a:p>
            <a:r>
              <a:rPr lang="en-US" dirty="0" err="1">
                <a:highlight>
                  <a:srgbClr val="FFFF00"/>
                </a:highlight>
                <a:latin typeface="Arial" panose="020B0604020202020204" pitchFamily="34" charset="0"/>
                <a:cs typeface="Arial" panose="020B0604020202020204" pitchFamily="34" charset="0"/>
              </a:rPr>
              <a:t>LHC</a:t>
            </a:r>
            <a:r>
              <a:rPr lang="en-US" dirty="0">
                <a:highlight>
                  <a:srgbClr val="FFFF00"/>
                </a:highlight>
                <a:latin typeface="Arial" panose="020B0604020202020204" pitchFamily="34" charset="0"/>
                <a:cs typeface="Arial" panose="020B0604020202020204" pitchFamily="34" charset="0"/>
              </a:rPr>
              <a:t> or FCC?</a:t>
            </a:r>
          </a:p>
          <a:p>
            <a:r>
              <a:rPr lang="en-US" dirty="0">
                <a:latin typeface="Arial" panose="020B0604020202020204" pitchFamily="34" charset="0"/>
                <a:cs typeface="Arial" panose="020B0604020202020204" pitchFamily="34" charset="0"/>
              </a:rPr>
              <a:t>possibilities</a:t>
            </a:r>
          </a:p>
          <a:p>
            <a:pPr lvl="1"/>
            <a:r>
              <a:rPr lang="en-US" dirty="0">
                <a:latin typeface="Arial" panose="020B0604020202020204" pitchFamily="34" charset="0"/>
                <a:cs typeface="Arial" panose="020B0604020202020204" pitchFamily="34" charset="0"/>
              </a:rPr>
              <a:t>From both drawings, cross sections available </a:t>
            </a:r>
          </a:p>
          <a:p>
            <a:pPr lvl="1"/>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Video </a:t>
            </a:r>
            <a:r>
              <a:rPr lang="en-US" dirty="0" err="1">
                <a:latin typeface="Arial" panose="020B0604020202020204" pitchFamily="34" charset="0"/>
                <a:cs typeface="Arial" panose="020B0604020202020204" pitchFamily="34" charset="0"/>
              </a:rPr>
              <a:t>LHC</a:t>
            </a:r>
            <a:r>
              <a:rPr lang="en-US" dirty="0">
                <a:latin typeface="Arial" panose="020B0604020202020204" pitchFamily="34" charset="0"/>
                <a:cs typeface="Arial" panose="020B0604020202020204" pitchFamily="34" charset="0"/>
              </a:rPr>
              <a:t> tunneling</a:t>
            </a: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Mock up area different layers (3D printed?)</a:t>
            </a:r>
          </a:p>
          <a:p>
            <a:pPr lvl="1"/>
            <a:r>
              <a:rPr lang="en-US" dirty="0" err="1">
                <a:latin typeface="Arial" panose="020B0604020202020204" pitchFamily="34" charset="0"/>
                <a:cs typeface="Arial" panose="020B0604020202020204" pitchFamily="34" charset="0"/>
              </a:rPr>
              <a:t>Unige</a:t>
            </a:r>
            <a:r>
              <a:rPr lang="en-US" dirty="0">
                <a:latin typeface="Arial" panose="020B0604020202020204" pitchFamily="34" charset="0"/>
                <a:cs typeface="Arial" panose="020B0604020202020204" pitchFamily="34" charset="0"/>
              </a:rPr>
              <a:t> ??? + CERN </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2230278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837AA-F1BA-6660-A5C7-CCD60E102D43}"/>
              </a:ext>
            </a:extLst>
          </p:cNvPr>
          <p:cNvSpPr>
            <a:spLocks noGrp="1"/>
          </p:cNvSpPr>
          <p:nvPr>
            <p:ph type="title"/>
          </p:nvPr>
        </p:nvSpPr>
        <p:spPr/>
        <p:txBody>
          <a:bodyPr/>
          <a:lstStyle/>
          <a:p>
            <a:r>
              <a:rPr lang="en-US" dirty="0"/>
              <a:t>Current text</a:t>
            </a:r>
            <a:endParaRPr lang="en-GB" dirty="0"/>
          </a:p>
        </p:txBody>
      </p:sp>
      <p:sp>
        <p:nvSpPr>
          <p:cNvPr id="3" name="Content Placeholder 2">
            <a:extLst>
              <a:ext uri="{FF2B5EF4-FFF2-40B4-BE49-F238E27FC236}">
                <a16:creationId xmlns:a16="http://schemas.microsoft.com/office/drawing/2014/main" id="{1C8261F7-82A7-B98C-8988-08FD74D94C99}"/>
              </a:ext>
            </a:extLst>
          </p:cNvPr>
          <p:cNvSpPr>
            <a:spLocks noGrp="1"/>
          </p:cNvSpPr>
          <p:nvPr>
            <p:ph idx="1"/>
          </p:nvPr>
        </p:nvSpPr>
        <p:spPr/>
        <p:txBody>
          <a:bodyPr/>
          <a:lstStyle/>
          <a:p>
            <a:pPr>
              <a:lnSpc>
                <a:spcPct val="115000"/>
              </a:lnSpc>
            </a:pPr>
            <a:r>
              <a:rPr lang="fr-FR" sz="1800" dirty="0">
                <a:effectLst/>
                <a:latin typeface="Arial" panose="020B0604020202020204" pitchFamily="34" charset="0"/>
                <a:ea typeface="Arial" panose="020B0604020202020204" pitchFamily="34" charset="0"/>
              </a:rPr>
              <a:t>Le CERN n’est pas qu’un agrégat disparate. L’essentiel est caché. Le LHC, Large Hadron </a:t>
            </a:r>
            <a:r>
              <a:rPr lang="fr-FR" sz="1800" dirty="0" err="1">
                <a:effectLst/>
                <a:latin typeface="Arial" panose="020B0604020202020204" pitchFamily="34" charset="0"/>
                <a:ea typeface="Arial" panose="020B0604020202020204" pitchFamily="34" charset="0"/>
              </a:rPr>
              <a:t>Collider</a:t>
            </a:r>
            <a:r>
              <a:rPr lang="fr-FR" sz="1800" dirty="0">
                <a:effectLst/>
                <a:latin typeface="Arial" panose="020B0604020202020204" pitchFamily="34" charset="0"/>
                <a:ea typeface="Arial" panose="020B0604020202020204" pitchFamily="34" charset="0"/>
              </a:rPr>
              <a:t>, le grand collisionneur de hadrons, l’accélérateur de particules de 27 kilomètres de circonférence, installé dans un tunnel creusé à 100 mètres de profondeur dans le sous-sol du bassin genevois, à cheval sur la Suisse et la France. Comme si ce défi ne suffisait pas, le CERN envisage de répéter l’opération mais en plus grand et en plus profond. Le Futur Collisionneur Circulaire, aujourd’hui à l’état d’étude, mesurerait 91 kilomètres de circonférence, passerait sous le Jura, le lac Léman et le Salève. Il permettrait d’explorer une toute nouvelle physique, inatteignable pour le LHC, l’accélérateur actuel.</a:t>
            </a:r>
            <a:endParaRPr lang="en-GB" sz="1800" dirty="0">
              <a:effectLst/>
              <a:latin typeface="Arial" panose="020B0604020202020204" pitchFamily="34" charset="0"/>
              <a:ea typeface="Arial" panose="020B0604020202020204" pitchFamily="34" charset="0"/>
            </a:endParaRPr>
          </a:p>
          <a:p>
            <a:pPr>
              <a:lnSpc>
                <a:spcPct val="115000"/>
              </a:lnSpc>
            </a:pPr>
            <a:r>
              <a:rPr lang="fr-FR" sz="1800" dirty="0">
                <a:effectLst/>
                <a:latin typeface="Arial" panose="020B0604020202020204" pitchFamily="34" charset="0"/>
                <a:ea typeface="Arial" panose="020B0604020202020204" pitchFamily="34" charset="0"/>
              </a:rPr>
              <a:t> </a:t>
            </a:r>
            <a:endParaRPr lang="en-GB" sz="1800" dirty="0">
              <a:effectLst/>
              <a:latin typeface="Arial" panose="020B0604020202020204" pitchFamily="34" charset="0"/>
              <a:ea typeface="Arial" panose="020B0604020202020204" pitchFamily="34" charset="0"/>
            </a:endParaRPr>
          </a:p>
          <a:p>
            <a:endParaRPr lang="en-GB" dirty="0"/>
          </a:p>
        </p:txBody>
      </p:sp>
    </p:spTree>
    <p:extLst>
      <p:ext uri="{BB962C8B-B14F-4D97-AF65-F5344CB8AC3E}">
        <p14:creationId xmlns:p14="http://schemas.microsoft.com/office/powerpoint/2010/main" val="21262237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0196D-4721-D800-E1B2-C53DB8426EA6}"/>
              </a:ext>
            </a:extLst>
          </p:cNvPr>
          <p:cNvSpPr>
            <a:spLocks noGrp="1"/>
          </p:cNvSpPr>
          <p:nvPr>
            <p:ph type="title"/>
          </p:nvPr>
        </p:nvSpPr>
        <p:spPr/>
        <p:txBody>
          <a:bodyPr/>
          <a:lstStyle/>
          <a:p>
            <a:r>
              <a:rPr lang="en-US" dirty="0"/>
              <a:t>Image for wall</a:t>
            </a:r>
            <a:endParaRPr lang="en-GB" dirty="0"/>
          </a:p>
        </p:txBody>
      </p:sp>
      <p:sp>
        <p:nvSpPr>
          <p:cNvPr id="3" name="Content Placeholder 2">
            <a:extLst>
              <a:ext uri="{FF2B5EF4-FFF2-40B4-BE49-F238E27FC236}">
                <a16:creationId xmlns:a16="http://schemas.microsoft.com/office/drawing/2014/main" id="{7A9C77F6-B95A-75B3-2BE2-0A6712FB1A41}"/>
              </a:ext>
            </a:extLst>
          </p:cNvPr>
          <p:cNvSpPr>
            <a:spLocks noGrp="1"/>
          </p:cNvSpPr>
          <p:nvPr>
            <p:ph idx="1"/>
          </p:nvPr>
        </p:nvSpPr>
        <p:spPr/>
        <p:txBody>
          <a:bodyPr/>
          <a:lstStyle/>
          <a:p>
            <a:r>
              <a:rPr lang="en-US" dirty="0"/>
              <a:t>Depends on object, object is maybe image</a:t>
            </a:r>
            <a:endParaRPr lang="en-GB" dirty="0"/>
          </a:p>
        </p:txBody>
      </p:sp>
    </p:spTree>
    <p:extLst>
      <p:ext uri="{BB962C8B-B14F-4D97-AF65-F5344CB8AC3E}">
        <p14:creationId xmlns:p14="http://schemas.microsoft.com/office/powerpoint/2010/main" val="30297854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837AA-F1BA-6660-A5C7-CCD60E102D43}"/>
              </a:ext>
            </a:extLst>
          </p:cNvPr>
          <p:cNvSpPr>
            <a:spLocks noGrp="1"/>
          </p:cNvSpPr>
          <p:nvPr>
            <p:ph type="title"/>
          </p:nvPr>
        </p:nvSpPr>
        <p:spPr/>
        <p:txBody>
          <a:bodyPr/>
          <a:lstStyle/>
          <a:p>
            <a:r>
              <a:rPr lang="en-US" dirty="0"/>
              <a:t>Current text</a:t>
            </a:r>
            <a:endParaRPr lang="en-GB" dirty="0"/>
          </a:p>
        </p:txBody>
      </p:sp>
      <p:sp>
        <p:nvSpPr>
          <p:cNvPr id="3" name="Content Placeholder 2">
            <a:extLst>
              <a:ext uri="{FF2B5EF4-FFF2-40B4-BE49-F238E27FC236}">
                <a16:creationId xmlns:a16="http://schemas.microsoft.com/office/drawing/2014/main" id="{1C8261F7-82A7-B98C-8988-08FD74D94C99}"/>
              </a:ext>
            </a:extLst>
          </p:cNvPr>
          <p:cNvSpPr>
            <a:spLocks noGrp="1"/>
          </p:cNvSpPr>
          <p:nvPr>
            <p:ph idx="1"/>
          </p:nvPr>
        </p:nvSpPr>
        <p:spPr/>
        <p:txBody>
          <a:bodyPr/>
          <a:lstStyle/>
          <a:p>
            <a:pPr>
              <a:lnSpc>
                <a:spcPct val="115000"/>
              </a:lnSpc>
            </a:pPr>
            <a:r>
              <a:rPr lang="fr-FR" sz="1800" dirty="0">
                <a:effectLst/>
                <a:latin typeface="Arial" panose="020B0604020202020204" pitchFamily="34" charset="0"/>
                <a:ea typeface="Arial" panose="020B0604020202020204" pitchFamily="34" charset="0"/>
              </a:rPr>
              <a:t>C’est le cœur de la science du Cern. Atteindre des niveaux d’énergie suffisants pour observer de nouvelles particules et ainsi compléter le grand puzzle de la matière et des interactions: le modèle standard. Mais ces particules ne survivent jamais longtemps. Quelques infimes fractions de seconde. Le plus souvent, on déduit leur existence de leur désintégration. Trop instables, elles se désintègrent en plusieurs autres particules. Ce sont ces sous-produits que les détecteurs observent, ces sous-produits qui signent la présence fugace de ces nouvelles particules.</a:t>
            </a:r>
            <a:endParaRPr lang="en-GB" sz="1800" dirty="0">
              <a:effectLst/>
              <a:latin typeface="Arial" panose="020B0604020202020204" pitchFamily="34" charset="0"/>
              <a:ea typeface="Arial" panose="020B0604020202020204" pitchFamily="34" charset="0"/>
            </a:endParaRPr>
          </a:p>
          <a:p>
            <a:pPr>
              <a:lnSpc>
                <a:spcPct val="115000"/>
              </a:lnSpc>
            </a:pPr>
            <a:r>
              <a:rPr lang="fr-FR" sz="1800" dirty="0">
                <a:effectLst/>
                <a:latin typeface="Arial" panose="020B0604020202020204" pitchFamily="34" charset="0"/>
                <a:ea typeface="Arial" panose="020B0604020202020204" pitchFamily="34" charset="0"/>
              </a:rPr>
              <a:t> </a:t>
            </a:r>
            <a:endParaRPr lang="en-GB" sz="1800" dirty="0">
              <a:effectLst/>
              <a:latin typeface="Arial" panose="020B0604020202020204" pitchFamily="34" charset="0"/>
              <a:ea typeface="Arial" panose="020B0604020202020204" pitchFamily="34" charset="0"/>
            </a:endParaRPr>
          </a:p>
          <a:p>
            <a:endParaRPr lang="en-GB" dirty="0"/>
          </a:p>
        </p:txBody>
      </p:sp>
    </p:spTree>
    <p:extLst>
      <p:ext uri="{BB962C8B-B14F-4D97-AF65-F5344CB8AC3E}">
        <p14:creationId xmlns:p14="http://schemas.microsoft.com/office/powerpoint/2010/main" val="33767346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A8BDB-5165-6FCA-5943-8B48AFCFC882}"/>
              </a:ext>
            </a:extLst>
          </p:cNvPr>
          <p:cNvSpPr>
            <a:spLocks noGrp="1"/>
          </p:cNvSpPr>
          <p:nvPr>
            <p:ph type="title"/>
          </p:nvPr>
        </p:nvSpPr>
        <p:spPr/>
        <p:txBody>
          <a:bodyPr/>
          <a:lstStyle/>
          <a:p>
            <a:r>
              <a:rPr lang="en-US" dirty="0"/>
              <a:t>Duo 10: </a:t>
            </a:r>
            <a:r>
              <a:rPr lang="en-US" dirty="0" err="1"/>
              <a:t>Magnetisme</a:t>
            </a:r>
            <a:endParaRPr lang="en-GB" dirty="0"/>
          </a:p>
        </p:txBody>
      </p:sp>
      <p:sp>
        <p:nvSpPr>
          <p:cNvPr id="3" name="Content Placeholder 2">
            <a:extLst>
              <a:ext uri="{FF2B5EF4-FFF2-40B4-BE49-F238E27FC236}">
                <a16:creationId xmlns:a16="http://schemas.microsoft.com/office/drawing/2014/main" id="{C2669835-A690-A9E7-8387-460BE1E92AB3}"/>
              </a:ext>
            </a:extLst>
          </p:cNvPr>
          <p:cNvSpPr>
            <a:spLocks noGrp="1"/>
          </p:cNvSpPr>
          <p:nvPr>
            <p:ph idx="1"/>
          </p:nvPr>
        </p:nvSpPr>
        <p:spPr>
          <a:xfrm>
            <a:off x="838200" y="1825624"/>
            <a:ext cx="10515600" cy="5032375"/>
          </a:xfrm>
        </p:spPr>
        <p:txBody>
          <a:bodyPr>
            <a:normAutofit fontScale="85000" lnSpcReduction="20000"/>
          </a:bodyPr>
          <a:lstStyle/>
          <a:p>
            <a:r>
              <a:rPr lang="en-US" dirty="0" err="1"/>
              <a:t>LHC</a:t>
            </a:r>
            <a:r>
              <a:rPr lang="en-US" dirty="0"/>
              <a:t> cross section with magnetic field lines</a:t>
            </a:r>
          </a:p>
          <a:p>
            <a:r>
              <a:rPr lang="en-US" dirty="0"/>
              <a:t>“ lave </a:t>
            </a:r>
            <a:r>
              <a:rPr lang="en-US" dirty="0" err="1"/>
              <a:t>en</a:t>
            </a:r>
            <a:r>
              <a:rPr lang="en-US" dirty="0"/>
              <a:t> cousin” </a:t>
            </a:r>
            <a:r>
              <a:rPr lang="en-US" dirty="0" err="1"/>
              <a:t>palaeomagnetisme</a:t>
            </a:r>
            <a:r>
              <a:rPr lang="en-US" dirty="0"/>
              <a:t> </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marL="0" indent="0">
              <a:buNone/>
            </a:pPr>
            <a:r>
              <a:rPr lang="en-US" dirty="0"/>
              <a:t>https://cds.cern.ch/record/2284290</a:t>
            </a:r>
          </a:p>
          <a:p>
            <a:pPr marL="0" indent="0">
              <a:buNone/>
            </a:pPr>
            <a:r>
              <a:rPr lang="en-US" dirty="0"/>
              <a:t>https://cds.cern.ch/record/2284291</a:t>
            </a:r>
          </a:p>
        </p:txBody>
      </p:sp>
      <p:pic>
        <p:nvPicPr>
          <p:cNvPr id="5" name="Picture 4" descr="A circular object with holes and a blue rim&#10;&#10;Description automatically generated with medium confidence">
            <a:extLst>
              <a:ext uri="{FF2B5EF4-FFF2-40B4-BE49-F238E27FC236}">
                <a16:creationId xmlns:a16="http://schemas.microsoft.com/office/drawing/2014/main" id="{7AFDCEF1-FEBD-6241-BD3F-472EB5AA2E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6256" y="3088506"/>
            <a:ext cx="4232109" cy="2821406"/>
          </a:xfrm>
          <a:prstGeom prst="rect">
            <a:avLst/>
          </a:prstGeom>
        </p:spPr>
      </p:pic>
      <p:pic>
        <p:nvPicPr>
          <p:cNvPr id="7" name="Picture 6" descr="A circular object with two round objects&#10;&#10;Description automatically generated">
            <a:extLst>
              <a:ext uri="{FF2B5EF4-FFF2-40B4-BE49-F238E27FC236}">
                <a16:creationId xmlns:a16="http://schemas.microsoft.com/office/drawing/2014/main" id="{F04C537D-E819-731A-FA44-243941876A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60471" y="3088505"/>
            <a:ext cx="3734213" cy="2821405"/>
          </a:xfrm>
          <a:prstGeom prst="rect">
            <a:avLst/>
          </a:prstGeom>
        </p:spPr>
      </p:pic>
    </p:spTree>
    <p:extLst>
      <p:ext uri="{BB962C8B-B14F-4D97-AF65-F5344CB8AC3E}">
        <p14:creationId xmlns:p14="http://schemas.microsoft.com/office/powerpoint/2010/main" val="161617088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A835F-D12F-A52E-2088-1FD35AEE0996}"/>
              </a:ext>
            </a:extLst>
          </p:cNvPr>
          <p:cNvSpPr>
            <a:spLocks noGrp="1"/>
          </p:cNvSpPr>
          <p:nvPr>
            <p:ph type="title"/>
          </p:nvPr>
        </p:nvSpPr>
        <p:spPr/>
        <p:txBody>
          <a:bodyPr>
            <a:normAutofit fontScale="90000"/>
          </a:bodyPr>
          <a:lstStyle/>
          <a:p>
            <a:r>
              <a:rPr lang="en-US" dirty="0" err="1"/>
              <a:t>Magnetisme</a:t>
            </a:r>
            <a:r>
              <a:rPr lang="en-US" dirty="0"/>
              <a:t>: add </a:t>
            </a:r>
            <a:r>
              <a:rPr lang="en-US" dirty="0" err="1"/>
              <a:t>tarnsparant</a:t>
            </a:r>
            <a:r>
              <a:rPr lang="en-US" dirty="0"/>
              <a:t> layer with drawing of magnetic field lines onto slice of dipole (and also </a:t>
            </a:r>
            <a:r>
              <a:rPr lang="en-US" dirty="0" err="1"/>
              <a:t>quadripole</a:t>
            </a:r>
            <a:r>
              <a:rPr lang="en-US" dirty="0"/>
              <a:t> if available)</a:t>
            </a:r>
            <a:endParaRPr lang="en-GB" dirty="0"/>
          </a:p>
        </p:txBody>
      </p:sp>
      <p:pic>
        <p:nvPicPr>
          <p:cNvPr id="5" name="Content Placeholder 4" descr="A round blue object with metal parts&#10;&#10;Description automatically generated with medium confidence">
            <a:extLst>
              <a:ext uri="{FF2B5EF4-FFF2-40B4-BE49-F238E27FC236}">
                <a16:creationId xmlns:a16="http://schemas.microsoft.com/office/drawing/2014/main" id="{1A3DD4A3-C5DA-75A8-BA32-BE40F766A743}"/>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3919538" y="2369741"/>
            <a:ext cx="4352925" cy="3264693"/>
          </a:xfrm>
        </p:spPr>
      </p:pic>
    </p:spTree>
    <p:extLst>
      <p:ext uri="{BB962C8B-B14F-4D97-AF65-F5344CB8AC3E}">
        <p14:creationId xmlns:p14="http://schemas.microsoft.com/office/powerpoint/2010/main" val="41712341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837AA-F1BA-6660-A5C7-CCD60E102D43}"/>
              </a:ext>
            </a:extLst>
          </p:cNvPr>
          <p:cNvSpPr>
            <a:spLocks noGrp="1"/>
          </p:cNvSpPr>
          <p:nvPr>
            <p:ph type="title"/>
          </p:nvPr>
        </p:nvSpPr>
        <p:spPr/>
        <p:txBody>
          <a:bodyPr/>
          <a:lstStyle/>
          <a:p>
            <a:r>
              <a:rPr lang="en-US" dirty="0"/>
              <a:t>Current text</a:t>
            </a:r>
            <a:endParaRPr lang="en-GB" dirty="0"/>
          </a:p>
        </p:txBody>
      </p:sp>
      <p:sp>
        <p:nvSpPr>
          <p:cNvPr id="3" name="Content Placeholder 2">
            <a:extLst>
              <a:ext uri="{FF2B5EF4-FFF2-40B4-BE49-F238E27FC236}">
                <a16:creationId xmlns:a16="http://schemas.microsoft.com/office/drawing/2014/main" id="{1C8261F7-82A7-B98C-8988-08FD74D94C99}"/>
              </a:ext>
            </a:extLst>
          </p:cNvPr>
          <p:cNvSpPr>
            <a:spLocks noGrp="1"/>
          </p:cNvSpPr>
          <p:nvPr>
            <p:ph idx="1"/>
          </p:nvPr>
        </p:nvSpPr>
        <p:spPr/>
        <p:txBody>
          <a:bodyPr/>
          <a:lstStyle/>
          <a:p>
            <a:pPr>
              <a:lnSpc>
                <a:spcPct val="115000"/>
              </a:lnSpc>
            </a:pPr>
            <a:r>
              <a:rPr lang="fr-FR" sz="1800" dirty="0">
                <a:effectLst/>
                <a:latin typeface="Arial" panose="020B0604020202020204" pitchFamily="34" charset="0"/>
                <a:ea typeface="Arial" panose="020B0604020202020204" pitchFamily="34" charset="0"/>
              </a:rPr>
              <a:t> </a:t>
            </a:r>
            <a:endParaRPr lang="en-GB" sz="1800" dirty="0">
              <a:effectLst/>
              <a:latin typeface="Arial" panose="020B0604020202020204" pitchFamily="34" charset="0"/>
              <a:ea typeface="Arial" panose="020B0604020202020204" pitchFamily="34" charset="0"/>
            </a:endParaRPr>
          </a:p>
          <a:p>
            <a:pPr>
              <a:lnSpc>
                <a:spcPct val="115000"/>
              </a:lnSpc>
            </a:pPr>
            <a:r>
              <a:rPr lang="fr-FR" sz="1800" dirty="0">
                <a:effectLst/>
                <a:latin typeface="Arial" panose="020B0604020202020204" pitchFamily="34" charset="0"/>
                <a:ea typeface="Arial" panose="020B0604020202020204" pitchFamily="34" charset="0"/>
              </a:rPr>
              <a:t>Toute masse dans l’Univers n’a qu’une idée en tête: aller tout droit, toujours tout droit. Il faut donc qu’elle soit contrainte par une force pour amorcer un quelconque virage et a fortiori une trajectoire circulaire. Il en va de même pour les particules que l’on collisionne pour déclencher des pics d’énergie capables d’en créer fugacement de nouvelles, très élusives. Si une particule - chargée s’entend - est minuscule, il faut cependant des aimants ultra puissants pour les faire tourner en cercle et les accélérer. Sur le LHC, ce sont les aimants supraconducteurs qui s’acquittent de cette tâche. Refroidis très en dessous de zéro degré pour limiter les pertes d’énergies, ils assurent que les ions - particules chargées - ne dévient pas de leur trajectoire circulaire jusqu’aux collisions créatrices.</a:t>
            </a:r>
            <a:endParaRPr lang="en-GB" sz="1800" dirty="0">
              <a:effectLst/>
              <a:latin typeface="Arial" panose="020B0604020202020204" pitchFamily="34" charset="0"/>
              <a:ea typeface="Arial" panose="020B0604020202020204" pitchFamily="34" charset="0"/>
            </a:endParaRPr>
          </a:p>
          <a:p>
            <a:pPr>
              <a:lnSpc>
                <a:spcPct val="115000"/>
              </a:lnSpc>
            </a:pPr>
            <a:r>
              <a:rPr lang="fr-FR" sz="1800" dirty="0">
                <a:effectLst/>
                <a:latin typeface="Arial" panose="020B0604020202020204" pitchFamily="34" charset="0"/>
                <a:ea typeface="Arial" panose="020B0604020202020204" pitchFamily="34" charset="0"/>
              </a:rPr>
              <a:t> </a:t>
            </a:r>
            <a:endParaRPr lang="en-GB" sz="1800" dirty="0">
              <a:effectLst/>
              <a:latin typeface="Arial" panose="020B0604020202020204" pitchFamily="34" charset="0"/>
              <a:ea typeface="Arial" panose="020B0604020202020204" pitchFamily="34" charset="0"/>
            </a:endParaRPr>
          </a:p>
          <a:p>
            <a:endParaRPr lang="en-GB" dirty="0"/>
          </a:p>
        </p:txBody>
      </p:sp>
    </p:spTree>
    <p:extLst>
      <p:ext uri="{BB962C8B-B14F-4D97-AF65-F5344CB8AC3E}">
        <p14:creationId xmlns:p14="http://schemas.microsoft.com/office/powerpoint/2010/main" val="281588350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0196D-4721-D800-E1B2-C53DB8426EA6}"/>
              </a:ext>
            </a:extLst>
          </p:cNvPr>
          <p:cNvSpPr>
            <a:spLocks noGrp="1"/>
          </p:cNvSpPr>
          <p:nvPr>
            <p:ph type="title"/>
          </p:nvPr>
        </p:nvSpPr>
        <p:spPr/>
        <p:txBody>
          <a:bodyPr/>
          <a:lstStyle/>
          <a:p>
            <a:r>
              <a:rPr lang="en-US" dirty="0"/>
              <a:t>Image for wall</a:t>
            </a:r>
            <a:endParaRPr lang="en-GB" dirty="0"/>
          </a:p>
        </p:txBody>
      </p:sp>
      <p:sp>
        <p:nvSpPr>
          <p:cNvPr id="3" name="Content Placeholder 2">
            <a:extLst>
              <a:ext uri="{FF2B5EF4-FFF2-40B4-BE49-F238E27FC236}">
                <a16:creationId xmlns:a16="http://schemas.microsoft.com/office/drawing/2014/main" id="{7A9C77F6-B95A-75B3-2BE2-0A6712FB1A41}"/>
              </a:ext>
            </a:extLst>
          </p:cNvPr>
          <p:cNvSpPr>
            <a:spLocks noGrp="1"/>
          </p:cNvSpPr>
          <p:nvPr>
            <p:ph idx="1"/>
          </p:nvPr>
        </p:nvSpPr>
        <p:spPr/>
        <p:txBody>
          <a:bodyPr/>
          <a:lstStyle/>
          <a:p>
            <a:r>
              <a:rPr lang="en-US" dirty="0" err="1"/>
              <a:t>Visualisation</a:t>
            </a:r>
            <a:r>
              <a:rPr lang="en-US" dirty="0"/>
              <a:t> field lines dipoles and several multipoles?</a:t>
            </a:r>
            <a:endParaRPr lang="en-GB" dirty="0"/>
          </a:p>
        </p:txBody>
      </p:sp>
    </p:spTree>
    <p:extLst>
      <p:ext uri="{BB962C8B-B14F-4D97-AF65-F5344CB8AC3E}">
        <p14:creationId xmlns:p14="http://schemas.microsoft.com/office/powerpoint/2010/main" val="284170436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A8BDB-5165-6FCA-5943-8B48AFCFC882}"/>
              </a:ext>
            </a:extLst>
          </p:cNvPr>
          <p:cNvSpPr>
            <a:spLocks noGrp="1"/>
          </p:cNvSpPr>
          <p:nvPr>
            <p:ph type="title"/>
          </p:nvPr>
        </p:nvSpPr>
        <p:spPr/>
        <p:txBody>
          <a:bodyPr/>
          <a:lstStyle/>
          <a:p>
            <a:r>
              <a:rPr lang="en-US" dirty="0"/>
              <a:t>Duo 11: Traces</a:t>
            </a:r>
            <a:endParaRPr lang="en-GB" dirty="0"/>
          </a:p>
        </p:txBody>
      </p:sp>
      <p:sp>
        <p:nvSpPr>
          <p:cNvPr id="3" name="Content Placeholder 2">
            <a:extLst>
              <a:ext uri="{FF2B5EF4-FFF2-40B4-BE49-F238E27FC236}">
                <a16:creationId xmlns:a16="http://schemas.microsoft.com/office/drawing/2014/main" id="{C2669835-A690-A9E7-8387-460BE1E92AB3}"/>
              </a:ext>
            </a:extLst>
          </p:cNvPr>
          <p:cNvSpPr>
            <a:spLocks noGrp="1"/>
          </p:cNvSpPr>
          <p:nvPr>
            <p:ph idx="1"/>
          </p:nvPr>
        </p:nvSpPr>
        <p:spPr/>
        <p:txBody>
          <a:bodyPr>
            <a:normAutofit lnSpcReduction="10000"/>
          </a:bodyPr>
          <a:lstStyle/>
          <a:p>
            <a:r>
              <a:rPr lang="en-US" dirty="0"/>
              <a:t>Parts of bubble chamber/bubble chamber images projected onto a table</a:t>
            </a:r>
          </a:p>
          <a:p>
            <a:r>
              <a:rPr lang="en-US" dirty="0"/>
              <a:t>Fossil traces</a:t>
            </a:r>
          </a:p>
          <a:p>
            <a:endParaRPr lang="en-US" dirty="0"/>
          </a:p>
          <a:p>
            <a:endParaRPr lang="en-US" dirty="0"/>
          </a:p>
          <a:p>
            <a:endParaRPr lang="en-US" dirty="0"/>
          </a:p>
          <a:p>
            <a:endParaRPr lang="en-US" dirty="0"/>
          </a:p>
          <a:p>
            <a:endParaRPr lang="en-US" dirty="0"/>
          </a:p>
          <a:p>
            <a:r>
              <a:rPr lang="en-GB" dirty="0"/>
              <a:t>https://cds.cern.ch/record/43837</a:t>
            </a:r>
          </a:p>
        </p:txBody>
      </p:sp>
      <p:pic>
        <p:nvPicPr>
          <p:cNvPr id="4" name="image12.jpg">
            <a:extLst>
              <a:ext uri="{FF2B5EF4-FFF2-40B4-BE49-F238E27FC236}">
                <a16:creationId xmlns:a16="http://schemas.microsoft.com/office/drawing/2014/main" id="{8985ACBC-9099-0415-2A45-A08728B6CDE0}"/>
              </a:ext>
            </a:extLst>
          </p:cNvPr>
          <p:cNvPicPr/>
          <p:nvPr/>
        </p:nvPicPr>
        <p:blipFill>
          <a:blip r:embed="rId2"/>
          <a:srcRect/>
          <a:stretch>
            <a:fillRect/>
          </a:stretch>
        </p:blipFill>
        <p:spPr>
          <a:xfrm>
            <a:off x="1085850" y="3182201"/>
            <a:ext cx="2138613" cy="1784435"/>
          </a:xfrm>
          <a:prstGeom prst="rect">
            <a:avLst/>
          </a:prstGeom>
          <a:ln/>
        </p:spPr>
      </p:pic>
      <p:pic>
        <p:nvPicPr>
          <p:cNvPr id="5" name="image14.jpg">
            <a:extLst>
              <a:ext uri="{FF2B5EF4-FFF2-40B4-BE49-F238E27FC236}">
                <a16:creationId xmlns:a16="http://schemas.microsoft.com/office/drawing/2014/main" id="{46942EA8-4E0D-5646-9D3C-A141609AA954}"/>
              </a:ext>
            </a:extLst>
          </p:cNvPr>
          <p:cNvPicPr/>
          <p:nvPr/>
        </p:nvPicPr>
        <p:blipFill>
          <a:blip r:embed="rId3"/>
          <a:srcRect/>
          <a:stretch>
            <a:fillRect/>
          </a:stretch>
        </p:blipFill>
        <p:spPr>
          <a:xfrm>
            <a:off x="6666346" y="3182201"/>
            <a:ext cx="5143852" cy="3400425"/>
          </a:xfrm>
          <a:prstGeom prst="rect">
            <a:avLst/>
          </a:prstGeom>
          <a:ln/>
        </p:spPr>
      </p:pic>
      <p:pic>
        <p:nvPicPr>
          <p:cNvPr id="7" name="Picture 6" descr="A blue metal container with barrels in it&#10;&#10;Description automatically generated">
            <a:extLst>
              <a:ext uri="{FF2B5EF4-FFF2-40B4-BE49-F238E27FC236}">
                <a16:creationId xmlns:a16="http://schemas.microsoft.com/office/drawing/2014/main" id="{54E9BBED-1947-DFF7-A4A3-198963F42C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5247" y="2860682"/>
            <a:ext cx="1714500" cy="2562225"/>
          </a:xfrm>
          <a:prstGeom prst="rect">
            <a:avLst/>
          </a:prstGeom>
        </p:spPr>
      </p:pic>
    </p:spTree>
    <p:extLst>
      <p:ext uri="{BB962C8B-B14F-4D97-AF65-F5344CB8AC3E}">
        <p14:creationId xmlns:p14="http://schemas.microsoft.com/office/powerpoint/2010/main" val="7613268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71A784BF-09DB-448D-99FC-B49DFC6605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8" name="Rectangle 17">
            <a:extLst>
              <a:ext uri="{FF2B5EF4-FFF2-40B4-BE49-F238E27FC236}">
                <a16:creationId xmlns:a16="http://schemas.microsoft.com/office/drawing/2014/main" id="{917859B3-4C91-478D-929D-BB6433F908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4416" y="4218905"/>
            <a:ext cx="11167447" cy="2089317"/>
          </a:xfrm>
          <a:prstGeom prst="rect">
            <a:avLst/>
          </a:prstGeom>
          <a:ln w="12700">
            <a:solidFill>
              <a:srgbClr val="DEDEDE"/>
            </a:solidFill>
          </a:ln>
          <a:effectLst>
            <a:outerShdw blurRad="50800" dist="38100" dir="2700000" algn="tl" rotWithShape="0">
              <a:schemeClr val="bg2">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2AFA835F-D12F-A52E-2088-1FD35AEE0996}"/>
              </a:ext>
            </a:extLst>
          </p:cNvPr>
          <p:cNvSpPr>
            <a:spLocks noGrp="1"/>
          </p:cNvSpPr>
          <p:nvPr>
            <p:ph type="title"/>
          </p:nvPr>
        </p:nvSpPr>
        <p:spPr>
          <a:xfrm>
            <a:off x="838200" y="4435052"/>
            <a:ext cx="3093720" cy="1645920"/>
          </a:xfrm>
        </p:spPr>
        <p:txBody>
          <a:bodyPr>
            <a:normAutofit/>
          </a:bodyPr>
          <a:lstStyle/>
          <a:p>
            <a:r>
              <a:rPr lang="en-US" sz="2600" dirty="0"/>
              <a:t>Duo Traces</a:t>
            </a:r>
            <a:endParaRPr lang="en-GB" sz="2600" dirty="0"/>
          </a:p>
        </p:txBody>
      </p:sp>
      <p:pic>
        <p:nvPicPr>
          <p:cNvPr id="9" name="Picture 8" descr="A metal cage with metal tubes inside&#10;&#10;Description automatically generated with medium confidence">
            <a:extLst>
              <a:ext uri="{FF2B5EF4-FFF2-40B4-BE49-F238E27FC236}">
                <a16:creationId xmlns:a16="http://schemas.microsoft.com/office/drawing/2014/main" id="{30A40624-606F-69B1-E5EA-7A258E671BE2}"/>
              </a:ext>
            </a:extLst>
          </p:cNvPr>
          <p:cNvPicPr>
            <a:picLocks noChangeAspect="1"/>
          </p:cNvPicPr>
          <p:nvPr/>
        </p:nvPicPr>
        <p:blipFill rotWithShape="1">
          <a:blip r:embed="rId2">
            <a:extLst>
              <a:ext uri="{28A0092B-C50C-407E-A947-70E740481C1C}">
                <a14:useLocalDpi xmlns:a14="http://schemas.microsoft.com/office/drawing/2010/main" val="0"/>
              </a:ext>
            </a:extLst>
          </a:blip>
          <a:srcRect r="23602" b="-3"/>
          <a:stretch/>
        </p:blipFill>
        <p:spPr>
          <a:xfrm rot="5400000">
            <a:off x="-36576" y="36570"/>
            <a:ext cx="4005072" cy="3931920"/>
          </a:xfrm>
          <a:prstGeom prst="rect">
            <a:avLst/>
          </a:prstGeom>
        </p:spPr>
      </p:pic>
      <p:pic>
        <p:nvPicPr>
          <p:cNvPr id="5" name="Content Placeholder 4" descr="A group of metal objects in a room&#10;&#10;Description automatically generated">
            <a:extLst>
              <a:ext uri="{FF2B5EF4-FFF2-40B4-BE49-F238E27FC236}">
                <a16:creationId xmlns:a16="http://schemas.microsoft.com/office/drawing/2014/main" id="{7F7DA3E4-C755-2038-E271-A078C9099B4E}"/>
              </a:ext>
            </a:extLst>
          </p:cNvPr>
          <p:cNvPicPr>
            <a:picLocks noChangeAspect="1"/>
          </p:cNvPicPr>
          <p:nvPr/>
        </p:nvPicPr>
        <p:blipFill rotWithShape="1">
          <a:blip r:embed="rId3">
            <a:extLst>
              <a:ext uri="{28A0092B-C50C-407E-A947-70E740481C1C}">
                <a14:useLocalDpi xmlns:a14="http://schemas.microsoft.com/office/drawing/2010/main" val="0"/>
              </a:ext>
            </a:extLst>
          </a:blip>
          <a:srcRect r="23602" b="-3"/>
          <a:stretch/>
        </p:blipFill>
        <p:spPr>
          <a:xfrm rot="5400000">
            <a:off x="4093464" y="36581"/>
            <a:ext cx="4005071" cy="3931920"/>
          </a:xfrm>
          <a:prstGeom prst="rect">
            <a:avLst/>
          </a:prstGeom>
        </p:spPr>
      </p:pic>
      <p:pic>
        <p:nvPicPr>
          <p:cNvPr id="7" name="Picture 6" descr="A blue and red metal object on a pallet&#10;&#10;Description automatically generated">
            <a:extLst>
              <a:ext uri="{FF2B5EF4-FFF2-40B4-BE49-F238E27FC236}">
                <a16:creationId xmlns:a16="http://schemas.microsoft.com/office/drawing/2014/main" id="{EC28168D-9266-E1E1-1567-4C60FCAB6180}"/>
              </a:ext>
            </a:extLst>
          </p:cNvPr>
          <p:cNvPicPr>
            <a:picLocks noChangeAspect="1"/>
          </p:cNvPicPr>
          <p:nvPr/>
        </p:nvPicPr>
        <p:blipFill rotWithShape="1">
          <a:blip r:embed="rId4">
            <a:extLst>
              <a:ext uri="{28A0092B-C50C-407E-A947-70E740481C1C}">
                <a14:useLocalDpi xmlns:a14="http://schemas.microsoft.com/office/drawing/2010/main" val="0"/>
              </a:ext>
            </a:extLst>
          </a:blip>
          <a:srcRect l="14350" r="12019" b="-2"/>
          <a:stretch/>
        </p:blipFill>
        <p:spPr>
          <a:xfrm>
            <a:off x="8260080" y="-1"/>
            <a:ext cx="3931920" cy="4005072"/>
          </a:xfrm>
          <a:prstGeom prst="rect">
            <a:avLst/>
          </a:prstGeom>
        </p:spPr>
      </p:pic>
      <p:sp>
        <p:nvSpPr>
          <p:cNvPr id="20" name="Rectangle 19">
            <a:extLst>
              <a:ext uri="{FF2B5EF4-FFF2-40B4-BE49-F238E27FC236}">
                <a16:creationId xmlns:a16="http://schemas.microsoft.com/office/drawing/2014/main" id="{6283FBD2-A663-469F-855C-06D86E3C11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0408" y="4911519"/>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2" name="Rectangle 21">
            <a:extLst>
              <a:ext uri="{FF2B5EF4-FFF2-40B4-BE49-F238E27FC236}">
                <a16:creationId xmlns:a16="http://schemas.microsoft.com/office/drawing/2014/main" id="{8A1279FC-7441-4E55-B082-2774E6316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398520" y="5254418"/>
            <a:ext cx="14630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Content Placeholder 12">
            <a:extLst>
              <a:ext uri="{FF2B5EF4-FFF2-40B4-BE49-F238E27FC236}">
                <a16:creationId xmlns:a16="http://schemas.microsoft.com/office/drawing/2014/main" id="{4E3A326E-F600-8202-A6A9-3A01BDD895A7}"/>
              </a:ext>
            </a:extLst>
          </p:cNvPr>
          <p:cNvSpPr>
            <a:spLocks noGrp="1"/>
          </p:cNvSpPr>
          <p:nvPr>
            <p:ph idx="1"/>
          </p:nvPr>
        </p:nvSpPr>
        <p:spPr>
          <a:xfrm>
            <a:off x="4380266" y="4435052"/>
            <a:ext cx="7104188" cy="1645920"/>
          </a:xfrm>
        </p:spPr>
        <p:txBody>
          <a:bodyPr anchor="ctr">
            <a:normAutofit/>
          </a:bodyPr>
          <a:lstStyle/>
          <a:p>
            <a:r>
              <a:rPr lang="en-US" sz="1800" dirty="0"/>
              <a:t>Parts of bubble chamber and images of bubble chamber</a:t>
            </a:r>
          </a:p>
          <a:p>
            <a:pPr lvl="1"/>
            <a:r>
              <a:rPr lang="en-US" sz="1400" dirty="0"/>
              <a:t>Images: printed on walls</a:t>
            </a:r>
          </a:p>
        </p:txBody>
      </p:sp>
      <p:graphicFrame>
        <p:nvGraphicFramePr>
          <p:cNvPr id="3" name="Table 2">
            <a:extLst>
              <a:ext uri="{FF2B5EF4-FFF2-40B4-BE49-F238E27FC236}">
                <a16:creationId xmlns:a16="http://schemas.microsoft.com/office/drawing/2014/main" id="{CF4264FE-0BB9-AA3E-F454-C1DD72B37F15}"/>
              </a:ext>
            </a:extLst>
          </p:cNvPr>
          <p:cNvGraphicFramePr>
            <a:graphicFrameLocks noGrp="1"/>
          </p:cNvGraphicFramePr>
          <p:nvPr>
            <p:extLst>
              <p:ext uri="{D42A27DB-BD31-4B8C-83A1-F6EECF244321}">
                <p14:modId xmlns:p14="http://schemas.microsoft.com/office/powerpoint/2010/main" val="4175626857"/>
              </p:ext>
            </p:extLst>
          </p:nvPr>
        </p:nvGraphicFramePr>
        <p:xfrm>
          <a:off x="7463755" y="4115009"/>
          <a:ext cx="4499190" cy="365760"/>
        </p:xfrm>
        <a:graphic>
          <a:graphicData uri="http://schemas.openxmlformats.org/drawingml/2006/table">
            <a:tbl>
              <a:tblPr/>
              <a:tblGrid>
                <a:gridCol w="1383564">
                  <a:extLst>
                    <a:ext uri="{9D8B030D-6E8A-4147-A177-3AD203B41FA5}">
                      <a16:colId xmlns:a16="http://schemas.microsoft.com/office/drawing/2014/main" val="2142034172"/>
                    </a:ext>
                  </a:extLst>
                </a:gridCol>
                <a:gridCol w="3115626">
                  <a:extLst>
                    <a:ext uri="{9D8B030D-6E8A-4147-A177-3AD203B41FA5}">
                      <a16:colId xmlns:a16="http://schemas.microsoft.com/office/drawing/2014/main" val="175635593"/>
                    </a:ext>
                  </a:extLst>
                </a:gridCol>
              </a:tblGrid>
              <a:tr h="0">
                <a:tc>
                  <a:txBody>
                    <a:bodyPr/>
                    <a:lstStyle/>
                    <a:p>
                      <a:endParaRPr lang="en-GB"/>
                    </a:p>
                  </a:txBody>
                  <a:tcPr anchor="ctr">
                    <a:lnL>
                      <a:noFill/>
                    </a:lnL>
                    <a:lnR>
                      <a:noFill/>
                    </a:lnR>
                    <a:lnT>
                      <a:noFill/>
                    </a:lnT>
                    <a:lnB>
                      <a:noFill/>
                    </a:lnB>
                    <a:noFill/>
                  </a:tcPr>
                </a:tc>
                <a:tc>
                  <a:txBody>
                    <a:bodyPr/>
                    <a:lstStyle/>
                    <a:p>
                      <a:r>
                        <a:rPr lang="en-GB" b="1" dirty="0" err="1">
                          <a:effectLst/>
                        </a:rPr>
                        <a:t>Gargamelle</a:t>
                      </a:r>
                      <a:r>
                        <a:rPr lang="en-GB" b="1" dirty="0">
                          <a:effectLst/>
                        </a:rPr>
                        <a:t> optical tube</a:t>
                      </a:r>
                      <a:endParaRPr lang="en-GB" dirty="0">
                        <a:effectLst/>
                      </a:endParaRPr>
                    </a:p>
                  </a:txBody>
                  <a:tcPr marL="31750" anchor="ctr">
                    <a:lnL>
                      <a:noFill/>
                    </a:lnL>
                    <a:lnR>
                      <a:noFill/>
                    </a:lnR>
                    <a:lnT>
                      <a:noFill/>
                    </a:lnT>
                    <a:lnB>
                      <a:noFill/>
                    </a:lnB>
                    <a:noFill/>
                  </a:tcPr>
                </a:tc>
                <a:extLst>
                  <a:ext uri="{0D108BD9-81ED-4DB2-BD59-A6C34878D82A}">
                    <a16:rowId xmlns:a16="http://schemas.microsoft.com/office/drawing/2014/main" val="799502229"/>
                  </a:ext>
                </a:extLst>
              </a:tr>
            </a:tbl>
          </a:graphicData>
        </a:graphic>
      </p:graphicFrame>
      <p:sp>
        <p:nvSpPr>
          <p:cNvPr id="6" name="TextBox 5">
            <a:extLst>
              <a:ext uri="{FF2B5EF4-FFF2-40B4-BE49-F238E27FC236}">
                <a16:creationId xmlns:a16="http://schemas.microsoft.com/office/drawing/2014/main" id="{1F038FE8-41AF-CDFF-963F-12DB901F239B}"/>
              </a:ext>
            </a:extLst>
          </p:cNvPr>
          <p:cNvSpPr txBox="1"/>
          <p:nvPr/>
        </p:nvSpPr>
        <p:spPr>
          <a:xfrm>
            <a:off x="4166111" y="4108967"/>
            <a:ext cx="6097136" cy="369332"/>
          </a:xfrm>
          <a:prstGeom prst="rect">
            <a:avLst/>
          </a:prstGeom>
          <a:noFill/>
        </p:spPr>
        <p:txBody>
          <a:bodyPr wrap="square">
            <a:spAutoFit/>
          </a:bodyPr>
          <a:lstStyle/>
          <a:p>
            <a:r>
              <a:rPr lang="en-GB" b="1" dirty="0"/>
              <a:t>bubble chamber lens</a:t>
            </a:r>
            <a:endParaRPr lang="en-GB" dirty="0"/>
          </a:p>
        </p:txBody>
      </p:sp>
    </p:spTree>
    <p:extLst>
      <p:ext uri="{BB962C8B-B14F-4D97-AF65-F5344CB8AC3E}">
        <p14:creationId xmlns:p14="http://schemas.microsoft.com/office/powerpoint/2010/main" val="129490095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AF9EAE-4BDA-ED54-5C7E-A9AE63C6BA41}"/>
              </a:ext>
            </a:extLst>
          </p:cNvPr>
          <p:cNvSpPr>
            <a:spLocks noGrp="1"/>
          </p:cNvSpPr>
          <p:nvPr>
            <p:ph type="title"/>
          </p:nvPr>
        </p:nvSpPr>
        <p:spPr/>
        <p:txBody>
          <a:bodyPr>
            <a:normAutofit fontScale="90000"/>
          </a:bodyPr>
          <a:lstStyle/>
          <a:p>
            <a:r>
              <a:rPr lang="en-US" dirty="0"/>
              <a:t>Other bubble </a:t>
            </a:r>
            <a:r>
              <a:rPr lang="en-US" dirty="0" err="1"/>
              <a:t>chambe</a:t>
            </a:r>
            <a:r>
              <a:rPr lang="en-US" dirty="0"/>
              <a:t> objects in database but not found</a:t>
            </a:r>
            <a:br>
              <a:rPr lang="en-US" dirty="0"/>
            </a:br>
            <a:endParaRPr lang="en-GB" dirty="0"/>
          </a:p>
        </p:txBody>
      </p:sp>
      <p:pic>
        <p:nvPicPr>
          <p:cNvPr id="5" name="Content Placeholder 4" descr="A round metal object in a box&#10;&#10;Description automatically generated">
            <a:extLst>
              <a:ext uri="{FF2B5EF4-FFF2-40B4-BE49-F238E27FC236}">
                <a16:creationId xmlns:a16="http://schemas.microsoft.com/office/drawing/2014/main" id="{E1EA983F-144A-B13E-1A63-E9E42C8C37A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8079" y="2080885"/>
            <a:ext cx="3446992" cy="2585244"/>
          </a:xfrm>
        </p:spPr>
      </p:pic>
      <p:sp>
        <p:nvSpPr>
          <p:cNvPr id="7" name="TextBox 6">
            <a:extLst>
              <a:ext uri="{FF2B5EF4-FFF2-40B4-BE49-F238E27FC236}">
                <a16:creationId xmlns:a16="http://schemas.microsoft.com/office/drawing/2014/main" id="{9BF3B698-04BF-2D56-B342-8068330349B1}"/>
              </a:ext>
            </a:extLst>
          </p:cNvPr>
          <p:cNvSpPr txBox="1"/>
          <p:nvPr/>
        </p:nvSpPr>
        <p:spPr>
          <a:xfrm>
            <a:off x="1218079" y="4871660"/>
            <a:ext cx="6096000" cy="369332"/>
          </a:xfrm>
          <a:prstGeom prst="rect">
            <a:avLst/>
          </a:prstGeom>
          <a:noFill/>
        </p:spPr>
        <p:txBody>
          <a:bodyPr wrap="square">
            <a:spAutoFit/>
          </a:bodyPr>
          <a:lstStyle/>
          <a:p>
            <a:r>
              <a:rPr lang="en-GB"/>
              <a:t>https://cds.cern.ch/record/43966</a:t>
            </a:r>
            <a:endParaRPr lang="en-GB" dirty="0"/>
          </a:p>
        </p:txBody>
      </p:sp>
      <p:pic>
        <p:nvPicPr>
          <p:cNvPr id="9" name="Picture 8" descr="A machine on pallets&#10;&#10;Description automatically generated">
            <a:extLst>
              <a:ext uri="{FF2B5EF4-FFF2-40B4-BE49-F238E27FC236}">
                <a16:creationId xmlns:a16="http://schemas.microsoft.com/office/drawing/2014/main" id="{C81DF63C-5380-88E9-0285-54B0545C0C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6828" y="2030482"/>
            <a:ext cx="3446991" cy="2700143"/>
          </a:xfrm>
          <a:prstGeom prst="rect">
            <a:avLst/>
          </a:prstGeom>
        </p:spPr>
      </p:pic>
      <p:sp>
        <p:nvSpPr>
          <p:cNvPr id="13" name="TextBox 12">
            <a:extLst>
              <a:ext uri="{FF2B5EF4-FFF2-40B4-BE49-F238E27FC236}">
                <a16:creationId xmlns:a16="http://schemas.microsoft.com/office/drawing/2014/main" id="{8D56E858-31E3-D0EF-1E80-265A529A1571}"/>
              </a:ext>
            </a:extLst>
          </p:cNvPr>
          <p:cNvSpPr txBox="1"/>
          <p:nvPr/>
        </p:nvSpPr>
        <p:spPr>
          <a:xfrm>
            <a:off x="6400800" y="4960212"/>
            <a:ext cx="6096000" cy="369332"/>
          </a:xfrm>
          <a:prstGeom prst="rect">
            <a:avLst/>
          </a:prstGeom>
          <a:noFill/>
        </p:spPr>
        <p:txBody>
          <a:bodyPr wrap="square">
            <a:spAutoFit/>
          </a:bodyPr>
          <a:lstStyle/>
          <a:p>
            <a:r>
              <a:rPr lang="en-GB" dirty="0"/>
              <a:t>https://cds.cern.ch/record/43963</a:t>
            </a:r>
          </a:p>
        </p:txBody>
      </p:sp>
    </p:spTree>
    <p:extLst>
      <p:ext uri="{BB962C8B-B14F-4D97-AF65-F5344CB8AC3E}">
        <p14:creationId xmlns:p14="http://schemas.microsoft.com/office/powerpoint/2010/main" val="86505730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0196D-4721-D800-E1B2-C53DB8426EA6}"/>
              </a:ext>
            </a:extLst>
          </p:cNvPr>
          <p:cNvSpPr>
            <a:spLocks noGrp="1"/>
          </p:cNvSpPr>
          <p:nvPr>
            <p:ph type="title"/>
          </p:nvPr>
        </p:nvSpPr>
        <p:spPr/>
        <p:txBody>
          <a:bodyPr/>
          <a:lstStyle/>
          <a:p>
            <a:r>
              <a:rPr lang="en-US" dirty="0"/>
              <a:t>Image for wall</a:t>
            </a:r>
            <a:endParaRPr lang="en-GB" dirty="0"/>
          </a:p>
        </p:txBody>
      </p:sp>
      <p:sp>
        <p:nvSpPr>
          <p:cNvPr id="3" name="Content Placeholder 2">
            <a:extLst>
              <a:ext uri="{FF2B5EF4-FFF2-40B4-BE49-F238E27FC236}">
                <a16:creationId xmlns:a16="http://schemas.microsoft.com/office/drawing/2014/main" id="{7A9C77F6-B95A-75B3-2BE2-0A6712FB1A41}"/>
              </a:ext>
            </a:extLst>
          </p:cNvPr>
          <p:cNvSpPr>
            <a:spLocks noGrp="1"/>
          </p:cNvSpPr>
          <p:nvPr>
            <p:ph idx="1"/>
          </p:nvPr>
        </p:nvSpPr>
        <p:spPr/>
        <p:txBody>
          <a:bodyPr/>
          <a:lstStyle/>
          <a:p>
            <a:r>
              <a:rPr lang="en-US" dirty="0"/>
              <a:t>Bubble chamber images?</a:t>
            </a:r>
          </a:p>
          <a:p>
            <a:r>
              <a:rPr lang="en-US" dirty="0"/>
              <a:t>See also duo 1</a:t>
            </a:r>
            <a:endParaRPr lang="en-GB" dirty="0"/>
          </a:p>
        </p:txBody>
      </p:sp>
    </p:spTree>
    <p:extLst>
      <p:ext uri="{BB962C8B-B14F-4D97-AF65-F5344CB8AC3E}">
        <p14:creationId xmlns:p14="http://schemas.microsoft.com/office/powerpoint/2010/main" val="296974285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837AA-F1BA-6660-A5C7-CCD60E102D43}"/>
              </a:ext>
            </a:extLst>
          </p:cNvPr>
          <p:cNvSpPr>
            <a:spLocks noGrp="1"/>
          </p:cNvSpPr>
          <p:nvPr>
            <p:ph type="title"/>
          </p:nvPr>
        </p:nvSpPr>
        <p:spPr/>
        <p:txBody>
          <a:bodyPr/>
          <a:lstStyle/>
          <a:p>
            <a:r>
              <a:rPr lang="en-US" dirty="0"/>
              <a:t>Current text</a:t>
            </a:r>
            <a:endParaRPr lang="en-GB" dirty="0"/>
          </a:p>
        </p:txBody>
      </p:sp>
      <p:sp>
        <p:nvSpPr>
          <p:cNvPr id="3" name="Content Placeholder 2">
            <a:extLst>
              <a:ext uri="{FF2B5EF4-FFF2-40B4-BE49-F238E27FC236}">
                <a16:creationId xmlns:a16="http://schemas.microsoft.com/office/drawing/2014/main" id="{1C8261F7-82A7-B98C-8988-08FD74D94C99}"/>
              </a:ext>
            </a:extLst>
          </p:cNvPr>
          <p:cNvSpPr>
            <a:spLocks noGrp="1"/>
          </p:cNvSpPr>
          <p:nvPr>
            <p:ph idx="1"/>
          </p:nvPr>
        </p:nvSpPr>
        <p:spPr/>
        <p:txBody>
          <a:bodyPr/>
          <a:lstStyle/>
          <a:p>
            <a:pPr>
              <a:lnSpc>
                <a:spcPct val="115000"/>
              </a:lnSpc>
            </a:pPr>
            <a:r>
              <a:rPr lang="fr-FR" sz="1800" dirty="0">
                <a:effectLst/>
                <a:latin typeface="Arial" panose="020B0604020202020204" pitchFamily="34" charset="0"/>
                <a:ea typeface="Arial" panose="020B0604020202020204" pitchFamily="34" charset="0"/>
              </a:rPr>
              <a:t>La physique des particules a parfois un potentiel esthétique insoupçonné. Il n’est qu’à regarder ces clichés issus de ces détecteurs que l’on appelait les chambres à bulles. Avant les détecteurs électroniques actuels, ces chambres pariaient sur “l’analogique”. Les particules traversaient un liquide chauffé et le portaient alors à ébullition d’où les microbulles laissées sur leur passage. De nombreux appareils photos immortalisaient alors ces traces et, selon leur forme, les physiciens pouvaient identifier les particules connues ou en révéler de nouvelles.</a:t>
            </a:r>
            <a:endParaRPr lang="en-GB" sz="1800" dirty="0">
              <a:effectLst/>
              <a:latin typeface="Arial" panose="020B0604020202020204" pitchFamily="34" charset="0"/>
              <a:ea typeface="Arial" panose="020B0604020202020204" pitchFamily="34" charset="0"/>
            </a:endParaRPr>
          </a:p>
          <a:p>
            <a:pPr>
              <a:lnSpc>
                <a:spcPct val="115000"/>
              </a:lnSpc>
            </a:pPr>
            <a:r>
              <a:rPr lang="fr-FR" sz="1800" dirty="0">
                <a:effectLst/>
                <a:latin typeface="Arial" panose="020B0604020202020204" pitchFamily="34" charset="0"/>
                <a:ea typeface="Arial" panose="020B0604020202020204" pitchFamily="34" charset="0"/>
              </a:rPr>
              <a:t> </a:t>
            </a:r>
            <a:endParaRPr lang="en-GB" sz="1800" dirty="0">
              <a:effectLst/>
              <a:latin typeface="Arial" panose="020B0604020202020204" pitchFamily="34" charset="0"/>
              <a:ea typeface="Arial" panose="020B0604020202020204" pitchFamily="34" charset="0"/>
            </a:endParaRPr>
          </a:p>
          <a:p>
            <a:endParaRPr lang="en-GB" dirty="0"/>
          </a:p>
        </p:txBody>
      </p:sp>
    </p:spTree>
    <p:extLst>
      <p:ext uri="{BB962C8B-B14F-4D97-AF65-F5344CB8AC3E}">
        <p14:creationId xmlns:p14="http://schemas.microsoft.com/office/powerpoint/2010/main" val="193469578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A8BDB-5165-6FCA-5943-8B48AFCFC882}"/>
              </a:ext>
            </a:extLst>
          </p:cNvPr>
          <p:cNvSpPr>
            <a:spLocks noGrp="1"/>
          </p:cNvSpPr>
          <p:nvPr>
            <p:ph type="title"/>
          </p:nvPr>
        </p:nvSpPr>
        <p:spPr/>
        <p:txBody>
          <a:bodyPr/>
          <a:lstStyle/>
          <a:p>
            <a:r>
              <a:rPr lang="en-US" dirty="0"/>
              <a:t>Duo 12: insulation</a:t>
            </a:r>
            <a:endParaRPr lang="en-GB" dirty="0"/>
          </a:p>
        </p:txBody>
      </p:sp>
      <p:sp>
        <p:nvSpPr>
          <p:cNvPr id="3" name="Content Placeholder 2">
            <a:extLst>
              <a:ext uri="{FF2B5EF4-FFF2-40B4-BE49-F238E27FC236}">
                <a16:creationId xmlns:a16="http://schemas.microsoft.com/office/drawing/2014/main" id="{C2669835-A690-A9E7-8387-460BE1E92AB3}"/>
              </a:ext>
            </a:extLst>
          </p:cNvPr>
          <p:cNvSpPr>
            <a:spLocks noGrp="1"/>
          </p:cNvSpPr>
          <p:nvPr>
            <p:ph idx="1"/>
          </p:nvPr>
        </p:nvSpPr>
        <p:spPr/>
        <p:txBody>
          <a:bodyPr/>
          <a:lstStyle/>
          <a:p>
            <a:r>
              <a:rPr lang="en-US" dirty="0"/>
              <a:t>Mylar</a:t>
            </a:r>
          </a:p>
          <a:p>
            <a:r>
              <a:rPr lang="en-US" dirty="0"/>
              <a:t>Eider duck</a:t>
            </a:r>
            <a:endParaRPr lang="en-GB" dirty="0"/>
          </a:p>
        </p:txBody>
      </p:sp>
    </p:spTree>
    <p:extLst>
      <p:ext uri="{BB962C8B-B14F-4D97-AF65-F5344CB8AC3E}">
        <p14:creationId xmlns:p14="http://schemas.microsoft.com/office/powerpoint/2010/main" val="11289697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0196D-4721-D800-E1B2-C53DB8426EA6}"/>
              </a:ext>
            </a:extLst>
          </p:cNvPr>
          <p:cNvSpPr>
            <a:spLocks noGrp="1"/>
          </p:cNvSpPr>
          <p:nvPr>
            <p:ph type="title"/>
          </p:nvPr>
        </p:nvSpPr>
        <p:spPr/>
        <p:txBody>
          <a:bodyPr/>
          <a:lstStyle/>
          <a:p>
            <a:r>
              <a:rPr lang="en-US" dirty="0"/>
              <a:t>Image for wall</a:t>
            </a:r>
            <a:endParaRPr lang="en-GB" dirty="0"/>
          </a:p>
        </p:txBody>
      </p:sp>
      <p:sp>
        <p:nvSpPr>
          <p:cNvPr id="3" name="Content Placeholder 2">
            <a:extLst>
              <a:ext uri="{FF2B5EF4-FFF2-40B4-BE49-F238E27FC236}">
                <a16:creationId xmlns:a16="http://schemas.microsoft.com/office/drawing/2014/main" id="{7A9C77F6-B95A-75B3-2BE2-0A6712FB1A41}"/>
              </a:ext>
            </a:extLst>
          </p:cNvPr>
          <p:cNvSpPr>
            <a:spLocks noGrp="1"/>
          </p:cNvSpPr>
          <p:nvPr>
            <p:ph idx="1"/>
          </p:nvPr>
        </p:nvSpPr>
        <p:spPr/>
        <p:txBody>
          <a:bodyPr/>
          <a:lstStyle/>
          <a:p>
            <a:r>
              <a:rPr lang="en-US" dirty="0" err="1"/>
              <a:t>Collsion</a:t>
            </a:r>
            <a:r>
              <a:rPr lang="en-US" dirty="0"/>
              <a:t> pattern(s)</a:t>
            </a:r>
          </a:p>
          <a:p>
            <a:r>
              <a:rPr lang="en-US" dirty="0"/>
              <a:t>See also duo 11</a:t>
            </a:r>
            <a:endParaRPr lang="en-GB" dirty="0"/>
          </a:p>
        </p:txBody>
      </p:sp>
    </p:spTree>
    <p:extLst>
      <p:ext uri="{BB962C8B-B14F-4D97-AF65-F5344CB8AC3E}">
        <p14:creationId xmlns:p14="http://schemas.microsoft.com/office/powerpoint/2010/main" val="269295254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A835F-D12F-A52E-2088-1FD35AEE0996}"/>
              </a:ext>
            </a:extLst>
          </p:cNvPr>
          <p:cNvSpPr>
            <a:spLocks noGrp="1"/>
          </p:cNvSpPr>
          <p:nvPr>
            <p:ph type="title"/>
          </p:nvPr>
        </p:nvSpPr>
        <p:spPr/>
        <p:txBody>
          <a:bodyPr/>
          <a:lstStyle/>
          <a:p>
            <a:endParaRPr lang="en-GB"/>
          </a:p>
        </p:txBody>
      </p:sp>
      <p:pic>
        <p:nvPicPr>
          <p:cNvPr id="5" name="Content Placeholder 4" descr="A plastic container with a bag of trash&#10;&#10;Description automatically generated">
            <a:extLst>
              <a:ext uri="{FF2B5EF4-FFF2-40B4-BE49-F238E27FC236}">
                <a16:creationId xmlns:a16="http://schemas.microsoft.com/office/drawing/2014/main" id="{DEF24064-07C8-2818-CBC3-82DF7EC694C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10800000">
            <a:off x="3195108" y="1825625"/>
            <a:ext cx="5801784" cy="4351338"/>
          </a:xfrm>
        </p:spPr>
      </p:pic>
    </p:spTree>
    <p:extLst>
      <p:ext uri="{BB962C8B-B14F-4D97-AF65-F5344CB8AC3E}">
        <p14:creationId xmlns:p14="http://schemas.microsoft.com/office/powerpoint/2010/main" val="97090584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837AA-F1BA-6660-A5C7-CCD60E102D43}"/>
              </a:ext>
            </a:extLst>
          </p:cNvPr>
          <p:cNvSpPr>
            <a:spLocks noGrp="1"/>
          </p:cNvSpPr>
          <p:nvPr>
            <p:ph type="title"/>
          </p:nvPr>
        </p:nvSpPr>
        <p:spPr/>
        <p:txBody>
          <a:bodyPr/>
          <a:lstStyle/>
          <a:p>
            <a:r>
              <a:rPr lang="en-US" dirty="0"/>
              <a:t>Current text</a:t>
            </a:r>
            <a:endParaRPr lang="en-GB" dirty="0"/>
          </a:p>
        </p:txBody>
      </p:sp>
      <p:sp>
        <p:nvSpPr>
          <p:cNvPr id="3" name="Content Placeholder 2">
            <a:extLst>
              <a:ext uri="{FF2B5EF4-FFF2-40B4-BE49-F238E27FC236}">
                <a16:creationId xmlns:a16="http://schemas.microsoft.com/office/drawing/2014/main" id="{1C8261F7-82A7-B98C-8988-08FD74D94C99}"/>
              </a:ext>
            </a:extLst>
          </p:cNvPr>
          <p:cNvSpPr>
            <a:spLocks noGrp="1"/>
          </p:cNvSpPr>
          <p:nvPr>
            <p:ph idx="1"/>
          </p:nvPr>
        </p:nvSpPr>
        <p:spPr/>
        <p:txBody>
          <a:bodyPr/>
          <a:lstStyle/>
          <a:p>
            <a:pPr>
              <a:lnSpc>
                <a:spcPct val="115000"/>
              </a:lnSpc>
            </a:pPr>
            <a:r>
              <a:rPr lang="fr-CH" sz="1800" dirty="0">
                <a:solidFill>
                  <a:srgbClr val="000000"/>
                </a:solidFill>
                <a:effectLst/>
                <a:latin typeface="Arial" panose="020B0604020202020204" pitchFamily="34" charset="0"/>
                <a:ea typeface="Cambria" panose="02040503050406030204" pitchFamily="18" charset="0"/>
                <a:cs typeface="Aptos" panose="020B0004020202020204" pitchFamily="34" charset="0"/>
              </a:rPr>
              <a:t>On connaît le mylar à travers les couvertures de survie que l’on place sur les épaules des rescapés d’accident dans les films. Mais les utilisations de ce produit sont bien plus nombreuses, presque aussi nombreuses que ses qualités. Ce film en polyéthylène téréphtalate (PET) a été inventé en 1952 et depuis ses utilisations se sont multipliées. Il a par exemple été fort utile aux combinaisons des astronautes américains. Au CERN, le mylar accompagne, entre cent autres choses, les aimants dipôles qui ont la lourde charge de courber la trajectoire des particules dans l’accélérateur et de resserrer les paquets de particules pour favoriser les collisions. Tous ces aimants sont refroidis à -271°C. Et le mylar qui les enveloppe fait barrage à tous les rayonnements qui pourraient “réchauffer” des aimants.</a:t>
            </a:r>
            <a:endParaRPr lang="en-GB" sz="1800" dirty="0">
              <a:effectLst/>
              <a:latin typeface="Aptos" panose="020B0004020202020204" pitchFamily="34" charset="0"/>
              <a:ea typeface="Cambria" panose="02040503050406030204" pitchFamily="18" charset="0"/>
              <a:cs typeface="Aptos" panose="020B0004020202020204" pitchFamily="34" charset="0"/>
            </a:endParaRPr>
          </a:p>
          <a:p>
            <a:pPr>
              <a:lnSpc>
                <a:spcPct val="115000"/>
              </a:lnSpc>
            </a:pPr>
            <a:r>
              <a:rPr lang="fr-FR" sz="1800" dirty="0">
                <a:effectLst/>
                <a:latin typeface="Arial" panose="020B0604020202020204" pitchFamily="34" charset="0"/>
                <a:ea typeface="Arial" panose="020B0604020202020204" pitchFamily="34" charset="0"/>
              </a:rPr>
              <a:t> </a:t>
            </a:r>
            <a:endParaRPr lang="en-GB" sz="1800" dirty="0">
              <a:effectLst/>
              <a:latin typeface="Arial" panose="020B0604020202020204" pitchFamily="34" charset="0"/>
              <a:ea typeface="Arial" panose="020B0604020202020204" pitchFamily="34" charset="0"/>
            </a:endParaRPr>
          </a:p>
          <a:p>
            <a:endParaRPr lang="en-GB" dirty="0"/>
          </a:p>
        </p:txBody>
      </p:sp>
    </p:spTree>
    <p:extLst>
      <p:ext uri="{BB962C8B-B14F-4D97-AF65-F5344CB8AC3E}">
        <p14:creationId xmlns:p14="http://schemas.microsoft.com/office/powerpoint/2010/main" val="31744420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0196D-4721-D800-E1B2-C53DB8426EA6}"/>
              </a:ext>
            </a:extLst>
          </p:cNvPr>
          <p:cNvSpPr>
            <a:spLocks noGrp="1"/>
          </p:cNvSpPr>
          <p:nvPr>
            <p:ph type="title"/>
          </p:nvPr>
        </p:nvSpPr>
        <p:spPr/>
        <p:txBody>
          <a:bodyPr/>
          <a:lstStyle/>
          <a:p>
            <a:r>
              <a:rPr lang="en-US" dirty="0"/>
              <a:t>Image for wall</a:t>
            </a:r>
            <a:endParaRPr lang="en-GB" dirty="0"/>
          </a:p>
        </p:txBody>
      </p:sp>
      <p:sp>
        <p:nvSpPr>
          <p:cNvPr id="3" name="Content Placeholder 2">
            <a:extLst>
              <a:ext uri="{FF2B5EF4-FFF2-40B4-BE49-F238E27FC236}">
                <a16:creationId xmlns:a16="http://schemas.microsoft.com/office/drawing/2014/main" id="{7A9C77F6-B95A-75B3-2BE2-0A6712FB1A41}"/>
              </a:ext>
            </a:extLst>
          </p:cNvPr>
          <p:cNvSpPr>
            <a:spLocks noGrp="1"/>
          </p:cNvSpPr>
          <p:nvPr>
            <p:ph idx="1"/>
          </p:nvPr>
        </p:nvSpPr>
        <p:spPr/>
        <p:txBody>
          <a:bodyPr/>
          <a:lstStyle/>
          <a:p>
            <a:r>
              <a:rPr lang="en-US" dirty="0"/>
              <a:t>IR images of </a:t>
            </a:r>
            <a:r>
              <a:rPr lang="en-US" dirty="0" err="1"/>
              <a:t>LHC</a:t>
            </a:r>
            <a:r>
              <a:rPr lang="en-US" dirty="0"/>
              <a:t>?</a:t>
            </a:r>
          </a:p>
          <a:p>
            <a:r>
              <a:rPr lang="en-US" dirty="0"/>
              <a:t>Cross section of </a:t>
            </a:r>
            <a:r>
              <a:rPr lang="en-US" dirty="0" err="1"/>
              <a:t>LHC</a:t>
            </a:r>
            <a:r>
              <a:rPr lang="en-US" dirty="0"/>
              <a:t> with insulation techniques and temperatures indicated?</a:t>
            </a:r>
          </a:p>
          <a:p>
            <a:r>
              <a:rPr lang="en-US" dirty="0"/>
              <a:t>??</a:t>
            </a:r>
          </a:p>
          <a:p>
            <a:endParaRPr lang="en-GB" dirty="0"/>
          </a:p>
        </p:txBody>
      </p:sp>
    </p:spTree>
    <p:extLst>
      <p:ext uri="{BB962C8B-B14F-4D97-AF65-F5344CB8AC3E}">
        <p14:creationId xmlns:p14="http://schemas.microsoft.com/office/powerpoint/2010/main" val="201670261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A3C0E6-5093-759D-3A1C-E876AB44E7C9}"/>
              </a:ext>
            </a:extLst>
          </p:cNvPr>
          <p:cNvSpPr>
            <a:spLocks noGrp="1"/>
          </p:cNvSpPr>
          <p:nvPr>
            <p:ph type="title"/>
          </p:nvPr>
        </p:nvSpPr>
        <p:spPr/>
        <p:txBody>
          <a:bodyPr/>
          <a:lstStyle/>
          <a:p>
            <a:r>
              <a:rPr lang="en-US" dirty="0"/>
              <a:t>Vitrines</a:t>
            </a:r>
            <a:endParaRPr lang="en-GB" dirty="0"/>
          </a:p>
        </p:txBody>
      </p:sp>
      <p:sp>
        <p:nvSpPr>
          <p:cNvPr id="3" name="Content Placeholder 2">
            <a:extLst>
              <a:ext uri="{FF2B5EF4-FFF2-40B4-BE49-F238E27FC236}">
                <a16:creationId xmlns:a16="http://schemas.microsoft.com/office/drawing/2014/main" id="{438C7BDD-F65F-836E-9BE0-93F2FC3F9D9B}"/>
              </a:ext>
            </a:extLst>
          </p:cNvPr>
          <p:cNvSpPr>
            <a:spLocks noGrp="1"/>
          </p:cNvSpPr>
          <p:nvPr>
            <p:ph idx="1"/>
          </p:nvPr>
        </p:nvSpPr>
        <p:spPr/>
        <p:txBody>
          <a:bodyPr/>
          <a:lstStyle/>
          <a:p>
            <a:r>
              <a:rPr lang="en-US" dirty="0"/>
              <a:t>Need 3 types</a:t>
            </a:r>
          </a:p>
          <a:p>
            <a:pPr lvl="1"/>
            <a:r>
              <a:rPr lang="en-US" dirty="0"/>
              <a:t>Plinths</a:t>
            </a:r>
          </a:p>
          <a:p>
            <a:pPr lvl="1"/>
            <a:r>
              <a:rPr lang="en-US" dirty="0"/>
              <a:t>Plinths + cords</a:t>
            </a:r>
          </a:p>
          <a:p>
            <a:pPr lvl="1"/>
            <a:r>
              <a:rPr lang="en-US"/>
              <a:t>Plinths + </a:t>
            </a:r>
            <a:r>
              <a:rPr lang="en-US" dirty="0"/>
              <a:t>Vitrines</a:t>
            </a:r>
            <a:endParaRPr lang="en-GB" dirty="0"/>
          </a:p>
        </p:txBody>
      </p:sp>
    </p:spTree>
    <p:extLst>
      <p:ext uri="{BB962C8B-B14F-4D97-AF65-F5344CB8AC3E}">
        <p14:creationId xmlns:p14="http://schemas.microsoft.com/office/powerpoint/2010/main" val="13042742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938C4-E620-092A-F96B-B4A7D61B89EC}"/>
              </a:ext>
            </a:extLst>
          </p:cNvPr>
          <p:cNvSpPr>
            <a:spLocks noGrp="1"/>
          </p:cNvSpPr>
          <p:nvPr>
            <p:ph type="title"/>
          </p:nvPr>
        </p:nvSpPr>
        <p:spPr/>
        <p:txBody>
          <a:bodyPr/>
          <a:lstStyle/>
          <a:p>
            <a:r>
              <a:rPr lang="en-US" dirty="0"/>
              <a:t>Vitrines: website</a:t>
            </a:r>
            <a:endParaRPr lang="en-GB" dirty="0"/>
          </a:p>
        </p:txBody>
      </p:sp>
      <p:sp>
        <p:nvSpPr>
          <p:cNvPr id="3" name="Content Placeholder 2">
            <a:extLst>
              <a:ext uri="{FF2B5EF4-FFF2-40B4-BE49-F238E27FC236}">
                <a16:creationId xmlns:a16="http://schemas.microsoft.com/office/drawing/2014/main" id="{3CB5FA8E-F1DA-F6E6-E208-8ABFED23EA9E}"/>
              </a:ext>
            </a:extLst>
          </p:cNvPr>
          <p:cNvSpPr>
            <a:spLocks noGrp="1"/>
          </p:cNvSpPr>
          <p:nvPr>
            <p:ph idx="1"/>
          </p:nvPr>
        </p:nvSpPr>
        <p:spPr/>
        <p:txBody>
          <a:bodyPr/>
          <a:lstStyle/>
          <a:p>
            <a:r>
              <a:rPr lang="en-GB" dirty="0">
                <a:hlinkClick r:id="rId2"/>
              </a:rPr>
              <a:t>https://plinth.fr/app_decouverte?tab=annonces</a:t>
            </a:r>
            <a:endParaRPr lang="en-GB" dirty="0"/>
          </a:p>
          <a:p>
            <a:r>
              <a:rPr lang="en-GB" dirty="0"/>
              <a:t>White </a:t>
            </a:r>
            <a:r>
              <a:rPr lang="en-GB" dirty="0" err="1"/>
              <a:t>sockles</a:t>
            </a:r>
            <a:endParaRPr lang="en-GB" dirty="0"/>
          </a:p>
          <a:p>
            <a:r>
              <a:rPr lang="en-GB" dirty="0"/>
              <a:t>(vitrines are </a:t>
            </a:r>
            <a:r>
              <a:rPr lang="en-GB" dirty="0" err="1"/>
              <a:t>plexi</a:t>
            </a:r>
            <a:r>
              <a:rPr lang="en-GB" dirty="0"/>
              <a:t>, not glass)</a:t>
            </a:r>
          </a:p>
          <a:p>
            <a:r>
              <a:rPr lang="en-GB" dirty="0"/>
              <a:t>To check: cost return transport Paris CERN  versus cost of making some wooden blocks</a:t>
            </a:r>
          </a:p>
        </p:txBody>
      </p:sp>
    </p:spTree>
    <p:extLst>
      <p:ext uri="{BB962C8B-B14F-4D97-AF65-F5344CB8AC3E}">
        <p14:creationId xmlns:p14="http://schemas.microsoft.com/office/powerpoint/2010/main" val="176863134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F1356A-102C-01A6-A703-5F6A715336A3}"/>
              </a:ext>
            </a:extLst>
          </p:cNvPr>
          <p:cNvSpPr>
            <a:spLocks noGrp="1"/>
          </p:cNvSpPr>
          <p:nvPr>
            <p:ph type="title"/>
          </p:nvPr>
        </p:nvSpPr>
        <p:spPr/>
        <p:txBody>
          <a:bodyPr/>
          <a:lstStyle/>
          <a:p>
            <a:r>
              <a:rPr lang="en-US" dirty="0"/>
              <a:t>Vitrines B 282/glass</a:t>
            </a:r>
            <a:endParaRPr lang="en-GB" dirty="0"/>
          </a:p>
        </p:txBody>
      </p:sp>
      <p:pic>
        <p:nvPicPr>
          <p:cNvPr id="7" name="Picture 6" descr="A warehouse with boxes on shelves&#10;&#10;Description automatically generated with medium confidence">
            <a:extLst>
              <a:ext uri="{FF2B5EF4-FFF2-40B4-BE49-F238E27FC236}">
                <a16:creationId xmlns:a16="http://schemas.microsoft.com/office/drawing/2014/main" id="{08C80E73-7EEC-E43E-97B7-6856619B5C6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1323548" y="2332062"/>
            <a:ext cx="4681182" cy="3510887"/>
          </a:xfrm>
          <a:prstGeom prst="rect">
            <a:avLst/>
          </a:prstGeom>
        </p:spPr>
      </p:pic>
      <p:pic>
        <p:nvPicPr>
          <p:cNvPr id="3" name="Picture 2" descr="A room with a blue chair and ladder&#10;&#10;Description automatically generated">
            <a:extLst>
              <a:ext uri="{FF2B5EF4-FFF2-40B4-BE49-F238E27FC236}">
                <a16:creationId xmlns:a16="http://schemas.microsoft.com/office/drawing/2014/main" id="{C9936C8E-38D1-112E-D949-96E94A7AAC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976608" y="2332062"/>
            <a:ext cx="4681185" cy="3510889"/>
          </a:xfrm>
          <a:prstGeom prst="rect">
            <a:avLst/>
          </a:prstGeom>
        </p:spPr>
      </p:pic>
    </p:spTree>
    <p:extLst>
      <p:ext uri="{BB962C8B-B14F-4D97-AF65-F5344CB8AC3E}">
        <p14:creationId xmlns:p14="http://schemas.microsoft.com/office/powerpoint/2010/main" val="339006510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EC7484-D48A-F209-D606-41B239D9DC43}"/>
              </a:ext>
            </a:extLst>
          </p:cNvPr>
          <p:cNvSpPr>
            <a:spLocks noGrp="1"/>
          </p:cNvSpPr>
          <p:nvPr>
            <p:ph type="title"/>
          </p:nvPr>
        </p:nvSpPr>
        <p:spPr/>
        <p:txBody>
          <a:bodyPr/>
          <a:lstStyle/>
          <a:p>
            <a:r>
              <a:rPr lang="en-US" dirty="0"/>
              <a:t>Vitrines: B 282/</a:t>
            </a:r>
            <a:r>
              <a:rPr lang="en-US" dirty="0" err="1"/>
              <a:t>plexi</a:t>
            </a:r>
            <a:endParaRPr lang="en-GB" dirty="0"/>
          </a:p>
        </p:txBody>
      </p:sp>
      <p:pic>
        <p:nvPicPr>
          <p:cNvPr id="5" name="Content Placeholder 4" descr="A large rectangular object wrapped in foil&#10;&#10;Description automatically generated">
            <a:extLst>
              <a:ext uri="{FF2B5EF4-FFF2-40B4-BE49-F238E27FC236}">
                <a16:creationId xmlns:a16="http://schemas.microsoft.com/office/drawing/2014/main" id="{78D5DE28-393B-16E1-DDD7-5283264A424E}"/>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294084" y="2234804"/>
            <a:ext cx="4352925" cy="3264693"/>
          </a:xfrm>
        </p:spPr>
      </p:pic>
      <p:pic>
        <p:nvPicPr>
          <p:cNvPr id="4" name="Picture 3">
            <a:extLst>
              <a:ext uri="{FF2B5EF4-FFF2-40B4-BE49-F238E27FC236}">
                <a16:creationId xmlns:a16="http://schemas.microsoft.com/office/drawing/2014/main" id="{ECEEB129-D825-CA7B-4D49-46ACFFEE788B}"/>
              </a:ext>
            </a:extLst>
          </p:cNvPr>
          <p:cNvPicPr>
            <a:picLocks noChangeAspect="1"/>
          </p:cNvPicPr>
          <p:nvPr/>
        </p:nvPicPr>
        <p:blipFill>
          <a:blip r:embed="rId3"/>
          <a:stretch>
            <a:fillRect/>
          </a:stretch>
        </p:blipFill>
        <p:spPr>
          <a:xfrm>
            <a:off x="4471733" y="1690687"/>
            <a:ext cx="6274122" cy="4369025"/>
          </a:xfrm>
          <a:prstGeom prst="rect">
            <a:avLst/>
          </a:prstGeom>
        </p:spPr>
      </p:pic>
    </p:spTree>
    <p:extLst>
      <p:ext uri="{BB962C8B-B14F-4D97-AF65-F5344CB8AC3E}">
        <p14:creationId xmlns:p14="http://schemas.microsoft.com/office/powerpoint/2010/main" val="35493780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DA8BDB-5165-6FCA-5943-8B48AFCFC882}"/>
              </a:ext>
            </a:extLst>
          </p:cNvPr>
          <p:cNvSpPr>
            <a:spLocks noGrp="1"/>
          </p:cNvSpPr>
          <p:nvPr>
            <p:ph type="title"/>
          </p:nvPr>
        </p:nvSpPr>
        <p:spPr/>
        <p:txBody>
          <a:bodyPr/>
          <a:lstStyle/>
          <a:p>
            <a:r>
              <a:rPr lang="en-US" dirty="0"/>
              <a:t>Duo 2: Lead</a:t>
            </a:r>
            <a:endParaRPr lang="en-GB" dirty="0"/>
          </a:p>
        </p:txBody>
      </p:sp>
      <p:sp>
        <p:nvSpPr>
          <p:cNvPr id="3" name="Content Placeholder 2">
            <a:extLst>
              <a:ext uri="{FF2B5EF4-FFF2-40B4-BE49-F238E27FC236}">
                <a16:creationId xmlns:a16="http://schemas.microsoft.com/office/drawing/2014/main" id="{C2669835-A690-A9E7-8387-460BE1E92AB3}"/>
              </a:ext>
            </a:extLst>
          </p:cNvPr>
          <p:cNvSpPr>
            <a:spLocks noGrp="1"/>
          </p:cNvSpPr>
          <p:nvPr>
            <p:ph idx="1"/>
          </p:nvPr>
        </p:nvSpPr>
        <p:spPr/>
        <p:txBody>
          <a:bodyPr/>
          <a:lstStyle/>
          <a:p>
            <a:r>
              <a:rPr lang="en-US" dirty="0"/>
              <a:t>Crystal</a:t>
            </a:r>
          </a:p>
          <a:p>
            <a:r>
              <a:rPr lang="en-US" dirty="0"/>
              <a:t>Piece of lead mineral</a:t>
            </a:r>
          </a:p>
          <a:p>
            <a:endParaRPr lang="en-US" dirty="0"/>
          </a:p>
          <a:p>
            <a:endParaRPr lang="en-US" dirty="0"/>
          </a:p>
          <a:p>
            <a:endParaRPr lang="en-US" dirty="0"/>
          </a:p>
          <a:p>
            <a:endParaRPr lang="en-US" dirty="0"/>
          </a:p>
          <a:p>
            <a:endParaRPr lang="en-US" dirty="0"/>
          </a:p>
          <a:p>
            <a:r>
              <a:rPr lang="en-GB" dirty="0"/>
              <a:t>https://cds.cern.ch/record/2888738</a:t>
            </a:r>
          </a:p>
        </p:txBody>
      </p:sp>
      <p:pic>
        <p:nvPicPr>
          <p:cNvPr id="4" name="image5.jpg">
            <a:extLst>
              <a:ext uri="{FF2B5EF4-FFF2-40B4-BE49-F238E27FC236}">
                <a16:creationId xmlns:a16="http://schemas.microsoft.com/office/drawing/2014/main" id="{4B7EE7DA-662C-F571-FBB6-EB9A15A7A823}"/>
              </a:ext>
            </a:extLst>
          </p:cNvPr>
          <p:cNvPicPr/>
          <p:nvPr/>
        </p:nvPicPr>
        <p:blipFill>
          <a:blip r:embed="rId2"/>
          <a:srcRect/>
          <a:stretch>
            <a:fillRect/>
          </a:stretch>
        </p:blipFill>
        <p:spPr>
          <a:xfrm>
            <a:off x="4585317" y="3199948"/>
            <a:ext cx="3413277" cy="2272013"/>
          </a:xfrm>
          <a:prstGeom prst="rect">
            <a:avLst/>
          </a:prstGeom>
          <a:ln/>
        </p:spPr>
      </p:pic>
      <p:pic>
        <p:nvPicPr>
          <p:cNvPr id="6" name="Picture 5" descr="A circular object with lights&#10;&#10;Description automatically generated">
            <a:extLst>
              <a:ext uri="{FF2B5EF4-FFF2-40B4-BE49-F238E27FC236}">
                <a16:creationId xmlns:a16="http://schemas.microsoft.com/office/drawing/2014/main" id="{05C05D3E-BB0F-1895-6CEA-F7B19565FD7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44265" y="3199948"/>
            <a:ext cx="3029351" cy="2272013"/>
          </a:xfrm>
          <a:prstGeom prst="rect">
            <a:avLst/>
          </a:prstGeom>
        </p:spPr>
      </p:pic>
    </p:spTree>
    <p:extLst>
      <p:ext uri="{BB962C8B-B14F-4D97-AF65-F5344CB8AC3E}">
        <p14:creationId xmlns:p14="http://schemas.microsoft.com/office/powerpoint/2010/main" val="920382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1C58A7-07CE-E37A-E7A3-D2F42156C63D}"/>
              </a:ext>
            </a:extLst>
          </p:cNvPr>
          <p:cNvSpPr>
            <a:spLocks noGrp="1"/>
          </p:cNvSpPr>
          <p:nvPr>
            <p:ph type="title"/>
          </p:nvPr>
        </p:nvSpPr>
        <p:spPr/>
        <p:txBody>
          <a:bodyPr/>
          <a:lstStyle/>
          <a:p>
            <a:r>
              <a:rPr lang="en-US" dirty="0"/>
              <a:t>Duo 2 led : Crystals in B282</a:t>
            </a:r>
            <a:endParaRPr lang="en-GB" dirty="0"/>
          </a:p>
        </p:txBody>
      </p:sp>
      <p:pic>
        <p:nvPicPr>
          <p:cNvPr id="5" name="Content Placeholder 4" descr="A box with a handle&#10;&#10;Description automatically generated">
            <a:extLst>
              <a:ext uri="{FF2B5EF4-FFF2-40B4-BE49-F238E27FC236}">
                <a16:creationId xmlns:a16="http://schemas.microsoft.com/office/drawing/2014/main" id="{21E803D9-0EA2-B1FE-1142-0EB8B461FA4D}"/>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3826411" y="1920814"/>
            <a:ext cx="3505655" cy="2629241"/>
          </a:xfrm>
        </p:spPr>
      </p:pic>
      <p:pic>
        <p:nvPicPr>
          <p:cNvPr id="7" name="Picture 6" descr="A blue board with silver pieces on it&#10;&#10;Description automatically generated">
            <a:extLst>
              <a:ext uri="{FF2B5EF4-FFF2-40B4-BE49-F238E27FC236}">
                <a16:creationId xmlns:a16="http://schemas.microsoft.com/office/drawing/2014/main" id="{96EA069F-BA6C-0A3F-3BF3-7C19B098AC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7793893" y="1920811"/>
            <a:ext cx="3505656" cy="2629242"/>
          </a:xfrm>
          <a:prstGeom prst="rect">
            <a:avLst/>
          </a:prstGeom>
        </p:spPr>
      </p:pic>
      <p:pic>
        <p:nvPicPr>
          <p:cNvPr id="9" name="Picture 8" descr="A clear plastic container with various objects in it&#10;&#10;Description automatically generated">
            <a:extLst>
              <a:ext uri="{FF2B5EF4-FFF2-40B4-BE49-F238E27FC236}">
                <a16:creationId xmlns:a16="http://schemas.microsoft.com/office/drawing/2014/main" id="{41CB4587-7E3B-4CA5-82F1-1923FC8FB8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73299" y="1920814"/>
            <a:ext cx="3505652" cy="2629239"/>
          </a:xfrm>
          <a:prstGeom prst="rect">
            <a:avLst/>
          </a:prstGeom>
        </p:spPr>
      </p:pic>
    </p:spTree>
    <p:extLst>
      <p:ext uri="{BB962C8B-B14F-4D97-AF65-F5344CB8AC3E}">
        <p14:creationId xmlns:p14="http://schemas.microsoft.com/office/powerpoint/2010/main" val="1342302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D837AA-F1BA-6660-A5C7-CCD60E102D43}"/>
              </a:ext>
            </a:extLst>
          </p:cNvPr>
          <p:cNvSpPr>
            <a:spLocks noGrp="1"/>
          </p:cNvSpPr>
          <p:nvPr>
            <p:ph type="title"/>
          </p:nvPr>
        </p:nvSpPr>
        <p:spPr/>
        <p:txBody>
          <a:bodyPr/>
          <a:lstStyle/>
          <a:p>
            <a:r>
              <a:rPr lang="en-US" dirty="0"/>
              <a:t>Current text</a:t>
            </a:r>
            <a:endParaRPr lang="en-GB" dirty="0"/>
          </a:p>
        </p:txBody>
      </p:sp>
      <p:sp>
        <p:nvSpPr>
          <p:cNvPr id="3" name="Content Placeholder 2">
            <a:extLst>
              <a:ext uri="{FF2B5EF4-FFF2-40B4-BE49-F238E27FC236}">
                <a16:creationId xmlns:a16="http://schemas.microsoft.com/office/drawing/2014/main" id="{1C8261F7-82A7-B98C-8988-08FD74D94C99}"/>
              </a:ext>
            </a:extLst>
          </p:cNvPr>
          <p:cNvSpPr>
            <a:spLocks noGrp="1"/>
          </p:cNvSpPr>
          <p:nvPr>
            <p:ph idx="1"/>
          </p:nvPr>
        </p:nvSpPr>
        <p:spPr/>
        <p:txBody>
          <a:bodyPr/>
          <a:lstStyle/>
          <a:p>
            <a:pPr>
              <a:lnSpc>
                <a:spcPct val="115000"/>
              </a:lnSpc>
            </a:pPr>
            <a:r>
              <a:rPr lang="fr-FR" sz="1800" dirty="0">
                <a:effectLst/>
                <a:latin typeface="Arial" panose="020B0604020202020204" pitchFamily="34" charset="0"/>
                <a:ea typeface="Arial" panose="020B0604020202020204" pitchFamily="34" charset="0"/>
              </a:rPr>
              <a:t>Nativement, le plomb est un élément métallique grisâtre absolument opaque. Mais au CERN, on utilise du plomb parfaitement transparent. Aucun miracle ici, mais de la science. Il s’agit non de plomb pur mais de tungstate de plomb, produit artificiellement. La molécule de base (la maille) est faite d’un atome de plomb, d’un atome de tungstène et de quatre atomes d’oxygène (PWO4). Ce mélange est encore plus dense que du plomb mais surtout, “il scintille” quand une particule de lumière, un photon, le traverse. Ces briques de tungstate ont servi dans l’équipement des détecteurs de particules, et plus particulièrement dans les calorimètres électromagnétiques.</a:t>
            </a:r>
            <a:endParaRPr lang="en-GB" sz="1800" dirty="0">
              <a:effectLst/>
              <a:latin typeface="Arial" panose="020B0604020202020204" pitchFamily="34" charset="0"/>
              <a:ea typeface="Arial" panose="020B0604020202020204" pitchFamily="34" charset="0"/>
            </a:endParaRPr>
          </a:p>
          <a:p>
            <a:pPr>
              <a:lnSpc>
                <a:spcPct val="115000"/>
              </a:lnSpc>
            </a:pPr>
            <a:r>
              <a:rPr lang="fr-FR" sz="1800" dirty="0">
                <a:effectLst/>
                <a:latin typeface="Arial" panose="020B0604020202020204" pitchFamily="34" charset="0"/>
                <a:ea typeface="Arial" panose="020B0604020202020204" pitchFamily="34" charset="0"/>
              </a:rPr>
              <a:t> </a:t>
            </a:r>
            <a:endParaRPr lang="en-GB" sz="1800" dirty="0">
              <a:effectLst/>
              <a:latin typeface="Arial" panose="020B0604020202020204" pitchFamily="34" charset="0"/>
              <a:ea typeface="Arial" panose="020B0604020202020204" pitchFamily="34" charset="0"/>
            </a:endParaRPr>
          </a:p>
          <a:p>
            <a:endParaRPr lang="en-GB" dirty="0"/>
          </a:p>
        </p:txBody>
      </p:sp>
    </p:spTree>
    <p:extLst>
      <p:ext uri="{BB962C8B-B14F-4D97-AF65-F5344CB8AC3E}">
        <p14:creationId xmlns:p14="http://schemas.microsoft.com/office/powerpoint/2010/main" val="1747528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50196D-4721-D800-E1B2-C53DB8426EA6}"/>
              </a:ext>
            </a:extLst>
          </p:cNvPr>
          <p:cNvSpPr>
            <a:spLocks noGrp="1"/>
          </p:cNvSpPr>
          <p:nvPr>
            <p:ph type="title"/>
          </p:nvPr>
        </p:nvSpPr>
        <p:spPr/>
        <p:txBody>
          <a:bodyPr/>
          <a:lstStyle/>
          <a:p>
            <a:r>
              <a:rPr lang="en-US" dirty="0"/>
              <a:t>Image for wall</a:t>
            </a:r>
            <a:endParaRPr lang="en-GB" dirty="0"/>
          </a:p>
        </p:txBody>
      </p:sp>
      <p:sp>
        <p:nvSpPr>
          <p:cNvPr id="3" name="Content Placeholder 2">
            <a:extLst>
              <a:ext uri="{FF2B5EF4-FFF2-40B4-BE49-F238E27FC236}">
                <a16:creationId xmlns:a16="http://schemas.microsoft.com/office/drawing/2014/main" id="{7A9C77F6-B95A-75B3-2BE2-0A6712FB1A41}"/>
              </a:ext>
            </a:extLst>
          </p:cNvPr>
          <p:cNvSpPr>
            <a:spLocks noGrp="1"/>
          </p:cNvSpPr>
          <p:nvPr>
            <p:ph idx="1"/>
          </p:nvPr>
        </p:nvSpPr>
        <p:spPr/>
        <p:txBody>
          <a:bodyPr/>
          <a:lstStyle/>
          <a:p>
            <a:r>
              <a:rPr lang="en-US" dirty="0"/>
              <a:t>How different particles </a:t>
            </a:r>
            <a:r>
              <a:rPr lang="en-US" dirty="0" err="1"/>
              <a:t>intercat</a:t>
            </a:r>
            <a:r>
              <a:rPr lang="en-US" dirty="0"/>
              <a:t> with the crystals?</a:t>
            </a:r>
            <a:endParaRPr lang="en-GB" dirty="0"/>
          </a:p>
        </p:txBody>
      </p:sp>
    </p:spTree>
    <p:extLst>
      <p:ext uri="{BB962C8B-B14F-4D97-AF65-F5344CB8AC3E}">
        <p14:creationId xmlns:p14="http://schemas.microsoft.com/office/powerpoint/2010/main" val="10801723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490</TotalTime>
  <Words>2454</Words>
  <Application>Microsoft Office PowerPoint</Application>
  <PresentationFormat>Widescreen</PresentationFormat>
  <Paragraphs>211</Paragraphs>
  <Slides>56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56</vt:i4>
      </vt:variant>
    </vt:vector>
  </HeadingPairs>
  <TitlesOfParts>
    <vt:vector size="61" baseType="lpstr">
      <vt:lpstr>Aptos</vt:lpstr>
      <vt:lpstr>Arial</vt:lpstr>
      <vt:lpstr>Calibri</vt:lpstr>
      <vt:lpstr>Calibri Light</vt:lpstr>
      <vt:lpstr>Office Theme</vt:lpstr>
      <vt:lpstr>Temporary exhibition in Globe</vt:lpstr>
      <vt:lpstr>Duo 1: Desintegration</vt:lpstr>
      <vt:lpstr>Duo 1: Desintegration</vt:lpstr>
      <vt:lpstr>Current text</vt:lpstr>
      <vt:lpstr>Image for wall</vt:lpstr>
      <vt:lpstr>Duo 2: Lead</vt:lpstr>
      <vt:lpstr>Duo 2 led : Crystals in B282</vt:lpstr>
      <vt:lpstr>Current text</vt:lpstr>
      <vt:lpstr>Image for wall</vt:lpstr>
      <vt:lpstr>Duo 3: scientists notes</vt:lpstr>
      <vt:lpstr>Duo 3: scientists notes: input Joachim</vt:lpstr>
      <vt:lpstr>Blackboard</vt:lpstr>
      <vt:lpstr>Current text</vt:lpstr>
      <vt:lpstr>Image for wall</vt:lpstr>
      <vt:lpstr>Duo 4: analogy in shape</vt:lpstr>
      <vt:lpstr>Analogy in shape: focusing horn: ca  1m lenght</vt:lpstr>
      <vt:lpstr>Current text</vt:lpstr>
      <vt:lpstr>Image for wall</vt:lpstr>
      <vt:lpstr>Duo 5: Connections</vt:lpstr>
      <vt:lpstr>Which logic board to use?</vt:lpstr>
      <vt:lpstr>Current text</vt:lpstr>
      <vt:lpstr>Image for wall</vt:lpstr>
      <vt:lpstr>Duo 6: Classification</vt:lpstr>
      <vt:lpstr>Standard model</vt:lpstr>
      <vt:lpstr>Standard model: https://home.cern/science/physics/standard-model </vt:lpstr>
      <vt:lpstr>Standard model: graphical team</vt:lpstr>
      <vt:lpstr>Current text</vt:lpstr>
      <vt:lpstr>Image for wall</vt:lpstr>
      <vt:lpstr>Duo 7: collaboration</vt:lpstr>
      <vt:lpstr>How to represent?</vt:lpstr>
      <vt:lpstr>Current text</vt:lpstr>
      <vt:lpstr>Duo 8: Big science</vt:lpstr>
      <vt:lpstr>Big science: mock up atlas+ family on same scale 3d printed</vt:lpstr>
      <vt:lpstr>Current text</vt:lpstr>
      <vt:lpstr>Image for wall</vt:lpstr>
      <vt:lpstr>Duo 9: basin Genevois</vt:lpstr>
      <vt:lpstr>Bassin Genevois</vt:lpstr>
      <vt:lpstr>Current text</vt:lpstr>
      <vt:lpstr>Image for wall</vt:lpstr>
      <vt:lpstr>Duo 10: Magnetisme</vt:lpstr>
      <vt:lpstr>Magnetisme: add tarnsparant layer with drawing of magnetic field lines onto slice of dipole (and also quadripole if available)</vt:lpstr>
      <vt:lpstr>Current text</vt:lpstr>
      <vt:lpstr>Image for wall</vt:lpstr>
      <vt:lpstr>Duo 11: Traces</vt:lpstr>
      <vt:lpstr>Duo Traces</vt:lpstr>
      <vt:lpstr>Other bubble chambe objects in database but not found </vt:lpstr>
      <vt:lpstr>Image for wall</vt:lpstr>
      <vt:lpstr>Current text</vt:lpstr>
      <vt:lpstr>Duo 12: insulation</vt:lpstr>
      <vt:lpstr>PowerPoint Presentation</vt:lpstr>
      <vt:lpstr>Current text</vt:lpstr>
      <vt:lpstr>Image for wall</vt:lpstr>
      <vt:lpstr>Vitrines</vt:lpstr>
      <vt:lpstr>Vitrines: website</vt:lpstr>
      <vt:lpstr>Vitrines B 282/glass</vt:lpstr>
      <vt:lpstr>Vitrines: B 282/plexi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Temoporary exhibition in Globe</dc:title>
  <dc:creator>Patricia Verheyden</dc:creator>
  <cp:lastModifiedBy>Patricia Verheyden</cp:lastModifiedBy>
  <cp:revision>44</cp:revision>
  <dcterms:created xsi:type="dcterms:W3CDTF">2024-05-13T13:00:27Z</dcterms:created>
  <dcterms:modified xsi:type="dcterms:W3CDTF">2024-05-30T11:27:05Z</dcterms:modified>
</cp:coreProperties>
</file>