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OV" ContentType="video/quicktime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96" r:id="rId2"/>
    <p:sldId id="298" r:id="rId3"/>
    <p:sldId id="300" r:id="rId4"/>
    <p:sldId id="301" r:id="rId5"/>
    <p:sldId id="302" r:id="rId6"/>
    <p:sldId id="299" r:id="rId7"/>
    <p:sldId id="303" r:id="rId8"/>
    <p:sldId id="304" r:id="rId9"/>
    <p:sldId id="310" r:id="rId10"/>
    <p:sldId id="311" r:id="rId11"/>
    <p:sldId id="307" r:id="rId12"/>
    <p:sldId id="308" r:id="rId13"/>
    <p:sldId id="309" r:id="rId14"/>
    <p:sldId id="312" r:id="rId15"/>
    <p:sldId id="306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44"/>
    <p:restoredTop sz="94686"/>
  </p:normalViewPr>
  <p:slideViewPr>
    <p:cSldViewPr snapToGrid="0" snapToObjects="1">
      <p:cViewPr>
        <p:scale>
          <a:sx n="69" d="100"/>
          <a:sy n="69" d="100"/>
        </p:scale>
        <p:origin x="1984" y="11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55" d="100"/>
          <a:sy n="155" d="100"/>
        </p:scale>
        <p:origin x="567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6/12/24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28352"/>
            <a:ext cx="6024562" cy="636535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AF98339-E070-0B40-97F0-DD1091222F17}" type="datetime3">
              <a:rPr lang="en-US" smtClean="0"/>
              <a:t>12 June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B433E64-BAC8-7844-93E6-35B78BC84365}" type="datetime3">
              <a:rPr lang="en-US" smtClean="0"/>
              <a:t>12 June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E535451-0807-7546-9B7F-2C5F4896E0C9}" type="datetime3">
              <a:rPr lang="en-US" smtClean="0"/>
              <a:t>12 June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8165547F-F0F9-DD41-9B08-C9ED6F5C773D}" type="datetime3">
              <a:rPr lang="en-US" smtClean="0"/>
              <a:t>12 June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4C6A92C8-D53D-B349-BD05-0C19068A9ED7}" type="datetime3">
              <a:rPr lang="en-US" smtClean="0"/>
              <a:t>12 June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F62B1584-1EA9-D84C-8255-292270117702}" type="datetime3">
              <a:rPr lang="en-US" smtClean="0"/>
              <a:t>12 June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34624B5D-6C07-C443-85E4-77D8A7807A32}" type="datetime3">
              <a:rPr lang="en-US" smtClean="0"/>
              <a:t>12 June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9AAE4979-12BB-E54B-AAEE-547F3E4CC611}" type="datetime3">
              <a:rPr lang="en-US" smtClean="0"/>
              <a:t>12 June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AE66A-AAB2-2E45-8BD6-A5FB0FAB258C}" type="datetime3">
              <a:rPr lang="en-US" smtClean="0"/>
              <a:t>12 June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0869C-91F8-FB4D-8D78-7ABE8C91CAD1}" type="datetime3">
              <a:rPr lang="en-US" smtClean="0"/>
              <a:t>12 June 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925946" y="6445933"/>
            <a:ext cx="1773923" cy="365125"/>
          </a:xfrm>
        </p:spPr>
        <p:txBody>
          <a:bodyPr/>
          <a:lstStyle/>
          <a:p>
            <a:fld id="{7BD9D091-274A-6E4C-9813-8694F930265D}" type="datetime3">
              <a:rPr lang="en-US" smtClean="0"/>
              <a:t>12 June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45933"/>
            <a:ext cx="3601152" cy="365125"/>
          </a:xfr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94984" y="6492875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4DFE6-49D2-D243-9032-0EDD0F67B372}" type="datetime3">
              <a:rPr lang="en-US" smtClean="0"/>
              <a:t>12 June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CDA3E-815F-174A-B47A-5D715EEA1E95}" type="datetime3">
              <a:rPr lang="en-US" smtClean="0"/>
              <a:t>12 June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071D9-4802-274B-A297-54BB02B41CDF}" type="datetime3">
              <a:rPr lang="en-US" smtClean="0"/>
              <a:t>12 June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7A63E-1518-784B-9B3F-BC39B00BE2ED}" type="datetime3">
              <a:rPr lang="en-US" smtClean="0"/>
              <a:t>12 June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9017"/>
            <a:ext cx="4116387" cy="6400199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1EC2F-2CE6-2845-A25C-49F0638AF47C}" type="datetime3">
              <a:rPr lang="en-US" smtClean="0"/>
              <a:t>12 June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6EE50-B7B8-9742-A475-8A323B085249}" type="datetime3">
              <a:rPr lang="en-US" smtClean="0"/>
              <a:t>12 June 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F23EC-891D-9F47-9785-E9B5EA6A9875}" type="datetime3">
              <a:rPr lang="en-US" smtClean="0"/>
              <a:t>12 June 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A73F0975-ECC4-E44C-8086-9626A72D2BF3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7988" y="6312113"/>
            <a:ext cx="11457945" cy="538799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240055" y="6424669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750">
                <a:solidFill>
                  <a:schemeClr val="tx1"/>
                </a:solidFill>
              </a:defRPr>
            </a:lvl1pPr>
          </a:lstStyle>
          <a:p>
            <a:fld id="{7604A569-4775-8748-9874-D7E37A1B841B}" type="datetime3">
              <a:rPr lang="en-US" smtClean="0"/>
              <a:t>12 June 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79299" y="6422750"/>
            <a:ext cx="61932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68056" y="6424669"/>
            <a:ext cx="376933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4069" y="6437364"/>
            <a:ext cx="368563" cy="363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3974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  <p15:guide id="19" orient="horz" pos="415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AN</a:t>
            </a:r>
            <a:r>
              <a:rPr lang="en-US" dirty="0"/>
              <a:t> ECSITE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’ING</a:t>
            </a:r>
            <a:r>
              <a:rPr lang="en-US" dirty="0"/>
              <a:t> 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EVENT</a:t>
            </a:r>
            <a:b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r>
              <a:rPr lang="en-US" sz="3200" i="1" dirty="0"/>
              <a:t>Interesting elements</a:t>
            </a:r>
            <a:endParaRPr lang="en-GB" i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1500" dirty="0"/>
              <a:t>Candice TROCSON</a:t>
            </a:r>
          </a:p>
          <a:p>
            <a:r>
              <a:rPr lang="en-GB" sz="1500" dirty="0"/>
              <a:t>June 13, 2024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17071D-D783-1546-93FE-C4BD10B20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effectLst/>
                <a:latin typeface="Helvetica Neue" panose="02000503000000020004" pitchFamily="2" charset="0"/>
              </a:rPr>
              <a:t>What makes a good exhibition brief? A battle between experts</a:t>
            </a:r>
            <a:endParaRPr lang="en-GB" dirty="0">
              <a:effectLst/>
              <a:latin typeface="Helvetica Neue" panose="02000503000000020004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E653D5-0805-054B-BA4A-733D89817D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2381956"/>
            <a:ext cx="5616575" cy="3825214"/>
          </a:xfrm>
        </p:spPr>
        <p:txBody>
          <a:bodyPr>
            <a:normAutofit/>
          </a:bodyPr>
          <a:lstStyle/>
          <a:p>
            <a:pPr marL="285750" lvl="1" indent="-285750"/>
            <a:r>
              <a:rPr lang="en-GB" dirty="0">
                <a:latin typeface="Helvetica Neue" panose="02000503000000020004" pitchFamily="2" charset="0"/>
              </a:rPr>
              <a:t>D</a:t>
            </a:r>
            <a:r>
              <a:rPr lang="en-GB" dirty="0">
                <a:effectLst/>
                <a:latin typeface="Helvetica Neue" panose="02000503000000020004" pitchFamily="2" charset="0"/>
              </a:rPr>
              <a:t>iscussion (or battle in the ring) between client, curator, designer, manufacturer and director to gather best practices in writing design briefs.</a:t>
            </a:r>
          </a:p>
          <a:p>
            <a:pPr marL="0" lvl="1" indent="0">
              <a:buNone/>
            </a:pPr>
            <a:endParaRPr lang="en-US" dirty="0"/>
          </a:p>
          <a:p>
            <a:pPr marL="0" lvl="1" indent="0">
              <a:buNone/>
            </a:pPr>
            <a:r>
              <a:rPr lang="en-US" dirty="0"/>
              <a:t>Key Points :</a:t>
            </a:r>
          </a:p>
          <a:p>
            <a:pPr marL="285750" lvl="1" indent="-285750"/>
            <a:r>
              <a:rPr lang="en-US" b="1" dirty="0"/>
              <a:t>Better understand each person's vision of their role, and improve listening and understanding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658220-DDFA-E84C-BFB4-6BA878F0260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DBFE9F8-EB40-F944-AB55-481C84B76144}" type="datetime3">
              <a:rPr lang="en-US" smtClean="0"/>
              <a:t>12 June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B87AE5-4F44-EB47-B5EA-68FAB3AF44A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pic>
        <p:nvPicPr>
          <p:cNvPr id="10" name="Picture Placeholder 9" descr="A person taking a picture of a presentation&#10;&#10;Description automatically generated">
            <a:extLst>
              <a:ext uri="{FF2B5EF4-FFF2-40B4-BE49-F238E27FC236}">
                <a16:creationId xmlns:a16="http://schemas.microsoft.com/office/drawing/2014/main" id="{E076A537-1077-E5B0-78BD-D6D35B183F2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10375" r="10375"/>
          <a:stretch>
            <a:fillRect/>
          </a:stretch>
        </p:blipFill>
        <p:spPr>
          <a:xfrm rot="5400000">
            <a:off x="5995988" y="141288"/>
            <a:ext cx="6365875" cy="6024562"/>
          </a:xfr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65F5397-BA8E-12E5-1159-6C696284BF8E}"/>
              </a:ext>
            </a:extLst>
          </p:cNvPr>
          <p:cNvSpPr txBox="1"/>
          <p:nvPr/>
        </p:nvSpPr>
        <p:spPr>
          <a:xfrm>
            <a:off x="1368056" y="5071468"/>
            <a:ext cx="34996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3600" b="1" dirty="0"/>
              <a:t>Collaboration</a:t>
            </a:r>
          </a:p>
        </p:txBody>
      </p:sp>
    </p:spTree>
    <p:extLst>
      <p:ext uri="{BB962C8B-B14F-4D97-AF65-F5344CB8AC3E}">
        <p14:creationId xmlns:p14="http://schemas.microsoft.com/office/powerpoint/2010/main" val="19636704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17071D-D783-1546-93FE-C4BD10B20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effectLst/>
                <a:latin typeface="Helvetica Neue" panose="02000503000000020004" pitchFamily="2" charset="0"/>
              </a:rPr>
              <a:t>Discovery </a:t>
            </a:r>
            <a:endParaRPr lang="en-GB" dirty="0">
              <a:effectLst/>
              <a:latin typeface="Helvetica Neue" panose="02000503000000020004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E653D5-0805-054B-BA4A-733D89817D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2381956"/>
            <a:ext cx="5616575" cy="3825214"/>
          </a:xfrm>
        </p:spPr>
        <p:txBody>
          <a:bodyPr>
            <a:normAutofit/>
          </a:bodyPr>
          <a:lstStyle/>
          <a:p>
            <a:pPr marL="285750" lvl="1" indent="-285750"/>
            <a:r>
              <a:rPr lang="en-US" b="1" dirty="0"/>
              <a:t>Hologram company in the Netherlands: </a:t>
            </a:r>
            <a:r>
              <a:rPr lang="en-US" b="1" dirty="0" err="1"/>
              <a:t>Novaline</a:t>
            </a:r>
            <a:endParaRPr lang="en-US" b="1" dirty="0"/>
          </a:p>
          <a:p>
            <a:pPr marL="285750" lvl="1" indent="-285750"/>
            <a:r>
              <a:rPr lang="en-US" dirty="0"/>
              <a:t>Design/concept/construction company: </a:t>
            </a:r>
            <a:r>
              <a:rPr lang="en-US" dirty="0" err="1"/>
              <a:t>Trias</a:t>
            </a:r>
            <a:endParaRPr lang="en-US" dirty="0"/>
          </a:p>
          <a:p>
            <a:pPr marL="285750" lvl="1" indent="-285750"/>
            <a:r>
              <a:rPr lang="en-US" dirty="0"/>
              <a:t>Ecological scenography company: </a:t>
            </a:r>
            <a:r>
              <a:rPr lang="en-US" dirty="0" err="1"/>
              <a:t>Ciao&amp;Hallo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658220-DDFA-E84C-BFB4-6BA878F0260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DBFE9F8-EB40-F944-AB55-481C84B76144}" type="datetime3">
              <a:rPr lang="en-US" smtClean="0"/>
              <a:t>12 June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B87AE5-4F44-EB47-B5EA-68FAB3AF44A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pic>
        <p:nvPicPr>
          <p:cNvPr id="15" name="RPReplay_Final1718182015.MOV">
            <a:hlinkClick r:id="" action="ppaction://media"/>
            <a:extLst>
              <a:ext uri="{FF2B5EF4-FFF2-40B4-BE49-F238E27FC236}">
                <a16:creationId xmlns:a16="http://schemas.microsoft.com/office/drawing/2014/main" id="{5C5436F4-A11E-7E99-1AE3-64408374F3F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l="19364" t="4123" r="25818" b="22296"/>
          <a:stretch/>
        </p:blipFill>
        <p:spPr>
          <a:xfrm>
            <a:off x="6016354" y="1033216"/>
            <a:ext cx="6175646" cy="410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590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425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17071D-D783-1546-93FE-C4BD10B20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effectLst/>
                <a:latin typeface="Helvetica Neue" panose="02000503000000020004" pitchFamily="2" charset="0"/>
              </a:rPr>
              <a:t>Discovery </a:t>
            </a:r>
            <a:endParaRPr lang="en-GB" dirty="0">
              <a:effectLst/>
              <a:latin typeface="Helvetica Neue" panose="02000503000000020004" pitchFamily="2" charset="0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658220-DDFA-E84C-BFB4-6BA878F0260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DBFE9F8-EB40-F944-AB55-481C84B76144}" type="datetime3">
              <a:rPr lang="en-US" smtClean="0"/>
              <a:t>12 June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B87AE5-4F44-EB47-B5EA-68FAB3AF44A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4424213-1DCF-DBFF-FB86-68FB66F1D9F5}"/>
              </a:ext>
            </a:extLst>
          </p:cNvPr>
          <p:cNvSpPr txBox="1">
            <a:spLocks/>
          </p:cNvSpPr>
          <p:nvPr/>
        </p:nvSpPr>
        <p:spPr>
          <a:xfrm>
            <a:off x="407987" y="2381956"/>
            <a:ext cx="5616575" cy="382521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1" indent="-285750"/>
            <a:r>
              <a:rPr lang="en-US" dirty="0"/>
              <a:t>Hologram company in the Netherlands: </a:t>
            </a:r>
            <a:r>
              <a:rPr lang="en-US" dirty="0" err="1"/>
              <a:t>Novaline</a:t>
            </a:r>
            <a:endParaRPr lang="en-US" dirty="0"/>
          </a:p>
          <a:p>
            <a:pPr marL="285750" lvl="1" indent="-285750"/>
            <a:r>
              <a:rPr lang="en-US" b="1" dirty="0"/>
              <a:t>Design/concept/construction company: </a:t>
            </a:r>
            <a:r>
              <a:rPr lang="en-US" b="1" dirty="0" err="1"/>
              <a:t>Trias</a:t>
            </a:r>
            <a:endParaRPr lang="en-US" b="1" dirty="0"/>
          </a:p>
          <a:p>
            <a:pPr marL="285750" lvl="1" indent="-285750"/>
            <a:r>
              <a:rPr lang="en-US" dirty="0"/>
              <a:t>Ecological scenography company: </a:t>
            </a:r>
            <a:r>
              <a:rPr lang="en-US" dirty="0" err="1"/>
              <a:t>Ciao&amp;Hallo</a:t>
            </a:r>
            <a:endParaRPr lang="en-US" dirty="0"/>
          </a:p>
        </p:txBody>
      </p:sp>
      <p:pic>
        <p:nvPicPr>
          <p:cNvPr id="20" name="Picture Placeholder 19" descr="A group of people standing in a room&#10;&#10;Description automatically generated">
            <a:extLst>
              <a:ext uri="{FF2B5EF4-FFF2-40B4-BE49-F238E27FC236}">
                <a16:creationId xmlns:a16="http://schemas.microsoft.com/office/drawing/2014/main" id="{789AC48C-A58F-AA18-068E-46937CDFD31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23501" r="2350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884347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17071D-D783-1546-93FE-C4BD10B20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effectLst/>
                <a:latin typeface="Helvetica Neue" panose="02000503000000020004" pitchFamily="2" charset="0"/>
              </a:rPr>
              <a:t>Discovery </a:t>
            </a:r>
            <a:endParaRPr lang="en-GB" dirty="0">
              <a:effectLst/>
              <a:latin typeface="Helvetica Neue" panose="02000503000000020004" pitchFamily="2" charset="0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658220-DDFA-E84C-BFB4-6BA878F0260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DBFE9F8-EB40-F944-AB55-481C84B76144}" type="datetime3">
              <a:rPr lang="en-US" smtClean="0"/>
              <a:t>12 June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B87AE5-4F44-EB47-B5EA-68FAB3AF44A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pic>
        <p:nvPicPr>
          <p:cNvPr id="11" name="Picture Placeholder 10" descr="A bridge with lights on&#10;&#10;Description automatically generated with medium confidence">
            <a:extLst>
              <a:ext uri="{FF2B5EF4-FFF2-40B4-BE49-F238E27FC236}">
                <a16:creationId xmlns:a16="http://schemas.microsoft.com/office/drawing/2014/main" id="{B5E3297F-E729-B937-DF66-C0B35CE962F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23383" r="23383"/>
          <a:stretch>
            <a:fillRect/>
          </a:stretch>
        </p:blipFill>
        <p:spPr/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CE9C859-A49B-B735-B6D8-BE9B1B2F61FF}"/>
              </a:ext>
            </a:extLst>
          </p:cNvPr>
          <p:cNvSpPr txBox="1">
            <a:spLocks/>
          </p:cNvSpPr>
          <p:nvPr/>
        </p:nvSpPr>
        <p:spPr>
          <a:xfrm>
            <a:off x="407987" y="2381956"/>
            <a:ext cx="5616575" cy="382521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1" indent="-285750"/>
            <a:r>
              <a:rPr lang="en-US" dirty="0"/>
              <a:t>Hologram company in the Netherlands: </a:t>
            </a:r>
            <a:r>
              <a:rPr lang="en-US" dirty="0" err="1"/>
              <a:t>Novaline</a:t>
            </a:r>
            <a:endParaRPr lang="en-US" dirty="0"/>
          </a:p>
          <a:p>
            <a:pPr marL="285750" lvl="1" indent="-285750"/>
            <a:r>
              <a:rPr lang="en-US" dirty="0"/>
              <a:t>Design/concept/construction company: </a:t>
            </a:r>
            <a:r>
              <a:rPr lang="en-US" dirty="0" err="1"/>
              <a:t>Trias</a:t>
            </a:r>
            <a:endParaRPr lang="en-US" dirty="0"/>
          </a:p>
          <a:p>
            <a:pPr marL="285750" lvl="1" indent="-285750"/>
            <a:r>
              <a:rPr lang="en-US" b="1" dirty="0"/>
              <a:t>Ecological scenography company: </a:t>
            </a:r>
            <a:r>
              <a:rPr lang="en-US" b="1" dirty="0" err="1"/>
              <a:t>Ciao&amp;Hallo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805476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17071D-D783-1546-93FE-C4BD10B20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effectLst/>
                <a:latin typeface="Helvetica Neue" panose="02000503000000020004" pitchFamily="2" charset="0"/>
              </a:rPr>
              <a:t>Project ?</a:t>
            </a:r>
            <a:endParaRPr lang="en-GB" dirty="0">
              <a:effectLst/>
              <a:latin typeface="Helvetica Neue" panose="02000503000000020004" pitchFamily="2" charset="0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658220-DDFA-E84C-BFB4-6BA878F0260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DBFE9F8-EB40-F944-AB55-481C84B76144}" type="datetime3">
              <a:rPr lang="en-US" smtClean="0"/>
              <a:t>12 June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B87AE5-4F44-EB47-B5EA-68FAB3AF44A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CE9C859-A49B-B735-B6D8-BE9B1B2F61FF}"/>
              </a:ext>
            </a:extLst>
          </p:cNvPr>
          <p:cNvSpPr txBox="1">
            <a:spLocks/>
          </p:cNvSpPr>
          <p:nvPr/>
        </p:nvSpPr>
        <p:spPr>
          <a:xfrm>
            <a:off x="407987" y="2381956"/>
            <a:ext cx="5616575" cy="382521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1" indent="-285750"/>
            <a:r>
              <a:rPr lang="en-GB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Jean-Christophe DENIS, from the University of Edinburgh, proposes to bring our two institutions closer together through an exhibition/project based on </a:t>
            </a:r>
            <a:r>
              <a:rPr lang="en-GB" b="1" i="0" u="none" strike="noStrike" dirty="0">
                <a:solidFill>
                  <a:srgbClr val="000000"/>
                </a:solidFill>
                <a:effectLst/>
                <a:latin typeface="-webkit-standard"/>
              </a:rPr>
              <a:t>Peter Higgs 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(professor at the University).</a:t>
            </a:r>
            <a:endParaRPr lang="en-US" b="1" dirty="0"/>
          </a:p>
        </p:txBody>
      </p:sp>
      <p:pic>
        <p:nvPicPr>
          <p:cNvPr id="4" name="Picture 3" descr="A person standing in front of a blackboard&#10;&#10;Description automatically generated">
            <a:extLst>
              <a:ext uri="{FF2B5EF4-FFF2-40B4-BE49-F238E27FC236}">
                <a16:creationId xmlns:a16="http://schemas.microsoft.com/office/drawing/2014/main" id="{B405BBA0-3592-D603-8B36-8F928CD3519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5097"/>
          <a:stretch/>
        </p:blipFill>
        <p:spPr>
          <a:xfrm>
            <a:off x="6167439" y="2679219"/>
            <a:ext cx="6024562" cy="3745450"/>
          </a:xfrm>
          <a:prstGeom prst="rect">
            <a:avLst/>
          </a:prstGeom>
        </p:spPr>
      </p:pic>
      <p:pic>
        <p:nvPicPr>
          <p:cNvPr id="8" name="Picture 7" descr="A large building with a lawn and a dome&#10;&#10;Description automatically generated">
            <a:extLst>
              <a:ext uri="{FF2B5EF4-FFF2-40B4-BE49-F238E27FC236}">
                <a16:creationId xmlns:a16="http://schemas.microsoft.com/office/drawing/2014/main" id="{64ACB0FD-AC99-3309-7F94-E046ACAAA5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7439" y="0"/>
            <a:ext cx="6028242" cy="2679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759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17071D-D783-1546-93FE-C4BD10B20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effectLst/>
                <a:latin typeface="Helvetica Neue" panose="02000503000000020004" pitchFamily="2" charset="0"/>
              </a:rPr>
              <a:t>5 points that seem to be desires/needs for all these professionals: </a:t>
            </a:r>
            <a:endParaRPr lang="en-GB" dirty="0">
              <a:effectLst/>
              <a:latin typeface="Helvetica Neue" panose="02000503000000020004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E653D5-0805-054B-BA4A-733D89817D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2381956"/>
            <a:ext cx="5616575" cy="3825214"/>
          </a:xfrm>
        </p:spPr>
        <p:txBody>
          <a:bodyPr>
            <a:normAutofit/>
          </a:bodyPr>
          <a:lstStyle/>
          <a:p>
            <a:pPr marL="342900" lvl="1" indent="-342900">
              <a:buFont typeface="+mj-lt"/>
              <a:buAutoNum type="arabicPeriod"/>
            </a:pPr>
            <a:r>
              <a:rPr lang="en-US" b="1" dirty="0">
                <a:solidFill>
                  <a:schemeClr val="tx1"/>
                </a:solidFill>
              </a:rPr>
              <a:t>Have FUN in exhibition</a:t>
            </a:r>
          </a:p>
          <a:p>
            <a:pPr marL="342900" lvl="1" indent="-342900">
              <a:buFont typeface="+mj-lt"/>
              <a:buAutoNum type="arabicPeriod"/>
            </a:pPr>
            <a:r>
              <a:rPr lang="en-US" b="1" dirty="0"/>
              <a:t>Importance of scenography to translate the subject / give meaning / atmosphere</a:t>
            </a:r>
          </a:p>
          <a:p>
            <a:pPr marL="342900" lvl="1" indent="-342900">
              <a:buFont typeface="+mj-lt"/>
              <a:buAutoNum type="arabicPeriod"/>
            </a:pPr>
            <a:r>
              <a:rPr lang="en-US" b="1" dirty="0"/>
              <a:t>The important role of IA</a:t>
            </a:r>
          </a:p>
          <a:p>
            <a:pPr marL="342900" lvl="1" indent="-342900">
              <a:buFont typeface="+mj-lt"/>
              <a:buAutoNum type="arabicPeriod"/>
            </a:pPr>
            <a:r>
              <a:rPr lang="en-US" b="1" dirty="0"/>
              <a:t>Take advantage of what the public wants/needs</a:t>
            </a:r>
          </a:p>
          <a:p>
            <a:pPr marL="342900" lvl="1" indent="-342900">
              <a:buFont typeface="+mj-lt"/>
              <a:buAutoNum type="arabicPeriod"/>
            </a:pPr>
            <a:r>
              <a:rPr lang="en-US" b="1" dirty="0"/>
              <a:t>Art and science: developing links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658220-DDFA-E84C-BFB4-6BA878F0260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DBFE9F8-EB40-F944-AB55-481C84B76144}" type="datetime3">
              <a:rPr lang="en-US" smtClean="0"/>
              <a:t>12 June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B87AE5-4F44-EB47-B5EA-68FAB3AF44A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pic>
        <p:nvPicPr>
          <p:cNvPr id="9" name="Picture Placeholder 8" descr="A sign on a sidewalk&#10;&#10;Description automatically generated">
            <a:extLst>
              <a:ext uri="{FF2B5EF4-FFF2-40B4-BE49-F238E27FC236}">
                <a16:creationId xmlns:a16="http://schemas.microsoft.com/office/drawing/2014/main" id="{4EF0EB1B-7184-85DA-D1F9-4422CB7CB56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10375" r="10375"/>
          <a:stretch>
            <a:fillRect/>
          </a:stretch>
        </p:blipFill>
        <p:spPr>
          <a:xfrm rot="5400000">
            <a:off x="5995988" y="141288"/>
            <a:ext cx="6365875" cy="6024562"/>
          </a:xfrm>
        </p:spPr>
      </p:pic>
    </p:spTree>
    <p:extLst>
      <p:ext uri="{BB962C8B-B14F-4D97-AF65-F5344CB8AC3E}">
        <p14:creationId xmlns:p14="http://schemas.microsoft.com/office/powerpoint/2010/main" val="2710289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17071D-D783-1546-93FE-C4BD10B20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effectLst/>
                <a:latin typeface="Helvetica Neue" panose="02000503000000020004" pitchFamily="2" charset="0"/>
              </a:rPr>
              <a:t>Artful alliances: How to enrich art and science collaborations to deepen engagement</a:t>
            </a:r>
            <a:endParaRPr lang="en-GB" dirty="0">
              <a:effectLst/>
              <a:latin typeface="Helvetica Neue" panose="02000503000000020004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E653D5-0805-054B-BA4A-733D89817D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2381956"/>
            <a:ext cx="5616575" cy="3825214"/>
          </a:xfrm>
        </p:spPr>
        <p:txBody>
          <a:bodyPr>
            <a:normAutofit/>
          </a:bodyPr>
          <a:lstStyle/>
          <a:p>
            <a:pPr lvl="1"/>
            <a:r>
              <a:rPr lang="en-US" b="1" dirty="0"/>
              <a:t>Discovery of the </a:t>
            </a:r>
            <a:r>
              <a:rPr lang="en-US" b="1" dirty="0" err="1"/>
              <a:t>Kersnikova</a:t>
            </a:r>
            <a:r>
              <a:rPr lang="en-US" b="1" dirty="0"/>
              <a:t> Institute</a:t>
            </a:r>
          </a:p>
          <a:p>
            <a:pPr lvl="1"/>
            <a:r>
              <a:rPr lang="en-US" dirty="0"/>
              <a:t>Discovery of the </a:t>
            </a:r>
            <a:r>
              <a:rPr lang="en-US" dirty="0" err="1"/>
              <a:t>Universcience</a:t>
            </a:r>
            <a:r>
              <a:rPr lang="en-US" dirty="0"/>
              <a:t> / </a:t>
            </a:r>
            <a:r>
              <a:rPr lang="en-US" dirty="0" err="1"/>
              <a:t>Scenocosme</a:t>
            </a:r>
            <a:r>
              <a:rPr lang="en-US" dirty="0"/>
              <a:t> </a:t>
            </a:r>
          </a:p>
          <a:p>
            <a:pPr lvl="1"/>
            <a:endParaRPr lang="en-US" dirty="0"/>
          </a:p>
          <a:p>
            <a:pPr marL="0" lvl="1" indent="0">
              <a:buNone/>
            </a:pPr>
            <a:r>
              <a:rPr lang="en-US" dirty="0"/>
              <a:t>Key Points :</a:t>
            </a:r>
          </a:p>
          <a:p>
            <a:pPr marL="285750" lvl="1" indent="-285750"/>
            <a:r>
              <a:rPr lang="en-US" dirty="0"/>
              <a:t>Main topic this year ( conference MIT/Artist)</a:t>
            </a:r>
          </a:p>
          <a:p>
            <a:pPr lvl="1"/>
            <a:r>
              <a:rPr lang="en-US" dirty="0"/>
              <a:t>Interdisciplinarity to break codes and innovate</a:t>
            </a:r>
          </a:p>
        </p:txBody>
      </p:sp>
      <p:pic>
        <p:nvPicPr>
          <p:cNvPr id="8" name="Picture Placeholder 7" descr="A room with a table with art and pictures&#10;&#10;Description automatically generated with medium confidence">
            <a:extLst>
              <a:ext uri="{FF2B5EF4-FFF2-40B4-BE49-F238E27FC236}">
                <a16:creationId xmlns:a16="http://schemas.microsoft.com/office/drawing/2014/main" id="{165CBF8D-6635-D0C7-5E2E-B45FFDF53142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10375" r="10375"/>
          <a:stretch>
            <a:fillRect/>
          </a:stretch>
        </p:blipFill>
        <p:spPr>
          <a:xfrm rot="5400000">
            <a:off x="5995988" y="141288"/>
            <a:ext cx="6365875" cy="6024562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658220-DDFA-E84C-BFB4-6BA878F0260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DBFE9F8-EB40-F944-AB55-481C84B76144}" type="datetime3">
              <a:rPr lang="en-US" smtClean="0"/>
              <a:t>12 June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B87AE5-4F44-EB47-B5EA-68FAB3AF44A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2834533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17071D-D783-1546-93FE-C4BD10B20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>
                <a:effectLst/>
                <a:latin typeface="Helvetica Neue" panose="02000503000000020004" pitchFamily="2" charset="0"/>
              </a:rPr>
              <a:t>Artful alliances: How to enrich art and science collaborations to deepen engagement</a:t>
            </a:r>
            <a:endParaRPr lang="en-GB" dirty="0">
              <a:effectLst/>
              <a:latin typeface="Helvetica Neue" panose="02000503000000020004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E653D5-0805-054B-BA4A-733D89817D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2381956"/>
            <a:ext cx="5616575" cy="3825214"/>
          </a:xfrm>
        </p:spPr>
        <p:txBody>
          <a:bodyPr>
            <a:normAutofit/>
          </a:bodyPr>
          <a:lstStyle/>
          <a:p>
            <a:pPr lvl="1"/>
            <a:r>
              <a:rPr lang="en-US"/>
              <a:t>Discovery of the Kersnikova Institute</a:t>
            </a:r>
          </a:p>
          <a:p>
            <a:pPr lvl="1"/>
            <a:r>
              <a:rPr lang="en-US" b="1"/>
              <a:t>Discovery of the Universcience / Scenocosme </a:t>
            </a:r>
          </a:p>
          <a:p>
            <a:pPr lvl="1"/>
            <a:endParaRPr lang="en-US"/>
          </a:p>
          <a:p>
            <a:pPr marL="0" lvl="1" indent="0">
              <a:buNone/>
            </a:pPr>
            <a:r>
              <a:rPr lang="en-US"/>
              <a:t>Key Points :</a:t>
            </a:r>
          </a:p>
          <a:p>
            <a:pPr marL="285750" lvl="1" indent="-285750"/>
            <a:r>
              <a:rPr lang="en-US"/>
              <a:t>Main topic this year ( conference MIT/Artist)</a:t>
            </a:r>
          </a:p>
          <a:p>
            <a:pPr lvl="1"/>
            <a:r>
              <a:rPr lang="en-US"/>
              <a:t>Interdisciplinarity to break codes and innovate</a:t>
            </a:r>
            <a:endParaRPr lang="en-US" dirty="0"/>
          </a:p>
        </p:txBody>
      </p:sp>
      <p:pic>
        <p:nvPicPr>
          <p:cNvPr id="8" name="Picture Placeholder 7" descr="A poster with a picture of a room&#10;&#10;Description automatically generated">
            <a:extLst>
              <a:ext uri="{FF2B5EF4-FFF2-40B4-BE49-F238E27FC236}">
                <a16:creationId xmlns:a16="http://schemas.microsoft.com/office/drawing/2014/main" id="{5F9F09C0-092A-B0DF-7497-F6272316DD8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22771" r="22771"/>
          <a:stretch>
            <a:fillRect/>
          </a:stretch>
        </p:blipFill>
        <p:spPr/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658220-DDFA-E84C-BFB4-6BA878F0260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DBFE9F8-EB40-F944-AB55-481C84B76144}" type="datetime3">
              <a:rPr lang="en-US" smtClean="0"/>
              <a:t>12 June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B87AE5-4F44-EB47-B5EA-68FAB3AF44A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06308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17071D-D783-1546-93FE-C4BD10B20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effectLst/>
                <a:latin typeface="Helvetica Neue" panose="02000503000000020004" pitchFamily="2" charset="0"/>
              </a:rPr>
              <a:t>Artful alliances: How to enrich art and science collaborations to deepen engagement</a:t>
            </a:r>
            <a:endParaRPr lang="en-GB" dirty="0">
              <a:effectLst/>
              <a:latin typeface="Helvetica Neue" panose="02000503000000020004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E653D5-0805-054B-BA4A-733D89817D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2381956"/>
            <a:ext cx="5616575" cy="3825214"/>
          </a:xfrm>
        </p:spPr>
        <p:txBody>
          <a:bodyPr>
            <a:normAutofit/>
          </a:bodyPr>
          <a:lstStyle/>
          <a:p>
            <a:pPr lvl="1"/>
            <a:r>
              <a:rPr lang="en-US" dirty="0"/>
              <a:t>Discovery of the </a:t>
            </a:r>
            <a:r>
              <a:rPr lang="en-US" dirty="0" err="1"/>
              <a:t>Kersnikova</a:t>
            </a:r>
            <a:r>
              <a:rPr lang="en-US" dirty="0"/>
              <a:t> Institute</a:t>
            </a:r>
          </a:p>
          <a:p>
            <a:pPr lvl="1"/>
            <a:r>
              <a:rPr lang="en-US" dirty="0"/>
              <a:t>Discovery of the </a:t>
            </a:r>
            <a:r>
              <a:rPr lang="en-US" dirty="0" err="1"/>
              <a:t>Universcience</a:t>
            </a:r>
            <a:r>
              <a:rPr lang="en-US" dirty="0"/>
              <a:t> / </a:t>
            </a:r>
            <a:r>
              <a:rPr lang="en-US" dirty="0" err="1"/>
              <a:t>Scenocosme</a:t>
            </a:r>
            <a:r>
              <a:rPr lang="en-US" dirty="0"/>
              <a:t> </a:t>
            </a:r>
          </a:p>
          <a:p>
            <a:pPr lvl="1"/>
            <a:endParaRPr lang="en-US" dirty="0"/>
          </a:p>
          <a:p>
            <a:pPr marL="0" lvl="1" indent="0">
              <a:buNone/>
            </a:pPr>
            <a:r>
              <a:rPr lang="en-US" dirty="0"/>
              <a:t>Key Points :</a:t>
            </a:r>
          </a:p>
          <a:p>
            <a:pPr marL="285750" lvl="1" indent="-285750"/>
            <a:r>
              <a:rPr lang="en-US" b="1" dirty="0"/>
              <a:t>Main topic this year ( conference MIT/Artist)</a:t>
            </a:r>
          </a:p>
          <a:p>
            <a:pPr lvl="1"/>
            <a:r>
              <a:rPr lang="en-US" dirty="0"/>
              <a:t>Interdisciplinarity to break codes and innovate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658220-DDFA-E84C-BFB4-6BA878F0260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DBFE9F8-EB40-F944-AB55-481C84B76144}" type="datetime3">
              <a:rPr lang="en-US" smtClean="0"/>
              <a:t>12 June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B87AE5-4F44-EB47-B5EA-68FAB3AF44A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pic>
        <p:nvPicPr>
          <p:cNvPr id="10" name="Picture 9" descr="A group of white mannequins on a table&#10;&#10;Description automatically generated">
            <a:extLst>
              <a:ext uri="{FF2B5EF4-FFF2-40B4-BE49-F238E27FC236}">
                <a16:creationId xmlns:a16="http://schemas.microsoft.com/office/drawing/2014/main" id="{914A7A79-A32D-54A5-3CEB-9C18A46ED4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7438" y="1807"/>
            <a:ext cx="3145914" cy="2084168"/>
          </a:xfrm>
          <a:prstGeom prst="rect">
            <a:avLst/>
          </a:prstGeom>
        </p:spPr>
      </p:pic>
      <p:pic>
        <p:nvPicPr>
          <p:cNvPr id="14" name="Picture Placeholder 13" descr="A group of white mannequins on a table&#10;&#10;Description automatically generated">
            <a:extLst>
              <a:ext uri="{FF2B5EF4-FFF2-40B4-BE49-F238E27FC236}">
                <a16:creationId xmlns:a16="http://schemas.microsoft.com/office/drawing/2014/main" id="{428C653E-AC13-6646-4B1D-ED82ADCD6F3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l="18651" t="14718" r="18651"/>
          <a:stretch/>
        </p:blipFill>
        <p:spPr>
          <a:xfrm>
            <a:off x="6167438" y="0"/>
            <a:ext cx="6024562" cy="5428552"/>
          </a:xfrm>
        </p:spPr>
      </p:pic>
      <p:pic>
        <p:nvPicPr>
          <p:cNvPr id="16" name="Picture 15" descr="A person with prosthetic legs&#10;&#10;Description automatically generated">
            <a:extLst>
              <a:ext uri="{FF2B5EF4-FFF2-40B4-BE49-F238E27FC236}">
                <a16:creationId xmlns:a16="http://schemas.microsoft.com/office/drawing/2014/main" id="{EAFFE197-70F8-C450-66BA-1540A72C022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760"/>
          <a:stretch/>
        </p:blipFill>
        <p:spPr>
          <a:xfrm>
            <a:off x="6167438" y="3024586"/>
            <a:ext cx="6024562" cy="3291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4526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17071D-D783-1546-93FE-C4BD10B20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effectLst/>
                <a:latin typeface="Helvetica Neue" panose="02000503000000020004" pitchFamily="2" charset="0"/>
              </a:rPr>
              <a:t>Artful alliances: How to enrich art and science collaborations to deepen engagement</a:t>
            </a:r>
            <a:endParaRPr lang="en-GB" dirty="0">
              <a:effectLst/>
              <a:latin typeface="Helvetica Neue" panose="02000503000000020004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E653D5-0805-054B-BA4A-733D89817D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2381956"/>
            <a:ext cx="5616575" cy="3825214"/>
          </a:xfrm>
        </p:spPr>
        <p:txBody>
          <a:bodyPr>
            <a:normAutofit/>
          </a:bodyPr>
          <a:lstStyle/>
          <a:p>
            <a:pPr lvl="1"/>
            <a:r>
              <a:rPr lang="en-US" dirty="0"/>
              <a:t>Discovery of the </a:t>
            </a:r>
            <a:r>
              <a:rPr lang="en-US" dirty="0" err="1"/>
              <a:t>Kersnikova</a:t>
            </a:r>
            <a:r>
              <a:rPr lang="en-US" dirty="0"/>
              <a:t> Institute</a:t>
            </a:r>
          </a:p>
          <a:p>
            <a:pPr lvl="1"/>
            <a:r>
              <a:rPr lang="en-US" dirty="0"/>
              <a:t>Discovery of the </a:t>
            </a:r>
            <a:r>
              <a:rPr lang="en-US" dirty="0" err="1"/>
              <a:t>Universcience</a:t>
            </a:r>
            <a:r>
              <a:rPr lang="en-US" dirty="0"/>
              <a:t> / </a:t>
            </a:r>
            <a:r>
              <a:rPr lang="en-US" dirty="0" err="1"/>
              <a:t>Scenocosme</a:t>
            </a:r>
            <a:r>
              <a:rPr lang="en-US" dirty="0"/>
              <a:t> </a:t>
            </a:r>
          </a:p>
          <a:p>
            <a:pPr lvl="1"/>
            <a:endParaRPr lang="en-US" dirty="0"/>
          </a:p>
          <a:p>
            <a:pPr marL="0" lvl="1" indent="0">
              <a:buNone/>
            </a:pPr>
            <a:r>
              <a:rPr lang="en-US" dirty="0"/>
              <a:t>Key Points :</a:t>
            </a:r>
          </a:p>
          <a:p>
            <a:pPr marL="285750" lvl="1" indent="-285750"/>
            <a:r>
              <a:rPr lang="en-US" dirty="0"/>
              <a:t>Main topic this year ( conference MIT/Artist)</a:t>
            </a:r>
          </a:p>
          <a:p>
            <a:pPr lvl="1"/>
            <a:r>
              <a:rPr lang="en-US" b="1" dirty="0"/>
              <a:t>Interdisciplinarity to break codes and innovate</a:t>
            </a:r>
          </a:p>
        </p:txBody>
      </p:sp>
      <p:pic>
        <p:nvPicPr>
          <p:cNvPr id="8" name="Picture Placeholder 7" descr="A group of people on a stage&#10;&#10;Description automatically generated">
            <a:extLst>
              <a:ext uri="{FF2B5EF4-FFF2-40B4-BE49-F238E27FC236}">
                <a16:creationId xmlns:a16="http://schemas.microsoft.com/office/drawing/2014/main" id="{E8751161-B8D7-D034-EA62-3A2BFF92FBD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14511" r="14511"/>
          <a:stretch>
            <a:fillRect/>
          </a:stretch>
        </p:blipFill>
        <p:spPr/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658220-DDFA-E84C-BFB4-6BA878F0260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DBFE9F8-EB40-F944-AB55-481C84B76144}" type="datetime3">
              <a:rPr lang="en-US" smtClean="0"/>
              <a:t>12 June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B87AE5-4F44-EB47-B5EA-68FAB3AF44A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6176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17071D-D783-1546-93FE-C4BD10B20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effectLst/>
                <a:latin typeface="Helvetica Neue" panose="02000503000000020004" pitchFamily="2" charset="0"/>
              </a:rPr>
              <a:t>On trial : Storytelling through scenography in science </a:t>
            </a:r>
            <a:r>
              <a:rPr lang="en-GB" b="1" dirty="0" err="1">
                <a:effectLst/>
                <a:latin typeface="Helvetica Neue" panose="02000503000000020004" pitchFamily="2" charset="0"/>
              </a:rPr>
              <a:t>centers</a:t>
            </a:r>
            <a:endParaRPr lang="en-GB" dirty="0">
              <a:effectLst/>
              <a:latin typeface="Helvetica Neue" panose="02000503000000020004" pitchFamily="2" charset="0"/>
            </a:endParaRPr>
          </a:p>
        </p:txBody>
      </p:sp>
      <p:pic>
        <p:nvPicPr>
          <p:cNvPr id="8" name="Picture Placeholder 7" descr="A group of people in a room&#10;&#10;Description automatically generated">
            <a:extLst>
              <a:ext uri="{FF2B5EF4-FFF2-40B4-BE49-F238E27FC236}">
                <a16:creationId xmlns:a16="http://schemas.microsoft.com/office/drawing/2014/main" id="{922DF890-8E0B-0D2A-9D0B-4385DE77334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14511" r="14511"/>
          <a:stretch>
            <a:fillRect/>
          </a:stretch>
        </p:blipFill>
        <p:spPr/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658220-DDFA-E84C-BFB4-6BA878F0260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DBFE9F8-EB40-F944-AB55-481C84B76144}" type="datetime3">
              <a:rPr lang="en-US" smtClean="0"/>
              <a:t>12 June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B87AE5-4F44-EB47-B5EA-68FAB3AF44A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D8340EB-5CBB-9E7D-6C33-03D591B523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2381956"/>
            <a:ext cx="5616575" cy="3825214"/>
          </a:xfrm>
        </p:spPr>
        <p:txBody>
          <a:bodyPr>
            <a:normAutofit/>
          </a:bodyPr>
          <a:lstStyle/>
          <a:p>
            <a:pPr lvl="1"/>
            <a:r>
              <a:rPr lang="en-US" b="1" dirty="0"/>
              <a:t>Debate / </a:t>
            </a:r>
            <a:r>
              <a:rPr lang="en-US" b="1" dirty="0" err="1"/>
              <a:t>Jugement</a:t>
            </a:r>
            <a:r>
              <a:rPr lang="en-US" b="1" dirty="0"/>
              <a:t>  by The Supreme Court of the ECSITE Conference :</a:t>
            </a:r>
          </a:p>
          <a:p>
            <a:pPr marL="0" lvl="1" indent="0">
              <a:buNone/>
            </a:pPr>
            <a:r>
              <a:rPr lang="en-US" b="1" i="1" dirty="0">
                <a:solidFill>
                  <a:schemeClr val="tx2"/>
                </a:solidFill>
              </a:rPr>
              <a:t>Whether storytelling through scenography in science centers should be sent to jail ?</a:t>
            </a:r>
          </a:p>
          <a:p>
            <a:pPr marL="0" lvl="1" indent="0">
              <a:buNone/>
            </a:pPr>
            <a:endParaRPr lang="en-US" dirty="0"/>
          </a:p>
          <a:p>
            <a:pPr marL="0" lvl="1" indent="0">
              <a:buNone/>
            </a:pPr>
            <a:r>
              <a:rPr lang="en-US" dirty="0"/>
              <a:t>Key Points :</a:t>
            </a:r>
          </a:p>
          <a:p>
            <a:pPr marL="285750" lvl="1" indent="-285750"/>
            <a:r>
              <a:rPr lang="en-US" dirty="0"/>
              <a:t>A fun way to create a debate but it really demonstrated the importance of scenography AND storytelling to facilitate the understanding of information.</a:t>
            </a:r>
          </a:p>
          <a:p>
            <a:pPr marL="285750" lvl="1" indent="-285750"/>
            <a:r>
              <a:rPr lang="en-US" dirty="0"/>
              <a:t>Winning with just this image</a:t>
            </a:r>
          </a:p>
        </p:txBody>
      </p:sp>
    </p:spTree>
    <p:extLst>
      <p:ext uri="{BB962C8B-B14F-4D97-AF65-F5344CB8AC3E}">
        <p14:creationId xmlns:p14="http://schemas.microsoft.com/office/powerpoint/2010/main" val="2217644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17071D-D783-1546-93FE-C4BD10B20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effectLst/>
                <a:latin typeface="Helvetica Neue" panose="02000503000000020004" pitchFamily="2" charset="0"/>
              </a:rPr>
              <a:t>On trial : Storytelling through scenography in science </a:t>
            </a:r>
            <a:r>
              <a:rPr lang="en-GB" b="1" dirty="0" err="1">
                <a:effectLst/>
                <a:latin typeface="Helvetica Neue" panose="02000503000000020004" pitchFamily="2" charset="0"/>
              </a:rPr>
              <a:t>centers</a:t>
            </a:r>
            <a:endParaRPr lang="en-GB" dirty="0">
              <a:effectLst/>
              <a:latin typeface="Helvetica Neue" panose="02000503000000020004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E653D5-0805-054B-BA4A-733D89817D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2381956"/>
            <a:ext cx="5616575" cy="3825214"/>
          </a:xfrm>
        </p:spPr>
        <p:txBody>
          <a:bodyPr>
            <a:normAutofit/>
          </a:bodyPr>
          <a:lstStyle/>
          <a:p>
            <a:pPr lvl="1"/>
            <a:r>
              <a:rPr lang="en-US" dirty="0"/>
              <a:t>Debate / </a:t>
            </a:r>
            <a:r>
              <a:rPr lang="en-US" dirty="0" err="1"/>
              <a:t>Jugement</a:t>
            </a:r>
            <a:r>
              <a:rPr lang="en-US" dirty="0"/>
              <a:t>  by The Supreme Court of the ECSITE Conference :</a:t>
            </a:r>
          </a:p>
          <a:p>
            <a:pPr marL="0" lvl="1" indent="0">
              <a:buNone/>
            </a:pPr>
            <a:r>
              <a:rPr lang="en-US" i="1" dirty="0">
                <a:solidFill>
                  <a:schemeClr val="tx2"/>
                </a:solidFill>
              </a:rPr>
              <a:t>Whether storytelling through scenography in science centers should be sent to jail ?</a:t>
            </a:r>
          </a:p>
          <a:p>
            <a:pPr marL="0" lvl="1" indent="0">
              <a:buNone/>
            </a:pPr>
            <a:endParaRPr lang="en-US" dirty="0"/>
          </a:p>
          <a:p>
            <a:pPr marL="0" lvl="1" indent="0">
              <a:buNone/>
            </a:pPr>
            <a:r>
              <a:rPr lang="en-US" dirty="0"/>
              <a:t>Key Points :</a:t>
            </a:r>
          </a:p>
          <a:p>
            <a:pPr marL="285750" lvl="1" indent="-285750"/>
            <a:r>
              <a:rPr lang="en-US" dirty="0"/>
              <a:t>A fun way to create a debate but it really demonstrated the importance of scenography </a:t>
            </a:r>
            <a:r>
              <a:rPr lang="en-US" b="1" dirty="0"/>
              <a:t>AND</a:t>
            </a:r>
            <a:r>
              <a:rPr lang="en-US" dirty="0"/>
              <a:t> storytelling to facilitate the understanding of information.</a:t>
            </a:r>
          </a:p>
          <a:p>
            <a:pPr marL="285750" lvl="1" indent="-285750"/>
            <a:r>
              <a:rPr lang="en-US" b="1" dirty="0"/>
              <a:t>Winning with just this image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658220-DDFA-E84C-BFB4-6BA878F0260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DBFE9F8-EB40-F944-AB55-481C84B76144}" type="datetime3">
              <a:rPr lang="en-US" smtClean="0"/>
              <a:t>12 June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B87AE5-4F44-EB47-B5EA-68FAB3AF44A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pic>
        <p:nvPicPr>
          <p:cNvPr id="12" name="Picture Placeholder 11" descr="A group of people in a room&#10;&#10;Description automatically generated">
            <a:extLst>
              <a:ext uri="{FF2B5EF4-FFF2-40B4-BE49-F238E27FC236}">
                <a16:creationId xmlns:a16="http://schemas.microsoft.com/office/drawing/2014/main" id="{D9377122-1B86-EB9B-1B9C-FABD9F9ED6B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14511" r="1451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850469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17071D-D783-1546-93FE-C4BD10B20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effectLst/>
                <a:latin typeface="Helvetica Neue" panose="02000503000000020004" pitchFamily="2" charset="0"/>
              </a:rPr>
              <a:t>What makes a good exhibition brief? A battle between experts</a:t>
            </a:r>
            <a:endParaRPr lang="en-GB" dirty="0">
              <a:effectLst/>
              <a:latin typeface="Helvetica Neue" panose="02000503000000020004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E653D5-0805-054B-BA4A-733D89817D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2381956"/>
            <a:ext cx="5616575" cy="3825214"/>
          </a:xfrm>
        </p:spPr>
        <p:txBody>
          <a:bodyPr>
            <a:normAutofit/>
          </a:bodyPr>
          <a:lstStyle/>
          <a:p>
            <a:pPr marL="285750" lvl="1" indent="-285750"/>
            <a:r>
              <a:rPr lang="en-GB" b="1" dirty="0">
                <a:latin typeface="Helvetica Neue" panose="02000503000000020004" pitchFamily="2" charset="0"/>
              </a:rPr>
              <a:t>D</a:t>
            </a:r>
            <a:r>
              <a:rPr lang="en-GB" b="1" dirty="0">
                <a:effectLst/>
                <a:latin typeface="Helvetica Neue" panose="02000503000000020004" pitchFamily="2" charset="0"/>
              </a:rPr>
              <a:t>iscussion (or battle in the ring) between client, curator, designer, manufacturer and director to gather best practices in writing design briefs.</a:t>
            </a:r>
          </a:p>
          <a:p>
            <a:pPr marL="0" lvl="1" indent="0">
              <a:buNone/>
            </a:pPr>
            <a:endParaRPr lang="en-US" dirty="0"/>
          </a:p>
          <a:p>
            <a:pPr marL="0" lvl="1" indent="0">
              <a:buNone/>
            </a:pPr>
            <a:r>
              <a:rPr lang="en-US" dirty="0"/>
              <a:t>Key Points :</a:t>
            </a:r>
          </a:p>
          <a:p>
            <a:pPr marL="285750" lvl="1" indent="-285750"/>
            <a:r>
              <a:rPr lang="en-US" dirty="0"/>
              <a:t>Better understand each person's vision of their role, and improve listening and understanding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658220-DDFA-E84C-BFB4-6BA878F0260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DBFE9F8-EB40-F944-AB55-481C84B76144}" type="datetime3">
              <a:rPr lang="en-US" smtClean="0"/>
              <a:t>12 June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B87AE5-4F44-EB47-B5EA-68FAB3AF44A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pic>
        <p:nvPicPr>
          <p:cNvPr id="9" name="Picture Placeholder 8" descr="A person standing in front of a large screen&#10;&#10;Description automatically generated">
            <a:extLst>
              <a:ext uri="{FF2B5EF4-FFF2-40B4-BE49-F238E27FC236}">
                <a16:creationId xmlns:a16="http://schemas.microsoft.com/office/drawing/2014/main" id="{18EBF3AF-330B-668F-7845-D7BF72BE680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l="1" t="34745" r="16973" b="1"/>
          <a:stretch/>
        </p:blipFill>
        <p:spPr>
          <a:xfrm>
            <a:off x="6167438" y="0"/>
            <a:ext cx="6024562" cy="3550943"/>
          </a:xfrm>
        </p:spPr>
      </p:pic>
      <p:pic>
        <p:nvPicPr>
          <p:cNvPr id="11" name="Picture 10" descr="A group of people in a room&#10;&#10;Description automatically generated">
            <a:extLst>
              <a:ext uri="{FF2B5EF4-FFF2-40B4-BE49-F238E27FC236}">
                <a16:creationId xmlns:a16="http://schemas.microsoft.com/office/drawing/2014/main" id="{49326AE6-D3F3-AEE9-33F9-20C2EAB8F63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5051" b="21349"/>
          <a:stretch/>
        </p:blipFill>
        <p:spPr>
          <a:xfrm>
            <a:off x="6167436" y="3550943"/>
            <a:ext cx="6024561" cy="2808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047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17071D-D783-1546-93FE-C4BD10B20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effectLst/>
                <a:latin typeface="Helvetica Neue" panose="02000503000000020004" pitchFamily="2" charset="0"/>
              </a:rPr>
              <a:t>What makes a good exhibition brief? A battle between experts</a:t>
            </a:r>
            <a:endParaRPr lang="en-GB" dirty="0">
              <a:effectLst/>
              <a:latin typeface="Helvetica Neue" panose="02000503000000020004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E653D5-0805-054B-BA4A-733D89817D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2381956"/>
            <a:ext cx="5616575" cy="3825214"/>
          </a:xfrm>
        </p:spPr>
        <p:txBody>
          <a:bodyPr>
            <a:normAutofit/>
          </a:bodyPr>
          <a:lstStyle/>
          <a:p>
            <a:pPr marL="285750" lvl="1" indent="-285750"/>
            <a:r>
              <a:rPr lang="en-GB" dirty="0">
                <a:latin typeface="Helvetica Neue" panose="02000503000000020004" pitchFamily="2" charset="0"/>
              </a:rPr>
              <a:t>D</a:t>
            </a:r>
            <a:r>
              <a:rPr lang="en-GB" dirty="0">
                <a:effectLst/>
                <a:latin typeface="Helvetica Neue" panose="02000503000000020004" pitchFamily="2" charset="0"/>
              </a:rPr>
              <a:t>iscussion (or battle in the ring) between client, curator, designer, manufacturer and director to gather best practices in writing design briefs.</a:t>
            </a:r>
          </a:p>
          <a:p>
            <a:pPr marL="0" lvl="1" indent="0">
              <a:buNone/>
            </a:pPr>
            <a:endParaRPr lang="en-US" dirty="0"/>
          </a:p>
          <a:p>
            <a:pPr marL="0" lvl="1" indent="0">
              <a:buNone/>
            </a:pPr>
            <a:r>
              <a:rPr lang="en-US" dirty="0"/>
              <a:t>Key Points :</a:t>
            </a:r>
          </a:p>
          <a:p>
            <a:pPr marL="285750" lvl="1" indent="-285750"/>
            <a:r>
              <a:rPr lang="en-US" b="1" dirty="0"/>
              <a:t>Better understand each person's vision of their role, and improve listening and understanding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658220-DDFA-E84C-BFB4-6BA878F0260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DBFE9F8-EB40-F944-AB55-481C84B76144}" type="datetime3">
              <a:rPr lang="en-US" smtClean="0"/>
              <a:t>12 June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B87AE5-4F44-EB47-B5EA-68FAB3AF44A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pic>
        <p:nvPicPr>
          <p:cNvPr id="9" name="Picture Placeholder 8" descr="A person standing in front of a large screen&#10;&#10;Description automatically generated">
            <a:extLst>
              <a:ext uri="{FF2B5EF4-FFF2-40B4-BE49-F238E27FC236}">
                <a16:creationId xmlns:a16="http://schemas.microsoft.com/office/drawing/2014/main" id="{18EBF3AF-330B-668F-7845-D7BF72BE680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l="1" t="34745" r="16973" b="1"/>
          <a:stretch/>
        </p:blipFill>
        <p:spPr>
          <a:xfrm>
            <a:off x="6167438" y="0"/>
            <a:ext cx="6024562" cy="3550943"/>
          </a:xfrm>
        </p:spPr>
      </p:pic>
      <p:pic>
        <p:nvPicPr>
          <p:cNvPr id="11" name="Picture 10" descr="A group of people in a room&#10;&#10;Description automatically generated">
            <a:extLst>
              <a:ext uri="{FF2B5EF4-FFF2-40B4-BE49-F238E27FC236}">
                <a16:creationId xmlns:a16="http://schemas.microsoft.com/office/drawing/2014/main" id="{49326AE6-D3F3-AEE9-33F9-20C2EAB8F63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5051" b="21349"/>
          <a:stretch/>
        </p:blipFill>
        <p:spPr>
          <a:xfrm>
            <a:off x="6167436" y="3550943"/>
            <a:ext cx="6024561" cy="2808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7275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IR_template  presentation.potx" id="{ED0CFC14-E614-6647-9CE1-6475111B166A}" vid="{421B573E-B94D-464A-8DFE-42673B0FBA4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256</TotalTime>
  <Words>705</Words>
  <Application>Microsoft Macintosh PowerPoint</Application>
  <PresentationFormat>Widescreen</PresentationFormat>
  <Paragraphs>109</Paragraphs>
  <Slides>15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-webkit-standard</vt:lpstr>
      <vt:lpstr>Arial</vt:lpstr>
      <vt:lpstr>Calibri</vt:lpstr>
      <vt:lpstr>Helvetica Neue</vt:lpstr>
      <vt:lpstr>Office Theme</vt:lpstr>
      <vt:lpstr>AN ECSITE’ING EVENT Interesting elements</vt:lpstr>
      <vt:lpstr>Artful alliances: How to enrich art and science collaborations to deepen engagement</vt:lpstr>
      <vt:lpstr>Artful alliances: How to enrich art and science collaborations to deepen engagement</vt:lpstr>
      <vt:lpstr>Artful alliances: How to enrich art and science collaborations to deepen engagement</vt:lpstr>
      <vt:lpstr>Artful alliances: How to enrich art and science collaborations to deepen engagement</vt:lpstr>
      <vt:lpstr>On trial : Storytelling through scenography in science centers</vt:lpstr>
      <vt:lpstr>On trial : Storytelling through scenography in science centers</vt:lpstr>
      <vt:lpstr>What makes a good exhibition brief? A battle between experts</vt:lpstr>
      <vt:lpstr>What makes a good exhibition brief? A battle between experts</vt:lpstr>
      <vt:lpstr>What makes a good exhibition brief? A battle between experts</vt:lpstr>
      <vt:lpstr>Discovery </vt:lpstr>
      <vt:lpstr>Discovery </vt:lpstr>
      <vt:lpstr>Discovery </vt:lpstr>
      <vt:lpstr>Project ?</vt:lpstr>
      <vt:lpstr>5 points that seem to be desires/needs for all these professionals: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Candice Alexandra Trocson</dc:creator>
  <cp:lastModifiedBy>Candice Alexandra Trocson</cp:lastModifiedBy>
  <cp:revision>6</cp:revision>
  <dcterms:created xsi:type="dcterms:W3CDTF">2024-06-11T13:01:16Z</dcterms:created>
  <dcterms:modified xsi:type="dcterms:W3CDTF">2024-06-12T15:13:34Z</dcterms:modified>
</cp:coreProperties>
</file>