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11"/>
  </p:notesMasterIdLst>
  <p:sldIdLst>
    <p:sldId id="787" r:id="rId2"/>
    <p:sldId id="1090" r:id="rId3"/>
    <p:sldId id="1099" r:id="rId4"/>
    <p:sldId id="1100" r:id="rId5"/>
    <p:sldId id="1101" r:id="rId6"/>
    <p:sldId id="1098" r:id="rId7"/>
    <p:sldId id="1093" r:id="rId8"/>
    <p:sldId id="1079" r:id="rId9"/>
    <p:sldId id="1069" r:id="rId1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48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580" userDrawn="1">
          <p15:clr>
            <a:srgbClr val="A4A3A4"/>
          </p15:clr>
        </p15:guide>
        <p15:guide id="4" orient="horz" pos="1200" userDrawn="1">
          <p15:clr>
            <a:srgbClr val="A4A3A4"/>
          </p15:clr>
        </p15:guide>
        <p15:guide id="5" orient="horz" pos="4224" userDrawn="1">
          <p15:clr>
            <a:srgbClr val="A4A3A4"/>
          </p15:clr>
        </p15:guide>
        <p15:guide id="6" pos="180" userDrawn="1">
          <p15:clr>
            <a:srgbClr val="A4A3A4"/>
          </p15:clr>
        </p15:guide>
        <p15:guide id="7" pos="3648" userDrawn="1">
          <p15:clr>
            <a:srgbClr val="A4A3A4"/>
          </p15:clr>
        </p15:guide>
        <p15:guide id="8" orient="horz" pos="2112" userDrawn="1">
          <p15:clr>
            <a:srgbClr val="A4A3A4"/>
          </p15:clr>
        </p15:guide>
        <p15:guide id="9" pos="3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12FF"/>
    <a:srgbClr val="007A37"/>
    <a:srgbClr val="E98517"/>
    <a:srgbClr val="800080"/>
    <a:srgbClr val="FFABAB"/>
    <a:srgbClr val="C198E0"/>
    <a:srgbClr val="3D3DFF"/>
    <a:srgbClr val="C7C7C7"/>
    <a:srgbClr val="E4E80F"/>
    <a:srgbClr val="085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075" autoAdjust="0"/>
  </p:normalViewPr>
  <p:slideViewPr>
    <p:cSldViewPr>
      <p:cViewPr varScale="1">
        <p:scale>
          <a:sx n="79" d="100"/>
          <a:sy n="79" d="100"/>
        </p:scale>
        <p:origin x="1526" y="72"/>
      </p:cViewPr>
      <p:guideLst>
        <p:guide orient="horz" pos="3648"/>
        <p:guide pos="2880"/>
        <p:guide pos="5580"/>
        <p:guide orient="horz" pos="1200"/>
        <p:guide orient="horz" pos="4224"/>
        <p:guide pos="180"/>
        <p:guide pos="3648"/>
        <p:guide orient="horz" pos="2112"/>
        <p:guide pos="3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B6A59AD-74ED-4B20-9722-4E89C527641C}" type="datetimeFigureOut">
              <a:rPr lang="en-US" smtClean="0"/>
              <a:pPr/>
              <a:t>9/5/2023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16B1E9C-8D23-4502-A728-362ADD330E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64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solidFill>
            <a:srgbClr val="2AA6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+mj-lt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381001" y="6504803"/>
            <a:ext cx="23673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Doojin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Kim, Texas A&amp;M University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364794" y="6504803"/>
            <a:ext cx="13221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j-lt"/>
                <a:ea typeface="+mn-ea"/>
                <a:cs typeface="Times New Roman" panose="02020603050405020304" pitchFamily="18" charset="0"/>
              </a:rPr>
              <a:t>DAMSA@PIP2-BD</a:t>
            </a:r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91312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25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kumimoji="0" lang="en-US" dirty="0"/>
          </a:p>
        </p:txBody>
      </p:sp>
      <p:sp>
        <p:nvSpPr>
          <p:cNvPr id="9" name="직사각형 6"/>
          <p:cNvSpPr/>
          <p:nvPr userDrawn="1"/>
        </p:nvSpPr>
        <p:spPr>
          <a:xfrm>
            <a:off x="0" y="1371600"/>
            <a:ext cx="9144000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2AA6AC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직사각형 7"/>
          <p:cNvSpPr/>
          <p:nvPr userDrawn="1"/>
        </p:nvSpPr>
        <p:spPr>
          <a:xfrm>
            <a:off x="304800" y="1484811"/>
            <a:ext cx="8842248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68D5DA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직사각형 8"/>
          <p:cNvSpPr/>
          <p:nvPr userDrawn="1"/>
        </p:nvSpPr>
        <p:spPr>
          <a:xfrm>
            <a:off x="609600" y="1611085"/>
            <a:ext cx="8534400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C5EFF1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191000" y="6356352"/>
            <a:ext cx="762000" cy="365125"/>
          </a:xfrm>
        </p:spPr>
        <p:txBody>
          <a:bodyPr/>
          <a:lstStyle>
            <a:lvl1pPr algn="ctr">
              <a:defRPr sz="1000">
                <a:latin typeface="+mj-lt"/>
              </a:defRPr>
            </a:lvl1pPr>
          </a:lstStyle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한쪽 모서리는 잘리고 다른 쪽 모서리는 둥근 사각형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직각 삼각형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/>
              <a:t>그림을 추가하려면 아이콘을 클릭하십시오</a:t>
            </a:r>
            <a:endParaRPr kumimoji="0" lang="en-US" dirty="0"/>
          </a:p>
        </p:txBody>
      </p:sp>
      <p:sp>
        <p:nvSpPr>
          <p:cNvPr id="10" name="자유형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자유형 10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/>
              <a:t>둘째 수준</a:t>
            </a:r>
          </a:p>
          <a:p>
            <a:pPr lvl="2" eaLnBrk="1" latinLnBrk="0" hangingPunct="1"/>
            <a:r>
              <a:rPr kumimoji="0" lang="ko-KR" altLang="en-US"/>
              <a:t>셋째 수준</a:t>
            </a:r>
          </a:p>
          <a:p>
            <a:pPr lvl="3" eaLnBrk="1" latinLnBrk="0" hangingPunct="1"/>
            <a:r>
              <a:rPr kumimoji="0" lang="ko-KR" altLang="en-US"/>
              <a:t>넷째 수준</a:t>
            </a:r>
          </a:p>
          <a:p>
            <a:pPr lvl="4" eaLnBrk="1" latinLnBrk="0" hangingPunct="1"/>
            <a:r>
              <a:rPr kumimoji="0" lang="ko-KR" altLang="en-US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/>
              <a:t>University of Maryland</a:t>
            </a: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/>
              <a:t>Brookhaven National Laboratory </a:t>
            </a: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자유형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doojin.kim@tamu.ed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7" Type="http://schemas.openxmlformats.org/officeDocument/2006/relationships/image" Target="../media/image131.png"/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11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0.png"/><Relationship Id="rId7" Type="http://schemas.openxmlformats.org/officeDocument/2006/relationships/image" Target="../media/image2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85750" y="1066800"/>
            <a:ext cx="8572500" cy="1828800"/>
          </a:xfrm>
        </p:spPr>
        <p:txBody>
          <a:bodyPr anchor="ctr">
            <a:normAutofit/>
          </a:bodyPr>
          <a:lstStyle/>
          <a:p>
            <a:pPr algn="ctr"/>
            <a:r>
              <a:rPr lang="en-US" sz="4400" dirty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Sensitivity Reach Dependence on</a:t>
            </a:r>
            <a:br>
              <a:rPr lang="en-US" sz="4400" dirty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4400" dirty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Detector Parameters</a:t>
            </a:r>
          </a:p>
        </p:txBody>
      </p:sp>
      <p:sp>
        <p:nvSpPr>
          <p:cNvPr id="11" name="Subtitle 4"/>
          <p:cNvSpPr>
            <a:spLocks noGrp="1"/>
          </p:cNvSpPr>
          <p:nvPr>
            <p:ph type="subTitle" idx="1"/>
          </p:nvPr>
        </p:nvSpPr>
        <p:spPr>
          <a:xfrm>
            <a:off x="304800" y="4114800"/>
            <a:ext cx="8534400" cy="868680"/>
          </a:xfrm>
        </p:spPr>
        <p:txBody>
          <a:bodyPr>
            <a:normAutofit/>
          </a:bodyPr>
          <a:lstStyle/>
          <a:p>
            <a:pPr algn="ctr"/>
            <a:r>
              <a:rPr lang="en-US" sz="2200" b="1" dirty="0">
                <a:solidFill>
                  <a:srgbClr val="FFFF00"/>
                </a:solidFill>
                <a:latin typeface="+mj-lt"/>
              </a:rPr>
              <a:t>Doojin Kim (</a:t>
            </a:r>
            <a:r>
              <a:rPr lang="en-US" sz="2200" b="1" dirty="0">
                <a:solidFill>
                  <a:srgbClr val="FFFF00"/>
                </a:solidFill>
                <a:latin typeface="+mj-lt"/>
                <a:hlinkClick r:id="rId2"/>
              </a:rPr>
              <a:t>doojin.kim@tamu.edu</a:t>
            </a:r>
            <a:r>
              <a:rPr lang="en-US" sz="2200" b="1" dirty="0">
                <a:solidFill>
                  <a:srgbClr val="FFFF00"/>
                </a:solidFill>
                <a:latin typeface="+mj-lt"/>
              </a:rPr>
              <a:t>) </a:t>
            </a:r>
          </a:p>
        </p:txBody>
      </p:sp>
      <p:pic>
        <p:nvPicPr>
          <p:cNvPr id="8" name="Picture 2" descr="TAMU Physics &amp; Astronom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3429000"/>
            <a:ext cx="4343400" cy="597218"/>
          </a:xfrm>
          <a:prstGeom prst="rect">
            <a:avLst/>
          </a:prstGeom>
          <a:solidFill>
            <a:srgbClr val="7F2D35"/>
          </a:solidFill>
        </p:spPr>
      </p:pic>
      <p:sp>
        <p:nvSpPr>
          <p:cNvPr id="10" name="Subtitle 4"/>
          <p:cNvSpPr txBox="1">
            <a:spLocks/>
          </p:cNvSpPr>
          <p:nvPr/>
        </p:nvSpPr>
        <p:spPr>
          <a:xfrm>
            <a:off x="285750" y="4983480"/>
            <a:ext cx="8572500" cy="533400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200" b="1" dirty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DAMSA@PIP2-BD Progress Reports</a:t>
            </a:r>
            <a:endParaRPr lang="en-US" sz="2200" b="1" dirty="0">
              <a:solidFill>
                <a:srgbClr val="FFFF00"/>
              </a:solidFill>
              <a:latin typeface="+mj-lt"/>
            </a:endParaRPr>
          </a:p>
          <a:p>
            <a:pPr algn="ctr"/>
            <a:r>
              <a:rPr lang="en-US" sz="2200" b="1" dirty="0">
                <a:solidFill>
                  <a:srgbClr val="FFFF00"/>
                </a:solidFill>
                <a:latin typeface="+mj-lt"/>
              </a:rPr>
              <a:t>September 5th, </a:t>
            </a:r>
            <a:r>
              <a:rPr lang="en-US" sz="2200" b="1" dirty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2023</a:t>
            </a:r>
            <a:endParaRPr lang="en-US" sz="2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4082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93177-20A7-A3F2-5F9C-9066B43C9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Design and Cuts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2600D9-36C0-6879-31A2-4162B8F2C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59C45E0-733A-ED12-8DCC-510384848895}"/>
              </a:ext>
            </a:extLst>
          </p:cNvPr>
          <p:cNvSpPr>
            <a:spLocks noChangeAspect="1"/>
          </p:cNvSpPr>
          <p:nvPr/>
        </p:nvSpPr>
        <p:spPr>
          <a:xfrm>
            <a:off x="2782112" y="3207206"/>
            <a:ext cx="349048" cy="1288596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EEFBBB8-6360-14C1-CE99-40F413F9FF5C}"/>
              </a:ext>
            </a:extLst>
          </p:cNvPr>
          <p:cNvSpPr/>
          <p:nvPr/>
        </p:nvSpPr>
        <p:spPr>
          <a:xfrm>
            <a:off x="2036466" y="3826101"/>
            <a:ext cx="45719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EB69B7-73AC-660E-27F5-83258A91B312}"/>
              </a:ext>
            </a:extLst>
          </p:cNvPr>
          <p:cNvCxnSpPr/>
          <p:nvPr/>
        </p:nvCxnSpPr>
        <p:spPr>
          <a:xfrm flipV="1">
            <a:off x="1482475" y="3848960"/>
            <a:ext cx="457200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503DFFC-FE97-91E2-FFCB-001363B94EDE}"/>
              </a:ext>
            </a:extLst>
          </p:cNvPr>
          <p:cNvCxnSpPr>
            <a:cxnSpLocks/>
          </p:cNvCxnSpPr>
          <p:nvPr/>
        </p:nvCxnSpPr>
        <p:spPr>
          <a:xfrm flipV="1">
            <a:off x="2082184" y="1752600"/>
            <a:ext cx="5480975" cy="20916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7A1977A-AC33-1B8D-7457-E3BCE4988859}"/>
              </a:ext>
            </a:extLst>
          </p:cNvPr>
          <p:cNvCxnSpPr>
            <a:stCxn id="9" idx="6"/>
          </p:cNvCxnSpPr>
          <p:nvPr/>
        </p:nvCxnSpPr>
        <p:spPr>
          <a:xfrm>
            <a:off x="2082185" y="3848961"/>
            <a:ext cx="4469257" cy="1720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70CB1D-589B-68AF-DEE3-FF15543FBE9A}"/>
              </a:ext>
            </a:extLst>
          </p:cNvPr>
          <p:cNvCxnSpPr>
            <a:cxnSpLocks/>
          </p:cNvCxnSpPr>
          <p:nvPr/>
        </p:nvCxnSpPr>
        <p:spPr>
          <a:xfrm flipV="1">
            <a:off x="1886579" y="3840902"/>
            <a:ext cx="192024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21FED494-8AB1-0B31-845B-C42934961697}"/>
              </a:ext>
            </a:extLst>
          </p:cNvPr>
          <p:cNvSpPr/>
          <p:nvPr/>
        </p:nvSpPr>
        <p:spPr>
          <a:xfrm>
            <a:off x="3037747" y="3822894"/>
            <a:ext cx="45719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10572FB-259C-37B6-09F4-DCB7FE67690E}"/>
              </a:ext>
            </a:extLst>
          </p:cNvPr>
          <p:cNvSpPr/>
          <p:nvPr/>
        </p:nvSpPr>
        <p:spPr>
          <a:xfrm>
            <a:off x="3826390" y="3814292"/>
            <a:ext cx="45719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C6AFE3DC-0B78-7A5E-B99A-F6F058FB60CE}"/>
              </a:ext>
            </a:extLst>
          </p:cNvPr>
          <p:cNvSpPr/>
          <p:nvPr/>
        </p:nvSpPr>
        <p:spPr>
          <a:xfrm>
            <a:off x="1787347" y="3576985"/>
            <a:ext cx="548640" cy="548640"/>
          </a:xfrm>
          <a:prstGeom prst="arc">
            <a:avLst>
              <a:gd name="adj1" fmla="val 20159357"/>
              <a:gd name="adj2" fmla="val 21597756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D029385-D26E-883D-2982-6EAC1DF7EB9C}"/>
                  </a:ext>
                </a:extLst>
              </p:cNvPr>
              <p:cNvSpPr txBox="1"/>
              <p:nvPr/>
            </p:nvSpPr>
            <p:spPr>
              <a:xfrm>
                <a:off x="7385999" y="1812088"/>
                <a:ext cx="12593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det</m:t>
                        </m:r>
                      </m:sub>
                    </m:sSub>
                    <m:r>
                      <a:rPr lang="en-US" sz="1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en-US" sz="1400" dirty="0">
                    <a:solidFill>
                      <a:srgbClr val="FF0000"/>
                    </a:solidFill>
                    <a:latin typeface="+mj-lt"/>
                  </a:rPr>
                  <a:t> rad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D029385-D26E-883D-2982-6EAC1DF7EB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5999" y="1812088"/>
                <a:ext cx="1259319" cy="307777"/>
              </a:xfrm>
              <a:prstGeom prst="rect">
                <a:avLst/>
              </a:prstGeom>
              <a:blipFill>
                <a:blip r:embed="rId2"/>
                <a:stretch>
                  <a:fillRect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D709659-E2DC-D343-A088-274004024577}"/>
              </a:ext>
            </a:extLst>
          </p:cNvPr>
          <p:cNvCxnSpPr/>
          <p:nvPr/>
        </p:nvCxnSpPr>
        <p:spPr>
          <a:xfrm>
            <a:off x="2058673" y="5676784"/>
            <a:ext cx="0" cy="2819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25087D8-53E7-D11D-F0AF-DF19633A6D8F}"/>
              </a:ext>
            </a:extLst>
          </p:cNvPr>
          <p:cNvCxnSpPr/>
          <p:nvPr/>
        </p:nvCxnSpPr>
        <p:spPr>
          <a:xfrm>
            <a:off x="2794681" y="5675159"/>
            <a:ext cx="0" cy="2819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188B79E-5F01-FE4D-B579-0CBB4FBCB85F}"/>
              </a:ext>
            </a:extLst>
          </p:cNvPr>
          <p:cNvCxnSpPr/>
          <p:nvPr/>
        </p:nvCxnSpPr>
        <p:spPr>
          <a:xfrm>
            <a:off x="3886200" y="5675158"/>
            <a:ext cx="0" cy="2819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5DCF407-2B96-FE90-8656-FCA3F86D726D}"/>
              </a:ext>
            </a:extLst>
          </p:cNvPr>
          <p:cNvCxnSpPr/>
          <p:nvPr/>
        </p:nvCxnSpPr>
        <p:spPr>
          <a:xfrm>
            <a:off x="2058673" y="5816113"/>
            <a:ext cx="725138" cy="0"/>
          </a:xfrm>
          <a:prstGeom prst="straightConnector1">
            <a:avLst/>
          </a:prstGeom>
          <a:ln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6F84E0F-B51E-2F1B-9939-42ABC910B2AC}"/>
              </a:ext>
            </a:extLst>
          </p:cNvPr>
          <p:cNvCxnSpPr/>
          <p:nvPr/>
        </p:nvCxnSpPr>
        <p:spPr>
          <a:xfrm>
            <a:off x="3165389" y="5816113"/>
            <a:ext cx="731520" cy="0"/>
          </a:xfrm>
          <a:prstGeom prst="straightConnector1">
            <a:avLst/>
          </a:prstGeom>
          <a:ln w="9525"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FEF538B-9DD3-5AF1-AEBB-9B2CBA5A09B0}"/>
              </a:ext>
            </a:extLst>
          </p:cNvPr>
          <p:cNvCxnSpPr/>
          <p:nvPr/>
        </p:nvCxnSpPr>
        <p:spPr>
          <a:xfrm flipV="1">
            <a:off x="3855720" y="3837607"/>
            <a:ext cx="1554480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ight Arrow 26">
            <a:extLst>
              <a:ext uri="{FF2B5EF4-FFF2-40B4-BE49-F238E27FC236}">
                <a16:creationId xmlns:a16="http://schemas.microsoft.com/office/drawing/2014/main" id="{2685C7BC-ACDC-E46C-F926-6A2B100D4037}"/>
              </a:ext>
            </a:extLst>
          </p:cNvPr>
          <p:cNvSpPr/>
          <p:nvPr/>
        </p:nvSpPr>
        <p:spPr>
          <a:xfrm>
            <a:off x="727087" y="3770057"/>
            <a:ext cx="723014" cy="15780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D9DE792-D3A3-71FD-2201-FDD6E8DE760A}"/>
              </a:ext>
            </a:extLst>
          </p:cNvPr>
          <p:cNvSpPr txBox="1"/>
          <p:nvPr/>
        </p:nvSpPr>
        <p:spPr>
          <a:xfrm>
            <a:off x="1742348" y="3075951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W dump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5F2495F-70E0-8552-B0F3-38BBD20A27AD}"/>
              </a:ext>
            </a:extLst>
          </p:cNvPr>
          <p:cNvSpPr txBox="1"/>
          <p:nvPr/>
        </p:nvSpPr>
        <p:spPr>
          <a:xfrm>
            <a:off x="2819400" y="2600980"/>
            <a:ext cx="1350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Decay chamber </a:t>
            </a:r>
          </a:p>
          <a:p>
            <a:r>
              <a:rPr lang="en-US" sz="1400" dirty="0">
                <a:latin typeface="+mj-lt"/>
              </a:rPr>
              <a:t>(vacuum vessel)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F8E1610-C87C-B187-2AA6-BD35025D3293}"/>
                  </a:ext>
                </a:extLst>
              </p:cNvPr>
              <p:cNvSpPr txBox="1"/>
              <p:nvPr/>
            </p:nvSpPr>
            <p:spPr>
              <a:xfrm>
                <a:off x="2224125" y="5964984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0.8</m:t>
                    </m:r>
                    <m:r>
                      <a:rPr lang="en-US" sz="1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>
                    <a:latin typeface="+mj-lt"/>
                  </a:rPr>
                  <a:t>m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F8E1610-C87C-B187-2AA6-BD35025D32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4125" y="5964984"/>
                <a:ext cx="603050" cy="307777"/>
              </a:xfrm>
              <a:prstGeom prst="rect">
                <a:avLst/>
              </a:prstGeom>
              <a:blipFill>
                <a:blip r:embed="rId4"/>
                <a:stretch>
                  <a:fillRect t="-4000" r="-202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366E296-63C0-3C69-D45D-229FE9E94F32}"/>
                  </a:ext>
                </a:extLst>
              </p:cNvPr>
              <p:cNvSpPr txBox="1"/>
              <p:nvPr/>
            </p:nvSpPr>
            <p:spPr>
              <a:xfrm>
                <a:off x="3465639" y="5934940"/>
                <a:ext cx="10449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det</m:t>
                        </m:r>
                      </m:sub>
                    </m:sSub>
                    <m:r>
                      <a:rPr lang="en-US" sz="1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rgbClr val="FF0000"/>
                    </a:solidFill>
                    <a:latin typeface="+mj-lt"/>
                  </a:rPr>
                  <a:t>= 1 m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366E296-63C0-3C69-D45D-229FE9E94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639" y="5934940"/>
                <a:ext cx="1044901" cy="307777"/>
              </a:xfrm>
              <a:prstGeom prst="rect">
                <a:avLst/>
              </a:prstGeom>
              <a:blipFill>
                <a:blip r:embed="rId5"/>
                <a:stretch>
                  <a:fillRect t="-4000" r="-117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Can 32">
            <a:extLst>
              <a:ext uri="{FF2B5EF4-FFF2-40B4-BE49-F238E27FC236}">
                <a16:creationId xmlns:a16="http://schemas.microsoft.com/office/drawing/2014/main" id="{FE6C2C2B-B3A3-7F65-16EF-C08CE1869CB2}"/>
              </a:ext>
            </a:extLst>
          </p:cNvPr>
          <p:cNvSpPr/>
          <p:nvPr/>
        </p:nvSpPr>
        <p:spPr>
          <a:xfrm rot="5400000">
            <a:off x="2541312" y="3626846"/>
            <a:ext cx="765545" cy="466331"/>
          </a:xfrm>
          <a:prstGeom prst="can">
            <a:avLst>
              <a:gd name="adj" fmla="val 50000"/>
            </a:avLst>
          </a:prstGeom>
          <a:solidFill>
            <a:srgbClr val="FFC000">
              <a:alpha val="25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7CA149C-61DC-967F-EC32-CDA2245D7515}"/>
              </a:ext>
            </a:extLst>
          </p:cNvPr>
          <p:cNvSpPr txBox="1"/>
          <p:nvPr/>
        </p:nvSpPr>
        <p:spPr>
          <a:xfrm>
            <a:off x="1610355" y="2184974"/>
            <a:ext cx="1161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Polyurethane</a:t>
            </a:r>
          </a:p>
          <a:p>
            <a:pPr algn="ctr"/>
            <a:r>
              <a:rPr lang="en-US" sz="1400" dirty="0">
                <a:latin typeface="+mj-lt"/>
              </a:rPr>
              <a:t>moderator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DFA669F-21CC-1A3D-79DA-785EAB01D0AD}"/>
              </a:ext>
            </a:extLst>
          </p:cNvPr>
          <p:cNvCxnSpPr/>
          <p:nvPr/>
        </p:nvCxnSpPr>
        <p:spPr>
          <a:xfrm>
            <a:off x="2794681" y="5816113"/>
            <a:ext cx="365760" cy="0"/>
          </a:xfrm>
          <a:prstGeom prst="straightConnector1">
            <a:avLst/>
          </a:prstGeom>
          <a:ln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58E031B-F16D-790D-D4D7-9C9E465BACC1}"/>
              </a:ext>
            </a:extLst>
          </p:cNvPr>
          <p:cNvCxnSpPr/>
          <p:nvPr/>
        </p:nvCxnSpPr>
        <p:spPr>
          <a:xfrm>
            <a:off x="3165389" y="5675159"/>
            <a:ext cx="0" cy="2819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BB3C0ED-D758-57B1-19A3-662F0A3806F6}"/>
                  </a:ext>
                </a:extLst>
              </p:cNvPr>
              <p:cNvSpPr txBox="1"/>
              <p:nvPr/>
            </p:nvSpPr>
            <p:spPr>
              <a:xfrm>
                <a:off x="2700645" y="5971790"/>
                <a:ext cx="6158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 dirty="0">
                        <a:latin typeface="Cambria Math" panose="02040503050406030204" pitchFamily="18" charset="0"/>
                      </a:rPr>
                      <m:t>0.2 </m:t>
                    </m:r>
                  </m:oMath>
                </a14:m>
                <a:r>
                  <a:rPr lang="en-US" sz="1400" dirty="0">
                    <a:latin typeface="+mj-lt"/>
                  </a:rPr>
                  <a:t>m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BB3C0ED-D758-57B1-19A3-662F0A3806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0645" y="5971790"/>
                <a:ext cx="615874" cy="307777"/>
              </a:xfrm>
              <a:prstGeom prst="rect">
                <a:avLst/>
              </a:prstGeom>
              <a:blipFill>
                <a:blip r:embed="rId6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Curved Connector 37">
            <a:extLst>
              <a:ext uri="{FF2B5EF4-FFF2-40B4-BE49-F238E27FC236}">
                <a16:creationId xmlns:a16="http://schemas.microsoft.com/office/drawing/2014/main" id="{50701E65-710C-EBD1-C927-257B6D78DC25}"/>
              </a:ext>
            </a:extLst>
          </p:cNvPr>
          <p:cNvCxnSpPr>
            <a:stCxn id="31" idx="2"/>
            <a:endCxn id="30" idx="2"/>
          </p:cNvCxnSpPr>
          <p:nvPr/>
        </p:nvCxnSpPr>
        <p:spPr>
          <a:xfrm rot="16200000" flipH="1">
            <a:off x="2173194" y="2726348"/>
            <a:ext cx="769045" cy="732736"/>
          </a:xfrm>
          <a:prstGeom prst="curvedConnector3">
            <a:avLst/>
          </a:prstGeom>
          <a:ln>
            <a:solidFill>
              <a:schemeClr val="accent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n 38">
            <a:extLst>
              <a:ext uri="{FF2B5EF4-FFF2-40B4-BE49-F238E27FC236}">
                <a16:creationId xmlns:a16="http://schemas.microsoft.com/office/drawing/2014/main" id="{A6FB67EB-32A2-A582-7578-26DEA9258859}"/>
              </a:ext>
            </a:extLst>
          </p:cNvPr>
          <p:cNvSpPr>
            <a:spLocks noChangeAspect="1"/>
          </p:cNvSpPr>
          <p:nvPr/>
        </p:nvSpPr>
        <p:spPr>
          <a:xfrm rot="5400000">
            <a:off x="3390898" y="3467103"/>
            <a:ext cx="1295403" cy="761999"/>
          </a:xfrm>
          <a:prstGeom prst="can">
            <a:avLst>
              <a:gd name="adj" fmla="val 50000"/>
            </a:avLst>
          </a:prstGeom>
          <a:solidFill>
            <a:srgbClr val="00B0F0">
              <a:alpha val="25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2CED05-0EA2-52C2-628C-6A6C135CAD58}"/>
              </a:ext>
            </a:extLst>
          </p:cNvPr>
          <p:cNvSpPr txBox="1"/>
          <p:nvPr/>
        </p:nvSpPr>
        <p:spPr>
          <a:xfrm>
            <a:off x="4392732" y="4439447"/>
            <a:ext cx="546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ECAL</a:t>
            </a:r>
          </a:p>
        </p:txBody>
      </p:sp>
      <p:sp>
        <p:nvSpPr>
          <p:cNvPr id="4" name="Can 10">
            <a:extLst>
              <a:ext uri="{FF2B5EF4-FFF2-40B4-BE49-F238E27FC236}">
                <a16:creationId xmlns:a16="http://schemas.microsoft.com/office/drawing/2014/main" id="{A086A800-7345-4CCD-E5CB-67634DFA45EF}"/>
              </a:ext>
            </a:extLst>
          </p:cNvPr>
          <p:cNvSpPr/>
          <p:nvPr/>
        </p:nvSpPr>
        <p:spPr>
          <a:xfrm rot="5400000">
            <a:off x="1998604" y="3272451"/>
            <a:ext cx="765545" cy="1161986"/>
          </a:xfrm>
          <a:prstGeom prst="can">
            <a:avLst>
              <a:gd name="adj" fmla="val 34929"/>
            </a:avLst>
          </a:prstGeom>
          <a:solidFill>
            <a:srgbClr val="00B050">
              <a:alpha val="25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8780F0B-E6D6-43EF-94B2-7E67A534E4DB}"/>
              </a:ext>
            </a:extLst>
          </p:cNvPr>
          <p:cNvSpPr/>
          <p:nvPr/>
        </p:nvSpPr>
        <p:spPr>
          <a:xfrm>
            <a:off x="1791512" y="3470667"/>
            <a:ext cx="269605" cy="765547"/>
          </a:xfrm>
          <a:prstGeom prst="ellipse">
            <a:avLst/>
          </a:prstGeom>
          <a:noFill/>
          <a:ln w="63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62CF6F0-0BD0-995C-6F05-869C99BFC14B}"/>
              </a:ext>
            </a:extLst>
          </p:cNvPr>
          <p:cNvCxnSpPr>
            <a:cxnSpLocks/>
          </p:cNvCxnSpPr>
          <p:nvPr/>
        </p:nvCxnSpPr>
        <p:spPr>
          <a:xfrm flipH="1" flipV="1">
            <a:off x="3773626" y="3190738"/>
            <a:ext cx="50833" cy="63859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E2C268C-53EA-9F96-4F78-A46504254BD3}"/>
                  </a:ext>
                </a:extLst>
              </p:cNvPr>
              <p:cNvSpPr txBox="1"/>
              <p:nvPr/>
            </p:nvSpPr>
            <p:spPr>
              <a:xfrm rot="16200000">
                <a:off x="4587946" y="3312135"/>
                <a:ext cx="7024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dirty="0" smtClean="0">
                        <a:solidFill>
                          <a:srgbClr val="1212FF"/>
                        </a:solidFill>
                        <a:latin typeface="Cambria Math" panose="02040503050406030204" pitchFamily="18" charset="0"/>
                      </a:rPr>
                      <m:t>1.09</m:t>
                    </m:r>
                    <m:r>
                      <a:rPr lang="en-US" sz="1400" b="0" i="1" dirty="0">
                        <a:solidFill>
                          <a:srgbClr val="1212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rgbClr val="1212FF"/>
                    </a:solidFill>
                    <a:latin typeface="+mj-lt"/>
                  </a:rPr>
                  <a:t>m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E2C268C-53EA-9F96-4F78-A46504254B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587946" y="3312135"/>
                <a:ext cx="702436" cy="307777"/>
              </a:xfrm>
              <a:prstGeom prst="rect">
                <a:avLst/>
              </a:prstGeom>
              <a:blipFill>
                <a:blip r:embed="rId7"/>
                <a:stretch>
                  <a:fillRect l="-4000" t="-1739" r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Connector: Curved 45">
            <a:extLst>
              <a:ext uri="{FF2B5EF4-FFF2-40B4-BE49-F238E27FC236}">
                <a16:creationId xmlns:a16="http://schemas.microsoft.com/office/drawing/2014/main" id="{A85C2A88-8CE5-B7E2-991D-9A7A82897016}"/>
              </a:ext>
            </a:extLst>
          </p:cNvPr>
          <p:cNvCxnSpPr>
            <a:stCxn id="44" idx="0"/>
          </p:cNvCxnSpPr>
          <p:nvPr/>
        </p:nvCxnSpPr>
        <p:spPr>
          <a:xfrm rot="10800000" flipV="1">
            <a:off x="3886206" y="3466023"/>
            <a:ext cx="899070" cy="253421"/>
          </a:xfrm>
          <a:prstGeom prst="curvedConnector3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80E5572-18FF-B46C-1641-788F970E7808}"/>
                  </a:ext>
                </a:extLst>
              </p:cNvPr>
              <p:cNvSpPr txBox="1"/>
              <p:nvPr/>
            </p:nvSpPr>
            <p:spPr>
              <a:xfrm>
                <a:off x="304800" y="3276600"/>
                <a:ext cx="137569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+mj-lt"/>
                  </a:rPr>
                  <a:t>100 MHz-pulsed</a:t>
                </a:r>
              </a:p>
              <a:p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400" dirty="0">
                    <a:latin typeface="+mj-lt"/>
                  </a:rPr>
                  <a:t> beam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80E5572-18FF-B46C-1641-788F970E78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276600"/>
                <a:ext cx="1375698" cy="523220"/>
              </a:xfrm>
              <a:prstGeom prst="rect">
                <a:avLst/>
              </a:prstGeom>
              <a:blipFill>
                <a:blip r:embed="rId8"/>
                <a:stretch>
                  <a:fillRect l="-1327" t="-2353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8DFC3F9-3749-440A-F87B-396F1796878E}"/>
                  </a:ext>
                </a:extLst>
              </p:cNvPr>
              <p:cNvSpPr txBox="1"/>
              <p:nvPr/>
            </p:nvSpPr>
            <p:spPr>
              <a:xfrm>
                <a:off x="5651364" y="2613550"/>
                <a:ext cx="3215073" cy="2644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+mj-lt"/>
                  </a:rPr>
                  <a:t>W-dump is assumed thick enough (i.e., radius) not to affect the fiducial photon flux.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+mj-lt"/>
                  </a:rPr>
                  <a:t>Backgrounds are assumed to be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sz="1400" dirty="0">
                    <a:latin typeface="+mj-lt"/>
                  </a:rPr>
                  <a:t> per year, irrespective of angular coverage and energy cuts.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+mj-lt"/>
                  </a:rPr>
                  <a:t>1-year exposure (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22</m:t>
                        </m:r>
                      </m:sup>
                    </m:sSup>
                  </m:oMath>
                </a14:m>
                <a:r>
                  <a:rPr lang="en-US" sz="1400" dirty="0">
                    <a:latin typeface="+mj-lt"/>
                  </a:rPr>
                  <a:t> POTs) is assumed. 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8DFC3F9-3749-440A-F87B-396F179687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1364" y="2613550"/>
                <a:ext cx="3215073" cy="2644250"/>
              </a:xfrm>
              <a:prstGeom prst="rect">
                <a:avLst/>
              </a:prstGeom>
              <a:blipFill>
                <a:blip r:embed="rId9"/>
                <a:stretch>
                  <a:fillRect l="-190" b="-13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560BD53-DDA9-665D-A626-DFE5CA28F986}"/>
                  </a:ext>
                </a:extLst>
              </p:cNvPr>
              <p:cNvSpPr txBox="1"/>
              <p:nvPr/>
            </p:nvSpPr>
            <p:spPr>
              <a:xfrm>
                <a:off x="3215615" y="4878728"/>
                <a:ext cx="13129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cut</m:t>
                        </m:r>
                      </m:sub>
                    </m:sSub>
                    <m:r>
                      <a:rPr lang="en-US" sz="1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1400" dirty="0">
                    <a:solidFill>
                      <a:srgbClr val="FF0000"/>
                    </a:solidFill>
                    <a:latin typeface="+mj-lt"/>
                  </a:rPr>
                  <a:t> MeV</a:t>
                </a:r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560BD53-DDA9-665D-A626-DFE5CA28F9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5615" y="4878728"/>
                <a:ext cx="1312988" cy="307777"/>
              </a:xfrm>
              <a:prstGeom prst="rect">
                <a:avLst/>
              </a:prstGeom>
              <a:blipFill>
                <a:blip r:embed="rId10"/>
                <a:stretch>
                  <a:fillRect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n 8">
            <a:extLst>
              <a:ext uri="{FF2B5EF4-FFF2-40B4-BE49-F238E27FC236}">
                <a16:creationId xmlns:a16="http://schemas.microsoft.com/office/drawing/2014/main" id="{F7E9561E-DF89-6CA1-3958-B9D43DDFF206}"/>
              </a:ext>
            </a:extLst>
          </p:cNvPr>
          <p:cNvSpPr>
            <a:spLocks noChangeAspect="1"/>
          </p:cNvSpPr>
          <p:nvPr/>
        </p:nvSpPr>
        <p:spPr>
          <a:xfrm rot="5400000">
            <a:off x="2725942" y="3259344"/>
            <a:ext cx="1295402" cy="1177514"/>
          </a:xfrm>
          <a:prstGeom prst="can">
            <a:avLst>
              <a:gd name="adj" fmla="val 29396"/>
            </a:avLst>
          </a:prstGeom>
          <a:solidFill>
            <a:schemeClr val="tx1">
              <a:lumMod val="50000"/>
              <a:lumOff val="50000"/>
              <a:alpha val="2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28256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E2358-EDF6-9D03-6E13-46E5E5AB3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Decay Chamber Length Variations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7A5A9D-A8BC-FABE-98D6-FB859690B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82A02BEE-6B46-5125-D36D-083EBB9499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21" y="1905000"/>
            <a:ext cx="8572501" cy="428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33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C9F73-509D-92B8-979B-0ADE1AD6B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Angular Coverage Variations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3E1B13-0463-B063-84D8-7E8246496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A diagram of a graph&#10;&#10;Description automatically generated">
            <a:extLst>
              <a:ext uri="{FF2B5EF4-FFF2-40B4-BE49-F238E27FC236}">
                <a16:creationId xmlns:a16="http://schemas.microsoft.com/office/drawing/2014/main" id="{A955DE9C-632B-F237-44A3-73E5D5A85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1905000"/>
            <a:ext cx="8305800" cy="425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0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96FB7-D8F5-959C-1A19-862033A39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Cut Variations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508101-CA40-FA44-B318-BF43B8FF8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 descr="A diagram of a graph&#10;&#10;Description automatically generated">
            <a:extLst>
              <a:ext uri="{FF2B5EF4-FFF2-40B4-BE49-F238E27FC236}">
                <a16:creationId xmlns:a16="http://schemas.microsoft.com/office/drawing/2014/main" id="{54B2362C-76B0-C62B-5EF5-2A08247CB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905000"/>
            <a:ext cx="7249119" cy="424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544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50240-5F2C-488B-8122-807186BFF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Conclusions: Design and Search Strategy Proposal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94B52A-7CDF-8C40-6A83-65EE83E5F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023720D-6690-6E42-FFB9-F8A2DA7A267A}"/>
                  </a:ext>
                </a:extLst>
              </p:cNvPr>
              <p:cNvSpPr txBox="1"/>
              <p:nvPr/>
            </p:nvSpPr>
            <p:spPr>
              <a:xfrm>
                <a:off x="381000" y="2362200"/>
                <a:ext cx="5275868" cy="21911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Font typeface="Courier New" panose="02070309020205020404" pitchFamily="49" charset="0"/>
                  <a:buChar char="o"/>
                </a:pPr>
                <a:r>
                  <a:rPr lang="en-US" sz="2400" dirty="0">
                    <a:latin typeface="Seaford" panose="00000500000000000000" pitchFamily="2" charset="0"/>
                  </a:rPr>
                  <a:t>Decay chamber length: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2400" b="1" dirty="0">
                    <a:solidFill>
                      <a:srgbClr val="FF0000"/>
                    </a:solidFill>
                    <a:latin typeface="Seaford" panose="00000500000000000000" pitchFamily="2" charset="0"/>
                  </a:rPr>
                  <a:t> m</a:t>
                </a:r>
                <a:endParaRPr lang="en-US" sz="2400" b="1" dirty="0">
                  <a:latin typeface="Seaford" panose="00000500000000000000" pitchFamily="2" charset="0"/>
                </a:endParaRPr>
              </a:p>
              <a:p>
                <a:pPr marL="285750" indent="-285750">
                  <a:lnSpc>
                    <a:spcPct val="200000"/>
                  </a:lnSpc>
                  <a:buFont typeface="Courier New" panose="02070309020205020404" pitchFamily="49" charset="0"/>
                  <a:buChar char="o"/>
                </a:pPr>
                <a:r>
                  <a:rPr lang="en-US" sz="2400" dirty="0">
                    <a:latin typeface="Seaford" panose="00000500000000000000" pitchFamily="2" charset="0"/>
                  </a:rPr>
                  <a:t>Angular coverage: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sz="2400" b="1" dirty="0">
                    <a:solidFill>
                      <a:srgbClr val="FF0000"/>
                    </a:solidFill>
                    <a:latin typeface="Seaford" panose="00000500000000000000" pitchFamily="2" charset="0"/>
                  </a:rPr>
                  <a:t> rad –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US" sz="2400" b="1" dirty="0">
                    <a:solidFill>
                      <a:srgbClr val="FF0000"/>
                    </a:solidFill>
                    <a:latin typeface="Seaford" panose="00000500000000000000" pitchFamily="2" charset="0"/>
                  </a:rPr>
                  <a:t> rad</a:t>
                </a:r>
                <a:endParaRPr lang="en-US" sz="2400" b="1" dirty="0">
                  <a:latin typeface="Seaford" panose="00000500000000000000" pitchFamily="2" charset="0"/>
                </a:endParaRPr>
              </a:p>
              <a:p>
                <a:pPr marL="285750" indent="-285750">
                  <a:lnSpc>
                    <a:spcPct val="200000"/>
                  </a:lnSpc>
                  <a:buFont typeface="Courier New" panose="02070309020205020404" pitchFamily="49" charset="0"/>
                  <a:buChar char="o"/>
                </a:pPr>
                <a:r>
                  <a:rPr lang="en-US" sz="2400" dirty="0">
                    <a:latin typeface="Seaford" panose="00000500000000000000" pitchFamily="2" charset="0"/>
                  </a:rPr>
                  <a:t>Photon energy cut: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𝟏𝟎𝟎</m:t>
                    </m:r>
                    <m:r>
                      <a:rPr lang="en-US" sz="24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1" dirty="0">
                    <a:solidFill>
                      <a:srgbClr val="FF0000"/>
                    </a:solidFill>
                    <a:latin typeface="Seaford" panose="00000500000000000000" pitchFamily="2" charset="0"/>
                  </a:rPr>
                  <a:t>MeV</a:t>
                </a:r>
                <a:endParaRPr lang="en-US" sz="2400" b="1" dirty="0">
                  <a:latin typeface="Seaford" panose="00000500000000000000" pitchFamily="2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023720D-6690-6E42-FFB9-F8A2DA7A2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2362200"/>
                <a:ext cx="5275868" cy="2191113"/>
              </a:xfrm>
              <a:prstGeom prst="rect">
                <a:avLst/>
              </a:prstGeom>
              <a:blipFill>
                <a:blip r:embed="rId2"/>
                <a:stretch>
                  <a:fillRect l="-1618" r="-694" b="-6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ight Brace 4">
            <a:extLst>
              <a:ext uri="{FF2B5EF4-FFF2-40B4-BE49-F238E27FC236}">
                <a16:creationId xmlns:a16="http://schemas.microsoft.com/office/drawing/2014/main" id="{3B7A50CB-AF58-BBC5-033D-FF554FC2479D}"/>
              </a:ext>
            </a:extLst>
          </p:cNvPr>
          <p:cNvSpPr/>
          <p:nvPr/>
        </p:nvSpPr>
        <p:spPr>
          <a:xfrm>
            <a:off x="5670632" y="2667000"/>
            <a:ext cx="120568" cy="1066800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AC43FEC-7DD7-092E-0471-90405B45EB9F}"/>
                  </a:ext>
                </a:extLst>
              </p:cNvPr>
              <p:cNvSpPr txBox="1"/>
              <p:nvPr/>
            </p:nvSpPr>
            <p:spPr>
              <a:xfrm>
                <a:off x="5804113" y="2715215"/>
                <a:ext cx="3023007" cy="7266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𝐸𝐶𝐴𝐿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𝟒𝟎</m:t>
                    </m:r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𝟏𝟎𝟎</m:t>
                    </m:r>
                    <m:r>
                      <a:rPr lang="en-US" sz="24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1" dirty="0">
                    <a:solidFill>
                      <a:srgbClr val="FF0000"/>
                    </a:solidFill>
                    <a:latin typeface="Seaford" panose="00000500000000000000" pitchFamily="2" charset="0"/>
                  </a:rPr>
                  <a:t>cm</a:t>
                </a:r>
                <a:endParaRPr lang="en-US" sz="2400" b="1" dirty="0">
                  <a:latin typeface="Seaford" panose="00000500000000000000" pitchFamily="2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AC43FEC-7DD7-092E-0471-90405B45EB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4113" y="2715215"/>
                <a:ext cx="3023007" cy="726609"/>
              </a:xfrm>
              <a:prstGeom prst="rect">
                <a:avLst/>
              </a:prstGeom>
              <a:blipFill>
                <a:blip r:embed="rId3"/>
                <a:stretch>
                  <a:fillRect r="-2621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752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43A4CE6-1942-2306-365B-CD16B311654D}"/>
              </a:ext>
            </a:extLst>
          </p:cNvPr>
          <p:cNvSpPr txBox="1"/>
          <p:nvPr/>
        </p:nvSpPr>
        <p:spPr>
          <a:xfrm>
            <a:off x="3197268" y="2667000"/>
            <a:ext cx="27494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95125"/>
                </a:solidFill>
                <a:latin typeface="+mj-lt"/>
              </a:rPr>
              <a:t>Back-up</a:t>
            </a:r>
          </a:p>
        </p:txBody>
      </p:sp>
    </p:spTree>
    <p:extLst>
      <p:ext uri="{BB962C8B-B14F-4D97-AF65-F5344CB8AC3E}">
        <p14:creationId xmlns:p14="http://schemas.microsoft.com/office/powerpoint/2010/main" val="183650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for ALPs Interacting with Photons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858921" y="2362200"/>
            <a:ext cx="2599279" cy="2209800"/>
            <a:chOff x="4114800" y="4132008"/>
            <a:chExt cx="2599279" cy="2209800"/>
          </a:xfrm>
        </p:grpSpPr>
        <p:sp>
          <p:nvSpPr>
            <p:cNvPr id="5" name="Freeform 82"/>
            <p:cNvSpPr>
              <a:spLocks/>
            </p:cNvSpPr>
            <p:nvPr/>
          </p:nvSpPr>
          <p:spPr bwMode="auto">
            <a:xfrm rot="8309265">
              <a:off x="4310771" y="5598796"/>
              <a:ext cx="1078068" cy="45719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5251039" y="5216856"/>
              <a:ext cx="1463040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5852563" y="4863140"/>
                  <a:ext cx="35477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52563" y="4863140"/>
                  <a:ext cx="354777" cy="338554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4114801" y="4132008"/>
                  <a:ext cx="35477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14801" y="4132008"/>
                  <a:ext cx="354777" cy="338554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4114800" y="6003254"/>
                  <a:ext cx="35477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14800" y="6003254"/>
                  <a:ext cx="354777" cy="338554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5169427" y="5220303"/>
                  <a:ext cx="683136" cy="3581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𝛾𝛾</m:t>
                            </m:r>
                            <m:r>
                              <m:rPr>
                                <m:nor/>
                              </m:rPr>
                              <a:rPr lang="en-US" sz="1600" dirty="0"/>
                              <m:t> 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69427" y="5220303"/>
                  <a:ext cx="683136" cy="358175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33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Freeform 82"/>
            <p:cNvSpPr>
              <a:spLocks/>
            </p:cNvSpPr>
            <p:nvPr/>
          </p:nvSpPr>
          <p:spPr bwMode="auto">
            <a:xfrm rot="2474109">
              <a:off x="4317220" y="4889896"/>
              <a:ext cx="1079668" cy="49899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Flowchart: Summing Junction 11"/>
            <p:cNvSpPr/>
            <p:nvPr/>
          </p:nvSpPr>
          <p:spPr>
            <a:xfrm>
              <a:off x="5173388" y="5130103"/>
              <a:ext cx="152400" cy="162719"/>
            </a:xfrm>
            <a:prstGeom prst="flowChartSummingJunct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9983" y="3048000"/>
            <a:ext cx="3842017" cy="83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128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 Search in DAMSA at PIP2-BD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7271556" y="2876643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9787" y="1777207"/>
            <a:ext cx="1750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+mj-lt"/>
              </a:rPr>
              <a:t>Detector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823414" y="2606150"/>
                <a:ext cx="3332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14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3414" y="2606150"/>
                <a:ext cx="333296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/>
          <p:cNvCxnSpPr>
            <a:cxnSpLocks/>
          </p:cNvCxnSpPr>
          <p:nvPr/>
        </p:nvCxnSpPr>
        <p:spPr>
          <a:xfrm flipV="1">
            <a:off x="4474879" y="2921876"/>
            <a:ext cx="2858487" cy="644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6215" y="2514600"/>
            <a:ext cx="989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u="sng" dirty="0">
                <a:latin typeface="+mj-lt"/>
              </a:rPr>
              <a:t>p</a:t>
            </a:r>
            <a:r>
              <a:rPr lang="en-US" sz="1600" u="sng" dirty="0">
                <a:latin typeface="+mj-lt"/>
              </a:rPr>
              <a:t> beam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285750" y="2840142"/>
            <a:ext cx="1127822" cy="27237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860025" y="1763745"/>
            <a:ext cx="1585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+mj-lt"/>
              </a:rPr>
              <a:t>Dump</a:t>
            </a:r>
          </a:p>
        </p:txBody>
      </p:sp>
      <p:sp>
        <p:nvSpPr>
          <p:cNvPr id="36" name="Can 35"/>
          <p:cNvSpPr/>
          <p:nvPr/>
        </p:nvSpPr>
        <p:spPr>
          <a:xfrm rot="16200000">
            <a:off x="2164158" y="883844"/>
            <a:ext cx="2453488" cy="4191002"/>
          </a:xfrm>
          <a:prstGeom prst="can">
            <a:avLst>
              <a:gd name="adj" fmla="val 11068"/>
            </a:avLst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1734496" y="2160150"/>
            <a:ext cx="37099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82"/>
          <p:cNvSpPr>
            <a:spLocks/>
          </p:cNvSpPr>
          <p:nvPr/>
        </p:nvSpPr>
        <p:spPr bwMode="auto">
          <a:xfrm rot="2301216">
            <a:off x="2074531" y="2259501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Freeform 82"/>
          <p:cNvSpPr>
            <a:spLocks/>
          </p:cNvSpPr>
          <p:nvPr/>
        </p:nvSpPr>
        <p:spPr bwMode="auto">
          <a:xfrm rot="19273811">
            <a:off x="2063788" y="2050220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2" name="Group 9"/>
          <p:cNvGrpSpPr>
            <a:grpSpLocks/>
          </p:cNvGrpSpPr>
          <p:nvPr/>
        </p:nvGrpSpPr>
        <p:grpSpPr bwMode="auto">
          <a:xfrm flipV="1">
            <a:off x="1653074" y="2687952"/>
            <a:ext cx="669610" cy="298192"/>
            <a:chOff x="1392" y="1488"/>
            <a:chExt cx="1584" cy="0"/>
          </a:xfrm>
        </p:grpSpPr>
        <p:sp>
          <p:nvSpPr>
            <p:cNvPr id="43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" name="Freeform 82"/>
          <p:cNvSpPr>
            <a:spLocks/>
          </p:cNvSpPr>
          <p:nvPr/>
        </p:nvSpPr>
        <p:spPr bwMode="auto">
          <a:xfrm rot="13429683">
            <a:off x="1967392" y="3118555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82"/>
          <p:cNvSpPr>
            <a:spLocks/>
          </p:cNvSpPr>
          <p:nvPr/>
        </p:nvSpPr>
        <p:spPr bwMode="auto">
          <a:xfrm rot="11972349">
            <a:off x="2303192" y="3053779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7" name="Group 9"/>
          <p:cNvGrpSpPr>
            <a:grpSpLocks/>
          </p:cNvGrpSpPr>
          <p:nvPr/>
        </p:nvGrpSpPr>
        <p:grpSpPr bwMode="auto">
          <a:xfrm rot="21003208" flipV="1">
            <a:off x="2282011" y="2654058"/>
            <a:ext cx="460429" cy="298192"/>
            <a:chOff x="1392" y="1488"/>
            <a:chExt cx="1584" cy="0"/>
          </a:xfrm>
        </p:grpSpPr>
        <p:sp>
          <p:nvSpPr>
            <p:cNvPr id="48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0" name="Group 9"/>
          <p:cNvGrpSpPr>
            <a:grpSpLocks/>
          </p:cNvGrpSpPr>
          <p:nvPr/>
        </p:nvGrpSpPr>
        <p:grpSpPr bwMode="auto">
          <a:xfrm rot="1494199" flipV="1">
            <a:off x="2336048" y="3050122"/>
            <a:ext cx="396628" cy="298192"/>
            <a:chOff x="1392" y="1488"/>
            <a:chExt cx="1584" cy="0"/>
          </a:xfrm>
        </p:grpSpPr>
        <p:sp>
          <p:nvSpPr>
            <p:cNvPr id="51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3" name="Group 9"/>
          <p:cNvGrpSpPr>
            <a:grpSpLocks/>
          </p:cNvGrpSpPr>
          <p:nvPr/>
        </p:nvGrpSpPr>
        <p:grpSpPr bwMode="auto">
          <a:xfrm rot="13277182" flipV="1">
            <a:off x="2127923" y="3355418"/>
            <a:ext cx="396628" cy="298192"/>
            <a:chOff x="1392" y="1488"/>
            <a:chExt cx="1584" cy="0"/>
          </a:xfrm>
        </p:grpSpPr>
        <p:sp>
          <p:nvSpPr>
            <p:cNvPr id="54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7" name="Group 9"/>
          <p:cNvGrpSpPr>
            <a:grpSpLocks/>
          </p:cNvGrpSpPr>
          <p:nvPr/>
        </p:nvGrpSpPr>
        <p:grpSpPr bwMode="auto">
          <a:xfrm rot="427458" flipV="1">
            <a:off x="2679723" y="3151324"/>
            <a:ext cx="460429" cy="298192"/>
            <a:chOff x="1392" y="1488"/>
            <a:chExt cx="1584" cy="0"/>
          </a:xfrm>
        </p:grpSpPr>
        <p:sp>
          <p:nvSpPr>
            <p:cNvPr id="58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0" name="Freeform 82"/>
          <p:cNvSpPr>
            <a:spLocks/>
          </p:cNvSpPr>
          <p:nvPr/>
        </p:nvSpPr>
        <p:spPr bwMode="auto">
          <a:xfrm rot="13812433">
            <a:off x="2601287" y="3550569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82"/>
          <p:cNvSpPr>
            <a:spLocks/>
          </p:cNvSpPr>
          <p:nvPr/>
        </p:nvSpPr>
        <p:spPr bwMode="auto">
          <a:xfrm rot="9923305">
            <a:off x="3112508" y="3412252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2" name="Group 9"/>
          <p:cNvGrpSpPr>
            <a:grpSpLocks/>
          </p:cNvGrpSpPr>
          <p:nvPr/>
        </p:nvGrpSpPr>
        <p:grpSpPr bwMode="auto">
          <a:xfrm rot="1257187" flipV="1">
            <a:off x="3159076" y="3272291"/>
            <a:ext cx="460429" cy="298192"/>
            <a:chOff x="1392" y="1488"/>
            <a:chExt cx="1584" cy="0"/>
          </a:xfrm>
        </p:grpSpPr>
        <p:sp>
          <p:nvSpPr>
            <p:cNvPr id="63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" name="Group 9"/>
          <p:cNvGrpSpPr>
            <a:grpSpLocks/>
          </p:cNvGrpSpPr>
          <p:nvPr/>
        </p:nvGrpSpPr>
        <p:grpSpPr bwMode="auto">
          <a:xfrm rot="1577864" flipV="1">
            <a:off x="2704105" y="2948211"/>
            <a:ext cx="460429" cy="298192"/>
            <a:chOff x="1392" y="1488"/>
            <a:chExt cx="1584" cy="0"/>
          </a:xfrm>
        </p:grpSpPr>
        <p:sp>
          <p:nvSpPr>
            <p:cNvPr id="66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" name="Group 9"/>
          <p:cNvGrpSpPr>
            <a:grpSpLocks/>
          </p:cNvGrpSpPr>
          <p:nvPr/>
        </p:nvGrpSpPr>
        <p:grpSpPr bwMode="auto">
          <a:xfrm rot="11215071" flipV="1">
            <a:off x="2654097" y="3155203"/>
            <a:ext cx="460429" cy="298192"/>
            <a:chOff x="1392" y="1488"/>
            <a:chExt cx="1584" cy="0"/>
          </a:xfrm>
        </p:grpSpPr>
        <p:sp>
          <p:nvSpPr>
            <p:cNvPr id="69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" name="Group 9"/>
          <p:cNvGrpSpPr>
            <a:grpSpLocks/>
          </p:cNvGrpSpPr>
          <p:nvPr/>
        </p:nvGrpSpPr>
        <p:grpSpPr bwMode="auto">
          <a:xfrm rot="10238270" flipV="1">
            <a:off x="3130063" y="3147984"/>
            <a:ext cx="460429" cy="298192"/>
            <a:chOff x="1392" y="1488"/>
            <a:chExt cx="1584" cy="0"/>
          </a:xfrm>
        </p:grpSpPr>
        <p:sp>
          <p:nvSpPr>
            <p:cNvPr id="72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4" name="Freeform 82"/>
          <p:cNvSpPr>
            <a:spLocks/>
          </p:cNvSpPr>
          <p:nvPr/>
        </p:nvSpPr>
        <p:spPr bwMode="auto">
          <a:xfrm rot="11129291">
            <a:off x="3144999" y="3200985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Freeform 82"/>
          <p:cNvSpPr>
            <a:spLocks/>
          </p:cNvSpPr>
          <p:nvPr/>
        </p:nvSpPr>
        <p:spPr bwMode="auto">
          <a:xfrm rot="20216054">
            <a:off x="2745687" y="2803800"/>
            <a:ext cx="365760" cy="27432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6" name="Group 9"/>
          <p:cNvGrpSpPr>
            <a:grpSpLocks/>
          </p:cNvGrpSpPr>
          <p:nvPr/>
        </p:nvGrpSpPr>
        <p:grpSpPr bwMode="auto">
          <a:xfrm rot="181734" flipV="1">
            <a:off x="2760999" y="2622786"/>
            <a:ext cx="460429" cy="298192"/>
            <a:chOff x="1392" y="1488"/>
            <a:chExt cx="1584" cy="0"/>
          </a:xfrm>
        </p:grpSpPr>
        <p:sp>
          <p:nvSpPr>
            <p:cNvPr id="77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1561634" y="1884967"/>
                <a:ext cx="4281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sz="14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1634" y="1884967"/>
                <a:ext cx="428131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2378356" y="1800224"/>
                <a:ext cx="3289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4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8356" y="1800224"/>
                <a:ext cx="328936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2390058" y="2229812"/>
                <a:ext cx="3289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4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0058" y="2229812"/>
                <a:ext cx="328936" cy="307777"/>
              </a:xfrm>
              <a:prstGeom prst="rect">
                <a:avLst/>
              </a:prstGeom>
              <a:blipFill>
                <a:blip r:embed="rId5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/>
              <p:cNvSpPr txBox="1"/>
              <p:nvPr/>
            </p:nvSpPr>
            <p:spPr>
              <a:xfrm>
                <a:off x="1557424" y="2691086"/>
                <a:ext cx="3232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sz="14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82" name="TextBox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7424" y="2691086"/>
                <a:ext cx="323294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TextBox 82"/>
          <p:cNvSpPr txBox="1"/>
          <p:nvPr/>
        </p:nvSpPr>
        <p:spPr>
          <a:xfrm rot="5400000">
            <a:off x="2153478" y="383428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…</a:t>
            </a:r>
          </a:p>
        </p:txBody>
      </p:sp>
      <p:sp>
        <p:nvSpPr>
          <p:cNvPr id="84" name="Freeform 82"/>
          <p:cNvSpPr>
            <a:spLocks/>
          </p:cNvSpPr>
          <p:nvPr/>
        </p:nvSpPr>
        <p:spPr bwMode="auto">
          <a:xfrm>
            <a:off x="4037128" y="2883149"/>
            <a:ext cx="557039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Freeform 82"/>
          <p:cNvSpPr>
            <a:spLocks/>
          </p:cNvSpPr>
          <p:nvPr/>
        </p:nvSpPr>
        <p:spPr bwMode="auto">
          <a:xfrm rot="5400000">
            <a:off x="4330055" y="3194877"/>
            <a:ext cx="577738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Oval 85"/>
          <p:cNvSpPr>
            <a:spLocks noChangeAspect="1"/>
          </p:cNvSpPr>
          <p:nvPr/>
        </p:nvSpPr>
        <p:spPr>
          <a:xfrm>
            <a:off x="4561541" y="2865715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/>
              <p:cNvSpPr txBox="1"/>
              <p:nvPr/>
            </p:nvSpPr>
            <p:spPr>
              <a:xfrm>
                <a:off x="3733800" y="3363289"/>
                <a:ext cx="3653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4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3363289"/>
                <a:ext cx="365356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8" name="Group 9"/>
          <p:cNvGrpSpPr>
            <a:grpSpLocks/>
          </p:cNvGrpSpPr>
          <p:nvPr/>
        </p:nvGrpSpPr>
        <p:grpSpPr bwMode="auto">
          <a:xfrm flipV="1">
            <a:off x="4073777" y="3213180"/>
            <a:ext cx="533484" cy="298192"/>
            <a:chOff x="1392" y="1488"/>
            <a:chExt cx="1584" cy="0"/>
          </a:xfrm>
        </p:grpSpPr>
        <p:sp>
          <p:nvSpPr>
            <p:cNvPr id="89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1" name="Group 9"/>
          <p:cNvGrpSpPr>
            <a:grpSpLocks/>
          </p:cNvGrpSpPr>
          <p:nvPr/>
        </p:nvGrpSpPr>
        <p:grpSpPr bwMode="auto">
          <a:xfrm flipV="1">
            <a:off x="4615361" y="3208413"/>
            <a:ext cx="561886" cy="298192"/>
            <a:chOff x="1392" y="1488"/>
            <a:chExt cx="1584" cy="0"/>
          </a:xfrm>
        </p:grpSpPr>
        <p:sp>
          <p:nvSpPr>
            <p:cNvPr id="92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/>
              <p:cNvSpPr txBox="1"/>
              <p:nvPr/>
            </p:nvSpPr>
            <p:spPr>
              <a:xfrm>
                <a:off x="5147268" y="3372812"/>
                <a:ext cx="3653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4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94" name="TextBox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7268" y="3372812"/>
                <a:ext cx="365356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/>
              <p:cNvSpPr txBox="1"/>
              <p:nvPr/>
            </p:nvSpPr>
            <p:spPr>
              <a:xfrm>
                <a:off x="3753209" y="2701642"/>
                <a:ext cx="3289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4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3209" y="2701642"/>
                <a:ext cx="328936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Cube 96"/>
          <p:cNvSpPr/>
          <p:nvPr/>
        </p:nvSpPr>
        <p:spPr>
          <a:xfrm>
            <a:off x="6724650" y="1759172"/>
            <a:ext cx="2114550" cy="2500238"/>
          </a:xfrm>
          <a:prstGeom prst="cube">
            <a:avLst>
              <a:gd name="adj" fmla="val 17064"/>
            </a:avLst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82"/>
          <p:cNvSpPr>
            <a:spLocks/>
          </p:cNvSpPr>
          <p:nvPr/>
        </p:nvSpPr>
        <p:spPr bwMode="auto">
          <a:xfrm rot="2301216">
            <a:off x="7226114" y="3120188"/>
            <a:ext cx="713351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Freeform 82"/>
          <p:cNvSpPr>
            <a:spLocks/>
          </p:cNvSpPr>
          <p:nvPr/>
        </p:nvSpPr>
        <p:spPr bwMode="auto">
          <a:xfrm rot="19273811">
            <a:off x="7236889" y="2725190"/>
            <a:ext cx="614350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/>
              <p:cNvSpPr txBox="1"/>
              <p:nvPr/>
            </p:nvSpPr>
            <p:spPr>
              <a:xfrm>
                <a:off x="7845541" y="2399375"/>
                <a:ext cx="3289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4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100" name="TextBox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5541" y="2399375"/>
                <a:ext cx="328936" cy="307777"/>
              </a:xfrm>
              <a:prstGeom prst="rect">
                <a:avLst/>
              </a:prstGeom>
              <a:blipFill>
                <a:blip r:embed="rId5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/>
              <p:cNvSpPr txBox="1"/>
              <p:nvPr/>
            </p:nvSpPr>
            <p:spPr>
              <a:xfrm>
                <a:off x="7846008" y="3194467"/>
                <a:ext cx="3289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4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101" name="TextBox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6008" y="3194467"/>
                <a:ext cx="328936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TextBox 101"/>
          <p:cNvSpPr txBox="1"/>
          <p:nvPr/>
        </p:nvSpPr>
        <p:spPr>
          <a:xfrm>
            <a:off x="1371600" y="5396932"/>
            <a:ext cx="2288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  <a:latin typeface="+mj-lt"/>
              </a:rPr>
              <a:t>Production of photons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463391" y="4259411"/>
            <a:ext cx="16942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Meson decays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E&amp;M showers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…</a:t>
            </a:r>
          </a:p>
        </p:txBody>
      </p:sp>
      <p:cxnSp>
        <p:nvCxnSpPr>
          <p:cNvPr id="105" name="Elbow Connector 104"/>
          <p:cNvCxnSpPr>
            <a:stCxn id="102" idx="1"/>
            <a:endCxn id="103" idx="1"/>
          </p:cNvCxnSpPr>
          <p:nvPr/>
        </p:nvCxnSpPr>
        <p:spPr>
          <a:xfrm rot="10800000" flipH="1">
            <a:off x="1371599" y="4859576"/>
            <a:ext cx="91791" cy="722022"/>
          </a:xfrm>
          <a:prstGeom prst="bentConnector3">
            <a:avLst>
              <a:gd name="adj1" fmla="val -249044"/>
            </a:avLst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3733800" y="4869011"/>
            <a:ext cx="1899815" cy="8803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>
                <a:solidFill>
                  <a:srgbClr val="1212FF"/>
                </a:solidFill>
                <a:latin typeface="+mj-lt"/>
              </a:rPr>
              <a:t>ALP production by</a:t>
            </a:r>
          </a:p>
          <a:p>
            <a:pPr>
              <a:lnSpc>
                <a:spcPct val="150000"/>
              </a:lnSpc>
            </a:pPr>
            <a:r>
              <a:rPr lang="en-US" u="sng" dirty="0" err="1">
                <a:solidFill>
                  <a:srgbClr val="1212FF"/>
                </a:solidFill>
                <a:latin typeface="+mj-lt"/>
              </a:rPr>
              <a:t>Primakoff</a:t>
            </a:r>
            <a:r>
              <a:rPr lang="en-US" u="sng" dirty="0">
                <a:solidFill>
                  <a:srgbClr val="1212FF"/>
                </a:solidFill>
                <a:latin typeface="+mj-lt"/>
              </a:rPr>
              <a:t> process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6261828" y="4816238"/>
            <a:ext cx="2577372" cy="8803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>
                <a:solidFill>
                  <a:srgbClr val="007A37"/>
                </a:solidFill>
                <a:latin typeface="+mj-lt"/>
              </a:rPr>
              <a:t>ALP detection by</a:t>
            </a:r>
          </a:p>
          <a:p>
            <a:pPr>
              <a:lnSpc>
                <a:spcPct val="150000"/>
              </a:lnSpc>
            </a:pPr>
            <a:r>
              <a:rPr lang="en-US" u="sng" dirty="0">
                <a:solidFill>
                  <a:srgbClr val="007A37"/>
                </a:solidFill>
                <a:latin typeface="+mj-lt"/>
              </a:rPr>
              <a:t>its decay to two photons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84E5B7-C840-0EDB-8837-8B87298FB1B4}"/>
              </a:ext>
            </a:extLst>
          </p:cNvPr>
          <p:cNvSpPr txBox="1"/>
          <p:nvPr/>
        </p:nvSpPr>
        <p:spPr>
          <a:xfrm>
            <a:off x="285750" y="6093023"/>
            <a:ext cx="5361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DAMSA</a:t>
            </a:r>
            <a:r>
              <a:rPr lang="en-US" sz="1400" dirty="0">
                <a:latin typeface="+mj-lt"/>
              </a:rPr>
              <a:t>: </a:t>
            </a:r>
            <a:r>
              <a:rPr lang="en-US" sz="1400" b="1" dirty="0">
                <a:latin typeface="+mj-lt"/>
              </a:rPr>
              <a:t>D</a:t>
            </a:r>
            <a:r>
              <a:rPr lang="en-US" sz="1400" dirty="0">
                <a:latin typeface="+mj-lt"/>
              </a:rPr>
              <a:t>ump-produced </a:t>
            </a:r>
            <a:r>
              <a:rPr lang="en-US" sz="1400" b="1" dirty="0">
                <a:latin typeface="+mj-lt"/>
              </a:rPr>
              <a:t>A</a:t>
            </a:r>
            <a:r>
              <a:rPr lang="en-US" sz="1400" dirty="0">
                <a:latin typeface="+mj-lt"/>
              </a:rPr>
              <a:t>boriginal </a:t>
            </a:r>
            <a:r>
              <a:rPr lang="en-US" sz="1400" b="1" dirty="0">
                <a:latin typeface="+mj-lt"/>
              </a:rPr>
              <a:t>M</a:t>
            </a:r>
            <a:r>
              <a:rPr lang="en-US" sz="1400" dirty="0">
                <a:latin typeface="+mj-lt"/>
              </a:rPr>
              <a:t>atter </a:t>
            </a:r>
            <a:r>
              <a:rPr lang="en-US" sz="1400" b="1" dirty="0">
                <a:latin typeface="+mj-lt"/>
              </a:rPr>
              <a:t>S</a:t>
            </a:r>
            <a:r>
              <a:rPr lang="en-US" sz="1400" dirty="0">
                <a:latin typeface="+mj-lt"/>
              </a:rPr>
              <a:t>earches at an </a:t>
            </a:r>
            <a:r>
              <a:rPr lang="en-US" sz="1400" b="1" dirty="0">
                <a:latin typeface="+mj-lt"/>
              </a:rPr>
              <a:t>A</a:t>
            </a:r>
            <a:r>
              <a:rPr lang="en-US" sz="1400" dirty="0">
                <a:latin typeface="+mj-lt"/>
              </a:rPr>
              <a:t>ccelerator</a:t>
            </a:r>
          </a:p>
        </p:txBody>
      </p:sp>
    </p:spTree>
    <p:extLst>
      <p:ext uri="{BB962C8B-B14F-4D97-AF65-F5344CB8AC3E}">
        <p14:creationId xmlns:p14="http://schemas.microsoft.com/office/powerpoint/2010/main" val="13611950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흐름">
  <a:themeElements>
    <a:clrScheme name="흐름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흐름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흐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130929</TotalTime>
  <Words>233</Words>
  <Application>Microsoft Office PowerPoint</Application>
  <PresentationFormat>On-screen Show (4:3)</PresentationFormat>
  <Paragraphs>67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Cambria Math</vt:lpstr>
      <vt:lpstr>Constantia</vt:lpstr>
      <vt:lpstr>Courier New</vt:lpstr>
      <vt:lpstr>Seaford</vt:lpstr>
      <vt:lpstr>Wingdings 2</vt:lpstr>
      <vt:lpstr>흐름</vt:lpstr>
      <vt:lpstr>Sensitivity Reach Dependence on Detector Parameters</vt:lpstr>
      <vt:lpstr>Baseline Design and Cuts</vt:lpstr>
      <vt:lpstr>Decay Chamber Length Variations</vt:lpstr>
      <vt:lpstr>Angular Coverage Variations</vt:lpstr>
      <vt:lpstr>Energy Cut Variations</vt:lpstr>
      <vt:lpstr>Conclusions: Design and Search Strategy Proposal</vt:lpstr>
      <vt:lpstr>PowerPoint Presentation</vt:lpstr>
      <vt:lpstr>Search for ALPs Interacting with Photons</vt:lpstr>
      <vt:lpstr>ALP Search in DAMSA at PIP2-BD</vt:lpstr>
    </vt:vector>
  </TitlesOfParts>
  <Company>MyCompany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immworry</dc:creator>
  <cp:lastModifiedBy>Kim, Doojin</cp:lastModifiedBy>
  <cp:revision>2151</cp:revision>
  <dcterms:created xsi:type="dcterms:W3CDTF">2012-09-10T03:49:30Z</dcterms:created>
  <dcterms:modified xsi:type="dcterms:W3CDTF">2023-09-05T21:18:22Z</dcterms:modified>
</cp:coreProperties>
</file>