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3" r:id="rId5"/>
    <p:sldMasterId id="214748367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</p:sldIdLst>
  <p:sldSz cy="5143500" cx="9144000"/>
  <p:notesSz cx="6858000" cy="9144000"/>
  <p:embeddedFontLst>
    <p:embeddedFont>
      <p:font typeface="Helvetica Neue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54" roundtripDataSignature="AMtx7miDQwu8wXIbimV795NzZ5ss97wk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6F26904-7FF2-4880-93B7-197BC2E4BAF6}">
  <a:tblStyle styleId="{E6F26904-7FF2-4880-93B7-197BC2E4BAF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53498F2-8D08-4749-A333-9C48E4AD9248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HelveticaNeue-bold.fntdata"/><Relationship Id="rId50" Type="http://schemas.openxmlformats.org/officeDocument/2006/relationships/font" Target="fonts/HelveticaNeue-regular.fntdata"/><Relationship Id="rId53" Type="http://schemas.openxmlformats.org/officeDocument/2006/relationships/font" Target="fonts/HelveticaNeue-boldItalic.fntdata"/><Relationship Id="rId52" Type="http://schemas.openxmlformats.org/officeDocument/2006/relationships/font" Target="fonts/HelveticaNeue-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54" Type="http://customschemas.google.com/relationships/presentationmetadata" Target="meta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p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37b6f6e318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37b6f6e318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237b6f6e318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316ecec963_11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316ecec963_11_2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2316ecec963_11_2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316ecec963_11_2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316ecec963_11_2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2316ecec963_11_2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316ecec963_11_1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316ecec963_11_1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g2316ecec963_11_1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5ac5edca0b_22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5ac5edca0b_22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25ac5edca0b_22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316ecec963_11_1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316ecec963_11_1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g2316ecec963_11_1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5ac5edca0b_22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25ac5edca0b_22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25ac5edca0b_22_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316ecec963_11_1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316ecec963_11_1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2316ecec963_11_1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316ecec963_11_1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316ecec963_11_1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g2316ecec963_11_1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5ac5edca0b_22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5ac5edca0b_22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25ac5edca0b_22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5ac5edca0b_22_2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25ac5edca0b_22_2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g25ac5edca0b_22_2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316ecec963_11_2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316ecec963_11_2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g2316ecec963_11_20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37cd1b91a8_0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237cd1b91a8_0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dt and dist account for ainglular</a:t>
            </a:r>
            <a:endParaRPr/>
          </a:p>
        </p:txBody>
      </p:sp>
      <p:sp>
        <p:nvSpPr>
          <p:cNvPr id="428" name="Google Shape;428;g237cd1b91a8_0_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5ac5edca0b_22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25ac5edca0b_22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25ac5edca0b_22_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5a786d2226_0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25a786d2226_0_1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g25a786d2226_0_1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25a786d2226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25a786d2226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g25a786d2226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5a786d2226_0_1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5a786d2226_0_1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g25a786d2226_0_1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5a786d2226_0_1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25a786d2226_0_1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g25a786d2226_0_1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1" name="Google Shape;501;p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5b2039bbd8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25b2039bbd8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g25b2039bbd8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316001a333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2316001a333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g2316001a333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5ac5edca0b_22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5ac5edca0b_22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25ac5edca0b_22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5b2039bbd8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25b2039bbd8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g25b2039bbd8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316ecec963_11_2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2316ecec963_11_2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g2316ecec963_11_2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316ecec963_11_2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2316ecec963_11_2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g2316ecec963_11_2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316ecec963_11_2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2316ecec963_11_2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g2316ecec963_11_2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25b2039bbd8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25b2039bbd8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g25b2039bbd8_0_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23192bb577d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23192bb577d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g23192bb577d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23192bb577d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23192bb577d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g23192bb577d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23192bb577d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23192bb577d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g23192bb577d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37b6f6e318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37b6f6e318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g237b6f6e318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25b2039bbd8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25b2039bbd8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g25b2039bbd8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316ecec963_11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316ecec963_11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2316ecec963_11_19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25a786d2226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25a786d2226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g25a786d2226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25b2039bbd8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25b2039bbd8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g25b2039bbd8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5a786d2226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25a786d2226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g25a786d2226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316ecec963_1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316ecec963_1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2316ecec963_1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5a786d2226_0_1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5a786d2226_0_1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25a786d2226_0_1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37b6f6e318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37b6f6e318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237b6f6e318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37b6f6e318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37b6f6e318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237b6f6e318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37b6f6e318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37b6f6e318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237b6f6e318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TA Title Slide">
  <p:cSld name="UTA 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6" name="Google Shape;16;p15"/>
          <p:cNvCxnSpPr/>
          <p:nvPr/>
        </p:nvCxnSpPr>
        <p:spPr>
          <a:xfrm>
            <a:off x="447338" y="3324757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15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Text&#10;&#10;Description automatically generated" id="19" name="Google Shape;1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8871" y="3562708"/>
            <a:ext cx="5226219" cy="145577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3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3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3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1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1"/>
          <p:cNvSpPr txBox="1"/>
          <p:nvPr>
            <p:ph idx="1" type="body"/>
          </p:nvPr>
        </p:nvSpPr>
        <p:spPr>
          <a:xfrm>
            <a:off x="457200" y="8375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41"/>
          <p:cNvSpPr txBox="1"/>
          <p:nvPr>
            <p:ph idx="2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0" name="Google Shape;70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41"/>
          <p:cNvSpPr txBox="1"/>
          <p:nvPr/>
        </p:nvSpPr>
        <p:spPr>
          <a:xfrm>
            <a:off x="82100" y="29900"/>
            <a:ext cx="563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457200" y="1310641"/>
            <a:ext cx="8229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TA Title Slide">
  <p:cSld name="UTA Title Slid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81" name="Google Shape;81;p19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2" name="Google Shape;82;p19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Text&#10;&#10;Description automatically generated" id="84" name="Google Shape;8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78871" y="3562708"/>
            <a:ext cx="5226218" cy="1455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 txBox="1"/>
          <p:nvPr>
            <p:ph type="title"/>
          </p:nvPr>
        </p:nvSpPr>
        <p:spPr>
          <a:xfrm>
            <a:off x="457200" y="1785462"/>
            <a:ext cx="8229600" cy="8572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" type="body"/>
          </p:nvPr>
        </p:nvSpPr>
        <p:spPr>
          <a:xfrm>
            <a:off x="457200" y="2529642"/>
            <a:ext cx="8229600" cy="67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Photo">
  <p:cSld name="Full Bleed Photo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1"/>
          <p:cNvSpPr/>
          <p:nvPr>
            <p:ph idx="2" type="pic"/>
          </p:nvPr>
        </p:nvSpPr>
        <p:spPr>
          <a:xfrm>
            <a:off x="-45720" y="-34290"/>
            <a:ext cx="9235440" cy="52120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 Signature Title Slide">
  <p:cSld name="Alt Signature Title Slide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2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94" name="Google Shape;94;p22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5" name="Google Shape;95;p22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22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8"/>
          <p:cNvSpPr txBox="1"/>
          <p:nvPr>
            <p:ph idx="1" type="body"/>
          </p:nvPr>
        </p:nvSpPr>
        <p:spPr>
          <a:xfrm>
            <a:off x="457200" y="2529642"/>
            <a:ext cx="8229600" cy="6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Alt Signature Title Slide">
  <p:cSld name="1_Alt Signature Title Slide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3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00" name="Google Shape;100;p23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" name="Google Shape;101;p23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23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23"/>
          <p:cNvSpPr/>
          <p:nvPr>
            <p:ph idx="4" type="pic"/>
          </p:nvPr>
        </p:nvSpPr>
        <p:spPr>
          <a:xfrm>
            <a:off x="2742520" y="3884341"/>
            <a:ext cx="4581525" cy="105886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Alt Signature Title Slide">
  <p:cSld name="2_Alt Signature Title Slid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4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4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07" name="Google Shape;107;p24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8" name="Google Shape;108;p24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24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24"/>
          <p:cNvSpPr/>
          <p:nvPr>
            <p:ph idx="4" type="pic"/>
          </p:nvPr>
        </p:nvSpPr>
        <p:spPr>
          <a:xfrm>
            <a:off x="2742520" y="3884341"/>
            <a:ext cx="4581525" cy="1058862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24"/>
          <p:cNvSpPr txBox="1"/>
          <p:nvPr>
            <p:ph idx="5" type="body"/>
          </p:nvPr>
        </p:nvSpPr>
        <p:spPr>
          <a:xfrm>
            <a:off x="5181600" y="2741663"/>
            <a:ext cx="3659188" cy="8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 Slide">
  <p:cSld name="Two Content Slide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 txBox="1"/>
          <p:nvPr>
            <p:ph type="title"/>
          </p:nvPr>
        </p:nvSpPr>
        <p:spPr>
          <a:xfrm>
            <a:off x="457200" y="12469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1" type="body"/>
          </p:nvPr>
        </p:nvSpPr>
        <p:spPr>
          <a:xfrm>
            <a:off x="457200" y="799465"/>
            <a:ext cx="8229600" cy="33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25"/>
          <p:cNvSpPr txBox="1"/>
          <p:nvPr>
            <p:ph idx="2" type="body"/>
          </p:nvPr>
        </p:nvSpPr>
        <p:spPr>
          <a:xfrm>
            <a:off x="457200" y="1310641"/>
            <a:ext cx="4038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6" name="Google Shape;116;p25"/>
          <p:cNvSpPr txBox="1"/>
          <p:nvPr>
            <p:ph idx="3" type="body"/>
          </p:nvPr>
        </p:nvSpPr>
        <p:spPr>
          <a:xfrm>
            <a:off x="4648200" y="1310641"/>
            <a:ext cx="4038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 Slide">
  <p:cSld name="1_Two Content Slide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title"/>
          </p:nvPr>
        </p:nvSpPr>
        <p:spPr>
          <a:xfrm>
            <a:off x="457200" y="12469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>
            <a:off x="47501" y="1111158"/>
            <a:ext cx="2721430" cy="1668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0" name="Google Shape;120;p26"/>
          <p:cNvSpPr txBox="1"/>
          <p:nvPr>
            <p:ph idx="2" type="body"/>
          </p:nvPr>
        </p:nvSpPr>
        <p:spPr>
          <a:xfrm>
            <a:off x="47499" y="2856015"/>
            <a:ext cx="2721431" cy="1668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1" name="Google Shape;121;p26"/>
          <p:cNvSpPr txBox="1"/>
          <p:nvPr>
            <p:ph idx="3" type="body"/>
          </p:nvPr>
        </p:nvSpPr>
        <p:spPr>
          <a:xfrm>
            <a:off x="2919350" y="1111158"/>
            <a:ext cx="2644240" cy="1744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2" name="Google Shape;122;p26"/>
          <p:cNvSpPr txBox="1"/>
          <p:nvPr>
            <p:ph idx="4" type="body"/>
          </p:nvPr>
        </p:nvSpPr>
        <p:spPr>
          <a:xfrm>
            <a:off x="2909453" y="2985224"/>
            <a:ext cx="2721431" cy="1971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3" name="Google Shape;123;p26"/>
          <p:cNvSpPr txBox="1"/>
          <p:nvPr>
            <p:ph idx="5" type="body"/>
          </p:nvPr>
        </p:nvSpPr>
        <p:spPr>
          <a:xfrm>
            <a:off x="6008916" y="1117911"/>
            <a:ext cx="2933203" cy="16617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4" name="Google Shape;124;p26"/>
          <p:cNvSpPr txBox="1"/>
          <p:nvPr>
            <p:ph idx="6" type="body"/>
          </p:nvPr>
        </p:nvSpPr>
        <p:spPr>
          <a:xfrm>
            <a:off x="5975267" y="2985224"/>
            <a:ext cx="2952999" cy="1959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Table">
  <p:cSld name="Wide Tabl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500"/>
              <a:buFont typeface="Arial"/>
              <a:buNone/>
              <a:defRPr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Chart">
  <p:cSld name="Wide Char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8"/>
          <p:cNvSpPr/>
          <p:nvPr>
            <p:ph idx="2" type="chart"/>
          </p:nvPr>
        </p:nvSpPr>
        <p:spPr>
          <a:xfrm>
            <a:off x="228600" y="285750"/>
            <a:ext cx="8686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Video">
  <p:cSld name="Full Bleed Video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9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9"/>
          <p:cNvSpPr/>
          <p:nvPr>
            <p:ph idx="2" type="media"/>
          </p:nvPr>
        </p:nvSpPr>
        <p:spPr>
          <a:xfrm>
            <a:off x="-45720" y="-34290"/>
            <a:ext cx="9235440" cy="5212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1">
  <p:cSld name="Content Slide_1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5ac5edca0b_22_207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g25ac5edca0b_22_207"/>
          <p:cNvSpPr txBox="1"/>
          <p:nvPr>
            <p:ph idx="1" type="body"/>
          </p:nvPr>
        </p:nvSpPr>
        <p:spPr>
          <a:xfrm>
            <a:off x="457200" y="8375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g25ac5edca0b_22_207"/>
          <p:cNvSpPr txBox="1"/>
          <p:nvPr>
            <p:ph idx="2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37cd1b91a8_0_121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237cd1b91a8_0_121"/>
          <p:cNvSpPr txBox="1"/>
          <p:nvPr>
            <p:ph idx="1" type="body"/>
          </p:nvPr>
        </p:nvSpPr>
        <p:spPr>
          <a:xfrm>
            <a:off x="457200" y="8375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g237cd1b91a8_0_121"/>
          <p:cNvSpPr txBox="1"/>
          <p:nvPr>
            <p:ph idx="2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TA Title Slide">
  <p:cSld name="UTA Title Slide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37cd1b91a8_0_125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237cd1b91a8_0_125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47" name="Google Shape;147;g237cd1b91a8_0_125"/>
          <p:cNvCxnSpPr/>
          <p:nvPr/>
        </p:nvCxnSpPr>
        <p:spPr>
          <a:xfrm>
            <a:off x="690413" y="2633032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8" name="Google Shape;148;g237cd1b91a8_0_125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g237cd1b91a8_0_125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Text&#10;&#10;Description automatically generated" id="150" name="Google Shape;150;g237cd1b91a8_0_1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78871" y="3562708"/>
            <a:ext cx="5226219" cy="1455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7" name="Google Shape;27;p3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8" name="Google Shape;2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37cd1b91a8_0_132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g237cd1b91a8_0_132"/>
          <p:cNvSpPr txBox="1"/>
          <p:nvPr>
            <p:ph idx="1" type="body"/>
          </p:nvPr>
        </p:nvSpPr>
        <p:spPr>
          <a:xfrm>
            <a:off x="457200" y="2529642"/>
            <a:ext cx="8229600" cy="6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Photo">
  <p:cSld name="Full Bleed Photo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37cd1b91a8_0_135"/>
          <p:cNvSpPr txBox="1"/>
          <p:nvPr>
            <p:ph type="title"/>
          </p:nvPr>
        </p:nvSpPr>
        <p:spPr>
          <a:xfrm>
            <a:off x="457200" y="-96360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g237cd1b91a8_0_135"/>
          <p:cNvSpPr/>
          <p:nvPr>
            <p:ph idx="2" type="pic"/>
          </p:nvPr>
        </p:nvSpPr>
        <p:spPr>
          <a:xfrm>
            <a:off x="-45720" y="-34290"/>
            <a:ext cx="9235500" cy="5212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 Signature Title Slide">
  <p:cSld name="Alt Signature Title Slide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37cd1b91a8_0_138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g237cd1b91a8_0_138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60" name="Google Shape;160;g237cd1b91a8_0_138"/>
          <p:cNvCxnSpPr/>
          <p:nvPr/>
        </p:nvCxnSpPr>
        <p:spPr>
          <a:xfrm>
            <a:off x="690413" y="2633032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1" name="Google Shape;161;g237cd1b91a8_0_138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2" name="Google Shape;162;g237cd1b91a8_0_138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Alt Signature Title Slide">
  <p:cSld name="1_Alt Signature Title Slide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37cd1b91a8_0_144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g237cd1b91a8_0_144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66" name="Google Shape;166;g237cd1b91a8_0_144"/>
          <p:cNvCxnSpPr/>
          <p:nvPr/>
        </p:nvCxnSpPr>
        <p:spPr>
          <a:xfrm>
            <a:off x="690413" y="2633032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7" name="Google Shape;167;g237cd1b91a8_0_144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g237cd1b91a8_0_144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g237cd1b91a8_0_144"/>
          <p:cNvSpPr/>
          <p:nvPr>
            <p:ph idx="4" type="pic"/>
          </p:nvPr>
        </p:nvSpPr>
        <p:spPr>
          <a:xfrm>
            <a:off x="2742520" y="3884341"/>
            <a:ext cx="4581600" cy="1059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Alt Signature Title Slide">
  <p:cSld name="2_Alt Signature Title Slide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37cd1b91a8_0_151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g237cd1b91a8_0_151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73" name="Google Shape;173;g237cd1b91a8_0_151"/>
          <p:cNvCxnSpPr/>
          <p:nvPr/>
        </p:nvCxnSpPr>
        <p:spPr>
          <a:xfrm>
            <a:off x="690413" y="2633032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" name="Google Shape;174;g237cd1b91a8_0_151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5" name="Google Shape;175;g237cd1b91a8_0_151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6" name="Google Shape;176;g237cd1b91a8_0_151"/>
          <p:cNvSpPr/>
          <p:nvPr>
            <p:ph idx="4" type="pic"/>
          </p:nvPr>
        </p:nvSpPr>
        <p:spPr>
          <a:xfrm>
            <a:off x="2742520" y="3884341"/>
            <a:ext cx="4581600" cy="1059000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g237cd1b91a8_0_151"/>
          <p:cNvSpPr txBox="1"/>
          <p:nvPr>
            <p:ph idx="5" type="body"/>
          </p:nvPr>
        </p:nvSpPr>
        <p:spPr>
          <a:xfrm>
            <a:off x="5181600" y="2741663"/>
            <a:ext cx="36591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 Slide">
  <p:cSld name="Two Content Slid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37cd1b91a8_0_159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g237cd1b91a8_0_159"/>
          <p:cNvSpPr txBox="1"/>
          <p:nvPr>
            <p:ph idx="1" type="body"/>
          </p:nvPr>
        </p:nvSpPr>
        <p:spPr>
          <a:xfrm>
            <a:off x="457200" y="7994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g237cd1b91a8_0_159"/>
          <p:cNvSpPr txBox="1"/>
          <p:nvPr>
            <p:ph idx="2" type="body"/>
          </p:nvPr>
        </p:nvSpPr>
        <p:spPr>
          <a:xfrm>
            <a:off x="457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82" name="Google Shape;182;g237cd1b91a8_0_159"/>
          <p:cNvSpPr txBox="1"/>
          <p:nvPr>
            <p:ph idx="3" type="body"/>
          </p:nvPr>
        </p:nvSpPr>
        <p:spPr>
          <a:xfrm>
            <a:off x="4648200" y="1310641"/>
            <a:ext cx="4038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 Slide">
  <p:cSld name="1_Two Content Slide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37cd1b91a8_0_164"/>
          <p:cNvSpPr txBox="1"/>
          <p:nvPr>
            <p:ph type="title"/>
          </p:nvPr>
        </p:nvSpPr>
        <p:spPr>
          <a:xfrm>
            <a:off x="457200" y="1246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g237cd1b91a8_0_164"/>
          <p:cNvSpPr txBox="1"/>
          <p:nvPr>
            <p:ph idx="1" type="body"/>
          </p:nvPr>
        </p:nvSpPr>
        <p:spPr>
          <a:xfrm>
            <a:off x="47501" y="1111158"/>
            <a:ext cx="2721300" cy="16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86" name="Google Shape;186;g237cd1b91a8_0_164"/>
          <p:cNvSpPr txBox="1"/>
          <p:nvPr>
            <p:ph idx="2" type="body"/>
          </p:nvPr>
        </p:nvSpPr>
        <p:spPr>
          <a:xfrm>
            <a:off x="47499" y="2856015"/>
            <a:ext cx="2721300" cy="16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87" name="Google Shape;187;g237cd1b91a8_0_164"/>
          <p:cNvSpPr txBox="1"/>
          <p:nvPr>
            <p:ph idx="3" type="body"/>
          </p:nvPr>
        </p:nvSpPr>
        <p:spPr>
          <a:xfrm>
            <a:off x="2919350" y="1111158"/>
            <a:ext cx="2644200" cy="17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88" name="Google Shape;188;g237cd1b91a8_0_164"/>
          <p:cNvSpPr txBox="1"/>
          <p:nvPr>
            <p:ph idx="4" type="body"/>
          </p:nvPr>
        </p:nvSpPr>
        <p:spPr>
          <a:xfrm>
            <a:off x="2909453" y="2985224"/>
            <a:ext cx="2721300" cy="19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89" name="Google Shape;189;g237cd1b91a8_0_164"/>
          <p:cNvSpPr txBox="1"/>
          <p:nvPr>
            <p:ph idx="5" type="body"/>
          </p:nvPr>
        </p:nvSpPr>
        <p:spPr>
          <a:xfrm>
            <a:off x="6008916" y="1117911"/>
            <a:ext cx="29331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90" name="Google Shape;190;g237cd1b91a8_0_164"/>
          <p:cNvSpPr txBox="1"/>
          <p:nvPr>
            <p:ph idx="6" type="body"/>
          </p:nvPr>
        </p:nvSpPr>
        <p:spPr>
          <a:xfrm>
            <a:off x="5975267" y="2985224"/>
            <a:ext cx="2952900" cy="19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Table">
  <p:cSld name="Wide Table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37cd1b91a8_0_172"/>
          <p:cNvSpPr txBox="1"/>
          <p:nvPr>
            <p:ph type="title"/>
          </p:nvPr>
        </p:nvSpPr>
        <p:spPr>
          <a:xfrm>
            <a:off x="457200" y="-96360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500"/>
              <a:buFont typeface="Arial"/>
              <a:buNone/>
              <a:defRPr>
                <a:solidFill>
                  <a:srgbClr val="FF0000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Chart">
  <p:cSld name="Wide Char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37cd1b91a8_0_174"/>
          <p:cNvSpPr txBox="1"/>
          <p:nvPr>
            <p:ph type="title"/>
          </p:nvPr>
        </p:nvSpPr>
        <p:spPr>
          <a:xfrm>
            <a:off x="457200" y="-96360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g237cd1b91a8_0_174"/>
          <p:cNvSpPr/>
          <p:nvPr>
            <p:ph idx="2" type="chart"/>
          </p:nvPr>
        </p:nvSpPr>
        <p:spPr>
          <a:xfrm>
            <a:off x="228600" y="285750"/>
            <a:ext cx="8686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Video">
  <p:cSld name="Full Bleed Video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37cd1b91a8_0_177"/>
          <p:cNvSpPr txBox="1"/>
          <p:nvPr>
            <p:ph type="title"/>
          </p:nvPr>
        </p:nvSpPr>
        <p:spPr>
          <a:xfrm>
            <a:off x="457200" y="-96360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g237cd1b91a8_0_177"/>
          <p:cNvSpPr/>
          <p:nvPr>
            <p:ph idx="2" type="media"/>
          </p:nvPr>
        </p:nvSpPr>
        <p:spPr>
          <a:xfrm>
            <a:off x="-45720" y="-34290"/>
            <a:ext cx="9235500" cy="52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1" name="Google Shape;31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3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3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3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0" name="Google Shape;50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5" Type="http://schemas.openxmlformats.org/officeDocument/2006/relationships/theme" Target="../theme/theme4.xml"/><Relationship Id="rId1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37cd1b91a8_0_1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g237cd1b91a8_0_118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43.png"/><Relationship Id="rId6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Relationship Id="rId4" Type="http://schemas.openxmlformats.org/officeDocument/2006/relationships/image" Target="../media/image37.png"/><Relationship Id="rId5" Type="http://schemas.openxmlformats.org/officeDocument/2006/relationships/image" Target="../media/image36.png"/><Relationship Id="rId6" Type="http://schemas.openxmlformats.org/officeDocument/2006/relationships/image" Target="../media/image5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8.png"/><Relationship Id="rId4" Type="http://schemas.openxmlformats.org/officeDocument/2006/relationships/image" Target="../media/image50.png"/><Relationship Id="rId5" Type="http://schemas.openxmlformats.org/officeDocument/2006/relationships/image" Target="../media/image4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8.png"/></Relationships>
</file>

<file path=ppt/slides/_rels/slide18.xml.rels><?xml version="1.0" encoding="UTF-8" standalone="yes"?><Relationships xmlns="http://schemas.openxmlformats.org/package/2006/relationships"><Relationship Id="rId11" Type="http://schemas.openxmlformats.org/officeDocument/2006/relationships/image" Target="../media/image58.png"/><Relationship Id="rId10" Type="http://schemas.openxmlformats.org/officeDocument/2006/relationships/image" Target="../media/image53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9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49.png"/><Relationship Id="rId7" Type="http://schemas.openxmlformats.org/officeDocument/2006/relationships/image" Target="../media/image57.png"/><Relationship Id="rId8" Type="http://schemas.openxmlformats.org/officeDocument/2006/relationships/image" Target="../media/image6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9.png"/><Relationship Id="rId4" Type="http://schemas.openxmlformats.org/officeDocument/2006/relationships/image" Target="../media/image6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6.png"/><Relationship Id="rId4" Type="http://schemas.openxmlformats.org/officeDocument/2006/relationships/image" Target="../media/image69.png"/><Relationship Id="rId5" Type="http://schemas.openxmlformats.org/officeDocument/2006/relationships/image" Target="../media/image79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5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9" Type="http://schemas.openxmlformats.org/officeDocument/2006/relationships/hyperlink" Target="https://pdg.lbl.gov/2002/contents_tables.html" TargetMode="External"/><Relationship Id="rId5" Type="http://schemas.openxmlformats.org/officeDocument/2006/relationships/image" Target="../media/image21.png"/><Relationship Id="rId6" Type="http://schemas.openxmlformats.org/officeDocument/2006/relationships/image" Target="../media/image12.png"/><Relationship Id="rId7" Type="http://schemas.openxmlformats.org/officeDocument/2006/relationships/image" Target="../media/image16.png"/><Relationship Id="rId8" Type="http://schemas.openxmlformats.org/officeDocument/2006/relationships/image" Target="../media/image1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8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5.png"/><Relationship Id="rId4" Type="http://schemas.openxmlformats.org/officeDocument/2006/relationships/image" Target="../media/image67.png"/><Relationship Id="rId5" Type="http://schemas.openxmlformats.org/officeDocument/2006/relationships/image" Target="../media/image66.png"/><Relationship Id="rId6" Type="http://schemas.openxmlformats.org/officeDocument/2006/relationships/image" Target="../media/image77.png"/><Relationship Id="rId7" Type="http://schemas.openxmlformats.org/officeDocument/2006/relationships/image" Target="../media/image74.png"/><Relationship Id="rId8" Type="http://schemas.openxmlformats.org/officeDocument/2006/relationships/image" Target="../media/image8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1.png"/><Relationship Id="rId4" Type="http://schemas.openxmlformats.org/officeDocument/2006/relationships/image" Target="../media/image73.png"/><Relationship Id="rId5" Type="http://schemas.openxmlformats.org/officeDocument/2006/relationships/image" Target="../media/image76.png"/><Relationship Id="rId6" Type="http://schemas.openxmlformats.org/officeDocument/2006/relationships/image" Target="../media/image78.png"/><Relationship Id="rId7" Type="http://schemas.openxmlformats.org/officeDocument/2006/relationships/image" Target="../media/image85.png"/><Relationship Id="rId8" Type="http://schemas.openxmlformats.org/officeDocument/2006/relationships/image" Target="../media/image8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5.png"/><Relationship Id="rId4" Type="http://schemas.openxmlformats.org/officeDocument/2006/relationships/image" Target="../media/image6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2.png"/><Relationship Id="rId4" Type="http://schemas.openxmlformats.org/officeDocument/2006/relationships/image" Target="../media/image8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2.png"/><Relationship Id="rId4" Type="http://schemas.openxmlformats.org/officeDocument/2006/relationships/image" Target="../media/image8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3.png"/><Relationship Id="rId6" Type="http://schemas.openxmlformats.org/officeDocument/2006/relationships/image" Target="../media/image92.png"/><Relationship Id="rId7" Type="http://schemas.openxmlformats.org/officeDocument/2006/relationships/image" Target="../media/image9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png"/><Relationship Id="rId4" Type="http://schemas.openxmlformats.org/officeDocument/2006/relationships/image" Target="../media/image30.png"/><Relationship Id="rId5" Type="http://schemas.openxmlformats.org/officeDocument/2006/relationships/image" Target="../media/image25.png"/><Relationship Id="rId6" Type="http://schemas.openxmlformats.org/officeDocument/2006/relationships/image" Target="../media/image28.png"/><Relationship Id="rId7" Type="http://schemas.openxmlformats.org/officeDocument/2006/relationships/image" Target="../media/image3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29.png"/><Relationship Id="rId5" Type="http://schemas.openxmlformats.org/officeDocument/2006/relationships/image" Target="../media/image32.png"/><Relationship Id="rId6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"/>
          <p:cNvSpPr txBox="1"/>
          <p:nvPr>
            <p:ph type="title"/>
          </p:nvPr>
        </p:nvSpPr>
        <p:spPr>
          <a:xfrm>
            <a:off x="457200" y="2007949"/>
            <a:ext cx="8229600" cy="127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/>
              <a:t>DAMSA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66"/>
              <a:t>800 MeV, 120 GeV and 450 GeV</a:t>
            </a:r>
            <a:endParaRPr sz="1766"/>
          </a:p>
        </p:txBody>
      </p:sp>
      <p:sp>
        <p:nvSpPr>
          <p:cNvPr id="205" name="Google Shape;205;p1"/>
          <p:cNvSpPr txBox="1"/>
          <p:nvPr>
            <p:ph idx="2" type="body"/>
          </p:nvPr>
        </p:nvSpPr>
        <p:spPr>
          <a:xfrm>
            <a:off x="522810" y="3346788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/>
              <a:t>Jacob Bogenschuetz</a:t>
            </a:r>
            <a:endParaRPr/>
          </a:p>
        </p:txBody>
      </p:sp>
      <p:sp>
        <p:nvSpPr>
          <p:cNvPr id="206" name="Google Shape;206;p1"/>
          <p:cNvSpPr txBox="1"/>
          <p:nvPr/>
        </p:nvSpPr>
        <p:spPr>
          <a:xfrm>
            <a:off x="364425" y="426275"/>
            <a:ext cx="2009100" cy="11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DAMSA visual</a:t>
            </a:r>
            <a:endParaRPr/>
          </a:p>
        </p:txBody>
      </p:sp>
      <p:pic>
        <p:nvPicPr>
          <p:cNvPr id="207" name="Google Shape;207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2650" y="145600"/>
            <a:ext cx="2198694" cy="208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"/>
          <p:cNvPicPr preferRelativeResize="0"/>
          <p:nvPr/>
        </p:nvPicPr>
        <p:blipFill rotWithShape="1">
          <a:blip r:embed="rId4">
            <a:alphaModFix/>
          </a:blip>
          <a:srcRect b="0" l="10181" r="17143" t="0"/>
          <a:stretch/>
        </p:blipFill>
        <p:spPr>
          <a:xfrm>
            <a:off x="229075" y="145600"/>
            <a:ext cx="2398026" cy="208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"/>
          <p:cNvPicPr preferRelativeResize="0"/>
          <p:nvPr/>
        </p:nvPicPr>
        <p:blipFill rotWithShape="1">
          <a:blip r:embed="rId5">
            <a:alphaModFix/>
          </a:blip>
          <a:srcRect b="14413" l="15517" r="18284" t="15719"/>
          <a:stretch/>
        </p:blipFill>
        <p:spPr>
          <a:xfrm>
            <a:off x="6429450" y="145600"/>
            <a:ext cx="2009101" cy="2098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35263" y="145601"/>
            <a:ext cx="2786000" cy="208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37b6f6e318_0_59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per Proton on Target </a:t>
            </a:r>
            <a:r>
              <a:rPr lang="en-US"/>
              <a:t>- k0 / eta</a:t>
            </a:r>
            <a:endParaRPr/>
          </a:p>
        </p:txBody>
      </p:sp>
      <p:graphicFrame>
        <p:nvGraphicFramePr>
          <p:cNvPr id="322" name="Google Shape;322;g237b6f6e318_0_59"/>
          <p:cNvGraphicFramePr/>
          <p:nvPr/>
        </p:nvGraphicFramePr>
        <p:xfrm>
          <a:off x="0" y="37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4572000"/>
                <a:gridCol w="4572000"/>
              </a:tblGrid>
              <a:tr h="2270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70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323" name="Google Shape;323;g237b6f6e318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72450"/>
            <a:ext cx="454561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g237b6f6e318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72451"/>
            <a:ext cx="454562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237b6f6e318_0_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643051"/>
            <a:ext cx="454562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g237b6f6e318_0_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2643049"/>
            <a:ext cx="4572001" cy="22034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316ecec963_11_255"/>
          <p:cNvSpPr txBox="1"/>
          <p:nvPr>
            <p:ph type="title"/>
          </p:nvPr>
        </p:nvSpPr>
        <p:spPr>
          <a:xfrm>
            <a:off x="457200" y="44625"/>
            <a:ext cx="8229600" cy="45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Particles Exiting the Dump</a:t>
            </a:r>
            <a:endParaRPr sz="2300"/>
          </a:p>
        </p:txBody>
      </p:sp>
      <p:pic>
        <p:nvPicPr>
          <p:cNvPr id="333" name="Google Shape;333;g2316ecec963_11_255"/>
          <p:cNvPicPr preferRelativeResize="0"/>
          <p:nvPr/>
        </p:nvPicPr>
        <p:blipFill rotWithShape="1">
          <a:blip r:embed="rId3">
            <a:alphaModFix/>
          </a:blip>
          <a:srcRect b="16778" l="8321" r="6069" t="18738"/>
          <a:stretch/>
        </p:blipFill>
        <p:spPr>
          <a:xfrm>
            <a:off x="1506250" y="499725"/>
            <a:ext cx="5858450" cy="4367401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g2316ecec963_11_255"/>
          <p:cNvSpPr/>
          <p:nvPr/>
        </p:nvSpPr>
        <p:spPr>
          <a:xfrm>
            <a:off x="2609925" y="2672425"/>
            <a:ext cx="312300" cy="2637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5" name="Google Shape;335;g2316ecec963_11_255"/>
          <p:cNvCxnSpPr>
            <a:endCxn id="334" idx="0"/>
          </p:cNvCxnSpPr>
          <p:nvPr/>
        </p:nvCxnSpPr>
        <p:spPr>
          <a:xfrm>
            <a:off x="2762475" y="1027225"/>
            <a:ext cx="3600" cy="1645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316ecec963_11_207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Dump Count - </a:t>
            </a:r>
            <a:r>
              <a:rPr lang="en-US"/>
              <a:t>Cylindrical</a:t>
            </a:r>
            <a:endParaRPr/>
          </a:p>
        </p:txBody>
      </p:sp>
      <p:pic>
        <p:nvPicPr>
          <p:cNvPr id="342" name="Google Shape;342;g2316ecec963_11_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113" y="372449"/>
            <a:ext cx="6827769" cy="446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g2316ecec963_11_207"/>
          <p:cNvSpPr txBox="1"/>
          <p:nvPr/>
        </p:nvSpPr>
        <p:spPr>
          <a:xfrm>
            <a:off x="6941675" y="1124000"/>
            <a:ext cx="1062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Gev</a:t>
            </a:r>
            <a:endParaRPr/>
          </a:p>
        </p:txBody>
      </p:sp>
      <p:sp>
        <p:nvSpPr>
          <p:cNvPr id="344" name="Google Shape;344;g2316ecec963_11_207"/>
          <p:cNvSpPr txBox="1"/>
          <p:nvPr/>
        </p:nvSpPr>
        <p:spPr>
          <a:xfrm>
            <a:off x="6941675" y="807825"/>
            <a:ext cx="634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MeV</a:t>
            </a:r>
            <a:endParaRPr/>
          </a:p>
        </p:txBody>
      </p:sp>
      <p:sp>
        <p:nvSpPr>
          <p:cNvPr id="345" name="Google Shape;345;g2316ecec963_11_207"/>
          <p:cNvSpPr txBox="1"/>
          <p:nvPr/>
        </p:nvSpPr>
        <p:spPr>
          <a:xfrm>
            <a:off x="6971075" y="1413375"/>
            <a:ext cx="1062900" cy="2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Gev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316ecec963_11_183"/>
          <p:cNvSpPr txBox="1"/>
          <p:nvPr>
            <p:ph type="title"/>
          </p:nvPr>
        </p:nvSpPr>
        <p:spPr>
          <a:xfrm>
            <a:off x="457200" y="89574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700"/>
              <a:t>Neutrino </a:t>
            </a:r>
            <a:r>
              <a:rPr lang="en-US" sz="2700"/>
              <a:t>Distribution</a:t>
            </a:r>
            <a:endParaRPr sz="2700"/>
          </a:p>
        </p:txBody>
      </p:sp>
      <p:pic>
        <p:nvPicPr>
          <p:cNvPr id="352" name="Google Shape;352;g2316ecec963_11_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4100" y="1498626"/>
            <a:ext cx="4317851" cy="230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5ac5edca0b_22_27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</a:t>
            </a:r>
            <a:r>
              <a:rPr lang="en-US"/>
              <a:t> per POT</a:t>
            </a:r>
            <a:endParaRPr/>
          </a:p>
        </p:txBody>
      </p:sp>
      <p:pic>
        <p:nvPicPr>
          <p:cNvPr id="359" name="Google Shape;359;g25ac5edca0b_22_27"/>
          <p:cNvPicPr preferRelativeResize="0"/>
          <p:nvPr/>
        </p:nvPicPr>
        <p:blipFill rotWithShape="1">
          <a:blip r:embed="rId3">
            <a:alphaModFix/>
          </a:blip>
          <a:srcRect b="17464" l="0" r="0" t="8279"/>
          <a:stretch/>
        </p:blipFill>
        <p:spPr>
          <a:xfrm>
            <a:off x="1252900" y="372450"/>
            <a:ext cx="6638198" cy="2256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g25ac5edca0b_22_27"/>
          <p:cNvPicPr preferRelativeResize="0"/>
          <p:nvPr/>
        </p:nvPicPr>
        <p:blipFill rotWithShape="1">
          <a:blip r:embed="rId4">
            <a:alphaModFix/>
          </a:blip>
          <a:srcRect b="19087" l="0" r="0" t="0"/>
          <a:stretch/>
        </p:blipFill>
        <p:spPr>
          <a:xfrm>
            <a:off x="1167350" y="2699250"/>
            <a:ext cx="6638198" cy="184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g25ac5edca0b_22_27"/>
          <p:cNvPicPr preferRelativeResize="0"/>
          <p:nvPr/>
        </p:nvPicPr>
        <p:blipFill rotWithShape="1">
          <a:blip r:embed="rId4">
            <a:alphaModFix/>
          </a:blip>
          <a:srcRect b="0" l="0" r="0" t="80817"/>
          <a:stretch/>
        </p:blipFill>
        <p:spPr>
          <a:xfrm>
            <a:off x="1338450" y="4615950"/>
            <a:ext cx="6467098" cy="59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316ecec963_11_153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</a:t>
            </a:r>
            <a:r>
              <a:rPr lang="en-US"/>
              <a:t> 2D </a:t>
            </a:r>
            <a:r>
              <a:rPr lang="en-US"/>
              <a:t>Distribution</a:t>
            </a:r>
            <a:endParaRPr/>
          </a:p>
        </p:txBody>
      </p:sp>
      <p:graphicFrame>
        <p:nvGraphicFramePr>
          <p:cNvPr id="368" name="Google Shape;368;g2316ecec963_11_153"/>
          <p:cNvGraphicFramePr/>
          <p:nvPr/>
        </p:nvGraphicFramePr>
        <p:xfrm>
          <a:off x="0" y="32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382850"/>
                <a:gridCol w="3044800"/>
                <a:gridCol w="2996225"/>
                <a:gridCol w="2624925"/>
              </a:tblGrid>
              <a:tr h="278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800 MeV POT 1e5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120 GeV POT 1e3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450 GeV POT 1e2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253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All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369" name="Google Shape;369;g2316ecec963_11_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850" y="723950"/>
            <a:ext cx="2821976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g2316ecec963_11_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7650" y="723950"/>
            <a:ext cx="2746914" cy="2065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g2316ecec963_11_1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3875" y="721475"/>
            <a:ext cx="2624926" cy="1973809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g2316ecec963_11_15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Binning 550,550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5ac5edca0b_22_77"/>
          <p:cNvSpPr txBox="1"/>
          <p:nvPr>
            <p:ph type="title"/>
          </p:nvPr>
        </p:nvSpPr>
        <p:spPr>
          <a:xfrm>
            <a:off x="457200" y="89574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900"/>
              <a:t>Neutron</a:t>
            </a:r>
            <a:r>
              <a:rPr lang="en-US" sz="2700"/>
              <a:t> Distribution</a:t>
            </a:r>
            <a:endParaRPr sz="2700"/>
          </a:p>
        </p:txBody>
      </p:sp>
      <p:pic>
        <p:nvPicPr>
          <p:cNvPr id="379" name="Google Shape;379;g25ac5edca0b_22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4100" y="1498626"/>
            <a:ext cx="4317851" cy="230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316ecec963_11_170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2D Distribution</a:t>
            </a:r>
            <a:endParaRPr/>
          </a:p>
        </p:txBody>
      </p:sp>
      <p:pic>
        <p:nvPicPr>
          <p:cNvPr id="386" name="Google Shape;386;g2316ecec963_11_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427" y="751384"/>
            <a:ext cx="3592125" cy="210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g2316ecec963_11_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3325" y="391850"/>
            <a:ext cx="3868501" cy="225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2316ecec963_11_1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1506" y="2644397"/>
            <a:ext cx="3592125" cy="2160404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g2316ecec963_11_170"/>
          <p:cNvSpPr txBox="1"/>
          <p:nvPr/>
        </p:nvSpPr>
        <p:spPr>
          <a:xfrm>
            <a:off x="1700650" y="391850"/>
            <a:ext cx="17901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800 MeV POT 1e8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2316ecec963_11_170"/>
          <p:cNvSpPr txBox="1"/>
          <p:nvPr/>
        </p:nvSpPr>
        <p:spPr>
          <a:xfrm>
            <a:off x="8016575" y="1138075"/>
            <a:ext cx="13605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120 GeV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 1e5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g2316ecec963_11_170"/>
          <p:cNvSpPr txBox="1"/>
          <p:nvPr/>
        </p:nvSpPr>
        <p:spPr>
          <a:xfrm>
            <a:off x="7884700" y="3289575"/>
            <a:ext cx="13605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450 GeV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 1e4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316ecec963_11_176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2D Distribution</a:t>
            </a:r>
            <a:endParaRPr/>
          </a:p>
        </p:txBody>
      </p:sp>
      <p:sp>
        <p:nvSpPr>
          <p:cNvPr id="398" name="Google Shape;398;g2316ecec963_11_176"/>
          <p:cNvSpPr txBox="1"/>
          <p:nvPr/>
        </p:nvSpPr>
        <p:spPr>
          <a:xfrm>
            <a:off x="4180" y="954128"/>
            <a:ext cx="1451400" cy="3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800 MeV</a:t>
            </a:r>
            <a:endParaRPr/>
          </a:p>
        </p:txBody>
      </p:sp>
      <p:sp>
        <p:nvSpPr>
          <p:cNvPr id="399" name="Google Shape;399;g2316ecec963_11_176"/>
          <p:cNvSpPr txBox="1"/>
          <p:nvPr/>
        </p:nvSpPr>
        <p:spPr>
          <a:xfrm>
            <a:off x="-41800" y="2479310"/>
            <a:ext cx="1927200" cy="3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120 GeV</a:t>
            </a:r>
            <a:endParaRPr/>
          </a:p>
        </p:txBody>
      </p:sp>
      <p:sp>
        <p:nvSpPr>
          <p:cNvPr id="400" name="Google Shape;400;g2316ecec963_11_176"/>
          <p:cNvSpPr txBox="1"/>
          <p:nvPr/>
        </p:nvSpPr>
        <p:spPr>
          <a:xfrm>
            <a:off x="83125" y="4004475"/>
            <a:ext cx="998100" cy="1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450 GeV</a:t>
            </a:r>
            <a:endParaRPr/>
          </a:p>
        </p:txBody>
      </p:sp>
      <p:pic>
        <p:nvPicPr>
          <p:cNvPr id="401" name="Google Shape;401;g2316ecec963_11_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0698" y="372450"/>
            <a:ext cx="2452234" cy="1590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2316ecec963_11_1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0323" y="374924"/>
            <a:ext cx="2416679" cy="1462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g2316ecec963_11_1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2932" y="394300"/>
            <a:ext cx="2506519" cy="1636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g2316ecec963_11_1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20698" y="1963382"/>
            <a:ext cx="2416683" cy="1590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2316ecec963_11_17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00077" y="2030989"/>
            <a:ext cx="2452236" cy="1614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g2316ecec963_11_17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81105" y="3554286"/>
            <a:ext cx="2256271" cy="154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g2316ecec963_11_17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97783" y="3627210"/>
            <a:ext cx="2149676" cy="1470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2316ecec963_11_17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364427" y="1849494"/>
            <a:ext cx="2256270" cy="1568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2316ecec963_11_17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61653" y="3430345"/>
            <a:ext cx="2356757" cy="1504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5ac5edca0b_22_85"/>
          <p:cNvSpPr txBox="1"/>
          <p:nvPr>
            <p:ph type="title"/>
          </p:nvPr>
        </p:nvSpPr>
        <p:spPr>
          <a:xfrm>
            <a:off x="457200" y="89574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900"/>
              <a:t>Decay Volume/</a:t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900"/>
              <a:t>Photon accidentals</a:t>
            </a:r>
            <a:endParaRPr sz="2900"/>
          </a:p>
        </p:txBody>
      </p:sp>
      <p:pic>
        <p:nvPicPr>
          <p:cNvPr id="416" name="Google Shape;416;g25ac5edca0b_22_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4100" y="1498626"/>
            <a:ext cx="4317851" cy="2304299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g25ac5edca0b_22_85"/>
          <p:cNvSpPr/>
          <p:nvPr/>
        </p:nvSpPr>
        <p:spPr>
          <a:xfrm>
            <a:off x="5219850" y="1568725"/>
            <a:ext cx="430200" cy="21240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5ac5edca0b_22_223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Content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0351"/>
              <a:buNone/>
            </a:pPr>
            <a:r>
              <a:rPr lang="en-US" sz="2533"/>
              <a:t>Data Collection Positions</a:t>
            </a:r>
            <a:endParaRPr sz="2533"/>
          </a:p>
        </p:txBody>
      </p:sp>
      <p:graphicFrame>
        <p:nvGraphicFramePr>
          <p:cNvPr id="217" name="Google Shape;217;g25ac5edca0b_22_223"/>
          <p:cNvGraphicFramePr/>
          <p:nvPr/>
        </p:nvGraphicFramePr>
        <p:xfrm>
          <a:off x="457200" y="1301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2080450"/>
                <a:gridCol w="2080450"/>
                <a:gridCol w="2080450"/>
                <a:gridCol w="2080450"/>
              </a:tblGrid>
              <a:tr h="2852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Particle Flux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photons, pions, rho, eta and kaons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Particles Exiting Dump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Neutron/Neutrino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Distribution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Detector / background analysis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8" name="Google Shape;218;g25ac5edca0b_22_223"/>
          <p:cNvSpPr/>
          <p:nvPr/>
        </p:nvSpPr>
        <p:spPr>
          <a:xfrm rot="-5400000">
            <a:off x="2989290" y="2189157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25ac5edca0b_22_223"/>
          <p:cNvSpPr/>
          <p:nvPr/>
        </p:nvSpPr>
        <p:spPr>
          <a:xfrm>
            <a:off x="3911100" y="2351117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25ac5edca0b_22_223"/>
          <p:cNvSpPr/>
          <p:nvPr/>
        </p:nvSpPr>
        <p:spPr>
          <a:xfrm rot="-5400000">
            <a:off x="2654276" y="2676190"/>
            <a:ext cx="300600" cy="378300"/>
          </a:xfrm>
          <a:prstGeom prst="can">
            <a:avLst>
              <a:gd fmla="val 25000" name="adj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25ac5edca0b_22_223"/>
          <p:cNvSpPr/>
          <p:nvPr/>
        </p:nvSpPr>
        <p:spPr>
          <a:xfrm rot="-5400000">
            <a:off x="5079590" y="2887233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25ac5edca0b_22_223"/>
          <p:cNvSpPr/>
          <p:nvPr/>
        </p:nvSpPr>
        <p:spPr>
          <a:xfrm>
            <a:off x="6001400" y="3049217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5ac5edca0b_22_223"/>
          <p:cNvSpPr/>
          <p:nvPr/>
        </p:nvSpPr>
        <p:spPr>
          <a:xfrm>
            <a:off x="4917747" y="3049067"/>
            <a:ext cx="306600" cy="10284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25ac5edca0b_22_223"/>
          <p:cNvSpPr/>
          <p:nvPr/>
        </p:nvSpPr>
        <p:spPr>
          <a:xfrm rot="-5400000">
            <a:off x="4744576" y="3374264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25ac5edca0b_22_223"/>
          <p:cNvSpPr/>
          <p:nvPr/>
        </p:nvSpPr>
        <p:spPr>
          <a:xfrm rot="-5400000">
            <a:off x="7409040" y="2189332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25ac5edca0b_22_223"/>
          <p:cNvSpPr/>
          <p:nvPr/>
        </p:nvSpPr>
        <p:spPr>
          <a:xfrm>
            <a:off x="8330850" y="2351292"/>
            <a:ext cx="268500" cy="1028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25ac5edca0b_22_223"/>
          <p:cNvSpPr/>
          <p:nvPr/>
        </p:nvSpPr>
        <p:spPr>
          <a:xfrm>
            <a:off x="7247197" y="2351167"/>
            <a:ext cx="3066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25ac5edca0b_22_223"/>
          <p:cNvSpPr/>
          <p:nvPr/>
        </p:nvSpPr>
        <p:spPr>
          <a:xfrm rot="-5400000">
            <a:off x="7074026" y="2676365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25ac5edca0b_22_223"/>
          <p:cNvSpPr/>
          <p:nvPr/>
        </p:nvSpPr>
        <p:spPr>
          <a:xfrm rot="-5400000">
            <a:off x="5064940" y="1740883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25ac5edca0b_22_223"/>
          <p:cNvSpPr/>
          <p:nvPr/>
        </p:nvSpPr>
        <p:spPr>
          <a:xfrm>
            <a:off x="5988187" y="1902867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25ac5edca0b_22_223"/>
          <p:cNvSpPr/>
          <p:nvPr/>
        </p:nvSpPr>
        <p:spPr>
          <a:xfrm>
            <a:off x="4903097" y="1902717"/>
            <a:ext cx="306600" cy="10284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25ac5edca0b_22_223"/>
          <p:cNvSpPr/>
          <p:nvPr/>
        </p:nvSpPr>
        <p:spPr>
          <a:xfrm rot="-5400000">
            <a:off x="4729926" y="2227914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25ac5edca0b_22_223"/>
          <p:cNvSpPr/>
          <p:nvPr/>
        </p:nvSpPr>
        <p:spPr>
          <a:xfrm rot="-5400000">
            <a:off x="1010715" y="2222757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25ac5edca0b_22_223"/>
          <p:cNvSpPr/>
          <p:nvPr/>
        </p:nvSpPr>
        <p:spPr>
          <a:xfrm>
            <a:off x="1932525" y="2384717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25ac5edca0b_22_223"/>
          <p:cNvSpPr/>
          <p:nvPr/>
        </p:nvSpPr>
        <p:spPr>
          <a:xfrm rot="-5400000">
            <a:off x="675700" y="2709790"/>
            <a:ext cx="300600" cy="378300"/>
          </a:xfrm>
          <a:prstGeom prst="can">
            <a:avLst>
              <a:gd fmla="val 25000" name="adj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6" name="Google Shape;236;g25ac5edca0b_22_223"/>
          <p:cNvCxnSpPr>
            <a:stCxn id="220" idx="4"/>
          </p:cNvCxnSpPr>
          <p:nvPr/>
        </p:nvCxnSpPr>
        <p:spPr>
          <a:xfrm rot="10800000">
            <a:off x="2781176" y="2424340"/>
            <a:ext cx="23400" cy="290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7" name="Google Shape;237;g25ac5edca0b_22_223"/>
          <p:cNvCxnSpPr/>
          <p:nvPr/>
        </p:nvCxnSpPr>
        <p:spPr>
          <a:xfrm flipH="1" rot="10800000">
            <a:off x="2956975" y="2667340"/>
            <a:ext cx="462900" cy="2001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8" name="Google Shape;238;g25ac5edca0b_22_223"/>
          <p:cNvCxnSpPr/>
          <p:nvPr/>
        </p:nvCxnSpPr>
        <p:spPr>
          <a:xfrm flipH="1">
            <a:off x="2822926" y="3010864"/>
            <a:ext cx="27900" cy="420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9" name="Google Shape;239;g25ac5edca0b_22_223"/>
          <p:cNvCxnSpPr>
            <a:stCxn id="220" idx="1"/>
          </p:cNvCxnSpPr>
          <p:nvPr/>
        </p:nvCxnSpPr>
        <p:spPr>
          <a:xfrm flipH="1">
            <a:off x="2406326" y="2865340"/>
            <a:ext cx="209100" cy="3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0" name="Google Shape;240;g25ac5edca0b_22_223"/>
          <p:cNvSpPr txBox="1"/>
          <p:nvPr/>
        </p:nvSpPr>
        <p:spPr>
          <a:xfrm>
            <a:off x="457200" y="4267200"/>
            <a:ext cx="370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For 800 MeV, 450 GeV, 120 GeV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2316ecec963_11_201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Particles - 800 MeV - POT1e10</a:t>
            </a:r>
            <a:endParaRPr/>
          </a:p>
        </p:txBody>
      </p:sp>
      <p:pic>
        <p:nvPicPr>
          <p:cNvPr id="424" name="Google Shape;424;g2316ecec963_11_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225" y="372449"/>
            <a:ext cx="7215576" cy="4466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237cd1b91a8_0_92"/>
          <p:cNvSpPr/>
          <p:nvPr/>
        </p:nvSpPr>
        <p:spPr>
          <a:xfrm>
            <a:off x="7270915" y="2924506"/>
            <a:ext cx="180360" cy="168912"/>
          </a:xfrm>
          <a:prstGeom prst="cloud">
            <a:avLst/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g237cd1b91a8_0_92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Background Considerations</a:t>
            </a:r>
            <a:endParaRPr/>
          </a:p>
        </p:txBody>
      </p:sp>
      <p:sp>
        <p:nvSpPr>
          <p:cNvPr id="432" name="Google Shape;432;g237cd1b91a8_0_92"/>
          <p:cNvSpPr txBox="1"/>
          <p:nvPr>
            <p:ph idx="1" type="body"/>
          </p:nvPr>
        </p:nvSpPr>
        <p:spPr>
          <a:xfrm>
            <a:off x="337300" y="12221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chemeClr val="dk1"/>
                </a:solidFill>
              </a:rPr>
              <a:t>ΔTOA / DCA / Back-Tracing / Fiducial Volume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433" name="Google Shape;433;g237cd1b91a8_0_92"/>
          <p:cNvPicPr preferRelativeResize="0"/>
          <p:nvPr/>
        </p:nvPicPr>
        <p:blipFill rotWithShape="1">
          <a:blip r:embed="rId3">
            <a:alphaModFix/>
          </a:blip>
          <a:srcRect b="37694" l="1325" r="65614" t="30413"/>
          <a:stretch/>
        </p:blipFill>
        <p:spPr>
          <a:xfrm>
            <a:off x="190975" y="2982951"/>
            <a:ext cx="3022826" cy="1586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g237cd1b91a8_0_92"/>
          <p:cNvPicPr preferRelativeResize="0"/>
          <p:nvPr/>
        </p:nvPicPr>
        <p:blipFill rotWithShape="1">
          <a:blip r:embed="rId4">
            <a:alphaModFix/>
          </a:blip>
          <a:srcRect b="0" l="0" r="0" t="7063"/>
          <a:stretch/>
        </p:blipFill>
        <p:spPr>
          <a:xfrm>
            <a:off x="2164675" y="1525474"/>
            <a:ext cx="4814640" cy="10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g237cd1b91a8_0_92"/>
          <p:cNvSpPr/>
          <p:nvPr/>
        </p:nvSpPr>
        <p:spPr>
          <a:xfrm rot="-5400000">
            <a:off x="440440" y="-65767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g237cd1b91a8_0_92"/>
          <p:cNvSpPr/>
          <p:nvPr/>
        </p:nvSpPr>
        <p:spPr>
          <a:xfrm>
            <a:off x="1362249" y="96192"/>
            <a:ext cx="268500" cy="102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g237cd1b91a8_0_92"/>
          <p:cNvSpPr/>
          <p:nvPr/>
        </p:nvSpPr>
        <p:spPr>
          <a:xfrm rot="-5400000">
            <a:off x="105425" y="421264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g237cd1b91a8_0_92"/>
          <p:cNvSpPr/>
          <p:nvPr/>
        </p:nvSpPr>
        <p:spPr>
          <a:xfrm rot="-5400000">
            <a:off x="4099892" y="2762750"/>
            <a:ext cx="1300200" cy="19152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237cd1b91a8_0_92"/>
          <p:cNvSpPr/>
          <p:nvPr/>
        </p:nvSpPr>
        <p:spPr>
          <a:xfrm>
            <a:off x="5327298" y="3070602"/>
            <a:ext cx="380100" cy="1300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g237cd1b91a8_0_92"/>
          <p:cNvSpPr/>
          <p:nvPr/>
        </p:nvSpPr>
        <p:spPr>
          <a:xfrm rot="-5400000">
            <a:off x="3569793" y="3452815"/>
            <a:ext cx="380100" cy="53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g237cd1b91a8_0_92"/>
          <p:cNvSpPr/>
          <p:nvPr/>
        </p:nvSpPr>
        <p:spPr>
          <a:xfrm rot="-5400000">
            <a:off x="6783476" y="2762497"/>
            <a:ext cx="1300200" cy="19152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g237cd1b91a8_0_92"/>
          <p:cNvSpPr/>
          <p:nvPr/>
        </p:nvSpPr>
        <p:spPr>
          <a:xfrm>
            <a:off x="8010881" y="3070350"/>
            <a:ext cx="380100" cy="1300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g237cd1b91a8_0_92"/>
          <p:cNvSpPr/>
          <p:nvPr/>
        </p:nvSpPr>
        <p:spPr>
          <a:xfrm rot="-5400000">
            <a:off x="6253376" y="3452563"/>
            <a:ext cx="380100" cy="53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4" name="Google Shape;444;g237cd1b91a8_0_92"/>
          <p:cNvCxnSpPr/>
          <p:nvPr/>
        </p:nvCxnSpPr>
        <p:spPr>
          <a:xfrm>
            <a:off x="7010949" y="2743200"/>
            <a:ext cx="1423500" cy="109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5" name="Google Shape;445;g237cd1b91a8_0_92"/>
          <p:cNvCxnSpPr/>
          <p:nvPr/>
        </p:nvCxnSpPr>
        <p:spPr>
          <a:xfrm>
            <a:off x="6851799" y="2860624"/>
            <a:ext cx="1715100" cy="46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6" name="Google Shape;446;g237cd1b91a8_0_92"/>
          <p:cNvCxnSpPr/>
          <p:nvPr/>
        </p:nvCxnSpPr>
        <p:spPr>
          <a:xfrm flipH="1" rot="10800000">
            <a:off x="4518775" y="3039475"/>
            <a:ext cx="1369500" cy="77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7" name="Google Shape;447;g237cd1b91a8_0_92"/>
          <p:cNvCxnSpPr/>
          <p:nvPr/>
        </p:nvCxnSpPr>
        <p:spPr>
          <a:xfrm>
            <a:off x="4504900" y="3852425"/>
            <a:ext cx="1453800" cy="39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48" name="Google Shape;448;g237cd1b91a8_0_92"/>
          <p:cNvSpPr txBox="1"/>
          <p:nvPr/>
        </p:nvSpPr>
        <p:spPr>
          <a:xfrm>
            <a:off x="4122255" y="3089684"/>
            <a:ext cx="1179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Back-Tracing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cut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g237cd1b91a8_0_92"/>
          <p:cNvSpPr txBox="1"/>
          <p:nvPr/>
        </p:nvSpPr>
        <p:spPr>
          <a:xfrm>
            <a:off x="6771207" y="3922163"/>
            <a:ext cx="1179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Fid. Vol. Cut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g237cd1b91a8_0_92"/>
          <p:cNvSpPr/>
          <p:nvPr/>
        </p:nvSpPr>
        <p:spPr>
          <a:xfrm>
            <a:off x="4433251" y="3753270"/>
            <a:ext cx="180360" cy="168912"/>
          </a:xfrm>
          <a:prstGeom prst="cloud">
            <a:avLst/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g237cd1b91a8_0_92"/>
          <p:cNvCxnSpPr>
            <a:endCxn id="450" idx="2"/>
          </p:cNvCxnSpPr>
          <p:nvPr/>
        </p:nvCxnSpPr>
        <p:spPr>
          <a:xfrm>
            <a:off x="3790010" y="3706626"/>
            <a:ext cx="643800" cy="13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5ac5edca0b_22_92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Accidental Photons - 800 MeV</a:t>
            </a:r>
            <a:endParaRPr/>
          </a:p>
        </p:txBody>
      </p:sp>
      <p:pic>
        <p:nvPicPr>
          <p:cNvPr id="458" name="Google Shape;458;g25ac5edca0b_22_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925" y="455449"/>
            <a:ext cx="7991292" cy="4466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5a786d2226_0_120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DCA / ΔTOA</a:t>
            </a:r>
            <a:endParaRPr/>
          </a:p>
        </p:txBody>
      </p:sp>
      <p:pic>
        <p:nvPicPr>
          <p:cNvPr id="465" name="Google Shape;465;g25a786d2226_0_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24849"/>
            <a:ext cx="8839202" cy="2326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g25a786d2226_0_120"/>
          <p:cNvPicPr preferRelativeResize="0"/>
          <p:nvPr/>
        </p:nvPicPr>
        <p:blipFill rotWithShape="1">
          <a:blip r:embed="rId4">
            <a:alphaModFix/>
          </a:blip>
          <a:srcRect b="2114" l="0" r="0" t="0"/>
          <a:stretch/>
        </p:blipFill>
        <p:spPr>
          <a:xfrm>
            <a:off x="36450" y="2781975"/>
            <a:ext cx="8955150" cy="212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5a786d2226_0_84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en-US"/>
              <a:t>ΔTOA Selection Efficiency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3199"/>
              <a:buFont typeface="Arial"/>
              <a:buNone/>
            </a:pPr>
            <a:r>
              <a:rPr lang="en-US"/>
              <a:t>15 MeV cut</a:t>
            </a:r>
            <a:r>
              <a:rPr lang="en-US" sz="3150"/>
              <a:t> </a:t>
            </a:r>
            <a:r>
              <a:rPr b="0" lang="en-US" sz="3150"/>
              <a:t>ɣ</a:t>
            </a:r>
            <a:endParaRPr sz="3150"/>
          </a:p>
        </p:txBody>
      </p:sp>
      <p:sp>
        <p:nvSpPr>
          <p:cNvPr id="473" name="Google Shape;473;g25a786d2226_0_84"/>
          <p:cNvSpPr/>
          <p:nvPr/>
        </p:nvSpPr>
        <p:spPr>
          <a:xfrm rot="-5400000">
            <a:off x="440440" y="-65767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25a786d2226_0_84"/>
          <p:cNvSpPr/>
          <p:nvPr/>
        </p:nvSpPr>
        <p:spPr>
          <a:xfrm>
            <a:off x="1362249" y="96192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25a786d2226_0_84"/>
          <p:cNvSpPr/>
          <p:nvPr/>
        </p:nvSpPr>
        <p:spPr>
          <a:xfrm rot="-5400000">
            <a:off x="105425" y="421264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76" name="Google Shape;476;g25a786d2226_0_84"/>
          <p:cNvGraphicFramePr/>
          <p:nvPr/>
        </p:nvGraphicFramePr>
        <p:xfrm>
          <a:off x="4620975" y="173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{E53498F2-8D08-4749-A333-9C48E4AD9248}</a:tableStyleId>
              </a:tblPr>
              <a:tblGrid>
                <a:gridCol w="560550"/>
                <a:gridCol w="666350"/>
                <a:gridCol w="650325"/>
                <a:gridCol w="678600"/>
                <a:gridCol w="632450"/>
                <a:gridCol w="644425"/>
                <a:gridCol w="602150"/>
              </a:tblGrid>
              <a:tr h="5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Δt cut (ns)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8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00MeV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>
                          <a:solidFill>
                            <a:schemeClr val="dk1"/>
                          </a:solidFill>
                        </a:rPr>
                        <a:t>8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00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120G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>
                          <a:solidFill>
                            <a:schemeClr val="dk1"/>
                          </a:solidFill>
                        </a:rPr>
                        <a:t>120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450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GeV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450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4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&lt;10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5.14x10</a:t>
                      </a:r>
                      <a:r>
                        <a:rPr baseline="30000" lang="en-US" sz="900"/>
                        <a:t>-1</a:t>
                      </a:r>
                      <a:endParaRPr baseline="30000"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1.02x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5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&lt;5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3.00x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-1</a:t>
                      </a:r>
                      <a:endParaRPr baseline="30000"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1.23x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5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&lt;2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1.56x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-1</a:t>
                      </a:r>
                      <a:endParaRPr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1.61x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5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&lt;1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8.49x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2.11x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58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&lt;0.5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4.42x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2.29x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&lt;0.1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9.34x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6.16x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</a:tbl>
          </a:graphicData>
        </a:graphic>
      </p:graphicFrame>
      <p:sp>
        <p:nvSpPr>
          <p:cNvPr id="477" name="Google Shape;477;g25a786d2226_0_84"/>
          <p:cNvSpPr/>
          <p:nvPr/>
        </p:nvSpPr>
        <p:spPr>
          <a:xfrm>
            <a:off x="1362249" y="96192"/>
            <a:ext cx="268500" cy="102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8" name="Google Shape;478;g25a786d2226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000" y="1417867"/>
            <a:ext cx="4168676" cy="2884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5a786d2226_0_104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en-US"/>
              <a:t>DCA Selection Efficiency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2539"/>
              <a:buFont typeface="Arial"/>
              <a:buNone/>
            </a:pPr>
            <a:r>
              <a:rPr lang="en-US"/>
              <a:t>15 MeV cut</a:t>
            </a:r>
            <a:r>
              <a:rPr lang="en-US" sz="3150"/>
              <a:t> </a:t>
            </a:r>
            <a:r>
              <a:rPr b="0" lang="en-US" sz="3150"/>
              <a:t>ɣ</a:t>
            </a:r>
            <a:endParaRPr/>
          </a:p>
        </p:txBody>
      </p:sp>
      <p:sp>
        <p:nvSpPr>
          <p:cNvPr id="485" name="Google Shape;485;g25a786d2226_0_104"/>
          <p:cNvSpPr/>
          <p:nvPr/>
        </p:nvSpPr>
        <p:spPr>
          <a:xfrm rot="-5400000">
            <a:off x="440440" y="-65767"/>
            <a:ext cx="1028400" cy="1352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25a786d2226_0_104"/>
          <p:cNvSpPr/>
          <p:nvPr/>
        </p:nvSpPr>
        <p:spPr>
          <a:xfrm>
            <a:off x="1362249" y="96192"/>
            <a:ext cx="268500" cy="102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25a786d2226_0_104"/>
          <p:cNvSpPr/>
          <p:nvPr/>
        </p:nvSpPr>
        <p:spPr>
          <a:xfrm rot="-5400000">
            <a:off x="105425" y="421264"/>
            <a:ext cx="300600" cy="3783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88" name="Google Shape;488;g25a786d2226_0_104"/>
          <p:cNvGraphicFramePr/>
          <p:nvPr/>
        </p:nvGraphicFramePr>
        <p:xfrm>
          <a:off x="4318750" y="1570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{E53498F2-8D08-4749-A333-9C48E4AD9248}</a:tableStyleId>
              </a:tblPr>
              <a:tblGrid>
                <a:gridCol w="599050"/>
                <a:gridCol w="671900"/>
                <a:gridCol w="642975"/>
                <a:gridCol w="692325"/>
                <a:gridCol w="622375"/>
                <a:gridCol w="684175"/>
                <a:gridCol w="614175"/>
              </a:tblGrid>
              <a:tr h="246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DCA (cm)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8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00MeV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>
                          <a:solidFill>
                            <a:schemeClr val="dk1"/>
                          </a:solidFill>
                        </a:rPr>
                        <a:t>8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00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120G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>
                          <a:solidFill>
                            <a:schemeClr val="dk1"/>
                          </a:solidFill>
                        </a:rPr>
                        <a:t>120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450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GeV</a:t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,cut</a:t>
                      </a: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/N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2𝜸 </a:t>
                      </a:r>
                      <a:endParaRPr sz="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800" u="none" cap="none" strike="noStrike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baseline="-25000" lang="en-US" sz="800">
                          <a:solidFill>
                            <a:schemeClr val="dk1"/>
                          </a:solidFill>
                        </a:rPr>
                        <a:t>45</a:t>
                      </a:r>
                      <a:r>
                        <a:rPr baseline="-25000" lang="en-US" sz="8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endParaRPr baseline="-25000"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&lt;10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2.92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3.52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&lt;5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1.46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4.93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&lt;2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5.89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8.84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&lt;1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2.96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1.09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&lt;0.5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1.55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-3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1.50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  <a:tr h="22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800" u="none" cap="none" strike="noStrike"/>
                        <a:t>&lt;0.1</a:t>
                      </a:r>
                      <a:endParaRPr sz="8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3.93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-4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2.99</a:t>
                      </a:r>
                      <a:r>
                        <a:rPr lang="en-US" sz="9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900">
                          <a:solidFill>
                            <a:schemeClr val="dk1"/>
                          </a:solidFill>
                        </a:rPr>
                        <a:t>-2</a:t>
                      </a:r>
                      <a:endParaRPr sz="900"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/>
                </a:tc>
              </a:tr>
            </a:tbl>
          </a:graphicData>
        </a:graphic>
      </p:graphicFrame>
      <p:sp>
        <p:nvSpPr>
          <p:cNvPr id="489" name="Google Shape;489;g25a786d2226_0_104"/>
          <p:cNvSpPr/>
          <p:nvPr/>
        </p:nvSpPr>
        <p:spPr>
          <a:xfrm>
            <a:off x="1362249" y="96192"/>
            <a:ext cx="268500" cy="102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0" name="Google Shape;490;g25a786d2226_0_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12992"/>
            <a:ext cx="4013950" cy="2777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5a786d2226_0_176"/>
          <p:cNvSpPr txBox="1"/>
          <p:nvPr/>
        </p:nvSpPr>
        <p:spPr>
          <a:xfrm>
            <a:off x="798350" y="0"/>
            <a:ext cx="3864000" cy="97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-Benchmark Beam Parameters -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 Energy (E</a:t>
            </a:r>
            <a:r>
              <a:rPr b="0" baseline="-2500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</a:t>
            </a: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): 800 MeV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 Current (I</a:t>
            </a:r>
            <a:r>
              <a:rPr b="0" baseline="-2500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</a:t>
            </a: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): 2 mA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 Power (P</a:t>
            </a:r>
            <a:r>
              <a:rPr b="0" baseline="-2500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beam</a:t>
            </a: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): 1.6 MW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Protons-on-Target Per Year: 3.93 x 10</a:t>
            </a:r>
            <a:r>
              <a:rPr b="0" baseline="3000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endParaRPr b="0" baseline="3000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97" name="Google Shape;497;g25a786d2226_0_176"/>
          <p:cNvGraphicFramePr/>
          <p:nvPr/>
        </p:nvGraphicFramePr>
        <p:xfrm>
          <a:off x="798350" y="1095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{E53498F2-8D08-4749-A333-9C48E4AD9248}</a:tableStyleId>
              </a:tblPr>
              <a:tblGrid>
                <a:gridCol w="3001525"/>
                <a:gridCol w="1458050"/>
                <a:gridCol w="1458050"/>
                <a:gridCol w="1324625"/>
              </a:tblGrid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Sequential Cuts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800 MeV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/>
                        <a:t>120</a:t>
                      </a:r>
                      <a:r>
                        <a:rPr lang="en-US" sz="1100" u="none" cap="none" strike="noStrike"/>
                        <a:t> </a:t>
                      </a:r>
                      <a:r>
                        <a:rPr lang="en-US" sz="1100"/>
                        <a:t>G</a:t>
                      </a:r>
                      <a:r>
                        <a:rPr lang="en-US" sz="1100" u="none" cap="none" strike="noStrike"/>
                        <a:t>eV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/>
                        <a:t>450</a:t>
                      </a:r>
                      <a:r>
                        <a:rPr lang="en-US" sz="1100" u="none" cap="none" strike="noStrike"/>
                        <a:t> GeV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Protons per pulse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</a:t>
                      </a:r>
                      <a:r>
                        <a:rPr lang="en-US" sz="1100"/>
                        <a:t>.00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Beam induced Neutrons from dump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2</a:t>
                      </a:r>
                      <a:r>
                        <a:rPr lang="en-US" sz="1100"/>
                        <a:t>.74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Beam induced Neutrinos from dump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1.92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Neutron induced photons on detector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4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.53x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n𝜸 after 15 MeV threshold cut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</a:t>
                      </a:r>
                      <a:r>
                        <a:rPr lang="en-US" sz="1100"/>
                        <a:t>.91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TOA &lt; 40 ns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8.12x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 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-1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Photon Pairs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~0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Independent Cuts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Efficiency 800 MeV</a:t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Efficiency </a:t>
                      </a:r>
                      <a:r>
                        <a:rPr lang="en-US" sz="1100"/>
                        <a:t>120</a:t>
                      </a:r>
                      <a:r>
                        <a:rPr lang="en-US" sz="1100" u="none" cap="none" strike="noStrike"/>
                        <a:t> </a:t>
                      </a:r>
                      <a:r>
                        <a:rPr lang="en-US" sz="1100"/>
                        <a:t>G</a:t>
                      </a:r>
                      <a:r>
                        <a:rPr lang="en-US" sz="1100" u="none" cap="none" strike="noStrike"/>
                        <a:t>eV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Efficiency </a:t>
                      </a:r>
                      <a:r>
                        <a:rPr lang="en-US" sz="1100"/>
                        <a:t>450</a:t>
                      </a:r>
                      <a:r>
                        <a:rPr lang="en-US" sz="1100" u="none" cap="none" strike="noStrike"/>
                        <a:t> GeV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DCA &lt; 1cm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2.96x10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-3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ΔTOA &lt; 0.1 ns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9.34x10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-3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Fiducial Volume Cut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2.06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-2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3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Back Tracing Cut</a:t>
                      </a:r>
                      <a:endParaRPr sz="800" u="none" cap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3.14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100">
                          <a:solidFill>
                            <a:schemeClr val="dk1"/>
                          </a:solidFill>
                        </a:rPr>
                        <a:t>-2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END</a:t>
            </a:r>
            <a:endParaRPr/>
          </a:p>
        </p:txBody>
      </p:sp>
      <p:sp>
        <p:nvSpPr>
          <p:cNvPr id="504" name="Google Shape;504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5b2039bbd8_0_36"/>
          <p:cNvSpPr txBox="1"/>
          <p:nvPr>
            <p:ph type="title"/>
          </p:nvPr>
        </p:nvSpPr>
        <p:spPr>
          <a:xfrm>
            <a:off x="457200" y="24025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Particle Flux in Dump - Backup Slides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2316001a333_0_59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Raw data - TargetFlux - All particles</a:t>
            </a:r>
            <a:endParaRPr/>
          </a:p>
        </p:txBody>
      </p:sp>
      <p:pic>
        <p:nvPicPr>
          <p:cNvPr id="517" name="Google Shape;517;g2316001a333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625" y="541175"/>
            <a:ext cx="3841824" cy="2394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316001a333_0_59"/>
          <p:cNvSpPr txBox="1"/>
          <p:nvPr/>
        </p:nvSpPr>
        <p:spPr>
          <a:xfrm>
            <a:off x="719100" y="256400"/>
            <a:ext cx="17700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800 MeV POT1e4</a:t>
            </a:r>
            <a:endParaRPr/>
          </a:p>
        </p:txBody>
      </p:sp>
      <p:sp>
        <p:nvSpPr>
          <p:cNvPr id="519" name="Google Shape;519;g2316001a333_0_59"/>
          <p:cNvSpPr txBox="1"/>
          <p:nvPr/>
        </p:nvSpPr>
        <p:spPr>
          <a:xfrm>
            <a:off x="6439400" y="256400"/>
            <a:ext cx="17700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120 GeV POT1e2</a:t>
            </a:r>
            <a:endParaRPr/>
          </a:p>
        </p:txBody>
      </p:sp>
      <p:sp>
        <p:nvSpPr>
          <p:cNvPr id="520" name="Google Shape;520;g2316001a333_0_59"/>
          <p:cNvSpPr txBox="1"/>
          <p:nvPr/>
        </p:nvSpPr>
        <p:spPr>
          <a:xfrm>
            <a:off x="3773600" y="2745400"/>
            <a:ext cx="17700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450 GeV POT1e1</a:t>
            </a:r>
            <a:endParaRPr/>
          </a:p>
        </p:txBody>
      </p:sp>
      <p:pic>
        <p:nvPicPr>
          <p:cNvPr id="521" name="Google Shape;521;g2316001a333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3652" y="587900"/>
            <a:ext cx="3460876" cy="215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g2316001a333_0_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36200" y="3050199"/>
            <a:ext cx="3357891" cy="209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5ac5edca0b_22_42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Particle decays of Interest</a:t>
            </a:r>
            <a:endParaRPr/>
          </a:p>
        </p:txBody>
      </p:sp>
      <p:pic>
        <p:nvPicPr>
          <p:cNvPr id="247" name="Google Shape;247;g25ac5edca0b_22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88" y="372449"/>
            <a:ext cx="5290682" cy="633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25ac5edca0b_22_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050" y="2013525"/>
            <a:ext cx="4949351" cy="131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25ac5edca0b_22_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050" y="3285150"/>
            <a:ext cx="5077575" cy="11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25ac5edca0b_22_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0650" y="514240"/>
            <a:ext cx="3177825" cy="29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25ac5edca0b_22_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10826" y="2130923"/>
            <a:ext cx="2067950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25ac5edca0b_22_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26849" y="3418000"/>
            <a:ext cx="2739726" cy="20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g25ac5edca0b_22_42"/>
          <p:cNvSpPr txBox="1"/>
          <p:nvPr/>
        </p:nvSpPr>
        <p:spPr>
          <a:xfrm>
            <a:off x="-15375" y="4632050"/>
            <a:ext cx="56262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Particle Data Group: </a:t>
            </a:r>
            <a:r>
              <a:rPr lang="en-US" sz="1000" u="sng">
                <a:solidFill>
                  <a:schemeClr val="hlink"/>
                </a:solidFill>
                <a:hlinkClick r:id="rId9"/>
              </a:rPr>
              <a:t>https://pdg.lbl.gov/2002/contents_tables.html</a:t>
            </a:r>
            <a:endParaRPr sz="1000"/>
          </a:p>
        </p:txBody>
      </p:sp>
      <p:pic>
        <p:nvPicPr>
          <p:cNvPr id="254" name="Google Shape;254;g25ac5edca0b_22_4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7213" y="1081487"/>
            <a:ext cx="5021025" cy="93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25ac5edca0b_22_4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443075" y="1180099"/>
            <a:ext cx="2549900" cy="243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5b2039bbd8_0_30"/>
          <p:cNvSpPr txBox="1"/>
          <p:nvPr>
            <p:ph type="title"/>
          </p:nvPr>
        </p:nvSpPr>
        <p:spPr>
          <a:xfrm>
            <a:off x="457200" y="24025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Particles Exiting Dump - Backup Slides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316ecec963_11_273"/>
          <p:cNvSpPr txBox="1"/>
          <p:nvPr>
            <p:ph type="title"/>
          </p:nvPr>
        </p:nvSpPr>
        <p:spPr>
          <a:xfrm>
            <a:off x="457350" y="44625"/>
            <a:ext cx="8229600" cy="45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Particles Exiting the Dump 800 MeV</a:t>
            </a:r>
            <a:endParaRPr sz="2300"/>
          </a:p>
        </p:txBody>
      </p:sp>
      <p:pic>
        <p:nvPicPr>
          <p:cNvPr id="535" name="Google Shape;535;g2316ecec963_11_273"/>
          <p:cNvPicPr preferRelativeResize="0"/>
          <p:nvPr/>
        </p:nvPicPr>
        <p:blipFill rotWithShape="1">
          <a:blip r:embed="rId3">
            <a:alphaModFix/>
          </a:blip>
          <a:srcRect b="0" l="0" r="1009" t="0"/>
          <a:stretch/>
        </p:blipFill>
        <p:spPr>
          <a:xfrm>
            <a:off x="1273825" y="499713"/>
            <a:ext cx="6596649" cy="4428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6" name="Google Shape;536;g2316ecec963_11_273"/>
          <p:cNvCxnSpPr/>
          <p:nvPr/>
        </p:nvCxnSpPr>
        <p:spPr>
          <a:xfrm flipH="1">
            <a:off x="2401625" y="4116200"/>
            <a:ext cx="138900" cy="666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7" name="Google Shape;537;g2316ecec963_11_273"/>
          <p:cNvCxnSpPr/>
          <p:nvPr/>
        </p:nvCxnSpPr>
        <p:spPr>
          <a:xfrm>
            <a:off x="2436400" y="4102300"/>
            <a:ext cx="83400" cy="708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316ecec963_11_279"/>
          <p:cNvSpPr txBox="1"/>
          <p:nvPr>
            <p:ph type="title"/>
          </p:nvPr>
        </p:nvSpPr>
        <p:spPr>
          <a:xfrm>
            <a:off x="457350" y="44625"/>
            <a:ext cx="8229600" cy="45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Particles Exiting the Dump 120 GeV</a:t>
            </a:r>
            <a:endParaRPr sz="2300"/>
          </a:p>
        </p:txBody>
      </p:sp>
      <p:pic>
        <p:nvPicPr>
          <p:cNvPr id="544" name="Google Shape;544;g2316ecec963_11_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2288" y="596900"/>
            <a:ext cx="6739727" cy="4338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316ecec963_11_286"/>
          <p:cNvSpPr txBox="1"/>
          <p:nvPr>
            <p:ph type="title"/>
          </p:nvPr>
        </p:nvSpPr>
        <p:spPr>
          <a:xfrm>
            <a:off x="457350" y="44625"/>
            <a:ext cx="8229600" cy="45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Particles Exiting the Dump 450 GeV</a:t>
            </a:r>
            <a:endParaRPr sz="2300"/>
          </a:p>
        </p:txBody>
      </p:sp>
      <p:pic>
        <p:nvPicPr>
          <p:cNvPr id="551" name="Google Shape;551;g2316ecec963_11_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3025" y="499725"/>
            <a:ext cx="6739727" cy="4338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5b2039bbd8_0_41"/>
          <p:cNvSpPr txBox="1"/>
          <p:nvPr>
            <p:ph type="title"/>
          </p:nvPr>
        </p:nvSpPr>
        <p:spPr>
          <a:xfrm>
            <a:off x="457200" y="24025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 Distribution</a:t>
            </a:r>
            <a:r>
              <a:rPr lang="en-US"/>
              <a:t> - Backup Slides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3192bb577d_0_3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 2D Distribution</a:t>
            </a:r>
            <a:endParaRPr/>
          </a:p>
        </p:txBody>
      </p:sp>
      <p:graphicFrame>
        <p:nvGraphicFramePr>
          <p:cNvPr id="564" name="Google Shape;564;g23192bb577d_0_3"/>
          <p:cNvGraphicFramePr/>
          <p:nvPr/>
        </p:nvGraphicFramePr>
        <p:xfrm>
          <a:off x="364400" y="320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1122400"/>
                <a:gridCol w="2367075"/>
                <a:gridCol w="2394175"/>
                <a:gridCol w="2527475"/>
              </a:tblGrid>
              <a:tr h="727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800 MeV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POT 1e5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120 GeV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POT 1e3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450 GeV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POT 1e2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884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nu_e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959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anti_nu_e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565" name="Google Shape;565;g23192bb577d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6800" y="1048250"/>
            <a:ext cx="2289150" cy="172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g23192bb577d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3875" y="1048250"/>
            <a:ext cx="2394176" cy="1800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g23192bb577d_0_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8050" y="1048250"/>
            <a:ext cx="2506683" cy="18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g23192bb577d_0_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86800" y="2933125"/>
            <a:ext cx="2367075" cy="1779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g23192bb577d_0_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53875" y="2933125"/>
            <a:ext cx="2394176" cy="18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g23192bb577d_0_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48050" y="2933125"/>
            <a:ext cx="2527474" cy="1900523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g23192bb577d_0_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Binning 550,550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23192bb577d_0_25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 2D Distribution</a:t>
            </a:r>
            <a:endParaRPr/>
          </a:p>
        </p:txBody>
      </p:sp>
      <p:graphicFrame>
        <p:nvGraphicFramePr>
          <p:cNvPr id="578" name="Google Shape;578;g23192bb577d_0_25"/>
          <p:cNvGraphicFramePr/>
          <p:nvPr/>
        </p:nvGraphicFramePr>
        <p:xfrm>
          <a:off x="364400" y="320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1122400"/>
                <a:gridCol w="2367075"/>
                <a:gridCol w="2394175"/>
                <a:gridCol w="2527475"/>
              </a:tblGrid>
              <a:tr h="727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800 MeV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POT 1e5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120 GeV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POT 1e3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450 GeV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POT 1e2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884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nu_mu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959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anti_nu_mu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579" name="Google Shape;579;g23192bb577d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6800" y="1048250"/>
            <a:ext cx="2367075" cy="1779912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g23192bb577d_0_2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Binning 55,55</a:t>
            </a:r>
            <a:endParaRPr/>
          </a:p>
        </p:txBody>
      </p:sp>
      <p:pic>
        <p:nvPicPr>
          <p:cNvPr id="581" name="Google Shape;581;g23192bb577d_0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3875" y="1048250"/>
            <a:ext cx="2394176" cy="1800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2" name="Google Shape;582;g23192bb577d_0_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8050" y="1048250"/>
            <a:ext cx="2506667" cy="18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g23192bb577d_0_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86800" y="2933125"/>
            <a:ext cx="2367060" cy="177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g23192bb577d_0_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53849" y="2933125"/>
            <a:ext cx="2394176" cy="1800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g23192bb577d_0_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48022" y="2933125"/>
            <a:ext cx="2506675" cy="1884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23192bb577d_0_47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Neutrino 2D Distribution</a:t>
            </a:r>
            <a:endParaRPr/>
          </a:p>
        </p:txBody>
      </p:sp>
      <p:graphicFrame>
        <p:nvGraphicFramePr>
          <p:cNvPr id="592" name="Google Shape;592;g23192bb577d_0_47"/>
          <p:cNvGraphicFramePr/>
          <p:nvPr/>
        </p:nvGraphicFramePr>
        <p:xfrm>
          <a:off x="-38100" y="37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9182100"/>
              </a:tblGrid>
              <a:tr h="226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6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593" name="Google Shape;593;g23192bb577d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0750" y="372450"/>
            <a:ext cx="7244385" cy="2260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g23192bb577d_0_47"/>
          <p:cNvPicPr preferRelativeResize="0"/>
          <p:nvPr/>
        </p:nvPicPr>
        <p:blipFill rotWithShape="1">
          <a:blip r:embed="rId4">
            <a:alphaModFix/>
          </a:blip>
          <a:srcRect b="9280" l="0" r="0" t="0"/>
          <a:stretch/>
        </p:blipFill>
        <p:spPr>
          <a:xfrm>
            <a:off x="579163" y="2632802"/>
            <a:ext cx="7985674" cy="226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237b6f6e318_0_83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/ Neutron count per POT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66"/>
              <a:t>-incident on upstream decay volume wall-</a:t>
            </a:r>
            <a:endParaRPr sz="1666"/>
          </a:p>
        </p:txBody>
      </p:sp>
      <p:graphicFrame>
        <p:nvGraphicFramePr>
          <p:cNvPr id="601" name="Google Shape;601;g237b6f6e318_0_83"/>
          <p:cNvGraphicFramePr/>
          <p:nvPr/>
        </p:nvGraphicFramePr>
        <p:xfrm>
          <a:off x="952500" y="1016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Particle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800 MeV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120 GeV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450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Neutron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3.42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-3</a:t>
                      </a:r>
                      <a:endParaRPr sz="2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1.53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6.38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All 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Neutrinos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2.40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8.08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2.49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nu_e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1.92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1.81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5.53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anti_nu_e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4.04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-1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6.18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1.91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nu_mu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3.57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-2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4.52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1.37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anti_nu_mu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3.56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-2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4.55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13.43</a:t>
                      </a:r>
                      <a:r>
                        <a:rPr lang="en-US" sz="1600">
                          <a:solidFill>
                            <a:schemeClr val="dk1"/>
                          </a:solidFill>
                        </a:rPr>
                        <a:t>x10</a:t>
                      </a:r>
                      <a:r>
                        <a:rPr baseline="30000" lang="en-US" sz="1600">
                          <a:solidFill>
                            <a:schemeClr val="dk1"/>
                          </a:solidFill>
                        </a:rPr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5b2039bbd8_0_46"/>
          <p:cNvSpPr txBox="1"/>
          <p:nvPr>
            <p:ph type="title"/>
          </p:nvPr>
        </p:nvSpPr>
        <p:spPr>
          <a:xfrm>
            <a:off x="457200" y="24025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VacuumChamberSim - Backup Slides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316ecec963_11_195"/>
          <p:cNvSpPr txBox="1"/>
          <p:nvPr>
            <p:ph type="title"/>
          </p:nvPr>
        </p:nvSpPr>
        <p:spPr>
          <a:xfrm>
            <a:off x="457200" y="464374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Target Flux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Google Shape;262;g2316ecec963_11_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01" y="765449"/>
            <a:ext cx="6406800" cy="407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2316ecec963_11_195"/>
          <p:cNvSpPr/>
          <p:nvPr/>
        </p:nvSpPr>
        <p:spPr>
          <a:xfrm>
            <a:off x="2415550" y="2594350"/>
            <a:ext cx="666375" cy="417600"/>
          </a:xfrm>
          <a:prstGeom prst="flowChartMagneticDrum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25a786d2226_0_71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Single Photon Energy Spectra - VacuumChamberSim - 800 MeV</a:t>
            </a:r>
            <a:endParaRPr/>
          </a:p>
        </p:txBody>
      </p:sp>
      <p:pic>
        <p:nvPicPr>
          <p:cNvPr id="614" name="Google Shape;614;g25a786d2226_0_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37424"/>
            <a:ext cx="8839199" cy="2254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g25a786d2226_0_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744301"/>
            <a:ext cx="8809097" cy="2246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25b2039bbd8_0_22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g25b2039bbd8_0_22"/>
          <p:cNvSpPr txBox="1"/>
          <p:nvPr>
            <p:ph idx="1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23" name="Google Shape;623;g25b2039bbd8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454368"/>
            <a:ext cx="4486275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g25b2039bbd8_0_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875" y="1309363"/>
            <a:ext cx="8591550" cy="28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25a786d2226_0_62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If </a:t>
            </a:r>
            <a:r>
              <a:rPr lang="en-US"/>
              <a:t>backtracking</a:t>
            </a:r>
            <a:r>
              <a:rPr lang="en-US"/>
              <a:t>, feduction, DCA&lt;1cm, dt&lt;.1ns</a:t>
            </a:r>
            <a:endParaRPr/>
          </a:p>
        </p:txBody>
      </p:sp>
      <p:pic>
        <p:nvPicPr>
          <p:cNvPr id="631" name="Google Shape;631;g25a786d2226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898" y="372448"/>
            <a:ext cx="6523824" cy="262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g25a786d2226_0_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850" y="3211998"/>
            <a:ext cx="2841116" cy="1841551"/>
          </a:xfrm>
          <a:prstGeom prst="rect">
            <a:avLst/>
          </a:prstGeom>
          <a:noFill/>
          <a:ln>
            <a:noFill/>
          </a:ln>
        </p:spPr>
      </p:pic>
      <p:sp>
        <p:nvSpPr>
          <p:cNvPr id="633" name="Google Shape;633;g25a786d2226_0_62"/>
          <p:cNvSpPr txBox="1"/>
          <p:nvPr/>
        </p:nvSpPr>
        <p:spPr>
          <a:xfrm>
            <a:off x="69425" y="2950050"/>
            <a:ext cx="3588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1e10 If E</a:t>
            </a:r>
            <a:r>
              <a:rPr baseline="-25000" lang="en-US"/>
              <a:t>photon </a:t>
            </a:r>
            <a:r>
              <a:rPr lang="en-US"/>
              <a:t>&gt; 15MeV (Large cut &gt;95%)</a:t>
            </a:r>
            <a:endParaRPr/>
          </a:p>
        </p:txBody>
      </p:sp>
      <p:pic>
        <p:nvPicPr>
          <p:cNvPr id="634" name="Google Shape;634;g25a786d2226_0_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0400" y="3267548"/>
            <a:ext cx="2965557" cy="1841552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g25a786d2226_0_62"/>
          <p:cNvSpPr txBox="1"/>
          <p:nvPr/>
        </p:nvSpPr>
        <p:spPr>
          <a:xfrm>
            <a:off x="3566076" y="2997150"/>
            <a:ext cx="296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1e10 14&lt; </a:t>
            </a:r>
            <a:r>
              <a:rPr lang="en-US">
                <a:solidFill>
                  <a:schemeClr val="dk1"/>
                </a:solidFill>
              </a:rPr>
              <a:t>E</a:t>
            </a:r>
            <a:r>
              <a:rPr baseline="-25000" lang="en-US">
                <a:solidFill>
                  <a:schemeClr val="dk1"/>
                </a:solidFill>
              </a:rPr>
              <a:t>photon </a:t>
            </a:r>
            <a:r>
              <a:rPr lang="en-US">
                <a:solidFill>
                  <a:schemeClr val="dk1"/>
                </a:solidFill>
              </a:rPr>
              <a:t>&lt;</a:t>
            </a:r>
            <a:r>
              <a:rPr lang="en-US">
                <a:solidFill>
                  <a:schemeClr val="dk1"/>
                </a:solidFill>
              </a:rPr>
              <a:t> 15 if(i=20) break;</a:t>
            </a:r>
            <a:endParaRPr/>
          </a:p>
        </p:txBody>
      </p:sp>
      <p:pic>
        <p:nvPicPr>
          <p:cNvPr id="636" name="Google Shape;636;g25a786d2226_0_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84719" y="3397350"/>
            <a:ext cx="2692954" cy="1656199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g25a786d2226_0_62"/>
          <p:cNvSpPr txBox="1"/>
          <p:nvPr/>
        </p:nvSpPr>
        <p:spPr>
          <a:xfrm>
            <a:off x="6975675" y="2997150"/>
            <a:ext cx="1992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1e11 </a:t>
            </a:r>
            <a:r>
              <a:rPr lang="en-US"/>
              <a:t>E</a:t>
            </a:r>
            <a:r>
              <a:rPr baseline="-25000" lang="en-US"/>
              <a:t>photon </a:t>
            </a:r>
            <a:r>
              <a:rPr lang="en-US"/>
              <a:t>&gt; 10MeV </a:t>
            </a:r>
            <a:endParaRPr/>
          </a:p>
        </p:txBody>
      </p:sp>
      <p:pic>
        <p:nvPicPr>
          <p:cNvPr id="638" name="Google Shape;638;g25a786d2226_0_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55725" y="1553456"/>
            <a:ext cx="2270824" cy="1396594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g25a786d2226_0_62"/>
          <p:cNvSpPr txBox="1"/>
          <p:nvPr/>
        </p:nvSpPr>
        <p:spPr>
          <a:xfrm>
            <a:off x="6864300" y="977450"/>
            <a:ext cx="1992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1e11 E</a:t>
            </a:r>
            <a:r>
              <a:rPr baseline="-25000" lang="en-US"/>
              <a:t>photon </a:t>
            </a:r>
            <a:r>
              <a:rPr lang="en-US"/>
              <a:t>&gt; 15MeV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316ecec963_11_0"/>
          <p:cNvSpPr txBox="1"/>
          <p:nvPr>
            <p:ph type="title"/>
          </p:nvPr>
        </p:nvSpPr>
        <p:spPr>
          <a:xfrm>
            <a:off x="457200" y="2213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900"/>
              <a:t>TargetFlux - </a:t>
            </a:r>
            <a:r>
              <a:rPr lang="en-US" sz="1900"/>
              <a:t>Compare</a:t>
            </a:r>
            <a:endParaRPr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000"/>
              <a:t>photons, pi^0, pi+, pi-, rho, eta and all kaons</a:t>
            </a:r>
            <a:endParaRPr sz="1000"/>
          </a:p>
        </p:txBody>
      </p:sp>
      <p:pic>
        <p:nvPicPr>
          <p:cNvPr id="270" name="Google Shape;270;g2316ecec963_1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4600" y="627924"/>
            <a:ext cx="6279227" cy="42464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g2316ecec963_11_0"/>
          <p:cNvSpPr txBox="1"/>
          <p:nvPr/>
        </p:nvSpPr>
        <p:spPr>
          <a:xfrm>
            <a:off x="7158325" y="990725"/>
            <a:ext cx="1406400" cy="8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 1e4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 1e2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 1e1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5a786d2226_0_188"/>
          <p:cNvSpPr txBox="1"/>
          <p:nvPr>
            <p:ph type="title"/>
          </p:nvPr>
        </p:nvSpPr>
        <p:spPr>
          <a:xfrm>
            <a:off x="457200" y="2213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900"/>
              <a:t>TargetFlux - Compare</a:t>
            </a:r>
            <a:endParaRPr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000"/>
              <a:t>photons, pi^0, pi+, pi-, rho, eta and all kaons</a:t>
            </a:r>
            <a:endParaRPr sz="1000"/>
          </a:p>
        </p:txBody>
      </p:sp>
      <p:pic>
        <p:nvPicPr>
          <p:cNvPr id="278" name="Google Shape;278;g25a786d2226_0_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4500" y="997923"/>
            <a:ext cx="6616475" cy="3976926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25a786d2226_0_188"/>
          <p:cNvSpPr txBox="1"/>
          <p:nvPr/>
        </p:nvSpPr>
        <p:spPr>
          <a:xfrm>
            <a:off x="2055318" y="525050"/>
            <a:ext cx="30483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800 MeV POT1e4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37b6f6e318_0_2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per Proton on Target - All / Pi0</a:t>
            </a:r>
            <a:endParaRPr/>
          </a:p>
        </p:txBody>
      </p:sp>
      <p:graphicFrame>
        <p:nvGraphicFramePr>
          <p:cNvPr id="286" name="Google Shape;286;g237b6f6e318_0_2"/>
          <p:cNvGraphicFramePr/>
          <p:nvPr/>
        </p:nvGraphicFramePr>
        <p:xfrm>
          <a:off x="0" y="37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3048000"/>
                <a:gridCol w="3048000"/>
                <a:gridCol w="3048000"/>
              </a:tblGrid>
              <a:tr h="2265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65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87" name="Google Shape;287;g237b6f6e318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0" y="2637925"/>
            <a:ext cx="3048003" cy="22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237b6f6e318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2637925"/>
            <a:ext cx="3048003" cy="2254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237b6f6e318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637925"/>
            <a:ext cx="3048003" cy="2254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g237b6f6e318_0_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" y="372450"/>
            <a:ext cx="3048003" cy="2254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g237b6f6e318_0_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48000" y="372450"/>
            <a:ext cx="3047997" cy="22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g237b6f6e318_0_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96000" y="372450"/>
            <a:ext cx="3047997" cy="2254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37b6f6e318_0_30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per Proton on Target - k0 / eta</a:t>
            </a:r>
            <a:endParaRPr/>
          </a:p>
        </p:txBody>
      </p:sp>
      <p:graphicFrame>
        <p:nvGraphicFramePr>
          <p:cNvPr id="299" name="Google Shape;299;g237b6f6e318_0_30"/>
          <p:cNvGraphicFramePr/>
          <p:nvPr/>
        </p:nvGraphicFramePr>
        <p:xfrm>
          <a:off x="0" y="37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3048000"/>
                <a:gridCol w="3048000"/>
                <a:gridCol w="3048000"/>
              </a:tblGrid>
              <a:tr h="2265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65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300" name="Google Shape;300;g237b6f6e318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48660"/>
            <a:ext cx="3048003" cy="2254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237b6f6e318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2648634"/>
            <a:ext cx="3048003" cy="2254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237b6f6e318_0_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000" y="2648652"/>
            <a:ext cx="3047997" cy="225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237b6f6e318_0_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7999" y="372450"/>
            <a:ext cx="3048003" cy="2254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g237b6f6e318_0_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95999" y="372450"/>
            <a:ext cx="3048003" cy="2254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37b6f6e318_0_47"/>
          <p:cNvSpPr txBox="1"/>
          <p:nvPr>
            <p:ph type="title"/>
          </p:nvPr>
        </p:nvSpPr>
        <p:spPr>
          <a:xfrm>
            <a:off x="457200" y="34049"/>
            <a:ext cx="8229600" cy="33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per Proton on Target </a:t>
            </a:r>
            <a:r>
              <a:rPr lang="en-US"/>
              <a:t>- All / Pi0</a:t>
            </a:r>
            <a:endParaRPr/>
          </a:p>
        </p:txBody>
      </p:sp>
      <p:graphicFrame>
        <p:nvGraphicFramePr>
          <p:cNvPr id="311" name="Google Shape;311;g237b6f6e318_0_47"/>
          <p:cNvGraphicFramePr/>
          <p:nvPr/>
        </p:nvGraphicFramePr>
        <p:xfrm>
          <a:off x="0" y="37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{E6F26904-7FF2-4880-93B7-197BC2E4BAF6}</a:tableStyleId>
              </a:tblPr>
              <a:tblGrid>
                <a:gridCol w="4572000"/>
                <a:gridCol w="4572000"/>
              </a:tblGrid>
              <a:tr h="2270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70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312" name="Google Shape;312;g237b6f6e318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72450"/>
            <a:ext cx="454563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237b6f6e318_0_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8376" y="372447"/>
            <a:ext cx="454562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237b6f6e318_0_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" y="2643047"/>
            <a:ext cx="4545623" cy="22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g237b6f6e318_0_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8375" y="2643050"/>
            <a:ext cx="4545623" cy="227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UTA Accessibl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UTA Accessibl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2021-08-31T19:16:02Z</dcterms:created>
  <dc:creator>George, Melissa J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0x0101006AE8C2F9B7856C4FB1B45376C9CA1279</vt:lpwstr>
  </property>
</Properties>
</file>