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51"/>
  </p:notesMasterIdLst>
  <p:sldIdLst>
    <p:sldId id="258" r:id="rId2"/>
    <p:sldId id="260" r:id="rId3"/>
    <p:sldId id="262" r:id="rId4"/>
    <p:sldId id="275" r:id="rId5"/>
    <p:sldId id="282" r:id="rId6"/>
    <p:sldId id="283" r:id="rId7"/>
    <p:sldId id="292" r:id="rId8"/>
    <p:sldId id="288" r:id="rId9"/>
    <p:sldId id="293" r:id="rId10"/>
    <p:sldId id="297" r:id="rId11"/>
    <p:sldId id="298" r:id="rId12"/>
    <p:sldId id="4474" r:id="rId13"/>
    <p:sldId id="370" r:id="rId14"/>
    <p:sldId id="1468" r:id="rId15"/>
    <p:sldId id="1469" r:id="rId16"/>
    <p:sldId id="4478" r:id="rId17"/>
    <p:sldId id="376" r:id="rId18"/>
    <p:sldId id="343" r:id="rId19"/>
    <p:sldId id="4475" r:id="rId20"/>
    <p:sldId id="1506" r:id="rId21"/>
    <p:sldId id="1507" r:id="rId22"/>
    <p:sldId id="1508" r:id="rId23"/>
    <p:sldId id="1509" r:id="rId24"/>
    <p:sldId id="1462" r:id="rId25"/>
    <p:sldId id="269" r:id="rId26"/>
    <p:sldId id="4476" r:id="rId27"/>
    <p:sldId id="2798" r:id="rId28"/>
    <p:sldId id="2940" r:id="rId29"/>
    <p:sldId id="4461" r:id="rId30"/>
    <p:sldId id="366" r:id="rId31"/>
    <p:sldId id="1504" r:id="rId32"/>
    <p:sldId id="357" r:id="rId33"/>
    <p:sldId id="353" r:id="rId34"/>
    <p:sldId id="330" r:id="rId35"/>
    <p:sldId id="259" r:id="rId36"/>
    <p:sldId id="278" r:id="rId37"/>
    <p:sldId id="279" r:id="rId38"/>
    <p:sldId id="280" r:id="rId39"/>
    <p:sldId id="281" r:id="rId40"/>
    <p:sldId id="285" r:id="rId41"/>
    <p:sldId id="287" r:id="rId42"/>
    <p:sldId id="289" r:id="rId43"/>
    <p:sldId id="284" r:id="rId44"/>
    <p:sldId id="296" r:id="rId45"/>
    <p:sldId id="391" r:id="rId46"/>
    <p:sldId id="4472" r:id="rId47"/>
    <p:sldId id="372" r:id="rId48"/>
    <p:sldId id="4477" r:id="rId49"/>
    <p:sldId id="286" r:id="rId50"/>
  </p:sldIdLst>
  <p:sldSz cx="9144000" cy="5143500" type="screen16x9"/>
  <p:notesSz cx="6950075" cy="9236075"/>
  <p:embeddedFontLst>
    <p:embeddedFont>
      <p:font typeface="Avenir" panose="02000503020000020003" pitchFamily="2" charset="0"/>
      <p:regular r:id="rId52"/>
      <p:italic r:id="rId53"/>
    </p:embeddedFont>
    <p:embeddedFont>
      <p:font typeface="Cambria Math" panose="02040503050406030204" pitchFamily="18" charset="0"/>
      <p:regular r:id="rId54"/>
    </p:embeddedFont>
    <p:embeddedFont>
      <p:font typeface="Helvetica Neue" panose="02000503000000020004" pitchFamily="2" charset="0"/>
      <p:regular r:id="rId55"/>
      <p:bold r:id="rId56"/>
      <p:italic r:id="rId57"/>
      <p:boldItalic r:id="rId58"/>
    </p:embeddedFont>
    <p:embeddedFont>
      <p:font typeface="Lato" panose="020F0502020204030203" pitchFamily="34" charset="0"/>
      <p:regular r:id="rId59"/>
      <p:bold r:id="rId60"/>
      <p:italic r:id="rId61"/>
      <p:boldItalic r:id="rId62"/>
    </p:embeddedFont>
    <p:embeddedFont>
      <p:font typeface="Times" panose="020F0502020204030204" pitchFamily="34" charset="0"/>
      <p:regular r:id="rId63"/>
      <p:bold r:id="rId64"/>
      <p:italic r:id="rId65"/>
      <p:boldItalic r:id="rId66"/>
    </p:embeddedFont>
    <p:embeddedFont>
      <p:font typeface="Verdana" panose="020B0604030504040204" pitchFamily="34" charset="0"/>
      <p:regular r:id="rId67"/>
      <p:bold r:id="rId68"/>
      <p:italic r:id="rId69"/>
      <p:boldItalic r:id="rId7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5">
          <p15:clr>
            <a:srgbClr val="A4A3A4"/>
          </p15:clr>
        </p15:guide>
        <p15:guide id="2" orient="horz" pos="971">
          <p15:clr>
            <a:srgbClr val="A4A3A4"/>
          </p15:clr>
        </p15:guide>
        <p15:guide id="3" orient="horz" pos="2809">
          <p15:clr>
            <a:srgbClr val="A4A3A4"/>
          </p15:clr>
        </p15:guide>
        <p15:guide id="4" orient="horz" pos="2985">
          <p15:clr>
            <a:srgbClr val="A4A3A4"/>
          </p15:clr>
        </p15:guide>
        <p15:guide id="5" orient="horz" pos="789">
          <p15:clr>
            <a:srgbClr val="A4A3A4"/>
          </p15:clr>
        </p15:guide>
        <p15:guide id="6" orient="horz" pos="1306">
          <p15:clr>
            <a:srgbClr val="A4A3A4"/>
          </p15:clr>
        </p15:guide>
        <p15:guide id="7" orient="horz" pos="3137">
          <p15:clr>
            <a:srgbClr val="A4A3A4"/>
          </p15:clr>
        </p15:guide>
        <p15:guide id="8" orient="horz" pos="425">
          <p15:clr>
            <a:srgbClr val="A4A3A4"/>
          </p15:clr>
        </p15:guide>
        <p15:guide id="9" orient="horz" pos="2106">
          <p15:clr>
            <a:srgbClr val="A4A3A4"/>
          </p15:clr>
        </p15:guide>
        <p15:guide id="10" pos="2880">
          <p15:clr>
            <a:srgbClr val="A4A3A4"/>
          </p15:clr>
        </p15:guide>
        <p15:guide id="11" pos="363">
          <p15:clr>
            <a:srgbClr val="A4A3A4"/>
          </p15:clr>
        </p15:guide>
        <p15:guide id="12" pos="5396">
          <p15:clr>
            <a:srgbClr val="A4A3A4"/>
          </p15:clr>
        </p15:guide>
        <p15:guide id="13" pos="282">
          <p15:clr>
            <a:srgbClr val="A4A3A4"/>
          </p15:clr>
        </p15:guide>
        <p15:guide id="14" pos="3784">
          <p15:clr>
            <a:srgbClr val="A4A3A4"/>
          </p15:clr>
        </p15:guide>
        <p15:guide id="15" pos="3736">
          <p15:clr>
            <a:srgbClr val="A4A3A4"/>
          </p15:clr>
        </p15:guide>
        <p15:guide id="16" pos="2179">
          <p15:clr>
            <a:srgbClr val="A4A3A4"/>
          </p15:clr>
        </p15:guide>
        <p15:guide id="17" pos="5464">
          <p15:clr>
            <a:srgbClr val="A4A3A4"/>
          </p15:clr>
        </p15:guide>
        <p15:guide id="18" pos="3867">
          <p15:clr>
            <a:srgbClr val="A4A3A4"/>
          </p15:clr>
        </p15:guide>
      </p15:sldGuideLst>
    </p:ext>
    <p:ext uri="{2D200454-40CA-4A62-9FC3-DE9A4176ACB9}">
      <p15:notesGuideLst xmlns:p15="http://schemas.microsoft.com/office/powerpoint/2012/main">
        <p15:guide id="1" orient="horz" pos="2909">
          <p15:clr>
            <a:srgbClr val="A4A3A4"/>
          </p15:clr>
        </p15:guide>
        <p15:guide id="2" pos="2189">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5" roundtripDataSignature="AMtx7mjU8rvWqxJGrcw19j9eeLygHVUXp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3289E9-AA74-46EA-98B4-A08F75DDEB24}">
  <a:tblStyle styleId="{573289E9-AA74-46EA-98B4-A08F75DDEB24}"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0E6E7"/>
          </a:solidFill>
        </a:fill>
      </a:tcStyle>
    </a:wholeTbl>
    <a:band1H>
      <a:tcTxStyle/>
      <a:tcStyle>
        <a:tcBdr/>
        <a:fill>
          <a:solidFill>
            <a:srgbClr val="E0CACB"/>
          </a:solidFill>
        </a:fill>
      </a:tcStyle>
    </a:band1H>
    <a:band2H>
      <a:tcTxStyle/>
      <a:tcStyle>
        <a:tcBdr/>
      </a:tcStyle>
    </a:band2H>
    <a:band1V>
      <a:tcTxStyle/>
      <a:tcStyle>
        <a:tcBdr/>
        <a:fill>
          <a:solidFill>
            <a:srgbClr val="E0CACB"/>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3451"/>
  </p:normalViewPr>
  <p:slideViewPr>
    <p:cSldViewPr snapToGrid="0">
      <p:cViewPr varScale="1">
        <p:scale>
          <a:sx n="147" d="100"/>
          <a:sy n="147" d="100"/>
        </p:scale>
        <p:origin x="304" y="192"/>
      </p:cViewPr>
      <p:guideLst>
        <p:guide orient="horz" pos="245"/>
        <p:guide orient="horz" pos="971"/>
        <p:guide orient="horz" pos="2809"/>
        <p:guide orient="horz" pos="2985"/>
        <p:guide orient="horz" pos="789"/>
        <p:guide orient="horz" pos="1306"/>
        <p:guide orient="horz" pos="3137"/>
        <p:guide orient="horz" pos="425"/>
        <p:guide orient="horz" pos="2106"/>
        <p:guide pos="2880"/>
        <p:guide pos="363"/>
        <p:guide pos="5396"/>
        <p:guide pos="282"/>
        <p:guide pos="3784"/>
        <p:guide pos="3736"/>
        <p:guide pos="2179"/>
        <p:guide pos="5464"/>
        <p:guide pos="3867"/>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2.fntdata"/><Relationship Id="rId6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2.fntdata"/><Relationship Id="rId58" Type="http://schemas.openxmlformats.org/officeDocument/2006/relationships/font" Target="fonts/font7.fntdata"/><Relationship Id="rId66" Type="http://schemas.openxmlformats.org/officeDocument/2006/relationships/font" Target="fonts/font15.fntdata"/><Relationship Id="rId5" Type="http://schemas.openxmlformats.org/officeDocument/2006/relationships/slide" Target="slides/slide4.xml"/><Relationship Id="rId61" Type="http://schemas.openxmlformats.org/officeDocument/2006/relationships/font" Target="fonts/font10.fntdata"/><Relationship Id="rId95"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5.fntdata"/><Relationship Id="rId64" Type="http://schemas.openxmlformats.org/officeDocument/2006/relationships/font" Target="fonts/font13.fntdata"/><Relationship Id="rId69" Type="http://schemas.openxmlformats.org/officeDocument/2006/relationships/font" Target="fonts/font18.fntdata"/><Relationship Id="rId8" Type="http://schemas.openxmlformats.org/officeDocument/2006/relationships/slide" Target="slides/slide7.xml"/><Relationship Id="rId51"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8.fntdata"/><Relationship Id="rId67"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3.fntdata"/><Relationship Id="rId62" Type="http://schemas.openxmlformats.org/officeDocument/2006/relationships/font" Target="fonts/font11.fntdata"/><Relationship Id="rId70" Type="http://schemas.openxmlformats.org/officeDocument/2006/relationships/font" Target="fonts/font19.fntdata"/><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60" Type="http://schemas.openxmlformats.org/officeDocument/2006/relationships/font" Target="fonts/font9.fntdata"/><Relationship Id="rId65" Type="http://schemas.openxmlformats.org/officeDocument/2006/relationships/font" Target="fonts/font14.fntdata"/><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4.fntdata"/><Relationship Id="rId97" Type="http://schemas.openxmlformats.org/officeDocument/2006/relationships/viewProps" Target="viewProps.xml"/><Relationship Id="rId7"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11699" cy="461804"/>
          </a:xfrm>
          <a:prstGeom prst="rect">
            <a:avLst/>
          </a:prstGeom>
          <a:noFill/>
          <a:ln>
            <a:noFill/>
          </a:ln>
        </p:spPr>
        <p:txBody>
          <a:bodyPr spcFirstLastPara="1" wrap="square" lIns="92475" tIns="46225" rIns="92475" bIns="462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36768" y="0"/>
            <a:ext cx="3011699" cy="461804"/>
          </a:xfrm>
          <a:prstGeom prst="rect">
            <a:avLst/>
          </a:prstGeom>
          <a:noFill/>
          <a:ln>
            <a:noFill/>
          </a:ln>
        </p:spPr>
        <p:txBody>
          <a:bodyPr spcFirstLastPara="1" wrap="square" lIns="92475" tIns="46225" rIns="92475" bIns="462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772668"/>
            <a:ext cx="3011699" cy="461804"/>
          </a:xfrm>
          <a:prstGeom prst="rect">
            <a:avLst/>
          </a:prstGeom>
          <a:noFill/>
          <a:ln>
            <a:noFill/>
          </a:ln>
        </p:spPr>
        <p:txBody>
          <a:bodyPr spcFirstLastPara="1" wrap="square" lIns="92475" tIns="46225" rIns="92475" bIns="462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home.cern/science/accelerators/super-proton-synchrotron" TargetMode="External"/><Relationship Id="rId13" Type="http://schemas.openxmlformats.org/officeDocument/2006/relationships/hyperlink" Target="https://home.cern/science/accelerators/linear-accelerator-3" TargetMode="External"/><Relationship Id="rId3" Type="http://schemas.openxmlformats.org/officeDocument/2006/relationships/hyperlink" Target="https://home.cern/science/accelerators/large-hadron-collider" TargetMode="External"/><Relationship Id="rId7" Type="http://schemas.openxmlformats.org/officeDocument/2006/relationships/hyperlink" Target="https://home.cern/science/accelerators/proton-synchrotron" TargetMode="External"/><Relationship Id="rId12" Type="http://schemas.openxmlformats.org/officeDocument/2006/relationships/hyperlink" Target="https://home.cern/science/experiments/lhcb"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home.cern/science/accelerators/proton-synchrotron-booster" TargetMode="External"/><Relationship Id="rId11" Type="http://schemas.openxmlformats.org/officeDocument/2006/relationships/hyperlink" Target="https://home.cern/science/experiments/cms" TargetMode="External"/><Relationship Id="rId5" Type="http://schemas.openxmlformats.org/officeDocument/2006/relationships/hyperlink" Target="https://home.cern/news/news/accelerators/ls2-report-cerns-newest-accelerator-awakens" TargetMode="External"/><Relationship Id="rId10" Type="http://schemas.openxmlformats.org/officeDocument/2006/relationships/hyperlink" Target="https://home.cern/science/experiments/atlas" TargetMode="External"/><Relationship Id="rId4" Type="http://schemas.openxmlformats.org/officeDocument/2006/relationships/hyperlink" Target="https://home.cern/science/accelerators/linear-accelerator-4" TargetMode="External"/><Relationship Id="rId9" Type="http://schemas.openxmlformats.org/officeDocument/2006/relationships/hyperlink" Target="https://home.cern/science/experiments/alice" TargetMode="External"/><Relationship Id="rId14" Type="http://schemas.openxmlformats.org/officeDocument/2006/relationships/hyperlink" Target="https://home.cern/science/accelerators/low-energy-ion-ring"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erncourier.com/a/lhc-run-3-the-final-countdown/"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home.cern/topics/high-luminosity-lhc" TargetMode="External"/><Relationship Id="rId3" Type="http://schemas.openxmlformats.org/officeDocument/2006/relationships/hyperlink" Target="https://home.cern/about/accelerators/large-hadron-collider" TargetMode="External"/><Relationship Id="rId7" Type="http://schemas.openxmlformats.org/officeDocument/2006/relationships/hyperlink" Target="https://home.cern/about/accelerators/linear-accelerator-2"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home.cern/about/engineering/radiofrequency-cavities" TargetMode="External"/><Relationship Id="rId5" Type="http://schemas.openxmlformats.org/officeDocument/2006/relationships/hyperlink" Target="https://home.cern/about/accelerators/proton-synchrotron-booster" TargetMode="External"/><Relationship Id="rId4" Type="http://schemas.openxmlformats.org/officeDocument/2006/relationships/hyperlink" Target="https://home.cern/news/news/accelerators/ls2-report-cerns-newest-accelerator-awakens"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home.web.cern.ch/science/accelerators/large-hadron-collide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home.web.cern.ch/science/accelerators/high-luminosity-lhc"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3: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p3: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rmAutofit/>
          </a:bodyPr>
          <a:lstStyle/>
          <a:p>
            <a:pPr marL="0" lvl="0" indent="0" algn="l" rtl="0">
              <a:spcBef>
                <a:spcPts val="0"/>
              </a:spcBef>
              <a:spcAft>
                <a:spcPts val="0"/>
              </a:spcAft>
              <a:buNone/>
            </a:pPr>
            <a:endParaRPr/>
          </a:p>
        </p:txBody>
      </p:sp>
      <p:sp>
        <p:nvSpPr>
          <p:cNvPr id="75" name="Google Shape;75;p3: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42: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2" name="Google Shape;602;p42: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r>
              <a:rPr lang="en-US" b="0" i="0">
                <a:solidFill>
                  <a:srgbClr val="292929"/>
                </a:solidFill>
                <a:latin typeface="Arial"/>
                <a:ea typeface="Arial"/>
                <a:cs typeface="Arial"/>
                <a:sym typeface="Arial"/>
              </a:rPr>
              <a:t>The LHC has a total of 1232 dipoles, magnets which bend the particles’ trajectories, and 474 quadrupoles, which squeeze the bunches. All these magnets are superconducting, i.e. they operate at a temperature of -271°C, are 15 metres long and weigh up to 28 tonnes. So moving them around is no trivial matter.</a:t>
            </a:r>
            <a:endParaRPr/>
          </a:p>
        </p:txBody>
      </p:sp>
      <p:sp>
        <p:nvSpPr>
          <p:cNvPr id="603" name="Google Shape;603;p42: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3042448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p43: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2" name="Google Shape;612;p43: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Clr>
                <a:schemeClr val="dk1"/>
              </a:buClr>
              <a:buSzPts val="1200"/>
              <a:buFont typeface="Helvetica Neue"/>
              <a:buNone/>
            </a:pPr>
            <a:r>
              <a:rPr lang="en-US">
                <a:latin typeface="Helvetica Neue"/>
                <a:ea typeface="Helvetica Neue"/>
                <a:cs typeface="Helvetica Neue"/>
                <a:sym typeface="Helvetica Neue"/>
              </a:rPr>
              <a:t>DOI: 10.1142/S1793626819300093</a:t>
            </a:r>
            <a:endParaRPr/>
          </a:p>
          <a:p>
            <a:pPr marL="0" marR="0" lvl="0" indent="0" algn="l" rtl="0">
              <a:lnSpc>
                <a:spcPct val="100000"/>
              </a:lnSpc>
              <a:spcBef>
                <a:spcPts val="0"/>
              </a:spcBef>
              <a:spcAft>
                <a:spcPts val="0"/>
              </a:spcAft>
              <a:buClr>
                <a:schemeClr val="dk1"/>
              </a:buClr>
              <a:buSzPts val="1200"/>
              <a:buFont typeface="Calibri"/>
              <a:buNone/>
            </a:pPr>
            <a:endParaRPr>
              <a:latin typeface="Helvetica Neue"/>
              <a:ea typeface="Helvetica Neue"/>
              <a:cs typeface="Helvetica Neue"/>
              <a:sym typeface="Helvetica Neue"/>
            </a:endParaRPr>
          </a:p>
          <a:p>
            <a:pPr marL="0" lvl="0" indent="0" algn="l" rtl="0">
              <a:spcBef>
                <a:spcPts val="0"/>
              </a:spcBef>
              <a:spcAft>
                <a:spcPts val="0"/>
              </a:spcAft>
              <a:buNone/>
            </a:pPr>
            <a:br>
              <a:rPr lang="en-US">
                <a:latin typeface="Arial"/>
                <a:ea typeface="Arial"/>
                <a:cs typeface="Arial"/>
                <a:sym typeface="Arial"/>
              </a:rPr>
            </a:br>
            <a:endParaRPr>
              <a:latin typeface="Arial"/>
              <a:ea typeface="Arial"/>
              <a:cs typeface="Arial"/>
              <a:sym typeface="Arial"/>
            </a:endParaRPr>
          </a:p>
          <a:p>
            <a:pPr marL="0" lvl="0" indent="0" algn="l" rtl="0">
              <a:spcBef>
                <a:spcPts val="0"/>
              </a:spcBef>
              <a:spcAft>
                <a:spcPts val="0"/>
              </a:spcAft>
              <a:buNone/>
            </a:pPr>
            <a:r>
              <a:rPr lang="en-US">
                <a:solidFill>
                  <a:srgbClr val="292934"/>
                </a:solidFill>
                <a:latin typeface="Arial"/>
                <a:ea typeface="Arial"/>
                <a:cs typeface="Arial"/>
                <a:sym typeface="Arial"/>
              </a:rPr>
              <a:t>HL-LHC Proposal:    </a:t>
            </a:r>
            <a:r>
              <a:rPr lang="en-US">
                <a:solidFill>
                  <a:srgbClr val="FF0000"/>
                </a:solidFill>
                <a:latin typeface="Arial"/>
                <a:ea typeface="Arial"/>
                <a:cs typeface="Arial"/>
                <a:sym typeface="Arial"/>
              </a:rPr>
              <a:t>b*=55 cm b*=15 cm</a:t>
            </a:r>
            <a:endParaRPr>
              <a:solidFill>
                <a:srgbClr val="292934"/>
              </a:solidFill>
              <a:latin typeface="Arial"/>
              <a:ea typeface="Arial"/>
              <a:cs typeface="Arial"/>
              <a:sym typeface="Arial"/>
            </a:endParaRPr>
          </a:p>
          <a:p>
            <a:pPr marL="0" lvl="0" indent="0" algn="l" rtl="0">
              <a:spcBef>
                <a:spcPts val="0"/>
              </a:spcBef>
              <a:spcAft>
                <a:spcPts val="0"/>
              </a:spcAft>
              <a:buNone/>
            </a:pPr>
            <a:r>
              <a:rPr lang="en-US">
                <a:solidFill>
                  <a:srgbClr val="92A199"/>
                </a:solidFill>
                <a:latin typeface="Arial"/>
                <a:ea typeface="Arial"/>
                <a:cs typeface="Arial"/>
                <a:sym typeface="Arial"/>
              </a:rPr>
              <a:t>•</a:t>
            </a:r>
            <a:r>
              <a:rPr lang="en-US">
                <a:solidFill>
                  <a:srgbClr val="292934"/>
                </a:solidFill>
                <a:latin typeface="Arial"/>
                <a:ea typeface="Arial"/>
                <a:cs typeface="Arial"/>
                <a:sym typeface="Arial"/>
              </a:rPr>
              <a:t>Just like classical optics</a:t>
            </a:r>
            <a:endParaRPr/>
          </a:p>
          <a:p>
            <a:pPr marL="0" lvl="0" indent="0" algn="l" rtl="0">
              <a:spcBef>
                <a:spcPts val="0"/>
              </a:spcBef>
              <a:spcAft>
                <a:spcPts val="0"/>
              </a:spcAft>
              <a:buNone/>
            </a:pPr>
            <a:r>
              <a:rPr lang="en-US">
                <a:solidFill>
                  <a:srgbClr val="92A199"/>
                </a:solidFill>
                <a:latin typeface="Arial"/>
                <a:ea typeface="Arial"/>
                <a:cs typeface="Arial"/>
                <a:sym typeface="Arial"/>
              </a:rPr>
              <a:t>•</a:t>
            </a:r>
            <a:r>
              <a:rPr lang="en-US">
                <a:solidFill>
                  <a:srgbClr val="292934"/>
                </a:solidFill>
                <a:latin typeface="Arial"/>
                <a:ea typeface="Arial"/>
                <a:cs typeface="Arial"/>
                <a:sym typeface="Arial"/>
              </a:rPr>
              <a:t>Small, intense focusbig, powerful lens</a:t>
            </a:r>
            <a:endParaRPr/>
          </a:p>
          <a:p>
            <a:pPr marL="0" lvl="0" indent="0" algn="l" rtl="0">
              <a:spcBef>
                <a:spcPts val="0"/>
              </a:spcBef>
              <a:spcAft>
                <a:spcPts val="0"/>
              </a:spcAft>
              <a:buNone/>
            </a:pPr>
            <a:r>
              <a:rPr lang="en-US">
                <a:solidFill>
                  <a:srgbClr val="92A199"/>
                </a:solidFill>
                <a:latin typeface="Arial"/>
                <a:ea typeface="Arial"/>
                <a:cs typeface="Arial"/>
                <a:sym typeface="Arial"/>
              </a:rPr>
              <a:t>•</a:t>
            </a:r>
            <a:r>
              <a:rPr lang="en-US">
                <a:solidFill>
                  <a:srgbClr val="292934"/>
                </a:solidFill>
                <a:latin typeface="Arial"/>
                <a:ea typeface="Arial"/>
                <a:cs typeface="Arial"/>
                <a:sym typeface="Arial"/>
              </a:rPr>
              <a:t>Small b*huge bat focusing quad</a:t>
            </a:r>
            <a:endParaRPr/>
          </a:p>
          <a:p>
            <a:pPr marL="0" marR="0" lvl="0" indent="0" algn="l" rtl="0">
              <a:lnSpc>
                <a:spcPct val="100000"/>
              </a:lnSpc>
              <a:spcBef>
                <a:spcPts val="0"/>
              </a:spcBef>
              <a:spcAft>
                <a:spcPts val="0"/>
              </a:spcAft>
              <a:buClr>
                <a:schemeClr val="dk1"/>
              </a:buClr>
              <a:buSzPts val="1200"/>
              <a:buFont typeface="Calibri"/>
              <a:buNone/>
            </a:pPr>
            <a:endParaRPr>
              <a:latin typeface="Helvetica Neue"/>
              <a:ea typeface="Helvetica Neue"/>
              <a:cs typeface="Helvetica Neue"/>
              <a:sym typeface="Helvetica Neue"/>
            </a:endParaRPr>
          </a:p>
          <a:p>
            <a:pPr marL="0" lvl="0" indent="0" algn="l" rtl="0">
              <a:spcBef>
                <a:spcPts val="0"/>
              </a:spcBef>
              <a:spcAft>
                <a:spcPts val="0"/>
              </a:spcAft>
              <a:buNone/>
            </a:pPr>
            <a:endParaRPr/>
          </a:p>
        </p:txBody>
      </p:sp>
      <p:sp>
        <p:nvSpPr>
          <p:cNvPr id="613" name="Google Shape;613;p43: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956407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9" name="Google Shape;89;p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4678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123fe914d42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8" name="Google Shape;528;g123fe914d42_0_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9" name="Google Shape;529;g123fe914d42_0_5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123fe914d42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123fe914d42_0_6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543" name="Google Shape;543;g123fe914d42_0_6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extLst>
      <p:ext uri="{BB962C8B-B14F-4D97-AF65-F5344CB8AC3E}">
        <p14:creationId xmlns:p14="http://schemas.microsoft.com/office/powerpoint/2010/main" val="894408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9" name="Google Shape;89;p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7061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23c35a3ac1e_0_10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g23c35a3ac1e_0_10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Google Shape;723;g23c35a3ac1e_0_6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4" name="Google Shape;724;g23c35a3ac1e_0_6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US" sz="1900" b="1">
                <a:latin typeface="Arial"/>
                <a:ea typeface="Arial"/>
                <a:cs typeface="Arial"/>
                <a:sym typeface="Arial"/>
              </a:rPr>
              <a:t>LAST CLIC SLIDE</a:t>
            </a:r>
            <a:endParaRPr sz="100">
              <a:latin typeface="Arial"/>
              <a:ea typeface="Arial"/>
              <a:cs typeface="Arial"/>
              <a:sym typeface="Arial"/>
            </a:endParaRPr>
          </a:p>
          <a:p>
            <a:pPr marL="0" lvl="0" indent="0" algn="l" rtl="0">
              <a:spcBef>
                <a:spcPts val="0"/>
              </a:spcBef>
              <a:spcAft>
                <a:spcPts val="0"/>
              </a:spcAft>
              <a:buClr>
                <a:schemeClr val="dk1"/>
              </a:buClr>
              <a:buFont typeface="Arial"/>
              <a:buNone/>
            </a:pPr>
            <a:r>
              <a:rPr lang="en-US" sz="1900" b="1">
                <a:latin typeface="Arial"/>
                <a:ea typeface="Arial"/>
                <a:cs typeface="Arial"/>
                <a:sym typeface="Arial"/>
              </a:rPr>
              <a:t>Connection to C3</a:t>
            </a:r>
            <a:endParaRPr sz="100">
              <a:latin typeface="Arial"/>
              <a:ea typeface="Arial"/>
              <a:cs typeface="Arial"/>
              <a:sym typeface="Arial"/>
            </a:endParaRPr>
          </a:p>
          <a:p>
            <a:pPr marL="0" lvl="0" indent="0" algn="l" rtl="0">
              <a:spcBef>
                <a:spcPts val="0"/>
              </a:spcBef>
              <a:spcAft>
                <a:spcPts val="0"/>
              </a:spcAft>
              <a:buClr>
                <a:schemeClr val="dk1"/>
              </a:buClr>
              <a:buFont typeface="Arial"/>
              <a:buNone/>
            </a:pPr>
            <a:r>
              <a:rPr lang="en-US" sz="1900" b="1">
                <a:latin typeface="Arial"/>
                <a:ea typeface="Arial"/>
                <a:cs typeface="Arial"/>
                <a:sym typeface="Arial"/>
              </a:rPr>
              <a:t>Emittance, Stability, Injector, Compact, High Gradient</a:t>
            </a:r>
            <a:endParaRPr sz="100"/>
          </a:p>
        </p:txBody>
      </p:sp>
      <p:sp>
        <p:nvSpPr>
          <p:cNvPr id="725" name="Google Shape;725;g23c35a3ac1e_0_6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g13dca34abec_0_3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1" name="Google Shape;811;g13dca34abec_0_3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2" name="Google Shape;812;g13dca34abec_0_3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5"/>
        <p:cNvGrpSpPr/>
        <p:nvPr/>
      </p:nvGrpSpPr>
      <p:grpSpPr>
        <a:xfrm>
          <a:off x="0" y="0"/>
          <a:ext cx="0" cy="0"/>
          <a:chOff x="0" y="0"/>
          <a:chExt cx="0" cy="0"/>
        </a:xfrm>
      </p:grpSpPr>
      <p:sp>
        <p:nvSpPr>
          <p:cNvPr id="876" name="Google Shape;876;g23c35a3ac1e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7" name="Google Shape;877;g23c35a3ac1e_0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8" name="Google Shape;878;g23c35a3ac1e_0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25</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9" name="Google Shape;89;p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9" name="Google Shape;89;p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43085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27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34699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https://arxiv.org/pdf/2203.08033.pdf</a:t>
            </a:r>
          </a:p>
        </p:txBody>
      </p:sp>
      <p:sp>
        <p:nvSpPr>
          <p:cNvPr id="4" name="Slide Number Placeholder 3"/>
          <p:cNvSpPr>
            <a:spLocks noGrp="1"/>
          </p:cNvSpPr>
          <p:nvPr>
            <p:ph type="sldNum" sz="quarter" idx="10"/>
          </p:nvPr>
        </p:nvSpPr>
        <p:spPr/>
        <p:txBody>
          <a:bodyPr/>
          <a:lstStyle/>
          <a:p>
            <a:fld id="{DBD19C58-D451-C54B-A6BB-965E69BFF736}" type="slidenum">
              <a:rPr lang="en-US" smtClean="0"/>
              <a:t>32</a:t>
            </a:fld>
            <a:endParaRPr lang="en-US"/>
          </a:p>
        </p:txBody>
      </p:sp>
    </p:spTree>
    <p:extLst>
      <p:ext uri="{BB962C8B-B14F-4D97-AF65-F5344CB8AC3E}">
        <p14:creationId xmlns:p14="http://schemas.microsoft.com/office/powerpoint/2010/main" val="452852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239525b6f2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g239525b6f2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Show capillary</a:t>
            </a:r>
            <a:endParaRPr dirty="0"/>
          </a:p>
        </p:txBody>
      </p:sp>
      <p:sp>
        <p:nvSpPr>
          <p:cNvPr id="429" name="Google Shape;429;g239525b6f2e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33</a:t>
            </a:fld>
            <a:endParaRPr/>
          </a:p>
        </p:txBody>
      </p:sp>
    </p:spTree>
    <p:extLst>
      <p:ext uri="{BB962C8B-B14F-4D97-AF65-F5344CB8AC3E}">
        <p14:creationId xmlns:p14="http://schemas.microsoft.com/office/powerpoint/2010/main" val="27544121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7"/>
        <p:cNvGrpSpPr/>
        <p:nvPr/>
      </p:nvGrpSpPr>
      <p:grpSpPr>
        <a:xfrm>
          <a:off x="0" y="0"/>
          <a:ext cx="0" cy="0"/>
          <a:chOff x="0" y="0"/>
          <a:chExt cx="0" cy="0"/>
        </a:xfrm>
      </p:grpSpPr>
      <p:sp>
        <p:nvSpPr>
          <p:cNvPr id="948" name="Google Shape;948;p75: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949" name="Google Shape;949;p7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76504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4: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2" name="Google Shape;82;p4: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52576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23: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421" name="Google Shape;421;p23: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24: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2" name="Google Shape;432;p24: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433" name="Google Shape;433;p24: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37</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2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2" name="Google Shape;442;p25: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r>
              <a:rPr lang="en-US"/>
              <a:t>http://lhc-closer.es/taking_a_closer_look_at_lhc/0.linac4/idioma/en_GB</a:t>
            </a:r>
            <a:endParaRPr/>
          </a:p>
          <a:p>
            <a:pPr marL="0" lvl="0" indent="0" algn="l" rtl="0">
              <a:spcBef>
                <a:spcPts val="0"/>
              </a:spcBef>
              <a:spcAft>
                <a:spcPts val="0"/>
              </a:spcAft>
              <a:buNone/>
            </a:pPr>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The process is as follows: the ion source is fed with hydrogen gas. A discharge plasma is formed and a strong electric field strips away an electron from each hydogen atom, producing H</a:t>
            </a:r>
            <a:r>
              <a:rPr lang="en-US" sz="1200" b="0" i="0" baseline="30000">
                <a:solidFill>
                  <a:schemeClr val="dk1"/>
                </a:solidFill>
                <a:latin typeface="Calibri"/>
                <a:ea typeface="Calibri"/>
                <a:cs typeface="Calibri"/>
                <a:sym typeface="Calibri"/>
              </a:rPr>
              <a:t>+</a:t>
            </a:r>
            <a:r>
              <a:rPr lang="en-US" sz="1200" b="0" i="0">
                <a:solidFill>
                  <a:schemeClr val="dk1"/>
                </a:solidFill>
                <a:latin typeface="Calibri"/>
                <a:ea typeface="Calibri"/>
                <a:cs typeface="Calibri"/>
                <a:sym typeface="Calibri"/>
              </a:rPr>
              <a:t>.</a:t>
            </a:r>
            <a:endParaRPr/>
          </a:p>
          <a:p>
            <a:pPr marL="0" lvl="0" indent="0" algn="l" rtl="0">
              <a:spcBef>
                <a:spcPts val="0"/>
              </a:spcBef>
              <a:spcAft>
                <a:spcPts val="0"/>
              </a:spcAft>
              <a:buNone/>
            </a:pPr>
            <a:endParaRPr sz="1200" b="0" i="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The positively charged protons (H</a:t>
            </a:r>
            <a:r>
              <a:rPr lang="en-US" sz="1200" b="0" i="0" baseline="30000">
                <a:solidFill>
                  <a:schemeClr val="dk1"/>
                </a:solidFill>
                <a:latin typeface="Calibri"/>
                <a:ea typeface="Calibri"/>
                <a:cs typeface="Calibri"/>
                <a:sym typeface="Calibri"/>
              </a:rPr>
              <a:t>+</a:t>
            </a:r>
            <a:r>
              <a:rPr lang="en-US" sz="1200" b="0" i="0">
                <a:solidFill>
                  <a:schemeClr val="dk1"/>
                </a:solidFill>
                <a:latin typeface="Calibri"/>
                <a:ea typeface="Calibri"/>
                <a:cs typeface="Calibri"/>
                <a:sym typeface="Calibri"/>
              </a:rPr>
              <a:t>) from the plasma are attracted towards a cathode surface (metal surface with Caesium). The deposition of Caesium reduces the work function of the cathode, making it a more efficient donor of electrons to the positively charged hydrogen ions, thus enhancing  H</a:t>
            </a:r>
            <a:r>
              <a:rPr lang="en-US" sz="1200" b="0" i="0" baseline="30000">
                <a:solidFill>
                  <a:schemeClr val="dk1"/>
                </a:solidFill>
                <a:latin typeface="Calibri"/>
                <a:ea typeface="Calibri"/>
                <a:cs typeface="Calibri"/>
                <a:sym typeface="Calibri"/>
              </a:rPr>
              <a:t>- </a:t>
            </a:r>
            <a:r>
              <a:rPr lang="en-US" sz="1200" b="0" i="0">
                <a:solidFill>
                  <a:schemeClr val="dk1"/>
                </a:solidFill>
                <a:latin typeface="Calibri"/>
                <a:ea typeface="Calibri"/>
                <a:cs typeface="Calibri"/>
                <a:sym typeface="Calibri"/>
              </a:rPr>
              <a:t>ion production</a:t>
            </a:r>
            <a:endParaRPr/>
          </a:p>
          <a:p>
            <a:pPr marL="0" lvl="0" indent="0" algn="l" rtl="0">
              <a:spcBef>
                <a:spcPts val="0"/>
              </a:spcBef>
              <a:spcAft>
                <a:spcPts val="0"/>
              </a:spcAft>
              <a:buNone/>
            </a:pPr>
            <a:endParaRPr sz="1200" b="0" i="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Because of its negative charge, the H</a:t>
            </a:r>
            <a:r>
              <a:rPr lang="en-US" sz="1200" b="0" i="0" baseline="30000">
                <a:solidFill>
                  <a:schemeClr val="dk1"/>
                </a:solidFill>
                <a:latin typeface="Calibri"/>
                <a:ea typeface="Calibri"/>
                <a:cs typeface="Calibri"/>
                <a:sym typeface="Calibri"/>
              </a:rPr>
              <a:t>-</a:t>
            </a:r>
            <a:r>
              <a:rPr lang="en-US" sz="1200" b="0" i="0">
                <a:solidFill>
                  <a:schemeClr val="dk1"/>
                </a:solidFill>
                <a:latin typeface="Calibri"/>
                <a:ea typeface="Calibri"/>
                <a:cs typeface="Calibri"/>
                <a:sym typeface="Calibri"/>
              </a:rPr>
              <a:t> ion will move away from the negative surface.</a:t>
            </a:r>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The H</a:t>
            </a:r>
            <a:r>
              <a:rPr lang="en-US" sz="1200" b="0" i="0" baseline="30000">
                <a:solidFill>
                  <a:schemeClr val="dk1"/>
                </a:solidFill>
                <a:latin typeface="Calibri"/>
                <a:ea typeface="Calibri"/>
                <a:cs typeface="Calibri"/>
                <a:sym typeface="Calibri"/>
              </a:rPr>
              <a:t>-</a:t>
            </a:r>
            <a:r>
              <a:rPr lang="en-US" sz="1200" b="0" i="0">
                <a:solidFill>
                  <a:schemeClr val="dk1"/>
                </a:solidFill>
                <a:latin typeface="Calibri"/>
                <a:ea typeface="Calibri"/>
                <a:cs typeface="Calibri"/>
                <a:sym typeface="Calibri"/>
              </a:rPr>
              <a:t> ions are extracted from the ion source in 400 μs long pulses to form a beam which is then passed through a small magnet to remove any free electrons.</a:t>
            </a:r>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The H</a:t>
            </a:r>
            <a:r>
              <a:rPr lang="en-US" sz="1200" b="0" i="0" baseline="30000">
                <a:solidFill>
                  <a:schemeClr val="dk1"/>
                </a:solidFill>
                <a:latin typeface="Calibri"/>
                <a:ea typeface="Calibri"/>
                <a:cs typeface="Calibri"/>
                <a:sym typeface="Calibri"/>
              </a:rPr>
              <a:t>-</a:t>
            </a:r>
            <a:r>
              <a:rPr lang="en-US" sz="1200" b="0" i="0">
                <a:solidFill>
                  <a:schemeClr val="dk1"/>
                </a:solidFill>
                <a:latin typeface="Calibri"/>
                <a:ea typeface="Calibri"/>
                <a:cs typeface="Calibri"/>
                <a:sym typeface="Calibri"/>
              </a:rPr>
              <a:t> ions leave the ion source with an energy of 45 keV and across 86 m line  (Radio Frequency Quadrupole, Chopper line, an Alvarez Drift Tube Linac (DTL), a Cell-Coupled Drift Tube Linac (CCDTL) and a Pi-mode structure (PIMS), will be finally adquiring 160 MeV.</a:t>
            </a:r>
            <a:endParaRPr/>
          </a:p>
          <a:p>
            <a:pPr marL="0" lvl="0" indent="0" algn="l" rtl="0">
              <a:spcBef>
                <a:spcPts val="0"/>
              </a:spcBef>
              <a:spcAft>
                <a:spcPts val="0"/>
              </a:spcAft>
              <a:buNone/>
            </a:pPr>
            <a:endParaRPr sz="1200" b="0" i="0">
              <a:solidFill>
                <a:schemeClr val="dk1"/>
              </a:solidFill>
              <a:latin typeface="Calibri"/>
              <a:ea typeface="Calibri"/>
              <a:cs typeface="Calibri"/>
              <a:sym typeface="Calibri"/>
            </a:endParaRPr>
          </a:p>
          <a:p>
            <a:pPr marL="0" lvl="0" indent="0" algn="l" rtl="0">
              <a:spcBef>
                <a:spcPts val="0"/>
              </a:spcBef>
              <a:spcAft>
                <a:spcPts val="0"/>
              </a:spcAft>
              <a:buNone/>
            </a:pPr>
            <a:br>
              <a:rPr lang="en-US"/>
            </a:br>
            <a:endParaRPr sz="1200" b="0" i="0">
              <a:solidFill>
                <a:schemeClr val="dk1"/>
              </a:solidFill>
              <a:latin typeface="Calibri"/>
              <a:ea typeface="Calibri"/>
              <a:cs typeface="Calibri"/>
              <a:sym typeface="Calibri"/>
            </a:endParaRPr>
          </a:p>
          <a:p>
            <a:pPr marL="0" lvl="0" indent="0" algn="l" rtl="0">
              <a:spcBef>
                <a:spcPts val="0"/>
              </a:spcBef>
              <a:spcAft>
                <a:spcPts val="0"/>
              </a:spcAft>
              <a:buNone/>
            </a:pPr>
            <a:br>
              <a:rPr lang="en-US"/>
            </a:br>
            <a:endParaRPr/>
          </a:p>
        </p:txBody>
      </p:sp>
      <p:sp>
        <p:nvSpPr>
          <p:cNvPr id="443" name="Google Shape;443;p25: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38</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08" name="Google Shape;108;p7: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26: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458" name="Google Shape;458;p26: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30: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497" name="Google Shape;497;p30: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32: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515" name="Google Shape;515;p32: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34: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534" name="Google Shape;534;p34: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29: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487" name="Google Shape;487;p29: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695038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41: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2" name="Google Shape;592;p41: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r>
              <a:rPr lang="en-US"/>
              <a:t>https://indico.cern.ch/event/55044/attachments/979806/1392579/LHC_lumUP_Magnets_Rossi.pdf</a:t>
            </a:r>
            <a:endParaRPr/>
          </a:p>
        </p:txBody>
      </p:sp>
      <p:sp>
        <p:nvSpPr>
          <p:cNvPr id="593" name="Google Shape;593;p41: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44</a:t>
            </a:fld>
            <a:endParaRPr/>
          </a:p>
        </p:txBody>
      </p:sp>
    </p:spTree>
    <p:extLst>
      <p:ext uri="{BB962C8B-B14F-4D97-AF65-F5344CB8AC3E}">
        <p14:creationId xmlns:p14="http://schemas.microsoft.com/office/powerpoint/2010/main" val="42109652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232ee1472e9_0_9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5" name="Google Shape;505;g232ee1472e9_0_9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Staging is one thing that highlights difference in tech. stringing structures together is required to reach high energies</a:t>
            </a:r>
            <a:endParaRPr dirty="0"/>
          </a:p>
        </p:txBody>
      </p:sp>
      <p:sp>
        <p:nvSpPr>
          <p:cNvPr id="506" name="Google Shape;506;g232ee1472e9_0_9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45</a:t>
            </a:fld>
            <a:endParaRPr/>
          </a:p>
        </p:txBody>
      </p:sp>
    </p:spTree>
    <p:extLst>
      <p:ext uri="{BB962C8B-B14F-4D97-AF65-F5344CB8AC3E}">
        <p14:creationId xmlns:p14="http://schemas.microsoft.com/office/powerpoint/2010/main" val="15415898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232ee1472e9_0_9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5" name="Google Shape;505;g232ee1472e9_0_9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Explain layout of accelerator and </a:t>
            </a:r>
            <a:r>
              <a:rPr lang="en-US" dirty="0" err="1"/>
              <a:t>commenalities</a:t>
            </a:r>
            <a:endParaRPr dirty="0"/>
          </a:p>
        </p:txBody>
      </p:sp>
      <p:sp>
        <p:nvSpPr>
          <p:cNvPr id="506" name="Google Shape;506;g232ee1472e9_0_9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47</a:t>
            </a:fld>
            <a:endParaRPr/>
          </a:p>
        </p:txBody>
      </p:sp>
    </p:spTree>
    <p:extLst>
      <p:ext uri="{BB962C8B-B14F-4D97-AF65-F5344CB8AC3E}">
        <p14:creationId xmlns:p14="http://schemas.microsoft.com/office/powerpoint/2010/main" val="28722568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g232ee1472e9_0_12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8" name="Google Shape;808;g232ee1472e9_0_12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WRE</a:t>
            </a:r>
            <a:endParaRPr/>
          </a:p>
        </p:txBody>
      </p:sp>
      <p:sp>
        <p:nvSpPr>
          <p:cNvPr id="809" name="Google Shape;809;g232ee1472e9_0_12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48</a:t>
            </a:fld>
            <a:endParaRPr/>
          </a:p>
        </p:txBody>
      </p:sp>
    </p:spTree>
    <p:extLst>
      <p:ext uri="{BB962C8B-B14F-4D97-AF65-F5344CB8AC3E}">
        <p14:creationId xmlns:p14="http://schemas.microsoft.com/office/powerpoint/2010/main" val="19022104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31: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505" name="Google Shape;505;p31: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0335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20: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20: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r>
              <a:rPr lang="en-US" b="0" i="0">
                <a:solidFill>
                  <a:srgbClr val="292929"/>
                </a:solidFill>
                <a:latin typeface="Arial"/>
                <a:ea typeface="Arial"/>
                <a:cs typeface="Arial"/>
                <a:sym typeface="Arial"/>
              </a:rPr>
              <a:t>The accelerator complex at CERN is a succession of machines that accelerate particles to increasingly higher energies. Each machine boosts the energy of a beam of particles before injecting it into the next machine in the sequence. In the </a:t>
            </a:r>
            <a:r>
              <a:rPr lang="en-US" b="0" i="0" u="sng">
                <a:solidFill>
                  <a:srgbClr val="2574B9"/>
                </a:solidFill>
                <a:latin typeface="Arial"/>
                <a:ea typeface="Arial"/>
                <a:cs typeface="Arial"/>
                <a:sym typeface="Arial"/>
                <a:hlinkClick r:id="rId3">
                  <a:extLst>
                    <a:ext uri="{A12FA001-AC4F-418D-AE19-62706E023703}">
                      <ahyp:hlinkClr xmlns:ahyp="http://schemas.microsoft.com/office/drawing/2018/hyperlinkcolor" val="tx"/>
                    </a:ext>
                  </a:extLst>
                </a:hlinkClick>
              </a:rPr>
              <a:t>Large Hadron Collider</a:t>
            </a:r>
            <a:r>
              <a:rPr lang="en-US" b="0" i="0">
                <a:solidFill>
                  <a:srgbClr val="292929"/>
                </a:solidFill>
                <a:latin typeface="Arial"/>
                <a:ea typeface="Arial"/>
                <a:cs typeface="Arial"/>
                <a:sym typeface="Arial"/>
              </a:rPr>
              <a:t> (LHC) – the last element in this chain – particle beams are accelerated up to the record energy of 6.5 TeV per beam.</a:t>
            </a:r>
            <a:endParaRPr/>
          </a:p>
          <a:p>
            <a:pPr marL="0" lvl="0" indent="0" algn="l" rtl="0">
              <a:spcBef>
                <a:spcPts val="0"/>
              </a:spcBef>
              <a:spcAft>
                <a:spcPts val="0"/>
              </a:spcAft>
              <a:buNone/>
            </a:pPr>
            <a:r>
              <a:rPr lang="en-US" b="0" i="0">
                <a:solidFill>
                  <a:srgbClr val="292929"/>
                </a:solidFill>
                <a:latin typeface="Arial"/>
                <a:ea typeface="Arial"/>
                <a:cs typeface="Arial"/>
                <a:sym typeface="Arial"/>
              </a:rPr>
              <a:t>Linear accelerator 4 (</a:t>
            </a:r>
            <a:r>
              <a:rPr lang="en-US" b="0" i="0" u="sng">
                <a:solidFill>
                  <a:srgbClr val="2574B9"/>
                </a:solidFill>
                <a:latin typeface="Arial"/>
                <a:ea typeface="Arial"/>
                <a:cs typeface="Arial"/>
                <a:sym typeface="Arial"/>
                <a:hlinkClick r:id="rId4">
                  <a:extLst>
                    <a:ext uri="{A12FA001-AC4F-418D-AE19-62706E023703}">
                      <ahyp:hlinkClr xmlns:ahyp="http://schemas.microsoft.com/office/drawing/2018/hyperlinkcolor" val="tx"/>
                    </a:ext>
                  </a:extLst>
                </a:hlinkClick>
              </a:rPr>
              <a:t>Linac4</a:t>
            </a:r>
            <a:r>
              <a:rPr lang="en-US" b="0" i="0">
                <a:solidFill>
                  <a:srgbClr val="292929"/>
                </a:solidFill>
                <a:latin typeface="Arial"/>
                <a:ea typeface="Arial"/>
                <a:cs typeface="Arial"/>
                <a:sym typeface="Arial"/>
              </a:rPr>
              <a:t>) became the source of proton beams for the CERN accelerator complex </a:t>
            </a:r>
            <a:r>
              <a:rPr lang="en-US" b="0" i="0" u="sng">
                <a:solidFill>
                  <a:srgbClr val="2574B9"/>
                </a:solidFill>
                <a:latin typeface="Arial"/>
                <a:ea typeface="Arial"/>
                <a:cs typeface="Arial"/>
                <a:sym typeface="Arial"/>
                <a:hlinkClick r:id="rId5">
                  <a:extLst>
                    <a:ext uri="{A12FA001-AC4F-418D-AE19-62706E023703}">
                      <ahyp:hlinkClr xmlns:ahyp="http://schemas.microsoft.com/office/drawing/2018/hyperlinkcolor" val="tx"/>
                    </a:ext>
                  </a:extLst>
                </a:hlinkClick>
              </a:rPr>
              <a:t>in 2020</a:t>
            </a:r>
            <a:r>
              <a:rPr lang="en-US" b="0" i="0">
                <a:solidFill>
                  <a:srgbClr val="292929"/>
                </a:solidFill>
                <a:latin typeface="Arial"/>
                <a:ea typeface="Arial"/>
                <a:cs typeface="Arial"/>
                <a:sym typeface="Arial"/>
              </a:rPr>
              <a:t>. It accelerates negative hydrogen ions (H-, consisting of a hydrogen atom with an additional electron) to 160 MeV to prepare them to enter the </a:t>
            </a:r>
            <a:r>
              <a:rPr lang="en-US" b="0" i="0" u="sng">
                <a:solidFill>
                  <a:srgbClr val="2574B9"/>
                </a:solidFill>
                <a:latin typeface="Arial"/>
                <a:ea typeface="Arial"/>
                <a:cs typeface="Arial"/>
                <a:sym typeface="Arial"/>
                <a:hlinkClick r:id="rId6">
                  <a:extLst>
                    <a:ext uri="{A12FA001-AC4F-418D-AE19-62706E023703}">
                      <ahyp:hlinkClr xmlns:ahyp="http://schemas.microsoft.com/office/drawing/2018/hyperlinkcolor" val="tx"/>
                    </a:ext>
                  </a:extLst>
                </a:hlinkClick>
              </a:rPr>
              <a:t>Proton Synchrotron Booster</a:t>
            </a:r>
            <a:r>
              <a:rPr lang="en-US" b="0" i="0">
                <a:solidFill>
                  <a:srgbClr val="292929"/>
                </a:solidFill>
                <a:latin typeface="Arial"/>
                <a:ea typeface="Arial"/>
                <a:cs typeface="Arial"/>
                <a:sym typeface="Arial"/>
              </a:rPr>
              <a:t> (PSB). The ions are stripped of their two electrons during injection from Linac4 into the PSB, leaving only protons. These are accelerated to 2 GeV for injection into the </a:t>
            </a:r>
            <a:r>
              <a:rPr lang="en-US" b="0" i="0" u="sng">
                <a:solidFill>
                  <a:srgbClr val="2574B9"/>
                </a:solidFill>
                <a:latin typeface="Arial"/>
                <a:ea typeface="Arial"/>
                <a:cs typeface="Arial"/>
                <a:sym typeface="Arial"/>
                <a:hlinkClick r:id="rId7">
                  <a:extLst>
                    <a:ext uri="{A12FA001-AC4F-418D-AE19-62706E023703}">
                      <ahyp:hlinkClr xmlns:ahyp="http://schemas.microsoft.com/office/drawing/2018/hyperlinkcolor" val="tx"/>
                    </a:ext>
                  </a:extLst>
                </a:hlinkClick>
              </a:rPr>
              <a:t>Proton Synchrotron</a:t>
            </a:r>
            <a:r>
              <a:rPr lang="en-US" b="0" i="0">
                <a:solidFill>
                  <a:srgbClr val="292929"/>
                </a:solidFill>
                <a:latin typeface="Arial"/>
                <a:ea typeface="Arial"/>
                <a:cs typeface="Arial"/>
                <a:sym typeface="Arial"/>
              </a:rPr>
              <a:t> (PS), which pushes the beam up to 26 GeV. Protons are then sent to the </a:t>
            </a:r>
            <a:r>
              <a:rPr lang="en-US" b="0" i="0" u="sng">
                <a:solidFill>
                  <a:srgbClr val="2574B9"/>
                </a:solidFill>
                <a:latin typeface="Arial"/>
                <a:ea typeface="Arial"/>
                <a:cs typeface="Arial"/>
                <a:sym typeface="Arial"/>
                <a:hlinkClick r:id="rId8">
                  <a:extLst>
                    <a:ext uri="{A12FA001-AC4F-418D-AE19-62706E023703}">
                      <ahyp:hlinkClr xmlns:ahyp="http://schemas.microsoft.com/office/drawing/2018/hyperlinkcolor" val="tx"/>
                    </a:ext>
                  </a:extLst>
                </a:hlinkClick>
              </a:rPr>
              <a:t>Super Proton Synchrotron</a:t>
            </a:r>
            <a:r>
              <a:rPr lang="en-US" b="0" i="0">
                <a:solidFill>
                  <a:srgbClr val="292929"/>
                </a:solidFill>
                <a:latin typeface="Arial"/>
                <a:ea typeface="Arial"/>
                <a:cs typeface="Arial"/>
                <a:sym typeface="Arial"/>
              </a:rPr>
              <a:t> (SPS), where they are accelerated up to 450 GeV.</a:t>
            </a:r>
            <a:endParaRPr/>
          </a:p>
          <a:p>
            <a:pPr marL="0" lvl="0" indent="0" algn="l" rtl="0">
              <a:spcBef>
                <a:spcPts val="0"/>
              </a:spcBef>
              <a:spcAft>
                <a:spcPts val="0"/>
              </a:spcAft>
              <a:buNone/>
            </a:pPr>
            <a:r>
              <a:rPr lang="en-US" b="0" i="0">
                <a:solidFill>
                  <a:srgbClr val="292929"/>
                </a:solidFill>
                <a:latin typeface="Arial"/>
                <a:ea typeface="Arial"/>
                <a:cs typeface="Arial"/>
                <a:sym typeface="Arial"/>
              </a:rPr>
              <a:t>The protons are finally transferred to the two beam pipes of the LHC. The beam in one pipe circulates clockwise while the beam in the other pipe circulates anticlockwise. It takes 4 minutes and 20 seconds to fill each LHC ring, and 20 minutes for the protons to reach their maximum energy of 6.5 TeV. Beams circulate for many hours inside the LHC beam pipes under normal operating conditions. The two beams are brought into collision inside four detectors – </a:t>
            </a:r>
            <a:r>
              <a:rPr lang="en-US" b="0" i="0" u="sng">
                <a:solidFill>
                  <a:srgbClr val="2574B9"/>
                </a:solidFill>
                <a:latin typeface="Arial"/>
                <a:ea typeface="Arial"/>
                <a:cs typeface="Arial"/>
                <a:sym typeface="Arial"/>
                <a:hlinkClick r:id="rId9">
                  <a:extLst>
                    <a:ext uri="{A12FA001-AC4F-418D-AE19-62706E023703}">
                      <ahyp:hlinkClr xmlns:ahyp="http://schemas.microsoft.com/office/drawing/2018/hyperlinkcolor" val="tx"/>
                    </a:ext>
                  </a:extLst>
                </a:hlinkClick>
              </a:rPr>
              <a:t>ALICE</a:t>
            </a:r>
            <a:r>
              <a:rPr lang="en-US" b="0" i="0">
                <a:solidFill>
                  <a:srgbClr val="292929"/>
                </a:solidFill>
                <a:latin typeface="Arial"/>
                <a:ea typeface="Arial"/>
                <a:cs typeface="Arial"/>
                <a:sym typeface="Arial"/>
              </a:rPr>
              <a:t>, </a:t>
            </a:r>
            <a:r>
              <a:rPr lang="en-US" b="0" i="0" u="sng">
                <a:solidFill>
                  <a:srgbClr val="2574B9"/>
                </a:solidFill>
                <a:latin typeface="Arial"/>
                <a:ea typeface="Arial"/>
                <a:cs typeface="Arial"/>
                <a:sym typeface="Arial"/>
                <a:hlinkClick r:id="rId10">
                  <a:extLst>
                    <a:ext uri="{A12FA001-AC4F-418D-AE19-62706E023703}">
                      <ahyp:hlinkClr xmlns:ahyp="http://schemas.microsoft.com/office/drawing/2018/hyperlinkcolor" val="tx"/>
                    </a:ext>
                  </a:extLst>
                </a:hlinkClick>
              </a:rPr>
              <a:t>ATLAS</a:t>
            </a:r>
            <a:r>
              <a:rPr lang="en-US" b="0" i="0">
                <a:solidFill>
                  <a:srgbClr val="292929"/>
                </a:solidFill>
                <a:latin typeface="Arial"/>
                <a:ea typeface="Arial"/>
                <a:cs typeface="Arial"/>
                <a:sym typeface="Arial"/>
              </a:rPr>
              <a:t>, </a:t>
            </a:r>
            <a:r>
              <a:rPr lang="en-US" b="0" i="0" u="sng">
                <a:solidFill>
                  <a:srgbClr val="2574B9"/>
                </a:solidFill>
                <a:latin typeface="Arial"/>
                <a:ea typeface="Arial"/>
                <a:cs typeface="Arial"/>
                <a:sym typeface="Arial"/>
                <a:hlinkClick r:id="rId11">
                  <a:extLst>
                    <a:ext uri="{A12FA001-AC4F-418D-AE19-62706E023703}">
                      <ahyp:hlinkClr xmlns:ahyp="http://schemas.microsoft.com/office/drawing/2018/hyperlinkcolor" val="tx"/>
                    </a:ext>
                  </a:extLst>
                </a:hlinkClick>
              </a:rPr>
              <a:t>CMS</a:t>
            </a:r>
            <a:r>
              <a:rPr lang="en-US" b="0" i="0">
                <a:solidFill>
                  <a:srgbClr val="292929"/>
                </a:solidFill>
                <a:latin typeface="Arial"/>
                <a:ea typeface="Arial"/>
                <a:cs typeface="Arial"/>
                <a:sym typeface="Arial"/>
              </a:rPr>
              <a:t> and </a:t>
            </a:r>
            <a:r>
              <a:rPr lang="en-US" b="0" i="0" u="sng">
                <a:solidFill>
                  <a:srgbClr val="2574B9"/>
                </a:solidFill>
                <a:latin typeface="Arial"/>
                <a:ea typeface="Arial"/>
                <a:cs typeface="Arial"/>
                <a:sym typeface="Arial"/>
                <a:hlinkClick r:id="rId12">
                  <a:extLst>
                    <a:ext uri="{A12FA001-AC4F-418D-AE19-62706E023703}">
                      <ahyp:hlinkClr xmlns:ahyp="http://schemas.microsoft.com/office/drawing/2018/hyperlinkcolor" val="tx"/>
                    </a:ext>
                  </a:extLst>
                </a:hlinkClick>
              </a:rPr>
              <a:t>LHCb</a:t>
            </a:r>
            <a:r>
              <a:rPr lang="en-US" b="0" i="0">
                <a:solidFill>
                  <a:srgbClr val="292929"/>
                </a:solidFill>
                <a:latin typeface="Arial"/>
                <a:ea typeface="Arial"/>
                <a:cs typeface="Arial"/>
                <a:sym typeface="Arial"/>
              </a:rPr>
              <a:t> – where the total energy at the collision point is equal to 13 TeV.</a:t>
            </a:r>
            <a:endParaRPr/>
          </a:p>
          <a:p>
            <a:pPr marL="0" lvl="0" indent="0" algn="l" rtl="0">
              <a:spcBef>
                <a:spcPts val="0"/>
              </a:spcBef>
              <a:spcAft>
                <a:spcPts val="0"/>
              </a:spcAft>
              <a:buNone/>
            </a:pPr>
            <a:r>
              <a:rPr lang="en-US" b="0" i="0">
                <a:solidFill>
                  <a:srgbClr val="292929"/>
                </a:solidFill>
                <a:latin typeface="Arial"/>
                <a:ea typeface="Arial"/>
                <a:cs typeface="Arial"/>
                <a:sym typeface="Arial"/>
              </a:rPr>
              <a:t>Protons are not the only particles accelerated in the LHC. Lead ions for the LHC start from a source of vaporised lead and enter </a:t>
            </a:r>
            <a:r>
              <a:rPr lang="en-US" b="0" i="0" u="sng">
                <a:solidFill>
                  <a:srgbClr val="2574B9"/>
                </a:solidFill>
                <a:latin typeface="Arial"/>
                <a:ea typeface="Arial"/>
                <a:cs typeface="Arial"/>
                <a:sym typeface="Arial"/>
                <a:hlinkClick r:id="rId13">
                  <a:extLst>
                    <a:ext uri="{A12FA001-AC4F-418D-AE19-62706E023703}">
                      <ahyp:hlinkClr xmlns:ahyp="http://schemas.microsoft.com/office/drawing/2018/hyperlinkcolor" val="tx"/>
                    </a:ext>
                  </a:extLst>
                </a:hlinkClick>
              </a:rPr>
              <a:t>Linac3</a:t>
            </a:r>
            <a:r>
              <a:rPr lang="en-US" b="0" i="0">
                <a:solidFill>
                  <a:srgbClr val="292929"/>
                </a:solidFill>
                <a:latin typeface="Arial"/>
                <a:ea typeface="Arial"/>
                <a:cs typeface="Arial"/>
                <a:sym typeface="Arial"/>
              </a:rPr>
              <a:t> before being collected and accelerated in the </a:t>
            </a:r>
            <a:r>
              <a:rPr lang="en-US" b="0" i="0" u="sng">
                <a:solidFill>
                  <a:srgbClr val="2574B9"/>
                </a:solidFill>
                <a:latin typeface="Arial"/>
                <a:ea typeface="Arial"/>
                <a:cs typeface="Arial"/>
                <a:sym typeface="Arial"/>
                <a:hlinkClick r:id="rId14">
                  <a:extLst>
                    <a:ext uri="{A12FA001-AC4F-418D-AE19-62706E023703}">
                      <ahyp:hlinkClr xmlns:ahyp="http://schemas.microsoft.com/office/drawing/2018/hyperlinkcolor" val="tx"/>
                    </a:ext>
                  </a:extLst>
                </a:hlinkClick>
              </a:rPr>
              <a:t>Low Energy Ion Ring</a:t>
            </a:r>
            <a:r>
              <a:rPr lang="en-US" b="0" i="0">
                <a:solidFill>
                  <a:srgbClr val="292929"/>
                </a:solidFill>
                <a:latin typeface="Arial"/>
                <a:ea typeface="Arial"/>
                <a:cs typeface="Arial"/>
                <a:sym typeface="Arial"/>
              </a:rPr>
              <a:t> (LEIR). They then follow the same route to maximum energy as the protons.</a:t>
            </a:r>
            <a:endParaRPr/>
          </a:p>
          <a:p>
            <a:pPr marL="0" lvl="0" indent="0" algn="l" rtl="0">
              <a:spcBef>
                <a:spcPts val="0"/>
              </a:spcBef>
              <a:spcAft>
                <a:spcPts val="0"/>
              </a:spcAft>
              <a:buNone/>
            </a:pPr>
            <a:endParaRPr/>
          </a:p>
          <a:p>
            <a:pPr marL="0" lvl="0" indent="0" algn="l" rtl="0">
              <a:spcBef>
                <a:spcPts val="0"/>
              </a:spcBef>
              <a:spcAft>
                <a:spcPts val="0"/>
              </a:spcAft>
              <a:buNone/>
            </a:pPr>
            <a:r>
              <a:rPr lang="en-US"/>
              <a:t>https://home.cern/science/accelerators/accelerator-complex#:~:text=The%20LHC%20is%20the%20last,Image%3A%20CERN) </a:t>
            </a:r>
            <a:endParaRPr/>
          </a:p>
        </p:txBody>
      </p:sp>
      <p:sp>
        <p:nvSpPr>
          <p:cNvPr id="393" name="Google Shape;393;p20: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1395794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27: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7" name="Google Shape;467;p27: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https://www.lhc-closer.es/taking_a_closer_look_at_lhc/0.proton_source</a:t>
            </a:r>
            <a:endParaRPr/>
          </a:p>
          <a:p>
            <a:pPr marL="0" lvl="0" indent="0" algn="l" rtl="0">
              <a:spcBef>
                <a:spcPts val="0"/>
              </a:spcBef>
              <a:spcAft>
                <a:spcPts val="0"/>
              </a:spcAft>
              <a:buNone/>
            </a:pPr>
            <a:endParaRPr sz="1200" b="0" i="0">
              <a:solidFill>
                <a:schemeClr val="dk1"/>
              </a:solidFill>
              <a:latin typeface="Calibri"/>
              <a:ea typeface="Calibri"/>
              <a:cs typeface="Calibri"/>
              <a:sym typeface="Calibri"/>
            </a:endParaRPr>
          </a:p>
          <a:p>
            <a:pPr marL="0" lvl="0" indent="0" algn="l" rtl="0">
              <a:spcBef>
                <a:spcPts val="0"/>
              </a:spcBef>
              <a:spcAft>
                <a:spcPts val="0"/>
              </a:spcAft>
              <a:buNone/>
            </a:pPr>
            <a:endParaRPr sz="1200" b="0" i="0">
              <a:solidFill>
                <a:schemeClr val="dk1"/>
              </a:solidFill>
              <a:latin typeface="Calibri"/>
              <a:ea typeface="Calibri"/>
              <a:cs typeface="Calibri"/>
              <a:sym typeface="Calibri"/>
            </a:endParaRPr>
          </a:p>
          <a:p>
            <a:pPr marL="0" lvl="0" indent="0" algn="l" rtl="0">
              <a:spcBef>
                <a:spcPts val="0"/>
              </a:spcBef>
              <a:spcAft>
                <a:spcPts val="0"/>
              </a:spcAft>
              <a:buNone/>
            </a:pPr>
            <a:r>
              <a:rPr lang="en-US" sz="1200" b="0" i="0">
                <a:solidFill>
                  <a:schemeClr val="dk1"/>
                </a:solidFill>
                <a:latin typeface="Calibri"/>
                <a:ea typeface="Calibri"/>
                <a:cs typeface="Calibri"/>
                <a:sym typeface="Calibri"/>
              </a:rPr>
              <a:t>Inaugurated in May 2017 after two decades of design and construction, </a:t>
            </a:r>
            <a:r>
              <a:rPr lang="en-US" sz="1200" b="1" i="0">
                <a:solidFill>
                  <a:schemeClr val="dk1"/>
                </a:solidFill>
                <a:latin typeface="Calibri"/>
                <a:ea typeface="Calibri"/>
                <a:cs typeface="Calibri"/>
                <a:sym typeface="Calibri"/>
              </a:rPr>
              <a:t>Linac 4</a:t>
            </a:r>
            <a:r>
              <a:rPr lang="en-US" sz="1200" b="0" i="0">
                <a:solidFill>
                  <a:schemeClr val="dk1"/>
                </a:solidFill>
                <a:latin typeface="Calibri"/>
                <a:ea typeface="Calibri"/>
                <a:cs typeface="Calibri"/>
                <a:sym typeface="Calibri"/>
              </a:rPr>
              <a:t> was connected to the next link in the accelerator chain, the Proton Synchrotron Booster (PSB), in 2019 at the start of Long Shutdown 2 and already operated for physics last year. The 86-metre-long accelerator is the first step in the LHC accelerator chain, replacing the long-serving Linac2 as the source of all proton beams for CERN's experiments (more in </a:t>
            </a:r>
            <a:r>
              <a:rPr lang="en-US" sz="1200" b="0" i="0" u="sng" strike="noStrike">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CERN Courier</a:t>
            </a:r>
            <a:r>
              <a:rPr lang="en-US" sz="1200" b="0" i="0">
                <a:solidFill>
                  <a:schemeClr val="dk1"/>
                </a:solidFill>
                <a:latin typeface="Calibri"/>
                <a:ea typeface="Calibri"/>
                <a:cs typeface="Calibri"/>
                <a:sym typeface="Calibri"/>
              </a:rPr>
              <a:t>).</a:t>
            </a:r>
            <a:endParaRPr/>
          </a:p>
        </p:txBody>
      </p:sp>
      <p:sp>
        <p:nvSpPr>
          <p:cNvPr id="468" name="Google Shape;468;p27: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3849457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8: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8" name="Google Shape;478;p28: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r>
              <a:rPr lang="en-US" b="0" i="0">
                <a:solidFill>
                  <a:srgbClr val="292929"/>
                </a:solidFill>
                <a:latin typeface="Arial"/>
                <a:ea typeface="Arial"/>
                <a:cs typeface="Arial"/>
                <a:sym typeface="Arial"/>
              </a:rPr>
              <a:t>Linear accelerator 4 (Linac4) is designed to boost negative hydrogen ions to high energies. It became the source of proton beams for the </a:t>
            </a:r>
            <a:r>
              <a:rPr lang="en-US" b="0" i="0" u="sng">
                <a:solidFill>
                  <a:srgbClr val="2574B9"/>
                </a:solidFill>
                <a:latin typeface="Arial"/>
                <a:ea typeface="Arial"/>
                <a:cs typeface="Arial"/>
                <a:sym typeface="Arial"/>
                <a:hlinkClick r:id="rId3">
                  <a:extLst>
                    <a:ext uri="{A12FA001-AC4F-418D-AE19-62706E023703}">
                      <ahyp:hlinkClr xmlns:ahyp="http://schemas.microsoft.com/office/drawing/2018/hyperlinkcolor" val="tx"/>
                    </a:ext>
                  </a:extLst>
                </a:hlinkClick>
              </a:rPr>
              <a:t>Large Hadron Collider</a:t>
            </a:r>
            <a:r>
              <a:rPr lang="en-US" b="0" i="0">
                <a:solidFill>
                  <a:srgbClr val="292929"/>
                </a:solidFill>
                <a:latin typeface="Arial"/>
                <a:ea typeface="Arial"/>
                <a:cs typeface="Arial"/>
                <a:sym typeface="Arial"/>
              </a:rPr>
              <a:t> (LHC) </a:t>
            </a:r>
            <a:r>
              <a:rPr lang="en-US" b="0" i="0" u="sng">
                <a:solidFill>
                  <a:srgbClr val="2574B9"/>
                </a:solidFill>
                <a:latin typeface="Arial"/>
                <a:ea typeface="Arial"/>
                <a:cs typeface="Arial"/>
                <a:sym typeface="Arial"/>
                <a:hlinkClick r:id="rId4">
                  <a:extLst>
                    <a:ext uri="{A12FA001-AC4F-418D-AE19-62706E023703}">
                      <ahyp:hlinkClr xmlns:ahyp="http://schemas.microsoft.com/office/drawing/2018/hyperlinkcolor" val="tx"/>
                    </a:ext>
                  </a:extLst>
                </a:hlinkClick>
              </a:rPr>
              <a:t>in 2020</a:t>
            </a:r>
            <a:r>
              <a:rPr lang="en-US" b="0" i="0">
                <a:solidFill>
                  <a:srgbClr val="292929"/>
                </a:solidFill>
                <a:latin typeface="Arial"/>
                <a:ea typeface="Arial"/>
                <a:cs typeface="Arial"/>
                <a:sym typeface="Arial"/>
              </a:rPr>
              <a:t>.</a:t>
            </a:r>
            <a:endParaRPr/>
          </a:p>
          <a:p>
            <a:pPr marL="0" lvl="0" indent="0" algn="l" rtl="0">
              <a:spcBef>
                <a:spcPts val="0"/>
              </a:spcBef>
              <a:spcAft>
                <a:spcPts val="0"/>
              </a:spcAft>
              <a:buNone/>
            </a:pPr>
            <a:r>
              <a:rPr lang="en-US" b="0" i="0">
                <a:solidFill>
                  <a:srgbClr val="292929"/>
                </a:solidFill>
                <a:latin typeface="Arial"/>
                <a:ea typeface="Arial"/>
                <a:cs typeface="Arial"/>
                <a:sym typeface="Arial"/>
              </a:rPr>
              <a:t>Linac4 accelerates negative hydrogen ions (H</a:t>
            </a:r>
            <a:r>
              <a:rPr lang="en-US" b="0" i="0" baseline="30000">
                <a:solidFill>
                  <a:srgbClr val="292929"/>
                </a:solidFill>
                <a:latin typeface="Arial"/>
                <a:ea typeface="Arial"/>
                <a:cs typeface="Arial"/>
                <a:sym typeface="Arial"/>
              </a:rPr>
              <a:t>-</a:t>
            </a:r>
            <a:r>
              <a:rPr lang="en-US" b="0" i="0">
                <a:solidFill>
                  <a:srgbClr val="292929"/>
                </a:solidFill>
                <a:latin typeface="Arial"/>
                <a:ea typeface="Arial"/>
                <a:cs typeface="Arial"/>
                <a:sym typeface="Arial"/>
              </a:rPr>
              <a:t>, consisting of a hydrogen atom with an additional electron) to 160 MeV to prepare them to enter the </a:t>
            </a:r>
            <a:r>
              <a:rPr lang="en-US" b="0" i="0" u="sng">
                <a:solidFill>
                  <a:srgbClr val="2574B9"/>
                </a:solidFill>
                <a:latin typeface="Arial"/>
                <a:ea typeface="Arial"/>
                <a:cs typeface="Arial"/>
                <a:sym typeface="Arial"/>
                <a:hlinkClick r:id="rId5">
                  <a:extLst>
                    <a:ext uri="{A12FA001-AC4F-418D-AE19-62706E023703}">
                      <ahyp:hlinkClr xmlns:ahyp="http://schemas.microsoft.com/office/drawing/2018/hyperlinkcolor" val="tx"/>
                    </a:ext>
                  </a:extLst>
                </a:hlinkClick>
              </a:rPr>
              <a:t>Proton Synchrotron Booster</a:t>
            </a:r>
            <a:r>
              <a:rPr lang="en-US" b="0" i="0">
                <a:solidFill>
                  <a:srgbClr val="292929"/>
                </a:solidFill>
                <a:latin typeface="Arial"/>
                <a:ea typeface="Arial"/>
                <a:cs typeface="Arial"/>
                <a:sym typeface="Arial"/>
              </a:rPr>
              <a:t>, which is part of the LHC injection chain. Negative hydrogen ions are pulsed through the accelerator for 400 microseconds at a time.</a:t>
            </a:r>
            <a:endParaRPr/>
          </a:p>
          <a:p>
            <a:pPr marL="0" lvl="0" indent="0" algn="l" rtl="0">
              <a:spcBef>
                <a:spcPts val="0"/>
              </a:spcBef>
              <a:spcAft>
                <a:spcPts val="0"/>
              </a:spcAft>
              <a:buNone/>
            </a:pPr>
            <a:r>
              <a:rPr lang="en-US" b="0" i="0">
                <a:solidFill>
                  <a:srgbClr val="292929"/>
                </a:solidFill>
                <a:latin typeface="Arial"/>
                <a:ea typeface="Arial"/>
                <a:cs typeface="Arial"/>
                <a:sym typeface="Arial"/>
              </a:rPr>
              <a:t>Linear accelerators use </a:t>
            </a:r>
            <a:r>
              <a:rPr lang="en-US" b="0" i="0" u="sng">
                <a:solidFill>
                  <a:srgbClr val="2574B9"/>
                </a:solidFill>
                <a:latin typeface="Arial"/>
                <a:ea typeface="Arial"/>
                <a:cs typeface="Arial"/>
                <a:sym typeface="Arial"/>
                <a:hlinkClick r:id="rId6">
                  <a:extLst>
                    <a:ext uri="{A12FA001-AC4F-418D-AE19-62706E023703}">
                      <ahyp:hlinkClr xmlns:ahyp="http://schemas.microsoft.com/office/drawing/2018/hyperlinkcolor" val="tx"/>
                    </a:ext>
                  </a:extLst>
                </a:hlinkClick>
              </a:rPr>
              <a:t>radiofrequency cavities</a:t>
            </a:r>
            <a:r>
              <a:rPr lang="en-US" b="0" i="0">
                <a:solidFill>
                  <a:srgbClr val="292929"/>
                </a:solidFill>
                <a:latin typeface="Arial"/>
                <a:ea typeface="Arial"/>
                <a:cs typeface="Arial"/>
                <a:sym typeface="Arial"/>
              </a:rPr>
              <a:t> to charge cylindrical conductors. The ions pass through the conductors, which are alternately charged positive or negative. The conductors behind them push particles and the conductors ahead of them pull, causing the particles to accelerate. Quadrupole magnets ensure the hydrogen ions remain in a tight beam.</a:t>
            </a:r>
            <a:endParaRPr/>
          </a:p>
          <a:p>
            <a:pPr marL="0" lvl="0" indent="0" algn="l" rtl="0">
              <a:spcBef>
                <a:spcPts val="0"/>
              </a:spcBef>
              <a:spcAft>
                <a:spcPts val="0"/>
              </a:spcAft>
              <a:buNone/>
            </a:pPr>
            <a:r>
              <a:rPr lang="en-US" b="0" i="0">
                <a:solidFill>
                  <a:srgbClr val="292929"/>
                </a:solidFill>
                <a:latin typeface="Arial"/>
                <a:ea typeface="Arial"/>
                <a:cs typeface="Arial"/>
                <a:sym typeface="Arial"/>
              </a:rPr>
              <a:t>The machine comprises a H- ion source and four types of accelerating structure: the particles are accelerated in several stages, first to 3 MeV by a radio-frequency quadrupole (RFQ), then to 50 MeV by drift tube linacs (DTLs), then to 100 MeV by coupled-cavity drift tube linacs (CCDTLs), and finally to 160 MeV by Pi-mode structures (PIMS). Linac4’s hardware also includes an equipment called a chopper line. Its role is to cut up the beam at the same frequency as that of the PS Booster.</a:t>
            </a:r>
            <a:endParaRPr/>
          </a:p>
          <a:p>
            <a:pPr marL="0" lvl="0" indent="0" algn="l" rtl="0">
              <a:spcBef>
                <a:spcPts val="0"/>
              </a:spcBef>
              <a:spcAft>
                <a:spcPts val="0"/>
              </a:spcAft>
              <a:buNone/>
            </a:pPr>
            <a:r>
              <a:rPr lang="en-US" b="0" i="0">
                <a:solidFill>
                  <a:srgbClr val="292929"/>
                </a:solidFill>
                <a:latin typeface="Arial"/>
                <a:ea typeface="Arial"/>
                <a:cs typeface="Arial"/>
                <a:sym typeface="Arial"/>
              </a:rPr>
              <a:t>The ions are stripped of their two electrons during injection from Linac4 into the Proton Synchrotron Booster to leave only protons. This allows more particles to accumulate in the synchrotron, simplifies injection, reduces beam loss at injection and gives a more brilliant beam.</a:t>
            </a:r>
            <a:endParaRPr/>
          </a:p>
          <a:p>
            <a:pPr marL="0" lvl="0" indent="0" algn="l" rtl="0">
              <a:spcBef>
                <a:spcPts val="0"/>
              </a:spcBef>
              <a:spcAft>
                <a:spcPts val="0"/>
              </a:spcAft>
              <a:buNone/>
            </a:pPr>
            <a:r>
              <a:rPr lang="en-US" b="0" i="0">
                <a:solidFill>
                  <a:srgbClr val="292929"/>
                </a:solidFill>
                <a:latin typeface="Arial"/>
                <a:ea typeface="Arial"/>
                <a:cs typeface="Arial"/>
                <a:sym typeface="Arial"/>
              </a:rPr>
              <a:t>Linac4 is 86 metres long and located 12 metres below ground. Beams began to be produced in 2013 and the milestone energy of 160 MeV was reached in 2016, after the commissioning of all the accelerating structures. During the long shutdown 2019–20, it replaced </a:t>
            </a:r>
            <a:r>
              <a:rPr lang="en-US" b="0" i="0" u="sng">
                <a:solidFill>
                  <a:srgbClr val="2574B9"/>
                </a:solidFill>
                <a:latin typeface="Arial"/>
                <a:ea typeface="Arial"/>
                <a:cs typeface="Arial"/>
                <a:sym typeface="Arial"/>
                <a:hlinkClick r:id="rId7">
                  <a:extLst>
                    <a:ext uri="{A12FA001-AC4F-418D-AE19-62706E023703}">
                      <ahyp:hlinkClr xmlns:ahyp="http://schemas.microsoft.com/office/drawing/2018/hyperlinkcolor" val="tx"/>
                    </a:ext>
                  </a:extLst>
                </a:hlinkClick>
              </a:rPr>
              <a:t>Linac2</a:t>
            </a:r>
            <a:r>
              <a:rPr lang="en-US" b="0" i="0">
                <a:solidFill>
                  <a:srgbClr val="292929"/>
                </a:solidFill>
                <a:latin typeface="Arial"/>
                <a:ea typeface="Arial"/>
                <a:cs typeface="Arial"/>
                <a:sym typeface="Arial"/>
              </a:rPr>
              <a:t>, which had previously accelerated protons to 50 MeV. The Linac4 is a key element in the project to </a:t>
            </a:r>
            <a:r>
              <a:rPr lang="en-US" b="0" i="0" u="sng">
                <a:solidFill>
                  <a:srgbClr val="2574B9"/>
                </a:solidFill>
                <a:latin typeface="Arial"/>
                <a:ea typeface="Arial"/>
                <a:cs typeface="Arial"/>
                <a:sym typeface="Arial"/>
                <a:hlinkClick r:id="rId8">
                  <a:extLst>
                    <a:ext uri="{A12FA001-AC4F-418D-AE19-62706E023703}">
                      <ahyp:hlinkClr xmlns:ahyp="http://schemas.microsoft.com/office/drawing/2018/hyperlinkcolor" val="tx"/>
                    </a:ext>
                  </a:extLst>
                </a:hlinkClick>
              </a:rPr>
              <a:t>increase the luminosity of the LHC</a:t>
            </a:r>
            <a:r>
              <a:rPr lang="en-US" b="0" i="0">
                <a:solidFill>
                  <a:srgbClr val="292929"/>
                </a:solidFill>
                <a:latin typeface="Arial"/>
                <a:ea typeface="Arial"/>
                <a:cs typeface="Arial"/>
                <a:sym typeface="Arial"/>
              </a:rPr>
              <a:t> during the next decade.</a:t>
            </a:r>
            <a:endParaRPr/>
          </a:p>
          <a:p>
            <a:pPr marL="0" lvl="0" indent="0" algn="l" rtl="0">
              <a:spcBef>
                <a:spcPts val="0"/>
              </a:spcBef>
              <a:spcAft>
                <a:spcPts val="0"/>
              </a:spcAft>
              <a:buNone/>
            </a:pPr>
            <a:endParaRPr b="0" i="0">
              <a:solidFill>
                <a:srgbClr val="292929"/>
              </a:solidFill>
              <a:latin typeface="Arial"/>
              <a:ea typeface="Arial"/>
              <a:cs typeface="Arial"/>
              <a:sym typeface="Arial"/>
            </a:endParaRPr>
          </a:p>
          <a:p>
            <a:pPr marL="0" lvl="0" indent="0" algn="l" rtl="0">
              <a:spcBef>
                <a:spcPts val="0"/>
              </a:spcBef>
              <a:spcAft>
                <a:spcPts val="0"/>
              </a:spcAft>
              <a:buNone/>
            </a:pPr>
            <a:r>
              <a:rPr lang="en-US" b="0" i="0">
                <a:solidFill>
                  <a:srgbClr val="292929"/>
                </a:solidFill>
                <a:latin typeface="Arial"/>
                <a:ea typeface="Arial"/>
                <a:cs typeface="Arial"/>
                <a:sym typeface="Arial"/>
              </a:rPr>
              <a:t>https://indico.fnal.gov/event/50492/contributions/221697/attachments/146688/187454/LINAC4_at_PIP-IIworkshop_v3.pdf</a:t>
            </a:r>
            <a:endParaRPr/>
          </a:p>
          <a:p>
            <a:pPr marL="0" lvl="0" indent="0" algn="l" rtl="0">
              <a:spcBef>
                <a:spcPts val="0"/>
              </a:spcBef>
              <a:spcAft>
                <a:spcPts val="0"/>
              </a:spcAft>
              <a:buNone/>
            </a:pPr>
            <a:endParaRPr/>
          </a:p>
        </p:txBody>
      </p:sp>
      <p:sp>
        <p:nvSpPr>
          <p:cNvPr id="479" name="Google Shape;479;p28: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93389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37: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0" name="Google Shape;560;p37:notes"/>
          <p:cNvSpPr txBox="1">
            <a:spLocks noGrp="1"/>
          </p:cNvSpPr>
          <p:nvPr>
            <p:ph type="body" idx="1"/>
          </p:nvPr>
        </p:nvSpPr>
        <p:spPr>
          <a:xfrm>
            <a:off x="695008" y="4387136"/>
            <a:ext cx="5560060" cy="415623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r>
              <a:rPr lang="en-US" b="0" i="0">
                <a:solidFill>
                  <a:srgbClr val="292929"/>
                </a:solidFill>
                <a:latin typeface="Arial"/>
                <a:ea typeface="Arial"/>
                <a:cs typeface="Arial"/>
                <a:sym typeface="Arial"/>
              </a:rPr>
              <a:t>To accelerate particles, the accelerators are fitted with metallic chambers containing an electromagnetic field known as radiofrequency (RF) cavities. Charged particles injected into this field receive an electrical impulse that accelerates them.</a:t>
            </a:r>
            <a:endParaRPr/>
          </a:p>
          <a:p>
            <a:pPr marL="0" lvl="0" indent="0" algn="l" rtl="0">
              <a:spcBef>
                <a:spcPts val="0"/>
              </a:spcBef>
              <a:spcAft>
                <a:spcPts val="0"/>
              </a:spcAft>
              <a:buNone/>
            </a:pPr>
            <a:r>
              <a:rPr lang="en-US"/>
              <a:t>Assembly of cavities for the HIE-ISOLDE accelerator (Image: Maximilien Brice/CERN)</a:t>
            </a:r>
            <a:r>
              <a:rPr lang="en-US" b="0" i="0">
                <a:solidFill>
                  <a:srgbClr val="292929"/>
                </a:solidFill>
                <a:latin typeface="Arial"/>
                <a:ea typeface="Arial"/>
                <a:cs typeface="Arial"/>
                <a:sym typeface="Arial"/>
              </a:rPr>
              <a:t>In the </a:t>
            </a:r>
            <a:r>
              <a:rPr lang="en-US" b="0" i="0" u="sng">
                <a:solidFill>
                  <a:srgbClr val="2574B9"/>
                </a:solidFill>
                <a:latin typeface="Arial"/>
                <a:ea typeface="Arial"/>
                <a:cs typeface="Arial"/>
                <a:sym typeface="Arial"/>
                <a:hlinkClick r:id="rId3">
                  <a:extLst>
                    <a:ext uri="{A12FA001-AC4F-418D-AE19-62706E023703}">
                      <ahyp:hlinkClr xmlns:ahyp="http://schemas.microsoft.com/office/drawing/2018/hyperlinkcolor" val="tx"/>
                    </a:ext>
                  </a:extLst>
                </a:hlinkClick>
              </a:rPr>
              <a:t>Large Hadron Collider (LHC)</a:t>
            </a:r>
            <a:r>
              <a:rPr lang="en-US" b="0" i="0">
                <a:solidFill>
                  <a:srgbClr val="292929"/>
                </a:solidFill>
                <a:latin typeface="Arial"/>
                <a:ea typeface="Arial"/>
                <a:cs typeface="Arial"/>
                <a:sym typeface="Arial"/>
              </a:rPr>
              <a:t>, 16 RF cavities are housed in four cylindrical refrigerators called cryomodules, which enable them to work in a superconducting state.</a:t>
            </a:r>
            <a:endParaRPr/>
          </a:p>
          <a:p>
            <a:pPr marL="0" lvl="0" indent="0" algn="l" rtl="0">
              <a:spcBef>
                <a:spcPts val="0"/>
              </a:spcBef>
              <a:spcAft>
                <a:spcPts val="0"/>
              </a:spcAft>
              <a:buNone/>
            </a:pPr>
            <a:r>
              <a:rPr lang="en-US" b="0" i="0">
                <a:solidFill>
                  <a:srgbClr val="292929"/>
                </a:solidFill>
                <a:latin typeface="Arial"/>
                <a:ea typeface="Arial"/>
                <a:cs typeface="Arial"/>
                <a:sym typeface="Arial"/>
              </a:rPr>
              <a:t>Each cavity is driven by a high-power klystron, which is a tube containing electron beams. The electron beams are intensity-modulated to a frequency of 400 MHz, or 400 million oscillations per second. A rectangular pipe of conducting metal called a waveguide directs energy to the cavity. The cavity’s shape has been specifically designed to achieve resonance and the build up in intensity of the electromagnetic waves. Each cavity can reach a maximum voltage of 2 megavolts (MV), corresponding to 16 MV per beam.</a:t>
            </a:r>
            <a:endParaRPr/>
          </a:p>
          <a:p>
            <a:pPr marL="0" lvl="0" indent="0" algn="l" rtl="0">
              <a:spcBef>
                <a:spcPts val="0"/>
              </a:spcBef>
              <a:spcAft>
                <a:spcPts val="0"/>
              </a:spcAft>
              <a:buNone/>
            </a:pPr>
            <a:r>
              <a:rPr lang="en-US"/>
              <a:t>One of the module containing the accelerating cavities for the LHC (Image: Maximilien Brice/CERN)</a:t>
            </a:r>
            <a:r>
              <a:rPr lang="en-US" b="0" i="0">
                <a:solidFill>
                  <a:srgbClr val="292929"/>
                </a:solidFill>
                <a:latin typeface="Arial"/>
                <a:ea typeface="Arial"/>
                <a:cs typeface="Arial"/>
                <a:sym typeface="Arial"/>
              </a:rPr>
              <a:t>The LHC’s RF cavities bring the 450 GeV energy of the particles (1 GeV = 1 billion electronvolts) to 6.5 TeV (1 TeV = 1 million million electronvolts) - more than 14 times their injection energy. The maximum energy is reached in around 20 minutes with the bunches having passed through the RF cavities more than 10 million times.</a:t>
            </a:r>
            <a:endParaRPr/>
          </a:p>
          <a:p>
            <a:pPr marL="0" lvl="0" indent="0" algn="l" rtl="0">
              <a:spcBef>
                <a:spcPts val="0"/>
              </a:spcBef>
              <a:spcAft>
                <a:spcPts val="0"/>
              </a:spcAft>
              <a:buNone/>
            </a:pPr>
            <a:r>
              <a:rPr lang="en-US" b="0" i="0">
                <a:solidFill>
                  <a:srgbClr val="292929"/>
                </a:solidFill>
                <a:latin typeface="Arial"/>
                <a:ea typeface="Arial"/>
                <a:cs typeface="Arial"/>
                <a:sym typeface="Arial"/>
              </a:rPr>
              <a:t>The field in an RF cavity is made to oscillate (switch direction) at a given frequency, so timing the arrival of particles is important. In the LHC, each RF cavity is tuned to oscillate at 400 MHz. When the beam has reached the required energy, an ideally timed proton with exactly the right energy will not be accelerated. By contrast, protons with slightly different energies arriving earlier or later will be accelerated or decelerated so that they stay close to the desired energy. In this way, the particle beam is sorted into packs of protons called "bunches".</a:t>
            </a:r>
            <a:endParaRPr/>
          </a:p>
          <a:p>
            <a:pPr marL="0" lvl="0" indent="0" algn="l" rtl="0">
              <a:spcBef>
                <a:spcPts val="0"/>
              </a:spcBef>
              <a:spcAft>
                <a:spcPts val="0"/>
              </a:spcAft>
              <a:buNone/>
            </a:pPr>
            <a:r>
              <a:rPr lang="en-US"/>
              <a:t>Assembly of two crab cavities for the High-Luminosity LHC (Image: Julien Ordan/CERN)</a:t>
            </a:r>
            <a:r>
              <a:rPr lang="en-US" b="0" i="0">
                <a:solidFill>
                  <a:srgbClr val="292929"/>
                </a:solidFill>
                <a:latin typeface="Arial"/>
                <a:ea typeface="Arial"/>
                <a:cs typeface="Arial"/>
                <a:sym typeface="Arial"/>
              </a:rPr>
              <a:t>Aside from these accelerating cavities, CERN is developing “crab” cavities for the LHC’s successor, the </a:t>
            </a:r>
            <a:r>
              <a:rPr lang="en-US" b="0" i="0" u="sng">
                <a:solidFill>
                  <a:srgbClr val="2574B9"/>
                </a:solidFill>
                <a:latin typeface="Arial"/>
                <a:ea typeface="Arial"/>
                <a:cs typeface="Arial"/>
                <a:sym typeface="Arial"/>
                <a:hlinkClick r:id="rId4">
                  <a:extLst>
                    <a:ext uri="{A12FA001-AC4F-418D-AE19-62706E023703}">
                      <ahyp:hlinkClr xmlns:ahyp="http://schemas.microsoft.com/office/drawing/2018/hyperlinkcolor" val="tx"/>
                    </a:ext>
                  </a:extLst>
                </a:hlinkClick>
              </a:rPr>
              <a:t>High-Luminosity LHC</a:t>
            </a:r>
            <a:r>
              <a:rPr lang="en-US" b="0" i="0">
                <a:solidFill>
                  <a:srgbClr val="292929"/>
                </a:solidFill>
                <a:latin typeface="Arial"/>
                <a:ea typeface="Arial"/>
                <a:cs typeface="Arial"/>
                <a:sym typeface="Arial"/>
              </a:rPr>
              <a:t>. The purpose of these crab cavities is to give a transverse momentum to steer the particles as they approach the collision point.</a:t>
            </a:r>
            <a:endParaRPr/>
          </a:p>
          <a:p>
            <a:pPr marL="0" lvl="0" indent="0" algn="l" rtl="0">
              <a:spcBef>
                <a:spcPts val="0"/>
              </a:spcBef>
              <a:spcAft>
                <a:spcPts val="0"/>
              </a:spcAft>
              <a:buNone/>
            </a:pPr>
            <a:endParaRPr/>
          </a:p>
          <a:p>
            <a:pPr marL="0" lvl="0" indent="0" algn="l" rtl="0">
              <a:spcBef>
                <a:spcPts val="0"/>
              </a:spcBef>
              <a:spcAft>
                <a:spcPts val="0"/>
              </a:spcAft>
              <a:buNone/>
            </a:pPr>
            <a:r>
              <a:rPr lang="en-US"/>
              <a:t>https://home.web.cern.ch/science/engineering/accelerating-radiofrequency-cavities</a:t>
            </a:r>
            <a:endParaRPr/>
          </a:p>
        </p:txBody>
      </p:sp>
      <p:sp>
        <p:nvSpPr>
          <p:cNvPr id="561" name="Google Shape;561;p37:notes"/>
          <p:cNvSpPr txBox="1">
            <a:spLocks noGrp="1"/>
          </p:cNvSpPr>
          <p:nvPr>
            <p:ph type="sldNum" idx="12"/>
          </p:nvPr>
        </p:nvSpPr>
        <p:spPr>
          <a:xfrm>
            <a:off x="3936768" y="8772668"/>
            <a:ext cx="3011699" cy="461804"/>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3416545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33: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524" name="Google Shape;524;p33: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06029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38:notes"/>
          <p:cNvSpPr txBox="1">
            <a:spLocks noGrp="1"/>
          </p:cNvSpPr>
          <p:nvPr>
            <p:ph type="body" idx="1"/>
          </p:nvPr>
        </p:nvSpPr>
        <p:spPr>
          <a:xfrm>
            <a:off x="695008" y="4387136"/>
            <a:ext cx="5560060" cy="415623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571" name="Google Shape;571;p38: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1286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cSld name="Title">
    <p:spTree>
      <p:nvGrpSpPr>
        <p:cNvPr id="1" name="Shape 13"/>
        <p:cNvGrpSpPr/>
        <p:nvPr/>
      </p:nvGrpSpPr>
      <p:grpSpPr>
        <a:xfrm>
          <a:off x="0" y="0"/>
          <a:ext cx="0" cy="0"/>
          <a:chOff x="0" y="0"/>
          <a:chExt cx="0" cy="0"/>
        </a:xfrm>
      </p:grpSpPr>
      <p:pic>
        <p:nvPicPr>
          <p:cNvPr id="14" name="Google Shape;14;p77"/>
          <p:cNvPicPr preferRelativeResize="0"/>
          <p:nvPr/>
        </p:nvPicPr>
        <p:blipFill rotWithShape="1">
          <a:blip r:embed="rId2">
            <a:alphaModFix/>
          </a:blip>
          <a:srcRect/>
          <a:stretch/>
        </p:blipFill>
        <p:spPr>
          <a:xfrm>
            <a:off x="378" y="-3597"/>
            <a:ext cx="9143245" cy="5150695"/>
          </a:xfrm>
          <a:prstGeom prst="rect">
            <a:avLst/>
          </a:prstGeom>
          <a:noFill/>
          <a:ln>
            <a:noFill/>
          </a:ln>
        </p:spPr>
      </p:pic>
      <p:pic>
        <p:nvPicPr>
          <p:cNvPr id="15" name="Google Shape;15;p77"/>
          <p:cNvPicPr preferRelativeResize="0"/>
          <p:nvPr/>
        </p:nvPicPr>
        <p:blipFill rotWithShape="1">
          <a:blip r:embed="rId3">
            <a:alphaModFix/>
          </a:blip>
          <a:srcRect/>
          <a:stretch/>
        </p:blipFill>
        <p:spPr>
          <a:xfrm>
            <a:off x="6868434" y="4629150"/>
            <a:ext cx="2302769" cy="669037"/>
          </a:xfrm>
          <a:prstGeom prst="rect">
            <a:avLst/>
          </a:prstGeom>
          <a:noFill/>
          <a:ln>
            <a:noFill/>
          </a:ln>
        </p:spPr>
      </p:pic>
      <p:pic>
        <p:nvPicPr>
          <p:cNvPr id="16" name="Google Shape;16;p77"/>
          <p:cNvPicPr preferRelativeResize="0"/>
          <p:nvPr/>
        </p:nvPicPr>
        <p:blipFill rotWithShape="1">
          <a:blip r:embed="rId4">
            <a:alphaModFix/>
          </a:blip>
          <a:srcRect/>
          <a:stretch/>
        </p:blipFill>
        <p:spPr>
          <a:xfrm>
            <a:off x="0" y="4552950"/>
            <a:ext cx="1973584" cy="717805"/>
          </a:xfrm>
          <a:prstGeom prst="rect">
            <a:avLst/>
          </a:prstGeom>
          <a:noFill/>
          <a:ln>
            <a:noFill/>
          </a:ln>
        </p:spPr>
      </p:pic>
      <p:sp>
        <p:nvSpPr>
          <p:cNvPr id="17" name="Google Shape;17;p77"/>
          <p:cNvSpPr txBox="1">
            <a:spLocks noGrp="1"/>
          </p:cNvSpPr>
          <p:nvPr>
            <p:ph type="ctrTitle"/>
          </p:nvPr>
        </p:nvSpPr>
        <p:spPr>
          <a:xfrm>
            <a:off x="557214" y="402432"/>
            <a:ext cx="8008937" cy="168473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dk1"/>
              </a:buClr>
              <a:buSzPts val="4300"/>
              <a:buFont typeface="Arial"/>
              <a:buNone/>
              <a:defRPr sz="4300" b="1">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77"/>
          <p:cNvSpPr txBox="1">
            <a:spLocks noGrp="1"/>
          </p:cNvSpPr>
          <p:nvPr>
            <p:ph type="subTitle" idx="1"/>
          </p:nvPr>
        </p:nvSpPr>
        <p:spPr>
          <a:xfrm>
            <a:off x="557214" y="2734627"/>
            <a:ext cx="7989887" cy="1640777"/>
          </a:xfrm>
          <a:prstGeom prst="rect">
            <a:avLst/>
          </a:prstGeom>
          <a:noFill/>
          <a:ln>
            <a:noFill/>
          </a:ln>
        </p:spPr>
        <p:txBody>
          <a:bodyPr spcFirstLastPara="1" wrap="square" lIns="0" tIns="0" rIns="0" bIns="0" anchor="t" anchorCtr="0">
            <a:noAutofit/>
          </a:bodyPr>
          <a:lstStyle>
            <a:lvl1pPr lvl="0" algn="l">
              <a:lnSpc>
                <a:spcPct val="110000"/>
              </a:lnSpc>
              <a:spcBef>
                <a:spcPts val="0"/>
              </a:spcBef>
              <a:spcAft>
                <a:spcPts val="0"/>
              </a:spcAft>
              <a:buSzPts val="1600"/>
              <a:buNone/>
              <a:defRPr sz="1600" b="0">
                <a:solidFill>
                  <a:schemeClr val="lt1"/>
                </a:solidFill>
                <a:latin typeface="Arial"/>
                <a:ea typeface="Arial"/>
                <a:cs typeface="Arial"/>
                <a:sym typeface="Arial"/>
              </a:defRPr>
            </a:lvl1pPr>
            <a:lvl2pPr lvl="1" algn="ctr">
              <a:lnSpc>
                <a:spcPct val="120000"/>
              </a:lnSpc>
              <a:spcBef>
                <a:spcPts val="300"/>
              </a:spcBef>
              <a:spcAft>
                <a:spcPts val="0"/>
              </a:spcAft>
              <a:buSzPts val="2640"/>
              <a:buNone/>
              <a:defRPr>
                <a:solidFill>
                  <a:srgbClr val="888888"/>
                </a:solidFill>
              </a:defRPr>
            </a:lvl2pPr>
            <a:lvl3pPr lvl="2" algn="ctr">
              <a:lnSpc>
                <a:spcPct val="120000"/>
              </a:lnSpc>
              <a:spcBef>
                <a:spcPts val="0"/>
              </a:spcBef>
              <a:spcAft>
                <a:spcPts val="0"/>
              </a:spcAft>
              <a:buSzPts val="2400"/>
              <a:buNone/>
              <a:defRPr>
                <a:solidFill>
                  <a:srgbClr val="888888"/>
                </a:solidFill>
              </a:defRPr>
            </a:lvl3pPr>
            <a:lvl4pPr lvl="3" algn="ctr">
              <a:lnSpc>
                <a:spcPct val="120000"/>
              </a:lnSpc>
              <a:spcBef>
                <a:spcPts val="0"/>
              </a:spcBef>
              <a:spcAft>
                <a:spcPts val="0"/>
              </a:spcAft>
              <a:buSzPts val="2160"/>
              <a:buNone/>
              <a:defRPr>
                <a:solidFill>
                  <a:srgbClr val="888888"/>
                </a:solidFill>
              </a:defRPr>
            </a:lvl4pPr>
            <a:lvl5pPr lvl="4" algn="ctr">
              <a:lnSpc>
                <a:spcPct val="120000"/>
              </a:lnSpc>
              <a:spcBef>
                <a:spcPts val="0"/>
              </a:spcBef>
              <a:spcAft>
                <a:spcPts val="0"/>
              </a:spcAft>
              <a:buSzPts val="192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9" name="Google Shape;19;p77"/>
          <p:cNvSpPr txBox="1">
            <a:spLocks noGrp="1"/>
          </p:cNvSpPr>
          <p:nvPr>
            <p:ph type="body" idx="2"/>
          </p:nvPr>
        </p:nvSpPr>
        <p:spPr>
          <a:xfrm>
            <a:off x="557214" y="2066259"/>
            <a:ext cx="8008937" cy="47691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200"/>
              <a:buNone/>
              <a:defRPr sz="4200" b="0">
                <a:solidFill>
                  <a:schemeClr val="dk1"/>
                </a:solidFill>
                <a:latin typeface="Arial"/>
                <a:ea typeface="Arial"/>
                <a:cs typeface="Arial"/>
                <a:sym typeface="Arial"/>
              </a:defRPr>
            </a:lvl1pPr>
            <a:lvl2pPr marL="914400" lvl="1" indent="-365760" algn="l">
              <a:lnSpc>
                <a:spcPct val="120000"/>
              </a:lnSpc>
              <a:spcBef>
                <a:spcPts val="300"/>
              </a:spcBef>
              <a:spcAft>
                <a:spcPts val="0"/>
              </a:spcAft>
              <a:buSzPts val="2160"/>
              <a:buChar char="•"/>
              <a:defRPr/>
            </a:lvl2pPr>
            <a:lvl3pPr marL="1371600" lvl="2" indent="-365760" algn="l">
              <a:lnSpc>
                <a:spcPct val="120000"/>
              </a:lnSpc>
              <a:spcBef>
                <a:spcPts val="0"/>
              </a:spcBef>
              <a:spcAft>
                <a:spcPts val="0"/>
              </a:spcAft>
              <a:buSzPts val="2160"/>
              <a:buChar char="-"/>
              <a:defRPr/>
            </a:lvl3pPr>
            <a:lvl4pPr marL="1828800" lvl="3" indent="-365760" algn="l">
              <a:lnSpc>
                <a:spcPct val="120000"/>
              </a:lnSpc>
              <a:spcBef>
                <a:spcPts val="0"/>
              </a:spcBef>
              <a:spcAft>
                <a:spcPts val="0"/>
              </a:spcAft>
              <a:buSzPts val="2160"/>
              <a:buChar char="•"/>
              <a:defRPr/>
            </a:lvl4pPr>
            <a:lvl5pPr marL="2286000" lvl="4" indent="-365760" algn="l">
              <a:lnSpc>
                <a:spcPct val="120000"/>
              </a:lnSpc>
              <a:spcBef>
                <a:spcPts val="0"/>
              </a:spcBef>
              <a:spcAft>
                <a:spcPts val="0"/>
              </a:spcAft>
              <a:buSzPts val="216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600075" y="832662"/>
            <a:ext cx="7915275" cy="298862"/>
          </a:xfrm>
        </p:spPr>
        <p:txBody>
          <a:bodyPr/>
          <a:lstStyle>
            <a:lvl1pPr>
              <a:defRPr sz="1500">
                <a:solidFill>
                  <a:srgbClr val="B83A4B"/>
                </a:solidFill>
                <a:latin typeface="Lato" panose="020F0502020204030203" pitchFamily="34" charset="77"/>
              </a:defRPr>
            </a:lvl1pPr>
            <a:lvl2pPr>
              <a:defRPr sz="15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600075" y="200026"/>
            <a:ext cx="7915275" cy="474114"/>
          </a:xfrm>
          <a:prstGeom prst="rect">
            <a:avLst/>
          </a:prstGeom>
        </p:spPr>
        <p:txBody>
          <a:bodyPr vert="horz" lIns="0" tIns="45720" rIns="91440" bIns="45720" rtlCol="0" anchor="b">
            <a:normAutofit/>
          </a:bodyPr>
          <a:lstStyle>
            <a:lvl1pPr>
              <a:defRPr sz="24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600075" y="695351"/>
            <a:ext cx="7915275"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600075" y="1203801"/>
            <a:ext cx="7915275" cy="3339624"/>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225868" y="4712118"/>
            <a:ext cx="4389120" cy="273844"/>
          </a:xfrm>
          <a:prstGeom prst="rect">
            <a:avLst/>
          </a:prstGeom>
        </p:spPr>
        <p:txBody>
          <a:bodyPr vert="horz" lIns="0" tIns="45720" rIns="91440" bIns="45720" rtlCol="0" anchor="ctr"/>
          <a:lstStyle>
            <a:lvl1pPr algn="l">
              <a:defRPr sz="825">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6457950" y="4712118"/>
            <a:ext cx="2057400" cy="273844"/>
          </a:xfrm>
          <a:prstGeom prst="rect">
            <a:avLst/>
          </a:prstGeom>
        </p:spPr>
        <p:txBody>
          <a:bodyPr vert="horz" lIns="91440" tIns="45720" rIns="0" bIns="45720" rtlCol="0" anchor="ctr"/>
          <a:lstStyle>
            <a:lvl1pPr algn="r">
              <a:defRPr sz="825">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3414734672"/>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600075" y="832662"/>
            <a:ext cx="7915275" cy="298862"/>
          </a:xfrm>
        </p:spPr>
        <p:txBody>
          <a:bodyPr/>
          <a:lstStyle>
            <a:lvl1pPr>
              <a:defRPr sz="1500">
                <a:solidFill>
                  <a:srgbClr val="B83A4B"/>
                </a:solidFill>
                <a:latin typeface="Lato" panose="020F0502020204030203" pitchFamily="34" charset="77"/>
              </a:defRPr>
            </a:lvl1pPr>
            <a:lvl2pPr>
              <a:defRPr sz="15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600075" y="200026"/>
            <a:ext cx="7915275" cy="474114"/>
          </a:xfrm>
          <a:prstGeom prst="rect">
            <a:avLst/>
          </a:prstGeom>
        </p:spPr>
        <p:txBody>
          <a:bodyPr vert="horz" lIns="0" tIns="45720" rIns="91440" bIns="45720" rtlCol="0" anchor="b">
            <a:normAutofit/>
          </a:bodyPr>
          <a:lstStyle>
            <a:lvl1pPr>
              <a:defRPr sz="24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600075" y="695351"/>
            <a:ext cx="7915275"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600075" y="1203801"/>
            <a:ext cx="7915275" cy="3339624"/>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225868" y="4712118"/>
            <a:ext cx="4389120" cy="273844"/>
          </a:xfrm>
          <a:prstGeom prst="rect">
            <a:avLst/>
          </a:prstGeom>
        </p:spPr>
        <p:txBody>
          <a:bodyPr vert="horz" lIns="0" tIns="45720" rIns="91440" bIns="45720" rtlCol="0" anchor="ctr"/>
          <a:lstStyle>
            <a:lvl1pPr algn="l">
              <a:defRPr sz="825">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6457950" y="4712118"/>
            <a:ext cx="2057400" cy="273844"/>
          </a:xfrm>
          <a:prstGeom prst="rect">
            <a:avLst/>
          </a:prstGeom>
        </p:spPr>
        <p:txBody>
          <a:bodyPr vert="horz" lIns="91440" tIns="45720" rIns="0" bIns="45720" rtlCol="0" anchor="ctr"/>
          <a:lstStyle>
            <a:lvl1pPr algn="r">
              <a:defRPr sz="825">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1280416648"/>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600075" y="832662"/>
            <a:ext cx="7915275" cy="298862"/>
          </a:xfrm>
        </p:spPr>
        <p:txBody>
          <a:bodyPr/>
          <a:lstStyle>
            <a:lvl1pPr>
              <a:defRPr sz="1500">
                <a:solidFill>
                  <a:srgbClr val="B83A4B"/>
                </a:solidFill>
                <a:latin typeface="Lato" panose="020F0502020204030203" pitchFamily="34" charset="77"/>
              </a:defRPr>
            </a:lvl1pPr>
            <a:lvl2pPr>
              <a:defRPr sz="15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600075" y="200026"/>
            <a:ext cx="7915275" cy="474114"/>
          </a:xfrm>
          <a:prstGeom prst="rect">
            <a:avLst/>
          </a:prstGeom>
        </p:spPr>
        <p:txBody>
          <a:bodyPr vert="horz" lIns="0" tIns="45720" rIns="91440" bIns="45720" rtlCol="0" anchor="b">
            <a:normAutofit/>
          </a:bodyPr>
          <a:lstStyle>
            <a:lvl1pPr>
              <a:defRPr sz="24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600075" y="695351"/>
            <a:ext cx="7915275"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600075" y="1203801"/>
            <a:ext cx="7915275" cy="3339624"/>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225868" y="4712118"/>
            <a:ext cx="4389120" cy="273844"/>
          </a:xfrm>
          <a:prstGeom prst="rect">
            <a:avLst/>
          </a:prstGeom>
        </p:spPr>
        <p:txBody>
          <a:bodyPr vert="horz" lIns="0" tIns="45720" rIns="91440" bIns="45720" rtlCol="0" anchor="ctr"/>
          <a:lstStyle>
            <a:lvl1pPr algn="l">
              <a:defRPr sz="825">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6457950" y="4712118"/>
            <a:ext cx="2057400" cy="273844"/>
          </a:xfrm>
          <a:prstGeom prst="rect">
            <a:avLst/>
          </a:prstGeom>
        </p:spPr>
        <p:txBody>
          <a:bodyPr vert="horz" lIns="91440" tIns="45720" rIns="0" bIns="45720" rtlCol="0" anchor="ctr"/>
          <a:lstStyle>
            <a:lvl1pPr algn="r">
              <a:defRPr sz="825">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496266670"/>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504"/>
        <p:cNvGrpSpPr/>
        <p:nvPr/>
      </p:nvGrpSpPr>
      <p:grpSpPr>
        <a:xfrm>
          <a:off x="0" y="0"/>
          <a:ext cx="0" cy="0"/>
          <a:chOff x="0" y="0"/>
          <a:chExt cx="0" cy="0"/>
        </a:xfrm>
      </p:grpSpPr>
      <p:sp>
        <p:nvSpPr>
          <p:cNvPr id="505" name="Google Shape;505;p55"/>
          <p:cNvSpPr txBox="1">
            <a:spLocks noGrp="1"/>
          </p:cNvSpPr>
          <p:nvPr>
            <p:ph type="dt" idx="10"/>
          </p:nvPr>
        </p:nvSpPr>
        <p:spPr>
          <a:xfrm>
            <a:off x="1871700" y="4783762"/>
            <a:ext cx="1215675" cy="273825"/>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06" name="Google Shape;506;p55"/>
          <p:cNvSpPr txBox="1">
            <a:spLocks noGrp="1"/>
          </p:cNvSpPr>
          <p:nvPr>
            <p:ph type="ftr" idx="11"/>
          </p:nvPr>
        </p:nvSpPr>
        <p:spPr>
          <a:xfrm>
            <a:off x="3194447" y="4787886"/>
            <a:ext cx="4929075"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07" name="Google Shape;507;p55"/>
          <p:cNvSpPr txBox="1">
            <a:spLocks noGrp="1"/>
          </p:cNvSpPr>
          <p:nvPr>
            <p:ph type="sldNum" idx="12"/>
          </p:nvPr>
        </p:nvSpPr>
        <p:spPr>
          <a:xfrm>
            <a:off x="8330660" y="4787886"/>
            <a:ext cx="510975" cy="273825"/>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041295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 type="titleOnly">
  <p:cSld name="Title Only  ">
    <p:spTree>
      <p:nvGrpSpPr>
        <p:cNvPr id="1" name="Shape 508"/>
        <p:cNvGrpSpPr/>
        <p:nvPr/>
      </p:nvGrpSpPr>
      <p:grpSpPr>
        <a:xfrm>
          <a:off x="0" y="0"/>
          <a:ext cx="0" cy="0"/>
          <a:chOff x="0" y="0"/>
          <a:chExt cx="0" cy="0"/>
        </a:xfrm>
      </p:grpSpPr>
      <p:sp>
        <p:nvSpPr>
          <p:cNvPr id="509" name="Google Shape;509;p56"/>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10" name="Google Shape;510;p56"/>
          <p:cNvSpPr txBox="1">
            <a:spLocks noGrp="1"/>
          </p:cNvSpPr>
          <p:nvPr>
            <p:ph type="dt" idx="10"/>
          </p:nvPr>
        </p:nvSpPr>
        <p:spPr>
          <a:xfrm>
            <a:off x="1871700" y="4783762"/>
            <a:ext cx="1215675" cy="273825"/>
          </a:xfrm>
          <a:prstGeom prst="rect">
            <a:avLst/>
          </a:prstGeom>
          <a:noFill/>
          <a:ln>
            <a:noFill/>
          </a:ln>
        </p:spPr>
        <p:txBody>
          <a:bodyPr spcFirstLastPara="1" wrap="square" lIns="0" tIns="0" rIns="0" bIns="0" anchor="ctr" anchorCtr="0">
            <a:noAutofit/>
          </a:bodyPr>
          <a:lstStyle>
            <a:lvl1pPr lvl="0" algn="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11" name="Google Shape;511;p56"/>
          <p:cNvSpPr txBox="1">
            <a:spLocks noGrp="1"/>
          </p:cNvSpPr>
          <p:nvPr>
            <p:ph type="ftr" idx="11"/>
          </p:nvPr>
        </p:nvSpPr>
        <p:spPr>
          <a:xfrm>
            <a:off x="3194447" y="4787886"/>
            <a:ext cx="4929075"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12" name="Google Shape;512;p56"/>
          <p:cNvSpPr txBox="1">
            <a:spLocks noGrp="1"/>
          </p:cNvSpPr>
          <p:nvPr>
            <p:ph type="sldNum" idx="12"/>
          </p:nvPr>
        </p:nvSpPr>
        <p:spPr>
          <a:xfrm>
            <a:off x="8330660" y="4787886"/>
            <a:ext cx="510975" cy="273825"/>
          </a:xfrm>
          <a:prstGeom prst="rect">
            <a:avLst/>
          </a:prstGeom>
          <a:noFill/>
          <a:ln>
            <a:noFill/>
          </a:ln>
        </p:spPr>
        <p:txBody>
          <a:bodyPr spcFirstLastPara="1" wrap="square" lIns="0" tIns="0" rIns="0" bIns="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9612934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360"/>
        <p:cNvGrpSpPr/>
        <p:nvPr/>
      </p:nvGrpSpPr>
      <p:grpSpPr>
        <a:xfrm>
          <a:off x="0" y="0"/>
          <a:ext cx="0" cy="0"/>
          <a:chOff x="0" y="0"/>
          <a:chExt cx="0" cy="0"/>
        </a:xfrm>
      </p:grpSpPr>
      <p:sp>
        <p:nvSpPr>
          <p:cNvPr id="361" name="Google Shape;361;g232ee1472e9_0_691"/>
          <p:cNvSpPr txBox="1">
            <a:spLocks noGrp="1"/>
          </p:cNvSpPr>
          <p:nvPr>
            <p:ph type="body" idx="1"/>
          </p:nvPr>
        </p:nvSpPr>
        <p:spPr>
          <a:xfrm>
            <a:off x="600075" y="832669"/>
            <a:ext cx="7915275" cy="298800"/>
          </a:xfrm>
          <a:prstGeom prst="rect">
            <a:avLst/>
          </a:prstGeom>
          <a:noFill/>
          <a:ln>
            <a:noFill/>
          </a:ln>
        </p:spPr>
        <p:txBody>
          <a:bodyPr spcFirstLastPara="1" wrap="square" lIns="0" tIns="45700" rIns="91425" bIns="45700" anchor="t" anchorCtr="0">
            <a:noAutofit/>
          </a:bodyPr>
          <a:lstStyle>
            <a:lvl1pPr marL="342900" lvl="0" indent="-171450" algn="l" rtl="0">
              <a:lnSpc>
                <a:spcPct val="90000"/>
              </a:lnSpc>
              <a:spcBef>
                <a:spcPts val="825"/>
              </a:spcBef>
              <a:spcAft>
                <a:spcPts val="0"/>
              </a:spcAft>
              <a:buSzPts val="2000"/>
              <a:buFont typeface="Lato"/>
              <a:buNone/>
              <a:defRPr sz="1500">
                <a:solidFill>
                  <a:srgbClr val="B83A4B"/>
                </a:solidFill>
                <a:latin typeface="Lato"/>
                <a:ea typeface="Lato"/>
                <a:cs typeface="Lato"/>
                <a:sym typeface="Lato"/>
              </a:defRPr>
            </a:lvl1pPr>
            <a:lvl2pPr marL="685800" lvl="1" indent="-280988" algn="l" rtl="0">
              <a:lnSpc>
                <a:spcPct val="90000"/>
              </a:lnSpc>
              <a:spcBef>
                <a:spcPts val="375"/>
              </a:spcBef>
              <a:spcAft>
                <a:spcPts val="0"/>
              </a:spcAft>
              <a:buClr>
                <a:schemeClr val="lt1"/>
              </a:buClr>
              <a:buSzPts val="2300"/>
              <a:buChar char="●"/>
              <a:defRPr sz="1500">
                <a:solidFill>
                  <a:schemeClr val="lt1"/>
                </a:solidFill>
                <a:latin typeface="Lato"/>
                <a:ea typeface="Lato"/>
                <a:cs typeface="Lato"/>
                <a:sym typeface="Lato"/>
              </a:defRPr>
            </a:lvl2pPr>
            <a:lvl3pPr marL="1028700" lvl="2" indent="-266700" algn="l" rtl="0">
              <a:lnSpc>
                <a:spcPct val="90000"/>
              </a:lnSpc>
              <a:spcBef>
                <a:spcPts val="375"/>
              </a:spcBef>
              <a:spcAft>
                <a:spcPts val="0"/>
              </a:spcAft>
              <a:buClr>
                <a:schemeClr val="lt1"/>
              </a:buClr>
              <a:buSzPts val="2000"/>
              <a:buChar char="●"/>
              <a:defRPr>
                <a:solidFill>
                  <a:schemeClr val="lt1"/>
                </a:solidFill>
              </a:defRPr>
            </a:lvl3pPr>
            <a:lvl4pPr marL="1371600" lvl="3" indent="-266700" algn="l" rtl="0">
              <a:lnSpc>
                <a:spcPct val="90000"/>
              </a:lnSpc>
              <a:spcBef>
                <a:spcPts val="375"/>
              </a:spcBef>
              <a:spcAft>
                <a:spcPts val="0"/>
              </a:spcAft>
              <a:buClr>
                <a:schemeClr val="lt1"/>
              </a:buClr>
              <a:buSzPts val="2000"/>
              <a:buChar char="●"/>
              <a:defRPr>
                <a:solidFill>
                  <a:schemeClr val="lt1"/>
                </a:solidFill>
              </a:defRPr>
            </a:lvl4pPr>
            <a:lvl5pPr marL="1714500" lvl="4" indent="-266700" algn="l" rtl="0">
              <a:lnSpc>
                <a:spcPct val="90000"/>
              </a:lnSpc>
              <a:spcBef>
                <a:spcPts val="375"/>
              </a:spcBef>
              <a:spcAft>
                <a:spcPts val="0"/>
              </a:spcAft>
              <a:buClr>
                <a:schemeClr val="lt1"/>
              </a:buClr>
              <a:buSzPts val="2000"/>
              <a:buChar char="●"/>
              <a:defRPr>
                <a:solidFill>
                  <a:schemeClr val="lt1"/>
                </a:solidFill>
              </a:defRPr>
            </a:lvl5pPr>
            <a:lvl6pPr marL="2057400" lvl="5" indent="-261938" algn="l" rtl="0">
              <a:lnSpc>
                <a:spcPct val="90000"/>
              </a:lnSpc>
              <a:spcBef>
                <a:spcPts val="375"/>
              </a:spcBef>
              <a:spcAft>
                <a:spcPts val="0"/>
              </a:spcAft>
              <a:buClr>
                <a:schemeClr val="lt1"/>
              </a:buClr>
              <a:buSzPts val="1900"/>
              <a:buChar char="●"/>
              <a:defRPr>
                <a:solidFill>
                  <a:schemeClr val="lt1"/>
                </a:solidFill>
              </a:defRPr>
            </a:lvl6pPr>
            <a:lvl7pPr marL="2400300" lvl="6" indent="-261938" algn="l" rtl="0">
              <a:lnSpc>
                <a:spcPct val="90000"/>
              </a:lnSpc>
              <a:spcBef>
                <a:spcPts val="375"/>
              </a:spcBef>
              <a:spcAft>
                <a:spcPts val="0"/>
              </a:spcAft>
              <a:buClr>
                <a:schemeClr val="lt1"/>
              </a:buClr>
              <a:buSzPts val="1900"/>
              <a:buChar char="●"/>
              <a:defRPr>
                <a:solidFill>
                  <a:schemeClr val="lt1"/>
                </a:solidFill>
              </a:defRPr>
            </a:lvl7pPr>
            <a:lvl8pPr marL="2743200" lvl="7" indent="-261938" algn="l" rtl="0">
              <a:lnSpc>
                <a:spcPct val="90000"/>
              </a:lnSpc>
              <a:spcBef>
                <a:spcPts val="375"/>
              </a:spcBef>
              <a:spcAft>
                <a:spcPts val="0"/>
              </a:spcAft>
              <a:buClr>
                <a:schemeClr val="lt1"/>
              </a:buClr>
              <a:buSzPts val="1900"/>
              <a:buChar char="●"/>
              <a:defRPr>
                <a:solidFill>
                  <a:schemeClr val="lt1"/>
                </a:solidFill>
              </a:defRPr>
            </a:lvl8pPr>
            <a:lvl9pPr marL="3086100" lvl="8" indent="-261938" algn="l" rtl="0">
              <a:lnSpc>
                <a:spcPct val="90000"/>
              </a:lnSpc>
              <a:spcBef>
                <a:spcPts val="375"/>
              </a:spcBef>
              <a:spcAft>
                <a:spcPts val="0"/>
              </a:spcAft>
              <a:buClr>
                <a:schemeClr val="lt1"/>
              </a:buClr>
              <a:buSzPts val="1900"/>
              <a:buChar char="●"/>
              <a:defRPr>
                <a:solidFill>
                  <a:schemeClr val="lt1"/>
                </a:solidFill>
              </a:defRPr>
            </a:lvl9pPr>
          </a:lstStyle>
          <a:p>
            <a:endParaRPr/>
          </a:p>
        </p:txBody>
      </p:sp>
      <p:sp>
        <p:nvSpPr>
          <p:cNvPr id="362" name="Google Shape;362;g232ee1472e9_0_691"/>
          <p:cNvSpPr txBox="1">
            <a:spLocks noGrp="1"/>
          </p:cNvSpPr>
          <p:nvPr>
            <p:ph type="title"/>
          </p:nvPr>
        </p:nvSpPr>
        <p:spPr>
          <a:xfrm>
            <a:off x="600075" y="200026"/>
            <a:ext cx="7915275" cy="474075"/>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24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cxnSp>
        <p:nvCxnSpPr>
          <p:cNvPr id="363" name="Google Shape;363;g232ee1472e9_0_691"/>
          <p:cNvCxnSpPr/>
          <p:nvPr/>
        </p:nvCxnSpPr>
        <p:spPr>
          <a:xfrm>
            <a:off x="600075" y="695351"/>
            <a:ext cx="7915275" cy="0"/>
          </a:xfrm>
          <a:prstGeom prst="straightConnector1">
            <a:avLst/>
          </a:prstGeom>
          <a:noFill/>
          <a:ln w="9525" cap="flat" cmpd="sng">
            <a:solidFill>
              <a:srgbClr val="8C1515"/>
            </a:solidFill>
            <a:prstDash val="solid"/>
            <a:miter lim="800000"/>
            <a:headEnd type="none" w="sm" len="sm"/>
            <a:tailEnd type="none" w="sm" len="sm"/>
          </a:ln>
        </p:spPr>
      </p:cxnSp>
      <p:sp>
        <p:nvSpPr>
          <p:cNvPr id="364" name="Google Shape;364;g232ee1472e9_0_691"/>
          <p:cNvSpPr txBox="1">
            <a:spLocks noGrp="1"/>
          </p:cNvSpPr>
          <p:nvPr>
            <p:ph type="body" idx="2"/>
          </p:nvPr>
        </p:nvSpPr>
        <p:spPr>
          <a:xfrm>
            <a:off x="600075" y="1150968"/>
            <a:ext cx="7915275" cy="3339675"/>
          </a:xfrm>
          <a:prstGeom prst="rect">
            <a:avLst/>
          </a:prstGeom>
          <a:noFill/>
          <a:ln>
            <a:noFill/>
          </a:ln>
        </p:spPr>
        <p:txBody>
          <a:bodyPr spcFirstLastPara="1" wrap="square" lIns="0" tIns="45700" rIns="91425" bIns="45700" anchor="t" anchorCtr="0">
            <a:noAutofit/>
          </a:bodyPr>
          <a:lstStyle>
            <a:lvl1pPr marL="342900" lvl="0" indent="-171450" algn="l" rtl="0">
              <a:lnSpc>
                <a:spcPct val="115000"/>
              </a:lnSpc>
              <a:spcBef>
                <a:spcPts val="825"/>
              </a:spcBef>
              <a:spcAft>
                <a:spcPts val="0"/>
              </a:spcAft>
              <a:buSzPts val="1600"/>
              <a:buFont typeface="Lato"/>
              <a:buNone/>
              <a:defRPr>
                <a:solidFill>
                  <a:srgbClr val="3F3F3F"/>
                </a:solidFill>
              </a:defRPr>
            </a:lvl1pPr>
            <a:lvl2pPr marL="685800" lvl="1" indent="-252413" algn="l" rtl="0">
              <a:lnSpc>
                <a:spcPct val="115000"/>
              </a:lnSpc>
              <a:spcBef>
                <a:spcPts val="375"/>
              </a:spcBef>
              <a:spcAft>
                <a:spcPts val="0"/>
              </a:spcAft>
              <a:buSzPts val="1700"/>
              <a:buChar char="●"/>
              <a:defRPr>
                <a:solidFill>
                  <a:srgbClr val="3F3F3F"/>
                </a:solidFill>
              </a:defRPr>
            </a:lvl2pPr>
            <a:lvl3pPr marL="1028700" lvl="2" indent="-247650" algn="l" rtl="0">
              <a:lnSpc>
                <a:spcPct val="115000"/>
              </a:lnSpc>
              <a:spcBef>
                <a:spcPts val="375"/>
              </a:spcBef>
              <a:spcAft>
                <a:spcPts val="0"/>
              </a:spcAft>
              <a:buSzPts val="1600"/>
              <a:buChar char="●"/>
              <a:defRPr sz="1125">
                <a:solidFill>
                  <a:srgbClr val="3F3F3F"/>
                </a:solidFill>
              </a:defRPr>
            </a:lvl3pPr>
            <a:lvl4pPr marL="1371600" lvl="3" indent="-247650" algn="l" rtl="0">
              <a:lnSpc>
                <a:spcPct val="115000"/>
              </a:lnSpc>
              <a:spcBef>
                <a:spcPts val="375"/>
              </a:spcBef>
              <a:spcAft>
                <a:spcPts val="0"/>
              </a:spcAft>
              <a:buSzPts val="1600"/>
              <a:buChar char="●"/>
              <a:defRPr>
                <a:solidFill>
                  <a:srgbClr val="3F3F3F"/>
                </a:solidFill>
              </a:defRPr>
            </a:lvl4pPr>
            <a:lvl5pPr marL="1714500" lvl="4" indent="-247650" algn="l" rtl="0">
              <a:lnSpc>
                <a:spcPct val="115000"/>
              </a:lnSpc>
              <a:spcBef>
                <a:spcPts val="375"/>
              </a:spcBef>
              <a:spcAft>
                <a:spcPts val="0"/>
              </a:spcAft>
              <a:buSzPts val="1600"/>
              <a:buChar char="●"/>
              <a:defRPr>
                <a:solidFill>
                  <a:srgbClr val="3F3F3F"/>
                </a:solidFill>
              </a:defRPr>
            </a:lvl5pPr>
            <a:lvl6pPr marL="2057400" lvl="5"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6pPr>
            <a:lvl7pPr marL="2400300" lvl="6"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7pPr>
            <a:lvl8pPr marL="2743200" lvl="7"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8pPr>
            <a:lvl9pPr marL="3086100" lvl="8"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9pPr>
          </a:lstStyle>
          <a:p>
            <a:endParaRPr/>
          </a:p>
        </p:txBody>
      </p:sp>
      <p:sp>
        <p:nvSpPr>
          <p:cNvPr id="365" name="Google Shape;365;g232ee1472e9_0_691"/>
          <p:cNvSpPr txBox="1">
            <a:spLocks noGrp="1"/>
          </p:cNvSpPr>
          <p:nvPr>
            <p:ph type="sldNum" idx="12"/>
          </p:nvPr>
        </p:nvSpPr>
        <p:spPr>
          <a:xfrm>
            <a:off x="6457950" y="4712118"/>
            <a:ext cx="2057400" cy="273825"/>
          </a:xfrm>
          <a:prstGeom prst="rect">
            <a:avLst/>
          </a:prstGeom>
          <a:noFill/>
          <a:ln>
            <a:noFill/>
          </a:ln>
        </p:spPr>
        <p:txBody>
          <a:bodyPr spcFirstLastPara="1" wrap="square" lIns="91425" tIns="45700" rIns="0"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825"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a:p>
        </p:txBody>
      </p:sp>
      <p:sp>
        <p:nvSpPr>
          <p:cNvPr id="366" name="Google Shape;366;g232ee1472e9_0_691"/>
          <p:cNvSpPr txBox="1">
            <a:spLocks noGrp="1"/>
          </p:cNvSpPr>
          <p:nvPr>
            <p:ph type="subTitle" idx="3"/>
          </p:nvPr>
        </p:nvSpPr>
        <p:spPr>
          <a:xfrm>
            <a:off x="1225753" y="4767591"/>
            <a:ext cx="3157425" cy="162900"/>
          </a:xfrm>
          <a:prstGeom prst="rect">
            <a:avLst/>
          </a:prstGeom>
          <a:noFill/>
          <a:ln>
            <a:noFill/>
          </a:ln>
        </p:spPr>
        <p:txBody>
          <a:bodyPr spcFirstLastPara="1" wrap="square" lIns="0" tIns="45700" rIns="91425" bIns="45700" anchor="ctr" anchorCtr="0">
            <a:noAutofit/>
          </a:bodyPr>
          <a:lstStyle>
            <a:lvl1pPr lvl="0" algn="l" rtl="0">
              <a:lnSpc>
                <a:spcPct val="90000"/>
              </a:lnSpc>
              <a:spcBef>
                <a:spcPts val="825"/>
              </a:spcBef>
              <a:spcAft>
                <a:spcPts val="0"/>
              </a:spcAft>
              <a:buClr>
                <a:srgbClr val="3F3F3F"/>
              </a:buClr>
              <a:buSzPts val="1100"/>
              <a:buNone/>
              <a:defRPr sz="825">
                <a:solidFill>
                  <a:srgbClr val="3F3F3F"/>
                </a:solidFill>
              </a:defRPr>
            </a:lvl1pPr>
            <a:lvl2pPr lvl="1" algn="l" rtl="0">
              <a:lnSpc>
                <a:spcPct val="90000"/>
              </a:lnSpc>
              <a:spcBef>
                <a:spcPts val="375"/>
              </a:spcBef>
              <a:spcAft>
                <a:spcPts val="0"/>
              </a:spcAft>
              <a:buClr>
                <a:srgbClr val="3F3F3F"/>
              </a:buClr>
              <a:buSzPts val="1100"/>
              <a:buNone/>
              <a:defRPr sz="825">
                <a:solidFill>
                  <a:srgbClr val="3F3F3F"/>
                </a:solidFill>
              </a:defRPr>
            </a:lvl2pPr>
            <a:lvl3pPr lvl="2" algn="l" rtl="0">
              <a:lnSpc>
                <a:spcPct val="90000"/>
              </a:lnSpc>
              <a:spcBef>
                <a:spcPts val="375"/>
              </a:spcBef>
              <a:spcAft>
                <a:spcPts val="0"/>
              </a:spcAft>
              <a:buClr>
                <a:srgbClr val="3F3F3F"/>
              </a:buClr>
              <a:buSzPts val="1100"/>
              <a:buNone/>
              <a:defRPr sz="825">
                <a:solidFill>
                  <a:srgbClr val="3F3F3F"/>
                </a:solidFill>
              </a:defRPr>
            </a:lvl3pPr>
            <a:lvl4pPr lvl="3" algn="l" rtl="0">
              <a:lnSpc>
                <a:spcPct val="90000"/>
              </a:lnSpc>
              <a:spcBef>
                <a:spcPts val="375"/>
              </a:spcBef>
              <a:spcAft>
                <a:spcPts val="0"/>
              </a:spcAft>
              <a:buClr>
                <a:srgbClr val="3F3F3F"/>
              </a:buClr>
              <a:buSzPts val="1100"/>
              <a:buNone/>
              <a:defRPr sz="825">
                <a:solidFill>
                  <a:srgbClr val="3F3F3F"/>
                </a:solidFill>
              </a:defRPr>
            </a:lvl4pPr>
            <a:lvl5pPr lvl="4" algn="l" rtl="0">
              <a:lnSpc>
                <a:spcPct val="90000"/>
              </a:lnSpc>
              <a:spcBef>
                <a:spcPts val="375"/>
              </a:spcBef>
              <a:spcAft>
                <a:spcPts val="0"/>
              </a:spcAft>
              <a:buClr>
                <a:srgbClr val="3F3F3F"/>
              </a:buClr>
              <a:buSzPts val="1100"/>
              <a:buNone/>
              <a:defRPr sz="825">
                <a:solidFill>
                  <a:srgbClr val="3F3F3F"/>
                </a:solidFill>
              </a:defRPr>
            </a:lvl5pPr>
            <a:lvl6pPr lvl="5" algn="l" rtl="0">
              <a:lnSpc>
                <a:spcPct val="90000"/>
              </a:lnSpc>
              <a:spcBef>
                <a:spcPts val="375"/>
              </a:spcBef>
              <a:spcAft>
                <a:spcPts val="0"/>
              </a:spcAft>
              <a:buClr>
                <a:srgbClr val="3F3F3F"/>
              </a:buClr>
              <a:buSzPts val="1100"/>
              <a:buNone/>
              <a:defRPr sz="825">
                <a:solidFill>
                  <a:srgbClr val="3F3F3F"/>
                </a:solidFill>
              </a:defRPr>
            </a:lvl6pPr>
            <a:lvl7pPr lvl="6" algn="l" rtl="0">
              <a:lnSpc>
                <a:spcPct val="90000"/>
              </a:lnSpc>
              <a:spcBef>
                <a:spcPts val="375"/>
              </a:spcBef>
              <a:spcAft>
                <a:spcPts val="0"/>
              </a:spcAft>
              <a:buClr>
                <a:srgbClr val="3F3F3F"/>
              </a:buClr>
              <a:buSzPts val="1100"/>
              <a:buNone/>
              <a:defRPr sz="825">
                <a:solidFill>
                  <a:srgbClr val="3F3F3F"/>
                </a:solidFill>
              </a:defRPr>
            </a:lvl7pPr>
            <a:lvl8pPr lvl="7" algn="l" rtl="0">
              <a:lnSpc>
                <a:spcPct val="90000"/>
              </a:lnSpc>
              <a:spcBef>
                <a:spcPts val="375"/>
              </a:spcBef>
              <a:spcAft>
                <a:spcPts val="0"/>
              </a:spcAft>
              <a:buClr>
                <a:srgbClr val="3F3F3F"/>
              </a:buClr>
              <a:buSzPts val="1100"/>
              <a:buNone/>
              <a:defRPr sz="825">
                <a:solidFill>
                  <a:srgbClr val="3F3F3F"/>
                </a:solidFill>
              </a:defRPr>
            </a:lvl8pPr>
            <a:lvl9pPr lvl="8" algn="l" rtl="0">
              <a:lnSpc>
                <a:spcPct val="90000"/>
              </a:lnSpc>
              <a:spcBef>
                <a:spcPts val="375"/>
              </a:spcBef>
              <a:spcAft>
                <a:spcPts val="0"/>
              </a:spcAft>
              <a:buClr>
                <a:srgbClr val="3F3F3F"/>
              </a:buClr>
              <a:buSzPts val="1100"/>
              <a:buNone/>
              <a:defRPr sz="825">
                <a:solidFill>
                  <a:srgbClr val="3F3F3F"/>
                </a:solidFill>
              </a:defRPr>
            </a:lvl9pPr>
          </a:lstStyle>
          <a:p>
            <a:endParaRPr/>
          </a:p>
        </p:txBody>
      </p:sp>
    </p:spTree>
    <p:extLst>
      <p:ext uri="{BB962C8B-B14F-4D97-AF65-F5344CB8AC3E}">
        <p14:creationId xmlns:p14="http://schemas.microsoft.com/office/powerpoint/2010/main" val="730698779"/>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0"/>
        <p:cNvGrpSpPr/>
        <p:nvPr/>
      </p:nvGrpSpPr>
      <p:grpSpPr>
        <a:xfrm>
          <a:off x="0" y="0"/>
          <a:ext cx="0" cy="0"/>
          <a:chOff x="0" y="0"/>
          <a:chExt cx="0" cy="0"/>
        </a:xfrm>
      </p:grpSpPr>
      <p:pic>
        <p:nvPicPr>
          <p:cNvPr id="21" name="Google Shape;21;p78"/>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22" name="Google Shape;22;p78"/>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23" name="Google Shape;23;p78"/>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24" name="Google Shape;24;p78"/>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78"/>
          <p:cNvSpPr txBox="1">
            <a:spLocks noGrp="1"/>
          </p:cNvSpPr>
          <p:nvPr>
            <p:ph type="body" idx="1"/>
          </p:nvPr>
        </p:nvSpPr>
        <p:spPr>
          <a:xfrm>
            <a:off x="457200" y="932688"/>
            <a:ext cx="8108950"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Clr>
                <a:srgbClr val="981E32"/>
              </a:buClr>
              <a:buSzPts val="2400"/>
              <a:buNone/>
              <a:defRPr/>
            </a:lvl1pPr>
            <a:lvl2pPr marL="914400" lvl="1" indent="-396240" algn="l">
              <a:lnSpc>
                <a:spcPct val="120000"/>
              </a:lnSpc>
              <a:spcBef>
                <a:spcPts val="300"/>
              </a:spcBef>
              <a:spcAft>
                <a:spcPts val="0"/>
              </a:spcAft>
              <a:buClr>
                <a:srgbClr val="981E32"/>
              </a:buClr>
              <a:buSzPts val="2640"/>
              <a:buChar char="•"/>
              <a:defRPr sz="2200"/>
            </a:lvl2pPr>
            <a:lvl3pPr marL="1371600" lvl="2" indent="-381000" algn="l">
              <a:lnSpc>
                <a:spcPct val="120000"/>
              </a:lnSpc>
              <a:spcBef>
                <a:spcPts val="0"/>
              </a:spcBef>
              <a:spcAft>
                <a:spcPts val="0"/>
              </a:spcAft>
              <a:buClr>
                <a:srgbClr val="981E32"/>
              </a:buClr>
              <a:buSzPts val="2400"/>
              <a:buChar char="-"/>
              <a:defRPr/>
            </a:lvl3pPr>
            <a:lvl4pPr marL="1828800" lvl="3" indent="-365760" algn="l">
              <a:lnSpc>
                <a:spcPct val="120000"/>
              </a:lnSpc>
              <a:spcBef>
                <a:spcPts val="0"/>
              </a:spcBef>
              <a:spcAft>
                <a:spcPts val="0"/>
              </a:spcAft>
              <a:buClr>
                <a:srgbClr val="981E32"/>
              </a:buClr>
              <a:buSzPts val="2160"/>
              <a:buChar char="•"/>
              <a:defRPr sz="1800"/>
            </a:lvl4pPr>
            <a:lvl5pPr marL="2286000" lvl="4" indent="-350520" algn="l">
              <a:lnSpc>
                <a:spcPct val="120000"/>
              </a:lnSpc>
              <a:spcBef>
                <a:spcPts val="0"/>
              </a:spcBef>
              <a:spcAft>
                <a:spcPts val="0"/>
              </a:spcAft>
              <a:buClr>
                <a:srgbClr val="981E32"/>
              </a:buClr>
              <a:buSzPts val="1920"/>
              <a:buChar char="-"/>
              <a:defRPr sz="16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6"/>
        <p:cNvGrpSpPr/>
        <p:nvPr/>
      </p:nvGrpSpPr>
      <p:grpSpPr>
        <a:xfrm>
          <a:off x="0" y="0"/>
          <a:ext cx="0" cy="0"/>
          <a:chOff x="0" y="0"/>
          <a:chExt cx="0" cy="0"/>
        </a:xfrm>
      </p:grpSpPr>
      <p:pic>
        <p:nvPicPr>
          <p:cNvPr id="27" name="Google Shape;27;p79"/>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28" name="Google Shape;28;p79"/>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29" name="Google Shape;29;p79"/>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0" name="Google Shape;30;p79"/>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1"/>
        <p:cNvGrpSpPr/>
        <p:nvPr/>
      </p:nvGrpSpPr>
      <p:grpSpPr>
        <a:xfrm>
          <a:off x="0" y="0"/>
          <a:ext cx="0" cy="0"/>
          <a:chOff x="0" y="0"/>
          <a:chExt cx="0" cy="0"/>
        </a:xfrm>
      </p:grpSpPr>
      <p:pic>
        <p:nvPicPr>
          <p:cNvPr id="32" name="Google Shape;32;p80"/>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33" name="Google Shape;33;p80"/>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34" name="Google Shape;34;p80"/>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80"/>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80"/>
          <p:cNvSpPr txBox="1">
            <a:spLocks noGrp="1"/>
          </p:cNvSpPr>
          <p:nvPr>
            <p:ph type="body" idx="1"/>
          </p:nvPr>
        </p:nvSpPr>
        <p:spPr>
          <a:xfrm>
            <a:off x="457200" y="932688"/>
            <a:ext cx="3886200"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Clr>
                <a:srgbClr val="981E32"/>
              </a:buClr>
              <a:buSzPts val="2400"/>
              <a:buNone/>
              <a:defRPr/>
            </a:lvl1pPr>
            <a:lvl2pPr marL="914400" lvl="1" indent="-396240" algn="l">
              <a:lnSpc>
                <a:spcPct val="120000"/>
              </a:lnSpc>
              <a:spcBef>
                <a:spcPts val="300"/>
              </a:spcBef>
              <a:spcAft>
                <a:spcPts val="0"/>
              </a:spcAft>
              <a:buClr>
                <a:srgbClr val="981E32"/>
              </a:buClr>
              <a:buSzPts val="2640"/>
              <a:buChar char="•"/>
              <a:defRPr/>
            </a:lvl2pPr>
            <a:lvl3pPr marL="1371600" lvl="2" indent="-381000" algn="l">
              <a:lnSpc>
                <a:spcPct val="120000"/>
              </a:lnSpc>
              <a:spcBef>
                <a:spcPts val="0"/>
              </a:spcBef>
              <a:spcAft>
                <a:spcPts val="0"/>
              </a:spcAft>
              <a:buClr>
                <a:srgbClr val="981E32"/>
              </a:buClr>
              <a:buSzPts val="2400"/>
              <a:buChar char="-"/>
              <a:defRPr/>
            </a:lvl3pPr>
            <a:lvl4pPr marL="1828800" lvl="3" indent="-365760" algn="l">
              <a:lnSpc>
                <a:spcPct val="120000"/>
              </a:lnSpc>
              <a:spcBef>
                <a:spcPts val="0"/>
              </a:spcBef>
              <a:spcAft>
                <a:spcPts val="0"/>
              </a:spcAft>
              <a:buClr>
                <a:srgbClr val="981E32"/>
              </a:buClr>
              <a:buSzPts val="2160"/>
              <a:buChar char="•"/>
              <a:defRPr/>
            </a:lvl4pPr>
            <a:lvl5pPr marL="2286000" lvl="4" indent="-350520" algn="l">
              <a:lnSpc>
                <a:spcPct val="120000"/>
              </a:lnSpc>
              <a:spcBef>
                <a:spcPts val="0"/>
              </a:spcBef>
              <a:spcAft>
                <a:spcPts val="0"/>
              </a:spcAft>
              <a:buClr>
                <a:srgbClr val="981E32"/>
              </a:buClr>
              <a:buSzPts val="192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80"/>
          <p:cNvSpPr txBox="1">
            <a:spLocks noGrp="1"/>
          </p:cNvSpPr>
          <p:nvPr>
            <p:ph type="body" idx="2"/>
          </p:nvPr>
        </p:nvSpPr>
        <p:spPr>
          <a:xfrm>
            <a:off x="4648200" y="939547"/>
            <a:ext cx="3886200"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Clr>
                <a:srgbClr val="981E32"/>
              </a:buClr>
              <a:buSzPts val="2400"/>
              <a:buNone/>
              <a:defRPr/>
            </a:lvl1pPr>
            <a:lvl2pPr marL="914400" lvl="1" indent="-396240" algn="l">
              <a:lnSpc>
                <a:spcPct val="120000"/>
              </a:lnSpc>
              <a:spcBef>
                <a:spcPts val="300"/>
              </a:spcBef>
              <a:spcAft>
                <a:spcPts val="0"/>
              </a:spcAft>
              <a:buClr>
                <a:srgbClr val="981E32"/>
              </a:buClr>
              <a:buSzPts val="2640"/>
              <a:buChar char="•"/>
              <a:defRPr/>
            </a:lvl2pPr>
            <a:lvl3pPr marL="1371600" lvl="2" indent="-381000" algn="l">
              <a:lnSpc>
                <a:spcPct val="120000"/>
              </a:lnSpc>
              <a:spcBef>
                <a:spcPts val="0"/>
              </a:spcBef>
              <a:spcAft>
                <a:spcPts val="0"/>
              </a:spcAft>
              <a:buClr>
                <a:srgbClr val="981E32"/>
              </a:buClr>
              <a:buSzPts val="2400"/>
              <a:buChar char="-"/>
              <a:defRPr/>
            </a:lvl3pPr>
            <a:lvl4pPr marL="1828800" lvl="3" indent="-365760" algn="l">
              <a:lnSpc>
                <a:spcPct val="120000"/>
              </a:lnSpc>
              <a:spcBef>
                <a:spcPts val="0"/>
              </a:spcBef>
              <a:spcAft>
                <a:spcPts val="0"/>
              </a:spcAft>
              <a:buClr>
                <a:srgbClr val="981E32"/>
              </a:buClr>
              <a:buSzPts val="2160"/>
              <a:buChar char="•"/>
              <a:defRPr/>
            </a:lvl4pPr>
            <a:lvl5pPr marL="2286000" lvl="4" indent="-350520" algn="l">
              <a:lnSpc>
                <a:spcPct val="120000"/>
              </a:lnSpc>
              <a:spcBef>
                <a:spcPts val="0"/>
              </a:spcBef>
              <a:spcAft>
                <a:spcPts val="0"/>
              </a:spcAft>
              <a:buClr>
                <a:srgbClr val="981E32"/>
              </a:buClr>
              <a:buSzPts val="192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line headline">
  <p:cSld name="2 line headline">
    <p:spTree>
      <p:nvGrpSpPr>
        <p:cNvPr id="1" name="Shape 38"/>
        <p:cNvGrpSpPr/>
        <p:nvPr/>
      </p:nvGrpSpPr>
      <p:grpSpPr>
        <a:xfrm>
          <a:off x="0" y="0"/>
          <a:ext cx="0" cy="0"/>
          <a:chOff x="0" y="0"/>
          <a:chExt cx="0" cy="0"/>
        </a:xfrm>
      </p:grpSpPr>
      <p:pic>
        <p:nvPicPr>
          <p:cNvPr id="39" name="Google Shape;39;p81"/>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40" name="Google Shape;40;p81"/>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41" name="Google Shape;41;p81"/>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42" name="Google Shape;42;p81"/>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81"/>
          <p:cNvSpPr>
            <a:spLocks noGrp="1"/>
          </p:cNvSpPr>
          <p:nvPr>
            <p:ph type="pic" idx="2"/>
          </p:nvPr>
        </p:nvSpPr>
        <p:spPr>
          <a:xfrm>
            <a:off x="3646488" y="939546"/>
            <a:ext cx="2442340" cy="1860804"/>
          </a:xfrm>
          <a:prstGeom prst="rect">
            <a:avLst/>
          </a:prstGeom>
          <a:noFill/>
          <a:ln>
            <a:noFill/>
          </a:ln>
        </p:spPr>
      </p:sp>
      <p:sp>
        <p:nvSpPr>
          <p:cNvPr id="44" name="Google Shape;44;p81"/>
          <p:cNvSpPr>
            <a:spLocks noGrp="1"/>
          </p:cNvSpPr>
          <p:nvPr>
            <p:ph type="pic" idx="3"/>
          </p:nvPr>
        </p:nvSpPr>
        <p:spPr>
          <a:xfrm>
            <a:off x="3646488" y="2914650"/>
            <a:ext cx="2442340" cy="1824038"/>
          </a:xfrm>
          <a:prstGeom prst="rect">
            <a:avLst/>
          </a:prstGeom>
          <a:noFill/>
          <a:ln>
            <a:noFill/>
          </a:ln>
        </p:spPr>
      </p:sp>
      <p:sp>
        <p:nvSpPr>
          <p:cNvPr id="45" name="Google Shape;45;p81"/>
          <p:cNvSpPr>
            <a:spLocks noGrp="1"/>
          </p:cNvSpPr>
          <p:nvPr>
            <p:ph type="pic" idx="4"/>
          </p:nvPr>
        </p:nvSpPr>
        <p:spPr>
          <a:xfrm>
            <a:off x="6242954" y="932688"/>
            <a:ext cx="2442340" cy="3799142"/>
          </a:xfrm>
          <a:prstGeom prst="rect">
            <a:avLst/>
          </a:prstGeom>
          <a:noFill/>
          <a:ln>
            <a:noFill/>
          </a:ln>
        </p:spPr>
      </p:sp>
      <p:sp>
        <p:nvSpPr>
          <p:cNvPr id="46" name="Google Shape;46;p81"/>
          <p:cNvSpPr txBox="1">
            <a:spLocks noGrp="1"/>
          </p:cNvSpPr>
          <p:nvPr>
            <p:ph type="body" idx="1"/>
          </p:nvPr>
        </p:nvSpPr>
        <p:spPr>
          <a:xfrm>
            <a:off x="457201" y="932688"/>
            <a:ext cx="3013075"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SzPts val="1800"/>
              <a:buNone/>
              <a:defRPr/>
            </a:lvl1pPr>
            <a:lvl2pPr marL="914400" lvl="1" indent="-365760" algn="l">
              <a:lnSpc>
                <a:spcPct val="120000"/>
              </a:lnSpc>
              <a:spcBef>
                <a:spcPts val="300"/>
              </a:spcBef>
              <a:spcAft>
                <a:spcPts val="0"/>
              </a:spcAft>
              <a:buSzPts val="2160"/>
              <a:buChar char="•"/>
              <a:defRPr/>
            </a:lvl2pPr>
            <a:lvl3pPr marL="1371600" lvl="2" indent="-365760" algn="l">
              <a:lnSpc>
                <a:spcPct val="120000"/>
              </a:lnSpc>
              <a:spcBef>
                <a:spcPts val="0"/>
              </a:spcBef>
              <a:spcAft>
                <a:spcPts val="0"/>
              </a:spcAft>
              <a:buSzPts val="2160"/>
              <a:buChar char="-"/>
              <a:defRPr/>
            </a:lvl3pPr>
            <a:lvl4pPr marL="1828800" lvl="3" indent="-365760" algn="l">
              <a:lnSpc>
                <a:spcPct val="120000"/>
              </a:lnSpc>
              <a:spcBef>
                <a:spcPts val="0"/>
              </a:spcBef>
              <a:spcAft>
                <a:spcPts val="0"/>
              </a:spcAft>
              <a:buSzPts val="2160"/>
              <a:buChar char="•"/>
              <a:defRPr/>
            </a:lvl4pPr>
            <a:lvl5pPr marL="2286000" lvl="4" indent="-365760" algn="l">
              <a:lnSpc>
                <a:spcPct val="120000"/>
              </a:lnSpc>
              <a:spcBef>
                <a:spcPts val="0"/>
              </a:spcBef>
              <a:spcAft>
                <a:spcPts val="0"/>
              </a:spcAft>
              <a:buSzPts val="216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and Chart on right">
  <p:cSld name="Content and Chart on right">
    <p:spTree>
      <p:nvGrpSpPr>
        <p:cNvPr id="1" name="Shape 47"/>
        <p:cNvGrpSpPr/>
        <p:nvPr/>
      </p:nvGrpSpPr>
      <p:grpSpPr>
        <a:xfrm>
          <a:off x="0" y="0"/>
          <a:ext cx="0" cy="0"/>
          <a:chOff x="0" y="0"/>
          <a:chExt cx="0" cy="0"/>
        </a:xfrm>
      </p:grpSpPr>
      <p:pic>
        <p:nvPicPr>
          <p:cNvPr id="48" name="Google Shape;48;p82"/>
          <p:cNvPicPr preferRelativeResize="0"/>
          <p:nvPr/>
        </p:nvPicPr>
        <p:blipFill rotWithShape="1">
          <a:blip r:embed="rId2">
            <a:alphaModFix/>
          </a:blip>
          <a:srcRect/>
          <a:stretch/>
        </p:blipFill>
        <p:spPr>
          <a:xfrm>
            <a:off x="2286000" y="0"/>
            <a:ext cx="6858019" cy="939549"/>
          </a:xfrm>
          <a:prstGeom prst="rect">
            <a:avLst/>
          </a:prstGeom>
          <a:noFill/>
          <a:ln>
            <a:noFill/>
          </a:ln>
        </p:spPr>
      </p:pic>
      <p:pic>
        <p:nvPicPr>
          <p:cNvPr id="49" name="Google Shape;49;p82"/>
          <p:cNvPicPr preferRelativeResize="0"/>
          <p:nvPr/>
        </p:nvPicPr>
        <p:blipFill rotWithShape="1">
          <a:blip r:embed="rId3">
            <a:alphaModFix/>
          </a:blip>
          <a:srcRect/>
          <a:stretch/>
        </p:blipFill>
        <p:spPr>
          <a:xfrm>
            <a:off x="22" y="616458"/>
            <a:ext cx="8685294" cy="202692"/>
          </a:xfrm>
          <a:prstGeom prst="rect">
            <a:avLst/>
          </a:prstGeom>
          <a:noFill/>
          <a:ln>
            <a:noFill/>
          </a:ln>
        </p:spPr>
      </p:pic>
      <p:sp>
        <p:nvSpPr>
          <p:cNvPr id="50" name="Google Shape;50;p82"/>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51" name="Google Shape;51;p82"/>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82"/>
          <p:cNvSpPr>
            <a:spLocks noGrp="1"/>
          </p:cNvSpPr>
          <p:nvPr>
            <p:ph type="chart" idx="2"/>
          </p:nvPr>
        </p:nvSpPr>
        <p:spPr>
          <a:xfrm>
            <a:off x="6007100" y="932688"/>
            <a:ext cx="2667000" cy="3799142"/>
          </a:xfrm>
          <a:prstGeom prst="rect">
            <a:avLst/>
          </a:prstGeom>
          <a:noFill/>
          <a:ln>
            <a:noFill/>
          </a:ln>
        </p:spPr>
        <p:txBody>
          <a:bodyPr spcFirstLastPara="1" wrap="square" lIns="0" tIns="0" rIns="0" bIns="0" anchor="t" anchorCtr="0">
            <a:normAutofit/>
          </a:bodyPr>
          <a:lstStyle>
            <a:lvl1pPr marR="0" lvl="0" algn="l" rtl="0">
              <a:lnSpc>
                <a:spcPct val="12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20000"/>
              </a:lnSpc>
              <a:spcBef>
                <a:spcPts val="300"/>
              </a:spcBef>
              <a:spcAft>
                <a:spcPts val="0"/>
              </a:spcAft>
              <a:buClr>
                <a:schemeClr val="lt2"/>
              </a:buClr>
              <a:buSzPts val="2640"/>
              <a:buFont typeface="Arial"/>
              <a:buChar char="•"/>
              <a:defRPr sz="2200" b="0" i="0" u="none" strike="noStrike" cap="none">
                <a:solidFill>
                  <a:schemeClr val="dk1"/>
                </a:solidFill>
                <a:latin typeface="Arial"/>
                <a:ea typeface="Arial"/>
                <a:cs typeface="Arial"/>
                <a:sym typeface="Arial"/>
              </a:defRPr>
            </a:lvl2pPr>
            <a:lvl3pPr marR="0" lvl="2" algn="l" rtl="0">
              <a:lnSpc>
                <a:spcPct val="120000"/>
              </a:lnSpc>
              <a:spcBef>
                <a:spcPts val="0"/>
              </a:spcBef>
              <a:spcAft>
                <a:spcPts val="0"/>
              </a:spcAft>
              <a:buClr>
                <a:schemeClr val="lt2"/>
              </a:buClr>
              <a:buSzPts val="2400"/>
              <a:buFont typeface="Arial"/>
              <a:buChar char="-"/>
              <a:defRPr sz="2000" b="0" i="0" u="none" strike="noStrike" cap="none">
                <a:solidFill>
                  <a:schemeClr val="dk1"/>
                </a:solidFill>
                <a:latin typeface="Arial"/>
                <a:ea typeface="Arial"/>
                <a:cs typeface="Arial"/>
                <a:sym typeface="Arial"/>
              </a:defRPr>
            </a:lvl3pPr>
            <a:lvl4pPr marR="0" lvl="3" algn="l" rtl="0">
              <a:lnSpc>
                <a:spcPct val="120000"/>
              </a:lnSpc>
              <a:spcBef>
                <a:spcPts val="0"/>
              </a:spcBef>
              <a:spcAft>
                <a:spcPts val="0"/>
              </a:spcAft>
              <a:buClr>
                <a:schemeClr val="lt2"/>
              </a:buClr>
              <a:buSzPts val="2160"/>
              <a:buFont typeface="Arial"/>
              <a:buChar char="•"/>
              <a:defRPr sz="1800" b="0" i="0" u="none" strike="noStrike" cap="none">
                <a:solidFill>
                  <a:schemeClr val="dk1"/>
                </a:solidFill>
                <a:latin typeface="Arial"/>
                <a:ea typeface="Arial"/>
                <a:cs typeface="Arial"/>
                <a:sym typeface="Arial"/>
              </a:defRPr>
            </a:lvl4pPr>
            <a:lvl5pPr marR="0" lvl="4" algn="l" rtl="0">
              <a:lnSpc>
                <a:spcPct val="120000"/>
              </a:lnSpc>
              <a:spcBef>
                <a:spcPts val="0"/>
              </a:spcBef>
              <a:spcAft>
                <a:spcPts val="0"/>
              </a:spcAft>
              <a:buClr>
                <a:schemeClr val="lt2"/>
              </a:buClr>
              <a:buSzPts val="1920"/>
              <a:buFont typeface="Arial"/>
              <a:buChar char="-"/>
              <a:defRPr sz="16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82"/>
          <p:cNvSpPr txBox="1">
            <a:spLocks noGrp="1"/>
          </p:cNvSpPr>
          <p:nvPr>
            <p:ph type="body" idx="1"/>
          </p:nvPr>
        </p:nvSpPr>
        <p:spPr>
          <a:xfrm>
            <a:off x="457200" y="932688"/>
            <a:ext cx="5484812" cy="379914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0"/>
              </a:spcBef>
              <a:spcAft>
                <a:spcPts val="0"/>
              </a:spcAft>
              <a:buSzPts val="1800"/>
              <a:buNone/>
              <a:defRPr/>
            </a:lvl1pPr>
            <a:lvl2pPr marL="914400" lvl="1" indent="-365760" algn="l">
              <a:lnSpc>
                <a:spcPct val="120000"/>
              </a:lnSpc>
              <a:spcBef>
                <a:spcPts val="300"/>
              </a:spcBef>
              <a:spcAft>
                <a:spcPts val="0"/>
              </a:spcAft>
              <a:buSzPts val="2160"/>
              <a:buChar char="•"/>
              <a:defRPr/>
            </a:lvl2pPr>
            <a:lvl3pPr marL="1371600" lvl="2" indent="-365760" algn="l">
              <a:lnSpc>
                <a:spcPct val="120000"/>
              </a:lnSpc>
              <a:spcBef>
                <a:spcPts val="0"/>
              </a:spcBef>
              <a:spcAft>
                <a:spcPts val="0"/>
              </a:spcAft>
              <a:buSzPts val="2160"/>
              <a:buChar char="-"/>
              <a:defRPr/>
            </a:lvl3pPr>
            <a:lvl4pPr marL="1828800" lvl="3" indent="-365760" algn="l">
              <a:lnSpc>
                <a:spcPct val="120000"/>
              </a:lnSpc>
              <a:spcBef>
                <a:spcPts val="0"/>
              </a:spcBef>
              <a:spcAft>
                <a:spcPts val="0"/>
              </a:spcAft>
              <a:buSzPts val="2160"/>
              <a:buChar char="•"/>
              <a:defRPr/>
            </a:lvl4pPr>
            <a:lvl5pPr marL="2286000" lvl="4" indent="-365760" algn="l">
              <a:lnSpc>
                <a:spcPct val="120000"/>
              </a:lnSpc>
              <a:spcBef>
                <a:spcPts val="0"/>
              </a:spcBef>
              <a:spcAft>
                <a:spcPts val="0"/>
              </a:spcAft>
              <a:buSzPts val="216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p:cSld name="Divider">
    <p:spTree>
      <p:nvGrpSpPr>
        <p:cNvPr id="1" name="Shape 54"/>
        <p:cNvGrpSpPr/>
        <p:nvPr/>
      </p:nvGrpSpPr>
      <p:grpSpPr>
        <a:xfrm>
          <a:off x="0" y="0"/>
          <a:ext cx="0" cy="0"/>
          <a:chOff x="0" y="0"/>
          <a:chExt cx="0" cy="0"/>
        </a:xfrm>
      </p:grpSpPr>
      <p:sp>
        <p:nvSpPr>
          <p:cNvPr id="55" name="Google Shape;55;p83"/>
          <p:cNvSpPr>
            <a:spLocks noGrp="1"/>
          </p:cNvSpPr>
          <p:nvPr>
            <p:ph type="pic" idx="2"/>
          </p:nvPr>
        </p:nvSpPr>
        <p:spPr>
          <a:xfrm>
            <a:off x="0" y="0"/>
            <a:ext cx="9144000" cy="5143500"/>
          </a:xfrm>
          <a:prstGeom prst="rect">
            <a:avLst/>
          </a:prstGeom>
          <a:noFill/>
          <a:ln>
            <a:noFill/>
          </a:ln>
        </p:spPr>
      </p:sp>
      <p:sp>
        <p:nvSpPr>
          <p:cNvPr id="56" name="Google Shape;56;p83"/>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99"/>
        <p:cNvGrpSpPr/>
        <p:nvPr/>
      </p:nvGrpSpPr>
      <p:grpSpPr>
        <a:xfrm>
          <a:off x="0" y="0"/>
          <a:ext cx="0" cy="0"/>
          <a:chOff x="0" y="0"/>
          <a:chExt cx="0" cy="0"/>
        </a:xfrm>
      </p:grpSpPr>
      <p:sp>
        <p:nvSpPr>
          <p:cNvPr id="300" name="Google Shape;300;p33"/>
          <p:cNvSpPr txBox="1">
            <a:spLocks noGrp="1"/>
          </p:cNvSpPr>
          <p:nvPr>
            <p:ph type="body" idx="1"/>
          </p:nvPr>
        </p:nvSpPr>
        <p:spPr>
          <a:xfrm>
            <a:off x="600075" y="832669"/>
            <a:ext cx="7915275" cy="298800"/>
          </a:xfrm>
          <a:prstGeom prst="rect">
            <a:avLst/>
          </a:prstGeom>
          <a:noFill/>
          <a:ln>
            <a:noFill/>
          </a:ln>
        </p:spPr>
        <p:txBody>
          <a:bodyPr spcFirstLastPara="1" wrap="square" lIns="0" tIns="45700" rIns="91425" bIns="45700" anchor="t" anchorCtr="0">
            <a:noAutofit/>
          </a:bodyPr>
          <a:lstStyle>
            <a:lvl1pPr marL="342900" lvl="0" indent="-171450" algn="l">
              <a:lnSpc>
                <a:spcPct val="90000"/>
              </a:lnSpc>
              <a:spcBef>
                <a:spcPts val="750"/>
              </a:spcBef>
              <a:spcAft>
                <a:spcPts val="0"/>
              </a:spcAft>
              <a:buSzPts val="2000"/>
              <a:buFont typeface="Lato"/>
              <a:buNone/>
              <a:defRPr sz="1500">
                <a:solidFill>
                  <a:srgbClr val="B83A4B"/>
                </a:solidFill>
                <a:latin typeface="Lato"/>
                <a:ea typeface="Lato"/>
                <a:cs typeface="Lato"/>
                <a:sym typeface="Lato"/>
              </a:defRPr>
            </a:lvl1pPr>
            <a:lvl2pPr marL="685800" lvl="1" indent="-278130" algn="l">
              <a:lnSpc>
                <a:spcPct val="90000"/>
              </a:lnSpc>
              <a:spcBef>
                <a:spcPts val="375"/>
              </a:spcBef>
              <a:spcAft>
                <a:spcPts val="0"/>
              </a:spcAft>
              <a:buClr>
                <a:schemeClr val="lt1"/>
              </a:buClr>
              <a:buSzPts val="2240"/>
              <a:buChar char="●"/>
              <a:defRPr sz="1500">
                <a:solidFill>
                  <a:schemeClr val="lt1"/>
                </a:solidFill>
                <a:latin typeface="Lato"/>
                <a:ea typeface="Lato"/>
                <a:cs typeface="Lato"/>
                <a:sym typeface="Lato"/>
              </a:defRPr>
            </a:lvl2pPr>
            <a:lvl3pPr marL="1028700" lvl="2" indent="-265748" algn="l">
              <a:lnSpc>
                <a:spcPct val="90000"/>
              </a:lnSpc>
              <a:spcBef>
                <a:spcPts val="375"/>
              </a:spcBef>
              <a:spcAft>
                <a:spcPts val="0"/>
              </a:spcAft>
              <a:buClr>
                <a:schemeClr val="lt1"/>
              </a:buClr>
              <a:buSzPts val="1980"/>
              <a:buChar char="●"/>
              <a:defRPr>
                <a:solidFill>
                  <a:schemeClr val="lt1"/>
                </a:solidFill>
              </a:defRPr>
            </a:lvl3pPr>
            <a:lvl4pPr marL="1371600" lvl="3" indent="-267462" algn="l">
              <a:lnSpc>
                <a:spcPct val="90000"/>
              </a:lnSpc>
              <a:spcBef>
                <a:spcPts val="375"/>
              </a:spcBef>
              <a:spcAft>
                <a:spcPts val="0"/>
              </a:spcAft>
              <a:buClr>
                <a:schemeClr val="lt1"/>
              </a:buClr>
              <a:buSzPts val="2016"/>
              <a:buChar char="●"/>
              <a:defRPr>
                <a:solidFill>
                  <a:schemeClr val="lt1"/>
                </a:solidFill>
              </a:defRPr>
            </a:lvl4pPr>
            <a:lvl5pPr marL="1714500" lvl="4" indent="-267462" algn="l">
              <a:lnSpc>
                <a:spcPct val="90000"/>
              </a:lnSpc>
              <a:spcBef>
                <a:spcPts val="375"/>
              </a:spcBef>
              <a:spcAft>
                <a:spcPts val="0"/>
              </a:spcAft>
              <a:buClr>
                <a:schemeClr val="lt1"/>
              </a:buClr>
              <a:buSzPts val="2016"/>
              <a:buChar char="●"/>
              <a:defRPr>
                <a:solidFill>
                  <a:schemeClr val="lt1"/>
                </a:solidFill>
              </a:defRPr>
            </a:lvl5pPr>
            <a:lvl6pPr marL="2057400" lvl="5" indent="-257175" algn="l">
              <a:lnSpc>
                <a:spcPct val="90000"/>
              </a:lnSpc>
              <a:spcBef>
                <a:spcPts val="375"/>
              </a:spcBef>
              <a:spcAft>
                <a:spcPts val="0"/>
              </a:spcAft>
              <a:buClr>
                <a:schemeClr val="lt1"/>
              </a:buClr>
              <a:buSzPts val="1800"/>
              <a:buChar char="●"/>
              <a:defRPr>
                <a:solidFill>
                  <a:schemeClr val="lt1"/>
                </a:solidFill>
              </a:defRPr>
            </a:lvl6pPr>
            <a:lvl7pPr marL="2400300" lvl="6" indent="-257175" algn="l">
              <a:lnSpc>
                <a:spcPct val="90000"/>
              </a:lnSpc>
              <a:spcBef>
                <a:spcPts val="375"/>
              </a:spcBef>
              <a:spcAft>
                <a:spcPts val="0"/>
              </a:spcAft>
              <a:buClr>
                <a:schemeClr val="lt1"/>
              </a:buClr>
              <a:buSzPts val="1800"/>
              <a:buChar char="●"/>
              <a:defRPr>
                <a:solidFill>
                  <a:schemeClr val="lt1"/>
                </a:solidFill>
              </a:defRPr>
            </a:lvl7pPr>
            <a:lvl8pPr marL="2743200" lvl="7" indent="-257175" algn="l">
              <a:lnSpc>
                <a:spcPct val="90000"/>
              </a:lnSpc>
              <a:spcBef>
                <a:spcPts val="375"/>
              </a:spcBef>
              <a:spcAft>
                <a:spcPts val="0"/>
              </a:spcAft>
              <a:buClr>
                <a:schemeClr val="lt1"/>
              </a:buClr>
              <a:buSzPts val="1800"/>
              <a:buChar char="●"/>
              <a:defRPr>
                <a:solidFill>
                  <a:schemeClr val="lt1"/>
                </a:solidFill>
              </a:defRPr>
            </a:lvl8pPr>
            <a:lvl9pPr marL="3086100" lvl="8" indent="-257175" algn="l">
              <a:lnSpc>
                <a:spcPct val="90000"/>
              </a:lnSpc>
              <a:spcBef>
                <a:spcPts val="375"/>
              </a:spcBef>
              <a:spcAft>
                <a:spcPts val="0"/>
              </a:spcAft>
              <a:buClr>
                <a:schemeClr val="lt1"/>
              </a:buClr>
              <a:buSzPts val="1800"/>
              <a:buChar char="●"/>
              <a:defRPr>
                <a:solidFill>
                  <a:schemeClr val="lt1"/>
                </a:solidFill>
              </a:defRPr>
            </a:lvl9pPr>
          </a:lstStyle>
          <a:p>
            <a:endParaRPr/>
          </a:p>
        </p:txBody>
      </p:sp>
      <p:sp>
        <p:nvSpPr>
          <p:cNvPr id="301" name="Google Shape;301;p33"/>
          <p:cNvSpPr txBox="1">
            <a:spLocks noGrp="1"/>
          </p:cNvSpPr>
          <p:nvPr>
            <p:ph type="title"/>
          </p:nvPr>
        </p:nvSpPr>
        <p:spPr>
          <a:xfrm>
            <a:off x="600075" y="200026"/>
            <a:ext cx="7915275" cy="474114"/>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02" name="Google Shape;302;p33"/>
          <p:cNvCxnSpPr/>
          <p:nvPr/>
        </p:nvCxnSpPr>
        <p:spPr>
          <a:xfrm>
            <a:off x="600075" y="695351"/>
            <a:ext cx="7915275" cy="0"/>
          </a:xfrm>
          <a:prstGeom prst="straightConnector1">
            <a:avLst/>
          </a:prstGeom>
          <a:noFill/>
          <a:ln w="9525" cap="flat" cmpd="sng">
            <a:solidFill>
              <a:srgbClr val="8C1515"/>
            </a:solidFill>
            <a:prstDash val="solid"/>
            <a:miter lim="800000"/>
            <a:headEnd type="none" w="sm" len="sm"/>
            <a:tailEnd type="none" w="sm" len="sm"/>
          </a:ln>
        </p:spPr>
      </p:cxnSp>
      <p:sp>
        <p:nvSpPr>
          <p:cNvPr id="303" name="Google Shape;303;p33"/>
          <p:cNvSpPr txBox="1">
            <a:spLocks noGrp="1"/>
          </p:cNvSpPr>
          <p:nvPr>
            <p:ph type="body" idx="2"/>
          </p:nvPr>
        </p:nvSpPr>
        <p:spPr>
          <a:xfrm>
            <a:off x="600075" y="1150968"/>
            <a:ext cx="7915275" cy="3339675"/>
          </a:xfrm>
          <a:prstGeom prst="rect">
            <a:avLst/>
          </a:prstGeom>
          <a:noFill/>
          <a:ln>
            <a:noFill/>
          </a:ln>
        </p:spPr>
        <p:txBody>
          <a:bodyPr spcFirstLastPara="1" wrap="square" lIns="0" tIns="45700" rIns="91425" bIns="45700" anchor="t" anchorCtr="0">
            <a:noAutofit/>
          </a:bodyPr>
          <a:lstStyle>
            <a:lvl1pPr marL="342900" lvl="0" indent="-171450" algn="l" rtl="0">
              <a:lnSpc>
                <a:spcPct val="115000"/>
              </a:lnSpc>
              <a:spcBef>
                <a:spcPts val="750"/>
              </a:spcBef>
              <a:spcAft>
                <a:spcPts val="0"/>
              </a:spcAft>
              <a:buSzPts val="1600"/>
              <a:buFont typeface="Lato"/>
              <a:buNone/>
              <a:defRPr>
                <a:solidFill>
                  <a:srgbClr val="3F3F3F"/>
                </a:solidFill>
              </a:defRPr>
            </a:lvl1pPr>
            <a:lvl2pPr marL="685800" lvl="1" indent="-256794" algn="l" rtl="0">
              <a:lnSpc>
                <a:spcPct val="115000"/>
              </a:lnSpc>
              <a:spcBef>
                <a:spcPts val="375"/>
              </a:spcBef>
              <a:spcAft>
                <a:spcPts val="0"/>
              </a:spcAft>
              <a:buSzPts val="1792"/>
              <a:buChar char="●"/>
              <a:defRPr>
                <a:solidFill>
                  <a:srgbClr val="3F3F3F"/>
                </a:solidFill>
              </a:defRPr>
            </a:lvl2pPr>
            <a:lvl3pPr marL="1028700" lvl="2" indent="-245745" algn="l" rtl="0">
              <a:lnSpc>
                <a:spcPct val="115000"/>
              </a:lnSpc>
              <a:spcBef>
                <a:spcPts val="375"/>
              </a:spcBef>
              <a:spcAft>
                <a:spcPts val="0"/>
              </a:spcAft>
              <a:buSzPts val="1560"/>
              <a:buChar char="●"/>
              <a:defRPr sz="1050">
                <a:solidFill>
                  <a:srgbClr val="3F3F3F"/>
                </a:solidFill>
              </a:defRPr>
            </a:lvl3pPr>
            <a:lvl4pPr marL="1371600" lvl="3" indent="-246125" algn="l" rtl="0">
              <a:lnSpc>
                <a:spcPct val="115000"/>
              </a:lnSpc>
              <a:spcBef>
                <a:spcPts val="375"/>
              </a:spcBef>
              <a:spcAft>
                <a:spcPts val="0"/>
              </a:spcAft>
              <a:buSzPts val="1568"/>
              <a:buChar char="●"/>
              <a:defRPr>
                <a:solidFill>
                  <a:srgbClr val="3F3F3F"/>
                </a:solidFill>
              </a:defRPr>
            </a:lvl4pPr>
            <a:lvl5pPr marL="1714500" lvl="4" indent="-246125" algn="l" rtl="0">
              <a:lnSpc>
                <a:spcPct val="115000"/>
              </a:lnSpc>
              <a:spcBef>
                <a:spcPts val="375"/>
              </a:spcBef>
              <a:spcAft>
                <a:spcPts val="0"/>
              </a:spcAft>
              <a:buSzPts val="1568"/>
              <a:buChar char="●"/>
              <a:defRPr>
                <a:solidFill>
                  <a:srgbClr val="3F3F3F"/>
                </a:solidFill>
              </a:defRPr>
            </a:lvl5pPr>
            <a:lvl6pPr marL="2057400" lvl="5"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6pPr>
            <a:lvl7pPr marL="2400300" lvl="6"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7pPr>
            <a:lvl8pPr marL="2743200" lvl="7"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8pPr>
            <a:lvl9pPr marL="3086100" lvl="8" indent="-228600" algn="l" rtl="0">
              <a:lnSpc>
                <a:spcPct val="115000"/>
              </a:lnSpc>
              <a:spcBef>
                <a:spcPts val="375"/>
              </a:spcBef>
              <a:spcAft>
                <a:spcPts val="0"/>
              </a:spcAft>
              <a:buClr>
                <a:schemeClr val="dk1"/>
              </a:buClr>
              <a:buSzPts val="1200"/>
              <a:buFont typeface="Lato"/>
              <a:buChar char="●"/>
              <a:defRPr sz="900">
                <a:latin typeface="Lato"/>
                <a:ea typeface="Lato"/>
                <a:cs typeface="Lato"/>
                <a:sym typeface="Lato"/>
              </a:defRPr>
            </a:lvl9pPr>
          </a:lstStyle>
          <a:p>
            <a:endParaRPr/>
          </a:p>
        </p:txBody>
      </p:sp>
      <p:sp>
        <p:nvSpPr>
          <p:cNvPr id="304" name="Google Shape;304;p33"/>
          <p:cNvSpPr txBox="1">
            <a:spLocks noGrp="1"/>
          </p:cNvSpPr>
          <p:nvPr>
            <p:ph type="sldNum" idx="12"/>
          </p:nvPr>
        </p:nvSpPr>
        <p:spPr>
          <a:xfrm>
            <a:off x="6457950" y="4712118"/>
            <a:ext cx="2057400" cy="273844"/>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825" b="0" i="0" u="none" strike="noStrike" cap="none">
                <a:solidFill>
                  <a:srgbClr val="3F3F3F"/>
                </a:solidFill>
                <a:latin typeface="Lato"/>
                <a:ea typeface="Lato"/>
                <a:cs typeface="Lato"/>
                <a:sym typeface="Lato"/>
              </a:defRPr>
            </a:lvl1pPr>
            <a:lvl2pPr marL="0" lvl="1" indent="0" algn="r">
              <a:spcBef>
                <a:spcPts val="0"/>
              </a:spcBef>
              <a:buNone/>
              <a:defRPr sz="825" b="0" i="0" u="none" strike="noStrike" cap="none">
                <a:solidFill>
                  <a:srgbClr val="3F3F3F"/>
                </a:solidFill>
                <a:latin typeface="Lato"/>
                <a:ea typeface="Lato"/>
                <a:cs typeface="Lato"/>
                <a:sym typeface="Lato"/>
              </a:defRPr>
            </a:lvl2pPr>
            <a:lvl3pPr marL="0" lvl="2" indent="0" algn="r">
              <a:spcBef>
                <a:spcPts val="0"/>
              </a:spcBef>
              <a:buNone/>
              <a:defRPr sz="825" b="0" i="0" u="none" strike="noStrike" cap="none">
                <a:solidFill>
                  <a:srgbClr val="3F3F3F"/>
                </a:solidFill>
                <a:latin typeface="Lato"/>
                <a:ea typeface="Lato"/>
                <a:cs typeface="Lato"/>
                <a:sym typeface="Lato"/>
              </a:defRPr>
            </a:lvl3pPr>
            <a:lvl4pPr marL="0" lvl="3" indent="0" algn="r">
              <a:spcBef>
                <a:spcPts val="0"/>
              </a:spcBef>
              <a:buNone/>
              <a:defRPr sz="825" b="0" i="0" u="none" strike="noStrike" cap="none">
                <a:solidFill>
                  <a:srgbClr val="3F3F3F"/>
                </a:solidFill>
                <a:latin typeface="Lato"/>
                <a:ea typeface="Lato"/>
                <a:cs typeface="Lato"/>
                <a:sym typeface="Lato"/>
              </a:defRPr>
            </a:lvl4pPr>
            <a:lvl5pPr marL="0" lvl="4" indent="0" algn="r">
              <a:spcBef>
                <a:spcPts val="0"/>
              </a:spcBef>
              <a:buNone/>
              <a:defRPr sz="825" b="0" i="0" u="none" strike="noStrike" cap="none">
                <a:solidFill>
                  <a:srgbClr val="3F3F3F"/>
                </a:solidFill>
                <a:latin typeface="Lato"/>
                <a:ea typeface="Lato"/>
                <a:cs typeface="Lato"/>
                <a:sym typeface="Lato"/>
              </a:defRPr>
            </a:lvl5pPr>
            <a:lvl6pPr marL="0" lvl="5" indent="0" algn="r">
              <a:spcBef>
                <a:spcPts val="0"/>
              </a:spcBef>
              <a:buNone/>
              <a:defRPr sz="825" b="0" i="0" u="none" strike="noStrike" cap="none">
                <a:solidFill>
                  <a:srgbClr val="3F3F3F"/>
                </a:solidFill>
                <a:latin typeface="Lato"/>
                <a:ea typeface="Lato"/>
                <a:cs typeface="Lato"/>
                <a:sym typeface="Lato"/>
              </a:defRPr>
            </a:lvl6pPr>
            <a:lvl7pPr marL="0" lvl="6" indent="0" algn="r">
              <a:spcBef>
                <a:spcPts val="0"/>
              </a:spcBef>
              <a:buNone/>
              <a:defRPr sz="825" b="0" i="0" u="none" strike="noStrike" cap="none">
                <a:solidFill>
                  <a:srgbClr val="3F3F3F"/>
                </a:solidFill>
                <a:latin typeface="Lato"/>
                <a:ea typeface="Lato"/>
                <a:cs typeface="Lato"/>
                <a:sym typeface="Lato"/>
              </a:defRPr>
            </a:lvl7pPr>
            <a:lvl8pPr marL="0" lvl="7" indent="0" algn="r">
              <a:spcBef>
                <a:spcPts val="0"/>
              </a:spcBef>
              <a:buNone/>
              <a:defRPr sz="825" b="0" i="0" u="none" strike="noStrike" cap="none">
                <a:solidFill>
                  <a:srgbClr val="3F3F3F"/>
                </a:solidFill>
                <a:latin typeface="Lato"/>
                <a:ea typeface="Lato"/>
                <a:cs typeface="Lato"/>
                <a:sym typeface="Lato"/>
              </a:defRPr>
            </a:lvl8pPr>
            <a:lvl9pPr marL="0" lvl="8" indent="0" algn="r">
              <a:spcBef>
                <a:spcPts val="0"/>
              </a:spcBef>
              <a:buNone/>
              <a:defRPr sz="825"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a:p>
        </p:txBody>
      </p:sp>
      <p:sp>
        <p:nvSpPr>
          <p:cNvPr id="305" name="Google Shape;305;p33"/>
          <p:cNvSpPr txBox="1">
            <a:spLocks noGrp="1"/>
          </p:cNvSpPr>
          <p:nvPr>
            <p:ph type="subTitle" idx="3"/>
          </p:nvPr>
        </p:nvSpPr>
        <p:spPr>
          <a:xfrm>
            <a:off x="1225753" y="4767591"/>
            <a:ext cx="3157425" cy="162900"/>
          </a:xfrm>
          <a:prstGeom prst="rect">
            <a:avLst/>
          </a:prstGeom>
        </p:spPr>
        <p:txBody>
          <a:bodyPr spcFirstLastPara="1" wrap="square" lIns="0" tIns="45700" rIns="91425" bIns="45700" anchor="ctr" anchorCtr="0">
            <a:noAutofit/>
          </a:bodyPr>
          <a:lstStyle>
            <a:lvl1pPr lvl="0" rtl="0">
              <a:spcBef>
                <a:spcPts val="750"/>
              </a:spcBef>
              <a:spcAft>
                <a:spcPts val="0"/>
              </a:spcAft>
              <a:buClr>
                <a:srgbClr val="3F3F3F"/>
              </a:buClr>
              <a:buSzPts val="1100"/>
              <a:buNone/>
              <a:defRPr sz="825">
                <a:solidFill>
                  <a:srgbClr val="3F3F3F"/>
                </a:solidFill>
              </a:defRPr>
            </a:lvl1pPr>
            <a:lvl2pPr lvl="1" rtl="0">
              <a:spcBef>
                <a:spcPts val="375"/>
              </a:spcBef>
              <a:spcAft>
                <a:spcPts val="0"/>
              </a:spcAft>
              <a:buClr>
                <a:srgbClr val="3F3F3F"/>
              </a:buClr>
              <a:buSzPts val="1100"/>
              <a:buNone/>
              <a:defRPr sz="825">
                <a:solidFill>
                  <a:srgbClr val="3F3F3F"/>
                </a:solidFill>
              </a:defRPr>
            </a:lvl2pPr>
            <a:lvl3pPr lvl="2" rtl="0">
              <a:spcBef>
                <a:spcPts val="375"/>
              </a:spcBef>
              <a:spcAft>
                <a:spcPts val="0"/>
              </a:spcAft>
              <a:buClr>
                <a:srgbClr val="3F3F3F"/>
              </a:buClr>
              <a:buSzPts val="1100"/>
              <a:buNone/>
              <a:defRPr sz="825">
                <a:solidFill>
                  <a:srgbClr val="3F3F3F"/>
                </a:solidFill>
              </a:defRPr>
            </a:lvl3pPr>
            <a:lvl4pPr lvl="3" rtl="0">
              <a:spcBef>
                <a:spcPts val="375"/>
              </a:spcBef>
              <a:spcAft>
                <a:spcPts val="0"/>
              </a:spcAft>
              <a:buClr>
                <a:srgbClr val="3F3F3F"/>
              </a:buClr>
              <a:buSzPts val="1100"/>
              <a:buNone/>
              <a:defRPr sz="825">
                <a:solidFill>
                  <a:srgbClr val="3F3F3F"/>
                </a:solidFill>
              </a:defRPr>
            </a:lvl4pPr>
            <a:lvl5pPr lvl="4" rtl="0">
              <a:spcBef>
                <a:spcPts val="375"/>
              </a:spcBef>
              <a:spcAft>
                <a:spcPts val="0"/>
              </a:spcAft>
              <a:buClr>
                <a:srgbClr val="3F3F3F"/>
              </a:buClr>
              <a:buSzPts val="1100"/>
              <a:buNone/>
              <a:defRPr sz="825">
                <a:solidFill>
                  <a:srgbClr val="3F3F3F"/>
                </a:solidFill>
              </a:defRPr>
            </a:lvl5pPr>
            <a:lvl6pPr lvl="5" rtl="0">
              <a:spcBef>
                <a:spcPts val="375"/>
              </a:spcBef>
              <a:spcAft>
                <a:spcPts val="0"/>
              </a:spcAft>
              <a:buClr>
                <a:srgbClr val="3F3F3F"/>
              </a:buClr>
              <a:buSzPts val="1100"/>
              <a:buNone/>
              <a:defRPr sz="825">
                <a:solidFill>
                  <a:srgbClr val="3F3F3F"/>
                </a:solidFill>
              </a:defRPr>
            </a:lvl6pPr>
            <a:lvl7pPr lvl="6" rtl="0">
              <a:spcBef>
                <a:spcPts val="375"/>
              </a:spcBef>
              <a:spcAft>
                <a:spcPts val="0"/>
              </a:spcAft>
              <a:buClr>
                <a:srgbClr val="3F3F3F"/>
              </a:buClr>
              <a:buSzPts val="1100"/>
              <a:buNone/>
              <a:defRPr sz="825">
                <a:solidFill>
                  <a:srgbClr val="3F3F3F"/>
                </a:solidFill>
              </a:defRPr>
            </a:lvl7pPr>
            <a:lvl8pPr lvl="7" rtl="0">
              <a:spcBef>
                <a:spcPts val="375"/>
              </a:spcBef>
              <a:spcAft>
                <a:spcPts val="0"/>
              </a:spcAft>
              <a:buClr>
                <a:srgbClr val="3F3F3F"/>
              </a:buClr>
              <a:buSzPts val="1100"/>
              <a:buNone/>
              <a:defRPr sz="825">
                <a:solidFill>
                  <a:srgbClr val="3F3F3F"/>
                </a:solidFill>
              </a:defRPr>
            </a:lvl8pPr>
            <a:lvl9pPr lvl="8" rtl="0">
              <a:spcBef>
                <a:spcPts val="375"/>
              </a:spcBef>
              <a:spcAft>
                <a:spcPts val="0"/>
              </a:spcAft>
              <a:buClr>
                <a:srgbClr val="3F3F3F"/>
              </a:buClr>
              <a:buSzPts val="1100"/>
              <a:buNone/>
              <a:defRPr sz="825">
                <a:solidFill>
                  <a:srgbClr val="3F3F3F"/>
                </a:solidFill>
              </a:defRPr>
            </a:lvl9pPr>
          </a:lstStyle>
          <a:p>
            <a:endParaRPr/>
          </a:p>
        </p:txBody>
      </p:sp>
    </p:spTree>
    <p:extLst>
      <p:ext uri="{BB962C8B-B14F-4D97-AF65-F5344CB8AC3E}">
        <p14:creationId xmlns:p14="http://schemas.microsoft.com/office/powerpoint/2010/main" val="109198880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600075" y="832662"/>
            <a:ext cx="7915275" cy="298862"/>
          </a:xfrm>
        </p:spPr>
        <p:txBody>
          <a:bodyPr/>
          <a:lstStyle>
            <a:lvl1pPr>
              <a:defRPr sz="1500">
                <a:solidFill>
                  <a:srgbClr val="B83A4B"/>
                </a:solidFill>
                <a:latin typeface="Lato" panose="020F0502020204030203" pitchFamily="34" charset="77"/>
              </a:defRPr>
            </a:lvl1pPr>
            <a:lvl2pPr>
              <a:defRPr sz="15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600075" y="200026"/>
            <a:ext cx="7915275" cy="474114"/>
          </a:xfrm>
          <a:prstGeom prst="rect">
            <a:avLst/>
          </a:prstGeom>
        </p:spPr>
        <p:txBody>
          <a:bodyPr vert="horz" lIns="0" tIns="45720" rIns="91440" bIns="45720" rtlCol="0" anchor="b">
            <a:normAutofit/>
          </a:bodyPr>
          <a:lstStyle>
            <a:lvl1pPr>
              <a:defRPr sz="24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600075" y="695351"/>
            <a:ext cx="7915275"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600075" y="1203801"/>
            <a:ext cx="7915275" cy="3339624"/>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225868" y="4712118"/>
            <a:ext cx="4389120" cy="273844"/>
          </a:xfrm>
          <a:prstGeom prst="rect">
            <a:avLst/>
          </a:prstGeom>
        </p:spPr>
        <p:txBody>
          <a:bodyPr vert="horz" lIns="0" tIns="45720" rIns="91440" bIns="45720" rtlCol="0" anchor="ctr"/>
          <a:lstStyle>
            <a:lvl1pPr algn="l">
              <a:defRPr sz="825">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6457950" y="4712118"/>
            <a:ext cx="2057400" cy="273844"/>
          </a:xfrm>
          <a:prstGeom prst="rect">
            <a:avLst/>
          </a:prstGeom>
        </p:spPr>
        <p:txBody>
          <a:bodyPr vert="horz" lIns="91440" tIns="45720" rIns="0" bIns="45720" rtlCol="0" anchor="ctr"/>
          <a:lstStyle>
            <a:lvl1pPr algn="r">
              <a:defRPr sz="825">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782290783"/>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76"/>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2"/>
              </a:buClr>
              <a:buSzPts val="2400"/>
              <a:buFont typeface="Arial"/>
              <a:buNone/>
              <a:defRPr sz="2400" b="1" i="0" u="none" strike="noStrike" cap="none">
                <a:solidFill>
                  <a:schemeClr val="lt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76"/>
          <p:cNvSpPr txBox="1">
            <a:spLocks noGrp="1"/>
          </p:cNvSpPr>
          <p:nvPr>
            <p:ph type="body" idx="1"/>
          </p:nvPr>
        </p:nvSpPr>
        <p:spPr>
          <a:xfrm>
            <a:off x="365761" y="932688"/>
            <a:ext cx="8109919" cy="3771900"/>
          </a:xfrm>
          <a:prstGeom prst="rect">
            <a:avLst/>
          </a:prstGeom>
          <a:noFill/>
          <a:ln>
            <a:noFill/>
          </a:ln>
        </p:spPr>
        <p:txBody>
          <a:bodyPr spcFirstLastPara="1" wrap="square" lIns="0" tIns="0" rIns="0" bIns="0" anchor="t" anchorCtr="0">
            <a:normAutofit/>
          </a:bodyPr>
          <a:lstStyle>
            <a:lvl1pPr marL="457200" marR="0" lvl="0" indent="-228600" algn="l" rtl="0">
              <a:lnSpc>
                <a:spcPct val="12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L="914400" marR="0" lvl="1" indent="-396240" algn="l" rtl="0">
              <a:lnSpc>
                <a:spcPct val="120000"/>
              </a:lnSpc>
              <a:spcBef>
                <a:spcPts val="300"/>
              </a:spcBef>
              <a:spcAft>
                <a:spcPts val="0"/>
              </a:spcAft>
              <a:buClr>
                <a:schemeClr val="lt2"/>
              </a:buClr>
              <a:buSzPts val="2640"/>
              <a:buFont typeface="Arial"/>
              <a:buChar char="•"/>
              <a:defRPr sz="2200" b="0" i="0" u="none" strike="noStrike" cap="none">
                <a:solidFill>
                  <a:schemeClr val="dk1"/>
                </a:solidFill>
                <a:latin typeface="Arial"/>
                <a:ea typeface="Arial"/>
                <a:cs typeface="Arial"/>
                <a:sym typeface="Arial"/>
              </a:defRPr>
            </a:lvl2pPr>
            <a:lvl3pPr marL="1371600" marR="0" lvl="2" indent="-381000" algn="l" rtl="0">
              <a:lnSpc>
                <a:spcPct val="120000"/>
              </a:lnSpc>
              <a:spcBef>
                <a:spcPts val="0"/>
              </a:spcBef>
              <a:spcAft>
                <a:spcPts val="0"/>
              </a:spcAft>
              <a:buClr>
                <a:schemeClr val="lt2"/>
              </a:buClr>
              <a:buSzPts val="2400"/>
              <a:buFont typeface="Arial"/>
              <a:buChar char="-"/>
              <a:defRPr sz="2000" b="0" i="0" u="none" strike="noStrike" cap="none">
                <a:solidFill>
                  <a:schemeClr val="dk1"/>
                </a:solidFill>
                <a:latin typeface="Arial"/>
                <a:ea typeface="Arial"/>
                <a:cs typeface="Arial"/>
                <a:sym typeface="Arial"/>
              </a:defRPr>
            </a:lvl3pPr>
            <a:lvl4pPr marL="1828800" marR="0" lvl="3" indent="-365760" algn="l" rtl="0">
              <a:lnSpc>
                <a:spcPct val="120000"/>
              </a:lnSpc>
              <a:spcBef>
                <a:spcPts val="0"/>
              </a:spcBef>
              <a:spcAft>
                <a:spcPts val="0"/>
              </a:spcAft>
              <a:buClr>
                <a:schemeClr val="lt2"/>
              </a:buClr>
              <a:buSzPts val="2160"/>
              <a:buFont typeface="Arial"/>
              <a:buChar char="•"/>
              <a:defRPr sz="1800" b="0" i="0" u="none" strike="noStrike" cap="none">
                <a:solidFill>
                  <a:schemeClr val="dk1"/>
                </a:solidFill>
                <a:latin typeface="Arial"/>
                <a:ea typeface="Arial"/>
                <a:cs typeface="Arial"/>
                <a:sym typeface="Arial"/>
              </a:defRPr>
            </a:lvl4pPr>
            <a:lvl5pPr marL="2286000" marR="0" lvl="4" indent="-350520" algn="l" rtl="0">
              <a:lnSpc>
                <a:spcPct val="120000"/>
              </a:lnSpc>
              <a:spcBef>
                <a:spcPts val="0"/>
              </a:spcBef>
              <a:spcAft>
                <a:spcPts val="0"/>
              </a:spcAft>
              <a:buClr>
                <a:schemeClr val="lt2"/>
              </a:buClr>
              <a:buSzPts val="1920"/>
              <a:buFont typeface="Arial"/>
              <a:buChar char="-"/>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p76"/>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0" marR="0" lvl="1" indent="0" algn="l" rtl="0">
              <a:spcBef>
                <a:spcPts val="0"/>
              </a:spcBef>
              <a:buNone/>
              <a:defRPr sz="1100" b="0" i="0" u="none" strike="noStrike" cap="none">
                <a:solidFill>
                  <a:schemeClr val="dk1"/>
                </a:solidFill>
                <a:latin typeface="Arial"/>
                <a:ea typeface="Arial"/>
                <a:cs typeface="Arial"/>
                <a:sym typeface="Arial"/>
              </a:defRPr>
            </a:lvl2pPr>
            <a:lvl3pPr marL="0" marR="0" lvl="2" indent="0" algn="l" rtl="0">
              <a:spcBef>
                <a:spcPts val="0"/>
              </a:spcBef>
              <a:buNone/>
              <a:defRPr sz="1100" b="0" i="0" u="none" strike="noStrike" cap="none">
                <a:solidFill>
                  <a:schemeClr val="dk1"/>
                </a:solidFill>
                <a:latin typeface="Arial"/>
                <a:ea typeface="Arial"/>
                <a:cs typeface="Arial"/>
                <a:sym typeface="Arial"/>
              </a:defRPr>
            </a:lvl3pPr>
            <a:lvl4pPr marL="0" marR="0" lvl="3" indent="0" algn="l" rtl="0">
              <a:spcBef>
                <a:spcPts val="0"/>
              </a:spcBef>
              <a:buNone/>
              <a:defRPr sz="1100" b="0" i="0" u="none" strike="noStrike" cap="none">
                <a:solidFill>
                  <a:schemeClr val="dk1"/>
                </a:solidFill>
                <a:latin typeface="Arial"/>
                <a:ea typeface="Arial"/>
                <a:cs typeface="Arial"/>
                <a:sym typeface="Arial"/>
              </a:defRPr>
            </a:lvl4pPr>
            <a:lvl5pPr marL="0" marR="0" lvl="4" indent="0" algn="l" rtl="0">
              <a:spcBef>
                <a:spcPts val="0"/>
              </a:spcBef>
              <a:buNone/>
              <a:defRPr sz="1100" b="0" i="0" u="none" strike="noStrike" cap="none">
                <a:solidFill>
                  <a:schemeClr val="dk1"/>
                </a:solidFill>
                <a:latin typeface="Arial"/>
                <a:ea typeface="Arial"/>
                <a:cs typeface="Arial"/>
                <a:sym typeface="Arial"/>
              </a:defRPr>
            </a:lvl5pPr>
            <a:lvl6pPr marL="0" marR="0" lvl="5" indent="0" algn="l" rtl="0">
              <a:spcBef>
                <a:spcPts val="0"/>
              </a:spcBef>
              <a:buNone/>
              <a:defRPr sz="1100" b="0" i="0" u="none" strike="noStrike" cap="none">
                <a:solidFill>
                  <a:schemeClr val="dk1"/>
                </a:solidFill>
                <a:latin typeface="Arial"/>
                <a:ea typeface="Arial"/>
                <a:cs typeface="Arial"/>
                <a:sym typeface="Arial"/>
              </a:defRPr>
            </a:lvl6pPr>
            <a:lvl7pPr marL="0" marR="0" lvl="6" indent="0" algn="l" rtl="0">
              <a:spcBef>
                <a:spcPts val="0"/>
              </a:spcBef>
              <a:buNone/>
              <a:defRPr sz="1100" b="0" i="0" u="none" strike="noStrike" cap="none">
                <a:solidFill>
                  <a:schemeClr val="dk1"/>
                </a:solidFill>
                <a:latin typeface="Arial"/>
                <a:ea typeface="Arial"/>
                <a:cs typeface="Arial"/>
                <a:sym typeface="Arial"/>
              </a:defRPr>
            </a:lvl7pPr>
            <a:lvl8pPr marL="0" marR="0" lvl="7" indent="0" algn="l" rtl="0">
              <a:spcBef>
                <a:spcPts val="0"/>
              </a:spcBef>
              <a:buNone/>
              <a:defRPr sz="1100" b="0" i="0" u="none" strike="noStrike" cap="none">
                <a:solidFill>
                  <a:schemeClr val="dk1"/>
                </a:solidFill>
                <a:latin typeface="Arial"/>
                <a:ea typeface="Arial"/>
                <a:cs typeface="Arial"/>
                <a:sym typeface="Arial"/>
              </a:defRPr>
            </a:lvl8pPr>
            <a:lvl9pPr marL="0" marR="0" lvl="8" indent="0" algn="l" rtl="0">
              <a:spcBef>
                <a:spcPts val="0"/>
              </a:spcBef>
              <a:buNone/>
              <a:defRPr sz="11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9" r:id="rId9"/>
    <p:sldLayoutId id="2147483660" r:id="rId10"/>
    <p:sldLayoutId id="2147483661" r:id="rId11"/>
    <p:sldLayoutId id="2147483662" r:id="rId12"/>
    <p:sldLayoutId id="2147483663" r:id="rId13"/>
    <p:sldLayoutId id="2147483664" r:id="rId14"/>
    <p:sldLayoutId id="2147483665"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5" Type="http://schemas.openxmlformats.org/officeDocument/2006/relationships/hyperlink" Target="https://indico.bnl.gov/event/18372/contributions/73072/attachments/46978/79652/ef-p5-bnl.pdf" TargetMode="Externa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 Id="rId4" Type="http://schemas.openxmlformats.org/officeDocument/2006/relationships/image" Target="../media/image38.jp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arxiv.org/pdf/2208.06030.pdf" TargetMode="Externa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hyperlink" Target="https://indico.bnl.gov/event/18372/contributions/75211/attachments/47021/79728/P5HighEnergy.pdf"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1.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49.png"/><Relationship Id="rId5" Type="http://schemas.openxmlformats.org/officeDocument/2006/relationships/hyperlink" Target="https://agenda.infn.it/event/21199/contributions/178819/attachments/96605/133253/CLIC_eefact22_lumpow.pptx" TargetMode="External"/><Relationship Id="rId4" Type="http://schemas.openxmlformats.org/officeDocument/2006/relationships/hyperlink" Target="https://agenda.infn.it/event/21199/contributions/168889/attachments/96222/132512/CLIC_eefact22.ppt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jpe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png"/><Relationship Id="rId17" Type="http://schemas.openxmlformats.org/officeDocument/2006/relationships/image" Target="../media/image57.png"/><Relationship Id="rId2" Type="http://schemas.openxmlformats.org/officeDocument/2006/relationships/notesSlide" Target="../notesSlides/notesSlide19.xml"/><Relationship Id="rId16" Type="http://schemas.openxmlformats.org/officeDocument/2006/relationships/image" Target="../media/image73.png"/><Relationship Id="rId1" Type="http://schemas.openxmlformats.org/officeDocument/2006/relationships/slideLayout" Target="../slideLayouts/slideLayout8.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5" Type="http://schemas.openxmlformats.org/officeDocument/2006/relationships/image" Target="../media/image72.png"/><Relationship Id="rId10" Type="http://schemas.openxmlformats.org/officeDocument/2006/relationships/image" Target="../media/image68.gif"/><Relationship Id="rId4" Type="http://schemas.openxmlformats.org/officeDocument/2006/relationships/image" Target="../media/image62.png"/><Relationship Id="rId9" Type="http://schemas.openxmlformats.org/officeDocument/2006/relationships/image" Target="../media/image67.png"/><Relationship Id="rId14" Type="http://schemas.openxmlformats.org/officeDocument/2006/relationships/hyperlink" Target="https://arxiv.org/pdf/2307.07981.pdf"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87.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6.png"/><Relationship Id="rId3" Type="http://schemas.openxmlformats.org/officeDocument/2006/relationships/image" Target="../media/image78.png"/><Relationship Id="rId7" Type="http://schemas.openxmlformats.org/officeDocument/2006/relationships/image" Target="../media/image81.jpeg"/><Relationship Id="rId12" Type="http://schemas.openxmlformats.org/officeDocument/2006/relationships/hyperlink" Target="https://journals.aps.org/prab/abstract/10.1103/PhysRevAccelBeams.25.122802" TargetMode="External"/><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jpeg"/><Relationship Id="rId10" Type="http://schemas.openxmlformats.org/officeDocument/2006/relationships/image" Target="../media/image84.png"/><Relationship Id="rId4" Type="http://schemas.openxmlformats.org/officeDocument/2006/relationships/image" Target="../media/image75.png"/><Relationship Id="rId9" Type="http://schemas.openxmlformats.org/officeDocument/2006/relationships/image" Target="../media/image83.png"/><Relationship Id="rId14" Type="http://schemas.openxmlformats.org/officeDocument/2006/relationships/image" Target="../media/image87.jpeg"/></Relationships>
</file>

<file path=ppt/slides/_rels/slide29.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113.png"/><Relationship Id="rId2" Type="http://schemas.openxmlformats.org/officeDocument/2006/relationships/image" Target="../media/image88.jpeg"/><Relationship Id="rId1" Type="http://schemas.openxmlformats.org/officeDocument/2006/relationships/slideLayout" Target="../slideLayouts/slideLayout13.xml"/><Relationship Id="rId6" Type="http://schemas.openxmlformats.org/officeDocument/2006/relationships/image" Target="../media/image75.png"/><Relationship Id="rId5" Type="http://schemas.openxmlformats.org/officeDocument/2006/relationships/image" Target="../media/image91.jpeg"/><Relationship Id="rId4" Type="http://schemas.openxmlformats.org/officeDocument/2006/relationships/image" Target="../media/image90.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96.png"/><Relationship Id="rId4" Type="http://schemas.openxmlformats.org/officeDocument/2006/relationships/image" Target="../media/image95.png"/></Relationships>
</file>

<file path=ppt/slides/_rels/slide33.xml.rels><?xml version="1.0" encoding="UTF-8" standalone="yes"?>
<Relationships xmlns="http://schemas.openxmlformats.org/package/2006/relationships"><Relationship Id="rId8" Type="http://schemas.openxmlformats.org/officeDocument/2006/relationships/image" Target="../media/image102.jpe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notesSlide" Target="../notesSlides/notesSlide24.xml"/><Relationship Id="rId1" Type="http://schemas.openxmlformats.org/officeDocument/2006/relationships/slideLayout" Target="../slideLayouts/slideLayout15.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uspas.fnal.gov/index.shtm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sites.google.com/view/uspas-2020-winter-fundamentals/course-syllabus" TargetMode="External"/><Relationship Id="rId4" Type="http://schemas.openxmlformats.org/officeDocument/2006/relationships/hyperlink" Target="https://people.nscl.msu.edu/~lund/uspas/ap_2021/"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3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jpeg"/><Relationship Id="rId4" Type="http://schemas.openxmlformats.org/officeDocument/2006/relationships/image" Target="../media/image107.jpeg"/></Relationships>
</file>

<file path=ppt/slides/_rels/slide3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15.png"/><Relationship Id="rId4" Type="http://schemas.openxmlformats.org/officeDocument/2006/relationships/image" Target="../media/image114.png"/></Relationships>
</file>

<file path=ppt/slides/_rels/slide4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4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19.jpeg"/></Relationships>
</file>

<file path=ppt/slides/_rels/slide4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45.xml.rels><?xml version="1.0" encoding="UTF-8" standalone="yes"?>
<Relationships xmlns="http://schemas.openxmlformats.org/package/2006/relationships"><Relationship Id="rId8" Type="http://schemas.openxmlformats.org/officeDocument/2006/relationships/image" Target="../media/image127.jpe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notesSlide" Target="../notesSlides/notesSlide36.xml"/><Relationship Id="rId1" Type="http://schemas.openxmlformats.org/officeDocument/2006/relationships/slideLayout" Target="../slideLayouts/slideLayout15.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46.xml.rels><?xml version="1.0" encoding="UTF-8" standalone="yes"?>
<Relationships xmlns="http://schemas.openxmlformats.org/package/2006/relationships"><Relationship Id="rId8" Type="http://schemas.openxmlformats.org/officeDocument/2006/relationships/image" Target="../media/image133.png"/><Relationship Id="rId13" Type="http://schemas.openxmlformats.org/officeDocument/2006/relationships/image" Target="../media/image138.png"/><Relationship Id="rId3" Type="http://schemas.openxmlformats.org/officeDocument/2006/relationships/image" Target="../media/image128.png"/><Relationship Id="rId7" Type="http://schemas.openxmlformats.org/officeDocument/2006/relationships/image" Target="../media/image132.png"/><Relationship Id="rId12" Type="http://schemas.openxmlformats.org/officeDocument/2006/relationships/image" Target="../media/image137.png"/><Relationship Id="rId2" Type="http://schemas.openxmlformats.org/officeDocument/2006/relationships/image" Target="../media/image75.png"/><Relationship Id="rId1" Type="http://schemas.openxmlformats.org/officeDocument/2006/relationships/slideLayout" Target="../slideLayouts/slideLayout13.xml"/><Relationship Id="rId6" Type="http://schemas.openxmlformats.org/officeDocument/2006/relationships/image" Target="../media/image131.png"/><Relationship Id="rId11" Type="http://schemas.openxmlformats.org/officeDocument/2006/relationships/image" Target="../media/image136.png"/><Relationship Id="rId5" Type="http://schemas.openxmlformats.org/officeDocument/2006/relationships/image" Target="../media/image130.png"/><Relationship Id="rId10" Type="http://schemas.openxmlformats.org/officeDocument/2006/relationships/image" Target="../media/image135.png"/><Relationship Id="rId4" Type="http://schemas.openxmlformats.org/officeDocument/2006/relationships/image" Target="../media/image129.png"/><Relationship Id="rId9" Type="http://schemas.openxmlformats.org/officeDocument/2006/relationships/image" Target="../media/image134.png"/></Relationships>
</file>

<file path=ppt/slides/_rels/slide47.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140.png"/><Relationship Id="rId7" Type="http://schemas.openxmlformats.org/officeDocument/2006/relationships/image" Target="../media/image144.png"/><Relationship Id="rId2" Type="http://schemas.openxmlformats.org/officeDocument/2006/relationships/notesSlide" Target="../notesSlides/notesSlide38.xml"/><Relationship Id="rId1" Type="http://schemas.openxmlformats.org/officeDocument/2006/relationships/slideLayout" Target="../slideLayouts/slideLayout15.xml"/><Relationship Id="rId6" Type="http://schemas.openxmlformats.org/officeDocument/2006/relationships/image" Target="../media/image143.jpeg"/><Relationship Id="rId5" Type="http://schemas.openxmlformats.org/officeDocument/2006/relationships/image" Target="../media/image142.png"/><Relationship Id="rId4" Type="http://schemas.openxmlformats.org/officeDocument/2006/relationships/image" Target="../media/image141.png"/><Relationship Id="rId9" Type="http://schemas.openxmlformats.org/officeDocument/2006/relationships/image" Target="../media/image146.png"/></Relationships>
</file>

<file path=ppt/slides/_rels/slide49.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3"/>
          <p:cNvSpPr txBox="1">
            <a:spLocks noGrp="1"/>
          </p:cNvSpPr>
          <p:nvPr>
            <p:ph type="ctrTitle"/>
          </p:nvPr>
        </p:nvSpPr>
        <p:spPr>
          <a:xfrm>
            <a:off x="557215" y="582215"/>
            <a:ext cx="5691186" cy="168473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dk1"/>
              </a:buClr>
              <a:buSzPts val="2800"/>
              <a:buFont typeface="Arial"/>
              <a:buNone/>
            </a:pPr>
            <a:r>
              <a:rPr lang="en-US" sz="2800" b="0" i="0" u="none" strike="noStrike" dirty="0">
                <a:solidFill>
                  <a:srgbClr val="000000"/>
                </a:solidFill>
                <a:latin typeface="Arial"/>
                <a:ea typeface="Arial"/>
                <a:cs typeface="Arial"/>
                <a:sym typeface="Arial"/>
              </a:rPr>
              <a:t>The Future of High Energy Physics: A New Generation, A New Vision</a:t>
            </a:r>
            <a:br>
              <a:rPr lang="en-US" sz="2800" b="0" i="0" u="none" strike="noStrike" dirty="0">
                <a:solidFill>
                  <a:srgbClr val="000000"/>
                </a:solidFill>
                <a:latin typeface="Arial"/>
                <a:ea typeface="Arial"/>
                <a:cs typeface="Arial"/>
                <a:sym typeface="Arial"/>
              </a:rPr>
            </a:br>
            <a:r>
              <a:rPr lang="en-US" sz="2800" dirty="0"/>
              <a:t>Accelerator Technologies</a:t>
            </a:r>
            <a:endParaRPr sz="2800" dirty="0"/>
          </a:p>
        </p:txBody>
      </p:sp>
      <p:sp>
        <p:nvSpPr>
          <p:cNvPr id="78" name="Google Shape;78;p3"/>
          <p:cNvSpPr txBox="1">
            <a:spLocks noGrp="1"/>
          </p:cNvSpPr>
          <p:nvPr>
            <p:ph type="subTitle" idx="1"/>
          </p:nvPr>
        </p:nvSpPr>
        <p:spPr>
          <a:xfrm>
            <a:off x="557214" y="2495550"/>
            <a:ext cx="7989887" cy="1640777"/>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600"/>
              <a:buNone/>
            </a:pPr>
            <a:r>
              <a:rPr lang="en-US" dirty="0">
                <a:solidFill>
                  <a:schemeClr val="tx1"/>
                </a:solidFill>
              </a:rPr>
              <a:t>Emilio A. Nanni </a:t>
            </a:r>
          </a:p>
          <a:p>
            <a:pPr marL="0" lvl="0" indent="0" algn="l" rtl="0">
              <a:lnSpc>
                <a:spcPct val="110000"/>
              </a:lnSpc>
              <a:spcBef>
                <a:spcPts val="0"/>
              </a:spcBef>
              <a:spcAft>
                <a:spcPts val="0"/>
              </a:spcAft>
              <a:buSzPts val="1600"/>
              <a:buNone/>
            </a:pPr>
            <a:r>
              <a:rPr lang="en-US" dirty="0">
                <a:solidFill>
                  <a:schemeClr val="tx1"/>
                </a:solidFill>
              </a:rPr>
              <a:t>Aspen Center for Physics</a:t>
            </a:r>
            <a:endParaRPr dirty="0">
              <a:solidFill>
                <a:schemeClr val="tx1"/>
              </a:solidFill>
            </a:endParaRPr>
          </a:p>
          <a:p>
            <a:pPr marL="0" lvl="0" indent="0" algn="l" rtl="0">
              <a:lnSpc>
                <a:spcPct val="110000"/>
              </a:lnSpc>
              <a:spcBef>
                <a:spcPts val="300"/>
              </a:spcBef>
              <a:spcAft>
                <a:spcPts val="0"/>
              </a:spcAft>
              <a:buSzPts val="1600"/>
              <a:buNone/>
            </a:pPr>
            <a:r>
              <a:rPr lang="en-US" dirty="0">
                <a:solidFill>
                  <a:schemeClr val="dk1"/>
                </a:solidFill>
              </a:rPr>
              <a:t>3/28/2024</a:t>
            </a:r>
          </a:p>
          <a:p>
            <a:pPr marL="0" lvl="0" indent="0" algn="l" rtl="0">
              <a:lnSpc>
                <a:spcPct val="110000"/>
              </a:lnSpc>
              <a:spcBef>
                <a:spcPts val="300"/>
              </a:spcBef>
              <a:spcAft>
                <a:spcPts val="0"/>
              </a:spcAft>
              <a:buSzPts val="1600"/>
              <a:buNone/>
            </a:pPr>
            <a:endParaRPr dirty="0"/>
          </a:p>
        </p:txBody>
      </p:sp>
      <p:sp>
        <p:nvSpPr>
          <p:cNvPr id="79" name="Google Shape;79;p3"/>
          <p:cNvSpPr txBox="1"/>
          <p:nvPr/>
        </p:nvSpPr>
        <p:spPr>
          <a:xfrm>
            <a:off x="3724102" y="4993877"/>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42"/>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10</a:t>
            </a:fld>
            <a:endParaRPr/>
          </a:p>
        </p:txBody>
      </p:sp>
      <p:sp>
        <p:nvSpPr>
          <p:cNvPr id="606" name="Google Shape;606;p42"/>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LHC Superconducting Magnets</a:t>
            </a:r>
            <a:endParaRPr/>
          </a:p>
        </p:txBody>
      </p:sp>
      <p:pic>
        <p:nvPicPr>
          <p:cNvPr id="607" name="Google Shape;607;p42" descr="Diagram&#10;&#10;Description automatically generated"/>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3581400" y="953702"/>
            <a:ext cx="5562600" cy="3940557"/>
          </a:xfrm>
          <a:prstGeom prst="rect">
            <a:avLst/>
          </a:prstGeom>
          <a:noFill/>
          <a:ln>
            <a:noFill/>
          </a:ln>
        </p:spPr>
      </p:pic>
      <p:pic>
        <p:nvPicPr>
          <p:cNvPr id="608" name="Google Shape;608;p42" descr="LHC tunnel Pictures during LS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94031" y="1657350"/>
            <a:ext cx="3962400" cy="2228850"/>
          </a:xfrm>
          <a:prstGeom prst="rect">
            <a:avLst/>
          </a:prstGeom>
          <a:noFill/>
          <a:ln>
            <a:noFill/>
          </a:ln>
        </p:spPr>
      </p:pic>
      <p:sp>
        <p:nvSpPr>
          <p:cNvPr id="609" name="Google Shape;609;p42"/>
          <p:cNvSpPr txBox="1"/>
          <p:nvPr/>
        </p:nvSpPr>
        <p:spPr>
          <a:xfrm>
            <a:off x="838200" y="1288018"/>
            <a:ext cx="23648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LHC Dipole in Tunnel</a:t>
            </a:r>
            <a:endParaRPr dirty="0"/>
          </a:p>
        </p:txBody>
      </p:sp>
      <p:sp>
        <p:nvSpPr>
          <p:cNvPr id="2" name="TextBox 1">
            <a:extLst>
              <a:ext uri="{FF2B5EF4-FFF2-40B4-BE49-F238E27FC236}">
                <a16:creationId xmlns:a16="http://schemas.microsoft.com/office/drawing/2014/main" id="{45814298-6166-75CC-1273-0351BED08A07}"/>
              </a:ext>
            </a:extLst>
          </p:cNvPr>
          <p:cNvSpPr txBox="1"/>
          <p:nvPr/>
        </p:nvSpPr>
        <p:spPr>
          <a:xfrm>
            <a:off x="5683045" y="4672638"/>
            <a:ext cx="591829" cy="307777"/>
          </a:xfrm>
          <a:prstGeom prst="rect">
            <a:avLst/>
          </a:prstGeom>
          <a:noFill/>
        </p:spPr>
        <p:txBody>
          <a:bodyPr wrap="none" rtlCol="0">
            <a:spAutoFit/>
          </a:bodyPr>
          <a:lstStyle/>
          <a:p>
            <a:r>
              <a:rPr lang="en-US" b="1" dirty="0"/>
              <a:t>8.3 T</a:t>
            </a:r>
          </a:p>
        </p:txBody>
      </p:sp>
    </p:spTree>
    <p:extLst>
      <p:ext uri="{BB962C8B-B14F-4D97-AF65-F5344CB8AC3E}">
        <p14:creationId xmlns:p14="http://schemas.microsoft.com/office/powerpoint/2010/main" val="3164993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43"/>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11</a:t>
            </a:fld>
            <a:endParaRPr/>
          </a:p>
        </p:txBody>
      </p:sp>
      <p:sp>
        <p:nvSpPr>
          <p:cNvPr id="616" name="Google Shape;616;p43"/>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Path Forward for Superconducting Magnets</a:t>
            </a:r>
            <a:endParaRPr/>
          </a:p>
        </p:txBody>
      </p:sp>
      <p:sp>
        <p:nvSpPr>
          <p:cNvPr id="617" name="Google Shape;617;p43"/>
          <p:cNvSpPr txBox="1">
            <a:spLocks noGrp="1"/>
          </p:cNvSpPr>
          <p:nvPr>
            <p:ph type="body" idx="1"/>
          </p:nvPr>
        </p:nvSpPr>
        <p:spPr>
          <a:xfrm>
            <a:off x="457200" y="932688"/>
            <a:ext cx="8108950" cy="3799142"/>
          </a:xfrm>
          <a:prstGeom prst="rect">
            <a:avLst/>
          </a:prstGeom>
          <a:noFill/>
          <a:ln>
            <a:noFill/>
          </a:ln>
        </p:spPr>
        <p:txBody>
          <a:bodyPr spcFirstLastPara="1" wrap="square" lIns="0" tIns="0" rIns="0" bIns="0" anchor="t" anchorCtr="0">
            <a:normAutofit/>
          </a:bodyPr>
          <a:lstStyle/>
          <a:p>
            <a:pPr marL="342900" lvl="0" indent="-342900" algn="l" rtl="0">
              <a:lnSpc>
                <a:spcPct val="120000"/>
              </a:lnSpc>
              <a:spcBef>
                <a:spcPts val="0"/>
              </a:spcBef>
              <a:spcAft>
                <a:spcPts val="0"/>
              </a:spcAft>
              <a:buSzPts val="1800"/>
              <a:buFont typeface="Arial"/>
              <a:buChar char="•"/>
            </a:pPr>
            <a:r>
              <a:rPr lang="en-US" sz="1800"/>
              <a:t>Magnet performance will determine energy reach of future colliders </a:t>
            </a:r>
            <a:endParaRPr/>
          </a:p>
          <a:p>
            <a:pPr marL="342900" lvl="0" indent="-342900" algn="l" rtl="0">
              <a:lnSpc>
                <a:spcPct val="120000"/>
              </a:lnSpc>
              <a:spcBef>
                <a:spcPts val="300"/>
              </a:spcBef>
              <a:spcAft>
                <a:spcPts val="0"/>
              </a:spcAft>
              <a:buSzPts val="1800"/>
              <a:buFont typeface="Arial"/>
              <a:buChar char="•"/>
            </a:pPr>
            <a:r>
              <a:rPr lang="en-US" sz="1800"/>
              <a:t>FCC-hh baseline at 16 T</a:t>
            </a:r>
            <a:endParaRPr/>
          </a:p>
          <a:p>
            <a:pPr marL="342900" lvl="0" indent="-342900" algn="l" rtl="0">
              <a:lnSpc>
                <a:spcPct val="120000"/>
              </a:lnSpc>
              <a:spcBef>
                <a:spcPts val="300"/>
              </a:spcBef>
              <a:spcAft>
                <a:spcPts val="0"/>
              </a:spcAft>
              <a:buSzPts val="1800"/>
              <a:buFont typeface="Arial"/>
              <a:buChar char="•"/>
            </a:pPr>
            <a:r>
              <a:rPr lang="en-US" sz="1800"/>
              <a:t>HL-LHC will also benefit from higher fields</a:t>
            </a:r>
            <a:endParaRPr/>
          </a:p>
        </p:txBody>
      </p:sp>
      <p:pic>
        <p:nvPicPr>
          <p:cNvPr id="618" name="Google Shape;618;p43" descr="Chart&#10;&#10;Description automatically generated with medium confidence"/>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52400" y="2317794"/>
            <a:ext cx="3962400" cy="2728888"/>
          </a:xfrm>
          <a:prstGeom prst="rect">
            <a:avLst/>
          </a:prstGeom>
          <a:noFill/>
          <a:ln>
            <a:noFill/>
          </a:ln>
        </p:spPr>
      </p:pic>
      <p:pic>
        <p:nvPicPr>
          <p:cNvPr id="619" name="Google Shape;619;p43" descr="Diagram&#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85845" y="2372386"/>
            <a:ext cx="2762295" cy="2740714"/>
          </a:xfrm>
          <a:prstGeom prst="rect">
            <a:avLst/>
          </a:prstGeom>
          <a:noFill/>
          <a:ln>
            <a:noFill/>
          </a:ln>
        </p:spPr>
      </p:pic>
      <p:sp>
        <p:nvSpPr>
          <p:cNvPr id="620" name="Google Shape;620;p43"/>
          <p:cNvSpPr txBox="1"/>
          <p:nvPr/>
        </p:nvSpPr>
        <p:spPr>
          <a:xfrm>
            <a:off x="3711697" y="2101291"/>
            <a:ext cx="247375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Arial"/>
                <a:ea typeface="Arial"/>
                <a:cs typeface="Arial"/>
                <a:sym typeface="Arial"/>
              </a:rPr>
              <a:t>HL-LHC Nb3Sn IT Quad</a:t>
            </a:r>
            <a:endParaRPr/>
          </a:p>
        </p:txBody>
      </p:sp>
      <p:sp>
        <p:nvSpPr>
          <p:cNvPr id="621" name="Google Shape;621;p43"/>
          <p:cNvSpPr txBox="1"/>
          <p:nvPr/>
        </p:nvSpPr>
        <p:spPr>
          <a:xfrm>
            <a:off x="0" y="2148517"/>
            <a:ext cx="368222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Arial"/>
                <a:ea typeface="Arial"/>
                <a:cs typeface="Arial"/>
                <a:sym typeface="Arial"/>
              </a:rPr>
              <a:t>Superconducting Wire Performance</a:t>
            </a:r>
            <a:endParaRPr/>
          </a:p>
        </p:txBody>
      </p:sp>
      <p:sp>
        <p:nvSpPr>
          <p:cNvPr id="622" name="Google Shape;622;p43"/>
          <p:cNvSpPr txBox="1"/>
          <p:nvPr/>
        </p:nvSpPr>
        <p:spPr>
          <a:xfrm>
            <a:off x="6497726" y="2317794"/>
            <a:ext cx="261966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Existing quads</a:t>
            </a:r>
            <a:endParaRPr/>
          </a:p>
          <a:p>
            <a:pPr marL="285750" marR="0" lvl="0" indent="-285750" algn="l" rtl="0">
              <a:spcBef>
                <a:spcPts val="0"/>
              </a:spcBef>
              <a:spcAft>
                <a:spcPts val="0"/>
              </a:spcAft>
              <a:buClr>
                <a:schemeClr val="dk1"/>
              </a:buClr>
              <a:buSzPts val="1600"/>
              <a:buFont typeface="Arial"/>
              <a:buChar char="•"/>
            </a:pPr>
            <a:r>
              <a:rPr lang="en-US" sz="1600">
                <a:solidFill>
                  <a:schemeClr val="dk1"/>
                </a:solidFill>
                <a:latin typeface="Arial"/>
                <a:ea typeface="Arial"/>
                <a:cs typeface="Arial"/>
                <a:sym typeface="Arial"/>
              </a:rPr>
              <a:t>70 mm aperture</a:t>
            </a:r>
            <a:endParaRPr/>
          </a:p>
          <a:p>
            <a:pPr marL="285750" marR="0" lvl="0" indent="-285750" algn="l" rtl="0">
              <a:spcBef>
                <a:spcPts val="0"/>
              </a:spcBef>
              <a:spcAft>
                <a:spcPts val="0"/>
              </a:spcAft>
              <a:buClr>
                <a:schemeClr val="dk1"/>
              </a:buClr>
              <a:buSzPts val="1600"/>
              <a:buFont typeface="Arial"/>
              <a:buChar char="•"/>
            </a:pPr>
            <a:r>
              <a:rPr lang="en-US" sz="1600">
                <a:solidFill>
                  <a:schemeClr val="dk1"/>
                </a:solidFill>
                <a:latin typeface="Arial"/>
                <a:ea typeface="Arial"/>
                <a:cs typeface="Arial"/>
                <a:sym typeface="Arial"/>
              </a:rPr>
              <a:t>200 T/m gradient</a:t>
            </a:r>
            <a:endParaRPr/>
          </a:p>
          <a:p>
            <a:pPr marL="0" marR="0" lvl="0" indent="0" algn="l" rtl="0">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a:p>
            <a:pPr marL="0" marR="0" lvl="0" indent="0" algn="l" rtl="0">
              <a:spcBef>
                <a:spcPts val="0"/>
              </a:spcBef>
              <a:spcAft>
                <a:spcPts val="0"/>
              </a:spcAft>
              <a:buNone/>
            </a:pPr>
            <a:r>
              <a:rPr lang="en-US" sz="1600">
                <a:solidFill>
                  <a:schemeClr val="dk1"/>
                </a:solidFill>
                <a:latin typeface="Arial"/>
                <a:ea typeface="Arial"/>
                <a:cs typeface="Arial"/>
                <a:sym typeface="Arial"/>
              </a:rPr>
              <a:t>Proposed for upgrade</a:t>
            </a:r>
            <a:endParaRPr/>
          </a:p>
          <a:p>
            <a:pPr marL="285750" marR="0" lvl="0" indent="-285750" algn="l" rtl="0">
              <a:spcBef>
                <a:spcPts val="0"/>
              </a:spcBef>
              <a:spcAft>
                <a:spcPts val="0"/>
              </a:spcAft>
              <a:buClr>
                <a:schemeClr val="dk1"/>
              </a:buClr>
              <a:buSzPts val="1600"/>
              <a:buFont typeface="Arial"/>
              <a:buChar char="•"/>
            </a:pPr>
            <a:r>
              <a:rPr lang="en-US" sz="1600">
                <a:solidFill>
                  <a:schemeClr val="dk1"/>
                </a:solidFill>
                <a:latin typeface="Arial"/>
                <a:ea typeface="Arial"/>
                <a:cs typeface="Arial"/>
                <a:sym typeface="Arial"/>
              </a:rPr>
              <a:t>At least 120 mm aperture (now 150 mm)</a:t>
            </a:r>
            <a:endParaRPr/>
          </a:p>
          <a:p>
            <a:pPr marL="285750" marR="0" lvl="0" indent="-285750" algn="l" rtl="0">
              <a:spcBef>
                <a:spcPts val="0"/>
              </a:spcBef>
              <a:spcAft>
                <a:spcPts val="0"/>
              </a:spcAft>
              <a:buClr>
                <a:schemeClr val="dk1"/>
              </a:buClr>
              <a:buSzPts val="1600"/>
              <a:buFont typeface="Arial"/>
              <a:buChar char="•"/>
            </a:pPr>
            <a:r>
              <a:rPr lang="en-US" sz="1600">
                <a:solidFill>
                  <a:schemeClr val="dk1"/>
                </a:solidFill>
                <a:latin typeface="Arial"/>
                <a:ea typeface="Arial"/>
                <a:cs typeface="Arial"/>
                <a:sym typeface="Arial"/>
              </a:rPr>
              <a:t>200 T/m gradient</a:t>
            </a:r>
            <a:endParaRPr/>
          </a:p>
          <a:p>
            <a:pPr marL="285750" marR="0" lvl="0" indent="-285750" algn="l" rtl="0">
              <a:spcBef>
                <a:spcPts val="0"/>
              </a:spcBef>
              <a:spcAft>
                <a:spcPts val="0"/>
              </a:spcAft>
              <a:buClr>
                <a:schemeClr val="dk1"/>
              </a:buClr>
              <a:buSzPts val="1600"/>
              <a:buFont typeface="Arial"/>
              <a:buChar char="•"/>
            </a:pPr>
            <a:r>
              <a:rPr lang="en-US" sz="1600">
                <a:solidFill>
                  <a:schemeClr val="dk1"/>
                </a:solidFill>
                <a:latin typeface="Arial"/>
                <a:ea typeface="Arial"/>
                <a:cs typeface="Arial"/>
                <a:sym typeface="Arial"/>
              </a:rPr>
              <a:t>Field 70% higher at pole face</a:t>
            </a:r>
            <a:endParaRPr/>
          </a:p>
        </p:txBody>
      </p:sp>
    </p:spTree>
    <p:extLst>
      <p:ext uri="{BB962C8B-B14F-4D97-AF65-F5344CB8AC3E}">
        <p14:creationId xmlns:p14="http://schemas.microsoft.com/office/powerpoint/2010/main" val="236262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12</a:t>
            </a:fld>
            <a:endParaRPr/>
          </a:p>
        </p:txBody>
      </p:sp>
      <p:sp>
        <p:nvSpPr>
          <p:cNvPr id="92" name="Google Shape;92;p5"/>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Outline</a:t>
            </a:r>
            <a:endParaRPr/>
          </a:p>
        </p:txBody>
      </p:sp>
      <p:sp>
        <p:nvSpPr>
          <p:cNvPr id="93" name="Google Shape;93;p5"/>
          <p:cNvSpPr txBox="1">
            <a:spLocks noGrp="1"/>
          </p:cNvSpPr>
          <p:nvPr>
            <p:ph type="body" idx="1"/>
          </p:nvPr>
        </p:nvSpPr>
        <p:spPr>
          <a:xfrm>
            <a:off x="457200" y="932688"/>
            <a:ext cx="8305800" cy="3799142"/>
          </a:xfrm>
          <a:prstGeom prst="rect">
            <a:avLst/>
          </a:prstGeom>
          <a:noFill/>
          <a:ln>
            <a:noFill/>
          </a:ln>
        </p:spPr>
        <p:txBody>
          <a:bodyPr spcFirstLastPara="1" wrap="square" lIns="0" tIns="0" rIns="0" bIns="0" anchor="t" anchorCtr="0">
            <a:normAutofit lnSpcReduction="10000"/>
          </a:bodyPr>
          <a:lstStyle/>
          <a:p>
            <a:pPr marL="342900" lvl="0" indent="-342900" algn="l" rtl="0">
              <a:lnSpc>
                <a:spcPct val="120000"/>
              </a:lnSpc>
              <a:spcBef>
                <a:spcPts val="1200"/>
              </a:spcBef>
              <a:spcAft>
                <a:spcPts val="0"/>
              </a:spcAft>
              <a:buSzPts val="2400"/>
              <a:buFont typeface="Arial"/>
              <a:buChar char="•"/>
            </a:pPr>
            <a:r>
              <a:rPr lang="en-US" dirty="0">
                <a:solidFill>
                  <a:schemeClr val="bg1">
                    <a:lumMod val="50000"/>
                  </a:schemeClr>
                </a:solidFill>
              </a:rPr>
              <a:t>Major Systems and Components of Accelerator Facilities</a:t>
            </a:r>
          </a:p>
          <a:p>
            <a:pPr marL="800100" lvl="1" indent="-342900">
              <a:spcBef>
                <a:spcPts val="1200"/>
              </a:spcBef>
              <a:buSzPts val="2400"/>
            </a:pPr>
            <a:r>
              <a:rPr lang="en-US" dirty="0">
                <a:solidFill>
                  <a:schemeClr val="bg1">
                    <a:lumMod val="50000"/>
                  </a:schemeClr>
                </a:solidFill>
              </a:rPr>
              <a:t>Particle Sources</a:t>
            </a:r>
          </a:p>
          <a:p>
            <a:pPr marL="800100" lvl="1" indent="-342900">
              <a:spcBef>
                <a:spcPts val="1200"/>
              </a:spcBef>
              <a:buSzPts val="2400"/>
            </a:pPr>
            <a:r>
              <a:rPr lang="en-US" dirty="0">
                <a:solidFill>
                  <a:schemeClr val="bg1">
                    <a:lumMod val="50000"/>
                  </a:schemeClr>
                </a:solidFill>
              </a:rPr>
              <a:t>Energy Gain</a:t>
            </a:r>
          </a:p>
          <a:p>
            <a:pPr marL="800100" lvl="1" indent="-342900">
              <a:spcBef>
                <a:spcPts val="1200"/>
              </a:spcBef>
              <a:buSzPts val="2400"/>
            </a:pPr>
            <a:r>
              <a:rPr lang="en-US" dirty="0">
                <a:solidFill>
                  <a:schemeClr val="bg1">
                    <a:lumMod val="50000"/>
                  </a:schemeClr>
                </a:solidFill>
              </a:rPr>
              <a:t>Steering</a:t>
            </a:r>
          </a:p>
          <a:p>
            <a:pPr marL="342900" indent="-342900">
              <a:spcBef>
                <a:spcPts val="1200"/>
              </a:spcBef>
              <a:buFont typeface="Arial"/>
              <a:buChar char="•"/>
            </a:pPr>
            <a:r>
              <a:rPr lang="en-US" dirty="0"/>
              <a:t>Colliders of Tomorrow</a:t>
            </a:r>
          </a:p>
          <a:p>
            <a:pPr marL="800100" lvl="1" indent="-342900">
              <a:spcBef>
                <a:spcPts val="1200"/>
              </a:spcBef>
            </a:pPr>
            <a:r>
              <a:rPr lang="en-US" dirty="0">
                <a:solidFill>
                  <a:schemeClr val="bg1">
                    <a:lumMod val="50000"/>
                  </a:schemeClr>
                </a:solidFill>
              </a:rPr>
              <a:t>Linear</a:t>
            </a:r>
          </a:p>
          <a:p>
            <a:pPr marL="800100" lvl="1" indent="-342900">
              <a:spcBef>
                <a:spcPts val="1200"/>
              </a:spcBef>
            </a:pPr>
            <a:r>
              <a:rPr lang="en-US" dirty="0">
                <a:solidFill>
                  <a:schemeClr val="bg1">
                    <a:lumMod val="50000"/>
                  </a:schemeClr>
                </a:solidFill>
              </a:rPr>
              <a:t>Circular</a:t>
            </a:r>
          </a:p>
        </p:txBody>
      </p:sp>
    </p:spTree>
    <p:extLst>
      <p:ext uri="{BB962C8B-B14F-4D97-AF65-F5344CB8AC3E}">
        <p14:creationId xmlns:p14="http://schemas.microsoft.com/office/powerpoint/2010/main" val="219791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lstStyle/>
          <a:p>
            <a:r>
              <a:rPr lang="en-US" dirty="0"/>
              <a:t>What’s Next for the Energy Frontier?</a:t>
            </a:r>
          </a:p>
        </p:txBody>
      </p:sp>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a:xfrm>
            <a:off x="3657601" y="1156337"/>
            <a:ext cx="5177007" cy="3085225"/>
          </a:xfrm>
        </p:spPr>
        <p:txBody>
          <a:bodyPr/>
          <a:lstStyle/>
          <a:p>
            <a:pPr marL="214313" indent="-214313">
              <a:buFont typeface="Arial" panose="020B0604020202020204" pitchFamily="34" charset="0"/>
              <a:buChar char="•"/>
            </a:pPr>
            <a:r>
              <a:rPr lang="en-US" sz="1800" dirty="0"/>
              <a:t>Many options in consideration beyond HL-LHC</a:t>
            </a:r>
          </a:p>
          <a:p>
            <a:pPr marL="214313" indent="-214313">
              <a:buFont typeface="Arial" panose="020B0604020202020204" pitchFamily="34" charset="0"/>
              <a:buChar char="•"/>
            </a:pPr>
            <a:r>
              <a:rPr lang="en-US" sz="1800" dirty="0"/>
              <a:t>Precision studies with Higgs Factories </a:t>
            </a:r>
          </a:p>
          <a:p>
            <a:pPr marL="214313" indent="-214313">
              <a:buFont typeface="Arial" panose="020B0604020202020204" pitchFamily="34" charset="0"/>
              <a:buChar char="•"/>
            </a:pPr>
            <a:r>
              <a:rPr lang="en-US" sz="1800" dirty="0"/>
              <a:t>Discovery physics on the &gt;TeV scale</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225868" y="4712118"/>
            <a:ext cx="4389120" cy="273844"/>
          </a:xfrm>
        </p:spPr>
        <p:txBody>
          <a:bodyPr/>
          <a:lstStyle/>
          <a:p>
            <a:r>
              <a:rPr lang="en-US" dirty="0"/>
              <a:t>APS April Meeting 2023</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13</a:t>
            </a:fld>
            <a:endParaRPr lang="en-US" dirty="0"/>
          </a:p>
        </p:txBody>
      </p:sp>
      <p:pic>
        <p:nvPicPr>
          <p:cNvPr id="8" name="Google Shape;501;p51">
            <a:extLst>
              <a:ext uri="{FF2B5EF4-FFF2-40B4-BE49-F238E27FC236}">
                <a16:creationId xmlns:a16="http://schemas.microsoft.com/office/drawing/2014/main" id="{D6100A92-1947-A543-9515-523E8EA67D9D}"/>
              </a:ext>
            </a:extLst>
          </p:cNvPr>
          <p:cNvPicPr preferRelativeResize="0"/>
          <p:nvPr/>
        </p:nvPicPr>
        <p:blipFill>
          <a:blip r:embed="rId2" cstate="screen">
            <a:alphaModFix/>
            <a:extLst>
              <a:ext uri="{28A0092B-C50C-407E-A947-70E740481C1C}">
                <a14:useLocalDpi xmlns:a14="http://schemas.microsoft.com/office/drawing/2010/main"/>
              </a:ext>
            </a:extLst>
          </a:blip>
          <a:stretch>
            <a:fillRect/>
          </a:stretch>
        </p:blipFill>
        <p:spPr>
          <a:xfrm>
            <a:off x="1225868" y="2935326"/>
            <a:ext cx="7608740" cy="2206826"/>
          </a:xfrm>
          <a:prstGeom prst="rect">
            <a:avLst/>
          </a:prstGeom>
          <a:solidFill>
            <a:schemeClr val="bg1"/>
          </a:solidFill>
          <a:ln>
            <a:noFill/>
          </a:ln>
        </p:spPr>
      </p:pic>
      <p:pic>
        <p:nvPicPr>
          <p:cNvPr id="9" name="Picture 8" descr="Diagram&#10;&#10;Description automatically generated">
            <a:extLst>
              <a:ext uri="{FF2B5EF4-FFF2-40B4-BE49-F238E27FC236}">
                <a16:creationId xmlns:a16="http://schemas.microsoft.com/office/drawing/2014/main" id="{38910C4F-4EE1-DB4D-BF8A-3F8AE5B2FA0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3171394"/>
            <a:ext cx="2971800" cy="561027"/>
          </a:xfrm>
          <a:prstGeom prst="rect">
            <a:avLst/>
          </a:prstGeom>
        </p:spPr>
      </p:pic>
      <p:pic>
        <p:nvPicPr>
          <p:cNvPr id="12" name="Picture 11" descr="Diagram&#10;&#10;Description automatically generated">
            <a:extLst>
              <a:ext uri="{FF2B5EF4-FFF2-40B4-BE49-F238E27FC236}">
                <a16:creationId xmlns:a16="http://schemas.microsoft.com/office/drawing/2014/main" id="{0540A52B-1863-5245-98FE-59E1F561715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742787"/>
            <a:ext cx="3058246" cy="2428607"/>
          </a:xfrm>
          <a:prstGeom prst="rect">
            <a:avLst/>
          </a:prstGeom>
        </p:spPr>
      </p:pic>
      <p:sp>
        <p:nvSpPr>
          <p:cNvPr id="14" name="TextBox 13">
            <a:extLst>
              <a:ext uri="{FF2B5EF4-FFF2-40B4-BE49-F238E27FC236}">
                <a16:creationId xmlns:a16="http://schemas.microsoft.com/office/drawing/2014/main" id="{A5D6A357-AC1B-DB43-8D84-DFA5DEBD903B}"/>
              </a:ext>
            </a:extLst>
          </p:cNvPr>
          <p:cNvSpPr txBox="1"/>
          <p:nvPr/>
        </p:nvSpPr>
        <p:spPr>
          <a:xfrm>
            <a:off x="104775" y="3710164"/>
            <a:ext cx="4572000" cy="253916"/>
          </a:xfrm>
          <a:prstGeom prst="rect">
            <a:avLst/>
          </a:prstGeom>
          <a:noFill/>
        </p:spPr>
        <p:txBody>
          <a:bodyPr wrap="square">
            <a:spAutoFit/>
          </a:bodyPr>
          <a:lstStyle/>
          <a:p>
            <a:r>
              <a:rPr lang="en-US" sz="1050" dirty="0">
                <a:hlinkClick r:id="rId5"/>
              </a:rPr>
              <a:t>Reina, P5 Town Hall</a:t>
            </a:r>
            <a:endParaRPr lang="en-US" sz="1050" dirty="0"/>
          </a:p>
        </p:txBody>
      </p:sp>
      <p:sp>
        <p:nvSpPr>
          <p:cNvPr id="15" name="TextBox 14">
            <a:extLst>
              <a:ext uri="{FF2B5EF4-FFF2-40B4-BE49-F238E27FC236}">
                <a16:creationId xmlns:a16="http://schemas.microsoft.com/office/drawing/2014/main" id="{ABC6382E-C0D6-B443-86AA-DA6444189CEE}"/>
              </a:ext>
            </a:extLst>
          </p:cNvPr>
          <p:cNvSpPr txBox="1"/>
          <p:nvPr/>
        </p:nvSpPr>
        <p:spPr>
          <a:xfrm>
            <a:off x="7372867" y="4840647"/>
            <a:ext cx="822661" cy="253916"/>
          </a:xfrm>
          <a:prstGeom prst="rect">
            <a:avLst/>
          </a:prstGeom>
          <a:noFill/>
        </p:spPr>
        <p:txBody>
          <a:bodyPr wrap="none" rtlCol="0">
            <a:spAutoFit/>
          </a:bodyPr>
          <a:lstStyle/>
          <a:p>
            <a:r>
              <a:rPr lang="en-US" sz="1050" i="1" dirty="0"/>
              <a:t>C. </a:t>
            </a:r>
            <a:r>
              <a:rPr lang="en-US" sz="1050" i="1" dirty="0" err="1"/>
              <a:t>Vernieri</a:t>
            </a:r>
            <a:endParaRPr lang="en-US" sz="1050" i="1" dirty="0"/>
          </a:p>
        </p:txBody>
      </p:sp>
    </p:spTree>
    <p:extLst>
      <p:ext uri="{BB962C8B-B14F-4D97-AF65-F5344CB8AC3E}">
        <p14:creationId xmlns:p14="http://schemas.microsoft.com/office/powerpoint/2010/main" val="1671268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pic>
        <p:nvPicPr>
          <p:cNvPr id="531" name="Google Shape;531;p5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490399" y="2888512"/>
            <a:ext cx="3944157" cy="1969238"/>
          </a:xfrm>
          <a:prstGeom prst="rect">
            <a:avLst/>
          </a:prstGeom>
          <a:noFill/>
          <a:ln>
            <a:noFill/>
          </a:ln>
        </p:spPr>
      </p:pic>
      <p:sp>
        <p:nvSpPr>
          <p:cNvPr id="532" name="Google Shape;532;p54"/>
          <p:cNvSpPr txBox="1">
            <a:spLocks noGrp="1"/>
          </p:cNvSpPr>
          <p:nvPr>
            <p:ph type="title"/>
          </p:nvPr>
        </p:nvSpPr>
        <p:spPr>
          <a:xfrm>
            <a:off x="600075" y="200026"/>
            <a:ext cx="7915275" cy="474075"/>
          </a:xfrm>
          <a:prstGeom prst="rect">
            <a:avLst/>
          </a:prstGeom>
        </p:spPr>
        <p:txBody>
          <a:bodyPr spcFirstLastPara="1" wrap="square" lIns="0" tIns="34275" rIns="68569" bIns="34275" anchor="b" anchorCtr="0">
            <a:noAutofit/>
          </a:bodyPr>
          <a:lstStyle/>
          <a:p>
            <a:r>
              <a:rPr lang="en-US"/>
              <a:t>Linear vs. Circular</a:t>
            </a:r>
            <a:endParaRPr/>
          </a:p>
        </p:txBody>
      </p:sp>
      <p:sp>
        <p:nvSpPr>
          <p:cNvPr id="533" name="Google Shape;533;p54"/>
          <p:cNvSpPr txBox="1">
            <a:spLocks noGrp="1"/>
          </p:cNvSpPr>
          <p:nvPr>
            <p:ph type="sldNum" idx="12"/>
          </p:nvPr>
        </p:nvSpPr>
        <p:spPr>
          <a:xfrm>
            <a:off x="6457950" y="4712118"/>
            <a:ext cx="2057400" cy="273825"/>
          </a:xfrm>
          <a:prstGeom prst="rect">
            <a:avLst/>
          </a:prstGeom>
        </p:spPr>
        <p:txBody>
          <a:bodyPr spcFirstLastPara="1" wrap="square" lIns="68569" tIns="34275" rIns="0" bIns="34275" anchor="ctr" anchorCtr="0">
            <a:noAutofit/>
          </a:bodyPr>
          <a:lstStyle/>
          <a:p>
            <a:fld id="{00000000-1234-1234-1234-123412341234}" type="slidenum">
              <a:rPr lang="en-US"/>
              <a:pPr/>
              <a:t>14</a:t>
            </a:fld>
            <a:endParaRPr/>
          </a:p>
        </p:txBody>
      </p:sp>
      <p:sp>
        <p:nvSpPr>
          <p:cNvPr id="535" name="Google Shape;535;p54"/>
          <p:cNvSpPr txBox="1">
            <a:spLocks noGrp="1"/>
          </p:cNvSpPr>
          <p:nvPr>
            <p:ph type="body" idx="1"/>
          </p:nvPr>
        </p:nvSpPr>
        <p:spPr>
          <a:xfrm>
            <a:off x="600075" y="832669"/>
            <a:ext cx="7915275" cy="298800"/>
          </a:xfrm>
          <a:prstGeom prst="rect">
            <a:avLst/>
          </a:prstGeom>
        </p:spPr>
        <p:txBody>
          <a:bodyPr spcFirstLastPara="1" wrap="square" lIns="0" tIns="34275" rIns="68569" bIns="34275" anchor="t" anchorCtr="0">
            <a:noAutofit/>
          </a:bodyPr>
          <a:lstStyle/>
          <a:p>
            <a:pPr marL="0" indent="0">
              <a:lnSpc>
                <a:spcPct val="115000"/>
              </a:lnSpc>
              <a:spcBef>
                <a:spcPts val="0"/>
              </a:spcBef>
              <a:buSzPts val="1100"/>
            </a:pPr>
            <a:r>
              <a:rPr lang="en-US">
                <a:solidFill>
                  <a:srgbClr val="B83A4B"/>
                </a:solidFill>
              </a:rPr>
              <a:t>Linear e</a:t>
            </a:r>
            <a:r>
              <a:rPr lang="en-US" baseline="30000">
                <a:solidFill>
                  <a:srgbClr val="B83A4B"/>
                </a:solidFill>
              </a:rPr>
              <a:t>+</a:t>
            </a:r>
            <a:r>
              <a:rPr lang="en-US">
                <a:solidFill>
                  <a:srgbClr val="B83A4B"/>
                </a:solidFill>
              </a:rPr>
              <a:t>e</a:t>
            </a:r>
            <a:r>
              <a:rPr lang="en-US" baseline="30000">
                <a:solidFill>
                  <a:srgbClr val="B83A4B"/>
                </a:solidFill>
              </a:rPr>
              <a:t>-</a:t>
            </a:r>
            <a:r>
              <a:rPr lang="en-US">
                <a:solidFill>
                  <a:srgbClr val="B83A4B"/>
                </a:solidFill>
              </a:rPr>
              <a:t> colliders: ILC, C</a:t>
            </a:r>
            <a:r>
              <a:rPr lang="en-US" baseline="30000">
                <a:solidFill>
                  <a:srgbClr val="B83A4B"/>
                </a:solidFill>
              </a:rPr>
              <a:t>3</a:t>
            </a:r>
            <a:r>
              <a:rPr lang="en-US">
                <a:solidFill>
                  <a:srgbClr val="B83A4B"/>
                </a:solidFill>
              </a:rPr>
              <a:t>, CLIC</a:t>
            </a:r>
            <a:endParaRPr sz="1800"/>
          </a:p>
        </p:txBody>
      </p:sp>
      <p:sp>
        <p:nvSpPr>
          <p:cNvPr id="536" name="Google Shape;536;p54"/>
          <p:cNvSpPr txBox="1">
            <a:spLocks noGrp="1"/>
          </p:cNvSpPr>
          <p:nvPr>
            <p:ph type="body" idx="2"/>
          </p:nvPr>
        </p:nvSpPr>
        <p:spPr>
          <a:xfrm>
            <a:off x="600075" y="1150969"/>
            <a:ext cx="3518775" cy="1273050"/>
          </a:xfrm>
          <a:prstGeom prst="rect">
            <a:avLst/>
          </a:prstGeom>
        </p:spPr>
        <p:txBody>
          <a:bodyPr spcFirstLastPara="1" wrap="square" lIns="0" tIns="34275" rIns="68569" bIns="34275" anchor="t" anchorCtr="0">
            <a:noAutofit/>
          </a:bodyPr>
          <a:lstStyle/>
          <a:p>
            <a:pPr marL="361950" indent="-285750">
              <a:spcBef>
                <a:spcPts val="0"/>
              </a:spcBef>
              <a:buSzPts val="2000"/>
              <a:buFont typeface="Arial" panose="020B0604020202020204" pitchFamily="34" charset="0"/>
              <a:buChar char="•"/>
            </a:pPr>
            <a:r>
              <a:rPr lang="en-US" sz="1500" dirty="0"/>
              <a:t>Reach higher energies (~TeV), and can use polarized beams</a:t>
            </a:r>
            <a:endParaRPr sz="1500" dirty="0"/>
          </a:p>
          <a:p>
            <a:pPr marL="361950" indent="-285750">
              <a:spcBef>
                <a:spcPts val="0"/>
              </a:spcBef>
              <a:buSzPts val="2000"/>
              <a:buFont typeface="Arial" panose="020B0604020202020204" pitchFamily="34" charset="0"/>
              <a:buChar char="•"/>
            </a:pPr>
            <a:r>
              <a:rPr lang="en-US" sz="1500" dirty="0"/>
              <a:t>Relatively low radiation</a:t>
            </a:r>
            <a:endParaRPr sz="1500" dirty="0"/>
          </a:p>
          <a:p>
            <a:pPr marL="361950" indent="-285750">
              <a:spcBef>
                <a:spcPts val="0"/>
              </a:spcBef>
              <a:buSzPts val="2000"/>
              <a:buFont typeface="Arial" panose="020B0604020202020204" pitchFamily="34" charset="0"/>
              <a:buChar char="•"/>
            </a:pPr>
            <a:r>
              <a:rPr lang="en-US" sz="1500" dirty="0"/>
              <a:t>Collisions in bunch trains</a:t>
            </a:r>
            <a:endParaRPr sz="1500" dirty="0"/>
          </a:p>
        </p:txBody>
      </p:sp>
      <p:pic>
        <p:nvPicPr>
          <p:cNvPr id="537" name="Google Shape;537;p54"/>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754688" y="832669"/>
            <a:ext cx="4837521" cy="2154207"/>
          </a:xfrm>
          <a:prstGeom prst="rect">
            <a:avLst/>
          </a:prstGeom>
          <a:noFill/>
          <a:ln>
            <a:noFill/>
          </a:ln>
        </p:spPr>
      </p:pic>
      <p:sp>
        <p:nvSpPr>
          <p:cNvPr id="538" name="Google Shape;538;p54"/>
          <p:cNvSpPr txBox="1">
            <a:spLocks noGrp="1"/>
          </p:cNvSpPr>
          <p:nvPr>
            <p:ph type="body" idx="1"/>
          </p:nvPr>
        </p:nvSpPr>
        <p:spPr>
          <a:xfrm>
            <a:off x="614363" y="2671406"/>
            <a:ext cx="7915275" cy="298800"/>
          </a:xfrm>
          <a:prstGeom prst="rect">
            <a:avLst/>
          </a:prstGeom>
        </p:spPr>
        <p:txBody>
          <a:bodyPr spcFirstLastPara="1" wrap="square" lIns="0" tIns="34275" rIns="68569" bIns="34275" anchor="t" anchorCtr="0">
            <a:noAutofit/>
          </a:bodyPr>
          <a:lstStyle/>
          <a:p>
            <a:pPr marL="0" indent="0">
              <a:lnSpc>
                <a:spcPct val="115000"/>
              </a:lnSpc>
              <a:spcBef>
                <a:spcPts val="0"/>
              </a:spcBef>
            </a:pPr>
            <a:r>
              <a:rPr lang="en-US">
                <a:solidFill>
                  <a:srgbClr val="B83A4B"/>
                </a:solidFill>
              </a:rPr>
              <a:t>Circular e</a:t>
            </a:r>
            <a:r>
              <a:rPr lang="en-US" baseline="30000">
                <a:solidFill>
                  <a:srgbClr val="B83A4B"/>
                </a:solidFill>
              </a:rPr>
              <a:t>+</a:t>
            </a:r>
            <a:r>
              <a:rPr lang="en-US">
                <a:solidFill>
                  <a:srgbClr val="B83A4B"/>
                </a:solidFill>
              </a:rPr>
              <a:t>e</a:t>
            </a:r>
            <a:r>
              <a:rPr lang="en-US" baseline="30000">
                <a:solidFill>
                  <a:srgbClr val="B83A4B"/>
                </a:solidFill>
              </a:rPr>
              <a:t>-</a:t>
            </a:r>
            <a:r>
              <a:rPr lang="en-US">
                <a:solidFill>
                  <a:srgbClr val="B83A4B"/>
                </a:solidFill>
              </a:rPr>
              <a:t> colliders: FCC-ee, CEPC</a:t>
            </a:r>
            <a:endParaRPr sz="1800"/>
          </a:p>
        </p:txBody>
      </p:sp>
      <mc:AlternateContent xmlns:mc="http://schemas.openxmlformats.org/markup-compatibility/2006" xmlns:a14="http://schemas.microsoft.com/office/drawing/2010/main">
        <mc:Choice Requires="a14">
          <p:sp>
            <p:nvSpPr>
              <p:cNvPr id="539" name="Google Shape;539;p54"/>
              <p:cNvSpPr txBox="1">
                <a:spLocks noGrp="1"/>
              </p:cNvSpPr>
              <p:nvPr>
                <p:ph type="body" idx="2"/>
              </p:nvPr>
            </p:nvSpPr>
            <p:spPr>
              <a:xfrm>
                <a:off x="629663" y="2970206"/>
                <a:ext cx="3459600" cy="1707975"/>
              </a:xfrm>
              <a:prstGeom prst="rect">
                <a:avLst/>
              </a:prstGeom>
            </p:spPr>
            <p:txBody>
              <a:bodyPr spcFirstLastPara="1" wrap="square" lIns="0" tIns="34275" rIns="68569" bIns="34275" anchor="t" anchorCtr="0">
                <a:noAutofit/>
              </a:bodyPr>
              <a:lstStyle/>
              <a:p>
                <a:pPr marL="361950" indent="-285750">
                  <a:spcBef>
                    <a:spcPts val="0"/>
                  </a:spcBef>
                  <a:buSzPts val="2000"/>
                  <a:buFont typeface="Arial" panose="020B0604020202020204" pitchFamily="34" charset="0"/>
                  <a:buChar char="•"/>
                </a:pPr>
                <a:r>
                  <a:rPr lang="en-US" sz="1500" dirty="0"/>
                  <a:t>Highest luminosity collider at Z/WW/ZH</a:t>
                </a:r>
                <a:endParaRPr sz="1500" dirty="0"/>
              </a:p>
              <a:p>
                <a:pPr marL="361950" indent="-285750">
                  <a:spcBef>
                    <a:spcPts val="0"/>
                  </a:spcBef>
                  <a:buSzPts val="2000"/>
                  <a:buFont typeface="Arial" panose="020B0604020202020204" pitchFamily="34" charset="0"/>
                  <a:buChar char="•"/>
                </a:pPr>
                <a:r>
                  <a:rPr lang="en-US" sz="1500" dirty="0"/>
                  <a:t>limited by synchrotron radiation above 350 – 400 GeV (~ </a:t>
                </a:r>
                <a14:m>
                  <m:oMath xmlns:m="http://schemas.openxmlformats.org/officeDocument/2006/math">
                    <m:r>
                      <a:rPr lang="en-US" sz="1500" i="1" smtClean="0">
                        <a:latin typeface="Cambria Math" panose="02040503050406030204" pitchFamily="18" charset="0"/>
                        <a:ea typeface="Cambria Math" panose="02040503050406030204" pitchFamily="18" charset="0"/>
                      </a:rPr>
                      <m:t>𝛾</m:t>
                    </m:r>
                  </m:oMath>
                </a14:m>
                <a:r>
                  <a:rPr lang="en-US" sz="1500" baseline="30000" dirty="0"/>
                  <a:t>4</a:t>
                </a:r>
                <a:r>
                  <a:rPr lang="en-US" sz="1500" dirty="0"/>
                  <a:t> /</a:t>
                </a:r>
                <a14:m>
                  <m:oMath xmlns:m="http://schemas.openxmlformats.org/officeDocument/2006/math">
                    <m:r>
                      <a:rPr lang="en-US" sz="1500" i="1" smtClean="0">
                        <a:latin typeface="Cambria Math" panose="02040503050406030204" pitchFamily="18" charset="0"/>
                        <a:ea typeface="Cambria Math" panose="02040503050406030204" pitchFamily="18" charset="0"/>
                      </a:rPr>
                      <m:t>𝜌</m:t>
                    </m:r>
                  </m:oMath>
                </a14:m>
                <a:r>
                  <a:rPr lang="en-US" sz="1500" baseline="30000" dirty="0"/>
                  <a:t>2</a:t>
                </a:r>
                <a:r>
                  <a:rPr lang="en-US" sz="1500" dirty="0"/>
                  <a:t>)</a:t>
                </a:r>
                <a:endParaRPr sz="1500" dirty="0"/>
              </a:p>
              <a:p>
                <a:pPr marL="361950" indent="-285750">
                  <a:spcBef>
                    <a:spcPts val="0"/>
                  </a:spcBef>
                  <a:buSzPts val="2000"/>
                  <a:buFont typeface="Arial" panose="020B0604020202020204" pitchFamily="34" charset="0"/>
                  <a:buChar char="•"/>
                </a:pPr>
                <a:r>
                  <a:rPr lang="en-US" sz="1500" dirty="0"/>
                  <a:t>Beam continues to circulate after collision</a:t>
                </a:r>
                <a:endParaRPr sz="1500" dirty="0"/>
              </a:p>
            </p:txBody>
          </p:sp>
        </mc:Choice>
        <mc:Fallback xmlns="">
          <p:sp>
            <p:nvSpPr>
              <p:cNvPr id="539" name="Google Shape;539;p54"/>
              <p:cNvSpPr txBox="1">
                <a:spLocks noGrp="1" noRot="1" noChangeAspect="1" noMove="1" noResize="1" noEditPoints="1" noAdjustHandles="1" noChangeArrowheads="1" noChangeShapeType="1" noTextEdit="1"/>
              </p:cNvSpPr>
              <p:nvPr>
                <p:ph type="body" idx="2"/>
              </p:nvPr>
            </p:nvSpPr>
            <p:spPr>
              <a:xfrm>
                <a:off x="629663" y="2970206"/>
                <a:ext cx="3459600" cy="1707975"/>
              </a:xfrm>
              <a:prstGeom prst="rect">
                <a:avLst/>
              </a:prstGeom>
              <a:blipFill>
                <a:blip r:embed="rId5"/>
                <a:stretch>
                  <a:fillRect l="-1825" t="-3676"/>
                </a:stretch>
              </a:blipFill>
            </p:spPr>
            <p:txBody>
              <a:bodyPr/>
              <a:lstStyle/>
              <a:p>
                <a:r>
                  <a:rPr 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pic>
        <p:nvPicPr>
          <p:cNvPr id="548" name="Google Shape;548;p5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98106" y="719550"/>
            <a:ext cx="7953600" cy="4345744"/>
          </a:xfrm>
          <a:prstGeom prst="rect">
            <a:avLst/>
          </a:prstGeom>
          <a:noFill/>
          <a:ln>
            <a:noFill/>
          </a:ln>
        </p:spPr>
      </p:pic>
      <p:sp>
        <p:nvSpPr>
          <p:cNvPr id="545" name="Google Shape;545;p55"/>
          <p:cNvSpPr txBox="1">
            <a:spLocks noGrp="1"/>
          </p:cNvSpPr>
          <p:nvPr>
            <p:ph type="title"/>
          </p:nvPr>
        </p:nvSpPr>
        <p:spPr>
          <a:xfrm>
            <a:off x="600075" y="200026"/>
            <a:ext cx="7915275" cy="474075"/>
          </a:xfrm>
          <a:prstGeom prst="rect">
            <a:avLst/>
          </a:prstGeom>
        </p:spPr>
        <p:txBody>
          <a:bodyPr spcFirstLastPara="1" wrap="square" lIns="0" tIns="34275" rIns="68569" bIns="34275" anchor="b" anchorCtr="0">
            <a:noAutofit/>
          </a:bodyPr>
          <a:lstStyle/>
          <a:p>
            <a:r>
              <a:rPr lang="en-US" dirty="0"/>
              <a:t>Higgs Factory Proposals</a:t>
            </a:r>
            <a:endParaRPr dirty="0"/>
          </a:p>
        </p:txBody>
      </p:sp>
      <p:sp>
        <p:nvSpPr>
          <p:cNvPr id="546" name="Google Shape;546;p55"/>
          <p:cNvSpPr txBox="1">
            <a:spLocks noGrp="1"/>
          </p:cNvSpPr>
          <p:nvPr>
            <p:ph type="sldNum" idx="12"/>
          </p:nvPr>
        </p:nvSpPr>
        <p:spPr>
          <a:xfrm>
            <a:off x="6457950" y="4712118"/>
            <a:ext cx="2057400" cy="273825"/>
          </a:xfrm>
          <a:prstGeom prst="rect">
            <a:avLst/>
          </a:prstGeom>
        </p:spPr>
        <p:txBody>
          <a:bodyPr spcFirstLastPara="1" wrap="square" lIns="68569" tIns="34275" rIns="0" bIns="34275" anchor="ctr" anchorCtr="0">
            <a:noAutofit/>
          </a:bodyPr>
          <a:lstStyle/>
          <a:p>
            <a:fld id="{00000000-1234-1234-1234-123412341234}" type="slidenum">
              <a:rPr lang="en-US"/>
              <a:pPr/>
              <a:t>15</a:t>
            </a:fld>
            <a:endParaRPr/>
          </a:p>
        </p:txBody>
      </p:sp>
      <p:sp>
        <p:nvSpPr>
          <p:cNvPr id="549" name="Google Shape;549;p55"/>
          <p:cNvSpPr txBox="1"/>
          <p:nvPr/>
        </p:nvSpPr>
        <p:spPr>
          <a:xfrm>
            <a:off x="729169" y="4138444"/>
            <a:ext cx="1399275" cy="623225"/>
          </a:xfrm>
          <a:prstGeom prst="rect">
            <a:avLst/>
          </a:prstGeom>
          <a:noFill/>
          <a:ln>
            <a:noFill/>
          </a:ln>
        </p:spPr>
        <p:txBody>
          <a:bodyPr spcFirstLastPara="1" wrap="square" lIns="68569" tIns="68569" rIns="68569" bIns="68569" anchor="t" anchorCtr="0">
            <a:spAutoFit/>
          </a:bodyPr>
          <a:lstStyle/>
          <a:p>
            <a:r>
              <a:rPr lang="en-US" sz="1575" b="1">
                <a:solidFill>
                  <a:srgbClr val="B83A4B"/>
                </a:solidFill>
                <a:latin typeface="Lato"/>
                <a:ea typeface="Lato"/>
                <a:cs typeface="Lato"/>
                <a:sym typeface="Lato"/>
              </a:rPr>
              <a:t>ILC</a:t>
            </a:r>
            <a:endParaRPr sz="1575" b="1">
              <a:solidFill>
                <a:srgbClr val="B83A4B"/>
              </a:solidFill>
              <a:latin typeface="Lato"/>
              <a:ea typeface="Lato"/>
              <a:cs typeface="Lato"/>
              <a:sym typeface="Lato"/>
            </a:endParaRPr>
          </a:p>
          <a:p>
            <a:r>
              <a:rPr lang="en-US" sz="1575" b="1">
                <a:solidFill>
                  <a:srgbClr val="B83A4B"/>
                </a:solidFill>
                <a:latin typeface="Lato"/>
                <a:ea typeface="Lato"/>
                <a:cs typeface="Lato"/>
                <a:sym typeface="Lato"/>
              </a:rPr>
              <a:t>250/500 GeV</a:t>
            </a:r>
            <a:endParaRPr sz="1575" b="1">
              <a:solidFill>
                <a:srgbClr val="B83A4B"/>
              </a:solidFill>
              <a:latin typeface="Lato"/>
              <a:ea typeface="Lato"/>
              <a:cs typeface="Lato"/>
              <a:sym typeface="Lato"/>
            </a:endParaRPr>
          </a:p>
        </p:txBody>
      </p:sp>
      <p:sp>
        <p:nvSpPr>
          <p:cNvPr id="550" name="Google Shape;550;p55"/>
          <p:cNvSpPr txBox="1"/>
          <p:nvPr/>
        </p:nvSpPr>
        <p:spPr>
          <a:xfrm>
            <a:off x="3799500" y="4307025"/>
            <a:ext cx="1399275" cy="623225"/>
          </a:xfrm>
          <a:prstGeom prst="rect">
            <a:avLst/>
          </a:prstGeom>
          <a:noFill/>
          <a:ln>
            <a:noFill/>
          </a:ln>
        </p:spPr>
        <p:txBody>
          <a:bodyPr spcFirstLastPara="1" wrap="square" lIns="68569" tIns="68569" rIns="68569" bIns="68569" anchor="t" anchorCtr="0">
            <a:spAutoFit/>
          </a:bodyPr>
          <a:lstStyle/>
          <a:p>
            <a:r>
              <a:rPr lang="en-US" sz="1575" b="1">
                <a:solidFill>
                  <a:srgbClr val="B83A4B"/>
                </a:solidFill>
                <a:latin typeface="Lato"/>
                <a:ea typeface="Lato"/>
                <a:cs typeface="Lato"/>
                <a:sym typeface="Lato"/>
              </a:rPr>
              <a:t>250/550 GeV</a:t>
            </a:r>
            <a:endParaRPr sz="1575" b="1">
              <a:solidFill>
                <a:srgbClr val="B83A4B"/>
              </a:solidFill>
              <a:latin typeface="Lato"/>
              <a:ea typeface="Lato"/>
              <a:cs typeface="Lato"/>
              <a:sym typeface="Lato"/>
            </a:endParaRPr>
          </a:p>
          <a:p>
            <a:r>
              <a:rPr lang="en-US" sz="1575" b="1">
                <a:solidFill>
                  <a:srgbClr val="B83A4B"/>
                </a:solidFill>
                <a:latin typeface="Lato"/>
                <a:ea typeface="Lato"/>
                <a:cs typeface="Lato"/>
                <a:sym typeface="Lato"/>
              </a:rPr>
              <a:t>… &gt; TeV</a:t>
            </a:r>
            <a:endParaRPr sz="1575" b="1">
              <a:solidFill>
                <a:srgbClr val="B83A4B"/>
              </a:solidFill>
              <a:latin typeface="Lato"/>
              <a:ea typeface="Lato"/>
              <a:cs typeface="Lato"/>
              <a:sym typeface="Lato"/>
            </a:endParaRPr>
          </a:p>
        </p:txBody>
      </p:sp>
      <p:sp>
        <p:nvSpPr>
          <p:cNvPr id="551" name="Google Shape;551;p55"/>
          <p:cNvSpPr txBox="1"/>
          <p:nvPr/>
        </p:nvSpPr>
        <p:spPr>
          <a:xfrm>
            <a:off x="3799500" y="2178825"/>
            <a:ext cx="1399275" cy="623225"/>
          </a:xfrm>
          <a:prstGeom prst="rect">
            <a:avLst/>
          </a:prstGeom>
          <a:noFill/>
          <a:ln>
            <a:noFill/>
          </a:ln>
        </p:spPr>
        <p:txBody>
          <a:bodyPr spcFirstLastPara="1" wrap="square" lIns="68569" tIns="68569" rIns="68569" bIns="68569" anchor="t" anchorCtr="0">
            <a:spAutoFit/>
          </a:bodyPr>
          <a:lstStyle/>
          <a:p>
            <a:r>
              <a:rPr lang="en-US" sz="1575" b="1">
                <a:solidFill>
                  <a:srgbClr val="B83A4B"/>
                </a:solidFill>
                <a:latin typeface="Lato"/>
                <a:ea typeface="Lato"/>
                <a:cs typeface="Lato"/>
                <a:sym typeface="Lato"/>
              </a:rPr>
              <a:t>CEPC</a:t>
            </a:r>
            <a:endParaRPr sz="1575" b="1">
              <a:solidFill>
                <a:srgbClr val="B83A4B"/>
              </a:solidFill>
              <a:latin typeface="Lato"/>
              <a:ea typeface="Lato"/>
              <a:cs typeface="Lato"/>
              <a:sym typeface="Lato"/>
            </a:endParaRPr>
          </a:p>
          <a:p>
            <a:r>
              <a:rPr lang="en-US" sz="1575" b="1">
                <a:solidFill>
                  <a:srgbClr val="B83A4B"/>
                </a:solidFill>
                <a:latin typeface="Lato"/>
                <a:ea typeface="Lato"/>
                <a:cs typeface="Lato"/>
                <a:sym typeface="Lato"/>
              </a:rPr>
              <a:t>240 GeV</a:t>
            </a:r>
            <a:endParaRPr sz="1575" b="1">
              <a:solidFill>
                <a:srgbClr val="B83A4B"/>
              </a:solidFill>
              <a:latin typeface="Lato"/>
              <a:ea typeface="Lato"/>
              <a:cs typeface="Lato"/>
              <a:sym typeface="Lato"/>
            </a:endParaRPr>
          </a:p>
        </p:txBody>
      </p:sp>
      <p:sp>
        <p:nvSpPr>
          <p:cNvPr id="552" name="Google Shape;552;p55"/>
          <p:cNvSpPr txBox="1"/>
          <p:nvPr/>
        </p:nvSpPr>
        <p:spPr>
          <a:xfrm>
            <a:off x="6116063" y="674100"/>
            <a:ext cx="2741175" cy="380851"/>
          </a:xfrm>
          <a:prstGeom prst="rect">
            <a:avLst/>
          </a:prstGeom>
          <a:noFill/>
          <a:ln>
            <a:noFill/>
          </a:ln>
        </p:spPr>
        <p:txBody>
          <a:bodyPr spcFirstLastPara="1" wrap="square" lIns="68569" tIns="68569" rIns="68569" bIns="68569" anchor="t" anchorCtr="0">
            <a:spAutoFit/>
          </a:bodyPr>
          <a:lstStyle/>
          <a:p>
            <a:r>
              <a:rPr lang="en-US" sz="1575" b="1">
                <a:solidFill>
                  <a:srgbClr val="B83A4B"/>
                </a:solidFill>
                <a:latin typeface="Lato"/>
                <a:ea typeface="Lato"/>
                <a:cs typeface="Lato"/>
                <a:sym typeface="Lato"/>
              </a:rPr>
              <a:t>CLIC 380/1000/3000 GeV</a:t>
            </a:r>
            <a:endParaRPr sz="1575" b="1">
              <a:solidFill>
                <a:srgbClr val="B83A4B"/>
              </a:solidFill>
              <a:latin typeface="Lato"/>
              <a:ea typeface="Lato"/>
              <a:cs typeface="Lato"/>
              <a:sym typeface="Lato"/>
            </a:endParaRPr>
          </a:p>
        </p:txBody>
      </p:sp>
      <p:sp>
        <p:nvSpPr>
          <p:cNvPr id="553" name="Google Shape;553;p55"/>
          <p:cNvSpPr txBox="1"/>
          <p:nvPr/>
        </p:nvSpPr>
        <p:spPr>
          <a:xfrm>
            <a:off x="5115919" y="2913750"/>
            <a:ext cx="1399275" cy="623225"/>
          </a:xfrm>
          <a:prstGeom prst="rect">
            <a:avLst/>
          </a:prstGeom>
          <a:noFill/>
          <a:ln>
            <a:noFill/>
          </a:ln>
        </p:spPr>
        <p:txBody>
          <a:bodyPr spcFirstLastPara="1" wrap="square" lIns="68569" tIns="68569" rIns="68569" bIns="68569" anchor="t" anchorCtr="0">
            <a:spAutoFit/>
          </a:bodyPr>
          <a:lstStyle/>
          <a:p>
            <a:r>
              <a:rPr lang="en-US" sz="1575" b="1">
                <a:solidFill>
                  <a:srgbClr val="B83A4B"/>
                </a:solidFill>
                <a:latin typeface="Lato"/>
                <a:ea typeface="Lato"/>
                <a:cs typeface="Lato"/>
                <a:sym typeface="Lato"/>
              </a:rPr>
              <a:t>FCC-ee</a:t>
            </a:r>
            <a:endParaRPr sz="1575" b="1">
              <a:solidFill>
                <a:srgbClr val="B83A4B"/>
              </a:solidFill>
              <a:latin typeface="Lato"/>
              <a:ea typeface="Lato"/>
              <a:cs typeface="Lato"/>
              <a:sym typeface="Lato"/>
            </a:endParaRPr>
          </a:p>
          <a:p>
            <a:r>
              <a:rPr lang="en-US" sz="1575" b="1">
                <a:solidFill>
                  <a:srgbClr val="B83A4B"/>
                </a:solidFill>
                <a:latin typeface="Lato"/>
                <a:ea typeface="Lato"/>
                <a:cs typeface="Lato"/>
                <a:sym typeface="Lato"/>
              </a:rPr>
              <a:t>240/365 GeV</a:t>
            </a:r>
            <a:endParaRPr sz="1575" b="1">
              <a:solidFill>
                <a:srgbClr val="B83A4B"/>
              </a:solidFill>
              <a:latin typeface="Lato"/>
              <a:ea typeface="Lato"/>
              <a:cs typeface="Lato"/>
              <a:sym typeface="Lato"/>
            </a:endParaRPr>
          </a:p>
        </p:txBody>
      </p:sp>
      <p:pic>
        <p:nvPicPr>
          <p:cNvPr id="554" name="Google Shape;554;p55"/>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660394" y="3796237"/>
            <a:ext cx="2872983" cy="474075"/>
          </a:xfrm>
          <a:prstGeom prst="rect">
            <a:avLst/>
          </a:prstGeom>
          <a:noFill/>
          <a:ln>
            <a:noFill/>
          </a:ln>
        </p:spPr>
      </p:pic>
      <p:pic>
        <p:nvPicPr>
          <p:cNvPr id="555" name="Google Shape;555;p5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2897869" y="3537225"/>
            <a:ext cx="795848" cy="769800"/>
          </a:xfrm>
          <a:prstGeom prst="rect">
            <a:avLst/>
          </a:prstGeom>
          <a:noFill/>
          <a:ln>
            <a:noFill/>
          </a:ln>
        </p:spPr>
      </p:pic>
      <p:sp>
        <p:nvSpPr>
          <p:cNvPr id="3" name="Subtitle 2">
            <a:extLst>
              <a:ext uri="{FF2B5EF4-FFF2-40B4-BE49-F238E27FC236}">
                <a16:creationId xmlns:a16="http://schemas.microsoft.com/office/drawing/2014/main" id="{D5310306-71C0-1D49-9452-5F5B637ED9D0}"/>
              </a:ext>
            </a:extLst>
          </p:cNvPr>
          <p:cNvSpPr>
            <a:spLocks noGrp="1"/>
          </p:cNvSpPr>
          <p:nvPr>
            <p:ph type="subTitle" idx="3"/>
          </p:nvPr>
        </p:nvSpPr>
        <p:spPr/>
        <p:txBody>
          <a:bodyPr/>
          <a:lstStyle/>
          <a:p>
            <a:endParaRPr lang="en-US"/>
          </a:p>
        </p:txBody>
      </p:sp>
    </p:spTree>
    <p:extLst>
      <p:ext uri="{BB962C8B-B14F-4D97-AF65-F5344CB8AC3E}">
        <p14:creationId xmlns:p14="http://schemas.microsoft.com/office/powerpoint/2010/main" val="4045053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F71E0-23BA-1BD7-A50D-71610082AFBF}"/>
              </a:ext>
            </a:extLst>
          </p:cNvPr>
          <p:cNvSpPr>
            <a:spLocks noGrp="1"/>
          </p:cNvSpPr>
          <p:nvPr>
            <p:ph type="body" idx="1"/>
          </p:nvPr>
        </p:nvSpPr>
        <p:spPr/>
        <p:txBody>
          <a:bodyPr/>
          <a:lstStyle/>
          <a:p>
            <a:endParaRPr lang="en-US"/>
          </a:p>
        </p:txBody>
      </p:sp>
      <p:sp>
        <p:nvSpPr>
          <p:cNvPr id="3" name="Title 2">
            <a:extLst>
              <a:ext uri="{FF2B5EF4-FFF2-40B4-BE49-F238E27FC236}">
                <a16:creationId xmlns:a16="http://schemas.microsoft.com/office/drawing/2014/main" id="{45B60251-BA69-CF6F-0626-6B3BA3E8CA1E}"/>
              </a:ext>
            </a:extLst>
          </p:cNvPr>
          <p:cNvSpPr>
            <a:spLocks noGrp="1"/>
          </p:cNvSpPr>
          <p:nvPr>
            <p:ph type="title"/>
          </p:nvPr>
        </p:nvSpPr>
        <p:spPr/>
        <p:txBody>
          <a:bodyPr/>
          <a:lstStyle/>
          <a:p>
            <a:r>
              <a:rPr lang="en-US" dirty="0"/>
              <a:t>Future </a:t>
            </a:r>
            <a:r>
              <a:rPr lang="en-US" i="1" dirty="0"/>
              <a:t>Muon, Wakefield and </a:t>
            </a:r>
            <a:r>
              <a:rPr lang="en-US" i="1" dirty="0" err="1"/>
              <a:t>hh</a:t>
            </a:r>
            <a:r>
              <a:rPr lang="en-US" dirty="0"/>
              <a:t> Colliders </a:t>
            </a:r>
          </a:p>
        </p:txBody>
      </p:sp>
      <p:sp>
        <p:nvSpPr>
          <p:cNvPr id="4" name="Text Placeholder 3">
            <a:extLst>
              <a:ext uri="{FF2B5EF4-FFF2-40B4-BE49-F238E27FC236}">
                <a16:creationId xmlns:a16="http://schemas.microsoft.com/office/drawing/2014/main" id="{EC90EEE2-A5AF-283B-5DC5-90F24BDD5121}"/>
              </a:ext>
            </a:extLst>
          </p:cNvPr>
          <p:cNvSpPr>
            <a:spLocks noGrp="1"/>
          </p:cNvSpPr>
          <p:nvPr>
            <p:ph type="body" idx="2"/>
          </p:nvPr>
        </p:nvSpPr>
        <p:spPr/>
        <p:txBody>
          <a:bodyPr/>
          <a:lstStyle/>
          <a:p>
            <a:endParaRPr lang="en-US"/>
          </a:p>
        </p:txBody>
      </p:sp>
      <p:sp>
        <p:nvSpPr>
          <p:cNvPr id="5" name="Slide Number Placeholder 4">
            <a:extLst>
              <a:ext uri="{FF2B5EF4-FFF2-40B4-BE49-F238E27FC236}">
                <a16:creationId xmlns:a16="http://schemas.microsoft.com/office/drawing/2014/main" id="{1206B831-9BEF-2BF5-FC63-176D5D7DF1AF}"/>
              </a:ext>
            </a:extLst>
          </p:cNvPr>
          <p:cNvSpPr>
            <a:spLocks noGrp="1"/>
          </p:cNvSpPr>
          <p:nvPr>
            <p:ph type="sldNum" idx="12"/>
          </p:nvPr>
        </p:nvSpPr>
        <p:spPr/>
        <p:txBody>
          <a:bodyPr/>
          <a:lstStyle/>
          <a:p>
            <a:fld id="{00000000-1234-1234-1234-123412341234}" type="slidenum">
              <a:rPr lang="en-US" smtClean="0"/>
              <a:pPr/>
              <a:t>16</a:t>
            </a:fld>
            <a:endParaRPr lang="en-US"/>
          </a:p>
        </p:txBody>
      </p:sp>
      <p:sp>
        <p:nvSpPr>
          <p:cNvPr id="7" name="Google Shape;923;p73">
            <a:extLst>
              <a:ext uri="{FF2B5EF4-FFF2-40B4-BE49-F238E27FC236}">
                <a16:creationId xmlns:a16="http://schemas.microsoft.com/office/drawing/2014/main" id="{D16EBAB1-0261-C3FE-0C9F-1A3F0CF5C5B0}"/>
              </a:ext>
            </a:extLst>
          </p:cNvPr>
          <p:cNvSpPr txBox="1">
            <a:spLocks/>
          </p:cNvSpPr>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1pPr>
            <a:lvl2pPr marL="0" marR="0" lvl="1"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Font typeface="Arial"/>
              <a:buNone/>
              <a:defRPr sz="825" b="0" i="0" u="none" strike="noStrike" cap="none">
                <a:solidFill>
                  <a:srgbClr val="3F3F3F"/>
                </a:solidFill>
                <a:latin typeface="Lato"/>
                <a:ea typeface="Lato"/>
                <a:cs typeface="Lato"/>
                <a:sym typeface="Lato"/>
              </a:defRPr>
            </a:lvl9pPr>
          </a:lstStyle>
          <a:p>
            <a:pPr algn="l"/>
            <a:fld id="{00000000-1234-1234-1234-123412341234}" type="slidenum">
              <a:rPr lang="en-US" smtClean="0"/>
              <a:pPr algn="l"/>
              <a:t>16</a:t>
            </a:fld>
            <a:endParaRPr lang="en-US"/>
          </a:p>
        </p:txBody>
      </p:sp>
      <p:sp>
        <p:nvSpPr>
          <p:cNvPr id="8" name="Google Shape;925;p73">
            <a:extLst>
              <a:ext uri="{FF2B5EF4-FFF2-40B4-BE49-F238E27FC236}">
                <a16:creationId xmlns:a16="http://schemas.microsoft.com/office/drawing/2014/main" id="{D820880D-D120-31E2-3CE0-A8D51064832B}"/>
              </a:ext>
            </a:extLst>
          </p:cNvPr>
          <p:cNvSpPr txBox="1">
            <a:spLocks/>
          </p:cNvSpPr>
          <p:nvPr/>
        </p:nvSpPr>
        <p:spPr>
          <a:xfrm>
            <a:off x="6340500" y="2242309"/>
            <a:ext cx="2057400" cy="565404"/>
          </a:xfrm>
          <a:prstGeom prst="rect">
            <a:avLst/>
          </a:prstGeom>
          <a:noFill/>
          <a:ln>
            <a:noFill/>
          </a:ln>
        </p:spPr>
        <p:txBody>
          <a:bodyPr spcFirstLastPara="1" wrap="square" lIns="0" tIns="0" rIns="0" bIns="0" anchor="t" anchorCtr="0">
            <a:normAutofit/>
          </a:bodyPr>
          <a:lstStyle>
            <a:defPPr marR="0" lvl="0" algn="l" rtl="0">
              <a:lnSpc>
                <a:spcPct val="100000"/>
              </a:lnSpc>
              <a:spcBef>
                <a:spcPts val="0"/>
              </a:spcBef>
              <a:spcAft>
                <a:spcPts val="0"/>
              </a:spcAft>
            </a:defPPr>
            <a:lvl1pPr marL="342900" marR="0" lvl="0" indent="-171450" algn="l" rtl="0">
              <a:lnSpc>
                <a:spcPct val="90000"/>
              </a:lnSpc>
              <a:spcBef>
                <a:spcPts val="750"/>
              </a:spcBef>
              <a:spcAft>
                <a:spcPts val="0"/>
              </a:spcAft>
              <a:buClr>
                <a:schemeClr val="dk1"/>
              </a:buClr>
              <a:buSzPts val="2000"/>
              <a:buFont typeface="Lato"/>
              <a:buNone/>
              <a:defRPr sz="1500" b="0" i="0" u="none" strike="noStrike" cap="none">
                <a:solidFill>
                  <a:srgbClr val="B83A4B"/>
                </a:solidFill>
                <a:latin typeface="Lato"/>
                <a:ea typeface="Lato"/>
                <a:cs typeface="Lato"/>
                <a:sym typeface="Lato"/>
              </a:defRPr>
            </a:lvl1pPr>
            <a:lvl2pPr marL="685800" marR="0" lvl="1" indent="-278130" algn="l" rtl="0">
              <a:lnSpc>
                <a:spcPct val="90000"/>
              </a:lnSpc>
              <a:spcBef>
                <a:spcPts val="375"/>
              </a:spcBef>
              <a:spcAft>
                <a:spcPts val="0"/>
              </a:spcAft>
              <a:buClr>
                <a:schemeClr val="lt1"/>
              </a:buClr>
              <a:buSzPts val="2240"/>
              <a:buFont typeface="Arial"/>
              <a:buChar char="●"/>
              <a:defRPr sz="1500" b="0" i="0" u="none" strike="noStrike" cap="none">
                <a:solidFill>
                  <a:schemeClr val="lt1"/>
                </a:solidFill>
                <a:latin typeface="Lato"/>
                <a:ea typeface="Lato"/>
                <a:cs typeface="Lato"/>
                <a:sym typeface="Lato"/>
              </a:defRPr>
            </a:lvl2pPr>
            <a:lvl3pPr marL="1028700" marR="0" lvl="2" indent="-265748" algn="l" rtl="0">
              <a:lnSpc>
                <a:spcPct val="90000"/>
              </a:lnSpc>
              <a:spcBef>
                <a:spcPts val="375"/>
              </a:spcBef>
              <a:spcAft>
                <a:spcPts val="0"/>
              </a:spcAft>
              <a:buClr>
                <a:schemeClr val="lt1"/>
              </a:buClr>
              <a:buSzPts val="1980"/>
              <a:buFont typeface="Arial"/>
              <a:buChar char="●"/>
              <a:defRPr sz="2000" b="0" i="0" u="none" strike="noStrike" cap="none">
                <a:solidFill>
                  <a:schemeClr val="lt1"/>
                </a:solidFill>
                <a:latin typeface="Arial"/>
                <a:ea typeface="Arial"/>
                <a:cs typeface="Arial"/>
                <a:sym typeface="Arial"/>
              </a:defRPr>
            </a:lvl3pPr>
            <a:lvl4pPr marL="1371600" marR="0" lvl="3" indent="-267462" algn="l" rtl="0">
              <a:lnSpc>
                <a:spcPct val="90000"/>
              </a:lnSpc>
              <a:spcBef>
                <a:spcPts val="375"/>
              </a:spcBef>
              <a:spcAft>
                <a:spcPts val="0"/>
              </a:spcAft>
              <a:buClr>
                <a:schemeClr val="lt1"/>
              </a:buClr>
              <a:buSzPts val="2016"/>
              <a:buFont typeface="Arial"/>
              <a:buChar char="●"/>
              <a:defRPr sz="1800" b="0" i="0" u="none" strike="noStrike" cap="none">
                <a:solidFill>
                  <a:schemeClr val="lt1"/>
                </a:solidFill>
                <a:latin typeface="Arial"/>
                <a:ea typeface="Arial"/>
                <a:cs typeface="Arial"/>
                <a:sym typeface="Arial"/>
              </a:defRPr>
            </a:lvl4pPr>
            <a:lvl5pPr marL="1714500" marR="0" lvl="4" indent="-267462" algn="l" rtl="0">
              <a:lnSpc>
                <a:spcPct val="90000"/>
              </a:lnSpc>
              <a:spcBef>
                <a:spcPts val="375"/>
              </a:spcBef>
              <a:spcAft>
                <a:spcPts val="0"/>
              </a:spcAft>
              <a:buClr>
                <a:schemeClr val="lt1"/>
              </a:buClr>
              <a:buSzPts val="2016"/>
              <a:buFont typeface="Arial"/>
              <a:buChar char="●"/>
              <a:defRPr sz="1600" b="0" i="0" u="none" strike="noStrike" cap="none">
                <a:solidFill>
                  <a:schemeClr val="lt1"/>
                </a:solidFill>
                <a:latin typeface="Arial"/>
                <a:ea typeface="Arial"/>
                <a:cs typeface="Arial"/>
                <a:sym typeface="Arial"/>
              </a:defRPr>
            </a:lvl5pPr>
            <a:lvl6pPr marL="2057400" marR="0" lvl="5" indent="-257175" algn="l" rtl="0">
              <a:lnSpc>
                <a:spcPct val="90000"/>
              </a:lnSpc>
              <a:spcBef>
                <a:spcPts val="375"/>
              </a:spcBef>
              <a:spcAft>
                <a:spcPts val="0"/>
              </a:spcAft>
              <a:buClr>
                <a:schemeClr val="lt1"/>
              </a:buClr>
              <a:buSzPts val="1800"/>
              <a:buFont typeface="Arial"/>
              <a:buChar char="●"/>
              <a:defRPr sz="2000" b="0" i="0" u="none" strike="noStrike" cap="none">
                <a:solidFill>
                  <a:schemeClr val="lt1"/>
                </a:solidFill>
                <a:latin typeface="Arial"/>
                <a:ea typeface="Arial"/>
                <a:cs typeface="Arial"/>
                <a:sym typeface="Arial"/>
              </a:defRPr>
            </a:lvl6pPr>
            <a:lvl7pPr marL="2400300" marR="0" lvl="6" indent="-257175" algn="l" rtl="0">
              <a:lnSpc>
                <a:spcPct val="90000"/>
              </a:lnSpc>
              <a:spcBef>
                <a:spcPts val="375"/>
              </a:spcBef>
              <a:spcAft>
                <a:spcPts val="0"/>
              </a:spcAft>
              <a:buClr>
                <a:schemeClr val="lt1"/>
              </a:buClr>
              <a:buSzPts val="1800"/>
              <a:buFont typeface="Arial"/>
              <a:buChar char="●"/>
              <a:defRPr sz="2000" b="0" i="0" u="none" strike="noStrike" cap="none">
                <a:solidFill>
                  <a:schemeClr val="lt1"/>
                </a:solidFill>
                <a:latin typeface="Arial"/>
                <a:ea typeface="Arial"/>
                <a:cs typeface="Arial"/>
                <a:sym typeface="Arial"/>
              </a:defRPr>
            </a:lvl7pPr>
            <a:lvl8pPr marL="2743200" marR="0" lvl="7" indent="-257175" algn="l" rtl="0">
              <a:lnSpc>
                <a:spcPct val="90000"/>
              </a:lnSpc>
              <a:spcBef>
                <a:spcPts val="375"/>
              </a:spcBef>
              <a:spcAft>
                <a:spcPts val="0"/>
              </a:spcAft>
              <a:buClr>
                <a:schemeClr val="lt1"/>
              </a:buClr>
              <a:buSzPts val="1800"/>
              <a:buFont typeface="Arial"/>
              <a:buChar char="●"/>
              <a:defRPr sz="2000" b="0" i="0" u="none" strike="noStrike" cap="none">
                <a:solidFill>
                  <a:schemeClr val="lt1"/>
                </a:solidFill>
                <a:latin typeface="Arial"/>
                <a:ea typeface="Arial"/>
                <a:cs typeface="Arial"/>
                <a:sym typeface="Arial"/>
              </a:defRPr>
            </a:lvl8pPr>
            <a:lvl9pPr marL="3086100" marR="0" lvl="8" indent="-257175" algn="l" rtl="0">
              <a:lnSpc>
                <a:spcPct val="90000"/>
              </a:lnSpc>
              <a:spcBef>
                <a:spcPts val="375"/>
              </a:spcBef>
              <a:spcAft>
                <a:spcPts val="0"/>
              </a:spcAft>
              <a:buClr>
                <a:schemeClr val="lt1"/>
              </a:buClr>
              <a:buSzPts val="1800"/>
              <a:buFont typeface="Arial"/>
              <a:buChar char="●"/>
              <a:defRPr sz="2000" b="0" i="0" u="none" strike="noStrike" cap="none">
                <a:solidFill>
                  <a:schemeClr val="lt1"/>
                </a:solidFill>
                <a:latin typeface="Arial"/>
                <a:ea typeface="Arial"/>
                <a:cs typeface="Arial"/>
                <a:sym typeface="Arial"/>
              </a:defRPr>
            </a:lvl9pPr>
          </a:lstStyle>
          <a:p>
            <a:pPr marL="0" indent="0">
              <a:lnSpc>
                <a:spcPct val="120000"/>
              </a:lnSpc>
              <a:spcBef>
                <a:spcPts val="0"/>
              </a:spcBef>
              <a:buClr>
                <a:srgbClr val="981E32"/>
              </a:buClr>
              <a:buSzPts val="2400"/>
            </a:pPr>
            <a:r>
              <a:rPr lang="en-US" b="1"/>
              <a:t>Muon Collider</a:t>
            </a:r>
            <a:endParaRPr lang="en-US" dirty="0"/>
          </a:p>
        </p:txBody>
      </p:sp>
      <p:pic>
        <p:nvPicPr>
          <p:cNvPr id="9" name="Google Shape;926;p73" descr="figure 2">
            <a:extLst>
              <a:ext uri="{FF2B5EF4-FFF2-40B4-BE49-F238E27FC236}">
                <a16:creationId xmlns:a16="http://schemas.microsoft.com/office/drawing/2014/main" id="{7AF34890-AF83-5825-FC80-A5AA959472B1}"/>
              </a:ext>
            </a:extLst>
          </p:cNvPr>
          <p:cNvPicPr preferRelativeResize="0"/>
          <p:nvPr/>
        </p:nvPicPr>
        <p:blipFill rotWithShape="1">
          <a:blip r:embed="rId2">
            <a:alphaModFix/>
          </a:blip>
          <a:srcRect/>
          <a:stretch/>
        </p:blipFill>
        <p:spPr>
          <a:xfrm>
            <a:off x="3663731" y="2694873"/>
            <a:ext cx="5353539" cy="2438400"/>
          </a:xfrm>
          <a:prstGeom prst="rect">
            <a:avLst/>
          </a:prstGeom>
          <a:noFill/>
          <a:ln>
            <a:noFill/>
          </a:ln>
        </p:spPr>
      </p:pic>
      <p:pic>
        <p:nvPicPr>
          <p:cNvPr id="10" name="Google Shape;927;p73">
            <a:extLst>
              <a:ext uri="{FF2B5EF4-FFF2-40B4-BE49-F238E27FC236}">
                <a16:creationId xmlns:a16="http://schemas.microsoft.com/office/drawing/2014/main" id="{BC95B72C-04A1-A498-C539-D5924DEE8700}"/>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648" y="1089525"/>
            <a:ext cx="4324952" cy="2853825"/>
          </a:xfrm>
          <a:prstGeom prst="rect">
            <a:avLst/>
          </a:prstGeom>
          <a:noFill/>
          <a:ln>
            <a:noFill/>
          </a:ln>
        </p:spPr>
      </p:pic>
      <p:sp>
        <p:nvSpPr>
          <p:cNvPr id="11" name="Google Shape;928;p73">
            <a:extLst>
              <a:ext uri="{FF2B5EF4-FFF2-40B4-BE49-F238E27FC236}">
                <a16:creationId xmlns:a16="http://schemas.microsoft.com/office/drawing/2014/main" id="{CDEF2EAC-6B4D-C17D-A339-0C64D8B602F0}"/>
              </a:ext>
            </a:extLst>
          </p:cNvPr>
          <p:cNvSpPr txBox="1"/>
          <p:nvPr/>
        </p:nvSpPr>
        <p:spPr>
          <a:xfrm>
            <a:off x="1295400" y="4028508"/>
            <a:ext cx="2057400" cy="565404"/>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981E32"/>
              </a:buClr>
              <a:buSzPts val="2400"/>
              <a:buFont typeface="Arial"/>
              <a:buNone/>
            </a:pPr>
            <a:r>
              <a:rPr lang="en-US" sz="2400" b="1">
                <a:solidFill>
                  <a:schemeClr val="dk1"/>
                </a:solidFill>
                <a:latin typeface="Arial"/>
                <a:ea typeface="Arial"/>
                <a:cs typeface="Arial"/>
                <a:sym typeface="Arial"/>
              </a:rPr>
              <a:t>FCC-hh</a:t>
            </a:r>
            <a:endParaRPr sz="2400" b="1">
              <a:solidFill>
                <a:schemeClr val="dk1"/>
              </a:solidFill>
              <a:latin typeface="Arial"/>
              <a:ea typeface="Arial"/>
              <a:cs typeface="Arial"/>
              <a:sym typeface="Arial"/>
            </a:endParaRPr>
          </a:p>
        </p:txBody>
      </p:sp>
      <p:sp>
        <p:nvSpPr>
          <p:cNvPr id="12" name="Google Shape;925;p73">
            <a:extLst>
              <a:ext uri="{FF2B5EF4-FFF2-40B4-BE49-F238E27FC236}">
                <a16:creationId xmlns:a16="http://schemas.microsoft.com/office/drawing/2014/main" id="{85D25DD6-0611-2DA1-FE2D-D5CA3074AD2F}"/>
              </a:ext>
            </a:extLst>
          </p:cNvPr>
          <p:cNvSpPr txBox="1">
            <a:spLocks/>
          </p:cNvSpPr>
          <p:nvPr/>
        </p:nvSpPr>
        <p:spPr>
          <a:xfrm>
            <a:off x="4572000" y="886547"/>
            <a:ext cx="2057400" cy="565404"/>
          </a:xfrm>
          <a:prstGeom prst="rect">
            <a:avLst/>
          </a:prstGeom>
          <a:noFill/>
          <a:ln>
            <a:noFill/>
          </a:ln>
        </p:spPr>
        <p:txBody>
          <a:bodyPr spcFirstLastPara="1" wrap="square" lIns="0" tIns="0" rIns="0" bIns="0" anchor="t" anchorCtr="0">
            <a:normAutofit/>
          </a:bodyPr>
          <a:lstStyle>
            <a:defPPr marR="0" lvl="0" algn="l" rtl="0">
              <a:lnSpc>
                <a:spcPct val="100000"/>
              </a:lnSpc>
              <a:spcBef>
                <a:spcPts val="0"/>
              </a:spcBef>
              <a:spcAft>
                <a:spcPts val="0"/>
              </a:spcAft>
            </a:defPPr>
            <a:lvl1pPr marL="457200" marR="0" lvl="0" indent="-228600" algn="l" rtl="0">
              <a:lnSpc>
                <a:spcPct val="120000"/>
              </a:lnSpc>
              <a:spcBef>
                <a:spcPts val="0"/>
              </a:spcBef>
              <a:spcAft>
                <a:spcPts val="0"/>
              </a:spcAft>
              <a:buClr>
                <a:srgbClr val="981E32"/>
              </a:buClr>
              <a:buSzPts val="2400"/>
              <a:buFont typeface="Arial"/>
              <a:buNone/>
              <a:defRPr sz="2400" b="0" i="0" u="none" strike="noStrike" cap="none">
                <a:solidFill>
                  <a:schemeClr val="dk1"/>
                </a:solidFill>
                <a:latin typeface="Arial"/>
                <a:ea typeface="Arial"/>
                <a:cs typeface="Arial"/>
                <a:sym typeface="Arial"/>
              </a:defRPr>
            </a:lvl1pPr>
            <a:lvl2pPr marL="914400" marR="0" lvl="1" indent="-396240" algn="l" rtl="0">
              <a:lnSpc>
                <a:spcPct val="120000"/>
              </a:lnSpc>
              <a:spcBef>
                <a:spcPts val="300"/>
              </a:spcBef>
              <a:spcAft>
                <a:spcPts val="0"/>
              </a:spcAft>
              <a:buClr>
                <a:srgbClr val="981E32"/>
              </a:buClr>
              <a:buSzPts val="2640"/>
              <a:buFont typeface="Arial"/>
              <a:buChar char="•"/>
              <a:defRPr sz="2200" b="0" i="0" u="none" strike="noStrike" cap="none">
                <a:solidFill>
                  <a:schemeClr val="dk1"/>
                </a:solidFill>
                <a:latin typeface="Arial"/>
                <a:ea typeface="Arial"/>
                <a:cs typeface="Arial"/>
                <a:sym typeface="Arial"/>
              </a:defRPr>
            </a:lvl2pPr>
            <a:lvl3pPr marL="1371600" marR="0" lvl="2" indent="-381000" algn="l" rtl="0">
              <a:lnSpc>
                <a:spcPct val="120000"/>
              </a:lnSpc>
              <a:spcBef>
                <a:spcPts val="0"/>
              </a:spcBef>
              <a:spcAft>
                <a:spcPts val="0"/>
              </a:spcAft>
              <a:buClr>
                <a:srgbClr val="981E32"/>
              </a:buClr>
              <a:buSzPts val="2400"/>
              <a:buFont typeface="Arial"/>
              <a:buChar char="-"/>
              <a:defRPr sz="2000" b="0" i="0" u="none" strike="noStrike" cap="none">
                <a:solidFill>
                  <a:schemeClr val="dk1"/>
                </a:solidFill>
                <a:latin typeface="Arial"/>
                <a:ea typeface="Arial"/>
                <a:cs typeface="Arial"/>
                <a:sym typeface="Arial"/>
              </a:defRPr>
            </a:lvl3pPr>
            <a:lvl4pPr marL="1828800" marR="0" lvl="3" indent="-365760" algn="l" rtl="0">
              <a:lnSpc>
                <a:spcPct val="120000"/>
              </a:lnSpc>
              <a:spcBef>
                <a:spcPts val="0"/>
              </a:spcBef>
              <a:spcAft>
                <a:spcPts val="0"/>
              </a:spcAft>
              <a:buClr>
                <a:srgbClr val="981E32"/>
              </a:buClr>
              <a:buSzPts val="2160"/>
              <a:buFont typeface="Arial"/>
              <a:buChar char="•"/>
              <a:defRPr sz="1800" b="0" i="0" u="none" strike="noStrike" cap="none">
                <a:solidFill>
                  <a:schemeClr val="dk1"/>
                </a:solidFill>
                <a:latin typeface="Arial"/>
                <a:ea typeface="Arial"/>
                <a:cs typeface="Arial"/>
                <a:sym typeface="Arial"/>
              </a:defRPr>
            </a:lvl4pPr>
            <a:lvl5pPr marL="2286000" marR="0" lvl="4" indent="-350520" algn="l" rtl="0">
              <a:lnSpc>
                <a:spcPct val="120000"/>
              </a:lnSpc>
              <a:spcBef>
                <a:spcPts val="0"/>
              </a:spcBef>
              <a:spcAft>
                <a:spcPts val="0"/>
              </a:spcAft>
              <a:buClr>
                <a:srgbClr val="981E32"/>
              </a:buClr>
              <a:buSzPts val="192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pPr marL="0" indent="0"/>
            <a:r>
              <a:rPr lang="en-US" b="1" dirty="0"/>
              <a:t>Wakefield</a:t>
            </a:r>
            <a:endParaRPr lang="en-US" dirty="0"/>
          </a:p>
        </p:txBody>
      </p:sp>
      <p:pic>
        <p:nvPicPr>
          <p:cNvPr id="13" name="Google Shape;772;g232ee1472e9_0_1203">
            <a:extLst>
              <a:ext uri="{FF2B5EF4-FFF2-40B4-BE49-F238E27FC236}">
                <a16:creationId xmlns:a16="http://schemas.microsoft.com/office/drawing/2014/main" id="{F298DB4E-D52E-DF08-3A2C-EEB094C451AA}"/>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49241" y="1440198"/>
            <a:ext cx="1615059" cy="1895231"/>
          </a:xfrm>
          <a:prstGeom prst="rect">
            <a:avLst/>
          </a:prstGeom>
          <a:noFill/>
          <a:ln>
            <a:no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770977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7C39492-BCAC-BF49-9EE2-D159EEB1E425}"/>
              </a:ext>
            </a:extLst>
          </p:cNvPr>
          <p:cNvSpPr txBox="1"/>
          <p:nvPr/>
        </p:nvSpPr>
        <p:spPr>
          <a:xfrm>
            <a:off x="0" y="4681538"/>
            <a:ext cx="9144000" cy="253916"/>
          </a:xfrm>
          <a:prstGeom prst="rect">
            <a:avLst/>
          </a:prstGeom>
          <a:noFill/>
        </p:spPr>
        <p:txBody>
          <a:bodyPr wrap="square">
            <a:spAutoFit/>
          </a:bodyPr>
          <a:lstStyle/>
          <a:p>
            <a:pPr algn="ctr"/>
            <a:r>
              <a:rPr lang="en-US" sz="1050" dirty="0">
                <a:hlinkClick r:id="rId2"/>
              </a:rPr>
              <a:t>https://arxiv.org/pdf/2208.06030.pdf</a:t>
            </a:r>
            <a:r>
              <a:rPr lang="en-US" sz="1050" dirty="0"/>
              <a:t> </a:t>
            </a:r>
          </a:p>
        </p:txBody>
      </p:sp>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p:txBody>
          <a:bodyPr/>
          <a:lstStyle/>
          <a:p>
            <a:r>
              <a:rPr lang="en-US" dirty="0"/>
              <a:t>Snowmass Implementation Task Force comparisons of machine concepts</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lstStyle/>
          <a:p>
            <a:r>
              <a:rPr lang="en-US" dirty="0"/>
              <a:t>Landscape of High Energy Colliders</a:t>
            </a:r>
          </a:p>
        </p:txBody>
      </p:sp>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p:txBody>
          <a:bodyPr>
            <a:normAutofit/>
          </a:bodyPr>
          <a:lstStyle/>
          <a:p>
            <a:pPr lvl="0"/>
            <a:r>
              <a:rPr lang="en-US" sz="1800" dirty="0"/>
              <a:t>Future studies focusing on physics potential for operation </a:t>
            </a:r>
            <a:r>
              <a:rPr lang="en-US" sz="1800" b="1" i="1" dirty="0"/>
              <a:t>AND </a:t>
            </a:r>
            <a:r>
              <a:rPr lang="en-US" sz="1800" dirty="0"/>
              <a:t>construction</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17</a:t>
            </a:fld>
            <a:endParaRPr lang="en-US" dirty="0"/>
          </a:p>
        </p:txBody>
      </p:sp>
      <p:pic>
        <p:nvPicPr>
          <p:cNvPr id="8" name="Picture 7" descr="Chart&#10;&#10;Description automatically generated">
            <a:extLst>
              <a:ext uri="{FF2B5EF4-FFF2-40B4-BE49-F238E27FC236}">
                <a16:creationId xmlns:a16="http://schemas.microsoft.com/office/drawing/2014/main" id="{3BD8E2EB-5F1A-864B-B1FF-02546F75EA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0776" y="1564482"/>
            <a:ext cx="4950348" cy="3048000"/>
          </a:xfrm>
          <a:prstGeom prst="rect">
            <a:avLst/>
          </a:prstGeom>
        </p:spPr>
      </p:pic>
    </p:spTree>
    <p:extLst>
      <p:ext uri="{BB962C8B-B14F-4D97-AF65-F5344CB8AC3E}">
        <p14:creationId xmlns:p14="http://schemas.microsoft.com/office/powerpoint/2010/main" val="3453603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picture containing text, sky, map&#10;&#10;Description automatically generated">
            <a:extLst>
              <a:ext uri="{FF2B5EF4-FFF2-40B4-BE49-F238E27FC236}">
                <a16:creationId xmlns:a16="http://schemas.microsoft.com/office/drawing/2014/main" id="{0A5ACD66-FDCB-3949-86F7-9152D761A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33879" y="3076974"/>
            <a:ext cx="3405179" cy="1883212"/>
          </a:xfrm>
          <a:prstGeom prst="rect">
            <a:avLst/>
          </a:prstGeom>
        </p:spPr>
      </p:pic>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p:txBody>
          <a:bodyPr/>
          <a:lstStyle/>
          <a:p>
            <a:r>
              <a:rPr lang="en-US" dirty="0"/>
              <a:t>Sustainability Plays an Increasing Critical Role as </a:t>
            </a:r>
            <a:r>
              <a:rPr lang="en-US" dirty="0" err="1"/>
              <a:t>CoM</a:t>
            </a:r>
            <a:r>
              <a:rPr lang="en-US" dirty="0"/>
              <a:t> Approaches and Exceeds 10 TeV</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lstStyle/>
          <a:p>
            <a:r>
              <a:rPr lang="en-US" dirty="0"/>
              <a:t>Pushing the Limits of the Energy Frontier</a:t>
            </a:r>
          </a:p>
        </p:txBody>
      </p:sp>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a:xfrm>
                <a:off x="600075" y="1203801"/>
                <a:ext cx="3811905" cy="3339624"/>
              </a:xfrm>
            </p:spPr>
            <p:txBody>
              <a:bodyPr>
                <a:normAutofit lnSpcReduction="10000"/>
              </a:bodyPr>
              <a:lstStyle/>
              <a:p>
                <a:pPr marL="257175" indent="-257175">
                  <a:buFont typeface="Arial" panose="020B0604020202020204" pitchFamily="34" charset="0"/>
                  <a:buChar char="•"/>
                </a:pPr>
                <a:r>
                  <a:rPr lang="en-US" sz="1500" dirty="0"/>
                  <a:t>Heavy species needed to extend the efficiency of circular colliders to high energy</a:t>
                </a:r>
              </a:p>
              <a:p>
                <a:pPr marL="257175" indent="-257175">
                  <a:buFont typeface="Arial" panose="020B0604020202020204" pitchFamily="34" charset="0"/>
                  <a:buChar char="•"/>
                </a:pPr>
                <a:r>
                  <a:rPr lang="en-US" sz="1500" dirty="0"/>
                  <a:t>Muons provide an alternative to hadrons and perform significantly better than electrons for synchrotron radiation</a:t>
                </a:r>
              </a:p>
              <a:p>
                <a:pPr marL="607219" lvl="1" indent="-257175"/>
                <a:r>
                  <a:rPr lang="en-US" sz="1500" dirty="0">
                    <a:solidFill>
                      <a:schemeClr val="tx1"/>
                    </a:solidFill>
                  </a:rPr>
                  <a:t>~106 MeV muon mass</a:t>
                </a:r>
              </a:p>
              <a:p>
                <a:pPr marL="607219" lvl="1" indent="-257175"/>
                <a:r>
                  <a:rPr lang="en-US" sz="1500" dirty="0"/>
                  <a:t>Synchrotron Radiation </a:t>
                </a:r>
                <a14:m>
                  <m:oMath xmlns:m="http://schemas.openxmlformats.org/officeDocument/2006/math">
                    <m:r>
                      <a:rPr lang="en-US" sz="1500" i="1">
                        <a:latin typeface="Cambria Math" panose="02040503050406030204" pitchFamily="18" charset="0"/>
                        <a:ea typeface="Cambria Math" panose="02040503050406030204" pitchFamily="18" charset="0"/>
                      </a:rPr>
                      <m:t>∝</m:t>
                    </m:r>
                    <m:f>
                      <m:fPr>
                        <m:ctrlPr>
                          <a:rPr lang="en-US" sz="1500" i="1">
                            <a:latin typeface="Cambria Math" panose="02040503050406030204" pitchFamily="18" charset="0"/>
                            <a:ea typeface="Cambria Math" panose="02040503050406030204" pitchFamily="18" charset="0"/>
                          </a:rPr>
                        </m:ctrlPr>
                      </m:fPr>
                      <m:num>
                        <m:sSup>
                          <m:sSupPr>
                            <m:ctrlPr>
                              <a:rPr lang="en-US" sz="1500" i="1">
                                <a:latin typeface="Cambria Math" panose="02040503050406030204" pitchFamily="18" charset="0"/>
                                <a:ea typeface="Cambria Math" panose="02040503050406030204" pitchFamily="18" charset="0"/>
                              </a:rPr>
                            </m:ctrlPr>
                          </m:sSupPr>
                          <m:e>
                            <m:r>
                              <a:rPr lang="en-US" sz="1500" i="1">
                                <a:latin typeface="Cambria Math" panose="02040503050406030204" pitchFamily="18" charset="0"/>
                                <a:ea typeface="Cambria Math" panose="02040503050406030204" pitchFamily="18" charset="0"/>
                              </a:rPr>
                              <m:t>𝐸</m:t>
                            </m:r>
                          </m:e>
                          <m:sup>
                            <m:r>
                              <a:rPr lang="en-US" sz="1500" i="1">
                                <a:latin typeface="Cambria Math" panose="02040503050406030204" pitchFamily="18" charset="0"/>
                                <a:ea typeface="Cambria Math" panose="02040503050406030204" pitchFamily="18" charset="0"/>
                              </a:rPr>
                              <m:t>4</m:t>
                            </m:r>
                          </m:sup>
                        </m:sSup>
                      </m:num>
                      <m:den>
                        <m:sSup>
                          <m:sSupPr>
                            <m:ctrlPr>
                              <a:rPr lang="en-US" sz="1500" i="1">
                                <a:latin typeface="Cambria Math" panose="02040503050406030204" pitchFamily="18" charset="0"/>
                                <a:ea typeface="Cambria Math" panose="02040503050406030204" pitchFamily="18" charset="0"/>
                              </a:rPr>
                            </m:ctrlPr>
                          </m:sSupPr>
                          <m:e>
                            <m:r>
                              <a:rPr lang="en-US" sz="1500" i="1">
                                <a:latin typeface="Cambria Math" panose="02040503050406030204" pitchFamily="18" charset="0"/>
                                <a:ea typeface="Cambria Math" panose="02040503050406030204" pitchFamily="18" charset="0"/>
                              </a:rPr>
                              <m:t>𝜌</m:t>
                            </m:r>
                          </m:e>
                          <m:sup>
                            <m:r>
                              <a:rPr lang="en-US" sz="1500" i="1">
                                <a:latin typeface="Cambria Math" panose="02040503050406030204" pitchFamily="18" charset="0"/>
                                <a:ea typeface="Cambria Math" panose="02040503050406030204" pitchFamily="18" charset="0"/>
                              </a:rPr>
                              <m:t>2</m:t>
                            </m:r>
                          </m:sup>
                        </m:sSup>
                        <m:sSup>
                          <m:sSupPr>
                            <m:ctrlPr>
                              <a:rPr lang="en-US" sz="1500" i="1">
                                <a:latin typeface="Cambria Math" panose="02040503050406030204" pitchFamily="18" charset="0"/>
                                <a:ea typeface="Cambria Math" panose="02040503050406030204" pitchFamily="18" charset="0"/>
                              </a:rPr>
                            </m:ctrlPr>
                          </m:sSupPr>
                          <m:e>
                            <m:r>
                              <a:rPr lang="en-US" sz="1500" i="1">
                                <a:latin typeface="Cambria Math" panose="02040503050406030204" pitchFamily="18" charset="0"/>
                                <a:ea typeface="Cambria Math" panose="02040503050406030204" pitchFamily="18" charset="0"/>
                              </a:rPr>
                              <m:t>𝑚</m:t>
                            </m:r>
                          </m:e>
                          <m:sup>
                            <m:r>
                              <a:rPr lang="en-US" sz="1500" i="1">
                                <a:latin typeface="Cambria Math" panose="02040503050406030204" pitchFamily="18" charset="0"/>
                                <a:ea typeface="Cambria Math" panose="02040503050406030204" pitchFamily="18" charset="0"/>
                              </a:rPr>
                              <m:t>4</m:t>
                            </m:r>
                          </m:sup>
                        </m:sSup>
                      </m:den>
                    </m:f>
                  </m:oMath>
                </a14:m>
                <a:endParaRPr lang="en-US" sz="1500" dirty="0"/>
              </a:p>
              <a:p>
                <a:pPr marL="607219" lvl="1" indent="-257175"/>
                <a:r>
                  <a:rPr lang="en-US" sz="1500" dirty="0"/>
                  <a:t>Exceptional efficiency at ~10 TeV</a:t>
                </a:r>
              </a:p>
              <a:p>
                <a:pPr marL="607219" lvl="1" indent="-257175"/>
                <a:r>
                  <a:rPr lang="en-US" sz="1500" dirty="0"/>
                  <a:t>Compelling physics reach</a:t>
                </a:r>
              </a:p>
              <a:p>
                <a:pPr marL="607219" lvl="1" indent="-257175"/>
                <a:r>
                  <a:rPr lang="en-US" sz="1500" dirty="0"/>
                  <a:t>Clean(</a:t>
                </a:r>
                <a:r>
                  <a:rPr lang="en-US" sz="1500" dirty="0" err="1"/>
                  <a:t>ish</a:t>
                </a:r>
                <a:r>
                  <a:rPr lang="en-US" sz="1500" dirty="0"/>
                  <a:t>) environment</a:t>
                </a:r>
              </a:p>
            </p:txBody>
          </p:sp>
        </mc:Choice>
        <mc:Fallback xmlns="">
          <p:sp>
            <p:nvSpPr>
              <p:cNvPr id="4" name="Text Placeholder 3">
                <a:extLst>
                  <a:ext uri="{FF2B5EF4-FFF2-40B4-BE49-F238E27FC236}">
                    <a16:creationId xmlns:a16="http://schemas.microsoft.com/office/drawing/2014/main" id="{519F9875-E972-1A4E-8A35-59CD747A57B4}"/>
                  </a:ext>
                </a:extLst>
              </p:cNvPr>
              <p:cNvSpPr>
                <a:spLocks noGrp="1" noRot="1" noChangeAspect="1" noMove="1" noResize="1" noEditPoints="1" noAdjustHandles="1" noChangeArrowheads="1" noChangeShapeType="1" noTextEdit="1"/>
              </p:cNvSpPr>
              <p:nvPr>
                <p:ph type="body" sz="quarter" idx="16"/>
              </p:nvPr>
            </p:nvSpPr>
            <p:spPr>
              <a:xfrm>
                <a:off x="600075" y="1203801"/>
                <a:ext cx="3811905" cy="3339624"/>
              </a:xfrm>
              <a:blipFill>
                <a:blip r:embed="rId3"/>
                <a:stretch>
                  <a:fillRect l="-4651" t="-5303" r="-332"/>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18</a:t>
            </a:fld>
            <a:endParaRPr lang="en-US" dirty="0"/>
          </a:p>
        </p:txBody>
      </p:sp>
      <p:sp>
        <p:nvSpPr>
          <p:cNvPr id="9" name="TextBox 8">
            <a:extLst>
              <a:ext uri="{FF2B5EF4-FFF2-40B4-BE49-F238E27FC236}">
                <a16:creationId xmlns:a16="http://schemas.microsoft.com/office/drawing/2014/main" id="{19D5E23F-B22E-CB4B-BD6B-1961405398CD}"/>
              </a:ext>
            </a:extLst>
          </p:cNvPr>
          <p:cNvSpPr txBox="1"/>
          <p:nvPr/>
        </p:nvSpPr>
        <p:spPr>
          <a:xfrm>
            <a:off x="4171950" y="4821686"/>
            <a:ext cx="4572000" cy="253916"/>
          </a:xfrm>
          <a:prstGeom prst="rect">
            <a:avLst/>
          </a:prstGeom>
          <a:noFill/>
        </p:spPr>
        <p:txBody>
          <a:bodyPr wrap="square">
            <a:spAutoFit/>
          </a:bodyPr>
          <a:lstStyle/>
          <a:p>
            <a:r>
              <a:rPr lang="en-US" sz="1050" dirty="0">
                <a:solidFill>
                  <a:srgbClr val="363B92"/>
                </a:solidFill>
                <a:latin typeface="Helvetica" pitchFamily="2" charset="0"/>
              </a:rPr>
              <a:t>Nature Physics </a:t>
            </a:r>
            <a:r>
              <a:rPr lang="en-US" sz="1050" dirty="0">
                <a:latin typeface="Helvetica" pitchFamily="2" charset="0"/>
              </a:rPr>
              <a:t>| VOL 17 | March 2021 | 289–292 </a:t>
            </a:r>
          </a:p>
        </p:txBody>
      </p:sp>
      <p:sp>
        <p:nvSpPr>
          <p:cNvPr id="16" name="TextBox 15">
            <a:extLst>
              <a:ext uri="{FF2B5EF4-FFF2-40B4-BE49-F238E27FC236}">
                <a16:creationId xmlns:a16="http://schemas.microsoft.com/office/drawing/2014/main" id="{A7124730-5571-6249-A4C6-AB31F84EF2ED}"/>
              </a:ext>
            </a:extLst>
          </p:cNvPr>
          <p:cNvSpPr txBox="1"/>
          <p:nvPr/>
        </p:nvSpPr>
        <p:spPr>
          <a:xfrm>
            <a:off x="-107322" y="5650514"/>
            <a:ext cx="4665035" cy="415498"/>
          </a:xfrm>
          <a:prstGeom prst="rect">
            <a:avLst/>
          </a:prstGeom>
          <a:noFill/>
        </p:spPr>
        <p:txBody>
          <a:bodyPr wrap="square">
            <a:spAutoFit/>
          </a:bodyPr>
          <a:lstStyle/>
          <a:p>
            <a:r>
              <a:rPr lang="en-US" sz="1050" dirty="0"/>
              <a:t>https://</a:t>
            </a:r>
            <a:r>
              <a:rPr lang="en-US" sz="1050" dirty="0" err="1"/>
              <a:t>indico.bnl.gov</a:t>
            </a:r>
            <a:r>
              <a:rPr lang="en-US" sz="1050" dirty="0"/>
              <a:t>/event/18372/contributions/75211/attachments/47021/79728/P5HighEnergy.pdf</a:t>
            </a:r>
          </a:p>
        </p:txBody>
      </p:sp>
      <p:sp>
        <p:nvSpPr>
          <p:cNvPr id="20" name="TextBox 19">
            <a:extLst>
              <a:ext uri="{FF2B5EF4-FFF2-40B4-BE49-F238E27FC236}">
                <a16:creationId xmlns:a16="http://schemas.microsoft.com/office/drawing/2014/main" id="{708D8924-44F7-0B49-A372-B47A8130D076}"/>
              </a:ext>
            </a:extLst>
          </p:cNvPr>
          <p:cNvSpPr txBox="1"/>
          <p:nvPr/>
        </p:nvSpPr>
        <p:spPr>
          <a:xfrm>
            <a:off x="7200899" y="1415723"/>
            <a:ext cx="4743450" cy="253916"/>
          </a:xfrm>
          <a:prstGeom prst="rect">
            <a:avLst/>
          </a:prstGeom>
          <a:noFill/>
        </p:spPr>
        <p:txBody>
          <a:bodyPr wrap="square">
            <a:spAutoFit/>
          </a:bodyPr>
          <a:lstStyle/>
          <a:p>
            <a:r>
              <a:rPr lang="en-US" sz="1050" dirty="0">
                <a:hlinkClick r:id="rId4"/>
              </a:rPr>
              <a:t>Meade, P5 Town Hall</a:t>
            </a:r>
            <a:endParaRPr lang="en-US" sz="1050" dirty="0"/>
          </a:p>
        </p:txBody>
      </p:sp>
      <p:pic>
        <p:nvPicPr>
          <p:cNvPr id="27" name="Picture 26" descr="Chart, line chart&#10;&#10;Description automatically generated">
            <a:extLst>
              <a:ext uri="{FF2B5EF4-FFF2-40B4-BE49-F238E27FC236}">
                <a16:creationId xmlns:a16="http://schemas.microsoft.com/office/drawing/2014/main" id="{FCA34E47-E541-CA4C-AB3E-189492A4B80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941817" y="1181331"/>
            <a:ext cx="2341670" cy="563127"/>
          </a:xfrm>
          <a:prstGeom prst="rect">
            <a:avLst/>
          </a:prstGeom>
        </p:spPr>
      </p:pic>
      <p:pic>
        <p:nvPicPr>
          <p:cNvPr id="28" name="Picture 27">
            <a:extLst>
              <a:ext uri="{FF2B5EF4-FFF2-40B4-BE49-F238E27FC236}">
                <a16:creationId xmlns:a16="http://schemas.microsoft.com/office/drawing/2014/main" id="{2BCA84DF-270A-B946-9FEF-067904B37D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12651" y="1700572"/>
            <a:ext cx="2958660" cy="1788598"/>
          </a:xfrm>
          <a:prstGeom prst="rect">
            <a:avLst/>
          </a:prstGeom>
        </p:spPr>
      </p:pic>
      <p:sp>
        <p:nvSpPr>
          <p:cNvPr id="30" name="TextBox 29">
            <a:extLst>
              <a:ext uri="{FF2B5EF4-FFF2-40B4-BE49-F238E27FC236}">
                <a16:creationId xmlns:a16="http://schemas.microsoft.com/office/drawing/2014/main" id="{BB92B08E-B93F-F140-8B23-A178D1F14B65}"/>
              </a:ext>
            </a:extLst>
          </p:cNvPr>
          <p:cNvSpPr txBox="1"/>
          <p:nvPr/>
        </p:nvSpPr>
        <p:spPr>
          <a:xfrm>
            <a:off x="7200899" y="3427769"/>
            <a:ext cx="2743200" cy="230832"/>
          </a:xfrm>
          <a:prstGeom prst="rect">
            <a:avLst/>
          </a:prstGeom>
          <a:noFill/>
        </p:spPr>
        <p:txBody>
          <a:bodyPr wrap="square">
            <a:spAutoFit/>
          </a:bodyPr>
          <a:lstStyle/>
          <a:p>
            <a:r>
              <a:rPr lang="en-US" sz="900" dirty="0"/>
              <a:t>https://</a:t>
            </a:r>
            <a:r>
              <a:rPr lang="en-US" sz="900" dirty="0" err="1"/>
              <a:t>arxiv.org</a:t>
            </a:r>
            <a:r>
              <a:rPr lang="en-US" sz="900" dirty="0"/>
              <a:t>/pdf/2209.01318.pdf</a:t>
            </a:r>
          </a:p>
        </p:txBody>
      </p:sp>
    </p:spTree>
    <p:extLst>
      <p:ext uri="{BB962C8B-B14F-4D97-AF65-F5344CB8AC3E}">
        <p14:creationId xmlns:p14="http://schemas.microsoft.com/office/powerpoint/2010/main" val="1730101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19</a:t>
            </a:fld>
            <a:endParaRPr/>
          </a:p>
        </p:txBody>
      </p:sp>
      <p:sp>
        <p:nvSpPr>
          <p:cNvPr id="92" name="Google Shape;92;p5"/>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Outline</a:t>
            </a:r>
            <a:endParaRPr/>
          </a:p>
        </p:txBody>
      </p:sp>
      <p:sp>
        <p:nvSpPr>
          <p:cNvPr id="93" name="Google Shape;93;p5"/>
          <p:cNvSpPr txBox="1">
            <a:spLocks noGrp="1"/>
          </p:cNvSpPr>
          <p:nvPr>
            <p:ph type="body" idx="1"/>
          </p:nvPr>
        </p:nvSpPr>
        <p:spPr>
          <a:xfrm>
            <a:off x="457200" y="932688"/>
            <a:ext cx="8305800" cy="3799142"/>
          </a:xfrm>
          <a:prstGeom prst="rect">
            <a:avLst/>
          </a:prstGeom>
          <a:noFill/>
          <a:ln>
            <a:noFill/>
          </a:ln>
        </p:spPr>
        <p:txBody>
          <a:bodyPr spcFirstLastPara="1" wrap="square" lIns="0" tIns="0" rIns="0" bIns="0" anchor="t" anchorCtr="0">
            <a:normAutofit lnSpcReduction="10000"/>
          </a:bodyPr>
          <a:lstStyle/>
          <a:p>
            <a:pPr marL="342900" lvl="0" indent="-342900" algn="l" rtl="0">
              <a:lnSpc>
                <a:spcPct val="120000"/>
              </a:lnSpc>
              <a:spcBef>
                <a:spcPts val="1200"/>
              </a:spcBef>
              <a:spcAft>
                <a:spcPts val="0"/>
              </a:spcAft>
              <a:buSzPts val="2400"/>
              <a:buFont typeface="Arial"/>
              <a:buChar char="•"/>
            </a:pPr>
            <a:r>
              <a:rPr lang="en-US" dirty="0">
                <a:solidFill>
                  <a:schemeClr val="bg1">
                    <a:lumMod val="50000"/>
                  </a:schemeClr>
                </a:solidFill>
              </a:rPr>
              <a:t>Major Systems and Components of Accelerator Facilities</a:t>
            </a:r>
          </a:p>
          <a:p>
            <a:pPr marL="800100" lvl="1" indent="-342900">
              <a:spcBef>
                <a:spcPts val="1200"/>
              </a:spcBef>
              <a:buSzPts val="2400"/>
            </a:pPr>
            <a:r>
              <a:rPr lang="en-US" dirty="0">
                <a:solidFill>
                  <a:schemeClr val="bg1">
                    <a:lumMod val="50000"/>
                  </a:schemeClr>
                </a:solidFill>
              </a:rPr>
              <a:t>Particle Sources</a:t>
            </a:r>
          </a:p>
          <a:p>
            <a:pPr marL="800100" lvl="1" indent="-342900">
              <a:spcBef>
                <a:spcPts val="1200"/>
              </a:spcBef>
              <a:buSzPts val="2400"/>
            </a:pPr>
            <a:r>
              <a:rPr lang="en-US" dirty="0">
                <a:solidFill>
                  <a:schemeClr val="bg1">
                    <a:lumMod val="50000"/>
                  </a:schemeClr>
                </a:solidFill>
              </a:rPr>
              <a:t>Energy Gain</a:t>
            </a:r>
          </a:p>
          <a:p>
            <a:pPr marL="800100" lvl="1" indent="-342900">
              <a:spcBef>
                <a:spcPts val="1200"/>
              </a:spcBef>
              <a:buSzPts val="2400"/>
            </a:pPr>
            <a:r>
              <a:rPr lang="en-US" dirty="0">
                <a:solidFill>
                  <a:schemeClr val="bg1">
                    <a:lumMod val="50000"/>
                  </a:schemeClr>
                </a:solidFill>
              </a:rPr>
              <a:t>Steering</a:t>
            </a:r>
          </a:p>
          <a:p>
            <a:pPr marL="342900" indent="-342900">
              <a:spcBef>
                <a:spcPts val="1200"/>
              </a:spcBef>
              <a:buFont typeface="Arial"/>
              <a:buChar char="•"/>
            </a:pPr>
            <a:r>
              <a:rPr lang="en-US" dirty="0"/>
              <a:t>Colliders of Tomorrow</a:t>
            </a:r>
          </a:p>
          <a:p>
            <a:pPr marL="800100" lvl="1" indent="-342900">
              <a:spcBef>
                <a:spcPts val="1200"/>
              </a:spcBef>
            </a:pPr>
            <a:r>
              <a:rPr lang="en-US" dirty="0"/>
              <a:t>Linear</a:t>
            </a:r>
          </a:p>
          <a:p>
            <a:pPr marL="800100" lvl="1" indent="-342900">
              <a:spcBef>
                <a:spcPts val="1200"/>
              </a:spcBef>
            </a:pPr>
            <a:r>
              <a:rPr lang="en-US" dirty="0">
                <a:solidFill>
                  <a:schemeClr val="bg1">
                    <a:lumMod val="50000"/>
                  </a:schemeClr>
                </a:solidFill>
              </a:rPr>
              <a:t>Circular</a:t>
            </a:r>
          </a:p>
        </p:txBody>
      </p:sp>
    </p:spTree>
    <p:extLst>
      <p:ext uri="{BB962C8B-B14F-4D97-AF65-F5344CB8AC3E}">
        <p14:creationId xmlns:p14="http://schemas.microsoft.com/office/powerpoint/2010/main" val="2048096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2</a:t>
            </a:fld>
            <a:endParaRPr/>
          </a:p>
        </p:txBody>
      </p:sp>
      <p:sp>
        <p:nvSpPr>
          <p:cNvPr id="92" name="Google Shape;92;p5"/>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Outline</a:t>
            </a:r>
            <a:endParaRPr/>
          </a:p>
        </p:txBody>
      </p:sp>
      <p:sp>
        <p:nvSpPr>
          <p:cNvPr id="93" name="Google Shape;93;p5"/>
          <p:cNvSpPr txBox="1">
            <a:spLocks noGrp="1"/>
          </p:cNvSpPr>
          <p:nvPr>
            <p:ph type="body" idx="1"/>
          </p:nvPr>
        </p:nvSpPr>
        <p:spPr>
          <a:xfrm>
            <a:off x="457200" y="932688"/>
            <a:ext cx="8305800" cy="3799142"/>
          </a:xfrm>
          <a:prstGeom prst="rect">
            <a:avLst/>
          </a:prstGeom>
          <a:noFill/>
          <a:ln>
            <a:noFill/>
          </a:ln>
        </p:spPr>
        <p:txBody>
          <a:bodyPr spcFirstLastPara="1" wrap="square" lIns="0" tIns="0" rIns="0" bIns="0" anchor="t" anchorCtr="0">
            <a:normAutofit lnSpcReduction="10000"/>
          </a:bodyPr>
          <a:lstStyle/>
          <a:p>
            <a:pPr marL="342900" lvl="0" indent="-342900" algn="l" rtl="0">
              <a:lnSpc>
                <a:spcPct val="120000"/>
              </a:lnSpc>
              <a:spcBef>
                <a:spcPts val="1200"/>
              </a:spcBef>
              <a:spcAft>
                <a:spcPts val="0"/>
              </a:spcAft>
              <a:buSzPts val="2400"/>
              <a:buFont typeface="Arial"/>
              <a:buChar char="•"/>
            </a:pPr>
            <a:r>
              <a:rPr lang="en-US" dirty="0"/>
              <a:t>Major Systems and Components of Accelerator Facilities</a:t>
            </a:r>
          </a:p>
          <a:p>
            <a:pPr marL="800100" lvl="1" indent="-342900">
              <a:spcBef>
                <a:spcPts val="1200"/>
              </a:spcBef>
              <a:buSzPts val="2400"/>
            </a:pPr>
            <a:r>
              <a:rPr lang="en-US" dirty="0"/>
              <a:t>Particle Sources</a:t>
            </a:r>
          </a:p>
          <a:p>
            <a:pPr marL="800100" lvl="1" indent="-342900">
              <a:spcBef>
                <a:spcPts val="1200"/>
              </a:spcBef>
              <a:buSzPts val="2400"/>
            </a:pPr>
            <a:r>
              <a:rPr lang="en-US" dirty="0"/>
              <a:t>Energy Gain</a:t>
            </a:r>
          </a:p>
          <a:p>
            <a:pPr marL="800100" lvl="1" indent="-342900">
              <a:spcBef>
                <a:spcPts val="1200"/>
              </a:spcBef>
              <a:buSzPts val="2400"/>
            </a:pPr>
            <a:r>
              <a:rPr lang="en-US" dirty="0"/>
              <a:t>Steering</a:t>
            </a:r>
          </a:p>
          <a:p>
            <a:pPr marL="342900" indent="-342900">
              <a:spcBef>
                <a:spcPts val="1200"/>
              </a:spcBef>
              <a:buFont typeface="Arial"/>
              <a:buChar char="•"/>
            </a:pPr>
            <a:r>
              <a:rPr lang="en-US" dirty="0"/>
              <a:t>Colliders of Tomorrow</a:t>
            </a:r>
          </a:p>
          <a:p>
            <a:pPr marL="800100" lvl="1" indent="-342900">
              <a:spcBef>
                <a:spcPts val="1200"/>
              </a:spcBef>
            </a:pPr>
            <a:r>
              <a:rPr lang="en-US" dirty="0"/>
              <a:t>Linear</a:t>
            </a:r>
          </a:p>
          <a:p>
            <a:pPr marL="800100" lvl="1" indent="-342900">
              <a:spcBef>
                <a:spcPts val="1200"/>
              </a:spcBef>
            </a:pPr>
            <a:r>
              <a:rPr lang="en-US" dirty="0"/>
              <a:t>Circular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20F0D2-5DD5-15F8-4340-928CB81E3DA8}"/>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9CB9B164-67F5-B345-37BB-A538FD47F020}"/>
              </a:ext>
            </a:extLst>
          </p:cNvPr>
          <p:cNvSpPr>
            <a:spLocks noGrp="1"/>
          </p:cNvSpPr>
          <p:nvPr>
            <p:ph type="title"/>
          </p:nvPr>
        </p:nvSpPr>
        <p:spPr/>
        <p:txBody>
          <a:bodyPr/>
          <a:lstStyle/>
          <a:p>
            <a:r>
              <a:rPr lang="en-US" dirty="0"/>
              <a:t>International Linear Collider</a:t>
            </a:r>
          </a:p>
        </p:txBody>
      </p:sp>
      <p:sp>
        <p:nvSpPr>
          <p:cNvPr id="4" name="Text Placeholder 3">
            <a:extLst>
              <a:ext uri="{FF2B5EF4-FFF2-40B4-BE49-F238E27FC236}">
                <a16:creationId xmlns:a16="http://schemas.microsoft.com/office/drawing/2014/main" id="{5119B7D8-AA39-DF32-849D-7E43CF630668}"/>
              </a:ext>
            </a:extLst>
          </p:cNvPr>
          <p:cNvSpPr>
            <a:spLocks noGrp="1"/>
          </p:cNvSpPr>
          <p:nvPr>
            <p:ph type="body" sz="quarter" idx="16"/>
          </p:nvPr>
        </p:nvSpPr>
        <p:spPr/>
        <p:txBody>
          <a:bodyPr/>
          <a:lstStyle/>
          <a:p>
            <a:endParaRPr lang="en-US"/>
          </a:p>
        </p:txBody>
      </p:sp>
      <p:sp>
        <p:nvSpPr>
          <p:cNvPr id="5" name="Slide Number Placeholder 4">
            <a:extLst>
              <a:ext uri="{FF2B5EF4-FFF2-40B4-BE49-F238E27FC236}">
                <a16:creationId xmlns:a16="http://schemas.microsoft.com/office/drawing/2014/main" id="{49548D54-6D5F-0144-74CE-CA6C0BCE8D7F}"/>
              </a:ext>
            </a:extLst>
          </p:cNvPr>
          <p:cNvSpPr>
            <a:spLocks noGrp="1"/>
          </p:cNvSpPr>
          <p:nvPr>
            <p:ph type="sldNum" sz="quarter" idx="4"/>
          </p:nvPr>
        </p:nvSpPr>
        <p:spPr/>
        <p:txBody>
          <a:bodyPr/>
          <a:lstStyle/>
          <a:p>
            <a:fld id="{52B60363-7E9F-BF4A-894A-A30319D3939A}" type="slidenum">
              <a:rPr lang="en-US" smtClean="0"/>
              <a:pPr/>
              <a:t>20</a:t>
            </a:fld>
            <a:endParaRPr lang="en-US" dirty="0"/>
          </a:p>
        </p:txBody>
      </p:sp>
      <p:pic>
        <p:nvPicPr>
          <p:cNvPr id="6" name="Picture 5">
            <a:extLst>
              <a:ext uri="{FF2B5EF4-FFF2-40B4-BE49-F238E27FC236}">
                <a16:creationId xmlns:a16="http://schemas.microsoft.com/office/drawing/2014/main" id="{02FCE4BC-ACC9-5164-D3FA-C0360CE6483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428" y="93937"/>
            <a:ext cx="9035143" cy="5049563"/>
          </a:xfrm>
          <a:prstGeom prst="rect">
            <a:avLst/>
          </a:prstGeom>
        </p:spPr>
      </p:pic>
      <p:sp>
        <p:nvSpPr>
          <p:cNvPr id="7" name="TextBox 6">
            <a:extLst>
              <a:ext uri="{FF2B5EF4-FFF2-40B4-BE49-F238E27FC236}">
                <a16:creationId xmlns:a16="http://schemas.microsoft.com/office/drawing/2014/main" id="{35043455-2AEA-7365-93D3-2B0D2E0A2D5C}"/>
              </a:ext>
            </a:extLst>
          </p:cNvPr>
          <p:cNvSpPr txBox="1"/>
          <p:nvPr/>
        </p:nvSpPr>
        <p:spPr>
          <a:xfrm>
            <a:off x="2682240" y="2618718"/>
            <a:ext cx="776175" cy="307777"/>
          </a:xfrm>
          <a:prstGeom prst="rect">
            <a:avLst/>
          </a:prstGeom>
          <a:noFill/>
        </p:spPr>
        <p:txBody>
          <a:bodyPr wrap="none" rtlCol="0">
            <a:spAutoFit/>
          </a:bodyPr>
          <a:lstStyle/>
          <a:p>
            <a:r>
              <a:rPr lang="en-US" dirty="0"/>
              <a:t>~20 km</a:t>
            </a:r>
          </a:p>
        </p:txBody>
      </p:sp>
    </p:spTree>
    <p:extLst>
      <p:ext uri="{BB962C8B-B14F-4D97-AF65-F5344CB8AC3E}">
        <p14:creationId xmlns:p14="http://schemas.microsoft.com/office/powerpoint/2010/main" val="2908935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FD0DD3-6DE4-6E2C-FBDC-71E3670B931F}"/>
              </a:ext>
            </a:extLst>
          </p:cNvPr>
          <p:cNvSpPr>
            <a:spLocks noGrp="1"/>
          </p:cNvSpPr>
          <p:nvPr>
            <p:ph type="title"/>
          </p:nvPr>
        </p:nvSpPr>
        <p:spPr/>
        <p:txBody>
          <a:bodyPr>
            <a:normAutofit/>
          </a:bodyPr>
          <a:lstStyle/>
          <a:p>
            <a:r>
              <a:rPr lang="en-US" dirty="0">
                <a:effectLst/>
                <a:latin typeface="Helvetica" pitchFamily="2" charset="0"/>
              </a:rPr>
              <a:t>SRF technology for ILC-250 beyond present limits</a:t>
            </a:r>
            <a:endParaRPr lang="en-US" dirty="0"/>
          </a:p>
        </p:txBody>
      </p:sp>
      <p:sp>
        <p:nvSpPr>
          <p:cNvPr id="4" name="Text Placeholder 3">
            <a:extLst>
              <a:ext uri="{FF2B5EF4-FFF2-40B4-BE49-F238E27FC236}">
                <a16:creationId xmlns:a16="http://schemas.microsoft.com/office/drawing/2014/main" id="{AD68E260-6CA7-1384-8469-656EDC0A0434}"/>
              </a:ext>
            </a:extLst>
          </p:cNvPr>
          <p:cNvSpPr>
            <a:spLocks noGrp="1"/>
          </p:cNvSpPr>
          <p:nvPr>
            <p:ph type="body" sz="quarter" idx="16"/>
          </p:nvPr>
        </p:nvSpPr>
        <p:spPr>
          <a:xfrm>
            <a:off x="600075" y="792480"/>
            <a:ext cx="5089525" cy="4173162"/>
          </a:xfrm>
        </p:spPr>
        <p:txBody>
          <a:bodyPr>
            <a:normAutofit fontScale="77500" lnSpcReduction="20000"/>
          </a:bodyPr>
          <a:lstStyle/>
          <a:p>
            <a:pPr marL="571500" indent="-342900">
              <a:buFont typeface="Arial" panose="020B0604020202020204" pitchFamily="34" charset="0"/>
              <a:buChar char="•"/>
            </a:pPr>
            <a:r>
              <a:rPr lang="en-US" dirty="0"/>
              <a:t>Advanced shape standing wave SRF cavities – Low Loss (LL), ICHIRO,</a:t>
            </a:r>
          </a:p>
          <a:p>
            <a:pPr marL="571500" indent="-342900">
              <a:buFont typeface="Arial" panose="020B0604020202020204" pitchFamily="34" charset="0"/>
              <a:buChar char="•"/>
            </a:pPr>
            <a:r>
              <a:rPr lang="en-US" dirty="0"/>
              <a:t>Reentrant (RE) – increase peak quench magnetic field by 10-20%, potentially bringing accelerating gradient limit to ≲ 60 MV/m</a:t>
            </a:r>
          </a:p>
          <a:p>
            <a:pPr marL="571500" indent="-342900">
              <a:buFont typeface="Arial" panose="020B0604020202020204" pitchFamily="34" charset="0"/>
              <a:buChar char="•"/>
            </a:pPr>
            <a:r>
              <a:rPr lang="en-US" dirty="0"/>
              <a:t>Traveling wave (TW) SRF offers better cryogenic efficiency and higher accelerating gradient up to ~ 70 MV/m – possible application: ILC energy upgrade, HELEN collider, ACE at Fermilab</a:t>
            </a:r>
          </a:p>
          <a:p>
            <a:pPr marL="571500" indent="-342900">
              <a:buFont typeface="Arial" panose="020B0604020202020204" pitchFamily="34" charset="0"/>
              <a:buChar char="•"/>
            </a:pPr>
            <a:r>
              <a:rPr lang="en-US" dirty="0"/>
              <a:t>Advanced SRF materials – Nb3Sn cavities can potentially reach ~ 90 MV/m</a:t>
            </a:r>
          </a:p>
        </p:txBody>
      </p:sp>
      <p:sp>
        <p:nvSpPr>
          <p:cNvPr id="5" name="Slide Number Placeholder 4">
            <a:extLst>
              <a:ext uri="{FF2B5EF4-FFF2-40B4-BE49-F238E27FC236}">
                <a16:creationId xmlns:a16="http://schemas.microsoft.com/office/drawing/2014/main" id="{6CE4BF2C-D3DF-464F-51D8-906B62E05AE8}"/>
              </a:ext>
            </a:extLst>
          </p:cNvPr>
          <p:cNvSpPr>
            <a:spLocks noGrp="1"/>
          </p:cNvSpPr>
          <p:nvPr>
            <p:ph type="sldNum" sz="quarter" idx="4"/>
          </p:nvPr>
        </p:nvSpPr>
        <p:spPr/>
        <p:txBody>
          <a:bodyPr/>
          <a:lstStyle/>
          <a:p>
            <a:fld id="{52B60363-7E9F-BF4A-894A-A30319D3939A}" type="slidenum">
              <a:rPr lang="en-US" smtClean="0"/>
              <a:pPr/>
              <a:t>21</a:t>
            </a:fld>
            <a:endParaRPr lang="en-US" dirty="0"/>
          </a:p>
        </p:txBody>
      </p:sp>
      <p:pic>
        <p:nvPicPr>
          <p:cNvPr id="7" name="Picture 6" descr="A rainbow colored ovals with black text&#10;&#10;Description automatically generated">
            <a:extLst>
              <a:ext uri="{FF2B5EF4-FFF2-40B4-BE49-F238E27FC236}">
                <a16:creationId xmlns:a16="http://schemas.microsoft.com/office/drawing/2014/main" id="{C56972A0-5F17-CF80-B923-284DE1B64C2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14720" y="746125"/>
            <a:ext cx="2910840" cy="1252242"/>
          </a:xfrm>
          <a:prstGeom prst="rect">
            <a:avLst/>
          </a:prstGeom>
        </p:spPr>
      </p:pic>
      <p:pic>
        <p:nvPicPr>
          <p:cNvPr id="9" name="Picture 8" descr="A close-up of a black object&#10;&#10;Description automatically generated">
            <a:extLst>
              <a:ext uri="{FF2B5EF4-FFF2-40B4-BE49-F238E27FC236}">
                <a16:creationId xmlns:a16="http://schemas.microsoft.com/office/drawing/2014/main" id="{F6B25149-06D0-DDEC-C0E3-9349D7F552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21788" y="1960267"/>
            <a:ext cx="2839662" cy="791469"/>
          </a:xfrm>
          <a:prstGeom prst="rect">
            <a:avLst/>
          </a:prstGeom>
        </p:spPr>
      </p:pic>
      <p:pic>
        <p:nvPicPr>
          <p:cNvPr id="11" name="Picture 10" descr="A graph of a graph showing potential and potential&#10;&#10;Description automatically generated with medium confidence">
            <a:extLst>
              <a:ext uri="{FF2B5EF4-FFF2-40B4-BE49-F238E27FC236}">
                <a16:creationId xmlns:a16="http://schemas.microsoft.com/office/drawing/2014/main" id="{36ACFA6D-5ABA-4A94-27B9-E25A61B1D2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3278" y="3145134"/>
            <a:ext cx="3198171" cy="1875118"/>
          </a:xfrm>
          <a:prstGeom prst="rect">
            <a:avLst/>
          </a:prstGeom>
        </p:spPr>
      </p:pic>
    </p:spTree>
    <p:extLst>
      <p:ext uri="{BB962C8B-B14F-4D97-AF65-F5344CB8AC3E}">
        <p14:creationId xmlns:p14="http://schemas.microsoft.com/office/powerpoint/2010/main" val="3342102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pic>
        <p:nvPicPr>
          <p:cNvPr id="713" name="Google Shape;713;p83" descr="derniere.pdf"/>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51856" y="627535"/>
            <a:ext cx="3564062" cy="2520301"/>
          </a:xfrm>
          <a:prstGeom prst="rect">
            <a:avLst/>
          </a:prstGeom>
          <a:noFill/>
          <a:ln>
            <a:noFill/>
          </a:ln>
        </p:spPr>
      </p:pic>
      <p:sp>
        <p:nvSpPr>
          <p:cNvPr id="714" name="Google Shape;714;p83"/>
          <p:cNvSpPr txBox="1">
            <a:spLocks noGrp="1"/>
          </p:cNvSpPr>
          <p:nvPr>
            <p:ph type="sldNum" idx="12"/>
          </p:nvPr>
        </p:nvSpPr>
        <p:spPr>
          <a:xfrm>
            <a:off x="8330660" y="4787886"/>
            <a:ext cx="510975" cy="273825"/>
          </a:xfrm>
          <a:prstGeom prst="rect">
            <a:avLst/>
          </a:prstGeom>
          <a:noFill/>
          <a:ln>
            <a:noFill/>
          </a:ln>
        </p:spPr>
        <p:txBody>
          <a:bodyPr spcFirstLastPara="1" wrap="square" lIns="0" tIns="0" rIns="0" bIns="0" anchor="ctr" anchorCtr="0">
            <a:noAutofit/>
          </a:bodyPr>
          <a:lstStyle/>
          <a:p>
            <a:fld id="{00000000-1234-1234-1234-123412341234}" type="slidenum">
              <a:rPr lang="en-US">
                <a:latin typeface="Avenir"/>
                <a:ea typeface="Avenir"/>
                <a:cs typeface="Avenir"/>
                <a:sym typeface="Avenir"/>
              </a:rPr>
              <a:pPr/>
              <a:t>22</a:t>
            </a:fld>
            <a:endParaRPr>
              <a:latin typeface="Avenir"/>
              <a:ea typeface="Avenir"/>
              <a:cs typeface="Avenir"/>
              <a:sym typeface="Avenir"/>
            </a:endParaRPr>
          </a:p>
        </p:txBody>
      </p:sp>
      <p:sp>
        <p:nvSpPr>
          <p:cNvPr id="715" name="Google Shape;715;p83"/>
          <p:cNvSpPr txBox="1">
            <a:spLocks noGrp="1"/>
          </p:cNvSpPr>
          <p:nvPr>
            <p:ph type="title" idx="4294967295"/>
          </p:nvPr>
        </p:nvSpPr>
        <p:spPr>
          <a:xfrm>
            <a:off x="413538" y="183814"/>
            <a:ext cx="8730450" cy="711900"/>
          </a:xfrm>
          <a:prstGeom prst="rect">
            <a:avLst/>
          </a:prstGeom>
          <a:noFill/>
          <a:ln>
            <a:noFill/>
          </a:ln>
        </p:spPr>
        <p:txBody>
          <a:bodyPr spcFirstLastPara="1" wrap="square" lIns="0" tIns="0" rIns="0" bIns="0" anchor="t" anchorCtr="0">
            <a:noAutofit/>
          </a:bodyPr>
          <a:lstStyle/>
          <a:p>
            <a:pPr>
              <a:lnSpc>
                <a:spcPct val="90000"/>
              </a:lnSpc>
              <a:buClr>
                <a:schemeClr val="dk1"/>
              </a:buClr>
              <a:buSzPts val="4000"/>
            </a:pPr>
            <a:r>
              <a:rPr lang="en-US" sz="3000"/>
              <a:t>The Compact Linear Collider (CLIC)</a:t>
            </a:r>
            <a:endParaRPr/>
          </a:p>
        </p:txBody>
      </p:sp>
      <p:sp>
        <p:nvSpPr>
          <p:cNvPr id="716" name="Google Shape;716;p83"/>
          <p:cNvSpPr txBox="1"/>
          <p:nvPr/>
        </p:nvSpPr>
        <p:spPr>
          <a:xfrm>
            <a:off x="4329050" y="394929"/>
            <a:ext cx="4512600" cy="2948712"/>
          </a:xfrm>
          <a:prstGeom prst="rect">
            <a:avLst/>
          </a:prstGeom>
          <a:noFill/>
          <a:ln>
            <a:noFill/>
          </a:ln>
        </p:spPr>
        <p:txBody>
          <a:bodyPr spcFirstLastPara="1" wrap="square" lIns="26775" tIns="26775" rIns="26775" bIns="26775" anchor="t" anchorCtr="0">
            <a:spAutoFit/>
          </a:bodyPr>
          <a:lstStyle/>
          <a:p>
            <a:pPr>
              <a:lnSpc>
                <a:spcPct val="120000"/>
              </a:lnSpc>
            </a:pPr>
            <a:endParaRPr sz="1200"/>
          </a:p>
          <a:p>
            <a:pPr marL="133350" lvl="1" indent="-133350">
              <a:lnSpc>
                <a:spcPct val="120000"/>
              </a:lnSpc>
              <a:buSzPts val="1400"/>
              <a:buFont typeface="Arial"/>
              <a:buChar char="•"/>
            </a:pPr>
            <a:r>
              <a:rPr lang="en-US" sz="1050" b="1"/>
              <a:t>Timeline: </a:t>
            </a:r>
            <a:r>
              <a:rPr lang="en-US" sz="1050"/>
              <a:t>Electron-positron linear collider at CERN for the era beyond HL-LHC </a:t>
            </a:r>
            <a:endParaRPr sz="1050"/>
          </a:p>
          <a:p>
            <a:pPr marL="133350" lvl="1" indent="-133350">
              <a:lnSpc>
                <a:spcPct val="120000"/>
              </a:lnSpc>
              <a:buSzPts val="1400"/>
              <a:buFont typeface="Arial"/>
              <a:buChar char="•"/>
            </a:pPr>
            <a:r>
              <a:rPr lang="en-US" sz="1050" b="1"/>
              <a:t>Compact: </a:t>
            </a:r>
            <a:r>
              <a:rPr lang="en-US" sz="1050"/>
              <a:t>Novel and unique two-beam accelerating technique with high-gradient room temperature RF cavities (~20’500 structures at 380 GeV), ~11km in its initial phase</a:t>
            </a:r>
            <a:endParaRPr sz="1050"/>
          </a:p>
          <a:p>
            <a:pPr marL="133350" lvl="1" indent="-133350">
              <a:lnSpc>
                <a:spcPct val="120000"/>
              </a:lnSpc>
              <a:buSzPts val="1400"/>
              <a:buFont typeface="Arial"/>
              <a:buChar char="•"/>
            </a:pPr>
            <a:r>
              <a:rPr lang="en-US" sz="1050" b="1"/>
              <a:t>Expandable: </a:t>
            </a:r>
            <a:r>
              <a:rPr lang="en-US" sz="1050"/>
              <a:t>Staged programme with collision energies from 380 GeV (Higgs/top) up to 3 TeV (Energy Frontier)</a:t>
            </a:r>
            <a:endParaRPr sz="1050"/>
          </a:p>
          <a:p>
            <a:pPr lvl="1">
              <a:lnSpc>
                <a:spcPct val="120000"/>
              </a:lnSpc>
            </a:pPr>
            <a:endParaRPr sz="675"/>
          </a:p>
          <a:p>
            <a:pPr marL="133350" lvl="1" indent="-133350">
              <a:lnSpc>
                <a:spcPct val="120000"/>
              </a:lnSpc>
              <a:buSzPts val="1400"/>
              <a:buFont typeface="Arial"/>
              <a:buChar char="•"/>
            </a:pPr>
            <a:r>
              <a:rPr lang="en-US" sz="1050"/>
              <a:t>CDR in 2012 with focus on 3 TeV. Updated project overview documents in 2018 (Project Implementation Plan) with focus 380 GeV for Higgs and top. </a:t>
            </a:r>
            <a:endParaRPr sz="1050"/>
          </a:p>
          <a:p>
            <a:pPr marL="133350" lvl="1" indent="-66675">
              <a:lnSpc>
                <a:spcPct val="120000"/>
              </a:lnSpc>
              <a:buClr>
                <a:schemeClr val="dk1"/>
              </a:buClr>
              <a:buSzPts val="1400"/>
            </a:pPr>
            <a:endParaRPr sz="1050"/>
          </a:p>
          <a:p>
            <a:pPr lvl="1">
              <a:lnSpc>
                <a:spcPct val="120000"/>
              </a:lnSpc>
            </a:pPr>
            <a:r>
              <a:rPr lang="en-US" sz="1050"/>
              <a:t>Recent talks (with more references): </a:t>
            </a:r>
            <a:r>
              <a:rPr lang="en-US" sz="1050" u="sng">
                <a:hlinkClick r:id="rId4">
                  <a:extLst>
                    <a:ext uri="{A12FA001-AC4F-418D-AE19-62706E023703}">
                      <ahyp:hlinkClr xmlns:ahyp="http://schemas.microsoft.com/office/drawing/2018/hyperlinkcolor" val="tx"/>
                    </a:ext>
                  </a:extLst>
                </a:hlinkClick>
              </a:rPr>
              <a:t>eeFACT1</a:t>
            </a:r>
            <a:r>
              <a:rPr lang="en-US" sz="1050"/>
              <a:t> and </a:t>
            </a:r>
            <a:r>
              <a:rPr lang="en-US" sz="1050" u="sng">
                <a:hlinkClick r:id="rId5">
                  <a:extLst>
                    <a:ext uri="{A12FA001-AC4F-418D-AE19-62706E023703}">
                      <ahyp:hlinkClr xmlns:ahyp="http://schemas.microsoft.com/office/drawing/2018/hyperlinkcolor" val="tx"/>
                    </a:ext>
                  </a:extLst>
                </a:hlinkClick>
              </a:rPr>
              <a:t>eeFACT2</a:t>
            </a:r>
            <a:endParaRPr sz="675"/>
          </a:p>
          <a:p>
            <a:pPr marL="133350" lvl="1" indent="-57150">
              <a:lnSpc>
                <a:spcPct val="120000"/>
              </a:lnSpc>
              <a:buClr>
                <a:schemeClr val="dk1"/>
              </a:buClr>
              <a:buSzPts val="1600"/>
            </a:pPr>
            <a:endParaRPr sz="1200">
              <a:latin typeface="Avenir"/>
              <a:ea typeface="Avenir"/>
              <a:cs typeface="Avenir"/>
              <a:sym typeface="Avenir"/>
            </a:endParaRPr>
          </a:p>
        </p:txBody>
      </p:sp>
      <p:sp>
        <p:nvSpPr>
          <p:cNvPr id="717" name="Google Shape;717;p83"/>
          <p:cNvSpPr txBox="1"/>
          <p:nvPr/>
        </p:nvSpPr>
        <p:spPr>
          <a:xfrm>
            <a:off x="681213" y="2760436"/>
            <a:ext cx="1588500" cy="434946"/>
          </a:xfrm>
          <a:prstGeom prst="rect">
            <a:avLst/>
          </a:prstGeom>
          <a:solidFill>
            <a:schemeClr val="lt1"/>
          </a:solidFill>
          <a:ln>
            <a:noFill/>
          </a:ln>
        </p:spPr>
        <p:txBody>
          <a:bodyPr spcFirstLastPara="1" wrap="square" lIns="26775" tIns="26775" rIns="26775" bIns="26775" anchor="ctr" anchorCtr="0">
            <a:spAutoFit/>
          </a:bodyPr>
          <a:lstStyle/>
          <a:p>
            <a:r>
              <a:rPr lang="en-US" sz="825" b="1" i="1">
                <a:latin typeface="Avenir"/>
                <a:ea typeface="Avenir"/>
                <a:cs typeface="Avenir"/>
                <a:sym typeface="Avenir"/>
              </a:rPr>
              <a:t>Accelerating structure prototype for CLIC: 12 GHz  (L~25 cm)</a:t>
            </a:r>
            <a:endParaRPr sz="1050"/>
          </a:p>
        </p:txBody>
      </p:sp>
      <p:pic>
        <p:nvPicPr>
          <p:cNvPr id="718" name="Google Shape;718;p83"/>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504428" y="2099750"/>
            <a:ext cx="1284926" cy="1321168"/>
          </a:xfrm>
          <a:prstGeom prst="rect">
            <a:avLst/>
          </a:prstGeom>
          <a:noFill/>
          <a:ln>
            <a:noFill/>
          </a:ln>
          <a:effectLst>
            <a:outerShdw blurRad="419100" dist="152400" dir="5400000" algn="ctr" rotWithShape="0">
              <a:schemeClr val="dk1">
                <a:alpha val="38820"/>
              </a:schemeClr>
            </a:outerShdw>
          </a:effectLst>
        </p:spPr>
      </p:pic>
      <p:pic>
        <p:nvPicPr>
          <p:cNvPr id="719" name="Google Shape;719;p83"/>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4335584" y="3157858"/>
            <a:ext cx="3530782" cy="1985642"/>
          </a:xfrm>
          <a:prstGeom prst="rect">
            <a:avLst/>
          </a:prstGeom>
          <a:noFill/>
          <a:ln>
            <a:noFill/>
          </a:ln>
        </p:spPr>
      </p:pic>
      <p:sp>
        <p:nvSpPr>
          <p:cNvPr id="720" name="Google Shape;720;p83"/>
          <p:cNvSpPr txBox="1"/>
          <p:nvPr/>
        </p:nvSpPr>
        <p:spPr>
          <a:xfrm>
            <a:off x="413538" y="3802696"/>
            <a:ext cx="4002525" cy="754515"/>
          </a:xfrm>
          <a:prstGeom prst="rect">
            <a:avLst/>
          </a:prstGeom>
          <a:noFill/>
          <a:ln>
            <a:noFill/>
          </a:ln>
        </p:spPr>
        <p:txBody>
          <a:bodyPr spcFirstLastPara="1" wrap="square" lIns="53569" tIns="53569" rIns="53569" bIns="53569" anchor="ctr" anchorCtr="0">
            <a:spAutoFit/>
          </a:bodyPr>
          <a:lstStyle/>
          <a:p>
            <a:pPr>
              <a:buSzPts val="1400"/>
            </a:pPr>
            <a:r>
              <a:rPr lang="en-US" sz="1050"/>
              <a:t>The CLIC accelerator studies are mature:</a:t>
            </a:r>
            <a:endParaRPr sz="1050"/>
          </a:p>
          <a:p>
            <a:pPr marL="128588" indent="-128588">
              <a:buSzPts val="1400"/>
              <a:buFont typeface="Arial"/>
              <a:buChar char="•"/>
            </a:pPr>
            <a:r>
              <a:rPr lang="en-US" sz="1050"/>
              <a:t>Optimised design for cost and power </a:t>
            </a:r>
            <a:endParaRPr sz="1050"/>
          </a:p>
          <a:p>
            <a:pPr marL="128588" indent="-128588">
              <a:buSzPts val="1400"/>
              <a:buFont typeface="Arial"/>
              <a:buChar char="•"/>
            </a:pPr>
            <a:r>
              <a:rPr lang="en-US" sz="1050"/>
              <a:t>Many tests in CTF3, FELs, light-sources and test-stands</a:t>
            </a:r>
            <a:endParaRPr sz="1050"/>
          </a:p>
          <a:p>
            <a:pPr marL="128588" indent="-128588">
              <a:buSzPts val="1400"/>
              <a:buFont typeface="Arial"/>
              <a:buChar char="•"/>
            </a:pPr>
            <a:r>
              <a:rPr lang="en-US" sz="1050"/>
              <a:t>Technical developments of “all” key elements </a:t>
            </a:r>
            <a:endParaRPr sz="105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84"/>
          <p:cNvSpPr txBox="1">
            <a:spLocks noGrp="1"/>
          </p:cNvSpPr>
          <p:nvPr>
            <p:ph type="title"/>
          </p:nvPr>
        </p:nvSpPr>
        <p:spPr>
          <a:xfrm>
            <a:off x="305991" y="249492"/>
            <a:ext cx="8532000" cy="799200"/>
          </a:xfrm>
          <a:prstGeom prst="rect">
            <a:avLst/>
          </a:prstGeom>
          <a:noFill/>
          <a:ln>
            <a:noFill/>
          </a:ln>
        </p:spPr>
        <p:txBody>
          <a:bodyPr spcFirstLastPara="1" wrap="square" lIns="0" tIns="0" rIns="0" bIns="0" anchor="t" anchorCtr="0">
            <a:noAutofit/>
          </a:bodyPr>
          <a:lstStyle/>
          <a:p>
            <a:pPr>
              <a:buSzPts val="3600"/>
            </a:pPr>
            <a:r>
              <a:rPr lang="en-US"/>
              <a:t>On-going CLIC studies towards next ESPP update </a:t>
            </a:r>
            <a:endParaRPr/>
          </a:p>
        </p:txBody>
      </p:sp>
      <p:sp>
        <p:nvSpPr>
          <p:cNvPr id="728" name="Google Shape;728;p84"/>
          <p:cNvSpPr txBox="1">
            <a:spLocks noGrp="1"/>
          </p:cNvSpPr>
          <p:nvPr>
            <p:ph type="dt" idx="10"/>
          </p:nvPr>
        </p:nvSpPr>
        <p:spPr>
          <a:xfrm>
            <a:off x="1871700" y="4783762"/>
            <a:ext cx="1215675" cy="273825"/>
          </a:xfrm>
          <a:prstGeom prst="rect">
            <a:avLst/>
          </a:prstGeom>
          <a:noFill/>
          <a:ln>
            <a:noFill/>
          </a:ln>
        </p:spPr>
        <p:txBody>
          <a:bodyPr spcFirstLastPara="1" wrap="square" lIns="0" tIns="0" rIns="0" bIns="0" anchor="ctr" anchorCtr="0">
            <a:noAutofit/>
          </a:bodyPr>
          <a:lstStyle/>
          <a:p>
            <a:r>
              <a:rPr lang="en-US"/>
              <a:t>14.03.23</a:t>
            </a:r>
            <a:endParaRPr/>
          </a:p>
        </p:txBody>
      </p:sp>
      <p:sp>
        <p:nvSpPr>
          <p:cNvPr id="729" name="Google Shape;729;p84"/>
          <p:cNvSpPr txBox="1">
            <a:spLocks noGrp="1"/>
          </p:cNvSpPr>
          <p:nvPr>
            <p:ph type="ftr" idx="11"/>
          </p:nvPr>
        </p:nvSpPr>
        <p:spPr>
          <a:xfrm>
            <a:off x="3194447" y="4787886"/>
            <a:ext cx="4929075" cy="273825"/>
          </a:xfrm>
          <a:prstGeom prst="rect">
            <a:avLst/>
          </a:prstGeom>
          <a:noFill/>
          <a:ln>
            <a:noFill/>
          </a:ln>
        </p:spPr>
        <p:txBody>
          <a:bodyPr spcFirstLastPara="1" wrap="square" lIns="68569" tIns="34275" rIns="68569" bIns="34275" anchor="ctr" anchorCtr="0">
            <a:noAutofit/>
          </a:bodyPr>
          <a:lstStyle/>
          <a:p>
            <a:r>
              <a:rPr lang="en-US"/>
              <a:t>Steinar Stapnes - Linear Colliders</a:t>
            </a:r>
            <a:endParaRPr/>
          </a:p>
        </p:txBody>
      </p:sp>
      <p:sp>
        <p:nvSpPr>
          <p:cNvPr id="730" name="Google Shape;730;p84"/>
          <p:cNvSpPr txBox="1">
            <a:spLocks noGrp="1"/>
          </p:cNvSpPr>
          <p:nvPr>
            <p:ph type="sldNum" idx="12"/>
          </p:nvPr>
        </p:nvSpPr>
        <p:spPr>
          <a:xfrm>
            <a:off x="8330660" y="4787886"/>
            <a:ext cx="510975" cy="273825"/>
          </a:xfrm>
          <a:prstGeom prst="rect">
            <a:avLst/>
          </a:prstGeom>
          <a:noFill/>
          <a:ln>
            <a:noFill/>
          </a:ln>
        </p:spPr>
        <p:txBody>
          <a:bodyPr spcFirstLastPara="1" wrap="square" lIns="0" tIns="0" rIns="0" bIns="0" anchor="ctr" anchorCtr="0">
            <a:noAutofit/>
          </a:bodyPr>
          <a:lstStyle/>
          <a:p>
            <a:fld id="{00000000-1234-1234-1234-123412341234}" type="slidenum">
              <a:rPr lang="en-US"/>
              <a:pPr/>
              <a:t>23</a:t>
            </a:fld>
            <a:endParaRPr/>
          </a:p>
        </p:txBody>
      </p:sp>
      <p:sp>
        <p:nvSpPr>
          <p:cNvPr id="731" name="Google Shape;731;p84"/>
          <p:cNvSpPr/>
          <p:nvPr/>
        </p:nvSpPr>
        <p:spPr>
          <a:xfrm>
            <a:off x="251520" y="703133"/>
            <a:ext cx="8262900" cy="623250"/>
          </a:xfrm>
          <a:prstGeom prst="rect">
            <a:avLst/>
          </a:prstGeom>
          <a:noFill/>
          <a:ln>
            <a:noFill/>
          </a:ln>
        </p:spPr>
        <p:txBody>
          <a:bodyPr spcFirstLastPara="1" wrap="square" lIns="68569" tIns="34275" rIns="68569" bIns="34275" anchor="t" anchorCtr="0">
            <a:noAutofit/>
          </a:bodyPr>
          <a:lstStyle/>
          <a:p>
            <a:pPr>
              <a:buSzPts val="1600"/>
            </a:pPr>
            <a:r>
              <a:rPr lang="en-US" sz="1200"/>
              <a:t>Project Readiness Report as a step toward a TDR </a:t>
            </a:r>
            <a:endParaRPr sz="1050"/>
          </a:p>
          <a:p>
            <a:pPr>
              <a:buSzPts val="1600"/>
            </a:pPr>
            <a:r>
              <a:rPr lang="en-US" sz="1200"/>
              <a:t>Assuming ESPP in  ~  2026, Project Approval ~ 2028, Project (tunnel) construction can start in ~ 2030.</a:t>
            </a:r>
            <a:endParaRPr sz="1050"/>
          </a:p>
          <a:p>
            <a:pPr>
              <a:buClr>
                <a:schemeClr val="dk1"/>
              </a:buClr>
              <a:buSzPts val="1600"/>
            </a:pPr>
            <a:endParaRPr sz="1200"/>
          </a:p>
        </p:txBody>
      </p:sp>
      <p:pic>
        <p:nvPicPr>
          <p:cNvPr id="732" name="Google Shape;732;p8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955065" y="1487438"/>
            <a:ext cx="2354849" cy="2168626"/>
          </a:xfrm>
          <a:prstGeom prst="rect">
            <a:avLst/>
          </a:prstGeom>
          <a:noFill/>
          <a:ln>
            <a:noFill/>
          </a:ln>
        </p:spPr>
      </p:pic>
      <p:sp>
        <p:nvSpPr>
          <p:cNvPr id="733" name="Google Shape;733;p84"/>
          <p:cNvSpPr txBox="1"/>
          <p:nvPr/>
        </p:nvSpPr>
        <p:spPr>
          <a:xfrm>
            <a:off x="251520" y="1460001"/>
            <a:ext cx="2700225" cy="484718"/>
          </a:xfrm>
          <a:prstGeom prst="rect">
            <a:avLst/>
          </a:prstGeom>
          <a:noFill/>
          <a:ln w="9525" cap="flat" cmpd="sng">
            <a:solidFill>
              <a:srgbClr val="2D6EFF"/>
            </a:solidFill>
            <a:prstDash val="solid"/>
            <a:round/>
            <a:headEnd type="none" w="sm" len="sm"/>
            <a:tailEnd type="none" w="sm" len="sm"/>
          </a:ln>
        </p:spPr>
        <p:txBody>
          <a:bodyPr spcFirstLastPara="1" wrap="square" lIns="68569" tIns="34275" rIns="68569" bIns="34275" anchor="t" anchorCtr="0">
            <a:spAutoFit/>
          </a:bodyPr>
          <a:lstStyle/>
          <a:p>
            <a:r>
              <a:rPr lang="en-US" sz="900"/>
              <a:t>The X-band technology readiness for the 380 </a:t>
            </a:r>
            <a:r>
              <a:rPr lang="en-US" sz="900">
                <a:solidFill>
                  <a:srgbClr val="303030"/>
                </a:solidFill>
              </a:rPr>
              <a:t>GeV CLIC initial phase - more and more driven by use in small compact accelerators </a:t>
            </a:r>
            <a:endParaRPr sz="1050"/>
          </a:p>
        </p:txBody>
      </p:sp>
      <p:sp>
        <p:nvSpPr>
          <p:cNvPr id="734" name="Google Shape;734;p84"/>
          <p:cNvSpPr txBox="1"/>
          <p:nvPr/>
        </p:nvSpPr>
        <p:spPr>
          <a:xfrm>
            <a:off x="5543643" y="1228492"/>
            <a:ext cx="3564900" cy="1454214"/>
          </a:xfrm>
          <a:prstGeom prst="rect">
            <a:avLst/>
          </a:prstGeom>
          <a:noFill/>
          <a:ln w="9525" cap="flat" cmpd="sng">
            <a:solidFill>
              <a:srgbClr val="2D6EFF"/>
            </a:solidFill>
            <a:prstDash val="solid"/>
            <a:round/>
            <a:headEnd type="none" w="sm" len="sm"/>
            <a:tailEnd type="none" w="sm" len="sm"/>
          </a:ln>
        </p:spPr>
        <p:txBody>
          <a:bodyPr spcFirstLastPara="1" wrap="square" lIns="68569" tIns="34275" rIns="68569" bIns="34275" anchor="t" anchorCtr="0">
            <a:spAutoFit/>
          </a:bodyPr>
          <a:lstStyle/>
          <a:p>
            <a:r>
              <a:rPr lang="en-US" sz="900"/>
              <a:t>Optimizing the luminosity at 380 GeV </a:t>
            </a:r>
            <a:r>
              <a:rPr lang="en-US" sz="900">
                <a:solidFill>
                  <a:srgbClr val="303030"/>
                </a:solidFill>
              </a:rPr>
              <a:t>– already implemented for Snowmass paper, further work to provide margins will continue.</a:t>
            </a:r>
            <a:endParaRPr sz="1050"/>
          </a:p>
          <a:p>
            <a:r>
              <a:rPr lang="en-US" sz="900">
                <a:solidFill>
                  <a:srgbClr val="303030"/>
                </a:solidFill>
              </a:rPr>
              <a:t>  </a:t>
            </a:r>
            <a:endParaRPr sz="1050"/>
          </a:p>
          <a:p>
            <a:pPr lvl="3"/>
            <a:r>
              <a:rPr lang="en-US" sz="900"/>
              <a:t>Luminosity margins and increases:</a:t>
            </a:r>
            <a:endParaRPr sz="1050"/>
          </a:p>
          <a:p>
            <a:pPr marL="196453" lvl="2" indent="-196453">
              <a:buSzPts val="1200"/>
              <a:buFont typeface="Arial"/>
              <a:buChar char="•"/>
            </a:pPr>
            <a:r>
              <a:rPr lang="en-US" sz="900"/>
              <a:t>Initial estimates of static and dynamic degradations from damping ring to IP gave: 1.5 x 10</a:t>
            </a:r>
            <a:r>
              <a:rPr lang="en-US" sz="900" baseline="30000"/>
              <a:t>34 </a:t>
            </a:r>
            <a:r>
              <a:rPr lang="en-US" sz="900"/>
              <a:t>cm</a:t>
            </a:r>
            <a:r>
              <a:rPr lang="en-US" sz="900" baseline="30000"/>
              <a:t>-2</a:t>
            </a:r>
            <a:r>
              <a:rPr lang="en-US" sz="900"/>
              <a:t> s</a:t>
            </a:r>
            <a:r>
              <a:rPr lang="en-US" sz="900" baseline="30000"/>
              <a:t>-1</a:t>
            </a:r>
            <a:endParaRPr sz="900"/>
          </a:p>
          <a:p>
            <a:pPr marL="196453" lvl="2" indent="-196453">
              <a:buSzPts val="1200"/>
              <a:buFont typeface="Arial"/>
              <a:buChar char="•"/>
            </a:pPr>
            <a:r>
              <a:rPr lang="en-US" sz="900"/>
              <a:t>Simulations taking into accord static and dynamic effects with corrective algorithms give 2.8 on average, and 90% of the machines above </a:t>
            </a:r>
            <a:r>
              <a:rPr lang="en-US" sz="900" b="1"/>
              <a:t>2.3 x 10</a:t>
            </a:r>
            <a:r>
              <a:rPr lang="en-US" sz="900" b="1" baseline="30000"/>
              <a:t>34 </a:t>
            </a:r>
            <a:r>
              <a:rPr lang="en-US" sz="900" b="1"/>
              <a:t>cm</a:t>
            </a:r>
            <a:r>
              <a:rPr lang="en-US" sz="900" b="1" baseline="30000"/>
              <a:t>-2</a:t>
            </a:r>
            <a:r>
              <a:rPr lang="en-US" sz="900" b="1"/>
              <a:t> s</a:t>
            </a:r>
            <a:r>
              <a:rPr lang="en-US" sz="900" b="1" baseline="30000"/>
              <a:t>-1   </a:t>
            </a:r>
            <a:r>
              <a:rPr lang="en-US" sz="900"/>
              <a:t>(this is the value currently used)  </a:t>
            </a:r>
            <a:endParaRPr sz="1050"/>
          </a:p>
        </p:txBody>
      </p:sp>
      <p:sp>
        <p:nvSpPr>
          <p:cNvPr id="735" name="Google Shape;735;p84"/>
          <p:cNvSpPr txBox="1"/>
          <p:nvPr/>
        </p:nvSpPr>
        <p:spPr>
          <a:xfrm>
            <a:off x="1817694" y="3666798"/>
            <a:ext cx="5130675" cy="1454214"/>
          </a:xfrm>
          <a:prstGeom prst="rect">
            <a:avLst/>
          </a:prstGeom>
          <a:solidFill>
            <a:schemeClr val="lt1"/>
          </a:solidFill>
          <a:ln w="9525" cap="flat" cmpd="sng">
            <a:solidFill>
              <a:srgbClr val="2D6EFF"/>
            </a:solidFill>
            <a:prstDash val="solid"/>
            <a:round/>
            <a:headEnd type="none" w="sm" len="sm"/>
            <a:tailEnd type="none" w="sm" len="sm"/>
          </a:ln>
        </p:spPr>
        <p:txBody>
          <a:bodyPr spcFirstLastPara="1" wrap="square" lIns="68569" tIns="34275" rIns="68569" bIns="34275" anchor="t" anchorCtr="0">
            <a:spAutoFit/>
          </a:bodyPr>
          <a:lstStyle/>
          <a:p>
            <a:r>
              <a:rPr lang="en-US" sz="900" dirty="0"/>
              <a:t>Improving the power efficiency for both the initial phase and at high energies, including more general sustainability studies</a:t>
            </a:r>
            <a:endParaRPr sz="1050" dirty="0"/>
          </a:p>
          <a:p>
            <a:endParaRPr sz="900" dirty="0">
              <a:solidFill>
                <a:srgbClr val="FF0000"/>
              </a:solidFill>
            </a:endParaRPr>
          </a:p>
          <a:p>
            <a:r>
              <a:rPr lang="en-US" sz="900" dirty="0"/>
              <a:t>Power estimate bottom up (concentrating on 380 GeV systems)</a:t>
            </a:r>
            <a:endParaRPr sz="1050" dirty="0"/>
          </a:p>
          <a:p>
            <a:pPr marL="214313" indent="-214313">
              <a:buSzPts val="1200"/>
              <a:buFont typeface="Arial"/>
              <a:buChar char="•"/>
            </a:pPr>
            <a:r>
              <a:rPr lang="en-US" sz="900" dirty="0"/>
              <a:t>Very large reductions since the CDR, better estimates of nominal settings, much more </a:t>
            </a:r>
            <a:r>
              <a:rPr lang="en-US" sz="900" dirty="0" err="1"/>
              <a:t>optimised</a:t>
            </a:r>
            <a:r>
              <a:rPr lang="en-US" sz="900" dirty="0"/>
              <a:t> drive-beam complex and more efficient klystrons, injectors more optimized, main target damping ring RF significantly reduced, recent L-band klystron studies </a:t>
            </a:r>
            <a:endParaRPr sz="1050" dirty="0"/>
          </a:p>
          <a:p>
            <a:endParaRPr sz="900" dirty="0"/>
          </a:p>
          <a:p>
            <a:r>
              <a:rPr lang="en-US" sz="900" dirty="0"/>
              <a:t>Energy consumption ~0.6 </a:t>
            </a:r>
            <a:r>
              <a:rPr lang="en-US" sz="900" dirty="0" err="1"/>
              <a:t>TWh</a:t>
            </a:r>
            <a:r>
              <a:rPr lang="en-US" sz="900" dirty="0"/>
              <a:t> yearly, CERN is currently (when running) at 1.2 </a:t>
            </a:r>
            <a:r>
              <a:rPr lang="en-US" sz="900" dirty="0" err="1"/>
              <a:t>TWh</a:t>
            </a:r>
            <a:r>
              <a:rPr lang="en-US" sz="900" dirty="0"/>
              <a:t> (~90% in accelerators</a:t>
            </a:r>
            <a:endParaRPr sz="1050" dirty="0"/>
          </a:p>
        </p:txBody>
      </p:sp>
      <p:pic>
        <p:nvPicPr>
          <p:cNvPr id="736" name="Google Shape;736;p8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964572" y="3651870"/>
            <a:ext cx="1880819" cy="1253190"/>
          </a:xfrm>
          <a:prstGeom prst="rect">
            <a:avLst/>
          </a:prstGeom>
          <a:noFill/>
          <a:ln>
            <a:noFill/>
          </a:ln>
        </p:spPr>
      </p:pic>
      <p:pic>
        <p:nvPicPr>
          <p:cNvPr id="737" name="Google Shape;737;p84"/>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251521" y="2033248"/>
            <a:ext cx="2740472" cy="1060302"/>
          </a:xfrm>
          <a:prstGeom prst="rect">
            <a:avLst/>
          </a:prstGeom>
          <a:noFill/>
          <a:ln>
            <a:noFill/>
          </a:ln>
        </p:spPr>
      </p:pic>
      <p:pic>
        <p:nvPicPr>
          <p:cNvPr id="738" name="Google Shape;738;p84"/>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51520" y="2479777"/>
            <a:ext cx="1149744" cy="1287548"/>
          </a:xfrm>
          <a:prstGeom prst="rect">
            <a:avLst/>
          </a:prstGeom>
          <a:noFill/>
          <a:ln>
            <a:noFill/>
          </a:ln>
        </p:spPr>
      </p:pic>
      <p:pic>
        <p:nvPicPr>
          <p:cNvPr id="739" name="Google Shape;739;p84"/>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66342" y="3824916"/>
            <a:ext cx="1697344" cy="777873"/>
          </a:xfrm>
          <a:prstGeom prst="rect">
            <a:avLst/>
          </a:prstGeom>
          <a:noFill/>
          <a:ln>
            <a:noFill/>
          </a:ln>
        </p:spPr>
      </p:pic>
      <p:sp>
        <p:nvSpPr>
          <p:cNvPr id="740" name="Google Shape;740;p84"/>
          <p:cNvSpPr txBox="1"/>
          <p:nvPr/>
        </p:nvSpPr>
        <p:spPr>
          <a:xfrm>
            <a:off x="172182" y="1059533"/>
            <a:ext cx="8234325" cy="669414"/>
          </a:xfrm>
          <a:prstGeom prst="rect">
            <a:avLst/>
          </a:prstGeom>
          <a:noFill/>
          <a:ln>
            <a:noFill/>
          </a:ln>
        </p:spPr>
        <p:txBody>
          <a:bodyPr spcFirstLastPara="1" wrap="square" lIns="0" tIns="0" rIns="0" bIns="0" anchor="t" anchorCtr="0">
            <a:spAutoFit/>
          </a:bodyPr>
          <a:lstStyle/>
          <a:p>
            <a:endParaRPr sz="1050"/>
          </a:p>
          <a:p>
            <a:endParaRPr sz="3300" b="1">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pic>
        <p:nvPicPr>
          <p:cNvPr id="3" name="Picture 2">
            <a:extLst>
              <a:ext uri="{FF2B5EF4-FFF2-40B4-BE49-F238E27FC236}">
                <a16:creationId xmlns:a16="http://schemas.microsoft.com/office/drawing/2014/main" id="{15501F1F-7377-BE80-8941-28E69C566E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9950" y="2911829"/>
            <a:ext cx="5477828" cy="1770983"/>
          </a:xfrm>
          <a:prstGeom prst="rect">
            <a:avLst/>
          </a:prstGeom>
        </p:spPr>
      </p:pic>
      <p:sp>
        <p:nvSpPr>
          <p:cNvPr id="814" name="Google Shape;814;p89"/>
          <p:cNvSpPr txBox="1">
            <a:spLocks noGrp="1"/>
          </p:cNvSpPr>
          <p:nvPr>
            <p:ph type="title"/>
          </p:nvPr>
        </p:nvSpPr>
        <p:spPr>
          <a:xfrm>
            <a:off x="600075" y="200026"/>
            <a:ext cx="7915275" cy="474075"/>
          </a:xfrm>
          <a:prstGeom prst="rect">
            <a:avLst/>
          </a:prstGeom>
        </p:spPr>
        <p:txBody>
          <a:bodyPr spcFirstLastPara="1" wrap="square" lIns="0" tIns="34275" rIns="68569" bIns="34275" anchor="b" anchorCtr="0">
            <a:noAutofit/>
          </a:bodyPr>
          <a:lstStyle/>
          <a:p>
            <a:r>
              <a:rPr lang="en-US"/>
              <a:t>           Accelerator Complex</a:t>
            </a:r>
            <a:endParaRPr/>
          </a:p>
        </p:txBody>
      </p:sp>
      <p:sp>
        <p:nvSpPr>
          <p:cNvPr id="815" name="Google Shape;815;p89"/>
          <p:cNvSpPr txBox="1">
            <a:spLocks noGrp="1"/>
          </p:cNvSpPr>
          <p:nvPr>
            <p:ph type="sldNum" idx="12"/>
          </p:nvPr>
        </p:nvSpPr>
        <p:spPr>
          <a:xfrm>
            <a:off x="6457950" y="4712118"/>
            <a:ext cx="2057400" cy="273825"/>
          </a:xfrm>
          <a:prstGeom prst="rect">
            <a:avLst/>
          </a:prstGeom>
        </p:spPr>
        <p:txBody>
          <a:bodyPr spcFirstLastPara="1" wrap="square" lIns="68569" tIns="34275" rIns="0" bIns="34275" anchor="ctr" anchorCtr="0">
            <a:noAutofit/>
          </a:bodyPr>
          <a:lstStyle/>
          <a:p>
            <a:fld id="{00000000-1234-1234-1234-123412341234}" type="slidenum">
              <a:rPr lang="en-US"/>
              <a:pPr/>
              <a:t>24</a:t>
            </a:fld>
            <a:endParaRPr/>
          </a:p>
        </p:txBody>
      </p:sp>
      <p:sp>
        <p:nvSpPr>
          <p:cNvPr id="816" name="Google Shape;816;p89"/>
          <p:cNvSpPr txBox="1">
            <a:spLocks noGrp="1"/>
          </p:cNvSpPr>
          <p:nvPr>
            <p:ph type="subTitle" idx="3"/>
          </p:nvPr>
        </p:nvSpPr>
        <p:spPr>
          <a:xfrm>
            <a:off x="1225753" y="4767591"/>
            <a:ext cx="3157425" cy="162900"/>
          </a:xfrm>
          <a:prstGeom prst="rect">
            <a:avLst/>
          </a:prstGeom>
        </p:spPr>
        <p:txBody>
          <a:bodyPr spcFirstLastPara="1" wrap="square" lIns="0" tIns="34275" rIns="68569" bIns="34275" anchor="ctr" anchorCtr="0">
            <a:noAutofit/>
          </a:bodyPr>
          <a:lstStyle/>
          <a:p>
            <a:pPr marL="0" indent="0">
              <a:lnSpc>
                <a:spcPct val="115000"/>
              </a:lnSpc>
            </a:pPr>
            <a:r>
              <a:rPr lang="en-US"/>
              <a:t>Snowmass</a:t>
            </a:r>
            <a:endParaRPr/>
          </a:p>
        </p:txBody>
      </p:sp>
      <p:sp>
        <p:nvSpPr>
          <p:cNvPr id="817" name="Google Shape;817;p89"/>
          <p:cNvSpPr txBox="1">
            <a:spLocks noGrp="1"/>
          </p:cNvSpPr>
          <p:nvPr>
            <p:ph type="body" idx="2"/>
          </p:nvPr>
        </p:nvSpPr>
        <p:spPr>
          <a:xfrm>
            <a:off x="600075" y="772857"/>
            <a:ext cx="4897294" cy="1804663"/>
          </a:xfrm>
          <a:prstGeom prst="rect">
            <a:avLst/>
          </a:prstGeom>
        </p:spPr>
        <p:txBody>
          <a:bodyPr spcFirstLastPara="1" wrap="square" lIns="0" tIns="34275" rIns="68569" bIns="34275" anchor="t" anchorCtr="0">
            <a:noAutofit/>
          </a:bodyPr>
          <a:lstStyle/>
          <a:p>
            <a:pPr marL="0" indent="0">
              <a:spcBef>
                <a:spcPts val="0"/>
              </a:spcBef>
            </a:pPr>
            <a:r>
              <a:rPr lang="en-US" sz="1350" dirty="0"/>
              <a:t>8 km footprint for 250/550 GeV </a:t>
            </a:r>
            <a:r>
              <a:rPr lang="en-US" sz="1350" dirty="0" err="1"/>
              <a:t>CoM</a:t>
            </a:r>
            <a:r>
              <a:rPr lang="en-US" sz="1350" dirty="0"/>
              <a:t> </a:t>
            </a:r>
            <a:r>
              <a:rPr lang="en-US" sz="1350" dirty="0">
                <a:solidFill>
                  <a:schemeClr val="dk1"/>
                </a:solidFill>
              </a:rPr>
              <a:t>⟹</a:t>
            </a:r>
            <a:r>
              <a:rPr lang="en-US" sz="1350" dirty="0"/>
              <a:t> 70/120 MeV/m</a:t>
            </a:r>
            <a:endParaRPr sz="1350" dirty="0"/>
          </a:p>
          <a:p>
            <a:pPr marL="0" indent="0">
              <a:spcBef>
                <a:spcPts val="0"/>
              </a:spcBef>
            </a:pPr>
            <a:r>
              <a:rPr lang="en-US" sz="1350" dirty="0"/>
              <a:t>Large portions of accelerator complex compatible between LC technologies </a:t>
            </a:r>
            <a:endParaRPr sz="1350" dirty="0"/>
          </a:p>
          <a:p>
            <a:pPr indent="-257175">
              <a:spcBef>
                <a:spcPts val="0"/>
              </a:spcBef>
              <a:buSzPts val="1800"/>
              <a:buChar char="●"/>
            </a:pPr>
            <a:r>
              <a:rPr lang="en-US" sz="1350" dirty="0"/>
              <a:t>Beam delivery / IP modified from ILC (1.5 km for 550 GeV </a:t>
            </a:r>
            <a:r>
              <a:rPr lang="en-US" sz="1350" dirty="0" err="1"/>
              <a:t>CoM</a:t>
            </a:r>
            <a:r>
              <a:rPr lang="en-US" sz="1350" dirty="0"/>
              <a:t>), compatible w/ ILC-like detector</a:t>
            </a:r>
            <a:endParaRPr sz="1350" dirty="0"/>
          </a:p>
          <a:p>
            <a:pPr indent="-257175">
              <a:spcBef>
                <a:spcPts val="0"/>
              </a:spcBef>
              <a:buSzPts val="1800"/>
              <a:buChar char="●"/>
            </a:pPr>
            <a:r>
              <a:rPr lang="en-US" sz="1350" dirty="0"/>
              <a:t>Damping rings and injectors to be optimized with CLIC as baseline</a:t>
            </a:r>
            <a:endParaRPr sz="1350" dirty="0"/>
          </a:p>
          <a:p>
            <a:pPr marL="0" indent="0">
              <a:spcBef>
                <a:spcPts val="0"/>
              </a:spcBef>
            </a:pPr>
            <a:endParaRPr sz="1350" dirty="0"/>
          </a:p>
          <a:p>
            <a:pPr marL="0" indent="0">
              <a:spcBef>
                <a:spcPts val="0"/>
              </a:spcBef>
            </a:pPr>
            <a:endParaRPr sz="1350" dirty="0"/>
          </a:p>
          <a:p>
            <a:pPr marL="0" indent="0">
              <a:spcBef>
                <a:spcPts val="0"/>
              </a:spcBef>
            </a:pPr>
            <a:endParaRPr sz="1350" dirty="0"/>
          </a:p>
        </p:txBody>
      </p:sp>
      <p:pic>
        <p:nvPicPr>
          <p:cNvPr id="818" name="Google Shape;818;p89"/>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600075" y="76332"/>
            <a:ext cx="528113" cy="554081"/>
          </a:xfrm>
          <a:prstGeom prst="rect">
            <a:avLst/>
          </a:prstGeom>
          <a:noFill/>
          <a:ln>
            <a:noFill/>
          </a:ln>
        </p:spPr>
      </p:pic>
      <p:sp>
        <p:nvSpPr>
          <p:cNvPr id="820" name="Google Shape;820;p89"/>
          <p:cNvSpPr txBox="1"/>
          <p:nvPr/>
        </p:nvSpPr>
        <p:spPr>
          <a:xfrm>
            <a:off x="0" y="2430511"/>
            <a:ext cx="3915675" cy="323143"/>
          </a:xfrm>
          <a:prstGeom prst="rect">
            <a:avLst/>
          </a:prstGeom>
          <a:noFill/>
          <a:ln>
            <a:noFill/>
          </a:ln>
        </p:spPr>
        <p:txBody>
          <a:bodyPr spcFirstLastPara="1" wrap="square" lIns="68569" tIns="68569" rIns="68569" bIns="68569" anchor="t" anchorCtr="0">
            <a:spAutoFit/>
          </a:bodyPr>
          <a:lstStyle/>
          <a:p>
            <a:pPr algn="ctr"/>
            <a:r>
              <a:rPr lang="en-US" sz="1200" b="1" dirty="0"/>
              <a:t>C</a:t>
            </a:r>
            <a:r>
              <a:rPr lang="en-US" sz="1200" b="1" baseline="30000" dirty="0"/>
              <a:t>3</a:t>
            </a:r>
            <a:r>
              <a:rPr lang="en-US" sz="1200" b="1" dirty="0"/>
              <a:t> Parameters</a:t>
            </a:r>
            <a:endParaRPr sz="1200" b="1" dirty="0"/>
          </a:p>
        </p:txBody>
      </p:sp>
      <p:sp>
        <p:nvSpPr>
          <p:cNvPr id="821" name="Google Shape;821;p89"/>
          <p:cNvSpPr txBox="1"/>
          <p:nvPr/>
        </p:nvSpPr>
        <p:spPr>
          <a:xfrm>
            <a:off x="4527379" y="2658722"/>
            <a:ext cx="3635861" cy="323143"/>
          </a:xfrm>
          <a:prstGeom prst="rect">
            <a:avLst/>
          </a:prstGeom>
          <a:noFill/>
          <a:ln>
            <a:noFill/>
          </a:ln>
        </p:spPr>
        <p:txBody>
          <a:bodyPr spcFirstLastPara="1" wrap="square" lIns="68569" tIns="68569" rIns="68569" bIns="68569" anchor="t" anchorCtr="0">
            <a:spAutoFit/>
          </a:bodyPr>
          <a:lstStyle/>
          <a:p>
            <a:pPr algn="ctr"/>
            <a:r>
              <a:rPr lang="en-US" sz="1200" b="1" dirty="0"/>
              <a:t>C</a:t>
            </a:r>
            <a:r>
              <a:rPr lang="en-US" sz="1200" b="1" baseline="30000" dirty="0"/>
              <a:t>3</a:t>
            </a:r>
            <a:r>
              <a:rPr lang="en-US" sz="1200" b="1" dirty="0"/>
              <a:t> - 8 km Footprint for 250/550 GeV (to scale)</a:t>
            </a:r>
            <a:endParaRPr sz="1200" b="1" dirty="0"/>
          </a:p>
        </p:txBody>
      </p:sp>
      <p:pic>
        <p:nvPicPr>
          <p:cNvPr id="822" name="Google Shape;822;p8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232516" y="2668182"/>
            <a:ext cx="3387434" cy="2384662"/>
          </a:xfrm>
          <a:prstGeom prst="rect">
            <a:avLst/>
          </a:prstGeom>
          <a:noFill/>
          <a:ln>
            <a:noFill/>
          </a:ln>
        </p:spPr>
      </p:pic>
      <p:pic>
        <p:nvPicPr>
          <p:cNvPr id="823" name="Google Shape;823;p89"/>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511758" y="3339990"/>
            <a:ext cx="2485870" cy="1042636"/>
          </a:xfrm>
          <a:prstGeom prst="rect">
            <a:avLst/>
          </a:prstGeom>
          <a:noFill/>
          <a:ln>
            <a:noFill/>
          </a:ln>
        </p:spPr>
      </p:pic>
      <p:pic>
        <p:nvPicPr>
          <p:cNvPr id="824" name="Google Shape;824;p89"/>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6544986" y="863269"/>
            <a:ext cx="2502358" cy="1572000"/>
          </a:xfrm>
          <a:prstGeom prst="rect">
            <a:avLst/>
          </a:prstGeom>
          <a:noFill/>
          <a:ln>
            <a:noFill/>
          </a:ln>
        </p:spPr>
      </p:pic>
      <p:sp>
        <p:nvSpPr>
          <p:cNvPr id="825" name="Google Shape;825;p89"/>
          <p:cNvSpPr txBox="1"/>
          <p:nvPr/>
        </p:nvSpPr>
        <p:spPr>
          <a:xfrm>
            <a:off x="5497369" y="674100"/>
            <a:ext cx="2334150" cy="507809"/>
          </a:xfrm>
          <a:prstGeom prst="rect">
            <a:avLst/>
          </a:prstGeom>
          <a:noFill/>
          <a:ln>
            <a:noFill/>
          </a:ln>
        </p:spPr>
        <p:txBody>
          <a:bodyPr spcFirstLastPara="1" wrap="square" lIns="68569" tIns="68569" rIns="68569" bIns="68569" anchor="t" anchorCtr="0">
            <a:spAutoFit/>
          </a:bodyPr>
          <a:lstStyle/>
          <a:p>
            <a:pPr algn="ctr"/>
            <a:r>
              <a:rPr lang="en-US" sz="1200" b="1"/>
              <a:t>C</a:t>
            </a:r>
            <a:r>
              <a:rPr lang="en-US" sz="1200" b="1" baseline="30000"/>
              <a:t>3</a:t>
            </a:r>
            <a:r>
              <a:rPr lang="en-US" sz="1200" b="1"/>
              <a:t> Main Linac Cryomodule</a:t>
            </a:r>
            <a:endParaRPr sz="1200" b="1"/>
          </a:p>
          <a:p>
            <a:pPr algn="ctr"/>
            <a:r>
              <a:rPr lang="en-US" sz="1200" b="1"/>
              <a:t>9 m (600 MeV/ 1 GeV)</a:t>
            </a:r>
            <a:endParaRPr sz="12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79"/>
        <p:cNvGrpSpPr/>
        <p:nvPr/>
      </p:nvGrpSpPr>
      <p:grpSpPr>
        <a:xfrm>
          <a:off x="0" y="0"/>
          <a:ext cx="0" cy="0"/>
          <a:chOff x="0" y="0"/>
          <a:chExt cx="0" cy="0"/>
        </a:xfrm>
      </p:grpSpPr>
      <p:sp>
        <p:nvSpPr>
          <p:cNvPr id="881" name="Google Shape;881;p93"/>
          <p:cNvSpPr txBox="1">
            <a:spLocks noGrp="1"/>
          </p:cNvSpPr>
          <p:nvPr>
            <p:ph type="body" idx="1"/>
          </p:nvPr>
        </p:nvSpPr>
        <p:spPr>
          <a:xfrm>
            <a:off x="600075" y="764089"/>
            <a:ext cx="7915275" cy="298800"/>
          </a:xfrm>
          <a:prstGeom prst="rect">
            <a:avLst/>
          </a:prstGeom>
        </p:spPr>
        <p:txBody>
          <a:bodyPr spcFirstLastPara="1" wrap="square" lIns="0" tIns="34275" rIns="68569" bIns="34275" anchor="t" anchorCtr="0">
            <a:noAutofit/>
          </a:bodyPr>
          <a:lstStyle/>
          <a:p>
            <a:pPr marL="0" indent="0"/>
            <a:r>
              <a:rPr lang="en-US" dirty="0"/>
              <a:t>System level optimization essential for achieving performance</a:t>
            </a:r>
            <a:endParaRPr dirty="0"/>
          </a:p>
        </p:txBody>
      </p:sp>
      <p:sp>
        <p:nvSpPr>
          <p:cNvPr id="882" name="Google Shape;882;p93"/>
          <p:cNvSpPr txBox="1">
            <a:spLocks noGrp="1"/>
          </p:cNvSpPr>
          <p:nvPr>
            <p:ph type="title"/>
          </p:nvPr>
        </p:nvSpPr>
        <p:spPr>
          <a:xfrm>
            <a:off x="600075" y="200026"/>
            <a:ext cx="7915275" cy="474075"/>
          </a:xfrm>
          <a:prstGeom prst="rect">
            <a:avLst/>
          </a:prstGeom>
        </p:spPr>
        <p:txBody>
          <a:bodyPr spcFirstLastPara="1" wrap="square" lIns="0" tIns="34275" rIns="68569" bIns="34275" anchor="b" anchorCtr="0">
            <a:normAutofit/>
          </a:bodyPr>
          <a:lstStyle/>
          <a:p>
            <a:r>
              <a:rPr lang="en-US" dirty="0"/>
              <a:t>         Alignment and Vibrations</a:t>
            </a:r>
            <a:endParaRPr dirty="0"/>
          </a:p>
        </p:txBody>
      </p:sp>
      <p:sp>
        <p:nvSpPr>
          <p:cNvPr id="883" name="Google Shape;883;p93"/>
          <p:cNvSpPr txBox="1">
            <a:spLocks noGrp="1"/>
          </p:cNvSpPr>
          <p:nvPr>
            <p:ph type="sldNum" idx="12"/>
          </p:nvPr>
        </p:nvSpPr>
        <p:spPr>
          <a:xfrm>
            <a:off x="6457950" y="4712118"/>
            <a:ext cx="2057400" cy="273825"/>
          </a:xfrm>
          <a:prstGeom prst="rect">
            <a:avLst/>
          </a:prstGeom>
        </p:spPr>
        <p:txBody>
          <a:bodyPr spcFirstLastPara="1" wrap="square" lIns="68569" tIns="34275" rIns="0" bIns="34275" anchor="ctr" anchorCtr="0">
            <a:noAutofit/>
          </a:bodyPr>
          <a:lstStyle/>
          <a:p>
            <a:fld id="{00000000-1234-1234-1234-123412341234}" type="slidenum">
              <a:rPr lang="en-US"/>
              <a:pPr/>
              <a:t>25</a:t>
            </a:fld>
            <a:endParaRPr/>
          </a:p>
        </p:txBody>
      </p:sp>
      <p:pic>
        <p:nvPicPr>
          <p:cNvPr id="885" name="Google Shape;885;p9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7674113" y="2817466"/>
            <a:ext cx="1333181" cy="602722"/>
          </a:xfrm>
          <a:prstGeom prst="rect">
            <a:avLst/>
          </a:prstGeom>
          <a:noFill/>
          <a:ln>
            <a:noFill/>
          </a:ln>
        </p:spPr>
      </p:pic>
      <p:pic>
        <p:nvPicPr>
          <p:cNvPr id="886" name="Google Shape;886;p93"/>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70401" y="1290041"/>
            <a:ext cx="1333181" cy="1266525"/>
          </a:xfrm>
          <a:prstGeom prst="rect">
            <a:avLst/>
          </a:prstGeom>
          <a:noFill/>
          <a:ln>
            <a:noFill/>
          </a:ln>
        </p:spPr>
      </p:pic>
      <p:sp>
        <p:nvSpPr>
          <p:cNvPr id="887" name="Google Shape;887;p93"/>
          <p:cNvSpPr txBox="1"/>
          <p:nvPr/>
        </p:nvSpPr>
        <p:spPr>
          <a:xfrm>
            <a:off x="939656" y="1082587"/>
            <a:ext cx="1823175" cy="300060"/>
          </a:xfrm>
          <a:prstGeom prst="rect">
            <a:avLst/>
          </a:prstGeom>
          <a:noFill/>
          <a:ln>
            <a:noFill/>
          </a:ln>
        </p:spPr>
        <p:txBody>
          <a:bodyPr spcFirstLastPara="1" wrap="square" lIns="68569" tIns="68569" rIns="68569" bIns="68569" anchor="t" anchorCtr="0">
            <a:spAutoFit/>
          </a:bodyPr>
          <a:lstStyle/>
          <a:p>
            <a:pPr algn="ctr"/>
            <a:r>
              <a:rPr lang="en-US" sz="1050" b="1">
                <a:latin typeface="Lato"/>
                <a:ea typeface="Lato"/>
                <a:cs typeface="Lato"/>
                <a:sym typeface="Lato"/>
              </a:rPr>
              <a:t>RF Structure Optimization</a:t>
            </a:r>
            <a:endParaRPr sz="1050" b="1">
              <a:latin typeface="Lato"/>
              <a:ea typeface="Lato"/>
              <a:cs typeface="Lato"/>
              <a:sym typeface="Lato"/>
            </a:endParaRPr>
          </a:p>
        </p:txBody>
      </p:sp>
      <p:sp>
        <p:nvSpPr>
          <p:cNvPr id="888" name="Google Shape;888;p93"/>
          <p:cNvSpPr txBox="1"/>
          <p:nvPr/>
        </p:nvSpPr>
        <p:spPr>
          <a:xfrm>
            <a:off x="1225744" y="2967853"/>
            <a:ext cx="1823175" cy="300060"/>
          </a:xfrm>
          <a:prstGeom prst="rect">
            <a:avLst/>
          </a:prstGeom>
          <a:noFill/>
          <a:ln>
            <a:noFill/>
          </a:ln>
        </p:spPr>
        <p:txBody>
          <a:bodyPr spcFirstLastPara="1" wrap="square" lIns="68569" tIns="68569" rIns="68569" bIns="68569" anchor="t" anchorCtr="0">
            <a:spAutoFit/>
          </a:bodyPr>
          <a:lstStyle/>
          <a:p>
            <a:pPr algn="ctr"/>
            <a:r>
              <a:rPr lang="en-US" sz="1050" b="1">
                <a:latin typeface="Lato"/>
                <a:ea typeface="Lato"/>
                <a:cs typeface="Lato"/>
                <a:sym typeface="Lato"/>
              </a:rPr>
              <a:t>Main Linac Beam Dynamics</a:t>
            </a:r>
            <a:endParaRPr sz="1050" b="1">
              <a:latin typeface="Lato"/>
              <a:ea typeface="Lato"/>
              <a:cs typeface="Lato"/>
              <a:sym typeface="Lato"/>
            </a:endParaRPr>
          </a:p>
        </p:txBody>
      </p:sp>
      <p:pic>
        <p:nvPicPr>
          <p:cNvPr id="889" name="Google Shape;889;p93"/>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1755731" y="1313354"/>
            <a:ext cx="1293180" cy="1266525"/>
          </a:xfrm>
          <a:prstGeom prst="rect">
            <a:avLst/>
          </a:prstGeom>
          <a:noFill/>
          <a:ln>
            <a:noFill/>
          </a:ln>
        </p:spPr>
      </p:pic>
      <p:sp>
        <p:nvSpPr>
          <p:cNvPr id="890" name="Google Shape;890;p93"/>
          <p:cNvSpPr txBox="1"/>
          <p:nvPr/>
        </p:nvSpPr>
        <p:spPr>
          <a:xfrm>
            <a:off x="3338064" y="1137992"/>
            <a:ext cx="2522255" cy="300060"/>
          </a:xfrm>
          <a:prstGeom prst="rect">
            <a:avLst/>
          </a:prstGeom>
          <a:noFill/>
          <a:ln>
            <a:noFill/>
          </a:ln>
        </p:spPr>
        <p:txBody>
          <a:bodyPr spcFirstLastPara="1" wrap="square" lIns="68569" tIns="68569" rIns="68569" bIns="68569" anchor="t" anchorCtr="0">
            <a:spAutoFit/>
          </a:bodyPr>
          <a:lstStyle/>
          <a:p>
            <a:pPr algn="ctr"/>
            <a:r>
              <a:rPr lang="en-US" sz="1050" b="1" dirty="0">
                <a:latin typeface="Lato"/>
                <a:ea typeface="Lato"/>
                <a:cs typeface="Lato"/>
                <a:sym typeface="Lato"/>
              </a:rPr>
              <a:t>Vibration Measurements and Analysis</a:t>
            </a:r>
            <a:endParaRPr sz="1050" b="1" dirty="0">
              <a:latin typeface="Lato"/>
              <a:ea typeface="Lato"/>
              <a:cs typeface="Lato"/>
              <a:sym typeface="Lato"/>
            </a:endParaRPr>
          </a:p>
        </p:txBody>
      </p:sp>
      <p:sp>
        <p:nvSpPr>
          <p:cNvPr id="891" name="Google Shape;891;p93"/>
          <p:cNvSpPr txBox="1"/>
          <p:nvPr/>
        </p:nvSpPr>
        <p:spPr>
          <a:xfrm>
            <a:off x="6457950" y="704016"/>
            <a:ext cx="1823175" cy="461643"/>
          </a:xfrm>
          <a:prstGeom prst="rect">
            <a:avLst/>
          </a:prstGeom>
          <a:noFill/>
          <a:ln>
            <a:noFill/>
          </a:ln>
        </p:spPr>
        <p:txBody>
          <a:bodyPr spcFirstLastPara="1" wrap="square" lIns="68569" tIns="68569" rIns="68569" bIns="68569" anchor="t" anchorCtr="0">
            <a:spAutoFit/>
          </a:bodyPr>
          <a:lstStyle/>
          <a:p>
            <a:pPr algn="ctr"/>
            <a:r>
              <a:rPr lang="en-US" sz="1050" b="1">
                <a:latin typeface="Lato"/>
                <a:ea typeface="Lato"/>
                <a:cs typeface="Lato"/>
                <a:sym typeface="Lato"/>
              </a:rPr>
              <a:t>Two-Phase Fluid Simulations</a:t>
            </a:r>
            <a:endParaRPr sz="1050" b="1">
              <a:latin typeface="Lato"/>
              <a:ea typeface="Lato"/>
              <a:cs typeface="Lato"/>
              <a:sym typeface="Lato"/>
            </a:endParaRPr>
          </a:p>
        </p:txBody>
      </p:sp>
      <p:sp>
        <p:nvSpPr>
          <p:cNvPr id="892" name="Google Shape;892;p93"/>
          <p:cNvSpPr txBox="1"/>
          <p:nvPr/>
        </p:nvSpPr>
        <p:spPr>
          <a:xfrm>
            <a:off x="6730463" y="2422998"/>
            <a:ext cx="1823175" cy="461643"/>
          </a:xfrm>
          <a:prstGeom prst="rect">
            <a:avLst/>
          </a:prstGeom>
          <a:noFill/>
          <a:ln>
            <a:noFill/>
          </a:ln>
        </p:spPr>
        <p:txBody>
          <a:bodyPr spcFirstLastPara="1" wrap="square" lIns="68569" tIns="68569" rIns="68569" bIns="68569" anchor="t" anchorCtr="0">
            <a:spAutoFit/>
          </a:bodyPr>
          <a:lstStyle/>
          <a:p>
            <a:pPr algn="ctr"/>
            <a:r>
              <a:rPr lang="en-US" sz="1050" b="1">
                <a:latin typeface="Lato"/>
                <a:ea typeface="Lato"/>
                <a:cs typeface="Lato"/>
                <a:sym typeface="Lato"/>
              </a:rPr>
              <a:t>Precision Short and Long Range Alignment</a:t>
            </a:r>
            <a:endParaRPr sz="1050" b="1">
              <a:latin typeface="Lato"/>
              <a:ea typeface="Lato"/>
              <a:cs typeface="Lato"/>
              <a:sym typeface="Lato"/>
            </a:endParaRPr>
          </a:p>
        </p:txBody>
      </p:sp>
      <p:pic>
        <p:nvPicPr>
          <p:cNvPr id="893" name="Google Shape;893;p93"/>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8136700" y="1004171"/>
            <a:ext cx="771671" cy="901519"/>
          </a:xfrm>
          <a:prstGeom prst="rect">
            <a:avLst/>
          </a:prstGeom>
          <a:noFill/>
          <a:ln>
            <a:noFill/>
          </a:ln>
        </p:spPr>
      </p:pic>
      <p:pic>
        <p:nvPicPr>
          <p:cNvPr id="894" name="Google Shape;894;p93"/>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75038" y="3172492"/>
            <a:ext cx="2364200" cy="1270988"/>
          </a:xfrm>
          <a:prstGeom prst="rect">
            <a:avLst/>
          </a:prstGeom>
          <a:noFill/>
          <a:ln>
            <a:noFill/>
          </a:ln>
        </p:spPr>
      </p:pic>
      <p:sp>
        <p:nvSpPr>
          <p:cNvPr id="895" name="Google Shape;895;p93"/>
          <p:cNvSpPr txBox="1"/>
          <p:nvPr/>
        </p:nvSpPr>
        <p:spPr>
          <a:xfrm>
            <a:off x="731777" y="1797854"/>
            <a:ext cx="1823175" cy="775575"/>
          </a:xfrm>
          <a:prstGeom prst="rect">
            <a:avLst/>
          </a:prstGeom>
          <a:noFill/>
          <a:ln>
            <a:noFill/>
          </a:ln>
        </p:spPr>
        <p:txBody>
          <a:bodyPr spcFirstLastPara="1" wrap="square" lIns="68569" tIns="68569" rIns="68569" bIns="68569" anchor="t" anchorCtr="0">
            <a:spAutoFit/>
          </a:bodyPr>
          <a:lstStyle/>
          <a:p>
            <a:pPr algn="ctr">
              <a:lnSpc>
                <a:spcPct val="115000"/>
              </a:lnSpc>
            </a:pPr>
            <a:r>
              <a:rPr lang="en-US" sz="900">
                <a:latin typeface="Lato"/>
                <a:ea typeface="Lato"/>
                <a:cs typeface="Lato"/>
                <a:sym typeface="Lato"/>
              </a:rPr>
              <a:t>3.55 mm iris radius</a:t>
            </a:r>
            <a:endParaRPr sz="900">
              <a:latin typeface="Lato"/>
              <a:ea typeface="Lato"/>
              <a:cs typeface="Lato"/>
              <a:sym typeface="Lato"/>
            </a:endParaRPr>
          </a:p>
          <a:p>
            <a:pPr algn="ctr">
              <a:lnSpc>
                <a:spcPct val="115000"/>
              </a:lnSpc>
            </a:pPr>
            <a:r>
              <a:rPr lang="en-US" sz="900">
                <a:latin typeface="Lato"/>
                <a:ea typeface="Lato"/>
                <a:cs typeface="Lato"/>
                <a:sym typeface="Lato"/>
              </a:rPr>
              <a:t>2.0=E</a:t>
            </a:r>
            <a:r>
              <a:rPr lang="en-US" sz="900" baseline="-25000">
                <a:latin typeface="Lato"/>
                <a:ea typeface="Lato"/>
                <a:cs typeface="Lato"/>
                <a:sym typeface="Lato"/>
              </a:rPr>
              <a:t>max</a:t>
            </a:r>
            <a:r>
              <a:rPr lang="en-US" sz="900">
                <a:latin typeface="Lato"/>
                <a:ea typeface="Lato"/>
                <a:cs typeface="Lato"/>
                <a:sym typeface="Lato"/>
              </a:rPr>
              <a:t>/E</a:t>
            </a:r>
            <a:r>
              <a:rPr lang="en-US" sz="900" baseline="-25000">
                <a:latin typeface="Lato"/>
                <a:ea typeface="Lato"/>
                <a:cs typeface="Lato"/>
                <a:sym typeface="Lato"/>
              </a:rPr>
              <a:t>acc</a:t>
            </a:r>
            <a:endParaRPr sz="900" baseline="-25000">
              <a:latin typeface="Lato"/>
              <a:ea typeface="Lato"/>
              <a:cs typeface="Lato"/>
              <a:sym typeface="Lato"/>
            </a:endParaRPr>
          </a:p>
          <a:p>
            <a:pPr algn="ctr">
              <a:lnSpc>
                <a:spcPct val="115000"/>
              </a:lnSpc>
            </a:pPr>
            <a:r>
              <a:rPr lang="en-US" sz="900">
                <a:latin typeface="Lato"/>
                <a:ea typeface="Lato"/>
                <a:cs typeface="Lato"/>
                <a:sym typeface="Lato"/>
              </a:rPr>
              <a:t> 1.23=H</a:t>
            </a:r>
            <a:r>
              <a:rPr lang="en-US" sz="900" baseline="-25000">
                <a:latin typeface="Lato"/>
                <a:ea typeface="Lato"/>
                <a:cs typeface="Lato"/>
                <a:sym typeface="Lato"/>
              </a:rPr>
              <a:t>coup</a:t>
            </a:r>
            <a:r>
              <a:rPr lang="en-US" sz="900">
                <a:latin typeface="Lato"/>
                <a:ea typeface="Lato"/>
                <a:cs typeface="Lato"/>
                <a:sym typeface="Lato"/>
              </a:rPr>
              <a:t>/H</a:t>
            </a:r>
            <a:r>
              <a:rPr lang="en-US" sz="900" baseline="-25000">
                <a:latin typeface="Lato"/>
                <a:ea typeface="Lato"/>
                <a:cs typeface="Lato"/>
                <a:sym typeface="Lato"/>
              </a:rPr>
              <a:t>wall</a:t>
            </a:r>
            <a:endParaRPr sz="900" baseline="-25000">
              <a:latin typeface="Lato"/>
              <a:ea typeface="Lato"/>
              <a:cs typeface="Lato"/>
              <a:sym typeface="Lato"/>
            </a:endParaRPr>
          </a:p>
          <a:p>
            <a:pPr algn="ctr">
              <a:lnSpc>
                <a:spcPct val="115000"/>
              </a:lnSpc>
            </a:pPr>
            <a:endParaRPr sz="900">
              <a:latin typeface="Lato"/>
              <a:ea typeface="Lato"/>
              <a:cs typeface="Lato"/>
              <a:sym typeface="Lato"/>
            </a:endParaRPr>
          </a:p>
        </p:txBody>
      </p:sp>
      <p:pic>
        <p:nvPicPr>
          <p:cNvPr id="896" name="Google Shape;896;p93"/>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2065041" y="3219150"/>
            <a:ext cx="1478838" cy="1109129"/>
          </a:xfrm>
          <a:prstGeom prst="rect">
            <a:avLst/>
          </a:prstGeom>
          <a:noFill/>
          <a:ln>
            <a:noFill/>
          </a:ln>
        </p:spPr>
      </p:pic>
      <p:pic>
        <p:nvPicPr>
          <p:cNvPr id="897" name="Google Shape;897;p93"/>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1470735" y="3729402"/>
            <a:ext cx="1333181" cy="969973"/>
          </a:xfrm>
          <a:prstGeom prst="rect">
            <a:avLst/>
          </a:prstGeom>
          <a:noFill/>
          <a:ln>
            <a:noFill/>
          </a:ln>
        </p:spPr>
      </p:pic>
      <p:sp>
        <p:nvSpPr>
          <p:cNvPr id="898" name="Google Shape;898;p93"/>
          <p:cNvSpPr txBox="1"/>
          <p:nvPr/>
        </p:nvSpPr>
        <p:spPr>
          <a:xfrm>
            <a:off x="-89438" y="4418804"/>
            <a:ext cx="1823175" cy="276977"/>
          </a:xfrm>
          <a:prstGeom prst="rect">
            <a:avLst/>
          </a:prstGeom>
          <a:noFill/>
          <a:ln>
            <a:noFill/>
          </a:ln>
        </p:spPr>
        <p:txBody>
          <a:bodyPr spcFirstLastPara="1" wrap="square" lIns="68569" tIns="68569" rIns="68569" bIns="68569" anchor="t" anchorCtr="0">
            <a:spAutoFit/>
          </a:bodyPr>
          <a:lstStyle/>
          <a:p>
            <a:pPr algn="ctr"/>
            <a:r>
              <a:rPr lang="en-US" sz="900" b="1" i="1">
                <a:latin typeface="Lato"/>
                <a:ea typeface="Lato"/>
                <a:cs typeface="Lato"/>
                <a:sym typeface="Lato"/>
              </a:rPr>
              <a:t>White (C</a:t>
            </a:r>
            <a:r>
              <a:rPr lang="en-US" sz="900" b="1" i="1" baseline="30000">
                <a:latin typeface="Lato"/>
                <a:ea typeface="Lato"/>
                <a:cs typeface="Lato"/>
                <a:sym typeface="Lato"/>
              </a:rPr>
              <a:t>3</a:t>
            </a:r>
            <a:r>
              <a:rPr lang="en-US" sz="900" b="1" i="1">
                <a:latin typeface="Lato"/>
                <a:ea typeface="Lato"/>
                <a:cs typeface="Lato"/>
                <a:sym typeface="Lato"/>
              </a:rPr>
              <a:t>), Schulte (CLIC)</a:t>
            </a:r>
            <a:endParaRPr sz="900" b="1" i="1">
              <a:latin typeface="Lato"/>
              <a:ea typeface="Lato"/>
              <a:cs typeface="Lato"/>
              <a:sym typeface="Lato"/>
            </a:endParaRPr>
          </a:p>
        </p:txBody>
      </p:sp>
      <p:graphicFrame>
        <p:nvGraphicFramePr>
          <p:cNvPr id="899" name="Google Shape;899;p93"/>
          <p:cNvGraphicFramePr/>
          <p:nvPr/>
        </p:nvGraphicFramePr>
        <p:xfrm>
          <a:off x="3595536" y="3260096"/>
          <a:ext cx="2736507" cy="1689800"/>
        </p:xfrm>
        <a:graphic>
          <a:graphicData uri="http://schemas.openxmlformats.org/drawingml/2006/table">
            <a:tbl>
              <a:tblPr>
                <a:noFill/>
              </a:tblPr>
              <a:tblGrid>
                <a:gridCol w="1604194">
                  <a:extLst>
                    <a:ext uri="{9D8B030D-6E8A-4147-A177-3AD203B41FA5}">
                      <a16:colId xmlns:a16="http://schemas.microsoft.com/office/drawing/2014/main" val="20000"/>
                    </a:ext>
                  </a:extLst>
                </a:gridCol>
                <a:gridCol w="624544">
                  <a:extLst>
                    <a:ext uri="{9D8B030D-6E8A-4147-A177-3AD203B41FA5}">
                      <a16:colId xmlns:a16="http://schemas.microsoft.com/office/drawing/2014/main" val="20001"/>
                    </a:ext>
                  </a:extLst>
                </a:gridCol>
                <a:gridCol w="507769">
                  <a:extLst>
                    <a:ext uri="{9D8B030D-6E8A-4147-A177-3AD203B41FA5}">
                      <a16:colId xmlns:a16="http://schemas.microsoft.com/office/drawing/2014/main" val="20002"/>
                    </a:ext>
                  </a:extLst>
                </a:gridCol>
              </a:tblGrid>
              <a:tr h="211225">
                <a:tc>
                  <a:txBody>
                    <a:bodyPr/>
                    <a:lstStyle/>
                    <a:p>
                      <a:pPr marL="0" marR="0" lvl="0" indent="0" algn="ctr" rtl="0">
                        <a:lnSpc>
                          <a:spcPct val="115000"/>
                        </a:lnSpc>
                        <a:spcBef>
                          <a:spcPts val="0"/>
                        </a:spcBef>
                        <a:spcAft>
                          <a:spcPts val="0"/>
                        </a:spcAft>
                        <a:buClr>
                          <a:srgbClr val="FFFFFF"/>
                        </a:buClr>
                        <a:buSzPts val="1600"/>
                        <a:buFont typeface="Lato"/>
                        <a:buNone/>
                      </a:pPr>
                      <a:r>
                        <a:rPr lang="en-US" sz="900" b="1">
                          <a:solidFill>
                            <a:srgbClr val="FFFFFF"/>
                          </a:solidFill>
                          <a:latin typeface="Lato"/>
                          <a:ea typeface="Lato"/>
                          <a:cs typeface="Lato"/>
                          <a:sym typeface="Lato"/>
                        </a:rPr>
                        <a:t>Alignment </a:t>
                      </a:r>
                      <a:r>
                        <a:rPr lang="en-US" sz="900" b="1" u="none" strike="noStrike" cap="none">
                          <a:solidFill>
                            <a:srgbClr val="FFFFFF"/>
                          </a:solidFill>
                          <a:latin typeface="Lato"/>
                          <a:ea typeface="Lato"/>
                          <a:cs typeface="Lato"/>
                          <a:sym typeface="Lato"/>
                        </a:rPr>
                        <a:t>Parameters</a:t>
                      </a:r>
                      <a:endParaRPr sz="900" b="1" u="none" strike="noStrike" cap="none">
                        <a:solidFill>
                          <a:srgbClr val="FFFFFF"/>
                        </a:solidFill>
                        <a:latin typeface="Lato"/>
                        <a:ea typeface="Lato"/>
                        <a:cs typeface="Lato"/>
                        <a:sym typeface="Lato"/>
                      </a:endParaRPr>
                    </a:p>
                  </a:txBody>
                  <a:tcPr marL="68588" marR="68588" marT="34294" marB="34294"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900" b="1" u="none" strike="noStrike" cap="none">
                          <a:solidFill>
                            <a:srgbClr val="FFFFFF"/>
                          </a:solidFill>
                          <a:latin typeface="Lato"/>
                          <a:ea typeface="Lato"/>
                          <a:cs typeface="Lato"/>
                          <a:sym typeface="Lato"/>
                        </a:rPr>
                        <a:t>Units</a:t>
                      </a:r>
                      <a:endParaRPr sz="900" b="1" u="none" strike="noStrike" cap="none">
                        <a:solidFill>
                          <a:srgbClr val="FFFFFF"/>
                        </a:solidFill>
                        <a:latin typeface="Lato"/>
                        <a:ea typeface="Lato"/>
                        <a:cs typeface="Lato"/>
                        <a:sym typeface="Lato"/>
                      </a:endParaRPr>
                    </a:p>
                  </a:txBody>
                  <a:tcPr marL="68588" marR="68588" marT="34294" marB="34294"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900" b="1" u="none" strike="noStrike" cap="none">
                          <a:solidFill>
                            <a:srgbClr val="FFFFFF"/>
                          </a:solidFill>
                          <a:latin typeface="Lato"/>
                          <a:ea typeface="Lato"/>
                          <a:cs typeface="Lato"/>
                          <a:sym typeface="Lato"/>
                        </a:rPr>
                        <a:t>Value</a:t>
                      </a:r>
                      <a:endParaRPr sz="900" b="1" u="none" strike="noStrike" cap="none">
                        <a:solidFill>
                          <a:srgbClr val="FFFFFF"/>
                        </a:solidFill>
                        <a:latin typeface="Lato"/>
                        <a:ea typeface="Lato"/>
                        <a:cs typeface="Lato"/>
                        <a:sym typeface="Lato"/>
                      </a:endParaRPr>
                    </a:p>
                  </a:txBody>
                  <a:tcPr marL="68588" marR="68588" marT="34294" marB="34294"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Raft Components </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μm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5</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Short Range (~10m)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lvl="0" indent="0" algn="ctr" rtl="0">
                        <a:lnSpc>
                          <a:spcPct val="115000"/>
                        </a:lnSpc>
                        <a:spcBef>
                          <a:spcPts val="0"/>
                        </a:spcBef>
                        <a:spcAft>
                          <a:spcPts val="0"/>
                        </a:spcAft>
                        <a:buClr>
                          <a:schemeClr val="dk1"/>
                        </a:buClr>
                        <a:buSzPts val="1600"/>
                        <a:buFont typeface="Lato"/>
                        <a:buNone/>
                      </a:pPr>
                      <a:r>
                        <a:rPr lang="en-US" sz="900" b="1">
                          <a:solidFill>
                            <a:schemeClr val="dk1"/>
                          </a:solidFill>
                          <a:latin typeface="Lato"/>
                          <a:ea typeface="Lato"/>
                          <a:cs typeface="Lato"/>
                          <a:sym typeface="Lato"/>
                        </a:rPr>
                        <a:t>μm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30</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Long Range (&gt;200m)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lvl="0" indent="0" algn="ctr" rtl="0">
                        <a:lnSpc>
                          <a:spcPct val="115000"/>
                        </a:lnSpc>
                        <a:spcBef>
                          <a:spcPts val="0"/>
                        </a:spcBef>
                        <a:spcAft>
                          <a:spcPts val="0"/>
                        </a:spcAft>
                        <a:buClr>
                          <a:schemeClr val="dk1"/>
                        </a:buClr>
                        <a:buSzPts val="1600"/>
                        <a:buFont typeface="Lato"/>
                        <a:buNone/>
                      </a:pPr>
                      <a:r>
                        <a:rPr lang="en-US" sz="900" b="1">
                          <a:solidFill>
                            <a:schemeClr val="dk1"/>
                          </a:solidFill>
                          <a:latin typeface="Lato"/>
                          <a:ea typeface="Lato"/>
                          <a:cs typeface="Lato"/>
                          <a:sym typeface="Lato"/>
                        </a:rPr>
                        <a:t>μm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1000</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Structure Vert. Vibration</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lvl="0" indent="0" algn="ctr" rtl="0">
                        <a:lnSpc>
                          <a:spcPct val="115000"/>
                        </a:lnSpc>
                        <a:spcBef>
                          <a:spcPts val="0"/>
                        </a:spcBef>
                        <a:spcAft>
                          <a:spcPts val="0"/>
                        </a:spcAft>
                        <a:buClr>
                          <a:schemeClr val="dk1"/>
                        </a:buClr>
                        <a:buSzPts val="1600"/>
                        <a:buFont typeface="Lato"/>
                        <a:buNone/>
                      </a:pPr>
                      <a:r>
                        <a:rPr lang="en-US" sz="900" b="1">
                          <a:solidFill>
                            <a:schemeClr val="dk1"/>
                          </a:solidFill>
                          <a:latin typeface="Lato"/>
                          <a:ea typeface="Lato"/>
                          <a:cs typeface="Lato"/>
                          <a:sym typeface="Lato"/>
                        </a:rPr>
                        <a:t>μm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9</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4"/>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Quad Vert. Vibration</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900" b="1">
                          <a:solidFill>
                            <a:schemeClr val="dk1"/>
                          </a:solidFill>
                          <a:latin typeface="Lato"/>
                          <a:ea typeface="Lato"/>
                          <a:cs typeface="Lato"/>
                          <a:sym typeface="Lato"/>
                        </a:rPr>
                        <a:t>nm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15</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5"/>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dirty="0">
                          <a:latin typeface="Lato"/>
                          <a:ea typeface="Lato"/>
                          <a:cs typeface="Lato"/>
                          <a:sym typeface="Lato"/>
                        </a:rPr>
                        <a:t>BPM Resolution</a:t>
                      </a:r>
                      <a:endParaRPr sz="900" b="1" u="none" strike="noStrike" cap="none" dirty="0">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lvl="0" indent="0" algn="ctr" rtl="0">
                        <a:lnSpc>
                          <a:spcPct val="115000"/>
                        </a:lnSpc>
                        <a:spcBef>
                          <a:spcPts val="0"/>
                        </a:spcBef>
                        <a:spcAft>
                          <a:spcPts val="0"/>
                        </a:spcAft>
                        <a:buClr>
                          <a:schemeClr val="dk1"/>
                        </a:buClr>
                        <a:buSzPts val="1600"/>
                        <a:buFont typeface="Lato"/>
                        <a:buNone/>
                      </a:pPr>
                      <a:r>
                        <a:rPr lang="en-US" sz="900" b="1">
                          <a:solidFill>
                            <a:schemeClr val="dk1"/>
                          </a:solidFill>
                          <a:latin typeface="Lato"/>
                          <a:ea typeface="Lato"/>
                          <a:cs typeface="Lato"/>
                          <a:sym typeface="Lato"/>
                        </a:rPr>
                        <a:t>μm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0.1</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6"/>
                  </a:ext>
                </a:extLst>
              </a:tr>
              <a:tr h="211225">
                <a:tc>
                  <a:txBody>
                    <a:bodyPr/>
                    <a:lstStyle/>
                    <a:p>
                      <a:pPr marL="0" marR="0" lvl="0" indent="0" algn="ctr" rtl="0">
                        <a:lnSpc>
                          <a:spcPct val="115000"/>
                        </a:lnSpc>
                        <a:spcBef>
                          <a:spcPts val="0"/>
                        </a:spcBef>
                        <a:spcAft>
                          <a:spcPts val="0"/>
                        </a:spcAft>
                        <a:buClr>
                          <a:schemeClr val="dk1"/>
                        </a:buClr>
                        <a:buSzPts val="1600"/>
                        <a:buFont typeface="Lato"/>
                        <a:buNone/>
                      </a:pPr>
                      <a:r>
                        <a:rPr lang="en-US" sz="900" b="1">
                          <a:latin typeface="Lato"/>
                          <a:ea typeface="Lato"/>
                          <a:cs typeface="Lato"/>
                          <a:sym typeface="Lato"/>
                        </a:rPr>
                        <a:t>BPM-Quad Alignment</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lvl="0" indent="0" algn="ctr" rtl="0">
                        <a:lnSpc>
                          <a:spcPct val="115000"/>
                        </a:lnSpc>
                        <a:spcBef>
                          <a:spcPts val="0"/>
                        </a:spcBef>
                        <a:spcAft>
                          <a:spcPts val="0"/>
                        </a:spcAft>
                        <a:buClr>
                          <a:schemeClr val="dk1"/>
                        </a:buClr>
                        <a:buSzPts val="1600"/>
                        <a:buFont typeface="Lato"/>
                        <a:buNone/>
                      </a:pPr>
                      <a:r>
                        <a:rPr lang="en-US" sz="900" b="1">
                          <a:solidFill>
                            <a:schemeClr val="dk1"/>
                          </a:solidFill>
                          <a:latin typeface="Lato"/>
                          <a:ea typeface="Lato"/>
                          <a:cs typeface="Lato"/>
                          <a:sym typeface="Lato"/>
                        </a:rPr>
                        <a:t>μm</a:t>
                      </a:r>
                      <a:endParaRPr sz="900" b="1" u="none" strike="noStrike" cap="none">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900" b="1" dirty="0">
                          <a:latin typeface="Lato"/>
                          <a:ea typeface="Lato"/>
                          <a:cs typeface="Lato"/>
                          <a:sym typeface="Lato"/>
                        </a:rPr>
                        <a:t>2</a:t>
                      </a:r>
                      <a:endParaRPr sz="900" b="1" u="none" strike="noStrike" cap="none" dirty="0">
                        <a:latin typeface="Lato"/>
                        <a:ea typeface="Lato"/>
                        <a:cs typeface="Lato"/>
                        <a:sym typeface="Lato"/>
                      </a:endParaRPr>
                    </a:p>
                  </a:txBody>
                  <a:tcPr marL="68588" marR="68588" marT="34294" marB="34294">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7"/>
                  </a:ext>
                </a:extLst>
              </a:tr>
            </a:tbl>
          </a:graphicData>
        </a:graphic>
      </p:graphicFrame>
      <p:sp>
        <p:nvSpPr>
          <p:cNvPr id="900" name="Google Shape;900;p93"/>
          <p:cNvSpPr txBox="1"/>
          <p:nvPr/>
        </p:nvSpPr>
        <p:spPr>
          <a:xfrm>
            <a:off x="291703" y="2513625"/>
            <a:ext cx="1090575" cy="300060"/>
          </a:xfrm>
          <a:prstGeom prst="rect">
            <a:avLst/>
          </a:prstGeom>
          <a:noFill/>
          <a:ln>
            <a:noFill/>
          </a:ln>
        </p:spPr>
        <p:txBody>
          <a:bodyPr spcFirstLastPara="1" wrap="square" lIns="68569" tIns="68569" rIns="68569" bIns="68569" anchor="t" anchorCtr="0">
            <a:spAutoFit/>
          </a:bodyPr>
          <a:lstStyle/>
          <a:p>
            <a:pPr algn="ctr"/>
            <a:r>
              <a:rPr lang="en-US" sz="1050">
                <a:latin typeface="Lato"/>
                <a:ea typeface="Lato"/>
                <a:cs typeface="Lato"/>
                <a:sym typeface="Lato"/>
              </a:rPr>
              <a:t>Electric Field</a:t>
            </a:r>
            <a:endParaRPr sz="1050">
              <a:latin typeface="Lato"/>
              <a:ea typeface="Lato"/>
              <a:cs typeface="Lato"/>
              <a:sym typeface="Lato"/>
            </a:endParaRPr>
          </a:p>
        </p:txBody>
      </p:sp>
      <p:sp>
        <p:nvSpPr>
          <p:cNvPr id="901" name="Google Shape;901;p93"/>
          <p:cNvSpPr txBox="1"/>
          <p:nvPr/>
        </p:nvSpPr>
        <p:spPr>
          <a:xfrm>
            <a:off x="1958353" y="2570775"/>
            <a:ext cx="1090575" cy="300060"/>
          </a:xfrm>
          <a:prstGeom prst="rect">
            <a:avLst/>
          </a:prstGeom>
          <a:noFill/>
          <a:ln>
            <a:noFill/>
          </a:ln>
        </p:spPr>
        <p:txBody>
          <a:bodyPr spcFirstLastPara="1" wrap="square" lIns="68569" tIns="68569" rIns="68569" bIns="68569" anchor="t" anchorCtr="0">
            <a:spAutoFit/>
          </a:bodyPr>
          <a:lstStyle/>
          <a:p>
            <a:pPr algn="ctr"/>
            <a:r>
              <a:rPr lang="en-US" sz="1050">
                <a:latin typeface="Lato"/>
                <a:ea typeface="Lato"/>
                <a:cs typeface="Lato"/>
                <a:sym typeface="Lato"/>
              </a:rPr>
              <a:t>Magnetic Field</a:t>
            </a:r>
            <a:endParaRPr sz="1050">
              <a:latin typeface="Lato"/>
              <a:ea typeface="Lato"/>
              <a:cs typeface="Lato"/>
              <a:sym typeface="Lato"/>
            </a:endParaRPr>
          </a:p>
        </p:txBody>
      </p:sp>
      <p:sp>
        <p:nvSpPr>
          <p:cNvPr id="903" name="Google Shape;903;p93"/>
          <p:cNvSpPr txBox="1"/>
          <p:nvPr/>
        </p:nvSpPr>
        <p:spPr>
          <a:xfrm>
            <a:off x="465994" y="2724123"/>
            <a:ext cx="1823175" cy="276977"/>
          </a:xfrm>
          <a:prstGeom prst="rect">
            <a:avLst/>
          </a:prstGeom>
          <a:noFill/>
          <a:ln>
            <a:noFill/>
          </a:ln>
        </p:spPr>
        <p:txBody>
          <a:bodyPr spcFirstLastPara="1" wrap="square" lIns="68569" tIns="68569" rIns="68569" bIns="68569" anchor="t" anchorCtr="0">
            <a:spAutoFit/>
          </a:bodyPr>
          <a:lstStyle/>
          <a:p>
            <a:pPr algn="ctr"/>
            <a:r>
              <a:rPr lang="en-US" sz="900" b="1" i="1">
                <a:latin typeface="Lato"/>
                <a:ea typeface="Lato"/>
                <a:cs typeface="Lato"/>
                <a:sym typeface="Lato"/>
              </a:rPr>
              <a:t>M. Shumail, Z. Li</a:t>
            </a:r>
            <a:endParaRPr sz="900" b="1" i="1">
              <a:latin typeface="Lato"/>
              <a:ea typeface="Lato"/>
              <a:cs typeface="Lato"/>
              <a:sym typeface="Lato"/>
            </a:endParaRPr>
          </a:p>
        </p:txBody>
      </p:sp>
      <p:pic>
        <p:nvPicPr>
          <p:cNvPr id="904" name="Google Shape;904;p93"/>
          <p:cNvPicPr preferRelativeResize="0"/>
          <p:nvPr/>
        </p:nvPicPr>
        <p:blipFill rotWithShape="1">
          <a:blip r:embed="rId10" cstate="screen">
            <a:alphaModFix/>
            <a:extLst>
              <a:ext uri="{28A0092B-C50C-407E-A947-70E740481C1C}">
                <a14:useLocalDpi xmlns:a14="http://schemas.microsoft.com/office/drawing/2010/main"/>
              </a:ext>
            </a:extLst>
          </a:blip>
          <a:srcRect l="20263" t="34820" r="26857" b="7888"/>
          <a:stretch/>
        </p:blipFill>
        <p:spPr>
          <a:xfrm>
            <a:off x="6724992" y="1165725"/>
            <a:ext cx="1250246" cy="1266525"/>
          </a:xfrm>
          <a:prstGeom prst="rect">
            <a:avLst/>
          </a:prstGeom>
          <a:noFill/>
          <a:ln>
            <a:noFill/>
          </a:ln>
        </p:spPr>
      </p:pic>
      <p:sp>
        <p:nvSpPr>
          <p:cNvPr id="905" name="Google Shape;905;p93"/>
          <p:cNvSpPr txBox="1"/>
          <p:nvPr/>
        </p:nvSpPr>
        <p:spPr>
          <a:xfrm>
            <a:off x="8136692" y="1926094"/>
            <a:ext cx="747900" cy="276977"/>
          </a:xfrm>
          <a:prstGeom prst="rect">
            <a:avLst/>
          </a:prstGeom>
          <a:noFill/>
          <a:ln>
            <a:noFill/>
          </a:ln>
        </p:spPr>
        <p:txBody>
          <a:bodyPr spcFirstLastPara="1" wrap="square" lIns="68569" tIns="68569" rIns="68569" bIns="68569" anchor="t" anchorCtr="0">
            <a:spAutoFit/>
          </a:bodyPr>
          <a:lstStyle/>
          <a:p>
            <a:pPr algn="ctr"/>
            <a:r>
              <a:rPr lang="en-US" sz="900" b="1" i="1">
                <a:latin typeface="Lato"/>
                <a:ea typeface="Lato"/>
                <a:cs typeface="Lato"/>
                <a:sym typeface="Lato"/>
              </a:rPr>
              <a:t>K. Shoele</a:t>
            </a:r>
            <a:endParaRPr sz="900" b="1" i="1">
              <a:latin typeface="Lato"/>
              <a:ea typeface="Lato"/>
              <a:cs typeface="Lato"/>
              <a:sym typeface="Lato"/>
            </a:endParaRPr>
          </a:p>
        </p:txBody>
      </p:sp>
      <p:pic>
        <p:nvPicPr>
          <p:cNvPr id="906" name="Google Shape;906;p93"/>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6457952" y="3805406"/>
            <a:ext cx="2646609" cy="817968"/>
          </a:xfrm>
          <a:prstGeom prst="rect">
            <a:avLst/>
          </a:prstGeom>
          <a:noFill/>
          <a:ln>
            <a:noFill/>
          </a:ln>
        </p:spPr>
      </p:pic>
      <p:sp>
        <p:nvSpPr>
          <p:cNvPr id="908" name="Google Shape;908;p93"/>
          <p:cNvSpPr txBox="1"/>
          <p:nvPr/>
        </p:nvSpPr>
        <p:spPr>
          <a:xfrm>
            <a:off x="8193844" y="2664882"/>
            <a:ext cx="964125" cy="415476"/>
          </a:xfrm>
          <a:prstGeom prst="rect">
            <a:avLst/>
          </a:prstGeom>
          <a:noFill/>
          <a:ln>
            <a:noFill/>
          </a:ln>
        </p:spPr>
        <p:txBody>
          <a:bodyPr spcFirstLastPara="1" wrap="square" lIns="68569" tIns="68569" rIns="68569" bIns="68569" anchor="t" anchorCtr="0">
            <a:spAutoFit/>
          </a:bodyPr>
          <a:lstStyle/>
          <a:p>
            <a:pPr algn="ctr"/>
            <a:r>
              <a:rPr lang="en-US" sz="900" b="1" i="1">
                <a:latin typeface="Lato"/>
                <a:ea typeface="Lato"/>
                <a:cs typeface="Lato"/>
                <a:sym typeface="Lato"/>
              </a:rPr>
              <a:t>H. Van Der Graaf</a:t>
            </a:r>
            <a:endParaRPr sz="900" b="1" i="1">
              <a:latin typeface="Lato"/>
              <a:ea typeface="Lato"/>
              <a:cs typeface="Lato"/>
              <a:sym typeface="Lato"/>
            </a:endParaRPr>
          </a:p>
        </p:txBody>
      </p:sp>
      <p:sp>
        <p:nvSpPr>
          <p:cNvPr id="909" name="Google Shape;909;p93"/>
          <p:cNvSpPr txBox="1"/>
          <p:nvPr/>
        </p:nvSpPr>
        <p:spPr>
          <a:xfrm>
            <a:off x="3338063" y="2662381"/>
            <a:ext cx="2372484" cy="276977"/>
          </a:xfrm>
          <a:prstGeom prst="rect">
            <a:avLst/>
          </a:prstGeom>
          <a:noFill/>
          <a:ln>
            <a:noFill/>
          </a:ln>
        </p:spPr>
        <p:txBody>
          <a:bodyPr spcFirstLastPara="1" wrap="square" lIns="68569" tIns="68569" rIns="68569" bIns="68569" anchor="t" anchorCtr="0">
            <a:spAutoFit/>
          </a:bodyPr>
          <a:lstStyle/>
          <a:p>
            <a:pPr algn="ctr"/>
            <a:r>
              <a:rPr lang="en-US" sz="900" b="1" i="1" dirty="0">
                <a:latin typeface="Lato"/>
                <a:ea typeface="Lato"/>
                <a:cs typeface="Lato"/>
                <a:sym typeface="Lato"/>
              </a:rPr>
              <a:t>Z. George, V. </a:t>
            </a:r>
            <a:r>
              <a:rPr lang="en-US" sz="900" b="1" i="1" dirty="0" err="1">
                <a:latin typeface="Lato"/>
                <a:ea typeface="Lato"/>
                <a:cs typeface="Lato"/>
                <a:sym typeface="Lato"/>
              </a:rPr>
              <a:t>Borzenets</a:t>
            </a:r>
            <a:r>
              <a:rPr lang="en-US" sz="900" b="1" i="1" dirty="0">
                <a:latin typeface="Lato"/>
                <a:ea typeface="Lato"/>
                <a:cs typeface="Lato"/>
                <a:sym typeface="Lato"/>
              </a:rPr>
              <a:t>, A. Dhar, D. Palmer</a:t>
            </a:r>
            <a:endParaRPr sz="900" b="1" i="1" dirty="0">
              <a:latin typeface="Lato"/>
              <a:ea typeface="Lato"/>
              <a:cs typeface="Lato"/>
              <a:sym typeface="Lato"/>
            </a:endParaRPr>
          </a:p>
        </p:txBody>
      </p:sp>
      <p:sp>
        <p:nvSpPr>
          <p:cNvPr id="910" name="Google Shape;910;p93"/>
          <p:cNvSpPr txBox="1"/>
          <p:nvPr/>
        </p:nvSpPr>
        <p:spPr>
          <a:xfrm>
            <a:off x="7429117" y="3456667"/>
            <a:ext cx="1823175" cy="616300"/>
          </a:xfrm>
          <a:prstGeom prst="rect">
            <a:avLst/>
          </a:prstGeom>
          <a:noFill/>
          <a:ln>
            <a:noFill/>
          </a:ln>
        </p:spPr>
        <p:txBody>
          <a:bodyPr spcFirstLastPara="1" wrap="square" lIns="68569" tIns="68569" rIns="68569" bIns="68569" anchor="t" anchorCtr="0">
            <a:spAutoFit/>
          </a:bodyPr>
          <a:lstStyle/>
          <a:p>
            <a:pPr algn="ctr">
              <a:lnSpc>
                <a:spcPct val="115000"/>
              </a:lnSpc>
            </a:pPr>
            <a:r>
              <a:rPr lang="en-US" sz="900">
                <a:latin typeface="Lato"/>
                <a:ea typeface="Lato"/>
                <a:cs typeface="Lato"/>
                <a:sym typeface="Lato"/>
              </a:rPr>
              <a:t>100 nm resolution</a:t>
            </a:r>
            <a:endParaRPr sz="900">
              <a:latin typeface="Lato"/>
              <a:ea typeface="Lato"/>
              <a:cs typeface="Lato"/>
              <a:sym typeface="Lato"/>
            </a:endParaRPr>
          </a:p>
          <a:p>
            <a:pPr algn="ctr">
              <a:lnSpc>
                <a:spcPct val="115000"/>
              </a:lnSpc>
            </a:pPr>
            <a:r>
              <a:rPr lang="en-US" sz="900">
                <a:latin typeface="Lato"/>
                <a:ea typeface="Lato"/>
                <a:cs typeface="Lato"/>
                <a:sym typeface="Lato"/>
              </a:rPr>
              <a:t>Approved effort to test cold</a:t>
            </a:r>
            <a:endParaRPr sz="900" baseline="-25000">
              <a:latin typeface="Lato"/>
              <a:ea typeface="Lato"/>
              <a:cs typeface="Lato"/>
              <a:sym typeface="Lato"/>
            </a:endParaRPr>
          </a:p>
          <a:p>
            <a:pPr algn="ctr">
              <a:lnSpc>
                <a:spcPct val="115000"/>
              </a:lnSpc>
            </a:pPr>
            <a:endParaRPr sz="900">
              <a:latin typeface="Lato"/>
              <a:ea typeface="Lato"/>
              <a:cs typeface="Lato"/>
              <a:sym typeface="Lato"/>
            </a:endParaRPr>
          </a:p>
        </p:txBody>
      </p:sp>
      <p:pic>
        <p:nvPicPr>
          <p:cNvPr id="914" name="Google Shape;914;p93"/>
          <p:cNvPicPr preferRelativeResize="0"/>
          <p:nvPr/>
        </p:nvPicPr>
        <p:blipFill>
          <a:blip r:embed="rId12" cstate="screen">
            <a:alphaModFix/>
            <a:extLst>
              <a:ext uri="{28A0092B-C50C-407E-A947-70E740481C1C}">
                <a14:useLocalDpi xmlns:a14="http://schemas.microsoft.com/office/drawing/2010/main"/>
              </a:ext>
            </a:extLst>
          </a:blip>
          <a:stretch>
            <a:fillRect/>
          </a:stretch>
        </p:blipFill>
        <p:spPr>
          <a:xfrm>
            <a:off x="3207431" y="2460004"/>
            <a:ext cx="843900" cy="244731"/>
          </a:xfrm>
          <a:prstGeom prst="rect">
            <a:avLst/>
          </a:prstGeom>
          <a:noFill/>
          <a:ln>
            <a:noFill/>
          </a:ln>
        </p:spPr>
      </p:pic>
      <p:pic>
        <p:nvPicPr>
          <p:cNvPr id="1026" name="Picture 2">
            <a:extLst>
              <a:ext uri="{FF2B5EF4-FFF2-40B4-BE49-F238E27FC236}">
                <a16:creationId xmlns:a16="http://schemas.microsoft.com/office/drawing/2014/main" id="{DF24E987-1AE5-8949-9976-F872A532C577}"/>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6470298" y="2922635"/>
            <a:ext cx="1065559" cy="890647"/>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a:extLst>
              <a:ext uri="{FF2B5EF4-FFF2-40B4-BE49-F238E27FC236}">
                <a16:creationId xmlns:a16="http://schemas.microsoft.com/office/drawing/2014/main" id="{446AB4AB-7E99-1D4A-8E1F-39BF81F48598}"/>
              </a:ext>
            </a:extLst>
          </p:cNvPr>
          <p:cNvSpPr txBox="1"/>
          <p:nvPr/>
        </p:nvSpPr>
        <p:spPr>
          <a:xfrm>
            <a:off x="6672807" y="4513003"/>
            <a:ext cx="4671392" cy="253916"/>
          </a:xfrm>
          <a:prstGeom prst="rect">
            <a:avLst/>
          </a:prstGeom>
          <a:noFill/>
        </p:spPr>
        <p:txBody>
          <a:bodyPr wrap="square">
            <a:spAutoFit/>
          </a:bodyPr>
          <a:lstStyle/>
          <a:p>
            <a:r>
              <a:rPr lang="en-US" sz="1050" dirty="0">
                <a:hlinkClick r:id="rId14"/>
              </a:rPr>
              <a:t>https://arxiv.org/pdf/2307.07981.pdf</a:t>
            </a:r>
            <a:r>
              <a:rPr lang="en-US" sz="1050" dirty="0"/>
              <a:t> </a:t>
            </a:r>
          </a:p>
        </p:txBody>
      </p:sp>
      <p:pic>
        <p:nvPicPr>
          <p:cNvPr id="3" name="Picture 2" descr="A graph of a bar chart&#10;&#10;Description automatically generated">
            <a:extLst>
              <a:ext uri="{FF2B5EF4-FFF2-40B4-BE49-F238E27FC236}">
                <a16:creationId xmlns:a16="http://schemas.microsoft.com/office/drawing/2014/main" id="{3C968DF2-9C23-4B42-B55A-80EF134139C7}"/>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787270" y="1446931"/>
            <a:ext cx="1823175" cy="1215450"/>
          </a:xfrm>
          <a:prstGeom prst="rect">
            <a:avLst/>
          </a:prstGeom>
        </p:spPr>
      </p:pic>
      <p:pic>
        <p:nvPicPr>
          <p:cNvPr id="2" name="Picture 1">
            <a:extLst>
              <a:ext uri="{FF2B5EF4-FFF2-40B4-BE49-F238E27FC236}">
                <a16:creationId xmlns:a16="http://schemas.microsoft.com/office/drawing/2014/main" id="{65C84589-EF9D-8AC0-2D9D-F09542BC1759}"/>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140128" y="1399561"/>
            <a:ext cx="1647140" cy="954296"/>
          </a:xfrm>
          <a:prstGeom prst="rect">
            <a:avLst/>
          </a:prstGeom>
        </p:spPr>
      </p:pic>
      <p:pic>
        <p:nvPicPr>
          <p:cNvPr id="4" name="Google Shape;818;p89">
            <a:extLst>
              <a:ext uri="{FF2B5EF4-FFF2-40B4-BE49-F238E27FC236}">
                <a16:creationId xmlns:a16="http://schemas.microsoft.com/office/drawing/2014/main" id="{6012DABF-A243-8C83-1F20-F83CAFC96D7C}"/>
              </a:ext>
            </a:extLst>
          </p:cNvPr>
          <p:cNvPicPr preferRelativeResize="0"/>
          <p:nvPr/>
        </p:nvPicPr>
        <p:blipFill>
          <a:blip r:embed="rId17" cstate="screen">
            <a:alphaModFix/>
            <a:extLst>
              <a:ext uri="{28A0092B-C50C-407E-A947-70E740481C1C}">
                <a14:useLocalDpi xmlns:a14="http://schemas.microsoft.com/office/drawing/2010/main"/>
              </a:ext>
            </a:extLst>
          </a:blip>
          <a:stretch>
            <a:fillRect/>
          </a:stretch>
        </p:blipFill>
        <p:spPr>
          <a:xfrm>
            <a:off x="600075" y="76332"/>
            <a:ext cx="528113" cy="55408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26</a:t>
            </a:fld>
            <a:endParaRPr/>
          </a:p>
        </p:txBody>
      </p:sp>
      <p:sp>
        <p:nvSpPr>
          <p:cNvPr id="92" name="Google Shape;92;p5"/>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Outline</a:t>
            </a:r>
            <a:endParaRPr/>
          </a:p>
        </p:txBody>
      </p:sp>
      <p:sp>
        <p:nvSpPr>
          <p:cNvPr id="93" name="Google Shape;93;p5"/>
          <p:cNvSpPr txBox="1">
            <a:spLocks noGrp="1"/>
          </p:cNvSpPr>
          <p:nvPr>
            <p:ph type="body" idx="1"/>
          </p:nvPr>
        </p:nvSpPr>
        <p:spPr>
          <a:xfrm>
            <a:off x="457200" y="932688"/>
            <a:ext cx="8305800" cy="3799142"/>
          </a:xfrm>
          <a:prstGeom prst="rect">
            <a:avLst/>
          </a:prstGeom>
          <a:noFill/>
          <a:ln>
            <a:noFill/>
          </a:ln>
        </p:spPr>
        <p:txBody>
          <a:bodyPr spcFirstLastPara="1" wrap="square" lIns="0" tIns="0" rIns="0" bIns="0" anchor="t" anchorCtr="0">
            <a:normAutofit lnSpcReduction="10000"/>
          </a:bodyPr>
          <a:lstStyle/>
          <a:p>
            <a:pPr marL="342900" lvl="0" indent="-342900" algn="l" rtl="0">
              <a:lnSpc>
                <a:spcPct val="120000"/>
              </a:lnSpc>
              <a:spcBef>
                <a:spcPts val="1200"/>
              </a:spcBef>
              <a:spcAft>
                <a:spcPts val="0"/>
              </a:spcAft>
              <a:buSzPts val="2400"/>
              <a:buFont typeface="Arial"/>
              <a:buChar char="•"/>
            </a:pPr>
            <a:r>
              <a:rPr lang="en-US" dirty="0">
                <a:solidFill>
                  <a:schemeClr val="bg1">
                    <a:lumMod val="50000"/>
                  </a:schemeClr>
                </a:solidFill>
              </a:rPr>
              <a:t>Major Systems and Components of Accelerator Facilities</a:t>
            </a:r>
          </a:p>
          <a:p>
            <a:pPr marL="800100" lvl="1" indent="-342900">
              <a:spcBef>
                <a:spcPts val="1200"/>
              </a:spcBef>
              <a:buSzPts val="2400"/>
            </a:pPr>
            <a:r>
              <a:rPr lang="en-US" dirty="0">
                <a:solidFill>
                  <a:schemeClr val="bg1">
                    <a:lumMod val="50000"/>
                  </a:schemeClr>
                </a:solidFill>
              </a:rPr>
              <a:t>Particle Sources</a:t>
            </a:r>
          </a:p>
          <a:p>
            <a:pPr marL="800100" lvl="1" indent="-342900">
              <a:spcBef>
                <a:spcPts val="1200"/>
              </a:spcBef>
              <a:buSzPts val="2400"/>
            </a:pPr>
            <a:r>
              <a:rPr lang="en-US" dirty="0">
                <a:solidFill>
                  <a:schemeClr val="bg1">
                    <a:lumMod val="50000"/>
                  </a:schemeClr>
                </a:solidFill>
              </a:rPr>
              <a:t>Energy Gain</a:t>
            </a:r>
          </a:p>
          <a:p>
            <a:pPr marL="800100" lvl="1" indent="-342900">
              <a:spcBef>
                <a:spcPts val="1200"/>
              </a:spcBef>
              <a:buSzPts val="2400"/>
            </a:pPr>
            <a:r>
              <a:rPr lang="en-US" dirty="0">
                <a:solidFill>
                  <a:schemeClr val="bg1">
                    <a:lumMod val="50000"/>
                  </a:schemeClr>
                </a:solidFill>
              </a:rPr>
              <a:t>Steering</a:t>
            </a:r>
          </a:p>
          <a:p>
            <a:pPr marL="342900" indent="-342900">
              <a:spcBef>
                <a:spcPts val="1200"/>
              </a:spcBef>
              <a:buFont typeface="Arial"/>
              <a:buChar char="•"/>
            </a:pPr>
            <a:r>
              <a:rPr lang="en-US" dirty="0"/>
              <a:t>Colliders of Tomorrow</a:t>
            </a:r>
          </a:p>
          <a:p>
            <a:pPr marL="800100" lvl="1" indent="-342900">
              <a:spcBef>
                <a:spcPts val="1200"/>
              </a:spcBef>
            </a:pPr>
            <a:r>
              <a:rPr lang="en-US" dirty="0">
                <a:solidFill>
                  <a:schemeClr val="bg1">
                    <a:lumMod val="50000"/>
                  </a:schemeClr>
                </a:solidFill>
              </a:rPr>
              <a:t>Linear</a:t>
            </a:r>
          </a:p>
          <a:p>
            <a:pPr marL="800100" lvl="1" indent="-342900">
              <a:spcBef>
                <a:spcPts val="1200"/>
              </a:spcBef>
            </a:pPr>
            <a:r>
              <a:rPr lang="en-US" dirty="0">
                <a:solidFill>
                  <a:schemeClr val="tx1"/>
                </a:solidFill>
              </a:rPr>
              <a:t>Circular</a:t>
            </a:r>
          </a:p>
        </p:txBody>
      </p:sp>
    </p:spTree>
    <p:extLst>
      <p:ext uri="{BB962C8B-B14F-4D97-AF65-F5344CB8AC3E}">
        <p14:creationId xmlns:p14="http://schemas.microsoft.com/office/powerpoint/2010/main" val="3445436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89BE30E-2DF1-BE9C-21D4-C9FF0168E8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53238" y="1927480"/>
            <a:ext cx="2956995" cy="2307885"/>
          </a:xfrm>
          <a:prstGeom prst="rect">
            <a:avLst/>
          </a:prstGeom>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buClrTx/>
              <a:defRPr/>
            </a:pPr>
            <a:r>
              <a:rPr lang="en-US" sz="2100" dirty="0">
                <a:latin typeface="Arial"/>
              </a:rPr>
              <a:t> </a:t>
            </a:r>
            <a:r>
              <a:rPr lang="en-US" sz="2700" dirty="0">
                <a:latin typeface="Arial"/>
              </a:rPr>
              <a:t>FCC integrated program</a:t>
            </a:r>
            <a:endParaRPr lang="en-US" sz="2100" dirty="0">
              <a:latin typeface="Arial"/>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67545" y="1977684"/>
            <a:ext cx="2117300" cy="2358610"/>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4031940" y="2517745"/>
            <a:ext cx="1134126" cy="56367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dirty="0">
                <a:solidFill>
                  <a:srgbClr val="FF0000"/>
                </a:solidFill>
                <a:latin typeface="Arial"/>
              </a:rPr>
              <a:t>FCC-ee</a:t>
            </a:r>
            <a:endParaRPr lang="fr" sz="1500" dirty="0">
              <a:solidFill>
                <a:srgbClr val="FF0000"/>
              </a:solidFill>
              <a:latin typeface="Arial"/>
            </a:endParaRPr>
          </a:p>
        </p:txBody>
      </p:sp>
      <p:sp>
        <p:nvSpPr>
          <p:cNvPr id="5" name="Rectangle 4">
            <a:extLst>
              <a:ext uri="{FF2B5EF4-FFF2-40B4-BE49-F238E27FC236}">
                <a16:creationId xmlns:a16="http://schemas.microsoft.com/office/drawing/2014/main" id="{D6B5AEE2-A6AF-54F9-F52E-2672F1EFBE3A}"/>
              </a:ext>
            </a:extLst>
          </p:cNvPr>
          <p:cNvSpPr/>
          <p:nvPr/>
        </p:nvSpPr>
        <p:spPr>
          <a:xfrm>
            <a:off x="251520" y="4403293"/>
            <a:ext cx="3240360" cy="216024"/>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algn="ctr" defTabSz="685710">
              <a:buClrTx/>
              <a:defRPr/>
            </a:pPr>
            <a:endParaRPr lang="en-GB" sz="1350">
              <a:solidFill>
                <a:srgbClr val="FFFFFF"/>
              </a:solidFill>
              <a:ea typeface="+mn-ea"/>
              <a:cs typeface="+mn-cs"/>
            </a:endParaRPr>
          </a:p>
        </p:txBody>
      </p:sp>
      <p:sp>
        <p:nvSpPr>
          <p:cNvPr id="6" name="Rectangle 5">
            <a:extLst>
              <a:ext uri="{FF2B5EF4-FFF2-40B4-BE49-F238E27FC236}">
                <a16:creationId xmlns:a16="http://schemas.microsoft.com/office/drawing/2014/main" id="{C8E855E4-8C06-8179-2B8D-E0C22B3F9795}"/>
              </a:ext>
            </a:extLst>
          </p:cNvPr>
          <p:cNvSpPr/>
          <p:nvPr/>
        </p:nvSpPr>
        <p:spPr>
          <a:xfrm>
            <a:off x="3491880" y="4403293"/>
            <a:ext cx="2088232" cy="216024"/>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685710">
              <a:buClrTx/>
              <a:defRPr/>
            </a:pPr>
            <a:endParaRPr lang="en-GB" sz="1350">
              <a:solidFill>
                <a:srgbClr val="FFFFFF"/>
              </a:solidFill>
              <a:ea typeface="+mn-ea"/>
              <a:cs typeface="+mn-cs"/>
            </a:endParaRPr>
          </a:p>
        </p:txBody>
      </p:sp>
      <p:sp>
        <p:nvSpPr>
          <p:cNvPr id="7" name="Rectangle 6">
            <a:extLst>
              <a:ext uri="{FF2B5EF4-FFF2-40B4-BE49-F238E27FC236}">
                <a16:creationId xmlns:a16="http://schemas.microsoft.com/office/drawing/2014/main" id="{94EA2CCD-5CED-34BC-F294-67B69938070E}"/>
              </a:ext>
            </a:extLst>
          </p:cNvPr>
          <p:cNvSpPr/>
          <p:nvPr/>
        </p:nvSpPr>
        <p:spPr>
          <a:xfrm>
            <a:off x="5580112" y="4403293"/>
            <a:ext cx="3240360" cy="216024"/>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a:buClrTx/>
              <a:defRPr/>
            </a:pPr>
            <a:endParaRPr lang="en-GB" sz="1350">
              <a:solidFill>
                <a:srgbClr val="FFFFFF"/>
              </a:solidFill>
              <a:ea typeface="+mn-ea"/>
              <a:cs typeface="+mn-cs"/>
            </a:endParaRPr>
          </a:p>
        </p:txBody>
      </p:sp>
      <p:sp>
        <p:nvSpPr>
          <p:cNvPr id="8" name="TextBox 7">
            <a:extLst>
              <a:ext uri="{FF2B5EF4-FFF2-40B4-BE49-F238E27FC236}">
                <a16:creationId xmlns:a16="http://schemas.microsoft.com/office/drawing/2014/main" id="{53DBC0A7-29FA-9BCE-CB6A-BF537F9F1164}"/>
              </a:ext>
            </a:extLst>
          </p:cNvPr>
          <p:cNvSpPr txBox="1"/>
          <p:nvPr/>
        </p:nvSpPr>
        <p:spPr>
          <a:xfrm>
            <a:off x="1259632" y="4339236"/>
            <a:ext cx="1691218" cy="307777"/>
          </a:xfrm>
          <a:prstGeom prst="rect">
            <a:avLst/>
          </a:prstGeom>
          <a:noFill/>
        </p:spPr>
        <p:txBody>
          <a:bodyPr wrap="square" rtlCol="0">
            <a:spAutoFit/>
          </a:bodyPr>
          <a:lstStyle/>
          <a:p>
            <a:pPr defTabSz="685710">
              <a:buClrTx/>
              <a:defRPr/>
            </a:pPr>
            <a:r>
              <a:rPr lang="en-US" b="1" dirty="0">
                <a:solidFill>
                  <a:srgbClr val="FFFFFF"/>
                </a:solidFill>
                <a:ea typeface="+mn-ea"/>
                <a:cs typeface="+mn-cs"/>
              </a:rPr>
              <a:t>2020 - 2040</a:t>
            </a:r>
            <a:endParaRPr lang="en-GB" b="1" dirty="0">
              <a:solidFill>
                <a:srgbClr val="FFFFFF"/>
              </a:solidFill>
              <a:ea typeface="+mn-ea"/>
              <a:cs typeface="+mn-cs"/>
            </a:endParaRPr>
          </a:p>
        </p:txBody>
      </p:sp>
      <p:sp>
        <p:nvSpPr>
          <p:cNvPr id="9" name="TextBox 8">
            <a:extLst>
              <a:ext uri="{FF2B5EF4-FFF2-40B4-BE49-F238E27FC236}">
                <a16:creationId xmlns:a16="http://schemas.microsoft.com/office/drawing/2014/main" id="{CCF91467-89AD-4117-FA80-A16269773AED}"/>
              </a:ext>
            </a:extLst>
          </p:cNvPr>
          <p:cNvSpPr txBox="1"/>
          <p:nvPr/>
        </p:nvSpPr>
        <p:spPr>
          <a:xfrm>
            <a:off x="4032910" y="4339236"/>
            <a:ext cx="1691218" cy="307777"/>
          </a:xfrm>
          <a:prstGeom prst="rect">
            <a:avLst/>
          </a:prstGeom>
          <a:noFill/>
        </p:spPr>
        <p:txBody>
          <a:bodyPr wrap="square" rtlCol="0">
            <a:spAutoFit/>
          </a:bodyPr>
          <a:lstStyle/>
          <a:p>
            <a:pPr defTabSz="685710">
              <a:buClrTx/>
              <a:defRPr/>
            </a:pPr>
            <a:r>
              <a:rPr lang="en-US" b="1" dirty="0">
                <a:solidFill>
                  <a:srgbClr val="FFFFFF"/>
                </a:solidFill>
                <a:ea typeface="+mn-ea"/>
                <a:cs typeface="+mn-cs"/>
              </a:rPr>
              <a:t>2045 - 2060</a:t>
            </a:r>
            <a:endParaRPr lang="en-GB" b="1" dirty="0">
              <a:solidFill>
                <a:srgbClr val="FFFFFF"/>
              </a:solidFill>
              <a:ea typeface="+mn-ea"/>
              <a:cs typeface="+mn-cs"/>
            </a:endParaRPr>
          </a:p>
        </p:txBody>
      </p:sp>
      <p:sp>
        <p:nvSpPr>
          <p:cNvPr id="10" name="TextBox 9">
            <a:extLst>
              <a:ext uri="{FF2B5EF4-FFF2-40B4-BE49-F238E27FC236}">
                <a16:creationId xmlns:a16="http://schemas.microsoft.com/office/drawing/2014/main" id="{5BFE9794-A28D-9916-65CA-648C937A2357}"/>
              </a:ext>
            </a:extLst>
          </p:cNvPr>
          <p:cNvSpPr txBox="1"/>
          <p:nvPr/>
        </p:nvSpPr>
        <p:spPr>
          <a:xfrm>
            <a:off x="6876256" y="4331286"/>
            <a:ext cx="1691218" cy="307777"/>
          </a:xfrm>
          <a:prstGeom prst="rect">
            <a:avLst/>
          </a:prstGeom>
          <a:noFill/>
        </p:spPr>
        <p:txBody>
          <a:bodyPr wrap="square" rtlCol="0">
            <a:spAutoFit/>
          </a:bodyPr>
          <a:lstStyle/>
          <a:p>
            <a:pPr defTabSz="685710">
              <a:buClrTx/>
              <a:defRPr/>
            </a:pPr>
            <a:r>
              <a:rPr lang="en-US" b="1" dirty="0">
                <a:solidFill>
                  <a:srgbClr val="FFFFFF"/>
                </a:solidFill>
                <a:ea typeface="+mn-ea"/>
                <a:cs typeface="+mn-cs"/>
              </a:rPr>
              <a:t>2070 - 2095</a:t>
            </a:r>
            <a:endParaRPr lang="en-GB" b="1" dirty="0">
              <a:solidFill>
                <a:srgbClr val="FFFFFF"/>
              </a:solidFil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00095" y="1938051"/>
            <a:ext cx="2846391" cy="2307885"/>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7097145" y="2436604"/>
            <a:ext cx="1134126" cy="54611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dirty="0">
                <a:solidFill>
                  <a:srgbClr val="FF0000"/>
                </a:solidFill>
                <a:latin typeface="Arial"/>
              </a:rPr>
              <a:t>FCC-hh</a:t>
            </a:r>
            <a:endParaRPr lang="fr" sz="1500" dirty="0">
              <a:solidFill>
                <a:srgbClr val="FF0000"/>
              </a:solidFill>
              <a:latin typeface="Arial"/>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505314"/>
                <a:ext cx="9144000" cy="1523494"/>
              </a:xfrm>
              <a:prstGeom prst="rect">
                <a:avLst/>
              </a:prstGeom>
              <a:noFill/>
            </p:spPr>
            <p:txBody>
              <a:bodyPr wrap="square" rtlCol="0">
                <a:spAutoFit/>
              </a:bodyPr>
              <a:lstStyle/>
              <a:p>
                <a:pPr defTabSz="685800">
                  <a:buClrTx/>
                  <a:defRPr/>
                </a:pPr>
                <a:r>
                  <a:rPr lang="en-GB" sz="1500" b="1" kern="1200" dirty="0">
                    <a:solidFill>
                      <a:srgbClr val="0C377B"/>
                    </a:solidFill>
                    <a:ea typeface="+mn-ea"/>
                    <a:cs typeface="+mn-cs"/>
                  </a:rPr>
                  <a:t>c</a:t>
                </a:r>
                <a:r>
                  <a:rPr lang="en-GB" sz="1500" b="1" kern="1200" dirty="0" err="1">
                    <a:solidFill>
                      <a:srgbClr val="0C377B"/>
                    </a:solidFill>
                    <a:ea typeface="+mn-ea"/>
                    <a:cs typeface="+mn-cs"/>
                  </a:rPr>
                  <a:t>omprehensive</a:t>
                </a:r>
                <a:r>
                  <a:rPr lang="en-GB" sz="1500" b="1" kern="1200" dirty="0">
                    <a:solidFill>
                      <a:srgbClr val="0C377B"/>
                    </a:solidFill>
                    <a:ea typeface="+mn-ea"/>
                    <a:cs typeface="+mn-cs"/>
                  </a:rPr>
                  <a:t> long-term program maximizing physics opportunities</a:t>
                </a:r>
              </a:p>
              <a:p>
                <a:pPr marL="214313" indent="-214313" defTabSz="685800">
                  <a:buClrTx/>
                  <a:buFont typeface="Arial" panose="020B0604020202020204" pitchFamily="34" charset="0"/>
                  <a:buChar char="•"/>
                  <a:defRPr/>
                </a:pPr>
                <a:r>
                  <a:rPr lang="en-GB" sz="1350" b="1" kern="1200" dirty="0">
                    <a:solidFill>
                      <a:srgbClr val="3333FF"/>
                    </a:solidFill>
                    <a:ea typeface="+mn-ea"/>
                    <a:cs typeface="+mn-cs"/>
                  </a:rPr>
                  <a:t>stage 1: FCC-ee (Z, W, H, </a:t>
                </a:r>
                <a14:m>
                  <m:oMath xmlns:m="http://schemas.openxmlformats.org/officeDocument/2006/math">
                    <m:r>
                      <m:rPr>
                        <m:nor/>
                      </m:rPr>
                      <a:rPr lang="en-US" sz="1350" b="1" kern="1200" dirty="0">
                        <a:solidFill>
                          <a:srgbClr val="3333FF"/>
                        </a:solidFill>
                        <a:latin typeface="Cambria Math" panose="02040503050406030204" pitchFamily="18" charset="0"/>
                        <a:ea typeface="+mn-ea"/>
                        <a:cs typeface="+mn-cs"/>
                      </a:rPr>
                      <m:t>t</m:t>
                    </m:r>
                    <m:acc>
                      <m:accPr>
                        <m:chr m:val="̅"/>
                        <m:ctrlPr>
                          <a:rPr lang="en-US" sz="1350" b="1" i="1" kern="1200" dirty="0">
                            <a:solidFill>
                              <a:srgbClr val="3333FF"/>
                            </a:solidFill>
                            <a:latin typeface="Cambria Math" panose="02040503050406030204" pitchFamily="18" charset="0"/>
                            <a:ea typeface="+mn-ea"/>
                            <a:cs typeface="+mn-cs"/>
                          </a:rPr>
                        </m:ctrlPr>
                      </m:accPr>
                      <m:e>
                        <m:r>
                          <m:rPr>
                            <m:nor/>
                          </m:rPr>
                          <a:rPr lang="en-US" sz="1350" b="1" kern="1200" dirty="0">
                            <a:solidFill>
                              <a:srgbClr val="3333FF"/>
                            </a:solidFill>
                            <a:latin typeface="Cambria Math" panose="02040503050406030204" pitchFamily="18" charset="0"/>
                            <a:ea typeface="+mn-ea"/>
                            <a:cs typeface="+mn-cs"/>
                          </a:rPr>
                          <m:t>t</m:t>
                        </m:r>
                      </m:e>
                    </m:acc>
                  </m:oMath>
                </a14:m>
                <a:r>
                  <a:rPr lang="en-GB" sz="1350" b="1" kern="1200" dirty="0">
                    <a:solidFill>
                      <a:srgbClr val="3333FF"/>
                    </a:solidFill>
                    <a:ea typeface="+mn-ea"/>
                    <a:cs typeface="+mn-cs"/>
                  </a:rPr>
                  <a:t>) as Higgs factory, electroweak &amp; top factory at highest luminosities</a:t>
                </a:r>
              </a:p>
              <a:p>
                <a:pPr marL="214313" indent="-214313" defTabSz="685800">
                  <a:buClrTx/>
                  <a:buFont typeface="Arial" panose="020B0604020202020204" pitchFamily="34" charset="0"/>
                  <a:buChar char="•"/>
                  <a:defRPr/>
                </a:pPr>
                <a:r>
                  <a:rPr lang="en-GB" sz="1350" b="1" kern="1200" dirty="0">
                    <a:solidFill>
                      <a:srgbClr val="3333FF"/>
                    </a:solidFill>
                    <a:ea typeface="+mn-ea"/>
                    <a:cs typeface="+mn-cs"/>
                  </a:rPr>
                  <a:t>stage 2: FCC-hh (~100 </a:t>
                </a:r>
                <a:r>
                  <a:rPr lang="en-GB" sz="1350" b="1" kern="1200" dirty="0" err="1">
                    <a:solidFill>
                      <a:srgbClr val="3333FF"/>
                    </a:solidFill>
                    <a:ea typeface="+mn-ea"/>
                    <a:cs typeface="+mn-cs"/>
                  </a:rPr>
                  <a:t>TeV</a:t>
                </a:r>
                <a:r>
                  <a:rPr lang="en-GB" sz="1350" b="1" kern="1200" dirty="0">
                    <a:solidFill>
                      <a:srgbClr val="3333FF"/>
                    </a:solidFill>
                    <a:ea typeface="+mn-ea"/>
                    <a:cs typeface="+mn-cs"/>
                  </a:rPr>
                  <a:t>) as natural continuation at energy frontier, w pp &amp; AA collisions; also e</a:t>
                </a:r>
                <a:r>
                  <a:rPr lang="en-GB" sz="1050" b="1" dirty="0">
                    <a:solidFill>
                      <a:srgbClr val="3333FF"/>
                    </a:solidFill>
                  </a:rPr>
                  <a:t>h </a:t>
                </a:r>
                <a:r>
                  <a:rPr lang="en-GB" sz="1350" b="1" kern="1200" dirty="0">
                    <a:solidFill>
                      <a:srgbClr val="3333FF"/>
                    </a:solidFill>
                    <a:ea typeface="+mn-ea"/>
                    <a:cs typeface="+mn-cs"/>
                  </a:rPr>
                  <a:t>option</a:t>
                </a:r>
              </a:p>
              <a:p>
                <a:pPr marL="214313" indent="-214313" defTabSz="685800">
                  <a:buClrTx/>
                  <a:buFont typeface="Arial" panose="020B0604020202020204" pitchFamily="34" charset="0"/>
                  <a:buChar char="•"/>
                  <a:defRPr/>
                </a:pPr>
                <a:r>
                  <a:rPr lang="en-GB" sz="1350" kern="1200" dirty="0">
                    <a:solidFill>
                      <a:srgbClr val="0C377B"/>
                    </a:solidFill>
                    <a:ea typeface="+mn-ea"/>
                    <a:cs typeface="+mn-cs"/>
                  </a:rPr>
                  <a:t>highly synergetic and complementary programme boosting the physics reach of both colliders </a:t>
                </a:r>
                <a:r>
                  <a:rPr lang="en-GB" sz="1050" kern="1200" dirty="0">
                    <a:solidFill>
                      <a:srgbClr val="0C377B"/>
                    </a:solidFill>
                    <a:ea typeface="+mn-ea"/>
                    <a:cs typeface="+mn-cs"/>
                  </a:rPr>
                  <a:t>(e.g. </a:t>
                </a:r>
                <a:r>
                  <a:rPr lang="en-US" sz="1050" dirty="0">
                    <a:ea typeface="Times New Roman" panose="02020603050405020304" pitchFamily="18" charset="0"/>
                  </a:rPr>
                  <a:t>model-independent measurements of the Higgs couplings at FCC-hh thanks to input from FCC-ee; and FCC-hh as “energy upgrade” of FCC-ee)</a:t>
                </a:r>
                <a:endParaRPr lang="en-GB" sz="1050" kern="1200" dirty="0">
                  <a:solidFill>
                    <a:srgbClr val="0C377B"/>
                  </a:solidFill>
                  <a:ea typeface="+mn-ea"/>
                  <a:cs typeface="+mn-cs"/>
                </a:endParaRPr>
              </a:p>
              <a:p>
                <a:pPr marL="214313" indent="-214313" defTabSz="685800">
                  <a:buClrTx/>
                  <a:buFont typeface="Arial" panose="020B0604020202020204" pitchFamily="34" charset="0"/>
                  <a:buChar char="•"/>
                  <a:defRPr/>
                </a:pPr>
                <a:r>
                  <a:rPr lang="en-GB" sz="1350" kern="1200" dirty="0">
                    <a:solidFill>
                      <a:srgbClr val="0C377B"/>
                    </a:solidFill>
                    <a:ea typeface="+mn-ea"/>
                    <a:cs typeface="+mn-cs"/>
                  </a:rPr>
                  <a:t>common civil engineering and technical infrastructures, </a:t>
                </a:r>
                <a:r>
                  <a:rPr lang="en-US" sz="1350" kern="1200" dirty="0">
                    <a:solidFill>
                      <a:srgbClr val="0C377B"/>
                    </a:solidFill>
                    <a:ea typeface="+mn-ea"/>
                    <a:cs typeface="+mn-cs"/>
                  </a:rPr>
                  <a:t>building on and reusing CERN’s existing infrastructure</a:t>
                </a:r>
              </a:p>
              <a:p>
                <a:pPr marL="214313" indent="-214313" defTabSz="685800">
                  <a:buClrTx/>
                  <a:buFont typeface="Arial" panose="020B0604020202020204" pitchFamily="34" charset="0"/>
                  <a:buChar char="•"/>
                  <a:defRPr/>
                </a:pPr>
                <a:r>
                  <a:rPr lang="en-US" sz="1350" dirty="0">
                    <a:solidFill>
                      <a:srgbClr val="0C377B"/>
                    </a:solidFill>
                    <a:ea typeface="+mn-ea"/>
                    <a:cs typeface="+mn-cs"/>
                  </a:rPr>
                  <a:t>FCC integrated project </a:t>
                </a:r>
                <a:r>
                  <a:rPr lang="en-GB" sz="1350" dirty="0">
                    <a:solidFill>
                      <a:srgbClr val="0C377B"/>
                    </a:solidFill>
                    <a:ea typeface="+mn-ea"/>
                    <a:cs typeface="+mn-cs"/>
                  </a:rPr>
                  <a:t>allows the start of a new, major facility at CERN within a few years of the end of HL-LHC</a:t>
                </a:r>
                <a:endParaRPr lang="en-GB" sz="1350" kern="1200" dirty="0">
                  <a:solidFill>
                    <a:srgbClr val="0C377B"/>
                  </a:solidFil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505314"/>
                <a:ext cx="9144000" cy="1523494"/>
              </a:xfrm>
              <a:prstGeom prst="rect">
                <a:avLst/>
              </a:prstGeom>
              <a:blipFill>
                <a:blip r:embed="rId7"/>
                <a:stretch>
                  <a:fillRect l="-278" t="-826" b="-3306"/>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782A5E12-9D9C-2EBB-609A-68AA01F4F717}"/>
              </a:ext>
            </a:extLst>
          </p:cNvPr>
          <p:cNvSpPr txBox="1"/>
          <p:nvPr/>
        </p:nvSpPr>
        <p:spPr>
          <a:xfrm>
            <a:off x="2397760" y="4731990"/>
            <a:ext cx="6494721" cy="323165"/>
          </a:xfrm>
          <a:prstGeom prst="rect">
            <a:avLst/>
          </a:prstGeom>
          <a:noFill/>
        </p:spPr>
        <p:txBody>
          <a:bodyPr wrap="square">
            <a:spAutoFit/>
          </a:bodyPr>
          <a:lstStyle/>
          <a:p>
            <a:pPr defTabSz="685800">
              <a:buClrTx/>
              <a:defRPr/>
            </a:pPr>
            <a:r>
              <a:rPr lang="en-GB" sz="1500" b="1" kern="1200" dirty="0">
                <a:solidFill>
                  <a:srgbClr val="0C377B">
                    <a:lumMod val="20000"/>
                    <a:lumOff val="80000"/>
                  </a:srgbClr>
                </a:solidFill>
                <a:ea typeface="+mn-ea"/>
                <a:cs typeface="+mn-cs"/>
              </a:rPr>
              <a:t>a similar two-stage project CEPC/SPPC is under study in China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E592AC6-B181-0897-1007-0651404519D1}"/>
              </a:ext>
            </a:extLst>
          </p:cNvPr>
          <p:cNvPicPr>
            <a:picLocks noChangeAspect="1"/>
          </p:cNvPicPr>
          <p:nvPr/>
        </p:nvPicPr>
        <p:blipFill>
          <a:blip r:embed="rId3"/>
          <a:stretch>
            <a:fillRect/>
          </a:stretch>
        </p:blipFill>
        <p:spPr>
          <a:xfrm>
            <a:off x="5194277" y="833970"/>
            <a:ext cx="2466017" cy="2219416"/>
          </a:xfrm>
          <a:prstGeom prst="rect">
            <a:avLst/>
          </a:prstGeom>
        </p:spPr>
      </p:pic>
      <p:sp>
        <p:nvSpPr>
          <p:cNvPr id="6" name="Title 1">
            <a:extLst>
              <a:ext uri="{FF2B5EF4-FFF2-40B4-BE49-F238E27FC236}">
                <a16:creationId xmlns:a16="http://schemas.microsoft.com/office/drawing/2014/main" id="{03529725-9F96-0E01-4241-88108A7C4783}"/>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514350">
              <a:buClrTx/>
              <a:defRPr/>
            </a:pPr>
            <a:r>
              <a:rPr lang="en-US" sz="2700" dirty="0">
                <a:latin typeface="Arial"/>
              </a:rPr>
              <a:t>      </a:t>
            </a:r>
            <a:r>
              <a:rPr lang="en-US" sz="2400" dirty="0">
                <a:latin typeface="Arial"/>
              </a:rPr>
              <a:t>FCC-ee accelerator R&amp;D - examples</a:t>
            </a:r>
            <a:endParaRPr lang="en-GB" sz="1350" b="0" kern="1200" dirty="0">
              <a:solidFill>
                <a:srgbClr val="0F124A"/>
              </a:solidFill>
              <a:latin typeface="Arial"/>
            </a:endParaRPr>
          </a:p>
        </p:txBody>
      </p:sp>
      <p:pic>
        <p:nvPicPr>
          <p:cNvPr id="7" name="Picture 6" descr="A picture containing icon&#10;&#10;Description automatically generated">
            <a:extLst>
              <a:ext uri="{FF2B5EF4-FFF2-40B4-BE49-F238E27FC236}">
                <a16:creationId xmlns:a16="http://schemas.microsoft.com/office/drawing/2014/main" id="{3328257D-ECC8-06EE-C633-8399F2A78DF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2" name="TextBox 1">
            <a:extLst>
              <a:ext uri="{FF2B5EF4-FFF2-40B4-BE49-F238E27FC236}">
                <a16:creationId xmlns:a16="http://schemas.microsoft.com/office/drawing/2014/main" id="{48FB46A7-5B08-CCFC-8F3B-584076680883}"/>
              </a:ext>
            </a:extLst>
          </p:cNvPr>
          <p:cNvSpPr txBox="1"/>
          <p:nvPr/>
        </p:nvSpPr>
        <p:spPr>
          <a:xfrm>
            <a:off x="0" y="532198"/>
            <a:ext cx="3433815" cy="646331"/>
          </a:xfrm>
          <a:prstGeom prst="rect">
            <a:avLst/>
          </a:prstGeom>
          <a:noFill/>
        </p:spPr>
        <p:txBody>
          <a:bodyPr wrap="square" rtlCol="0">
            <a:spAutoFit/>
          </a:bodyPr>
          <a:lstStyle/>
          <a:p>
            <a:pPr defTabSz="342900">
              <a:buClrTx/>
              <a:defRPr/>
            </a:pPr>
            <a:r>
              <a:rPr lang="en-US" sz="1800" b="1" dirty="0">
                <a:solidFill>
                  <a:srgbClr val="0000CC"/>
                </a:solidFill>
                <a:latin typeface="Calibri" panose="020F0502020204030204"/>
                <a:ea typeface="+mn-ea"/>
                <a:cs typeface="+mn-cs"/>
              </a:rPr>
              <a:t>efficient RF power sources</a:t>
            </a:r>
          </a:p>
          <a:p>
            <a:pPr defTabSz="342900">
              <a:buClrTx/>
              <a:defRPr/>
            </a:pPr>
            <a:r>
              <a:rPr lang="en-US" sz="1800" dirty="0">
                <a:solidFill>
                  <a:srgbClr val="0000CC"/>
                </a:solidFill>
                <a:latin typeface="Calibri" panose="020F0502020204030204"/>
                <a:ea typeface="+mn-ea"/>
                <a:cs typeface="+mn-cs"/>
              </a:rPr>
              <a:t>(400 &amp; 800 MHz)</a:t>
            </a:r>
            <a:endParaRPr lang="en-GB" sz="1800" dirty="0">
              <a:solidFill>
                <a:srgbClr val="0000CC"/>
              </a:solidFill>
              <a:latin typeface="Calibri" panose="020F0502020204030204"/>
              <a:ea typeface="+mn-ea"/>
              <a:cs typeface="+mn-cs"/>
            </a:endParaRPr>
          </a:p>
        </p:txBody>
      </p:sp>
      <p:sp>
        <p:nvSpPr>
          <p:cNvPr id="3" name="TextBox 2">
            <a:extLst>
              <a:ext uri="{FF2B5EF4-FFF2-40B4-BE49-F238E27FC236}">
                <a16:creationId xmlns:a16="http://schemas.microsoft.com/office/drawing/2014/main" id="{A1A382D6-4480-6824-68FD-8C4370280D30}"/>
              </a:ext>
            </a:extLst>
          </p:cNvPr>
          <p:cNvSpPr txBox="1"/>
          <p:nvPr/>
        </p:nvSpPr>
        <p:spPr>
          <a:xfrm>
            <a:off x="3816041" y="558616"/>
            <a:ext cx="2082621" cy="369332"/>
          </a:xfrm>
          <a:prstGeom prst="rect">
            <a:avLst/>
          </a:prstGeom>
          <a:noFill/>
        </p:spPr>
        <p:txBody>
          <a:bodyPr wrap="none" rtlCol="0">
            <a:spAutoFit/>
          </a:bodyPr>
          <a:lstStyle/>
          <a:p>
            <a:pPr defTabSz="342900">
              <a:buClrTx/>
              <a:defRPr/>
            </a:pPr>
            <a:r>
              <a:rPr lang="en-US" sz="1800" b="1" dirty="0">
                <a:solidFill>
                  <a:srgbClr val="0000CC"/>
                </a:solidFill>
                <a:latin typeface="Calibri" panose="020F0502020204030204"/>
                <a:ea typeface="+mn-ea"/>
                <a:cs typeface="+mn-cs"/>
              </a:rPr>
              <a:t>efficient SC cavities </a:t>
            </a:r>
            <a:endParaRPr lang="en-GB" sz="1800" b="1" dirty="0">
              <a:solidFill>
                <a:srgbClr val="0000CC"/>
              </a:solidFill>
              <a:latin typeface="Calibri" panose="020F0502020204030204"/>
              <a:ea typeface="+mn-ea"/>
              <a:cs typeface="+mn-cs"/>
            </a:endParaRPr>
          </a:p>
        </p:txBody>
      </p:sp>
      <p:pic>
        <p:nvPicPr>
          <p:cNvPr id="4" name="Picture 3">
            <a:extLst>
              <a:ext uri="{FF2B5EF4-FFF2-40B4-BE49-F238E27FC236}">
                <a16:creationId xmlns:a16="http://schemas.microsoft.com/office/drawing/2014/main" id="{95AE4F00-84F6-8B7F-CFA8-5E641AD773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98" y="3541643"/>
            <a:ext cx="2165731" cy="1445324"/>
          </a:xfrm>
          <a:prstGeom prst="rect">
            <a:avLst/>
          </a:prstGeom>
        </p:spPr>
      </p:pic>
      <p:pic>
        <p:nvPicPr>
          <p:cNvPr id="15" name="Picture 14">
            <a:extLst>
              <a:ext uri="{FF2B5EF4-FFF2-40B4-BE49-F238E27FC236}">
                <a16:creationId xmlns:a16="http://schemas.microsoft.com/office/drawing/2014/main" id="{2CAF095D-BD73-AA5A-403A-E0757D9BF788}"/>
              </a:ext>
            </a:extLst>
          </p:cNvPr>
          <p:cNvPicPr>
            <a:picLocks noChangeAspect="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164708" y="3590483"/>
            <a:ext cx="3127211" cy="1309526"/>
          </a:xfrm>
          <a:prstGeom prst="rect">
            <a:avLst/>
          </a:prstGeom>
        </p:spPr>
      </p:pic>
      <p:sp>
        <p:nvSpPr>
          <p:cNvPr id="16" name="TextBox 15">
            <a:extLst>
              <a:ext uri="{FF2B5EF4-FFF2-40B4-BE49-F238E27FC236}">
                <a16:creationId xmlns:a16="http://schemas.microsoft.com/office/drawing/2014/main" id="{AE3FF80A-1239-259B-1D9F-508C30EBE0A3}"/>
              </a:ext>
            </a:extLst>
          </p:cNvPr>
          <p:cNvSpPr txBox="1"/>
          <p:nvPr/>
        </p:nvSpPr>
        <p:spPr>
          <a:xfrm>
            <a:off x="166222" y="3194261"/>
            <a:ext cx="4105611" cy="369332"/>
          </a:xfrm>
          <a:prstGeom prst="rect">
            <a:avLst/>
          </a:prstGeom>
          <a:noFill/>
        </p:spPr>
        <p:txBody>
          <a:bodyPr wrap="none" rtlCol="0">
            <a:spAutoFit/>
          </a:bodyPr>
          <a:lstStyle/>
          <a:p>
            <a:pPr defTabSz="342900">
              <a:buClrTx/>
              <a:defRPr/>
            </a:pPr>
            <a:r>
              <a:rPr lang="en-US" sz="1800" dirty="0">
                <a:solidFill>
                  <a:srgbClr val="0000CC"/>
                </a:solidFill>
                <a:latin typeface="Calibri" panose="020F0502020204030204"/>
                <a:ea typeface="+mn-ea"/>
                <a:cs typeface="+mn-cs"/>
              </a:rPr>
              <a:t>energy </a:t>
            </a:r>
            <a:r>
              <a:rPr lang="en-US" sz="1800" b="1" dirty="0">
                <a:solidFill>
                  <a:srgbClr val="0000CC"/>
                </a:solidFill>
                <a:latin typeface="Calibri" panose="020F0502020204030204"/>
                <a:ea typeface="+mn-ea"/>
                <a:cs typeface="+mn-cs"/>
              </a:rPr>
              <a:t>efficient</a:t>
            </a:r>
            <a:r>
              <a:rPr lang="en-US" sz="1800" dirty="0">
                <a:solidFill>
                  <a:srgbClr val="0000CC"/>
                </a:solidFill>
                <a:latin typeface="Calibri" panose="020F0502020204030204"/>
                <a:ea typeface="+mn-ea"/>
                <a:cs typeface="+mn-cs"/>
              </a:rPr>
              <a:t> twin aperture </a:t>
            </a:r>
            <a:r>
              <a:rPr lang="en-US" sz="1800" b="1" dirty="0">
                <a:solidFill>
                  <a:srgbClr val="0000CC"/>
                </a:solidFill>
                <a:latin typeface="Calibri" panose="020F0502020204030204"/>
                <a:ea typeface="+mn-ea"/>
                <a:cs typeface="+mn-cs"/>
              </a:rPr>
              <a:t>arc dipoles</a:t>
            </a:r>
            <a:endParaRPr lang="en-GB" sz="1800" b="1" dirty="0">
              <a:solidFill>
                <a:srgbClr val="0000CC"/>
              </a:solidFill>
              <a:latin typeface="Calibri" panose="020F0502020204030204"/>
              <a:ea typeface="+mn-ea"/>
              <a:cs typeface="+mn-cs"/>
            </a:endParaRPr>
          </a:p>
        </p:txBody>
      </p:sp>
      <p:sp>
        <p:nvSpPr>
          <p:cNvPr id="17" name="TextBox 16">
            <a:extLst>
              <a:ext uri="{FF2B5EF4-FFF2-40B4-BE49-F238E27FC236}">
                <a16:creationId xmlns:a16="http://schemas.microsoft.com/office/drawing/2014/main" id="{513BE173-004C-39C3-64B9-CB5CC48562B4}"/>
              </a:ext>
            </a:extLst>
          </p:cNvPr>
          <p:cNvSpPr txBox="1"/>
          <p:nvPr/>
        </p:nvSpPr>
        <p:spPr>
          <a:xfrm>
            <a:off x="2171183" y="909237"/>
            <a:ext cx="796042" cy="248209"/>
          </a:xfrm>
          <a:prstGeom prst="rect">
            <a:avLst/>
          </a:prstGeom>
          <a:solidFill>
            <a:srgbClr val="4BACC6">
              <a:lumMod val="20000"/>
              <a:lumOff val="80000"/>
            </a:srgbClr>
          </a:solidFill>
        </p:spPr>
        <p:txBody>
          <a:bodyPr wrap="square" rtlCol="0">
            <a:spAutoFit/>
          </a:bodyPr>
          <a:lstStyle/>
          <a:p>
            <a:pPr defTabSz="342900">
              <a:buClrTx/>
              <a:defRPr/>
            </a:pPr>
            <a:r>
              <a:rPr lang="en-US" sz="1013" dirty="0">
                <a:solidFill>
                  <a:prstClr val="black"/>
                </a:solidFill>
                <a:latin typeface="Calibri" panose="020F0502020204030204"/>
                <a:ea typeface="+mn-ea"/>
                <a:cs typeface="+mn-cs"/>
              </a:rPr>
              <a:t>I. Syratchev</a:t>
            </a:r>
            <a:endParaRPr lang="en-GB" sz="1013" dirty="0">
              <a:solidFill>
                <a:prstClr val="black"/>
              </a:solidFill>
              <a:latin typeface="Calibri" panose="020F0502020204030204"/>
              <a:ea typeface="+mn-ea"/>
              <a:cs typeface="+mn-cs"/>
            </a:endParaRPr>
          </a:p>
        </p:txBody>
      </p:sp>
      <p:sp>
        <p:nvSpPr>
          <p:cNvPr id="18" name="TextBox 17">
            <a:extLst>
              <a:ext uri="{FF2B5EF4-FFF2-40B4-BE49-F238E27FC236}">
                <a16:creationId xmlns:a16="http://schemas.microsoft.com/office/drawing/2014/main" id="{59A36FFC-E970-C7E8-594D-F294AF91B807}"/>
              </a:ext>
            </a:extLst>
          </p:cNvPr>
          <p:cNvSpPr txBox="1"/>
          <p:nvPr/>
        </p:nvSpPr>
        <p:spPr>
          <a:xfrm>
            <a:off x="3960299" y="4801428"/>
            <a:ext cx="796042" cy="248209"/>
          </a:xfrm>
          <a:prstGeom prst="rect">
            <a:avLst/>
          </a:prstGeom>
          <a:solidFill>
            <a:srgbClr val="4BACC6">
              <a:lumMod val="20000"/>
              <a:lumOff val="80000"/>
            </a:srgbClr>
          </a:solidFill>
        </p:spPr>
        <p:txBody>
          <a:bodyPr wrap="square" rtlCol="0">
            <a:spAutoFit/>
          </a:bodyPr>
          <a:lstStyle/>
          <a:p>
            <a:pPr defTabSz="342900">
              <a:buClrTx/>
              <a:defRPr/>
            </a:pPr>
            <a:r>
              <a:rPr lang="en-US" sz="1013" dirty="0">
                <a:solidFill>
                  <a:prstClr val="black"/>
                </a:solidFill>
                <a:latin typeface="Calibri" panose="020F0502020204030204"/>
                <a:ea typeface="+mn-ea"/>
                <a:cs typeface="+mn-cs"/>
              </a:rPr>
              <a:t>A. Milanese</a:t>
            </a:r>
            <a:endParaRPr lang="en-GB" sz="1013" dirty="0">
              <a:solidFill>
                <a:prstClr val="black"/>
              </a:solidFill>
              <a:latin typeface="Calibri" panose="020F0502020204030204"/>
              <a:ea typeface="+mn-ea"/>
              <a:cs typeface="+mn-cs"/>
            </a:endParaRPr>
          </a:p>
        </p:txBody>
      </p:sp>
      <p:sp>
        <p:nvSpPr>
          <p:cNvPr id="19" name="TextBox 18">
            <a:extLst>
              <a:ext uri="{FF2B5EF4-FFF2-40B4-BE49-F238E27FC236}">
                <a16:creationId xmlns:a16="http://schemas.microsoft.com/office/drawing/2014/main" id="{B2B7C9CF-21CF-79DC-0434-AD24A7F2FD87}"/>
              </a:ext>
            </a:extLst>
          </p:cNvPr>
          <p:cNvSpPr txBox="1"/>
          <p:nvPr/>
        </p:nvSpPr>
        <p:spPr>
          <a:xfrm>
            <a:off x="4737872" y="2922168"/>
            <a:ext cx="4492139" cy="895630"/>
          </a:xfrm>
          <a:prstGeom prst="rect">
            <a:avLst/>
          </a:prstGeom>
          <a:noFill/>
        </p:spPr>
        <p:txBody>
          <a:bodyPr wrap="square" rtlCol="0">
            <a:spAutoFit/>
          </a:bodyPr>
          <a:lstStyle/>
          <a:p>
            <a:pPr defTabSz="342900">
              <a:buClrTx/>
              <a:defRPr/>
            </a:pPr>
            <a:r>
              <a:rPr lang="en-US" sz="1800" dirty="0">
                <a:solidFill>
                  <a:srgbClr val="0000CC"/>
                </a:solidFill>
                <a:latin typeface="Calibri" panose="020F0502020204030204"/>
                <a:ea typeface="+mn-ea"/>
                <a:cs typeface="+mn-cs"/>
              </a:rPr>
              <a:t>under study: </a:t>
            </a:r>
            <a:r>
              <a:rPr lang="en-US" sz="1800" b="1" dirty="0">
                <a:solidFill>
                  <a:srgbClr val="0000CC"/>
                </a:solidFill>
                <a:latin typeface="Calibri" panose="020F0502020204030204"/>
                <a:ea typeface="+mn-ea"/>
                <a:cs typeface="+mn-cs"/>
              </a:rPr>
              <a:t>CCT HTS quad’s &amp; sext’s for arcs</a:t>
            </a:r>
          </a:p>
          <a:p>
            <a:pPr marL="370332" indent="-342900" defTabSz="685800">
              <a:spcBef>
                <a:spcPct val="20000"/>
              </a:spcBef>
              <a:buClr>
                <a:srgbClr val="DDDDDD"/>
              </a:buClr>
              <a:buSzPct val="80000"/>
              <a:buFont typeface="Arial"/>
              <a:buChar char="•"/>
              <a:defRPr/>
            </a:pPr>
            <a:r>
              <a:rPr lang="en-US" sz="1050" b="1" dirty="0">
                <a:solidFill>
                  <a:srgbClr val="0000CC"/>
                </a:solidFill>
              </a:rPr>
              <a:t>r</a:t>
            </a:r>
            <a:r>
              <a:rPr lang="en-US" sz="1350" b="1" kern="1200" dirty="0">
                <a:solidFill>
                  <a:srgbClr val="0000CC"/>
                </a:solidFill>
                <a:ea typeface="+mn-ea"/>
                <a:cs typeface="+mn-cs"/>
              </a:rPr>
              <a:t>educe energy consumption </a:t>
            </a:r>
            <a:r>
              <a:rPr lang="en-US" sz="1350" kern="1200" dirty="0">
                <a:solidFill>
                  <a:srgbClr val="0000CC"/>
                </a:solidFill>
                <a:ea typeface="+mn-ea"/>
                <a:cs typeface="+mn-cs"/>
              </a:rPr>
              <a:t>by O(50 MW)</a:t>
            </a:r>
          </a:p>
          <a:p>
            <a:pPr defTabSz="342900">
              <a:buClrTx/>
              <a:defRPr/>
            </a:pPr>
            <a:endParaRPr lang="en-GB" sz="1800" b="1" dirty="0">
              <a:solidFill>
                <a:srgbClr val="0000CC"/>
              </a:solidFill>
              <a:latin typeface="Calibri" panose="020F0502020204030204"/>
              <a:ea typeface="+mn-ea"/>
              <a:cs typeface="+mn-cs"/>
            </a:endParaRPr>
          </a:p>
        </p:txBody>
      </p:sp>
      <p:pic>
        <p:nvPicPr>
          <p:cNvPr id="20" name="Picture 19">
            <a:extLst>
              <a:ext uri="{FF2B5EF4-FFF2-40B4-BE49-F238E27FC236}">
                <a16:creationId xmlns:a16="http://schemas.microsoft.com/office/drawing/2014/main" id="{0028C984-1F42-24E5-EC77-B68D1647137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59770" y="3927807"/>
            <a:ext cx="1624676" cy="1169353"/>
          </a:xfrm>
          <a:prstGeom prst="rect">
            <a:avLst/>
          </a:prstGeom>
        </p:spPr>
      </p:pic>
      <p:pic>
        <p:nvPicPr>
          <p:cNvPr id="21" name="Picture 20">
            <a:extLst>
              <a:ext uri="{FF2B5EF4-FFF2-40B4-BE49-F238E27FC236}">
                <a16:creationId xmlns:a16="http://schemas.microsoft.com/office/drawing/2014/main" id="{4D5743F5-CAFB-016A-F9D5-475AD11D413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702791" y="3522467"/>
            <a:ext cx="1015266" cy="1090421"/>
          </a:xfrm>
          <a:prstGeom prst="rect">
            <a:avLst/>
          </a:prstGeom>
        </p:spPr>
      </p:pic>
      <p:pic>
        <p:nvPicPr>
          <p:cNvPr id="22" name="Picture 21">
            <a:extLst>
              <a:ext uri="{FF2B5EF4-FFF2-40B4-BE49-F238E27FC236}">
                <a16:creationId xmlns:a16="http://schemas.microsoft.com/office/drawing/2014/main" id="{660DC73A-907A-8A75-6E14-396D848FBD1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744350" y="3522467"/>
            <a:ext cx="1058090" cy="1090421"/>
          </a:xfrm>
          <a:prstGeom prst="rect">
            <a:avLst/>
          </a:prstGeom>
        </p:spPr>
      </p:pic>
      <p:pic>
        <p:nvPicPr>
          <p:cNvPr id="27" name="Picture 26" descr="Text&#10;&#10;Description automatically generated with low confidence">
            <a:extLst>
              <a:ext uri="{FF2B5EF4-FFF2-40B4-BE49-F238E27FC236}">
                <a16:creationId xmlns:a16="http://schemas.microsoft.com/office/drawing/2014/main" id="{5DE00890-4C1F-FAF0-3E83-264DCB541A5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136396" y="4437718"/>
            <a:ext cx="1010309" cy="672314"/>
          </a:xfrm>
          <a:prstGeom prst="rect">
            <a:avLst/>
          </a:prstGeom>
        </p:spPr>
      </p:pic>
      <p:pic>
        <p:nvPicPr>
          <p:cNvPr id="29" name="Picture 28">
            <a:extLst>
              <a:ext uri="{FF2B5EF4-FFF2-40B4-BE49-F238E27FC236}">
                <a16:creationId xmlns:a16="http://schemas.microsoft.com/office/drawing/2014/main" id="{E172E9DC-9F99-2E07-CF14-0F40485AA2A7}"/>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22063" y="1079422"/>
            <a:ext cx="3126005" cy="1020006"/>
          </a:xfrm>
          <a:prstGeom prst="rect">
            <a:avLst/>
          </a:prstGeom>
        </p:spPr>
      </p:pic>
      <p:sp>
        <p:nvSpPr>
          <p:cNvPr id="30" name="TextBox 16">
            <a:extLst>
              <a:ext uri="{FF2B5EF4-FFF2-40B4-BE49-F238E27FC236}">
                <a16:creationId xmlns:a16="http://schemas.microsoft.com/office/drawing/2014/main" id="{A795006C-E1AD-78E3-E997-9670FCEE62D8}"/>
              </a:ext>
            </a:extLst>
          </p:cNvPr>
          <p:cNvSpPr txBox="1"/>
          <p:nvPr/>
        </p:nvSpPr>
        <p:spPr>
          <a:xfrm>
            <a:off x="3353272" y="1071740"/>
            <a:ext cx="750083" cy="10156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buClrTx/>
              <a:defRPr/>
            </a:pPr>
            <a:r>
              <a:rPr lang="en-US" sz="1200" b="1" dirty="0">
                <a:solidFill>
                  <a:srgbClr val="0C377B"/>
                </a:solidFill>
                <a:latin typeface="Calibri" panose="020F0502020204030204"/>
              </a:rPr>
              <a:t>400 MHz 1- &amp; 2-cell Nb/Cu, 4.5 K</a:t>
            </a:r>
          </a:p>
        </p:txBody>
      </p:sp>
      <p:sp>
        <p:nvSpPr>
          <p:cNvPr id="31" name="TextBox 30">
            <a:extLst>
              <a:ext uri="{FF2B5EF4-FFF2-40B4-BE49-F238E27FC236}">
                <a16:creationId xmlns:a16="http://schemas.microsoft.com/office/drawing/2014/main" id="{3BD54858-14D9-0951-3693-FCBE959356F0}"/>
              </a:ext>
            </a:extLst>
          </p:cNvPr>
          <p:cNvSpPr txBox="1"/>
          <p:nvPr/>
        </p:nvSpPr>
        <p:spPr>
          <a:xfrm>
            <a:off x="7486839" y="555708"/>
            <a:ext cx="1762366" cy="2123658"/>
          </a:xfrm>
          <a:prstGeom prst="rect">
            <a:avLst/>
          </a:prstGeom>
          <a:noFill/>
        </p:spPr>
        <p:txBody>
          <a:bodyPr wrap="square" rtlCol="0">
            <a:spAutoFit/>
          </a:bodyPr>
          <a:lstStyle/>
          <a:p>
            <a:pPr defTabSz="342900">
              <a:buClrTx/>
              <a:defRPr/>
            </a:pPr>
            <a:r>
              <a:rPr lang="en-US" sz="1500" b="1" dirty="0">
                <a:solidFill>
                  <a:srgbClr val="0000CC"/>
                </a:solidFill>
                <a:latin typeface="Calibri" panose="020F0502020204030204"/>
              </a:rPr>
              <a:t>Slotted Waveguide Elliptical cavity (SWELL) </a:t>
            </a:r>
            <a:r>
              <a:rPr lang="en-US" sz="1500" dirty="0">
                <a:solidFill>
                  <a:srgbClr val="0000CC"/>
                </a:solidFill>
                <a:latin typeface="Calibri" panose="020F0502020204030204"/>
              </a:rPr>
              <a:t>for high beam current  &amp; for high gradient, </a:t>
            </a:r>
            <a:r>
              <a:rPr lang="en-US" sz="1500" dirty="0">
                <a:solidFill>
                  <a:srgbClr val="0000CC"/>
                </a:solidFill>
                <a:latin typeface="Calibri" panose="020F0502020204030204"/>
                <a:ea typeface="+mn-ea"/>
                <a:cs typeface="+mn-cs"/>
              </a:rPr>
              <a:t>seamless by nature – links to past </a:t>
            </a:r>
            <a:r>
              <a:rPr lang="en-US" sz="1500" dirty="0">
                <a:solidFill>
                  <a:srgbClr val="0000CC"/>
                </a:solidFill>
                <a:latin typeface="Calibri" panose="020F0502020204030204"/>
              </a:rPr>
              <a:t>work at ANL </a:t>
            </a:r>
            <a:r>
              <a:rPr lang="en-US" sz="1200" dirty="0">
                <a:solidFill>
                  <a:srgbClr val="0000CC"/>
                </a:solidFill>
                <a:latin typeface="Calibri" panose="020F0502020204030204"/>
              </a:rPr>
              <a:t>(Liu &amp; Nassiri, </a:t>
            </a:r>
            <a:r>
              <a:rPr lang="en-US" sz="1200" dirty="0">
                <a:solidFill>
                  <a:srgbClr val="0000CC"/>
                </a:solidFill>
                <a:latin typeface="Calibri" panose="020F0502020204030204"/>
                <a:hlinkClick r:id="rId12"/>
              </a:rPr>
              <a:t>PRAB </a:t>
            </a:r>
            <a:r>
              <a:rPr lang="en-GB" sz="1200" dirty="0">
                <a:solidFill>
                  <a:srgbClr val="0000CC"/>
                </a:solidFill>
                <a:latin typeface="Calibri" panose="020F0502020204030204"/>
                <a:hlinkClick r:id="rId12"/>
              </a:rPr>
              <a:t>13, 012001</a:t>
            </a:r>
            <a:r>
              <a:rPr lang="en-US" sz="1200" dirty="0">
                <a:solidFill>
                  <a:srgbClr val="0000CC"/>
                </a:solidFill>
                <a:latin typeface="Calibri" panose="020F0502020204030204"/>
              </a:rPr>
              <a:t>)</a:t>
            </a:r>
            <a:endParaRPr lang="en-GB" sz="1800" dirty="0">
              <a:solidFill>
                <a:srgbClr val="0000CC"/>
              </a:solidFill>
              <a:latin typeface="Calibri" panose="020F0502020204030204"/>
              <a:ea typeface="+mn-ea"/>
              <a:cs typeface="+mn-cs"/>
            </a:endParaRPr>
          </a:p>
        </p:txBody>
      </p:sp>
      <p:pic>
        <p:nvPicPr>
          <p:cNvPr id="32" name="Picture 31">
            <a:extLst>
              <a:ext uri="{FF2B5EF4-FFF2-40B4-BE49-F238E27FC236}">
                <a16:creationId xmlns:a16="http://schemas.microsoft.com/office/drawing/2014/main" id="{FD66DFFC-67DA-7947-B923-D76FF82E466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389515" y="3488655"/>
            <a:ext cx="936383" cy="392415"/>
          </a:xfrm>
          <a:prstGeom prst="rect">
            <a:avLst/>
          </a:prstGeom>
        </p:spPr>
      </p:pic>
      <p:pic>
        <p:nvPicPr>
          <p:cNvPr id="33" name="Picture 32" descr="A picture containing indoor, building, table, sitting&#10;&#10;Description automatically generated">
            <a:extLst>
              <a:ext uri="{FF2B5EF4-FFF2-40B4-BE49-F238E27FC236}">
                <a16:creationId xmlns:a16="http://schemas.microsoft.com/office/drawing/2014/main" id="{D74E2BAE-F45D-27C7-2DBF-102EFEC371E0}"/>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4063153" y="946954"/>
            <a:ext cx="1376012" cy="1834682"/>
          </a:xfrm>
          <a:prstGeom prst="rect">
            <a:avLst/>
          </a:prstGeom>
        </p:spPr>
      </p:pic>
      <p:sp>
        <p:nvSpPr>
          <p:cNvPr id="34" name="TextBox 33">
            <a:extLst>
              <a:ext uri="{FF2B5EF4-FFF2-40B4-BE49-F238E27FC236}">
                <a16:creationId xmlns:a16="http://schemas.microsoft.com/office/drawing/2014/main" id="{DF47563B-D476-6FB4-D08A-88426D21C866}"/>
              </a:ext>
            </a:extLst>
          </p:cNvPr>
          <p:cNvSpPr txBox="1"/>
          <p:nvPr/>
        </p:nvSpPr>
        <p:spPr>
          <a:xfrm>
            <a:off x="7080299" y="4661344"/>
            <a:ext cx="1015151" cy="404085"/>
          </a:xfrm>
          <a:prstGeom prst="rect">
            <a:avLst/>
          </a:prstGeom>
          <a:solidFill>
            <a:srgbClr val="4BACC6">
              <a:lumMod val="20000"/>
              <a:lumOff val="80000"/>
            </a:srgbClr>
          </a:solidFill>
        </p:spPr>
        <p:txBody>
          <a:bodyPr wrap="square" rtlCol="0">
            <a:spAutoFit/>
          </a:bodyPr>
          <a:lstStyle/>
          <a:p>
            <a:pPr defTabSz="342900">
              <a:buClrTx/>
              <a:defRPr/>
            </a:pPr>
            <a:r>
              <a:rPr lang="en-US" sz="1013" dirty="0">
                <a:solidFill>
                  <a:prstClr val="black"/>
                </a:solidFill>
                <a:latin typeface="Calibri" panose="020F0502020204030204"/>
                <a:ea typeface="+mn-ea"/>
                <a:cs typeface="+mn-cs"/>
              </a:rPr>
              <a:t>M. Koratzinos,</a:t>
            </a:r>
          </a:p>
          <a:p>
            <a:pPr defTabSz="342900">
              <a:buClrTx/>
              <a:defRPr/>
            </a:pPr>
            <a:r>
              <a:rPr lang="en-US" sz="1013" dirty="0">
                <a:solidFill>
                  <a:prstClr val="black"/>
                </a:solidFill>
                <a:latin typeface="Calibri" panose="020F0502020204030204"/>
              </a:rPr>
              <a:t>B. Auchmann</a:t>
            </a:r>
            <a:endParaRPr lang="en-GB" sz="1013" dirty="0">
              <a:solidFill>
                <a:prstClr val="black"/>
              </a:solidFill>
              <a:latin typeface="Calibri" panose="020F0502020204030204"/>
              <a:ea typeface="+mn-ea"/>
              <a:cs typeface="+mn-cs"/>
            </a:endParaRPr>
          </a:p>
        </p:txBody>
      </p:sp>
      <p:sp>
        <p:nvSpPr>
          <p:cNvPr id="28" name="TextBox 27">
            <a:extLst>
              <a:ext uri="{FF2B5EF4-FFF2-40B4-BE49-F238E27FC236}">
                <a16:creationId xmlns:a16="http://schemas.microsoft.com/office/drawing/2014/main" id="{4AF7A6F2-9778-9134-E7A7-CBDCECCBD84A}"/>
              </a:ext>
            </a:extLst>
          </p:cNvPr>
          <p:cNvSpPr txBox="1"/>
          <p:nvPr/>
        </p:nvSpPr>
        <p:spPr>
          <a:xfrm>
            <a:off x="8259803" y="2626841"/>
            <a:ext cx="763495" cy="404085"/>
          </a:xfrm>
          <a:prstGeom prst="rect">
            <a:avLst/>
          </a:prstGeom>
          <a:solidFill>
            <a:srgbClr val="4BACC6">
              <a:lumMod val="20000"/>
              <a:lumOff val="80000"/>
            </a:srgbClr>
          </a:solidFill>
        </p:spPr>
        <p:txBody>
          <a:bodyPr wrap="square" rtlCol="0">
            <a:spAutoFit/>
          </a:bodyPr>
          <a:lstStyle/>
          <a:p>
            <a:pPr defTabSz="342900">
              <a:buClrTx/>
              <a:defRPr/>
            </a:pPr>
            <a:r>
              <a:rPr lang="en-US" sz="1013" dirty="0">
                <a:solidFill>
                  <a:prstClr val="black"/>
                </a:solidFill>
                <a:latin typeface="Calibri" panose="020F0502020204030204"/>
                <a:ea typeface="+mn-ea"/>
                <a:cs typeface="+mn-cs"/>
              </a:rPr>
              <a:t>I. Syratchev</a:t>
            </a:r>
            <a:endParaRPr lang="en-GB" sz="1013" dirty="0">
              <a:solidFill>
                <a:prstClr val="black"/>
              </a:solidFill>
              <a:latin typeface="Calibri" panose="020F0502020204030204"/>
              <a:ea typeface="+mn-ea"/>
              <a:cs typeface="+mn-cs"/>
            </a:endParaRPr>
          </a:p>
        </p:txBody>
      </p:sp>
      <p:sp>
        <p:nvSpPr>
          <p:cNvPr id="14" name="TextBox 13">
            <a:extLst>
              <a:ext uri="{FF2B5EF4-FFF2-40B4-BE49-F238E27FC236}">
                <a16:creationId xmlns:a16="http://schemas.microsoft.com/office/drawing/2014/main" id="{683D6CEF-B561-E4B5-17F0-9C0D50DAAB1C}"/>
              </a:ext>
            </a:extLst>
          </p:cNvPr>
          <p:cNvSpPr txBox="1"/>
          <p:nvPr/>
        </p:nvSpPr>
        <p:spPr>
          <a:xfrm>
            <a:off x="110094" y="2059374"/>
            <a:ext cx="4701957" cy="1107996"/>
          </a:xfrm>
          <a:prstGeom prst="rect">
            <a:avLst/>
          </a:prstGeom>
          <a:noFill/>
        </p:spPr>
        <p:txBody>
          <a:bodyPr wrap="square">
            <a:spAutoFit/>
          </a:bodyPr>
          <a:lstStyle/>
          <a:p>
            <a:pPr defTabSz="342900">
              <a:buClrTx/>
              <a:defRPr/>
            </a:pPr>
            <a:r>
              <a:rPr lang="en-US" sz="1500" dirty="0">
                <a:solidFill>
                  <a:srgbClr val="0000CC"/>
                </a:solidFill>
                <a:latin typeface="Calibri" panose="020F0502020204030204"/>
              </a:rPr>
              <a:t>high efficiency klystrons </a:t>
            </a:r>
          </a:p>
          <a:p>
            <a:pPr defTabSz="342900">
              <a:buClrTx/>
              <a:defRPr/>
            </a:pPr>
            <a:r>
              <a:rPr lang="en-US" sz="1500" dirty="0">
                <a:solidFill>
                  <a:srgbClr val="0000CC"/>
                </a:solidFill>
                <a:latin typeface="Calibri" panose="020F0502020204030204"/>
              </a:rPr>
              <a:t> &amp; scalable solid-state amplifiers</a:t>
            </a:r>
          </a:p>
          <a:p>
            <a:pPr defTabSz="342900">
              <a:buClrTx/>
              <a:defRPr/>
            </a:pPr>
            <a:r>
              <a:rPr lang="en-US" sz="1800" dirty="0">
                <a:solidFill>
                  <a:srgbClr val="0000CC"/>
                </a:solidFill>
                <a:latin typeface="Calibri" panose="020F0502020204030204"/>
              </a:rPr>
              <a:t>FPC &amp; HOM coupler, cryomodule,</a:t>
            </a:r>
          </a:p>
          <a:p>
            <a:pPr defTabSz="342900">
              <a:buClrTx/>
              <a:defRPr/>
            </a:pPr>
            <a:r>
              <a:rPr lang="en-GB" sz="1800" dirty="0">
                <a:solidFill>
                  <a:srgbClr val="0000CC"/>
                </a:solidFill>
              </a:rPr>
              <a:t>thin-film coatings</a:t>
            </a:r>
          </a:p>
        </p:txBody>
      </p:sp>
    </p:spTree>
    <p:extLst>
      <p:ext uri="{BB962C8B-B14F-4D97-AF65-F5344CB8AC3E}">
        <p14:creationId xmlns:p14="http://schemas.microsoft.com/office/powerpoint/2010/main" val="1600293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443" y="3716289"/>
            <a:ext cx="2005962" cy="1344402"/>
          </a:xfrm>
          <a:prstGeom prst="rect">
            <a:avLst/>
          </a:prstGeom>
        </p:spPr>
      </p:pic>
      <p:sp>
        <p:nvSpPr>
          <p:cNvPr id="2" name="Content Placeholder 1"/>
          <p:cNvSpPr>
            <a:spLocks noGrp="1"/>
          </p:cNvSpPr>
          <p:nvPr>
            <p:ph idx="4294967295"/>
          </p:nvPr>
        </p:nvSpPr>
        <p:spPr>
          <a:xfrm>
            <a:off x="4896036" y="2652385"/>
            <a:ext cx="3937334" cy="955099"/>
          </a:xfrm>
        </p:spPr>
        <p:txBody>
          <a:bodyPr>
            <a:noAutofit/>
          </a:bodyPr>
          <a:lstStyle/>
          <a:p>
            <a:pPr marL="0" indent="0">
              <a:spcBef>
                <a:spcPts val="900"/>
              </a:spcBef>
              <a:buClr>
                <a:schemeClr val="tx2"/>
              </a:buClr>
            </a:pPr>
            <a:r>
              <a:rPr lang="en-US" sz="1650" dirty="0"/>
              <a:t>similar performance increase as from Tevatron to LHC</a:t>
            </a:r>
          </a:p>
          <a:p>
            <a:pPr marL="0" indent="0">
              <a:spcBef>
                <a:spcPts val="900"/>
              </a:spcBef>
              <a:buClr>
                <a:schemeClr val="tx2"/>
              </a:buClr>
            </a:pPr>
            <a:r>
              <a:rPr lang="en-US" sz="1650" b="1" dirty="0">
                <a:solidFill>
                  <a:srgbClr val="003399"/>
                </a:solidFill>
              </a:rPr>
              <a:t>key technology: high-field magnets</a:t>
            </a:r>
          </a:p>
        </p:txBody>
      </p:sp>
      <p:sp>
        <p:nvSpPr>
          <p:cNvPr id="15" name="TextBox 14"/>
          <p:cNvSpPr txBox="1"/>
          <p:nvPr/>
        </p:nvSpPr>
        <p:spPr>
          <a:xfrm>
            <a:off x="6378769" y="3921901"/>
            <a:ext cx="1325579" cy="1131079"/>
          </a:xfrm>
          <a:prstGeom prst="rect">
            <a:avLst/>
          </a:prstGeom>
          <a:solidFill>
            <a:schemeClr val="accent6">
              <a:lumMod val="20000"/>
              <a:lumOff val="80000"/>
            </a:schemeClr>
          </a:solidFill>
        </p:spPr>
        <p:txBody>
          <a:bodyPr wrap="square" rtlCol="0">
            <a:spAutoFit/>
          </a:bodyPr>
          <a:lstStyle/>
          <a:p>
            <a:pPr algn="ctr" defTabSz="342900">
              <a:buClrTx/>
              <a:defRPr/>
            </a:pPr>
            <a:r>
              <a:rPr lang="en-US" sz="1350" b="1" kern="1200" dirty="0">
                <a:solidFill>
                  <a:srgbClr val="0C377B"/>
                </a:solidFill>
                <a:ea typeface="+mn-ea"/>
                <a:cs typeface="+mn-cs"/>
              </a:rPr>
              <a:t>FNAL dipole demonstrator</a:t>
            </a:r>
          </a:p>
          <a:p>
            <a:pPr algn="ctr" defTabSz="342900">
              <a:buClrTx/>
              <a:defRPr/>
            </a:pPr>
            <a:r>
              <a:rPr lang="en-US" sz="1350" b="1" kern="1200" dirty="0">
                <a:solidFill>
                  <a:srgbClr val="0C377B"/>
                </a:solidFill>
                <a:ea typeface="+mn-ea"/>
                <a:cs typeface="+mn-cs"/>
              </a:rPr>
              <a:t>4-layer </a:t>
            </a:r>
            <a:r>
              <a:rPr lang="en-US" sz="1350" b="1" kern="1200" dirty="0" err="1">
                <a:solidFill>
                  <a:srgbClr val="0C377B"/>
                </a:solidFill>
                <a:ea typeface="+mn-ea"/>
                <a:cs typeface="+mn-cs"/>
              </a:rPr>
              <a:t>cos</a:t>
            </a:r>
            <a:r>
              <a:rPr lang="en-US" sz="1350" b="1" kern="1200" dirty="0" err="1">
                <a:solidFill>
                  <a:srgbClr val="0C377B"/>
                </a:solidFill>
                <a:latin typeface="Symbol" panose="05050102010706020507" pitchFamily="18" charset="2"/>
                <a:ea typeface="+mn-ea"/>
                <a:cs typeface="+mn-cs"/>
              </a:rPr>
              <a:t>J</a:t>
            </a:r>
            <a:r>
              <a:rPr lang="en-US" sz="1350" b="1" kern="1200" dirty="0">
                <a:solidFill>
                  <a:srgbClr val="0C377B"/>
                </a:solidFill>
                <a:ea typeface="+mn-ea"/>
                <a:cs typeface="+mn-cs"/>
              </a:rPr>
              <a:t> </a:t>
            </a:r>
          </a:p>
          <a:p>
            <a:pPr algn="ctr" defTabSz="342900">
              <a:buClrTx/>
              <a:defRPr/>
            </a:pPr>
            <a:r>
              <a:rPr lang="en-US" sz="1350" b="1" kern="1200" dirty="0">
                <a:solidFill>
                  <a:srgbClr val="0C377B"/>
                </a:solidFill>
                <a:ea typeface="+mn-ea"/>
                <a:cs typeface="+mn-cs"/>
              </a:rPr>
              <a:t>14.5 T Nb</a:t>
            </a:r>
            <a:r>
              <a:rPr lang="en-US" sz="1350" b="1" kern="1200" baseline="-25000" dirty="0">
                <a:solidFill>
                  <a:srgbClr val="0C377B"/>
                </a:solidFill>
                <a:ea typeface="+mn-ea"/>
                <a:cs typeface="+mn-cs"/>
              </a:rPr>
              <a:t>3</a:t>
            </a:r>
            <a:r>
              <a:rPr lang="en-US" sz="1350" b="1" kern="1200" dirty="0">
                <a:solidFill>
                  <a:srgbClr val="0C377B"/>
                </a:solidFill>
                <a:ea typeface="+mn-ea"/>
                <a:cs typeface="+mn-cs"/>
              </a:rPr>
              <a:t>Sn     in 2019</a:t>
            </a:r>
          </a:p>
        </p:txBody>
      </p:sp>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841" y="789552"/>
            <a:ext cx="4450610" cy="2359870"/>
          </a:xfrm>
          <a:prstGeom prst="rect">
            <a:avLst/>
          </a:prstGeom>
        </p:spPr>
      </p:pic>
      <p:sp>
        <p:nvSpPr>
          <p:cNvPr id="19" name="TextBox 18"/>
          <p:cNvSpPr txBox="1"/>
          <p:nvPr/>
        </p:nvSpPr>
        <p:spPr>
          <a:xfrm>
            <a:off x="-180528" y="3111810"/>
            <a:ext cx="2250862" cy="715581"/>
          </a:xfrm>
          <a:prstGeom prst="rect">
            <a:avLst/>
          </a:prstGeom>
          <a:noFill/>
        </p:spPr>
        <p:txBody>
          <a:bodyPr wrap="square" rtlCol="0">
            <a:spAutoFit/>
          </a:bodyPr>
          <a:lstStyle/>
          <a:p>
            <a:pPr algn="ctr" defTabSz="342900">
              <a:buClrTx/>
              <a:defRPr/>
            </a:pPr>
            <a:r>
              <a:rPr lang="en-US" sz="1350" b="1" kern="1200" dirty="0">
                <a:solidFill>
                  <a:srgbClr val="0C377B"/>
                </a:solidFill>
                <a:ea typeface="+mn-ea"/>
                <a:cs typeface="+mn-cs"/>
              </a:rPr>
              <a:t>from </a:t>
            </a:r>
          </a:p>
          <a:p>
            <a:pPr algn="ctr" defTabSz="342900">
              <a:buClrTx/>
              <a:defRPr/>
            </a:pPr>
            <a:r>
              <a:rPr lang="en-US" sz="1350" b="1" kern="1200" dirty="0">
                <a:solidFill>
                  <a:srgbClr val="0C377B"/>
                </a:solidFill>
                <a:ea typeface="+mn-ea"/>
                <a:cs typeface="+mn-cs"/>
              </a:rPr>
              <a:t>LHC technology </a:t>
            </a:r>
          </a:p>
          <a:p>
            <a:pPr algn="ctr" defTabSz="342900">
              <a:buClrTx/>
              <a:defRPr/>
            </a:pPr>
            <a:r>
              <a:rPr lang="en-US" sz="1350" b="1" kern="1200" dirty="0">
                <a:solidFill>
                  <a:srgbClr val="0C377B"/>
                </a:solidFill>
                <a:ea typeface="+mn-ea"/>
                <a:cs typeface="+mn-cs"/>
              </a:rPr>
              <a:t>8.3 T </a:t>
            </a:r>
            <a:r>
              <a:rPr lang="en-US" sz="1350" b="1" kern="1200" dirty="0" err="1">
                <a:solidFill>
                  <a:srgbClr val="0C377B"/>
                </a:solidFill>
                <a:ea typeface="+mn-ea"/>
                <a:cs typeface="+mn-cs"/>
              </a:rPr>
              <a:t>NbTi</a:t>
            </a:r>
            <a:r>
              <a:rPr lang="en-US" sz="1350" b="1" kern="1200" dirty="0">
                <a:solidFill>
                  <a:srgbClr val="0C377B"/>
                </a:solidFill>
                <a:ea typeface="+mn-ea"/>
                <a:cs typeface="+mn-cs"/>
              </a:rPr>
              <a:t> dipole</a:t>
            </a:r>
            <a:endParaRPr lang="en-US" sz="1350" kern="1200" dirty="0">
              <a:solidFill>
                <a:srgbClr val="0C377B"/>
              </a:solidFill>
              <a:ea typeface="+mn-ea"/>
              <a:cs typeface="+mn-cs"/>
            </a:endParaRPr>
          </a:p>
        </p:txBody>
      </p:sp>
      <p:sp>
        <p:nvSpPr>
          <p:cNvPr id="20" name="TextBox 19"/>
          <p:cNvSpPr txBox="1"/>
          <p:nvPr/>
        </p:nvSpPr>
        <p:spPr>
          <a:xfrm>
            <a:off x="2359757" y="3119810"/>
            <a:ext cx="2016899" cy="738664"/>
          </a:xfrm>
          <a:prstGeom prst="rect">
            <a:avLst/>
          </a:prstGeom>
          <a:noFill/>
        </p:spPr>
        <p:txBody>
          <a:bodyPr wrap="none" rtlCol="0">
            <a:spAutoFit/>
          </a:bodyPr>
          <a:lstStyle/>
          <a:p>
            <a:pPr algn="ctr" defTabSz="342900">
              <a:buClrTx/>
              <a:defRPr/>
            </a:pPr>
            <a:r>
              <a:rPr lang="en-US" sz="1350" b="1" kern="1200" dirty="0">
                <a:solidFill>
                  <a:srgbClr val="0C377B"/>
                </a:solidFill>
                <a:ea typeface="+mn-ea"/>
                <a:cs typeface="+mn-cs"/>
              </a:rPr>
              <a:t>via </a:t>
            </a:r>
          </a:p>
          <a:p>
            <a:pPr algn="ctr" defTabSz="342900">
              <a:buClrTx/>
              <a:defRPr/>
            </a:pPr>
            <a:r>
              <a:rPr lang="en-US" sz="1350" b="1" kern="1200" dirty="0">
                <a:solidFill>
                  <a:srgbClr val="0C377B"/>
                </a:solidFill>
                <a:ea typeface="+mn-ea"/>
                <a:cs typeface="+mn-cs"/>
              </a:rPr>
              <a:t>HL-LHC technology </a:t>
            </a:r>
          </a:p>
          <a:p>
            <a:pPr algn="ctr" defTabSz="342900">
              <a:buClrTx/>
              <a:defRPr/>
            </a:pPr>
            <a:r>
              <a:rPr lang="en-US" sz="1500" b="1" kern="1200" dirty="0">
                <a:solidFill>
                  <a:srgbClr val="0C377B"/>
                </a:solidFill>
                <a:latin typeface="Calibri" panose="020F0502020204030204"/>
                <a:ea typeface="+mn-ea"/>
                <a:cs typeface="+mn-cs"/>
              </a:rPr>
              <a:t>12 T Nb</a:t>
            </a:r>
            <a:r>
              <a:rPr lang="en-US" sz="1500" b="1" kern="1200" baseline="-25000" dirty="0">
                <a:solidFill>
                  <a:srgbClr val="0C377B"/>
                </a:solidFill>
                <a:latin typeface="Calibri" panose="020F0502020204030204"/>
                <a:ea typeface="+mn-ea"/>
                <a:cs typeface="+mn-cs"/>
              </a:rPr>
              <a:t>3</a:t>
            </a:r>
            <a:r>
              <a:rPr lang="en-US" sz="1500" b="1" kern="1200" dirty="0">
                <a:solidFill>
                  <a:srgbClr val="0C377B"/>
                </a:solidFill>
                <a:latin typeface="Calibri" panose="020F0502020204030204"/>
                <a:ea typeface="+mn-ea"/>
                <a:cs typeface="+mn-cs"/>
              </a:rPr>
              <a:t>Sn quadrupole</a:t>
            </a:r>
            <a:endParaRPr lang="en-US" sz="1500" kern="1200" dirty="0">
              <a:solidFill>
                <a:srgbClr val="0C377B"/>
              </a:solidFill>
              <a:ea typeface="+mn-ea"/>
              <a:cs typeface="+mn-cs"/>
            </a:endParaRPr>
          </a:p>
        </p:txBody>
      </p:sp>
      <p:cxnSp>
        <p:nvCxnSpPr>
          <p:cNvPr id="22" name="Straight Arrow Connector 21"/>
          <p:cNvCxnSpPr/>
          <p:nvPr/>
        </p:nvCxnSpPr>
        <p:spPr>
          <a:xfrm flipV="1">
            <a:off x="2703382" y="1560503"/>
            <a:ext cx="432048" cy="294969"/>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6" name="Straight Arrow Connector 25"/>
          <p:cNvCxnSpPr/>
          <p:nvPr/>
        </p:nvCxnSpPr>
        <p:spPr>
          <a:xfrm flipV="1">
            <a:off x="3307509" y="1143362"/>
            <a:ext cx="432048" cy="294969"/>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7" name="Straight Arrow Connector 26"/>
          <p:cNvCxnSpPr/>
          <p:nvPr/>
        </p:nvCxnSpPr>
        <p:spPr>
          <a:xfrm>
            <a:off x="1764009" y="4348838"/>
            <a:ext cx="622942"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16" name="Title 1"/>
          <p:cNvSpPr txBox="1">
            <a:spLocks/>
          </p:cNvSpPr>
          <p:nvPr/>
        </p:nvSpPr>
        <p:spPr>
          <a:xfrm>
            <a:off x="0" y="-37323"/>
            <a:ext cx="9144000" cy="692495"/>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buClrTx/>
              <a:defRPr/>
            </a:pPr>
            <a:r>
              <a:rPr lang="en-US" sz="2700" dirty="0">
                <a:latin typeface="Arial"/>
              </a:rPr>
              <a:t>        	</a:t>
            </a:r>
            <a:r>
              <a:rPr lang="en-US" sz="2400" dirty="0">
                <a:latin typeface="Arial"/>
              </a:rPr>
              <a:t>Stage 2: </a:t>
            </a:r>
            <a:r>
              <a:rPr lang="en-US" sz="2400" kern="1200" dirty="0">
                <a:latin typeface="Arial" panose="020B0604020202020204" pitchFamily="34" charset="0"/>
                <a:cs typeface="Arial" panose="020B0604020202020204" pitchFamily="34" charset="0"/>
              </a:rPr>
              <a:t>FCC-</a:t>
            </a:r>
            <a:r>
              <a:rPr lang="en-US" sz="2400" kern="1200" dirty="0" err="1">
                <a:latin typeface="Arial" panose="020B0604020202020204" pitchFamily="34" charset="0"/>
                <a:cs typeface="Arial" panose="020B0604020202020204" pitchFamily="34" charset="0"/>
              </a:rPr>
              <a:t>hh</a:t>
            </a:r>
            <a:r>
              <a:rPr lang="en-US" sz="2400" kern="1200" dirty="0">
                <a:latin typeface="Arial" panose="020B0604020202020204" pitchFamily="34" charset="0"/>
                <a:cs typeface="Arial" panose="020B0604020202020204" pitchFamily="34" charset="0"/>
              </a:rPr>
              <a:t>: highest collision energies</a:t>
            </a:r>
            <a:endParaRPr lang="en-US" sz="2700" kern="12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1DEF8952-17D8-4139-8075-39ED7CE797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80013" y="3862219"/>
            <a:ext cx="1681667" cy="1261250"/>
          </a:xfrm>
          <a:prstGeom prst="rect">
            <a:avLst/>
          </a:prstGeom>
        </p:spPr>
      </p:pic>
      <p:pic>
        <p:nvPicPr>
          <p:cNvPr id="4" name="Picture 3">
            <a:extLst>
              <a:ext uri="{FF2B5EF4-FFF2-40B4-BE49-F238E27FC236}">
                <a16:creationId xmlns:a16="http://schemas.microsoft.com/office/drawing/2014/main" id="{2ABDBB53-6551-4FE2-9241-EE34F823B83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13885" y="3841364"/>
            <a:ext cx="1900316" cy="1269069"/>
          </a:xfrm>
          <a:prstGeom prst="rect">
            <a:avLst/>
          </a:prstGeom>
        </p:spPr>
      </p:pic>
      <p:pic>
        <p:nvPicPr>
          <p:cNvPr id="21" name="Picture 20" descr="A picture containing icon&#10;&#10;Description automatically generated">
            <a:extLst>
              <a:ext uri="{FF2B5EF4-FFF2-40B4-BE49-F238E27FC236}">
                <a16:creationId xmlns:a16="http://schemas.microsoft.com/office/drawing/2014/main" id="{2D4C270D-72D7-4C01-9895-16DD31C4D35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7215" y="82809"/>
            <a:ext cx="1451540" cy="490719"/>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8E7B12E-A9AB-AC6E-64E5-100E34867C87}"/>
                  </a:ext>
                </a:extLst>
              </p:cNvPr>
              <p:cNvSpPr txBox="1"/>
              <p:nvPr/>
            </p:nvSpPr>
            <p:spPr>
              <a:xfrm>
                <a:off x="4912633" y="896500"/>
                <a:ext cx="4095322" cy="1744067"/>
              </a:xfrm>
              <a:prstGeom prst="rect">
                <a:avLst/>
              </a:prstGeom>
              <a:solidFill>
                <a:srgbClr val="C00000"/>
              </a:solidFill>
            </p:spPr>
            <p:txBody>
              <a:bodyPr wrap="square" rtlCol="0">
                <a:spAutoFit/>
              </a:bodyPr>
              <a:lstStyle/>
              <a:p>
                <a:pPr defTabSz="685800">
                  <a:spcBef>
                    <a:spcPts val="450"/>
                  </a:spcBef>
                  <a:buClrTx/>
                  <a:defRPr/>
                </a:pPr>
                <a14:m>
                  <m:oMath xmlns:m="http://schemas.openxmlformats.org/officeDocument/2006/math">
                    <m:r>
                      <a:rPr lang="en-US" sz="1650" b="1" i="1" kern="1200" dirty="0">
                        <a:solidFill>
                          <a:prstClr val="white"/>
                        </a:solidFill>
                        <a:latin typeface="Cambria Math" panose="02040503050406030204" pitchFamily="18" charset="0"/>
                        <a:ea typeface="+mn-ea"/>
                        <a:cs typeface="+mn-cs"/>
                      </a:rPr>
                      <m:t>~</m:t>
                    </m:r>
                  </m:oMath>
                </a14:m>
                <a:r>
                  <a:rPr lang="en-US" sz="1650" b="1" kern="1200" dirty="0">
                    <a:solidFill>
                      <a:prstClr val="white"/>
                    </a:solidFill>
                    <a:latin typeface="Calibri" panose="020F0502020204030204"/>
                    <a:ea typeface="+mn-ea"/>
                    <a:cs typeface="+mn-cs"/>
                  </a:rPr>
                  <a:t>order of magnitude performance increase in both energy &amp; luminosity </a:t>
                </a:r>
                <a:r>
                  <a:rPr lang="en-US" sz="1650" b="1" kern="1200" dirty="0" err="1">
                    <a:solidFill>
                      <a:prstClr val="white"/>
                    </a:solidFill>
                    <a:latin typeface="Calibri" panose="020F0502020204030204"/>
                    <a:ea typeface="+mn-ea"/>
                    <a:cs typeface="+mn-cs"/>
                  </a:rPr>
                  <a:t>wrt</a:t>
                </a:r>
                <a:r>
                  <a:rPr lang="en-US" sz="1650" b="1" kern="1200" dirty="0">
                    <a:solidFill>
                      <a:prstClr val="white"/>
                    </a:solidFill>
                    <a:latin typeface="Calibri" panose="020F0502020204030204"/>
                    <a:ea typeface="+mn-ea"/>
                    <a:cs typeface="+mn-cs"/>
                  </a:rPr>
                  <a:t> LHC</a:t>
                </a:r>
              </a:p>
              <a:p>
                <a:pPr defTabSz="685800">
                  <a:spcBef>
                    <a:spcPts val="450"/>
                  </a:spcBef>
                  <a:buClrTx/>
                  <a:defRPr/>
                </a:pPr>
                <a14:m>
                  <m:oMath xmlns:m="http://schemas.openxmlformats.org/officeDocument/2006/math">
                    <m:r>
                      <a:rPr lang="en-US" sz="1650" b="1" i="1" kern="1200" dirty="0">
                        <a:solidFill>
                          <a:prstClr val="white"/>
                        </a:solidFill>
                        <a:latin typeface="Cambria Math" panose="02040503050406030204" pitchFamily="18" charset="0"/>
                        <a:ea typeface="+mn-ea"/>
                        <a:cs typeface="+mn-cs"/>
                      </a:rPr>
                      <m:t>~</m:t>
                    </m:r>
                  </m:oMath>
                </a14:m>
                <a:r>
                  <a:rPr lang="en-US" sz="1650" b="1" kern="1200" dirty="0">
                    <a:solidFill>
                      <a:prstClr val="white"/>
                    </a:solidFill>
                    <a:latin typeface="Calibri" panose="020F0502020204030204"/>
                    <a:ea typeface="+mn-ea"/>
                    <a:cs typeface="+mn-cs"/>
                  </a:rPr>
                  <a:t>100 </a:t>
                </a:r>
                <a:r>
                  <a:rPr lang="en-US" sz="1650" b="1" kern="1200" dirty="0" err="1">
                    <a:solidFill>
                      <a:prstClr val="white"/>
                    </a:solidFill>
                    <a:latin typeface="Calibri" panose="020F0502020204030204"/>
                    <a:ea typeface="+mn-ea"/>
                    <a:cs typeface="+mn-cs"/>
                  </a:rPr>
                  <a:t>TeV</a:t>
                </a:r>
                <a:r>
                  <a:rPr lang="en-US" sz="1650" b="1" kern="1200" dirty="0">
                    <a:solidFill>
                      <a:prstClr val="white"/>
                    </a:solidFill>
                    <a:latin typeface="Calibri" panose="020F0502020204030204"/>
                    <a:ea typeface="+mn-ea"/>
                    <a:cs typeface="+mn-cs"/>
                  </a:rPr>
                  <a:t> cm collision energy                                   (vs 14 </a:t>
                </a:r>
                <a:r>
                  <a:rPr lang="en-US" sz="1650" b="1" kern="1200" dirty="0" err="1">
                    <a:solidFill>
                      <a:prstClr val="white"/>
                    </a:solidFill>
                    <a:latin typeface="Calibri" panose="020F0502020204030204"/>
                    <a:ea typeface="+mn-ea"/>
                    <a:cs typeface="+mn-cs"/>
                  </a:rPr>
                  <a:t>TeV</a:t>
                </a:r>
                <a:r>
                  <a:rPr lang="en-US" sz="1650" b="1" kern="1200" dirty="0">
                    <a:solidFill>
                      <a:prstClr val="white"/>
                    </a:solidFill>
                    <a:latin typeface="Calibri" panose="020F0502020204030204"/>
                    <a:ea typeface="+mn-ea"/>
                    <a:cs typeface="+mn-cs"/>
                  </a:rPr>
                  <a:t> for LHC) </a:t>
                </a:r>
              </a:p>
              <a:p>
                <a:pPr defTabSz="685800">
                  <a:spcBef>
                    <a:spcPts val="450"/>
                  </a:spcBef>
                  <a:buClrTx/>
                  <a:defRPr/>
                </a:pPr>
                <a:r>
                  <a:rPr lang="en-US" sz="1650" b="1" kern="1200" dirty="0">
                    <a:solidFill>
                      <a:prstClr val="white"/>
                    </a:solidFill>
                    <a:latin typeface="Calibri" panose="020F0502020204030204"/>
                    <a:ea typeface="+mn-ea"/>
                    <a:cs typeface="+mn-cs"/>
                  </a:rPr>
                  <a:t>20 ab</a:t>
                </a:r>
                <a:r>
                  <a:rPr lang="en-US" sz="1650" b="1" kern="1200" baseline="30000" dirty="0">
                    <a:solidFill>
                      <a:prstClr val="white"/>
                    </a:solidFill>
                    <a:latin typeface="Calibri" panose="020F0502020204030204"/>
                    <a:ea typeface="+mn-ea"/>
                    <a:cs typeface="+mn-cs"/>
                  </a:rPr>
                  <a:t>-1</a:t>
                </a:r>
                <a:r>
                  <a:rPr lang="en-US" sz="1650" b="1" kern="1200" dirty="0">
                    <a:solidFill>
                      <a:prstClr val="white"/>
                    </a:solidFill>
                    <a:latin typeface="Calibri" panose="020F0502020204030204"/>
                    <a:ea typeface="+mn-ea"/>
                    <a:cs typeface="+mn-cs"/>
                  </a:rPr>
                  <a:t> per experiment over 25 years                of operation (vs 3 ab</a:t>
                </a:r>
                <a:r>
                  <a:rPr lang="en-US" sz="1650" b="1" kern="1200" baseline="30000" dirty="0">
                    <a:solidFill>
                      <a:prstClr val="white"/>
                    </a:solidFill>
                    <a:latin typeface="Calibri" panose="020F0502020204030204"/>
                    <a:ea typeface="+mn-ea"/>
                    <a:cs typeface="+mn-cs"/>
                  </a:rPr>
                  <a:t>-1</a:t>
                </a:r>
                <a:r>
                  <a:rPr lang="en-US" sz="1650" b="1" kern="1200" dirty="0">
                    <a:solidFill>
                      <a:prstClr val="white"/>
                    </a:solidFill>
                    <a:latin typeface="Calibri" panose="020F0502020204030204"/>
                    <a:ea typeface="+mn-ea"/>
                    <a:cs typeface="+mn-cs"/>
                  </a:rPr>
                  <a:t> for LHC)</a:t>
                </a:r>
              </a:p>
            </p:txBody>
          </p:sp>
        </mc:Choice>
        <mc:Fallback xmlns="">
          <p:sp>
            <p:nvSpPr>
              <p:cNvPr id="3" name="TextBox 2">
                <a:extLst>
                  <a:ext uri="{FF2B5EF4-FFF2-40B4-BE49-F238E27FC236}">
                    <a16:creationId xmlns:a16="http://schemas.microsoft.com/office/drawing/2014/main" id="{D8E7B12E-A9AB-AC6E-64E5-100E34867C87}"/>
                  </a:ext>
                </a:extLst>
              </p:cNvPr>
              <p:cNvSpPr txBox="1">
                <a:spLocks noRot="1" noChangeAspect="1" noMove="1" noResize="1" noEditPoints="1" noAdjustHandles="1" noChangeArrowheads="1" noChangeShapeType="1" noTextEdit="1"/>
              </p:cNvSpPr>
              <p:nvPr/>
            </p:nvSpPr>
            <p:spPr>
              <a:xfrm>
                <a:off x="4912633" y="896500"/>
                <a:ext cx="4095322" cy="1744067"/>
              </a:xfrm>
              <a:prstGeom prst="rect">
                <a:avLst/>
              </a:prstGeom>
              <a:blipFill>
                <a:blip r:embed="rId7"/>
                <a:stretch>
                  <a:fillRect l="-617" t="-725" r="-8025" b="-3623"/>
                </a:stretch>
              </a:blipFill>
            </p:spPr>
            <p:txBody>
              <a:bodyPr/>
              <a:lstStyle/>
              <a:p>
                <a:r>
                  <a:rPr lang="en-US">
                    <a:noFill/>
                  </a:rPr>
                  <a:t> </a:t>
                </a:r>
              </a:p>
            </p:txBody>
          </p:sp>
        </mc:Fallback>
      </mc:AlternateContent>
      <p:cxnSp>
        <p:nvCxnSpPr>
          <p:cNvPr id="30" name="Straight Arrow Connector 29"/>
          <p:cNvCxnSpPr/>
          <p:nvPr/>
        </p:nvCxnSpPr>
        <p:spPr>
          <a:xfrm>
            <a:off x="4057071" y="4362518"/>
            <a:ext cx="622942"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7" name="TextBox 6">
            <a:extLst>
              <a:ext uri="{FF2B5EF4-FFF2-40B4-BE49-F238E27FC236}">
                <a16:creationId xmlns:a16="http://schemas.microsoft.com/office/drawing/2014/main" id="{5405E0BE-3EA6-559B-5C14-E54348F6373F}"/>
              </a:ext>
            </a:extLst>
          </p:cNvPr>
          <p:cNvSpPr txBox="1"/>
          <p:nvPr/>
        </p:nvSpPr>
        <p:spPr>
          <a:xfrm>
            <a:off x="7721438" y="3924943"/>
            <a:ext cx="1325579" cy="1131079"/>
          </a:xfrm>
          <a:prstGeom prst="rect">
            <a:avLst/>
          </a:prstGeom>
          <a:solidFill>
            <a:schemeClr val="accent3">
              <a:lumMod val="20000"/>
              <a:lumOff val="80000"/>
            </a:schemeClr>
          </a:solidFill>
        </p:spPr>
        <p:txBody>
          <a:bodyPr wrap="square" rtlCol="0">
            <a:spAutoFit/>
          </a:bodyPr>
          <a:lstStyle/>
          <a:p>
            <a:pPr algn="ctr" defTabSz="342900">
              <a:buClrTx/>
              <a:defRPr/>
            </a:pPr>
            <a:r>
              <a:rPr lang="en-US" sz="1350" b="1" kern="1200" dirty="0">
                <a:solidFill>
                  <a:srgbClr val="0C377B"/>
                </a:solidFill>
                <a:ea typeface="+mn-ea"/>
                <a:cs typeface="+mn-cs"/>
              </a:rPr>
              <a:t>HTS technology</a:t>
            </a:r>
          </a:p>
          <a:p>
            <a:pPr algn="ctr" defTabSz="342900">
              <a:buClrTx/>
              <a:defRPr/>
            </a:pPr>
            <a:endParaRPr lang="en-US" sz="1350" b="1" kern="1200" dirty="0">
              <a:solidFill>
                <a:srgbClr val="0C377B"/>
              </a:solidFill>
              <a:ea typeface="+mn-ea"/>
              <a:cs typeface="+mn-cs"/>
            </a:endParaRPr>
          </a:p>
          <a:p>
            <a:pPr algn="ctr" defTabSz="342900">
              <a:buClrTx/>
              <a:defRPr/>
            </a:pPr>
            <a:r>
              <a:rPr lang="en-US" sz="1350" b="1" kern="1200" dirty="0">
                <a:solidFill>
                  <a:srgbClr val="0C377B"/>
                </a:solidFill>
                <a:ea typeface="+mn-ea"/>
                <a:cs typeface="+mn-cs"/>
              </a:rPr>
              <a:t>Hybrid           Nb-</a:t>
            </a:r>
            <a:r>
              <a:rPr lang="en-US" sz="1350" b="1" kern="1200" dirty="0" err="1">
                <a:solidFill>
                  <a:srgbClr val="0C377B"/>
                </a:solidFill>
                <a:ea typeface="+mn-ea"/>
                <a:cs typeface="+mn-cs"/>
              </a:rPr>
              <a:t>Ti</a:t>
            </a:r>
            <a:r>
              <a:rPr lang="en-US" sz="1350" b="1" kern="1200" dirty="0">
                <a:solidFill>
                  <a:srgbClr val="0C377B"/>
                </a:solidFill>
                <a:ea typeface="+mn-ea"/>
                <a:cs typeface="+mn-cs"/>
              </a:rPr>
              <a:t>/HTS</a:t>
            </a:r>
          </a:p>
        </p:txBody>
      </p:sp>
      <p:sp>
        <p:nvSpPr>
          <p:cNvPr id="8" name="TextBox 7">
            <a:extLst>
              <a:ext uri="{FF2B5EF4-FFF2-40B4-BE49-F238E27FC236}">
                <a16:creationId xmlns:a16="http://schemas.microsoft.com/office/drawing/2014/main" id="{B65A0B47-8B0F-5650-31C5-CC9B834398BE}"/>
              </a:ext>
            </a:extLst>
          </p:cNvPr>
          <p:cNvSpPr txBox="1"/>
          <p:nvPr/>
        </p:nvSpPr>
        <p:spPr>
          <a:xfrm>
            <a:off x="5573959" y="4828698"/>
            <a:ext cx="804810" cy="248209"/>
          </a:xfrm>
          <a:prstGeom prst="rect">
            <a:avLst/>
          </a:prstGeom>
          <a:solidFill>
            <a:srgbClr val="4BACC6">
              <a:lumMod val="20000"/>
              <a:lumOff val="80000"/>
            </a:srgbClr>
          </a:solidFill>
        </p:spPr>
        <p:txBody>
          <a:bodyPr wrap="square" rtlCol="0">
            <a:spAutoFit/>
          </a:bodyPr>
          <a:lstStyle/>
          <a:p>
            <a:pPr defTabSz="342900">
              <a:buClrTx/>
              <a:defRPr/>
            </a:pPr>
            <a:r>
              <a:rPr lang="en-US" sz="1013" dirty="0">
                <a:solidFill>
                  <a:prstClr val="black"/>
                </a:solidFill>
                <a:latin typeface="Calibri" panose="020F0502020204030204"/>
                <a:ea typeface="+mn-ea"/>
                <a:cs typeface="+mn-cs"/>
              </a:rPr>
              <a:t>A. Zlobin</a:t>
            </a:r>
            <a:endParaRPr lang="en-GB" sz="1013" dirty="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435140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7"/>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a:t>
            </a:fld>
            <a:endParaRPr/>
          </a:p>
        </p:txBody>
      </p:sp>
      <p:sp>
        <p:nvSpPr>
          <p:cNvPr id="111" name="Google Shape;111;p7"/>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000"/>
              <a:buFont typeface="Arial"/>
              <a:buNone/>
            </a:pPr>
            <a:r>
              <a:rPr lang="en-US" sz="2000" dirty="0"/>
              <a:t>Accelerators Drive Discovery for High Energy Physics</a:t>
            </a:r>
            <a:endParaRPr dirty="0"/>
          </a:p>
        </p:txBody>
      </p:sp>
      <p:sp>
        <p:nvSpPr>
          <p:cNvPr id="112" name="Google Shape;112;p7"/>
          <p:cNvSpPr txBox="1"/>
          <p:nvPr/>
        </p:nvSpPr>
        <p:spPr>
          <a:xfrm>
            <a:off x="1219200" y="895350"/>
            <a:ext cx="6743700" cy="457200"/>
          </a:xfrm>
          <a:prstGeom prst="rect">
            <a:avLst/>
          </a:prstGeom>
          <a:noFill/>
          <a:ln>
            <a:noFill/>
          </a:ln>
        </p:spPr>
        <p:txBody>
          <a:bodyPr spcFirstLastPara="1" wrap="square" lIns="91425" tIns="45700" rIns="91425" bIns="45700" anchor="t" anchorCtr="0">
            <a:noAutofit/>
          </a:bodyPr>
          <a:lstStyle/>
          <a:p>
            <a:pPr marL="0" marR="0" lvl="0" indent="0" algn="l" rtl="0">
              <a:lnSpc>
                <a:spcPct val="96000"/>
              </a:lnSpc>
              <a:spcBef>
                <a:spcPts val="0"/>
              </a:spcBef>
              <a:spcAft>
                <a:spcPts val="0"/>
              </a:spcAft>
              <a:buClr>
                <a:schemeClr val="dk1"/>
              </a:buClr>
              <a:buSzPts val="1600"/>
              <a:buFont typeface="Arial"/>
              <a:buNone/>
            </a:pPr>
            <a:r>
              <a:rPr lang="en-US" sz="1600" b="0">
                <a:solidFill>
                  <a:schemeClr val="dk1"/>
                </a:solidFill>
                <a:latin typeface="Arial"/>
                <a:ea typeface="Arial"/>
                <a:cs typeface="Arial"/>
                <a:sym typeface="Arial"/>
              </a:rPr>
              <a:t>Experimental validation of the Standard Model of Particle Physics</a:t>
            </a:r>
            <a:endParaRPr/>
          </a:p>
        </p:txBody>
      </p:sp>
      <p:pic>
        <p:nvPicPr>
          <p:cNvPr id="113" name="Google Shape;113;p7" descr="Google Shape;1025;p5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73100" y="1208901"/>
            <a:ext cx="3543300" cy="3543301"/>
          </a:xfrm>
          <a:prstGeom prst="rect">
            <a:avLst/>
          </a:prstGeom>
          <a:noFill/>
          <a:ln>
            <a:noFill/>
          </a:ln>
        </p:spPr>
      </p:pic>
      <p:sp>
        <p:nvSpPr>
          <p:cNvPr id="114" name="Google Shape;114;p7"/>
          <p:cNvSpPr/>
          <p:nvPr/>
        </p:nvSpPr>
        <p:spPr>
          <a:xfrm>
            <a:off x="1035050" y="2409051"/>
            <a:ext cx="2971800" cy="1543051"/>
          </a:xfrm>
          <a:prstGeom prst="ellipse">
            <a:avLst/>
          </a:prstGeom>
          <a:noFill/>
          <a:ln w="19050" cap="flat" cmpd="sng">
            <a:solidFill>
              <a:srgbClr val="FF0000"/>
            </a:solidFill>
            <a:prstDash val="solid"/>
            <a:round/>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15" name="Google Shape;115;p7"/>
          <p:cNvSpPr txBox="1"/>
          <p:nvPr/>
        </p:nvSpPr>
        <p:spPr>
          <a:xfrm>
            <a:off x="1366524" y="4752201"/>
            <a:ext cx="2137402" cy="276499"/>
          </a:xfrm>
          <a:prstGeom prst="rect">
            <a:avLst/>
          </a:prstGeom>
          <a:noFill/>
          <a:ln>
            <a:noFill/>
          </a:ln>
        </p:spPr>
        <p:txBody>
          <a:bodyPr spcFirstLastPara="1" wrap="square" lIns="45675" tIns="45675" rIns="45675" bIns="45675" anchor="t" anchorCtr="0">
            <a:spAutoFit/>
          </a:bodyPr>
          <a:lstStyle/>
          <a:p>
            <a:pPr marL="0" marR="0" lvl="0" indent="0" algn="ctr" rtl="0">
              <a:spcBef>
                <a:spcPts val="0"/>
              </a:spcBef>
              <a:spcAft>
                <a:spcPts val="0"/>
              </a:spcAft>
              <a:buNone/>
            </a:pPr>
            <a:r>
              <a:rPr lang="en-US" sz="1300">
                <a:solidFill>
                  <a:schemeClr val="dk1"/>
                </a:solidFill>
                <a:latin typeface="Arial"/>
                <a:ea typeface="Arial"/>
                <a:cs typeface="Arial"/>
                <a:sym typeface="Arial"/>
              </a:rPr>
              <a:t>27 km LHC @ CERN</a:t>
            </a:r>
            <a:endParaRPr/>
          </a:p>
        </p:txBody>
      </p:sp>
      <p:pic>
        <p:nvPicPr>
          <p:cNvPr id="118" name="Google Shape;118;p7" descr="Google Shape;1030;p5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591050" y="1215411"/>
            <a:ext cx="4294032" cy="3406358"/>
          </a:xfrm>
          <a:prstGeom prst="rect">
            <a:avLst/>
          </a:prstGeom>
          <a:noFill/>
          <a:ln>
            <a:noFill/>
          </a:ln>
        </p:spPr>
      </p:pic>
      <p:sp>
        <p:nvSpPr>
          <p:cNvPr id="119" name="Google Shape;119;p7"/>
          <p:cNvSpPr txBox="1"/>
          <p:nvPr/>
        </p:nvSpPr>
        <p:spPr>
          <a:xfrm>
            <a:off x="4781550" y="4752201"/>
            <a:ext cx="3219450" cy="292297"/>
          </a:xfrm>
          <a:prstGeom prst="rect">
            <a:avLst/>
          </a:prstGeom>
          <a:noFill/>
          <a:ln>
            <a:noFill/>
          </a:ln>
        </p:spPr>
        <p:txBody>
          <a:bodyPr spcFirstLastPara="1" wrap="square" lIns="45675" tIns="45675" rIns="45675" bIns="45675" anchor="t" anchorCtr="0">
            <a:spAutoFit/>
          </a:bodyPr>
          <a:lstStyle/>
          <a:p>
            <a:pPr marL="0" marR="0" lvl="0" indent="0" algn="ctr" rtl="0">
              <a:spcBef>
                <a:spcPts val="0"/>
              </a:spcBef>
              <a:spcAft>
                <a:spcPts val="0"/>
              </a:spcAft>
              <a:buNone/>
            </a:pPr>
            <a:r>
              <a:rPr lang="en-US" sz="1300" dirty="0">
                <a:solidFill>
                  <a:schemeClr val="dk1"/>
                </a:solidFill>
                <a:latin typeface="Arial"/>
                <a:ea typeface="Arial"/>
                <a:cs typeface="Arial"/>
                <a:sym typeface="Arial"/>
              </a:rPr>
              <a:t>SLAC  “2 Mile” Accelerator / Collider</a:t>
            </a:r>
            <a:endParaRPr dirty="0"/>
          </a:p>
        </p:txBody>
      </p:sp>
      <p:cxnSp>
        <p:nvCxnSpPr>
          <p:cNvPr id="120" name="Google Shape;120;p7"/>
          <p:cNvCxnSpPr>
            <a:cxnSpLocks/>
          </p:cNvCxnSpPr>
          <p:nvPr/>
        </p:nvCxnSpPr>
        <p:spPr>
          <a:xfrm flipH="1">
            <a:off x="6932754" y="1826657"/>
            <a:ext cx="1622638" cy="886306"/>
          </a:xfrm>
          <a:prstGeom prst="straightConnector1">
            <a:avLst/>
          </a:prstGeom>
          <a:noFill/>
          <a:ln w="25400" cap="flat" cmpd="sng">
            <a:solidFill>
              <a:srgbClr val="FF0000"/>
            </a:solidFill>
            <a:prstDash val="solid"/>
            <a:round/>
            <a:headEnd type="stealth" w="med" len="med"/>
            <a:tailEnd type="stealth" w="med" len="med"/>
          </a:ln>
          <a:effectLst>
            <a:outerShdw blurRad="38100" dist="20000" dir="5400000" rotWithShape="0">
              <a:srgbClr val="000000">
                <a:alpha val="37254"/>
              </a:srgbClr>
            </a:outerShdw>
          </a:effectLst>
        </p:spPr>
      </p:cxnSp>
      <p:pic>
        <p:nvPicPr>
          <p:cNvPr id="1026" name="Picture 2" descr="DOE Explains...the Standard Model of Particle Physics | Department of Energy">
            <a:extLst>
              <a:ext uri="{FF2B5EF4-FFF2-40B4-BE49-F238E27FC236}">
                <a16:creationId xmlns:a16="http://schemas.microsoft.com/office/drawing/2014/main" id="{1DE8844B-2A51-6A3B-D1D0-9AB35656A9E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64983" y="1172634"/>
            <a:ext cx="1677247" cy="1540329"/>
          </a:xfrm>
          <a:prstGeom prst="rect">
            <a:avLst/>
          </a:prstGeom>
          <a:noFill/>
          <a:extLst>
            <a:ext uri="{909E8E84-426E-40DD-AFC4-6F175D3DCCD1}">
              <a14:hiddenFill xmlns:a14="http://schemas.microsoft.com/office/drawing/2010/main">
                <a:solidFill>
                  <a:srgbClr val="FFFFFF"/>
                </a:solidFill>
              </a14:hiddenFill>
            </a:ext>
          </a:extLst>
        </p:spPr>
      </p:pic>
      <p:sp>
        <p:nvSpPr>
          <p:cNvPr id="2" name="Google Shape;103;p6">
            <a:extLst>
              <a:ext uri="{FF2B5EF4-FFF2-40B4-BE49-F238E27FC236}">
                <a16:creationId xmlns:a16="http://schemas.microsoft.com/office/drawing/2014/main" id="{35B2DB75-9CBB-FD47-3650-D633B4568E19}"/>
              </a:ext>
            </a:extLst>
          </p:cNvPr>
          <p:cNvSpPr txBox="1"/>
          <p:nvPr/>
        </p:nvSpPr>
        <p:spPr>
          <a:xfrm>
            <a:off x="462732" y="4446300"/>
            <a:ext cx="7928314" cy="523220"/>
          </a:xfrm>
          <a:prstGeom prst="rect">
            <a:avLst/>
          </a:prstGeom>
          <a:solidFill>
            <a:srgbClr val="EFCBCD"/>
          </a:solidFill>
          <a:ln w="9525" cap="flat" cmpd="sng">
            <a:solidFill>
              <a:srgbClr val="FFFFFF"/>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dirty="0">
                <a:solidFill>
                  <a:srgbClr val="000000"/>
                </a:solidFill>
                <a:latin typeface="Arial"/>
                <a:ea typeface="Arial"/>
                <a:cs typeface="Arial"/>
                <a:sym typeface="Arial"/>
              </a:rPr>
              <a:t>What determines the performance of an accelerator? How do accelerators work across different scales in size and energy? </a:t>
            </a:r>
            <a:endParaRPr dirty="0"/>
          </a:p>
        </p:txBody>
      </p:sp>
      <p:sp>
        <p:nvSpPr>
          <p:cNvPr id="3" name="Google Shape;104;p6">
            <a:extLst>
              <a:ext uri="{FF2B5EF4-FFF2-40B4-BE49-F238E27FC236}">
                <a16:creationId xmlns:a16="http://schemas.microsoft.com/office/drawing/2014/main" id="{A5F58830-DCCA-1473-CDE3-42AE25E4EB35}"/>
              </a:ext>
            </a:extLst>
          </p:cNvPr>
          <p:cNvSpPr/>
          <p:nvPr/>
        </p:nvSpPr>
        <p:spPr>
          <a:xfrm>
            <a:off x="4063263" y="3235132"/>
            <a:ext cx="685800" cy="1132892"/>
          </a:xfrm>
          <a:prstGeom prst="downArrow">
            <a:avLst>
              <a:gd name="adj1" fmla="val 50000"/>
              <a:gd name="adj2" fmla="val 50000"/>
            </a:avLst>
          </a:prstGeom>
          <a:solidFill>
            <a:srgbClr val="EFD0D0"/>
          </a:solid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Times"/>
              <a:ea typeface="Times"/>
              <a:cs typeface="Times"/>
              <a:sym typeface="Time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lstStyle/>
          <a:p>
            <a:r>
              <a:rPr lang="en-US" dirty="0"/>
              <a:t>Muon Collider Concept</a:t>
            </a:r>
          </a:p>
        </p:txBody>
      </p:sp>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a:xfrm>
            <a:off x="600075" y="880110"/>
            <a:ext cx="7915275" cy="3663315"/>
          </a:xfrm>
        </p:spPr>
        <p:txBody>
          <a:bodyPr/>
          <a:lstStyle/>
          <a:p>
            <a:pPr marL="214313" indent="-214313">
              <a:buFont typeface="Arial" panose="020B0604020202020204" pitchFamily="34" charset="0"/>
              <a:buChar char="•"/>
            </a:pPr>
            <a:r>
              <a:rPr lang="en-US" sz="1800" dirty="0"/>
              <a:t>Leading concept for Muon Collider is a proton driven target for muon production followed by 6D cooling to reduce the beam emittance</a:t>
            </a:r>
          </a:p>
          <a:p>
            <a:pPr marL="214313" indent="-214313">
              <a:buFont typeface="Arial" panose="020B0604020202020204" pitchFamily="34" charset="0"/>
              <a:buChar char="•"/>
            </a:pPr>
            <a:r>
              <a:rPr lang="en-US" sz="1800" dirty="0"/>
              <a:t>Alternative concept – positron driven muon production</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30</a:t>
            </a:fld>
            <a:endParaRPr lang="en-US" dirty="0"/>
          </a:p>
        </p:txBody>
      </p:sp>
      <p:pic>
        <p:nvPicPr>
          <p:cNvPr id="8" name="Picture 7">
            <a:extLst>
              <a:ext uri="{FF2B5EF4-FFF2-40B4-BE49-F238E27FC236}">
                <a16:creationId xmlns:a16="http://schemas.microsoft.com/office/drawing/2014/main" id="{0E49E7F3-11C4-5443-B4AE-A8FA6DCBF1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37510" y="2085891"/>
            <a:ext cx="6206490" cy="3057609"/>
          </a:xfrm>
          <a:prstGeom prst="rect">
            <a:avLst/>
          </a:prstGeom>
        </p:spPr>
      </p:pic>
      <p:sp>
        <p:nvSpPr>
          <p:cNvPr id="10" name="Text Placeholder 3">
            <a:extLst>
              <a:ext uri="{FF2B5EF4-FFF2-40B4-BE49-F238E27FC236}">
                <a16:creationId xmlns:a16="http://schemas.microsoft.com/office/drawing/2014/main" id="{3C97814B-CF7C-7D49-891E-73738C04056B}"/>
              </a:ext>
            </a:extLst>
          </p:cNvPr>
          <p:cNvSpPr txBox="1">
            <a:spLocks/>
          </p:cNvSpPr>
          <p:nvPr/>
        </p:nvSpPr>
        <p:spPr>
          <a:xfrm>
            <a:off x="600075" y="2148565"/>
            <a:ext cx="2337435" cy="2406015"/>
          </a:xfrm>
          <a:prstGeom prst="rect">
            <a:avLst/>
          </a:prstGeom>
        </p:spPr>
        <p:txBody>
          <a:bodyPr vert="horz" lIns="0" tIns="34290" rIns="68580" bIns="3429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313" indent="-214313">
              <a:buFont typeface="Arial" panose="020B0604020202020204" pitchFamily="34" charset="0"/>
              <a:buChar char="•"/>
            </a:pPr>
            <a:r>
              <a:rPr lang="en-US" sz="1800" dirty="0"/>
              <a:t>Challenges:</a:t>
            </a:r>
          </a:p>
          <a:p>
            <a:pPr marL="564356" lvl="1" indent="-214313"/>
            <a:r>
              <a:rPr lang="en-US" sz="1800" dirty="0"/>
              <a:t>Muon cooling for proton driven source</a:t>
            </a:r>
          </a:p>
          <a:p>
            <a:pPr marL="564356" lvl="1" indent="-214313"/>
            <a:r>
              <a:rPr lang="en-US" sz="1800" dirty="0"/>
              <a:t>High flux positron source</a:t>
            </a:r>
          </a:p>
        </p:txBody>
      </p:sp>
      <p:sp>
        <p:nvSpPr>
          <p:cNvPr id="12" name="TextBox 11">
            <a:extLst>
              <a:ext uri="{FF2B5EF4-FFF2-40B4-BE49-F238E27FC236}">
                <a16:creationId xmlns:a16="http://schemas.microsoft.com/office/drawing/2014/main" id="{1824BCC5-923D-634B-9D40-6539A7D36C48}"/>
              </a:ext>
            </a:extLst>
          </p:cNvPr>
          <p:cNvSpPr txBox="1"/>
          <p:nvPr/>
        </p:nvSpPr>
        <p:spPr>
          <a:xfrm>
            <a:off x="7486650" y="1879921"/>
            <a:ext cx="1619250" cy="253916"/>
          </a:xfrm>
          <a:prstGeom prst="rect">
            <a:avLst/>
          </a:prstGeom>
          <a:noFill/>
        </p:spPr>
        <p:txBody>
          <a:bodyPr wrap="square">
            <a:spAutoFit/>
          </a:bodyPr>
          <a:lstStyle/>
          <a:p>
            <a:r>
              <a:rPr lang="en-US" sz="1050" i="1" dirty="0" err="1">
                <a:latin typeface="Helvetica" pitchFamily="2" charset="0"/>
              </a:rPr>
              <a:t>ArXiv</a:t>
            </a:r>
            <a:r>
              <a:rPr lang="en-US" sz="1050" i="1" dirty="0">
                <a:latin typeface="Helvetica" pitchFamily="2" charset="0"/>
              </a:rPr>
              <a:t>: 1808.01858</a:t>
            </a:r>
          </a:p>
        </p:txBody>
      </p:sp>
    </p:spTree>
    <p:extLst>
      <p:ext uri="{BB962C8B-B14F-4D97-AF65-F5344CB8AC3E}">
        <p14:creationId xmlns:p14="http://schemas.microsoft.com/office/powerpoint/2010/main" val="3347130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79CE4B-89F7-D7F8-157E-CC07107BADE6}"/>
              </a:ext>
            </a:extLst>
          </p:cNvPr>
          <p:cNvSpPr>
            <a:spLocks noGrp="1"/>
          </p:cNvSpPr>
          <p:nvPr>
            <p:ph type="body" sz="quarter" idx="13"/>
          </p:nvPr>
        </p:nvSpPr>
        <p:spPr/>
        <p:txBody>
          <a:bodyPr/>
          <a:lstStyle/>
          <a:p>
            <a:endParaRPr lang="en-US"/>
          </a:p>
        </p:txBody>
      </p:sp>
      <p:sp>
        <p:nvSpPr>
          <p:cNvPr id="3" name="Title 2">
            <a:extLst>
              <a:ext uri="{FF2B5EF4-FFF2-40B4-BE49-F238E27FC236}">
                <a16:creationId xmlns:a16="http://schemas.microsoft.com/office/drawing/2014/main" id="{6534F5E4-F284-CEE3-CC90-618B90D27881}"/>
              </a:ext>
            </a:extLst>
          </p:cNvPr>
          <p:cNvSpPr>
            <a:spLocks noGrp="1"/>
          </p:cNvSpPr>
          <p:nvPr>
            <p:ph type="title"/>
          </p:nvPr>
        </p:nvSpPr>
        <p:spPr/>
        <p:txBody>
          <a:bodyPr/>
          <a:lstStyle/>
          <a:p>
            <a:r>
              <a:rPr lang="en-US" dirty="0"/>
              <a:t>Muon Cooling</a:t>
            </a:r>
          </a:p>
        </p:txBody>
      </p:sp>
      <p:sp>
        <p:nvSpPr>
          <p:cNvPr id="4" name="Text Placeholder 3">
            <a:extLst>
              <a:ext uri="{FF2B5EF4-FFF2-40B4-BE49-F238E27FC236}">
                <a16:creationId xmlns:a16="http://schemas.microsoft.com/office/drawing/2014/main" id="{80221374-BBB1-0F01-05E0-87A010696485}"/>
              </a:ext>
            </a:extLst>
          </p:cNvPr>
          <p:cNvSpPr>
            <a:spLocks noGrp="1"/>
          </p:cNvSpPr>
          <p:nvPr>
            <p:ph type="body" sz="quarter" idx="16"/>
          </p:nvPr>
        </p:nvSpPr>
        <p:spPr/>
        <p:txBody>
          <a:bodyPr/>
          <a:lstStyle/>
          <a:p>
            <a:endParaRPr lang="en-US"/>
          </a:p>
        </p:txBody>
      </p:sp>
      <p:sp>
        <p:nvSpPr>
          <p:cNvPr id="5" name="Slide Number Placeholder 4">
            <a:extLst>
              <a:ext uri="{FF2B5EF4-FFF2-40B4-BE49-F238E27FC236}">
                <a16:creationId xmlns:a16="http://schemas.microsoft.com/office/drawing/2014/main" id="{BC187042-01DD-07DB-53A8-14DBBFFE60AA}"/>
              </a:ext>
            </a:extLst>
          </p:cNvPr>
          <p:cNvSpPr>
            <a:spLocks noGrp="1"/>
          </p:cNvSpPr>
          <p:nvPr>
            <p:ph type="sldNum" sz="quarter" idx="4"/>
          </p:nvPr>
        </p:nvSpPr>
        <p:spPr/>
        <p:txBody>
          <a:bodyPr/>
          <a:lstStyle/>
          <a:p>
            <a:fld id="{52B60363-7E9F-BF4A-894A-A30319D3939A}" type="slidenum">
              <a:rPr lang="en-US" smtClean="0"/>
              <a:pPr/>
              <a:t>31</a:t>
            </a:fld>
            <a:endParaRPr lang="en-US" dirty="0"/>
          </a:p>
        </p:txBody>
      </p:sp>
      <p:pic>
        <p:nvPicPr>
          <p:cNvPr id="7" name="Picture 6">
            <a:extLst>
              <a:ext uri="{FF2B5EF4-FFF2-40B4-BE49-F238E27FC236}">
                <a16:creationId xmlns:a16="http://schemas.microsoft.com/office/drawing/2014/main" id="{D0116DAF-9C5B-2C40-5EFB-7637BA23400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8650" y="809907"/>
            <a:ext cx="7772400" cy="4127412"/>
          </a:xfrm>
          <a:prstGeom prst="rect">
            <a:avLst/>
          </a:prstGeom>
        </p:spPr>
      </p:pic>
    </p:spTree>
    <p:extLst>
      <p:ext uri="{BB962C8B-B14F-4D97-AF65-F5344CB8AC3E}">
        <p14:creationId xmlns:p14="http://schemas.microsoft.com/office/powerpoint/2010/main" val="15358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fontScale="90000"/>
          </a:bodyPr>
          <a:lstStyle/>
          <a:p>
            <a:r>
              <a:rPr lang="en-US" dirty="0"/>
              <a:t>Target Parameters for Muon Collider from Snowmass 2021</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225868" y="4712118"/>
            <a:ext cx="4389120" cy="273844"/>
          </a:xfrm>
        </p:spPr>
        <p:txBody>
          <a:bodyPr/>
          <a:lstStyle/>
          <a:p>
            <a:r>
              <a:rPr lang="en-US" dirty="0"/>
              <a:t>APS April Meeting 2023</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32</a:t>
            </a:fld>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1708" y="2621211"/>
            <a:ext cx="4742351" cy="2452775"/>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7660" y="739736"/>
            <a:ext cx="4487044" cy="2241188"/>
          </a:xfrm>
          <a:prstGeom prst="rect">
            <a:avLst/>
          </a:prstGeom>
        </p:spPr>
      </p:pic>
      <p:sp>
        <p:nvSpPr>
          <p:cNvPr id="11" name="TextBox 10">
            <a:extLst>
              <a:ext uri="{FF2B5EF4-FFF2-40B4-BE49-F238E27FC236}">
                <a16:creationId xmlns:a16="http://schemas.microsoft.com/office/drawing/2014/main" id="{D7AC43D8-3DF0-F745-81EC-C6397505EF49}"/>
              </a:ext>
            </a:extLst>
          </p:cNvPr>
          <p:cNvSpPr txBox="1"/>
          <p:nvPr/>
        </p:nvSpPr>
        <p:spPr>
          <a:xfrm>
            <a:off x="4557713" y="2935350"/>
            <a:ext cx="1486999" cy="253916"/>
          </a:xfrm>
          <a:prstGeom prst="rect">
            <a:avLst/>
          </a:prstGeom>
          <a:noFill/>
        </p:spPr>
        <p:txBody>
          <a:bodyPr wrap="square">
            <a:spAutoFit/>
          </a:bodyPr>
          <a:lstStyle/>
          <a:p>
            <a:r>
              <a:rPr lang="en-US" sz="1050" i="1" dirty="0"/>
              <a:t>arXiv:2203.08033</a:t>
            </a:r>
          </a:p>
        </p:txBody>
      </p:sp>
      <p:pic>
        <p:nvPicPr>
          <p:cNvPr id="13" name="Picture 12" descr="Chart, diagram, line chart&#10;&#10;Description automatically generated">
            <a:extLst>
              <a:ext uri="{FF2B5EF4-FFF2-40B4-BE49-F238E27FC236}">
                <a16:creationId xmlns:a16="http://schemas.microsoft.com/office/drawing/2014/main" id="{9A0AF5C5-AAB3-8E40-99B5-EE5BF6C1FA0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4699" y="2861286"/>
            <a:ext cx="3842385" cy="2276335"/>
          </a:xfrm>
          <a:prstGeom prst="rect">
            <a:avLst/>
          </a:prstGeom>
        </p:spPr>
      </p:pic>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a:xfrm>
            <a:off x="600074" y="846105"/>
            <a:ext cx="3051005" cy="3181350"/>
          </a:xfrm>
        </p:spPr>
        <p:txBody>
          <a:bodyPr/>
          <a:lstStyle/>
          <a:p>
            <a:pPr lvl="0"/>
            <a:r>
              <a:rPr lang="en-US" sz="1200" dirty="0"/>
              <a:t>Accelerator R&amp;D areas:</a:t>
            </a:r>
          </a:p>
          <a:p>
            <a:pPr lvl="1"/>
            <a:r>
              <a:rPr lang="en-US" sz="1200" dirty="0"/>
              <a:t>High power proton driver</a:t>
            </a:r>
          </a:p>
          <a:p>
            <a:pPr lvl="1"/>
            <a:r>
              <a:rPr lang="en-US" sz="1200" dirty="0"/>
              <a:t>Short lifetime of muons in injector (~microsec)</a:t>
            </a:r>
          </a:p>
          <a:p>
            <a:pPr lvl="1"/>
            <a:r>
              <a:rPr lang="en-US" sz="1200" b="1" dirty="0"/>
              <a:t>Cooling to reduce emittance</a:t>
            </a:r>
          </a:p>
          <a:p>
            <a:pPr lvl="1"/>
            <a:r>
              <a:rPr lang="en-US" sz="1200" b="1" dirty="0"/>
              <a:t>Injection and acceleration</a:t>
            </a:r>
          </a:p>
          <a:p>
            <a:pPr lvl="1"/>
            <a:r>
              <a:rPr lang="en-US" sz="1200" dirty="0"/>
              <a:t>Mitigating radiation </a:t>
            </a:r>
          </a:p>
          <a:p>
            <a:pPr lvl="1"/>
            <a:endParaRPr lang="en-US" dirty="0"/>
          </a:p>
          <a:p>
            <a:pPr lvl="1"/>
            <a:endParaRPr lang="en-US" dirty="0"/>
          </a:p>
        </p:txBody>
      </p:sp>
      <p:sp>
        <p:nvSpPr>
          <p:cNvPr id="14" name="Frame 13">
            <a:extLst>
              <a:ext uri="{FF2B5EF4-FFF2-40B4-BE49-F238E27FC236}">
                <a16:creationId xmlns:a16="http://schemas.microsoft.com/office/drawing/2014/main" id="{77A9DB6D-30B1-CF4D-981E-8936929C90E7}"/>
              </a:ext>
            </a:extLst>
          </p:cNvPr>
          <p:cNvSpPr/>
          <p:nvPr/>
        </p:nvSpPr>
        <p:spPr>
          <a:xfrm>
            <a:off x="4352925" y="1438275"/>
            <a:ext cx="4162425" cy="638175"/>
          </a:xfrm>
          <a:prstGeom prst="frame">
            <a:avLst>
              <a:gd name="adj1" fmla="val 503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p:txBody>
      </p:sp>
    </p:spTree>
    <p:extLst>
      <p:ext uri="{BB962C8B-B14F-4D97-AF65-F5344CB8AC3E}">
        <p14:creationId xmlns:p14="http://schemas.microsoft.com/office/powerpoint/2010/main" val="388461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grpSp>
        <p:nvGrpSpPr>
          <p:cNvPr id="17" name="Group 16">
            <a:extLst>
              <a:ext uri="{FF2B5EF4-FFF2-40B4-BE49-F238E27FC236}">
                <a16:creationId xmlns:a16="http://schemas.microsoft.com/office/drawing/2014/main" id="{FC16AB39-F3F5-2797-DB06-7CA92AAAF6FD}"/>
              </a:ext>
            </a:extLst>
          </p:cNvPr>
          <p:cNvGrpSpPr/>
          <p:nvPr/>
        </p:nvGrpSpPr>
        <p:grpSpPr>
          <a:xfrm>
            <a:off x="297325" y="716649"/>
            <a:ext cx="3185468" cy="1823017"/>
            <a:chOff x="396433" y="955532"/>
            <a:chExt cx="4247291" cy="2430689"/>
          </a:xfrm>
        </p:grpSpPr>
        <p:sp>
          <p:nvSpPr>
            <p:cNvPr id="8" name="TextBox 7">
              <a:extLst>
                <a:ext uri="{FF2B5EF4-FFF2-40B4-BE49-F238E27FC236}">
                  <a16:creationId xmlns:a16="http://schemas.microsoft.com/office/drawing/2014/main" id="{716E2A56-6E01-C72E-BBA0-B41123FF2631}"/>
                </a:ext>
              </a:extLst>
            </p:cNvPr>
            <p:cNvSpPr txBox="1"/>
            <p:nvPr/>
          </p:nvSpPr>
          <p:spPr>
            <a:xfrm>
              <a:off x="695669" y="965923"/>
              <a:ext cx="3531310" cy="369332"/>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Structure Wakefield Accelerators @ </a:t>
              </a:r>
            </a:p>
          </p:txBody>
        </p:sp>
        <p:pic>
          <p:nvPicPr>
            <p:cNvPr id="9" name="Picture 2" descr="Argonne National Laboratory - YouTube">
              <a:extLst>
                <a:ext uri="{FF2B5EF4-FFF2-40B4-BE49-F238E27FC236}">
                  <a16:creationId xmlns:a16="http://schemas.microsoft.com/office/drawing/2014/main" id="{4DAFA0E0-08A5-1E77-B286-846A66531B9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24611" y="955532"/>
              <a:ext cx="338555" cy="33855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F6A8FD0C-D3B3-A71E-ACAB-E45DA722CE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433" y="1371599"/>
              <a:ext cx="4247291" cy="2014622"/>
            </a:xfrm>
            <a:prstGeom prst="rect">
              <a:avLst/>
            </a:prstGeom>
            <a:effectLst>
              <a:outerShdw blurRad="63500" sx="102000" sy="102000" algn="ctr" rotWithShape="0">
                <a:prstClr val="black">
                  <a:alpha val="40000"/>
                </a:prstClr>
              </a:outerShdw>
            </a:effectLst>
          </p:spPr>
        </p:pic>
      </p:grpSp>
      <p:sp>
        <p:nvSpPr>
          <p:cNvPr id="431" name="Google Shape;431;g239525b6f2e_0_0"/>
          <p:cNvSpPr txBox="1">
            <a:spLocks noGrp="1"/>
          </p:cNvSpPr>
          <p:nvPr>
            <p:ph type="title"/>
          </p:nvPr>
        </p:nvSpPr>
        <p:spPr>
          <a:xfrm>
            <a:off x="600075" y="200026"/>
            <a:ext cx="7915275" cy="474075"/>
          </a:xfrm>
          <a:prstGeom prst="rect">
            <a:avLst/>
          </a:prstGeom>
          <a:noFill/>
          <a:ln>
            <a:noFill/>
          </a:ln>
        </p:spPr>
        <p:txBody>
          <a:bodyPr spcFirstLastPara="1" wrap="square" lIns="0" tIns="34275" rIns="68569" bIns="34275" anchor="b" anchorCtr="0">
            <a:noAutofit/>
          </a:bodyPr>
          <a:lstStyle/>
          <a:p>
            <a:r>
              <a:rPr lang="en-US" dirty="0"/>
              <a:t>Wakefield Accelerator Technologies</a:t>
            </a:r>
            <a:endParaRPr dirty="0">
              <a:solidFill>
                <a:srgbClr val="FF0000"/>
              </a:solidFill>
            </a:endParaRPr>
          </a:p>
        </p:txBody>
      </p:sp>
      <p:grpSp>
        <p:nvGrpSpPr>
          <p:cNvPr id="3" name="Group 2">
            <a:extLst>
              <a:ext uri="{FF2B5EF4-FFF2-40B4-BE49-F238E27FC236}">
                <a16:creationId xmlns:a16="http://schemas.microsoft.com/office/drawing/2014/main" id="{F17BCBD6-184E-981C-F044-A2E101C762B8}"/>
              </a:ext>
            </a:extLst>
          </p:cNvPr>
          <p:cNvGrpSpPr/>
          <p:nvPr/>
        </p:nvGrpSpPr>
        <p:grpSpPr>
          <a:xfrm>
            <a:off x="3057660" y="1900909"/>
            <a:ext cx="3185468" cy="1968416"/>
            <a:chOff x="4076879" y="2534545"/>
            <a:chExt cx="4247291" cy="2624554"/>
          </a:xfrm>
        </p:grpSpPr>
        <p:pic>
          <p:nvPicPr>
            <p:cNvPr id="11" name="Google Shape;297;p39">
              <a:extLst>
                <a:ext uri="{FF2B5EF4-FFF2-40B4-BE49-F238E27FC236}">
                  <a16:creationId xmlns:a16="http://schemas.microsoft.com/office/drawing/2014/main" id="{5A9628A2-F076-54FD-9417-E65B6EF93E08}"/>
                </a:ext>
              </a:extLst>
            </p:cNvPr>
            <p:cNvPicPr preferRelativeResize="0">
              <a:picLocks noChangeAspect="1"/>
            </p:cNvPicPr>
            <p:nvPr/>
          </p:nvPicPr>
          <p:blipFill>
            <a:blip r:embed="rId5" cstate="screen">
              <a:alphaModFix/>
              <a:extLst>
                <a:ext uri="{28A0092B-C50C-407E-A947-70E740481C1C}">
                  <a14:useLocalDpi xmlns:a14="http://schemas.microsoft.com/office/drawing/2010/main"/>
                </a:ext>
              </a:extLst>
            </a:blip>
            <a:stretch>
              <a:fillRect/>
            </a:stretch>
          </p:blipFill>
          <p:spPr>
            <a:xfrm>
              <a:off x="4076879" y="2873099"/>
              <a:ext cx="4247291" cy="2286000"/>
            </a:xfrm>
            <a:prstGeom prst="rect">
              <a:avLst/>
            </a:prstGeom>
            <a:noFill/>
            <a:ln>
              <a:solidFill>
                <a:schemeClr val="bg1"/>
              </a:solidFill>
            </a:ln>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F25D66DE-861D-1E7B-21A7-0EEFFE700E89}"/>
                </a:ext>
              </a:extLst>
            </p:cNvPr>
            <p:cNvSpPr txBox="1"/>
            <p:nvPr/>
          </p:nvSpPr>
          <p:spPr>
            <a:xfrm>
              <a:off x="4887816" y="2534545"/>
              <a:ext cx="2392108" cy="369332"/>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Beam Driven Plasma @ </a:t>
              </a:r>
            </a:p>
          </p:txBody>
        </p:sp>
        <p:pic>
          <p:nvPicPr>
            <p:cNvPr id="1028" name="Picture 4" descr="News - Stadie Group | Montana State University">
              <a:extLst>
                <a:ext uri="{FF2B5EF4-FFF2-40B4-BE49-F238E27FC236}">
                  <a16:creationId xmlns:a16="http://schemas.microsoft.com/office/drawing/2014/main" id="{717D0546-5202-AC8D-8DB5-A5A002B58951}"/>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10526" y="2585480"/>
              <a:ext cx="573875" cy="23476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a:extLst>
              <a:ext uri="{FF2B5EF4-FFF2-40B4-BE49-F238E27FC236}">
                <a16:creationId xmlns:a16="http://schemas.microsoft.com/office/drawing/2014/main" id="{7434F8AC-B92E-127B-A083-C749956D448E}"/>
              </a:ext>
            </a:extLst>
          </p:cNvPr>
          <p:cNvGrpSpPr/>
          <p:nvPr/>
        </p:nvGrpSpPr>
        <p:grpSpPr>
          <a:xfrm>
            <a:off x="5817994" y="2930280"/>
            <a:ext cx="3185468" cy="2065169"/>
            <a:chOff x="7757325" y="3907040"/>
            <a:chExt cx="4247291" cy="2753558"/>
          </a:xfrm>
        </p:grpSpPr>
        <p:pic>
          <p:nvPicPr>
            <p:cNvPr id="12" name="Picture 2">
              <a:extLst>
                <a:ext uri="{FF2B5EF4-FFF2-40B4-BE49-F238E27FC236}">
                  <a16:creationId xmlns:a16="http://schemas.microsoft.com/office/drawing/2014/main" id="{1244D550-9B52-CF47-4547-32EE969C408E}"/>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7757325" y="4374598"/>
              <a:ext cx="4247291" cy="2286000"/>
            </a:xfrm>
            <a:prstGeom prst="rect">
              <a:avLst/>
            </a:prstGeom>
            <a:noFill/>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F69640D-42C5-259D-5E69-1A0E15E09D8A}"/>
                </a:ext>
              </a:extLst>
            </p:cNvPr>
            <p:cNvSpPr txBox="1"/>
            <p:nvPr/>
          </p:nvSpPr>
          <p:spPr>
            <a:xfrm>
              <a:off x="8712618" y="4016099"/>
              <a:ext cx="2306615" cy="369332"/>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Laser Driven Plasma @</a:t>
              </a:r>
            </a:p>
          </p:txBody>
        </p:sp>
        <p:pic>
          <p:nvPicPr>
            <p:cNvPr id="1030" name="Picture 6">
              <a:extLst>
                <a:ext uri="{FF2B5EF4-FFF2-40B4-BE49-F238E27FC236}">
                  <a16:creationId xmlns:a16="http://schemas.microsoft.com/office/drawing/2014/main" id="{CA30E4A8-D7BB-C585-33B9-8C5311F297EA}"/>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888386" y="3907040"/>
              <a:ext cx="533923" cy="405155"/>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Rounded Rectangle 5">
            <a:extLst>
              <a:ext uri="{FF2B5EF4-FFF2-40B4-BE49-F238E27FC236}">
                <a16:creationId xmlns:a16="http://schemas.microsoft.com/office/drawing/2014/main" id="{A1EC7DE9-5EFF-8F38-F82F-8BA65B64C079}"/>
              </a:ext>
            </a:extLst>
          </p:cNvPr>
          <p:cNvSpPr/>
          <p:nvPr/>
        </p:nvSpPr>
        <p:spPr>
          <a:xfrm>
            <a:off x="4557713" y="851400"/>
            <a:ext cx="4226038" cy="789622"/>
          </a:xfrm>
          <a:prstGeom prst="roundRect">
            <a:avLst/>
          </a:prstGeom>
          <a:solidFill>
            <a:schemeClr val="bg1"/>
          </a:solidFill>
          <a:ln>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latin typeface="Lato" panose="020F0502020204030203" pitchFamily="34" charset="0"/>
                <a:ea typeface="Lato" panose="020F0502020204030203" pitchFamily="34" charset="0"/>
                <a:cs typeface="Lato" panose="020F0502020204030203" pitchFamily="34" charset="0"/>
              </a:rPr>
              <a:t>Argonne, SLAC, and LBNL are the stewards of SWFA, PWFA, and LWFA technology in the US, with university participation.</a:t>
            </a:r>
          </a:p>
        </p:txBody>
      </p:sp>
      <p:sp>
        <p:nvSpPr>
          <p:cNvPr id="19" name="Rounded Rectangle 18">
            <a:extLst>
              <a:ext uri="{FF2B5EF4-FFF2-40B4-BE49-F238E27FC236}">
                <a16:creationId xmlns:a16="http://schemas.microsoft.com/office/drawing/2014/main" id="{A7FF8187-2664-1F96-17F1-26F65F0B2BED}"/>
              </a:ext>
            </a:extLst>
          </p:cNvPr>
          <p:cNvSpPr/>
          <p:nvPr/>
        </p:nvSpPr>
        <p:spPr>
          <a:xfrm>
            <a:off x="119840" y="4028971"/>
            <a:ext cx="4417175" cy="975059"/>
          </a:xfrm>
          <a:prstGeom prst="roundRect">
            <a:avLst/>
          </a:prstGeom>
          <a:solidFill>
            <a:schemeClr val="bg1"/>
          </a:solidFill>
          <a:ln>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latin typeface="Lato" panose="020F0502020204030203" pitchFamily="34" charset="0"/>
                <a:ea typeface="Lato" panose="020F0502020204030203" pitchFamily="34" charset="0"/>
                <a:cs typeface="Lato" panose="020F0502020204030203" pitchFamily="34" charset="0"/>
              </a:rPr>
              <a:t>Key advantages:</a:t>
            </a:r>
          </a:p>
          <a:p>
            <a:pPr algn="ctr"/>
            <a:endParaRPr lang="en-US" sz="1500" dirty="0">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US" sz="1500" dirty="0">
                <a:solidFill>
                  <a:schemeClr val="tx1"/>
                </a:solidFill>
                <a:latin typeface="Lato" panose="020F0502020204030203" pitchFamily="34" charset="0"/>
                <a:ea typeface="Lato" panose="020F0502020204030203" pitchFamily="34" charset="0"/>
                <a:cs typeface="Lato" panose="020F0502020204030203" pitchFamily="34" charset="0"/>
              </a:rPr>
              <a:t>Ultra-large gradients (1-100 GeV/m)</a:t>
            </a:r>
          </a:p>
          <a:p>
            <a:pPr algn="ctr"/>
            <a:r>
              <a:rPr lang="en-US" sz="1500" dirty="0">
                <a:solidFill>
                  <a:schemeClr val="tx1"/>
                </a:solidFill>
                <a:latin typeface="Lato" panose="020F0502020204030203" pitchFamily="34" charset="0"/>
                <a:ea typeface="Lato" panose="020F0502020204030203" pitchFamily="34" charset="0"/>
                <a:cs typeface="Lato" panose="020F0502020204030203" pitchFamily="34" charset="0"/>
              </a:rPr>
              <a:t>Ultra-short bunches (suppress </a:t>
            </a:r>
            <a:r>
              <a:rPr lang="en-US" sz="1500" dirty="0" err="1">
                <a:solidFill>
                  <a:schemeClr val="tx1"/>
                </a:solidFill>
                <a:latin typeface="Lato" panose="020F0502020204030203" pitchFamily="34" charset="0"/>
                <a:ea typeface="Lato" panose="020F0502020204030203" pitchFamily="34" charset="0"/>
                <a:cs typeface="Lato" panose="020F0502020204030203" pitchFamily="34" charset="0"/>
              </a:rPr>
              <a:t>beamstrahlung</a:t>
            </a:r>
            <a:r>
              <a:rPr lang="en-US" sz="1500" dirty="0">
                <a:solidFill>
                  <a:schemeClr val="tx1"/>
                </a:solidFill>
                <a:latin typeface="Lato" panose="020F0502020204030203" pitchFamily="34" charset="0"/>
                <a:ea typeface="Lato" panose="020F0502020204030203" pitchFamily="34" charset="0"/>
                <a:cs typeface="Lato" panose="020F0502020204030203" pitchFamily="34" charset="0"/>
              </a:rPr>
              <a:t>)</a:t>
            </a:r>
          </a:p>
        </p:txBody>
      </p:sp>
    </p:spTree>
    <p:extLst>
      <p:ext uri="{BB962C8B-B14F-4D97-AF65-F5344CB8AC3E}">
        <p14:creationId xmlns:p14="http://schemas.microsoft.com/office/powerpoint/2010/main" val="230713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50"/>
        <p:cNvGrpSpPr/>
        <p:nvPr/>
      </p:nvGrpSpPr>
      <p:grpSpPr>
        <a:xfrm>
          <a:off x="0" y="0"/>
          <a:ext cx="0" cy="0"/>
          <a:chOff x="0" y="0"/>
          <a:chExt cx="0" cy="0"/>
        </a:xfrm>
      </p:grpSpPr>
      <p:sp>
        <p:nvSpPr>
          <p:cNvPr id="951" name="Google Shape;951;p75"/>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34</a:t>
            </a:fld>
            <a:endParaRPr/>
          </a:p>
        </p:txBody>
      </p:sp>
      <p:sp>
        <p:nvSpPr>
          <p:cNvPr id="952" name="Google Shape;952;p75"/>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Conclusions</a:t>
            </a:r>
            <a:endParaRPr/>
          </a:p>
        </p:txBody>
      </p:sp>
      <p:sp>
        <p:nvSpPr>
          <p:cNvPr id="953" name="Google Shape;953;p75"/>
          <p:cNvSpPr txBox="1">
            <a:spLocks noGrp="1"/>
          </p:cNvSpPr>
          <p:nvPr>
            <p:ph type="body" idx="1"/>
          </p:nvPr>
        </p:nvSpPr>
        <p:spPr>
          <a:xfrm>
            <a:off x="457200" y="932688"/>
            <a:ext cx="8108950" cy="3799142"/>
          </a:xfrm>
          <a:prstGeom prst="rect">
            <a:avLst/>
          </a:prstGeom>
          <a:noFill/>
          <a:ln>
            <a:noFill/>
          </a:ln>
        </p:spPr>
        <p:txBody>
          <a:bodyPr spcFirstLastPara="1" wrap="square" lIns="0" tIns="0" rIns="0" bIns="0" anchor="t" anchorCtr="0">
            <a:normAutofit/>
          </a:bodyPr>
          <a:lstStyle/>
          <a:p>
            <a:pPr marL="342900" lvl="0" indent="-342900" algn="l" rtl="0">
              <a:lnSpc>
                <a:spcPct val="120000"/>
              </a:lnSpc>
              <a:spcBef>
                <a:spcPts val="0"/>
              </a:spcBef>
              <a:spcAft>
                <a:spcPts val="0"/>
              </a:spcAft>
              <a:buSzPts val="2400"/>
              <a:buFont typeface="Arial"/>
              <a:buChar char="•"/>
            </a:pPr>
            <a:r>
              <a:rPr lang="en-US" dirty="0"/>
              <a:t>Accelerators are powerful tools for scientific discovery</a:t>
            </a:r>
          </a:p>
          <a:p>
            <a:pPr marL="342900" lvl="0" indent="-342900" algn="l" rtl="0">
              <a:lnSpc>
                <a:spcPct val="120000"/>
              </a:lnSpc>
              <a:spcBef>
                <a:spcPts val="300"/>
              </a:spcBef>
              <a:spcAft>
                <a:spcPts val="0"/>
              </a:spcAft>
              <a:buSzPts val="2400"/>
              <a:buFont typeface="Arial"/>
              <a:buChar char="•"/>
            </a:pPr>
            <a:r>
              <a:rPr lang="en-US" dirty="0"/>
              <a:t>A great variety of parameters are achievable – species, power, wavelength, repetition rate</a:t>
            </a:r>
          </a:p>
          <a:p>
            <a:pPr marL="342900" lvl="0" indent="-342900" algn="l" rtl="0">
              <a:lnSpc>
                <a:spcPct val="120000"/>
              </a:lnSpc>
              <a:spcBef>
                <a:spcPts val="300"/>
              </a:spcBef>
              <a:spcAft>
                <a:spcPts val="0"/>
              </a:spcAft>
              <a:buSzPts val="2400"/>
              <a:buFont typeface="Arial"/>
              <a:buChar char="•"/>
            </a:pPr>
            <a:r>
              <a:rPr lang="en-US" dirty="0"/>
              <a:t>Technology is evolving rapidly to enable new capabilities</a:t>
            </a:r>
          </a:p>
          <a:p>
            <a:pPr marL="342900" lvl="0" indent="-342900" algn="l" rtl="0">
              <a:lnSpc>
                <a:spcPct val="120000"/>
              </a:lnSpc>
              <a:spcBef>
                <a:spcPts val="300"/>
              </a:spcBef>
              <a:spcAft>
                <a:spcPts val="0"/>
              </a:spcAft>
              <a:buSzPts val="2400"/>
              <a:buFont typeface="Arial"/>
              <a:buChar char="•"/>
            </a:pPr>
            <a:r>
              <a:rPr lang="en-US" dirty="0"/>
              <a:t>Ultimately accelerator technology will set the limits of collider performance</a:t>
            </a:r>
          </a:p>
          <a:p>
            <a:pPr marL="342900" lvl="0" indent="-342900" algn="l" rtl="0">
              <a:lnSpc>
                <a:spcPct val="120000"/>
              </a:lnSpc>
              <a:spcBef>
                <a:spcPts val="300"/>
              </a:spcBef>
              <a:spcAft>
                <a:spcPts val="0"/>
              </a:spcAft>
              <a:buSzPts val="2400"/>
              <a:buFont typeface="Arial"/>
              <a:buChar char="•"/>
              <a:tabLst>
                <a:tab pos="3133725" algn="l"/>
              </a:tabLst>
            </a:pPr>
            <a:r>
              <a:rPr lang="en-US" dirty="0"/>
              <a:t>Exciting time with great options for the community</a:t>
            </a:r>
          </a:p>
          <a:p>
            <a:pPr marL="0" lvl="0" indent="0" algn="l" rtl="0">
              <a:lnSpc>
                <a:spcPct val="120000"/>
              </a:lnSpc>
              <a:spcBef>
                <a:spcPts val="300"/>
              </a:spcBef>
              <a:spcAft>
                <a:spcPts val="0"/>
              </a:spcAft>
              <a:buSzPts val="2400"/>
            </a:pPr>
            <a:r>
              <a:rPr lang="en-US" dirty="0"/>
              <a:t>Questions?</a:t>
            </a:r>
          </a:p>
        </p:txBody>
      </p:sp>
    </p:spTree>
    <p:extLst>
      <p:ext uri="{BB962C8B-B14F-4D97-AF65-F5344CB8AC3E}">
        <p14:creationId xmlns:p14="http://schemas.microsoft.com/office/powerpoint/2010/main" val="425848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4"/>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35</a:t>
            </a:fld>
            <a:endParaRPr/>
          </a:p>
        </p:txBody>
      </p:sp>
      <p:sp>
        <p:nvSpPr>
          <p:cNvPr id="85" name="Google Shape;85;p4"/>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Acknowledgements &amp; References </a:t>
            </a:r>
            <a:endParaRPr/>
          </a:p>
        </p:txBody>
      </p:sp>
      <p:sp>
        <p:nvSpPr>
          <p:cNvPr id="86" name="Google Shape;86;p4"/>
          <p:cNvSpPr txBox="1">
            <a:spLocks noGrp="1"/>
          </p:cNvSpPr>
          <p:nvPr>
            <p:ph type="body" idx="1"/>
          </p:nvPr>
        </p:nvSpPr>
        <p:spPr>
          <a:xfrm>
            <a:off x="457200" y="932688"/>
            <a:ext cx="8108950" cy="3799142"/>
          </a:xfrm>
          <a:prstGeom prst="rect">
            <a:avLst/>
          </a:prstGeom>
          <a:noFill/>
          <a:ln>
            <a:noFill/>
          </a:ln>
        </p:spPr>
        <p:txBody>
          <a:bodyPr spcFirstLastPara="1" wrap="square" lIns="0" tIns="0" rIns="0" bIns="0" anchor="t" anchorCtr="0">
            <a:normAutofit fontScale="92500" lnSpcReduction="10000"/>
          </a:bodyPr>
          <a:lstStyle/>
          <a:p>
            <a:pPr marL="342900" lvl="0" indent="-342900" algn="l" rtl="0">
              <a:lnSpc>
                <a:spcPct val="120000"/>
              </a:lnSpc>
              <a:spcBef>
                <a:spcPts val="0"/>
              </a:spcBef>
              <a:spcAft>
                <a:spcPts val="0"/>
              </a:spcAft>
              <a:buSzPts val="1800"/>
              <a:buFont typeface="Arial"/>
              <a:buChar char="•"/>
            </a:pPr>
            <a:r>
              <a:rPr lang="en-US" sz="1800" dirty="0"/>
              <a:t>Eric </a:t>
            </a:r>
            <a:r>
              <a:rPr lang="en-US" sz="1800" dirty="0" err="1"/>
              <a:t>Prebys</a:t>
            </a:r>
            <a:r>
              <a:rPr lang="en-US" sz="1800" dirty="0"/>
              <a:t> &amp; Vladimir </a:t>
            </a:r>
            <a:r>
              <a:rPr lang="en-US" sz="1800" dirty="0" err="1"/>
              <a:t>Shiltsev</a:t>
            </a:r>
            <a:r>
              <a:rPr lang="en-US" sz="1800" dirty="0"/>
              <a:t> CMS Data School Talks from 2022/2020</a:t>
            </a:r>
            <a:endParaRPr dirty="0"/>
          </a:p>
          <a:p>
            <a:pPr marL="342900" lvl="0" indent="-342900" algn="l" rtl="0">
              <a:lnSpc>
                <a:spcPct val="120000"/>
              </a:lnSpc>
              <a:spcBef>
                <a:spcPts val="300"/>
              </a:spcBef>
              <a:spcAft>
                <a:spcPts val="0"/>
              </a:spcAft>
              <a:buSzPts val="1800"/>
              <a:buFont typeface="Arial"/>
              <a:buChar char="•"/>
            </a:pPr>
            <a:r>
              <a:rPr lang="en-US" sz="1800" dirty="0"/>
              <a:t>Michael Fazio</a:t>
            </a:r>
            <a:endParaRPr dirty="0"/>
          </a:p>
          <a:p>
            <a:pPr marL="342900" lvl="0" indent="-342900" algn="l" rtl="0">
              <a:lnSpc>
                <a:spcPct val="120000"/>
              </a:lnSpc>
              <a:spcBef>
                <a:spcPts val="300"/>
              </a:spcBef>
              <a:spcAft>
                <a:spcPts val="0"/>
              </a:spcAft>
              <a:buSzPts val="1800"/>
              <a:buFont typeface="Arial"/>
              <a:buChar char="•"/>
            </a:pPr>
            <a:r>
              <a:rPr lang="en-US" sz="1800" dirty="0"/>
              <a:t>US Particle Accelerator School</a:t>
            </a:r>
            <a:endParaRPr dirty="0"/>
          </a:p>
          <a:p>
            <a:pPr marL="800100" lvl="1" indent="-342900" algn="l" rtl="0">
              <a:lnSpc>
                <a:spcPct val="120000"/>
              </a:lnSpc>
              <a:spcBef>
                <a:spcPts val="300"/>
              </a:spcBef>
              <a:spcAft>
                <a:spcPts val="0"/>
              </a:spcAft>
              <a:buSzPts val="1920"/>
              <a:buChar char="•"/>
            </a:pPr>
            <a:r>
              <a:rPr lang="en-US" sz="1600" u="sng" dirty="0">
                <a:solidFill>
                  <a:schemeClr val="hlink"/>
                </a:solidFill>
                <a:hlinkClick r:id="rId3"/>
              </a:rPr>
              <a:t>https://uspas.fnal.gov/index.shtml</a:t>
            </a:r>
            <a:r>
              <a:rPr lang="en-US" sz="1600" dirty="0"/>
              <a:t> </a:t>
            </a:r>
            <a:endParaRPr dirty="0"/>
          </a:p>
          <a:p>
            <a:pPr marL="800100" lvl="1" indent="-342900" algn="l" rtl="0">
              <a:lnSpc>
                <a:spcPct val="120000"/>
              </a:lnSpc>
              <a:spcBef>
                <a:spcPts val="0"/>
              </a:spcBef>
              <a:spcAft>
                <a:spcPts val="0"/>
              </a:spcAft>
              <a:buSzPts val="1920"/>
              <a:buChar char="•"/>
            </a:pPr>
            <a:r>
              <a:rPr lang="en-US" sz="1600" u="sng" dirty="0">
                <a:solidFill>
                  <a:schemeClr val="hlink"/>
                </a:solidFill>
                <a:hlinkClick r:id="rId4"/>
              </a:rPr>
              <a:t>https://people.nscl.msu.edu/~lund/uspas/ap_2021/</a:t>
            </a:r>
            <a:r>
              <a:rPr lang="en-US" sz="1600" dirty="0"/>
              <a:t> </a:t>
            </a:r>
            <a:endParaRPr dirty="0"/>
          </a:p>
          <a:p>
            <a:pPr marL="800100" lvl="1" indent="-342900" algn="l" rtl="0">
              <a:lnSpc>
                <a:spcPct val="120000"/>
              </a:lnSpc>
              <a:spcBef>
                <a:spcPts val="0"/>
              </a:spcBef>
              <a:spcAft>
                <a:spcPts val="0"/>
              </a:spcAft>
              <a:buSzPts val="1920"/>
              <a:buChar char="•"/>
            </a:pPr>
            <a:r>
              <a:rPr lang="en-US" sz="1600" u="sng" dirty="0">
                <a:solidFill>
                  <a:schemeClr val="hlink"/>
                </a:solidFill>
                <a:hlinkClick r:id="rId5"/>
              </a:rPr>
              <a:t>https://sites.google.com/view/uspas-2020-winter-fundamentals/course-syllabus</a:t>
            </a:r>
            <a:r>
              <a:rPr lang="en-US" sz="1600" dirty="0"/>
              <a:t> </a:t>
            </a:r>
            <a:endParaRPr dirty="0"/>
          </a:p>
          <a:p>
            <a:pPr marL="342900" lvl="0" indent="-342900" algn="l" rtl="0">
              <a:lnSpc>
                <a:spcPct val="120000"/>
              </a:lnSpc>
              <a:spcBef>
                <a:spcPts val="0"/>
              </a:spcBef>
              <a:spcAft>
                <a:spcPts val="0"/>
              </a:spcAft>
              <a:buSzPts val="1800"/>
              <a:buFont typeface="Arial"/>
              <a:buChar char="•"/>
            </a:pPr>
            <a:r>
              <a:rPr lang="en-US" sz="1800" dirty="0" err="1"/>
              <a:t>Alesini</a:t>
            </a:r>
            <a:r>
              <a:rPr lang="en-US" sz="1800" dirty="0"/>
              <a:t>, David. "Linear Accelerator Technology." </a:t>
            </a:r>
            <a:r>
              <a:rPr lang="en-US" sz="1800" i="1" dirty="0"/>
              <a:t>CERN Yellow Reports: School Proceedings</a:t>
            </a:r>
            <a:r>
              <a:rPr lang="en-US" sz="1800" dirty="0"/>
              <a:t> 1 (2018): 79-79.</a:t>
            </a:r>
            <a:endParaRPr dirty="0"/>
          </a:p>
          <a:p>
            <a:pPr marL="342900" lvl="0" indent="-342900" algn="l" rtl="0">
              <a:lnSpc>
                <a:spcPct val="120000"/>
              </a:lnSpc>
              <a:spcBef>
                <a:spcPts val="300"/>
              </a:spcBef>
              <a:spcAft>
                <a:spcPts val="0"/>
              </a:spcAft>
              <a:buSzPts val="1800"/>
              <a:buFont typeface="Arial"/>
              <a:buChar char="•"/>
            </a:pPr>
            <a:r>
              <a:rPr lang="en-US" sz="1800" dirty="0"/>
              <a:t>Kain arXiv:1608.02449v1 Beam Dynamics and Beam Losses – Circular Machines</a:t>
            </a:r>
          </a:p>
          <a:p>
            <a:pPr marL="342900" lvl="0" indent="-342900" algn="l" rtl="0">
              <a:lnSpc>
                <a:spcPct val="120000"/>
              </a:lnSpc>
              <a:spcBef>
                <a:spcPts val="300"/>
              </a:spcBef>
              <a:spcAft>
                <a:spcPts val="0"/>
              </a:spcAft>
              <a:buSzPts val="1800"/>
              <a:buFont typeface="Arial"/>
              <a:buChar char="•"/>
            </a:pPr>
            <a:r>
              <a:rPr lang="en-US" dirty="0"/>
              <a:t>P5 Proponents for Colliders – SLAC Town Hall</a:t>
            </a:r>
            <a:endParaRPr dirty="0"/>
          </a:p>
          <a:p>
            <a:pPr marL="342900" lvl="0" indent="-342900" algn="l" rtl="0">
              <a:lnSpc>
                <a:spcPct val="120000"/>
              </a:lnSpc>
              <a:spcBef>
                <a:spcPts val="300"/>
              </a:spcBef>
              <a:spcAft>
                <a:spcPts val="0"/>
              </a:spcAft>
              <a:buSzPts val="1800"/>
              <a:buFont typeface="Arial"/>
              <a:buChar char="•"/>
            </a:pPr>
            <a:r>
              <a:rPr lang="en-US" sz="1800" dirty="0"/>
              <a:t>Many more references on slides and in speaker notes</a:t>
            </a:r>
            <a:endParaRPr dirty="0"/>
          </a:p>
        </p:txBody>
      </p:sp>
    </p:spTree>
    <p:extLst>
      <p:ext uri="{BB962C8B-B14F-4D97-AF65-F5344CB8AC3E}">
        <p14:creationId xmlns:p14="http://schemas.microsoft.com/office/powerpoint/2010/main" val="5304667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23"/>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36</a:t>
            </a:fld>
            <a:endParaRPr/>
          </a:p>
        </p:txBody>
      </p:sp>
      <p:sp>
        <p:nvSpPr>
          <p:cNvPr id="424" name="Google Shape;424;p23"/>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Particle (Electron) Sources</a:t>
            </a:r>
            <a:endParaRPr/>
          </a:p>
        </p:txBody>
      </p:sp>
      <p:pic>
        <p:nvPicPr>
          <p:cNvPr id="425" name="Google Shape;425;p23"/>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4895963" y="932688"/>
            <a:ext cx="3962400" cy="2353380"/>
          </a:xfrm>
          <a:prstGeom prst="rect">
            <a:avLst/>
          </a:prstGeom>
          <a:noFill/>
          <a:ln>
            <a:noFill/>
          </a:ln>
        </p:spPr>
      </p:pic>
      <p:sp>
        <p:nvSpPr>
          <p:cNvPr id="426" name="Google Shape;426;p23"/>
          <p:cNvSpPr txBox="1"/>
          <p:nvPr/>
        </p:nvSpPr>
        <p:spPr>
          <a:xfrm>
            <a:off x="457200" y="932688"/>
            <a:ext cx="3962400" cy="3799142"/>
          </a:xfrm>
          <a:prstGeom prst="rect">
            <a:avLst/>
          </a:prstGeom>
          <a:noFill/>
          <a:ln>
            <a:noFill/>
          </a:ln>
        </p:spPr>
        <p:txBody>
          <a:bodyPr spcFirstLastPara="1" wrap="square" lIns="0" tIns="0" rIns="0" bIns="0" anchor="t" anchorCtr="0">
            <a:normAutofit lnSpcReduction="10000"/>
          </a:bodyPr>
          <a:lstStyle/>
          <a:p>
            <a:pPr marL="342900" marR="0" lvl="0" indent="-342900" algn="l" rtl="0">
              <a:lnSpc>
                <a:spcPct val="120000"/>
              </a:lnSpc>
              <a:spcBef>
                <a:spcPts val="0"/>
              </a:spcBef>
              <a:spcAft>
                <a:spcPts val="0"/>
              </a:spcAft>
              <a:buClr>
                <a:srgbClr val="981E32"/>
              </a:buClr>
              <a:buSzPts val="2400"/>
              <a:buFont typeface="Arial"/>
              <a:buChar char="•"/>
            </a:pPr>
            <a:r>
              <a:rPr lang="en-US" sz="2400" b="0">
                <a:solidFill>
                  <a:schemeClr val="dk1"/>
                </a:solidFill>
                <a:latin typeface="Arial"/>
                <a:ea typeface="Arial"/>
                <a:cs typeface="Arial"/>
                <a:sym typeface="Arial"/>
              </a:rPr>
              <a:t>Electrons emitted by providing enough free energy to overcome binding energy </a:t>
            </a:r>
            <a:endParaRPr/>
          </a:p>
          <a:p>
            <a:pPr marL="342900" marR="0" lvl="0" indent="-342900" algn="l" rtl="0">
              <a:lnSpc>
                <a:spcPct val="120000"/>
              </a:lnSpc>
              <a:spcBef>
                <a:spcPts val="300"/>
              </a:spcBef>
              <a:spcAft>
                <a:spcPts val="0"/>
              </a:spcAft>
              <a:buClr>
                <a:srgbClr val="981E32"/>
              </a:buClr>
              <a:buSzPts val="2400"/>
              <a:buFont typeface="Arial"/>
              <a:buChar char="•"/>
            </a:pPr>
            <a:r>
              <a:rPr lang="en-US" sz="2400" b="0">
                <a:solidFill>
                  <a:schemeClr val="dk1"/>
                </a:solidFill>
                <a:latin typeface="Arial"/>
                <a:ea typeface="Arial"/>
                <a:cs typeface="Arial"/>
                <a:sym typeface="Arial"/>
              </a:rPr>
              <a:t>Thermionic, field and/or photo emission</a:t>
            </a:r>
            <a:endParaRPr/>
          </a:p>
          <a:p>
            <a:pPr marL="342900" marR="0" lvl="0" indent="-342900" algn="l" rtl="0">
              <a:lnSpc>
                <a:spcPct val="120000"/>
              </a:lnSpc>
              <a:spcBef>
                <a:spcPts val="300"/>
              </a:spcBef>
              <a:spcAft>
                <a:spcPts val="0"/>
              </a:spcAft>
              <a:buClr>
                <a:srgbClr val="981E32"/>
              </a:buClr>
              <a:buSzPts val="2400"/>
              <a:buFont typeface="Arial"/>
              <a:buChar char="•"/>
            </a:pPr>
            <a:r>
              <a:rPr lang="en-US" sz="2400" b="0">
                <a:solidFill>
                  <a:schemeClr val="dk1"/>
                </a:solidFill>
                <a:latin typeface="Arial"/>
                <a:ea typeface="Arial"/>
                <a:cs typeface="Arial"/>
                <a:sym typeface="Arial"/>
              </a:rPr>
              <a:t>Need electric fields to accelerate particles away from the surface</a:t>
            </a:r>
            <a:endParaRPr/>
          </a:p>
        </p:txBody>
      </p:sp>
      <p:pic>
        <p:nvPicPr>
          <p:cNvPr id="427" name="Google Shape;427;p2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34000" y="3108066"/>
            <a:ext cx="2891952" cy="2035434"/>
          </a:xfrm>
          <a:prstGeom prst="rect">
            <a:avLst/>
          </a:prstGeom>
          <a:noFill/>
          <a:ln>
            <a:noFill/>
          </a:ln>
        </p:spPr>
      </p:pic>
      <p:sp>
        <p:nvSpPr>
          <p:cNvPr id="428" name="Google Shape;428;p23"/>
          <p:cNvSpPr txBox="1"/>
          <p:nvPr/>
        </p:nvSpPr>
        <p:spPr>
          <a:xfrm>
            <a:off x="5919867" y="971550"/>
            <a:ext cx="101822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DC Gun</a:t>
            </a:r>
            <a:endParaRPr/>
          </a:p>
        </p:txBody>
      </p:sp>
      <p:sp>
        <p:nvSpPr>
          <p:cNvPr id="429" name="Google Shape;429;p23"/>
          <p:cNvSpPr txBox="1"/>
          <p:nvPr/>
        </p:nvSpPr>
        <p:spPr>
          <a:xfrm>
            <a:off x="5105400" y="2837963"/>
            <a:ext cx="99257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RF Gun</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24"/>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37</a:t>
            </a:fld>
            <a:endParaRPr/>
          </a:p>
        </p:txBody>
      </p:sp>
      <p:sp>
        <p:nvSpPr>
          <p:cNvPr id="436" name="Google Shape;436;p24"/>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Particle (Ion) Sources</a:t>
            </a:r>
            <a:endParaRPr/>
          </a:p>
        </p:txBody>
      </p:sp>
      <p:sp>
        <p:nvSpPr>
          <p:cNvPr id="437" name="Google Shape;437;p24"/>
          <p:cNvSpPr txBox="1">
            <a:spLocks noGrp="1"/>
          </p:cNvSpPr>
          <p:nvPr>
            <p:ph type="body" idx="1"/>
          </p:nvPr>
        </p:nvSpPr>
        <p:spPr>
          <a:xfrm>
            <a:off x="457200" y="932688"/>
            <a:ext cx="3125530" cy="3799142"/>
          </a:xfrm>
          <a:prstGeom prst="rect">
            <a:avLst/>
          </a:prstGeom>
          <a:noFill/>
          <a:ln>
            <a:noFill/>
          </a:ln>
        </p:spPr>
        <p:txBody>
          <a:bodyPr spcFirstLastPara="1" wrap="square" lIns="0" tIns="0" rIns="0" bIns="0" anchor="t" anchorCtr="0">
            <a:normAutofit/>
          </a:bodyPr>
          <a:lstStyle/>
          <a:p>
            <a:pPr marL="342900" lvl="0" indent="-342900" algn="l" rtl="0">
              <a:lnSpc>
                <a:spcPct val="120000"/>
              </a:lnSpc>
              <a:spcBef>
                <a:spcPts val="0"/>
              </a:spcBef>
              <a:spcAft>
                <a:spcPts val="0"/>
              </a:spcAft>
              <a:buSzPts val="2400"/>
              <a:buFont typeface="Arial"/>
              <a:buChar char="•"/>
            </a:pPr>
            <a:r>
              <a:rPr lang="en-US"/>
              <a:t>Ionize gas and accelerate</a:t>
            </a:r>
            <a:endParaRPr/>
          </a:p>
          <a:p>
            <a:pPr marL="342900" lvl="0" indent="-342900" algn="l" rtl="0">
              <a:lnSpc>
                <a:spcPct val="120000"/>
              </a:lnSpc>
              <a:spcBef>
                <a:spcPts val="300"/>
              </a:spcBef>
              <a:spcAft>
                <a:spcPts val="0"/>
              </a:spcAft>
              <a:buSzPts val="2400"/>
              <a:buFont typeface="Arial"/>
              <a:buChar char="•"/>
            </a:pPr>
            <a:r>
              <a:rPr lang="en-US"/>
              <a:t>Set desired ionization by stripping or adding electrons</a:t>
            </a:r>
            <a:endParaRPr/>
          </a:p>
          <a:p>
            <a:pPr marL="342900" lvl="0" indent="-342900" algn="l" rtl="0">
              <a:lnSpc>
                <a:spcPct val="120000"/>
              </a:lnSpc>
              <a:spcBef>
                <a:spcPts val="300"/>
              </a:spcBef>
              <a:spcAft>
                <a:spcPts val="0"/>
              </a:spcAft>
              <a:buSzPts val="2400"/>
              <a:buFont typeface="Arial"/>
              <a:buChar char="•"/>
            </a:pPr>
            <a:r>
              <a:rPr lang="en-US"/>
              <a:t>Select ionization with magnets </a:t>
            </a:r>
            <a:endParaRPr/>
          </a:p>
        </p:txBody>
      </p:sp>
      <p:pic>
        <p:nvPicPr>
          <p:cNvPr id="438" name="Google Shape;438;p2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582730" y="1809750"/>
            <a:ext cx="5324475" cy="2796694"/>
          </a:xfrm>
          <a:prstGeom prst="rect">
            <a:avLst/>
          </a:prstGeom>
          <a:noFill/>
          <a:ln>
            <a:noFill/>
          </a:ln>
        </p:spPr>
      </p:pic>
      <p:sp>
        <p:nvSpPr>
          <p:cNvPr id="439" name="Google Shape;439;p24"/>
          <p:cNvSpPr/>
          <p:nvPr/>
        </p:nvSpPr>
        <p:spPr>
          <a:xfrm>
            <a:off x="4231114" y="1308174"/>
            <a:ext cx="402770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Schematic of CERN’s LINAC4 source</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25"/>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38</a:t>
            </a:fld>
            <a:endParaRPr/>
          </a:p>
        </p:txBody>
      </p:sp>
      <p:sp>
        <p:nvSpPr>
          <p:cNvPr id="446" name="Google Shape;446;p25"/>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Real Particle Sources</a:t>
            </a:r>
            <a:endParaRPr/>
          </a:p>
        </p:txBody>
      </p:sp>
      <p:pic>
        <p:nvPicPr>
          <p:cNvPr id="447" name="Google Shape;447;p2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67200" y="1308616"/>
            <a:ext cx="4876800" cy="2492245"/>
          </a:xfrm>
          <a:prstGeom prst="rect">
            <a:avLst/>
          </a:prstGeom>
          <a:noFill/>
          <a:ln>
            <a:noFill/>
          </a:ln>
        </p:spPr>
      </p:pic>
      <p:sp>
        <p:nvSpPr>
          <p:cNvPr id="448" name="Google Shape;448;p25"/>
          <p:cNvSpPr txBox="1"/>
          <p:nvPr/>
        </p:nvSpPr>
        <p:spPr>
          <a:xfrm>
            <a:off x="3112333" y="3280509"/>
            <a:ext cx="192873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DC Electron Gun</a:t>
            </a:r>
            <a:endParaRPr/>
          </a:p>
        </p:txBody>
      </p:sp>
      <p:sp>
        <p:nvSpPr>
          <p:cNvPr id="449" name="Google Shape;449;p25"/>
          <p:cNvSpPr txBox="1"/>
          <p:nvPr/>
        </p:nvSpPr>
        <p:spPr>
          <a:xfrm>
            <a:off x="5754057" y="968577"/>
            <a:ext cx="190308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RF Electron Gun</a:t>
            </a:r>
            <a:endParaRPr/>
          </a:p>
        </p:txBody>
      </p:sp>
      <p:pic>
        <p:nvPicPr>
          <p:cNvPr id="450" name="Google Shape;450;p25" descr="Applied Ion Systems on Twitter: &quot;Instead, large area dispenser cathodes are  typically employed for thermionic emission linac guns. These consist of a  larger, often concave disc of material such as LaB6 with"/>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895600" y="3649841"/>
            <a:ext cx="2362200" cy="1328738"/>
          </a:xfrm>
          <a:prstGeom prst="rect">
            <a:avLst/>
          </a:prstGeom>
          <a:noFill/>
          <a:ln>
            <a:noFill/>
          </a:ln>
        </p:spPr>
      </p:pic>
      <p:cxnSp>
        <p:nvCxnSpPr>
          <p:cNvPr id="451" name="Google Shape;451;p25"/>
          <p:cNvCxnSpPr/>
          <p:nvPr/>
        </p:nvCxnSpPr>
        <p:spPr>
          <a:xfrm>
            <a:off x="1219200" y="3924318"/>
            <a:ext cx="2362200" cy="400032"/>
          </a:xfrm>
          <a:prstGeom prst="straightConnector1">
            <a:avLst/>
          </a:prstGeom>
          <a:noFill/>
          <a:ln w="57150" cap="flat" cmpd="sng">
            <a:solidFill>
              <a:srgbClr val="0000FF"/>
            </a:solidFill>
            <a:prstDash val="solid"/>
            <a:round/>
            <a:headEnd type="none" w="sm" len="sm"/>
            <a:tailEnd type="triangle" w="med" len="med"/>
          </a:ln>
        </p:spPr>
      </p:cxnSp>
      <p:sp>
        <p:nvSpPr>
          <p:cNvPr id="452" name="Google Shape;452;p25"/>
          <p:cNvSpPr txBox="1"/>
          <p:nvPr/>
        </p:nvSpPr>
        <p:spPr>
          <a:xfrm>
            <a:off x="421789" y="4056785"/>
            <a:ext cx="12954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0000FF"/>
                </a:solidFill>
                <a:latin typeface="Arial"/>
                <a:ea typeface="Arial"/>
                <a:cs typeface="Arial"/>
                <a:sym typeface="Arial"/>
              </a:rPr>
              <a:t>Emitter heated to 1000 </a:t>
            </a:r>
            <a:r>
              <a:rPr lang="en-US" sz="1800" baseline="30000">
                <a:solidFill>
                  <a:srgbClr val="0000FF"/>
                </a:solidFill>
                <a:latin typeface="Arial"/>
                <a:ea typeface="Arial"/>
                <a:cs typeface="Arial"/>
                <a:sym typeface="Arial"/>
              </a:rPr>
              <a:t>o</a:t>
            </a:r>
            <a:r>
              <a:rPr lang="en-US" sz="1800">
                <a:solidFill>
                  <a:srgbClr val="0000FF"/>
                </a:solidFill>
                <a:latin typeface="Arial"/>
                <a:ea typeface="Arial"/>
                <a:cs typeface="Arial"/>
                <a:sym typeface="Arial"/>
              </a:rPr>
              <a:t>C </a:t>
            </a:r>
            <a:endParaRPr/>
          </a:p>
        </p:txBody>
      </p:sp>
      <p:pic>
        <p:nvPicPr>
          <p:cNvPr id="453" name="Google Shape;453;p2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381000" y="1123950"/>
            <a:ext cx="1841640" cy="2489023"/>
          </a:xfrm>
          <a:prstGeom prst="rect">
            <a:avLst/>
          </a:prstGeom>
          <a:noFill/>
          <a:ln>
            <a:noFill/>
          </a:ln>
        </p:spPr>
      </p:pic>
      <p:pic>
        <p:nvPicPr>
          <p:cNvPr id="454" name="Google Shape;454;p25"/>
          <p:cNvPicPr preferRelativeResize="0"/>
          <p:nvPr/>
        </p:nvPicPr>
        <p:blipFill rotWithShape="1">
          <a:blip r:embed="rId6">
            <a:alphaModFix/>
          </a:blip>
          <a:srcRect/>
          <a:stretch/>
        </p:blipFill>
        <p:spPr>
          <a:xfrm>
            <a:off x="1916945" y="1661305"/>
            <a:ext cx="2390775" cy="1638300"/>
          </a:xfrm>
          <a:prstGeom prst="rect">
            <a:avLst/>
          </a:prstGeom>
          <a:noFill/>
          <a:ln>
            <a:noFill/>
          </a:ln>
        </p:spPr>
      </p:pic>
      <p:sp>
        <p:nvSpPr>
          <p:cNvPr id="455" name="Google Shape;455;p25"/>
          <p:cNvSpPr txBox="1"/>
          <p:nvPr/>
        </p:nvSpPr>
        <p:spPr>
          <a:xfrm>
            <a:off x="2230014" y="1208888"/>
            <a:ext cx="308289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CERN Hydrogen Ion Source</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26"/>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39</a:t>
            </a:fld>
            <a:endParaRPr/>
          </a:p>
        </p:txBody>
      </p:sp>
      <p:sp>
        <p:nvSpPr>
          <p:cNvPr id="461" name="Google Shape;461;p26"/>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RF Linear Accelerator Increases Beam Energy</a:t>
            </a:r>
            <a:endParaRPr/>
          </a:p>
        </p:txBody>
      </p:sp>
      <p:pic>
        <p:nvPicPr>
          <p:cNvPr id="462" name="Google Shape;462;p26"/>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3582730" y="2155944"/>
            <a:ext cx="5611237" cy="2864314"/>
          </a:xfrm>
          <a:prstGeom prst="rect">
            <a:avLst/>
          </a:prstGeom>
          <a:noFill/>
          <a:ln>
            <a:noFill/>
          </a:ln>
        </p:spPr>
      </p:pic>
      <p:sp>
        <p:nvSpPr>
          <p:cNvPr id="463" name="Google Shape;463;p26"/>
          <p:cNvSpPr txBox="1"/>
          <p:nvPr/>
        </p:nvSpPr>
        <p:spPr>
          <a:xfrm>
            <a:off x="5334000" y="1786612"/>
            <a:ext cx="191597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Electrons at APS</a:t>
            </a:r>
            <a:endParaRPr/>
          </a:p>
        </p:txBody>
      </p:sp>
      <p:sp>
        <p:nvSpPr>
          <p:cNvPr id="464" name="Google Shape;464;p26"/>
          <p:cNvSpPr txBox="1"/>
          <p:nvPr/>
        </p:nvSpPr>
        <p:spPr>
          <a:xfrm>
            <a:off x="457200" y="932688"/>
            <a:ext cx="3125530" cy="3799142"/>
          </a:xfrm>
          <a:prstGeom prst="rect">
            <a:avLst/>
          </a:prstGeom>
          <a:noFill/>
          <a:ln>
            <a:noFill/>
          </a:ln>
        </p:spPr>
        <p:txBody>
          <a:bodyPr spcFirstLastPara="1" wrap="square" lIns="0" tIns="0" rIns="0" bIns="0" anchor="t" anchorCtr="0">
            <a:normAutofit fontScale="92500" lnSpcReduction="10000"/>
          </a:bodyPr>
          <a:lstStyle/>
          <a:p>
            <a:pPr marL="342900" marR="0" lvl="0" indent="-342900" algn="l" rtl="0">
              <a:lnSpc>
                <a:spcPct val="120000"/>
              </a:lnSpc>
              <a:spcBef>
                <a:spcPts val="0"/>
              </a:spcBef>
              <a:spcAft>
                <a:spcPts val="0"/>
              </a:spcAft>
              <a:buClr>
                <a:srgbClr val="981E32"/>
              </a:buClr>
              <a:buSzPct val="100000"/>
              <a:buFont typeface="Arial"/>
              <a:buChar char="•"/>
            </a:pPr>
            <a:r>
              <a:rPr lang="en-US" sz="2400" b="0">
                <a:solidFill>
                  <a:schemeClr val="dk1"/>
                </a:solidFill>
                <a:latin typeface="Arial"/>
                <a:ea typeface="Arial"/>
                <a:cs typeface="Arial"/>
                <a:sym typeface="Arial"/>
              </a:rPr>
              <a:t>Electromagnetic wave accelerates particles to higher energy</a:t>
            </a:r>
            <a:endParaRPr/>
          </a:p>
          <a:p>
            <a:pPr marL="342900" marR="0" lvl="0" indent="-342900" algn="l" rtl="0">
              <a:lnSpc>
                <a:spcPct val="120000"/>
              </a:lnSpc>
              <a:spcBef>
                <a:spcPts val="300"/>
              </a:spcBef>
              <a:spcAft>
                <a:spcPts val="0"/>
              </a:spcAft>
              <a:buClr>
                <a:srgbClr val="981E32"/>
              </a:buClr>
              <a:buSzPct val="100000"/>
              <a:buFont typeface="Arial"/>
              <a:buChar char="•"/>
            </a:pPr>
            <a:r>
              <a:rPr lang="en-US" sz="2400" b="0">
                <a:solidFill>
                  <a:schemeClr val="dk1"/>
                </a:solidFill>
                <a:latin typeface="Arial"/>
                <a:ea typeface="Arial"/>
                <a:cs typeface="Arial"/>
                <a:sym typeface="Arial"/>
              </a:rPr>
              <a:t>Linear accelerator is common for injection into a circular machine</a:t>
            </a:r>
            <a:endParaRPr/>
          </a:p>
          <a:p>
            <a:pPr marL="342900" marR="0" lvl="0" indent="-342900" algn="l" rtl="0">
              <a:lnSpc>
                <a:spcPct val="120000"/>
              </a:lnSpc>
              <a:spcBef>
                <a:spcPts val="300"/>
              </a:spcBef>
              <a:spcAft>
                <a:spcPts val="0"/>
              </a:spcAft>
              <a:buClr>
                <a:srgbClr val="981E32"/>
              </a:buClr>
              <a:buSzPct val="100000"/>
              <a:buFont typeface="Arial"/>
              <a:buChar char="•"/>
            </a:pPr>
            <a:r>
              <a:rPr lang="en-US" sz="2400" b="0">
                <a:solidFill>
                  <a:schemeClr val="dk1"/>
                </a:solidFill>
                <a:latin typeface="Arial"/>
                <a:ea typeface="Arial"/>
                <a:cs typeface="Arial"/>
                <a:sym typeface="Arial"/>
              </a:rPr>
              <a:t>Higher beam quality; used to bunch, focus and compress beam</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20"/>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a:t>
            </a:fld>
            <a:endParaRPr/>
          </a:p>
        </p:txBody>
      </p:sp>
      <p:sp>
        <p:nvSpPr>
          <p:cNvPr id="396" name="Google Shape;396;p20"/>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CERN Accelerator Complex</a:t>
            </a:r>
            <a:endParaRPr/>
          </a:p>
        </p:txBody>
      </p:sp>
      <p:pic>
        <p:nvPicPr>
          <p:cNvPr id="397" name="Google Shape;397;p20" descr="Graphics,accelerator,LHC,LHC experiments,Accelerators"/>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998036"/>
            <a:ext cx="7315200" cy="4145464"/>
          </a:xfrm>
          <a:prstGeom prst="rect">
            <a:avLst/>
          </a:prstGeom>
          <a:noFill/>
          <a:ln>
            <a:noFill/>
          </a:ln>
        </p:spPr>
      </p:pic>
      <p:pic>
        <p:nvPicPr>
          <p:cNvPr id="398" name="Google Shape;398;p20" descr="Graphics,accelerator,LHC,LHC experiments,Accelerators"/>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029201" y="932688"/>
            <a:ext cx="4087872" cy="502852"/>
          </a:xfrm>
          <a:prstGeom prst="rect">
            <a:avLst/>
          </a:prstGeom>
          <a:noFill/>
          <a:ln>
            <a:noFill/>
          </a:ln>
        </p:spPr>
      </p:pic>
      <p:sp>
        <p:nvSpPr>
          <p:cNvPr id="399" name="Google Shape;399;p20"/>
          <p:cNvSpPr txBox="1"/>
          <p:nvPr/>
        </p:nvSpPr>
        <p:spPr>
          <a:xfrm>
            <a:off x="1371600" y="933625"/>
            <a:ext cx="12234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3030F0"/>
                </a:solidFill>
                <a:latin typeface="Arial"/>
                <a:ea typeface="Arial"/>
                <a:cs typeface="Arial"/>
                <a:sym typeface="Arial"/>
              </a:rPr>
              <a:t>6500 GeV</a:t>
            </a:r>
            <a:endParaRPr/>
          </a:p>
        </p:txBody>
      </p:sp>
      <p:sp>
        <p:nvSpPr>
          <p:cNvPr id="400" name="Google Shape;400;p20"/>
          <p:cNvSpPr txBox="1"/>
          <p:nvPr/>
        </p:nvSpPr>
        <p:spPr>
          <a:xfrm>
            <a:off x="2438400" y="2266950"/>
            <a:ext cx="109517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3030F0"/>
                </a:solidFill>
                <a:latin typeface="Arial"/>
                <a:ea typeface="Arial"/>
                <a:cs typeface="Arial"/>
                <a:sym typeface="Arial"/>
              </a:rPr>
              <a:t>450 GeV</a:t>
            </a:r>
            <a:endParaRPr/>
          </a:p>
        </p:txBody>
      </p:sp>
      <p:sp>
        <p:nvSpPr>
          <p:cNvPr id="401" name="Google Shape;401;p20"/>
          <p:cNvSpPr txBox="1"/>
          <p:nvPr/>
        </p:nvSpPr>
        <p:spPr>
          <a:xfrm>
            <a:off x="4419600" y="4145464"/>
            <a:ext cx="9669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3030F0"/>
                </a:solidFill>
                <a:latin typeface="Arial"/>
                <a:ea typeface="Arial"/>
                <a:cs typeface="Arial"/>
                <a:sym typeface="Arial"/>
              </a:rPr>
              <a:t>25 GeV</a:t>
            </a:r>
            <a:endParaRPr/>
          </a:p>
        </p:txBody>
      </p:sp>
      <p:sp>
        <p:nvSpPr>
          <p:cNvPr id="402" name="Google Shape;402;p20"/>
          <p:cNvSpPr txBox="1"/>
          <p:nvPr/>
        </p:nvSpPr>
        <p:spPr>
          <a:xfrm>
            <a:off x="3452669" y="2972725"/>
            <a:ext cx="83869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3030F0"/>
                </a:solidFill>
                <a:latin typeface="Arial"/>
                <a:ea typeface="Arial"/>
                <a:cs typeface="Arial"/>
                <a:sym typeface="Arial"/>
              </a:rPr>
              <a:t>2 GeV</a:t>
            </a:r>
            <a:endParaRPr/>
          </a:p>
        </p:txBody>
      </p:sp>
      <p:sp>
        <p:nvSpPr>
          <p:cNvPr id="403" name="Google Shape;403;p20"/>
          <p:cNvSpPr txBox="1"/>
          <p:nvPr/>
        </p:nvSpPr>
        <p:spPr>
          <a:xfrm>
            <a:off x="1752600" y="4137300"/>
            <a:ext cx="115929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3030F0"/>
                </a:solidFill>
                <a:latin typeface="Arial"/>
                <a:ea typeface="Arial"/>
                <a:cs typeface="Arial"/>
                <a:sym typeface="Arial"/>
              </a:rPr>
              <a:t>0.16 GeV</a:t>
            </a:r>
            <a:endParaRPr/>
          </a:p>
        </p:txBody>
      </p:sp>
    </p:spTree>
    <p:extLst>
      <p:ext uri="{BB962C8B-B14F-4D97-AF65-F5344CB8AC3E}">
        <p14:creationId xmlns:p14="http://schemas.microsoft.com/office/powerpoint/2010/main" val="2040082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pic>
        <p:nvPicPr>
          <p:cNvPr id="499" name="Google Shape;499;p3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058967" y="939930"/>
            <a:ext cx="6085033" cy="4203569"/>
          </a:xfrm>
          <a:prstGeom prst="rect">
            <a:avLst/>
          </a:prstGeom>
          <a:noFill/>
          <a:ln>
            <a:noFill/>
          </a:ln>
        </p:spPr>
      </p:pic>
      <p:sp>
        <p:nvSpPr>
          <p:cNvPr id="500" name="Google Shape;500;p30"/>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40</a:t>
            </a:fld>
            <a:endParaRPr/>
          </a:p>
        </p:txBody>
      </p:sp>
      <p:sp>
        <p:nvSpPr>
          <p:cNvPr id="501" name="Google Shape;501;p30"/>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Fabrication of RF Accelerators</a:t>
            </a:r>
            <a:endParaRPr/>
          </a:p>
        </p:txBody>
      </p:sp>
      <p:sp>
        <p:nvSpPr>
          <p:cNvPr id="502" name="Google Shape;502;p30"/>
          <p:cNvSpPr txBox="1">
            <a:spLocks noGrp="1"/>
          </p:cNvSpPr>
          <p:nvPr>
            <p:ph type="body" idx="1"/>
          </p:nvPr>
        </p:nvSpPr>
        <p:spPr>
          <a:xfrm>
            <a:off x="457200" y="932688"/>
            <a:ext cx="2743200" cy="3799142"/>
          </a:xfrm>
          <a:prstGeom prst="rect">
            <a:avLst/>
          </a:prstGeom>
          <a:noFill/>
          <a:ln>
            <a:noFill/>
          </a:ln>
        </p:spPr>
        <p:txBody>
          <a:bodyPr spcFirstLastPara="1" wrap="square" lIns="0" tIns="0" rIns="0" bIns="0" anchor="t" anchorCtr="0">
            <a:normAutofit/>
          </a:bodyPr>
          <a:lstStyle/>
          <a:p>
            <a:pPr marL="0" lvl="0" indent="0" algn="l" rtl="0">
              <a:lnSpc>
                <a:spcPct val="120000"/>
              </a:lnSpc>
              <a:spcBef>
                <a:spcPts val="0"/>
              </a:spcBef>
              <a:spcAft>
                <a:spcPts val="0"/>
              </a:spcAft>
              <a:buClr>
                <a:srgbClr val="981E32"/>
              </a:buClr>
              <a:buSzPts val="1800"/>
              <a:buNone/>
            </a:pPr>
            <a:r>
              <a:rPr lang="en-US" sz="1800"/>
              <a:t>(a) OFHC forged copper; (b) realization of cells</a:t>
            </a:r>
            <a:endParaRPr/>
          </a:p>
          <a:p>
            <a:pPr marL="0" lvl="0" indent="0" algn="l" rtl="0">
              <a:lnSpc>
                <a:spcPct val="120000"/>
              </a:lnSpc>
              <a:spcBef>
                <a:spcPts val="300"/>
              </a:spcBef>
              <a:spcAft>
                <a:spcPts val="0"/>
              </a:spcAft>
              <a:buClr>
                <a:srgbClr val="981E32"/>
              </a:buClr>
              <a:buSzPts val="1800"/>
              <a:buNone/>
            </a:pPr>
            <a:r>
              <a:rPr lang="en-US" sz="1800"/>
              <a:t>by lathes; (c) single cells machined and ready to be stacked; (d) cells piled up before brazing; (e) the structure in a vacuum or hydrogen furnace; (f) the brazed structure.</a:t>
            </a:r>
            <a:endParaRPr/>
          </a:p>
          <a:p>
            <a:pPr marL="0" lvl="0" indent="0" algn="l" rtl="0">
              <a:lnSpc>
                <a:spcPct val="120000"/>
              </a:lnSpc>
              <a:spcBef>
                <a:spcPts val="300"/>
              </a:spcBef>
              <a:spcAft>
                <a:spcPts val="0"/>
              </a:spcAft>
              <a:buClr>
                <a:srgbClr val="981E32"/>
              </a:buClr>
              <a:buSzPts val="1800"/>
              <a:buNone/>
            </a:pPr>
            <a:endParaRPr sz="18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32"/>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41</a:t>
            </a:fld>
            <a:endParaRPr/>
          </a:p>
        </p:txBody>
      </p:sp>
      <p:sp>
        <p:nvSpPr>
          <p:cNvPr id="518" name="Google Shape;518;p32"/>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Axial Electric Field Increases Kinetic Energy</a:t>
            </a:r>
            <a:endParaRPr/>
          </a:p>
        </p:txBody>
      </p:sp>
      <p:pic>
        <p:nvPicPr>
          <p:cNvPr id="519" name="Google Shape;519;p32"/>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47390" y="1139979"/>
            <a:ext cx="4829410" cy="3798888"/>
          </a:xfrm>
          <a:prstGeom prst="rect">
            <a:avLst/>
          </a:prstGeom>
          <a:noFill/>
          <a:ln>
            <a:noFill/>
          </a:ln>
        </p:spPr>
      </p:pic>
      <p:pic>
        <p:nvPicPr>
          <p:cNvPr id="520" name="Google Shape;520;p3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572000" y="1581150"/>
            <a:ext cx="4572000" cy="952268"/>
          </a:xfrm>
          <a:prstGeom prst="rect">
            <a:avLst/>
          </a:prstGeom>
          <a:noFill/>
          <a:ln>
            <a:noFill/>
          </a:ln>
        </p:spPr>
      </p:pic>
      <p:pic>
        <p:nvPicPr>
          <p:cNvPr id="521" name="Google Shape;521;p32"/>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741987" y="2527167"/>
            <a:ext cx="2232025" cy="1002472"/>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34"/>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42</a:t>
            </a:fld>
            <a:endParaRPr/>
          </a:p>
        </p:txBody>
      </p:sp>
      <p:sp>
        <p:nvSpPr>
          <p:cNvPr id="537" name="Google Shape;537;p34"/>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Circuit Model for Powering Accelerators</a:t>
            </a:r>
            <a:endParaRPr/>
          </a:p>
        </p:txBody>
      </p:sp>
      <p:pic>
        <p:nvPicPr>
          <p:cNvPr id="538" name="Google Shape;538;p34"/>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304800" y="992830"/>
            <a:ext cx="4551559" cy="4165487"/>
          </a:xfrm>
          <a:prstGeom prst="rect">
            <a:avLst/>
          </a:prstGeom>
          <a:noFill/>
          <a:ln>
            <a:noFill/>
          </a:ln>
        </p:spPr>
      </p:pic>
      <p:pic>
        <p:nvPicPr>
          <p:cNvPr id="539" name="Google Shape;539;p3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191000" y="2093932"/>
            <a:ext cx="4282707" cy="2952750"/>
          </a:xfrm>
          <a:prstGeom prst="rect">
            <a:avLst/>
          </a:prstGeom>
          <a:noFill/>
          <a:ln>
            <a:noFill/>
          </a:ln>
        </p:spPr>
      </p:pic>
      <p:sp>
        <p:nvSpPr>
          <p:cNvPr id="540" name="Google Shape;540;p34"/>
          <p:cNvSpPr txBox="1"/>
          <p:nvPr/>
        </p:nvSpPr>
        <p:spPr>
          <a:xfrm>
            <a:off x="4503607" y="1047750"/>
            <a:ext cx="4381475"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High quality factor increases energy gain for fixed power</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29"/>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43</a:t>
            </a:fld>
            <a:endParaRPr/>
          </a:p>
        </p:txBody>
      </p:sp>
      <p:sp>
        <p:nvSpPr>
          <p:cNvPr id="490" name="Google Shape;490;p29"/>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RF Cavities in Linac4</a:t>
            </a:r>
            <a:endParaRPr/>
          </a:p>
        </p:txBody>
      </p:sp>
      <p:pic>
        <p:nvPicPr>
          <p:cNvPr id="491" name="Google Shape;491;p29" descr="Linac4 Drift Tube Linac under assembly | CERN"/>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313082" y="1617682"/>
            <a:ext cx="4572000" cy="3429000"/>
          </a:xfrm>
          <a:prstGeom prst="rect">
            <a:avLst/>
          </a:prstGeom>
          <a:noFill/>
          <a:ln>
            <a:noFill/>
          </a:ln>
        </p:spPr>
      </p:pic>
      <p:sp>
        <p:nvSpPr>
          <p:cNvPr id="492" name="Google Shape;492;p29"/>
          <p:cNvSpPr txBox="1"/>
          <p:nvPr/>
        </p:nvSpPr>
        <p:spPr>
          <a:xfrm>
            <a:off x="4800600" y="1276350"/>
            <a:ext cx="254435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Linac4 Drift Tube Linac</a:t>
            </a:r>
            <a:endParaRPr/>
          </a:p>
        </p:txBody>
      </p:sp>
      <p:pic>
        <p:nvPicPr>
          <p:cNvPr id="493" name="Google Shape;493;p29" descr="Testing begins on Linac4 - CERN Document Serve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30736" y="1806298"/>
            <a:ext cx="4572000" cy="3051768"/>
          </a:xfrm>
          <a:prstGeom prst="rect">
            <a:avLst/>
          </a:prstGeom>
          <a:noFill/>
          <a:ln>
            <a:noFill/>
          </a:ln>
        </p:spPr>
      </p:pic>
      <p:sp>
        <p:nvSpPr>
          <p:cNvPr id="494" name="Google Shape;494;p29"/>
          <p:cNvSpPr txBox="1"/>
          <p:nvPr/>
        </p:nvSpPr>
        <p:spPr>
          <a:xfrm>
            <a:off x="252797" y="1436966"/>
            <a:ext cx="395492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Linac4 Radio Frequency Quadrupole</a:t>
            </a:r>
            <a:endParaRPr dirty="0"/>
          </a:p>
        </p:txBody>
      </p:sp>
    </p:spTree>
    <p:extLst>
      <p:ext uri="{BB962C8B-B14F-4D97-AF65-F5344CB8AC3E}">
        <p14:creationId xmlns:p14="http://schemas.microsoft.com/office/powerpoint/2010/main" val="22243487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41"/>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44</a:t>
            </a:fld>
            <a:endParaRPr/>
          </a:p>
        </p:txBody>
      </p:sp>
      <p:sp>
        <p:nvSpPr>
          <p:cNvPr id="596" name="Google Shape;596;p41"/>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Superconducting Magnets</a:t>
            </a:r>
            <a:endParaRPr/>
          </a:p>
        </p:txBody>
      </p:sp>
      <p:pic>
        <p:nvPicPr>
          <p:cNvPr id="597" name="Google Shape;597;p41" descr="A close-up of a bug&#10;&#10;Description automatically generated with medium confidence"/>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5760815" y="1504950"/>
            <a:ext cx="3218293" cy="2438400"/>
          </a:xfrm>
          <a:prstGeom prst="rect">
            <a:avLst/>
          </a:prstGeom>
          <a:noFill/>
          <a:ln>
            <a:noFill/>
          </a:ln>
        </p:spPr>
      </p:pic>
      <p:pic>
        <p:nvPicPr>
          <p:cNvPr id="598" name="Google Shape;598;p41" descr="Diagram, schematic&#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64892" y="1352550"/>
            <a:ext cx="5437434" cy="3254375"/>
          </a:xfrm>
          <a:prstGeom prst="rect">
            <a:avLst/>
          </a:prstGeom>
          <a:noFill/>
          <a:ln>
            <a:noFill/>
          </a:ln>
        </p:spPr>
      </p:pic>
      <p:sp>
        <p:nvSpPr>
          <p:cNvPr id="599" name="Google Shape;599;p41"/>
          <p:cNvSpPr txBox="1"/>
          <p:nvPr/>
        </p:nvSpPr>
        <p:spPr>
          <a:xfrm>
            <a:off x="5516376" y="1200150"/>
            <a:ext cx="370716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Dipole Field Produced by SC Tape</a:t>
            </a:r>
            <a:endParaRPr/>
          </a:p>
        </p:txBody>
      </p:sp>
    </p:spTree>
    <p:extLst>
      <p:ext uri="{BB962C8B-B14F-4D97-AF65-F5344CB8AC3E}">
        <p14:creationId xmlns:p14="http://schemas.microsoft.com/office/powerpoint/2010/main" val="32923564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g232ee1472e9_0_913"/>
          <p:cNvSpPr txBox="1">
            <a:spLocks noGrp="1"/>
          </p:cNvSpPr>
          <p:nvPr>
            <p:ph type="title"/>
          </p:nvPr>
        </p:nvSpPr>
        <p:spPr>
          <a:xfrm>
            <a:off x="600075" y="200025"/>
            <a:ext cx="8300250" cy="474075"/>
          </a:xfrm>
          <a:prstGeom prst="rect">
            <a:avLst/>
          </a:prstGeom>
          <a:noFill/>
          <a:ln>
            <a:noFill/>
          </a:ln>
        </p:spPr>
        <p:txBody>
          <a:bodyPr spcFirstLastPara="1" wrap="square" lIns="0" tIns="34275" rIns="68569" bIns="34275" anchor="b" anchorCtr="0">
            <a:noAutofit/>
          </a:bodyPr>
          <a:lstStyle/>
          <a:p>
            <a:r>
              <a:rPr lang="en-US" dirty="0"/>
              <a:t>The Next Steps: Staging</a:t>
            </a:r>
            <a:endParaRPr dirty="0"/>
          </a:p>
        </p:txBody>
      </p:sp>
      <p:sp>
        <p:nvSpPr>
          <p:cNvPr id="509" name="Google Shape;509;g232ee1472e9_0_913"/>
          <p:cNvSpPr txBox="1">
            <a:spLocks noGrp="1"/>
          </p:cNvSpPr>
          <p:nvPr>
            <p:ph type="sldNum" idx="12"/>
          </p:nvPr>
        </p:nvSpPr>
        <p:spPr>
          <a:xfrm>
            <a:off x="6457950" y="4712118"/>
            <a:ext cx="2057400" cy="273825"/>
          </a:xfrm>
          <a:prstGeom prst="rect">
            <a:avLst/>
          </a:prstGeom>
          <a:noFill/>
          <a:ln>
            <a:noFill/>
          </a:ln>
        </p:spPr>
        <p:txBody>
          <a:bodyPr spcFirstLastPara="1" wrap="square" lIns="68569" tIns="34275" rIns="0" bIns="34275" anchor="ctr" anchorCtr="0">
            <a:noAutofit/>
          </a:bodyPr>
          <a:lstStyle/>
          <a:p>
            <a:fld id="{00000000-1234-1234-1234-123412341234}" type="slidenum">
              <a:rPr lang="en-US"/>
              <a:pPr/>
              <a:t>45</a:t>
            </a:fld>
            <a:endParaRPr/>
          </a:p>
        </p:txBody>
      </p:sp>
      <p:pic>
        <p:nvPicPr>
          <p:cNvPr id="8" name="Picture 7">
            <a:extLst>
              <a:ext uri="{FF2B5EF4-FFF2-40B4-BE49-F238E27FC236}">
                <a16:creationId xmlns:a16="http://schemas.microsoft.com/office/drawing/2014/main" id="{DDBE1D45-C4B3-30EB-6823-B9E576E158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11260" y="807519"/>
            <a:ext cx="2318082" cy="1083086"/>
          </a:xfrm>
          <a:prstGeom prst="rect">
            <a:avLst/>
          </a:prstGeom>
          <a:effectLst>
            <a:outerShdw blurRad="63500" sx="102000" sy="102000" algn="ctr" rotWithShape="0">
              <a:prstClr val="black">
                <a:alpha val="40000"/>
              </a:prstClr>
            </a:outerShdw>
          </a:effectLst>
        </p:spPr>
      </p:pic>
      <p:pic>
        <p:nvPicPr>
          <p:cNvPr id="9" name="Google Shape;662;g237635a201d_0_14">
            <a:extLst>
              <a:ext uri="{FF2B5EF4-FFF2-40B4-BE49-F238E27FC236}">
                <a16:creationId xmlns:a16="http://schemas.microsoft.com/office/drawing/2014/main" id="{762F308E-5875-BEF4-47A0-F07419A4690F}"/>
              </a:ext>
            </a:extLst>
          </p:cNvPr>
          <p:cNvPicPr preferRelativeResize="0">
            <a:picLocks noChangeAspect="1"/>
          </p:cNvPicPr>
          <p:nvPr/>
        </p:nvPicPr>
        <p:blipFill>
          <a:blip r:embed="rId4" cstate="screen">
            <a:alphaModFix/>
            <a:extLst>
              <a:ext uri="{28A0092B-C50C-407E-A947-70E740481C1C}">
                <a14:useLocalDpi xmlns:a14="http://schemas.microsoft.com/office/drawing/2010/main"/>
              </a:ext>
            </a:extLst>
          </a:blip>
          <a:stretch>
            <a:fillRect/>
          </a:stretch>
        </p:blipFill>
        <p:spPr>
          <a:xfrm>
            <a:off x="6673425" y="2250084"/>
            <a:ext cx="2193752" cy="1028700"/>
          </a:xfrm>
          <a:prstGeom prst="rect">
            <a:avLst/>
          </a:prstGeom>
          <a:noFill/>
          <a:ln>
            <a:noFill/>
          </a:ln>
          <a:effectLst>
            <a:outerShdw blurRad="63500" sx="102000" sy="102000" algn="ctr" rotWithShape="0">
              <a:prstClr val="black">
                <a:alpha val="40000"/>
              </a:prstClr>
            </a:outerShdw>
          </a:effectLst>
        </p:spPr>
      </p:pic>
      <p:pic>
        <p:nvPicPr>
          <p:cNvPr id="16" name="Google Shape;601;g232ee1472e9_0_968">
            <a:extLst>
              <a:ext uri="{FF2B5EF4-FFF2-40B4-BE49-F238E27FC236}">
                <a16:creationId xmlns:a16="http://schemas.microsoft.com/office/drawing/2014/main" id="{C79C4DB9-E21C-FF1D-6E6B-5D428192D60E}"/>
              </a:ext>
            </a:extLst>
          </p:cNvPr>
          <p:cNvPicPr preferRelativeResize="0">
            <a:picLocks noChangeAspect="1"/>
          </p:cNvPicPr>
          <p:nvPr/>
        </p:nvPicPr>
        <p:blipFill rotWithShape="1">
          <a:blip r:embed="rId5" cstate="screen">
            <a:alphaModFix/>
            <a:extLst>
              <a:ext uri="{28A0092B-C50C-407E-A947-70E740481C1C}">
                <a14:useLocalDpi xmlns:a14="http://schemas.microsoft.com/office/drawing/2010/main"/>
              </a:ext>
            </a:extLst>
          </a:blip>
          <a:srcRect/>
          <a:stretch/>
        </p:blipFill>
        <p:spPr>
          <a:xfrm>
            <a:off x="3812012" y="807999"/>
            <a:ext cx="2672969" cy="1082606"/>
          </a:xfrm>
          <a:prstGeom prst="rect">
            <a:avLst/>
          </a:prstGeom>
          <a:noFill/>
          <a:ln>
            <a:noFill/>
          </a:ln>
          <a:effectLst>
            <a:outerShdw blurRad="63500" sx="102000" sy="102000" algn="ctr" rotWithShape="0">
              <a:prstClr val="black">
                <a:alpha val="40000"/>
              </a:prstClr>
            </a:outerShdw>
          </a:effectLst>
        </p:spPr>
      </p:pic>
      <p:sp>
        <p:nvSpPr>
          <p:cNvPr id="17" name="Google Shape;602;g232ee1472e9_0_968">
            <a:extLst>
              <a:ext uri="{FF2B5EF4-FFF2-40B4-BE49-F238E27FC236}">
                <a16:creationId xmlns:a16="http://schemas.microsoft.com/office/drawing/2014/main" id="{A711FCD9-2FA8-BB8A-B978-9A68D9EFC33B}"/>
              </a:ext>
            </a:extLst>
          </p:cNvPr>
          <p:cNvSpPr/>
          <p:nvPr/>
        </p:nvSpPr>
        <p:spPr>
          <a:xfrm>
            <a:off x="4316218" y="1888748"/>
            <a:ext cx="1747832" cy="313778"/>
          </a:xfrm>
          <a:prstGeom prst="rect">
            <a:avLst/>
          </a:prstGeom>
          <a:noFill/>
          <a:ln>
            <a:noFill/>
          </a:ln>
        </p:spPr>
        <p:txBody>
          <a:bodyPr spcFirstLastPara="1" wrap="square" lIns="68569" tIns="34275" rIns="68569" bIns="34275" anchor="t" anchorCtr="0">
            <a:noAutofit/>
          </a:bodyPr>
          <a:lstStyle/>
          <a:p>
            <a:pPr algn="ctr">
              <a:buSzPts val="1400"/>
            </a:pPr>
            <a:r>
              <a:rPr lang="en-US" sz="750" dirty="0">
                <a:solidFill>
                  <a:srgbClr val="9900FF"/>
                </a:solidFill>
                <a:latin typeface="Lato"/>
                <a:ea typeface="Lato"/>
                <a:cs typeface="Lato"/>
                <a:sym typeface="Lato"/>
              </a:rPr>
              <a:t>100 MeV-scale  of LWFA Accelerators</a:t>
            </a:r>
            <a:endParaRPr sz="750" dirty="0">
              <a:solidFill>
                <a:srgbClr val="9900FF"/>
              </a:solidFill>
              <a:latin typeface="Lato"/>
              <a:ea typeface="Lato"/>
              <a:cs typeface="Lato"/>
              <a:sym typeface="Lato"/>
            </a:endParaRPr>
          </a:p>
          <a:p>
            <a:pPr algn="ctr">
              <a:buSzPts val="1400"/>
            </a:pPr>
            <a:r>
              <a:rPr lang="en-US" sz="750" dirty="0">
                <a:solidFill>
                  <a:srgbClr val="9900FF"/>
                </a:solidFill>
                <a:latin typeface="Lato"/>
                <a:ea typeface="Lato"/>
                <a:cs typeface="Lato"/>
                <a:sym typeface="Lato"/>
              </a:rPr>
              <a:t>S. Steinke et al. Nature (2016)</a:t>
            </a:r>
            <a:endParaRPr sz="750" dirty="0">
              <a:solidFill>
                <a:srgbClr val="9900FF"/>
              </a:solidFill>
              <a:latin typeface="Lato"/>
              <a:ea typeface="Lato"/>
              <a:cs typeface="Lato"/>
              <a:sym typeface="Lato"/>
            </a:endParaRPr>
          </a:p>
        </p:txBody>
      </p:sp>
      <p:sp>
        <p:nvSpPr>
          <p:cNvPr id="20" name="Google Shape;663;g237635a201d_0_14">
            <a:extLst>
              <a:ext uri="{FF2B5EF4-FFF2-40B4-BE49-F238E27FC236}">
                <a16:creationId xmlns:a16="http://schemas.microsoft.com/office/drawing/2014/main" id="{6E6F02EC-6CE1-7355-F01D-95B034F17E3F}"/>
              </a:ext>
            </a:extLst>
          </p:cNvPr>
          <p:cNvSpPr/>
          <p:nvPr/>
        </p:nvSpPr>
        <p:spPr>
          <a:xfrm>
            <a:off x="7062634" y="3260725"/>
            <a:ext cx="1452716" cy="314379"/>
          </a:xfrm>
          <a:prstGeom prst="rect">
            <a:avLst/>
          </a:prstGeom>
          <a:noFill/>
          <a:ln>
            <a:noFill/>
          </a:ln>
        </p:spPr>
        <p:txBody>
          <a:bodyPr spcFirstLastPara="1" wrap="square" lIns="68569" tIns="34275" rIns="68569" bIns="34275" anchor="t" anchorCtr="0">
            <a:noAutofit/>
          </a:bodyPr>
          <a:lstStyle/>
          <a:p>
            <a:pPr algn="ctr">
              <a:buSzPts val="1400"/>
            </a:pPr>
            <a:r>
              <a:rPr lang="en-US" sz="750" dirty="0">
                <a:solidFill>
                  <a:srgbClr val="9900FF"/>
                </a:solidFill>
                <a:latin typeface="Lato"/>
                <a:ea typeface="Lato"/>
                <a:cs typeface="Lato"/>
                <a:sym typeface="Lato"/>
              </a:rPr>
              <a:t>SWFA 0.5 GeV Staging Demo</a:t>
            </a:r>
            <a:endParaRPr sz="750" dirty="0">
              <a:solidFill>
                <a:srgbClr val="9900FF"/>
              </a:solidFill>
              <a:latin typeface="Lato"/>
              <a:ea typeface="Lato"/>
              <a:cs typeface="Lato"/>
              <a:sym typeface="Lato"/>
            </a:endParaRPr>
          </a:p>
          <a:p>
            <a:pPr algn="ctr">
              <a:buSzPts val="1400"/>
            </a:pPr>
            <a:r>
              <a:rPr lang="en-US" sz="750" dirty="0">
                <a:solidFill>
                  <a:srgbClr val="9900FF"/>
                </a:solidFill>
                <a:latin typeface="Lato"/>
                <a:ea typeface="Lato"/>
                <a:cs typeface="Lato"/>
                <a:sym typeface="Lato"/>
              </a:rPr>
              <a:t>C. Jing and G. Ha, JINST (2022)</a:t>
            </a:r>
            <a:endParaRPr sz="750" dirty="0">
              <a:solidFill>
                <a:srgbClr val="9900FF"/>
              </a:solidFill>
              <a:latin typeface="Lato"/>
              <a:ea typeface="Lato"/>
              <a:cs typeface="Lato"/>
              <a:sym typeface="Lato"/>
            </a:endParaRPr>
          </a:p>
        </p:txBody>
      </p:sp>
      <p:sp>
        <p:nvSpPr>
          <p:cNvPr id="24" name="Google Shape;602;g232ee1472e9_0_968">
            <a:extLst>
              <a:ext uri="{FF2B5EF4-FFF2-40B4-BE49-F238E27FC236}">
                <a16:creationId xmlns:a16="http://schemas.microsoft.com/office/drawing/2014/main" id="{2909E855-01A3-A5B8-6E98-E1E63E032971}"/>
              </a:ext>
            </a:extLst>
          </p:cNvPr>
          <p:cNvSpPr/>
          <p:nvPr/>
        </p:nvSpPr>
        <p:spPr>
          <a:xfrm>
            <a:off x="7116228" y="1877233"/>
            <a:ext cx="1399123" cy="313778"/>
          </a:xfrm>
          <a:prstGeom prst="rect">
            <a:avLst/>
          </a:prstGeom>
          <a:noFill/>
          <a:ln>
            <a:noFill/>
          </a:ln>
        </p:spPr>
        <p:txBody>
          <a:bodyPr spcFirstLastPara="1" wrap="square" lIns="68569" tIns="34275" rIns="68569" bIns="34275" anchor="t" anchorCtr="0">
            <a:noAutofit/>
          </a:bodyPr>
          <a:lstStyle/>
          <a:p>
            <a:pPr>
              <a:buSzPts val="1400"/>
            </a:pPr>
            <a:r>
              <a:rPr lang="en-US" sz="750" dirty="0">
                <a:solidFill>
                  <a:srgbClr val="9900FF"/>
                </a:solidFill>
                <a:latin typeface="Lato"/>
                <a:ea typeface="Lato"/>
                <a:cs typeface="Lato"/>
                <a:sym typeface="Lato"/>
              </a:rPr>
              <a:t>GeV-scale staging schematic</a:t>
            </a:r>
            <a:endParaRPr sz="750" dirty="0">
              <a:solidFill>
                <a:srgbClr val="9900FF"/>
              </a:solidFill>
              <a:latin typeface="Lato"/>
              <a:ea typeface="Lato"/>
              <a:cs typeface="Lato"/>
              <a:sym typeface="Lato"/>
            </a:endParaRPr>
          </a:p>
        </p:txBody>
      </p:sp>
      <p:sp>
        <p:nvSpPr>
          <p:cNvPr id="26" name="TextBox 25">
            <a:extLst>
              <a:ext uri="{FF2B5EF4-FFF2-40B4-BE49-F238E27FC236}">
                <a16:creationId xmlns:a16="http://schemas.microsoft.com/office/drawing/2014/main" id="{65C62279-F665-FAC7-6726-B922F6B46EEA}"/>
              </a:ext>
            </a:extLst>
          </p:cNvPr>
          <p:cNvSpPr txBox="1"/>
          <p:nvPr/>
        </p:nvSpPr>
        <p:spPr>
          <a:xfrm>
            <a:off x="587712" y="807519"/>
            <a:ext cx="3050799" cy="1200329"/>
          </a:xfrm>
          <a:prstGeom prst="rect">
            <a:avLst/>
          </a:prstGeom>
          <a:noFill/>
        </p:spPr>
        <p:txBody>
          <a:bodyPr wrap="square" rtlCol="0">
            <a:spAutoFit/>
          </a:bodyPr>
          <a:lstStyle/>
          <a:p>
            <a:pPr>
              <a:buSzPts val="1400"/>
            </a:pPr>
            <a:r>
              <a:rPr lang="en-US" sz="1200" dirty="0">
                <a:solidFill>
                  <a:schemeClr val="tx1"/>
                </a:solidFill>
                <a:latin typeface="Lato"/>
                <a:ea typeface="Lato"/>
                <a:cs typeface="Lato"/>
                <a:sym typeface="Lato"/>
              </a:rPr>
              <a:t>A proof-of-principle demonstration of staging was performed at LBNL in 2016.</a:t>
            </a:r>
          </a:p>
          <a:p>
            <a:pPr>
              <a:buSzPts val="1400"/>
            </a:pPr>
            <a:endParaRPr lang="en-US" sz="1200" dirty="0">
              <a:solidFill>
                <a:schemeClr val="tx1"/>
              </a:solidFill>
              <a:latin typeface="Lato"/>
              <a:ea typeface="Lato"/>
              <a:cs typeface="Lato"/>
              <a:sym typeface="Lato"/>
            </a:endParaRPr>
          </a:p>
          <a:p>
            <a:pPr>
              <a:buSzPts val="1400"/>
            </a:pPr>
            <a:r>
              <a:rPr lang="en-US" sz="1200" dirty="0">
                <a:solidFill>
                  <a:srgbClr val="00B050"/>
                </a:solidFill>
                <a:latin typeface="Lato"/>
                <a:ea typeface="Lato"/>
                <a:cs typeface="Lato"/>
                <a:sym typeface="Lato"/>
              </a:rPr>
              <a:t>BELLA is well-positioned to demonstrate GeV-scale staging with the existing facility.</a:t>
            </a:r>
          </a:p>
        </p:txBody>
      </p:sp>
      <p:pic>
        <p:nvPicPr>
          <p:cNvPr id="27" name="Picture 26">
            <a:extLst>
              <a:ext uri="{FF2B5EF4-FFF2-40B4-BE49-F238E27FC236}">
                <a16:creationId xmlns:a16="http://schemas.microsoft.com/office/drawing/2014/main" id="{43502EA6-5F61-786C-27A9-0CA4EF807AB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61605" y="3719128"/>
            <a:ext cx="2558649" cy="1086387"/>
          </a:xfrm>
          <a:prstGeom prst="rect">
            <a:avLst/>
          </a:prstGeom>
          <a:effectLst>
            <a:outerShdw blurRad="63500" sx="102000" sy="102000" algn="ctr" rotWithShape="0">
              <a:prstClr val="black">
                <a:alpha val="40000"/>
              </a:prstClr>
            </a:outerShdw>
          </a:effectLst>
        </p:spPr>
      </p:pic>
      <p:sp>
        <p:nvSpPr>
          <p:cNvPr id="28" name="Google Shape;602;g232ee1472e9_0_968">
            <a:extLst>
              <a:ext uri="{FF2B5EF4-FFF2-40B4-BE49-F238E27FC236}">
                <a16:creationId xmlns:a16="http://schemas.microsoft.com/office/drawing/2014/main" id="{7B9B6353-CCAC-3A68-8650-11473B989533}"/>
              </a:ext>
            </a:extLst>
          </p:cNvPr>
          <p:cNvSpPr/>
          <p:nvPr/>
        </p:nvSpPr>
        <p:spPr>
          <a:xfrm>
            <a:off x="4382089" y="4805515"/>
            <a:ext cx="1616091" cy="313778"/>
          </a:xfrm>
          <a:prstGeom prst="rect">
            <a:avLst/>
          </a:prstGeom>
          <a:noFill/>
          <a:ln>
            <a:noFill/>
          </a:ln>
        </p:spPr>
        <p:txBody>
          <a:bodyPr spcFirstLastPara="1" wrap="square" lIns="68569" tIns="34275" rIns="68569" bIns="34275" anchor="t" anchorCtr="0">
            <a:noAutofit/>
          </a:bodyPr>
          <a:lstStyle/>
          <a:p>
            <a:pPr algn="ctr">
              <a:buSzPts val="1400"/>
            </a:pPr>
            <a:r>
              <a:rPr lang="en-US" sz="750" dirty="0">
                <a:solidFill>
                  <a:srgbClr val="9900FF"/>
                </a:solidFill>
                <a:latin typeface="Lato"/>
                <a:ea typeface="Lato"/>
                <a:cs typeface="Lato"/>
                <a:sym typeface="Lato"/>
              </a:rPr>
              <a:t>Beam matching with plasma ramps</a:t>
            </a:r>
            <a:endParaRPr sz="750" dirty="0">
              <a:solidFill>
                <a:srgbClr val="9900FF"/>
              </a:solidFill>
              <a:latin typeface="Lato"/>
              <a:ea typeface="Lato"/>
              <a:cs typeface="Lato"/>
              <a:sym typeface="Lato"/>
            </a:endParaRPr>
          </a:p>
          <a:p>
            <a:pPr algn="ctr">
              <a:buSzPts val="1400"/>
            </a:pPr>
            <a:r>
              <a:rPr lang="en-US" sz="750" dirty="0">
                <a:solidFill>
                  <a:srgbClr val="9900FF"/>
                </a:solidFill>
                <a:latin typeface="Lato"/>
                <a:ea typeface="Lato"/>
                <a:cs typeface="Lato"/>
                <a:sym typeface="Lato"/>
              </a:rPr>
              <a:t>R. </a:t>
            </a:r>
            <a:r>
              <a:rPr lang="en-US" sz="750" dirty="0" err="1">
                <a:solidFill>
                  <a:srgbClr val="9900FF"/>
                </a:solidFill>
                <a:latin typeface="Lato"/>
                <a:ea typeface="Lato"/>
                <a:cs typeface="Lato"/>
                <a:sym typeface="Lato"/>
              </a:rPr>
              <a:t>Ariniello</a:t>
            </a:r>
            <a:r>
              <a:rPr lang="en-US" sz="750" dirty="0">
                <a:solidFill>
                  <a:srgbClr val="9900FF"/>
                </a:solidFill>
                <a:latin typeface="Lato"/>
                <a:ea typeface="Lato"/>
                <a:cs typeface="Lato"/>
                <a:sym typeface="Lato"/>
              </a:rPr>
              <a:t> et al. PRAB (2019)</a:t>
            </a:r>
            <a:endParaRPr sz="750" dirty="0">
              <a:solidFill>
                <a:srgbClr val="9900FF"/>
              </a:solidFill>
              <a:latin typeface="Lato"/>
              <a:ea typeface="Lato"/>
              <a:cs typeface="Lato"/>
              <a:sym typeface="Lato"/>
            </a:endParaRPr>
          </a:p>
        </p:txBody>
      </p:sp>
      <p:pic>
        <p:nvPicPr>
          <p:cNvPr id="31" name="Picture 30">
            <a:extLst>
              <a:ext uri="{FF2B5EF4-FFF2-40B4-BE49-F238E27FC236}">
                <a16:creationId xmlns:a16="http://schemas.microsoft.com/office/drawing/2014/main" id="{01A3CE90-D6A9-ADED-1764-DB19EFCC7E2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7696" y="3701200"/>
            <a:ext cx="2285876" cy="1083564"/>
          </a:xfrm>
          <a:prstGeom prst="rect">
            <a:avLst/>
          </a:prstGeom>
          <a:effectLst>
            <a:outerShdw blurRad="63500" sx="102000" sy="102000" algn="ctr" rotWithShape="0">
              <a:prstClr val="black">
                <a:alpha val="40000"/>
              </a:prstClr>
            </a:outerShdw>
          </a:effectLst>
        </p:spPr>
      </p:pic>
      <p:sp>
        <p:nvSpPr>
          <p:cNvPr id="32" name="Google Shape;602;g232ee1472e9_0_968">
            <a:extLst>
              <a:ext uri="{FF2B5EF4-FFF2-40B4-BE49-F238E27FC236}">
                <a16:creationId xmlns:a16="http://schemas.microsoft.com/office/drawing/2014/main" id="{6CEB4F3B-1C8D-4C74-1C0D-69A792445D45}"/>
              </a:ext>
            </a:extLst>
          </p:cNvPr>
          <p:cNvSpPr/>
          <p:nvPr/>
        </p:nvSpPr>
        <p:spPr>
          <a:xfrm>
            <a:off x="6862864" y="4830328"/>
            <a:ext cx="1905849" cy="313778"/>
          </a:xfrm>
          <a:prstGeom prst="rect">
            <a:avLst/>
          </a:prstGeom>
          <a:solidFill>
            <a:schemeClr val="bg1"/>
          </a:solidFill>
          <a:ln>
            <a:noFill/>
          </a:ln>
        </p:spPr>
        <p:txBody>
          <a:bodyPr spcFirstLastPara="1" wrap="square" lIns="68569" tIns="34275" rIns="68569" bIns="34275" anchor="t" anchorCtr="0">
            <a:noAutofit/>
          </a:bodyPr>
          <a:lstStyle/>
          <a:p>
            <a:pPr algn="ctr">
              <a:buSzPts val="1400"/>
            </a:pPr>
            <a:r>
              <a:rPr lang="en-US" sz="750" dirty="0">
                <a:solidFill>
                  <a:srgbClr val="9900FF"/>
                </a:solidFill>
                <a:latin typeface="Lato"/>
                <a:ea typeface="Lato"/>
                <a:cs typeface="Lato"/>
                <a:sym typeface="Lato"/>
              </a:rPr>
              <a:t>Laser-gated multistage plasma accelerator</a:t>
            </a:r>
            <a:endParaRPr sz="750" dirty="0">
              <a:solidFill>
                <a:srgbClr val="9900FF"/>
              </a:solidFill>
              <a:latin typeface="Lato"/>
              <a:ea typeface="Lato"/>
              <a:cs typeface="Lato"/>
              <a:sym typeface="Lato"/>
            </a:endParaRPr>
          </a:p>
          <a:p>
            <a:pPr algn="ctr">
              <a:buSzPts val="1400"/>
            </a:pPr>
            <a:r>
              <a:rPr lang="en-US" sz="750" dirty="0">
                <a:solidFill>
                  <a:srgbClr val="9900FF"/>
                </a:solidFill>
                <a:latin typeface="Lato"/>
                <a:ea typeface="Lato"/>
                <a:cs typeface="Lato"/>
                <a:sym typeface="Lato"/>
              </a:rPr>
              <a:t>A. </a:t>
            </a:r>
            <a:r>
              <a:rPr lang="en-US" sz="750" dirty="0" err="1">
                <a:solidFill>
                  <a:srgbClr val="9900FF"/>
                </a:solidFill>
                <a:latin typeface="Lato"/>
                <a:ea typeface="Lato"/>
                <a:cs typeface="Lato"/>
                <a:sym typeface="Lato"/>
              </a:rPr>
              <a:t>Knetsch</a:t>
            </a:r>
            <a:r>
              <a:rPr lang="en-US" sz="750" dirty="0">
                <a:solidFill>
                  <a:srgbClr val="9900FF"/>
                </a:solidFill>
                <a:latin typeface="Lato"/>
                <a:ea typeface="Lato"/>
                <a:cs typeface="Lato"/>
                <a:sym typeface="Lato"/>
              </a:rPr>
              <a:t> et al. arXiv:2210.02263</a:t>
            </a:r>
            <a:endParaRPr sz="750" dirty="0">
              <a:solidFill>
                <a:srgbClr val="9900FF"/>
              </a:solidFill>
              <a:latin typeface="Lato"/>
              <a:ea typeface="Lato"/>
              <a:cs typeface="Lato"/>
              <a:sym typeface="Lato"/>
            </a:endParaRPr>
          </a:p>
        </p:txBody>
      </p:sp>
      <p:pic>
        <p:nvPicPr>
          <p:cNvPr id="1026" name="Picture 2">
            <a:extLst>
              <a:ext uri="{FF2B5EF4-FFF2-40B4-BE49-F238E27FC236}">
                <a16:creationId xmlns:a16="http://schemas.microsoft.com/office/drawing/2014/main" id="{31BA3679-3EB3-736D-6DBB-1C1E40E9CFF8}"/>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812013" y="2304838"/>
            <a:ext cx="2673005" cy="91919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Google Shape;663;g237635a201d_0_14">
            <a:extLst>
              <a:ext uri="{FF2B5EF4-FFF2-40B4-BE49-F238E27FC236}">
                <a16:creationId xmlns:a16="http://schemas.microsoft.com/office/drawing/2014/main" id="{4A916DB8-1EBB-17F5-AF2B-D55DEABC0548}"/>
              </a:ext>
            </a:extLst>
          </p:cNvPr>
          <p:cNvSpPr/>
          <p:nvPr/>
        </p:nvSpPr>
        <p:spPr>
          <a:xfrm>
            <a:off x="4422139" y="3261785"/>
            <a:ext cx="1452716" cy="314379"/>
          </a:xfrm>
          <a:prstGeom prst="rect">
            <a:avLst/>
          </a:prstGeom>
          <a:noFill/>
          <a:ln>
            <a:noFill/>
          </a:ln>
        </p:spPr>
        <p:txBody>
          <a:bodyPr spcFirstLastPara="1" wrap="square" lIns="68569" tIns="34275" rIns="68569" bIns="34275" anchor="t" anchorCtr="0">
            <a:noAutofit/>
          </a:bodyPr>
          <a:lstStyle/>
          <a:p>
            <a:pPr algn="ctr">
              <a:buSzPts val="1400"/>
            </a:pPr>
            <a:r>
              <a:rPr lang="en-US" sz="750" dirty="0">
                <a:solidFill>
                  <a:srgbClr val="9900FF"/>
                </a:solidFill>
                <a:latin typeface="Lato"/>
                <a:ea typeface="Lato"/>
                <a:cs typeface="Lato"/>
                <a:sym typeface="Lato"/>
              </a:rPr>
              <a:t>SWFA Staging Experiment</a:t>
            </a:r>
            <a:endParaRPr sz="750" dirty="0">
              <a:solidFill>
                <a:srgbClr val="9900FF"/>
              </a:solidFill>
              <a:latin typeface="Lato"/>
              <a:ea typeface="Lato"/>
              <a:cs typeface="Lato"/>
              <a:sym typeface="Lato"/>
            </a:endParaRPr>
          </a:p>
          <a:p>
            <a:pPr algn="ctr">
              <a:buSzPts val="1400"/>
            </a:pPr>
            <a:r>
              <a:rPr lang="en-US" sz="750" dirty="0">
                <a:solidFill>
                  <a:srgbClr val="9900FF"/>
                </a:solidFill>
                <a:latin typeface="Lato"/>
                <a:ea typeface="Lato"/>
                <a:cs typeface="Lato"/>
                <a:sym typeface="Lato"/>
              </a:rPr>
              <a:t>C. Jing et al NIM A (2018)</a:t>
            </a:r>
            <a:endParaRPr sz="750" dirty="0">
              <a:solidFill>
                <a:srgbClr val="9900FF"/>
              </a:solidFill>
              <a:latin typeface="Lato"/>
              <a:ea typeface="Lato"/>
              <a:cs typeface="Lato"/>
              <a:sym typeface="Lato"/>
            </a:endParaRPr>
          </a:p>
        </p:txBody>
      </p:sp>
      <p:sp>
        <p:nvSpPr>
          <p:cNvPr id="6" name="TextBox 5">
            <a:extLst>
              <a:ext uri="{FF2B5EF4-FFF2-40B4-BE49-F238E27FC236}">
                <a16:creationId xmlns:a16="http://schemas.microsoft.com/office/drawing/2014/main" id="{8FB09776-F4A4-C872-B51C-F9AD39063006}"/>
              </a:ext>
            </a:extLst>
          </p:cNvPr>
          <p:cNvSpPr txBox="1"/>
          <p:nvPr/>
        </p:nvSpPr>
        <p:spPr>
          <a:xfrm>
            <a:off x="583926" y="3489033"/>
            <a:ext cx="3039643" cy="1015663"/>
          </a:xfrm>
          <a:prstGeom prst="rect">
            <a:avLst/>
          </a:prstGeom>
          <a:solidFill>
            <a:schemeClr val="bg1"/>
          </a:solidFill>
        </p:spPr>
        <p:txBody>
          <a:bodyPr wrap="square" rtlCol="0">
            <a:spAutoFit/>
          </a:bodyPr>
          <a:lstStyle/>
          <a:p>
            <a:pPr>
              <a:buSzPts val="1400"/>
            </a:pPr>
            <a:r>
              <a:rPr lang="en-US" sz="1200" dirty="0">
                <a:solidFill>
                  <a:schemeClr val="tx1"/>
                </a:solidFill>
                <a:latin typeface="Lato"/>
                <a:ea typeface="Lato"/>
                <a:cs typeface="Lato"/>
                <a:sym typeface="Lato"/>
              </a:rPr>
              <a:t>FACET-II can study beam transport in and out of a single stage.</a:t>
            </a:r>
          </a:p>
          <a:p>
            <a:pPr>
              <a:buSzPts val="1400"/>
            </a:pPr>
            <a:endParaRPr lang="en-US" sz="1200" dirty="0">
              <a:solidFill>
                <a:schemeClr val="tx1"/>
              </a:solidFill>
              <a:latin typeface="Lato"/>
              <a:ea typeface="Lato"/>
              <a:cs typeface="Lato"/>
              <a:sym typeface="Lato"/>
            </a:endParaRPr>
          </a:p>
          <a:p>
            <a:pPr>
              <a:buSzPts val="1400"/>
            </a:pPr>
            <a:r>
              <a:rPr lang="en-US" sz="1200" dirty="0">
                <a:solidFill>
                  <a:srgbClr val="0070C0"/>
                </a:solidFill>
                <a:latin typeface="Lato"/>
                <a:ea typeface="Lato"/>
                <a:cs typeface="Lato"/>
                <a:sym typeface="Lato"/>
              </a:rPr>
              <a:t>Future Request: Facility for demonstrating two or more PWFA stages. </a:t>
            </a:r>
          </a:p>
        </p:txBody>
      </p:sp>
      <p:sp>
        <p:nvSpPr>
          <p:cNvPr id="7" name="Rounded Rectangle 6">
            <a:extLst>
              <a:ext uri="{FF2B5EF4-FFF2-40B4-BE49-F238E27FC236}">
                <a16:creationId xmlns:a16="http://schemas.microsoft.com/office/drawing/2014/main" id="{33A864B0-9777-ED96-558F-89439B8C5A34}"/>
              </a:ext>
            </a:extLst>
          </p:cNvPr>
          <p:cNvSpPr/>
          <p:nvPr/>
        </p:nvSpPr>
        <p:spPr>
          <a:xfrm>
            <a:off x="600075" y="4526112"/>
            <a:ext cx="2801761" cy="5173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ts val="1400"/>
            </a:pPr>
            <a:r>
              <a:rPr lang="en-US" sz="1200" dirty="0">
                <a:solidFill>
                  <a:schemeClr val="tx1"/>
                </a:solidFill>
                <a:latin typeface="Lato"/>
                <a:ea typeface="Lato"/>
                <a:cs typeface="Lato"/>
                <a:sym typeface="Lato"/>
              </a:rPr>
              <a:t>Note to P5: PWFA Staging experiment may be possible at C</a:t>
            </a:r>
            <a:r>
              <a:rPr lang="en-US" sz="1200" baseline="30000" dirty="0">
                <a:solidFill>
                  <a:schemeClr val="tx1"/>
                </a:solidFill>
                <a:latin typeface="Lato"/>
                <a:ea typeface="Lato"/>
                <a:cs typeface="Lato"/>
                <a:sym typeface="Lato"/>
              </a:rPr>
              <a:t>3</a:t>
            </a:r>
            <a:r>
              <a:rPr lang="en-US" sz="1200" dirty="0">
                <a:solidFill>
                  <a:schemeClr val="tx1"/>
                </a:solidFill>
                <a:latin typeface="Lato"/>
                <a:ea typeface="Lato"/>
                <a:cs typeface="Lato"/>
                <a:sym typeface="Lato"/>
              </a:rPr>
              <a:t> Demo facility.</a:t>
            </a:r>
          </a:p>
        </p:txBody>
      </p:sp>
      <p:sp>
        <p:nvSpPr>
          <p:cNvPr id="10" name="TextBox 9">
            <a:extLst>
              <a:ext uri="{FF2B5EF4-FFF2-40B4-BE49-F238E27FC236}">
                <a16:creationId xmlns:a16="http://schemas.microsoft.com/office/drawing/2014/main" id="{07D0F46D-489A-D804-CAFA-8AF03A08C00B}"/>
              </a:ext>
            </a:extLst>
          </p:cNvPr>
          <p:cNvSpPr txBox="1"/>
          <p:nvPr/>
        </p:nvSpPr>
        <p:spPr>
          <a:xfrm>
            <a:off x="583926" y="2225812"/>
            <a:ext cx="2929693" cy="461665"/>
          </a:xfrm>
          <a:prstGeom prst="rect">
            <a:avLst/>
          </a:prstGeom>
          <a:noFill/>
        </p:spPr>
        <p:txBody>
          <a:bodyPr wrap="square" rtlCol="0">
            <a:spAutoFit/>
          </a:bodyPr>
          <a:lstStyle/>
          <a:p>
            <a:pPr>
              <a:buSzPts val="1400"/>
            </a:pPr>
            <a:r>
              <a:rPr lang="en-US" sz="1200" dirty="0">
                <a:solidFill>
                  <a:schemeClr val="tx1"/>
                </a:solidFill>
                <a:latin typeface="Lato"/>
                <a:ea typeface="Lato"/>
                <a:cs typeface="Lato"/>
                <a:sym typeface="Lato"/>
              </a:rPr>
              <a:t>AWA plans a 0.5-GeV demo followed by a 3-GeV fully-featured module.</a:t>
            </a:r>
          </a:p>
        </p:txBody>
      </p:sp>
      <p:sp>
        <p:nvSpPr>
          <p:cNvPr id="11" name="Rounded Rectangle 10">
            <a:extLst>
              <a:ext uri="{FF2B5EF4-FFF2-40B4-BE49-F238E27FC236}">
                <a16:creationId xmlns:a16="http://schemas.microsoft.com/office/drawing/2014/main" id="{521A7472-33A3-BC31-BEB2-085AFDF54A0F}"/>
              </a:ext>
            </a:extLst>
          </p:cNvPr>
          <p:cNvSpPr/>
          <p:nvPr/>
        </p:nvSpPr>
        <p:spPr>
          <a:xfrm>
            <a:off x="600076" y="2722101"/>
            <a:ext cx="2801759" cy="517304"/>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ts val="1400"/>
            </a:pPr>
            <a:r>
              <a:rPr lang="en-US" sz="1200" dirty="0">
                <a:solidFill>
                  <a:schemeClr val="tx1"/>
                </a:solidFill>
                <a:latin typeface="Lato"/>
                <a:ea typeface="Lato"/>
                <a:cs typeface="Lato"/>
                <a:sym typeface="Lato"/>
              </a:rPr>
              <a:t>Ask to P5: Upgrade AWA facility for 0.5 GeV demonstrator.</a:t>
            </a:r>
          </a:p>
        </p:txBody>
      </p:sp>
      <p:sp>
        <p:nvSpPr>
          <p:cNvPr id="12" name="Google Shape;399;g232ee1472e9_0_807">
            <a:extLst>
              <a:ext uri="{FF2B5EF4-FFF2-40B4-BE49-F238E27FC236}">
                <a16:creationId xmlns:a16="http://schemas.microsoft.com/office/drawing/2014/main" id="{749CB980-72CE-B318-B611-E3BE66D341A8}"/>
              </a:ext>
            </a:extLst>
          </p:cNvPr>
          <p:cNvSpPr txBox="1">
            <a:spLocks/>
          </p:cNvSpPr>
          <p:nvPr/>
        </p:nvSpPr>
        <p:spPr>
          <a:xfrm>
            <a:off x="7029450" y="4894168"/>
            <a:ext cx="2057400" cy="273825"/>
          </a:xfrm>
          <a:prstGeom prst="rect">
            <a:avLst/>
          </a:prstGeom>
          <a:noFill/>
          <a:ln>
            <a:noFill/>
          </a:ln>
        </p:spPr>
        <p:txBody>
          <a:bodyPr spcFirstLastPara="1" wrap="square" lIns="68569" tIns="34275" rIns="0" bIns="34275"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z="825"/>
              <a:pPr/>
              <a:t>45</a:t>
            </a:fld>
            <a:endParaRPr lang="en-US" sz="825" dirty="0"/>
          </a:p>
        </p:txBody>
      </p:sp>
    </p:spTree>
    <p:extLst>
      <p:ext uri="{BB962C8B-B14F-4D97-AF65-F5344CB8AC3E}">
        <p14:creationId xmlns:p14="http://schemas.microsoft.com/office/powerpoint/2010/main" val="41077678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35FF2A5-6EF5-D756-8A5A-BC4578DD66D2}"/>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l" defTabSz="514350">
              <a:buClrTx/>
              <a:defRPr/>
            </a:pPr>
            <a:r>
              <a:rPr lang="en-US" sz="2700" dirty="0">
                <a:latin typeface="Arial"/>
              </a:rPr>
              <a:t>                        FCC-ee SRF system</a:t>
            </a:r>
            <a:endParaRPr lang="en-GB" sz="1350" b="0" kern="1200" dirty="0">
              <a:solidFill>
                <a:srgbClr val="0F124A"/>
              </a:solidFill>
              <a:latin typeface="Arial"/>
            </a:endParaRPr>
          </a:p>
        </p:txBody>
      </p:sp>
      <p:pic>
        <p:nvPicPr>
          <p:cNvPr id="6" name="Picture 5" descr="A picture containing icon&#10;&#10;Description automatically generated">
            <a:extLst>
              <a:ext uri="{FF2B5EF4-FFF2-40B4-BE49-F238E27FC236}">
                <a16:creationId xmlns:a16="http://schemas.microsoft.com/office/drawing/2014/main" id="{0B4E2044-234E-A131-7DCA-4C9ADF7962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7" name="Rectangle 6">
            <a:extLst>
              <a:ext uri="{FF2B5EF4-FFF2-40B4-BE49-F238E27FC236}">
                <a16:creationId xmlns:a16="http://schemas.microsoft.com/office/drawing/2014/main" id="{3E0D80CB-89AE-6A40-68F5-B4F0E1EE7CE8}"/>
              </a:ext>
            </a:extLst>
          </p:cNvPr>
          <p:cNvSpPr/>
          <p:nvPr/>
        </p:nvSpPr>
        <p:spPr>
          <a:xfrm>
            <a:off x="66977" y="643136"/>
            <a:ext cx="378042" cy="230832"/>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57175">
              <a:defRPr/>
            </a:pPr>
            <a:r>
              <a:rPr lang="fr-CH" sz="900" b="1" dirty="0">
                <a:solidFill>
                  <a:srgbClr val="FFFFFF"/>
                </a:solidFill>
                <a:latin typeface="Verdana" panose="020B0604030504040204" pitchFamily="34" charset="0"/>
                <a:ea typeface="Verdana" panose="020B0604030504040204" pitchFamily="34" charset="0"/>
                <a:cs typeface="Arial" panose="020B0604020202020204" pitchFamily="34" charset="0"/>
              </a:rPr>
              <a:t>Z</a:t>
            </a:r>
            <a:endParaRPr lang="en-GB" sz="9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2FC4257A-BDE0-BDE8-5E4D-FAADC03D165B}"/>
              </a:ext>
            </a:extLst>
          </p:cNvPr>
          <p:cNvSpPr/>
          <p:nvPr/>
        </p:nvSpPr>
        <p:spPr>
          <a:xfrm>
            <a:off x="55869" y="1340763"/>
            <a:ext cx="702078" cy="230832"/>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57175">
              <a:defRPr/>
            </a:pPr>
            <a:r>
              <a:rPr lang="fr-CH" sz="900" b="1" dirty="0">
                <a:solidFill>
                  <a:srgbClr val="FFFFFF"/>
                </a:solidFill>
                <a:latin typeface="Verdana" panose="020B0604030504040204" pitchFamily="34" charset="0"/>
                <a:ea typeface="Verdana" panose="020B0604030504040204" pitchFamily="34" charset="0"/>
                <a:cs typeface="Arial" panose="020B0604020202020204" pitchFamily="34" charset="0"/>
              </a:rPr>
              <a:t>W, H</a:t>
            </a:r>
            <a:endParaRPr lang="en-GB" sz="9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ECCEFD7-6AB1-5C20-4354-D3D8C2908B81}"/>
              </a:ext>
            </a:extLst>
          </p:cNvPr>
          <p:cNvSpPr/>
          <p:nvPr/>
        </p:nvSpPr>
        <p:spPr>
          <a:xfrm>
            <a:off x="66977" y="2014648"/>
            <a:ext cx="705746" cy="369332"/>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57175">
              <a:defRPr/>
            </a:pPr>
            <a:r>
              <a:rPr lang="fr-CH" sz="900" b="1" dirty="0" err="1">
                <a:solidFill>
                  <a:srgbClr val="FFFFFF"/>
                </a:solidFill>
                <a:latin typeface="Verdana" panose="020B0604030504040204" pitchFamily="34" charset="0"/>
                <a:ea typeface="Verdana" panose="020B0604030504040204" pitchFamily="34" charset="0"/>
                <a:cs typeface="Arial" panose="020B0604020202020204" pitchFamily="34" charset="0"/>
              </a:rPr>
              <a:t>ttbar</a:t>
            </a:r>
            <a:r>
              <a:rPr lang="fr-CH" sz="900" b="1" dirty="0">
                <a:solidFill>
                  <a:srgbClr val="FFFFFF"/>
                </a:solidFill>
                <a:latin typeface="Verdana" panose="020B0604030504040204" pitchFamily="34" charset="0"/>
                <a:ea typeface="Verdana" panose="020B0604030504040204" pitchFamily="34" charset="0"/>
                <a:cs typeface="Arial" panose="020B0604020202020204" pitchFamily="34" charset="0"/>
              </a:rPr>
              <a:t>, </a:t>
            </a:r>
          </a:p>
          <a:p>
            <a:pPr algn="ctr" defTabSz="257175">
              <a:defRPr/>
            </a:pPr>
            <a:r>
              <a:rPr lang="fr-CH" sz="900" b="1" dirty="0">
                <a:solidFill>
                  <a:srgbClr val="FFFFFF"/>
                </a:solidFill>
                <a:latin typeface="Verdana" panose="020B0604030504040204" pitchFamily="34" charset="0"/>
                <a:ea typeface="Verdana" panose="020B0604030504040204" pitchFamily="34" charset="0"/>
                <a:cs typeface="Arial" panose="020B0604020202020204" pitchFamily="34" charset="0"/>
              </a:rPr>
              <a:t>booster</a:t>
            </a:r>
            <a:endParaRPr lang="en-GB" sz="9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18C44D1A-169E-7B40-AA20-A809BEE13973}"/>
              </a:ext>
            </a:extLst>
          </p:cNvPr>
          <p:cNvSpPr/>
          <p:nvPr/>
        </p:nvSpPr>
        <p:spPr>
          <a:xfrm>
            <a:off x="2166566" y="645666"/>
            <a:ext cx="1573521" cy="623825"/>
          </a:xfrm>
          <a:prstGeom prst="rect">
            <a:avLst/>
          </a:prstGeom>
          <a:solidFill>
            <a:schemeClr val="bg2">
              <a:lumMod val="95000"/>
            </a:schemeClr>
          </a:solidFill>
        </p:spPr>
        <p:txBody>
          <a:bodyPr wrap="square">
            <a:spAutoFit/>
          </a:bodyPr>
          <a:lstStyle/>
          <a:p>
            <a:pPr>
              <a:lnSpc>
                <a:spcPct val="107000"/>
              </a:lnSpc>
              <a:spcAft>
                <a:spcPts val="600"/>
              </a:spcAft>
            </a:pPr>
            <a:r>
              <a:rPr lang="en-GB" sz="825" dirty="0">
                <a:latin typeface="Verdana" panose="020B0604030504040204" pitchFamily="34" charset="0"/>
                <a:ea typeface="Verdana" panose="020B0604030504040204" pitchFamily="34" charset="0"/>
                <a:cs typeface="Times New Roman" panose="02020603050405020304" pitchFamily="18" charset="0"/>
              </a:rPr>
              <a:t>low R/Q, HOM damping, powered by 1 MW RF coupler and high efficiency klystron</a:t>
            </a:r>
          </a:p>
        </p:txBody>
      </p:sp>
      <p:sp>
        <p:nvSpPr>
          <p:cNvPr id="11" name="Rectangle 10">
            <a:extLst>
              <a:ext uri="{FF2B5EF4-FFF2-40B4-BE49-F238E27FC236}">
                <a16:creationId xmlns:a16="http://schemas.microsoft.com/office/drawing/2014/main" id="{0807F688-55DD-878D-234D-78A4804288BC}"/>
              </a:ext>
            </a:extLst>
          </p:cNvPr>
          <p:cNvSpPr/>
          <p:nvPr/>
        </p:nvSpPr>
        <p:spPr>
          <a:xfrm>
            <a:off x="2166566" y="1323972"/>
            <a:ext cx="1942022" cy="623825"/>
          </a:xfrm>
          <a:prstGeom prst="rect">
            <a:avLst/>
          </a:prstGeom>
          <a:solidFill>
            <a:schemeClr val="bg2">
              <a:lumMod val="95000"/>
            </a:schemeClr>
          </a:solidFill>
        </p:spPr>
        <p:txBody>
          <a:bodyPr wrap="square">
            <a:spAutoFit/>
          </a:bodyPr>
          <a:lstStyle/>
          <a:p>
            <a:pPr>
              <a:lnSpc>
                <a:spcPct val="107000"/>
              </a:lnSpc>
              <a:spcAft>
                <a:spcPts val="600"/>
              </a:spcAft>
            </a:pPr>
            <a:r>
              <a:rPr lang="en-GB" sz="825" dirty="0">
                <a:latin typeface="Verdana" panose="020B0604030504040204" pitchFamily="34" charset="0"/>
                <a:ea typeface="Verdana" panose="020B0604030504040204" pitchFamily="34" charset="0"/>
                <a:cs typeface="Times New Roman" panose="02020603050405020304" pitchFamily="18" charset="0"/>
              </a:rPr>
              <a:t>moderate gradient and HOM damping requirements; 500 kW / cavity, allowing reuse of klystrons already installed for Z</a:t>
            </a:r>
          </a:p>
        </p:txBody>
      </p:sp>
      <p:sp>
        <p:nvSpPr>
          <p:cNvPr id="12" name="Rectangle 11">
            <a:extLst>
              <a:ext uri="{FF2B5EF4-FFF2-40B4-BE49-F238E27FC236}">
                <a16:creationId xmlns:a16="http://schemas.microsoft.com/office/drawing/2014/main" id="{64A3CC18-3465-C640-BB4B-CAFD3DE49B59}"/>
              </a:ext>
            </a:extLst>
          </p:cNvPr>
          <p:cNvSpPr/>
          <p:nvPr/>
        </p:nvSpPr>
        <p:spPr>
          <a:xfrm>
            <a:off x="2159077" y="2082848"/>
            <a:ext cx="1942022" cy="623825"/>
          </a:xfrm>
          <a:prstGeom prst="rect">
            <a:avLst/>
          </a:prstGeom>
          <a:solidFill>
            <a:schemeClr val="bg2">
              <a:lumMod val="95000"/>
            </a:schemeClr>
          </a:solidFill>
        </p:spPr>
        <p:txBody>
          <a:bodyPr wrap="square">
            <a:spAutoFit/>
          </a:bodyPr>
          <a:lstStyle/>
          <a:p>
            <a:pPr>
              <a:lnSpc>
                <a:spcPct val="107000"/>
              </a:lnSpc>
              <a:spcAft>
                <a:spcPts val="600"/>
              </a:spcAft>
            </a:pPr>
            <a:r>
              <a:rPr lang="en-GB" sz="825" dirty="0">
                <a:latin typeface="Verdana" panose="020B0604030504040204" pitchFamily="34" charset="0"/>
                <a:ea typeface="Verdana" panose="020B0604030504040204" pitchFamily="34" charset="0"/>
                <a:cs typeface="Times New Roman" panose="02020603050405020304" pitchFamily="18" charset="0"/>
              </a:rPr>
              <a:t>high RF voltage and limited footprint thanks to  multicell cavities and </a:t>
            </a:r>
            <a:r>
              <a:rPr lang="fr-CH" sz="825" dirty="0" err="1">
                <a:latin typeface="Verdana" panose="020B0604030504040204" pitchFamily="34" charset="0"/>
                <a:ea typeface="Verdana" panose="020B0604030504040204" pitchFamily="34" charset="0"/>
                <a:cs typeface="Times New Roman" panose="02020603050405020304" pitchFamily="18" charset="0"/>
              </a:rPr>
              <a:t>higher</a:t>
            </a:r>
            <a:r>
              <a:rPr lang="fr-CH" sz="825" dirty="0">
                <a:latin typeface="Verdana" panose="020B0604030504040204" pitchFamily="34" charset="0"/>
                <a:ea typeface="Verdana" panose="020B0604030504040204" pitchFamily="34" charset="0"/>
                <a:cs typeface="Times New Roman" panose="02020603050405020304" pitchFamily="18" charset="0"/>
              </a:rPr>
              <a:t> RF </a:t>
            </a:r>
            <a:r>
              <a:rPr lang="fr-CH" sz="825" dirty="0" err="1">
                <a:latin typeface="Verdana" panose="020B0604030504040204" pitchFamily="34" charset="0"/>
                <a:ea typeface="Verdana" panose="020B0604030504040204" pitchFamily="34" charset="0"/>
                <a:cs typeface="Times New Roman" panose="02020603050405020304" pitchFamily="18" charset="0"/>
              </a:rPr>
              <a:t>frequency</a:t>
            </a:r>
            <a:r>
              <a:rPr lang="fr-CH" sz="825" dirty="0">
                <a:latin typeface="Verdana" panose="020B0604030504040204" pitchFamily="34" charset="0"/>
                <a:ea typeface="Verdana" panose="020B0604030504040204" pitchFamily="34" charset="0"/>
                <a:cs typeface="Times New Roman" panose="02020603050405020304" pitchFamily="18" charset="0"/>
              </a:rPr>
              <a:t>; 200 kW/ </a:t>
            </a:r>
            <a:r>
              <a:rPr lang="fr-CH" sz="825" dirty="0" err="1">
                <a:latin typeface="Verdana" panose="020B0604030504040204" pitchFamily="34" charset="0"/>
                <a:ea typeface="Verdana" panose="020B0604030504040204" pitchFamily="34" charset="0"/>
                <a:cs typeface="Times New Roman" panose="02020603050405020304" pitchFamily="18" charset="0"/>
              </a:rPr>
              <a:t>cavity</a:t>
            </a:r>
            <a:endParaRPr lang="en-GB" sz="825" dirty="0">
              <a:latin typeface="Verdana" panose="020B0604030504040204" pitchFamily="34" charset="0"/>
              <a:ea typeface="Verdana" panose="020B060403050404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814DF433-C508-A2C8-BF05-70FBAB9758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7378" y="576566"/>
            <a:ext cx="992936" cy="723165"/>
          </a:xfrm>
          <a:prstGeom prst="rect">
            <a:avLst/>
          </a:prstGeom>
        </p:spPr>
      </p:pic>
      <p:sp>
        <p:nvSpPr>
          <p:cNvPr id="14" name="Rectangle 13">
            <a:extLst>
              <a:ext uri="{FF2B5EF4-FFF2-40B4-BE49-F238E27FC236}">
                <a16:creationId xmlns:a16="http://schemas.microsoft.com/office/drawing/2014/main" id="{4690FC1E-448F-B389-76DF-633308544257}"/>
              </a:ext>
            </a:extLst>
          </p:cNvPr>
          <p:cNvSpPr/>
          <p:nvPr/>
        </p:nvSpPr>
        <p:spPr>
          <a:xfrm>
            <a:off x="-303497" y="708996"/>
            <a:ext cx="1497030" cy="646331"/>
          </a:xfrm>
          <a:prstGeom prst="rect">
            <a:avLst/>
          </a:prstGeom>
        </p:spPr>
        <p:txBody>
          <a:bodyPr wrap="square">
            <a:spAutoFit/>
          </a:bodyPr>
          <a:lstStyle/>
          <a:p>
            <a:pPr marL="557213" lvl="1" indent="-214313">
              <a:buFont typeface="Arial" panose="020B0604020202020204" pitchFamily="34" charset="0"/>
              <a:buChar char="•"/>
            </a:pPr>
            <a:endParaRPr lang="en-US" sz="900" b="1" dirty="0">
              <a:solidFill>
                <a:schemeClr val="bg1">
                  <a:lumMod val="50000"/>
                </a:schemeClr>
              </a:solidFill>
              <a:latin typeface="Verdana" panose="020B0604030504040204" pitchFamily="34" charset="0"/>
              <a:ea typeface="Verdana" panose="020B0604030504040204" pitchFamily="34" charset="0"/>
            </a:endParaRP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1-cell </a:t>
            </a: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400 MHz,</a:t>
            </a: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Nb/Cu</a:t>
            </a:r>
          </a:p>
        </p:txBody>
      </p:sp>
      <p:pic>
        <p:nvPicPr>
          <p:cNvPr id="15" name="Picture 14">
            <a:extLst>
              <a:ext uri="{FF2B5EF4-FFF2-40B4-BE49-F238E27FC236}">
                <a16:creationId xmlns:a16="http://schemas.microsoft.com/office/drawing/2014/main" id="{156473E2-F576-BE29-4E80-7BB59626AE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6042" y="1236878"/>
            <a:ext cx="1029907" cy="890388"/>
          </a:xfrm>
          <a:prstGeom prst="rect">
            <a:avLst/>
          </a:prstGeom>
        </p:spPr>
      </p:pic>
      <p:sp>
        <p:nvSpPr>
          <p:cNvPr id="16" name="Rectangle 15">
            <a:extLst>
              <a:ext uri="{FF2B5EF4-FFF2-40B4-BE49-F238E27FC236}">
                <a16:creationId xmlns:a16="http://schemas.microsoft.com/office/drawing/2014/main" id="{AD82BD07-6099-A610-B567-7AF9B09CAEAC}"/>
              </a:ext>
            </a:extLst>
          </p:cNvPr>
          <p:cNvSpPr/>
          <p:nvPr/>
        </p:nvSpPr>
        <p:spPr>
          <a:xfrm>
            <a:off x="-293695" y="1381921"/>
            <a:ext cx="1520678" cy="646331"/>
          </a:xfrm>
          <a:prstGeom prst="rect">
            <a:avLst/>
          </a:prstGeom>
        </p:spPr>
        <p:txBody>
          <a:bodyPr wrap="square">
            <a:spAutoFit/>
          </a:bodyPr>
          <a:lstStyle/>
          <a:p>
            <a:pPr marL="557213" lvl="1" indent="-214313">
              <a:buFont typeface="Arial" panose="020B0604020202020204" pitchFamily="34" charset="0"/>
              <a:buChar char="•"/>
            </a:pPr>
            <a:endParaRPr lang="en-US" sz="900" b="1" dirty="0">
              <a:solidFill>
                <a:schemeClr val="bg1">
                  <a:lumMod val="50000"/>
                </a:schemeClr>
              </a:solidFill>
              <a:latin typeface="Verdana" panose="020B0604030504040204" pitchFamily="34" charset="0"/>
              <a:ea typeface="Verdana" panose="020B0604030504040204" pitchFamily="34" charset="0"/>
            </a:endParaRP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2-cell </a:t>
            </a: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400 MHz,</a:t>
            </a: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Nb/Cu</a:t>
            </a:r>
          </a:p>
        </p:txBody>
      </p:sp>
      <p:pic>
        <p:nvPicPr>
          <p:cNvPr id="17" name="Picture 16">
            <a:extLst>
              <a:ext uri="{FF2B5EF4-FFF2-40B4-BE49-F238E27FC236}">
                <a16:creationId xmlns:a16="http://schemas.microsoft.com/office/drawing/2014/main" id="{3A6A650F-AF5C-EF85-0FC6-FDCE7B63917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
          <a:stretch/>
        </p:blipFill>
        <p:spPr>
          <a:xfrm>
            <a:off x="802926" y="2045075"/>
            <a:ext cx="1281840" cy="885246"/>
          </a:xfrm>
          <a:prstGeom prst="rect">
            <a:avLst/>
          </a:prstGeom>
        </p:spPr>
      </p:pic>
      <p:sp>
        <p:nvSpPr>
          <p:cNvPr id="18" name="Rectangle 17">
            <a:extLst>
              <a:ext uri="{FF2B5EF4-FFF2-40B4-BE49-F238E27FC236}">
                <a16:creationId xmlns:a16="http://schemas.microsoft.com/office/drawing/2014/main" id="{2333A2C9-AF90-32E4-664B-2F03558DDBE9}"/>
              </a:ext>
            </a:extLst>
          </p:cNvPr>
          <p:cNvSpPr/>
          <p:nvPr/>
        </p:nvSpPr>
        <p:spPr>
          <a:xfrm>
            <a:off x="-321923" y="2209456"/>
            <a:ext cx="1515142" cy="646331"/>
          </a:xfrm>
          <a:prstGeom prst="rect">
            <a:avLst/>
          </a:prstGeom>
        </p:spPr>
        <p:txBody>
          <a:bodyPr wrap="square">
            <a:spAutoFit/>
          </a:bodyPr>
          <a:lstStyle/>
          <a:p>
            <a:pPr marL="557213" lvl="1" indent="-214313">
              <a:buFont typeface="Arial" panose="020B0604020202020204" pitchFamily="34" charset="0"/>
              <a:buChar char="•"/>
            </a:pPr>
            <a:endParaRPr lang="en-US" sz="900" b="1" dirty="0">
              <a:solidFill>
                <a:schemeClr val="bg1">
                  <a:lumMod val="50000"/>
                </a:schemeClr>
              </a:solidFill>
              <a:latin typeface="Verdana" panose="020B0604030504040204" pitchFamily="34" charset="0"/>
              <a:ea typeface="Verdana" panose="020B0604030504040204" pitchFamily="34" charset="0"/>
            </a:endParaRP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5-cell </a:t>
            </a: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800 MHz,</a:t>
            </a:r>
          </a:p>
          <a:p>
            <a:pPr marL="342900" lvl="1"/>
            <a:r>
              <a:rPr lang="en-US" sz="900" b="1" dirty="0">
                <a:solidFill>
                  <a:schemeClr val="bg1">
                    <a:lumMod val="50000"/>
                  </a:schemeClr>
                </a:solidFill>
                <a:latin typeface="Verdana" panose="020B0604030504040204" pitchFamily="34" charset="0"/>
                <a:ea typeface="Verdana" panose="020B0604030504040204" pitchFamily="34" charset="0"/>
              </a:rPr>
              <a:t>bulk Nb</a:t>
            </a:r>
          </a:p>
        </p:txBody>
      </p:sp>
      <p:pic>
        <p:nvPicPr>
          <p:cNvPr id="51" name="Picture 50">
            <a:extLst>
              <a:ext uri="{FF2B5EF4-FFF2-40B4-BE49-F238E27FC236}">
                <a16:creationId xmlns:a16="http://schemas.microsoft.com/office/drawing/2014/main" id="{DAEC316A-2FD4-5412-2F79-B93CB90C6BB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316" y="2914892"/>
            <a:ext cx="3367532" cy="2210376"/>
          </a:xfrm>
          <a:prstGeom prst="rect">
            <a:avLst/>
          </a:prstGeom>
        </p:spPr>
      </p:pic>
      <p:pic>
        <p:nvPicPr>
          <p:cNvPr id="53" name="Picture 52" descr="A picture containing text&#10;&#10;Description automatically generated">
            <a:extLst>
              <a:ext uri="{FF2B5EF4-FFF2-40B4-BE49-F238E27FC236}">
                <a16:creationId xmlns:a16="http://schemas.microsoft.com/office/drawing/2014/main" id="{6C2036A9-8DA0-6E84-724A-15D753D7DC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45331" y="6304"/>
            <a:ext cx="1050132" cy="226115"/>
          </a:xfrm>
          <a:prstGeom prst="rect">
            <a:avLst/>
          </a:prstGeom>
        </p:spPr>
      </p:pic>
      <p:pic>
        <p:nvPicPr>
          <p:cNvPr id="2050" name="Picture 2" descr="Home">
            <a:extLst>
              <a:ext uri="{FF2B5EF4-FFF2-40B4-BE49-F238E27FC236}">
                <a16:creationId xmlns:a16="http://schemas.microsoft.com/office/drawing/2014/main" id="{D90FB593-493F-D7B3-74CB-2A5873C75D7F}"/>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056939" y="6304"/>
            <a:ext cx="1050131" cy="264319"/>
          </a:xfrm>
          <a:prstGeom prst="rect">
            <a:avLst/>
          </a:prstGeom>
          <a:solidFill>
            <a:schemeClr val="bg1"/>
          </a:solidFill>
        </p:spPr>
      </p:pic>
      <p:pic>
        <p:nvPicPr>
          <p:cNvPr id="2052" name="Picture 4" descr="Legnaro Group">
            <a:extLst>
              <a:ext uri="{FF2B5EF4-FFF2-40B4-BE49-F238E27FC236}">
                <a16:creationId xmlns:a16="http://schemas.microsoft.com/office/drawing/2014/main" id="{B8734BEB-44E1-F211-C290-6793E6677664}"/>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276427" y="6304"/>
            <a:ext cx="799548" cy="515837"/>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E8425CAD-CB7E-D745-202A-48495E80A0DB}"/>
              </a:ext>
            </a:extLst>
          </p:cNvPr>
          <p:cNvSpPr txBox="1"/>
          <p:nvPr/>
        </p:nvSpPr>
        <p:spPr>
          <a:xfrm>
            <a:off x="406908" y="4473946"/>
            <a:ext cx="2510181" cy="415498"/>
          </a:xfrm>
          <a:prstGeom prst="rect">
            <a:avLst/>
          </a:prstGeom>
          <a:solidFill>
            <a:schemeClr val="accent5">
              <a:lumMod val="20000"/>
              <a:lumOff val="80000"/>
            </a:schemeClr>
          </a:solidFill>
        </p:spPr>
        <p:txBody>
          <a:bodyPr wrap="square">
            <a:spAutoFit/>
          </a:bodyPr>
          <a:lstStyle/>
          <a:p>
            <a:r>
              <a:rPr lang="fr-CH" sz="1050" dirty="0">
                <a:latin typeface="Verdana" panose="020B0604030504040204" pitchFamily="34" charset="0"/>
                <a:ea typeface="Verdana" panose="020B0604030504040204" pitchFamily="34" charset="0"/>
              </a:rPr>
              <a:t>First </a:t>
            </a:r>
            <a:r>
              <a:rPr lang="fr-CH" sz="1050" dirty="0" err="1">
                <a:latin typeface="Verdana" panose="020B0604030504040204" pitchFamily="34" charset="0"/>
                <a:ea typeface="Verdana" panose="020B0604030504040204" pitchFamily="34" charset="0"/>
              </a:rPr>
              <a:t>attempt</a:t>
            </a:r>
            <a:r>
              <a:rPr lang="fr-CH" sz="1050" dirty="0">
                <a:latin typeface="Verdana" panose="020B0604030504040204" pitchFamily="34" charset="0"/>
                <a:ea typeface="Verdana" panose="020B0604030504040204" pitchFamily="34" charset="0"/>
              </a:rPr>
              <a:t> of </a:t>
            </a:r>
            <a:r>
              <a:rPr lang="fr-CH" sz="1050" dirty="0" err="1">
                <a:latin typeface="Verdana" panose="020B0604030504040204" pitchFamily="34" charset="0"/>
                <a:ea typeface="Verdana" panose="020B0604030504040204" pitchFamily="34" charset="0"/>
              </a:rPr>
              <a:t>HiPIMS</a:t>
            </a:r>
            <a:r>
              <a:rPr lang="fr-CH" sz="1050" dirty="0">
                <a:latin typeface="Verdana" panose="020B0604030504040204" pitchFamily="34" charset="0"/>
                <a:ea typeface="Verdana" panose="020B0604030504040204" pitchFamily="34" charset="0"/>
              </a:rPr>
              <a:t>* niobium </a:t>
            </a:r>
            <a:r>
              <a:rPr lang="fr-CH" sz="1050" dirty="0" err="1">
                <a:latin typeface="Verdana" panose="020B0604030504040204" pitchFamily="34" charset="0"/>
                <a:ea typeface="Verdana" panose="020B0604030504040204" pitchFamily="34" charset="0"/>
              </a:rPr>
              <a:t>coating</a:t>
            </a:r>
            <a:r>
              <a:rPr lang="fr-CH" sz="1050" dirty="0">
                <a:latin typeface="Verdana" panose="020B0604030504040204" pitchFamily="34" charset="0"/>
                <a:ea typeface="Verdana" panose="020B0604030504040204" pitchFamily="34" charset="0"/>
              </a:rPr>
              <a:t> on a 400 MHz Cu </a:t>
            </a:r>
            <a:r>
              <a:rPr lang="fr-CH" sz="1050" dirty="0" err="1">
                <a:latin typeface="Verdana" panose="020B0604030504040204" pitchFamily="34" charset="0"/>
                <a:ea typeface="Verdana" panose="020B0604030504040204" pitchFamily="34" charset="0"/>
              </a:rPr>
              <a:t>cavity</a:t>
            </a:r>
            <a:endParaRPr lang="en-GB" sz="1050" dirty="0"/>
          </a:p>
        </p:txBody>
      </p:sp>
      <p:pic>
        <p:nvPicPr>
          <p:cNvPr id="58" name="Picture 57">
            <a:extLst>
              <a:ext uri="{FF2B5EF4-FFF2-40B4-BE49-F238E27FC236}">
                <a16:creationId xmlns:a16="http://schemas.microsoft.com/office/drawing/2014/main" id="{5E518A41-9107-6FF1-639B-D735934B459F}"/>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826452" y="968113"/>
            <a:ext cx="4261679" cy="2153270"/>
          </a:xfrm>
          <a:prstGeom prst="rect">
            <a:avLst/>
          </a:prstGeom>
        </p:spPr>
      </p:pic>
      <p:sp>
        <p:nvSpPr>
          <p:cNvPr id="60" name="TextBox 59">
            <a:extLst>
              <a:ext uri="{FF2B5EF4-FFF2-40B4-BE49-F238E27FC236}">
                <a16:creationId xmlns:a16="http://schemas.microsoft.com/office/drawing/2014/main" id="{CADB4671-B3BA-B3D0-DA97-BF67499CF59D}"/>
              </a:ext>
            </a:extLst>
          </p:cNvPr>
          <p:cNvSpPr txBox="1"/>
          <p:nvPr/>
        </p:nvSpPr>
        <p:spPr>
          <a:xfrm>
            <a:off x="4941779" y="662952"/>
            <a:ext cx="2519483" cy="415498"/>
          </a:xfrm>
          <a:prstGeom prst="rect">
            <a:avLst/>
          </a:prstGeom>
          <a:solidFill>
            <a:schemeClr val="accent5">
              <a:lumMod val="20000"/>
              <a:lumOff val="80000"/>
            </a:schemeClr>
          </a:solidFill>
        </p:spPr>
        <p:txBody>
          <a:bodyPr wrap="square">
            <a:spAutoFit/>
          </a:bodyPr>
          <a:lstStyle/>
          <a:p>
            <a:r>
              <a:rPr lang="en-US" sz="1050" dirty="0">
                <a:latin typeface="Verdana" panose="020B0604030504040204" pitchFamily="34" charset="0"/>
                <a:ea typeface="Verdana" panose="020B0604030504040204" pitchFamily="34" charset="0"/>
              </a:rPr>
              <a:t>5-cell cavity development (2018), successful collaboration with JLAB</a:t>
            </a:r>
          </a:p>
        </p:txBody>
      </p:sp>
      <p:sp>
        <p:nvSpPr>
          <p:cNvPr id="61" name="TextBox 60">
            <a:extLst>
              <a:ext uri="{FF2B5EF4-FFF2-40B4-BE49-F238E27FC236}">
                <a16:creationId xmlns:a16="http://schemas.microsoft.com/office/drawing/2014/main" id="{9848D204-59C3-0B09-D393-A8821EE65110}"/>
              </a:ext>
            </a:extLst>
          </p:cNvPr>
          <p:cNvSpPr txBox="1"/>
          <p:nvPr/>
        </p:nvSpPr>
        <p:spPr>
          <a:xfrm>
            <a:off x="5457983" y="2233002"/>
            <a:ext cx="1053179" cy="461665"/>
          </a:xfrm>
          <a:prstGeom prst="rect">
            <a:avLst/>
          </a:prstGeom>
          <a:solidFill>
            <a:srgbClr val="FFC000"/>
          </a:solidFill>
        </p:spPr>
        <p:txBody>
          <a:bodyPr wrap="square" rtlCol="0">
            <a:spAutoFit/>
          </a:bodyPr>
          <a:lstStyle/>
          <a:p>
            <a:pPr algn="ctr"/>
            <a:r>
              <a:rPr lang="fr-CH" sz="1200" dirty="0"/>
              <a:t>F. </a:t>
            </a:r>
            <a:r>
              <a:rPr lang="fr-CH" sz="1200" dirty="0" err="1"/>
              <a:t>Marhauser</a:t>
            </a:r>
            <a:endParaRPr lang="en-GB" sz="1200" dirty="0"/>
          </a:p>
        </p:txBody>
      </p:sp>
      <p:pic>
        <p:nvPicPr>
          <p:cNvPr id="2054" name="Picture 6" descr="Fermilab | Graphics Standards at Fermilab | Logo and usage">
            <a:extLst>
              <a:ext uri="{FF2B5EF4-FFF2-40B4-BE49-F238E27FC236}">
                <a16:creationId xmlns:a16="http://schemas.microsoft.com/office/drawing/2014/main" id="{286904C3-21EA-F3F5-60F0-B82A5454779A}"/>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052819" y="284022"/>
            <a:ext cx="1050132" cy="22472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49D0E934-F4FE-E82B-4E4B-05733A9BA2D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484077" y="3239245"/>
            <a:ext cx="2650460" cy="1886024"/>
          </a:xfrm>
          <a:prstGeom prst="rect">
            <a:avLst/>
          </a:prstGeom>
        </p:spPr>
      </p:pic>
      <p:sp>
        <p:nvSpPr>
          <p:cNvPr id="2048" name="Titel 1">
            <a:extLst>
              <a:ext uri="{FF2B5EF4-FFF2-40B4-BE49-F238E27FC236}">
                <a16:creationId xmlns:a16="http://schemas.microsoft.com/office/drawing/2014/main" id="{68E9E3CE-813A-332D-D169-26E600A67DC6}"/>
              </a:ext>
            </a:extLst>
          </p:cNvPr>
          <p:cNvSpPr txBox="1">
            <a:spLocks/>
          </p:cNvSpPr>
          <p:nvPr/>
        </p:nvSpPr>
        <p:spPr>
          <a:xfrm>
            <a:off x="3403370" y="3457522"/>
            <a:ext cx="1080707" cy="898439"/>
          </a:xfrm>
          <a:prstGeom prst="rect">
            <a:avLst/>
          </a:prstGeom>
          <a:solidFill>
            <a:schemeClr val="accent5">
              <a:lumMod val="20000"/>
              <a:lumOff val="80000"/>
            </a:schemeClr>
          </a:solidFill>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r">
              <a:lnSpc>
                <a:spcPct val="100000"/>
              </a:lnSpc>
            </a:pPr>
            <a:r>
              <a:rPr lang="en-US" sz="1050" dirty="0">
                <a:latin typeface="Verdana" panose="020B0604030504040204" pitchFamily="34" charset="0"/>
                <a:ea typeface="Verdana" panose="020B0604030504040204" pitchFamily="34" charset="0"/>
              </a:rPr>
              <a:t>Promising R&amp;D towards ultra-high Q</a:t>
            </a:r>
            <a:r>
              <a:rPr lang="en-US" sz="1050" baseline="-25000" dirty="0">
                <a:latin typeface="Verdana" panose="020B0604030504040204" pitchFamily="34" charset="0"/>
                <a:ea typeface="Verdana" panose="020B0604030504040204" pitchFamily="34" charset="0"/>
              </a:rPr>
              <a:t>0</a:t>
            </a:r>
            <a:r>
              <a:rPr lang="en-US" sz="1050" dirty="0">
                <a:latin typeface="Verdana" panose="020B0604030504040204" pitchFamily="34" charset="0"/>
                <a:ea typeface="Verdana" panose="020B0604030504040204" pitchFamily="34" charset="0"/>
              </a:rPr>
              <a:t>. Collaboration with FNAL</a:t>
            </a:r>
          </a:p>
        </p:txBody>
      </p:sp>
      <p:pic>
        <p:nvPicPr>
          <p:cNvPr id="62" name="Picture 61">
            <a:extLst>
              <a:ext uri="{FF2B5EF4-FFF2-40B4-BE49-F238E27FC236}">
                <a16:creationId xmlns:a16="http://schemas.microsoft.com/office/drawing/2014/main" id="{BF4B8448-93C8-4699-64CE-5CC34CE80782}"/>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059013" y="3314009"/>
            <a:ext cx="2084987" cy="1811260"/>
          </a:xfrm>
          <a:prstGeom prst="rect">
            <a:avLst/>
          </a:prstGeom>
        </p:spPr>
      </p:pic>
      <p:sp>
        <p:nvSpPr>
          <p:cNvPr id="55" name="TextBox 54">
            <a:extLst>
              <a:ext uri="{FF2B5EF4-FFF2-40B4-BE49-F238E27FC236}">
                <a16:creationId xmlns:a16="http://schemas.microsoft.com/office/drawing/2014/main" id="{E353E32A-9B7C-F257-907B-AF08EC6D06AE}"/>
              </a:ext>
            </a:extLst>
          </p:cNvPr>
          <p:cNvSpPr txBox="1"/>
          <p:nvPr/>
        </p:nvSpPr>
        <p:spPr>
          <a:xfrm rot="20609526">
            <a:off x="3748466" y="652667"/>
            <a:ext cx="934102" cy="461665"/>
          </a:xfrm>
          <a:prstGeom prst="rect">
            <a:avLst/>
          </a:prstGeom>
          <a:solidFill>
            <a:srgbClr val="FFFF00"/>
          </a:solidFill>
        </p:spPr>
        <p:txBody>
          <a:bodyPr wrap="none" rtlCol="0">
            <a:spAutoFit/>
          </a:bodyPr>
          <a:lstStyle/>
          <a:p>
            <a:pPr defTabSz="685800">
              <a:buClrTx/>
              <a:defRPr/>
            </a:pPr>
            <a:r>
              <a:rPr lang="en-US" sz="1350" kern="1200" dirty="0">
                <a:solidFill>
                  <a:srgbClr val="FF0000"/>
                </a:solidFill>
                <a:latin typeface="Calibri"/>
                <a:ea typeface="+mn-ea"/>
                <a:cs typeface="+mn-cs"/>
              </a:rPr>
              <a:t>F. Peauger,</a:t>
            </a:r>
          </a:p>
          <a:p>
            <a:pPr defTabSz="685800">
              <a:buClrTx/>
              <a:defRPr/>
            </a:pPr>
            <a:r>
              <a:rPr lang="en-US" sz="1050" dirty="0">
                <a:solidFill>
                  <a:srgbClr val="FF0000"/>
                </a:solidFill>
                <a:latin typeface="Calibri"/>
              </a:rPr>
              <a:t>O. Brunner</a:t>
            </a:r>
            <a:endParaRPr lang="fr-FR" sz="1350" kern="1200" dirty="0">
              <a:solidFill>
                <a:srgbClr val="FF0000"/>
              </a:solidFill>
              <a:latin typeface="Calibri"/>
              <a:ea typeface="+mn-ea"/>
              <a:cs typeface="+mn-cs"/>
            </a:endParaRPr>
          </a:p>
        </p:txBody>
      </p:sp>
      <p:sp>
        <p:nvSpPr>
          <p:cNvPr id="2051" name="TextBox 2050">
            <a:extLst>
              <a:ext uri="{FF2B5EF4-FFF2-40B4-BE49-F238E27FC236}">
                <a16:creationId xmlns:a16="http://schemas.microsoft.com/office/drawing/2014/main" id="{49F4BAE4-26AB-8CA1-D7DB-A066933415FB}"/>
              </a:ext>
            </a:extLst>
          </p:cNvPr>
          <p:cNvSpPr txBox="1"/>
          <p:nvPr/>
        </p:nvSpPr>
        <p:spPr>
          <a:xfrm>
            <a:off x="2953327" y="4693236"/>
            <a:ext cx="1430388" cy="369332"/>
          </a:xfrm>
          <a:prstGeom prst="rect">
            <a:avLst/>
          </a:prstGeom>
          <a:noFill/>
        </p:spPr>
        <p:txBody>
          <a:bodyPr wrap="square">
            <a:spAutoFit/>
          </a:bodyPr>
          <a:lstStyle/>
          <a:p>
            <a:r>
              <a:rPr lang="en-GB" sz="900" dirty="0"/>
              <a:t>*High-power impulse magnetron sputtering</a:t>
            </a:r>
          </a:p>
        </p:txBody>
      </p:sp>
    </p:spTree>
    <p:extLst>
      <p:ext uri="{BB962C8B-B14F-4D97-AF65-F5344CB8AC3E}">
        <p14:creationId xmlns:p14="http://schemas.microsoft.com/office/powerpoint/2010/main" val="25155566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g232ee1472e9_0_913"/>
          <p:cNvSpPr txBox="1">
            <a:spLocks noGrp="1"/>
          </p:cNvSpPr>
          <p:nvPr>
            <p:ph type="title"/>
          </p:nvPr>
        </p:nvSpPr>
        <p:spPr>
          <a:xfrm>
            <a:off x="600075" y="200025"/>
            <a:ext cx="8300250" cy="474075"/>
          </a:xfrm>
          <a:prstGeom prst="rect">
            <a:avLst/>
          </a:prstGeom>
          <a:noFill/>
          <a:ln>
            <a:noFill/>
          </a:ln>
        </p:spPr>
        <p:txBody>
          <a:bodyPr spcFirstLastPara="1" wrap="square" lIns="0" tIns="34275" rIns="68569" bIns="34275" anchor="b" anchorCtr="0">
            <a:noAutofit/>
          </a:bodyPr>
          <a:lstStyle/>
          <a:p>
            <a:r>
              <a:rPr lang="en-US" dirty="0"/>
              <a:t>The Next Steps</a:t>
            </a:r>
            <a:endParaRPr dirty="0"/>
          </a:p>
        </p:txBody>
      </p:sp>
      <p:pic>
        <p:nvPicPr>
          <p:cNvPr id="512" name="Google Shape;512;g232ee1472e9_0_91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156880" y="1770384"/>
            <a:ext cx="4830238" cy="2110733"/>
          </a:xfrm>
          <a:prstGeom prst="rect">
            <a:avLst/>
          </a:prstGeom>
          <a:noFill/>
          <a:ln>
            <a:noFill/>
          </a:ln>
          <a:effectLst>
            <a:outerShdw blurRad="63500" sx="102000" sy="102000" algn="ctr" rotWithShape="0">
              <a:srgbClr val="000000">
                <a:alpha val="40000"/>
              </a:srgbClr>
            </a:outerShdw>
          </a:effectLst>
        </p:spPr>
      </p:pic>
      <p:sp>
        <p:nvSpPr>
          <p:cNvPr id="2" name="TextBox 1">
            <a:extLst>
              <a:ext uri="{FF2B5EF4-FFF2-40B4-BE49-F238E27FC236}">
                <a16:creationId xmlns:a16="http://schemas.microsoft.com/office/drawing/2014/main" id="{938C09ED-2D20-ADF0-6B1B-43515578C01E}"/>
              </a:ext>
            </a:extLst>
          </p:cNvPr>
          <p:cNvSpPr txBox="1"/>
          <p:nvPr/>
        </p:nvSpPr>
        <p:spPr>
          <a:xfrm>
            <a:off x="3230732" y="1095285"/>
            <a:ext cx="683200" cy="276999"/>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Staging</a:t>
            </a:r>
          </a:p>
        </p:txBody>
      </p:sp>
      <p:sp>
        <p:nvSpPr>
          <p:cNvPr id="4" name="TextBox 3">
            <a:extLst>
              <a:ext uri="{FF2B5EF4-FFF2-40B4-BE49-F238E27FC236}">
                <a16:creationId xmlns:a16="http://schemas.microsoft.com/office/drawing/2014/main" id="{F083A6CC-5BFE-2C37-2276-B09FE7A3C004}"/>
              </a:ext>
            </a:extLst>
          </p:cNvPr>
          <p:cNvSpPr txBox="1"/>
          <p:nvPr/>
        </p:nvSpPr>
        <p:spPr>
          <a:xfrm>
            <a:off x="2156880" y="1444283"/>
            <a:ext cx="1080745" cy="276999"/>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Positron Acc.</a:t>
            </a:r>
          </a:p>
        </p:txBody>
      </p:sp>
      <p:sp>
        <p:nvSpPr>
          <p:cNvPr id="5" name="TextBox 4">
            <a:extLst>
              <a:ext uri="{FF2B5EF4-FFF2-40B4-BE49-F238E27FC236}">
                <a16:creationId xmlns:a16="http://schemas.microsoft.com/office/drawing/2014/main" id="{198424C0-BF64-6F22-6413-70D1A3D3FAE5}"/>
              </a:ext>
            </a:extLst>
          </p:cNvPr>
          <p:cNvSpPr txBox="1"/>
          <p:nvPr/>
        </p:nvSpPr>
        <p:spPr>
          <a:xfrm>
            <a:off x="5496084" y="1444283"/>
            <a:ext cx="1539204" cy="276999"/>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Beam Delivery Syst.</a:t>
            </a:r>
          </a:p>
        </p:txBody>
      </p:sp>
      <p:sp>
        <p:nvSpPr>
          <p:cNvPr id="511" name="Google Shape;511;g232ee1472e9_0_913"/>
          <p:cNvSpPr txBox="1"/>
          <p:nvPr/>
        </p:nvSpPr>
        <p:spPr>
          <a:xfrm>
            <a:off x="4929719" y="3534899"/>
            <a:ext cx="2057400" cy="346218"/>
          </a:xfrm>
          <a:prstGeom prst="rect">
            <a:avLst/>
          </a:prstGeom>
          <a:noFill/>
          <a:ln>
            <a:noFill/>
          </a:ln>
        </p:spPr>
        <p:txBody>
          <a:bodyPr spcFirstLastPara="1" wrap="square" lIns="68569" tIns="34275" rIns="68569" bIns="34275" anchor="t" anchorCtr="0">
            <a:spAutoFit/>
          </a:bodyPr>
          <a:lstStyle/>
          <a:p>
            <a:pPr algn="r"/>
            <a:r>
              <a:rPr lang="en-US" sz="900"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Laser-Plasma Linear Collider</a:t>
            </a:r>
            <a:endParaRPr sz="900" dirty="0">
              <a:latin typeface="Lato" panose="020F0502020204030203" pitchFamily="34" charset="0"/>
              <a:ea typeface="Lato" panose="020F0502020204030203" pitchFamily="34" charset="0"/>
              <a:cs typeface="Lato" panose="020F0502020204030203" pitchFamily="34" charset="0"/>
            </a:endParaRPr>
          </a:p>
          <a:p>
            <a:pPr algn="r"/>
            <a:r>
              <a:rPr lang="en-US" sz="900" dirty="0" err="1">
                <a:solidFill>
                  <a:schemeClr val="dk1"/>
                </a:solidFill>
                <a:latin typeface="Lato" panose="020F0502020204030203" pitchFamily="34" charset="0"/>
                <a:ea typeface="Lato" panose="020F0502020204030203" pitchFamily="34" charset="0"/>
                <a:cs typeface="Lato" panose="020F0502020204030203" pitchFamily="34" charset="0"/>
                <a:sym typeface="Calibri"/>
              </a:rPr>
              <a:t>arXiv</a:t>
            </a:r>
            <a:r>
              <a:rPr lang="en-US" sz="900" dirty="0">
                <a:solidFill>
                  <a:schemeClr val="dk1"/>
                </a:solidFill>
                <a:latin typeface="Lato" panose="020F0502020204030203" pitchFamily="34" charset="0"/>
                <a:ea typeface="Lato" panose="020F0502020204030203" pitchFamily="34" charset="0"/>
                <a:cs typeface="Lato" panose="020F0502020204030203" pitchFamily="34" charset="0"/>
                <a:sym typeface="Calibri"/>
              </a:rPr>
              <a:t> 2203.08366 </a:t>
            </a:r>
            <a:endParaRPr sz="900" dirty="0">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F54E31BB-0F5E-31CC-8BE7-6A6FC43EC7F8}"/>
              </a:ext>
            </a:extLst>
          </p:cNvPr>
          <p:cNvSpPr txBox="1"/>
          <p:nvPr/>
        </p:nvSpPr>
        <p:spPr>
          <a:xfrm>
            <a:off x="4039281" y="789342"/>
            <a:ext cx="1114408"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Challenges</a:t>
            </a:r>
          </a:p>
        </p:txBody>
      </p:sp>
      <p:sp>
        <p:nvSpPr>
          <p:cNvPr id="3" name="TextBox 2">
            <a:extLst>
              <a:ext uri="{FF2B5EF4-FFF2-40B4-BE49-F238E27FC236}">
                <a16:creationId xmlns:a16="http://schemas.microsoft.com/office/drawing/2014/main" id="{EEF50D88-40C1-8366-A268-B43EE5835E36}"/>
              </a:ext>
            </a:extLst>
          </p:cNvPr>
          <p:cNvSpPr txBox="1"/>
          <p:nvPr/>
        </p:nvSpPr>
        <p:spPr>
          <a:xfrm>
            <a:off x="3928673" y="1444283"/>
            <a:ext cx="1330814" cy="276999"/>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Energy Recovery</a:t>
            </a:r>
          </a:p>
        </p:txBody>
      </p:sp>
      <p:sp>
        <p:nvSpPr>
          <p:cNvPr id="7" name="TextBox 6">
            <a:extLst>
              <a:ext uri="{FF2B5EF4-FFF2-40B4-BE49-F238E27FC236}">
                <a16:creationId xmlns:a16="http://schemas.microsoft.com/office/drawing/2014/main" id="{DE5D69B8-0159-663B-0D42-C3E642158EEC}"/>
              </a:ext>
            </a:extLst>
          </p:cNvPr>
          <p:cNvSpPr txBox="1"/>
          <p:nvPr/>
        </p:nvSpPr>
        <p:spPr>
          <a:xfrm>
            <a:off x="5104718" y="1095285"/>
            <a:ext cx="1236236" cy="276999"/>
          </a:xfrm>
          <a:prstGeom prst="rect">
            <a:avLst/>
          </a:prstGeom>
          <a:noFill/>
        </p:spPr>
        <p:txBody>
          <a:bodyPr wrap="none" rtlCol="0">
            <a:spAutoFit/>
          </a:bodyPr>
          <a:lstStyle/>
          <a:p>
            <a:r>
              <a:rPr lang="en-US" sz="1200" dirty="0">
                <a:latin typeface="Lato" panose="020F0502020204030203" pitchFamily="34" charset="0"/>
                <a:ea typeface="Lato" panose="020F0502020204030203" pitchFamily="34" charset="0"/>
                <a:cs typeface="Lato" panose="020F0502020204030203" pitchFamily="34" charset="0"/>
              </a:rPr>
              <a:t>Repetition Rate</a:t>
            </a:r>
          </a:p>
        </p:txBody>
      </p:sp>
      <p:sp>
        <p:nvSpPr>
          <p:cNvPr id="8" name="Rounded Rectangle 7">
            <a:extLst>
              <a:ext uri="{FF2B5EF4-FFF2-40B4-BE49-F238E27FC236}">
                <a16:creationId xmlns:a16="http://schemas.microsoft.com/office/drawing/2014/main" id="{58F787E4-87B0-E9BD-093E-78F375B9F73E}"/>
              </a:ext>
            </a:extLst>
          </p:cNvPr>
          <p:cNvSpPr/>
          <p:nvPr/>
        </p:nvSpPr>
        <p:spPr>
          <a:xfrm>
            <a:off x="1695335" y="4201222"/>
            <a:ext cx="5753327" cy="715550"/>
          </a:xfrm>
          <a:prstGeom prst="roundRect">
            <a:avLst/>
          </a:prstGeom>
          <a:solidFill>
            <a:schemeClr val="bg1"/>
          </a:solidFill>
          <a:ln>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Some of the next steps in the R&amp;D path are achievable at existing facilities, while others are not.</a:t>
            </a:r>
          </a:p>
        </p:txBody>
      </p:sp>
      <p:sp>
        <p:nvSpPr>
          <p:cNvPr id="9" name="Oval 8">
            <a:extLst>
              <a:ext uri="{FF2B5EF4-FFF2-40B4-BE49-F238E27FC236}">
                <a16:creationId xmlns:a16="http://schemas.microsoft.com/office/drawing/2014/main" id="{4A6134A5-566F-5DE1-9457-190EF01C41AF}"/>
              </a:ext>
            </a:extLst>
          </p:cNvPr>
          <p:cNvSpPr/>
          <p:nvPr/>
        </p:nvSpPr>
        <p:spPr>
          <a:xfrm>
            <a:off x="2787446" y="2150067"/>
            <a:ext cx="612058" cy="287594"/>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rgbClr val="C00000"/>
              </a:solidFill>
            </a:endParaRPr>
          </a:p>
        </p:txBody>
      </p:sp>
      <p:sp>
        <p:nvSpPr>
          <p:cNvPr id="10" name="Rounded Rectangle 9">
            <a:extLst>
              <a:ext uri="{FF2B5EF4-FFF2-40B4-BE49-F238E27FC236}">
                <a16:creationId xmlns:a16="http://schemas.microsoft.com/office/drawing/2014/main" id="{CBEA90ED-A59F-22A1-3D26-711B90E3D5CE}"/>
              </a:ext>
            </a:extLst>
          </p:cNvPr>
          <p:cNvSpPr/>
          <p:nvPr/>
        </p:nvSpPr>
        <p:spPr>
          <a:xfrm>
            <a:off x="3230731" y="1100784"/>
            <a:ext cx="637435" cy="272668"/>
          </a:xfrm>
          <a:prstGeom prst="roundRect">
            <a:avLst/>
          </a:prstGeom>
          <a:noFill/>
          <a:ln>
            <a:solidFill>
              <a:srgbClr val="FF0000">
                <a:alpha val="8273"/>
              </a:srgbClr>
            </a:solidFill>
          </a:ln>
          <a:effectLst>
            <a:glow rad="635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1" name="Google Shape;399;g232ee1472e9_0_807">
            <a:extLst>
              <a:ext uri="{FF2B5EF4-FFF2-40B4-BE49-F238E27FC236}">
                <a16:creationId xmlns:a16="http://schemas.microsoft.com/office/drawing/2014/main" id="{9559489B-281D-94D1-E9EC-0E3F23553B7D}"/>
              </a:ext>
            </a:extLst>
          </p:cNvPr>
          <p:cNvSpPr txBox="1">
            <a:spLocks noGrp="1"/>
          </p:cNvSpPr>
          <p:nvPr>
            <p:ph type="sldNum" idx="12"/>
          </p:nvPr>
        </p:nvSpPr>
        <p:spPr>
          <a:xfrm>
            <a:off x="7029450" y="4894168"/>
            <a:ext cx="2057400" cy="273825"/>
          </a:xfrm>
          <a:prstGeom prst="rect">
            <a:avLst/>
          </a:prstGeom>
          <a:noFill/>
          <a:ln>
            <a:noFill/>
          </a:ln>
        </p:spPr>
        <p:txBody>
          <a:bodyPr spcFirstLastPara="1" wrap="square" lIns="68569" tIns="34275" rIns="0" bIns="34275" anchor="ctr" anchorCtr="0">
            <a:noAutofit/>
          </a:bodyPr>
          <a:lstStyle/>
          <a:p>
            <a:fld id="{00000000-1234-1234-1234-123412341234}" type="slidenum">
              <a:rPr lang="en-US"/>
              <a:pPr/>
              <a:t>47</a:t>
            </a:fld>
            <a:endParaRPr dirty="0"/>
          </a:p>
        </p:txBody>
      </p:sp>
    </p:spTree>
    <p:extLst>
      <p:ext uri="{BB962C8B-B14F-4D97-AF65-F5344CB8AC3E}">
        <p14:creationId xmlns:p14="http://schemas.microsoft.com/office/powerpoint/2010/main" val="32972822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10"/>
        <p:cNvGrpSpPr/>
        <p:nvPr/>
      </p:nvGrpSpPr>
      <p:grpSpPr>
        <a:xfrm>
          <a:off x="0" y="0"/>
          <a:ext cx="0" cy="0"/>
          <a:chOff x="0" y="0"/>
          <a:chExt cx="0" cy="0"/>
        </a:xfrm>
      </p:grpSpPr>
      <p:sp>
        <p:nvSpPr>
          <p:cNvPr id="811" name="Google Shape;811;g232ee1472e9_0_1219"/>
          <p:cNvSpPr txBox="1">
            <a:spLocks noGrp="1"/>
          </p:cNvSpPr>
          <p:nvPr>
            <p:ph type="title"/>
          </p:nvPr>
        </p:nvSpPr>
        <p:spPr>
          <a:xfrm>
            <a:off x="600075" y="200026"/>
            <a:ext cx="7915275" cy="474075"/>
          </a:xfrm>
          <a:prstGeom prst="rect">
            <a:avLst/>
          </a:prstGeom>
          <a:noFill/>
          <a:ln>
            <a:noFill/>
          </a:ln>
        </p:spPr>
        <p:txBody>
          <a:bodyPr spcFirstLastPara="1" wrap="square" lIns="0" tIns="34275" rIns="68569" bIns="34275" anchor="b" anchorCtr="0">
            <a:noAutofit/>
          </a:bodyPr>
          <a:lstStyle/>
          <a:p>
            <a:r>
              <a:rPr lang="en-US" dirty="0"/>
              <a:t>European Efforts</a:t>
            </a:r>
            <a:endParaRPr dirty="0">
              <a:solidFill>
                <a:srgbClr val="FF0000"/>
              </a:solidFill>
            </a:endParaRPr>
          </a:p>
        </p:txBody>
      </p:sp>
      <p:sp>
        <p:nvSpPr>
          <p:cNvPr id="4" name="Google Shape;773;g232ee1472e9_0_1203">
            <a:extLst>
              <a:ext uri="{FF2B5EF4-FFF2-40B4-BE49-F238E27FC236}">
                <a16:creationId xmlns:a16="http://schemas.microsoft.com/office/drawing/2014/main" id="{D6030F25-912F-C1CA-FC4A-D267BB5B437A}"/>
              </a:ext>
            </a:extLst>
          </p:cNvPr>
          <p:cNvSpPr txBox="1"/>
          <p:nvPr/>
        </p:nvSpPr>
        <p:spPr>
          <a:xfrm>
            <a:off x="365266" y="4591144"/>
            <a:ext cx="5445532" cy="207719"/>
          </a:xfrm>
          <a:prstGeom prst="rect">
            <a:avLst/>
          </a:prstGeom>
          <a:noFill/>
          <a:ln>
            <a:noFill/>
          </a:ln>
        </p:spPr>
        <p:txBody>
          <a:bodyPr spcFirstLastPara="1" wrap="square" lIns="68569" tIns="34275" rIns="68569" bIns="34275" anchor="t" anchorCtr="0">
            <a:spAutoFit/>
          </a:bodyPr>
          <a:lstStyle/>
          <a:p>
            <a:pPr algn="ctr"/>
            <a:r>
              <a:rPr lang="en-US" sz="900" dirty="0">
                <a:solidFill>
                  <a:srgbClr val="AF4AFF"/>
                </a:solidFill>
                <a:latin typeface="Lato"/>
                <a:ea typeface="Lato"/>
                <a:cs typeface="Lato"/>
                <a:sym typeface="Lato"/>
              </a:rPr>
              <a:t>Plasma Collider Boosted Higgs Factory, B. Foster et al. arXiv:2303.10150</a:t>
            </a:r>
            <a:endParaRPr sz="900" dirty="0">
              <a:solidFill>
                <a:srgbClr val="AF4AFF"/>
              </a:solidFill>
              <a:latin typeface="Lato"/>
              <a:ea typeface="Lato"/>
              <a:cs typeface="Lato"/>
              <a:sym typeface="Lato"/>
            </a:endParaRPr>
          </a:p>
        </p:txBody>
      </p:sp>
      <p:sp>
        <p:nvSpPr>
          <p:cNvPr id="5" name="Google Shape;773;g232ee1472e9_0_1203">
            <a:extLst>
              <a:ext uri="{FF2B5EF4-FFF2-40B4-BE49-F238E27FC236}">
                <a16:creationId xmlns:a16="http://schemas.microsoft.com/office/drawing/2014/main" id="{9FD2E760-F0D1-05EA-DC02-130F1034FC82}"/>
              </a:ext>
            </a:extLst>
          </p:cNvPr>
          <p:cNvSpPr txBox="1"/>
          <p:nvPr/>
        </p:nvSpPr>
        <p:spPr>
          <a:xfrm>
            <a:off x="5985055" y="2439610"/>
            <a:ext cx="2759909" cy="484718"/>
          </a:xfrm>
          <a:prstGeom prst="rect">
            <a:avLst/>
          </a:prstGeom>
          <a:noFill/>
          <a:ln>
            <a:noFill/>
          </a:ln>
        </p:spPr>
        <p:txBody>
          <a:bodyPr spcFirstLastPara="1" wrap="square" lIns="68569" tIns="34275" rIns="68569" bIns="34275" anchor="t" anchorCtr="0">
            <a:spAutoFit/>
          </a:bodyPr>
          <a:lstStyle/>
          <a:p>
            <a:pPr algn="ctr"/>
            <a:r>
              <a:rPr lang="en-US" sz="900" dirty="0">
                <a:solidFill>
                  <a:srgbClr val="AF4AFF"/>
                </a:solidFill>
                <a:latin typeface="Lato"/>
                <a:ea typeface="Lato"/>
                <a:cs typeface="Lato"/>
                <a:sym typeface="Lato"/>
              </a:rPr>
              <a:t>AWAKE: Proton-driven PWFA for experiment at CERN aims to generate O(100) GeV electrons for Dark Sector searches.</a:t>
            </a:r>
          </a:p>
        </p:txBody>
      </p:sp>
      <p:sp>
        <p:nvSpPr>
          <p:cNvPr id="7" name="Google Shape;773;g232ee1472e9_0_1203">
            <a:extLst>
              <a:ext uri="{FF2B5EF4-FFF2-40B4-BE49-F238E27FC236}">
                <a16:creationId xmlns:a16="http://schemas.microsoft.com/office/drawing/2014/main" id="{17B7C4B3-39B9-9198-4867-A44FBC3EEEF2}"/>
              </a:ext>
            </a:extLst>
          </p:cNvPr>
          <p:cNvSpPr txBox="1"/>
          <p:nvPr/>
        </p:nvSpPr>
        <p:spPr>
          <a:xfrm>
            <a:off x="6106696" y="4651631"/>
            <a:ext cx="2759909" cy="207719"/>
          </a:xfrm>
          <a:prstGeom prst="rect">
            <a:avLst/>
          </a:prstGeom>
          <a:noFill/>
          <a:ln>
            <a:noFill/>
          </a:ln>
        </p:spPr>
        <p:txBody>
          <a:bodyPr spcFirstLastPara="1" wrap="square" lIns="68569" tIns="34275" rIns="68569" bIns="34275" anchor="t" anchorCtr="0">
            <a:spAutoFit/>
          </a:bodyPr>
          <a:lstStyle/>
          <a:p>
            <a:pPr algn="ctr"/>
            <a:r>
              <a:rPr lang="en-US" sz="900" dirty="0" err="1">
                <a:solidFill>
                  <a:srgbClr val="AF4AFF"/>
                </a:solidFill>
                <a:latin typeface="Lato"/>
                <a:ea typeface="Lato"/>
                <a:cs typeface="Lato"/>
                <a:sym typeface="Lato"/>
              </a:rPr>
              <a:t>EuPRAXIA</a:t>
            </a:r>
            <a:r>
              <a:rPr lang="en-US" sz="900" dirty="0">
                <a:solidFill>
                  <a:srgbClr val="AF4AFF"/>
                </a:solidFill>
                <a:latin typeface="Lato"/>
                <a:ea typeface="Lato"/>
                <a:cs typeface="Lato"/>
                <a:sym typeface="Lato"/>
              </a:rPr>
              <a:t> Plasma Accelerator User Facility at INFN</a:t>
            </a:r>
            <a:endParaRPr sz="900" dirty="0">
              <a:solidFill>
                <a:srgbClr val="AF4AFF"/>
              </a:solidFill>
              <a:latin typeface="Lato"/>
              <a:ea typeface="Lato"/>
              <a:cs typeface="Lato"/>
              <a:sym typeface="Lato"/>
            </a:endParaRPr>
          </a:p>
        </p:txBody>
      </p:sp>
      <p:grpSp>
        <p:nvGrpSpPr>
          <p:cNvPr id="9" name="Group 8">
            <a:extLst>
              <a:ext uri="{FF2B5EF4-FFF2-40B4-BE49-F238E27FC236}">
                <a16:creationId xmlns:a16="http://schemas.microsoft.com/office/drawing/2014/main" id="{AB275AEF-FF1E-A11F-6026-AE4D8641DEBF}"/>
              </a:ext>
            </a:extLst>
          </p:cNvPr>
          <p:cNvGrpSpPr/>
          <p:nvPr/>
        </p:nvGrpSpPr>
        <p:grpSpPr>
          <a:xfrm>
            <a:off x="6043139" y="2984815"/>
            <a:ext cx="2752049" cy="1666817"/>
            <a:chOff x="8422640" y="1193646"/>
            <a:chExt cx="3338949" cy="1876719"/>
          </a:xfrm>
        </p:grpSpPr>
        <p:pic>
          <p:nvPicPr>
            <p:cNvPr id="1026" name="Picture 2" descr="Empa - Communication - EupRAXIA">
              <a:extLst>
                <a:ext uri="{FF2B5EF4-FFF2-40B4-BE49-F238E27FC236}">
                  <a16:creationId xmlns:a16="http://schemas.microsoft.com/office/drawing/2014/main" id="{6C1E8FEF-3D8C-CA99-E500-C60B7B15706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22640" y="1193646"/>
              <a:ext cx="3338949" cy="187671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EuPRAXIA | ESFRI Roadmap 2021">
              <a:extLst>
                <a:ext uri="{FF2B5EF4-FFF2-40B4-BE49-F238E27FC236}">
                  <a16:creationId xmlns:a16="http://schemas.microsoft.com/office/drawing/2014/main" id="{1BC5E2DB-04A5-D22B-1DBE-A837B828567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293696" y="2322981"/>
              <a:ext cx="1467893" cy="630266"/>
            </a:xfrm>
            <a:prstGeom prst="rect">
              <a:avLst/>
            </a:prstGeom>
            <a:noFill/>
            <a:extLst>
              <a:ext uri="{909E8E84-426E-40DD-AFC4-6F175D3DCCD1}">
                <a14:hiddenFill xmlns:a14="http://schemas.microsoft.com/office/drawing/2010/main">
                  <a:solidFill>
                    <a:srgbClr val="FFFFFF"/>
                  </a:solidFill>
                </a14:hiddenFill>
              </a:ext>
            </a:extLst>
          </p:spPr>
        </p:pic>
      </p:grpSp>
      <p:pic>
        <p:nvPicPr>
          <p:cNvPr id="7172" name="Picture 4" descr="Symmetry 14 01680 g004">
            <a:extLst>
              <a:ext uri="{FF2B5EF4-FFF2-40B4-BE49-F238E27FC236}">
                <a16:creationId xmlns:a16="http://schemas.microsoft.com/office/drawing/2014/main" id="{5D7374C1-A4A5-0CBA-6047-D2C273671357}"/>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19107" y="834796"/>
            <a:ext cx="3000115" cy="146411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AWAKE collaboration meeting @ CERN (9-11 September 2019): WELCOME · Indico">
            <a:extLst>
              <a:ext uri="{FF2B5EF4-FFF2-40B4-BE49-F238E27FC236}">
                <a16:creationId xmlns:a16="http://schemas.microsoft.com/office/drawing/2014/main" id="{D15EDDFC-ADEB-4C63-13D6-B11F8BA70DA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74478" y="905712"/>
            <a:ext cx="764610" cy="3920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ERN Logo, symbol, meaning, history, PNG, brand">
            <a:extLst>
              <a:ext uri="{FF2B5EF4-FFF2-40B4-BE49-F238E27FC236}">
                <a16:creationId xmlns:a16="http://schemas.microsoft.com/office/drawing/2014/main" id="{63B55E75-80AC-9CCB-579A-FE2358FBB44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876112" y="1937627"/>
            <a:ext cx="581838" cy="32728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C70D9833-D36D-8367-1362-DE563E56C5FC}"/>
              </a:ext>
            </a:extLst>
          </p:cNvPr>
          <p:cNvGrpSpPr>
            <a:grpSpLocks noChangeAspect="1"/>
          </p:cNvGrpSpPr>
          <p:nvPr/>
        </p:nvGrpSpPr>
        <p:grpSpPr>
          <a:xfrm>
            <a:off x="292991" y="3219291"/>
            <a:ext cx="5445533" cy="1344424"/>
            <a:chOff x="430411" y="1193646"/>
            <a:chExt cx="7453445" cy="1840148"/>
          </a:xfrm>
        </p:grpSpPr>
        <p:pic>
          <p:nvPicPr>
            <p:cNvPr id="2" name="Picture 1">
              <a:extLst>
                <a:ext uri="{FF2B5EF4-FFF2-40B4-BE49-F238E27FC236}">
                  <a16:creationId xmlns:a16="http://schemas.microsoft.com/office/drawing/2014/main" id="{290275D6-3BCC-AA2F-3B72-7A0682F9D04C}"/>
                </a:ext>
              </a:extLst>
            </p:cNvPr>
            <p:cNvPicPr>
              <a:picLocks noChangeAspect="1"/>
            </p:cNvPicPr>
            <p:nvPr/>
          </p:nvPicPr>
          <p:blipFill>
            <a:blip r:embed="rId8"/>
            <a:stretch>
              <a:fillRect/>
            </a:stretch>
          </p:blipFill>
          <p:spPr>
            <a:xfrm>
              <a:off x="430411" y="1193646"/>
              <a:ext cx="7453445" cy="1840148"/>
            </a:xfrm>
            <a:prstGeom prst="rect">
              <a:avLst/>
            </a:prstGeom>
            <a:effectLst>
              <a:outerShdw blurRad="63500" sx="102000" sy="102000" algn="ctr" rotWithShape="0">
                <a:prstClr val="black">
                  <a:alpha val="40000"/>
                </a:prstClr>
              </a:outerShdw>
            </a:effectLst>
          </p:spPr>
        </p:pic>
        <p:pic>
          <p:nvPicPr>
            <p:cNvPr id="1034" name="Picture 10">
              <a:extLst>
                <a:ext uri="{FF2B5EF4-FFF2-40B4-BE49-F238E27FC236}">
                  <a16:creationId xmlns:a16="http://schemas.microsoft.com/office/drawing/2014/main" id="{1FF6CB7F-6F70-BB68-05B7-59205872E54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65481" y="1375388"/>
              <a:ext cx="494851" cy="49485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extLst>
              <a:ext uri="{FF2B5EF4-FFF2-40B4-BE49-F238E27FC236}">
                <a16:creationId xmlns:a16="http://schemas.microsoft.com/office/drawing/2014/main" id="{89824BFB-E7E0-1327-4825-5A07E588A680}"/>
              </a:ext>
            </a:extLst>
          </p:cNvPr>
          <p:cNvSpPr txBox="1"/>
          <p:nvPr/>
        </p:nvSpPr>
        <p:spPr>
          <a:xfrm>
            <a:off x="517839" y="796974"/>
            <a:ext cx="5046253" cy="2169825"/>
          </a:xfrm>
          <a:prstGeom prst="rect">
            <a:avLst/>
          </a:prstGeom>
          <a:noFill/>
        </p:spPr>
        <p:txBody>
          <a:bodyPr wrap="square" rtlCol="0">
            <a:spAutoFit/>
          </a:bodyPr>
          <a:lstStyle/>
          <a:p>
            <a:pPr>
              <a:buSzPts val="1400"/>
            </a:pPr>
            <a:r>
              <a:rPr lang="en-US" sz="1500" dirty="0">
                <a:solidFill>
                  <a:schemeClr val="tx1"/>
                </a:solidFill>
                <a:latin typeface="Lato"/>
                <a:ea typeface="Lato"/>
                <a:cs typeface="Lato"/>
                <a:sym typeface="Lato"/>
              </a:rPr>
              <a:t>Europe is moving ahead with major Wakefield Accelerator projects, such as AWAKE at CERN, and </a:t>
            </a:r>
            <a:r>
              <a:rPr lang="en-US" sz="1500" dirty="0" err="1">
                <a:solidFill>
                  <a:schemeClr val="tx1"/>
                </a:solidFill>
                <a:latin typeface="Lato"/>
                <a:ea typeface="Lato"/>
                <a:cs typeface="Lato"/>
                <a:sym typeface="Lato"/>
              </a:rPr>
              <a:t>EuPRAXIA</a:t>
            </a:r>
            <a:r>
              <a:rPr lang="en-US" sz="1500" dirty="0">
                <a:solidFill>
                  <a:schemeClr val="tx1"/>
                </a:solidFill>
                <a:latin typeface="Lato"/>
                <a:ea typeface="Lato"/>
                <a:cs typeface="Lato"/>
                <a:sym typeface="Lato"/>
              </a:rPr>
              <a:t> User Facility at INFN, which is on ESFRI Roadmap.</a:t>
            </a:r>
          </a:p>
          <a:p>
            <a:pPr>
              <a:buSzPts val="1400"/>
            </a:pPr>
            <a:endParaRPr lang="en-US" sz="1500" dirty="0">
              <a:solidFill>
                <a:schemeClr val="tx1"/>
              </a:solidFill>
              <a:latin typeface="Lato"/>
              <a:ea typeface="Lato"/>
              <a:cs typeface="Lato"/>
              <a:sym typeface="Lato"/>
            </a:endParaRPr>
          </a:p>
          <a:p>
            <a:pPr>
              <a:buSzPts val="1400"/>
            </a:pPr>
            <a:r>
              <a:rPr lang="en-US" sz="1500" dirty="0">
                <a:solidFill>
                  <a:schemeClr val="tx1"/>
                </a:solidFill>
                <a:latin typeface="Lato"/>
                <a:ea typeface="Lato"/>
                <a:cs typeface="Lato"/>
                <a:sym typeface="Lato"/>
              </a:rPr>
              <a:t>New ideas like Hybrid PWFA Boosted Higgs Factory will be covered in an Integrated Design Study.</a:t>
            </a:r>
          </a:p>
          <a:p>
            <a:pPr>
              <a:buSzPts val="1400"/>
            </a:pPr>
            <a:endParaRPr lang="en-US" sz="1500" dirty="0">
              <a:solidFill>
                <a:schemeClr val="tx1"/>
              </a:solidFill>
              <a:latin typeface="Lato"/>
              <a:ea typeface="Lato"/>
              <a:cs typeface="Lato"/>
              <a:sym typeface="Lato"/>
            </a:endParaRPr>
          </a:p>
          <a:p>
            <a:pPr>
              <a:buSzPts val="1400"/>
            </a:pPr>
            <a:r>
              <a:rPr lang="en-US" sz="1500" dirty="0">
                <a:solidFill>
                  <a:schemeClr val="tx1"/>
                </a:solidFill>
                <a:latin typeface="Lato"/>
                <a:ea typeface="Lato"/>
                <a:cs typeface="Lato"/>
                <a:sym typeface="Lato"/>
              </a:rPr>
              <a:t>Support from P5 is critical for keeping pace with our European Partners!</a:t>
            </a:r>
          </a:p>
        </p:txBody>
      </p:sp>
      <p:sp>
        <p:nvSpPr>
          <p:cNvPr id="3" name="Google Shape;399;g232ee1472e9_0_807">
            <a:extLst>
              <a:ext uri="{FF2B5EF4-FFF2-40B4-BE49-F238E27FC236}">
                <a16:creationId xmlns:a16="http://schemas.microsoft.com/office/drawing/2014/main" id="{DFFBCC88-F0A6-E763-65B7-0B6105E1B285}"/>
              </a:ext>
            </a:extLst>
          </p:cNvPr>
          <p:cNvSpPr txBox="1">
            <a:spLocks noGrp="1"/>
          </p:cNvSpPr>
          <p:nvPr>
            <p:ph type="sldNum" idx="12"/>
          </p:nvPr>
        </p:nvSpPr>
        <p:spPr>
          <a:xfrm>
            <a:off x="7029450" y="4894168"/>
            <a:ext cx="2057400" cy="273825"/>
          </a:xfrm>
          <a:prstGeom prst="rect">
            <a:avLst/>
          </a:prstGeom>
          <a:noFill/>
          <a:ln>
            <a:noFill/>
          </a:ln>
        </p:spPr>
        <p:txBody>
          <a:bodyPr spcFirstLastPara="1" wrap="square" lIns="68569" tIns="34275" rIns="0" bIns="34275" anchor="ctr" anchorCtr="0">
            <a:noAutofit/>
          </a:bodyPr>
          <a:lstStyle/>
          <a:p>
            <a:fld id="{00000000-1234-1234-1234-123412341234}" type="slidenum">
              <a:rPr lang="en-US"/>
              <a:pPr/>
              <a:t>48</a:t>
            </a:fld>
            <a:endParaRPr dirty="0"/>
          </a:p>
        </p:txBody>
      </p:sp>
    </p:spTree>
    <p:extLst>
      <p:ext uri="{BB962C8B-B14F-4D97-AF65-F5344CB8AC3E}">
        <p14:creationId xmlns:p14="http://schemas.microsoft.com/office/powerpoint/2010/main" val="19566866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31"/>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49</a:t>
            </a:fld>
            <a:endParaRPr/>
          </a:p>
        </p:txBody>
      </p:sp>
      <p:sp>
        <p:nvSpPr>
          <p:cNvPr id="508" name="Google Shape;508;p31"/>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Electromagnetic Fields Used to Accelerate Particles</a:t>
            </a:r>
            <a:endParaRPr/>
          </a:p>
        </p:txBody>
      </p:sp>
      <p:sp>
        <p:nvSpPr>
          <p:cNvPr id="509" name="Google Shape;509;p31"/>
          <p:cNvSpPr txBox="1">
            <a:spLocks noGrp="1"/>
          </p:cNvSpPr>
          <p:nvPr>
            <p:ph type="body" idx="1"/>
          </p:nvPr>
        </p:nvSpPr>
        <p:spPr>
          <a:xfrm>
            <a:off x="457200" y="932688"/>
            <a:ext cx="3657600" cy="3799142"/>
          </a:xfrm>
          <a:prstGeom prst="rect">
            <a:avLst/>
          </a:prstGeom>
          <a:noFill/>
          <a:ln>
            <a:noFill/>
          </a:ln>
        </p:spPr>
        <p:txBody>
          <a:bodyPr spcFirstLastPara="1" wrap="square" lIns="0" tIns="0" rIns="0" bIns="0" anchor="t" anchorCtr="0">
            <a:normAutofit fontScale="92500" lnSpcReduction="20000"/>
          </a:bodyPr>
          <a:lstStyle/>
          <a:p>
            <a:pPr marL="342900" lvl="0" indent="-342900" algn="l" rtl="0">
              <a:lnSpc>
                <a:spcPct val="120000"/>
              </a:lnSpc>
              <a:spcBef>
                <a:spcPts val="0"/>
              </a:spcBef>
              <a:spcAft>
                <a:spcPts val="0"/>
              </a:spcAft>
              <a:buSzPct val="100000"/>
              <a:buFont typeface="Arial"/>
              <a:buChar char="•"/>
            </a:pPr>
            <a:r>
              <a:rPr lang="en-US"/>
              <a:t>Phase of electromagnetic wave needs to be controlled to match the particles velocity</a:t>
            </a:r>
            <a:endParaRPr/>
          </a:p>
          <a:p>
            <a:pPr marL="342900" lvl="0" indent="-342900" algn="l" rtl="0">
              <a:lnSpc>
                <a:spcPct val="120000"/>
              </a:lnSpc>
              <a:spcBef>
                <a:spcPts val="300"/>
              </a:spcBef>
              <a:spcAft>
                <a:spcPts val="0"/>
              </a:spcAft>
              <a:buSzPct val="100000"/>
              <a:buFont typeface="Arial"/>
              <a:buChar char="•"/>
            </a:pPr>
            <a:r>
              <a:rPr lang="en-US"/>
              <a:t>Standing Wave - fields in cavity alternate polarity in cavities and oscillate</a:t>
            </a:r>
            <a:endParaRPr/>
          </a:p>
          <a:p>
            <a:pPr marL="342900" lvl="0" indent="-342900" algn="l" rtl="0">
              <a:lnSpc>
                <a:spcPct val="120000"/>
              </a:lnSpc>
              <a:spcBef>
                <a:spcPts val="300"/>
              </a:spcBef>
              <a:spcAft>
                <a:spcPts val="0"/>
              </a:spcAft>
              <a:buSzPct val="100000"/>
              <a:buFont typeface="Arial"/>
              <a:buChar char="•"/>
            </a:pPr>
            <a:r>
              <a:rPr lang="en-US"/>
              <a:t>Traveling Wave – fields propagate with a phase velocity that matches particle velocity</a:t>
            </a:r>
            <a:endParaRPr/>
          </a:p>
        </p:txBody>
      </p:sp>
      <p:pic>
        <p:nvPicPr>
          <p:cNvPr id="510" name="Google Shape;510;p3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042936" y="971550"/>
            <a:ext cx="4872464" cy="4171950"/>
          </a:xfrm>
          <a:prstGeom prst="rect">
            <a:avLst/>
          </a:prstGeom>
          <a:noFill/>
          <a:ln>
            <a:noFill/>
          </a:ln>
        </p:spPr>
      </p:pic>
      <p:sp>
        <p:nvSpPr>
          <p:cNvPr id="511" name="Google Shape;511;p31"/>
          <p:cNvSpPr txBox="1"/>
          <p:nvPr/>
        </p:nvSpPr>
        <p:spPr>
          <a:xfrm>
            <a:off x="4724400" y="971550"/>
            <a:ext cx="1283428" cy="276999"/>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rPr>
              <a:t>Standing Wave</a:t>
            </a:r>
            <a:endParaRPr/>
          </a:p>
        </p:txBody>
      </p:sp>
      <p:sp>
        <p:nvSpPr>
          <p:cNvPr id="512" name="Google Shape;512;p31"/>
          <p:cNvSpPr txBox="1"/>
          <p:nvPr/>
        </p:nvSpPr>
        <p:spPr>
          <a:xfrm>
            <a:off x="7391400" y="932687"/>
            <a:ext cx="808939"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chemeClr val="dk1"/>
                </a:solidFill>
                <a:latin typeface="Arial"/>
                <a:ea typeface="Arial"/>
                <a:cs typeface="Arial"/>
                <a:sym typeface="Arial"/>
              </a:rPr>
              <a:t>Traveling</a:t>
            </a:r>
            <a:endParaRPr/>
          </a:p>
          <a:p>
            <a:pPr marL="0" marR="0" lvl="0" indent="0" algn="ctr" rtl="0">
              <a:spcBef>
                <a:spcPts val="0"/>
              </a:spcBef>
              <a:spcAft>
                <a:spcPts val="0"/>
              </a:spcAft>
              <a:buNone/>
            </a:pPr>
            <a:r>
              <a:rPr lang="en-US" sz="1200">
                <a:solidFill>
                  <a:schemeClr val="dk1"/>
                </a:solidFill>
                <a:latin typeface="Arial"/>
                <a:ea typeface="Arial"/>
                <a:cs typeface="Arial"/>
                <a:sym typeface="Arial"/>
              </a:rPr>
              <a:t>Wave</a:t>
            </a:r>
            <a:endParaRPr/>
          </a:p>
        </p:txBody>
      </p:sp>
    </p:spTree>
    <p:extLst>
      <p:ext uri="{BB962C8B-B14F-4D97-AF65-F5344CB8AC3E}">
        <p14:creationId xmlns:p14="http://schemas.microsoft.com/office/powerpoint/2010/main" val="3381012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27"/>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5</a:t>
            </a:fld>
            <a:endParaRPr/>
          </a:p>
        </p:txBody>
      </p:sp>
      <p:sp>
        <p:nvSpPr>
          <p:cNvPr id="471" name="Google Shape;471;p27"/>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dirty="0"/>
              <a:t>Particle Source for LHC</a:t>
            </a:r>
            <a:endParaRPr dirty="0"/>
          </a:p>
        </p:txBody>
      </p:sp>
      <p:pic>
        <p:nvPicPr>
          <p:cNvPr id="472" name="Google Shape;472;p27"/>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4992130" y="2016333"/>
            <a:ext cx="3389870" cy="3127167"/>
          </a:xfrm>
          <a:prstGeom prst="rect">
            <a:avLst/>
          </a:prstGeom>
          <a:noFill/>
          <a:ln>
            <a:noFill/>
          </a:ln>
        </p:spPr>
      </p:pic>
      <p:pic>
        <p:nvPicPr>
          <p:cNvPr id="473" name="Google Shape;473;p27" descr="https://www.lhc-closer.es/webapp/files/1435153565_71532af0de93da03a713d689eec6f8bb.jpg"/>
          <p:cNvPicPr preferRelativeResize="0"/>
          <p:nvPr/>
        </p:nvPicPr>
        <p:blipFill rotWithShape="1">
          <a:blip r:embed="rId4">
            <a:alphaModFix/>
          </a:blip>
          <a:srcRect/>
          <a:stretch/>
        </p:blipFill>
        <p:spPr>
          <a:xfrm>
            <a:off x="914400" y="2198490"/>
            <a:ext cx="3237472" cy="2804435"/>
          </a:xfrm>
          <a:prstGeom prst="rect">
            <a:avLst/>
          </a:prstGeom>
          <a:noFill/>
          <a:ln>
            <a:noFill/>
          </a:ln>
        </p:spPr>
      </p:pic>
      <p:pic>
        <p:nvPicPr>
          <p:cNvPr id="474" name="Google Shape;474;p27"/>
          <p:cNvPicPr preferRelativeResize="0"/>
          <p:nvPr/>
        </p:nvPicPr>
        <p:blipFill rotWithShape="1">
          <a:blip r:embed="rId5">
            <a:alphaModFix/>
          </a:blip>
          <a:srcRect/>
          <a:stretch/>
        </p:blipFill>
        <p:spPr>
          <a:xfrm>
            <a:off x="207832" y="1045630"/>
            <a:ext cx="8591550" cy="971550"/>
          </a:xfrm>
          <a:prstGeom prst="rect">
            <a:avLst/>
          </a:prstGeom>
          <a:noFill/>
          <a:ln>
            <a:noFill/>
          </a:ln>
        </p:spPr>
      </p:pic>
      <p:sp>
        <p:nvSpPr>
          <p:cNvPr id="475" name="Google Shape;475;p27"/>
          <p:cNvSpPr txBox="1"/>
          <p:nvPr/>
        </p:nvSpPr>
        <p:spPr>
          <a:xfrm>
            <a:off x="304800" y="971550"/>
            <a:ext cx="91563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Linac4</a:t>
            </a:r>
            <a:endParaRPr/>
          </a:p>
        </p:txBody>
      </p:sp>
    </p:spTree>
    <p:extLst>
      <p:ext uri="{BB962C8B-B14F-4D97-AF65-F5344CB8AC3E}">
        <p14:creationId xmlns:p14="http://schemas.microsoft.com/office/powerpoint/2010/main" val="2118755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28"/>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6</a:t>
            </a:fld>
            <a:endParaRPr/>
          </a:p>
        </p:txBody>
      </p:sp>
      <p:sp>
        <p:nvSpPr>
          <p:cNvPr id="482" name="Google Shape;482;p28"/>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The Proton Source: Linear Accelerator 4 (Linac4)</a:t>
            </a:r>
            <a:endParaRPr/>
          </a:p>
        </p:txBody>
      </p:sp>
      <p:pic>
        <p:nvPicPr>
          <p:cNvPr id="483" name="Google Shape;483;p28" descr="Graphical user interface, diagram, text&#10;&#10;Description automatically generated"/>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2509522" y="1504950"/>
            <a:ext cx="6498483" cy="3623100"/>
          </a:xfrm>
          <a:prstGeom prst="rect">
            <a:avLst/>
          </a:prstGeom>
          <a:noFill/>
          <a:ln>
            <a:noFill/>
          </a:ln>
        </p:spPr>
      </p:pic>
      <p:pic>
        <p:nvPicPr>
          <p:cNvPr id="484" name="Google Shape;484;p28" descr="Linear accelerator 4 | CERN"/>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35995" y="1081862"/>
            <a:ext cx="2417022" cy="1718488"/>
          </a:xfrm>
          <a:prstGeom prst="rect">
            <a:avLst/>
          </a:prstGeom>
          <a:noFill/>
          <a:ln>
            <a:noFill/>
          </a:ln>
        </p:spPr>
      </p:pic>
      <p:pic>
        <p:nvPicPr>
          <p:cNvPr id="2" name="Google Shape;493;p29" descr="Testing begins on Linac4 - CERN Document Server">
            <a:extLst>
              <a:ext uri="{FF2B5EF4-FFF2-40B4-BE49-F238E27FC236}">
                <a16:creationId xmlns:a16="http://schemas.microsoft.com/office/drawing/2014/main" id="{9E1AECCF-F69C-9539-747E-6966E6D9E302}"/>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35995" y="3372240"/>
            <a:ext cx="2378786" cy="1587818"/>
          </a:xfrm>
          <a:prstGeom prst="rect">
            <a:avLst/>
          </a:prstGeom>
          <a:noFill/>
          <a:ln>
            <a:noFill/>
          </a:ln>
        </p:spPr>
      </p:pic>
      <p:sp>
        <p:nvSpPr>
          <p:cNvPr id="3" name="Google Shape;494;p29">
            <a:extLst>
              <a:ext uri="{FF2B5EF4-FFF2-40B4-BE49-F238E27FC236}">
                <a16:creationId xmlns:a16="http://schemas.microsoft.com/office/drawing/2014/main" id="{9D3F1634-C19B-5FFD-93CB-10CC5A35A149}"/>
              </a:ext>
            </a:extLst>
          </p:cNvPr>
          <p:cNvSpPr txBox="1"/>
          <p:nvPr/>
        </p:nvSpPr>
        <p:spPr>
          <a:xfrm>
            <a:off x="135995" y="2941393"/>
            <a:ext cx="2146274" cy="43084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dirty="0">
                <a:solidFill>
                  <a:schemeClr val="dk1"/>
                </a:solidFill>
                <a:latin typeface="Arial"/>
                <a:ea typeface="Arial"/>
                <a:cs typeface="Arial"/>
                <a:sym typeface="Arial"/>
              </a:rPr>
              <a:t>Linac4 Radio Frequency Quadrupole</a:t>
            </a:r>
            <a:endParaRPr sz="1000" b="1" dirty="0"/>
          </a:p>
        </p:txBody>
      </p:sp>
    </p:spTree>
    <p:extLst>
      <p:ext uri="{BB962C8B-B14F-4D97-AF65-F5344CB8AC3E}">
        <p14:creationId xmlns:p14="http://schemas.microsoft.com/office/powerpoint/2010/main" val="1989253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37"/>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7</a:t>
            </a:fld>
            <a:endParaRPr/>
          </a:p>
        </p:txBody>
      </p:sp>
      <p:sp>
        <p:nvSpPr>
          <p:cNvPr id="564" name="Google Shape;564;p37"/>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LHC Cryomodule</a:t>
            </a:r>
            <a:endParaRPr/>
          </a:p>
        </p:txBody>
      </p:sp>
      <p:pic>
        <p:nvPicPr>
          <p:cNvPr id="565" name="Google Shape;565;p37"/>
          <p:cNvPicPr preferRelativeResize="0">
            <a:picLocks noGrp="1"/>
          </p:cNvPicPr>
          <p:nvPr>
            <p:ph type="body" idx="1"/>
          </p:nvPr>
        </p:nvPicPr>
        <p:blipFill rotWithShape="1">
          <a:blip r:embed="rId3">
            <a:alphaModFix/>
          </a:blip>
          <a:srcRect/>
          <a:stretch/>
        </p:blipFill>
        <p:spPr>
          <a:xfrm>
            <a:off x="4648200" y="2877830"/>
            <a:ext cx="3246282" cy="2125944"/>
          </a:xfrm>
          <a:prstGeom prst="rect">
            <a:avLst/>
          </a:prstGeom>
          <a:noFill/>
          <a:ln>
            <a:noFill/>
          </a:ln>
        </p:spPr>
      </p:pic>
      <p:pic>
        <p:nvPicPr>
          <p:cNvPr id="566" name="Google Shape;566;p3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04644" y="3062385"/>
            <a:ext cx="2852331" cy="1903904"/>
          </a:xfrm>
          <a:prstGeom prst="rect">
            <a:avLst/>
          </a:prstGeom>
          <a:noFill/>
          <a:ln>
            <a:noFill/>
          </a:ln>
        </p:spPr>
      </p:pic>
      <p:pic>
        <p:nvPicPr>
          <p:cNvPr id="567" name="Google Shape;567;p37"/>
          <p:cNvPicPr preferRelativeResize="0"/>
          <p:nvPr/>
        </p:nvPicPr>
        <p:blipFill rotWithShape="1">
          <a:blip r:embed="rId5">
            <a:alphaModFix/>
          </a:blip>
          <a:srcRect/>
          <a:stretch/>
        </p:blipFill>
        <p:spPr>
          <a:xfrm>
            <a:off x="4549490" y="1077689"/>
            <a:ext cx="4355911" cy="1875061"/>
          </a:xfrm>
          <a:prstGeom prst="rect">
            <a:avLst/>
          </a:prstGeom>
          <a:noFill/>
          <a:ln>
            <a:noFill/>
          </a:ln>
        </p:spPr>
      </p:pic>
      <p:sp>
        <p:nvSpPr>
          <p:cNvPr id="568" name="Google Shape;568;p37"/>
          <p:cNvSpPr/>
          <p:nvPr/>
        </p:nvSpPr>
        <p:spPr>
          <a:xfrm>
            <a:off x="304644" y="1077689"/>
            <a:ext cx="3886356" cy="17543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The LHC uses eight cavities per beam, each delivering 2 MV (an accelerating field of 5 MV/m) at 400 MHz. The cavities operate at 4.5 K — the LHC magnets use superfluid helium at 1.9 K.</a:t>
            </a:r>
            <a:endParaRPr/>
          </a:p>
        </p:txBody>
      </p:sp>
    </p:spTree>
    <p:extLst>
      <p:ext uri="{BB962C8B-B14F-4D97-AF65-F5344CB8AC3E}">
        <p14:creationId xmlns:p14="http://schemas.microsoft.com/office/powerpoint/2010/main" val="2623788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33"/>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8</a:t>
            </a:fld>
            <a:endParaRPr/>
          </a:p>
        </p:txBody>
      </p:sp>
      <p:sp>
        <p:nvSpPr>
          <p:cNvPr id="527" name="Google Shape;527;p33"/>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RF Sources Power the Accelerator</a:t>
            </a:r>
            <a:endParaRPr/>
          </a:p>
        </p:txBody>
      </p:sp>
      <p:pic>
        <p:nvPicPr>
          <p:cNvPr id="528" name="Google Shape;528;p3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52400" y="1428750"/>
            <a:ext cx="6172200" cy="3607834"/>
          </a:xfrm>
          <a:prstGeom prst="rect">
            <a:avLst/>
          </a:prstGeom>
          <a:noFill/>
          <a:ln>
            <a:noFill/>
          </a:ln>
        </p:spPr>
      </p:pic>
      <p:sp>
        <p:nvSpPr>
          <p:cNvPr id="529" name="Google Shape;529;p33"/>
          <p:cNvSpPr txBox="1"/>
          <p:nvPr/>
        </p:nvSpPr>
        <p:spPr>
          <a:xfrm>
            <a:off x="1752600" y="988081"/>
            <a:ext cx="249299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RF Source (Klystron)</a:t>
            </a:r>
            <a:endParaRPr/>
          </a:p>
        </p:txBody>
      </p:sp>
      <p:pic>
        <p:nvPicPr>
          <p:cNvPr id="530" name="Google Shape;530;p33" descr="Men standing next to a machine&#10;&#10;Description automatically generated with low confidence"/>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096000" y="1568346"/>
            <a:ext cx="2790886" cy="3562350"/>
          </a:xfrm>
          <a:prstGeom prst="rect">
            <a:avLst/>
          </a:prstGeom>
          <a:noFill/>
          <a:ln>
            <a:noFill/>
          </a:ln>
        </p:spPr>
      </p:pic>
      <p:sp>
        <p:nvSpPr>
          <p:cNvPr id="531" name="Google Shape;531;p33"/>
          <p:cNvSpPr txBox="1"/>
          <p:nvPr/>
        </p:nvSpPr>
        <p:spPr>
          <a:xfrm>
            <a:off x="5606296" y="1059418"/>
            <a:ext cx="35702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400 MHz, 500 kW LHC Klystron</a:t>
            </a:r>
            <a:endParaRPr/>
          </a:p>
        </p:txBody>
      </p:sp>
    </p:spTree>
    <p:extLst>
      <p:ext uri="{BB962C8B-B14F-4D97-AF65-F5344CB8AC3E}">
        <p14:creationId xmlns:p14="http://schemas.microsoft.com/office/powerpoint/2010/main" val="3784285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p38"/>
          <p:cNvSpPr txBox="1">
            <a:spLocks noGrp="1"/>
          </p:cNvSpPr>
          <p:nvPr>
            <p:ph type="sldNum" idx="12"/>
          </p:nvPr>
        </p:nvSpPr>
        <p:spPr>
          <a:xfrm>
            <a:off x="8566150" y="4738688"/>
            <a:ext cx="318932" cy="404813"/>
          </a:xfrm>
          <a:prstGeom prst="rect">
            <a:avLst/>
          </a:prstGeom>
          <a:noFill/>
          <a:ln>
            <a:noFill/>
          </a:ln>
        </p:spPr>
        <p:txBody>
          <a:bodyPr spcFirstLastPara="1" wrap="square" lIns="72000" tIns="57600" rIns="72000" bIns="45700" anchor="ctr" anchorCtr="0">
            <a:noAutofit/>
          </a:bodyPr>
          <a:lstStyle/>
          <a:p>
            <a:pPr marL="0" lvl="0" indent="0" algn="l" rtl="0">
              <a:spcBef>
                <a:spcPts val="0"/>
              </a:spcBef>
              <a:spcAft>
                <a:spcPts val="0"/>
              </a:spcAft>
              <a:buNone/>
            </a:pPr>
            <a:fld id="{00000000-1234-1234-1234-123412341234}" type="slidenum">
              <a:rPr lang="en-US"/>
              <a:t>9</a:t>
            </a:fld>
            <a:endParaRPr/>
          </a:p>
        </p:txBody>
      </p:sp>
      <p:sp>
        <p:nvSpPr>
          <p:cNvPr id="574" name="Google Shape;574;p38"/>
          <p:cNvSpPr txBox="1">
            <a:spLocks noGrp="1"/>
          </p:cNvSpPr>
          <p:nvPr>
            <p:ph type="title"/>
          </p:nvPr>
        </p:nvSpPr>
        <p:spPr>
          <a:xfrm>
            <a:off x="451822" y="96818"/>
            <a:ext cx="8103570" cy="564775"/>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2"/>
              </a:buClr>
              <a:buSzPts val="2400"/>
              <a:buFont typeface="Arial"/>
              <a:buNone/>
            </a:pPr>
            <a:r>
              <a:rPr lang="en-US"/>
              <a:t>Magnets Guide and Transport the Beam</a:t>
            </a:r>
            <a:endParaRPr/>
          </a:p>
        </p:txBody>
      </p:sp>
      <p:pic>
        <p:nvPicPr>
          <p:cNvPr id="575" name="Google Shape;575;p38"/>
          <p:cNvPicPr preferRelativeResize="0">
            <a:picLocks noGrp="1"/>
          </p:cNvPicPr>
          <p:nvPr>
            <p:ph type="body" idx="1"/>
          </p:nvPr>
        </p:nvPicPr>
        <p:blipFill rotWithShape="1">
          <a:blip r:embed="rId3" cstate="screen">
            <a:alphaModFix/>
            <a:extLst>
              <a:ext uri="{28A0092B-C50C-407E-A947-70E740481C1C}">
                <a14:useLocalDpi xmlns:a14="http://schemas.microsoft.com/office/drawing/2010/main"/>
              </a:ext>
            </a:extLst>
          </a:blip>
          <a:srcRect/>
          <a:stretch/>
        </p:blipFill>
        <p:spPr>
          <a:xfrm>
            <a:off x="457200" y="972363"/>
            <a:ext cx="8108950" cy="3721061"/>
          </a:xfrm>
          <a:prstGeom prst="rect">
            <a:avLst/>
          </a:prstGeom>
          <a:noFill/>
          <a:ln>
            <a:noFill/>
          </a:ln>
        </p:spPr>
      </p:pic>
    </p:spTree>
    <p:extLst>
      <p:ext uri="{BB962C8B-B14F-4D97-AF65-F5344CB8AC3E}">
        <p14:creationId xmlns:p14="http://schemas.microsoft.com/office/powerpoint/2010/main" val="1112640457"/>
      </p:ext>
    </p:extLst>
  </p:cSld>
  <p:clrMapOvr>
    <a:masterClrMapping/>
  </p:clrMapOvr>
</p:sld>
</file>

<file path=ppt/theme/theme1.xml><?xml version="1.0" encoding="utf-8"?>
<a:theme xmlns:a="http://schemas.openxmlformats.org/drawingml/2006/main" name="Blank">
  <a:themeElements>
    <a:clrScheme name="SLAC_RevisedPalette_2012">
      <a:dk1>
        <a:srgbClr val="000000"/>
      </a:dk1>
      <a:lt1>
        <a:srgbClr val="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TotalTime>
  <Words>4574</Words>
  <Application>Microsoft Macintosh PowerPoint</Application>
  <PresentationFormat>On-screen Show (16:9)</PresentationFormat>
  <Paragraphs>536</Paragraphs>
  <Slides>49</Slides>
  <Notes>39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49</vt:i4>
      </vt:variant>
    </vt:vector>
  </HeadingPairs>
  <TitlesOfParts>
    <vt:vector size="61" baseType="lpstr">
      <vt:lpstr>Arial</vt:lpstr>
      <vt:lpstr>Times New Roman</vt:lpstr>
      <vt:lpstr>Helvetica</vt:lpstr>
      <vt:lpstr>Cambria Math</vt:lpstr>
      <vt:lpstr>Calibri</vt:lpstr>
      <vt:lpstr>Avenir</vt:lpstr>
      <vt:lpstr>Lato</vt:lpstr>
      <vt:lpstr>Helvetica Neue</vt:lpstr>
      <vt:lpstr>Times</vt:lpstr>
      <vt:lpstr>Verdana</vt:lpstr>
      <vt:lpstr>Symbol</vt:lpstr>
      <vt:lpstr>Blank</vt:lpstr>
      <vt:lpstr>The Future of High Energy Physics: A New Generation, A New Vision Accelerator Technologies</vt:lpstr>
      <vt:lpstr>Outline</vt:lpstr>
      <vt:lpstr>Accelerators Drive Discovery for High Energy Physics</vt:lpstr>
      <vt:lpstr>CERN Accelerator Complex</vt:lpstr>
      <vt:lpstr>Particle Source for LHC</vt:lpstr>
      <vt:lpstr>The Proton Source: Linear Accelerator 4 (Linac4)</vt:lpstr>
      <vt:lpstr>LHC Cryomodule</vt:lpstr>
      <vt:lpstr>RF Sources Power the Accelerator</vt:lpstr>
      <vt:lpstr>Magnets Guide and Transport the Beam</vt:lpstr>
      <vt:lpstr>LHC Superconducting Magnets</vt:lpstr>
      <vt:lpstr>Path Forward for Superconducting Magnets</vt:lpstr>
      <vt:lpstr>Outline</vt:lpstr>
      <vt:lpstr>What’s Next for the Energy Frontier?</vt:lpstr>
      <vt:lpstr>Linear vs. Circular</vt:lpstr>
      <vt:lpstr>Higgs Factory Proposals</vt:lpstr>
      <vt:lpstr>Future Muon, Wakefield and hh Colliders </vt:lpstr>
      <vt:lpstr>Landscape of High Energy Colliders</vt:lpstr>
      <vt:lpstr>Pushing the Limits of the Energy Frontier</vt:lpstr>
      <vt:lpstr>Outline</vt:lpstr>
      <vt:lpstr>International Linear Collider</vt:lpstr>
      <vt:lpstr>SRF technology for ILC-250 beyond present limits</vt:lpstr>
      <vt:lpstr>The Compact Linear Collider (CLIC)</vt:lpstr>
      <vt:lpstr>On-going CLIC studies towards next ESPP update </vt:lpstr>
      <vt:lpstr>           Accelerator Complex</vt:lpstr>
      <vt:lpstr>         Alignment and Vibrations</vt:lpstr>
      <vt:lpstr>Outline</vt:lpstr>
      <vt:lpstr>PowerPoint Presentation</vt:lpstr>
      <vt:lpstr>PowerPoint Presentation</vt:lpstr>
      <vt:lpstr>PowerPoint Presentation</vt:lpstr>
      <vt:lpstr>Muon Collider Concept</vt:lpstr>
      <vt:lpstr>Muon Cooling</vt:lpstr>
      <vt:lpstr>Target Parameters for Muon Collider from Snowmass 2021</vt:lpstr>
      <vt:lpstr>Wakefield Accelerator Technologies</vt:lpstr>
      <vt:lpstr>Conclusions</vt:lpstr>
      <vt:lpstr>Acknowledgements &amp; References </vt:lpstr>
      <vt:lpstr>Particle (Electron) Sources</vt:lpstr>
      <vt:lpstr>Particle (Ion) Sources</vt:lpstr>
      <vt:lpstr>Real Particle Sources</vt:lpstr>
      <vt:lpstr>RF Linear Accelerator Increases Beam Energy</vt:lpstr>
      <vt:lpstr>Fabrication of RF Accelerators</vt:lpstr>
      <vt:lpstr>Axial Electric Field Increases Kinetic Energy</vt:lpstr>
      <vt:lpstr>Circuit Model for Powering Accelerators</vt:lpstr>
      <vt:lpstr>RF Cavities in Linac4</vt:lpstr>
      <vt:lpstr>Superconducting Magnets</vt:lpstr>
      <vt:lpstr>The Next Steps: Staging</vt:lpstr>
      <vt:lpstr>PowerPoint Presentation</vt:lpstr>
      <vt:lpstr>The Next Steps</vt:lpstr>
      <vt:lpstr>European Efforts</vt:lpstr>
      <vt:lpstr>Electromagnetic Fields Used to Accelerate Particles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USPAS Accelerator Physics</dc:title>
  <cp:lastModifiedBy>Nanni, Emilio Alessandro</cp:lastModifiedBy>
  <cp:revision>18</cp:revision>
  <dcterms:created xsi:type="dcterms:W3CDTF">2012-06-11T23:48:53Z</dcterms:created>
  <dcterms:modified xsi:type="dcterms:W3CDTF">2024-03-28T04:59:19Z</dcterms:modified>
</cp:coreProperties>
</file>