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90" r:id="rId2"/>
    <p:sldId id="331" r:id="rId3"/>
    <p:sldId id="777" r:id="rId4"/>
    <p:sldId id="901" r:id="rId5"/>
    <p:sldId id="902" r:id="rId6"/>
    <p:sldId id="903" r:id="rId7"/>
    <p:sldId id="862" r:id="rId8"/>
    <p:sldId id="865" r:id="rId9"/>
    <p:sldId id="893" r:id="rId10"/>
    <p:sldId id="866" r:id="rId11"/>
    <p:sldId id="894" r:id="rId12"/>
    <p:sldId id="895" r:id="rId13"/>
    <p:sldId id="896" r:id="rId14"/>
    <p:sldId id="897" r:id="rId15"/>
    <p:sldId id="898" r:id="rId16"/>
    <p:sldId id="899" r:id="rId17"/>
    <p:sldId id="900" r:id="rId18"/>
    <p:sldId id="904" r:id="rId19"/>
    <p:sldId id="875" r:id="rId20"/>
    <p:sldId id="905" r:id="rId21"/>
    <p:sldId id="906" r:id="rId22"/>
    <p:sldId id="907" r:id="rId23"/>
    <p:sldId id="869" r:id="rId24"/>
    <p:sldId id="870" r:id="rId25"/>
    <p:sldId id="871" r:id="rId26"/>
    <p:sldId id="872" r:id="rId27"/>
    <p:sldId id="873" r:id="rId28"/>
    <p:sldId id="874" r:id="rId29"/>
    <p:sldId id="876" r:id="rId30"/>
    <p:sldId id="877" r:id="rId31"/>
    <p:sldId id="878" r:id="rId32"/>
    <p:sldId id="879" r:id="rId33"/>
    <p:sldId id="880" r:id="rId34"/>
    <p:sldId id="881" r:id="rId35"/>
    <p:sldId id="882" r:id="rId36"/>
    <p:sldId id="883" r:id="rId37"/>
    <p:sldId id="909" r:id="rId38"/>
    <p:sldId id="908" r:id="rId39"/>
    <p:sldId id="910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8"/>
    <p:restoredTop sz="93808"/>
  </p:normalViewPr>
  <p:slideViewPr>
    <p:cSldViewPr snapToGrid="0" snapToObjects="1">
      <p:cViewPr>
        <p:scale>
          <a:sx n="92" d="100"/>
          <a:sy n="92" d="100"/>
        </p:scale>
        <p:origin x="133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7:07.2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1677 399 24003,'-67'-5'0,"22"0"284,-46-1-284,34 5 95,17-11-95,-14 5 0,14 0 0,-23-6 48,21 11-48,-13-16 145,9 15-145,13-8 0,-18 11 0,17 0 0,-4 0 0,1 0 0,6 0 0,-1 0 0,-4 6 0,11 1 0,-12 11 0,5 1 0,-8 14 0,2-6 0,-2 6 0,0-1 0,0 2 0,-2 8 0,-7 1 0,3 7 0,-6 4 0,7 6 0,0-1 0,8-1 0,-6 1 0,13-3 0,1 1 0,3-1 0,10-1 0,2 1 0,3-9 0,9 14 0,-4-11 0,6 12 0,0-6 0,0 0 0,0 0 0,13-1 0,8-6 0,14-2 0,7-5 0,-7-2 0,3-6 0,-5-8 0,5-2 0,0-10 0,0 4 0,-6-5 0,11 0 0,-10-1 0,12-5 0,1-1 0,1-6 0,18 0 0,-8 0 0,16 0 0,-6-14 0,6-2 0,-6-13 0,-4 0 0,-7 1 0,2-7 0,-9-1 0,9-9 0,-16 11 0,8-8 0,-10 7 0,3-15 0,-1 7 0,-6-6 0,2 15 0,-11-3 0,4 4 0,-5-5 0,5-17 0,-10 12 0,3-20 0,-11 23 0,1-14 0,-1 14 0,0-13 0,0 5 0,1 0 0,-7-6 0,-1 6 0,-6-7 0,0-9 0,0 6 0,0-15 0,0 16 0,0-8 0,0 10 0,0 0 0,-6 6 0,-1 3 0,-11 8 0,-1 7 0,-6-6 0,1 12 0,-7-6 0,6 12 0,-12-5 0,5 10 0,0-4 0,-4 11 0,10-3 0,-14 8 0,14-3 0,-2 5 0,12 0 0,6 0 0,4 0 0,1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7:38.7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85 1 24575,'0'15'0,"0"-4"0,0 11 0,0-4 0,0 5 0,0 20 0,0-21 0,0 14 0,4-30 0,2-1 0,4-5 0,0 0 0,1 0 0,-1 0 0,-5-4 0,-1-2 0,-12 1 0,1 0 0,-8 5 0,5 0 0,-1 0 0,0 0 0,1 0 0,0 0 0,8 0 0,9-10 0,4 7 0,5-7 0,-6 5 0,1 4 0,-1-4 0,-4 1 0,3 3 0,-7-8 0,2 3 0,-4-4 0,0-1 0,0 1 0,0-1 0,0 1 0,0 0 0,-4 4 0,-2 1 0,-4 5 0,0 0 0,0 0 0,-1 0 0,1 5 0,4 1 0,-3 4 0,3 1 0,0 5 0,1-4 0,1 4 0,2 0 0,-2-4 0,4 4 0,0-6 0,0 1 0,0-1 0,4-5 0,2-1 0,4-4 0,0 0 0,0 0 0,-4-4 0,-2-2 0,-4-4 0,0 0 0,-4 4 0,-2 2 0,-4 4 0,0 0 0,-1 0 0,1 0 0,-1 0 0,0 0 0,1 0 0,4 0 0,2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7:42.6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 1336 24575,'0'-16'0,"0"-1"0,0-7 0,0-13 0,0 10 0,0-10 0,0 14 0,0-12 0,0 9 0,0-16 0,0 23 0,0-17 0,0 17 0,0-5 0,0 1 0,0 6 0,0-7 0,0 1 0,0-1 0,0-5 0,0 4 0,0-12 0,0 12 0,0-5 0,0-1 0,0 12 0,0-10 0,0 17 0,0-10 0,0 5 0,0 0 0,0 2 0,0 4 0,0 1 0,-10-1 0,8 0 0,-7 1 0,9-1 0,0 1 0,0 0 0,0 0 0,0-6 0,0 4 0,0-4 0,0 5 0,0 0 0,0 1 0,0 0 0,0-1 0,0-4 0,0-3 0,0 0 0,0-4 0,0 4 0,0-5 0,0-1 0,0 1 0,0 5 0,0 2 0,0 5 0,0 1 0,0-1 0,0 1 0,0 0 0,0 0 0,0 0 0,4 4 0,-3-4 0,9-1 0,-4-1 0,0-4 0,3 10 0,-8-4 0,8 9 0,-3-3 0,3 4 0,1 0 0,0 0 0,1 0 0,-1 4 0,-4 2 0,-2 3 0,-4 2 0,0-1 0,0 0 0,0 0 0,0 0 0,0 0 0,0 0 0,5 0 0,-4 1 0,4-1 0,-5 1 0,0-1 0,0 1 0,0 5 0,0-4 0,0 4 0,0-6 0,0 6 0,0 2 0,0 10 0,0-9 0,0 7 0,0-14 0,0 10 0,0-10 0,0 4 0,0-5 0,0-1 0,0 1 0,0-1 0,0 0 0,0 1 0,0-1 0,0 6 0,0-4 0,0 4 0,0 1 0,0-6 0,0 6 0,0-1 0,0-4 0,0 4 0,0-6 0,0 6 0,0-4 0,0 4 0,0-5 0,0-1 0,0 7 0,0-6 0,0 6 0,0-7 0,0 1 0,0 5 0,0-4 0,0 4 0,0-6 0,0 1 0,0-1 0,0-1 0,0 2 0,0-1 0,0 0 0,0 1 0,0 5 0,0-4 0,0 4 0,0 0 0,0-4 0,0 4 0,0-5 0,0-1 0,0 1 0,0-1 0,0 1 0,0-1 0,0 0 0,0 1 0,0 5 0,0-4 0,0 10 0,0-5 0,0 1 0,0-2 0,0-5 0,0-1 0,0 1 0,0-1 0,0 1 0,0-1 0,0 1 0,0-1 0,0 1 0,0-2 0,0 1 0,0 0 0,0 1 0,0 5 0,-5-4 0,4 4 0,-4-6 0,5 1 0,-5-1 0,4 1 0,-3-1 0,4 0 0,0 1 0,0-1 0,0 0 0,0 1 0,-10-1 0,8 0 0,-12-4 0,9-2 0,-5-4 0,0 0 0,-6 0 0,5 0 0,-4 0 0,9 0 0,2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7:45.0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24575,'0'10'0,"0"6"0,0 1 0,0 7 0,0-7 0,0 15 0,0-17 0,0 11 0,0-15 0,0 5 0,0-4 0,0 17 0,0-16 0,0 16 0,0-12 0,0 6 0,0 1 0,0-2 0,0 0 0,0-6 0,0 0 0,0-6 0,0 6 0,0-4 0,0 4 0,0 0 0,0-4 0,0 4 0,0 0 0,0 2 0,0 5 0,0-5 0,0 4 0,0-10 0,0 4 0,0 0 0,0-4 0,0 4 0,0 0 0,0-4 0,0 4 0,0 0 0,0 2 0,0 0 0,0 3 0,0-3 0,0 0 0,0 3 0,0-9 0,0 5 0,0-7 0,0 0 0,0 1 0,0-1 0,0 0 0,0 1 0,0-1 0,0 6 0,0 2 0,0 0 0,0-2 0,0 0 0,0-4 0,0 4 0,0-5 0,0-1 0,0 0 0,0 1 0,0-1 0,0 1 0,0-1 0,0 1 0,5-1 0,-4 0 0,3 1 0,1-1 0,-4 1 0,4-1 0,-5 1 0,0-1 0,4 1 0,-3 5 0,4-4 0,-5 4 0,0-5 0,0-1 0,0 0 0,0 0 0,0 0 0,0 0 0,0 0 0,0 0 0,0 1 0,0-1 0,0-5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8:33.6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9:54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8:33.6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4T09:59:54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191F2-8BBB-0E4C-A4EA-78A34AA02CD4}" type="datetimeFigureOut">
              <a:rPr lang="en-US" smtClean="0"/>
              <a:t>1/21/24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E1258-7FE0-6447-B955-B079D036B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9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90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9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53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8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3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9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5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18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84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3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0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5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1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F48B6-A296-D845-A209-DD1A0FE92083}" type="datetimeFigureOut">
              <a:rPr lang="en-US" smtClean="0"/>
              <a:t>1/21/24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MAP fram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NUL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ustomXml" Target="../ink/ink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arxiv.org/abs/2204.1027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4.png"/><Relationship Id="rId3" Type="http://schemas.openxmlformats.org/officeDocument/2006/relationships/image" Target="../media/image32.png"/><Relationship Id="rId7" Type="http://schemas.openxmlformats.org/officeDocument/2006/relationships/image" Target="../media/image340.png"/><Relationship Id="rId12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80.png"/><Relationship Id="rId10" Type="http://schemas.openxmlformats.org/officeDocument/2006/relationships/image" Target="../media/image37.png"/><Relationship Id="rId9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31.png"/><Relationship Id="rId7" Type="http://schemas.openxmlformats.org/officeDocument/2006/relationships/image" Target="../media/image4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11" Type="http://schemas.openxmlformats.org/officeDocument/2006/relationships/image" Target="../media/image38.png"/><Relationship Id="rId10" Type="http://schemas.openxmlformats.org/officeDocument/2006/relationships/image" Target="../media/image450.png"/><Relationship Id="rId4" Type="http://schemas.openxmlformats.org/officeDocument/2006/relationships/image" Target="../media/image32.png"/><Relationship Id="rId9" Type="http://schemas.openxmlformats.org/officeDocument/2006/relationships/image" Target="../media/image4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t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4879"/>
            <a:ext cx="8229600" cy="1925227"/>
          </a:xfrm>
        </p:spPr>
        <p:txBody>
          <a:bodyPr>
            <a:normAutofit fontScale="90000"/>
          </a:bodyPr>
          <a:lstStyle/>
          <a:p>
            <a:r>
              <a:rPr lang="en-US" sz="3200" dirty="0" err="1">
                <a:latin typeface="Palatino Linotype"/>
                <a:cs typeface="Palatino Linotype"/>
              </a:rPr>
              <a:t>Chacal</a:t>
            </a:r>
            <a:r>
              <a:rPr lang="en-US" sz="3200" dirty="0">
                <a:latin typeface="Palatino Linotype"/>
                <a:cs typeface="Palatino Linotype"/>
              </a:rPr>
              <a:t>, Wits, South Africa</a:t>
            </a:r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>
                <a:latin typeface="Palatino Linotype"/>
                <a:cs typeface="Palatino Linotype"/>
              </a:rPr>
              <a:t> 22/1/2023</a:t>
            </a:r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>
                <a:latin typeface="Palatino Linotype"/>
                <a:cs typeface="Palatino Linotype"/>
              </a:rPr>
              <a:t>Jon Butterworth, UCL Physics &amp; Astronomy</a:t>
            </a:r>
            <a:br>
              <a:rPr lang="en-US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</a:br>
            <a:endParaRPr lang="en-US" sz="3200" dirty="0">
              <a:latin typeface="Palatino Linotype"/>
              <a:cs typeface="Palatino Linotype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9626" y="666197"/>
            <a:ext cx="7330190" cy="1658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>
                <a:latin typeface="Palatino Linotype"/>
                <a:cs typeface="Palatino Linotype"/>
              </a:rPr>
              <a:t>Reinterpretation of Measurements for BSM</a:t>
            </a:r>
          </a:p>
        </p:txBody>
      </p:sp>
      <p:pic>
        <p:nvPicPr>
          <p:cNvPr id="10" name="Picture 9" descr="jet-even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8424" r="39429" b="12652"/>
          <a:stretch/>
        </p:blipFill>
        <p:spPr>
          <a:xfrm>
            <a:off x="457200" y="2488579"/>
            <a:ext cx="2059202" cy="1925227"/>
          </a:xfrm>
          <a:prstGeom prst="rect">
            <a:avLst/>
          </a:prstGeom>
        </p:spPr>
      </p:pic>
      <p:pic>
        <p:nvPicPr>
          <p:cNvPr id="3" name="Picture 2" descr="MAP compass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432" y="2488579"/>
            <a:ext cx="2434368" cy="216503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EFE5F98-D97F-3424-2942-15ED95AA6EF0}"/>
              </a:ext>
            </a:extLst>
          </p:cNvPr>
          <p:cNvSpPr txBox="1">
            <a:spLocks/>
          </p:cNvSpPr>
          <p:nvPr/>
        </p:nvSpPr>
        <p:spPr>
          <a:xfrm>
            <a:off x="2623279" y="2503781"/>
            <a:ext cx="3357796" cy="1658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err="1">
                <a:latin typeface="Palatino Linotype"/>
                <a:cs typeface="Palatino Linotype"/>
              </a:rPr>
              <a:t>Contur</a:t>
            </a:r>
            <a:r>
              <a:rPr lang="en-US" i="1" dirty="0">
                <a:latin typeface="Palatino Linotype"/>
                <a:cs typeface="Palatino Linotype"/>
              </a:rPr>
              <a:t> in Action</a:t>
            </a:r>
          </a:p>
        </p:txBody>
      </p:sp>
    </p:spTree>
    <p:extLst>
      <p:ext uri="{BB962C8B-B14F-4D97-AF65-F5344CB8AC3E}">
        <p14:creationId xmlns:p14="http://schemas.microsoft.com/office/powerpoint/2010/main" val="194116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64E9-4EF1-D705-ACBA-A5149573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The W mass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46A1B9C-2EEE-F325-BC62-86E8018D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67" y="1191058"/>
            <a:ext cx="7466266" cy="539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EFCBC3-8CD0-25A4-F81A-72221E25FB68}"/>
              </a:ext>
            </a:extLst>
          </p:cNvPr>
          <p:cNvSpPr txBox="1"/>
          <p:nvPr/>
        </p:nvSpPr>
        <p:spPr>
          <a:xfrm>
            <a:off x="324464" y="60907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ATLAS-CONF-2023-004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22EB8925-2A02-C727-5596-6831916F6B37}"/>
                  </a:ext>
                </a:extLst>
              </p14:cNvPr>
              <p14:cNvContentPartPr/>
              <p14:nvPr/>
            </p14:nvContentPartPr>
            <p14:xfrm>
              <a:off x="6681763" y="2738868"/>
              <a:ext cx="650880" cy="7243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22EB8925-2A02-C727-5596-6831916F6B3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72763" y="2729868"/>
                <a:ext cx="668520" cy="74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013E6FC9-D1AE-F1C6-DBAF-CAF6D687F6C8}"/>
                  </a:ext>
                </a:extLst>
              </p14:cNvPr>
              <p14:cNvContentPartPr/>
              <p14:nvPr/>
            </p14:nvContentPartPr>
            <p14:xfrm>
              <a:off x="7523803" y="3149628"/>
              <a:ext cx="53280" cy="777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013E6FC9-D1AE-F1C6-DBAF-CAF6D687F6C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15163" y="3140988"/>
                <a:ext cx="70920" cy="9540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D32F81B6-A7F0-5B72-D6F7-92F7A6F4F177}"/>
              </a:ext>
            </a:extLst>
          </p:cNvPr>
          <p:cNvGrpSpPr/>
          <p:nvPr/>
        </p:nvGrpSpPr>
        <p:grpSpPr>
          <a:xfrm>
            <a:off x="7539283" y="2543388"/>
            <a:ext cx="45000" cy="544320"/>
            <a:chOff x="7539283" y="2543388"/>
            <a:chExt cx="45000" cy="544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1053C5C7-4705-B74D-D82D-ACD71875E58A}"/>
                    </a:ext>
                  </a:extLst>
                </p14:cNvPr>
                <p14:cNvContentPartPr/>
                <p14:nvPr/>
              </p14:nvContentPartPr>
              <p14:xfrm>
                <a:off x="7539283" y="2543388"/>
                <a:ext cx="45000" cy="5173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1053C5C7-4705-B74D-D82D-ACD71875E58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530643" y="2534748"/>
                  <a:ext cx="62640" cy="53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AAEC112-3FD5-E137-163A-F210504D331C}"/>
                    </a:ext>
                  </a:extLst>
                </p14:cNvPr>
                <p14:cNvContentPartPr/>
                <p14:nvPr/>
              </p14:nvContentPartPr>
              <p14:xfrm>
                <a:off x="7559443" y="2585148"/>
                <a:ext cx="11520" cy="5025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AAEC112-3FD5-E137-163A-F210504D331C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50803" y="2576148"/>
                  <a:ext cx="29160" cy="520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42A4D80-D0FE-B31C-EAD7-4376A3FB1287}"/>
                  </a:ext>
                </a:extLst>
              </p14:cNvPr>
              <p14:cNvContentPartPr/>
              <p14:nvPr/>
            </p14:nvContentPartPr>
            <p14:xfrm>
              <a:off x="-714797" y="2048748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42A4D80-D0FE-B31C-EAD7-4376A3FB1287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-723437" y="203974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A3B78CD-C582-4328-8298-4D1C3B9EE73E}"/>
                  </a:ext>
                </a:extLst>
              </p14:cNvPr>
              <p14:cNvContentPartPr/>
              <p14:nvPr/>
            </p14:nvContentPartPr>
            <p14:xfrm>
              <a:off x="-1413964" y="1211388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A3B78CD-C582-4328-8298-4D1C3B9EE73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-1422604" y="1202748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12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64E9-4EF1-D705-ACBA-A5149573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The W mass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42A4D80-D0FE-B31C-EAD7-4376A3FB1287}"/>
                  </a:ext>
                </a:extLst>
              </p14:cNvPr>
              <p14:cNvContentPartPr/>
              <p14:nvPr/>
            </p14:nvContentPartPr>
            <p14:xfrm>
              <a:off x="-714797" y="2048748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42A4D80-D0FE-B31C-EAD7-4376A3FB128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23797" y="203974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A3B78CD-C582-4328-8298-4D1C3B9EE73E}"/>
                  </a:ext>
                </a:extLst>
              </p14:cNvPr>
              <p14:cNvContentPartPr/>
              <p14:nvPr/>
            </p14:nvContentPartPr>
            <p14:xfrm>
              <a:off x="-1413964" y="1211388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A3B78CD-C582-4328-8298-4D1C3B9EE73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422964" y="1202388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 descr="A diagram of a graph&#10;&#10;Description automatically generated">
            <a:extLst>
              <a:ext uri="{FF2B5EF4-FFF2-40B4-BE49-F238E27FC236}">
                <a16:creationId xmlns:a16="http://schemas.microsoft.com/office/drawing/2014/main" id="{B33D24D4-004A-76F8-F5D2-CD4AA943E52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488" y="1211388"/>
            <a:ext cx="8227080" cy="529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8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64E9-4EF1-D705-ACBA-A5149573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Custodial Symmetry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F6C52-6861-BE42-0AAC-FEBD5728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5232"/>
            <a:ext cx="8229600" cy="5036574"/>
          </a:xfrm>
        </p:spPr>
        <p:txBody>
          <a:bodyPr>
            <a:norm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Residual SU(2) symmetry after spontaneous symmetry breaking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Invariance under rotations among               </a:t>
            </a:r>
            <a:r>
              <a:rPr lang="en-US" i="1" dirty="0">
                <a:latin typeface="Palatino Linotype" panose="02040502050505030304" pitchFamily="18" charset="0"/>
              </a:rPr>
              <a:t>(W</a:t>
            </a:r>
            <a:r>
              <a:rPr lang="en-US" i="1" baseline="30000" dirty="0">
                <a:latin typeface="Palatino Linotype" panose="02040502050505030304" pitchFamily="18" charset="0"/>
              </a:rPr>
              <a:t>1</a:t>
            </a:r>
            <a:r>
              <a:rPr lang="en-US" i="1" dirty="0">
                <a:latin typeface="Palatino Linotype" panose="02040502050505030304" pitchFamily="18" charset="0"/>
              </a:rPr>
              <a:t>, W</a:t>
            </a:r>
            <a:r>
              <a:rPr lang="en-US" i="1" baseline="30000" dirty="0">
                <a:latin typeface="Palatino Linotype" panose="02040502050505030304" pitchFamily="18" charset="0"/>
              </a:rPr>
              <a:t>2</a:t>
            </a:r>
            <a:r>
              <a:rPr lang="en-US" i="1" dirty="0">
                <a:latin typeface="Palatino Linotype" panose="02040502050505030304" pitchFamily="18" charset="0"/>
              </a:rPr>
              <a:t>, W</a:t>
            </a:r>
            <a:r>
              <a:rPr lang="en-US" i="1" baseline="30000" dirty="0">
                <a:latin typeface="Palatino Linotype" panose="02040502050505030304" pitchFamily="18" charset="0"/>
              </a:rPr>
              <a:t>3</a:t>
            </a:r>
            <a:r>
              <a:rPr lang="en-US" i="1" dirty="0">
                <a:latin typeface="Palatino Linotype" panose="02040502050505030304" pitchFamily="18" charset="0"/>
              </a:rPr>
              <a:t>)</a:t>
            </a:r>
            <a:r>
              <a:rPr lang="en-US" dirty="0">
                <a:latin typeface="Palatino Linotype" panose="02040502050505030304" pitchFamily="18" charset="0"/>
              </a:rPr>
              <a:t> i.e. </a:t>
            </a:r>
            <a:r>
              <a:rPr lang="en-US" i="1" dirty="0">
                <a:latin typeface="Palatino Linotype" panose="02040502050505030304" pitchFamily="18" charset="0"/>
              </a:rPr>
              <a:t>M(W</a:t>
            </a:r>
            <a:r>
              <a:rPr lang="en-US" i="1" baseline="30000" dirty="0">
                <a:latin typeface="Palatino Linotype" panose="02040502050505030304" pitchFamily="18" charset="0"/>
              </a:rPr>
              <a:t>+/-</a:t>
            </a:r>
            <a:r>
              <a:rPr lang="en-US" i="1" dirty="0">
                <a:latin typeface="Palatino Linotype" panose="02040502050505030304" pitchFamily="18" charset="0"/>
              </a:rPr>
              <a:t>) = M(W</a:t>
            </a:r>
            <a:r>
              <a:rPr lang="en-US" i="1" baseline="30000" dirty="0">
                <a:latin typeface="Palatino Linotype" panose="02040502050505030304" pitchFamily="18" charset="0"/>
              </a:rPr>
              <a:t>3</a:t>
            </a:r>
            <a:r>
              <a:rPr lang="en-US" i="1" dirty="0">
                <a:latin typeface="Palatino Linotype" panose="02040502050505030304" pitchFamily="18" charset="0"/>
              </a:rPr>
              <a:t>)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After mixing with U(1): </a:t>
            </a:r>
          </a:p>
          <a:p>
            <a:pPr marL="457200" lvl="1" indent="0">
              <a:buNone/>
            </a:pPr>
            <a:endParaRPr lang="en-US" dirty="0">
              <a:latin typeface="Palatino Linotype" panose="02040502050505030304" pitchFamily="18" charset="0"/>
            </a:endParaRP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Obviously must be broken (but only slightly!) if CDF are even approximately right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Many BSM models build in </a:t>
            </a:r>
            <a:r>
              <a:rPr lang="en-US" dirty="0">
                <a:latin typeface="Symbol" pitchFamily="2" charset="2"/>
              </a:rPr>
              <a:t>r</a:t>
            </a:r>
            <a:r>
              <a:rPr lang="en-US" baseline="-25000" dirty="0">
                <a:latin typeface="Palatino Linotype" panose="02040502050505030304" pitchFamily="18" charset="0"/>
              </a:rPr>
              <a:t>0</a:t>
            </a:r>
            <a:r>
              <a:rPr lang="en-US" dirty="0">
                <a:latin typeface="Palatino Linotype" panose="02040502050505030304" pitchFamily="18" charset="0"/>
              </a:rPr>
              <a:t> = 1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But not all…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25A8CA-3D89-A56B-E916-868539A09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750" y="3773130"/>
            <a:ext cx="50165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7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3DBDE-8BE9-7F08-6A5E-80DB5FC92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Type II Seesaw Mo</a:t>
            </a:r>
            <a:r>
              <a:rPr lang="en-US" dirty="0"/>
              <a:t>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2DAFC-0770-31DC-4673-7D071801C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3463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Add a complex scalar triplet with a </a:t>
            </a:r>
            <a:r>
              <a:rPr lang="en-US" dirty="0" err="1">
                <a:latin typeface="Palatino Linotype" panose="02040502050505030304" pitchFamily="18" charset="0"/>
              </a:rPr>
              <a:t>vev</a:t>
            </a:r>
            <a:r>
              <a:rPr lang="en-US" dirty="0">
                <a:latin typeface="Palatino Linotype" panose="02040502050505030304" pitchFamily="18" charset="0"/>
              </a:rPr>
              <a:t> to the SM</a:t>
            </a:r>
          </a:p>
          <a:p>
            <a:endParaRPr lang="en-US" dirty="0">
              <a:latin typeface="Palatino Linotype" panose="02040502050505030304" pitchFamily="18" charset="0"/>
            </a:endParaRPr>
          </a:p>
          <a:p>
            <a:endParaRPr lang="en-US" dirty="0">
              <a:latin typeface="Palatino Linotype" panose="02040502050505030304" pitchFamily="18" charset="0"/>
            </a:endParaRPr>
          </a:p>
          <a:p>
            <a:endParaRPr lang="en-US" dirty="0">
              <a:latin typeface="Palatino Linotype" panose="02040502050505030304" pitchFamily="18" charset="0"/>
            </a:endParaRPr>
          </a:p>
          <a:p>
            <a:r>
              <a:rPr lang="en-US" dirty="0">
                <a:latin typeface="Palatino Linotype" panose="02040502050505030304" pitchFamily="18" charset="0"/>
              </a:rPr>
              <a:t>Introduces Majorana mass terms for neutrinos</a:t>
            </a:r>
          </a:p>
          <a:p>
            <a:r>
              <a:rPr lang="en-US" dirty="0">
                <a:latin typeface="Palatino Linotype" panose="02040502050505030304" pitchFamily="18" charset="0"/>
              </a:rPr>
              <a:t>Direct connection between neutrino oscillation parameters and Yukawa couplings 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implies correlations between collider signatures (D decays to leptons) and neutrino sector</a:t>
            </a:r>
          </a:p>
          <a:p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Breaks custodial symmetry at tree level… 🙂</a:t>
            </a:r>
          </a:p>
          <a:p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… but </a:t>
            </a:r>
            <a:r>
              <a:rPr lang="en-US" i="1" dirty="0">
                <a:latin typeface="Palatino Linotype" panose="02040502050505030304" pitchFamily="18" charset="0"/>
                <a:sym typeface="Wingdings" pitchFamily="2" charset="2"/>
              </a:rPr>
              <a:t>reduces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 </a:t>
            </a:r>
            <a:r>
              <a:rPr lang="en-US" dirty="0">
                <a:latin typeface="Symbol" pitchFamily="2" charset="2"/>
              </a:rPr>
              <a:t>r</a:t>
            </a:r>
            <a:r>
              <a:rPr lang="en-US" baseline="-25000" dirty="0">
                <a:latin typeface="Palatino Linotype" panose="02040502050505030304" pitchFamily="18" charset="0"/>
              </a:rPr>
              <a:t>0  </a:t>
            </a:r>
            <a:r>
              <a:rPr lang="en-US" dirty="0">
                <a:latin typeface="Palatino Linotype" panose="02040502050505030304" pitchFamily="18" charset="0"/>
              </a:rPr>
              <a:t>, and thus M</a:t>
            </a:r>
            <a:r>
              <a:rPr lang="en-US" baseline="-25000" dirty="0">
                <a:latin typeface="Palatino Linotype" panose="02040502050505030304" pitchFamily="18" charset="0"/>
              </a:rPr>
              <a:t>W                             </a:t>
            </a:r>
            <a:r>
              <a:rPr lang="en-US" dirty="0"/>
              <a:t>😞</a:t>
            </a:r>
          </a:p>
        </p:txBody>
      </p:sp>
      <p:pic>
        <p:nvPicPr>
          <p:cNvPr id="7" name="Picture 6" descr="A black symbols on a white background&#10;&#10;Description automatically generated">
            <a:extLst>
              <a:ext uri="{FF2B5EF4-FFF2-40B4-BE49-F238E27FC236}">
                <a16:creationId xmlns:a16="http://schemas.microsoft.com/office/drawing/2014/main" id="{3C29284C-E4A1-73E2-421B-814F5CA97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42" y="2028716"/>
            <a:ext cx="3352800" cy="1282700"/>
          </a:xfrm>
          <a:prstGeom prst="rect">
            <a:avLst/>
          </a:prstGeom>
        </p:spPr>
      </p:pic>
      <p:pic>
        <p:nvPicPr>
          <p:cNvPr id="9" name="Picture 8" descr="A math symbols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9222310C-D43D-381D-6532-4EC5E4E94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4558" y="2143016"/>
            <a:ext cx="27813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4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3DBDE-8BE9-7F08-6A5E-80DB5FC92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Two problems solved?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2DAFC-0770-31DC-4673-7D071801C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3038"/>
            <a:ext cx="4424289" cy="430530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Low </a:t>
            </a:r>
            <a:r>
              <a:rPr lang="en-US" dirty="0" err="1">
                <a:latin typeface="Palatino Linotype" panose="02040502050505030304" pitchFamily="18" charset="0"/>
              </a:rPr>
              <a:t>vev</a:t>
            </a:r>
            <a:r>
              <a:rPr lang="en-US" dirty="0">
                <a:latin typeface="Palatino Linotype" panose="02040502050505030304" pitchFamily="18" charset="0"/>
              </a:rPr>
              <a:t> (≲ 1 GeV) means the tree-level effect is small</a:t>
            </a:r>
          </a:p>
          <a:p>
            <a:r>
              <a:rPr lang="en-US" dirty="0">
                <a:latin typeface="Palatino Linotype" panose="02040502050505030304" pitchFamily="18" charset="0"/>
              </a:rPr>
              <a:t>One-loop contributions can be large and opposite in sign</a:t>
            </a:r>
          </a:p>
          <a:p>
            <a:r>
              <a:rPr lang="en-US" dirty="0">
                <a:latin typeface="Palatino Linotype" panose="02040502050505030304" pitchFamily="18" charset="0"/>
              </a:rPr>
              <a:t>Low Yukawa couplings/</a:t>
            </a:r>
            <a:r>
              <a:rPr lang="en-US" dirty="0" err="1">
                <a:latin typeface="Palatino Linotype" panose="02040502050505030304" pitchFamily="18" charset="0"/>
              </a:rPr>
              <a:t>vev</a:t>
            </a:r>
            <a:r>
              <a:rPr lang="en-US" dirty="0">
                <a:latin typeface="Palatino Linotype" panose="02040502050505030304" pitchFamily="18" charset="0"/>
              </a:rPr>
              <a:t> evades many searches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Y &lt;&lt; 1, MeV &lt; v</a:t>
            </a:r>
            <a:r>
              <a:rPr lang="en-US" baseline="-25000" dirty="0">
                <a:latin typeface="Palatino Linotype" panose="02040502050505030304" pitchFamily="18" charset="0"/>
              </a:rPr>
              <a:t>∆ </a:t>
            </a:r>
            <a:r>
              <a:rPr lang="en-US" dirty="0">
                <a:latin typeface="Palatino Linotype" panose="02040502050505030304" pitchFamily="18" charset="0"/>
              </a:rPr>
              <a:t>&lt; GeV</a:t>
            </a:r>
          </a:p>
          <a:p>
            <a:r>
              <a:rPr lang="en-US" dirty="0">
                <a:latin typeface="Palatino Linotype" panose="02040502050505030304" pitchFamily="18" charset="0"/>
              </a:rPr>
              <a:t>A CDF-like shift in M</a:t>
            </a:r>
            <a:r>
              <a:rPr lang="en-US" baseline="-25000" dirty="0">
                <a:latin typeface="Palatino Linotype" panose="02040502050505030304" pitchFamily="18" charset="0"/>
              </a:rPr>
              <a:t>W</a:t>
            </a:r>
            <a:r>
              <a:rPr lang="en-US" dirty="0">
                <a:latin typeface="Palatino Linotype" panose="02040502050505030304" pitchFamily="18" charset="0"/>
              </a:rPr>
              <a:t> implies </a:t>
            </a:r>
            <a:r>
              <a:rPr lang="en-US" i="1" dirty="0">
                <a:latin typeface="Palatino Linotype" panose="02040502050505030304" pitchFamily="18" charset="0"/>
              </a:rPr>
              <a:t>upper</a:t>
            </a:r>
            <a:r>
              <a:rPr lang="en-US" dirty="0">
                <a:latin typeface="Palatino Linotype" panose="02040502050505030304" pitchFamily="18" charset="0"/>
              </a:rPr>
              <a:t> bounds on mass states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C9601-6350-15FD-C495-B4AC070531AC}"/>
              </a:ext>
            </a:extLst>
          </p:cNvPr>
          <p:cNvSpPr txBox="1"/>
          <p:nvPr/>
        </p:nvSpPr>
        <p:spPr>
          <a:xfrm>
            <a:off x="457200" y="5795571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effectLst/>
              </a:rPr>
              <a:t>J </a:t>
            </a:r>
            <a:r>
              <a:rPr lang="en-GB" i="1" dirty="0" err="1">
                <a:effectLst/>
              </a:rPr>
              <a:t>Heeck</a:t>
            </a:r>
            <a:r>
              <a:rPr lang="en-GB" i="1" dirty="0">
                <a:effectLst/>
              </a:rPr>
              <a:t>, </a:t>
            </a:r>
            <a:r>
              <a:rPr lang="en-GB" i="1" dirty="0" err="1">
                <a:effectLst/>
              </a:rPr>
              <a:t>Phys.Rev.D</a:t>
            </a:r>
            <a:r>
              <a:rPr lang="en-GB" dirty="0">
                <a:effectLst/>
              </a:rPr>
              <a:t> 106 (2022) 1, 015004 </a:t>
            </a:r>
            <a:r>
              <a:rPr lang="en-GB" u="none" strike="noStrike" dirty="0">
                <a:solidFill>
                  <a:srgbClr val="0050B3"/>
                </a:solidFill>
                <a:effectLst/>
                <a:hlinkClick r:id="rId2"/>
              </a:rPr>
              <a:t>2204.10274</a:t>
            </a:r>
            <a:endParaRPr lang="en-GB" dirty="0">
              <a:effectLst/>
            </a:endParaRPr>
          </a:p>
        </p:txBody>
      </p:sp>
      <p:pic>
        <p:nvPicPr>
          <p:cNvPr id="7" name="Picture 6" descr="A diagram of a circle with circles and dots&#10;&#10;Description automatically generated">
            <a:extLst>
              <a:ext uri="{FF2B5EF4-FFF2-40B4-BE49-F238E27FC236}">
                <a16:creationId xmlns:a16="http://schemas.microsoft.com/office/drawing/2014/main" id="{D7D5180D-FBA2-8A35-928C-629F323112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9411" y="1361946"/>
            <a:ext cx="3188867" cy="1318065"/>
          </a:xfrm>
          <a:prstGeom prst="rect">
            <a:avLst/>
          </a:prstGeom>
        </p:spPr>
      </p:pic>
      <p:pic>
        <p:nvPicPr>
          <p:cNvPr id="9" name="Picture 8" descr="A diagram of a red blue and white graph&#10;&#10;Description automatically generated">
            <a:extLst>
              <a:ext uri="{FF2B5EF4-FFF2-40B4-BE49-F238E27FC236}">
                <a16:creationId xmlns:a16="http://schemas.microsoft.com/office/drawing/2014/main" id="{EBCA1005-D16C-C747-FEF8-6F4AB29B5AE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4732" y="2624319"/>
            <a:ext cx="4721468" cy="381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3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64E9-4EF1-D705-ACBA-A5149573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3134"/>
            <a:ext cx="8229600" cy="1143000"/>
          </a:xfrm>
        </p:spPr>
        <p:txBody>
          <a:bodyPr/>
          <a:lstStyle/>
          <a:p>
            <a:r>
              <a:rPr lang="en-US" dirty="0"/>
              <a:t>Method</a:t>
            </a:r>
          </a:p>
        </p:txBody>
      </p:sp>
      <p:pic>
        <p:nvPicPr>
          <p:cNvPr id="7" name="Picture 6" descr="A black and white drawing of ships in the water&#10;&#10;Description automatically generated">
            <a:extLst>
              <a:ext uri="{FF2B5EF4-FFF2-40B4-BE49-F238E27FC236}">
                <a16:creationId xmlns:a16="http://schemas.microsoft.com/office/drawing/2014/main" id="{3B121EFC-4B2B-CB4E-CABF-EF4A4A18F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442" y="1576134"/>
            <a:ext cx="3201817" cy="460716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79E8B-F504-DCD3-5E4B-B42C27EE0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418" y="3429000"/>
            <a:ext cx="7263863" cy="693385"/>
          </a:xfrm>
          <a:custGeom>
            <a:avLst/>
            <a:gdLst>
              <a:gd name="connsiteX0" fmla="*/ 0 w 7263863"/>
              <a:gd name="connsiteY0" fmla="*/ 0 h 693385"/>
              <a:gd name="connsiteX1" fmla="*/ 442435 w 7263863"/>
              <a:gd name="connsiteY1" fmla="*/ 0 h 693385"/>
              <a:gd name="connsiteX2" fmla="*/ 1248064 w 7263863"/>
              <a:gd name="connsiteY2" fmla="*/ 0 h 693385"/>
              <a:gd name="connsiteX3" fmla="*/ 1981054 w 7263863"/>
              <a:gd name="connsiteY3" fmla="*/ 0 h 693385"/>
              <a:gd name="connsiteX4" fmla="*/ 2423489 w 7263863"/>
              <a:gd name="connsiteY4" fmla="*/ 0 h 693385"/>
              <a:gd name="connsiteX5" fmla="*/ 3011201 w 7263863"/>
              <a:gd name="connsiteY5" fmla="*/ 0 h 693385"/>
              <a:gd name="connsiteX6" fmla="*/ 3816830 w 7263863"/>
              <a:gd name="connsiteY6" fmla="*/ 0 h 693385"/>
              <a:gd name="connsiteX7" fmla="*/ 4477181 w 7263863"/>
              <a:gd name="connsiteY7" fmla="*/ 0 h 693385"/>
              <a:gd name="connsiteX8" fmla="*/ 5210171 w 7263863"/>
              <a:gd name="connsiteY8" fmla="*/ 0 h 693385"/>
              <a:gd name="connsiteX9" fmla="*/ 5797883 w 7263863"/>
              <a:gd name="connsiteY9" fmla="*/ 0 h 693385"/>
              <a:gd name="connsiteX10" fmla="*/ 6458235 w 7263863"/>
              <a:gd name="connsiteY10" fmla="*/ 0 h 693385"/>
              <a:gd name="connsiteX11" fmla="*/ 7263863 w 7263863"/>
              <a:gd name="connsiteY11" fmla="*/ 0 h 693385"/>
              <a:gd name="connsiteX12" fmla="*/ 7263863 w 7263863"/>
              <a:gd name="connsiteY12" fmla="*/ 693385 h 693385"/>
              <a:gd name="connsiteX13" fmla="*/ 6821428 w 7263863"/>
              <a:gd name="connsiteY13" fmla="*/ 693385 h 693385"/>
              <a:gd name="connsiteX14" fmla="*/ 6378992 w 7263863"/>
              <a:gd name="connsiteY14" fmla="*/ 693385 h 693385"/>
              <a:gd name="connsiteX15" fmla="*/ 5646003 w 7263863"/>
              <a:gd name="connsiteY15" fmla="*/ 693385 h 693385"/>
              <a:gd name="connsiteX16" fmla="*/ 5203567 w 7263863"/>
              <a:gd name="connsiteY16" fmla="*/ 693385 h 693385"/>
              <a:gd name="connsiteX17" fmla="*/ 4543216 w 7263863"/>
              <a:gd name="connsiteY17" fmla="*/ 693385 h 693385"/>
              <a:gd name="connsiteX18" fmla="*/ 4028142 w 7263863"/>
              <a:gd name="connsiteY18" fmla="*/ 693385 h 693385"/>
              <a:gd name="connsiteX19" fmla="*/ 3367791 w 7263863"/>
              <a:gd name="connsiteY19" fmla="*/ 693385 h 693385"/>
              <a:gd name="connsiteX20" fmla="*/ 2707440 w 7263863"/>
              <a:gd name="connsiteY20" fmla="*/ 693385 h 693385"/>
              <a:gd name="connsiteX21" fmla="*/ 2047089 w 7263863"/>
              <a:gd name="connsiteY21" fmla="*/ 693385 h 693385"/>
              <a:gd name="connsiteX22" fmla="*/ 1386737 w 7263863"/>
              <a:gd name="connsiteY22" fmla="*/ 693385 h 693385"/>
              <a:gd name="connsiteX23" fmla="*/ 799025 w 7263863"/>
              <a:gd name="connsiteY23" fmla="*/ 693385 h 693385"/>
              <a:gd name="connsiteX24" fmla="*/ 0 w 7263863"/>
              <a:gd name="connsiteY24" fmla="*/ 693385 h 693385"/>
              <a:gd name="connsiteX25" fmla="*/ 0 w 7263863"/>
              <a:gd name="connsiteY25" fmla="*/ 0 h 69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263863" h="693385" fill="none" extrusionOk="0">
                <a:moveTo>
                  <a:pt x="0" y="0"/>
                </a:moveTo>
                <a:cubicBezTo>
                  <a:pt x="89222" y="19966"/>
                  <a:pt x="326917" y="14014"/>
                  <a:pt x="442435" y="0"/>
                </a:cubicBezTo>
                <a:cubicBezTo>
                  <a:pt x="557954" y="-14014"/>
                  <a:pt x="1003238" y="26004"/>
                  <a:pt x="1248064" y="0"/>
                </a:cubicBezTo>
                <a:cubicBezTo>
                  <a:pt x="1492890" y="-26004"/>
                  <a:pt x="1731196" y="-28777"/>
                  <a:pt x="1981054" y="0"/>
                </a:cubicBezTo>
                <a:cubicBezTo>
                  <a:pt x="2230912" y="28777"/>
                  <a:pt x="2256272" y="2650"/>
                  <a:pt x="2423489" y="0"/>
                </a:cubicBezTo>
                <a:cubicBezTo>
                  <a:pt x="2590707" y="-2650"/>
                  <a:pt x="2752943" y="5523"/>
                  <a:pt x="3011201" y="0"/>
                </a:cubicBezTo>
                <a:cubicBezTo>
                  <a:pt x="3269459" y="-5523"/>
                  <a:pt x="3571645" y="-20833"/>
                  <a:pt x="3816830" y="0"/>
                </a:cubicBezTo>
                <a:cubicBezTo>
                  <a:pt x="4062015" y="20833"/>
                  <a:pt x="4309503" y="4086"/>
                  <a:pt x="4477181" y="0"/>
                </a:cubicBezTo>
                <a:cubicBezTo>
                  <a:pt x="4644859" y="-4086"/>
                  <a:pt x="5042637" y="6426"/>
                  <a:pt x="5210171" y="0"/>
                </a:cubicBezTo>
                <a:cubicBezTo>
                  <a:pt x="5377705" y="-6426"/>
                  <a:pt x="5665111" y="3965"/>
                  <a:pt x="5797883" y="0"/>
                </a:cubicBezTo>
                <a:cubicBezTo>
                  <a:pt x="5930655" y="-3965"/>
                  <a:pt x="6225010" y="-9980"/>
                  <a:pt x="6458235" y="0"/>
                </a:cubicBezTo>
                <a:cubicBezTo>
                  <a:pt x="6691460" y="9980"/>
                  <a:pt x="6947147" y="-4306"/>
                  <a:pt x="7263863" y="0"/>
                </a:cubicBezTo>
                <a:cubicBezTo>
                  <a:pt x="7269847" y="151311"/>
                  <a:pt x="7261994" y="536080"/>
                  <a:pt x="7263863" y="693385"/>
                </a:cubicBezTo>
                <a:cubicBezTo>
                  <a:pt x="7147793" y="686144"/>
                  <a:pt x="6946915" y="676793"/>
                  <a:pt x="6821428" y="693385"/>
                </a:cubicBezTo>
                <a:cubicBezTo>
                  <a:pt x="6695942" y="709977"/>
                  <a:pt x="6483961" y="680264"/>
                  <a:pt x="6378992" y="693385"/>
                </a:cubicBezTo>
                <a:cubicBezTo>
                  <a:pt x="6274023" y="706506"/>
                  <a:pt x="5918432" y="664427"/>
                  <a:pt x="5646003" y="693385"/>
                </a:cubicBezTo>
                <a:cubicBezTo>
                  <a:pt x="5373574" y="722343"/>
                  <a:pt x="5328529" y="683032"/>
                  <a:pt x="5203567" y="693385"/>
                </a:cubicBezTo>
                <a:cubicBezTo>
                  <a:pt x="5078605" y="703738"/>
                  <a:pt x="4795696" y="685157"/>
                  <a:pt x="4543216" y="693385"/>
                </a:cubicBezTo>
                <a:cubicBezTo>
                  <a:pt x="4290736" y="701613"/>
                  <a:pt x="4189513" y="694424"/>
                  <a:pt x="4028142" y="693385"/>
                </a:cubicBezTo>
                <a:cubicBezTo>
                  <a:pt x="3866771" y="692346"/>
                  <a:pt x="3578809" y="674634"/>
                  <a:pt x="3367791" y="693385"/>
                </a:cubicBezTo>
                <a:cubicBezTo>
                  <a:pt x="3156773" y="712136"/>
                  <a:pt x="2948600" y="713414"/>
                  <a:pt x="2707440" y="693385"/>
                </a:cubicBezTo>
                <a:cubicBezTo>
                  <a:pt x="2466280" y="673356"/>
                  <a:pt x="2353363" y="713340"/>
                  <a:pt x="2047089" y="693385"/>
                </a:cubicBezTo>
                <a:cubicBezTo>
                  <a:pt x="1740815" y="673430"/>
                  <a:pt x="1692437" y="700097"/>
                  <a:pt x="1386737" y="693385"/>
                </a:cubicBezTo>
                <a:cubicBezTo>
                  <a:pt x="1081037" y="686673"/>
                  <a:pt x="1079847" y="664349"/>
                  <a:pt x="799025" y="693385"/>
                </a:cubicBezTo>
                <a:cubicBezTo>
                  <a:pt x="518203" y="722421"/>
                  <a:pt x="299546" y="660322"/>
                  <a:pt x="0" y="693385"/>
                </a:cubicBezTo>
                <a:cubicBezTo>
                  <a:pt x="21573" y="480709"/>
                  <a:pt x="16068" y="175631"/>
                  <a:pt x="0" y="0"/>
                </a:cubicBezTo>
                <a:close/>
              </a:path>
              <a:path w="7263863" h="693385" stroke="0" extrusionOk="0">
                <a:moveTo>
                  <a:pt x="0" y="0"/>
                </a:moveTo>
                <a:cubicBezTo>
                  <a:pt x="261955" y="-22421"/>
                  <a:pt x="421716" y="-21159"/>
                  <a:pt x="587713" y="0"/>
                </a:cubicBezTo>
                <a:cubicBezTo>
                  <a:pt x="753710" y="21159"/>
                  <a:pt x="852351" y="-2883"/>
                  <a:pt x="1030148" y="0"/>
                </a:cubicBezTo>
                <a:cubicBezTo>
                  <a:pt x="1207945" y="2883"/>
                  <a:pt x="1529392" y="3748"/>
                  <a:pt x="1835776" y="0"/>
                </a:cubicBezTo>
                <a:cubicBezTo>
                  <a:pt x="2142160" y="-3748"/>
                  <a:pt x="2256718" y="22822"/>
                  <a:pt x="2423489" y="0"/>
                </a:cubicBezTo>
                <a:cubicBezTo>
                  <a:pt x="2590260" y="-22822"/>
                  <a:pt x="2880702" y="17886"/>
                  <a:pt x="3011201" y="0"/>
                </a:cubicBezTo>
                <a:cubicBezTo>
                  <a:pt x="3141700" y="-17886"/>
                  <a:pt x="3588593" y="20249"/>
                  <a:pt x="3816830" y="0"/>
                </a:cubicBezTo>
                <a:cubicBezTo>
                  <a:pt x="4045067" y="-20249"/>
                  <a:pt x="4200139" y="-14822"/>
                  <a:pt x="4331904" y="0"/>
                </a:cubicBezTo>
                <a:cubicBezTo>
                  <a:pt x="4463669" y="14822"/>
                  <a:pt x="4818693" y="17936"/>
                  <a:pt x="5137532" y="0"/>
                </a:cubicBezTo>
                <a:cubicBezTo>
                  <a:pt x="5456371" y="-17936"/>
                  <a:pt x="5568854" y="5656"/>
                  <a:pt x="5943161" y="0"/>
                </a:cubicBezTo>
                <a:cubicBezTo>
                  <a:pt x="6317468" y="-5656"/>
                  <a:pt x="6302623" y="-8659"/>
                  <a:pt x="6603512" y="0"/>
                </a:cubicBezTo>
                <a:cubicBezTo>
                  <a:pt x="6904401" y="8659"/>
                  <a:pt x="7051417" y="27039"/>
                  <a:pt x="7263863" y="0"/>
                </a:cubicBezTo>
                <a:cubicBezTo>
                  <a:pt x="7270245" y="162968"/>
                  <a:pt x="7257818" y="518039"/>
                  <a:pt x="7263863" y="693385"/>
                </a:cubicBezTo>
                <a:cubicBezTo>
                  <a:pt x="7047757" y="682899"/>
                  <a:pt x="6933315" y="689489"/>
                  <a:pt x="6821428" y="693385"/>
                </a:cubicBezTo>
                <a:cubicBezTo>
                  <a:pt x="6709541" y="697281"/>
                  <a:pt x="6392346" y="680174"/>
                  <a:pt x="6015799" y="693385"/>
                </a:cubicBezTo>
                <a:cubicBezTo>
                  <a:pt x="5639252" y="706596"/>
                  <a:pt x="5628465" y="696007"/>
                  <a:pt x="5500725" y="693385"/>
                </a:cubicBezTo>
                <a:cubicBezTo>
                  <a:pt x="5372985" y="690763"/>
                  <a:pt x="5154412" y="685938"/>
                  <a:pt x="4840374" y="693385"/>
                </a:cubicBezTo>
                <a:cubicBezTo>
                  <a:pt x="4526336" y="700832"/>
                  <a:pt x="4423026" y="693388"/>
                  <a:pt x="4034746" y="693385"/>
                </a:cubicBezTo>
                <a:cubicBezTo>
                  <a:pt x="3646466" y="693382"/>
                  <a:pt x="3562853" y="703106"/>
                  <a:pt x="3374395" y="693385"/>
                </a:cubicBezTo>
                <a:cubicBezTo>
                  <a:pt x="3185937" y="683664"/>
                  <a:pt x="3132051" y="705141"/>
                  <a:pt x="2931959" y="693385"/>
                </a:cubicBezTo>
                <a:cubicBezTo>
                  <a:pt x="2731867" y="681629"/>
                  <a:pt x="2633274" y="700458"/>
                  <a:pt x="2416885" y="693385"/>
                </a:cubicBezTo>
                <a:cubicBezTo>
                  <a:pt x="2200496" y="686312"/>
                  <a:pt x="2013105" y="719630"/>
                  <a:pt x="1611257" y="693385"/>
                </a:cubicBezTo>
                <a:cubicBezTo>
                  <a:pt x="1209409" y="667140"/>
                  <a:pt x="1250600" y="716493"/>
                  <a:pt x="950906" y="693385"/>
                </a:cubicBezTo>
                <a:cubicBezTo>
                  <a:pt x="651212" y="670277"/>
                  <a:pt x="462811" y="730091"/>
                  <a:pt x="0" y="693385"/>
                </a:cubicBezTo>
                <a:cubicBezTo>
                  <a:pt x="-23931" y="401864"/>
                  <a:pt x="-30009" y="1506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4925">
            <a:solidFill>
              <a:schemeClr val="tx1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latin typeface="Palatino Linotype" panose="02040502050505030304" pitchFamily="18" charset="0"/>
              </a:rPr>
              <a:t>The LHC measurement “library”</a:t>
            </a:r>
          </a:p>
        </p:txBody>
      </p:sp>
    </p:spTree>
    <p:extLst>
      <p:ext uri="{BB962C8B-B14F-4D97-AF65-F5344CB8AC3E}">
        <p14:creationId xmlns:p14="http://schemas.microsoft.com/office/powerpoint/2010/main" val="21327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75F5A4-D526-2F6F-3163-F43BB27E6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67" y="3246805"/>
            <a:ext cx="4724399" cy="3248774"/>
          </a:xfrm>
          <a:prstGeom prst="rect">
            <a:avLst/>
          </a:prstGeom>
          <a:ln w="63500">
            <a:solidFill>
              <a:schemeClr val="tx1"/>
            </a:solidFill>
            <a:prstDash val="solid"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1134A9D-9604-AD31-DAE7-0A69A2C33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929" y="513944"/>
            <a:ext cx="3790604" cy="3636555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65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1134A9D-9604-AD31-DAE7-0A69A2C33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445853" y="885819"/>
            <a:ext cx="7274082" cy="545939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89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07E0D-20C8-2EA2-ECA4-6C76B2282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165C3-F835-0869-2DE1-A38FB2A3B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373" y="1490408"/>
            <a:ext cx="8371254" cy="218915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Feynrules</a:t>
            </a:r>
            <a:r>
              <a:rPr lang="en-US" baseline="30000" dirty="0">
                <a:latin typeface="Palatino Linotype" panose="02040502050505030304" pitchFamily="18" charset="0"/>
              </a:rPr>
              <a:t>1</a:t>
            </a:r>
            <a:r>
              <a:rPr lang="en-US" dirty="0">
                <a:latin typeface="Palatino Linotype" panose="02040502050505030304" pitchFamily="18" charset="0"/>
              </a:rPr>
              <a:t> 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 UFO  </a:t>
            </a:r>
            <a:r>
              <a:rPr lang="en-US" dirty="0" err="1">
                <a:latin typeface="Palatino Linotype" panose="02040502050505030304" pitchFamily="18" charset="0"/>
                <a:sym typeface="Wingdings" pitchFamily="2" charset="2"/>
              </a:rPr>
              <a:t>Madgraph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  Pythia  Rivet  </a:t>
            </a:r>
            <a:r>
              <a:rPr lang="en-US" dirty="0" err="1">
                <a:latin typeface="Palatino Linotype" panose="02040502050505030304" pitchFamily="18" charset="0"/>
                <a:sym typeface="Wingdings" pitchFamily="2" charset="2"/>
              </a:rPr>
              <a:t>Contur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  (over 130 LHC measurement papers)</a:t>
            </a:r>
          </a:p>
          <a:p>
            <a:r>
              <a:rPr lang="en-US" dirty="0" err="1">
                <a:latin typeface="Palatino Linotype" panose="02040502050505030304" pitchFamily="18" charset="0"/>
                <a:sym typeface="Wingdings" pitchFamily="2" charset="2"/>
              </a:rPr>
              <a:t>vev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 = 1 GeV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High enough that </a:t>
            </a:r>
            <a:r>
              <a:rPr lang="en-US" dirty="0">
                <a:latin typeface="Symbol" pitchFamily="2" charset="2"/>
                <a:sym typeface="Wingdings" pitchFamily="2" charset="2"/>
              </a:rPr>
              <a:t>D 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decays are prompt. At very low values (~0.1 MeV for M</a:t>
            </a:r>
            <a:r>
              <a:rPr lang="en-US" baseline="-25000" dirty="0">
                <a:latin typeface="Symbol" pitchFamily="2" charset="2"/>
                <a:sym typeface="Wingdings" pitchFamily="2" charset="2"/>
              </a:rPr>
              <a:t>D</a:t>
            </a:r>
            <a:r>
              <a:rPr lang="en-US" baseline="-25000" dirty="0">
                <a:latin typeface="Palatino Linotype" panose="02040502050505030304" pitchFamily="18" charset="0"/>
                <a:sym typeface="Wingdings" pitchFamily="2" charset="2"/>
              </a:rPr>
              <a:t>++ </a:t>
            </a:r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= 200 GeV) may not be true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  <a:sym typeface="Wingdings" pitchFamily="2" charset="2"/>
              </a:rPr>
              <a:t>Little effect on collider phenomenology otherwise</a:t>
            </a:r>
          </a:p>
          <a:p>
            <a:pPr marL="0" indent="0" algn="ctr">
              <a:buNone/>
            </a:pPr>
            <a:endParaRPr lang="en-US" dirty="0">
              <a:sym typeface="Wingdings" pitchFamily="2" charset="2"/>
            </a:endParaRPr>
          </a:p>
          <a:p>
            <a:pPr marL="0" indent="0" algn="ctr">
              <a:buNone/>
            </a:pPr>
            <a:endParaRPr lang="en-US" dirty="0">
              <a:sym typeface="Wingdings" pitchFamily="2" charset="2"/>
            </a:endParaRPr>
          </a:p>
          <a:p>
            <a:pPr marL="0" indent="0" algn="ctr">
              <a:buNone/>
            </a:pPr>
            <a:endParaRPr lang="en-US" dirty="0">
              <a:sym typeface="Wingdings" pitchFamily="2" charset="2"/>
            </a:endParaRPr>
          </a:p>
          <a:p>
            <a:pPr marL="0" indent="0" algn="ctr">
              <a:buNone/>
            </a:pPr>
            <a:endParaRPr lang="en-US" dirty="0">
              <a:sym typeface="Wingdings" pitchFamily="2" charset="2"/>
            </a:endParaRP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Picture 4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E8D5CC57-49E8-C200-A58F-D2BB688BEA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892" y="3604488"/>
            <a:ext cx="7772400" cy="22169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6608B9-26C4-B0A1-BC1F-E538A63FF54B}"/>
              </a:ext>
            </a:extLst>
          </p:cNvPr>
          <p:cNvSpPr txBox="1"/>
          <p:nvPr/>
        </p:nvSpPr>
        <p:spPr>
          <a:xfrm>
            <a:off x="457200" y="5801773"/>
            <a:ext cx="8124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effectLst/>
                <a:latin typeface="NimbusRomNo9L"/>
              </a:rPr>
              <a:t>1</a:t>
            </a:r>
            <a:r>
              <a:rPr lang="en-GB" sz="1800" dirty="0">
                <a:effectLst/>
                <a:latin typeface="NimbusRomNo9L"/>
              </a:rPr>
              <a:t> </a:t>
            </a:r>
            <a:r>
              <a:rPr lang="en-GB" sz="1800" dirty="0" err="1">
                <a:effectLst/>
                <a:latin typeface="NimbusRomNo9L"/>
              </a:rPr>
              <a:t>Pich</a:t>
            </a:r>
            <a:r>
              <a:rPr lang="en-GB" sz="1800" dirty="0">
                <a:effectLst/>
                <a:latin typeface="NimbusRomNo9L"/>
              </a:rPr>
              <a:t>, Santamaria, </a:t>
            </a:r>
            <a:r>
              <a:rPr lang="en-GB" sz="1800" dirty="0" err="1">
                <a:effectLst/>
                <a:latin typeface="NimbusRomNo9L"/>
              </a:rPr>
              <a:t>Bernabeu</a:t>
            </a:r>
            <a:r>
              <a:rPr lang="en-GB" sz="1800" dirty="0">
                <a:effectLst/>
                <a:latin typeface="NimbusRomNo9L"/>
              </a:rPr>
              <a:t>, Phys. Lett. B 148 (1984) 229–233.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6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3F0E7-FD2E-271A-C8AC-672A715A0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EDCB2-8D09-766B-D0EF-A918D8273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1042" y="1219200"/>
            <a:ext cx="2908300" cy="526568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The (</a:t>
            </a:r>
            <a:r>
              <a:rPr lang="en-GB" sz="1800" i="1" dirty="0">
                <a:effectLst/>
                <a:latin typeface="Palatino Linotype" panose="02040502050505030304" pitchFamily="18" charset="0"/>
              </a:rPr>
              <a:t>M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∆</a:t>
            </a:r>
            <a:r>
              <a:rPr lang="en-GB" sz="1800" baseline="30000" dirty="0">
                <a:effectLst/>
                <a:latin typeface="Palatino Linotype" panose="02040502050505030304" pitchFamily="18" charset="0"/>
              </a:rPr>
              <a:t>±±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,∆</a:t>
            </a:r>
            <a:r>
              <a:rPr lang="en-GB" sz="1800" i="1" dirty="0">
                <a:effectLst/>
                <a:latin typeface="Palatino Linotype" panose="02040502050505030304" pitchFamily="18" charset="0"/>
              </a:rPr>
              <a:t>M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) parameter space overlaid with the 95% (solid) and 68% (long-dash) exclusion limits as obtained from </a:t>
            </a:r>
            <a:r>
              <a:rPr lang="en-GB" sz="1800" dirty="0" err="1">
                <a:effectLst/>
                <a:latin typeface="Palatino Linotype" panose="02040502050505030304" pitchFamily="18" charset="0"/>
              </a:rPr>
              <a:t>MGaMC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 + </a:t>
            </a:r>
            <a:r>
              <a:rPr lang="en-GB" sz="1800" dirty="0" err="1">
                <a:effectLst/>
                <a:latin typeface="Palatino Linotype" panose="02040502050505030304" pitchFamily="18" charset="0"/>
              </a:rPr>
              <a:t>Contur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. </a:t>
            </a:r>
          </a:p>
          <a:p>
            <a:pPr marL="0" indent="0">
              <a:buNone/>
            </a:pPr>
            <a:endParaRPr lang="en-GB" sz="1800" dirty="0">
              <a:effectLst/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Values to the left of the lines are excluded.</a:t>
            </a:r>
          </a:p>
          <a:p>
            <a:pPr marL="0" indent="0">
              <a:buNone/>
            </a:pPr>
            <a:endParaRPr lang="en-GB" sz="1800" dirty="0">
              <a:effectLst/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Also shown is the 95% expected exclusion (dotted). </a:t>
            </a:r>
          </a:p>
          <a:p>
            <a:pPr marL="0" indent="0">
              <a:buNone/>
            </a:pPr>
            <a:endParaRPr lang="en-GB" sz="1800" dirty="0">
              <a:effectLst/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The colour-shading scheme indicates which SM measurement provides the dominant exclusion. </a:t>
            </a:r>
          </a:p>
          <a:p>
            <a:pPr marL="0" indent="0">
              <a:buNone/>
            </a:pPr>
            <a:endParaRPr lang="en-GB" sz="1800" dirty="0">
              <a:effectLst/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The black asterisk indicates the best fit value from </a:t>
            </a:r>
            <a:r>
              <a:rPr lang="en-GB" sz="1800" i="1" dirty="0" err="1">
                <a:effectLst/>
                <a:latin typeface="Palatino Linotype" panose="02040502050505030304" pitchFamily="18" charset="0"/>
              </a:rPr>
              <a:t>Heeck</a:t>
            </a:r>
            <a:r>
              <a:rPr lang="en-GB" sz="1800" i="1" dirty="0">
                <a:effectLst/>
                <a:latin typeface="Palatino Linotype" panose="02040502050505030304" pitchFamily="18" charset="0"/>
              </a:rPr>
              <a:t> (2022)</a:t>
            </a:r>
          </a:p>
          <a:p>
            <a:pPr marL="0" indent="0">
              <a:buNone/>
            </a:pPr>
            <a:endParaRPr lang="en-GB" sz="1800" i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All possible final states were scanned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graph of a number of numbers and a graph&#10;&#10;Description automatically generated with medium confidence">
            <a:extLst>
              <a:ext uri="{FF2B5EF4-FFF2-40B4-BE49-F238E27FC236}">
                <a16:creationId xmlns:a16="http://schemas.microsoft.com/office/drawing/2014/main" id="{1B308754-F752-BE5D-0CD6-D6E1E257DC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658" y="1044525"/>
            <a:ext cx="5977979" cy="544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1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643579" y="401695"/>
            <a:ext cx="3537733" cy="1041857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Off the map</a:t>
            </a:r>
            <a:r>
              <a:rPr lang="mr-IN" sz="3200" dirty="0">
                <a:latin typeface="Palatino Linotype"/>
                <a:cs typeface="Palatino Linotype"/>
              </a:rPr>
              <a:t>…</a:t>
            </a:r>
            <a:r>
              <a:rPr lang="en-GB" sz="3200" dirty="0">
                <a:latin typeface="Palatino Linotype"/>
                <a:cs typeface="Palatino Linotype"/>
              </a:rPr>
              <a:t>?</a:t>
            </a:r>
            <a:endParaRPr lang="en-US" sz="32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6905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798E0E-BBB0-E947-B085-43C9BFC7ED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327" y="653240"/>
            <a:ext cx="6435930" cy="5438037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91C0A59-B595-5A4D-9E45-4A8BF7C8BD6F}"/>
              </a:ext>
            </a:extLst>
          </p:cNvPr>
          <p:cNvSpPr/>
          <p:nvPr/>
        </p:nvSpPr>
        <p:spPr>
          <a:xfrm>
            <a:off x="3110943" y="5783500"/>
            <a:ext cx="29931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arXiv:2103.01918, </a:t>
            </a:r>
            <a:r>
              <a:rPr lang="en-GB" sz="1400" dirty="0"/>
              <a:t>JHEP 07 (2021) 005 </a:t>
            </a:r>
            <a:endParaRPr lang="en-US" sz="1400" dirty="0"/>
          </a:p>
        </p:txBody>
      </p:sp>
      <p:pic>
        <p:nvPicPr>
          <p:cNvPr id="6" name="Picture 5" descr="qqZZ4lrad.pdf">
            <a:extLst>
              <a:ext uri="{FF2B5EF4-FFF2-40B4-BE49-F238E27FC236}">
                <a16:creationId xmlns:a16="http://schemas.microsoft.com/office/drawing/2014/main" id="{9DB55156-BA0F-618D-4E96-8DA557D88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1185533"/>
            <a:ext cx="1704782" cy="1238631"/>
          </a:xfrm>
          <a:prstGeom prst="rect">
            <a:avLst/>
          </a:prstGeom>
        </p:spPr>
      </p:pic>
      <p:pic>
        <p:nvPicPr>
          <p:cNvPr id="7" name="Picture 6" descr="ggZZ4lhiggs.pdf">
            <a:extLst>
              <a:ext uri="{FF2B5EF4-FFF2-40B4-BE49-F238E27FC236}">
                <a16:creationId xmlns:a16="http://schemas.microsoft.com/office/drawing/2014/main" id="{E4B5A1D0-A46E-E2ED-A80B-5DF65AD4A4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115" y="2424164"/>
            <a:ext cx="1717924" cy="1086849"/>
          </a:xfrm>
          <a:prstGeom prst="rect">
            <a:avLst/>
          </a:prstGeom>
        </p:spPr>
      </p:pic>
      <p:pic>
        <p:nvPicPr>
          <p:cNvPr id="8" name="Picture 7" descr="ggZZ4lbox.pdf">
            <a:extLst>
              <a:ext uri="{FF2B5EF4-FFF2-40B4-BE49-F238E27FC236}">
                <a16:creationId xmlns:a16="http://schemas.microsoft.com/office/drawing/2014/main" id="{445A5BE8-D0B7-A5C8-FBF3-405791568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5245254"/>
            <a:ext cx="1704782" cy="926298"/>
          </a:xfrm>
          <a:prstGeom prst="rect">
            <a:avLst/>
          </a:prstGeom>
        </p:spPr>
      </p:pic>
      <p:pic>
        <p:nvPicPr>
          <p:cNvPr id="9" name="Picture 8" descr="qqZZ4l.pdf">
            <a:extLst>
              <a:ext uri="{FF2B5EF4-FFF2-40B4-BE49-F238E27FC236}">
                <a16:creationId xmlns:a16="http://schemas.microsoft.com/office/drawing/2014/main" id="{2A78A4A3-AC50-6435-3B39-0388DCBD69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3770349"/>
            <a:ext cx="1515077" cy="110079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684E669-6A3D-57DA-F641-D1FB6652A608}"/>
              </a:ext>
            </a:extLst>
          </p:cNvPr>
          <p:cNvSpPr/>
          <p:nvPr/>
        </p:nvSpPr>
        <p:spPr>
          <a:xfrm>
            <a:off x="1963711" y="1409075"/>
            <a:ext cx="464696" cy="43471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AE22078-7FA9-A0AB-EFAC-5937F0EAC4D5}"/>
              </a:ext>
            </a:extLst>
          </p:cNvPr>
          <p:cNvSpPr/>
          <p:nvPr/>
        </p:nvSpPr>
        <p:spPr>
          <a:xfrm>
            <a:off x="2232000" y="1512000"/>
            <a:ext cx="464696" cy="43471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2A3117-F99E-763E-8357-192F8DFD6EAA}"/>
              </a:ext>
            </a:extLst>
          </p:cNvPr>
          <p:cNvSpPr/>
          <p:nvPr/>
        </p:nvSpPr>
        <p:spPr>
          <a:xfrm>
            <a:off x="2733207" y="1561474"/>
            <a:ext cx="464696" cy="43471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9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282F5-B482-25CE-80E7-7AC8508F4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Example of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D3C78-2879-789D-7EC5-7437C1519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0" y="1417638"/>
            <a:ext cx="3657599" cy="47085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Upper panel: Representative differential cross section as a function of the highest-mass dilepton pair in 4-lepton measurements used in this study showing: </a:t>
            </a:r>
          </a:p>
          <a:p>
            <a:r>
              <a:rPr lang="en-GB" sz="1800" dirty="0">
                <a:effectLst/>
                <a:latin typeface="Palatino Linotype" panose="02040502050505030304" pitchFamily="18" charset="0"/>
              </a:rPr>
              <a:t>ATLAS data (crosses) JHEP 07 (2021) 005 </a:t>
            </a:r>
          </a:p>
          <a:p>
            <a:r>
              <a:rPr lang="en-GB" sz="1800" dirty="0">
                <a:effectLst/>
                <a:latin typeface="Palatino Linotype" panose="02040502050505030304" pitchFamily="18" charset="0"/>
              </a:rPr>
              <a:t>Predicted SM yields </a:t>
            </a:r>
            <a:r>
              <a:rPr lang="en-GB" sz="1800" dirty="0">
                <a:solidFill>
                  <a:srgbClr val="92D050"/>
                </a:solidFill>
                <a:effectLst/>
                <a:latin typeface="Palatino Linotype" panose="02040502050505030304" pitchFamily="18" charset="0"/>
              </a:rPr>
              <a:t>(green) 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Sherpa, </a:t>
            </a:r>
            <a:r>
              <a:rPr lang="en-GB" sz="1800" dirty="0" err="1">
                <a:effectLst/>
                <a:latin typeface="Palatino Linotype" panose="02040502050505030304" pitchFamily="18" charset="0"/>
              </a:rPr>
              <a:t>SciPost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 Phys. 7 (3) (2019) 034</a:t>
            </a:r>
          </a:p>
          <a:p>
            <a:r>
              <a:rPr lang="en-GB" sz="1800" dirty="0">
                <a:effectLst/>
                <a:latin typeface="Palatino Linotype" panose="02040502050505030304" pitchFamily="18" charset="0"/>
              </a:rPr>
              <a:t>Predicted SM+BSM yields for (</a:t>
            </a:r>
            <a:r>
              <a:rPr lang="en-GB" sz="1800" i="1" dirty="0">
                <a:effectLst/>
                <a:latin typeface="Palatino Linotype" panose="02040502050505030304" pitchFamily="18" charset="0"/>
              </a:rPr>
              <a:t>M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∆±± , </a:t>
            </a:r>
            <a:r>
              <a:rPr lang="en-GB" sz="1800" i="1" dirty="0">
                <a:effectLst/>
                <a:latin typeface="Palatino Linotype" panose="02040502050505030304" pitchFamily="18" charset="0"/>
              </a:rPr>
              <a:t>M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∆± ) = (180 GeV, 255 GeV) </a:t>
            </a:r>
            <a:r>
              <a:rPr lang="en-GB" sz="1800" dirty="0">
                <a:solidFill>
                  <a:srgbClr val="0070C0"/>
                </a:solidFill>
                <a:effectLst/>
                <a:latin typeface="Palatino Linotype" panose="02040502050505030304" pitchFamily="18" charset="0"/>
              </a:rPr>
              <a:t>(blue</a:t>
            </a:r>
            <a:r>
              <a:rPr lang="en-GB" sz="1800" dirty="0">
                <a:effectLst/>
                <a:latin typeface="Palatino Linotype" panose="02040502050505030304" pitchFamily="18" charset="0"/>
              </a:rPr>
              <a:t>). </a:t>
            </a:r>
          </a:p>
          <a:p>
            <a:pPr marL="0" indent="0">
              <a:buNone/>
            </a:pPr>
            <a:endParaRPr lang="en-GB" sz="1800" dirty="0">
              <a:effectLst/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Palatino Linotype" panose="02040502050505030304" pitchFamily="18" charset="0"/>
              </a:rPr>
              <a:t>Lower panel: bin-by-bin significance of expected theory yields relative to data with combined data and theory uncertainties (band). </a:t>
            </a: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DA6B7215-B642-E0DC-9D0B-697F2CBA5B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1209820"/>
            <a:ext cx="4758653" cy="505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0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5EF56-7CA2-5968-827A-AA1CB8FFD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CE985-6BC9-7F5C-3FD3-55DFD921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331200" cy="2443765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Previously “unconstrained” best fit point is actually already excluded by LHC measurements, for promptly-decaying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baseline="30000" dirty="0">
                <a:latin typeface="Palatino Linotype" panose="02040502050505030304" pitchFamily="18" charset="0"/>
              </a:rPr>
              <a:t>++</a:t>
            </a:r>
          </a:p>
          <a:p>
            <a:r>
              <a:rPr lang="en-US" dirty="0">
                <a:latin typeface="Palatino Linotype" panose="02040502050505030304" pitchFamily="18" charset="0"/>
              </a:rPr>
              <a:t>Still a worth looking for in LLP searches, but not otherwise</a:t>
            </a:r>
          </a:p>
        </p:txBody>
      </p:sp>
      <p:pic>
        <p:nvPicPr>
          <p:cNvPr id="5" name="Picture 4" descr="A whale tail coming out of water&#10;&#10;Description automatically generated">
            <a:extLst>
              <a:ext uri="{FF2B5EF4-FFF2-40B4-BE49-F238E27FC236}">
                <a16:creationId xmlns:a16="http://schemas.microsoft.com/office/drawing/2014/main" id="{F6AF2F4A-2AD1-CA0B-B892-050D816093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1600" y="3827462"/>
            <a:ext cx="42164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5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1947-16A7-A9E9-C592-9107FC9B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675" y="1424067"/>
            <a:ext cx="78529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What if Dark Matter is a composite particle arising from e.g. an SU(4) symmetry which confines at some scale </a:t>
            </a:r>
            <a:r>
              <a:rPr lang="en-US" dirty="0" err="1">
                <a:latin typeface="Symbol" pitchFamily="2" charset="2"/>
                <a:ea typeface="Palatino" pitchFamily="2" charset="77"/>
              </a:rPr>
              <a:t>L</a:t>
            </a:r>
            <a:r>
              <a:rPr lang="en-US" baseline="-25000" dirty="0" err="1">
                <a:latin typeface="Palatino" pitchFamily="2" charset="77"/>
                <a:ea typeface="Palatino" pitchFamily="2" charset="77"/>
              </a:rPr>
              <a:t>dark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?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Lead to bound states ”dark” mesons and baryons. 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Kribs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et al. arXiv:1809.10183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Dark fermions transform under electroweak part of the Standard Model: communication with SM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There are </a:t>
            </a:r>
            <a:r>
              <a:rPr lang="en-US" b="1" dirty="0">
                <a:latin typeface="Palatino" pitchFamily="2" charset="77"/>
                <a:ea typeface="Palatino" pitchFamily="2" charset="77"/>
              </a:rPr>
              <a:t>no direct searches 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for this model by ATLAS or CMS: </a:t>
            </a:r>
            <a:br>
              <a:rPr lang="en-US" dirty="0">
                <a:latin typeface="Palatino" pitchFamily="2" charset="77"/>
                <a:ea typeface="Palatino" pitchFamily="2" charset="77"/>
              </a:rPr>
            </a:br>
            <a:r>
              <a:rPr lang="en-US" dirty="0">
                <a:latin typeface="Palatino" pitchFamily="2" charset="77"/>
                <a:ea typeface="Palatino" pitchFamily="2" charset="77"/>
              </a:rPr>
              <a:t>instead to constrain this model using the bank of existing LHC measurements using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Dynamics of the theory depend a lot on 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𝜂=𝑚(𝜋</a:t>
            </a:r>
            <a:r>
              <a:rPr lang="en-US" baseline="-250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𝐷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)/𝑚(𝜌</a:t>
            </a:r>
            <a:r>
              <a:rPr lang="en-US" baseline="-250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𝐷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)</a:t>
            </a: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9982FD8-30EE-9F48-9E2A-C0EB0E43B0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594E42-2BEE-B0BE-8217-735B141C116B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3194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DAE36D21-2285-0063-140B-3C91A6D33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123" y="1842786"/>
            <a:ext cx="5458677" cy="22936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A7D41E21-0C9F-38F6-8A0F-52A2E948BEAD}"/>
              </a:ext>
            </a:extLst>
          </p:cNvPr>
          <p:cNvGrpSpPr/>
          <p:nvPr/>
        </p:nvGrpSpPr>
        <p:grpSpPr>
          <a:xfrm>
            <a:off x="820249" y="1929838"/>
            <a:ext cx="2407874" cy="1057745"/>
            <a:chOff x="0" y="0"/>
            <a:chExt cx="2407873" cy="1057744"/>
          </a:xfrm>
        </p:grpSpPr>
        <p:grpSp>
          <p:nvGrpSpPr>
            <p:cNvPr id="6" name="Group">
              <a:extLst>
                <a:ext uri="{FF2B5EF4-FFF2-40B4-BE49-F238E27FC236}">
                  <a16:creationId xmlns:a16="http://schemas.microsoft.com/office/drawing/2014/main" id="{B971CFF8-EA01-DBDC-91CF-E59B657DC089}"/>
                </a:ext>
              </a:extLst>
            </p:cNvPr>
            <p:cNvGrpSpPr/>
            <p:nvPr/>
          </p:nvGrpSpPr>
          <p:grpSpPr>
            <a:xfrm>
              <a:off x="127470" y="65713"/>
              <a:ext cx="2081191" cy="992032"/>
              <a:chOff x="0" y="0"/>
              <a:chExt cx="2081189" cy="992030"/>
            </a:xfrm>
          </p:grpSpPr>
          <p:pic>
            <p:nvPicPr>
              <p:cNvPr id="12" name="Screenshot 2021-05-31 at 19.25.01.png" descr="Screenshot 2021-05-31 at 19.25.01.png">
                <a:extLst>
                  <a:ext uri="{FF2B5EF4-FFF2-40B4-BE49-F238E27FC236}">
                    <a16:creationId xmlns:a16="http://schemas.microsoft.com/office/drawing/2014/main" id="{3D0B6036-A1D8-FC08-B482-0702B107EC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11920"/>
              <a:stretch>
                <a:fillRect/>
              </a:stretch>
            </p:blipFill>
            <p:spPr>
              <a:xfrm rot="10800000">
                <a:off x="-1" y="-1"/>
                <a:ext cx="1416578" cy="99203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3" name="Group">
                <a:extLst>
                  <a:ext uri="{FF2B5EF4-FFF2-40B4-BE49-F238E27FC236}">
                    <a16:creationId xmlns:a16="http://schemas.microsoft.com/office/drawing/2014/main" id="{0C4C55E8-D9C2-A6DD-7C0C-53E93E68BB3D}"/>
                  </a:ext>
                </a:extLst>
              </p:cNvPr>
              <p:cNvGrpSpPr/>
              <p:nvPr/>
            </p:nvGrpSpPr>
            <p:grpSpPr>
              <a:xfrm>
                <a:off x="8965" y="37007"/>
                <a:ext cx="704558" cy="821821"/>
                <a:chOff x="0" y="0"/>
                <a:chExt cx="704557" cy="821819"/>
              </a:xfrm>
            </p:grpSpPr>
            <p:sp>
              <p:nvSpPr>
                <p:cNvPr id="16" name="Line">
                  <a:extLst>
                    <a:ext uri="{FF2B5EF4-FFF2-40B4-BE49-F238E27FC236}">
                      <a16:creationId xmlns:a16="http://schemas.microsoft.com/office/drawing/2014/main" id="{D0BD739F-31EF-CAED-DB75-1004880DC240}"/>
                    </a:ext>
                  </a:extLst>
                </p:cNvPr>
                <p:cNvSpPr/>
                <p:nvPr/>
              </p:nvSpPr>
              <p:spPr>
                <a:xfrm flipH="1" flipV="1">
                  <a:off x="-1" y="0"/>
                  <a:ext cx="662822" cy="41489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438150">
                    <a:defRPr sz="16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7" name="Line">
                  <a:extLst>
                    <a:ext uri="{FF2B5EF4-FFF2-40B4-BE49-F238E27FC236}">
                      <a16:creationId xmlns:a16="http://schemas.microsoft.com/office/drawing/2014/main" id="{D84343F3-8996-A5B5-D149-3B4262816B9B}"/>
                    </a:ext>
                  </a:extLst>
                </p:cNvPr>
                <p:cNvSpPr/>
                <p:nvPr/>
              </p:nvSpPr>
              <p:spPr>
                <a:xfrm flipH="1">
                  <a:off x="41736" y="406929"/>
                  <a:ext cx="662822" cy="41489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438150">
                    <a:defRPr sz="16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14" name="Line">
                <a:extLst>
                  <a:ext uri="{FF2B5EF4-FFF2-40B4-BE49-F238E27FC236}">
                    <a16:creationId xmlns:a16="http://schemas.microsoft.com/office/drawing/2014/main" id="{00C28294-0180-92A9-3D43-83C1FB54D12B}"/>
                  </a:ext>
                </a:extLst>
              </p:cNvPr>
              <p:cNvSpPr/>
              <p:nvPr/>
            </p:nvSpPr>
            <p:spPr>
              <a:xfrm>
                <a:off x="1418368" y="450368"/>
                <a:ext cx="662822" cy="41489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5" name="Line">
                <a:extLst>
                  <a:ext uri="{FF2B5EF4-FFF2-40B4-BE49-F238E27FC236}">
                    <a16:creationId xmlns:a16="http://schemas.microsoft.com/office/drawing/2014/main" id="{197860F4-A236-1B36-1E84-A4395ED7ED30}"/>
                  </a:ext>
                </a:extLst>
              </p:cNvPr>
              <p:cNvSpPr/>
              <p:nvPr/>
            </p:nvSpPr>
            <p:spPr>
              <a:xfrm flipV="1">
                <a:off x="1397500" y="53873"/>
                <a:ext cx="662822" cy="41489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Equation">
                  <a:extLst>
                    <a:ext uri="{FF2B5EF4-FFF2-40B4-BE49-F238E27FC236}">
                      <a16:creationId xmlns:a16="http://schemas.microsoft.com/office/drawing/2014/main" id="{AEBFAE85-7048-D57B-566F-F0725BCA36A0}"/>
                    </a:ext>
                  </a:extLst>
                </p:cNvPr>
                <p:cNvSpPr txBox="1"/>
                <p:nvPr/>
              </p:nvSpPr>
              <p:spPr>
                <a:xfrm>
                  <a:off x="877445" y="556109"/>
                  <a:ext cx="557596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38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445" y="556109"/>
                  <a:ext cx="557596" cy="263241"/>
                </a:xfrm>
                <a:prstGeom prst="rect">
                  <a:avLst/>
                </a:prstGeom>
                <a:blipFill>
                  <a:blip r:embed="rId7"/>
                  <a:stretch>
                    <a:fillRect l="-15909" t="-4762" r="-20455" b="-4285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Equation">
                  <a:extLst>
                    <a:ext uri="{FF2B5EF4-FFF2-40B4-BE49-F238E27FC236}">
                      <a16:creationId xmlns:a16="http://schemas.microsoft.com/office/drawing/2014/main" id="{8642744A-DC56-6830-C5F8-512B79A53756}"/>
                    </a:ext>
                  </a:extLst>
                </p:cNvPr>
                <p:cNvSpPr txBox="1"/>
                <p:nvPr/>
              </p:nvSpPr>
              <p:spPr>
                <a:xfrm>
                  <a:off x="0" y="0"/>
                  <a:ext cx="125045" cy="1476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8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0"/>
                  <a:ext cx="125045" cy="147676"/>
                </a:xfrm>
                <a:prstGeom prst="rect">
                  <a:avLst/>
                </a:prstGeom>
                <a:blipFill>
                  <a:blip r:embed="rId8"/>
                  <a:stretch>
                    <a:fillRect l="-54545" r="-63636" b="-15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Equation">
                  <a:extLst>
                    <a:ext uri="{FF2B5EF4-FFF2-40B4-BE49-F238E27FC236}">
                      <a16:creationId xmlns:a16="http://schemas.microsoft.com/office/drawing/2014/main" id="{A72A802A-09E4-3E5E-3F3F-72D80157FC11}"/>
                    </a:ext>
                  </a:extLst>
                </p:cNvPr>
                <p:cNvSpPr txBox="1"/>
                <p:nvPr/>
              </p:nvSpPr>
              <p:spPr>
                <a:xfrm>
                  <a:off x="0" y="832401"/>
                  <a:ext cx="125045" cy="14767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8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832401"/>
                  <a:ext cx="125045" cy="147677"/>
                </a:xfrm>
                <a:prstGeom prst="rect">
                  <a:avLst/>
                </a:prstGeom>
                <a:blipFill>
                  <a:blip r:embed="rId9"/>
                  <a:stretch>
                    <a:fillRect l="-54545" r="-63636" b="-14166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Equation">
                  <a:extLst>
                    <a:ext uri="{FF2B5EF4-FFF2-40B4-BE49-F238E27FC236}">
                      <a16:creationId xmlns:a16="http://schemas.microsoft.com/office/drawing/2014/main" id="{39D01B6F-087D-D800-AD10-F0F3E6621560}"/>
                    </a:ext>
                  </a:extLst>
                </p:cNvPr>
                <p:cNvSpPr txBox="1"/>
                <p:nvPr/>
              </p:nvSpPr>
              <p:spPr>
                <a:xfrm>
                  <a:off x="2238419" y="863"/>
                  <a:ext cx="169455" cy="18480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38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8419" y="863"/>
                  <a:ext cx="169455" cy="184806"/>
                </a:xfrm>
                <a:prstGeom prst="rect">
                  <a:avLst/>
                </a:prstGeom>
                <a:blipFill>
                  <a:blip r:embed="rId10"/>
                  <a:stretch>
                    <a:fillRect l="-50000" t="-6667" r="-57143" b="-7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Equation">
                  <a:extLst>
                    <a:ext uri="{FF2B5EF4-FFF2-40B4-BE49-F238E27FC236}">
                      <a16:creationId xmlns:a16="http://schemas.microsoft.com/office/drawing/2014/main" id="{6FDCE1AC-452E-40DE-05E9-B952549B77D7}"/>
                    </a:ext>
                  </a:extLst>
                </p:cNvPr>
                <p:cNvSpPr txBox="1"/>
                <p:nvPr/>
              </p:nvSpPr>
              <p:spPr>
                <a:xfrm>
                  <a:off x="2238419" y="837062"/>
                  <a:ext cx="169455" cy="18480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8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8419" y="837062"/>
                  <a:ext cx="169455" cy="184806"/>
                </a:xfrm>
                <a:prstGeom prst="rect">
                  <a:avLst/>
                </a:prstGeom>
                <a:blipFill>
                  <a:blip r:embed="rId11"/>
                  <a:stretch>
                    <a:fillRect l="-50000" r="-57143" b="-625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8FD0906C-44A1-3CF6-B583-965779FC25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96556" y="4369983"/>
            <a:ext cx="4890244" cy="1088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A47C4598-CB7A-4E71-96C2-BA40B79D31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1207" y="3948084"/>
            <a:ext cx="3062152" cy="2025361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F0414A9E-A7C8-F4D1-D3D6-4D1C11F0A8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1" name="Left-handed model ρ0D, ρ+D, ρ-D">
            <a:extLst>
              <a:ext uri="{FF2B5EF4-FFF2-40B4-BE49-F238E27FC236}">
                <a16:creationId xmlns:a16="http://schemas.microsoft.com/office/drawing/2014/main" id="{FAF5EC84-287E-D4F8-BC38-81B2EF041CCF}"/>
              </a:ext>
            </a:extLst>
          </p:cNvPr>
          <p:cNvSpPr/>
          <p:nvPr/>
        </p:nvSpPr>
        <p:spPr>
          <a:xfrm>
            <a:off x="4126852" y="1471814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Left-handed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D, </a:t>
            </a:r>
            <a:r>
              <a:rPr dirty="0" err="1"/>
              <a:t>ρ</a:t>
            </a:r>
            <a:r>
              <a:rPr baseline="31999" dirty="0" err="1"/>
              <a:t>+</a:t>
            </a:r>
            <a:r>
              <a:rPr baseline="-5999" dirty="0" err="1"/>
              <a:t>D</a:t>
            </a:r>
            <a:r>
              <a:rPr baseline="-5999" dirty="0"/>
              <a:t>, </a:t>
            </a:r>
            <a:r>
              <a:rPr dirty="0" err="1"/>
              <a:t>ρ</a:t>
            </a:r>
            <a:r>
              <a:rPr baseline="31999" dirty="0"/>
              <a:t>-</a:t>
            </a:r>
            <a:r>
              <a:rPr baseline="-5999" dirty="0"/>
              <a:t>D</a:t>
            </a:r>
          </a:p>
        </p:txBody>
      </p:sp>
      <p:sp>
        <p:nvSpPr>
          <p:cNvPr id="22" name="Right-handed model ρ0D only">
            <a:extLst>
              <a:ext uri="{FF2B5EF4-FFF2-40B4-BE49-F238E27FC236}">
                <a16:creationId xmlns:a16="http://schemas.microsoft.com/office/drawing/2014/main" id="{FD0F2569-BF24-39FE-6389-82F4EE323030}"/>
              </a:ext>
            </a:extLst>
          </p:cNvPr>
          <p:cNvSpPr/>
          <p:nvPr/>
        </p:nvSpPr>
        <p:spPr>
          <a:xfrm>
            <a:off x="6641219" y="1434752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Right-handed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 </a:t>
            </a:r>
            <a:r>
              <a:rPr dirty="0"/>
              <a:t>only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E55031-13C2-7AAF-DB97-23D9DC6E5C6B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3265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8FD0906C-44A1-3CF6-B583-965779FC2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556" y="4369983"/>
            <a:ext cx="4890244" cy="108803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F0414A9E-A7C8-F4D1-D3D6-4D1C11F0A8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D6C88DFC-6603-FF73-DCC5-6D878AD20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609" y="1925739"/>
            <a:ext cx="5458677" cy="22936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" name="Group">
            <a:extLst>
              <a:ext uri="{FF2B5EF4-FFF2-40B4-BE49-F238E27FC236}">
                <a16:creationId xmlns:a16="http://schemas.microsoft.com/office/drawing/2014/main" id="{637EF512-2644-3AD4-BF43-3FF76A7DD3A5}"/>
              </a:ext>
            </a:extLst>
          </p:cNvPr>
          <p:cNvGrpSpPr/>
          <p:nvPr/>
        </p:nvGrpSpPr>
        <p:grpSpPr>
          <a:xfrm>
            <a:off x="824286" y="1855813"/>
            <a:ext cx="2364788" cy="1171263"/>
            <a:chOff x="0" y="0"/>
            <a:chExt cx="2364786" cy="1171262"/>
          </a:xfrm>
        </p:grpSpPr>
        <p:grpSp>
          <p:nvGrpSpPr>
            <p:cNvPr id="23" name="Group">
              <a:extLst>
                <a:ext uri="{FF2B5EF4-FFF2-40B4-BE49-F238E27FC236}">
                  <a16:creationId xmlns:a16="http://schemas.microsoft.com/office/drawing/2014/main" id="{0DE07629-94E5-F70C-5A5F-DCC33BA5500C}"/>
                </a:ext>
              </a:extLst>
            </p:cNvPr>
            <p:cNvGrpSpPr/>
            <p:nvPr/>
          </p:nvGrpSpPr>
          <p:grpSpPr>
            <a:xfrm>
              <a:off x="161842" y="42890"/>
              <a:ext cx="2202945" cy="1119670"/>
              <a:chOff x="0" y="0"/>
              <a:chExt cx="2202944" cy="1119669"/>
            </a:xfrm>
          </p:grpSpPr>
          <p:pic>
            <p:nvPicPr>
              <p:cNvPr id="29" name="Screenshot 2021-05-31 at 19.25.01.png" descr="Screenshot 2021-05-31 at 19.25.01.png">
                <a:extLst>
                  <a:ext uri="{FF2B5EF4-FFF2-40B4-BE49-F238E27FC236}">
                    <a16:creationId xmlns:a16="http://schemas.microsoft.com/office/drawing/2014/main" id="{7457765E-6A30-22F9-4373-31C6362DA7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57265"/>
              <a:stretch>
                <a:fillRect/>
              </a:stretch>
            </p:blipFill>
            <p:spPr>
              <a:xfrm>
                <a:off x="1479202" y="0"/>
                <a:ext cx="723742" cy="10446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" name="Screenshot 2021-05-31 at 19.25.01.png" descr="Screenshot 2021-05-31 at 19.25.01.png">
                <a:extLst>
                  <a:ext uri="{FF2B5EF4-FFF2-40B4-BE49-F238E27FC236}">
                    <a16:creationId xmlns:a16="http://schemas.microsoft.com/office/drawing/2014/main" id="{C1723156-DFBA-4207-F9DF-31A05B5769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920"/>
              <a:stretch>
                <a:fillRect/>
              </a:stretch>
            </p:blipFill>
            <p:spPr>
              <a:xfrm rot="10800000">
                <a:off x="-1" y="75046"/>
                <a:ext cx="1491679" cy="10446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" name="Line">
                <a:extLst>
                  <a:ext uri="{FF2B5EF4-FFF2-40B4-BE49-F238E27FC236}">
                    <a16:creationId xmlns:a16="http://schemas.microsoft.com/office/drawing/2014/main" id="{11E0D1F6-BDBA-B9E5-EB6B-622E31CC5689}"/>
                  </a:ext>
                </a:extLst>
              </p:cNvPr>
              <p:cNvSpPr/>
              <p:nvPr/>
            </p:nvSpPr>
            <p:spPr>
              <a:xfrm flipH="1" flipV="1">
                <a:off x="9440" y="114015"/>
                <a:ext cx="697962" cy="43688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2" name="Line">
                <a:extLst>
                  <a:ext uri="{FF2B5EF4-FFF2-40B4-BE49-F238E27FC236}">
                    <a16:creationId xmlns:a16="http://schemas.microsoft.com/office/drawing/2014/main" id="{A8058A86-16FD-7F28-9771-A9C09F6BC54D}"/>
                  </a:ext>
                </a:extLst>
              </p:cNvPr>
              <p:cNvSpPr/>
              <p:nvPr/>
            </p:nvSpPr>
            <p:spPr>
              <a:xfrm flipH="1">
                <a:off x="53389" y="542518"/>
                <a:ext cx="697962" cy="43688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Equation">
                  <a:extLst>
                    <a:ext uri="{FF2B5EF4-FFF2-40B4-BE49-F238E27FC236}">
                      <a16:creationId xmlns:a16="http://schemas.microsoft.com/office/drawing/2014/main" id="{8435692B-CE58-91CA-1462-93ECA09E3CA0}"/>
                    </a:ext>
                  </a:extLst>
                </p:cNvPr>
                <p:cNvSpPr txBox="1"/>
                <p:nvPr/>
              </p:nvSpPr>
              <p:spPr>
                <a:xfrm>
                  <a:off x="946417" y="635554"/>
                  <a:ext cx="557596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417" y="635554"/>
                  <a:ext cx="557596" cy="263241"/>
                </a:xfrm>
                <a:prstGeom prst="rect">
                  <a:avLst/>
                </a:prstGeom>
                <a:blipFill>
                  <a:blip r:embed="rId6"/>
                  <a:stretch>
                    <a:fillRect l="-15556" t="-4762" r="-17778" b="-4285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Equation">
                  <a:extLst>
                    <a:ext uri="{FF2B5EF4-FFF2-40B4-BE49-F238E27FC236}">
                      <a16:creationId xmlns:a16="http://schemas.microsoft.com/office/drawing/2014/main" id="{2158645B-52E3-5B61-913E-6779C86E9930}"/>
                    </a:ext>
                  </a:extLst>
                </p:cNvPr>
                <p:cNvSpPr txBox="1"/>
                <p:nvPr/>
              </p:nvSpPr>
              <p:spPr>
                <a:xfrm rot="19997855">
                  <a:off x="1628861" y="108212"/>
                  <a:ext cx="544109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997855">
                  <a:off x="1628861" y="108212"/>
                  <a:ext cx="544109" cy="263241"/>
                </a:xfrm>
                <a:prstGeom prst="rect">
                  <a:avLst/>
                </a:prstGeom>
                <a:blipFill>
                  <a:blip r:embed="rId7"/>
                  <a:stretch>
                    <a:fillRect t="-12500" r="-22449" b="-75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Equation">
                  <a:extLst>
                    <a:ext uri="{FF2B5EF4-FFF2-40B4-BE49-F238E27FC236}">
                      <a16:creationId xmlns:a16="http://schemas.microsoft.com/office/drawing/2014/main" id="{29456386-18B8-B297-4984-08BB939AEB77}"/>
                    </a:ext>
                  </a:extLst>
                </p:cNvPr>
                <p:cNvSpPr txBox="1"/>
                <p:nvPr/>
              </p:nvSpPr>
              <p:spPr>
                <a:xfrm rot="1623023">
                  <a:off x="1628861" y="798697"/>
                  <a:ext cx="544109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3023">
                  <a:off x="1628861" y="798697"/>
                  <a:ext cx="544109" cy="263241"/>
                </a:xfrm>
                <a:prstGeom prst="rect">
                  <a:avLst/>
                </a:prstGeom>
                <a:blipFill>
                  <a:blip r:embed="rId8"/>
                  <a:stretch>
                    <a:fillRect l="-8163" r="-20408" b="-2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Equation">
                  <a:extLst>
                    <a:ext uri="{FF2B5EF4-FFF2-40B4-BE49-F238E27FC236}">
                      <a16:creationId xmlns:a16="http://schemas.microsoft.com/office/drawing/2014/main" id="{0D945A8A-5558-93FC-D01F-8F124378D073}"/>
                    </a:ext>
                  </a:extLst>
                </p:cNvPr>
                <p:cNvSpPr txBox="1"/>
                <p:nvPr/>
              </p:nvSpPr>
              <p:spPr>
                <a:xfrm>
                  <a:off x="0" y="76178"/>
                  <a:ext cx="125045" cy="14767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76178"/>
                  <a:ext cx="125045" cy="147677"/>
                </a:xfrm>
                <a:prstGeom prst="rect">
                  <a:avLst/>
                </a:prstGeom>
                <a:blipFill>
                  <a:blip r:embed="rId9"/>
                  <a:stretch>
                    <a:fillRect l="-70000" r="-70000" b="-13076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B31ECEBF-02AE-A84F-3A1E-A21B251CDC8A}"/>
                    </a:ext>
                  </a:extLst>
                </p:cNvPr>
                <p:cNvSpPr txBox="1"/>
                <p:nvPr/>
              </p:nvSpPr>
              <p:spPr>
                <a:xfrm>
                  <a:off x="0" y="1002177"/>
                  <a:ext cx="125045" cy="1476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1002177"/>
                  <a:ext cx="125045" cy="147676"/>
                </a:xfrm>
                <a:prstGeom prst="rect">
                  <a:avLst/>
                </a:prstGeom>
                <a:blipFill>
                  <a:blip r:embed="rId10"/>
                  <a:stretch>
                    <a:fillRect l="-70000" r="-70000" b="-13076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3" name="Image" descr="Image">
            <a:extLst>
              <a:ext uri="{FF2B5EF4-FFF2-40B4-BE49-F238E27FC236}">
                <a16:creationId xmlns:a16="http://schemas.microsoft.com/office/drawing/2014/main" id="{541261E0-611B-48E2-2192-607E27E078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4967" y="3656434"/>
            <a:ext cx="2242387" cy="2422066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Left-handed model ρ0D, ρ+D, ρ-D">
            <a:extLst>
              <a:ext uri="{FF2B5EF4-FFF2-40B4-BE49-F238E27FC236}">
                <a16:creationId xmlns:a16="http://schemas.microsoft.com/office/drawing/2014/main" id="{D25184BD-0D37-8B8D-DA39-FDF0E91297F9}"/>
              </a:ext>
            </a:extLst>
          </p:cNvPr>
          <p:cNvSpPr/>
          <p:nvPr/>
        </p:nvSpPr>
        <p:spPr>
          <a:xfrm>
            <a:off x="4009032" y="1452411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Left-handed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D, </a:t>
            </a:r>
            <a:r>
              <a:rPr dirty="0" err="1"/>
              <a:t>ρ</a:t>
            </a:r>
            <a:r>
              <a:rPr baseline="31999" dirty="0" err="1"/>
              <a:t>+</a:t>
            </a:r>
            <a:r>
              <a:rPr baseline="-5999" dirty="0" err="1"/>
              <a:t>D</a:t>
            </a:r>
            <a:r>
              <a:rPr baseline="-5999" dirty="0"/>
              <a:t>, </a:t>
            </a:r>
            <a:r>
              <a:rPr dirty="0" err="1"/>
              <a:t>ρ</a:t>
            </a:r>
            <a:r>
              <a:rPr baseline="31999" dirty="0"/>
              <a:t>-</a:t>
            </a:r>
            <a:r>
              <a:rPr baseline="-5999" dirty="0"/>
              <a:t>D</a:t>
            </a:r>
          </a:p>
        </p:txBody>
      </p:sp>
      <p:sp>
        <p:nvSpPr>
          <p:cNvPr id="35" name="Right-handed model ρ0D only">
            <a:extLst>
              <a:ext uri="{FF2B5EF4-FFF2-40B4-BE49-F238E27FC236}">
                <a16:creationId xmlns:a16="http://schemas.microsoft.com/office/drawing/2014/main" id="{6A4368B8-588D-0002-D1A9-2CE8AB563D1A}"/>
              </a:ext>
            </a:extLst>
          </p:cNvPr>
          <p:cNvSpPr/>
          <p:nvPr/>
        </p:nvSpPr>
        <p:spPr>
          <a:xfrm>
            <a:off x="6641219" y="1434752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Right-handed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 </a:t>
            </a:r>
            <a:r>
              <a:rPr dirty="0"/>
              <a:t>only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809443-0ED9-409A-7FA2-977ACDECF947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5532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8FD0906C-44A1-3CF6-B583-965779FC256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3437" y="5254825"/>
            <a:ext cx="4327277" cy="108803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F0414A9E-A7C8-F4D1-D3D6-4D1C11F0A8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4" name="Left-handed model ρ0D, ρ+D, ρ-D">
            <a:extLst>
              <a:ext uri="{FF2B5EF4-FFF2-40B4-BE49-F238E27FC236}">
                <a16:creationId xmlns:a16="http://schemas.microsoft.com/office/drawing/2014/main" id="{D25184BD-0D37-8B8D-DA39-FDF0E91297F9}"/>
              </a:ext>
            </a:extLst>
          </p:cNvPr>
          <p:cNvSpPr/>
          <p:nvPr/>
        </p:nvSpPr>
        <p:spPr>
          <a:xfrm>
            <a:off x="5831085" y="1676702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Left-handed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D, </a:t>
            </a:r>
            <a:r>
              <a:rPr dirty="0" err="1"/>
              <a:t>ρ</a:t>
            </a:r>
            <a:r>
              <a:rPr baseline="31999" dirty="0" err="1"/>
              <a:t>+</a:t>
            </a:r>
            <a:r>
              <a:rPr baseline="-5999" dirty="0" err="1"/>
              <a:t>D</a:t>
            </a:r>
            <a:r>
              <a:rPr baseline="-5999" dirty="0"/>
              <a:t>, </a:t>
            </a:r>
            <a:r>
              <a:rPr dirty="0" err="1"/>
              <a:t>ρ</a:t>
            </a:r>
            <a:r>
              <a:rPr baseline="31999" dirty="0"/>
              <a:t>-</a:t>
            </a:r>
            <a:r>
              <a:rPr baseline="-5999" dirty="0"/>
              <a:t>D</a:t>
            </a:r>
          </a:p>
        </p:txBody>
      </p:sp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802930DE-AC0F-1F51-594E-151B7253597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7573" y="2109469"/>
            <a:ext cx="3949908" cy="3113997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27244B07-0014-54F4-E38F-B4B622BB0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674" y="1535113"/>
            <a:ext cx="4077325" cy="4460954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Large areas excluded: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When pion mass is close to Higgs mass,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H</a:t>
            </a:r>
            <a:r>
              <a:rPr lang="en-US" dirty="0" err="1">
                <a:latin typeface="Palatino" pitchFamily="2" charset="77"/>
                <a:ea typeface="Palatino" pitchFamily="2" charset="77"/>
                <a:sym typeface="Wingdings" pitchFamily="2" charset="2"/>
              </a:rPr>
              <a:t>gg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 analysis contributes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Boosted hadron ”top” measurements contribute when pion mass ~200 GeV: </a:t>
            </a:r>
            <a:r>
              <a:rPr lang="en-US" dirty="0" err="1">
                <a:latin typeface="Palatino" pitchFamily="2" charset="77"/>
                <a:ea typeface="Palatino" pitchFamily="2" charset="77"/>
                <a:sym typeface="Wingdings" pitchFamily="2" charset="2"/>
              </a:rPr>
              <a:t>Pions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 decay to tb and are boost from heavy r.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Other sensitivity from Z-pole dileptons, and </a:t>
            </a:r>
            <a:r>
              <a:rPr lang="en-US" dirty="0" err="1">
                <a:latin typeface="Palatino" pitchFamily="2" charset="77"/>
                <a:ea typeface="Palatino" pitchFamily="2" charset="77"/>
                <a:sym typeface="Wingdings" pitchFamily="2" charset="2"/>
              </a:rPr>
              <a:t>lepton+missing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 energy (Z, top, W production in decay chains)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C2D370-6B0A-2224-B8EB-5D1311829819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1138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80BF-EE2E-3744-65CA-6377AA91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41DBF-0621-3242-F2A1-42A46730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990" y="1199006"/>
            <a:ext cx="4969239" cy="4998151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Very common extension to SM, general model by </a:t>
            </a:r>
            <a:r>
              <a:rPr lang="en-US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Buchkremer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et al (arXiv:1305.4172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). Introduces up to four quark partners, B, T, X, Y.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Usual strong couplings to SM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Evade bounds from Higgs because they are vectors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 B, T interact with with W, Z, H with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modfied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weak couplings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X, Y interact with W (only) similarly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Three sets of parameters (in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additon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to masses)</a:t>
            </a:r>
          </a:p>
          <a:p>
            <a:pPr marL="544829" lvl="1" indent="-148589" defTabSz="594345">
              <a:spcBef>
                <a:spcPts val="1000"/>
              </a:spcBef>
              <a:defRPr sz="1170"/>
            </a:pPr>
            <a:r>
              <a:rPr lang="en-GB" sz="2400" dirty="0"/>
              <a:t>𝜅: 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absolute coupling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 of VLQs to SM quarks</a:t>
            </a:r>
          </a:p>
          <a:p>
            <a:pPr marL="544829" lvl="1" indent="-148589" defTabSz="594345">
              <a:spcBef>
                <a:spcPts val="1000"/>
              </a:spcBef>
              <a:defRPr sz="1170"/>
            </a:pPr>
            <a:r>
              <a:rPr lang="en-GB" sz="2400" dirty="0"/>
              <a:t>𝜁</a:t>
            </a:r>
            <a:r>
              <a:rPr lang="en-GB" sz="2400" baseline="-5999" dirty="0" err="1"/>
              <a:t>i</a:t>
            </a:r>
            <a:r>
              <a:rPr lang="en-GB" sz="2400" dirty="0"/>
              <a:t>: 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relative 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coupling of VLQs to </a:t>
            </a:r>
            <a:r>
              <a:rPr lang="en-GB" sz="2400" b="1" dirty="0" err="1">
                <a:latin typeface="Palatino" pitchFamily="2" charset="77"/>
                <a:ea typeface="Palatino" pitchFamily="2" charset="77"/>
              </a:rPr>
              <a:t>i</a:t>
            </a:r>
            <a:r>
              <a:rPr lang="en-GB" sz="2400" b="1" baseline="31999" dirty="0" err="1">
                <a:latin typeface="Palatino" pitchFamily="2" charset="77"/>
                <a:ea typeface="Palatino" pitchFamily="2" charset="77"/>
              </a:rPr>
              <a:t>th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 generation 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 </a:t>
            </a:r>
          </a:p>
          <a:p>
            <a:pPr marL="544829" lvl="1" indent="-148589" defTabSz="594345">
              <a:spcBef>
                <a:spcPts val="1000"/>
              </a:spcBef>
              <a:defRPr sz="1170"/>
            </a:pPr>
            <a:r>
              <a:rPr lang="en-GB" sz="2400" dirty="0"/>
              <a:t>𝜉</a:t>
            </a:r>
            <a:r>
              <a:rPr lang="en-GB" sz="2400" baseline="-5999" dirty="0"/>
              <a:t>v</a:t>
            </a:r>
            <a:r>
              <a:rPr lang="en-GB" sz="2400" dirty="0"/>
              <a:t>: 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relative 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coupling of B,T to V in {W, H, Z}</a:t>
            </a: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6" name="Picture 5" descr="A picture containing nature&#10;&#10;Description automatically generated">
            <a:extLst>
              <a:ext uri="{FF2B5EF4-FFF2-40B4-BE49-F238E27FC236}">
                <a16:creationId xmlns:a16="http://schemas.microsoft.com/office/drawing/2014/main" id="{45D20371-3CA9-199A-6817-2C0CE9D81D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975" y="1799354"/>
            <a:ext cx="4832795" cy="40575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FAB3C6-5005-A6B3-B9B1-E49641C75B95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51976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80BF-EE2E-3744-65CA-6377AA91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41DBF-0621-3242-F2A1-42A46730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Compare to (quite limited) direct searches: ATLAS limits from arXiv:1808.02343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Assumes 3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generation coupling only, and X, Y are decoupled.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Only include pair production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E222ABD1-4B80-6E09-1E02-43B9EFDFD0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1780" y="3417183"/>
            <a:ext cx="5014212" cy="2928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544A580F-AE16-75DB-2E1B-FA0BD0C3E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233723"/>
            <a:ext cx="3454007" cy="2183460"/>
          </a:xfrm>
          <a:prstGeom prst="rect">
            <a:avLst/>
          </a:prstGeom>
          <a:ln w="25400">
            <a:solidFill>
              <a:schemeClr val="tx1"/>
            </a:solidFill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85F95A-D87A-9000-8DB8-34A266C77C6F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306668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62B71B9E-F6D9-854B-D1C9-5EF3769E38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433" y="1147012"/>
            <a:ext cx="5231567" cy="520403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5C84FF-9CD9-66E1-C2FB-1572A84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3E0176-84CA-6496-10F4-7F3AEE75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Coupling to 1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generation.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Region above line excluded by non-collider constraints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No LHC search analyses exist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Measurements exclude most of the plane.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Single VLQ production very important at highest masses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68C6C0-D4A9-04C0-8200-9B387E7BE868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213354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9144000" cy="6854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57600" y="3632200"/>
            <a:ext cx="2489200" cy="1143000"/>
          </a:xfrm>
          <a:prstGeom prst="rect">
            <a:avLst/>
          </a:prstGeom>
          <a:noFill/>
          <a:ln w="666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A90317-3B82-85E0-EA32-A6DD037B6C3F}"/>
              </a:ext>
            </a:extLst>
          </p:cNvPr>
          <p:cNvSpPr/>
          <p:nvPr/>
        </p:nvSpPr>
        <p:spPr>
          <a:xfrm>
            <a:off x="2760688" y="3060699"/>
            <a:ext cx="732020" cy="1010795"/>
          </a:xfrm>
          <a:prstGeom prst="rect">
            <a:avLst/>
          </a:prstGeom>
          <a:noFill/>
          <a:ln w="666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>
            <a:extLst>
              <a:ext uri="{FF2B5EF4-FFF2-40B4-BE49-F238E27FC236}">
                <a16:creationId xmlns:a16="http://schemas.microsoft.com/office/drawing/2014/main" id="{62B71B9E-F6D9-854B-D1C9-5EF3769E38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3882452" y="1259875"/>
            <a:ext cx="5014209" cy="51345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5C84FF-9CD9-66E1-C2FB-1572A84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3E0176-84CA-6496-10F4-7F3AEE75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Coupling to 2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 generation.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Region above line excluded by non-collider constraints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No LHC search analyses exist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Measurements exclude significant part of the plane.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Single VLQ production again very important at highest masses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F33409-4655-D5E2-9637-A002E96823A1}"/>
              </a:ext>
            </a:extLst>
          </p:cNvPr>
          <p:cNvSpPr txBox="1"/>
          <p:nvPr/>
        </p:nvSpPr>
        <p:spPr>
          <a:xfrm>
            <a:off x="457200" y="6211445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12223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>
            <a:extLst>
              <a:ext uri="{FF2B5EF4-FFF2-40B4-BE49-F238E27FC236}">
                <a16:creationId xmlns:a16="http://schemas.microsoft.com/office/drawing/2014/main" id="{62B71B9E-F6D9-854B-D1C9-5EF3769E38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86072" y="1062606"/>
            <a:ext cx="4951174" cy="51345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5C84FF-9CD9-66E1-C2FB-1572A84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3E0176-84CA-6496-10F4-7F3AEE75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Coupling to 3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  generation.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No exclusion from non-collider, but there are several LHC searches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Measurements also exclude significant part of the plane.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Single VLQ production still significant at highest masses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BCB71-FC6B-ED03-C009-B26CDD123024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232985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60E4C-F562-C468-606E-498410E0B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Addendum: During journal review for this paper, it was pointed put that we’d missed some of the most compelling scenarios, and should instead consider: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B, T singlets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BT, XT, TY doublets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BYX, BTY triplets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… for each generational coupling scenario and for four different decay branching benchmarks to W, Z, H.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i.e. 7 x 3 x 4 two dimensional parameter scans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Hmm. A challenge for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1A1560-AA4C-E0EF-EE77-2E44647A1DAD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94956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grpSp>
        <p:nvGrpSpPr>
          <p:cNvPr id="6" name="Group">
            <a:extLst>
              <a:ext uri="{FF2B5EF4-FFF2-40B4-BE49-F238E27FC236}">
                <a16:creationId xmlns:a16="http://schemas.microsoft.com/office/drawing/2014/main" id="{8B706816-4F2B-198C-125F-F9E055CD86B7}"/>
              </a:ext>
            </a:extLst>
          </p:cNvPr>
          <p:cNvGrpSpPr/>
          <p:nvPr/>
        </p:nvGrpSpPr>
        <p:grpSpPr>
          <a:xfrm>
            <a:off x="576204" y="2439220"/>
            <a:ext cx="2115576" cy="1968348"/>
            <a:chOff x="-3261" y="-3261"/>
            <a:chExt cx="1413568" cy="1354651"/>
          </a:xfrm>
        </p:grpSpPr>
        <p:sp>
          <p:nvSpPr>
            <p:cNvPr id="7" name="Oval">
              <a:extLst>
                <a:ext uri="{FF2B5EF4-FFF2-40B4-BE49-F238E27FC236}">
                  <a16:creationId xmlns:a16="http://schemas.microsoft.com/office/drawing/2014/main" id="{89650383-FFB8-70B9-6AD6-21B0F512B227}"/>
                </a:ext>
              </a:extLst>
            </p:cNvPr>
            <p:cNvSpPr/>
            <p:nvPr/>
          </p:nvSpPr>
          <p:spPr>
            <a:xfrm>
              <a:off x="0" y="0"/>
              <a:ext cx="1375782" cy="1336918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pic>
          <p:nvPicPr>
            <p:cNvPr id="8" name="Oval Oval" descr="Oval Oval">
              <a:extLst>
                <a:ext uri="{FF2B5EF4-FFF2-40B4-BE49-F238E27FC236}">
                  <a16:creationId xmlns:a16="http://schemas.microsoft.com/office/drawing/2014/main" id="{CBB263FF-03CC-FB59-F7E5-D54E8DB92F69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262" y="-3262"/>
              <a:ext cx="1413569" cy="1354652"/>
            </a:xfrm>
            <a:prstGeom prst="rect">
              <a:avLst/>
            </a:prstGeom>
            <a:effectLst/>
          </p:spPr>
        </p:pic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A01FFEB0-5134-63CD-0B77-76EEE975C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952" t="5999" r="6394" b="7725"/>
            <a:stretch>
              <a:fillRect/>
            </a:stretch>
          </p:blipFill>
          <p:spPr>
            <a:xfrm>
              <a:off x="87443" y="241191"/>
              <a:ext cx="1038934" cy="756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506" extrusionOk="0">
                  <a:moveTo>
                    <a:pt x="9408" y="4"/>
                  </a:moveTo>
                  <a:cubicBezTo>
                    <a:pt x="9281" y="-47"/>
                    <a:pt x="9280" y="398"/>
                    <a:pt x="9367" y="1934"/>
                  </a:cubicBezTo>
                  <a:cubicBezTo>
                    <a:pt x="9481" y="3970"/>
                    <a:pt x="9465" y="4059"/>
                    <a:pt x="9106" y="4326"/>
                  </a:cubicBezTo>
                  <a:cubicBezTo>
                    <a:pt x="8833" y="4529"/>
                    <a:pt x="8791" y="4679"/>
                    <a:pt x="8927" y="4867"/>
                  </a:cubicBezTo>
                  <a:cubicBezTo>
                    <a:pt x="9029" y="5009"/>
                    <a:pt x="9106" y="5185"/>
                    <a:pt x="9106" y="5262"/>
                  </a:cubicBezTo>
                  <a:cubicBezTo>
                    <a:pt x="9106" y="5540"/>
                    <a:pt x="6781" y="8061"/>
                    <a:pt x="6525" y="8061"/>
                  </a:cubicBezTo>
                  <a:cubicBezTo>
                    <a:pt x="6084" y="8061"/>
                    <a:pt x="6100" y="8087"/>
                    <a:pt x="8121" y="12269"/>
                  </a:cubicBezTo>
                  <a:cubicBezTo>
                    <a:pt x="8346" y="12735"/>
                    <a:pt x="8397" y="13229"/>
                    <a:pt x="8349" y="14458"/>
                  </a:cubicBezTo>
                  <a:cubicBezTo>
                    <a:pt x="8315" y="15333"/>
                    <a:pt x="8207" y="16166"/>
                    <a:pt x="8113" y="16298"/>
                  </a:cubicBezTo>
                  <a:cubicBezTo>
                    <a:pt x="7918" y="16568"/>
                    <a:pt x="6761" y="15911"/>
                    <a:pt x="6761" y="15530"/>
                  </a:cubicBezTo>
                  <a:cubicBezTo>
                    <a:pt x="6761" y="15138"/>
                    <a:pt x="7080" y="15011"/>
                    <a:pt x="7429" y="15271"/>
                  </a:cubicBezTo>
                  <a:cubicBezTo>
                    <a:pt x="7726" y="15492"/>
                    <a:pt x="7771" y="15456"/>
                    <a:pt x="7771" y="14944"/>
                  </a:cubicBezTo>
                  <a:cubicBezTo>
                    <a:pt x="7771" y="13997"/>
                    <a:pt x="7256" y="12761"/>
                    <a:pt x="6736" y="12461"/>
                  </a:cubicBezTo>
                  <a:cubicBezTo>
                    <a:pt x="6472" y="12309"/>
                    <a:pt x="6180" y="12025"/>
                    <a:pt x="6093" y="11818"/>
                  </a:cubicBezTo>
                  <a:cubicBezTo>
                    <a:pt x="5832" y="11198"/>
                    <a:pt x="5890" y="12178"/>
                    <a:pt x="6191" y="13533"/>
                  </a:cubicBezTo>
                  <a:cubicBezTo>
                    <a:pt x="6621" y="15474"/>
                    <a:pt x="6745" y="16715"/>
                    <a:pt x="6557" y="17132"/>
                  </a:cubicBezTo>
                  <a:cubicBezTo>
                    <a:pt x="6433" y="17409"/>
                    <a:pt x="6458" y="17720"/>
                    <a:pt x="6655" y="18250"/>
                  </a:cubicBezTo>
                  <a:cubicBezTo>
                    <a:pt x="7252" y="19856"/>
                    <a:pt x="6959" y="20388"/>
                    <a:pt x="5539" y="20235"/>
                  </a:cubicBezTo>
                  <a:cubicBezTo>
                    <a:pt x="4964" y="20174"/>
                    <a:pt x="3855" y="20283"/>
                    <a:pt x="3039" y="20484"/>
                  </a:cubicBezTo>
                  <a:cubicBezTo>
                    <a:pt x="2232" y="20682"/>
                    <a:pt x="1176" y="20803"/>
                    <a:pt x="693" y="20743"/>
                  </a:cubicBezTo>
                  <a:cubicBezTo>
                    <a:pt x="-151" y="20639"/>
                    <a:pt x="-169" y="20641"/>
                    <a:pt x="343" y="20924"/>
                  </a:cubicBezTo>
                  <a:cubicBezTo>
                    <a:pt x="636" y="21085"/>
                    <a:pt x="943" y="21309"/>
                    <a:pt x="1019" y="21420"/>
                  </a:cubicBezTo>
                  <a:cubicBezTo>
                    <a:pt x="1095" y="21532"/>
                    <a:pt x="1822" y="21535"/>
                    <a:pt x="2656" y="21431"/>
                  </a:cubicBezTo>
                  <a:cubicBezTo>
                    <a:pt x="3485" y="21328"/>
                    <a:pt x="4814" y="21269"/>
                    <a:pt x="5604" y="21296"/>
                  </a:cubicBezTo>
                  <a:cubicBezTo>
                    <a:pt x="6562" y="21328"/>
                    <a:pt x="7239" y="21231"/>
                    <a:pt x="7632" y="21003"/>
                  </a:cubicBezTo>
                  <a:cubicBezTo>
                    <a:pt x="8457" y="20523"/>
                    <a:pt x="10011" y="20501"/>
                    <a:pt x="11199" y="20946"/>
                  </a:cubicBezTo>
                  <a:cubicBezTo>
                    <a:pt x="12817" y="21553"/>
                    <a:pt x="14915" y="21363"/>
                    <a:pt x="17535" y="20382"/>
                  </a:cubicBezTo>
                  <a:cubicBezTo>
                    <a:pt x="17984" y="20214"/>
                    <a:pt x="18338" y="20224"/>
                    <a:pt x="18733" y="20405"/>
                  </a:cubicBezTo>
                  <a:cubicBezTo>
                    <a:pt x="19339" y="20683"/>
                    <a:pt x="20476" y="20427"/>
                    <a:pt x="20329" y="20044"/>
                  </a:cubicBezTo>
                  <a:cubicBezTo>
                    <a:pt x="20283" y="19924"/>
                    <a:pt x="19833" y="19818"/>
                    <a:pt x="19335" y="19818"/>
                  </a:cubicBezTo>
                  <a:cubicBezTo>
                    <a:pt x="18793" y="19818"/>
                    <a:pt x="18407" y="19711"/>
                    <a:pt x="18366" y="19547"/>
                  </a:cubicBezTo>
                  <a:cubicBezTo>
                    <a:pt x="18329" y="19397"/>
                    <a:pt x="18831" y="18846"/>
                    <a:pt x="19482" y="18317"/>
                  </a:cubicBezTo>
                  <a:cubicBezTo>
                    <a:pt x="20133" y="17788"/>
                    <a:pt x="20786" y="17102"/>
                    <a:pt x="20931" y="16794"/>
                  </a:cubicBezTo>
                  <a:cubicBezTo>
                    <a:pt x="21174" y="16280"/>
                    <a:pt x="21166" y="16179"/>
                    <a:pt x="20891" y="15530"/>
                  </a:cubicBezTo>
                  <a:cubicBezTo>
                    <a:pt x="20597" y="14839"/>
                    <a:pt x="20602" y="14814"/>
                    <a:pt x="20964" y="14345"/>
                  </a:cubicBezTo>
                  <a:cubicBezTo>
                    <a:pt x="21384" y="13802"/>
                    <a:pt x="21431" y="13610"/>
                    <a:pt x="21111" y="13781"/>
                  </a:cubicBezTo>
                  <a:cubicBezTo>
                    <a:pt x="20882" y="13903"/>
                    <a:pt x="15599" y="5978"/>
                    <a:pt x="15499" y="5364"/>
                  </a:cubicBezTo>
                  <a:cubicBezTo>
                    <a:pt x="15470" y="5181"/>
                    <a:pt x="15351" y="5025"/>
                    <a:pt x="15231" y="5025"/>
                  </a:cubicBezTo>
                  <a:cubicBezTo>
                    <a:pt x="14948" y="5025"/>
                    <a:pt x="14465" y="4020"/>
                    <a:pt x="14465" y="3423"/>
                  </a:cubicBezTo>
                  <a:cubicBezTo>
                    <a:pt x="14465" y="2903"/>
                    <a:pt x="14681" y="2658"/>
                    <a:pt x="15214" y="2577"/>
                  </a:cubicBezTo>
                  <a:cubicBezTo>
                    <a:pt x="15415" y="2546"/>
                    <a:pt x="16134" y="2329"/>
                    <a:pt x="16802" y="2103"/>
                  </a:cubicBezTo>
                  <a:cubicBezTo>
                    <a:pt x="17738" y="1787"/>
                    <a:pt x="17948" y="1640"/>
                    <a:pt x="17731" y="1471"/>
                  </a:cubicBezTo>
                  <a:cubicBezTo>
                    <a:pt x="17472" y="1270"/>
                    <a:pt x="17218" y="1293"/>
                    <a:pt x="15703" y="1674"/>
                  </a:cubicBezTo>
                  <a:cubicBezTo>
                    <a:pt x="15123" y="1820"/>
                    <a:pt x="14302" y="1247"/>
                    <a:pt x="14302" y="693"/>
                  </a:cubicBezTo>
                  <a:cubicBezTo>
                    <a:pt x="14302" y="515"/>
                    <a:pt x="14218" y="365"/>
                    <a:pt x="14123" y="365"/>
                  </a:cubicBezTo>
                  <a:cubicBezTo>
                    <a:pt x="14008" y="365"/>
                    <a:pt x="13991" y="1065"/>
                    <a:pt x="14066" y="2442"/>
                  </a:cubicBezTo>
                  <a:cubicBezTo>
                    <a:pt x="14171" y="4370"/>
                    <a:pt x="14156" y="4535"/>
                    <a:pt x="13838" y="4811"/>
                  </a:cubicBezTo>
                  <a:cubicBezTo>
                    <a:pt x="13575" y="5040"/>
                    <a:pt x="13512" y="5280"/>
                    <a:pt x="13577" y="5838"/>
                  </a:cubicBezTo>
                  <a:cubicBezTo>
                    <a:pt x="13634" y="6328"/>
                    <a:pt x="13576" y="6659"/>
                    <a:pt x="13398" y="6865"/>
                  </a:cubicBezTo>
                  <a:cubicBezTo>
                    <a:pt x="13173" y="7125"/>
                    <a:pt x="13001" y="6997"/>
                    <a:pt x="12185" y="5985"/>
                  </a:cubicBezTo>
                  <a:cubicBezTo>
                    <a:pt x="11660" y="5334"/>
                    <a:pt x="10924" y="4669"/>
                    <a:pt x="10548" y="4495"/>
                  </a:cubicBezTo>
                  <a:cubicBezTo>
                    <a:pt x="9885" y="4188"/>
                    <a:pt x="9858" y="4135"/>
                    <a:pt x="9750" y="2915"/>
                  </a:cubicBezTo>
                  <a:cubicBezTo>
                    <a:pt x="9617" y="1427"/>
                    <a:pt x="9680" y="1217"/>
                    <a:pt x="10214" y="1403"/>
                  </a:cubicBezTo>
                  <a:cubicBezTo>
                    <a:pt x="10476" y="1495"/>
                    <a:pt x="10889" y="1349"/>
                    <a:pt x="11395" y="975"/>
                  </a:cubicBezTo>
                  <a:cubicBezTo>
                    <a:pt x="12163" y="406"/>
                    <a:pt x="12162" y="387"/>
                    <a:pt x="11712" y="230"/>
                  </a:cubicBezTo>
                  <a:cubicBezTo>
                    <a:pt x="11459" y="141"/>
                    <a:pt x="11183" y="184"/>
                    <a:pt x="11085" y="320"/>
                  </a:cubicBezTo>
                  <a:cubicBezTo>
                    <a:pt x="10884" y="600"/>
                    <a:pt x="9806" y="427"/>
                    <a:pt x="9473" y="61"/>
                  </a:cubicBezTo>
                  <a:cubicBezTo>
                    <a:pt x="9449" y="35"/>
                    <a:pt x="9426" y="12"/>
                    <a:pt x="9408" y="4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0" name="Right Arrow 9">
            <a:extLst>
              <a:ext uri="{FF2B5EF4-FFF2-40B4-BE49-F238E27FC236}">
                <a16:creationId xmlns:a16="http://schemas.microsoft.com/office/drawing/2014/main" id="{F9571E76-71BA-CAF9-86F1-B4F32CD61F12}"/>
              </a:ext>
            </a:extLst>
          </p:cNvPr>
          <p:cNvSpPr/>
          <p:nvPr/>
        </p:nvSpPr>
        <p:spPr>
          <a:xfrm>
            <a:off x="2866289" y="2661393"/>
            <a:ext cx="1899864" cy="1524000"/>
          </a:xfrm>
          <a:prstGeom prst="rightArrow">
            <a:avLst/>
          </a:prstGeom>
          <a:solidFill>
            <a:schemeClr val="bg1">
              <a:alpha val="22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839DFCA4-1853-6FE8-38C2-5E36C11E6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918218" y="2648441"/>
            <a:ext cx="3754840" cy="1524000"/>
          </a:xfrm>
          <a:prstGeom prst="rect">
            <a:avLst/>
          </a:prstGeom>
          <a:ln w="53975">
            <a:solidFill>
              <a:schemeClr val="tx1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246554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E60B71-F8BA-0D0E-AF4F-A32586197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70483"/>
            <a:ext cx="2616433" cy="2353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" descr="Image">
            <a:extLst>
              <a:ext uri="{FF2B5EF4-FFF2-40B4-BE49-F238E27FC236}">
                <a16:creationId xmlns:a16="http://schemas.microsoft.com/office/drawing/2014/main" id="{6F7358BC-90AE-EB3A-B2DF-3457BD384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534" y="2465486"/>
            <a:ext cx="2636932" cy="23831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2F2D156F-C73B-18CD-0143-13AC89513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757" y="2426647"/>
            <a:ext cx="2598043" cy="2460788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547FB1E-0A56-D673-31A4-5E7DF506B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9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" pitchFamily="2" charset="77"/>
                <a:ea typeface="Palatino" pitchFamily="2" charset="77"/>
              </a:rPr>
              <a:t>1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  2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3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B33467-A06E-405E-432E-F85AEC11EAD0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415247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5EA2EAFB-187B-00F4-6140-E67FF119D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30" y="2242605"/>
            <a:ext cx="2734730" cy="3168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2EECA653-3E4B-4D5B-AC4C-94DAD39F3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860" y="2242605"/>
            <a:ext cx="2702014" cy="320739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6A2477EF-87C6-D516-0EDA-D27802388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786" y="2232110"/>
            <a:ext cx="2702014" cy="322838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A74D72-4A7D-D889-380C-404BE6EEA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9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" pitchFamily="2" charset="77"/>
                <a:ea typeface="Palatino" pitchFamily="2" charset="77"/>
              </a:rPr>
              <a:t>1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  2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3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24A9F1-7FA6-C6FB-A7E7-4C1222E7F5A5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98929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9" name="Image">
            <a:extLst>
              <a:ext uri="{FF2B5EF4-FFF2-40B4-BE49-F238E27FC236}">
                <a16:creationId xmlns:a16="http://schemas.microsoft.com/office/drawing/2014/main" id="{11164C10-ECAF-EECF-C76E-9A2F686895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6520" y="2408426"/>
            <a:ext cx="2810142" cy="2562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>
            <a:extLst>
              <a:ext uri="{FF2B5EF4-FFF2-40B4-BE49-F238E27FC236}">
                <a16:creationId xmlns:a16="http://schemas.microsoft.com/office/drawing/2014/main" id="{067272F4-7843-E8A2-99BC-600E011BA6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72220" y="2408426"/>
            <a:ext cx="2867785" cy="2562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">
            <a:extLst>
              <a:ext uri="{FF2B5EF4-FFF2-40B4-BE49-F238E27FC236}">
                <a16:creationId xmlns:a16="http://schemas.microsoft.com/office/drawing/2014/main" id="{A7588E42-67C8-DB19-F28F-729037246C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64550" y="2389391"/>
            <a:ext cx="2842930" cy="2486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8466B22-9F2A-7EC4-FE69-AFE62151E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9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" pitchFamily="2" charset="77"/>
                <a:ea typeface="Palatino" pitchFamily="2" charset="77"/>
              </a:rPr>
              <a:t>1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  2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3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210CF5-6F31-BDFC-3CE6-E85096DA3096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167385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5EF56-7CA2-5968-827A-AA1CB8FFD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CE985-6BC9-7F5C-3FD3-55DFD921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4703" y="2728211"/>
            <a:ext cx="3152097" cy="3132943"/>
          </a:xfrm>
          <a:custGeom>
            <a:avLst/>
            <a:gdLst>
              <a:gd name="connsiteX0" fmla="*/ 0 w 3152097"/>
              <a:gd name="connsiteY0" fmla="*/ 0 h 3132943"/>
              <a:gd name="connsiteX1" fmla="*/ 430787 w 3152097"/>
              <a:gd name="connsiteY1" fmla="*/ 0 h 3132943"/>
              <a:gd name="connsiteX2" fmla="*/ 1019178 w 3152097"/>
              <a:gd name="connsiteY2" fmla="*/ 0 h 3132943"/>
              <a:gd name="connsiteX3" fmla="*/ 1576049 w 3152097"/>
              <a:gd name="connsiteY3" fmla="*/ 0 h 3132943"/>
              <a:gd name="connsiteX4" fmla="*/ 2006835 w 3152097"/>
              <a:gd name="connsiteY4" fmla="*/ 0 h 3132943"/>
              <a:gd name="connsiteX5" fmla="*/ 2500664 w 3152097"/>
              <a:gd name="connsiteY5" fmla="*/ 0 h 3132943"/>
              <a:gd name="connsiteX6" fmla="*/ 3152097 w 3152097"/>
              <a:gd name="connsiteY6" fmla="*/ 0 h 3132943"/>
              <a:gd name="connsiteX7" fmla="*/ 3152097 w 3152097"/>
              <a:gd name="connsiteY7" fmla="*/ 522157 h 3132943"/>
              <a:gd name="connsiteX8" fmla="*/ 3152097 w 3152097"/>
              <a:gd name="connsiteY8" fmla="*/ 981655 h 3132943"/>
              <a:gd name="connsiteX9" fmla="*/ 3152097 w 3152097"/>
              <a:gd name="connsiteY9" fmla="*/ 1409824 h 3132943"/>
              <a:gd name="connsiteX10" fmla="*/ 3152097 w 3152097"/>
              <a:gd name="connsiteY10" fmla="*/ 1869323 h 3132943"/>
              <a:gd name="connsiteX11" fmla="*/ 3152097 w 3152097"/>
              <a:gd name="connsiteY11" fmla="*/ 2422809 h 3132943"/>
              <a:gd name="connsiteX12" fmla="*/ 3152097 w 3152097"/>
              <a:gd name="connsiteY12" fmla="*/ 3132943 h 3132943"/>
              <a:gd name="connsiteX13" fmla="*/ 2721310 w 3152097"/>
              <a:gd name="connsiteY13" fmla="*/ 3132943 h 3132943"/>
              <a:gd name="connsiteX14" fmla="*/ 2290524 w 3152097"/>
              <a:gd name="connsiteY14" fmla="*/ 3132943 h 3132943"/>
              <a:gd name="connsiteX15" fmla="*/ 1733653 w 3152097"/>
              <a:gd name="connsiteY15" fmla="*/ 3132943 h 3132943"/>
              <a:gd name="connsiteX16" fmla="*/ 1302867 w 3152097"/>
              <a:gd name="connsiteY16" fmla="*/ 3132943 h 3132943"/>
              <a:gd name="connsiteX17" fmla="*/ 777517 w 3152097"/>
              <a:gd name="connsiteY17" fmla="*/ 3132943 h 3132943"/>
              <a:gd name="connsiteX18" fmla="*/ 0 w 3152097"/>
              <a:gd name="connsiteY18" fmla="*/ 3132943 h 3132943"/>
              <a:gd name="connsiteX19" fmla="*/ 0 w 3152097"/>
              <a:gd name="connsiteY19" fmla="*/ 2610786 h 3132943"/>
              <a:gd name="connsiteX20" fmla="*/ 0 w 3152097"/>
              <a:gd name="connsiteY20" fmla="*/ 2088629 h 3132943"/>
              <a:gd name="connsiteX21" fmla="*/ 0 w 3152097"/>
              <a:gd name="connsiteY21" fmla="*/ 1503813 h 3132943"/>
              <a:gd name="connsiteX22" fmla="*/ 0 w 3152097"/>
              <a:gd name="connsiteY22" fmla="*/ 1012985 h 3132943"/>
              <a:gd name="connsiteX23" fmla="*/ 0 w 3152097"/>
              <a:gd name="connsiteY23" fmla="*/ 522157 h 3132943"/>
              <a:gd name="connsiteX24" fmla="*/ 0 w 3152097"/>
              <a:gd name="connsiteY24" fmla="*/ 0 h 313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52097" h="3132943" fill="none" extrusionOk="0">
                <a:moveTo>
                  <a:pt x="0" y="0"/>
                </a:moveTo>
                <a:cubicBezTo>
                  <a:pt x="206139" y="-9642"/>
                  <a:pt x="328489" y="12042"/>
                  <a:pt x="430787" y="0"/>
                </a:cubicBezTo>
                <a:cubicBezTo>
                  <a:pt x="533085" y="-12042"/>
                  <a:pt x="829737" y="50865"/>
                  <a:pt x="1019178" y="0"/>
                </a:cubicBezTo>
                <a:cubicBezTo>
                  <a:pt x="1208619" y="-50865"/>
                  <a:pt x="1325155" y="16771"/>
                  <a:pt x="1576049" y="0"/>
                </a:cubicBezTo>
                <a:cubicBezTo>
                  <a:pt x="1826943" y="-16771"/>
                  <a:pt x="1870309" y="36280"/>
                  <a:pt x="2006835" y="0"/>
                </a:cubicBezTo>
                <a:cubicBezTo>
                  <a:pt x="2143361" y="-36280"/>
                  <a:pt x="2304927" y="42776"/>
                  <a:pt x="2500664" y="0"/>
                </a:cubicBezTo>
                <a:cubicBezTo>
                  <a:pt x="2696401" y="-42776"/>
                  <a:pt x="2937680" y="67941"/>
                  <a:pt x="3152097" y="0"/>
                </a:cubicBezTo>
                <a:cubicBezTo>
                  <a:pt x="3204409" y="170374"/>
                  <a:pt x="3113289" y="335557"/>
                  <a:pt x="3152097" y="522157"/>
                </a:cubicBezTo>
                <a:cubicBezTo>
                  <a:pt x="3190905" y="708757"/>
                  <a:pt x="3129569" y="841237"/>
                  <a:pt x="3152097" y="981655"/>
                </a:cubicBezTo>
                <a:cubicBezTo>
                  <a:pt x="3174625" y="1122073"/>
                  <a:pt x="3142169" y="1291271"/>
                  <a:pt x="3152097" y="1409824"/>
                </a:cubicBezTo>
                <a:cubicBezTo>
                  <a:pt x="3162025" y="1528377"/>
                  <a:pt x="3132813" y="1677394"/>
                  <a:pt x="3152097" y="1869323"/>
                </a:cubicBezTo>
                <a:cubicBezTo>
                  <a:pt x="3171381" y="2061252"/>
                  <a:pt x="3117118" y="2289043"/>
                  <a:pt x="3152097" y="2422809"/>
                </a:cubicBezTo>
                <a:cubicBezTo>
                  <a:pt x="3187076" y="2556575"/>
                  <a:pt x="3067027" y="2915557"/>
                  <a:pt x="3152097" y="3132943"/>
                </a:cubicBezTo>
                <a:cubicBezTo>
                  <a:pt x="2967964" y="3145166"/>
                  <a:pt x="2887777" y="3129483"/>
                  <a:pt x="2721310" y="3132943"/>
                </a:cubicBezTo>
                <a:cubicBezTo>
                  <a:pt x="2554843" y="3136403"/>
                  <a:pt x="2388622" y="3114172"/>
                  <a:pt x="2290524" y="3132943"/>
                </a:cubicBezTo>
                <a:cubicBezTo>
                  <a:pt x="2192426" y="3151714"/>
                  <a:pt x="1928725" y="3083684"/>
                  <a:pt x="1733653" y="3132943"/>
                </a:cubicBezTo>
                <a:cubicBezTo>
                  <a:pt x="1538581" y="3182202"/>
                  <a:pt x="1449682" y="3116759"/>
                  <a:pt x="1302867" y="3132943"/>
                </a:cubicBezTo>
                <a:cubicBezTo>
                  <a:pt x="1156052" y="3149127"/>
                  <a:pt x="918051" y="3119060"/>
                  <a:pt x="777517" y="3132943"/>
                </a:cubicBezTo>
                <a:cubicBezTo>
                  <a:pt x="636983" y="3146826"/>
                  <a:pt x="271894" y="3068861"/>
                  <a:pt x="0" y="3132943"/>
                </a:cubicBezTo>
                <a:cubicBezTo>
                  <a:pt x="-9374" y="2960211"/>
                  <a:pt x="60139" y="2794462"/>
                  <a:pt x="0" y="2610786"/>
                </a:cubicBezTo>
                <a:cubicBezTo>
                  <a:pt x="-60139" y="2427110"/>
                  <a:pt x="9480" y="2240332"/>
                  <a:pt x="0" y="2088629"/>
                </a:cubicBezTo>
                <a:cubicBezTo>
                  <a:pt x="-9480" y="1936926"/>
                  <a:pt x="38348" y="1761107"/>
                  <a:pt x="0" y="1503813"/>
                </a:cubicBezTo>
                <a:cubicBezTo>
                  <a:pt x="-38348" y="1246519"/>
                  <a:pt x="38912" y="1239762"/>
                  <a:pt x="0" y="1012985"/>
                </a:cubicBezTo>
                <a:cubicBezTo>
                  <a:pt x="-38912" y="786208"/>
                  <a:pt x="22397" y="764316"/>
                  <a:pt x="0" y="522157"/>
                </a:cubicBezTo>
                <a:cubicBezTo>
                  <a:pt x="-22397" y="279998"/>
                  <a:pt x="2232" y="132718"/>
                  <a:pt x="0" y="0"/>
                </a:cubicBezTo>
                <a:close/>
              </a:path>
              <a:path w="3152097" h="3132943" stroke="0" extrusionOk="0">
                <a:moveTo>
                  <a:pt x="0" y="0"/>
                </a:moveTo>
                <a:cubicBezTo>
                  <a:pt x="130637" y="-10396"/>
                  <a:pt x="353753" y="19129"/>
                  <a:pt x="493829" y="0"/>
                </a:cubicBezTo>
                <a:cubicBezTo>
                  <a:pt x="633905" y="-19129"/>
                  <a:pt x="764939" y="17156"/>
                  <a:pt x="924615" y="0"/>
                </a:cubicBezTo>
                <a:cubicBezTo>
                  <a:pt x="1084291" y="-17156"/>
                  <a:pt x="1341430" y="32724"/>
                  <a:pt x="1513007" y="0"/>
                </a:cubicBezTo>
                <a:cubicBezTo>
                  <a:pt x="1684584" y="-32724"/>
                  <a:pt x="1875236" y="23128"/>
                  <a:pt x="2006835" y="0"/>
                </a:cubicBezTo>
                <a:cubicBezTo>
                  <a:pt x="2138434" y="-23128"/>
                  <a:pt x="2287238" y="14528"/>
                  <a:pt x="2500664" y="0"/>
                </a:cubicBezTo>
                <a:cubicBezTo>
                  <a:pt x="2714090" y="-14528"/>
                  <a:pt x="2871592" y="15289"/>
                  <a:pt x="3152097" y="0"/>
                </a:cubicBezTo>
                <a:cubicBezTo>
                  <a:pt x="3159312" y="194849"/>
                  <a:pt x="3125611" y="331907"/>
                  <a:pt x="3152097" y="459498"/>
                </a:cubicBezTo>
                <a:cubicBezTo>
                  <a:pt x="3178583" y="587089"/>
                  <a:pt x="3128898" y="831938"/>
                  <a:pt x="3152097" y="981655"/>
                </a:cubicBezTo>
                <a:cubicBezTo>
                  <a:pt x="3175296" y="1131372"/>
                  <a:pt x="3142742" y="1310250"/>
                  <a:pt x="3152097" y="1441154"/>
                </a:cubicBezTo>
                <a:cubicBezTo>
                  <a:pt x="3161452" y="1572058"/>
                  <a:pt x="3139175" y="1803912"/>
                  <a:pt x="3152097" y="1900652"/>
                </a:cubicBezTo>
                <a:cubicBezTo>
                  <a:pt x="3165019" y="1997392"/>
                  <a:pt x="3117990" y="2196960"/>
                  <a:pt x="3152097" y="2422809"/>
                </a:cubicBezTo>
                <a:cubicBezTo>
                  <a:pt x="3186204" y="2648658"/>
                  <a:pt x="3099493" y="2868720"/>
                  <a:pt x="3152097" y="3132943"/>
                </a:cubicBezTo>
                <a:cubicBezTo>
                  <a:pt x="2998206" y="3164980"/>
                  <a:pt x="2917764" y="3123130"/>
                  <a:pt x="2721310" y="3132943"/>
                </a:cubicBezTo>
                <a:cubicBezTo>
                  <a:pt x="2524856" y="3142756"/>
                  <a:pt x="2372289" y="3102242"/>
                  <a:pt x="2132919" y="3132943"/>
                </a:cubicBezTo>
                <a:cubicBezTo>
                  <a:pt x="1893549" y="3163644"/>
                  <a:pt x="1823595" y="3131823"/>
                  <a:pt x="1670611" y="3132943"/>
                </a:cubicBezTo>
                <a:cubicBezTo>
                  <a:pt x="1517627" y="3134063"/>
                  <a:pt x="1402572" y="3120696"/>
                  <a:pt x="1145262" y="3132943"/>
                </a:cubicBezTo>
                <a:cubicBezTo>
                  <a:pt x="887952" y="3145190"/>
                  <a:pt x="816185" y="3090608"/>
                  <a:pt x="556870" y="3132943"/>
                </a:cubicBezTo>
                <a:cubicBezTo>
                  <a:pt x="297555" y="3175278"/>
                  <a:pt x="263199" y="3127596"/>
                  <a:pt x="0" y="3132943"/>
                </a:cubicBezTo>
                <a:cubicBezTo>
                  <a:pt x="-23311" y="3035880"/>
                  <a:pt x="44802" y="2856188"/>
                  <a:pt x="0" y="2704774"/>
                </a:cubicBezTo>
                <a:cubicBezTo>
                  <a:pt x="-44802" y="2553360"/>
                  <a:pt x="14596" y="2398636"/>
                  <a:pt x="0" y="2245276"/>
                </a:cubicBezTo>
                <a:cubicBezTo>
                  <a:pt x="-14596" y="2091916"/>
                  <a:pt x="40331" y="1960108"/>
                  <a:pt x="0" y="1754448"/>
                </a:cubicBezTo>
                <a:cubicBezTo>
                  <a:pt x="-40331" y="1548788"/>
                  <a:pt x="3900" y="1411795"/>
                  <a:pt x="0" y="1169632"/>
                </a:cubicBezTo>
                <a:cubicBezTo>
                  <a:pt x="-3900" y="927469"/>
                  <a:pt x="61925" y="906060"/>
                  <a:pt x="0" y="647475"/>
                </a:cubicBezTo>
                <a:cubicBezTo>
                  <a:pt x="-61925" y="388890"/>
                  <a:pt x="72711" y="274707"/>
                  <a:pt x="0" y="0"/>
                </a:cubicBezTo>
                <a:close/>
              </a:path>
            </a:pathLst>
          </a:custGeom>
          <a:ln w="31750">
            <a:solidFill>
              <a:schemeClr val="tx1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Scribble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 Linotype" panose="02040502050505030304" pitchFamily="18" charset="0"/>
              </a:rPr>
              <a:t>In many cases, best to let the experimentalists do this once-and-for-all) </a:t>
            </a:r>
            <a:r>
              <a:rPr lang="en-US" sz="2800" dirty="0">
                <a:latin typeface="Palatino Linotype" panose="02040502050505030304" pitchFamily="18" charset="0"/>
                <a:sym typeface="Wingdings" pitchFamily="2" charset="2"/>
              </a:rPr>
              <a:t> particle-level measurements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1D35B4-6265-3CF1-3957-9E793F93C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08879"/>
            <a:ext cx="4725145" cy="3592257"/>
          </a:xfrm>
          <a:custGeom>
            <a:avLst/>
            <a:gdLst>
              <a:gd name="connsiteX0" fmla="*/ 0 w 4725145"/>
              <a:gd name="connsiteY0" fmla="*/ 0 h 3592257"/>
              <a:gd name="connsiteX1" fmla="*/ 685146 w 4725145"/>
              <a:gd name="connsiteY1" fmla="*/ 0 h 3592257"/>
              <a:gd name="connsiteX2" fmla="*/ 1370292 w 4725145"/>
              <a:gd name="connsiteY2" fmla="*/ 0 h 3592257"/>
              <a:gd name="connsiteX3" fmla="*/ 1960935 w 4725145"/>
              <a:gd name="connsiteY3" fmla="*/ 0 h 3592257"/>
              <a:gd name="connsiteX4" fmla="*/ 2598830 w 4725145"/>
              <a:gd name="connsiteY4" fmla="*/ 0 h 3592257"/>
              <a:gd name="connsiteX5" fmla="*/ 3142221 w 4725145"/>
              <a:gd name="connsiteY5" fmla="*/ 0 h 3592257"/>
              <a:gd name="connsiteX6" fmla="*/ 3732865 w 4725145"/>
              <a:gd name="connsiteY6" fmla="*/ 0 h 3592257"/>
              <a:gd name="connsiteX7" fmla="*/ 4725145 w 4725145"/>
              <a:gd name="connsiteY7" fmla="*/ 0 h 3592257"/>
              <a:gd name="connsiteX8" fmla="*/ 4725145 w 4725145"/>
              <a:gd name="connsiteY8" fmla="*/ 526864 h 3592257"/>
              <a:gd name="connsiteX9" fmla="*/ 4725145 w 4725145"/>
              <a:gd name="connsiteY9" fmla="*/ 1017806 h 3592257"/>
              <a:gd name="connsiteX10" fmla="*/ 4725145 w 4725145"/>
              <a:gd name="connsiteY10" fmla="*/ 1544671 h 3592257"/>
              <a:gd name="connsiteX11" fmla="*/ 4725145 w 4725145"/>
              <a:gd name="connsiteY11" fmla="*/ 2107457 h 3592257"/>
              <a:gd name="connsiteX12" fmla="*/ 4725145 w 4725145"/>
              <a:gd name="connsiteY12" fmla="*/ 2706167 h 3592257"/>
              <a:gd name="connsiteX13" fmla="*/ 4725145 w 4725145"/>
              <a:gd name="connsiteY13" fmla="*/ 3592257 h 3592257"/>
              <a:gd name="connsiteX14" fmla="*/ 4039999 w 4725145"/>
              <a:gd name="connsiteY14" fmla="*/ 3592257 h 3592257"/>
              <a:gd name="connsiteX15" fmla="*/ 3449356 w 4725145"/>
              <a:gd name="connsiteY15" fmla="*/ 3592257 h 3592257"/>
              <a:gd name="connsiteX16" fmla="*/ 2858713 w 4725145"/>
              <a:gd name="connsiteY16" fmla="*/ 3592257 h 3592257"/>
              <a:gd name="connsiteX17" fmla="*/ 2268070 w 4725145"/>
              <a:gd name="connsiteY17" fmla="*/ 3592257 h 3592257"/>
              <a:gd name="connsiteX18" fmla="*/ 1677426 w 4725145"/>
              <a:gd name="connsiteY18" fmla="*/ 3592257 h 3592257"/>
              <a:gd name="connsiteX19" fmla="*/ 1134035 w 4725145"/>
              <a:gd name="connsiteY19" fmla="*/ 3592257 h 3592257"/>
              <a:gd name="connsiteX20" fmla="*/ 0 w 4725145"/>
              <a:gd name="connsiteY20" fmla="*/ 3592257 h 3592257"/>
              <a:gd name="connsiteX21" fmla="*/ 0 w 4725145"/>
              <a:gd name="connsiteY21" fmla="*/ 2993548 h 3592257"/>
              <a:gd name="connsiteX22" fmla="*/ 0 w 4725145"/>
              <a:gd name="connsiteY22" fmla="*/ 2358915 h 3592257"/>
              <a:gd name="connsiteX23" fmla="*/ 0 w 4725145"/>
              <a:gd name="connsiteY23" fmla="*/ 1724283 h 3592257"/>
              <a:gd name="connsiteX24" fmla="*/ 0 w 4725145"/>
              <a:gd name="connsiteY24" fmla="*/ 1053729 h 3592257"/>
              <a:gd name="connsiteX25" fmla="*/ 0 w 4725145"/>
              <a:gd name="connsiteY25" fmla="*/ 0 h 3592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145" h="3592257" fill="none" extrusionOk="0">
                <a:moveTo>
                  <a:pt x="0" y="0"/>
                </a:moveTo>
                <a:cubicBezTo>
                  <a:pt x="226342" y="-61395"/>
                  <a:pt x="396345" y="74691"/>
                  <a:pt x="685146" y="0"/>
                </a:cubicBezTo>
                <a:cubicBezTo>
                  <a:pt x="973947" y="-74691"/>
                  <a:pt x="1054523" y="27619"/>
                  <a:pt x="1370292" y="0"/>
                </a:cubicBezTo>
                <a:cubicBezTo>
                  <a:pt x="1686061" y="-27619"/>
                  <a:pt x="1840932" y="47631"/>
                  <a:pt x="1960935" y="0"/>
                </a:cubicBezTo>
                <a:cubicBezTo>
                  <a:pt x="2080938" y="-47631"/>
                  <a:pt x="2440610" y="66492"/>
                  <a:pt x="2598830" y="0"/>
                </a:cubicBezTo>
                <a:cubicBezTo>
                  <a:pt x="2757051" y="-66492"/>
                  <a:pt x="2993716" y="54818"/>
                  <a:pt x="3142221" y="0"/>
                </a:cubicBezTo>
                <a:cubicBezTo>
                  <a:pt x="3290726" y="-54818"/>
                  <a:pt x="3492886" y="43909"/>
                  <a:pt x="3732865" y="0"/>
                </a:cubicBezTo>
                <a:cubicBezTo>
                  <a:pt x="3972844" y="-43909"/>
                  <a:pt x="4347471" y="82604"/>
                  <a:pt x="4725145" y="0"/>
                </a:cubicBezTo>
                <a:cubicBezTo>
                  <a:pt x="4787945" y="191754"/>
                  <a:pt x="4720177" y="353847"/>
                  <a:pt x="4725145" y="526864"/>
                </a:cubicBezTo>
                <a:cubicBezTo>
                  <a:pt x="4730113" y="699881"/>
                  <a:pt x="4705657" y="789870"/>
                  <a:pt x="4725145" y="1017806"/>
                </a:cubicBezTo>
                <a:cubicBezTo>
                  <a:pt x="4744633" y="1245742"/>
                  <a:pt x="4694531" y="1404003"/>
                  <a:pt x="4725145" y="1544671"/>
                </a:cubicBezTo>
                <a:cubicBezTo>
                  <a:pt x="4755759" y="1685339"/>
                  <a:pt x="4680441" y="1909444"/>
                  <a:pt x="4725145" y="2107457"/>
                </a:cubicBezTo>
                <a:cubicBezTo>
                  <a:pt x="4769849" y="2305470"/>
                  <a:pt x="4682555" y="2448478"/>
                  <a:pt x="4725145" y="2706167"/>
                </a:cubicBezTo>
                <a:cubicBezTo>
                  <a:pt x="4767735" y="2963856"/>
                  <a:pt x="4628997" y="3257596"/>
                  <a:pt x="4725145" y="3592257"/>
                </a:cubicBezTo>
                <a:cubicBezTo>
                  <a:pt x="4463463" y="3614730"/>
                  <a:pt x="4327044" y="3561264"/>
                  <a:pt x="4039999" y="3592257"/>
                </a:cubicBezTo>
                <a:cubicBezTo>
                  <a:pt x="3752954" y="3623250"/>
                  <a:pt x="3695213" y="3561648"/>
                  <a:pt x="3449356" y="3592257"/>
                </a:cubicBezTo>
                <a:cubicBezTo>
                  <a:pt x="3203499" y="3622866"/>
                  <a:pt x="3038291" y="3533680"/>
                  <a:pt x="2858713" y="3592257"/>
                </a:cubicBezTo>
                <a:cubicBezTo>
                  <a:pt x="2679135" y="3650834"/>
                  <a:pt x="2501963" y="3540324"/>
                  <a:pt x="2268070" y="3592257"/>
                </a:cubicBezTo>
                <a:cubicBezTo>
                  <a:pt x="2034177" y="3644190"/>
                  <a:pt x="1916835" y="3573957"/>
                  <a:pt x="1677426" y="3592257"/>
                </a:cubicBezTo>
                <a:cubicBezTo>
                  <a:pt x="1438017" y="3610557"/>
                  <a:pt x="1330225" y="3544169"/>
                  <a:pt x="1134035" y="3592257"/>
                </a:cubicBezTo>
                <a:cubicBezTo>
                  <a:pt x="937845" y="3640345"/>
                  <a:pt x="411094" y="3481152"/>
                  <a:pt x="0" y="3592257"/>
                </a:cubicBezTo>
                <a:cubicBezTo>
                  <a:pt x="-39172" y="3441391"/>
                  <a:pt x="35650" y="3225950"/>
                  <a:pt x="0" y="2993548"/>
                </a:cubicBezTo>
                <a:cubicBezTo>
                  <a:pt x="-35650" y="2761146"/>
                  <a:pt x="4307" y="2658598"/>
                  <a:pt x="0" y="2358915"/>
                </a:cubicBezTo>
                <a:cubicBezTo>
                  <a:pt x="-4307" y="2059232"/>
                  <a:pt x="19552" y="1906203"/>
                  <a:pt x="0" y="1724283"/>
                </a:cubicBezTo>
                <a:cubicBezTo>
                  <a:pt x="-19552" y="1542363"/>
                  <a:pt x="46227" y="1284200"/>
                  <a:pt x="0" y="1053729"/>
                </a:cubicBezTo>
                <a:cubicBezTo>
                  <a:pt x="-46227" y="823258"/>
                  <a:pt x="41667" y="399452"/>
                  <a:pt x="0" y="0"/>
                </a:cubicBezTo>
                <a:close/>
              </a:path>
              <a:path w="4725145" h="3592257" stroke="0" extrusionOk="0">
                <a:moveTo>
                  <a:pt x="0" y="0"/>
                </a:moveTo>
                <a:cubicBezTo>
                  <a:pt x="112959" y="-26480"/>
                  <a:pt x="332066" y="35985"/>
                  <a:pt x="543392" y="0"/>
                </a:cubicBezTo>
                <a:cubicBezTo>
                  <a:pt x="754718" y="-35985"/>
                  <a:pt x="856616" y="18004"/>
                  <a:pt x="992280" y="0"/>
                </a:cubicBezTo>
                <a:cubicBezTo>
                  <a:pt x="1127944" y="-18004"/>
                  <a:pt x="1358127" y="34585"/>
                  <a:pt x="1677426" y="0"/>
                </a:cubicBezTo>
                <a:cubicBezTo>
                  <a:pt x="1996725" y="-34585"/>
                  <a:pt x="2090331" y="61065"/>
                  <a:pt x="2220818" y="0"/>
                </a:cubicBezTo>
                <a:cubicBezTo>
                  <a:pt x="2351305" y="-61065"/>
                  <a:pt x="2558505" y="7266"/>
                  <a:pt x="2764210" y="0"/>
                </a:cubicBezTo>
                <a:cubicBezTo>
                  <a:pt x="2969915" y="-7266"/>
                  <a:pt x="3236777" y="35956"/>
                  <a:pt x="3449356" y="0"/>
                </a:cubicBezTo>
                <a:cubicBezTo>
                  <a:pt x="3661935" y="-35956"/>
                  <a:pt x="3743076" y="37100"/>
                  <a:pt x="3945496" y="0"/>
                </a:cubicBezTo>
                <a:cubicBezTo>
                  <a:pt x="4147916" y="-37100"/>
                  <a:pt x="4362797" y="42195"/>
                  <a:pt x="4725145" y="0"/>
                </a:cubicBezTo>
                <a:cubicBezTo>
                  <a:pt x="4741183" y="245374"/>
                  <a:pt x="4671902" y="427987"/>
                  <a:pt x="4725145" y="670555"/>
                </a:cubicBezTo>
                <a:cubicBezTo>
                  <a:pt x="4778388" y="913124"/>
                  <a:pt x="4692895" y="987792"/>
                  <a:pt x="4725145" y="1197419"/>
                </a:cubicBezTo>
                <a:cubicBezTo>
                  <a:pt x="4757395" y="1407046"/>
                  <a:pt x="4689257" y="1653576"/>
                  <a:pt x="4725145" y="1796129"/>
                </a:cubicBezTo>
                <a:cubicBezTo>
                  <a:pt x="4761033" y="1938682"/>
                  <a:pt x="4689577" y="2244932"/>
                  <a:pt x="4725145" y="2430761"/>
                </a:cubicBezTo>
                <a:cubicBezTo>
                  <a:pt x="4760713" y="2616590"/>
                  <a:pt x="4678317" y="2807667"/>
                  <a:pt x="4725145" y="2921702"/>
                </a:cubicBezTo>
                <a:cubicBezTo>
                  <a:pt x="4771973" y="3035737"/>
                  <a:pt x="4700716" y="3434364"/>
                  <a:pt x="4725145" y="3592257"/>
                </a:cubicBezTo>
                <a:cubicBezTo>
                  <a:pt x="4601336" y="3606148"/>
                  <a:pt x="4271091" y="3586746"/>
                  <a:pt x="4134502" y="3592257"/>
                </a:cubicBezTo>
                <a:cubicBezTo>
                  <a:pt x="3997913" y="3597768"/>
                  <a:pt x="3786276" y="3591782"/>
                  <a:pt x="3543859" y="3592257"/>
                </a:cubicBezTo>
                <a:cubicBezTo>
                  <a:pt x="3301442" y="3592732"/>
                  <a:pt x="3000465" y="3528559"/>
                  <a:pt x="2858713" y="3592257"/>
                </a:cubicBezTo>
                <a:cubicBezTo>
                  <a:pt x="2716961" y="3655955"/>
                  <a:pt x="2554932" y="3526705"/>
                  <a:pt x="2268070" y="3592257"/>
                </a:cubicBezTo>
                <a:cubicBezTo>
                  <a:pt x="1981208" y="3657809"/>
                  <a:pt x="1993739" y="3585549"/>
                  <a:pt x="1819181" y="3592257"/>
                </a:cubicBezTo>
                <a:cubicBezTo>
                  <a:pt x="1644623" y="3598965"/>
                  <a:pt x="1437969" y="3546816"/>
                  <a:pt x="1323041" y="3592257"/>
                </a:cubicBezTo>
                <a:cubicBezTo>
                  <a:pt x="1208113" y="3637698"/>
                  <a:pt x="913330" y="3575154"/>
                  <a:pt x="637895" y="3592257"/>
                </a:cubicBezTo>
                <a:cubicBezTo>
                  <a:pt x="362460" y="3609360"/>
                  <a:pt x="315930" y="3518161"/>
                  <a:pt x="0" y="3592257"/>
                </a:cubicBezTo>
                <a:cubicBezTo>
                  <a:pt x="-59208" y="3370368"/>
                  <a:pt x="28291" y="3319215"/>
                  <a:pt x="0" y="3065393"/>
                </a:cubicBezTo>
                <a:cubicBezTo>
                  <a:pt x="-28291" y="2811571"/>
                  <a:pt x="32661" y="2701528"/>
                  <a:pt x="0" y="2502606"/>
                </a:cubicBezTo>
                <a:cubicBezTo>
                  <a:pt x="-32661" y="2303684"/>
                  <a:pt x="7611" y="2223235"/>
                  <a:pt x="0" y="2011664"/>
                </a:cubicBezTo>
                <a:cubicBezTo>
                  <a:pt x="-7611" y="1800093"/>
                  <a:pt x="4253" y="1750994"/>
                  <a:pt x="0" y="1520722"/>
                </a:cubicBezTo>
                <a:cubicBezTo>
                  <a:pt x="-4253" y="1290450"/>
                  <a:pt x="53548" y="1095908"/>
                  <a:pt x="0" y="886090"/>
                </a:cubicBezTo>
                <a:cubicBezTo>
                  <a:pt x="-53548" y="676272"/>
                  <a:pt x="19549" y="196479"/>
                  <a:pt x="0" y="0"/>
                </a:cubicBezTo>
                <a:close/>
              </a:path>
            </a:pathLst>
          </a:custGeom>
          <a:ln w="31750">
            <a:solidFill>
              <a:schemeClr val="tx1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62A5AE-22D9-2E16-26AD-C535338E3E7F}"/>
              </a:ext>
            </a:extLst>
          </p:cNvPr>
          <p:cNvSpPr txBox="1"/>
          <p:nvPr/>
        </p:nvSpPr>
        <p:spPr>
          <a:xfrm>
            <a:off x="1858780" y="1703592"/>
            <a:ext cx="2203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From Benjamin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4AC0CF9-D285-97AF-B200-2BB25ED6D174}"/>
              </a:ext>
            </a:extLst>
          </p:cNvPr>
          <p:cNvCxnSpPr/>
          <p:nvPr/>
        </p:nvCxnSpPr>
        <p:spPr>
          <a:xfrm flipH="1">
            <a:off x="3957403" y="3429000"/>
            <a:ext cx="1577300" cy="468443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9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5EF56-7CA2-5968-827A-AA1CB8FFD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CE985-6BC9-7F5C-3FD3-55DFD921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331200" cy="244376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err="1">
                <a:latin typeface="Palatino Linotype" panose="02040502050505030304" pitchFamily="18" charset="0"/>
              </a:rPr>
              <a:t>Contur</a:t>
            </a:r>
            <a:r>
              <a:rPr lang="en-US" dirty="0">
                <a:latin typeface="Palatino Linotype" panose="02040502050505030304" pitchFamily="18" charset="0"/>
              </a:rPr>
              <a:t> (and the software stack it sits on) provides a very efficient way of extracting </a:t>
            </a:r>
            <a:r>
              <a:rPr lang="en-US" i="1" dirty="0">
                <a:latin typeface="Palatino Linotype" panose="02040502050505030304" pitchFamily="18" charset="0"/>
              </a:rPr>
              <a:t>additional</a:t>
            </a:r>
            <a:r>
              <a:rPr lang="en-US" dirty="0">
                <a:latin typeface="Palatino Linotype" panose="02040502050505030304" pitchFamily="18" charset="0"/>
              </a:rPr>
              <a:t> BSM information from “SM” measurements (if they are made properly – see previous lectures!)</a:t>
            </a:r>
          </a:p>
        </p:txBody>
      </p:sp>
      <p:pic>
        <p:nvPicPr>
          <p:cNvPr id="5" name="Picture 4" descr="A whale tail coming out of water&#10;&#10;Description automatically generated">
            <a:extLst>
              <a:ext uri="{FF2B5EF4-FFF2-40B4-BE49-F238E27FC236}">
                <a16:creationId xmlns:a16="http://schemas.microsoft.com/office/drawing/2014/main" id="{F6AF2F4A-2AD1-CA0B-B892-050D816093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1600" y="3827462"/>
            <a:ext cx="42164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1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6044-EB60-36B8-113B-0D4453D7C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Once you have the BSM </a:t>
            </a:r>
            <a:r>
              <a:rPr lang="en-US" sz="3200" dirty="0" err="1"/>
              <a:t>HepMC</a:t>
            </a:r>
            <a:r>
              <a:rPr lang="en-US" sz="3200" dirty="0"/>
              <a:t> file…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AF90B-2123-5756-B24C-604293C7F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1400" dirty="0" err="1">
                <a:solidFill>
                  <a:srgbClr val="000000"/>
                </a:solidFill>
                <a:latin typeface="Menlo" panose="020B0609030804020204" pitchFamily="49" charset="0"/>
              </a:rPr>
              <a:t>m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kdir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/Work</a:t>
            </a:r>
          </a:p>
          <a:p>
            <a:pPr>
              <a:buFont typeface="Wingdings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Menlo" panose="020B0609030804020204" pitchFamily="49" charset="0"/>
              </a:rPr>
              <a:t>cd /Work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rivet -a $CONTUR_RA13TeV /Events/chacal2024_events_vnoweights.hepmc.gz </a:t>
            </a:r>
          </a:p>
          <a:p>
            <a:pPr>
              <a:buFont typeface="Wingdings" pitchFamily="2" charset="2"/>
              <a:buChar char="Ø"/>
            </a:pP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contur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Rivet.yoda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contur-rivetplots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--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cls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0.3 -–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nomultip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pPr marL="0" indent="0">
              <a:buNone/>
            </a:pPr>
            <a:endParaRPr lang="en-GB" sz="1400" dirty="0">
              <a:solidFill>
                <a:srgbClr val="000000"/>
              </a:solidFill>
              <a:latin typeface="Menlo" panose="020B0609030804020204" pitchFamily="49" charset="0"/>
            </a:endParaRPr>
          </a:p>
          <a:p>
            <a:pPr marL="0" indent="0">
              <a:buNone/>
            </a:pP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000000"/>
                </a:solidFill>
                <a:latin typeface="Menlo" panose="020B0609030804020204" pitchFamily="49" charset="0"/>
              </a:rPr>
              <a:t>Then copy the ANALYSIS directory to somewhere visible outside of docker, and view ANALYSIS/plots/</a:t>
            </a:r>
            <a:r>
              <a:rPr lang="en-GB" sz="1400" dirty="0" err="1">
                <a:solidFill>
                  <a:srgbClr val="000000"/>
                </a:solidFill>
                <a:latin typeface="Menlo" panose="020B0609030804020204" pitchFamily="49" charset="0"/>
              </a:rPr>
              <a:t>index.html</a:t>
            </a:r>
            <a:r>
              <a:rPr lang="en-GB" sz="1400" dirty="0">
                <a:solidFill>
                  <a:srgbClr val="000000"/>
                </a:solidFill>
                <a:latin typeface="Menlo" panose="020B0609030804020204" pitchFamily="49" charset="0"/>
              </a:rPr>
              <a:t> in your browser.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8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8069"/>
            <a:ext cx="8229600" cy="1606763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Introducing Rivet</a:t>
            </a:r>
            <a:b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2000" dirty="0">
                <a:latin typeface="Palatino" pitchFamily="2" charset="77"/>
                <a:ea typeface="Palatino" pitchFamily="2" charset="77"/>
              </a:rPr>
              <a:t>Robust Independent Validation of Experiment and Theory</a:t>
            </a:r>
            <a:br>
              <a:rPr lang="en-US" sz="2000" dirty="0">
                <a:latin typeface="Palatino" pitchFamily="2" charset="77"/>
                <a:ea typeface="Palatino" pitchFamily="2" charset="77"/>
              </a:rPr>
            </a:br>
            <a:r>
              <a:rPr lang="en-GB" sz="2200" dirty="0"/>
              <a:t>arXiv:1003.0694, arXiv:1912.05451</a:t>
            </a:r>
            <a:endParaRPr lang="en-US" sz="2200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43D32-B7FD-AC1A-DE73-804CC6F42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92097"/>
            <a:ext cx="4114800" cy="374166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Direct legacy from HERA (</a:t>
            </a:r>
            <a:r>
              <a:rPr lang="en-US" i="1" dirty="0">
                <a:latin typeface="Palatino" pitchFamily="2" charset="77"/>
                <a:ea typeface="Palatino" pitchFamily="2" charset="77"/>
              </a:rPr>
              <a:t>1990s, HZTOOL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)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Developed by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MCnet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for tuning and validation of new MC event generators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e.g. What does the underlying event look like in 7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TeV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pp collisions? 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Library of measurements of final state particles produced in collisions, and variables derived from them</a:t>
            </a:r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77B83C27-AB49-B08B-CC8B-C941E3FD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5593" y="2084832"/>
            <a:ext cx="4279139" cy="37416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F5C380-DA00-534A-964E-5D2176C6998A}"/>
              </a:ext>
            </a:extLst>
          </p:cNvPr>
          <p:cNvSpPr/>
          <p:nvPr/>
        </p:nvSpPr>
        <p:spPr>
          <a:xfrm>
            <a:off x="5738436" y="6129383"/>
            <a:ext cx="2731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From ATL-PHYS-PUB-2011-008</a:t>
            </a:r>
            <a:r>
              <a:rPr lang="en-GB" dirty="0">
                <a:latin typeface="NimbusRomNo9L"/>
              </a:rPr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12BAA-C80B-9CBA-7453-F8F4A303DD3F}"/>
              </a:ext>
            </a:extLst>
          </p:cNvPr>
          <p:cNvSpPr txBox="1"/>
          <p:nvPr/>
        </p:nvSpPr>
        <p:spPr>
          <a:xfrm>
            <a:off x="494675" y="6190938"/>
            <a:ext cx="2653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Buckley et al,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Bierlich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 et al</a:t>
            </a:r>
          </a:p>
        </p:txBody>
      </p:sp>
    </p:spTree>
    <p:extLst>
      <p:ext uri="{BB962C8B-B14F-4D97-AF65-F5344CB8AC3E}">
        <p14:creationId xmlns:p14="http://schemas.microsoft.com/office/powerpoint/2010/main" val="11713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8069"/>
            <a:ext cx="8229600" cy="1436175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Introducing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b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2000" dirty="0">
                <a:latin typeface="Palatino" pitchFamily="2" charset="77"/>
                <a:ea typeface="Palatino" pitchFamily="2" charset="77"/>
              </a:rPr>
              <a:t>Constraints On New Theories Using Rivet</a:t>
            </a:r>
            <a:br>
              <a:rPr lang="en-US" sz="3100" dirty="0">
                <a:latin typeface="Palatino" pitchFamily="2" charset="77"/>
                <a:ea typeface="Palatino" pitchFamily="2" charset="77"/>
              </a:rPr>
            </a:br>
            <a:r>
              <a:rPr lang="en-GB" sz="2200" dirty="0"/>
              <a:t>arXiv:1605.05296, arXiv:2102.04377</a:t>
            </a:r>
            <a:endParaRPr lang="en-US" sz="2200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379AA41-5929-0692-F816-EB1E76E89DD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1510" y="1964651"/>
            <a:ext cx="5495844" cy="268613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592A88A-2A37-4B1D-5672-B7AD0DC2D375}"/>
              </a:ext>
            </a:extLst>
          </p:cNvPr>
          <p:cNvSpPr txBox="1">
            <a:spLocks/>
          </p:cNvSpPr>
          <p:nvPr/>
        </p:nvSpPr>
        <p:spPr>
          <a:xfrm>
            <a:off x="446929" y="2048304"/>
            <a:ext cx="3447892" cy="29991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Palatino" pitchFamily="2" charset="77"/>
                <a:ea typeface="Palatino" pitchFamily="2" charset="77"/>
              </a:rPr>
              <a:t>Extend the power of Rivet beyond the Standard Model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Signal-injection of final-state particles from Beyond-the-SM physics events on to the measured cross sections in Rivet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BD187FB-F7EC-AC23-C246-3B0E4655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929" y="5167128"/>
            <a:ext cx="8099036" cy="9000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500" dirty="0">
                <a:latin typeface="Palatino" pitchFamily="2" charset="77"/>
                <a:ea typeface="Palatino" pitchFamily="2" charset="77"/>
              </a:rPr>
              <a:t>Increasingly precise measurements and calculations </a:t>
            </a:r>
            <a:r>
              <a:rPr lang="en-US" sz="25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together</a:t>
            </a:r>
            <a:r>
              <a:rPr lang="en-US" sz="2500" dirty="0">
                <a:latin typeface="Palatino" pitchFamily="2" charset="77"/>
                <a:ea typeface="Palatino" pitchFamily="2" charset="77"/>
              </a:rPr>
              <a:t> extend the reach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B23DFB-16B6-995D-2003-F6C98125B043}"/>
              </a:ext>
            </a:extLst>
          </p:cNvPr>
          <p:cNvSpPr txBox="1"/>
          <p:nvPr/>
        </p:nvSpPr>
        <p:spPr>
          <a:xfrm>
            <a:off x="4137307" y="4770457"/>
            <a:ext cx="4770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" pitchFamily="2" charset="77"/>
                <a:ea typeface="Palatino" pitchFamily="2" charset="77"/>
              </a:rPr>
              <a:t>From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Altakach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JMB,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Ježo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Klasen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Schienbein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GB" sz="1200" dirty="0">
                <a:latin typeface="Palatino" pitchFamily="2" charset="77"/>
                <a:ea typeface="Palatino" pitchFamily="2" charset="77"/>
              </a:rPr>
              <a:t>arXiv:2111.15406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FB2980-F98B-1FEB-9E34-8198A011144D}"/>
              </a:ext>
            </a:extLst>
          </p:cNvPr>
          <p:cNvSpPr txBox="1"/>
          <p:nvPr/>
        </p:nvSpPr>
        <p:spPr>
          <a:xfrm>
            <a:off x="457198" y="6186807"/>
            <a:ext cx="6543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Grellscheid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Krämer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Sarrazin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Yallup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;  Buckley et al</a:t>
            </a:r>
          </a:p>
        </p:txBody>
      </p:sp>
    </p:spTree>
    <p:extLst>
      <p:ext uri="{BB962C8B-B14F-4D97-AF65-F5344CB8AC3E}">
        <p14:creationId xmlns:p14="http://schemas.microsoft.com/office/powerpoint/2010/main" val="132993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AAB03-5F26-09E4-FF0D-FC8A64E94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Recent Developments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64BAB-AAC6-61BA-E92E-A3C03777A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New interface between </a:t>
            </a:r>
            <a:r>
              <a:rPr lang="en-US" dirty="0" err="1">
                <a:latin typeface="Palatino Linotype" panose="02040502050505030304" pitchFamily="18" charset="0"/>
              </a:rPr>
              <a:t>Rivet+Contur</a:t>
            </a:r>
            <a:r>
              <a:rPr lang="en-US" dirty="0">
                <a:latin typeface="Palatino Linotype" panose="02040502050505030304" pitchFamily="18" charset="0"/>
              </a:rPr>
              <a:t> and </a:t>
            </a:r>
            <a:r>
              <a:rPr lang="en-US" dirty="0" err="1">
                <a:latin typeface="Palatino Linotype" panose="02040502050505030304" pitchFamily="18" charset="0"/>
              </a:rPr>
              <a:t>Madgraph</a:t>
            </a:r>
            <a:endParaRPr lang="en-US" dirty="0">
              <a:latin typeface="Palatino Linotype" panose="02040502050505030304" pitchFamily="18" charset="0"/>
            </a:endParaRP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Could already drive a MG scan using </a:t>
            </a:r>
            <a:r>
              <a:rPr lang="en-US" dirty="0" err="1">
                <a:latin typeface="Palatino Linotype" panose="02040502050505030304" pitchFamily="18" charset="0"/>
              </a:rPr>
              <a:t>Contur</a:t>
            </a:r>
            <a:r>
              <a:rPr lang="en-US" dirty="0">
                <a:latin typeface="Palatino Linotype" panose="02040502050505030304" pitchFamily="18" charset="0"/>
              </a:rPr>
              <a:t> machinery (as with Herwig)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Can now access </a:t>
            </a:r>
            <a:r>
              <a:rPr lang="en-US" dirty="0" err="1">
                <a:latin typeface="Palatino Linotype" panose="02040502050505030304" pitchFamily="18" charset="0"/>
              </a:rPr>
              <a:t>Rivet+Contur</a:t>
            </a:r>
            <a:r>
              <a:rPr lang="en-US" dirty="0">
                <a:latin typeface="Palatino Linotype" panose="02040502050505030304" pitchFamily="18" charset="0"/>
              </a:rPr>
              <a:t> from within the MG UI and use MG scanning machinery</a:t>
            </a:r>
          </a:p>
          <a:p>
            <a:r>
              <a:rPr lang="en-US" dirty="0">
                <a:latin typeface="Palatino Linotype" panose="02040502050505030304" pitchFamily="18" charset="0"/>
              </a:rPr>
              <a:t>Wider selection of SM predictions, move to using these only 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no more assumption that the data ≡ SM.</a:t>
            </a:r>
          </a:p>
          <a:p>
            <a:r>
              <a:rPr lang="en-US" dirty="0">
                <a:latin typeface="Palatino Linotype" panose="02040502050505030304" pitchFamily="18" charset="0"/>
              </a:rPr>
              <a:t>Use of correlation matrices, more Rivet analyses, other minor improvements (</a:t>
            </a:r>
            <a:r>
              <a:rPr lang="en-US" dirty="0" err="1">
                <a:latin typeface="Palatino Linotype" panose="02040502050505030304" pitchFamily="18" charset="0"/>
              </a:rPr>
              <a:t>Contur</a:t>
            </a:r>
            <a:r>
              <a:rPr lang="en-US" dirty="0">
                <a:latin typeface="Palatino Linotype" panose="02040502050505030304" pitchFamily="18" charset="0"/>
              </a:rPr>
              <a:t> 2.4)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(See </a:t>
            </a:r>
            <a:r>
              <a:rPr lang="en-US" dirty="0" err="1">
                <a:latin typeface="Palatino Linotype" panose="02040502050505030304" pitchFamily="18" charset="0"/>
              </a:rPr>
              <a:t>Yoran’s</a:t>
            </a:r>
            <a:r>
              <a:rPr lang="en-US" dirty="0">
                <a:latin typeface="Palatino Linotype" panose="02040502050505030304" pitchFamily="18" charset="0"/>
              </a:rPr>
              <a:t> talk this afternoon for more.)</a:t>
            </a:r>
          </a:p>
        </p:txBody>
      </p:sp>
    </p:spTree>
    <p:extLst>
      <p:ext uri="{BB962C8B-B14F-4D97-AF65-F5344CB8AC3E}">
        <p14:creationId xmlns:p14="http://schemas.microsoft.com/office/powerpoint/2010/main" val="212906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52626-547C-62FC-9939-18599B15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730"/>
            <a:ext cx="7622498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Unleashing the power of high luminosity LHC data</a:t>
            </a:r>
            <a:br>
              <a:rPr lang="en-US" dirty="0">
                <a:latin typeface="Palatino" pitchFamily="2" charset="77"/>
                <a:ea typeface="Palatino" pitchFamily="2" charset="77"/>
              </a:rPr>
            </a:br>
            <a:r>
              <a:rPr lang="en-US" sz="4000" i="1" dirty="0">
                <a:latin typeface="Palatino" pitchFamily="2" charset="77"/>
                <a:ea typeface="Palatino" pitchFamily="2" charset="77"/>
              </a:rPr>
              <a:t>(example case studies)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1947-16A7-A9E9-C592-9107FC9B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55162"/>
            <a:ext cx="3889948" cy="3742727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A heavy scalar triplet and the W mass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Composite Dark Matter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The future?</a:t>
            </a:r>
          </a:p>
        </p:txBody>
      </p:sp>
      <p:pic>
        <p:nvPicPr>
          <p:cNvPr id="4" name="searchMeasEquiv.pdf" descr="searchMeasEquiv.pdf">
            <a:extLst>
              <a:ext uri="{FF2B5EF4-FFF2-40B4-BE49-F238E27FC236}">
                <a16:creationId xmlns:a16="http://schemas.microsoft.com/office/drawing/2014/main" id="{DAE868F2-52F6-0ECD-EE83-44BE9B1B4A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4509" y="2891782"/>
            <a:ext cx="4532291" cy="30694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253D01-7BE3-3733-A444-DF53DEE44AA2}"/>
              </a:ext>
            </a:extLst>
          </p:cNvPr>
          <p:cNvSpPr txBox="1"/>
          <p:nvPr/>
        </p:nvSpPr>
        <p:spPr>
          <a:xfrm>
            <a:off x="7525062" y="6000287"/>
            <a:ext cx="2653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Louie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439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EA17E-3A04-2908-5BBD-32EC8D365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247744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A Heavy Scalar Triplet and the W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CEAF6-11D5-8C23-50BE-38A44FFBF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087193" cy="3142005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Motivation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The W mass: CDF and custodial symmetry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The Type II Seesaw model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Bringing them together</a:t>
            </a:r>
          </a:p>
          <a:p>
            <a:r>
              <a:rPr lang="en-US" dirty="0">
                <a:latin typeface="Palatino Linotype" panose="02040502050505030304" pitchFamily="18" charset="0"/>
              </a:rPr>
              <a:t>Method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Rivet, </a:t>
            </a:r>
            <a:r>
              <a:rPr lang="en-US" dirty="0" err="1">
                <a:latin typeface="Palatino Linotype" panose="02040502050505030304" pitchFamily="18" charset="0"/>
              </a:rPr>
              <a:t>Contur</a:t>
            </a:r>
            <a:r>
              <a:rPr lang="en-US" dirty="0">
                <a:latin typeface="Palatino Linotype" panose="02040502050505030304" pitchFamily="18" charset="0"/>
              </a:rPr>
              <a:t> and, the LHC measurement library and SM predictions</a:t>
            </a:r>
          </a:p>
          <a:p>
            <a:r>
              <a:rPr lang="en-US" dirty="0">
                <a:latin typeface="Palatino Linotype" panose="02040502050505030304" pitchFamily="18" charset="0"/>
              </a:rPr>
              <a:t>Results and conclusions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487D9D7-C76A-07C0-14EC-FDA265430986}"/>
              </a:ext>
            </a:extLst>
          </p:cNvPr>
          <p:cNvSpPr txBox="1">
            <a:spLocks/>
          </p:cNvSpPr>
          <p:nvPr/>
        </p:nvSpPr>
        <p:spPr>
          <a:xfrm>
            <a:off x="2563304" y="4742205"/>
            <a:ext cx="3628368" cy="1658595"/>
          </a:xfrm>
          <a:custGeom>
            <a:avLst/>
            <a:gdLst>
              <a:gd name="connsiteX0" fmla="*/ 0 w 3628368"/>
              <a:gd name="connsiteY0" fmla="*/ 0 h 1658595"/>
              <a:gd name="connsiteX1" fmla="*/ 532161 w 3628368"/>
              <a:gd name="connsiteY1" fmla="*/ 0 h 1658595"/>
              <a:gd name="connsiteX2" fmla="*/ 1173172 w 3628368"/>
              <a:gd name="connsiteY2" fmla="*/ 0 h 1658595"/>
              <a:gd name="connsiteX3" fmla="*/ 1741617 w 3628368"/>
              <a:gd name="connsiteY3" fmla="*/ 0 h 1658595"/>
              <a:gd name="connsiteX4" fmla="*/ 2273777 w 3628368"/>
              <a:gd name="connsiteY4" fmla="*/ 0 h 1658595"/>
              <a:gd name="connsiteX5" fmla="*/ 2914789 w 3628368"/>
              <a:gd name="connsiteY5" fmla="*/ 0 h 1658595"/>
              <a:gd name="connsiteX6" fmla="*/ 3628368 w 3628368"/>
              <a:gd name="connsiteY6" fmla="*/ 0 h 1658595"/>
              <a:gd name="connsiteX7" fmla="*/ 3628368 w 3628368"/>
              <a:gd name="connsiteY7" fmla="*/ 552865 h 1658595"/>
              <a:gd name="connsiteX8" fmla="*/ 3628368 w 3628368"/>
              <a:gd name="connsiteY8" fmla="*/ 1072558 h 1658595"/>
              <a:gd name="connsiteX9" fmla="*/ 3628368 w 3628368"/>
              <a:gd name="connsiteY9" fmla="*/ 1658595 h 1658595"/>
              <a:gd name="connsiteX10" fmla="*/ 3096207 w 3628368"/>
              <a:gd name="connsiteY10" fmla="*/ 1658595 h 1658595"/>
              <a:gd name="connsiteX11" fmla="*/ 2600330 w 3628368"/>
              <a:gd name="connsiteY11" fmla="*/ 1658595 h 1658595"/>
              <a:gd name="connsiteX12" fmla="*/ 1959319 w 3628368"/>
              <a:gd name="connsiteY12" fmla="*/ 1658595 h 1658595"/>
              <a:gd name="connsiteX13" fmla="*/ 1427158 w 3628368"/>
              <a:gd name="connsiteY13" fmla="*/ 1658595 h 1658595"/>
              <a:gd name="connsiteX14" fmla="*/ 786146 w 3628368"/>
              <a:gd name="connsiteY14" fmla="*/ 1658595 h 1658595"/>
              <a:gd name="connsiteX15" fmla="*/ 0 w 3628368"/>
              <a:gd name="connsiteY15" fmla="*/ 1658595 h 1658595"/>
              <a:gd name="connsiteX16" fmla="*/ 0 w 3628368"/>
              <a:gd name="connsiteY16" fmla="*/ 1122316 h 1658595"/>
              <a:gd name="connsiteX17" fmla="*/ 0 w 3628368"/>
              <a:gd name="connsiteY17" fmla="*/ 552865 h 1658595"/>
              <a:gd name="connsiteX18" fmla="*/ 0 w 3628368"/>
              <a:gd name="connsiteY18" fmla="*/ 0 h 165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28368" h="1658595" fill="none" extrusionOk="0">
                <a:moveTo>
                  <a:pt x="0" y="0"/>
                </a:moveTo>
                <a:cubicBezTo>
                  <a:pt x="141860" y="-13138"/>
                  <a:pt x="330603" y="-10013"/>
                  <a:pt x="532161" y="0"/>
                </a:cubicBezTo>
                <a:cubicBezTo>
                  <a:pt x="733719" y="10013"/>
                  <a:pt x="948393" y="-7979"/>
                  <a:pt x="1173172" y="0"/>
                </a:cubicBezTo>
                <a:cubicBezTo>
                  <a:pt x="1397951" y="7979"/>
                  <a:pt x="1466292" y="-10028"/>
                  <a:pt x="1741617" y="0"/>
                </a:cubicBezTo>
                <a:cubicBezTo>
                  <a:pt x="2016942" y="10028"/>
                  <a:pt x="2081335" y="10425"/>
                  <a:pt x="2273777" y="0"/>
                </a:cubicBezTo>
                <a:cubicBezTo>
                  <a:pt x="2466219" y="-10425"/>
                  <a:pt x="2617095" y="-22727"/>
                  <a:pt x="2914789" y="0"/>
                </a:cubicBezTo>
                <a:cubicBezTo>
                  <a:pt x="3212483" y="22727"/>
                  <a:pt x="3443627" y="-27246"/>
                  <a:pt x="3628368" y="0"/>
                </a:cubicBezTo>
                <a:cubicBezTo>
                  <a:pt x="3654227" y="263632"/>
                  <a:pt x="3605612" y="340960"/>
                  <a:pt x="3628368" y="552865"/>
                </a:cubicBezTo>
                <a:cubicBezTo>
                  <a:pt x="3651124" y="764771"/>
                  <a:pt x="3646296" y="941929"/>
                  <a:pt x="3628368" y="1072558"/>
                </a:cubicBezTo>
                <a:cubicBezTo>
                  <a:pt x="3610440" y="1203187"/>
                  <a:pt x="3645408" y="1529181"/>
                  <a:pt x="3628368" y="1658595"/>
                </a:cubicBezTo>
                <a:cubicBezTo>
                  <a:pt x="3488253" y="1677639"/>
                  <a:pt x="3256454" y="1638815"/>
                  <a:pt x="3096207" y="1658595"/>
                </a:cubicBezTo>
                <a:cubicBezTo>
                  <a:pt x="2935960" y="1678375"/>
                  <a:pt x="2788135" y="1668098"/>
                  <a:pt x="2600330" y="1658595"/>
                </a:cubicBezTo>
                <a:cubicBezTo>
                  <a:pt x="2412525" y="1649092"/>
                  <a:pt x="2229377" y="1647794"/>
                  <a:pt x="1959319" y="1658595"/>
                </a:cubicBezTo>
                <a:cubicBezTo>
                  <a:pt x="1689261" y="1669396"/>
                  <a:pt x="1549268" y="1645945"/>
                  <a:pt x="1427158" y="1658595"/>
                </a:cubicBezTo>
                <a:cubicBezTo>
                  <a:pt x="1305048" y="1671245"/>
                  <a:pt x="1075556" y="1628794"/>
                  <a:pt x="786146" y="1658595"/>
                </a:cubicBezTo>
                <a:cubicBezTo>
                  <a:pt x="496736" y="1688396"/>
                  <a:pt x="357023" y="1656694"/>
                  <a:pt x="0" y="1658595"/>
                </a:cubicBezTo>
                <a:cubicBezTo>
                  <a:pt x="18816" y="1518021"/>
                  <a:pt x="-25447" y="1268656"/>
                  <a:pt x="0" y="1122316"/>
                </a:cubicBezTo>
                <a:cubicBezTo>
                  <a:pt x="25447" y="975976"/>
                  <a:pt x="-24949" y="795930"/>
                  <a:pt x="0" y="552865"/>
                </a:cubicBezTo>
                <a:cubicBezTo>
                  <a:pt x="24949" y="309800"/>
                  <a:pt x="7566" y="137115"/>
                  <a:pt x="0" y="0"/>
                </a:cubicBezTo>
                <a:close/>
              </a:path>
              <a:path w="3628368" h="1658595" stroke="0" extrusionOk="0">
                <a:moveTo>
                  <a:pt x="0" y="0"/>
                </a:moveTo>
                <a:cubicBezTo>
                  <a:pt x="234127" y="-23146"/>
                  <a:pt x="431210" y="-9941"/>
                  <a:pt x="568444" y="0"/>
                </a:cubicBezTo>
                <a:cubicBezTo>
                  <a:pt x="705678" y="9941"/>
                  <a:pt x="871550" y="2684"/>
                  <a:pt x="1064321" y="0"/>
                </a:cubicBezTo>
                <a:cubicBezTo>
                  <a:pt x="1257092" y="-2684"/>
                  <a:pt x="1489606" y="-19644"/>
                  <a:pt x="1741617" y="0"/>
                </a:cubicBezTo>
                <a:cubicBezTo>
                  <a:pt x="1993628" y="19644"/>
                  <a:pt x="2151944" y="-25356"/>
                  <a:pt x="2310061" y="0"/>
                </a:cubicBezTo>
                <a:cubicBezTo>
                  <a:pt x="2468178" y="25356"/>
                  <a:pt x="2642479" y="-11046"/>
                  <a:pt x="2878505" y="0"/>
                </a:cubicBezTo>
                <a:cubicBezTo>
                  <a:pt x="3114531" y="11046"/>
                  <a:pt x="3358676" y="-22440"/>
                  <a:pt x="3628368" y="0"/>
                </a:cubicBezTo>
                <a:cubicBezTo>
                  <a:pt x="3604864" y="166882"/>
                  <a:pt x="3632436" y="388415"/>
                  <a:pt x="3628368" y="519693"/>
                </a:cubicBezTo>
                <a:cubicBezTo>
                  <a:pt x="3624300" y="650971"/>
                  <a:pt x="3652734" y="810292"/>
                  <a:pt x="3628368" y="1072558"/>
                </a:cubicBezTo>
                <a:cubicBezTo>
                  <a:pt x="3604002" y="1334825"/>
                  <a:pt x="3645430" y="1480145"/>
                  <a:pt x="3628368" y="1658595"/>
                </a:cubicBezTo>
                <a:cubicBezTo>
                  <a:pt x="3439774" y="1632818"/>
                  <a:pt x="3216094" y="1648606"/>
                  <a:pt x="3096207" y="1658595"/>
                </a:cubicBezTo>
                <a:cubicBezTo>
                  <a:pt x="2976320" y="1668584"/>
                  <a:pt x="2782965" y="1655179"/>
                  <a:pt x="2491479" y="1658595"/>
                </a:cubicBezTo>
                <a:cubicBezTo>
                  <a:pt x="2199993" y="1662011"/>
                  <a:pt x="2187208" y="1681778"/>
                  <a:pt x="1923035" y="1658595"/>
                </a:cubicBezTo>
                <a:cubicBezTo>
                  <a:pt x="1658862" y="1635412"/>
                  <a:pt x="1383542" y="1630671"/>
                  <a:pt x="1245740" y="1658595"/>
                </a:cubicBezTo>
                <a:cubicBezTo>
                  <a:pt x="1107939" y="1686519"/>
                  <a:pt x="722232" y="1673715"/>
                  <a:pt x="568444" y="1658595"/>
                </a:cubicBezTo>
                <a:cubicBezTo>
                  <a:pt x="414656" y="1643475"/>
                  <a:pt x="216133" y="1650111"/>
                  <a:pt x="0" y="1658595"/>
                </a:cubicBezTo>
                <a:cubicBezTo>
                  <a:pt x="-17338" y="1539711"/>
                  <a:pt x="26314" y="1231410"/>
                  <a:pt x="0" y="1105730"/>
                </a:cubicBezTo>
                <a:cubicBezTo>
                  <a:pt x="-26314" y="980050"/>
                  <a:pt x="11435" y="739157"/>
                  <a:pt x="0" y="569451"/>
                </a:cubicBezTo>
                <a:cubicBezTo>
                  <a:pt x="-11435" y="399745"/>
                  <a:pt x="1081" y="274827"/>
                  <a:pt x="0" y="0"/>
                </a:cubicBezTo>
                <a:close/>
              </a:path>
            </a:pathLst>
          </a:custGeom>
          <a:ln w="47625">
            <a:solidFill>
              <a:schemeClr val="tx1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latin typeface="Palatino Linotype"/>
                <a:cs typeface="Palatino Linotype"/>
              </a:rPr>
              <a:t>JMB, Julian </a:t>
            </a:r>
            <a:r>
              <a:rPr lang="en-US" sz="3300" dirty="0" err="1">
                <a:latin typeface="Palatino Linotype"/>
                <a:cs typeface="Palatino Linotype"/>
              </a:rPr>
              <a:t>Heeck</a:t>
            </a:r>
            <a:r>
              <a:rPr lang="en-US" sz="3300" dirty="0">
                <a:latin typeface="Palatino Linotype"/>
                <a:cs typeface="Palatino Linotype"/>
              </a:rPr>
              <a:t>, </a:t>
            </a:r>
            <a:r>
              <a:rPr lang="en-US" sz="3300" dirty="0" err="1">
                <a:latin typeface="Palatino Linotype"/>
                <a:cs typeface="Palatino Linotype"/>
              </a:rPr>
              <a:t>Sihyun</a:t>
            </a:r>
            <a:r>
              <a:rPr lang="en-US" sz="3300" dirty="0">
                <a:latin typeface="Palatino Linotype"/>
                <a:cs typeface="Palatino Linotype"/>
              </a:rPr>
              <a:t> Jeon, Olivier </a:t>
            </a:r>
            <a:r>
              <a:rPr lang="en-US" sz="3300" dirty="0" err="1">
                <a:latin typeface="Palatino Linotype"/>
                <a:cs typeface="Palatino Linotype"/>
              </a:rPr>
              <a:t>Mattelaer</a:t>
            </a:r>
            <a:r>
              <a:rPr lang="en-US" sz="3300" dirty="0">
                <a:latin typeface="Palatino Linotype"/>
                <a:cs typeface="Palatino Linotype"/>
              </a:rPr>
              <a:t>, Richard Ruiz</a:t>
            </a:r>
          </a:p>
          <a:p>
            <a:r>
              <a:rPr lang="en-US" sz="2700" dirty="0" err="1">
                <a:latin typeface="Palatino Linotype"/>
                <a:cs typeface="Palatino Linotype"/>
              </a:rPr>
              <a:t>Phys.Rev.D</a:t>
            </a:r>
            <a:r>
              <a:rPr lang="en-US" sz="2700" dirty="0">
                <a:latin typeface="Palatino Linotype"/>
                <a:cs typeface="Palatino Linotype"/>
              </a:rPr>
              <a:t> 107 (2023) 7, 075020 </a:t>
            </a:r>
          </a:p>
          <a:p>
            <a:r>
              <a:rPr lang="en-US" sz="2700" dirty="0">
                <a:latin typeface="Palatino Linotype"/>
                <a:cs typeface="Palatino Linotype"/>
              </a:rPr>
              <a:t>2210.13496 [hep-</a:t>
            </a:r>
            <a:r>
              <a:rPr lang="en-US" sz="2700" dirty="0" err="1">
                <a:latin typeface="Palatino Linotype"/>
                <a:cs typeface="Palatino Linotype"/>
              </a:rPr>
              <a:t>ph</a:t>
            </a:r>
            <a:r>
              <a:rPr lang="en-US" sz="2700" dirty="0">
                <a:latin typeface="Palatino Linotype"/>
                <a:cs typeface="Palatino Linotype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3038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64E9-4EF1-D705-ACBA-A5149573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35" y="1456403"/>
            <a:ext cx="8229600" cy="1143000"/>
          </a:xfrm>
        </p:spPr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Motivation</a:t>
            </a:r>
          </a:p>
        </p:txBody>
      </p:sp>
      <p:pic>
        <p:nvPicPr>
          <p:cNvPr id="5" name="Picture 4" descr="A black and white drawing of a dolphin&#10;&#10;Description automatically generated">
            <a:extLst>
              <a:ext uri="{FF2B5EF4-FFF2-40B4-BE49-F238E27FC236}">
                <a16:creationId xmlns:a16="http://schemas.microsoft.com/office/drawing/2014/main" id="{46D081FC-2828-E2EF-C619-51F552EA9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135" y="2475681"/>
            <a:ext cx="36068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1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10672</TotalTime>
  <Words>1800</Words>
  <Application>Microsoft Macintosh PowerPoint</Application>
  <PresentationFormat>On-screen Show (4:3)</PresentationFormat>
  <Paragraphs>215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Arial</vt:lpstr>
      <vt:lpstr>Calibri</vt:lpstr>
      <vt:lpstr>Cambria Math</vt:lpstr>
      <vt:lpstr>Helvetica Neue Medium</vt:lpstr>
      <vt:lpstr>Menlo</vt:lpstr>
      <vt:lpstr>NimbusRomNo9L</vt:lpstr>
      <vt:lpstr>Palatino</vt:lpstr>
      <vt:lpstr>Palatino Linotype</vt:lpstr>
      <vt:lpstr>PT Sans</vt:lpstr>
      <vt:lpstr>Symbol</vt:lpstr>
      <vt:lpstr>Wingdings</vt:lpstr>
      <vt:lpstr>Office Theme</vt:lpstr>
      <vt:lpstr>Chacal, Wits, South Africa  22/1/2023 Jon Butterworth, UCL Physics &amp; Astronomy </vt:lpstr>
      <vt:lpstr>Off the map…?</vt:lpstr>
      <vt:lpstr>PowerPoint Presentation</vt:lpstr>
      <vt:lpstr>Introducing Rivet Robust Independent Validation of Experiment and Theory arXiv:1003.0694, arXiv:1912.05451</vt:lpstr>
      <vt:lpstr>Introducing Contur Constraints On New Theories Using Rivet arXiv:1605.05296, arXiv:2102.04377</vt:lpstr>
      <vt:lpstr>Recent Developments </vt:lpstr>
      <vt:lpstr>Unleashing the power of high luminosity LHC data (example case studies)</vt:lpstr>
      <vt:lpstr>A Heavy Scalar Triplet and the W mass</vt:lpstr>
      <vt:lpstr>Motivation</vt:lpstr>
      <vt:lpstr>The W mass</vt:lpstr>
      <vt:lpstr>The W mass</vt:lpstr>
      <vt:lpstr>Custodial Symmetry</vt:lpstr>
      <vt:lpstr>Type II Seesaw Model</vt:lpstr>
      <vt:lpstr>Two problems solved?</vt:lpstr>
      <vt:lpstr>Method</vt:lpstr>
      <vt:lpstr>PowerPoint Presentation</vt:lpstr>
      <vt:lpstr>PowerPoint Presentation</vt:lpstr>
      <vt:lpstr>Analysis</vt:lpstr>
      <vt:lpstr>Analysis</vt:lpstr>
      <vt:lpstr>PowerPoint Presentation</vt:lpstr>
      <vt:lpstr>Example of Impact</vt:lpstr>
      <vt:lpstr>Conclusion</vt:lpstr>
      <vt:lpstr>Composite Dark Matter Models</vt:lpstr>
      <vt:lpstr>Composite Dark Matter Models</vt:lpstr>
      <vt:lpstr>Composite Dark Matter Models</vt:lpstr>
      <vt:lpstr>Composite Dark Matter Models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Summary</vt:lpstr>
      <vt:lpstr>Summary</vt:lpstr>
      <vt:lpstr>Once you have the BSM HepMC file…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Map of the Invisible</dc:title>
  <dc:creator>Jonathan Butterworth</dc:creator>
  <cp:lastModifiedBy>Butterworth, Jonathan</cp:lastModifiedBy>
  <cp:revision>153</cp:revision>
  <dcterms:created xsi:type="dcterms:W3CDTF">2017-10-05T11:46:10Z</dcterms:created>
  <dcterms:modified xsi:type="dcterms:W3CDTF">2024-01-22T14:23:27Z</dcterms:modified>
</cp:coreProperties>
</file>