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  <p:sldId id="256" r:id="rId3"/>
    <p:sldId id="258" r:id="rId4"/>
    <p:sldId id="257" r:id="rId5"/>
    <p:sldId id="262" r:id="rId6"/>
    <p:sldId id="263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1357F1EA-BE8A-490B-8D94-EB0E30949119}">
          <p14:sldIdLst>
            <p14:sldId id="264"/>
            <p14:sldId id="256"/>
            <p14:sldId id="258"/>
            <p14:sldId id="257"/>
          </p14:sldIdLst>
        </p14:section>
        <p14:section name="Annex - From Maria" id="{8E97C17F-B811-4F23-BEF3-27C591842F72}">
          <p14:sldIdLst>
            <p14:sldId id="262"/>
            <p14:sldId id="263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6" autoAdjust="0"/>
    <p:restoredTop sz="94660"/>
  </p:normalViewPr>
  <p:slideViewPr>
    <p:cSldViewPr snapToGrid="0">
      <p:cViewPr varScale="1">
        <p:scale>
          <a:sx n="65" d="100"/>
          <a:sy n="65" d="100"/>
        </p:scale>
        <p:origin x="1740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EDCF1D-3779-83EB-C25A-FB6B9236E23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4D1C667-A5BF-BA57-B512-9AC4E0E7F20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706A012-D1A5-98A3-EAF5-6631C3DFCE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097D8-75E2-4770-850D-5C309FF10853}" type="datetimeFigureOut">
              <a:rPr lang="en-GB" smtClean="0"/>
              <a:t>12/07/2023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D53FFEA-0A02-E1BD-345A-EF50F6FC06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7344C37-B5A1-82E4-ACC7-B594914822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F221E5-F345-4421-B84D-964252708A6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90759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A0B365-B379-3B6D-E4AF-1FC49A8BF9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A2E2F6D-C9E7-6201-DCB0-EF158620306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F141002-EE17-1583-605E-FD21DC7CFC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097D8-75E2-4770-850D-5C309FF10853}" type="datetimeFigureOut">
              <a:rPr lang="en-GB" smtClean="0"/>
              <a:t>12/07/2023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7FF3319-C6E8-D686-BAF8-7680250A89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1B0FA4B-9673-367F-E33D-17D1E266B1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F221E5-F345-4421-B84D-964252708A6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11978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B087020-D782-9C84-87C6-CEED2BFC13F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98C4E50-E54B-F48F-B7C5-E6CECC63CD2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558DAF8-4EF3-6F63-F838-3C139C677A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097D8-75E2-4770-850D-5C309FF10853}" type="datetimeFigureOut">
              <a:rPr lang="en-GB" smtClean="0"/>
              <a:t>12/07/2023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E221BD-C928-D2C3-6226-09C35CE060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731879F-3C6C-3639-A189-3D7B6ED204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F221E5-F345-4421-B84D-964252708A6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57520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877615-FC7A-B3B4-3F8B-68022FAB3C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D85A75D-ACEE-3763-EA22-5F4FA93CF18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CA6DA1B-EE0E-3307-1D71-D080D1B11E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097D8-75E2-4770-850D-5C309FF10853}" type="datetimeFigureOut">
              <a:rPr lang="en-GB" smtClean="0"/>
              <a:t>12/07/2023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60CCBB5-CF4E-3B4A-3107-7B0EC45EFA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5408699-0FAA-E154-FDF0-B70E2A4E5F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F221E5-F345-4421-B84D-964252708A6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136704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22E70E-CC8A-EB77-FC88-711092DED6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26EB1A2-7C11-23A0-483E-77A1943F362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43F73C4-0580-5A59-F391-D49E05E63E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097D8-75E2-4770-850D-5C309FF10853}" type="datetimeFigureOut">
              <a:rPr lang="en-GB" smtClean="0"/>
              <a:t>12/07/2023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04F6267-F449-F0B6-F212-D4DA503087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4AC223-AAC3-0CFA-60C4-EDE23E885F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F221E5-F345-4421-B84D-964252708A6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95483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E03BDA-12B1-0D77-170F-C1DFC6E055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318BBC1-08CC-34D9-78C7-3247852A843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ECD4891-0DD5-4878-9DCE-3650E368179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4478732-48C2-9988-C4DA-713DD83BCA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097D8-75E2-4770-850D-5C309FF10853}" type="datetimeFigureOut">
              <a:rPr lang="en-GB" smtClean="0"/>
              <a:t>12/07/2023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598D6DD-505F-733D-B806-4A988B19F1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91E5527-1B0D-AECE-1826-7FA9BA77DC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F221E5-F345-4421-B84D-964252708A6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831152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6D8C36-C937-1A09-5EB1-CCEA20C44D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61D8B7E-DF94-6E1A-248B-C65DE227876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9697838-D39A-F513-B55B-4DC3A21205F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329CBAC-2406-FB80-F844-8A8A609BC32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1CD4586-F118-4628-2A5D-FB77A0B2C98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748E5CB-733A-C317-82AF-39E155EA22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097D8-75E2-4770-850D-5C309FF10853}" type="datetimeFigureOut">
              <a:rPr lang="en-GB" smtClean="0"/>
              <a:t>12/07/2023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285EDB0-EA09-3724-A64D-D9F27D03E4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090ABDF-AFF6-3857-C5F8-4B54EA37DB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F221E5-F345-4421-B84D-964252708A6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46721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BB257C-B2E3-51BD-3E0E-B38CCFA242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943C718-E6F3-9D32-9F0E-910965C103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097D8-75E2-4770-850D-5C309FF10853}" type="datetimeFigureOut">
              <a:rPr lang="en-GB" smtClean="0"/>
              <a:t>12/07/2023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1AE8E66-F0CA-C788-C491-D0356E363A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889B21E-ECAF-021C-BF9B-4742331BEE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F221E5-F345-4421-B84D-964252708A6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191515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F04FECD-E09E-5913-E6A7-01137BAC2C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097D8-75E2-4770-850D-5C309FF10853}" type="datetimeFigureOut">
              <a:rPr lang="en-GB" smtClean="0"/>
              <a:t>12/07/2023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03F0F28-834F-4981-5C68-50FB161D6E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57A5897-37FE-3C5E-2C63-FD6E8B4102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F221E5-F345-4421-B84D-964252708A6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978543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61E888-03F9-E3E3-186E-A058399FDB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972E813-E5E9-A008-2AF5-6F0BD17B883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9E76F9F-7648-14C5-1BD9-866482902F2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F18438A-5012-5463-A312-571C8E0973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097D8-75E2-4770-850D-5C309FF10853}" type="datetimeFigureOut">
              <a:rPr lang="en-GB" smtClean="0"/>
              <a:t>12/07/2023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6FF3E46-A442-6E12-4479-2FD5259893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CE0B93A-F8C3-1DFB-0186-6C3DE2E3FB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F221E5-F345-4421-B84D-964252708A6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407326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B968CE-1F54-8CA8-6AF9-25B4FE25B0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B73757F-4BF7-81D1-EDA2-68795DDEB76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A02C698-B613-5A31-53CB-C8FD563B577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C34A6AD-20EC-2969-F85F-3B829D21F6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097D8-75E2-4770-850D-5C309FF10853}" type="datetimeFigureOut">
              <a:rPr lang="en-GB" smtClean="0"/>
              <a:t>12/07/2023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FBB8F6F-CAC4-3F49-5B0E-C52F05A8A1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3FFAB79-2D27-C990-21AC-4E0593CC52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F221E5-F345-4421-B84D-964252708A6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56609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CC47F14-1472-E7B4-5303-156FEEB1E9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56B13B6-9880-677D-7010-79271097116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539373B-57D4-67BB-7967-29AEF568226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2097D8-75E2-4770-850D-5C309FF10853}" type="datetimeFigureOut">
              <a:rPr lang="en-GB" smtClean="0"/>
              <a:t>12/07/2023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5730712-0018-EB84-A728-D557ED255DD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4DDD00-3432-E7DD-E666-EAB2B553745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F221E5-F345-4421-B84D-964252708A6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080401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DD10E5BA-C013-EFAA-79FA-F2573B5BFD4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604010" y="3876358"/>
            <a:ext cx="9144000" cy="1655762"/>
          </a:xfrm>
        </p:spPr>
        <p:txBody>
          <a:bodyPr/>
          <a:lstStyle/>
          <a:p>
            <a:r>
              <a:rPr lang="en-US" dirty="0"/>
              <a:t>Catarina Serafim</a:t>
            </a:r>
            <a:endParaRPr lang="en-GB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E46C285-F187-635E-9E71-324311E56B1C}"/>
              </a:ext>
            </a:extLst>
          </p:cNvPr>
          <p:cNvSpPr txBox="1"/>
          <p:nvPr/>
        </p:nvSpPr>
        <p:spPr>
          <a:xfrm>
            <a:off x="3048953" y="3244334"/>
            <a:ext cx="609790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400" b="1" dirty="0"/>
              <a:t>Working plan - Overview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09B560E-DE59-79AB-DBC7-2392D15133DA}"/>
              </a:ext>
            </a:extLst>
          </p:cNvPr>
          <p:cNvSpPr txBox="1"/>
          <p:nvPr/>
        </p:nvSpPr>
        <p:spPr>
          <a:xfrm>
            <a:off x="10559845" y="6381135"/>
            <a:ext cx="13003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13/07/2023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134952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EC86D83F-2169-1DB4-25A6-05D69087D24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75303" y="318063"/>
            <a:ext cx="10107562" cy="6367871"/>
          </a:xfrm>
        </p:spPr>
        <p:txBody>
          <a:bodyPr>
            <a:normAutofit/>
          </a:bodyPr>
          <a:lstStyle/>
          <a:p>
            <a:r>
              <a:rPr lang="en-US" u="sng" dirty="0"/>
              <a:t>Overview</a:t>
            </a:r>
          </a:p>
          <a:p>
            <a:pPr algn="l"/>
            <a:r>
              <a:rPr lang="en-US" sz="2000" b="1" dirty="0"/>
              <a:t>CuBe2 irradiated </a:t>
            </a:r>
            <a:r>
              <a:rPr lang="en-US" sz="2000" dirty="0"/>
              <a:t>– this pair had poor results in the LES testing.</a:t>
            </a:r>
          </a:p>
          <a:p>
            <a:pPr marL="800100" lvl="1" indent="-342900" algn="l">
              <a:buFont typeface="Arial" panose="020B0604020202020204" pitchFamily="34" charset="0"/>
              <a:buChar char="•"/>
            </a:pPr>
            <a:r>
              <a:rPr lang="en-US" dirty="0"/>
              <a:t>At the moment, we think that carbon contamination from irradiation may be causing the difficulties in the conditioning.</a:t>
            </a:r>
          </a:p>
          <a:p>
            <a:pPr marL="800100" lvl="1" indent="-342900" algn="l">
              <a:buFont typeface="Arial" panose="020B0604020202020204" pitchFamily="34" charset="0"/>
              <a:buChar char="•"/>
            </a:pPr>
            <a:r>
              <a:rPr lang="en-US" dirty="0"/>
              <a:t>When testing the electrodes in the LES, carbon has been expelled from the cathode to the anode.</a:t>
            </a:r>
          </a:p>
          <a:p>
            <a:pPr marL="800100" lvl="1" indent="-342900" algn="l">
              <a:buFont typeface="Arial" panose="020B0604020202020204" pitchFamily="34" charset="0"/>
              <a:buChar char="•"/>
            </a:pPr>
            <a:r>
              <a:rPr lang="en-US" dirty="0"/>
              <a:t>Both cathode and anode must go trough plasma treatment before high pulsing tests again in the LES.</a:t>
            </a:r>
          </a:p>
          <a:p>
            <a:pPr marL="800100" lvl="1" indent="-342900" algn="l">
              <a:buFont typeface="Arial" panose="020B0604020202020204" pitchFamily="34" charset="0"/>
              <a:buChar char="•"/>
            </a:pPr>
            <a:endParaRPr lang="en-US" dirty="0"/>
          </a:p>
          <a:p>
            <a:pPr marL="800100" lvl="1" indent="-342900" algn="l">
              <a:buFont typeface="Arial" panose="020B0604020202020204" pitchFamily="34" charset="0"/>
              <a:buChar char="•"/>
            </a:pPr>
            <a:r>
              <a:rPr lang="en-US" dirty="0"/>
              <a:t>First trial with plasma cleaning was been made on the cathode. (images in the last 2 slides)</a:t>
            </a:r>
          </a:p>
          <a:p>
            <a:pPr lvl="1" algn="l"/>
            <a:endParaRPr lang="en-US" dirty="0"/>
          </a:p>
          <a:p>
            <a:pPr marL="0" lvl="1" algn="l"/>
            <a:r>
              <a:rPr lang="en-US" b="1" dirty="0"/>
              <a:t>CuBe2 not-irradiated </a:t>
            </a:r>
            <a:r>
              <a:rPr lang="en-US" dirty="0"/>
              <a:t>– good results in the LES (110Mv/v). SEM analysis has been made. Ready to go to machining if needed.</a:t>
            </a:r>
          </a:p>
          <a:p>
            <a:pPr marL="0" lvl="1" algn="l">
              <a:buFont typeface="Arial" panose="020B0604020202020204" pitchFamily="34" charset="0"/>
              <a:buChar char="•"/>
            </a:pPr>
            <a:endParaRPr lang="en-US" dirty="0"/>
          </a:p>
          <a:p>
            <a:pPr marL="0" lvl="1" algn="l"/>
            <a:r>
              <a:rPr lang="en-US" b="1" dirty="0"/>
              <a:t>SS316 irradiated </a:t>
            </a:r>
            <a:r>
              <a:rPr lang="en-US" dirty="0"/>
              <a:t>– Machining and cleaning completed. Ready to go to irradiation.</a:t>
            </a:r>
          </a:p>
          <a:p>
            <a:pPr marL="0" lvl="1" algn="l"/>
            <a:endParaRPr lang="en-US" dirty="0"/>
          </a:p>
          <a:p>
            <a:pPr marL="0" lvl="1" algn="l"/>
            <a:r>
              <a:rPr lang="en-US" b="1" dirty="0"/>
              <a:t>SS316 non-irradiated </a:t>
            </a:r>
            <a:r>
              <a:rPr lang="en-US" dirty="0"/>
              <a:t>– LES completed. Very good results (120 mV/m). SEM to be done.</a:t>
            </a:r>
          </a:p>
          <a:p>
            <a:pPr algn="l"/>
            <a:endParaRPr lang="en-US" dirty="0"/>
          </a:p>
          <a:p>
            <a:pPr algn="l"/>
            <a:endParaRPr lang="en-US" dirty="0"/>
          </a:p>
          <a:p>
            <a:pPr algn="l"/>
            <a:endParaRPr lang="en-US" dirty="0"/>
          </a:p>
          <a:p>
            <a:pPr algn="l"/>
            <a:endParaRPr lang="en-US" dirty="0"/>
          </a:p>
          <a:p>
            <a:pPr algn="l"/>
            <a:endParaRPr lang="en-US" dirty="0"/>
          </a:p>
          <a:p>
            <a:pPr algn="l"/>
            <a:endParaRPr lang="en-US" dirty="0"/>
          </a:p>
          <a:p>
            <a:endParaRPr lang="en-US" dirty="0"/>
          </a:p>
          <a:p>
            <a:endParaRPr lang="en-GB" dirty="0"/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DA155258-5766-B85F-1077-EF087D96805E}"/>
              </a:ext>
            </a:extLst>
          </p:cNvPr>
          <p:cNvSpPr/>
          <p:nvPr/>
        </p:nvSpPr>
        <p:spPr>
          <a:xfrm>
            <a:off x="10471355" y="412955"/>
            <a:ext cx="1445342" cy="1209368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Next in the LES3</a:t>
            </a:r>
            <a:endParaRPr lang="en-GB" dirty="0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96766BE0-6917-22C5-8CB6-203306B44D6C}"/>
              </a:ext>
            </a:extLst>
          </p:cNvPr>
          <p:cNvSpPr/>
          <p:nvPr/>
        </p:nvSpPr>
        <p:spPr>
          <a:xfrm>
            <a:off x="10599173" y="5235677"/>
            <a:ext cx="1415845" cy="1209368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Next in the LES2</a:t>
            </a:r>
            <a:endParaRPr lang="en-GB" dirty="0"/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C897F0E3-4801-F319-9A17-B0AA7D7E7088}"/>
              </a:ext>
            </a:extLst>
          </p:cNvPr>
          <p:cNvCxnSpPr>
            <a:endCxn id="4" idx="2"/>
          </p:cNvCxnSpPr>
          <p:nvPr/>
        </p:nvCxnSpPr>
        <p:spPr>
          <a:xfrm>
            <a:off x="7108722" y="1017639"/>
            <a:ext cx="3362633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0C3B4B33-FCD5-C220-1D76-33143CAF2D22}"/>
              </a:ext>
            </a:extLst>
          </p:cNvPr>
          <p:cNvCxnSpPr>
            <a:endCxn id="5" idx="2"/>
          </p:cNvCxnSpPr>
          <p:nvPr/>
        </p:nvCxnSpPr>
        <p:spPr>
          <a:xfrm>
            <a:off x="8888361" y="5358581"/>
            <a:ext cx="1710812" cy="48178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182389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title 2">
            <a:extLst>
              <a:ext uri="{FF2B5EF4-FFF2-40B4-BE49-F238E27FC236}">
                <a16:creationId xmlns:a16="http://schemas.microsoft.com/office/drawing/2014/main" id="{539D53C9-57AE-C1C9-FE17-0137E702D79E}"/>
              </a:ext>
            </a:extLst>
          </p:cNvPr>
          <p:cNvSpPr txBox="1">
            <a:spLocks/>
          </p:cNvSpPr>
          <p:nvPr/>
        </p:nvSpPr>
        <p:spPr>
          <a:xfrm>
            <a:off x="275303" y="318063"/>
            <a:ext cx="10107562" cy="636787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u="sng" dirty="0"/>
              <a:t>Overview</a:t>
            </a:r>
          </a:p>
          <a:p>
            <a:r>
              <a:rPr lang="en-US" sz="2000" b="1" dirty="0"/>
              <a:t>Cu-OFE standard dose irradiated</a:t>
            </a:r>
          </a:p>
          <a:p>
            <a:endParaRPr lang="en-US" sz="2000" b="1" dirty="0"/>
          </a:p>
          <a:p>
            <a:endParaRPr lang="en-US" sz="2000" b="1" dirty="0"/>
          </a:p>
          <a:p>
            <a:endParaRPr lang="en-US" sz="2000" b="1" dirty="0"/>
          </a:p>
          <a:p>
            <a:endParaRPr lang="en-US" sz="2000" b="1" dirty="0"/>
          </a:p>
          <a:p>
            <a:endParaRPr lang="en-US" sz="2000" b="1" dirty="0"/>
          </a:p>
          <a:p>
            <a:endParaRPr lang="en-US" sz="2000" b="1" dirty="0"/>
          </a:p>
          <a:p>
            <a:r>
              <a:rPr lang="en-US" sz="2000" b="1" dirty="0"/>
              <a:t>Cu-OFE high dose irradiated</a:t>
            </a:r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GB" dirty="0"/>
          </a:p>
        </p:txBody>
      </p:sp>
      <p:sp>
        <p:nvSpPr>
          <p:cNvPr id="5" name="Right Brace 4">
            <a:extLst>
              <a:ext uri="{FF2B5EF4-FFF2-40B4-BE49-F238E27FC236}">
                <a16:creationId xmlns:a16="http://schemas.microsoft.com/office/drawing/2014/main" id="{D0E0D463-7712-4FD0-597B-9D210E4BC941}"/>
              </a:ext>
            </a:extLst>
          </p:cNvPr>
          <p:cNvSpPr/>
          <p:nvPr/>
        </p:nvSpPr>
        <p:spPr>
          <a:xfrm>
            <a:off x="4119716" y="855406"/>
            <a:ext cx="550607" cy="5594555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BE1B90F-E6DA-D9B6-3851-C9BA3C169E71}"/>
              </a:ext>
            </a:extLst>
          </p:cNvPr>
          <p:cNvSpPr txBox="1"/>
          <p:nvPr/>
        </p:nvSpPr>
        <p:spPr>
          <a:xfrm>
            <a:off x="4837471" y="2982845"/>
            <a:ext cx="596818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Bad results in the LES.</a:t>
            </a:r>
            <a:br>
              <a:rPr lang="en-US" dirty="0"/>
            </a:br>
            <a:r>
              <a:rPr lang="en-US" dirty="0"/>
              <a:t>SEM to be done to confirm the presence of Carbon. </a:t>
            </a:r>
          </a:p>
          <a:p>
            <a:r>
              <a:rPr lang="en-US" dirty="0"/>
              <a:t>For now we will see for the results of CuBe2 and the affect of the plasma cleaning to understand if this treatment can be applied in these electrodes.</a:t>
            </a:r>
            <a:endParaRPr lang="en-GB" dirty="0"/>
          </a:p>
        </p:txBody>
      </p:sp>
      <p:pic>
        <p:nvPicPr>
          <p:cNvPr id="10" name="Picture 9" descr="A group of round metal objects on a shiny surface&#10;&#10;Description automatically generated">
            <a:extLst>
              <a:ext uri="{FF2B5EF4-FFF2-40B4-BE49-F238E27FC236}">
                <a16:creationId xmlns:a16="http://schemas.microsoft.com/office/drawing/2014/main" id="{CCEB1894-9897-CBC7-DE27-78187088BFC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1821"/>
          <a:stretch/>
        </p:blipFill>
        <p:spPr>
          <a:xfrm>
            <a:off x="530812" y="4121924"/>
            <a:ext cx="3421756" cy="2188975"/>
          </a:xfrm>
          <a:prstGeom prst="rect">
            <a:avLst/>
          </a:prstGeom>
        </p:spPr>
      </p:pic>
      <p:pic>
        <p:nvPicPr>
          <p:cNvPr id="11" name="Picture 10" descr="A group of round metal objects on a shiny surface&#10;&#10;Description automatically generated">
            <a:extLst>
              <a:ext uri="{FF2B5EF4-FFF2-40B4-BE49-F238E27FC236}">
                <a16:creationId xmlns:a16="http://schemas.microsoft.com/office/drawing/2014/main" id="{416D4BA8-F103-E6DD-C9A9-C8833EAE17B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4938"/>
          <a:stretch/>
        </p:blipFill>
        <p:spPr>
          <a:xfrm>
            <a:off x="530812" y="1328828"/>
            <a:ext cx="3421756" cy="2047339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A16A7450-06B5-8F33-FFB0-503F9B5A90F0}"/>
              </a:ext>
            </a:extLst>
          </p:cNvPr>
          <p:cNvSpPr txBox="1"/>
          <p:nvPr/>
        </p:nvSpPr>
        <p:spPr>
          <a:xfrm>
            <a:off x="1637070" y="2963181"/>
            <a:ext cx="15300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highlight>
                  <a:srgbClr val="FFFF00"/>
                </a:highlight>
              </a:rPr>
              <a:t>Standard dose</a:t>
            </a:r>
            <a:endParaRPr lang="en-GB" dirty="0">
              <a:highlight>
                <a:srgbClr val="FFFF00"/>
              </a:highlight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2BCAF00-056D-1363-B5E2-36030384E7FB}"/>
              </a:ext>
            </a:extLst>
          </p:cNvPr>
          <p:cNvSpPr txBox="1"/>
          <p:nvPr/>
        </p:nvSpPr>
        <p:spPr>
          <a:xfrm>
            <a:off x="1617406" y="4318108"/>
            <a:ext cx="15536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highlight>
                  <a:srgbClr val="FFFF00"/>
                </a:highlight>
              </a:rPr>
              <a:t>High dose  x10</a:t>
            </a:r>
            <a:endParaRPr lang="en-GB" dirty="0">
              <a:highlight>
                <a:srgbClr val="FFFF00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2684390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title 2">
            <a:extLst>
              <a:ext uri="{FF2B5EF4-FFF2-40B4-BE49-F238E27FC236}">
                <a16:creationId xmlns:a16="http://schemas.microsoft.com/office/drawing/2014/main" id="{55F814A2-C9FB-A1EA-BFA7-4F673F0E69C4}"/>
              </a:ext>
            </a:extLst>
          </p:cNvPr>
          <p:cNvSpPr txBox="1">
            <a:spLocks/>
          </p:cNvSpPr>
          <p:nvPr/>
        </p:nvSpPr>
        <p:spPr>
          <a:xfrm>
            <a:off x="275303" y="318063"/>
            <a:ext cx="10107562" cy="636787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u="sng" dirty="0"/>
              <a:t>For irradiation</a:t>
            </a:r>
          </a:p>
          <a:p>
            <a:endParaRPr lang="en-US" sz="2000" b="1" dirty="0"/>
          </a:p>
          <a:p>
            <a:r>
              <a:rPr lang="en-US" sz="2000" dirty="0"/>
              <a:t>Irradiation probably to begin at the end of August. Current date: 28</a:t>
            </a:r>
            <a:r>
              <a:rPr lang="en-US" sz="2000" baseline="30000" dirty="0"/>
              <a:t>th</a:t>
            </a:r>
            <a:r>
              <a:rPr lang="en-US" sz="2000" dirty="0"/>
              <a:t> of August.</a:t>
            </a:r>
          </a:p>
          <a:p>
            <a:endParaRPr lang="en-US" sz="2000" dirty="0"/>
          </a:p>
          <a:p>
            <a:r>
              <a:rPr lang="en-US" sz="2000" b="1" dirty="0"/>
              <a:t>To be irradiated: 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sz="2000" dirty="0"/>
              <a:t>SS316 cathode (the one that was re-machined and we want to re-try LES) – Standard dose.</a:t>
            </a:r>
          </a:p>
          <a:p>
            <a:pPr marL="914400" lvl="1" indent="-457200">
              <a:buFont typeface="+mj-lt"/>
              <a:buAutoNum type="arabicPeriod"/>
            </a:pPr>
            <a:endParaRPr lang="en-US" sz="2000" dirty="0"/>
          </a:p>
          <a:p>
            <a:pPr marL="914400" lvl="1" indent="-457200">
              <a:buFont typeface="+mj-lt"/>
              <a:buAutoNum type="arabicPeriod"/>
            </a:pPr>
            <a:r>
              <a:rPr lang="en-US" sz="2000" dirty="0"/>
              <a:t>Cu sample with high dose for the purpose of </a:t>
            </a:r>
          </a:p>
          <a:p>
            <a:pPr marL="457200" lvl="1" indent="0">
              <a:buNone/>
            </a:pPr>
            <a:r>
              <a:rPr lang="en-US" sz="2000" dirty="0"/>
              <a:t>	continuing the analysis of blistering.</a:t>
            </a:r>
          </a:p>
          <a:p>
            <a:pPr marL="0" indent="0">
              <a:buNone/>
            </a:pPr>
            <a:r>
              <a:rPr lang="en-US" sz="2000" dirty="0"/>
              <a:t>	Cu sample almost prepared – 50 mm diameter sample, </a:t>
            </a:r>
          </a:p>
          <a:p>
            <a:pPr marL="0" indent="0">
              <a:buNone/>
            </a:pPr>
            <a:r>
              <a:rPr lang="en-US" sz="2000" dirty="0"/>
              <a:t>	diamond machined exposed to heat treatment and </a:t>
            </a:r>
          </a:p>
          <a:p>
            <a:pPr marL="0" indent="0">
              <a:buNone/>
            </a:pPr>
            <a:r>
              <a:rPr lang="en-US" sz="2000" dirty="0"/>
              <a:t>	15 microns electropolished. </a:t>
            </a:r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GB" dirty="0"/>
          </a:p>
        </p:txBody>
      </p:sp>
      <p:pic>
        <p:nvPicPr>
          <p:cNvPr id="6" name="Picture 5" descr="A person holding a round metal object&#10;&#10;Description automatically generated">
            <a:extLst>
              <a:ext uri="{FF2B5EF4-FFF2-40B4-BE49-F238E27FC236}">
                <a16:creationId xmlns:a16="http://schemas.microsoft.com/office/drawing/2014/main" id="{0C62E4E8-4B31-B502-83D1-ADCE76CFEB7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43317" y="2954275"/>
            <a:ext cx="2700452" cy="35856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67075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DCF62C4E-2366-847B-D9A6-3EF70D1365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6200000">
            <a:off x="8105772" y="3459816"/>
            <a:ext cx="2442193" cy="3822972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ED43FCE9-044B-8243-135B-AF673801813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45773" y="1915118"/>
            <a:ext cx="1167064" cy="1027482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35D4EA2F-70CD-2419-C499-FB8BAA7FDC5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6200000">
            <a:off x="8923224" y="1254680"/>
            <a:ext cx="2196308" cy="2327219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A699A271-CF18-5A04-0043-4A893E448611}"/>
              </a:ext>
            </a:extLst>
          </p:cNvPr>
          <p:cNvSpPr txBox="1"/>
          <p:nvPr/>
        </p:nvSpPr>
        <p:spPr>
          <a:xfrm>
            <a:off x="154317" y="0"/>
            <a:ext cx="1177010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12/07/2023 </a:t>
            </a:r>
          </a:p>
          <a:p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Plasma cleaning of H- irradiated </a:t>
            </a:r>
            <a:r>
              <a:rPr lang="en-US" sz="2000" b="1" dirty="0" err="1">
                <a:latin typeface="Arial" panose="020B0604020202020204" pitchFamily="34" charset="0"/>
                <a:cs typeface="Arial" panose="020B0604020202020204" pitchFamily="34" charset="0"/>
              </a:rPr>
              <a:t>CuBe</a:t>
            </a: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 cathode and reference Cu sample irradiated (in LINAC?)</a:t>
            </a:r>
            <a:endParaRPr lang="en-GB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F5A48B9-C3DC-31AD-D8AF-A6E3DB46A957}"/>
              </a:ext>
            </a:extLst>
          </p:cNvPr>
          <p:cNvSpPr txBox="1"/>
          <p:nvPr/>
        </p:nvSpPr>
        <p:spPr>
          <a:xfrm>
            <a:off x="192505" y="759800"/>
            <a:ext cx="7098631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Plasma treatment parameters</a:t>
            </a:r>
            <a:endParaRPr 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Plasma source: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ibss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alumina tube 300W prototype, </a:t>
            </a:r>
            <a:r>
              <a:rPr lang="el-GR" sz="1600" i="1" dirty="0">
                <a:latin typeface="Arial" panose="020B0604020202020204" pitchFamily="34" charset="0"/>
                <a:cs typeface="Arial" panose="020B0604020202020204" pitchFamily="34" charset="0"/>
              </a:rPr>
              <a:t>φ</a:t>
            </a:r>
            <a:r>
              <a:rPr lang="en-US" sz="1600" i="1" dirty="0">
                <a:latin typeface="Arial" panose="020B0604020202020204" pitchFamily="34" charset="0"/>
                <a:cs typeface="Arial" panose="020B0604020202020204" pitchFamily="34" charset="0"/>
              </a:rPr>
              <a:t> =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0.147 in</a:t>
            </a:r>
          </a:p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p = 4E-3 mbar, pure oxygen (pressure)</a:t>
            </a:r>
          </a:p>
          <a:p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en-US" sz="1600" baseline="-25000" dirty="0" err="1">
                <a:latin typeface="Arial" panose="020B0604020202020204" pitchFamily="34" charset="0"/>
                <a:cs typeface="Arial" panose="020B0604020202020204" pitchFamily="34" charset="0"/>
              </a:rPr>
              <a:t>rf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= 50 W (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pl.source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rf power)</a:t>
            </a:r>
          </a:p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L = 610 mm ± 10 mm (distance samples - plasma source);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lang="en-US" sz="1600" baseline="-25000" dirty="0" err="1">
                <a:latin typeface="Arial" panose="020B0604020202020204" pitchFamily="34" charset="0"/>
                <a:cs typeface="Arial" panose="020B0604020202020204" pitchFamily="34" charset="0"/>
              </a:rPr>
              <a:t>ch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= 100 mm</a:t>
            </a:r>
          </a:p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a-C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dth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/dt in these conditions = 0.015 nm/s (removal rate)</a:t>
            </a:r>
          </a:p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Plasma ion energy in these conditions : 35 eV (measured by RFEA)</a:t>
            </a:r>
          </a:p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Treatment duration = 1h 15 min (nominally 68 nm of a-C)</a:t>
            </a:r>
            <a:endParaRPr lang="en-GB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B14EC78F-4BE2-0248-C730-D6F47E46305F}"/>
              </a:ext>
            </a:extLst>
          </p:cNvPr>
          <p:cNvCxnSpPr>
            <a:stCxn id="19" idx="2"/>
            <a:endCxn id="19" idx="2"/>
          </p:cNvCxnSpPr>
          <p:nvPr/>
        </p:nvCxnSpPr>
        <p:spPr>
          <a:xfrm>
            <a:off x="4485959" y="3524313"/>
            <a:ext cx="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3" name="Group 32">
            <a:extLst>
              <a:ext uri="{FF2B5EF4-FFF2-40B4-BE49-F238E27FC236}">
                <a16:creationId xmlns:a16="http://schemas.microsoft.com/office/drawing/2014/main" id="{AACBC313-86F9-7FB1-A9FC-656AC3725DE7}"/>
              </a:ext>
            </a:extLst>
          </p:cNvPr>
          <p:cNvGrpSpPr/>
          <p:nvPr/>
        </p:nvGrpSpPr>
        <p:grpSpPr>
          <a:xfrm>
            <a:off x="1466815" y="2877617"/>
            <a:ext cx="5029260" cy="3784150"/>
            <a:chOff x="352132" y="2839821"/>
            <a:chExt cx="5029260" cy="3784150"/>
          </a:xfrm>
        </p:grpSpPr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413D8A01-AE92-2FD1-CE2D-86222D937E5B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52132" y="3899051"/>
              <a:ext cx="4993591" cy="2514305"/>
            </a:xfrm>
            <a:prstGeom prst="rect">
              <a:avLst/>
            </a:prstGeom>
          </p:spPr>
        </p:pic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BCA62A9B-DAB5-B206-08F9-E81E3F848D73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3740552" y="5085684"/>
              <a:ext cx="1640840" cy="1538287"/>
            </a:xfrm>
            <a:prstGeom prst="rect">
              <a:avLst/>
            </a:prstGeom>
            <a:ln w="34925">
              <a:solidFill>
                <a:srgbClr val="FF0000"/>
              </a:solidFill>
            </a:ln>
          </p:spPr>
        </p:pic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id="{35BEA0C6-B628-991A-B25D-FCE176BCA33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/>
            <a:srcRect t="38077" r="47747" b="17117"/>
            <a:stretch/>
          </p:blipFill>
          <p:spPr>
            <a:xfrm rot="16200000">
              <a:off x="1944105" y="2706043"/>
              <a:ext cx="1293393" cy="1560949"/>
            </a:xfrm>
            <a:prstGeom prst="rect">
              <a:avLst/>
            </a:prstGeom>
            <a:ln w="34925">
              <a:solidFill>
                <a:srgbClr val="FF0000"/>
              </a:solidFill>
            </a:ln>
          </p:spPr>
        </p:pic>
        <p:cxnSp>
          <p:nvCxnSpPr>
            <p:cNvPr id="21" name="Straight Arrow Connector 20">
              <a:extLst>
                <a:ext uri="{FF2B5EF4-FFF2-40B4-BE49-F238E27FC236}">
                  <a16:creationId xmlns:a16="http://schemas.microsoft.com/office/drawing/2014/main" id="{CB8C2EC0-92EA-32F1-BE58-712D513FB6AD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3794353" y="4623866"/>
              <a:ext cx="740702" cy="594679"/>
            </a:xfrm>
            <a:prstGeom prst="straightConnector1">
              <a:avLst/>
            </a:prstGeom>
            <a:ln w="25400">
              <a:solidFill>
                <a:srgbClr val="FF0000"/>
              </a:solidFill>
              <a:headEnd type="triangle" w="lg" len="lg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Arrow Connector 24">
              <a:extLst>
                <a:ext uri="{FF2B5EF4-FFF2-40B4-BE49-F238E27FC236}">
                  <a16:creationId xmlns:a16="http://schemas.microsoft.com/office/drawing/2014/main" id="{ADB2A9F0-4437-0A34-368A-1C1B82808FC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819237" y="3500582"/>
              <a:ext cx="0" cy="438726"/>
            </a:xfrm>
            <a:prstGeom prst="straightConnector1">
              <a:avLst/>
            </a:prstGeom>
            <a:ln w="25400">
              <a:solidFill>
                <a:srgbClr val="FF0000"/>
              </a:solidFill>
              <a:headEnd type="triangle" w="lg" len="lg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A5175AAC-5B6C-0EB6-5575-0CA6628A8D74}"/>
                </a:ext>
              </a:extLst>
            </p:cNvPr>
            <p:cNvCxnSpPr>
              <a:stCxn id="19" idx="2"/>
            </p:cNvCxnSpPr>
            <p:nvPr/>
          </p:nvCxnSpPr>
          <p:spPr>
            <a:xfrm>
              <a:off x="3371276" y="3486517"/>
              <a:ext cx="461815" cy="4824"/>
            </a:xfrm>
            <a:prstGeom prst="line">
              <a:avLst/>
            </a:prstGeom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9905A8E2-4F9C-A02F-FCE2-E6500A770C19}"/>
                </a:ext>
              </a:extLst>
            </p:cNvPr>
            <p:cNvSpPr txBox="1"/>
            <p:nvPr/>
          </p:nvSpPr>
          <p:spPr>
            <a:xfrm>
              <a:off x="3417454" y="3112655"/>
              <a:ext cx="117301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viewport</a:t>
              </a:r>
              <a:endParaRPr lang="fr-FR" dirty="0"/>
            </a:p>
          </p:txBody>
        </p:sp>
      </p:grpSp>
      <p:sp>
        <p:nvSpPr>
          <p:cNvPr id="34" name="TextBox 33">
            <a:extLst>
              <a:ext uri="{FF2B5EF4-FFF2-40B4-BE49-F238E27FC236}">
                <a16:creationId xmlns:a16="http://schemas.microsoft.com/office/drawing/2014/main" id="{782F4478-A909-E5BD-C69C-9B8700815682}"/>
              </a:ext>
            </a:extLst>
          </p:cNvPr>
          <p:cNvSpPr txBox="1"/>
          <p:nvPr/>
        </p:nvSpPr>
        <p:spPr>
          <a:xfrm>
            <a:off x="249503" y="3537163"/>
            <a:ext cx="19119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System in 181</a:t>
            </a:r>
            <a:endParaRPr lang="fr-FR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26DCD7F1-82D1-7C3E-76E9-98C3DE829EA4}"/>
              </a:ext>
            </a:extLst>
          </p:cNvPr>
          <p:cNvSpPr txBox="1"/>
          <p:nvPr/>
        </p:nvSpPr>
        <p:spPr>
          <a:xfrm>
            <a:off x="1076035" y="4419600"/>
            <a:ext cx="15932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Plasma source</a:t>
            </a:r>
            <a:endParaRPr lang="fr-FR" dirty="0">
              <a:solidFill>
                <a:srgbClr val="FF0000"/>
              </a:solidFill>
            </a:endParaRPr>
          </a:p>
        </p:txBody>
      </p: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2F14D960-856D-D0F4-68DD-3AF263241F73}"/>
              </a:ext>
            </a:extLst>
          </p:cNvPr>
          <p:cNvCxnSpPr>
            <a:cxnSpLocks/>
          </p:cNvCxnSpPr>
          <p:nvPr/>
        </p:nvCxnSpPr>
        <p:spPr>
          <a:xfrm flipH="1" flipV="1">
            <a:off x="1822389" y="4720848"/>
            <a:ext cx="385102" cy="571588"/>
          </a:xfrm>
          <a:prstGeom prst="straightConnector1">
            <a:avLst/>
          </a:prstGeom>
          <a:ln w="25400">
            <a:solidFill>
              <a:srgbClr val="FF0000"/>
            </a:solidFill>
            <a:headEnd type="triangle" w="lg" len="lg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>
            <a:extLst>
              <a:ext uri="{FF2B5EF4-FFF2-40B4-BE49-F238E27FC236}">
                <a16:creationId xmlns:a16="http://schemas.microsoft.com/office/drawing/2014/main" id="{FDEE5159-6A62-42E7-13D1-A87EA1407CE8}"/>
              </a:ext>
            </a:extLst>
          </p:cNvPr>
          <p:cNvSpPr txBox="1"/>
          <p:nvPr/>
        </p:nvSpPr>
        <p:spPr>
          <a:xfrm>
            <a:off x="7423624" y="886886"/>
            <a:ext cx="39261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Before O</a:t>
            </a:r>
            <a:r>
              <a:rPr lang="en-US" baseline="-25000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plasma cleaning</a:t>
            </a:r>
            <a:endParaRPr lang="fr-FR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1CBE9EF2-2928-E341-0084-9E50C8A4AFA0}"/>
              </a:ext>
            </a:extLst>
          </p:cNvPr>
          <p:cNvSpPr txBox="1"/>
          <p:nvPr/>
        </p:nvSpPr>
        <p:spPr>
          <a:xfrm>
            <a:off x="7291399" y="3724030"/>
            <a:ext cx="39261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After O</a:t>
            </a:r>
            <a:r>
              <a:rPr lang="en-US" baseline="-25000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plasma cleaning</a:t>
            </a:r>
            <a:endParaRPr lang="fr-FR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923798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>
            <a:extLst>
              <a:ext uri="{FF2B5EF4-FFF2-40B4-BE49-F238E27FC236}">
                <a16:creationId xmlns:a16="http://schemas.microsoft.com/office/drawing/2014/main" id="{250BEAE7-FCB1-6BE8-CA24-D4BD5B5EE4F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4025" b="1273"/>
          <a:stretch/>
        </p:blipFill>
        <p:spPr>
          <a:xfrm rot="16200000">
            <a:off x="4773190" y="178057"/>
            <a:ext cx="2676335" cy="3766782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97013158-9648-8802-8AD8-673D686709B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5267" b="3845"/>
          <a:stretch/>
        </p:blipFill>
        <p:spPr>
          <a:xfrm rot="16200000">
            <a:off x="8803123" y="199746"/>
            <a:ext cx="2511163" cy="3601205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DAA535D7-4A1D-1563-63EE-88660B413B69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4880" t="13151" r="6394" b="6268"/>
          <a:stretch/>
        </p:blipFill>
        <p:spPr>
          <a:xfrm rot="16200000">
            <a:off x="809361" y="3315569"/>
            <a:ext cx="2676336" cy="3663519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BE333886-130C-DF9C-AB17-4EF546ADC0A0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5222" t="13725" r="12473" b="5577"/>
          <a:stretch/>
        </p:blipFill>
        <p:spPr>
          <a:xfrm rot="16200000">
            <a:off x="868312" y="276599"/>
            <a:ext cx="2676335" cy="3569698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9CD4E5E5-DC1C-F896-3F5A-6FFE7DD68EAF}"/>
              </a:ext>
            </a:extLst>
          </p:cNvPr>
          <p:cNvSpPr txBox="1"/>
          <p:nvPr/>
        </p:nvSpPr>
        <p:spPr>
          <a:xfrm>
            <a:off x="366893" y="3047344"/>
            <a:ext cx="23161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Starting time: 10:00</a:t>
            </a:r>
            <a:endParaRPr lang="en-GB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1445518-B3C7-C68A-D3AB-EE2A891F385F}"/>
              </a:ext>
            </a:extLst>
          </p:cNvPr>
          <p:cNvSpPr txBox="1"/>
          <p:nvPr/>
        </p:nvSpPr>
        <p:spPr>
          <a:xfrm>
            <a:off x="4248382" y="3036736"/>
            <a:ext cx="17304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Time 10:21</a:t>
            </a:r>
            <a:endParaRPr lang="en-GB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1E9B0914-0463-452D-8474-2B99591D7BC2}"/>
              </a:ext>
            </a:extLst>
          </p:cNvPr>
          <p:cNvSpPr txBox="1"/>
          <p:nvPr/>
        </p:nvSpPr>
        <p:spPr>
          <a:xfrm>
            <a:off x="8264106" y="2914550"/>
            <a:ext cx="17304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Time 10:35</a:t>
            </a:r>
            <a:endParaRPr lang="en-GB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D9DD5779-3BAC-B6AE-9FB9-E9890DACDE51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4979" t="2591" r="7232" b="2525"/>
          <a:stretch/>
        </p:blipFill>
        <p:spPr>
          <a:xfrm rot="16200000">
            <a:off x="4796634" y="3263938"/>
            <a:ext cx="2676335" cy="3766783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BB6DFA12-B1ED-257E-C251-5DCE0B87290C}"/>
              </a:ext>
            </a:extLst>
          </p:cNvPr>
          <p:cNvSpPr txBox="1"/>
          <p:nvPr/>
        </p:nvSpPr>
        <p:spPr>
          <a:xfrm>
            <a:off x="273481" y="6100245"/>
            <a:ext cx="17304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Time 11:55</a:t>
            </a:r>
            <a:endParaRPr lang="en-GB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9E941B1D-0830-5758-758F-6B3B10A09DAB}"/>
              </a:ext>
            </a:extLst>
          </p:cNvPr>
          <p:cNvSpPr txBox="1"/>
          <p:nvPr/>
        </p:nvSpPr>
        <p:spPr>
          <a:xfrm>
            <a:off x="4330554" y="6106928"/>
            <a:ext cx="22386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Ending time: 11:15</a:t>
            </a:r>
            <a:endParaRPr lang="en-GB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052E7C6F-45FD-9AAC-B9E5-DB953972FDC8}"/>
              </a:ext>
            </a:extLst>
          </p:cNvPr>
          <p:cNvSpPr txBox="1"/>
          <p:nvPr/>
        </p:nvSpPr>
        <p:spPr>
          <a:xfrm>
            <a:off x="226507" y="167145"/>
            <a:ext cx="559677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Pictures during exposure to O</a:t>
            </a:r>
            <a:r>
              <a:rPr lang="en-US" sz="2000" b="1" baseline="-250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 plasma</a:t>
            </a:r>
            <a:endParaRPr lang="en-GB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4670321-781E-AE35-EE08-AC0CC2BD181F}"/>
              </a:ext>
            </a:extLst>
          </p:cNvPr>
          <p:cNvSpPr txBox="1"/>
          <p:nvPr/>
        </p:nvSpPr>
        <p:spPr>
          <a:xfrm>
            <a:off x="8037095" y="3287792"/>
            <a:ext cx="4030579" cy="33393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Remarks 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500" dirty="0">
                <a:latin typeface="Arial" panose="020B0604020202020204" pitchFamily="34" charset="0"/>
                <a:cs typeface="Arial" panose="020B0604020202020204" pitchFamily="34" charset="0"/>
              </a:rPr>
              <a:t>Removal is visible </a:t>
            </a:r>
            <a:r>
              <a:rPr lang="en-US" sz="15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 most probably the brownish stains were really carbon layers;</a:t>
            </a:r>
            <a:endParaRPr lang="en-US" sz="15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500" dirty="0">
                <a:latin typeface="Arial" panose="020B0604020202020204" pitchFamily="34" charset="0"/>
                <a:cs typeface="Arial" panose="020B0604020202020204" pitchFamily="34" charset="0"/>
              </a:rPr>
              <a:t>Carbon layers on the two samples might have different thickness : ~ 60 nm on the Cu sample (FIB measured), ~ 20 nm on the </a:t>
            </a:r>
            <a:r>
              <a:rPr lang="en-US" sz="1500" dirty="0" err="1">
                <a:latin typeface="Arial" panose="020B0604020202020204" pitchFamily="34" charset="0"/>
                <a:cs typeface="Arial" panose="020B0604020202020204" pitchFamily="34" charset="0"/>
              </a:rPr>
              <a:t>CuBe</a:t>
            </a:r>
            <a:r>
              <a:rPr lang="en-US" sz="1500" dirty="0">
                <a:latin typeface="Arial" panose="020B0604020202020204" pitchFamily="34" charset="0"/>
                <a:cs typeface="Arial" panose="020B0604020202020204" pitchFamily="34" charset="0"/>
              </a:rPr>
              <a:t> cathode (estimated from the time employed to remove it based on visual inspection);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500" dirty="0">
                <a:latin typeface="Arial" panose="020B0604020202020204" pitchFamily="34" charset="0"/>
                <a:cs typeface="Arial" panose="020B0604020202020204" pitchFamily="34" charset="0"/>
              </a:rPr>
              <a:t>No significant (visible by eyes) changes in the last 10 minutes of the treatment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500" dirty="0">
                <a:latin typeface="Arial" panose="020B0604020202020204" pitchFamily="34" charset="0"/>
                <a:cs typeface="Arial" panose="020B0604020202020204" pitchFamily="34" charset="0"/>
              </a:rPr>
              <a:t>Not all the stains were removed by the plasma treatment </a:t>
            </a:r>
            <a:r>
              <a:rPr lang="en-US" sz="15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 XPS investigation planned</a:t>
            </a:r>
            <a:endParaRPr lang="en-GB" sz="1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7607705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330</TotalTime>
  <Words>548</Words>
  <Application>Microsoft Office PowerPoint</Application>
  <PresentationFormat>Widescreen</PresentationFormat>
  <Paragraphs>85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Catarina Serafim</dc:creator>
  <cp:lastModifiedBy>Catarina Serafim</cp:lastModifiedBy>
  <cp:revision>5</cp:revision>
  <dcterms:created xsi:type="dcterms:W3CDTF">2023-07-12T16:11:45Z</dcterms:created>
  <dcterms:modified xsi:type="dcterms:W3CDTF">2023-07-12T21:42:23Z</dcterms:modified>
</cp:coreProperties>
</file>